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64" r:id="rId6"/>
    <p:sldId id="300" r:id="rId7"/>
    <p:sldId id="321" r:id="rId8"/>
    <p:sldId id="341" r:id="rId9"/>
    <p:sldId id="324" r:id="rId10"/>
    <p:sldId id="325" r:id="rId11"/>
    <p:sldId id="328" r:id="rId12"/>
    <p:sldId id="338" r:id="rId13"/>
    <p:sldId id="336" r:id="rId14"/>
    <p:sldId id="339" r:id="rId15"/>
    <p:sldId id="342" r:id="rId16"/>
    <p:sldId id="344" r:id="rId17"/>
    <p:sldId id="346" r:id="rId18"/>
    <p:sldId id="327" r:id="rId19"/>
    <p:sldId id="332" r:id="rId20"/>
    <p:sldId id="331" r:id="rId21"/>
    <p:sldId id="334" r:id="rId22"/>
    <p:sldId id="322" r:id="rId23"/>
    <p:sldId id="323" r:id="rId24"/>
    <p:sldId id="301" r:id="rId25"/>
    <p:sldId id="335" r:id="rId26"/>
    <p:sldId id="303" r:id="rId27"/>
    <p:sldId id="304" r:id="rId28"/>
    <p:sldId id="305" r:id="rId29"/>
    <p:sldId id="306" r:id="rId30"/>
    <p:sldId id="347" r:id="rId31"/>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s, L.M. (Laurie)" initials="HL(" lastIdx="1" clrIdx="0">
    <p:extLst>
      <p:ext uri="{19B8F6BF-5375-455C-9EA6-DF929625EA0E}">
        <p15:presenceInfo xmlns:p15="http://schemas.microsoft.com/office/powerpoint/2012/main" userId="S-1-5-21-1104492580-2141259050-3462381582-67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4A4"/>
    <a:srgbClr val="364354"/>
    <a:srgbClr val="3B495B"/>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1" autoAdjust="0"/>
  </p:normalViewPr>
  <p:slideViewPr>
    <p:cSldViewPr snapToGrid="0">
      <p:cViewPr varScale="1">
        <p:scale>
          <a:sx n="85" d="100"/>
          <a:sy n="85" d="100"/>
        </p:scale>
        <p:origin x="378" y="90"/>
      </p:cViewPr>
      <p:guideLst>
        <p:guide orient="horz" pos="2160"/>
        <p:guide orient="horz" pos="777"/>
        <p:guide pos="2880"/>
        <p:guide pos="295"/>
        <p:guide pos="5465"/>
      </p:guideLst>
    </p:cSldViewPr>
  </p:slideViewPr>
  <p:notesTextViewPr>
    <p:cViewPr>
      <p:scale>
        <a:sx n="1" d="1"/>
        <a:sy n="1" d="1"/>
      </p:scale>
      <p:origin x="0" y="0"/>
    </p:cViewPr>
  </p:notesTextViewPr>
  <p:sorterViewPr>
    <p:cViewPr>
      <p:scale>
        <a:sx n="200" d="100"/>
        <a:sy n="200" d="100"/>
      </p:scale>
      <p:origin x="0" y="-29312"/>
    </p:cViewPr>
  </p:sorter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6CFC5FB-F97A-4E37-8AF7-0D822AFB9E15}" type="datetimeFigureOut">
              <a:rPr lang="de-DE" smtClean="0"/>
              <a:t>04.02.2020</a:t>
            </a:fld>
            <a:endParaRPr lang="de-DE"/>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1238008-0C65-4154-8D74-9AE6A9C91C4D}" type="slidenum">
              <a:rPr lang="de-DE" smtClean="0"/>
              <a:t>‹Nr.›</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Ons voorstellen</a:t>
            </a:r>
          </a:p>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a:t>
            </a:fld>
            <a:endParaRPr lang="de-DE"/>
          </a:p>
        </p:txBody>
      </p:sp>
    </p:spTree>
    <p:extLst>
      <p:ext uri="{BB962C8B-B14F-4D97-AF65-F5344CB8AC3E}">
        <p14:creationId xmlns:p14="http://schemas.microsoft.com/office/powerpoint/2010/main" val="380876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10</a:t>
            </a:fld>
            <a:endParaRPr lang="de-DE"/>
          </a:p>
        </p:txBody>
      </p:sp>
    </p:spTree>
    <p:extLst>
      <p:ext uri="{BB962C8B-B14F-4D97-AF65-F5344CB8AC3E}">
        <p14:creationId xmlns:p14="http://schemas.microsoft.com/office/powerpoint/2010/main" val="415008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Ongeveer 35000</a:t>
            </a:r>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11</a:t>
            </a:fld>
            <a:endParaRPr lang="de-DE"/>
          </a:p>
        </p:txBody>
      </p:sp>
    </p:spTree>
    <p:extLst>
      <p:ext uri="{BB962C8B-B14F-4D97-AF65-F5344CB8AC3E}">
        <p14:creationId xmlns:p14="http://schemas.microsoft.com/office/powerpoint/2010/main" val="265878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Ongeveer 35000</a:t>
            </a:r>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12</a:t>
            </a:fld>
            <a:endParaRPr lang="de-DE"/>
          </a:p>
        </p:txBody>
      </p:sp>
    </p:spTree>
    <p:extLst>
      <p:ext uri="{BB962C8B-B14F-4D97-AF65-F5344CB8AC3E}">
        <p14:creationId xmlns:p14="http://schemas.microsoft.com/office/powerpoint/2010/main" val="277068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is 7 </a:t>
            </a:r>
            <a:r>
              <a:rPr lang="nl-NL" sz="1200" kern="1200" dirty="0" err="1">
                <a:solidFill>
                  <a:schemeClr val="tx1"/>
                </a:solidFill>
                <a:effectLst/>
                <a:latin typeface="+mn-lt"/>
                <a:ea typeface="+mn-ea"/>
                <a:cs typeface="+mn-cs"/>
              </a:rPr>
              <a:t>voudig</a:t>
            </a:r>
            <a:r>
              <a:rPr lang="nl-NL" sz="1200" kern="1200" dirty="0">
                <a:solidFill>
                  <a:schemeClr val="tx1"/>
                </a:solidFill>
                <a:effectLst/>
                <a:latin typeface="+mn-lt"/>
                <a:ea typeface="+mn-ea"/>
                <a:cs typeface="+mn-cs"/>
              </a:rPr>
              <a:t> verdampen en kookstation 4 </a:t>
            </a:r>
            <a:r>
              <a:rPr lang="nl-NL" sz="1200" kern="1200" dirty="0" err="1">
                <a:solidFill>
                  <a:schemeClr val="tx1"/>
                </a:solidFill>
                <a:effectLst/>
                <a:latin typeface="+mn-lt"/>
                <a:ea typeface="+mn-ea"/>
                <a:cs typeface="+mn-cs"/>
              </a:rPr>
              <a:t>voudig</a:t>
            </a:r>
            <a:r>
              <a:rPr lang="nl-NL" sz="1200" kern="1200" dirty="0">
                <a:solidFill>
                  <a:schemeClr val="tx1"/>
                </a:solidFill>
                <a:effectLst/>
                <a:latin typeface="+mn-lt"/>
                <a:ea typeface="+mn-ea"/>
                <a:cs typeface="+mn-cs"/>
              </a:rPr>
              <a:t> dus 1m3 water in het kookstation kost 6,25 euro</a:t>
            </a:r>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13</a:t>
            </a:fld>
            <a:endParaRPr lang="de-DE"/>
          </a:p>
        </p:txBody>
      </p:sp>
    </p:spTree>
    <p:extLst>
      <p:ext uri="{BB962C8B-B14F-4D97-AF65-F5344CB8AC3E}">
        <p14:creationId xmlns:p14="http://schemas.microsoft.com/office/powerpoint/2010/main" val="81299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14</a:t>
            </a:fld>
            <a:endParaRPr lang="de-DE"/>
          </a:p>
        </p:txBody>
      </p:sp>
    </p:spTree>
    <p:extLst>
      <p:ext uri="{BB962C8B-B14F-4D97-AF65-F5344CB8AC3E}">
        <p14:creationId xmlns:p14="http://schemas.microsoft.com/office/powerpoint/2010/main" val="226068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latin typeface="Arial" panose="020B0604020202020204" pitchFamily="34" charset="0"/>
              </a:rPr>
              <a:t>Hanteer 120 kWh per m2 per jaar </a:t>
            </a:r>
            <a:r>
              <a:rPr lang="en-US" sz="1200" kern="1200" dirty="0">
                <a:solidFill>
                  <a:schemeClr val="tx1"/>
                </a:solidFill>
                <a:effectLst/>
                <a:latin typeface="+mn-lt"/>
                <a:ea typeface="+mn-ea"/>
                <a:cs typeface="+mn-cs"/>
              </a:rPr>
              <a:t>59.800.000 </a:t>
            </a:r>
            <a:endParaRPr lang="nl-NL" altLang="nl-NL" dirty="0">
              <a:latin typeface="Arial" panose="020B0604020202020204" pitchFamily="34" charset="0"/>
            </a:endParaRPr>
          </a:p>
          <a:p>
            <a:pPr eaLnBrk="1" hangingPunct="1"/>
            <a:r>
              <a:rPr lang="nl-NL" altLang="nl-NL" i="1" dirty="0">
                <a:latin typeface="Arial" panose="020B0604020202020204" pitchFamily="34" charset="0"/>
              </a:rPr>
              <a:t>=(</a:t>
            </a:r>
            <a:r>
              <a:rPr lang="en-US" sz="1200" kern="1200" dirty="0">
                <a:solidFill>
                  <a:schemeClr val="tx1"/>
                </a:solidFill>
                <a:effectLst/>
                <a:latin typeface="+mn-lt"/>
                <a:ea typeface="+mn-ea"/>
                <a:cs typeface="+mn-cs"/>
              </a:rPr>
              <a:t>59.800.000 </a:t>
            </a:r>
            <a:r>
              <a:rPr lang="nl-NL" altLang="nl-NL" dirty="0">
                <a:latin typeface="Arial" panose="020B0604020202020204" pitchFamily="34" charset="0"/>
              </a:rPr>
              <a:t>/120)/6500=77</a:t>
            </a:r>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15</a:t>
            </a:fld>
            <a:endParaRPr lang="de-DE"/>
          </a:p>
        </p:txBody>
      </p:sp>
    </p:spTree>
    <p:extLst>
      <p:ext uri="{BB962C8B-B14F-4D97-AF65-F5344CB8AC3E}">
        <p14:creationId xmlns:p14="http://schemas.microsoft.com/office/powerpoint/2010/main" val="195858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Ongeveer 35000</a:t>
            </a:r>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16</a:t>
            </a:fld>
            <a:endParaRPr lang="de-DE"/>
          </a:p>
        </p:txBody>
      </p:sp>
    </p:spTree>
    <p:extLst>
      <p:ext uri="{BB962C8B-B14F-4D97-AF65-F5344CB8AC3E}">
        <p14:creationId xmlns:p14="http://schemas.microsoft.com/office/powerpoint/2010/main" val="91324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dirty="0" err="1"/>
              <a:t>Milieucentraal</a:t>
            </a:r>
            <a:r>
              <a:rPr lang="nl-NL" dirty="0"/>
              <a:t>  1.470 m3 gas 3.000 kWh </a:t>
            </a:r>
            <a:endParaRPr lang="nl-NL" altLang="nl-NL"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17</a:t>
            </a:fld>
            <a:endParaRPr lang="de-DE"/>
          </a:p>
        </p:txBody>
      </p:sp>
    </p:spTree>
    <p:extLst>
      <p:ext uri="{BB962C8B-B14F-4D97-AF65-F5344CB8AC3E}">
        <p14:creationId xmlns:p14="http://schemas.microsoft.com/office/powerpoint/2010/main" val="123606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18</a:t>
            </a:fld>
            <a:endParaRPr lang="de-DE"/>
          </a:p>
        </p:txBody>
      </p:sp>
    </p:spTree>
    <p:extLst>
      <p:ext uri="{BB962C8B-B14F-4D97-AF65-F5344CB8AC3E}">
        <p14:creationId xmlns:p14="http://schemas.microsoft.com/office/powerpoint/2010/main" val="3871374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19</a:t>
            </a:fld>
            <a:endParaRPr lang="de-DE"/>
          </a:p>
        </p:txBody>
      </p:sp>
    </p:spTree>
    <p:extLst>
      <p:ext uri="{BB962C8B-B14F-4D97-AF65-F5344CB8AC3E}">
        <p14:creationId xmlns:p14="http://schemas.microsoft.com/office/powerpoint/2010/main" val="152768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2</a:t>
            </a:fld>
            <a:endParaRPr lang="de-DE"/>
          </a:p>
        </p:txBody>
      </p:sp>
    </p:spTree>
    <p:extLst>
      <p:ext uri="{BB962C8B-B14F-4D97-AF65-F5344CB8AC3E}">
        <p14:creationId xmlns:p14="http://schemas.microsoft.com/office/powerpoint/2010/main" val="352513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nl-NL" sz="1200" kern="1200" dirty="0">
                <a:solidFill>
                  <a:schemeClr val="tx1"/>
                </a:solidFill>
                <a:effectLst/>
                <a:latin typeface="+mn-lt"/>
                <a:ea typeface="+mn-ea"/>
                <a:cs typeface="+mn-cs"/>
              </a:rPr>
              <a:t>Bruggetje naar wat je als medewerker kan bijdragen (technische innovaties niet genoeg, we hebben jou ook nodig)</a:t>
            </a:r>
          </a:p>
          <a:p>
            <a:pPr lvl="0" fontAlgn="ctr"/>
            <a:r>
              <a:rPr lang="nl-NL" sz="1200" kern="1200" dirty="0">
                <a:solidFill>
                  <a:schemeClr val="tx1"/>
                </a:solidFill>
                <a:effectLst/>
                <a:latin typeface="+mn-lt"/>
                <a:ea typeface="+mn-ea"/>
                <a:cs typeface="+mn-cs"/>
              </a:rPr>
              <a:t>Brainstorm (eventueel aangevuld met ideeën aangedragen door Frans). De focus moet niet teveel liggen op procesmatige ingrepen , daar is in eerdere training al aandacht voor geweest. Mensen hebben al bepaalde milieutargets (op geur, geluid, energie). Het gaat in de brainstorm juist om dagelijkse handelingen waar je niet zo snel aan denkt e.g. schoonmaken, afval, verlichting, etc. Gaat om wat mensen zelf kunnen bijdragen/waar ze zelf invloed op hebben.</a:t>
            </a:r>
          </a:p>
          <a:p>
            <a:endParaRPr lang="nl-NL" b="1" dirty="0"/>
          </a:p>
          <a:p>
            <a:r>
              <a:rPr lang="nl-NL" b="1" dirty="0"/>
              <a:t>Werkvorm</a:t>
            </a:r>
          </a:p>
          <a:p>
            <a:endParaRPr lang="nl-NL" b="0" dirty="0">
              <a:solidFill>
                <a:schemeClr val="accent1"/>
              </a:solidFill>
              <a:highlight>
                <a:srgbClr val="FFFF00"/>
              </a:highlight>
            </a:endParaRPr>
          </a:p>
          <a:p>
            <a:pPr marL="342900" indent="-342900">
              <a:buFont typeface="Arial" panose="020B0604020202020204" pitchFamily="34" charset="0"/>
              <a:buChar char="•"/>
            </a:pPr>
            <a:r>
              <a:rPr lang="nl-NL" b="0" dirty="0">
                <a:solidFill>
                  <a:schemeClr val="accent1"/>
                </a:solidFill>
              </a:rPr>
              <a:t>Korte plenaire inleiding, uitleg brainstorm: </a:t>
            </a:r>
          </a:p>
          <a:p>
            <a:pPr marL="881063" lvl="1" indent="-342900">
              <a:buFont typeface="Arial" panose="020B0604020202020204" pitchFamily="34" charset="0"/>
              <a:buChar char="•"/>
            </a:pPr>
            <a:r>
              <a:rPr lang="nl-NL" b="0" dirty="0">
                <a:solidFill>
                  <a:schemeClr val="accent1"/>
                </a:solidFill>
              </a:rPr>
              <a:t>welke rol speelt EE in jouw werk? </a:t>
            </a:r>
          </a:p>
          <a:p>
            <a:pPr marL="881063" lvl="1" indent="-342900">
              <a:buFont typeface="Arial" panose="020B0604020202020204" pitchFamily="34" charset="0"/>
              <a:buChar char="•"/>
            </a:pPr>
            <a:r>
              <a:rPr lang="nl-NL" b="0" dirty="0">
                <a:solidFill>
                  <a:schemeClr val="accent1"/>
                </a:solidFill>
              </a:rPr>
              <a:t>Wat voor mogelijkheden zie jij om energie te besparen? </a:t>
            </a:r>
          </a:p>
          <a:p>
            <a:pPr marL="881063" lvl="1" indent="-342900">
              <a:buFont typeface="Arial" panose="020B0604020202020204" pitchFamily="34" charset="0"/>
              <a:buChar char="•"/>
            </a:pPr>
            <a:r>
              <a:rPr lang="nl-NL" b="0" dirty="0">
                <a:solidFill>
                  <a:schemeClr val="accent1"/>
                </a:solidFill>
              </a:rPr>
              <a:t>Denk ook aan hoe je op je werk komt, of bijvoorbeeld de verlichting, airco, etc.</a:t>
            </a:r>
          </a:p>
          <a:p>
            <a:pPr marL="342900" indent="-342900">
              <a:buFont typeface="Arial" panose="020B0604020202020204" pitchFamily="34" charset="0"/>
              <a:buChar char="•"/>
            </a:pPr>
            <a:r>
              <a:rPr lang="nl-NL" b="0" dirty="0">
                <a:solidFill>
                  <a:schemeClr val="accent1"/>
                </a:solidFill>
              </a:rPr>
              <a:t>In groepjes verdelen</a:t>
            </a:r>
          </a:p>
          <a:p>
            <a:pPr marL="342900" indent="-342900">
              <a:buFont typeface="Arial" panose="020B0604020202020204" pitchFamily="34" charset="0"/>
              <a:buChar char="•"/>
            </a:pPr>
            <a:r>
              <a:rPr lang="nl-NL" b="0" dirty="0">
                <a:solidFill>
                  <a:schemeClr val="accent1"/>
                </a:solidFill>
              </a:rPr>
              <a:t>Mensen vel geven waar ze dingen op kunnen schrijven.</a:t>
            </a:r>
          </a:p>
          <a:p>
            <a:pPr marL="342900" indent="-342900">
              <a:buFont typeface="Arial" panose="020B0604020202020204" pitchFamily="34" charset="0"/>
              <a:buChar char="•"/>
            </a:pPr>
            <a:r>
              <a:rPr lang="nl-NL" b="0" dirty="0">
                <a:solidFill>
                  <a:schemeClr val="accent1"/>
                </a:solidFill>
              </a:rPr>
              <a:t>Langslopen, helpen</a:t>
            </a:r>
          </a:p>
          <a:p>
            <a:pPr marL="342900" indent="-342900">
              <a:buFont typeface="Arial" panose="020B0604020202020204" pitchFamily="34" charset="0"/>
              <a:buChar char="•"/>
            </a:pPr>
            <a:r>
              <a:rPr lang="nl-NL" b="0" dirty="0">
                <a:solidFill>
                  <a:schemeClr val="accent1"/>
                </a:solidFill>
              </a:rPr>
              <a:t>Halverwege wisselen, </a:t>
            </a:r>
            <a:r>
              <a:rPr lang="nl-NL" b="0" dirty="0" err="1">
                <a:solidFill>
                  <a:schemeClr val="accent1"/>
                </a:solidFill>
              </a:rPr>
              <a:t>inter</a:t>
            </a:r>
            <a:r>
              <a:rPr lang="nl-NL" b="0" dirty="0">
                <a:solidFill>
                  <a:schemeClr val="accent1"/>
                </a:solidFill>
              </a:rPr>
              <a:t> wordt biet en andersom. </a:t>
            </a:r>
          </a:p>
          <a:p>
            <a:pPr marL="342900" indent="-342900">
              <a:buFont typeface="Arial" panose="020B0604020202020204" pitchFamily="34" charset="0"/>
              <a:buChar char="•"/>
            </a:pPr>
            <a:r>
              <a:rPr lang="nl-NL" b="0" dirty="0">
                <a:solidFill>
                  <a:schemeClr val="accent1"/>
                </a:solidFill>
              </a:rPr>
              <a:t>Aanvullingen op vellen van de andere groep</a:t>
            </a:r>
          </a:p>
          <a:p>
            <a:pPr marL="342900" indent="-342900">
              <a:buFont typeface="Arial" panose="020B0604020202020204" pitchFamily="34" charset="0"/>
              <a:buChar char="•"/>
            </a:pPr>
            <a:r>
              <a:rPr lang="nl-NL" b="0" dirty="0">
                <a:solidFill>
                  <a:schemeClr val="accent1"/>
                </a:solidFill>
              </a:rPr>
              <a:t>Aan het eind vellen ophalen voor plenair gedeelte. Mensen laten presenteren of zelf doen.</a:t>
            </a:r>
          </a:p>
          <a:p>
            <a:endParaRPr lang="nl-NL" b="0" dirty="0"/>
          </a:p>
          <a:p>
            <a:r>
              <a:rPr lang="nl-NL" b="0" dirty="0">
                <a:solidFill>
                  <a:srgbClr val="FF0000"/>
                </a:solidFill>
              </a:rPr>
              <a:t>(Input van Frans als back-up)</a:t>
            </a:r>
            <a:endParaRPr lang="nl-NL" dirty="0">
              <a:solidFill>
                <a:srgbClr val="FF0000"/>
              </a:solidFill>
            </a:endParaRPr>
          </a:p>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20</a:t>
            </a:fld>
            <a:endParaRPr lang="de-DE"/>
          </a:p>
        </p:txBody>
      </p:sp>
    </p:spTree>
    <p:extLst>
      <p:ext uri="{BB962C8B-B14F-4D97-AF65-F5344CB8AC3E}">
        <p14:creationId xmlns:p14="http://schemas.microsoft.com/office/powerpoint/2010/main" val="135844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21</a:t>
            </a:fld>
            <a:endParaRPr lang="de-DE"/>
          </a:p>
        </p:txBody>
      </p:sp>
    </p:spTree>
    <p:extLst>
      <p:ext uri="{BB962C8B-B14F-4D97-AF65-F5344CB8AC3E}">
        <p14:creationId xmlns:p14="http://schemas.microsoft.com/office/powerpoint/2010/main" val="2121357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0" dirty="0"/>
              <a:t>Plenair bespreken ideeën</a:t>
            </a:r>
          </a:p>
          <a:p>
            <a:pPr marL="342900" indent="-342900">
              <a:buFont typeface="Arial" panose="020B0604020202020204" pitchFamily="34" charset="0"/>
              <a:buChar char="•"/>
            </a:pPr>
            <a:r>
              <a:rPr lang="nl-NL" b="0" dirty="0"/>
              <a:t>Vellen bespreken, liefst besproken door shift leaders, anders Marcel of vrijwilligers</a:t>
            </a:r>
          </a:p>
          <a:p>
            <a:pPr marL="342900" indent="-342900">
              <a:buFont typeface="Arial" panose="020B0604020202020204" pitchFamily="34" charset="0"/>
              <a:buChar char="•"/>
            </a:pPr>
            <a:r>
              <a:rPr lang="nl-NL" b="0" dirty="0"/>
              <a:t>Meningen van groep over ideeën die naar voren zijn gekomen. </a:t>
            </a:r>
          </a:p>
          <a:p>
            <a:pPr marL="342900" indent="-342900">
              <a:buFont typeface="Arial" panose="020B0604020202020204" pitchFamily="34" charset="0"/>
              <a:buChar char="•"/>
            </a:pPr>
            <a:r>
              <a:rPr lang="nl-NL" b="0" dirty="0"/>
              <a:t>Leuke discussie hosten</a:t>
            </a:r>
          </a:p>
          <a:p>
            <a:pPr marL="342900" indent="-342900">
              <a:buFont typeface="Arial" panose="020B0604020202020204" pitchFamily="34" charset="0"/>
              <a:buChar char="•"/>
            </a:pPr>
            <a:r>
              <a:rPr lang="nl-NL" b="0" dirty="0"/>
              <a:t>Zoveel mogelijk mensen aan het woord laten</a:t>
            </a:r>
          </a:p>
          <a:p>
            <a:endParaRPr lang="nl-NL" dirty="0"/>
          </a:p>
        </p:txBody>
      </p:sp>
      <p:sp>
        <p:nvSpPr>
          <p:cNvPr id="4" name="Slide Number Placeholder 3"/>
          <p:cNvSpPr>
            <a:spLocks noGrp="1"/>
          </p:cNvSpPr>
          <p:nvPr>
            <p:ph type="sldNum" sz="quarter" idx="10"/>
          </p:nvPr>
        </p:nvSpPr>
        <p:spPr/>
        <p:txBody>
          <a:bodyPr/>
          <a:lstStyle/>
          <a:p>
            <a:fld id="{51238008-0C65-4154-8D74-9AE6A9C91C4D}" type="slidenum">
              <a:rPr lang="de-DE" smtClean="0"/>
              <a:t>22</a:t>
            </a:fld>
            <a:endParaRPr lang="de-DE"/>
          </a:p>
        </p:txBody>
      </p:sp>
    </p:spTree>
    <p:extLst>
      <p:ext uri="{BB962C8B-B14F-4D97-AF65-F5344CB8AC3E}">
        <p14:creationId xmlns:p14="http://schemas.microsoft.com/office/powerpoint/2010/main" val="155083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Werkvorm</a:t>
            </a:r>
          </a:p>
          <a:p>
            <a:pPr marL="342900" indent="-342900">
              <a:buFont typeface="Arial" panose="020B0604020202020204" pitchFamily="34" charset="0"/>
              <a:buChar char="•"/>
            </a:pPr>
            <a:endParaRPr lang="nl-NL" b="0" dirty="0">
              <a:solidFill>
                <a:schemeClr val="accent1"/>
              </a:solidFill>
            </a:endParaRPr>
          </a:p>
          <a:p>
            <a:pPr marL="342900" indent="-342900">
              <a:buFont typeface="Arial" panose="020B0604020202020204" pitchFamily="34" charset="0"/>
              <a:buChar char="•"/>
            </a:pPr>
            <a:r>
              <a:rPr lang="nl-NL" b="0" dirty="0">
                <a:solidFill>
                  <a:schemeClr val="accent1"/>
                </a:solidFill>
              </a:rPr>
              <a:t>Korte plenaire inleiding, uitleg brainstorm: </a:t>
            </a:r>
          </a:p>
          <a:p>
            <a:pPr marL="881063" lvl="1" indent="-342900">
              <a:buFont typeface="Arial" panose="020B0604020202020204" pitchFamily="34" charset="0"/>
              <a:buChar char="•"/>
            </a:pPr>
            <a:r>
              <a:rPr lang="nl-NL" dirty="0">
                <a:solidFill>
                  <a:schemeClr val="accent1"/>
                </a:solidFill>
              </a:rPr>
              <a:t>A</a:t>
            </a:r>
            <a:r>
              <a:rPr lang="nl-NL" b="0" dirty="0">
                <a:solidFill>
                  <a:schemeClr val="accent1"/>
                </a:solidFill>
              </a:rPr>
              <a:t>ls je kijkt wat je net hebt opgeschreven, denk dan nu na over hoe je dit gedrag kan veranderen bij jezelf en bij anderen. </a:t>
            </a:r>
          </a:p>
          <a:p>
            <a:pPr marL="881063" lvl="1" indent="-342900">
              <a:buFont typeface="Arial" panose="020B0604020202020204" pitchFamily="34" charset="0"/>
              <a:buChar char="•"/>
            </a:pPr>
            <a:r>
              <a:rPr lang="nl-NL" b="0" dirty="0">
                <a:solidFill>
                  <a:schemeClr val="accent1"/>
                </a:solidFill>
              </a:rPr>
              <a:t>Wat heb je daarvoor nodig</a:t>
            </a:r>
          </a:p>
          <a:p>
            <a:pPr marL="881063" lvl="1" indent="-342900">
              <a:buFont typeface="Arial" panose="020B0604020202020204" pitchFamily="34" charset="0"/>
              <a:buChar char="•"/>
            </a:pPr>
            <a:r>
              <a:rPr lang="nl-NL" dirty="0">
                <a:solidFill>
                  <a:schemeClr val="accent1"/>
                </a:solidFill>
              </a:rPr>
              <a:t>W</a:t>
            </a:r>
            <a:r>
              <a:rPr lang="nl-NL" b="0" dirty="0">
                <a:solidFill>
                  <a:schemeClr val="accent1"/>
                </a:solidFill>
              </a:rPr>
              <a:t>at voor obstakels en kansen zie je? </a:t>
            </a:r>
          </a:p>
          <a:p>
            <a:pPr marL="881063" lvl="1" indent="-342900">
              <a:buFont typeface="Arial" panose="020B0604020202020204" pitchFamily="34" charset="0"/>
              <a:buChar char="•"/>
            </a:pPr>
            <a:r>
              <a:rPr lang="nl-NL" b="0" dirty="0">
                <a:solidFill>
                  <a:schemeClr val="accent1"/>
                </a:solidFill>
              </a:rPr>
              <a:t>Tenslotte: welke acties ga jij na vandaag nemen? -&gt; specifieke actie voor ploegleiders (als </a:t>
            </a:r>
            <a:r>
              <a:rPr lang="nl-NL" dirty="0">
                <a:solidFill>
                  <a:schemeClr val="accent1"/>
                </a:solidFill>
              </a:rPr>
              <a:t>die er zijn) en hoe ga je elkaar daarbij helpen. Wees kritisch! Bedenk een plan hoe je dit gaat doen. </a:t>
            </a:r>
            <a:endParaRPr lang="nl-NL" b="0" dirty="0">
              <a:solidFill>
                <a:schemeClr val="accent1"/>
              </a:solidFill>
            </a:endParaRPr>
          </a:p>
          <a:p>
            <a:pPr marL="342900" indent="-342900">
              <a:buFont typeface="Arial" panose="020B0604020202020204" pitchFamily="34" charset="0"/>
              <a:buChar char="•"/>
            </a:pPr>
            <a:r>
              <a:rPr lang="nl-NL" b="0" dirty="0">
                <a:solidFill>
                  <a:schemeClr val="accent1"/>
                </a:solidFill>
              </a:rPr>
              <a:t>Vellen van eerdere sessie terug geven plus nieuw vel waar ze opschrijven hoe gedrag veranderd kan worden en wat voor acties ze voor zichzelf zien. </a:t>
            </a:r>
          </a:p>
          <a:p>
            <a:pPr marL="342900" indent="-342900">
              <a:buFont typeface="Arial" panose="020B0604020202020204" pitchFamily="34" charset="0"/>
              <a:buChar char="•"/>
            </a:pPr>
            <a:r>
              <a:rPr lang="nl-NL" b="0" dirty="0">
                <a:solidFill>
                  <a:schemeClr val="accent1"/>
                </a:solidFill>
              </a:rPr>
              <a:t>Zelfde groepjes, halverwege wisselen</a:t>
            </a:r>
          </a:p>
          <a:p>
            <a:pPr marL="342900" indent="-342900">
              <a:buFont typeface="Arial" panose="020B0604020202020204" pitchFamily="34" charset="0"/>
              <a:buChar char="•"/>
            </a:pPr>
            <a:r>
              <a:rPr lang="nl-NL" b="0" dirty="0">
                <a:solidFill>
                  <a:schemeClr val="accent1"/>
                </a:solidFill>
              </a:rPr>
              <a:t>Langslopen, helpen</a:t>
            </a:r>
          </a:p>
          <a:p>
            <a:pPr marL="342900" indent="-342900">
              <a:buFont typeface="Arial" panose="020B0604020202020204" pitchFamily="34" charset="0"/>
              <a:buChar char="•"/>
            </a:pPr>
            <a:r>
              <a:rPr lang="nl-NL" b="0" dirty="0">
                <a:solidFill>
                  <a:schemeClr val="accent1"/>
                </a:solidFill>
              </a:rPr>
              <a:t>Aan het eind vellen ophalen voor plenair gedeelte/mensen laten presenteren.</a:t>
            </a:r>
          </a:p>
          <a:p>
            <a:pPr marL="342900" indent="-342900">
              <a:buFont typeface="Arial" panose="020B0604020202020204" pitchFamily="34" charset="0"/>
              <a:buChar char="•"/>
            </a:pPr>
            <a:endParaRPr lang="nl-NL" b="0" dirty="0">
              <a:solidFill>
                <a:schemeClr val="accent1"/>
              </a:solidFill>
            </a:endParaRPr>
          </a:p>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23</a:t>
            </a:fld>
            <a:endParaRPr lang="de-DE"/>
          </a:p>
        </p:txBody>
      </p:sp>
    </p:spTree>
    <p:extLst>
      <p:ext uri="{BB962C8B-B14F-4D97-AF65-F5344CB8AC3E}">
        <p14:creationId xmlns:p14="http://schemas.microsoft.com/office/powerpoint/2010/main" val="1022558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Plenair bespreken wat mensen hebben bedacht en wat voor acties ze daadwerkelijk gaan nemen.</a:t>
            </a:r>
          </a:p>
          <a:p>
            <a:endParaRPr lang="nl-NL" dirty="0"/>
          </a:p>
          <a:p>
            <a:pPr marL="342900" indent="-342900">
              <a:buFont typeface="Arial" panose="020B0604020202020204" pitchFamily="34" charset="0"/>
              <a:buChar char="•"/>
            </a:pPr>
            <a:endParaRPr lang="nl-NL" b="0" dirty="0">
              <a:solidFill>
                <a:schemeClr val="accent1"/>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Cursusleider moet het niet te makkelijk maken voor de deelnemers, vraag door, zoek discussie op, zorg dat mensen echt een goed plan hebben hoe ze gedrag gaan verankeren in hun dagelijks werk! Leuke controlevraag aan het eind: wie heeft de belangrijkste actie? Wijs naar degene die in actie moet komen als dit een succes moet worden. </a:t>
            </a:r>
          </a:p>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24</a:t>
            </a:fld>
            <a:endParaRPr lang="de-DE"/>
          </a:p>
        </p:txBody>
      </p:sp>
    </p:spTree>
    <p:extLst>
      <p:ext uri="{BB962C8B-B14F-4D97-AF65-F5344CB8AC3E}">
        <p14:creationId xmlns:p14="http://schemas.microsoft.com/office/powerpoint/2010/main" val="3955264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25</a:t>
            </a:fld>
            <a:endParaRPr lang="de-DE"/>
          </a:p>
        </p:txBody>
      </p:sp>
    </p:spTree>
    <p:extLst>
      <p:ext uri="{BB962C8B-B14F-4D97-AF65-F5344CB8AC3E}">
        <p14:creationId xmlns:p14="http://schemas.microsoft.com/office/powerpoint/2010/main" val="215783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a:solidFill>
                  <a:schemeClr val="tx1"/>
                </a:solidFill>
                <a:effectLst/>
                <a:latin typeface="+mn-lt"/>
                <a:ea typeface="+mn-ea"/>
                <a:cs typeface="+mn-cs"/>
              </a:rPr>
              <a:t>Suggesties om te vertellen:</a:t>
            </a:r>
          </a:p>
          <a:p>
            <a:r>
              <a:rPr lang="nl-NL" sz="1200" kern="1200" dirty="0">
                <a:solidFill>
                  <a:schemeClr val="tx1"/>
                </a:solidFill>
                <a:effectLst/>
                <a:latin typeface="+mn-lt"/>
                <a:ea typeface="+mn-ea"/>
                <a:cs typeface="+mn-cs"/>
              </a:rPr>
              <a:t>Ben benieuwd naar wat jullie weten over wat Suikerunie Vierverlaten / Cosun al doet aan EE. Gaan daarvoor eerst een quiz doen.</a:t>
            </a:r>
          </a:p>
          <a:p>
            <a:r>
              <a:rPr lang="nl-NL" sz="1200" kern="1200" dirty="0">
                <a:solidFill>
                  <a:schemeClr val="tx1"/>
                </a:solidFill>
                <a:effectLst/>
                <a:latin typeface="+mn-lt"/>
                <a:ea typeface="+mn-ea"/>
                <a:cs typeface="+mn-cs"/>
              </a:rPr>
              <a:t>Vervolgens wil ik het met jullie hebben over wat jullie zelf kunnen doen om energie te besparen in jullie werk. In zowel de </a:t>
            </a:r>
            <a:r>
              <a:rPr lang="nl-NL" sz="1200" kern="1200" dirty="0" err="1">
                <a:solidFill>
                  <a:schemeClr val="tx1"/>
                </a:solidFill>
                <a:effectLst/>
                <a:latin typeface="+mn-lt"/>
                <a:ea typeface="+mn-ea"/>
                <a:cs typeface="+mn-cs"/>
              </a:rPr>
              <a:t>intercampagne</a:t>
            </a:r>
            <a:r>
              <a:rPr lang="nl-NL" sz="1200" kern="1200" dirty="0">
                <a:solidFill>
                  <a:schemeClr val="tx1"/>
                </a:solidFill>
                <a:effectLst/>
                <a:latin typeface="+mn-lt"/>
                <a:ea typeface="+mn-ea"/>
                <a:cs typeface="+mn-cs"/>
              </a:rPr>
              <a:t> als de bietencampagne. En het gaat dan niet over grote investeringen zoals dak volleggen met zonnepanelen maar echt de dingen waar jullie zelf invloed op hebben. </a:t>
            </a:r>
          </a:p>
          <a:p>
            <a:r>
              <a:rPr lang="nl-NL" sz="1200" kern="1200" dirty="0">
                <a:solidFill>
                  <a:schemeClr val="tx1"/>
                </a:solidFill>
                <a:effectLst/>
                <a:latin typeface="+mn-lt"/>
                <a:ea typeface="+mn-ea"/>
                <a:cs typeface="+mn-cs"/>
              </a:rPr>
              <a:t>Als we daar een beeld van hebben komt het belangrijkste aan de training: hoe kunnen we ervoor zorgen dat al jullie goede ideeën ook daadwerkelijk in praktijk gebracht. Hoe gaan we van goede ideeën naar echte actie?</a:t>
            </a:r>
          </a:p>
          <a:p>
            <a:r>
              <a:rPr lang="nl-NL" sz="1200" kern="1200" dirty="0">
                <a:solidFill>
                  <a:schemeClr val="tx1"/>
                </a:solidFill>
                <a:effectLst/>
                <a:latin typeface="+mn-lt"/>
                <a:ea typeface="+mn-ea"/>
                <a:cs typeface="+mn-cs"/>
              </a:rPr>
              <a:t>Interactief</a:t>
            </a:r>
          </a:p>
          <a:p>
            <a:r>
              <a:rPr lang="nl-NL" sz="1200" kern="1200" dirty="0">
                <a:solidFill>
                  <a:schemeClr val="tx1"/>
                </a:solidFill>
                <a:effectLst/>
                <a:latin typeface="+mn-lt"/>
                <a:ea typeface="+mn-ea"/>
                <a:cs typeface="+mn-cs"/>
              </a:rPr>
              <a:t>leuk</a:t>
            </a:r>
          </a:p>
          <a:p>
            <a:r>
              <a:rPr lang="nl-NL" sz="1200" kern="1200" dirty="0">
                <a:solidFill>
                  <a:schemeClr val="tx1"/>
                </a:solidFill>
                <a:effectLst/>
                <a:latin typeface="+mn-lt"/>
                <a:ea typeface="+mn-ea"/>
                <a:cs typeface="+mn-cs"/>
              </a:rPr>
              <a:t> </a:t>
            </a:r>
          </a:p>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3</a:t>
            </a:fld>
            <a:endParaRPr lang="de-DE"/>
          </a:p>
        </p:txBody>
      </p:sp>
    </p:spTree>
    <p:extLst>
      <p:ext uri="{BB962C8B-B14F-4D97-AF65-F5344CB8AC3E}">
        <p14:creationId xmlns:p14="http://schemas.microsoft.com/office/powerpoint/2010/main" val="178078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1238008-0C65-4154-8D74-9AE6A9C91C4D}" type="slidenum">
              <a:rPr lang="de-DE" smtClean="0"/>
              <a:t>4</a:t>
            </a:fld>
            <a:endParaRPr lang="de-DE"/>
          </a:p>
        </p:txBody>
      </p:sp>
    </p:spTree>
    <p:extLst>
      <p:ext uri="{BB962C8B-B14F-4D97-AF65-F5344CB8AC3E}">
        <p14:creationId xmlns:p14="http://schemas.microsoft.com/office/powerpoint/2010/main" val="159569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5</a:t>
            </a:fld>
            <a:endParaRPr lang="de-DE"/>
          </a:p>
        </p:txBody>
      </p:sp>
    </p:spTree>
    <p:extLst>
      <p:ext uri="{BB962C8B-B14F-4D97-AF65-F5344CB8AC3E}">
        <p14:creationId xmlns:p14="http://schemas.microsoft.com/office/powerpoint/2010/main" val="197327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6</a:t>
            </a:fld>
            <a:endParaRPr lang="de-DE"/>
          </a:p>
        </p:txBody>
      </p:sp>
    </p:spTree>
    <p:extLst>
      <p:ext uri="{BB962C8B-B14F-4D97-AF65-F5344CB8AC3E}">
        <p14:creationId xmlns:p14="http://schemas.microsoft.com/office/powerpoint/2010/main" val="375788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7</a:t>
            </a:fld>
            <a:endParaRPr lang="de-DE"/>
          </a:p>
        </p:txBody>
      </p:sp>
    </p:spTree>
    <p:extLst>
      <p:ext uri="{BB962C8B-B14F-4D97-AF65-F5344CB8AC3E}">
        <p14:creationId xmlns:p14="http://schemas.microsoft.com/office/powerpoint/2010/main" val="272070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8</a:t>
            </a:fld>
            <a:endParaRPr lang="de-DE"/>
          </a:p>
        </p:txBody>
      </p:sp>
    </p:spTree>
    <p:extLst>
      <p:ext uri="{BB962C8B-B14F-4D97-AF65-F5344CB8AC3E}">
        <p14:creationId xmlns:p14="http://schemas.microsoft.com/office/powerpoint/2010/main" val="66239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238008-0C65-4154-8D74-9AE6A9C91C4D}" type="slidenum">
              <a:rPr lang="de-DE" smtClean="0"/>
              <a:t>9</a:t>
            </a:fld>
            <a:endParaRPr lang="de-DE"/>
          </a:p>
        </p:txBody>
      </p:sp>
    </p:spTree>
    <p:extLst>
      <p:ext uri="{BB962C8B-B14F-4D97-AF65-F5344CB8AC3E}">
        <p14:creationId xmlns:p14="http://schemas.microsoft.com/office/powerpoint/2010/main" val="273007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04.02.2020</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‹Nr.›</a:t>
            </a:fld>
            <a:endParaRPr lang="de-DE"/>
          </a:p>
        </p:txBody>
      </p:sp>
      <p:sp>
        <p:nvSpPr>
          <p:cNvPr id="7" name="Titel 1"/>
          <p:cNvSpPr>
            <a:spLocks noGrp="1"/>
          </p:cNvSpPr>
          <p:nvPr>
            <p:ph type="title"/>
          </p:nvPr>
        </p:nvSpPr>
        <p:spPr>
          <a:xfrm>
            <a:off x="370136" y="274638"/>
            <a:ext cx="8403728" cy="490066"/>
          </a:xfrm>
        </p:spPr>
        <p:txBody>
          <a:bodyPr/>
          <a:lstStyle/>
          <a:p>
            <a:r>
              <a:rPr lang="de-DE"/>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04.02.2020</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‹Nr.›</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04.02.2020</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‹Nr.›</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04.02.2020</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‹Nr.›</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8E5087-61B5-49F9-A7BA-21236901373C}" type="datetime1">
              <a:rPr lang="de-DE" smtClean="0"/>
              <a:t>04.02.2020</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‹Nr.›</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04.02.2020</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‹Nr.›</a:t>
            </a:fld>
            <a:endParaRPr lang="de-DE"/>
          </a:p>
        </p:txBody>
      </p:sp>
      <p:sp>
        <p:nvSpPr>
          <p:cNvPr id="7" name="Titel 1"/>
          <p:cNvSpPr>
            <a:spLocks noGrp="1"/>
          </p:cNvSpPr>
          <p:nvPr>
            <p:ph type="title"/>
          </p:nvPr>
        </p:nvSpPr>
        <p:spPr>
          <a:xfrm>
            <a:off x="370136" y="4406900"/>
            <a:ext cx="8403728" cy="490066"/>
          </a:xfrm>
        </p:spPr>
        <p:txBody>
          <a:bodyPr/>
          <a:lstStyle/>
          <a:p>
            <a:r>
              <a:rPr lang="de-DE"/>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EB009CB-9D9F-4FBF-9144-05F7F9AA8A17}" type="datetime1">
              <a:rPr lang="de-DE" smtClean="0"/>
              <a:t>04.02.2020</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‹Nr.›</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9842855-9BA2-47A4-91E9-CFB943AAF030}" type="datetime1">
              <a:rPr lang="de-DE" smtClean="0"/>
              <a:t>04.02.2020</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‹Nr.›</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04.02.2020</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‹Nr.›</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04.02.2020</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‹Nr.›</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04.02.2020</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‹Nr.›</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04.02.2020</a:t>
            </a:fld>
            <a:endParaRPr lang="de-DE"/>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a:t>Use the menu "insert" to edit your footer line here</a:t>
            </a:r>
            <a:endParaRPr lang="de-DE"/>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‹Nr.›</a:t>
            </a:fld>
            <a:endParaRPr lang="de-DE"/>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isi.fraunhofer.de/uc/INDU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6567834" cy="1692771"/>
          </a:xfrm>
          <a:prstGeom prst="rect">
            <a:avLst/>
          </a:prstGeom>
          <a:noFill/>
        </p:spPr>
        <p:txBody>
          <a:bodyPr wrap="square" rtlCol="0" anchor="t">
            <a:spAutoFit/>
          </a:bodyPr>
          <a:lstStyle/>
          <a:p>
            <a:r>
              <a:rPr lang="en-GB" sz="2600" b="1" dirty="0">
                <a:solidFill>
                  <a:schemeClr val="tx1">
                    <a:lumMod val="85000"/>
                    <a:lumOff val="15000"/>
                  </a:schemeClr>
                </a:solidFill>
                <a:latin typeface="+mj-lt"/>
                <a:cs typeface="Arial" panose="020B0604020202020204" pitchFamily="34" charset="0"/>
              </a:rPr>
              <a:t>INDUCE training </a:t>
            </a:r>
          </a:p>
          <a:p>
            <a:endParaRPr lang="en-GB" sz="2600" b="1" dirty="0">
              <a:solidFill>
                <a:schemeClr val="tx1">
                  <a:lumMod val="85000"/>
                  <a:lumOff val="15000"/>
                </a:schemeClr>
              </a:solidFill>
              <a:latin typeface="+mj-lt"/>
              <a:cs typeface="Arial" panose="020B0604020202020204" pitchFamily="34" charset="0"/>
            </a:endParaRPr>
          </a:p>
          <a:p>
            <a:r>
              <a:rPr lang="en-GB" sz="2600" b="1" dirty="0" err="1">
                <a:solidFill>
                  <a:schemeClr val="tx1">
                    <a:lumMod val="85000"/>
                    <a:lumOff val="15000"/>
                  </a:schemeClr>
                </a:solidFill>
                <a:latin typeface="+mj-lt"/>
                <a:cs typeface="Arial" panose="020B0604020202020204" pitchFamily="34" charset="0"/>
              </a:rPr>
              <a:t>Communicatie</a:t>
            </a:r>
            <a:r>
              <a:rPr lang="en-GB" sz="2600" b="1" dirty="0">
                <a:solidFill>
                  <a:schemeClr val="tx1">
                    <a:lumMod val="85000"/>
                    <a:lumOff val="15000"/>
                  </a:schemeClr>
                </a:solidFill>
                <a:latin typeface="+mj-lt"/>
                <a:cs typeface="Arial" panose="020B0604020202020204" pitchFamily="34" charset="0"/>
              </a:rPr>
              <a:t> &amp; </a:t>
            </a:r>
            <a:r>
              <a:rPr lang="en-GB" sz="2600" b="1" dirty="0" err="1">
                <a:solidFill>
                  <a:schemeClr val="tx1">
                    <a:lumMod val="85000"/>
                    <a:lumOff val="15000"/>
                  </a:schemeClr>
                </a:solidFill>
                <a:latin typeface="+mj-lt"/>
                <a:cs typeface="Arial" panose="020B0604020202020204" pitchFamily="34" charset="0"/>
              </a:rPr>
              <a:t>Samenwerking</a:t>
            </a:r>
            <a:r>
              <a:rPr lang="en-GB" sz="2600" b="1" dirty="0">
                <a:solidFill>
                  <a:schemeClr val="tx1">
                    <a:lumMod val="85000"/>
                    <a:lumOff val="15000"/>
                  </a:schemeClr>
                </a:solidFill>
                <a:latin typeface="+mj-lt"/>
                <a:cs typeface="Arial" panose="020B0604020202020204" pitchFamily="34" charset="0"/>
              </a:rPr>
              <a:t> in ENMS</a:t>
            </a:r>
            <a:endParaRPr lang="en-GB" sz="2400" b="1" dirty="0">
              <a:solidFill>
                <a:schemeClr val="tx1">
                  <a:lumMod val="85000"/>
                  <a:lumOff val="15000"/>
                </a:schemeClr>
              </a:solidFill>
              <a:latin typeface="+mj-lt"/>
              <a:cs typeface="Arial" panose="020B0604020202020204" pitchFamily="34" charset="0"/>
            </a:endParaRPr>
          </a:p>
        </p:txBody>
      </p:sp>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a:solidFill>
                  <a:schemeClr val="accent1"/>
                </a:solidFill>
              </a:rPr>
              <a:t>Towards a Sustainable </a:t>
            </a:r>
            <a:r>
              <a:rPr lang="en-US" sz="1200" b="1" err="1">
                <a:solidFill>
                  <a:schemeClr val="accent1"/>
                </a:solidFill>
              </a:rPr>
              <a:t>Agro</a:t>
            </a:r>
            <a:r>
              <a:rPr lang="en-US" sz="1200" b="1">
                <a:solidFill>
                  <a:schemeClr val="accent1"/>
                </a:solidFill>
              </a:rPr>
              <a:t>-Food Industry. </a:t>
            </a:r>
            <a:br>
              <a:rPr lang="en-US" sz="1200" b="1">
                <a:solidFill>
                  <a:schemeClr val="accent1"/>
                </a:solidFill>
              </a:rPr>
            </a:br>
            <a:r>
              <a:rPr lang="en-US" sz="1200" b="1">
                <a:solidFill>
                  <a:schemeClr val="accent1"/>
                </a:solidFill>
              </a:rPr>
              <a:t>Capacity Building </a:t>
            </a:r>
            <a:r>
              <a:rPr lang="en-US" sz="1200" b="1" err="1">
                <a:solidFill>
                  <a:schemeClr val="accent1"/>
                </a:solidFill>
              </a:rPr>
              <a:t>Programmes</a:t>
            </a:r>
            <a:r>
              <a:rPr lang="en-US" sz="1200" b="1">
                <a:solidFill>
                  <a:schemeClr val="accent1"/>
                </a:solidFill>
              </a:rPr>
              <a:t> in Energy Efficiency.</a:t>
            </a:r>
            <a:endParaRPr lang="de-DE" sz="120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6"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7"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8"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9"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10"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1"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2"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3"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4"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203947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dirty="0"/>
              <a:t>Wekt [bedrijf] duurzame energie op?</a:t>
            </a:r>
          </a:p>
          <a:p>
            <a:endParaRPr lang="nl-NL" dirty="0"/>
          </a:p>
          <a:p>
            <a:endParaRPr lang="nl-NL" dirty="0"/>
          </a:p>
          <a:p>
            <a:endParaRPr lang="nl-NL" dirty="0"/>
          </a:p>
          <a:p>
            <a:endParaRPr lang="nl-NL" dirty="0"/>
          </a:p>
          <a:p>
            <a:pPr algn="just">
              <a:defRPr/>
            </a:pPr>
            <a:r>
              <a:rPr lang="nl-NL" altLang="nl-NL" dirty="0"/>
              <a:t>Petje op:  	Ja</a:t>
            </a:r>
            <a:endParaRPr lang="nl-NL" altLang="nl-NL" dirty="0">
              <a:solidFill>
                <a:srgbClr val="FF0000"/>
              </a:solidFill>
            </a:endParaRPr>
          </a:p>
          <a:p>
            <a:pPr>
              <a:defRPr/>
            </a:pPr>
            <a:endParaRPr lang="nl-NL" altLang="nl-NL" dirty="0"/>
          </a:p>
          <a:p>
            <a:pPr>
              <a:defRPr/>
            </a:pPr>
            <a:r>
              <a:rPr lang="nl-NL" altLang="nl-NL" dirty="0"/>
              <a:t>Petje af: 	Nee</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10</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987456"/>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E7921D10-9460-4F8B-9099-0B6A77E1EBE6}"/>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FC48131F-A89F-423F-9CAE-E49BE4DD7786}"/>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4648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dirty="0"/>
              <a:t>Hoeveel m</a:t>
            </a:r>
            <a:r>
              <a:rPr lang="nl-NL" baseline="30000" dirty="0"/>
              <a:t>3</a:t>
            </a:r>
            <a:r>
              <a:rPr lang="nl-NL" dirty="0"/>
              <a:t> water wordt er per dag in het kookstation te veel gebruikt als elke pan 5 min op “houden” komt?</a:t>
            </a:r>
          </a:p>
          <a:p>
            <a:endParaRPr lang="nl-NL" dirty="0"/>
          </a:p>
          <a:p>
            <a:endParaRPr lang="nl-NL" dirty="0"/>
          </a:p>
          <a:p>
            <a:endParaRPr lang="nl-NL" dirty="0"/>
          </a:p>
          <a:p>
            <a:pPr>
              <a:defRPr/>
            </a:pPr>
            <a:r>
              <a:rPr lang="nl-NL" altLang="nl-NL" dirty="0"/>
              <a:t>Petje op:  	</a:t>
            </a:r>
            <a:r>
              <a:rPr lang="nl-NL" dirty="0"/>
              <a:t>50 m</a:t>
            </a:r>
            <a:r>
              <a:rPr lang="nl-NL" baseline="30000" dirty="0"/>
              <a:t>3</a:t>
            </a:r>
            <a:endParaRPr lang="nl-NL" altLang="nl-NL" baseline="30000" dirty="0">
              <a:solidFill>
                <a:srgbClr val="FF0000"/>
              </a:solidFill>
            </a:endParaRPr>
          </a:p>
          <a:p>
            <a:pPr>
              <a:defRPr/>
            </a:pPr>
            <a:endParaRPr lang="nl-NL" altLang="nl-NL" dirty="0"/>
          </a:p>
          <a:p>
            <a:pPr>
              <a:defRPr/>
            </a:pPr>
            <a:r>
              <a:rPr lang="nl-NL" altLang="nl-NL" dirty="0"/>
              <a:t>Petje af: 	150 </a:t>
            </a:r>
            <a:r>
              <a:rPr lang="nl-NL" dirty="0"/>
              <a:t>m</a:t>
            </a:r>
            <a:r>
              <a:rPr lang="nl-NL" baseline="30000" dirty="0"/>
              <a:t>3</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11</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65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288329B9-2827-44F6-BAA9-B2B913C59711}"/>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B07FF7F1-36BD-4747-9AB0-9A7BA16AC481}"/>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754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dirty="0"/>
              <a:t>Wat kost 1 m</a:t>
            </a:r>
            <a:r>
              <a:rPr lang="nl-NL" baseline="30000" dirty="0"/>
              <a:t>3</a:t>
            </a:r>
            <a:r>
              <a:rPr lang="nl-NL" dirty="0"/>
              <a:t> waterverdamping ongeveer in het kookstation</a:t>
            </a:r>
          </a:p>
          <a:p>
            <a:endParaRPr lang="nl-NL" dirty="0"/>
          </a:p>
          <a:p>
            <a:endParaRPr lang="nl-NL" dirty="0"/>
          </a:p>
          <a:p>
            <a:endParaRPr lang="nl-NL" dirty="0"/>
          </a:p>
          <a:p>
            <a:endParaRPr lang="nl-NL" dirty="0"/>
          </a:p>
          <a:p>
            <a:pPr>
              <a:defRPr/>
            </a:pPr>
            <a:r>
              <a:rPr lang="nl-NL" altLang="nl-NL" dirty="0"/>
              <a:t>Petje op:  	</a:t>
            </a:r>
            <a:r>
              <a:rPr lang="nl-NL" dirty="0"/>
              <a:t>1 euro</a:t>
            </a:r>
          </a:p>
          <a:p>
            <a:pPr>
              <a:defRPr/>
            </a:pPr>
            <a:endParaRPr lang="nl-NL" altLang="nl-NL" dirty="0"/>
          </a:p>
          <a:p>
            <a:pPr>
              <a:defRPr/>
            </a:pPr>
            <a:r>
              <a:rPr lang="nl-NL" altLang="nl-NL" dirty="0"/>
              <a:t>Petje af: 	</a:t>
            </a:r>
            <a:r>
              <a:rPr lang="nl-NL" dirty="0"/>
              <a:t> 3,5 euro</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12</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504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4AA5DE88-2286-46B2-BEFA-E582853DB868}"/>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C3148EF5-02F5-4C45-8559-B8254AB408FE}"/>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436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dirty="0"/>
              <a:t>Is een 1 m</a:t>
            </a:r>
            <a:r>
              <a:rPr lang="nl-NL" baseline="30000" dirty="0"/>
              <a:t>3</a:t>
            </a:r>
            <a:r>
              <a:rPr lang="nl-NL" dirty="0"/>
              <a:t> waterverdamping in het kookstation t.o.v. van 1 m</a:t>
            </a:r>
            <a:r>
              <a:rPr lang="nl-NL" baseline="30000" dirty="0"/>
              <a:t>3</a:t>
            </a:r>
            <a:r>
              <a:rPr lang="nl-NL" dirty="0"/>
              <a:t> water waterverdamping in de sap zuivering duurder of goedkoper?</a:t>
            </a:r>
          </a:p>
          <a:p>
            <a:endParaRPr lang="nl-NL" dirty="0"/>
          </a:p>
          <a:p>
            <a:endParaRPr lang="nl-NL" dirty="0"/>
          </a:p>
          <a:p>
            <a:endParaRPr lang="nl-NL" dirty="0"/>
          </a:p>
          <a:p>
            <a:pPr>
              <a:defRPr/>
            </a:pPr>
            <a:r>
              <a:rPr lang="nl-NL" altLang="nl-NL" dirty="0"/>
              <a:t>Petje op:  	</a:t>
            </a:r>
            <a:r>
              <a:rPr lang="nl-NL" dirty="0"/>
              <a:t>duurder</a:t>
            </a:r>
          </a:p>
          <a:p>
            <a:pPr>
              <a:defRPr/>
            </a:pPr>
            <a:endParaRPr lang="nl-NL" altLang="nl-NL" dirty="0"/>
          </a:p>
          <a:p>
            <a:pPr>
              <a:defRPr/>
            </a:pPr>
            <a:r>
              <a:rPr lang="nl-NL" altLang="nl-NL" dirty="0"/>
              <a:t>Petje af: 	</a:t>
            </a:r>
            <a:r>
              <a:rPr lang="nl-NL" dirty="0"/>
              <a:t>goedkoper</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13</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65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DC20076E-0536-4AAA-8FF5-5A9751868734}"/>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F502B56A-2739-4285-865A-F8C67894D562}"/>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135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altLang="nl-NL" dirty="0"/>
              <a:t>Wie gebruikt meer energie, </a:t>
            </a:r>
            <a:r>
              <a:rPr lang="nl-NL" dirty="0"/>
              <a:t>[bedrijf] </a:t>
            </a:r>
            <a:r>
              <a:rPr lang="nl-NL" altLang="nl-NL" dirty="0"/>
              <a:t>of 10.000 gemiddelde huishoudens?</a:t>
            </a:r>
          </a:p>
          <a:p>
            <a:endParaRPr lang="nl-NL" dirty="0"/>
          </a:p>
          <a:p>
            <a:endParaRPr lang="nl-NL" dirty="0"/>
          </a:p>
          <a:p>
            <a:endParaRPr lang="nl-NL" dirty="0"/>
          </a:p>
          <a:p>
            <a:pPr>
              <a:defRPr/>
            </a:pPr>
            <a:r>
              <a:rPr lang="nl-NL" altLang="nl-NL" dirty="0"/>
              <a:t>Petje op:  	</a:t>
            </a:r>
            <a:r>
              <a:rPr lang="nl-NL" dirty="0"/>
              <a:t> Suiker Unie Vierverlaten </a:t>
            </a:r>
            <a:endParaRPr lang="nl-NL" altLang="nl-NL" dirty="0">
              <a:solidFill>
                <a:srgbClr val="FF0000"/>
              </a:solidFill>
            </a:endParaRPr>
          </a:p>
          <a:p>
            <a:pPr>
              <a:defRPr/>
            </a:pPr>
            <a:endParaRPr lang="nl-NL" altLang="nl-NL" dirty="0"/>
          </a:p>
          <a:p>
            <a:pPr>
              <a:defRPr/>
            </a:pPr>
            <a:r>
              <a:rPr lang="nl-NL" altLang="nl-NL" dirty="0"/>
              <a:t>Petje af: 	 10.000 gemiddelde huishoudens</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14</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65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DE2AFFB8-00DE-4465-9BB5-1FA8B1FE541C}"/>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C52EF02F-5120-4D3B-84C5-3798181BFD21}"/>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2120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altLang="nl-NL" dirty="0"/>
              <a:t>Hoeveel voetbalvelden vol zonnepanelen zijn er nodig om het elektriciteitsgebruik van </a:t>
            </a:r>
            <a:r>
              <a:rPr lang="nl-NL" dirty="0"/>
              <a:t>[bedrijf] </a:t>
            </a:r>
            <a:r>
              <a:rPr lang="nl-NL" altLang="nl-NL" dirty="0"/>
              <a:t>op te wekken</a:t>
            </a:r>
            <a:endParaRPr lang="nl-NL" dirty="0"/>
          </a:p>
          <a:p>
            <a:pPr>
              <a:defRPr/>
            </a:pPr>
            <a:endParaRPr lang="nl-NL" altLang="nl-NL" dirty="0"/>
          </a:p>
          <a:p>
            <a:pPr>
              <a:defRPr/>
            </a:pPr>
            <a:endParaRPr lang="nl-NL" altLang="nl-NL" dirty="0"/>
          </a:p>
          <a:p>
            <a:pPr>
              <a:defRPr/>
            </a:pPr>
            <a:endParaRPr lang="nl-NL" altLang="nl-NL" dirty="0"/>
          </a:p>
          <a:p>
            <a:pPr>
              <a:defRPr/>
            </a:pPr>
            <a:endParaRPr lang="nl-NL" altLang="nl-NL" dirty="0"/>
          </a:p>
          <a:p>
            <a:pPr>
              <a:defRPr/>
            </a:pPr>
            <a:r>
              <a:rPr lang="nl-NL" altLang="nl-NL" dirty="0"/>
              <a:t>Petje op:  	</a:t>
            </a:r>
            <a:r>
              <a:rPr lang="nl-NL" dirty="0"/>
              <a:t> </a:t>
            </a:r>
            <a:r>
              <a:rPr lang="nl-NL" altLang="nl-NL" dirty="0"/>
              <a:t> circa 75</a:t>
            </a:r>
            <a:endParaRPr lang="nl-NL" altLang="nl-NL" dirty="0">
              <a:solidFill>
                <a:schemeClr val="bg2">
                  <a:lumMod val="50000"/>
                </a:schemeClr>
              </a:solidFill>
            </a:endParaRPr>
          </a:p>
          <a:p>
            <a:pPr>
              <a:defRPr/>
            </a:pPr>
            <a:endParaRPr lang="nl-NL" altLang="nl-NL" dirty="0"/>
          </a:p>
          <a:p>
            <a:pPr>
              <a:defRPr/>
            </a:pPr>
            <a:r>
              <a:rPr lang="nl-NL" altLang="nl-NL" dirty="0"/>
              <a:t>Petje af: 	  circa 7.500</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15</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277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0768AD84-0AB2-4A68-9CD1-67B0D54F8B11}"/>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F9B3F561-C9AE-4D10-A298-E3D4C816DF68}"/>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318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altLang="nl-NL" dirty="0"/>
              <a:t>Perslucht wordt opgewekt met compressoren. Een deel van de elektriciteit wordt omgezet in perslucht, de rest is warmteverlies. Hoe groot is het verliespercentage ongeveer?</a:t>
            </a:r>
            <a:endParaRPr lang="nl-NL" dirty="0"/>
          </a:p>
          <a:p>
            <a:endParaRPr lang="nl-NL" dirty="0"/>
          </a:p>
          <a:p>
            <a:pPr>
              <a:defRPr/>
            </a:pPr>
            <a:endParaRPr lang="nl-NL" altLang="nl-NL" dirty="0"/>
          </a:p>
          <a:p>
            <a:pPr>
              <a:defRPr/>
            </a:pPr>
            <a:endParaRPr lang="nl-NL" altLang="nl-NL" dirty="0"/>
          </a:p>
          <a:p>
            <a:pPr>
              <a:defRPr/>
            </a:pPr>
            <a:r>
              <a:rPr lang="nl-NL" altLang="nl-NL" dirty="0"/>
              <a:t>Petje op:  	</a:t>
            </a:r>
            <a:r>
              <a:rPr lang="nl-NL" dirty="0"/>
              <a:t> </a:t>
            </a:r>
            <a:r>
              <a:rPr lang="nl-NL" altLang="nl-NL" dirty="0"/>
              <a:t>30%</a:t>
            </a:r>
            <a:endParaRPr lang="nl-NL" altLang="nl-NL" dirty="0">
              <a:solidFill>
                <a:schemeClr val="bg2">
                  <a:lumMod val="50000"/>
                </a:schemeClr>
              </a:solidFill>
            </a:endParaRPr>
          </a:p>
          <a:p>
            <a:pPr>
              <a:defRPr/>
            </a:pPr>
            <a:endParaRPr lang="nl-NL" altLang="nl-NL" dirty="0"/>
          </a:p>
          <a:p>
            <a:pPr>
              <a:defRPr/>
            </a:pPr>
            <a:r>
              <a:rPr lang="nl-NL" altLang="nl-NL" dirty="0"/>
              <a:t>Petje af: 	 90%</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16</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1143"/>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5E04C875-BD79-4B3A-8F62-666B2694641C}"/>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96CFDF0A-58E3-4E32-995B-3B71EB775862}"/>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77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pPr algn="ctr"/>
            <a:r>
              <a:rPr lang="nl-NL" sz="4400" dirty="0"/>
              <a:t>Einde Quiz</a:t>
            </a: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17</a:t>
            </a:fld>
            <a:endParaRPr lang="de-DE"/>
          </a:p>
        </p:txBody>
      </p:sp>
      <p:sp>
        <p:nvSpPr>
          <p:cNvPr id="9" name="Titel 1">
            <a:extLst>
              <a:ext uri="{FF2B5EF4-FFF2-40B4-BE49-F238E27FC236}">
                <a16:creationId xmlns:a16="http://schemas.microsoft.com/office/drawing/2014/main" id="{3DEF77DE-AB5A-4253-A707-1E49C77DBB5E}"/>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5C29316-A285-439D-A5AA-32E8F7039D5A}"/>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0610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07B0600-96AA-475D-B682-43E032C37607}"/>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Regels tijdens brainstormen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F2E46FD7-D2B9-48C9-A8D8-D779467109D7}"/>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E8F6A369-8A9B-4421-830F-43650BF60ED1}"/>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892C0F56-BC78-4DC5-80C8-D8B4384EB0C7}"/>
              </a:ext>
            </a:extLst>
          </p:cNvPr>
          <p:cNvSpPr>
            <a:spLocks noGrp="1"/>
          </p:cNvSpPr>
          <p:nvPr>
            <p:ph type="sldNum" sz="quarter" idx="12"/>
          </p:nvPr>
        </p:nvSpPr>
        <p:spPr/>
        <p:txBody>
          <a:bodyPr/>
          <a:lstStyle/>
          <a:p>
            <a:fld id="{78B3FE12-62BD-41F9-8F3F-A0956C733398}" type="slidenum">
              <a:rPr lang="de-DE" smtClean="0"/>
              <a:t>18</a:t>
            </a:fld>
            <a:endParaRPr lang="de-DE"/>
          </a:p>
        </p:txBody>
      </p:sp>
      <p:sp>
        <p:nvSpPr>
          <p:cNvPr id="7" name="Content Placeholder 2">
            <a:extLst>
              <a:ext uri="{FF2B5EF4-FFF2-40B4-BE49-F238E27FC236}">
                <a16:creationId xmlns:a16="http://schemas.microsoft.com/office/drawing/2014/main" id="{D995F9EA-D082-42C0-AC97-FCBF52A532A5}"/>
              </a:ext>
            </a:extLst>
          </p:cNvPr>
          <p:cNvSpPr txBox="1">
            <a:spLocks noGrp="1"/>
          </p:cNvSpPr>
          <p:nvPr>
            <p:ph idx="1"/>
          </p:nvPr>
        </p:nvSpPr>
        <p:spPr>
          <a:xfrm>
            <a:off x="369888" y="764705"/>
            <a:ext cx="8402637" cy="523604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b="0" dirty="0">
              <a:solidFill>
                <a:schemeClr val="accent1"/>
              </a:solidFill>
            </a:endParaRPr>
          </a:p>
          <a:p>
            <a:endParaRPr lang="nl-NL" b="0" dirty="0">
              <a:solidFill>
                <a:schemeClr val="accent1"/>
              </a:solidFill>
            </a:endParaRPr>
          </a:p>
          <a:p>
            <a:pPr marL="342900" indent="-342900">
              <a:buFont typeface="Arial" panose="020B0604020202020204" pitchFamily="34" charset="0"/>
              <a:buChar char="•"/>
            </a:pPr>
            <a:r>
              <a:rPr lang="nl-NL" b="0" dirty="0">
                <a:solidFill>
                  <a:schemeClr val="accent1"/>
                </a:solidFill>
              </a:rPr>
              <a:t>Alle ideeën zijn goed, schrijf maar op!</a:t>
            </a:r>
          </a:p>
          <a:p>
            <a:pPr marL="342900" indent="-342900">
              <a:buFont typeface="Arial" panose="020B0604020202020204" pitchFamily="34" charset="0"/>
              <a:buChar char="•"/>
            </a:pPr>
            <a:r>
              <a:rPr lang="nl-NL" b="0" dirty="0">
                <a:solidFill>
                  <a:schemeClr val="accent1"/>
                </a:solidFill>
              </a:rPr>
              <a:t>Probeer zoveel mogelijk verschillende ideeën te bedenken</a:t>
            </a:r>
          </a:p>
          <a:p>
            <a:pPr marL="342900" indent="-342900">
              <a:buFont typeface="Arial" panose="020B0604020202020204" pitchFamily="34" charset="0"/>
              <a:buChar char="•"/>
            </a:pPr>
            <a:r>
              <a:rPr lang="nl-NL" b="0" dirty="0">
                <a:solidFill>
                  <a:schemeClr val="accent1"/>
                </a:solidFill>
              </a:rPr>
              <a:t>Spring gerust van het ene idee op het andere.</a:t>
            </a:r>
          </a:p>
          <a:p>
            <a:pPr marL="342900" indent="-342900">
              <a:buFont typeface="Arial" panose="020B0604020202020204" pitchFamily="34" charset="0"/>
              <a:buChar char="•"/>
            </a:pPr>
            <a:r>
              <a:rPr lang="nl-NL" b="0" dirty="0">
                <a:solidFill>
                  <a:schemeClr val="accent1"/>
                </a:solidFill>
              </a:rPr>
              <a:t>Lift mee op ideeën van ander, breid ze uit, verbeter ze</a:t>
            </a:r>
          </a:p>
          <a:p>
            <a:pPr marL="342900" indent="-342900">
              <a:buFont typeface="Arial" panose="020B0604020202020204" pitchFamily="34" charset="0"/>
              <a:buChar char="•"/>
            </a:pPr>
            <a:r>
              <a:rPr lang="nl-NL" b="0" dirty="0">
                <a:solidFill>
                  <a:schemeClr val="accent1"/>
                </a:solidFill>
              </a:rPr>
              <a:t>Een brainstrom is geen discussie. Je hoeft elkaar niet te overtuigen van jouw geweldige idee. Selecteren komt later.</a:t>
            </a:r>
          </a:p>
          <a:p>
            <a:pPr marL="881063" lvl="1" indent="-342900">
              <a:buFont typeface="Arial" panose="020B0604020202020204" pitchFamily="34" charset="0"/>
              <a:buChar char="•"/>
            </a:pPr>
            <a:endParaRPr lang="nl-NL" dirty="0">
              <a:solidFill>
                <a:schemeClr val="accent1"/>
              </a:solidFill>
            </a:endParaRPr>
          </a:p>
          <a:p>
            <a:endParaRPr lang="nl-NL" dirty="0"/>
          </a:p>
        </p:txBody>
      </p:sp>
    </p:spTree>
    <p:extLst>
      <p:ext uri="{BB962C8B-B14F-4D97-AF65-F5344CB8AC3E}">
        <p14:creationId xmlns:p14="http://schemas.microsoft.com/office/powerpoint/2010/main" val="354217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6E1AF9D-1138-40B4-8FE2-F694B39CB82B}"/>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Brainstorm:</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399F1A94-30CC-40F2-920D-0B4FE76DAC8C}"/>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a:xfrm>
            <a:off x="457200" y="1000298"/>
            <a:ext cx="8229600" cy="4857403"/>
          </a:xfrm>
        </p:spPr>
        <p:txBody>
          <a:bodyPr>
            <a:normAutofit/>
          </a:bodyPr>
          <a:lstStyle/>
          <a:p>
            <a:endParaRPr lang="nl-NL" b="0" dirty="0"/>
          </a:p>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endParaRPr lang="nl-NL" b="0" dirty="0"/>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19</a:t>
            </a:fld>
            <a:endParaRPr lang="de-DE"/>
          </a:p>
        </p:txBody>
      </p:sp>
      <p:sp>
        <p:nvSpPr>
          <p:cNvPr id="6" name="Content Placeholder 2">
            <a:extLst>
              <a:ext uri="{FF2B5EF4-FFF2-40B4-BE49-F238E27FC236}">
                <a16:creationId xmlns:a16="http://schemas.microsoft.com/office/drawing/2014/main" id="{A7111EAA-453E-4171-9EEB-F0FD53039F5D}"/>
              </a:ext>
            </a:extLst>
          </p:cNvPr>
          <p:cNvSpPr txBox="1">
            <a:spLocks/>
          </p:cNvSpPr>
          <p:nvPr/>
        </p:nvSpPr>
        <p:spPr>
          <a:xfrm>
            <a:off x="370136" y="764704"/>
            <a:ext cx="8403728" cy="478334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b="0" dirty="0">
              <a:solidFill>
                <a:schemeClr val="tx1">
                  <a:lumMod val="75000"/>
                  <a:lumOff val="25000"/>
                </a:schemeClr>
              </a:solidFill>
            </a:endParaRPr>
          </a:p>
          <a:p>
            <a:endParaRPr lang="nl-NL" b="0" dirty="0">
              <a:solidFill>
                <a:schemeClr val="tx1">
                  <a:lumMod val="75000"/>
                  <a:lumOff val="25000"/>
                </a:schemeClr>
              </a:solidFill>
            </a:endParaRPr>
          </a:p>
          <a:p>
            <a:pPr marL="342900" indent="-342900">
              <a:buFont typeface="Arial" panose="020B0604020202020204" pitchFamily="34" charset="0"/>
              <a:buChar char="•"/>
            </a:pPr>
            <a:r>
              <a:rPr lang="nl-NL" b="0" dirty="0">
                <a:solidFill>
                  <a:schemeClr val="tx1">
                    <a:lumMod val="75000"/>
                    <a:lumOff val="25000"/>
                  </a:schemeClr>
                </a:solidFill>
              </a:rPr>
              <a:t>In groepjes verdelen 5 a 6 personen</a:t>
            </a:r>
          </a:p>
          <a:p>
            <a:pPr marL="342900" indent="-342900">
              <a:buFont typeface="Arial" panose="020B0604020202020204" pitchFamily="34" charset="0"/>
              <a:buChar char="•"/>
            </a:pPr>
            <a:r>
              <a:rPr lang="nl-NL" b="0" dirty="0">
                <a:solidFill>
                  <a:schemeClr val="tx1">
                    <a:lumMod val="75000"/>
                    <a:lumOff val="25000"/>
                  </a:schemeClr>
                </a:solidFill>
              </a:rPr>
              <a:t>Schrijf op papier ideeën</a:t>
            </a:r>
          </a:p>
          <a:p>
            <a:pPr marL="342900" indent="-342900">
              <a:buFont typeface="Arial" panose="020B0604020202020204" pitchFamily="34" charset="0"/>
              <a:buChar char="•"/>
            </a:pPr>
            <a:r>
              <a:rPr lang="nl-NL" b="0" dirty="0">
                <a:solidFill>
                  <a:schemeClr val="tx1">
                    <a:lumMod val="75000"/>
                    <a:lumOff val="25000"/>
                  </a:schemeClr>
                </a:solidFill>
              </a:rPr>
              <a:t>Wij lopen langs om te helpen</a:t>
            </a:r>
          </a:p>
          <a:p>
            <a:pPr marL="342900" indent="-342900">
              <a:buFont typeface="Arial" panose="020B0604020202020204" pitchFamily="34" charset="0"/>
              <a:buChar char="•"/>
            </a:pPr>
            <a:r>
              <a:rPr lang="nl-NL" b="0" dirty="0">
                <a:solidFill>
                  <a:schemeClr val="tx1">
                    <a:lumMod val="75000"/>
                    <a:lumOff val="25000"/>
                  </a:schemeClr>
                </a:solidFill>
              </a:rPr>
              <a:t>Halverwege wisselen</a:t>
            </a:r>
          </a:p>
          <a:p>
            <a:pPr marL="342900" indent="-342900">
              <a:buFont typeface="Arial" panose="020B0604020202020204" pitchFamily="34" charset="0"/>
              <a:buChar char="•"/>
            </a:pPr>
            <a:r>
              <a:rPr lang="nl-NL" b="0" dirty="0">
                <a:solidFill>
                  <a:schemeClr val="tx1">
                    <a:lumMod val="75000"/>
                    <a:lumOff val="25000"/>
                  </a:schemeClr>
                </a:solidFill>
              </a:rPr>
              <a:t>Aanvullingen op vellen van de andere groep</a:t>
            </a:r>
          </a:p>
          <a:p>
            <a:pPr marL="342900" indent="-342900">
              <a:buFont typeface="Arial" panose="020B0604020202020204" pitchFamily="34" charset="0"/>
              <a:buChar char="•"/>
            </a:pPr>
            <a:r>
              <a:rPr lang="nl-NL" b="0" dirty="0">
                <a:solidFill>
                  <a:schemeClr val="tx1">
                    <a:lumMod val="75000"/>
                    <a:lumOff val="25000"/>
                  </a:schemeClr>
                </a:solidFill>
              </a:rPr>
              <a:t>Aan het eind vellen ophalen voor plenair gedeelte </a:t>
            </a:r>
          </a:p>
          <a:p>
            <a:pPr marL="881063" lvl="1" indent="-342900">
              <a:buFont typeface="Arial" panose="020B0604020202020204" pitchFamily="34" charset="0"/>
              <a:buChar char="•"/>
            </a:pPr>
            <a:endParaRPr lang="nl-NL" dirty="0">
              <a:solidFill>
                <a:schemeClr val="tx1">
                  <a:lumMod val="75000"/>
                  <a:lumOff val="25000"/>
                </a:schemeClr>
              </a:solidFill>
            </a:endParaRPr>
          </a:p>
          <a:p>
            <a:endParaRPr lang="nl-NL" dirty="0">
              <a:solidFill>
                <a:schemeClr val="tx1">
                  <a:lumMod val="75000"/>
                  <a:lumOff val="25000"/>
                </a:schemeClr>
              </a:solidFill>
            </a:endParaRPr>
          </a:p>
        </p:txBody>
      </p:sp>
    </p:spTree>
    <p:extLst>
      <p:ext uri="{BB962C8B-B14F-4D97-AF65-F5344CB8AC3E}">
        <p14:creationId xmlns:p14="http://schemas.microsoft.com/office/powerpoint/2010/main" val="119204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F54251D-D6B9-4F4D-9C68-B7F1C4FAC929}"/>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Waarom deze training?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2A437353-C8C6-49C0-B064-717CDA5F9506}"/>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a:xfrm>
            <a:off x="381033" y="1000298"/>
            <a:ext cx="8229600" cy="4857403"/>
          </a:xfrm>
        </p:spPr>
        <p:txBody>
          <a:bodyPr/>
          <a:lstStyle/>
          <a:p>
            <a:pPr marL="342900" indent="-342900">
              <a:buFont typeface="Arial" panose="020B0604020202020204" pitchFamily="34" charset="0"/>
              <a:buChar char="•"/>
            </a:pPr>
            <a:endParaRPr lang="nl-NL" b="0" dirty="0"/>
          </a:p>
          <a:p>
            <a:endParaRPr lang="nl-NL" b="0" dirty="0"/>
          </a:p>
          <a:p>
            <a:pPr marL="342900" indent="-342900">
              <a:buFont typeface="Arial" panose="020B0604020202020204" pitchFamily="34" charset="0"/>
              <a:buChar char="•"/>
            </a:pPr>
            <a:endParaRPr lang="nl-NL" b="0" dirty="0"/>
          </a:p>
          <a:p>
            <a:endParaRPr lang="nl-NL" b="0" dirty="0">
              <a:highlight>
                <a:srgbClr val="FFFF00"/>
              </a:highlight>
            </a:endParaRPr>
          </a:p>
          <a:p>
            <a:pPr marL="342900" indent="-342900">
              <a:buFont typeface="Arial" panose="020B0604020202020204" pitchFamily="34" charset="0"/>
              <a:buChar char="•"/>
            </a:pPr>
            <a:endParaRPr lang="nl-NL" b="0" dirty="0">
              <a:highlight>
                <a:srgbClr val="FFFF00"/>
              </a:highlight>
            </a:endParaRPr>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2</a:t>
            </a:fld>
            <a:endParaRPr lang="de-DE"/>
          </a:p>
        </p:txBody>
      </p:sp>
      <p:sp>
        <p:nvSpPr>
          <p:cNvPr id="7" name="Content Placeholder 2">
            <a:extLst>
              <a:ext uri="{FF2B5EF4-FFF2-40B4-BE49-F238E27FC236}">
                <a16:creationId xmlns:a16="http://schemas.microsoft.com/office/drawing/2014/main" id="{20951D61-9353-436B-B1BD-A54C705329A3}"/>
              </a:ext>
            </a:extLst>
          </p:cNvPr>
          <p:cNvSpPr txBox="1">
            <a:spLocks/>
          </p:cNvSpPr>
          <p:nvPr/>
        </p:nvSpPr>
        <p:spPr>
          <a:xfrm>
            <a:off x="370136" y="764704"/>
            <a:ext cx="8403728" cy="478334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b="0" dirty="0">
              <a:solidFill>
                <a:schemeClr val="accent1"/>
              </a:solidFill>
            </a:endParaRPr>
          </a:p>
          <a:p>
            <a:pPr lvl="1" indent="0">
              <a:buNone/>
            </a:pPr>
            <a:endParaRPr lang="nl-NL" sz="2200" dirty="0">
              <a:solidFill>
                <a:schemeClr val="accent1"/>
              </a:solidFill>
            </a:endParaRPr>
          </a:p>
          <a:p>
            <a:pPr marL="342900" lvl="0" indent="-342900">
              <a:buFont typeface="Arial" panose="020B0604020202020204" pitchFamily="34" charset="0"/>
              <a:buChar char="•"/>
            </a:pPr>
            <a:r>
              <a:rPr lang="nl-NL" sz="2200" b="0" dirty="0">
                <a:solidFill>
                  <a:schemeClr val="tx1">
                    <a:lumMod val="75000"/>
                    <a:lumOff val="25000"/>
                  </a:schemeClr>
                </a:solidFill>
              </a:rPr>
              <a:t>[bedrijf] vindt energie-efficiëntie heel belangrijk</a:t>
            </a:r>
          </a:p>
          <a:p>
            <a:pPr marL="342900" lvl="0" indent="-342900">
              <a:buFont typeface="Arial" panose="020B0604020202020204" pitchFamily="34" charset="0"/>
              <a:buChar char="•"/>
            </a:pPr>
            <a:r>
              <a:rPr lang="nl-NL" sz="2200" b="0" dirty="0">
                <a:solidFill>
                  <a:schemeClr val="tx1">
                    <a:lumMod val="75000"/>
                    <a:lumOff val="25000"/>
                  </a:schemeClr>
                </a:solidFill>
              </a:rPr>
              <a:t>[bedrijf] doet mee aan een Europees programma om dit verder te verbeteren</a:t>
            </a:r>
          </a:p>
          <a:p>
            <a:pPr marL="342900" lvl="0" indent="-342900">
              <a:buFont typeface="Arial" panose="020B0604020202020204" pitchFamily="34" charset="0"/>
              <a:buChar char="•"/>
            </a:pPr>
            <a:r>
              <a:rPr lang="nl-NL" sz="2200" b="0" dirty="0">
                <a:solidFill>
                  <a:schemeClr val="tx1">
                    <a:lumMod val="75000"/>
                    <a:lumOff val="25000"/>
                  </a:schemeClr>
                </a:solidFill>
              </a:rPr>
              <a:t>INDUCE (</a:t>
            </a:r>
            <a:r>
              <a:rPr lang="en-US" sz="2200" b="0" dirty="0">
                <a:solidFill>
                  <a:schemeClr val="tx1">
                    <a:lumMod val="75000"/>
                    <a:lumOff val="25000"/>
                  </a:schemeClr>
                </a:solidFill>
              </a:rPr>
              <a:t>(‘Towards a sustainable </a:t>
            </a:r>
            <a:r>
              <a:rPr lang="en-US" sz="2200" b="0" dirty="0" err="1">
                <a:solidFill>
                  <a:schemeClr val="tx1">
                    <a:lumMod val="75000"/>
                    <a:lumOff val="25000"/>
                  </a:schemeClr>
                </a:solidFill>
              </a:rPr>
              <a:t>agro</a:t>
            </a:r>
            <a:r>
              <a:rPr lang="en-US" sz="2200" b="0" dirty="0">
                <a:solidFill>
                  <a:schemeClr val="tx1">
                    <a:lumMod val="75000"/>
                    <a:lumOff val="25000"/>
                  </a:schemeClr>
                </a:solidFill>
              </a:rPr>
              <a:t>-food </a:t>
            </a:r>
            <a:r>
              <a:rPr lang="en-US" sz="2200" b="0" dirty="0" err="1">
                <a:solidFill>
                  <a:schemeClr val="tx1">
                    <a:lumMod val="75000"/>
                    <a:lumOff val="25000"/>
                  </a:schemeClr>
                </a:solidFill>
              </a:rPr>
              <a:t>INDUstry</a:t>
            </a:r>
            <a:r>
              <a:rPr lang="en-US" sz="2200" b="0" dirty="0">
                <a:solidFill>
                  <a:schemeClr val="tx1">
                    <a:lumMod val="75000"/>
                    <a:lumOff val="25000"/>
                  </a:schemeClr>
                </a:solidFill>
              </a:rPr>
              <a:t>: Capacity building </a:t>
            </a:r>
            <a:r>
              <a:rPr lang="en-US" sz="2200" b="0" dirty="0" err="1">
                <a:solidFill>
                  <a:schemeClr val="tx1">
                    <a:lumMod val="75000"/>
                    <a:lumOff val="25000"/>
                  </a:schemeClr>
                </a:solidFill>
              </a:rPr>
              <a:t>programmes</a:t>
            </a:r>
            <a:r>
              <a:rPr lang="en-US" sz="2200" b="0" dirty="0">
                <a:solidFill>
                  <a:schemeClr val="tx1">
                    <a:lumMod val="75000"/>
                    <a:lumOff val="25000"/>
                  </a:schemeClr>
                </a:solidFill>
              </a:rPr>
              <a:t> in Energy efficiency’)</a:t>
            </a:r>
            <a:endParaRPr lang="nl-NL" sz="2200" b="0" dirty="0">
              <a:solidFill>
                <a:schemeClr val="tx1">
                  <a:lumMod val="75000"/>
                  <a:lumOff val="25000"/>
                </a:schemeClr>
              </a:solidFill>
            </a:endParaRPr>
          </a:p>
          <a:p>
            <a:pPr marL="342900" lvl="0" indent="-342900">
              <a:buFont typeface="Arial" panose="020B0604020202020204" pitchFamily="34" charset="0"/>
              <a:buChar char="•"/>
            </a:pPr>
            <a:r>
              <a:rPr lang="nl-NL" sz="2200" b="0" dirty="0">
                <a:solidFill>
                  <a:schemeClr val="tx1">
                    <a:lumMod val="75000"/>
                    <a:lumOff val="25000"/>
                  </a:schemeClr>
                </a:solidFill>
              </a:rPr>
              <a:t>Focus op gedrag</a:t>
            </a:r>
          </a:p>
          <a:p>
            <a:pPr marL="342900" lvl="0" indent="-342900">
              <a:buFont typeface="Arial" panose="020B0604020202020204" pitchFamily="34" charset="0"/>
              <a:buChar char="•"/>
            </a:pPr>
            <a:r>
              <a:rPr lang="nl-NL" sz="2200" b="0" dirty="0">
                <a:solidFill>
                  <a:schemeClr val="tx1">
                    <a:lumMod val="75000"/>
                    <a:lumOff val="25000"/>
                  </a:schemeClr>
                </a:solidFill>
              </a:rPr>
              <a:t>Informatie middels interviews</a:t>
            </a:r>
          </a:p>
          <a:p>
            <a:pPr marL="342900" lvl="0" indent="-342900">
              <a:buFont typeface="Arial" panose="020B0604020202020204" pitchFamily="34" charset="0"/>
              <a:buChar char="•"/>
            </a:pPr>
            <a:r>
              <a:rPr lang="nl-NL" sz="2200" b="0" dirty="0">
                <a:solidFill>
                  <a:schemeClr val="tx1">
                    <a:lumMod val="75000"/>
                    <a:lumOff val="25000"/>
                  </a:schemeClr>
                </a:solidFill>
              </a:rPr>
              <a:t>Deze informatie vertaald in deze training</a:t>
            </a:r>
          </a:p>
          <a:p>
            <a:pPr marL="342900" indent="-342900">
              <a:buFont typeface="Arial" panose="020B0604020202020204" pitchFamily="34" charset="0"/>
              <a:buChar char="•"/>
            </a:pPr>
            <a:r>
              <a:rPr lang="nl-NL" sz="2200" b="0" dirty="0">
                <a:solidFill>
                  <a:schemeClr val="tx1">
                    <a:lumMod val="75000"/>
                    <a:lumOff val="25000"/>
                  </a:schemeClr>
                </a:solidFill>
              </a:rPr>
              <a:t>Training wordt ook gebruikt bij andere bedrijven</a:t>
            </a:r>
          </a:p>
          <a:p>
            <a:endParaRPr lang="nl-NL" dirty="0"/>
          </a:p>
        </p:txBody>
      </p:sp>
    </p:spTree>
    <p:extLst>
      <p:ext uri="{BB962C8B-B14F-4D97-AF65-F5344CB8AC3E}">
        <p14:creationId xmlns:p14="http://schemas.microsoft.com/office/powerpoint/2010/main" val="161999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7E3C58D-8C25-481C-B2BC-D65D9A3E5BB5}"/>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Brainstorm: wat kan jij bijdragen aan energie-efficiëntie?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69BD5B9D-E998-445E-923D-9C1D3C823DD8}"/>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a:xfrm>
            <a:off x="457200" y="1000298"/>
            <a:ext cx="8229600" cy="4857403"/>
          </a:xfrm>
        </p:spPr>
        <p:txBody>
          <a:bodyPr>
            <a:normAutofit/>
          </a:bodyPr>
          <a:lstStyle/>
          <a:p>
            <a:endParaRPr lang="nl-NL" b="0" dirty="0"/>
          </a:p>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endParaRPr lang="nl-NL" b="0" dirty="0"/>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20</a:t>
            </a:fld>
            <a:endParaRPr lang="de-DE"/>
          </a:p>
        </p:txBody>
      </p:sp>
      <p:sp>
        <p:nvSpPr>
          <p:cNvPr id="6" name="Content Placeholder 2">
            <a:extLst>
              <a:ext uri="{FF2B5EF4-FFF2-40B4-BE49-F238E27FC236}">
                <a16:creationId xmlns:a16="http://schemas.microsoft.com/office/drawing/2014/main" id="{A7111EAA-453E-4171-9EEB-F0FD53039F5D}"/>
              </a:ext>
            </a:extLst>
          </p:cNvPr>
          <p:cNvSpPr txBox="1">
            <a:spLocks/>
          </p:cNvSpPr>
          <p:nvPr/>
        </p:nvSpPr>
        <p:spPr>
          <a:xfrm>
            <a:off x="370136" y="764704"/>
            <a:ext cx="8229600" cy="41407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endParaRPr lang="nl-NL" sz="1900" dirty="0">
              <a:solidFill>
                <a:schemeClr val="accent1"/>
              </a:solidFill>
            </a:endParaRPr>
          </a:p>
          <a:p>
            <a:pPr marL="342900" lvl="1" indent="-342900">
              <a:buFont typeface="Arial" panose="020B0604020202020204" pitchFamily="34" charset="0"/>
              <a:buChar char="•"/>
            </a:pPr>
            <a:endParaRPr lang="nl-NL" sz="1900" dirty="0">
              <a:solidFill>
                <a:schemeClr val="accent1"/>
              </a:solidFill>
            </a:endParaRPr>
          </a:p>
          <a:p>
            <a:pPr marL="342900" lvl="1" indent="-342900">
              <a:buFont typeface="Arial" panose="020B0604020202020204" pitchFamily="34" charset="0"/>
              <a:buChar char="•"/>
            </a:pPr>
            <a:r>
              <a:rPr lang="nl-NL" sz="1900" dirty="0">
                <a:solidFill>
                  <a:schemeClr val="accent1"/>
                </a:solidFill>
              </a:rPr>
              <a:t>Waar zien jullie mogelijkheden om energie te besparen en dan met name op gedrag? </a:t>
            </a:r>
          </a:p>
          <a:p>
            <a:pPr marL="881063" lvl="1" indent="-342900">
              <a:buFont typeface="Arial" panose="020B0604020202020204" pitchFamily="34" charset="0"/>
              <a:buChar char="•"/>
            </a:pPr>
            <a:endParaRPr lang="nl-NL" dirty="0">
              <a:solidFill>
                <a:schemeClr val="accent1"/>
              </a:solidFill>
            </a:endParaRPr>
          </a:p>
          <a:p>
            <a:endParaRPr lang="nl-NL" dirty="0"/>
          </a:p>
        </p:txBody>
      </p:sp>
    </p:spTree>
    <p:extLst>
      <p:ext uri="{BB962C8B-B14F-4D97-AF65-F5344CB8AC3E}">
        <p14:creationId xmlns:p14="http://schemas.microsoft.com/office/powerpoint/2010/main" val="314933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6CB50AC-E010-43F0-BB59-B5C8F6C4D628}"/>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Pauze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C6117991-5618-4589-A81B-78B2562DD914}"/>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Tijdelijke aanduiding voor inhoud 2">
            <a:extLst>
              <a:ext uri="{FF2B5EF4-FFF2-40B4-BE49-F238E27FC236}">
                <a16:creationId xmlns:a16="http://schemas.microsoft.com/office/drawing/2014/main" id="{2B7A3AE1-E033-446B-89CA-87F8C9508FCA}"/>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pPr algn="ctr"/>
            <a:r>
              <a:rPr lang="nl-NL" sz="4400" dirty="0"/>
              <a:t>Pauze</a:t>
            </a:r>
          </a:p>
        </p:txBody>
      </p:sp>
      <p:sp>
        <p:nvSpPr>
          <p:cNvPr id="4" name="Tijdelijke aanduiding voor voettekst 3">
            <a:extLst>
              <a:ext uri="{FF2B5EF4-FFF2-40B4-BE49-F238E27FC236}">
                <a16:creationId xmlns:a16="http://schemas.microsoft.com/office/drawing/2014/main" id="{F6743482-17E9-4044-8E1F-D8ED7DB6732C}"/>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54BD73EC-4D97-4959-9049-50A40168C43F}"/>
              </a:ext>
            </a:extLst>
          </p:cNvPr>
          <p:cNvSpPr>
            <a:spLocks noGrp="1"/>
          </p:cNvSpPr>
          <p:nvPr>
            <p:ph type="sldNum" sz="quarter" idx="12"/>
          </p:nvPr>
        </p:nvSpPr>
        <p:spPr/>
        <p:txBody>
          <a:bodyPr/>
          <a:lstStyle/>
          <a:p>
            <a:fld id="{78B3FE12-62BD-41F9-8F3F-A0956C733398}" type="slidenum">
              <a:rPr lang="de-DE" smtClean="0"/>
              <a:t>21</a:t>
            </a:fld>
            <a:endParaRPr lang="de-DE"/>
          </a:p>
        </p:txBody>
      </p:sp>
    </p:spTree>
    <p:extLst>
      <p:ext uri="{BB962C8B-B14F-4D97-AF65-F5344CB8AC3E}">
        <p14:creationId xmlns:p14="http://schemas.microsoft.com/office/powerpoint/2010/main" val="143728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E4AF900-3D3F-4786-A504-8610A4AE2992}"/>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Samen bespreken: bijdrages aan energie-efficiëntie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0C74DAA6-D29B-443A-9684-DD3714327FCC}"/>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p:txBody>
          <a:bodyPr/>
          <a:lstStyle/>
          <a:p>
            <a:endParaRPr lang="nl-NL" b="0" dirty="0"/>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22</a:t>
            </a:fld>
            <a:endParaRPr lang="de-DE"/>
          </a:p>
        </p:txBody>
      </p:sp>
    </p:spTree>
    <p:extLst>
      <p:ext uri="{BB962C8B-B14F-4D97-AF65-F5344CB8AC3E}">
        <p14:creationId xmlns:p14="http://schemas.microsoft.com/office/powerpoint/2010/main" val="159831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74B2152-635D-49E4-A86B-BC5FB9743B94}"/>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Brainstorm: hoe kunnen we gedrag veranderen?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97474502-F3AC-49A5-B6A5-85296383A5EE}"/>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p:txBody>
          <a:bodyPr/>
          <a:lstStyle/>
          <a:p>
            <a:endParaRPr lang="nl-NL" b="0" dirty="0"/>
          </a:p>
          <a:p>
            <a:endParaRPr lang="nl-NL" b="0" dirty="0"/>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23</a:t>
            </a:fld>
            <a:endParaRPr lang="de-DE"/>
          </a:p>
        </p:txBody>
      </p:sp>
      <p:sp>
        <p:nvSpPr>
          <p:cNvPr id="7" name="Content Placeholder 2">
            <a:extLst>
              <a:ext uri="{FF2B5EF4-FFF2-40B4-BE49-F238E27FC236}">
                <a16:creationId xmlns:a16="http://schemas.microsoft.com/office/drawing/2014/main" id="{C6F7CA64-B28D-4CEB-B36C-F24A06289059}"/>
              </a:ext>
            </a:extLst>
          </p:cNvPr>
          <p:cNvSpPr txBox="1">
            <a:spLocks/>
          </p:cNvSpPr>
          <p:nvPr/>
        </p:nvSpPr>
        <p:spPr>
          <a:xfrm>
            <a:off x="370136" y="764704"/>
            <a:ext cx="8403728" cy="52867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b="0" dirty="0">
              <a:solidFill>
                <a:schemeClr val="tx1">
                  <a:lumMod val="75000"/>
                  <a:lumOff val="25000"/>
                </a:schemeClr>
              </a:solidFill>
            </a:endParaRPr>
          </a:p>
          <a:p>
            <a:endParaRPr lang="nl-NL" b="0" dirty="0">
              <a:solidFill>
                <a:schemeClr val="tx1">
                  <a:lumMod val="75000"/>
                  <a:lumOff val="25000"/>
                </a:schemeClr>
              </a:solidFill>
            </a:endParaRPr>
          </a:p>
          <a:p>
            <a:pPr marL="342900" indent="-342900">
              <a:buFont typeface="Arial" panose="020B0604020202020204" pitchFamily="34" charset="0"/>
              <a:buChar char="•"/>
            </a:pPr>
            <a:r>
              <a:rPr lang="nl-NL" b="0" dirty="0">
                <a:solidFill>
                  <a:schemeClr val="tx1">
                    <a:lumMod val="75000"/>
                    <a:lumOff val="25000"/>
                  </a:schemeClr>
                </a:solidFill>
              </a:rPr>
              <a:t>Hoe kunnen wij dit gedrag veranderen. </a:t>
            </a:r>
          </a:p>
          <a:p>
            <a:pPr marL="342900" indent="-342900">
              <a:buFont typeface="Arial" panose="020B0604020202020204" pitchFamily="34" charset="0"/>
              <a:buChar char="•"/>
            </a:pPr>
            <a:r>
              <a:rPr lang="nl-NL" b="0" dirty="0">
                <a:solidFill>
                  <a:schemeClr val="tx1">
                    <a:lumMod val="75000"/>
                    <a:lumOff val="25000"/>
                  </a:schemeClr>
                </a:solidFill>
              </a:rPr>
              <a:t>Wat heb je daarvoor nodig</a:t>
            </a:r>
          </a:p>
          <a:p>
            <a:pPr marL="342900" indent="-342900">
              <a:buFont typeface="Arial" panose="020B0604020202020204" pitchFamily="34" charset="0"/>
              <a:buChar char="•"/>
            </a:pPr>
            <a:r>
              <a:rPr lang="nl-NL" b="0" dirty="0">
                <a:solidFill>
                  <a:schemeClr val="tx1">
                    <a:lumMod val="75000"/>
                    <a:lumOff val="25000"/>
                  </a:schemeClr>
                </a:solidFill>
              </a:rPr>
              <a:t>Wat voor obstakels en kansen zie je? </a:t>
            </a:r>
          </a:p>
          <a:p>
            <a:pPr marL="342900" indent="-342900">
              <a:buFont typeface="Arial" panose="020B0604020202020204" pitchFamily="34" charset="0"/>
              <a:buChar char="•"/>
            </a:pPr>
            <a:r>
              <a:rPr lang="nl-NL" b="0" dirty="0">
                <a:solidFill>
                  <a:schemeClr val="tx1">
                    <a:lumMod val="75000"/>
                    <a:lumOff val="25000"/>
                  </a:schemeClr>
                </a:solidFill>
              </a:rPr>
              <a:t>Tenslotte: welke acties ga jij na vandaag nemen? </a:t>
            </a:r>
          </a:p>
          <a:p>
            <a:endParaRPr lang="nl-NL" b="0" dirty="0">
              <a:solidFill>
                <a:schemeClr val="tx1">
                  <a:lumMod val="75000"/>
                  <a:lumOff val="25000"/>
                </a:schemeClr>
              </a:solidFill>
            </a:endParaRPr>
          </a:p>
          <a:p>
            <a:pPr marL="342900" indent="-342900">
              <a:buFont typeface="Arial" panose="020B0604020202020204" pitchFamily="34" charset="0"/>
              <a:buChar char="•"/>
            </a:pPr>
            <a:endParaRPr lang="nl-NL" b="0" dirty="0">
              <a:solidFill>
                <a:schemeClr val="tx1">
                  <a:lumMod val="75000"/>
                  <a:lumOff val="25000"/>
                </a:schemeClr>
              </a:solidFill>
            </a:endParaRPr>
          </a:p>
          <a:p>
            <a:pPr marL="881063" lvl="1" indent="-342900">
              <a:buFont typeface="Arial" panose="020B0604020202020204" pitchFamily="34" charset="0"/>
              <a:buChar char="•"/>
            </a:pPr>
            <a:endParaRPr lang="nl-NL" dirty="0">
              <a:solidFill>
                <a:schemeClr val="tx1">
                  <a:lumMod val="75000"/>
                  <a:lumOff val="25000"/>
                </a:schemeClr>
              </a:solidFill>
            </a:endParaRPr>
          </a:p>
          <a:p>
            <a:endParaRPr lang="nl-NL" dirty="0">
              <a:solidFill>
                <a:schemeClr val="tx1">
                  <a:lumMod val="75000"/>
                  <a:lumOff val="25000"/>
                </a:schemeClr>
              </a:solidFill>
            </a:endParaRPr>
          </a:p>
        </p:txBody>
      </p:sp>
    </p:spTree>
    <p:extLst>
      <p:ext uri="{BB962C8B-B14F-4D97-AF65-F5344CB8AC3E}">
        <p14:creationId xmlns:p14="http://schemas.microsoft.com/office/powerpoint/2010/main" val="198236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91002D-2071-4AC1-B719-2FB9B42652CA}"/>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Samen bespreken: hoe kunnen we gedrag veranderen en welke </a:t>
            </a:r>
          </a:p>
          <a:p>
            <a:pPr lvl="0">
              <a:defRPr/>
            </a:pPr>
            <a:r>
              <a:rPr lang="nl-NL" dirty="0"/>
              <a:t>acties gaan we nemen?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26BD7A7A-024F-4DC8-B358-A7C9C169F920}"/>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p:txBody>
          <a:bodyPr/>
          <a:lstStyle/>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endParaRPr lang="nl-NL" b="0" dirty="0"/>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24</a:t>
            </a:fld>
            <a:endParaRPr lang="de-DE"/>
          </a:p>
        </p:txBody>
      </p:sp>
    </p:spTree>
    <p:extLst>
      <p:ext uri="{BB962C8B-B14F-4D97-AF65-F5344CB8AC3E}">
        <p14:creationId xmlns:p14="http://schemas.microsoft.com/office/powerpoint/2010/main" val="312249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48B6D95-1D2C-40ED-BADC-59EE3465CE61}"/>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Evaluatie </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C30CF67-4239-4C36-B46D-A7FD94D912AD}"/>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25</a:t>
            </a:fld>
            <a:endParaRPr lang="de-DE"/>
          </a:p>
        </p:txBody>
      </p:sp>
      <p:sp>
        <p:nvSpPr>
          <p:cNvPr id="8" name="Content Placeholder 2">
            <a:extLst>
              <a:ext uri="{FF2B5EF4-FFF2-40B4-BE49-F238E27FC236}">
                <a16:creationId xmlns:a16="http://schemas.microsoft.com/office/drawing/2014/main" id="{920A4E73-6624-4A21-A0C0-C50340B8F373}"/>
              </a:ext>
            </a:extLst>
          </p:cNvPr>
          <p:cNvSpPr txBox="1">
            <a:spLocks/>
          </p:cNvSpPr>
          <p:nvPr/>
        </p:nvSpPr>
        <p:spPr>
          <a:xfrm>
            <a:off x="370136" y="764704"/>
            <a:ext cx="8403728" cy="52867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b="0" dirty="0">
              <a:solidFill>
                <a:schemeClr val="tx1">
                  <a:lumMod val="75000"/>
                  <a:lumOff val="25000"/>
                </a:schemeClr>
              </a:solidFill>
            </a:endParaRPr>
          </a:p>
          <a:p>
            <a:endParaRPr lang="nl-NL" b="0" dirty="0">
              <a:solidFill>
                <a:schemeClr val="tx1">
                  <a:lumMod val="75000"/>
                  <a:lumOff val="25000"/>
                </a:schemeClr>
              </a:solidFill>
            </a:endParaRPr>
          </a:p>
          <a:p>
            <a:r>
              <a:rPr lang="nl-NL" b="0" dirty="0">
                <a:solidFill>
                  <a:schemeClr val="tx1">
                    <a:lumMod val="75000"/>
                    <a:lumOff val="25000"/>
                  </a:schemeClr>
                </a:solidFill>
              </a:rPr>
              <a:t>Vragenlijst duurt 5-10 minuten</a:t>
            </a:r>
          </a:p>
          <a:p>
            <a:endParaRPr lang="nl-NL" b="0" dirty="0">
              <a:solidFill>
                <a:schemeClr val="tx1">
                  <a:lumMod val="75000"/>
                  <a:lumOff val="25000"/>
                </a:schemeClr>
              </a:solidFill>
            </a:endParaRPr>
          </a:p>
          <a:p>
            <a:r>
              <a:rPr lang="nl-NL" b="0" dirty="0">
                <a:solidFill>
                  <a:schemeClr val="tx1">
                    <a:lumMod val="75000"/>
                    <a:lumOff val="25000"/>
                  </a:schemeClr>
                </a:solidFill>
              </a:rPr>
              <a:t>Invullen via: </a:t>
            </a:r>
            <a:r>
              <a:rPr lang="nl-NL" altLang="en-US" b="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https://www.survey.isi.fraunhofer.de/uc/INDUCE/</a:t>
            </a:r>
            <a:endParaRPr lang="nl-NL" altLang="en-US" b="0" dirty="0">
              <a:solidFill>
                <a:schemeClr val="tx1">
                  <a:lumMod val="75000"/>
                  <a:lumOff val="25000"/>
                </a:schemeClr>
              </a:solidFill>
            </a:endParaRPr>
          </a:p>
          <a:p>
            <a:pPr lvl="0" eaLnBrk="0" fontAlgn="base" hangingPunct="0">
              <a:spcBef>
                <a:spcPct val="0"/>
              </a:spcBef>
              <a:spcAft>
                <a:spcPct val="0"/>
              </a:spcAft>
            </a:pPr>
            <a:endParaRPr lang="nl-NL" altLang="en-US" b="0" dirty="0">
              <a:solidFill>
                <a:schemeClr val="tx1">
                  <a:lumMod val="75000"/>
                  <a:lumOff val="25000"/>
                </a:schemeClr>
              </a:solidFill>
            </a:endParaRPr>
          </a:p>
          <a:p>
            <a:pPr eaLnBrk="0" fontAlgn="base" hangingPunct="0">
              <a:spcBef>
                <a:spcPct val="0"/>
              </a:spcBef>
              <a:spcAft>
                <a:spcPct val="0"/>
              </a:spcAft>
            </a:pPr>
            <a:r>
              <a:rPr lang="nl-NL" dirty="0">
                <a:solidFill>
                  <a:schemeClr val="tx1">
                    <a:lumMod val="75000"/>
                    <a:lumOff val="25000"/>
                  </a:schemeClr>
                </a:solidFill>
              </a:rPr>
              <a:t>Vertrouwelijke behandeling</a:t>
            </a:r>
          </a:p>
          <a:p>
            <a:pPr lvl="0" eaLnBrk="0" fontAlgn="base" hangingPunct="0">
              <a:spcBef>
                <a:spcPct val="0"/>
              </a:spcBef>
              <a:spcAft>
                <a:spcPct val="0"/>
              </a:spcAft>
            </a:pPr>
            <a:endParaRPr lang="nl-NL" altLang="en-US" b="0" dirty="0">
              <a:solidFill>
                <a:schemeClr val="tx1">
                  <a:lumMod val="75000"/>
                  <a:lumOff val="25000"/>
                </a:schemeClr>
              </a:solidFill>
            </a:endParaRPr>
          </a:p>
          <a:p>
            <a:pPr eaLnBrk="0" fontAlgn="base" hangingPunct="0">
              <a:lnSpc>
                <a:spcPct val="100000"/>
              </a:lnSpc>
              <a:spcBef>
                <a:spcPct val="0"/>
              </a:spcBef>
              <a:spcAft>
                <a:spcPct val="0"/>
              </a:spcAft>
            </a:pPr>
            <a:r>
              <a:rPr lang="nl-NL" b="0" dirty="0">
                <a:solidFill>
                  <a:schemeClr val="tx1">
                    <a:lumMod val="75000"/>
                    <a:lumOff val="25000"/>
                  </a:schemeClr>
                </a:solidFill>
              </a:rPr>
              <a:t>Vragen over:</a:t>
            </a:r>
          </a:p>
          <a:p>
            <a:pPr lvl="1" eaLnBrk="0" fontAlgn="base" hangingPunct="0">
              <a:lnSpc>
                <a:spcPct val="100000"/>
              </a:lnSpc>
              <a:spcBef>
                <a:spcPct val="0"/>
              </a:spcBef>
              <a:spcAft>
                <a:spcPct val="0"/>
              </a:spcAft>
            </a:pPr>
            <a:r>
              <a:rPr lang="nl-NL" sz="1900" dirty="0">
                <a:solidFill>
                  <a:schemeClr val="tx1">
                    <a:lumMod val="75000"/>
                    <a:lumOff val="25000"/>
                  </a:schemeClr>
                </a:solidFill>
              </a:rPr>
              <a:t>De situatie vóór de training</a:t>
            </a:r>
          </a:p>
          <a:p>
            <a:pPr lvl="1" eaLnBrk="0" fontAlgn="base" hangingPunct="0">
              <a:lnSpc>
                <a:spcPct val="100000"/>
              </a:lnSpc>
              <a:spcBef>
                <a:spcPct val="0"/>
              </a:spcBef>
              <a:spcAft>
                <a:spcPct val="0"/>
              </a:spcAft>
            </a:pPr>
            <a:r>
              <a:rPr lang="nl-NL" sz="1900" dirty="0">
                <a:solidFill>
                  <a:schemeClr val="tx1">
                    <a:lumMod val="75000"/>
                    <a:lumOff val="25000"/>
                  </a:schemeClr>
                </a:solidFill>
              </a:rPr>
              <a:t>Het verwachte effect van de training</a:t>
            </a:r>
          </a:p>
          <a:p>
            <a:pPr lvl="1" eaLnBrk="0" fontAlgn="base" hangingPunct="0">
              <a:lnSpc>
                <a:spcPct val="100000"/>
              </a:lnSpc>
              <a:spcBef>
                <a:spcPct val="0"/>
              </a:spcBef>
              <a:spcAft>
                <a:spcPct val="0"/>
              </a:spcAft>
            </a:pPr>
            <a:r>
              <a:rPr lang="nl-NL" sz="1900" dirty="0">
                <a:solidFill>
                  <a:schemeClr val="tx1">
                    <a:lumMod val="75000"/>
                    <a:lumOff val="25000"/>
                  </a:schemeClr>
                </a:solidFill>
              </a:rPr>
              <a:t>Feedback op de training</a:t>
            </a:r>
          </a:p>
          <a:p>
            <a:pPr lvl="1" eaLnBrk="0" fontAlgn="base" hangingPunct="0">
              <a:lnSpc>
                <a:spcPct val="100000"/>
              </a:lnSpc>
              <a:spcBef>
                <a:spcPct val="0"/>
              </a:spcBef>
              <a:spcAft>
                <a:spcPct val="0"/>
              </a:spcAft>
            </a:pPr>
            <a:endParaRPr lang="nl-NL" sz="1900" dirty="0">
              <a:solidFill>
                <a:schemeClr val="tx1">
                  <a:lumMod val="75000"/>
                  <a:lumOff val="25000"/>
                </a:schemeClr>
              </a:solidFill>
            </a:endParaRPr>
          </a:p>
          <a:p>
            <a:pPr eaLnBrk="0" fontAlgn="base" hangingPunct="0">
              <a:lnSpc>
                <a:spcPct val="100000"/>
              </a:lnSpc>
              <a:spcBef>
                <a:spcPct val="0"/>
              </a:spcBef>
              <a:spcAft>
                <a:spcPct val="0"/>
              </a:spcAft>
            </a:pPr>
            <a:r>
              <a:rPr lang="nl-NL" b="0" dirty="0">
                <a:solidFill>
                  <a:schemeClr val="tx1">
                    <a:lumMod val="75000"/>
                    <a:lumOff val="25000"/>
                  </a:schemeClr>
                </a:solidFill>
              </a:rPr>
              <a:t>Korte vervolgvragenlijst na 3 maanden</a:t>
            </a:r>
          </a:p>
          <a:p>
            <a:endParaRPr lang="nl-NL" b="0" dirty="0">
              <a:solidFill>
                <a:schemeClr val="tx1">
                  <a:lumMod val="75000"/>
                  <a:lumOff val="25000"/>
                </a:schemeClr>
              </a:solidFill>
            </a:endParaRPr>
          </a:p>
          <a:p>
            <a:pPr marL="342900" indent="-342900">
              <a:buFont typeface="Arial" panose="020B0604020202020204" pitchFamily="34" charset="0"/>
              <a:buChar char="•"/>
            </a:pPr>
            <a:endParaRPr lang="nl-NL" b="0" dirty="0">
              <a:solidFill>
                <a:schemeClr val="tx1">
                  <a:lumMod val="75000"/>
                  <a:lumOff val="25000"/>
                </a:schemeClr>
              </a:solidFill>
            </a:endParaRPr>
          </a:p>
          <a:p>
            <a:pPr marL="881063" lvl="1" indent="-342900">
              <a:buFont typeface="Arial" panose="020B0604020202020204" pitchFamily="34" charset="0"/>
              <a:buChar char="•"/>
            </a:pPr>
            <a:endParaRPr lang="nl-NL" dirty="0">
              <a:solidFill>
                <a:schemeClr val="tx1">
                  <a:lumMod val="75000"/>
                  <a:lumOff val="25000"/>
                </a:schemeClr>
              </a:solidFill>
            </a:endParaRPr>
          </a:p>
          <a:p>
            <a:endParaRPr lang="nl-NL" dirty="0">
              <a:solidFill>
                <a:schemeClr val="tx1">
                  <a:lumMod val="75000"/>
                  <a:lumOff val="25000"/>
                </a:schemeClr>
              </a:solidFill>
            </a:endParaRPr>
          </a:p>
        </p:txBody>
      </p:sp>
      <p:pic>
        <p:nvPicPr>
          <p:cNvPr id="9" name="Grafik 2">
            <a:extLst>
              <a:ext uri="{FF2B5EF4-FFF2-40B4-BE49-F238E27FC236}">
                <a16:creationId xmlns:a16="http://schemas.microsoft.com/office/drawing/2014/main" id="{18600267-E09F-46FC-A340-5F2D6503F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547" y="2060237"/>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34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8D04AC1-36D2-401A-A06F-3E110F0D3F19}"/>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Wat is het programma voor vandaag?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7B6E05C4-2172-418E-8159-454B68E39184}"/>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a:xfrm>
            <a:off x="381033" y="1000298"/>
            <a:ext cx="8229600" cy="4857403"/>
          </a:xfrm>
        </p:spPr>
        <p:txBody>
          <a:bodyPr/>
          <a:lstStyle/>
          <a:p>
            <a:pPr marL="342900" indent="-342900">
              <a:buFont typeface="Arial" panose="020B0604020202020204" pitchFamily="34" charset="0"/>
              <a:buChar char="•"/>
            </a:pPr>
            <a:endParaRPr lang="nl-NL" b="0" dirty="0"/>
          </a:p>
          <a:p>
            <a:endParaRPr lang="nl-NL" b="0" dirty="0"/>
          </a:p>
          <a:p>
            <a:pPr marL="342900" indent="-342900">
              <a:buFont typeface="Arial" panose="020B0604020202020204" pitchFamily="34" charset="0"/>
              <a:buChar char="•"/>
            </a:pPr>
            <a:endParaRPr lang="nl-NL" b="0" dirty="0"/>
          </a:p>
          <a:p>
            <a:endParaRPr lang="nl-NL" b="0" dirty="0">
              <a:highlight>
                <a:srgbClr val="FFFF00"/>
              </a:highlight>
            </a:endParaRPr>
          </a:p>
          <a:p>
            <a:pPr marL="342900" indent="-342900">
              <a:buFont typeface="Arial" panose="020B0604020202020204" pitchFamily="34" charset="0"/>
              <a:buChar char="•"/>
            </a:pPr>
            <a:endParaRPr lang="nl-NL" b="0" dirty="0">
              <a:highlight>
                <a:srgbClr val="FFFF00"/>
              </a:highlight>
            </a:endParaRPr>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3</a:t>
            </a:fld>
            <a:endParaRPr lang="de-DE"/>
          </a:p>
        </p:txBody>
      </p:sp>
      <p:sp>
        <p:nvSpPr>
          <p:cNvPr id="6" name="TextBox 5">
            <a:extLst>
              <a:ext uri="{FF2B5EF4-FFF2-40B4-BE49-F238E27FC236}">
                <a16:creationId xmlns:a16="http://schemas.microsoft.com/office/drawing/2014/main" id="{F8342BB2-177B-44C8-9D68-B509232A1B3F}"/>
              </a:ext>
            </a:extLst>
          </p:cNvPr>
          <p:cNvSpPr txBox="1"/>
          <p:nvPr/>
        </p:nvSpPr>
        <p:spPr>
          <a:xfrm>
            <a:off x="799275" y="1164134"/>
            <a:ext cx="7577722" cy="6370975"/>
          </a:xfrm>
          <a:prstGeom prst="rect">
            <a:avLst/>
          </a:prstGeom>
          <a:noFill/>
        </p:spPr>
        <p:txBody>
          <a:bodyPr wrap="square" rtlCol="0">
            <a:spAutoFit/>
          </a:bodyPr>
          <a:lstStyle/>
          <a:p>
            <a:r>
              <a:rPr lang="nl-NL" sz="2200" b="1" dirty="0">
                <a:solidFill>
                  <a:schemeClr val="tx1">
                    <a:lumMod val="75000"/>
                    <a:lumOff val="25000"/>
                  </a:schemeClr>
                </a:solidFill>
              </a:rPr>
              <a:t>8.00 - 8.30</a:t>
            </a:r>
            <a:r>
              <a:rPr lang="nl-NL" sz="2200" dirty="0">
                <a:solidFill>
                  <a:schemeClr val="tx1">
                    <a:lumMod val="75000"/>
                    <a:lumOff val="25000"/>
                  </a:schemeClr>
                </a:solidFill>
              </a:rPr>
              <a:t>	Opstart en quiz over energiebeleid 		</a:t>
            </a:r>
          </a:p>
          <a:p>
            <a:r>
              <a:rPr lang="nl-NL" sz="2200" b="1" dirty="0">
                <a:solidFill>
                  <a:schemeClr val="tx1">
                    <a:lumMod val="75000"/>
                    <a:lumOff val="25000"/>
                  </a:schemeClr>
                </a:solidFill>
              </a:rPr>
              <a:t>8.30 - 9.30 </a:t>
            </a:r>
            <a:r>
              <a:rPr lang="nl-NL" sz="2200" dirty="0">
                <a:solidFill>
                  <a:schemeClr val="tx1">
                    <a:lumMod val="75000"/>
                    <a:lumOff val="25000"/>
                  </a:schemeClr>
                </a:solidFill>
              </a:rPr>
              <a:t>	Brainstorm energie-efficiëntie gedrag 	</a:t>
            </a:r>
          </a:p>
          <a:p>
            <a:endParaRPr lang="nl-NL" sz="2200" b="1" dirty="0">
              <a:solidFill>
                <a:schemeClr val="tx1">
                  <a:lumMod val="75000"/>
                  <a:lumOff val="25000"/>
                </a:schemeClr>
              </a:solidFill>
            </a:endParaRPr>
          </a:p>
          <a:p>
            <a:r>
              <a:rPr lang="nl-NL" sz="2200" b="1" dirty="0">
                <a:solidFill>
                  <a:schemeClr val="tx1">
                    <a:lumMod val="75000"/>
                    <a:lumOff val="25000"/>
                  </a:schemeClr>
                </a:solidFill>
              </a:rPr>
              <a:t>9.30 - 10.00 </a:t>
            </a:r>
            <a:r>
              <a:rPr lang="nl-NL" sz="2200" dirty="0">
                <a:solidFill>
                  <a:schemeClr val="tx1">
                    <a:lumMod val="75000"/>
                    <a:lumOff val="25000"/>
                  </a:schemeClr>
                </a:solidFill>
              </a:rPr>
              <a:t>	~ Pauze ~</a:t>
            </a:r>
          </a:p>
          <a:p>
            <a:endParaRPr lang="nl-NL" sz="2200" b="1" dirty="0">
              <a:solidFill>
                <a:schemeClr val="tx1">
                  <a:lumMod val="75000"/>
                  <a:lumOff val="25000"/>
                </a:schemeClr>
              </a:solidFill>
            </a:endParaRPr>
          </a:p>
          <a:p>
            <a:r>
              <a:rPr lang="nl-NL" sz="2200" b="1" dirty="0">
                <a:solidFill>
                  <a:schemeClr val="tx1">
                    <a:lumMod val="75000"/>
                    <a:lumOff val="25000"/>
                  </a:schemeClr>
                </a:solidFill>
              </a:rPr>
              <a:t>10:15 - 10.45 </a:t>
            </a:r>
            <a:r>
              <a:rPr lang="nl-NL" sz="2200" dirty="0">
                <a:solidFill>
                  <a:schemeClr val="tx1">
                    <a:lumMod val="75000"/>
                    <a:lumOff val="25000"/>
                  </a:schemeClr>
                </a:solidFill>
              </a:rPr>
              <a:t>	Samen bespreken uitkomsten 				brainstorm </a:t>
            </a:r>
          </a:p>
          <a:p>
            <a:r>
              <a:rPr lang="nl-NL" sz="2200" b="1" dirty="0">
                <a:solidFill>
                  <a:schemeClr val="tx1">
                    <a:lumMod val="75000"/>
                    <a:lumOff val="25000"/>
                  </a:schemeClr>
                </a:solidFill>
              </a:rPr>
              <a:t>10.45 - 11.15 </a:t>
            </a:r>
            <a:r>
              <a:rPr lang="nl-NL" sz="2200" dirty="0">
                <a:solidFill>
                  <a:schemeClr val="tx1">
                    <a:lumMod val="75000"/>
                    <a:lumOff val="25000"/>
                  </a:schemeClr>
                </a:solidFill>
              </a:rPr>
              <a:t>	Brainstorm gedragsverandering en 				acties voor de toekomst</a:t>
            </a:r>
          </a:p>
          <a:p>
            <a:r>
              <a:rPr lang="nl-NL" sz="2200" b="1" dirty="0">
                <a:solidFill>
                  <a:schemeClr val="tx1">
                    <a:lumMod val="75000"/>
                    <a:lumOff val="25000"/>
                  </a:schemeClr>
                </a:solidFill>
              </a:rPr>
              <a:t>11.15 - 11.45 </a:t>
            </a:r>
            <a:r>
              <a:rPr lang="nl-NL" sz="2200" dirty="0">
                <a:solidFill>
                  <a:schemeClr val="tx1">
                    <a:lumMod val="75000"/>
                    <a:lumOff val="25000"/>
                  </a:schemeClr>
                </a:solidFill>
              </a:rPr>
              <a:t>	Samen bespreken uitkomsten 				brainstorm en acties bepalen </a:t>
            </a:r>
          </a:p>
          <a:p>
            <a:r>
              <a:rPr lang="nl-NL" sz="2200" b="1" dirty="0">
                <a:solidFill>
                  <a:schemeClr val="tx1">
                    <a:lumMod val="75000"/>
                    <a:lumOff val="25000"/>
                  </a:schemeClr>
                </a:solidFill>
              </a:rPr>
              <a:t>11.45 - 12.00 </a:t>
            </a:r>
            <a:r>
              <a:rPr lang="nl-NL" sz="2200" dirty="0">
                <a:solidFill>
                  <a:schemeClr val="tx1">
                    <a:lumMod val="75000"/>
                    <a:lumOff val="25000"/>
                  </a:schemeClr>
                </a:solidFill>
              </a:rPr>
              <a:t>	Evaluatie training</a:t>
            </a:r>
          </a:p>
          <a:p>
            <a:endParaRPr lang="nl-NL" dirty="0">
              <a:solidFill>
                <a:schemeClr val="tx1">
                  <a:lumMod val="75000"/>
                  <a:lumOff val="25000"/>
                </a:schemeClr>
              </a:solidFill>
            </a:endParaRPr>
          </a:p>
          <a:p>
            <a:endParaRPr lang="nl-NL" dirty="0">
              <a:solidFill>
                <a:schemeClr val="tx1">
                  <a:lumMod val="75000"/>
                  <a:lumOff val="25000"/>
                </a:schemeClr>
              </a:solidFill>
            </a:endParaRPr>
          </a:p>
          <a:p>
            <a:endParaRPr lang="nl-NL" dirty="0">
              <a:solidFill>
                <a:schemeClr val="tx1">
                  <a:lumMod val="75000"/>
                  <a:lumOff val="25000"/>
                </a:schemeClr>
              </a:solidFill>
            </a:endParaRPr>
          </a:p>
          <a:p>
            <a:endParaRPr lang="nl-NL" dirty="0">
              <a:solidFill>
                <a:schemeClr val="tx1">
                  <a:lumMod val="75000"/>
                  <a:lumOff val="25000"/>
                </a:schemeClr>
              </a:solidFill>
            </a:endParaRPr>
          </a:p>
          <a:p>
            <a:endParaRPr lang="nl-NL" b="1" dirty="0">
              <a:solidFill>
                <a:schemeClr val="tx1">
                  <a:lumMod val="75000"/>
                  <a:lumOff val="25000"/>
                </a:schemeClr>
              </a:solidFill>
            </a:endParaRPr>
          </a:p>
          <a:p>
            <a:endParaRPr lang="nl-NL" dirty="0">
              <a:solidFill>
                <a:schemeClr val="tx1">
                  <a:lumMod val="75000"/>
                  <a:lumOff val="25000"/>
                </a:schemeClr>
              </a:solidFill>
            </a:endParaRPr>
          </a:p>
          <a:p>
            <a:endParaRPr lang="nl-NL" dirty="0">
              <a:solidFill>
                <a:schemeClr val="tx1">
                  <a:lumMod val="75000"/>
                  <a:lumOff val="25000"/>
                </a:schemeClr>
              </a:solidFill>
            </a:endParaRPr>
          </a:p>
          <a:p>
            <a:endParaRPr lang="nl-NL" dirty="0">
              <a:solidFill>
                <a:schemeClr val="tx1">
                  <a:lumMod val="75000"/>
                  <a:lumOff val="25000"/>
                </a:schemeClr>
              </a:solidFill>
            </a:endParaRPr>
          </a:p>
        </p:txBody>
      </p:sp>
    </p:spTree>
    <p:extLst>
      <p:ext uri="{BB962C8B-B14F-4D97-AF65-F5344CB8AC3E}">
        <p14:creationId xmlns:p14="http://schemas.microsoft.com/office/powerpoint/2010/main" val="275739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3BADD296-2708-4A40-99B4-8FDA9E761A38}"/>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Voorstelronde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94DF5F1B-30A9-4746-88B3-214020996F1A}"/>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3F4A3739-D728-4F6D-A253-1CE77A2CF976}"/>
              </a:ext>
            </a:extLst>
          </p:cNvPr>
          <p:cNvSpPr>
            <a:spLocks noGrp="1"/>
          </p:cNvSpPr>
          <p:nvPr>
            <p:ph idx="1"/>
          </p:nvPr>
        </p:nvSpPr>
        <p:spPr>
          <a:xfrm>
            <a:off x="457200" y="1000298"/>
            <a:ext cx="8229600" cy="4857403"/>
          </a:xfrm>
        </p:spPr>
        <p:txBody>
          <a:bodyPr>
            <a:normAutofit/>
          </a:bodyPr>
          <a:lstStyle/>
          <a:p>
            <a:endParaRPr lang="nl-NL" b="0" dirty="0"/>
          </a:p>
          <a:p>
            <a:pPr marL="342900" indent="-342900">
              <a:buFont typeface="Arial" panose="020B0604020202020204" pitchFamily="34" charset="0"/>
              <a:buChar char="•"/>
            </a:pPr>
            <a:endParaRPr lang="nl-NL" b="0" dirty="0"/>
          </a:p>
          <a:p>
            <a:pPr marL="342900" indent="-342900">
              <a:buFont typeface="Arial" panose="020B0604020202020204" pitchFamily="34" charset="0"/>
              <a:buChar char="•"/>
            </a:pPr>
            <a:endParaRPr lang="nl-NL" b="0" dirty="0"/>
          </a:p>
        </p:txBody>
      </p:sp>
      <p:sp>
        <p:nvSpPr>
          <p:cNvPr id="4" name="Footer Placeholder 3">
            <a:extLst>
              <a:ext uri="{FF2B5EF4-FFF2-40B4-BE49-F238E27FC236}">
                <a16:creationId xmlns:a16="http://schemas.microsoft.com/office/drawing/2014/main" id="{6D95ADC2-9E03-4FCC-AD98-C8A3AE41AB6E}"/>
              </a:ext>
            </a:extLst>
          </p:cNvPr>
          <p:cNvSpPr>
            <a:spLocks noGrp="1"/>
          </p:cNvSpPr>
          <p:nvPr>
            <p:ph type="ftr" sz="quarter" idx="11"/>
          </p:nvPr>
        </p:nvSpPr>
        <p:spPr/>
        <p:txBody>
          <a:bodyPr/>
          <a:lstStyle/>
          <a:p>
            <a:r>
              <a:rPr lang="en-US"/>
              <a:t>Use the menu "insert" to edit your footer line here</a:t>
            </a:r>
            <a:endParaRPr lang="de-DE"/>
          </a:p>
        </p:txBody>
      </p:sp>
      <p:sp>
        <p:nvSpPr>
          <p:cNvPr id="5" name="Slide Number Placeholder 4">
            <a:extLst>
              <a:ext uri="{FF2B5EF4-FFF2-40B4-BE49-F238E27FC236}">
                <a16:creationId xmlns:a16="http://schemas.microsoft.com/office/drawing/2014/main" id="{24EE3206-F3C6-4752-A4EE-F90B9341FEF4}"/>
              </a:ext>
            </a:extLst>
          </p:cNvPr>
          <p:cNvSpPr>
            <a:spLocks noGrp="1"/>
          </p:cNvSpPr>
          <p:nvPr>
            <p:ph type="sldNum" sz="quarter" idx="12"/>
          </p:nvPr>
        </p:nvSpPr>
        <p:spPr/>
        <p:txBody>
          <a:bodyPr/>
          <a:lstStyle/>
          <a:p>
            <a:fld id="{78B3FE12-62BD-41F9-8F3F-A0956C733398}" type="slidenum">
              <a:rPr lang="de-DE" smtClean="0"/>
              <a:t>4</a:t>
            </a:fld>
            <a:endParaRPr lang="de-DE"/>
          </a:p>
        </p:txBody>
      </p:sp>
      <p:sp>
        <p:nvSpPr>
          <p:cNvPr id="6" name="Content Placeholder 2">
            <a:extLst>
              <a:ext uri="{FF2B5EF4-FFF2-40B4-BE49-F238E27FC236}">
                <a16:creationId xmlns:a16="http://schemas.microsoft.com/office/drawing/2014/main" id="{A7111EAA-453E-4171-9EEB-F0FD53039F5D}"/>
              </a:ext>
            </a:extLst>
          </p:cNvPr>
          <p:cNvSpPr txBox="1">
            <a:spLocks/>
          </p:cNvSpPr>
          <p:nvPr/>
        </p:nvSpPr>
        <p:spPr>
          <a:xfrm>
            <a:off x="370136" y="764704"/>
            <a:ext cx="8403728" cy="478334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9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nl-NL" b="0" dirty="0">
              <a:solidFill>
                <a:schemeClr val="tx1">
                  <a:lumMod val="75000"/>
                  <a:lumOff val="25000"/>
                </a:schemeClr>
              </a:solidFill>
            </a:endParaRPr>
          </a:p>
          <a:p>
            <a:endParaRPr lang="nl-NL" b="0" dirty="0">
              <a:solidFill>
                <a:schemeClr val="tx1">
                  <a:lumMod val="75000"/>
                  <a:lumOff val="25000"/>
                </a:schemeClr>
              </a:solidFill>
            </a:endParaRPr>
          </a:p>
          <a:p>
            <a:pPr marL="342900" indent="-342900">
              <a:buFont typeface="Arial" panose="020B0604020202020204" pitchFamily="34" charset="0"/>
              <a:buChar char="•"/>
            </a:pPr>
            <a:r>
              <a:rPr lang="nl-NL" b="0" dirty="0">
                <a:solidFill>
                  <a:schemeClr val="tx1">
                    <a:lumMod val="75000"/>
                    <a:lumOff val="25000"/>
                  </a:schemeClr>
                </a:solidFill>
              </a:rPr>
              <a:t>Wie ben jij?</a:t>
            </a:r>
          </a:p>
          <a:p>
            <a:pPr marL="342900" indent="-342900">
              <a:buFont typeface="Arial" panose="020B0604020202020204" pitchFamily="34" charset="0"/>
              <a:buChar char="•"/>
            </a:pPr>
            <a:r>
              <a:rPr lang="nl-NL" b="0" dirty="0">
                <a:solidFill>
                  <a:schemeClr val="tx1">
                    <a:lumMod val="75000"/>
                    <a:lumOff val="25000"/>
                  </a:schemeClr>
                </a:solidFill>
              </a:rPr>
              <a:t>Wat is jouw invloed op het energiegebruik van </a:t>
            </a:r>
            <a:r>
              <a:rPr lang="nl-NL" sz="2000" b="0" dirty="0">
                <a:solidFill>
                  <a:schemeClr val="tx1">
                    <a:lumMod val="75000"/>
                    <a:lumOff val="25000"/>
                  </a:schemeClr>
                </a:solidFill>
              </a:rPr>
              <a:t>[bedrijf]</a:t>
            </a:r>
            <a:r>
              <a:rPr lang="nl-NL" b="0" dirty="0">
                <a:solidFill>
                  <a:schemeClr val="tx1">
                    <a:lumMod val="75000"/>
                    <a:lumOff val="25000"/>
                  </a:schemeClr>
                </a:solidFill>
              </a:rPr>
              <a:t>?</a:t>
            </a:r>
          </a:p>
          <a:p>
            <a:r>
              <a:rPr lang="nl-NL" b="0" dirty="0">
                <a:solidFill>
                  <a:schemeClr val="tx1">
                    <a:lumMod val="75000"/>
                    <a:lumOff val="25000"/>
                  </a:schemeClr>
                </a:solidFill>
              </a:rPr>
              <a:t> </a:t>
            </a:r>
          </a:p>
          <a:p>
            <a:pPr marL="881063" lvl="1" indent="-342900">
              <a:buFont typeface="Arial" panose="020B0604020202020204" pitchFamily="34" charset="0"/>
              <a:buChar char="•"/>
            </a:pPr>
            <a:endParaRPr lang="nl-NL" dirty="0">
              <a:solidFill>
                <a:schemeClr val="tx1">
                  <a:lumMod val="75000"/>
                  <a:lumOff val="25000"/>
                </a:schemeClr>
              </a:solidFill>
            </a:endParaRPr>
          </a:p>
          <a:p>
            <a:endParaRPr lang="nl-NL" dirty="0">
              <a:solidFill>
                <a:schemeClr val="tx1">
                  <a:lumMod val="75000"/>
                  <a:lumOff val="25000"/>
                </a:schemeClr>
              </a:solidFill>
            </a:endParaRPr>
          </a:p>
        </p:txBody>
      </p:sp>
    </p:spTree>
    <p:extLst>
      <p:ext uri="{BB962C8B-B14F-4D97-AF65-F5344CB8AC3E}">
        <p14:creationId xmlns:p14="http://schemas.microsoft.com/office/powerpoint/2010/main" val="47747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EBF68AE-3D8B-4928-8EB0-9AAAEF914626}"/>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047B99B-CDEB-4D80-8838-F1F481115D81}"/>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 name="Tijdelijke aanduiding voor inhoud 2">
            <a:extLst>
              <a:ext uri="{FF2B5EF4-FFF2-40B4-BE49-F238E27FC236}">
                <a16:creationId xmlns:a16="http://schemas.microsoft.com/office/drawing/2014/main" id="{CB0D97CF-71E5-4AB6-8218-3E84CB90E77D}"/>
              </a:ext>
            </a:extLst>
          </p:cNvPr>
          <p:cNvSpPr>
            <a:spLocks noGrp="1"/>
          </p:cNvSpPr>
          <p:nvPr>
            <p:ph idx="1"/>
          </p:nvPr>
        </p:nvSpPr>
        <p:spPr/>
        <p:txBody>
          <a:bodyPr/>
          <a:lstStyle/>
          <a:p>
            <a:endParaRPr lang="nl-NL" altLang="nl-NL" dirty="0"/>
          </a:p>
          <a:p>
            <a:endParaRPr lang="nl-NL" altLang="nl-NL" dirty="0"/>
          </a:p>
          <a:p>
            <a:endParaRPr lang="nl-NL" altLang="nl-NL" dirty="0"/>
          </a:p>
          <a:p>
            <a:endParaRPr lang="nl-NL" altLang="nl-NL" dirty="0"/>
          </a:p>
          <a:p>
            <a:pPr algn="ctr"/>
            <a:r>
              <a:rPr lang="nl-NL" altLang="nl-NL" sz="3600" dirty="0"/>
              <a:t>Quiz</a:t>
            </a:r>
            <a:br>
              <a:rPr lang="nl-NL" altLang="nl-NL" dirty="0"/>
            </a:br>
            <a:br>
              <a:rPr lang="nl-NL" altLang="nl-NL" dirty="0"/>
            </a:br>
            <a:r>
              <a:rPr lang="nl-NL" altLang="nl-NL" dirty="0"/>
              <a:t>Petje op, petje af</a:t>
            </a:r>
            <a:endParaRPr lang="nl-NL" dirty="0"/>
          </a:p>
        </p:txBody>
      </p:sp>
      <p:sp>
        <p:nvSpPr>
          <p:cNvPr id="4" name="Tijdelijke aanduiding voor voettekst 3">
            <a:extLst>
              <a:ext uri="{FF2B5EF4-FFF2-40B4-BE49-F238E27FC236}">
                <a16:creationId xmlns:a16="http://schemas.microsoft.com/office/drawing/2014/main" id="{93D46800-2B24-4FD4-9915-A7079A87F404}"/>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F5B3960B-D055-44C2-A997-E6577140F632}"/>
              </a:ext>
            </a:extLst>
          </p:cNvPr>
          <p:cNvSpPr>
            <a:spLocks noGrp="1"/>
          </p:cNvSpPr>
          <p:nvPr>
            <p:ph type="sldNum" sz="quarter" idx="12"/>
          </p:nvPr>
        </p:nvSpPr>
        <p:spPr/>
        <p:txBody>
          <a:bodyPr/>
          <a:lstStyle/>
          <a:p>
            <a:fld id="{78B3FE12-62BD-41F9-8F3F-A0956C733398}" type="slidenum">
              <a:rPr lang="de-DE" smtClean="0"/>
              <a:t>5</a:t>
            </a:fld>
            <a:endParaRPr lang="de-DE"/>
          </a:p>
        </p:txBody>
      </p:sp>
      <p:pic>
        <p:nvPicPr>
          <p:cNvPr id="7" name="Picture 6">
            <a:extLst>
              <a:ext uri="{FF2B5EF4-FFF2-40B4-BE49-F238E27FC236}">
                <a16:creationId xmlns:a16="http://schemas.microsoft.com/office/drawing/2014/main" id="{E2954EAD-CEDE-4724-903A-F2384051C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508" y="2449156"/>
            <a:ext cx="22193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C6D97725-4AF9-4AFA-AA65-C0EA8059E6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8372" y="2449155"/>
            <a:ext cx="21240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2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sz="2000" dirty="0">
                <a:solidFill>
                  <a:schemeClr val="tx1">
                    <a:lumMod val="75000"/>
                    <a:lumOff val="25000"/>
                  </a:schemeClr>
                </a:solidFill>
              </a:rPr>
              <a:t>[bedrijf] </a:t>
            </a:r>
            <a:r>
              <a:rPr lang="nl-NL" dirty="0"/>
              <a:t>heeft de doelstelling om CO</a:t>
            </a:r>
            <a:r>
              <a:rPr lang="nl-NL" baseline="-25000" dirty="0"/>
              <a:t>2</a:t>
            </a:r>
            <a:r>
              <a:rPr lang="nl-NL" dirty="0"/>
              <a:t> neutraal te zijn in welk jaar?</a:t>
            </a:r>
          </a:p>
          <a:p>
            <a:endParaRPr lang="nl-NL" dirty="0"/>
          </a:p>
          <a:p>
            <a:endParaRPr lang="nl-NL" dirty="0"/>
          </a:p>
          <a:p>
            <a:endParaRPr lang="nl-NL" dirty="0"/>
          </a:p>
          <a:p>
            <a:endParaRPr lang="nl-NL" dirty="0"/>
          </a:p>
          <a:p>
            <a:pPr>
              <a:defRPr/>
            </a:pPr>
            <a:r>
              <a:rPr lang="nl-NL" altLang="nl-NL" dirty="0"/>
              <a:t>Petje op:  	</a:t>
            </a:r>
            <a:r>
              <a:rPr lang="nl-NL" dirty="0"/>
              <a:t> 2050</a:t>
            </a:r>
            <a:endParaRPr lang="nl-NL" altLang="nl-NL" dirty="0">
              <a:solidFill>
                <a:srgbClr val="FF0000"/>
              </a:solidFill>
            </a:endParaRPr>
          </a:p>
          <a:p>
            <a:pPr>
              <a:defRPr/>
            </a:pPr>
            <a:endParaRPr lang="nl-NL" altLang="nl-NL" dirty="0"/>
          </a:p>
          <a:p>
            <a:pPr>
              <a:defRPr/>
            </a:pPr>
            <a:r>
              <a:rPr lang="nl-NL" altLang="nl-NL" dirty="0"/>
              <a:t>Petje af: 	 2100</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6</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7243"/>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89E8B079-81D2-4B68-92DB-3943D4410B62}"/>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94E410DA-6DC3-40D0-B578-8EDD1958F331}"/>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205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sz="2000" dirty="0">
                <a:solidFill>
                  <a:schemeClr val="tx1">
                    <a:lumMod val="75000"/>
                    <a:lumOff val="25000"/>
                  </a:schemeClr>
                </a:solidFill>
              </a:rPr>
              <a:t>[bedrijf] </a:t>
            </a:r>
            <a:r>
              <a:rPr lang="nl-NL" dirty="0"/>
              <a:t>heeft sinds 1990 al veel aan energiebesparing gedaan. Hoeveel procent besparing is er reeds bereikt?</a:t>
            </a:r>
          </a:p>
          <a:p>
            <a:endParaRPr lang="nl-NL" dirty="0"/>
          </a:p>
          <a:p>
            <a:endParaRPr lang="nl-NL" dirty="0"/>
          </a:p>
          <a:p>
            <a:endParaRPr lang="nl-NL" dirty="0"/>
          </a:p>
          <a:p>
            <a:endParaRPr lang="nl-NL" dirty="0"/>
          </a:p>
          <a:p>
            <a:pPr>
              <a:defRPr/>
            </a:pPr>
            <a:r>
              <a:rPr lang="nl-NL" altLang="nl-NL" dirty="0"/>
              <a:t>Petje op:  	</a:t>
            </a:r>
            <a:r>
              <a:rPr lang="nl-NL" dirty="0"/>
              <a:t> 10%</a:t>
            </a:r>
            <a:endParaRPr lang="nl-NL" altLang="nl-NL" dirty="0">
              <a:solidFill>
                <a:srgbClr val="FF0000"/>
              </a:solidFill>
            </a:endParaRPr>
          </a:p>
          <a:p>
            <a:pPr>
              <a:defRPr/>
            </a:pPr>
            <a:endParaRPr lang="nl-NL" altLang="nl-NL" dirty="0"/>
          </a:p>
          <a:p>
            <a:pPr>
              <a:defRPr/>
            </a:pPr>
            <a:r>
              <a:rPr lang="nl-NL" altLang="nl-NL" dirty="0"/>
              <a:t>Petje af: 	 50%</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7</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89251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BE1574EC-31E8-4EA3-878D-DA3DD2D44854}"/>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B94D6DE1-95D4-4AE0-B998-2D5803C33773}"/>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435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dirty="0"/>
              <a:t>Wat is de grootste warmte gebruiker bij [bedrijf]?</a:t>
            </a:r>
          </a:p>
          <a:p>
            <a:endParaRPr lang="nl-NL" dirty="0"/>
          </a:p>
          <a:p>
            <a:endParaRPr lang="nl-NL" dirty="0"/>
          </a:p>
          <a:p>
            <a:endParaRPr lang="nl-NL" dirty="0"/>
          </a:p>
          <a:p>
            <a:endParaRPr lang="nl-NL" dirty="0"/>
          </a:p>
          <a:p>
            <a:pPr>
              <a:defRPr/>
            </a:pPr>
            <a:r>
              <a:rPr lang="nl-NL" altLang="nl-NL" dirty="0"/>
              <a:t>Petje op:  	</a:t>
            </a:r>
            <a:r>
              <a:rPr lang="nl-NL" dirty="0"/>
              <a:t>Water verwijderen uit het product</a:t>
            </a:r>
            <a:endParaRPr lang="nl-NL" altLang="nl-NL" dirty="0">
              <a:solidFill>
                <a:srgbClr val="FF0000"/>
              </a:solidFill>
            </a:endParaRPr>
          </a:p>
          <a:p>
            <a:pPr>
              <a:defRPr/>
            </a:pPr>
            <a:endParaRPr lang="nl-NL" altLang="nl-NL" dirty="0"/>
          </a:p>
          <a:p>
            <a:pPr>
              <a:defRPr/>
            </a:pPr>
            <a:r>
              <a:rPr lang="nl-NL" altLang="nl-NL" dirty="0"/>
              <a:t>Petje af: 	Ruimte verwarming</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8</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987456"/>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024DF2D6-2BCB-4B8B-ACDB-4320C3295B0E}"/>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671A44EA-2A91-4E57-BEF8-2FF72179967E}"/>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06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F948C9-6256-4C1C-92EA-AE68E7F527BC}"/>
              </a:ext>
            </a:extLst>
          </p:cNvPr>
          <p:cNvSpPr>
            <a:spLocks noGrp="1"/>
          </p:cNvSpPr>
          <p:nvPr>
            <p:ph idx="1"/>
          </p:nvPr>
        </p:nvSpPr>
        <p:spPr/>
        <p:txBody>
          <a:bodyPr/>
          <a:lstStyle/>
          <a:p>
            <a:r>
              <a:rPr lang="nl-NL" dirty="0"/>
              <a:t>Hoeveel procent van de kostprijs bij [bedrijf] wordt veroorzaakt door energiekosten?</a:t>
            </a:r>
          </a:p>
          <a:p>
            <a:endParaRPr lang="nl-NL" dirty="0"/>
          </a:p>
          <a:p>
            <a:endParaRPr lang="nl-NL" dirty="0"/>
          </a:p>
          <a:p>
            <a:endParaRPr lang="nl-NL" dirty="0"/>
          </a:p>
          <a:p>
            <a:endParaRPr lang="nl-NL" dirty="0"/>
          </a:p>
          <a:p>
            <a:pPr>
              <a:defRPr/>
            </a:pPr>
            <a:r>
              <a:rPr lang="nl-NL" altLang="nl-NL" dirty="0"/>
              <a:t>Petje op:  	</a:t>
            </a:r>
            <a:r>
              <a:rPr lang="nl-NL" dirty="0"/>
              <a:t> 25%</a:t>
            </a:r>
            <a:endParaRPr lang="nl-NL" altLang="nl-NL" dirty="0">
              <a:solidFill>
                <a:srgbClr val="FF0000"/>
              </a:solidFill>
            </a:endParaRPr>
          </a:p>
          <a:p>
            <a:pPr>
              <a:defRPr/>
            </a:pPr>
            <a:endParaRPr lang="nl-NL" altLang="nl-NL" dirty="0"/>
          </a:p>
          <a:p>
            <a:pPr>
              <a:defRPr/>
            </a:pPr>
            <a:r>
              <a:rPr lang="nl-NL" altLang="nl-NL" dirty="0"/>
              <a:t>Petje af: 	 75%</a:t>
            </a:r>
            <a:endParaRPr lang="nl-NL" altLang="nl-NL" dirty="0">
              <a:solidFill>
                <a:schemeClr val="bg2">
                  <a:lumMod val="50000"/>
                </a:schemeClr>
              </a:solidFill>
            </a:endParaRPr>
          </a:p>
          <a:p>
            <a:endParaRPr lang="nl-NL" dirty="0"/>
          </a:p>
        </p:txBody>
      </p:sp>
      <p:sp>
        <p:nvSpPr>
          <p:cNvPr id="4" name="Tijdelijke aanduiding voor voettekst 3">
            <a:extLst>
              <a:ext uri="{FF2B5EF4-FFF2-40B4-BE49-F238E27FC236}">
                <a16:creationId xmlns:a16="http://schemas.microsoft.com/office/drawing/2014/main" id="{1A8A9A77-8679-402B-B190-C1FAC75ECB5E}"/>
              </a:ext>
            </a:extLst>
          </p:cNvPr>
          <p:cNvSpPr>
            <a:spLocks noGrp="1"/>
          </p:cNvSpPr>
          <p:nvPr>
            <p:ph type="ftr" sz="quarter" idx="11"/>
          </p:nvPr>
        </p:nvSpPr>
        <p:spPr/>
        <p:txBody>
          <a:bodyPr/>
          <a:lstStyle/>
          <a:p>
            <a:r>
              <a:rPr lang="en-US"/>
              <a:t>Use the menu "insert" to edit your footer line here</a:t>
            </a:r>
            <a:endParaRPr lang="de-DE"/>
          </a:p>
        </p:txBody>
      </p:sp>
      <p:sp>
        <p:nvSpPr>
          <p:cNvPr id="5" name="Tijdelijke aanduiding voor dianummer 4">
            <a:extLst>
              <a:ext uri="{FF2B5EF4-FFF2-40B4-BE49-F238E27FC236}">
                <a16:creationId xmlns:a16="http://schemas.microsoft.com/office/drawing/2014/main" id="{E4A4BDCA-E116-4124-9179-18146D9AAC48}"/>
              </a:ext>
            </a:extLst>
          </p:cNvPr>
          <p:cNvSpPr>
            <a:spLocks noGrp="1"/>
          </p:cNvSpPr>
          <p:nvPr>
            <p:ph type="sldNum" sz="quarter" idx="12"/>
          </p:nvPr>
        </p:nvSpPr>
        <p:spPr/>
        <p:txBody>
          <a:bodyPr/>
          <a:lstStyle/>
          <a:p>
            <a:fld id="{78B3FE12-62BD-41F9-8F3F-A0956C733398}" type="slidenum">
              <a:rPr lang="de-DE" smtClean="0"/>
              <a:t>9</a:t>
            </a:fld>
            <a:endParaRPr lang="de-DE"/>
          </a:p>
        </p:txBody>
      </p:sp>
      <p:pic>
        <p:nvPicPr>
          <p:cNvPr id="9" name="Picture 4" descr="MC900441310[1]">
            <a:extLst>
              <a:ext uri="{FF2B5EF4-FFF2-40B4-BE49-F238E27FC236}">
                <a16:creationId xmlns:a16="http://schemas.microsoft.com/office/drawing/2014/main" id="{DF7FA2DD-6FD3-40CF-99D0-D2F04760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277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126F73E6-7B30-4455-89CE-4D640D77C646}"/>
              </a:ext>
            </a:extLst>
          </p:cNvPr>
          <p:cNvSpPr txBox="1">
            <a:spLocks/>
          </p:cNvSpPr>
          <p:nvPr/>
        </p:nvSpPr>
        <p:spPr>
          <a:xfrm>
            <a:off x="370136" y="245184"/>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nl-NL" dirty="0"/>
              <a:t>Quiz</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91F55148-52D1-46E9-88CD-CEBBD5F650B6}"/>
              </a:ext>
            </a:extLst>
          </p:cNvPr>
          <p:cNvSpPr/>
          <p:nvPr/>
        </p:nvSpPr>
        <p:spPr>
          <a:xfrm>
            <a:off x="8548873" y="249252"/>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022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3872D29448C89345ABAB6DCC1AB16AC6" ma:contentTypeVersion="13" ma:contentTypeDescription=" " ma:contentTypeScope="" ma:versionID="de4db5f54c2e0bb38ec829022a07c8b4">
  <xsd:schema xmlns:xsd="http://www.w3.org/2001/XMLSchema" xmlns:xs="http://www.w3.org/2001/XMLSchema" xmlns:p="http://schemas.microsoft.com/office/2006/metadata/properties" xmlns:ns2="611ea500-83e9-4ef4-bf2f-c0233a31331f" xmlns:ns3="2f6a910d-138e-42c1-8e8a-320c1b7cf3f7" xmlns:ns5="57dcf4a7-cd30-45ae-940f-c673e6c8995a" targetNamespace="http://schemas.microsoft.com/office/2006/metadata/properties" ma:root="true" ma:fieldsID="98788d40391c6f2211826ec8de8d41d6" ns2:_="" ns3:_="" ns5:_="">
    <xsd:import namespace="611ea500-83e9-4ef4-bf2f-c0233a31331f"/>
    <xsd:import namespace="2f6a910d-138e-42c1-8e8a-320c1b7cf3f7"/>
    <xsd:import namespace="57dcf4a7-cd30-45ae-940f-c673e6c8995a"/>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5:MediaServiceAutoTags" minOccurs="0"/>
                <xsd:element ref="ns2:SharedWithUsers" minOccurs="0"/>
                <xsd:element ref="ns2:SharedWithDetails" minOccurs="0"/>
                <xsd:element ref="ns5:MediaServiceDateTaken" minOccurs="0"/>
                <xsd:element ref="ns5:MediaServiceLocation" minOccurs="0"/>
                <xsd:element ref="ns5:MediaServiceOCR"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ea500-83e9-4ef4-bf2f-c0233a3133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744d091-457c-4e98-99eb-107c1c6b6114}" ma:internalName="TaxCatchAll" ma:showField="CatchAllData" ma:web="611ea500-83e9-4ef4-bf2f-c0233a31331f">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744d091-457c-4e98-99eb-107c1c6b6114}" ma:internalName="TaxCatchAllLabel" ma:readOnly="true" ma:showField="CatchAllDataLabel" ma:web="611ea500-83e9-4ef4-bf2f-c0233a31331f">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5.5417 - H2020 INDUCE" ma:internalName="TNOC_ClusterName">
      <xsd:simpleType>
        <xsd:restriction base="dms:Text">
          <xsd:maxLength value="255"/>
        </xsd:restriction>
      </xsd:simpleType>
    </xsd:element>
    <xsd:element name="TNOC_ClusterId" ma:index="12" nillable="true" ma:displayName="Cluster ID" ma:default="060.34034"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cf4a7-cd30-45ae-940f-c673e6c8995a"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28"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NOC_ClusterName xmlns="2f6a910d-138e-42c1-8e8a-320c1b7cf3f7">5.5417 - H2020 INDUCE</TNOC_ClusterName>
    <TNOC_ClusterId xmlns="2f6a910d-138e-42c1-8e8a-320c1b7cf3f7">060.34034</TNOC_ClusterId>
    <bac4ab11065f4f6c809c820c57e320e5 xmlns="611ea500-83e9-4ef4-bf2f-c0233a31331f">
      <Terms xmlns="http://schemas.microsoft.com/office/infopath/2007/PartnerControls"/>
    </bac4ab11065f4f6c809c820c57e320e5>
    <h15fbb78f4cb41d290e72f301ea2865f xmlns="611ea500-83e9-4ef4-bf2f-c0233a31331f">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cf581d8792c646118aad2c2c4ecdfa8c xmlns="611ea500-83e9-4ef4-bf2f-c0233a31331f">
      <Terms xmlns="http://schemas.microsoft.com/office/infopath/2007/PartnerControls"/>
    </cf581d8792c646118aad2c2c4ecdfa8c>
    <n2a7a23bcc2241cb9261f9a914c7c1bb xmlns="611ea500-83e9-4ef4-bf2f-c0233a31331f">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TaxCatchAll xmlns="611ea500-83e9-4ef4-bf2f-c0233a31331f">
      <Value>5</Value>
      <Value>1</Value>
    </TaxCatchAll>
    <lca20d149a844688b6abf34073d5c21d xmlns="611ea500-83e9-4ef4-bf2f-c0233a31331f">
      <Terms xmlns="http://schemas.microsoft.com/office/infopath/2007/PartnerControls"/>
    </lca20d149a844688b6abf34073d5c21d>
    <_dlc_DocId xmlns="611ea500-83e9-4ef4-bf2f-c0233a31331f">DS25CM37E7CZ-1555341164-2556</_dlc_DocId>
    <_dlc_DocIdUrl xmlns="611ea500-83e9-4ef4-bf2f-c0233a31331f">
      <Url>https://365tno.sharepoint.com/teams/P060.34034/_layouts/15/DocIdRedir.aspx?ID=DS25CM37E7CZ-1555341164-2556</Url>
      <Description>DS25CM37E7CZ-1555341164-2556</Description>
    </_dlc_DocIdUrl>
  </documentManagement>
</p:properties>
</file>

<file path=customXml/itemProps1.xml><?xml version="1.0" encoding="utf-8"?>
<ds:datastoreItem xmlns:ds="http://schemas.openxmlformats.org/officeDocument/2006/customXml" ds:itemID="{5FE03263-16B8-4D60-9162-857422CB5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ea500-83e9-4ef4-bf2f-c0233a31331f"/>
    <ds:schemaRef ds:uri="2f6a910d-138e-42c1-8e8a-320c1b7cf3f7"/>
    <ds:schemaRef ds:uri="57dcf4a7-cd30-45ae-940f-c673e6c89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E891A-B5D8-4B39-ACF2-571C2C2B43A4}">
  <ds:schemaRefs>
    <ds:schemaRef ds:uri="http://schemas.microsoft.com/sharepoint/v3/contenttype/forms"/>
  </ds:schemaRefs>
</ds:datastoreItem>
</file>

<file path=customXml/itemProps3.xml><?xml version="1.0" encoding="utf-8"?>
<ds:datastoreItem xmlns:ds="http://schemas.openxmlformats.org/officeDocument/2006/customXml" ds:itemID="{0C10B33B-A52D-48B4-8092-5042A869A866}">
  <ds:schemaRefs>
    <ds:schemaRef ds:uri="http://schemas.microsoft.com/sharepoint/events"/>
  </ds:schemaRefs>
</ds:datastoreItem>
</file>

<file path=customXml/itemProps4.xml><?xml version="1.0" encoding="utf-8"?>
<ds:datastoreItem xmlns:ds="http://schemas.openxmlformats.org/officeDocument/2006/customXml" ds:itemID="{B1F6289A-18EF-41A7-BCE7-228FFD5D1F63}">
  <ds:schemaRefs>
    <ds:schemaRef ds:uri="611ea500-83e9-4ef4-bf2f-c0233a31331f"/>
    <ds:schemaRef ds:uri="http://schemas.microsoft.com/office/2006/documentManagement/types"/>
    <ds:schemaRef ds:uri="http://purl.org/dc/terms/"/>
    <ds:schemaRef ds:uri="http://purl.org/dc/dcmitype/"/>
    <ds:schemaRef ds:uri="2f6a910d-138e-42c1-8e8a-320c1b7cf3f7"/>
    <ds:schemaRef ds:uri="57dcf4a7-cd30-45ae-940f-c673e6c8995a"/>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1761</Words>
  <Application>Microsoft Office PowerPoint</Application>
  <PresentationFormat>Bildschirmpräsentation (4:3)</PresentationFormat>
  <Paragraphs>339</Paragraphs>
  <Slides>26</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Christoph Steiner</cp:lastModifiedBy>
  <cp:revision>65</cp:revision>
  <cp:lastPrinted>2019-06-25T07:29:19Z</cp:lastPrinted>
  <dcterms:created xsi:type="dcterms:W3CDTF">2015-07-06T02:50:51Z</dcterms:created>
  <dcterms:modified xsi:type="dcterms:W3CDTF">2020-02-04T15:21:32Z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0x010100A35317DCC28344A7B82488658A034A5C01003872D29448C89345ABAB6DCC1AB16AC6</vt:lpwstr>
  </property>
  <property fmtid="{D5CDD505-2E9C-101B-9397-08002B2CF9AE}" pid="3" name="TNOC_DocumentType">
    <vt:lpwstr/>
  </property>
  <property fmtid="{D5CDD505-2E9C-101B-9397-08002B2CF9AE}" pid="4" name="TNOC_DocumentCategory">
    <vt:lpwstr/>
  </property>
  <property fmtid="{D5CDD505-2E9C-101B-9397-08002B2CF9AE}" pid="5" name="TNOC_DocumentClassification">
    <vt:lpwstr>5;#TNO Internal|1a23c89f-ef54-4907-86fd-8242403ff722</vt:lpwstr>
  </property>
  <property fmtid="{D5CDD505-2E9C-101B-9397-08002B2CF9AE}" pid="6" name="TNOC_ClusterType">
    <vt:lpwstr>1;#Project|fa11c4c9-105f-402c-bb40-9a56b4989397</vt:lpwstr>
  </property>
  <property fmtid="{D5CDD505-2E9C-101B-9397-08002B2CF9AE}" pid="7" name="TNOC_DocumentSetType">
    <vt:lpwstr/>
  </property>
  <property fmtid="{D5CDD505-2E9C-101B-9397-08002B2CF9AE}" pid="8" name="AuthorIds_UIVersion_14">
    <vt:lpwstr>32</vt:lpwstr>
  </property>
  <property fmtid="{D5CDD505-2E9C-101B-9397-08002B2CF9AE}" pid="9" name="AuthorIds_UIVersion_4">
    <vt:lpwstr>26</vt:lpwstr>
  </property>
  <property fmtid="{D5CDD505-2E9C-101B-9397-08002B2CF9AE}" pid="10" name="AuthorIds_UIVersion_10">
    <vt:lpwstr>26</vt:lpwstr>
  </property>
  <property fmtid="{D5CDD505-2E9C-101B-9397-08002B2CF9AE}" pid="11" name="AuthorIds_UIVersion_12">
    <vt:lpwstr>26</vt:lpwstr>
  </property>
  <property fmtid="{D5CDD505-2E9C-101B-9397-08002B2CF9AE}" pid="12" name="AuthorIds_UIVersion_512">
    <vt:lpwstr>32</vt:lpwstr>
  </property>
  <property fmtid="{D5CDD505-2E9C-101B-9397-08002B2CF9AE}" pid="13" name="AuthorIds_UIVersion_2">
    <vt:lpwstr>32</vt:lpwstr>
  </property>
  <property fmtid="{D5CDD505-2E9C-101B-9397-08002B2CF9AE}" pid="14" name="AuthorIds_UIVersion_3">
    <vt:lpwstr>27</vt:lpwstr>
  </property>
  <property fmtid="{D5CDD505-2E9C-101B-9397-08002B2CF9AE}" pid="15" name="AuthorIds_UIVersion_6">
    <vt:lpwstr>29</vt:lpwstr>
  </property>
  <property fmtid="{D5CDD505-2E9C-101B-9397-08002B2CF9AE}" pid="16" name="AuthorIds_UIVersion_8">
    <vt:lpwstr>32</vt:lpwstr>
  </property>
  <property fmtid="{D5CDD505-2E9C-101B-9397-08002B2CF9AE}" pid="17" name="_dlc_DocIdItemGuid">
    <vt:lpwstr>407ddb07-1aa2-493b-a6b0-347bba13983c</vt:lpwstr>
  </property>
</Properties>
</file>