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67" r:id="rId3"/>
  </p:sldMasterIdLst>
  <p:notesMasterIdLst>
    <p:notesMasterId r:id="rId21"/>
  </p:notesMasterIdLst>
  <p:handoutMasterIdLst>
    <p:handoutMasterId r:id="rId22"/>
  </p:handoutMasterIdLst>
  <p:sldIdLst>
    <p:sldId id="293" r:id="rId4"/>
    <p:sldId id="322" r:id="rId5"/>
    <p:sldId id="320" r:id="rId6"/>
    <p:sldId id="323" r:id="rId7"/>
    <p:sldId id="324" r:id="rId8"/>
    <p:sldId id="326" r:id="rId9"/>
    <p:sldId id="305" r:id="rId10"/>
    <p:sldId id="327" r:id="rId11"/>
    <p:sldId id="297" r:id="rId12"/>
    <p:sldId id="337" r:id="rId13"/>
    <p:sldId id="328" r:id="rId14"/>
    <p:sldId id="329" r:id="rId15"/>
    <p:sldId id="330" r:id="rId16"/>
    <p:sldId id="331" r:id="rId17"/>
    <p:sldId id="339" r:id="rId18"/>
    <p:sldId id="315" r:id="rId19"/>
    <p:sldId id="338" r:id="rId20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B495B"/>
    <a:srgbClr val="36435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1395" autoAdjust="0"/>
  </p:normalViewPr>
  <p:slideViewPr>
    <p:cSldViewPr snapToObjects="1" showGuides="1">
      <p:cViewPr>
        <p:scale>
          <a:sx n="80" d="100"/>
          <a:sy n="80" d="100"/>
        </p:scale>
        <p:origin x="-1434" y="-16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DA94-39CA-4FAB-91FF-103DB3F36BE3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203-6CF4-4B58-AA7A-3E93809AC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1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10.01.2020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" b="1" dirty="0" smtClean="0"/>
              <a:t>Planifier: </a:t>
            </a:r>
            <a:r>
              <a:rPr lang="fr-FR" sz="100" dirty="0" smtClean="0"/>
              <a:t>comprendre le contexte de l'organisme, mettre en place une politique énergétique et une</a:t>
            </a:r>
            <a:r>
              <a:rPr lang="fr-FR" sz="100" baseline="0" dirty="0" smtClean="0"/>
              <a:t> </a:t>
            </a:r>
            <a:r>
              <a:rPr lang="fr-FR" sz="100" dirty="0" smtClean="0"/>
              <a:t>équipe de management de l'énergie, envisager les actions à mettre en </a:t>
            </a:r>
            <a:r>
              <a:rPr lang="fr-FR" sz="100" dirty="0" err="1" smtClean="0"/>
              <a:t>oeuvre</a:t>
            </a:r>
            <a:r>
              <a:rPr lang="fr-FR" sz="100" dirty="0" smtClean="0"/>
              <a:t> face aux risques et</a:t>
            </a:r>
            <a:r>
              <a:rPr lang="fr-FR" sz="100" baseline="0" dirty="0" smtClean="0"/>
              <a:t> </a:t>
            </a:r>
            <a:r>
              <a:rPr lang="fr-FR" sz="100" dirty="0" smtClean="0"/>
              <a:t>opportunités, réaliser une revue énergétique, identifier les usages énergétiques significatifs (UES)</a:t>
            </a:r>
            <a:r>
              <a:rPr lang="fr-FR" sz="100" baseline="0" dirty="0" smtClean="0"/>
              <a:t> </a:t>
            </a:r>
            <a:r>
              <a:rPr lang="fr-FR" sz="100" dirty="0" smtClean="0"/>
              <a:t>et définir les indicateurs de performance énergétique (IPÉ), les situations énergétiques de référence</a:t>
            </a:r>
            <a:r>
              <a:rPr lang="fr-FR" sz="100" baseline="0" dirty="0" smtClean="0"/>
              <a:t> </a:t>
            </a:r>
            <a:r>
              <a:rPr lang="fr-FR" sz="100" dirty="0" smtClean="0"/>
              <a:t>(SER), les objectifs et cibles énergétiques, et les plans d'actions nécessaires pour obtenir des résultats</a:t>
            </a:r>
            <a:r>
              <a:rPr lang="fr-FR" sz="100" baseline="0" dirty="0" smtClean="0"/>
              <a:t> </a:t>
            </a:r>
            <a:r>
              <a:rPr lang="fr-FR" sz="100" dirty="0" smtClean="0"/>
              <a:t>qui permettront d'améliorer la performance énergétique en</a:t>
            </a:r>
            <a:r>
              <a:rPr lang="fr-FR" sz="100" baseline="0" dirty="0" smtClean="0"/>
              <a:t> </a:t>
            </a:r>
            <a:r>
              <a:rPr lang="fr-FR" sz="100" dirty="0" smtClean="0"/>
              <a:t>cohérence avec la politique énergétique</a:t>
            </a:r>
            <a:r>
              <a:rPr lang="fr-FR" sz="100" baseline="0" dirty="0" smtClean="0"/>
              <a:t> </a:t>
            </a:r>
            <a:r>
              <a:rPr lang="fr-FR" sz="100" dirty="0" smtClean="0"/>
              <a:t>de l'organisme.</a:t>
            </a:r>
          </a:p>
          <a:p>
            <a:r>
              <a:rPr lang="fr-FR" sz="100" b="1" dirty="0" smtClean="0"/>
              <a:t>— Réaliser: </a:t>
            </a:r>
            <a:r>
              <a:rPr lang="fr-FR" sz="100" dirty="0" smtClean="0"/>
              <a:t>mettre en </a:t>
            </a:r>
            <a:r>
              <a:rPr lang="fr-FR" sz="100" dirty="0" err="1" smtClean="0"/>
              <a:t>oeuvre</a:t>
            </a:r>
            <a:r>
              <a:rPr lang="fr-FR" sz="100" dirty="0" smtClean="0"/>
              <a:t> les plans d'actions, les contrôles opérationnels et de maintenance et</a:t>
            </a:r>
            <a:r>
              <a:rPr lang="fr-FR" sz="100" baseline="0" dirty="0" smtClean="0"/>
              <a:t> </a:t>
            </a:r>
            <a:r>
              <a:rPr lang="fr-FR" sz="100" dirty="0" smtClean="0"/>
              <a:t>la communication, assurer la compétence et prendre en considération la performance</a:t>
            </a:r>
            <a:r>
              <a:rPr lang="fr-FR" sz="100" baseline="0" dirty="0" smtClean="0"/>
              <a:t> </a:t>
            </a:r>
            <a:r>
              <a:rPr lang="fr-FR" sz="100" dirty="0" smtClean="0"/>
              <a:t>énergétique</a:t>
            </a:r>
            <a:r>
              <a:rPr lang="fr-FR" sz="100" baseline="0" dirty="0" smtClean="0"/>
              <a:t> </a:t>
            </a:r>
            <a:r>
              <a:rPr lang="fr-FR" sz="100" dirty="0" smtClean="0"/>
              <a:t>dans le cadre de la conception et des achats.</a:t>
            </a:r>
          </a:p>
          <a:p>
            <a:r>
              <a:rPr lang="fr-FR" sz="100" b="1" dirty="0" smtClean="0"/>
              <a:t>— Vérifier: </a:t>
            </a:r>
            <a:r>
              <a:rPr lang="fr-FR" sz="100" dirty="0" smtClean="0"/>
              <a:t>surveiller, mesurer, analyser, évaluer, auditer et mener des revues de management de la</a:t>
            </a:r>
            <a:r>
              <a:rPr lang="fr-FR" sz="100" baseline="0" dirty="0" smtClean="0"/>
              <a:t> </a:t>
            </a:r>
            <a:r>
              <a:rPr lang="fr-FR" sz="100" dirty="0" smtClean="0"/>
              <a:t>performance énergétique et du SMÉ.</a:t>
            </a:r>
          </a:p>
          <a:p>
            <a:r>
              <a:rPr lang="fr-FR" sz="100" b="1" dirty="0" smtClean="0"/>
              <a:t>— Agir: </a:t>
            </a:r>
            <a:r>
              <a:rPr lang="fr-FR" sz="100" dirty="0" smtClean="0"/>
              <a:t>mener les actions pour traiter les non-conformités et améliorer en permanence la performance</a:t>
            </a:r>
            <a:r>
              <a:rPr lang="fr-FR" sz="100" baseline="0" dirty="0" smtClean="0"/>
              <a:t> </a:t>
            </a:r>
            <a:r>
              <a:rPr lang="fr-FR" sz="100" dirty="0" smtClean="0"/>
              <a:t>énergétique et le SMÉ.</a:t>
            </a:r>
            <a:endParaRPr lang="fr-FR" sz="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2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L’analyse PESTEL (Politique,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Economique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Sociologique, Technologique,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Ecologique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Légal) est un 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outils d’analyse stratégique de l’entreprise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24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MCI: Groupe climatisation </a:t>
            </a:r>
            <a:r>
              <a:rPr lang="fr-FR" dirty="0" err="1" smtClean="0"/>
              <a:t>réfrégiration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7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MCI: Groupe climatisation </a:t>
            </a:r>
            <a:r>
              <a:rPr lang="fr-FR" dirty="0" err="1" smtClean="0"/>
              <a:t>réfrégiration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7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03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00" dirty="0" smtClean="0"/>
              <a:t>La détermination des UES est le maillon entre le bilan énergétique et le plan d’actions.</a:t>
            </a:r>
            <a:r>
              <a:rPr lang="fr-FR" sz="300" baseline="0" dirty="0" smtClean="0"/>
              <a:t> </a:t>
            </a:r>
            <a:r>
              <a:rPr lang="fr-FR" sz="300" dirty="0" smtClean="0"/>
              <a:t>Il amène à prendre du recul et à réaliser le niveau de consommation de ses installations et les</a:t>
            </a:r>
            <a:r>
              <a:rPr lang="fr-FR" sz="300" baseline="0" dirty="0" smtClean="0"/>
              <a:t> </a:t>
            </a:r>
            <a:r>
              <a:rPr lang="fr-FR" sz="300" dirty="0" smtClean="0"/>
              <a:t>marges de progrès à exploiter.</a:t>
            </a:r>
            <a:endParaRPr lang="fr-FR" sz="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42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35291" y="2482903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291" y="187164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890766" y="2381831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175082" y="2002391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1236862" y="2145832"/>
            <a:ext cx="444697" cy="390260"/>
          </a:xfrm>
          <a:prstGeom prst="rect">
            <a:avLst/>
          </a:prstGeom>
          <a:noFill/>
        </p:spPr>
        <p:txBody>
          <a:bodyPr wrap="square" lIns="51206" tIns="25603" rIns="51206" bIns="25603" rtlCol="0" anchor="t">
            <a:spAutoFit/>
          </a:bodyPr>
          <a:lstStyle/>
          <a:p>
            <a:pPr algn="ctr"/>
            <a:r>
              <a:rPr kumimoji="1" lang="en-US" altLang="ja-JP" sz="2200" dirty="0">
                <a:solidFill>
                  <a:schemeClr val="bg1"/>
                </a:solidFill>
              </a:rPr>
              <a:t>01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35291" y="4601887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35291" y="3990625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890766" y="4500814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175082" y="4121374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36862" y="4264815"/>
            <a:ext cx="444697" cy="390260"/>
          </a:xfrm>
          <a:prstGeom prst="rect">
            <a:avLst/>
          </a:prstGeom>
          <a:noFill/>
        </p:spPr>
        <p:txBody>
          <a:bodyPr wrap="square" lIns="51206" tIns="25603" rIns="51206" bIns="25603" rtlCol="0" anchor="t">
            <a:spAutoFit/>
          </a:bodyPr>
          <a:lstStyle/>
          <a:p>
            <a:pPr algn="ctr"/>
            <a:r>
              <a:rPr kumimoji="1" lang="en-US" altLang="ja-JP" sz="2200" dirty="0">
                <a:solidFill>
                  <a:schemeClr val="bg1"/>
                </a:solidFill>
              </a:rPr>
              <a:t>02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20149" y="2482903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20149" y="187164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5375624" y="2381831"/>
            <a:ext cx="913950" cy="480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4659940" y="2002391"/>
            <a:ext cx="568258" cy="7588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4721720" y="2145832"/>
            <a:ext cx="444697" cy="390260"/>
          </a:xfrm>
          <a:prstGeom prst="rect">
            <a:avLst/>
          </a:prstGeom>
          <a:noFill/>
        </p:spPr>
        <p:txBody>
          <a:bodyPr wrap="square" lIns="51206" tIns="25603" rIns="51206" bIns="25603" rtlCol="0" anchor="t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bg1"/>
                </a:solidFill>
              </a:rPr>
              <a:t>03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5320149" y="4601887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20149" y="3990625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5375624" y="4500814"/>
            <a:ext cx="913950" cy="48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4659940" y="4121374"/>
            <a:ext cx="568258" cy="7588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4721720" y="4264815"/>
            <a:ext cx="444697" cy="390260"/>
          </a:xfrm>
          <a:prstGeom prst="rect">
            <a:avLst/>
          </a:prstGeom>
          <a:noFill/>
        </p:spPr>
        <p:txBody>
          <a:bodyPr wrap="square" lIns="51206" tIns="25603" rIns="51206" bIns="25603" rtlCol="0" anchor="t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bg1"/>
                </a:solidFill>
              </a:rPr>
              <a:t>04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90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59532" y="2640673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1981024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38397" y="2491213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757131" y="1185031"/>
            <a:ext cx="1076481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37872" y="1222144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37218" y="4583780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37218" y="3924131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116084" y="4434320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288930" y="2995843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3415558" y="3165251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2603560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1943911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266889" y="2454100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5431254" y="1015623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5566364" y="1185031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876784" y="4584889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876784" y="3925240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7355649" y="4435429"/>
            <a:ext cx="913950" cy="48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7528495" y="2996952"/>
            <a:ext cx="568258" cy="75888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2" tIns="25602" rIns="51202" bIns="25602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7655124" y="3166360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881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312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208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4319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7974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2109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413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2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9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40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2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3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5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8852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2335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40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1861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09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0298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65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71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06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9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9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7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4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9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59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79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9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10.01.2020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10.01.2020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10.01.2020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10.01.2020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6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765" r:id="rId13"/>
    <p:sldLayoutId id="2147483766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2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3009"/>
            <a:ext cx="9180512" cy="6898393"/>
          </a:xfrm>
          <a:prstGeom prst="rect">
            <a:avLst/>
          </a:prstGeom>
        </p:spPr>
      </p:pic>
      <p:sp>
        <p:nvSpPr>
          <p:cNvPr id="10" name="TextBox 25"/>
          <p:cNvSpPr txBox="1"/>
          <p:nvPr/>
        </p:nvSpPr>
        <p:spPr>
          <a:xfrm>
            <a:off x="1835696" y="3758277"/>
            <a:ext cx="4458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Formation ISO 50001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Notions de base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5"/>
          <p:cNvSpPr txBox="1"/>
          <p:nvPr/>
        </p:nvSpPr>
        <p:spPr>
          <a:xfrm>
            <a:off x="6578382" y="3849365"/>
            <a:ext cx="2220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Yvan DELOCHE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1300" dirty="0" smtClean="0">
                <a:solidFill>
                  <a:schemeClr val="accent1"/>
                </a:solidFill>
                <a:cs typeface="Arial" panose="020B0604020202020204" pitchFamily="34" charset="0"/>
              </a:rPr>
              <a:t>Mardi 05 Novembre 2019</a:t>
            </a:r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feld 6">
            <a:extLst>
              <a:ext uri="{FF2B5EF4-FFF2-40B4-BE49-F238E27FC236}">
                <a16:creationId xmlns:a16="http://schemas.microsoft.com/office/drawing/2014/main" xmlns="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projet a reçu un financement de l’action de soutien à la coordination «Horizon 2020» de l’Union européenne, au titre de la convention de subvention n ° 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150F95C0-8540-4F30-B067-350D27C33E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B6DD39E-A38C-431B-B6BE-A49F7C6D1CC4}"/>
              </a:ext>
            </a:extLst>
          </p:cNvPr>
          <p:cNvSpPr/>
          <p:nvPr/>
        </p:nvSpPr>
        <p:spPr>
          <a:xfrm>
            <a:off x="467545" y="5332526"/>
            <a:ext cx="5684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Vers une industrie agroalimentaire durable.</a:t>
            </a:r>
            <a:br>
              <a:rPr lang="fr-FR" sz="1200" b="1" dirty="0">
                <a:solidFill>
                  <a:schemeClr val="accent1"/>
                </a:solidFill>
              </a:rPr>
            </a:br>
            <a:r>
              <a:rPr lang="fr-FR" sz="1200" b="1" dirty="0">
                <a:solidFill>
                  <a:schemeClr val="accent1"/>
                </a:solidFill>
              </a:rPr>
              <a:t>Programmes de renforcement des capacités en Efficacité Énergétique.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  <a:extLst/>
        </p:spPr>
      </p:pic>
      <p:pic>
        <p:nvPicPr>
          <p:cNvPr id="22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  <a:extLst/>
        </p:spPr>
      </p:pic>
      <p:pic>
        <p:nvPicPr>
          <p:cNvPr id="25" name="Pictur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  <a:extLst/>
        </p:spPr>
      </p:pic>
      <p:pic>
        <p:nvPicPr>
          <p:cNvPr id="30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  <a:extLst/>
        </p:spPr>
      </p:pic>
      <p:pic>
        <p:nvPicPr>
          <p:cNvPr id="32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  <a:extLst/>
        </p:spPr>
      </p:pic>
      <p:pic>
        <p:nvPicPr>
          <p:cNvPr id="36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  <a:extLst/>
        </p:spPr>
      </p:pic>
      <p:pic>
        <p:nvPicPr>
          <p:cNvPr id="37" name="Pictur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  <a:extLst/>
        </p:spPr>
      </p:pic>
      <p:pic>
        <p:nvPicPr>
          <p:cNvPr id="38" name="Picture 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  <a:extLst/>
        </p:spPr>
      </p:pic>
      <p:pic>
        <p:nvPicPr>
          <p:cNvPr id="41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  <a:extLst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" y="4281711"/>
            <a:ext cx="5213635" cy="2495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265639" y="4509120"/>
            <a:ext cx="374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Glen </a:t>
            </a:r>
            <a:r>
              <a:rPr lang="fr-FR" sz="1600" b="1" dirty="0" err="1" smtClean="0"/>
              <a:t>Dimplex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Spécialiste </a:t>
            </a:r>
            <a:r>
              <a:rPr lang="fr-FR" sz="1600" b="1" dirty="0"/>
              <a:t>du chauffage électrique domestique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941603" cy="3362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09742" y="1083366"/>
            <a:ext cx="405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MCI</a:t>
            </a:r>
          </a:p>
          <a:p>
            <a:pPr algn="ctr"/>
            <a:r>
              <a:rPr lang="fr-FR" sz="1600" b="1" dirty="0" smtClean="0"/>
              <a:t>Experts </a:t>
            </a:r>
            <a:r>
              <a:rPr lang="fr-FR" sz="1600" b="1" dirty="0"/>
              <a:t>en réfrigération et </a:t>
            </a:r>
            <a:r>
              <a:rPr lang="fr-FR" sz="1600" b="1" dirty="0" smtClean="0"/>
              <a:t>climatisation</a:t>
            </a:r>
            <a:endParaRPr lang="fr-FR" sz="1600" b="1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b="0" dirty="0" smtClean="0">
                <a:solidFill>
                  <a:srgbClr val="FFFFFF"/>
                </a:solidFill>
              </a:rPr>
              <a:t>Exemples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b="0" dirty="0" smtClean="0">
                <a:solidFill>
                  <a:srgbClr val="FFFFFF"/>
                </a:solidFill>
              </a:rPr>
              <a:t>de</a:t>
            </a:r>
            <a:r>
              <a:rPr lang="fr-FR" dirty="0" smtClean="0">
                <a:solidFill>
                  <a:srgbClr val="FFFFFF"/>
                </a:solidFill>
              </a:rPr>
              <a:t> Politique Énergétique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11" name="ZoneTexte 10"/>
          <p:cNvSpPr txBox="1"/>
          <p:nvPr/>
        </p:nvSpPr>
        <p:spPr>
          <a:xfrm>
            <a:off x="107504" y="2185673"/>
            <a:ext cx="1908212" cy="1361911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Données instrumentation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Veille réglementaire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Grille de potentialité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Check liste référence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Revue des activités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159732" y="2697238"/>
            <a:ext cx="1332148" cy="567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Revue énergétique</a:t>
            </a:r>
            <a:endParaRPr lang="fr-FR" sz="1200" dirty="0"/>
          </a:p>
        </p:txBody>
      </p:sp>
      <p:cxnSp>
        <p:nvCxnSpPr>
          <p:cNvPr id="14" name="Connecteur en arc 13"/>
          <p:cNvCxnSpPr>
            <a:stCxn id="11" idx="0"/>
            <a:endCxn id="12" idx="0"/>
          </p:cNvCxnSpPr>
          <p:nvPr/>
        </p:nvCxnSpPr>
        <p:spPr>
          <a:xfrm rot="16200000" flipH="1">
            <a:off x="1687925" y="1559357"/>
            <a:ext cx="511565" cy="1764196"/>
          </a:xfrm>
          <a:prstGeom prst="curvedConnector3">
            <a:avLst>
              <a:gd name="adj1" fmla="val -446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635896" y="2154759"/>
            <a:ext cx="1800200" cy="1361911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IPE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Consos de référence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Cibles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UES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/>
              <a:t>Actions/ Investissements</a:t>
            </a:r>
            <a:endParaRPr lang="fr-FR" sz="1100" dirty="0"/>
          </a:p>
        </p:txBody>
      </p:sp>
      <p:cxnSp>
        <p:nvCxnSpPr>
          <p:cNvPr id="18" name="Connecteur en arc 17"/>
          <p:cNvCxnSpPr>
            <a:stCxn id="12" idx="0"/>
            <a:endCxn id="16" idx="0"/>
          </p:cNvCxnSpPr>
          <p:nvPr/>
        </p:nvCxnSpPr>
        <p:spPr>
          <a:xfrm rot="5400000" flipH="1" flipV="1">
            <a:off x="3409662" y="1570904"/>
            <a:ext cx="542479" cy="1710190"/>
          </a:xfrm>
          <a:prstGeom prst="curvedConnector3">
            <a:avLst>
              <a:gd name="adj1" fmla="val 1421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5616116" y="2583117"/>
            <a:ext cx="1332148" cy="567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Revue de Management</a:t>
            </a:r>
          </a:p>
          <a:p>
            <a:pPr algn="ctr"/>
            <a:r>
              <a:rPr lang="fr-FR" sz="1200" b="1" dirty="0" smtClean="0"/>
              <a:t>« Site »</a:t>
            </a:r>
            <a:endParaRPr lang="fr-FR" sz="12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056276" y="2589226"/>
            <a:ext cx="1332148" cy="567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Revue de Management</a:t>
            </a:r>
          </a:p>
          <a:p>
            <a:pPr algn="ctr"/>
            <a:r>
              <a:rPr lang="fr-FR" sz="1200" b="1" dirty="0" smtClean="0"/>
              <a:t>« Groupe »</a:t>
            </a:r>
            <a:endParaRPr lang="fr-FR" sz="12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069482" y="1304765"/>
            <a:ext cx="1332148" cy="28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Vérification</a:t>
            </a:r>
            <a:endParaRPr lang="fr-FR" sz="12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735556" y="3577538"/>
            <a:ext cx="2760880" cy="283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Bilan de la performance énergétique</a:t>
            </a:r>
            <a:endParaRPr lang="fr-FR" sz="1200" b="1" dirty="0"/>
          </a:p>
        </p:txBody>
      </p:sp>
      <p:cxnSp>
        <p:nvCxnSpPr>
          <p:cNvPr id="6" name="Connecteur en arc 5"/>
          <p:cNvCxnSpPr>
            <a:stCxn id="16" idx="0"/>
            <a:endCxn id="21" idx="0"/>
          </p:cNvCxnSpPr>
          <p:nvPr/>
        </p:nvCxnSpPr>
        <p:spPr>
          <a:xfrm rot="16200000" flipH="1">
            <a:off x="5194914" y="1495841"/>
            <a:ext cx="428358" cy="1746194"/>
          </a:xfrm>
          <a:prstGeom prst="curvedConnector3">
            <a:avLst>
              <a:gd name="adj1" fmla="val -533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576797" y="1822543"/>
            <a:ext cx="1800200" cy="346249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Bilan des investissements</a:t>
            </a:r>
            <a:endParaRPr lang="fr-FR" sz="11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59732" y="1304764"/>
            <a:ext cx="1332148" cy="283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Politique</a:t>
            </a:r>
            <a:endParaRPr lang="fr-FR" sz="1200" b="1" dirty="0"/>
          </a:p>
        </p:txBody>
      </p:sp>
      <p:cxnSp>
        <p:nvCxnSpPr>
          <p:cNvPr id="19" name="Connecteur en arc 18"/>
          <p:cNvCxnSpPr>
            <a:stCxn id="21" idx="0"/>
            <a:endCxn id="20" idx="1"/>
          </p:cNvCxnSpPr>
          <p:nvPr/>
        </p:nvCxnSpPr>
        <p:spPr>
          <a:xfrm rot="5400000" flipH="1" flipV="1">
            <a:off x="6135769" y="2142090"/>
            <a:ext cx="587449" cy="29460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stCxn id="20" idx="3"/>
            <a:endCxn id="22" idx="0"/>
          </p:cNvCxnSpPr>
          <p:nvPr/>
        </p:nvCxnSpPr>
        <p:spPr>
          <a:xfrm flipH="1">
            <a:off x="7722350" y="1995668"/>
            <a:ext cx="654647" cy="593558"/>
          </a:xfrm>
          <a:prstGeom prst="curvedConnector4">
            <a:avLst>
              <a:gd name="adj1" fmla="val -34920"/>
              <a:gd name="adj2" fmla="val 645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>
            <a:stCxn id="21" idx="2"/>
            <a:endCxn id="15" idx="0"/>
          </p:cNvCxnSpPr>
          <p:nvPr/>
        </p:nvCxnSpPr>
        <p:spPr>
          <a:xfrm rot="16200000" flipH="1">
            <a:off x="6485393" y="2946935"/>
            <a:ext cx="427400" cy="83380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>
            <a:stCxn id="22" idx="2"/>
            <a:endCxn id="15" idx="0"/>
          </p:cNvCxnSpPr>
          <p:nvPr/>
        </p:nvCxnSpPr>
        <p:spPr>
          <a:xfrm rot="5400000">
            <a:off x="7208528" y="3063715"/>
            <a:ext cx="421291" cy="60635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5" idx="3"/>
            <a:endCxn id="13" idx="3"/>
          </p:cNvCxnSpPr>
          <p:nvPr/>
        </p:nvCxnSpPr>
        <p:spPr>
          <a:xfrm flipH="1" flipV="1">
            <a:off x="6401630" y="1446520"/>
            <a:ext cx="2094806" cy="2272773"/>
          </a:xfrm>
          <a:prstGeom prst="bentConnector3">
            <a:avLst>
              <a:gd name="adj1" fmla="val -109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3" idx="1"/>
          </p:cNvCxnSpPr>
          <p:nvPr/>
        </p:nvCxnSpPr>
        <p:spPr>
          <a:xfrm flipH="1">
            <a:off x="3680901" y="1446520"/>
            <a:ext cx="13885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23" idx="2"/>
          </p:cNvCxnSpPr>
          <p:nvPr/>
        </p:nvCxnSpPr>
        <p:spPr>
          <a:xfrm>
            <a:off x="2825806" y="1588274"/>
            <a:ext cx="0" cy="853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07504" y="1434385"/>
            <a:ext cx="132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Processus</a:t>
            </a:r>
            <a:endParaRPr lang="fr-FR" sz="1400" b="1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157747" y="3960636"/>
            <a:ext cx="254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Maîtrise opérationnelle</a:t>
            </a:r>
            <a:endParaRPr lang="fr-FR" sz="1400" b="1" i="1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2984487" y="4331361"/>
            <a:ext cx="1791199" cy="28351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Réunion Énergie site</a:t>
            </a:r>
            <a:endParaRPr lang="fr-FR" sz="1200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2987824" y="4959481"/>
            <a:ext cx="2155740" cy="28351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Contrôle des indicateurs</a:t>
            </a:r>
            <a:endParaRPr lang="fr-FR" sz="1200" b="1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2992324" y="5589240"/>
            <a:ext cx="2155740" cy="61206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Réunion encadrement production « Agents de maîtrise »</a:t>
            </a:r>
            <a:endParaRPr lang="fr-FR" sz="12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6282190" y="4268413"/>
            <a:ext cx="2491673" cy="854080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Contrôle des résultats des IPE/ cibles / avancement du plan d’actions</a:t>
            </a:r>
            <a:endParaRPr lang="fr-FR" sz="11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282189" y="5786408"/>
            <a:ext cx="2491673" cy="314894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Échange en équipe / objectifs et suivi</a:t>
            </a:r>
            <a:endParaRPr lang="fr-FR" sz="11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282188" y="5242991"/>
            <a:ext cx="2491673" cy="346249"/>
          </a:xfrm>
          <a:prstGeom prst="rect">
            <a:avLst/>
          </a:prstGeom>
          <a:noFill/>
          <a:ln>
            <a:solidFill>
              <a:srgbClr val="2AA4A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 smtClean="0"/>
              <a:t>Maîtrise des dérives</a:t>
            </a:r>
            <a:endParaRPr lang="fr-FR" sz="1100" dirty="0"/>
          </a:p>
        </p:txBody>
      </p:sp>
      <p:cxnSp>
        <p:nvCxnSpPr>
          <p:cNvPr id="60" name="Connecteur en angle 59"/>
          <p:cNvCxnSpPr>
            <a:endCxn id="50" idx="1"/>
          </p:cNvCxnSpPr>
          <p:nvPr/>
        </p:nvCxnSpPr>
        <p:spPr>
          <a:xfrm rot="16200000" flipH="1">
            <a:off x="1404087" y="4307036"/>
            <a:ext cx="2595911" cy="580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2411760" y="5101236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2411760" y="4473116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endCxn id="48" idx="2"/>
          </p:cNvCxnSpPr>
          <p:nvPr/>
        </p:nvCxnSpPr>
        <p:spPr>
          <a:xfrm flipV="1">
            <a:off x="3239852" y="4614871"/>
            <a:ext cx="640235" cy="344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endCxn id="50" idx="0"/>
          </p:cNvCxnSpPr>
          <p:nvPr/>
        </p:nvCxnSpPr>
        <p:spPr>
          <a:xfrm>
            <a:off x="3239852" y="5242991"/>
            <a:ext cx="830342" cy="34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rc 73"/>
          <p:cNvCxnSpPr>
            <a:stCxn id="48" idx="3"/>
            <a:endCxn id="52" idx="1"/>
          </p:cNvCxnSpPr>
          <p:nvPr/>
        </p:nvCxnSpPr>
        <p:spPr>
          <a:xfrm>
            <a:off x="4775686" y="4473116"/>
            <a:ext cx="1506504" cy="22233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rc 75"/>
          <p:cNvCxnSpPr>
            <a:stCxn id="49" idx="3"/>
            <a:endCxn id="54" idx="1"/>
          </p:cNvCxnSpPr>
          <p:nvPr/>
        </p:nvCxnSpPr>
        <p:spPr>
          <a:xfrm>
            <a:off x="5143564" y="5101236"/>
            <a:ext cx="1138624" cy="31488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rc 77"/>
          <p:cNvCxnSpPr>
            <a:stCxn id="50" idx="3"/>
            <a:endCxn id="53" idx="1"/>
          </p:cNvCxnSpPr>
          <p:nvPr/>
        </p:nvCxnSpPr>
        <p:spPr>
          <a:xfrm>
            <a:off x="5148064" y="5895274"/>
            <a:ext cx="1134125" cy="4858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56165" y="4614871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FF0000"/>
                </a:solidFill>
              </a:rPr>
              <a:t>Semestriel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51520" y="4959481"/>
            <a:ext cx="19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err="1">
                <a:solidFill>
                  <a:schemeClr val="accent6"/>
                </a:solidFill>
              </a:rPr>
              <a:t>Q</a:t>
            </a:r>
            <a:r>
              <a:rPr lang="fr-FR" sz="1200" dirty="0" err="1" smtClean="0">
                <a:solidFill>
                  <a:schemeClr val="accent6"/>
                </a:solidFill>
              </a:rPr>
              <a:t>uadrimestriel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56165" y="5297113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7030A0"/>
                </a:solidFill>
              </a:rPr>
              <a:t>Hebdomadaire</a:t>
            </a:r>
            <a:endParaRPr lang="fr-FR" sz="1200" dirty="0">
              <a:solidFill>
                <a:srgbClr val="7030A0"/>
              </a:solidFill>
            </a:endParaRPr>
          </a:p>
        </p:txBody>
      </p:sp>
      <p:sp>
        <p:nvSpPr>
          <p:cNvPr id="82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Planification énergétique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7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u="sng" dirty="0"/>
              <a:t>Définition: </a:t>
            </a:r>
            <a:endParaRPr lang="fr-FR" sz="1600" u="sng" dirty="0" smtClean="0"/>
          </a:p>
          <a:p>
            <a:r>
              <a:rPr lang="fr-FR" sz="1600" b="0" dirty="0"/>
              <a:t>A</a:t>
            </a:r>
            <a:r>
              <a:rPr lang="fr-FR" sz="1600" b="0" dirty="0" smtClean="0"/>
              <a:t>nalyse </a:t>
            </a:r>
            <a:r>
              <a:rPr lang="fr-FR" sz="1600" b="0" dirty="0"/>
              <a:t>de </a:t>
            </a:r>
            <a:r>
              <a:rPr lang="fr-FR" sz="1600" dirty="0"/>
              <a:t>l'</a:t>
            </a:r>
            <a:r>
              <a:rPr lang="fr-FR" sz="1600" i="1" dirty="0"/>
              <a:t>efficacité énergétique </a:t>
            </a:r>
            <a:r>
              <a:rPr lang="fr-FR" sz="1600" b="0" dirty="0" smtClean="0"/>
              <a:t>des </a:t>
            </a:r>
            <a:r>
              <a:rPr lang="fr-FR" sz="1600" i="1" dirty="0"/>
              <a:t>usages énergétiques </a:t>
            </a:r>
            <a:r>
              <a:rPr lang="fr-FR" sz="1600" b="0" dirty="0" smtClean="0"/>
              <a:t>et </a:t>
            </a:r>
            <a:r>
              <a:rPr lang="fr-FR" sz="1600" b="0" dirty="0"/>
              <a:t>de la </a:t>
            </a:r>
            <a:r>
              <a:rPr lang="fr-FR" sz="1600" i="1" dirty="0" smtClean="0"/>
              <a:t>consommation énergétique</a:t>
            </a:r>
            <a:r>
              <a:rPr lang="fr-FR" sz="1600" b="0" i="1" dirty="0" smtClean="0"/>
              <a:t> </a:t>
            </a:r>
            <a:r>
              <a:rPr lang="fr-FR" sz="1600" b="0" dirty="0" smtClean="0"/>
              <a:t>basée </a:t>
            </a:r>
            <a:r>
              <a:rPr lang="fr-FR" sz="1600" b="0" dirty="0"/>
              <a:t>sur des données et autres informations, conduisant à l'identification des </a:t>
            </a:r>
            <a:r>
              <a:rPr lang="fr-FR" sz="1600" i="1" dirty="0" smtClean="0"/>
              <a:t>usages énergétiques </a:t>
            </a:r>
            <a:r>
              <a:rPr lang="fr-FR" sz="1600" i="1" dirty="0"/>
              <a:t>significatifs </a:t>
            </a:r>
            <a:r>
              <a:rPr lang="fr-FR" sz="1600" b="0" dirty="0" smtClean="0"/>
              <a:t>et </a:t>
            </a:r>
            <a:r>
              <a:rPr lang="fr-FR" sz="1600" b="0" dirty="0"/>
              <a:t>des opportunités </a:t>
            </a:r>
            <a:r>
              <a:rPr lang="fr-FR" sz="1600" dirty="0"/>
              <a:t>d'</a:t>
            </a:r>
            <a:r>
              <a:rPr lang="fr-FR" sz="1600" i="1" dirty="0"/>
              <a:t>amélioration de la performance </a:t>
            </a:r>
            <a:r>
              <a:rPr lang="fr-FR" sz="1600" i="1" dirty="0" smtClean="0"/>
              <a:t>énergétique.</a:t>
            </a:r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>
          <a:xfrm>
            <a:off x="384519" y="764704"/>
            <a:ext cx="8402400" cy="288032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Revue énergétique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6160" y="2852936"/>
            <a:ext cx="3559192" cy="9037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Audit énergétique</a:t>
            </a:r>
          </a:p>
          <a:p>
            <a:r>
              <a:rPr lang="fr-FR" sz="1600" dirty="0" smtClean="0"/>
              <a:t>Bilan de consommation annuel</a:t>
            </a:r>
            <a:endParaRPr lang="fr-FR" sz="1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987824" y="2690918"/>
            <a:ext cx="1620180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Bilan des consommations</a:t>
            </a:r>
            <a:endParaRPr lang="fr-FR" sz="1400" dirty="0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52" y="3177851"/>
            <a:ext cx="626405" cy="6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382660" y="4051123"/>
            <a:ext cx="3825744" cy="1034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Consommation par équipement</a:t>
            </a:r>
          </a:p>
          <a:p>
            <a:r>
              <a:rPr lang="fr-FR" sz="1600" dirty="0" smtClean="0"/>
              <a:t>Potentiel de gain</a:t>
            </a:r>
          </a:p>
          <a:p>
            <a:r>
              <a:rPr lang="fr-FR" sz="1600" dirty="0" smtClean="0"/>
              <a:t>Application des meilleures techniques</a:t>
            </a:r>
            <a:endParaRPr lang="fr-FR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876256" y="3717032"/>
            <a:ext cx="1620180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UES</a:t>
            </a:r>
            <a:endParaRPr lang="fr-FR" sz="1400" dirty="0"/>
          </a:p>
        </p:txBody>
      </p:sp>
      <p:cxnSp>
        <p:nvCxnSpPr>
          <p:cNvPr id="11" name="Connecteur en arc 10"/>
          <p:cNvCxnSpPr>
            <a:stCxn id="6" idx="2"/>
            <a:endCxn id="9" idx="1"/>
          </p:cNvCxnSpPr>
          <p:nvPr/>
        </p:nvCxnSpPr>
        <p:spPr>
          <a:xfrm rot="16200000" flipH="1">
            <a:off x="2968461" y="3153955"/>
            <a:ext cx="811494" cy="201690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 descr="RÃ©sultat de recherche d'images pour &quot;camembert picto&quot;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25709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642395" y="5095239"/>
            <a:ext cx="2700300" cy="1034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Stratégie de l’entreprise</a:t>
            </a:r>
          </a:p>
          <a:p>
            <a:r>
              <a:rPr lang="fr-FR" sz="1600" dirty="0" smtClean="0"/>
              <a:t>Politique énergétique</a:t>
            </a:r>
          </a:p>
          <a:p>
            <a:r>
              <a:rPr lang="fr-FR" sz="1600" dirty="0" smtClean="0"/>
              <a:t>Plan d’investissement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699792" y="4811882"/>
            <a:ext cx="1445560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Plan d’actions</a:t>
            </a:r>
            <a:endParaRPr lang="fr-FR" sz="1400" dirty="0"/>
          </a:p>
        </p:txBody>
      </p:sp>
      <p:pic>
        <p:nvPicPr>
          <p:cNvPr id="1030" name="Picture 6" descr="Image associÃ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5377371"/>
            <a:ext cx="551480" cy="6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en arc 16"/>
          <p:cNvCxnSpPr>
            <a:stCxn id="9" idx="2"/>
          </p:cNvCxnSpPr>
          <p:nvPr/>
        </p:nvCxnSpPr>
        <p:spPr>
          <a:xfrm rot="5400000">
            <a:off x="4351062" y="4076818"/>
            <a:ext cx="936104" cy="29528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0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716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671900" y="2096855"/>
            <a:ext cx="4993183" cy="3977283"/>
            <a:chOff x="3780681" y="2276872"/>
            <a:chExt cx="4993183" cy="39772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81" y="2276872"/>
              <a:ext cx="4993183" cy="39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80681" y="5877272"/>
              <a:ext cx="1187363" cy="376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" y="1376256"/>
            <a:ext cx="8153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/>
          <a:stretch/>
        </p:blipFill>
        <p:spPr bwMode="auto">
          <a:xfrm>
            <a:off x="-144524" y="1225108"/>
            <a:ext cx="9593284" cy="48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b="0" dirty="0" smtClean="0">
                <a:solidFill>
                  <a:srgbClr val="FFFFFF"/>
                </a:solidFill>
              </a:rPr>
              <a:t>Exemple de</a:t>
            </a:r>
            <a:r>
              <a:rPr lang="fr-FR" dirty="0" smtClean="0">
                <a:solidFill>
                  <a:srgbClr val="FFFFFF"/>
                </a:solidFill>
              </a:rPr>
              <a:t> Revue Énergétique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Revue de management : implication de la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04089" y="1082215"/>
            <a:ext cx="8172908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u="dbl" dirty="0" smtClean="0">
                <a:solidFill>
                  <a:schemeClr val="tx1"/>
                </a:solidFill>
              </a:rPr>
              <a:t>Données d’entrée: </a:t>
            </a:r>
            <a:endParaRPr lang="fr-FR" sz="1200" u="dbl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Suivi des plans </a:t>
            </a:r>
            <a:r>
              <a:rPr lang="fr-FR" sz="1400" b="1" dirty="0" smtClean="0">
                <a:solidFill>
                  <a:schemeClr val="tx1"/>
                </a:solidFill>
              </a:rPr>
              <a:t>d’actions </a:t>
            </a:r>
            <a:r>
              <a:rPr lang="fr-FR" sz="1400" dirty="0">
                <a:solidFill>
                  <a:schemeClr val="tx1"/>
                </a:solidFill>
              </a:rPr>
              <a:t>des revues de management précédentes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Politique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énergétique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Revue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de la performance énergétique prévue et des IPE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Résultats </a:t>
            </a:r>
            <a:r>
              <a:rPr lang="fr-FR" sz="1400" dirty="0">
                <a:solidFill>
                  <a:schemeClr val="tx1"/>
                </a:solidFill>
              </a:rPr>
              <a:t>de </a:t>
            </a:r>
            <a:r>
              <a:rPr lang="fr-FR" sz="1400" b="1" dirty="0">
                <a:solidFill>
                  <a:schemeClr val="tx1"/>
                </a:solidFill>
              </a:rPr>
              <a:t>l’évaluation de la conformité </a:t>
            </a:r>
            <a:r>
              <a:rPr lang="fr-FR" sz="1400" dirty="0">
                <a:solidFill>
                  <a:schemeClr val="tx1"/>
                </a:solidFill>
              </a:rPr>
              <a:t>par rapport aux exigences légales et autres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Résultats </a:t>
            </a:r>
            <a:r>
              <a:rPr lang="fr-FR" sz="1400" dirty="0">
                <a:solidFill>
                  <a:schemeClr val="tx1"/>
                </a:solidFill>
              </a:rPr>
              <a:t>des </a:t>
            </a:r>
            <a:r>
              <a:rPr lang="fr-FR" sz="1400" b="1" dirty="0">
                <a:solidFill>
                  <a:schemeClr val="tx1"/>
                </a:solidFill>
              </a:rPr>
              <a:t>audits </a:t>
            </a:r>
            <a:r>
              <a:rPr lang="fr-FR" sz="1400" dirty="0">
                <a:solidFill>
                  <a:schemeClr val="tx1"/>
                </a:solidFill>
              </a:rPr>
              <a:t>du </a:t>
            </a:r>
            <a:r>
              <a:rPr lang="fr-FR" sz="1400" dirty="0" smtClean="0">
                <a:solidFill>
                  <a:schemeClr val="tx1"/>
                </a:solidFill>
              </a:rPr>
              <a:t>SMÉ </a:t>
            </a:r>
            <a:r>
              <a:rPr lang="fr-FR" sz="1400" dirty="0">
                <a:solidFill>
                  <a:schemeClr val="tx1"/>
                </a:solidFill>
              </a:rPr>
              <a:t>et du plan d’action correspondant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Recommandations </a:t>
            </a:r>
            <a:r>
              <a:rPr lang="fr-FR" sz="1400" b="1" dirty="0">
                <a:solidFill>
                  <a:schemeClr val="tx1"/>
                </a:solidFill>
              </a:rPr>
              <a:t>d’amélioration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18688" y="3609020"/>
            <a:ext cx="8172908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u="dbl" dirty="0" smtClean="0">
              <a:solidFill>
                <a:schemeClr val="tx1"/>
              </a:solidFill>
            </a:endParaRPr>
          </a:p>
          <a:p>
            <a:endParaRPr lang="fr-FR" sz="1400" u="dbl" dirty="0">
              <a:solidFill>
                <a:schemeClr val="tx1"/>
              </a:solidFill>
            </a:endParaRPr>
          </a:p>
          <a:p>
            <a:endParaRPr lang="fr-FR" sz="1400" u="dbl" dirty="0">
              <a:solidFill>
                <a:schemeClr val="tx1"/>
              </a:solidFill>
            </a:endParaRPr>
          </a:p>
          <a:p>
            <a:r>
              <a:rPr lang="fr-FR" sz="1400" u="dbl" dirty="0" smtClean="0">
                <a:solidFill>
                  <a:schemeClr val="tx1"/>
                </a:solidFill>
              </a:rPr>
              <a:t>Données de sortie: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Décision ou action relative aux </a:t>
            </a:r>
            <a:r>
              <a:rPr lang="fr-FR" sz="1400" b="1" dirty="0">
                <a:solidFill>
                  <a:schemeClr val="tx1"/>
                </a:solidFill>
              </a:rPr>
              <a:t>modifications 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Performance énergétique </a:t>
            </a:r>
            <a:r>
              <a:rPr lang="fr-FR" sz="1400" dirty="0">
                <a:solidFill>
                  <a:schemeClr val="tx1"/>
                </a:solidFill>
              </a:rPr>
              <a:t>et de la politique énergétique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Consommation de références et des IPE 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Objectifs </a:t>
            </a:r>
            <a:r>
              <a:rPr lang="fr-FR" sz="1400" dirty="0">
                <a:solidFill>
                  <a:schemeClr val="tx1"/>
                </a:solidFill>
              </a:rPr>
              <a:t>et cibles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Affectations de </a:t>
            </a:r>
            <a:r>
              <a:rPr lang="fr-FR" sz="1400" b="1" dirty="0">
                <a:solidFill>
                  <a:schemeClr val="tx1"/>
                </a:solidFill>
              </a:rPr>
              <a:t>moyens </a:t>
            </a:r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u="dbl" dirty="0" smtClean="0">
                <a:solidFill>
                  <a:schemeClr val="tx1"/>
                </a:solidFill>
              </a:rPr>
              <a:t> </a:t>
            </a:r>
          </a:p>
          <a:p>
            <a:endParaRPr lang="fr-FR" sz="1200" u="dbl" dirty="0">
              <a:solidFill>
                <a:schemeClr val="tx1"/>
              </a:solidFill>
            </a:endParaRPr>
          </a:p>
        </p:txBody>
      </p:sp>
      <p:cxnSp>
        <p:nvCxnSpPr>
          <p:cNvPr id="17" name="Connecteur en arc 16"/>
          <p:cNvCxnSpPr>
            <a:stCxn id="13" idx="3"/>
            <a:endCxn id="14" idx="3"/>
          </p:cNvCxnSpPr>
          <p:nvPr/>
        </p:nvCxnSpPr>
        <p:spPr>
          <a:xfrm>
            <a:off x="8376997" y="2270347"/>
            <a:ext cx="14599" cy="2526805"/>
          </a:xfrm>
          <a:prstGeom prst="curvedConnector3">
            <a:avLst>
              <a:gd name="adj1" fmla="val 433928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029170" y="6158726"/>
            <a:ext cx="6361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revue de management se fait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annuellement</a:t>
            </a:r>
            <a:r>
              <a:rPr lang="fr-FR" sz="1200" i="1" dirty="0" smtClean="0"/>
              <a:t>, en même temps qu’un comité de direction.</a:t>
            </a:r>
            <a:endParaRPr lang="fr-FR" sz="1200" i="1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a De ComprobaciÃ³n, De VerificaciÃ³n, Lista, Marcador">
            <a:extLst>
              <a:ext uri="{FF2B5EF4-FFF2-40B4-BE49-F238E27FC236}">
                <a16:creationId xmlns:a16="http://schemas.microsoft.com/office/drawing/2014/main" xmlns="" id="{E10D3D84-18C6-426E-A32C-363C3CA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84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15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7D7CEA6-F5EC-4BAC-8659-0472170DF6B9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r>
              <a:rPr lang="es-ES" sz="6000" b="1" dirty="0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écarts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5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16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72650"/>
              </p:ext>
            </p:extLst>
          </p:nvPr>
        </p:nvGraphicFramePr>
        <p:xfrm>
          <a:off x="307445" y="1248447"/>
          <a:ext cx="8423277" cy="48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641">
                  <a:extLst>
                    <a:ext uri="{9D8B030D-6E8A-4147-A177-3AD203B41FA5}">
                      <a16:colId xmlns:a16="http://schemas.microsoft.com/office/drawing/2014/main" xmlns="" val="24707267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68667124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904452128"/>
                    </a:ext>
                  </a:extLst>
                </a:gridCol>
                <a:gridCol w="2282156">
                  <a:extLst>
                    <a:ext uri="{9D8B030D-6E8A-4147-A177-3AD203B41FA5}">
                      <a16:colId xmlns:a16="http://schemas.microsoft.com/office/drawing/2014/main" xmlns="" val="3362519924"/>
                    </a:ext>
                  </a:extLst>
                </a:gridCol>
              </a:tblGrid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Sujet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Les écarts identifiés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Mesures 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Ressources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590561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Analyse</a:t>
                      </a:r>
                      <a:r>
                        <a:rPr lang="fr-FR" sz="1400" baseline="0" noProof="0" dirty="0" smtClean="0"/>
                        <a:t> du contexte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2587862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Partie</a:t>
                      </a:r>
                      <a:r>
                        <a:rPr lang="fr-FR" sz="1400" baseline="0" noProof="0" dirty="0" smtClean="0"/>
                        <a:t> prenante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422440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Risques et Opportunités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674521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Répartition des rôles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857094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143994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Communication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409996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…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924026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60685" y="261650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Analyse des écarts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39422" y="260648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=""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Paralelogramo 9">
            <a:extLst>
              <a:ext uri="{FF2B5EF4-FFF2-40B4-BE49-F238E27FC236}">
                <a16:creationId xmlns=""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Paralelogramo 7">
            <a:extLst>
              <a:ext uri="{FF2B5EF4-FFF2-40B4-BE49-F238E27FC236}">
                <a16:creationId xmlns=""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Paralelogramo 2">
            <a:extLst>
              <a:ext uri="{FF2B5EF4-FFF2-40B4-BE49-F238E27FC236}">
                <a16:creationId xmlns=""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735796" y="3483110"/>
            <a:ext cx="362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rgbClr val="1B8E95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Merci pour </a:t>
            </a:r>
            <a:r>
              <a:rPr lang="fr-FR" sz="1600" b="1" cap="all" dirty="0" smtClean="0">
                <a:solidFill>
                  <a:srgbClr val="1B8E95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votre </a:t>
            </a:r>
            <a:r>
              <a:rPr lang="en-US" sz="1600" b="1" cap="all" dirty="0" smtClean="0">
                <a:solidFill>
                  <a:srgbClr val="1B8E95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attention</a:t>
            </a:r>
            <a:endParaRPr lang="en-GB" sz="1600" b="1" cap="all" dirty="0">
              <a:solidFill>
                <a:srgbClr val="1B8E95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2988501" y="3991707"/>
            <a:ext cx="319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cap="all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Vers une industrie agroalimentaire durable.</a:t>
            </a:r>
            <a:br>
              <a:rPr lang="fr-FR" sz="1100" b="1" cap="all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fr-FR" sz="1100" b="1" cap="all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Programmes de renforcement des capacités en Efficacité Énergétique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プレースホルダー 19"/>
          <p:cNvSpPr>
            <a:spLocks noGrp="1"/>
          </p:cNvSpPr>
          <p:nvPr>
            <p:ph type="body" sz="quarter" idx="12"/>
          </p:nvPr>
        </p:nvSpPr>
        <p:spPr>
          <a:xfrm>
            <a:off x="1835291" y="2501282"/>
            <a:ext cx="2677223" cy="55005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Principe </a:t>
            </a:r>
            <a:r>
              <a:rPr kumimoji="1" lang="fr-FR" altLang="ja-JP" dirty="0" smtClean="0"/>
              <a:t>fondamental</a:t>
            </a:r>
          </a:p>
          <a:p>
            <a:r>
              <a:rPr kumimoji="1" lang="fr-FR" altLang="ja-JP" dirty="0" smtClean="0"/>
              <a:t>Facteurs clés de réussite</a:t>
            </a:r>
          </a:p>
          <a:p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3"/>
          </p:nvPr>
        </p:nvSpPr>
        <p:spPr>
          <a:xfrm>
            <a:off x="1835291" y="1890020"/>
            <a:ext cx="2677223" cy="498098"/>
          </a:xfrm>
        </p:spPr>
        <p:txBody>
          <a:bodyPr/>
          <a:lstStyle/>
          <a:p>
            <a:r>
              <a:rPr kumimoji="1" lang="fr-FR" altLang="ja-JP" dirty="0" smtClean="0"/>
              <a:t>Généralités</a:t>
            </a:r>
            <a:endParaRPr kumimoji="1" lang="fr-FR" altLang="ja-JP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>
          <a:xfrm>
            <a:off x="1835291" y="4601886"/>
            <a:ext cx="2677223" cy="1635426"/>
          </a:xfrm>
        </p:spPr>
        <p:txBody>
          <a:bodyPr>
            <a:normAutofit/>
          </a:bodyPr>
          <a:lstStyle/>
          <a:p>
            <a:r>
              <a:rPr kumimoji="1" lang="fr-FR" altLang="ja-JP" dirty="0" smtClean="0"/>
              <a:t>Définitions </a:t>
            </a:r>
            <a:r>
              <a:rPr kumimoji="1" lang="fr-FR" altLang="ja-JP" dirty="0"/>
              <a:t>importantes</a:t>
            </a:r>
          </a:p>
          <a:p>
            <a:r>
              <a:rPr kumimoji="1" lang="fr-FR" altLang="ja-JP" dirty="0"/>
              <a:t>Vision synthétiques des étapes à </a:t>
            </a:r>
            <a:r>
              <a:rPr kumimoji="1" lang="fr-FR" altLang="ja-JP" dirty="0" smtClean="0"/>
              <a:t>suivre</a:t>
            </a:r>
          </a:p>
          <a:p>
            <a:r>
              <a:rPr kumimoji="1" lang="fr-FR" altLang="ja-JP" dirty="0" smtClean="0"/>
              <a:t>Analyses risques et opportunités</a:t>
            </a:r>
          </a:p>
          <a:p>
            <a:r>
              <a:rPr kumimoji="1" lang="fr-FR" altLang="ja-JP" dirty="0" smtClean="0"/>
              <a:t>Politique Énergie</a:t>
            </a:r>
          </a:p>
          <a:p>
            <a:r>
              <a:rPr kumimoji="1" lang="fr-FR" altLang="ja-JP" dirty="0" smtClean="0"/>
              <a:t>Planification énergétique</a:t>
            </a:r>
          </a:p>
          <a:p>
            <a:r>
              <a:rPr kumimoji="1" lang="fr-FR" altLang="ja-JP" dirty="0" smtClean="0"/>
              <a:t>Revue énergétique</a:t>
            </a:r>
          </a:p>
          <a:p>
            <a:r>
              <a:rPr kumimoji="1" lang="fr-FR" altLang="ja-JP" dirty="0" smtClean="0"/>
              <a:t>Revue de management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5"/>
          </p:nvPr>
        </p:nvSpPr>
        <p:spPr>
          <a:xfrm>
            <a:off x="1835291" y="4009004"/>
            <a:ext cx="2677223" cy="498098"/>
          </a:xfrm>
        </p:spPr>
        <p:txBody>
          <a:bodyPr/>
          <a:lstStyle/>
          <a:p>
            <a:r>
              <a:rPr kumimoji="1" lang="fr-FR" altLang="ja-JP" dirty="0" smtClean="0"/>
              <a:t>Contenu de la norme</a:t>
            </a:r>
            <a:endParaRPr kumimoji="1" lang="fr-FR" altLang="ja-JP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8"/>
          </p:nvPr>
        </p:nvSpPr>
        <p:spPr>
          <a:xfrm>
            <a:off x="5320149" y="2501282"/>
            <a:ext cx="2677223" cy="37528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9"/>
          </p:nvPr>
        </p:nvSpPr>
        <p:spPr>
          <a:xfrm>
            <a:off x="5320149" y="1890020"/>
            <a:ext cx="3284299" cy="498098"/>
          </a:xfrm>
        </p:spPr>
        <p:txBody>
          <a:bodyPr/>
          <a:lstStyle/>
          <a:p>
            <a:r>
              <a:rPr kumimoji="1" lang="fr-FR" altLang="ja-JP" dirty="0"/>
              <a:t>Analyse des GAP et résultats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1"/>
          </p:nvPr>
        </p:nvSpPr>
        <p:spPr>
          <a:xfrm>
            <a:off x="5285095" y="3993397"/>
            <a:ext cx="3453715" cy="498098"/>
          </a:xfrm>
        </p:spPr>
        <p:txBody>
          <a:bodyPr/>
          <a:lstStyle/>
          <a:p>
            <a:r>
              <a:rPr kumimoji="1" lang="fr-FR" altLang="ja-JP" dirty="0" smtClean="0"/>
              <a:t>Calculateur d’Investissement</a:t>
            </a:r>
            <a:endParaRPr kumimoji="1" lang="fr-FR" altLang="ja-JP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294967295"/>
          </p:nvPr>
        </p:nvSpPr>
        <p:spPr>
          <a:xfrm>
            <a:off x="5320149" y="4587086"/>
            <a:ext cx="2677223" cy="498098"/>
          </a:xfrm>
        </p:spPr>
        <p:txBody>
          <a:bodyPr>
            <a:normAutofit/>
          </a:bodyPr>
          <a:lstStyle/>
          <a:p>
            <a:r>
              <a:rPr kumimoji="1" lang="fr-FR" altLang="ja-JP" sz="1100" dirty="0" smtClean="0"/>
              <a:t>Outil Excel </a:t>
            </a:r>
          </a:p>
          <a:p>
            <a:r>
              <a:rPr kumimoji="1" lang="fr-FR" altLang="ja-JP" sz="1100" dirty="0" smtClean="0"/>
              <a:t>Étude de cas </a:t>
            </a:r>
          </a:p>
          <a:p>
            <a:endParaRPr kumimoji="1" lang="ja-JP" altLang="en-US" sz="1100" dirty="0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smtClean="0">
                <a:solidFill>
                  <a:srgbClr val="FFFFFF"/>
                </a:solidFill>
              </a:rPr>
              <a:t>Plan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057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fondamental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PDCA: Principe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d’amélioration continu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0" y="1196752"/>
            <a:ext cx="3483675" cy="31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7590" y="5766689"/>
            <a:ext cx="868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Permet surtout de </a:t>
            </a:r>
            <a:r>
              <a:rPr lang="fr-FR" sz="1400" b="1" dirty="0" smtClean="0"/>
              <a:t>maintenir motivation </a:t>
            </a:r>
            <a:r>
              <a:rPr lang="fr-FR" sz="1400" dirty="0" smtClean="0"/>
              <a:t>et </a:t>
            </a:r>
            <a:r>
              <a:rPr lang="fr-FR" sz="1400" b="1" dirty="0" smtClean="0"/>
              <a:t>combattre les multiples causes de dégradation</a:t>
            </a:r>
            <a:endParaRPr lang="fr-FR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5" y="2367381"/>
            <a:ext cx="5301905" cy="34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Généralités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0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300" b="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Facteur</a:t>
            </a:r>
            <a:r>
              <a:rPr lang="fr-FR" sz="13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3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humain</a:t>
            </a:r>
            <a:r>
              <a:rPr lang="fr-FR" sz="13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Démarche 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managériale et participative</a:t>
            </a: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interne et externe avec la nécessité d’une implication à tous les niveaux (Direction, Maintenance, Services généraux, Production, Achats, R&amp;D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Prévision du 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temps nécessaire </a:t>
            </a: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la mise en place et au suivi de la démarche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Mixer les compétences</a:t>
            </a: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au sein de l’équipe NRJ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Associer l’ensemble du personnel de l’entreprise à la démarche dès son initiation « 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 et sensibilisation</a:t>
            </a: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»</a:t>
            </a:r>
          </a:p>
          <a:p>
            <a:endParaRPr lang="fr-FR" sz="1300" b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fr-FR" sz="1300" b="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Facteur </a:t>
            </a:r>
            <a:r>
              <a:rPr lang="fr-FR" sz="13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méthodique:</a:t>
            </a:r>
            <a:r>
              <a:rPr lang="fr-FR" sz="13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fr-FR" sz="1300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smtClean="0"/>
              <a:t>Liste exhaustive </a:t>
            </a:r>
            <a:r>
              <a:rPr lang="fr-FR" sz="1300" b="0" dirty="0" smtClean="0"/>
              <a:t>des usages, des facteurs influents, </a:t>
            </a:r>
            <a:r>
              <a:rPr lang="fr-FR" sz="1300" b="0" dirty="0" err="1" smtClean="0"/>
              <a:t>etc</a:t>
            </a:r>
            <a:endParaRPr lang="fr-FR" sz="13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smtClean="0"/>
              <a:t>Objectifs</a:t>
            </a:r>
            <a:r>
              <a:rPr lang="fr-FR" sz="1300" b="0" dirty="0" smtClean="0"/>
              <a:t> à définir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smtClean="0"/>
              <a:t>Indicateurs</a:t>
            </a:r>
            <a:r>
              <a:rPr lang="fr-FR" sz="1300" b="0" dirty="0" smtClean="0"/>
              <a:t> à exploiter, à communiquer</a:t>
            </a:r>
          </a:p>
          <a:p>
            <a:endParaRPr lang="fr-FR" sz="1300" b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fr-FR" sz="1300" b="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Facteur </a:t>
            </a:r>
            <a:r>
              <a:rPr lang="fr-FR" sz="13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technique</a:t>
            </a:r>
            <a:r>
              <a:rPr lang="fr-FR" sz="1300" u="sng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endParaRPr lang="fr-FR" sz="1300" u="sng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Maîtrise de la chaîne de 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Maîtrise des 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leviers d’actions</a:t>
            </a:r>
            <a:r>
              <a:rPr lang="fr-FR" sz="13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sur les équipements et utilités</a:t>
            </a:r>
            <a:endParaRPr lang="fr-FR" sz="13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fr-FR" sz="1300" b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fr-FR" sz="1300" b="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Facteur </a:t>
            </a:r>
            <a:r>
              <a:rPr lang="fr-FR" sz="1300" u="sng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d’auto-surveillance: </a:t>
            </a:r>
            <a:endParaRPr lang="fr-FR" sz="1300" u="sng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0" dirty="0" smtClean="0">
                <a:solidFill>
                  <a:schemeClr val="tx1"/>
                </a:solidFill>
              </a:rPr>
              <a:t>Enregistrements systématiques et </a:t>
            </a:r>
            <a:r>
              <a:rPr lang="fr-FR" sz="1300" dirty="0" smtClean="0">
                <a:solidFill>
                  <a:schemeClr val="tx1"/>
                </a:solidFill>
              </a:rPr>
              <a:t>archivages </a:t>
            </a:r>
            <a:r>
              <a:rPr lang="fr-FR" sz="1300" b="0" dirty="0" smtClean="0">
                <a:solidFill>
                  <a:schemeClr val="tx1"/>
                </a:solidFill>
              </a:rPr>
              <a:t>(</a:t>
            </a:r>
            <a:r>
              <a:rPr lang="fr-FR" sz="1300" dirty="0" smtClean="0">
                <a:solidFill>
                  <a:schemeClr val="tx1"/>
                </a:solidFill>
              </a:rPr>
              <a:t>supervision</a:t>
            </a:r>
            <a:r>
              <a:rPr lang="fr-FR" sz="1300" b="0" dirty="0" smtClean="0">
                <a:solidFill>
                  <a:schemeClr val="tx1"/>
                </a:solidFill>
              </a:rPr>
              <a:t>) </a:t>
            </a:r>
            <a:endParaRPr lang="fr-FR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/>
                </a:solidFill>
              </a:rPr>
              <a:t>Analyse</a:t>
            </a:r>
            <a:r>
              <a:rPr lang="fr-FR" sz="1300" b="0" dirty="0" smtClean="0">
                <a:solidFill>
                  <a:schemeClr val="tx1"/>
                </a:solidFill>
              </a:rPr>
              <a:t> périodique des indicateurs, ainsi que des écarts </a:t>
            </a:r>
            <a:endParaRPr lang="fr-FR" sz="1300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Facteurs clés de réussite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Généralités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RÃ©sultat de recherche d'images pour &quot;success pict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0628"/>
            <a:ext cx="972108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2"/>
          </p:nvPr>
        </p:nvSpPr>
        <p:spPr>
          <a:xfrm>
            <a:off x="467544" y="2623589"/>
            <a:ext cx="1871680" cy="1653532"/>
          </a:xfrm>
          <a:ln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fr-FR" altLang="ja-JP" dirty="0" smtClean="0"/>
              <a:t>Résultat(s</a:t>
            </a:r>
            <a:r>
              <a:rPr kumimoji="1" lang="fr-FR" altLang="ja-JP" dirty="0"/>
              <a:t>) mesurable(s) lié(s) à l'efficacité énergétique </a:t>
            </a:r>
            <a:r>
              <a:rPr kumimoji="1" lang="fr-FR" altLang="ja-JP" dirty="0" smtClean="0"/>
              <a:t>à </a:t>
            </a:r>
            <a:r>
              <a:rPr kumimoji="1" lang="fr-FR" altLang="ja-JP" dirty="0"/>
              <a:t>l'usage énergétique </a:t>
            </a:r>
            <a:r>
              <a:rPr kumimoji="1" lang="fr-FR" altLang="ja-JP" dirty="0" smtClean="0"/>
              <a:t>et </a:t>
            </a:r>
            <a:r>
              <a:rPr kumimoji="1" lang="fr-FR" altLang="ja-JP" dirty="0"/>
              <a:t>à la</a:t>
            </a:r>
          </a:p>
          <a:p>
            <a:pPr>
              <a:lnSpc>
                <a:spcPct val="160000"/>
              </a:lnSpc>
            </a:pPr>
            <a:r>
              <a:rPr kumimoji="1" lang="fr-FR" altLang="ja-JP" dirty="0"/>
              <a:t>consommation </a:t>
            </a:r>
            <a:r>
              <a:rPr kumimoji="1" lang="fr-FR" altLang="ja-JP" dirty="0" smtClean="0"/>
              <a:t>énergétique.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>
          <a:xfrm>
            <a:off x="370136" y="2024844"/>
            <a:ext cx="2140454" cy="498098"/>
          </a:xfrm>
        </p:spPr>
        <p:txBody>
          <a:bodyPr/>
          <a:lstStyle/>
          <a:p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Performance Énergétique</a:t>
            </a:r>
            <a:endParaRPr kumimoji="1" lang="ja-JP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6"/>
          </p:nvPr>
        </p:nvSpPr>
        <p:spPr>
          <a:xfrm>
            <a:off x="2641668" y="3909821"/>
            <a:ext cx="2150806" cy="498098"/>
          </a:xfrm>
        </p:spPr>
        <p:txBody>
          <a:bodyPr/>
          <a:lstStyle/>
          <a:p>
            <a:r>
              <a:rPr kumimoji="1" lang="fr-FR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Indicateur de performance énergétique </a:t>
            </a:r>
            <a:r>
              <a:rPr kumimoji="1" lang="fr-FR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IPE</a:t>
            </a: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8"/>
          </p:nvPr>
        </p:nvSpPr>
        <p:spPr>
          <a:xfrm>
            <a:off x="4788024" y="2603560"/>
            <a:ext cx="2088760" cy="1149475"/>
          </a:xfrm>
          <a:ln>
            <a:solidFill>
              <a:schemeClr val="accent3"/>
            </a:solidFill>
            <a:prstDash val="lgDashDot"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fr-FR" altLang="ja-JP" dirty="0" smtClean="0"/>
              <a:t>Référence(s</a:t>
            </a:r>
            <a:r>
              <a:rPr kumimoji="1" lang="fr-FR" altLang="ja-JP" dirty="0"/>
              <a:t>) quantifiée(s) servant de base pour la comparaison de performances </a:t>
            </a:r>
            <a:r>
              <a:rPr kumimoji="1" lang="fr-FR" altLang="ja-JP" dirty="0" smtClean="0"/>
              <a:t>énergétiques (par UES)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9"/>
          </p:nvPr>
        </p:nvSpPr>
        <p:spPr>
          <a:xfrm>
            <a:off x="4639226" y="1958661"/>
            <a:ext cx="2484276" cy="498098"/>
          </a:xfrm>
        </p:spPr>
        <p:txBody>
          <a:bodyPr/>
          <a:lstStyle/>
          <a:p>
            <a:r>
              <a:rPr kumimoji="1" lang="fr-FR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Situation énergétique de référence  </a:t>
            </a:r>
            <a:r>
              <a:rPr kumimoji="1" lang="fr-FR" altLang="ja-JP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 </a:t>
            </a:r>
            <a:r>
              <a:rPr kumimoji="1" lang="fr-FR" altLang="ja-JP" sz="1100" dirty="0" smtClean="0">
                <a:solidFill>
                  <a:srgbClr val="FF0000"/>
                </a:solidFill>
                <a:latin typeface="+mn-lt"/>
              </a:rPr>
              <a:t>(nouveau)</a:t>
            </a:r>
            <a:endParaRPr kumimoji="1" lang="fr-FR" altLang="ja-JP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1"/>
          </p:nvPr>
        </p:nvSpPr>
        <p:spPr>
          <a:xfrm>
            <a:off x="6624228" y="4584889"/>
            <a:ext cx="2340260" cy="1616419"/>
          </a:xfrm>
          <a:ln>
            <a:solidFill>
              <a:srgbClr val="00B0F0"/>
            </a:solidFill>
            <a:prstDash val="lgDashDot"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fr-FR" altLang="ja-JP" dirty="0" smtClean="0"/>
              <a:t>Usage </a:t>
            </a:r>
            <a:r>
              <a:rPr kumimoji="1" lang="fr-FR" altLang="ja-JP" dirty="0"/>
              <a:t>énergétique </a:t>
            </a:r>
            <a:r>
              <a:rPr kumimoji="1" lang="fr-FR" altLang="ja-JP" dirty="0" smtClean="0"/>
              <a:t>représentant </a:t>
            </a:r>
            <a:r>
              <a:rPr kumimoji="1" lang="fr-FR" altLang="ja-JP" dirty="0"/>
              <a:t>une part importante de la consommation énergétique </a:t>
            </a:r>
            <a:r>
              <a:rPr kumimoji="1" lang="fr-FR" altLang="ja-JP" dirty="0" smtClean="0"/>
              <a:t>et</a:t>
            </a:r>
            <a:r>
              <a:rPr kumimoji="1" lang="fr-FR" altLang="ja-JP" dirty="0"/>
              <a:t>/</a:t>
            </a:r>
          </a:p>
          <a:p>
            <a:pPr>
              <a:lnSpc>
                <a:spcPct val="150000"/>
              </a:lnSpc>
            </a:pPr>
            <a:r>
              <a:rPr kumimoji="1" lang="fr-FR" altLang="ja-JP" dirty="0"/>
              <a:t>ou offrant un potentiel considérable d'amélioration de la performance </a:t>
            </a:r>
            <a:r>
              <a:rPr kumimoji="1" lang="fr-FR" altLang="ja-JP" dirty="0" smtClean="0"/>
              <a:t>énergétique.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fr-FR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Usage énergétique significatif </a:t>
            </a:r>
            <a:r>
              <a:rPr kumimoji="1" lang="fr-FR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UES</a:t>
            </a:r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370136" y="764704"/>
            <a:ext cx="84024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fr-F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Définitions importantes</a:t>
            </a:r>
          </a:p>
        </p:txBody>
      </p:sp>
      <p:pic>
        <p:nvPicPr>
          <p:cNvPr id="3083" name="Picture 11" descr="RÃ©sultat de recherche d'images pour &quot;performance picto&quot;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91788"/>
            <a:ext cx="558641" cy="5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プレースホルダー 21"/>
          <p:cNvSpPr>
            <a:spLocks noGrp="1"/>
          </p:cNvSpPr>
          <p:nvPr>
            <p:ph type="body" sz="quarter" idx="12"/>
          </p:nvPr>
        </p:nvSpPr>
        <p:spPr>
          <a:xfrm>
            <a:off x="2700320" y="4584889"/>
            <a:ext cx="1871680" cy="1004351"/>
          </a:xfrm>
          <a:ln>
            <a:solidFill>
              <a:schemeClr val="accent2"/>
            </a:solidFill>
            <a:prstDash val="lgDashDot"/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fr-FR" altLang="ja-JP" dirty="0" smtClean="0"/>
              <a:t>Mesure </a:t>
            </a:r>
            <a:r>
              <a:rPr kumimoji="1" lang="fr-FR" altLang="ja-JP" dirty="0"/>
              <a:t>ou unité de performance </a:t>
            </a:r>
            <a:r>
              <a:rPr kumimoji="1" lang="fr-FR" altLang="ja-JP" dirty="0" smtClean="0"/>
              <a:t>énergétique, </a:t>
            </a:r>
            <a:r>
              <a:rPr kumimoji="1" lang="fr-FR" altLang="ja-JP" dirty="0"/>
              <a:t>définie par </a:t>
            </a:r>
            <a:r>
              <a:rPr kumimoji="1" lang="fr-FR" altLang="ja-JP" dirty="0" smtClean="0"/>
              <a:t>l'organisme.</a:t>
            </a:r>
            <a:endParaRPr kumimoji="1" lang="ja-JP" altLang="en-US" dirty="0"/>
          </a:p>
        </p:txBody>
      </p:sp>
      <p:pic>
        <p:nvPicPr>
          <p:cNvPr id="3085" name="Picture 13" descr="RÃ©sultat de recherche d'images pour &quot;performance Ã©nergÃ©tiqu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0" b="75755" l="17694" r="85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8" t="4854" r="13787" b="24293"/>
          <a:stretch/>
        </p:blipFill>
        <p:spPr bwMode="auto">
          <a:xfrm>
            <a:off x="899592" y="1268889"/>
            <a:ext cx="828092" cy="6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RÃ©sultat de recherche d'images pour &quot;annÃ©e rÃ©fÃ©rence picto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104176"/>
            <a:ext cx="632636" cy="6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RÃ©sultat de recherche d'images pour &quot;camembert picto&quot;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314980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0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3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Vision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synthétique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étapes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suivre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74497" y="1124744"/>
            <a:ext cx="7704856" cy="111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État des lieux / revue énergétique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35596" y="1555614"/>
            <a:ext cx="1692188" cy="61324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Audit organisationnel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763788" y="1555614"/>
            <a:ext cx="1692188" cy="61324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Audit énergétique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552220" y="1527156"/>
            <a:ext cx="1692188" cy="61324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 de mesurage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>
            <a:stCxn id="6" idx="2"/>
          </p:cNvCxnSpPr>
          <p:nvPr/>
        </p:nvCxnSpPr>
        <p:spPr>
          <a:xfrm>
            <a:off x="4526925" y="2240868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683568" y="2600908"/>
            <a:ext cx="77048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Consommation de référence / IPE / Plan d’actions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24569" y="3032956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683568" y="3392956"/>
            <a:ext cx="77048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Sensibilisation et formation du personnel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26925" y="3825004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683568" y="4185004"/>
            <a:ext cx="77048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Formalisation du système </a:t>
            </a:r>
            <a:r>
              <a:rPr lang="fr-FR" sz="1600" i="1" dirty="0" smtClean="0">
                <a:solidFill>
                  <a:schemeClr val="accent1"/>
                </a:solidFill>
              </a:rPr>
              <a:t>(procédures, communication, manuel …)</a:t>
            </a:r>
            <a:endParaRPr lang="fr-FR" sz="1600" i="1" dirty="0">
              <a:solidFill>
                <a:schemeClr val="accent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537606" y="4617052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683568" y="4977172"/>
            <a:ext cx="77048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Vérification </a:t>
            </a:r>
            <a:r>
              <a:rPr lang="fr-FR" sz="1600" i="1" dirty="0" smtClean="0">
                <a:solidFill>
                  <a:schemeClr val="accent1"/>
                </a:solidFill>
              </a:rPr>
              <a:t>(mesures, audit internes, mesures correctives …)</a:t>
            </a:r>
            <a:endParaRPr lang="fr-FR" sz="1600" i="1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537606" y="5409547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683568" y="5769547"/>
            <a:ext cx="77048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Revue de direction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5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39451"/>
            <a:ext cx="8229600" cy="3089650"/>
          </a:xfrm>
        </p:spPr>
        <p:txBody>
          <a:bodyPr>
            <a:normAutofit/>
          </a:bodyPr>
          <a:lstStyle/>
          <a:p>
            <a:pPr marL="881063" lvl="1" indent="-342900">
              <a:lnSpc>
                <a:spcPct val="150000"/>
              </a:lnSpc>
            </a:pPr>
            <a:r>
              <a:rPr lang="fr-FR" sz="1400" dirty="0" smtClean="0">
                <a:solidFill>
                  <a:schemeClr val="tx2"/>
                </a:solidFill>
              </a:rPr>
              <a:t>Détermination </a:t>
            </a:r>
            <a:r>
              <a:rPr lang="fr-FR" sz="1400" dirty="0">
                <a:solidFill>
                  <a:schemeClr val="tx2"/>
                </a:solidFill>
              </a:rPr>
              <a:t>des </a:t>
            </a:r>
            <a:r>
              <a:rPr lang="fr-FR" sz="1400" b="1" dirty="0">
                <a:solidFill>
                  <a:schemeClr val="accent1"/>
                </a:solidFill>
              </a:rPr>
              <a:t>opportunités et des risques </a:t>
            </a:r>
            <a:r>
              <a:rPr lang="fr-FR" sz="1400" dirty="0">
                <a:solidFill>
                  <a:schemeClr val="tx2"/>
                </a:solidFill>
              </a:rPr>
              <a:t>pour les performances liées à l'énergie et les </a:t>
            </a:r>
            <a:r>
              <a:rPr lang="fr-FR" sz="1400" dirty="0" smtClean="0">
                <a:solidFill>
                  <a:schemeClr val="tx2"/>
                </a:solidFill>
              </a:rPr>
              <a:t>SMÉ (outils PESTEL ou analyse SWOT)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400" dirty="0">
                <a:solidFill>
                  <a:schemeClr val="tx2"/>
                </a:solidFill>
              </a:rPr>
              <a:t>Identification des </a:t>
            </a:r>
            <a:r>
              <a:rPr lang="fr-FR" sz="1400" b="1" dirty="0">
                <a:solidFill>
                  <a:schemeClr val="accent1"/>
                </a:solidFill>
              </a:rPr>
              <a:t>parties intéressées et de leurs exigences, de leurs besoins, de leurs attentes</a:t>
            </a:r>
            <a:r>
              <a:rPr lang="fr-FR" sz="1400" dirty="0">
                <a:solidFill>
                  <a:schemeClr val="tx2"/>
                </a:solidFill>
              </a:rPr>
              <a:t> (cartographie) → meilleure intégration dans le système pour une mobilisation plus marquée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400" dirty="0">
                <a:solidFill>
                  <a:schemeClr val="tx2"/>
                </a:solidFill>
              </a:rPr>
              <a:t>Définition du </a:t>
            </a:r>
            <a:r>
              <a:rPr lang="fr-FR" sz="1400" b="1" dirty="0">
                <a:solidFill>
                  <a:schemeClr val="accent1"/>
                </a:solidFill>
              </a:rPr>
              <a:t>domaine d’application </a:t>
            </a:r>
            <a:r>
              <a:rPr lang="fr-FR" sz="1400" dirty="0">
                <a:solidFill>
                  <a:schemeClr val="tx2"/>
                </a:solidFill>
              </a:rPr>
              <a:t>(activités, équipements, périmètre géographique) → ne pas exclure d’emblée des énergies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400" dirty="0" smtClean="0">
                <a:solidFill>
                  <a:schemeClr val="tx2"/>
                </a:solidFill>
              </a:rPr>
              <a:t>Évaluation des </a:t>
            </a:r>
            <a:r>
              <a:rPr lang="fr-FR" sz="1400" b="1" dirty="0" smtClean="0">
                <a:solidFill>
                  <a:schemeClr val="accent1"/>
                </a:solidFill>
              </a:rPr>
              <a:t>éléments bloquants/ facilitants </a:t>
            </a:r>
            <a:r>
              <a:rPr lang="fr-FR" sz="1400" dirty="0" smtClean="0">
                <a:solidFill>
                  <a:schemeClr val="tx2"/>
                </a:solidFill>
              </a:rPr>
              <a:t>et les </a:t>
            </a:r>
            <a:r>
              <a:rPr lang="fr-FR" sz="1400" b="1" dirty="0" smtClean="0">
                <a:solidFill>
                  <a:schemeClr val="accent1"/>
                </a:solidFill>
              </a:rPr>
              <a:t>actions à mener.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7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risques et opportunités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Wolkenförmige Legende 24"/>
          <p:cNvSpPr/>
          <p:nvPr/>
        </p:nvSpPr>
        <p:spPr>
          <a:xfrm>
            <a:off x="6588224" y="4036338"/>
            <a:ext cx="2333541" cy="945563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fr-FR" sz="1200" b="1" dirty="0">
                <a:solidFill>
                  <a:srgbClr val="000000"/>
                </a:solidFill>
                <a:cs typeface="Arial" panose="020B0604020202020204" pitchFamily="34" charset="0"/>
              </a:rPr>
              <a:t>Une analyse de risque est-elle déjà en cours?</a:t>
            </a:r>
            <a:endParaRPr lang="de-DE" sz="1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7260" y="4761148"/>
            <a:ext cx="8111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dirty="0" smtClean="0"/>
              <a:t>Analyse </a:t>
            </a:r>
            <a:r>
              <a:rPr lang="fr-FR" sz="1400" dirty="0"/>
              <a:t>des opportunités et des risques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dirty="0"/>
              <a:t>Mesures pour faire face aux opportunités et aux risques</a:t>
            </a:r>
          </a:p>
        </p:txBody>
      </p:sp>
      <p:sp>
        <p:nvSpPr>
          <p:cNvPr id="26" name="Untertitel 5"/>
          <p:cNvSpPr txBox="1">
            <a:spLocks/>
          </p:cNvSpPr>
          <p:nvPr/>
        </p:nvSpPr>
        <p:spPr>
          <a:xfrm>
            <a:off x="353428" y="4365104"/>
            <a:ext cx="84024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Documentation attendu</a:t>
            </a:r>
            <a:endParaRPr lang="fr-FR" sz="1600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16664" cy="4857403"/>
          </a:xfrm>
        </p:spPr>
        <p:txBody>
          <a:bodyPr>
            <a:normAutofit/>
          </a:bodyPr>
          <a:lstStyle/>
          <a:p>
            <a:r>
              <a:rPr lang="fr-FR" sz="1600" u="sng" dirty="0" smtClean="0"/>
              <a:t>Définition: </a:t>
            </a:r>
          </a:p>
          <a:p>
            <a:r>
              <a:rPr lang="fr-FR" sz="1600" b="0" dirty="0" smtClean="0"/>
              <a:t>Expression formelle </a:t>
            </a:r>
            <a:r>
              <a:rPr lang="fr-FR" sz="1600" i="1" dirty="0" smtClean="0"/>
              <a:t>par la direction </a:t>
            </a:r>
            <a:r>
              <a:rPr lang="fr-FR" sz="1600" b="0" dirty="0" smtClean="0"/>
              <a:t>des intentions, orientations générales et engagement relatifs à la </a:t>
            </a:r>
            <a:r>
              <a:rPr lang="fr-FR" sz="1600" i="1" dirty="0" smtClean="0"/>
              <a:t>performance énergétique</a:t>
            </a:r>
            <a:r>
              <a:rPr lang="fr-FR" sz="1600" b="0" dirty="0" smtClean="0"/>
              <a:t> d’un </a:t>
            </a:r>
            <a:r>
              <a:rPr lang="fr-FR" sz="1600" i="1" dirty="0" smtClean="0"/>
              <a:t>organisme</a:t>
            </a:r>
            <a:r>
              <a:rPr lang="fr-FR" sz="1600" b="0" dirty="0" smtClean="0"/>
              <a:t>.</a:t>
            </a:r>
          </a:p>
          <a:p>
            <a:endParaRPr lang="fr-FR" sz="1600" b="0" dirty="0" smtClean="0"/>
          </a:p>
          <a:p>
            <a:r>
              <a:rPr lang="fr-FR" sz="1600" b="0" dirty="0" smtClean="0">
                <a:solidFill>
                  <a:schemeClr val="accent1"/>
                </a:solidFill>
              </a:rPr>
              <a:t>La politique énergétique: </a:t>
            </a:r>
          </a:p>
          <a:p>
            <a:endParaRPr lang="fr-FR" sz="16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0" dirty="0" smtClean="0">
                <a:solidFill>
                  <a:schemeClr val="tx1"/>
                </a:solidFill>
              </a:rPr>
              <a:t>Souligne l’importance de l’</a:t>
            </a:r>
            <a:r>
              <a:rPr lang="fr-FR" sz="1400" dirty="0" smtClean="0">
                <a:solidFill>
                  <a:schemeClr val="tx1"/>
                </a:solidFill>
              </a:rPr>
              <a:t>implication</a:t>
            </a:r>
            <a:r>
              <a:rPr lang="fr-FR" sz="1400" b="0" dirty="0" smtClean="0">
                <a:solidFill>
                  <a:schemeClr val="tx1"/>
                </a:solidFill>
              </a:rPr>
              <a:t> de la </a:t>
            </a:r>
            <a:r>
              <a:rPr lang="fr-FR" sz="1400" dirty="0" smtClean="0">
                <a:solidFill>
                  <a:schemeClr val="tx1"/>
                </a:solidFill>
              </a:rPr>
              <a:t>direction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</a:rPr>
              <a:t>Document </a:t>
            </a:r>
            <a:r>
              <a:rPr lang="fr-FR" sz="1400" dirty="0">
                <a:solidFill>
                  <a:schemeClr val="tx1"/>
                </a:solidFill>
              </a:rPr>
              <a:t>formel</a:t>
            </a:r>
            <a:r>
              <a:rPr lang="fr-FR" sz="1400" b="0" dirty="0">
                <a:solidFill>
                  <a:schemeClr val="tx1"/>
                </a:solidFill>
              </a:rPr>
              <a:t> indiquant les engagements de la direction dans la réussite de la démarche, personnalisé </a:t>
            </a:r>
            <a:r>
              <a:rPr lang="fr-FR" sz="1400" b="0" dirty="0" smtClean="0">
                <a:solidFill>
                  <a:schemeClr val="tx1"/>
                </a:solidFill>
              </a:rPr>
              <a:t>:</a:t>
            </a:r>
            <a:endParaRPr lang="fr-FR" sz="1400" b="0" dirty="0">
              <a:solidFill>
                <a:schemeClr val="tx1"/>
              </a:solidFill>
            </a:endParaRPr>
          </a:p>
          <a:p>
            <a:r>
              <a:rPr lang="fr-FR" sz="1400" b="0" dirty="0" smtClean="0">
                <a:solidFill>
                  <a:schemeClr val="tx1"/>
                </a:solidFill>
              </a:rPr>
              <a:t>     - Identification </a:t>
            </a:r>
            <a:r>
              <a:rPr lang="fr-FR" sz="1400" u="sng" dirty="0">
                <a:solidFill>
                  <a:schemeClr val="accent1"/>
                </a:solidFill>
              </a:rPr>
              <a:t>du </a:t>
            </a:r>
            <a:r>
              <a:rPr lang="fr-FR" sz="1400" u="sng" dirty="0" smtClean="0">
                <a:solidFill>
                  <a:schemeClr val="accent1"/>
                </a:solidFill>
              </a:rPr>
              <a:t>périmètre</a:t>
            </a:r>
            <a:endParaRPr lang="fr-FR" sz="1400" u="sng" dirty="0">
              <a:solidFill>
                <a:schemeClr val="accent1"/>
              </a:solidFill>
            </a:endParaRPr>
          </a:p>
          <a:p>
            <a:r>
              <a:rPr lang="fr-FR" sz="1400" b="0" dirty="0" smtClean="0">
                <a:solidFill>
                  <a:schemeClr val="tx1"/>
                </a:solidFill>
              </a:rPr>
              <a:t>     - </a:t>
            </a:r>
            <a:r>
              <a:rPr lang="fr-FR" sz="1400" u="sng" dirty="0" smtClean="0">
                <a:solidFill>
                  <a:schemeClr val="accent1"/>
                </a:solidFill>
              </a:rPr>
              <a:t>Mise </a:t>
            </a:r>
            <a:r>
              <a:rPr lang="fr-FR" sz="1400" u="sng" dirty="0">
                <a:solidFill>
                  <a:schemeClr val="accent1"/>
                </a:solidFill>
              </a:rPr>
              <a:t>à disposition </a:t>
            </a:r>
            <a:r>
              <a:rPr lang="fr-FR" sz="1400" b="0" dirty="0">
                <a:solidFill>
                  <a:schemeClr val="tx1"/>
                </a:solidFill>
              </a:rPr>
              <a:t>des ressources nécessaires</a:t>
            </a:r>
          </a:p>
          <a:p>
            <a:r>
              <a:rPr lang="fr-FR" sz="1400" b="0" dirty="0" smtClean="0">
                <a:solidFill>
                  <a:schemeClr val="tx1"/>
                </a:solidFill>
              </a:rPr>
              <a:t>     - Encourage </a:t>
            </a:r>
            <a:r>
              <a:rPr lang="fr-FR" sz="1400" u="sng" dirty="0">
                <a:solidFill>
                  <a:schemeClr val="accent1"/>
                </a:solidFill>
              </a:rPr>
              <a:t>l’achat </a:t>
            </a:r>
            <a:r>
              <a:rPr lang="fr-FR" sz="1400" b="0" dirty="0">
                <a:solidFill>
                  <a:schemeClr val="tx1"/>
                </a:solidFill>
              </a:rPr>
              <a:t>de produits et de services performants énergétiquement</a:t>
            </a:r>
          </a:p>
          <a:p>
            <a:r>
              <a:rPr lang="fr-FR" sz="1400" b="0" dirty="0" smtClean="0">
                <a:solidFill>
                  <a:schemeClr val="tx1"/>
                </a:solidFill>
              </a:rPr>
              <a:t>     - </a:t>
            </a:r>
            <a:r>
              <a:rPr lang="fr-FR" sz="1400" u="sng" dirty="0" smtClean="0">
                <a:solidFill>
                  <a:schemeClr val="accent1"/>
                </a:solidFill>
              </a:rPr>
              <a:t>Objectifs</a:t>
            </a:r>
            <a:r>
              <a:rPr lang="fr-FR" sz="1400" b="0" dirty="0" smtClean="0">
                <a:solidFill>
                  <a:schemeClr val="tx1"/>
                </a:solidFill>
              </a:rPr>
              <a:t> </a:t>
            </a:r>
            <a:r>
              <a:rPr lang="fr-FR" sz="1400" b="0" dirty="0">
                <a:solidFill>
                  <a:schemeClr val="tx1"/>
                </a:solidFill>
              </a:rPr>
              <a:t>de performance énergétiques </a:t>
            </a:r>
            <a:r>
              <a:rPr lang="fr-FR" sz="1400" b="0" dirty="0" smtClean="0">
                <a:solidFill>
                  <a:schemeClr val="tx1"/>
                </a:solidFill>
              </a:rPr>
              <a:t>fixés</a:t>
            </a:r>
          </a:p>
          <a:p>
            <a:endParaRPr lang="fr-FR" sz="1400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</a:rPr>
              <a:t>Format papier </a:t>
            </a:r>
            <a:r>
              <a:rPr lang="fr-FR" sz="1400" b="0" dirty="0" smtClean="0">
                <a:solidFill>
                  <a:schemeClr val="tx1"/>
                </a:solidFill>
              </a:rPr>
              <a:t>A4</a:t>
            </a:r>
            <a:endParaRPr lang="fr-FR" sz="1400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</a:rPr>
              <a:t>Communiquée</a:t>
            </a:r>
            <a:r>
              <a:rPr lang="fr-FR" sz="1400" b="0" dirty="0">
                <a:solidFill>
                  <a:schemeClr val="tx1"/>
                </a:solidFill>
              </a:rPr>
              <a:t> à l’ensemble du personnel → </a:t>
            </a:r>
            <a:r>
              <a:rPr lang="fr-FR" sz="1400" dirty="0">
                <a:solidFill>
                  <a:schemeClr val="tx1"/>
                </a:solidFill>
              </a:rPr>
              <a:t>affichée </a:t>
            </a:r>
            <a:r>
              <a:rPr lang="fr-FR" sz="1400" b="0" dirty="0">
                <a:solidFill>
                  <a:schemeClr val="tx1"/>
                </a:solidFill>
              </a:rPr>
              <a:t>dans des endroits de passage par </a:t>
            </a:r>
            <a:r>
              <a:rPr lang="fr-FR" sz="1400" b="0" dirty="0" smtClean="0">
                <a:solidFill>
                  <a:schemeClr val="tx1"/>
                </a:solidFill>
              </a:rPr>
              <a:t>exemple</a:t>
            </a:r>
            <a:endParaRPr lang="fr-FR" sz="1400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</a:rPr>
              <a:t>Mise à jour </a:t>
            </a:r>
            <a:r>
              <a:rPr lang="fr-FR" sz="1400" b="0" dirty="0">
                <a:solidFill>
                  <a:schemeClr val="tx1"/>
                </a:solidFill>
              </a:rPr>
              <a:t>régulièrement ( 1 fois par an par exemple)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Politique énergétique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Contenu</a:t>
            </a:r>
            <a:r>
              <a:rPr lang="es-ES" dirty="0" smtClean="0">
                <a:solidFill>
                  <a:srgbClr val="FFFFFF"/>
                </a:solidFill>
              </a:rPr>
              <a:t> de la norme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9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2" y="937705"/>
            <a:ext cx="4070821" cy="5765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6102" y="937705"/>
            <a:ext cx="327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Bonduelle usine d’Estrées</a:t>
            </a:r>
            <a:endParaRPr lang="fr-FR" sz="1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00" y="937705"/>
            <a:ext cx="4422288" cy="58464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355976" y="1467396"/>
            <a:ext cx="2989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ACOLYANCE </a:t>
            </a:r>
          </a:p>
          <a:p>
            <a:pPr algn="ctr"/>
            <a:r>
              <a:rPr lang="fr-FR" sz="1600" b="1" dirty="0"/>
              <a:t>G</a:t>
            </a:r>
            <a:r>
              <a:rPr lang="fr-FR" sz="1600" b="1" dirty="0" smtClean="0"/>
              <a:t>roupe </a:t>
            </a:r>
            <a:r>
              <a:rPr lang="fr-FR" sz="1600" b="1" dirty="0"/>
              <a:t>coopératif agricole 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et </a:t>
            </a:r>
            <a:r>
              <a:rPr lang="fr-FR" sz="1600" b="1" dirty="0"/>
              <a:t>viticole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b="0" dirty="0" smtClean="0">
                <a:solidFill>
                  <a:srgbClr val="FFFFFF"/>
                </a:solidFill>
              </a:rPr>
              <a:t>Exemples de</a:t>
            </a:r>
            <a:r>
              <a:rPr lang="fr-FR" dirty="0" smtClean="0">
                <a:solidFill>
                  <a:srgbClr val="FFFFFF"/>
                </a:solidFill>
              </a:rPr>
              <a:t> Politique Énergétique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ángulo 8">
            <a:extLst>
              <a:ext uri="{FF2B5EF4-FFF2-40B4-BE49-F238E27FC236}">
                <a16:creationId xmlns=""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4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1200</Words>
  <Application>Microsoft Office PowerPoint</Application>
  <PresentationFormat>Affichage à l'écran (4:3)</PresentationFormat>
  <Paragraphs>224</Paragraphs>
  <Slides>17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Larissa</vt:lpstr>
      <vt:lpstr>8_Larissa</vt:lpstr>
      <vt:lpstr>1_Larissa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Wijdane Naïm</cp:lastModifiedBy>
  <cp:revision>355</cp:revision>
  <cp:lastPrinted>2019-09-30T13:28:16Z</cp:lastPrinted>
  <dcterms:created xsi:type="dcterms:W3CDTF">2015-07-06T02:50:51Z</dcterms:created>
  <dcterms:modified xsi:type="dcterms:W3CDTF">2020-01-10T14:24:46Z</dcterms:modified>
</cp:coreProperties>
</file>