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3"/>
  </p:notesMasterIdLst>
  <p:sldIdLst>
    <p:sldId id="402" r:id="rId6"/>
    <p:sldId id="393" r:id="rId7"/>
    <p:sldId id="429" r:id="rId8"/>
    <p:sldId id="406" r:id="rId9"/>
    <p:sldId id="407" r:id="rId10"/>
    <p:sldId id="428" r:id="rId11"/>
    <p:sldId id="409" r:id="rId12"/>
    <p:sldId id="410" r:id="rId13"/>
    <p:sldId id="424" r:id="rId14"/>
    <p:sldId id="412" r:id="rId15"/>
    <p:sldId id="413" r:id="rId16"/>
    <p:sldId id="426" r:id="rId17"/>
    <p:sldId id="419" r:id="rId18"/>
    <p:sldId id="427" r:id="rId19"/>
    <p:sldId id="403" r:id="rId20"/>
    <p:sldId id="404" r:id="rId21"/>
    <p:sldId id="342" r:id="rId2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777">
          <p15:clr>
            <a:srgbClr val="A4A3A4"/>
          </p15:clr>
        </p15:guide>
        <p15:guide id="3" pos="2880">
          <p15:clr>
            <a:srgbClr val="A4A3A4"/>
          </p15:clr>
        </p15:guide>
        <p15:guide id="4" pos="295">
          <p15:clr>
            <a:srgbClr val="A4A3A4"/>
          </p15:clr>
        </p15:guide>
        <p15:guide id="5" pos="54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mans, L.M. (Laurie)" initials="HL(" lastIdx="1" clrIdx="0">
    <p:extLst>
      <p:ext uri="{19B8F6BF-5375-455C-9EA6-DF929625EA0E}">
        <p15:presenceInfo xmlns:p15="http://schemas.microsoft.com/office/powerpoint/2012/main" userId="S-1-5-21-1104492580-2141259050-3462381582-6778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EEF"/>
    <a:srgbClr val="2AA4A4"/>
    <a:srgbClr val="364354"/>
    <a:srgbClr val="3B495B"/>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1B38EE-699A-52BD-9F31-C3CFB8452159}" v="69" dt="2019-09-30T11:31:10.4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40" autoAdjust="0"/>
    <p:restoredTop sz="95770" autoAdjust="0"/>
  </p:normalViewPr>
  <p:slideViewPr>
    <p:cSldViewPr snapToGrid="0">
      <p:cViewPr varScale="1">
        <p:scale>
          <a:sx n="109" d="100"/>
          <a:sy n="109" d="100"/>
        </p:scale>
        <p:origin x="1218" y="108"/>
      </p:cViewPr>
      <p:guideLst>
        <p:guide orient="horz" pos="2160"/>
        <p:guide orient="horz" pos="777"/>
        <p:guide pos="2880"/>
        <p:guide pos="295"/>
        <p:guide pos="5465"/>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ek, W.S.M. (Pim)" userId="S::pim.piek@tno.nl::793eab02-7807-4107-869b-668a8967d47a" providerId="AD" clId="Web-{E466A18D-01A4-4D64-BAC6-9349B47856A3}"/>
    <pc:docChg chg="modSld">
      <pc:chgData name="Piek, W.S.M. (Pim)" userId="S::pim.piek@tno.nl::793eab02-7807-4107-869b-668a8967d47a" providerId="AD" clId="Web-{E466A18D-01A4-4D64-BAC6-9349B47856A3}" dt="2019-02-14T08:26:22.594" v="1" actId="1076"/>
      <pc:docMkLst>
        <pc:docMk/>
      </pc:docMkLst>
      <pc:sldChg chg="modSp">
        <pc:chgData name="Piek, W.S.M. (Pim)" userId="S::pim.piek@tno.nl::793eab02-7807-4107-869b-668a8967d47a" providerId="AD" clId="Web-{E466A18D-01A4-4D64-BAC6-9349B47856A3}" dt="2019-02-14T08:26:22.594" v="1" actId="1076"/>
        <pc:sldMkLst>
          <pc:docMk/>
          <pc:sldMk cId="3852751420" sldId="296"/>
        </pc:sldMkLst>
        <pc:spChg chg="mod">
          <ac:chgData name="Piek, W.S.M. (Pim)" userId="S::pim.piek@tno.nl::793eab02-7807-4107-869b-668a8967d47a" providerId="AD" clId="Web-{E466A18D-01A4-4D64-BAC6-9349B47856A3}" dt="2019-02-14T08:26:22.594" v="1" actId="1076"/>
          <ac:spMkLst>
            <pc:docMk/>
            <pc:sldMk cId="3852751420" sldId="296"/>
            <ac:spMk id="92" creationId="{ABAFBFCD-F000-4403-88FA-DFA30019735E}"/>
          </ac:spMkLst>
        </pc:spChg>
      </pc:sldChg>
    </pc:docChg>
  </pc:docChgLst>
  <pc:docChgLst>
    <pc:chgData name="Broecks, K.P.F. (Kevin)" userId="31b4acf4-5c4c-4e32-906e-27bf1a1919d8" providerId="ADAL" clId="{0A2AF79E-F4F8-419C-A29B-B372114F52D2}"/>
    <pc:docChg chg="custSel modSld">
      <pc:chgData name="Broecks, K.P.F. (Kevin)" userId="31b4acf4-5c4c-4e32-906e-27bf1a1919d8" providerId="ADAL" clId="{0A2AF79E-F4F8-419C-A29B-B372114F52D2}" dt="2019-02-19T17:15:28.403" v="448" actId="20577"/>
      <pc:docMkLst>
        <pc:docMk/>
      </pc:docMkLst>
      <pc:sldChg chg="modSp modNotesTx">
        <pc:chgData name="Broecks, K.P.F. (Kevin)" userId="31b4acf4-5c4c-4e32-906e-27bf1a1919d8" providerId="ADAL" clId="{0A2AF79E-F4F8-419C-A29B-B372114F52D2}" dt="2019-02-13T19:09:51.514" v="202" actId="20577"/>
        <pc:sldMkLst>
          <pc:docMk/>
          <pc:sldMk cId="3852751420" sldId="296"/>
        </pc:sldMkLst>
        <pc:spChg chg="mod">
          <ac:chgData name="Broecks, K.P.F. (Kevin)" userId="31b4acf4-5c4c-4e32-906e-27bf1a1919d8" providerId="ADAL" clId="{0A2AF79E-F4F8-419C-A29B-B372114F52D2}" dt="2019-02-13T19:09:23.697" v="196" actId="20577"/>
          <ac:spMkLst>
            <pc:docMk/>
            <pc:sldMk cId="3852751420" sldId="296"/>
            <ac:spMk id="99" creationId="{0199327C-D258-4E2E-891E-6AD32C97158C}"/>
          </ac:spMkLst>
        </pc:spChg>
        <pc:cxnChg chg="mod">
          <ac:chgData name="Broecks, K.P.F. (Kevin)" userId="31b4acf4-5c4c-4e32-906e-27bf1a1919d8" providerId="ADAL" clId="{0A2AF79E-F4F8-419C-A29B-B372114F52D2}" dt="2019-02-13T19:09:23.697" v="196" actId="20577"/>
          <ac:cxnSpMkLst>
            <pc:docMk/>
            <pc:sldMk cId="3852751420" sldId="296"/>
            <ac:cxnSpMk id="101" creationId="{1AD722A8-E6FD-41F6-B2FE-E7ADD11F83F4}"/>
          </ac:cxnSpMkLst>
        </pc:cxnChg>
        <pc:cxnChg chg="mod">
          <ac:chgData name="Broecks, K.P.F. (Kevin)" userId="31b4acf4-5c4c-4e32-906e-27bf1a1919d8" providerId="ADAL" clId="{0A2AF79E-F4F8-419C-A29B-B372114F52D2}" dt="2019-02-13T19:09:23.697" v="196" actId="20577"/>
          <ac:cxnSpMkLst>
            <pc:docMk/>
            <pc:sldMk cId="3852751420" sldId="296"/>
            <ac:cxnSpMk id="102" creationId="{BC395A24-6306-44A1-86E1-6513427BAD1C}"/>
          </ac:cxnSpMkLst>
        </pc:cxnChg>
      </pc:sldChg>
      <pc:sldChg chg="modSp">
        <pc:chgData name="Broecks, K.P.F. (Kevin)" userId="31b4acf4-5c4c-4e32-906e-27bf1a1919d8" providerId="ADAL" clId="{0A2AF79E-F4F8-419C-A29B-B372114F52D2}" dt="2019-02-13T19:09:14.079" v="195" actId="20577"/>
        <pc:sldMkLst>
          <pc:docMk/>
          <pc:sldMk cId="2038296748" sldId="299"/>
        </pc:sldMkLst>
        <pc:spChg chg="mod">
          <ac:chgData name="Broecks, K.P.F. (Kevin)" userId="31b4acf4-5c4c-4e32-906e-27bf1a1919d8" providerId="ADAL" clId="{0A2AF79E-F4F8-419C-A29B-B372114F52D2}" dt="2019-02-13T19:09:14.079" v="195" actId="20577"/>
          <ac:spMkLst>
            <pc:docMk/>
            <pc:sldMk cId="2038296748" sldId="299"/>
            <ac:spMk id="3" creationId="{0F824B1C-1658-49AB-8EEE-212410EEB2F3}"/>
          </ac:spMkLst>
        </pc:spChg>
      </pc:sldChg>
      <pc:sldChg chg="modNotesTx">
        <pc:chgData name="Broecks, K.P.F. (Kevin)" userId="31b4acf4-5c4c-4e32-906e-27bf1a1919d8" providerId="ADAL" clId="{0A2AF79E-F4F8-419C-A29B-B372114F52D2}" dt="2019-02-13T19:10:07.139" v="260" actId="20577"/>
        <pc:sldMkLst>
          <pc:docMk/>
          <pc:sldMk cId="1619998726" sldId="300"/>
        </pc:sldMkLst>
      </pc:sldChg>
      <pc:sldChg chg="modNotesTx">
        <pc:chgData name="Broecks, K.P.F. (Kevin)" userId="31b4acf4-5c4c-4e32-906e-27bf1a1919d8" providerId="ADAL" clId="{0A2AF79E-F4F8-419C-A29B-B372114F52D2}" dt="2019-02-13T19:11:31.342" v="414" actId="20577"/>
        <pc:sldMkLst>
          <pc:docMk/>
          <pc:sldMk cId="1682318284" sldId="302"/>
        </pc:sldMkLst>
      </pc:sldChg>
      <pc:sldChg chg="modSp modNotesTx">
        <pc:chgData name="Broecks, K.P.F. (Kevin)" userId="31b4acf4-5c4c-4e32-906e-27bf1a1919d8" providerId="ADAL" clId="{0A2AF79E-F4F8-419C-A29B-B372114F52D2}" dt="2019-02-13T19:11:10.904" v="360" actId="20577"/>
        <pc:sldMkLst>
          <pc:docMk/>
          <pc:sldMk cId="1461556706" sldId="309"/>
        </pc:sldMkLst>
        <pc:spChg chg="mod">
          <ac:chgData name="Broecks, K.P.F. (Kevin)" userId="31b4acf4-5c4c-4e32-906e-27bf1a1919d8" providerId="ADAL" clId="{0A2AF79E-F4F8-419C-A29B-B372114F52D2}" dt="2019-02-13T19:11:10.904" v="360" actId="20577"/>
          <ac:spMkLst>
            <pc:docMk/>
            <pc:sldMk cId="1461556706" sldId="309"/>
            <ac:spMk id="3" creationId="{090B66C7-C0A2-4303-95FC-3971B3E4FEE3}"/>
          </ac:spMkLst>
        </pc:spChg>
      </pc:sldChg>
      <pc:sldChg chg="modSp modNotesTx">
        <pc:chgData name="Broecks, K.P.F. (Kevin)" userId="31b4acf4-5c4c-4e32-906e-27bf1a1919d8" providerId="ADAL" clId="{0A2AF79E-F4F8-419C-A29B-B372114F52D2}" dt="2019-02-19T17:15:28.403" v="448" actId="20577"/>
        <pc:sldMkLst>
          <pc:docMk/>
          <pc:sldMk cId="379166536" sldId="311"/>
        </pc:sldMkLst>
        <pc:graphicFrameChg chg="modGraphic">
          <ac:chgData name="Broecks, K.P.F. (Kevin)" userId="31b4acf4-5c4c-4e32-906e-27bf1a1919d8" providerId="ADAL" clId="{0A2AF79E-F4F8-419C-A29B-B372114F52D2}" dt="2019-02-19T17:15:28.403" v="448" actId="20577"/>
          <ac:graphicFrameMkLst>
            <pc:docMk/>
            <pc:sldMk cId="379166536" sldId="311"/>
            <ac:graphicFrameMk id="6" creationId="{B05B79E7-BB5A-4E84-B044-7B3AC6E778BC}"/>
          </ac:graphicFrameMkLst>
        </pc:graphicFrameChg>
      </pc:sldChg>
      <pc:sldChg chg="modNotesTx">
        <pc:chgData name="Broecks, K.P.F. (Kevin)" userId="31b4acf4-5c4c-4e32-906e-27bf1a1919d8" providerId="ADAL" clId="{0A2AF79E-F4F8-419C-A29B-B372114F52D2}" dt="2019-02-13T19:11:41.451" v="416" actId="6549"/>
        <pc:sldMkLst>
          <pc:docMk/>
          <pc:sldMk cId="2956586891" sldId="313"/>
        </pc:sldMkLst>
      </pc:sldChg>
    </pc:docChg>
  </pc:docChgLst>
  <pc:docChgLst>
    <pc:chgData name="Jorge Val Nogues" userId="S::jval@fcirce.es::2d8e61fd-df63-4f21-85a2-76f5afb72754" providerId="AD" clId="Web-{B51B38EE-699A-52BD-9F31-C3CFB8452159}"/>
    <pc:docChg chg="modSld">
      <pc:chgData name="Jorge Val Nogues" userId="S::jval@fcirce.es::2d8e61fd-df63-4f21-85a2-76f5afb72754" providerId="AD" clId="Web-{B51B38EE-699A-52BD-9F31-C3CFB8452159}" dt="2019-09-30T11:31:10.416" v="56"/>
      <pc:docMkLst>
        <pc:docMk/>
      </pc:docMkLst>
      <pc:sldChg chg="modSp">
        <pc:chgData name="Jorge Val Nogues" userId="S::jval@fcirce.es::2d8e61fd-df63-4f21-85a2-76f5afb72754" providerId="AD" clId="Web-{B51B38EE-699A-52BD-9F31-C3CFB8452159}" dt="2019-09-30T11:30:43.494" v="21"/>
        <pc:sldMkLst>
          <pc:docMk/>
          <pc:sldMk cId="1468191821" sldId="424"/>
        </pc:sldMkLst>
        <pc:graphicFrameChg chg="mod modGraphic">
          <ac:chgData name="Jorge Val Nogues" userId="S::jval@fcirce.es::2d8e61fd-df63-4f21-85a2-76f5afb72754" providerId="AD" clId="Web-{B51B38EE-699A-52BD-9F31-C3CFB8452159}" dt="2019-09-30T11:30:43.494" v="21"/>
          <ac:graphicFrameMkLst>
            <pc:docMk/>
            <pc:sldMk cId="1468191821" sldId="424"/>
            <ac:graphicFrameMk id="12" creationId="{00000000-0000-0000-0000-000000000000}"/>
          </ac:graphicFrameMkLst>
        </pc:graphicFrameChg>
      </pc:sldChg>
      <pc:sldChg chg="modSp">
        <pc:chgData name="Jorge Val Nogues" userId="S::jval@fcirce.es::2d8e61fd-df63-4f21-85a2-76f5afb72754" providerId="AD" clId="Web-{B51B38EE-699A-52BD-9F31-C3CFB8452159}" dt="2019-09-30T11:30:53.994" v="43"/>
        <pc:sldMkLst>
          <pc:docMk/>
          <pc:sldMk cId="1957180843" sldId="426"/>
        </pc:sldMkLst>
        <pc:graphicFrameChg chg="mod modGraphic">
          <ac:chgData name="Jorge Val Nogues" userId="S::jval@fcirce.es::2d8e61fd-df63-4f21-85a2-76f5afb72754" providerId="AD" clId="Web-{B51B38EE-699A-52BD-9F31-C3CFB8452159}" dt="2019-09-30T11:30:53.994" v="43"/>
          <ac:graphicFrameMkLst>
            <pc:docMk/>
            <pc:sldMk cId="1957180843" sldId="426"/>
            <ac:graphicFrameMk id="12" creationId="{00000000-0000-0000-0000-000000000000}"/>
          </ac:graphicFrameMkLst>
        </pc:graphicFrameChg>
      </pc:sldChg>
      <pc:sldChg chg="modSp">
        <pc:chgData name="Jorge Val Nogues" userId="S::jval@fcirce.es::2d8e61fd-df63-4f21-85a2-76f5afb72754" providerId="AD" clId="Web-{B51B38EE-699A-52BD-9F31-C3CFB8452159}" dt="2019-09-30T11:31:10.416" v="56"/>
        <pc:sldMkLst>
          <pc:docMk/>
          <pc:sldMk cId="2257053996" sldId="427"/>
        </pc:sldMkLst>
        <pc:graphicFrameChg chg="mod modGraphic">
          <ac:chgData name="Jorge Val Nogues" userId="S::jval@fcirce.es::2d8e61fd-df63-4f21-85a2-76f5afb72754" providerId="AD" clId="Web-{B51B38EE-699A-52BD-9F31-C3CFB8452159}" dt="2019-09-30T11:31:10.416" v="56"/>
          <ac:graphicFrameMkLst>
            <pc:docMk/>
            <pc:sldMk cId="2257053996" sldId="427"/>
            <ac:graphicFrameMk id="12" creationId="{00000000-0000-0000-0000-000000000000}"/>
          </ac:graphicFrameMkLst>
        </pc:graphicFrameChg>
      </pc:sldChg>
      <pc:sldChg chg="modSp">
        <pc:chgData name="Jorge Val Nogues" userId="S::jval@fcirce.es::2d8e61fd-df63-4f21-85a2-76f5afb72754" providerId="AD" clId="Web-{B51B38EE-699A-52BD-9F31-C3CFB8452159}" dt="2019-09-30T11:30:38.151" v="10"/>
        <pc:sldMkLst>
          <pc:docMk/>
          <pc:sldMk cId="37945046" sldId="428"/>
        </pc:sldMkLst>
        <pc:graphicFrameChg chg="mod modGraphic">
          <ac:chgData name="Jorge Val Nogues" userId="S::jval@fcirce.es::2d8e61fd-df63-4f21-85a2-76f5afb72754" providerId="AD" clId="Web-{B51B38EE-699A-52BD-9F31-C3CFB8452159}" dt="2019-09-30T11:30:38.151" v="10"/>
          <ac:graphicFrameMkLst>
            <pc:docMk/>
            <pc:sldMk cId="37945046" sldId="428"/>
            <ac:graphicFrameMk id="12" creationId="{00000000-0000-0000-0000-000000000000}"/>
          </ac:graphicFrameMkLst>
        </pc:graphicFrameChg>
      </pc:sldChg>
      <pc:sldChg chg="modSp">
        <pc:chgData name="Jorge Val Nogues" userId="S::jval@fcirce.es::2d8e61fd-df63-4f21-85a2-76f5afb72754" providerId="AD" clId="Web-{B51B38EE-699A-52BD-9F31-C3CFB8452159}" dt="2019-09-30T11:30:50.260" v="32"/>
        <pc:sldMkLst>
          <pc:docMk/>
          <pc:sldMk cId="2066558251" sldId="429"/>
        </pc:sldMkLst>
        <pc:graphicFrameChg chg="mod modGraphic">
          <ac:chgData name="Jorge Val Nogues" userId="S::jval@fcirce.es::2d8e61fd-df63-4f21-85a2-76f5afb72754" providerId="AD" clId="Web-{B51B38EE-699A-52BD-9F31-C3CFB8452159}" dt="2019-09-30T11:30:50.260" v="32"/>
          <ac:graphicFrameMkLst>
            <pc:docMk/>
            <pc:sldMk cId="2066558251" sldId="429"/>
            <ac:graphicFrameMk id="12"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CFC5FB-F97A-4E37-8AF7-0D822AFB9E15}" type="datetimeFigureOut">
              <a:rPr lang="de-DE" smtClean="0"/>
              <a:t>30.09.2019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238008-0C65-4154-8D74-9AE6A9C91C4D}" type="slidenum">
              <a:rPr lang="de-DE" smtClean="0"/>
              <a:t>‹Nº›</a:t>
            </a:fld>
            <a:endParaRPr lang="de-DE"/>
          </a:p>
        </p:txBody>
      </p:sp>
    </p:spTree>
    <p:extLst>
      <p:ext uri="{BB962C8B-B14F-4D97-AF65-F5344CB8AC3E}">
        <p14:creationId xmlns:p14="http://schemas.microsoft.com/office/powerpoint/2010/main" val="177329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B14C5EE-6D5B-4EB0-A65B-0235D62CD93A}" type="slidenum">
              <a:rPr lang="de-DE" smtClean="0"/>
              <a:pPr/>
              <a:t>4</a:t>
            </a:fld>
            <a:endParaRPr lang="de-DE"/>
          </a:p>
        </p:txBody>
      </p:sp>
    </p:spTree>
    <p:extLst>
      <p:ext uri="{BB962C8B-B14F-4D97-AF65-F5344CB8AC3E}">
        <p14:creationId xmlns:p14="http://schemas.microsoft.com/office/powerpoint/2010/main" val="286019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B14C5EE-6D5B-4EB0-A65B-0235D62CD93A}" type="slidenum">
              <a:rPr lang="de-DE" smtClean="0"/>
              <a:pPr/>
              <a:t>5</a:t>
            </a:fld>
            <a:endParaRPr lang="de-DE"/>
          </a:p>
        </p:txBody>
      </p:sp>
    </p:spTree>
    <p:extLst>
      <p:ext uri="{BB962C8B-B14F-4D97-AF65-F5344CB8AC3E}">
        <p14:creationId xmlns:p14="http://schemas.microsoft.com/office/powerpoint/2010/main" val="428145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B14C5EE-6D5B-4EB0-A65B-0235D62CD93A}" type="slidenum">
              <a:rPr lang="de-DE" smtClean="0"/>
              <a:pPr/>
              <a:t>7</a:t>
            </a:fld>
            <a:endParaRPr lang="de-DE"/>
          </a:p>
        </p:txBody>
      </p:sp>
    </p:spTree>
    <p:extLst>
      <p:ext uri="{BB962C8B-B14F-4D97-AF65-F5344CB8AC3E}">
        <p14:creationId xmlns:p14="http://schemas.microsoft.com/office/powerpoint/2010/main" val="1464316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B14C5EE-6D5B-4EB0-A65B-0235D62CD93A}" type="slidenum">
              <a:rPr lang="de-DE" smtClean="0"/>
              <a:pPr/>
              <a:t>8</a:t>
            </a:fld>
            <a:endParaRPr lang="de-DE"/>
          </a:p>
        </p:txBody>
      </p:sp>
    </p:spTree>
    <p:extLst>
      <p:ext uri="{BB962C8B-B14F-4D97-AF65-F5344CB8AC3E}">
        <p14:creationId xmlns:p14="http://schemas.microsoft.com/office/powerpoint/2010/main" val="1215050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B14C5EE-6D5B-4EB0-A65B-0235D62CD93A}" type="slidenum">
              <a:rPr lang="de-DE" smtClean="0"/>
              <a:pPr/>
              <a:t>10</a:t>
            </a:fld>
            <a:endParaRPr lang="de-DE"/>
          </a:p>
        </p:txBody>
      </p:sp>
    </p:spTree>
    <p:extLst>
      <p:ext uri="{BB962C8B-B14F-4D97-AF65-F5344CB8AC3E}">
        <p14:creationId xmlns:p14="http://schemas.microsoft.com/office/powerpoint/2010/main" val="501387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B14C5EE-6D5B-4EB0-A65B-0235D62CD93A}" type="slidenum">
              <a:rPr lang="de-DE" smtClean="0"/>
              <a:pPr/>
              <a:t>11</a:t>
            </a:fld>
            <a:endParaRPr lang="de-DE"/>
          </a:p>
        </p:txBody>
      </p:sp>
    </p:spTree>
    <p:extLst>
      <p:ext uri="{BB962C8B-B14F-4D97-AF65-F5344CB8AC3E}">
        <p14:creationId xmlns:p14="http://schemas.microsoft.com/office/powerpoint/2010/main" val="1222031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B14C5EE-6D5B-4EB0-A65B-0235D62CD93A}" type="slidenum">
              <a:rPr lang="de-DE" smtClean="0"/>
              <a:pPr/>
              <a:t>13</a:t>
            </a:fld>
            <a:endParaRPr lang="de-DE"/>
          </a:p>
        </p:txBody>
      </p:sp>
    </p:spTree>
    <p:extLst>
      <p:ext uri="{BB962C8B-B14F-4D97-AF65-F5344CB8AC3E}">
        <p14:creationId xmlns:p14="http://schemas.microsoft.com/office/powerpoint/2010/main" val="3848317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B14C5EE-6D5B-4EB0-A65B-0235D62CD93A}" type="slidenum">
              <a:rPr lang="de-DE" smtClean="0"/>
              <a:pPr/>
              <a:t>15</a:t>
            </a:fld>
            <a:endParaRPr lang="de-DE"/>
          </a:p>
        </p:txBody>
      </p:sp>
    </p:spTree>
    <p:extLst>
      <p:ext uri="{BB962C8B-B14F-4D97-AF65-F5344CB8AC3E}">
        <p14:creationId xmlns:p14="http://schemas.microsoft.com/office/powerpoint/2010/main" val="3838989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B14C5EE-6D5B-4EB0-A65B-0235D62CD93A}" type="slidenum">
              <a:rPr lang="de-DE" smtClean="0"/>
              <a:pPr/>
              <a:t>16</a:t>
            </a:fld>
            <a:endParaRPr lang="de-DE"/>
          </a:p>
        </p:txBody>
      </p:sp>
    </p:spTree>
    <p:extLst>
      <p:ext uri="{BB962C8B-B14F-4D97-AF65-F5344CB8AC3E}">
        <p14:creationId xmlns:p14="http://schemas.microsoft.com/office/powerpoint/2010/main" val="3409556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24743" y="1916831"/>
            <a:ext cx="8495708" cy="910952"/>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en-US"/>
              <a:t>Training Unit developed by ÖKOTEC</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7" name="Titel 1"/>
          <p:cNvSpPr>
            <a:spLocks noGrp="1"/>
          </p:cNvSpPr>
          <p:nvPr>
            <p:ph type="title"/>
          </p:nvPr>
        </p:nvSpPr>
        <p:spPr>
          <a:xfrm>
            <a:off x="370136" y="274638"/>
            <a:ext cx="8403728" cy="490066"/>
          </a:xfrm>
        </p:spPr>
        <p:txBody>
          <a:bodyPr/>
          <a:lstStyle/>
          <a:p>
            <a:r>
              <a:rPr lang="de-DE"/>
              <a:t>Titelmasterformat durch Klicken bearbeiten</a:t>
            </a:r>
          </a:p>
        </p:txBody>
      </p:sp>
    </p:spTree>
    <p:extLst>
      <p:ext uri="{BB962C8B-B14F-4D97-AF65-F5344CB8AC3E}">
        <p14:creationId xmlns:p14="http://schemas.microsoft.com/office/powerpoint/2010/main" val="388928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en-US"/>
              <a:t>Training Unit developed by ÖKOTEC</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769919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en-US"/>
              <a:t>Training Unit developed by ÖKOTEC</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3683512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en-US"/>
              <a:t>Training Unit developed by ÖKOTEC</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1325290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halt Text">
    <p:spTree>
      <p:nvGrpSpPr>
        <p:cNvPr id="1" name=""/>
        <p:cNvGrpSpPr/>
        <p:nvPr/>
      </p:nvGrpSpPr>
      <p:grpSpPr>
        <a:xfrm>
          <a:off x="0" y="0"/>
          <a:ext cx="0" cy="0"/>
          <a:chOff x="0" y="0"/>
          <a:chExt cx="0" cy="0"/>
        </a:xfrm>
      </p:grpSpPr>
      <p:sp>
        <p:nvSpPr>
          <p:cNvPr id="19" name="Textplatzhalter 15"/>
          <p:cNvSpPr>
            <a:spLocks noGrp="1"/>
          </p:cNvSpPr>
          <p:nvPr>
            <p:ph type="body" sz="quarter" idx="10"/>
          </p:nvPr>
        </p:nvSpPr>
        <p:spPr>
          <a:xfrm>
            <a:off x="519113" y="1495425"/>
            <a:ext cx="8423275" cy="4846878"/>
          </a:xfrm>
          <a:prstGeom prst="rect">
            <a:avLst/>
          </a:prstGeom>
        </p:spPr>
        <p:txBody>
          <a:bodyPr vert="horz"/>
          <a:lstStyle>
            <a:lvl1pPr>
              <a:defRPr sz="2000">
                <a:latin typeface="Calibri"/>
                <a:cs typeface="Calibri"/>
              </a:defRPr>
            </a:lvl1pPr>
            <a:lvl2pPr>
              <a:defRPr sz="1800" i="0">
                <a:latin typeface="Calibri"/>
                <a:cs typeface="Calibri"/>
              </a:defRPr>
            </a:lvl2pPr>
            <a:lvl3pPr>
              <a:defRPr b="0">
                <a:latin typeface="Calibri"/>
                <a:cs typeface="Calibri"/>
              </a:defRPr>
            </a:lvl3pPr>
            <a:lvl4pPr marL="911225" indent="-285750">
              <a:buFont typeface="Wingdings" charset="2"/>
              <a:buChar char="§"/>
              <a:defRPr>
                <a:latin typeface="Calibri"/>
                <a:cs typeface="Calibri"/>
              </a:defRPr>
            </a:lvl4pPr>
            <a:lvl5pPr>
              <a:defRPr>
                <a:latin typeface="Calibri"/>
                <a:cs typeface="Calibri"/>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p:txBody>
      </p:sp>
      <p:sp>
        <p:nvSpPr>
          <p:cNvPr id="11" name="Foliennummernplatzhalter 5"/>
          <p:cNvSpPr>
            <a:spLocks noGrp="1"/>
          </p:cNvSpPr>
          <p:nvPr>
            <p:ph type="sldNum" sz="quarter" idx="4"/>
          </p:nvPr>
        </p:nvSpPr>
        <p:spPr>
          <a:xfrm>
            <a:off x="8100392" y="6453336"/>
            <a:ext cx="272646" cy="218568"/>
          </a:xfrm>
          <a:prstGeom prst="rect">
            <a:avLst/>
          </a:prstGeom>
        </p:spPr>
        <p:txBody>
          <a:bodyPr vert="horz" lIns="0" tIns="45720" rIns="0" bIns="0" rtlCol="0" anchor="ctr"/>
          <a:lstStyle>
            <a:lvl1pPr algn="l">
              <a:defRPr sz="800" b="1">
                <a:solidFill>
                  <a:schemeClr val="tx1">
                    <a:tint val="75000"/>
                  </a:schemeClr>
                </a:solidFill>
                <a:latin typeface="Calibri"/>
                <a:cs typeface="Calibri"/>
              </a:defRPr>
            </a:lvl1pPr>
          </a:lstStyle>
          <a:p>
            <a:fld id="{EB047BE3-02A1-4435-821A-3BBCADEA6157}" type="slidenum">
              <a:rPr lang="de-DE" smtClean="0">
                <a:solidFill>
                  <a:prstClr val="black">
                    <a:tint val="75000"/>
                  </a:prstClr>
                </a:solidFill>
              </a:rPr>
              <a:pPr/>
              <a:t>‹Nº›</a:t>
            </a:fld>
            <a:endParaRPr lang="de-DE" dirty="0">
              <a:solidFill>
                <a:prstClr val="black">
                  <a:tint val="75000"/>
                </a:prstClr>
              </a:solidFill>
            </a:endParaRPr>
          </a:p>
        </p:txBody>
      </p:sp>
      <p:sp>
        <p:nvSpPr>
          <p:cNvPr id="4" name="Titelplatzhalter 1"/>
          <p:cNvSpPr>
            <a:spLocks noGrp="1"/>
          </p:cNvSpPr>
          <p:nvPr>
            <p:ph type="title"/>
          </p:nvPr>
        </p:nvSpPr>
        <p:spPr>
          <a:xfrm>
            <a:off x="370136" y="274638"/>
            <a:ext cx="8403728" cy="490066"/>
          </a:xfrm>
          <a:prstGeom prst="rect">
            <a:avLst/>
          </a:prstGeom>
          <a:solidFill>
            <a:srgbClr val="1A8B69"/>
          </a:solidFill>
        </p:spPr>
        <p:txBody>
          <a:bodyPr vert="horz" lIns="91440" tIns="45720" rIns="91440" bIns="45720" rtlCol="0" anchor="ctr">
            <a:normAutofit/>
          </a:bodyPr>
          <a:lstStyle>
            <a:lvl1pPr>
              <a:defRPr sz="2200">
                <a:solidFill>
                  <a:schemeClr val="bg1"/>
                </a:solidFill>
                <a:latin typeface="Arial" panose="020B0604020202020204" pitchFamily="34" charset="0"/>
                <a:cs typeface="Arial" panose="020B0604020202020204" pitchFamily="34" charset="0"/>
              </a:defRPr>
            </a:lvl1pPr>
          </a:lstStyle>
          <a:p>
            <a:r>
              <a:rPr lang="de-DE" dirty="0"/>
              <a:t>Titelmasterformat durch Klicken bearbeiten</a:t>
            </a:r>
          </a:p>
        </p:txBody>
      </p:sp>
    </p:spTree>
    <p:extLst>
      <p:ext uri="{BB962C8B-B14F-4D97-AF65-F5344CB8AC3E}">
        <p14:creationId xmlns:p14="http://schemas.microsoft.com/office/powerpoint/2010/main" val="255311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70136" y="274638"/>
            <a:ext cx="8403728" cy="490066"/>
          </a:xfrm>
        </p:spPr>
        <p:txBody>
          <a:bodyPr/>
          <a:lstStyle/>
          <a:p>
            <a:r>
              <a:rPr lang="de-DE"/>
              <a:t>Titelmasterformat durch Klicken bearbeiten</a:t>
            </a:r>
          </a:p>
        </p:txBody>
      </p:sp>
      <p:sp>
        <p:nvSpPr>
          <p:cNvPr id="3" name="Inhaltsplatzhalter 2"/>
          <p:cNvSpPr>
            <a:spLocks noGrp="1"/>
          </p:cNvSpPr>
          <p:nvPr>
            <p:ph idx="1"/>
          </p:nvPr>
        </p:nvSpPr>
        <p:spPr/>
        <p:txBody>
          <a:bodyPr/>
          <a:lstStyle>
            <a:lvl1pPr>
              <a:defRPr sz="1900" b="1"/>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en-US"/>
              <a:t>Training Unit developed by ÖKOTEC</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8"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1300" b="0" dirty="0">
                <a:solidFill>
                  <a:schemeClr val="accent1"/>
                </a:solidFill>
                <a:latin typeface="+mj-lt"/>
                <a:ea typeface="+mj-ea"/>
                <a:cs typeface="+mj-cs"/>
              </a:defRPr>
            </a:lvl1pPr>
          </a:lstStyle>
          <a:p>
            <a:pPr lvl="0">
              <a:spcBef>
                <a:spcPct val="0"/>
              </a:spcBef>
            </a:pPr>
            <a:r>
              <a:rPr lang="de-DE"/>
              <a:t>Formatvorlage des Untertitelmasters durch Klicken bearbeiten</a:t>
            </a:r>
          </a:p>
        </p:txBody>
      </p:sp>
    </p:spTree>
    <p:extLst>
      <p:ext uri="{BB962C8B-B14F-4D97-AF65-F5344CB8AC3E}">
        <p14:creationId xmlns:p14="http://schemas.microsoft.com/office/powerpoint/2010/main" val="2783182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en-US"/>
              <a:t>Training Unit developed by ÖKOTEC</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7" name="Titel 1"/>
          <p:cNvSpPr>
            <a:spLocks noGrp="1"/>
          </p:cNvSpPr>
          <p:nvPr>
            <p:ph type="title"/>
          </p:nvPr>
        </p:nvSpPr>
        <p:spPr>
          <a:xfrm>
            <a:off x="370136" y="4406900"/>
            <a:ext cx="8403728" cy="490066"/>
          </a:xfrm>
        </p:spPr>
        <p:txBody>
          <a:bodyPr/>
          <a:lstStyle/>
          <a:p>
            <a:r>
              <a:rPr lang="de-DE"/>
              <a:t>Titelmasterformat durch Klicken bearbeiten</a:t>
            </a:r>
          </a:p>
        </p:txBody>
      </p:sp>
    </p:spTree>
    <p:extLst>
      <p:ext uri="{BB962C8B-B14F-4D97-AF65-F5344CB8AC3E}">
        <p14:creationId xmlns:p14="http://schemas.microsoft.com/office/powerpoint/2010/main" val="2605745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70136" y="274638"/>
            <a:ext cx="8403728" cy="490066"/>
          </a:xfrm>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000" b="1"/>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000" b="1"/>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en-US"/>
              <a:t>Training Unit developed by ÖKOTEC</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
        <p:nvSpPr>
          <p:cNvPr id="8"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1300" b="0" dirty="0">
                <a:solidFill>
                  <a:schemeClr val="accent1"/>
                </a:solidFill>
                <a:latin typeface="+mj-lt"/>
                <a:ea typeface="+mj-ea"/>
                <a:cs typeface="+mj-cs"/>
              </a:defRPr>
            </a:lvl1pPr>
          </a:lstStyle>
          <a:p>
            <a:pPr lvl="0">
              <a:spcBef>
                <a:spcPct val="0"/>
              </a:spcBef>
            </a:pPr>
            <a:r>
              <a:rPr lang="de-DE"/>
              <a:t>Formatvorlage des Untertitelmasters durch Klicken bearbeiten</a:t>
            </a:r>
          </a:p>
        </p:txBody>
      </p:sp>
    </p:spTree>
    <p:extLst>
      <p:ext uri="{BB962C8B-B14F-4D97-AF65-F5344CB8AC3E}">
        <p14:creationId xmlns:p14="http://schemas.microsoft.com/office/powerpoint/2010/main" val="3479545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70136" y="274638"/>
            <a:ext cx="8403728" cy="490066"/>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453727"/>
          </a:xfrm>
          <a:solidFill>
            <a:schemeClr val="accent1"/>
          </a:solidFill>
        </p:spPr>
        <p:txBody>
          <a:bodyPr anchor="ctr">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453727"/>
          </a:xfrm>
          <a:solidFill>
            <a:schemeClr val="accent1"/>
          </a:solidFill>
        </p:spPr>
        <p:txBody>
          <a:bodyPr anchor="ctr">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r>
              <a:rPr lang="en-US"/>
              <a:t>Training Unit developed by ÖKOTEC</a:t>
            </a:r>
            <a:endParaRPr lang="de-DE"/>
          </a:p>
        </p:txBody>
      </p:sp>
      <p:sp>
        <p:nvSpPr>
          <p:cNvPr id="9" name="Foliennummernplatzhalter 8"/>
          <p:cNvSpPr>
            <a:spLocks noGrp="1"/>
          </p:cNvSpPr>
          <p:nvPr>
            <p:ph type="sldNum" sz="quarter" idx="12"/>
          </p:nvPr>
        </p:nvSpPr>
        <p:spPr/>
        <p:txBody>
          <a:bodyPr/>
          <a:lstStyle/>
          <a:p>
            <a:fld id="{78B3FE12-62BD-41F9-8F3F-A0956C733398}" type="slidenum">
              <a:rPr lang="de-DE" smtClean="0"/>
              <a:t>‹Nº›</a:t>
            </a:fld>
            <a:endParaRPr lang="de-DE"/>
          </a:p>
        </p:txBody>
      </p:sp>
      <p:sp>
        <p:nvSpPr>
          <p:cNvPr id="10"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1300" b="0" dirty="0">
                <a:solidFill>
                  <a:schemeClr val="accent1"/>
                </a:solidFill>
                <a:latin typeface="+mj-lt"/>
                <a:ea typeface="+mj-ea"/>
                <a:cs typeface="+mj-cs"/>
              </a:defRPr>
            </a:lvl1pPr>
          </a:lstStyle>
          <a:p>
            <a:pPr lvl="0">
              <a:spcBef>
                <a:spcPct val="0"/>
              </a:spcBef>
            </a:pPr>
            <a:r>
              <a:rPr lang="de-DE"/>
              <a:t>Formatvorlage des Untertitelmasters durch Klicken bearbeiten</a:t>
            </a:r>
          </a:p>
        </p:txBody>
      </p:sp>
    </p:spTree>
    <p:extLst>
      <p:ext uri="{BB962C8B-B14F-4D97-AF65-F5344CB8AC3E}">
        <p14:creationId xmlns:p14="http://schemas.microsoft.com/office/powerpoint/2010/main" val="920523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70136" y="274638"/>
            <a:ext cx="8403728" cy="490066"/>
          </a:xfrm>
        </p:spPr>
        <p:txBody>
          <a:bodyPr/>
          <a:lstStyle/>
          <a:p>
            <a:r>
              <a:rPr lang="de-DE"/>
              <a:t>Titelmasterformat durch Klicken bearbeiten</a:t>
            </a:r>
          </a:p>
        </p:txBody>
      </p:sp>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r>
              <a:rPr lang="en-US"/>
              <a:t>Training Unit developed by ÖKOTEC</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‹Nº›</a:t>
            </a:fld>
            <a:endParaRPr lang="de-DE"/>
          </a:p>
        </p:txBody>
      </p:sp>
      <p:sp>
        <p:nvSpPr>
          <p:cNvPr id="6"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1300" b="0" dirty="0">
                <a:solidFill>
                  <a:schemeClr val="accent1"/>
                </a:solidFill>
                <a:latin typeface="+mj-lt"/>
                <a:ea typeface="+mj-ea"/>
                <a:cs typeface="+mj-cs"/>
              </a:defRPr>
            </a:lvl1pPr>
          </a:lstStyle>
          <a:p>
            <a:pPr lvl="0">
              <a:spcBef>
                <a:spcPct val="0"/>
              </a:spcBef>
            </a:pPr>
            <a:r>
              <a:rPr lang="de-DE"/>
              <a:t>Formatvorlage des Untertitelmasters durch Klicken bearbeiten</a:t>
            </a:r>
          </a:p>
        </p:txBody>
      </p:sp>
    </p:spTree>
    <p:extLst>
      <p:ext uri="{BB962C8B-B14F-4D97-AF65-F5344CB8AC3E}">
        <p14:creationId xmlns:p14="http://schemas.microsoft.com/office/powerpoint/2010/main" val="2551386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a:p>
        </p:txBody>
      </p:sp>
      <p:sp>
        <p:nvSpPr>
          <p:cNvPr id="3" name="Fußzeilenplatzhalter 2"/>
          <p:cNvSpPr>
            <a:spLocks noGrp="1"/>
          </p:cNvSpPr>
          <p:nvPr>
            <p:ph type="ftr" sz="quarter" idx="11"/>
          </p:nvPr>
        </p:nvSpPr>
        <p:spPr/>
        <p:txBody>
          <a:bodyPr/>
          <a:lstStyle/>
          <a:p>
            <a:r>
              <a:rPr lang="en-US"/>
              <a:t>Training Unit developed by ÖKOTEC</a:t>
            </a:r>
            <a:endParaRPr lang="de-DE"/>
          </a:p>
        </p:txBody>
      </p:sp>
      <p:sp>
        <p:nvSpPr>
          <p:cNvPr id="4" name="Foliennummernplatzhalter 3"/>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3915237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983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en-US"/>
              <a:t>Training Unit developed by ÖKOTEC</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256955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70136" y="274638"/>
            <a:ext cx="8403728" cy="490066"/>
          </a:xfrm>
          <a:prstGeom prst="rect">
            <a:avLst/>
          </a:prstGeom>
          <a:solidFill>
            <a:schemeClr val="accent2">
              <a:lumMod val="75000"/>
            </a:schemeClr>
          </a:solidFill>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7092279" y="6432776"/>
            <a:ext cx="755803" cy="180040"/>
          </a:xfrm>
          <a:prstGeom prst="rect">
            <a:avLst/>
          </a:prstGeom>
        </p:spPr>
        <p:txBody>
          <a:bodyPr vert="horz" lIns="91440" tIns="45720" rIns="91440" bIns="45720" rtlCol="0" anchor="ctr"/>
          <a:lstStyle>
            <a:lvl1pPr algn="l">
              <a:defRPr sz="800">
                <a:solidFill>
                  <a:schemeClr val="tx1">
                    <a:lumMod val="75000"/>
                    <a:lumOff val="25000"/>
                  </a:schemeClr>
                </a:solidFill>
              </a:defRPr>
            </a:lvl1pPr>
          </a:lstStyle>
          <a:p>
            <a:endParaRPr lang="de-DE"/>
          </a:p>
        </p:txBody>
      </p:sp>
      <p:sp>
        <p:nvSpPr>
          <p:cNvPr id="5" name="Fußzeilenplatzhalter 4"/>
          <p:cNvSpPr>
            <a:spLocks noGrp="1"/>
          </p:cNvSpPr>
          <p:nvPr>
            <p:ph type="ftr" sz="quarter" idx="3"/>
          </p:nvPr>
        </p:nvSpPr>
        <p:spPr>
          <a:xfrm>
            <a:off x="1979713" y="6436054"/>
            <a:ext cx="5032240" cy="176761"/>
          </a:xfrm>
          <a:prstGeom prst="rect">
            <a:avLst/>
          </a:prstGeom>
        </p:spPr>
        <p:txBody>
          <a:bodyPr vert="horz" lIns="91440" tIns="45720" rIns="91440" bIns="45720" rtlCol="0" anchor="ctr"/>
          <a:lstStyle>
            <a:lvl1pPr algn="l">
              <a:defRPr sz="800">
                <a:solidFill>
                  <a:schemeClr val="tx1">
                    <a:lumMod val="75000"/>
                    <a:lumOff val="25000"/>
                  </a:schemeClr>
                </a:solidFill>
              </a:defRPr>
            </a:lvl1pPr>
          </a:lstStyle>
          <a:p>
            <a:r>
              <a:rPr lang="en-US"/>
              <a:t>Training Unit developed by ÖKOTEC</a:t>
            </a:r>
            <a:endParaRPr lang="de-DE"/>
          </a:p>
        </p:txBody>
      </p:sp>
      <p:sp>
        <p:nvSpPr>
          <p:cNvPr id="6" name="Foliennummernplatzhalter 5"/>
          <p:cNvSpPr>
            <a:spLocks noGrp="1"/>
          </p:cNvSpPr>
          <p:nvPr>
            <p:ph type="sldNum" sz="quarter" idx="4"/>
          </p:nvPr>
        </p:nvSpPr>
        <p:spPr>
          <a:xfrm>
            <a:off x="7862597" y="6432776"/>
            <a:ext cx="514400" cy="180040"/>
          </a:xfrm>
          <a:prstGeom prst="rect">
            <a:avLst/>
          </a:prstGeom>
        </p:spPr>
        <p:txBody>
          <a:bodyPr vert="horz" lIns="91440" tIns="45720" rIns="36000" bIns="45720" rtlCol="0" anchor="ctr"/>
          <a:lstStyle>
            <a:lvl1pPr algn="r">
              <a:defRPr sz="800">
                <a:solidFill>
                  <a:schemeClr val="tx1">
                    <a:lumMod val="75000"/>
                    <a:lumOff val="25000"/>
                  </a:schemeClr>
                </a:solidFill>
              </a:defRPr>
            </a:lvl1pPr>
          </a:lstStyle>
          <a:p>
            <a:fld id="{78B3FE12-62BD-41F9-8F3F-A0956C733398}" type="slidenum">
              <a:rPr lang="de-DE" smtClean="0"/>
              <a:pPr/>
              <a:t>‹Nº›</a:t>
            </a:fld>
            <a:endParaRPr lang="de-DE"/>
          </a:p>
        </p:txBody>
      </p:sp>
      <p:pic>
        <p:nvPicPr>
          <p:cNvPr id="10" name="Picture 2" descr="http://www.uniteeurope.org/images/ue/ec.png"/>
          <p:cNvPicPr>
            <a:picLocks noChangeAspect="1" noChangeArrowheads="1"/>
          </p:cNvPicPr>
          <p:nvPr userDrawn="1"/>
        </p:nvPicPr>
        <p:blipFill>
          <a:blip r:embed="rId15"/>
          <a:srcRect l="89568"/>
          <a:stretch>
            <a:fillRect/>
          </a:stretch>
        </p:blipFill>
        <p:spPr bwMode="auto">
          <a:xfrm>
            <a:off x="8372736" y="6332204"/>
            <a:ext cx="462250" cy="337156"/>
          </a:xfrm>
          <a:prstGeom prst="rect">
            <a:avLst/>
          </a:prstGeom>
          <a:noFill/>
        </p:spPr>
      </p:pic>
      <p:sp>
        <p:nvSpPr>
          <p:cNvPr id="11" name="TextBox 17"/>
          <p:cNvSpPr txBox="1"/>
          <p:nvPr userDrawn="1"/>
        </p:nvSpPr>
        <p:spPr>
          <a:xfrm>
            <a:off x="1979712" y="6237312"/>
            <a:ext cx="5032240" cy="193337"/>
          </a:xfrm>
          <a:prstGeom prst="rect">
            <a:avLst/>
          </a:prstGeom>
          <a:noFill/>
        </p:spPr>
        <p:txBody>
          <a:bodyPr wrap="square" rtlCol="0">
            <a:noAutofit/>
          </a:bodyPr>
          <a:lstStyle/>
          <a:p>
            <a:pPr defTabSz="713232"/>
            <a:r>
              <a:rPr lang="en-US" sz="800" b="1" baseline="0">
                <a:solidFill>
                  <a:schemeClr val="tx1">
                    <a:lumMod val="75000"/>
                    <a:lumOff val="25000"/>
                  </a:schemeClr>
                </a:solidFill>
                <a:ea typeface="Open Sans Light" panose="020B0306030504020204" pitchFamily="34" charset="0"/>
                <a:cs typeface="Arial" panose="020B0604020202020204" pitchFamily="34" charset="0"/>
              </a:rPr>
              <a:t>Towards a Sustainable Agro-Food Industry. Capacity Building </a:t>
            </a:r>
            <a:r>
              <a:rPr lang="en-US" sz="800" b="1" baseline="0" err="1">
                <a:solidFill>
                  <a:schemeClr val="tx1">
                    <a:lumMod val="75000"/>
                    <a:lumOff val="25000"/>
                  </a:schemeClr>
                </a:solidFill>
                <a:ea typeface="Open Sans Light" panose="020B0306030504020204" pitchFamily="34" charset="0"/>
                <a:cs typeface="Arial" panose="020B0604020202020204" pitchFamily="34" charset="0"/>
              </a:rPr>
              <a:t>Programmes</a:t>
            </a:r>
            <a:r>
              <a:rPr lang="en-US" sz="800" b="1" baseline="0">
                <a:solidFill>
                  <a:schemeClr val="tx1">
                    <a:lumMod val="75000"/>
                    <a:lumOff val="25000"/>
                  </a:schemeClr>
                </a:solidFill>
                <a:ea typeface="Open Sans Light" panose="020B0306030504020204" pitchFamily="34" charset="0"/>
                <a:cs typeface="Arial" panose="020B0604020202020204" pitchFamily="34" charset="0"/>
              </a:rPr>
              <a:t> in Energy Efficiency.</a:t>
            </a:r>
            <a:endParaRPr lang="en-GB" sz="800" b="1" baseline="0">
              <a:solidFill>
                <a:schemeClr val="tx1">
                  <a:lumMod val="75000"/>
                  <a:lumOff val="25000"/>
                </a:schemeClr>
              </a:solidFill>
              <a:ea typeface="Open Sans Light" panose="020B0306030504020204" pitchFamily="34" charset="0"/>
              <a:cs typeface="Arial" panose="020B0604020202020204" pitchFamily="34" charset="0"/>
            </a:endParaRPr>
          </a:p>
        </p:txBody>
      </p:sp>
      <p:pic>
        <p:nvPicPr>
          <p:cNvPr id="18"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506034" y="6298939"/>
            <a:ext cx="1291171" cy="309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532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 id="2147483696" r:id="rId13"/>
  </p:sldLayoutIdLst>
  <p:hf hdr="0" dt="0"/>
  <p:txStyles>
    <p:titleStyle>
      <a:lvl1pPr algn="l" defTabSz="914400" rtl="0" eaLnBrk="1" latinLnBrk="0" hangingPunct="1">
        <a:spcBef>
          <a:spcPct val="0"/>
        </a:spcBef>
        <a:buNone/>
        <a:defRPr sz="2200" b="1" kern="1200">
          <a:solidFill>
            <a:schemeClr val="bg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7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5"/>
          <p:cNvSpPr txBox="1"/>
          <p:nvPr/>
        </p:nvSpPr>
        <p:spPr>
          <a:xfrm>
            <a:off x="1835696" y="3758277"/>
            <a:ext cx="6567834" cy="800219"/>
          </a:xfrm>
          <a:prstGeom prst="rect">
            <a:avLst/>
          </a:prstGeom>
          <a:noFill/>
        </p:spPr>
        <p:txBody>
          <a:bodyPr wrap="square" rtlCol="0" anchor="t">
            <a:spAutoFit/>
          </a:bodyPr>
          <a:lstStyle/>
          <a:p>
            <a:pPr lvl="0"/>
            <a:r>
              <a:rPr lang="en-US" sz="2800" kern="0" dirty="0">
                <a:solidFill>
                  <a:prstClr val="black"/>
                </a:solidFill>
                <a:latin typeface="Calibri"/>
                <a:ea typeface="ＭＳ Ｐゴシック" pitchFamily="-105" charset="-128"/>
              </a:rPr>
              <a:t>Workshop </a:t>
            </a:r>
          </a:p>
          <a:p>
            <a:pPr lvl="0"/>
            <a:r>
              <a:rPr lang="en-US" dirty="0">
                <a:solidFill>
                  <a:prstClr val="black"/>
                </a:solidFill>
                <a:latin typeface="Calibri"/>
              </a:rPr>
              <a:t>Best Practice achieved by Monitoring and Benchmarking</a:t>
            </a:r>
            <a:endParaRPr lang="en-GB" dirty="0">
              <a:solidFill>
                <a:prstClr val="black"/>
              </a:solidFill>
              <a:latin typeface="Calibri"/>
            </a:endParaRPr>
          </a:p>
        </p:txBody>
      </p:sp>
      <p:pic>
        <p:nvPicPr>
          <p:cNvPr id="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636423" y="5229200"/>
            <a:ext cx="2220053" cy="532813"/>
          </a:xfrm>
          <a:prstGeom prst="rect">
            <a:avLst/>
          </a:prstGeom>
          <a:noFill/>
          <a:extLst>
            <a:ext uri="{909E8E84-426E-40DD-AFC4-6F175D3DCCD1}">
              <a14:hiddenFill xmlns:a14="http://schemas.microsoft.com/office/drawing/2010/main">
                <a:solidFill>
                  <a:srgbClr val="FFFFFF"/>
                </a:solidFill>
              </a14:hiddenFill>
            </a:ext>
          </a:extLst>
        </p:spPr>
      </p:pic>
      <p:sp>
        <p:nvSpPr>
          <p:cNvPr id="28" name="Textfeld 6">
            <a:extLst>
              <a:ext uri="{FF2B5EF4-FFF2-40B4-BE49-F238E27FC236}">
                <a16:creationId xmlns:a16="http://schemas.microsoft.com/office/drawing/2014/main" id="{FF4A8B35-9B30-4F91-8031-AC39C49B3A46}"/>
              </a:ext>
            </a:extLst>
          </p:cNvPr>
          <p:cNvSpPr txBox="1"/>
          <p:nvPr/>
        </p:nvSpPr>
        <p:spPr>
          <a:xfrm>
            <a:off x="881608" y="6201308"/>
            <a:ext cx="1908175" cy="3810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600">
                <a:effectLst/>
                <a:latin typeface="Arial" panose="020B0604020202020204" pitchFamily="34" charset="0"/>
                <a:ea typeface="Calibri" panose="020F0502020204030204" pitchFamily="34" charset="0"/>
                <a:cs typeface="Times New Roman" panose="02020603050405020304" pitchFamily="18" charset="0"/>
              </a:rPr>
              <a:t>This project has received funding from the European Union’s H2020 Coordination Support Action under Grant Agreement No.785047.</a:t>
            </a:r>
            <a:endParaRPr lang="de-DE" sz="1100">
              <a:effectLst/>
              <a:ea typeface="Calibri" panose="020F0502020204030204" pitchFamily="34" charset="0"/>
              <a:cs typeface="Times New Roman" panose="02020603050405020304" pitchFamily="18" charset="0"/>
            </a:endParaRPr>
          </a:p>
          <a:p>
            <a:pPr>
              <a:lnSpc>
                <a:spcPct val="115000"/>
              </a:lnSpc>
              <a:spcAft>
                <a:spcPts val="1000"/>
              </a:spcAft>
            </a:pPr>
            <a:r>
              <a:rPr lang="en-US" sz="600">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ea typeface="Calibri" panose="020F0502020204030204" pitchFamily="34" charset="0"/>
              <a:cs typeface="Times New Roman" panose="02020603050405020304" pitchFamily="18" charset="0"/>
            </a:endParaRPr>
          </a:p>
        </p:txBody>
      </p:sp>
      <p:pic>
        <p:nvPicPr>
          <p:cNvPr id="29" name="Grafik 28">
            <a:extLst>
              <a:ext uri="{FF2B5EF4-FFF2-40B4-BE49-F238E27FC236}">
                <a16:creationId xmlns:a16="http://schemas.microsoft.com/office/drawing/2014/main" id="{150F95C0-8540-4F30-B067-350D27C33E5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62178" y="6244022"/>
            <a:ext cx="448310" cy="298450"/>
          </a:xfrm>
          <a:prstGeom prst="rect">
            <a:avLst/>
          </a:prstGeom>
        </p:spPr>
      </p:pic>
      <p:pic>
        <p:nvPicPr>
          <p:cNvPr id="14" name="Grafik 13">
            <a:extLst>
              <a:ext uri="{FF2B5EF4-FFF2-40B4-BE49-F238E27FC236}">
                <a16:creationId xmlns:a16="http://schemas.microsoft.com/office/drawing/2014/main" id="{DEF234FC-D941-43D0-BAF9-6ADB8B987C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00" y="-11285"/>
            <a:ext cx="9072500" cy="3576021"/>
          </a:xfrm>
          <a:prstGeom prst="rect">
            <a:avLst/>
          </a:prstGeom>
        </p:spPr>
      </p:pic>
      <p:sp>
        <p:nvSpPr>
          <p:cNvPr id="15" name="Rechteck 14">
            <a:extLst>
              <a:ext uri="{FF2B5EF4-FFF2-40B4-BE49-F238E27FC236}">
                <a16:creationId xmlns:a16="http://schemas.microsoft.com/office/drawing/2014/main" id="{AB6DD39E-A38C-431B-B6BE-A49F7C6D1CC4}"/>
              </a:ext>
            </a:extLst>
          </p:cNvPr>
          <p:cNvSpPr/>
          <p:nvPr/>
        </p:nvSpPr>
        <p:spPr>
          <a:xfrm>
            <a:off x="1835695" y="5332526"/>
            <a:ext cx="4316347" cy="461665"/>
          </a:xfrm>
          <a:prstGeom prst="rect">
            <a:avLst/>
          </a:prstGeom>
        </p:spPr>
        <p:txBody>
          <a:bodyPr wrap="square">
            <a:spAutoFit/>
          </a:bodyPr>
          <a:lstStyle/>
          <a:p>
            <a:r>
              <a:rPr lang="en-US" sz="1200" b="1">
                <a:solidFill>
                  <a:schemeClr val="accent1"/>
                </a:solidFill>
              </a:rPr>
              <a:t>Towards a Sustainable </a:t>
            </a:r>
            <a:r>
              <a:rPr lang="en-US" sz="1200" b="1" err="1">
                <a:solidFill>
                  <a:schemeClr val="accent1"/>
                </a:solidFill>
              </a:rPr>
              <a:t>Agro</a:t>
            </a:r>
            <a:r>
              <a:rPr lang="en-US" sz="1200" b="1">
                <a:solidFill>
                  <a:schemeClr val="accent1"/>
                </a:solidFill>
              </a:rPr>
              <a:t>-Food Industry. </a:t>
            </a:r>
            <a:br>
              <a:rPr lang="en-US" sz="1200" b="1">
                <a:solidFill>
                  <a:schemeClr val="accent1"/>
                </a:solidFill>
              </a:rPr>
            </a:br>
            <a:r>
              <a:rPr lang="en-US" sz="1200" b="1">
                <a:solidFill>
                  <a:schemeClr val="accent1"/>
                </a:solidFill>
              </a:rPr>
              <a:t>Capacity Building </a:t>
            </a:r>
            <a:r>
              <a:rPr lang="en-US" sz="1200" b="1" err="1">
                <a:solidFill>
                  <a:schemeClr val="accent1"/>
                </a:solidFill>
              </a:rPr>
              <a:t>Programmes</a:t>
            </a:r>
            <a:r>
              <a:rPr lang="en-US" sz="1200" b="1">
                <a:solidFill>
                  <a:schemeClr val="accent1"/>
                </a:solidFill>
              </a:rPr>
              <a:t> in Energy Efficiency.</a:t>
            </a:r>
            <a:endParaRPr lang="de-DE" sz="1200">
              <a:solidFill>
                <a:schemeClr val="accent1"/>
              </a:solidFill>
            </a:endParaRPr>
          </a:p>
        </p:txBody>
      </p:sp>
      <p:cxnSp>
        <p:nvCxnSpPr>
          <p:cNvPr id="17" name="Gerader Verbinder 16">
            <a:extLst>
              <a:ext uri="{FF2B5EF4-FFF2-40B4-BE49-F238E27FC236}">
                <a16:creationId xmlns:a16="http://schemas.microsoft.com/office/drawing/2014/main" id="{1BAA1C25-ACF0-4932-8419-80346CACD5F0}"/>
              </a:ext>
            </a:extLst>
          </p:cNvPr>
          <p:cNvCxnSpPr>
            <a:cxnSpLocks/>
          </p:cNvCxnSpPr>
          <p:nvPr/>
        </p:nvCxnSpPr>
        <p:spPr>
          <a:xfrm flipH="1">
            <a:off x="0" y="6021288"/>
            <a:ext cx="91440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pic>
        <p:nvPicPr>
          <p:cNvPr id="20" name="Picture 10"/>
          <p:cNvPicPr/>
          <p:nvPr/>
        </p:nvPicPr>
        <p:blipFill>
          <a:blip r:embed="rId5" cstate="print">
            <a:extLst>
              <a:ext uri="{28A0092B-C50C-407E-A947-70E740481C1C}">
                <a14:useLocalDpi xmlns:a14="http://schemas.microsoft.com/office/drawing/2010/main" val="0"/>
              </a:ext>
            </a:extLst>
          </a:blip>
          <a:stretch>
            <a:fillRect/>
          </a:stretch>
        </p:blipFill>
        <p:spPr bwMode="auto">
          <a:xfrm>
            <a:off x="3263205" y="6254452"/>
            <a:ext cx="598170" cy="285750"/>
          </a:xfrm>
          <a:prstGeom prst="rect">
            <a:avLst/>
          </a:prstGeom>
          <a:noFill/>
        </p:spPr>
      </p:pic>
      <p:pic>
        <p:nvPicPr>
          <p:cNvPr id="22" name="Picture 2"/>
          <p:cNvPicPr/>
          <p:nvPr/>
        </p:nvPicPr>
        <p:blipFill>
          <a:blip r:embed="rId6" cstate="print">
            <a:extLst>
              <a:ext uri="{28A0092B-C50C-407E-A947-70E740481C1C}">
                <a14:useLocalDpi xmlns:a14="http://schemas.microsoft.com/office/drawing/2010/main" val="0"/>
              </a:ext>
            </a:extLst>
          </a:blip>
          <a:stretch>
            <a:fillRect/>
          </a:stretch>
        </p:blipFill>
        <p:spPr bwMode="auto">
          <a:xfrm>
            <a:off x="5840035" y="6284932"/>
            <a:ext cx="396875" cy="224790"/>
          </a:xfrm>
          <a:prstGeom prst="rect">
            <a:avLst/>
          </a:prstGeom>
          <a:noFill/>
        </p:spPr>
      </p:pic>
      <p:pic>
        <p:nvPicPr>
          <p:cNvPr id="25" name="Picture 4"/>
          <p:cNvPicPr/>
          <p:nvPr/>
        </p:nvPicPr>
        <p:blipFill>
          <a:blip r:embed="rId7" cstate="print">
            <a:extLst>
              <a:ext uri="{28A0092B-C50C-407E-A947-70E740481C1C}">
                <a14:useLocalDpi xmlns:a14="http://schemas.microsoft.com/office/drawing/2010/main" val="0"/>
              </a:ext>
            </a:extLst>
          </a:blip>
          <a:stretch>
            <a:fillRect/>
          </a:stretch>
        </p:blipFill>
        <p:spPr bwMode="auto">
          <a:xfrm>
            <a:off x="6325810" y="6259532"/>
            <a:ext cx="340360" cy="275590"/>
          </a:xfrm>
          <a:prstGeom prst="rect">
            <a:avLst/>
          </a:prstGeom>
          <a:noFill/>
        </p:spPr>
      </p:pic>
      <p:pic>
        <p:nvPicPr>
          <p:cNvPr id="30" name="Picture 5"/>
          <p:cNvPicPr/>
          <p:nvPr/>
        </p:nvPicPr>
        <p:blipFill>
          <a:blip r:embed="rId8" cstate="print">
            <a:extLst>
              <a:ext uri="{28A0092B-C50C-407E-A947-70E740481C1C}">
                <a14:useLocalDpi xmlns:a14="http://schemas.microsoft.com/office/drawing/2010/main" val="0"/>
              </a:ext>
            </a:extLst>
          </a:blip>
          <a:stretch>
            <a:fillRect/>
          </a:stretch>
        </p:blipFill>
        <p:spPr bwMode="auto">
          <a:xfrm>
            <a:off x="4544000" y="6306522"/>
            <a:ext cx="643890" cy="182245"/>
          </a:xfrm>
          <a:prstGeom prst="rect">
            <a:avLst/>
          </a:prstGeom>
          <a:noFill/>
        </p:spPr>
      </p:pic>
      <p:pic>
        <p:nvPicPr>
          <p:cNvPr id="32" name="Picture 7"/>
          <p:cNvPicPr/>
          <p:nvPr/>
        </p:nvPicPr>
        <p:blipFill>
          <a:blip r:embed="rId9" cstate="print">
            <a:extLst>
              <a:ext uri="{28A0092B-C50C-407E-A947-70E740481C1C}">
                <a14:useLocalDpi xmlns:a14="http://schemas.microsoft.com/office/drawing/2010/main" val="0"/>
              </a:ext>
            </a:extLst>
          </a:blip>
          <a:stretch>
            <a:fillRect/>
          </a:stretch>
        </p:blipFill>
        <p:spPr bwMode="auto">
          <a:xfrm>
            <a:off x="6755070" y="6302712"/>
            <a:ext cx="591820" cy="189865"/>
          </a:xfrm>
          <a:prstGeom prst="rect">
            <a:avLst/>
          </a:prstGeom>
          <a:noFill/>
        </p:spPr>
      </p:pic>
      <p:pic>
        <p:nvPicPr>
          <p:cNvPr id="36" name="Picture 8"/>
          <p:cNvPicPr/>
          <p:nvPr/>
        </p:nvPicPr>
        <p:blipFill>
          <a:blip r:embed="rId10" cstate="print">
            <a:extLst>
              <a:ext uri="{28A0092B-C50C-407E-A947-70E740481C1C}">
                <a14:useLocalDpi xmlns:a14="http://schemas.microsoft.com/office/drawing/2010/main" val="0"/>
              </a:ext>
            </a:extLst>
          </a:blip>
          <a:stretch>
            <a:fillRect/>
          </a:stretch>
        </p:blipFill>
        <p:spPr bwMode="auto">
          <a:xfrm>
            <a:off x="3950275" y="6324302"/>
            <a:ext cx="504825" cy="146685"/>
          </a:xfrm>
          <a:prstGeom prst="rect">
            <a:avLst/>
          </a:prstGeom>
          <a:noFill/>
        </p:spPr>
      </p:pic>
      <p:pic>
        <p:nvPicPr>
          <p:cNvPr id="37" name="Picture 13"/>
          <p:cNvPicPr/>
          <p:nvPr/>
        </p:nvPicPr>
        <p:blipFill>
          <a:blip r:embed="rId11" cstate="print">
            <a:extLst>
              <a:ext uri="{28A0092B-C50C-407E-A947-70E740481C1C}">
                <a14:useLocalDpi xmlns:a14="http://schemas.microsoft.com/office/drawing/2010/main" val="0"/>
              </a:ext>
            </a:extLst>
          </a:blip>
          <a:stretch>
            <a:fillRect/>
          </a:stretch>
        </p:blipFill>
        <p:spPr bwMode="auto">
          <a:xfrm>
            <a:off x="7435790" y="6293187"/>
            <a:ext cx="455295" cy="208280"/>
          </a:xfrm>
          <a:prstGeom prst="rect">
            <a:avLst/>
          </a:prstGeom>
          <a:noFill/>
        </p:spPr>
      </p:pic>
      <p:pic>
        <p:nvPicPr>
          <p:cNvPr id="38" name="Picture 4"/>
          <p:cNvPicPr/>
          <p:nvPr/>
        </p:nvPicPr>
        <p:blipFill>
          <a:blip r:embed="rId12" cstate="print">
            <a:extLst>
              <a:ext uri="{28A0092B-C50C-407E-A947-70E740481C1C}">
                <a14:useLocalDpi xmlns:a14="http://schemas.microsoft.com/office/drawing/2010/main" val="0"/>
              </a:ext>
            </a:extLst>
          </a:blip>
          <a:stretch>
            <a:fillRect/>
          </a:stretch>
        </p:blipFill>
        <p:spPr bwMode="auto">
          <a:xfrm>
            <a:off x="5276790" y="6202382"/>
            <a:ext cx="474345" cy="389890"/>
          </a:xfrm>
          <a:prstGeom prst="rect">
            <a:avLst/>
          </a:prstGeom>
          <a:noFill/>
        </p:spPr>
      </p:pic>
      <p:pic>
        <p:nvPicPr>
          <p:cNvPr id="41" name="Picture 13"/>
          <p:cNvPicPr/>
          <p:nvPr/>
        </p:nvPicPr>
        <p:blipFill>
          <a:blip r:embed="rId13" cstate="print">
            <a:extLst>
              <a:ext uri="{28A0092B-C50C-407E-A947-70E740481C1C}">
                <a14:useLocalDpi xmlns:a14="http://schemas.microsoft.com/office/drawing/2010/main" val="0"/>
              </a:ext>
            </a:extLst>
          </a:blip>
          <a:stretch>
            <a:fillRect/>
          </a:stretch>
        </p:blipFill>
        <p:spPr bwMode="auto">
          <a:xfrm>
            <a:off x="7979985" y="6284297"/>
            <a:ext cx="423545" cy="226695"/>
          </a:xfrm>
          <a:prstGeom prst="rect">
            <a:avLst/>
          </a:prstGeom>
          <a:noFill/>
        </p:spPr>
      </p:pic>
      <p:pic>
        <p:nvPicPr>
          <p:cNvPr id="42" name="Imagen 41" descr="\\boole\UIP\UIP\GESTIÓN DE PROYECTOS\PROYECTOS EN MARCHA\INDUCE_2017_H2020\01_Ejecucion_INDUCE\04_Dissemination_INDUCE\TEMPLATES\SYNYO\Act logo asso RVB.pn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92430" y="6197302"/>
            <a:ext cx="400050" cy="400050"/>
          </a:xfrm>
          <a:prstGeom prst="rect">
            <a:avLst/>
          </a:prstGeom>
          <a:noFill/>
          <a:ln>
            <a:noFill/>
          </a:ln>
        </p:spPr>
      </p:pic>
    </p:spTree>
    <p:extLst>
      <p:ext uri="{BB962C8B-B14F-4D97-AF65-F5344CB8AC3E}">
        <p14:creationId xmlns:p14="http://schemas.microsoft.com/office/powerpoint/2010/main" val="4070196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3"/>
          <a:srcRect b="17863"/>
          <a:stretch/>
        </p:blipFill>
        <p:spPr>
          <a:xfrm>
            <a:off x="392830" y="989474"/>
            <a:ext cx="8358340" cy="3545287"/>
          </a:xfrm>
          <a:prstGeom prst="rect">
            <a:avLst/>
          </a:prstGeom>
        </p:spPr>
      </p:pic>
      <p:sp>
        <p:nvSpPr>
          <p:cNvPr id="13" name="Rectángulo: esquinas redondeadas 12">
            <a:extLst>
              <a:ext uri="{FF2B5EF4-FFF2-40B4-BE49-F238E27FC236}">
                <a16:creationId xmlns:a16="http://schemas.microsoft.com/office/drawing/2014/main" id="{6A7C31C0-61DD-44A6-87F5-F3ED255A7B14}"/>
              </a:ext>
            </a:extLst>
          </p:cNvPr>
          <p:cNvSpPr/>
          <p:nvPr/>
        </p:nvSpPr>
        <p:spPr>
          <a:xfrm>
            <a:off x="293975" y="4904722"/>
            <a:ext cx="8486367" cy="1218340"/>
          </a:xfrm>
          <a:prstGeom prst="roundRect">
            <a:avLst>
              <a:gd name="adj" fmla="val 7143"/>
            </a:avLst>
          </a:prstGeom>
          <a:solidFill>
            <a:schemeClr val="accent2">
              <a:lumMod val="40000"/>
              <a:lumOff val="60000"/>
              <a:alpha val="22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ußzeilenplatzhalter 2"/>
          <p:cNvSpPr>
            <a:spLocks noGrp="1"/>
          </p:cNvSpPr>
          <p:nvPr>
            <p:ph type="ftr" sz="quarter" idx="4294967295"/>
          </p:nvPr>
        </p:nvSpPr>
        <p:spPr/>
        <p:txBody>
          <a:bodyPr/>
          <a:lstStyle/>
          <a:p>
            <a:endParaRPr lang="de-DE" dirty="0"/>
          </a:p>
        </p:txBody>
      </p:sp>
      <p:sp>
        <p:nvSpPr>
          <p:cNvPr id="4" name="Foliennummernplatzhalter 3"/>
          <p:cNvSpPr>
            <a:spLocks noGrp="1"/>
          </p:cNvSpPr>
          <p:nvPr>
            <p:ph type="sldNum" sz="quarter" idx="4"/>
          </p:nvPr>
        </p:nvSpPr>
        <p:spPr/>
        <p:txBody>
          <a:bodyPr/>
          <a:lstStyle/>
          <a:p>
            <a:fld id="{EB047BE3-02A1-4435-821A-3BBCADEA6157}" type="slidenum">
              <a:rPr lang="de-DE" smtClean="0"/>
              <a:pPr/>
              <a:t>10</a:t>
            </a:fld>
            <a:endParaRPr lang="de-DE" dirty="0"/>
          </a:p>
        </p:txBody>
      </p:sp>
      <p:sp>
        <p:nvSpPr>
          <p:cNvPr id="16" name="Textfeld 15"/>
          <p:cNvSpPr txBox="1"/>
          <p:nvPr/>
        </p:nvSpPr>
        <p:spPr>
          <a:xfrm>
            <a:off x="353676" y="4934077"/>
            <a:ext cx="8331533" cy="1218339"/>
          </a:xfrm>
          <a:prstGeom prst="rect">
            <a:avLst/>
          </a:prstGeom>
          <a:noFill/>
        </p:spPr>
        <p:txBody>
          <a:bodyPr wrap="square" rtlCol="0">
            <a:noAutofit/>
          </a:bodyPr>
          <a:lstStyle/>
          <a:p>
            <a:pPr marL="342900" indent="-342900">
              <a:spcAft>
                <a:spcPts val="600"/>
              </a:spcAft>
              <a:buClr>
                <a:schemeClr val="tx1">
                  <a:lumMod val="65000"/>
                  <a:lumOff val="35000"/>
                </a:schemeClr>
              </a:buClr>
              <a:buFont typeface="Courier New" panose="02070309020205020404" pitchFamily="49" charset="0"/>
              <a:buChar char="o"/>
            </a:pPr>
            <a:r>
              <a:rPr lang="de-DE" sz="1600" dirty="0">
                <a:solidFill>
                  <a:schemeClr val="tx1">
                    <a:lumMod val="75000"/>
                    <a:lumOff val="25000"/>
                  </a:schemeClr>
                </a:solidFill>
                <a:latin typeface="Calibri"/>
                <a:cs typeface="Calibri"/>
              </a:rPr>
              <a:t>A company has a large CHP which it maintains on a regular basis. During monitoring it was identified, that sometimes the Energy Costs increase already longer times before planned maintenance. In other cases, energetic maintenance was carried out before actually Energy Costs increased. </a:t>
            </a:r>
          </a:p>
        </p:txBody>
      </p:sp>
      <p:sp>
        <p:nvSpPr>
          <p:cNvPr id="17" name="Textfeld 16"/>
          <p:cNvSpPr txBox="1"/>
          <p:nvPr/>
        </p:nvSpPr>
        <p:spPr>
          <a:xfrm>
            <a:off x="329922" y="906004"/>
            <a:ext cx="3026227" cy="276999"/>
          </a:xfrm>
          <a:prstGeom prst="rect">
            <a:avLst/>
          </a:prstGeom>
          <a:noFill/>
        </p:spPr>
        <p:txBody>
          <a:bodyPr wrap="square" rtlCol="0">
            <a:spAutoFit/>
          </a:bodyPr>
          <a:lstStyle/>
          <a:p>
            <a:r>
              <a:rPr lang="de-DE" sz="1200" dirty="0"/>
              <a:t>Source </a:t>
            </a:r>
            <a:r>
              <a:rPr lang="de-DE" sz="1200" dirty="0" err="1"/>
              <a:t>of</a:t>
            </a:r>
            <a:r>
              <a:rPr lang="de-DE" sz="1200" dirty="0"/>
              <a:t> </a:t>
            </a:r>
            <a:r>
              <a:rPr lang="de-DE" sz="1200" dirty="0" err="1"/>
              <a:t>Diagram</a:t>
            </a:r>
            <a:r>
              <a:rPr lang="de-DE" sz="1200" dirty="0"/>
              <a:t>: ÖKOTEC </a:t>
            </a:r>
            <a:r>
              <a:rPr lang="de-DE" sz="1200" dirty="0" err="1"/>
              <a:t>EnEffCo</a:t>
            </a:r>
            <a:endParaRPr lang="de-DE" sz="1200" dirty="0"/>
          </a:p>
        </p:txBody>
      </p:sp>
      <p:sp>
        <p:nvSpPr>
          <p:cNvPr id="10" name="Titel 1">
            <a:extLst>
              <a:ext uri="{FF2B5EF4-FFF2-40B4-BE49-F238E27FC236}">
                <a16:creationId xmlns:a16="http://schemas.microsoft.com/office/drawing/2014/main" id="{9F65664D-462F-4FF8-A14B-7D5EE5A42DB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925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n-US" dirty="0">
                <a:solidFill>
                  <a:srgbClr val="FFFFFF"/>
                </a:solidFill>
              </a:rPr>
              <a:t>Predictive Maintenance of a Combined Heat and Power plant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AA2EA31B-CA7E-4BA9-A136-74E83D191EFF}"/>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26076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325768" y="1340491"/>
            <a:ext cx="8492464" cy="4438273"/>
          </a:xfrm>
          <a:prstGeom prst="rect">
            <a:avLst/>
          </a:prstGeom>
        </p:spPr>
      </p:pic>
      <p:sp>
        <p:nvSpPr>
          <p:cNvPr id="4" name="Foliennummernplatzhalter 3"/>
          <p:cNvSpPr>
            <a:spLocks noGrp="1"/>
          </p:cNvSpPr>
          <p:nvPr>
            <p:ph type="sldNum" sz="quarter" idx="4"/>
          </p:nvPr>
        </p:nvSpPr>
        <p:spPr/>
        <p:txBody>
          <a:bodyPr/>
          <a:lstStyle/>
          <a:p>
            <a:fld id="{EB047BE3-02A1-4435-821A-3BBCADEA6157}" type="slidenum">
              <a:rPr lang="de-DE" smtClean="0"/>
              <a:pPr/>
              <a:t>11</a:t>
            </a:fld>
            <a:endParaRPr lang="de-DE" dirty="0"/>
          </a:p>
        </p:txBody>
      </p:sp>
      <p:sp>
        <p:nvSpPr>
          <p:cNvPr id="15" name="Textfeld 14"/>
          <p:cNvSpPr txBox="1"/>
          <p:nvPr/>
        </p:nvSpPr>
        <p:spPr>
          <a:xfrm>
            <a:off x="329922" y="1257693"/>
            <a:ext cx="3026227" cy="276999"/>
          </a:xfrm>
          <a:prstGeom prst="rect">
            <a:avLst/>
          </a:prstGeom>
          <a:noFill/>
        </p:spPr>
        <p:txBody>
          <a:bodyPr wrap="square" rtlCol="0">
            <a:spAutoFit/>
          </a:bodyPr>
          <a:lstStyle/>
          <a:p>
            <a:r>
              <a:rPr lang="de-DE" sz="1200" dirty="0"/>
              <a:t>Source </a:t>
            </a:r>
            <a:r>
              <a:rPr lang="de-DE" sz="1200" dirty="0" err="1"/>
              <a:t>of</a:t>
            </a:r>
            <a:r>
              <a:rPr lang="de-DE" sz="1200" dirty="0"/>
              <a:t> </a:t>
            </a:r>
            <a:r>
              <a:rPr lang="de-DE" sz="1200" dirty="0" err="1"/>
              <a:t>Diagram</a:t>
            </a:r>
            <a:r>
              <a:rPr lang="de-DE" sz="1200" dirty="0"/>
              <a:t>: ÖKOTEC </a:t>
            </a:r>
            <a:r>
              <a:rPr lang="de-DE" sz="1200" dirty="0" err="1"/>
              <a:t>EnEffCo</a:t>
            </a:r>
            <a:endParaRPr lang="de-DE" sz="1200" dirty="0"/>
          </a:p>
        </p:txBody>
      </p:sp>
      <p:sp>
        <p:nvSpPr>
          <p:cNvPr id="8" name="Titel 1">
            <a:extLst>
              <a:ext uri="{FF2B5EF4-FFF2-40B4-BE49-F238E27FC236}">
                <a16:creationId xmlns:a16="http://schemas.microsoft.com/office/drawing/2014/main" id="{1F2FBD73-871D-422D-8C5C-698D8953C36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925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n-US" dirty="0">
                <a:solidFill>
                  <a:srgbClr val="FFFFFF"/>
                </a:solidFill>
              </a:rPr>
              <a:t>Predictive Maintenance of a Combined Heat and Power plant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3DF6A125-66DD-4954-B193-9A6B00D2E42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esquinas redondeadas 10">
            <a:extLst>
              <a:ext uri="{FF2B5EF4-FFF2-40B4-BE49-F238E27FC236}">
                <a16:creationId xmlns:a16="http://schemas.microsoft.com/office/drawing/2014/main" id="{3334C19F-F8C3-4B6E-8EC9-346B716CE1D5}"/>
              </a:ext>
            </a:extLst>
          </p:cNvPr>
          <p:cNvSpPr/>
          <p:nvPr/>
        </p:nvSpPr>
        <p:spPr>
          <a:xfrm>
            <a:off x="223717" y="3799822"/>
            <a:ext cx="4830884" cy="1076978"/>
          </a:xfrm>
          <a:prstGeom prst="roundRect">
            <a:avLst>
              <a:gd name="adj" fmla="val 7143"/>
            </a:avLst>
          </a:prstGeom>
          <a:solidFill>
            <a:schemeClr val="accent2">
              <a:lumMod val="40000"/>
              <a:lumOff val="60000"/>
              <a:alpha val="22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hteck 1"/>
          <p:cNvSpPr/>
          <p:nvPr/>
        </p:nvSpPr>
        <p:spPr>
          <a:xfrm>
            <a:off x="223717" y="3889439"/>
            <a:ext cx="4830884" cy="830997"/>
          </a:xfrm>
          <a:prstGeom prst="rect">
            <a:avLst/>
          </a:prstGeom>
        </p:spPr>
        <p:txBody>
          <a:bodyPr wrap="square">
            <a:spAutoFit/>
          </a:bodyPr>
          <a:lstStyle/>
          <a:p>
            <a:pPr algn="just">
              <a:spcBef>
                <a:spcPts val="576"/>
              </a:spcBef>
            </a:pPr>
            <a:r>
              <a:rPr lang="de-DE" sz="1600" dirty="0">
                <a:solidFill>
                  <a:schemeClr val="tx1">
                    <a:lumMod val="75000"/>
                    <a:lumOff val="25000"/>
                  </a:schemeClr>
                </a:solidFill>
                <a:latin typeface="Calibri"/>
                <a:cs typeface="Calibri"/>
              </a:rPr>
              <a:t>Now an early warning system is in place informing the Energy Manager about energy costs increase, so he can perform maintenance when it is actually needed.</a:t>
            </a:r>
          </a:p>
        </p:txBody>
      </p:sp>
    </p:spTree>
    <p:extLst>
      <p:ext uri="{BB962C8B-B14F-4D97-AF65-F5344CB8AC3E}">
        <p14:creationId xmlns:p14="http://schemas.microsoft.com/office/powerpoint/2010/main" val="2644507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4294967295"/>
          </p:nvPr>
        </p:nvSpPr>
        <p:spPr/>
        <p:txBody>
          <a:bodyPr/>
          <a:lstStyle/>
          <a:p>
            <a:r>
              <a:rPr lang="en-US" sz="1100"/>
              <a:t>Training Unit developed by ÖKOTEC</a:t>
            </a:r>
            <a:endParaRPr lang="de-DE" sz="1100" dirty="0"/>
          </a:p>
        </p:txBody>
      </p:sp>
      <p:sp>
        <p:nvSpPr>
          <p:cNvPr id="5" name="Foliennummernplatzhalter 4"/>
          <p:cNvSpPr>
            <a:spLocks noGrp="1"/>
          </p:cNvSpPr>
          <p:nvPr>
            <p:ph type="sldNum" sz="quarter" idx="4"/>
          </p:nvPr>
        </p:nvSpPr>
        <p:spPr/>
        <p:txBody>
          <a:bodyPr/>
          <a:lstStyle/>
          <a:p>
            <a:fld id="{EB047BE3-02A1-4435-821A-3BBCADEA6157}" type="slidenum">
              <a:rPr lang="de-DE" smtClean="0"/>
              <a:pPr/>
              <a:t>12</a:t>
            </a:fld>
            <a:endParaRPr lang="de-DE" dirty="0"/>
          </a:p>
        </p:txBody>
      </p:sp>
      <p:sp>
        <p:nvSpPr>
          <p:cNvPr id="15" name="Fußzeilenplatzhalter 2"/>
          <p:cNvSpPr txBox="1">
            <a:spLocks/>
          </p:cNvSpPr>
          <p:nvPr/>
        </p:nvSpPr>
        <p:spPr>
          <a:xfrm>
            <a:off x="1979713" y="6436054"/>
            <a:ext cx="5032240" cy="176761"/>
          </a:xfrm>
          <a:prstGeom prst="rect">
            <a:avLst/>
          </a:prstGeom>
        </p:spPr>
        <p:txBody>
          <a:bodyPr vert="horz" lIns="91440" tIns="45720" rIns="91440" bIns="45720" rtlCol="0" anchor="ctr"/>
          <a:lstStyle>
            <a:defPPr>
              <a:defRPr lang="de-DE"/>
            </a:defPPr>
            <a:lvl1pPr marL="0" algn="l"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Training Unit developed by ÖKOTEC</a:t>
            </a:r>
            <a:endParaRPr lang="de-DE" dirty="0"/>
          </a:p>
        </p:txBody>
      </p:sp>
      <p:graphicFrame>
        <p:nvGraphicFramePr>
          <p:cNvPr id="12" name="Tabelle 11"/>
          <p:cNvGraphicFramePr>
            <a:graphicFrameLocks noGrp="1"/>
          </p:cNvGraphicFramePr>
          <p:nvPr>
            <p:extLst>
              <p:ext uri="{D42A27DB-BD31-4B8C-83A1-F6EECF244321}">
                <p14:modId xmlns:p14="http://schemas.microsoft.com/office/powerpoint/2010/main" val="276844858"/>
              </p:ext>
            </p:extLst>
          </p:nvPr>
        </p:nvGraphicFramePr>
        <p:xfrm>
          <a:off x="452177" y="1470312"/>
          <a:ext cx="8490212" cy="3715787"/>
        </p:xfrm>
        <a:graphic>
          <a:graphicData uri="http://schemas.openxmlformats.org/drawingml/2006/table">
            <a:tbl>
              <a:tblPr firstRow="1" bandRow="1">
                <a:tableStyleId>{5C22544A-7EE6-4342-B048-85BDC9FD1C3A}</a:tableStyleId>
              </a:tblPr>
              <a:tblGrid>
                <a:gridCol w="1879041">
                  <a:extLst>
                    <a:ext uri="{9D8B030D-6E8A-4147-A177-3AD203B41FA5}">
                      <a16:colId xmlns:a16="http://schemas.microsoft.com/office/drawing/2014/main" val="3416078883"/>
                    </a:ext>
                  </a:extLst>
                </a:gridCol>
                <a:gridCol w="6611171">
                  <a:extLst>
                    <a:ext uri="{9D8B030D-6E8A-4147-A177-3AD203B41FA5}">
                      <a16:colId xmlns:a16="http://schemas.microsoft.com/office/drawing/2014/main" val="1129274748"/>
                    </a:ext>
                  </a:extLst>
                </a:gridCol>
              </a:tblGrid>
              <a:tr h="667787">
                <a:tc>
                  <a:txBody>
                    <a:bodyPr/>
                    <a:lstStyle/>
                    <a:p>
                      <a:pPr algn="ctr"/>
                      <a:r>
                        <a:rPr lang="de-DE" sz="1700" dirty="0">
                          <a:solidFill>
                            <a:schemeClr val="tx1">
                              <a:lumMod val="75000"/>
                              <a:lumOff val="25000"/>
                            </a:schemeClr>
                          </a:solidFill>
                        </a:rPr>
                        <a:t>System </a:t>
                      </a:r>
                      <a:r>
                        <a:rPr lang="de-DE" sz="1700" err="1">
                          <a:solidFill>
                            <a:schemeClr val="tx1">
                              <a:lumMod val="75000"/>
                              <a:lumOff val="25000"/>
                            </a:schemeClr>
                          </a:solidFill>
                        </a:rPr>
                        <a:t>Boundaries</a:t>
                      </a:r>
                      <a:endParaRPr lang="de-DE" sz="1700">
                        <a:solidFill>
                          <a:schemeClr val="tx1">
                            <a:lumMod val="75000"/>
                            <a:lumOff val="25000"/>
                          </a:schemeClr>
                        </a:solidFill>
                      </a:endParaRPr>
                    </a:p>
                  </a:txBody>
                  <a:tcPr anchor="ctr">
                    <a:solidFill>
                      <a:srgbClr val="FFC000"/>
                    </a:solidFill>
                  </a:tcPr>
                </a:tc>
                <a:tc>
                  <a:txBody>
                    <a:bodyPr/>
                    <a:lstStyle/>
                    <a:p>
                      <a:pPr algn="ctr"/>
                      <a:r>
                        <a:rPr lang="de-DE" sz="1700" dirty="0">
                          <a:solidFill>
                            <a:schemeClr val="tx1">
                              <a:lumMod val="75000"/>
                              <a:lumOff val="25000"/>
                            </a:schemeClr>
                          </a:solidFill>
                        </a:rPr>
                        <a:t>Best Practice</a:t>
                      </a:r>
                    </a:p>
                  </a:txBody>
                  <a:tcPr anchor="ctr">
                    <a:solidFill>
                      <a:srgbClr val="FFC000"/>
                    </a:solidFill>
                  </a:tcPr>
                </a:tc>
                <a:extLst>
                  <a:ext uri="{0D108BD9-81ED-4DB2-BD59-A6C34878D82A}">
                    <a16:rowId xmlns:a16="http://schemas.microsoft.com/office/drawing/2014/main" val="985934366"/>
                  </a:ext>
                </a:extLst>
              </a:tr>
              <a:tr h="605135">
                <a:tc>
                  <a:txBody>
                    <a:bodyPr/>
                    <a:lstStyle/>
                    <a:p>
                      <a:r>
                        <a:rPr lang="de-DE" sz="1700" err="1">
                          <a:solidFill>
                            <a:schemeClr val="tx1">
                              <a:lumMod val="75000"/>
                              <a:lumOff val="25000"/>
                            </a:schemeClr>
                          </a:solidFill>
                        </a:rPr>
                        <a:t>Dryers</a:t>
                      </a:r>
                      <a:endParaRPr lang="de-DE" sz="1700">
                        <a:solidFill>
                          <a:schemeClr val="tx1">
                            <a:lumMod val="75000"/>
                            <a:lumOff val="25000"/>
                          </a:schemeClr>
                        </a:solidFill>
                      </a:endParaRPr>
                    </a:p>
                  </a:txBody>
                  <a:tcPr>
                    <a:solidFill>
                      <a:schemeClr val="bg1">
                        <a:lumMod val="95000"/>
                      </a:schemeClr>
                    </a:solidFill>
                  </a:tcPr>
                </a:tc>
                <a:tc>
                  <a:txBody>
                    <a:bodyPr/>
                    <a:lstStyle/>
                    <a:p>
                      <a:r>
                        <a:rPr lang="de-DE" sz="1700" dirty="0">
                          <a:solidFill>
                            <a:schemeClr val="tx1">
                              <a:lumMod val="75000"/>
                              <a:lumOff val="25000"/>
                            </a:schemeClr>
                          </a:solidFill>
                        </a:rPr>
                        <a:t>Process </a:t>
                      </a:r>
                      <a:r>
                        <a:rPr lang="de-DE" sz="1700" err="1">
                          <a:solidFill>
                            <a:schemeClr val="tx1">
                              <a:lumMod val="75000"/>
                              <a:lumOff val="25000"/>
                            </a:schemeClr>
                          </a:solidFill>
                        </a:rPr>
                        <a:t>Optimisation</a:t>
                      </a:r>
                      <a:r>
                        <a:rPr lang="de-DE" sz="1700" dirty="0">
                          <a:solidFill>
                            <a:schemeClr val="tx1">
                              <a:lumMod val="75000"/>
                              <a:lumOff val="25000"/>
                            </a:schemeClr>
                          </a:solidFill>
                        </a:rPr>
                        <a:t> </a:t>
                      </a:r>
                      <a:r>
                        <a:rPr lang="de-DE" sz="1700" err="1">
                          <a:solidFill>
                            <a:schemeClr val="tx1">
                              <a:lumMod val="75000"/>
                              <a:lumOff val="25000"/>
                            </a:schemeClr>
                          </a:solidFill>
                        </a:rPr>
                        <a:t>from</a:t>
                      </a:r>
                      <a:r>
                        <a:rPr lang="de-DE" sz="1700" dirty="0">
                          <a:solidFill>
                            <a:schemeClr val="tx1">
                              <a:lumMod val="75000"/>
                              <a:lumOff val="25000"/>
                            </a:schemeClr>
                          </a:solidFill>
                        </a:rPr>
                        <a:t> Benchmarking; Energy Efficiency </a:t>
                      </a:r>
                      <a:r>
                        <a:rPr lang="de-DE" sz="1700" err="1">
                          <a:solidFill>
                            <a:schemeClr val="tx1">
                              <a:lumMod val="75000"/>
                              <a:lumOff val="25000"/>
                            </a:schemeClr>
                          </a:solidFill>
                        </a:rPr>
                        <a:t>Surveilance</a:t>
                      </a:r>
                      <a:r>
                        <a:rPr lang="de-DE" sz="1700" dirty="0">
                          <a:solidFill>
                            <a:schemeClr val="tx1">
                              <a:lumMod val="75000"/>
                              <a:lumOff val="25000"/>
                            </a:schemeClr>
                          </a:solidFill>
                        </a:rPr>
                        <a:t>; Impacts</a:t>
                      </a:r>
                      <a:r>
                        <a:rPr lang="de-DE" sz="1700" baseline="0" dirty="0">
                          <a:solidFill>
                            <a:schemeClr val="tx1">
                              <a:lumMod val="75000"/>
                              <a:lumOff val="25000"/>
                            </a:schemeClr>
                          </a:solidFill>
                        </a:rPr>
                        <a:t> </a:t>
                      </a:r>
                      <a:r>
                        <a:rPr lang="de-DE" sz="1700" baseline="0" err="1">
                          <a:solidFill>
                            <a:schemeClr val="tx1">
                              <a:lumMod val="75000"/>
                              <a:lumOff val="25000"/>
                            </a:schemeClr>
                          </a:solidFill>
                        </a:rPr>
                        <a:t>of</a:t>
                      </a:r>
                      <a:r>
                        <a:rPr lang="de-DE" sz="1700" baseline="0" dirty="0">
                          <a:solidFill>
                            <a:schemeClr val="tx1">
                              <a:lumMod val="75000"/>
                              <a:lumOff val="25000"/>
                            </a:schemeClr>
                          </a:solidFill>
                        </a:rPr>
                        <a:t> Burner-</a:t>
                      </a:r>
                      <a:r>
                        <a:rPr lang="de-DE" sz="1700" baseline="0" err="1">
                          <a:solidFill>
                            <a:schemeClr val="tx1">
                              <a:lumMod val="75000"/>
                              <a:lumOff val="25000"/>
                            </a:schemeClr>
                          </a:solidFill>
                        </a:rPr>
                        <a:t>Optimisation</a:t>
                      </a:r>
                      <a:endParaRPr lang="de-DE" sz="1700">
                        <a:solidFill>
                          <a:schemeClr val="tx1">
                            <a:lumMod val="75000"/>
                            <a:lumOff val="25000"/>
                          </a:schemeClr>
                        </a:solidFill>
                      </a:endParaRPr>
                    </a:p>
                  </a:txBody>
                  <a:tcPr>
                    <a:solidFill>
                      <a:schemeClr val="bg1">
                        <a:lumMod val="95000"/>
                      </a:schemeClr>
                    </a:solidFill>
                  </a:tcPr>
                </a:tc>
                <a:extLst>
                  <a:ext uri="{0D108BD9-81ED-4DB2-BD59-A6C34878D82A}">
                    <a16:rowId xmlns:a16="http://schemas.microsoft.com/office/drawing/2014/main" val="3922441466"/>
                  </a:ext>
                </a:extLst>
              </a:tr>
              <a:tr h="289560">
                <a:tc>
                  <a:txBody>
                    <a:bodyPr/>
                    <a:lstStyle/>
                    <a:p>
                      <a:r>
                        <a:rPr lang="de-DE" sz="1700" err="1">
                          <a:solidFill>
                            <a:schemeClr val="tx1">
                              <a:lumMod val="75000"/>
                              <a:lumOff val="25000"/>
                            </a:schemeClr>
                          </a:solidFill>
                        </a:rPr>
                        <a:t>Packaging</a:t>
                      </a:r>
                      <a:endParaRPr lang="de-DE" sz="1700">
                        <a:solidFill>
                          <a:schemeClr val="tx1">
                            <a:lumMod val="75000"/>
                            <a:lumOff val="25000"/>
                          </a:schemeClr>
                        </a:solidFill>
                      </a:endParaRP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700" err="1">
                          <a:solidFill>
                            <a:schemeClr val="tx1">
                              <a:lumMod val="75000"/>
                              <a:lumOff val="25000"/>
                            </a:schemeClr>
                          </a:solidFill>
                        </a:rPr>
                        <a:t>Quantification</a:t>
                      </a:r>
                      <a:r>
                        <a:rPr lang="de-DE" sz="1700" dirty="0">
                          <a:solidFill>
                            <a:schemeClr val="tx1">
                              <a:lumMod val="75000"/>
                              <a:lumOff val="25000"/>
                            </a:schemeClr>
                          </a:solidFill>
                        </a:rPr>
                        <a:t> </a:t>
                      </a:r>
                      <a:r>
                        <a:rPr lang="de-DE" sz="1700" err="1">
                          <a:solidFill>
                            <a:schemeClr val="tx1">
                              <a:lumMod val="75000"/>
                              <a:lumOff val="25000"/>
                            </a:schemeClr>
                          </a:solidFill>
                        </a:rPr>
                        <a:t>of</a:t>
                      </a:r>
                      <a:r>
                        <a:rPr lang="de-DE" sz="1700" dirty="0">
                          <a:solidFill>
                            <a:schemeClr val="tx1">
                              <a:lumMod val="75000"/>
                              <a:lumOff val="25000"/>
                            </a:schemeClr>
                          </a:solidFill>
                        </a:rPr>
                        <a:t> Energy Efficiency </a:t>
                      </a:r>
                      <a:r>
                        <a:rPr lang="de-DE" sz="1700" err="1">
                          <a:solidFill>
                            <a:schemeClr val="tx1">
                              <a:lumMod val="75000"/>
                              <a:lumOff val="25000"/>
                            </a:schemeClr>
                          </a:solidFill>
                        </a:rPr>
                        <a:t>advantage</a:t>
                      </a:r>
                      <a:r>
                        <a:rPr lang="de-DE" sz="1700" dirty="0">
                          <a:solidFill>
                            <a:schemeClr val="tx1">
                              <a:lumMod val="75000"/>
                              <a:lumOff val="25000"/>
                            </a:schemeClr>
                          </a:solidFill>
                        </a:rPr>
                        <a:t> </a:t>
                      </a:r>
                      <a:r>
                        <a:rPr lang="de-DE" sz="1700" err="1">
                          <a:solidFill>
                            <a:schemeClr val="tx1">
                              <a:lumMod val="75000"/>
                              <a:lumOff val="25000"/>
                            </a:schemeClr>
                          </a:solidFill>
                        </a:rPr>
                        <a:t>of</a:t>
                      </a:r>
                      <a:r>
                        <a:rPr lang="de-DE" sz="1700" dirty="0">
                          <a:solidFill>
                            <a:schemeClr val="tx1">
                              <a:lumMod val="75000"/>
                              <a:lumOff val="25000"/>
                            </a:schemeClr>
                          </a:solidFill>
                        </a:rPr>
                        <a:t> </a:t>
                      </a:r>
                      <a:r>
                        <a:rPr lang="de-DE" sz="1700" err="1">
                          <a:solidFill>
                            <a:schemeClr val="tx1">
                              <a:lumMod val="75000"/>
                              <a:lumOff val="25000"/>
                            </a:schemeClr>
                          </a:solidFill>
                        </a:rPr>
                        <a:t>two</a:t>
                      </a:r>
                      <a:r>
                        <a:rPr lang="de-DE" sz="1700" dirty="0">
                          <a:solidFill>
                            <a:schemeClr val="tx1">
                              <a:lumMod val="75000"/>
                              <a:lumOff val="25000"/>
                            </a:schemeClr>
                          </a:solidFill>
                        </a:rPr>
                        <a:t> alternative </a:t>
                      </a:r>
                      <a:r>
                        <a:rPr lang="de-DE" sz="1700" err="1">
                          <a:solidFill>
                            <a:schemeClr val="tx1">
                              <a:lumMod val="75000"/>
                              <a:lumOff val="25000"/>
                            </a:schemeClr>
                          </a:solidFill>
                        </a:rPr>
                        <a:t>packaging</a:t>
                      </a:r>
                      <a:r>
                        <a:rPr lang="de-DE" sz="1700" dirty="0">
                          <a:solidFill>
                            <a:schemeClr val="tx1">
                              <a:lumMod val="75000"/>
                              <a:lumOff val="25000"/>
                            </a:schemeClr>
                          </a:solidFill>
                        </a:rPr>
                        <a:t> </a:t>
                      </a:r>
                      <a:r>
                        <a:rPr lang="de-DE" sz="1700" err="1">
                          <a:solidFill>
                            <a:schemeClr val="tx1">
                              <a:lumMod val="75000"/>
                              <a:lumOff val="25000"/>
                            </a:schemeClr>
                          </a:solidFill>
                        </a:rPr>
                        <a:t>lines</a:t>
                      </a:r>
                      <a:r>
                        <a:rPr lang="de-DE" sz="1700" baseline="0" dirty="0">
                          <a:solidFill>
                            <a:schemeClr val="tx1">
                              <a:lumMod val="75000"/>
                              <a:lumOff val="25000"/>
                            </a:schemeClr>
                          </a:solidFill>
                        </a:rPr>
                        <a:t> (Benchmarking); Efficiency </a:t>
                      </a:r>
                      <a:r>
                        <a:rPr lang="de-DE" sz="1700" baseline="0" err="1">
                          <a:solidFill>
                            <a:schemeClr val="tx1">
                              <a:lumMod val="75000"/>
                              <a:lumOff val="25000"/>
                            </a:schemeClr>
                          </a:solidFill>
                        </a:rPr>
                        <a:t>Surveilance</a:t>
                      </a:r>
                      <a:endParaRPr lang="de-DE" sz="1700">
                        <a:solidFill>
                          <a:schemeClr val="tx1">
                            <a:lumMod val="75000"/>
                            <a:lumOff val="25000"/>
                          </a:schemeClr>
                        </a:solidFill>
                      </a:endParaRPr>
                    </a:p>
                  </a:txBody>
                  <a:tcPr>
                    <a:solidFill>
                      <a:schemeClr val="bg1">
                        <a:lumMod val="95000"/>
                      </a:schemeClr>
                    </a:solidFill>
                  </a:tcPr>
                </a:tc>
                <a:extLst>
                  <a:ext uri="{0D108BD9-81ED-4DB2-BD59-A6C34878D82A}">
                    <a16:rowId xmlns:a16="http://schemas.microsoft.com/office/drawing/2014/main" val="3560399035"/>
                  </a:ext>
                </a:extLst>
              </a:tr>
              <a:tr h="579120">
                <a:tc>
                  <a:txBody>
                    <a:bodyPr/>
                    <a:lstStyle/>
                    <a:p>
                      <a:r>
                        <a:rPr lang="de-DE" sz="1700" err="1">
                          <a:solidFill>
                            <a:schemeClr val="tx1">
                              <a:lumMod val="75000"/>
                              <a:lumOff val="25000"/>
                            </a:schemeClr>
                          </a:solidFill>
                        </a:rPr>
                        <a:t>Combined</a:t>
                      </a:r>
                      <a:r>
                        <a:rPr lang="de-DE" sz="1700" dirty="0">
                          <a:solidFill>
                            <a:schemeClr val="tx1">
                              <a:lumMod val="75000"/>
                              <a:lumOff val="25000"/>
                            </a:schemeClr>
                          </a:solidFill>
                        </a:rPr>
                        <a:t> </a:t>
                      </a:r>
                      <a:r>
                        <a:rPr lang="de-DE" sz="1700" err="1">
                          <a:solidFill>
                            <a:schemeClr val="tx1">
                              <a:lumMod val="75000"/>
                              <a:lumOff val="25000"/>
                            </a:schemeClr>
                          </a:solidFill>
                        </a:rPr>
                        <a:t>Heat</a:t>
                      </a:r>
                      <a:r>
                        <a:rPr lang="de-DE" sz="1700" dirty="0">
                          <a:solidFill>
                            <a:schemeClr val="tx1">
                              <a:lumMod val="75000"/>
                              <a:lumOff val="25000"/>
                            </a:schemeClr>
                          </a:solidFill>
                        </a:rPr>
                        <a:t> </a:t>
                      </a:r>
                      <a:r>
                        <a:rPr lang="de-DE" sz="1700" err="1">
                          <a:solidFill>
                            <a:schemeClr val="tx1">
                              <a:lumMod val="75000"/>
                              <a:lumOff val="25000"/>
                            </a:schemeClr>
                          </a:solidFill>
                        </a:rPr>
                        <a:t>and</a:t>
                      </a:r>
                      <a:r>
                        <a:rPr lang="de-DE" sz="1700" dirty="0">
                          <a:solidFill>
                            <a:schemeClr val="tx1">
                              <a:lumMod val="75000"/>
                              <a:lumOff val="25000"/>
                            </a:schemeClr>
                          </a:solidFill>
                        </a:rPr>
                        <a:t> Power Plant</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700" dirty="0">
                          <a:solidFill>
                            <a:schemeClr val="tx1">
                              <a:lumMod val="75000"/>
                              <a:lumOff val="25000"/>
                            </a:schemeClr>
                          </a:solidFill>
                        </a:rPr>
                        <a:t>Energy</a:t>
                      </a:r>
                      <a:r>
                        <a:rPr lang="de-DE" sz="1700" baseline="0" dirty="0">
                          <a:solidFill>
                            <a:schemeClr val="tx1">
                              <a:lumMod val="75000"/>
                              <a:lumOff val="25000"/>
                            </a:schemeClr>
                          </a:solidFill>
                        </a:rPr>
                        <a:t> Efficiency </a:t>
                      </a:r>
                      <a:r>
                        <a:rPr lang="de-DE" sz="1700" baseline="0" err="1">
                          <a:solidFill>
                            <a:schemeClr val="tx1">
                              <a:lumMod val="75000"/>
                              <a:lumOff val="25000"/>
                            </a:schemeClr>
                          </a:solidFill>
                        </a:rPr>
                        <a:t>Surveilance</a:t>
                      </a:r>
                      <a:r>
                        <a:rPr lang="de-DE" sz="1700" dirty="0">
                          <a:solidFill>
                            <a:schemeClr val="tx1">
                              <a:lumMod val="75000"/>
                              <a:lumOff val="25000"/>
                            </a:schemeClr>
                          </a:solidFill>
                        </a:rPr>
                        <a:t>; </a:t>
                      </a:r>
                      <a:r>
                        <a:rPr lang="de-DE" sz="1700" err="1">
                          <a:solidFill>
                            <a:schemeClr val="tx1">
                              <a:lumMod val="75000"/>
                              <a:lumOff val="25000"/>
                            </a:schemeClr>
                          </a:solidFill>
                        </a:rPr>
                        <a:t>Identification</a:t>
                      </a:r>
                      <a:r>
                        <a:rPr lang="de-DE" sz="1700" dirty="0">
                          <a:solidFill>
                            <a:schemeClr val="tx1">
                              <a:lumMod val="75000"/>
                              <a:lumOff val="25000"/>
                            </a:schemeClr>
                          </a:solidFill>
                        </a:rPr>
                        <a:t> </a:t>
                      </a:r>
                      <a:r>
                        <a:rPr lang="de-DE" sz="1700" err="1">
                          <a:solidFill>
                            <a:schemeClr val="tx1">
                              <a:lumMod val="75000"/>
                              <a:lumOff val="25000"/>
                            </a:schemeClr>
                          </a:solidFill>
                        </a:rPr>
                        <a:t>of</a:t>
                      </a:r>
                      <a:r>
                        <a:rPr lang="de-DE" sz="1700" dirty="0">
                          <a:solidFill>
                            <a:schemeClr val="tx1">
                              <a:lumMod val="75000"/>
                              <a:lumOff val="25000"/>
                            </a:schemeClr>
                          </a:solidFill>
                        </a:rPr>
                        <a:t> </a:t>
                      </a:r>
                      <a:r>
                        <a:rPr lang="de-DE" sz="1700" err="1">
                          <a:solidFill>
                            <a:schemeClr val="tx1">
                              <a:lumMod val="75000"/>
                              <a:lumOff val="25000"/>
                            </a:schemeClr>
                          </a:solidFill>
                        </a:rPr>
                        <a:t>optimisation</a:t>
                      </a:r>
                      <a:r>
                        <a:rPr lang="de-DE" sz="1700" dirty="0">
                          <a:solidFill>
                            <a:schemeClr val="tx1">
                              <a:lumMod val="75000"/>
                              <a:lumOff val="25000"/>
                            </a:schemeClr>
                          </a:solidFill>
                        </a:rPr>
                        <a:t> </a:t>
                      </a:r>
                      <a:r>
                        <a:rPr lang="de-DE" sz="1700" err="1">
                          <a:solidFill>
                            <a:schemeClr val="tx1">
                              <a:lumMod val="75000"/>
                              <a:lumOff val="25000"/>
                            </a:schemeClr>
                          </a:solidFill>
                        </a:rPr>
                        <a:t>possibilities</a:t>
                      </a:r>
                      <a:r>
                        <a:rPr lang="de-DE" sz="1700" dirty="0">
                          <a:solidFill>
                            <a:schemeClr val="tx1">
                              <a:lumMod val="75000"/>
                              <a:lumOff val="25000"/>
                            </a:schemeClr>
                          </a:solidFill>
                        </a:rPr>
                        <a:t> </a:t>
                      </a:r>
                      <a:r>
                        <a:rPr lang="de-DE" sz="1700" err="1">
                          <a:solidFill>
                            <a:schemeClr val="tx1">
                              <a:lumMod val="75000"/>
                              <a:lumOff val="25000"/>
                            </a:schemeClr>
                          </a:solidFill>
                        </a:rPr>
                        <a:t>regarding</a:t>
                      </a:r>
                      <a:r>
                        <a:rPr lang="de-DE" sz="1700" dirty="0">
                          <a:solidFill>
                            <a:schemeClr val="tx1">
                              <a:lumMod val="75000"/>
                              <a:lumOff val="25000"/>
                            </a:schemeClr>
                          </a:solidFill>
                        </a:rPr>
                        <a:t> Maintenance</a:t>
                      </a:r>
                    </a:p>
                  </a:txBody>
                  <a:tcPr>
                    <a:solidFill>
                      <a:schemeClr val="bg1">
                        <a:lumMod val="95000"/>
                      </a:schemeClr>
                    </a:solidFill>
                  </a:tcPr>
                </a:tc>
                <a:extLst>
                  <a:ext uri="{0D108BD9-81ED-4DB2-BD59-A6C34878D82A}">
                    <a16:rowId xmlns:a16="http://schemas.microsoft.com/office/drawing/2014/main" val="3383014586"/>
                  </a:ext>
                </a:extLst>
              </a:tr>
              <a:tr h="175260">
                <a:tc>
                  <a:txBody>
                    <a:bodyPr/>
                    <a:lstStyle/>
                    <a:p>
                      <a:r>
                        <a:rPr lang="de-DE" sz="1700" dirty="0">
                          <a:solidFill>
                            <a:schemeClr val="tx1">
                              <a:lumMod val="75000"/>
                              <a:lumOff val="25000"/>
                            </a:schemeClr>
                          </a:solidFill>
                        </a:rPr>
                        <a:t>Air </a:t>
                      </a:r>
                      <a:r>
                        <a:rPr lang="de-DE" sz="1700" err="1">
                          <a:solidFill>
                            <a:schemeClr val="tx1">
                              <a:lumMod val="75000"/>
                              <a:lumOff val="25000"/>
                            </a:schemeClr>
                          </a:solidFill>
                        </a:rPr>
                        <a:t>Compressing</a:t>
                      </a:r>
                      <a:r>
                        <a:rPr lang="de-DE" sz="1700" dirty="0">
                          <a:solidFill>
                            <a:schemeClr val="tx1">
                              <a:lumMod val="75000"/>
                              <a:lumOff val="25000"/>
                            </a:schemeClr>
                          </a:solidFill>
                        </a:rPr>
                        <a:t> Station</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700" err="1">
                          <a:solidFill>
                            <a:schemeClr val="tx1">
                              <a:lumMod val="75000"/>
                              <a:lumOff val="25000"/>
                            </a:schemeClr>
                          </a:solidFill>
                        </a:rPr>
                        <a:t>Identification</a:t>
                      </a:r>
                      <a:r>
                        <a:rPr lang="de-DE" sz="1700" dirty="0">
                          <a:solidFill>
                            <a:schemeClr val="tx1">
                              <a:lumMod val="75000"/>
                              <a:lumOff val="25000"/>
                            </a:schemeClr>
                          </a:solidFill>
                        </a:rPr>
                        <a:t> </a:t>
                      </a:r>
                      <a:r>
                        <a:rPr lang="de-DE" sz="1700" err="1">
                          <a:solidFill>
                            <a:schemeClr val="tx1">
                              <a:lumMod val="75000"/>
                              <a:lumOff val="25000"/>
                            </a:schemeClr>
                          </a:solidFill>
                        </a:rPr>
                        <a:t>of</a:t>
                      </a:r>
                      <a:r>
                        <a:rPr lang="de-DE" sz="1700" dirty="0">
                          <a:solidFill>
                            <a:schemeClr val="tx1">
                              <a:lumMod val="75000"/>
                              <a:lumOff val="25000"/>
                            </a:schemeClr>
                          </a:solidFill>
                        </a:rPr>
                        <a:t> </a:t>
                      </a:r>
                      <a:r>
                        <a:rPr lang="de-DE" sz="1700" err="1">
                          <a:solidFill>
                            <a:schemeClr val="tx1">
                              <a:lumMod val="75000"/>
                              <a:lumOff val="25000"/>
                            </a:schemeClr>
                          </a:solidFill>
                        </a:rPr>
                        <a:t>optimisation</a:t>
                      </a:r>
                      <a:r>
                        <a:rPr lang="de-DE" sz="1700" dirty="0">
                          <a:solidFill>
                            <a:schemeClr val="tx1">
                              <a:lumMod val="75000"/>
                              <a:lumOff val="25000"/>
                            </a:schemeClr>
                          </a:solidFill>
                        </a:rPr>
                        <a:t> </a:t>
                      </a:r>
                      <a:r>
                        <a:rPr lang="de-DE" sz="1700" err="1">
                          <a:solidFill>
                            <a:schemeClr val="tx1">
                              <a:lumMod val="75000"/>
                              <a:lumOff val="25000"/>
                            </a:schemeClr>
                          </a:solidFill>
                        </a:rPr>
                        <a:t>possibilities</a:t>
                      </a:r>
                      <a:r>
                        <a:rPr lang="de-DE" sz="1700" dirty="0">
                          <a:solidFill>
                            <a:schemeClr val="tx1">
                              <a:lumMod val="75000"/>
                              <a:lumOff val="25000"/>
                            </a:schemeClr>
                          </a:solidFill>
                        </a:rPr>
                        <a:t> </a:t>
                      </a:r>
                      <a:r>
                        <a:rPr lang="de-DE" sz="1700" err="1">
                          <a:solidFill>
                            <a:schemeClr val="tx1">
                              <a:lumMod val="75000"/>
                              <a:lumOff val="25000"/>
                            </a:schemeClr>
                          </a:solidFill>
                        </a:rPr>
                        <a:t>regarding</a:t>
                      </a:r>
                      <a:r>
                        <a:rPr lang="de-DE" sz="1700" dirty="0">
                          <a:solidFill>
                            <a:schemeClr val="tx1">
                              <a:lumMod val="75000"/>
                              <a:lumOff val="25000"/>
                            </a:schemeClr>
                          </a:solidFill>
                        </a:rPr>
                        <a:t> </a:t>
                      </a:r>
                      <a:r>
                        <a:rPr lang="de-DE" sz="1700" err="1">
                          <a:solidFill>
                            <a:schemeClr val="tx1">
                              <a:lumMod val="75000"/>
                              <a:lumOff val="25000"/>
                            </a:schemeClr>
                          </a:solidFill>
                        </a:rPr>
                        <a:t>operations</a:t>
                      </a:r>
                      <a:endParaRPr lang="de-DE" sz="1700">
                        <a:solidFill>
                          <a:schemeClr val="tx1">
                            <a:lumMod val="75000"/>
                            <a:lumOff val="25000"/>
                          </a:schemeClr>
                        </a:solidFill>
                      </a:endParaRPr>
                    </a:p>
                  </a:txBody>
                  <a:tcPr>
                    <a:solidFill>
                      <a:schemeClr val="bg1">
                        <a:lumMod val="95000"/>
                      </a:schemeClr>
                    </a:solidFill>
                  </a:tcPr>
                </a:tc>
                <a:extLst>
                  <a:ext uri="{0D108BD9-81ED-4DB2-BD59-A6C34878D82A}">
                    <a16:rowId xmlns:a16="http://schemas.microsoft.com/office/drawing/2014/main" val="1362421965"/>
                  </a:ext>
                </a:extLst>
              </a:tr>
              <a:tr h="175260">
                <a:tc>
                  <a:txBody>
                    <a:bodyPr/>
                    <a:lstStyle/>
                    <a:p>
                      <a:r>
                        <a:rPr lang="de-DE" sz="1700" err="1">
                          <a:solidFill>
                            <a:schemeClr val="tx1">
                              <a:lumMod val="75000"/>
                              <a:lumOff val="25000"/>
                            </a:schemeClr>
                          </a:solidFill>
                        </a:rPr>
                        <a:t>Heat</a:t>
                      </a:r>
                      <a:r>
                        <a:rPr lang="de-DE" sz="1700" dirty="0">
                          <a:solidFill>
                            <a:schemeClr val="tx1">
                              <a:lumMod val="75000"/>
                              <a:lumOff val="25000"/>
                            </a:schemeClr>
                          </a:solidFill>
                        </a:rPr>
                        <a:t> </a:t>
                      </a:r>
                      <a:r>
                        <a:rPr lang="de-DE" sz="1700" err="1">
                          <a:solidFill>
                            <a:schemeClr val="tx1">
                              <a:lumMod val="75000"/>
                              <a:lumOff val="25000"/>
                            </a:schemeClr>
                          </a:solidFill>
                        </a:rPr>
                        <a:t>Recovery</a:t>
                      </a:r>
                      <a:r>
                        <a:rPr lang="de-DE" sz="1700" dirty="0">
                          <a:solidFill>
                            <a:schemeClr val="tx1">
                              <a:lumMod val="75000"/>
                              <a:lumOff val="25000"/>
                            </a:schemeClr>
                          </a:solidFill>
                        </a:rPr>
                        <a:t> at Air </a:t>
                      </a:r>
                      <a:r>
                        <a:rPr lang="de-DE" sz="1700" err="1">
                          <a:solidFill>
                            <a:schemeClr val="tx1">
                              <a:lumMod val="75000"/>
                              <a:lumOff val="25000"/>
                            </a:schemeClr>
                          </a:solidFill>
                        </a:rPr>
                        <a:t>Compression</a:t>
                      </a:r>
                      <a:endParaRPr lang="de-DE" sz="1700">
                        <a:solidFill>
                          <a:schemeClr val="tx1">
                            <a:lumMod val="75000"/>
                            <a:lumOff val="25000"/>
                          </a:schemeClr>
                        </a:solidFill>
                      </a:endParaRPr>
                    </a:p>
                  </a:txBody>
                  <a:tcPr>
                    <a:solidFill>
                      <a:schemeClr val="bg1">
                        <a:lumMod val="95000"/>
                      </a:schemeClr>
                    </a:solidFill>
                  </a:tcPr>
                </a:tc>
                <a:tc>
                  <a:txBody>
                    <a:bodyPr/>
                    <a:lstStyle/>
                    <a:p>
                      <a:r>
                        <a:rPr lang="de-DE" sz="1700" dirty="0">
                          <a:solidFill>
                            <a:schemeClr val="tx1">
                              <a:lumMod val="75000"/>
                              <a:lumOff val="25000"/>
                            </a:schemeClr>
                          </a:solidFill>
                        </a:rPr>
                        <a:t>Energy Efficiency </a:t>
                      </a:r>
                      <a:r>
                        <a:rPr lang="de-DE" sz="1700" err="1">
                          <a:solidFill>
                            <a:schemeClr val="tx1">
                              <a:lumMod val="75000"/>
                              <a:lumOff val="25000"/>
                            </a:schemeClr>
                          </a:solidFill>
                        </a:rPr>
                        <a:t>Surveilance</a:t>
                      </a:r>
                      <a:r>
                        <a:rPr lang="de-DE" sz="1700" dirty="0">
                          <a:solidFill>
                            <a:schemeClr val="tx1">
                              <a:lumMod val="75000"/>
                              <a:lumOff val="25000"/>
                            </a:schemeClr>
                          </a:solidFill>
                        </a:rPr>
                        <a:t> in </a:t>
                      </a:r>
                      <a:r>
                        <a:rPr lang="de-DE" sz="1700" err="1">
                          <a:solidFill>
                            <a:schemeClr val="tx1">
                              <a:lumMod val="75000"/>
                              <a:lumOff val="25000"/>
                            </a:schemeClr>
                          </a:solidFill>
                        </a:rPr>
                        <a:t>Heat</a:t>
                      </a:r>
                      <a:r>
                        <a:rPr lang="de-DE" sz="1700" dirty="0">
                          <a:solidFill>
                            <a:schemeClr val="tx1">
                              <a:lumMod val="75000"/>
                              <a:lumOff val="25000"/>
                            </a:schemeClr>
                          </a:solidFill>
                        </a:rPr>
                        <a:t> </a:t>
                      </a:r>
                      <a:r>
                        <a:rPr lang="de-DE" sz="1700" err="1">
                          <a:solidFill>
                            <a:schemeClr val="tx1">
                              <a:lumMod val="75000"/>
                              <a:lumOff val="25000"/>
                            </a:schemeClr>
                          </a:solidFill>
                        </a:rPr>
                        <a:t>Recovery</a:t>
                      </a:r>
                      <a:r>
                        <a:rPr lang="de-DE" sz="1700" dirty="0">
                          <a:solidFill>
                            <a:schemeClr val="tx1">
                              <a:lumMod val="75000"/>
                              <a:lumOff val="25000"/>
                            </a:schemeClr>
                          </a:solidFill>
                        </a:rPr>
                        <a:t>,  Evaluation </a:t>
                      </a:r>
                      <a:r>
                        <a:rPr lang="de-DE" sz="1700" err="1">
                          <a:solidFill>
                            <a:schemeClr val="tx1">
                              <a:lumMod val="75000"/>
                              <a:lumOff val="25000"/>
                            </a:schemeClr>
                          </a:solidFill>
                        </a:rPr>
                        <a:t>of</a:t>
                      </a:r>
                      <a:r>
                        <a:rPr lang="de-DE" sz="1700" dirty="0">
                          <a:solidFill>
                            <a:schemeClr val="tx1">
                              <a:lumMod val="75000"/>
                              <a:lumOff val="25000"/>
                            </a:schemeClr>
                          </a:solidFill>
                        </a:rPr>
                        <a:t> Impacts </a:t>
                      </a:r>
                      <a:r>
                        <a:rPr lang="de-DE" sz="1700" err="1">
                          <a:solidFill>
                            <a:schemeClr val="tx1">
                              <a:lumMod val="75000"/>
                              <a:lumOff val="25000"/>
                            </a:schemeClr>
                          </a:solidFill>
                        </a:rPr>
                        <a:t>of</a:t>
                      </a:r>
                      <a:r>
                        <a:rPr lang="de-DE" sz="1700" dirty="0">
                          <a:solidFill>
                            <a:schemeClr val="tx1">
                              <a:lumMod val="75000"/>
                              <a:lumOff val="25000"/>
                            </a:schemeClr>
                          </a:solidFill>
                        </a:rPr>
                        <a:t> </a:t>
                      </a:r>
                      <a:r>
                        <a:rPr lang="de-DE" sz="1700" err="1">
                          <a:solidFill>
                            <a:schemeClr val="tx1">
                              <a:lumMod val="75000"/>
                              <a:lumOff val="25000"/>
                            </a:schemeClr>
                          </a:solidFill>
                        </a:rPr>
                        <a:t>Optimisation</a:t>
                      </a:r>
                      <a:endParaRPr lang="de-DE" sz="1700">
                        <a:solidFill>
                          <a:schemeClr val="tx1">
                            <a:lumMod val="75000"/>
                            <a:lumOff val="25000"/>
                          </a:schemeClr>
                        </a:solidFill>
                      </a:endParaRPr>
                    </a:p>
                  </a:txBody>
                  <a:tcPr>
                    <a:solidFill>
                      <a:schemeClr val="bg1">
                        <a:lumMod val="95000"/>
                      </a:schemeClr>
                    </a:solidFill>
                  </a:tcPr>
                </a:tc>
                <a:extLst>
                  <a:ext uri="{0D108BD9-81ED-4DB2-BD59-A6C34878D82A}">
                    <a16:rowId xmlns:a16="http://schemas.microsoft.com/office/drawing/2014/main" val="2823093321"/>
                  </a:ext>
                </a:extLst>
              </a:tr>
            </a:tbl>
          </a:graphicData>
        </a:graphic>
      </p:graphicFrame>
      <p:sp>
        <p:nvSpPr>
          <p:cNvPr id="13" name="Pfeil nach rechts 12"/>
          <p:cNvSpPr/>
          <p:nvPr/>
        </p:nvSpPr>
        <p:spPr>
          <a:xfrm>
            <a:off x="165549" y="4113025"/>
            <a:ext cx="232117" cy="316523"/>
          </a:xfrm>
          <a:prstGeom prst="rightArrow">
            <a:avLst>
              <a:gd name="adj1" fmla="val 50000"/>
              <a:gd name="adj2" fmla="val 100000"/>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180000" rIns="180000" rtlCol="0" anchor="ctr"/>
          <a:lstStyle/>
          <a:p>
            <a:pPr marL="0" marR="0" indent="0" algn="l" defTabSz="914400" rtl="0" eaLnBrk="1" fontAlgn="auto" latinLnBrk="0" hangingPunct="1">
              <a:lnSpc>
                <a:spcPct val="100000"/>
              </a:lnSpc>
              <a:spcBef>
                <a:spcPct val="20000"/>
              </a:spcBef>
              <a:spcAft>
                <a:spcPts val="0"/>
              </a:spcAft>
              <a:buClrTx/>
              <a:buSzPct val="110000"/>
              <a:buFont typeface="Arial"/>
              <a:buNone/>
              <a:tabLst/>
            </a:pPr>
            <a:endParaRPr kumimoji="0" lang="de-DE" sz="24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endParaRPr>
          </a:p>
        </p:txBody>
      </p:sp>
      <p:sp>
        <p:nvSpPr>
          <p:cNvPr id="8" name="Titel 1">
            <a:extLst>
              <a:ext uri="{FF2B5EF4-FFF2-40B4-BE49-F238E27FC236}">
                <a16:creationId xmlns:a16="http://schemas.microsoft.com/office/drawing/2014/main" id="{19093E64-38CB-4F91-9BF3-6C1ACEECB4DA}"/>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925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n-US" dirty="0">
                <a:solidFill>
                  <a:srgbClr val="FFFFFF"/>
                </a:solidFill>
              </a:rPr>
              <a:t>Best Practice Examples from Monitoring and Benchmarking</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A478959E-FCD6-4DF9-8972-4BAD648F3838}"/>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57180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esquinas redondeadas 12">
            <a:extLst>
              <a:ext uri="{FF2B5EF4-FFF2-40B4-BE49-F238E27FC236}">
                <a16:creationId xmlns:a16="http://schemas.microsoft.com/office/drawing/2014/main" id="{C5346FCE-ACDE-4A0C-B355-F34414CC2115}"/>
              </a:ext>
            </a:extLst>
          </p:cNvPr>
          <p:cNvSpPr/>
          <p:nvPr/>
        </p:nvSpPr>
        <p:spPr>
          <a:xfrm>
            <a:off x="290932" y="4261288"/>
            <a:ext cx="8537365" cy="1827751"/>
          </a:xfrm>
          <a:prstGeom prst="roundRect">
            <a:avLst>
              <a:gd name="adj" fmla="val 7143"/>
            </a:avLst>
          </a:prstGeom>
          <a:solidFill>
            <a:schemeClr val="accent2">
              <a:lumMod val="40000"/>
              <a:lumOff val="60000"/>
              <a:alpha val="22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ußzeilenplatzhalter 2"/>
          <p:cNvSpPr>
            <a:spLocks noGrp="1"/>
          </p:cNvSpPr>
          <p:nvPr>
            <p:ph type="ftr" sz="quarter" idx="4294967295"/>
          </p:nvPr>
        </p:nvSpPr>
        <p:spPr/>
        <p:txBody>
          <a:bodyPr/>
          <a:lstStyle/>
          <a:p>
            <a:endParaRPr lang="de-DE" dirty="0"/>
          </a:p>
        </p:txBody>
      </p:sp>
      <p:sp>
        <p:nvSpPr>
          <p:cNvPr id="2" name="Textplatzhalter 1"/>
          <p:cNvSpPr>
            <a:spLocks noGrp="1"/>
          </p:cNvSpPr>
          <p:nvPr>
            <p:ph type="body" sz="quarter" idx="10"/>
          </p:nvPr>
        </p:nvSpPr>
        <p:spPr>
          <a:xfrm>
            <a:off x="405023" y="3985319"/>
            <a:ext cx="8423275" cy="2268821"/>
          </a:xfrm>
        </p:spPr>
        <p:txBody>
          <a:bodyPr>
            <a:normAutofit/>
          </a:bodyPr>
          <a:lstStyle/>
          <a:p>
            <a:endParaRPr lang="de-DE" sz="1800" dirty="0"/>
          </a:p>
          <a:p>
            <a:pPr marL="342900" indent="-342900">
              <a:spcAft>
                <a:spcPts val="600"/>
              </a:spcAft>
              <a:buClr>
                <a:schemeClr val="tx1">
                  <a:lumMod val="65000"/>
                  <a:lumOff val="35000"/>
                </a:schemeClr>
              </a:buClr>
              <a:buFont typeface="Courier New" panose="02070309020205020404" pitchFamily="49" charset="0"/>
              <a:buChar char="o"/>
            </a:pPr>
            <a:r>
              <a:rPr lang="de-DE" sz="1600" dirty="0">
                <a:solidFill>
                  <a:schemeClr val="tx1">
                    <a:lumMod val="75000"/>
                    <a:lumOff val="25000"/>
                  </a:schemeClr>
                </a:solidFill>
              </a:rPr>
              <a:t>On behalf of monitoring, a company noticed that on weekends the energy costs of an air compression station were higher than expected. This regarded phases were low amounts of compressed air were produced after times of high production.</a:t>
            </a:r>
          </a:p>
          <a:p>
            <a:pPr marL="342900" indent="-342900">
              <a:spcAft>
                <a:spcPts val="600"/>
              </a:spcAft>
              <a:buClr>
                <a:schemeClr val="tx1">
                  <a:lumMod val="65000"/>
                  <a:lumOff val="35000"/>
                </a:schemeClr>
              </a:buClr>
              <a:buFont typeface="Courier New" panose="02070309020205020404" pitchFamily="49" charset="0"/>
              <a:buChar char="o"/>
            </a:pPr>
            <a:r>
              <a:rPr lang="de-DE" sz="1600" dirty="0">
                <a:solidFill>
                  <a:schemeClr val="tx1">
                    <a:lumMod val="75000"/>
                    <a:lumOff val="25000"/>
                  </a:schemeClr>
                </a:solidFill>
              </a:rPr>
              <a:t>After analyses it became clear, that optimisation in controls could avoid this bevior. Nowing the saving potentials of Energy Costs, the company could perform an investment evaluation of additional controls.</a:t>
            </a:r>
          </a:p>
          <a:p>
            <a:pPr marL="0" indent="0">
              <a:buNone/>
            </a:pPr>
            <a:endParaRPr lang="de-DE" sz="1600" dirty="0"/>
          </a:p>
        </p:txBody>
      </p:sp>
      <p:sp>
        <p:nvSpPr>
          <p:cNvPr id="4" name="Foliennummernplatzhalter 3"/>
          <p:cNvSpPr>
            <a:spLocks noGrp="1"/>
          </p:cNvSpPr>
          <p:nvPr>
            <p:ph type="sldNum" sz="quarter" idx="4"/>
          </p:nvPr>
        </p:nvSpPr>
        <p:spPr/>
        <p:txBody>
          <a:bodyPr/>
          <a:lstStyle/>
          <a:p>
            <a:fld id="{EB047BE3-02A1-4435-821A-3BBCADEA6157}" type="slidenum">
              <a:rPr lang="de-DE" smtClean="0"/>
              <a:pPr/>
              <a:t>13</a:t>
            </a:fld>
            <a:endParaRPr lang="de-DE" dirty="0"/>
          </a:p>
        </p:txBody>
      </p:sp>
      <p:pic>
        <p:nvPicPr>
          <p:cNvPr id="6" name="Grafik 5"/>
          <p:cNvPicPr>
            <a:picLocks noChangeAspect="1"/>
          </p:cNvPicPr>
          <p:nvPr/>
        </p:nvPicPr>
        <p:blipFill>
          <a:blip r:embed="rId3"/>
          <a:stretch>
            <a:fillRect/>
          </a:stretch>
        </p:blipFill>
        <p:spPr>
          <a:xfrm>
            <a:off x="405023" y="768960"/>
            <a:ext cx="8333954" cy="3310415"/>
          </a:xfrm>
          <a:prstGeom prst="rect">
            <a:avLst/>
          </a:prstGeom>
        </p:spPr>
      </p:pic>
      <p:sp>
        <p:nvSpPr>
          <p:cNvPr id="12" name="Textfeld 11"/>
          <p:cNvSpPr txBox="1"/>
          <p:nvPr/>
        </p:nvSpPr>
        <p:spPr>
          <a:xfrm>
            <a:off x="329922" y="906004"/>
            <a:ext cx="3026227" cy="276999"/>
          </a:xfrm>
          <a:prstGeom prst="rect">
            <a:avLst/>
          </a:prstGeom>
          <a:noFill/>
        </p:spPr>
        <p:txBody>
          <a:bodyPr wrap="square" rtlCol="0">
            <a:spAutoFit/>
          </a:bodyPr>
          <a:lstStyle/>
          <a:p>
            <a:r>
              <a:rPr lang="de-DE" sz="1200" dirty="0"/>
              <a:t>Source </a:t>
            </a:r>
            <a:r>
              <a:rPr lang="de-DE" sz="1200" dirty="0" err="1"/>
              <a:t>of</a:t>
            </a:r>
            <a:r>
              <a:rPr lang="de-DE" sz="1200" dirty="0"/>
              <a:t> </a:t>
            </a:r>
            <a:r>
              <a:rPr lang="de-DE" sz="1200" dirty="0" err="1"/>
              <a:t>Diagram</a:t>
            </a:r>
            <a:r>
              <a:rPr lang="de-DE" sz="1200" dirty="0"/>
              <a:t>: ÖKOTEC </a:t>
            </a:r>
            <a:r>
              <a:rPr lang="de-DE" sz="1200" dirty="0" err="1"/>
              <a:t>EnEffCo</a:t>
            </a:r>
            <a:endParaRPr lang="de-DE" sz="1200" dirty="0"/>
          </a:p>
        </p:txBody>
      </p:sp>
      <p:sp>
        <p:nvSpPr>
          <p:cNvPr id="8" name="Titel 1">
            <a:extLst>
              <a:ext uri="{FF2B5EF4-FFF2-40B4-BE49-F238E27FC236}">
                <a16:creationId xmlns:a16="http://schemas.microsoft.com/office/drawing/2014/main" id="{98C459C8-6422-4F0D-8DE0-C42AE00B3C20}"/>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n-US" dirty="0">
                <a:solidFill>
                  <a:srgbClr val="FFFFFF"/>
                </a:solidFill>
              </a:rPr>
              <a:t>Monitoring of a large air compressing station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4C9490B7-D1F4-4C25-99AA-7C2A7BF8D379}"/>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551960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4294967295"/>
          </p:nvPr>
        </p:nvSpPr>
        <p:spPr/>
        <p:txBody>
          <a:bodyPr/>
          <a:lstStyle/>
          <a:p>
            <a:r>
              <a:rPr lang="en-US" sz="1100"/>
              <a:t>Training Unit developed by ÖKOTEC</a:t>
            </a:r>
            <a:endParaRPr lang="de-DE" sz="1100" dirty="0"/>
          </a:p>
        </p:txBody>
      </p:sp>
      <p:sp>
        <p:nvSpPr>
          <p:cNvPr id="5" name="Foliennummernplatzhalter 4"/>
          <p:cNvSpPr>
            <a:spLocks noGrp="1"/>
          </p:cNvSpPr>
          <p:nvPr>
            <p:ph type="sldNum" sz="quarter" idx="4"/>
          </p:nvPr>
        </p:nvSpPr>
        <p:spPr/>
        <p:txBody>
          <a:bodyPr/>
          <a:lstStyle/>
          <a:p>
            <a:fld id="{EB047BE3-02A1-4435-821A-3BBCADEA6157}" type="slidenum">
              <a:rPr lang="de-DE" smtClean="0"/>
              <a:pPr/>
              <a:t>14</a:t>
            </a:fld>
            <a:endParaRPr lang="de-DE" dirty="0"/>
          </a:p>
        </p:txBody>
      </p:sp>
      <p:sp>
        <p:nvSpPr>
          <p:cNvPr id="15" name="Fußzeilenplatzhalter 2"/>
          <p:cNvSpPr txBox="1">
            <a:spLocks/>
          </p:cNvSpPr>
          <p:nvPr/>
        </p:nvSpPr>
        <p:spPr>
          <a:xfrm>
            <a:off x="1979713" y="6436054"/>
            <a:ext cx="5032240" cy="176761"/>
          </a:xfrm>
          <a:prstGeom prst="rect">
            <a:avLst/>
          </a:prstGeom>
        </p:spPr>
        <p:txBody>
          <a:bodyPr vert="horz" lIns="91440" tIns="45720" rIns="91440" bIns="45720" rtlCol="0" anchor="ctr"/>
          <a:lstStyle>
            <a:defPPr>
              <a:defRPr lang="de-DE"/>
            </a:defPPr>
            <a:lvl1pPr marL="0" algn="l"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Training Unit developed by ÖKOTEC</a:t>
            </a:r>
            <a:endParaRPr lang="de-DE" dirty="0"/>
          </a:p>
        </p:txBody>
      </p:sp>
      <p:graphicFrame>
        <p:nvGraphicFramePr>
          <p:cNvPr id="12" name="Tabelle 11"/>
          <p:cNvGraphicFramePr>
            <a:graphicFrameLocks noGrp="1"/>
          </p:cNvGraphicFramePr>
          <p:nvPr>
            <p:extLst>
              <p:ext uri="{D42A27DB-BD31-4B8C-83A1-F6EECF244321}">
                <p14:modId xmlns:p14="http://schemas.microsoft.com/office/powerpoint/2010/main" val="3794605699"/>
              </p:ext>
            </p:extLst>
          </p:nvPr>
        </p:nvGraphicFramePr>
        <p:xfrm>
          <a:off x="452177" y="1470312"/>
          <a:ext cx="8490212" cy="3715787"/>
        </p:xfrm>
        <a:graphic>
          <a:graphicData uri="http://schemas.openxmlformats.org/drawingml/2006/table">
            <a:tbl>
              <a:tblPr firstRow="1" bandRow="1">
                <a:tableStyleId>{5C22544A-7EE6-4342-B048-85BDC9FD1C3A}</a:tableStyleId>
              </a:tblPr>
              <a:tblGrid>
                <a:gridCol w="1879041">
                  <a:extLst>
                    <a:ext uri="{9D8B030D-6E8A-4147-A177-3AD203B41FA5}">
                      <a16:colId xmlns:a16="http://schemas.microsoft.com/office/drawing/2014/main" val="3416078883"/>
                    </a:ext>
                  </a:extLst>
                </a:gridCol>
                <a:gridCol w="6611171">
                  <a:extLst>
                    <a:ext uri="{9D8B030D-6E8A-4147-A177-3AD203B41FA5}">
                      <a16:colId xmlns:a16="http://schemas.microsoft.com/office/drawing/2014/main" val="1129274748"/>
                    </a:ext>
                  </a:extLst>
                </a:gridCol>
              </a:tblGrid>
              <a:tr h="667787">
                <a:tc>
                  <a:txBody>
                    <a:bodyPr/>
                    <a:lstStyle/>
                    <a:p>
                      <a:pPr algn="ctr"/>
                      <a:r>
                        <a:rPr lang="de-DE" sz="1700" dirty="0">
                          <a:solidFill>
                            <a:schemeClr val="tx1">
                              <a:lumMod val="75000"/>
                              <a:lumOff val="25000"/>
                            </a:schemeClr>
                          </a:solidFill>
                        </a:rPr>
                        <a:t>System </a:t>
                      </a:r>
                      <a:r>
                        <a:rPr lang="de-DE" sz="1700" err="1">
                          <a:solidFill>
                            <a:schemeClr val="tx1">
                              <a:lumMod val="75000"/>
                              <a:lumOff val="25000"/>
                            </a:schemeClr>
                          </a:solidFill>
                        </a:rPr>
                        <a:t>Boundaries</a:t>
                      </a:r>
                      <a:endParaRPr lang="de-DE" sz="1700">
                        <a:solidFill>
                          <a:schemeClr val="tx1">
                            <a:lumMod val="75000"/>
                            <a:lumOff val="25000"/>
                          </a:schemeClr>
                        </a:solidFill>
                      </a:endParaRPr>
                    </a:p>
                  </a:txBody>
                  <a:tcPr anchor="ctr">
                    <a:solidFill>
                      <a:srgbClr val="FFC000"/>
                    </a:solidFill>
                  </a:tcPr>
                </a:tc>
                <a:tc>
                  <a:txBody>
                    <a:bodyPr/>
                    <a:lstStyle/>
                    <a:p>
                      <a:pPr algn="ctr"/>
                      <a:r>
                        <a:rPr lang="de-DE" sz="1700" dirty="0">
                          <a:solidFill>
                            <a:schemeClr val="tx1">
                              <a:lumMod val="75000"/>
                              <a:lumOff val="25000"/>
                            </a:schemeClr>
                          </a:solidFill>
                        </a:rPr>
                        <a:t>Best Practice</a:t>
                      </a:r>
                    </a:p>
                  </a:txBody>
                  <a:tcPr anchor="ctr">
                    <a:solidFill>
                      <a:srgbClr val="FFC000"/>
                    </a:solidFill>
                  </a:tcPr>
                </a:tc>
                <a:extLst>
                  <a:ext uri="{0D108BD9-81ED-4DB2-BD59-A6C34878D82A}">
                    <a16:rowId xmlns:a16="http://schemas.microsoft.com/office/drawing/2014/main" val="985934366"/>
                  </a:ext>
                </a:extLst>
              </a:tr>
              <a:tr h="605135">
                <a:tc>
                  <a:txBody>
                    <a:bodyPr/>
                    <a:lstStyle/>
                    <a:p>
                      <a:r>
                        <a:rPr lang="de-DE" sz="1700" err="1">
                          <a:solidFill>
                            <a:schemeClr val="tx1">
                              <a:lumMod val="75000"/>
                              <a:lumOff val="25000"/>
                            </a:schemeClr>
                          </a:solidFill>
                        </a:rPr>
                        <a:t>Dryers</a:t>
                      </a:r>
                      <a:endParaRPr lang="de-DE" sz="1700">
                        <a:solidFill>
                          <a:schemeClr val="tx1">
                            <a:lumMod val="75000"/>
                            <a:lumOff val="25000"/>
                          </a:schemeClr>
                        </a:solidFill>
                      </a:endParaRPr>
                    </a:p>
                  </a:txBody>
                  <a:tcPr>
                    <a:solidFill>
                      <a:schemeClr val="bg1">
                        <a:lumMod val="95000"/>
                      </a:schemeClr>
                    </a:solidFill>
                  </a:tcPr>
                </a:tc>
                <a:tc>
                  <a:txBody>
                    <a:bodyPr/>
                    <a:lstStyle/>
                    <a:p>
                      <a:r>
                        <a:rPr lang="de-DE" sz="1700" dirty="0">
                          <a:solidFill>
                            <a:schemeClr val="tx1">
                              <a:lumMod val="75000"/>
                              <a:lumOff val="25000"/>
                            </a:schemeClr>
                          </a:solidFill>
                        </a:rPr>
                        <a:t>Process </a:t>
                      </a:r>
                      <a:r>
                        <a:rPr lang="de-DE" sz="1700" err="1">
                          <a:solidFill>
                            <a:schemeClr val="tx1">
                              <a:lumMod val="75000"/>
                              <a:lumOff val="25000"/>
                            </a:schemeClr>
                          </a:solidFill>
                        </a:rPr>
                        <a:t>Optimisation</a:t>
                      </a:r>
                      <a:r>
                        <a:rPr lang="de-DE" sz="1700" dirty="0">
                          <a:solidFill>
                            <a:schemeClr val="tx1">
                              <a:lumMod val="75000"/>
                              <a:lumOff val="25000"/>
                            </a:schemeClr>
                          </a:solidFill>
                        </a:rPr>
                        <a:t> </a:t>
                      </a:r>
                      <a:r>
                        <a:rPr lang="de-DE" sz="1700" err="1">
                          <a:solidFill>
                            <a:schemeClr val="tx1">
                              <a:lumMod val="75000"/>
                              <a:lumOff val="25000"/>
                            </a:schemeClr>
                          </a:solidFill>
                        </a:rPr>
                        <a:t>from</a:t>
                      </a:r>
                      <a:r>
                        <a:rPr lang="de-DE" sz="1700" dirty="0">
                          <a:solidFill>
                            <a:schemeClr val="tx1">
                              <a:lumMod val="75000"/>
                              <a:lumOff val="25000"/>
                            </a:schemeClr>
                          </a:solidFill>
                        </a:rPr>
                        <a:t> Benchmarking; Energy Efficiency </a:t>
                      </a:r>
                      <a:r>
                        <a:rPr lang="de-DE" sz="1700" err="1">
                          <a:solidFill>
                            <a:schemeClr val="tx1">
                              <a:lumMod val="75000"/>
                              <a:lumOff val="25000"/>
                            </a:schemeClr>
                          </a:solidFill>
                        </a:rPr>
                        <a:t>Surveilance</a:t>
                      </a:r>
                      <a:r>
                        <a:rPr lang="de-DE" sz="1700" dirty="0">
                          <a:solidFill>
                            <a:schemeClr val="tx1">
                              <a:lumMod val="75000"/>
                              <a:lumOff val="25000"/>
                            </a:schemeClr>
                          </a:solidFill>
                        </a:rPr>
                        <a:t>; Impacts</a:t>
                      </a:r>
                      <a:r>
                        <a:rPr lang="de-DE" sz="1700" baseline="0" dirty="0">
                          <a:solidFill>
                            <a:schemeClr val="tx1">
                              <a:lumMod val="75000"/>
                              <a:lumOff val="25000"/>
                            </a:schemeClr>
                          </a:solidFill>
                        </a:rPr>
                        <a:t> </a:t>
                      </a:r>
                      <a:r>
                        <a:rPr lang="de-DE" sz="1700" baseline="0" err="1">
                          <a:solidFill>
                            <a:schemeClr val="tx1">
                              <a:lumMod val="75000"/>
                              <a:lumOff val="25000"/>
                            </a:schemeClr>
                          </a:solidFill>
                        </a:rPr>
                        <a:t>of</a:t>
                      </a:r>
                      <a:r>
                        <a:rPr lang="de-DE" sz="1700" baseline="0" dirty="0">
                          <a:solidFill>
                            <a:schemeClr val="tx1">
                              <a:lumMod val="75000"/>
                              <a:lumOff val="25000"/>
                            </a:schemeClr>
                          </a:solidFill>
                        </a:rPr>
                        <a:t> Burner-</a:t>
                      </a:r>
                      <a:r>
                        <a:rPr lang="de-DE" sz="1700" baseline="0" err="1">
                          <a:solidFill>
                            <a:schemeClr val="tx1">
                              <a:lumMod val="75000"/>
                              <a:lumOff val="25000"/>
                            </a:schemeClr>
                          </a:solidFill>
                        </a:rPr>
                        <a:t>Optimisation</a:t>
                      </a:r>
                      <a:endParaRPr lang="de-DE" sz="1700">
                        <a:solidFill>
                          <a:schemeClr val="tx1">
                            <a:lumMod val="75000"/>
                            <a:lumOff val="25000"/>
                          </a:schemeClr>
                        </a:solidFill>
                      </a:endParaRPr>
                    </a:p>
                  </a:txBody>
                  <a:tcPr>
                    <a:solidFill>
                      <a:schemeClr val="bg1">
                        <a:lumMod val="95000"/>
                      </a:schemeClr>
                    </a:solidFill>
                  </a:tcPr>
                </a:tc>
                <a:extLst>
                  <a:ext uri="{0D108BD9-81ED-4DB2-BD59-A6C34878D82A}">
                    <a16:rowId xmlns:a16="http://schemas.microsoft.com/office/drawing/2014/main" val="3922441466"/>
                  </a:ext>
                </a:extLst>
              </a:tr>
              <a:tr h="289560">
                <a:tc>
                  <a:txBody>
                    <a:bodyPr/>
                    <a:lstStyle/>
                    <a:p>
                      <a:r>
                        <a:rPr lang="de-DE" sz="1700" err="1">
                          <a:solidFill>
                            <a:schemeClr val="tx1">
                              <a:lumMod val="75000"/>
                              <a:lumOff val="25000"/>
                            </a:schemeClr>
                          </a:solidFill>
                        </a:rPr>
                        <a:t>Packaging</a:t>
                      </a:r>
                      <a:endParaRPr lang="de-DE" sz="1700">
                        <a:solidFill>
                          <a:schemeClr val="tx1">
                            <a:lumMod val="75000"/>
                            <a:lumOff val="25000"/>
                          </a:schemeClr>
                        </a:solidFill>
                      </a:endParaRP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700" err="1">
                          <a:solidFill>
                            <a:schemeClr val="tx1">
                              <a:lumMod val="75000"/>
                              <a:lumOff val="25000"/>
                            </a:schemeClr>
                          </a:solidFill>
                        </a:rPr>
                        <a:t>Quantification</a:t>
                      </a:r>
                      <a:r>
                        <a:rPr lang="de-DE" sz="1700" dirty="0">
                          <a:solidFill>
                            <a:schemeClr val="tx1">
                              <a:lumMod val="75000"/>
                              <a:lumOff val="25000"/>
                            </a:schemeClr>
                          </a:solidFill>
                        </a:rPr>
                        <a:t> </a:t>
                      </a:r>
                      <a:r>
                        <a:rPr lang="de-DE" sz="1700" err="1">
                          <a:solidFill>
                            <a:schemeClr val="tx1">
                              <a:lumMod val="75000"/>
                              <a:lumOff val="25000"/>
                            </a:schemeClr>
                          </a:solidFill>
                        </a:rPr>
                        <a:t>of</a:t>
                      </a:r>
                      <a:r>
                        <a:rPr lang="de-DE" sz="1700" dirty="0">
                          <a:solidFill>
                            <a:schemeClr val="tx1">
                              <a:lumMod val="75000"/>
                              <a:lumOff val="25000"/>
                            </a:schemeClr>
                          </a:solidFill>
                        </a:rPr>
                        <a:t> Energy Efficiency </a:t>
                      </a:r>
                      <a:r>
                        <a:rPr lang="de-DE" sz="1700" err="1">
                          <a:solidFill>
                            <a:schemeClr val="tx1">
                              <a:lumMod val="75000"/>
                              <a:lumOff val="25000"/>
                            </a:schemeClr>
                          </a:solidFill>
                        </a:rPr>
                        <a:t>advantage</a:t>
                      </a:r>
                      <a:r>
                        <a:rPr lang="de-DE" sz="1700" dirty="0">
                          <a:solidFill>
                            <a:schemeClr val="tx1">
                              <a:lumMod val="75000"/>
                              <a:lumOff val="25000"/>
                            </a:schemeClr>
                          </a:solidFill>
                        </a:rPr>
                        <a:t> </a:t>
                      </a:r>
                      <a:r>
                        <a:rPr lang="de-DE" sz="1700" err="1">
                          <a:solidFill>
                            <a:schemeClr val="tx1">
                              <a:lumMod val="75000"/>
                              <a:lumOff val="25000"/>
                            </a:schemeClr>
                          </a:solidFill>
                        </a:rPr>
                        <a:t>of</a:t>
                      </a:r>
                      <a:r>
                        <a:rPr lang="de-DE" sz="1700" dirty="0">
                          <a:solidFill>
                            <a:schemeClr val="tx1">
                              <a:lumMod val="75000"/>
                              <a:lumOff val="25000"/>
                            </a:schemeClr>
                          </a:solidFill>
                        </a:rPr>
                        <a:t> </a:t>
                      </a:r>
                      <a:r>
                        <a:rPr lang="de-DE" sz="1700" err="1">
                          <a:solidFill>
                            <a:schemeClr val="tx1">
                              <a:lumMod val="75000"/>
                              <a:lumOff val="25000"/>
                            </a:schemeClr>
                          </a:solidFill>
                        </a:rPr>
                        <a:t>two</a:t>
                      </a:r>
                      <a:r>
                        <a:rPr lang="de-DE" sz="1700" dirty="0">
                          <a:solidFill>
                            <a:schemeClr val="tx1">
                              <a:lumMod val="75000"/>
                              <a:lumOff val="25000"/>
                            </a:schemeClr>
                          </a:solidFill>
                        </a:rPr>
                        <a:t> alternative </a:t>
                      </a:r>
                      <a:r>
                        <a:rPr lang="de-DE" sz="1700" err="1">
                          <a:solidFill>
                            <a:schemeClr val="tx1">
                              <a:lumMod val="75000"/>
                              <a:lumOff val="25000"/>
                            </a:schemeClr>
                          </a:solidFill>
                        </a:rPr>
                        <a:t>packaging</a:t>
                      </a:r>
                      <a:r>
                        <a:rPr lang="de-DE" sz="1700" dirty="0">
                          <a:solidFill>
                            <a:schemeClr val="tx1">
                              <a:lumMod val="75000"/>
                              <a:lumOff val="25000"/>
                            </a:schemeClr>
                          </a:solidFill>
                        </a:rPr>
                        <a:t> </a:t>
                      </a:r>
                      <a:r>
                        <a:rPr lang="de-DE" sz="1700" err="1">
                          <a:solidFill>
                            <a:schemeClr val="tx1">
                              <a:lumMod val="75000"/>
                              <a:lumOff val="25000"/>
                            </a:schemeClr>
                          </a:solidFill>
                        </a:rPr>
                        <a:t>lines</a:t>
                      </a:r>
                      <a:r>
                        <a:rPr lang="de-DE" sz="1700" baseline="0" dirty="0">
                          <a:solidFill>
                            <a:schemeClr val="tx1">
                              <a:lumMod val="75000"/>
                              <a:lumOff val="25000"/>
                            </a:schemeClr>
                          </a:solidFill>
                        </a:rPr>
                        <a:t> (Benchmarking); Efficiency </a:t>
                      </a:r>
                      <a:r>
                        <a:rPr lang="de-DE" sz="1700" baseline="0" err="1">
                          <a:solidFill>
                            <a:schemeClr val="tx1">
                              <a:lumMod val="75000"/>
                              <a:lumOff val="25000"/>
                            </a:schemeClr>
                          </a:solidFill>
                        </a:rPr>
                        <a:t>Surveilance</a:t>
                      </a:r>
                      <a:endParaRPr lang="de-DE" sz="1700">
                        <a:solidFill>
                          <a:schemeClr val="tx1">
                            <a:lumMod val="75000"/>
                            <a:lumOff val="25000"/>
                          </a:schemeClr>
                        </a:solidFill>
                      </a:endParaRPr>
                    </a:p>
                  </a:txBody>
                  <a:tcPr>
                    <a:solidFill>
                      <a:schemeClr val="bg1">
                        <a:lumMod val="95000"/>
                      </a:schemeClr>
                    </a:solidFill>
                  </a:tcPr>
                </a:tc>
                <a:extLst>
                  <a:ext uri="{0D108BD9-81ED-4DB2-BD59-A6C34878D82A}">
                    <a16:rowId xmlns:a16="http://schemas.microsoft.com/office/drawing/2014/main" val="3560399035"/>
                  </a:ext>
                </a:extLst>
              </a:tr>
              <a:tr h="579120">
                <a:tc>
                  <a:txBody>
                    <a:bodyPr/>
                    <a:lstStyle/>
                    <a:p>
                      <a:r>
                        <a:rPr lang="de-DE" sz="1700" err="1">
                          <a:solidFill>
                            <a:schemeClr val="tx1">
                              <a:lumMod val="75000"/>
                              <a:lumOff val="25000"/>
                            </a:schemeClr>
                          </a:solidFill>
                        </a:rPr>
                        <a:t>Combined</a:t>
                      </a:r>
                      <a:r>
                        <a:rPr lang="de-DE" sz="1700" dirty="0">
                          <a:solidFill>
                            <a:schemeClr val="tx1">
                              <a:lumMod val="75000"/>
                              <a:lumOff val="25000"/>
                            </a:schemeClr>
                          </a:solidFill>
                        </a:rPr>
                        <a:t> </a:t>
                      </a:r>
                      <a:r>
                        <a:rPr lang="de-DE" sz="1700" err="1">
                          <a:solidFill>
                            <a:schemeClr val="tx1">
                              <a:lumMod val="75000"/>
                              <a:lumOff val="25000"/>
                            </a:schemeClr>
                          </a:solidFill>
                        </a:rPr>
                        <a:t>Heat</a:t>
                      </a:r>
                      <a:r>
                        <a:rPr lang="de-DE" sz="1700" dirty="0">
                          <a:solidFill>
                            <a:schemeClr val="tx1">
                              <a:lumMod val="75000"/>
                              <a:lumOff val="25000"/>
                            </a:schemeClr>
                          </a:solidFill>
                        </a:rPr>
                        <a:t> </a:t>
                      </a:r>
                      <a:r>
                        <a:rPr lang="de-DE" sz="1700" err="1">
                          <a:solidFill>
                            <a:schemeClr val="tx1">
                              <a:lumMod val="75000"/>
                              <a:lumOff val="25000"/>
                            </a:schemeClr>
                          </a:solidFill>
                        </a:rPr>
                        <a:t>and</a:t>
                      </a:r>
                      <a:r>
                        <a:rPr lang="de-DE" sz="1700" dirty="0">
                          <a:solidFill>
                            <a:schemeClr val="tx1">
                              <a:lumMod val="75000"/>
                              <a:lumOff val="25000"/>
                            </a:schemeClr>
                          </a:solidFill>
                        </a:rPr>
                        <a:t> Power Plant</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700" dirty="0">
                          <a:solidFill>
                            <a:schemeClr val="tx1">
                              <a:lumMod val="75000"/>
                              <a:lumOff val="25000"/>
                            </a:schemeClr>
                          </a:solidFill>
                        </a:rPr>
                        <a:t>Energy</a:t>
                      </a:r>
                      <a:r>
                        <a:rPr lang="de-DE" sz="1700" baseline="0" dirty="0">
                          <a:solidFill>
                            <a:schemeClr val="tx1">
                              <a:lumMod val="75000"/>
                              <a:lumOff val="25000"/>
                            </a:schemeClr>
                          </a:solidFill>
                        </a:rPr>
                        <a:t> Efficiency </a:t>
                      </a:r>
                      <a:r>
                        <a:rPr lang="de-DE" sz="1700" baseline="0" err="1">
                          <a:solidFill>
                            <a:schemeClr val="tx1">
                              <a:lumMod val="75000"/>
                              <a:lumOff val="25000"/>
                            </a:schemeClr>
                          </a:solidFill>
                        </a:rPr>
                        <a:t>Surveilance</a:t>
                      </a:r>
                      <a:r>
                        <a:rPr lang="de-DE" sz="1700" dirty="0">
                          <a:solidFill>
                            <a:schemeClr val="tx1">
                              <a:lumMod val="75000"/>
                              <a:lumOff val="25000"/>
                            </a:schemeClr>
                          </a:solidFill>
                        </a:rPr>
                        <a:t>; </a:t>
                      </a:r>
                      <a:r>
                        <a:rPr lang="de-DE" sz="1700" err="1">
                          <a:solidFill>
                            <a:schemeClr val="tx1">
                              <a:lumMod val="75000"/>
                              <a:lumOff val="25000"/>
                            </a:schemeClr>
                          </a:solidFill>
                        </a:rPr>
                        <a:t>Identification</a:t>
                      </a:r>
                      <a:r>
                        <a:rPr lang="de-DE" sz="1700" dirty="0">
                          <a:solidFill>
                            <a:schemeClr val="tx1">
                              <a:lumMod val="75000"/>
                              <a:lumOff val="25000"/>
                            </a:schemeClr>
                          </a:solidFill>
                        </a:rPr>
                        <a:t> </a:t>
                      </a:r>
                      <a:r>
                        <a:rPr lang="de-DE" sz="1700" err="1">
                          <a:solidFill>
                            <a:schemeClr val="tx1">
                              <a:lumMod val="75000"/>
                              <a:lumOff val="25000"/>
                            </a:schemeClr>
                          </a:solidFill>
                        </a:rPr>
                        <a:t>of</a:t>
                      </a:r>
                      <a:r>
                        <a:rPr lang="de-DE" sz="1700" dirty="0">
                          <a:solidFill>
                            <a:schemeClr val="tx1">
                              <a:lumMod val="75000"/>
                              <a:lumOff val="25000"/>
                            </a:schemeClr>
                          </a:solidFill>
                        </a:rPr>
                        <a:t> </a:t>
                      </a:r>
                      <a:r>
                        <a:rPr lang="de-DE" sz="1700" err="1">
                          <a:solidFill>
                            <a:schemeClr val="tx1">
                              <a:lumMod val="75000"/>
                              <a:lumOff val="25000"/>
                            </a:schemeClr>
                          </a:solidFill>
                        </a:rPr>
                        <a:t>optimisation</a:t>
                      </a:r>
                      <a:r>
                        <a:rPr lang="de-DE" sz="1700" dirty="0">
                          <a:solidFill>
                            <a:schemeClr val="tx1">
                              <a:lumMod val="75000"/>
                              <a:lumOff val="25000"/>
                            </a:schemeClr>
                          </a:solidFill>
                        </a:rPr>
                        <a:t> </a:t>
                      </a:r>
                      <a:r>
                        <a:rPr lang="de-DE" sz="1700" err="1">
                          <a:solidFill>
                            <a:schemeClr val="tx1">
                              <a:lumMod val="75000"/>
                              <a:lumOff val="25000"/>
                            </a:schemeClr>
                          </a:solidFill>
                        </a:rPr>
                        <a:t>possibilities</a:t>
                      </a:r>
                      <a:r>
                        <a:rPr lang="de-DE" sz="1700" dirty="0">
                          <a:solidFill>
                            <a:schemeClr val="tx1">
                              <a:lumMod val="75000"/>
                              <a:lumOff val="25000"/>
                            </a:schemeClr>
                          </a:solidFill>
                        </a:rPr>
                        <a:t> </a:t>
                      </a:r>
                      <a:r>
                        <a:rPr lang="de-DE" sz="1700" err="1">
                          <a:solidFill>
                            <a:schemeClr val="tx1">
                              <a:lumMod val="75000"/>
                              <a:lumOff val="25000"/>
                            </a:schemeClr>
                          </a:solidFill>
                        </a:rPr>
                        <a:t>regarding</a:t>
                      </a:r>
                      <a:r>
                        <a:rPr lang="de-DE" sz="1700" dirty="0">
                          <a:solidFill>
                            <a:schemeClr val="tx1">
                              <a:lumMod val="75000"/>
                              <a:lumOff val="25000"/>
                            </a:schemeClr>
                          </a:solidFill>
                        </a:rPr>
                        <a:t> Maintenance</a:t>
                      </a:r>
                    </a:p>
                  </a:txBody>
                  <a:tcPr>
                    <a:solidFill>
                      <a:schemeClr val="bg1">
                        <a:lumMod val="95000"/>
                      </a:schemeClr>
                    </a:solidFill>
                  </a:tcPr>
                </a:tc>
                <a:extLst>
                  <a:ext uri="{0D108BD9-81ED-4DB2-BD59-A6C34878D82A}">
                    <a16:rowId xmlns:a16="http://schemas.microsoft.com/office/drawing/2014/main" val="3383014586"/>
                  </a:ext>
                </a:extLst>
              </a:tr>
              <a:tr h="175260">
                <a:tc>
                  <a:txBody>
                    <a:bodyPr/>
                    <a:lstStyle/>
                    <a:p>
                      <a:r>
                        <a:rPr lang="de-DE" sz="1700" dirty="0">
                          <a:solidFill>
                            <a:schemeClr val="tx1">
                              <a:lumMod val="75000"/>
                              <a:lumOff val="25000"/>
                            </a:schemeClr>
                          </a:solidFill>
                        </a:rPr>
                        <a:t>Air </a:t>
                      </a:r>
                      <a:r>
                        <a:rPr lang="de-DE" sz="1700" err="1">
                          <a:solidFill>
                            <a:schemeClr val="tx1">
                              <a:lumMod val="75000"/>
                              <a:lumOff val="25000"/>
                            </a:schemeClr>
                          </a:solidFill>
                        </a:rPr>
                        <a:t>Compressing</a:t>
                      </a:r>
                      <a:r>
                        <a:rPr lang="de-DE" sz="1700" dirty="0">
                          <a:solidFill>
                            <a:schemeClr val="tx1">
                              <a:lumMod val="75000"/>
                              <a:lumOff val="25000"/>
                            </a:schemeClr>
                          </a:solidFill>
                        </a:rPr>
                        <a:t> Station</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700" err="1">
                          <a:solidFill>
                            <a:schemeClr val="tx1">
                              <a:lumMod val="75000"/>
                              <a:lumOff val="25000"/>
                            </a:schemeClr>
                          </a:solidFill>
                        </a:rPr>
                        <a:t>Identification</a:t>
                      </a:r>
                      <a:r>
                        <a:rPr lang="de-DE" sz="1700" dirty="0">
                          <a:solidFill>
                            <a:schemeClr val="tx1">
                              <a:lumMod val="75000"/>
                              <a:lumOff val="25000"/>
                            </a:schemeClr>
                          </a:solidFill>
                        </a:rPr>
                        <a:t> </a:t>
                      </a:r>
                      <a:r>
                        <a:rPr lang="de-DE" sz="1700" err="1">
                          <a:solidFill>
                            <a:schemeClr val="tx1">
                              <a:lumMod val="75000"/>
                              <a:lumOff val="25000"/>
                            </a:schemeClr>
                          </a:solidFill>
                        </a:rPr>
                        <a:t>of</a:t>
                      </a:r>
                      <a:r>
                        <a:rPr lang="de-DE" sz="1700" dirty="0">
                          <a:solidFill>
                            <a:schemeClr val="tx1">
                              <a:lumMod val="75000"/>
                              <a:lumOff val="25000"/>
                            </a:schemeClr>
                          </a:solidFill>
                        </a:rPr>
                        <a:t> </a:t>
                      </a:r>
                      <a:r>
                        <a:rPr lang="de-DE" sz="1700" err="1">
                          <a:solidFill>
                            <a:schemeClr val="tx1">
                              <a:lumMod val="75000"/>
                              <a:lumOff val="25000"/>
                            </a:schemeClr>
                          </a:solidFill>
                        </a:rPr>
                        <a:t>optimisation</a:t>
                      </a:r>
                      <a:r>
                        <a:rPr lang="de-DE" sz="1700" dirty="0">
                          <a:solidFill>
                            <a:schemeClr val="tx1">
                              <a:lumMod val="75000"/>
                              <a:lumOff val="25000"/>
                            </a:schemeClr>
                          </a:solidFill>
                        </a:rPr>
                        <a:t> </a:t>
                      </a:r>
                      <a:r>
                        <a:rPr lang="de-DE" sz="1700" err="1">
                          <a:solidFill>
                            <a:schemeClr val="tx1">
                              <a:lumMod val="75000"/>
                              <a:lumOff val="25000"/>
                            </a:schemeClr>
                          </a:solidFill>
                        </a:rPr>
                        <a:t>possibilities</a:t>
                      </a:r>
                      <a:r>
                        <a:rPr lang="de-DE" sz="1700" dirty="0">
                          <a:solidFill>
                            <a:schemeClr val="tx1">
                              <a:lumMod val="75000"/>
                              <a:lumOff val="25000"/>
                            </a:schemeClr>
                          </a:solidFill>
                        </a:rPr>
                        <a:t> </a:t>
                      </a:r>
                      <a:r>
                        <a:rPr lang="de-DE" sz="1700" err="1">
                          <a:solidFill>
                            <a:schemeClr val="tx1">
                              <a:lumMod val="75000"/>
                              <a:lumOff val="25000"/>
                            </a:schemeClr>
                          </a:solidFill>
                        </a:rPr>
                        <a:t>regarding</a:t>
                      </a:r>
                      <a:r>
                        <a:rPr lang="de-DE" sz="1700" dirty="0">
                          <a:solidFill>
                            <a:schemeClr val="tx1">
                              <a:lumMod val="75000"/>
                              <a:lumOff val="25000"/>
                            </a:schemeClr>
                          </a:solidFill>
                        </a:rPr>
                        <a:t> </a:t>
                      </a:r>
                      <a:r>
                        <a:rPr lang="de-DE" sz="1700" err="1">
                          <a:solidFill>
                            <a:schemeClr val="tx1">
                              <a:lumMod val="75000"/>
                              <a:lumOff val="25000"/>
                            </a:schemeClr>
                          </a:solidFill>
                        </a:rPr>
                        <a:t>operations</a:t>
                      </a:r>
                      <a:endParaRPr lang="de-DE" sz="1700">
                        <a:solidFill>
                          <a:schemeClr val="tx1">
                            <a:lumMod val="75000"/>
                            <a:lumOff val="25000"/>
                          </a:schemeClr>
                        </a:solidFill>
                      </a:endParaRPr>
                    </a:p>
                  </a:txBody>
                  <a:tcPr>
                    <a:solidFill>
                      <a:schemeClr val="bg1">
                        <a:lumMod val="95000"/>
                      </a:schemeClr>
                    </a:solidFill>
                  </a:tcPr>
                </a:tc>
                <a:extLst>
                  <a:ext uri="{0D108BD9-81ED-4DB2-BD59-A6C34878D82A}">
                    <a16:rowId xmlns:a16="http://schemas.microsoft.com/office/drawing/2014/main" val="1362421965"/>
                  </a:ext>
                </a:extLst>
              </a:tr>
              <a:tr h="175260">
                <a:tc>
                  <a:txBody>
                    <a:bodyPr/>
                    <a:lstStyle/>
                    <a:p>
                      <a:r>
                        <a:rPr lang="de-DE" sz="1700" err="1">
                          <a:solidFill>
                            <a:schemeClr val="tx1">
                              <a:lumMod val="75000"/>
                              <a:lumOff val="25000"/>
                            </a:schemeClr>
                          </a:solidFill>
                        </a:rPr>
                        <a:t>Heat</a:t>
                      </a:r>
                      <a:r>
                        <a:rPr lang="de-DE" sz="1700" dirty="0">
                          <a:solidFill>
                            <a:schemeClr val="tx1">
                              <a:lumMod val="75000"/>
                              <a:lumOff val="25000"/>
                            </a:schemeClr>
                          </a:solidFill>
                        </a:rPr>
                        <a:t> </a:t>
                      </a:r>
                      <a:r>
                        <a:rPr lang="de-DE" sz="1700" err="1">
                          <a:solidFill>
                            <a:schemeClr val="tx1">
                              <a:lumMod val="75000"/>
                              <a:lumOff val="25000"/>
                            </a:schemeClr>
                          </a:solidFill>
                        </a:rPr>
                        <a:t>Recovery</a:t>
                      </a:r>
                      <a:r>
                        <a:rPr lang="de-DE" sz="1700" dirty="0">
                          <a:solidFill>
                            <a:schemeClr val="tx1">
                              <a:lumMod val="75000"/>
                              <a:lumOff val="25000"/>
                            </a:schemeClr>
                          </a:solidFill>
                        </a:rPr>
                        <a:t> at Air </a:t>
                      </a:r>
                      <a:r>
                        <a:rPr lang="de-DE" sz="1700" err="1">
                          <a:solidFill>
                            <a:schemeClr val="tx1">
                              <a:lumMod val="75000"/>
                              <a:lumOff val="25000"/>
                            </a:schemeClr>
                          </a:solidFill>
                        </a:rPr>
                        <a:t>Compression</a:t>
                      </a:r>
                      <a:endParaRPr lang="de-DE" sz="1700">
                        <a:solidFill>
                          <a:schemeClr val="tx1">
                            <a:lumMod val="75000"/>
                            <a:lumOff val="25000"/>
                          </a:schemeClr>
                        </a:solidFill>
                      </a:endParaRPr>
                    </a:p>
                  </a:txBody>
                  <a:tcPr>
                    <a:solidFill>
                      <a:schemeClr val="bg1">
                        <a:lumMod val="95000"/>
                      </a:schemeClr>
                    </a:solidFill>
                  </a:tcPr>
                </a:tc>
                <a:tc>
                  <a:txBody>
                    <a:bodyPr/>
                    <a:lstStyle/>
                    <a:p>
                      <a:r>
                        <a:rPr lang="de-DE" sz="1700" dirty="0">
                          <a:solidFill>
                            <a:schemeClr val="tx1">
                              <a:lumMod val="75000"/>
                              <a:lumOff val="25000"/>
                            </a:schemeClr>
                          </a:solidFill>
                        </a:rPr>
                        <a:t>Energy Efficiency </a:t>
                      </a:r>
                      <a:r>
                        <a:rPr lang="de-DE" sz="1700" err="1">
                          <a:solidFill>
                            <a:schemeClr val="tx1">
                              <a:lumMod val="75000"/>
                              <a:lumOff val="25000"/>
                            </a:schemeClr>
                          </a:solidFill>
                        </a:rPr>
                        <a:t>Surveilance</a:t>
                      </a:r>
                      <a:r>
                        <a:rPr lang="de-DE" sz="1700" dirty="0">
                          <a:solidFill>
                            <a:schemeClr val="tx1">
                              <a:lumMod val="75000"/>
                              <a:lumOff val="25000"/>
                            </a:schemeClr>
                          </a:solidFill>
                        </a:rPr>
                        <a:t> in </a:t>
                      </a:r>
                      <a:r>
                        <a:rPr lang="de-DE" sz="1700" err="1">
                          <a:solidFill>
                            <a:schemeClr val="tx1">
                              <a:lumMod val="75000"/>
                              <a:lumOff val="25000"/>
                            </a:schemeClr>
                          </a:solidFill>
                        </a:rPr>
                        <a:t>Heat</a:t>
                      </a:r>
                      <a:r>
                        <a:rPr lang="de-DE" sz="1700" dirty="0">
                          <a:solidFill>
                            <a:schemeClr val="tx1">
                              <a:lumMod val="75000"/>
                              <a:lumOff val="25000"/>
                            </a:schemeClr>
                          </a:solidFill>
                        </a:rPr>
                        <a:t> </a:t>
                      </a:r>
                      <a:r>
                        <a:rPr lang="de-DE" sz="1700" err="1">
                          <a:solidFill>
                            <a:schemeClr val="tx1">
                              <a:lumMod val="75000"/>
                              <a:lumOff val="25000"/>
                            </a:schemeClr>
                          </a:solidFill>
                        </a:rPr>
                        <a:t>Recovery</a:t>
                      </a:r>
                      <a:r>
                        <a:rPr lang="de-DE" sz="1700" dirty="0">
                          <a:solidFill>
                            <a:schemeClr val="tx1">
                              <a:lumMod val="75000"/>
                              <a:lumOff val="25000"/>
                            </a:schemeClr>
                          </a:solidFill>
                        </a:rPr>
                        <a:t>,  Evaluation </a:t>
                      </a:r>
                      <a:r>
                        <a:rPr lang="de-DE" sz="1700" err="1">
                          <a:solidFill>
                            <a:schemeClr val="tx1">
                              <a:lumMod val="75000"/>
                              <a:lumOff val="25000"/>
                            </a:schemeClr>
                          </a:solidFill>
                        </a:rPr>
                        <a:t>of</a:t>
                      </a:r>
                      <a:r>
                        <a:rPr lang="de-DE" sz="1700" dirty="0">
                          <a:solidFill>
                            <a:schemeClr val="tx1">
                              <a:lumMod val="75000"/>
                              <a:lumOff val="25000"/>
                            </a:schemeClr>
                          </a:solidFill>
                        </a:rPr>
                        <a:t> Impacts </a:t>
                      </a:r>
                      <a:r>
                        <a:rPr lang="de-DE" sz="1700" err="1">
                          <a:solidFill>
                            <a:schemeClr val="tx1">
                              <a:lumMod val="75000"/>
                              <a:lumOff val="25000"/>
                            </a:schemeClr>
                          </a:solidFill>
                        </a:rPr>
                        <a:t>of</a:t>
                      </a:r>
                      <a:r>
                        <a:rPr lang="de-DE" sz="1700" dirty="0">
                          <a:solidFill>
                            <a:schemeClr val="tx1">
                              <a:lumMod val="75000"/>
                              <a:lumOff val="25000"/>
                            </a:schemeClr>
                          </a:solidFill>
                        </a:rPr>
                        <a:t> </a:t>
                      </a:r>
                      <a:r>
                        <a:rPr lang="de-DE" sz="1700" err="1">
                          <a:solidFill>
                            <a:schemeClr val="tx1">
                              <a:lumMod val="75000"/>
                              <a:lumOff val="25000"/>
                            </a:schemeClr>
                          </a:solidFill>
                        </a:rPr>
                        <a:t>Optimisation</a:t>
                      </a:r>
                      <a:endParaRPr lang="de-DE" sz="1700">
                        <a:solidFill>
                          <a:schemeClr val="tx1">
                            <a:lumMod val="75000"/>
                            <a:lumOff val="25000"/>
                          </a:schemeClr>
                        </a:solidFill>
                      </a:endParaRPr>
                    </a:p>
                  </a:txBody>
                  <a:tcPr>
                    <a:solidFill>
                      <a:schemeClr val="bg1">
                        <a:lumMod val="95000"/>
                      </a:schemeClr>
                    </a:solidFill>
                  </a:tcPr>
                </a:tc>
                <a:extLst>
                  <a:ext uri="{0D108BD9-81ED-4DB2-BD59-A6C34878D82A}">
                    <a16:rowId xmlns:a16="http://schemas.microsoft.com/office/drawing/2014/main" val="2823093321"/>
                  </a:ext>
                </a:extLst>
              </a:tr>
            </a:tbl>
          </a:graphicData>
        </a:graphic>
      </p:graphicFrame>
      <p:sp>
        <p:nvSpPr>
          <p:cNvPr id="13" name="Pfeil nach rechts 12"/>
          <p:cNvSpPr/>
          <p:nvPr/>
        </p:nvSpPr>
        <p:spPr>
          <a:xfrm>
            <a:off x="165549" y="4705876"/>
            <a:ext cx="232117" cy="316523"/>
          </a:xfrm>
          <a:prstGeom prst="rightArrow">
            <a:avLst>
              <a:gd name="adj1" fmla="val 50000"/>
              <a:gd name="adj2" fmla="val 100000"/>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180000" rIns="180000" rtlCol="0" anchor="ctr"/>
          <a:lstStyle/>
          <a:p>
            <a:pPr marL="0" marR="0" indent="0" algn="l" defTabSz="914400" rtl="0" eaLnBrk="1" fontAlgn="auto" latinLnBrk="0" hangingPunct="1">
              <a:lnSpc>
                <a:spcPct val="100000"/>
              </a:lnSpc>
              <a:spcBef>
                <a:spcPct val="20000"/>
              </a:spcBef>
              <a:spcAft>
                <a:spcPts val="0"/>
              </a:spcAft>
              <a:buClrTx/>
              <a:buSzPct val="110000"/>
              <a:buFont typeface="Arial"/>
              <a:buNone/>
              <a:tabLst/>
            </a:pPr>
            <a:endParaRPr kumimoji="0" lang="de-DE" sz="24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endParaRPr>
          </a:p>
        </p:txBody>
      </p:sp>
      <p:sp>
        <p:nvSpPr>
          <p:cNvPr id="8" name="Titel 1">
            <a:extLst>
              <a:ext uri="{FF2B5EF4-FFF2-40B4-BE49-F238E27FC236}">
                <a16:creationId xmlns:a16="http://schemas.microsoft.com/office/drawing/2014/main" id="{6BFB14BA-D9B2-4F0E-8303-BAE8BB6AB14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925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n-US" dirty="0">
                <a:solidFill>
                  <a:srgbClr val="FFFFFF"/>
                </a:solidFill>
              </a:rPr>
              <a:t>Best Practice Examples from Monitoring and Benchmarking</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79254E91-58E1-4622-94C8-02689BE1B5C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257053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esquinas redondeadas 18">
            <a:extLst>
              <a:ext uri="{FF2B5EF4-FFF2-40B4-BE49-F238E27FC236}">
                <a16:creationId xmlns:a16="http://schemas.microsoft.com/office/drawing/2014/main" id="{CF02F354-E86E-4896-A1E2-D7B5916C4D71}"/>
              </a:ext>
            </a:extLst>
          </p:cNvPr>
          <p:cNvSpPr/>
          <p:nvPr/>
        </p:nvSpPr>
        <p:spPr>
          <a:xfrm>
            <a:off x="1018972" y="4168592"/>
            <a:ext cx="7217777" cy="873308"/>
          </a:xfrm>
          <a:prstGeom prst="roundRect">
            <a:avLst>
              <a:gd name="adj" fmla="val 7143"/>
            </a:avLst>
          </a:prstGeom>
          <a:solidFill>
            <a:schemeClr val="accent2">
              <a:lumMod val="40000"/>
              <a:lumOff val="60000"/>
              <a:alpha val="22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Fußzeilenplatzhalter 2"/>
          <p:cNvSpPr>
            <a:spLocks noGrp="1"/>
          </p:cNvSpPr>
          <p:nvPr>
            <p:ph type="ftr" sz="quarter" idx="4294967295"/>
          </p:nvPr>
        </p:nvSpPr>
        <p:spPr/>
        <p:txBody>
          <a:bodyPr/>
          <a:lstStyle/>
          <a:p>
            <a:endParaRPr lang="de-DE" dirty="0"/>
          </a:p>
        </p:txBody>
      </p:sp>
      <p:sp>
        <p:nvSpPr>
          <p:cNvPr id="4" name="Foliennummernplatzhalter 3"/>
          <p:cNvSpPr>
            <a:spLocks noGrp="1"/>
          </p:cNvSpPr>
          <p:nvPr>
            <p:ph type="sldNum" sz="quarter" idx="4"/>
          </p:nvPr>
        </p:nvSpPr>
        <p:spPr/>
        <p:txBody>
          <a:bodyPr/>
          <a:lstStyle/>
          <a:p>
            <a:fld id="{EB047BE3-02A1-4435-821A-3BBCADEA6157}" type="slidenum">
              <a:rPr lang="de-DE" smtClean="0"/>
              <a:pPr/>
              <a:t>15</a:t>
            </a:fld>
            <a:endParaRPr lang="de-DE" dirty="0"/>
          </a:p>
        </p:txBody>
      </p:sp>
      <p:pic>
        <p:nvPicPr>
          <p:cNvPr id="3" name="Grafik 2"/>
          <p:cNvPicPr>
            <a:picLocks noChangeAspect="1"/>
          </p:cNvPicPr>
          <p:nvPr/>
        </p:nvPicPr>
        <p:blipFill rotWithShape="1">
          <a:blip r:embed="rId3"/>
          <a:srcRect b="28465"/>
          <a:stretch/>
        </p:blipFill>
        <p:spPr>
          <a:xfrm>
            <a:off x="441564" y="1504826"/>
            <a:ext cx="8496000" cy="2045865"/>
          </a:xfrm>
          <a:prstGeom prst="rect">
            <a:avLst/>
          </a:prstGeom>
        </p:spPr>
      </p:pic>
      <p:sp>
        <p:nvSpPr>
          <p:cNvPr id="5" name="Textfeld 4"/>
          <p:cNvSpPr txBox="1"/>
          <p:nvPr/>
        </p:nvSpPr>
        <p:spPr>
          <a:xfrm rot="16200000">
            <a:off x="8206659" y="2126357"/>
            <a:ext cx="1355298" cy="261610"/>
          </a:xfrm>
          <a:prstGeom prst="rect">
            <a:avLst/>
          </a:prstGeom>
          <a:solidFill>
            <a:schemeClr val="bg1"/>
          </a:solidFill>
        </p:spPr>
        <p:txBody>
          <a:bodyPr wrap="square" rtlCol="0">
            <a:spAutoFit/>
          </a:bodyPr>
          <a:lstStyle/>
          <a:p>
            <a:r>
              <a:rPr lang="de-DE" sz="1100" dirty="0"/>
              <a:t>kW </a:t>
            </a:r>
            <a:r>
              <a:rPr lang="de-DE" sz="1100" dirty="0" err="1"/>
              <a:t>heat</a:t>
            </a:r>
            <a:r>
              <a:rPr lang="de-DE" sz="1100" dirty="0"/>
              <a:t> </a:t>
            </a:r>
            <a:r>
              <a:rPr lang="de-DE" sz="1100" dirty="0" err="1"/>
              <a:t>recovery</a:t>
            </a:r>
            <a:endParaRPr lang="de-DE" sz="1100" dirty="0"/>
          </a:p>
        </p:txBody>
      </p:sp>
      <p:sp>
        <p:nvSpPr>
          <p:cNvPr id="2" name="Textplatzhalter 1"/>
          <p:cNvSpPr>
            <a:spLocks noGrp="1"/>
          </p:cNvSpPr>
          <p:nvPr>
            <p:ph type="body" sz="quarter" idx="10"/>
          </p:nvPr>
        </p:nvSpPr>
        <p:spPr>
          <a:xfrm>
            <a:off x="1155328" y="4259712"/>
            <a:ext cx="6945064" cy="685133"/>
          </a:xfrm>
          <a:noFill/>
          <a:ln>
            <a:noFill/>
          </a:ln>
        </p:spPr>
        <p:txBody>
          <a:bodyPr>
            <a:normAutofit/>
          </a:bodyPr>
          <a:lstStyle/>
          <a:p>
            <a:pPr marL="0" indent="0">
              <a:buNone/>
            </a:pPr>
            <a:r>
              <a:rPr lang="de-DE" sz="1600" dirty="0">
                <a:solidFill>
                  <a:schemeClr val="tx1">
                    <a:lumMod val="75000"/>
                    <a:lumOff val="25000"/>
                  </a:schemeClr>
                </a:solidFill>
              </a:rPr>
              <a:t>During Monitoring of the heat recovery of an air compressor station, a company identified possibilities to enhance heat regeneration</a:t>
            </a:r>
          </a:p>
        </p:txBody>
      </p:sp>
      <p:sp>
        <p:nvSpPr>
          <p:cNvPr id="10" name="Textfeld 10"/>
          <p:cNvSpPr txBox="1"/>
          <p:nvPr/>
        </p:nvSpPr>
        <p:spPr>
          <a:xfrm>
            <a:off x="2903974" y="2366691"/>
            <a:ext cx="4819496" cy="584775"/>
          </a:xfrm>
          <a:prstGeom prst="rect">
            <a:avLst/>
          </a:prstGeom>
          <a:solidFill>
            <a:srgbClr val="FFFFFF"/>
          </a:solidFill>
          <a:ln w="9528">
            <a:solidFill>
              <a:srgbClr val="000000"/>
            </a:solidFill>
            <a:prstDash val="solid"/>
            <a:miter/>
          </a:ln>
        </p:spPr>
        <p:txBody>
          <a:bodyPr vert="horz" wrap="square" lIns="0" tIns="45720" rIns="91440" bIns="45720" anchor="ctr" anchorCtr="1" compatLnSpc="1">
            <a:spAutoFit/>
          </a:bodyPr>
          <a:lstStyle/>
          <a:p>
            <a:pPr marL="9207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600" b="0" i="0" u="none" strike="noStrike" kern="0" cap="none" spc="0" baseline="0" dirty="0">
                <a:solidFill>
                  <a:srgbClr val="404040"/>
                </a:solidFill>
                <a:uFillTx/>
                <a:latin typeface="Calibri"/>
                <a:cs typeface="Calibri" pitchFamily="34"/>
              </a:rPr>
              <a:t>White Line: </a:t>
            </a:r>
            <a:r>
              <a:rPr lang="de-DE" sz="1600" b="0" i="0" u="none" strike="noStrike" kern="0" cap="none" spc="0" baseline="0" dirty="0" err="1">
                <a:solidFill>
                  <a:srgbClr val="404040"/>
                </a:solidFill>
                <a:uFillTx/>
                <a:latin typeface="Calibri"/>
                <a:cs typeface="Calibri" pitchFamily="34"/>
              </a:rPr>
              <a:t>Heat</a:t>
            </a:r>
            <a:r>
              <a:rPr lang="de-DE" sz="1600" b="0" i="0" u="none" strike="noStrike" kern="0" cap="none" spc="0" baseline="0" dirty="0">
                <a:solidFill>
                  <a:srgbClr val="404040"/>
                </a:solidFill>
                <a:uFillTx/>
                <a:latin typeface="Calibri"/>
                <a:cs typeface="Calibri" pitchFamily="34"/>
              </a:rPr>
              <a:t> </a:t>
            </a:r>
            <a:r>
              <a:rPr lang="de-DE" sz="1600" b="0" i="0" u="none" strike="noStrike" kern="0" cap="none" spc="0" baseline="0" dirty="0" err="1">
                <a:solidFill>
                  <a:srgbClr val="404040"/>
                </a:solidFill>
                <a:uFillTx/>
                <a:latin typeface="Calibri"/>
                <a:cs typeface="Calibri" pitchFamily="34"/>
              </a:rPr>
              <a:t>thas</a:t>
            </a:r>
            <a:r>
              <a:rPr lang="de-DE" sz="1600" b="0" i="0" u="none" strike="noStrike" kern="0" cap="none" spc="0" baseline="0" dirty="0">
                <a:solidFill>
                  <a:srgbClr val="404040"/>
                </a:solidFill>
                <a:uFillTx/>
                <a:latin typeface="Calibri"/>
                <a:cs typeface="Calibri" pitchFamily="34"/>
              </a:rPr>
              <a:t> </a:t>
            </a:r>
            <a:r>
              <a:rPr lang="de-DE" sz="1600" b="0" i="0" u="none" strike="noStrike" kern="0" cap="none" spc="0" baseline="0" dirty="0" err="1">
                <a:solidFill>
                  <a:srgbClr val="404040"/>
                </a:solidFill>
                <a:uFillTx/>
                <a:latin typeface="Calibri"/>
                <a:cs typeface="Calibri" pitchFamily="34"/>
              </a:rPr>
              <a:t>would</a:t>
            </a:r>
            <a:r>
              <a:rPr lang="de-DE" sz="1600" b="0" i="0" u="none" strike="noStrike" kern="0" cap="none" spc="0" baseline="0" dirty="0">
                <a:solidFill>
                  <a:srgbClr val="404040"/>
                </a:solidFill>
                <a:uFillTx/>
                <a:latin typeface="Calibri"/>
                <a:cs typeface="Calibri" pitchFamily="34"/>
              </a:rPr>
              <a:t> </a:t>
            </a:r>
            <a:r>
              <a:rPr lang="de-DE" sz="1600" b="0" i="0" u="none" strike="noStrike" kern="0" cap="none" spc="0" baseline="0" dirty="0" err="1">
                <a:solidFill>
                  <a:srgbClr val="404040"/>
                </a:solidFill>
                <a:uFillTx/>
                <a:latin typeface="Calibri"/>
                <a:cs typeface="Calibri" pitchFamily="34"/>
              </a:rPr>
              <a:t>have</a:t>
            </a:r>
            <a:r>
              <a:rPr lang="de-DE" sz="1600" b="0" i="0" u="none" strike="noStrike" kern="0" cap="none" spc="0" baseline="0" dirty="0">
                <a:solidFill>
                  <a:srgbClr val="404040"/>
                </a:solidFill>
                <a:uFillTx/>
                <a:latin typeface="Calibri"/>
                <a:cs typeface="Calibri" pitchFamily="34"/>
              </a:rPr>
              <a:t> </a:t>
            </a:r>
            <a:r>
              <a:rPr lang="de-DE" sz="1600" b="0" i="0" u="none" strike="noStrike" kern="0" cap="none" spc="0" baseline="0" dirty="0" err="1">
                <a:solidFill>
                  <a:srgbClr val="404040"/>
                </a:solidFill>
                <a:uFillTx/>
                <a:latin typeface="Calibri"/>
                <a:cs typeface="Calibri" pitchFamily="34"/>
              </a:rPr>
              <a:t>been</a:t>
            </a:r>
            <a:r>
              <a:rPr lang="de-DE" sz="1600" b="0" i="0" u="none" strike="noStrike" kern="0" cap="none" spc="0" dirty="0">
                <a:solidFill>
                  <a:srgbClr val="404040"/>
                </a:solidFill>
                <a:uFillTx/>
                <a:latin typeface="Calibri"/>
                <a:cs typeface="Calibri" pitchFamily="34"/>
              </a:rPr>
              <a:t> </a:t>
            </a:r>
            <a:r>
              <a:rPr lang="de-DE" sz="1600" b="0" i="0" u="none" strike="noStrike" kern="0" cap="none" spc="0" dirty="0" err="1">
                <a:solidFill>
                  <a:srgbClr val="404040"/>
                </a:solidFill>
                <a:uFillTx/>
                <a:latin typeface="Calibri"/>
                <a:cs typeface="Calibri" pitchFamily="34"/>
              </a:rPr>
              <a:t>expected</a:t>
            </a:r>
            <a:r>
              <a:rPr lang="de-DE" sz="1600" b="0" i="0" u="none" strike="noStrike" kern="0" cap="none" spc="0" dirty="0">
                <a:solidFill>
                  <a:srgbClr val="404040"/>
                </a:solidFill>
                <a:uFillTx/>
                <a:latin typeface="Calibri"/>
                <a:cs typeface="Calibri" pitchFamily="34"/>
              </a:rPr>
              <a:t> to </a:t>
            </a:r>
            <a:r>
              <a:rPr lang="de-DE" sz="1600" b="0" i="0" u="none" strike="noStrike" kern="0" cap="none" spc="0" dirty="0" err="1">
                <a:solidFill>
                  <a:srgbClr val="404040"/>
                </a:solidFill>
                <a:uFillTx/>
                <a:latin typeface="Calibri"/>
                <a:cs typeface="Calibri" pitchFamily="34"/>
              </a:rPr>
              <a:t>be</a:t>
            </a:r>
            <a:r>
              <a:rPr lang="de-DE" sz="1600" b="0" i="0" u="none" strike="noStrike" kern="0" cap="none" spc="0" dirty="0">
                <a:solidFill>
                  <a:srgbClr val="404040"/>
                </a:solidFill>
                <a:uFillTx/>
                <a:latin typeface="Calibri"/>
                <a:cs typeface="Calibri" pitchFamily="34"/>
              </a:rPr>
              <a:t> </a:t>
            </a:r>
            <a:r>
              <a:rPr lang="de-DE" sz="1600" b="0" i="0" u="none" strike="noStrike" kern="0" cap="none" spc="0" dirty="0" err="1">
                <a:solidFill>
                  <a:srgbClr val="404040"/>
                </a:solidFill>
                <a:uFillTx/>
                <a:latin typeface="Calibri"/>
                <a:cs typeface="Calibri" pitchFamily="34"/>
              </a:rPr>
              <a:t>recoverd</a:t>
            </a:r>
            <a:r>
              <a:rPr lang="de-DE" sz="1600" b="0" i="0" u="none" strike="noStrike" kern="0" cap="none" spc="0" dirty="0">
                <a:solidFill>
                  <a:srgbClr val="404040"/>
                </a:solidFill>
                <a:uFillTx/>
                <a:latin typeface="Calibri"/>
                <a:cs typeface="Calibri" pitchFamily="34"/>
              </a:rPr>
              <a:t> </a:t>
            </a:r>
            <a:r>
              <a:rPr lang="de-DE" sz="1600" b="0" i="0" u="none" strike="noStrike" kern="0" cap="none" spc="0" dirty="0" err="1">
                <a:solidFill>
                  <a:srgbClr val="404040"/>
                </a:solidFill>
                <a:uFillTx/>
                <a:latin typeface="Calibri"/>
                <a:cs typeface="Calibri" pitchFamily="34"/>
              </a:rPr>
              <a:t>according</a:t>
            </a:r>
            <a:r>
              <a:rPr lang="de-DE" sz="1600" b="0" i="0" u="none" strike="noStrike" kern="0" cap="none" spc="0" dirty="0">
                <a:solidFill>
                  <a:srgbClr val="404040"/>
                </a:solidFill>
                <a:uFillTx/>
                <a:latin typeface="Calibri"/>
                <a:cs typeface="Calibri" pitchFamily="34"/>
              </a:rPr>
              <a:t> </a:t>
            </a:r>
            <a:r>
              <a:rPr lang="de-DE" sz="1600" b="0" i="0" u="none" strike="noStrike" kern="0" cap="none" spc="0" dirty="0" err="1">
                <a:solidFill>
                  <a:srgbClr val="404040"/>
                </a:solidFill>
                <a:uFillTx/>
                <a:latin typeface="Calibri"/>
                <a:cs typeface="Calibri" pitchFamily="34"/>
              </a:rPr>
              <a:t>under</a:t>
            </a:r>
            <a:r>
              <a:rPr lang="de-DE" sz="1600" b="0" i="0" u="none" strike="noStrike" kern="0" cap="none" spc="0" dirty="0">
                <a:solidFill>
                  <a:srgbClr val="404040"/>
                </a:solidFill>
                <a:uFillTx/>
                <a:latin typeface="Calibri"/>
                <a:cs typeface="Calibri" pitchFamily="34"/>
              </a:rPr>
              <a:t> </a:t>
            </a:r>
            <a:r>
              <a:rPr lang="de-DE" sz="1600" b="0" i="0" u="none" strike="noStrike" kern="0" cap="none" spc="0" dirty="0" err="1">
                <a:solidFill>
                  <a:srgbClr val="404040"/>
                </a:solidFill>
                <a:uFillTx/>
                <a:latin typeface="Calibri"/>
                <a:cs typeface="Calibri" pitchFamily="34"/>
              </a:rPr>
              <a:t>actual</a:t>
            </a:r>
            <a:r>
              <a:rPr lang="de-DE" sz="1600" b="0" i="0" u="none" strike="noStrike" kern="0" cap="none" spc="0" dirty="0">
                <a:solidFill>
                  <a:srgbClr val="404040"/>
                </a:solidFill>
                <a:uFillTx/>
                <a:latin typeface="Calibri"/>
                <a:cs typeface="Calibri" pitchFamily="34"/>
              </a:rPr>
              <a:t> </a:t>
            </a:r>
            <a:r>
              <a:rPr lang="de-DE" sz="1600" b="0" i="0" u="none" strike="noStrike" kern="0" cap="none" spc="0" dirty="0" err="1">
                <a:solidFill>
                  <a:srgbClr val="404040"/>
                </a:solidFill>
                <a:uFillTx/>
                <a:latin typeface="Calibri"/>
                <a:cs typeface="Calibri" pitchFamily="34"/>
              </a:rPr>
              <a:t>conditions</a:t>
            </a:r>
            <a:r>
              <a:rPr lang="de-DE" sz="1600" b="0" i="0" u="none" strike="noStrike" kern="0" cap="none" spc="0" dirty="0">
                <a:solidFill>
                  <a:srgbClr val="404040"/>
                </a:solidFill>
                <a:uFillTx/>
                <a:latin typeface="Calibri"/>
                <a:cs typeface="Calibri" pitchFamily="34"/>
              </a:rPr>
              <a:t> </a:t>
            </a:r>
            <a:r>
              <a:rPr lang="de-DE" sz="1600" b="0" i="0" u="none" strike="noStrike" kern="0" cap="none" spc="0" baseline="0" dirty="0">
                <a:solidFill>
                  <a:srgbClr val="404040"/>
                </a:solidFill>
                <a:uFillTx/>
                <a:latin typeface="Calibri"/>
                <a:cs typeface="Calibri" pitchFamily="34"/>
              </a:rPr>
              <a:t>(</a:t>
            </a:r>
            <a:r>
              <a:rPr lang="de-DE" sz="1600" b="1" i="0" u="none" strike="noStrike" kern="0" cap="none" spc="0" baseline="0" dirty="0">
                <a:solidFill>
                  <a:srgbClr val="404040"/>
                </a:solidFill>
                <a:uFillTx/>
                <a:latin typeface="Calibri"/>
                <a:cs typeface="Calibri" pitchFamily="34"/>
              </a:rPr>
              <a:t>Baseline)</a:t>
            </a:r>
          </a:p>
        </p:txBody>
      </p:sp>
      <p:sp>
        <p:nvSpPr>
          <p:cNvPr id="11" name="Textfeld 10"/>
          <p:cNvSpPr txBox="1"/>
          <p:nvPr/>
        </p:nvSpPr>
        <p:spPr>
          <a:xfrm>
            <a:off x="2355859" y="1410236"/>
            <a:ext cx="4755824" cy="338554"/>
          </a:xfrm>
          <a:prstGeom prst="rect">
            <a:avLst/>
          </a:prstGeom>
          <a:solidFill>
            <a:srgbClr val="666666"/>
          </a:solidFill>
          <a:ln w="25402">
            <a:solidFill>
              <a:srgbClr val="FFFFFF"/>
            </a:solidFill>
            <a:prstDash val="solid"/>
            <a:miter/>
          </a:ln>
        </p:spPr>
        <p:txBody>
          <a:bodyPr vert="horz" wrap="square" lIns="0" tIns="45720" rIns="91440" bIns="45720" anchor="ctr" anchorCtr="1" compatLnSpc="1">
            <a:spAutoFit/>
          </a:bodyPr>
          <a:lstStyle/>
          <a:p>
            <a:pPr marL="9207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600" b="0" i="0" u="none" strike="noStrike" kern="0" cap="none" spc="0" baseline="0" dirty="0">
                <a:solidFill>
                  <a:srgbClr val="FFFFFF"/>
                </a:solidFill>
                <a:uFillTx/>
                <a:latin typeface="Calibri"/>
                <a:cs typeface="Calibri" pitchFamily="34"/>
              </a:rPr>
              <a:t>Dark Grey Line: </a:t>
            </a:r>
            <a:r>
              <a:rPr lang="de-DE" sz="1600" b="1" i="0" u="none" strike="noStrike" kern="0" cap="none" spc="0" baseline="0" dirty="0" err="1">
                <a:solidFill>
                  <a:srgbClr val="FFFFFF"/>
                </a:solidFill>
                <a:uFillTx/>
                <a:latin typeface="Calibri"/>
                <a:cs typeface="Calibri" pitchFamily="34"/>
              </a:rPr>
              <a:t>Heat</a:t>
            </a:r>
            <a:r>
              <a:rPr lang="de-DE" sz="1600" b="1" i="0" u="none" strike="noStrike" kern="0" cap="none" spc="0" baseline="0" dirty="0">
                <a:solidFill>
                  <a:srgbClr val="FFFFFF"/>
                </a:solidFill>
                <a:uFillTx/>
                <a:latin typeface="Calibri"/>
                <a:cs typeface="Calibri" pitchFamily="34"/>
              </a:rPr>
              <a:t> </a:t>
            </a:r>
            <a:r>
              <a:rPr lang="de-DE" sz="1600" b="1" i="0" u="none" strike="noStrike" kern="0" cap="none" spc="0" baseline="0" dirty="0" err="1">
                <a:solidFill>
                  <a:srgbClr val="FFFFFF"/>
                </a:solidFill>
                <a:uFillTx/>
                <a:latin typeface="Calibri"/>
                <a:cs typeface="Calibri" pitchFamily="34"/>
              </a:rPr>
              <a:t>that</a:t>
            </a:r>
            <a:r>
              <a:rPr lang="de-DE" sz="1600" b="1" i="0" u="none" strike="noStrike" kern="0" cap="none" spc="0" baseline="0" dirty="0">
                <a:solidFill>
                  <a:srgbClr val="FFFFFF"/>
                </a:solidFill>
                <a:uFillTx/>
                <a:latin typeface="Calibri"/>
                <a:cs typeface="Calibri" pitchFamily="34"/>
              </a:rPr>
              <a:t> was</a:t>
            </a:r>
            <a:r>
              <a:rPr lang="de-DE" sz="1600" b="1" i="0" u="none" strike="noStrike" kern="0" cap="none" spc="0" dirty="0">
                <a:solidFill>
                  <a:srgbClr val="FFFFFF"/>
                </a:solidFill>
                <a:uFillTx/>
                <a:latin typeface="Calibri"/>
                <a:cs typeface="Calibri" pitchFamily="34"/>
              </a:rPr>
              <a:t> </a:t>
            </a:r>
            <a:r>
              <a:rPr lang="de-DE" sz="1600" b="1" i="0" u="none" strike="noStrike" kern="0" cap="none" spc="0" dirty="0" err="1">
                <a:solidFill>
                  <a:srgbClr val="FFFFFF"/>
                </a:solidFill>
                <a:uFillTx/>
                <a:latin typeface="Calibri"/>
                <a:cs typeface="Calibri" pitchFamily="34"/>
              </a:rPr>
              <a:t>actually</a:t>
            </a:r>
            <a:r>
              <a:rPr lang="de-DE" sz="1600" b="1" i="0" u="none" strike="noStrike" kern="0" cap="none" spc="0" dirty="0">
                <a:solidFill>
                  <a:srgbClr val="FFFFFF"/>
                </a:solidFill>
                <a:uFillTx/>
                <a:latin typeface="Calibri"/>
                <a:cs typeface="Calibri" pitchFamily="34"/>
              </a:rPr>
              <a:t> </a:t>
            </a:r>
            <a:r>
              <a:rPr lang="de-DE" sz="1600" b="1" i="0" u="none" strike="noStrike" kern="0" cap="none" spc="0" dirty="0" err="1">
                <a:solidFill>
                  <a:srgbClr val="FFFFFF"/>
                </a:solidFill>
                <a:uFillTx/>
                <a:latin typeface="Calibri"/>
                <a:cs typeface="Calibri" pitchFamily="34"/>
              </a:rPr>
              <a:t>recovered</a:t>
            </a:r>
            <a:endParaRPr lang="de-DE" sz="1600" b="1" i="0" u="none" strike="noStrike" kern="0" cap="none" spc="0" baseline="0" dirty="0">
              <a:solidFill>
                <a:srgbClr val="FFFFFF"/>
              </a:solidFill>
              <a:uFillTx/>
              <a:latin typeface="Calibri"/>
              <a:cs typeface="Calibri" pitchFamily="34"/>
            </a:endParaRPr>
          </a:p>
        </p:txBody>
      </p:sp>
      <p:cxnSp>
        <p:nvCxnSpPr>
          <p:cNvPr id="12" name="Gerade Verbindung mit Pfeil 23"/>
          <p:cNvCxnSpPr/>
          <p:nvPr/>
        </p:nvCxnSpPr>
        <p:spPr>
          <a:xfrm flipH="1" flipV="1">
            <a:off x="7502088" y="2176007"/>
            <a:ext cx="16936" cy="183165"/>
          </a:xfrm>
          <a:prstGeom prst="straightConnector1">
            <a:avLst/>
          </a:prstGeom>
          <a:noFill/>
          <a:ln w="19046">
            <a:solidFill>
              <a:srgbClr val="666666"/>
            </a:solidFill>
            <a:prstDash val="solid"/>
            <a:round/>
            <a:tailEnd type="arrow"/>
          </a:ln>
        </p:spPr>
      </p:cxnSp>
      <p:cxnSp>
        <p:nvCxnSpPr>
          <p:cNvPr id="13" name="Gerade Verbindung mit Pfeil 18"/>
          <p:cNvCxnSpPr/>
          <p:nvPr/>
        </p:nvCxnSpPr>
        <p:spPr>
          <a:xfrm>
            <a:off x="7626699" y="1242509"/>
            <a:ext cx="12905" cy="731895"/>
          </a:xfrm>
          <a:prstGeom prst="straightConnector1">
            <a:avLst/>
          </a:prstGeom>
          <a:noFill/>
          <a:ln w="19046">
            <a:solidFill>
              <a:srgbClr val="666666"/>
            </a:solidFill>
            <a:prstDash val="solid"/>
            <a:round/>
            <a:tailEnd type="arrow"/>
          </a:ln>
        </p:spPr>
      </p:cxnSp>
      <p:sp>
        <p:nvSpPr>
          <p:cNvPr id="14" name="Textfeld 10"/>
          <p:cNvSpPr txBox="1"/>
          <p:nvPr/>
        </p:nvSpPr>
        <p:spPr>
          <a:xfrm>
            <a:off x="2280976" y="903955"/>
            <a:ext cx="6353319" cy="338554"/>
          </a:xfrm>
          <a:prstGeom prst="rect">
            <a:avLst/>
          </a:prstGeom>
          <a:solidFill>
            <a:srgbClr val="F2F2F2"/>
          </a:solidFill>
          <a:ln w="9528">
            <a:solidFill>
              <a:srgbClr val="000000"/>
            </a:solidFill>
            <a:prstDash val="solid"/>
            <a:miter/>
          </a:ln>
        </p:spPr>
        <p:txBody>
          <a:bodyPr vert="horz" wrap="square" lIns="0" tIns="45720" rIns="91440" bIns="45720" anchor="ctr" anchorCtr="1" compatLnSpc="1">
            <a:spAutoFit/>
          </a:bodyPr>
          <a:lstStyle/>
          <a:p>
            <a:pPr marL="9207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600" b="0" i="0" u="none" strike="noStrike" kern="0" cap="none" spc="0" baseline="0" dirty="0">
                <a:solidFill>
                  <a:srgbClr val="404040"/>
                </a:solidFill>
                <a:uFillTx/>
                <a:latin typeface="Calibri"/>
                <a:cs typeface="Calibri" pitchFamily="34"/>
              </a:rPr>
              <a:t>Light Green: </a:t>
            </a:r>
            <a:r>
              <a:rPr lang="de-DE" sz="1600" b="0" i="0" u="none" strike="noStrike" kern="0" cap="none" spc="0" baseline="0" dirty="0" err="1">
                <a:solidFill>
                  <a:srgbClr val="404040"/>
                </a:solidFill>
                <a:uFillTx/>
                <a:latin typeface="Calibri"/>
                <a:cs typeface="Calibri" pitchFamily="34"/>
              </a:rPr>
              <a:t>Tolerance</a:t>
            </a:r>
            <a:r>
              <a:rPr lang="de-DE" sz="1600" b="0" i="0" u="none" strike="noStrike" kern="0" cap="none" spc="0" baseline="0" dirty="0">
                <a:solidFill>
                  <a:srgbClr val="404040"/>
                </a:solidFill>
                <a:uFillTx/>
                <a:latin typeface="Calibri"/>
                <a:cs typeface="Calibri" pitchFamily="34"/>
              </a:rPr>
              <a:t> </a:t>
            </a:r>
            <a:r>
              <a:rPr lang="de-DE" sz="1600" b="0" i="0" u="none" strike="noStrike" kern="0" cap="none" spc="0" baseline="0" dirty="0" err="1">
                <a:solidFill>
                  <a:srgbClr val="404040"/>
                </a:solidFill>
                <a:uFillTx/>
                <a:latin typeface="Calibri"/>
                <a:cs typeface="Calibri" pitchFamily="34"/>
              </a:rPr>
              <a:t>area</a:t>
            </a:r>
            <a:r>
              <a:rPr lang="de-DE" sz="1600" b="0" i="0" u="none" strike="noStrike" kern="0" cap="none" spc="0" baseline="0" dirty="0">
                <a:solidFill>
                  <a:srgbClr val="404040"/>
                </a:solidFill>
                <a:uFillTx/>
                <a:latin typeface="Calibri"/>
                <a:cs typeface="Calibri" pitchFamily="34"/>
              </a:rPr>
              <a:t>, </a:t>
            </a:r>
            <a:r>
              <a:rPr lang="de-DE" sz="1600" b="0" i="0" u="none" strike="noStrike" kern="0" cap="none" spc="0" baseline="0" dirty="0" err="1">
                <a:solidFill>
                  <a:srgbClr val="404040"/>
                </a:solidFill>
                <a:uFillTx/>
                <a:latin typeface="Calibri"/>
                <a:cs typeface="Calibri" pitchFamily="34"/>
              </a:rPr>
              <a:t>depending</a:t>
            </a:r>
            <a:r>
              <a:rPr lang="de-DE" sz="1600" b="0" i="0" u="none" strike="noStrike" kern="0" cap="none" spc="0" baseline="0" dirty="0">
                <a:solidFill>
                  <a:srgbClr val="404040"/>
                </a:solidFill>
                <a:uFillTx/>
                <a:latin typeface="Calibri"/>
                <a:cs typeface="Calibri" pitchFamily="34"/>
              </a:rPr>
              <a:t> on</a:t>
            </a:r>
            <a:r>
              <a:rPr lang="de-DE" sz="1600" b="0" i="0" u="none" strike="noStrike" kern="0" cap="none" spc="0" dirty="0">
                <a:solidFill>
                  <a:srgbClr val="404040"/>
                </a:solidFill>
                <a:uFillTx/>
                <a:latin typeface="Calibri"/>
                <a:cs typeface="Calibri" pitchFamily="34"/>
              </a:rPr>
              <a:t> </a:t>
            </a:r>
            <a:r>
              <a:rPr lang="de-DE" sz="1600" b="0" i="0" u="none" strike="noStrike" kern="0" cap="none" spc="0" dirty="0" err="1">
                <a:solidFill>
                  <a:srgbClr val="404040"/>
                </a:solidFill>
                <a:uFillTx/>
                <a:latin typeface="Calibri"/>
                <a:cs typeface="Calibri" pitchFamily="34"/>
              </a:rPr>
              <a:t>quality</a:t>
            </a:r>
            <a:r>
              <a:rPr lang="de-DE" sz="1600" b="0" i="0" u="none" strike="noStrike" kern="0" cap="none" spc="0" dirty="0">
                <a:solidFill>
                  <a:srgbClr val="404040"/>
                </a:solidFill>
                <a:uFillTx/>
                <a:latin typeface="Calibri"/>
                <a:cs typeface="Calibri" pitchFamily="34"/>
              </a:rPr>
              <a:t> </a:t>
            </a:r>
            <a:r>
              <a:rPr lang="de-DE" sz="1600" b="0" i="0" u="none" strike="noStrike" kern="0" cap="none" spc="0" dirty="0" err="1">
                <a:solidFill>
                  <a:srgbClr val="404040"/>
                </a:solidFill>
                <a:uFillTx/>
                <a:latin typeface="Calibri"/>
                <a:cs typeface="Calibri" pitchFamily="34"/>
              </a:rPr>
              <a:t>of</a:t>
            </a:r>
            <a:r>
              <a:rPr lang="de-DE" sz="1600" b="0" i="0" u="none" strike="noStrike" kern="0" cap="none" spc="0" dirty="0">
                <a:solidFill>
                  <a:srgbClr val="404040"/>
                </a:solidFill>
                <a:uFillTx/>
                <a:latin typeface="Calibri"/>
                <a:cs typeface="Calibri" pitchFamily="34"/>
              </a:rPr>
              <a:t> </a:t>
            </a:r>
            <a:r>
              <a:rPr lang="de-DE" sz="1600" b="0" i="0" u="none" strike="noStrike" kern="0" cap="none" spc="0" dirty="0" err="1">
                <a:solidFill>
                  <a:srgbClr val="404040"/>
                </a:solidFill>
                <a:uFillTx/>
                <a:latin typeface="Calibri"/>
                <a:cs typeface="Calibri" pitchFamily="34"/>
              </a:rPr>
              <a:t>the</a:t>
            </a:r>
            <a:r>
              <a:rPr lang="de-DE" sz="1600" b="0" i="0" u="none" strike="noStrike" kern="0" cap="none" spc="0" dirty="0">
                <a:solidFill>
                  <a:srgbClr val="404040"/>
                </a:solidFill>
                <a:uFillTx/>
                <a:latin typeface="Calibri"/>
                <a:cs typeface="Calibri" pitchFamily="34"/>
              </a:rPr>
              <a:t> </a:t>
            </a:r>
            <a:r>
              <a:rPr lang="de-DE" sz="1600" b="0" i="0" u="none" strike="noStrike" kern="0" cap="none" spc="0" dirty="0" err="1">
                <a:solidFill>
                  <a:srgbClr val="404040"/>
                </a:solidFill>
                <a:uFillTx/>
                <a:latin typeface="Calibri"/>
                <a:cs typeface="Calibri" pitchFamily="34"/>
              </a:rPr>
              <a:t>baseline</a:t>
            </a:r>
            <a:r>
              <a:rPr lang="de-DE" sz="1600" b="0" i="0" u="none" strike="noStrike" kern="0" cap="none" spc="0" dirty="0">
                <a:solidFill>
                  <a:srgbClr val="404040"/>
                </a:solidFill>
                <a:uFillTx/>
                <a:latin typeface="Calibri"/>
                <a:cs typeface="Calibri" pitchFamily="34"/>
              </a:rPr>
              <a:t> </a:t>
            </a:r>
            <a:r>
              <a:rPr lang="de-DE" sz="1600" b="0" i="0" u="none" strike="noStrike" kern="0" cap="none" spc="0" dirty="0" err="1">
                <a:solidFill>
                  <a:srgbClr val="404040"/>
                </a:solidFill>
                <a:uFillTx/>
                <a:latin typeface="Calibri"/>
                <a:cs typeface="Calibri" pitchFamily="34"/>
              </a:rPr>
              <a:t>model</a:t>
            </a:r>
            <a:endParaRPr lang="de-DE" sz="1600" b="1" i="0" u="none" strike="noStrike" kern="0" cap="none" spc="0" baseline="0" dirty="0">
              <a:solidFill>
                <a:srgbClr val="404040"/>
              </a:solidFill>
              <a:uFillTx/>
              <a:latin typeface="Calibri"/>
              <a:cs typeface="Calibri" pitchFamily="34"/>
            </a:endParaRPr>
          </a:p>
        </p:txBody>
      </p:sp>
      <p:cxnSp>
        <p:nvCxnSpPr>
          <p:cNvPr id="15" name="Gerade Verbindung mit Pfeil 15"/>
          <p:cNvCxnSpPr/>
          <p:nvPr/>
        </p:nvCxnSpPr>
        <p:spPr>
          <a:xfrm>
            <a:off x="7111683" y="1703507"/>
            <a:ext cx="453777" cy="323831"/>
          </a:xfrm>
          <a:prstGeom prst="straightConnector1">
            <a:avLst/>
          </a:prstGeom>
          <a:noFill/>
          <a:ln w="19046">
            <a:solidFill>
              <a:srgbClr val="666666"/>
            </a:solidFill>
            <a:prstDash val="solid"/>
            <a:round/>
            <a:tailEnd type="arrow"/>
          </a:ln>
        </p:spPr>
      </p:cxnSp>
      <p:sp>
        <p:nvSpPr>
          <p:cNvPr id="26" name="Textfeld 25"/>
          <p:cNvSpPr txBox="1"/>
          <p:nvPr/>
        </p:nvSpPr>
        <p:spPr>
          <a:xfrm>
            <a:off x="329922" y="906004"/>
            <a:ext cx="1589313" cy="461665"/>
          </a:xfrm>
          <a:prstGeom prst="rect">
            <a:avLst/>
          </a:prstGeom>
          <a:noFill/>
        </p:spPr>
        <p:txBody>
          <a:bodyPr wrap="square" rtlCol="0">
            <a:spAutoFit/>
          </a:bodyPr>
          <a:lstStyle/>
          <a:p>
            <a:r>
              <a:rPr lang="de-DE" sz="1200" dirty="0"/>
              <a:t>Source </a:t>
            </a:r>
            <a:r>
              <a:rPr lang="de-DE" sz="1200" dirty="0" err="1"/>
              <a:t>of</a:t>
            </a:r>
            <a:r>
              <a:rPr lang="de-DE" sz="1200" dirty="0"/>
              <a:t> </a:t>
            </a:r>
            <a:r>
              <a:rPr lang="de-DE" sz="1200" dirty="0" err="1"/>
              <a:t>Diagram</a:t>
            </a:r>
            <a:r>
              <a:rPr lang="de-DE" sz="1200" dirty="0"/>
              <a:t>: ÖKOTEC </a:t>
            </a:r>
            <a:r>
              <a:rPr lang="de-DE" sz="1200" dirty="0" err="1"/>
              <a:t>EnEffCo</a:t>
            </a:r>
            <a:endParaRPr lang="de-DE" sz="1200" dirty="0"/>
          </a:p>
        </p:txBody>
      </p:sp>
      <p:sp>
        <p:nvSpPr>
          <p:cNvPr id="16" name="Titel 1">
            <a:extLst>
              <a:ext uri="{FF2B5EF4-FFF2-40B4-BE49-F238E27FC236}">
                <a16:creationId xmlns:a16="http://schemas.microsoft.com/office/drawing/2014/main" id="{17A423BD-6937-4388-BFD0-A4C44485110C}"/>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925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n-US" dirty="0">
                <a:solidFill>
                  <a:srgbClr val="FFFFFF"/>
                </a:solidFill>
              </a:rPr>
              <a:t>Evaluation of better heat </a:t>
            </a:r>
            <a:r>
              <a:rPr lang="en-US" dirty="0" err="1">
                <a:solidFill>
                  <a:srgbClr val="FFFFFF"/>
                </a:solidFill>
              </a:rPr>
              <a:t>recoverage</a:t>
            </a:r>
            <a:r>
              <a:rPr lang="en-US" dirty="0">
                <a:solidFill>
                  <a:srgbClr val="FFFFFF"/>
                </a:solidFill>
              </a:rPr>
              <a:t> from an air compressor</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7" name="Rectángulo 16">
            <a:extLst>
              <a:ext uri="{FF2B5EF4-FFF2-40B4-BE49-F238E27FC236}">
                <a16:creationId xmlns:a16="http://schemas.microsoft.com/office/drawing/2014/main" id="{AD125E18-5258-422F-BA53-E4279471A87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182078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2"/>
          <p:cNvSpPr>
            <a:spLocks noGrp="1"/>
          </p:cNvSpPr>
          <p:nvPr>
            <p:ph type="ftr" sz="quarter" idx="4294967295"/>
          </p:nvPr>
        </p:nvSpPr>
        <p:spPr/>
        <p:txBody>
          <a:bodyPr/>
          <a:lstStyle/>
          <a:p>
            <a:endParaRPr lang="de-DE" dirty="0"/>
          </a:p>
        </p:txBody>
      </p:sp>
      <p:sp>
        <p:nvSpPr>
          <p:cNvPr id="5" name="Textplatzhalter 4"/>
          <p:cNvSpPr>
            <a:spLocks noGrp="1"/>
          </p:cNvSpPr>
          <p:nvPr>
            <p:ph type="body" sz="quarter" idx="10"/>
          </p:nvPr>
        </p:nvSpPr>
        <p:spPr>
          <a:xfrm>
            <a:off x="1124578" y="4494987"/>
            <a:ext cx="7217777" cy="689856"/>
          </a:xfrm>
        </p:spPr>
        <p:txBody>
          <a:bodyPr/>
          <a:lstStyle/>
          <a:p>
            <a:pPr marL="0" indent="0">
              <a:buNone/>
            </a:pPr>
            <a:r>
              <a:rPr lang="de-DE" sz="1600" dirty="0">
                <a:solidFill>
                  <a:schemeClr val="tx1">
                    <a:lumMod val="75000"/>
                    <a:lumOff val="25000"/>
                  </a:schemeClr>
                </a:solidFill>
              </a:rPr>
              <a:t>After Realisation, the effects could be evaluated. Now, knowing the effects of the measure, the company can transfer it other air compression units. </a:t>
            </a:r>
          </a:p>
        </p:txBody>
      </p:sp>
      <p:sp>
        <p:nvSpPr>
          <p:cNvPr id="4" name="Foliennummernplatzhalter 3"/>
          <p:cNvSpPr>
            <a:spLocks noGrp="1"/>
          </p:cNvSpPr>
          <p:nvPr>
            <p:ph type="sldNum" sz="quarter" idx="4"/>
          </p:nvPr>
        </p:nvSpPr>
        <p:spPr/>
        <p:txBody>
          <a:bodyPr/>
          <a:lstStyle/>
          <a:p>
            <a:fld id="{EB047BE3-02A1-4435-821A-3BBCADEA6157}" type="slidenum">
              <a:rPr lang="de-DE" smtClean="0"/>
              <a:pPr/>
              <a:t>16</a:t>
            </a:fld>
            <a:endParaRPr lang="de-DE" dirty="0"/>
          </a:p>
        </p:txBody>
      </p:sp>
      <p:pic>
        <p:nvPicPr>
          <p:cNvPr id="2" name="Grafik 1"/>
          <p:cNvPicPr>
            <a:picLocks noChangeAspect="1"/>
          </p:cNvPicPr>
          <p:nvPr/>
        </p:nvPicPr>
        <p:blipFill rotWithShape="1">
          <a:blip r:embed="rId3"/>
          <a:srcRect l="10869" r="-628" b="535"/>
          <a:stretch/>
        </p:blipFill>
        <p:spPr>
          <a:xfrm>
            <a:off x="510285" y="1581431"/>
            <a:ext cx="8496000" cy="2337105"/>
          </a:xfrm>
          <a:prstGeom prst="rect">
            <a:avLst/>
          </a:prstGeom>
        </p:spPr>
      </p:pic>
      <p:sp>
        <p:nvSpPr>
          <p:cNvPr id="9" name="Rechteck 8"/>
          <p:cNvSpPr/>
          <p:nvPr/>
        </p:nvSpPr>
        <p:spPr>
          <a:xfrm>
            <a:off x="385311" y="3751066"/>
            <a:ext cx="582099" cy="170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80000" rIns="180000" rtlCol="0" anchor="ctr"/>
          <a:lstStyle/>
          <a:p>
            <a:pPr marL="0" marR="0" indent="0" algn="l" defTabSz="914400" rtl="0" eaLnBrk="1" fontAlgn="auto" latinLnBrk="0" hangingPunct="1">
              <a:lnSpc>
                <a:spcPct val="100000"/>
              </a:lnSpc>
              <a:spcBef>
                <a:spcPct val="20000"/>
              </a:spcBef>
              <a:spcAft>
                <a:spcPts val="0"/>
              </a:spcAft>
              <a:buClrTx/>
              <a:buSzPct val="110000"/>
              <a:buFont typeface="Arial"/>
              <a:buNone/>
              <a:tabLst/>
            </a:pPr>
            <a:endParaRPr kumimoji="0" lang="de-DE" sz="24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endParaRPr>
          </a:p>
        </p:txBody>
      </p:sp>
      <p:sp>
        <p:nvSpPr>
          <p:cNvPr id="8" name="Textfeld 7"/>
          <p:cNvSpPr txBox="1"/>
          <p:nvPr/>
        </p:nvSpPr>
        <p:spPr>
          <a:xfrm rot="16200000">
            <a:off x="8206659" y="2126357"/>
            <a:ext cx="1355298" cy="261610"/>
          </a:xfrm>
          <a:prstGeom prst="rect">
            <a:avLst/>
          </a:prstGeom>
          <a:solidFill>
            <a:schemeClr val="bg1"/>
          </a:solidFill>
        </p:spPr>
        <p:txBody>
          <a:bodyPr wrap="square" rtlCol="0">
            <a:spAutoFit/>
          </a:bodyPr>
          <a:lstStyle/>
          <a:p>
            <a:r>
              <a:rPr lang="de-DE" sz="1100" dirty="0"/>
              <a:t>kW </a:t>
            </a:r>
            <a:r>
              <a:rPr lang="de-DE" sz="1100" dirty="0" err="1"/>
              <a:t>heat</a:t>
            </a:r>
            <a:r>
              <a:rPr lang="de-DE" sz="1100" dirty="0"/>
              <a:t> </a:t>
            </a:r>
            <a:r>
              <a:rPr lang="de-DE" sz="1100" dirty="0" err="1"/>
              <a:t>recovery</a:t>
            </a:r>
            <a:endParaRPr lang="de-DE" sz="1100" dirty="0"/>
          </a:p>
        </p:txBody>
      </p:sp>
      <p:sp>
        <p:nvSpPr>
          <p:cNvPr id="13" name="Textfeld 10"/>
          <p:cNvSpPr txBox="1"/>
          <p:nvPr/>
        </p:nvSpPr>
        <p:spPr>
          <a:xfrm>
            <a:off x="2903974" y="1168917"/>
            <a:ext cx="5348484" cy="338554"/>
          </a:xfrm>
          <a:prstGeom prst="rect">
            <a:avLst/>
          </a:prstGeom>
          <a:solidFill>
            <a:srgbClr val="F2F2F2"/>
          </a:solidFill>
          <a:ln w="9528">
            <a:solidFill>
              <a:srgbClr val="000000"/>
            </a:solidFill>
            <a:prstDash val="solid"/>
            <a:miter/>
          </a:ln>
        </p:spPr>
        <p:txBody>
          <a:bodyPr vert="horz" wrap="square" lIns="0" tIns="45720" rIns="91440" bIns="45720" anchor="ctr" anchorCtr="1" compatLnSpc="1">
            <a:spAutoFit/>
          </a:bodyPr>
          <a:lstStyle/>
          <a:p>
            <a:pPr marL="9207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600" b="0" i="0" u="none" strike="noStrike" kern="0" cap="none" spc="0" baseline="0" dirty="0">
                <a:solidFill>
                  <a:srgbClr val="404040"/>
                </a:solidFill>
                <a:uFillTx/>
                <a:latin typeface="Calibri"/>
                <a:cs typeface="Calibri" pitchFamily="34"/>
              </a:rPr>
              <a:t>Dark Green: </a:t>
            </a:r>
            <a:r>
              <a:rPr lang="de-DE" sz="1600" b="0" i="0" u="none" strike="noStrike" kern="0" cap="none" spc="0" baseline="0" dirty="0" err="1">
                <a:solidFill>
                  <a:srgbClr val="404040"/>
                </a:solidFill>
                <a:uFillTx/>
                <a:latin typeface="Calibri"/>
                <a:cs typeface="Calibri" pitchFamily="34"/>
              </a:rPr>
              <a:t>Securly</a:t>
            </a:r>
            <a:r>
              <a:rPr lang="de-DE" sz="1600" b="0" i="0" u="none" strike="noStrike" kern="0" cap="none" spc="0" dirty="0">
                <a:solidFill>
                  <a:srgbClr val="404040"/>
                </a:solidFill>
                <a:uFillTx/>
                <a:latin typeface="Calibri"/>
                <a:cs typeface="Calibri" pitchFamily="34"/>
              </a:rPr>
              <a:t> </a:t>
            </a:r>
            <a:r>
              <a:rPr lang="de-DE" sz="1600" b="0" i="0" u="none" strike="noStrike" kern="0" cap="none" spc="0" dirty="0" err="1">
                <a:solidFill>
                  <a:srgbClr val="404040"/>
                </a:solidFill>
                <a:uFillTx/>
                <a:latin typeface="Calibri"/>
                <a:cs typeface="Calibri" pitchFamily="34"/>
              </a:rPr>
              <a:t>evaluated</a:t>
            </a:r>
            <a:r>
              <a:rPr lang="de-DE" sz="1600" b="0" i="0" u="none" strike="noStrike" kern="0" cap="none" spc="0" dirty="0">
                <a:solidFill>
                  <a:srgbClr val="404040"/>
                </a:solidFill>
                <a:uFillTx/>
                <a:latin typeface="Calibri"/>
                <a:cs typeface="Calibri" pitchFamily="34"/>
              </a:rPr>
              <a:t> </a:t>
            </a:r>
            <a:r>
              <a:rPr lang="de-DE" sz="1600" b="0" i="0" u="none" strike="noStrike" kern="0" cap="none" spc="0" dirty="0" err="1">
                <a:solidFill>
                  <a:srgbClr val="404040"/>
                </a:solidFill>
                <a:uFillTx/>
                <a:latin typeface="Calibri"/>
                <a:cs typeface="Calibri" pitchFamily="34"/>
              </a:rPr>
              <a:t>gain</a:t>
            </a:r>
            <a:r>
              <a:rPr lang="de-DE" sz="1600" b="0" i="0" u="none" strike="noStrike" kern="0" cap="none" spc="0" dirty="0">
                <a:solidFill>
                  <a:srgbClr val="404040"/>
                </a:solidFill>
                <a:uFillTx/>
                <a:latin typeface="Calibri"/>
                <a:cs typeface="Calibri" pitchFamily="34"/>
              </a:rPr>
              <a:t> in </a:t>
            </a:r>
            <a:r>
              <a:rPr lang="de-DE" sz="1600" b="0" i="0" u="none" strike="noStrike" kern="0" cap="none" spc="0" dirty="0" err="1">
                <a:solidFill>
                  <a:srgbClr val="404040"/>
                </a:solidFill>
                <a:uFillTx/>
                <a:latin typeface="Calibri"/>
                <a:cs typeface="Calibri" pitchFamily="34"/>
              </a:rPr>
              <a:t>heat</a:t>
            </a:r>
            <a:r>
              <a:rPr lang="de-DE" sz="1600" b="0" i="0" u="none" strike="noStrike" kern="0" cap="none" spc="0" dirty="0">
                <a:solidFill>
                  <a:srgbClr val="404040"/>
                </a:solidFill>
                <a:uFillTx/>
                <a:latin typeface="Calibri"/>
                <a:cs typeface="Calibri" pitchFamily="34"/>
              </a:rPr>
              <a:t> </a:t>
            </a:r>
            <a:r>
              <a:rPr lang="de-DE" sz="1600" b="0" i="0" u="none" strike="noStrike" kern="0" cap="none" spc="0" dirty="0" err="1">
                <a:solidFill>
                  <a:srgbClr val="404040"/>
                </a:solidFill>
                <a:uFillTx/>
                <a:latin typeface="Calibri"/>
                <a:cs typeface="Calibri" pitchFamily="34"/>
              </a:rPr>
              <a:t>recoverage</a:t>
            </a:r>
            <a:endParaRPr lang="de-DE" sz="1600" b="1" i="0" u="none" strike="noStrike" kern="0" cap="none" spc="0" baseline="0" dirty="0">
              <a:solidFill>
                <a:srgbClr val="404040"/>
              </a:solidFill>
              <a:uFillTx/>
              <a:latin typeface="Calibri"/>
              <a:cs typeface="Calibri" pitchFamily="34"/>
            </a:endParaRPr>
          </a:p>
        </p:txBody>
      </p:sp>
      <p:cxnSp>
        <p:nvCxnSpPr>
          <p:cNvPr id="14" name="Gerade Verbindung mit Pfeil 18"/>
          <p:cNvCxnSpPr/>
          <p:nvPr/>
        </p:nvCxnSpPr>
        <p:spPr>
          <a:xfrm flipH="1">
            <a:off x="6976413" y="1507471"/>
            <a:ext cx="17240" cy="544443"/>
          </a:xfrm>
          <a:prstGeom prst="straightConnector1">
            <a:avLst/>
          </a:prstGeom>
          <a:noFill/>
          <a:ln w="19046">
            <a:solidFill>
              <a:srgbClr val="666666"/>
            </a:solidFill>
            <a:prstDash val="solid"/>
            <a:round/>
            <a:tailEnd type="arrow"/>
          </a:ln>
        </p:spPr>
      </p:cxnSp>
      <p:sp>
        <p:nvSpPr>
          <p:cNvPr id="15" name="Textfeld 14"/>
          <p:cNvSpPr txBox="1"/>
          <p:nvPr/>
        </p:nvSpPr>
        <p:spPr>
          <a:xfrm>
            <a:off x="329922" y="906004"/>
            <a:ext cx="1589313" cy="461665"/>
          </a:xfrm>
          <a:prstGeom prst="rect">
            <a:avLst/>
          </a:prstGeom>
          <a:noFill/>
        </p:spPr>
        <p:txBody>
          <a:bodyPr wrap="square" rtlCol="0">
            <a:spAutoFit/>
          </a:bodyPr>
          <a:lstStyle/>
          <a:p>
            <a:r>
              <a:rPr lang="de-DE" sz="1200" dirty="0"/>
              <a:t>Source </a:t>
            </a:r>
            <a:r>
              <a:rPr lang="de-DE" sz="1200" dirty="0" err="1"/>
              <a:t>of</a:t>
            </a:r>
            <a:r>
              <a:rPr lang="de-DE" sz="1200" dirty="0"/>
              <a:t> </a:t>
            </a:r>
            <a:r>
              <a:rPr lang="de-DE" sz="1200" dirty="0" err="1"/>
              <a:t>Diagram</a:t>
            </a:r>
            <a:r>
              <a:rPr lang="de-DE" sz="1200" dirty="0"/>
              <a:t>: ÖKOTEC </a:t>
            </a:r>
            <a:r>
              <a:rPr lang="de-DE" sz="1200" dirty="0" err="1"/>
              <a:t>EnEffCo</a:t>
            </a:r>
            <a:endParaRPr lang="de-DE" sz="1200" dirty="0"/>
          </a:p>
        </p:txBody>
      </p:sp>
      <p:sp>
        <p:nvSpPr>
          <p:cNvPr id="12" name="Titel 1">
            <a:extLst>
              <a:ext uri="{FF2B5EF4-FFF2-40B4-BE49-F238E27FC236}">
                <a16:creationId xmlns:a16="http://schemas.microsoft.com/office/drawing/2014/main" id="{CB0E4AC9-C393-4168-B51A-017DB3424435}"/>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925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n-US" dirty="0">
                <a:solidFill>
                  <a:srgbClr val="FFFFFF"/>
                </a:solidFill>
              </a:rPr>
              <a:t>Evaluation of better heat </a:t>
            </a:r>
            <a:r>
              <a:rPr lang="en-US" dirty="0" err="1">
                <a:solidFill>
                  <a:srgbClr val="FFFFFF"/>
                </a:solidFill>
              </a:rPr>
              <a:t>recoverage</a:t>
            </a:r>
            <a:r>
              <a:rPr lang="en-US" dirty="0">
                <a:solidFill>
                  <a:srgbClr val="FFFFFF"/>
                </a:solidFill>
              </a:rPr>
              <a:t> from an air compressor</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6" name="Rectángulo 15">
            <a:extLst>
              <a:ext uri="{FF2B5EF4-FFF2-40B4-BE49-F238E27FC236}">
                <a16:creationId xmlns:a16="http://schemas.microsoft.com/office/drawing/2014/main" id="{09C37D52-3BE2-46F9-BF48-0469668A54D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7" name="Rectángulo: esquinas redondeadas 16">
            <a:extLst>
              <a:ext uri="{FF2B5EF4-FFF2-40B4-BE49-F238E27FC236}">
                <a16:creationId xmlns:a16="http://schemas.microsoft.com/office/drawing/2014/main" id="{EDBF86CD-3F1E-4206-BD1C-152306E20156}"/>
              </a:ext>
            </a:extLst>
          </p:cNvPr>
          <p:cNvSpPr/>
          <p:nvPr/>
        </p:nvSpPr>
        <p:spPr>
          <a:xfrm>
            <a:off x="1018972" y="4403261"/>
            <a:ext cx="7217777" cy="873308"/>
          </a:xfrm>
          <a:prstGeom prst="roundRect">
            <a:avLst>
              <a:gd name="adj" fmla="val 7143"/>
            </a:avLst>
          </a:prstGeom>
          <a:solidFill>
            <a:schemeClr val="accent2">
              <a:lumMod val="40000"/>
              <a:lumOff val="60000"/>
              <a:alpha val="22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68639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riángulo isósceles 17">
            <a:extLst>
              <a:ext uri="{FF2B5EF4-FFF2-40B4-BE49-F238E27FC236}">
                <a16:creationId xmlns:a16="http://schemas.microsoft.com/office/drawing/2014/main" id="{03BC96CC-144E-44D1-A21C-7A9D184C2E44}"/>
              </a:ext>
            </a:extLst>
          </p:cNvPr>
          <p:cNvSpPr/>
          <p:nvPr/>
        </p:nvSpPr>
        <p:spPr>
          <a:xfrm rot="5400000">
            <a:off x="-1510290" y="3580394"/>
            <a:ext cx="3949700" cy="929120"/>
          </a:xfrm>
          <a:prstGeom prst="triangle">
            <a:avLst>
              <a:gd name="adj" fmla="val 57958"/>
            </a:avLst>
          </a:prstGeom>
          <a:solidFill>
            <a:srgbClr val="C6F2C9">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Paralelogramo 9">
            <a:extLst>
              <a:ext uri="{FF2B5EF4-FFF2-40B4-BE49-F238E27FC236}">
                <a16:creationId xmlns:a16="http://schemas.microsoft.com/office/drawing/2014/main" id="{1A6A0B7E-2DA0-4F21-88BE-0A6E2223918C}"/>
              </a:ext>
            </a:extLst>
          </p:cNvPr>
          <p:cNvSpPr/>
          <p:nvPr/>
        </p:nvSpPr>
        <p:spPr>
          <a:xfrm rot="18000000">
            <a:off x="-1403613" y="1086454"/>
            <a:ext cx="9761271" cy="2229056"/>
          </a:xfrm>
          <a:prstGeom prst="parallelogram">
            <a:avLst>
              <a:gd name="adj" fmla="val 77741"/>
            </a:avLst>
          </a:prstGeom>
          <a:solidFill>
            <a:srgbClr val="C6F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Paralelogramo 7">
            <a:extLst>
              <a:ext uri="{FF2B5EF4-FFF2-40B4-BE49-F238E27FC236}">
                <a16:creationId xmlns:a16="http://schemas.microsoft.com/office/drawing/2014/main" id="{714FAA7F-3B6D-42CC-8FF0-E0E188A57B63}"/>
              </a:ext>
            </a:extLst>
          </p:cNvPr>
          <p:cNvSpPr/>
          <p:nvPr/>
        </p:nvSpPr>
        <p:spPr>
          <a:xfrm rot="17925076" flipH="1">
            <a:off x="909952" y="1844330"/>
            <a:ext cx="9662986" cy="3229192"/>
          </a:xfrm>
          <a:prstGeom prst="parallelogram">
            <a:avLst>
              <a:gd name="adj" fmla="val 41048"/>
            </a:avLst>
          </a:prstGeom>
          <a:solidFill>
            <a:srgbClr val="88E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Paralelogramo 2">
            <a:extLst>
              <a:ext uri="{FF2B5EF4-FFF2-40B4-BE49-F238E27FC236}">
                <a16:creationId xmlns:a16="http://schemas.microsoft.com/office/drawing/2014/main" id="{B33A711C-71B7-4E63-9D3E-67DCCB556F9B}"/>
              </a:ext>
            </a:extLst>
          </p:cNvPr>
          <p:cNvSpPr/>
          <p:nvPr/>
        </p:nvSpPr>
        <p:spPr>
          <a:xfrm rot="2718216">
            <a:off x="-2133441" y="2619917"/>
            <a:ext cx="11251879" cy="1592768"/>
          </a:xfrm>
          <a:prstGeom prst="parallelogram">
            <a:avLst>
              <a:gd name="adj" fmla="val 9819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Conector recto 4">
            <a:extLst>
              <a:ext uri="{FF2B5EF4-FFF2-40B4-BE49-F238E27FC236}">
                <a16:creationId xmlns:a16="http://schemas.microsoft.com/office/drawing/2014/main" id="{8EA922D2-E6D2-4989-9A0C-73512C0AF37B}"/>
              </a:ext>
            </a:extLst>
          </p:cNvPr>
          <p:cNvCxnSpPr>
            <a:cxnSpLocks/>
          </p:cNvCxnSpPr>
          <p:nvPr/>
        </p:nvCxnSpPr>
        <p:spPr>
          <a:xfrm flipH="1" flipV="1">
            <a:off x="0" y="2070100"/>
            <a:ext cx="2001916" cy="4914902"/>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A6495D4D-19AE-4D23-9516-38C3C622BD06}"/>
              </a:ext>
            </a:extLst>
          </p:cNvPr>
          <p:cNvCxnSpPr>
            <a:cxnSpLocks/>
          </p:cNvCxnSpPr>
          <p:nvPr/>
        </p:nvCxnSpPr>
        <p:spPr>
          <a:xfrm flipV="1">
            <a:off x="5553075" y="0"/>
            <a:ext cx="3927900" cy="7153276"/>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2982A145-4A24-473F-90CA-74FA44BA0DC5}"/>
              </a:ext>
            </a:extLst>
          </p:cNvPr>
          <p:cNvCxnSpPr>
            <a:cxnSpLocks/>
          </p:cNvCxnSpPr>
          <p:nvPr/>
        </p:nvCxnSpPr>
        <p:spPr>
          <a:xfrm flipV="1">
            <a:off x="2023670" y="-266700"/>
            <a:ext cx="3901892" cy="7153275"/>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sp>
        <p:nvSpPr>
          <p:cNvPr id="2" name="Ellipse 1"/>
          <p:cNvSpPr/>
          <p:nvPr/>
        </p:nvSpPr>
        <p:spPr>
          <a:xfrm>
            <a:off x="2510569" y="1376499"/>
            <a:ext cx="4105002" cy="4105002"/>
          </a:xfrm>
          <a:prstGeom prst="ellipse">
            <a:avLst/>
          </a:prstGeom>
          <a:solidFill>
            <a:srgbClr val="FAFAFA">
              <a:alpha val="84000"/>
            </a:srgbClr>
          </a:solidFill>
          <a:ln w="12700" cap="flat" cmpd="sng" algn="ctr">
            <a:noFill/>
            <a:prstDash val="solid"/>
            <a:miter lim="800000"/>
          </a:ln>
          <a:effectLst/>
        </p:spPr>
        <p:txBody>
          <a:bodyPr rtlCol="0" anchor="ctr"/>
          <a:lstStyle/>
          <a:p>
            <a:pPr algn="ctr" defTabSz="713232"/>
            <a:endParaRPr lang="de-DE" sz="1404" kern="0">
              <a:solidFill>
                <a:srgbClr val="34719E"/>
              </a:solidFill>
              <a:latin typeface="Arial"/>
            </a:endParaRPr>
          </a:p>
        </p:txBody>
      </p:sp>
      <p:sp>
        <p:nvSpPr>
          <p:cNvPr id="7" name="TextBox 23"/>
          <p:cNvSpPr txBox="1"/>
          <p:nvPr/>
        </p:nvSpPr>
        <p:spPr>
          <a:xfrm>
            <a:off x="2915813" y="3753036"/>
            <a:ext cx="3312372" cy="600164"/>
          </a:xfrm>
          <a:prstGeom prst="rect">
            <a:avLst/>
          </a:prstGeom>
          <a:noFill/>
        </p:spPr>
        <p:txBody>
          <a:bodyPr wrap="square" rtlCol="0">
            <a:spAutoFit/>
          </a:bodyPr>
          <a:lstStyle/>
          <a:p>
            <a:pPr algn="ctr"/>
            <a:r>
              <a:rPr lang="en-US" sz="1100" b="1" cap="all">
                <a:solidFill>
                  <a:schemeClr val="accent1"/>
                </a:solidFill>
                <a:latin typeface="+mj-lt"/>
                <a:ea typeface="Lato Light" panose="020F0502020204030203" pitchFamily="34" charset="0"/>
                <a:cs typeface="Lato Light" panose="020F0502020204030203" pitchFamily="34" charset="0"/>
              </a:rPr>
              <a:t>Towards a sustainable agro-food industry. Capacity building programmes in energy efficiency.</a:t>
            </a:r>
            <a:endParaRPr lang="en-GB" sz="1100" b="1" cap="all">
              <a:solidFill>
                <a:schemeClr val="accent1"/>
              </a:solidFill>
              <a:latin typeface="+mj-lt"/>
              <a:ea typeface="Lato Light" panose="020F0502020204030203" pitchFamily="34" charset="0"/>
              <a:cs typeface="Lato Light" panose="020F0502020204030203"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26898" y="2646850"/>
            <a:ext cx="2472345" cy="593362"/>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onector recto 15">
            <a:extLst>
              <a:ext uri="{FF2B5EF4-FFF2-40B4-BE49-F238E27FC236}">
                <a16:creationId xmlns:a16="http://schemas.microsoft.com/office/drawing/2014/main" id="{EDCA113B-56F1-4F43-92C5-0B60BA529B5B}"/>
              </a:ext>
            </a:extLst>
          </p:cNvPr>
          <p:cNvCxnSpPr>
            <a:cxnSpLocks/>
          </p:cNvCxnSpPr>
          <p:nvPr/>
        </p:nvCxnSpPr>
        <p:spPr>
          <a:xfrm flipV="1">
            <a:off x="-170725" y="-857249"/>
            <a:ext cx="4109594" cy="7134224"/>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448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0A9D843-DCD2-465E-8D93-0B84043143C5}"/>
              </a:ext>
            </a:extLst>
          </p:cNvPr>
          <p:cNvPicPr>
            <a:picLocks noChangeAspect="1"/>
          </p:cNvPicPr>
          <p:nvPr/>
        </p:nvPicPr>
        <p:blipFill>
          <a:blip r:embed="rId2">
            <a:alphaModFix amt="29000"/>
            <a:extLst>
              <a:ext uri="{28A0092B-C50C-407E-A947-70E740481C1C}">
                <a14:useLocalDpi xmlns:a14="http://schemas.microsoft.com/office/drawing/2010/main" val="0"/>
              </a:ext>
            </a:extLst>
          </a:blip>
          <a:stretch>
            <a:fillRect/>
          </a:stretch>
        </p:blipFill>
        <p:spPr>
          <a:xfrm>
            <a:off x="370136" y="360487"/>
            <a:ext cx="8403728" cy="5602485"/>
          </a:xfrm>
          <a:prstGeom prst="rect">
            <a:avLst/>
          </a:prstGeom>
        </p:spPr>
      </p:pic>
      <p:sp>
        <p:nvSpPr>
          <p:cNvPr id="4" name="Fußzeilenplatzhalter 3"/>
          <p:cNvSpPr>
            <a:spLocks noGrp="1"/>
          </p:cNvSpPr>
          <p:nvPr>
            <p:ph type="ftr" sz="quarter" idx="11"/>
          </p:nvPr>
        </p:nvSpPr>
        <p:spPr/>
        <p:txBody>
          <a:bodyPr/>
          <a:lstStyle/>
          <a:p>
            <a:r>
              <a:rPr lang="en-US"/>
              <a:t>Training Unit developed by ÖKOTEC</a:t>
            </a:r>
            <a:endParaRPr lang="de-DE" dirty="0"/>
          </a:p>
        </p:txBody>
      </p:sp>
      <p:sp>
        <p:nvSpPr>
          <p:cNvPr id="5" name="Foliennummernplatzhalter 4"/>
          <p:cNvSpPr>
            <a:spLocks noGrp="1"/>
          </p:cNvSpPr>
          <p:nvPr>
            <p:ph type="sldNum" sz="quarter" idx="12"/>
          </p:nvPr>
        </p:nvSpPr>
        <p:spPr/>
        <p:txBody>
          <a:bodyPr/>
          <a:lstStyle/>
          <a:p>
            <a:fld id="{78B3FE12-62BD-41F9-8F3F-A0956C733398}" type="slidenum">
              <a:rPr lang="de-DE" smtClean="0"/>
              <a:t>2</a:t>
            </a:fld>
            <a:endParaRPr lang="de-DE"/>
          </a:p>
        </p:txBody>
      </p:sp>
      <p:sp>
        <p:nvSpPr>
          <p:cNvPr id="6" name="Titel 1">
            <a:extLst>
              <a:ext uri="{FF2B5EF4-FFF2-40B4-BE49-F238E27FC236}">
                <a16:creationId xmlns:a16="http://schemas.microsoft.com/office/drawing/2014/main" id="{6132EFB5-FA5B-4B83-881A-4D03E795CCF2}"/>
              </a:ext>
            </a:extLst>
          </p:cNvPr>
          <p:cNvSpPr txBox="1">
            <a:spLocks/>
          </p:cNvSpPr>
          <p:nvPr/>
        </p:nvSpPr>
        <p:spPr>
          <a:xfrm>
            <a:off x="370136" y="2668659"/>
            <a:ext cx="8006861" cy="760341"/>
          </a:xfrm>
          <a:prstGeom prst="rect">
            <a:avLst/>
          </a:prstGeom>
          <a:solidFill>
            <a:srgbClr val="209298"/>
          </a:solidFill>
        </p:spPr>
        <p:txBody>
          <a:bodyPr vert="horz" lIns="91440" tIns="45720" rIns="91440" bIns="45720" rtlCol="0" anchor="ctr">
            <a:normAutofit fontScale="85000" lnSpcReduction="1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n-US" dirty="0">
                <a:solidFill>
                  <a:srgbClr val="FFFFFF"/>
                </a:solidFill>
              </a:rPr>
              <a:t>Best-Practice Examples: How the Food Industry can profit from proper Monitoring and Benchmarking on behalf of baseline models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46E3CE2E-AC8C-4966-B0EA-D2933C3B9A52}"/>
              </a:ext>
            </a:extLst>
          </p:cNvPr>
          <p:cNvSpPr/>
          <p:nvPr/>
        </p:nvSpPr>
        <p:spPr>
          <a:xfrm>
            <a:off x="8548873" y="2667657"/>
            <a:ext cx="224991" cy="760341"/>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261986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4294967295"/>
          </p:nvPr>
        </p:nvSpPr>
        <p:spPr/>
        <p:txBody>
          <a:bodyPr/>
          <a:lstStyle/>
          <a:p>
            <a:r>
              <a:rPr lang="en-US" sz="1100"/>
              <a:t>Training Unit developed by ÖKOTEC</a:t>
            </a:r>
            <a:endParaRPr lang="de-DE" sz="1100" dirty="0"/>
          </a:p>
        </p:txBody>
      </p:sp>
      <p:sp>
        <p:nvSpPr>
          <p:cNvPr id="5" name="Foliennummernplatzhalter 4"/>
          <p:cNvSpPr>
            <a:spLocks noGrp="1"/>
          </p:cNvSpPr>
          <p:nvPr>
            <p:ph type="sldNum" sz="quarter" idx="4"/>
          </p:nvPr>
        </p:nvSpPr>
        <p:spPr/>
        <p:txBody>
          <a:bodyPr/>
          <a:lstStyle/>
          <a:p>
            <a:fld id="{EB047BE3-02A1-4435-821A-3BBCADEA6157}" type="slidenum">
              <a:rPr lang="de-DE" smtClean="0"/>
              <a:pPr/>
              <a:t>3</a:t>
            </a:fld>
            <a:endParaRPr lang="de-DE" dirty="0"/>
          </a:p>
        </p:txBody>
      </p:sp>
      <p:sp>
        <p:nvSpPr>
          <p:cNvPr id="15" name="Fußzeilenplatzhalter 2"/>
          <p:cNvSpPr txBox="1">
            <a:spLocks/>
          </p:cNvSpPr>
          <p:nvPr/>
        </p:nvSpPr>
        <p:spPr>
          <a:xfrm>
            <a:off x="1979713" y="6436054"/>
            <a:ext cx="5032240" cy="176761"/>
          </a:xfrm>
          <a:prstGeom prst="rect">
            <a:avLst/>
          </a:prstGeom>
        </p:spPr>
        <p:txBody>
          <a:bodyPr vert="horz" lIns="91440" tIns="45720" rIns="91440" bIns="45720" rtlCol="0" anchor="ctr"/>
          <a:lstStyle>
            <a:defPPr>
              <a:defRPr lang="de-DE"/>
            </a:defPPr>
            <a:lvl1pPr marL="0" algn="l"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Training Unit developed by ÖKOTEC</a:t>
            </a:r>
            <a:endParaRPr lang="de-DE" dirty="0"/>
          </a:p>
        </p:txBody>
      </p:sp>
      <p:graphicFrame>
        <p:nvGraphicFramePr>
          <p:cNvPr id="12" name="Tabelle 11"/>
          <p:cNvGraphicFramePr>
            <a:graphicFrameLocks noGrp="1"/>
          </p:cNvGraphicFramePr>
          <p:nvPr>
            <p:extLst>
              <p:ext uri="{D42A27DB-BD31-4B8C-83A1-F6EECF244321}">
                <p14:modId xmlns:p14="http://schemas.microsoft.com/office/powerpoint/2010/main" val="4188984859"/>
              </p:ext>
            </p:extLst>
          </p:nvPr>
        </p:nvGraphicFramePr>
        <p:xfrm>
          <a:off x="452177" y="1470312"/>
          <a:ext cx="8490212" cy="3715787"/>
        </p:xfrm>
        <a:graphic>
          <a:graphicData uri="http://schemas.openxmlformats.org/drawingml/2006/table">
            <a:tbl>
              <a:tblPr firstRow="1" bandRow="1">
                <a:tableStyleId>{5C22544A-7EE6-4342-B048-85BDC9FD1C3A}</a:tableStyleId>
              </a:tblPr>
              <a:tblGrid>
                <a:gridCol w="1879041">
                  <a:extLst>
                    <a:ext uri="{9D8B030D-6E8A-4147-A177-3AD203B41FA5}">
                      <a16:colId xmlns:a16="http://schemas.microsoft.com/office/drawing/2014/main" val="3416078883"/>
                    </a:ext>
                  </a:extLst>
                </a:gridCol>
                <a:gridCol w="6611171">
                  <a:extLst>
                    <a:ext uri="{9D8B030D-6E8A-4147-A177-3AD203B41FA5}">
                      <a16:colId xmlns:a16="http://schemas.microsoft.com/office/drawing/2014/main" val="1129274748"/>
                    </a:ext>
                  </a:extLst>
                </a:gridCol>
              </a:tblGrid>
              <a:tr h="667787">
                <a:tc>
                  <a:txBody>
                    <a:bodyPr/>
                    <a:lstStyle/>
                    <a:p>
                      <a:pPr algn="ctr"/>
                      <a:r>
                        <a:rPr lang="de-DE" sz="1700" dirty="0">
                          <a:solidFill>
                            <a:schemeClr val="tx1">
                              <a:lumMod val="85000"/>
                              <a:lumOff val="15000"/>
                            </a:schemeClr>
                          </a:solidFill>
                        </a:rPr>
                        <a:t>System </a:t>
                      </a:r>
                      <a:r>
                        <a:rPr lang="de-DE" sz="1700" dirty="0" err="1">
                          <a:solidFill>
                            <a:schemeClr val="tx1">
                              <a:lumMod val="85000"/>
                              <a:lumOff val="15000"/>
                            </a:schemeClr>
                          </a:solidFill>
                        </a:rPr>
                        <a:t>Boundaries</a:t>
                      </a:r>
                      <a:endParaRPr lang="de-DE" sz="1700" dirty="0">
                        <a:solidFill>
                          <a:schemeClr val="tx1">
                            <a:lumMod val="85000"/>
                            <a:lumOff val="15000"/>
                          </a:schemeClr>
                        </a:solidFill>
                      </a:endParaRPr>
                    </a:p>
                  </a:txBody>
                  <a:tcPr anchor="ctr">
                    <a:solidFill>
                      <a:srgbClr val="FFC000"/>
                    </a:solidFill>
                  </a:tcPr>
                </a:tc>
                <a:tc>
                  <a:txBody>
                    <a:bodyPr/>
                    <a:lstStyle/>
                    <a:p>
                      <a:pPr algn="ctr"/>
                      <a:r>
                        <a:rPr lang="de-DE" sz="1700" dirty="0">
                          <a:solidFill>
                            <a:schemeClr val="tx1">
                              <a:lumMod val="85000"/>
                              <a:lumOff val="15000"/>
                            </a:schemeClr>
                          </a:solidFill>
                        </a:rPr>
                        <a:t>Best Practice</a:t>
                      </a:r>
                    </a:p>
                  </a:txBody>
                  <a:tcPr anchor="ctr">
                    <a:solidFill>
                      <a:srgbClr val="FFC000"/>
                    </a:solidFill>
                  </a:tcPr>
                </a:tc>
                <a:extLst>
                  <a:ext uri="{0D108BD9-81ED-4DB2-BD59-A6C34878D82A}">
                    <a16:rowId xmlns:a16="http://schemas.microsoft.com/office/drawing/2014/main" val="985934366"/>
                  </a:ext>
                </a:extLst>
              </a:tr>
              <a:tr h="605135">
                <a:tc>
                  <a:txBody>
                    <a:bodyPr/>
                    <a:lstStyle/>
                    <a:p>
                      <a:r>
                        <a:rPr lang="de-DE" sz="1700" dirty="0">
                          <a:solidFill>
                            <a:schemeClr val="tx1">
                              <a:lumMod val="75000"/>
                              <a:lumOff val="25000"/>
                            </a:schemeClr>
                          </a:solidFill>
                        </a:rPr>
                        <a:t>Dryers</a:t>
                      </a:r>
                    </a:p>
                  </a:txBody>
                  <a:tcPr>
                    <a:solidFill>
                      <a:schemeClr val="bg1">
                        <a:lumMod val="95000"/>
                      </a:schemeClr>
                    </a:solidFill>
                  </a:tcPr>
                </a:tc>
                <a:tc>
                  <a:txBody>
                    <a:bodyPr/>
                    <a:lstStyle/>
                    <a:p>
                      <a:r>
                        <a:rPr lang="de-DE" sz="1700" dirty="0">
                          <a:solidFill>
                            <a:schemeClr val="tx1">
                              <a:lumMod val="75000"/>
                              <a:lumOff val="25000"/>
                            </a:schemeClr>
                          </a:solidFill>
                        </a:rPr>
                        <a:t>Process </a:t>
                      </a:r>
                      <a:r>
                        <a:rPr lang="de-DE" sz="1700" err="1">
                          <a:solidFill>
                            <a:schemeClr val="tx1">
                              <a:lumMod val="75000"/>
                              <a:lumOff val="25000"/>
                            </a:schemeClr>
                          </a:solidFill>
                        </a:rPr>
                        <a:t>Optimisation</a:t>
                      </a:r>
                      <a:r>
                        <a:rPr lang="de-DE" sz="1700" dirty="0">
                          <a:solidFill>
                            <a:schemeClr val="tx1">
                              <a:lumMod val="75000"/>
                              <a:lumOff val="25000"/>
                            </a:schemeClr>
                          </a:solidFill>
                        </a:rPr>
                        <a:t> </a:t>
                      </a:r>
                      <a:r>
                        <a:rPr lang="de-DE" sz="1700" err="1">
                          <a:solidFill>
                            <a:schemeClr val="tx1">
                              <a:lumMod val="75000"/>
                              <a:lumOff val="25000"/>
                            </a:schemeClr>
                          </a:solidFill>
                        </a:rPr>
                        <a:t>from</a:t>
                      </a:r>
                      <a:r>
                        <a:rPr lang="de-DE" sz="1700" dirty="0">
                          <a:solidFill>
                            <a:schemeClr val="tx1">
                              <a:lumMod val="75000"/>
                              <a:lumOff val="25000"/>
                            </a:schemeClr>
                          </a:solidFill>
                        </a:rPr>
                        <a:t> Benchmarking; Energy Efficiency </a:t>
                      </a:r>
                      <a:r>
                        <a:rPr lang="de-DE" sz="1700" err="1">
                          <a:solidFill>
                            <a:schemeClr val="tx1">
                              <a:lumMod val="75000"/>
                              <a:lumOff val="25000"/>
                            </a:schemeClr>
                          </a:solidFill>
                        </a:rPr>
                        <a:t>Surveilance</a:t>
                      </a:r>
                      <a:r>
                        <a:rPr lang="de-DE" sz="1700" dirty="0">
                          <a:solidFill>
                            <a:schemeClr val="tx1">
                              <a:lumMod val="75000"/>
                              <a:lumOff val="25000"/>
                            </a:schemeClr>
                          </a:solidFill>
                        </a:rPr>
                        <a:t>; Impacts</a:t>
                      </a:r>
                      <a:r>
                        <a:rPr lang="de-DE" sz="1700" baseline="0" dirty="0">
                          <a:solidFill>
                            <a:schemeClr val="tx1">
                              <a:lumMod val="75000"/>
                              <a:lumOff val="25000"/>
                            </a:schemeClr>
                          </a:solidFill>
                        </a:rPr>
                        <a:t> </a:t>
                      </a:r>
                      <a:r>
                        <a:rPr lang="de-DE" sz="1700" baseline="0" err="1">
                          <a:solidFill>
                            <a:schemeClr val="tx1">
                              <a:lumMod val="75000"/>
                              <a:lumOff val="25000"/>
                            </a:schemeClr>
                          </a:solidFill>
                        </a:rPr>
                        <a:t>of</a:t>
                      </a:r>
                      <a:r>
                        <a:rPr lang="de-DE" sz="1700" baseline="0" dirty="0">
                          <a:solidFill>
                            <a:schemeClr val="tx1">
                              <a:lumMod val="75000"/>
                              <a:lumOff val="25000"/>
                            </a:schemeClr>
                          </a:solidFill>
                        </a:rPr>
                        <a:t> </a:t>
                      </a:r>
                      <a:r>
                        <a:rPr lang="de-DE" sz="1700" baseline="0" err="1">
                          <a:solidFill>
                            <a:schemeClr val="tx1">
                              <a:lumMod val="75000"/>
                              <a:lumOff val="25000"/>
                            </a:schemeClr>
                          </a:solidFill>
                        </a:rPr>
                        <a:t>Energetic</a:t>
                      </a:r>
                      <a:r>
                        <a:rPr lang="de-DE" sz="1700" baseline="0" dirty="0">
                          <a:solidFill>
                            <a:schemeClr val="tx1">
                              <a:lumMod val="75000"/>
                              <a:lumOff val="25000"/>
                            </a:schemeClr>
                          </a:solidFill>
                        </a:rPr>
                        <a:t> </a:t>
                      </a:r>
                      <a:r>
                        <a:rPr lang="de-DE" sz="1700" baseline="0" err="1">
                          <a:solidFill>
                            <a:schemeClr val="tx1">
                              <a:lumMod val="75000"/>
                              <a:lumOff val="25000"/>
                            </a:schemeClr>
                          </a:solidFill>
                        </a:rPr>
                        <a:t>Optimisation</a:t>
                      </a:r>
                      <a:endParaRPr lang="de-DE" sz="1700">
                        <a:solidFill>
                          <a:schemeClr val="tx1">
                            <a:lumMod val="75000"/>
                            <a:lumOff val="25000"/>
                          </a:schemeClr>
                        </a:solidFill>
                      </a:endParaRPr>
                    </a:p>
                  </a:txBody>
                  <a:tcPr>
                    <a:solidFill>
                      <a:schemeClr val="bg1">
                        <a:lumMod val="95000"/>
                      </a:schemeClr>
                    </a:solidFill>
                  </a:tcPr>
                </a:tc>
                <a:extLst>
                  <a:ext uri="{0D108BD9-81ED-4DB2-BD59-A6C34878D82A}">
                    <a16:rowId xmlns:a16="http://schemas.microsoft.com/office/drawing/2014/main" val="3922441466"/>
                  </a:ext>
                </a:extLst>
              </a:tr>
              <a:tr h="289560">
                <a:tc>
                  <a:txBody>
                    <a:bodyPr/>
                    <a:lstStyle/>
                    <a:p>
                      <a:r>
                        <a:rPr lang="de-DE" sz="1700" err="1">
                          <a:solidFill>
                            <a:schemeClr val="tx1">
                              <a:lumMod val="75000"/>
                              <a:lumOff val="25000"/>
                            </a:schemeClr>
                          </a:solidFill>
                        </a:rPr>
                        <a:t>Packaging</a:t>
                      </a:r>
                      <a:endParaRPr lang="de-DE" sz="1700">
                        <a:solidFill>
                          <a:schemeClr val="tx1">
                            <a:lumMod val="75000"/>
                            <a:lumOff val="25000"/>
                          </a:schemeClr>
                        </a:solidFill>
                      </a:endParaRP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700" err="1">
                          <a:solidFill>
                            <a:schemeClr val="tx1">
                              <a:lumMod val="75000"/>
                              <a:lumOff val="25000"/>
                            </a:schemeClr>
                          </a:solidFill>
                        </a:rPr>
                        <a:t>Quantification</a:t>
                      </a:r>
                      <a:r>
                        <a:rPr lang="de-DE" sz="1700" dirty="0">
                          <a:solidFill>
                            <a:schemeClr val="tx1">
                              <a:lumMod val="75000"/>
                              <a:lumOff val="25000"/>
                            </a:schemeClr>
                          </a:solidFill>
                        </a:rPr>
                        <a:t> </a:t>
                      </a:r>
                      <a:r>
                        <a:rPr lang="de-DE" sz="1700" err="1">
                          <a:solidFill>
                            <a:schemeClr val="tx1">
                              <a:lumMod val="75000"/>
                              <a:lumOff val="25000"/>
                            </a:schemeClr>
                          </a:solidFill>
                        </a:rPr>
                        <a:t>of</a:t>
                      </a:r>
                      <a:r>
                        <a:rPr lang="de-DE" sz="1700" dirty="0">
                          <a:solidFill>
                            <a:schemeClr val="tx1">
                              <a:lumMod val="75000"/>
                              <a:lumOff val="25000"/>
                            </a:schemeClr>
                          </a:solidFill>
                        </a:rPr>
                        <a:t> Energy Efficiency </a:t>
                      </a:r>
                      <a:r>
                        <a:rPr lang="de-DE" sz="1700" err="1">
                          <a:solidFill>
                            <a:schemeClr val="tx1">
                              <a:lumMod val="75000"/>
                              <a:lumOff val="25000"/>
                            </a:schemeClr>
                          </a:solidFill>
                        </a:rPr>
                        <a:t>advantage</a:t>
                      </a:r>
                      <a:r>
                        <a:rPr lang="de-DE" sz="1700" dirty="0">
                          <a:solidFill>
                            <a:schemeClr val="tx1">
                              <a:lumMod val="75000"/>
                              <a:lumOff val="25000"/>
                            </a:schemeClr>
                          </a:solidFill>
                        </a:rPr>
                        <a:t> </a:t>
                      </a:r>
                      <a:r>
                        <a:rPr lang="de-DE" sz="1700" err="1">
                          <a:solidFill>
                            <a:schemeClr val="tx1">
                              <a:lumMod val="75000"/>
                              <a:lumOff val="25000"/>
                            </a:schemeClr>
                          </a:solidFill>
                        </a:rPr>
                        <a:t>of</a:t>
                      </a:r>
                      <a:r>
                        <a:rPr lang="de-DE" sz="1700" dirty="0">
                          <a:solidFill>
                            <a:schemeClr val="tx1">
                              <a:lumMod val="75000"/>
                              <a:lumOff val="25000"/>
                            </a:schemeClr>
                          </a:solidFill>
                        </a:rPr>
                        <a:t> </a:t>
                      </a:r>
                      <a:r>
                        <a:rPr lang="de-DE" sz="1700" err="1">
                          <a:solidFill>
                            <a:schemeClr val="tx1">
                              <a:lumMod val="75000"/>
                              <a:lumOff val="25000"/>
                            </a:schemeClr>
                          </a:solidFill>
                        </a:rPr>
                        <a:t>two</a:t>
                      </a:r>
                      <a:r>
                        <a:rPr lang="de-DE" sz="1700" dirty="0">
                          <a:solidFill>
                            <a:schemeClr val="tx1">
                              <a:lumMod val="75000"/>
                              <a:lumOff val="25000"/>
                            </a:schemeClr>
                          </a:solidFill>
                        </a:rPr>
                        <a:t> alternative </a:t>
                      </a:r>
                      <a:r>
                        <a:rPr lang="de-DE" sz="1700" err="1">
                          <a:solidFill>
                            <a:schemeClr val="tx1">
                              <a:lumMod val="75000"/>
                              <a:lumOff val="25000"/>
                            </a:schemeClr>
                          </a:solidFill>
                        </a:rPr>
                        <a:t>packaging</a:t>
                      </a:r>
                      <a:r>
                        <a:rPr lang="de-DE" sz="1700" dirty="0">
                          <a:solidFill>
                            <a:schemeClr val="tx1">
                              <a:lumMod val="75000"/>
                              <a:lumOff val="25000"/>
                            </a:schemeClr>
                          </a:solidFill>
                        </a:rPr>
                        <a:t> </a:t>
                      </a:r>
                      <a:r>
                        <a:rPr lang="de-DE" sz="1700" err="1">
                          <a:solidFill>
                            <a:schemeClr val="tx1">
                              <a:lumMod val="75000"/>
                              <a:lumOff val="25000"/>
                            </a:schemeClr>
                          </a:solidFill>
                        </a:rPr>
                        <a:t>lines</a:t>
                      </a:r>
                      <a:r>
                        <a:rPr lang="de-DE" sz="1700" baseline="0" dirty="0">
                          <a:solidFill>
                            <a:schemeClr val="tx1">
                              <a:lumMod val="75000"/>
                              <a:lumOff val="25000"/>
                            </a:schemeClr>
                          </a:solidFill>
                        </a:rPr>
                        <a:t> (Benchmarking); Efficiency </a:t>
                      </a:r>
                      <a:r>
                        <a:rPr lang="de-DE" sz="1700" baseline="0" err="1">
                          <a:solidFill>
                            <a:schemeClr val="tx1">
                              <a:lumMod val="75000"/>
                              <a:lumOff val="25000"/>
                            </a:schemeClr>
                          </a:solidFill>
                        </a:rPr>
                        <a:t>Surveilance</a:t>
                      </a:r>
                      <a:endParaRPr lang="de-DE" sz="1700">
                        <a:solidFill>
                          <a:schemeClr val="tx1">
                            <a:lumMod val="75000"/>
                            <a:lumOff val="25000"/>
                          </a:schemeClr>
                        </a:solidFill>
                      </a:endParaRPr>
                    </a:p>
                  </a:txBody>
                  <a:tcPr>
                    <a:solidFill>
                      <a:schemeClr val="bg1">
                        <a:lumMod val="95000"/>
                      </a:schemeClr>
                    </a:solidFill>
                  </a:tcPr>
                </a:tc>
                <a:extLst>
                  <a:ext uri="{0D108BD9-81ED-4DB2-BD59-A6C34878D82A}">
                    <a16:rowId xmlns:a16="http://schemas.microsoft.com/office/drawing/2014/main" val="3560399035"/>
                  </a:ext>
                </a:extLst>
              </a:tr>
              <a:tr h="579120">
                <a:tc>
                  <a:txBody>
                    <a:bodyPr/>
                    <a:lstStyle/>
                    <a:p>
                      <a:r>
                        <a:rPr lang="de-DE" sz="1700" err="1">
                          <a:solidFill>
                            <a:schemeClr val="tx1">
                              <a:lumMod val="75000"/>
                              <a:lumOff val="25000"/>
                            </a:schemeClr>
                          </a:solidFill>
                        </a:rPr>
                        <a:t>Combined</a:t>
                      </a:r>
                      <a:r>
                        <a:rPr lang="de-DE" sz="1700" dirty="0">
                          <a:solidFill>
                            <a:schemeClr val="tx1">
                              <a:lumMod val="75000"/>
                              <a:lumOff val="25000"/>
                            </a:schemeClr>
                          </a:solidFill>
                        </a:rPr>
                        <a:t> </a:t>
                      </a:r>
                      <a:r>
                        <a:rPr lang="de-DE" sz="1700" err="1">
                          <a:solidFill>
                            <a:schemeClr val="tx1">
                              <a:lumMod val="75000"/>
                              <a:lumOff val="25000"/>
                            </a:schemeClr>
                          </a:solidFill>
                        </a:rPr>
                        <a:t>Heat</a:t>
                      </a:r>
                      <a:r>
                        <a:rPr lang="de-DE" sz="1700" dirty="0">
                          <a:solidFill>
                            <a:schemeClr val="tx1">
                              <a:lumMod val="75000"/>
                              <a:lumOff val="25000"/>
                            </a:schemeClr>
                          </a:solidFill>
                        </a:rPr>
                        <a:t> </a:t>
                      </a:r>
                      <a:r>
                        <a:rPr lang="de-DE" sz="1700" err="1">
                          <a:solidFill>
                            <a:schemeClr val="tx1">
                              <a:lumMod val="75000"/>
                              <a:lumOff val="25000"/>
                            </a:schemeClr>
                          </a:solidFill>
                        </a:rPr>
                        <a:t>and</a:t>
                      </a:r>
                      <a:r>
                        <a:rPr lang="de-DE" sz="1700" dirty="0">
                          <a:solidFill>
                            <a:schemeClr val="tx1">
                              <a:lumMod val="75000"/>
                              <a:lumOff val="25000"/>
                            </a:schemeClr>
                          </a:solidFill>
                        </a:rPr>
                        <a:t> Power Plant</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700" dirty="0">
                          <a:solidFill>
                            <a:schemeClr val="tx1">
                              <a:lumMod val="75000"/>
                              <a:lumOff val="25000"/>
                            </a:schemeClr>
                          </a:solidFill>
                        </a:rPr>
                        <a:t>Energy</a:t>
                      </a:r>
                      <a:r>
                        <a:rPr lang="de-DE" sz="1700" baseline="0" dirty="0">
                          <a:solidFill>
                            <a:schemeClr val="tx1">
                              <a:lumMod val="75000"/>
                              <a:lumOff val="25000"/>
                            </a:schemeClr>
                          </a:solidFill>
                        </a:rPr>
                        <a:t> Efficiency </a:t>
                      </a:r>
                      <a:r>
                        <a:rPr lang="de-DE" sz="1700" baseline="0" err="1">
                          <a:solidFill>
                            <a:schemeClr val="tx1">
                              <a:lumMod val="75000"/>
                              <a:lumOff val="25000"/>
                            </a:schemeClr>
                          </a:solidFill>
                        </a:rPr>
                        <a:t>Surveilance</a:t>
                      </a:r>
                      <a:r>
                        <a:rPr lang="de-DE" sz="1700" dirty="0">
                          <a:solidFill>
                            <a:schemeClr val="tx1">
                              <a:lumMod val="75000"/>
                              <a:lumOff val="25000"/>
                            </a:schemeClr>
                          </a:solidFill>
                        </a:rPr>
                        <a:t>; </a:t>
                      </a:r>
                      <a:r>
                        <a:rPr lang="de-DE" sz="1700" err="1">
                          <a:solidFill>
                            <a:schemeClr val="tx1">
                              <a:lumMod val="75000"/>
                              <a:lumOff val="25000"/>
                            </a:schemeClr>
                          </a:solidFill>
                        </a:rPr>
                        <a:t>Identification</a:t>
                      </a:r>
                      <a:r>
                        <a:rPr lang="de-DE" sz="1700" dirty="0">
                          <a:solidFill>
                            <a:schemeClr val="tx1">
                              <a:lumMod val="75000"/>
                              <a:lumOff val="25000"/>
                            </a:schemeClr>
                          </a:solidFill>
                        </a:rPr>
                        <a:t> </a:t>
                      </a:r>
                      <a:r>
                        <a:rPr lang="de-DE" sz="1700" err="1">
                          <a:solidFill>
                            <a:schemeClr val="tx1">
                              <a:lumMod val="75000"/>
                              <a:lumOff val="25000"/>
                            </a:schemeClr>
                          </a:solidFill>
                        </a:rPr>
                        <a:t>of</a:t>
                      </a:r>
                      <a:r>
                        <a:rPr lang="de-DE" sz="1700" dirty="0">
                          <a:solidFill>
                            <a:schemeClr val="tx1">
                              <a:lumMod val="75000"/>
                              <a:lumOff val="25000"/>
                            </a:schemeClr>
                          </a:solidFill>
                        </a:rPr>
                        <a:t> </a:t>
                      </a:r>
                      <a:r>
                        <a:rPr lang="de-DE" sz="1700" err="1">
                          <a:solidFill>
                            <a:schemeClr val="tx1">
                              <a:lumMod val="75000"/>
                              <a:lumOff val="25000"/>
                            </a:schemeClr>
                          </a:solidFill>
                        </a:rPr>
                        <a:t>optimisation</a:t>
                      </a:r>
                      <a:r>
                        <a:rPr lang="de-DE" sz="1700" dirty="0">
                          <a:solidFill>
                            <a:schemeClr val="tx1">
                              <a:lumMod val="75000"/>
                              <a:lumOff val="25000"/>
                            </a:schemeClr>
                          </a:solidFill>
                        </a:rPr>
                        <a:t> </a:t>
                      </a:r>
                      <a:r>
                        <a:rPr lang="de-DE" sz="1700" err="1">
                          <a:solidFill>
                            <a:schemeClr val="tx1">
                              <a:lumMod val="75000"/>
                              <a:lumOff val="25000"/>
                            </a:schemeClr>
                          </a:solidFill>
                        </a:rPr>
                        <a:t>possibilities</a:t>
                      </a:r>
                      <a:r>
                        <a:rPr lang="de-DE" sz="1700" dirty="0">
                          <a:solidFill>
                            <a:schemeClr val="tx1">
                              <a:lumMod val="75000"/>
                              <a:lumOff val="25000"/>
                            </a:schemeClr>
                          </a:solidFill>
                        </a:rPr>
                        <a:t> </a:t>
                      </a:r>
                      <a:r>
                        <a:rPr lang="de-DE" sz="1700" err="1">
                          <a:solidFill>
                            <a:schemeClr val="tx1">
                              <a:lumMod val="75000"/>
                              <a:lumOff val="25000"/>
                            </a:schemeClr>
                          </a:solidFill>
                        </a:rPr>
                        <a:t>regarding</a:t>
                      </a:r>
                      <a:r>
                        <a:rPr lang="de-DE" sz="1700" dirty="0">
                          <a:solidFill>
                            <a:schemeClr val="tx1">
                              <a:lumMod val="75000"/>
                              <a:lumOff val="25000"/>
                            </a:schemeClr>
                          </a:solidFill>
                        </a:rPr>
                        <a:t> Maintenance</a:t>
                      </a:r>
                    </a:p>
                  </a:txBody>
                  <a:tcPr>
                    <a:solidFill>
                      <a:schemeClr val="bg1">
                        <a:lumMod val="95000"/>
                      </a:schemeClr>
                    </a:solidFill>
                  </a:tcPr>
                </a:tc>
                <a:extLst>
                  <a:ext uri="{0D108BD9-81ED-4DB2-BD59-A6C34878D82A}">
                    <a16:rowId xmlns:a16="http://schemas.microsoft.com/office/drawing/2014/main" val="3383014586"/>
                  </a:ext>
                </a:extLst>
              </a:tr>
              <a:tr h="175260">
                <a:tc>
                  <a:txBody>
                    <a:bodyPr/>
                    <a:lstStyle/>
                    <a:p>
                      <a:r>
                        <a:rPr lang="de-DE" sz="1700" dirty="0">
                          <a:solidFill>
                            <a:schemeClr val="tx1">
                              <a:lumMod val="75000"/>
                              <a:lumOff val="25000"/>
                            </a:schemeClr>
                          </a:solidFill>
                        </a:rPr>
                        <a:t>Air </a:t>
                      </a:r>
                      <a:r>
                        <a:rPr lang="de-DE" sz="1700" dirty="0" err="1">
                          <a:solidFill>
                            <a:schemeClr val="tx1">
                              <a:lumMod val="75000"/>
                              <a:lumOff val="25000"/>
                            </a:schemeClr>
                          </a:solidFill>
                        </a:rPr>
                        <a:t>Compressing</a:t>
                      </a:r>
                      <a:r>
                        <a:rPr lang="de-DE" sz="1700" dirty="0">
                          <a:solidFill>
                            <a:schemeClr val="tx1">
                              <a:lumMod val="75000"/>
                              <a:lumOff val="25000"/>
                            </a:schemeClr>
                          </a:solidFill>
                        </a:rPr>
                        <a:t> Station</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700" err="1">
                          <a:solidFill>
                            <a:schemeClr val="tx1">
                              <a:lumMod val="75000"/>
                              <a:lumOff val="25000"/>
                            </a:schemeClr>
                          </a:solidFill>
                        </a:rPr>
                        <a:t>Identification</a:t>
                      </a:r>
                      <a:r>
                        <a:rPr lang="de-DE" sz="1700" dirty="0">
                          <a:solidFill>
                            <a:schemeClr val="tx1">
                              <a:lumMod val="75000"/>
                              <a:lumOff val="25000"/>
                            </a:schemeClr>
                          </a:solidFill>
                        </a:rPr>
                        <a:t> </a:t>
                      </a:r>
                      <a:r>
                        <a:rPr lang="de-DE" sz="1700" err="1">
                          <a:solidFill>
                            <a:schemeClr val="tx1">
                              <a:lumMod val="75000"/>
                              <a:lumOff val="25000"/>
                            </a:schemeClr>
                          </a:solidFill>
                        </a:rPr>
                        <a:t>of</a:t>
                      </a:r>
                      <a:r>
                        <a:rPr lang="de-DE" sz="1700" dirty="0">
                          <a:solidFill>
                            <a:schemeClr val="tx1">
                              <a:lumMod val="75000"/>
                              <a:lumOff val="25000"/>
                            </a:schemeClr>
                          </a:solidFill>
                        </a:rPr>
                        <a:t> </a:t>
                      </a:r>
                      <a:r>
                        <a:rPr lang="de-DE" sz="1700" err="1">
                          <a:solidFill>
                            <a:schemeClr val="tx1">
                              <a:lumMod val="75000"/>
                              <a:lumOff val="25000"/>
                            </a:schemeClr>
                          </a:solidFill>
                        </a:rPr>
                        <a:t>optimisation</a:t>
                      </a:r>
                      <a:r>
                        <a:rPr lang="de-DE" sz="1700" dirty="0">
                          <a:solidFill>
                            <a:schemeClr val="tx1">
                              <a:lumMod val="75000"/>
                              <a:lumOff val="25000"/>
                            </a:schemeClr>
                          </a:solidFill>
                        </a:rPr>
                        <a:t> </a:t>
                      </a:r>
                      <a:r>
                        <a:rPr lang="de-DE" sz="1700" err="1">
                          <a:solidFill>
                            <a:schemeClr val="tx1">
                              <a:lumMod val="75000"/>
                              <a:lumOff val="25000"/>
                            </a:schemeClr>
                          </a:solidFill>
                        </a:rPr>
                        <a:t>possibilities</a:t>
                      </a:r>
                      <a:r>
                        <a:rPr lang="de-DE" sz="1700" dirty="0">
                          <a:solidFill>
                            <a:schemeClr val="tx1">
                              <a:lumMod val="75000"/>
                              <a:lumOff val="25000"/>
                            </a:schemeClr>
                          </a:solidFill>
                        </a:rPr>
                        <a:t> </a:t>
                      </a:r>
                      <a:r>
                        <a:rPr lang="de-DE" sz="1700" err="1">
                          <a:solidFill>
                            <a:schemeClr val="tx1">
                              <a:lumMod val="75000"/>
                              <a:lumOff val="25000"/>
                            </a:schemeClr>
                          </a:solidFill>
                        </a:rPr>
                        <a:t>regarding</a:t>
                      </a:r>
                      <a:r>
                        <a:rPr lang="de-DE" sz="1700" dirty="0">
                          <a:solidFill>
                            <a:schemeClr val="tx1">
                              <a:lumMod val="75000"/>
                              <a:lumOff val="25000"/>
                            </a:schemeClr>
                          </a:solidFill>
                        </a:rPr>
                        <a:t> </a:t>
                      </a:r>
                      <a:r>
                        <a:rPr lang="de-DE" sz="1700" err="1">
                          <a:solidFill>
                            <a:schemeClr val="tx1">
                              <a:lumMod val="75000"/>
                              <a:lumOff val="25000"/>
                            </a:schemeClr>
                          </a:solidFill>
                        </a:rPr>
                        <a:t>operations</a:t>
                      </a:r>
                      <a:endParaRPr lang="de-DE" sz="1700">
                        <a:solidFill>
                          <a:schemeClr val="tx1">
                            <a:lumMod val="75000"/>
                            <a:lumOff val="25000"/>
                          </a:schemeClr>
                        </a:solidFill>
                      </a:endParaRPr>
                    </a:p>
                  </a:txBody>
                  <a:tcPr>
                    <a:solidFill>
                      <a:schemeClr val="bg1">
                        <a:lumMod val="95000"/>
                      </a:schemeClr>
                    </a:solidFill>
                  </a:tcPr>
                </a:tc>
                <a:extLst>
                  <a:ext uri="{0D108BD9-81ED-4DB2-BD59-A6C34878D82A}">
                    <a16:rowId xmlns:a16="http://schemas.microsoft.com/office/drawing/2014/main" val="1362421965"/>
                  </a:ext>
                </a:extLst>
              </a:tr>
              <a:tr h="175260">
                <a:tc>
                  <a:txBody>
                    <a:bodyPr/>
                    <a:lstStyle/>
                    <a:p>
                      <a:r>
                        <a:rPr lang="de-DE" sz="1700" err="1">
                          <a:solidFill>
                            <a:schemeClr val="tx1">
                              <a:lumMod val="75000"/>
                              <a:lumOff val="25000"/>
                            </a:schemeClr>
                          </a:solidFill>
                        </a:rPr>
                        <a:t>Heat</a:t>
                      </a:r>
                      <a:r>
                        <a:rPr lang="de-DE" sz="1700" dirty="0">
                          <a:solidFill>
                            <a:schemeClr val="tx1">
                              <a:lumMod val="75000"/>
                              <a:lumOff val="25000"/>
                            </a:schemeClr>
                          </a:solidFill>
                        </a:rPr>
                        <a:t> </a:t>
                      </a:r>
                      <a:r>
                        <a:rPr lang="de-DE" sz="1700" err="1">
                          <a:solidFill>
                            <a:schemeClr val="tx1">
                              <a:lumMod val="75000"/>
                              <a:lumOff val="25000"/>
                            </a:schemeClr>
                          </a:solidFill>
                        </a:rPr>
                        <a:t>Recovery</a:t>
                      </a:r>
                      <a:r>
                        <a:rPr lang="de-DE" sz="1700" dirty="0">
                          <a:solidFill>
                            <a:schemeClr val="tx1">
                              <a:lumMod val="75000"/>
                              <a:lumOff val="25000"/>
                            </a:schemeClr>
                          </a:solidFill>
                        </a:rPr>
                        <a:t> at Air </a:t>
                      </a:r>
                      <a:r>
                        <a:rPr lang="de-DE" sz="1700" err="1">
                          <a:solidFill>
                            <a:schemeClr val="tx1">
                              <a:lumMod val="75000"/>
                              <a:lumOff val="25000"/>
                            </a:schemeClr>
                          </a:solidFill>
                        </a:rPr>
                        <a:t>Compression</a:t>
                      </a:r>
                      <a:endParaRPr lang="de-DE" sz="1700">
                        <a:solidFill>
                          <a:schemeClr val="tx1">
                            <a:lumMod val="75000"/>
                            <a:lumOff val="25000"/>
                          </a:schemeClr>
                        </a:solidFill>
                      </a:endParaRPr>
                    </a:p>
                  </a:txBody>
                  <a:tcPr>
                    <a:solidFill>
                      <a:schemeClr val="bg1">
                        <a:lumMod val="95000"/>
                      </a:schemeClr>
                    </a:solidFill>
                  </a:tcPr>
                </a:tc>
                <a:tc>
                  <a:txBody>
                    <a:bodyPr/>
                    <a:lstStyle/>
                    <a:p>
                      <a:r>
                        <a:rPr lang="de-DE" sz="1700" dirty="0">
                          <a:solidFill>
                            <a:schemeClr val="tx1">
                              <a:lumMod val="75000"/>
                              <a:lumOff val="25000"/>
                            </a:schemeClr>
                          </a:solidFill>
                        </a:rPr>
                        <a:t>Energy Efficiency </a:t>
                      </a:r>
                      <a:r>
                        <a:rPr lang="de-DE" sz="1700" err="1">
                          <a:solidFill>
                            <a:schemeClr val="tx1">
                              <a:lumMod val="75000"/>
                              <a:lumOff val="25000"/>
                            </a:schemeClr>
                          </a:solidFill>
                        </a:rPr>
                        <a:t>Surveilance</a:t>
                      </a:r>
                      <a:r>
                        <a:rPr lang="de-DE" sz="1700" dirty="0">
                          <a:solidFill>
                            <a:schemeClr val="tx1">
                              <a:lumMod val="75000"/>
                              <a:lumOff val="25000"/>
                            </a:schemeClr>
                          </a:solidFill>
                        </a:rPr>
                        <a:t> in </a:t>
                      </a:r>
                      <a:r>
                        <a:rPr lang="de-DE" sz="1700" err="1">
                          <a:solidFill>
                            <a:schemeClr val="tx1">
                              <a:lumMod val="75000"/>
                              <a:lumOff val="25000"/>
                            </a:schemeClr>
                          </a:solidFill>
                        </a:rPr>
                        <a:t>Heat</a:t>
                      </a:r>
                      <a:r>
                        <a:rPr lang="de-DE" sz="1700" dirty="0">
                          <a:solidFill>
                            <a:schemeClr val="tx1">
                              <a:lumMod val="75000"/>
                              <a:lumOff val="25000"/>
                            </a:schemeClr>
                          </a:solidFill>
                        </a:rPr>
                        <a:t> </a:t>
                      </a:r>
                      <a:r>
                        <a:rPr lang="de-DE" sz="1700" err="1">
                          <a:solidFill>
                            <a:schemeClr val="tx1">
                              <a:lumMod val="75000"/>
                              <a:lumOff val="25000"/>
                            </a:schemeClr>
                          </a:solidFill>
                        </a:rPr>
                        <a:t>Recovery</a:t>
                      </a:r>
                      <a:r>
                        <a:rPr lang="de-DE" sz="1700" dirty="0">
                          <a:solidFill>
                            <a:schemeClr val="tx1">
                              <a:lumMod val="75000"/>
                              <a:lumOff val="25000"/>
                            </a:schemeClr>
                          </a:solidFill>
                        </a:rPr>
                        <a:t>,  Evaluation </a:t>
                      </a:r>
                      <a:r>
                        <a:rPr lang="de-DE" sz="1700" err="1">
                          <a:solidFill>
                            <a:schemeClr val="tx1">
                              <a:lumMod val="75000"/>
                              <a:lumOff val="25000"/>
                            </a:schemeClr>
                          </a:solidFill>
                        </a:rPr>
                        <a:t>of</a:t>
                      </a:r>
                      <a:r>
                        <a:rPr lang="de-DE" sz="1700" dirty="0">
                          <a:solidFill>
                            <a:schemeClr val="tx1">
                              <a:lumMod val="75000"/>
                              <a:lumOff val="25000"/>
                            </a:schemeClr>
                          </a:solidFill>
                        </a:rPr>
                        <a:t> Impacts </a:t>
                      </a:r>
                      <a:r>
                        <a:rPr lang="de-DE" sz="1700" err="1">
                          <a:solidFill>
                            <a:schemeClr val="tx1">
                              <a:lumMod val="75000"/>
                              <a:lumOff val="25000"/>
                            </a:schemeClr>
                          </a:solidFill>
                        </a:rPr>
                        <a:t>of</a:t>
                      </a:r>
                      <a:r>
                        <a:rPr lang="de-DE" sz="1700" dirty="0">
                          <a:solidFill>
                            <a:schemeClr val="tx1">
                              <a:lumMod val="75000"/>
                              <a:lumOff val="25000"/>
                            </a:schemeClr>
                          </a:solidFill>
                        </a:rPr>
                        <a:t> </a:t>
                      </a:r>
                      <a:r>
                        <a:rPr lang="de-DE" sz="1700" err="1">
                          <a:solidFill>
                            <a:schemeClr val="tx1">
                              <a:lumMod val="75000"/>
                              <a:lumOff val="25000"/>
                            </a:schemeClr>
                          </a:solidFill>
                        </a:rPr>
                        <a:t>Optimisation</a:t>
                      </a:r>
                      <a:endParaRPr lang="de-DE" sz="1700">
                        <a:solidFill>
                          <a:schemeClr val="tx1">
                            <a:lumMod val="75000"/>
                            <a:lumOff val="25000"/>
                          </a:schemeClr>
                        </a:solidFill>
                      </a:endParaRPr>
                    </a:p>
                  </a:txBody>
                  <a:tcPr>
                    <a:solidFill>
                      <a:schemeClr val="bg1">
                        <a:lumMod val="95000"/>
                      </a:schemeClr>
                    </a:solidFill>
                  </a:tcPr>
                </a:tc>
                <a:extLst>
                  <a:ext uri="{0D108BD9-81ED-4DB2-BD59-A6C34878D82A}">
                    <a16:rowId xmlns:a16="http://schemas.microsoft.com/office/drawing/2014/main" val="2823093321"/>
                  </a:ext>
                </a:extLst>
              </a:tr>
            </a:tbl>
          </a:graphicData>
        </a:graphic>
      </p:graphicFrame>
      <p:sp>
        <p:nvSpPr>
          <p:cNvPr id="13" name="Pfeil nach rechts 12"/>
          <p:cNvSpPr/>
          <p:nvPr/>
        </p:nvSpPr>
        <p:spPr>
          <a:xfrm>
            <a:off x="165549" y="2244037"/>
            <a:ext cx="232117" cy="316523"/>
          </a:xfrm>
          <a:prstGeom prst="rightArrow">
            <a:avLst>
              <a:gd name="adj1" fmla="val 50000"/>
              <a:gd name="adj2" fmla="val 100000"/>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180000" rIns="180000" rtlCol="0" anchor="ctr"/>
          <a:lstStyle/>
          <a:p>
            <a:pPr marL="0" marR="0" indent="0" algn="l" defTabSz="914400" rtl="0" eaLnBrk="1" fontAlgn="auto" latinLnBrk="0" hangingPunct="1">
              <a:lnSpc>
                <a:spcPct val="100000"/>
              </a:lnSpc>
              <a:spcBef>
                <a:spcPct val="20000"/>
              </a:spcBef>
              <a:spcAft>
                <a:spcPts val="0"/>
              </a:spcAft>
              <a:buClrTx/>
              <a:buSzPct val="110000"/>
              <a:buFont typeface="Arial"/>
              <a:buNone/>
              <a:tabLst/>
            </a:pPr>
            <a:endParaRPr kumimoji="0" lang="de-DE" sz="24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endParaRPr>
          </a:p>
        </p:txBody>
      </p:sp>
      <p:sp>
        <p:nvSpPr>
          <p:cNvPr id="9" name="Titel 1">
            <a:extLst>
              <a:ext uri="{FF2B5EF4-FFF2-40B4-BE49-F238E27FC236}">
                <a16:creationId xmlns:a16="http://schemas.microsoft.com/office/drawing/2014/main" id="{AB3E7154-0035-4E46-AA71-A96ED4684EF3}"/>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925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n-US" dirty="0">
                <a:solidFill>
                  <a:srgbClr val="FFFFFF"/>
                </a:solidFill>
              </a:rPr>
              <a:t>Best Practice Examples from Monitoring and Benchmarking</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99AF0510-CDB4-4BA5-8691-E7C1DFA3529D}"/>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066558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2"/>
          <p:cNvSpPr>
            <a:spLocks noGrp="1"/>
          </p:cNvSpPr>
          <p:nvPr>
            <p:ph type="ftr" sz="quarter" idx="4294967295"/>
          </p:nvPr>
        </p:nvSpPr>
        <p:spPr/>
        <p:txBody>
          <a:bodyPr/>
          <a:lstStyle/>
          <a:p>
            <a:endParaRPr lang="de-DE" dirty="0"/>
          </a:p>
        </p:txBody>
      </p:sp>
      <p:sp>
        <p:nvSpPr>
          <p:cNvPr id="3" name="Textplatzhalter 2"/>
          <p:cNvSpPr>
            <a:spLocks noGrp="1"/>
          </p:cNvSpPr>
          <p:nvPr>
            <p:ph type="body" sz="quarter" idx="10"/>
          </p:nvPr>
        </p:nvSpPr>
        <p:spPr/>
        <p:txBody>
          <a:bodyPr>
            <a:normAutofit lnSpcReduction="10000"/>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pPr marL="0" indent="0">
              <a:buNone/>
            </a:pPr>
            <a:r>
              <a:rPr lang="de-DE" dirty="0"/>
              <a:t>The </a:t>
            </a:r>
            <a:r>
              <a:rPr lang="de-DE" dirty="0" err="1"/>
              <a:t>Effects</a:t>
            </a:r>
            <a:r>
              <a:rPr lang="de-DE" dirty="0"/>
              <a:t> </a:t>
            </a:r>
            <a:r>
              <a:rPr lang="de-DE" dirty="0" err="1"/>
              <a:t>of</a:t>
            </a:r>
            <a:r>
              <a:rPr lang="de-DE" dirty="0"/>
              <a:t> </a:t>
            </a:r>
            <a:r>
              <a:rPr lang="de-DE" dirty="0" err="1"/>
              <a:t>the</a:t>
            </a:r>
            <a:r>
              <a:rPr lang="de-DE" dirty="0"/>
              <a:t> </a:t>
            </a:r>
            <a:r>
              <a:rPr lang="de-DE" dirty="0" err="1"/>
              <a:t>measure</a:t>
            </a:r>
            <a:r>
              <a:rPr lang="de-DE" dirty="0"/>
              <a:t> </a:t>
            </a:r>
            <a:r>
              <a:rPr lang="de-DE" dirty="0" err="1"/>
              <a:t>can</a:t>
            </a:r>
            <a:r>
              <a:rPr lang="de-DE" dirty="0"/>
              <a:t> </a:t>
            </a:r>
            <a:r>
              <a:rPr lang="de-DE" dirty="0" err="1"/>
              <a:t>be</a:t>
            </a:r>
            <a:r>
              <a:rPr lang="de-DE" dirty="0"/>
              <a:t> </a:t>
            </a:r>
            <a:r>
              <a:rPr lang="de-DE" dirty="0" err="1"/>
              <a:t>quantified</a:t>
            </a:r>
            <a:r>
              <a:rPr lang="de-DE" dirty="0"/>
              <a:t> </a:t>
            </a:r>
            <a:r>
              <a:rPr lang="de-DE" dirty="0" err="1"/>
              <a:t>and</a:t>
            </a:r>
            <a:r>
              <a:rPr lang="de-DE" dirty="0"/>
              <a:t> </a:t>
            </a:r>
            <a:r>
              <a:rPr lang="de-DE" dirty="0" err="1"/>
              <a:t>investment</a:t>
            </a:r>
            <a:r>
              <a:rPr lang="de-DE" dirty="0"/>
              <a:t> </a:t>
            </a:r>
            <a:r>
              <a:rPr lang="de-DE" dirty="0" err="1"/>
              <a:t>decisions</a:t>
            </a:r>
            <a:r>
              <a:rPr lang="de-DE" dirty="0"/>
              <a:t> </a:t>
            </a:r>
            <a:r>
              <a:rPr lang="de-DE" dirty="0" err="1"/>
              <a:t>regarding</a:t>
            </a:r>
            <a:r>
              <a:rPr lang="de-DE" dirty="0"/>
              <a:t> </a:t>
            </a:r>
            <a:r>
              <a:rPr lang="de-DE" dirty="0" err="1"/>
              <a:t>transfer</a:t>
            </a:r>
            <a:r>
              <a:rPr lang="de-DE" dirty="0"/>
              <a:t> to </a:t>
            </a:r>
            <a:r>
              <a:rPr lang="de-DE" dirty="0" err="1"/>
              <a:t>the</a:t>
            </a:r>
            <a:r>
              <a:rPr lang="de-DE" dirty="0"/>
              <a:t> </a:t>
            </a:r>
            <a:r>
              <a:rPr lang="de-DE" dirty="0" err="1"/>
              <a:t>other</a:t>
            </a:r>
            <a:r>
              <a:rPr lang="de-DE" dirty="0"/>
              <a:t> </a:t>
            </a:r>
            <a:r>
              <a:rPr lang="de-DE" dirty="0" err="1"/>
              <a:t>dryers</a:t>
            </a:r>
            <a:r>
              <a:rPr lang="de-DE" dirty="0"/>
              <a:t> </a:t>
            </a:r>
            <a:r>
              <a:rPr lang="de-DE" dirty="0" err="1"/>
              <a:t>can</a:t>
            </a:r>
            <a:r>
              <a:rPr lang="de-DE" dirty="0"/>
              <a:t> </a:t>
            </a:r>
            <a:r>
              <a:rPr lang="de-DE" dirty="0" err="1"/>
              <a:t>be</a:t>
            </a:r>
            <a:r>
              <a:rPr lang="de-DE" dirty="0"/>
              <a:t> </a:t>
            </a:r>
            <a:r>
              <a:rPr lang="de-DE" dirty="0" err="1"/>
              <a:t>made</a:t>
            </a:r>
            <a:r>
              <a:rPr lang="de-DE" dirty="0"/>
              <a:t>.</a:t>
            </a:r>
            <a:endParaRPr lang="de-DE" dirty="0">
              <a:solidFill>
                <a:srgbClr val="FF0000"/>
              </a:solidFill>
            </a:endParaRP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4" name="Foliennummernplatzhalter 3"/>
          <p:cNvSpPr>
            <a:spLocks noGrp="1"/>
          </p:cNvSpPr>
          <p:nvPr>
            <p:ph type="sldNum" sz="quarter" idx="4"/>
          </p:nvPr>
        </p:nvSpPr>
        <p:spPr/>
        <p:txBody>
          <a:bodyPr/>
          <a:lstStyle/>
          <a:p>
            <a:fld id="{EB047BE3-02A1-4435-821A-3BBCADEA6157}" type="slidenum">
              <a:rPr lang="de-DE" smtClean="0"/>
              <a:pPr/>
              <a:t>4</a:t>
            </a:fld>
            <a:endParaRPr lang="de-DE" dirty="0"/>
          </a:p>
        </p:txBody>
      </p:sp>
      <p:pic>
        <p:nvPicPr>
          <p:cNvPr id="2" name="Grafik 1"/>
          <p:cNvPicPr>
            <a:picLocks noChangeAspect="1"/>
          </p:cNvPicPr>
          <p:nvPr/>
        </p:nvPicPr>
        <p:blipFill>
          <a:blip r:embed="rId3"/>
          <a:stretch>
            <a:fillRect/>
          </a:stretch>
        </p:blipFill>
        <p:spPr>
          <a:xfrm>
            <a:off x="508337" y="902339"/>
            <a:ext cx="7149269" cy="4351729"/>
          </a:xfrm>
          <a:prstGeom prst="rect">
            <a:avLst/>
          </a:prstGeom>
        </p:spPr>
      </p:pic>
      <p:sp>
        <p:nvSpPr>
          <p:cNvPr id="10" name="Textfeld 9"/>
          <p:cNvSpPr txBox="1"/>
          <p:nvPr/>
        </p:nvSpPr>
        <p:spPr>
          <a:xfrm>
            <a:off x="4082971" y="913089"/>
            <a:ext cx="2929124" cy="581025"/>
          </a:xfrm>
          <a:prstGeom prst="rect">
            <a:avLst/>
          </a:prstGeom>
          <a:noFill/>
        </p:spPr>
        <p:txBody>
          <a:bodyPr wrap="square" rtlCol="0">
            <a:noAutofit/>
          </a:bodyPr>
          <a:lstStyle>
            <a:defPPr>
              <a:defRPr lang="de-DE"/>
            </a:defPPr>
            <a:lvl1pPr>
              <a:spcBef>
                <a:spcPts val="576"/>
              </a:spcBef>
              <a:defRPr sz="1600" b="1">
                <a:solidFill>
                  <a:schemeClr val="tx1">
                    <a:lumMod val="65000"/>
                    <a:lumOff val="35000"/>
                  </a:schemeClr>
                </a:solidFill>
              </a:defRPr>
            </a:lvl1pPr>
          </a:lstStyle>
          <a:p>
            <a:r>
              <a:rPr lang="de-DE" dirty="0" err="1"/>
              <a:t>Optimisation</a:t>
            </a:r>
            <a:r>
              <a:rPr lang="de-DE" dirty="0"/>
              <a:t> </a:t>
            </a:r>
            <a:r>
              <a:rPr lang="de-DE" dirty="0" err="1"/>
              <a:t>of</a:t>
            </a:r>
            <a:r>
              <a:rPr lang="de-DE" dirty="0"/>
              <a:t> </a:t>
            </a:r>
            <a:r>
              <a:rPr lang="de-DE" dirty="0" err="1"/>
              <a:t>drying</a:t>
            </a:r>
            <a:r>
              <a:rPr lang="de-DE" dirty="0"/>
              <a:t> </a:t>
            </a:r>
            <a:r>
              <a:rPr lang="de-DE" dirty="0" err="1"/>
              <a:t>process</a:t>
            </a:r>
            <a:r>
              <a:rPr lang="de-DE" dirty="0"/>
              <a:t> in </a:t>
            </a:r>
            <a:r>
              <a:rPr lang="de-DE" dirty="0" err="1"/>
              <a:t>the</a:t>
            </a:r>
            <a:r>
              <a:rPr lang="de-DE" dirty="0"/>
              <a:t> </a:t>
            </a:r>
            <a:r>
              <a:rPr lang="de-DE" dirty="0" err="1"/>
              <a:t>second</a:t>
            </a:r>
            <a:r>
              <a:rPr lang="de-DE" dirty="0"/>
              <a:t> </a:t>
            </a:r>
            <a:r>
              <a:rPr lang="de-DE" dirty="0" err="1"/>
              <a:t>drying</a:t>
            </a:r>
            <a:r>
              <a:rPr lang="de-DE" dirty="0"/>
              <a:t> </a:t>
            </a:r>
            <a:r>
              <a:rPr lang="de-DE" dirty="0" err="1"/>
              <a:t>phase</a:t>
            </a:r>
            <a:endParaRPr lang="de-DE" dirty="0"/>
          </a:p>
        </p:txBody>
      </p:sp>
      <p:sp>
        <p:nvSpPr>
          <p:cNvPr id="11" name="Textfeld 10"/>
          <p:cNvSpPr txBox="1"/>
          <p:nvPr/>
        </p:nvSpPr>
        <p:spPr>
          <a:xfrm>
            <a:off x="622413" y="1000196"/>
            <a:ext cx="3155768" cy="581025"/>
          </a:xfrm>
          <a:prstGeom prst="rect">
            <a:avLst/>
          </a:prstGeom>
          <a:noFill/>
        </p:spPr>
        <p:txBody>
          <a:bodyPr wrap="square" rtlCol="0">
            <a:noAutofit/>
          </a:bodyPr>
          <a:lstStyle/>
          <a:p>
            <a:pPr>
              <a:spcBef>
                <a:spcPts val="576"/>
              </a:spcBef>
            </a:pPr>
            <a:r>
              <a:rPr lang="de-DE" sz="1600" b="1" dirty="0" err="1">
                <a:solidFill>
                  <a:schemeClr val="tx1">
                    <a:lumMod val="65000"/>
                    <a:lumOff val="35000"/>
                  </a:schemeClr>
                </a:solidFill>
              </a:rPr>
              <a:t>Reduction</a:t>
            </a:r>
            <a:r>
              <a:rPr lang="de-DE" sz="1600" b="1" dirty="0">
                <a:solidFill>
                  <a:schemeClr val="tx1">
                    <a:lumMod val="65000"/>
                    <a:lumOff val="35000"/>
                  </a:schemeClr>
                </a:solidFill>
              </a:rPr>
              <a:t> </a:t>
            </a:r>
            <a:r>
              <a:rPr lang="de-DE" sz="1600" b="1" dirty="0" err="1">
                <a:solidFill>
                  <a:schemeClr val="tx1">
                    <a:lumMod val="65000"/>
                    <a:lumOff val="35000"/>
                  </a:schemeClr>
                </a:solidFill>
              </a:rPr>
              <a:t>of</a:t>
            </a:r>
            <a:r>
              <a:rPr lang="de-DE" sz="1600" b="1" dirty="0">
                <a:solidFill>
                  <a:schemeClr val="tx1">
                    <a:lumMod val="65000"/>
                    <a:lumOff val="35000"/>
                  </a:schemeClr>
                </a:solidFill>
              </a:rPr>
              <a:t> Tempe-                     </a:t>
            </a:r>
            <a:r>
              <a:rPr lang="de-DE" sz="1600" b="1" dirty="0" err="1">
                <a:solidFill>
                  <a:schemeClr val="tx1">
                    <a:lumMod val="65000"/>
                    <a:lumOff val="35000"/>
                  </a:schemeClr>
                </a:solidFill>
              </a:rPr>
              <a:t>ratures</a:t>
            </a:r>
            <a:r>
              <a:rPr lang="de-DE" sz="1600" b="1" dirty="0">
                <a:solidFill>
                  <a:schemeClr val="tx1">
                    <a:lumMod val="65000"/>
                    <a:lumOff val="35000"/>
                  </a:schemeClr>
                </a:solidFill>
              </a:rPr>
              <a:t> in </a:t>
            </a:r>
            <a:r>
              <a:rPr lang="de-DE" sz="1600" b="1" dirty="0" err="1">
                <a:solidFill>
                  <a:schemeClr val="tx1">
                    <a:lumMod val="65000"/>
                    <a:lumOff val="35000"/>
                  </a:schemeClr>
                </a:solidFill>
              </a:rPr>
              <a:t>Heating</a:t>
            </a:r>
            <a:r>
              <a:rPr lang="de-DE" sz="1600" b="1" dirty="0">
                <a:solidFill>
                  <a:schemeClr val="tx1">
                    <a:lumMod val="65000"/>
                    <a:lumOff val="35000"/>
                  </a:schemeClr>
                </a:solidFill>
              </a:rPr>
              <a:t> </a:t>
            </a:r>
            <a:r>
              <a:rPr lang="de-DE" sz="1600" b="1" dirty="0" err="1">
                <a:solidFill>
                  <a:schemeClr val="tx1">
                    <a:lumMod val="65000"/>
                    <a:lumOff val="35000"/>
                  </a:schemeClr>
                </a:solidFill>
              </a:rPr>
              <a:t>phase</a:t>
            </a:r>
            <a:endParaRPr lang="de-DE" sz="1600" b="1" dirty="0">
              <a:solidFill>
                <a:schemeClr val="tx1">
                  <a:lumMod val="65000"/>
                  <a:lumOff val="35000"/>
                </a:schemeClr>
              </a:solidFill>
            </a:endParaRPr>
          </a:p>
        </p:txBody>
      </p:sp>
      <p:sp>
        <p:nvSpPr>
          <p:cNvPr id="14" name="Textfeld 10"/>
          <p:cNvSpPr txBox="1"/>
          <p:nvPr/>
        </p:nvSpPr>
        <p:spPr>
          <a:xfrm>
            <a:off x="7668381" y="1696957"/>
            <a:ext cx="1284783" cy="584775"/>
          </a:xfrm>
          <a:prstGeom prst="rect">
            <a:avLst/>
          </a:prstGeom>
          <a:solidFill>
            <a:srgbClr val="F2F2F2"/>
          </a:solidFill>
          <a:ln w="9528">
            <a:solidFill>
              <a:srgbClr val="000000"/>
            </a:solidFill>
            <a:prstDash val="solid"/>
            <a:miter/>
          </a:ln>
        </p:spPr>
        <p:txBody>
          <a:bodyPr vert="horz" wrap="square" lIns="0" tIns="45720" rIns="91440" bIns="45720" anchor="ctr" anchorCtr="1" compatLnSpc="1">
            <a:spAutoFit/>
          </a:bodyPr>
          <a:lstStyle/>
          <a:p>
            <a:pPr marL="9207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600" b="0" i="0" u="none" strike="noStrike" kern="0" cap="none" spc="0" dirty="0">
                <a:solidFill>
                  <a:srgbClr val="404040"/>
                </a:solidFill>
                <a:uFillTx/>
                <a:latin typeface="Calibri"/>
                <a:cs typeface="Calibri" pitchFamily="34"/>
              </a:rPr>
              <a:t>Energy </a:t>
            </a:r>
            <a:r>
              <a:rPr lang="de-DE" sz="1600" b="0" i="0" u="none" strike="noStrike" kern="0" cap="none" spc="0" dirty="0" err="1">
                <a:solidFill>
                  <a:srgbClr val="404040"/>
                </a:solidFill>
                <a:uFillTx/>
                <a:latin typeface="Calibri"/>
                <a:cs typeface="Calibri" pitchFamily="34"/>
              </a:rPr>
              <a:t>Cost</a:t>
            </a:r>
            <a:r>
              <a:rPr lang="de-DE" sz="1600" b="0" i="0" u="none" strike="noStrike" kern="0" cap="none" spc="0" dirty="0">
                <a:solidFill>
                  <a:srgbClr val="404040"/>
                </a:solidFill>
                <a:uFillTx/>
                <a:latin typeface="Calibri"/>
                <a:cs typeface="Calibri" pitchFamily="34"/>
              </a:rPr>
              <a:t> </a:t>
            </a:r>
            <a:r>
              <a:rPr lang="de-DE" sz="1600" b="0" i="0" u="none" strike="noStrike" kern="0" cap="none" spc="0" dirty="0" err="1">
                <a:solidFill>
                  <a:srgbClr val="404040"/>
                </a:solidFill>
                <a:uFillTx/>
                <a:latin typeface="Calibri"/>
                <a:cs typeface="Calibri" pitchFamily="34"/>
              </a:rPr>
              <a:t>Reduction</a:t>
            </a:r>
            <a:endParaRPr lang="de-DE" sz="1600" b="1" i="0" u="none" strike="noStrike" kern="0" cap="none" spc="0" baseline="0" dirty="0">
              <a:solidFill>
                <a:srgbClr val="404040"/>
              </a:solidFill>
              <a:uFillTx/>
              <a:latin typeface="Calibri"/>
              <a:cs typeface="Calibri" pitchFamily="34"/>
            </a:endParaRPr>
          </a:p>
        </p:txBody>
      </p:sp>
      <p:cxnSp>
        <p:nvCxnSpPr>
          <p:cNvPr id="15" name="Gerade Verbindung mit Pfeil 18"/>
          <p:cNvCxnSpPr/>
          <p:nvPr/>
        </p:nvCxnSpPr>
        <p:spPr>
          <a:xfrm flipH="1">
            <a:off x="7196155" y="2296255"/>
            <a:ext cx="461451" cy="406482"/>
          </a:xfrm>
          <a:prstGeom prst="straightConnector1">
            <a:avLst/>
          </a:prstGeom>
          <a:noFill/>
          <a:ln w="19046">
            <a:solidFill>
              <a:srgbClr val="666666"/>
            </a:solidFill>
            <a:prstDash val="solid"/>
            <a:round/>
            <a:tailEnd type="arrow"/>
          </a:ln>
        </p:spPr>
      </p:cxnSp>
      <p:sp>
        <p:nvSpPr>
          <p:cNvPr id="16" name="Textfeld 15"/>
          <p:cNvSpPr txBox="1"/>
          <p:nvPr/>
        </p:nvSpPr>
        <p:spPr>
          <a:xfrm>
            <a:off x="7196155" y="4644142"/>
            <a:ext cx="1577591" cy="461665"/>
          </a:xfrm>
          <a:prstGeom prst="rect">
            <a:avLst/>
          </a:prstGeom>
          <a:noFill/>
        </p:spPr>
        <p:txBody>
          <a:bodyPr wrap="square" rtlCol="0">
            <a:spAutoFit/>
          </a:bodyPr>
          <a:lstStyle/>
          <a:p>
            <a:r>
              <a:rPr lang="de-DE" sz="1200" dirty="0"/>
              <a:t>Source </a:t>
            </a:r>
            <a:r>
              <a:rPr lang="de-DE" sz="1200" dirty="0" err="1"/>
              <a:t>of</a:t>
            </a:r>
            <a:r>
              <a:rPr lang="de-DE" sz="1200" dirty="0"/>
              <a:t> </a:t>
            </a:r>
            <a:r>
              <a:rPr lang="de-DE" sz="1200" dirty="0" err="1"/>
              <a:t>Diagram</a:t>
            </a:r>
            <a:r>
              <a:rPr lang="de-DE" sz="1200" dirty="0"/>
              <a:t>: ÖKOTEC </a:t>
            </a:r>
            <a:r>
              <a:rPr lang="de-DE" sz="1200" dirty="0" err="1"/>
              <a:t>EnEffCo</a:t>
            </a:r>
            <a:endParaRPr lang="de-DE" sz="1200" dirty="0"/>
          </a:p>
        </p:txBody>
      </p:sp>
      <p:sp>
        <p:nvSpPr>
          <p:cNvPr id="12" name="Titel 1">
            <a:extLst>
              <a:ext uri="{FF2B5EF4-FFF2-40B4-BE49-F238E27FC236}">
                <a16:creationId xmlns:a16="http://schemas.microsoft.com/office/drawing/2014/main" id="{3A57FC07-6C11-4A80-B53A-DB6CF43CAA9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925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n-US" dirty="0">
                <a:solidFill>
                  <a:srgbClr val="FFFFFF"/>
                </a:solidFill>
              </a:rPr>
              <a:t>Exact Evaluation of Energy Cost savings of a dryer </a:t>
            </a:r>
            <a:r>
              <a:rPr lang="en-US" dirty="0" err="1">
                <a:solidFill>
                  <a:srgbClr val="FFFFFF"/>
                </a:solidFill>
              </a:rPr>
              <a:t>optimisation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3" name="Rectángulo 12">
            <a:extLst>
              <a:ext uri="{FF2B5EF4-FFF2-40B4-BE49-F238E27FC236}">
                <a16:creationId xmlns:a16="http://schemas.microsoft.com/office/drawing/2014/main" id="{1333EF58-0A5C-4A73-B682-DF76E578311D}"/>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571874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2F86C8A4-96F2-4B7C-9EE9-3DB9B8B9ADFE}"/>
              </a:ext>
            </a:extLst>
          </p:cNvPr>
          <p:cNvSpPr/>
          <p:nvPr/>
        </p:nvSpPr>
        <p:spPr>
          <a:xfrm>
            <a:off x="519113" y="3930162"/>
            <a:ext cx="8343533" cy="2031023"/>
          </a:xfrm>
          <a:prstGeom prst="roundRect">
            <a:avLst>
              <a:gd name="adj" fmla="val 7143"/>
            </a:avLst>
          </a:prstGeom>
          <a:solidFill>
            <a:schemeClr val="accent2">
              <a:lumMod val="40000"/>
              <a:lumOff val="60000"/>
              <a:alpha val="22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ußzeilenplatzhalter 2"/>
          <p:cNvSpPr>
            <a:spLocks noGrp="1"/>
          </p:cNvSpPr>
          <p:nvPr>
            <p:ph type="ftr" sz="quarter" idx="4294967295"/>
          </p:nvPr>
        </p:nvSpPr>
        <p:spPr/>
        <p:txBody>
          <a:bodyPr/>
          <a:lstStyle/>
          <a:p>
            <a:endParaRPr lang="de-DE" dirty="0"/>
          </a:p>
        </p:txBody>
      </p:sp>
      <p:sp>
        <p:nvSpPr>
          <p:cNvPr id="3" name="Textplatzhalter 2"/>
          <p:cNvSpPr>
            <a:spLocks noGrp="1"/>
          </p:cNvSpPr>
          <p:nvPr>
            <p:ph type="body" sz="quarter" idx="10"/>
          </p:nvPr>
        </p:nvSpPr>
        <p:spPr>
          <a:xfrm>
            <a:off x="519113" y="1374408"/>
            <a:ext cx="8423275" cy="4846878"/>
          </a:xfrm>
        </p:spPr>
        <p:txBody>
          <a:bodyPr>
            <a:normAutofit lnSpcReduction="10000"/>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pPr marL="342900" indent="-342900">
              <a:spcBef>
                <a:spcPts val="0"/>
              </a:spcBef>
              <a:spcAft>
                <a:spcPts val="600"/>
              </a:spcAft>
              <a:buClr>
                <a:schemeClr val="tx1">
                  <a:lumMod val="65000"/>
                  <a:lumOff val="35000"/>
                </a:schemeClr>
              </a:buClr>
              <a:buFont typeface="Courier New" panose="02070309020205020404" pitchFamily="49" charset="0"/>
              <a:buChar char="o"/>
            </a:pPr>
            <a:r>
              <a:rPr lang="de-DE" sz="1500" dirty="0">
                <a:solidFill>
                  <a:schemeClr val="tx1">
                    <a:lumMod val="75000"/>
                    <a:lumOff val="25000"/>
                  </a:schemeClr>
                </a:solidFill>
              </a:rPr>
              <a:t>There are 8 different dryers in the company. Having developed Baselines for eachdryer, it can be simulated what one dryer would consume if it would have performed the production task of another dryer</a:t>
            </a:r>
          </a:p>
          <a:p>
            <a:pPr marL="342900" indent="-342900">
              <a:spcBef>
                <a:spcPts val="0"/>
              </a:spcBef>
              <a:spcAft>
                <a:spcPts val="600"/>
              </a:spcAft>
              <a:buClr>
                <a:schemeClr val="tx1">
                  <a:lumMod val="65000"/>
                  <a:lumOff val="35000"/>
                </a:schemeClr>
              </a:buClr>
              <a:buFont typeface="Courier New" panose="02070309020205020404" pitchFamily="49" charset="0"/>
              <a:buChar char="o"/>
            </a:pPr>
            <a:endParaRPr lang="de-DE" sz="200" dirty="0">
              <a:solidFill>
                <a:schemeClr val="tx1">
                  <a:lumMod val="75000"/>
                  <a:lumOff val="25000"/>
                </a:schemeClr>
              </a:solidFill>
            </a:endParaRPr>
          </a:p>
          <a:p>
            <a:pPr marL="342900" indent="-342900">
              <a:spcBef>
                <a:spcPts val="0"/>
              </a:spcBef>
              <a:spcAft>
                <a:spcPts val="600"/>
              </a:spcAft>
              <a:buClr>
                <a:schemeClr val="tx1">
                  <a:lumMod val="65000"/>
                  <a:lumOff val="35000"/>
                </a:schemeClr>
              </a:buClr>
              <a:buFont typeface="Courier New" panose="02070309020205020404" pitchFamily="49" charset="0"/>
              <a:buChar char="o"/>
            </a:pPr>
            <a:r>
              <a:rPr lang="de-DE" sz="1500" dirty="0">
                <a:solidFill>
                  <a:schemeClr val="tx1">
                    <a:lumMod val="75000"/>
                    <a:lumOff val="25000"/>
                  </a:schemeClr>
                </a:solidFill>
              </a:rPr>
              <a:t>The diagram shows the energy cost advantage of the most efficient dryer in comparison the the dryer, which was actually used to perform the drying task.</a:t>
            </a:r>
          </a:p>
          <a:p>
            <a:pPr marL="342900" indent="-342900">
              <a:spcBef>
                <a:spcPts val="0"/>
              </a:spcBef>
              <a:spcAft>
                <a:spcPts val="600"/>
              </a:spcAft>
              <a:buClr>
                <a:schemeClr val="tx1">
                  <a:lumMod val="65000"/>
                  <a:lumOff val="35000"/>
                </a:schemeClr>
              </a:buClr>
              <a:buFont typeface="Courier New" panose="02070309020205020404" pitchFamily="49" charset="0"/>
              <a:buChar char="o"/>
            </a:pPr>
            <a:endParaRPr lang="de-DE" sz="200" dirty="0">
              <a:solidFill>
                <a:schemeClr val="tx1">
                  <a:lumMod val="75000"/>
                  <a:lumOff val="25000"/>
                </a:schemeClr>
              </a:solidFill>
            </a:endParaRPr>
          </a:p>
          <a:p>
            <a:pPr marL="342900" indent="-342900">
              <a:spcBef>
                <a:spcPts val="0"/>
              </a:spcBef>
              <a:spcAft>
                <a:spcPts val="600"/>
              </a:spcAft>
              <a:buClr>
                <a:schemeClr val="tx1">
                  <a:lumMod val="65000"/>
                  <a:lumOff val="35000"/>
                </a:schemeClr>
              </a:buClr>
              <a:buFont typeface="Courier New" panose="02070309020205020404" pitchFamily="49" charset="0"/>
              <a:buChar char="o"/>
            </a:pPr>
            <a:r>
              <a:rPr lang="de-DE" sz="1500" dirty="0">
                <a:solidFill>
                  <a:schemeClr val="tx1">
                    <a:lumMod val="75000"/>
                    <a:lumOff val="25000"/>
                  </a:schemeClr>
                </a:solidFill>
              </a:rPr>
              <a:t>Comparing of all the 8 dryers, an energy efficiency ranking can be realised. On </a:t>
            </a:r>
            <a:r>
              <a:rPr lang="de-DE" sz="1500" dirty="0" err="1">
                <a:solidFill>
                  <a:schemeClr val="tx1">
                    <a:lumMod val="75000"/>
                    <a:lumOff val="25000"/>
                  </a:schemeClr>
                </a:solidFill>
              </a:rPr>
              <a:t>basis</a:t>
            </a:r>
            <a:r>
              <a:rPr lang="de-DE" sz="1500" dirty="0">
                <a:solidFill>
                  <a:schemeClr val="tx1">
                    <a:lumMod val="75000"/>
                    <a:lumOff val="25000"/>
                  </a:schemeClr>
                </a:solidFill>
              </a:rPr>
              <a:t> </a:t>
            </a:r>
            <a:r>
              <a:rPr lang="de-DE" sz="1500" dirty="0" err="1">
                <a:solidFill>
                  <a:schemeClr val="tx1">
                    <a:lumMod val="75000"/>
                    <a:lumOff val="25000"/>
                  </a:schemeClr>
                </a:solidFill>
              </a:rPr>
              <a:t>of</a:t>
            </a:r>
            <a:r>
              <a:rPr lang="de-DE" sz="1500" dirty="0">
                <a:solidFill>
                  <a:schemeClr val="tx1">
                    <a:lumMod val="75000"/>
                    <a:lumOff val="25000"/>
                  </a:schemeClr>
                </a:solidFill>
              </a:rPr>
              <a:t> </a:t>
            </a:r>
            <a:r>
              <a:rPr lang="de-DE" sz="1500" dirty="0" err="1">
                <a:solidFill>
                  <a:schemeClr val="tx1">
                    <a:lumMod val="75000"/>
                    <a:lumOff val="25000"/>
                  </a:schemeClr>
                </a:solidFill>
              </a:rPr>
              <a:t>that</a:t>
            </a:r>
            <a:r>
              <a:rPr lang="de-DE" sz="1500" dirty="0">
                <a:solidFill>
                  <a:schemeClr val="tx1">
                    <a:lumMod val="75000"/>
                    <a:lumOff val="25000"/>
                  </a:schemeClr>
                </a:solidFill>
              </a:rPr>
              <a:t>, a </a:t>
            </a:r>
            <a:r>
              <a:rPr lang="de-DE" sz="1500" dirty="0" err="1">
                <a:solidFill>
                  <a:schemeClr val="tx1">
                    <a:lumMod val="75000"/>
                    <a:lumOff val="25000"/>
                  </a:schemeClr>
                </a:solidFill>
              </a:rPr>
              <a:t>process</a:t>
            </a:r>
            <a:r>
              <a:rPr lang="de-DE" sz="1500" dirty="0">
                <a:solidFill>
                  <a:schemeClr val="tx1">
                    <a:lumMod val="75000"/>
                    <a:lumOff val="25000"/>
                  </a:schemeClr>
                </a:solidFill>
              </a:rPr>
              <a:t> </a:t>
            </a:r>
            <a:r>
              <a:rPr lang="de-DE" sz="1500" dirty="0" err="1">
                <a:solidFill>
                  <a:schemeClr val="tx1">
                    <a:lumMod val="75000"/>
                    <a:lumOff val="25000"/>
                  </a:schemeClr>
                </a:solidFill>
              </a:rPr>
              <a:t>optimisations</a:t>
            </a:r>
            <a:r>
              <a:rPr lang="de-DE" sz="1500" dirty="0">
                <a:solidFill>
                  <a:schemeClr val="tx1">
                    <a:lumMod val="75000"/>
                    <a:lumOff val="25000"/>
                  </a:schemeClr>
                </a:solidFill>
              </a:rPr>
              <a:t> </a:t>
            </a:r>
            <a:r>
              <a:rPr lang="de-DE" sz="1500" dirty="0" err="1">
                <a:solidFill>
                  <a:schemeClr val="tx1">
                    <a:lumMod val="75000"/>
                    <a:lumOff val="25000"/>
                  </a:schemeClr>
                </a:solidFill>
              </a:rPr>
              <a:t>can</a:t>
            </a:r>
            <a:r>
              <a:rPr lang="de-DE" sz="1500" dirty="0">
                <a:solidFill>
                  <a:schemeClr val="tx1">
                    <a:lumMod val="75000"/>
                    <a:lumOff val="25000"/>
                  </a:schemeClr>
                </a:solidFill>
              </a:rPr>
              <a:t> </a:t>
            </a:r>
            <a:r>
              <a:rPr lang="de-DE" sz="1500" dirty="0" err="1">
                <a:solidFill>
                  <a:schemeClr val="tx1">
                    <a:lumMod val="75000"/>
                    <a:lumOff val="25000"/>
                  </a:schemeClr>
                </a:solidFill>
              </a:rPr>
              <a:t>be</a:t>
            </a:r>
            <a:r>
              <a:rPr lang="de-DE" sz="1500" dirty="0">
                <a:solidFill>
                  <a:schemeClr val="tx1">
                    <a:lumMod val="75000"/>
                    <a:lumOff val="25000"/>
                  </a:schemeClr>
                </a:solidFill>
              </a:rPr>
              <a:t> </a:t>
            </a:r>
            <a:r>
              <a:rPr lang="de-DE" sz="1500" dirty="0" err="1">
                <a:solidFill>
                  <a:schemeClr val="tx1">
                    <a:lumMod val="75000"/>
                    <a:lumOff val="25000"/>
                  </a:schemeClr>
                </a:solidFill>
              </a:rPr>
              <a:t>performed</a:t>
            </a:r>
            <a:r>
              <a:rPr lang="de-DE" sz="1500" dirty="0">
                <a:solidFill>
                  <a:schemeClr val="tx1">
                    <a:lumMod val="75000"/>
                    <a:lumOff val="25000"/>
                  </a:schemeClr>
                </a:solidFill>
              </a:rPr>
              <a:t> (</a:t>
            </a:r>
            <a:r>
              <a:rPr lang="de-DE" sz="1500" dirty="0" err="1">
                <a:solidFill>
                  <a:schemeClr val="tx1">
                    <a:lumMod val="75000"/>
                    <a:lumOff val="25000"/>
                  </a:schemeClr>
                </a:solidFill>
              </a:rPr>
              <a:t>primary</a:t>
            </a:r>
            <a:r>
              <a:rPr lang="de-DE" sz="1500" dirty="0">
                <a:solidFill>
                  <a:schemeClr val="tx1">
                    <a:lumMod val="75000"/>
                    <a:lumOff val="25000"/>
                  </a:schemeClr>
                </a:solidFill>
              </a:rPr>
              <a:t> </a:t>
            </a:r>
            <a:r>
              <a:rPr lang="de-DE" sz="1500" dirty="0" err="1">
                <a:solidFill>
                  <a:schemeClr val="tx1">
                    <a:lumMod val="75000"/>
                    <a:lumOff val="25000"/>
                  </a:schemeClr>
                </a:solidFill>
              </a:rPr>
              <a:t>usage</a:t>
            </a:r>
            <a:r>
              <a:rPr lang="de-DE" sz="1500" dirty="0">
                <a:solidFill>
                  <a:schemeClr val="tx1">
                    <a:lumMod val="75000"/>
                    <a:lumOff val="25000"/>
                  </a:schemeClr>
                </a:solidFill>
              </a:rPr>
              <a:t> </a:t>
            </a:r>
            <a:r>
              <a:rPr lang="de-DE" sz="1500" dirty="0" err="1">
                <a:solidFill>
                  <a:schemeClr val="tx1">
                    <a:lumMod val="75000"/>
                    <a:lumOff val="25000"/>
                  </a:schemeClr>
                </a:solidFill>
              </a:rPr>
              <a:t>of</a:t>
            </a:r>
            <a:r>
              <a:rPr lang="de-DE" sz="1500" dirty="0">
                <a:solidFill>
                  <a:schemeClr val="tx1">
                    <a:lumMod val="75000"/>
                    <a:lumOff val="25000"/>
                  </a:schemeClr>
                </a:solidFill>
              </a:rPr>
              <a:t> </a:t>
            </a:r>
            <a:r>
              <a:rPr lang="de-DE" sz="1500" dirty="0" err="1">
                <a:solidFill>
                  <a:schemeClr val="tx1">
                    <a:lumMod val="75000"/>
                    <a:lumOff val="25000"/>
                  </a:schemeClr>
                </a:solidFill>
              </a:rPr>
              <a:t>the</a:t>
            </a:r>
            <a:r>
              <a:rPr lang="de-DE" sz="1500" dirty="0">
                <a:solidFill>
                  <a:schemeClr val="tx1">
                    <a:lumMod val="75000"/>
                    <a:lumOff val="25000"/>
                  </a:schemeClr>
                </a:solidFill>
              </a:rPr>
              <a:t> </a:t>
            </a:r>
            <a:r>
              <a:rPr lang="de-DE" sz="1500" dirty="0" err="1">
                <a:solidFill>
                  <a:schemeClr val="tx1">
                    <a:lumMod val="75000"/>
                    <a:lumOff val="25000"/>
                  </a:schemeClr>
                </a:solidFill>
              </a:rPr>
              <a:t>most</a:t>
            </a:r>
            <a:r>
              <a:rPr lang="de-DE" sz="1500" dirty="0">
                <a:solidFill>
                  <a:schemeClr val="tx1">
                    <a:lumMod val="75000"/>
                    <a:lumOff val="25000"/>
                  </a:schemeClr>
                </a:solidFill>
              </a:rPr>
              <a:t> </a:t>
            </a:r>
            <a:r>
              <a:rPr lang="de-DE" sz="1500" dirty="0" err="1">
                <a:solidFill>
                  <a:schemeClr val="tx1">
                    <a:lumMod val="75000"/>
                    <a:lumOff val="25000"/>
                  </a:schemeClr>
                </a:solidFill>
              </a:rPr>
              <a:t>efficient</a:t>
            </a:r>
            <a:r>
              <a:rPr lang="de-DE" sz="1500" dirty="0">
                <a:solidFill>
                  <a:schemeClr val="tx1">
                    <a:lumMod val="75000"/>
                    <a:lumOff val="25000"/>
                  </a:schemeClr>
                </a:solidFill>
              </a:rPr>
              <a:t> </a:t>
            </a:r>
            <a:r>
              <a:rPr lang="de-DE" sz="1500" dirty="0" err="1">
                <a:solidFill>
                  <a:schemeClr val="tx1">
                    <a:lumMod val="75000"/>
                    <a:lumOff val="25000"/>
                  </a:schemeClr>
                </a:solidFill>
              </a:rPr>
              <a:t>dryers</a:t>
            </a:r>
            <a:r>
              <a:rPr lang="de-DE" sz="1500" dirty="0">
                <a:solidFill>
                  <a:schemeClr val="tx1">
                    <a:lumMod val="75000"/>
                    <a:lumOff val="25000"/>
                  </a:schemeClr>
                </a:solidFill>
              </a:rPr>
              <a:t>)</a:t>
            </a:r>
          </a:p>
          <a:p>
            <a:pPr marL="0" indent="0">
              <a:spcBef>
                <a:spcPts val="576"/>
              </a:spcBef>
              <a:spcAft>
                <a:spcPts val="1200"/>
              </a:spcAft>
              <a:buClr>
                <a:srgbClr val="009864"/>
              </a:buClr>
              <a:buNone/>
            </a:pPr>
            <a:endParaRPr lang="de-DE" dirty="0"/>
          </a:p>
        </p:txBody>
      </p:sp>
      <p:sp>
        <p:nvSpPr>
          <p:cNvPr id="4" name="Foliennummernplatzhalter 3"/>
          <p:cNvSpPr>
            <a:spLocks noGrp="1"/>
          </p:cNvSpPr>
          <p:nvPr>
            <p:ph type="sldNum" sz="quarter" idx="4"/>
          </p:nvPr>
        </p:nvSpPr>
        <p:spPr/>
        <p:txBody>
          <a:bodyPr/>
          <a:lstStyle/>
          <a:p>
            <a:fld id="{EB047BE3-02A1-4435-821A-3BBCADEA6157}" type="slidenum">
              <a:rPr lang="de-DE" smtClean="0"/>
              <a:pPr/>
              <a:t>5</a:t>
            </a:fld>
            <a:endParaRPr lang="de-DE" dirty="0"/>
          </a:p>
        </p:txBody>
      </p:sp>
      <p:pic>
        <p:nvPicPr>
          <p:cNvPr id="5" name="Grafik 4"/>
          <p:cNvPicPr>
            <a:picLocks noChangeAspect="1"/>
          </p:cNvPicPr>
          <p:nvPr/>
        </p:nvPicPr>
        <p:blipFill>
          <a:blip r:embed="rId3"/>
          <a:stretch>
            <a:fillRect/>
          </a:stretch>
        </p:blipFill>
        <p:spPr>
          <a:xfrm>
            <a:off x="365395" y="971158"/>
            <a:ext cx="8413209" cy="2725148"/>
          </a:xfrm>
          <a:prstGeom prst="rect">
            <a:avLst/>
          </a:prstGeom>
        </p:spPr>
      </p:pic>
      <p:sp>
        <p:nvSpPr>
          <p:cNvPr id="11" name="Textfeld 10"/>
          <p:cNvSpPr txBox="1"/>
          <p:nvPr/>
        </p:nvSpPr>
        <p:spPr>
          <a:xfrm>
            <a:off x="2150347" y="1419059"/>
            <a:ext cx="3796155" cy="338554"/>
          </a:xfrm>
          <a:prstGeom prst="rect">
            <a:avLst/>
          </a:prstGeom>
          <a:solidFill>
            <a:srgbClr val="F2F2F2"/>
          </a:solidFill>
          <a:ln w="9528">
            <a:solidFill>
              <a:srgbClr val="000000"/>
            </a:solidFill>
            <a:prstDash val="solid"/>
            <a:miter/>
          </a:ln>
        </p:spPr>
        <p:txBody>
          <a:bodyPr vert="horz" wrap="square" lIns="0" tIns="45720" rIns="91440" bIns="45720" anchor="ctr" anchorCtr="1" compatLnSpc="1">
            <a:spAutoFit/>
          </a:bodyPr>
          <a:lstStyle/>
          <a:p>
            <a:pPr marL="9207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600" b="0" i="0" u="none" strike="noStrike" kern="0" cap="none" spc="0" dirty="0" err="1">
                <a:solidFill>
                  <a:srgbClr val="404040"/>
                </a:solidFill>
                <a:uFillTx/>
                <a:latin typeface="Calibri"/>
                <a:cs typeface="Calibri" pitchFamily="34"/>
              </a:rPr>
              <a:t>Actual</a:t>
            </a:r>
            <a:r>
              <a:rPr lang="de-DE" sz="1600" b="0" i="0" u="none" strike="noStrike" kern="0" cap="none" spc="0" dirty="0">
                <a:solidFill>
                  <a:srgbClr val="404040"/>
                </a:solidFill>
                <a:uFillTx/>
                <a:latin typeface="Calibri"/>
                <a:cs typeface="Calibri" pitchFamily="34"/>
              </a:rPr>
              <a:t> Energy </a:t>
            </a:r>
            <a:r>
              <a:rPr lang="de-DE" sz="1600" b="0" i="0" u="none" strike="noStrike" kern="0" cap="none" spc="0" dirty="0" err="1">
                <a:solidFill>
                  <a:srgbClr val="404040"/>
                </a:solidFill>
                <a:uFillTx/>
                <a:latin typeface="Calibri"/>
                <a:cs typeface="Calibri" pitchFamily="34"/>
              </a:rPr>
              <a:t>Costs</a:t>
            </a:r>
            <a:endParaRPr lang="de-DE" sz="1600" b="1" i="0" u="none" strike="noStrike" kern="0" cap="none" spc="0" baseline="0" dirty="0">
              <a:solidFill>
                <a:srgbClr val="404040"/>
              </a:solidFill>
              <a:uFillTx/>
              <a:latin typeface="Calibri"/>
              <a:cs typeface="Calibri" pitchFamily="34"/>
            </a:endParaRPr>
          </a:p>
        </p:txBody>
      </p:sp>
      <p:cxnSp>
        <p:nvCxnSpPr>
          <p:cNvPr id="12" name="Gerade Verbindung mit Pfeil 18"/>
          <p:cNvCxnSpPr/>
          <p:nvPr/>
        </p:nvCxnSpPr>
        <p:spPr>
          <a:xfrm flipH="1" flipV="1">
            <a:off x="6241917" y="2284625"/>
            <a:ext cx="58399" cy="337995"/>
          </a:xfrm>
          <a:prstGeom prst="straightConnector1">
            <a:avLst/>
          </a:prstGeom>
          <a:noFill/>
          <a:ln w="19046">
            <a:solidFill>
              <a:srgbClr val="666666"/>
            </a:solidFill>
            <a:prstDash val="solid"/>
            <a:round/>
            <a:tailEnd type="arrow"/>
          </a:ln>
        </p:spPr>
      </p:cxnSp>
      <p:cxnSp>
        <p:nvCxnSpPr>
          <p:cNvPr id="13" name="Gerade Verbindung mit Pfeil 18"/>
          <p:cNvCxnSpPr/>
          <p:nvPr/>
        </p:nvCxnSpPr>
        <p:spPr>
          <a:xfrm>
            <a:off x="5946502" y="1666244"/>
            <a:ext cx="262829" cy="254125"/>
          </a:xfrm>
          <a:prstGeom prst="straightConnector1">
            <a:avLst/>
          </a:prstGeom>
          <a:noFill/>
          <a:ln w="19046">
            <a:solidFill>
              <a:srgbClr val="666666"/>
            </a:solidFill>
            <a:prstDash val="solid"/>
            <a:round/>
            <a:tailEnd type="arrow"/>
          </a:ln>
        </p:spPr>
      </p:cxnSp>
      <p:sp>
        <p:nvSpPr>
          <p:cNvPr id="18" name="Textfeld 17"/>
          <p:cNvSpPr txBox="1"/>
          <p:nvPr/>
        </p:nvSpPr>
        <p:spPr>
          <a:xfrm>
            <a:off x="6077916" y="2616034"/>
            <a:ext cx="962161" cy="584775"/>
          </a:xfrm>
          <a:prstGeom prst="rect">
            <a:avLst/>
          </a:prstGeom>
          <a:solidFill>
            <a:srgbClr val="F2F2F2"/>
          </a:solidFill>
          <a:ln w="9528">
            <a:solidFill>
              <a:srgbClr val="000000"/>
            </a:solidFill>
            <a:prstDash val="solid"/>
            <a:miter/>
          </a:ln>
        </p:spPr>
        <p:txBody>
          <a:bodyPr vert="horz" wrap="square" lIns="0" tIns="45720" rIns="91440" bIns="45720" anchor="ctr" anchorCtr="1" compatLnSpc="1">
            <a:spAutoFit/>
          </a:bodyPr>
          <a:lstStyle/>
          <a:p>
            <a:pPr marL="9207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600" b="0" i="0" u="none" strike="noStrike" kern="0" cap="none" spc="0" dirty="0" err="1">
                <a:solidFill>
                  <a:srgbClr val="404040"/>
                </a:solidFill>
                <a:uFillTx/>
                <a:latin typeface="Calibri"/>
                <a:cs typeface="Calibri" pitchFamily="34"/>
              </a:rPr>
              <a:t>Bench-mark</a:t>
            </a:r>
            <a:endParaRPr lang="de-DE" sz="1600" b="1" i="0" u="none" strike="noStrike" kern="0" cap="none" spc="0" baseline="0" dirty="0">
              <a:solidFill>
                <a:srgbClr val="404040"/>
              </a:solidFill>
              <a:uFillTx/>
              <a:latin typeface="Calibri"/>
              <a:cs typeface="Calibri" pitchFamily="34"/>
            </a:endParaRPr>
          </a:p>
        </p:txBody>
      </p:sp>
      <p:cxnSp>
        <p:nvCxnSpPr>
          <p:cNvPr id="19" name="Gerade Verbindung mit Pfeil 18"/>
          <p:cNvCxnSpPr/>
          <p:nvPr/>
        </p:nvCxnSpPr>
        <p:spPr>
          <a:xfrm flipH="1">
            <a:off x="6351664" y="1682668"/>
            <a:ext cx="153718" cy="458471"/>
          </a:xfrm>
          <a:prstGeom prst="straightConnector1">
            <a:avLst/>
          </a:prstGeom>
          <a:noFill/>
          <a:ln w="19046">
            <a:solidFill>
              <a:srgbClr val="666666"/>
            </a:solidFill>
            <a:prstDash val="solid"/>
            <a:round/>
            <a:tailEnd type="arrow"/>
          </a:ln>
        </p:spPr>
      </p:cxnSp>
      <p:sp>
        <p:nvSpPr>
          <p:cNvPr id="21" name="Textfeld 20"/>
          <p:cNvSpPr txBox="1"/>
          <p:nvPr/>
        </p:nvSpPr>
        <p:spPr>
          <a:xfrm>
            <a:off x="6398501" y="1335902"/>
            <a:ext cx="1841148" cy="338554"/>
          </a:xfrm>
          <a:prstGeom prst="rect">
            <a:avLst/>
          </a:prstGeom>
          <a:solidFill>
            <a:srgbClr val="F2F2F2"/>
          </a:solidFill>
          <a:ln w="9528">
            <a:solidFill>
              <a:srgbClr val="000000"/>
            </a:solidFill>
            <a:prstDash val="solid"/>
            <a:miter/>
          </a:ln>
        </p:spPr>
        <p:txBody>
          <a:bodyPr vert="horz" wrap="square" lIns="0" tIns="45720" rIns="91440" bIns="45720" anchor="ctr" anchorCtr="1" compatLnSpc="1">
            <a:spAutoFit/>
          </a:bodyPr>
          <a:lstStyle/>
          <a:p>
            <a:pPr marL="9207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600" b="0" i="0" u="none" strike="noStrike" kern="0" cap="none" spc="0" dirty="0" err="1">
                <a:solidFill>
                  <a:srgbClr val="404040"/>
                </a:solidFill>
                <a:uFillTx/>
                <a:latin typeface="Calibri"/>
                <a:cs typeface="Calibri" pitchFamily="34"/>
              </a:rPr>
              <a:t>Savings</a:t>
            </a:r>
            <a:r>
              <a:rPr lang="de-DE" sz="1600" b="0" i="0" u="none" strike="noStrike" kern="0" cap="none" spc="0" dirty="0">
                <a:solidFill>
                  <a:srgbClr val="404040"/>
                </a:solidFill>
                <a:uFillTx/>
                <a:latin typeface="Calibri"/>
                <a:cs typeface="Calibri" pitchFamily="34"/>
              </a:rPr>
              <a:t> potential</a:t>
            </a:r>
            <a:endParaRPr lang="de-DE" sz="1600" b="1" i="0" u="none" strike="noStrike" kern="0" cap="none" spc="0" baseline="0" dirty="0">
              <a:solidFill>
                <a:srgbClr val="404040"/>
              </a:solidFill>
              <a:uFillTx/>
              <a:latin typeface="Calibri"/>
              <a:cs typeface="Calibri" pitchFamily="34"/>
            </a:endParaRPr>
          </a:p>
        </p:txBody>
      </p:sp>
      <p:sp>
        <p:nvSpPr>
          <p:cNvPr id="23" name="Textfeld 22"/>
          <p:cNvSpPr txBox="1"/>
          <p:nvPr/>
        </p:nvSpPr>
        <p:spPr>
          <a:xfrm>
            <a:off x="346756" y="998125"/>
            <a:ext cx="1577591" cy="461665"/>
          </a:xfrm>
          <a:prstGeom prst="rect">
            <a:avLst/>
          </a:prstGeom>
          <a:noFill/>
        </p:spPr>
        <p:txBody>
          <a:bodyPr wrap="square" rtlCol="0">
            <a:spAutoFit/>
          </a:bodyPr>
          <a:lstStyle/>
          <a:p>
            <a:r>
              <a:rPr lang="de-DE" sz="1200" dirty="0"/>
              <a:t>Source </a:t>
            </a:r>
            <a:r>
              <a:rPr lang="de-DE" sz="1200" dirty="0" err="1"/>
              <a:t>of</a:t>
            </a:r>
            <a:r>
              <a:rPr lang="de-DE" sz="1200" dirty="0"/>
              <a:t> </a:t>
            </a:r>
            <a:r>
              <a:rPr lang="de-DE" sz="1200" dirty="0" err="1"/>
              <a:t>Diagram</a:t>
            </a:r>
            <a:r>
              <a:rPr lang="de-DE" sz="1200" dirty="0"/>
              <a:t>: ÖKOTEC </a:t>
            </a:r>
            <a:r>
              <a:rPr lang="de-DE" sz="1200" dirty="0" err="1"/>
              <a:t>EnEffCo</a:t>
            </a:r>
            <a:endParaRPr lang="de-DE" sz="1200" dirty="0"/>
          </a:p>
        </p:txBody>
      </p:sp>
      <p:sp>
        <p:nvSpPr>
          <p:cNvPr id="15" name="Titel 1">
            <a:extLst>
              <a:ext uri="{FF2B5EF4-FFF2-40B4-BE49-F238E27FC236}">
                <a16:creationId xmlns:a16="http://schemas.microsoft.com/office/drawing/2014/main" id="{BBA3F767-408B-4C5C-AB32-995DA532A57B}"/>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n-US" dirty="0">
                <a:solidFill>
                  <a:srgbClr val="FFFFFF"/>
                </a:solidFill>
              </a:rPr>
              <a:t>Benchmarking of dryers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6" name="Rectángulo 15">
            <a:extLst>
              <a:ext uri="{FF2B5EF4-FFF2-40B4-BE49-F238E27FC236}">
                <a16:creationId xmlns:a16="http://schemas.microsoft.com/office/drawing/2014/main" id="{A32268A8-314D-4C5A-8992-2B6B3DC336FF}"/>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7" name="Rectángulo 16">
            <a:extLst>
              <a:ext uri="{FF2B5EF4-FFF2-40B4-BE49-F238E27FC236}">
                <a16:creationId xmlns:a16="http://schemas.microsoft.com/office/drawing/2014/main" id="{C81ACABB-4706-4C07-9AAA-080485E63554}"/>
              </a:ext>
            </a:extLst>
          </p:cNvPr>
          <p:cNvSpPr/>
          <p:nvPr/>
        </p:nvSpPr>
        <p:spPr>
          <a:xfrm>
            <a:off x="-1239520" y="1849120"/>
            <a:ext cx="264160" cy="2641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236292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4294967295"/>
          </p:nvPr>
        </p:nvSpPr>
        <p:spPr/>
        <p:txBody>
          <a:bodyPr/>
          <a:lstStyle/>
          <a:p>
            <a:r>
              <a:rPr lang="en-US" sz="1100"/>
              <a:t>Training Unit developed by ÖKOTEC</a:t>
            </a:r>
            <a:endParaRPr lang="de-DE" sz="1100" dirty="0"/>
          </a:p>
        </p:txBody>
      </p:sp>
      <p:sp>
        <p:nvSpPr>
          <p:cNvPr id="5" name="Foliennummernplatzhalter 4"/>
          <p:cNvSpPr>
            <a:spLocks noGrp="1"/>
          </p:cNvSpPr>
          <p:nvPr>
            <p:ph type="sldNum" sz="quarter" idx="4"/>
          </p:nvPr>
        </p:nvSpPr>
        <p:spPr/>
        <p:txBody>
          <a:bodyPr/>
          <a:lstStyle/>
          <a:p>
            <a:fld id="{EB047BE3-02A1-4435-821A-3BBCADEA6157}" type="slidenum">
              <a:rPr lang="de-DE" smtClean="0"/>
              <a:pPr/>
              <a:t>6</a:t>
            </a:fld>
            <a:endParaRPr lang="de-DE" dirty="0"/>
          </a:p>
        </p:txBody>
      </p:sp>
      <p:sp>
        <p:nvSpPr>
          <p:cNvPr id="15" name="Fußzeilenplatzhalter 2"/>
          <p:cNvSpPr txBox="1">
            <a:spLocks/>
          </p:cNvSpPr>
          <p:nvPr/>
        </p:nvSpPr>
        <p:spPr>
          <a:xfrm>
            <a:off x="1979713" y="6436054"/>
            <a:ext cx="5032240" cy="176761"/>
          </a:xfrm>
          <a:prstGeom prst="rect">
            <a:avLst/>
          </a:prstGeom>
        </p:spPr>
        <p:txBody>
          <a:bodyPr vert="horz" lIns="91440" tIns="45720" rIns="91440" bIns="45720" rtlCol="0" anchor="ctr"/>
          <a:lstStyle>
            <a:defPPr>
              <a:defRPr lang="de-DE"/>
            </a:defPPr>
            <a:lvl1pPr marL="0" algn="l"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Training Unit developed by ÖKOTEC</a:t>
            </a:r>
            <a:endParaRPr lang="de-DE" dirty="0"/>
          </a:p>
        </p:txBody>
      </p:sp>
      <p:graphicFrame>
        <p:nvGraphicFramePr>
          <p:cNvPr id="12" name="Tabelle 11"/>
          <p:cNvGraphicFramePr>
            <a:graphicFrameLocks noGrp="1"/>
          </p:cNvGraphicFramePr>
          <p:nvPr>
            <p:extLst>
              <p:ext uri="{D42A27DB-BD31-4B8C-83A1-F6EECF244321}">
                <p14:modId xmlns:p14="http://schemas.microsoft.com/office/powerpoint/2010/main" val="2655912014"/>
              </p:ext>
            </p:extLst>
          </p:nvPr>
        </p:nvGraphicFramePr>
        <p:xfrm>
          <a:off x="452177" y="1470312"/>
          <a:ext cx="8490212" cy="3715787"/>
        </p:xfrm>
        <a:graphic>
          <a:graphicData uri="http://schemas.openxmlformats.org/drawingml/2006/table">
            <a:tbl>
              <a:tblPr firstRow="1" bandRow="1">
                <a:tableStyleId>{5C22544A-7EE6-4342-B048-85BDC9FD1C3A}</a:tableStyleId>
              </a:tblPr>
              <a:tblGrid>
                <a:gridCol w="1879041">
                  <a:extLst>
                    <a:ext uri="{9D8B030D-6E8A-4147-A177-3AD203B41FA5}">
                      <a16:colId xmlns:a16="http://schemas.microsoft.com/office/drawing/2014/main" val="3416078883"/>
                    </a:ext>
                  </a:extLst>
                </a:gridCol>
                <a:gridCol w="6611171">
                  <a:extLst>
                    <a:ext uri="{9D8B030D-6E8A-4147-A177-3AD203B41FA5}">
                      <a16:colId xmlns:a16="http://schemas.microsoft.com/office/drawing/2014/main" val="1129274748"/>
                    </a:ext>
                  </a:extLst>
                </a:gridCol>
              </a:tblGrid>
              <a:tr h="667787">
                <a:tc>
                  <a:txBody>
                    <a:bodyPr/>
                    <a:lstStyle/>
                    <a:p>
                      <a:pPr algn="ctr"/>
                      <a:r>
                        <a:rPr lang="de-DE" sz="1700" dirty="0">
                          <a:solidFill>
                            <a:schemeClr val="tx1">
                              <a:lumMod val="75000"/>
                              <a:lumOff val="25000"/>
                            </a:schemeClr>
                          </a:solidFill>
                        </a:rPr>
                        <a:t>System </a:t>
                      </a:r>
                      <a:r>
                        <a:rPr lang="de-DE" sz="1700" dirty="0" err="1">
                          <a:solidFill>
                            <a:schemeClr val="tx1">
                              <a:lumMod val="75000"/>
                              <a:lumOff val="25000"/>
                            </a:schemeClr>
                          </a:solidFill>
                        </a:rPr>
                        <a:t>Boundaries</a:t>
                      </a:r>
                      <a:endParaRPr lang="de-DE" sz="1700" dirty="0">
                        <a:solidFill>
                          <a:schemeClr val="tx1">
                            <a:lumMod val="75000"/>
                            <a:lumOff val="25000"/>
                          </a:schemeClr>
                        </a:solidFill>
                      </a:endParaRPr>
                    </a:p>
                  </a:txBody>
                  <a:tcPr anchor="ctr">
                    <a:solidFill>
                      <a:srgbClr val="FFC000"/>
                    </a:solidFill>
                  </a:tcPr>
                </a:tc>
                <a:tc>
                  <a:txBody>
                    <a:bodyPr/>
                    <a:lstStyle/>
                    <a:p>
                      <a:pPr algn="ctr"/>
                      <a:r>
                        <a:rPr lang="de-DE" sz="1700" dirty="0">
                          <a:solidFill>
                            <a:schemeClr val="tx1">
                              <a:lumMod val="75000"/>
                              <a:lumOff val="25000"/>
                            </a:schemeClr>
                          </a:solidFill>
                        </a:rPr>
                        <a:t>Best Practice</a:t>
                      </a:r>
                    </a:p>
                  </a:txBody>
                  <a:tcPr anchor="ctr">
                    <a:solidFill>
                      <a:srgbClr val="FFC000"/>
                    </a:solidFill>
                  </a:tcPr>
                </a:tc>
                <a:extLst>
                  <a:ext uri="{0D108BD9-81ED-4DB2-BD59-A6C34878D82A}">
                    <a16:rowId xmlns:a16="http://schemas.microsoft.com/office/drawing/2014/main" val="985934366"/>
                  </a:ext>
                </a:extLst>
              </a:tr>
              <a:tr h="605135">
                <a:tc>
                  <a:txBody>
                    <a:bodyPr/>
                    <a:lstStyle/>
                    <a:p>
                      <a:r>
                        <a:rPr lang="de-DE" sz="1700" dirty="0">
                          <a:solidFill>
                            <a:schemeClr val="tx1">
                              <a:lumMod val="75000"/>
                              <a:lumOff val="25000"/>
                            </a:schemeClr>
                          </a:solidFill>
                        </a:rPr>
                        <a:t>Dryers</a:t>
                      </a:r>
                    </a:p>
                  </a:txBody>
                  <a:tcPr>
                    <a:solidFill>
                      <a:schemeClr val="bg1">
                        <a:lumMod val="95000"/>
                      </a:schemeClr>
                    </a:solidFill>
                  </a:tcPr>
                </a:tc>
                <a:tc>
                  <a:txBody>
                    <a:bodyPr/>
                    <a:lstStyle/>
                    <a:p>
                      <a:r>
                        <a:rPr lang="de-DE" sz="1700" dirty="0">
                          <a:solidFill>
                            <a:schemeClr val="tx1">
                              <a:lumMod val="75000"/>
                              <a:lumOff val="25000"/>
                            </a:schemeClr>
                          </a:solidFill>
                        </a:rPr>
                        <a:t>Process </a:t>
                      </a:r>
                      <a:r>
                        <a:rPr lang="de-DE" sz="1700" dirty="0" err="1">
                          <a:solidFill>
                            <a:schemeClr val="tx1">
                              <a:lumMod val="75000"/>
                              <a:lumOff val="25000"/>
                            </a:schemeClr>
                          </a:solidFill>
                        </a:rPr>
                        <a:t>Optimisation</a:t>
                      </a:r>
                      <a:r>
                        <a:rPr lang="de-DE" sz="1700" dirty="0">
                          <a:solidFill>
                            <a:schemeClr val="tx1">
                              <a:lumMod val="75000"/>
                              <a:lumOff val="25000"/>
                            </a:schemeClr>
                          </a:solidFill>
                        </a:rPr>
                        <a:t> </a:t>
                      </a:r>
                      <a:r>
                        <a:rPr lang="de-DE" sz="1700" dirty="0" err="1">
                          <a:solidFill>
                            <a:schemeClr val="tx1">
                              <a:lumMod val="75000"/>
                              <a:lumOff val="25000"/>
                            </a:schemeClr>
                          </a:solidFill>
                        </a:rPr>
                        <a:t>from</a:t>
                      </a:r>
                      <a:r>
                        <a:rPr lang="de-DE" sz="1700" dirty="0">
                          <a:solidFill>
                            <a:schemeClr val="tx1">
                              <a:lumMod val="75000"/>
                              <a:lumOff val="25000"/>
                            </a:schemeClr>
                          </a:solidFill>
                        </a:rPr>
                        <a:t> Benchmarking; Energy Efficiency </a:t>
                      </a:r>
                      <a:r>
                        <a:rPr lang="de-DE" sz="1700" dirty="0" err="1">
                          <a:solidFill>
                            <a:schemeClr val="tx1">
                              <a:lumMod val="75000"/>
                              <a:lumOff val="25000"/>
                            </a:schemeClr>
                          </a:solidFill>
                        </a:rPr>
                        <a:t>Surveilance</a:t>
                      </a:r>
                      <a:r>
                        <a:rPr lang="de-DE" sz="1700" dirty="0">
                          <a:solidFill>
                            <a:schemeClr val="tx1">
                              <a:lumMod val="75000"/>
                              <a:lumOff val="25000"/>
                            </a:schemeClr>
                          </a:solidFill>
                        </a:rPr>
                        <a:t>; Impacts</a:t>
                      </a:r>
                      <a:r>
                        <a:rPr lang="de-DE" sz="1700" baseline="0" dirty="0">
                          <a:solidFill>
                            <a:schemeClr val="tx1">
                              <a:lumMod val="75000"/>
                              <a:lumOff val="25000"/>
                            </a:schemeClr>
                          </a:solidFill>
                        </a:rPr>
                        <a:t> </a:t>
                      </a:r>
                      <a:r>
                        <a:rPr lang="de-DE" sz="1700" baseline="0" dirty="0" err="1">
                          <a:solidFill>
                            <a:schemeClr val="tx1">
                              <a:lumMod val="75000"/>
                              <a:lumOff val="25000"/>
                            </a:schemeClr>
                          </a:solidFill>
                        </a:rPr>
                        <a:t>of</a:t>
                      </a:r>
                      <a:r>
                        <a:rPr lang="de-DE" sz="1700" baseline="0" dirty="0">
                          <a:solidFill>
                            <a:schemeClr val="tx1">
                              <a:lumMod val="75000"/>
                              <a:lumOff val="25000"/>
                            </a:schemeClr>
                          </a:solidFill>
                        </a:rPr>
                        <a:t> Burner-</a:t>
                      </a:r>
                      <a:r>
                        <a:rPr lang="de-DE" sz="1700" baseline="0" dirty="0" err="1">
                          <a:solidFill>
                            <a:schemeClr val="tx1">
                              <a:lumMod val="75000"/>
                              <a:lumOff val="25000"/>
                            </a:schemeClr>
                          </a:solidFill>
                        </a:rPr>
                        <a:t>Optimisation</a:t>
                      </a:r>
                      <a:endParaRPr lang="de-DE" sz="1700" dirty="0">
                        <a:solidFill>
                          <a:schemeClr val="tx1">
                            <a:lumMod val="75000"/>
                            <a:lumOff val="25000"/>
                          </a:schemeClr>
                        </a:solidFill>
                      </a:endParaRPr>
                    </a:p>
                  </a:txBody>
                  <a:tcPr>
                    <a:solidFill>
                      <a:schemeClr val="bg1">
                        <a:lumMod val="95000"/>
                      </a:schemeClr>
                    </a:solidFill>
                  </a:tcPr>
                </a:tc>
                <a:extLst>
                  <a:ext uri="{0D108BD9-81ED-4DB2-BD59-A6C34878D82A}">
                    <a16:rowId xmlns:a16="http://schemas.microsoft.com/office/drawing/2014/main" val="3922441466"/>
                  </a:ext>
                </a:extLst>
              </a:tr>
              <a:tr h="289560">
                <a:tc>
                  <a:txBody>
                    <a:bodyPr/>
                    <a:lstStyle/>
                    <a:p>
                      <a:r>
                        <a:rPr lang="de-DE" sz="1700" dirty="0" err="1">
                          <a:solidFill>
                            <a:schemeClr val="tx1">
                              <a:lumMod val="75000"/>
                              <a:lumOff val="25000"/>
                            </a:schemeClr>
                          </a:solidFill>
                        </a:rPr>
                        <a:t>Packaging</a:t>
                      </a:r>
                      <a:endParaRPr lang="de-DE" sz="1700" dirty="0">
                        <a:solidFill>
                          <a:schemeClr val="tx1">
                            <a:lumMod val="75000"/>
                            <a:lumOff val="25000"/>
                          </a:schemeClr>
                        </a:solidFill>
                      </a:endParaRP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700" dirty="0" err="1">
                          <a:solidFill>
                            <a:schemeClr val="tx1">
                              <a:lumMod val="75000"/>
                              <a:lumOff val="25000"/>
                            </a:schemeClr>
                          </a:solidFill>
                        </a:rPr>
                        <a:t>Quantification</a:t>
                      </a:r>
                      <a:r>
                        <a:rPr lang="de-DE" sz="1700" dirty="0">
                          <a:solidFill>
                            <a:schemeClr val="tx1">
                              <a:lumMod val="75000"/>
                              <a:lumOff val="25000"/>
                            </a:schemeClr>
                          </a:solidFill>
                        </a:rPr>
                        <a:t> </a:t>
                      </a:r>
                      <a:r>
                        <a:rPr lang="de-DE" sz="1700" dirty="0" err="1">
                          <a:solidFill>
                            <a:schemeClr val="tx1">
                              <a:lumMod val="75000"/>
                              <a:lumOff val="25000"/>
                            </a:schemeClr>
                          </a:solidFill>
                        </a:rPr>
                        <a:t>of</a:t>
                      </a:r>
                      <a:r>
                        <a:rPr lang="de-DE" sz="1700" dirty="0">
                          <a:solidFill>
                            <a:schemeClr val="tx1">
                              <a:lumMod val="75000"/>
                              <a:lumOff val="25000"/>
                            </a:schemeClr>
                          </a:solidFill>
                        </a:rPr>
                        <a:t> Energy Efficiency </a:t>
                      </a:r>
                      <a:r>
                        <a:rPr lang="de-DE" sz="1700" dirty="0" err="1">
                          <a:solidFill>
                            <a:schemeClr val="tx1">
                              <a:lumMod val="75000"/>
                              <a:lumOff val="25000"/>
                            </a:schemeClr>
                          </a:solidFill>
                        </a:rPr>
                        <a:t>advantage</a:t>
                      </a:r>
                      <a:r>
                        <a:rPr lang="de-DE" sz="1700" dirty="0">
                          <a:solidFill>
                            <a:schemeClr val="tx1">
                              <a:lumMod val="75000"/>
                              <a:lumOff val="25000"/>
                            </a:schemeClr>
                          </a:solidFill>
                        </a:rPr>
                        <a:t> </a:t>
                      </a:r>
                      <a:r>
                        <a:rPr lang="de-DE" sz="1700" dirty="0" err="1">
                          <a:solidFill>
                            <a:schemeClr val="tx1">
                              <a:lumMod val="75000"/>
                              <a:lumOff val="25000"/>
                            </a:schemeClr>
                          </a:solidFill>
                        </a:rPr>
                        <a:t>of</a:t>
                      </a:r>
                      <a:r>
                        <a:rPr lang="de-DE" sz="1700" dirty="0">
                          <a:solidFill>
                            <a:schemeClr val="tx1">
                              <a:lumMod val="75000"/>
                              <a:lumOff val="25000"/>
                            </a:schemeClr>
                          </a:solidFill>
                        </a:rPr>
                        <a:t> </a:t>
                      </a:r>
                      <a:r>
                        <a:rPr lang="de-DE" sz="1700" dirty="0" err="1">
                          <a:solidFill>
                            <a:schemeClr val="tx1">
                              <a:lumMod val="75000"/>
                              <a:lumOff val="25000"/>
                            </a:schemeClr>
                          </a:solidFill>
                        </a:rPr>
                        <a:t>two</a:t>
                      </a:r>
                      <a:r>
                        <a:rPr lang="de-DE" sz="1700" dirty="0">
                          <a:solidFill>
                            <a:schemeClr val="tx1">
                              <a:lumMod val="75000"/>
                              <a:lumOff val="25000"/>
                            </a:schemeClr>
                          </a:solidFill>
                        </a:rPr>
                        <a:t> alternative </a:t>
                      </a:r>
                      <a:r>
                        <a:rPr lang="de-DE" sz="1700" dirty="0" err="1">
                          <a:solidFill>
                            <a:schemeClr val="tx1">
                              <a:lumMod val="75000"/>
                              <a:lumOff val="25000"/>
                            </a:schemeClr>
                          </a:solidFill>
                        </a:rPr>
                        <a:t>packaging</a:t>
                      </a:r>
                      <a:r>
                        <a:rPr lang="de-DE" sz="1700" dirty="0">
                          <a:solidFill>
                            <a:schemeClr val="tx1">
                              <a:lumMod val="75000"/>
                              <a:lumOff val="25000"/>
                            </a:schemeClr>
                          </a:solidFill>
                        </a:rPr>
                        <a:t> </a:t>
                      </a:r>
                      <a:r>
                        <a:rPr lang="de-DE" sz="1700" dirty="0" err="1">
                          <a:solidFill>
                            <a:schemeClr val="tx1">
                              <a:lumMod val="75000"/>
                              <a:lumOff val="25000"/>
                            </a:schemeClr>
                          </a:solidFill>
                        </a:rPr>
                        <a:t>lines</a:t>
                      </a:r>
                      <a:r>
                        <a:rPr lang="de-DE" sz="1700" baseline="0" dirty="0">
                          <a:solidFill>
                            <a:schemeClr val="tx1">
                              <a:lumMod val="75000"/>
                              <a:lumOff val="25000"/>
                            </a:schemeClr>
                          </a:solidFill>
                        </a:rPr>
                        <a:t> (Benchmarking); Efficiency </a:t>
                      </a:r>
                      <a:r>
                        <a:rPr lang="de-DE" sz="1700" baseline="0" dirty="0" err="1">
                          <a:solidFill>
                            <a:schemeClr val="tx1">
                              <a:lumMod val="75000"/>
                              <a:lumOff val="25000"/>
                            </a:schemeClr>
                          </a:solidFill>
                        </a:rPr>
                        <a:t>Surveilance</a:t>
                      </a:r>
                      <a:endParaRPr lang="de-DE" sz="1700" dirty="0">
                        <a:solidFill>
                          <a:schemeClr val="tx1">
                            <a:lumMod val="75000"/>
                            <a:lumOff val="25000"/>
                          </a:schemeClr>
                        </a:solidFill>
                      </a:endParaRPr>
                    </a:p>
                  </a:txBody>
                  <a:tcPr>
                    <a:solidFill>
                      <a:schemeClr val="bg1">
                        <a:lumMod val="95000"/>
                      </a:schemeClr>
                    </a:solidFill>
                  </a:tcPr>
                </a:tc>
                <a:extLst>
                  <a:ext uri="{0D108BD9-81ED-4DB2-BD59-A6C34878D82A}">
                    <a16:rowId xmlns:a16="http://schemas.microsoft.com/office/drawing/2014/main" val="3560399035"/>
                  </a:ext>
                </a:extLst>
              </a:tr>
              <a:tr h="579120">
                <a:tc>
                  <a:txBody>
                    <a:bodyPr/>
                    <a:lstStyle/>
                    <a:p>
                      <a:r>
                        <a:rPr lang="de-DE" sz="1700" dirty="0" err="1">
                          <a:solidFill>
                            <a:schemeClr val="tx1">
                              <a:lumMod val="75000"/>
                              <a:lumOff val="25000"/>
                            </a:schemeClr>
                          </a:solidFill>
                        </a:rPr>
                        <a:t>Combined</a:t>
                      </a:r>
                      <a:r>
                        <a:rPr lang="de-DE" sz="1700" dirty="0">
                          <a:solidFill>
                            <a:schemeClr val="tx1">
                              <a:lumMod val="75000"/>
                              <a:lumOff val="25000"/>
                            </a:schemeClr>
                          </a:solidFill>
                        </a:rPr>
                        <a:t> Heat and Power Plant</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700" dirty="0">
                          <a:solidFill>
                            <a:schemeClr val="tx1">
                              <a:lumMod val="75000"/>
                              <a:lumOff val="25000"/>
                            </a:schemeClr>
                          </a:solidFill>
                        </a:rPr>
                        <a:t>Energy</a:t>
                      </a:r>
                      <a:r>
                        <a:rPr lang="de-DE" sz="1700" baseline="0" dirty="0">
                          <a:solidFill>
                            <a:schemeClr val="tx1">
                              <a:lumMod val="75000"/>
                              <a:lumOff val="25000"/>
                            </a:schemeClr>
                          </a:solidFill>
                        </a:rPr>
                        <a:t> Efficiency </a:t>
                      </a:r>
                      <a:r>
                        <a:rPr lang="de-DE" sz="1700" baseline="0" dirty="0" err="1">
                          <a:solidFill>
                            <a:schemeClr val="tx1">
                              <a:lumMod val="75000"/>
                              <a:lumOff val="25000"/>
                            </a:schemeClr>
                          </a:solidFill>
                        </a:rPr>
                        <a:t>Surveilance</a:t>
                      </a:r>
                      <a:r>
                        <a:rPr lang="de-DE" sz="1700" dirty="0">
                          <a:solidFill>
                            <a:schemeClr val="tx1">
                              <a:lumMod val="75000"/>
                              <a:lumOff val="25000"/>
                            </a:schemeClr>
                          </a:solidFill>
                        </a:rPr>
                        <a:t>; </a:t>
                      </a:r>
                      <a:r>
                        <a:rPr lang="de-DE" sz="1700" dirty="0" err="1">
                          <a:solidFill>
                            <a:schemeClr val="tx1">
                              <a:lumMod val="75000"/>
                              <a:lumOff val="25000"/>
                            </a:schemeClr>
                          </a:solidFill>
                        </a:rPr>
                        <a:t>Identification</a:t>
                      </a:r>
                      <a:r>
                        <a:rPr lang="de-DE" sz="1700" dirty="0">
                          <a:solidFill>
                            <a:schemeClr val="tx1">
                              <a:lumMod val="75000"/>
                              <a:lumOff val="25000"/>
                            </a:schemeClr>
                          </a:solidFill>
                        </a:rPr>
                        <a:t> </a:t>
                      </a:r>
                      <a:r>
                        <a:rPr lang="de-DE" sz="1700" dirty="0" err="1">
                          <a:solidFill>
                            <a:schemeClr val="tx1">
                              <a:lumMod val="75000"/>
                              <a:lumOff val="25000"/>
                            </a:schemeClr>
                          </a:solidFill>
                        </a:rPr>
                        <a:t>of</a:t>
                      </a:r>
                      <a:r>
                        <a:rPr lang="de-DE" sz="1700" dirty="0">
                          <a:solidFill>
                            <a:schemeClr val="tx1">
                              <a:lumMod val="75000"/>
                              <a:lumOff val="25000"/>
                            </a:schemeClr>
                          </a:solidFill>
                        </a:rPr>
                        <a:t> </a:t>
                      </a:r>
                      <a:r>
                        <a:rPr lang="de-DE" sz="1700" dirty="0" err="1">
                          <a:solidFill>
                            <a:schemeClr val="tx1">
                              <a:lumMod val="75000"/>
                              <a:lumOff val="25000"/>
                            </a:schemeClr>
                          </a:solidFill>
                        </a:rPr>
                        <a:t>optimisation</a:t>
                      </a:r>
                      <a:r>
                        <a:rPr lang="de-DE" sz="1700" dirty="0">
                          <a:solidFill>
                            <a:schemeClr val="tx1">
                              <a:lumMod val="75000"/>
                              <a:lumOff val="25000"/>
                            </a:schemeClr>
                          </a:solidFill>
                        </a:rPr>
                        <a:t> </a:t>
                      </a:r>
                      <a:r>
                        <a:rPr lang="de-DE" sz="1700" dirty="0" err="1">
                          <a:solidFill>
                            <a:schemeClr val="tx1">
                              <a:lumMod val="75000"/>
                              <a:lumOff val="25000"/>
                            </a:schemeClr>
                          </a:solidFill>
                        </a:rPr>
                        <a:t>possibilities</a:t>
                      </a:r>
                      <a:r>
                        <a:rPr lang="de-DE" sz="1700" dirty="0">
                          <a:solidFill>
                            <a:schemeClr val="tx1">
                              <a:lumMod val="75000"/>
                              <a:lumOff val="25000"/>
                            </a:schemeClr>
                          </a:solidFill>
                        </a:rPr>
                        <a:t> </a:t>
                      </a:r>
                      <a:r>
                        <a:rPr lang="de-DE" sz="1700" dirty="0" err="1">
                          <a:solidFill>
                            <a:schemeClr val="tx1">
                              <a:lumMod val="75000"/>
                              <a:lumOff val="25000"/>
                            </a:schemeClr>
                          </a:solidFill>
                        </a:rPr>
                        <a:t>regarding</a:t>
                      </a:r>
                      <a:r>
                        <a:rPr lang="de-DE" sz="1700" dirty="0">
                          <a:solidFill>
                            <a:schemeClr val="tx1">
                              <a:lumMod val="75000"/>
                              <a:lumOff val="25000"/>
                            </a:schemeClr>
                          </a:solidFill>
                        </a:rPr>
                        <a:t> Maintenance</a:t>
                      </a:r>
                    </a:p>
                  </a:txBody>
                  <a:tcPr>
                    <a:solidFill>
                      <a:schemeClr val="bg1">
                        <a:lumMod val="95000"/>
                      </a:schemeClr>
                    </a:solidFill>
                  </a:tcPr>
                </a:tc>
                <a:extLst>
                  <a:ext uri="{0D108BD9-81ED-4DB2-BD59-A6C34878D82A}">
                    <a16:rowId xmlns:a16="http://schemas.microsoft.com/office/drawing/2014/main" val="3383014586"/>
                  </a:ext>
                </a:extLst>
              </a:tr>
              <a:tr h="175260">
                <a:tc>
                  <a:txBody>
                    <a:bodyPr/>
                    <a:lstStyle/>
                    <a:p>
                      <a:r>
                        <a:rPr lang="de-DE" sz="1700" dirty="0">
                          <a:solidFill>
                            <a:schemeClr val="tx1">
                              <a:lumMod val="75000"/>
                              <a:lumOff val="25000"/>
                            </a:schemeClr>
                          </a:solidFill>
                        </a:rPr>
                        <a:t>Air </a:t>
                      </a:r>
                      <a:r>
                        <a:rPr lang="de-DE" sz="1700" dirty="0" err="1">
                          <a:solidFill>
                            <a:schemeClr val="tx1">
                              <a:lumMod val="75000"/>
                              <a:lumOff val="25000"/>
                            </a:schemeClr>
                          </a:solidFill>
                        </a:rPr>
                        <a:t>Compressing</a:t>
                      </a:r>
                      <a:r>
                        <a:rPr lang="de-DE" sz="1700" dirty="0">
                          <a:solidFill>
                            <a:schemeClr val="tx1">
                              <a:lumMod val="75000"/>
                              <a:lumOff val="25000"/>
                            </a:schemeClr>
                          </a:solidFill>
                        </a:rPr>
                        <a:t> Station</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700" dirty="0" err="1">
                          <a:solidFill>
                            <a:schemeClr val="tx1">
                              <a:lumMod val="75000"/>
                              <a:lumOff val="25000"/>
                            </a:schemeClr>
                          </a:solidFill>
                        </a:rPr>
                        <a:t>Identification</a:t>
                      </a:r>
                      <a:r>
                        <a:rPr lang="de-DE" sz="1700" dirty="0">
                          <a:solidFill>
                            <a:schemeClr val="tx1">
                              <a:lumMod val="75000"/>
                              <a:lumOff val="25000"/>
                            </a:schemeClr>
                          </a:solidFill>
                        </a:rPr>
                        <a:t> </a:t>
                      </a:r>
                      <a:r>
                        <a:rPr lang="de-DE" sz="1700" dirty="0" err="1">
                          <a:solidFill>
                            <a:schemeClr val="tx1">
                              <a:lumMod val="75000"/>
                              <a:lumOff val="25000"/>
                            </a:schemeClr>
                          </a:solidFill>
                        </a:rPr>
                        <a:t>of</a:t>
                      </a:r>
                      <a:r>
                        <a:rPr lang="de-DE" sz="1700" dirty="0">
                          <a:solidFill>
                            <a:schemeClr val="tx1">
                              <a:lumMod val="75000"/>
                              <a:lumOff val="25000"/>
                            </a:schemeClr>
                          </a:solidFill>
                        </a:rPr>
                        <a:t> </a:t>
                      </a:r>
                      <a:r>
                        <a:rPr lang="de-DE" sz="1700" dirty="0" err="1">
                          <a:solidFill>
                            <a:schemeClr val="tx1">
                              <a:lumMod val="75000"/>
                              <a:lumOff val="25000"/>
                            </a:schemeClr>
                          </a:solidFill>
                        </a:rPr>
                        <a:t>optimisation</a:t>
                      </a:r>
                      <a:r>
                        <a:rPr lang="de-DE" sz="1700" dirty="0">
                          <a:solidFill>
                            <a:schemeClr val="tx1">
                              <a:lumMod val="75000"/>
                              <a:lumOff val="25000"/>
                            </a:schemeClr>
                          </a:solidFill>
                        </a:rPr>
                        <a:t> </a:t>
                      </a:r>
                      <a:r>
                        <a:rPr lang="de-DE" sz="1700" dirty="0" err="1">
                          <a:solidFill>
                            <a:schemeClr val="tx1">
                              <a:lumMod val="75000"/>
                              <a:lumOff val="25000"/>
                            </a:schemeClr>
                          </a:solidFill>
                        </a:rPr>
                        <a:t>possibilities</a:t>
                      </a:r>
                      <a:r>
                        <a:rPr lang="de-DE" sz="1700" dirty="0">
                          <a:solidFill>
                            <a:schemeClr val="tx1">
                              <a:lumMod val="75000"/>
                              <a:lumOff val="25000"/>
                            </a:schemeClr>
                          </a:solidFill>
                        </a:rPr>
                        <a:t> </a:t>
                      </a:r>
                      <a:r>
                        <a:rPr lang="de-DE" sz="1700" dirty="0" err="1">
                          <a:solidFill>
                            <a:schemeClr val="tx1">
                              <a:lumMod val="75000"/>
                              <a:lumOff val="25000"/>
                            </a:schemeClr>
                          </a:solidFill>
                        </a:rPr>
                        <a:t>regarding</a:t>
                      </a:r>
                      <a:r>
                        <a:rPr lang="de-DE" sz="1700" dirty="0">
                          <a:solidFill>
                            <a:schemeClr val="tx1">
                              <a:lumMod val="75000"/>
                              <a:lumOff val="25000"/>
                            </a:schemeClr>
                          </a:solidFill>
                        </a:rPr>
                        <a:t> </a:t>
                      </a:r>
                      <a:r>
                        <a:rPr lang="de-DE" sz="1700" dirty="0" err="1">
                          <a:solidFill>
                            <a:schemeClr val="tx1">
                              <a:lumMod val="75000"/>
                              <a:lumOff val="25000"/>
                            </a:schemeClr>
                          </a:solidFill>
                        </a:rPr>
                        <a:t>operations</a:t>
                      </a:r>
                      <a:endParaRPr lang="de-DE" sz="1700" dirty="0">
                        <a:solidFill>
                          <a:schemeClr val="tx1">
                            <a:lumMod val="75000"/>
                            <a:lumOff val="25000"/>
                          </a:schemeClr>
                        </a:solidFill>
                      </a:endParaRPr>
                    </a:p>
                  </a:txBody>
                  <a:tcPr>
                    <a:solidFill>
                      <a:schemeClr val="bg1">
                        <a:lumMod val="95000"/>
                      </a:schemeClr>
                    </a:solidFill>
                  </a:tcPr>
                </a:tc>
                <a:extLst>
                  <a:ext uri="{0D108BD9-81ED-4DB2-BD59-A6C34878D82A}">
                    <a16:rowId xmlns:a16="http://schemas.microsoft.com/office/drawing/2014/main" val="1362421965"/>
                  </a:ext>
                </a:extLst>
              </a:tr>
              <a:tr h="175260">
                <a:tc>
                  <a:txBody>
                    <a:bodyPr/>
                    <a:lstStyle/>
                    <a:p>
                      <a:r>
                        <a:rPr lang="de-DE" sz="1700" dirty="0">
                          <a:solidFill>
                            <a:schemeClr val="tx1">
                              <a:lumMod val="75000"/>
                              <a:lumOff val="25000"/>
                            </a:schemeClr>
                          </a:solidFill>
                        </a:rPr>
                        <a:t>Heat Recovery at Air </a:t>
                      </a:r>
                      <a:r>
                        <a:rPr lang="de-DE" sz="1700" dirty="0" err="1">
                          <a:solidFill>
                            <a:schemeClr val="tx1">
                              <a:lumMod val="75000"/>
                              <a:lumOff val="25000"/>
                            </a:schemeClr>
                          </a:solidFill>
                        </a:rPr>
                        <a:t>Compression</a:t>
                      </a:r>
                      <a:endParaRPr lang="de-DE" sz="1700" dirty="0">
                        <a:solidFill>
                          <a:schemeClr val="tx1">
                            <a:lumMod val="75000"/>
                            <a:lumOff val="25000"/>
                          </a:schemeClr>
                        </a:solidFill>
                      </a:endParaRPr>
                    </a:p>
                  </a:txBody>
                  <a:tcPr>
                    <a:solidFill>
                      <a:schemeClr val="bg1">
                        <a:lumMod val="95000"/>
                      </a:schemeClr>
                    </a:solidFill>
                  </a:tcPr>
                </a:tc>
                <a:tc>
                  <a:txBody>
                    <a:bodyPr/>
                    <a:lstStyle/>
                    <a:p>
                      <a:r>
                        <a:rPr lang="de-DE" sz="1700" dirty="0">
                          <a:solidFill>
                            <a:schemeClr val="tx1">
                              <a:lumMod val="75000"/>
                              <a:lumOff val="25000"/>
                            </a:schemeClr>
                          </a:solidFill>
                        </a:rPr>
                        <a:t>Energy Efficiency </a:t>
                      </a:r>
                      <a:r>
                        <a:rPr lang="de-DE" sz="1700" dirty="0" err="1">
                          <a:solidFill>
                            <a:schemeClr val="tx1">
                              <a:lumMod val="75000"/>
                              <a:lumOff val="25000"/>
                            </a:schemeClr>
                          </a:solidFill>
                        </a:rPr>
                        <a:t>Surveilance</a:t>
                      </a:r>
                      <a:r>
                        <a:rPr lang="de-DE" sz="1700" dirty="0">
                          <a:solidFill>
                            <a:schemeClr val="tx1">
                              <a:lumMod val="75000"/>
                              <a:lumOff val="25000"/>
                            </a:schemeClr>
                          </a:solidFill>
                        </a:rPr>
                        <a:t> in Heat Recovery,  Evaluation </a:t>
                      </a:r>
                      <a:r>
                        <a:rPr lang="de-DE" sz="1700" dirty="0" err="1">
                          <a:solidFill>
                            <a:schemeClr val="tx1">
                              <a:lumMod val="75000"/>
                              <a:lumOff val="25000"/>
                            </a:schemeClr>
                          </a:solidFill>
                        </a:rPr>
                        <a:t>of</a:t>
                      </a:r>
                      <a:r>
                        <a:rPr lang="de-DE" sz="1700" dirty="0">
                          <a:solidFill>
                            <a:schemeClr val="tx1">
                              <a:lumMod val="75000"/>
                              <a:lumOff val="25000"/>
                            </a:schemeClr>
                          </a:solidFill>
                        </a:rPr>
                        <a:t> Impacts </a:t>
                      </a:r>
                      <a:r>
                        <a:rPr lang="de-DE" sz="1700" dirty="0" err="1">
                          <a:solidFill>
                            <a:schemeClr val="tx1">
                              <a:lumMod val="75000"/>
                              <a:lumOff val="25000"/>
                            </a:schemeClr>
                          </a:solidFill>
                        </a:rPr>
                        <a:t>of</a:t>
                      </a:r>
                      <a:r>
                        <a:rPr lang="de-DE" sz="1700" dirty="0">
                          <a:solidFill>
                            <a:schemeClr val="tx1">
                              <a:lumMod val="75000"/>
                              <a:lumOff val="25000"/>
                            </a:schemeClr>
                          </a:solidFill>
                        </a:rPr>
                        <a:t> </a:t>
                      </a:r>
                      <a:r>
                        <a:rPr lang="de-DE" sz="1700" dirty="0" err="1">
                          <a:solidFill>
                            <a:schemeClr val="tx1">
                              <a:lumMod val="75000"/>
                              <a:lumOff val="25000"/>
                            </a:schemeClr>
                          </a:solidFill>
                        </a:rPr>
                        <a:t>Optimisation</a:t>
                      </a:r>
                      <a:endParaRPr lang="de-DE" sz="1700" dirty="0">
                        <a:solidFill>
                          <a:schemeClr val="tx1">
                            <a:lumMod val="75000"/>
                            <a:lumOff val="25000"/>
                          </a:schemeClr>
                        </a:solidFill>
                      </a:endParaRPr>
                    </a:p>
                  </a:txBody>
                  <a:tcPr>
                    <a:solidFill>
                      <a:schemeClr val="bg1">
                        <a:lumMod val="95000"/>
                      </a:schemeClr>
                    </a:solidFill>
                  </a:tcPr>
                </a:tc>
                <a:extLst>
                  <a:ext uri="{0D108BD9-81ED-4DB2-BD59-A6C34878D82A}">
                    <a16:rowId xmlns:a16="http://schemas.microsoft.com/office/drawing/2014/main" val="2823093321"/>
                  </a:ext>
                </a:extLst>
              </a:tr>
            </a:tbl>
          </a:graphicData>
        </a:graphic>
      </p:graphicFrame>
      <p:sp>
        <p:nvSpPr>
          <p:cNvPr id="13" name="Pfeil nach rechts 12"/>
          <p:cNvSpPr/>
          <p:nvPr/>
        </p:nvSpPr>
        <p:spPr>
          <a:xfrm>
            <a:off x="165549" y="2897179"/>
            <a:ext cx="232117" cy="316523"/>
          </a:xfrm>
          <a:prstGeom prst="rightArrow">
            <a:avLst>
              <a:gd name="adj1" fmla="val 50000"/>
              <a:gd name="adj2" fmla="val 100000"/>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180000" rIns="180000" rtlCol="0" anchor="ctr"/>
          <a:lstStyle/>
          <a:p>
            <a:pPr marL="0" marR="0" indent="0" algn="l" defTabSz="914400" rtl="0" eaLnBrk="1" fontAlgn="auto" latinLnBrk="0" hangingPunct="1">
              <a:lnSpc>
                <a:spcPct val="100000"/>
              </a:lnSpc>
              <a:spcBef>
                <a:spcPct val="20000"/>
              </a:spcBef>
              <a:spcAft>
                <a:spcPts val="0"/>
              </a:spcAft>
              <a:buClrTx/>
              <a:buSzPct val="110000"/>
              <a:buFont typeface="Arial"/>
              <a:buNone/>
              <a:tabLst/>
            </a:pPr>
            <a:endParaRPr kumimoji="0" lang="de-DE" sz="24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endParaRPr>
          </a:p>
        </p:txBody>
      </p:sp>
      <p:sp>
        <p:nvSpPr>
          <p:cNvPr id="8" name="Titel 1">
            <a:extLst>
              <a:ext uri="{FF2B5EF4-FFF2-40B4-BE49-F238E27FC236}">
                <a16:creationId xmlns:a16="http://schemas.microsoft.com/office/drawing/2014/main" id="{88CBE240-C8CA-4F7F-95AB-066B8BDDE1C7}"/>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925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n-US" dirty="0">
                <a:solidFill>
                  <a:srgbClr val="FFFFFF"/>
                </a:solidFill>
              </a:rPr>
              <a:t>Best Practice Examples from Monitoring and Benchmarking</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34B38778-DFBE-45C1-ADC5-FFC5C863D088}"/>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7945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esquinas redondeadas 14">
            <a:extLst>
              <a:ext uri="{FF2B5EF4-FFF2-40B4-BE49-F238E27FC236}">
                <a16:creationId xmlns:a16="http://schemas.microsoft.com/office/drawing/2014/main" id="{6D469AFA-15DB-49ED-B8D0-377753C5B787}"/>
              </a:ext>
            </a:extLst>
          </p:cNvPr>
          <p:cNvSpPr/>
          <p:nvPr/>
        </p:nvSpPr>
        <p:spPr>
          <a:xfrm>
            <a:off x="436809" y="4053042"/>
            <a:ext cx="8343533" cy="2031023"/>
          </a:xfrm>
          <a:prstGeom prst="roundRect">
            <a:avLst>
              <a:gd name="adj" fmla="val 7143"/>
            </a:avLst>
          </a:prstGeom>
          <a:solidFill>
            <a:schemeClr val="accent2">
              <a:lumMod val="40000"/>
              <a:lumOff val="60000"/>
              <a:alpha val="22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ußzeilenplatzhalter 2"/>
          <p:cNvSpPr>
            <a:spLocks noGrp="1"/>
          </p:cNvSpPr>
          <p:nvPr>
            <p:ph type="ftr" sz="quarter" idx="4294967295"/>
          </p:nvPr>
        </p:nvSpPr>
        <p:spPr/>
        <p:txBody>
          <a:bodyPr/>
          <a:lstStyle/>
          <a:p>
            <a:endParaRPr lang="de-DE" dirty="0"/>
          </a:p>
        </p:txBody>
      </p:sp>
      <p:sp>
        <p:nvSpPr>
          <p:cNvPr id="5" name="Textplatzhalter 4"/>
          <p:cNvSpPr>
            <a:spLocks noGrp="1"/>
          </p:cNvSpPr>
          <p:nvPr>
            <p:ph type="body" sz="quarter" idx="10"/>
          </p:nvPr>
        </p:nvSpPr>
        <p:spPr>
          <a:xfrm>
            <a:off x="519113" y="1676335"/>
            <a:ext cx="8423275" cy="4473296"/>
          </a:xfrm>
        </p:spPr>
        <p:txBody>
          <a:bodyPr>
            <a:normAutofit fontScale="92500" lnSpcReduction="20000"/>
          </a:bodyPr>
          <a:lstStyle/>
          <a:p>
            <a:endParaRPr lang="de-DE" dirty="0"/>
          </a:p>
          <a:p>
            <a:endParaRPr lang="de-DE" dirty="0"/>
          </a:p>
          <a:p>
            <a:endParaRPr lang="de-DE" dirty="0"/>
          </a:p>
          <a:p>
            <a:endParaRPr lang="de-DE" dirty="0"/>
          </a:p>
          <a:p>
            <a:endParaRPr lang="de-DE" dirty="0"/>
          </a:p>
          <a:p>
            <a:endParaRPr lang="de-DE" dirty="0"/>
          </a:p>
          <a:p>
            <a:endParaRPr lang="de-DE" dirty="0"/>
          </a:p>
          <a:p>
            <a:pPr marL="342900" indent="-342900">
              <a:spcBef>
                <a:spcPts val="0"/>
              </a:spcBef>
              <a:spcAft>
                <a:spcPts val="600"/>
              </a:spcAft>
              <a:buClr>
                <a:schemeClr val="tx1">
                  <a:lumMod val="65000"/>
                  <a:lumOff val="35000"/>
                </a:schemeClr>
              </a:buClr>
              <a:buFont typeface="Courier New" panose="02070309020205020404" pitchFamily="49" charset="0"/>
              <a:buChar char="o"/>
            </a:pPr>
            <a:endParaRPr lang="de-DE" sz="1800" dirty="0">
              <a:solidFill>
                <a:schemeClr val="tx1">
                  <a:lumMod val="75000"/>
                  <a:lumOff val="25000"/>
                </a:schemeClr>
              </a:solidFill>
            </a:endParaRPr>
          </a:p>
          <a:p>
            <a:pPr marL="342900" indent="-342900">
              <a:spcBef>
                <a:spcPts val="0"/>
              </a:spcBef>
              <a:spcAft>
                <a:spcPts val="600"/>
              </a:spcAft>
              <a:buClr>
                <a:schemeClr val="tx1">
                  <a:lumMod val="65000"/>
                  <a:lumOff val="35000"/>
                </a:schemeClr>
              </a:buClr>
              <a:buFont typeface="Courier New" panose="02070309020205020404" pitchFamily="49" charset="0"/>
              <a:buChar char="o"/>
            </a:pPr>
            <a:endParaRPr lang="de-DE" sz="1800" dirty="0">
              <a:solidFill>
                <a:schemeClr val="tx1">
                  <a:lumMod val="75000"/>
                  <a:lumOff val="25000"/>
                </a:schemeClr>
              </a:solidFill>
            </a:endParaRPr>
          </a:p>
          <a:p>
            <a:pPr marL="342900" indent="-342900">
              <a:spcBef>
                <a:spcPts val="0"/>
              </a:spcBef>
              <a:spcAft>
                <a:spcPts val="600"/>
              </a:spcAft>
              <a:buClr>
                <a:schemeClr val="tx1">
                  <a:lumMod val="65000"/>
                  <a:lumOff val="35000"/>
                </a:schemeClr>
              </a:buClr>
              <a:buFont typeface="Courier New" panose="02070309020205020404" pitchFamily="49" charset="0"/>
              <a:buChar char="o"/>
            </a:pPr>
            <a:r>
              <a:rPr lang="de-DE" sz="1800" dirty="0">
                <a:solidFill>
                  <a:schemeClr val="tx1">
                    <a:lumMod val="75000"/>
                    <a:lumOff val="25000"/>
                  </a:schemeClr>
                </a:solidFill>
              </a:rPr>
              <a:t>The diagram shows the Surveilance of Energy Costs of a drying line on a daily basis by comparing the baseline to actual energy cost values. </a:t>
            </a:r>
          </a:p>
          <a:p>
            <a:pPr marL="342900" indent="-342900">
              <a:spcBef>
                <a:spcPts val="0"/>
              </a:spcBef>
              <a:spcAft>
                <a:spcPts val="600"/>
              </a:spcAft>
              <a:buClr>
                <a:schemeClr val="tx1">
                  <a:lumMod val="65000"/>
                  <a:lumOff val="35000"/>
                </a:schemeClr>
              </a:buClr>
              <a:buFont typeface="Courier New" panose="02070309020205020404" pitchFamily="49" charset="0"/>
              <a:buChar char="o"/>
            </a:pPr>
            <a:r>
              <a:rPr lang="de-DE" sz="1800" dirty="0">
                <a:solidFill>
                  <a:schemeClr val="tx1">
                    <a:lumMod val="75000"/>
                    <a:lumOff val="25000"/>
                  </a:schemeClr>
                </a:solidFill>
              </a:rPr>
              <a:t>In August, there was an unexpected peak in Energy costs and the Energy Manager received an early warning E-Mail by the Energy Surveilance system. </a:t>
            </a:r>
          </a:p>
          <a:p>
            <a:pPr marL="342900" indent="-342900">
              <a:spcBef>
                <a:spcPts val="0"/>
              </a:spcBef>
              <a:spcAft>
                <a:spcPts val="600"/>
              </a:spcAft>
              <a:buClr>
                <a:schemeClr val="tx1">
                  <a:lumMod val="65000"/>
                  <a:lumOff val="35000"/>
                </a:schemeClr>
              </a:buClr>
              <a:buFont typeface="Courier New" panose="02070309020205020404" pitchFamily="49" charset="0"/>
              <a:buChar char="o"/>
            </a:pPr>
            <a:r>
              <a:rPr lang="de-DE" sz="1800" dirty="0">
                <a:solidFill>
                  <a:schemeClr val="tx1">
                    <a:lumMod val="75000"/>
                    <a:lumOff val="25000"/>
                  </a:schemeClr>
                </a:solidFill>
              </a:rPr>
              <a:t>He could react at once and noticed, that the controls were wrongly set during maintenance. He could intervene and avoid high Energy costs, that would have occured if the mistake would not have been noticed.</a:t>
            </a:r>
          </a:p>
        </p:txBody>
      </p:sp>
      <p:sp>
        <p:nvSpPr>
          <p:cNvPr id="4" name="Foliennummernplatzhalter 3"/>
          <p:cNvSpPr>
            <a:spLocks noGrp="1"/>
          </p:cNvSpPr>
          <p:nvPr>
            <p:ph type="sldNum" sz="quarter" idx="4"/>
          </p:nvPr>
        </p:nvSpPr>
        <p:spPr/>
        <p:txBody>
          <a:bodyPr/>
          <a:lstStyle/>
          <a:p>
            <a:fld id="{EB047BE3-02A1-4435-821A-3BBCADEA6157}" type="slidenum">
              <a:rPr lang="de-DE" smtClean="0"/>
              <a:pPr/>
              <a:t>7</a:t>
            </a:fld>
            <a:endParaRPr lang="de-DE" dirty="0"/>
          </a:p>
        </p:txBody>
      </p:sp>
      <p:sp>
        <p:nvSpPr>
          <p:cNvPr id="3" name="Rechteck 2"/>
          <p:cNvSpPr/>
          <p:nvPr/>
        </p:nvSpPr>
        <p:spPr>
          <a:xfrm>
            <a:off x="4608576" y="1410516"/>
            <a:ext cx="393192" cy="1463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80000" rIns="180000" rtlCol="0" anchor="ctr"/>
          <a:lstStyle/>
          <a:p>
            <a:pPr marL="0" marR="0" indent="0" algn="l" defTabSz="914400" rtl="0" eaLnBrk="1" fontAlgn="auto" latinLnBrk="0" hangingPunct="1">
              <a:lnSpc>
                <a:spcPct val="100000"/>
              </a:lnSpc>
              <a:spcBef>
                <a:spcPct val="20000"/>
              </a:spcBef>
              <a:spcAft>
                <a:spcPts val="0"/>
              </a:spcAft>
              <a:buClrTx/>
              <a:buSzPct val="110000"/>
              <a:buFont typeface="Arial"/>
              <a:buNone/>
              <a:tabLst/>
            </a:pPr>
            <a:endParaRPr kumimoji="0" lang="de-DE" sz="24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endParaRPr>
          </a:p>
        </p:txBody>
      </p:sp>
      <p:pic>
        <p:nvPicPr>
          <p:cNvPr id="6" name="Grafik 5"/>
          <p:cNvPicPr>
            <a:picLocks noChangeAspect="1"/>
          </p:cNvPicPr>
          <p:nvPr/>
        </p:nvPicPr>
        <p:blipFill>
          <a:blip r:embed="rId3"/>
          <a:stretch>
            <a:fillRect/>
          </a:stretch>
        </p:blipFill>
        <p:spPr>
          <a:xfrm>
            <a:off x="331864" y="867408"/>
            <a:ext cx="8480271" cy="3133616"/>
          </a:xfrm>
          <a:prstGeom prst="rect">
            <a:avLst/>
          </a:prstGeom>
        </p:spPr>
      </p:pic>
      <p:cxnSp>
        <p:nvCxnSpPr>
          <p:cNvPr id="12" name="Gerade Verbindung mit Pfeil 11"/>
          <p:cNvCxnSpPr/>
          <p:nvPr/>
        </p:nvCxnSpPr>
        <p:spPr>
          <a:xfrm>
            <a:off x="1778558" y="1833979"/>
            <a:ext cx="322653" cy="508878"/>
          </a:xfrm>
          <a:prstGeom prst="straightConnector1">
            <a:avLst/>
          </a:prstGeom>
          <a:noFill/>
          <a:ln w="19046">
            <a:solidFill>
              <a:srgbClr val="666666"/>
            </a:solidFill>
            <a:prstDash val="solid"/>
            <a:round/>
            <a:tailEnd type="arrow"/>
          </a:ln>
        </p:spPr>
      </p:cxnSp>
      <p:sp>
        <p:nvSpPr>
          <p:cNvPr id="13" name="Textfeld 12"/>
          <p:cNvSpPr txBox="1"/>
          <p:nvPr/>
        </p:nvSpPr>
        <p:spPr>
          <a:xfrm>
            <a:off x="331864" y="1344731"/>
            <a:ext cx="1841148" cy="584775"/>
          </a:xfrm>
          <a:prstGeom prst="rect">
            <a:avLst/>
          </a:prstGeom>
          <a:solidFill>
            <a:srgbClr val="F2F2F2"/>
          </a:solidFill>
          <a:ln w="9528">
            <a:solidFill>
              <a:srgbClr val="000000"/>
            </a:solidFill>
            <a:prstDash val="solid"/>
            <a:miter/>
          </a:ln>
        </p:spPr>
        <p:txBody>
          <a:bodyPr vert="horz" wrap="square" lIns="0" tIns="45720" rIns="91440" bIns="45720" anchor="ctr" anchorCtr="1" compatLnSpc="1">
            <a:spAutoFit/>
          </a:bodyPr>
          <a:lstStyle/>
          <a:p>
            <a:pPr marL="9207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600" b="0" i="0" u="none" strike="noStrike" kern="0" cap="none" spc="0" dirty="0" err="1">
                <a:solidFill>
                  <a:srgbClr val="404040"/>
                </a:solidFill>
                <a:uFillTx/>
                <a:latin typeface="Calibri"/>
                <a:cs typeface="Calibri" pitchFamily="34"/>
              </a:rPr>
              <a:t>Unexpected</a:t>
            </a:r>
            <a:r>
              <a:rPr lang="de-DE" sz="1600" b="0" i="0" u="none" strike="noStrike" kern="0" cap="none" spc="0" dirty="0">
                <a:solidFill>
                  <a:srgbClr val="404040"/>
                </a:solidFill>
                <a:uFillTx/>
                <a:latin typeface="Calibri"/>
                <a:cs typeface="Calibri" pitchFamily="34"/>
              </a:rPr>
              <a:t> high </a:t>
            </a:r>
            <a:r>
              <a:rPr lang="de-DE" sz="1600" b="0" i="0" u="none" strike="noStrike" kern="0" cap="none" spc="0" dirty="0" err="1">
                <a:solidFill>
                  <a:srgbClr val="404040"/>
                </a:solidFill>
                <a:uFillTx/>
                <a:latin typeface="Calibri"/>
                <a:cs typeface="Calibri" pitchFamily="34"/>
              </a:rPr>
              <a:t>consumption</a:t>
            </a:r>
            <a:endParaRPr lang="de-DE" sz="1600" b="1" i="0" u="none" strike="noStrike" kern="0" cap="none" spc="0" baseline="0" dirty="0">
              <a:solidFill>
                <a:srgbClr val="404040"/>
              </a:solidFill>
              <a:uFillTx/>
              <a:latin typeface="Calibri"/>
              <a:cs typeface="Calibri" pitchFamily="34"/>
            </a:endParaRPr>
          </a:p>
        </p:txBody>
      </p:sp>
      <p:cxnSp>
        <p:nvCxnSpPr>
          <p:cNvPr id="14" name="Gerade Verbindung mit Pfeil 13"/>
          <p:cNvCxnSpPr/>
          <p:nvPr/>
        </p:nvCxnSpPr>
        <p:spPr>
          <a:xfrm flipH="1">
            <a:off x="2393720" y="1323018"/>
            <a:ext cx="322653" cy="998613"/>
          </a:xfrm>
          <a:prstGeom prst="straightConnector1">
            <a:avLst/>
          </a:prstGeom>
          <a:noFill/>
          <a:ln w="19046">
            <a:solidFill>
              <a:srgbClr val="666666"/>
            </a:solidFill>
            <a:prstDash val="solid"/>
            <a:round/>
            <a:tailEnd type="arrow"/>
          </a:ln>
        </p:spPr>
      </p:cxnSp>
      <p:sp>
        <p:nvSpPr>
          <p:cNvPr id="16" name="Textfeld 15"/>
          <p:cNvSpPr txBox="1"/>
          <p:nvPr/>
        </p:nvSpPr>
        <p:spPr>
          <a:xfrm>
            <a:off x="2610280" y="859298"/>
            <a:ext cx="2474186" cy="584775"/>
          </a:xfrm>
          <a:prstGeom prst="rect">
            <a:avLst/>
          </a:prstGeom>
          <a:solidFill>
            <a:srgbClr val="F2F2F2"/>
          </a:solidFill>
          <a:ln w="9528">
            <a:solidFill>
              <a:srgbClr val="000000"/>
            </a:solidFill>
            <a:prstDash val="solid"/>
            <a:miter/>
          </a:ln>
        </p:spPr>
        <p:txBody>
          <a:bodyPr vert="horz" wrap="square" lIns="0" tIns="45720" rIns="91440" bIns="45720" anchor="ctr" anchorCtr="1" compatLnSpc="1">
            <a:spAutoFit/>
          </a:bodyPr>
          <a:lstStyle/>
          <a:p>
            <a:pPr marL="9207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600" b="0" i="0" u="none" strike="noStrike" kern="0" cap="none" spc="0" dirty="0" err="1">
                <a:solidFill>
                  <a:srgbClr val="404040"/>
                </a:solidFill>
                <a:uFillTx/>
                <a:latin typeface="Calibri"/>
                <a:cs typeface="Calibri" pitchFamily="34"/>
              </a:rPr>
              <a:t>Tolerance</a:t>
            </a:r>
            <a:r>
              <a:rPr lang="de-DE" sz="1600" b="0" i="0" u="none" strike="noStrike" kern="0" cap="none" spc="0" dirty="0">
                <a:solidFill>
                  <a:srgbClr val="404040"/>
                </a:solidFill>
                <a:uFillTx/>
                <a:latin typeface="Calibri"/>
                <a:cs typeface="Calibri" pitchFamily="34"/>
              </a:rPr>
              <a:t> </a:t>
            </a:r>
            <a:r>
              <a:rPr lang="de-DE" sz="1600" b="0" i="0" u="none" strike="noStrike" kern="0" cap="none" spc="0" dirty="0" err="1">
                <a:solidFill>
                  <a:srgbClr val="404040"/>
                </a:solidFill>
                <a:uFillTx/>
                <a:latin typeface="Calibri"/>
                <a:cs typeface="Calibri" pitchFamily="34"/>
              </a:rPr>
              <a:t>area</a:t>
            </a:r>
            <a:r>
              <a:rPr lang="de-DE" sz="1600" b="0" i="0" u="none" strike="noStrike" kern="0" cap="none" spc="0" dirty="0">
                <a:solidFill>
                  <a:srgbClr val="404040"/>
                </a:solidFill>
                <a:uFillTx/>
                <a:latin typeface="Calibri"/>
                <a:cs typeface="Calibri" pitchFamily="34"/>
              </a:rPr>
              <a:t> (</a:t>
            </a:r>
            <a:r>
              <a:rPr lang="de-DE" sz="1600" b="0" i="0" u="none" strike="noStrike" kern="0" cap="none" spc="0" dirty="0" err="1">
                <a:solidFill>
                  <a:srgbClr val="404040"/>
                </a:solidFill>
                <a:uFillTx/>
                <a:latin typeface="Calibri"/>
                <a:cs typeface="Calibri" pitchFamily="34"/>
              </a:rPr>
              <a:t>depending</a:t>
            </a:r>
            <a:r>
              <a:rPr lang="de-DE" sz="1600" b="0" i="0" u="none" strike="noStrike" kern="0" cap="none" spc="0" dirty="0">
                <a:solidFill>
                  <a:srgbClr val="404040"/>
                </a:solidFill>
                <a:uFillTx/>
                <a:latin typeface="Calibri"/>
                <a:cs typeface="Calibri" pitchFamily="34"/>
              </a:rPr>
              <a:t> on </a:t>
            </a:r>
            <a:r>
              <a:rPr lang="de-DE" sz="1600" b="0" i="0" u="none" strike="noStrike" kern="0" cap="none" spc="0" dirty="0" err="1">
                <a:solidFill>
                  <a:srgbClr val="404040"/>
                </a:solidFill>
                <a:uFillTx/>
                <a:latin typeface="Calibri"/>
                <a:cs typeface="Calibri" pitchFamily="34"/>
              </a:rPr>
              <a:t>model</a:t>
            </a:r>
            <a:r>
              <a:rPr lang="de-DE" sz="1600" b="0" i="0" u="none" strike="noStrike" kern="0" cap="none" spc="0" dirty="0">
                <a:solidFill>
                  <a:srgbClr val="404040"/>
                </a:solidFill>
                <a:uFillTx/>
                <a:latin typeface="Calibri"/>
                <a:cs typeface="Calibri" pitchFamily="34"/>
              </a:rPr>
              <a:t> </a:t>
            </a:r>
            <a:r>
              <a:rPr lang="de-DE" sz="1600" b="0" i="0" u="none" strike="noStrike" kern="0" cap="none" spc="0" dirty="0" err="1">
                <a:solidFill>
                  <a:srgbClr val="404040"/>
                </a:solidFill>
                <a:uFillTx/>
                <a:latin typeface="Calibri"/>
                <a:cs typeface="Calibri" pitchFamily="34"/>
              </a:rPr>
              <a:t>quality</a:t>
            </a:r>
            <a:r>
              <a:rPr lang="de-DE" sz="1600" b="0" i="0" u="none" strike="noStrike" kern="0" cap="none" spc="0" dirty="0">
                <a:solidFill>
                  <a:srgbClr val="404040"/>
                </a:solidFill>
                <a:uFillTx/>
                <a:latin typeface="Calibri"/>
                <a:cs typeface="Calibri" pitchFamily="34"/>
              </a:rPr>
              <a:t>)</a:t>
            </a:r>
            <a:endParaRPr lang="de-DE" sz="1600" b="1" i="0" u="none" strike="noStrike" kern="0" cap="none" spc="0" baseline="0" dirty="0">
              <a:solidFill>
                <a:srgbClr val="404040"/>
              </a:solidFill>
              <a:uFillTx/>
              <a:latin typeface="Calibri"/>
              <a:cs typeface="Calibri" pitchFamily="34"/>
            </a:endParaRPr>
          </a:p>
        </p:txBody>
      </p:sp>
      <p:sp>
        <p:nvSpPr>
          <p:cNvPr id="19" name="Textfeld 18"/>
          <p:cNvSpPr txBox="1"/>
          <p:nvPr/>
        </p:nvSpPr>
        <p:spPr>
          <a:xfrm>
            <a:off x="6818112" y="794338"/>
            <a:ext cx="1577591" cy="461665"/>
          </a:xfrm>
          <a:prstGeom prst="rect">
            <a:avLst/>
          </a:prstGeom>
          <a:noFill/>
        </p:spPr>
        <p:txBody>
          <a:bodyPr wrap="square" rtlCol="0">
            <a:spAutoFit/>
          </a:bodyPr>
          <a:lstStyle/>
          <a:p>
            <a:r>
              <a:rPr lang="de-DE" sz="1200" dirty="0"/>
              <a:t>Source </a:t>
            </a:r>
            <a:r>
              <a:rPr lang="de-DE" sz="1200" dirty="0" err="1"/>
              <a:t>of</a:t>
            </a:r>
            <a:r>
              <a:rPr lang="de-DE" sz="1200" dirty="0"/>
              <a:t> </a:t>
            </a:r>
            <a:r>
              <a:rPr lang="de-DE" sz="1200" dirty="0" err="1"/>
              <a:t>Diagram</a:t>
            </a:r>
            <a:r>
              <a:rPr lang="de-DE" sz="1200" dirty="0"/>
              <a:t>: ÖKOTEC </a:t>
            </a:r>
            <a:r>
              <a:rPr lang="de-DE" sz="1200" dirty="0" err="1"/>
              <a:t>EnEffCo</a:t>
            </a:r>
            <a:endParaRPr lang="de-DE" sz="1200" dirty="0"/>
          </a:p>
        </p:txBody>
      </p:sp>
      <p:sp>
        <p:nvSpPr>
          <p:cNvPr id="17" name="Titel 1">
            <a:extLst>
              <a:ext uri="{FF2B5EF4-FFF2-40B4-BE49-F238E27FC236}">
                <a16:creationId xmlns:a16="http://schemas.microsoft.com/office/drawing/2014/main" id="{7A748D37-601C-47C1-88F8-6E9914BF0405}"/>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n-US" dirty="0">
                <a:solidFill>
                  <a:srgbClr val="FFFFFF"/>
                </a:solidFill>
              </a:rPr>
              <a:t>Energy </a:t>
            </a:r>
            <a:r>
              <a:rPr lang="en-US" dirty="0" err="1">
                <a:solidFill>
                  <a:srgbClr val="FFFFFF"/>
                </a:solidFill>
              </a:rPr>
              <a:t>Surveilance</a:t>
            </a:r>
            <a:r>
              <a:rPr lang="en-US" dirty="0">
                <a:solidFill>
                  <a:srgbClr val="FFFFFF"/>
                </a:solidFill>
              </a:rPr>
              <a:t> of a Packaging line</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8" name="Rectángulo 17">
            <a:extLst>
              <a:ext uri="{FF2B5EF4-FFF2-40B4-BE49-F238E27FC236}">
                <a16:creationId xmlns:a16="http://schemas.microsoft.com/office/drawing/2014/main" id="{32CD658D-E848-40FC-A79F-B3084607D1A2}"/>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788588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esquinas redondeadas 13">
            <a:extLst>
              <a:ext uri="{FF2B5EF4-FFF2-40B4-BE49-F238E27FC236}">
                <a16:creationId xmlns:a16="http://schemas.microsoft.com/office/drawing/2014/main" id="{5AEF894F-414D-4BC6-8491-EA7BDEEFB284}"/>
              </a:ext>
            </a:extLst>
          </p:cNvPr>
          <p:cNvSpPr/>
          <p:nvPr/>
        </p:nvSpPr>
        <p:spPr>
          <a:xfrm>
            <a:off x="293975" y="3931566"/>
            <a:ext cx="8486367" cy="2220850"/>
          </a:xfrm>
          <a:prstGeom prst="roundRect">
            <a:avLst>
              <a:gd name="adj" fmla="val 7143"/>
            </a:avLst>
          </a:prstGeom>
          <a:solidFill>
            <a:schemeClr val="accent2">
              <a:lumMod val="40000"/>
              <a:lumOff val="60000"/>
              <a:alpha val="22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oliennummernplatzhalter 3"/>
          <p:cNvSpPr>
            <a:spLocks noGrp="1"/>
          </p:cNvSpPr>
          <p:nvPr>
            <p:ph type="sldNum" sz="quarter" idx="4"/>
          </p:nvPr>
        </p:nvSpPr>
        <p:spPr/>
        <p:txBody>
          <a:bodyPr/>
          <a:lstStyle/>
          <a:p>
            <a:fld id="{EB047BE3-02A1-4435-821A-3BBCADEA6157}" type="slidenum">
              <a:rPr lang="de-DE" smtClean="0"/>
              <a:pPr/>
              <a:t>8</a:t>
            </a:fld>
            <a:endParaRPr lang="de-DE" dirty="0"/>
          </a:p>
        </p:txBody>
      </p:sp>
      <p:sp>
        <p:nvSpPr>
          <p:cNvPr id="11" name="Textplatzhalter 4"/>
          <p:cNvSpPr>
            <a:spLocks noGrp="1"/>
          </p:cNvSpPr>
          <p:nvPr>
            <p:ph type="body" sz="quarter" idx="10"/>
          </p:nvPr>
        </p:nvSpPr>
        <p:spPr>
          <a:xfrm>
            <a:off x="350589" y="3671288"/>
            <a:ext cx="8423275" cy="3368765"/>
          </a:xfrm>
        </p:spPr>
        <p:txBody>
          <a:bodyPr vert="horz" lIns="91440" tIns="45720" rIns="91440" bIns="45720" rtlCol="0">
            <a:normAutofit/>
          </a:bodyPr>
          <a:lstStyle/>
          <a:p>
            <a:endParaRPr lang="de-DE" sz="1800" dirty="0"/>
          </a:p>
          <a:p>
            <a:pPr marL="342900" indent="-342900">
              <a:spcBef>
                <a:spcPts val="0"/>
              </a:spcBef>
              <a:spcAft>
                <a:spcPts val="600"/>
              </a:spcAft>
              <a:buClr>
                <a:schemeClr val="tx1">
                  <a:lumMod val="65000"/>
                  <a:lumOff val="35000"/>
                </a:schemeClr>
              </a:buClr>
              <a:buFont typeface="Courier New" panose="02070309020205020404" pitchFamily="49" charset="0"/>
              <a:buChar char="o"/>
            </a:pPr>
            <a:r>
              <a:rPr lang="de-DE" sz="1600" dirty="0">
                <a:solidFill>
                  <a:schemeClr val="tx1">
                    <a:lumMod val="75000"/>
                    <a:lumOff val="25000"/>
                  </a:schemeClr>
                </a:solidFill>
              </a:rPr>
              <a:t>The company went further. It has a second packaging line performing the same task, but applying a different technology. Having baselines for each of the packaging lines, a comparison is possible by benchmarking.</a:t>
            </a:r>
          </a:p>
          <a:p>
            <a:pPr marL="342900" indent="-342900">
              <a:spcBef>
                <a:spcPts val="0"/>
              </a:spcBef>
              <a:spcAft>
                <a:spcPts val="600"/>
              </a:spcAft>
              <a:buClr>
                <a:schemeClr val="tx1">
                  <a:lumMod val="65000"/>
                  <a:lumOff val="35000"/>
                </a:schemeClr>
              </a:buClr>
              <a:buFont typeface="Courier New" panose="02070309020205020404" pitchFamily="49" charset="0"/>
              <a:buChar char="o"/>
            </a:pPr>
            <a:r>
              <a:rPr lang="de-DE" sz="1600" dirty="0">
                <a:solidFill>
                  <a:schemeClr val="tx1">
                    <a:lumMod val="75000"/>
                    <a:lumOff val="25000"/>
                  </a:schemeClr>
                </a:solidFill>
              </a:rPr>
              <a:t>The benchmarking results shows, that one of the packaging lines works much more efficient than the other. For each day the savings potential can be evaluated, if not the less efficient packing line, but the efficient packaging line would have ferformed the packaging task. </a:t>
            </a:r>
          </a:p>
          <a:p>
            <a:pPr marL="342900" indent="-342900">
              <a:spcBef>
                <a:spcPts val="0"/>
              </a:spcBef>
              <a:spcAft>
                <a:spcPts val="600"/>
              </a:spcAft>
              <a:buClr>
                <a:schemeClr val="tx1">
                  <a:lumMod val="65000"/>
                  <a:lumOff val="35000"/>
                </a:schemeClr>
              </a:buClr>
              <a:buFont typeface="Courier New" panose="02070309020205020404" pitchFamily="49" charset="0"/>
              <a:buChar char="o"/>
            </a:pPr>
            <a:r>
              <a:rPr lang="de-DE" sz="1600" dirty="0">
                <a:solidFill>
                  <a:schemeClr val="tx1">
                    <a:lumMod val="75000"/>
                    <a:lumOff val="25000"/>
                  </a:schemeClr>
                </a:solidFill>
              </a:rPr>
              <a:t>On behalf of that, better capacity planning ist possible. Further, a solid investment decision can be made regarding the replacement of the less efficient packaging line</a:t>
            </a:r>
          </a:p>
        </p:txBody>
      </p:sp>
      <p:pic>
        <p:nvPicPr>
          <p:cNvPr id="6" name="Grafik 5"/>
          <p:cNvPicPr>
            <a:picLocks noChangeAspect="1"/>
          </p:cNvPicPr>
          <p:nvPr/>
        </p:nvPicPr>
        <p:blipFill>
          <a:blip r:embed="rId3"/>
          <a:stretch>
            <a:fillRect/>
          </a:stretch>
        </p:blipFill>
        <p:spPr>
          <a:xfrm>
            <a:off x="328816" y="909561"/>
            <a:ext cx="8486368" cy="2761727"/>
          </a:xfrm>
          <a:prstGeom prst="rect">
            <a:avLst/>
          </a:prstGeom>
        </p:spPr>
      </p:pic>
      <p:cxnSp>
        <p:nvCxnSpPr>
          <p:cNvPr id="15" name="Gerade Verbindung mit Pfeil 14"/>
          <p:cNvCxnSpPr/>
          <p:nvPr/>
        </p:nvCxnSpPr>
        <p:spPr>
          <a:xfrm flipH="1">
            <a:off x="6351664" y="1682668"/>
            <a:ext cx="153718" cy="458471"/>
          </a:xfrm>
          <a:prstGeom prst="straightConnector1">
            <a:avLst/>
          </a:prstGeom>
          <a:noFill/>
          <a:ln w="19046">
            <a:solidFill>
              <a:srgbClr val="666666"/>
            </a:solidFill>
            <a:prstDash val="solid"/>
            <a:round/>
            <a:tailEnd type="arrow"/>
          </a:ln>
        </p:spPr>
      </p:cxnSp>
      <p:sp>
        <p:nvSpPr>
          <p:cNvPr id="18" name="Textfeld 17"/>
          <p:cNvSpPr txBox="1"/>
          <p:nvPr/>
        </p:nvSpPr>
        <p:spPr>
          <a:xfrm>
            <a:off x="6398501" y="1335902"/>
            <a:ext cx="1841148" cy="338554"/>
          </a:xfrm>
          <a:prstGeom prst="rect">
            <a:avLst/>
          </a:prstGeom>
          <a:solidFill>
            <a:srgbClr val="F2F2F2"/>
          </a:solidFill>
          <a:ln w="9528">
            <a:solidFill>
              <a:srgbClr val="000000"/>
            </a:solidFill>
            <a:prstDash val="solid"/>
            <a:miter/>
          </a:ln>
        </p:spPr>
        <p:txBody>
          <a:bodyPr vert="horz" wrap="square" lIns="0" tIns="45720" rIns="91440" bIns="45720" anchor="ctr" anchorCtr="1" compatLnSpc="1">
            <a:spAutoFit/>
          </a:bodyPr>
          <a:lstStyle/>
          <a:p>
            <a:pPr marL="9207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600" b="0" i="0" u="none" strike="noStrike" kern="0" cap="none" spc="0" dirty="0" err="1">
                <a:solidFill>
                  <a:srgbClr val="404040"/>
                </a:solidFill>
                <a:uFillTx/>
                <a:latin typeface="Calibri"/>
                <a:cs typeface="Calibri" pitchFamily="34"/>
              </a:rPr>
              <a:t>Savings</a:t>
            </a:r>
            <a:r>
              <a:rPr lang="de-DE" sz="1600" b="0" i="0" u="none" strike="noStrike" kern="0" cap="none" spc="0" dirty="0">
                <a:solidFill>
                  <a:srgbClr val="404040"/>
                </a:solidFill>
                <a:uFillTx/>
                <a:latin typeface="Calibri"/>
                <a:cs typeface="Calibri" pitchFamily="34"/>
              </a:rPr>
              <a:t> potential</a:t>
            </a:r>
            <a:endParaRPr lang="de-DE" sz="1600" b="1" i="0" u="none" strike="noStrike" kern="0" cap="none" spc="0" baseline="0" dirty="0">
              <a:solidFill>
                <a:srgbClr val="404040"/>
              </a:solidFill>
              <a:uFillTx/>
              <a:latin typeface="Calibri"/>
              <a:cs typeface="Calibri" pitchFamily="34"/>
            </a:endParaRPr>
          </a:p>
        </p:txBody>
      </p:sp>
      <p:sp>
        <p:nvSpPr>
          <p:cNvPr id="20" name="Textfeld 19"/>
          <p:cNvSpPr txBox="1"/>
          <p:nvPr/>
        </p:nvSpPr>
        <p:spPr>
          <a:xfrm>
            <a:off x="329922" y="892840"/>
            <a:ext cx="3026227" cy="276999"/>
          </a:xfrm>
          <a:prstGeom prst="rect">
            <a:avLst/>
          </a:prstGeom>
          <a:noFill/>
        </p:spPr>
        <p:txBody>
          <a:bodyPr wrap="square" rtlCol="0">
            <a:spAutoFit/>
          </a:bodyPr>
          <a:lstStyle/>
          <a:p>
            <a:r>
              <a:rPr lang="de-DE" sz="1200" dirty="0"/>
              <a:t>Source </a:t>
            </a:r>
            <a:r>
              <a:rPr lang="de-DE" sz="1200" dirty="0" err="1"/>
              <a:t>of</a:t>
            </a:r>
            <a:r>
              <a:rPr lang="de-DE" sz="1200" dirty="0"/>
              <a:t> </a:t>
            </a:r>
            <a:r>
              <a:rPr lang="de-DE" sz="1200" dirty="0" err="1"/>
              <a:t>Diagram</a:t>
            </a:r>
            <a:r>
              <a:rPr lang="de-DE" sz="1200" dirty="0"/>
              <a:t>: ÖKOTEC </a:t>
            </a:r>
            <a:r>
              <a:rPr lang="de-DE" sz="1200" dirty="0" err="1"/>
              <a:t>EnEffCo</a:t>
            </a:r>
            <a:endParaRPr lang="de-DE" sz="1200" dirty="0"/>
          </a:p>
        </p:txBody>
      </p:sp>
      <p:sp>
        <p:nvSpPr>
          <p:cNvPr id="12" name="Titel 1">
            <a:extLst>
              <a:ext uri="{FF2B5EF4-FFF2-40B4-BE49-F238E27FC236}">
                <a16:creationId xmlns:a16="http://schemas.microsoft.com/office/drawing/2014/main" id="{D943826C-D489-4DB6-BAF1-C180D07959F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n-US" dirty="0">
                <a:solidFill>
                  <a:srgbClr val="FFFFFF"/>
                </a:solidFill>
              </a:rPr>
              <a:t>Benchmarking of Packaging lines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3" name="Rectángulo 12">
            <a:extLst>
              <a:ext uri="{FF2B5EF4-FFF2-40B4-BE49-F238E27FC236}">
                <a16:creationId xmlns:a16="http://schemas.microsoft.com/office/drawing/2014/main" id="{C5E50B01-D88F-4B0A-B2A2-C91A17F150FF}"/>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23084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4294967295"/>
          </p:nvPr>
        </p:nvSpPr>
        <p:spPr/>
        <p:txBody>
          <a:bodyPr/>
          <a:lstStyle/>
          <a:p>
            <a:r>
              <a:rPr lang="en-US" sz="1100"/>
              <a:t>Training Unit developed by ÖKOTEC</a:t>
            </a:r>
            <a:endParaRPr lang="de-DE" sz="1100" dirty="0"/>
          </a:p>
        </p:txBody>
      </p:sp>
      <p:sp>
        <p:nvSpPr>
          <p:cNvPr id="5" name="Foliennummernplatzhalter 4"/>
          <p:cNvSpPr>
            <a:spLocks noGrp="1"/>
          </p:cNvSpPr>
          <p:nvPr>
            <p:ph type="sldNum" sz="quarter" idx="4"/>
          </p:nvPr>
        </p:nvSpPr>
        <p:spPr/>
        <p:txBody>
          <a:bodyPr/>
          <a:lstStyle/>
          <a:p>
            <a:fld id="{EB047BE3-02A1-4435-821A-3BBCADEA6157}" type="slidenum">
              <a:rPr lang="de-DE" smtClean="0"/>
              <a:pPr/>
              <a:t>9</a:t>
            </a:fld>
            <a:endParaRPr lang="de-DE" dirty="0"/>
          </a:p>
        </p:txBody>
      </p:sp>
      <p:sp>
        <p:nvSpPr>
          <p:cNvPr id="15" name="Fußzeilenplatzhalter 2"/>
          <p:cNvSpPr txBox="1">
            <a:spLocks/>
          </p:cNvSpPr>
          <p:nvPr/>
        </p:nvSpPr>
        <p:spPr>
          <a:xfrm>
            <a:off x="1979713" y="6436054"/>
            <a:ext cx="5032240" cy="176761"/>
          </a:xfrm>
          <a:prstGeom prst="rect">
            <a:avLst/>
          </a:prstGeom>
        </p:spPr>
        <p:txBody>
          <a:bodyPr vert="horz" lIns="91440" tIns="45720" rIns="91440" bIns="45720" rtlCol="0" anchor="ctr"/>
          <a:lstStyle>
            <a:defPPr>
              <a:defRPr lang="de-DE"/>
            </a:defPPr>
            <a:lvl1pPr marL="0" algn="l"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Training Unit developed by ÖKOTEC</a:t>
            </a:r>
            <a:endParaRPr lang="de-DE" dirty="0"/>
          </a:p>
        </p:txBody>
      </p:sp>
      <p:graphicFrame>
        <p:nvGraphicFramePr>
          <p:cNvPr id="12" name="Tabelle 11"/>
          <p:cNvGraphicFramePr>
            <a:graphicFrameLocks noGrp="1"/>
          </p:cNvGraphicFramePr>
          <p:nvPr>
            <p:extLst>
              <p:ext uri="{D42A27DB-BD31-4B8C-83A1-F6EECF244321}">
                <p14:modId xmlns:p14="http://schemas.microsoft.com/office/powerpoint/2010/main" val="2155552368"/>
              </p:ext>
            </p:extLst>
          </p:nvPr>
        </p:nvGraphicFramePr>
        <p:xfrm>
          <a:off x="452177" y="1470312"/>
          <a:ext cx="8490212" cy="3715787"/>
        </p:xfrm>
        <a:graphic>
          <a:graphicData uri="http://schemas.openxmlformats.org/drawingml/2006/table">
            <a:tbl>
              <a:tblPr firstRow="1" bandRow="1">
                <a:tableStyleId>{5C22544A-7EE6-4342-B048-85BDC9FD1C3A}</a:tableStyleId>
              </a:tblPr>
              <a:tblGrid>
                <a:gridCol w="1879041">
                  <a:extLst>
                    <a:ext uri="{9D8B030D-6E8A-4147-A177-3AD203B41FA5}">
                      <a16:colId xmlns:a16="http://schemas.microsoft.com/office/drawing/2014/main" val="3416078883"/>
                    </a:ext>
                  </a:extLst>
                </a:gridCol>
                <a:gridCol w="6611171">
                  <a:extLst>
                    <a:ext uri="{9D8B030D-6E8A-4147-A177-3AD203B41FA5}">
                      <a16:colId xmlns:a16="http://schemas.microsoft.com/office/drawing/2014/main" val="1129274748"/>
                    </a:ext>
                  </a:extLst>
                </a:gridCol>
              </a:tblGrid>
              <a:tr h="667787">
                <a:tc>
                  <a:txBody>
                    <a:bodyPr/>
                    <a:lstStyle/>
                    <a:p>
                      <a:pPr algn="ctr"/>
                      <a:r>
                        <a:rPr lang="de-DE" sz="1700" dirty="0">
                          <a:solidFill>
                            <a:schemeClr val="tx1">
                              <a:lumMod val="75000"/>
                              <a:lumOff val="25000"/>
                            </a:schemeClr>
                          </a:solidFill>
                        </a:rPr>
                        <a:t>System </a:t>
                      </a:r>
                      <a:r>
                        <a:rPr lang="de-DE" sz="1700" dirty="0" err="1">
                          <a:solidFill>
                            <a:schemeClr val="tx1">
                              <a:lumMod val="75000"/>
                              <a:lumOff val="25000"/>
                            </a:schemeClr>
                          </a:solidFill>
                        </a:rPr>
                        <a:t>Boundaries</a:t>
                      </a:r>
                      <a:endParaRPr lang="de-DE" sz="1700" dirty="0">
                        <a:solidFill>
                          <a:schemeClr val="tx1">
                            <a:lumMod val="75000"/>
                            <a:lumOff val="25000"/>
                          </a:schemeClr>
                        </a:solidFill>
                      </a:endParaRPr>
                    </a:p>
                  </a:txBody>
                  <a:tcPr anchor="ctr">
                    <a:solidFill>
                      <a:srgbClr val="FFC000"/>
                    </a:solidFill>
                  </a:tcPr>
                </a:tc>
                <a:tc>
                  <a:txBody>
                    <a:bodyPr/>
                    <a:lstStyle/>
                    <a:p>
                      <a:pPr algn="ctr"/>
                      <a:r>
                        <a:rPr lang="de-DE" sz="1700" dirty="0">
                          <a:solidFill>
                            <a:schemeClr val="tx1">
                              <a:lumMod val="75000"/>
                              <a:lumOff val="25000"/>
                            </a:schemeClr>
                          </a:solidFill>
                        </a:rPr>
                        <a:t>Best Practice</a:t>
                      </a:r>
                    </a:p>
                  </a:txBody>
                  <a:tcPr anchor="ctr">
                    <a:solidFill>
                      <a:srgbClr val="FFC000"/>
                    </a:solidFill>
                  </a:tcPr>
                </a:tc>
                <a:extLst>
                  <a:ext uri="{0D108BD9-81ED-4DB2-BD59-A6C34878D82A}">
                    <a16:rowId xmlns:a16="http://schemas.microsoft.com/office/drawing/2014/main" val="985934366"/>
                  </a:ext>
                </a:extLst>
              </a:tr>
              <a:tr h="605135">
                <a:tc>
                  <a:txBody>
                    <a:bodyPr/>
                    <a:lstStyle/>
                    <a:p>
                      <a:r>
                        <a:rPr lang="de-DE" sz="1700" dirty="0">
                          <a:solidFill>
                            <a:schemeClr val="tx1">
                              <a:lumMod val="75000"/>
                              <a:lumOff val="25000"/>
                            </a:schemeClr>
                          </a:solidFill>
                        </a:rPr>
                        <a:t>Dryers</a:t>
                      </a:r>
                    </a:p>
                  </a:txBody>
                  <a:tcPr>
                    <a:solidFill>
                      <a:schemeClr val="bg1">
                        <a:lumMod val="95000"/>
                      </a:schemeClr>
                    </a:solidFill>
                  </a:tcPr>
                </a:tc>
                <a:tc>
                  <a:txBody>
                    <a:bodyPr/>
                    <a:lstStyle/>
                    <a:p>
                      <a:r>
                        <a:rPr lang="de-DE" sz="1700" dirty="0">
                          <a:solidFill>
                            <a:schemeClr val="tx1">
                              <a:lumMod val="75000"/>
                              <a:lumOff val="25000"/>
                            </a:schemeClr>
                          </a:solidFill>
                        </a:rPr>
                        <a:t>Process </a:t>
                      </a:r>
                      <a:r>
                        <a:rPr lang="de-DE" sz="1700" err="1">
                          <a:solidFill>
                            <a:schemeClr val="tx1">
                              <a:lumMod val="75000"/>
                              <a:lumOff val="25000"/>
                            </a:schemeClr>
                          </a:solidFill>
                        </a:rPr>
                        <a:t>Optimisation</a:t>
                      </a:r>
                      <a:r>
                        <a:rPr lang="de-DE" sz="1700" dirty="0">
                          <a:solidFill>
                            <a:schemeClr val="tx1">
                              <a:lumMod val="75000"/>
                              <a:lumOff val="25000"/>
                            </a:schemeClr>
                          </a:solidFill>
                        </a:rPr>
                        <a:t> </a:t>
                      </a:r>
                      <a:r>
                        <a:rPr lang="de-DE" sz="1700" err="1">
                          <a:solidFill>
                            <a:schemeClr val="tx1">
                              <a:lumMod val="75000"/>
                              <a:lumOff val="25000"/>
                            </a:schemeClr>
                          </a:solidFill>
                        </a:rPr>
                        <a:t>from</a:t>
                      </a:r>
                      <a:r>
                        <a:rPr lang="de-DE" sz="1700" dirty="0">
                          <a:solidFill>
                            <a:schemeClr val="tx1">
                              <a:lumMod val="75000"/>
                              <a:lumOff val="25000"/>
                            </a:schemeClr>
                          </a:solidFill>
                        </a:rPr>
                        <a:t> Benchmarking; Energy Efficiency </a:t>
                      </a:r>
                      <a:r>
                        <a:rPr lang="de-DE" sz="1700" err="1">
                          <a:solidFill>
                            <a:schemeClr val="tx1">
                              <a:lumMod val="75000"/>
                              <a:lumOff val="25000"/>
                            </a:schemeClr>
                          </a:solidFill>
                        </a:rPr>
                        <a:t>Surveilance</a:t>
                      </a:r>
                      <a:r>
                        <a:rPr lang="de-DE" sz="1700" dirty="0">
                          <a:solidFill>
                            <a:schemeClr val="tx1">
                              <a:lumMod val="75000"/>
                              <a:lumOff val="25000"/>
                            </a:schemeClr>
                          </a:solidFill>
                        </a:rPr>
                        <a:t>; Impacts</a:t>
                      </a:r>
                      <a:r>
                        <a:rPr lang="de-DE" sz="1700" baseline="0" dirty="0">
                          <a:solidFill>
                            <a:schemeClr val="tx1">
                              <a:lumMod val="75000"/>
                              <a:lumOff val="25000"/>
                            </a:schemeClr>
                          </a:solidFill>
                        </a:rPr>
                        <a:t> </a:t>
                      </a:r>
                      <a:r>
                        <a:rPr lang="de-DE" sz="1700" baseline="0" err="1">
                          <a:solidFill>
                            <a:schemeClr val="tx1">
                              <a:lumMod val="75000"/>
                              <a:lumOff val="25000"/>
                            </a:schemeClr>
                          </a:solidFill>
                        </a:rPr>
                        <a:t>of</a:t>
                      </a:r>
                      <a:r>
                        <a:rPr lang="de-DE" sz="1700" baseline="0" dirty="0">
                          <a:solidFill>
                            <a:schemeClr val="tx1">
                              <a:lumMod val="75000"/>
                              <a:lumOff val="25000"/>
                            </a:schemeClr>
                          </a:solidFill>
                        </a:rPr>
                        <a:t> Burner-</a:t>
                      </a:r>
                      <a:r>
                        <a:rPr lang="de-DE" sz="1700" baseline="0" err="1">
                          <a:solidFill>
                            <a:schemeClr val="tx1">
                              <a:lumMod val="75000"/>
                              <a:lumOff val="25000"/>
                            </a:schemeClr>
                          </a:solidFill>
                        </a:rPr>
                        <a:t>Optimisation</a:t>
                      </a:r>
                      <a:endParaRPr lang="de-DE" sz="1700">
                        <a:solidFill>
                          <a:schemeClr val="tx1">
                            <a:lumMod val="75000"/>
                            <a:lumOff val="25000"/>
                          </a:schemeClr>
                        </a:solidFill>
                      </a:endParaRPr>
                    </a:p>
                  </a:txBody>
                  <a:tcPr>
                    <a:solidFill>
                      <a:schemeClr val="bg1">
                        <a:lumMod val="95000"/>
                      </a:schemeClr>
                    </a:solidFill>
                  </a:tcPr>
                </a:tc>
                <a:extLst>
                  <a:ext uri="{0D108BD9-81ED-4DB2-BD59-A6C34878D82A}">
                    <a16:rowId xmlns:a16="http://schemas.microsoft.com/office/drawing/2014/main" val="3922441466"/>
                  </a:ext>
                </a:extLst>
              </a:tr>
              <a:tr h="289560">
                <a:tc>
                  <a:txBody>
                    <a:bodyPr/>
                    <a:lstStyle/>
                    <a:p>
                      <a:r>
                        <a:rPr lang="de-DE" sz="1700" err="1">
                          <a:solidFill>
                            <a:schemeClr val="tx1">
                              <a:lumMod val="75000"/>
                              <a:lumOff val="25000"/>
                            </a:schemeClr>
                          </a:solidFill>
                        </a:rPr>
                        <a:t>Packaging</a:t>
                      </a:r>
                      <a:endParaRPr lang="de-DE" sz="1700">
                        <a:solidFill>
                          <a:schemeClr val="tx1">
                            <a:lumMod val="75000"/>
                            <a:lumOff val="25000"/>
                          </a:schemeClr>
                        </a:solidFill>
                      </a:endParaRP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700" err="1">
                          <a:solidFill>
                            <a:schemeClr val="tx1">
                              <a:lumMod val="75000"/>
                              <a:lumOff val="25000"/>
                            </a:schemeClr>
                          </a:solidFill>
                        </a:rPr>
                        <a:t>Quantification</a:t>
                      </a:r>
                      <a:r>
                        <a:rPr lang="de-DE" sz="1700" dirty="0">
                          <a:solidFill>
                            <a:schemeClr val="tx1">
                              <a:lumMod val="75000"/>
                              <a:lumOff val="25000"/>
                            </a:schemeClr>
                          </a:solidFill>
                        </a:rPr>
                        <a:t> </a:t>
                      </a:r>
                      <a:r>
                        <a:rPr lang="de-DE" sz="1700" err="1">
                          <a:solidFill>
                            <a:schemeClr val="tx1">
                              <a:lumMod val="75000"/>
                              <a:lumOff val="25000"/>
                            </a:schemeClr>
                          </a:solidFill>
                        </a:rPr>
                        <a:t>of</a:t>
                      </a:r>
                      <a:r>
                        <a:rPr lang="de-DE" sz="1700" dirty="0">
                          <a:solidFill>
                            <a:schemeClr val="tx1">
                              <a:lumMod val="75000"/>
                              <a:lumOff val="25000"/>
                            </a:schemeClr>
                          </a:solidFill>
                        </a:rPr>
                        <a:t> Energy Efficiency </a:t>
                      </a:r>
                      <a:r>
                        <a:rPr lang="de-DE" sz="1700" err="1">
                          <a:solidFill>
                            <a:schemeClr val="tx1">
                              <a:lumMod val="75000"/>
                              <a:lumOff val="25000"/>
                            </a:schemeClr>
                          </a:solidFill>
                        </a:rPr>
                        <a:t>advantage</a:t>
                      </a:r>
                      <a:r>
                        <a:rPr lang="de-DE" sz="1700" dirty="0">
                          <a:solidFill>
                            <a:schemeClr val="tx1">
                              <a:lumMod val="75000"/>
                              <a:lumOff val="25000"/>
                            </a:schemeClr>
                          </a:solidFill>
                        </a:rPr>
                        <a:t> </a:t>
                      </a:r>
                      <a:r>
                        <a:rPr lang="de-DE" sz="1700" err="1">
                          <a:solidFill>
                            <a:schemeClr val="tx1">
                              <a:lumMod val="75000"/>
                              <a:lumOff val="25000"/>
                            </a:schemeClr>
                          </a:solidFill>
                        </a:rPr>
                        <a:t>of</a:t>
                      </a:r>
                      <a:r>
                        <a:rPr lang="de-DE" sz="1700" dirty="0">
                          <a:solidFill>
                            <a:schemeClr val="tx1">
                              <a:lumMod val="75000"/>
                              <a:lumOff val="25000"/>
                            </a:schemeClr>
                          </a:solidFill>
                        </a:rPr>
                        <a:t> </a:t>
                      </a:r>
                      <a:r>
                        <a:rPr lang="de-DE" sz="1700" err="1">
                          <a:solidFill>
                            <a:schemeClr val="tx1">
                              <a:lumMod val="75000"/>
                              <a:lumOff val="25000"/>
                            </a:schemeClr>
                          </a:solidFill>
                        </a:rPr>
                        <a:t>two</a:t>
                      </a:r>
                      <a:r>
                        <a:rPr lang="de-DE" sz="1700" dirty="0">
                          <a:solidFill>
                            <a:schemeClr val="tx1">
                              <a:lumMod val="75000"/>
                              <a:lumOff val="25000"/>
                            </a:schemeClr>
                          </a:solidFill>
                        </a:rPr>
                        <a:t> alternative </a:t>
                      </a:r>
                      <a:r>
                        <a:rPr lang="de-DE" sz="1700" err="1">
                          <a:solidFill>
                            <a:schemeClr val="tx1">
                              <a:lumMod val="75000"/>
                              <a:lumOff val="25000"/>
                            </a:schemeClr>
                          </a:solidFill>
                        </a:rPr>
                        <a:t>packaging</a:t>
                      </a:r>
                      <a:r>
                        <a:rPr lang="de-DE" sz="1700" dirty="0">
                          <a:solidFill>
                            <a:schemeClr val="tx1">
                              <a:lumMod val="75000"/>
                              <a:lumOff val="25000"/>
                            </a:schemeClr>
                          </a:solidFill>
                        </a:rPr>
                        <a:t> </a:t>
                      </a:r>
                      <a:r>
                        <a:rPr lang="de-DE" sz="1700" err="1">
                          <a:solidFill>
                            <a:schemeClr val="tx1">
                              <a:lumMod val="75000"/>
                              <a:lumOff val="25000"/>
                            </a:schemeClr>
                          </a:solidFill>
                        </a:rPr>
                        <a:t>lines</a:t>
                      </a:r>
                      <a:r>
                        <a:rPr lang="de-DE" sz="1700" baseline="0" dirty="0">
                          <a:solidFill>
                            <a:schemeClr val="tx1">
                              <a:lumMod val="75000"/>
                              <a:lumOff val="25000"/>
                            </a:schemeClr>
                          </a:solidFill>
                        </a:rPr>
                        <a:t> (Benchmarking); Efficiency </a:t>
                      </a:r>
                      <a:r>
                        <a:rPr lang="de-DE" sz="1700" baseline="0" err="1">
                          <a:solidFill>
                            <a:schemeClr val="tx1">
                              <a:lumMod val="75000"/>
                              <a:lumOff val="25000"/>
                            </a:schemeClr>
                          </a:solidFill>
                        </a:rPr>
                        <a:t>Surveilance</a:t>
                      </a:r>
                      <a:endParaRPr lang="de-DE" sz="1700">
                        <a:solidFill>
                          <a:schemeClr val="tx1">
                            <a:lumMod val="75000"/>
                            <a:lumOff val="25000"/>
                          </a:schemeClr>
                        </a:solidFill>
                      </a:endParaRPr>
                    </a:p>
                  </a:txBody>
                  <a:tcPr>
                    <a:solidFill>
                      <a:schemeClr val="bg1">
                        <a:lumMod val="95000"/>
                      </a:schemeClr>
                    </a:solidFill>
                  </a:tcPr>
                </a:tc>
                <a:extLst>
                  <a:ext uri="{0D108BD9-81ED-4DB2-BD59-A6C34878D82A}">
                    <a16:rowId xmlns:a16="http://schemas.microsoft.com/office/drawing/2014/main" val="3560399035"/>
                  </a:ext>
                </a:extLst>
              </a:tr>
              <a:tr h="579120">
                <a:tc>
                  <a:txBody>
                    <a:bodyPr/>
                    <a:lstStyle/>
                    <a:p>
                      <a:r>
                        <a:rPr lang="de-DE" sz="1700" dirty="0" err="1">
                          <a:solidFill>
                            <a:schemeClr val="tx1">
                              <a:lumMod val="75000"/>
                              <a:lumOff val="25000"/>
                            </a:schemeClr>
                          </a:solidFill>
                        </a:rPr>
                        <a:t>Combined</a:t>
                      </a:r>
                      <a:r>
                        <a:rPr lang="de-DE" sz="1700" dirty="0">
                          <a:solidFill>
                            <a:schemeClr val="tx1">
                              <a:lumMod val="75000"/>
                              <a:lumOff val="25000"/>
                            </a:schemeClr>
                          </a:solidFill>
                        </a:rPr>
                        <a:t> Heat and Power Plant</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700" dirty="0">
                          <a:solidFill>
                            <a:schemeClr val="tx1">
                              <a:lumMod val="75000"/>
                              <a:lumOff val="25000"/>
                            </a:schemeClr>
                          </a:solidFill>
                        </a:rPr>
                        <a:t>Energy</a:t>
                      </a:r>
                      <a:r>
                        <a:rPr lang="de-DE" sz="1700" baseline="0" dirty="0">
                          <a:solidFill>
                            <a:schemeClr val="tx1">
                              <a:lumMod val="75000"/>
                              <a:lumOff val="25000"/>
                            </a:schemeClr>
                          </a:solidFill>
                        </a:rPr>
                        <a:t> Efficiency </a:t>
                      </a:r>
                      <a:r>
                        <a:rPr lang="de-DE" sz="1700" baseline="0" err="1">
                          <a:solidFill>
                            <a:schemeClr val="tx1">
                              <a:lumMod val="75000"/>
                              <a:lumOff val="25000"/>
                            </a:schemeClr>
                          </a:solidFill>
                        </a:rPr>
                        <a:t>Surveilance</a:t>
                      </a:r>
                      <a:r>
                        <a:rPr lang="de-DE" sz="1700" dirty="0">
                          <a:solidFill>
                            <a:schemeClr val="tx1">
                              <a:lumMod val="75000"/>
                              <a:lumOff val="25000"/>
                            </a:schemeClr>
                          </a:solidFill>
                        </a:rPr>
                        <a:t>; </a:t>
                      </a:r>
                      <a:r>
                        <a:rPr lang="de-DE" sz="1700" err="1">
                          <a:solidFill>
                            <a:schemeClr val="tx1">
                              <a:lumMod val="75000"/>
                              <a:lumOff val="25000"/>
                            </a:schemeClr>
                          </a:solidFill>
                        </a:rPr>
                        <a:t>Identification</a:t>
                      </a:r>
                      <a:r>
                        <a:rPr lang="de-DE" sz="1700" dirty="0">
                          <a:solidFill>
                            <a:schemeClr val="tx1">
                              <a:lumMod val="75000"/>
                              <a:lumOff val="25000"/>
                            </a:schemeClr>
                          </a:solidFill>
                        </a:rPr>
                        <a:t> </a:t>
                      </a:r>
                      <a:r>
                        <a:rPr lang="de-DE" sz="1700" err="1">
                          <a:solidFill>
                            <a:schemeClr val="tx1">
                              <a:lumMod val="75000"/>
                              <a:lumOff val="25000"/>
                            </a:schemeClr>
                          </a:solidFill>
                        </a:rPr>
                        <a:t>of</a:t>
                      </a:r>
                      <a:r>
                        <a:rPr lang="de-DE" sz="1700" dirty="0">
                          <a:solidFill>
                            <a:schemeClr val="tx1">
                              <a:lumMod val="75000"/>
                              <a:lumOff val="25000"/>
                            </a:schemeClr>
                          </a:solidFill>
                        </a:rPr>
                        <a:t> </a:t>
                      </a:r>
                      <a:r>
                        <a:rPr lang="de-DE" sz="1700" err="1">
                          <a:solidFill>
                            <a:schemeClr val="tx1">
                              <a:lumMod val="75000"/>
                              <a:lumOff val="25000"/>
                            </a:schemeClr>
                          </a:solidFill>
                        </a:rPr>
                        <a:t>optimisation</a:t>
                      </a:r>
                      <a:r>
                        <a:rPr lang="de-DE" sz="1700" dirty="0">
                          <a:solidFill>
                            <a:schemeClr val="tx1">
                              <a:lumMod val="75000"/>
                              <a:lumOff val="25000"/>
                            </a:schemeClr>
                          </a:solidFill>
                        </a:rPr>
                        <a:t> </a:t>
                      </a:r>
                      <a:r>
                        <a:rPr lang="de-DE" sz="1700" err="1">
                          <a:solidFill>
                            <a:schemeClr val="tx1">
                              <a:lumMod val="75000"/>
                              <a:lumOff val="25000"/>
                            </a:schemeClr>
                          </a:solidFill>
                        </a:rPr>
                        <a:t>possibilities</a:t>
                      </a:r>
                      <a:r>
                        <a:rPr lang="de-DE" sz="1700" dirty="0">
                          <a:solidFill>
                            <a:schemeClr val="tx1">
                              <a:lumMod val="75000"/>
                              <a:lumOff val="25000"/>
                            </a:schemeClr>
                          </a:solidFill>
                        </a:rPr>
                        <a:t> </a:t>
                      </a:r>
                      <a:r>
                        <a:rPr lang="de-DE" sz="1700" err="1">
                          <a:solidFill>
                            <a:schemeClr val="tx1">
                              <a:lumMod val="75000"/>
                              <a:lumOff val="25000"/>
                            </a:schemeClr>
                          </a:solidFill>
                        </a:rPr>
                        <a:t>regarding</a:t>
                      </a:r>
                      <a:r>
                        <a:rPr lang="de-DE" sz="1700" dirty="0">
                          <a:solidFill>
                            <a:schemeClr val="tx1">
                              <a:lumMod val="75000"/>
                              <a:lumOff val="25000"/>
                            </a:schemeClr>
                          </a:solidFill>
                        </a:rPr>
                        <a:t> Maintenance</a:t>
                      </a:r>
                    </a:p>
                  </a:txBody>
                  <a:tcPr>
                    <a:solidFill>
                      <a:schemeClr val="bg1">
                        <a:lumMod val="95000"/>
                      </a:schemeClr>
                    </a:solidFill>
                  </a:tcPr>
                </a:tc>
                <a:extLst>
                  <a:ext uri="{0D108BD9-81ED-4DB2-BD59-A6C34878D82A}">
                    <a16:rowId xmlns:a16="http://schemas.microsoft.com/office/drawing/2014/main" val="3383014586"/>
                  </a:ext>
                </a:extLst>
              </a:tr>
              <a:tr h="175260">
                <a:tc>
                  <a:txBody>
                    <a:bodyPr/>
                    <a:lstStyle/>
                    <a:p>
                      <a:r>
                        <a:rPr lang="de-DE" sz="1700" dirty="0">
                          <a:solidFill>
                            <a:schemeClr val="tx1">
                              <a:lumMod val="75000"/>
                              <a:lumOff val="25000"/>
                            </a:schemeClr>
                          </a:solidFill>
                        </a:rPr>
                        <a:t>Air </a:t>
                      </a:r>
                      <a:r>
                        <a:rPr lang="de-DE" sz="1700" err="1">
                          <a:solidFill>
                            <a:schemeClr val="tx1">
                              <a:lumMod val="75000"/>
                              <a:lumOff val="25000"/>
                            </a:schemeClr>
                          </a:solidFill>
                        </a:rPr>
                        <a:t>Compressing</a:t>
                      </a:r>
                      <a:r>
                        <a:rPr lang="de-DE" sz="1700" dirty="0">
                          <a:solidFill>
                            <a:schemeClr val="tx1">
                              <a:lumMod val="75000"/>
                              <a:lumOff val="25000"/>
                            </a:schemeClr>
                          </a:solidFill>
                        </a:rPr>
                        <a:t> Station</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700" err="1">
                          <a:solidFill>
                            <a:schemeClr val="tx1">
                              <a:lumMod val="75000"/>
                              <a:lumOff val="25000"/>
                            </a:schemeClr>
                          </a:solidFill>
                        </a:rPr>
                        <a:t>Identification</a:t>
                      </a:r>
                      <a:r>
                        <a:rPr lang="de-DE" sz="1700" dirty="0">
                          <a:solidFill>
                            <a:schemeClr val="tx1">
                              <a:lumMod val="75000"/>
                              <a:lumOff val="25000"/>
                            </a:schemeClr>
                          </a:solidFill>
                        </a:rPr>
                        <a:t> </a:t>
                      </a:r>
                      <a:r>
                        <a:rPr lang="de-DE" sz="1700" err="1">
                          <a:solidFill>
                            <a:schemeClr val="tx1">
                              <a:lumMod val="75000"/>
                              <a:lumOff val="25000"/>
                            </a:schemeClr>
                          </a:solidFill>
                        </a:rPr>
                        <a:t>of</a:t>
                      </a:r>
                      <a:r>
                        <a:rPr lang="de-DE" sz="1700" dirty="0">
                          <a:solidFill>
                            <a:schemeClr val="tx1">
                              <a:lumMod val="75000"/>
                              <a:lumOff val="25000"/>
                            </a:schemeClr>
                          </a:solidFill>
                        </a:rPr>
                        <a:t> </a:t>
                      </a:r>
                      <a:r>
                        <a:rPr lang="de-DE" sz="1700" err="1">
                          <a:solidFill>
                            <a:schemeClr val="tx1">
                              <a:lumMod val="75000"/>
                              <a:lumOff val="25000"/>
                            </a:schemeClr>
                          </a:solidFill>
                        </a:rPr>
                        <a:t>optimisation</a:t>
                      </a:r>
                      <a:r>
                        <a:rPr lang="de-DE" sz="1700" dirty="0">
                          <a:solidFill>
                            <a:schemeClr val="tx1">
                              <a:lumMod val="75000"/>
                              <a:lumOff val="25000"/>
                            </a:schemeClr>
                          </a:solidFill>
                        </a:rPr>
                        <a:t> </a:t>
                      </a:r>
                      <a:r>
                        <a:rPr lang="de-DE" sz="1700" err="1">
                          <a:solidFill>
                            <a:schemeClr val="tx1">
                              <a:lumMod val="75000"/>
                              <a:lumOff val="25000"/>
                            </a:schemeClr>
                          </a:solidFill>
                        </a:rPr>
                        <a:t>possibilities</a:t>
                      </a:r>
                      <a:r>
                        <a:rPr lang="de-DE" sz="1700" dirty="0">
                          <a:solidFill>
                            <a:schemeClr val="tx1">
                              <a:lumMod val="75000"/>
                              <a:lumOff val="25000"/>
                            </a:schemeClr>
                          </a:solidFill>
                        </a:rPr>
                        <a:t> </a:t>
                      </a:r>
                      <a:r>
                        <a:rPr lang="de-DE" sz="1700" err="1">
                          <a:solidFill>
                            <a:schemeClr val="tx1">
                              <a:lumMod val="75000"/>
                              <a:lumOff val="25000"/>
                            </a:schemeClr>
                          </a:solidFill>
                        </a:rPr>
                        <a:t>regarding</a:t>
                      </a:r>
                      <a:r>
                        <a:rPr lang="de-DE" sz="1700" dirty="0">
                          <a:solidFill>
                            <a:schemeClr val="tx1">
                              <a:lumMod val="75000"/>
                              <a:lumOff val="25000"/>
                            </a:schemeClr>
                          </a:solidFill>
                        </a:rPr>
                        <a:t> </a:t>
                      </a:r>
                      <a:r>
                        <a:rPr lang="de-DE" sz="1700" err="1">
                          <a:solidFill>
                            <a:schemeClr val="tx1">
                              <a:lumMod val="75000"/>
                              <a:lumOff val="25000"/>
                            </a:schemeClr>
                          </a:solidFill>
                        </a:rPr>
                        <a:t>operations</a:t>
                      </a:r>
                      <a:endParaRPr lang="de-DE" sz="1700">
                        <a:solidFill>
                          <a:schemeClr val="tx1">
                            <a:lumMod val="75000"/>
                            <a:lumOff val="25000"/>
                          </a:schemeClr>
                        </a:solidFill>
                      </a:endParaRPr>
                    </a:p>
                  </a:txBody>
                  <a:tcPr>
                    <a:solidFill>
                      <a:schemeClr val="bg1">
                        <a:lumMod val="95000"/>
                      </a:schemeClr>
                    </a:solidFill>
                  </a:tcPr>
                </a:tc>
                <a:extLst>
                  <a:ext uri="{0D108BD9-81ED-4DB2-BD59-A6C34878D82A}">
                    <a16:rowId xmlns:a16="http://schemas.microsoft.com/office/drawing/2014/main" val="1362421965"/>
                  </a:ext>
                </a:extLst>
              </a:tr>
              <a:tr h="175260">
                <a:tc>
                  <a:txBody>
                    <a:bodyPr/>
                    <a:lstStyle/>
                    <a:p>
                      <a:r>
                        <a:rPr lang="de-DE" sz="1700" dirty="0">
                          <a:solidFill>
                            <a:schemeClr val="tx1">
                              <a:lumMod val="75000"/>
                              <a:lumOff val="25000"/>
                            </a:schemeClr>
                          </a:solidFill>
                        </a:rPr>
                        <a:t>Heat Recovery at Air </a:t>
                      </a:r>
                      <a:r>
                        <a:rPr lang="de-DE" sz="1700" dirty="0" err="1">
                          <a:solidFill>
                            <a:schemeClr val="tx1">
                              <a:lumMod val="75000"/>
                              <a:lumOff val="25000"/>
                            </a:schemeClr>
                          </a:solidFill>
                        </a:rPr>
                        <a:t>Compression</a:t>
                      </a:r>
                      <a:endParaRPr lang="de-DE" sz="1700" dirty="0">
                        <a:solidFill>
                          <a:schemeClr val="tx1">
                            <a:lumMod val="75000"/>
                            <a:lumOff val="25000"/>
                          </a:schemeClr>
                        </a:solidFill>
                      </a:endParaRPr>
                    </a:p>
                  </a:txBody>
                  <a:tcPr>
                    <a:solidFill>
                      <a:schemeClr val="bg1">
                        <a:lumMod val="95000"/>
                      </a:schemeClr>
                    </a:solidFill>
                  </a:tcPr>
                </a:tc>
                <a:tc>
                  <a:txBody>
                    <a:bodyPr/>
                    <a:lstStyle/>
                    <a:p>
                      <a:r>
                        <a:rPr lang="de-DE" sz="1700" dirty="0">
                          <a:solidFill>
                            <a:schemeClr val="tx1">
                              <a:lumMod val="75000"/>
                              <a:lumOff val="25000"/>
                            </a:schemeClr>
                          </a:solidFill>
                        </a:rPr>
                        <a:t>Energy Efficiency </a:t>
                      </a:r>
                      <a:r>
                        <a:rPr lang="de-DE" sz="1700" dirty="0" err="1">
                          <a:solidFill>
                            <a:schemeClr val="tx1">
                              <a:lumMod val="75000"/>
                              <a:lumOff val="25000"/>
                            </a:schemeClr>
                          </a:solidFill>
                        </a:rPr>
                        <a:t>Surveilance</a:t>
                      </a:r>
                      <a:r>
                        <a:rPr lang="de-DE" sz="1700" dirty="0">
                          <a:solidFill>
                            <a:schemeClr val="tx1">
                              <a:lumMod val="75000"/>
                              <a:lumOff val="25000"/>
                            </a:schemeClr>
                          </a:solidFill>
                        </a:rPr>
                        <a:t> in Heat Recovery,  Evaluation </a:t>
                      </a:r>
                      <a:r>
                        <a:rPr lang="de-DE" sz="1700" dirty="0" err="1">
                          <a:solidFill>
                            <a:schemeClr val="tx1">
                              <a:lumMod val="75000"/>
                              <a:lumOff val="25000"/>
                            </a:schemeClr>
                          </a:solidFill>
                        </a:rPr>
                        <a:t>of</a:t>
                      </a:r>
                      <a:r>
                        <a:rPr lang="de-DE" sz="1700" dirty="0">
                          <a:solidFill>
                            <a:schemeClr val="tx1">
                              <a:lumMod val="75000"/>
                              <a:lumOff val="25000"/>
                            </a:schemeClr>
                          </a:solidFill>
                        </a:rPr>
                        <a:t> Impacts </a:t>
                      </a:r>
                      <a:r>
                        <a:rPr lang="de-DE" sz="1700" dirty="0" err="1">
                          <a:solidFill>
                            <a:schemeClr val="tx1">
                              <a:lumMod val="75000"/>
                              <a:lumOff val="25000"/>
                            </a:schemeClr>
                          </a:solidFill>
                        </a:rPr>
                        <a:t>of</a:t>
                      </a:r>
                      <a:r>
                        <a:rPr lang="de-DE" sz="1700" dirty="0">
                          <a:solidFill>
                            <a:schemeClr val="tx1">
                              <a:lumMod val="75000"/>
                              <a:lumOff val="25000"/>
                            </a:schemeClr>
                          </a:solidFill>
                        </a:rPr>
                        <a:t> </a:t>
                      </a:r>
                      <a:r>
                        <a:rPr lang="de-DE" sz="1700" dirty="0" err="1">
                          <a:solidFill>
                            <a:schemeClr val="tx1">
                              <a:lumMod val="75000"/>
                              <a:lumOff val="25000"/>
                            </a:schemeClr>
                          </a:solidFill>
                        </a:rPr>
                        <a:t>Optimisation</a:t>
                      </a:r>
                      <a:endParaRPr lang="de-DE" sz="1700" dirty="0">
                        <a:solidFill>
                          <a:schemeClr val="tx1">
                            <a:lumMod val="75000"/>
                            <a:lumOff val="25000"/>
                          </a:schemeClr>
                        </a:solidFill>
                      </a:endParaRPr>
                    </a:p>
                  </a:txBody>
                  <a:tcPr>
                    <a:solidFill>
                      <a:schemeClr val="bg1">
                        <a:lumMod val="95000"/>
                      </a:schemeClr>
                    </a:solidFill>
                  </a:tcPr>
                </a:tc>
                <a:extLst>
                  <a:ext uri="{0D108BD9-81ED-4DB2-BD59-A6C34878D82A}">
                    <a16:rowId xmlns:a16="http://schemas.microsoft.com/office/drawing/2014/main" val="2823093321"/>
                  </a:ext>
                </a:extLst>
              </a:tr>
            </a:tbl>
          </a:graphicData>
        </a:graphic>
      </p:graphicFrame>
      <p:sp>
        <p:nvSpPr>
          <p:cNvPr id="13" name="Pfeil nach rechts 12"/>
          <p:cNvSpPr/>
          <p:nvPr/>
        </p:nvSpPr>
        <p:spPr>
          <a:xfrm>
            <a:off x="165549" y="3510126"/>
            <a:ext cx="232117" cy="316523"/>
          </a:xfrm>
          <a:prstGeom prst="rightArrow">
            <a:avLst>
              <a:gd name="adj1" fmla="val 50000"/>
              <a:gd name="adj2" fmla="val 100000"/>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180000" rIns="180000" rtlCol="0" anchor="ctr"/>
          <a:lstStyle/>
          <a:p>
            <a:pPr marL="0" marR="0" indent="0" algn="l" defTabSz="914400" rtl="0" eaLnBrk="1" fontAlgn="auto" latinLnBrk="0" hangingPunct="1">
              <a:lnSpc>
                <a:spcPct val="100000"/>
              </a:lnSpc>
              <a:spcBef>
                <a:spcPct val="20000"/>
              </a:spcBef>
              <a:spcAft>
                <a:spcPts val="0"/>
              </a:spcAft>
              <a:buClrTx/>
              <a:buSzPct val="110000"/>
              <a:buFont typeface="Arial"/>
              <a:buNone/>
              <a:tabLst/>
            </a:pPr>
            <a:endParaRPr kumimoji="0" lang="de-DE" sz="24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endParaRPr>
          </a:p>
        </p:txBody>
      </p:sp>
      <p:sp>
        <p:nvSpPr>
          <p:cNvPr id="8" name="Titel 1">
            <a:extLst>
              <a:ext uri="{FF2B5EF4-FFF2-40B4-BE49-F238E27FC236}">
                <a16:creationId xmlns:a16="http://schemas.microsoft.com/office/drawing/2014/main" id="{88CF7115-B05D-49C4-8759-E8EF3E47F367}"/>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925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n-US" dirty="0">
                <a:solidFill>
                  <a:srgbClr val="FFFFFF"/>
                </a:solidFill>
              </a:rPr>
              <a:t>Best Practice Examples from Monitoring and Benchmarking</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92192BAE-F5C6-45A6-B6F9-CBA21DDE77BC}"/>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468191821"/>
      </p:ext>
    </p:extLst>
  </p:cSld>
  <p:clrMapOvr>
    <a:masterClrMapping/>
  </p:clrMapOvr>
</p:sld>
</file>

<file path=ppt/theme/theme1.xml><?xml version="1.0" encoding="utf-8"?>
<a:theme xmlns:a="http://schemas.openxmlformats.org/drawingml/2006/main" name="Larissa">
  <a:themeElements>
    <a:clrScheme name="INDUCE Colors">
      <a:dk1>
        <a:srgbClr val="000000"/>
      </a:dk1>
      <a:lt1>
        <a:srgbClr val="FFFFFF"/>
      </a:lt1>
      <a:dk2>
        <a:srgbClr val="262626"/>
      </a:dk2>
      <a:lt2>
        <a:srgbClr val="F2F2F2"/>
      </a:lt2>
      <a:accent1>
        <a:srgbClr val="1B8E95"/>
      </a:accent1>
      <a:accent2>
        <a:srgbClr val="23B98C"/>
      </a:accent2>
      <a:accent3>
        <a:srgbClr val="4FD576"/>
      </a:accent3>
      <a:accent4>
        <a:srgbClr val="87DE8D"/>
      </a:accent4>
      <a:accent5>
        <a:srgbClr val="7952A2"/>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NOC_ClusterName xmlns="2f6a910d-138e-42c1-8e8a-320c1b7cf3f7">5.5417 - H2020 INDUCE</TNOC_ClusterName>
    <TNOC_ClusterId xmlns="2f6a910d-138e-42c1-8e8a-320c1b7cf3f7">060.34034</TNOC_ClusterId>
    <bac4ab11065f4f6c809c820c57e320e5 xmlns="611ea500-83e9-4ef4-bf2f-c0233a31331f">
      <Terms xmlns="http://schemas.microsoft.com/office/infopath/2007/PartnerControls"/>
    </bac4ab11065f4f6c809c820c57e320e5>
    <h15fbb78f4cb41d290e72f301ea2865f xmlns="611ea500-83e9-4ef4-bf2f-c0233a31331f">
      <Terms xmlns="http://schemas.microsoft.com/office/infopath/2007/PartnerControls">
        <TermInfo xmlns="http://schemas.microsoft.com/office/infopath/2007/PartnerControls">
          <TermName xmlns="http://schemas.microsoft.com/office/infopath/2007/PartnerControls">Project</TermName>
          <TermId xmlns="http://schemas.microsoft.com/office/infopath/2007/PartnerControls">fa11c4c9-105f-402c-bb40-9a56b4989397</TermId>
        </TermInfo>
      </Terms>
    </h15fbb78f4cb41d290e72f301ea2865f>
    <cf581d8792c646118aad2c2c4ecdfa8c xmlns="611ea500-83e9-4ef4-bf2f-c0233a31331f">
      <Terms xmlns="http://schemas.microsoft.com/office/infopath/2007/PartnerControls"/>
    </cf581d8792c646118aad2c2c4ecdfa8c>
    <n2a7a23bcc2241cb9261f9a914c7c1bb xmlns="611ea500-83e9-4ef4-bf2f-c0233a31331f">
      <Terms xmlns="http://schemas.microsoft.com/office/infopath/2007/PartnerControls">
        <TermInfo xmlns="http://schemas.microsoft.com/office/infopath/2007/PartnerControls">
          <TermName xmlns="http://schemas.microsoft.com/office/infopath/2007/PartnerControls">TNO Internal</TermName>
          <TermId xmlns="http://schemas.microsoft.com/office/infopath/2007/PartnerControls">1a23c89f-ef54-4907-86fd-8242403ff722</TermId>
        </TermInfo>
      </Terms>
    </n2a7a23bcc2241cb9261f9a914c7c1bb>
    <TaxCatchAll xmlns="611ea500-83e9-4ef4-bf2f-c0233a31331f">
      <Value>5</Value>
      <Value>1</Value>
    </TaxCatchAll>
    <lca20d149a844688b6abf34073d5c21d xmlns="611ea500-83e9-4ef4-bf2f-c0233a31331f">
      <Terms xmlns="http://schemas.microsoft.com/office/infopath/2007/PartnerControls"/>
    </lca20d149a844688b6abf34073d5c21d>
    <_dlc_DocId xmlns="611ea500-83e9-4ef4-bf2f-c0233a31331f">DS25CM37E7CZ-1555341164-1440</_dlc_DocId>
    <_dlc_DocIdUrl xmlns="611ea500-83e9-4ef4-bf2f-c0233a31331f">
      <Url>https://365tno.sharepoint.com/teams/P060.34034/_layouts/15/DocIdRedir.aspx?ID=DS25CM37E7CZ-1555341164-1440</Url>
      <Description>DS25CM37E7CZ-1555341164-1440</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Team Document" ma:contentTypeID="0x010100A35317DCC28344A7B82488658A034A5C01003872D29448C89345ABAB6DCC1AB16AC6" ma:contentTypeVersion="9" ma:contentTypeDescription=" " ma:contentTypeScope="" ma:versionID="a591a3b83886ee75b59ea5fee571f2ad">
  <xsd:schema xmlns:xsd="http://www.w3.org/2001/XMLSchema" xmlns:xs="http://www.w3.org/2001/XMLSchema" xmlns:p="http://schemas.microsoft.com/office/2006/metadata/properties" xmlns:ns2="611ea500-83e9-4ef4-bf2f-c0233a31331f" xmlns:ns3="2f6a910d-138e-42c1-8e8a-320c1b7cf3f7" xmlns:ns5="57dcf4a7-cd30-45ae-940f-c673e6c8995a" targetNamespace="http://schemas.microsoft.com/office/2006/metadata/properties" ma:root="true" ma:fieldsID="288f07690eb01dc725cbcd7d31ca6e5d" ns2:_="" ns3:_="" ns5:_="">
    <xsd:import namespace="611ea500-83e9-4ef4-bf2f-c0233a31331f"/>
    <xsd:import namespace="2f6a910d-138e-42c1-8e8a-320c1b7cf3f7"/>
    <xsd:import namespace="57dcf4a7-cd30-45ae-940f-c673e6c8995a"/>
    <xsd:element name="properties">
      <xsd:complexType>
        <xsd:sequence>
          <xsd:element name="documentManagement">
            <xsd:complexType>
              <xsd:all>
                <xsd:element ref="ns2:_dlc_DocId" minOccurs="0"/>
                <xsd:element ref="ns2:_dlc_DocIdUrl" minOccurs="0"/>
                <xsd:element ref="ns2:_dlc_DocIdPersistId" minOccurs="0"/>
                <xsd:element ref="ns3:TNOC_ClusterName" minOccurs="0"/>
                <xsd:element ref="ns3:TNOC_ClusterId" minOccurs="0"/>
                <xsd:element ref="ns2:h15fbb78f4cb41d290e72f301ea2865f" minOccurs="0"/>
                <xsd:element ref="ns2:TaxCatchAll" minOccurs="0"/>
                <xsd:element ref="ns2:TaxCatchAllLabel" minOccurs="0"/>
                <xsd:element ref="ns2:n2a7a23bcc2241cb9261f9a914c7c1bb" minOccurs="0"/>
                <xsd:element ref="ns2:lca20d149a844688b6abf34073d5c21d" minOccurs="0"/>
                <xsd:element ref="ns2:cf581d8792c646118aad2c2c4ecdfa8c" minOccurs="0"/>
                <xsd:element ref="ns2:bac4ab11065f4f6c809c820c57e320e5" minOccurs="0"/>
                <xsd:element ref="ns5:MediaServiceMetadata" minOccurs="0"/>
                <xsd:element ref="ns5:MediaServiceFastMetadata" minOccurs="0"/>
                <xsd:element ref="ns5:MediaServiceAutoTags" minOccurs="0"/>
                <xsd:element ref="ns2:SharedWithUsers" minOccurs="0"/>
                <xsd:element ref="ns2:SharedWithDetails" minOccurs="0"/>
                <xsd:element ref="ns5:MediaServiceDateTaken" minOccurs="0"/>
                <xsd:element ref="ns5:MediaServiceLocation" minOccurs="0"/>
                <xsd:element ref="ns5: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1ea500-83e9-4ef4-bf2f-c0233a31331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15fbb78f4cb41d290e72f301ea2865f" ma:index="13" nillable="true" ma:taxonomy="true" ma:internalName="h15fbb78f4cb41d290e72f301ea2865f" ma:taxonomyFieldName="TNOC_ClusterType" ma:displayName="Cluster type" ma:default="1;#Project|fa11c4c9-105f-402c-bb40-9a56b4989397" ma:fieldId="{115fbb78-f4cb-41d2-90e7-2f301ea2865f}" ma:sspId="7378aa68-586f-4892-bb77-0985b40f41a6" ma:termSetId="e7feef8e-5ede-44cd-b7d5-7ed7dacef0b4"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d744d091-457c-4e98-99eb-107c1c6b6114}" ma:internalName="TaxCatchAll" ma:showField="CatchAllData" ma:web="611ea500-83e9-4ef4-bf2f-c0233a31331f">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d744d091-457c-4e98-99eb-107c1c6b6114}" ma:internalName="TaxCatchAllLabel" ma:readOnly="true" ma:showField="CatchAllDataLabel" ma:web="611ea500-83e9-4ef4-bf2f-c0233a31331f">
      <xsd:complexType>
        <xsd:complexContent>
          <xsd:extension base="dms:MultiChoiceLookup">
            <xsd:sequence>
              <xsd:element name="Value" type="dms:Lookup" maxOccurs="unbounded" minOccurs="0" nillable="true"/>
            </xsd:sequence>
          </xsd:extension>
        </xsd:complexContent>
      </xsd:complexType>
    </xsd:element>
    <xsd:element name="n2a7a23bcc2241cb9261f9a914c7c1bb" ma:index="17" nillable="true" ma:taxonomy="true" ma:internalName="n2a7a23bcc2241cb9261f9a914c7c1bb" ma:taxonomyFieldName="TNOC_DocumentClassification" ma:displayName="Document classification" ma:default="5;#TNO Internal|1a23c89f-ef54-4907-86fd-8242403ff722" ma:fieldId="{72a7a23b-cc22-41cb-9261-f9a914c7c1bb}" ma:sspId="7378aa68-586f-4892-bb77-0985b40f41a6" ma:termSetId="ff8f31fd-7572-41dc-9fe4-bd4c6d280f39" ma:anchorId="00000000-0000-0000-0000-000000000000" ma:open="false" ma:isKeyword="false">
      <xsd:complexType>
        <xsd:sequence>
          <xsd:element ref="pc:Terms" minOccurs="0" maxOccurs="1"/>
        </xsd:sequence>
      </xsd:complexType>
    </xsd:element>
    <xsd:element name="lca20d149a844688b6abf34073d5c21d" ma:index="19" nillable="true" ma:taxonomy="true" ma:internalName="lca20d149a844688b6abf34073d5c21d" ma:taxonomyFieldName="TNOC_DocumentType" ma:displayName="Document type" ma:fieldId="{5ca20d14-9a84-4688-b6ab-f34073d5c21d}" ma:sspId="7378aa68-586f-4892-bb77-0985b40f41a6" ma:termSetId="e8a13a9e-c4f3-4184-b8d9-8210abad4948" ma:anchorId="00000000-0000-0000-0000-000000000000" ma:open="false" ma:isKeyword="false">
      <xsd:complexType>
        <xsd:sequence>
          <xsd:element ref="pc:Terms" minOccurs="0" maxOccurs="1"/>
        </xsd:sequence>
      </xsd:complexType>
    </xsd:element>
    <xsd:element name="cf581d8792c646118aad2c2c4ecdfa8c" ma:index="22" nillable="true" ma:taxonomy="true" ma:internalName="cf581d8792c646118aad2c2c4ecdfa8c" ma:taxonomyFieldName="TNOC_DocumentSetType" ma:displayName="Document set type" ma:readOnly="false" ma:fieldId="{cf581d87-92c6-4611-8aad-2c2c4ecdfa8c}" ma:sspId="7378aa68-586f-4892-bb77-0985b40f41a6" ma:termSetId="a8d4306b-62bf-468f-9587-ff078c864327" ma:anchorId="00000000-0000-0000-0000-000000000000" ma:open="false" ma:isKeyword="false">
      <xsd:complexType>
        <xsd:sequence>
          <xsd:element ref="pc:Terms" minOccurs="0" maxOccurs="1"/>
        </xsd:sequence>
      </xsd:complexType>
    </xsd:element>
    <xsd:element name="bac4ab11065f4f6c809c820c57e320e5" ma:index="24" nillable="true" ma:taxonomy="true" ma:internalName="bac4ab11065f4f6c809c820c57e320e5" ma:taxonomyFieldName="TNOC_DocumentCategory" ma:displayName="Document category" ma:fieldId="{bac4ab11-065f-4f6c-809c-820c57e320e5}" ma:sspId="7378aa68-586f-4892-bb77-0985b40f41a6" ma:termSetId="94d42b6a-4155-4fa6-95e9-087bc306ceb3" ma:anchorId="00000000-0000-0000-0000-000000000000" ma:open="false" ma:isKeyword="false">
      <xsd:complexType>
        <xsd:sequence>
          <xsd:element ref="pc:Terms" minOccurs="0" maxOccurs="1"/>
        </xsd:sequence>
      </xsd:complexType>
    </xsd:element>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6a910d-138e-42c1-8e8a-320c1b7cf3f7" elementFormDefault="qualified">
    <xsd:import namespace="http://schemas.microsoft.com/office/2006/documentManagement/types"/>
    <xsd:import namespace="http://schemas.microsoft.com/office/infopath/2007/PartnerControls"/>
    <xsd:element name="TNOC_ClusterName" ma:index="11" nillable="true" ma:displayName="Cluster name" ma:default="5.5417 - H2020 INDUCE" ma:internalName="TNOC_ClusterName">
      <xsd:simpleType>
        <xsd:restriction base="dms:Text">
          <xsd:maxLength value="255"/>
        </xsd:restriction>
      </xsd:simpleType>
    </xsd:element>
    <xsd:element name="TNOC_ClusterId" ma:index="12" nillable="true" ma:displayName="Cluster ID" ma:default="060.34034" ma:internalName="TNOC_Cluster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dcf4a7-cd30-45ae-940f-c673e6c8995a" elementFormDefault="qualified">
    <xsd:import namespace="http://schemas.microsoft.com/office/2006/documentManagement/types"/>
    <xsd:import namespace="http://schemas.microsoft.com/office/infopath/2007/PartnerControls"/>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MediaServiceAutoTags" ma:index="28" nillable="true" ma:displayName="MediaServiceAutoTags" ma:internalName="MediaServiceAutoTags" ma:readOnly="true">
      <xsd:simpleType>
        <xsd:restriction base="dms:Text"/>
      </xsd:simpleType>
    </xsd:element>
    <xsd:element name="MediaServiceDateTaken" ma:index="31" nillable="true" ma:displayName="MediaServiceDateTaken" ma:hidden="true" ma:internalName="MediaServiceDateTaken" ma:readOnly="true">
      <xsd:simpleType>
        <xsd:restriction base="dms:Text"/>
      </xsd:simpleType>
    </xsd:element>
    <xsd:element name="MediaServiceLocation" ma:index="32" nillable="true" ma:displayName="MediaServiceLocation" ma:internalName="MediaServiceLocation" ma:readOnly="true">
      <xsd:simpleType>
        <xsd:restriction base="dms:Text"/>
      </xsd:simpleType>
    </xsd:element>
    <xsd:element name="MediaServiceOCR" ma:index="33"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1"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F6289A-18EF-41A7-BCE7-228FFD5D1F63}">
  <ds:schemaRefs>
    <ds:schemaRef ds:uri="http://schemas.openxmlformats.org/package/2006/metadata/core-properties"/>
    <ds:schemaRef ds:uri="http://purl.org/dc/elements/1.1/"/>
    <ds:schemaRef ds:uri="http://schemas.microsoft.com/office/2006/metadata/properties"/>
    <ds:schemaRef ds:uri="http://purl.org/dc/dcmitype/"/>
    <ds:schemaRef ds:uri="2f6a910d-138e-42c1-8e8a-320c1b7cf3f7"/>
    <ds:schemaRef ds:uri="611ea500-83e9-4ef4-bf2f-c0233a31331f"/>
    <ds:schemaRef ds:uri="http://schemas.microsoft.com/office/2006/documentManagement/types"/>
    <ds:schemaRef ds:uri="http://www.w3.org/XML/1998/namespace"/>
    <ds:schemaRef ds:uri="http://schemas.microsoft.com/office/infopath/2007/PartnerControls"/>
    <ds:schemaRef ds:uri="57dcf4a7-cd30-45ae-940f-c673e6c8995a"/>
    <ds:schemaRef ds:uri="http://purl.org/dc/terms/"/>
  </ds:schemaRefs>
</ds:datastoreItem>
</file>

<file path=customXml/itemProps2.xml><?xml version="1.0" encoding="utf-8"?>
<ds:datastoreItem xmlns:ds="http://schemas.openxmlformats.org/officeDocument/2006/customXml" ds:itemID="{87B6057B-6DC8-40F1-95CE-31A011C713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1ea500-83e9-4ef4-bf2f-c0233a31331f"/>
    <ds:schemaRef ds:uri="2f6a910d-138e-42c1-8e8a-320c1b7cf3f7"/>
    <ds:schemaRef ds:uri="57dcf4a7-cd30-45ae-940f-c673e6c899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A9AC8F-C6F1-4A2F-BA68-02FE02DD53AC}">
  <ds:schemaRefs>
    <ds:schemaRef ds:uri="http://schemas.microsoft.com/sharepoint/events"/>
  </ds:schemaRefs>
</ds:datastoreItem>
</file>

<file path=customXml/itemProps4.xml><?xml version="1.0" encoding="utf-8"?>
<ds:datastoreItem xmlns:ds="http://schemas.openxmlformats.org/officeDocument/2006/customXml" ds:itemID="{713E891A-B5D8-4B39-ACF2-571C2C2B43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190</TotalTime>
  <Words>1290</Words>
  <Application>Microsoft Office PowerPoint</Application>
  <PresentationFormat>Presentación en pantalla (4:3)</PresentationFormat>
  <Paragraphs>196</Paragraphs>
  <Slides>17</Slides>
  <Notes>9</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Larissa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SYNYO</dc:creator>
  <cp:lastModifiedBy>Jorge Val</cp:lastModifiedBy>
  <cp:revision>90</cp:revision>
  <dcterms:created xsi:type="dcterms:W3CDTF">2015-07-06T02:50:51Z</dcterms:created>
  <dcterms:modified xsi:type="dcterms:W3CDTF">2019-09-30T11:31:13Z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0x010100A35317DCC28344A7B82488658A034A5C01003872D29448C89345ABAB6DCC1AB16AC6</vt:lpwstr>
  </property>
  <property fmtid="{D5CDD505-2E9C-101B-9397-08002B2CF9AE}" pid="3" name="TNOC_DocumentType">
    <vt:lpwstr/>
  </property>
  <property fmtid="{D5CDD505-2E9C-101B-9397-08002B2CF9AE}" pid="4" name="TNOC_DocumentCategory">
    <vt:lpwstr/>
  </property>
  <property fmtid="{D5CDD505-2E9C-101B-9397-08002B2CF9AE}" pid="5" name="TNOC_DocumentClassification">
    <vt:lpwstr>5;#TNO Internal|1a23c89f-ef54-4907-86fd-8242403ff722</vt:lpwstr>
  </property>
  <property fmtid="{D5CDD505-2E9C-101B-9397-08002B2CF9AE}" pid="6" name="TNOC_ClusterType">
    <vt:lpwstr>1;#Project|fa11c4c9-105f-402c-bb40-9a56b4989397</vt:lpwstr>
  </property>
  <property fmtid="{D5CDD505-2E9C-101B-9397-08002B2CF9AE}" pid="7" name="TNOC_DocumentSetType">
    <vt:lpwstr/>
  </property>
  <property fmtid="{D5CDD505-2E9C-101B-9397-08002B2CF9AE}" pid="8" name="AuthorIds_UIVersion_14">
    <vt:lpwstr>32</vt:lpwstr>
  </property>
  <property fmtid="{D5CDD505-2E9C-101B-9397-08002B2CF9AE}" pid="9" name="AuthorIds_UIVersion_4">
    <vt:lpwstr>26</vt:lpwstr>
  </property>
  <property fmtid="{D5CDD505-2E9C-101B-9397-08002B2CF9AE}" pid="10" name="AuthorIds_UIVersion_10">
    <vt:lpwstr>26</vt:lpwstr>
  </property>
  <property fmtid="{D5CDD505-2E9C-101B-9397-08002B2CF9AE}" pid="11" name="AuthorIds_UIVersion_12">
    <vt:lpwstr>26</vt:lpwstr>
  </property>
  <property fmtid="{D5CDD505-2E9C-101B-9397-08002B2CF9AE}" pid="12" name="_dlc_DocIdItemGuid">
    <vt:lpwstr>b2a0eb09-0ebb-4ad9-b3cb-34abfa195cfd</vt:lpwstr>
  </property>
  <property fmtid="{D5CDD505-2E9C-101B-9397-08002B2CF9AE}" pid="13" name="AuthorIds_UIVersion_512">
    <vt:lpwstr>32</vt:lpwstr>
  </property>
  <property fmtid="{D5CDD505-2E9C-101B-9397-08002B2CF9AE}" pid="14" name="AuthorIds_UIVersion_2">
    <vt:lpwstr>32</vt:lpwstr>
  </property>
  <property fmtid="{D5CDD505-2E9C-101B-9397-08002B2CF9AE}" pid="15" name="AuthorIds_UIVersion_3">
    <vt:lpwstr>27</vt:lpwstr>
  </property>
  <property fmtid="{D5CDD505-2E9C-101B-9397-08002B2CF9AE}" pid="16" name="AuthorIds_UIVersion_6">
    <vt:lpwstr>29</vt:lpwstr>
  </property>
  <property fmtid="{D5CDD505-2E9C-101B-9397-08002B2CF9AE}" pid="17" name="AuthorIds_UIVersion_8">
    <vt:lpwstr>32</vt:lpwstr>
  </property>
  <property fmtid="{D5CDD505-2E9C-101B-9397-08002B2CF9AE}" pid="18" name="AuthorIds_UIVersion_1">
    <vt:lpwstr>32</vt:lpwstr>
  </property>
  <property fmtid="{D5CDD505-2E9C-101B-9397-08002B2CF9AE}" pid="19" name="AuthorIds_UIVersion_11">
    <vt:lpwstr>32</vt:lpwstr>
  </property>
</Properties>
</file>