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3"/>
  </p:notesMasterIdLst>
  <p:sldIdLst>
    <p:sldId id="402" r:id="rId6"/>
    <p:sldId id="393" r:id="rId7"/>
    <p:sldId id="429" r:id="rId8"/>
    <p:sldId id="406" r:id="rId9"/>
    <p:sldId id="407" r:id="rId10"/>
    <p:sldId id="428" r:id="rId11"/>
    <p:sldId id="409" r:id="rId12"/>
    <p:sldId id="410" r:id="rId13"/>
    <p:sldId id="424" r:id="rId14"/>
    <p:sldId id="412" r:id="rId15"/>
    <p:sldId id="413" r:id="rId16"/>
    <p:sldId id="426" r:id="rId17"/>
    <p:sldId id="419" r:id="rId18"/>
    <p:sldId id="427" r:id="rId19"/>
    <p:sldId id="403" r:id="rId20"/>
    <p:sldId id="404" r:id="rId21"/>
    <p:sldId id="342"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s, L.M. (Laurie)" initials="HL(" lastIdx="1" clrIdx="0">
    <p:extLst>
      <p:ext uri="{19B8F6BF-5375-455C-9EA6-DF929625EA0E}">
        <p15:presenceInfo xmlns:p15="http://schemas.microsoft.com/office/powerpoint/2012/main" userId="S-1-5-21-1104492580-2141259050-3462381582-67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EEF"/>
    <a:srgbClr val="2AA4A4"/>
    <a:srgbClr val="364354"/>
    <a:srgbClr val="3B495B"/>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1B38EE-699A-52BD-9F31-C3CFB8452159}" v="69" dt="2019-09-30T11:31:10.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0" autoAdjust="0"/>
    <p:restoredTop sz="95770" autoAdjust="0"/>
  </p:normalViewPr>
  <p:slideViewPr>
    <p:cSldViewPr snapToGrid="0">
      <p:cViewPr varScale="1">
        <p:scale>
          <a:sx n="105" d="100"/>
          <a:sy n="105" d="100"/>
        </p:scale>
        <p:origin x="2022" y="114"/>
      </p:cViewPr>
      <p:guideLst>
        <p:guide orient="horz" pos="2160"/>
        <p:guide orient="horz" pos="777"/>
        <p:guide pos="288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k, W.S.M. (Pim)" userId="S::pim.piek@tno.nl::793eab02-7807-4107-869b-668a8967d47a" providerId="AD" clId="Web-{E466A18D-01A4-4D64-BAC6-9349B47856A3}"/>
    <pc:docChg chg="modSld">
      <pc:chgData name="Piek, W.S.M. (Pim)" userId="S::pim.piek@tno.nl::793eab02-7807-4107-869b-668a8967d47a" providerId="AD" clId="Web-{E466A18D-01A4-4D64-BAC6-9349B47856A3}" dt="2019-02-14T08:26:22.594" v="1" actId="1076"/>
      <pc:docMkLst>
        <pc:docMk/>
      </pc:docMkLst>
      <pc:sldChg chg="modSp">
        <pc:chgData name="Piek, W.S.M. (Pim)" userId="S::pim.piek@tno.nl::793eab02-7807-4107-869b-668a8967d47a" providerId="AD" clId="Web-{E466A18D-01A4-4D64-BAC6-9349B47856A3}" dt="2019-02-14T08:26:22.594" v="1" actId="1076"/>
        <pc:sldMkLst>
          <pc:docMk/>
          <pc:sldMk cId="3852751420" sldId="296"/>
        </pc:sldMkLst>
        <pc:spChg chg="mod">
          <ac:chgData name="Piek, W.S.M. (Pim)" userId="S::pim.piek@tno.nl::793eab02-7807-4107-869b-668a8967d47a" providerId="AD" clId="Web-{E466A18D-01A4-4D64-BAC6-9349B47856A3}" dt="2019-02-14T08:26:22.594" v="1" actId="1076"/>
          <ac:spMkLst>
            <pc:docMk/>
            <pc:sldMk cId="3852751420" sldId="296"/>
            <ac:spMk id="92" creationId="{ABAFBFCD-F000-4403-88FA-DFA30019735E}"/>
          </ac:spMkLst>
        </pc:spChg>
      </pc:sldChg>
    </pc:docChg>
  </pc:docChgLst>
  <pc:docChgLst>
    <pc:chgData name="Broecks, K.P.F. (Kevin)" userId="31b4acf4-5c4c-4e32-906e-27bf1a1919d8" providerId="ADAL" clId="{0A2AF79E-F4F8-419C-A29B-B372114F52D2}"/>
    <pc:docChg chg="custSel modSld">
      <pc:chgData name="Broecks, K.P.F. (Kevin)" userId="31b4acf4-5c4c-4e32-906e-27bf1a1919d8" providerId="ADAL" clId="{0A2AF79E-F4F8-419C-A29B-B372114F52D2}" dt="2019-02-19T17:15:28.403" v="448" actId="20577"/>
      <pc:docMkLst>
        <pc:docMk/>
      </pc:docMkLst>
      <pc:sldChg chg="modSp modNotesTx">
        <pc:chgData name="Broecks, K.P.F. (Kevin)" userId="31b4acf4-5c4c-4e32-906e-27bf1a1919d8" providerId="ADAL" clId="{0A2AF79E-F4F8-419C-A29B-B372114F52D2}" dt="2019-02-13T19:09:51.514" v="202" actId="20577"/>
        <pc:sldMkLst>
          <pc:docMk/>
          <pc:sldMk cId="3852751420" sldId="296"/>
        </pc:sldMkLst>
        <pc:spChg chg="mod">
          <ac:chgData name="Broecks, K.P.F. (Kevin)" userId="31b4acf4-5c4c-4e32-906e-27bf1a1919d8" providerId="ADAL" clId="{0A2AF79E-F4F8-419C-A29B-B372114F52D2}" dt="2019-02-13T19:09:23.697" v="196" actId="20577"/>
          <ac:spMkLst>
            <pc:docMk/>
            <pc:sldMk cId="3852751420" sldId="296"/>
            <ac:spMk id="99" creationId="{0199327C-D258-4E2E-891E-6AD32C97158C}"/>
          </ac:spMkLst>
        </pc:spChg>
        <pc:cxnChg chg="mod">
          <ac:chgData name="Broecks, K.P.F. (Kevin)" userId="31b4acf4-5c4c-4e32-906e-27bf1a1919d8" providerId="ADAL" clId="{0A2AF79E-F4F8-419C-A29B-B372114F52D2}" dt="2019-02-13T19:09:23.697" v="196" actId="20577"/>
          <ac:cxnSpMkLst>
            <pc:docMk/>
            <pc:sldMk cId="3852751420" sldId="296"/>
            <ac:cxnSpMk id="101" creationId="{1AD722A8-E6FD-41F6-B2FE-E7ADD11F83F4}"/>
          </ac:cxnSpMkLst>
        </pc:cxnChg>
        <pc:cxnChg chg="mod">
          <ac:chgData name="Broecks, K.P.F. (Kevin)" userId="31b4acf4-5c4c-4e32-906e-27bf1a1919d8" providerId="ADAL" clId="{0A2AF79E-F4F8-419C-A29B-B372114F52D2}" dt="2019-02-13T19:09:23.697" v="196" actId="20577"/>
          <ac:cxnSpMkLst>
            <pc:docMk/>
            <pc:sldMk cId="3852751420" sldId="296"/>
            <ac:cxnSpMk id="102" creationId="{BC395A24-6306-44A1-86E1-6513427BAD1C}"/>
          </ac:cxnSpMkLst>
        </pc:cxnChg>
      </pc:sldChg>
      <pc:sldChg chg="modSp">
        <pc:chgData name="Broecks, K.P.F. (Kevin)" userId="31b4acf4-5c4c-4e32-906e-27bf1a1919d8" providerId="ADAL" clId="{0A2AF79E-F4F8-419C-A29B-B372114F52D2}" dt="2019-02-13T19:09:14.079" v="195" actId="20577"/>
        <pc:sldMkLst>
          <pc:docMk/>
          <pc:sldMk cId="2038296748" sldId="299"/>
        </pc:sldMkLst>
        <pc:spChg chg="mod">
          <ac:chgData name="Broecks, K.P.F. (Kevin)" userId="31b4acf4-5c4c-4e32-906e-27bf1a1919d8" providerId="ADAL" clId="{0A2AF79E-F4F8-419C-A29B-B372114F52D2}" dt="2019-02-13T19:09:14.079" v="195" actId="20577"/>
          <ac:spMkLst>
            <pc:docMk/>
            <pc:sldMk cId="2038296748" sldId="299"/>
            <ac:spMk id="3" creationId="{0F824B1C-1658-49AB-8EEE-212410EEB2F3}"/>
          </ac:spMkLst>
        </pc:spChg>
      </pc:sldChg>
      <pc:sldChg chg="modNotesTx">
        <pc:chgData name="Broecks, K.P.F. (Kevin)" userId="31b4acf4-5c4c-4e32-906e-27bf1a1919d8" providerId="ADAL" clId="{0A2AF79E-F4F8-419C-A29B-B372114F52D2}" dt="2019-02-13T19:10:07.139" v="260" actId="20577"/>
        <pc:sldMkLst>
          <pc:docMk/>
          <pc:sldMk cId="1619998726" sldId="300"/>
        </pc:sldMkLst>
      </pc:sldChg>
      <pc:sldChg chg="modNotesTx">
        <pc:chgData name="Broecks, K.P.F. (Kevin)" userId="31b4acf4-5c4c-4e32-906e-27bf1a1919d8" providerId="ADAL" clId="{0A2AF79E-F4F8-419C-A29B-B372114F52D2}" dt="2019-02-13T19:11:31.342" v="414" actId="20577"/>
        <pc:sldMkLst>
          <pc:docMk/>
          <pc:sldMk cId="1682318284" sldId="302"/>
        </pc:sldMkLst>
      </pc:sldChg>
      <pc:sldChg chg="modSp modNotesTx">
        <pc:chgData name="Broecks, K.P.F. (Kevin)" userId="31b4acf4-5c4c-4e32-906e-27bf1a1919d8" providerId="ADAL" clId="{0A2AF79E-F4F8-419C-A29B-B372114F52D2}" dt="2019-02-13T19:11:10.904" v="360" actId="20577"/>
        <pc:sldMkLst>
          <pc:docMk/>
          <pc:sldMk cId="1461556706" sldId="309"/>
        </pc:sldMkLst>
        <pc:spChg chg="mod">
          <ac:chgData name="Broecks, K.P.F. (Kevin)" userId="31b4acf4-5c4c-4e32-906e-27bf1a1919d8" providerId="ADAL" clId="{0A2AF79E-F4F8-419C-A29B-B372114F52D2}" dt="2019-02-13T19:11:10.904" v="360" actId="20577"/>
          <ac:spMkLst>
            <pc:docMk/>
            <pc:sldMk cId="1461556706" sldId="309"/>
            <ac:spMk id="3" creationId="{090B66C7-C0A2-4303-95FC-3971B3E4FEE3}"/>
          </ac:spMkLst>
        </pc:spChg>
      </pc:sldChg>
      <pc:sldChg chg="modSp modNotesTx">
        <pc:chgData name="Broecks, K.P.F. (Kevin)" userId="31b4acf4-5c4c-4e32-906e-27bf1a1919d8" providerId="ADAL" clId="{0A2AF79E-F4F8-419C-A29B-B372114F52D2}" dt="2019-02-19T17:15:28.403" v="448" actId="20577"/>
        <pc:sldMkLst>
          <pc:docMk/>
          <pc:sldMk cId="379166536" sldId="311"/>
        </pc:sldMkLst>
        <pc:graphicFrameChg chg="modGraphic">
          <ac:chgData name="Broecks, K.P.F. (Kevin)" userId="31b4acf4-5c4c-4e32-906e-27bf1a1919d8" providerId="ADAL" clId="{0A2AF79E-F4F8-419C-A29B-B372114F52D2}" dt="2019-02-19T17:15:28.403" v="448" actId="20577"/>
          <ac:graphicFrameMkLst>
            <pc:docMk/>
            <pc:sldMk cId="379166536" sldId="311"/>
            <ac:graphicFrameMk id="6" creationId="{B05B79E7-BB5A-4E84-B044-7B3AC6E778BC}"/>
          </ac:graphicFrameMkLst>
        </pc:graphicFrameChg>
      </pc:sldChg>
      <pc:sldChg chg="modNotesTx">
        <pc:chgData name="Broecks, K.P.F. (Kevin)" userId="31b4acf4-5c4c-4e32-906e-27bf1a1919d8" providerId="ADAL" clId="{0A2AF79E-F4F8-419C-A29B-B372114F52D2}" dt="2019-02-13T19:11:41.451" v="416" actId="6549"/>
        <pc:sldMkLst>
          <pc:docMk/>
          <pc:sldMk cId="2956586891" sldId="313"/>
        </pc:sldMkLst>
      </pc:sldChg>
    </pc:docChg>
  </pc:docChgLst>
  <pc:docChgLst>
    <pc:chgData name="Jorge Val Nogues" userId="S::jval@fcirce.es::2d8e61fd-df63-4f21-85a2-76f5afb72754" providerId="AD" clId="Web-{B51B38EE-699A-52BD-9F31-C3CFB8452159}"/>
    <pc:docChg chg="modSld">
      <pc:chgData name="Jorge Val Nogues" userId="S::jval@fcirce.es::2d8e61fd-df63-4f21-85a2-76f5afb72754" providerId="AD" clId="Web-{B51B38EE-699A-52BD-9F31-C3CFB8452159}" dt="2019-09-30T11:31:10.416" v="56"/>
      <pc:docMkLst>
        <pc:docMk/>
      </pc:docMkLst>
      <pc:sldChg chg="modSp">
        <pc:chgData name="Jorge Val Nogues" userId="S::jval@fcirce.es::2d8e61fd-df63-4f21-85a2-76f5afb72754" providerId="AD" clId="Web-{B51B38EE-699A-52BD-9F31-C3CFB8452159}" dt="2019-09-30T11:30:43.494" v="21"/>
        <pc:sldMkLst>
          <pc:docMk/>
          <pc:sldMk cId="1468191821" sldId="424"/>
        </pc:sldMkLst>
        <pc:graphicFrameChg chg="mod modGraphic">
          <ac:chgData name="Jorge Val Nogues" userId="S::jval@fcirce.es::2d8e61fd-df63-4f21-85a2-76f5afb72754" providerId="AD" clId="Web-{B51B38EE-699A-52BD-9F31-C3CFB8452159}" dt="2019-09-30T11:30:43.494" v="21"/>
          <ac:graphicFrameMkLst>
            <pc:docMk/>
            <pc:sldMk cId="1468191821" sldId="424"/>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0:53.994" v="43"/>
        <pc:sldMkLst>
          <pc:docMk/>
          <pc:sldMk cId="1957180843" sldId="426"/>
        </pc:sldMkLst>
        <pc:graphicFrameChg chg="mod modGraphic">
          <ac:chgData name="Jorge Val Nogues" userId="S::jval@fcirce.es::2d8e61fd-df63-4f21-85a2-76f5afb72754" providerId="AD" clId="Web-{B51B38EE-699A-52BD-9F31-C3CFB8452159}" dt="2019-09-30T11:30:53.994" v="43"/>
          <ac:graphicFrameMkLst>
            <pc:docMk/>
            <pc:sldMk cId="1957180843" sldId="426"/>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1:10.416" v="56"/>
        <pc:sldMkLst>
          <pc:docMk/>
          <pc:sldMk cId="2257053996" sldId="427"/>
        </pc:sldMkLst>
        <pc:graphicFrameChg chg="mod modGraphic">
          <ac:chgData name="Jorge Val Nogues" userId="S::jval@fcirce.es::2d8e61fd-df63-4f21-85a2-76f5afb72754" providerId="AD" clId="Web-{B51B38EE-699A-52BD-9F31-C3CFB8452159}" dt="2019-09-30T11:31:10.416" v="56"/>
          <ac:graphicFrameMkLst>
            <pc:docMk/>
            <pc:sldMk cId="2257053996" sldId="427"/>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0:38.151" v="10"/>
        <pc:sldMkLst>
          <pc:docMk/>
          <pc:sldMk cId="37945046" sldId="428"/>
        </pc:sldMkLst>
        <pc:graphicFrameChg chg="mod modGraphic">
          <ac:chgData name="Jorge Val Nogues" userId="S::jval@fcirce.es::2d8e61fd-df63-4f21-85a2-76f5afb72754" providerId="AD" clId="Web-{B51B38EE-699A-52BD-9F31-C3CFB8452159}" dt="2019-09-30T11:30:38.151" v="10"/>
          <ac:graphicFrameMkLst>
            <pc:docMk/>
            <pc:sldMk cId="37945046" sldId="428"/>
            <ac:graphicFrameMk id="12" creationId="{00000000-0000-0000-0000-000000000000}"/>
          </ac:graphicFrameMkLst>
        </pc:graphicFrameChg>
      </pc:sldChg>
      <pc:sldChg chg="modSp">
        <pc:chgData name="Jorge Val Nogues" userId="S::jval@fcirce.es::2d8e61fd-df63-4f21-85a2-76f5afb72754" providerId="AD" clId="Web-{B51B38EE-699A-52BD-9F31-C3CFB8452159}" dt="2019-09-30T11:30:50.260" v="32"/>
        <pc:sldMkLst>
          <pc:docMk/>
          <pc:sldMk cId="2066558251" sldId="429"/>
        </pc:sldMkLst>
        <pc:graphicFrameChg chg="mod modGraphic">
          <ac:chgData name="Jorge Val Nogues" userId="S::jval@fcirce.es::2d8e61fd-df63-4f21-85a2-76f5afb72754" providerId="AD" clId="Web-{B51B38EE-699A-52BD-9F31-C3CFB8452159}" dt="2019-09-30T11:30:50.260" v="32"/>
          <ac:graphicFrameMkLst>
            <pc:docMk/>
            <pc:sldMk cId="2066558251" sldId="429"/>
            <ac:graphicFrameMk id="1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FC5FB-F97A-4E37-8AF7-0D822AFB9E15}" type="datetimeFigureOut">
              <a:rPr lang="de-DE" smtClean="0"/>
              <a:t>01.10.2019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4</a:t>
            </a:fld>
            <a:endParaRPr lang="de-DE"/>
          </a:p>
        </p:txBody>
      </p:sp>
    </p:spTree>
    <p:extLst>
      <p:ext uri="{BB962C8B-B14F-4D97-AF65-F5344CB8AC3E}">
        <p14:creationId xmlns:p14="http://schemas.microsoft.com/office/powerpoint/2010/main" val="286019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5</a:t>
            </a:fld>
            <a:endParaRPr lang="de-DE"/>
          </a:p>
        </p:txBody>
      </p:sp>
    </p:spTree>
    <p:extLst>
      <p:ext uri="{BB962C8B-B14F-4D97-AF65-F5344CB8AC3E}">
        <p14:creationId xmlns:p14="http://schemas.microsoft.com/office/powerpoint/2010/main" val="428145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7</a:t>
            </a:fld>
            <a:endParaRPr lang="de-DE"/>
          </a:p>
        </p:txBody>
      </p:sp>
    </p:spTree>
    <p:extLst>
      <p:ext uri="{BB962C8B-B14F-4D97-AF65-F5344CB8AC3E}">
        <p14:creationId xmlns:p14="http://schemas.microsoft.com/office/powerpoint/2010/main" val="146431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8</a:t>
            </a:fld>
            <a:endParaRPr lang="de-DE"/>
          </a:p>
        </p:txBody>
      </p:sp>
    </p:spTree>
    <p:extLst>
      <p:ext uri="{BB962C8B-B14F-4D97-AF65-F5344CB8AC3E}">
        <p14:creationId xmlns:p14="http://schemas.microsoft.com/office/powerpoint/2010/main" val="121505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10</a:t>
            </a:fld>
            <a:endParaRPr lang="de-DE"/>
          </a:p>
        </p:txBody>
      </p:sp>
    </p:spTree>
    <p:extLst>
      <p:ext uri="{BB962C8B-B14F-4D97-AF65-F5344CB8AC3E}">
        <p14:creationId xmlns:p14="http://schemas.microsoft.com/office/powerpoint/2010/main" val="501387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11</a:t>
            </a:fld>
            <a:endParaRPr lang="de-DE"/>
          </a:p>
        </p:txBody>
      </p:sp>
    </p:spTree>
    <p:extLst>
      <p:ext uri="{BB962C8B-B14F-4D97-AF65-F5344CB8AC3E}">
        <p14:creationId xmlns:p14="http://schemas.microsoft.com/office/powerpoint/2010/main" val="1222031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13</a:t>
            </a:fld>
            <a:endParaRPr lang="de-DE"/>
          </a:p>
        </p:txBody>
      </p:sp>
    </p:spTree>
    <p:extLst>
      <p:ext uri="{BB962C8B-B14F-4D97-AF65-F5344CB8AC3E}">
        <p14:creationId xmlns:p14="http://schemas.microsoft.com/office/powerpoint/2010/main" val="384831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15</a:t>
            </a:fld>
            <a:endParaRPr lang="de-DE"/>
          </a:p>
        </p:txBody>
      </p:sp>
    </p:spTree>
    <p:extLst>
      <p:ext uri="{BB962C8B-B14F-4D97-AF65-F5344CB8AC3E}">
        <p14:creationId xmlns:p14="http://schemas.microsoft.com/office/powerpoint/2010/main" val="3838989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14C5EE-6D5B-4EB0-A65B-0235D62CD93A}" type="slidenum">
              <a:rPr lang="de-DE" smtClean="0"/>
              <a:pPr/>
              <a:t>16</a:t>
            </a:fld>
            <a:endParaRPr lang="de-DE"/>
          </a:p>
        </p:txBody>
      </p:sp>
    </p:spTree>
    <p:extLst>
      <p:ext uri="{BB962C8B-B14F-4D97-AF65-F5344CB8AC3E}">
        <p14:creationId xmlns:p14="http://schemas.microsoft.com/office/powerpoint/2010/main" val="340955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a:t>Training Unit developed by ÖKOTEC</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halt Text">
    <p:spTree>
      <p:nvGrpSpPr>
        <p:cNvPr id="1" name=""/>
        <p:cNvGrpSpPr/>
        <p:nvPr/>
      </p:nvGrpSpPr>
      <p:grpSpPr>
        <a:xfrm>
          <a:off x="0" y="0"/>
          <a:ext cx="0" cy="0"/>
          <a:chOff x="0" y="0"/>
          <a:chExt cx="0" cy="0"/>
        </a:xfrm>
      </p:grpSpPr>
      <p:sp>
        <p:nvSpPr>
          <p:cNvPr id="19" name="Textplatzhalter 15"/>
          <p:cNvSpPr>
            <a:spLocks noGrp="1"/>
          </p:cNvSpPr>
          <p:nvPr>
            <p:ph type="body" sz="quarter" idx="10"/>
          </p:nvPr>
        </p:nvSpPr>
        <p:spPr>
          <a:xfrm>
            <a:off x="519113" y="1495425"/>
            <a:ext cx="8423275" cy="4846878"/>
          </a:xfrm>
          <a:prstGeom prst="rect">
            <a:avLst/>
          </a:prstGeom>
        </p:spPr>
        <p:txBody>
          <a:bodyPr vert="horz"/>
          <a:lstStyle>
            <a:lvl1pPr>
              <a:defRPr sz="2000">
                <a:latin typeface="Calibri"/>
                <a:cs typeface="Calibri"/>
              </a:defRPr>
            </a:lvl1pPr>
            <a:lvl2pPr>
              <a:defRPr sz="1800" i="0">
                <a:latin typeface="Calibri"/>
                <a:cs typeface="Calibri"/>
              </a:defRPr>
            </a:lvl2pPr>
            <a:lvl3pPr>
              <a:defRPr b="0">
                <a:latin typeface="Calibri"/>
                <a:cs typeface="Calibri"/>
              </a:defRPr>
            </a:lvl3pPr>
            <a:lvl4pPr marL="911225" indent="-285750">
              <a:buFont typeface="Wingdings" charset="2"/>
              <a:buChar char="§"/>
              <a:defRPr>
                <a:latin typeface="Calibri"/>
                <a:cs typeface="Calibri"/>
              </a:defRPr>
            </a:lvl4pPr>
            <a:lvl5pPr>
              <a:defRPr>
                <a:latin typeface="Calibri"/>
                <a:cs typeface="Calibri"/>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11" name="Foliennummernplatzhalter 5"/>
          <p:cNvSpPr>
            <a:spLocks noGrp="1"/>
          </p:cNvSpPr>
          <p:nvPr>
            <p:ph type="sldNum" sz="quarter" idx="4"/>
          </p:nvPr>
        </p:nvSpPr>
        <p:spPr>
          <a:xfrm>
            <a:off x="8100392" y="6453336"/>
            <a:ext cx="272646" cy="218568"/>
          </a:xfrm>
          <a:prstGeom prst="rect">
            <a:avLst/>
          </a:prstGeom>
        </p:spPr>
        <p:txBody>
          <a:bodyPr vert="horz" lIns="0" tIns="45720" rIns="0" bIns="0" rtlCol="0" anchor="ctr"/>
          <a:lstStyle>
            <a:lvl1pPr algn="l">
              <a:defRPr sz="800" b="1">
                <a:solidFill>
                  <a:schemeClr val="tx1">
                    <a:tint val="75000"/>
                  </a:schemeClr>
                </a:solidFill>
                <a:latin typeface="Calibri"/>
                <a:cs typeface="Calibri"/>
              </a:defRPr>
            </a:lvl1pPr>
          </a:lstStyle>
          <a:p>
            <a:fld id="{EB047BE3-02A1-4435-821A-3BBCADEA6157}" type="slidenum">
              <a:rPr lang="de-DE" smtClean="0">
                <a:solidFill>
                  <a:prstClr val="black">
                    <a:tint val="75000"/>
                  </a:prstClr>
                </a:solidFill>
              </a:rPr>
              <a:pPr/>
              <a:t>‹Nº›</a:t>
            </a:fld>
            <a:endParaRPr lang="de-DE" dirty="0">
              <a:solidFill>
                <a:prstClr val="black">
                  <a:tint val="75000"/>
                </a:prstClr>
              </a:solidFill>
            </a:endParaRPr>
          </a:p>
        </p:txBody>
      </p:sp>
      <p:sp>
        <p:nvSpPr>
          <p:cNvPr id="4" name="Titelplatzhalter 1"/>
          <p:cNvSpPr>
            <a:spLocks noGrp="1"/>
          </p:cNvSpPr>
          <p:nvPr>
            <p:ph type="title"/>
          </p:nvPr>
        </p:nvSpPr>
        <p:spPr>
          <a:xfrm>
            <a:off x="370136" y="274638"/>
            <a:ext cx="8403728" cy="490066"/>
          </a:xfrm>
          <a:prstGeom prst="rect">
            <a:avLst/>
          </a:prstGeom>
          <a:solidFill>
            <a:srgbClr val="1A8B69"/>
          </a:solidFill>
        </p:spPr>
        <p:txBody>
          <a:bodyPr vert="horz" lIns="91440" tIns="45720" rIns="91440" bIns="45720" rtlCol="0" anchor="ctr">
            <a:normAutofit/>
          </a:bodyPr>
          <a:lstStyle>
            <a:lvl1pPr>
              <a:defRPr sz="2200">
                <a:solidFill>
                  <a:schemeClr val="bg1"/>
                </a:solidFill>
                <a:latin typeface="Arial" panose="020B0604020202020204" pitchFamily="34" charset="0"/>
                <a:cs typeface="Arial" panose="020B0604020202020204" pitchFamily="34" charset="0"/>
              </a:defRPr>
            </a:lvl1pPr>
          </a:lstStyle>
          <a:p>
            <a:r>
              <a:rPr lang="de-DE" dirty="0"/>
              <a:t>Titelmasterformat durch Klicken bearbeiten</a:t>
            </a:r>
          </a:p>
        </p:txBody>
      </p:sp>
    </p:spTree>
    <p:extLst>
      <p:ext uri="{BB962C8B-B14F-4D97-AF65-F5344CB8AC3E}">
        <p14:creationId xmlns:p14="http://schemas.microsoft.com/office/powerpoint/2010/main" val="255311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a:p>
        </p:txBody>
      </p:sp>
      <p:sp>
        <p:nvSpPr>
          <p:cNvPr id="5" name="Fußzeilenplatzhalter 4"/>
          <p:cNvSpPr>
            <a:spLocks noGrp="1"/>
          </p:cNvSpPr>
          <p:nvPr>
            <p:ph type="ftr" sz="quarter" idx="11"/>
          </p:nvPr>
        </p:nvSpPr>
        <p:spPr/>
        <p:txBody>
          <a:bodyPr/>
          <a:lstStyle/>
          <a:p>
            <a:r>
              <a:rPr lang="en-US"/>
              <a:t>Training Unit developed by ÖKOTEC</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a:t>Training Unit developed by ÖKOTEC</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en-US"/>
              <a:t>Training Unit developed by ÖKOTEC</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r>
              <a:rPr lang="en-US"/>
              <a:t>Training Unit developed by ÖKOTEC</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a:p>
        </p:txBody>
      </p:sp>
      <p:sp>
        <p:nvSpPr>
          <p:cNvPr id="3" name="Fußzeilenplatzhalter 2"/>
          <p:cNvSpPr>
            <a:spLocks noGrp="1"/>
          </p:cNvSpPr>
          <p:nvPr>
            <p:ph type="ftr" sz="quarter" idx="11"/>
          </p:nvPr>
        </p:nvSpPr>
        <p:spPr/>
        <p:txBody>
          <a:bodyPr/>
          <a:lstStyle/>
          <a:p>
            <a:r>
              <a:rPr lang="en-US"/>
              <a:t>Training Unit developed by ÖKOTEC</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r>
              <a:rPr lang="en-US"/>
              <a:t>Training Unit developed by ÖKOTEC</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endParaRPr lang="de-DE"/>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a:t>Training Unit developed by ÖKOTEC</a:t>
            </a:r>
            <a:endParaRPr lang="de-DE"/>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a:p>
        </p:txBody>
      </p:sp>
      <p:pic>
        <p:nvPicPr>
          <p:cNvPr id="10" name="Picture 2" descr="http://www.uniteeurope.org/images/ue/ec.png"/>
          <p:cNvPicPr>
            <a:picLocks noChangeAspect="1" noChangeArrowheads="1"/>
          </p:cNvPicPr>
          <p:nvPr userDrawn="1"/>
        </p:nvPicPr>
        <p:blipFill>
          <a:blip r:embed="rId15"/>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96" r:id="rId13"/>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6567834" cy="800219"/>
          </a:xfrm>
          <a:prstGeom prst="rect">
            <a:avLst/>
          </a:prstGeom>
          <a:noFill/>
        </p:spPr>
        <p:txBody>
          <a:bodyPr wrap="square" rtlCol="0" anchor="t">
            <a:spAutoFit/>
          </a:bodyPr>
          <a:lstStyle/>
          <a:p>
            <a:pPr lvl="0"/>
            <a:r>
              <a:rPr lang="en-US" sz="2800" kern="0" dirty="0">
                <a:solidFill>
                  <a:prstClr val="black"/>
                </a:solidFill>
                <a:latin typeface="Calibri"/>
                <a:ea typeface="ＭＳ Ｐゴシック" pitchFamily="-105" charset="-128"/>
              </a:rPr>
              <a:t>Workshop </a:t>
            </a:r>
          </a:p>
          <a:p>
            <a:pPr lvl="0"/>
            <a:r>
              <a:rPr lang="en-US" dirty="0">
                <a:solidFill>
                  <a:prstClr val="black"/>
                </a:solidFill>
                <a:latin typeface="Calibri"/>
              </a:rPr>
              <a:t>Best Practice </a:t>
            </a:r>
            <a:r>
              <a:rPr lang="en-US" dirty="0" err="1">
                <a:solidFill>
                  <a:prstClr val="black"/>
                </a:solidFill>
                <a:latin typeface="Calibri"/>
              </a:rPr>
              <a:t>aus</a:t>
            </a:r>
            <a:r>
              <a:rPr lang="en-US" dirty="0">
                <a:solidFill>
                  <a:prstClr val="black"/>
                </a:solidFill>
                <a:latin typeface="Calibri"/>
              </a:rPr>
              <a:t> den </a:t>
            </a:r>
            <a:r>
              <a:rPr lang="en-US" dirty="0" err="1">
                <a:solidFill>
                  <a:prstClr val="black"/>
                </a:solidFill>
                <a:latin typeface="Calibri"/>
              </a:rPr>
              <a:t>Bereichen</a:t>
            </a:r>
            <a:r>
              <a:rPr lang="en-US" dirty="0">
                <a:solidFill>
                  <a:prstClr val="black"/>
                </a:solidFill>
                <a:latin typeface="Calibri"/>
              </a:rPr>
              <a:t> Monitoring und Benchmarking</a:t>
            </a:r>
            <a:endParaRPr lang="en-GB" dirty="0">
              <a:solidFill>
                <a:prstClr val="black"/>
              </a:solidFill>
              <a:latin typeface="Calibri"/>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a:solidFill>
                  <a:schemeClr val="accent1"/>
                </a:solidFill>
              </a:rPr>
              <a:t>Towards a Sustainable </a:t>
            </a:r>
            <a:r>
              <a:rPr lang="en-US" sz="1200" b="1" err="1">
                <a:solidFill>
                  <a:schemeClr val="accent1"/>
                </a:solidFill>
              </a:rPr>
              <a:t>Agro</a:t>
            </a:r>
            <a:r>
              <a:rPr lang="en-US" sz="1200" b="1">
                <a:solidFill>
                  <a:schemeClr val="accent1"/>
                </a:solidFill>
              </a:rPr>
              <a:t>-Food Industry. </a:t>
            </a:r>
            <a:br>
              <a:rPr lang="en-US" sz="1200" b="1">
                <a:solidFill>
                  <a:schemeClr val="accent1"/>
                </a:solidFill>
              </a:rPr>
            </a:br>
            <a:r>
              <a:rPr lang="en-US" sz="1200" b="1">
                <a:solidFill>
                  <a:schemeClr val="accent1"/>
                </a:solidFill>
              </a:rPr>
              <a:t>Capacity Building </a:t>
            </a:r>
            <a:r>
              <a:rPr lang="en-US" sz="1200" b="1" err="1">
                <a:solidFill>
                  <a:schemeClr val="accent1"/>
                </a:solidFill>
              </a:rPr>
              <a:t>Programmes</a:t>
            </a:r>
            <a:r>
              <a:rPr lang="en-US" sz="1200" b="1">
                <a:solidFill>
                  <a:schemeClr val="accent1"/>
                </a:solidFill>
              </a:rPr>
              <a:t> in Energy Efficiency.</a:t>
            </a:r>
            <a:endParaRPr lang="de-DE" sz="120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4070196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3"/>
          <a:srcRect b="17863"/>
          <a:stretch/>
        </p:blipFill>
        <p:spPr>
          <a:xfrm>
            <a:off x="392830" y="989474"/>
            <a:ext cx="8358340" cy="3545287"/>
          </a:xfrm>
          <a:prstGeom prst="rect">
            <a:avLst/>
          </a:prstGeom>
        </p:spPr>
      </p:pic>
      <p:sp>
        <p:nvSpPr>
          <p:cNvPr id="13" name="Rectángulo: esquinas redondeadas 12">
            <a:extLst>
              <a:ext uri="{FF2B5EF4-FFF2-40B4-BE49-F238E27FC236}">
                <a16:creationId xmlns:a16="http://schemas.microsoft.com/office/drawing/2014/main" id="{6A7C31C0-61DD-44A6-87F5-F3ED255A7B14}"/>
              </a:ext>
            </a:extLst>
          </p:cNvPr>
          <p:cNvSpPr/>
          <p:nvPr/>
        </p:nvSpPr>
        <p:spPr>
          <a:xfrm>
            <a:off x="293975" y="4904722"/>
            <a:ext cx="8486367" cy="1218340"/>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ußzeilenplatzhalter 2"/>
          <p:cNvSpPr>
            <a:spLocks noGrp="1"/>
          </p:cNvSpPr>
          <p:nvPr>
            <p:ph type="ftr" sz="quarter" idx="4294967295"/>
          </p:nvPr>
        </p:nvSpPr>
        <p:spPr/>
        <p:txBody>
          <a:bodyPr/>
          <a:lstStyle/>
          <a:p>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10</a:t>
            </a:fld>
            <a:endParaRPr lang="de-DE" dirty="0"/>
          </a:p>
        </p:txBody>
      </p:sp>
      <p:sp>
        <p:nvSpPr>
          <p:cNvPr id="16" name="Textfeld 15"/>
          <p:cNvSpPr txBox="1"/>
          <p:nvPr/>
        </p:nvSpPr>
        <p:spPr>
          <a:xfrm>
            <a:off x="353676" y="4934077"/>
            <a:ext cx="8331533" cy="1218339"/>
          </a:xfrm>
          <a:prstGeom prst="rect">
            <a:avLst/>
          </a:prstGeom>
          <a:noFill/>
        </p:spPr>
        <p:txBody>
          <a:bodyPr wrap="square" rtlCol="0">
            <a:noAutofit/>
          </a:bodyPr>
          <a:lstStyle/>
          <a:p>
            <a:pPr marL="342900" indent="-342900" algn="just">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latin typeface="Calibri"/>
                <a:cs typeface="Calibri"/>
              </a:rPr>
              <a:t>Ein Unternehmen hat ein großes BHKW, das es regelmäßig wartet. Bei der Überwachung wurde festgestellt, dass die Energiekosten manchmal schon länger vor der geplanten Wartung steigen. In anderen Fällen wurde die energetische Instandhaltung durchgeführt, bevor die Energiekosten tatsächlich stiegen. </a:t>
            </a:r>
          </a:p>
        </p:txBody>
      </p:sp>
      <p:sp>
        <p:nvSpPr>
          <p:cNvPr id="17" name="Textfeld 16"/>
          <p:cNvSpPr txBox="1"/>
          <p:nvPr/>
        </p:nvSpPr>
        <p:spPr>
          <a:xfrm>
            <a:off x="329922" y="906004"/>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0" name="Titel 1">
            <a:extLst>
              <a:ext uri="{FF2B5EF4-FFF2-40B4-BE49-F238E27FC236}">
                <a16:creationId xmlns:a16="http://schemas.microsoft.com/office/drawing/2014/main" id="{9F65664D-462F-4FF8-A14B-7D5EE5A42DB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Vorausschauende Wartung beim BHKW</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1" name="Rectángulo 10">
            <a:extLst>
              <a:ext uri="{FF2B5EF4-FFF2-40B4-BE49-F238E27FC236}">
                <a16:creationId xmlns:a16="http://schemas.microsoft.com/office/drawing/2014/main" id="{AA2EA31B-CA7E-4BA9-A136-74E83D191EF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607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325768" y="1340491"/>
            <a:ext cx="8492464" cy="4438273"/>
          </a:xfrm>
          <a:prstGeom prst="rect">
            <a:avLst/>
          </a:prstGeom>
        </p:spPr>
      </p:pic>
      <p:sp>
        <p:nvSpPr>
          <p:cNvPr id="4" name="Foliennummernplatzhalter 3"/>
          <p:cNvSpPr>
            <a:spLocks noGrp="1"/>
          </p:cNvSpPr>
          <p:nvPr>
            <p:ph type="sldNum" sz="quarter" idx="4"/>
          </p:nvPr>
        </p:nvSpPr>
        <p:spPr/>
        <p:txBody>
          <a:bodyPr/>
          <a:lstStyle/>
          <a:p>
            <a:fld id="{EB047BE3-02A1-4435-821A-3BBCADEA6157}" type="slidenum">
              <a:rPr lang="de-DE" smtClean="0"/>
              <a:pPr/>
              <a:t>11</a:t>
            </a:fld>
            <a:endParaRPr lang="de-DE" dirty="0"/>
          </a:p>
        </p:txBody>
      </p:sp>
      <p:sp>
        <p:nvSpPr>
          <p:cNvPr id="15" name="Textfeld 14"/>
          <p:cNvSpPr txBox="1"/>
          <p:nvPr/>
        </p:nvSpPr>
        <p:spPr>
          <a:xfrm>
            <a:off x="329922" y="1257693"/>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8" name="Titel 1">
            <a:extLst>
              <a:ext uri="{FF2B5EF4-FFF2-40B4-BE49-F238E27FC236}">
                <a16:creationId xmlns:a16="http://schemas.microsoft.com/office/drawing/2014/main" id="{1F2FBD73-871D-422D-8C5C-698D8953C36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Vorausschauende Wartung beim BHKW</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DF6A125-66DD-4954-B193-9A6B00D2E42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ángulo: esquinas redondeadas 10">
            <a:extLst>
              <a:ext uri="{FF2B5EF4-FFF2-40B4-BE49-F238E27FC236}">
                <a16:creationId xmlns:a16="http://schemas.microsoft.com/office/drawing/2014/main" id="{3334C19F-F8C3-4B6E-8EC9-346B716CE1D5}"/>
              </a:ext>
            </a:extLst>
          </p:cNvPr>
          <p:cNvSpPr/>
          <p:nvPr/>
        </p:nvSpPr>
        <p:spPr>
          <a:xfrm>
            <a:off x="223717" y="3799822"/>
            <a:ext cx="4830884" cy="1076978"/>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hteck 1"/>
          <p:cNvSpPr/>
          <p:nvPr/>
        </p:nvSpPr>
        <p:spPr>
          <a:xfrm>
            <a:off x="223717" y="3843719"/>
            <a:ext cx="4830884" cy="1077218"/>
          </a:xfrm>
          <a:prstGeom prst="rect">
            <a:avLst/>
          </a:prstGeom>
        </p:spPr>
        <p:txBody>
          <a:bodyPr wrap="square">
            <a:spAutoFit/>
          </a:bodyPr>
          <a:lstStyle/>
          <a:p>
            <a:pPr algn="just">
              <a:spcBef>
                <a:spcPts val="576"/>
              </a:spcBef>
            </a:pPr>
            <a:r>
              <a:rPr lang="de-DE" sz="1600" dirty="0">
                <a:solidFill>
                  <a:schemeClr val="tx1">
                    <a:lumMod val="75000"/>
                    <a:lumOff val="25000"/>
                  </a:schemeClr>
                </a:solidFill>
                <a:latin typeface="Calibri"/>
                <a:cs typeface="Calibri"/>
              </a:rPr>
              <a:t>Jetzt gibt es ein Frühwarnsystem, das den Energiemanager über steigende Energiekosten informiert, damit er die Wartung veranlassen kann, wenn sie tatsächlich benötigt wird.</a:t>
            </a:r>
          </a:p>
        </p:txBody>
      </p:sp>
    </p:spTree>
    <p:extLst>
      <p:ext uri="{BB962C8B-B14F-4D97-AF65-F5344CB8AC3E}">
        <p14:creationId xmlns:p14="http://schemas.microsoft.com/office/powerpoint/2010/main" val="2644507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12</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985607719"/>
              </p:ext>
            </p:extLst>
          </p:nvPr>
        </p:nvGraphicFramePr>
        <p:xfrm>
          <a:off x="452177" y="1470312"/>
          <a:ext cx="8490212" cy="345670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75000"/>
                              <a:lumOff val="25000"/>
                            </a:schemeClr>
                          </a:solidFill>
                        </a:rPr>
                        <a:t>Systemgrenze</a:t>
                      </a:r>
                    </a:p>
                  </a:txBody>
                  <a:tcPr anchor="ctr">
                    <a:solidFill>
                      <a:srgbClr val="FFC000"/>
                    </a:solidFill>
                  </a:tcPr>
                </a:tc>
                <a:tc>
                  <a:txBody>
                    <a:bodyPr/>
                    <a:lstStyle/>
                    <a:p>
                      <a:pPr algn="ctr"/>
                      <a:r>
                        <a:rPr lang="de-DE" sz="1700" dirty="0">
                          <a:solidFill>
                            <a:schemeClr val="tx1">
                              <a:lumMod val="75000"/>
                              <a:lumOff val="2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dirty="0">
                          <a:solidFill>
                            <a:schemeClr val="tx1">
                              <a:lumMod val="75000"/>
                              <a:lumOff val="25000"/>
                            </a:schemeClr>
                          </a:solidFill>
                        </a:rPr>
                        <a:t>Dryers</a:t>
                      </a:r>
                    </a:p>
                  </a:txBody>
                  <a:tcPr>
                    <a:solidFill>
                      <a:schemeClr val="bg1">
                        <a:lumMod val="95000"/>
                      </a:schemeClr>
                    </a:solidFill>
                  </a:tcPr>
                </a:tc>
                <a:tc>
                  <a:txBody>
                    <a:bodyPr/>
                    <a:lstStyle/>
                    <a:p>
                      <a:r>
                        <a:rPr lang="de-DE" sz="1700" dirty="0">
                          <a:solidFill>
                            <a:schemeClr val="tx1">
                              <a:lumMod val="75000"/>
                              <a:lumOff val="25000"/>
                            </a:schemeClr>
                          </a:solidFill>
                        </a:rPr>
                        <a:t>Prozessoptimierung durch Benchmarking; Energieeffizienzüberwachung; Maßnahmenauswertung</a:t>
                      </a: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dirty="0">
                          <a:solidFill>
                            <a:schemeClr val="tx1">
                              <a:lumMod val="75000"/>
                              <a:lumOff val="25000"/>
                            </a:schemeClr>
                          </a:solidFill>
                        </a:rPr>
                        <a:t>Verpackung</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Auswertung des Effizienzvorteils unterschiedlicher Technologien bei der Verpackung (Benchmarking); Effizienzüberwachung</a:t>
                      </a: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dirty="0">
                          <a:solidFill>
                            <a:schemeClr val="tx1">
                              <a:lumMod val="75000"/>
                              <a:lumOff val="25000"/>
                            </a:schemeClr>
                          </a:solidFill>
                        </a:rPr>
                        <a:t>BHKW</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Effizienzüberwachung; Ableitung von Optimierungsansätzen bei Wartungszyklen</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Druckluftstation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Identifizierung von Potenzialen zur energieeffizienten Regelung</a:t>
                      </a: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dirty="0">
                          <a:solidFill>
                            <a:schemeClr val="tx1">
                              <a:lumMod val="75000"/>
                              <a:lumOff val="25000"/>
                            </a:schemeClr>
                          </a:solidFill>
                        </a:rPr>
                        <a:t>Wärmerück-gewinnung</a:t>
                      </a:r>
                    </a:p>
                  </a:txBody>
                  <a:tcPr>
                    <a:solidFill>
                      <a:schemeClr val="bg1">
                        <a:lumMod val="95000"/>
                      </a:schemeClr>
                    </a:solidFill>
                  </a:tcPr>
                </a:tc>
                <a:tc>
                  <a:txBody>
                    <a:bodyPr/>
                    <a:lstStyle/>
                    <a:p>
                      <a:r>
                        <a:rPr lang="de-DE" sz="1700" dirty="0">
                          <a:solidFill>
                            <a:schemeClr val="tx1">
                              <a:lumMod val="75000"/>
                              <a:lumOff val="25000"/>
                            </a:schemeClr>
                          </a:solidFill>
                        </a:rPr>
                        <a:t>Effizienzüberwachung; Maßnahmenauswertung</a:t>
                      </a: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3966721"/>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19093E64-38CB-4F91-9BF3-6C1ACEECB4DA}"/>
              </a:ext>
            </a:extLst>
          </p:cNvPr>
          <p:cNvSpPr txBox="1">
            <a:spLocks/>
          </p:cNvSpPr>
          <p:nvPr/>
        </p:nvSpPr>
        <p:spPr>
          <a:xfrm>
            <a:off x="410931" y="34662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solidFill>
                  <a:srgbClr val="FFFFFF"/>
                </a:solidFill>
              </a:rPr>
              <a:t>Best Practice Beispiele aus Monitoring und Benchmarking</a:t>
            </a:r>
            <a:endParaRPr lang="de-DE" sz="4000" dirty="0">
              <a:solidFill>
                <a:srgbClr val="FFFFFF"/>
              </a:solidFill>
            </a:endParaRPr>
          </a:p>
        </p:txBody>
      </p:sp>
      <p:sp>
        <p:nvSpPr>
          <p:cNvPr id="9" name="Rectángulo 8">
            <a:extLst>
              <a:ext uri="{FF2B5EF4-FFF2-40B4-BE49-F238E27FC236}">
                <a16:creationId xmlns:a16="http://schemas.microsoft.com/office/drawing/2014/main" id="{A478959E-FCD6-4DF9-8972-4BAD648F383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718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C5346FCE-ACDE-4A0C-B355-F34414CC2115}"/>
              </a:ext>
            </a:extLst>
          </p:cNvPr>
          <p:cNvSpPr/>
          <p:nvPr/>
        </p:nvSpPr>
        <p:spPr>
          <a:xfrm>
            <a:off x="290932" y="4261288"/>
            <a:ext cx="8537365" cy="1827751"/>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ußzeilenplatzhalter 2"/>
          <p:cNvSpPr>
            <a:spLocks noGrp="1"/>
          </p:cNvSpPr>
          <p:nvPr>
            <p:ph type="ftr" sz="quarter" idx="4294967295"/>
          </p:nvPr>
        </p:nvSpPr>
        <p:spPr/>
        <p:txBody>
          <a:bodyPr/>
          <a:lstStyle/>
          <a:p>
            <a:endParaRPr lang="de-DE" dirty="0"/>
          </a:p>
        </p:txBody>
      </p:sp>
      <p:sp>
        <p:nvSpPr>
          <p:cNvPr id="2" name="Textplatzhalter 1"/>
          <p:cNvSpPr>
            <a:spLocks noGrp="1"/>
          </p:cNvSpPr>
          <p:nvPr>
            <p:ph type="body" sz="quarter" idx="10"/>
          </p:nvPr>
        </p:nvSpPr>
        <p:spPr>
          <a:xfrm>
            <a:off x="405023" y="3985319"/>
            <a:ext cx="8423275" cy="2268821"/>
          </a:xfrm>
        </p:spPr>
        <p:txBody>
          <a:bodyPr>
            <a:normAutofit/>
          </a:bodyPr>
          <a:lstStyle/>
          <a:p>
            <a:endParaRPr lang="de-DE" sz="1800" dirty="0"/>
          </a:p>
          <a:p>
            <a:pPr marL="342900" indent="-342900">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Im Rahmen des Monitorings stellte ein Unternehmen fest, dass die Energiekosten einer Druckluftstation am Wochenende höher waren als erwartet. In diesen Phasen wurden nach Zeiten hoher Produktion geringe Mengen an Druckluft produziert.</a:t>
            </a:r>
          </a:p>
          <a:p>
            <a:pPr marL="342900" indent="-342900">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Nach den Analysen wurde bewertbar, welche Kosteneinsparungen eine übergeordnete Regelung erzielen könnte. Mit dieser Information kann das Unternehmen eine Investitionsbewertung durchführen.</a:t>
            </a:r>
          </a:p>
          <a:p>
            <a:pPr marL="0" indent="0">
              <a:buNone/>
            </a:pPr>
            <a:endParaRPr lang="de-DE" sz="1600"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13</a:t>
            </a:fld>
            <a:endParaRPr lang="de-DE" dirty="0"/>
          </a:p>
        </p:txBody>
      </p:sp>
      <p:pic>
        <p:nvPicPr>
          <p:cNvPr id="6" name="Grafik 5"/>
          <p:cNvPicPr>
            <a:picLocks noChangeAspect="1"/>
          </p:cNvPicPr>
          <p:nvPr/>
        </p:nvPicPr>
        <p:blipFill>
          <a:blip r:embed="rId3"/>
          <a:stretch>
            <a:fillRect/>
          </a:stretch>
        </p:blipFill>
        <p:spPr>
          <a:xfrm>
            <a:off x="405023" y="768960"/>
            <a:ext cx="8333954" cy="3310415"/>
          </a:xfrm>
          <a:prstGeom prst="rect">
            <a:avLst/>
          </a:prstGeom>
        </p:spPr>
      </p:pic>
      <p:sp>
        <p:nvSpPr>
          <p:cNvPr id="12" name="Textfeld 11"/>
          <p:cNvSpPr txBox="1"/>
          <p:nvPr/>
        </p:nvSpPr>
        <p:spPr>
          <a:xfrm>
            <a:off x="329922" y="906004"/>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8" name="Titel 1">
            <a:extLst>
              <a:ext uri="{FF2B5EF4-FFF2-40B4-BE49-F238E27FC236}">
                <a16:creationId xmlns:a16="http://schemas.microsoft.com/office/drawing/2014/main" id="{98C459C8-6422-4F0D-8DE0-C42AE00B3C20}"/>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Monitoring </a:t>
            </a:r>
            <a:r>
              <a:rPr lang="en-US" dirty="0" err="1">
                <a:solidFill>
                  <a:srgbClr val="FFFFFF"/>
                </a:solidFill>
              </a:rPr>
              <a:t>einer</a:t>
            </a:r>
            <a:r>
              <a:rPr lang="en-US" dirty="0">
                <a:solidFill>
                  <a:srgbClr val="FFFFFF"/>
                </a:solidFill>
              </a:rPr>
              <a:t> </a:t>
            </a:r>
            <a:r>
              <a:rPr lang="en-US" dirty="0" err="1">
                <a:solidFill>
                  <a:srgbClr val="FFFFFF"/>
                </a:solidFill>
              </a:rPr>
              <a:t>Druckluftstation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4C9490B7-D1F4-4C25-99AA-7C2A7BF8D379}"/>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51960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14</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537478933"/>
              </p:ext>
            </p:extLst>
          </p:nvPr>
        </p:nvGraphicFramePr>
        <p:xfrm>
          <a:off x="452177" y="1470312"/>
          <a:ext cx="8490212" cy="345670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r>
                        <a:rPr lang="de-DE" sz="1700" dirty="0"/>
                        <a:t>Systemgrenze</a:t>
                      </a:r>
                    </a:p>
                  </a:txBody>
                  <a:tcPr>
                    <a:solidFill>
                      <a:srgbClr val="FFC000"/>
                    </a:solidFill>
                  </a:tcPr>
                </a:tc>
                <a:tc>
                  <a:txBody>
                    <a:bodyPr/>
                    <a:lstStyle/>
                    <a:p>
                      <a:r>
                        <a:rPr lang="de-DE" sz="1700" dirty="0"/>
                        <a:t>Best Practice</a:t>
                      </a:r>
                    </a:p>
                  </a:txBody>
                  <a:tcPr>
                    <a:solidFill>
                      <a:srgbClr val="FFC000"/>
                    </a:solidFill>
                  </a:tcPr>
                </a:tc>
                <a:extLst>
                  <a:ext uri="{0D108BD9-81ED-4DB2-BD59-A6C34878D82A}">
                    <a16:rowId xmlns:a16="http://schemas.microsoft.com/office/drawing/2014/main" val="985934366"/>
                  </a:ext>
                </a:extLst>
              </a:tr>
              <a:tr h="605135">
                <a:tc>
                  <a:txBody>
                    <a:bodyPr/>
                    <a:lstStyle/>
                    <a:p>
                      <a:r>
                        <a:rPr lang="de-DE" sz="1700" dirty="0"/>
                        <a:t>Trockner</a:t>
                      </a:r>
                    </a:p>
                  </a:txBody>
                  <a:tcPr>
                    <a:solidFill>
                      <a:schemeClr val="bg1">
                        <a:lumMod val="95000"/>
                      </a:schemeClr>
                    </a:solidFill>
                  </a:tcPr>
                </a:tc>
                <a:tc>
                  <a:txBody>
                    <a:bodyPr/>
                    <a:lstStyle/>
                    <a:p>
                      <a:r>
                        <a:rPr lang="de-DE" sz="1700" dirty="0"/>
                        <a:t>Prozessoptimierung durch Benchmarking; Energieeffizienzüberwachung; Maßnahmenauswertung</a:t>
                      </a: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dirty="0"/>
                        <a:t>Verpackung</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t>Auswertung des</a:t>
                      </a:r>
                      <a:r>
                        <a:rPr lang="de-DE" sz="1700" baseline="0" dirty="0"/>
                        <a:t> Effizienzvorteils unterschiedlicher Technologien bei der Verpackung (Benchmarking); Effizienzüberwachung</a:t>
                      </a:r>
                      <a:endParaRPr lang="de-DE" sz="1700" dirty="0"/>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dirty="0"/>
                        <a:t>BHKW</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baseline="0" dirty="0"/>
                        <a:t>Effizienzüberwachung</a:t>
                      </a:r>
                      <a:r>
                        <a:rPr lang="de-DE" sz="1700" dirty="0"/>
                        <a:t>; Ableitung von Optimierungsansätzen bei Wartungszyklen</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t>Druckluftstation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t>Identifizierung von Potenzialen zur energieeffizienten</a:t>
                      </a:r>
                      <a:r>
                        <a:rPr lang="de-DE" sz="1700" baseline="0" dirty="0"/>
                        <a:t> Regelung</a:t>
                      </a:r>
                      <a:endParaRPr lang="de-DE" sz="1700" dirty="0"/>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dirty="0"/>
                        <a:t>Wärmerück-gewinnung</a:t>
                      </a:r>
                    </a:p>
                  </a:txBody>
                  <a:tcPr>
                    <a:solidFill>
                      <a:schemeClr val="bg1">
                        <a:lumMod val="95000"/>
                      </a:schemeClr>
                    </a:solidFill>
                  </a:tcPr>
                </a:tc>
                <a:tc>
                  <a:txBody>
                    <a:bodyPr/>
                    <a:lstStyle/>
                    <a:p>
                      <a:r>
                        <a:rPr lang="de-DE" sz="1700" dirty="0"/>
                        <a:t>Effizienzüberwachung; Maßnahmenauswertung</a:t>
                      </a: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4477276"/>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6BFB14BA-D9B2-4F0E-8303-BAE8BB6AB142}"/>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Best Practice Beispiele aus Monitoring und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79254E91-58E1-4622-94C8-02689BE1B5C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5705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18">
            <a:extLst>
              <a:ext uri="{FF2B5EF4-FFF2-40B4-BE49-F238E27FC236}">
                <a16:creationId xmlns:a16="http://schemas.microsoft.com/office/drawing/2014/main" id="{CF02F354-E86E-4896-A1E2-D7B5916C4D71}"/>
              </a:ext>
            </a:extLst>
          </p:cNvPr>
          <p:cNvSpPr/>
          <p:nvPr/>
        </p:nvSpPr>
        <p:spPr>
          <a:xfrm>
            <a:off x="1018972" y="4168592"/>
            <a:ext cx="7217777" cy="873308"/>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ußzeilenplatzhalter 2"/>
          <p:cNvSpPr>
            <a:spLocks noGrp="1"/>
          </p:cNvSpPr>
          <p:nvPr>
            <p:ph type="ftr" sz="quarter" idx="4294967295"/>
          </p:nvPr>
        </p:nvSpPr>
        <p:spPr/>
        <p:txBody>
          <a:bodyPr/>
          <a:lstStyle/>
          <a:p>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15</a:t>
            </a:fld>
            <a:endParaRPr lang="de-DE" dirty="0"/>
          </a:p>
        </p:txBody>
      </p:sp>
      <p:pic>
        <p:nvPicPr>
          <p:cNvPr id="3" name="Grafik 2"/>
          <p:cNvPicPr>
            <a:picLocks noChangeAspect="1"/>
          </p:cNvPicPr>
          <p:nvPr/>
        </p:nvPicPr>
        <p:blipFill rotWithShape="1">
          <a:blip r:embed="rId3"/>
          <a:srcRect b="28465"/>
          <a:stretch/>
        </p:blipFill>
        <p:spPr>
          <a:xfrm>
            <a:off x="441564" y="1504826"/>
            <a:ext cx="8496000" cy="2045865"/>
          </a:xfrm>
          <a:prstGeom prst="rect">
            <a:avLst/>
          </a:prstGeom>
        </p:spPr>
      </p:pic>
      <p:sp>
        <p:nvSpPr>
          <p:cNvPr id="5" name="Textfeld 4"/>
          <p:cNvSpPr txBox="1"/>
          <p:nvPr/>
        </p:nvSpPr>
        <p:spPr>
          <a:xfrm rot="16200000">
            <a:off x="8206659" y="2126357"/>
            <a:ext cx="1355298" cy="261610"/>
          </a:xfrm>
          <a:prstGeom prst="rect">
            <a:avLst/>
          </a:prstGeom>
          <a:solidFill>
            <a:schemeClr val="bg1"/>
          </a:solidFill>
        </p:spPr>
        <p:txBody>
          <a:bodyPr wrap="square" rtlCol="0">
            <a:spAutoFit/>
          </a:bodyPr>
          <a:lstStyle/>
          <a:p>
            <a:r>
              <a:rPr lang="de-DE" sz="1100" dirty="0"/>
              <a:t>kW </a:t>
            </a:r>
            <a:r>
              <a:rPr lang="de-DE" sz="1100" dirty="0" err="1"/>
              <a:t>heat</a:t>
            </a:r>
            <a:r>
              <a:rPr lang="de-DE" sz="1100" dirty="0"/>
              <a:t> </a:t>
            </a:r>
            <a:r>
              <a:rPr lang="de-DE" sz="1100" dirty="0" err="1"/>
              <a:t>recovery</a:t>
            </a:r>
            <a:endParaRPr lang="de-DE" sz="1100" dirty="0"/>
          </a:p>
        </p:txBody>
      </p:sp>
      <p:sp>
        <p:nvSpPr>
          <p:cNvPr id="2" name="Textplatzhalter 1"/>
          <p:cNvSpPr>
            <a:spLocks noGrp="1"/>
          </p:cNvSpPr>
          <p:nvPr>
            <p:ph type="body" sz="quarter" idx="10"/>
          </p:nvPr>
        </p:nvSpPr>
        <p:spPr>
          <a:xfrm>
            <a:off x="1155328" y="4259712"/>
            <a:ext cx="6945064" cy="685133"/>
          </a:xfrm>
          <a:noFill/>
          <a:ln>
            <a:noFill/>
          </a:ln>
        </p:spPr>
        <p:txBody>
          <a:bodyPr anchor="ctr">
            <a:normAutofit fontScale="92500"/>
          </a:bodyPr>
          <a:lstStyle/>
          <a:p>
            <a:r>
              <a:rPr lang="de-DE" sz="1600" dirty="0">
                <a:solidFill>
                  <a:schemeClr val="tx1">
                    <a:lumMod val="75000"/>
                    <a:lumOff val="25000"/>
                  </a:schemeClr>
                </a:solidFill>
              </a:rPr>
              <a:t>Bei der Überwachung der Wärmerückgewinnung einer Druckluftstation identifizierte ein Unternehmen Möglichkeiten zur Verbesserung der Wärmerückgewinnung.</a:t>
            </a:r>
          </a:p>
        </p:txBody>
      </p:sp>
      <p:sp>
        <p:nvSpPr>
          <p:cNvPr id="10" name="Textfeld 10"/>
          <p:cNvSpPr txBox="1"/>
          <p:nvPr/>
        </p:nvSpPr>
        <p:spPr>
          <a:xfrm>
            <a:off x="2903974" y="2366691"/>
            <a:ext cx="4819496" cy="584775"/>
          </a:xfrm>
          <a:prstGeom prst="rect">
            <a:avLst/>
          </a:prstGeom>
          <a:solidFill>
            <a:srgbClr val="FFFFFF"/>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Weiße Linie: Gemäß Baseline erwartete Wärmerückgewinnung</a:t>
            </a:r>
          </a:p>
        </p:txBody>
      </p:sp>
      <p:sp>
        <p:nvSpPr>
          <p:cNvPr id="11" name="Textfeld 10"/>
          <p:cNvSpPr txBox="1"/>
          <p:nvPr/>
        </p:nvSpPr>
        <p:spPr>
          <a:xfrm>
            <a:off x="2355859" y="1410236"/>
            <a:ext cx="4755824" cy="338554"/>
          </a:xfrm>
          <a:prstGeom prst="rect">
            <a:avLst/>
          </a:prstGeom>
          <a:solidFill>
            <a:srgbClr val="666666"/>
          </a:solidFill>
          <a:ln w="25402">
            <a:solidFill>
              <a:srgbClr val="FFFFFF"/>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FFFFFF"/>
                </a:solidFill>
                <a:latin typeface="Calibri"/>
                <a:cs typeface="Calibri" pitchFamily="34"/>
              </a:rPr>
              <a:t>Dunkelgraue Linie: Tatsächliche Wärmerückgewinnung</a:t>
            </a:r>
          </a:p>
        </p:txBody>
      </p:sp>
      <p:cxnSp>
        <p:nvCxnSpPr>
          <p:cNvPr id="12" name="Gerade Verbindung mit Pfeil 23"/>
          <p:cNvCxnSpPr/>
          <p:nvPr/>
        </p:nvCxnSpPr>
        <p:spPr>
          <a:xfrm flipH="1" flipV="1">
            <a:off x="7502088" y="2176007"/>
            <a:ext cx="16936" cy="183165"/>
          </a:xfrm>
          <a:prstGeom prst="straightConnector1">
            <a:avLst/>
          </a:prstGeom>
          <a:noFill/>
          <a:ln w="19046">
            <a:solidFill>
              <a:srgbClr val="666666"/>
            </a:solidFill>
            <a:prstDash val="solid"/>
            <a:round/>
            <a:tailEnd type="arrow"/>
          </a:ln>
        </p:spPr>
      </p:cxnSp>
      <p:cxnSp>
        <p:nvCxnSpPr>
          <p:cNvPr id="13" name="Gerade Verbindung mit Pfeil 18"/>
          <p:cNvCxnSpPr/>
          <p:nvPr/>
        </p:nvCxnSpPr>
        <p:spPr>
          <a:xfrm>
            <a:off x="7626699" y="1242509"/>
            <a:ext cx="12905" cy="731895"/>
          </a:xfrm>
          <a:prstGeom prst="straightConnector1">
            <a:avLst/>
          </a:prstGeom>
          <a:noFill/>
          <a:ln w="19046">
            <a:solidFill>
              <a:srgbClr val="666666"/>
            </a:solidFill>
            <a:prstDash val="solid"/>
            <a:round/>
            <a:tailEnd type="arrow"/>
          </a:ln>
        </p:spPr>
      </p:cxnSp>
      <p:sp>
        <p:nvSpPr>
          <p:cNvPr id="14" name="Textfeld 10"/>
          <p:cNvSpPr txBox="1"/>
          <p:nvPr/>
        </p:nvSpPr>
        <p:spPr>
          <a:xfrm>
            <a:off x="2280976" y="903955"/>
            <a:ext cx="6353319"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Hellgrün: Toleranzbereich</a:t>
            </a:r>
            <a:endParaRPr lang="de-DE" sz="1600" b="1" kern="0" dirty="0">
              <a:solidFill>
                <a:srgbClr val="404040"/>
              </a:solidFill>
              <a:latin typeface="Calibri"/>
              <a:cs typeface="Calibri" pitchFamily="34"/>
            </a:endParaRPr>
          </a:p>
        </p:txBody>
      </p:sp>
      <p:cxnSp>
        <p:nvCxnSpPr>
          <p:cNvPr id="15" name="Gerade Verbindung mit Pfeil 15"/>
          <p:cNvCxnSpPr/>
          <p:nvPr/>
        </p:nvCxnSpPr>
        <p:spPr>
          <a:xfrm>
            <a:off x="7111683" y="1703507"/>
            <a:ext cx="453777" cy="323831"/>
          </a:xfrm>
          <a:prstGeom prst="straightConnector1">
            <a:avLst/>
          </a:prstGeom>
          <a:noFill/>
          <a:ln w="19046">
            <a:solidFill>
              <a:srgbClr val="666666"/>
            </a:solidFill>
            <a:prstDash val="solid"/>
            <a:round/>
            <a:tailEnd type="arrow"/>
          </a:ln>
        </p:spPr>
      </p:cxnSp>
      <p:sp>
        <p:nvSpPr>
          <p:cNvPr id="26" name="Textfeld 25"/>
          <p:cNvSpPr txBox="1"/>
          <p:nvPr/>
        </p:nvSpPr>
        <p:spPr>
          <a:xfrm>
            <a:off x="329922" y="906004"/>
            <a:ext cx="1589313"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6" name="Titel 1">
            <a:extLst>
              <a:ext uri="{FF2B5EF4-FFF2-40B4-BE49-F238E27FC236}">
                <a16:creationId xmlns:a16="http://schemas.microsoft.com/office/drawing/2014/main" id="{17A423BD-6937-4388-BFD0-A4C44485110C}"/>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Bewertung der Effekte aus Optimierung der Wärmerückgewinnung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7" name="Rectángulo 16">
            <a:extLst>
              <a:ext uri="{FF2B5EF4-FFF2-40B4-BE49-F238E27FC236}">
                <a16:creationId xmlns:a16="http://schemas.microsoft.com/office/drawing/2014/main" id="{AD125E18-5258-422F-BA53-E4279471A87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8207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2"/>
          <p:cNvSpPr>
            <a:spLocks noGrp="1"/>
          </p:cNvSpPr>
          <p:nvPr>
            <p:ph type="ftr" sz="quarter" idx="4294967295"/>
          </p:nvPr>
        </p:nvSpPr>
        <p:spPr/>
        <p:txBody>
          <a:bodyPr/>
          <a:lstStyle/>
          <a:p>
            <a:endParaRPr lang="de-DE" dirty="0"/>
          </a:p>
        </p:txBody>
      </p:sp>
      <p:sp>
        <p:nvSpPr>
          <p:cNvPr id="5" name="Textplatzhalter 4"/>
          <p:cNvSpPr>
            <a:spLocks noGrp="1"/>
          </p:cNvSpPr>
          <p:nvPr>
            <p:ph type="body" sz="quarter" idx="10"/>
          </p:nvPr>
        </p:nvSpPr>
        <p:spPr>
          <a:xfrm>
            <a:off x="1124578" y="4494987"/>
            <a:ext cx="7217777" cy="689856"/>
          </a:xfrm>
        </p:spPr>
        <p:txBody>
          <a:bodyPr>
            <a:normAutofit fontScale="92500" lnSpcReduction="20000"/>
          </a:bodyPr>
          <a:lstStyle/>
          <a:p>
            <a:r>
              <a:rPr lang="de-DE" sz="1600" dirty="0">
                <a:solidFill>
                  <a:schemeClr val="tx1">
                    <a:lumMod val="75000"/>
                    <a:lumOff val="25000"/>
                  </a:schemeClr>
                </a:solidFill>
              </a:rPr>
              <a:t>Nach der Realisierung konnten die Auswirkungen bewertet werden. Nun, da das Unternehmen die Auswirkungen der Maßnahme kennt, kann es sicherere Investitionsbewertungen für die Übertragung auf andere Stationen vornehmen.</a:t>
            </a:r>
          </a:p>
        </p:txBody>
      </p:sp>
      <p:sp>
        <p:nvSpPr>
          <p:cNvPr id="4" name="Foliennummernplatzhalter 3"/>
          <p:cNvSpPr>
            <a:spLocks noGrp="1"/>
          </p:cNvSpPr>
          <p:nvPr>
            <p:ph type="sldNum" sz="quarter" idx="4"/>
          </p:nvPr>
        </p:nvSpPr>
        <p:spPr/>
        <p:txBody>
          <a:bodyPr/>
          <a:lstStyle/>
          <a:p>
            <a:fld id="{EB047BE3-02A1-4435-821A-3BBCADEA6157}" type="slidenum">
              <a:rPr lang="de-DE" smtClean="0"/>
              <a:pPr/>
              <a:t>16</a:t>
            </a:fld>
            <a:endParaRPr lang="de-DE" dirty="0"/>
          </a:p>
        </p:txBody>
      </p:sp>
      <p:pic>
        <p:nvPicPr>
          <p:cNvPr id="2" name="Grafik 1"/>
          <p:cNvPicPr>
            <a:picLocks noChangeAspect="1"/>
          </p:cNvPicPr>
          <p:nvPr/>
        </p:nvPicPr>
        <p:blipFill rotWithShape="1">
          <a:blip r:embed="rId3"/>
          <a:srcRect l="10869" r="-628" b="535"/>
          <a:stretch/>
        </p:blipFill>
        <p:spPr>
          <a:xfrm>
            <a:off x="510285" y="1581431"/>
            <a:ext cx="8496000" cy="2337105"/>
          </a:xfrm>
          <a:prstGeom prst="rect">
            <a:avLst/>
          </a:prstGeom>
        </p:spPr>
      </p:pic>
      <p:sp>
        <p:nvSpPr>
          <p:cNvPr id="9" name="Rechteck 8"/>
          <p:cNvSpPr/>
          <p:nvPr/>
        </p:nvSpPr>
        <p:spPr>
          <a:xfrm>
            <a:off x="385311" y="3751066"/>
            <a:ext cx="582099" cy="170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extfeld 7"/>
          <p:cNvSpPr txBox="1"/>
          <p:nvPr/>
        </p:nvSpPr>
        <p:spPr>
          <a:xfrm rot="16200000">
            <a:off x="8206659" y="2126357"/>
            <a:ext cx="1355298" cy="261610"/>
          </a:xfrm>
          <a:prstGeom prst="rect">
            <a:avLst/>
          </a:prstGeom>
          <a:solidFill>
            <a:schemeClr val="bg1"/>
          </a:solidFill>
        </p:spPr>
        <p:txBody>
          <a:bodyPr wrap="square" rtlCol="0">
            <a:spAutoFit/>
          </a:bodyPr>
          <a:lstStyle/>
          <a:p>
            <a:r>
              <a:rPr lang="de-DE" sz="1100" dirty="0"/>
              <a:t>kW </a:t>
            </a:r>
            <a:r>
              <a:rPr lang="de-DE" sz="1100" dirty="0" err="1"/>
              <a:t>heat</a:t>
            </a:r>
            <a:r>
              <a:rPr lang="de-DE" sz="1100" dirty="0"/>
              <a:t> </a:t>
            </a:r>
            <a:r>
              <a:rPr lang="de-DE" sz="1100" dirty="0" err="1"/>
              <a:t>recovery</a:t>
            </a:r>
            <a:endParaRPr lang="de-DE" sz="1100" dirty="0"/>
          </a:p>
        </p:txBody>
      </p:sp>
      <p:sp>
        <p:nvSpPr>
          <p:cNvPr id="13" name="Textfeld 10"/>
          <p:cNvSpPr txBox="1"/>
          <p:nvPr/>
        </p:nvSpPr>
        <p:spPr>
          <a:xfrm>
            <a:off x="2903974" y="1045807"/>
            <a:ext cx="5348484"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Dunkelgrün: Sicher quantifizierbare zusätzliche Wärmerückgewinnung</a:t>
            </a:r>
          </a:p>
        </p:txBody>
      </p:sp>
      <p:cxnSp>
        <p:nvCxnSpPr>
          <p:cNvPr id="14" name="Gerade Verbindung mit Pfeil 18"/>
          <p:cNvCxnSpPr/>
          <p:nvPr/>
        </p:nvCxnSpPr>
        <p:spPr>
          <a:xfrm flipH="1">
            <a:off x="6976413" y="1507471"/>
            <a:ext cx="17240" cy="544443"/>
          </a:xfrm>
          <a:prstGeom prst="straightConnector1">
            <a:avLst/>
          </a:prstGeom>
          <a:noFill/>
          <a:ln w="19046">
            <a:solidFill>
              <a:srgbClr val="666666"/>
            </a:solidFill>
            <a:prstDash val="solid"/>
            <a:round/>
            <a:tailEnd type="arrow"/>
          </a:ln>
        </p:spPr>
      </p:cxnSp>
      <p:sp>
        <p:nvSpPr>
          <p:cNvPr id="15" name="Textfeld 14"/>
          <p:cNvSpPr txBox="1"/>
          <p:nvPr/>
        </p:nvSpPr>
        <p:spPr>
          <a:xfrm>
            <a:off x="329922" y="906004"/>
            <a:ext cx="1589313"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2" name="Titel 1">
            <a:extLst>
              <a:ext uri="{FF2B5EF4-FFF2-40B4-BE49-F238E27FC236}">
                <a16:creationId xmlns:a16="http://schemas.microsoft.com/office/drawing/2014/main" id="{CB0E4AC9-C393-4168-B51A-017DB342443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fontScale="85000" lnSpcReduction="1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solidFill>
                  <a:srgbClr val="FFFFFF"/>
                </a:solidFill>
              </a:rPr>
              <a:t>Bewertung der Effekte aus Optimierung der Wärmerückgewinnung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7" name="Rectángulo: esquinas redondeadas 16">
            <a:extLst>
              <a:ext uri="{FF2B5EF4-FFF2-40B4-BE49-F238E27FC236}">
                <a16:creationId xmlns:a16="http://schemas.microsoft.com/office/drawing/2014/main" id="{EDBF86CD-3F1E-4206-BD1C-152306E20156}"/>
              </a:ext>
            </a:extLst>
          </p:cNvPr>
          <p:cNvSpPr/>
          <p:nvPr/>
        </p:nvSpPr>
        <p:spPr>
          <a:xfrm>
            <a:off x="967410" y="4385780"/>
            <a:ext cx="7217777" cy="873308"/>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15">
            <a:extLst>
              <a:ext uri="{FF2B5EF4-FFF2-40B4-BE49-F238E27FC236}">
                <a16:creationId xmlns:a16="http://schemas.microsoft.com/office/drawing/2014/main" id="{09C37D52-3BE2-46F9-BF48-0469668A54D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6863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0A9D843-DCD2-465E-8D93-0B84043143C5}"/>
              </a:ext>
            </a:extLst>
          </p:cNvPr>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370136" y="360487"/>
            <a:ext cx="8403728" cy="5602485"/>
          </a:xfrm>
          <a:prstGeom prst="rect">
            <a:avLst/>
          </a:prstGeom>
        </p:spPr>
      </p:pic>
      <p:sp>
        <p:nvSpPr>
          <p:cNvPr id="4" name="Fußzeilenplatzhalter 3"/>
          <p:cNvSpPr>
            <a:spLocks noGrp="1"/>
          </p:cNvSpPr>
          <p:nvPr>
            <p:ph type="ftr" sz="quarter" idx="11"/>
          </p:nvPr>
        </p:nvSpPr>
        <p:spPr/>
        <p:txBody>
          <a:bodyPr/>
          <a:lstStyle/>
          <a:p>
            <a:r>
              <a:rPr lang="en-US"/>
              <a:t>Training Unit developed by ÖKOTEC</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a:t>
            </a:fld>
            <a:endParaRPr lang="de-DE"/>
          </a:p>
        </p:txBody>
      </p:sp>
      <p:sp>
        <p:nvSpPr>
          <p:cNvPr id="6" name="Titel 1">
            <a:extLst>
              <a:ext uri="{FF2B5EF4-FFF2-40B4-BE49-F238E27FC236}">
                <a16:creationId xmlns:a16="http://schemas.microsoft.com/office/drawing/2014/main" id="{6132EFB5-FA5B-4B83-881A-4D03E795CCF2}"/>
              </a:ext>
            </a:extLst>
          </p:cNvPr>
          <p:cNvSpPr txBox="1">
            <a:spLocks/>
          </p:cNvSpPr>
          <p:nvPr/>
        </p:nvSpPr>
        <p:spPr>
          <a:xfrm>
            <a:off x="370136" y="2668659"/>
            <a:ext cx="8006861" cy="760341"/>
          </a:xfrm>
          <a:prstGeom prst="rect">
            <a:avLst/>
          </a:prstGeom>
          <a:solidFill>
            <a:srgbClr val="209298"/>
          </a:solidFill>
        </p:spPr>
        <p:txBody>
          <a:bodyPr vert="horz" lIns="91440" tIns="45720" rIns="91440" bIns="45720" rtlCol="0" anchor="ctr">
            <a:normAutofit fontScale="77500" lnSpcReduction="200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Best-Practice Beispiele: Wie Unternehmen der Ernährungsindustrie von aussagekräftigem Monitoring und Benchmarking profitiert haben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7" name="Rectángulo 6">
            <a:extLst>
              <a:ext uri="{FF2B5EF4-FFF2-40B4-BE49-F238E27FC236}">
                <a16:creationId xmlns:a16="http://schemas.microsoft.com/office/drawing/2014/main" id="{46E3CE2E-AC8C-4966-B0EA-D2933C3B9A52}"/>
              </a:ext>
            </a:extLst>
          </p:cNvPr>
          <p:cNvSpPr/>
          <p:nvPr/>
        </p:nvSpPr>
        <p:spPr>
          <a:xfrm>
            <a:off x="8548873" y="2667657"/>
            <a:ext cx="224991" cy="760341"/>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6198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3</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333901359"/>
              </p:ext>
            </p:extLst>
          </p:nvPr>
        </p:nvGraphicFramePr>
        <p:xfrm>
          <a:off x="452177" y="1470312"/>
          <a:ext cx="8490212" cy="345670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85000"/>
                              <a:lumOff val="15000"/>
                            </a:schemeClr>
                          </a:solidFill>
                        </a:rPr>
                        <a:t>Systemgrenze</a:t>
                      </a:r>
                    </a:p>
                  </a:txBody>
                  <a:tcPr anchor="ctr">
                    <a:solidFill>
                      <a:srgbClr val="FFC000"/>
                    </a:solidFill>
                  </a:tcPr>
                </a:tc>
                <a:tc>
                  <a:txBody>
                    <a:bodyPr/>
                    <a:lstStyle/>
                    <a:p>
                      <a:pPr algn="ctr"/>
                      <a:r>
                        <a:rPr lang="de-DE" sz="1700" dirty="0">
                          <a:solidFill>
                            <a:schemeClr val="tx1">
                              <a:lumMod val="85000"/>
                              <a:lumOff val="1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dirty="0">
                          <a:solidFill>
                            <a:schemeClr val="tx1">
                              <a:lumMod val="75000"/>
                              <a:lumOff val="25000"/>
                            </a:schemeClr>
                          </a:solidFill>
                        </a:rPr>
                        <a:t>Dryers</a:t>
                      </a:r>
                    </a:p>
                  </a:txBody>
                  <a:tcPr>
                    <a:solidFill>
                      <a:schemeClr val="bg1">
                        <a:lumMod val="95000"/>
                      </a:schemeClr>
                    </a:solidFill>
                  </a:tcPr>
                </a:tc>
                <a:tc>
                  <a:txBody>
                    <a:bodyPr/>
                    <a:lstStyle/>
                    <a:p>
                      <a:r>
                        <a:rPr lang="de-DE" sz="1700" dirty="0">
                          <a:solidFill>
                            <a:schemeClr val="tx1">
                              <a:lumMod val="75000"/>
                              <a:lumOff val="25000"/>
                            </a:schemeClr>
                          </a:solidFill>
                        </a:rPr>
                        <a:t>Prozessoptimierung durch Benchmarking; Energieeffizienzüberwachung; Maßnahmenauswertung</a:t>
                      </a: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dirty="0">
                          <a:solidFill>
                            <a:schemeClr val="tx1">
                              <a:lumMod val="75000"/>
                              <a:lumOff val="25000"/>
                            </a:schemeClr>
                          </a:solidFill>
                        </a:rPr>
                        <a:t>Verpackung</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Auswertung des Effizienzvorteils unterschiedlicher Technologien bei der Verpackung (Benchmarking); Effizienzüberwachung</a:t>
                      </a: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dirty="0">
                          <a:solidFill>
                            <a:schemeClr val="tx1">
                              <a:lumMod val="75000"/>
                              <a:lumOff val="25000"/>
                            </a:schemeClr>
                          </a:solidFill>
                        </a:rPr>
                        <a:t>BHKW</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Effizienzüberwachung; Ableitung von Optimierungsansätzen bei Wartungszyklen</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Druckluftstation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Identifizierung von Potenzialen zur energieeffizienten Regelung</a:t>
                      </a: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dirty="0">
                          <a:solidFill>
                            <a:schemeClr val="tx1">
                              <a:lumMod val="75000"/>
                              <a:lumOff val="25000"/>
                            </a:schemeClr>
                          </a:solidFill>
                        </a:rPr>
                        <a:t>Wärmerück-gewinnung</a:t>
                      </a:r>
                    </a:p>
                  </a:txBody>
                  <a:tcPr>
                    <a:solidFill>
                      <a:schemeClr val="bg1">
                        <a:lumMod val="95000"/>
                      </a:schemeClr>
                    </a:solidFill>
                  </a:tcPr>
                </a:tc>
                <a:tc>
                  <a:txBody>
                    <a:bodyPr/>
                    <a:lstStyle/>
                    <a:p>
                      <a:r>
                        <a:rPr lang="de-DE" sz="1700" dirty="0">
                          <a:solidFill>
                            <a:schemeClr val="tx1">
                              <a:lumMod val="75000"/>
                              <a:lumOff val="25000"/>
                            </a:schemeClr>
                          </a:solidFill>
                        </a:rPr>
                        <a:t>Effizienzüberwachung; Maßnahmenauswertung</a:t>
                      </a: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2244037"/>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9" name="Titel 1">
            <a:extLst>
              <a:ext uri="{FF2B5EF4-FFF2-40B4-BE49-F238E27FC236}">
                <a16:creationId xmlns:a16="http://schemas.microsoft.com/office/drawing/2014/main" id="{AB3E7154-0035-4E46-AA71-A96ED4684EF3}"/>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Best Practice Beispiele aus Monitoring und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0" name="Rectángulo 9">
            <a:extLst>
              <a:ext uri="{FF2B5EF4-FFF2-40B4-BE49-F238E27FC236}">
                <a16:creationId xmlns:a16="http://schemas.microsoft.com/office/drawing/2014/main" id="{99AF0510-CDB4-4BA5-8691-E7C1DFA3529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6655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2"/>
          <p:cNvSpPr>
            <a:spLocks noGrp="1"/>
          </p:cNvSpPr>
          <p:nvPr>
            <p:ph type="ftr" sz="quarter" idx="4294967295"/>
          </p:nvPr>
        </p:nvSpPr>
        <p:spPr/>
        <p:txBody>
          <a:bodyPr/>
          <a:lstStyle/>
          <a:p>
            <a:endParaRPr lang="de-DE" dirty="0"/>
          </a:p>
        </p:txBody>
      </p:sp>
      <p:sp>
        <p:nvSpPr>
          <p:cNvPr id="3" name="Textplatzhalter 2"/>
          <p:cNvSpPr>
            <a:spLocks noGrp="1"/>
          </p:cNvSpPr>
          <p:nvPr>
            <p:ph type="body" sz="quarter" idx="10"/>
          </p:nvPr>
        </p:nvSpPr>
        <p:spPr/>
        <p:txBody>
          <a:bodyPr>
            <a:normAutofit fontScale="92500" lnSpcReduction="10000"/>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Die Auswirkungen der Maßnahme können quantifiziert und Investitionsentscheidungen über die Übertragung auf die anderen Trockner getroffen werden.</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4</a:t>
            </a:fld>
            <a:endParaRPr lang="de-DE" dirty="0"/>
          </a:p>
        </p:txBody>
      </p:sp>
      <p:pic>
        <p:nvPicPr>
          <p:cNvPr id="2" name="Grafik 1"/>
          <p:cNvPicPr>
            <a:picLocks noChangeAspect="1"/>
          </p:cNvPicPr>
          <p:nvPr/>
        </p:nvPicPr>
        <p:blipFill>
          <a:blip r:embed="rId3"/>
          <a:stretch>
            <a:fillRect/>
          </a:stretch>
        </p:blipFill>
        <p:spPr>
          <a:xfrm>
            <a:off x="508337" y="902339"/>
            <a:ext cx="7149269" cy="4351729"/>
          </a:xfrm>
          <a:prstGeom prst="rect">
            <a:avLst/>
          </a:prstGeom>
        </p:spPr>
      </p:pic>
      <p:sp>
        <p:nvSpPr>
          <p:cNvPr id="10" name="Textfeld 9"/>
          <p:cNvSpPr txBox="1"/>
          <p:nvPr/>
        </p:nvSpPr>
        <p:spPr>
          <a:xfrm>
            <a:off x="4105655" y="913089"/>
            <a:ext cx="2906439" cy="783868"/>
          </a:xfrm>
          <a:prstGeom prst="rect">
            <a:avLst/>
          </a:prstGeom>
          <a:noFill/>
        </p:spPr>
        <p:txBody>
          <a:bodyPr wrap="square" rtlCol="0" anchor="ctr">
            <a:noAutofit/>
          </a:bodyPr>
          <a:lstStyle>
            <a:defPPr>
              <a:defRPr lang="de-DE"/>
            </a:defPPr>
            <a:lvl1pPr>
              <a:spcBef>
                <a:spcPts val="576"/>
              </a:spcBef>
              <a:defRPr sz="1600" b="1">
                <a:solidFill>
                  <a:schemeClr val="tx1">
                    <a:lumMod val="65000"/>
                    <a:lumOff val="35000"/>
                  </a:schemeClr>
                </a:solidFill>
              </a:defRPr>
            </a:lvl1pPr>
          </a:lstStyle>
          <a:p>
            <a:r>
              <a:rPr lang="de-DE" dirty="0"/>
              <a:t>Optimierung des Trocknungsprozesses</a:t>
            </a:r>
          </a:p>
        </p:txBody>
      </p:sp>
      <p:sp>
        <p:nvSpPr>
          <p:cNvPr id="11" name="Textfeld 10"/>
          <p:cNvSpPr txBox="1"/>
          <p:nvPr/>
        </p:nvSpPr>
        <p:spPr>
          <a:xfrm>
            <a:off x="622413" y="1000196"/>
            <a:ext cx="3155768" cy="581025"/>
          </a:xfrm>
          <a:prstGeom prst="rect">
            <a:avLst/>
          </a:prstGeom>
          <a:noFill/>
        </p:spPr>
        <p:txBody>
          <a:bodyPr wrap="square" rtlCol="0">
            <a:noAutofit/>
          </a:bodyPr>
          <a:lstStyle/>
          <a:p>
            <a:pPr>
              <a:spcBef>
                <a:spcPts val="576"/>
              </a:spcBef>
            </a:pPr>
            <a:r>
              <a:rPr lang="de-DE" sz="1600" b="1" dirty="0">
                <a:solidFill>
                  <a:schemeClr val="tx1">
                    <a:lumMod val="65000"/>
                    <a:lumOff val="35000"/>
                  </a:schemeClr>
                </a:solidFill>
              </a:rPr>
              <a:t>Temperaturabsenkung                     in der Heizphase</a:t>
            </a:r>
          </a:p>
        </p:txBody>
      </p:sp>
      <p:sp>
        <p:nvSpPr>
          <p:cNvPr id="14" name="Textfeld 10"/>
          <p:cNvSpPr txBox="1"/>
          <p:nvPr/>
        </p:nvSpPr>
        <p:spPr>
          <a:xfrm>
            <a:off x="7668381" y="1696957"/>
            <a:ext cx="1284783"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Energiekosteneinsparung</a:t>
            </a:r>
          </a:p>
        </p:txBody>
      </p:sp>
      <p:cxnSp>
        <p:nvCxnSpPr>
          <p:cNvPr id="15" name="Gerade Verbindung mit Pfeil 18"/>
          <p:cNvCxnSpPr/>
          <p:nvPr/>
        </p:nvCxnSpPr>
        <p:spPr>
          <a:xfrm flipH="1">
            <a:off x="7196155" y="2296255"/>
            <a:ext cx="461451" cy="406482"/>
          </a:xfrm>
          <a:prstGeom prst="straightConnector1">
            <a:avLst/>
          </a:prstGeom>
          <a:noFill/>
          <a:ln w="19046">
            <a:solidFill>
              <a:srgbClr val="666666"/>
            </a:solidFill>
            <a:prstDash val="solid"/>
            <a:round/>
            <a:tailEnd type="arrow"/>
          </a:ln>
        </p:spPr>
      </p:cxnSp>
      <p:sp>
        <p:nvSpPr>
          <p:cNvPr id="16" name="Textfeld 15"/>
          <p:cNvSpPr txBox="1"/>
          <p:nvPr/>
        </p:nvSpPr>
        <p:spPr>
          <a:xfrm>
            <a:off x="7196155" y="4644142"/>
            <a:ext cx="1577591"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2" name="Titel 1">
            <a:extLst>
              <a:ext uri="{FF2B5EF4-FFF2-40B4-BE49-F238E27FC236}">
                <a16:creationId xmlns:a16="http://schemas.microsoft.com/office/drawing/2014/main" id="{3A57FC07-6C11-4A80-B53A-DB6CF43CAA9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sz="2000" dirty="0"/>
              <a:t>Maßnahmenauswertung bei der Trocknungsoptimierung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1333EF58-0A5C-4A73-B682-DF76E578311D}"/>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57187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2F86C8A4-96F2-4B7C-9EE9-3DB9B8B9ADFE}"/>
              </a:ext>
            </a:extLst>
          </p:cNvPr>
          <p:cNvSpPr/>
          <p:nvPr/>
        </p:nvSpPr>
        <p:spPr>
          <a:xfrm>
            <a:off x="519113" y="3930162"/>
            <a:ext cx="8343533" cy="2031023"/>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ußzeilenplatzhalter 2"/>
          <p:cNvSpPr>
            <a:spLocks noGrp="1"/>
          </p:cNvSpPr>
          <p:nvPr>
            <p:ph type="ftr" sz="quarter" idx="4294967295"/>
          </p:nvPr>
        </p:nvSpPr>
        <p:spPr/>
        <p:txBody>
          <a:bodyPr/>
          <a:lstStyle/>
          <a:p>
            <a:endParaRPr lang="de-DE" dirty="0"/>
          </a:p>
        </p:txBody>
      </p:sp>
      <p:sp>
        <p:nvSpPr>
          <p:cNvPr id="3" name="Textplatzhalter 2"/>
          <p:cNvSpPr>
            <a:spLocks noGrp="1"/>
          </p:cNvSpPr>
          <p:nvPr>
            <p:ph type="body" sz="quarter" idx="10"/>
          </p:nvPr>
        </p:nvSpPr>
        <p:spPr>
          <a:xfrm>
            <a:off x="519113" y="1374408"/>
            <a:ext cx="8423275" cy="4846878"/>
          </a:xfrm>
        </p:spPr>
        <p:txBody>
          <a:bodyPr>
            <a:normAutofit lnSpcReduction="10000"/>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500" dirty="0">
                <a:solidFill>
                  <a:schemeClr val="tx1">
                    <a:lumMod val="75000"/>
                    <a:lumOff val="25000"/>
                  </a:schemeClr>
                </a:solidFill>
              </a:rPr>
              <a:t>Es gibt 8 verschiedene Trockner im Unternehmen. Nachdem Baseline für jeden Trockner entwickelt wurde, kann simuliert werden, was ein Trockner verbrauchen würde, wenn er die Produktionsaufgabe eines anderen Trockners erfüllt hätte.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500" dirty="0">
                <a:solidFill>
                  <a:schemeClr val="tx1">
                    <a:lumMod val="75000"/>
                    <a:lumOff val="25000"/>
                  </a:schemeClr>
                </a:solidFill>
              </a:rPr>
              <a:t>Das Diagramm zeigt den Energiekostenvorteil des effizientesten Trockners im Vergleich zum Trockner, der tatsächlich für die Durchführung der Trocknungsaufgabe verwendet wurde.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500" dirty="0">
                <a:solidFill>
                  <a:schemeClr val="tx1">
                    <a:lumMod val="75000"/>
                    <a:lumOff val="25000"/>
                  </a:schemeClr>
                </a:solidFill>
              </a:rPr>
              <a:t>Vergleicht man alle 8 Trockner, kann ein Energieeffizienz-Ranking durchgeführt werden. Auf dieser Basis kann eine Prozessoptimierung durchgeführt werden (primärer Einsatz der effizientesten Trockner).Übersetzt mit www.DeepL.com/Translator</a:t>
            </a:r>
          </a:p>
          <a:p>
            <a:pPr marL="0" indent="0">
              <a:spcBef>
                <a:spcPts val="576"/>
              </a:spcBef>
              <a:spcAft>
                <a:spcPts val="1200"/>
              </a:spcAft>
              <a:buClr>
                <a:srgbClr val="009864"/>
              </a:buClr>
              <a:buNone/>
            </a:pPr>
            <a:endParaRPr lang="de-DE" dirty="0"/>
          </a:p>
        </p:txBody>
      </p:sp>
      <p:sp>
        <p:nvSpPr>
          <p:cNvPr id="4" name="Foliennummernplatzhalter 3"/>
          <p:cNvSpPr>
            <a:spLocks noGrp="1"/>
          </p:cNvSpPr>
          <p:nvPr>
            <p:ph type="sldNum" sz="quarter" idx="4"/>
          </p:nvPr>
        </p:nvSpPr>
        <p:spPr/>
        <p:txBody>
          <a:bodyPr/>
          <a:lstStyle/>
          <a:p>
            <a:fld id="{EB047BE3-02A1-4435-821A-3BBCADEA6157}" type="slidenum">
              <a:rPr lang="de-DE" smtClean="0"/>
              <a:pPr/>
              <a:t>5</a:t>
            </a:fld>
            <a:endParaRPr lang="de-DE" dirty="0"/>
          </a:p>
        </p:txBody>
      </p:sp>
      <p:pic>
        <p:nvPicPr>
          <p:cNvPr id="5" name="Grafik 4"/>
          <p:cNvPicPr>
            <a:picLocks noChangeAspect="1"/>
          </p:cNvPicPr>
          <p:nvPr/>
        </p:nvPicPr>
        <p:blipFill>
          <a:blip r:embed="rId3"/>
          <a:stretch>
            <a:fillRect/>
          </a:stretch>
        </p:blipFill>
        <p:spPr>
          <a:xfrm>
            <a:off x="365395" y="971158"/>
            <a:ext cx="8413209" cy="2725148"/>
          </a:xfrm>
          <a:prstGeom prst="rect">
            <a:avLst/>
          </a:prstGeom>
        </p:spPr>
      </p:pic>
      <p:sp>
        <p:nvSpPr>
          <p:cNvPr id="11" name="Textfeld 10"/>
          <p:cNvSpPr txBox="1"/>
          <p:nvPr/>
        </p:nvSpPr>
        <p:spPr>
          <a:xfrm>
            <a:off x="2150347" y="1419059"/>
            <a:ext cx="3796155"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Aktuelle Energiekosten</a:t>
            </a:r>
          </a:p>
        </p:txBody>
      </p:sp>
      <p:cxnSp>
        <p:nvCxnSpPr>
          <p:cNvPr id="12" name="Gerade Verbindung mit Pfeil 18"/>
          <p:cNvCxnSpPr/>
          <p:nvPr/>
        </p:nvCxnSpPr>
        <p:spPr>
          <a:xfrm flipH="1" flipV="1">
            <a:off x="6241917" y="2284625"/>
            <a:ext cx="58399" cy="337995"/>
          </a:xfrm>
          <a:prstGeom prst="straightConnector1">
            <a:avLst/>
          </a:prstGeom>
          <a:noFill/>
          <a:ln w="19046">
            <a:solidFill>
              <a:srgbClr val="666666"/>
            </a:solidFill>
            <a:prstDash val="solid"/>
            <a:round/>
            <a:tailEnd type="arrow"/>
          </a:ln>
        </p:spPr>
      </p:cxnSp>
      <p:cxnSp>
        <p:nvCxnSpPr>
          <p:cNvPr id="13" name="Gerade Verbindung mit Pfeil 18"/>
          <p:cNvCxnSpPr/>
          <p:nvPr/>
        </p:nvCxnSpPr>
        <p:spPr>
          <a:xfrm>
            <a:off x="5946502" y="1666244"/>
            <a:ext cx="262829" cy="254125"/>
          </a:xfrm>
          <a:prstGeom prst="straightConnector1">
            <a:avLst/>
          </a:prstGeom>
          <a:noFill/>
          <a:ln w="19046">
            <a:solidFill>
              <a:srgbClr val="666666"/>
            </a:solidFill>
            <a:prstDash val="solid"/>
            <a:round/>
            <a:tailEnd type="arrow"/>
          </a:ln>
        </p:spPr>
      </p:cxnSp>
      <p:sp>
        <p:nvSpPr>
          <p:cNvPr id="18" name="Textfeld 17"/>
          <p:cNvSpPr txBox="1"/>
          <p:nvPr/>
        </p:nvSpPr>
        <p:spPr>
          <a:xfrm>
            <a:off x="6077916" y="2616034"/>
            <a:ext cx="962161"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Bench-mark</a:t>
            </a:r>
          </a:p>
        </p:txBody>
      </p:sp>
      <p:cxnSp>
        <p:nvCxnSpPr>
          <p:cNvPr id="19" name="Gerade Verbindung mit Pfeil 18"/>
          <p:cNvCxnSpPr/>
          <p:nvPr/>
        </p:nvCxnSpPr>
        <p:spPr>
          <a:xfrm flipH="1">
            <a:off x="6351664" y="1682668"/>
            <a:ext cx="153718" cy="458471"/>
          </a:xfrm>
          <a:prstGeom prst="straightConnector1">
            <a:avLst/>
          </a:prstGeom>
          <a:noFill/>
          <a:ln w="19046">
            <a:solidFill>
              <a:srgbClr val="666666"/>
            </a:solidFill>
            <a:prstDash val="solid"/>
            <a:round/>
            <a:tailEnd type="arrow"/>
          </a:ln>
        </p:spPr>
      </p:cxnSp>
      <p:sp>
        <p:nvSpPr>
          <p:cNvPr id="21" name="Textfeld 20"/>
          <p:cNvSpPr txBox="1"/>
          <p:nvPr/>
        </p:nvSpPr>
        <p:spPr>
          <a:xfrm>
            <a:off x="6398501" y="1335902"/>
            <a:ext cx="1841148"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Einsparpotenzial</a:t>
            </a:r>
          </a:p>
        </p:txBody>
      </p:sp>
      <p:sp>
        <p:nvSpPr>
          <p:cNvPr id="23" name="Textfeld 22"/>
          <p:cNvSpPr txBox="1"/>
          <p:nvPr/>
        </p:nvSpPr>
        <p:spPr>
          <a:xfrm>
            <a:off x="346756" y="998125"/>
            <a:ext cx="1577591"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5" name="Titel 1">
            <a:extLst>
              <a:ext uri="{FF2B5EF4-FFF2-40B4-BE49-F238E27FC236}">
                <a16:creationId xmlns:a16="http://schemas.microsoft.com/office/drawing/2014/main" id="{BBA3F767-408B-4C5C-AB32-995DA532A57B}"/>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a:solidFill>
                  <a:srgbClr val="FFFFFF"/>
                </a:solidFill>
              </a:rPr>
              <a:t>Benchmarking der </a:t>
            </a:r>
            <a:r>
              <a:rPr lang="en-US" dirty="0" err="1">
                <a:solidFill>
                  <a:srgbClr val="FFFFFF"/>
                </a:solidFill>
              </a:rPr>
              <a:t>Trockner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A32268A8-314D-4C5A-8992-2B6B3DC336F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23629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6</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1475701153"/>
              </p:ext>
            </p:extLst>
          </p:nvPr>
        </p:nvGraphicFramePr>
        <p:xfrm>
          <a:off x="452177" y="1470312"/>
          <a:ext cx="8490212" cy="345670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75000"/>
                              <a:lumOff val="25000"/>
                            </a:schemeClr>
                          </a:solidFill>
                        </a:rPr>
                        <a:t>Systemgrenze</a:t>
                      </a:r>
                    </a:p>
                  </a:txBody>
                  <a:tcPr anchor="ctr">
                    <a:solidFill>
                      <a:srgbClr val="FFC000"/>
                    </a:solidFill>
                  </a:tcPr>
                </a:tc>
                <a:tc>
                  <a:txBody>
                    <a:bodyPr/>
                    <a:lstStyle/>
                    <a:p>
                      <a:pPr algn="ctr"/>
                      <a:r>
                        <a:rPr lang="de-DE" sz="1700" dirty="0">
                          <a:solidFill>
                            <a:schemeClr val="tx1">
                              <a:lumMod val="75000"/>
                              <a:lumOff val="2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dirty="0">
                          <a:solidFill>
                            <a:schemeClr val="tx1">
                              <a:lumMod val="75000"/>
                              <a:lumOff val="25000"/>
                            </a:schemeClr>
                          </a:solidFill>
                        </a:rPr>
                        <a:t>Dryers</a:t>
                      </a:r>
                    </a:p>
                  </a:txBody>
                  <a:tcPr>
                    <a:solidFill>
                      <a:schemeClr val="bg1">
                        <a:lumMod val="95000"/>
                      </a:schemeClr>
                    </a:solidFill>
                  </a:tcPr>
                </a:tc>
                <a:tc>
                  <a:txBody>
                    <a:bodyPr/>
                    <a:lstStyle/>
                    <a:p>
                      <a:r>
                        <a:rPr lang="de-DE" sz="1700" dirty="0">
                          <a:solidFill>
                            <a:schemeClr val="tx1">
                              <a:lumMod val="75000"/>
                              <a:lumOff val="25000"/>
                            </a:schemeClr>
                          </a:solidFill>
                        </a:rPr>
                        <a:t>Prozessoptimierung durch Benchmarking; Energieeffizienzüberwachung; Maßnahmenauswertung</a:t>
                      </a: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dirty="0">
                          <a:solidFill>
                            <a:schemeClr val="tx1">
                              <a:lumMod val="75000"/>
                              <a:lumOff val="25000"/>
                            </a:schemeClr>
                          </a:solidFill>
                        </a:rPr>
                        <a:t>Verpackung</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Auswertung des Effizienzvorteils unterschiedlicher Technologien bei der Verpackung (Benchmarking); Effizienzüberwachung</a:t>
                      </a: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dirty="0">
                          <a:solidFill>
                            <a:schemeClr val="tx1">
                              <a:lumMod val="75000"/>
                              <a:lumOff val="25000"/>
                            </a:schemeClr>
                          </a:solidFill>
                        </a:rPr>
                        <a:t>BHKW</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Effizienzüberwachung; Ableitung von Optimierungsansätzen bei Wartungszyklen</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Druckluftstation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Identifizierung von Potenzialen zur energieeffizienten Regelung</a:t>
                      </a: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dirty="0">
                          <a:solidFill>
                            <a:schemeClr val="tx1">
                              <a:lumMod val="75000"/>
                              <a:lumOff val="25000"/>
                            </a:schemeClr>
                          </a:solidFill>
                        </a:rPr>
                        <a:t>Wärmerück-gewinnung</a:t>
                      </a:r>
                    </a:p>
                  </a:txBody>
                  <a:tcPr>
                    <a:solidFill>
                      <a:schemeClr val="bg1">
                        <a:lumMod val="95000"/>
                      </a:schemeClr>
                    </a:solidFill>
                  </a:tcPr>
                </a:tc>
                <a:tc>
                  <a:txBody>
                    <a:bodyPr/>
                    <a:lstStyle/>
                    <a:p>
                      <a:r>
                        <a:rPr lang="de-DE" sz="1700" dirty="0">
                          <a:solidFill>
                            <a:schemeClr val="tx1">
                              <a:lumMod val="75000"/>
                              <a:lumOff val="25000"/>
                            </a:schemeClr>
                          </a:solidFill>
                        </a:rPr>
                        <a:t>Effizienzüberwachung; Maßnahmenauswertung</a:t>
                      </a: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2897179"/>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88CBE240-C8CA-4F7F-95AB-066B8BDDE1C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solidFill>
                  <a:srgbClr val="FFFFFF"/>
                </a:solidFill>
              </a:rPr>
              <a:t>Best Practice Beispiele aus Monitoring und Benchmarking</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4B38778-DFBE-45C1-ADC5-FFC5C863D088}"/>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94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6D469AFA-15DB-49ED-B8D0-377753C5B787}"/>
              </a:ext>
            </a:extLst>
          </p:cNvPr>
          <p:cNvSpPr/>
          <p:nvPr/>
        </p:nvSpPr>
        <p:spPr>
          <a:xfrm>
            <a:off x="436809" y="4053042"/>
            <a:ext cx="8343533" cy="2031023"/>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ußzeilenplatzhalter 2"/>
          <p:cNvSpPr>
            <a:spLocks noGrp="1"/>
          </p:cNvSpPr>
          <p:nvPr>
            <p:ph type="ftr" sz="quarter" idx="4294967295"/>
          </p:nvPr>
        </p:nvSpPr>
        <p:spPr/>
        <p:txBody>
          <a:bodyPr/>
          <a:lstStyle/>
          <a:p>
            <a:endParaRPr lang="de-DE" dirty="0"/>
          </a:p>
        </p:txBody>
      </p:sp>
      <p:sp>
        <p:nvSpPr>
          <p:cNvPr id="5" name="Textplatzhalter 4"/>
          <p:cNvSpPr>
            <a:spLocks noGrp="1"/>
          </p:cNvSpPr>
          <p:nvPr>
            <p:ph type="body" sz="quarter" idx="10"/>
          </p:nvPr>
        </p:nvSpPr>
        <p:spPr>
          <a:xfrm>
            <a:off x="519113" y="1676335"/>
            <a:ext cx="8423275" cy="4473296"/>
          </a:xfrm>
        </p:spPr>
        <p:txBody>
          <a:bodyPr>
            <a:normAutofit fontScale="92500" lnSpcReduction="20000"/>
          </a:bodyPr>
          <a:lstStyle/>
          <a:p>
            <a:endParaRPr lang="de-DE" dirty="0"/>
          </a:p>
          <a:p>
            <a:endParaRPr lang="de-DE" dirty="0"/>
          </a:p>
          <a:p>
            <a:endParaRPr lang="de-DE" dirty="0"/>
          </a:p>
          <a:p>
            <a:endParaRPr lang="de-DE" dirty="0"/>
          </a:p>
          <a:p>
            <a:endParaRPr lang="de-DE" dirty="0"/>
          </a:p>
          <a:p>
            <a:endParaRPr lang="de-DE" dirty="0"/>
          </a:p>
          <a:p>
            <a:endParaRPr lang="de-DE" dirty="0"/>
          </a:p>
          <a:p>
            <a:pPr marL="342900" indent="-342900">
              <a:spcBef>
                <a:spcPts val="0"/>
              </a:spcBef>
              <a:spcAft>
                <a:spcPts val="600"/>
              </a:spcAft>
              <a:buClr>
                <a:schemeClr val="tx1">
                  <a:lumMod val="65000"/>
                  <a:lumOff val="35000"/>
                </a:schemeClr>
              </a:buClr>
              <a:buFont typeface="Courier New" panose="02070309020205020404" pitchFamily="49" charset="0"/>
              <a:buChar char="o"/>
            </a:pPr>
            <a:endParaRPr lang="de-DE" sz="1800" dirty="0">
              <a:solidFill>
                <a:schemeClr val="tx1">
                  <a:lumMod val="75000"/>
                  <a:lumOff val="25000"/>
                </a:schemeClr>
              </a:solidFill>
            </a:endParaRPr>
          </a:p>
          <a:p>
            <a:pPr marL="342900" indent="-342900">
              <a:spcBef>
                <a:spcPts val="0"/>
              </a:spcBef>
              <a:spcAft>
                <a:spcPts val="600"/>
              </a:spcAft>
              <a:buClr>
                <a:schemeClr val="tx1">
                  <a:lumMod val="65000"/>
                  <a:lumOff val="35000"/>
                </a:schemeClr>
              </a:buClr>
              <a:buFont typeface="Courier New" panose="02070309020205020404" pitchFamily="49" charset="0"/>
              <a:buChar char="o"/>
            </a:pPr>
            <a:endParaRPr lang="de-DE" sz="1800" dirty="0">
              <a:solidFill>
                <a:schemeClr val="tx1">
                  <a:lumMod val="75000"/>
                  <a:lumOff val="25000"/>
                </a:schemeClr>
              </a:solidFill>
            </a:endParaRP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800" dirty="0">
                <a:solidFill>
                  <a:schemeClr val="tx1">
                    <a:lumMod val="75000"/>
                    <a:lumOff val="25000"/>
                  </a:schemeClr>
                </a:solidFill>
              </a:rPr>
              <a:t>Das Diagramm zeigt die Überwachung der Energiekosten einer Trocknungsanlage auf täglicher Basis durch Vergleich der Basislinie mit den tatsächlichen Energiekostenwerten.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800" dirty="0">
                <a:solidFill>
                  <a:schemeClr val="tx1">
                    <a:lumMod val="75000"/>
                    <a:lumOff val="25000"/>
                  </a:schemeClr>
                </a:solidFill>
              </a:rPr>
              <a:t>Im August gab es einen unerwarteten Höhepunkt der Energiekosten und der Energiemanager erhielt eine Frühwarn-E-Mail vom Energieüberwachungssystem.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800" dirty="0">
                <a:solidFill>
                  <a:schemeClr val="tx1">
                    <a:lumMod val="75000"/>
                    <a:lumOff val="25000"/>
                  </a:schemeClr>
                </a:solidFill>
              </a:rPr>
              <a:t>Er konnte sofort reagieren und bemerkte, dass die Bedienelemente bei der Wartung falsch eingestellt waren. Er konnte eingreifen und hohe Energiekosten vermeiden, die entstanden wären, wenn der Fehler nicht bemerkt worden wäre.</a:t>
            </a:r>
          </a:p>
        </p:txBody>
      </p:sp>
      <p:sp>
        <p:nvSpPr>
          <p:cNvPr id="4" name="Foliennummernplatzhalter 3"/>
          <p:cNvSpPr>
            <a:spLocks noGrp="1"/>
          </p:cNvSpPr>
          <p:nvPr>
            <p:ph type="sldNum" sz="quarter" idx="4"/>
          </p:nvPr>
        </p:nvSpPr>
        <p:spPr/>
        <p:txBody>
          <a:bodyPr/>
          <a:lstStyle/>
          <a:p>
            <a:fld id="{EB047BE3-02A1-4435-821A-3BBCADEA6157}" type="slidenum">
              <a:rPr lang="de-DE" smtClean="0"/>
              <a:pPr/>
              <a:t>7</a:t>
            </a:fld>
            <a:endParaRPr lang="de-DE" dirty="0"/>
          </a:p>
        </p:txBody>
      </p:sp>
      <p:sp>
        <p:nvSpPr>
          <p:cNvPr id="3" name="Rechteck 2"/>
          <p:cNvSpPr/>
          <p:nvPr/>
        </p:nvSpPr>
        <p:spPr>
          <a:xfrm>
            <a:off x="4608576" y="1410516"/>
            <a:ext cx="393192" cy="146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pic>
        <p:nvPicPr>
          <p:cNvPr id="6" name="Grafik 5"/>
          <p:cNvPicPr>
            <a:picLocks noChangeAspect="1"/>
          </p:cNvPicPr>
          <p:nvPr/>
        </p:nvPicPr>
        <p:blipFill>
          <a:blip r:embed="rId3"/>
          <a:stretch>
            <a:fillRect/>
          </a:stretch>
        </p:blipFill>
        <p:spPr>
          <a:xfrm>
            <a:off x="331864" y="867408"/>
            <a:ext cx="8480271" cy="3133616"/>
          </a:xfrm>
          <a:prstGeom prst="rect">
            <a:avLst/>
          </a:prstGeom>
        </p:spPr>
      </p:pic>
      <p:cxnSp>
        <p:nvCxnSpPr>
          <p:cNvPr id="12" name="Gerade Verbindung mit Pfeil 11"/>
          <p:cNvCxnSpPr/>
          <p:nvPr/>
        </p:nvCxnSpPr>
        <p:spPr>
          <a:xfrm>
            <a:off x="1778558" y="1833979"/>
            <a:ext cx="322653" cy="508878"/>
          </a:xfrm>
          <a:prstGeom prst="straightConnector1">
            <a:avLst/>
          </a:prstGeom>
          <a:noFill/>
          <a:ln w="19046">
            <a:solidFill>
              <a:srgbClr val="666666"/>
            </a:solidFill>
            <a:prstDash val="solid"/>
            <a:round/>
            <a:tailEnd type="arrow"/>
          </a:ln>
        </p:spPr>
      </p:cxnSp>
      <p:sp>
        <p:nvSpPr>
          <p:cNvPr id="13" name="Textfeld 12"/>
          <p:cNvSpPr txBox="1"/>
          <p:nvPr/>
        </p:nvSpPr>
        <p:spPr>
          <a:xfrm>
            <a:off x="331864" y="1344731"/>
            <a:ext cx="1841148" cy="584775"/>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Unerwarteter Mehrverbrauch</a:t>
            </a:r>
          </a:p>
        </p:txBody>
      </p:sp>
      <p:cxnSp>
        <p:nvCxnSpPr>
          <p:cNvPr id="14" name="Gerade Verbindung mit Pfeil 13"/>
          <p:cNvCxnSpPr/>
          <p:nvPr/>
        </p:nvCxnSpPr>
        <p:spPr>
          <a:xfrm flipH="1">
            <a:off x="2393720" y="1323018"/>
            <a:ext cx="322653" cy="998613"/>
          </a:xfrm>
          <a:prstGeom prst="straightConnector1">
            <a:avLst/>
          </a:prstGeom>
          <a:noFill/>
          <a:ln w="19046">
            <a:solidFill>
              <a:srgbClr val="666666"/>
            </a:solidFill>
            <a:prstDash val="solid"/>
            <a:round/>
            <a:tailEnd type="arrow"/>
          </a:ln>
        </p:spPr>
      </p:cxnSp>
      <p:sp>
        <p:nvSpPr>
          <p:cNvPr id="16" name="Textfeld 15"/>
          <p:cNvSpPr txBox="1"/>
          <p:nvPr/>
        </p:nvSpPr>
        <p:spPr>
          <a:xfrm>
            <a:off x="2610280" y="982408"/>
            <a:ext cx="2474186"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Toleranzbereich</a:t>
            </a:r>
          </a:p>
        </p:txBody>
      </p:sp>
      <p:sp>
        <p:nvSpPr>
          <p:cNvPr id="19" name="Textfeld 18"/>
          <p:cNvSpPr txBox="1"/>
          <p:nvPr/>
        </p:nvSpPr>
        <p:spPr>
          <a:xfrm>
            <a:off x="6818112" y="794338"/>
            <a:ext cx="1577591" cy="461665"/>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7" name="Titel 1">
            <a:extLst>
              <a:ext uri="{FF2B5EF4-FFF2-40B4-BE49-F238E27FC236}">
                <a16:creationId xmlns:a16="http://schemas.microsoft.com/office/drawing/2014/main" id="{7A748D37-601C-47C1-88F8-6E9914BF0405}"/>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n-US" dirty="0" err="1">
                <a:solidFill>
                  <a:srgbClr val="FFFFFF"/>
                </a:solidFill>
              </a:rPr>
              <a:t>Effizienzüberwachung</a:t>
            </a:r>
            <a:r>
              <a:rPr lang="en-US" dirty="0">
                <a:solidFill>
                  <a:srgbClr val="FFFFFF"/>
                </a:solidFill>
              </a:rPr>
              <a:t> </a:t>
            </a:r>
            <a:r>
              <a:rPr lang="en-US" dirty="0" err="1">
                <a:solidFill>
                  <a:srgbClr val="FFFFFF"/>
                </a:solidFill>
              </a:rPr>
              <a:t>bei</a:t>
            </a:r>
            <a:r>
              <a:rPr lang="en-US" dirty="0">
                <a:solidFill>
                  <a:srgbClr val="FFFFFF"/>
                </a:solidFill>
              </a:rPr>
              <a:t> </a:t>
            </a:r>
            <a:r>
              <a:rPr lang="en-US" dirty="0" err="1">
                <a:solidFill>
                  <a:srgbClr val="FFFFFF"/>
                </a:solidFill>
              </a:rPr>
              <a:t>einer</a:t>
            </a:r>
            <a:r>
              <a:rPr lang="en-US" dirty="0">
                <a:solidFill>
                  <a:srgbClr val="FFFFFF"/>
                </a:solidFill>
              </a:rPr>
              <a:t> </a:t>
            </a:r>
            <a:r>
              <a:rPr lang="en-US" dirty="0" err="1">
                <a:solidFill>
                  <a:srgbClr val="FFFFFF"/>
                </a:solidFill>
              </a:rPr>
              <a:t>Verpackungsanlage</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8" name="Rectángulo 17">
            <a:extLst>
              <a:ext uri="{FF2B5EF4-FFF2-40B4-BE49-F238E27FC236}">
                <a16:creationId xmlns:a16="http://schemas.microsoft.com/office/drawing/2014/main" id="{32CD658D-E848-40FC-A79F-B3084607D1A2}"/>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8858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esquinas redondeadas 13">
            <a:extLst>
              <a:ext uri="{FF2B5EF4-FFF2-40B4-BE49-F238E27FC236}">
                <a16:creationId xmlns:a16="http://schemas.microsoft.com/office/drawing/2014/main" id="{5AEF894F-414D-4BC6-8491-EA7BDEEFB284}"/>
              </a:ext>
            </a:extLst>
          </p:cNvPr>
          <p:cNvSpPr/>
          <p:nvPr/>
        </p:nvSpPr>
        <p:spPr>
          <a:xfrm>
            <a:off x="293975" y="3931566"/>
            <a:ext cx="8486367" cy="2220850"/>
          </a:xfrm>
          <a:prstGeom prst="roundRect">
            <a:avLst>
              <a:gd name="adj" fmla="val 7143"/>
            </a:avLst>
          </a:prstGeom>
          <a:solidFill>
            <a:schemeClr val="accent2">
              <a:lumMod val="40000"/>
              <a:lumOff val="60000"/>
              <a:alpha val="22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Foliennummernplatzhalter 3"/>
          <p:cNvSpPr>
            <a:spLocks noGrp="1"/>
          </p:cNvSpPr>
          <p:nvPr>
            <p:ph type="sldNum" sz="quarter" idx="4"/>
          </p:nvPr>
        </p:nvSpPr>
        <p:spPr/>
        <p:txBody>
          <a:bodyPr/>
          <a:lstStyle/>
          <a:p>
            <a:fld id="{EB047BE3-02A1-4435-821A-3BBCADEA6157}" type="slidenum">
              <a:rPr lang="de-DE" smtClean="0"/>
              <a:pPr/>
              <a:t>8</a:t>
            </a:fld>
            <a:endParaRPr lang="de-DE" dirty="0"/>
          </a:p>
        </p:txBody>
      </p:sp>
      <p:sp>
        <p:nvSpPr>
          <p:cNvPr id="11" name="Textplatzhalter 4"/>
          <p:cNvSpPr>
            <a:spLocks noGrp="1"/>
          </p:cNvSpPr>
          <p:nvPr>
            <p:ph type="body" sz="quarter" idx="10"/>
          </p:nvPr>
        </p:nvSpPr>
        <p:spPr>
          <a:xfrm>
            <a:off x="350589" y="3671288"/>
            <a:ext cx="8423275" cy="2481127"/>
          </a:xfrm>
        </p:spPr>
        <p:txBody>
          <a:bodyPr vert="horz" lIns="91440" tIns="45720" rIns="91440" bIns="45720" rtlCol="0">
            <a:normAutofit lnSpcReduction="10000"/>
          </a:bodyPr>
          <a:lstStyle/>
          <a:p>
            <a:endParaRPr lang="de-DE" sz="1800" dirty="0"/>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Aufgabe erfüllt, aber eine andere Technologie anwendet. Da die Basislinien für jede der Verpackungslinien vorhanden sind, ist ein Vergleich durch Benchmarking möglich.</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Die Benchmarking-Ergebnisse zeigen, dass eine der Verpackungslinien wesentlich effizienter arbeitet als die andere. Für jeden Tag kann das Einsparpotenzial bewertet werden, wenn nicht die weniger effiziente Verpackungslinie, aber die effiziente Verpackungslinie hätte die Verpackungsaufgabe erfüllt. </a:t>
            </a:r>
          </a:p>
          <a:p>
            <a:pPr marL="342900" indent="-342900">
              <a:spcBef>
                <a:spcPts val="0"/>
              </a:spcBef>
              <a:spcAft>
                <a:spcPts val="600"/>
              </a:spcAft>
              <a:buClr>
                <a:schemeClr val="tx1">
                  <a:lumMod val="65000"/>
                  <a:lumOff val="35000"/>
                </a:schemeClr>
              </a:buClr>
              <a:buFont typeface="Courier New" panose="02070309020205020404" pitchFamily="49" charset="0"/>
              <a:buChar char="o"/>
            </a:pPr>
            <a:r>
              <a:rPr lang="de-DE" sz="1600" dirty="0">
                <a:solidFill>
                  <a:schemeClr val="tx1">
                    <a:lumMod val="75000"/>
                    <a:lumOff val="25000"/>
                  </a:schemeClr>
                </a:solidFill>
              </a:rPr>
              <a:t>In diesem Zusammenhang ist eine bessere Kapazitätsplanung möglich. Darüber hinaus kann eine solide Investitionsentscheidung über den Ersatz der weniger effizienten Verpackungslinie getroffen werden.</a:t>
            </a:r>
          </a:p>
        </p:txBody>
      </p:sp>
      <p:pic>
        <p:nvPicPr>
          <p:cNvPr id="6" name="Grafik 5"/>
          <p:cNvPicPr>
            <a:picLocks noChangeAspect="1"/>
          </p:cNvPicPr>
          <p:nvPr/>
        </p:nvPicPr>
        <p:blipFill>
          <a:blip r:embed="rId3"/>
          <a:stretch>
            <a:fillRect/>
          </a:stretch>
        </p:blipFill>
        <p:spPr>
          <a:xfrm>
            <a:off x="328816" y="909561"/>
            <a:ext cx="8486368" cy="2761727"/>
          </a:xfrm>
          <a:prstGeom prst="rect">
            <a:avLst/>
          </a:prstGeom>
        </p:spPr>
      </p:pic>
      <p:cxnSp>
        <p:nvCxnSpPr>
          <p:cNvPr id="15" name="Gerade Verbindung mit Pfeil 14"/>
          <p:cNvCxnSpPr/>
          <p:nvPr/>
        </p:nvCxnSpPr>
        <p:spPr>
          <a:xfrm flipH="1">
            <a:off x="6351664" y="1682668"/>
            <a:ext cx="153718" cy="458471"/>
          </a:xfrm>
          <a:prstGeom prst="straightConnector1">
            <a:avLst/>
          </a:prstGeom>
          <a:noFill/>
          <a:ln w="19046">
            <a:solidFill>
              <a:srgbClr val="666666"/>
            </a:solidFill>
            <a:prstDash val="solid"/>
            <a:round/>
            <a:tailEnd type="arrow"/>
          </a:ln>
        </p:spPr>
      </p:cxnSp>
      <p:sp>
        <p:nvSpPr>
          <p:cNvPr id="18" name="Textfeld 17"/>
          <p:cNvSpPr txBox="1"/>
          <p:nvPr/>
        </p:nvSpPr>
        <p:spPr>
          <a:xfrm>
            <a:off x="6398501" y="1335902"/>
            <a:ext cx="1841148" cy="338554"/>
          </a:xfrm>
          <a:prstGeom prst="rect">
            <a:avLst/>
          </a:prstGeom>
          <a:solidFill>
            <a:srgbClr val="F2F2F2"/>
          </a:solidFill>
          <a:ln w="9528">
            <a:solidFill>
              <a:srgbClr val="000000"/>
            </a:solidFill>
            <a:prstDash val="solid"/>
            <a:miter/>
          </a:ln>
        </p:spPr>
        <p:txBody>
          <a:bodyPr vert="horz" wrap="square" lIns="0" tIns="45720" rIns="91440" bIns="45720" anchor="ctr" anchorCtr="1" compatLnSpc="1">
            <a:spAutoFit/>
          </a:bodyPr>
          <a:lstStyle/>
          <a:p>
            <a:pPr marL="92070" lvl="0" algn="ctr">
              <a:defRPr sz="1800" b="0" i="0" u="none" strike="noStrike" kern="0" cap="none" spc="0" baseline="0">
                <a:solidFill>
                  <a:srgbClr val="000000"/>
                </a:solidFill>
                <a:uFillTx/>
              </a:defRPr>
            </a:pPr>
            <a:r>
              <a:rPr lang="de-DE" sz="1600" kern="0" dirty="0">
                <a:solidFill>
                  <a:srgbClr val="404040"/>
                </a:solidFill>
                <a:latin typeface="Calibri"/>
                <a:cs typeface="Calibri" pitchFamily="34"/>
              </a:rPr>
              <a:t>Einsparpotenzial</a:t>
            </a:r>
          </a:p>
        </p:txBody>
      </p:sp>
      <p:sp>
        <p:nvSpPr>
          <p:cNvPr id="20" name="Textfeld 19"/>
          <p:cNvSpPr txBox="1"/>
          <p:nvPr/>
        </p:nvSpPr>
        <p:spPr>
          <a:xfrm>
            <a:off x="329922" y="892840"/>
            <a:ext cx="3026227" cy="276999"/>
          </a:xfrm>
          <a:prstGeom prst="rect">
            <a:avLst/>
          </a:prstGeom>
          <a:noFill/>
        </p:spPr>
        <p:txBody>
          <a:bodyPr wrap="square" rtlCol="0">
            <a:spAutoFit/>
          </a:bodyPr>
          <a:lstStyle/>
          <a:p>
            <a:r>
              <a:rPr lang="de-DE" sz="1200" dirty="0"/>
              <a:t>Source </a:t>
            </a:r>
            <a:r>
              <a:rPr lang="de-DE" sz="1200" dirty="0" err="1"/>
              <a:t>of</a:t>
            </a:r>
            <a:r>
              <a:rPr lang="de-DE" sz="1200" dirty="0"/>
              <a:t> </a:t>
            </a:r>
            <a:r>
              <a:rPr lang="de-DE" sz="1200" dirty="0" err="1"/>
              <a:t>Diagram</a:t>
            </a:r>
            <a:r>
              <a:rPr lang="de-DE" sz="1200" dirty="0"/>
              <a:t>: ÖKOTEC </a:t>
            </a:r>
            <a:r>
              <a:rPr lang="de-DE" sz="1200" dirty="0" err="1"/>
              <a:t>EnEffCo</a:t>
            </a:r>
            <a:endParaRPr lang="de-DE" sz="1200" dirty="0"/>
          </a:p>
        </p:txBody>
      </p:sp>
      <p:sp>
        <p:nvSpPr>
          <p:cNvPr id="12" name="Titel 1">
            <a:extLst>
              <a:ext uri="{FF2B5EF4-FFF2-40B4-BE49-F238E27FC236}">
                <a16:creationId xmlns:a16="http://schemas.microsoft.com/office/drawing/2014/main" id="{D943826C-D489-4DB6-BAF1-C180D07959F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t>Benchmarking der Verpackungsanlagen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3" name="Rectángulo 12">
            <a:extLst>
              <a:ext uri="{FF2B5EF4-FFF2-40B4-BE49-F238E27FC236}">
                <a16:creationId xmlns:a16="http://schemas.microsoft.com/office/drawing/2014/main" id="{C5E50B01-D88F-4B0A-B2A2-C91A17F150FF}"/>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3084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4294967295"/>
          </p:nvPr>
        </p:nvSpPr>
        <p:spPr/>
        <p:txBody>
          <a:bodyPr/>
          <a:lstStyle/>
          <a:p>
            <a:r>
              <a:rPr lang="en-US" sz="1100"/>
              <a:t>Training Unit developed by ÖKOTEC</a:t>
            </a:r>
            <a:endParaRPr lang="de-DE" sz="1100" dirty="0"/>
          </a:p>
        </p:txBody>
      </p:sp>
      <p:sp>
        <p:nvSpPr>
          <p:cNvPr id="5" name="Foliennummernplatzhalter 4"/>
          <p:cNvSpPr>
            <a:spLocks noGrp="1"/>
          </p:cNvSpPr>
          <p:nvPr>
            <p:ph type="sldNum" sz="quarter" idx="4"/>
          </p:nvPr>
        </p:nvSpPr>
        <p:spPr/>
        <p:txBody>
          <a:bodyPr/>
          <a:lstStyle/>
          <a:p>
            <a:fld id="{EB047BE3-02A1-4435-821A-3BBCADEA6157}" type="slidenum">
              <a:rPr lang="de-DE" smtClean="0"/>
              <a:pPr/>
              <a:t>9</a:t>
            </a:fld>
            <a:endParaRPr lang="de-DE" dirty="0"/>
          </a:p>
        </p:txBody>
      </p:sp>
      <p:sp>
        <p:nvSpPr>
          <p:cNvPr id="15" name="Fußzeilenplatzhalter 2"/>
          <p:cNvSpPr txBox="1">
            <a:spLocks/>
          </p:cNvSpPr>
          <p:nvPr/>
        </p:nvSpPr>
        <p:spPr>
          <a:xfrm>
            <a:off x="1979713" y="6436054"/>
            <a:ext cx="5032240" cy="176761"/>
          </a:xfrm>
          <a:prstGeom prst="rect">
            <a:avLst/>
          </a:prstGeom>
        </p:spPr>
        <p:txBody>
          <a:bodyPr vert="horz" lIns="91440" tIns="45720" rIns="91440" bIns="45720" rtlCol="0" anchor="ctr"/>
          <a:lstStyle>
            <a:defPPr>
              <a:defRPr lang="de-DE"/>
            </a:defPPr>
            <a:lvl1pPr marL="0" algn="l"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Training Unit developed by ÖKOTEC</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263474707"/>
              </p:ext>
            </p:extLst>
          </p:nvPr>
        </p:nvGraphicFramePr>
        <p:xfrm>
          <a:off x="452177" y="1470312"/>
          <a:ext cx="8490212" cy="3456707"/>
        </p:xfrm>
        <a:graphic>
          <a:graphicData uri="http://schemas.openxmlformats.org/drawingml/2006/table">
            <a:tbl>
              <a:tblPr firstRow="1" bandRow="1">
                <a:tableStyleId>{5C22544A-7EE6-4342-B048-85BDC9FD1C3A}</a:tableStyleId>
              </a:tblPr>
              <a:tblGrid>
                <a:gridCol w="1879041">
                  <a:extLst>
                    <a:ext uri="{9D8B030D-6E8A-4147-A177-3AD203B41FA5}">
                      <a16:colId xmlns:a16="http://schemas.microsoft.com/office/drawing/2014/main" val="3416078883"/>
                    </a:ext>
                  </a:extLst>
                </a:gridCol>
                <a:gridCol w="6611171">
                  <a:extLst>
                    <a:ext uri="{9D8B030D-6E8A-4147-A177-3AD203B41FA5}">
                      <a16:colId xmlns:a16="http://schemas.microsoft.com/office/drawing/2014/main" val="1129274748"/>
                    </a:ext>
                  </a:extLst>
                </a:gridCol>
              </a:tblGrid>
              <a:tr h="667787">
                <a:tc>
                  <a:txBody>
                    <a:bodyPr/>
                    <a:lstStyle/>
                    <a:p>
                      <a:pPr algn="ctr"/>
                      <a:r>
                        <a:rPr lang="de-DE" sz="1700" dirty="0">
                          <a:solidFill>
                            <a:schemeClr val="tx1">
                              <a:lumMod val="75000"/>
                              <a:lumOff val="25000"/>
                            </a:schemeClr>
                          </a:solidFill>
                        </a:rPr>
                        <a:t>Systemgrenze</a:t>
                      </a:r>
                    </a:p>
                  </a:txBody>
                  <a:tcPr anchor="ctr">
                    <a:solidFill>
                      <a:srgbClr val="FFC000"/>
                    </a:solidFill>
                  </a:tcPr>
                </a:tc>
                <a:tc>
                  <a:txBody>
                    <a:bodyPr/>
                    <a:lstStyle/>
                    <a:p>
                      <a:pPr algn="ctr"/>
                      <a:r>
                        <a:rPr lang="de-DE" sz="1700" dirty="0">
                          <a:solidFill>
                            <a:schemeClr val="tx1">
                              <a:lumMod val="75000"/>
                              <a:lumOff val="25000"/>
                            </a:schemeClr>
                          </a:solidFill>
                        </a:rPr>
                        <a:t>Best Practice</a:t>
                      </a:r>
                    </a:p>
                  </a:txBody>
                  <a:tcPr anchor="ctr">
                    <a:solidFill>
                      <a:srgbClr val="FFC000"/>
                    </a:solidFill>
                  </a:tcPr>
                </a:tc>
                <a:extLst>
                  <a:ext uri="{0D108BD9-81ED-4DB2-BD59-A6C34878D82A}">
                    <a16:rowId xmlns:a16="http://schemas.microsoft.com/office/drawing/2014/main" val="985934366"/>
                  </a:ext>
                </a:extLst>
              </a:tr>
              <a:tr h="605135">
                <a:tc>
                  <a:txBody>
                    <a:bodyPr/>
                    <a:lstStyle/>
                    <a:p>
                      <a:r>
                        <a:rPr lang="de-DE" sz="1700" dirty="0">
                          <a:solidFill>
                            <a:schemeClr val="tx1">
                              <a:lumMod val="75000"/>
                              <a:lumOff val="25000"/>
                            </a:schemeClr>
                          </a:solidFill>
                        </a:rPr>
                        <a:t>Dryers</a:t>
                      </a:r>
                    </a:p>
                  </a:txBody>
                  <a:tcPr>
                    <a:solidFill>
                      <a:schemeClr val="bg1">
                        <a:lumMod val="95000"/>
                      </a:schemeClr>
                    </a:solidFill>
                  </a:tcPr>
                </a:tc>
                <a:tc>
                  <a:txBody>
                    <a:bodyPr/>
                    <a:lstStyle/>
                    <a:p>
                      <a:r>
                        <a:rPr lang="de-DE" sz="1700" dirty="0">
                          <a:solidFill>
                            <a:schemeClr val="tx1">
                              <a:lumMod val="75000"/>
                              <a:lumOff val="25000"/>
                            </a:schemeClr>
                          </a:solidFill>
                        </a:rPr>
                        <a:t>Prozessoptimierung durch Benchmarking; Energieeffizienzüberwachung; Maßnahmenauswertung</a:t>
                      </a:r>
                    </a:p>
                  </a:txBody>
                  <a:tcPr>
                    <a:solidFill>
                      <a:schemeClr val="bg1">
                        <a:lumMod val="95000"/>
                      </a:schemeClr>
                    </a:solidFill>
                  </a:tcPr>
                </a:tc>
                <a:extLst>
                  <a:ext uri="{0D108BD9-81ED-4DB2-BD59-A6C34878D82A}">
                    <a16:rowId xmlns:a16="http://schemas.microsoft.com/office/drawing/2014/main" val="3922441466"/>
                  </a:ext>
                </a:extLst>
              </a:tr>
              <a:tr h="289560">
                <a:tc>
                  <a:txBody>
                    <a:bodyPr/>
                    <a:lstStyle/>
                    <a:p>
                      <a:r>
                        <a:rPr lang="de-DE" sz="1700" dirty="0">
                          <a:solidFill>
                            <a:schemeClr val="tx1">
                              <a:lumMod val="75000"/>
                              <a:lumOff val="25000"/>
                            </a:schemeClr>
                          </a:solidFill>
                        </a:rPr>
                        <a:t>Verpackung</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Auswertung des Effizienzvorteils unterschiedlicher Technologien bei der Verpackung (Benchmarking); Effizienzüberwachung</a:t>
                      </a:r>
                    </a:p>
                  </a:txBody>
                  <a:tcPr>
                    <a:solidFill>
                      <a:schemeClr val="bg1">
                        <a:lumMod val="95000"/>
                      </a:schemeClr>
                    </a:solidFill>
                  </a:tcPr>
                </a:tc>
                <a:extLst>
                  <a:ext uri="{0D108BD9-81ED-4DB2-BD59-A6C34878D82A}">
                    <a16:rowId xmlns:a16="http://schemas.microsoft.com/office/drawing/2014/main" val="3560399035"/>
                  </a:ext>
                </a:extLst>
              </a:tr>
              <a:tr h="579120">
                <a:tc>
                  <a:txBody>
                    <a:bodyPr/>
                    <a:lstStyle/>
                    <a:p>
                      <a:r>
                        <a:rPr lang="de-DE" sz="1700" dirty="0">
                          <a:solidFill>
                            <a:schemeClr val="tx1">
                              <a:lumMod val="75000"/>
                              <a:lumOff val="25000"/>
                            </a:schemeClr>
                          </a:solidFill>
                        </a:rPr>
                        <a:t>BHKW</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Effizienzüberwachung; Ableitung von Optimierungsansätzen bei Wartungszyklen</a:t>
                      </a:r>
                    </a:p>
                  </a:txBody>
                  <a:tcPr>
                    <a:solidFill>
                      <a:schemeClr val="bg1">
                        <a:lumMod val="95000"/>
                      </a:schemeClr>
                    </a:solidFill>
                  </a:tcPr>
                </a:tc>
                <a:extLst>
                  <a:ext uri="{0D108BD9-81ED-4DB2-BD59-A6C34878D82A}">
                    <a16:rowId xmlns:a16="http://schemas.microsoft.com/office/drawing/2014/main" val="3383014586"/>
                  </a:ext>
                </a:extLst>
              </a:tr>
              <a:tr h="175260">
                <a:tc>
                  <a:txBody>
                    <a:bodyPr/>
                    <a:lstStyle/>
                    <a:p>
                      <a:r>
                        <a:rPr lang="de-DE" sz="1700" dirty="0">
                          <a:solidFill>
                            <a:schemeClr val="tx1">
                              <a:lumMod val="75000"/>
                              <a:lumOff val="25000"/>
                            </a:schemeClr>
                          </a:solidFill>
                        </a:rPr>
                        <a:t>Druckluftstation</a:t>
                      </a:r>
                    </a:p>
                  </a:txBody>
                  <a:tcP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700" dirty="0">
                          <a:solidFill>
                            <a:schemeClr val="tx1">
                              <a:lumMod val="75000"/>
                              <a:lumOff val="25000"/>
                            </a:schemeClr>
                          </a:solidFill>
                        </a:rPr>
                        <a:t>Identifizierung von Potenzialen zur energieeffizienten Regelung</a:t>
                      </a:r>
                    </a:p>
                  </a:txBody>
                  <a:tcPr>
                    <a:solidFill>
                      <a:schemeClr val="bg1">
                        <a:lumMod val="95000"/>
                      </a:schemeClr>
                    </a:solidFill>
                  </a:tcPr>
                </a:tc>
                <a:extLst>
                  <a:ext uri="{0D108BD9-81ED-4DB2-BD59-A6C34878D82A}">
                    <a16:rowId xmlns:a16="http://schemas.microsoft.com/office/drawing/2014/main" val="1362421965"/>
                  </a:ext>
                </a:extLst>
              </a:tr>
              <a:tr h="175260">
                <a:tc>
                  <a:txBody>
                    <a:bodyPr/>
                    <a:lstStyle/>
                    <a:p>
                      <a:r>
                        <a:rPr lang="de-DE" sz="1700" dirty="0">
                          <a:solidFill>
                            <a:schemeClr val="tx1">
                              <a:lumMod val="75000"/>
                              <a:lumOff val="25000"/>
                            </a:schemeClr>
                          </a:solidFill>
                        </a:rPr>
                        <a:t>Wärmerück-gewinnung</a:t>
                      </a:r>
                    </a:p>
                  </a:txBody>
                  <a:tcPr>
                    <a:solidFill>
                      <a:schemeClr val="bg1">
                        <a:lumMod val="95000"/>
                      </a:schemeClr>
                    </a:solidFill>
                  </a:tcPr>
                </a:tc>
                <a:tc>
                  <a:txBody>
                    <a:bodyPr/>
                    <a:lstStyle/>
                    <a:p>
                      <a:r>
                        <a:rPr lang="de-DE" sz="1700" dirty="0">
                          <a:solidFill>
                            <a:schemeClr val="tx1">
                              <a:lumMod val="75000"/>
                              <a:lumOff val="25000"/>
                            </a:schemeClr>
                          </a:solidFill>
                        </a:rPr>
                        <a:t>Effizienzüberwachung; Maßnahmenauswertung</a:t>
                      </a:r>
                    </a:p>
                  </a:txBody>
                  <a:tcPr>
                    <a:solidFill>
                      <a:schemeClr val="bg1">
                        <a:lumMod val="95000"/>
                      </a:schemeClr>
                    </a:solidFill>
                  </a:tcPr>
                </a:tc>
                <a:extLst>
                  <a:ext uri="{0D108BD9-81ED-4DB2-BD59-A6C34878D82A}">
                    <a16:rowId xmlns:a16="http://schemas.microsoft.com/office/drawing/2014/main" val="2823093321"/>
                  </a:ext>
                </a:extLst>
              </a:tr>
            </a:tbl>
          </a:graphicData>
        </a:graphic>
      </p:graphicFrame>
      <p:sp>
        <p:nvSpPr>
          <p:cNvPr id="13" name="Pfeil nach rechts 12"/>
          <p:cNvSpPr/>
          <p:nvPr/>
        </p:nvSpPr>
        <p:spPr>
          <a:xfrm>
            <a:off x="165549" y="3510126"/>
            <a:ext cx="232117" cy="316523"/>
          </a:xfrm>
          <a:prstGeom prst="rightArrow">
            <a:avLst>
              <a:gd name="adj1" fmla="val 50000"/>
              <a:gd name="adj2" fmla="val 100000"/>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ctr"/>
          <a:lstStyle/>
          <a:p>
            <a:pPr marL="0" marR="0" indent="0" algn="l" defTabSz="914400" rtl="0" eaLnBrk="1" fontAlgn="auto" latinLnBrk="0" hangingPunct="1">
              <a:lnSpc>
                <a:spcPct val="100000"/>
              </a:lnSpc>
              <a:spcBef>
                <a:spcPct val="20000"/>
              </a:spcBef>
              <a:spcAft>
                <a:spcPts val="0"/>
              </a:spcAft>
              <a:buClrTx/>
              <a:buSzPct val="110000"/>
              <a:buFont typeface="Arial"/>
              <a:buNone/>
              <a:tabLst/>
            </a:pPr>
            <a:endParaRPr kumimoji="0" lang="de-DE"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p:txBody>
      </p:sp>
      <p:sp>
        <p:nvSpPr>
          <p:cNvPr id="8" name="Titel 1">
            <a:extLst>
              <a:ext uri="{FF2B5EF4-FFF2-40B4-BE49-F238E27FC236}">
                <a16:creationId xmlns:a16="http://schemas.microsoft.com/office/drawing/2014/main" id="{88CF7115-B05D-49C4-8759-E8EF3E47F367}"/>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de-DE" dirty="0">
                <a:solidFill>
                  <a:srgbClr val="FFFFFF"/>
                </a:solidFill>
              </a:rPr>
              <a:t>Best Practice Beispiele aus Monitoring und Benchmarking</a:t>
            </a:r>
            <a:endParaRPr lang="de-DE" sz="3200" dirty="0">
              <a:solidFill>
                <a:srgbClr val="FFFFFF"/>
              </a:solidFill>
            </a:endParaRPr>
          </a:p>
        </p:txBody>
      </p:sp>
      <p:sp>
        <p:nvSpPr>
          <p:cNvPr id="9" name="Rectángulo 8">
            <a:extLst>
              <a:ext uri="{FF2B5EF4-FFF2-40B4-BE49-F238E27FC236}">
                <a16:creationId xmlns:a16="http://schemas.microsoft.com/office/drawing/2014/main" id="{92192BAE-F5C6-45A6-B6F9-CBA21DDE77B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68191821"/>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Team Document" ma:contentTypeID="0x010100A35317DCC28344A7B82488658A034A5C01003872D29448C89345ABAB6DCC1AB16AC6" ma:contentTypeVersion="9" ma:contentTypeDescription=" " ma:contentTypeScope="" ma:versionID="a591a3b83886ee75b59ea5fee571f2ad">
  <xsd:schema xmlns:xsd="http://www.w3.org/2001/XMLSchema" xmlns:xs="http://www.w3.org/2001/XMLSchema" xmlns:p="http://schemas.microsoft.com/office/2006/metadata/properties" xmlns:ns2="611ea500-83e9-4ef4-bf2f-c0233a31331f" xmlns:ns3="2f6a910d-138e-42c1-8e8a-320c1b7cf3f7" xmlns:ns5="57dcf4a7-cd30-45ae-940f-c673e6c8995a" targetNamespace="http://schemas.microsoft.com/office/2006/metadata/properties" ma:root="true" ma:fieldsID="288f07690eb01dc725cbcd7d31ca6e5d" ns2:_="" ns3:_="" ns5:_="">
    <xsd:import namespace="611ea500-83e9-4ef4-bf2f-c0233a31331f"/>
    <xsd:import namespace="2f6a910d-138e-42c1-8e8a-320c1b7cf3f7"/>
    <xsd:import namespace="57dcf4a7-cd30-45ae-940f-c673e6c8995a"/>
    <xsd:element name="properties">
      <xsd:complexType>
        <xsd:sequence>
          <xsd:element name="documentManagement">
            <xsd:complexType>
              <xsd:all>
                <xsd:element ref="ns2:_dlc_DocId" minOccurs="0"/>
                <xsd:element ref="ns2:_dlc_DocIdUrl" minOccurs="0"/>
                <xsd:element ref="ns2:_dlc_DocIdPersistId" minOccurs="0"/>
                <xsd:element ref="ns3:TNOC_ClusterName" minOccurs="0"/>
                <xsd:element ref="ns3:TNOC_ClusterId" minOccurs="0"/>
                <xsd:element ref="ns2:h15fbb78f4cb41d290e72f301ea2865f" minOccurs="0"/>
                <xsd:element ref="ns2:TaxCatchAll" minOccurs="0"/>
                <xsd:element ref="ns2:TaxCatchAllLabel" minOccurs="0"/>
                <xsd:element ref="ns2:n2a7a23bcc2241cb9261f9a914c7c1bb" minOccurs="0"/>
                <xsd:element ref="ns2:lca20d149a844688b6abf34073d5c21d" minOccurs="0"/>
                <xsd:element ref="ns2:cf581d8792c646118aad2c2c4ecdfa8c" minOccurs="0"/>
                <xsd:element ref="ns2:bac4ab11065f4f6c809c820c57e320e5" minOccurs="0"/>
                <xsd:element ref="ns5:MediaServiceMetadata" minOccurs="0"/>
                <xsd:element ref="ns5:MediaServiceFastMetadata" minOccurs="0"/>
                <xsd:element ref="ns5:MediaServiceAutoTags" minOccurs="0"/>
                <xsd:element ref="ns2:SharedWithUsers" minOccurs="0"/>
                <xsd:element ref="ns2:SharedWithDetails" minOccurs="0"/>
                <xsd:element ref="ns5:MediaServiceDateTaken" minOccurs="0"/>
                <xsd:element ref="ns5:MediaServiceLocation" minOccurs="0"/>
                <xsd:element ref="ns5: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ea500-83e9-4ef4-bf2f-c0233a31331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15fbb78f4cb41d290e72f301ea2865f" ma:index="13" nillable="true" ma:taxonomy="true" ma:internalName="h15fbb78f4cb41d290e72f301ea2865f" ma:taxonomyFieldName="TNOC_ClusterType" ma:displayName="Cluster type" ma:default="1;#Project|fa11c4c9-105f-402c-bb40-9a56b4989397" ma:fieldId="{115fbb78-f4cb-41d2-90e7-2f301ea2865f}" ma:sspId="7378aa68-586f-4892-bb77-0985b40f41a6" ma:termSetId="e7feef8e-5ede-44cd-b7d5-7ed7dacef0b4" ma:anchorId="00000000-0000-0000-0000-000000000000" ma:open="false" ma:isKeyword="false">
      <xsd:complexType>
        <xsd:sequence>
          <xsd:element ref="pc:Terms" minOccurs="0" maxOccurs="1"/>
        </xsd:sequence>
      </xsd:complexType>
    </xsd:element>
    <xsd:element name="TaxCatchAll" ma:index="14" nillable="true" ma:displayName="Taxonomy Catch All Column" ma:hidden="true" ma:list="{d744d091-457c-4e98-99eb-107c1c6b6114}" ma:internalName="TaxCatchAll" ma:showField="CatchAllData" ma:web="611ea500-83e9-4ef4-bf2f-c0233a31331f">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Taxonomy Catch All Column1" ma:hidden="true" ma:list="{d744d091-457c-4e98-99eb-107c1c6b6114}" ma:internalName="TaxCatchAllLabel" ma:readOnly="true" ma:showField="CatchAllDataLabel" ma:web="611ea500-83e9-4ef4-bf2f-c0233a31331f">
      <xsd:complexType>
        <xsd:complexContent>
          <xsd:extension base="dms:MultiChoiceLookup">
            <xsd:sequence>
              <xsd:element name="Value" type="dms:Lookup" maxOccurs="unbounded" minOccurs="0" nillable="true"/>
            </xsd:sequence>
          </xsd:extension>
        </xsd:complexContent>
      </xsd:complexType>
    </xsd:element>
    <xsd:element name="n2a7a23bcc2241cb9261f9a914c7c1bb" ma:index="17" nillable="true" ma:taxonomy="true" ma:internalName="n2a7a23bcc2241cb9261f9a914c7c1bb" ma:taxonomyFieldName="TNOC_DocumentClassification" ma:displayName="Document classification" ma:default="5;#TNO Internal|1a23c89f-ef54-4907-86fd-8242403ff722" ma:fieldId="{72a7a23b-cc22-41cb-9261-f9a914c7c1bb}" ma:sspId="7378aa68-586f-4892-bb77-0985b40f41a6" ma:termSetId="ff8f31fd-7572-41dc-9fe4-bd4c6d280f39" ma:anchorId="00000000-0000-0000-0000-000000000000" ma:open="false" ma:isKeyword="false">
      <xsd:complexType>
        <xsd:sequence>
          <xsd:element ref="pc:Terms" minOccurs="0" maxOccurs="1"/>
        </xsd:sequence>
      </xsd:complexType>
    </xsd:element>
    <xsd:element name="lca20d149a844688b6abf34073d5c21d" ma:index="19" nillable="true" ma:taxonomy="true" ma:internalName="lca20d149a844688b6abf34073d5c21d" ma:taxonomyFieldName="TNOC_DocumentType" ma:displayName="Document type" ma:fieldId="{5ca20d14-9a84-4688-b6ab-f34073d5c21d}" ma:sspId="7378aa68-586f-4892-bb77-0985b40f41a6" ma:termSetId="e8a13a9e-c4f3-4184-b8d9-8210abad4948" ma:anchorId="00000000-0000-0000-0000-000000000000" ma:open="false" ma:isKeyword="false">
      <xsd:complexType>
        <xsd:sequence>
          <xsd:element ref="pc:Terms" minOccurs="0" maxOccurs="1"/>
        </xsd:sequence>
      </xsd:complexType>
    </xsd:element>
    <xsd:element name="cf581d8792c646118aad2c2c4ecdfa8c" ma:index="22" nillable="true" ma:taxonomy="true" ma:internalName="cf581d8792c646118aad2c2c4ecdfa8c" ma:taxonomyFieldName="TNOC_DocumentSetType" ma:displayName="Document set type" ma:readOnly="false" ma:fieldId="{cf581d87-92c6-4611-8aad-2c2c4ecdfa8c}" ma:sspId="7378aa68-586f-4892-bb77-0985b40f41a6" ma:termSetId="a8d4306b-62bf-468f-9587-ff078c864327" ma:anchorId="00000000-0000-0000-0000-000000000000" ma:open="false" ma:isKeyword="false">
      <xsd:complexType>
        <xsd:sequence>
          <xsd:element ref="pc:Terms" minOccurs="0" maxOccurs="1"/>
        </xsd:sequence>
      </xsd:complexType>
    </xsd:element>
    <xsd:element name="bac4ab11065f4f6c809c820c57e320e5" ma:index="24" nillable="true" ma:taxonomy="true" ma:internalName="bac4ab11065f4f6c809c820c57e320e5" ma:taxonomyFieldName="TNOC_DocumentCategory" ma:displayName="Document category" ma:fieldId="{bac4ab11-065f-4f6c-809c-820c57e320e5}" ma:sspId="7378aa68-586f-4892-bb77-0985b40f41a6" ma:termSetId="94d42b6a-4155-4fa6-95e9-087bc306ceb3"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6a910d-138e-42c1-8e8a-320c1b7cf3f7" elementFormDefault="qualified">
    <xsd:import namespace="http://schemas.microsoft.com/office/2006/documentManagement/types"/>
    <xsd:import namespace="http://schemas.microsoft.com/office/infopath/2007/PartnerControls"/>
    <xsd:element name="TNOC_ClusterName" ma:index="11" nillable="true" ma:displayName="Cluster name" ma:default="5.5417 - H2020 INDUCE" ma:internalName="TNOC_ClusterName">
      <xsd:simpleType>
        <xsd:restriction base="dms:Text">
          <xsd:maxLength value="255"/>
        </xsd:restriction>
      </xsd:simpleType>
    </xsd:element>
    <xsd:element name="TNOC_ClusterId" ma:index="12" nillable="true" ma:displayName="Cluster ID" ma:default="060.34034" ma:internalName="TNOC_ClusterI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cf4a7-cd30-45ae-940f-c673e6c8995a" elementFormDefault="qualified">
    <xsd:import namespace="http://schemas.microsoft.com/office/2006/documentManagement/types"/>
    <xsd:import namespace="http://schemas.microsoft.com/office/infopath/2007/PartnerControls"/>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AutoTags" ma:index="28" nillable="true" ma:displayName="MediaServiceAutoTags"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Location" ma:index="32" nillable="true" ma:displayName="MediaServiceLocation" ma:internalName="MediaServiceLocation" ma:readOnly="true">
      <xsd:simpleType>
        <xsd:restriction base="dms:Text"/>
      </xsd:simpleType>
    </xsd:element>
    <xsd:element name="MediaServiceOCR" ma:index="3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1"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NOC_ClusterName xmlns="2f6a910d-138e-42c1-8e8a-320c1b7cf3f7">5.5417 - H2020 INDUCE</TNOC_ClusterName>
    <TNOC_ClusterId xmlns="2f6a910d-138e-42c1-8e8a-320c1b7cf3f7">060.34034</TNOC_ClusterId>
    <bac4ab11065f4f6c809c820c57e320e5 xmlns="611ea500-83e9-4ef4-bf2f-c0233a31331f">
      <Terms xmlns="http://schemas.microsoft.com/office/infopath/2007/PartnerControls"/>
    </bac4ab11065f4f6c809c820c57e320e5>
    <h15fbb78f4cb41d290e72f301ea2865f xmlns="611ea500-83e9-4ef4-bf2f-c0233a31331f">
      <Terms xmlns="http://schemas.microsoft.com/office/infopath/2007/PartnerControls">
        <TermInfo xmlns="http://schemas.microsoft.com/office/infopath/2007/PartnerControls">
          <TermName xmlns="http://schemas.microsoft.com/office/infopath/2007/PartnerControls">Project</TermName>
          <TermId xmlns="http://schemas.microsoft.com/office/infopath/2007/PartnerControls">fa11c4c9-105f-402c-bb40-9a56b4989397</TermId>
        </TermInfo>
      </Terms>
    </h15fbb78f4cb41d290e72f301ea2865f>
    <cf581d8792c646118aad2c2c4ecdfa8c xmlns="611ea500-83e9-4ef4-bf2f-c0233a31331f">
      <Terms xmlns="http://schemas.microsoft.com/office/infopath/2007/PartnerControls"/>
    </cf581d8792c646118aad2c2c4ecdfa8c>
    <n2a7a23bcc2241cb9261f9a914c7c1bb xmlns="611ea500-83e9-4ef4-bf2f-c0233a31331f">
      <Terms xmlns="http://schemas.microsoft.com/office/infopath/2007/PartnerControls">
        <TermInfo xmlns="http://schemas.microsoft.com/office/infopath/2007/PartnerControls">
          <TermName xmlns="http://schemas.microsoft.com/office/infopath/2007/PartnerControls">TNO Internal</TermName>
          <TermId xmlns="http://schemas.microsoft.com/office/infopath/2007/PartnerControls">1a23c89f-ef54-4907-86fd-8242403ff722</TermId>
        </TermInfo>
      </Terms>
    </n2a7a23bcc2241cb9261f9a914c7c1bb>
    <TaxCatchAll xmlns="611ea500-83e9-4ef4-bf2f-c0233a31331f">
      <Value>5</Value>
      <Value>1</Value>
    </TaxCatchAll>
    <lca20d149a844688b6abf34073d5c21d xmlns="611ea500-83e9-4ef4-bf2f-c0233a31331f">
      <Terms xmlns="http://schemas.microsoft.com/office/infopath/2007/PartnerControls"/>
    </lca20d149a844688b6abf34073d5c21d>
    <_dlc_DocId xmlns="611ea500-83e9-4ef4-bf2f-c0233a31331f">DS25CM37E7CZ-1555341164-1440</_dlc_DocId>
    <_dlc_DocIdUrl xmlns="611ea500-83e9-4ef4-bf2f-c0233a31331f">
      <Url>https://365tno.sharepoint.com/teams/P060.34034/_layouts/15/DocIdRedir.aspx?ID=DS25CM37E7CZ-1555341164-1440</Url>
      <Description>DS25CM37E7CZ-1555341164-1440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B6057B-6DC8-40F1-95CE-31A011C71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ea500-83e9-4ef4-bf2f-c0233a31331f"/>
    <ds:schemaRef ds:uri="2f6a910d-138e-42c1-8e8a-320c1b7cf3f7"/>
    <ds:schemaRef ds:uri="57dcf4a7-cd30-45ae-940f-c673e6c899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F6289A-18EF-41A7-BCE7-228FFD5D1F63}">
  <ds:schemaRefs>
    <ds:schemaRef ds:uri="http://schemas.openxmlformats.org/package/2006/metadata/core-properties"/>
    <ds:schemaRef ds:uri="http://purl.org/dc/elements/1.1/"/>
    <ds:schemaRef ds:uri="http://schemas.microsoft.com/office/2006/metadata/properties"/>
    <ds:schemaRef ds:uri="http://purl.org/dc/dcmitype/"/>
    <ds:schemaRef ds:uri="2f6a910d-138e-42c1-8e8a-320c1b7cf3f7"/>
    <ds:schemaRef ds:uri="611ea500-83e9-4ef4-bf2f-c0233a31331f"/>
    <ds:schemaRef ds:uri="http://schemas.microsoft.com/office/2006/documentManagement/types"/>
    <ds:schemaRef ds:uri="http://www.w3.org/XML/1998/namespace"/>
    <ds:schemaRef ds:uri="http://schemas.microsoft.com/office/infopath/2007/PartnerControls"/>
    <ds:schemaRef ds:uri="57dcf4a7-cd30-45ae-940f-c673e6c8995a"/>
    <ds:schemaRef ds:uri="http://purl.org/dc/terms/"/>
  </ds:schemaRefs>
</ds:datastoreItem>
</file>

<file path=customXml/itemProps3.xml><?xml version="1.0" encoding="utf-8"?>
<ds:datastoreItem xmlns:ds="http://schemas.openxmlformats.org/officeDocument/2006/customXml" ds:itemID="{713E891A-B5D8-4B39-ACF2-571C2C2B43A4}">
  <ds:schemaRefs>
    <ds:schemaRef ds:uri="http://schemas.microsoft.com/sharepoint/v3/contenttype/forms"/>
  </ds:schemaRefs>
</ds:datastoreItem>
</file>

<file path=customXml/itemProps4.xml><?xml version="1.0" encoding="utf-8"?>
<ds:datastoreItem xmlns:ds="http://schemas.openxmlformats.org/officeDocument/2006/customXml" ds:itemID="{51A9AC8F-C6F1-4A2F-BA68-02FE02DD53A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214</TotalTime>
  <Words>927</Words>
  <Application>Microsoft Office PowerPoint</Application>
  <PresentationFormat>Presentación en pantalla (4:3)</PresentationFormat>
  <Paragraphs>194</Paragraphs>
  <Slides>17</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Courier New</vt:lpstr>
      <vt:lpstr>Wingdings</vt:lpstr>
      <vt:lpstr>Larissa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 Cuadrado</cp:lastModifiedBy>
  <cp:revision>92</cp:revision>
  <dcterms:created xsi:type="dcterms:W3CDTF">2015-07-06T02:50:51Z</dcterms:created>
  <dcterms:modified xsi:type="dcterms:W3CDTF">2019-10-01T07:55:55Z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0x010100A35317DCC28344A7B82488658A034A5C01003872D29448C89345ABAB6DCC1AB16AC6</vt:lpwstr>
  </property>
  <property fmtid="{D5CDD505-2E9C-101B-9397-08002B2CF9AE}" pid="3" name="TNOC_DocumentType">
    <vt:lpwstr/>
  </property>
  <property fmtid="{D5CDD505-2E9C-101B-9397-08002B2CF9AE}" pid="4" name="TNOC_DocumentCategory">
    <vt:lpwstr/>
  </property>
  <property fmtid="{D5CDD505-2E9C-101B-9397-08002B2CF9AE}" pid="5" name="TNOC_DocumentClassification">
    <vt:lpwstr>5;#TNO Internal|1a23c89f-ef54-4907-86fd-8242403ff722</vt:lpwstr>
  </property>
  <property fmtid="{D5CDD505-2E9C-101B-9397-08002B2CF9AE}" pid="6" name="TNOC_ClusterType">
    <vt:lpwstr>1;#Project|fa11c4c9-105f-402c-bb40-9a56b4989397</vt:lpwstr>
  </property>
  <property fmtid="{D5CDD505-2E9C-101B-9397-08002B2CF9AE}" pid="7" name="TNOC_DocumentSetType">
    <vt:lpwstr/>
  </property>
  <property fmtid="{D5CDD505-2E9C-101B-9397-08002B2CF9AE}" pid="8" name="AuthorIds_UIVersion_14">
    <vt:lpwstr>32</vt:lpwstr>
  </property>
  <property fmtid="{D5CDD505-2E9C-101B-9397-08002B2CF9AE}" pid="9" name="AuthorIds_UIVersion_4">
    <vt:lpwstr>26</vt:lpwstr>
  </property>
  <property fmtid="{D5CDD505-2E9C-101B-9397-08002B2CF9AE}" pid="10" name="AuthorIds_UIVersion_10">
    <vt:lpwstr>26</vt:lpwstr>
  </property>
  <property fmtid="{D5CDD505-2E9C-101B-9397-08002B2CF9AE}" pid="11" name="AuthorIds_UIVersion_12">
    <vt:lpwstr>26</vt:lpwstr>
  </property>
  <property fmtid="{D5CDD505-2E9C-101B-9397-08002B2CF9AE}" pid="12" name="_dlc_DocIdItemGuid">
    <vt:lpwstr>b2a0eb09-0ebb-4ad9-b3cb-34abfa195cfd</vt:lpwstr>
  </property>
  <property fmtid="{D5CDD505-2E9C-101B-9397-08002B2CF9AE}" pid="13" name="AuthorIds_UIVersion_512">
    <vt:lpwstr>32</vt:lpwstr>
  </property>
  <property fmtid="{D5CDD505-2E9C-101B-9397-08002B2CF9AE}" pid="14" name="AuthorIds_UIVersion_2">
    <vt:lpwstr>32</vt:lpwstr>
  </property>
  <property fmtid="{D5CDD505-2E9C-101B-9397-08002B2CF9AE}" pid="15" name="AuthorIds_UIVersion_3">
    <vt:lpwstr>27</vt:lpwstr>
  </property>
  <property fmtid="{D5CDD505-2E9C-101B-9397-08002B2CF9AE}" pid="16" name="AuthorIds_UIVersion_6">
    <vt:lpwstr>29</vt:lpwstr>
  </property>
  <property fmtid="{D5CDD505-2E9C-101B-9397-08002B2CF9AE}" pid="17" name="AuthorIds_UIVersion_8">
    <vt:lpwstr>32</vt:lpwstr>
  </property>
  <property fmtid="{D5CDD505-2E9C-101B-9397-08002B2CF9AE}" pid="18" name="AuthorIds_UIVersion_1">
    <vt:lpwstr>32</vt:lpwstr>
  </property>
  <property fmtid="{D5CDD505-2E9C-101B-9397-08002B2CF9AE}" pid="19" name="AuthorIds_UIVersion_11">
    <vt:lpwstr>32</vt:lpwstr>
  </property>
</Properties>
</file>