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64" r:id="rId6"/>
    <p:sldId id="388" r:id="rId7"/>
    <p:sldId id="340" r:id="rId8"/>
    <p:sldId id="322" r:id="rId9"/>
    <p:sldId id="342" r:id="rId10"/>
    <p:sldId id="343" r:id="rId11"/>
    <p:sldId id="337" r:id="rId12"/>
    <p:sldId id="38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94BEE-E2FC-4444-835A-6F8A1AF11640}" v="26" dt="2019-07-25T08:35:09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96994BEE-E2FC-4444-835A-6F8A1AF11640}"/>
    <pc:docChg chg="undo custSel addSld delSld modSld">
      <pc:chgData name="Sara Zarazaga Navarro" userId="3d120633-b5e1-4aa4-9335-407903167109" providerId="ADAL" clId="{96994BEE-E2FC-4444-835A-6F8A1AF11640}" dt="2019-07-25T08:35:09.795" v="24" actId="207"/>
      <pc:docMkLst>
        <pc:docMk/>
      </pc:docMkLst>
      <pc:sldChg chg="del">
        <pc:chgData name="Sara Zarazaga Navarro" userId="3d120633-b5e1-4aa4-9335-407903167109" providerId="ADAL" clId="{96994BEE-E2FC-4444-835A-6F8A1AF11640}" dt="2019-07-25T08:32:45.348" v="0" actId="2696"/>
        <pc:sldMkLst>
          <pc:docMk/>
          <pc:sldMk cId="3749282474" sldId="291"/>
        </pc:sldMkLst>
      </pc:sldChg>
      <pc:sldChg chg="modSp">
        <pc:chgData name="Sara Zarazaga Navarro" userId="3d120633-b5e1-4aa4-9335-407903167109" providerId="ADAL" clId="{96994BEE-E2FC-4444-835A-6F8A1AF11640}" dt="2019-07-25T08:33:40.459" v="9" actId="207"/>
        <pc:sldMkLst>
          <pc:docMk/>
          <pc:sldMk cId="4068129405" sldId="322"/>
        </pc:sldMkLst>
        <pc:spChg chg="mod">
          <ac:chgData name="Sara Zarazaga Navarro" userId="3d120633-b5e1-4aa4-9335-407903167109" providerId="ADAL" clId="{96994BEE-E2FC-4444-835A-6F8A1AF11640}" dt="2019-07-25T08:33:40.459" v="9" actId="207"/>
          <ac:spMkLst>
            <pc:docMk/>
            <pc:sldMk cId="4068129405" sldId="322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96994BEE-E2FC-4444-835A-6F8A1AF11640}" dt="2019-07-25T08:34:59.262" v="22" actId="207"/>
        <pc:sldMkLst>
          <pc:docMk/>
          <pc:sldMk cId="3432057169" sldId="337"/>
        </pc:sldMkLst>
        <pc:graphicFrameChg chg="modGraphic">
          <ac:chgData name="Sara Zarazaga Navarro" userId="3d120633-b5e1-4aa4-9335-407903167109" providerId="ADAL" clId="{96994BEE-E2FC-4444-835A-6F8A1AF11640}" dt="2019-07-25T08:34:59.262" v="22" actId="207"/>
          <ac:graphicFrameMkLst>
            <pc:docMk/>
            <pc:sldMk cId="3432057169" sldId="337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96994BEE-E2FC-4444-835A-6F8A1AF11640}" dt="2019-07-25T08:35:09.795" v="24" actId="207"/>
        <pc:sldMkLst>
          <pc:docMk/>
          <pc:sldMk cId="1270280778" sldId="340"/>
        </pc:sldMkLst>
        <pc:graphicFrameChg chg="modGraphic">
          <ac:chgData name="Sara Zarazaga Navarro" userId="3d120633-b5e1-4aa4-9335-407903167109" providerId="ADAL" clId="{96994BEE-E2FC-4444-835A-6F8A1AF11640}" dt="2019-07-25T08:35:09.795" v="24" actId="207"/>
          <ac:graphicFrameMkLst>
            <pc:docMk/>
            <pc:sldMk cId="1270280778" sldId="340"/>
            <ac:graphicFrameMk id="7" creationId="{00000000-0000-0000-0000-000000000000}"/>
          </ac:graphicFrameMkLst>
        </pc:graphicFrameChg>
      </pc:sldChg>
      <pc:sldChg chg="add">
        <pc:chgData name="Sara Zarazaga Navarro" userId="3d120633-b5e1-4aa4-9335-407903167109" providerId="ADAL" clId="{96994BEE-E2FC-4444-835A-6F8A1AF11640}" dt="2019-07-25T08:32:51.897" v="1"/>
        <pc:sldMkLst>
          <pc:docMk/>
          <pc:sldMk cId="4051448276" sldId="3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29.10.2019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5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2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2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29.10.2019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29.10.2019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29.10.2019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29.10.2019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29.10.2019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29.10.2019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2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Medidas tomadas en el nivel de gestión: comparación entre el actual y el objetivo</a:t>
            </a:r>
            <a:endParaRPr lang="en-US" sz="2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AE7D7351-99A1-47D1-B03F-E43058C707B8}"/>
              </a:ext>
            </a:extLst>
          </p:cNvPr>
          <p:cNvSpPr txBox="1"/>
          <p:nvPr/>
        </p:nvSpPr>
        <p:spPr>
          <a:xfrm>
            <a:off x="431540" y="5013176"/>
            <a:ext cx="842493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3.5.(2).</a:t>
            </a:r>
            <a:r>
              <a:rPr lang="es-ES" sz="120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ES_Puestos</a:t>
            </a:r>
            <a:r>
              <a:rPr lang="es-E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de alto nivel - Comparación el actual con el objetivo</a:t>
            </a:r>
          </a:p>
          <a:p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Version of: </a:t>
            </a: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3.5.EN_High-level positions - GAP etc. - Comparing actual versus target.</a:t>
            </a:r>
          </a:p>
          <a:p>
            <a:br>
              <a:rPr lang="es-ES" sz="1200"/>
            </a:br>
            <a:r>
              <a:rPr lang="es-ES" sz="1200" b="1" err="1"/>
              <a:t>Description</a:t>
            </a:r>
            <a:r>
              <a:rPr lang="es-ES" sz="1200" b="1"/>
              <a:t> </a:t>
            </a:r>
            <a:r>
              <a:rPr lang="es-ES" sz="1200" b="1" err="1"/>
              <a:t>of</a:t>
            </a:r>
            <a:r>
              <a:rPr lang="es-ES" sz="1200" b="1"/>
              <a:t> </a:t>
            </a:r>
            <a:r>
              <a:rPr lang="es-ES" sz="1200" b="1" err="1"/>
              <a:t>the</a:t>
            </a:r>
            <a:r>
              <a:rPr lang="es-ES" sz="1200" b="1"/>
              <a:t> </a:t>
            </a:r>
            <a:r>
              <a:rPr lang="es-ES" sz="1200" b="1" err="1"/>
              <a:t>changes</a:t>
            </a:r>
            <a:r>
              <a:rPr lang="es-ES" sz="1200" b="1"/>
              <a:t>: </a:t>
            </a:r>
            <a:r>
              <a:rPr lang="es-ES" sz="1200"/>
              <a:t>Es un resumen de la presentación original.</a:t>
            </a:r>
          </a:p>
          <a:p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List of resources used: </a:t>
            </a: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6989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89104"/>
              </p:ext>
            </p:extLst>
          </p:nvPr>
        </p:nvGraphicFramePr>
        <p:xfrm>
          <a:off x="322785" y="1445526"/>
          <a:ext cx="8498429" cy="429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839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2212258">
                  <a:extLst>
                    <a:ext uri="{9D8B030D-6E8A-4147-A177-3AD203B41FA5}">
                      <a16:colId xmlns:a16="http://schemas.microsoft.com/office/drawing/2014/main" val="1686671244"/>
                    </a:ext>
                  </a:extLst>
                </a:gridCol>
                <a:gridCol w="1907458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3362519924"/>
                    </a:ext>
                  </a:extLst>
                </a:gridCol>
                <a:gridCol w="1441513">
                  <a:extLst>
                    <a:ext uri="{9D8B030D-6E8A-4147-A177-3AD203B41FA5}">
                      <a16:colId xmlns:a16="http://schemas.microsoft.com/office/drawing/2014/main" val="52416013"/>
                    </a:ext>
                  </a:extLst>
                </a:gridCol>
              </a:tblGrid>
              <a:tr h="68758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Tema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chemeClr val="tx1"/>
                          </a:solidFill>
                        </a:rPr>
                        <a:t>GAP identificado en la etapa 1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chemeClr val="tx1"/>
                          </a:solidFill>
                        </a:rPr>
                        <a:t>Medidas desde la etapa 1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Fecha de vencimiento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Recursos asignados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832059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</a:rPr>
                        <a:t>Análisis de contexto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No hay una visión general sobre las influencias en el rendimiento energético de fuera de la empresa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Realizar un análisis de contexto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>
                          <a:solidFill>
                            <a:schemeClr val="tx1"/>
                          </a:solidFill>
                        </a:rPr>
                        <a:t>3/09/2019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Compras, Gerente de Energía </a:t>
                      </a:r>
                      <a:r>
                        <a:rPr lang="de-DE" sz="1200" baseline="0">
                          <a:solidFill>
                            <a:schemeClr val="tx1"/>
                          </a:solidFill>
                        </a:rPr>
                        <a:t>(Workshop)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83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tx1"/>
                          </a:solidFill>
                        </a:rPr>
                        <a:t>Stakeholder</a:t>
                      </a:r>
                    </a:p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No hay un mapa de partes interesadas dentro y fuera de la empresa con sus intereses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El marketing debe identificar y analizar a los </a:t>
                      </a:r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 relevantes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>
                          <a:solidFill>
                            <a:schemeClr val="tx1"/>
                          </a:solidFill>
                        </a:rPr>
                        <a:t>5/10/2019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Compras, Gerente de Energía (Workshop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</a:rPr>
                        <a:t>Riesgos y oportunidades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291311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</a:rPr>
                        <a:t>Asignación de roles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</a:rPr>
                        <a:t>Formación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</a:rPr>
                        <a:t>Comunicación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567425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94BEDD93-3D3E-44F8-B125-15F32813FC8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FFFFFF"/>
                </a:solidFill>
                <a:latin typeface="Arial"/>
              </a:rPr>
              <a:t>Resumen: Análisis general de GAP de la etapa 1 (ejemplo)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37632D-238B-44B3-820E-22C382F63D3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8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332" y="1081947"/>
            <a:ext cx="8315336" cy="4857403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  <a:buSzPct val="110000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¿Qué conductores de la Gestión de la Energía fueron identificados?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¿Qué 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takeholder </a:t>
            </a: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 identificaron y qué intereses tienen?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¿Qué riesgos y oportunidades se identificaron y qué medidas se tomaron?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¿Qué puntos de aplicación fueron identificados?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¿Qué riesgos y oportunidades se identificaron y qué medidas se definieron?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¿Acción correctiva necesaria?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¿Qué objetivos se definieron para mejorar el sistema de gestión?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250000"/>
              </a:lnSpc>
              <a:buSzPct val="110000"/>
            </a:pPr>
            <a:endParaRPr lang="de-DE" sz="18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buSzPct val="110000"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716FFB-DD00-4EBF-8EB0-9995A76DFB81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FFFFFF"/>
                </a:solidFill>
                <a:latin typeface="Arial"/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4B06112-75BD-40A8-AFF0-F4A6980AC13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7DB9DA0-F28F-4D47-AC6A-1F33D22C77CC}"/>
              </a:ext>
            </a:extLst>
          </p:cNvPr>
          <p:cNvSpPr/>
          <p:nvPr/>
        </p:nvSpPr>
        <p:spPr>
          <a:xfrm>
            <a:off x="1168172" y="1789470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9A7E45A-2397-46CD-90AD-34A32013A262}"/>
              </a:ext>
            </a:extLst>
          </p:cNvPr>
          <p:cNvSpPr/>
          <p:nvPr/>
        </p:nvSpPr>
        <p:spPr>
          <a:xfrm>
            <a:off x="2098253" y="2408502"/>
            <a:ext cx="494749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FEAB811-2E09-48A9-9760-60BCB14D2239}"/>
              </a:ext>
            </a:extLst>
          </p:cNvPr>
          <p:cNvSpPr/>
          <p:nvPr/>
        </p:nvSpPr>
        <p:spPr>
          <a:xfrm>
            <a:off x="2098253" y="3785351"/>
            <a:ext cx="494749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6A710F5-E90C-4AB6-B181-32FD5CB4198F}"/>
              </a:ext>
            </a:extLst>
          </p:cNvPr>
          <p:cNvSpPr/>
          <p:nvPr/>
        </p:nvSpPr>
        <p:spPr>
          <a:xfrm>
            <a:off x="1168172" y="3120600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5B697BC-1CCA-4BAD-958D-1025BA01052D}"/>
              </a:ext>
            </a:extLst>
          </p:cNvPr>
          <p:cNvSpPr/>
          <p:nvPr/>
        </p:nvSpPr>
        <p:spPr>
          <a:xfrm>
            <a:off x="1168172" y="4450102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76BDDA7-8F5A-4DAE-8648-1D28138FA674}"/>
              </a:ext>
            </a:extLst>
          </p:cNvPr>
          <p:cNvSpPr/>
          <p:nvPr/>
        </p:nvSpPr>
        <p:spPr>
          <a:xfrm>
            <a:off x="2098253" y="5069134"/>
            <a:ext cx="494749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774C7C6-E8AD-4A58-9829-E4E4AC76D2D5}"/>
              </a:ext>
            </a:extLst>
          </p:cNvPr>
          <p:cNvSpPr/>
          <p:nvPr/>
        </p:nvSpPr>
        <p:spPr>
          <a:xfrm>
            <a:off x="1168171" y="5776053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92BFE8C-6AF1-4A9A-8257-1AE3340ABCD5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FFFFFF"/>
                </a:solidFill>
                <a:latin typeface="Arial"/>
              </a:rPr>
              <a:t>Responsabilidad de la alta dirección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9ACD25-8FBC-49ED-B7EA-96BA5211636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E4E4A2B-78D7-4E15-9D96-F5C45623C62F}"/>
              </a:ext>
            </a:extLst>
          </p:cNvPr>
          <p:cNvGrpSpPr/>
          <p:nvPr/>
        </p:nvGrpSpPr>
        <p:grpSpPr>
          <a:xfrm>
            <a:off x="359745" y="1120013"/>
            <a:ext cx="2974258" cy="2943525"/>
            <a:chOff x="-1197078" y="1285007"/>
            <a:chExt cx="2974258" cy="2943525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52C2637-7B9E-4405-9645-63FC887C174D}"/>
                </a:ext>
              </a:extLst>
            </p:cNvPr>
            <p:cNvSpPr/>
            <p:nvPr/>
          </p:nvSpPr>
          <p:spPr>
            <a:xfrm>
              <a:off x="-1197078" y="1285007"/>
              <a:ext cx="2974258" cy="2943525"/>
            </a:xfrm>
            <a:prstGeom prst="ellipse">
              <a:avLst/>
            </a:prstGeom>
            <a:ln w="149225">
              <a:solidFill>
                <a:srgbClr val="E7EEEF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5A24D90-21A6-4606-A2DD-C93054DDA5C8}"/>
                </a:ext>
              </a:extLst>
            </p:cNvPr>
            <p:cNvSpPr txBox="1"/>
            <p:nvPr/>
          </p:nvSpPr>
          <p:spPr>
            <a:xfrm>
              <a:off x="-1007807" y="2248938"/>
              <a:ext cx="2595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>
                  <a:solidFill>
                    <a:schemeClr val="bg1"/>
                  </a:solidFill>
                </a:rPr>
                <a:t>¿Cómo se optimizó la estructura del Equipo de Energía?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AAE8A39-9088-4768-A428-695340CA1F98}"/>
              </a:ext>
            </a:extLst>
          </p:cNvPr>
          <p:cNvGrpSpPr/>
          <p:nvPr/>
        </p:nvGrpSpPr>
        <p:grpSpPr>
          <a:xfrm>
            <a:off x="3008704" y="2113914"/>
            <a:ext cx="2974258" cy="2943525"/>
            <a:chOff x="2886437" y="1664723"/>
            <a:chExt cx="2974258" cy="2943525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F4DB9F9-CE64-407C-A2FE-B74A69E453C4}"/>
                </a:ext>
              </a:extLst>
            </p:cNvPr>
            <p:cNvSpPr/>
            <p:nvPr/>
          </p:nvSpPr>
          <p:spPr>
            <a:xfrm>
              <a:off x="2886437" y="1664723"/>
              <a:ext cx="2974258" cy="2943525"/>
            </a:xfrm>
            <a:prstGeom prst="ellipse">
              <a:avLst/>
            </a:prstGeom>
            <a:ln w="149225">
              <a:solidFill>
                <a:srgbClr val="E7EEEF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77CE340-388A-4F78-96A6-1312C06127D6}"/>
                </a:ext>
              </a:extLst>
            </p:cNvPr>
            <p:cNvSpPr txBox="1"/>
            <p:nvPr/>
          </p:nvSpPr>
          <p:spPr>
            <a:xfrm>
              <a:off x="3075708" y="2628653"/>
              <a:ext cx="2595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>
                  <a:solidFill>
                    <a:schemeClr val="bg1"/>
                  </a:solidFill>
                </a:rPr>
                <a:t>¿Cómo se documenta y cómo se hace cumplir?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6537CC2-F4F1-45DA-BA15-ED236F5F1EA2}"/>
              </a:ext>
            </a:extLst>
          </p:cNvPr>
          <p:cNvGrpSpPr/>
          <p:nvPr/>
        </p:nvGrpSpPr>
        <p:grpSpPr>
          <a:xfrm>
            <a:off x="5687110" y="1149982"/>
            <a:ext cx="2974258" cy="2943525"/>
            <a:chOff x="5746955" y="1141777"/>
            <a:chExt cx="2974258" cy="2943525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F7CDDDE-9507-4412-9A91-8288DAB4000B}"/>
                </a:ext>
              </a:extLst>
            </p:cNvPr>
            <p:cNvSpPr/>
            <p:nvPr/>
          </p:nvSpPr>
          <p:spPr>
            <a:xfrm>
              <a:off x="5746955" y="1141777"/>
              <a:ext cx="2974258" cy="2943525"/>
            </a:xfrm>
            <a:prstGeom prst="ellipse">
              <a:avLst/>
            </a:prstGeom>
            <a:ln w="149225">
              <a:solidFill>
                <a:srgbClr val="E7EEEF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8FF5979-A163-4F18-8E5C-2ACBE272AFAC}"/>
                </a:ext>
              </a:extLst>
            </p:cNvPr>
            <p:cNvSpPr txBox="1"/>
            <p:nvPr/>
          </p:nvSpPr>
          <p:spPr>
            <a:xfrm>
              <a:off x="5993096" y="1987865"/>
              <a:ext cx="2595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>
                  <a:solidFill>
                    <a:schemeClr val="bg1"/>
                  </a:solidFill>
                </a:rPr>
                <a:t>¿Cómo influyeron las capacidades de los empleados de la Etapa 1?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56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332" y="1093416"/>
            <a:ext cx="8315336" cy="489600"/>
          </a:xfrm>
        </p:spPr>
        <p:txBody>
          <a:bodyPr>
            <a:normAutofit/>
          </a:bodyPr>
          <a:lstStyle/>
          <a:p>
            <a:pPr algn="ctr">
              <a:buSzPct val="110000"/>
            </a:pPr>
            <a:r>
              <a:rPr lang="es-ES" sz="1800">
                <a:solidFill>
                  <a:schemeClr val="tx1"/>
                </a:solidFill>
                <a:cs typeface="Arial" panose="020B0604020202020204" pitchFamily="34" charset="0"/>
              </a:rPr>
              <a:t>¿Qué enfoques se aplicaron y cómo?</a:t>
            </a: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en-US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SzPct val="110000"/>
            </a:pPr>
            <a:endParaRPr 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803DA7E-BAC7-48DF-91CC-461A54AC3CE1}"/>
              </a:ext>
            </a:extLst>
          </p:cNvPr>
          <p:cNvSpPr txBox="1">
            <a:spLocks/>
          </p:cNvSpPr>
          <p:nvPr/>
        </p:nvSpPr>
        <p:spPr>
          <a:xfrm>
            <a:off x="414332" y="4244062"/>
            <a:ext cx="8315336" cy="136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10000"/>
            </a:pPr>
            <a:r>
              <a:rPr lang="es-ES" sz="1800">
                <a:solidFill>
                  <a:schemeClr val="tx1"/>
                </a:solidFill>
                <a:cs typeface="Arial" panose="020B0604020202020204" pitchFamily="34" charset="0"/>
              </a:rPr>
              <a:t>Definir acciones correctivas cuando sea necesario</a:t>
            </a: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en-US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SzPct val="110000"/>
            </a:pPr>
            <a:endParaRPr 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EBA3A4A-3C76-4767-AFF0-181609618CD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FFFFFF"/>
                </a:solidFill>
                <a:latin typeface="Arial"/>
              </a:rPr>
              <a:t>Enfoques y ejemplos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29A45D7-D907-49F4-A0D3-2477D0953F4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5D1692B-9D62-450B-9126-CA47219F3D93}"/>
              </a:ext>
            </a:extLst>
          </p:cNvPr>
          <p:cNvSpPr txBox="1">
            <a:spLocks/>
          </p:cNvSpPr>
          <p:nvPr/>
        </p:nvSpPr>
        <p:spPr>
          <a:xfrm>
            <a:off x="370136" y="337871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Documentación de acciones poste</a:t>
            </a:r>
            <a:r>
              <a:rPr lang="de-DE">
                <a:solidFill>
                  <a:srgbClr val="FFFFFF"/>
                </a:solidFill>
                <a:latin typeface="Arial"/>
              </a:rPr>
              <a:t>riores y correctivas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B3A8F2-6151-49F9-B350-AD45AEF37620}"/>
              </a:ext>
            </a:extLst>
          </p:cNvPr>
          <p:cNvSpPr/>
          <p:nvPr/>
        </p:nvSpPr>
        <p:spPr>
          <a:xfrm>
            <a:off x="8548873" y="3378718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CA80528-7265-4D5A-8CB3-D78DB4295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39" y="1583016"/>
            <a:ext cx="1461322" cy="146132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2D43E86-D060-4660-A20E-F788261B9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38" y="4693230"/>
            <a:ext cx="1461323" cy="14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38096"/>
              </p:ext>
            </p:extLst>
          </p:nvPr>
        </p:nvGraphicFramePr>
        <p:xfrm>
          <a:off x="307443" y="1248447"/>
          <a:ext cx="8610415" cy="4388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330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1647493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757997">
                  <a:extLst>
                    <a:ext uri="{9D8B030D-6E8A-4147-A177-3AD203B41FA5}">
                      <a16:colId xmlns:a16="http://schemas.microsoft.com/office/drawing/2014/main" val="205081749"/>
                    </a:ext>
                  </a:extLst>
                </a:gridCol>
                <a:gridCol w="1295894">
                  <a:extLst>
                    <a:ext uri="{9D8B030D-6E8A-4147-A177-3AD203B41FA5}">
                      <a16:colId xmlns:a16="http://schemas.microsoft.com/office/drawing/2014/main" val="537535945"/>
                    </a:ext>
                  </a:extLst>
                </a:gridCol>
                <a:gridCol w="1228849">
                  <a:extLst>
                    <a:ext uri="{9D8B030D-6E8A-4147-A177-3AD203B41FA5}">
                      <a16:colId xmlns:a16="http://schemas.microsoft.com/office/drawing/2014/main" val="1374770600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505045074"/>
                    </a:ext>
                  </a:extLst>
                </a:gridCol>
              </a:tblGrid>
              <a:tr h="576599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Tema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Medidas desde la etapa 1</a:t>
                      </a:r>
                      <a:endParaRPr lang="de-DE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Estado de realización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Medida correctiva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Fecha de vencimiento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Recursos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611367"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Análisis de contexto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Realizar un análisis de contexto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Realizado en septiembre de 2019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No necesario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No necesario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No necesario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987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/>
                        <a:t>Stakeholder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El marketing debe identificar y analizar a los </a:t>
                      </a:r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 relevantes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Aún no terminado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Incluir artículos en boletines de manera regular, a partir de febrero de 2020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Marzo 2020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</a:rPr>
                        <a:t>Proporcione 2 días más por boletín informativo para el Departamento de Marketing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Riesgos y oportunidades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Asignación de roles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Formación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Comunicación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305050">
                <a:tc>
                  <a:txBody>
                    <a:bodyPr/>
                    <a:lstStyle/>
                    <a:p>
                      <a:pPr algn="ctr"/>
                      <a:r>
                        <a:rPr lang="de-DE" sz="1200" b="1"/>
                        <a:t>…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59AA815F-F111-4A75-B2D5-7E716C9D3620}"/>
              </a:ext>
            </a:extLst>
          </p:cNvPr>
          <p:cNvSpPr txBox="1">
            <a:spLocks/>
          </p:cNvSpPr>
          <p:nvPr/>
        </p:nvSpPr>
        <p:spPr>
          <a:xfrm>
            <a:off x="307444" y="27074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FFFFFF"/>
                </a:solidFill>
                <a:latin typeface="Arial"/>
              </a:rPr>
              <a:t>Acciones correctivas generales y posteriores (ejemplo)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66DECBE-9843-4E78-B53F-D816EB92807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05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6289A-18EF-41A7-BCE7-228FFD5D1F63}">
  <ds:schemaRefs>
    <ds:schemaRef ds:uri="2f6a910d-138e-42c1-8e8a-320c1b7cf3f7"/>
    <ds:schemaRef ds:uri="57dcf4a7-cd30-45ae-940f-c673e6c8995a"/>
    <ds:schemaRef ds:uri="611ea500-83e9-4ef4-bf2f-c0233a3133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Presentación en pantalla (4:3)</PresentationFormat>
  <Paragraphs>95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1</cp:revision>
  <dcterms:created xsi:type="dcterms:W3CDTF">2015-07-06T02:50:51Z</dcterms:created>
  <dcterms:modified xsi:type="dcterms:W3CDTF">2019-10-29T09:22:12Z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