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4" r:id="rId2"/>
    <p:sldId id="388" r:id="rId3"/>
    <p:sldId id="313" r:id="rId4"/>
    <p:sldId id="315" r:id="rId5"/>
    <p:sldId id="363" r:id="rId6"/>
    <p:sldId id="316" r:id="rId7"/>
    <p:sldId id="396" r:id="rId8"/>
    <p:sldId id="317" r:id="rId9"/>
    <p:sldId id="286" r:id="rId10"/>
    <p:sldId id="320" r:id="rId11"/>
    <p:sldId id="397" r:id="rId12"/>
    <p:sldId id="398" r:id="rId13"/>
    <p:sldId id="399" r:id="rId14"/>
    <p:sldId id="400" r:id="rId15"/>
    <p:sldId id="401" r:id="rId16"/>
    <p:sldId id="402" r:id="rId17"/>
    <p:sldId id="403" r:id="rId18"/>
    <p:sldId id="300" r:id="rId19"/>
    <p:sldId id="301" r:id="rId20"/>
    <p:sldId id="404" r:id="rId21"/>
    <p:sldId id="405" r:id="rId22"/>
    <p:sldId id="406" r:id="rId23"/>
    <p:sldId id="407" r:id="rId24"/>
    <p:sldId id="408" r:id="rId25"/>
    <p:sldId id="409" r:id="rId26"/>
    <p:sldId id="410" r:id="rId27"/>
    <p:sldId id="411" r:id="rId28"/>
    <p:sldId id="412" r:id="rId29"/>
    <p:sldId id="413" r:id="rId30"/>
    <p:sldId id="414" r:id="rId3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77">
          <p15:clr>
            <a:srgbClr val="A4A3A4"/>
          </p15:clr>
        </p15:guide>
        <p15:guide id="3" pos="2880">
          <p15:clr>
            <a:srgbClr val="A4A3A4"/>
          </p15:clr>
        </p15:guide>
        <p15:guide id="4" pos="295">
          <p15:clr>
            <a:srgbClr val="A4A3A4"/>
          </p15:clr>
        </p15:guide>
        <p15:guide id="5" pos="5465">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4A4"/>
    <a:srgbClr val="44546A"/>
    <a:srgbClr val="F76864"/>
    <a:srgbClr val="9DC6A5"/>
    <a:srgbClr val="34719E"/>
    <a:srgbClr val="FF0000"/>
    <a:srgbClr val="F1FC8C"/>
    <a:srgbClr val="95AFBA"/>
    <a:srgbClr val="364354"/>
    <a:srgbClr val="3B4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4638" autoAdjust="0"/>
  </p:normalViewPr>
  <p:slideViewPr>
    <p:cSldViewPr snapToObjects="1" showGuides="1">
      <p:cViewPr varScale="1">
        <p:scale>
          <a:sx n="104" d="100"/>
          <a:sy n="104" d="100"/>
        </p:scale>
        <p:origin x="1044" y="108"/>
      </p:cViewPr>
      <p:guideLst>
        <p:guide orient="horz" pos="2160"/>
        <p:guide orient="horz" pos="777"/>
        <p:guide pos="2880"/>
        <p:guide pos="295"/>
        <p:guide pos="5465"/>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200" d="100"/>
        <a:sy n="200" d="100"/>
      </p:scale>
      <p:origin x="0" y="0"/>
    </p:cViewPr>
  </p:sorterViewPr>
  <p:notesViewPr>
    <p:cSldViewPr snapToObjects="1" showGuides="1">
      <p:cViewPr varScale="1">
        <p:scale>
          <a:sx n="102" d="100"/>
          <a:sy n="102" d="100"/>
        </p:scale>
        <p:origin x="-3558" y="-9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6CFC5FB-F97A-4E37-8AF7-0D822AFB9E15}" type="datetimeFigureOut">
              <a:rPr lang="de-DE" smtClean="0"/>
              <a:t>29.10.2019</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1238008-0C65-4154-8D74-9AE6A9C91C4D}" type="slidenum">
              <a:rPr lang="de-DE" smtClean="0"/>
              <a:t>‹Nº›</a:t>
            </a:fld>
            <a:endParaRPr lang="de-DE"/>
          </a:p>
        </p:txBody>
      </p:sp>
    </p:spTree>
    <p:extLst>
      <p:ext uri="{BB962C8B-B14F-4D97-AF65-F5344CB8AC3E}">
        <p14:creationId xmlns:p14="http://schemas.microsoft.com/office/powerpoint/2010/main" val="17732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3" y="1916831"/>
            <a:ext cx="8495708" cy="910952"/>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88928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76991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683512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132529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900"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78318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29.10.2019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6"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60574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0"/>
            <a:ext cx="4038600" cy="4525963"/>
          </a:xfrm>
        </p:spPr>
        <p:txBody>
          <a:bodyPr/>
          <a:lstStyle>
            <a:lvl1pPr>
              <a:defRPr sz="2000" b="1"/>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34795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5" y="1535113"/>
            <a:ext cx="4041775" cy="453727"/>
          </a:xfrm>
          <a:solidFill>
            <a:schemeClr val="accent1"/>
          </a:solidFill>
        </p:spPr>
        <p:txBody>
          <a:bodyPr anchor="ctr">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29.10.2019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920523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29.10.2019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1300"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55138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29.10.2019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9152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98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29.10.2019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5695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6"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79" y="6432776"/>
            <a:ext cx="755803" cy="180040"/>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fld id="{69C8C11C-252D-4E31-B211-61D9BDB45342}" type="datetime1">
              <a:rPr lang="de-DE" smtClean="0"/>
              <a:t>29.10.2019</a:t>
            </a:fld>
            <a:endParaRPr lang="de-DE" dirty="0"/>
          </a:p>
        </p:txBody>
      </p:sp>
      <p:sp>
        <p:nvSpPr>
          <p:cNvPr id="5" name="Fußzeilenplatzhalter 4"/>
          <p:cNvSpPr>
            <a:spLocks noGrp="1"/>
          </p:cNvSpPr>
          <p:nvPr>
            <p:ph type="ftr" sz="quarter" idx="3"/>
          </p:nvPr>
        </p:nvSpPr>
        <p:spPr>
          <a:xfrm>
            <a:off x="1979713" y="6436054"/>
            <a:ext cx="5032240" cy="176761"/>
          </a:xfrm>
          <a:prstGeom prst="rect">
            <a:avLst/>
          </a:prstGeom>
        </p:spPr>
        <p:txBody>
          <a:bodyPr vert="horz" lIns="91440" tIns="45720" rIns="91440" bIns="45720" rtlCol="0" anchor="ctr"/>
          <a:lstStyle>
            <a:lvl1pPr algn="l">
              <a:defRPr sz="8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7" y="6432776"/>
            <a:ext cx="514400" cy="180040"/>
          </a:xfrm>
          <a:prstGeom prst="rect">
            <a:avLst/>
          </a:prstGeom>
        </p:spPr>
        <p:txBody>
          <a:bodyPr vert="horz" lIns="91440" tIns="45720" rIns="36000" bIns="45720" rtlCol="0" anchor="ctr"/>
          <a:lstStyle>
            <a:lvl1pPr algn="r">
              <a:defRPr sz="8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4"/>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2"/>
            <a:ext cx="5032240" cy="193337"/>
          </a:xfrm>
          <a:prstGeom prst="rect">
            <a:avLst/>
          </a:prstGeom>
          <a:noFill/>
        </p:spPr>
        <p:txBody>
          <a:bodyPr wrap="square" rtlCol="0">
            <a:noAutofit/>
          </a:bodyPr>
          <a:lstStyle/>
          <a:p>
            <a:pPr defTabSz="713232"/>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8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8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8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506034" y="6298939"/>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53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dt="0"/>
  <p:txStyles>
    <p:titleStyle>
      <a:lvl1pPr algn="l" defTabSz="914400" rtl="0" eaLnBrk="1" latinLnBrk="0" hangingPunct="1">
        <a:spcBef>
          <a:spcPct val="0"/>
        </a:spcBef>
        <a:buNone/>
        <a:defRPr sz="22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1.wdp"/><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5" Type="http://schemas.openxmlformats.org/officeDocument/2006/relationships/image" Target="../media/image48.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0.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68.png"/><Relationship Id="rId11" Type="http://schemas.openxmlformats.org/officeDocument/2006/relationships/image" Target="../media/image6.jpeg"/><Relationship Id="rId5" Type="http://schemas.openxmlformats.org/officeDocument/2006/relationships/image" Target="../media/image8.jpeg"/><Relationship Id="rId10" Type="http://schemas.openxmlformats.org/officeDocument/2006/relationships/image" Target="../media/image70.png"/><Relationship Id="rId4" Type="http://schemas.openxmlformats.org/officeDocument/2006/relationships/image" Target="../media/image7.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58277"/>
            <a:ext cx="5760640" cy="1384995"/>
          </a:xfrm>
          <a:prstGeom prst="rect">
            <a:avLst/>
          </a:prstGeom>
          <a:noFill/>
        </p:spPr>
        <p:txBody>
          <a:bodyPr wrap="square" rtlCol="0">
            <a:spAutoFit/>
          </a:bodyPr>
          <a:lstStyle/>
          <a:p>
            <a:r>
              <a:rPr lang="es-ES" sz="2800" dirty="0">
                <a:solidFill>
                  <a:schemeClr val="tx1">
                    <a:lumMod val="85000"/>
                    <a:lumOff val="15000"/>
                  </a:schemeClr>
                </a:solidFill>
                <a:cs typeface="Arial" panose="020B0604020202020204" pitchFamily="34" charset="0"/>
              </a:rPr>
              <a:t>Concepto e Introducción de la Eficiencia Energética en la empresa</a:t>
            </a:r>
            <a:endParaRPr lang="en-GB" sz="3600" b="1" dirty="0">
              <a:solidFill>
                <a:schemeClr val="tx1">
                  <a:lumMod val="85000"/>
                  <a:lumOff val="15000"/>
                </a:schemeClr>
              </a:solidFill>
              <a:cs typeface="Arial" panose="020B0604020202020204" pitchFamily="34" charset="0"/>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US" sz="6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chemeClr val="accent1"/>
                </a:solidFill>
              </a:rPr>
              <a:t>Towards a Sustainable Agro-Food Industry. </a:t>
            </a:r>
            <a:br>
              <a:rPr lang="en-US" sz="1200" b="1" dirty="0">
                <a:solidFill>
                  <a:schemeClr val="accent1"/>
                </a:solidFill>
              </a:rPr>
            </a:br>
            <a:r>
              <a:rPr lang="en-US" sz="1200" b="1" dirty="0">
                <a:solidFill>
                  <a:schemeClr val="accent1"/>
                </a:solidFill>
              </a:rPr>
              <a:t>Capacity Building </a:t>
            </a:r>
            <a:r>
              <a:rPr lang="en-US" sz="1200" b="1" dirty="0" err="1">
                <a:solidFill>
                  <a:schemeClr val="accent1"/>
                </a:solidFill>
              </a:rPr>
              <a:t>Programmes</a:t>
            </a:r>
            <a:r>
              <a:rPr lang="en-US" sz="1200" b="1" dirty="0">
                <a:solidFill>
                  <a:schemeClr val="accent1"/>
                </a:solidFill>
              </a:rPr>
              <a:t> in Energy Efficiency.</a:t>
            </a:r>
            <a:endParaRPr lang="de-DE" sz="1200" dirty="0">
              <a:solidFill>
                <a:schemeClr val="accent1"/>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420692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co de bloque 36">
            <a:extLst>
              <a:ext uri="{FF2B5EF4-FFF2-40B4-BE49-F238E27FC236}">
                <a16:creationId xmlns:a16="http://schemas.microsoft.com/office/drawing/2014/main" id="{CDD5F2F6-470F-4FE8-B56C-E075517CF3AD}"/>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8" name="Arco de bloque 37">
            <a:extLst>
              <a:ext uri="{FF2B5EF4-FFF2-40B4-BE49-F238E27FC236}">
                <a16:creationId xmlns:a16="http://schemas.microsoft.com/office/drawing/2014/main" id="{BE49D81B-E73E-451D-9A0B-1D6C8B309A43}"/>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10</a:t>
            </a:fld>
            <a:endParaRPr lang="de-DE"/>
          </a:p>
        </p:txBody>
      </p:sp>
      <p:sp>
        <p:nvSpPr>
          <p:cNvPr id="11" name="Rectángulo 10">
            <a:extLst>
              <a:ext uri="{FF2B5EF4-FFF2-40B4-BE49-F238E27FC236}">
                <a16:creationId xmlns:a16="http://schemas.microsoft.com/office/drawing/2014/main" id="{4BAC7828-D1AB-4209-A49B-47D65D811E2D}"/>
              </a:ext>
            </a:extLst>
          </p:cNvPr>
          <p:cNvSpPr/>
          <p:nvPr/>
        </p:nvSpPr>
        <p:spPr>
          <a:xfrm>
            <a:off x="384080" y="5985284"/>
            <a:ext cx="8403728" cy="253916"/>
          </a:xfrm>
          <a:prstGeom prst="rect">
            <a:avLst/>
          </a:prstGeom>
        </p:spPr>
        <p:txBody>
          <a:bodyPr wrap="square">
            <a:spAutoFit/>
          </a:bodyPr>
          <a:lstStyle/>
          <a:p>
            <a:r>
              <a:rPr lang="es-ES" sz="1050" dirty="0"/>
              <a:t>Source: “Guía Práctica de la Energía. Consumo Eficiente y Responsable”. IDAE Instituto para la Diversificación y Ahorro de la Energía </a:t>
            </a:r>
          </a:p>
        </p:txBody>
      </p:sp>
      <p:sp>
        <p:nvSpPr>
          <p:cNvPr id="8" name="Titel 1">
            <a:extLst>
              <a:ext uri="{FF2B5EF4-FFF2-40B4-BE49-F238E27FC236}">
                <a16:creationId xmlns:a16="http://schemas.microsoft.com/office/drawing/2014/main" id="{8A13FFFB-0C95-4637-A4E9-F3B8E15E03D6}"/>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Energía, consumo y suministro de energía</a:t>
            </a:r>
            <a:endParaRPr lang="es-ES" dirty="0"/>
          </a:p>
        </p:txBody>
      </p:sp>
      <p:sp>
        <p:nvSpPr>
          <p:cNvPr id="9" name="Rectángulo 8">
            <a:extLst>
              <a:ext uri="{FF2B5EF4-FFF2-40B4-BE49-F238E27FC236}">
                <a16:creationId xmlns:a16="http://schemas.microsoft.com/office/drawing/2014/main" id="{26347919-A329-46E7-92D5-A0347EC607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9" name="Rectángulo 18">
            <a:extLst>
              <a:ext uri="{FF2B5EF4-FFF2-40B4-BE49-F238E27FC236}">
                <a16:creationId xmlns:a16="http://schemas.microsoft.com/office/drawing/2014/main" id="{70E17229-CDCB-4B41-8092-01E61432E921}"/>
              </a:ext>
            </a:extLst>
          </p:cNvPr>
          <p:cNvSpPr/>
          <p:nvPr/>
        </p:nvSpPr>
        <p:spPr>
          <a:xfrm>
            <a:off x="2425391" y="1521078"/>
            <a:ext cx="6090997" cy="738664"/>
          </a:xfrm>
          <a:prstGeom prst="rect">
            <a:avLst/>
          </a:prstGeom>
        </p:spPr>
        <p:txBody>
          <a:bodyPr wrap="square">
            <a:spAutoFit/>
          </a:bodyPr>
          <a:lstStyle/>
          <a:p>
            <a:pPr lvl="0"/>
            <a:r>
              <a:rPr lang="es-ES" sz="1400" dirty="0">
                <a:solidFill>
                  <a:schemeClr val="tx1">
                    <a:lumMod val="65000"/>
                    <a:lumOff val="35000"/>
                  </a:schemeClr>
                </a:solidFill>
              </a:rPr>
              <a:t>Cada vez que consumimos más energía: al ritmo actual, solo llevará 35 años duplicar el consumo mundial de energía y menos de 55 años triplicarla.</a:t>
            </a:r>
          </a:p>
        </p:txBody>
      </p:sp>
      <p:sp>
        <p:nvSpPr>
          <p:cNvPr id="20" name="Rectángulo 19">
            <a:extLst>
              <a:ext uri="{FF2B5EF4-FFF2-40B4-BE49-F238E27FC236}">
                <a16:creationId xmlns:a16="http://schemas.microsoft.com/office/drawing/2014/main" id="{ABA4726B-5AAF-4403-B06E-F38F97C5F6F5}"/>
              </a:ext>
            </a:extLst>
          </p:cNvPr>
          <p:cNvSpPr/>
          <p:nvPr/>
        </p:nvSpPr>
        <p:spPr>
          <a:xfrm>
            <a:off x="2437160" y="2476775"/>
            <a:ext cx="6090997" cy="523220"/>
          </a:xfrm>
          <a:prstGeom prst="rect">
            <a:avLst/>
          </a:prstGeom>
        </p:spPr>
        <p:txBody>
          <a:bodyPr wrap="square">
            <a:spAutoFit/>
          </a:bodyPr>
          <a:lstStyle/>
          <a:p>
            <a:pPr lvl="0"/>
            <a:r>
              <a:rPr lang="es-ES" sz="1400" dirty="0">
                <a:solidFill>
                  <a:schemeClr val="tx1">
                    <a:lumMod val="65000"/>
                    <a:lumOff val="35000"/>
                  </a:schemeClr>
                </a:solidFill>
              </a:rPr>
              <a:t>Los sectores de la vivienda y el transporte han sido los que han incrementado su consumo en los últimos años.</a:t>
            </a:r>
            <a:endParaRPr lang="en-US" sz="1400" dirty="0">
              <a:solidFill>
                <a:schemeClr val="tx1">
                  <a:lumMod val="65000"/>
                  <a:lumOff val="35000"/>
                </a:schemeClr>
              </a:solidFill>
            </a:endParaRPr>
          </a:p>
        </p:txBody>
      </p:sp>
      <p:sp>
        <p:nvSpPr>
          <p:cNvPr id="21" name="Rectángulo 20">
            <a:extLst>
              <a:ext uri="{FF2B5EF4-FFF2-40B4-BE49-F238E27FC236}">
                <a16:creationId xmlns:a16="http://schemas.microsoft.com/office/drawing/2014/main" id="{1BBF4733-7087-44C4-BF76-E8C4C155BD33}"/>
              </a:ext>
            </a:extLst>
          </p:cNvPr>
          <p:cNvSpPr/>
          <p:nvPr/>
        </p:nvSpPr>
        <p:spPr>
          <a:xfrm>
            <a:off x="2437159" y="3524244"/>
            <a:ext cx="6090997" cy="400110"/>
          </a:xfrm>
          <a:prstGeom prst="rect">
            <a:avLst/>
          </a:prstGeom>
        </p:spPr>
        <p:txBody>
          <a:bodyPr wrap="square">
            <a:spAutoFit/>
          </a:bodyPr>
          <a:lstStyle/>
          <a:p>
            <a:pPr lvl="0"/>
            <a:r>
              <a:rPr lang="es-ES" sz="1400" dirty="0">
                <a:solidFill>
                  <a:schemeClr val="tx1">
                    <a:lumMod val="65000"/>
                    <a:lumOff val="35000"/>
                  </a:schemeClr>
                </a:solidFill>
              </a:rPr>
              <a:t>Europa tiene una dependencia energética externa media del </a:t>
            </a:r>
            <a:r>
              <a:rPr lang="en-US" sz="2000" dirty="0">
                <a:solidFill>
                  <a:srgbClr val="86DE8D"/>
                </a:solidFill>
              </a:rPr>
              <a:t>50</a:t>
            </a:r>
            <a:r>
              <a:rPr lang="en-US" sz="1400" dirty="0">
                <a:solidFill>
                  <a:schemeClr val="tx1">
                    <a:lumMod val="65000"/>
                    <a:lumOff val="35000"/>
                  </a:schemeClr>
                </a:solidFill>
              </a:rPr>
              <a:t>%.</a:t>
            </a:r>
          </a:p>
        </p:txBody>
      </p:sp>
      <p:sp>
        <p:nvSpPr>
          <p:cNvPr id="22" name="Rectángulo 21">
            <a:extLst>
              <a:ext uri="{FF2B5EF4-FFF2-40B4-BE49-F238E27FC236}">
                <a16:creationId xmlns:a16="http://schemas.microsoft.com/office/drawing/2014/main" id="{61F1A9E7-F203-4338-A4AC-C7CE9919D597}"/>
              </a:ext>
            </a:extLst>
          </p:cNvPr>
          <p:cNvSpPr/>
          <p:nvPr/>
        </p:nvSpPr>
        <p:spPr>
          <a:xfrm>
            <a:off x="2437160" y="4360584"/>
            <a:ext cx="6336704" cy="523220"/>
          </a:xfrm>
          <a:prstGeom prst="rect">
            <a:avLst/>
          </a:prstGeom>
        </p:spPr>
        <p:txBody>
          <a:bodyPr wrap="square">
            <a:spAutoFit/>
          </a:bodyPr>
          <a:lstStyle/>
          <a:p>
            <a:pPr lvl="0"/>
            <a:r>
              <a:rPr lang="es-ES" sz="1400" dirty="0">
                <a:solidFill>
                  <a:schemeClr val="tx1">
                    <a:lumMod val="65000"/>
                    <a:lumOff val="35000"/>
                  </a:schemeClr>
                </a:solidFill>
              </a:rPr>
              <a:t>La principal fuente de energía para el consumo de energía es el petróleo y sus derivados (gasolina, </a:t>
            </a:r>
            <a:r>
              <a:rPr lang="es-ES" sz="1400" dirty="0" err="1">
                <a:solidFill>
                  <a:schemeClr val="tx1">
                    <a:lumMod val="65000"/>
                    <a:lumOff val="35000"/>
                  </a:schemeClr>
                </a:solidFill>
              </a:rPr>
              <a:t>diesel</a:t>
            </a:r>
            <a:r>
              <a:rPr lang="es-ES" sz="1400" dirty="0">
                <a:solidFill>
                  <a:schemeClr val="tx1">
                    <a:lumMod val="65000"/>
                    <a:lumOff val="35000"/>
                  </a:schemeClr>
                </a:solidFill>
              </a:rPr>
              <a:t>, butano y propano).</a:t>
            </a:r>
          </a:p>
        </p:txBody>
      </p:sp>
      <p:sp>
        <p:nvSpPr>
          <p:cNvPr id="23" name="Rectángulo 22">
            <a:extLst>
              <a:ext uri="{FF2B5EF4-FFF2-40B4-BE49-F238E27FC236}">
                <a16:creationId xmlns:a16="http://schemas.microsoft.com/office/drawing/2014/main" id="{B76B863B-F3BD-4759-AAC1-F7AE388BF376}"/>
              </a:ext>
            </a:extLst>
          </p:cNvPr>
          <p:cNvSpPr/>
          <p:nvPr/>
        </p:nvSpPr>
        <p:spPr>
          <a:xfrm>
            <a:off x="2437160" y="5096525"/>
            <a:ext cx="6090997" cy="738664"/>
          </a:xfrm>
          <a:prstGeom prst="rect">
            <a:avLst/>
          </a:prstGeom>
        </p:spPr>
        <p:txBody>
          <a:bodyPr wrap="square">
            <a:spAutoFit/>
          </a:bodyPr>
          <a:lstStyle/>
          <a:p>
            <a:pPr lvl="0"/>
            <a:r>
              <a:rPr lang="es-ES" sz="1400" dirty="0">
                <a:solidFill>
                  <a:schemeClr val="tx1">
                    <a:lumMod val="65000"/>
                    <a:lumOff val="35000"/>
                  </a:schemeClr>
                </a:solidFill>
              </a:rPr>
              <a:t>Las energías renovables no se agotan cuando las consumimos, ya que se renuevan naturalmente. Además, tienen un impacto ambiental prácticamente nulo.</a:t>
            </a:r>
          </a:p>
        </p:txBody>
      </p:sp>
      <p:sp>
        <p:nvSpPr>
          <p:cNvPr id="25" name="Arco de bloque 24">
            <a:extLst>
              <a:ext uri="{FF2B5EF4-FFF2-40B4-BE49-F238E27FC236}">
                <a16:creationId xmlns:a16="http://schemas.microsoft.com/office/drawing/2014/main" id="{1DAE4F13-C881-4FFE-8F75-47F64195ADF4}"/>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6" name="Arco de bloque 25">
            <a:extLst>
              <a:ext uri="{FF2B5EF4-FFF2-40B4-BE49-F238E27FC236}">
                <a16:creationId xmlns:a16="http://schemas.microsoft.com/office/drawing/2014/main" id="{16450273-FA01-44D8-B40C-5F4957BF0B6E}"/>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7" name="Elipse 26">
            <a:extLst>
              <a:ext uri="{FF2B5EF4-FFF2-40B4-BE49-F238E27FC236}">
                <a16:creationId xmlns:a16="http://schemas.microsoft.com/office/drawing/2014/main" id="{1F15EFB0-D996-4802-A3E1-0138358F91DF}"/>
              </a:ext>
            </a:extLst>
          </p:cNvPr>
          <p:cNvSpPr/>
          <p:nvPr/>
        </p:nvSpPr>
        <p:spPr>
          <a:xfrm>
            <a:off x="390095" y="1442140"/>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Elipse 27">
            <a:extLst>
              <a:ext uri="{FF2B5EF4-FFF2-40B4-BE49-F238E27FC236}">
                <a16:creationId xmlns:a16="http://schemas.microsoft.com/office/drawing/2014/main" id="{45227298-B80B-4493-82D0-A6D44D8E6EB0}"/>
              </a:ext>
            </a:extLst>
          </p:cNvPr>
          <p:cNvSpPr/>
          <p:nvPr/>
        </p:nvSpPr>
        <p:spPr>
          <a:xfrm>
            <a:off x="1528851" y="2290115"/>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9" name="Elipse 28">
            <a:extLst>
              <a:ext uri="{FF2B5EF4-FFF2-40B4-BE49-F238E27FC236}">
                <a16:creationId xmlns:a16="http://schemas.microsoft.com/office/drawing/2014/main" id="{1905E255-2C18-4334-9135-322C672B2A42}"/>
              </a:ext>
            </a:extLst>
          </p:cNvPr>
          <p:cNvSpPr/>
          <p:nvPr/>
        </p:nvSpPr>
        <p:spPr>
          <a:xfrm>
            <a:off x="390095" y="3227421"/>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0" name="Elipse 29">
            <a:extLst>
              <a:ext uri="{FF2B5EF4-FFF2-40B4-BE49-F238E27FC236}">
                <a16:creationId xmlns:a16="http://schemas.microsoft.com/office/drawing/2014/main" id="{1D2EFA21-6F54-48D0-87FF-54FDB741E770}"/>
              </a:ext>
            </a:extLst>
          </p:cNvPr>
          <p:cNvSpPr/>
          <p:nvPr/>
        </p:nvSpPr>
        <p:spPr>
          <a:xfrm>
            <a:off x="390783" y="5012702"/>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1" name="Elipse 30">
            <a:extLst>
              <a:ext uri="{FF2B5EF4-FFF2-40B4-BE49-F238E27FC236}">
                <a16:creationId xmlns:a16="http://schemas.microsoft.com/office/drawing/2014/main" id="{B704C30F-E783-4D07-AFF9-BFD982E8FB3A}"/>
              </a:ext>
            </a:extLst>
          </p:cNvPr>
          <p:cNvSpPr/>
          <p:nvPr/>
        </p:nvSpPr>
        <p:spPr>
          <a:xfrm>
            <a:off x="1522925" y="4173924"/>
            <a:ext cx="896540" cy="896540"/>
          </a:xfrm>
          <a:prstGeom prst="ellipse">
            <a:avLst/>
          </a:prstGeom>
          <a:solidFill>
            <a:srgbClr val="86DE8D"/>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40" name="Imagen 39">
            <a:extLst>
              <a:ext uri="{FF2B5EF4-FFF2-40B4-BE49-F238E27FC236}">
                <a16:creationId xmlns:a16="http://schemas.microsoft.com/office/drawing/2014/main" id="{2465EAFE-81C9-4CDC-9167-8DCB1AEB54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095" y="3227421"/>
            <a:ext cx="896540" cy="896540"/>
          </a:xfrm>
          <a:prstGeom prst="rect">
            <a:avLst/>
          </a:prstGeom>
          <a:effectLst>
            <a:innerShdw blurRad="114300">
              <a:prstClr val="black"/>
            </a:innerShdw>
          </a:effectLst>
        </p:spPr>
      </p:pic>
      <p:pic>
        <p:nvPicPr>
          <p:cNvPr id="42" name="Imagen 41">
            <a:extLst>
              <a:ext uri="{FF2B5EF4-FFF2-40B4-BE49-F238E27FC236}">
                <a16:creationId xmlns:a16="http://schemas.microsoft.com/office/drawing/2014/main" id="{65643321-7836-4826-80D4-6818E581CE0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5274" y="4328891"/>
            <a:ext cx="536400" cy="536400"/>
          </a:xfrm>
          <a:prstGeom prst="rect">
            <a:avLst/>
          </a:prstGeom>
        </p:spPr>
      </p:pic>
      <p:pic>
        <p:nvPicPr>
          <p:cNvPr id="44" name="Imagen 43">
            <a:extLst>
              <a:ext uri="{FF2B5EF4-FFF2-40B4-BE49-F238E27FC236}">
                <a16:creationId xmlns:a16="http://schemas.microsoft.com/office/drawing/2014/main" id="{DBFDC5EB-CAA0-4EB9-B6C5-EFE98DB95F98}"/>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71790" y="5203098"/>
            <a:ext cx="536400" cy="536400"/>
          </a:xfrm>
          <a:prstGeom prst="rect">
            <a:avLst/>
          </a:prstGeom>
        </p:spPr>
      </p:pic>
      <p:pic>
        <p:nvPicPr>
          <p:cNvPr id="48" name="Imagen 47">
            <a:extLst>
              <a:ext uri="{FF2B5EF4-FFF2-40B4-BE49-F238E27FC236}">
                <a16:creationId xmlns:a16="http://schemas.microsoft.com/office/drawing/2014/main" id="{98E7F22F-CB2E-463E-A232-04D156DF0871}"/>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05750" y="2780928"/>
            <a:ext cx="402278" cy="402278"/>
          </a:xfrm>
          <a:prstGeom prst="rect">
            <a:avLst/>
          </a:prstGeom>
        </p:spPr>
      </p:pic>
      <p:pic>
        <p:nvPicPr>
          <p:cNvPr id="46" name="Imagen 45">
            <a:extLst>
              <a:ext uri="{FF2B5EF4-FFF2-40B4-BE49-F238E27FC236}">
                <a16:creationId xmlns:a16="http://schemas.microsoft.com/office/drawing/2014/main" id="{CDE025EF-5610-4C76-97B4-87C6A00D5F1F}"/>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25274" y="2344193"/>
            <a:ext cx="536400" cy="536400"/>
          </a:xfrm>
          <a:prstGeom prst="rect">
            <a:avLst/>
          </a:prstGeom>
        </p:spPr>
      </p:pic>
      <p:pic>
        <p:nvPicPr>
          <p:cNvPr id="1028" name="Picture 4" descr="https://cdn3.iconfinder.com/data/icons/social-media-2125/80/calendar-256.png">
            <a:extLst>
              <a:ext uri="{FF2B5EF4-FFF2-40B4-BE49-F238E27FC236}">
                <a16:creationId xmlns:a16="http://schemas.microsoft.com/office/drawing/2014/main" id="{91F8ACB5-D0B6-4D46-83A9-AD732CDB936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234" y="1552305"/>
            <a:ext cx="535231" cy="5017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4.iconfinder.com/data/icons/ionicons/512/icon-ios7-clock-outline-256.png">
            <a:extLst>
              <a:ext uri="{FF2B5EF4-FFF2-40B4-BE49-F238E27FC236}">
                <a16:creationId xmlns:a16="http://schemas.microsoft.com/office/drawing/2014/main" id="{9179D60C-9AF0-4565-B55E-465DC2409D56}"/>
              </a:ext>
            </a:extLst>
          </p:cNvPr>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7" y="1920744"/>
            <a:ext cx="369371" cy="36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45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5">
            <a:extLst>
              <a:ext uri="{FF2B5EF4-FFF2-40B4-BE49-F238E27FC236}">
                <a16:creationId xmlns:a16="http://schemas.microsoft.com/office/drawing/2014/main" id="{715837C7-4103-44D0-8D67-BE4A53A2FEDC}"/>
              </a:ext>
            </a:extLst>
          </p:cNvPr>
          <p:cNvSpPr txBox="1">
            <a:spLocks/>
          </p:cNvSpPr>
          <p:nvPr/>
        </p:nvSpPr>
        <p:spPr>
          <a:xfrm>
            <a:off x="370135" y="764704"/>
            <a:ext cx="8006861" cy="1044116"/>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3600" dirty="0">
                <a:solidFill>
                  <a:schemeClr val="tx1">
                    <a:lumMod val="75000"/>
                    <a:lumOff val="25000"/>
                  </a:schemeClr>
                </a:solidFill>
              </a:rPr>
              <a:t>¿Por qué necesita una empresa hacer un uso efectivo de la energía</a:t>
            </a:r>
            <a:r>
              <a:rPr lang="en-US" sz="3600" dirty="0">
                <a:solidFill>
                  <a:schemeClr val="tx1">
                    <a:lumMod val="75000"/>
                    <a:lumOff val="25000"/>
                  </a:schemeClr>
                </a:solidFill>
              </a:rPr>
              <a:t>?</a:t>
            </a:r>
          </a:p>
        </p:txBody>
      </p:sp>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11</a:t>
            </a:fld>
            <a:endParaRPr lang="de-DE"/>
          </a:p>
        </p:txBody>
      </p:sp>
      <p:sp>
        <p:nvSpPr>
          <p:cNvPr id="10" name="Titel 1">
            <a:extLst>
              <a:ext uri="{FF2B5EF4-FFF2-40B4-BE49-F238E27FC236}">
                <a16:creationId xmlns:a16="http://schemas.microsoft.com/office/drawing/2014/main" id="{914A14D4-3611-4857-AD9E-D627EDF046D9}"/>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cs typeface="Arial" panose="020B0604020202020204" pitchFamily="34" charset="0"/>
              </a:rPr>
              <a:t>Gestión energética</a:t>
            </a:r>
            <a:endParaRPr lang="en-GB" dirty="0"/>
          </a:p>
        </p:txBody>
      </p:sp>
      <p:sp>
        <p:nvSpPr>
          <p:cNvPr id="11" name="Rectángulo 10">
            <a:extLst>
              <a:ext uri="{FF2B5EF4-FFF2-40B4-BE49-F238E27FC236}">
                <a16:creationId xmlns:a16="http://schemas.microsoft.com/office/drawing/2014/main" id="{7768FF05-7E2A-44C2-BAFE-880C8A004DD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27" name="Grupo 26">
            <a:extLst>
              <a:ext uri="{FF2B5EF4-FFF2-40B4-BE49-F238E27FC236}">
                <a16:creationId xmlns:a16="http://schemas.microsoft.com/office/drawing/2014/main" id="{BDD62FA2-C20B-45A5-AFFA-C016A3F5DFB3}"/>
              </a:ext>
            </a:extLst>
          </p:cNvPr>
          <p:cNvGrpSpPr/>
          <p:nvPr/>
        </p:nvGrpSpPr>
        <p:grpSpPr>
          <a:xfrm>
            <a:off x="2251751" y="2924944"/>
            <a:ext cx="4646711" cy="1813243"/>
            <a:chOff x="2397865" y="1510269"/>
            <a:chExt cx="6148723" cy="2399359"/>
          </a:xfrm>
        </p:grpSpPr>
        <p:sp>
          <p:nvSpPr>
            <p:cNvPr id="18" name="Rectángulo 17">
              <a:extLst>
                <a:ext uri="{FF2B5EF4-FFF2-40B4-BE49-F238E27FC236}">
                  <a16:creationId xmlns:a16="http://schemas.microsoft.com/office/drawing/2014/main" id="{D14D7BB5-D79B-47AE-8548-F47BF377BC30}"/>
                </a:ext>
              </a:extLst>
            </p:cNvPr>
            <p:cNvSpPr/>
            <p:nvPr/>
          </p:nvSpPr>
          <p:spPr>
            <a:xfrm rot="5400000">
              <a:off x="1444423" y="2463711"/>
              <a:ext cx="2399359" cy="492475"/>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2173910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2177061 w 2399359"/>
                <a:gd name="connsiteY1" fmla="*/ 0 h 492475"/>
                <a:gd name="connsiteX2" fmla="*/ 2399359 w 2399359"/>
                <a:gd name="connsiteY2" fmla="*/ 492475 h 492475"/>
                <a:gd name="connsiteX3" fmla="*/ 0 w 2399359"/>
                <a:gd name="connsiteY3" fmla="*/ 490093 h 492475"/>
                <a:gd name="connsiteX4" fmla="*/ 0 w 2399359"/>
                <a:gd name="connsiteY4" fmla="*/ 0 h 4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92475">
                  <a:moveTo>
                    <a:pt x="0" y="0"/>
                  </a:moveTo>
                  <a:lnTo>
                    <a:pt x="2177061" y="0"/>
                  </a:lnTo>
                  <a:lnTo>
                    <a:pt x="2399359" y="49247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7">
              <a:extLst>
                <a:ext uri="{FF2B5EF4-FFF2-40B4-BE49-F238E27FC236}">
                  <a16:creationId xmlns:a16="http://schemas.microsoft.com/office/drawing/2014/main" id="{B55AD2C2-59FD-4B1C-B4C2-530EA3342CCB}"/>
                </a:ext>
              </a:extLst>
            </p:cNvPr>
            <p:cNvSpPr/>
            <p:nvPr/>
          </p:nvSpPr>
          <p:spPr>
            <a:xfrm rot="20034155">
              <a:off x="2648555" y="2728962"/>
              <a:ext cx="2291792"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 name="connsiteX0" fmla="*/ 0 w 2179933"/>
                <a:gd name="connsiteY0" fmla="*/ 0 h 490093"/>
                <a:gd name="connsiteX1" fmla="*/ 2179933 w 2179933"/>
                <a:gd name="connsiteY1" fmla="*/ 7376 h 490093"/>
                <a:gd name="connsiteX2" fmla="*/ 1947710 w 2179933"/>
                <a:gd name="connsiteY2" fmla="*/ 479365 h 490093"/>
                <a:gd name="connsiteX3" fmla="*/ 0 w 2179933"/>
                <a:gd name="connsiteY3" fmla="*/ 490093 h 490093"/>
                <a:gd name="connsiteX4" fmla="*/ 0 w 2179933"/>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933" h="490093">
                  <a:moveTo>
                    <a:pt x="0" y="0"/>
                  </a:moveTo>
                  <a:lnTo>
                    <a:pt x="2179933" y="7376"/>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17">
              <a:extLst>
                <a:ext uri="{FF2B5EF4-FFF2-40B4-BE49-F238E27FC236}">
                  <a16:creationId xmlns:a16="http://schemas.microsoft.com/office/drawing/2014/main" id="{46734577-7C0C-4A66-9AE9-FCADEF590A8F}"/>
                </a:ext>
              </a:extLst>
            </p:cNvPr>
            <p:cNvSpPr/>
            <p:nvPr/>
          </p:nvSpPr>
          <p:spPr>
            <a:xfrm rot="5400000">
              <a:off x="3813092" y="3013013"/>
              <a:ext cx="1296715" cy="496516"/>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56845 w 2399359"/>
                <a:gd name="connsiteY1" fmla="*/ 9525 h 492475"/>
                <a:gd name="connsiteX2" fmla="*/ 2399359 w 2399359"/>
                <a:gd name="connsiteY2" fmla="*/ 492475 h 492475"/>
                <a:gd name="connsiteX3" fmla="*/ 0 w 2399359"/>
                <a:gd name="connsiteY3" fmla="*/ 490093 h 492475"/>
                <a:gd name="connsiteX4" fmla="*/ 0 w 2399359"/>
                <a:gd name="connsiteY4" fmla="*/ 0 h 492475"/>
                <a:gd name="connsiteX0" fmla="*/ 6 w 2399359"/>
                <a:gd name="connsiteY0" fmla="*/ 1 h 483218"/>
                <a:gd name="connsiteX1" fmla="*/ 1956845 w 2399359"/>
                <a:gd name="connsiteY1" fmla="*/ 268 h 483218"/>
                <a:gd name="connsiteX2" fmla="*/ 2399359 w 2399359"/>
                <a:gd name="connsiteY2" fmla="*/ 483218 h 483218"/>
                <a:gd name="connsiteX3" fmla="*/ 0 w 2399359"/>
                <a:gd name="connsiteY3" fmla="*/ 480836 h 483218"/>
                <a:gd name="connsiteX4" fmla="*/ 6 w 2399359"/>
                <a:gd name="connsiteY4" fmla="*/ 1 h 483218"/>
                <a:gd name="connsiteX0" fmla="*/ 5 w 2399359"/>
                <a:gd name="connsiteY0" fmla="*/ 0 h 486303"/>
                <a:gd name="connsiteX1" fmla="*/ 1956845 w 2399359"/>
                <a:gd name="connsiteY1" fmla="*/ 3353 h 486303"/>
                <a:gd name="connsiteX2" fmla="*/ 2399359 w 2399359"/>
                <a:gd name="connsiteY2" fmla="*/ 486303 h 486303"/>
                <a:gd name="connsiteX3" fmla="*/ 0 w 2399359"/>
                <a:gd name="connsiteY3" fmla="*/ 483921 h 486303"/>
                <a:gd name="connsiteX4" fmla="*/ 5 w 2399359"/>
                <a:gd name="connsiteY4" fmla="*/ 0 h 486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86303">
                  <a:moveTo>
                    <a:pt x="5" y="0"/>
                  </a:moveTo>
                  <a:lnTo>
                    <a:pt x="1956845" y="3353"/>
                  </a:lnTo>
                  <a:lnTo>
                    <a:pt x="2399359" y="486303"/>
                  </a:lnTo>
                  <a:lnTo>
                    <a:pt x="0" y="483921"/>
                  </a:lnTo>
                  <a:cubicBezTo>
                    <a:pt x="2" y="323643"/>
                    <a:pt x="3" y="160278"/>
                    <a:pt x="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17">
              <a:extLst>
                <a:ext uri="{FF2B5EF4-FFF2-40B4-BE49-F238E27FC236}">
                  <a16:creationId xmlns:a16="http://schemas.microsoft.com/office/drawing/2014/main" id="{97B144F9-3796-4DC6-98DA-6ED9D520A15B}"/>
                </a:ext>
              </a:extLst>
            </p:cNvPr>
            <p:cNvSpPr/>
            <p:nvPr/>
          </p:nvSpPr>
          <p:spPr>
            <a:xfrm rot="20034155">
              <a:off x="4444115" y="2721509"/>
              <a:ext cx="2297985"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59" h="490093">
                  <a:moveTo>
                    <a:pt x="0" y="0"/>
                  </a:moveTo>
                  <a:lnTo>
                    <a:pt x="2170759" y="0"/>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17">
              <a:extLst>
                <a:ext uri="{FF2B5EF4-FFF2-40B4-BE49-F238E27FC236}">
                  <a16:creationId xmlns:a16="http://schemas.microsoft.com/office/drawing/2014/main" id="{5E9CA015-2FB7-4D7E-8865-377A84FC3DBD}"/>
                </a:ext>
              </a:extLst>
            </p:cNvPr>
            <p:cNvSpPr/>
            <p:nvPr/>
          </p:nvSpPr>
          <p:spPr>
            <a:xfrm rot="5400000">
              <a:off x="5616471" y="3009861"/>
              <a:ext cx="1296715" cy="502820"/>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56845 w 2399359"/>
                <a:gd name="connsiteY1" fmla="*/ 9525 h 492475"/>
                <a:gd name="connsiteX2" fmla="*/ 2399359 w 2399359"/>
                <a:gd name="connsiteY2" fmla="*/ 492475 h 492475"/>
                <a:gd name="connsiteX3" fmla="*/ 0 w 2399359"/>
                <a:gd name="connsiteY3" fmla="*/ 490093 h 492475"/>
                <a:gd name="connsiteX4" fmla="*/ 0 w 2399359"/>
                <a:gd name="connsiteY4" fmla="*/ 0 h 492475"/>
                <a:gd name="connsiteX0" fmla="*/ 0 w 2399359"/>
                <a:gd name="connsiteY0" fmla="*/ 0 h 492475"/>
                <a:gd name="connsiteX1" fmla="*/ 1962674 w 2399359"/>
                <a:gd name="connsiteY1" fmla="*/ 6439 h 492475"/>
                <a:gd name="connsiteX2" fmla="*/ 2399359 w 2399359"/>
                <a:gd name="connsiteY2" fmla="*/ 492475 h 492475"/>
                <a:gd name="connsiteX3" fmla="*/ 0 w 2399359"/>
                <a:gd name="connsiteY3" fmla="*/ 490093 h 492475"/>
                <a:gd name="connsiteX4" fmla="*/ 0 w 2399359"/>
                <a:gd name="connsiteY4" fmla="*/ 0 h 492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9359" h="492475">
                  <a:moveTo>
                    <a:pt x="0" y="0"/>
                  </a:moveTo>
                  <a:lnTo>
                    <a:pt x="1962674" y="6439"/>
                  </a:lnTo>
                  <a:lnTo>
                    <a:pt x="2399359" y="49247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17">
              <a:extLst>
                <a:ext uri="{FF2B5EF4-FFF2-40B4-BE49-F238E27FC236}">
                  <a16:creationId xmlns:a16="http://schemas.microsoft.com/office/drawing/2014/main" id="{0B17D84A-5F1B-4574-8169-6DE7D9BFF978}"/>
                </a:ext>
              </a:extLst>
            </p:cNvPr>
            <p:cNvSpPr/>
            <p:nvPr/>
          </p:nvSpPr>
          <p:spPr>
            <a:xfrm rot="20034155">
              <a:off x="6164484" y="2740012"/>
              <a:ext cx="2382104" cy="490093"/>
            </a:xfrm>
            <a:custGeom>
              <a:avLst/>
              <a:gdLst>
                <a:gd name="connsiteX0" fmla="*/ 0 w 2170759"/>
                <a:gd name="connsiteY0" fmla="*/ 0 h 490093"/>
                <a:gd name="connsiteX1" fmla="*/ 2170759 w 2170759"/>
                <a:gd name="connsiteY1" fmla="*/ 0 h 490093"/>
                <a:gd name="connsiteX2" fmla="*/ 2170759 w 2170759"/>
                <a:gd name="connsiteY2" fmla="*/ 490093 h 490093"/>
                <a:gd name="connsiteX3" fmla="*/ 0 w 2170759"/>
                <a:gd name="connsiteY3" fmla="*/ 490093 h 490093"/>
                <a:gd name="connsiteX4" fmla="*/ 0 w 2170759"/>
                <a:gd name="connsiteY4" fmla="*/ 0 h 490093"/>
                <a:gd name="connsiteX0" fmla="*/ 0 w 2399359"/>
                <a:gd name="connsiteY0" fmla="*/ 0 h 492475"/>
                <a:gd name="connsiteX1" fmla="*/ 2170759 w 2399359"/>
                <a:gd name="connsiteY1" fmla="*/ 0 h 492475"/>
                <a:gd name="connsiteX2" fmla="*/ 2399359 w 2399359"/>
                <a:gd name="connsiteY2" fmla="*/ 492475 h 492475"/>
                <a:gd name="connsiteX3" fmla="*/ 0 w 2399359"/>
                <a:gd name="connsiteY3" fmla="*/ 490093 h 492475"/>
                <a:gd name="connsiteX4" fmla="*/ 0 w 2399359"/>
                <a:gd name="connsiteY4" fmla="*/ 0 h 492475"/>
                <a:gd name="connsiteX0" fmla="*/ 0 w 2170759"/>
                <a:gd name="connsiteY0" fmla="*/ 0 h 490093"/>
                <a:gd name="connsiteX1" fmla="*/ 2170759 w 2170759"/>
                <a:gd name="connsiteY1" fmla="*/ 0 h 490093"/>
                <a:gd name="connsiteX2" fmla="*/ 1959720 w 2170759"/>
                <a:gd name="connsiteY2" fmla="*/ 482101 h 490093"/>
                <a:gd name="connsiteX3" fmla="*/ 0 w 2170759"/>
                <a:gd name="connsiteY3" fmla="*/ 490093 h 490093"/>
                <a:gd name="connsiteX4" fmla="*/ 0 w 2170759"/>
                <a:gd name="connsiteY4" fmla="*/ 0 h 490093"/>
                <a:gd name="connsiteX0" fmla="*/ 0 w 2170759"/>
                <a:gd name="connsiteY0" fmla="*/ 0 h 490093"/>
                <a:gd name="connsiteX1" fmla="*/ 2170759 w 2170759"/>
                <a:gd name="connsiteY1" fmla="*/ 0 h 490093"/>
                <a:gd name="connsiteX2" fmla="*/ 1947710 w 2170759"/>
                <a:gd name="connsiteY2" fmla="*/ 479365 h 490093"/>
                <a:gd name="connsiteX3" fmla="*/ 0 w 2170759"/>
                <a:gd name="connsiteY3" fmla="*/ 490093 h 490093"/>
                <a:gd name="connsiteX4" fmla="*/ 0 w 2170759"/>
                <a:gd name="connsiteY4" fmla="*/ 0 h 49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0759" h="490093">
                  <a:moveTo>
                    <a:pt x="0" y="0"/>
                  </a:moveTo>
                  <a:lnTo>
                    <a:pt x="2170759" y="0"/>
                  </a:lnTo>
                  <a:lnTo>
                    <a:pt x="1947710" y="479365"/>
                  </a:lnTo>
                  <a:lnTo>
                    <a:pt x="0" y="490093"/>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78B9A08F-044B-4789-9619-90693D793265}"/>
                </a:ext>
              </a:extLst>
            </p:cNvPr>
            <p:cNvSpPr/>
            <p:nvPr/>
          </p:nvSpPr>
          <p:spPr>
            <a:xfrm>
              <a:off x="7868734" y="2672916"/>
              <a:ext cx="446445" cy="1188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8" name="Rectángulo: esquinas redondeadas 27">
            <a:extLst>
              <a:ext uri="{FF2B5EF4-FFF2-40B4-BE49-F238E27FC236}">
                <a16:creationId xmlns:a16="http://schemas.microsoft.com/office/drawing/2014/main" id="{636FB122-4387-4C7A-AD7E-DA0301DC1558}"/>
              </a:ext>
            </a:extLst>
          </p:cNvPr>
          <p:cNvSpPr/>
          <p:nvPr/>
        </p:nvSpPr>
        <p:spPr>
          <a:xfrm>
            <a:off x="1187625" y="2621888"/>
            <a:ext cx="1584175" cy="303056"/>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31E2F1FC-8794-41AB-BA1F-7F57FA354626}"/>
              </a:ext>
            </a:extLst>
          </p:cNvPr>
          <p:cNvSpPr txBox="1"/>
          <p:nvPr/>
        </p:nvSpPr>
        <p:spPr>
          <a:xfrm>
            <a:off x="1350152" y="2586506"/>
            <a:ext cx="1256280" cy="646331"/>
          </a:xfrm>
          <a:prstGeom prst="rect">
            <a:avLst/>
          </a:prstGeom>
          <a:noFill/>
        </p:spPr>
        <p:txBody>
          <a:bodyPr wrap="square" rtlCol="0">
            <a:spAutoFit/>
          </a:bodyPr>
          <a:lstStyle/>
          <a:p>
            <a:pPr algn="ctr"/>
            <a:r>
              <a:rPr lang="es-ES" dirty="0"/>
              <a:t>Eficaz</a:t>
            </a:r>
            <a:r>
              <a:rPr lang="en-GB" dirty="0"/>
              <a:t>
</a:t>
            </a:r>
          </a:p>
        </p:txBody>
      </p:sp>
      <p:sp>
        <p:nvSpPr>
          <p:cNvPr id="30" name="Rectángulo: esquinas redondeadas 29">
            <a:extLst>
              <a:ext uri="{FF2B5EF4-FFF2-40B4-BE49-F238E27FC236}">
                <a16:creationId xmlns:a16="http://schemas.microsoft.com/office/drawing/2014/main" id="{2D933384-7859-4A55-8A6D-B8EBD123D17A}"/>
              </a:ext>
            </a:extLst>
          </p:cNvPr>
          <p:cNvSpPr/>
          <p:nvPr/>
        </p:nvSpPr>
        <p:spPr>
          <a:xfrm>
            <a:off x="6221507" y="4701475"/>
            <a:ext cx="1584175" cy="303056"/>
          </a:xfrm>
          <a:prstGeom prst="round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4107A138-7B5B-42C6-A54F-B70C8BAE6843}"/>
              </a:ext>
            </a:extLst>
          </p:cNvPr>
          <p:cNvSpPr txBox="1"/>
          <p:nvPr/>
        </p:nvSpPr>
        <p:spPr>
          <a:xfrm>
            <a:off x="6384034" y="4666093"/>
            <a:ext cx="1256280" cy="646331"/>
          </a:xfrm>
          <a:prstGeom prst="rect">
            <a:avLst/>
          </a:prstGeom>
          <a:noFill/>
        </p:spPr>
        <p:txBody>
          <a:bodyPr wrap="square" rtlCol="0">
            <a:spAutoFit/>
          </a:bodyPr>
          <a:lstStyle/>
          <a:p>
            <a:pPr algn="ctr"/>
            <a:r>
              <a:rPr lang="es-ES" dirty="0"/>
              <a:t>Energía
</a:t>
            </a:r>
          </a:p>
        </p:txBody>
      </p:sp>
      <p:sp>
        <p:nvSpPr>
          <p:cNvPr id="32" name="Rectángulo 31">
            <a:extLst>
              <a:ext uri="{FF2B5EF4-FFF2-40B4-BE49-F238E27FC236}">
                <a16:creationId xmlns:a16="http://schemas.microsoft.com/office/drawing/2014/main" id="{CA287000-7F7D-49A8-B534-81F754E6EB86}"/>
              </a:ext>
            </a:extLst>
          </p:cNvPr>
          <p:cNvSpPr/>
          <p:nvPr/>
        </p:nvSpPr>
        <p:spPr>
          <a:xfrm>
            <a:off x="1684856" y="4893202"/>
            <a:ext cx="1097875" cy="869469"/>
          </a:xfrm>
          <a:prstGeom prst="rect">
            <a:avLst/>
          </a:prstGeom>
        </p:spPr>
        <p:txBody>
          <a:bodyPr wrap="square">
            <a:spAutoFit/>
          </a:bodyPr>
          <a:lstStyle/>
          <a:p>
            <a:pPr algn="ctr" fontAlgn="t">
              <a:lnSpc>
                <a:spcPts val="1200"/>
              </a:lnSpc>
            </a:pPr>
            <a:r>
              <a:rPr lang="es-ES" sz="1200" dirty="0">
                <a:solidFill>
                  <a:schemeClr val="tx1">
                    <a:lumMod val="65000"/>
                    <a:lumOff val="35000"/>
                  </a:schemeClr>
                </a:solidFill>
              </a:rPr>
              <a:t>El coste de la energía se puede manejar
</a:t>
            </a:r>
            <a:endParaRPr lang="en-US" sz="1200" dirty="0">
              <a:solidFill>
                <a:schemeClr val="tx1">
                  <a:lumMod val="65000"/>
                  <a:lumOff val="35000"/>
                </a:schemeClr>
              </a:solidFill>
            </a:endParaRPr>
          </a:p>
        </p:txBody>
      </p:sp>
      <p:sp>
        <p:nvSpPr>
          <p:cNvPr id="33" name="Rectángulo 32">
            <a:extLst>
              <a:ext uri="{FF2B5EF4-FFF2-40B4-BE49-F238E27FC236}">
                <a16:creationId xmlns:a16="http://schemas.microsoft.com/office/drawing/2014/main" id="{B43899ED-5C35-4E30-AF63-6F13229DD6D9}"/>
              </a:ext>
            </a:extLst>
          </p:cNvPr>
          <p:cNvSpPr/>
          <p:nvPr/>
        </p:nvSpPr>
        <p:spPr>
          <a:xfrm>
            <a:off x="3005312" y="4975414"/>
            <a:ext cx="1324838" cy="407804"/>
          </a:xfrm>
          <a:prstGeom prst="rect">
            <a:avLst/>
          </a:prstGeom>
        </p:spPr>
        <p:txBody>
          <a:bodyPr wrap="square">
            <a:spAutoFit/>
          </a:bodyPr>
          <a:lstStyle/>
          <a:p>
            <a:pPr algn="ctr" fontAlgn="t">
              <a:lnSpc>
                <a:spcPts val="1200"/>
              </a:lnSpc>
            </a:pPr>
            <a:r>
              <a:rPr lang="es-ES" sz="1200" dirty="0">
                <a:solidFill>
                  <a:schemeClr val="tx1">
                    <a:lumMod val="65000"/>
                    <a:lumOff val="35000"/>
                  </a:schemeClr>
                </a:solidFill>
              </a:rPr>
              <a:t>Responsabilidad corporativa</a:t>
            </a:r>
            <a:r>
              <a:rPr lang="en-US" sz="1200" dirty="0">
                <a:solidFill>
                  <a:schemeClr val="tx1">
                    <a:lumMod val="65000"/>
                    <a:lumOff val="35000"/>
                  </a:schemeClr>
                </a:solidFill>
              </a:rPr>
              <a:t>.</a:t>
            </a:r>
          </a:p>
        </p:txBody>
      </p:sp>
      <p:sp>
        <p:nvSpPr>
          <p:cNvPr id="34" name="Rectángulo 33">
            <a:extLst>
              <a:ext uri="{FF2B5EF4-FFF2-40B4-BE49-F238E27FC236}">
                <a16:creationId xmlns:a16="http://schemas.microsoft.com/office/drawing/2014/main" id="{C4EA5AF9-DEFB-4976-8643-87D5561695AE}"/>
              </a:ext>
            </a:extLst>
          </p:cNvPr>
          <p:cNvSpPr/>
          <p:nvPr/>
        </p:nvSpPr>
        <p:spPr>
          <a:xfrm>
            <a:off x="4495518" y="4975414"/>
            <a:ext cx="1097875" cy="407804"/>
          </a:xfrm>
          <a:prstGeom prst="rect">
            <a:avLst/>
          </a:prstGeom>
        </p:spPr>
        <p:txBody>
          <a:bodyPr wrap="square">
            <a:spAutoFit/>
          </a:bodyPr>
          <a:lstStyle/>
          <a:p>
            <a:pPr algn="ctr" fontAlgn="t">
              <a:lnSpc>
                <a:spcPts val="1200"/>
              </a:lnSpc>
            </a:pPr>
            <a:r>
              <a:rPr lang="es-ES" sz="1200" dirty="0">
                <a:solidFill>
                  <a:schemeClr val="tx1">
                    <a:lumMod val="65000"/>
                    <a:lumOff val="35000"/>
                  </a:schemeClr>
                </a:solidFill>
              </a:rPr>
              <a:t>Presión social.</a:t>
            </a:r>
          </a:p>
        </p:txBody>
      </p:sp>
      <p:sp>
        <p:nvSpPr>
          <p:cNvPr id="35" name="Rectángulo 34">
            <a:extLst>
              <a:ext uri="{FF2B5EF4-FFF2-40B4-BE49-F238E27FC236}">
                <a16:creationId xmlns:a16="http://schemas.microsoft.com/office/drawing/2014/main" id="{4A8D3D8C-0DD7-4C7F-A392-5A12568DAB09}"/>
              </a:ext>
            </a:extLst>
          </p:cNvPr>
          <p:cNvSpPr/>
          <p:nvPr/>
        </p:nvSpPr>
        <p:spPr>
          <a:xfrm>
            <a:off x="3005312" y="2609825"/>
            <a:ext cx="1749543" cy="869469"/>
          </a:xfrm>
          <a:prstGeom prst="rect">
            <a:avLst/>
          </a:prstGeom>
        </p:spPr>
        <p:txBody>
          <a:bodyPr wrap="square">
            <a:spAutoFit/>
          </a:bodyPr>
          <a:lstStyle/>
          <a:p>
            <a:pPr algn="ctr" fontAlgn="t">
              <a:lnSpc>
                <a:spcPts val="1200"/>
              </a:lnSpc>
            </a:pPr>
            <a:r>
              <a:rPr lang="es-ES" sz="1200" dirty="0">
                <a:solidFill>
                  <a:schemeClr val="tx1">
                    <a:lumMod val="65000"/>
                    <a:lumOff val="35000"/>
                  </a:schemeClr>
                </a:solidFill>
              </a:rPr>
              <a:t>Control reglamentario y establecimiento de límites (regulación energética, emisiones de CO2, ...)</a:t>
            </a:r>
            <a:r>
              <a:rPr lang="en-US" sz="1200" dirty="0">
                <a:solidFill>
                  <a:schemeClr val="tx1">
                    <a:lumMod val="65000"/>
                    <a:lumOff val="35000"/>
                  </a:schemeClr>
                </a:solidFill>
              </a:rPr>
              <a:t>.</a:t>
            </a:r>
          </a:p>
        </p:txBody>
      </p:sp>
      <p:sp>
        <p:nvSpPr>
          <p:cNvPr id="36" name="Rectángulo 35">
            <a:extLst>
              <a:ext uri="{FF2B5EF4-FFF2-40B4-BE49-F238E27FC236}">
                <a16:creationId xmlns:a16="http://schemas.microsoft.com/office/drawing/2014/main" id="{491771EF-41EE-46F7-8730-19E6598FB976}"/>
              </a:ext>
            </a:extLst>
          </p:cNvPr>
          <p:cNvSpPr/>
          <p:nvPr/>
        </p:nvSpPr>
        <p:spPr>
          <a:xfrm>
            <a:off x="4754855" y="2842161"/>
            <a:ext cx="1097875" cy="715581"/>
          </a:xfrm>
          <a:prstGeom prst="rect">
            <a:avLst/>
          </a:prstGeom>
        </p:spPr>
        <p:txBody>
          <a:bodyPr wrap="square">
            <a:spAutoFit/>
          </a:bodyPr>
          <a:lstStyle/>
          <a:p>
            <a:pPr algn="ctr" fontAlgn="t">
              <a:lnSpc>
                <a:spcPts val="1200"/>
              </a:lnSpc>
            </a:pPr>
            <a:r>
              <a:rPr lang="es-ES" sz="1200" dirty="0">
                <a:solidFill>
                  <a:schemeClr val="tx1">
                    <a:lumMod val="65000"/>
                    <a:lumOff val="35000"/>
                  </a:schemeClr>
                </a:solidFill>
              </a:rPr>
              <a:t>Puede ser un requisito del cliente.
</a:t>
            </a:r>
            <a:endParaRPr lang="en-US" sz="1200" dirty="0">
              <a:solidFill>
                <a:schemeClr val="tx1">
                  <a:lumMod val="65000"/>
                  <a:lumOff val="35000"/>
                </a:schemeClr>
              </a:solidFill>
            </a:endParaRPr>
          </a:p>
        </p:txBody>
      </p:sp>
      <p:sp>
        <p:nvSpPr>
          <p:cNvPr id="37" name="Rectángulo 36">
            <a:extLst>
              <a:ext uri="{FF2B5EF4-FFF2-40B4-BE49-F238E27FC236}">
                <a16:creationId xmlns:a16="http://schemas.microsoft.com/office/drawing/2014/main" id="{45B88CEF-C0F3-47F5-AC04-53E8B3D83BF3}"/>
              </a:ext>
            </a:extLst>
          </p:cNvPr>
          <p:cNvSpPr/>
          <p:nvPr/>
        </p:nvSpPr>
        <p:spPr>
          <a:xfrm>
            <a:off x="6016238" y="2842062"/>
            <a:ext cx="1364073" cy="715581"/>
          </a:xfrm>
          <a:prstGeom prst="rect">
            <a:avLst/>
          </a:prstGeom>
        </p:spPr>
        <p:txBody>
          <a:bodyPr wrap="square">
            <a:spAutoFit/>
          </a:bodyPr>
          <a:lstStyle/>
          <a:p>
            <a:pPr algn="ctr" fontAlgn="t">
              <a:lnSpc>
                <a:spcPts val="1200"/>
              </a:lnSpc>
            </a:pPr>
            <a:r>
              <a:rPr lang="es-ES" sz="1200" dirty="0">
                <a:solidFill>
                  <a:schemeClr val="tx1">
                    <a:lumMod val="65000"/>
                    <a:lumOff val="35000"/>
                  </a:schemeClr>
                </a:solidFill>
              </a:rPr>
              <a:t>Para aumentar el valor de mercado.
</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942833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12</a:t>
            </a:fld>
            <a:endParaRPr lang="de-DE"/>
          </a:p>
        </p:txBody>
      </p:sp>
      <p:sp>
        <p:nvSpPr>
          <p:cNvPr id="7" name="Untertitel 5">
            <a:extLst>
              <a:ext uri="{FF2B5EF4-FFF2-40B4-BE49-F238E27FC236}">
                <a16:creationId xmlns:a16="http://schemas.microsoft.com/office/drawing/2014/main" id="{C5038A9C-F860-4E60-8335-1A182AFA6E4E}"/>
              </a:ext>
            </a:extLst>
          </p:cNvPr>
          <p:cNvSpPr txBox="1">
            <a:spLocks/>
          </p:cNvSpPr>
          <p:nvPr/>
        </p:nvSpPr>
        <p:spPr>
          <a:xfrm>
            <a:off x="370135" y="764704"/>
            <a:ext cx="8006861" cy="612068"/>
          </a:xfrm>
          <a:prstGeom prst="rect">
            <a:avLst/>
          </a:prstGeom>
          <a:no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lang="de-DE" sz="1300" b="0" kern="1200" dirty="0">
                <a:solidFill>
                  <a:schemeClr val="accent1"/>
                </a:solidFill>
                <a:latin typeface="+mj-lt"/>
                <a:ea typeface="+mj-ea"/>
                <a:cs typeface="+mj-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7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5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s-ES" sz="3600" dirty="0">
                <a:solidFill>
                  <a:schemeClr val="tx1">
                    <a:lumMod val="75000"/>
                    <a:lumOff val="25000"/>
                  </a:schemeClr>
                </a:solidFill>
              </a:rPr>
              <a:t>Beneficios para su empresa</a:t>
            </a:r>
          </a:p>
        </p:txBody>
      </p:sp>
      <p:sp>
        <p:nvSpPr>
          <p:cNvPr id="8" name="Titel 1">
            <a:extLst>
              <a:ext uri="{FF2B5EF4-FFF2-40B4-BE49-F238E27FC236}">
                <a16:creationId xmlns:a16="http://schemas.microsoft.com/office/drawing/2014/main" id="{848102AA-5739-4483-8C44-E03C0D255C1D}"/>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cs typeface="Arial" panose="020B0604020202020204" pitchFamily="34" charset="0"/>
              </a:rPr>
              <a:t>Gestión energética</a:t>
            </a:r>
            <a:endParaRPr lang="en-GB" sz="2400" dirty="0"/>
          </a:p>
        </p:txBody>
      </p:sp>
      <p:sp>
        <p:nvSpPr>
          <p:cNvPr id="9" name="Rectángulo 8">
            <a:extLst>
              <a:ext uri="{FF2B5EF4-FFF2-40B4-BE49-F238E27FC236}">
                <a16:creationId xmlns:a16="http://schemas.microsoft.com/office/drawing/2014/main" id="{B3FEFBF1-EF65-4972-9529-69DF047F8F7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Rectángulo: esquinas redondeadas 16">
            <a:extLst>
              <a:ext uri="{FF2B5EF4-FFF2-40B4-BE49-F238E27FC236}">
                <a16:creationId xmlns:a16="http://schemas.microsoft.com/office/drawing/2014/main" id="{2920C864-4E03-44F9-B373-73204B697D6E}"/>
              </a:ext>
            </a:extLst>
          </p:cNvPr>
          <p:cNvSpPr/>
          <p:nvPr/>
        </p:nvSpPr>
        <p:spPr>
          <a:xfrm>
            <a:off x="4403307" y="1556926"/>
            <a:ext cx="337387" cy="453637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esquinas redondeadas 17">
            <a:extLst>
              <a:ext uri="{FF2B5EF4-FFF2-40B4-BE49-F238E27FC236}">
                <a16:creationId xmlns:a16="http://schemas.microsoft.com/office/drawing/2014/main" id="{B6BFEB64-A75D-4D13-BF50-D42B8140608D}"/>
              </a:ext>
            </a:extLst>
          </p:cNvPr>
          <p:cNvSpPr/>
          <p:nvPr/>
        </p:nvSpPr>
        <p:spPr>
          <a:xfrm>
            <a:off x="2735796" y="1812079"/>
            <a:ext cx="1760037" cy="176761"/>
          </a:xfrm>
          <a:prstGeom prst="roundRect">
            <a:avLst>
              <a:gd name="adj" fmla="val 50000"/>
            </a:avLst>
          </a:prstGeom>
          <a:gradFill flip="none" rotWithShape="1">
            <a:gsLst>
              <a:gs pos="0">
                <a:srgbClr val="86DE8D"/>
              </a:gs>
              <a:gs pos="28000">
                <a:srgbClr val="4FD476"/>
              </a:gs>
              <a:gs pos="62000">
                <a:srgbClr val="22B88B"/>
              </a:gs>
              <a:gs pos="92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3EFDD374-7FAB-4EA5-BB4D-3A8B79619415}"/>
              </a:ext>
            </a:extLst>
          </p:cNvPr>
          <p:cNvSpPr/>
          <p:nvPr/>
        </p:nvSpPr>
        <p:spPr>
          <a:xfrm>
            <a:off x="3275856" y="3158476"/>
            <a:ext cx="1219977" cy="176761"/>
          </a:xfrm>
          <a:prstGeom prst="roundRect">
            <a:avLst>
              <a:gd name="adj" fmla="val 50000"/>
            </a:avLst>
          </a:prstGeom>
          <a:gradFill flip="none" rotWithShape="1">
            <a:gsLst>
              <a:gs pos="0">
                <a:srgbClr val="86DE8D"/>
              </a:gs>
              <a:gs pos="22000">
                <a:srgbClr val="4FD476"/>
              </a:gs>
              <a:gs pos="52000">
                <a:srgbClr val="22B88B"/>
              </a:gs>
              <a:gs pos="84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358C8031-30E2-4C40-8C10-EB6705065889}"/>
              </a:ext>
            </a:extLst>
          </p:cNvPr>
          <p:cNvSpPr/>
          <p:nvPr/>
        </p:nvSpPr>
        <p:spPr>
          <a:xfrm>
            <a:off x="2339753" y="4724703"/>
            <a:ext cx="2229968" cy="176761"/>
          </a:xfrm>
          <a:prstGeom prst="roundRect">
            <a:avLst>
              <a:gd name="adj" fmla="val 50000"/>
            </a:avLst>
          </a:prstGeom>
          <a:gradFill flip="none" rotWithShape="1">
            <a:gsLst>
              <a:gs pos="0">
                <a:srgbClr val="86DE8D"/>
              </a:gs>
              <a:gs pos="22000">
                <a:srgbClr val="4FD476"/>
              </a:gs>
              <a:gs pos="52000">
                <a:srgbClr val="22B88B"/>
              </a:gs>
              <a:gs pos="92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256C3BEE-E2AC-48F6-9E42-3FE901ABC084}"/>
              </a:ext>
            </a:extLst>
          </p:cNvPr>
          <p:cNvSpPr/>
          <p:nvPr/>
        </p:nvSpPr>
        <p:spPr>
          <a:xfrm rot="10800000">
            <a:off x="4569721" y="2315627"/>
            <a:ext cx="1760037" cy="176761"/>
          </a:xfrm>
          <a:prstGeom prst="roundRect">
            <a:avLst>
              <a:gd name="adj" fmla="val 50000"/>
            </a:avLst>
          </a:prstGeom>
          <a:gradFill flip="none" rotWithShape="1">
            <a:gsLst>
              <a:gs pos="0">
                <a:srgbClr val="86DE8D"/>
              </a:gs>
              <a:gs pos="28000">
                <a:srgbClr val="4FD476"/>
              </a:gs>
              <a:gs pos="62000">
                <a:srgbClr val="22B88B"/>
              </a:gs>
              <a:gs pos="88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2" name="Rectángulo: esquinas redondeadas 21">
            <a:extLst>
              <a:ext uri="{FF2B5EF4-FFF2-40B4-BE49-F238E27FC236}">
                <a16:creationId xmlns:a16="http://schemas.microsoft.com/office/drawing/2014/main" id="{47A39C86-4FCC-4D21-A7A0-B14997C1BB5E}"/>
              </a:ext>
            </a:extLst>
          </p:cNvPr>
          <p:cNvSpPr/>
          <p:nvPr/>
        </p:nvSpPr>
        <p:spPr>
          <a:xfrm rot="10800000">
            <a:off x="4641985" y="3938598"/>
            <a:ext cx="1226159" cy="176761"/>
          </a:xfrm>
          <a:prstGeom prst="roundRect">
            <a:avLst>
              <a:gd name="adj" fmla="val 50000"/>
            </a:avLst>
          </a:prstGeom>
          <a:gradFill flip="none" rotWithShape="1">
            <a:gsLst>
              <a:gs pos="0">
                <a:srgbClr val="86DE8D"/>
              </a:gs>
              <a:gs pos="28000">
                <a:srgbClr val="4FD476"/>
              </a:gs>
              <a:gs pos="62000">
                <a:srgbClr val="22B88B"/>
              </a:gs>
              <a:gs pos="88000">
                <a:srgbClr val="1B8E9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Rectángulo 22">
            <a:extLst>
              <a:ext uri="{FF2B5EF4-FFF2-40B4-BE49-F238E27FC236}">
                <a16:creationId xmlns:a16="http://schemas.microsoft.com/office/drawing/2014/main" id="{95AAC978-102E-4683-B20E-D418AE305052}"/>
              </a:ext>
            </a:extLst>
          </p:cNvPr>
          <p:cNvSpPr/>
          <p:nvPr/>
        </p:nvSpPr>
        <p:spPr>
          <a:xfrm>
            <a:off x="370136" y="2155399"/>
            <a:ext cx="3527850" cy="565539"/>
          </a:xfrm>
          <a:prstGeom prst="rect">
            <a:avLst/>
          </a:prstGeom>
        </p:spPr>
        <p:txBody>
          <a:bodyPr wrap="square">
            <a:spAutoFit/>
          </a:bodyPr>
          <a:lstStyle/>
          <a:p>
            <a:pPr algn="ctr" fontAlgn="t">
              <a:lnSpc>
                <a:spcPts val="1800"/>
              </a:lnSpc>
            </a:pPr>
            <a:r>
              <a:rPr lang="es-ES" dirty="0">
                <a:solidFill>
                  <a:schemeClr val="tx1">
                    <a:lumMod val="65000"/>
                    <a:lumOff val="35000"/>
                  </a:schemeClr>
                </a:solidFill>
              </a:rPr>
              <a:t>Ahorro de costes y mejora de la competitividad</a:t>
            </a:r>
            <a:endParaRPr lang="en-US" dirty="0">
              <a:solidFill>
                <a:schemeClr val="tx1">
                  <a:lumMod val="65000"/>
                  <a:lumOff val="35000"/>
                </a:schemeClr>
              </a:solidFill>
            </a:endParaRPr>
          </a:p>
        </p:txBody>
      </p:sp>
      <p:sp>
        <p:nvSpPr>
          <p:cNvPr id="24" name="Rectángulo 23">
            <a:extLst>
              <a:ext uri="{FF2B5EF4-FFF2-40B4-BE49-F238E27FC236}">
                <a16:creationId xmlns:a16="http://schemas.microsoft.com/office/drawing/2014/main" id="{60DC9DCD-FCA9-49FE-966A-3EEA49BF2D0A}"/>
              </a:ext>
            </a:extLst>
          </p:cNvPr>
          <p:cNvSpPr/>
          <p:nvPr/>
        </p:nvSpPr>
        <p:spPr>
          <a:xfrm>
            <a:off x="4740694" y="2622942"/>
            <a:ext cx="3899758" cy="950260"/>
          </a:xfrm>
          <a:prstGeom prst="rect">
            <a:avLst/>
          </a:prstGeom>
        </p:spPr>
        <p:txBody>
          <a:bodyPr wrap="square">
            <a:spAutoFit/>
          </a:bodyPr>
          <a:lstStyle/>
          <a:p>
            <a:pPr fontAlgn="t">
              <a:lnSpc>
                <a:spcPts val="1800"/>
              </a:lnSpc>
              <a:spcAft>
                <a:spcPts val="1200"/>
              </a:spcAft>
            </a:pPr>
            <a:r>
              <a:rPr lang="es-ES" dirty="0">
                <a:solidFill>
                  <a:schemeClr val="tx1">
                    <a:lumMod val="65000"/>
                    <a:lumOff val="35000"/>
                  </a:schemeClr>
                </a:solidFill>
              </a:rPr>
              <a:t>Más información en su empresa</a:t>
            </a:r>
            <a:endParaRPr lang="en-US" dirty="0">
              <a:solidFill>
                <a:schemeClr val="tx1">
                  <a:lumMod val="65000"/>
                  <a:lumOff val="35000"/>
                </a:schemeClr>
              </a:solidFill>
            </a:endParaRPr>
          </a:p>
          <a:p>
            <a:pPr fontAlgn="t">
              <a:lnSpc>
                <a:spcPts val="1800"/>
              </a:lnSpc>
              <a:spcAft>
                <a:spcPts val="1200"/>
              </a:spcAft>
            </a:pPr>
            <a:r>
              <a:rPr lang="es-ES" dirty="0">
                <a:solidFill>
                  <a:schemeClr val="tx1">
                    <a:lumMod val="65000"/>
                    <a:lumOff val="35000"/>
                  </a:schemeClr>
                </a:solidFill>
              </a:rPr>
              <a:t>Planificación estratégica y oportunidades de mejora</a:t>
            </a:r>
            <a:endParaRPr lang="en-US" dirty="0">
              <a:solidFill>
                <a:schemeClr val="tx1">
                  <a:lumMod val="65000"/>
                  <a:lumOff val="35000"/>
                </a:schemeClr>
              </a:solidFill>
            </a:endParaRPr>
          </a:p>
        </p:txBody>
      </p:sp>
      <p:sp>
        <p:nvSpPr>
          <p:cNvPr id="25" name="Rectángulo 24">
            <a:extLst>
              <a:ext uri="{FF2B5EF4-FFF2-40B4-BE49-F238E27FC236}">
                <a16:creationId xmlns:a16="http://schemas.microsoft.com/office/drawing/2014/main" id="{CF6EC9A1-2674-45F2-B398-CE7614D455D2}"/>
              </a:ext>
            </a:extLst>
          </p:cNvPr>
          <p:cNvSpPr/>
          <p:nvPr/>
        </p:nvSpPr>
        <p:spPr>
          <a:xfrm>
            <a:off x="1547664" y="3811640"/>
            <a:ext cx="2520280" cy="276999"/>
          </a:xfrm>
          <a:prstGeom prst="rect">
            <a:avLst/>
          </a:prstGeom>
        </p:spPr>
        <p:txBody>
          <a:bodyPr wrap="square">
            <a:spAutoFit/>
          </a:bodyPr>
          <a:lstStyle/>
          <a:p>
            <a:pPr algn="ctr" fontAlgn="t">
              <a:lnSpc>
                <a:spcPts val="1200"/>
              </a:lnSpc>
            </a:pPr>
            <a:r>
              <a:rPr lang="es-ES" dirty="0">
                <a:solidFill>
                  <a:schemeClr val="tx1">
                    <a:lumMod val="65000"/>
                    <a:lumOff val="35000"/>
                  </a:schemeClr>
                </a:solidFill>
              </a:rPr>
              <a:t>Reducción de riesgos</a:t>
            </a:r>
          </a:p>
        </p:txBody>
      </p:sp>
      <p:sp>
        <p:nvSpPr>
          <p:cNvPr id="26" name="Rectángulo 25">
            <a:extLst>
              <a:ext uri="{FF2B5EF4-FFF2-40B4-BE49-F238E27FC236}">
                <a16:creationId xmlns:a16="http://schemas.microsoft.com/office/drawing/2014/main" id="{812E9890-6E99-42B1-AF86-FCFB045C4840}"/>
              </a:ext>
            </a:extLst>
          </p:cNvPr>
          <p:cNvSpPr/>
          <p:nvPr/>
        </p:nvSpPr>
        <p:spPr>
          <a:xfrm>
            <a:off x="4851158" y="4455358"/>
            <a:ext cx="3429254" cy="276999"/>
          </a:xfrm>
          <a:prstGeom prst="rect">
            <a:avLst/>
          </a:prstGeom>
        </p:spPr>
        <p:txBody>
          <a:bodyPr wrap="square">
            <a:spAutoFit/>
          </a:bodyPr>
          <a:lstStyle/>
          <a:p>
            <a:pPr algn="ctr" fontAlgn="t">
              <a:lnSpc>
                <a:spcPts val="1200"/>
              </a:lnSpc>
            </a:pPr>
            <a:r>
              <a:rPr lang="es-ES" dirty="0">
                <a:solidFill>
                  <a:schemeClr val="tx1">
                    <a:lumMod val="65000"/>
                    <a:lumOff val="35000"/>
                  </a:schemeClr>
                </a:solidFill>
              </a:rPr>
              <a:t>Motivación para los empleados</a:t>
            </a:r>
          </a:p>
        </p:txBody>
      </p:sp>
      <p:sp>
        <p:nvSpPr>
          <p:cNvPr id="27" name="Rectángulo 26">
            <a:extLst>
              <a:ext uri="{FF2B5EF4-FFF2-40B4-BE49-F238E27FC236}">
                <a16:creationId xmlns:a16="http://schemas.microsoft.com/office/drawing/2014/main" id="{DE9EEB75-9088-4A60-82E7-925C5E1D0887}"/>
              </a:ext>
            </a:extLst>
          </p:cNvPr>
          <p:cNvSpPr/>
          <p:nvPr/>
        </p:nvSpPr>
        <p:spPr>
          <a:xfrm>
            <a:off x="2437751" y="5260529"/>
            <a:ext cx="2033972" cy="276999"/>
          </a:xfrm>
          <a:prstGeom prst="rect">
            <a:avLst/>
          </a:prstGeom>
        </p:spPr>
        <p:txBody>
          <a:bodyPr wrap="square">
            <a:spAutoFit/>
          </a:bodyPr>
          <a:lstStyle/>
          <a:p>
            <a:pPr algn="ctr" fontAlgn="t">
              <a:lnSpc>
                <a:spcPts val="1200"/>
              </a:lnSpc>
            </a:pPr>
            <a:r>
              <a:rPr lang="en-US" dirty="0">
                <a:solidFill>
                  <a:schemeClr val="tx1">
                    <a:lumMod val="65000"/>
                    <a:lumOff val="35000"/>
                  </a:schemeClr>
                </a:solidFill>
              </a:rPr>
              <a:t>Imagen</a:t>
            </a:r>
          </a:p>
        </p:txBody>
      </p:sp>
    </p:spTree>
    <p:extLst>
      <p:ext uri="{BB962C8B-B14F-4D97-AF65-F5344CB8AC3E}">
        <p14:creationId xmlns:p14="http://schemas.microsoft.com/office/powerpoint/2010/main" val="289229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13</a:t>
            </a:fld>
            <a:endParaRPr lang="de-DE"/>
          </a:p>
        </p:txBody>
      </p:sp>
      <p:sp>
        <p:nvSpPr>
          <p:cNvPr id="6" name="Titel 1">
            <a:extLst>
              <a:ext uri="{FF2B5EF4-FFF2-40B4-BE49-F238E27FC236}">
                <a16:creationId xmlns:a16="http://schemas.microsoft.com/office/drawing/2014/main" id="{B286565F-A202-47E5-B9A9-918C54EA7A66}"/>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fontScale="92500"/>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Eficiencia energética en usos energéticos industriales</a:t>
            </a:r>
            <a:r>
              <a:rPr lang="en-US" sz="2400" dirty="0"/>
              <a:t>: </a:t>
            </a:r>
            <a:endParaRPr lang="es-ES" dirty="0"/>
          </a:p>
        </p:txBody>
      </p:sp>
      <p:sp>
        <p:nvSpPr>
          <p:cNvPr id="7" name="Rectángulo 6">
            <a:extLst>
              <a:ext uri="{FF2B5EF4-FFF2-40B4-BE49-F238E27FC236}">
                <a16:creationId xmlns:a16="http://schemas.microsoft.com/office/drawing/2014/main" id="{A428EE26-9ECF-450F-AADF-3921F20E14E3}"/>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37B73253-8AA9-40A7-B371-137CB492C301}"/>
              </a:ext>
            </a:extLst>
          </p:cNvPr>
          <p:cNvCxnSpPr/>
          <p:nvPr/>
        </p:nvCxnSpPr>
        <p:spPr>
          <a:xfrm>
            <a:off x="781878" y="1097223"/>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3E91E07B-467E-4623-9AED-090C863A48FF}"/>
              </a:ext>
            </a:extLst>
          </p:cNvPr>
          <p:cNvSpPr/>
          <p:nvPr/>
        </p:nvSpPr>
        <p:spPr>
          <a:xfrm>
            <a:off x="1079612" y="1124744"/>
            <a:ext cx="7056784" cy="1246495"/>
          </a:xfrm>
          <a:prstGeom prst="rect">
            <a:avLst/>
          </a:prstGeom>
        </p:spPr>
        <p:txBody>
          <a:bodyPr wrap="square">
            <a:spAutoFit/>
          </a:bodyPr>
          <a:lstStyle/>
          <a:p>
            <a:pPr algn="ctr">
              <a:lnSpc>
                <a:spcPts val="1800"/>
              </a:lnSpc>
            </a:pPr>
            <a:r>
              <a:rPr lang="es-ES" i="1" dirty="0">
                <a:solidFill>
                  <a:schemeClr val="tx1">
                    <a:lumMod val="65000"/>
                    <a:lumOff val="35000"/>
                  </a:schemeClr>
                </a:solidFill>
              </a:rPr>
              <a:t>El consumo de energía y los costos asociados están relacionados con factores técnicos y humanos.</a:t>
            </a:r>
          </a:p>
          <a:p>
            <a:pPr algn="ctr">
              <a:lnSpc>
                <a:spcPts val="1800"/>
              </a:lnSpc>
            </a:pPr>
            <a:endParaRPr lang="es-ES" i="1" dirty="0">
              <a:solidFill>
                <a:schemeClr val="tx1">
                  <a:lumMod val="65000"/>
                  <a:lumOff val="35000"/>
                </a:schemeClr>
              </a:solidFill>
            </a:endParaRPr>
          </a:p>
          <a:p>
            <a:pPr algn="ctr">
              <a:lnSpc>
                <a:spcPts val="1800"/>
              </a:lnSpc>
            </a:pPr>
            <a:r>
              <a:rPr lang="es-ES" i="1" dirty="0">
                <a:solidFill>
                  <a:schemeClr val="tx1">
                    <a:lumMod val="65000"/>
                    <a:lumOff val="35000"/>
                  </a:schemeClr>
                </a:solidFill>
              </a:rPr>
              <a:t>Para analizar el uso de la energía en su empresa, es necesario tener en cuenta los siguientes puntos:</a:t>
            </a:r>
          </a:p>
        </p:txBody>
      </p:sp>
      <p:sp>
        <p:nvSpPr>
          <p:cNvPr id="16" name="Rectángulo: esquinas redondeadas 15">
            <a:extLst>
              <a:ext uri="{FF2B5EF4-FFF2-40B4-BE49-F238E27FC236}">
                <a16:creationId xmlns:a16="http://schemas.microsoft.com/office/drawing/2014/main" id="{F417BF22-C0C9-4192-BF41-0E76E2B082F5}"/>
              </a:ext>
            </a:extLst>
          </p:cNvPr>
          <p:cNvSpPr/>
          <p:nvPr/>
        </p:nvSpPr>
        <p:spPr>
          <a:xfrm>
            <a:off x="152065" y="2683280"/>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23E34053-E392-47DC-AD13-991157AE6CED}"/>
              </a:ext>
            </a:extLst>
          </p:cNvPr>
          <p:cNvSpPr/>
          <p:nvPr/>
        </p:nvSpPr>
        <p:spPr>
          <a:xfrm>
            <a:off x="152065" y="3575809"/>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esquinas redondeadas 19">
            <a:extLst>
              <a:ext uri="{FF2B5EF4-FFF2-40B4-BE49-F238E27FC236}">
                <a16:creationId xmlns:a16="http://schemas.microsoft.com/office/drawing/2014/main" id="{47C8AEA9-F749-4C14-8770-5E9B29813234}"/>
              </a:ext>
            </a:extLst>
          </p:cNvPr>
          <p:cNvSpPr/>
          <p:nvPr/>
        </p:nvSpPr>
        <p:spPr>
          <a:xfrm>
            <a:off x="152065" y="446833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esquinas redondeadas 20">
            <a:extLst>
              <a:ext uri="{FF2B5EF4-FFF2-40B4-BE49-F238E27FC236}">
                <a16:creationId xmlns:a16="http://schemas.microsoft.com/office/drawing/2014/main" id="{3B683222-3AD4-4796-B864-6DF120FDC635}"/>
              </a:ext>
            </a:extLst>
          </p:cNvPr>
          <p:cNvSpPr/>
          <p:nvPr/>
        </p:nvSpPr>
        <p:spPr>
          <a:xfrm>
            <a:off x="152065" y="536086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esquinas redondeadas 21">
            <a:extLst>
              <a:ext uri="{FF2B5EF4-FFF2-40B4-BE49-F238E27FC236}">
                <a16:creationId xmlns:a16="http://schemas.microsoft.com/office/drawing/2014/main" id="{F4C40C9F-4FF5-4494-8485-6FB2558F23F9}"/>
              </a:ext>
            </a:extLst>
          </p:cNvPr>
          <p:cNvSpPr/>
          <p:nvPr/>
        </p:nvSpPr>
        <p:spPr>
          <a:xfrm>
            <a:off x="4831702" y="2683280"/>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esquinas redondeadas 22">
            <a:extLst>
              <a:ext uri="{FF2B5EF4-FFF2-40B4-BE49-F238E27FC236}">
                <a16:creationId xmlns:a16="http://schemas.microsoft.com/office/drawing/2014/main" id="{85571815-FA22-4569-907F-11F2B8B5C213}"/>
              </a:ext>
            </a:extLst>
          </p:cNvPr>
          <p:cNvSpPr/>
          <p:nvPr/>
        </p:nvSpPr>
        <p:spPr>
          <a:xfrm>
            <a:off x="4831702" y="3575809"/>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esquinas redondeadas 23">
            <a:extLst>
              <a:ext uri="{FF2B5EF4-FFF2-40B4-BE49-F238E27FC236}">
                <a16:creationId xmlns:a16="http://schemas.microsoft.com/office/drawing/2014/main" id="{0CD6F187-0B19-442B-ABAF-A8F5C802D0EB}"/>
              </a:ext>
            </a:extLst>
          </p:cNvPr>
          <p:cNvSpPr/>
          <p:nvPr/>
        </p:nvSpPr>
        <p:spPr>
          <a:xfrm>
            <a:off x="4831702" y="446833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esquinas redondeadas 24">
            <a:extLst>
              <a:ext uri="{FF2B5EF4-FFF2-40B4-BE49-F238E27FC236}">
                <a16:creationId xmlns:a16="http://schemas.microsoft.com/office/drawing/2014/main" id="{E46BDE19-6AE9-4302-8D86-8454496F64D9}"/>
              </a:ext>
            </a:extLst>
          </p:cNvPr>
          <p:cNvSpPr/>
          <p:nvPr/>
        </p:nvSpPr>
        <p:spPr>
          <a:xfrm>
            <a:off x="4831702" y="5360868"/>
            <a:ext cx="3942162" cy="490047"/>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5A41DEFC-FA59-450E-A89A-2BC3CA598E33}"/>
              </a:ext>
            </a:extLst>
          </p:cNvPr>
          <p:cNvSpPr/>
          <p:nvPr/>
        </p:nvSpPr>
        <p:spPr>
          <a:xfrm>
            <a:off x="779901" y="2743941"/>
            <a:ext cx="3312348" cy="400110"/>
          </a:xfrm>
          <a:prstGeom prst="rect">
            <a:avLst/>
          </a:prstGeom>
        </p:spPr>
        <p:txBody>
          <a:bodyPr wrap="square">
            <a:spAutoFit/>
          </a:bodyPr>
          <a:lstStyle/>
          <a:p>
            <a:pPr algn="ctr"/>
            <a:r>
              <a:rPr lang="es-ES" sz="2000" i="1" dirty="0">
                <a:solidFill>
                  <a:schemeClr val="bg1"/>
                </a:solidFill>
              </a:rPr>
              <a:t>Sistema de iluminación</a:t>
            </a:r>
          </a:p>
        </p:txBody>
      </p:sp>
      <p:sp>
        <p:nvSpPr>
          <p:cNvPr id="39" name="Elipse 38">
            <a:extLst>
              <a:ext uri="{FF2B5EF4-FFF2-40B4-BE49-F238E27FC236}">
                <a16:creationId xmlns:a16="http://schemas.microsoft.com/office/drawing/2014/main" id="{94AE1E14-E213-4428-9C4B-0A2AF9C3BCF4}"/>
              </a:ext>
            </a:extLst>
          </p:cNvPr>
          <p:cNvSpPr/>
          <p:nvPr/>
        </p:nvSpPr>
        <p:spPr>
          <a:xfrm>
            <a:off x="4838037" y="357580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8F69CD53-38A8-4CDA-8127-2581832F4155}"/>
              </a:ext>
            </a:extLst>
          </p:cNvPr>
          <p:cNvSpPr/>
          <p:nvPr/>
        </p:nvSpPr>
        <p:spPr>
          <a:xfrm>
            <a:off x="146030" y="26861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2" name="Gráfico 41" descr="Bombilla">
            <a:extLst>
              <a:ext uri="{FF2B5EF4-FFF2-40B4-BE49-F238E27FC236}">
                <a16:creationId xmlns:a16="http://schemas.microsoft.com/office/drawing/2014/main" id="{FC02CBE0-FA9D-4714-9111-487450664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030" y="2679339"/>
            <a:ext cx="490047" cy="490047"/>
          </a:xfrm>
          <a:prstGeom prst="rect">
            <a:avLst/>
          </a:prstGeom>
        </p:spPr>
      </p:pic>
      <p:sp>
        <p:nvSpPr>
          <p:cNvPr id="43" name="Elipse 42">
            <a:extLst>
              <a:ext uri="{FF2B5EF4-FFF2-40B4-BE49-F238E27FC236}">
                <a16:creationId xmlns:a16="http://schemas.microsoft.com/office/drawing/2014/main" id="{FAF28A96-4D56-4AF4-887B-A0E32554D54D}"/>
              </a:ext>
            </a:extLst>
          </p:cNvPr>
          <p:cNvSpPr/>
          <p:nvPr/>
        </p:nvSpPr>
        <p:spPr>
          <a:xfrm>
            <a:off x="4831702" y="26861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a:extLst>
              <a:ext uri="{FF2B5EF4-FFF2-40B4-BE49-F238E27FC236}">
                <a16:creationId xmlns:a16="http://schemas.microsoft.com/office/drawing/2014/main" id="{97F95D5E-5BD3-433A-A5CB-580795A30ABA}"/>
              </a:ext>
            </a:extLst>
          </p:cNvPr>
          <p:cNvSpPr/>
          <p:nvPr/>
        </p:nvSpPr>
        <p:spPr>
          <a:xfrm>
            <a:off x="147107" y="357580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8" name="Gráfico 47" descr="Coche eléctrico">
            <a:extLst>
              <a:ext uri="{FF2B5EF4-FFF2-40B4-BE49-F238E27FC236}">
                <a16:creationId xmlns:a16="http://schemas.microsoft.com/office/drawing/2014/main" id="{CEF2C655-DB34-43A6-A093-33E38C9E71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4789" y="3600623"/>
            <a:ext cx="426871" cy="426871"/>
          </a:xfrm>
          <a:prstGeom prst="rect">
            <a:avLst/>
          </a:prstGeom>
        </p:spPr>
      </p:pic>
      <p:pic>
        <p:nvPicPr>
          <p:cNvPr id="50" name="Gráfico 49" descr="Diagrama de flujo circular">
            <a:extLst>
              <a:ext uri="{FF2B5EF4-FFF2-40B4-BE49-F238E27FC236}">
                <a16:creationId xmlns:a16="http://schemas.microsoft.com/office/drawing/2014/main" id="{BAB1FC33-5648-45F9-8D66-AAE84E320A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38484" y="3554228"/>
            <a:ext cx="489600" cy="489600"/>
          </a:xfrm>
          <a:prstGeom prst="rect">
            <a:avLst/>
          </a:prstGeom>
        </p:spPr>
      </p:pic>
      <p:sp>
        <p:nvSpPr>
          <p:cNvPr id="51" name="Elipse 50">
            <a:extLst>
              <a:ext uri="{FF2B5EF4-FFF2-40B4-BE49-F238E27FC236}">
                <a16:creationId xmlns:a16="http://schemas.microsoft.com/office/drawing/2014/main" id="{C2F0974B-7524-4456-A668-9D0DD32F61B5}"/>
              </a:ext>
            </a:extLst>
          </p:cNvPr>
          <p:cNvSpPr/>
          <p:nvPr/>
        </p:nvSpPr>
        <p:spPr>
          <a:xfrm>
            <a:off x="4831701" y="4465506"/>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Elipse 51">
            <a:extLst>
              <a:ext uri="{FF2B5EF4-FFF2-40B4-BE49-F238E27FC236}">
                <a16:creationId xmlns:a16="http://schemas.microsoft.com/office/drawing/2014/main" id="{BEB1E8AD-56D7-4627-A35A-6F6614D8A299}"/>
              </a:ext>
            </a:extLst>
          </p:cNvPr>
          <p:cNvSpPr/>
          <p:nvPr/>
        </p:nvSpPr>
        <p:spPr>
          <a:xfrm>
            <a:off x="4831700" y="5362311"/>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Elipse 52">
            <a:extLst>
              <a:ext uri="{FF2B5EF4-FFF2-40B4-BE49-F238E27FC236}">
                <a16:creationId xmlns:a16="http://schemas.microsoft.com/office/drawing/2014/main" id="{C7969F8B-D44D-4EC0-8A37-F5925237F8B7}"/>
              </a:ext>
            </a:extLst>
          </p:cNvPr>
          <p:cNvSpPr/>
          <p:nvPr/>
        </p:nvSpPr>
        <p:spPr>
          <a:xfrm>
            <a:off x="153768" y="5360867"/>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Elipse 53">
            <a:extLst>
              <a:ext uri="{FF2B5EF4-FFF2-40B4-BE49-F238E27FC236}">
                <a16:creationId xmlns:a16="http://schemas.microsoft.com/office/drawing/2014/main" id="{6B2F8565-6776-462F-9E4D-0560C5D1BC91}"/>
              </a:ext>
            </a:extLst>
          </p:cNvPr>
          <p:cNvSpPr/>
          <p:nvPr/>
        </p:nvSpPr>
        <p:spPr>
          <a:xfrm>
            <a:off x="151522" y="4464138"/>
            <a:ext cx="490047" cy="490047"/>
          </a:xfrm>
          <a:prstGeom prst="ellipse">
            <a:avLst/>
          </a:prstGeom>
          <a:solidFill>
            <a:schemeClr val="bg1"/>
          </a:solidFill>
          <a:ln>
            <a:solidFill>
              <a:srgbClr val="1167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Gráfico 55" descr="Engranajes">
            <a:extLst>
              <a:ext uri="{FF2B5EF4-FFF2-40B4-BE49-F238E27FC236}">
                <a16:creationId xmlns:a16="http://schemas.microsoft.com/office/drawing/2014/main" id="{4280EE86-1395-4CDC-A6AE-AB82D5F103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51765" y="4510412"/>
            <a:ext cx="404457" cy="404457"/>
          </a:xfrm>
          <a:prstGeom prst="rect">
            <a:avLst/>
          </a:prstGeom>
        </p:spPr>
      </p:pic>
      <p:pic>
        <p:nvPicPr>
          <p:cNvPr id="58" name="Gráfico 57" descr="Fax">
            <a:extLst>
              <a:ext uri="{FF2B5EF4-FFF2-40B4-BE49-F238E27FC236}">
                <a16:creationId xmlns:a16="http://schemas.microsoft.com/office/drawing/2014/main" id="{E10A7BAE-2098-4586-AB3B-4D98A06B4CC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14881" y="5444083"/>
            <a:ext cx="323617" cy="323617"/>
          </a:xfrm>
          <a:prstGeom prst="rect">
            <a:avLst/>
          </a:prstGeom>
        </p:spPr>
      </p:pic>
      <p:pic>
        <p:nvPicPr>
          <p:cNvPr id="1026" name="Picture 2" descr="Resultado de imagen de Sistemas de aire comprimido icono">
            <a:extLst>
              <a:ext uri="{FF2B5EF4-FFF2-40B4-BE49-F238E27FC236}">
                <a16:creationId xmlns:a16="http://schemas.microsoft.com/office/drawing/2014/main" id="{62CECECD-A5B6-4E8B-9419-C740EEC78EFB}"/>
              </a:ext>
            </a:extLst>
          </p:cNvPr>
          <p:cNvPicPr>
            <a:picLocks noChangeAspect="1" noChangeArrowheads="1"/>
          </p:cNvPicPr>
          <p:nvPr/>
        </p:nvPicPr>
        <p:blipFill rotWithShape="1">
          <a:blip r:embed="rId12"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3">
                    <a14:imgEffect>
                      <a14:brightnessContrast bright="40000"/>
                    </a14:imgEffect>
                  </a14:imgLayer>
                </a14:imgProps>
              </a:ext>
              <a:ext uri="{28A0092B-C50C-407E-A947-70E740481C1C}">
                <a14:useLocalDpi xmlns:a14="http://schemas.microsoft.com/office/drawing/2010/main" val="0"/>
              </a:ext>
            </a:extLst>
          </a:blip>
          <a:srcRect l="13635" t="19022" r="17139" b="19770"/>
          <a:stretch/>
        </p:blipFill>
        <p:spPr bwMode="auto">
          <a:xfrm>
            <a:off x="216434" y="4552625"/>
            <a:ext cx="363579" cy="321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Bombeo icono">
            <a:extLst>
              <a:ext uri="{FF2B5EF4-FFF2-40B4-BE49-F238E27FC236}">
                <a16:creationId xmlns:a16="http://schemas.microsoft.com/office/drawing/2014/main" id="{306D6720-AEE5-4C8D-BBDC-62465A5FE2F2}"/>
              </a:ext>
            </a:extLst>
          </p:cNvPr>
          <p:cNvPicPr>
            <a:picLocks noChangeAspect="1" noChangeArrowheads="1"/>
          </p:cNvPicPr>
          <p:nvPr/>
        </p:nvPicPr>
        <p:blipFill>
          <a:blip r:embed="rId14"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0482" y="5477361"/>
            <a:ext cx="307108" cy="30710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n relacionada">
            <a:extLst>
              <a:ext uri="{FF2B5EF4-FFF2-40B4-BE49-F238E27FC236}">
                <a16:creationId xmlns:a16="http://schemas.microsoft.com/office/drawing/2014/main" id="{CC8F13B5-CEAE-469F-BB5B-41ABF9C25FBB}"/>
              </a:ext>
            </a:extLst>
          </p:cNvPr>
          <p:cNvPicPr>
            <a:picLocks noChangeAspect="1" noChangeArrowheads="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45" y="2724834"/>
            <a:ext cx="435988" cy="435988"/>
          </a:xfrm>
          <a:prstGeom prst="rect">
            <a:avLst/>
          </a:prstGeom>
          <a:noFill/>
          <a:extLst>
            <a:ext uri="{909E8E84-426E-40DD-AFC4-6F175D3DCCD1}">
              <a14:hiddenFill xmlns:a14="http://schemas.microsoft.com/office/drawing/2010/main">
                <a:solidFill>
                  <a:srgbClr val="FFFFFF"/>
                </a:solidFill>
              </a14:hiddenFill>
            </a:ext>
          </a:extLst>
        </p:spPr>
      </p:pic>
      <p:sp>
        <p:nvSpPr>
          <p:cNvPr id="60" name="Rectángulo 59">
            <a:extLst>
              <a:ext uri="{FF2B5EF4-FFF2-40B4-BE49-F238E27FC236}">
                <a16:creationId xmlns:a16="http://schemas.microsoft.com/office/drawing/2014/main" id="{66D46281-E600-430A-AE25-35FB1206E8ED}"/>
              </a:ext>
            </a:extLst>
          </p:cNvPr>
          <p:cNvSpPr/>
          <p:nvPr/>
        </p:nvSpPr>
        <p:spPr>
          <a:xfrm>
            <a:off x="776281" y="3637676"/>
            <a:ext cx="3312348" cy="400110"/>
          </a:xfrm>
          <a:prstGeom prst="rect">
            <a:avLst/>
          </a:prstGeom>
        </p:spPr>
        <p:txBody>
          <a:bodyPr wrap="square">
            <a:spAutoFit/>
          </a:bodyPr>
          <a:lstStyle/>
          <a:p>
            <a:pPr algn="ctr"/>
            <a:r>
              <a:rPr lang="es-ES" sz="2000" i="1" dirty="0">
                <a:solidFill>
                  <a:schemeClr val="bg1"/>
                </a:solidFill>
              </a:rPr>
              <a:t>Accionamientos eléctricos</a:t>
            </a:r>
          </a:p>
        </p:txBody>
      </p:sp>
      <p:sp>
        <p:nvSpPr>
          <p:cNvPr id="61" name="Rectángulo 60">
            <a:extLst>
              <a:ext uri="{FF2B5EF4-FFF2-40B4-BE49-F238E27FC236}">
                <a16:creationId xmlns:a16="http://schemas.microsoft.com/office/drawing/2014/main" id="{C9CCBE1A-46F8-402B-993F-3EAEA6B6C385}"/>
              </a:ext>
            </a:extLst>
          </p:cNvPr>
          <p:cNvSpPr/>
          <p:nvPr/>
        </p:nvSpPr>
        <p:spPr>
          <a:xfrm>
            <a:off x="776281" y="4509106"/>
            <a:ext cx="3312348" cy="400110"/>
          </a:xfrm>
          <a:prstGeom prst="rect">
            <a:avLst/>
          </a:prstGeom>
        </p:spPr>
        <p:txBody>
          <a:bodyPr wrap="square">
            <a:spAutoFit/>
          </a:bodyPr>
          <a:lstStyle/>
          <a:p>
            <a:pPr algn="ctr"/>
            <a:r>
              <a:rPr lang="es-ES" sz="2000" i="1" dirty="0">
                <a:solidFill>
                  <a:schemeClr val="bg1"/>
                </a:solidFill>
              </a:rPr>
              <a:t>Aire comprimido</a:t>
            </a:r>
          </a:p>
        </p:txBody>
      </p:sp>
      <p:sp>
        <p:nvSpPr>
          <p:cNvPr id="62" name="Rectángulo 61">
            <a:extLst>
              <a:ext uri="{FF2B5EF4-FFF2-40B4-BE49-F238E27FC236}">
                <a16:creationId xmlns:a16="http://schemas.microsoft.com/office/drawing/2014/main" id="{F51E6C1F-41D5-41AD-9E9B-60FF12C57E13}"/>
              </a:ext>
            </a:extLst>
          </p:cNvPr>
          <p:cNvSpPr/>
          <p:nvPr/>
        </p:nvSpPr>
        <p:spPr>
          <a:xfrm>
            <a:off x="753600" y="5389858"/>
            <a:ext cx="3312348" cy="400110"/>
          </a:xfrm>
          <a:prstGeom prst="rect">
            <a:avLst/>
          </a:prstGeom>
        </p:spPr>
        <p:txBody>
          <a:bodyPr wrap="square">
            <a:spAutoFit/>
          </a:bodyPr>
          <a:lstStyle/>
          <a:p>
            <a:pPr algn="ctr"/>
            <a:r>
              <a:rPr lang="es-ES" sz="2000" i="1" dirty="0">
                <a:solidFill>
                  <a:schemeClr val="bg1"/>
                </a:solidFill>
              </a:rPr>
              <a:t>Bombeo</a:t>
            </a:r>
          </a:p>
        </p:txBody>
      </p:sp>
      <p:sp>
        <p:nvSpPr>
          <p:cNvPr id="63" name="Rectángulo 62">
            <a:extLst>
              <a:ext uri="{FF2B5EF4-FFF2-40B4-BE49-F238E27FC236}">
                <a16:creationId xmlns:a16="http://schemas.microsoft.com/office/drawing/2014/main" id="{4EFB0A1D-BB9B-4CF9-BEE5-E758A6800C2D}"/>
              </a:ext>
            </a:extLst>
          </p:cNvPr>
          <p:cNvSpPr/>
          <p:nvPr/>
        </p:nvSpPr>
        <p:spPr>
          <a:xfrm>
            <a:off x="5544695" y="2746776"/>
            <a:ext cx="3312348" cy="400110"/>
          </a:xfrm>
          <a:prstGeom prst="rect">
            <a:avLst/>
          </a:prstGeom>
        </p:spPr>
        <p:txBody>
          <a:bodyPr wrap="square">
            <a:spAutoFit/>
          </a:bodyPr>
          <a:lstStyle/>
          <a:p>
            <a:pPr algn="ctr"/>
            <a:r>
              <a:rPr lang="es-ES" sz="2000" i="1" dirty="0">
                <a:solidFill>
                  <a:schemeClr val="bg1"/>
                </a:solidFill>
              </a:rPr>
              <a:t>Refrigeración industrial</a:t>
            </a:r>
          </a:p>
        </p:txBody>
      </p:sp>
      <p:sp>
        <p:nvSpPr>
          <p:cNvPr id="64" name="Rectángulo 63">
            <a:extLst>
              <a:ext uri="{FF2B5EF4-FFF2-40B4-BE49-F238E27FC236}">
                <a16:creationId xmlns:a16="http://schemas.microsoft.com/office/drawing/2014/main" id="{7FF9B130-4C35-446F-B298-A00A87A7EAC8}"/>
              </a:ext>
            </a:extLst>
          </p:cNvPr>
          <p:cNvSpPr/>
          <p:nvPr/>
        </p:nvSpPr>
        <p:spPr>
          <a:xfrm>
            <a:off x="5541075" y="3640511"/>
            <a:ext cx="3312348" cy="400110"/>
          </a:xfrm>
          <a:prstGeom prst="rect">
            <a:avLst/>
          </a:prstGeom>
        </p:spPr>
        <p:txBody>
          <a:bodyPr wrap="square">
            <a:spAutoFit/>
          </a:bodyPr>
          <a:lstStyle/>
          <a:p>
            <a:pPr algn="ctr"/>
            <a:r>
              <a:rPr lang="es-ES" sz="2000" i="1" dirty="0">
                <a:solidFill>
                  <a:schemeClr val="bg1"/>
                </a:solidFill>
              </a:rPr>
              <a:t>Proceso de calentamiento</a:t>
            </a:r>
          </a:p>
        </p:txBody>
      </p:sp>
      <p:sp>
        <p:nvSpPr>
          <p:cNvPr id="65" name="Rectángulo 64">
            <a:extLst>
              <a:ext uri="{FF2B5EF4-FFF2-40B4-BE49-F238E27FC236}">
                <a16:creationId xmlns:a16="http://schemas.microsoft.com/office/drawing/2014/main" id="{5B641C80-9EAE-4FC1-9053-54B86B55940A}"/>
              </a:ext>
            </a:extLst>
          </p:cNvPr>
          <p:cNvSpPr/>
          <p:nvPr/>
        </p:nvSpPr>
        <p:spPr>
          <a:xfrm>
            <a:off x="5541075" y="4511941"/>
            <a:ext cx="3312348" cy="400110"/>
          </a:xfrm>
          <a:prstGeom prst="rect">
            <a:avLst/>
          </a:prstGeom>
        </p:spPr>
        <p:txBody>
          <a:bodyPr wrap="square">
            <a:spAutoFit/>
          </a:bodyPr>
          <a:lstStyle/>
          <a:p>
            <a:pPr algn="ctr"/>
            <a:r>
              <a:rPr lang="es-ES" sz="2000" i="1" dirty="0">
                <a:solidFill>
                  <a:schemeClr val="bg1"/>
                </a:solidFill>
              </a:rPr>
              <a:t>Producción de vapor</a:t>
            </a:r>
          </a:p>
        </p:txBody>
      </p:sp>
      <p:sp>
        <p:nvSpPr>
          <p:cNvPr id="66" name="Rectángulo 65">
            <a:extLst>
              <a:ext uri="{FF2B5EF4-FFF2-40B4-BE49-F238E27FC236}">
                <a16:creationId xmlns:a16="http://schemas.microsoft.com/office/drawing/2014/main" id="{9F885564-D4CB-4A03-A2E3-D8981A37BA1D}"/>
              </a:ext>
            </a:extLst>
          </p:cNvPr>
          <p:cNvSpPr/>
          <p:nvPr/>
        </p:nvSpPr>
        <p:spPr>
          <a:xfrm>
            <a:off x="5518394" y="5392693"/>
            <a:ext cx="3312348" cy="400110"/>
          </a:xfrm>
          <a:prstGeom prst="rect">
            <a:avLst/>
          </a:prstGeom>
        </p:spPr>
        <p:txBody>
          <a:bodyPr wrap="square">
            <a:spAutoFit/>
          </a:bodyPr>
          <a:lstStyle/>
          <a:p>
            <a:pPr algn="ctr"/>
            <a:r>
              <a:rPr lang="es-ES" sz="2000" i="1" dirty="0">
                <a:solidFill>
                  <a:schemeClr val="bg1"/>
                </a:solidFill>
              </a:rPr>
              <a:t>Equipo de oficina</a:t>
            </a:r>
          </a:p>
        </p:txBody>
      </p:sp>
    </p:spTree>
    <p:extLst>
      <p:ext uri="{BB962C8B-B14F-4D97-AF65-F5344CB8AC3E}">
        <p14:creationId xmlns:p14="http://schemas.microsoft.com/office/powerpoint/2010/main" val="3916363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14</a:t>
            </a:fld>
            <a:endParaRPr lang="de-DE"/>
          </a:p>
        </p:txBody>
      </p:sp>
      <p:pic>
        <p:nvPicPr>
          <p:cNvPr id="1026" name="Picture 2" descr="Resultado de imagen de iluminaciÃ³n">
            <a:extLst>
              <a:ext uri="{FF2B5EF4-FFF2-40B4-BE49-F238E27FC236}">
                <a16:creationId xmlns:a16="http://schemas.microsoft.com/office/drawing/2014/main" id="{FBB8418C-3861-45BD-AE6A-B6AA0B976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057" y="1515448"/>
            <a:ext cx="6803740" cy="382710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0FBB14E5-510F-4F4F-AADA-634D51996D3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Sistema de </a:t>
            </a:r>
            <a:r>
              <a:rPr lang="en-US" sz="2400" dirty="0" err="1"/>
              <a:t>iluminación</a:t>
            </a:r>
            <a:endParaRPr lang="es-ES" dirty="0"/>
          </a:p>
        </p:txBody>
      </p:sp>
      <p:sp>
        <p:nvSpPr>
          <p:cNvPr id="7" name="Rectángulo 6">
            <a:extLst>
              <a:ext uri="{FF2B5EF4-FFF2-40B4-BE49-F238E27FC236}">
                <a16:creationId xmlns:a16="http://schemas.microsoft.com/office/drawing/2014/main" id="{109AA7F7-9AC3-457D-AA21-4216CD655865}"/>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2091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442144" y="1382362"/>
            <a:ext cx="3229756" cy="827919"/>
          </a:xfrm>
        </p:spPr>
        <p:txBody>
          <a:bodyPr wrap="square">
            <a:spAutoFit/>
          </a:bodyPr>
          <a:lstStyle/>
          <a:p>
            <a:pPr marL="285750" indent="-285750" algn="just" fontAlgn="t">
              <a:lnSpc>
                <a:spcPts val="1800"/>
              </a:lnSpc>
              <a:buFont typeface="Arial" panose="020B0604020202020204" pitchFamily="34" charset="0"/>
              <a:buChar char="•"/>
            </a:pPr>
            <a:r>
              <a:rPr lang="es-ES" sz="1400" dirty="0">
                <a:solidFill>
                  <a:schemeClr val="tx1">
                    <a:lumMod val="65000"/>
                    <a:lumOff val="35000"/>
                  </a:schemeClr>
                </a:solidFill>
              </a:rPr>
              <a:t>Maximizar el uso de la luz natural.</a:t>
            </a:r>
          </a:p>
          <a:p>
            <a:pPr marL="285750" indent="-285750" algn="just" fontAlgn="t">
              <a:lnSpc>
                <a:spcPts val="1800"/>
              </a:lnSpc>
              <a:buFont typeface="Arial" panose="020B0604020202020204" pitchFamily="34" charset="0"/>
              <a:buChar char="•"/>
            </a:pPr>
            <a:r>
              <a:rPr lang="es-ES" sz="1400" dirty="0">
                <a:solidFill>
                  <a:schemeClr val="tx1">
                    <a:lumMod val="65000"/>
                    <a:lumOff val="35000"/>
                  </a:schemeClr>
                </a:solidFill>
              </a:rPr>
              <a:t>Reducir la iluminación artificial a niveles mínimos.</a:t>
            </a: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15</a:t>
            </a:fld>
            <a:endParaRPr lang="de-DE"/>
          </a:p>
        </p:txBody>
      </p:sp>
      <p:sp>
        <p:nvSpPr>
          <p:cNvPr id="14" name="Espace réservé du texte 7"/>
          <p:cNvSpPr txBox="1">
            <a:spLocks/>
          </p:cNvSpPr>
          <p:nvPr/>
        </p:nvSpPr>
        <p:spPr>
          <a:xfrm>
            <a:off x="376037" y="2288274"/>
            <a:ext cx="3274932"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ES" sz="1300" dirty="0"/>
              <a:t>Apague el interruptor</a:t>
            </a:r>
          </a:p>
        </p:txBody>
      </p:sp>
      <p:sp>
        <p:nvSpPr>
          <p:cNvPr id="16" name="Espace réservé du contenu 8"/>
          <p:cNvSpPr txBox="1">
            <a:spLocks/>
          </p:cNvSpPr>
          <p:nvPr/>
        </p:nvSpPr>
        <p:spPr>
          <a:xfrm>
            <a:off x="391512" y="2611915"/>
            <a:ext cx="3280387" cy="1520416"/>
          </a:xfrm>
          <a:prstGeom prst="rect">
            <a:avLst/>
          </a:prstGeom>
        </p:spPr>
        <p:txBody>
          <a:bodyPr vert="horz" wrap="square" lIns="91440" tIns="45720" rIns="91440" bIns="45720" rtlCol="0">
            <a:spAutoFit/>
          </a:bodyPr>
          <a:lstStyle>
            <a:lvl1pPr marL="285750" indent="-285750" fontAlgn="t">
              <a:lnSpc>
                <a:spcPts val="1800"/>
              </a:lnSpc>
              <a:spcBef>
                <a:spcPct val="20000"/>
              </a:spcBef>
              <a:buFont typeface="Arial" panose="020B0604020202020204" pitchFamily="34" charset="0"/>
              <a:buChar char="•"/>
              <a:defRPr>
                <a:solidFill>
                  <a:schemeClr val="tx1">
                    <a:lumMod val="65000"/>
                    <a:lumOff val="3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algn="just"/>
            <a:r>
              <a:rPr lang="es-ES" sz="1400" dirty="0"/>
              <a:t>Apague las luces si no son necesarias y en áreas que no están ocupadas.</a:t>
            </a:r>
          </a:p>
          <a:p>
            <a:pPr algn="just"/>
            <a:r>
              <a:rPr lang="es-ES" sz="1400" dirty="0"/>
              <a:t>Divide la iluminación para que haya diferentes interruptores permite es controlar diferentes secciones.</a:t>
            </a:r>
          </a:p>
        </p:txBody>
      </p:sp>
      <p:sp>
        <p:nvSpPr>
          <p:cNvPr id="17" name="Espace réservé du texte 7"/>
          <p:cNvSpPr txBox="1">
            <a:spLocks/>
          </p:cNvSpPr>
          <p:nvPr/>
        </p:nvSpPr>
        <p:spPr>
          <a:xfrm>
            <a:off x="421212" y="1052736"/>
            <a:ext cx="3229756"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400" dirty="0"/>
              <a:t>Luz natural</a:t>
            </a:r>
            <a:endParaRPr lang="en-US" sz="1300" dirty="0"/>
          </a:p>
        </p:txBody>
      </p:sp>
      <p:sp>
        <p:nvSpPr>
          <p:cNvPr id="22" name="Espace réservé du contenu 8"/>
          <p:cNvSpPr>
            <a:spLocks noGrp="1"/>
          </p:cNvSpPr>
          <p:nvPr>
            <p:ph sz="half" idx="2"/>
          </p:nvPr>
        </p:nvSpPr>
        <p:spPr>
          <a:xfrm>
            <a:off x="324896" y="4469184"/>
            <a:ext cx="3326072" cy="1563505"/>
          </a:xfrm>
        </p:spPr>
        <p:txBody>
          <a:bodyPr vert="horz" wrap="square" lIns="91440" tIns="45720" rIns="91440" bIns="45720" rtlCol="0">
            <a:spAutoFit/>
          </a:bodyPr>
          <a:lstStyle/>
          <a:p>
            <a:pPr marL="285750" indent="-285750" algn="just" fontAlgn="t">
              <a:lnSpc>
                <a:spcPts val="1800"/>
              </a:lnSpc>
              <a:buChar char="•"/>
            </a:pPr>
            <a:r>
              <a:rPr lang="es-ES" sz="1400" dirty="0">
                <a:solidFill>
                  <a:schemeClr val="tx1">
                    <a:lumMod val="65000"/>
                    <a:lumOff val="35000"/>
                  </a:schemeClr>
                </a:solidFill>
              </a:rPr>
              <a:t>Elija colores claros para las paredes interiores del edificio</a:t>
            </a:r>
            <a:r>
              <a:rPr lang="en-US" sz="1400" dirty="0">
                <a:solidFill>
                  <a:schemeClr val="tx1">
                    <a:lumMod val="65000"/>
                    <a:lumOff val="35000"/>
                  </a:schemeClr>
                </a:solidFill>
              </a:rPr>
              <a:t>.</a:t>
            </a:r>
          </a:p>
          <a:p>
            <a:pPr marL="285750" indent="-285750" algn="just" fontAlgn="t">
              <a:lnSpc>
                <a:spcPts val="1800"/>
              </a:lnSpc>
              <a:buChar char="•"/>
            </a:pPr>
            <a:r>
              <a:rPr lang="es-ES" sz="1400" dirty="0">
                <a:solidFill>
                  <a:schemeClr val="tx1">
                    <a:lumMod val="65000"/>
                    <a:lumOff val="35000"/>
                  </a:schemeClr>
                </a:solidFill>
              </a:rPr>
              <a:t>Cuanto más oscuros sean los colores, más luz artificial será necesaria</a:t>
            </a:r>
            <a:r>
              <a:rPr lang="en-US" sz="1400" dirty="0">
                <a:solidFill>
                  <a:schemeClr val="tx1">
                    <a:lumMod val="65000"/>
                    <a:lumOff val="35000"/>
                  </a:schemeClr>
                </a:solidFill>
              </a:rPr>
              <a:t>.</a:t>
            </a:r>
          </a:p>
          <a:p>
            <a:pPr marL="285750" indent="-285750" algn="just" fontAlgn="t">
              <a:lnSpc>
                <a:spcPts val="1800"/>
              </a:lnSpc>
              <a:buChar char="•"/>
            </a:pPr>
            <a:endParaRPr lang="en-US" sz="1400" dirty="0">
              <a:solidFill>
                <a:schemeClr val="tx1">
                  <a:lumMod val="65000"/>
                  <a:lumOff val="35000"/>
                </a:schemeClr>
              </a:solidFill>
            </a:endParaRPr>
          </a:p>
        </p:txBody>
      </p:sp>
      <p:sp>
        <p:nvSpPr>
          <p:cNvPr id="23" name="Espace réservé du texte 7"/>
          <p:cNvSpPr txBox="1">
            <a:spLocks/>
          </p:cNvSpPr>
          <p:nvPr/>
        </p:nvSpPr>
        <p:spPr>
          <a:xfrm>
            <a:off x="4572000" y="1050614"/>
            <a:ext cx="4117012"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ES" sz="1300" dirty="0"/>
              <a:t>Inversiones:</a:t>
            </a:r>
          </a:p>
        </p:txBody>
      </p:sp>
      <p:sp>
        <p:nvSpPr>
          <p:cNvPr id="24" name="Espace réservé du contenu 8"/>
          <p:cNvSpPr txBox="1">
            <a:spLocks/>
          </p:cNvSpPr>
          <p:nvPr/>
        </p:nvSpPr>
        <p:spPr>
          <a:xfrm>
            <a:off x="4572243" y="1404284"/>
            <a:ext cx="4117012" cy="3668697"/>
          </a:xfrm>
          <a:prstGeom prst="rect">
            <a:avLst/>
          </a:prstGeom>
        </p:spPr>
        <p:txBody>
          <a:bodyPr vert="horz" wrap="square" lIns="91440" tIns="45720" rIns="91440" bIns="45720" rtlCol="0">
            <a:spAutoFit/>
          </a:bodyPr>
          <a:lstStyle>
            <a:defPPr>
              <a:defRPr lang="de-DE"/>
            </a:defPPr>
            <a:lvl1pPr marL="285750" indent="-285750" fontAlgn="t">
              <a:lnSpc>
                <a:spcPts val="1800"/>
              </a:lnSpc>
              <a:spcBef>
                <a:spcPct val="20000"/>
              </a:spcBef>
              <a:buFont typeface="Arial" panose="020B0604020202020204" pitchFamily="34" charset="0"/>
              <a:buChar char="•"/>
              <a:defRPr>
                <a:solidFill>
                  <a:schemeClr val="tx1">
                    <a:lumMod val="65000"/>
                    <a:lumOff val="3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algn="just"/>
            <a:r>
              <a:rPr lang="es-ES" sz="1400" dirty="0"/>
              <a:t>Instale temporizadores y/o sensores de presencia (10% a 20% de ahorro) en servicios, pasillos, sótanos, garajes...
Instale controladores para el uso de la luz diurna en cada área que reciba luz natural</a:t>
            </a:r>
            <a:r>
              <a:rPr lang="en-US" sz="1400" dirty="0"/>
              <a:t>.</a:t>
            </a:r>
          </a:p>
          <a:p>
            <a:pPr algn="just"/>
            <a:endParaRPr lang="en-US" sz="1400" dirty="0"/>
          </a:p>
          <a:p>
            <a:pPr algn="just"/>
            <a:endParaRPr lang="en-US" sz="1400" dirty="0"/>
          </a:p>
          <a:p>
            <a:pPr algn="just"/>
            <a:endParaRPr lang="en-US" sz="1400" dirty="0"/>
          </a:p>
          <a:p>
            <a:pPr algn="just"/>
            <a:endParaRPr lang="en-US" sz="1400" dirty="0"/>
          </a:p>
          <a:p>
            <a:pPr algn="just"/>
            <a:r>
              <a:rPr lang="es-ES" sz="1400" dirty="0"/>
              <a:t>Sustituya las bobinas electromagnéticas de los tubos fluorescentes por balastos electrónicos más eficientes</a:t>
            </a:r>
            <a:r>
              <a:rPr lang="en-US" sz="1400" dirty="0"/>
              <a:t>.</a:t>
            </a:r>
          </a:p>
          <a:p>
            <a:pPr algn="just"/>
            <a:r>
              <a:rPr lang="es-ES" sz="1400" dirty="0"/>
              <a:t>Cambiar a una iluminación eficiente</a:t>
            </a:r>
            <a:r>
              <a:rPr lang="en-US" sz="1400" dirty="0"/>
              <a:t>.</a:t>
            </a:r>
          </a:p>
          <a:p>
            <a:pPr algn="just"/>
            <a:endParaRPr lang="en-US" sz="1400" dirty="0"/>
          </a:p>
        </p:txBody>
      </p:sp>
      <p:sp>
        <p:nvSpPr>
          <p:cNvPr id="25" name="Espace réservé du texte 7"/>
          <p:cNvSpPr txBox="1">
            <a:spLocks/>
          </p:cNvSpPr>
          <p:nvPr/>
        </p:nvSpPr>
        <p:spPr>
          <a:xfrm>
            <a:off x="324895" y="4204339"/>
            <a:ext cx="3326073"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err="1"/>
              <a:t>Colores</a:t>
            </a:r>
            <a:r>
              <a:rPr lang="en-US" sz="1300" dirty="0"/>
              <a:t> claros</a:t>
            </a:r>
          </a:p>
        </p:txBody>
      </p:sp>
      <p:sp>
        <p:nvSpPr>
          <p:cNvPr id="15" name="Titel 1">
            <a:extLst>
              <a:ext uri="{FF2B5EF4-FFF2-40B4-BE49-F238E27FC236}">
                <a16:creationId xmlns:a16="http://schemas.microsoft.com/office/drawing/2014/main" id="{234005AB-8692-496B-92EE-91FC21B1B5C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Sistema de iluminación: </a:t>
            </a:r>
            <a:endParaRPr lang="es-ES" dirty="0"/>
          </a:p>
        </p:txBody>
      </p:sp>
      <p:sp>
        <p:nvSpPr>
          <p:cNvPr id="18" name="Rectángulo 17">
            <a:extLst>
              <a:ext uri="{FF2B5EF4-FFF2-40B4-BE49-F238E27FC236}">
                <a16:creationId xmlns:a16="http://schemas.microsoft.com/office/drawing/2014/main" id="{989BBF32-2386-45C8-B125-73EEDFAAC5C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Rectángulo 5">
            <a:extLst>
              <a:ext uri="{FF2B5EF4-FFF2-40B4-BE49-F238E27FC236}">
                <a16:creationId xmlns:a16="http://schemas.microsoft.com/office/drawing/2014/main" id="{C661EC34-9796-4FB0-84FF-AF3ED4D0AB14}"/>
              </a:ext>
            </a:extLst>
          </p:cNvPr>
          <p:cNvSpPr/>
          <p:nvPr/>
        </p:nvSpPr>
        <p:spPr>
          <a:xfrm>
            <a:off x="4268910" y="2861006"/>
            <a:ext cx="4572000" cy="907941"/>
          </a:xfrm>
          <a:prstGeom prst="rect">
            <a:avLst/>
          </a:prstGeom>
        </p:spPr>
        <p:txBody>
          <a:bodyPr>
            <a:spAutoFit/>
          </a:bodyPr>
          <a:lstStyle/>
          <a:p>
            <a:pPr algn="ctr">
              <a:spcAft>
                <a:spcPts val="600"/>
              </a:spcAft>
            </a:pPr>
            <a:r>
              <a:rPr lang="es-ES" sz="1600" i="1" dirty="0">
                <a:solidFill>
                  <a:srgbClr val="11676C"/>
                </a:solidFill>
              </a:rPr>
              <a:t>En conjunto, estas inversiones pueden reducir el consumo de energía y los costos hasta un 45%.
</a:t>
            </a:r>
            <a:endParaRPr lang="en-US" sz="1600" i="1" dirty="0">
              <a:solidFill>
                <a:srgbClr val="11676C"/>
              </a:solidFill>
            </a:endParaRPr>
          </a:p>
        </p:txBody>
      </p:sp>
      <p:cxnSp>
        <p:nvCxnSpPr>
          <p:cNvPr id="10" name="Conector recto 9">
            <a:extLst>
              <a:ext uri="{FF2B5EF4-FFF2-40B4-BE49-F238E27FC236}">
                <a16:creationId xmlns:a16="http://schemas.microsoft.com/office/drawing/2014/main" id="{EC0E8452-1E0B-4B45-BC31-4D638D18B173}"/>
              </a:ext>
            </a:extLst>
          </p:cNvPr>
          <p:cNvCxnSpPr/>
          <p:nvPr/>
        </p:nvCxnSpPr>
        <p:spPr>
          <a:xfrm>
            <a:off x="4391980" y="2744924"/>
            <a:ext cx="4448930" cy="0"/>
          </a:xfrm>
          <a:prstGeom prst="line">
            <a:avLst/>
          </a:prstGeom>
          <a:ln w="1905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87451864-1646-4357-B9DD-9F39819A94EC}"/>
              </a:ext>
            </a:extLst>
          </p:cNvPr>
          <p:cNvCxnSpPr/>
          <p:nvPr/>
        </p:nvCxnSpPr>
        <p:spPr>
          <a:xfrm>
            <a:off x="4463988" y="3537012"/>
            <a:ext cx="4448930" cy="0"/>
          </a:xfrm>
          <a:prstGeom prst="line">
            <a:avLst/>
          </a:prstGeom>
          <a:ln w="19050">
            <a:solidFill>
              <a:srgbClr val="1B8E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433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16</a:t>
            </a:fld>
            <a:endParaRPr lang="de-DE"/>
          </a:p>
        </p:txBody>
      </p:sp>
      <p:pic>
        <p:nvPicPr>
          <p:cNvPr id="7" name="Picture 2">
            <a:extLst>
              <a:ext uri="{FF2B5EF4-FFF2-40B4-BE49-F238E27FC236}">
                <a16:creationId xmlns:a16="http://schemas.microsoft.com/office/drawing/2014/main" id="{6478F269-8DBE-4346-9E80-D2D839B1F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487" y="1195956"/>
            <a:ext cx="6228692" cy="4955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a:extLst>
              <a:ext uri="{FF2B5EF4-FFF2-40B4-BE49-F238E27FC236}">
                <a16:creationId xmlns:a16="http://schemas.microsoft.com/office/drawing/2014/main" id="{5EECC166-9934-4E95-9C50-DD4FD0C2EB01}"/>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Motores eléctricos: </a:t>
            </a:r>
            <a:endParaRPr lang="es-ES" dirty="0"/>
          </a:p>
        </p:txBody>
      </p:sp>
      <p:sp>
        <p:nvSpPr>
          <p:cNvPr id="8" name="Rectángulo 7">
            <a:extLst>
              <a:ext uri="{FF2B5EF4-FFF2-40B4-BE49-F238E27FC236}">
                <a16:creationId xmlns:a16="http://schemas.microsoft.com/office/drawing/2014/main" id="{935B2F6C-8A04-4C71-A0C9-57FE5101030D}"/>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348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364548" y="1360390"/>
            <a:ext cx="4407536" cy="2557129"/>
          </a:xfrm>
        </p:spPr>
        <p:txBody>
          <a:bodyPr>
            <a:noAutofit/>
          </a:bodyPr>
          <a:lstStyle/>
          <a:p>
            <a:pPr algn="just">
              <a:spcAft>
                <a:spcPts val="600"/>
              </a:spcAft>
            </a:pPr>
            <a:r>
              <a:rPr lang="es-ES" sz="1200" dirty="0">
                <a:solidFill>
                  <a:schemeClr val="tx1">
                    <a:lumMod val="65000"/>
                    <a:lumOff val="35000"/>
                  </a:schemeClr>
                </a:solidFill>
              </a:rPr>
              <a:t>Realice un inventario de los motores eléctricos instalados con la siguiente metodología: </a:t>
            </a:r>
          </a:p>
          <a:p>
            <a:pPr marL="285750" indent="-285750" algn="just">
              <a:buFont typeface="Arial" panose="020B0604020202020204" pitchFamily="34" charset="0"/>
              <a:buChar char="•"/>
            </a:pPr>
            <a:r>
              <a:rPr lang="es-ES" sz="1100" dirty="0">
                <a:solidFill>
                  <a:schemeClr val="tx1">
                    <a:lumMod val="65000"/>
                    <a:lumOff val="35000"/>
                  </a:schemeClr>
                </a:solidFill>
              </a:rPr>
              <a:t>Identificar los motores y el proceso asociado (bomba, ventilación, accionamientos...);
Identificar las características eléctricas: potencia, corriente de demanda, voltaje, factor de potencia, régimen de operación;
Conocimiento del número de horas que opera el motor; 
Factor de carga o demanda;
Programa de mantenimiento; </a:t>
            </a:r>
          </a:p>
          <a:p>
            <a:pPr marL="285750" indent="-285750" algn="just">
              <a:buFont typeface="Arial" panose="020B0604020202020204" pitchFamily="34" charset="0"/>
              <a:buChar char="•"/>
            </a:pPr>
            <a:r>
              <a:rPr lang="es-ES" sz="1100" dirty="0">
                <a:solidFill>
                  <a:schemeClr val="tx1">
                    <a:lumMod val="65000"/>
                    <a:lumOff val="35000"/>
                  </a:schemeClr>
                </a:solidFill>
              </a:rPr>
              <a:t>Consumo como sea posible (medidor o analizador de rejilla para medición).</a:t>
            </a:r>
            <a:endParaRPr lang="es-ES" sz="1200" dirty="0">
              <a:solidFill>
                <a:schemeClr val="tx1">
                  <a:lumMod val="65000"/>
                  <a:lumOff val="35000"/>
                </a:schemeClr>
              </a:solidFill>
            </a:endParaRPr>
          </a:p>
        </p:txBody>
      </p:sp>
      <p:sp>
        <p:nvSpPr>
          <p:cNvPr id="4" name="Espace réservé du pied de page 3"/>
          <p:cNvSpPr>
            <a:spLocks noGrp="1"/>
          </p:cNvSpPr>
          <p:nvPr>
            <p:ph type="ftr" sz="quarter" idx="11"/>
          </p:nvPr>
        </p:nvSpPr>
        <p:spPr>
          <a:xfrm>
            <a:off x="2010297" y="6436054"/>
            <a:ext cx="5032240" cy="176761"/>
          </a:xfrm>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a:xfrm>
            <a:off x="7893181" y="6432776"/>
            <a:ext cx="514400" cy="180040"/>
          </a:xfrm>
        </p:spPr>
        <p:txBody>
          <a:bodyPr/>
          <a:lstStyle/>
          <a:p>
            <a:fld id="{78B3FE12-62BD-41F9-8F3F-A0956C733398}" type="slidenum">
              <a:rPr lang="de-DE" smtClean="0"/>
              <a:t>17</a:t>
            </a:fld>
            <a:endParaRPr lang="de-DE"/>
          </a:p>
        </p:txBody>
      </p:sp>
      <p:sp>
        <p:nvSpPr>
          <p:cNvPr id="13" name="Titel 1">
            <a:extLst>
              <a:ext uri="{FF2B5EF4-FFF2-40B4-BE49-F238E27FC236}">
                <a16:creationId xmlns:a16="http://schemas.microsoft.com/office/drawing/2014/main" id="{97EF1ACF-DDA4-414B-A134-D4BB1DCDCE96}"/>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Motores eléctricos:</a:t>
            </a:r>
            <a:endParaRPr lang="es-ES" dirty="0"/>
          </a:p>
        </p:txBody>
      </p:sp>
      <p:sp>
        <p:nvSpPr>
          <p:cNvPr id="15" name="Rectángulo 14">
            <a:extLst>
              <a:ext uri="{FF2B5EF4-FFF2-40B4-BE49-F238E27FC236}">
                <a16:creationId xmlns:a16="http://schemas.microsoft.com/office/drawing/2014/main" id="{C23EA3E4-825C-4E04-912D-830D0FAE439C}"/>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10" name="Grupo 9">
            <a:extLst>
              <a:ext uri="{FF2B5EF4-FFF2-40B4-BE49-F238E27FC236}">
                <a16:creationId xmlns:a16="http://schemas.microsoft.com/office/drawing/2014/main" id="{A87633B5-B222-449F-87A9-4F8C70E65D0B}"/>
              </a:ext>
            </a:extLst>
          </p:cNvPr>
          <p:cNvGrpSpPr/>
          <p:nvPr/>
        </p:nvGrpSpPr>
        <p:grpSpPr>
          <a:xfrm>
            <a:off x="4025118" y="2557865"/>
            <a:ext cx="2239070" cy="2274895"/>
            <a:chOff x="2116906" y="1304764"/>
            <a:chExt cx="4500500" cy="4572508"/>
          </a:xfrm>
        </p:grpSpPr>
        <p:sp>
          <p:nvSpPr>
            <p:cNvPr id="2" name="Elipse 1">
              <a:extLst>
                <a:ext uri="{FF2B5EF4-FFF2-40B4-BE49-F238E27FC236}">
                  <a16:creationId xmlns:a16="http://schemas.microsoft.com/office/drawing/2014/main" id="{FFA7444E-9A04-4CFA-8973-2D4DF82B8744}"/>
                </a:ext>
              </a:extLst>
            </p:cNvPr>
            <p:cNvSpPr/>
            <p:nvPr/>
          </p:nvSpPr>
          <p:spPr>
            <a:xfrm>
              <a:off x="2116906" y="1304764"/>
              <a:ext cx="4500500" cy="45005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Elipse 17">
              <a:extLst>
                <a:ext uri="{FF2B5EF4-FFF2-40B4-BE49-F238E27FC236}">
                  <a16:creationId xmlns:a16="http://schemas.microsoft.com/office/drawing/2014/main" id="{AA170762-F210-4906-8214-793B6DE9EBAE}"/>
                </a:ext>
              </a:extLst>
            </p:cNvPr>
            <p:cNvSpPr/>
            <p:nvPr/>
          </p:nvSpPr>
          <p:spPr>
            <a:xfrm>
              <a:off x="2386936" y="1575088"/>
              <a:ext cx="3960440" cy="3960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Conector recto 5">
              <a:extLst>
                <a:ext uri="{FF2B5EF4-FFF2-40B4-BE49-F238E27FC236}">
                  <a16:creationId xmlns:a16="http://schemas.microsoft.com/office/drawing/2014/main" id="{63671F84-BC64-4FA5-92F2-101994EE7CF9}"/>
                </a:ext>
              </a:extLst>
            </p:cNvPr>
            <p:cNvCxnSpPr>
              <a:stCxn id="2" idx="2"/>
              <a:endCxn id="2" idx="6"/>
            </p:cNvCxnSpPr>
            <p:nvPr/>
          </p:nvCxnSpPr>
          <p:spPr>
            <a:xfrm>
              <a:off x="2116906" y="3555014"/>
              <a:ext cx="45005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640ACEF9-7AD5-4AC2-AC55-72CAC78036CF}"/>
                </a:ext>
              </a:extLst>
            </p:cNvPr>
            <p:cNvCxnSpPr>
              <a:cxnSpLocks/>
              <a:endCxn id="2" idx="0"/>
            </p:cNvCxnSpPr>
            <p:nvPr/>
          </p:nvCxnSpPr>
          <p:spPr>
            <a:xfrm flipH="1" flipV="1">
              <a:off x="4367156" y="1304764"/>
              <a:ext cx="6410" cy="457250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Conector recto 11">
            <a:extLst>
              <a:ext uri="{FF2B5EF4-FFF2-40B4-BE49-F238E27FC236}">
                <a16:creationId xmlns:a16="http://schemas.microsoft.com/office/drawing/2014/main" id="{8FDFEDD0-EB9C-4604-BD80-BB6504F5CFBE}"/>
              </a:ext>
            </a:extLst>
          </p:cNvPr>
          <p:cNvCxnSpPr>
            <a:stCxn id="9" idx="3"/>
          </p:cNvCxnSpPr>
          <p:nvPr/>
        </p:nvCxnSpPr>
        <p:spPr>
          <a:xfrm flipV="1">
            <a:off x="4772084" y="1360390"/>
            <a:ext cx="0" cy="1278565"/>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01054788-1C0E-4B67-BB66-9837DD5E7240}"/>
              </a:ext>
            </a:extLst>
          </p:cNvPr>
          <p:cNvCxnSpPr>
            <a:cxnSpLocks/>
          </p:cNvCxnSpPr>
          <p:nvPr/>
        </p:nvCxnSpPr>
        <p:spPr>
          <a:xfrm>
            <a:off x="380488" y="1360390"/>
            <a:ext cx="4407536"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DA6CD189-2E1B-41F9-B299-B554D2AD1C4C}"/>
              </a:ext>
            </a:extLst>
          </p:cNvPr>
          <p:cNvSpPr txBox="1"/>
          <p:nvPr/>
        </p:nvSpPr>
        <p:spPr>
          <a:xfrm>
            <a:off x="5543440" y="1440579"/>
            <a:ext cx="3236012" cy="1200329"/>
          </a:xfrm>
          <a:prstGeom prst="rect">
            <a:avLst/>
          </a:prstGeom>
          <a:noFill/>
        </p:spPr>
        <p:txBody>
          <a:bodyPr wrap="square" rtlCol="0">
            <a:spAutoFit/>
          </a:bodyPr>
          <a:lstStyle/>
          <a:p>
            <a:pPr algn="ctr"/>
            <a:r>
              <a:rPr lang="es-ES" sz="2400" b="1" cap="small" dirty="0">
                <a:solidFill>
                  <a:srgbClr val="1B8E95"/>
                </a:solidFill>
              </a:rPr>
              <a:t>Selección correcta de los motores
</a:t>
            </a:r>
            <a:endParaRPr lang="en-US" sz="2400" b="1" cap="small" dirty="0">
              <a:solidFill>
                <a:srgbClr val="1B8E95"/>
              </a:solidFill>
            </a:endParaRPr>
          </a:p>
        </p:txBody>
      </p:sp>
      <p:sp>
        <p:nvSpPr>
          <p:cNvPr id="29" name="Espace réservé du contenu 8">
            <a:extLst>
              <a:ext uri="{FF2B5EF4-FFF2-40B4-BE49-F238E27FC236}">
                <a16:creationId xmlns:a16="http://schemas.microsoft.com/office/drawing/2014/main" id="{7DF9E3B0-9241-4CD7-B832-53E2152E17CB}"/>
              </a:ext>
            </a:extLst>
          </p:cNvPr>
          <p:cNvSpPr txBox="1">
            <a:spLocks/>
          </p:cNvSpPr>
          <p:nvPr/>
        </p:nvSpPr>
        <p:spPr>
          <a:xfrm>
            <a:off x="6191735" y="2271402"/>
            <a:ext cx="2371200"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s-ES" sz="1100" dirty="0">
                <a:solidFill>
                  <a:schemeClr val="tx1">
                    <a:lumMod val="65000"/>
                    <a:lumOff val="35000"/>
                  </a:schemeClr>
                </a:solidFill>
              </a:rPr>
              <a:t>Es muy común ver motores de gran tamaño, lo que hace que la potencia nominal sea demasiado alta en comparación con lo que se necesita para cubrir las necesidades
</a:t>
            </a:r>
            <a:endParaRPr lang="en-US" sz="1100" dirty="0">
              <a:solidFill>
                <a:schemeClr val="tx1">
                  <a:lumMod val="65000"/>
                  <a:lumOff val="35000"/>
                </a:schemeClr>
              </a:solidFill>
            </a:endParaRPr>
          </a:p>
        </p:txBody>
      </p:sp>
      <p:grpSp>
        <p:nvGrpSpPr>
          <p:cNvPr id="40" name="Grupo 39">
            <a:extLst>
              <a:ext uri="{FF2B5EF4-FFF2-40B4-BE49-F238E27FC236}">
                <a16:creationId xmlns:a16="http://schemas.microsoft.com/office/drawing/2014/main" id="{844E8008-2AD9-4E46-BAEC-7F9747635833}"/>
              </a:ext>
            </a:extLst>
          </p:cNvPr>
          <p:cNvGrpSpPr/>
          <p:nvPr/>
        </p:nvGrpSpPr>
        <p:grpSpPr>
          <a:xfrm>
            <a:off x="5776007" y="2240868"/>
            <a:ext cx="2740702" cy="666498"/>
            <a:chOff x="5776007" y="2240868"/>
            <a:chExt cx="2740702" cy="666498"/>
          </a:xfrm>
        </p:grpSpPr>
        <p:cxnSp>
          <p:nvCxnSpPr>
            <p:cNvPr id="30" name="Conector recto 29">
              <a:extLst>
                <a:ext uri="{FF2B5EF4-FFF2-40B4-BE49-F238E27FC236}">
                  <a16:creationId xmlns:a16="http://schemas.microsoft.com/office/drawing/2014/main" id="{5FCD0A41-59BF-43F7-A2F1-260E1BBEF9F7}"/>
                </a:ext>
              </a:extLst>
            </p:cNvPr>
            <p:cNvCxnSpPr>
              <a:cxnSpLocks/>
            </p:cNvCxnSpPr>
            <p:nvPr/>
          </p:nvCxnSpPr>
          <p:spPr>
            <a:xfrm flipV="1">
              <a:off x="5796136" y="2240868"/>
              <a:ext cx="0" cy="666498"/>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F571C510-A457-4683-B55B-33D87DDB364B}"/>
                </a:ext>
              </a:extLst>
            </p:cNvPr>
            <p:cNvCxnSpPr>
              <a:cxnSpLocks/>
            </p:cNvCxnSpPr>
            <p:nvPr/>
          </p:nvCxnSpPr>
          <p:spPr>
            <a:xfrm flipH="1">
              <a:off x="5776007" y="2246515"/>
              <a:ext cx="2740702"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grpSp>
      <p:sp>
        <p:nvSpPr>
          <p:cNvPr id="37" name="CuadroTexto 36">
            <a:extLst>
              <a:ext uri="{FF2B5EF4-FFF2-40B4-BE49-F238E27FC236}">
                <a16:creationId xmlns:a16="http://schemas.microsoft.com/office/drawing/2014/main" id="{6726B4AF-BE52-439E-8573-E41D112706A7}"/>
              </a:ext>
            </a:extLst>
          </p:cNvPr>
          <p:cNvSpPr txBox="1"/>
          <p:nvPr/>
        </p:nvSpPr>
        <p:spPr>
          <a:xfrm>
            <a:off x="370136" y="905979"/>
            <a:ext cx="4407536" cy="461665"/>
          </a:xfrm>
          <a:prstGeom prst="rect">
            <a:avLst/>
          </a:prstGeom>
          <a:noFill/>
        </p:spPr>
        <p:txBody>
          <a:bodyPr wrap="square" rtlCol="0">
            <a:spAutoFit/>
          </a:bodyPr>
          <a:lstStyle/>
          <a:p>
            <a:pPr algn="ctr"/>
            <a:r>
              <a:rPr lang="es-ES" sz="2400" b="1" cap="small" dirty="0">
                <a:solidFill>
                  <a:srgbClr val="1B8E95"/>
                </a:solidFill>
              </a:rPr>
              <a:t>Hacer un inventario</a:t>
            </a:r>
          </a:p>
        </p:txBody>
      </p:sp>
      <p:cxnSp>
        <p:nvCxnSpPr>
          <p:cNvPr id="41" name="Conector recto 40">
            <a:extLst>
              <a:ext uri="{FF2B5EF4-FFF2-40B4-BE49-F238E27FC236}">
                <a16:creationId xmlns:a16="http://schemas.microsoft.com/office/drawing/2014/main" id="{8CF1915F-B5BB-4656-988A-7AEBCDA0C6B8}"/>
              </a:ext>
            </a:extLst>
          </p:cNvPr>
          <p:cNvCxnSpPr>
            <a:cxnSpLocks/>
          </p:cNvCxnSpPr>
          <p:nvPr/>
        </p:nvCxnSpPr>
        <p:spPr>
          <a:xfrm>
            <a:off x="696820" y="4614328"/>
            <a:ext cx="3875180"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C752855D-6FC7-4F72-8E29-24DEB134EA53}"/>
              </a:ext>
            </a:extLst>
          </p:cNvPr>
          <p:cNvSpPr txBox="1"/>
          <p:nvPr/>
        </p:nvSpPr>
        <p:spPr>
          <a:xfrm>
            <a:off x="784463" y="3833914"/>
            <a:ext cx="3459695" cy="1200329"/>
          </a:xfrm>
          <a:prstGeom prst="rect">
            <a:avLst/>
          </a:prstGeom>
          <a:noFill/>
        </p:spPr>
        <p:txBody>
          <a:bodyPr wrap="square" rtlCol="0">
            <a:spAutoFit/>
          </a:bodyPr>
          <a:lstStyle/>
          <a:p>
            <a:pPr algn="ctr"/>
            <a:r>
              <a:rPr lang="es-ES" sz="2400" b="1" cap="small" dirty="0">
                <a:solidFill>
                  <a:srgbClr val="1B8E95"/>
                </a:solidFill>
              </a:rPr>
              <a:t>Reemplazar motores antiguos</a:t>
            </a:r>
            <a:r>
              <a:rPr lang="en-US" sz="2400" b="1" cap="small" dirty="0">
                <a:solidFill>
                  <a:srgbClr val="1B8E95"/>
                </a:solidFill>
              </a:rPr>
              <a:t>
</a:t>
            </a:r>
          </a:p>
        </p:txBody>
      </p:sp>
      <p:sp>
        <p:nvSpPr>
          <p:cNvPr id="45" name="Espace réservé du contenu 8">
            <a:extLst>
              <a:ext uri="{FF2B5EF4-FFF2-40B4-BE49-F238E27FC236}">
                <a16:creationId xmlns:a16="http://schemas.microsoft.com/office/drawing/2014/main" id="{B6AA773B-B17F-4C25-96FF-70529EF2F0B1}"/>
              </a:ext>
            </a:extLst>
          </p:cNvPr>
          <p:cNvSpPr txBox="1">
            <a:spLocks/>
          </p:cNvSpPr>
          <p:nvPr/>
        </p:nvSpPr>
        <p:spPr>
          <a:xfrm>
            <a:off x="696821" y="4671389"/>
            <a:ext cx="3829596" cy="7810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gn="just"/>
            <a:r>
              <a:rPr lang="es-ES" sz="1100" dirty="0">
                <a:solidFill>
                  <a:schemeClr val="tx1">
                    <a:lumMod val="65000"/>
                    <a:lumOff val="35000"/>
                  </a:schemeClr>
                </a:solidFill>
              </a:rPr>
              <a:t>Reemplace los motores viejos por nuevos con alta eficiencia.</a:t>
            </a:r>
          </a:p>
        </p:txBody>
      </p:sp>
      <p:grpSp>
        <p:nvGrpSpPr>
          <p:cNvPr id="46" name="Grupo 45">
            <a:extLst>
              <a:ext uri="{FF2B5EF4-FFF2-40B4-BE49-F238E27FC236}">
                <a16:creationId xmlns:a16="http://schemas.microsoft.com/office/drawing/2014/main" id="{A0FFEDDF-B75C-4155-BC45-7EC1A9007035}"/>
              </a:ext>
            </a:extLst>
          </p:cNvPr>
          <p:cNvGrpSpPr/>
          <p:nvPr/>
        </p:nvGrpSpPr>
        <p:grpSpPr>
          <a:xfrm flipV="1">
            <a:off x="5581124" y="4583745"/>
            <a:ext cx="2740702" cy="333249"/>
            <a:chOff x="5776007" y="2240868"/>
            <a:chExt cx="2740702" cy="666498"/>
          </a:xfrm>
        </p:grpSpPr>
        <p:cxnSp>
          <p:nvCxnSpPr>
            <p:cNvPr id="47" name="Conector recto 46">
              <a:extLst>
                <a:ext uri="{FF2B5EF4-FFF2-40B4-BE49-F238E27FC236}">
                  <a16:creationId xmlns:a16="http://schemas.microsoft.com/office/drawing/2014/main" id="{D6C7F003-B3F1-42F5-B54F-6626AF974194}"/>
                </a:ext>
              </a:extLst>
            </p:cNvPr>
            <p:cNvCxnSpPr>
              <a:cxnSpLocks/>
            </p:cNvCxnSpPr>
            <p:nvPr/>
          </p:nvCxnSpPr>
          <p:spPr>
            <a:xfrm flipV="1">
              <a:off x="5796136" y="2240868"/>
              <a:ext cx="0" cy="666498"/>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51A7D07B-AC89-495C-9855-3497C47F9860}"/>
                </a:ext>
              </a:extLst>
            </p:cNvPr>
            <p:cNvCxnSpPr>
              <a:cxnSpLocks/>
            </p:cNvCxnSpPr>
            <p:nvPr/>
          </p:nvCxnSpPr>
          <p:spPr>
            <a:xfrm flipH="1">
              <a:off x="5776007" y="2246515"/>
              <a:ext cx="2740702" cy="0"/>
            </a:xfrm>
            <a:prstGeom prst="line">
              <a:avLst/>
            </a:prstGeom>
            <a:ln w="38100">
              <a:solidFill>
                <a:srgbClr val="1B8E95"/>
              </a:solidFill>
            </a:ln>
          </p:spPr>
          <p:style>
            <a:lnRef idx="1">
              <a:schemeClr val="accent1"/>
            </a:lnRef>
            <a:fillRef idx="0">
              <a:schemeClr val="accent1"/>
            </a:fillRef>
            <a:effectRef idx="0">
              <a:schemeClr val="accent1"/>
            </a:effectRef>
            <a:fontRef idx="minor">
              <a:schemeClr val="tx1"/>
            </a:fontRef>
          </p:style>
        </p:cxnSp>
      </p:grpSp>
      <p:sp>
        <p:nvSpPr>
          <p:cNvPr id="49" name="CuadroTexto 48">
            <a:extLst>
              <a:ext uri="{FF2B5EF4-FFF2-40B4-BE49-F238E27FC236}">
                <a16:creationId xmlns:a16="http://schemas.microsoft.com/office/drawing/2014/main" id="{FD97ACF3-3659-4654-8984-1539B6E1B4A7}"/>
              </a:ext>
            </a:extLst>
          </p:cNvPr>
          <p:cNvSpPr txBox="1"/>
          <p:nvPr/>
        </p:nvSpPr>
        <p:spPr>
          <a:xfrm>
            <a:off x="5662131" y="4482366"/>
            <a:ext cx="2659695" cy="461665"/>
          </a:xfrm>
          <a:prstGeom prst="rect">
            <a:avLst/>
          </a:prstGeom>
          <a:noFill/>
        </p:spPr>
        <p:txBody>
          <a:bodyPr wrap="square" rtlCol="0">
            <a:spAutoFit/>
          </a:bodyPr>
          <a:lstStyle/>
          <a:p>
            <a:pPr algn="ctr"/>
            <a:r>
              <a:rPr lang="en-US" sz="2400" b="1" cap="small" dirty="0">
                <a:solidFill>
                  <a:srgbClr val="1B8E95"/>
                </a:solidFill>
              </a:rPr>
              <a:t>VFD:</a:t>
            </a:r>
          </a:p>
        </p:txBody>
      </p:sp>
      <p:sp>
        <p:nvSpPr>
          <p:cNvPr id="50" name="Espace réservé du contenu 8">
            <a:extLst>
              <a:ext uri="{FF2B5EF4-FFF2-40B4-BE49-F238E27FC236}">
                <a16:creationId xmlns:a16="http://schemas.microsoft.com/office/drawing/2014/main" id="{34A028C8-2B52-40DE-B4C4-29F8EB2B1ACF}"/>
              </a:ext>
            </a:extLst>
          </p:cNvPr>
          <p:cNvSpPr txBox="1">
            <a:spLocks/>
          </p:cNvSpPr>
          <p:nvPr/>
        </p:nvSpPr>
        <p:spPr>
          <a:xfrm>
            <a:off x="5601645" y="4944030"/>
            <a:ext cx="2740700" cy="114861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285750" indent="-285750" algn="just">
              <a:buFont typeface="Arial" panose="020B0604020202020204" pitchFamily="34" charset="0"/>
              <a:buChar char="•"/>
            </a:pPr>
            <a:r>
              <a:rPr lang="es-ES" sz="1100" dirty="0">
                <a:solidFill>
                  <a:schemeClr val="tx1">
                    <a:lumMod val="65000"/>
                    <a:lumOff val="35000"/>
                  </a:schemeClr>
                </a:solidFill>
              </a:rPr>
              <a:t>Instale la unidad de frecuencia variable.
El objetivo es modificar la velocidad del motor para garantizar que siempre está funcionando en condiciones óptimas.</a:t>
            </a:r>
            <a:endParaRPr lang="en-US" sz="1100" dirty="0">
              <a:solidFill>
                <a:schemeClr val="tx1">
                  <a:lumMod val="65000"/>
                  <a:lumOff val="35000"/>
                </a:schemeClr>
              </a:solidFill>
            </a:endParaRPr>
          </a:p>
        </p:txBody>
      </p:sp>
      <p:pic>
        <p:nvPicPr>
          <p:cNvPr id="52" name="Gráfico 51" descr="Engranaje único">
            <a:extLst>
              <a:ext uri="{FF2B5EF4-FFF2-40B4-BE49-F238E27FC236}">
                <a16:creationId xmlns:a16="http://schemas.microsoft.com/office/drawing/2014/main" id="{229BF746-4D07-4F92-959E-B6DF730C5D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5388" y="2744924"/>
            <a:ext cx="1172716" cy="1172716"/>
          </a:xfrm>
          <a:prstGeom prst="rect">
            <a:avLst/>
          </a:prstGeom>
        </p:spPr>
      </p:pic>
      <p:pic>
        <p:nvPicPr>
          <p:cNvPr id="53" name="Gráfico 52" descr="Engranaje único">
            <a:extLst>
              <a:ext uri="{FF2B5EF4-FFF2-40B4-BE49-F238E27FC236}">
                <a16:creationId xmlns:a16="http://schemas.microsoft.com/office/drawing/2014/main" id="{DD150975-30F1-47B5-ADC5-91BB5CE44C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49056" y="3379342"/>
            <a:ext cx="1172716" cy="1172716"/>
          </a:xfrm>
          <a:prstGeom prst="rect">
            <a:avLst/>
          </a:prstGeom>
        </p:spPr>
      </p:pic>
    </p:spTree>
    <p:extLst>
      <p:ext uri="{BB962C8B-B14F-4D97-AF65-F5344CB8AC3E}">
        <p14:creationId xmlns:p14="http://schemas.microsoft.com/office/powerpoint/2010/main" val="1830954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18</a:t>
            </a:fld>
            <a:endParaRPr lang="de-DE"/>
          </a:p>
        </p:txBody>
      </p:sp>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82273"/>
            <a:ext cx="8229600" cy="4230029"/>
          </a:xfrm>
        </p:spPr>
      </p:pic>
      <p:sp>
        <p:nvSpPr>
          <p:cNvPr id="6" name="Titel 1">
            <a:extLst>
              <a:ext uri="{FF2B5EF4-FFF2-40B4-BE49-F238E27FC236}">
                <a16:creationId xmlns:a16="http://schemas.microsoft.com/office/drawing/2014/main" id="{5B7C39E4-7217-4EED-898F-78A37C7520B2}"/>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a:t>Aire </a:t>
            </a:r>
            <a:r>
              <a:rPr lang="en-US" sz="2400" dirty="0" err="1"/>
              <a:t>comprimido</a:t>
            </a:r>
            <a:endParaRPr lang="es-ES" dirty="0"/>
          </a:p>
        </p:txBody>
      </p:sp>
      <p:sp>
        <p:nvSpPr>
          <p:cNvPr id="7" name="Rectángulo 6">
            <a:extLst>
              <a:ext uri="{FF2B5EF4-FFF2-40B4-BE49-F238E27FC236}">
                <a16:creationId xmlns:a16="http://schemas.microsoft.com/office/drawing/2014/main" id="{E7E9FB71-AD20-4D4E-AAB1-244639DF1878}"/>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03314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sz="half" idx="2"/>
          </p:nvPr>
        </p:nvSpPr>
        <p:spPr>
          <a:xfrm>
            <a:off x="370136" y="1304764"/>
            <a:ext cx="3856360" cy="1348108"/>
          </a:xfrm>
        </p:spPr>
        <p:txBody>
          <a:bodyPr>
            <a:noAutofit/>
          </a:bodyPr>
          <a:lstStyle/>
          <a:p>
            <a:pPr marL="171450" indent="-171450">
              <a:lnSpc>
                <a:spcPts val="1600"/>
              </a:lnSpc>
              <a:buFont typeface="Arial" panose="020B0604020202020204" pitchFamily="34" charset="0"/>
              <a:buChar char="•"/>
            </a:pPr>
            <a:r>
              <a:rPr lang="es-ES" sz="1000" dirty="0">
                <a:solidFill>
                  <a:schemeClr val="tx1">
                    <a:lumMod val="65000"/>
                    <a:lumOff val="35000"/>
                  </a:schemeClr>
                </a:solidFill>
              </a:rPr>
              <a:t>Instale más secadoras funcionando. 
Compruebe regularmente las caídas de presión de los secadores.
Respetar las periodicidades de mantenimiento.
Si es necesario, llame a un especialista en refrigeración cualificado para el mantenimiento del circuito frío.</a:t>
            </a:r>
            <a:endParaRPr lang="en-US" sz="1150" dirty="0">
              <a:solidFill>
                <a:schemeClr val="tx1">
                  <a:lumMod val="65000"/>
                  <a:lumOff val="35000"/>
                </a:schemeClr>
              </a:solidFill>
            </a:endParaRP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19</a:t>
            </a:fld>
            <a:endParaRPr lang="de-DE"/>
          </a:p>
        </p:txBody>
      </p:sp>
      <p:sp>
        <p:nvSpPr>
          <p:cNvPr id="18" name="Titel 1">
            <a:extLst>
              <a:ext uri="{FF2B5EF4-FFF2-40B4-BE49-F238E27FC236}">
                <a16:creationId xmlns:a16="http://schemas.microsoft.com/office/drawing/2014/main" id="{FF9CD4E2-DAD4-40E9-907C-734DE22CCE1B}"/>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Aire comprimido</a:t>
            </a:r>
            <a:endParaRPr lang="es-ES" dirty="0"/>
          </a:p>
        </p:txBody>
      </p:sp>
      <p:sp>
        <p:nvSpPr>
          <p:cNvPr id="21" name="Rectángulo 20">
            <a:extLst>
              <a:ext uri="{FF2B5EF4-FFF2-40B4-BE49-F238E27FC236}">
                <a16:creationId xmlns:a16="http://schemas.microsoft.com/office/drawing/2014/main" id="{3F29534F-131F-4143-B9A3-F49AD723E818}"/>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6EE39B63-6252-4871-A38D-3461DD7D6CB0}"/>
              </a:ext>
            </a:extLst>
          </p:cNvPr>
          <p:cNvSpPr/>
          <p:nvPr/>
        </p:nvSpPr>
        <p:spPr>
          <a:xfrm>
            <a:off x="370136" y="1304370"/>
            <a:ext cx="3856360" cy="139963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esquinas superiores redondeadas 2">
            <a:extLst>
              <a:ext uri="{FF2B5EF4-FFF2-40B4-BE49-F238E27FC236}">
                <a16:creationId xmlns:a16="http://schemas.microsoft.com/office/drawing/2014/main" id="{B6BFDD89-320A-421F-B01D-4D933005B353}"/>
              </a:ext>
            </a:extLst>
          </p:cNvPr>
          <p:cNvSpPr/>
          <p:nvPr/>
        </p:nvSpPr>
        <p:spPr>
          <a:xfrm>
            <a:off x="370136" y="967613"/>
            <a:ext cx="385636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8" name="Rectángulo 7">
            <a:extLst>
              <a:ext uri="{FF2B5EF4-FFF2-40B4-BE49-F238E27FC236}">
                <a16:creationId xmlns:a16="http://schemas.microsoft.com/office/drawing/2014/main" id="{88632DA5-C90E-494F-843B-027D82DB46E3}"/>
              </a:ext>
            </a:extLst>
          </p:cNvPr>
          <p:cNvSpPr/>
          <p:nvPr/>
        </p:nvSpPr>
        <p:spPr>
          <a:xfrm>
            <a:off x="370136" y="964993"/>
            <a:ext cx="3856360" cy="707886"/>
          </a:xfrm>
          <a:prstGeom prst="rect">
            <a:avLst/>
          </a:prstGeom>
        </p:spPr>
        <p:txBody>
          <a:bodyPr wrap="square">
            <a:spAutoFit/>
          </a:bodyPr>
          <a:lstStyle/>
          <a:p>
            <a:pPr algn="ctr"/>
            <a:r>
              <a:rPr lang="es-ES" sz="2000" b="1" cap="small" dirty="0">
                <a:solidFill>
                  <a:schemeClr val="bg1"/>
                </a:solidFill>
              </a:rPr>
              <a:t>Secador</a:t>
            </a:r>
            <a:r>
              <a:rPr lang="en-US" sz="2000" b="1" cap="small" dirty="0">
                <a:solidFill>
                  <a:schemeClr val="bg1"/>
                </a:solidFill>
              </a:rPr>
              <a:t>
</a:t>
            </a:r>
          </a:p>
        </p:txBody>
      </p:sp>
      <p:sp>
        <p:nvSpPr>
          <p:cNvPr id="33" name="Espace réservé du contenu 8">
            <a:extLst>
              <a:ext uri="{FF2B5EF4-FFF2-40B4-BE49-F238E27FC236}">
                <a16:creationId xmlns:a16="http://schemas.microsoft.com/office/drawing/2014/main" id="{55E4E1EC-086F-4C4F-BE2E-C863373549E1}"/>
              </a:ext>
            </a:extLst>
          </p:cNvPr>
          <p:cNvSpPr txBox="1">
            <a:spLocks/>
          </p:cNvSpPr>
          <p:nvPr/>
        </p:nvSpPr>
        <p:spPr>
          <a:xfrm>
            <a:off x="4585714" y="1304764"/>
            <a:ext cx="4035144" cy="1677062"/>
          </a:xfrm>
          <a:prstGeom prst="rect">
            <a:avLst/>
          </a:prstGeom>
        </p:spPr>
        <p:txBody>
          <a:bodyPr vert="horz" lIns="91440" tIns="45720" rIns="91440" bIns="45720" rtlCol="0">
            <a:noAutofit/>
          </a:bodyPr>
          <a:lstStyle>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a:spcBef>
                <a:spcPts val="0"/>
              </a:spcBef>
            </a:pPr>
            <a:r>
              <a:rPr lang="es-ES" sz="1000" dirty="0">
                <a:solidFill>
                  <a:schemeClr val="tx1">
                    <a:lumMod val="65000"/>
                    <a:lumOff val="35000"/>
                  </a:schemeClr>
                </a:solidFill>
              </a:rPr>
              <a:t>Evite las regulaciones mediante la limitación del aire de aspiración.
Evite las cargas del compresor de aire.
Instale una velocidad de variación electrónica para adaptar la producción a la necesidad real del aire comprimido.
Instalar un sistema de gestión y la regulación de la cascada de compresores de acuerdo con la necesidad de aire.</a:t>
            </a:r>
            <a:endParaRPr lang="en-US" sz="1000" dirty="0">
              <a:solidFill>
                <a:schemeClr val="tx1">
                  <a:lumMod val="65000"/>
                  <a:lumOff val="35000"/>
                </a:schemeClr>
              </a:solidFill>
            </a:endParaRPr>
          </a:p>
        </p:txBody>
      </p:sp>
      <p:sp>
        <p:nvSpPr>
          <p:cNvPr id="34" name="Rectángulo 33">
            <a:extLst>
              <a:ext uri="{FF2B5EF4-FFF2-40B4-BE49-F238E27FC236}">
                <a16:creationId xmlns:a16="http://schemas.microsoft.com/office/drawing/2014/main" id="{621C953D-9D6B-4723-859B-AD443F96A220}"/>
              </a:ext>
            </a:extLst>
          </p:cNvPr>
          <p:cNvSpPr/>
          <p:nvPr/>
        </p:nvSpPr>
        <p:spPr>
          <a:xfrm>
            <a:off x="4572000" y="1124350"/>
            <a:ext cx="4034280" cy="170389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esquinas superiores redondeadas 34">
            <a:extLst>
              <a:ext uri="{FF2B5EF4-FFF2-40B4-BE49-F238E27FC236}">
                <a16:creationId xmlns:a16="http://schemas.microsoft.com/office/drawing/2014/main" id="{CC812318-55FD-4D14-B335-07FD74A8BC24}"/>
              </a:ext>
            </a:extLst>
          </p:cNvPr>
          <p:cNvSpPr/>
          <p:nvPr/>
        </p:nvSpPr>
        <p:spPr>
          <a:xfrm>
            <a:off x="4572000" y="967613"/>
            <a:ext cx="40342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6" name="Rectángulo 35">
            <a:extLst>
              <a:ext uri="{FF2B5EF4-FFF2-40B4-BE49-F238E27FC236}">
                <a16:creationId xmlns:a16="http://schemas.microsoft.com/office/drawing/2014/main" id="{37418B29-AA7E-483C-84CE-ACA4EA56D96F}"/>
              </a:ext>
            </a:extLst>
          </p:cNvPr>
          <p:cNvSpPr/>
          <p:nvPr/>
        </p:nvSpPr>
        <p:spPr>
          <a:xfrm>
            <a:off x="4585713" y="944724"/>
            <a:ext cx="4162784" cy="707886"/>
          </a:xfrm>
          <a:prstGeom prst="rect">
            <a:avLst/>
          </a:prstGeom>
        </p:spPr>
        <p:txBody>
          <a:bodyPr wrap="square">
            <a:spAutoFit/>
          </a:bodyPr>
          <a:lstStyle/>
          <a:p>
            <a:pPr algn="ctr"/>
            <a:r>
              <a:rPr lang="en-US" sz="2000" b="1" cap="small" dirty="0" err="1">
                <a:solidFill>
                  <a:schemeClr val="bg1"/>
                </a:solidFill>
              </a:rPr>
              <a:t>Regulación</a:t>
            </a:r>
            <a:r>
              <a:rPr lang="en-US" sz="2000" b="1" cap="small" dirty="0">
                <a:solidFill>
                  <a:schemeClr val="bg1"/>
                </a:solidFill>
              </a:rPr>
              <a:t>
</a:t>
            </a:r>
          </a:p>
        </p:txBody>
      </p:sp>
      <p:sp>
        <p:nvSpPr>
          <p:cNvPr id="37" name="Espace réservé du contenu 8">
            <a:extLst>
              <a:ext uri="{FF2B5EF4-FFF2-40B4-BE49-F238E27FC236}">
                <a16:creationId xmlns:a16="http://schemas.microsoft.com/office/drawing/2014/main" id="{8853B86A-4B27-4B95-9EA7-AE11BCDB541C}"/>
              </a:ext>
            </a:extLst>
          </p:cNvPr>
          <p:cNvSpPr txBox="1">
            <a:spLocks/>
          </p:cNvSpPr>
          <p:nvPr/>
        </p:nvSpPr>
        <p:spPr>
          <a:xfrm>
            <a:off x="418580" y="3400468"/>
            <a:ext cx="3553792" cy="38878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Cierre las piezas de la red no utilizada</a:t>
            </a:r>
            <a:r>
              <a:rPr lang="en-US" dirty="0">
                <a:solidFill>
                  <a:schemeClr val="tx1">
                    <a:lumMod val="65000"/>
                    <a:lumOff val="35000"/>
                  </a:schemeClr>
                </a:solidFill>
              </a:rPr>
              <a:t>.</a:t>
            </a:r>
          </a:p>
        </p:txBody>
      </p:sp>
      <p:sp>
        <p:nvSpPr>
          <p:cNvPr id="38" name="Rectángulo 37">
            <a:extLst>
              <a:ext uri="{FF2B5EF4-FFF2-40B4-BE49-F238E27FC236}">
                <a16:creationId xmlns:a16="http://schemas.microsoft.com/office/drawing/2014/main" id="{52B60132-ADAC-4A57-88FC-4F05FC465442}"/>
              </a:ext>
            </a:extLst>
          </p:cNvPr>
          <p:cNvSpPr/>
          <p:nvPr/>
        </p:nvSpPr>
        <p:spPr>
          <a:xfrm>
            <a:off x="409216" y="3241100"/>
            <a:ext cx="3817280"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esquinas superiores redondeadas 38">
            <a:extLst>
              <a:ext uri="{FF2B5EF4-FFF2-40B4-BE49-F238E27FC236}">
                <a16:creationId xmlns:a16="http://schemas.microsoft.com/office/drawing/2014/main" id="{7F885B3B-1ABC-45D7-BA65-2AE1C7692307}"/>
              </a:ext>
            </a:extLst>
          </p:cNvPr>
          <p:cNvSpPr/>
          <p:nvPr/>
        </p:nvSpPr>
        <p:spPr>
          <a:xfrm>
            <a:off x="409216" y="3002021"/>
            <a:ext cx="38172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0" name="Rectángulo 39">
            <a:extLst>
              <a:ext uri="{FF2B5EF4-FFF2-40B4-BE49-F238E27FC236}">
                <a16:creationId xmlns:a16="http://schemas.microsoft.com/office/drawing/2014/main" id="{35C69B09-6977-4812-8BE0-6B47B08E4842}"/>
              </a:ext>
            </a:extLst>
          </p:cNvPr>
          <p:cNvSpPr/>
          <p:nvPr/>
        </p:nvSpPr>
        <p:spPr>
          <a:xfrm>
            <a:off x="409216" y="2987097"/>
            <a:ext cx="3778200" cy="707886"/>
          </a:xfrm>
          <a:prstGeom prst="rect">
            <a:avLst/>
          </a:prstGeom>
        </p:spPr>
        <p:txBody>
          <a:bodyPr wrap="square">
            <a:spAutoFit/>
          </a:bodyPr>
          <a:lstStyle/>
          <a:p>
            <a:pPr algn="ctr"/>
            <a:r>
              <a:rPr lang="es-ES" sz="2000" b="1" cap="small" dirty="0">
                <a:solidFill>
                  <a:schemeClr val="bg1"/>
                </a:solidFill>
              </a:rPr>
              <a:t>Recuperación de calor</a:t>
            </a:r>
            <a:r>
              <a:rPr lang="en-US" sz="2000" b="1" cap="small" dirty="0">
                <a:solidFill>
                  <a:schemeClr val="bg1"/>
                </a:solidFill>
              </a:rPr>
              <a:t>
</a:t>
            </a:r>
          </a:p>
        </p:txBody>
      </p:sp>
      <p:sp>
        <p:nvSpPr>
          <p:cNvPr id="41" name="Espace réservé du contenu 8">
            <a:extLst>
              <a:ext uri="{FF2B5EF4-FFF2-40B4-BE49-F238E27FC236}">
                <a16:creationId xmlns:a16="http://schemas.microsoft.com/office/drawing/2014/main" id="{D1F3E8F7-2E00-4642-B290-2F09633F0BA9}"/>
              </a:ext>
            </a:extLst>
          </p:cNvPr>
          <p:cNvSpPr txBox="1">
            <a:spLocks/>
          </p:cNvSpPr>
          <p:nvPr/>
        </p:nvSpPr>
        <p:spPr>
          <a:xfrm>
            <a:off x="4585713" y="3369858"/>
            <a:ext cx="4152521" cy="671210"/>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Cierre de la red para limitar la presión de brechas al final de la red.</a:t>
            </a:r>
            <a:endParaRPr lang="en-US" dirty="0">
              <a:solidFill>
                <a:schemeClr val="tx1">
                  <a:lumMod val="65000"/>
                  <a:lumOff val="35000"/>
                </a:schemeClr>
              </a:solidFill>
            </a:endParaRPr>
          </a:p>
        </p:txBody>
      </p:sp>
      <p:sp>
        <p:nvSpPr>
          <p:cNvPr id="42" name="Rectángulo 41">
            <a:extLst>
              <a:ext uri="{FF2B5EF4-FFF2-40B4-BE49-F238E27FC236}">
                <a16:creationId xmlns:a16="http://schemas.microsoft.com/office/drawing/2014/main" id="{10CFFDF3-394B-4A47-A128-DB277293E047}"/>
              </a:ext>
            </a:extLst>
          </p:cNvPr>
          <p:cNvSpPr/>
          <p:nvPr/>
        </p:nvSpPr>
        <p:spPr>
          <a:xfrm>
            <a:off x="4572000" y="3239749"/>
            <a:ext cx="4048858"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esquinas superiores redondeadas 42">
            <a:extLst>
              <a:ext uri="{FF2B5EF4-FFF2-40B4-BE49-F238E27FC236}">
                <a16:creationId xmlns:a16="http://schemas.microsoft.com/office/drawing/2014/main" id="{37A459C9-FC56-417A-8315-A0B137BD28B4}"/>
              </a:ext>
            </a:extLst>
          </p:cNvPr>
          <p:cNvSpPr/>
          <p:nvPr/>
        </p:nvSpPr>
        <p:spPr>
          <a:xfrm>
            <a:off x="4572001" y="3000670"/>
            <a:ext cx="4048858"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4" name="Rectángulo 43">
            <a:extLst>
              <a:ext uri="{FF2B5EF4-FFF2-40B4-BE49-F238E27FC236}">
                <a16:creationId xmlns:a16="http://schemas.microsoft.com/office/drawing/2014/main" id="{E5476B85-C9F3-4539-A0DD-2E6A5A92733E}"/>
              </a:ext>
            </a:extLst>
          </p:cNvPr>
          <p:cNvSpPr/>
          <p:nvPr/>
        </p:nvSpPr>
        <p:spPr>
          <a:xfrm>
            <a:off x="4585714" y="2985746"/>
            <a:ext cx="4035144" cy="707886"/>
          </a:xfrm>
          <a:prstGeom prst="rect">
            <a:avLst/>
          </a:prstGeom>
        </p:spPr>
        <p:txBody>
          <a:bodyPr wrap="square">
            <a:spAutoFit/>
          </a:bodyPr>
          <a:lstStyle/>
          <a:p>
            <a:pPr algn="ctr"/>
            <a:r>
              <a:rPr lang="es-ES" sz="2000" b="1" cap="small" dirty="0">
                <a:solidFill>
                  <a:schemeClr val="bg1"/>
                </a:solidFill>
              </a:rPr>
              <a:t>Red de aire comprimido</a:t>
            </a:r>
            <a:r>
              <a:rPr lang="en-US" sz="2000" b="1" cap="small" dirty="0">
                <a:solidFill>
                  <a:schemeClr val="bg1"/>
                </a:solidFill>
              </a:rPr>
              <a:t>
</a:t>
            </a:r>
          </a:p>
        </p:txBody>
      </p:sp>
      <p:sp>
        <p:nvSpPr>
          <p:cNvPr id="45" name="Espace réservé du contenu 8">
            <a:extLst>
              <a:ext uri="{FF2B5EF4-FFF2-40B4-BE49-F238E27FC236}">
                <a16:creationId xmlns:a16="http://schemas.microsoft.com/office/drawing/2014/main" id="{839DFBA8-23DE-41B6-8082-E0E83BCD2AEF}"/>
              </a:ext>
            </a:extLst>
          </p:cNvPr>
          <p:cNvSpPr txBox="1">
            <a:spLocks/>
          </p:cNvSpPr>
          <p:nvPr/>
        </p:nvSpPr>
        <p:spPr>
          <a:xfrm>
            <a:off x="370136" y="4625117"/>
            <a:ext cx="3445780"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Busque y selle las fugas regulares (al menos una vez al año). 
Las fugas son responsables de un residuo significativo, con frecuencia alrededor del 40 al 50% del consumo total.</a:t>
            </a:r>
            <a:endParaRPr lang="en-US" dirty="0">
              <a:solidFill>
                <a:schemeClr val="tx1">
                  <a:lumMod val="65000"/>
                  <a:lumOff val="35000"/>
                </a:schemeClr>
              </a:solidFill>
            </a:endParaRPr>
          </a:p>
        </p:txBody>
      </p:sp>
      <p:sp>
        <p:nvSpPr>
          <p:cNvPr id="46" name="Rectángulo 45">
            <a:extLst>
              <a:ext uri="{FF2B5EF4-FFF2-40B4-BE49-F238E27FC236}">
                <a16:creationId xmlns:a16="http://schemas.microsoft.com/office/drawing/2014/main" id="{7EE90AAC-2E53-4977-8723-DE82C9066CD9}"/>
              </a:ext>
            </a:extLst>
          </p:cNvPr>
          <p:cNvSpPr/>
          <p:nvPr/>
        </p:nvSpPr>
        <p:spPr>
          <a:xfrm>
            <a:off x="370136" y="4573593"/>
            <a:ext cx="3817280" cy="1262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esquinas superiores redondeadas 46">
            <a:extLst>
              <a:ext uri="{FF2B5EF4-FFF2-40B4-BE49-F238E27FC236}">
                <a16:creationId xmlns:a16="http://schemas.microsoft.com/office/drawing/2014/main" id="{503F6E67-0E91-4D9F-8C84-3215EC046909}"/>
              </a:ext>
            </a:extLst>
          </p:cNvPr>
          <p:cNvSpPr/>
          <p:nvPr/>
        </p:nvSpPr>
        <p:spPr>
          <a:xfrm>
            <a:off x="370136" y="4236836"/>
            <a:ext cx="38172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8" name="Rectángulo 47">
            <a:extLst>
              <a:ext uri="{FF2B5EF4-FFF2-40B4-BE49-F238E27FC236}">
                <a16:creationId xmlns:a16="http://schemas.microsoft.com/office/drawing/2014/main" id="{FAAAF38B-585B-471C-899B-173BD1DA429A}"/>
              </a:ext>
            </a:extLst>
          </p:cNvPr>
          <p:cNvSpPr/>
          <p:nvPr/>
        </p:nvSpPr>
        <p:spPr>
          <a:xfrm>
            <a:off x="370136" y="4234216"/>
            <a:ext cx="3817280" cy="707886"/>
          </a:xfrm>
          <a:prstGeom prst="rect">
            <a:avLst/>
          </a:prstGeom>
        </p:spPr>
        <p:txBody>
          <a:bodyPr wrap="square">
            <a:spAutoFit/>
          </a:bodyPr>
          <a:lstStyle/>
          <a:p>
            <a:pPr algn="ctr"/>
            <a:r>
              <a:rPr lang="es-ES" sz="2000" b="1" cap="small" dirty="0">
                <a:solidFill>
                  <a:schemeClr val="bg1"/>
                </a:solidFill>
              </a:rPr>
              <a:t>Filtros</a:t>
            </a:r>
            <a:r>
              <a:rPr lang="en-US" sz="2000" b="1" cap="small" dirty="0">
                <a:solidFill>
                  <a:schemeClr val="bg1"/>
                </a:solidFill>
              </a:rPr>
              <a:t>
</a:t>
            </a:r>
          </a:p>
        </p:txBody>
      </p:sp>
      <p:sp>
        <p:nvSpPr>
          <p:cNvPr id="49" name="Espace réservé du contenu 8">
            <a:extLst>
              <a:ext uri="{FF2B5EF4-FFF2-40B4-BE49-F238E27FC236}">
                <a16:creationId xmlns:a16="http://schemas.microsoft.com/office/drawing/2014/main" id="{296B883E-BCE7-48F3-AD62-3359615EB399}"/>
              </a:ext>
            </a:extLst>
          </p:cNvPr>
          <p:cNvSpPr txBox="1">
            <a:spLocks/>
          </p:cNvSpPr>
          <p:nvPr/>
        </p:nvSpPr>
        <p:spPr>
          <a:xfrm>
            <a:off x="4585714" y="4813838"/>
            <a:ext cx="4128578" cy="849928"/>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Sustituya las herramientas si es posible, las herramientas eléctricas neumáticas. El precio de la kWh neumática es 20 veces mayor que el precio del kWh eléctrico</a:t>
            </a:r>
            <a:r>
              <a:rPr lang="en-US" dirty="0">
                <a:solidFill>
                  <a:schemeClr val="tx1">
                    <a:lumMod val="65000"/>
                    <a:lumOff val="35000"/>
                  </a:schemeClr>
                </a:solidFill>
              </a:rPr>
              <a:t>.</a:t>
            </a:r>
          </a:p>
        </p:txBody>
      </p:sp>
      <p:sp>
        <p:nvSpPr>
          <p:cNvPr id="50" name="Rectángulo 49">
            <a:extLst>
              <a:ext uri="{FF2B5EF4-FFF2-40B4-BE49-F238E27FC236}">
                <a16:creationId xmlns:a16="http://schemas.microsoft.com/office/drawing/2014/main" id="{883ED0DC-6DC1-415F-9241-26AD558AAB25}"/>
              </a:ext>
            </a:extLst>
          </p:cNvPr>
          <p:cNvSpPr/>
          <p:nvPr/>
        </p:nvSpPr>
        <p:spPr>
          <a:xfrm>
            <a:off x="4572000" y="4573593"/>
            <a:ext cx="4034280" cy="1262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esquinas superiores redondeadas 50">
            <a:extLst>
              <a:ext uri="{FF2B5EF4-FFF2-40B4-BE49-F238E27FC236}">
                <a16:creationId xmlns:a16="http://schemas.microsoft.com/office/drawing/2014/main" id="{C8173414-32CC-479D-AD3A-DB5EDDB33489}"/>
              </a:ext>
            </a:extLst>
          </p:cNvPr>
          <p:cNvSpPr/>
          <p:nvPr/>
        </p:nvSpPr>
        <p:spPr>
          <a:xfrm>
            <a:off x="4572000" y="4236836"/>
            <a:ext cx="40342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2" name="Rectángulo 51">
            <a:extLst>
              <a:ext uri="{FF2B5EF4-FFF2-40B4-BE49-F238E27FC236}">
                <a16:creationId xmlns:a16="http://schemas.microsoft.com/office/drawing/2014/main" id="{833632A8-7E78-452A-AF46-A3D8B27F6254}"/>
              </a:ext>
            </a:extLst>
          </p:cNvPr>
          <p:cNvSpPr/>
          <p:nvPr/>
        </p:nvSpPr>
        <p:spPr>
          <a:xfrm>
            <a:off x="4572000" y="4234216"/>
            <a:ext cx="4034280" cy="707886"/>
          </a:xfrm>
          <a:prstGeom prst="rect">
            <a:avLst/>
          </a:prstGeom>
        </p:spPr>
        <p:txBody>
          <a:bodyPr wrap="square">
            <a:spAutoFit/>
          </a:bodyPr>
          <a:lstStyle/>
          <a:p>
            <a:pPr algn="ctr"/>
            <a:r>
              <a:rPr lang="es-ES" sz="2000" b="1" cap="small" dirty="0">
                <a:solidFill>
                  <a:schemeClr val="bg1"/>
                </a:solidFill>
              </a:rPr>
              <a:t>Herramientas neumáticas</a:t>
            </a:r>
            <a:r>
              <a:rPr lang="en-US" sz="2000" b="1" cap="small" dirty="0">
                <a:solidFill>
                  <a:schemeClr val="bg1"/>
                </a:solidFill>
              </a:rPr>
              <a:t>
</a:t>
            </a:r>
          </a:p>
        </p:txBody>
      </p:sp>
    </p:spTree>
    <p:extLst>
      <p:ext uri="{BB962C8B-B14F-4D97-AF65-F5344CB8AC3E}">
        <p14:creationId xmlns:p14="http://schemas.microsoft.com/office/powerpoint/2010/main" val="416837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a:extLst>
              <a:ext uri="{FF2B5EF4-FFF2-40B4-BE49-F238E27FC236}">
                <a16:creationId xmlns:a16="http://schemas.microsoft.com/office/drawing/2014/main" id="{AE7D7351-99A1-47D1-B03F-E43058C707B8}"/>
              </a:ext>
            </a:extLst>
          </p:cNvPr>
          <p:cNvSpPr txBox="1"/>
          <p:nvPr/>
        </p:nvSpPr>
        <p:spPr>
          <a:xfrm>
            <a:off x="431540" y="5013176"/>
            <a:ext cx="8424936" cy="1569660"/>
          </a:xfrm>
          <a:prstGeom prst="rect">
            <a:avLst/>
          </a:prstGeom>
          <a:solidFill>
            <a:schemeClr val="accent3">
              <a:lumMod val="20000"/>
              <a:lumOff val="80000"/>
            </a:schemeClr>
          </a:solidFill>
        </p:spPr>
        <p:txBody>
          <a:bodyPr wrap="square" rtlCol="0">
            <a:spAutoFit/>
          </a:bodyPr>
          <a:lstStyle/>
          <a:p>
            <a:r>
              <a:rPr lang="es-ES" sz="1200" dirty="0">
                <a:solidFill>
                  <a:schemeClr val="tx1">
                    <a:lumMod val="85000"/>
                    <a:lumOff val="15000"/>
                  </a:schemeClr>
                </a:solidFill>
                <a:cs typeface="Arial" panose="020B0604020202020204" pitchFamily="34" charset="0"/>
              </a:rPr>
              <a:t>3.3.EN.2_Concept and </a:t>
            </a:r>
            <a:r>
              <a:rPr lang="es-ES" sz="1200" dirty="0" err="1">
                <a:solidFill>
                  <a:schemeClr val="tx1">
                    <a:lumMod val="85000"/>
                    <a:lumOff val="15000"/>
                  </a:schemeClr>
                </a:solidFill>
                <a:cs typeface="Arial" panose="020B0604020202020204" pitchFamily="34" charset="0"/>
              </a:rPr>
              <a:t>Introduction</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of</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Energetic</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efficiency</a:t>
            </a:r>
            <a:r>
              <a:rPr lang="es-ES" sz="1200" dirty="0">
                <a:solidFill>
                  <a:schemeClr val="tx1">
                    <a:lumMod val="85000"/>
                    <a:lumOff val="15000"/>
                  </a:schemeClr>
                </a:solidFill>
                <a:cs typeface="Arial" panose="020B0604020202020204" pitchFamily="34" charset="0"/>
              </a:rPr>
              <a:t> in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company</a:t>
            </a:r>
            <a:endParaRPr lang="es-ES" sz="1200" dirty="0">
              <a:solidFill>
                <a:schemeClr val="tx1">
                  <a:lumMod val="85000"/>
                  <a:lumOff val="15000"/>
                </a:schemeClr>
              </a:solidFill>
              <a:cs typeface="Arial" panose="020B0604020202020204" pitchFamily="34" charset="0"/>
            </a:endParaRPr>
          </a:p>
          <a:p>
            <a:endParaRPr lang="es-ES" sz="1200" dirty="0">
              <a:solidFill>
                <a:schemeClr val="tx1">
                  <a:lumMod val="85000"/>
                  <a:lumOff val="15000"/>
                </a:schemeClr>
              </a:solidFill>
              <a:cs typeface="Arial" panose="020B0604020202020204" pitchFamily="34" charset="0"/>
            </a:endParaRPr>
          </a:p>
          <a:p>
            <a:r>
              <a:rPr lang="es-ES" sz="1200" b="1" dirty="0" err="1">
                <a:solidFill>
                  <a:schemeClr val="tx1">
                    <a:lumMod val="85000"/>
                    <a:lumOff val="15000"/>
                  </a:schemeClr>
                </a:solidFill>
                <a:cs typeface="Arial" panose="020B0604020202020204" pitchFamily="34" charset="0"/>
              </a:rPr>
              <a:t>Version</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of</a:t>
            </a:r>
            <a:r>
              <a:rPr lang="es-ES" sz="1200" b="1" dirty="0">
                <a:solidFill>
                  <a:schemeClr val="tx1">
                    <a:lumMod val="85000"/>
                    <a:lumOff val="15000"/>
                  </a:schemeClr>
                </a:solidFill>
                <a:cs typeface="Arial" panose="020B0604020202020204" pitchFamily="34" charset="0"/>
              </a:rPr>
              <a:t>: </a:t>
            </a:r>
            <a:r>
              <a:rPr lang="es-ES" sz="1200" dirty="0">
                <a:solidFill>
                  <a:schemeClr val="tx1">
                    <a:lumMod val="85000"/>
                    <a:lumOff val="15000"/>
                  </a:schemeClr>
                </a:solidFill>
                <a:cs typeface="Arial" panose="020B0604020202020204" pitchFamily="34" charset="0"/>
              </a:rPr>
              <a:t>3.3.EN_Introduction </a:t>
            </a:r>
            <a:r>
              <a:rPr lang="es-ES" sz="1200" dirty="0" err="1">
                <a:solidFill>
                  <a:schemeClr val="tx1">
                    <a:lumMod val="85000"/>
                    <a:lumOff val="15000"/>
                  </a:schemeClr>
                </a:solidFill>
                <a:cs typeface="Arial" panose="020B0604020202020204" pitchFamily="34" charset="0"/>
              </a:rPr>
              <a:t>of</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Energetic</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Efficiency</a:t>
            </a:r>
            <a:r>
              <a:rPr lang="es-ES" sz="1200" dirty="0">
                <a:solidFill>
                  <a:schemeClr val="tx1">
                    <a:lumMod val="85000"/>
                    <a:lumOff val="15000"/>
                  </a:schemeClr>
                </a:solidFill>
                <a:cs typeface="Arial" panose="020B0604020202020204" pitchFamily="34" charset="0"/>
              </a:rPr>
              <a:t> in </a:t>
            </a:r>
            <a:r>
              <a:rPr lang="es-ES" sz="1200" dirty="0" err="1">
                <a:solidFill>
                  <a:schemeClr val="tx1">
                    <a:lumMod val="85000"/>
                    <a:lumOff val="15000"/>
                  </a:schemeClr>
                </a:solidFill>
                <a:cs typeface="Arial" panose="020B0604020202020204" pitchFamily="34" charset="0"/>
              </a:rPr>
              <a:t>the</a:t>
            </a:r>
            <a:r>
              <a:rPr lang="es-ES" sz="1200" dirty="0">
                <a:solidFill>
                  <a:schemeClr val="tx1">
                    <a:lumMod val="85000"/>
                    <a:lumOff val="15000"/>
                  </a:schemeClr>
                </a:solidFill>
                <a:cs typeface="Arial" panose="020B0604020202020204" pitchFamily="34" charset="0"/>
              </a:rPr>
              <a:t> </a:t>
            </a:r>
            <a:r>
              <a:rPr lang="es-ES" sz="1200" dirty="0" err="1">
                <a:solidFill>
                  <a:schemeClr val="tx1">
                    <a:lumMod val="85000"/>
                    <a:lumOff val="15000"/>
                  </a:schemeClr>
                </a:solidFill>
                <a:cs typeface="Arial" panose="020B0604020202020204" pitchFamily="34" charset="0"/>
              </a:rPr>
              <a:t>company</a:t>
            </a:r>
            <a:r>
              <a:rPr lang="es-ES" sz="1200" dirty="0">
                <a:solidFill>
                  <a:schemeClr val="tx1">
                    <a:lumMod val="85000"/>
                    <a:lumOff val="15000"/>
                  </a:schemeClr>
                </a:solidFill>
                <a:cs typeface="Arial" panose="020B0604020202020204" pitchFamily="34" charset="0"/>
              </a:rPr>
              <a:t>.</a:t>
            </a:r>
          </a:p>
          <a:p>
            <a:br>
              <a:rPr lang="es-ES" sz="1200" dirty="0"/>
            </a:br>
            <a:r>
              <a:rPr lang="es-ES" sz="1200" b="1" dirty="0" err="1"/>
              <a:t>Description</a:t>
            </a:r>
            <a:r>
              <a:rPr lang="es-ES" sz="1200" b="1" dirty="0"/>
              <a:t> </a:t>
            </a:r>
            <a:r>
              <a:rPr lang="es-ES" sz="1200" b="1" dirty="0" err="1"/>
              <a:t>of</a:t>
            </a:r>
            <a:r>
              <a:rPr lang="es-ES" sz="1200" b="1" dirty="0"/>
              <a:t> </a:t>
            </a:r>
            <a:r>
              <a:rPr lang="es-ES" sz="1200" b="1" dirty="0" err="1"/>
              <a:t>the</a:t>
            </a:r>
            <a:r>
              <a:rPr lang="es-ES" sz="1200" b="1" dirty="0"/>
              <a:t> </a:t>
            </a:r>
            <a:r>
              <a:rPr lang="es-ES" sz="1200" b="1" dirty="0" err="1"/>
              <a:t>changes</a:t>
            </a:r>
            <a:r>
              <a:rPr lang="es-ES" sz="1200" b="1" dirty="0"/>
              <a:t>: </a:t>
            </a:r>
            <a:r>
              <a:rPr lang="es-ES" sz="1200" dirty="0" err="1"/>
              <a:t>Add</a:t>
            </a:r>
            <a:r>
              <a:rPr lang="es-ES" sz="1200" dirty="0"/>
              <a:t> </a:t>
            </a:r>
            <a:r>
              <a:rPr lang="es-ES" sz="1200" dirty="0" err="1"/>
              <a:t>some</a:t>
            </a:r>
            <a:r>
              <a:rPr lang="es-ES" sz="1200" dirty="0"/>
              <a:t> </a:t>
            </a:r>
            <a:r>
              <a:rPr lang="es-ES" sz="1200" dirty="0" err="1"/>
              <a:t>first</a:t>
            </a:r>
            <a:r>
              <a:rPr lang="es-ES" sz="1200" dirty="0"/>
              <a:t> </a:t>
            </a:r>
            <a:r>
              <a:rPr lang="es-ES" sz="1200" dirty="0" err="1"/>
              <a:t>slides</a:t>
            </a:r>
            <a:r>
              <a:rPr lang="es-ES" sz="1200" dirty="0"/>
              <a:t> </a:t>
            </a:r>
            <a:r>
              <a:rPr lang="es-ES" sz="1200" dirty="0" err="1"/>
              <a:t>where</a:t>
            </a:r>
            <a:r>
              <a:rPr lang="es-ES" sz="1200" dirty="0"/>
              <a:t> </a:t>
            </a:r>
            <a:r>
              <a:rPr lang="es-ES" sz="1200" dirty="0" err="1"/>
              <a:t>the</a:t>
            </a:r>
            <a:r>
              <a:rPr lang="es-ES" sz="1200" dirty="0"/>
              <a:t> concept </a:t>
            </a:r>
            <a:r>
              <a:rPr lang="es-ES" sz="1200" dirty="0" err="1"/>
              <a:t>of</a:t>
            </a:r>
            <a:r>
              <a:rPr lang="es-ES" sz="1200" dirty="0"/>
              <a:t> </a:t>
            </a:r>
            <a:r>
              <a:rPr lang="es-ES" sz="1200" dirty="0" err="1"/>
              <a:t>energy</a:t>
            </a:r>
            <a:r>
              <a:rPr lang="es-ES" sz="1200" dirty="0"/>
              <a:t> </a:t>
            </a:r>
            <a:r>
              <a:rPr lang="es-ES" sz="1200" dirty="0" err="1"/>
              <a:t>efficiency</a:t>
            </a:r>
            <a:r>
              <a:rPr lang="es-ES" sz="1200" dirty="0"/>
              <a:t> and </a:t>
            </a:r>
            <a:r>
              <a:rPr lang="es-ES" sz="1200" dirty="0" err="1"/>
              <a:t>the</a:t>
            </a:r>
            <a:r>
              <a:rPr lang="es-ES" sz="1200" dirty="0"/>
              <a:t> </a:t>
            </a:r>
            <a:r>
              <a:rPr lang="es-ES" sz="1200" dirty="0" err="1"/>
              <a:t>consequences</a:t>
            </a:r>
            <a:r>
              <a:rPr lang="es-ES" sz="1200" dirty="0"/>
              <a:t> </a:t>
            </a:r>
            <a:r>
              <a:rPr lang="es-ES" sz="1200" dirty="0" err="1"/>
              <a:t>of</a:t>
            </a:r>
            <a:r>
              <a:rPr lang="es-ES" sz="1200" dirty="0"/>
              <a:t> </a:t>
            </a:r>
            <a:r>
              <a:rPr lang="es-ES" sz="1200" dirty="0" err="1"/>
              <a:t>energy</a:t>
            </a:r>
            <a:r>
              <a:rPr lang="es-ES" sz="1200" dirty="0"/>
              <a:t> </a:t>
            </a:r>
            <a:r>
              <a:rPr lang="es-ES" sz="1200" dirty="0" err="1"/>
              <a:t>consumption</a:t>
            </a:r>
            <a:r>
              <a:rPr lang="es-ES" sz="1200" dirty="0"/>
              <a:t> are </a:t>
            </a:r>
            <a:r>
              <a:rPr lang="es-ES" sz="1200" dirty="0" err="1"/>
              <a:t>explained</a:t>
            </a:r>
            <a:r>
              <a:rPr lang="es-ES" sz="1200" dirty="0"/>
              <a:t>.</a:t>
            </a:r>
          </a:p>
          <a:p>
            <a:endParaRPr lang="es-ES" sz="1200" dirty="0">
              <a:solidFill>
                <a:schemeClr val="tx1">
                  <a:lumMod val="85000"/>
                  <a:lumOff val="15000"/>
                </a:schemeClr>
              </a:solidFill>
              <a:cs typeface="Arial" panose="020B0604020202020204" pitchFamily="34" charset="0"/>
            </a:endParaRPr>
          </a:p>
          <a:p>
            <a:r>
              <a:rPr lang="es-ES" sz="1200" b="1" dirty="0" err="1">
                <a:solidFill>
                  <a:schemeClr val="tx1">
                    <a:lumMod val="85000"/>
                    <a:lumOff val="15000"/>
                  </a:schemeClr>
                </a:solidFill>
                <a:cs typeface="Arial" panose="020B0604020202020204" pitchFamily="34" charset="0"/>
              </a:rPr>
              <a:t>List</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of</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resources</a:t>
            </a:r>
            <a:r>
              <a:rPr lang="es-ES" sz="1200" b="1" dirty="0">
                <a:solidFill>
                  <a:schemeClr val="tx1">
                    <a:lumMod val="85000"/>
                    <a:lumOff val="15000"/>
                  </a:schemeClr>
                </a:solidFill>
                <a:cs typeface="Arial" panose="020B0604020202020204" pitchFamily="34" charset="0"/>
              </a:rPr>
              <a:t> </a:t>
            </a:r>
            <a:r>
              <a:rPr lang="es-ES" sz="1200" b="1" dirty="0" err="1">
                <a:solidFill>
                  <a:schemeClr val="tx1">
                    <a:lumMod val="85000"/>
                    <a:lumOff val="15000"/>
                  </a:schemeClr>
                </a:solidFill>
                <a:cs typeface="Arial" panose="020B0604020202020204" pitchFamily="34" charset="0"/>
              </a:rPr>
              <a:t>used</a:t>
            </a:r>
            <a:r>
              <a:rPr lang="es-ES" sz="1200" b="1" dirty="0">
                <a:solidFill>
                  <a:schemeClr val="tx1">
                    <a:lumMod val="85000"/>
                    <a:lumOff val="15000"/>
                  </a:schemeClr>
                </a:solidFill>
                <a:cs typeface="Arial" panose="020B0604020202020204" pitchFamily="34" charset="0"/>
              </a:rPr>
              <a:t>: </a:t>
            </a:r>
            <a:r>
              <a:rPr lang="es-ES" sz="1200" dirty="0">
                <a:solidFill>
                  <a:schemeClr val="tx1">
                    <a:lumMod val="85000"/>
                    <a:lumOff val="15000"/>
                  </a:schemeClr>
                </a:solidFill>
                <a:cs typeface="Arial" panose="020B0604020202020204" pitchFamily="34" charset="0"/>
              </a:rPr>
              <a:t>3.2.EN_Awareness in Energy </a:t>
            </a:r>
            <a:r>
              <a:rPr lang="es-ES" sz="1200" dirty="0" err="1">
                <a:solidFill>
                  <a:schemeClr val="tx1">
                    <a:lumMod val="85000"/>
                    <a:lumOff val="15000"/>
                  </a:schemeClr>
                </a:solidFill>
                <a:cs typeface="Arial" panose="020B0604020202020204" pitchFamily="34" charset="0"/>
              </a:rPr>
              <a:t>Efficiency</a:t>
            </a:r>
            <a:r>
              <a:rPr lang="es-ES" sz="1200" dirty="0">
                <a:solidFill>
                  <a:schemeClr val="tx1">
                    <a:lumMod val="85000"/>
                    <a:lumOff val="15000"/>
                  </a:schemeClr>
                </a:solidFill>
                <a:cs typeface="Arial" panose="020B0604020202020204" pitchFamily="34" charset="0"/>
              </a:rPr>
              <a:t>.</a:t>
            </a:r>
          </a:p>
        </p:txBody>
      </p:sp>
    </p:spTree>
    <p:extLst>
      <p:ext uri="{BB962C8B-B14F-4D97-AF65-F5344CB8AC3E}">
        <p14:creationId xmlns:p14="http://schemas.microsoft.com/office/powerpoint/2010/main" val="69897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objeto&#10;&#10;Descripción generada automáticamente">
            <a:extLst>
              <a:ext uri="{FF2B5EF4-FFF2-40B4-BE49-F238E27FC236}">
                <a16:creationId xmlns:a16="http://schemas.microsoft.com/office/drawing/2014/main" id="{5997A089-B315-4CE6-9D41-D04E639EA15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6513" y="2192723"/>
            <a:ext cx="6369785" cy="4246523"/>
          </a:xfrm>
          <a:prstGeom prst="rect">
            <a:avLst/>
          </a:prstGeom>
        </p:spPr>
      </p:pic>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20</a:t>
            </a:fld>
            <a:endParaRPr lang="de-DE"/>
          </a:p>
        </p:txBody>
      </p:sp>
      <p:sp>
        <p:nvSpPr>
          <p:cNvPr id="15" name="Titel 1">
            <a:extLst>
              <a:ext uri="{FF2B5EF4-FFF2-40B4-BE49-F238E27FC236}">
                <a16:creationId xmlns:a16="http://schemas.microsoft.com/office/drawing/2014/main" id="{86D08B2F-3E4D-40F9-AEF6-A43E9E864F39}"/>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Bombeo</a:t>
            </a:r>
            <a:endParaRPr lang="es-ES" dirty="0"/>
          </a:p>
        </p:txBody>
      </p:sp>
      <p:sp>
        <p:nvSpPr>
          <p:cNvPr id="18" name="Rectángulo 17">
            <a:extLst>
              <a:ext uri="{FF2B5EF4-FFF2-40B4-BE49-F238E27FC236}">
                <a16:creationId xmlns:a16="http://schemas.microsoft.com/office/drawing/2014/main" id="{0356247E-9CC5-4701-BA29-EE8A49C4F3F4}"/>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Espace réservé du contenu 8">
            <a:extLst>
              <a:ext uri="{FF2B5EF4-FFF2-40B4-BE49-F238E27FC236}">
                <a16:creationId xmlns:a16="http://schemas.microsoft.com/office/drawing/2014/main" id="{B442F7AA-5B1F-40D4-B5F7-2466BB6B88B7}"/>
              </a:ext>
            </a:extLst>
          </p:cNvPr>
          <p:cNvSpPr txBox="1">
            <a:spLocks/>
          </p:cNvSpPr>
          <p:nvPr/>
        </p:nvSpPr>
        <p:spPr>
          <a:xfrm>
            <a:off x="370136" y="1304764"/>
            <a:ext cx="3769816" cy="134810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a:buFont typeface="Arial" panose="020B0604020202020204" pitchFamily="34" charset="0"/>
              <a:buChar char="•"/>
            </a:pPr>
            <a:r>
              <a:rPr lang="es-ES" sz="1150" dirty="0">
                <a:solidFill>
                  <a:schemeClr val="tx1">
                    <a:lumMod val="65000"/>
                    <a:lumOff val="35000"/>
                  </a:schemeClr>
                </a:solidFill>
              </a:rPr>
              <a:t>Reemplace o modifique las bombas sobredimensionadas.</a:t>
            </a:r>
          </a:p>
          <a:p>
            <a:pPr marL="171450" indent="-171450">
              <a:buFont typeface="Arial" panose="020B0604020202020204" pitchFamily="34" charset="0"/>
              <a:buChar char="•"/>
            </a:pPr>
            <a:r>
              <a:rPr lang="es-ES" sz="1150" dirty="0">
                <a:solidFill>
                  <a:schemeClr val="tx1">
                    <a:lumMod val="65000"/>
                    <a:lumOff val="35000"/>
                  </a:schemeClr>
                </a:solidFill>
              </a:rPr>
              <a:t>Elija la bomba de acuerdo a las necesidades del sistema.</a:t>
            </a:r>
          </a:p>
          <a:p>
            <a:pPr marL="171450" indent="-171450">
              <a:buFont typeface="Arial" panose="020B0604020202020204" pitchFamily="34" charset="0"/>
              <a:buChar char="•"/>
            </a:pPr>
            <a:r>
              <a:rPr lang="es-ES" sz="1150" dirty="0">
                <a:solidFill>
                  <a:schemeClr val="tx1">
                    <a:lumMod val="65000"/>
                    <a:lumOff val="35000"/>
                  </a:schemeClr>
                </a:solidFill>
              </a:rPr>
              <a:t>Aplique un recubrimiento que reduzca la fricción dentro de la rueda y las bombas centrífugas de voluta.</a:t>
            </a:r>
          </a:p>
          <a:p>
            <a:pPr marL="171450" indent="-171450">
              <a:buFont typeface="Arial" panose="020B0604020202020204" pitchFamily="34" charset="0"/>
              <a:buChar char="•"/>
            </a:pPr>
            <a:r>
              <a:rPr lang="es-ES" sz="1150" dirty="0">
                <a:solidFill>
                  <a:schemeClr val="tx1">
                    <a:lumMod val="65000"/>
                    <a:lumOff val="35000"/>
                  </a:schemeClr>
                </a:solidFill>
              </a:rPr>
              <a:t>Restaurar las tolerancias internas de los zapatos.</a:t>
            </a:r>
          </a:p>
          <a:p>
            <a:pPr marL="171450" indent="-171450">
              <a:buFont typeface="Arial" panose="020B0604020202020204" pitchFamily="34" charset="0"/>
              <a:buChar char="•"/>
            </a:pPr>
            <a:r>
              <a:rPr lang="es-ES" sz="1150" dirty="0">
                <a:solidFill>
                  <a:schemeClr val="tx1">
                    <a:lumMod val="65000"/>
                    <a:lumOff val="35000"/>
                  </a:schemeClr>
                </a:solidFill>
              </a:rPr>
              <a:t>Identificar las bombas en cavitación.</a:t>
            </a:r>
          </a:p>
        </p:txBody>
      </p:sp>
      <p:sp>
        <p:nvSpPr>
          <p:cNvPr id="24" name="Rectángulo 23">
            <a:extLst>
              <a:ext uri="{FF2B5EF4-FFF2-40B4-BE49-F238E27FC236}">
                <a16:creationId xmlns:a16="http://schemas.microsoft.com/office/drawing/2014/main" id="{9B96F972-22F4-4C41-8C06-A5690A821A1A}"/>
              </a:ext>
            </a:extLst>
          </p:cNvPr>
          <p:cNvSpPr/>
          <p:nvPr/>
        </p:nvSpPr>
        <p:spPr>
          <a:xfrm>
            <a:off x="370136" y="1304370"/>
            <a:ext cx="3769816" cy="1814494"/>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esquinas superiores redondeadas 25">
            <a:extLst>
              <a:ext uri="{FF2B5EF4-FFF2-40B4-BE49-F238E27FC236}">
                <a16:creationId xmlns:a16="http://schemas.microsoft.com/office/drawing/2014/main" id="{BD0180FA-42B8-454E-A295-B5B5ECED55A4}"/>
              </a:ext>
            </a:extLst>
          </p:cNvPr>
          <p:cNvSpPr/>
          <p:nvPr/>
        </p:nvSpPr>
        <p:spPr>
          <a:xfrm>
            <a:off x="370136" y="967613"/>
            <a:ext cx="3769816"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27" name="Rectángulo 26">
            <a:extLst>
              <a:ext uri="{FF2B5EF4-FFF2-40B4-BE49-F238E27FC236}">
                <a16:creationId xmlns:a16="http://schemas.microsoft.com/office/drawing/2014/main" id="{21758D95-2F02-4358-B50D-E630143F4258}"/>
              </a:ext>
            </a:extLst>
          </p:cNvPr>
          <p:cNvSpPr/>
          <p:nvPr/>
        </p:nvSpPr>
        <p:spPr>
          <a:xfrm>
            <a:off x="370136" y="964993"/>
            <a:ext cx="3769816" cy="707886"/>
          </a:xfrm>
          <a:prstGeom prst="rect">
            <a:avLst/>
          </a:prstGeom>
        </p:spPr>
        <p:txBody>
          <a:bodyPr wrap="square">
            <a:spAutoFit/>
          </a:bodyPr>
          <a:lstStyle/>
          <a:p>
            <a:pPr algn="ctr"/>
            <a:r>
              <a:rPr lang="es-ES" sz="2000" b="1" cap="small" dirty="0">
                <a:solidFill>
                  <a:schemeClr val="bg1"/>
                </a:solidFill>
              </a:rPr>
              <a:t>Bombas</a:t>
            </a:r>
            <a:r>
              <a:rPr lang="en-US" sz="2000" b="1" cap="small" dirty="0">
                <a:solidFill>
                  <a:schemeClr val="bg1"/>
                </a:solidFill>
              </a:rPr>
              <a:t>
</a:t>
            </a:r>
          </a:p>
        </p:txBody>
      </p:sp>
      <p:sp>
        <p:nvSpPr>
          <p:cNvPr id="28" name="Espace réservé du contenu 8">
            <a:extLst>
              <a:ext uri="{FF2B5EF4-FFF2-40B4-BE49-F238E27FC236}">
                <a16:creationId xmlns:a16="http://schemas.microsoft.com/office/drawing/2014/main" id="{DE0CF5B4-DE14-452E-955A-A7E9C7E33D92}"/>
              </a:ext>
            </a:extLst>
          </p:cNvPr>
          <p:cNvSpPr txBox="1">
            <a:spLocks/>
          </p:cNvSpPr>
          <p:nvPr/>
        </p:nvSpPr>
        <p:spPr>
          <a:xfrm>
            <a:off x="418580" y="5171602"/>
            <a:ext cx="3253320" cy="38878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Coloque un sistema de monitoreo para toda la red.</a:t>
            </a:r>
            <a:endParaRPr lang="en-US" dirty="0">
              <a:solidFill>
                <a:schemeClr val="tx1">
                  <a:lumMod val="65000"/>
                  <a:lumOff val="35000"/>
                </a:schemeClr>
              </a:solidFill>
            </a:endParaRPr>
          </a:p>
        </p:txBody>
      </p:sp>
      <p:sp>
        <p:nvSpPr>
          <p:cNvPr id="29" name="Rectángulo 28">
            <a:extLst>
              <a:ext uri="{FF2B5EF4-FFF2-40B4-BE49-F238E27FC236}">
                <a16:creationId xmlns:a16="http://schemas.microsoft.com/office/drawing/2014/main" id="{72250EB3-9C4D-451D-889C-D9784FAE1237}"/>
              </a:ext>
            </a:extLst>
          </p:cNvPr>
          <p:cNvSpPr/>
          <p:nvPr/>
        </p:nvSpPr>
        <p:spPr>
          <a:xfrm>
            <a:off x="370136" y="5012234"/>
            <a:ext cx="3736888" cy="70752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esquinas superiores redondeadas 29">
            <a:extLst>
              <a:ext uri="{FF2B5EF4-FFF2-40B4-BE49-F238E27FC236}">
                <a16:creationId xmlns:a16="http://schemas.microsoft.com/office/drawing/2014/main" id="{7417D0A1-DAAB-438E-963E-F860355B1B9D}"/>
              </a:ext>
            </a:extLst>
          </p:cNvPr>
          <p:cNvSpPr/>
          <p:nvPr/>
        </p:nvSpPr>
        <p:spPr>
          <a:xfrm>
            <a:off x="370136" y="4773155"/>
            <a:ext cx="3736888"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1" name="Rectángulo 30">
            <a:extLst>
              <a:ext uri="{FF2B5EF4-FFF2-40B4-BE49-F238E27FC236}">
                <a16:creationId xmlns:a16="http://schemas.microsoft.com/office/drawing/2014/main" id="{9478F734-9B3F-448E-9638-23626F198577}"/>
              </a:ext>
            </a:extLst>
          </p:cNvPr>
          <p:cNvSpPr/>
          <p:nvPr/>
        </p:nvSpPr>
        <p:spPr>
          <a:xfrm>
            <a:off x="409216" y="4758231"/>
            <a:ext cx="3697808" cy="707886"/>
          </a:xfrm>
          <a:prstGeom prst="rect">
            <a:avLst/>
          </a:prstGeom>
        </p:spPr>
        <p:txBody>
          <a:bodyPr wrap="square">
            <a:spAutoFit/>
          </a:bodyPr>
          <a:lstStyle/>
          <a:p>
            <a:pPr algn="ctr"/>
            <a:r>
              <a:rPr lang="es-ES" sz="2000" b="1" cap="small" dirty="0">
                <a:solidFill>
                  <a:schemeClr val="bg1"/>
                </a:solidFill>
              </a:rPr>
              <a:t>Proceso</a:t>
            </a:r>
            <a:r>
              <a:rPr lang="en-US" sz="2000" b="1" cap="small" dirty="0">
                <a:solidFill>
                  <a:schemeClr val="bg1"/>
                </a:solidFill>
              </a:rPr>
              <a:t>
</a:t>
            </a:r>
          </a:p>
        </p:txBody>
      </p:sp>
      <p:sp>
        <p:nvSpPr>
          <p:cNvPr id="32" name="Espace réservé du contenu 8">
            <a:extLst>
              <a:ext uri="{FF2B5EF4-FFF2-40B4-BE49-F238E27FC236}">
                <a16:creationId xmlns:a16="http://schemas.microsoft.com/office/drawing/2014/main" id="{A85D4580-B183-4176-958C-82122CF50024}"/>
              </a:ext>
            </a:extLst>
          </p:cNvPr>
          <p:cNvSpPr txBox="1">
            <a:spLocks/>
          </p:cNvSpPr>
          <p:nvPr/>
        </p:nvSpPr>
        <p:spPr>
          <a:xfrm>
            <a:off x="370136" y="3537012"/>
            <a:ext cx="3697808"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Recupere el calor rechazado por el compresor para el calentamiento del espacio o la producción de agua caliente. 
Alrededor del 80% del compresor de energía eléctrica se transforma en calor.</a:t>
            </a:r>
            <a:endParaRPr lang="en-US" dirty="0">
              <a:solidFill>
                <a:schemeClr val="tx1">
                  <a:lumMod val="65000"/>
                  <a:lumOff val="35000"/>
                </a:schemeClr>
              </a:solidFill>
            </a:endParaRPr>
          </a:p>
        </p:txBody>
      </p:sp>
      <p:sp>
        <p:nvSpPr>
          <p:cNvPr id="33" name="Rectángulo 32">
            <a:extLst>
              <a:ext uri="{FF2B5EF4-FFF2-40B4-BE49-F238E27FC236}">
                <a16:creationId xmlns:a16="http://schemas.microsoft.com/office/drawing/2014/main" id="{4FCE4219-5AA7-4E3F-814B-D2CF1C2249C5}"/>
              </a:ext>
            </a:extLst>
          </p:cNvPr>
          <p:cNvSpPr/>
          <p:nvPr/>
        </p:nvSpPr>
        <p:spPr>
          <a:xfrm>
            <a:off x="370136" y="3559464"/>
            <a:ext cx="3769816" cy="108765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esquinas superiores redondeadas 33">
            <a:extLst>
              <a:ext uri="{FF2B5EF4-FFF2-40B4-BE49-F238E27FC236}">
                <a16:creationId xmlns:a16="http://schemas.microsoft.com/office/drawing/2014/main" id="{18256543-053F-42B4-AD94-C2D29F460B41}"/>
              </a:ext>
            </a:extLst>
          </p:cNvPr>
          <p:cNvSpPr/>
          <p:nvPr/>
        </p:nvSpPr>
        <p:spPr>
          <a:xfrm>
            <a:off x="370136" y="3222707"/>
            <a:ext cx="3769816"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5" name="Rectángulo 34">
            <a:extLst>
              <a:ext uri="{FF2B5EF4-FFF2-40B4-BE49-F238E27FC236}">
                <a16:creationId xmlns:a16="http://schemas.microsoft.com/office/drawing/2014/main" id="{295B7289-67A5-4F95-BF23-B2F40C1280EB}"/>
              </a:ext>
            </a:extLst>
          </p:cNvPr>
          <p:cNvSpPr/>
          <p:nvPr/>
        </p:nvSpPr>
        <p:spPr>
          <a:xfrm>
            <a:off x="370136" y="3220087"/>
            <a:ext cx="3769816" cy="707886"/>
          </a:xfrm>
          <a:prstGeom prst="rect">
            <a:avLst/>
          </a:prstGeom>
        </p:spPr>
        <p:txBody>
          <a:bodyPr wrap="square">
            <a:spAutoFit/>
          </a:bodyPr>
          <a:lstStyle/>
          <a:p>
            <a:pPr algn="ctr"/>
            <a:r>
              <a:rPr lang="es-ES" sz="2000" b="1" cap="small" dirty="0">
                <a:solidFill>
                  <a:schemeClr val="bg1"/>
                </a:solidFill>
              </a:rPr>
              <a:t>Válvulas</a:t>
            </a:r>
            <a:r>
              <a:rPr lang="en-US" sz="2000" b="1" cap="small" dirty="0">
                <a:solidFill>
                  <a:schemeClr val="bg1"/>
                </a:solidFill>
              </a:rPr>
              <a:t>
</a:t>
            </a:r>
          </a:p>
        </p:txBody>
      </p:sp>
      <p:sp>
        <p:nvSpPr>
          <p:cNvPr id="36" name="Rectángulo 35">
            <a:extLst>
              <a:ext uri="{FF2B5EF4-FFF2-40B4-BE49-F238E27FC236}">
                <a16:creationId xmlns:a16="http://schemas.microsoft.com/office/drawing/2014/main" id="{C965D87D-9F97-4E2A-B0F4-DB7B0C867152}"/>
              </a:ext>
            </a:extLst>
          </p:cNvPr>
          <p:cNvSpPr/>
          <p:nvPr/>
        </p:nvSpPr>
        <p:spPr>
          <a:xfrm>
            <a:off x="5220074" y="1304370"/>
            <a:ext cx="3445780" cy="131143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esquinas superiores redondeadas 36">
            <a:extLst>
              <a:ext uri="{FF2B5EF4-FFF2-40B4-BE49-F238E27FC236}">
                <a16:creationId xmlns:a16="http://schemas.microsoft.com/office/drawing/2014/main" id="{5C40E3CD-F2F2-417D-AA61-AC0626B204BB}"/>
              </a:ext>
            </a:extLst>
          </p:cNvPr>
          <p:cNvSpPr/>
          <p:nvPr/>
        </p:nvSpPr>
        <p:spPr>
          <a:xfrm>
            <a:off x="5220074" y="96761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8" name="Rectángulo 37">
            <a:extLst>
              <a:ext uri="{FF2B5EF4-FFF2-40B4-BE49-F238E27FC236}">
                <a16:creationId xmlns:a16="http://schemas.microsoft.com/office/drawing/2014/main" id="{5E99B5ED-46CC-4EC1-BA3D-92FBD48DD9FD}"/>
              </a:ext>
            </a:extLst>
          </p:cNvPr>
          <p:cNvSpPr/>
          <p:nvPr/>
        </p:nvSpPr>
        <p:spPr>
          <a:xfrm>
            <a:off x="5220074" y="964993"/>
            <a:ext cx="3445780" cy="400110"/>
          </a:xfrm>
          <a:prstGeom prst="rect">
            <a:avLst/>
          </a:prstGeom>
        </p:spPr>
        <p:txBody>
          <a:bodyPr wrap="square">
            <a:spAutoFit/>
          </a:bodyPr>
          <a:lstStyle/>
          <a:p>
            <a:pPr algn="ctr"/>
            <a:r>
              <a:rPr lang="es-ES" sz="2000" b="1" cap="small" dirty="0">
                <a:solidFill>
                  <a:schemeClr val="bg1"/>
                </a:solidFill>
              </a:rPr>
              <a:t>Regulación</a:t>
            </a:r>
          </a:p>
        </p:txBody>
      </p:sp>
      <p:sp>
        <p:nvSpPr>
          <p:cNvPr id="39" name="Espace réservé du contenu 8">
            <a:extLst>
              <a:ext uri="{FF2B5EF4-FFF2-40B4-BE49-F238E27FC236}">
                <a16:creationId xmlns:a16="http://schemas.microsoft.com/office/drawing/2014/main" id="{C7DD47D4-6B49-4480-823F-E68E367CC887}"/>
              </a:ext>
            </a:extLst>
          </p:cNvPr>
          <p:cNvSpPr txBox="1">
            <a:spLocks/>
          </p:cNvSpPr>
          <p:nvPr/>
        </p:nvSpPr>
        <p:spPr>
          <a:xfrm>
            <a:off x="5219700" y="1388435"/>
            <a:ext cx="3445780" cy="122737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Instale la variación electrónica de la velocidad cuando permita aumentar la eficiencia energética del sistema de bombeo. 
Detenga las bombas cuando no necesiten estar funcionando. No bombee para nada.</a:t>
            </a:r>
            <a:endParaRPr lang="en-US" dirty="0">
              <a:solidFill>
                <a:schemeClr val="tx1">
                  <a:lumMod val="65000"/>
                  <a:lumOff val="35000"/>
                </a:schemeClr>
              </a:solidFill>
            </a:endParaRPr>
          </a:p>
        </p:txBody>
      </p:sp>
    </p:spTree>
    <p:extLst>
      <p:ext uri="{BB962C8B-B14F-4D97-AF65-F5344CB8AC3E}">
        <p14:creationId xmlns:p14="http://schemas.microsoft.com/office/powerpoint/2010/main" val="42263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21</a:t>
            </a:fld>
            <a:endParaRPr lang="de-DE"/>
          </a:p>
        </p:txBody>
      </p:sp>
      <p:pic>
        <p:nvPicPr>
          <p:cNvPr id="13" name="Espace réservé du contenu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850" y="1330325"/>
            <a:ext cx="6210300" cy="4733925"/>
          </a:xfrm>
        </p:spPr>
      </p:pic>
      <p:sp>
        <p:nvSpPr>
          <p:cNvPr id="7" name="Titel 1">
            <a:extLst>
              <a:ext uri="{FF2B5EF4-FFF2-40B4-BE49-F238E27FC236}">
                <a16:creationId xmlns:a16="http://schemas.microsoft.com/office/drawing/2014/main" id="{BF185653-C15E-4436-85EF-B396FF0EBA5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err="1"/>
              <a:t>Refrigeración</a:t>
            </a:r>
            <a:r>
              <a:rPr lang="en-US" sz="2400" dirty="0"/>
              <a:t> industrial</a:t>
            </a:r>
            <a:endParaRPr lang="es-ES" dirty="0"/>
          </a:p>
        </p:txBody>
      </p:sp>
      <p:sp>
        <p:nvSpPr>
          <p:cNvPr id="8" name="Rectángulo 7">
            <a:extLst>
              <a:ext uri="{FF2B5EF4-FFF2-40B4-BE49-F238E27FC236}">
                <a16:creationId xmlns:a16="http://schemas.microsoft.com/office/drawing/2014/main" id="{B3243EC0-7668-4AF9-AC58-0CFB05AE60A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51534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22</a:t>
            </a:fld>
            <a:endParaRPr lang="de-DE"/>
          </a:p>
        </p:txBody>
      </p:sp>
      <p:sp>
        <p:nvSpPr>
          <p:cNvPr id="33" name="Titel 1">
            <a:extLst>
              <a:ext uri="{FF2B5EF4-FFF2-40B4-BE49-F238E27FC236}">
                <a16:creationId xmlns:a16="http://schemas.microsoft.com/office/drawing/2014/main" id="{23F2EAA9-8BE8-4500-A6EC-8BB23E22006F}"/>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err="1"/>
              <a:t>Refigeración</a:t>
            </a:r>
            <a:r>
              <a:rPr lang="en-US" sz="2400" dirty="0"/>
              <a:t> industrial</a:t>
            </a:r>
            <a:endParaRPr lang="es-ES" dirty="0"/>
          </a:p>
        </p:txBody>
      </p:sp>
      <p:sp>
        <p:nvSpPr>
          <p:cNvPr id="37" name="Rectángulo 36">
            <a:extLst>
              <a:ext uri="{FF2B5EF4-FFF2-40B4-BE49-F238E27FC236}">
                <a16:creationId xmlns:a16="http://schemas.microsoft.com/office/drawing/2014/main" id="{4C487C86-E604-4298-A919-5F5B82E0F5FB}"/>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Rectangle 11">
            <a:extLst>
              <a:ext uri="{FF2B5EF4-FFF2-40B4-BE49-F238E27FC236}">
                <a16:creationId xmlns:a16="http://schemas.microsoft.com/office/drawing/2014/main" id="{4D024A47-20F9-4046-8459-651ED47F7EC0}"/>
              </a:ext>
            </a:extLst>
          </p:cNvPr>
          <p:cNvSpPr/>
          <p:nvPr/>
        </p:nvSpPr>
        <p:spPr>
          <a:xfrm>
            <a:off x="686613" y="1288878"/>
            <a:ext cx="2229265" cy="338554"/>
          </a:xfrm>
          <a:prstGeom prst="rect">
            <a:avLst/>
          </a:prstGeom>
        </p:spPr>
        <p:txBody>
          <a:bodyPr wrap="non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Variación de velocidad</a:t>
            </a:r>
          </a:p>
        </p:txBody>
      </p:sp>
      <p:sp>
        <p:nvSpPr>
          <p:cNvPr id="43" name="TextBox 12">
            <a:extLst>
              <a:ext uri="{FF2B5EF4-FFF2-40B4-BE49-F238E27FC236}">
                <a16:creationId xmlns:a16="http://schemas.microsoft.com/office/drawing/2014/main" id="{ACE8714A-0DBA-435D-8B68-F7B317C5405B}"/>
              </a:ext>
            </a:extLst>
          </p:cNvPr>
          <p:cNvSpPr txBox="1"/>
          <p:nvPr/>
        </p:nvSpPr>
        <p:spPr>
          <a:xfrm>
            <a:off x="531502" y="3168193"/>
            <a:ext cx="2680050" cy="861774"/>
          </a:xfrm>
          <a:prstGeom prst="rect">
            <a:avLst/>
          </a:prstGeom>
          <a:noFill/>
        </p:spPr>
        <p:txBody>
          <a:bodyPr wrap="square" rtlCol="0">
            <a:spAutoFit/>
          </a:bodyPr>
          <a:lstStyle/>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Para temperaturas bajas, use ciclos de dos etapas o ciclos para economizar.</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Instale compresores de potencia juiciosamente organizados para cubrir mejor toda la gama de potencias.</a:t>
            </a:r>
          </a:p>
        </p:txBody>
      </p:sp>
      <p:sp>
        <p:nvSpPr>
          <p:cNvPr id="44" name="Rectangle 15">
            <a:extLst>
              <a:ext uri="{FF2B5EF4-FFF2-40B4-BE49-F238E27FC236}">
                <a16:creationId xmlns:a16="http://schemas.microsoft.com/office/drawing/2014/main" id="{E5B43692-4BE4-444E-B0E2-37EE200D0B59}"/>
              </a:ext>
            </a:extLst>
          </p:cNvPr>
          <p:cNvSpPr/>
          <p:nvPr/>
        </p:nvSpPr>
        <p:spPr>
          <a:xfrm>
            <a:off x="699548" y="2852178"/>
            <a:ext cx="1404552" cy="338554"/>
          </a:xfrm>
          <a:prstGeom prst="rect">
            <a:avLst/>
          </a:prstGeom>
        </p:spPr>
        <p:txBody>
          <a:bodyPr wrap="non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Compresores</a:t>
            </a:r>
          </a:p>
        </p:txBody>
      </p:sp>
      <p:sp>
        <p:nvSpPr>
          <p:cNvPr id="45" name="TextBox 33">
            <a:extLst>
              <a:ext uri="{FF2B5EF4-FFF2-40B4-BE49-F238E27FC236}">
                <a16:creationId xmlns:a16="http://schemas.microsoft.com/office/drawing/2014/main" id="{96BDEC27-B82C-4BC1-9391-8BC28ED9113F}"/>
              </a:ext>
            </a:extLst>
          </p:cNvPr>
          <p:cNvSpPr txBox="1"/>
          <p:nvPr/>
        </p:nvSpPr>
        <p:spPr>
          <a:xfrm>
            <a:off x="531502" y="1620202"/>
            <a:ext cx="2680050" cy="1015663"/>
          </a:xfrm>
          <a:prstGeom prst="rect">
            <a:avLst/>
          </a:prstGeom>
          <a:noFill/>
        </p:spPr>
        <p:txBody>
          <a:bodyPr wrap="square" rtlCol="0">
            <a:spAutoFit/>
          </a:bodyPr>
          <a:lstStyle/>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Instale un variador de velocidad en al menos uno de los compresores.</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Para los compresores de tornillo, privilegie la regulación de potencia por variación de velocidad en lugar de por cajón.</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46" name="TextBox 34">
            <a:extLst>
              <a:ext uri="{FF2B5EF4-FFF2-40B4-BE49-F238E27FC236}">
                <a16:creationId xmlns:a16="http://schemas.microsoft.com/office/drawing/2014/main" id="{1EFC3715-00E6-4AC2-B430-248935C271AC}"/>
              </a:ext>
            </a:extLst>
          </p:cNvPr>
          <p:cNvSpPr txBox="1"/>
          <p:nvPr/>
        </p:nvSpPr>
        <p:spPr>
          <a:xfrm>
            <a:off x="3335702" y="1492508"/>
            <a:ext cx="2708740" cy="1169551"/>
          </a:xfrm>
          <a:prstGeom prst="rect">
            <a:avLst/>
          </a:prstGeom>
          <a:noFill/>
        </p:spPr>
        <p:txBody>
          <a:bodyPr wrap="square" rtlCol="0">
            <a:spAutoFit/>
          </a:bodyPr>
          <a:lstStyle/>
          <a:p>
            <a:pPr defTabSz="713232"/>
            <a:endParaRPr lang="en-US" sz="1000" dirty="0">
              <a:solidFill>
                <a:schemeClr val="accent1"/>
              </a:solidFill>
              <a:ea typeface="Open Sans Light" panose="020B0306030504020204" pitchFamily="34" charset="0"/>
              <a:cs typeface="Open Sans Light" panose="020B0306030504020204" pitchFamily="34" charset="0"/>
            </a:endParaRPr>
          </a:p>
          <a:p>
            <a:pPr marL="171450" indent="-171450" defTabSz="713232">
              <a:buFont typeface="Arial" panose="020B0604020202020204" pitchFamily="34" charset="0"/>
              <a:buChar char="•"/>
            </a:pPr>
            <a:r>
              <a:rPr lang="es-ES" sz="1000" dirty="0">
                <a:solidFill>
                  <a:srgbClr val="44546A"/>
                </a:solidFill>
              </a:rPr>
              <a:t>Instale un almacenamiento de frío si es necesario. También es posible dimensionar la botella de desacoplamiento para que pueda desempeñar un papel de almacenamiento.</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47" name="Rectangle 37">
            <a:extLst>
              <a:ext uri="{FF2B5EF4-FFF2-40B4-BE49-F238E27FC236}">
                <a16:creationId xmlns:a16="http://schemas.microsoft.com/office/drawing/2014/main" id="{4A131F91-B36B-4BDB-845F-720B35E2307C}"/>
              </a:ext>
            </a:extLst>
          </p:cNvPr>
          <p:cNvSpPr/>
          <p:nvPr/>
        </p:nvSpPr>
        <p:spPr>
          <a:xfrm>
            <a:off x="3502910" y="1287007"/>
            <a:ext cx="1710725" cy="338554"/>
          </a:xfrm>
          <a:prstGeom prst="rect">
            <a:avLst/>
          </a:prstGeom>
        </p:spPr>
        <p:txBody>
          <a:bodyPr wrap="non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Almacenamiento</a:t>
            </a:r>
          </a:p>
        </p:txBody>
      </p:sp>
      <p:sp>
        <p:nvSpPr>
          <p:cNvPr id="48" name="TextBox 38">
            <a:extLst>
              <a:ext uri="{FF2B5EF4-FFF2-40B4-BE49-F238E27FC236}">
                <a16:creationId xmlns:a16="http://schemas.microsoft.com/office/drawing/2014/main" id="{2060290B-4BE2-4135-A39F-DAA8B3B3FF86}"/>
              </a:ext>
            </a:extLst>
          </p:cNvPr>
          <p:cNvSpPr txBox="1"/>
          <p:nvPr/>
        </p:nvSpPr>
        <p:spPr>
          <a:xfrm>
            <a:off x="3211552" y="3034161"/>
            <a:ext cx="2750966" cy="1323439"/>
          </a:xfrm>
          <a:prstGeom prst="rect">
            <a:avLst/>
          </a:prstGeom>
          <a:noFill/>
        </p:spPr>
        <p:txBody>
          <a:bodyPr wrap="square" rtlCol="0">
            <a:spAutoFit/>
          </a:bodyPr>
          <a:lstStyle/>
          <a:p>
            <a:pPr algn="just" defTabSz="713232"/>
            <a:endParaRPr lang="en-US" sz="1000" dirty="0">
              <a:solidFill>
                <a:schemeClr val="accent1"/>
              </a:solidFill>
              <a:ea typeface="Open Sans Light" panose="020B0306030504020204" pitchFamily="34" charset="0"/>
              <a:cs typeface="Open Sans Light" panose="020B0306030504020204" pitchFamily="34" charset="0"/>
            </a:endParaRP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Instalar un sistema de recuperación de calor en el grupo frío.</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Para compresores de tornillo: recuperar el calor en el circuito de aceite.</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Hasta un 25% de calor rechazado se puede valorizar a una temperatura de 50 - 60 ° C.</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49" name="Rectangle 41">
            <a:extLst>
              <a:ext uri="{FF2B5EF4-FFF2-40B4-BE49-F238E27FC236}">
                <a16:creationId xmlns:a16="http://schemas.microsoft.com/office/drawing/2014/main" id="{DAEE7F1E-15E7-4C4C-9854-EAE74E0E3627}"/>
              </a:ext>
            </a:extLst>
          </p:cNvPr>
          <p:cNvSpPr/>
          <p:nvPr/>
        </p:nvSpPr>
        <p:spPr>
          <a:xfrm>
            <a:off x="3346808" y="2829639"/>
            <a:ext cx="2234907" cy="338554"/>
          </a:xfrm>
          <a:prstGeom prst="rect">
            <a:avLst/>
          </a:prstGeom>
        </p:spPr>
        <p:txBody>
          <a:bodyPr wrap="non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Recuperación de calor</a:t>
            </a:r>
          </a:p>
        </p:txBody>
      </p:sp>
      <p:sp>
        <p:nvSpPr>
          <p:cNvPr id="50" name="Rectangle 44">
            <a:extLst>
              <a:ext uri="{FF2B5EF4-FFF2-40B4-BE49-F238E27FC236}">
                <a16:creationId xmlns:a16="http://schemas.microsoft.com/office/drawing/2014/main" id="{A389EB4E-F07F-4E4B-913B-0DEE675DD7BC}"/>
              </a:ext>
            </a:extLst>
          </p:cNvPr>
          <p:cNvSpPr/>
          <p:nvPr/>
        </p:nvSpPr>
        <p:spPr>
          <a:xfrm>
            <a:off x="6127653" y="1290847"/>
            <a:ext cx="1253869" cy="338554"/>
          </a:xfrm>
          <a:prstGeom prst="rect">
            <a:avLst/>
          </a:prstGeom>
        </p:spPr>
        <p:txBody>
          <a:bodyPr wrap="non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Distribución</a:t>
            </a:r>
          </a:p>
        </p:txBody>
      </p:sp>
      <p:sp>
        <p:nvSpPr>
          <p:cNvPr id="51" name="TextBox 45">
            <a:extLst>
              <a:ext uri="{FF2B5EF4-FFF2-40B4-BE49-F238E27FC236}">
                <a16:creationId xmlns:a16="http://schemas.microsoft.com/office/drawing/2014/main" id="{0CDD8EB9-B5CE-422E-B072-04C85422F48D}"/>
              </a:ext>
            </a:extLst>
          </p:cNvPr>
          <p:cNvSpPr txBox="1"/>
          <p:nvPr/>
        </p:nvSpPr>
        <p:spPr>
          <a:xfrm>
            <a:off x="6055676" y="3190845"/>
            <a:ext cx="2579543" cy="861774"/>
          </a:xfrm>
          <a:prstGeom prst="rect">
            <a:avLst/>
          </a:prstGeom>
          <a:noFill/>
        </p:spPr>
        <p:txBody>
          <a:bodyPr wrap="square" rtlCol="0">
            <a:spAutoFit/>
          </a:bodyPr>
          <a:lstStyle/>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Compruebe el estado del aislamiento del circuito frío y repárelo si es necesario.</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Adoptar una estrategia adecuada y potente de descongelación.</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52" name="Rectangle 48">
            <a:extLst>
              <a:ext uri="{FF2B5EF4-FFF2-40B4-BE49-F238E27FC236}">
                <a16:creationId xmlns:a16="http://schemas.microsoft.com/office/drawing/2014/main" id="{37501300-B875-4B8A-A06A-EA288EF44946}"/>
              </a:ext>
            </a:extLst>
          </p:cNvPr>
          <p:cNvSpPr/>
          <p:nvPr/>
        </p:nvSpPr>
        <p:spPr>
          <a:xfrm>
            <a:off x="6223487" y="2839788"/>
            <a:ext cx="3030618" cy="338554"/>
          </a:xfrm>
          <a:prstGeom prst="rect">
            <a:avLst/>
          </a:prstGeom>
        </p:spPr>
        <p:txBody>
          <a:bodyPr wrap="squar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Aislamiento y descongelación</a:t>
            </a:r>
          </a:p>
        </p:txBody>
      </p:sp>
      <p:sp>
        <p:nvSpPr>
          <p:cNvPr id="53" name="TextBox 49">
            <a:extLst>
              <a:ext uri="{FF2B5EF4-FFF2-40B4-BE49-F238E27FC236}">
                <a16:creationId xmlns:a16="http://schemas.microsoft.com/office/drawing/2014/main" id="{C0E4F254-DEB2-4C87-9757-9D6ADAF3EA03}"/>
              </a:ext>
            </a:extLst>
          </p:cNvPr>
          <p:cNvSpPr txBox="1"/>
          <p:nvPr/>
        </p:nvSpPr>
        <p:spPr>
          <a:xfrm>
            <a:off x="5962518" y="1620202"/>
            <a:ext cx="2672701" cy="1015663"/>
          </a:xfrm>
          <a:prstGeom prst="rect">
            <a:avLst/>
          </a:prstGeom>
          <a:noFill/>
        </p:spPr>
        <p:txBody>
          <a:bodyPr wrap="square" rtlCol="0">
            <a:spAutoFit/>
          </a:bodyPr>
          <a:lstStyle/>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Regular el flujo de fluido refrigerante por la variación de velocidad electrónica en la bomba de distribución secundaria.</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Regule el flujo de refrigerante en el circuito primario en comparación con el flujo en el circuito secundario.</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54" name="TextBox 12">
            <a:extLst>
              <a:ext uri="{FF2B5EF4-FFF2-40B4-BE49-F238E27FC236}">
                <a16:creationId xmlns:a16="http://schemas.microsoft.com/office/drawing/2014/main" id="{7934DA4F-9764-49FD-A2DE-D58169B203D7}"/>
              </a:ext>
            </a:extLst>
          </p:cNvPr>
          <p:cNvSpPr txBox="1"/>
          <p:nvPr/>
        </p:nvSpPr>
        <p:spPr>
          <a:xfrm>
            <a:off x="670070" y="4793250"/>
            <a:ext cx="2666412" cy="1015663"/>
          </a:xfrm>
          <a:prstGeom prst="rect">
            <a:avLst/>
          </a:prstGeom>
          <a:noFill/>
        </p:spPr>
        <p:txBody>
          <a:bodyPr wrap="square" rtlCol="0">
            <a:spAutoFit/>
          </a:bodyPr>
          <a:lstStyle/>
          <a:p>
            <a:pPr defTabSz="713232"/>
            <a:endParaRPr lang="en-US" sz="1000" b="1" dirty="0">
              <a:solidFill>
                <a:srgbClr val="44546A"/>
              </a:solidFill>
              <a:ea typeface="Open Sans Light" panose="020B0306030504020204" pitchFamily="34" charset="0"/>
              <a:cs typeface="Open Sans Light" panose="020B0306030504020204" pitchFamily="34" charset="0"/>
            </a:endParaRP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Es preferible evaporadores de gran tamaño para reducir las perdidas.</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10% más de superficie es 1 ° C ganado, por lo que 2 a 3% de la energía consumida.</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55" name="Rectangle 15">
            <a:extLst>
              <a:ext uri="{FF2B5EF4-FFF2-40B4-BE49-F238E27FC236}">
                <a16:creationId xmlns:a16="http://schemas.microsoft.com/office/drawing/2014/main" id="{3CEC32B2-A080-4949-9A88-17B18C6D7B5E}"/>
              </a:ext>
            </a:extLst>
          </p:cNvPr>
          <p:cNvSpPr/>
          <p:nvPr/>
        </p:nvSpPr>
        <p:spPr>
          <a:xfrm>
            <a:off x="859849" y="4597684"/>
            <a:ext cx="1244251" cy="338554"/>
          </a:xfrm>
          <a:prstGeom prst="rect">
            <a:avLst/>
          </a:prstGeom>
        </p:spPr>
        <p:txBody>
          <a:bodyPr wrap="non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Evaporador</a:t>
            </a:r>
          </a:p>
        </p:txBody>
      </p:sp>
      <p:sp>
        <p:nvSpPr>
          <p:cNvPr id="56" name="TextBox 38">
            <a:extLst>
              <a:ext uri="{FF2B5EF4-FFF2-40B4-BE49-F238E27FC236}">
                <a16:creationId xmlns:a16="http://schemas.microsoft.com/office/drawing/2014/main" id="{86FFDD94-F44A-4B94-B9E5-5D1F89016A8B}"/>
              </a:ext>
            </a:extLst>
          </p:cNvPr>
          <p:cNvSpPr txBox="1"/>
          <p:nvPr/>
        </p:nvSpPr>
        <p:spPr>
          <a:xfrm>
            <a:off x="3350120" y="4938541"/>
            <a:ext cx="2742916" cy="553998"/>
          </a:xfrm>
          <a:prstGeom prst="rect">
            <a:avLst/>
          </a:prstGeom>
          <a:noFill/>
        </p:spPr>
        <p:txBody>
          <a:bodyPr wrap="square" rtlCol="0">
            <a:spAutoFit/>
          </a:bodyPr>
          <a:lstStyle/>
          <a:p>
            <a:pPr defTabSz="713232"/>
            <a:r>
              <a:rPr lang="es-ES" sz="1000" dirty="0">
                <a:solidFill>
                  <a:srgbClr val="44546A"/>
                </a:solidFill>
                <a:ea typeface="Open Sans Light" panose="020B0306030504020204" pitchFamily="34" charset="0"/>
                <a:cs typeface="Open Sans Light" panose="020B0306030504020204" pitchFamily="34" charset="0"/>
              </a:rPr>
              <a:t>La iluminación aporta calor.</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Establecer sistemas de iluminación eficientes en las cámaras frigoríficas.</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57" name="Rectangle 41">
            <a:extLst>
              <a:ext uri="{FF2B5EF4-FFF2-40B4-BE49-F238E27FC236}">
                <a16:creationId xmlns:a16="http://schemas.microsoft.com/office/drawing/2014/main" id="{5666E934-E5E7-4164-9DF6-0027CF7C2957}"/>
              </a:ext>
            </a:extLst>
          </p:cNvPr>
          <p:cNvSpPr/>
          <p:nvPr/>
        </p:nvSpPr>
        <p:spPr>
          <a:xfrm>
            <a:off x="3506244" y="4597684"/>
            <a:ext cx="1220206" cy="338554"/>
          </a:xfrm>
          <a:prstGeom prst="rect">
            <a:avLst/>
          </a:prstGeom>
        </p:spPr>
        <p:txBody>
          <a:bodyPr wrap="none">
            <a:spAutoFit/>
          </a:bodyPr>
          <a:lstStyle/>
          <a:p>
            <a:pPr defTabSz="713232"/>
            <a:r>
              <a:rPr lang="es-ES" sz="1600" dirty="0">
                <a:solidFill>
                  <a:schemeClr val="accent1"/>
                </a:solidFill>
                <a:ea typeface="Open Sans Light" panose="020B0306030504020204" pitchFamily="34" charset="0"/>
                <a:cs typeface="Open Sans Light" panose="020B0306030504020204" pitchFamily="34" charset="0"/>
              </a:rPr>
              <a:t>Iluminación</a:t>
            </a:r>
          </a:p>
        </p:txBody>
      </p:sp>
      <p:sp>
        <p:nvSpPr>
          <p:cNvPr id="58" name="TextBox 45">
            <a:extLst>
              <a:ext uri="{FF2B5EF4-FFF2-40B4-BE49-F238E27FC236}">
                <a16:creationId xmlns:a16="http://schemas.microsoft.com/office/drawing/2014/main" id="{E9629EEA-6EE2-4092-9059-E7D0CECB8D7E}"/>
              </a:ext>
            </a:extLst>
          </p:cNvPr>
          <p:cNvSpPr txBox="1"/>
          <p:nvPr/>
        </p:nvSpPr>
        <p:spPr>
          <a:xfrm>
            <a:off x="6106674" y="4788668"/>
            <a:ext cx="2659063" cy="1323439"/>
          </a:xfrm>
          <a:prstGeom prst="rect">
            <a:avLst/>
          </a:prstGeom>
          <a:noFill/>
        </p:spPr>
        <p:txBody>
          <a:bodyPr wrap="square" rtlCol="0">
            <a:spAutoFit/>
          </a:bodyPr>
          <a:lstStyle/>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Establecer protecciones de aberturas efectivas (cortinas con tirantes, cortinas de aire, puertas de apertura rápida).</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Configurar bloqueos de búfer y disminuir las aperturas / cierres de la zona.</a:t>
            </a:r>
          </a:p>
          <a:p>
            <a:pPr marL="171450" indent="-171450" defTabSz="713232">
              <a:buFont typeface="Arial" panose="020B0604020202020204" pitchFamily="34" charset="0"/>
              <a:buChar char="•"/>
            </a:pPr>
            <a:r>
              <a:rPr lang="es-ES" sz="1000" dirty="0">
                <a:solidFill>
                  <a:srgbClr val="44546A"/>
                </a:solidFill>
                <a:ea typeface="Open Sans Light" panose="020B0306030504020204" pitchFamily="34" charset="0"/>
                <a:cs typeface="Open Sans Light" panose="020B0306030504020204" pitchFamily="34" charset="0"/>
              </a:rPr>
              <a:t>Las entradas pueden ser responsables del 20 al 40% del sistema de refrigeración del balance.</a:t>
            </a:r>
            <a:endParaRPr lang="en-US" sz="1000" dirty="0">
              <a:solidFill>
                <a:srgbClr val="44546A"/>
              </a:solidFill>
              <a:ea typeface="Open Sans Light" panose="020B0306030504020204" pitchFamily="34" charset="0"/>
              <a:cs typeface="Open Sans Light" panose="020B0306030504020204" pitchFamily="34" charset="0"/>
            </a:endParaRPr>
          </a:p>
        </p:txBody>
      </p:sp>
      <p:sp>
        <p:nvSpPr>
          <p:cNvPr id="59" name="Rectangle 48">
            <a:extLst>
              <a:ext uri="{FF2B5EF4-FFF2-40B4-BE49-F238E27FC236}">
                <a16:creationId xmlns:a16="http://schemas.microsoft.com/office/drawing/2014/main" id="{DD17B79A-E387-4F2A-A021-553EFFA9A7C8}"/>
              </a:ext>
            </a:extLst>
          </p:cNvPr>
          <p:cNvSpPr/>
          <p:nvPr/>
        </p:nvSpPr>
        <p:spPr>
          <a:xfrm>
            <a:off x="6275466" y="4525358"/>
            <a:ext cx="2491388" cy="307777"/>
          </a:xfrm>
          <a:prstGeom prst="rect">
            <a:avLst/>
          </a:prstGeom>
        </p:spPr>
        <p:txBody>
          <a:bodyPr wrap="none">
            <a:spAutoFit/>
          </a:bodyPr>
          <a:lstStyle/>
          <a:p>
            <a:pPr defTabSz="713232"/>
            <a:r>
              <a:rPr lang="es-ES" sz="1400" dirty="0">
                <a:solidFill>
                  <a:schemeClr val="accent1"/>
                </a:solidFill>
                <a:ea typeface="Open Sans Light" panose="020B0306030504020204" pitchFamily="34" charset="0"/>
                <a:cs typeface="Open Sans Light" panose="020B0306030504020204" pitchFamily="34" charset="0"/>
              </a:rPr>
              <a:t>Aberturas de cámaras de frio</a:t>
            </a:r>
          </a:p>
        </p:txBody>
      </p:sp>
      <p:pic>
        <p:nvPicPr>
          <p:cNvPr id="60" name="Imagen 59">
            <a:extLst>
              <a:ext uri="{FF2B5EF4-FFF2-40B4-BE49-F238E27FC236}">
                <a16:creationId xmlns:a16="http://schemas.microsoft.com/office/drawing/2014/main" id="{5EA82482-41B6-4A92-B73F-FEEE2F369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38" y="1249487"/>
            <a:ext cx="425415" cy="425415"/>
          </a:xfrm>
          <a:prstGeom prst="rect">
            <a:avLst/>
          </a:prstGeom>
        </p:spPr>
      </p:pic>
      <p:pic>
        <p:nvPicPr>
          <p:cNvPr id="61" name="Imagen 60" descr="Imagen que contiene suelo, edificio&#10;&#10;Descripción generada automáticamente">
            <a:extLst>
              <a:ext uri="{FF2B5EF4-FFF2-40B4-BE49-F238E27FC236}">
                <a16:creationId xmlns:a16="http://schemas.microsoft.com/office/drawing/2014/main" id="{EC69623F-376F-4105-88F7-A94281702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3857" y="1305733"/>
            <a:ext cx="288000" cy="288000"/>
          </a:xfrm>
          <a:prstGeom prst="rect">
            <a:avLst/>
          </a:prstGeom>
        </p:spPr>
      </p:pic>
      <p:pic>
        <p:nvPicPr>
          <p:cNvPr id="62" name="Imagen 61" descr="Imagen que contiene texto&#10;&#10;Descripción generada automáticamente">
            <a:extLst>
              <a:ext uri="{FF2B5EF4-FFF2-40B4-BE49-F238E27FC236}">
                <a16:creationId xmlns:a16="http://schemas.microsoft.com/office/drawing/2014/main" id="{534150DA-B0C4-4B4C-A670-96E49DCC09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03" y="2812382"/>
            <a:ext cx="347328" cy="347328"/>
          </a:xfrm>
          <a:prstGeom prst="rect">
            <a:avLst/>
          </a:prstGeom>
        </p:spPr>
      </p:pic>
      <p:pic>
        <p:nvPicPr>
          <p:cNvPr id="63" name="Imagen 62" descr="Imagen que contiene objeto&#10;&#10;Descripción generada automáticamente">
            <a:extLst>
              <a:ext uri="{FF2B5EF4-FFF2-40B4-BE49-F238E27FC236}">
                <a16:creationId xmlns:a16="http://schemas.microsoft.com/office/drawing/2014/main" id="{BE803EBB-3EAF-45C9-BC2F-2861A40418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5839" y="2874463"/>
            <a:ext cx="293983" cy="293983"/>
          </a:xfrm>
          <a:prstGeom prst="rect">
            <a:avLst/>
          </a:prstGeom>
        </p:spPr>
      </p:pic>
      <p:pic>
        <p:nvPicPr>
          <p:cNvPr id="64" name="Imagen 63" descr="Imagen que contiene objeto&#10;&#10;Descripción generada automáticamente">
            <a:extLst>
              <a:ext uri="{FF2B5EF4-FFF2-40B4-BE49-F238E27FC236}">
                <a16:creationId xmlns:a16="http://schemas.microsoft.com/office/drawing/2014/main" id="{9DE15A44-E25E-41A3-BF2A-532715E90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2915" y="2880511"/>
            <a:ext cx="293984" cy="293984"/>
          </a:xfrm>
          <a:prstGeom prst="rect">
            <a:avLst/>
          </a:prstGeom>
        </p:spPr>
      </p:pic>
      <p:pic>
        <p:nvPicPr>
          <p:cNvPr id="65" name="Imagen 64" descr="Imagen que contiene objeto&#10;&#10;Descripción generada automáticamente">
            <a:extLst>
              <a:ext uri="{FF2B5EF4-FFF2-40B4-BE49-F238E27FC236}">
                <a16:creationId xmlns:a16="http://schemas.microsoft.com/office/drawing/2014/main" id="{C1BB8334-C363-4E4E-B825-0082EA49F7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617" y="4603431"/>
            <a:ext cx="370473" cy="370473"/>
          </a:xfrm>
          <a:prstGeom prst="rect">
            <a:avLst/>
          </a:prstGeom>
        </p:spPr>
      </p:pic>
      <p:pic>
        <p:nvPicPr>
          <p:cNvPr id="66" name="Imagen 65">
            <a:extLst>
              <a:ext uri="{FF2B5EF4-FFF2-40B4-BE49-F238E27FC236}">
                <a16:creationId xmlns:a16="http://schemas.microsoft.com/office/drawing/2014/main" id="{77474B3C-7022-41FB-892E-A20D226162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7503" y="4555332"/>
            <a:ext cx="393743" cy="393743"/>
          </a:xfrm>
          <a:prstGeom prst="rect">
            <a:avLst/>
          </a:prstGeom>
        </p:spPr>
      </p:pic>
      <p:pic>
        <p:nvPicPr>
          <p:cNvPr id="67" name="Imagen 66">
            <a:extLst>
              <a:ext uri="{FF2B5EF4-FFF2-40B4-BE49-F238E27FC236}">
                <a16:creationId xmlns:a16="http://schemas.microsoft.com/office/drawing/2014/main" id="{AE5B0EAF-3806-43A5-9951-920F07E548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3258" y="4491785"/>
            <a:ext cx="338554" cy="338554"/>
          </a:xfrm>
          <a:prstGeom prst="rect">
            <a:avLst/>
          </a:prstGeom>
        </p:spPr>
      </p:pic>
    </p:spTree>
    <p:extLst>
      <p:ext uri="{BB962C8B-B14F-4D97-AF65-F5344CB8AC3E}">
        <p14:creationId xmlns:p14="http://schemas.microsoft.com/office/powerpoint/2010/main" val="312912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23</a:t>
            </a:fld>
            <a:endParaRPr lang="de-DE"/>
          </a:p>
        </p:txBody>
      </p:sp>
      <p:grpSp>
        <p:nvGrpSpPr>
          <p:cNvPr id="12" name="Grupo 11">
            <a:extLst>
              <a:ext uri="{FF2B5EF4-FFF2-40B4-BE49-F238E27FC236}">
                <a16:creationId xmlns:a16="http://schemas.microsoft.com/office/drawing/2014/main" id="{28BEDEFC-930F-4448-8DDE-1E808D76ECA9}"/>
              </a:ext>
            </a:extLst>
          </p:cNvPr>
          <p:cNvGrpSpPr/>
          <p:nvPr/>
        </p:nvGrpSpPr>
        <p:grpSpPr>
          <a:xfrm>
            <a:off x="662521" y="1548710"/>
            <a:ext cx="7818958" cy="4314763"/>
            <a:chOff x="425450" y="1376455"/>
            <a:chExt cx="8293100" cy="4576411"/>
          </a:xfrm>
        </p:grpSpPr>
        <p:pic>
          <p:nvPicPr>
            <p:cNvPr id="22" name="Picture 2">
              <a:extLst>
                <a:ext uri="{FF2B5EF4-FFF2-40B4-BE49-F238E27FC236}">
                  <a16:creationId xmlns:a16="http://schemas.microsoft.com/office/drawing/2014/main" id="{FF5AF4AD-EF70-4462-8401-B1E22C3B8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63" t="9846" r="2217" b="17535"/>
            <a:stretch>
              <a:fillRect/>
            </a:stretch>
          </p:blipFill>
          <p:spPr bwMode="auto">
            <a:xfrm>
              <a:off x="533400" y="1408020"/>
              <a:ext cx="818515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3" name="4 CuadroTexto">
              <a:extLst>
                <a:ext uri="{FF2B5EF4-FFF2-40B4-BE49-F238E27FC236}">
                  <a16:creationId xmlns:a16="http://schemas.microsoft.com/office/drawing/2014/main" id="{3BE4C2B3-FC7E-47ED-B7EF-24472D5D8924}"/>
                </a:ext>
              </a:extLst>
            </p:cNvPr>
            <p:cNvSpPr txBox="1">
              <a:spLocks noChangeArrowheads="1"/>
            </p:cNvSpPr>
            <p:nvPr/>
          </p:nvSpPr>
          <p:spPr bwMode="auto">
            <a:xfrm>
              <a:off x="1830388" y="1493069"/>
              <a:ext cx="2376487" cy="3917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en-US" dirty="0"/>
                <a:t>Agua caliente</a:t>
              </a:r>
            </a:p>
          </p:txBody>
        </p:sp>
        <p:sp>
          <p:nvSpPr>
            <p:cNvPr id="24" name="8 CuadroTexto">
              <a:extLst>
                <a:ext uri="{FF2B5EF4-FFF2-40B4-BE49-F238E27FC236}">
                  <a16:creationId xmlns:a16="http://schemas.microsoft.com/office/drawing/2014/main" id="{5DEE1707-1B06-4CB4-8863-54C671D75536}"/>
                </a:ext>
              </a:extLst>
            </p:cNvPr>
            <p:cNvSpPr txBox="1">
              <a:spLocks noChangeArrowheads="1"/>
            </p:cNvSpPr>
            <p:nvPr/>
          </p:nvSpPr>
          <p:spPr bwMode="auto">
            <a:xfrm>
              <a:off x="4395788" y="1441357"/>
              <a:ext cx="2781300" cy="685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en-US" dirty="0"/>
                <a:t>Agua fría
</a:t>
              </a:r>
            </a:p>
          </p:txBody>
        </p:sp>
        <p:sp>
          <p:nvSpPr>
            <p:cNvPr id="25" name="10 CuadroTexto">
              <a:extLst>
                <a:ext uri="{FF2B5EF4-FFF2-40B4-BE49-F238E27FC236}">
                  <a16:creationId xmlns:a16="http://schemas.microsoft.com/office/drawing/2014/main" id="{454368D1-F614-43D0-ABC1-8A31AA796185}"/>
                </a:ext>
              </a:extLst>
            </p:cNvPr>
            <p:cNvSpPr txBox="1">
              <a:spLocks noChangeArrowheads="1"/>
            </p:cNvSpPr>
            <p:nvPr/>
          </p:nvSpPr>
          <p:spPr bwMode="auto">
            <a:xfrm>
              <a:off x="6575425" y="3413032"/>
              <a:ext cx="1187450" cy="685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dirty="0"/>
                <a:t>Salida de gases</a:t>
              </a:r>
            </a:p>
          </p:txBody>
        </p:sp>
        <p:sp>
          <p:nvSpPr>
            <p:cNvPr id="26" name="11 CuadroTexto">
              <a:extLst>
                <a:ext uri="{FF2B5EF4-FFF2-40B4-BE49-F238E27FC236}">
                  <a16:creationId xmlns:a16="http://schemas.microsoft.com/office/drawing/2014/main" id="{258D2535-F5B1-46F5-8A2B-E7DE9CF60A3A}"/>
                </a:ext>
              </a:extLst>
            </p:cNvPr>
            <p:cNvSpPr txBox="1">
              <a:spLocks noChangeArrowheads="1"/>
            </p:cNvSpPr>
            <p:nvPr/>
          </p:nvSpPr>
          <p:spPr bwMode="auto">
            <a:xfrm>
              <a:off x="425450" y="4973545"/>
              <a:ext cx="1836738" cy="979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en-US" dirty="0"/>
                <a:t>Entrada de combustible
</a:t>
              </a:r>
            </a:p>
          </p:txBody>
        </p:sp>
        <p:sp>
          <p:nvSpPr>
            <p:cNvPr id="27" name="12 CuadroTexto">
              <a:extLst>
                <a:ext uri="{FF2B5EF4-FFF2-40B4-BE49-F238E27FC236}">
                  <a16:creationId xmlns:a16="http://schemas.microsoft.com/office/drawing/2014/main" id="{73671AE3-61C2-4377-A01C-923C01599F55}"/>
                </a:ext>
              </a:extLst>
            </p:cNvPr>
            <p:cNvSpPr txBox="1">
              <a:spLocks noChangeArrowheads="1"/>
            </p:cNvSpPr>
            <p:nvPr/>
          </p:nvSpPr>
          <p:spPr bwMode="auto">
            <a:xfrm>
              <a:off x="425451" y="1376455"/>
              <a:ext cx="1391976" cy="685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ltLang="en-US" dirty="0"/>
                <a:t>Quemador
</a:t>
              </a:r>
            </a:p>
          </p:txBody>
        </p:sp>
        <p:cxnSp>
          <p:nvCxnSpPr>
            <p:cNvPr id="28" name="13 Conector recto de flecha">
              <a:extLst>
                <a:ext uri="{FF2B5EF4-FFF2-40B4-BE49-F238E27FC236}">
                  <a16:creationId xmlns:a16="http://schemas.microsoft.com/office/drawing/2014/main" id="{6C32DDEB-7EFA-4A98-8114-9FDCB579DAA9}"/>
                </a:ext>
              </a:extLst>
            </p:cNvPr>
            <p:cNvCxnSpPr>
              <a:cxnSpLocks noChangeShapeType="1"/>
            </p:cNvCxnSpPr>
            <p:nvPr/>
          </p:nvCxnSpPr>
          <p:spPr bwMode="auto">
            <a:xfrm>
              <a:off x="1074738" y="1841407"/>
              <a:ext cx="498475" cy="183515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29" name="14 CuadroTexto">
              <a:extLst>
                <a:ext uri="{FF2B5EF4-FFF2-40B4-BE49-F238E27FC236}">
                  <a16:creationId xmlns:a16="http://schemas.microsoft.com/office/drawing/2014/main" id="{6A19475D-27A8-4ECB-A3E8-FFFF14D5C662}"/>
                </a:ext>
              </a:extLst>
            </p:cNvPr>
            <p:cNvSpPr txBox="1">
              <a:spLocks noChangeArrowheads="1"/>
            </p:cNvSpPr>
            <p:nvPr/>
          </p:nvSpPr>
          <p:spPr bwMode="auto">
            <a:xfrm>
              <a:off x="4206875" y="5081495"/>
              <a:ext cx="18351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s-ES" altLang="en-US" dirty="0"/>
                <a:t>Circuito de gas</a:t>
              </a:r>
            </a:p>
          </p:txBody>
        </p:sp>
        <p:cxnSp>
          <p:nvCxnSpPr>
            <p:cNvPr id="30" name="16 Conector recto de flecha">
              <a:extLst>
                <a:ext uri="{FF2B5EF4-FFF2-40B4-BE49-F238E27FC236}">
                  <a16:creationId xmlns:a16="http://schemas.microsoft.com/office/drawing/2014/main" id="{7C19A68F-E74F-4F23-8B24-E307075BB5B8}"/>
                </a:ext>
              </a:extLst>
            </p:cNvPr>
            <p:cNvCxnSpPr>
              <a:cxnSpLocks noChangeShapeType="1"/>
            </p:cNvCxnSpPr>
            <p:nvPr/>
          </p:nvCxnSpPr>
          <p:spPr bwMode="auto">
            <a:xfrm flipH="1" flipV="1">
              <a:off x="3949700" y="4433795"/>
              <a:ext cx="676275" cy="647700"/>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cxnSp>
          <p:nvCxnSpPr>
            <p:cNvPr id="31" name="17 Conector recto de flecha">
              <a:extLst>
                <a:ext uri="{FF2B5EF4-FFF2-40B4-BE49-F238E27FC236}">
                  <a16:creationId xmlns:a16="http://schemas.microsoft.com/office/drawing/2014/main" id="{BA0FB975-0DC5-4256-9F10-A73461C2989A}"/>
                </a:ext>
              </a:extLst>
            </p:cNvPr>
            <p:cNvCxnSpPr>
              <a:cxnSpLocks noChangeShapeType="1"/>
            </p:cNvCxnSpPr>
            <p:nvPr/>
          </p:nvCxnSpPr>
          <p:spPr bwMode="auto">
            <a:xfrm flipH="1" flipV="1">
              <a:off x="4206875" y="3059020"/>
              <a:ext cx="419100" cy="2022475"/>
            </a:xfrm>
            <a:prstGeom prst="straightConnector1">
              <a:avLst/>
            </a:prstGeom>
            <a:ln>
              <a:headEnd/>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grpSp>
      <p:sp>
        <p:nvSpPr>
          <p:cNvPr id="16" name="Titel 1">
            <a:extLst>
              <a:ext uri="{FF2B5EF4-FFF2-40B4-BE49-F238E27FC236}">
                <a16:creationId xmlns:a16="http://schemas.microsoft.com/office/drawing/2014/main" id="{091E4FD2-9AF0-4E4B-9F65-604A0160DA23}"/>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Proceso de calentamiento</a:t>
            </a:r>
            <a:endParaRPr lang="es-ES" dirty="0"/>
          </a:p>
        </p:txBody>
      </p:sp>
      <p:sp>
        <p:nvSpPr>
          <p:cNvPr id="17" name="Rectángulo 16">
            <a:extLst>
              <a:ext uri="{FF2B5EF4-FFF2-40B4-BE49-F238E27FC236}">
                <a16:creationId xmlns:a16="http://schemas.microsoft.com/office/drawing/2014/main" id="{16C5F326-6E0B-461B-B119-163F1E621DA1}"/>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11835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24</a:t>
            </a:fld>
            <a:endParaRPr lang="de-DE"/>
          </a:p>
        </p:txBody>
      </p:sp>
      <p:sp>
        <p:nvSpPr>
          <p:cNvPr id="18" name="Rectángulo 17">
            <a:extLst>
              <a:ext uri="{FF2B5EF4-FFF2-40B4-BE49-F238E27FC236}">
                <a16:creationId xmlns:a16="http://schemas.microsoft.com/office/drawing/2014/main" id="{3F41B4AB-36A0-4396-B8C1-6DBFBCDD95B6}"/>
              </a:ext>
            </a:extLst>
          </p:cNvPr>
          <p:cNvSpPr/>
          <p:nvPr/>
        </p:nvSpPr>
        <p:spPr>
          <a:xfrm>
            <a:off x="370136" y="710250"/>
            <a:ext cx="8460496" cy="861774"/>
          </a:xfrm>
          <a:prstGeom prst="rect">
            <a:avLst/>
          </a:prstGeom>
        </p:spPr>
        <p:txBody>
          <a:bodyPr wrap="square" anchor="ctr">
            <a:spAutoFit/>
          </a:bodyPr>
          <a:lstStyle/>
          <a:p>
            <a:pPr algn="ctr"/>
            <a:r>
              <a:rPr lang="es-ES" b="1" dirty="0">
                <a:solidFill>
                  <a:schemeClr val="accent1"/>
                </a:solidFill>
              </a:rPr>
              <a:t>Aumento de la temperatura de 1 ° C = El ahorro de energía es aproximadamente del </a:t>
            </a:r>
            <a:r>
              <a:rPr lang="en-US" sz="3200" b="1" dirty="0">
                <a:solidFill>
                  <a:schemeClr val="accent1"/>
                </a:solidFill>
              </a:rPr>
              <a:t>6%</a:t>
            </a:r>
            <a:endParaRPr lang="es-ES" b="1" dirty="0">
              <a:solidFill>
                <a:schemeClr val="accent1"/>
              </a:solidFill>
            </a:endParaRPr>
          </a:p>
        </p:txBody>
      </p:sp>
      <p:sp>
        <p:nvSpPr>
          <p:cNvPr id="21" name="Titel 1">
            <a:extLst>
              <a:ext uri="{FF2B5EF4-FFF2-40B4-BE49-F238E27FC236}">
                <a16:creationId xmlns:a16="http://schemas.microsoft.com/office/drawing/2014/main" id="{1B17DE74-573D-4E33-AD49-56BCDD4640D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Proceso de calentamiento</a:t>
            </a:r>
          </a:p>
        </p:txBody>
      </p:sp>
      <p:sp>
        <p:nvSpPr>
          <p:cNvPr id="26" name="Rectángulo 25">
            <a:extLst>
              <a:ext uri="{FF2B5EF4-FFF2-40B4-BE49-F238E27FC236}">
                <a16:creationId xmlns:a16="http://schemas.microsoft.com/office/drawing/2014/main" id="{9E346D62-5B0D-484B-86C7-50CA03950CF0}"/>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7" name="Espace réservé du contenu 8">
            <a:extLst>
              <a:ext uri="{FF2B5EF4-FFF2-40B4-BE49-F238E27FC236}">
                <a16:creationId xmlns:a16="http://schemas.microsoft.com/office/drawing/2014/main" id="{6EEBC323-D018-481B-8C63-72ECF5EE7FF0}"/>
              </a:ext>
            </a:extLst>
          </p:cNvPr>
          <p:cNvSpPr txBox="1">
            <a:spLocks/>
          </p:cNvSpPr>
          <p:nvPr/>
        </p:nvSpPr>
        <p:spPr>
          <a:xfrm>
            <a:off x="370136" y="2002121"/>
            <a:ext cx="3697808" cy="3663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s-ES" dirty="0">
                <a:solidFill>
                  <a:schemeClr val="tx1">
                    <a:lumMod val="65000"/>
                    <a:lumOff val="35000"/>
                  </a:schemeClr>
                </a:solidFill>
              </a:rPr>
              <a:t>Ajustar la temperatura de las habitaciones y calderas.
</a:t>
            </a:r>
            <a:endParaRPr lang="en-US" dirty="0">
              <a:solidFill>
                <a:schemeClr val="tx1">
                  <a:lumMod val="65000"/>
                  <a:lumOff val="35000"/>
                </a:schemeClr>
              </a:solidFill>
            </a:endParaRPr>
          </a:p>
        </p:txBody>
      </p:sp>
      <p:sp>
        <p:nvSpPr>
          <p:cNvPr id="28" name="Rectángulo 27">
            <a:extLst>
              <a:ext uri="{FF2B5EF4-FFF2-40B4-BE49-F238E27FC236}">
                <a16:creationId xmlns:a16="http://schemas.microsoft.com/office/drawing/2014/main" id="{32F679B0-9783-4AB1-8495-0B76B38C9893}"/>
              </a:ext>
            </a:extLst>
          </p:cNvPr>
          <p:cNvSpPr/>
          <p:nvPr/>
        </p:nvSpPr>
        <p:spPr>
          <a:xfrm>
            <a:off x="370136" y="1950597"/>
            <a:ext cx="3697808" cy="4178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esquinas superiores redondeadas 28">
            <a:extLst>
              <a:ext uri="{FF2B5EF4-FFF2-40B4-BE49-F238E27FC236}">
                <a16:creationId xmlns:a16="http://schemas.microsoft.com/office/drawing/2014/main" id="{BD33EF94-1AD6-410E-A5DA-9344491683F7}"/>
              </a:ext>
            </a:extLst>
          </p:cNvPr>
          <p:cNvSpPr/>
          <p:nvPr/>
        </p:nvSpPr>
        <p:spPr>
          <a:xfrm>
            <a:off x="370136" y="1613839"/>
            <a:ext cx="3697808"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0" name="Rectángulo 29">
            <a:extLst>
              <a:ext uri="{FF2B5EF4-FFF2-40B4-BE49-F238E27FC236}">
                <a16:creationId xmlns:a16="http://schemas.microsoft.com/office/drawing/2014/main" id="{697E763F-D6EE-47DB-807B-000B1E3BBCA9}"/>
              </a:ext>
            </a:extLst>
          </p:cNvPr>
          <p:cNvSpPr/>
          <p:nvPr/>
        </p:nvSpPr>
        <p:spPr>
          <a:xfrm>
            <a:off x="370136" y="1611219"/>
            <a:ext cx="3625800" cy="707886"/>
          </a:xfrm>
          <a:prstGeom prst="rect">
            <a:avLst/>
          </a:prstGeom>
        </p:spPr>
        <p:txBody>
          <a:bodyPr wrap="square">
            <a:spAutoFit/>
          </a:bodyPr>
          <a:lstStyle/>
          <a:p>
            <a:pPr algn="ctr"/>
            <a:r>
              <a:rPr lang="es-ES" sz="2000" b="1" cap="small" dirty="0">
                <a:solidFill>
                  <a:schemeClr val="bg1"/>
                </a:solidFill>
              </a:rPr>
              <a:t>Medidas sin coste</a:t>
            </a:r>
            <a:r>
              <a:rPr lang="en-US" sz="2000" b="1" cap="small" dirty="0">
                <a:solidFill>
                  <a:schemeClr val="bg1"/>
                </a:solidFill>
              </a:rPr>
              <a:t>
</a:t>
            </a:r>
          </a:p>
        </p:txBody>
      </p:sp>
      <p:sp>
        <p:nvSpPr>
          <p:cNvPr id="31" name="Espace réservé du contenu 8">
            <a:extLst>
              <a:ext uri="{FF2B5EF4-FFF2-40B4-BE49-F238E27FC236}">
                <a16:creationId xmlns:a16="http://schemas.microsoft.com/office/drawing/2014/main" id="{9D053EA0-3168-4698-A063-01584D18E04E}"/>
              </a:ext>
            </a:extLst>
          </p:cNvPr>
          <p:cNvSpPr txBox="1">
            <a:spLocks/>
          </p:cNvSpPr>
          <p:nvPr/>
        </p:nvSpPr>
        <p:spPr>
          <a:xfrm>
            <a:off x="4931217" y="1911881"/>
            <a:ext cx="3445780" cy="50405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s-ES" dirty="0">
                <a:solidFill>
                  <a:schemeClr val="tx1">
                    <a:lumMod val="65000"/>
                    <a:lumOff val="35000"/>
                  </a:schemeClr>
                </a:solidFill>
              </a:rPr>
              <a:t>Aislamiento térmico en calderas, depósitos de agua caliente y tuberías de agua.
</a:t>
            </a:r>
            <a:endParaRPr lang="en-US" dirty="0">
              <a:solidFill>
                <a:schemeClr val="tx1">
                  <a:lumMod val="65000"/>
                  <a:lumOff val="35000"/>
                </a:schemeClr>
              </a:solidFill>
            </a:endParaRPr>
          </a:p>
        </p:txBody>
      </p:sp>
      <p:sp>
        <p:nvSpPr>
          <p:cNvPr id="32" name="Rectángulo 31">
            <a:extLst>
              <a:ext uri="{FF2B5EF4-FFF2-40B4-BE49-F238E27FC236}">
                <a16:creationId xmlns:a16="http://schemas.microsoft.com/office/drawing/2014/main" id="{153F7EAC-693E-4B3A-9BFD-C7724D231981}"/>
              </a:ext>
            </a:extLst>
          </p:cNvPr>
          <p:cNvSpPr/>
          <p:nvPr/>
        </p:nvSpPr>
        <p:spPr>
          <a:xfrm>
            <a:off x="4931217" y="1877825"/>
            <a:ext cx="3445780" cy="5381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esquinas superiores redondeadas 32">
            <a:extLst>
              <a:ext uri="{FF2B5EF4-FFF2-40B4-BE49-F238E27FC236}">
                <a16:creationId xmlns:a16="http://schemas.microsoft.com/office/drawing/2014/main" id="{A3567665-D25F-4354-AB5C-34216C2C261C}"/>
              </a:ext>
            </a:extLst>
          </p:cNvPr>
          <p:cNvSpPr/>
          <p:nvPr/>
        </p:nvSpPr>
        <p:spPr>
          <a:xfrm>
            <a:off x="4931217" y="1541067"/>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4" name="Rectángulo 33">
            <a:extLst>
              <a:ext uri="{FF2B5EF4-FFF2-40B4-BE49-F238E27FC236}">
                <a16:creationId xmlns:a16="http://schemas.microsoft.com/office/drawing/2014/main" id="{BB65641A-2E0A-405C-9A3C-6B8DBC0D7918}"/>
              </a:ext>
            </a:extLst>
          </p:cNvPr>
          <p:cNvSpPr/>
          <p:nvPr/>
        </p:nvSpPr>
        <p:spPr>
          <a:xfrm>
            <a:off x="4931217" y="1538447"/>
            <a:ext cx="3445780" cy="707886"/>
          </a:xfrm>
          <a:prstGeom prst="rect">
            <a:avLst/>
          </a:prstGeom>
        </p:spPr>
        <p:txBody>
          <a:bodyPr wrap="square">
            <a:spAutoFit/>
          </a:bodyPr>
          <a:lstStyle/>
          <a:p>
            <a:pPr algn="ctr"/>
            <a:r>
              <a:rPr lang="es-ES" sz="2000" b="1" cap="small" dirty="0">
                <a:solidFill>
                  <a:schemeClr val="bg1"/>
                </a:solidFill>
              </a:rPr>
              <a:t>Aislamiento térmico
</a:t>
            </a:r>
          </a:p>
        </p:txBody>
      </p:sp>
      <p:sp>
        <p:nvSpPr>
          <p:cNvPr id="35" name="Espace réservé du contenu 8">
            <a:extLst>
              <a:ext uri="{FF2B5EF4-FFF2-40B4-BE49-F238E27FC236}">
                <a16:creationId xmlns:a16="http://schemas.microsoft.com/office/drawing/2014/main" id="{10B85E95-9351-4D49-8F69-40791FA7BACC}"/>
              </a:ext>
            </a:extLst>
          </p:cNvPr>
          <p:cNvSpPr txBox="1">
            <a:spLocks/>
          </p:cNvSpPr>
          <p:nvPr/>
        </p:nvSpPr>
        <p:spPr>
          <a:xfrm>
            <a:off x="375053" y="3449720"/>
            <a:ext cx="3445780" cy="3663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s-ES" dirty="0">
                <a:solidFill>
                  <a:schemeClr val="tx1">
                    <a:lumMod val="65000"/>
                    <a:lumOff val="35000"/>
                  </a:schemeClr>
                </a:solidFill>
              </a:rPr>
              <a:t>1 mm de sol a 50 </a:t>
            </a:r>
            <a:r>
              <a:rPr lang="es-ES" dirty="0" err="1">
                <a:solidFill>
                  <a:schemeClr val="tx1">
                    <a:lumMod val="65000"/>
                    <a:lumOff val="35000"/>
                  </a:schemeClr>
                </a:solidFill>
              </a:rPr>
              <a:t>ªC</a:t>
            </a:r>
            <a:r>
              <a:rPr lang="es-ES" dirty="0">
                <a:solidFill>
                  <a:schemeClr val="tx1">
                    <a:lumMod val="65000"/>
                    <a:lumOff val="35000"/>
                  </a:schemeClr>
                </a:solidFill>
              </a:rPr>
              <a:t> de temperatura de humo - pérdida de rendimiento de 4% -8%.</a:t>
            </a:r>
            <a:r>
              <a:rPr lang="en-US" dirty="0">
                <a:solidFill>
                  <a:schemeClr val="tx1">
                    <a:lumMod val="65000"/>
                    <a:lumOff val="35000"/>
                  </a:schemeClr>
                </a:solidFill>
              </a:rPr>
              <a:t>
</a:t>
            </a:r>
          </a:p>
        </p:txBody>
      </p:sp>
      <p:sp>
        <p:nvSpPr>
          <p:cNvPr id="36" name="Rectángulo 35">
            <a:extLst>
              <a:ext uri="{FF2B5EF4-FFF2-40B4-BE49-F238E27FC236}">
                <a16:creationId xmlns:a16="http://schemas.microsoft.com/office/drawing/2014/main" id="{CE7DB116-E254-441C-8804-C5E05451BEE3}"/>
              </a:ext>
            </a:extLst>
          </p:cNvPr>
          <p:cNvSpPr/>
          <p:nvPr/>
        </p:nvSpPr>
        <p:spPr>
          <a:xfrm>
            <a:off x="375053" y="3398195"/>
            <a:ext cx="3445780" cy="57773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esquinas superiores redondeadas 36">
            <a:extLst>
              <a:ext uri="{FF2B5EF4-FFF2-40B4-BE49-F238E27FC236}">
                <a16:creationId xmlns:a16="http://schemas.microsoft.com/office/drawing/2014/main" id="{BFE2F641-D1BD-4A62-AEE9-450DE447797A}"/>
              </a:ext>
            </a:extLst>
          </p:cNvPr>
          <p:cNvSpPr/>
          <p:nvPr/>
        </p:nvSpPr>
        <p:spPr>
          <a:xfrm>
            <a:off x="375053" y="3061438"/>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8" name="Rectángulo 37">
            <a:extLst>
              <a:ext uri="{FF2B5EF4-FFF2-40B4-BE49-F238E27FC236}">
                <a16:creationId xmlns:a16="http://schemas.microsoft.com/office/drawing/2014/main" id="{9ADCE124-6E4F-4AB0-B5D5-7BB563552416}"/>
              </a:ext>
            </a:extLst>
          </p:cNvPr>
          <p:cNvSpPr/>
          <p:nvPr/>
        </p:nvSpPr>
        <p:spPr>
          <a:xfrm>
            <a:off x="375053" y="3058818"/>
            <a:ext cx="3445780" cy="400110"/>
          </a:xfrm>
          <a:prstGeom prst="rect">
            <a:avLst/>
          </a:prstGeom>
        </p:spPr>
        <p:txBody>
          <a:bodyPr wrap="square">
            <a:spAutoFit/>
          </a:bodyPr>
          <a:lstStyle/>
          <a:p>
            <a:pPr algn="ctr"/>
            <a:r>
              <a:rPr lang="es-ES" sz="2000" b="1" cap="small" dirty="0">
                <a:solidFill>
                  <a:schemeClr val="bg1"/>
                </a:solidFill>
              </a:rPr>
              <a:t>Limpie la caldera</a:t>
            </a:r>
          </a:p>
        </p:txBody>
      </p:sp>
      <p:sp>
        <p:nvSpPr>
          <p:cNvPr id="39" name="Espace réservé du contenu 8">
            <a:extLst>
              <a:ext uri="{FF2B5EF4-FFF2-40B4-BE49-F238E27FC236}">
                <a16:creationId xmlns:a16="http://schemas.microsoft.com/office/drawing/2014/main" id="{B8FFD878-3441-47E4-82B3-F0DD729F28ED}"/>
              </a:ext>
            </a:extLst>
          </p:cNvPr>
          <p:cNvSpPr txBox="1">
            <a:spLocks/>
          </p:cNvSpPr>
          <p:nvPr/>
        </p:nvSpPr>
        <p:spPr>
          <a:xfrm>
            <a:off x="370135" y="4936583"/>
            <a:ext cx="4381885" cy="100053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Coloque un control de temperatura en el sistema de calefacción.
Recuperar el calor de la ventilación y </a:t>
            </a:r>
            <a:r>
              <a:rPr lang="es-ES" dirty="0" err="1">
                <a:solidFill>
                  <a:schemeClr val="tx1">
                    <a:lumMod val="65000"/>
                    <a:lumOff val="35000"/>
                  </a:schemeClr>
                </a:solidFill>
              </a:rPr>
              <a:t>reutilizalo</a:t>
            </a:r>
            <a:r>
              <a:rPr lang="es-ES" dirty="0">
                <a:solidFill>
                  <a:schemeClr val="tx1">
                    <a:lumMod val="65000"/>
                    <a:lumOff val="35000"/>
                  </a:schemeClr>
                </a:solidFill>
              </a:rPr>
              <a:t>.
Reduzca las zonas a calentar.</a:t>
            </a:r>
            <a:endParaRPr lang="en-US" dirty="0">
              <a:solidFill>
                <a:schemeClr val="tx1">
                  <a:lumMod val="65000"/>
                  <a:lumOff val="35000"/>
                </a:schemeClr>
              </a:solidFill>
            </a:endParaRPr>
          </a:p>
        </p:txBody>
      </p:sp>
      <p:sp>
        <p:nvSpPr>
          <p:cNvPr id="40" name="Rectángulo 39">
            <a:extLst>
              <a:ext uri="{FF2B5EF4-FFF2-40B4-BE49-F238E27FC236}">
                <a16:creationId xmlns:a16="http://schemas.microsoft.com/office/drawing/2014/main" id="{21456E16-DBA8-497B-BA69-DDA86562BA78}"/>
              </a:ext>
            </a:extLst>
          </p:cNvPr>
          <p:cNvSpPr/>
          <p:nvPr/>
        </p:nvSpPr>
        <p:spPr>
          <a:xfrm>
            <a:off x="370135" y="4885059"/>
            <a:ext cx="8006861" cy="12706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ángulo: esquinas superiores redondeadas 40">
            <a:extLst>
              <a:ext uri="{FF2B5EF4-FFF2-40B4-BE49-F238E27FC236}">
                <a16:creationId xmlns:a16="http://schemas.microsoft.com/office/drawing/2014/main" id="{6E847D7F-83E9-44F0-86E4-F13AB5BB0F11}"/>
              </a:ext>
            </a:extLst>
          </p:cNvPr>
          <p:cNvSpPr/>
          <p:nvPr/>
        </p:nvSpPr>
        <p:spPr>
          <a:xfrm>
            <a:off x="370135" y="4548302"/>
            <a:ext cx="8006861"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2" name="Rectángulo 41">
            <a:extLst>
              <a:ext uri="{FF2B5EF4-FFF2-40B4-BE49-F238E27FC236}">
                <a16:creationId xmlns:a16="http://schemas.microsoft.com/office/drawing/2014/main" id="{691E6626-024C-4FB8-9A19-DA48D71470C6}"/>
              </a:ext>
            </a:extLst>
          </p:cNvPr>
          <p:cNvSpPr/>
          <p:nvPr/>
        </p:nvSpPr>
        <p:spPr>
          <a:xfrm>
            <a:off x="2987824" y="4545682"/>
            <a:ext cx="3445780" cy="707886"/>
          </a:xfrm>
          <a:prstGeom prst="rect">
            <a:avLst/>
          </a:prstGeom>
        </p:spPr>
        <p:txBody>
          <a:bodyPr wrap="square">
            <a:spAutoFit/>
          </a:bodyPr>
          <a:lstStyle/>
          <a:p>
            <a:pPr algn="ctr"/>
            <a:r>
              <a:rPr lang="es-ES" sz="2000" b="1" cap="small" dirty="0">
                <a:solidFill>
                  <a:schemeClr val="bg1"/>
                </a:solidFill>
              </a:rPr>
              <a:t>Otras medidas</a:t>
            </a:r>
            <a:r>
              <a:rPr lang="en-US" sz="2000" b="1" cap="small" dirty="0">
                <a:solidFill>
                  <a:schemeClr val="bg1"/>
                </a:solidFill>
              </a:rPr>
              <a:t>
</a:t>
            </a:r>
          </a:p>
        </p:txBody>
      </p:sp>
      <p:sp>
        <p:nvSpPr>
          <p:cNvPr id="43" name="Espace réservé du contenu 8">
            <a:extLst>
              <a:ext uri="{FF2B5EF4-FFF2-40B4-BE49-F238E27FC236}">
                <a16:creationId xmlns:a16="http://schemas.microsoft.com/office/drawing/2014/main" id="{8CC84116-757F-4CD2-8691-CCF95BC68D49}"/>
              </a:ext>
            </a:extLst>
          </p:cNvPr>
          <p:cNvSpPr txBox="1">
            <a:spLocks/>
          </p:cNvSpPr>
          <p:nvPr/>
        </p:nvSpPr>
        <p:spPr>
          <a:xfrm>
            <a:off x="4752020" y="4936583"/>
            <a:ext cx="3575950" cy="100053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Los grandes consumidores de electricidad y energía térmica deben considerar la cogeneración.
Es aconsejable utilizar colectores solares para calentar el agua.</a:t>
            </a:r>
            <a:endParaRPr lang="en-US" dirty="0">
              <a:solidFill>
                <a:schemeClr val="tx1">
                  <a:lumMod val="65000"/>
                  <a:lumOff val="35000"/>
                </a:schemeClr>
              </a:solidFill>
            </a:endParaRPr>
          </a:p>
        </p:txBody>
      </p:sp>
      <p:sp>
        <p:nvSpPr>
          <p:cNvPr id="44" name="Espace réservé du contenu 8">
            <a:extLst>
              <a:ext uri="{FF2B5EF4-FFF2-40B4-BE49-F238E27FC236}">
                <a16:creationId xmlns:a16="http://schemas.microsoft.com/office/drawing/2014/main" id="{6C5CCCAE-C024-49FA-9144-9609CB06A479}"/>
              </a:ext>
            </a:extLst>
          </p:cNvPr>
          <p:cNvSpPr txBox="1">
            <a:spLocks/>
          </p:cNvSpPr>
          <p:nvPr/>
        </p:nvSpPr>
        <p:spPr>
          <a:xfrm>
            <a:off x="4931217" y="2902785"/>
            <a:ext cx="3445780" cy="1493166"/>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Caldera condensadora: diseñada para utilizar el calor latente liberado por la condensación del vapor de agua.
Alrededor del 109% de eficiencia.
Hasta un 40% de ahorro en comparación con las calderas convencionales.</a:t>
            </a:r>
            <a:endParaRPr lang="en-US" dirty="0">
              <a:solidFill>
                <a:schemeClr val="tx1">
                  <a:lumMod val="65000"/>
                  <a:lumOff val="35000"/>
                </a:schemeClr>
              </a:solidFill>
            </a:endParaRPr>
          </a:p>
        </p:txBody>
      </p:sp>
      <p:sp>
        <p:nvSpPr>
          <p:cNvPr id="45" name="Rectángulo 44">
            <a:extLst>
              <a:ext uri="{FF2B5EF4-FFF2-40B4-BE49-F238E27FC236}">
                <a16:creationId xmlns:a16="http://schemas.microsoft.com/office/drawing/2014/main" id="{CCF85301-7812-4439-83E4-0154C32F1FFC}"/>
              </a:ext>
            </a:extLst>
          </p:cNvPr>
          <p:cNvSpPr/>
          <p:nvPr/>
        </p:nvSpPr>
        <p:spPr>
          <a:xfrm>
            <a:off x="4931217" y="2851260"/>
            <a:ext cx="3445780" cy="1493166"/>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superiores redondeadas 45">
            <a:extLst>
              <a:ext uri="{FF2B5EF4-FFF2-40B4-BE49-F238E27FC236}">
                <a16:creationId xmlns:a16="http://schemas.microsoft.com/office/drawing/2014/main" id="{4CBFE69A-7307-49BC-8562-C3FACA39673B}"/>
              </a:ext>
            </a:extLst>
          </p:cNvPr>
          <p:cNvSpPr/>
          <p:nvPr/>
        </p:nvSpPr>
        <p:spPr>
          <a:xfrm>
            <a:off x="4931217" y="2514503"/>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7" name="Rectángulo 46">
            <a:extLst>
              <a:ext uri="{FF2B5EF4-FFF2-40B4-BE49-F238E27FC236}">
                <a16:creationId xmlns:a16="http://schemas.microsoft.com/office/drawing/2014/main" id="{A57FC28A-36D1-4ACE-8C68-938B2DDA7909}"/>
              </a:ext>
            </a:extLst>
          </p:cNvPr>
          <p:cNvSpPr/>
          <p:nvPr/>
        </p:nvSpPr>
        <p:spPr>
          <a:xfrm>
            <a:off x="4882190" y="2511883"/>
            <a:ext cx="3494807" cy="707886"/>
          </a:xfrm>
          <a:prstGeom prst="rect">
            <a:avLst/>
          </a:prstGeom>
        </p:spPr>
        <p:txBody>
          <a:bodyPr wrap="square">
            <a:spAutoFit/>
          </a:bodyPr>
          <a:lstStyle/>
          <a:p>
            <a:pPr algn="ctr"/>
            <a:r>
              <a:rPr lang="es-ES" sz="2000" b="1" cap="small" dirty="0">
                <a:solidFill>
                  <a:schemeClr val="bg1"/>
                </a:solidFill>
              </a:rPr>
              <a:t>Calderas de alta eficiencia</a:t>
            </a:r>
            <a:r>
              <a:rPr lang="en-US" sz="2000" b="1" cap="small" dirty="0">
                <a:solidFill>
                  <a:schemeClr val="bg1"/>
                </a:solidFill>
              </a:rPr>
              <a:t>
</a:t>
            </a:r>
          </a:p>
        </p:txBody>
      </p:sp>
    </p:spTree>
    <p:extLst>
      <p:ext uri="{BB962C8B-B14F-4D97-AF65-F5344CB8AC3E}">
        <p14:creationId xmlns:p14="http://schemas.microsoft.com/office/powerpoint/2010/main" val="218150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es-ES" dirty="0"/>
              <a:t>Termodinámico</a:t>
            </a:r>
          </a:p>
        </p:txBody>
      </p:sp>
      <p:sp>
        <p:nvSpPr>
          <p:cNvPr id="5" name="Espace réservé du texte 4"/>
          <p:cNvSpPr>
            <a:spLocks noGrp="1"/>
          </p:cNvSpPr>
          <p:nvPr>
            <p:ph type="body" sz="quarter" idx="3"/>
          </p:nvPr>
        </p:nvSpPr>
        <p:spPr/>
        <p:txBody>
          <a:bodyPr/>
          <a:lstStyle/>
          <a:p>
            <a:r>
              <a:rPr lang="es-ES" dirty="0"/>
              <a:t>Con flotador</a:t>
            </a:r>
            <a:endParaRPr lang="en-US" dirty="0"/>
          </a:p>
        </p:txBody>
      </p:sp>
      <p:sp>
        <p:nvSpPr>
          <p:cNvPr id="7" name="Espace réservé du pied de page 6"/>
          <p:cNvSpPr>
            <a:spLocks noGrp="1"/>
          </p:cNvSpPr>
          <p:nvPr>
            <p:ph type="ftr" sz="quarter" idx="11"/>
          </p:nvPr>
        </p:nvSpPr>
        <p:spPr/>
        <p:txBody>
          <a:bodyPr/>
          <a:lstStyle/>
          <a:p>
            <a:r>
              <a:rPr lang="en-US" dirty="0"/>
              <a:t>Energy efficiency in industries</a:t>
            </a:r>
            <a:endParaRPr lang="de-DE" dirty="0"/>
          </a:p>
        </p:txBody>
      </p:sp>
      <p:sp>
        <p:nvSpPr>
          <p:cNvPr id="8" name="Espace réservé du numéro de diapositive 7"/>
          <p:cNvSpPr>
            <a:spLocks noGrp="1"/>
          </p:cNvSpPr>
          <p:nvPr>
            <p:ph type="sldNum" sz="quarter" idx="12"/>
          </p:nvPr>
        </p:nvSpPr>
        <p:spPr/>
        <p:txBody>
          <a:bodyPr/>
          <a:lstStyle/>
          <a:p>
            <a:fld id="{78B3FE12-62BD-41F9-8F3F-A0956C733398}" type="slidenum">
              <a:rPr lang="de-DE" smtClean="0"/>
              <a:t>25</a:t>
            </a:fld>
            <a:endParaRPr lang="de-DE"/>
          </a:p>
        </p:txBody>
      </p:sp>
      <p:pic>
        <p:nvPicPr>
          <p:cNvPr id="13" name="Picture 12" descr="http://www.deltacontrolalger.com/images/produits/prod39.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87524" y="2833851"/>
            <a:ext cx="4040188" cy="2633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www.deltacontrolalger.com/images/produits/prod38.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2833333"/>
            <a:ext cx="4041775" cy="2634371"/>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1">
            <a:extLst>
              <a:ext uri="{FF2B5EF4-FFF2-40B4-BE49-F238E27FC236}">
                <a16:creationId xmlns:a16="http://schemas.microsoft.com/office/drawing/2014/main" id="{69CFF87E-6420-42EB-925B-E46908E613BE}"/>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Producción de vapor</a:t>
            </a:r>
            <a:endParaRPr lang="es-ES" dirty="0"/>
          </a:p>
        </p:txBody>
      </p:sp>
      <p:sp>
        <p:nvSpPr>
          <p:cNvPr id="11" name="Rectángulo 10">
            <a:extLst>
              <a:ext uri="{FF2B5EF4-FFF2-40B4-BE49-F238E27FC236}">
                <a16:creationId xmlns:a16="http://schemas.microsoft.com/office/drawing/2014/main" id="{BA5222AD-025D-46E5-9BFB-3DE845C3B0D9}"/>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10618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26</a:t>
            </a:fld>
            <a:endParaRPr lang="de-DE"/>
          </a:p>
        </p:txBody>
      </p:sp>
      <p:sp>
        <p:nvSpPr>
          <p:cNvPr id="21" name="Titel 1">
            <a:extLst>
              <a:ext uri="{FF2B5EF4-FFF2-40B4-BE49-F238E27FC236}">
                <a16:creationId xmlns:a16="http://schemas.microsoft.com/office/drawing/2014/main" id="{77B0B996-21DC-49CB-8AEC-3C9CF5AF8EC5}"/>
              </a:ext>
            </a:extLst>
          </p:cNvPr>
          <p:cNvSpPr txBox="1">
            <a:spLocks/>
          </p:cNvSpPr>
          <p:nvPr/>
        </p:nvSpPr>
        <p:spPr>
          <a:xfrm>
            <a:off x="369455" y="274137"/>
            <a:ext cx="8007543"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Producción de vapor</a:t>
            </a:r>
          </a:p>
        </p:txBody>
      </p:sp>
      <p:sp>
        <p:nvSpPr>
          <p:cNvPr id="28" name="Rectángulo 27">
            <a:extLst>
              <a:ext uri="{FF2B5EF4-FFF2-40B4-BE49-F238E27FC236}">
                <a16:creationId xmlns:a16="http://schemas.microsoft.com/office/drawing/2014/main" id="{774FC138-98B8-4FC1-B7C2-A36A1418964E}"/>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Espace réservé du contenu 8">
            <a:extLst>
              <a:ext uri="{FF2B5EF4-FFF2-40B4-BE49-F238E27FC236}">
                <a16:creationId xmlns:a16="http://schemas.microsoft.com/office/drawing/2014/main" id="{CDEB5753-884B-4474-B8A6-68BC5C27B721}"/>
              </a:ext>
            </a:extLst>
          </p:cNvPr>
          <p:cNvSpPr txBox="1">
            <a:spLocks/>
          </p:cNvSpPr>
          <p:nvPr/>
        </p:nvSpPr>
        <p:spPr>
          <a:xfrm>
            <a:off x="370135" y="1441018"/>
            <a:ext cx="3670773" cy="636344"/>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s-ES" dirty="0">
                <a:solidFill>
                  <a:schemeClr val="tx1">
                    <a:lumMod val="65000"/>
                    <a:lumOff val="35000"/>
                  </a:schemeClr>
                </a:solidFill>
              </a:rPr>
              <a:t>Instalar un calor del sistema de recuperación perdido durante las purgas, puede ahorrar entre 1 y 4% de energía.
</a:t>
            </a:r>
            <a:endParaRPr lang="en-US" dirty="0">
              <a:solidFill>
                <a:schemeClr val="tx1">
                  <a:lumMod val="65000"/>
                  <a:lumOff val="35000"/>
                </a:schemeClr>
              </a:solidFill>
            </a:endParaRPr>
          </a:p>
        </p:txBody>
      </p:sp>
      <p:sp>
        <p:nvSpPr>
          <p:cNvPr id="29" name="Rectángulo 28">
            <a:extLst>
              <a:ext uri="{FF2B5EF4-FFF2-40B4-BE49-F238E27FC236}">
                <a16:creationId xmlns:a16="http://schemas.microsoft.com/office/drawing/2014/main" id="{53EF9E5A-3C35-4106-BCDF-68C2DC93EA3C}"/>
              </a:ext>
            </a:extLst>
          </p:cNvPr>
          <p:cNvSpPr/>
          <p:nvPr/>
        </p:nvSpPr>
        <p:spPr>
          <a:xfrm>
            <a:off x="370136" y="1389493"/>
            <a:ext cx="3553790" cy="75887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esquinas superiores redondeadas 29">
            <a:extLst>
              <a:ext uri="{FF2B5EF4-FFF2-40B4-BE49-F238E27FC236}">
                <a16:creationId xmlns:a16="http://schemas.microsoft.com/office/drawing/2014/main" id="{10E20AC9-4809-4D33-BD0E-31C974A6C6D8}"/>
              </a:ext>
            </a:extLst>
          </p:cNvPr>
          <p:cNvSpPr/>
          <p:nvPr/>
        </p:nvSpPr>
        <p:spPr>
          <a:xfrm>
            <a:off x="370135" y="1052736"/>
            <a:ext cx="3553791"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31" name="Rectángulo 30">
            <a:extLst>
              <a:ext uri="{FF2B5EF4-FFF2-40B4-BE49-F238E27FC236}">
                <a16:creationId xmlns:a16="http://schemas.microsoft.com/office/drawing/2014/main" id="{A4F4FE25-EE05-4B66-9F44-0A6F30835A5E}"/>
              </a:ext>
            </a:extLst>
          </p:cNvPr>
          <p:cNvSpPr/>
          <p:nvPr/>
        </p:nvSpPr>
        <p:spPr>
          <a:xfrm>
            <a:off x="370136" y="1050116"/>
            <a:ext cx="3445780" cy="400110"/>
          </a:xfrm>
          <a:prstGeom prst="rect">
            <a:avLst/>
          </a:prstGeom>
        </p:spPr>
        <p:txBody>
          <a:bodyPr wrap="square">
            <a:spAutoFit/>
          </a:bodyPr>
          <a:lstStyle/>
          <a:p>
            <a:pPr algn="ctr"/>
            <a:r>
              <a:rPr lang="es-ES" sz="2000" b="1" cap="small" dirty="0">
                <a:solidFill>
                  <a:schemeClr val="bg1"/>
                </a:solidFill>
              </a:rPr>
              <a:t>Recuperación de calor</a:t>
            </a:r>
          </a:p>
        </p:txBody>
      </p:sp>
      <p:sp>
        <p:nvSpPr>
          <p:cNvPr id="40" name="Espace réservé du contenu 8">
            <a:extLst>
              <a:ext uri="{FF2B5EF4-FFF2-40B4-BE49-F238E27FC236}">
                <a16:creationId xmlns:a16="http://schemas.microsoft.com/office/drawing/2014/main" id="{93C0FD09-09CF-4572-928F-4991ED7B6BB7}"/>
              </a:ext>
            </a:extLst>
          </p:cNvPr>
          <p:cNvSpPr txBox="1">
            <a:spLocks/>
          </p:cNvSpPr>
          <p:nvPr/>
        </p:nvSpPr>
        <p:spPr>
          <a:xfrm>
            <a:off x="385675" y="2744924"/>
            <a:ext cx="3445780" cy="1167417"/>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Repare las fugas con regularidad. Una sola fuga de 3,18 mm de diámetro en una red de vapor a 7 bar causa una pérdida de 3.900 euros/año. 
Conducir con aislamiento húmedo da paso 30 veces más sólo cuando está seco.</a:t>
            </a:r>
            <a:endParaRPr lang="en-US" dirty="0">
              <a:solidFill>
                <a:schemeClr val="tx1">
                  <a:lumMod val="65000"/>
                  <a:lumOff val="35000"/>
                </a:schemeClr>
              </a:solidFill>
            </a:endParaRPr>
          </a:p>
        </p:txBody>
      </p:sp>
      <p:sp>
        <p:nvSpPr>
          <p:cNvPr id="41" name="Rectángulo 40">
            <a:extLst>
              <a:ext uri="{FF2B5EF4-FFF2-40B4-BE49-F238E27FC236}">
                <a16:creationId xmlns:a16="http://schemas.microsoft.com/office/drawing/2014/main" id="{3D75ACBA-CC5D-4F31-AB4C-F5B4E209FA84}"/>
              </a:ext>
            </a:extLst>
          </p:cNvPr>
          <p:cNvSpPr/>
          <p:nvPr/>
        </p:nvSpPr>
        <p:spPr>
          <a:xfrm>
            <a:off x="366946" y="2700035"/>
            <a:ext cx="3556979" cy="1411669"/>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esquinas superiores redondeadas 41">
            <a:extLst>
              <a:ext uri="{FF2B5EF4-FFF2-40B4-BE49-F238E27FC236}">
                <a16:creationId xmlns:a16="http://schemas.microsoft.com/office/drawing/2014/main" id="{6A612A87-3F59-4C1B-8EC2-5A3FE950467B}"/>
              </a:ext>
            </a:extLst>
          </p:cNvPr>
          <p:cNvSpPr/>
          <p:nvPr/>
        </p:nvSpPr>
        <p:spPr>
          <a:xfrm>
            <a:off x="366946" y="2361111"/>
            <a:ext cx="3556979"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3" name="Rectángulo 42">
            <a:extLst>
              <a:ext uri="{FF2B5EF4-FFF2-40B4-BE49-F238E27FC236}">
                <a16:creationId xmlns:a16="http://schemas.microsoft.com/office/drawing/2014/main" id="{51587BE2-ECD0-47BB-9566-D21B156D52CB}"/>
              </a:ext>
            </a:extLst>
          </p:cNvPr>
          <p:cNvSpPr/>
          <p:nvPr/>
        </p:nvSpPr>
        <p:spPr>
          <a:xfrm>
            <a:off x="376311" y="2346187"/>
            <a:ext cx="3445780" cy="400110"/>
          </a:xfrm>
          <a:prstGeom prst="rect">
            <a:avLst/>
          </a:prstGeom>
        </p:spPr>
        <p:txBody>
          <a:bodyPr wrap="square">
            <a:spAutoFit/>
          </a:bodyPr>
          <a:lstStyle/>
          <a:p>
            <a:pPr algn="ctr"/>
            <a:r>
              <a:rPr lang="en-US" sz="2000" b="1" cap="small" dirty="0">
                <a:solidFill>
                  <a:schemeClr val="bg1"/>
                </a:solidFill>
              </a:rPr>
              <a:t>Red de vapor</a:t>
            </a:r>
          </a:p>
        </p:txBody>
      </p:sp>
      <p:sp>
        <p:nvSpPr>
          <p:cNvPr id="44" name="Espace réservé du contenu 8">
            <a:extLst>
              <a:ext uri="{FF2B5EF4-FFF2-40B4-BE49-F238E27FC236}">
                <a16:creationId xmlns:a16="http://schemas.microsoft.com/office/drawing/2014/main" id="{832C574E-47AD-4C8B-BB28-A3A8AD61933A}"/>
              </a:ext>
            </a:extLst>
          </p:cNvPr>
          <p:cNvSpPr txBox="1">
            <a:spLocks/>
          </p:cNvSpPr>
          <p:nvPr/>
        </p:nvSpPr>
        <p:spPr>
          <a:xfrm>
            <a:off x="370136" y="4754479"/>
            <a:ext cx="3451955" cy="834761"/>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Instale un economizador para precalentar el suministro de agua de una caldera de vapor. 
Ahorro de energía del 2 al 5% es posible</a:t>
            </a:r>
            <a:r>
              <a:rPr lang="en-US" dirty="0">
                <a:solidFill>
                  <a:schemeClr val="tx1">
                    <a:lumMod val="65000"/>
                    <a:lumOff val="35000"/>
                  </a:schemeClr>
                </a:solidFill>
              </a:rPr>
              <a:t>.</a:t>
            </a:r>
          </a:p>
        </p:txBody>
      </p:sp>
      <p:sp>
        <p:nvSpPr>
          <p:cNvPr id="45" name="Rectángulo 44">
            <a:extLst>
              <a:ext uri="{FF2B5EF4-FFF2-40B4-BE49-F238E27FC236}">
                <a16:creationId xmlns:a16="http://schemas.microsoft.com/office/drawing/2014/main" id="{CC47613C-8F6F-469E-8136-B66B455DB105}"/>
              </a:ext>
            </a:extLst>
          </p:cNvPr>
          <p:cNvSpPr/>
          <p:nvPr/>
        </p:nvSpPr>
        <p:spPr>
          <a:xfrm>
            <a:off x="370135" y="4702955"/>
            <a:ext cx="3553789" cy="886285"/>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esquinas superiores redondeadas 45">
            <a:extLst>
              <a:ext uri="{FF2B5EF4-FFF2-40B4-BE49-F238E27FC236}">
                <a16:creationId xmlns:a16="http://schemas.microsoft.com/office/drawing/2014/main" id="{8BEA9A30-824D-455A-A3D5-F4411415004F}"/>
              </a:ext>
            </a:extLst>
          </p:cNvPr>
          <p:cNvSpPr/>
          <p:nvPr/>
        </p:nvSpPr>
        <p:spPr>
          <a:xfrm>
            <a:off x="370136" y="4366198"/>
            <a:ext cx="355379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47" name="Rectángulo 46">
            <a:extLst>
              <a:ext uri="{FF2B5EF4-FFF2-40B4-BE49-F238E27FC236}">
                <a16:creationId xmlns:a16="http://schemas.microsoft.com/office/drawing/2014/main" id="{CE7803AB-F7B6-4353-843F-ABC6F6664D67}"/>
              </a:ext>
            </a:extLst>
          </p:cNvPr>
          <p:cNvSpPr/>
          <p:nvPr/>
        </p:nvSpPr>
        <p:spPr>
          <a:xfrm>
            <a:off x="370136" y="4363578"/>
            <a:ext cx="3445780" cy="707886"/>
          </a:xfrm>
          <a:prstGeom prst="rect">
            <a:avLst/>
          </a:prstGeom>
        </p:spPr>
        <p:txBody>
          <a:bodyPr wrap="square">
            <a:spAutoFit/>
          </a:bodyPr>
          <a:lstStyle/>
          <a:p>
            <a:pPr algn="ctr"/>
            <a:r>
              <a:rPr lang="es-ES" sz="2000" b="1" cap="small" dirty="0">
                <a:solidFill>
                  <a:schemeClr val="bg1"/>
                </a:solidFill>
              </a:rPr>
              <a:t>Economizador</a:t>
            </a:r>
            <a:r>
              <a:rPr lang="en-US" sz="2000" b="1" cap="small" dirty="0">
                <a:solidFill>
                  <a:schemeClr val="bg1"/>
                </a:solidFill>
              </a:rPr>
              <a:t>
</a:t>
            </a:r>
          </a:p>
        </p:txBody>
      </p:sp>
      <p:sp>
        <p:nvSpPr>
          <p:cNvPr id="48" name="Espace réservé du contenu 8">
            <a:extLst>
              <a:ext uri="{FF2B5EF4-FFF2-40B4-BE49-F238E27FC236}">
                <a16:creationId xmlns:a16="http://schemas.microsoft.com/office/drawing/2014/main" id="{EAA94FEE-F4A1-45CE-A223-5D4DCA23E671}"/>
              </a:ext>
            </a:extLst>
          </p:cNvPr>
          <p:cNvSpPr txBox="1">
            <a:spLocks/>
          </p:cNvSpPr>
          <p:nvPr/>
        </p:nvSpPr>
        <p:spPr>
          <a:xfrm>
            <a:off x="5103093" y="1446803"/>
            <a:ext cx="3445780" cy="1238307"/>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r>
              <a:rPr lang="es-ES" dirty="0">
                <a:solidFill>
                  <a:schemeClr val="tx1">
                    <a:lumMod val="65000"/>
                    <a:lumOff val="35000"/>
                  </a:schemeClr>
                </a:solidFill>
              </a:rPr>
              <a:t>Revise las purgas regularmente</a:t>
            </a:r>
            <a:r>
              <a:rPr lang="en-US" dirty="0">
                <a:solidFill>
                  <a:schemeClr val="tx1">
                    <a:lumMod val="65000"/>
                    <a:lumOff val="35000"/>
                  </a:schemeClr>
                </a:solidFill>
              </a:rPr>
              <a:t>.</a:t>
            </a:r>
          </a:p>
          <a:p>
            <a:r>
              <a:rPr lang="es-ES" dirty="0">
                <a:solidFill>
                  <a:schemeClr val="tx1">
                    <a:lumMod val="65000"/>
                    <a:lumOff val="35000"/>
                  </a:schemeClr>
                </a:solidFill>
              </a:rPr>
              <a:t>En instalaciones donde las purgas no se comprueban con frecuencia, el 30% de ellas pueden ser defectuosas y huir</a:t>
            </a:r>
            <a:r>
              <a:rPr lang="en-US" dirty="0">
                <a:solidFill>
                  <a:schemeClr val="tx1">
                    <a:lumMod val="65000"/>
                    <a:lumOff val="35000"/>
                  </a:schemeClr>
                </a:solidFill>
              </a:rPr>
              <a:t>.</a:t>
            </a:r>
          </a:p>
          <a:p>
            <a:r>
              <a:rPr lang="es-ES" dirty="0">
                <a:solidFill>
                  <a:schemeClr val="tx1">
                    <a:lumMod val="65000"/>
                    <a:lumOff val="35000"/>
                  </a:schemeClr>
                </a:solidFill>
              </a:rPr>
              <a:t>El monitoreo regular puede reducir esta tasa al 5%.</a:t>
            </a:r>
            <a:endParaRPr lang="en-US" dirty="0">
              <a:solidFill>
                <a:schemeClr val="tx1">
                  <a:lumMod val="65000"/>
                  <a:lumOff val="35000"/>
                </a:schemeClr>
              </a:solidFill>
            </a:endParaRPr>
          </a:p>
        </p:txBody>
      </p:sp>
      <p:sp>
        <p:nvSpPr>
          <p:cNvPr id="49" name="Rectángulo 48">
            <a:extLst>
              <a:ext uri="{FF2B5EF4-FFF2-40B4-BE49-F238E27FC236}">
                <a16:creationId xmlns:a16="http://schemas.microsoft.com/office/drawing/2014/main" id="{C6CE8BC5-A664-4C47-88D1-D44E1775B43E}"/>
              </a:ext>
            </a:extLst>
          </p:cNvPr>
          <p:cNvSpPr/>
          <p:nvPr/>
        </p:nvSpPr>
        <p:spPr>
          <a:xfrm>
            <a:off x="5103093" y="1395279"/>
            <a:ext cx="3445780" cy="140074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esquinas superiores redondeadas 49">
            <a:extLst>
              <a:ext uri="{FF2B5EF4-FFF2-40B4-BE49-F238E27FC236}">
                <a16:creationId xmlns:a16="http://schemas.microsoft.com/office/drawing/2014/main" id="{6A6DF359-6009-42C9-8AD4-042E6BC2548F}"/>
              </a:ext>
            </a:extLst>
          </p:cNvPr>
          <p:cNvSpPr/>
          <p:nvPr/>
        </p:nvSpPr>
        <p:spPr>
          <a:xfrm>
            <a:off x="5103093" y="1058522"/>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1" name="Rectángulo 50">
            <a:extLst>
              <a:ext uri="{FF2B5EF4-FFF2-40B4-BE49-F238E27FC236}">
                <a16:creationId xmlns:a16="http://schemas.microsoft.com/office/drawing/2014/main" id="{358E734F-DAD4-4970-A29F-6889C59B3178}"/>
              </a:ext>
            </a:extLst>
          </p:cNvPr>
          <p:cNvSpPr/>
          <p:nvPr/>
        </p:nvSpPr>
        <p:spPr>
          <a:xfrm>
            <a:off x="5103093" y="1055902"/>
            <a:ext cx="3445780" cy="400110"/>
          </a:xfrm>
          <a:prstGeom prst="rect">
            <a:avLst/>
          </a:prstGeom>
        </p:spPr>
        <p:txBody>
          <a:bodyPr wrap="square">
            <a:spAutoFit/>
          </a:bodyPr>
          <a:lstStyle/>
          <a:p>
            <a:pPr algn="ctr"/>
            <a:r>
              <a:rPr lang="es-ES" sz="2000" b="1" cap="small" dirty="0">
                <a:solidFill>
                  <a:schemeClr val="bg1"/>
                </a:solidFill>
              </a:rPr>
              <a:t>Purgas de vapor</a:t>
            </a:r>
          </a:p>
        </p:txBody>
      </p:sp>
      <p:sp>
        <p:nvSpPr>
          <p:cNvPr id="52" name="Espace réservé du contenu 8">
            <a:extLst>
              <a:ext uri="{FF2B5EF4-FFF2-40B4-BE49-F238E27FC236}">
                <a16:creationId xmlns:a16="http://schemas.microsoft.com/office/drawing/2014/main" id="{1368555B-7C69-412B-8B8B-ADD3560DBA16}"/>
              </a:ext>
            </a:extLst>
          </p:cNvPr>
          <p:cNvSpPr txBox="1">
            <a:spLocks/>
          </p:cNvSpPr>
          <p:nvPr/>
        </p:nvSpPr>
        <p:spPr>
          <a:xfrm>
            <a:off x="5118632" y="3326666"/>
            <a:ext cx="3430241" cy="600215"/>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s-ES" dirty="0">
                <a:solidFill>
                  <a:schemeClr val="tx1">
                    <a:lumMod val="65000"/>
                    <a:lumOff val="35000"/>
                  </a:schemeClr>
                </a:solidFill>
              </a:rPr>
              <a:t>Un suministro de agua no aislada puede perder hasta el 70% de su energía térmica</a:t>
            </a:r>
            <a:r>
              <a:rPr lang="en-US" dirty="0">
                <a:solidFill>
                  <a:schemeClr val="tx1">
                    <a:lumMod val="65000"/>
                    <a:lumOff val="35000"/>
                  </a:schemeClr>
                </a:solidFill>
              </a:rPr>
              <a:t>.</a:t>
            </a:r>
          </a:p>
        </p:txBody>
      </p:sp>
      <p:sp>
        <p:nvSpPr>
          <p:cNvPr id="53" name="Rectángulo 52">
            <a:extLst>
              <a:ext uri="{FF2B5EF4-FFF2-40B4-BE49-F238E27FC236}">
                <a16:creationId xmlns:a16="http://schemas.microsoft.com/office/drawing/2014/main" id="{80D3DBA8-902C-4A89-A6AD-3319D18DC7FE}"/>
              </a:ext>
            </a:extLst>
          </p:cNvPr>
          <p:cNvSpPr/>
          <p:nvPr/>
        </p:nvSpPr>
        <p:spPr>
          <a:xfrm>
            <a:off x="5109268" y="3181932"/>
            <a:ext cx="3445780" cy="728723"/>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esquinas superiores redondeadas 53">
            <a:extLst>
              <a:ext uri="{FF2B5EF4-FFF2-40B4-BE49-F238E27FC236}">
                <a16:creationId xmlns:a16="http://schemas.microsoft.com/office/drawing/2014/main" id="{07DD4A36-DD7F-4F3F-8769-C9477C4D6278}"/>
              </a:ext>
            </a:extLst>
          </p:cNvPr>
          <p:cNvSpPr/>
          <p:nvPr/>
        </p:nvSpPr>
        <p:spPr>
          <a:xfrm>
            <a:off x="5109268" y="2942853"/>
            <a:ext cx="3445780" cy="324000"/>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5" name="Rectángulo 54">
            <a:extLst>
              <a:ext uri="{FF2B5EF4-FFF2-40B4-BE49-F238E27FC236}">
                <a16:creationId xmlns:a16="http://schemas.microsoft.com/office/drawing/2014/main" id="{4ACB5D0B-1AE7-46DB-AD02-D3779DF53D69}"/>
              </a:ext>
            </a:extLst>
          </p:cNvPr>
          <p:cNvSpPr/>
          <p:nvPr/>
        </p:nvSpPr>
        <p:spPr>
          <a:xfrm>
            <a:off x="5109268" y="2927929"/>
            <a:ext cx="3445780" cy="707886"/>
          </a:xfrm>
          <a:prstGeom prst="rect">
            <a:avLst/>
          </a:prstGeom>
        </p:spPr>
        <p:txBody>
          <a:bodyPr wrap="square">
            <a:spAutoFit/>
          </a:bodyPr>
          <a:lstStyle/>
          <a:p>
            <a:pPr algn="ctr"/>
            <a:r>
              <a:rPr lang="es-ES" sz="2000" b="1" cap="small" dirty="0">
                <a:solidFill>
                  <a:schemeClr val="bg1"/>
                </a:solidFill>
              </a:rPr>
              <a:t>Suministro de agua</a:t>
            </a:r>
            <a:r>
              <a:rPr lang="en-US" sz="2000" b="1" cap="small" dirty="0">
                <a:solidFill>
                  <a:schemeClr val="bg1"/>
                </a:solidFill>
              </a:rPr>
              <a:t>
</a:t>
            </a:r>
          </a:p>
        </p:txBody>
      </p:sp>
      <p:sp>
        <p:nvSpPr>
          <p:cNvPr id="56" name="Rectángulo 55">
            <a:extLst>
              <a:ext uri="{FF2B5EF4-FFF2-40B4-BE49-F238E27FC236}">
                <a16:creationId xmlns:a16="http://schemas.microsoft.com/office/drawing/2014/main" id="{90FD3244-7801-4A2A-959B-12435FF105EF}"/>
              </a:ext>
            </a:extLst>
          </p:cNvPr>
          <p:cNvSpPr/>
          <p:nvPr/>
        </p:nvSpPr>
        <p:spPr>
          <a:xfrm>
            <a:off x="5103093" y="4579378"/>
            <a:ext cx="3445780" cy="1009861"/>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Rectángulo: esquinas superiores redondeadas 56">
            <a:extLst>
              <a:ext uri="{FF2B5EF4-FFF2-40B4-BE49-F238E27FC236}">
                <a16:creationId xmlns:a16="http://schemas.microsoft.com/office/drawing/2014/main" id="{B728C535-D961-4DFC-BD7C-026A3CD2160C}"/>
              </a:ext>
            </a:extLst>
          </p:cNvPr>
          <p:cNvSpPr/>
          <p:nvPr/>
        </p:nvSpPr>
        <p:spPr>
          <a:xfrm>
            <a:off x="5103093" y="4242622"/>
            <a:ext cx="3445780" cy="320531"/>
          </a:xfrm>
          <a:prstGeom prst="round2SameRect">
            <a:avLst>
              <a:gd name="adj1" fmla="val 50000"/>
              <a:gd name="adj2" fmla="val 0"/>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a:solidFill>
                  <a:srgbClr val="1B8E95"/>
                </a:solidFill>
              </a:ln>
            </a:endParaRPr>
          </a:p>
        </p:txBody>
      </p:sp>
      <p:sp>
        <p:nvSpPr>
          <p:cNvPr id="58" name="Rectángulo 57">
            <a:extLst>
              <a:ext uri="{FF2B5EF4-FFF2-40B4-BE49-F238E27FC236}">
                <a16:creationId xmlns:a16="http://schemas.microsoft.com/office/drawing/2014/main" id="{A375C768-7B37-4403-955A-9CA7086766D4}"/>
              </a:ext>
            </a:extLst>
          </p:cNvPr>
          <p:cNvSpPr/>
          <p:nvPr/>
        </p:nvSpPr>
        <p:spPr>
          <a:xfrm>
            <a:off x="5103093" y="4240002"/>
            <a:ext cx="3445780" cy="400110"/>
          </a:xfrm>
          <a:prstGeom prst="rect">
            <a:avLst/>
          </a:prstGeom>
        </p:spPr>
        <p:txBody>
          <a:bodyPr wrap="square">
            <a:spAutoFit/>
          </a:bodyPr>
          <a:lstStyle/>
          <a:p>
            <a:pPr algn="ctr"/>
            <a:r>
              <a:rPr lang="es-ES" sz="2000" b="1" cap="small" dirty="0">
                <a:solidFill>
                  <a:schemeClr val="bg1"/>
                </a:solidFill>
              </a:rPr>
              <a:t>Regulador de presión</a:t>
            </a:r>
          </a:p>
        </p:txBody>
      </p:sp>
      <p:sp>
        <p:nvSpPr>
          <p:cNvPr id="59" name="Espace réservé du contenu 8">
            <a:extLst>
              <a:ext uri="{FF2B5EF4-FFF2-40B4-BE49-F238E27FC236}">
                <a16:creationId xmlns:a16="http://schemas.microsoft.com/office/drawing/2014/main" id="{000680D0-057A-4ABD-AE06-1E79FDC4572C}"/>
              </a:ext>
            </a:extLst>
          </p:cNvPr>
          <p:cNvSpPr txBox="1">
            <a:spLocks/>
          </p:cNvSpPr>
          <p:nvPr/>
        </p:nvSpPr>
        <p:spPr>
          <a:xfrm>
            <a:off x="5118632" y="4606861"/>
            <a:ext cx="3451955" cy="911720"/>
          </a:xfrm>
          <a:prstGeom prst="rect">
            <a:avLst/>
          </a:prstGeom>
        </p:spPr>
        <p:txBody>
          <a:bodyPr vert="horz" lIns="91440" tIns="45720" rIns="91440" bIns="45720" rtlCol="0">
            <a:noAutofit/>
          </a:bodyPr>
          <a:lstStyle>
            <a:defPPr>
              <a:defRPr lang="de-DE"/>
            </a:defPPr>
            <a:lvl1pPr marL="171450" indent="-171450">
              <a:lnSpc>
                <a:spcPts val="1600"/>
              </a:lnSpc>
              <a:spcBef>
                <a:spcPct val="20000"/>
              </a:spcBef>
              <a:buFont typeface="Arial" panose="020B0604020202020204" pitchFamily="34" charset="0"/>
              <a:buChar char="•"/>
              <a:defRPr sz="1150">
                <a:solidFill>
                  <a:schemeClr val="tx1">
                    <a:lumMod val="85000"/>
                    <a:lumOff val="15000"/>
                  </a:schemeClr>
                </a:solidFill>
              </a:defRPr>
            </a:lvl1pPr>
            <a:lvl2pPr marL="538163" indent="-285750">
              <a:spcBef>
                <a:spcPct val="20000"/>
              </a:spcBef>
              <a:buFont typeface="Wingdings" panose="05000000000000000000" pitchFamily="2" charset="2"/>
              <a:buChar char="§"/>
              <a:defRPr>
                <a:solidFill>
                  <a:schemeClr val="tx1">
                    <a:lumMod val="85000"/>
                    <a:lumOff val="15000"/>
                  </a:schemeClr>
                </a:solidFill>
              </a:defRPr>
            </a:lvl2pPr>
            <a:lvl3pPr marL="982663" indent="-228600">
              <a:spcBef>
                <a:spcPct val="20000"/>
              </a:spcBef>
              <a:buFont typeface="Arial" panose="020B0604020202020204" pitchFamily="34" charset="0"/>
              <a:buChar char="•"/>
              <a:defRPr sz="1600">
                <a:solidFill>
                  <a:schemeClr val="tx1">
                    <a:lumMod val="85000"/>
                    <a:lumOff val="15000"/>
                  </a:schemeClr>
                </a:solidFill>
              </a:defRPr>
            </a:lvl3pPr>
            <a:lvl4pPr marL="1431925" indent="-228600">
              <a:spcBef>
                <a:spcPct val="20000"/>
              </a:spcBef>
              <a:buFont typeface="Arial" panose="020B0604020202020204" pitchFamily="34" charset="0"/>
              <a:buChar char="–"/>
              <a:defRPr sz="1400">
                <a:solidFill>
                  <a:schemeClr val="tx1">
                    <a:lumMod val="85000"/>
                    <a:lumOff val="15000"/>
                  </a:schemeClr>
                </a:solidFill>
              </a:defRPr>
            </a:lvl4pPr>
            <a:lvl5pPr marL="1882775" indent="-228600">
              <a:spcBef>
                <a:spcPct val="20000"/>
              </a:spcBef>
              <a:buFont typeface="Arial" panose="020B0604020202020204" pitchFamily="34" charset="0"/>
              <a:buChar char="»"/>
              <a:defRPr sz="1400">
                <a:solidFill>
                  <a:schemeClr val="tx1">
                    <a:lumMod val="85000"/>
                    <a:lumOff val="15000"/>
                  </a:schemeClr>
                </a:solidFill>
              </a:defRPr>
            </a:lvl5pPr>
            <a:lvl6pPr marL="2514600" indent="-228600">
              <a:spcBef>
                <a:spcPct val="20000"/>
              </a:spcBef>
              <a:buFont typeface="Arial" panose="020B0604020202020204" pitchFamily="34" charset="0"/>
              <a:buChar char="•"/>
              <a:defRPr sz="1600"/>
            </a:lvl6pPr>
            <a:lvl7pPr marL="2971800" indent="-228600">
              <a:spcBef>
                <a:spcPct val="20000"/>
              </a:spcBef>
              <a:buFont typeface="Arial" panose="020B0604020202020204" pitchFamily="34" charset="0"/>
              <a:buChar char="•"/>
              <a:defRPr sz="1600"/>
            </a:lvl7pPr>
            <a:lvl8pPr marL="3429000" indent="-228600">
              <a:spcBef>
                <a:spcPct val="20000"/>
              </a:spcBef>
              <a:buFont typeface="Arial" panose="020B0604020202020204" pitchFamily="34" charset="0"/>
              <a:buChar char="•"/>
              <a:defRPr sz="1600"/>
            </a:lvl8pPr>
            <a:lvl9pPr marL="3886200" indent="-228600">
              <a:spcBef>
                <a:spcPct val="20000"/>
              </a:spcBef>
              <a:buFont typeface="Arial" panose="020B0604020202020204" pitchFamily="34" charset="0"/>
              <a:buChar char="•"/>
              <a:defRPr sz="1600"/>
            </a:lvl9pPr>
          </a:lstStyle>
          <a:p>
            <a:pPr marL="0" indent="0">
              <a:buNone/>
            </a:pPr>
            <a:r>
              <a:rPr lang="es-ES" dirty="0">
                <a:solidFill>
                  <a:schemeClr val="tx1">
                    <a:lumMod val="65000"/>
                    <a:lumOff val="35000"/>
                  </a:schemeClr>
                </a:solidFill>
              </a:rPr>
              <a:t>Si es posible, reduzca la presión de la red. </a:t>
            </a:r>
          </a:p>
          <a:p>
            <a:pPr marL="0" indent="0">
              <a:buNone/>
            </a:pPr>
            <a:r>
              <a:rPr lang="es-ES" dirty="0">
                <a:solidFill>
                  <a:schemeClr val="tx1">
                    <a:lumMod val="65000"/>
                    <a:lumOff val="35000"/>
                  </a:schemeClr>
                </a:solidFill>
              </a:rPr>
              <a:t>Si hay reguladores a la entrada de todos los consumidores, no es necesaria una alta presión de red.
</a:t>
            </a:r>
            <a:endParaRPr lang="en-US" dirty="0">
              <a:solidFill>
                <a:schemeClr val="tx1">
                  <a:lumMod val="65000"/>
                  <a:lumOff val="35000"/>
                </a:schemeClr>
              </a:solidFill>
            </a:endParaRPr>
          </a:p>
        </p:txBody>
      </p:sp>
    </p:spTree>
    <p:extLst>
      <p:ext uri="{BB962C8B-B14F-4D97-AF65-F5344CB8AC3E}">
        <p14:creationId xmlns:p14="http://schemas.microsoft.com/office/powerpoint/2010/main" val="666943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27</a:t>
            </a:fld>
            <a:endParaRPr lang="de-DE"/>
          </a:p>
        </p:txBody>
      </p:sp>
      <p:pic>
        <p:nvPicPr>
          <p:cNvPr id="2050" name="Picture 2" descr="Resultado de imagen de office equipment">
            <a:extLst>
              <a:ext uri="{FF2B5EF4-FFF2-40B4-BE49-F238E27FC236}">
                <a16:creationId xmlns:a16="http://schemas.microsoft.com/office/drawing/2014/main" id="{FE1A025B-91CB-497B-93E8-EFE1EDE6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1627318"/>
            <a:ext cx="5678029" cy="3603364"/>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F2D4338A-DFD2-4FC5-BA16-29F3D70D9D00}"/>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n-US" sz="2400" dirty="0" err="1"/>
              <a:t>Equipamiento</a:t>
            </a:r>
            <a:r>
              <a:rPr lang="en-US" sz="2400" dirty="0"/>
              <a:t> de </a:t>
            </a:r>
            <a:r>
              <a:rPr lang="en-US" sz="2400" dirty="0" err="1"/>
              <a:t>oficina</a:t>
            </a:r>
            <a:endParaRPr lang="es-ES" dirty="0"/>
          </a:p>
        </p:txBody>
      </p:sp>
      <p:sp>
        <p:nvSpPr>
          <p:cNvPr id="9" name="Rectángulo 8">
            <a:extLst>
              <a:ext uri="{FF2B5EF4-FFF2-40B4-BE49-F238E27FC236}">
                <a16:creationId xmlns:a16="http://schemas.microsoft.com/office/drawing/2014/main" id="{2AB7C598-2526-4B31-B96A-3C915BABB137}"/>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760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Resultado de imagen de office equipment">
            <a:extLst>
              <a:ext uri="{FF2B5EF4-FFF2-40B4-BE49-F238E27FC236}">
                <a16:creationId xmlns:a16="http://schemas.microsoft.com/office/drawing/2014/main" id="{26DD6780-045F-4B1F-B5FC-423EA7352270}"/>
              </a:ext>
            </a:extLst>
          </p:cNvPr>
          <p:cNvPicPr>
            <a:picLocks noChangeAspect="1" noChangeArrowheads="1"/>
          </p:cNvPicPr>
          <p:nvPr/>
        </p:nvPicPr>
        <p:blipFill>
          <a:blip r:embed="rId2">
            <a:alphaModFix amt="14000"/>
            <a:extLst>
              <a:ext uri="{28A0092B-C50C-407E-A947-70E740481C1C}">
                <a14:useLocalDpi xmlns:a14="http://schemas.microsoft.com/office/drawing/2010/main" val="0"/>
              </a:ext>
            </a:extLst>
          </a:blip>
          <a:srcRect/>
          <a:stretch>
            <a:fillRect/>
          </a:stretch>
        </p:blipFill>
        <p:spPr bwMode="auto">
          <a:xfrm>
            <a:off x="12738" y="584683"/>
            <a:ext cx="9039280" cy="5736465"/>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p:cNvSpPr>
            <a:spLocks noGrp="1"/>
          </p:cNvSpPr>
          <p:nvPr>
            <p:ph sz="half" idx="2"/>
          </p:nvPr>
        </p:nvSpPr>
        <p:spPr>
          <a:xfrm>
            <a:off x="442144" y="1382362"/>
            <a:ext cx="3975236" cy="1736502"/>
          </a:xfrm>
        </p:spPr>
        <p:txBody>
          <a:bodyPr>
            <a:noAutofit/>
          </a:bodyPr>
          <a:lstStyle/>
          <a:p>
            <a:pPr marL="171450" indent="-171450" algn="just" defTabSz="713232">
              <a:spcBef>
                <a:spcPts val="0"/>
              </a:spcBef>
              <a:spcAft>
                <a:spcPts val="600"/>
              </a:spcAft>
              <a:buFont typeface="Arial" panose="020B0604020202020204" pitchFamily="34" charset="0"/>
              <a:buChar char="•"/>
            </a:pPr>
            <a:r>
              <a:rPr lang="es-ES" sz="1200" dirty="0"/>
              <a:t>El consumo más importante de la oficina.</a:t>
            </a:r>
          </a:p>
          <a:p>
            <a:pPr marL="171450" indent="-171450" algn="just" defTabSz="713232">
              <a:spcBef>
                <a:spcPts val="0"/>
              </a:spcBef>
              <a:spcAft>
                <a:spcPts val="600"/>
              </a:spcAft>
              <a:buFont typeface="Arial" panose="020B0604020202020204" pitchFamily="34" charset="0"/>
              <a:buChar char="•"/>
            </a:pPr>
            <a:r>
              <a:rPr lang="es-ES" sz="1200" dirty="0"/>
              <a:t>Las computadoras y los monitores con la condición "ENERGY STAR" hibernan automáticamente cuando no se usan y casi todos los proveedores los venden.</a:t>
            </a:r>
          </a:p>
          <a:p>
            <a:pPr marL="171450" indent="-171450" algn="just" defTabSz="713232">
              <a:spcBef>
                <a:spcPts val="0"/>
              </a:spcBef>
              <a:spcAft>
                <a:spcPts val="600"/>
              </a:spcAft>
              <a:buFont typeface="Arial" panose="020B0604020202020204" pitchFamily="34" charset="0"/>
              <a:buChar char="•"/>
            </a:pPr>
            <a:r>
              <a:rPr lang="es-ES" sz="1200" dirty="0"/>
              <a:t>Tanto las computadoras como los monitores en hibernación consumen aproximadamente el 15% de su poder de uso máximo.</a:t>
            </a:r>
          </a:p>
        </p:txBody>
      </p:sp>
      <p:sp>
        <p:nvSpPr>
          <p:cNvPr id="4" name="Espace réservé du pied de page 3"/>
          <p:cNvSpPr>
            <a:spLocks noGrp="1"/>
          </p:cNvSpPr>
          <p:nvPr>
            <p:ph type="ftr" sz="quarter" idx="11"/>
          </p:nvPr>
        </p:nvSpPr>
        <p:spPr/>
        <p:txBody>
          <a:bodyPr/>
          <a:lstStyle/>
          <a:p>
            <a:r>
              <a:rPr lang="en-US" dirty="0"/>
              <a:t>Energy efficiency in industries</a:t>
            </a:r>
            <a:endParaRPr lang="de-DE" dirty="0"/>
          </a:p>
        </p:txBody>
      </p:sp>
      <p:sp>
        <p:nvSpPr>
          <p:cNvPr id="5" name="Espace réservé du numéro de diapositive 4"/>
          <p:cNvSpPr>
            <a:spLocks noGrp="1"/>
          </p:cNvSpPr>
          <p:nvPr>
            <p:ph type="sldNum" sz="quarter" idx="12"/>
          </p:nvPr>
        </p:nvSpPr>
        <p:spPr/>
        <p:txBody>
          <a:bodyPr/>
          <a:lstStyle/>
          <a:p>
            <a:fld id="{78B3FE12-62BD-41F9-8F3F-A0956C733398}" type="slidenum">
              <a:rPr lang="de-DE" smtClean="0"/>
              <a:t>28</a:t>
            </a:fld>
            <a:endParaRPr lang="de-DE"/>
          </a:p>
        </p:txBody>
      </p:sp>
      <p:sp>
        <p:nvSpPr>
          <p:cNvPr id="14" name="Espace réservé du texte 7"/>
          <p:cNvSpPr txBox="1">
            <a:spLocks/>
          </p:cNvSpPr>
          <p:nvPr/>
        </p:nvSpPr>
        <p:spPr>
          <a:xfrm>
            <a:off x="380740" y="3177367"/>
            <a:ext cx="4036640"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ES" sz="1300" dirty="0"/>
              <a:t>Fotocopiadoras e impresoras</a:t>
            </a:r>
          </a:p>
        </p:txBody>
      </p:sp>
      <p:sp>
        <p:nvSpPr>
          <p:cNvPr id="16" name="Espace réservé du contenu 8"/>
          <p:cNvSpPr txBox="1">
            <a:spLocks/>
          </p:cNvSpPr>
          <p:nvPr/>
        </p:nvSpPr>
        <p:spPr>
          <a:xfrm>
            <a:off x="396216" y="3501008"/>
            <a:ext cx="4021164" cy="111612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defTabSz="713232">
              <a:spcAft>
                <a:spcPts val="600"/>
              </a:spcAft>
              <a:buFont typeface="Arial" panose="020B0604020202020204" pitchFamily="34" charset="0"/>
              <a:buChar char="•"/>
            </a:pPr>
            <a:r>
              <a:rPr lang="es-ES" sz="1200" dirty="0"/>
              <a:t>Las fotocopiadoras "ENERGY STAR" pueden reducir el costo eléctrico anual de las fotocopiadoras hasta en un 60%.</a:t>
            </a:r>
          </a:p>
          <a:p>
            <a:pPr marL="171450" indent="-171450" defTabSz="713232">
              <a:spcAft>
                <a:spcPts val="600"/>
              </a:spcAft>
              <a:buFont typeface="Arial" panose="020B0604020202020204" pitchFamily="34" charset="0"/>
              <a:buChar char="•"/>
            </a:pPr>
            <a:r>
              <a:rPr lang="es-ES" sz="1200" dirty="0"/>
              <a:t>Las fotocopiadoras que permiten copias a doble cara o dúplex ayudan a ahorrar energía y reducir el costo del papel.</a:t>
            </a:r>
            <a:endParaRPr lang="es-ES" sz="1200" dirty="0">
              <a:solidFill>
                <a:srgbClr val="565656">
                  <a:lumMod val="75000"/>
                </a:srgbClr>
              </a:solidFill>
              <a:ea typeface="Open Sans Light" panose="020B0306030504020204" pitchFamily="34" charset="0"/>
              <a:cs typeface="Open Sans Light" panose="020B0306030504020204" pitchFamily="34" charset="0"/>
            </a:endParaRPr>
          </a:p>
        </p:txBody>
      </p:sp>
      <p:sp>
        <p:nvSpPr>
          <p:cNvPr id="17" name="Espace réservé du texte 7"/>
          <p:cNvSpPr txBox="1">
            <a:spLocks/>
          </p:cNvSpPr>
          <p:nvPr/>
        </p:nvSpPr>
        <p:spPr>
          <a:xfrm>
            <a:off x="421212" y="1052736"/>
            <a:ext cx="3996168"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ES" sz="1400" dirty="0"/>
              <a:t>Ordenadores</a:t>
            </a:r>
            <a:endParaRPr lang="es-ES" sz="1300" dirty="0"/>
          </a:p>
        </p:txBody>
      </p:sp>
      <p:sp>
        <p:nvSpPr>
          <p:cNvPr id="19" name="Espace réservé du texte 7"/>
          <p:cNvSpPr txBox="1">
            <a:spLocks/>
          </p:cNvSpPr>
          <p:nvPr/>
        </p:nvSpPr>
        <p:spPr>
          <a:xfrm>
            <a:off x="380740" y="4809395"/>
            <a:ext cx="4036640"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n-US" sz="1300" dirty="0"/>
              <a:t>FAX</a:t>
            </a:r>
          </a:p>
        </p:txBody>
      </p:sp>
      <p:sp>
        <p:nvSpPr>
          <p:cNvPr id="20" name="Espace réservé du contenu 8"/>
          <p:cNvSpPr txBox="1">
            <a:spLocks/>
          </p:cNvSpPr>
          <p:nvPr/>
        </p:nvSpPr>
        <p:spPr>
          <a:xfrm>
            <a:off x="391344" y="5133036"/>
            <a:ext cx="4036640" cy="136815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defTabSz="713232">
              <a:spcAft>
                <a:spcPts val="600"/>
              </a:spcAft>
              <a:buFont typeface="Arial" panose="020B0604020202020204" pitchFamily="34" charset="0"/>
              <a:buChar char="•"/>
            </a:pPr>
            <a:r>
              <a:rPr lang="es-ES" sz="1200" dirty="0">
                <a:ea typeface="Open Sans Light" panose="020B0306030504020204" pitchFamily="34" charset="0"/>
                <a:cs typeface="Open Sans Light" panose="020B0306030504020204" pitchFamily="34" charset="0"/>
              </a:rPr>
              <a:t>El fax debe estar disponible las 24 horas del día, por lo tanto, tiene un gran potencial para ahorrar energía.</a:t>
            </a:r>
          </a:p>
          <a:p>
            <a:pPr marL="171450" indent="-171450" defTabSz="713232">
              <a:spcAft>
                <a:spcPts val="600"/>
              </a:spcAft>
              <a:buFont typeface="Arial" panose="020B0604020202020204" pitchFamily="34" charset="0"/>
              <a:buChar char="•"/>
            </a:pPr>
            <a:r>
              <a:rPr lang="es-ES" sz="1200" dirty="0">
                <a:ea typeface="Open Sans Light" panose="020B0306030504020204" pitchFamily="34" charset="0"/>
                <a:cs typeface="Open Sans Light" panose="020B0306030504020204" pitchFamily="34" charset="0"/>
              </a:rPr>
              <a:t>Puede hibernar hasta 15 a 45 vatios o menos cuando no está en uso, y puede ahorrar aproximadamente un 50% en su costo anual de energía.</a:t>
            </a:r>
            <a:endParaRPr lang="en-US" sz="1200" dirty="0">
              <a:ea typeface="Open Sans Light" panose="020B0306030504020204" pitchFamily="34" charset="0"/>
              <a:cs typeface="Open Sans Light" panose="020B0306030504020204" pitchFamily="34" charset="0"/>
            </a:endParaRPr>
          </a:p>
        </p:txBody>
      </p:sp>
      <p:sp>
        <p:nvSpPr>
          <p:cNvPr id="22" name="Espace réservé du contenu 8"/>
          <p:cNvSpPr>
            <a:spLocks noGrp="1"/>
          </p:cNvSpPr>
          <p:nvPr>
            <p:ph sz="half" idx="2"/>
          </p:nvPr>
        </p:nvSpPr>
        <p:spPr>
          <a:xfrm>
            <a:off x="4932042" y="1484784"/>
            <a:ext cx="3936992" cy="4644516"/>
          </a:xfrm>
        </p:spPr>
        <p:txBody>
          <a:bodyPr>
            <a:noAutofit/>
          </a:bodyPr>
          <a:lstStyle/>
          <a:p>
            <a:pPr marL="171450" indent="-171450" algn="just" defTabSz="713232">
              <a:spcBef>
                <a:spcPts val="0"/>
              </a:spcBef>
              <a:spcAft>
                <a:spcPts val="1200"/>
              </a:spcAft>
              <a:buFont typeface="Arial" panose="020B0604020202020204" pitchFamily="34" charset="0"/>
              <a:buChar char="•"/>
            </a:pPr>
            <a:r>
              <a:rPr lang="es-ES" sz="1200" dirty="0">
                <a:ea typeface="Open Sans Light" panose="020B0306030504020204" pitchFamily="34" charset="0"/>
                <a:cs typeface="Open Sans Light" panose="020B0306030504020204" pitchFamily="34" charset="0"/>
              </a:rPr>
              <a:t>Apague el ordenador cuando no esté en uso (por la noche o los fines de semana). Hay temporizadores que apagan el equipo a ciertas horas del día.
Si el ordenador tiene que estar encendido durante la noche o durante los fines de semana, ahorre dinero apagando el monitor.
Las características de ahorro de energía tienen que ser establecidas por el usuario en muchos productos. Compruebe la configuración periódicamente o cada vez que instale nuevos equipos para asegurarse de que el modo de ahorro de energía está activado.
Los protectores de pantalla no ahorran energía. Su propósito es extender la vida útil de la pantalla.
Las impresoras láser consumen más energía que las impresoras de inyección de tinta. Las impresoras a color utilizan más energía que las que solo imprimen en blanco y negro.
Las computadoras portátiles consumen mucho menos que un PC.</a:t>
            </a:r>
            <a:endParaRPr lang="en-US" sz="1200" dirty="0">
              <a:ea typeface="Open Sans Light" panose="020B0306030504020204" pitchFamily="34" charset="0"/>
              <a:cs typeface="Open Sans Light" panose="020B0306030504020204" pitchFamily="34" charset="0"/>
            </a:endParaRPr>
          </a:p>
        </p:txBody>
      </p:sp>
      <p:sp>
        <p:nvSpPr>
          <p:cNvPr id="24" name="Espace réservé du contenu 8"/>
          <p:cNvSpPr txBox="1">
            <a:spLocks/>
          </p:cNvSpPr>
          <p:nvPr/>
        </p:nvSpPr>
        <p:spPr>
          <a:xfrm>
            <a:off x="4932042" y="2960553"/>
            <a:ext cx="3919094" cy="1116124"/>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171450" indent="-171450">
              <a:lnSpc>
                <a:spcPct val="170000"/>
              </a:lnSpc>
              <a:buFont typeface="Arial" panose="020B0604020202020204" pitchFamily="34" charset="0"/>
              <a:buChar char="•"/>
            </a:pPr>
            <a:endParaRPr lang="en-US" sz="1000" dirty="0"/>
          </a:p>
        </p:txBody>
      </p:sp>
      <p:sp>
        <p:nvSpPr>
          <p:cNvPr id="25" name="Espace réservé du texte 7"/>
          <p:cNvSpPr txBox="1">
            <a:spLocks/>
          </p:cNvSpPr>
          <p:nvPr/>
        </p:nvSpPr>
        <p:spPr>
          <a:xfrm>
            <a:off x="4932042" y="1052736"/>
            <a:ext cx="3934478" cy="251633"/>
          </a:xfrm>
          <a:prstGeom prst="rect">
            <a:avLst/>
          </a:prstGeom>
          <a:solidFill>
            <a:schemeClr val="accent1"/>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bg1"/>
                </a:solidFill>
                <a:latin typeface="+mn-lt"/>
                <a:ea typeface="+mn-ea"/>
                <a:cs typeface="+mn-cs"/>
              </a:defRPr>
            </a:lvl1pPr>
            <a:lvl2pPr marL="457200" indent="0" algn="l" defTabSz="914400" rtl="0" eaLnBrk="1" latinLnBrk="0" hangingPunct="1">
              <a:spcBef>
                <a:spcPct val="20000"/>
              </a:spcBef>
              <a:buFont typeface="Wingdings" panose="05000000000000000000" pitchFamily="2" charset="2"/>
              <a:buNone/>
              <a:defRPr sz="2000" b="1" kern="1200">
                <a:solidFill>
                  <a:schemeClr val="tx1">
                    <a:lumMod val="85000"/>
                    <a:lumOff val="1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lumMod val="85000"/>
                    <a:lumOff val="1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lumMod val="85000"/>
                    <a:lumOff val="1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gn="ctr"/>
            <a:r>
              <a:rPr lang="es-ES" sz="1300" dirty="0"/>
              <a:t>Otras recomendaciones</a:t>
            </a:r>
          </a:p>
        </p:txBody>
      </p:sp>
      <p:sp>
        <p:nvSpPr>
          <p:cNvPr id="18" name="Titel 1">
            <a:extLst>
              <a:ext uri="{FF2B5EF4-FFF2-40B4-BE49-F238E27FC236}">
                <a16:creationId xmlns:a16="http://schemas.microsoft.com/office/drawing/2014/main" id="{624F9AC2-1FA5-4843-8427-C5A4E501E065}"/>
              </a:ext>
            </a:extLst>
          </p:cNvPr>
          <p:cNvSpPr txBox="1">
            <a:spLocks/>
          </p:cNvSpPr>
          <p:nvPr/>
        </p:nvSpPr>
        <p:spPr>
          <a:xfrm>
            <a:off x="370136" y="274137"/>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Equipamiento de oficina</a:t>
            </a:r>
          </a:p>
        </p:txBody>
      </p:sp>
      <p:sp>
        <p:nvSpPr>
          <p:cNvPr id="21" name="Rectángulo 20">
            <a:extLst>
              <a:ext uri="{FF2B5EF4-FFF2-40B4-BE49-F238E27FC236}">
                <a16:creationId xmlns:a16="http://schemas.microsoft.com/office/drawing/2014/main" id="{934B1254-6EBB-4A1D-BE70-33860942B8F7}"/>
              </a:ext>
            </a:extLst>
          </p:cNvPr>
          <p:cNvSpPr/>
          <p:nvPr/>
        </p:nvSpPr>
        <p:spPr>
          <a:xfrm>
            <a:off x="8548873" y="273135"/>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57632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
          <p:cNvSpPr txBox="1">
            <a:spLocks/>
          </p:cNvSpPr>
          <p:nvPr/>
        </p:nvSpPr>
        <p:spPr>
          <a:xfrm>
            <a:off x="625475" y="1309563"/>
            <a:ext cx="7886700" cy="427249"/>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b="1" dirty="0">
                <a:solidFill>
                  <a:schemeClr val="accent1"/>
                </a:solidFill>
                <a:ea typeface="Open Sans Light" panose="020B0306030504020204" pitchFamily="34" charset="0"/>
                <a:cs typeface="Open Sans Light" panose="020B0306030504020204" pitchFamily="34" charset="0"/>
              </a:rPr>
              <a:t>¡Gracias por </a:t>
            </a:r>
            <a:r>
              <a:rPr lang="en-US" sz="2800" b="1" dirty="0" err="1">
                <a:solidFill>
                  <a:schemeClr val="accent1"/>
                </a:solidFill>
                <a:ea typeface="Open Sans Light" panose="020B0306030504020204" pitchFamily="34" charset="0"/>
                <a:cs typeface="Open Sans Light" panose="020B0306030504020204" pitchFamily="34" charset="0"/>
              </a:rPr>
              <a:t>su</a:t>
            </a:r>
            <a:r>
              <a:rPr lang="en-US" sz="2800" b="1" dirty="0">
                <a:solidFill>
                  <a:schemeClr val="accent1"/>
                </a:solidFill>
                <a:ea typeface="Open Sans Light" panose="020B0306030504020204" pitchFamily="34" charset="0"/>
                <a:cs typeface="Open Sans Light" panose="020B0306030504020204" pitchFamily="34" charset="0"/>
              </a:rPr>
              <a:t> </a:t>
            </a:r>
            <a:r>
              <a:rPr lang="en-US" sz="2800" b="1" dirty="0" err="1">
                <a:solidFill>
                  <a:schemeClr val="accent1"/>
                </a:solidFill>
                <a:ea typeface="Open Sans Light" panose="020B0306030504020204" pitchFamily="34" charset="0"/>
                <a:cs typeface="Open Sans Light" panose="020B0306030504020204" pitchFamily="34" charset="0"/>
              </a:rPr>
              <a:t>atención</a:t>
            </a:r>
            <a:r>
              <a:rPr lang="en-US" sz="2800" b="1" dirty="0">
                <a:solidFill>
                  <a:schemeClr val="accent1"/>
                </a:solidFill>
                <a:ea typeface="Open Sans Light" panose="020B0306030504020204" pitchFamily="34" charset="0"/>
                <a:cs typeface="Open Sans Light" panose="020B0306030504020204" pitchFamily="34" charset="0"/>
              </a:rPr>
              <a:t>! </a:t>
            </a:r>
            <a:endParaRPr lang="bg-BG" sz="2800" b="1" dirty="0">
              <a:solidFill>
                <a:schemeClr val="accent1"/>
              </a:solidFill>
              <a:ea typeface="Open Sans Light" panose="020B0306030504020204" pitchFamily="34" charset="0"/>
              <a:cs typeface="Open Sans Light" panose="020B0306030504020204" pitchFamily="34" charset="0"/>
            </a:endParaRPr>
          </a:p>
        </p:txBody>
      </p:sp>
      <p:pic>
        <p:nvPicPr>
          <p:cNvPr id="32" name="Picture 2" descr="http://www.uniteeurope.org/images/ue/ec.png"/>
          <p:cNvPicPr>
            <a:picLocks noChangeAspect="1" noChangeArrowheads="1"/>
          </p:cNvPicPr>
          <p:nvPr/>
        </p:nvPicPr>
        <p:blipFill>
          <a:blip r:embed="rId2"/>
          <a:srcRect l="89568"/>
          <a:stretch>
            <a:fillRect/>
          </a:stretch>
        </p:blipFill>
        <p:spPr bwMode="auto">
          <a:xfrm>
            <a:off x="8260038" y="6441869"/>
            <a:ext cx="432048" cy="315129"/>
          </a:xfrm>
          <a:prstGeom prst="rect">
            <a:avLst/>
          </a:prstGeom>
          <a:noFill/>
          <a:ln>
            <a:noFill/>
          </a:ln>
        </p:spPr>
      </p:pic>
      <p:cxnSp>
        <p:nvCxnSpPr>
          <p:cNvPr id="72" name="Gerade Verbindung 71"/>
          <p:cNvCxnSpPr/>
          <p:nvPr/>
        </p:nvCxnSpPr>
        <p:spPr>
          <a:xfrm>
            <a:off x="-6350" y="6201308"/>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a:off x="-6350" y="5049180"/>
            <a:ext cx="91503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64147" y="2538731"/>
            <a:ext cx="2809355" cy="674245"/>
          </a:xfrm>
          <a:prstGeom prst="rect">
            <a:avLst/>
          </a:prstGeom>
          <a:noFill/>
          <a:extLst>
            <a:ext uri="{909E8E84-426E-40DD-AFC4-6F175D3DCCD1}">
              <a14:hiddenFill xmlns:a14="http://schemas.microsoft.com/office/drawing/2010/main">
                <a:solidFill>
                  <a:srgbClr val="FFFFFF"/>
                </a:solidFill>
              </a14:hiddenFill>
            </a:ext>
          </a:extLst>
        </p:spPr>
      </p:pic>
      <p:sp>
        <p:nvSpPr>
          <p:cNvPr id="88" name="Rectangle 5"/>
          <p:cNvSpPr>
            <a:spLocks noChangeArrowheads="1"/>
          </p:cNvSpPr>
          <p:nvPr/>
        </p:nvSpPr>
        <p:spPr bwMode="auto">
          <a:xfrm>
            <a:off x="143508" y="6489340"/>
            <a:ext cx="8008518" cy="216024"/>
          </a:xfrm>
          <a:prstGeom prst="rect">
            <a:avLst/>
          </a:prstGeom>
          <a:noFill/>
          <a:ln w="9525">
            <a:noFill/>
            <a:miter lim="800000"/>
            <a:headEnd/>
            <a:tailEnd/>
          </a:ln>
        </p:spPr>
        <p:txBody>
          <a:bodyPr/>
          <a:lstStyle/>
          <a:p>
            <a:pPr algn="r"/>
            <a:r>
              <a:rPr lang="en-US" sz="900" dirty="0"/>
              <a:t>This project has received funding from the European Union’s H2020 Coordination Support Action under Grant Agreement No.785047.</a:t>
            </a:r>
            <a:endParaRPr lang="de-AT" sz="900" dirty="0">
              <a:latin typeface="+mj-lt"/>
              <a:cs typeface="Arial" panose="020B0604020202020204" pitchFamily="34" charset="0"/>
            </a:endParaRPr>
          </a:p>
        </p:txBody>
      </p:sp>
      <p:pic>
        <p:nvPicPr>
          <p:cNvPr id="28"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159225" y="5380687"/>
            <a:ext cx="850706" cy="481840"/>
          </a:xfrm>
          <a:prstGeom prst="rect">
            <a:avLst/>
          </a:prstGeom>
          <a:noFill/>
        </p:spPr>
      </p:pic>
      <p:pic>
        <p:nvPicPr>
          <p:cNvPr id="29"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5127055" y="5400887"/>
            <a:ext cx="545188" cy="441440"/>
          </a:xfrm>
          <a:prstGeom prst="rect">
            <a:avLst/>
          </a:prstGeom>
          <a:noFill/>
        </p:spPr>
      </p:pic>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87724" y="5470067"/>
            <a:ext cx="1031382" cy="291920"/>
          </a:xfrm>
          <a:prstGeom prst="rect">
            <a:avLst/>
          </a:prstGeom>
          <a:noFill/>
        </p:spPr>
      </p:pic>
      <p:pic>
        <p:nvPicPr>
          <p:cNvPr id="31"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5789367" y="5469544"/>
            <a:ext cx="947977" cy="304126"/>
          </a:xfrm>
          <a:prstGeom prst="rect">
            <a:avLst/>
          </a:prstGeom>
          <a:noFill/>
        </p:spPr>
      </p:pic>
      <p:pic>
        <p:nvPicPr>
          <p:cNvPr id="33"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6854468" y="5454796"/>
            <a:ext cx="729290" cy="333622"/>
          </a:xfrm>
          <a:prstGeom prst="rect">
            <a:avLst/>
          </a:prstGeom>
          <a:noFill/>
        </p:spPr>
      </p:pic>
      <p:pic>
        <p:nvPicPr>
          <p:cNvPr id="3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7700882" y="5440048"/>
            <a:ext cx="678433" cy="363119"/>
          </a:xfrm>
          <a:prstGeom prst="rect">
            <a:avLst/>
          </a:prstGeom>
          <a:noFill/>
        </p:spPr>
      </p:pic>
      <p:pic>
        <p:nvPicPr>
          <p:cNvPr id="35" name="Imagen 34" descr="\\boole\UIP\UIP\GESTIÓN DE PROYECTOS\PROYECTOS EN MARCHA\INDUCE_2017_H2020\01_Ejecucion_INDUCE\04_Dissemination_INDUCE\TEMPLATES\SYNYO\Act logo asso RVB.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96436" y="5301208"/>
            <a:ext cx="640799" cy="640799"/>
          </a:xfrm>
          <a:prstGeom prst="rect">
            <a:avLst/>
          </a:prstGeom>
          <a:noFill/>
          <a:ln>
            <a:noFill/>
          </a:ln>
        </p:spPr>
      </p:pic>
      <p:pic>
        <p:nvPicPr>
          <p:cNvPr id="36"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132767" y="5392750"/>
            <a:ext cx="958147" cy="457714"/>
          </a:xfrm>
          <a:prstGeom prst="rect">
            <a:avLst/>
          </a:prstGeom>
          <a:noFill/>
        </p:spPr>
      </p:pic>
      <p:pic>
        <p:nvPicPr>
          <p:cNvPr id="37"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auto">
          <a:xfrm>
            <a:off x="1208038" y="5504127"/>
            <a:ext cx="808628" cy="234960"/>
          </a:xfrm>
          <a:prstGeom prst="rect">
            <a:avLst/>
          </a:prstGeom>
          <a:noFill/>
        </p:spPr>
      </p:pic>
      <p:pic>
        <p:nvPicPr>
          <p:cNvPr id="38"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3282296" y="5309345"/>
            <a:ext cx="759805" cy="624525"/>
          </a:xfrm>
          <a:prstGeom prst="rect">
            <a:avLst/>
          </a:prstGeom>
          <a:noFill/>
        </p:spPr>
      </p:pic>
    </p:spTree>
    <p:extLst>
      <p:ext uri="{BB962C8B-B14F-4D97-AF65-F5344CB8AC3E}">
        <p14:creationId xmlns:p14="http://schemas.microsoft.com/office/powerpoint/2010/main" val="1353126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0136" y="274638"/>
            <a:ext cx="8006861" cy="490066"/>
          </a:xfrm>
          <a:solidFill>
            <a:srgbClr val="1B8E94"/>
          </a:solidFill>
        </p:spPr>
        <p:txBody>
          <a:bodyPr/>
          <a:lstStyle/>
          <a:p>
            <a:r>
              <a:rPr lang="es-ES" sz="2400" dirty="0"/>
              <a:t>Eficiencia Energética</a:t>
            </a:r>
            <a:endParaRPr lang="es-ES" dirty="0"/>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3</a:t>
            </a:fld>
            <a:endParaRPr lang="de-DE"/>
          </a:p>
        </p:txBody>
      </p:sp>
      <p:sp>
        <p:nvSpPr>
          <p:cNvPr id="6" name="Untertitel 5"/>
          <p:cNvSpPr>
            <a:spLocks noGrp="1"/>
          </p:cNvSpPr>
          <p:nvPr>
            <p:ph type="subTitle" idx="13"/>
          </p:nvPr>
        </p:nvSpPr>
        <p:spPr>
          <a:xfrm>
            <a:off x="370135" y="764704"/>
            <a:ext cx="8403729" cy="504056"/>
          </a:xfrm>
        </p:spPr>
        <p:txBody>
          <a:bodyPr/>
          <a:lstStyle/>
          <a:p>
            <a:pPr algn="ctr"/>
            <a:r>
              <a:rPr lang="de-DE" sz="3600" dirty="0">
                <a:solidFill>
                  <a:schemeClr val="tx1">
                    <a:lumMod val="75000"/>
                    <a:lumOff val="25000"/>
                  </a:schemeClr>
                </a:solidFill>
              </a:rPr>
              <a:t>¿Qué es?</a:t>
            </a:r>
          </a:p>
        </p:txBody>
      </p:sp>
      <p:sp>
        <p:nvSpPr>
          <p:cNvPr id="7" name="CuadroTexto 6">
            <a:extLst>
              <a:ext uri="{FF2B5EF4-FFF2-40B4-BE49-F238E27FC236}">
                <a16:creationId xmlns:a16="http://schemas.microsoft.com/office/drawing/2014/main" id="{B1B0BA8D-4E02-472A-A1A4-736A868A396E}"/>
              </a:ext>
            </a:extLst>
          </p:cNvPr>
          <p:cNvSpPr txBox="1"/>
          <p:nvPr/>
        </p:nvSpPr>
        <p:spPr>
          <a:xfrm>
            <a:off x="457200" y="5756831"/>
            <a:ext cx="8507288" cy="261610"/>
          </a:xfrm>
          <a:prstGeom prst="rect">
            <a:avLst/>
          </a:prstGeom>
          <a:noFill/>
        </p:spPr>
        <p:txBody>
          <a:bodyPr wrap="square" rtlCol="0">
            <a:spAutoFit/>
          </a:bodyPr>
          <a:lstStyle/>
          <a:p>
            <a:r>
              <a:rPr lang="es-ES" sz="1100" dirty="0">
                <a:solidFill>
                  <a:schemeClr val="tx1">
                    <a:lumMod val="50000"/>
                    <a:lumOff val="50000"/>
                  </a:schemeClr>
                </a:solidFill>
              </a:rPr>
              <a:t>Steeep: Support &amp; training for an Escellent Energy Efficiency Performance</a:t>
            </a:r>
          </a:p>
        </p:txBody>
      </p:sp>
      <p:sp>
        <p:nvSpPr>
          <p:cNvPr id="9" name="Rectángulo 8">
            <a:extLst>
              <a:ext uri="{FF2B5EF4-FFF2-40B4-BE49-F238E27FC236}">
                <a16:creationId xmlns:a16="http://schemas.microsoft.com/office/drawing/2014/main" id="{AA1BFC42-DE3B-43E3-A24A-E651DEB881F3}"/>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Triángulo isósceles 7">
            <a:extLst>
              <a:ext uri="{FF2B5EF4-FFF2-40B4-BE49-F238E27FC236}">
                <a16:creationId xmlns:a16="http://schemas.microsoft.com/office/drawing/2014/main" id="{85FCFD73-5197-4424-AEE1-125B64ABD4B9}"/>
              </a:ext>
            </a:extLst>
          </p:cNvPr>
          <p:cNvSpPr/>
          <p:nvPr/>
        </p:nvSpPr>
        <p:spPr>
          <a:xfrm>
            <a:off x="3293858" y="1959634"/>
            <a:ext cx="2556284" cy="2203693"/>
          </a:xfrm>
          <a:prstGeom prst="triangle">
            <a:avLst/>
          </a:prstGeom>
          <a:noFill/>
          <a:ln w="57150">
            <a:solidFill>
              <a:srgbClr val="22B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Rectángulo 9">
            <a:extLst>
              <a:ext uri="{FF2B5EF4-FFF2-40B4-BE49-F238E27FC236}">
                <a16:creationId xmlns:a16="http://schemas.microsoft.com/office/drawing/2014/main" id="{022BAE33-F14E-4A21-A0EA-E41555639743}"/>
              </a:ext>
            </a:extLst>
          </p:cNvPr>
          <p:cNvSpPr/>
          <p:nvPr/>
        </p:nvSpPr>
        <p:spPr>
          <a:xfrm>
            <a:off x="3185846" y="4146533"/>
            <a:ext cx="2772308" cy="1524007"/>
          </a:xfrm>
          <a:prstGeom prst="rect">
            <a:avLst/>
          </a:prstGeom>
        </p:spPr>
        <p:txBody>
          <a:bodyPr wrap="square">
            <a:spAutoFit/>
          </a:bodyPr>
          <a:lstStyle/>
          <a:p>
            <a:pPr algn="ctr">
              <a:lnSpc>
                <a:spcPct val="150000"/>
              </a:lnSpc>
            </a:pPr>
            <a:r>
              <a:rPr lang="es-ES" sz="1600" dirty="0">
                <a:solidFill>
                  <a:schemeClr val="tx1">
                    <a:lumMod val="65000"/>
                    <a:lumOff val="35000"/>
                  </a:schemeClr>
                </a:solidFill>
              </a:rPr>
              <a:t>La eficiencia energética se centra en la tecnología, equipos o maquinaria utilizados en edificios.</a:t>
            </a:r>
          </a:p>
        </p:txBody>
      </p:sp>
      <p:sp>
        <p:nvSpPr>
          <p:cNvPr id="11" name="Rectángulo 10">
            <a:extLst>
              <a:ext uri="{FF2B5EF4-FFF2-40B4-BE49-F238E27FC236}">
                <a16:creationId xmlns:a16="http://schemas.microsoft.com/office/drawing/2014/main" id="{434BBB7A-8F24-4B3E-BCF8-F2143DE22265}"/>
              </a:ext>
            </a:extLst>
          </p:cNvPr>
          <p:cNvSpPr/>
          <p:nvPr/>
        </p:nvSpPr>
        <p:spPr>
          <a:xfrm>
            <a:off x="5860885" y="1676061"/>
            <a:ext cx="3056691" cy="2632003"/>
          </a:xfrm>
          <a:prstGeom prst="rect">
            <a:avLst/>
          </a:prstGeom>
        </p:spPr>
        <p:txBody>
          <a:bodyPr wrap="square">
            <a:spAutoFit/>
          </a:bodyPr>
          <a:lstStyle/>
          <a:p>
            <a:pPr>
              <a:lnSpc>
                <a:spcPct val="150000"/>
              </a:lnSpc>
            </a:pPr>
            <a:r>
              <a:rPr lang="es-ES" sz="1600" dirty="0">
                <a:solidFill>
                  <a:schemeClr val="tx1">
                    <a:lumMod val="65000"/>
                    <a:lumOff val="35000"/>
                  </a:schemeClr>
                </a:solidFill>
              </a:rPr>
              <a:t>El ahorro de energía se basa en la forma en que las personas usan menos energía (por ejemplo, el uso de luz natural en lugar de luz artificial para reducir el consumo de electricidad).</a:t>
            </a:r>
          </a:p>
        </p:txBody>
      </p:sp>
      <p:sp>
        <p:nvSpPr>
          <p:cNvPr id="17" name="Rectángulo 16">
            <a:extLst>
              <a:ext uri="{FF2B5EF4-FFF2-40B4-BE49-F238E27FC236}">
                <a16:creationId xmlns:a16="http://schemas.microsoft.com/office/drawing/2014/main" id="{EC090AB8-E0EA-4D27-A85E-5640FF5BC1F5}"/>
              </a:ext>
            </a:extLst>
          </p:cNvPr>
          <p:cNvSpPr/>
          <p:nvPr/>
        </p:nvSpPr>
        <p:spPr>
          <a:xfrm>
            <a:off x="370136" y="1599934"/>
            <a:ext cx="2869716" cy="2534027"/>
          </a:xfrm>
          <a:prstGeom prst="rect">
            <a:avLst/>
          </a:prstGeom>
        </p:spPr>
        <p:txBody>
          <a:bodyPr wrap="square">
            <a:spAutoFit/>
          </a:bodyPr>
          <a:lstStyle/>
          <a:p>
            <a:pPr algn="r">
              <a:lnSpc>
                <a:spcPct val="150000"/>
              </a:lnSpc>
            </a:pPr>
            <a:r>
              <a:rPr lang="es-ES" dirty="0">
                <a:solidFill>
                  <a:schemeClr val="tx1">
                    <a:lumMod val="65000"/>
                    <a:lumOff val="35000"/>
                  </a:schemeClr>
                </a:solidFill>
              </a:rPr>
              <a:t>Se refiere al uso de tecnologías que requieren una menor cantidad de energía para lograr el   mismo rendimiento o realizar la misma función.    </a:t>
            </a:r>
          </a:p>
        </p:txBody>
      </p:sp>
      <p:pic>
        <p:nvPicPr>
          <p:cNvPr id="24" name="Gráfico 23" descr="Bombilla y equipo ">
            <a:extLst>
              <a:ext uri="{FF2B5EF4-FFF2-40B4-BE49-F238E27FC236}">
                <a16:creationId xmlns:a16="http://schemas.microsoft.com/office/drawing/2014/main" id="{3AEB0922-A89F-4C27-A590-44BDEEB30B1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17" t="2009" r="7760" b="3492"/>
          <a:stretch/>
        </p:blipFill>
        <p:spPr>
          <a:xfrm>
            <a:off x="3965465" y="2678474"/>
            <a:ext cx="1213069" cy="1323348"/>
          </a:xfrm>
          <a:prstGeom prst="rect">
            <a:avLst/>
          </a:prstGeom>
        </p:spPr>
      </p:pic>
    </p:spTree>
    <p:extLst>
      <p:ext uri="{BB962C8B-B14F-4D97-AF65-F5344CB8AC3E}">
        <p14:creationId xmlns:p14="http://schemas.microsoft.com/office/powerpoint/2010/main" val="3421464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rot="2628350">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397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AEF63BD-47C5-4E48-B0B4-D26F1E351EA4}"/>
              </a:ext>
            </a:extLst>
          </p:cNvPr>
          <p:cNvSpPr/>
          <p:nvPr/>
        </p:nvSpPr>
        <p:spPr>
          <a:xfrm>
            <a:off x="3912413" y="2859085"/>
            <a:ext cx="1323811" cy="13238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4</a:t>
            </a:fld>
            <a:endParaRPr lang="de-DE"/>
          </a:p>
        </p:txBody>
      </p:sp>
      <p:sp>
        <p:nvSpPr>
          <p:cNvPr id="6" name="Untertitel 5"/>
          <p:cNvSpPr>
            <a:spLocks noGrp="1"/>
          </p:cNvSpPr>
          <p:nvPr>
            <p:ph type="subTitle" idx="13"/>
          </p:nvPr>
        </p:nvSpPr>
        <p:spPr>
          <a:xfrm>
            <a:off x="370136" y="764704"/>
            <a:ext cx="8402400" cy="632296"/>
          </a:xfrm>
        </p:spPr>
        <p:txBody>
          <a:bodyPr/>
          <a:lstStyle/>
          <a:p>
            <a:pPr algn="ctr"/>
            <a:r>
              <a:rPr lang="de-DE" sz="3600" dirty="0">
                <a:solidFill>
                  <a:schemeClr val="tx1">
                    <a:lumMod val="75000"/>
                    <a:lumOff val="25000"/>
                  </a:schemeClr>
                </a:solidFill>
              </a:rPr>
              <a:t>¿Por qué es importante?</a:t>
            </a:r>
          </a:p>
        </p:txBody>
      </p:sp>
      <p:sp>
        <p:nvSpPr>
          <p:cNvPr id="9" name="Titel 1">
            <a:extLst>
              <a:ext uri="{FF2B5EF4-FFF2-40B4-BE49-F238E27FC236}">
                <a16:creationId xmlns:a16="http://schemas.microsoft.com/office/drawing/2014/main" id="{DD564632-05E2-4C94-A162-DF6288B870F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Eficiencia Energética</a:t>
            </a:r>
            <a:endParaRPr lang="es-ES" dirty="0"/>
          </a:p>
        </p:txBody>
      </p:sp>
      <p:sp>
        <p:nvSpPr>
          <p:cNvPr id="10" name="Rectángulo 9">
            <a:extLst>
              <a:ext uri="{FF2B5EF4-FFF2-40B4-BE49-F238E27FC236}">
                <a16:creationId xmlns:a16="http://schemas.microsoft.com/office/drawing/2014/main" id="{2E677B25-0875-47DE-9735-C74C33F848EE}"/>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CuadroTexto 13">
            <a:extLst>
              <a:ext uri="{FF2B5EF4-FFF2-40B4-BE49-F238E27FC236}">
                <a16:creationId xmlns:a16="http://schemas.microsoft.com/office/drawing/2014/main" id="{F382C25A-75F9-46CD-BE6F-92ABF521B46E}"/>
              </a:ext>
            </a:extLst>
          </p:cNvPr>
          <p:cNvSpPr txBox="1"/>
          <p:nvPr/>
        </p:nvSpPr>
        <p:spPr>
          <a:xfrm>
            <a:off x="457200" y="5756831"/>
            <a:ext cx="8507288" cy="261610"/>
          </a:xfrm>
          <a:prstGeom prst="rect">
            <a:avLst/>
          </a:prstGeom>
          <a:noFill/>
        </p:spPr>
        <p:txBody>
          <a:bodyPr wrap="square" rtlCol="0">
            <a:spAutoFit/>
          </a:bodyPr>
          <a:lstStyle/>
          <a:p>
            <a:r>
              <a:rPr lang="es-ES" sz="1100" dirty="0">
                <a:solidFill>
                  <a:schemeClr val="tx1">
                    <a:lumMod val="50000"/>
                    <a:lumOff val="50000"/>
                  </a:schemeClr>
                </a:solidFill>
              </a:rPr>
              <a:t>Source: Steeep: Support &amp; training for an Escellent Energy Efficiency Performance</a:t>
            </a:r>
          </a:p>
        </p:txBody>
      </p:sp>
      <p:sp>
        <p:nvSpPr>
          <p:cNvPr id="13" name="Trapecio 12">
            <a:extLst>
              <a:ext uri="{FF2B5EF4-FFF2-40B4-BE49-F238E27FC236}">
                <a16:creationId xmlns:a16="http://schemas.microsoft.com/office/drawing/2014/main" id="{454FBA51-239E-4023-AA7E-E43E42BB53BC}"/>
              </a:ext>
            </a:extLst>
          </p:cNvPr>
          <p:cNvSpPr/>
          <p:nvPr/>
        </p:nvSpPr>
        <p:spPr>
          <a:xfrm>
            <a:off x="2537774" y="4182896"/>
            <a:ext cx="4068452" cy="1360839"/>
          </a:xfrm>
          <a:prstGeom prst="trapezoid">
            <a:avLst>
              <a:gd name="adj" fmla="val 102893"/>
            </a:avLst>
          </a:prstGeom>
          <a:solidFill>
            <a:srgbClr val="86DE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Trapecio 16">
            <a:extLst>
              <a:ext uri="{FF2B5EF4-FFF2-40B4-BE49-F238E27FC236}">
                <a16:creationId xmlns:a16="http://schemas.microsoft.com/office/drawing/2014/main" id="{7A6001AA-F9CF-436B-8075-3DF4F5D07B11}"/>
              </a:ext>
            </a:extLst>
          </p:cNvPr>
          <p:cNvSpPr/>
          <p:nvPr/>
        </p:nvSpPr>
        <p:spPr>
          <a:xfrm rot="5400000">
            <a:off x="1193083" y="2829041"/>
            <a:ext cx="4068452" cy="1360935"/>
          </a:xfrm>
          <a:prstGeom prst="trapezoid">
            <a:avLst>
              <a:gd name="adj" fmla="val 102333"/>
            </a:avLst>
          </a:prstGeom>
          <a:solidFill>
            <a:srgbClr val="22B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Trapecio 17">
            <a:extLst>
              <a:ext uri="{FF2B5EF4-FFF2-40B4-BE49-F238E27FC236}">
                <a16:creationId xmlns:a16="http://schemas.microsoft.com/office/drawing/2014/main" id="{8995D281-BCD8-4FC0-88A5-1558BA0AD717}"/>
              </a:ext>
            </a:extLst>
          </p:cNvPr>
          <p:cNvSpPr/>
          <p:nvPr/>
        </p:nvSpPr>
        <p:spPr>
          <a:xfrm rot="16200000">
            <a:off x="3886999" y="2833088"/>
            <a:ext cx="4068452" cy="1370002"/>
          </a:xfrm>
          <a:prstGeom prst="trapezoid">
            <a:avLst>
              <a:gd name="adj" fmla="val 10231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3" name="Trapecio 22">
            <a:extLst>
              <a:ext uri="{FF2B5EF4-FFF2-40B4-BE49-F238E27FC236}">
                <a16:creationId xmlns:a16="http://schemas.microsoft.com/office/drawing/2014/main" id="{82D67F2A-8A32-44DB-88C1-80AC607AF336}"/>
              </a:ext>
            </a:extLst>
          </p:cNvPr>
          <p:cNvSpPr/>
          <p:nvPr/>
        </p:nvSpPr>
        <p:spPr>
          <a:xfrm rot="10800000">
            <a:off x="2537110" y="1498246"/>
            <a:ext cx="4068452" cy="1352260"/>
          </a:xfrm>
          <a:prstGeom prst="trapezoid">
            <a:avLst>
              <a:gd name="adj" fmla="val 102351"/>
            </a:avLst>
          </a:prstGeom>
          <a:solidFill>
            <a:srgbClr val="1B8E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9" name="Conector recto 18">
            <a:extLst>
              <a:ext uri="{FF2B5EF4-FFF2-40B4-BE49-F238E27FC236}">
                <a16:creationId xmlns:a16="http://schemas.microsoft.com/office/drawing/2014/main" id="{5BF30036-9253-4034-9EA0-D274CA4B1AF1}"/>
              </a:ext>
            </a:extLst>
          </p:cNvPr>
          <p:cNvCxnSpPr>
            <a:cxnSpLocks/>
          </p:cNvCxnSpPr>
          <p:nvPr/>
        </p:nvCxnSpPr>
        <p:spPr>
          <a:xfrm>
            <a:off x="2524905" y="1470993"/>
            <a:ext cx="4081321" cy="4081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E8F36601-33C7-4F29-A624-A6B278EC3A11}"/>
              </a:ext>
            </a:extLst>
          </p:cNvPr>
          <p:cNvCxnSpPr>
            <a:cxnSpLocks/>
          </p:cNvCxnSpPr>
          <p:nvPr/>
        </p:nvCxnSpPr>
        <p:spPr>
          <a:xfrm rot="16200000">
            <a:off x="2531741" y="1476830"/>
            <a:ext cx="4081321" cy="408132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F92E3B23-046E-45B4-A12E-23AD4052894C}"/>
              </a:ext>
            </a:extLst>
          </p:cNvPr>
          <p:cNvSpPr txBox="1"/>
          <p:nvPr/>
        </p:nvSpPr>
        <p:spPr>
          <a:xfrm>
            <a:off x="2476496" y="2904404"/>
            <a:ext cx="1494166" cy="1477328"/>
          </a:xfrm>
          <a:prstGeom prst="rect">
            <a:avLst/>
          </a:prstGeom>
          <a:noFill/>
        </p:spPr>
        <p:txBody>
          <a:bodyPr wrap="square" rtlCol="0">
            <a:spAutoFit/>
          </a:bodyPr>
          <a:lstStyle/>
          <a:p>
            <a:pPr algn="ctr"/>
            <a:r>
              <a:rPr lang="es-ES" cap="small" dirty="0">
                <a:solidFill>
                  <a:schemeClr val="bg1"/>
                </a:solidFill>
              </a:rPr>
              <a:t>El consumo global de energía está creciendo</a:t>
            </a:r>
          </a:p>
        </p:txBody>
      </p:sp>
      <p:sp>
        <p:nvSpPr>
          <p:cNvPr id="27" name="CuadroTexto 26">
            <a:extLst>
              <a:ext uri="{FF2B5EF4-FFF2-40B4-BE49-F238E27FC236}">
                <a16:creationId xmlns:a16="http://schemas.microsoft.com/office/drawing/2014/main" id="{C4FCCE6E-230F-46D9-B24F-0ABA058F0340}"/>
              </a:ext>
            </a:extLst>
          </p:cNvPr>
          <p:cNvSpPr txBox="1"/>
          <p:nvPr/>
        </p:nvSpPr>
        <p:spPr>
          <a:xfrm>
            <a:off x="5174142" y="2911488"/>
            <a:ext cx="1494166" cy="1200329"/>
          </a:xfrm>
          <a:prstGeom prst="rect">
            <a:avLst/>
          </a:prstGeom>
          <a:noFill/>
        </p:spPr>
        <p:txBody>
          <a:bodyPr wrap="square" rtlCol="0">
            <a:spAutoFit/>
          </a:bodyPr>
          <a:lstStyle/>
          <a:p>
            <a:pPr algn="ctr"/>
            <a:r>
              <a:rPr lang="es-ES" cap="small" dirty="0">
                <a:solidFill>
                  <a:schemeClr val="bg1"/>
                </a:solidFill>
              </a:rPr>
              <a:t>El coste de la energía va en aumento</a:t>
            </a:r>
          </a:p>
        </p:txBody>
      </p:sp>
      <p:sp>
        <p:nvSpPr>
          <p:cNvPr id="28" name="CuadroTexto 27">
            <a:extLst>
              <a:ext uri="{FF2B5EF4-FFF2-40B4-BE49-F238E27FC236}">
                <a16:creationId xmlns:a16="http://schemas.microsoft.com/office/drawing/2014/main" id="{7D2E05FF-89FF-4B41-B59F-98DAD4A526F3}"/>
              </a:ext>
            </a:extLst>
          </p:cNvPr>
          <p:cNvSpPr txBox="1"/>
          <p:nvPr/>
        </p:nvSpPr>
        <p:spPr>
          <a:xfrm>
            <a:off x="3809336" y="4540150"/>
            <a:ext cx="1494166" cy="646331"/>
          </a:xfrm>
          <a:prstGeom prst="rect">
            <a:avLst/>
          </a:prstGeom>
          <a:noFill/>
        </p:spPr>
        <p:txBody>
          <a:bodyPr wrap="square" rtlCol="0">
            <a:spAutoFit/>
          </a:bodyPr>
          <a:lstStyle/>
          <a:p>
            <a:pPr algn="ctr"/>
            <a:r>
              <a:rPr lang="es-ES" cap="small" dirty="0">
                <a:solidFill>
                  <a:schemeClr val="bg1"/>
                </a:solidFill>
              </a:rPr>
              <a:t>Cambio climático</a:t>
            </a:r>
          </a:p>
        </p:txBody>
      </p:sp>
      <p:sp>
        <p:nvSpPr>
          <p:cNvPr id="29" name="CuadroTexto 28">
            <a:extLst>
              <a:ext uri="{FF2B5EF4-FFF2-40B4-BE49-F238E27FC236}">
                <a16:creationId xmlns:a16="http://schemas.microsoft.com/office/drawing/2014/main" id="{68266B24-AABF-42B1-978E-E5191D8CCC42}"/>
              </a:ext>
            </a:extLst>
          </p:cNvPr>
          <p:cNvSpPr txBox="1"/>
          <p:nvPr/>
        </p:nvSpPr>
        <p:spPr>
          <a:xfrm>
            <a:off x="3748750" y="1651291"/>
            <a:ext cx="1615338" cy="1200329"/>
          </a:xfrm>
          <a:prstGeom prst="rect">
            <a:avLst/>
          </a:prstGeom>
          <a:noFill/>
        </p:spPr>
        <p:txBody>
          <a:bodyPr wrap="square" rtlCol="0">
            <a:spAutoFit/>
          </a:bodyPr>
          <a:lstStyle/>
          <a:p>
            <a:pPr algn="ctr"/>
            <a:r>
              <a:rPr lang="es-ES" cap="small" dirty="0">
                <a:solidFill>
                  <a:schemeClr val="bg1"/>
                </a:solidFill>
              </a:rPr>
              <a:t>Alta dependencia energética del exterior</a:t>
            </a:r>
          </a:p>
        </p:txBody>
      </p:sp>
      <p:sp>
        <p:nvSpPr>
          <p:cNvPr id="30" name="CuadroTexto 29">
            <a:extLst>
              <a:ext uri="{FF2B5EF4-FFF2-40B4-BE49-F238E27FC236}">
                <a16:creationId xmlns:a16="http://schemas.microsoft.com/office/drawing/2014/main" id="{1283B61B-D9D4-48DC-9477-3F691914E572}"/>
              </a:ext>
            </a:extLst>
          </p:cNvPr>
          <p:cNvSpPr txBox="1"/>
          <p:nvPr/>
        </p:nvSpPr>
        <p:spPr>
          <a:xfrm>
            <a:off x="2483188" y="1912303"/>
            <a:ext cx="1079805" cy="1107996"/>
          </a:xfrm>
          <a:prstGeom prst="rect">
            <a:avLst/>
          </a:prstGeom>
          <a:noFill/>
        </p:spPr>
        <p:txBody>
          <a:bodyPr wrap="square" rtlCol="0">
            <a:spAutoFit/>
          </a:bodyPr>
          <a:lstStyle/>
          <a:p>
            <a:r>
              <a:rPr lang="es-ES" sz="6600" dirty="0">
                <a:solidFill>
                  <a:schemeClr val="bg1"/>
                </a:solidFill>
                <a:latin typeface="Berlin Sans FB" panose="020E0602020502020306" pitchFamily="34" charset="0"/>
              </a:rPr>
              <a:t>01</a:t>
            </a:r>
          </a:p>
        </p:txBody>
      </p:sp>
      <p:sp>
        <p:nvSpPr>
          <p:cNvPr id="33" name="CuadroTexto 32">
            <a:extLst>
              <a:ext uri="{FF2B5EF4-FFF2-40B4-BE49-F238E27FC236}">
                <a16:creationId xmlns:a16="http://schemas.microsoft.com/office/drawing/2014/main" id="{514DDAC9-78E5-4481-9807-A742363FD6DB}"/>
              </a:ext>
            </a:extLst>
          </p:cNvPr>
          <p:cNvSpPr txBox="1"/>
          <p:nvPr/>
        </p:nvSpPr>
        <p:spPr>
          <a:xfrm>
            <a:off x="5261613" y="1245530"/>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02</a:t>
            </a:r>
          </a:p>
        </p:txBody>
      </p:sp>
      <p:sp>
        <p:nvSpPr>
          <p:cNvPr id="34" name="CuadroTexto 33">
            <a:extLst>
              <a:ext uri="{FF2B5EF4-FFF2-40B4-BE49-F238E27FC236}">
                <a16:creationId xmlns:a16="http://schemas.microsoft.com/office/drawing/2014/main" id="{8159C871-FB34-454E-9CFA-74976CD48BFF}"/>
              </a:ext>
            </a:extLst>
          </p:cNvPr>
          <p:cNvSpPr txBox="1"/>
          <p:nvPr/>
        </p:nvSpPr>
        <p:spPr>
          <a:xfrm>
            <a:off x="5693817" y="4007452"/>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03</a:t>
            </a:r>
          </a:p>
        </p:txBody>
      </p:sp>
      <p:sp>
        <p:nvSpPr>
          <p:cNvPr id="35" name="CuadroTexto 34">
            <a:extLst>
              <a:ext uri="{FF2B5EF4-FFF2-40B4-BE49-F238E27FC236}">
                <a16:creationId xmlns:a16="http://schemas.microsoft.com/office/drawing/2014/main" id="{69F88D7C-CC7B-4439-B4BE-E302FCA2F718}"/>
              </a:ext>
            </a:extLst>
          </p:cNvPr>
          <p:cNvSpPr txBox="1"/>
          <p:nvPr/>
        </p:nvSpPr>
        <p:spPr>
          <a:xfrm>
            <a:off x="3023090" y="4654568"/>
            <a:ext cx="1018038" cy="923330"/>
          </a:xfrm>
          <a:prstGeom prst="rect">
            <a:avLst/>
          </a:prstGeom>
          <a:noFill/>
        </p:spPr>
        <p:txBody>
          <a:bodyPr wrap="square" rtlCol="0">
            <a:spAutoFit/>
          </a:bodyPr>
          <a:lstStyle/>
          <a:p>
            <a:r>
              <a:rPr lang="es-ES" sz="5400" dirty="0">
                <a:solidFill>
                  <a:schemeClr val="bg1"/>
                </a:solidFill>
                <a:latin typeface="Berlin Sans FB" panose="020E0602020502020306" pitchFamily="34" charset="0"/>
              </a:rPr>
              <a:t>04</a:t>
            </a:r>
          </a:p>
        </p:txBody>
      </p:sp>
      <p:pic>
        <p:nvPicPr>
          <p:cNvPr id="36" name="Picture 2">
            <a:extLst>
              <a:ext uri="{FF2B5EF4-FFF2-40B4-BE49-F238E27FC236}">
                <a16:creationId xmlns:a16="http://schemas.microsoft.com/office/drawing/2014/main" id="{218B0288-1AED-4376-A46E-B6E414BE5A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699"/>
          <a:stretch/>
        </p:blipFill>
        <p:spPr bwMode="auto">
          <a:xfrm>
            <a:off x="3959520" y="3122553"/>
            <a:ext cx="1238494" cy="79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44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5</a:t>
            </a:fld>
            <a:endParaRPr lang="de-DE"/>
          </a:p>
        </p:txBody>
      </p:sp>
      <p:sp>
        <p:nvSpPr>
          <p:cNvPr id="6" name="Untertitel 5"/>
          <p:cNvSpPr>
            <a:spLocks noGrp="1"/>
          </p:cNvSpPr>
          <p:nvPr>
            <p:ph type="subTitle" idx="13"/>
          </p:nvPr>
        </p:nvSpPr>
        <p:spPr>
          <a:xfrm>
            <a:off x="370136" y="836712"/>
            <a:ext cx="8402400" cy="288032"/>
          </a:xfrm>
        </p:spPr>
        <p:txBody>
          <a:bodyPr/>
          <a:lstStyle/>
          <a:p>
            <a:r>
              <a:rPr lang="de-DE" sz="3600" dirty="0">
                <a:solidFill>
                  <a:schemeClr val="tx1">
                    <a:lumMod val="75000"/>
                    <a:lumOff val="25000"/>
                  </a:schemeClr>
                </a:solidFill>
              </a:rPr>
              <a:t>Consecuencias de consumo de energia</a:t>
            </a:r>
          </a:p>
        </p:txBody>
      </p:sp>
      <p:sp>
        <p:nvSpPr>
          <p:cNvPr id="9" name="Titel 1">
            <a:extLst>
              <a:ext uri="{FF2B5EF4-FFF2-40B4-BE49-F238E27FC236}">
                <a16:creationId xmlns:a16="http://schemas.microsoft.com/office/drawing/2014/main" id="{71434388-F06A-4D54-A9A2-BC19773BDCF6}"/>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Eficiencia Energética</a:t>
            </a:r>
          </a:p>
        </p:txBody>
      </p:sp>
      <p:sp>
        <p:nvSpPr>
          <p:cNvPr id="10" name="Rectángulo 9">
            <a:extLst>
              <a:ext uri="{FF2B5EF4-FFF2-40B4-BE49-F238E27FC236}">
                <a16:creationId xmlns:a16="http://schemas.microsoft.com/office/drawing/2014/main" id="{35381E76-9E93-4B2F-93DC-BE8A1150DC17}"/>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832B188B-31E2-4095-8DB9-C47449F721FC}"/>
              </a:ext>
            </a:extLst>
          </p:cNvPr>
          <p:cNvSpPr/>
          <p:nvPr/>
        </p:nvSpPr>
        <p:spPr>
          <a:xfrm>
            <a:off x="2437160" y="1556792"/>
            <a:ext cx="6090997" cy="738664"/>
          </a:xfrm>
          <a:prstGeom prst="rect">
            <a:avLst/>
          </a:prstGeom>
        </p:spPr>
        <p:txBody>
          <a:bodyPr wrap="square">
            <a:spAutoFit/>
          </a:bodyPr>
          <a:lstStyle/>
          <a:p>
            <a:pPr lvl="0"/>
            <a:r>
              <a:rPr lang="es-ES" sz="1400" dirty="0">
                <a:solidFill>
                  <a:schemeClr val="tx1">
                    <a:lumMod val="65000"/>
                    <a:lumOff val="35000"/>
                  </a:schemeClr>
                </a:solidFill>
              </a:rPr>
              <a:t>El consumo de combustibles fósiles plantea grandes problemas: el agotamiento de las reservas, la dependencia energética, las dificultades de suministro y la contaminación.</a:t>
            </a:r>
          </a:p>
        </p:txBody>
      </p:sp>
      <p:sp>
        <p:nvSpPr>
          <p:cNvPr id="11" name="Rectángulo 10">
            <a:extLst>
              <a:ext uri="{FF2B5EF4-FFF2-40B4-BE49-F238E27FC236}">
                <a16:creationId xmlns:a16="http://schemas.microsoft.com/office/drawing/2014/main" id="{323BF648-F1C3-4D55-98A7-820FCEDDDF64}"/>
              </a:ext>
            </a:extLst>
          </p:cNvPr>
          <p:cNvSpPr/>
          <p:nvPr/>
        </p:nvSpPr>
        <p:spPr>
          <a:xfrm>
            <a:off x="2437160" y="2467580"/>
            <a:ext cx="6090997" cy="523220"/>
          </a:xfrm>
          <a:prstGeom prst="rect">
            <a:avLst/>
          </a:prstGeom>
        </p:spPr>
        <p:txBody>
          <a:bodyPr wrap="square">
            <a:spAutoFit/>
          </a:bodyPr>
          <a:lstStyle/>
          <a:p>
            <a:pPr lvl="0"/>
            <a:r>
              <a:rPr lang="es-ES" sz="1400" dirty="0">
                <a:solidFill>
                  <a:schemeClr val="tx1">
                    <a:lumMod val="65000"/>
                    <a:lumOff val="35000"/>
                  </a:schemeClr>
                </a:solidFill>
              </a:rPr>
              <a:t>El principal problema ambiental del consumo actual de energía a nivel mundial es el efecto invernadero.</a:t>
            </a:r>
          </a:p>
        </p:txBody>
      </p:sp>
      <p:sp>
        <p:nvSpPr>
          <p:cNvPr id="12" name="Rectángulo 11">
            <a:extLst>
              <a:ext uri="{FF2B5EF4-FFF2-40B4-BE49-F238E27FC236}">
                <a16:creationId xmlns:a16="http://schemas.microsoft.com/office/drawing/2014/main" id="{67925552-A2DA-414C-9E3C-CFA18F17BCA6}"/>
              </a:ext>
            </a:extLst>
          </p:cNvPr>
          <p:cNvSpPr/>
          <p:nvPr/>
        </p:nvSpPr>
        <p:spPr>
          <a:xfrm>
            <a:off x="2437160" y="3306360"/>
            <a:ext cx="6090997" cy="738664"/>
          </a:xfrm>
          <a:prstGeom prst="rect">
            <a:avLst/>
          </a:prstGeom>
        </p:spPr>
        <p:txBody>
          <a:bodyPr wrap="square">
            <a:spAutoFit/>
          </a:bodyPr>
          <a:lstStyle/>
          <a:p>
            <a:pPr lvl="0"/>
            <a:r>
              <a:rPr lang="es-ES" sz="1400" dirty="0">
                <a:solidFill>
                  <a:schemeClr val="tx1">
                    <a:lumMod val="65000"/>
                    <a:lumOff val="35000"/>
                  </a:schemeClr>
                </a:solidFill>
              </a:rPr>
              <a:t>El uso de vehículos privados, la calefacción e incluso nuestro consumo de electricidad son responsables de la emisión de CO2 a la atmósfera. Cada hogar es responsable de producir hasta 5 toneladas de CO2 por año.</a:t>
            </a:r>
          </a:p>
        </p:txBody>
      </p:sp>
      <p:sp>
        <p:nvSpPr>
          <p:cNvPr id="13" name="Rectángulo 12">
            <a:extLst>
              <a:ext uri="{FF2B5EF4-FFF2-40B4-BE49-F238E27FC236}">
                <a16:creationId xmlns:a16="http://schemas.microsoft.com/office/drawing/2014/main" id="{0356FA0D-FAB8-4ACD-9AEA-89C2CFF45DAD}"/>
              </a:ext>
            </a:extLst>
          </p:cNvPr>
          <p:cNvSpPr/>
          <p:nvPr/>
        </p:nvSpPr>
        <p:spPr>
          <a:xfrm>
            <a:off x="2437160" y="4360584"/>
            <a:ext cx="6336704" cy="523220"/>
          </a:xfrm>
          <a:prstGeom prst="rect">
            <a:avLst/>
          </a:prstGeom>
        </p:spPr>
        <p:txBody>
          <a:bodyPr wrap="square">
            <a:spAutoFit/>
          </a:bodyPr>
          <a:lstStyle/>
          <a:p>
            <a:pPr lvl="0"/>
            <a:r>
              <a:rPr lang="es-ES" sz="1400" dirty="0">
                <a:solidFill>
                  <a:schemeClr val="tx1">
                    <a:lumMod val="65000"/>
                    <a:lumOff val="35000"/>
                  </a:schemeClr>
                </a:solidFill>
              </a:rPr>
              <a:t>Las energías renovables no se agotan cuando las consumimos porque se renuevan naturalmente. También tienen un impacto ambiental muy reducido.</a:t>
            </a:r>
          </a:p>
        </p:txBody>
      </p:sp>
      <p:sp>
        <p:nvSpPr>
          <p:cNvPr id="14" name="Rectángulo 13">
            <a:extLst>
              <a:ext uri="{FF2B5EF4-FFF2-40B4-BE49-F238E27FC236}">
                <a16:creationId xmlns:a16="http://schemas.microsoft.com/office/drawing/2014/main" id="{0138CBC3-9385-422E-A1BB-2310794056ED}"/>
              </a:ext>
            </a:extLst>
          </p:cNvPr>
          <p:cNvSpPr/>
          <p:nvPr/>
        </p:nvSpPr>
        <p:spPr>
          <a:xfrm>
            <a:off x="2437160" y="5199362"/>
            <a:ext cx="6090997" cy="523220"/>
          </a:xfrm>
          <a:prstGeom prst="rect">
            <a:avLst/>
          </a:prstGeom>
        </p:spPr>
        <p:txBody>
          <a:bodyPr wrap="square">
            <a:spAutoFit/>
          </a:bodyPr>
          <a:lstStyle/>
          <a:p>
            <a:pPr lvl="0"/>
            <a:r>
              <a:rPr lang="es-ES" sz="1400" dirty="0">
                <a:solidFill>
                  <a:schemeClr val="tx1">
                    <a:lumMod val="65000"/>
                    <a:lumOff val="35000"/>
                  </a:schemeClr>
                </a:solidFill>
              </a:rPr>
              <a:t>Las familias, con sus patrones de comportamiento, son decisivas para garantizar que los recursos energéticos se utilicen de manera eficiente.</a:t>
            </a:r>
          </a:p>
        </p:txBody>
      </p:sp>
      <p:grpSp>
        <p:nvGrpSpPr>
          <p:cNvPr id="45" name="Grupo 44">
            <a:extLst>
              <a:ext uri="{FF2B5EF4-FFF2-40B4-BE49-F238E27FC236}">
                <a16:creationId xmlns:a16="http://schemas.microsoft.com/office/drawing/2014/main" id="{85048C71-3A48-4AA7-8473-D730F598087C}"/>
              </a:ext>
            </a:extLst>
          </p:cNvPr>
          <p:cNvGrpSpPr/>
          <p:nvPr/>
        </p:nvGrpSpPr>
        <p:grpSpPr>
          <a:xfrm>
            <a:off x="390095" y="1442140"/>
            <a:ext cx="2182826" cy="4760562"/>
            <a:chOff x="390095" y="1442140"/>
            <a:chExt cx="2182826" cy="4760562"/>
          </a:xfrm>
        </p:grpSpPr>
        <p:sp>
          <p:nvSpPr>
            <p:cNvPr id="33" name="Arco de bloque 32">
              <a:extLst>
                <a:ext uri="{FF2B5EF4-FFF2-40B4-BE49-F238E27FC236}">
                  <a16:creationId xmlns:a16="http://schemas.microsoft.com/office/drawing/2014/main" id="{E72A13F3-E5D9-41AF-9BA3-02DA28FEA880}"/>
                </a:ext>
              </a:extLst>
            </p:cNvPr>
            <p:cNvSpPr/>
            <p:nvPr/>
          </p:nvSpPr>
          <p:spPr>
            <a:xfrm rot="15300000">
              <a:off x="915868" y="4618526"/>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1" name="Arco de bloque 30">
              <a:extLst>
                <a:ext uri="{FF2B5EF4-FFF2-40B4-BE49-F238E27FC236}">
                  <a16:creationId xmlns:a16="http://schemas.microsoft.com/office/drawing/2014/main" id="{B8FCCB0D-23AF-407B-8D13-85D4987DA6CA}"/>
                </a:ext>
              </a:extLst>
            </p:cNvPr>
            <p:cNvSpPr/>
            <p:nvPr/>
          </p:nvSpPr>
          <p:spPr>
            <a:xfrm rot="15300000">
              <a:off x="988745" y="2744955"/>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grpSp>
          <p:nvGrpSpPr>
            <p:cNvPr id="44" name="Grupo 43">
              <a:extLst>
                <a:ext uri="{FF2B5EF4-FFF2-40B4-BE49-F238E27FC236}">
                  <a16:creationId xmlns:a16="http://schemas.microsoft.com/office/drawing/2014/main" id="{C0C4252A-F36E-4CBC-8FC5-7722C5FD5B25}"/>
                </a:ext>
              </a:extLst>
            </p:cNvPr>
            <p:cNvGrpSpPr/>
            <p:nvPr/>
          </p:nvGrpSpPr>
          <p:grpSpPr>
            <a:xfrm>
              <a:off x="390095" y="1442140"/>
              <a:ext cx="2035296" cy="4467102"/>
              <a:chOff x="390095" y="1442140"/>
              <a:chExt cx="2035296" cy="4467102"/>
            </a:xfrm>
          </p:grpSpPr>
          <p:sp>
            <p:nvSpPr>
              <p:cNvPr id="32" name="Arco de bloque 31">
                <a:extLst>
                  <a:ext uri="{FF2B5EF4-FFF2-40B4-BE49-F238E27FC236}">
                    <a16:creationId xmlns:a16="http://schemas.microsoft.com/office/drawing/2014/main" id="{00E8FCBA-F44B-4618-9942-CF0F65941061}"/>
                  </a:ext>
                </a:extLst>
              </p:cNvPr>
              <p:cNvSpPr/>
              <p:nvPr/>
            </p:nvSpPr>
            <p:spPr>
              <a:xfrm rot="19800000">
                <a:off x="433927" y="3805003"/>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30" name="Arco de bloque 29">
                <a:extLst>
                  <a:ext uri="{FF2B5EF4-FFF2-40B4-BE49-F238E27FC236}">
                    <a16:creationId xmlns:a16="http://schemas.microsoft.com/office/drawing/2014/main" id="{FE874E90-F166-4401-89A2-19D25A4DAE1C}"/>
                  </a:ext>
                </a:extLst>
              </p:cNvPr>
              <p:cNvSpPr/>
              <p:nvPr/>
            </p:nvSpPr>
            <p:spPr>
              <a:xfrm rot="19800000">
                <a:off x="469447" y="1884906"/>
                <a:ext cx="1584176" cy="1584176"/>
              </a:xfrm>
              <a:prstGeom prst="blockArc">
                <a:avLst>
                  <a:gd name="adj1" fmla="val 17449417"/>
                  <a:gd name="adj2" fmla="val 888960"/>
                  <a:gd name="adj3" fmla="val 6170"/>
                </a:avLst>
              </a:prstGeom>
              <a:solidFill>
                <a:srgbClr val="22B88B"/>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4" name="Elipse 23">
                <a:extLst>
                  <a:ext uri="{FF2B5EF4-FFF2-40B4-BE49-F238E27FC236}">
                    <a16:creationId xmlns:a16="http://schemas.microsoft.com/office/drawing/2014/main" id="{06D404D3-4C62-4E7F-9776-7985C31F4097}"/>
                  </a:ext>
                </a:extLst>
              </p:cNvPr>
              <p:cNvSpPr/>
              <p:nvPr/>
            </p:nvSpPr>
            <p:spPr>
              <a:xfrm>
                <a:off x="390095" y="1442140"/>
                <a:ext cx="896540" cy="896540"/>
              </a:xfrm>
              <a:prstGeom prst="ellipse">
                <a:avLst/>
              </a:prstGeom>
              <a:solidFill>
                <a:srgbClr val="86DE8D"/>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Elipse 24">
                <a:extLst>
                  <a:ext uri="{FF2B5EF4-FFF2-40B4-BE49-F238E27FC236}">
                    <a16:creationId xmlns:a16="http://schemas.microsoft.com/office/drawing/2014/main" id="{A9802E1A-107A-4495-ABA0-C7FA05ADC75C}"/>
                  </a:ext>
                </a:extLst>
              </p:cNvPr>
              <p:cNvSpPr/>
              <p:nvPr/>
            </p:nvSpPr>
            <p:spPr>
              <a:xfrm>
                <a:off x="1528851" y="2290115"/>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6" name="Elipse 25">
                <a:extLst>
                  <a:ext uri="{FF2B5EF4-FFF2-40B4-BE49-F238E27FC236}">
                    <a16:creationId xmlns:a16="http://schemas.microsoft.com/office/drawing/2014/main" id="{3F500BBE-1A85-41A6-81D1-36CE20FD40C4}"/>
                  </a:ext>
                </a:extLst>
              </p:cNvPr>
              <p:cNvSpPr/>
              <p:nvPr/>
            </p:nvSpPr>
            <p:spPr>
              <a:xfrm>
                <a:off x="390095" y="3227421"/>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7" name="Elipse 26">
                <a:extLst>
                  <a:ext uri="{FF2B5EF4-FFF2-40B4-BE49-F238E27FC236}">
                    <a16:creationId xmlns:a16="http://schemas.microsoft.com/office/drawing/2014/main" id="{5422DAD2-D9A6-465F-B535-592A21EDFFD0}"/>
                  </a:ext>
                </a:extLst>
              </p:cNvPr>
              <p:cNvSpPr/>
              <p:nvPr/>
            </p:nvSpPr>
            <p:spPr>
              <a:xfrm>
                <a:off x="390783" y="5012702"/>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sp>
            <p:nvSpPr>
              <p:cNvPr id="28" name="Elipse 27">
                <a:extLst>
                  <a:ext uri="{FF2B5EF4-FFF2-40B4-BE49-F238E27FC236}">
                    <a16:creationId xmlns:a16="http://schemas.microsoft.com/office/drawing/2014/main" id="{7AAABEE5-274D-48D8-A7E0-D0FAC010E899}"/>
                  </a:ext>
                </a:extLst>
              </p:cNvPr>
              <p:cNvSpPr/>
              <p:nvPr/>
            </p:nvSpPr>
            <p:spPr>
              <a:xfrm>
                <a:off x="1522925" y="4173924"/>
                <a:ext cx="896540" cy="896540"/>
              </a:xfrm>
              <a:prstGeom prst="ellipse">
                <a:avLst/>
              </a:prstGeom>
              <a:solidFill>
                <a:srgbClr val="86DE8D"/>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a:p>
            </p:txBody>
          </p:sp>
          <p:pic>
            <p:nvPicPr>
              <p:cNvPr id="35" name="Imagen 34">
                <a:extLst>
                  <a:ext uri="{FF2B5EF4-FFF2-40B4-BE49-F238E27FC236}">
                    <a16:creationId xmlns:a16="http://schemas.microsoft.com/office/drawing/2014/main" id="{3968236D-CF9A-4B37-BD20-058E9AD3AF04}"/>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3475" y="1582285"/>
                <a:ext cx="609779" cy="609779"/>
              </a:xfrm>
              <a:prstGeom prst="rect">
                <a:avLst/>
              </a:prstGeom>
            </p:spPr>
          </p:pic>
          <p:pic>
            <p:nvPicPr>
              <p:cNvPr id="37" name="Imagen 36">
                <a:extLst>
                  <a:ext uri="{FF2B5EF4-FFF2-40B4-BE49-F238E27FC236}">
                    <a16:creationId xmlns:a16="http://schemas.microsoft.com/office/drawing/2014/main" id="{318F96D8-7663-4827-AB20-CF9A633F2A5A}"/>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5513" y="2421638"/>
                <a:ext cx="608400" cy="608400"/>
              </a:xfrm>
              <a:prstGeom prst="rect">
                <a:avLst/>
              </a:prstGeom>
            </p:spPr>
          </p:pic>
          <p:pic>
            <p:nvPicPr>
              <p:cNvPr id="39" name="Imagen 38">
                <a:extLst>
                  <a:ext uri="{FF2B5EF4-FFF2-40B4-BE49-F238E27FC236}">
                    <a16:creationId xmlns:a16="http://schemas.microsoft.com/office/drawing/2014/main" id="{401742C9-3113-4525-8A32-9D86DCC5F6FD}"/>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854" y="3358038"/>
                <a:ext cx="608400" cy="608400"/>
              </a:xfrm>
              <a:prstGeom prst="rect">
                <a:avLst/>
              </a:prstGeom>
            </p:spPr>
          </p:pic>
          <p:pic>
            <p:nvPicPr>
              <p:cNvPr id="41" name="Imagen 40">
                <a:extLst>
                  <a:ext uri="{FF2B5EF4-FFF2-40B4-BE49-F238E27FC236}">
                    <a16:creationId xmlns:a16="http://schemas.microsoft.com/office/drawing/2014/main" id="{DE70B942-D281-4AF1-953D-D9F4350C84A9}"/>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66995" y="4313666"/>
                <a:ext cx="608400" cy="608400"/>
              </a:xfrm>
              <a:prstGeom prst="rect">
                <a:avLst/>
              </a:prstGeom>
            </p:spPr>
          </p:pic>
          <p:pic>
            <p:nvPicPr>
              <p:cNvPr id="43" name="Imagen 42">
                <a:extLst>
                  <a:ext uri="{FF2B5EF4-FFF2-40B4-BE49-F238E27FC236}">
                    <a16:creationId xmlns:a16="http://schemas.microsoft.com/office/drawing/2014/main" id="{4E87C538-F25F-43CD-B0DD-735A805F6B28}"/>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4854" y="5151090"/>
                <a:ext cx="608400" cy="608400"/>
              </a:xfrm>
              <a:prstGeom prst="rect">
                <a:avLst/>
              </a:prstGeom>
            </p:spPr>
          </p:pic>
        </p:grpSp>
      </p:grpSp>
    </p:spTree>
    <p:extLst>
      <p:ext uri="{BB962C8B-B14F-4D97-AF65-F5344CB8AC3E}">
        <p14:creationId xmlns:p14="http://schemas.microsoft.com/office/powerpoint/2010/main" val="313052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6</a:t>
            </a:fld>
            <a:endParaRPr lang="de-DE"/>
          </a:p>
        </p:txBody>
      </p:sp>
      <p:sp>
        <p:nvSpPr>
          <p:cNvPr id="6" name="Untertitel 5"/>
          <p:cNvSpPr>
            <a:spLocks noGrp="1"/>
          </p:cNvSpPr>
          <p:nvPr>
            <p:ph type="subTitle" idx="13"/>
          </p:nvPr>
        </p:nvSpPr>
        <p:spPr>
          <a:xfrm>
            <a:off x="370136" y="944724"/>
            <a:ext cx="8402400" cy="288032"/>
          </a:xfrm>
        </p:spPr>
        <p:txBody>
          <a:bodyPr/>
          <a:lstStyle/>
          <a:p>
            <a:pPr algn="ctr"/>
            <a:r>
              <a:rPr lang="es-ES" sz="3600" dirty="0">
                <a:solidFill>
                  <a:schemeClr val="tx1">
                    <a:lumMod val="75000"/>
                    <a:lumOff val="25000"/>
                  </a:schemeClr>
                </a:solidFill>
              </a:rPr>
              <a:t>Política Energética de la UE</a:t>
            </a:r>
          </a:p>
        </p:txBody>
      </p:sp>
      <p:sp>
        <p:nvSpPr>
          <p:cNvPr id="9" name="Titel 1">
            <a:extLst>
              <a:ext uri="{FF2B5EF4-FFF2-40B4-BE49-F238E27FC236}">
                <a16:creationId xmlns:a16="http://schemas.microsoft.com/office/drawing/2014/main" id="{D3FD61E3-361B-4639-B28F-B83FAE971C8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Eficiencia Energética</a:t>
            </a:r>
          </a:p>
        </p:txBody>
      </p:sp>
      <p:sp>
        <p:nvSpPr>
          <p:cNvPr id="10" name="Rectángulo 9">
            <a:extLst>
              <a:ext uri="{FF2B5EF4-FFF2-40B4-BE49-F238E27FC236}">
                <a16:creationId xmlns:a16="http://schemas.microsoft.com/office/drawing/2014/main" id="{F69D40A4-4046-4DF5-B7B9-7301056D4D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442FDB90-9B96-4067-9E19-D58E30C048C4}"/>
              </a:ext>
            </a:extLst>
          </p:cNvPr>
          <p:cNvSpPr/>
          <p:nvPr/>
        </p:nvSpPr>
        <p:spPr>
          <a:xfrm>
            <a:off x="825770" y="1645336"/>
            <a:ext cx="7492461" cy="923330"/>
          </a:xfrm>
          <a:prstGeom prst="rect">
            <a:avLst/>
          </a:prstGeom>
        </p:spPr>
        <p:txBody>
          <a:bodyPr wrap="square">
            <a:spAutoFit/>
          </a:bodyPr>
          <a:lstStyle/>
          <a:p>
            <a:pPr algn="ctr"/>
            <a:r>
              <a:rPr lang="es-ES" dirty="0">
                <a:solidFill>
                  <a:schemeClr val="tx1">
                    <a:lumMod val="75000"/>
                    <a:lumOff val="25000"/>
                  </a:schemeClr>
                </a:solidFill>
              </a:rPr>
              <a:t>La </a:t>
            </a:r>
            <a:r>
              <a:rPr lang="es-ES" dirty="0">
                <a:solidFill>
                  <a:srgbClr val="2AA4A4"/>
                </a:solidFill>
              </a:rPr>
              <a:t>Unión de la Energía </a:t>
            </a:r>
            <a:r>
              <a:rPr lang="es-ES" dirty="0">
                <a:solidFill>
                  <a:schemeClr val="tx1">
                    <a:lumMod val="75000"/>
                    <a:lumOff val="25000"/>
                  </a:schemeClr>
                </a:solidFill>
              </a:rPr>
              <a:t>es una realidad y la UE se ha propuesto convertirse en una economía neutral para el clima, al tiempo que mantiene su competitividad global y crea crecimiento y empleo.</a:t>
            </a:r>
            <a:endParaRPr lang="en-US" dirty="0">
              <a:solidFill>
                <a:schemeClr val="tx1">
                  <a:lumMod val="75000"/>
                  <a:lumOff val="25000"/>
                </a:schemeClr>
              </a:solidFill>
            </a:endParaRPr>
          </a:p>
        </p:txBody>
      </p:sp>
      <p:sp>
        <p:nvSpPr>
          <p:cNvPr id="8" name="Rectángulo 7">
            <a:extLst>
              <a:ext uri="{FF2B5EF4-FFF2-40B4-BE49-F238E27FC236}">
                <a16:creationId xmlns:a16="http://schemas.microsoft.com/office/drawing/2014/main" id="{2035254D-3AFD-4944-B072-7D6E2609C878}"/>
              </a:ext>
            </a:extLst>
          </p:cNvPr>
          <p:cNvSpPr/>
          <p:nvPr/>
        </p:nvSpPr>
        <p:spPr>
          <a:xfrm>
            <a:off x="781878" y="2903347"/>
            <a:ext cx="7642966" cy="369332"/>
          </a:xfrm>
          <a:prstGeom prst="rect">
            <a:avLst/>
          </a:prstGeom>
        </p:spPr>
        <p:txBody>
          <a:bodyPr wrap="square">
            <a:spAutoFit/>
          </a:bodyPr>
          <a:lstStyle/>
          <a:p>
            <a:pPr fontAlgn="t"/>
            <a:r>
              <a:rPr lang="es-ES" dirty="0">
                <a:solidFill>
                  <a:schemeClr val="accent1"/>
                </a:solidFill>
              </a:rPr>
              <a:t>La política energética de la Unión Europea (April 2019) </a:t>
            </a:r>
            <a:r>
              <a:rPr lang="es-ES" dirty="0"/>
              <a:t>apuntara a:</a:t>
            </a:r>
          </a:p>
        </p:txBody>
      </p:sp>
      <p:cxnSp>
        <p:nvCxnSpPr>
          <p:cNvPr id="13" name="Conector recto 12">
            <a:extLst>
              <a:ext uri="{FF2B5EF4-FFF2-40B4-BE49-F238E27FC236}">
                <a16:creationId xmlns:a16="http://schemas.microsoft.com/office/drawing/2014/main" id="{91B61B41-A8CF-43F9-BCB2-9F05E6D104CC}"/>
              </a:ext>
            </a:extLst>
          </p:cNvPr>
          <p:cNvCxnSpPr/>
          <p:nvPr/>
        </p:nvCxnSpPr>
        <p:spPr>
          <a:xfrm>
            <a:off x="781878" y="1556792"/>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463B610-ADBD-4486-9010-39608619EA01}"/>
              </a:ext>
            </a:extLst>
          </p:cNvPr>
          <p:cNvCxnSpPr/>
          <p:nvPr/>
        </p:nvCxnSpPr>
        <p:spPr>
          <a:xfrm>
            <a:off x="781878" y="2672916"/>
            <a:ext cx="7595119" cy="0"/>
          </a:xfrm>
          <a:prstGeom prst="line">
            <a:avLst/>
          </a:prstGeom>
          <a:ln w="28575">
            <a:solidFill>
              <a:srgbClr val="1B8E94"/>
            </a:solidFill>
          </a:ln>
        </p:spPr>
        <p:style>
          <a:lnRef idx="1">
            <a:schemeClr val="accent1"/>
          </a:lnRef>
          <a:fillRef idx="0">
            <a:schemeClr val="accent1"/>
          </a:fillRef>
          <a:effectRef idx="0">
            <a:schemeClr val="accent1"/>
          </a:effectRef>
          <a:fontRef idx="minor">
            <a:schemeClr val="tx1"/>
          </a:fontRef>
        </p:style>
      </p:cxnSp>
      <p:sp>
        <p:nvSpPr>
          <p:cNvPr id="16" name="Rectángulo: esquinas superiores redondeadas 15">
            <a:extLst>
              <a:ext uri="{FF2B5EF4-FFF2-40B4-BE49-F238E27FC236}">
                <a16:creationId xmlns:a16="http://schemas.microsoft.com/office/drawing/2014/main" id="{DD9CD5D7-DF5F-4F59-8B38-FA126F7CE97B}"/>
              </a:ext>
            </a:extLst>
          </p:cNvPr>
          <p:cNvSpPr/>
          <p:nvPr/>
        </p:nvSpPr>
        <p:spPr>
          <a:xfrm>
            <a:off x="899592" y="3526811"/>
            <a:ext cx="2916324"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9D4D9293-13ED-4C4B-BA1D-AC0EDB85CB41}"/>
              </a:ext>
            </a:extLst>
          </p:cNvPr>
          <p:cNvSpPr txBox="1"/>
          <p:nvPr/>
        </p:nvSpPr>
        <p:spPr>
          <a:xfrm>
            <a:off x="1007604" y="3563672"/>
            <a:ext cx="2736304" cy="369332"/>
          </a:xfrm>
          <a:prstGeom prst="rect">
            <a:avLst/>
          </a:prstGeom>
          <a:noFill/>
        </p:spPr>
        <p:txBody>
          <a:bodyPr wrap="square" rtlCol="0">
            <a:spAutoFit/>
          </a:bodyPr>
          <a:lstStyle/>
          <a:p>
            <a:pPr algn="ctr"/>
            <a:r>
              <a:rPr lang="es-ES" b="1" cap="small" dirty="0">
                <a:solidFill>
                  <a:schemeClr val="bg1"/>
                </a:solidFill>
              </a:rPr>
              <a:t>Seguridad Energética</a:t>
            </a:r>
          </a:p>
        </p:txBody>
      </p:sp>
      <p:sp>
        <p:nvSpPr>
          <p:cNvPr id="19" name="CuadroTexto 18">
            <a:extLst>
              <a:ext uri="{FF2B5EF4-FFF2-40B4-BE49-F238E27FC236}">
                <a16:creationId xmlns:a16="http://schemas.microsoft.com/office/drawing/2014/main" id="{93C6817B-F568-4C6D-8CD2-7B4545C64909}"/>
              </a:ext>
            </a:extLst>
          </p:cNvPr>
          <p:cNvSpPr txBox="1"/>
          <p:nvPr/>
        </p:nvSpPr>
        <p:spPr>
          <a:xfrm>
            <a:off x="781878" y="4091759"/>
            <a:ext cx="3106046" cy="1169551"/>
          </a:xfrm>
          <a:prstGeom prst="rect">
            <a:avLst/>
          </a:prstGeom>
          <a:noFill/>
        </p:spPr>
        <p:txBody>
          <a:bodyPr wrap="square" rtlCol="0">
            <a:spAutoFit/>
          </a:bodyPr>
          <a:lstStyle/>
          <a:p>
            <a:pPr marL="285750" indent="-285750">
              <a:buClr>
                <a:srgbClr val="1B8E94"/>
              </a:buClr>
              <a:buFont typeface="Arial" panose="020B0604020202020204" pitchFamily="34" charset="0"/>
              <a:buChar char="•"/>
            </a:pPr>
            <a:r>
              <a:rPr lang="es-ES" sz="1400" dirty="0">
                <a:solidFill>
                  <a:schemeClr val="tx1">
                    <a:lumMod val="65000"/>
                    <a:lumOff val="35000"/>
                  </a:schemeClr>
                </a:solidFill>
              </a:rPr>
              <a:t>Mayor capacidad de recuperación del sistema energético europeo mediante la prevención y gestión de las crisis de gas. </a:t>
            </a:r>
          </a:p>
        </p:txBody>
      </p:sp>
      <p:sp>
        <p:nvSpPr>
          <p:cNvPr id="22" name="Rectángulo: esquinas superiores redondeadas 21">
            <a:extLst>
              <a:ext uri="{FF2B5EF4-FFF2-40B4-BE49-F238E27FC236}">
                <a16:creationId xmlns:a16="http://schemas.microsoft.com/office/drawing/2014/main" id="{8F858E54-1FF6-4CBB-86FA-5411EA02B64D}"/>
              </a:ext>
            </a:extLst>
          </p:cNvPr>
          <p:cNvSpPr/>
          <p:nvPr/>
        </p:nvSpPr>
        <p:spPr>
          <a:xfrm>
            <a:off x="4259778" y="3528048"/>
            <a:ext cx="4289095"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C381879C-CA9A-4F03-923D-2A59ED494DA6}"/>
              </a:ext>
            </a:extLst>
          </p:cNvPr>
          <p:cNvSpPr txBox="1"/>
          <p:nvPr/>
        </p:nvSpPr>
        <p:spPr>
          <a:xfrm>
            <a:off x="4259778" y="3564909"/>
            <a:ext cx="4165066" cy="369332"/>
          </a:xfrm>
          <a:prstGeom prst="rect">
            <a:avLst/>
          </a:prstGeom>
          <a:noFill/>
        </p:spPr>
        <p:txBody>
          <a:bodyPr wrap="square" rtlCol="0">
            <a:spAutoFit/>
          </a:bodyPr>
          <a:lstStyle/>
          <a:p>
            <a:pPr algn="ctr"/>
            <a:r>
              <a:rPr lang="es-ES" b="1" cap="small" dirty="0">
                <a:solidFill>
                  <a:schemeClr val="bg1"/>
                </a:solidFill>
              </a:rPr>
              <a:t>El mercado interior de la energía</a:t>
            </a:r>
          </a:p>
        </p:txBody>
      </p:sp>
      <p:sp>
        <p:nvSpPr>
          <p:cNvPr id="25" name="Rectángulo 24">
            <a:extLst>
              <a:ext uri="{FF2B5EF4-FFF2-40B4-BE49-F238E27FC236}">
                <a16:creationId xmlns:a16="http://schemas.microsoft.com/office/drawing/2014/main" id="{6C45C89E-40FB-41EF-840B-148584702572}"/>
              </a:ext>
            </a:extLst>
          </p:cNvPr>
          <p:cNvSpPr/>
          <p:nvPr/>
        </p:nvSpPr>
        <p:spPr>
          <a:xfrm>
            <a:off x="4201864" y="4131657"/>
            <a:ext cx="4572000" cy="1600438"/>
          </a:xfrm>
          <a:prstGeom prst="rect">
            <a:avLst/>
          </a:prstGeom>
          <a:noFill/>
        </p:spPr>
        <p:txBody>
          <a:bodyPr wrap="square" rtlCol="0">
            <a:spAutoFit/>
          </a:bodyPr>
          <a:lstStyle/>
          <a:p>
            <a:pPr marL="285750" indent="-285750">
              <a:buClr>
                <a:srgbClr val="1B8E94"/>
              </a:buClr>
              <a:buFont typeface="Arial" panose="020B0604020202020204" pitchFamily="34" charset="0"/>
              <a:buChar char="•"/>
            </a:pPr>
            <a:r>
              <a:rPr lang="es-ES" sz="1400" dirty="0">
                <a:solidFill>
                  <a:schemeClr val="tx1">
                    <a:lumMod val="65000"/>
                    <a:lumOff val="35000"/>
                  </a:schemeClr>
                </a:solidFill>
              </a:rPr>
              <a:t>Hacer que la red sea apta para una mayor proporción de energía renovable.</a:t>
            </a:r>
          </a:p>
          <a:p>
            <a:pPr marL="285750" indent="-285750">
              <a:buClr>
                <a:srgbClr val="1B8E94"/>
              </a:buClr>
              <a:buFont typeface="Arial" panose="020B0604020202020204" pitchFamily="34" charset="0"/>
              <a:buChar char="•"/>
            </a:pPr>
            <a:r>
              <a:rPr lang="es-ES" sz="1400" dirty="0">
                <a:solidFill>
                  <a:schemeClr val="tx1">
                    <a:lumMod val="65000"/>
                    <a:lumOff val="35000"/>
                  </a:schemeClr>
                </a:solidFill>
              </a:rPr>
              <a:t>Poner al consumidor en el corazón del mercado energético.</a:t>
            </a:r>
          </a:p>
          <a:p>
            <a:pPr marL="285750" indent="-285750">
              <a:buClr>
                <a:srgbClr val="1B8E94"/>
              </a:buClr>
              <a:buFont typeface="Arial" panose="020B0604020202020204" pitchFamily="34" charset="0"/>
              <a:buChar char="•"/>
            </a:pPr>
            <a:r>
              <a:rPr lang="es-ES" sz="1400" dirty="0">
                <a:solidFill>
                  <a:schemeClr val="tx1">
                    <a:lumMod val="65000"/>
                    <a:lumOff val="35000"/>
                  </a:schemeClr>
                </a:solidFill>
              </a:rPr>
              <a:t>Acoplamiento al mercado: costes de energía reducidos y más iguales para los consumidores en toda Europa.</a:t>
            </a:r>
          </a:p>
        </p:txBody>
      </p:sp>
    </p:spTree>
    <p:extLst>
      <p:ext uri="{BB962C8B-B14F-4D97-AF65-F5344CB8AC3E}">
        <p14:creationId xmlns:p14="http://schemas.microsoft.com/office/powerpoint/2010/main" val="2194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7</a:t>
            </a:fld>
            <a:endParaRPr lang="de-DE"/>
          </a:p>
        </p:txBody>
      </p:sp>
      <p:sp>
        <p:nvSpPr>
          <p:cNvPr id="9" name="Titel 1">
            <a:extLst>
              <a:ext uri="{FF2B5EF4-FFF2-40B4-BE49-F238E27FC236}">
                <a16:creationId xmlns:a16="http://schemas.microsoft.com/office/drawing/2014/main" id="{D3FD61E3-361B-4639-B28F-B83FAE971C8B}"/>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Eficiencia Energética</a:t>
            </a:r>
          </a:p>
        </p:txBody>
      </p:sp>
      <p:sp>
        <p:nvSpPr>
          <p:cNvPr id="10" name="Rectángulo 9">
            <a:extLst>
              <a:ext uri="{FF2B5EF4-FFF2-40B4-BE49-F238E27FC236}">
                <a16:creationId xmlns:a16="http://schemas.microsoft.com/office/drawing/2014/main" id="{F69D40A4-4046-4DF5-B7B9-7301056D4DDF}"/>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esquinas superiores redondeadas 7">
            <a:extLst>
              <a:ext uri="{FF2B5EF4-FFF2-40B4-BE49-F238E27FC236}">
                <a16:creationId xmlns:a16="http://schemas.microsoft.com/office/drawing/2014/main" id="{CE849AF5-D83C-4995-8FE8-6CD982442F49}"/>
              </a:ext>
            </a:extLst>
          </p:cNvPr>
          <p:cNvSpPr/>
          <p:nvPr/>
        </p:nvSpPr>
        <p:spPr>
          <a:xfrm>
            <a:off x="467544" y="1726669"/>
            <a:ext cx="3780420"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4AFEB816-BE2D-4D72-B338-E3EE0AAE7CBF}"/>
              </a:ext>
            </a:extLst>
          </p:cNvPr>
          <p:cNvSpPr txBox="1"/>
          <p:nvPr/>
        </p:nvSpPr>
        <p:spPr>
          <a:xfrm>
            <a:off x="611560" y="1763530"/>
            <a:ext cx="3528392" cy="369332"/>
          </a:xfrm>
          <a:prstGeom prst="rect">
            <a:avLst/>
          </a:prstGeom>
          <a:noFill/>
        </p:spPr>
        <p:txBody>
          <a:bodyPr wrap="square" rtlCol="0">
            <a:spAutoFit/>
          </a:bodyPr>
          <a:lstStyle/>
          <a:p>
            <a:pPr algn="ctr"/>
            <a:r>
              <a:rPr lang="es-ES" b="1" cap="small" dirty="0">
                <a:solidFill>
                  <a:schemeClr val="bg1"/>
                </a:solidFill>
              </a:rPr>
              <a:t>Eficiencia Energética</a:t>
            </a:r>
          </a:p>
        </p:txBody>
      </p:sp>
      <p:sp>
        <p:nvSpPr>
          <p:cNvPr id="12" name="Untertitel 5">
            <a:extLst>
              <a:ext uri="{FF2B5EF4-FFF2-40B4-BE49-F238E27FC236}">
                <a16:creationId xmlns:a16="http://schemas.microsoft.com/office/drawing/2014/main" id="{CFA0E89D-D4CA-4765-BF55-A766450DE9FE}"/>
              </a:ext>
            </a:extLst>
          </p:cNvPr>
          <p:cNvSpPr>
            <a:spLocks noGrp="1"/>
          </p:cNvSpPr>
          <p:nvPr>
            <p:ph type="subTitle" idx="13"/>
          </p:nvPr>
        </p:nvSpPr>
        <p:spPr>
          <a:xfrm>
            <a:off x="370136" y="944724"/>
            <a:ext cx="8402400" cy="288032"/>
          </a:xfrm>
        </p:spPr>
        <p:txBody>
          <a:bodyPr/>
          <a:lstStyle/>
          <a:p>
            <a:pPr algn="ctr"/>
            <a:r>
              <a:rPr lang="es-ES" sz="3600" dirty="0">
                <a:solidFill>
                  <a:schemeClr val="tx1">
                    <a:lumMod val="75000"/>
                    <a:lumOff val="25000"/>
                  </a:schemeClr>
                </a:solidFill>
              </a:rPr>
              <a:t>Política Energética de la UE</a:t>
            </a:r>
          </a:p>
        </p:txBody>
      </p:sp>
      <p:sp>
        <p:nvSpPr>
          <p:cNvPr id="13" name="Rectángulo 12">
            <a:extLst>
              <a:ext uri="{FF2B5EF4-FFF2-40B4-BE49-F238E27FC236}">
                <a16:creationId xmlns:a16="http://schemas.microsoft.com/office/drawing/2014/main" id="{645A809B-6334-4C75-8953-68ED912EE208}"/>
              </a:ext>
            </a:extLst>
          </p:cNvPr>
          <p:cNvSpPr/>
          <p:nvPr/>
        </p:nvSpPr>
        <p:spPr>
          <a:xfrm>
            <a:off x="370136" y="2304524"/>
            <a:ext cx="4057848" cy="3539430"/>
          </a:xfrm>
          <a:prstGeom prst="rect">
            <a:avLst/>
          </a:prstGeom>
        </p:spPr>
        <p:txBody>
          <a:bodyPr wrap="square">
            <a:spAutoFit/>
          </a:bodyPr>
          <a:lstStyle/>
          <a:p>
            <a:pPr marL="171450" indent="-171450">
              <a:buClr>
                <a:srgbClr val="1B8E94"/>
              </a:buClr>
              <a:buFont typeface="Arial" panose="020B0604020202020204" pitchFamily="34" charset="0"/>
              <a:buChar char="•"/>
            </a:pPr>
            <a:r>
              <a:rPr lang="es-ES" sz="1400" dirty="0">
                <a:solidFill>
                  <a:schemeClr val="tx1">
                    <a:lumMod val="65000"/>
                    <a:lumOff val="35000"/>
                  </a:schemeClr>
                </a:solidFill>
              </a:rPr>
              <a:t>Nuevo objetivo de eficiencia energética de al menos el 32,5% para 2030.</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Nuevas normas de rendimiento energético de los edificios destinadas a la descarbonización del stock de edificios para 2050.</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Las reglas de etiquetado de eficiencia energética más claras y sencillas ayudan a los hogares a ahorrar casi 500 € al año.</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Entre 2014 y 2020, se destinarán 18 000 millones de euros del fondo europeo de inversión estructural a la eficiencia energética.</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En la actualidad, hay 900.000 empleos en el sector de la eficiencia energética en Europa.</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2.500 millones de euros de financiación de Horizonte 2020 para el período 2018-2020 para descarbonizar el parque de la UE.</a:t>
            </a:r>
          </a:p>
        </p:txBody>
      </p:sp>
      <p:sp>
        <p:nvSpPr>
          <p:cNvPr id="14" name="Rectángulo: esquinas superiores redondeadas 13">
            <a:extLst>
              <a:ext uri="{FF2B5EF4-FFF2-40B4-BE49-F238E27FC236}">
                <a16:creationId xmlns:a16="http://schemas.microsoft.com/office/drawing/2014/main" id="{A171C0C6-F240-4FAE-8552-9450073845C5}"/>
              </a:ext>
            </a:extLst>
          </p:cNvPr>
          <p:cNvSpPr/>
          <p:nvPr/>
        </p:nvSpPr>
        <p:spPr>
          <a:xfrm>
            <a:off x="5657422" y="1726669"/>
            <a:ext cx="2293652" cy="432043"/>
          </a:xfrm>
          <a:prstGeom prst="round2SameRect">
            <a:avLst>
              <a:gd name="adj1" fmla="val 31051"/>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9897D2AE-3E8F-4148-B67C-2BB679D404F5}"/>
              </a:ext>
            </a:extLst>
          </p:cNvPr>
          <p:cNvSpPr txBox="1"/>
          <p:nvPr/>
        </p:nvSpPr>
        <p:spPr>
          <a:xfrm>
            <a:off x="5657422" y="1763530"/>
            <a:ext cx="2205175" cy="369332"/>
          </a:xfrm>
          <a:prstGeom prst="rect">
            <a:avLst/>
          </a:prstGeom>
          <a:noFill/>
        </p:spPr>
        <p:txBody>
          <a:bodyPr wrap="square" rtlCol="0">
            <a:spAutoFit/>
          </a:bodyPr>
          <a:lstStyle/>
          <a:p>
            <a:pPr algn="ctr"/>
            <a:r>
              <a:rPr lang="es-ES" b="1" cap="small" dirty="0">
                <a:solidFill>
                  <a:schemeClr val="bg1"/>
                </a:solidFill>
              </a:rPr>
              <a:t>Descarbonatación</a:t>
            </a:r>
          </a:p>
        </p:txBody>
      </p:sp>
      <p:sp>
        <p:nvSpPr>
          <p:cNvPr id="16" name="Rectángulo 15">
            <a:extLst>
              <a:ext uri="{FF2B5EF4-FFF2-40B4-BE49-F238E27FC236}">
                <a16:creationId xmlns:a16="http://schemas.microsoft.com/office/drawing/2014/main" id="{0DEB5931-BE6D-404F-B637-8A698E8C804F}"/>
              </a:ext>
            </a:extLst>
          </p:cNvPr>
          <p:cNvSpPr/>
          <p:nvPr/>
        </p:nvSpPr>
        <p:spPr>
          <a:xfrm>
            <a:off x="4775324" y="2304524"/>
            <a:ext cx="4057848" cy="3539430"/>
          </a:xfrm>
          <a:prstGeom prst="rect">
            <a:avLst/>
          </a:prstGeom>
        </p:spPr>
        <p:txBody>
          <a:bodyPr wrap="square">
            <a:spAutoFit/>
          </a:bodyPr>
          <a:lstStyle/>
          <a:p>
            <a:pPr marL="171450" indent="-171450">
              <a:buClr>
                <a:srgbClr val="1B8E94"/>
              </a:buClr>
              <a:buFont typeface="Arial" panose="020B0604020202020204" pitchFamily="34" charset="0"/>
              <a:buChar char="•"/>
            </a:pPr>
            <a:r>
              <a:rPr lang="es-ES" sz="1400" dirty="0">
                <a:solidFill>
                  <a:schemeClr val="tx1">
                    <a:lumMod val="65000"/>
                    <a:lumOff val="35000"/>
                  </a:schemeClr>
                </a:solidFill>
              </a:rPr>
              <a:t>La UE fue fundamental para negociar el Acuerdo de París y hacerlo operativo.</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La UE ha establecido un marco legislativo integral para lograr al menos un 40% de reducción de emisiones para 2030</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Nuevo objetivo de energía renovable de al menos el 32% para 2030.</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4 millones de "empleos verdes" en la UE hoy, 1,4 millones de empleos en el sector de las energías renovables.</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Estrategia de descarbonización “planeta limpio para todos” para una Europa neutral para el clima en 2050.</a:t>
            </a:r>
          </a:p>
          <a:p>
            <a:pPr marL="171450" indent="-171450">
              <a:buClr>
                <a:srgbClr val="1B8E94"/>
              </a:buClr>
              <a:buFont typeface="Arial" panose="020B0604020202020204" pitchFamily="34" charset="0"/>
              <a:buChar char="•"/>
            </a:pPr>
            <a:r>
              <a:rPr lang="es-ES" sz="1400" dirty="0">
                <a:solidFill>
                  <a:schemeClr val="tx1">
                    <a:lumMod val="65000"/>
                    <a:lumOff val="35000"/>
                  </a:schemeClr>
                </a:solidFill>
              </a:rPr>
              <a:t>El 17,5% del consumo final de energía en Europa provino de energías renovables en 2017.</a:t>
            </a:r>
          </a:p>
        </p:txBody>
      </p:sp>
    </p:spTree>
    <p:extLst>
      <p:ext uri="{BB962C8B-B14F-4D97-AF65-F5344CB8AC3E}">
        <p14:creationId xmlns:p14="http://schemas.microsoft.com/office/powerpoint/2010/main" val="3414571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áfico 10" descr="Bombilla y equipo ">
            <a:extLst>
              <a:ext uri="{FF2B5EF4-FFF2-40B4-BE49-F238E27FC236}">
                <a16:creationId xmlns:a16="http://schemas.microsoft.com/office/drawing/2014/main" id="{7C81058E-72AF-4F3F-89FD-5022AB29FBC4}"/>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617" t="2009" r="7760" b="3492"/>
          <a:stretch/>
        </p:blipFill>
        <p:spPr>
          <a:xfrm>
            <a:off x="3808020" y="-1947422"/>
            <a:ext cx="7846885" cy="8560238"/>
          </a:xfrm>
          <a:prstGeom prst="rect">
            <a:avLst/>
          </a:prstGeom>
        </p:spPr>
      </p:pic>
      <p:sp>
        <p:nvSpPr>
          <p:cNvPr id="3" name="Inhaltsplatzhalter 2"/>
          <p:cNvSpPr>
            <a:spLocks noGrp="1"/>
          </p:cNvSpPr>
          <p:nvPr>
            <p:ph idx="1"/>
          </p:nvPr>
        </p:nvSpPr>
        <p:spPr>
          <a:xfrm>
            <a:off x="971600" y="1592796"/>
            <a:ext cx="7421385" cy="4140460"/>
          </a:xfrm>
        </p:spPr>
        <p:txBody>
          <a:bodyPr>
            <a:normAutofit lnSpcReduction="10000"/>
          </a:bodyPr>
          <a:lstStyle/>
          <a:p>
            <a:pPr algn="just" fontAlgn="t">
              <a:lnSpc>
                <a:spcPct val="150000"/>
              </a:lnSpc>
            </a:pPr>
            <a:br>
              <a:rPr lang="en-US" b="0" dirty="0"/>
            </a:br>
            <a:r>
              <a:rPr lang="es-ES" sz="2000" b="0" dirty="0">
                <a:solidFill>
                  <a:schemeClr val="accent1"/>
                </a:solidFill>
              </a:rPr>
              <a:t>La gestión de la energía tiene que ver con el uso sistemático de las herramientas y la tecnología de gestión para mejorar el rendimiento energético de una organización. Para ser completamente efectivo, debe ser integrado, proactivo y debe incluir compras de energía, eficiencia energética y energías renovable.</a:t>
            </a:r>
            <a:endParaRPr lang="en-US" sz="2000" b="0" dirty="0">
              <a:solidFill>
                <a:schemeClr val="accent1"/>
              </a:solidFill>
            </a:endParaRPr>
          </a:p>
          <a:p>
            <a:pPr algn="r" fontAlgn="t">
              <a:lnSpc>
                <a:spcPct val="150000"/>
              </a:lnSpc>
            </a:pPr>
            <a:endParaRPr lang="en-US" b="0" dirty="0"/>
          </a:p>
          <a:p>
            <a:pPr algn="r" fontAlgn="t">
              <a:lnSpc>
                <a:spcPct val="150000"/>
              </a:lnSpc>
            </a:pPr>
            <a:r>
              <a:rPr lang="en-US" b="0" dirty="0"/>
              <a:t>Carbon Trust Energy Management Guide</a:t>
            </a:r>
          </a:p>
        </p:txBody>
      </p:sp>
      <p:sp>
        <p:nvSpPr>
          <p:cNvPr id="4" name="Fußzeilenplatzhalter 3"/>
          <p:cNvSpPr>
            <a:spLocks noGrp="1"/>
          </p:cNvSpPr>
          <p:nvPr>
            <p:ph type="ftr" sz="quarter" idx="11"/>
          </p:nvPr>
        </p:nvSpPr>
        <p:spPr>
          <a:xfrm>
            <a:off x="1979713" y="6406601"/>
            <a:ext cx="5032240" cy="176761"/>
          </a:xfrm>
        </p:spPr>
        <p:txBody>
          <a:bodyPr/>
          <a:lstStyle/>
          <a:p>
            <a:r>
              <a:rPr lang="en-US" dirty="0"/>
              <a:t>Review Meeting  |  Brussels</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8</a:t>
            </a:fld>
            <a:endParaRPr lang="de-DE"/>
          </a:p>
        </p:txBody>
      </p:sp>
      <p:sp>
        <p:nvSpPr>
          <p:cNvPr id="8" name="Titel 1">
            <a:extLst>
              <a:ext uri="{FF2B5EF4-FFF2-40B4-BE49-F238E27FC236}">
                <a16:creationId xmlns:a16="http://schemas.microsoft.com/office/drawing/2014/main" id="{B1F77FE9-8B36-40F0-A425-F0CDF3A45CDE}"/>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Gestión Energética </a:t>
            </a:r>
            <a:endParaRPr lang="es-ES" dirty="0"/>
          </a:p>
        </p:txBody>
      </p:sp>
      <p:sp>
        <p:nvSpPr>
          <p:cNvPr id="9" name="Rectángulo 8">
            <a:extLst>
              <a:ext uri="{FF2B5EF4-FFF2-40B4-BE49-F238E27FC236}">
                <a16:creationId xmlns:a16="http://schemas.microsoft.com/office/drawing/2014/main" id="{522F2B95-0F5A-44DD-9D2E-E24837352B8A}"/>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Rectángulo 1">
            <a:extLst>
              <a:ext uri="{FF2B5EF4-FFF2-40B4-BE49-F238E27FC236}">
                <a16:creationId xmlns:a16="http://schemas.microsoft.com/office/drawing/2014/main" id="{FD726284-34CB-4FD7-9F9E-4CFD1E9307D4}"/>
              </a:ext>
            </a:extLst>
          </p:cNvPr>
          <p:cNvSpPr/>
          <p:nvPr/>
        </p:nvSpPr>
        <p:spPr>
          <a:xfrm>
            <a:off x="107504" y="1196752"/>
            <a:ext cx="2023623" cy="3154710"/>
          </a:xfrm>
          <a:prstGeom prst="rect">
            <a:avLst/>
          </a:prstGeom>
        </p:spPr>
        <p:txBody>
          <a:bodyPr wrap="square">
            <a:spAutoFit/>
          </a:bodyPr>
          <a:lstStyle/>
          <a:p>
            <a:r>
              <a:rPr lang="en-US" sz="19900" dirty="0">
                <a:solidFill>
                  <a:schemeClr val="accent1"/>
                </a:solidFill>
                <a:latin typeface="Felix Titling" panose="04060505060202020A04" pitchFamily="82" charset="0"/>
              </a:rPr>
              <a:t>“</a:t>
            </a:r>
            <a:endParaRPr lang="es-ES" sz="19900" dirty="0">
              <a:latin typeface="Felix Titling" panose="04060505060202020A04" pitchFamily="82" charset="0"/>
            </a:endParaRPr>
          </a:p>
        </p:txBody>
      </p:sp>
      <p:sp>
        <p:nvSpPr>
          <p:cNvPr id="10" name="Rectángulo 9">
            <a:extLst>
              <a:ext uri="{FF2B5EF4-FFF2-40B4-BE49-F238E27FC236}">
                <a16:creationId xmlns:a16="http://schemas.microsoft.com/office/drawing/2014/main" id="{7FAE8328-D29D-46C6-AE91-B2096B5B3177}"/>
              </a:ext>
            </a:extLst>
          </p:cNvPr>
          <p:cNvSpPr/>
          <p:nvPr/>
        </p:nvSpPr>
        <p:spPr>
          <a:xfrm>
            <a:off x="8005113" y="3741006"/>
            <a:ext cx="1087519" cy="3154710"/>
          </a:xfrm>
          <a:prstGeom prst="rect">
            <a:avLst/>
          </a:prstGeom>
        </p:spPr>
        <p:txBody>
          <a:bodyPr wrap="square">
            <a:spAutoFit/>
          </a:bodyPr>
          <a:lstStyle/>
          <a:p>
            <a:r>
              <a:rPr lang="en-US" sz="19900" dirty="0">
                <a:solidFill>
                  <a:schemeClr val="accent1"/>
                </a:solidFill>
                <a:latin typeface="Felix Titling" panose="04060505060202020A04" pitchFamily="82" charset="0"/>
              </a:rPr>
              <a:t>”</a:t>
            </a:r>
            <a:endParaRPr lang="es-ES" sz="19900" dirty="0">
              <a:latin typeface="Felix Titling" panose="04060505060202020A04" pitchFamily="82" charset="0"/>
            </a:endParaRPr>
          </a:p>
        </p:txBody>
      </p:sp>
    </p:spTree>
    <p:extLst>
      <p:ext uri="{BB962C8B-B14F-4D97-AF65-F5344CB8AC3E}">
        <p14:creationId xmlns:p14="http://schemas.microsoft.com/office/powerpoint/2010/main" val="95573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hierba, cielo, exterior, naturaleza&#10;&#10;Descripción generada automáticamente">
            <a:extLst>
              <a:ext uri="{FF2B5EF4-FFF2-40B4-BE49-F238E27FC236}">
                <a16:creationId xmlns:a16="http://schemas.microsoft.com/office/drawing/2014/main" id="{9ECEB4AE-10E1-4712-85E3-584D4A8F7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666"/>
          <a:stretch/>
        </p:blipFill>
        <p:spPr>
          <a:xfrm>
            <a:off x="3173" y="-788892"/>
            <a:ext cx="5131182" cy="3942819"/>
          </a:xfrm>
          <a:prstGeom prst="rect">
            <a:avLst/>
          </a:prstGeom>
        </p:spPr>
      </p:pic>
      <p:pic>
        <p:nvPicPr>
          <p:cNvPr id="17" name="Imagen 16">
            <a:extLst>
              <a:ext uri="{FF2B5EF4-FFF2-40B4-BE49-F238E27FC236}">
                <a16:creationId xmlns:a16="http://schemas.microsoft.com/office/drawing/2014/main" id="{413285E4-464C-4556-B456-4AA1B2793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3" y="2824113"/>
            <a:ext cx="5478304" cy="3475299"/>
          </a:xfrm>
          <a:prstGeom prst="rect">
            <a:avLst/>
          </a:prstGeom>
        </p:spPr>
      </p:pic>
      <p:pic>
        <p:nvPicPr>
          <p:cNvPr id="3" name="Imagen 2">
            <a:extLst>
              <a:ext uri="{FF2B5EF4-FFF2-40B4-BE49-F238E27FC236}">
                <a16:creationId xmlns:a16="http://schemas.microsoft.com/office/drawing/2014/main" id="{BD8FE9CD-7A99-4B96-B6C6-8080432074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17" t="-202" r="3932" b="9718"/>
          <a:stretch/>
        </p:blipFill>
        <p:spPr>
          <a:xfrm>
            <a:off x="5115270" y="-788891"/>
            <a:ext cx="4031940" cy="4020114"/>
          </a:xfrm>
          <a:prstGeom prst="rect">
            <a:avLst/>
          </a:prstGeom>
          <a:solidFill>
            <a:srgbClr val="FFFFFF">
              <a:shade val="85000"/>
            </a:srgbClr>
          </a:solidFill>
          <a:ln w="6350" cap="sq">
            <a:noFill/>
            <a:miter lim="800000"/>
          </a:ln>
          <a:effectLst/>
          <a:scene3d>
            <a:camera prst="orthographicFront"/>
            <a:lightRig rig="twoPt" dir="t">
              <a:rot lat="0" lon="0" rev="7200000"/>
            </a:lightRig>
          </a:scene3d>
          <a:sp3d>
            <a:contourClr>
              <a:srgbClr val="FFFFFF"/>
            </a:contourClr>
          </a:sp3d>
        </p:spPr>
      </p:pic>
      <p:pic>
        <p:nvPicPr>
          <p:cNvPr id="15" name="Imagen 14" descr="Imagen que contiene interior, persona, tarta, juguete&#10;&#10;Descripción generada automáticamente">
            <a:extLst>
              <a:ext uri="{FF2B5EF4-FFF2-40B4-BE49-F238E27FC236}">
                <a16:creationId xmlns:a16="http://schemas.microsoft.com/office/drawing/2014/main" id="{FBFEEE52-BF45-459C-A0CC-C6A21F0763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8305" y="2486637"/>
            <a:ext cx="5558905" cy="3812775"/>
          </a:xfrm>
          <a:prstGeom prst="rect">
            <a:avLst/>
          </a:prstGeom>
          <a:ln w="57150">
            <a:noFill/>
          </a:ln>
        </p:spPr>
      </p:pic>
      <p:sp>
        <p:nvSpPr>
          <p:cNvPr id="4" name="Fußzeilenplatzhalter 3"/>
          <p:cNvSpPr>
            <a:spLocks noGrp="1"/>
          </p:cNvSpPr>
          <p:nvPr>
            <p:ph type="ftr" sz="quarter" idx="11"/>
          </p:nvPr>
        </p:nvSpPr>
        <p:spPr/>
        <p:txBody>
          <a:bodyPr/>
          <a:lstStyle/>
          <a:p>
            <a:r>
              <a:rPr lang="en-US" dirty="0"/>
              <a:t>Energy efficiency in industries</a:t>
            </a:r>
            <a:endParaRPr lang="de-DE" dirty="0"/>
          </a:p>
        </p:txBody>
      </p:sp>
      <p:sp>
        <p:nvSpPr>
          <p:cNvPr id="5" name="Foliennummernplatzhalter 4"/>
          <p:cNvSpPr>
            <a:spLocks noGrp="1"/>
          </p:cNvSpPr>
          <p:nvPr>
            <p:ph type="sldNum" sz="quarter" idx="12"/>
          </p:nvPr>
        </p:nvSpPr>
        <p:spPr/>
        <p:txBody>
          <a:bodyPr/>
          <a:lstStyle/>
          <a:p>
            <a:fld id="{78B3FE12-62BD-41F9-8F3F-A0956C733398}" type="slidenum">
              <a:rPr lang="de-DE" smtClean="0"/>
              <a:t>9</a:t>
            </a:fld>
            <a:endParaRPr lang="de-DE"/>
          </a:p>
        </p:txBody>
      </p:sp>
      <p:sp>
        <p:nvSpPr>
          <p:cNvPr id="18" name="Elipse 17">
            <a:extLst>
              <a:ext uri="{FF2B5EF4-FFF2-40B4-BE49-F238E27FC236}">
                <a16:creationId xmlns:a16="http://schemas.microsoft.com/office/drawing/2014/main" id="{C8CF2B7F-3376-4463-A5FC-1ABB6DBBB901}"/>
              </a:ext>
            </a:extLst>
          </p:cNvPr>
          <p:cNvSpPr/>
          <p:nvPr/>
        </p:nvSpPr>
        <p:spPr>
          <a:xfrm>
            <a:off x="6684618" y="274638"/>
            <a:ext cx="2159462" cy="2159462"/>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a:extLst>
              <a:ext uri="{FF2B5EF4-FFF2-40B4-BE49-F238E27FC236}">
                <a16:creationId xmlns:a16="http://schemas.microsoft.com/office/drawing/2014/main" id="{501F2C84-8063-44E4-9132-7AC23CEFDE5B}"/>
              </a:ext>
            </a:extLst>
          </p:cNvPr>
          <p:cNvSpPr/>
          <p:nvPr/>
        </p:nvSpPr>
        <p:spPr>
          <a:xfrm>
            <a:off x="5846073" y="3665972"/>
            <a:ext cx="2405838" cy="2405838"/>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23FA87D4-DFD5-4890-9C12-66080AB9BFCB}"/>
              </a:ext>
            </a:extLst>
          </p:cNvPr>
          <p:cNvGrpSpPr/>
          <p:nvPr/>
        </p:nvGrpSpPr>
        <p:grpSpPr>
          <a:xfrm>
            <a:off x="5153441" y="786190"/>
            <a:ext cx="1841927" cy="338554"/>
            <a:chOff x="5153441" y="786190"/>
            <a:chExt cx="1841927" cy="338554"/>
          </a:xfrm>
        </p:grpSpPr>
        <p:sp>
          <p:nvSpPr>
            <p:cNvPr id="6" name="Rectángulo 5">
              <a:extLst>
                <a:ext uri="{FF2B5EF4-FFF2-40B4-BE49-F238E27FC236}">
                  <a16:creationId xmlns:a16="http://schemas.microsoft.com/office/drawing/2014/main" id="{4A07F1F5-2DB2-4534-8D28-C85363DAB107}"/>
                </a:ext>
              </a:extLst>
            </p:cNvPr>
            <p:cNvSpPr/>
            <p:nvPr/>
          </p:nvSpPr>
          <p:spPr>
            <a:xfrm>
              <a:off x="5153441" y="807190"/>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6" name="Rectangle 69"/>
            <p:cNvSpPr/>
            <p:nvPr/>
          </p:nvSpPr>
          <p:spPr>
            <a:xfrm>
              <a:off x="5363644" y="786190"/>
              <a:ext cx="1593706" cy="338554"/>
            </a:xfrm>
            <a:prstGeom prst="rect">
              <a:avLst/>
            </a:prstGeom>
          </p:spPr>
          <p:txBody>
            <a:bodyPr wrap="none">
              <a:spAutoFit/>
            </a:bodyPr>
            <a:lstStyle/>
            <a:p>
              <a:pP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TRANSPORTE</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grpSp>
        <p:nvGrpSpPr>
          <p:cNvPr id="20" name="Grupo 19">
            <a:extLst>
              <a:ext uri="{FF2B5EF4-FFF2-40B4-BE49-F238E27FC236}">
                <a16:creationId xmlns:a16="http://schemas.microsoft.com/office/drawing/2014/main" id="{EFFD3852-1ECD-4D6B-8639-51DFFFEBDD0A}"/>
              </a:ext>
            </a:extLst>
          </p:cNvPr>
          <p:cNvGrpSpPr/>
          <p:nvPr/>
        </p:nvGrpSpPr>
        <p:grpSpPr>
          <a:xfrm>
            <a:off x="7057383" y="3683180"/>
            <a:ext cx="1856598" cy="338554"/>
            <a:chOff x="6995005" y="3622784"/>
            <a:chExt cx="1856598" cy="338554"/>
          </a:xfrm>
        </p:grpSpPr>
        <p:sp>
          <p:nvSpPr>
            <p:cNvPr id="43" name="Rectángulo 42">
              <a:extLst>
                <a:ext uri="{FF2B5EF4-FFF2-40B4-BE49-F238E27FC236}">
                  <a16:creationId xmlns:a16="http://schemas.microsoft.com/office/drawing/2014/main" id="{2847A03F-FF45-48E8-A5B2-B92FD17ECB26}"/>
                </a:ext>
              </a:extLst>
            </p:cNvPr>
            <p:cNvSpPr/>
            <p:nvPr/>
          </p:nvSpPr>
          <p:spPr>
            <a:xfrm>
              <a:off x="6997675" y="363786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Rectangle 69">
              <a:extLst>
                <a:ext uri="{FF2B5EF4-FFF2-40B4-BE49-F238E27FC236}">
                  <a16:creationId xmlns:a16="http://schemas.microsoft.com/office/drawing/2014/main" id="{CFEF202F-2713-4F57-8D45-B677183158AA}"/>
                </a:ext>
              </a:extLst>
            </p:cNvPr>
            <p:cNvSpPr/>
            <p:nvPr/>
          </p:nvSpPr>
          <p:spPr>
            <a:xfrm>
              <a:off x="6995005" y="3622784"/>
              <a:ext cx="1856598"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CONSTRUCCIÓN</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46" name="Elipse 45">
            <a:extLst>
              <a:ext uri="{FF2B5EF4-FFF2-40B4-BE49-F238E27FC236}">
                <a16:creationId xmlns:a16="http://schemas.microsoft.com/office/drawing/2014/main" id="{466563D4-2797-48AB-B8FC-0D8CAED3F624}"/>
              </a:ext>
            </a:extLst>
          </p:cNvPr>
          <p:cNvSpPr/>
          <p:nvPr/>
        </p:nvSpPr>
        <p:spPr>
          <a:xfrm>
            <a:off x="1113824" y="3169974"/>
            <a:ext cx="2313463" cy="2193681"/>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1" name="Grupo 20">
            <a:extLst>
              <a:ext uri="{FF2B5EF4-FFF2-40B4-BE49-F238E27FC236}">
                <a16:creationId xmlns:a16="http://schemas.microsoft.com/office/drawing/2014/main" id="{668797EF-AAD8-4904-9748-B49A9B34D37E}"/>
              </a:ext>
            </a:extLst>
          </p:cNvPr>
          <p:cNvGrpSpPr/>
          <p:nvPr/>
        </p:nvGrpSpPr>
        <p:grpSpPr>
          <a:xfrm>
            <a:off x="92525" y="3392996"/>
            <a:ext cx="1841927" cy="338554"/>
            <a:chOff x="157566" y="4045205"/>
            <a:chExt cx="1841927" cy="338554"/>
          </a:xfrm>
        </p:grpSpPr>
        <p:sp>
          <p:nvSpPr>
            <p:cNvPr id="32" name="Rectángulo 31">
              <a:extLst>
                <a:ext uri="{FF2B5EF4-FFF2-40B4-BE49-F238E27FC236}">
                  <a16:creationId xmlns:a16="http://schemas.microsoft.com/office/drawing/2014/main" id="{26240F19-C599-4FD6-9AD5-683976DD8BC9}"/>
                </a:ext>
              </a:extLst>
            </p:cNvPr>
            <p:cNvSpPr/>
            <p:nvPr/>
          </p:nvSpPr>
          <p:spPr>
            <a:xfrm>
              <a:off x="157566" y="407729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69">
              <a:extLst>
                <a:ext uri="{FF2B5EF4-FFF2-40B4-BE49-F238E27FC236}">
                  <a16:creationId xmlns:a16="http://schemas.microsoft.com/office/drawing/2014/main" id="{AEBE5F58-6B98-4A67-94F8-1A58B9E9D1B4}"/>
                </a:ext>
              </a:extLst>
            </p:cNvPr>
            <p:cNvSpPr/>
            <p:nvPr/>
          </p:nvSpPr>
          <p:spPr>
            <a:xfrm>
              <a:off x="367769" y="4045205"/>
              <a:ext cx="1423788"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INDUSTRIAS</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27" name="Rectangle 69">
            <a:extLst>
              <a:ext uri="{FF2B5EF4-FFF2-40B4-BE49-F238E27FC236}">
                <a16:creationId xmlns:a16="http://schemas.microsoft.com/office/drawing/2014/main" id="{E7C76108-23F4-408C-AB62-ED60385B9FA7}"/>
              </a:ext>
            </a:extLst>
          </p:cNvPr>
          <p:cNvSpPr/>
          <p:nvPr/>
        </p:nvSpPr>
        <p:spPr>
          <a:xfrm>
            <a:off x="7096516" y="795528"/>
            <a:ext cx="1715534" cy="1394036"/>
          </a:xfrm>
          <a:prstGeom prst="rect">
            <a:avLst/>
          </a:prstGeom>
        </p:spPr>
        <p:txBody>
          <a:bodyPr wrap="none">
            <a:spAutoFit/>
          </a:bodyPr>
          <a:lstStyle/>
          <a:p>
            <a:pPr marL="171450" lvl="0" indent="-171450">
              <a:lnSpc>
                <a:spcPct val="200000"/>
              </a:lnSpc>
              <a:buClr>
                <a:srgbClr val="1B8E94"/>
              </a:buClr>
              <a:buFont typeface="Arial" panose="020B0604020202020204" pitchFamily="34" charset="0"/>
              <a:buChar char="•"/>
            </a:pPr>
            <a:r>
              <a:rPr lang="es-ES" sz="1100" dirty="0">
                <a:solidFill>
                  <a:srgbClr val="000000"/>
                </a:solidFill>
              </a:rPr>
              <a:t>Cambio de movilidad 
Urbanismo
Infraestructura 
Cambio de precios</a:t>
            </a:r>
          </a:p>
        </p:txBody>
      </p:sp>
      <p:sp>
        <p:nvSpPr>
          <p:cNvPr id="30" name="Rectangle 69">
            <a:extLst>
              <a:ext uri="{FF2B5EF4-FFF2-40B4-BE49-F238E27FC236}">
                <a16:creationId xmlns:a16="http://schemas.microsoft.com/office/drawing/2014/main" id="{C2FC7FC5-9435-4AF6-B36F-B7E4FB3F29C6}"/>
              </a:ext>
            </a:extLst>
          </p:cNvPr>
          <p:cNvSpPr/>
          <p:nvPr/>
        </p:nvSpPr>
        <p:spPr>
          <a:xfrm>
            <a:off x="6074404" y="4076654"/>
            <a:ext cx="2172157" cy="1584473"/>
          </a:xfrm>
          <a:prstGeom prst="rect">
            <a:avLst/>
          </a:prstGeom>
        </p:spPr>
        <p:txBody>
          <a:bodyPr wrap="square">
            <a:spAutoFit/>
          </a:bodyPr>
          <a:lstStyle/>
          <a:p>
            <a:pPr marL="171450" indent="-171450">
              <a:lnSpc>
                <a:spcPct val="150000"/>
              </a:lnSpc>
              <a:buClr>
                <a:srgbClr val="1B8E94"/>
              </a:buClr>
              <a:buFont typeface="Arial" panose="020B0604020202020204" pitchFamily="34" charset="0"/>
              <a:buChar char="•"/>
            </a:pPr>
            <a:r>
              <a:rPr lang="es-ES" sz="1100" dirty="0">
                <a:solidFill>
                  <a:srgbClr val="000000"/>
                </a:solidFill>
              </a:rPr>
              <a:t>Sistemas de calefacción y aire acondicionad</a:t>
            </a:r>
          </a:p>
          <a:p>
            <a:pPr marL="171450" indent="-171450">
              <a:lnSpc>
                <a:spcPct val="150000"/>
              </a:lnSpc>
              <a:buClr>
                <a:srgbClr val="1B8E94"/>
              </a:buClr>
              <a:buFont typeface="Arial" panose="020B0604020202020204" pitchFamily="34" charset="0"/>
              <a:buChar char="•"/>
            </a:pPr>
            <a:r>
              <a:rPr lang="es-ES" sz="1100" dirty="0">
                <a:solidFill>
                  <a:srgbClr val="000000"/>
                </a:solidFill>
              </a:rPr>
              <a:t>Aislamiento térmico
Sistemas tecnológicos inteligentes
Edificio de energía cero</a:t>
            </a:r>
          </a:p>
        </p:txBody>
      </p:sp>
      <p:sp>
        <p:nvSpPr>
          <p:cNvPr id="29" name="Rectángulo 28">
            <a:extLst>
              <a:ext uri="{FF2B5EF4-FFF2-40B4-BE49-F238E27FC236}">
                <a16:creationId xmlns:a16="http://schemas.microsoft.com/office/drawing/2014/main" id="{93508408-0732-45AA-8AAC-63CA8AF4746E}"/>
              </a:ext>
            </a:extLst>
          </p:cNvPr>
          <p:cNvSpPr/>
          <p:nvPr/>
        </p:nvSpPr>
        <p:spPr>
          <a:xfrm>
            <a:off x="8548873" y="273636"/>
            <a:ext cx="224991" cy="48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4" name="Rectangle 69">
            <a:extLst>
              <a:ext uri="{FF2B5EF4-FFF2-40B4-BE49-F238E27FC236}">
                <a16:creationId xmlns:a16="http://schemas.microsoft.com/office/drawing/2014/main" id="{ACB20FA1-22D7-4708-A1E7-892C5EE7FAF6}"/>
              </a:ext>
            </a:extLst>
          </p:cNvPr>
          <p:cNvSpPr/>
          <p:nvPr/>
        </p:nvSpPr>
        <p:spPr>
          <a:xfrm>
            <a:off x="1503366" y="3605530"/>
            <a:ext cx="1802096" cy="1394036"/>
          </a:xfrm>
          <a:prstGeom prst="rect">
            <a:avLst/>
          </a:prstGeom>
        </p:spPr>
        <p:txBody>
          <a:bodyPr wrap="none">
            <a:spAutoFit/>
          </a:bodyPr>
          <a:lstStyle/>
          <a:p>
            <a:pPr marL="171450" indent="-171450">
              <a:lnSpc>
                <a:spcPct val="200000"/>
              </a:lnSpc>
              <a:buClr>
                <a:srgbClr val="1B8E94"/>
              </a:buClr>
              <a:buFont typeface="Arial" panose="020B0604020202020204" pitchFamily="34" charset="0"/>
              <a:buChar char="•"/>
            </a:pPr>
            <a:r>
              <a:rPr lang="es-ES" sz="1100" dirty="0">
                <a:solidFill>
                  <a:srgbClr val="000000"/>
                </a:solidFill>
              </a:rPr>
              <a:t>Refrigeración industrial
Vapor 
Aire comprimido
Sistema de bomba</a:t>
            </a:r>
          </a:p>
        </p:txBody>
      </p:sp>
      <p:sp>
        <p:nvSpPr>
          <p:cNvPr id="39" name="Elipse 38">
            <a:extLst>
              <a:ext uri="{FF2B5EF4-FFF2-40B4-BE49-F238E27FC236}">
                <a16:creationId xmlns:a16="http://schemas.microsoft.com/office/drawing/2014/main" id="{C204D0D1-895B-4AA3-82F9-4273E87DD806}"/>
              </a:ext>
            </a:extLst>
          </p:cNvPr>
          <p:cNvSpPr/>
          <p:nvPr/>
        </p:nvSpPr>
        <p:spPr>
          <a:xfrm>
            <a:off x="173787" y="786190"/>
            <a:ext cx="1921683" cy="1921683"/>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Titel 1">
            <a:extLst>
              <a:ext uri="{FF2B5EF4-FFF2-40B4-BE49-F238E27FC236}">
                <a16:creationId xmlns:a16="http://schemas.microsoft.com/office/drawing/2014/main" id="{A0D10D61-EF36-4B59-BAF8-23510342EE07}"/>
              </a:ext>
            </a:extLst>
          </p:cNvPr>
          <p:cNvSpPr txBox="1">
            <a:spLocks/>
          </p:cNvSpPr>
          <p:nvPr/>
        </p:nvSpPr>
        <p:spPr>
          <a:xfrm>
            <a:off x="370136" y="274638"/>
            <a:ext cx="8006861" cy="490066"/>
          </a:xfrm>
          <a:prstGeom prst="rect">
            <a:avLst/>
          </a:prstGeom>
          <a:solidFill>
            <a:srgbClr val="1B8E94"/>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r>
              <a:rPr lang="es-ES" sz="2400" dirty="0"/>
              <a:t>Eficiencia energética en diferentes campos</a:t>
            </a:r>
            <a:endParaRPr lang="es-ES" dirty="0"/>
          </a:p>
        </p:txBody>
      </p:sp>
      <p:grpSp>
        <p:nvGrpSpPr>
          <p:cNvPr id="36" name="Grupo 35">
            <a:extLst>
              <a:ext uri="{FF2B5EF4-FFF2-40B4-BE49-F238E27FC236}">
                <a16:creationId xmlns:a16="http://schemas.microsoft.com/office/drawing/2014/main" id="{C7DFC1DC-8038-4056-A82E-FA2C0699E6B5}"/>
              </a:ext>
            </a:extLst>
          </p:cNvPr>
          <p:cNvGrpSpPr/>
          <p:nvPr/>
        </p:nvGrpSpPr>
        <p:grpSpPr>
          <a:xfrm>
            <a:off x="1430325" y="2308944"/>
            <a:ext cx="1841927" cy="338554"/>
            <a:chOff x="157566" y="4045205"/>
            <a:chExt cx="1841927" cy="338554"/>
          </a:xfrm>
        </p:grpSpPr>
        <p:sp>
          <p:nvSpPr>
            <p:cNvPr id="37" name="Rectángulo 36">
              <a:extLst>
                <a:ext uri="{FF2B5EF4-FFF2-40B4-BE49-F238E27FC236}">
                  <a16:creationId xmlns:a16="http://schemas.microsoft.com/office/drawing/2014/main" id="{2FC2EE7F-314C-4F75-BCCA-21E8800A8CAE}"/>
                </a:ext>
              </a:extLst>
            </p:cNvPr>
            <p:cNvSpPr/>
            <p:nvPr/>
          </p:nvSpPr>
          <p:spPr>
            <a:xfrm>
              <a:off x="157566" y="4077298"/>
              <a:ext cx="1841927" cy="274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angle 69">
              <a:extLst>
                <a:ext uri="{FF2B5EF4-FFF2-40B4-BE49-F238E27FC236}">
                  <a16:creationId xmlns:a16="http://schemas.microsoft.com/office/drawing/2014/main" id="{A418AC53-06A0-4C0C-921B-F4651860F4C3}"/>
                </a:ext>
              </a:extLst>
            </p:cNvPr>
            <p:cNvSpPr/>
            <p:nvPr/>
          </p:nvSpPr>
          <p:spPr>
            <a:xfrm>
              <a:off x="244757" y="4045205"/>
              <a:ext cx="1669817" cy="338554"/>
            </a:xfrm>
            <a:prstGeom prst="rect">
              <a:avLst/>
            </a:prstGeom>
          </p:spPr>
          <p:txBody>
            <a:bodyPr wrap="none">
              <a:spAutoFit/>
            </a:bodyPr>
            <a:lstStyle/>
            <a:p>
              <a:pPr algn="ctr" defTabSz="713232"/>
              <a:r>
                <a:rPr lang="en-US" sz="1600" b="1" dirty="0">
                  <a:solidFill>
                    <a:schemeClr val="tx1">
                      <a:lumMod val="65000"/>
                      <a:lumOff val="35000"/>
                    </a:schemeClr>
                  </a:solidFill>
                  <a:ea typeface="Open Sans Light" panose="020B0306030504020204" pitchFamily="34" charset="0"/>
                  <a:cs typeface="Open Sans Light" panose="020B0306030504020204" pitchFamily="34" charset="0"/>
                </a:rPr>
                <a:t>AGRICULTURA</a:t>
              </a:r>
              <a:endParaRPr lang="en-US" sz="1400" b="1" dirty="0">
                <a:solidFill>
                  <a:schemeClr val="tx1">
                    <a:lumMod val="65000"/>
                    <a:lumOff val="35000"/>
                  </a:schemeClr>
                </a:solidFill>
                <a:ea typeface="Open Sans Light" panose="020B0306030504020204" pitchFamily="34" charset="0"/>
                <a:cs typeface="Open Sans Light" panose="020B0306030504020204" pitchFamily="34" charset="0"/>
              </a:endParaRPr>
            </a:p>
          </p:txBody>
        </p:sp>
      </p:grpSp>
      <p:sp>
        <p:nvSpPr>
          <p:cNvPr id="35" name="Rectangle 69">
            <a:extLst>
              <a:ext uri="{FF2B5EF4-FFF2-40B4-BE49-F238E27FC236}">
                <a16:creationId xmlns:a16="http://schemas.microsoft.com/office/drawing/2014/main" id="{2EB3BAA9-1FBC-4A07-8BE5-F8FACF5B0E61}"/>
              </a:ext>
            </a:extLst>
          </p:cNvPr>
          <p:cNvSpPr/>
          <p:nvPr/>
        </p:nvSpPr>
        <p:spPr>
          <a:xfrm>
            <a:off x="302728" y="1035866"/>
            <a:ext cx="1845904" cy="1394036"/>
          </a:xfrm>
          <a:prstGeom prst="rect">
            <a:avLst/>
          </a:prstGeom>
        </p:spPr>
        <p:txBody>
          <a:bodyPr wrap="square">
            <a:spAutoFit/>
          </a:bodyPr>
          <a:lstStyle/>
          <a:p>
            <a:pPr marL="171450" indent="-171450">
              <a:lnSpc>
                <a:spcPct val="200000"/>
              </a:lnSpc>
              <a:buClr>
                <a:srgbClr val="1B8E94"/>
              </a:buClr>
              <a:buFont typeface="Arial" panose="020B0604020202020204" pitchFamily="34" charset="0"/>
              <a:buChar char="•"/>
            </a:pPr>
            <a:r>
              <a:rPr lang="es-ES" sz="1100" dirty="0">
                <a:solidFill>
                  <a:srgbClr val="000000"/>
                </a:solidFill>
              </a:rPr>
              <a:t>Combustibles</a:t>
            </a:r>
          </a:p>
          <a:p>
            <a:pPr marL="171450" indent="-171450">
              <a:lnSpc>
                <a:spcPct val="200000"/>
              </a:lnSpc>
              <a:buClr>
                <a:srgbClr val="1B8E94"/>
              </a:buClr>
              <a:buFont typeface="Arial" panose="020B0604020202020204" pitchFamily="34" charset="0"/>
              <a:buChar char="•"/>
            </a:pPr>
            <a:r>
              <a:rPr lang="es-ES" sz="1100" dirty="0">
                <a:solidFill>
                  <a:srgbClr val="000000"/>
                </a:solidFill>
              </a:rPr>
              <a:t>Irrigación</a:t>
            </a:r>
          </a:p>
          <a:p>
            <a:pPr marL="171450" indent="-171450">
              <a:lnSpc>
                <a:spcPct val="200000"/>
              </a:lnSpc>
              <a:buClr>
                <a:srgbClr val="1B8E94"/>
              </a:buClr>
              <a:buFont typeface="Arial" panose="020B0604020202020204" pitchFamily="34" charset="0"/>
              <a:buChar char="•"/>
            </a:pPr>
            <a:r>
              <a:rPr lang="es-ES" sz="1100" dirty="0">
                <a:solidFill>
                  <a:srgbClr val="000000"/>
                </a:solidFill>
              </a:rPr>
              <a:t>Aislamiento de edificios</a:t>
            </a:r>
          </a:p>
          <a:p>
            <a:pPr marL="171450" indent="-171450">
              <a:lnSpc>
                <a:spcPct val="200000"/>
              </a:lnSpc>
              <a:buClr>
                <a:srgbClr val="1B8E94"/>
              </a:buClr>
              <a:buFont typeface="Arial" panose="020B0604020202020204" pitchFamily="34" charset="0"/>
              <a:buChar char="•"/>
            </a:pPr>
            <a:r>
              <a:rPr lang="es-ES" sz="1100" dirty="0">
                <a:solidFill>
                  <a:srgbClr val="000000"/>
                </a:solidFill>
              </a:rPr>
              <a:t>Iluminación</a:t>
            </a:r>
          </a:p>
        </p:txBody>
      </p:sp>
      <p:cxnSp>
        <p:nvCxnSpPr>
          <p:cNvPr id="9" name="Conector recto 8">
            <a:extLst>
              <a:ext uri="{FF2B5EF4-FFF2-40B4-BE49-F238E27FC236}">
                <a16:creationId xmlns:a16="http://schemas.microsoft.com/office/drawing/2014/main" id="{236A5162-E6E9-4339-A012-D42320CAE129}"/>
              </a:ext>
            </a:extLst>
          </p:cNvPr>
          <p:cNvCxnSpPr/>
          <p:nvPr/>
        </p:nvCxnSpPr>
        <p:spPr>
          <a:xfrm flipV="1">
            <a:off x="3588305" y="2486637"/>
            <a:ext cx="0" cy="38127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C7E8111D-569A-4434-8D95-8198D0A88614}"/>
              </a:ext>
            </a:extLst>
          </p:cNvPr>
          <p:cNvCxnSpPr>
            <a:cxnSpLocks/>
          </p:cNvCxnSpPr>
          <p:nvPr/>
        </p:nvCxnSpPr>
        <p:spPr>
          <a:xfrm>
            <a:off x="3563888" y="2486637"/>
            <a:ext cx="559415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981919"/>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2451</Words>
  <Application>Microsoft Office PowerPoint</Application>
  <PresentationFormat>Presentación en pantalla (4:3)</PresentationFormat>
  <Paragraphs>316</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Berlin Sans FB</vt:lpstr>
      <vt:lpstr>Calibri</vt:lpstr>
      <vt:lpstr>Felix Titling</vt:lpstr>
      <vt:lpstr>Wingdings</vt:lpstr>
      <vt:lpstr>Larissa</vt:lpstr>
      <vt:lpstr>Presentación de PowerPoint</vt:lpstr>
      <vt:lpstr>Presentación de PowerPoint</vt:lpstr>
      <vt:lpstr>Eficiencia Energética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SYNYO</dc:creator>
  <cp:lastModifiedBy>Juan Garcia Cuadrado</cp:lastModifiedBy>
  <cp:revision>328</cp:revision>
  <cp:lastPrinted>2019-09-10T10:18:54Z</cp:lastPrinted>
  <dcterms:created xsi:type="dcterms:W3CDTF">2015-07-06T02:50:51Z</dcterms:created>
  <dcterms:modified xsi:type="dcterms:W3CDTF">2019-10-29T09:07:30Z</dcterms:modified>
</cp:coreProperties>
</file>