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4" r:id="rId2"/>
    <p:sldId id="388" r:id="rId3"/>
    <p:sldId id="313" r:id="rId4"/>
    <p:sldId id="315" r:id="rId5"/>
    <p:sldId id="363" r:id="rId6"/>
    <p:sldId id="316" r:id="rId7"/>
    <p:sldId id="396" r:id="rId8"/>
    <p:sldId id="317" r:id="rId9"/>
    <p:sldId id="286" r:id="rId10"/>
    <p:sldId id="320" r:id="rId11"/>
    <p:sldId id="397" r:id="rId12"/>
    <p:sldId id="398" r:id="rId13"/>
    <p:sldId id="399" r:id="rId14"/>
    <p:sldId id="400" r:id="rId15"/>
    <p:sldId id="401" r:id="rId16"/>
    <p:sldId id="402" r:id="rId17"/>
    <p:sldId id="403" r:id="rId18"/>
    <p:sldId id="300" r:id="rId19"/>
    <p:sldId id="301" r:id="rId20"/>
    <p:sldId id="404" r:id="rId21"/>
    <p:sldId id="405" r:id="rId22"/>
    <p:sldId id="406" r:id="rId23"/>
    <p:sldId id="407" r:id="rId24"/>
    <p:sldId id="408" r:id="rId25"/>
    <p:sldId id="409" r:id="rId26"/>
    <p:sldId id="410" r:id="rId27"/>
    <p:sldId id="411" r:id="rId28"/>
    <p:sldId id="412" r:id="rId29"/>
    <p:sldId id="413" r:id="rId30"/>
    <p:sldId id="414"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76864"/>
    <a:srgbClr val="9DC6A5"/>
    <a:srgbClr val="34719E"/>
    <a:srgbClr val="2AA4A4"/>
    <a:srgbClr val="FF0000"/>
    <a:srgbClr val="F1FC8C"/>
    <a:srgbClr val="95AFBA"/>
    <a:srgbClr val="364354"/>
    <a:srgbClr val="3B4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4638" autoAdjust="0"/>
  </p:normalViewPr>
  <p:slideViewPr>
    <p:cSldViewPr snapToObjects="1" showGuides="1">
      <p:cViewPr varScale="1">
        <p:scale>
          <a:sx n="108" d="100"/>
          <a:sy n="108" d="100"/>
        </p:scale>
        <p:origin x="1932" y="96"/>
      </p:cViewPr>
      <p:guideLst>
        <p:guide orient="horz" pos="2160"/>
        <p:guide orient="horz" pos="777"/>
        <p:guide pos="2880"/>
        <p:guide pos="295"/>
        <p:guide pos="546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0" d="100"/>
        <a:sy n="200" d="100"/>
      </p:scale>
      <p:origin x="0" y="0"/>
    </p:cViewPr>
  </p:sorterViewPr>
  <p:notesViewPr>
    <p:cSldViewPr snapToObjects="1" showGuides="1">
      <p:cViewPr varScale="1">
        <p:scale>
          <a:sx n="102" d="100"/>
          <a:sy n="102" d="100"/>
        </p:scale>
        <p:origin x="-3558"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FC5FB-F97A-4E37-8AF7-0D822AFB9E15}" type="datetimeFigureOut">
              <a:rPr lang="de-DE" smtClean="0"/>
              <a:t>28.06.2019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38008-0C65-4154-8D74-9AE6A9C91C4D}" type="slidenum">
              <a:rPr lang="de-DE" smtClean="0"/>
              <a:t>‹Nº›</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28.06.2019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28.06.2019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28.06.2019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28.06.2019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28.06.2019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28.06.2019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28.06.2019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fld id="{69C8C11C-252D-4E31-B211-61D9BDB45342}" type="datetime1">
              <a:rPr lang="de-DE" smtClean="0"/>
              <a:t>28.06.2019</a:t>
            </a:fld>
            <a:endParaRPr lang="de-DE" dirty="0"/>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4"/>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8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8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1.wdp"/><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8.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60.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62.png"/><Relationship Id="rId4" Type="http://schemas.openxmlformats.org/officeDocument/2006/relationships/image" Target="../media/image7.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58277"/>
            <a:ext cx="5760640" cy="1384995"/>
          </a:xfrm>
          <a:prstGeom prst="rect">
            <a:avLst/>
          </a:prstGeom>
          <a:noFill/>
        </p:spPr>
        <p:txBody>
          <a:bodyPr wrap="square" rtlCol="0">
            <a:spAutoFit/>
          </a:bodyPr>
          <a:lstStyle/>
          <a:p>
            <a:r>
              <a:rPr lang="en-US" sz="2800" dirty="0">
                <a:solidFill>
                  <a:schemeClr val="tx1">
                    <a:lumMod val="85000"/>
                    <a:lumOff val="15000"/>
                  </a:schemeClr>
                </a:solidFill>
                <a:cs typeface="Arial" panose="020B0604020202020204" pitchFamily="34" charset="0"/>
              </a:rPr>
              <a:t>Concept and Introduction of the Energetic efficiency in the company</a:t>
            </a:r>
            <a:endParaRPr lang="en-GB" sz="3600" b="1" dirty="0">
              <a:solidFill>
                <a:schemeClr val="tx1">
                  <a:lumMod val="85000"/>
                  <a:lumOff val="15000"/>
                </a:schemeClr>
              </a:solidFill>
              <a:cs typeface="Arial" panose="020B0604020202020204" pitchFamily="34" charset="0"/>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chemeClr val="accent1"/>
                </a:solidFill>
              </a:rPr>
              <a:t>Towards a Sustainable Agro-Food Industry. </a:t>
            </a:r>
            <a:br>
              <a:rPr lang="en-US" sz="1200" b="1" dirty="0">
                <a:solidFill>
                  <a:schemeClr val="accent1"/>
                </a:solidFill>
              </a:rPr>
            </a:br>
            <a:r>
              <a:rPr lang="en-US" sz="1200" b="1" dirty="0">
                <a:solidFill>
                  <a:schemeClr val="accent1"/>
                </a:solidFill>
              </a:rPr>
              <a:t>Capacity Building </a:t>
            </a:r>
            <a:r>
              <a:rPr lang="en-US" sz="1200" b="1" dirty="0" err="1">
                <a:solidFill>
                  <a:schemeClr val="accent1"/>
                </a:solidFill>
              </a:rPr>
              <a:t>Programmes</a:t>
            </a:r>
            <a:r>
              <a:rPr lang="en-US" sz="1200" b="1" dirty="0">
                <a:solidFill>
                  <a:schemeClr val="accent1"/>
                </a:solidFill>
              </a:rPr>
              <a:t> in Energy Efficiency.</a:t>
            </a:r>
            <a:endParaRPr lang="de-DE" sz="1200" dirty="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420692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o de bloque 36">
            <a:extLst>
              <a:ext uri="{FF2B5EF4-FFF2-40B4-BE49-F238E27FC236}">
                <a16:creationId xmlns:a16="http://schemas.microsoft.com/office/drawing/2014/main" id="{CDD5F2F6-470F-4FE8-B56C-E075517CF3AD}"/>
              </a:ext>
            </a:extLst>
          </p:cNvPr>
          <p:cNvSpPr/>
          <p:nvPr/>
        </p:nvSpPr>
        <p:spPr>
          <a:xfrm rot="15300000">
            <a:off x="915868" y="461852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8" name="Arco de bloque 37">
            <a:extLst>
              <a:ext uri="{FF2B5EF4-FFF2-40B4-BE49-F238E27FC236}">
                <a16:creationId xmlns:a16="http://schemas.microsoft.com/office/drawing/2014/main" id="{BE49D81B-E73E-451D-9A0B-1D6C8B309A43}"/>
              </a:ext>
            </a:extLst>
          </p:cNvPr>
          <p:cNvSpPr/>
          <p:nvPr/>
        </p:nvSpPr>
        <p:spPr>
          <a:xfrm rot="15300000">
            <a:off x="988745" y="2744955"/>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10</a:t>
            </a:fld>
            <a:endParaRPr lang="de-DE"/>
          </a:p>
        </p:txBody>
      </p:sp>
      <p:sp>
        <p:nvSpPr>
          <p:cNvPr id="11" name="Rectángulo 10">
            <a:extLst>
              <a:ext uri="{FF2B5EF4-FFF2-40B4-BE49-F238E27FC236}">
                <a16:creationId xmlns:a16="http://schemas.microsoft.com/office/drawing/2014/main" id="{4BAC7828-D1AB-4209-A49B-47D65D811E2D}"/>
              </a:ext>
            </a:extLst>
          </p:cNvPr>
          <p:cNvSpPr/>
          <p:nvPr/>
        </p:nvSpPr>
        <p:spPr>
          <a:xfrm>
            <a:off x="384080" y="5962491"/>
            <a:ext cx="8403728" cy="430887"/>
          </a:xfrm>
          <a:prstGeom prst="rect">
            <a:avLst/>
          </a:prstGeom>
        </p:spPr>
        <p:txBody>
          <a:bodyPr wrap="square">
            <a:spAutoFit/>
          </a:bodyPr>
          <a:lstStyle/>
          <a:p>
            <a:r>
              <a:rPr lang="es-ES" sz="1100" dirty="0"/>
              <a:t>Source: “Guía Práctica de la Energía. Consumo Eficiente y Responsable”. IDAE Instituto para la Diversificación y Ahorro de la Energía </a:t>
            </a:r>
          </a:p>
        </p:txBody>
      </p:sp>
      <p:sp>
        <p:nvSpPr>
          <p:cNvPr id="8" name="Titel 1">
            <a:extLst>
              <a:ext uri="{FF2B5EF4-FFF2-40B4-BE49-F238E27FC236}">
                <a16:creationId xmlns:a16="http://schemas.microsoft.com/office/drawing/2014/main" id="{8A13FFFB-0C95-4637-A4E9-F3B8E15E03D6}"/>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consumption and energy supply</a:t>
            </a:r>
            <a:endParaRPr lang="es-ES" dirty="0"/>
          </a:p>
        </p:txBody>
      </p:sp>
      <p:sp>
        <p:nvSpPr>
          <p:cNvPr id="9" name="Rectángulo 8">
            <a:extLst>
              <a:ext uri="{FF2B5EF4-FFF2-40B4-BE49-F238E27FC236}">
                <a16:creationId xmlns:a16="http://schemas.microsoft.com/office/drawing/2014/main" id="{26347919-A329-46E7-92D5-A0347EC607D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18">
            <a:extLst>
              <a:ext uri="{FF2B5EF4-FFF2-40B4-BE49-F238E27FC236}">
                <a16:creationId xmlns:a16="http://schemas.microsoft.com/office/drawing/2014/main" id="{70E17229-CDCB-4B41-8092-01E61432E921}"/>
              </a:ext>
            </a:extLst>
          </p:cNvPr>
          <p:cNvSpPr/>
          <p:nvPr/>
        </p:nvSpPr>
        <p:spPr>
          <a:xfrm>
            <a:off x="2425391" y="1521078"/>
            <a:ext cx="6090997" cy="738664"/>
          </a:xfrm>
          <a:prstGeom prst="rect">
            <a:avLst/>
          </a:prstGeom>
        </p:spPr>
        <p:txBody>
          <a:bodyPr wrap="square">
            <a:spAutoFit/>
          </a:bodyPr>
          <a:lstStyle/>
          <a:p>
            <a:pPr lvl="0"/>
            <a:r>
              <a:rPr lang="en-US" sz="1400" dirty="0">
                <a:solidFill>
                  <a:schemeClr val="tx1">
                    <a:lumMod val="65000"/>
                    <a:lumOff val="35000"/>
                  </a:schemeClr>
                </a:solidFill>
              </a:rPr>
              <a:t>Every time we consume more energy: at the current rate it will only take 35 years to double the world energy consumption and less than 55 years to triple it.</a:t>
            </a:r>
          </a:p>
        </p:txBody>
      </p:sp>
      <p:sp>
        <p:nvSpPr>
          <p:cNvPr id="20" name="Rectángulo 19">
            <a:extLst>
              <a:ext uri="{FF2B5EF4-FFF2-40B4-BE49-F238E27FC236}">
                <a16:creationId xmlns:a16="http://schemas.microsoft.com/office/drawing/2014/main" id="{ABA4726B-5AAF-4403-B06E-F38F97C5F6F5}"/>
              </a:ext>
            </a:extLst>
          </p:cNvPr>
          <p:cNvSpPr/>
          <p:nvPr/>
        </p:nvSpPr>
        <p:spPr>
          <a:xfrm>
            <a:off x="2437160" y="2476775"/>
            <a:ext cx="6090997" cy="523220"/>
          </a:xfrm>
          <a:prstGeom prst="rect">
            <a:avLst/>
          </a:prstGeom>
        </p:spPr>
        <p:txBody>
          <a:bodyPr wrap="square">
            <a:spAutoFit/>
          </a:bodyPr>
          <a:lstStyle/>
          <a:p>
            <a:pPr lvl="0"/>
            <a:r>
              <a:rPr lang="en-US" sz="1400" dirty="0">
                <a:solidFill>
                  <a:schemeClr val="tx1">
                    <a:lumMod val="65000"/>
                    <a:lumOff val="35000"/>
                  </a:schemeClr>
                </a:solidFill>
              </a:rPr>
              <a:t>The sectors of housing and transport have been those that have increased their consumption in recent years.</a:t>
            </a:r>
          </a:p>
        </p:txBody>
      </p:sp>
      <p:sp>
        <p:nvSpPr>
          <p:cNvPr id="21" name="Rectángulo 20">
            <a:extLst>
              <a:ext uri="{FF2B5EF4-FFF2-40B4-BE49-F238E27FC236}">
                <a16:creationId xmlns:a16="http://schemas.microsoft.com/office/drawing/2014/main" id="{1BBF4733-7087-44C4-BF76-E8C4C155BD33}"/>
              </a:ext>
            </a:extLst>
          </p:cNvPr>
          <p:cNvSpPr/>
          <p:nvPr/>
        </p:nvSpPr>
        <p:spPr>
          <a:xfrm>
            <a:off x="2437159" y="3524244"/>
            <a:ext cx="6090997" cy="400110"/>
          </a:xfrm>
          <a:prstGeom prst="rect">
            <a:avLst/>
          </a:prstGeom>
        </p:spPr>
        <p:txBody>
          <a:bodyPr wrap="square">
            <a:spAutoFit/>
          </a:bodyPr>
          <a:lstStyle/>
          <a:p>
            <a:pPr lvl="0"/>
            <a:r>
              <a:rPr lang="en-US" sz="1400" dirty="0">
                <a:solidFill>
                  <a:schemeClr val="tx1">
                    <a:lumMod val="65000"/>
                    <a:lumOff val="35000"/>
                  </a:schemeClr>
                </a:solidFill>
              </a:rPr>
              <a:t>Europe has an average external energy dependence of </a:t>
            </a:r>
            <a:r>
              <a:rPr lang="en-US" sz="2000" dirty="0">
                <a:solidFill>
                  <a:srgbClr val="86DE8D"/>
                </a:solidFill>
              </a:rPr>
              <a:t>50</a:t>
            </a:r>
            <a:r>
              <a:rPr lang="en-US" sz="1400" dirty="0">
                <a:solidFill>
                  <a:schemeClr val="tx1">
                    <a:lumMod val="65000"/>
                    <a:lumOff val="35000"/>
                  </a:schemeClr>
                </a:solidFill>
              </a:rPr>
              <a:t>%.</a:t>
            </a:r>
          </a:p>
        </p:txBody>
      </p:sp>
      <p:sp>
        <p:nvSpPr>
          <p:cNvPr id="22" name="Rectángulo 21">
            <a:extLst>
              <a:ext uri="{FF2B5EF4-FFF2-40B4-BE49-F238E27FC236}">
                <a16:creationId xmlns:a16="http://schemas.microsoft.com/office/drawing/2014/main" id="{61F1A9E7-F203-4338-A4AC-C7CE9919D597}"/>
              </a:ext>
            </a:extLst>
          </p:cNvPr>
          <p:cNvSpPr/>
          <p:nvPr/>
        </p:nvSpPr>
        <p:spPr>
          <a:xfrm>
            <a:off x="2437160" y="4360584"/>
            <a:ext cx="6336704" cy="523220"/>
          </a:xfrm>
          <a:prstGeom prst="rect">
            <a:avLst/>
          </a:prstGeom>
        </p:spPr>
        <p:txBody>
          <a:bodyPr wrap="square">
            <a:spAutoFit/>
          </a:bodyPr>
          <a:lstStyle/>
          <a:p>
            <a:pPr lvl="0"/>
            <a:r>
              <a:rPr lang="en-US" sz="1400" dirty="0">
                <a:solidFill>
                  <a:schemeClr val="tx1">
                    <a:lumMod val="65000"/>
                    <a:lumOff val="35000"/>
                  </a:schemeClr>
                </a:solidFill>
              </a:rPr>
              <a:t>The main source of energy for energy consumption is oil and its derivatives (gasoline, diesel, butane and propane).</a:t>
            </a:r>
          </a:p>
        </p:txBody>
      </p:sp>
      <p:sp>
        <p:nvSpPr>
          <p:cNvPr id="23" name="Rectángulo 22">
            <a:extLst>
              <a:ext uri="{FF2B5EF4-FFF2-40B4-BE49-F238E27FC236}">
                <a16:creationId xmlns:a16="http://schemas.microsoft.com/office/drawing/2014/main" id="{B76B863B-F3BD-4759-AAC1-F7AE388BF376}"/>
              </a:ext>
            </a:extLst>
          </p:cNvPr>
          <p:cNvSpPr/>
          <p:nvPr/>
        </p:nvSpPr>
        <p:spPr>
          <a:xfrm>
            <a:off x="2437160" y="5096525"/>
            <a:ext cx="6090997" cy="738664"/>
          </a:xfrm>
          <a:prstGeom prst="rect">
            <a:avLst/>
          </a:prstGeom>
        </p:spPr>
        <p:txBody>
          <a:bodyPr wrap="square">
            <a:spAutoFit/>
          </a:bodyPr>
          <a:lstStyle/>
          <a:p>
            <a:pPr lvl="0"/>
            <a:r>
              <a:rPr lang="en-US" sz="1400" dirty="0">
                <a:solidFill>
                  <a:schemeClr val="tx1">
                    <a:lumMod val="65000"/>
                    <a:lumOff val="35000"/>
                  </a:schemeClr>
                </a:solidFill>
              </a:rPr>
              <a:t>Renewable energies are not exhausted when we consume them, since they are renewed, naturally. In addition, they have a practically zero environmental impact.</a:t>
            </a:r>
          </a:p>
        </p:txBody>
      </p:sp>
      <p:sp>
        <p:nvSpPr>
          <p:cNvPr id="25" name="Arco de bloque 24">
            <a:extLst>
              <a:ext uri="{FF2B5EF4-FFF2-40B4-BE49-F238E27FC236}">
                <a16:creationId xmlns:a16="http://schemas.microsoft.com/office/drawing/2014/main" id="{1DAE4F13-C881-4FFE-8F75-47F64195ADF4}"/>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6" name="Arco de bloque 25">
            <a:extLst>
              <a:ext uri="{FF2B5EF4-FFF2-40B4-BE49-F238E27FC236}">
                <a16:creationId xmlns:a16="http://schemas.microsoft.com/office/drawing/2014/main" id="{16450273-FA01-44D8-B40C-5F4957BF0B6E}"/>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7" name="Elipse 26">
            <a:extLst>
              <a:ext uri="{FF2B5EF4-FFF2-40B4-BE49-F238E27FC236}">
                <a16:creationId xmlns:a16="http://schemas.microsoft.com/office/drawing/2014/main" id="{1F15EFB0-D996-4802-A3E1-0138358F91DF}"/>
              </a:ext>
            </a:extLst>
          </p:cNvPr>
          <p:cNvSpPr/>
          <p:nvPr/>
        </p:nvSpPr>
        <p:spPr>
          <a:xfrm>
            <a:off x="390095" y="1442140"/>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Elipse 27">
            <a:extLst>
              <a:ext uri="{FF2B5EF4-FFF2-40B4-BE49-F238E27FC236}">
                <a16:creationId xmlns:a16="http://schemas.microsoft.com/office/drawing/2014/main" id="{45227298-B80B-4493-82D0-A6D44D8E6EB0}"/>
              </a:ext>
            </a:extLst>
          </p:cNvPr>
          <p:cNvSpPr/>
          <p:nvPr/>
        </p:nvSpPr>
        <p:spPr>
          <a:xfrm>
            <a:off x="1528851" y="2290115"/>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9" name="Elipse 28">
            <a:extLst>
              <a:ext uri="{FF2B5EF4-FFF2-40B4-BE49-F238E27FC236}">
                <a16:creationId xmlns:a16="http://schemas.microsoft.com/office/drawing/2014/main" id="{1905E255-2C18-4334-9135-322C672B2A42}"/>
              </a:ext>
            </a:extLst>
          </p:cNvPr>
          <p:cNvSpPr/>
          <p:nvPr/>
        </p:nvSpPr>
        <p:spPr>
          <a:xfrm>
            <a:off x="390095" y="3227421"/>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0" name="Elipse 29">
            <a:extLst>
              <a:ext uri="{FF2B5EF4-FFF2-40B4-BE49-F238E27FC236}">
                <a16:creationId xmlns:a16="http://schemas.microsoft.com/office/drawing/2014/main" id="{1D2EFA21-6F54-48D0-87FF-54FDB741E770}"/>
              </a:ext>
            </a:extLst>
          </p:cNvPr>
          <p:cNvSpPr/>
          <p:nvPr/>
        </p:nvSpPr>
        <p:spPr>
          <a:xfrm>
            <a:off x="390783" y="501270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1" name="Elipse 30">
            <a:extLst>
              <a:ext uri="{FF2B5EF4-FFF2-40B4-BE49-F238E27FC236}">
                <a16:creationId xmlns:a16="http://schemas.microsoft.com/office/drawing/2014/main" id="{B704C30F-E783-4D07-AFF9-BFD982E8FB3A}"/>
              </a:ext>
            </a:extLst>
          </p:cNvPr>
          <p:cNvSpPr/>
          <p:nvPr/>
        </p:nvSpPr>
        <p:spPr>
          <a:xfrm>
            <a:off x="1522925" y="4173924"/>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40" name="Imagen 39">
            <a:extLst>
              <a:ext uri="{FF2B5EF4-FFF2-40B4-BE49-F238E27FC236}">
                <a16:creationId xmlns:a16="http://schemas.microsoft.com/office/drawing/2014/main" id="{2465EAFE-81C9-4CDC-9167-8DCB1AEB5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5" y="3227421"/>
            <a:ext cx="896540" cy="896540"/>
          </a:xfrm>
          <a:prstGeom prst="rect">
            <a:avLst/>
          </a:prstGeom>
          <a:effectLst>
            <a:innerShdw blurRad="114300">
              <a:prstClr val="black"/>
            </a:innerShdw>
          </a:effectLst>
        </p:spPr>
      </p:pic>
      <p:pic>
        <p:nvPicPr>
          <p:cNvPr id="42" name="Imagen 41">
            <a:extLst>
              <a:ext uri="{FF2B5EF4-FFF2-40B4-BE49-F238E27FC236}">
                <a16:creationId xmlns:a16="http://schemas.microsoft.com/office/drawing/2014/main" id="{65643321-7836-4826-80D4-6818E581CE0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5274" y="4328891"/>
            <a:ext cx="536400" cy="536400"/>
          </a:xfrm>
          <a:prstGeom prst="rect">
            <a:avLst/>
          </a:prstGeom>
        </p:spPr>
      </p:pic>
      <p:pic>
        <p:nvPicPr>
          <p:cNvPr id="44" name="Imagen 43">
            <a:extLst>
              <a:ext uri="{FF2B5EF4-FFF2-40B4-BE49-F238E27FC236}">
                <a16:creationId xmlns:a16="http://schemas.microsoft.com/office/drawing/2014/main" id="{DBFDC5EB-CAA0-4EB9-B6C5-EFE98DB95F9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790" y="5203098"/>
            <a:ext cx="536400" cy="536400"/>
          </a:xfrm>
          <a:prstGeom prst="rect">
            <a:avLst/>
          </a:prstGeom>
        </p:spPr>
      </p:pic>
      <p:pic>
        <p:nvPicPr>
          <p:cNvPr id="48" name="Imagen 47">
            <a:extLst>
              <a:ext uri="{FF2B5EF4-FFF2-40B4-BE49-F238E27FC236}">
                <a16:creationId xmlns:a16="http://schemas.microsoft.com/office/drawing/2014/main" id="{98E7F22F-CB2E-463E-A232-04D156DF0871}"/>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05750" y="2780928"/>
            <a:ext cx="402278" cy="402278"/>
          </a:xfrm>
          <a:prstGeom prst="rect">
            <a:avLst/>
          </a:prstGeom>
        </p:spPr>
      </p:pic>
      <p:pic>
        <p:nvPicPr>
          <p:cNvPr id="46" name="Imagen 45">
            <a:extLst>
              <a:ext uri="{FF2B5EF4-FFF2-40B4-BE49-F238E27FC236}">
                <a16:creationId xmlns:a16="http://schemas.microsoft.com/office/drawing/2014/main" id="{CDE025EF-5610-4C76-97B4-87C6A00D5F1F}"/>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5274" y="2344193"/>
            <a:ext cx="536400" cy="536400"/>
          </a:xfrm>
          <a:prstGeom prst="rect">
            <a:avLst/>
          </a:prstGeom>
        </p:spPr>
      </p:pic>
      <p:pic>
        <p:nvPicPr>
          <p:cNvPr id="1028" name="Picture 4" descr="https://cdn3.iconfinder.com/data/icons/social-media-2125/80/calendar-256.png">
            <a:extLst>
              <a:ext uri="{FF2B5EF4-FFF2-40B4-BE49-F238E27FC236}">
                <a16:creationId xmlns:a16="http://schemas.microsoft.com/office/drawing/2014/main" id="{91F8ACB5-D0B6-4D46-83A9-AD732CDB936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0234" y="1552305"/>
            <a:ext cx="535231" cy="5017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4.iconfinder.com/data/icons/ionicons/512/icon-ios7-clock-outline-256.png">
            <a:extLst>
              <a:ext uri="{FF2B5EF4-FFF2-40B4-BE49-F238E27FC236}">
                <a16:creationId xmlns:a16="http://schemas.microsoft.com/office/drawing/2014/main" id="{9179D60C-9AF0-4565-B55E-465DC2409D56}"/>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7" y="1920744"/>
            <a:ext cx="369371" cy="36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5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5">
            <a:extLst>
              <a:ext uri="{FF2B5EF4-FFF2-40B4-BE49-F238E27FC236}">
                <a16:creationId xmlns:a16="http://schemas.microsoft.com/office/drawing/2014/main" id="{715837C7-4103-44D0-8D67-BE4A53A2FEDC}"/>
              </a:ext>
            </a:extLst>
          </p:cNvPr>
          <p:cNvSpPr txBox="1">
            <a:spLocks/>
          </p:cNvSpPr>
          <p:nvPr/>
        </p:nvSpPr>
        <p:spPr>
          <a:xfrm>
            <a:off x="370135" y="764704"/>
            <a:ext cx="8006861" cy="1044116"/>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Why do you need a company to make an effective use of energy?</a:t>
            </a:r>
          </a:p>
        </p:txBody>
      </p:sp>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11</a:t>
            </a:fld>
            <a:endParaRPr lang="de-DE"/>
          </a:p>
        </p:txBody>
      </p:sp>
      <p:sp>
        <p:nvSpPr>
          <p:cNvPr id="10" name="Titel 1">
            <a:extLst>
              <a:ext uri="{FF2B5EF4-FFF2-40B4-BE49-F238E27FC236}">
                <a16:creationId xmlns:a16="http://schemas.microsoft.com/office/drawing/2014/main" id="{914A14D4-3611-4857-AD9E-D627EDF046D9}"/>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GB" sz="2400" dirty="0"/>
              <a:t>Energy Management</a:t>
            </a:r>
            <a:endParaRPr lang="en-GB" dirty="0"/>
          </a:p>
        </p:txBody>
      </p:sp>
      <p:sp>
        <p:nvSpPr>
          <p:cNvPr id="11" name="Rectángulo 10">
            <a:extLst>
              <a:ext uri="{FF2B5EF4-FFF2-40B4-BE49-F238E27FC236}">
                <a16:creationId xmlns:a16="http://schemas.microsoft.com/office/drawing/2014/main" id="{7768FF05-7E2A-44C2-BAFE-880C8A004DD9}"/>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7" name="Grupo 26">
            <a:extLst>
              <a:ext uri="{FF2B5EF4-FFF2-40B4-BE49-F238E27FC236}">
                <a16:creationId xmlns:a16="http://schemas.microsoft.com/office/drawing/2014/main" id="{BDD62FA2-C20B-45A5-AFFA-C016A3F5DFB3}"/>
              </a:ext>
            </a:extLst>
          </p:cNvPr>
          <p:cNvGrpSpPr/>
          <p:nvPr/>
        </p:nvGrpSpPr>
        <p:grpSpPr>
          <a:xfrm>
            <a:off x="2251751" y="2924944"/>
            <a:ext cx="4646711" cy="1813243"/>
            <a:chOff x="2397865" y="1510269"/>
            <a:chExt cx="6148723" cy="2399359"/>
          </a:xfrm>
        </p:grpSpPr>
        <p:sp>
          <p:nvSpPr>
            <p:cNvPr id="18" name="Rectángulo 17">
              <a:extLst>
                <a:ext uri="{FF2B5EF4-FFF2-40B4-BE49-F238E27FC236}">
                  <a16:creationId xmlns:a16="http://schemas.microsoft.com/office/drawing/2014/main" id="{D14D7BB5-D79B-47AE-8548-F47BF377BC30}"/>
                </a:ext>
              </a:extLst>
            </p:cNvPr>
            <p:cNvSpPr/>
            <p:nvPr/>
          </p:nvSpPr>
          <p:spPr>
            <a:xfrm rot="5400000">
              <a:off x="1444423" y="2463711"/>
              <a:ext cx="2399359" cy="492475"/>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2173910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2177061 w 2399359"/>
                <a:gd name="connsiteY1" fmla="*/ 0 h 492475"/>
                <a:gd name="connsiteX2" fmla="*/ 2399359 w 2399359"/>
                <a:gd name="connsiteY2" fmla="*/ 492475 h 492475"/>
                <a:gd name="connsiteX3" fmla="*/ 0 w 2399359"/>
                <a:gd name="connsiteY3" fmla="*/ 490093 h 492475"/>
                <a:gd name="connsiteX4" fmla="*/ 0 w 2399359"/>
                <a:gd name="connsiteY4" fmla="*/ 0 h 4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359" h="492475">
                  <a:moveTo>
                    <a:pt x="0" y="0"/>
                  </a:moveTo>
                  <a:lnTo>
                    <a:pt x="2177061" y="0"/>
                  </a:lnTo>
                  <a:lnTo>
                    <a:pt x="2399359" y="49247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7">
              <a:extLst>
                <a:ext uri="{FF2B5EF4-FFF2-40B4-BE49-F238E27FC236}">
                  <a16:creationId xmlns:a16="http://schemas.microsoft.com/office/drawing/2014/main" id="{B55AD2C2-59FD-4B1C-B4C2-530EA3342CCB}"/>
                </a:ext>
              </a:extLst>
            </p:cNvPr>
            <p:cNvSpPr/>
            <p:nvPr/>
          </p:nvSpPr>
          <p:spPr>
            <a:xfrm rot="20034155">
              <a:off x="2648555" y="2728962"/>
              <a:ext cx="2291792" cy="490093"/>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170759"/>
                <a:gd name="connsiteY0" fmla="*/ 0 h 490093"/>
                <a:gd name="connsiteX1" fmla="*/ 2170759 w 2170759"/>
                <a:gd name="connsiteY1" fmla="*/ 0 h 490093"/>
                <a:gd name="connsiteX2" fmla="*/ 1959720 w 2170759"/>
                <a:gd name="connsiteY2" fmla="*/ 482101 h 490093"/>
                <a:gd name="connsiteX3" fmla="*/ 0 w 2170759"/>
                <a:gd name="connsiteY3" fmla="*/ 490093 h 490093"/>
                <a:gd name="connsiteX4" fmla="*/ 0 w 2170759"/>
                <a:gd name="connsiteY4" fmla="*/ 0 h 490093"/>
                <a:gd name="connsiteX0" fmla="*/ 0 w 2170759"/>
                <a:gd name="connsiteY0" fmla="*/ 0 h 490093"/>
                <a:gd name="connsiteX1" fmla="*/ 2170759 w 2170759"/>
                <a:gd name="connsiteY1" fmla="*/ 0 h 490093"/>
                <a:gd name="connsiteX2" fmla="*/ 1947710 w 2170759"/>
                <a:gd name="connsiteY2" fmla="*/ 479365 h 490093"/>
                <a:gd name="connsiteX3" fmla="*/ 0 w 2170759"/>
                <a:gd name="connsiteY3" fmla="*/ 490093 h 490093"/>
                <a:gd name="connsiteX4" fmla="*/ 0 w 2170759"/>
                <a:gd name="connsiteY4" fmla="*/ 0 h 490093"/>
                <a:gd name="connsiteX0" fmla="*/ 0 w 2179933"/>
                <a:gd name="connsiteY0" fmla="*/ 0 h 490093"/>
                <a:gd name="connsiteX1" fmla="*/ 2179933 w 2179933"/>
                <a:gd name="connsiteY1" fmla="*/ 7376 h 490093"/>
                <a:gd name="connsiteX2" fmla="*/ 1947710 w 2179933"/>
                <a:gd name="connsiteY2" fmla="*/ 479365 h 490093"/>
                <a:gd name="connsiteX3" fmla="*/ 0 w 2179933"/>
                <a:gd name="connsiteY3" fmla="*/ 490093 h 490093"/>
                <a:gd name="connsiteX4" fmla="*/ 0 w 2179933"/>
                <a:gd name="connsiteY4" fmla="*/ 0 h 49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933" h="490093">
                  <a:moveTo>
                    <a:pt x="0" y="0"/>
                  </a:moveTo>
                  <a:lnTo>
                    <a:pt x="2179933" y="7376"/>
                  </a:lnTo>
                  <a:lnTo>
                    <a:pt x="1947710" y="47936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17">
              <a:extLst>
                <a:ext uri="{FF2B5EF4-FFF2-40B4-BE49-F238E27FC236}">
                  <a16:creationId xmlns:a16="http://schemas.microsoft.com/office/drawing/2014/main" id="{46734577-7C0C-4A66-9AE9-FCADEF590A8F}"/>
                </a:ext>
              </a:extLst>
            </p:cNvPr>
            <p:cNvSpPr/>
            <p:nvPr/>
          </p:nvSpPr>
          <p:spPr>
            <a:xfrm rot="5400000">
              <a:off x="3813092" y="3013013"/>
              <a:ext cx="1296715" cy="496516"/>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1956845 w 2399359"/>
                <a:gd name="connsiteY1" fmla="*/ 9525 h 492475"/>
                <a:gd name="connsiteX2" fmla="*/ 2399359 w 2399359"/>
                <a:gd name="connsiteY2" fmla="*/ 492475 h 492475"/>
                <a:gd name="connsiteX3" fmla="*/ 0 w 2399359"/>
                <a:gd name="connsiteY3" fmla="*/ 490093 h 492475"/>
                <a:gd name="connsiteX4" fmla="*/ 0 w 2399359"/>
                <a:gd name="connsiteY4" fmla="*/ 0 h 492475"/>
                <a:gd name="connsiteX0" fmla="*/ 6 w 2399359"/>
                <a:gd name="connsiteY0" fmla="*/ 1 h 483218"/>
                <a:gd name="connsiteX1" fmla="*/ 1956845 w 2399359"/>
                <a:gd name="connsiteY1" fmla="*/ 268 h 483218"/>
                <a:gd name="connsiteX2" fmla="*/ 2399359 w 2399359"/>
                <a:gd name="connsiteY2" fmla="*/ 483218 h 483218"/>
                <a:gd name="connsiteX3" fmla="*/ 0 w 2399359"/>
                <a:gd name="connsiteY3" fmla="*/ 480836 h 483218"/>
                <a:gd name="connsiteX4" fmla="*/ 6 w 2399359"/>
                <a:gd name="connsiteY4" fmla="*/ 1 h 483218"/>
                <a:gd name="connsiteX0" fmla="*/ 5 w 2399359"/>
                <a:gd name="connsiteY0" fmla="*/ 0 h 486303"/>
                <a:gd name="connsiteX1" fmla="*/ 1956845 w 2399359"/>
                <a:gd name="connsiteY1" fmla="*/ 3353 h 486303"/>
                <a:gd name="connsiteX2" fmla="*/ 2399359 w 2399359"/>
                <a:gd name="connsiteY2" fmla="*/ 486303 h 486303"/>
                <a:gd name="connsiteX3" fmla="*/ 0 w 2399359"/>
                <a:gd name="connsiteY3" fmla="*/ 483921 h 486303"/>
                <a:gd name="connsiteX4" fmla="*/ 5 w 2399359"/>
                <a:gd name="connsiteY4" fmla="*/ 0 h 486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359" h="486303">
                  <a:moveTo>
                    <a:pt x="5" y="0"/>
                  </a:moveTo>
                  <a:lnTo>
                    <a:pt x="1956845" y="3353"/>
                  </a:lnTo>
                  <a:lnTo>
                    <a:pt x="2399359" y="486303"/>
                  </a:lnTo>
                  <a:lnTo>
                    <a:pt x="0" y="483921"/>
                  </a:lnTo>
                  <a:cubicBezTo>
                    <a:pt x="2" y="323643"/>
                    <a:pt x="3" y="160278"/>
                    <a:pt x="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17">
              <a:extLst>
                <a:ext uri="{FF2B5EF4-FFF2-40B4-BE49-F238E27FC236}">
                  <a16:creationId xmlns:a16="http://schemas.microsoft.com/office/drawing/2014/main" id="{97B144F9-3796-4DC6-98DA-6ED9D520A15B}"/>
                </a:ext>
              </a:extLst>
            </p:cNvPr>
            <p:cNvSpPr/>
            <p:nvPr/>
          </p:nvSpPr>
          <p:spPr>
            <a:xfrm rot="20034155">
              <a:off x="4444115" y="2721509"/>
              <a:ext cx="2297985" cy="490093"/>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170759"/>
                <a:gd name="connsiteY0" fmla="*/ 0 h 490093"/>
                <a:gd name="connsiteX1" fmla="*/ 2170759 w 2170759"/>
                <a:gd name="connsiteY1" fmla="*/ 0 h 490093"/>
                <a:gd name="connsiteX2" fmla="*/ 1959720 w 2170759"/>
                <a:gd name="connsiteY2" fmla="*/ 482101 h 490093"/>
                <a:gd name="connsiteX3" fmla="*/ 0 w 2170759"/>
                <a:gd name="connsiteY3" fmla="*/ 490093 h 490093"/>
                <a:gd name="connsiteX4" fmla="*/ 0 w 2170759"/>
                <a:gd name="connsiteY4" fmla="*/ 0 h 490093"/>
                <a:gd name="connsiteX0" fmla="*/ 0 w 2170759"/>
                <a:gd name="connsiteY0" fmla="*/ 0 h 490093"/>
                <a:gd name="connsiteX1" fmla="*/ 2170759 w 2170759"/>
                <a:gd name="connsiteY1" fmla="*/ 0 h 490093"/>
                <a:gd name="connsiteX2" fmla="*/ 1947710 w 2170759"/>
                <a:gd name="connsiteY2" fmla="*/ 479365 h 490093"/>
                <a:gd name="connsiteX3" fmla="*/ 0 w 2170759"/>
                <a:gd name="connsiteY3" fmla="*/ 490093 h 490093"/>
                <a:gd name="connsiteX4" fmla="*/ 0 w 2170759"/>
                <a:gd name="connsiteY4" fmla="*/ 0 h 49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59" h="490093">
                  <a:moveTo>
                    <a:pt x="0" y="0"/>
                  </a:moveTo>
                  <a:lnTo>
                    <a:pt x="2170759" y="0"/>
                  </a:lnTo>
                  <a:lnTo>
                    <a:pt x="1947710" y="47936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17">
              <a:extLst>
                <a:ext uri="{FF2B5EF4-FFF2-40B4-BE49-F238E27FC236}">
                  <a16:creationId xmlns:a16="http://schemas.microsoft.com/office/drawing/2014/main" id="{5E9CA015-2FB7-4D7E-8865-377A84FC3DBD}"/>
                </a:ext>
              </a:extLst>
            </p:cNvPr>
            <p:cNvSpPr/>
            <p:nvPr/>
          </p:nvSpPr>
          <p:spPr>
            <a:xfrm rot="5400000">
              <a:off x="5616471" y="3009861"/>
              <a:ext cx="1296715" cy="502820"/>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1956845 w 2399359"/>
                <a:gd name="connsiteY1" fmla="*/ 9525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1962674 w 2399359"/>
                <a:gd name="connsiteY1" fmla="*/ 6439 h 492475"/>
                <a:gd name="connsiteX2" fmla="*/ 2399359 w 2399359"/>
                <a:gd name="connsiteY2" fmla="*/ 492475 h 492475"/>
                <a:gd name="connsiteX3" fmla="*/ 0 w 2399359"/>
                <a:gd name="connsiteY3" fmla="*/ 490093 h 492475"/>
                <a:gd name="connsiteX4" fmla="*/ 0 w 2399359"/>
                <a:gd name="connsiteY4" fmla="*/ 0 h 4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359" h="492475">
                  <a:moveTo>
                    <a:pt x="0" y="0"/>
                  </a:moveTo>
                  <a:lnTo>
                    <a:pt x="1962674" y="6439"/>
                  </a:lnTo>
                  <a:lnTo>
                    <a:pt x="2399359" y="49247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17">
              <a:extLst>
                <a:ext uri="{FF2B5EF4-FFF2-40B4-BE49-F238E27FC236}">
                  <a16:creationId xmlns:a16="http://schemas.microsoft.com/office/drawing/2014/main" id="{0B17D84A-5F1B-4574-8169-6DE7D9BFF978}"/>
                </a:ext>
              </a:extLst>
            </p:cNvPr>
            <p:cNvSpPr/>
            <p:nvPr/>
          </p:nvSpPr>
          <p:spPr>
            <a:xfrm rot="20034155">
              <a:off x="6164484" y="2740012"/>
              <a:ext cx="2382104" cy="490093"/>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170759"/>
                <a:gd name="connsiteY0" fmla="*/ 0 h 490093"/>
                <a:gd name="connsiteX1" fmla="*/ 2170759 w 2170759"/>
                <a:gd name="connsiteY1" fmla="*/ 0 h 490093"/>
                <a:gd name="connsiteX2" fmla="*/ 1959720 w 2170759"/>
                <a:gd name="connsiteY2" fmla="*/ 482101 h 490093"/>
                <a:gd name="connsiteX3" fmla="*/ 0 w 2170759"/>
                <a:gd name="connsiteY3" fmla="*/ 490093 h 490093"/>
                <a:gd name="connsiteX4" fmla="*/ 0 w 2170759"/>
                <a:gd name="connsiteY4" fmla="*/ 0 h 490093"/>
                <a:gd name="connsiteX0" fmla="*/ 0 w 2170759"/>
                <a:gd name="connsiteY0" fmla="*/ 0 h 490093"/>
                <a:gd name="connsiteX1" fmla="*/ 2170759 w 2170759"/>
                <a:gd name="connsiteY1" fmla="*/ 0 h 490093"/>
                <a:gd name="connsiteX2" fmla="*/ 1947710 w 2170759"/>
                <a:gd name="connsiteY2" fmla="*/ 479365 h 490093"/>
                <a:gd name="connsiteX3" fmla="*/ 0 w 2170759"/>
                <a:gd name="connsiteY3" fmla="*/ 490093 h 490093"/>
                <a:gd name="connsiteX4" fmla="*/ 0 w 2170759"/>
                <a:gd name="connsiteY4" fmla="*/ 0 h 49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59" h="490093">
                  <a:moveTo>
                    <a:pt x="0" y="0"/>
                  </a:moveTo>
                  <a:lnTo>
                    <a:pt x="2170759" y="0"/>
                  </a:lnTo>
                  <a:lnTo>
                    <a:pt x="1947710" y="47936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78B9A08F-044B-4789-9619-90693D793265}"/>
                </a:ext>
              </a:extLst>
            </p:cNvPr>
            <p:cNvSpPr/>
            <p:nvPr/>
          </p:nvSpPr>
          <p:spPr>
            <a:xfrm>
              <a:off x="7868734" y="2672916"/>
              <a:ext cx="446445" cy="118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8" name="Rectángulo: esquinas redondeadas 27">
            <a:extLst>
              <a:ext uri="{FF2B5EF4-FFF2-40B4-BE49-F238E27FC236}">
                <a16:creationId xmlns:a16="http://schemas.microsoft.com/office/drawing/2014/main" id="{636FB122-4387-4C7A-AD7E-DA0301DC1558}"/>
              </a:ext>
            </a:extLst>
          </p:cNvPr>
          <p:cNvSpPr/>
          <p:nvPr/>
        </p:nvSpPr>
        <p:spPr>
          <a:xfrm>
            <a:off x="1187625" y="2621888"/>
            <a:ext cx="1584175" cy="303056"/>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31E2F1FC-8794-41AB-BA1F-7F57FA354626}"/>
              </a:ext>
            </a:extLst>
          </p:cNvPr>
          <p:cNvSpPr txBox="1"/>
          <p:nvPr/>
        </p:nvSpPr>
        <p:spPr>
          <a:xfrm>
            <a:off x="1350152" y="2586506"/>
            <a:ext cx="1256280" cy="369332"/>
          </a:xfrm>
          <a:prstGeom prst="rect">
            <a:avLst/>
          </a:prstGeom>
          <a:noFill/>
        </p:spPr>
        <p:txBody>
          <a:bodyPr wrap="square" rtlCol="0">
            <a:spAutoFit/>
          </a:bodyPr>
          <a:lstStyle/>
          <a:p>
            <a:pPr algn="ctr"/>
            <a:r>
              <a:rPr lang="en-GB" dirty="0"/>
              <a:t>E</a:t>
            </a:r>
            <a:r>
              <a:rPr lang="en-GB" cap="small" dirty="0"/>
              <a:t>ffective</a:t>
            </a:r>
            <a:endParaRPr lang="en-GB" dirty="0"/>
          </a:p>
        </p:txBody>
      </p:sp>
      <p:sp>
        <p:nvSpPr>
          <p:cNvPr id="30" name="Rectángulo: esquinas redondeadas 29">
            <a:extLst>
              <a:ext uri="{FF2B5EF4-FFF2-40B4-BE49-F238E27FC236}">
                <a16:creationId xmlns:a16="http://schemas.microsoft.com/office/drawing/2014/main" id="{2D933384-7859-4A55-8A6D-B8EBD123D17A}"/>
              </a:ext>
            </a:extLst>
          </p:cNvPr>
          <p:cNvSpPr/>
          <p:nvPr/>
        </p:nvSpPr>
        <p:spPr>
          <a:xfrm>
            <a:off x="6221507" y="4701475"/>
            <a:ext cx="1584175" cy="303056"/>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uadroTexto 30">
            <a:extLst>
              <a:ext uri="{FF2B5EF4-FFF2-40B4-BE49-F238E27FC236}">
                <a16:creationId xmlns:a16="http://schemas.microsoft.com/office/drawing/2014/main" id="{4107A138-7B5B-42C6-A54F-B70C8BAE6843}"/>
              </a:ext>
            </a:extLst>
          </p:cNvPr>
          <p:cNvSpPr txBox="1"/>
          <p:nvPr/>
        </p:nvSpPr>
        <p:spPr>
          <a:xfrm>
            <a:off x="6384034" y="4666093"/>
            <a:ext cx="1256280" cy="369332"/>
          </a:xfrm>
          <a:prstGeom prst="rect">
            <a:avLst/>
          </a:prstGeom>
          <a:noFill/>
        </p:spPr>
        <p:txBody>
          <a:bodyPr wrap="square" rtlCol="0">
            <a:spAutoFit/>
          </a:bodyPr>
          <a:lstStyle/>
          <a:p>
            <a:pPr algn="ctr"/>
            <a:r>
              <a:rPr lang="es-ES" dirty="0"/>
              <a:t>Energy</a:t>
            </a:r>
          </a:p>
        </p:txBody>
      </p:sp>
      <p:sp>
        <p:nvSpPr>
          <p:cNvPr id="32" name="Rectángulo 31">
            <a:extLst>
              <a:ext uri="{FF2B5EF4-FFF2-40B4-BE49-F238E27FC236}">
                <a16:creationId xmlns:a16="http://schemas.microsoft.com/office/drawing/2014/main" id="{CA287000-7F7D-49A8-B534-81F754E6EB86}"/>
              </a:ext>
            </a:extLst>
          </p:cNvPr>
          <p:cNvSpPr/>
          <p:nvPr/>
        </p:nvSpPr>
        <p:spPr>
          <a:xfrm>
            <a:off x="1684856" y="4893202"/>
            <a:ext cx="1097875" cy="561692"/>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The cost of energy can be managed</a:t>
            </a:r>
          </a:p>
        </p:txBody>
      </p:sp>
      <p:sp>
        <p:nvSpPr>
          <p:cNvPr id="33" name="Rectángulo 32">
            <a:extLst>
              <a:ext uri="{FF2B5EF4-FFF2-40B4-BE49-F238E27FC236}">
                <a16:creationId xmlns:a16="http://schemas.microsoft.com/office/drawing/2014/main" id="{B43899ED-5C35-4E30-AF63-6F13229DD6D9}"/>
              </a:ext>
            </a:extLst>
          </p:cNvPr>
          <p:cNvSpPr/>
          <p:nvPr/>
        </p:nvSpPr>
        <p:spPr>
          <a:xfrm>
            <a:off x="3104066" y="4975414"/>
            <a:ext cx="1097875" cy="407804"/>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Corporate responsibility.</a:t>
            </a:r>
          </a:p>
        </p:txBody>
      </p:sp>
      <p:sp>
        <p:nvSpPr>
          <p:cNvPr id="34" name="Rectángulo 33">
            <a:extLst>
              <a:ext uri="{FF2B5EF4-FFF2-40B4-BE49-F238E27FC236}">
                <a16:creationId xmlns:a16="http://schemas.microsoft.com/office/drawing/2014/main" id="{C4EA5AF9-DEFB-4976-8643-87D5561695AE}"/>
              </a:ext>
            </a:extLst>
          </p:cNvPr>
          <p:cNvSpPr/>
          <p:nvPr/>
        </p:nvSpPr>
        <p:spPr>
          <a:xfrm>
            <a:off x="4495518" y="4975414"/>
            <a:ext cx="1097875" cy="407804"/>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Social pressure.</a:t>
            </a:r>
          </a:p>
        </p:txBody>
      </p:sp>
      <p:sp>
        <p:nvSpPr>
          <p:cNvPr id="35" name="Rectángulo 34">
            <a:extLst>
              <a:ext uri="{FF2B5EF4-FFF2-40B4-BE49-F238E27FC236}">
                <a16:creationId xmlns:a16="http://schemas.microsoft.com/office/drawing/2014/main" id="{4A8D3D8C-0DD7-4C7F-A392-5A12568DAB09}"/>
              </a:ext>
            </a:extLst>
          </p:cNvPr>
          <p:cNvSpPr/>
          <p:nvPr/>
        </p:nvSpPr>
        <p:spPr>
          <a:xfrm>
            <a:off x="3005312" y="2769858"/>
            <a:ext cx="1749543" cy="715581"/>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Regulatory control and establishment of limits (energy regulation, CO2 emissions, ...).</a:t>
            </a:r>
          </a:p>
        </p:txBody>
      </p:sp>
      <p:sp>
        <p:nvSpPr>
          <p:cNvPr id="36" name="Rectángulo 35">
            <a:extLst>
              <a:ext uri="{FF2B5EF4-FFF2-40B4-BE49-F238E27FC236}">
                <a16:creationId xmlns:a16="http://schemas.microsoft.com/office/drawing/2014/main" id="{491771EF-41EE-46F7-8730-19E6598FB976}"/>
              </a:ext>
            </a:extLst>
          </p:cNvPr>
          <p:cNvSpPr/>
          <p:nvPr/>
        </p:nvSpPr>
        <p:spPr>
          <a:xfrm>
            <a:off x="4754855" y="2842161"/>
            <a:ext cx="1097875" cy="561692"/>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Can be a customer requirement.</a:t>
            </a:r>
          </a:p>
        </p:txBody>
      </p:sp>
      <p:sp>
        <p:nvSpPr>
          <p:cNvPr id="37" name="Rectángulo 36">
            <a:extLst>
              <a:ext uri="{FF2B5EF4-FFF2-40B4-BE49-F238E27FC236}">
                <a16:creationId xmlns:a16="http://schemas.microsoft.com/office/drawing/2014/main" id="{45B88CEF-C0F3-47F5-AC04-53E8B3D83BF3}"/>
              </a:ext>
            </a:extLst>
          </p:cNvPr>
          <p:cNvSpPr/>
          <p:nvPr/>
        </p:nvSpPr>
        <p:spPr>
          <a:xfrm>
            <a:off x="6174643" y="2842062"/>
            <a:ext cx="1097875" cy="561692"/>
          </a:xfrm>
          <a:prstGeom prst="rect">
            <a:avLst/>
          </a:prstGeom>
        </p:spPr>
        <p:txBody>
          <a:bodyPr wrap="square">
            <a:spAutoFit/>
          </a:bodyPr>
          <a:lstStyle/>
          <a:p>
            <a:pPr algn="ctr" fontAlgn="t">
              <a:lnSpc>
                <a:spcPts val="1200"/>
              </a:lnSpc>
            </a:pPr>
            <a:r>
              <a:rPr lang="en-US" sz="1200" dirty="0">
                <a:solidFill>
                  <a:schemeClr val="tx1">
                    <a:lumMod val="65000"/>
                    <a:lumOff val="35000"/>
                  </a:schemeClr>
                </a:solidFill>
              </a:rPr>
              <a:t>To increase market value </a:t>
            </a:r>
            <a:r>
              <a:rPr lang="en-US" sz="1200" dirty="0" err="1">
                <a:solidFill>
                  <a:schemeClr val="tx1">
                    <a:lumMod val="65000"/>
                    <a:lumOff val="35000"/>
                  </a:schemeClr>
                </a:solidFill>
              </a:rPr>
              <a:t>mercad</a:t>
            </a:r>
            <a:r>
              <a:rPr lang="en-US" sz="1200" dirty="0">
                <a:solidFill>
                  <a:schemeClr val="tx1">
                    <a:lumMod val="65000"/>
                    <a:lumOff val="35000"/>
                  </a:schemeClr>
                </a:solidFill>
              </a:rPr>
              <a:t>.</a:t>
            </a:r>
          </a:p>
        </p:txBody>
      </p:sp>
    </p:spTree>
    <p:extLst>
      <p:ext uri="{BB962C8B-B14F-4D97-AF65-F5344CB8AC3E}">
        <p14:creationId xmlns:p14="http://schemas.microsoft.com/office/powerpoint/2010/main" val="294283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12</a:t>
            </a:fld>
            <a:endParaRPr lang="de-DE"/>
          </a:p>
        </p:txBody>
      </p:sp>
      <p:sp>
        <p:nvSpPr>
          <p:cNvPr id="7" name="Untertitel 5">
            <a:extLst>
              <a:ext uri="{FF2B5EF4-FFF2-40B4-BE49-F238E27FC236}">
                <a16:creationId xmlns:a16="http://schemas.microsoft.com/office/drawing/2014/main" id="{C5038A9C-F860-4E60-8335-1A182AFA6E4E}"/>
              </a:ext>
            </a:extLst>
          </p:cNvPr>
          <p:cNvSpPr txBox="1">
            <a:spLocks/>
          </p:cNvSpPr>
          <p:nvPr/>
        </p:nvSpPr>
        <p:spPr>
          <a:xfrm>
            <a:off x="370135" y="764704"/>
            <a:ext cx="8006861" cy="612068"/>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3600" dirty="0">
                <a:solidFill>
                  <a:schemeClr val="tx1">
                    <a:lumMod val="75000"/>
                    <a:lumOff val="25000"/>
                  </a:schemeClr>
                </a:solidFill>
              </a:rPr>
              <a:t>Benefits for your company</a:t>
            </a:r>
          </a:p>
        </p:txBody>
      </p:sp>
      <p:sp>
        <p:nvSpPr>
          <p:cNvPr id="8" name="Titel 1">
            <a:extLst>
              <a:ext uri="{FF2B5EF4-FFF2-40B4-BE49-F238E27FC236}">
                <a16:creationId xmlns:a16="http://schemas.microsoft.com/office/drawing/2014/main" id="{848102AA-5739-4483-8C44-E03C0D255C1D}"/>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management</a:t>
            </a:r>
            <a:endParaRPr lang="es-ES" dirty="0"/>
          </a:p>
        </p:txBody>
      </p:sp>
      <p:sp>
        <p:nvSpPr>
          <p:cNvPr id="9" name="Rectángulo 8">
            <a:extLst>
              <a:ext uri="{FF2B5EF4-FFF2-40B4-BE49-F238E27FC236}">
                <a16:creationId xmlns:a16="http://schemas.microsoft.com/office/drawing/2014/main" id="{B3FEFBF1-EF65-4972-9529-69DF047F8F71}"/>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esquinas redondeadas 16">
            <a:extLst>
              <a:ext uri="{FF2B5EF4-FFF2-40B4-BE49-F238E27FC236}">
                <a16:creationId xmlns:a16="http://schemas.microsoft.com/office/drawing/2014/main" id="{2920C864-4E03-44F9-B373-73204B697D6E}"/>
              </a:ext>
            </a:extLst>
          </p:cNvPr>
          <p:cNvSpPr/>
          <p:nvPr/>
        </p:nvSpPr>
        <p:spPr>
          <a:xfrm>
            <a:off x="4403307" y="1556926"/>
            <a:ext cx="337387" cy="45363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esquinas redondeadas 17">
            <a:extLst>
              <a:ext uri="{FF2B5EF4-FFF2-40B4-BE49-F238E27FC236}">
                <a16:creationId xmlns:a16="http://schemas.microsoft.com/office/drawing/2014/main" id="{B6BFEB64-A75D-4D13-BF50-D42B8140608D}"/>
              </a:ext>
            </a:extLst>
          </p:cNvPr>
          <p:cNvSpPr/>
          <p:nvPr/>
        </p:nvSpPr>
        <p:spPr>
          <a:xfrm>
            <a:off x="2735796" y="1812079"/>
            <a:ext cx="1760037" cy="176761"/>
          </a:xfrm>
          <a:prstGeom prst="roundRect">
            <a:avLst>
              <a:gd name="adj" fmla="val 50000"/>
            </a:avLst>
          </a:prstGeom>
          <a:gradFill flip="none" rotWithShape="1">
            <a:gsLst>
              <a:gs pos="0">
                <a:srgbClr val="86DE8D"/>
              </a:gs>
              <a:gs pos="28000">
                <a:srgbClr val="4FD476"/>
              </a:gs>
              <a:gs pos="62000">
                <a:srgbClr val="22B88B"/>
              </a:gs>
              <a:gs pos="92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3EFDD374-7FAB-4EA5-BB4D-3A8B79619415}"/>
              </a:ext>
            </a:extLst>
          </p:cNvPr>
          <p:cNvSpPr/>
          <p:nvPr/>
        </p:nvSpPr>
        <p:spPr>
          <a:xfrm>
            <a:off x="3275856" y="3158476"/>
            <a:ext cx="1219977" cy="176761"/>
          </a:xfrm>
          <a:prstGeom prst="roundRect">
            <a:avLst>
              <a:gd name="adj" fmla="val 50000"/>
            </a:avLst>
          </a:prstGeom>
          <a:gradFill flip="none" rotWithShape="1">
            <a:gsLst>
              <a:gs pos="0">
                <a:srgbClr val="86DE8D"/>
              </a:gs>
              <a:gs pos="22000">
                <a:srgbClr val="4FD476"/>
              </a:gs>
              <a:gs pos="52000">
                <a:srgbClr val="22B88B"/>
              </a:gs>
              <a:gs pos="84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358C8031-30E2-4C40-8C10-EB6705065889}"/>
              </a:ext>
            </a:extLst>
          </p:cNvPr>
          <p:cNvSpPr/>
          <p:nvPr/>
        </p:nvSpPr>
        <p:spPr>
          <a:xfrm>
            <a:off x="2339753" y="4724703"/>
            <a:ext cx="2229968" cy="176761"/>
          </a:xfrm>
          <a:prstGeom prst="roundRect">
            <a:avLst>
              <a:gd name="adj" fmla="val 50000"/>
            </a:avLst>
          </a:prstGeom>
          <a:gradFill flip="none" rotWithShape="1">
            <a:gsLst>
              <a:gs pos="0">
                <a:srgbClr val="86DE8D"/>
              </a:gs>
              <a:gs pos="22000">
                <a:srgbClr val="4FD476"/>
              </a:gs>
              <a:gs pos="52000">
                <a:srgbClr val="22B88B"/>
              </a:gs>
              <a:gs pos="92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esquinas redondeadas 20">
            <a:extLst>
              <a:ext uri="{FF2B5EF4-FFF2-40B4-BE49-F238E27FC236}">
                <a16:creationId xmlns:a16="http://schemas.microsoft.com/office/drawing/2014/main" id="{256C3BEE-E2AC-48F6-9E42-3FE901ABC084}"/>
              </a:ext>
            </a:extLst>
          </p:cNvPr>
          <p:cNvSpPr/>
          <p:nvPr/>
        </p:nvSpPr>
        <p:spPr>
          <a:xfrm rot="10800000">
            <a:off x="4569721" y="2315627"/>
            <a:ext cx="1760037" cy="176761"/>
          </a:xfrm>
          <a:prstGeom prst="roundRect">
            <a:avLst>
              <a:gd name="adj" fmla="val 50000"/>
            </a:avLst>
          </a:prstGeom>
          <a:gradFill flip="none" rotWithShape="1">
            <a:gsLst>
              <a:gs pos="0">
                <a:srgbClr val="86DE8D"/>
              </a:gs>
              <a:gs pos="28000">
                <a:srgbClr val="4FD476"/>
              </a:gs>
              <a:gs pos="62000">
                <a:srgbClr val="22B88B"/>
              </a:gs>
              <a:gs pos="88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Rectángulo: esquinas redondeadas 21">
            <a:extLst>
              <a:ext uri="{FF2B5EF4-FFF2-40B4-BE49-F238E27FC236}">
                <a16:creationId xmlns:a16="http://schemas.microsoft.com/office/drawing/2014/main" id="{47A39C86-4FCC-4D21-A7A0-B14997C1BB5E}"/>
              </a:ext>
            </a:extLst>
          </p:cNvPr>
          <p:cNvSpPr/>
          <p:nvPr/>
        </p:nvSpPr>
        <p:spPr>
          <a:xfrm rot="10800000">
            <a:off x="4641985" y="3938598"/>
            <a:ext cx="1226159" cy="176761"/>
          </a:xfrm>
          <a:prstGeom prst="roundRect">
            <a:avLst>
              <a:gd name="adj" fmla="val 50000"/>
            </a:avLst>
          </a:prstGeom>
          <a:gradFill flip="none" rotWithShape="1">
            <a:gsLst>
              <a:gs pos="0">
                <a:srgbClr val="86DE8D"/>
              </a:gs>
              <a:gs pos="28000">
                <a:srgbClr val="4FD476"/>
              </a:gs>
              <a:gs pos="62000">
                <a:srgbClr val="22B88B"/>
              </a:gs>
              <a:gs pos="88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Rectángulo 22">
            <a:extLst>
              <a:ext uri="{FF2B5EF4-FFF2-40B4-BE49-F238E27FC236}">
                <a16:creationId xmlns:a16="http://schemas.microsoft.com/office/drawing/2014/main" id="{95AAC978-102E-4683-B20E-D418AE305052}"/>
              </a:ext>
            </a:extLst>
          </p:cNvPr>
          <p:cNvSpPr/>
          <p:nvPr/>
        </p:nvSpPr>
        <p:spPr>
          <a:xfrm>
            <a:off x="370136" y="2155399"/>
            <a:ext cx="3527850" cy="565539"/>
          </a:xfrm>
          <a:prstGeom prst="rect">
            <a:avLst/>
          </a:prstGeom>
        </p:spPr>
        <p:txBody>
          <a:bodyPr wrap="square">
            <a:spAutoFit/>
          </a:bodyPr>
          <a:lstStyle/>
          <a:p>
            <a:pPr algn="ctr" fontAlgn="t">
              <a:lnSpc>
                <a:spcPts val="1800"/>
              </a:lnSpc>
            </a:pPr>
            <a:r>
              <a:rPr lang="en-US" dirty="0">
                <a:solidFill>
                  <a:schemeClr val="tx1">
                    <a:lumMod val="65000"/>
                    <a:lumOff val="35000"/>
                  </a:schemeClr>
                </a:solidFill>
              </a:rPr>
              <a:t>Cost savings and improvement of competitiveness.</a:t>
            </a:r>
          </a:p>
        </p:txBody>
      </p:sp>
      <p:sp>
        <p:nvSpPr>
          <p:cNvPr id="24" name="Rectángulo 23">
            <a:extLst>
              <a:ext uri="{FF2B5EF4-FFF2-40B4-BE49-F238E27FC236}">
                <a16:creationId xmlns:a16="http://schemas.microsoft.com/office/drawing/2014/main" id="{60DC9DCD-FCA9-49FE-966A-3EEA49BF2D0A}"/>
              </a:ext>
            </a:extLst>
          </p:cNvPr>
          <p:cNvSpPr/>
          <p:nvPr/>
        </p:nvSpPr>
        <p:spPr>
          <a:xfrm>
            <a:off x="4740694" y="2622942"/>
            <a:ext cx="3899758" cy="877163"/>
          </a:xfrm>
          <a:prstGeom prst="rect">
            <a:avLst/>
          </a:prstGeom>
        </p:spPr>
        <p:txBody>
          <a:bodyPr wrap="square">
            <a:spAutoFit/>
          </a:bodyPr>
          <a:lstStyle/>
          <a:p>
            <a:pPr fontAlgn="t">
              <a:lnSpc>
                <a:spcPts val="1800"/>
              </a:lnSpc>
            </a:pPr>
            <a:r>
              <a:rPr lang="en-US" dirty="0">
                <a:solidFill>
                  <a:schemeClr val="tx1">
                    <a:lumMod val="65000"/>
                    <a:lumOff val="35000"/>
                  </a:schemeClr>
                </a:solidFill>
              </a:rPr>
              <a:t>More information in your company.</a:t>
            </a:r>
          </a:p>
          <a:p>
            <a:pPr marL="742950" lvl="1" indent="-285750">
              <a:buFont typeface="Arial" panose="020B0604020202020204" pitchFamily="34" charset="0"/>
              <a:buChar char="•"/>
            </a:pPr>
            <a:r>
              <a:rPr lang="en-US" dirty="0">
                <a:solidFill>
                  <a:schemeClr val="tx1">
                    <a:lumMod val="65000"/>
                    <a:lumOff val="35000"/>
                  </a:schemeClr>
                </a:solidFill>
              </a:rPr>
              <a:t>Strategic planning and opportunity for improvement.</a:t>
            </a:r>
          </a:p>
        </p:txBody>
      </p:sp>
      <p:sp>
        <p:nvSpPr>
          <p:cNvPr id="25" name="Rectángulo 24">
            <a:extLst>
              <a:ext uri="{FF2B5EF4-FFF2-40B4-BE49-F238E27FC236}">
                <a16:creationId xmlns:a16="http://schemas.microsoft.com/office/drawing/2014/main" id="{CF6EC9A1-2674-45F2-B398-CE7614D455D2}"/>
              </a:ext>
            </a:extLst>
          </p:cNvPr>
          <p:cNvSpPr/>
          <p:nvPr/>
        </p:nvSpPr>
        <p:spPr>
          <a:xfrm>
            <a:off x="1926600" y="3811640"/>
            <a:ext cx="2033972" cy="276999"/>
          </a:xfrm>
          <a:prstGeom prst="rect">
            <a:avLst/>
          </a:prstGeom>
        </p:spPr>
        <p:txBody>
          <a:bodyPr wrap="square">
            <a:spAutoFit/>
          </a:bodyPr>
          <a:lstStyle/>
          <a:p>
            <a:pPr algn="ctr" fontAlgn="t">
              <a:lnSpc>
                <a:spcPts val="1200"/>
              </a:lnSpc>
            </a:pPr>
            <a:r>
              <a:rPr lang="en-US" dirty="0">
                <a:solidFill>
                  <a:schemeClr val="tx1">
                    <a:lumMod val="65000"/>
                    <a:lumOff val="35000"/>
                  </a:schemeClr>
                </a:solidFill>
              </a:rPr>
              <a:t>Risk reduction</a:t>
            </a:r>
          </a:p>
        </p:txBody>
      </p:sp>
      <p:sp>
        <p:nvSpPr>
          <p:cNvPr id="26" name="Rectángulo 25">
            <a:extLst>
              <a:ext uri="{FF2B5EF4-FFF2-40B4-BE49-F238E27FC236}">
                <a16:creationId xmlns:a16="http://schemas.microsoft.com/office/drawing/2014/main" id="{812E9890-6E99-42B1-AF86-FCFB045C4840}"/>
              </a:ext>
            </a:extLst>
          </p:cNvPr>
          <p:cNvSpPr/>
          <p:nvPr/>
        </p:nvSpPr>
        <p:spPr>
          <a:xfrm>
            <a:off x="4851158" y="4455358"/>
            <a:ext cx="3213230" cy="276999"/>
          </a:xfrm>
          <a:prstGeom prst="rect">
            <a:avLst/>
          </a:prstGeom>
        </p:spPr>
        <p:txBody>
          <a:bodyPr wrap="square">
            <a:spAutoFit/>
          </a:bodyPr>
          <a:lstStyle/>
          <a:p>
            <a:pPr algn="ctr" fontAlgn="t">
              <a:lnSpc>
                <a:spcPts val="1200"/>
              </a:lnSpc>
            </a:pPr>
            <a:r>
              <a:rPr lang="en-US" dirty="0">
                <a:solidFill>
                  <a:schemeClr val="tx1">
                    <a:lumMod val="65000"/>
                    <a:lumOff val="35000"/>
                  </a:schemeClr>
                </a:solidFill>
              </a:rPr>
              <a:t>Motivation for employees</a:t>
            </a:r>
          </a:p>
        </p:txBody>
      </p:sp>
      <p:sp>
        <p:nvSpPr>
          <p:cNvPr id="27" name="Rectángulo 26">
            <a:extLst>
              <a:ext uri="{FF2B5EF4-FFF2-40B4-BE49-F238E27FC236}">
                <a16:creationId xmlns:a16="http://schemas.microsoft.com/office/drawing/2014/main" id="{DE9EEB75-9088-4A60-82E7-925C5E1D0887}"/>
              </a:ext>
            </a:extLst>
          </p:cNvPr>
          <p:cNvSpPr/>
          <p:nvPr/>
        </p:nvSpPr>
        <p:spPr>
          <a:xfrm>
            <a:off x="2437751" y="5260529"/>
            <a:ext cx="2033972" cy="276999"/>
          </a:xfrm>
          <a:prstGeom prst="rect">
            <a:avLst/>
          </a:prstGeom>
        </p:spPr>
        <p:txBody>
          <a:bodyPr wrap="square">
            <a:spAutoFit/>
          </a:bodyPr>
          <a:lstStyle/>
          <a:p>
            <a:pPr algn="ctr" fontAlgn="t">
              <a:lnSpc>
                <a:spcPts val="1200"/>
              </a:lnSpc>
            </a:pPr>
            <a:r>
              <a:rPr lang="en-US" dirty="0">
                <a:solidFill>
                  <a:schemeClr val="tx1">
                    <a:lumMod val="65000"/>
                    <a:lumOff val="35000"/>
                  </a:schemeClr>
                </a:solidFill>
              </a:rPr>
              <a:t>Image</a:t>
            </a:r>
          </a:p>
        </p:txBody>
      </p:sp>
    </p:spTree>
    <p:extLst>
      <p:ext uri="{BB962C8B-B14F-4D97-AF65-F5344CB8AC3E}">
        <p14:creationId xmlns:p14="http://schemas.microsoft.com/office/powerpoint/2010/main" val="289229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13</a:t>
            </a:fld>
            <a:endParaRPr lang="de-DE"/>
          </a:p>
        </p:txBody>
      </p:sp>
      <p:sp>
        <p:nvSpPr>
          <p:cNvPr id="6" name="Titel 1">
            <a:extLst>
              <a:ext uri="{FF2B5EF4-FFF2-40B4-BE49-F238E27FC236}">
                <a16:creationId xmlns:a16="http://schemas.microsoft.com/office/drawing/2014/main" id="{B286565F-A202-47E5-B9A9-918C54EA7A66}"/>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efficiency in industrial energetic uses: </a:t>
            </a:r>
            <a:endParaRPr lang="es-ES" dirty="0"/>
          </a:p>
        </p:txBody>
      </p:sp>
      <p:sp>
        <p:nvSpPr>
          <p:cNvPr id="7" name="Rectángulo 6">
            <a:extLst>
              <a:ext uri="{FF2B5EF4-FFF2-40B4-BE49-F238E27FC236}">
                <a16:creationId xmlns:a16="http://schemas.microsoft.com/office/drawing/2014/main" id="{A428EE26-9ECF-450F-AADF-3921F20E14E3}"/>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37B73253-8AA9-40A7-B371-137CB492C301}"/>
              </a:ext>
            </a:extLst>
          </p:cNvPr>
          <p:cNvCxnSpPr/>
          <p:nvPr/>
        </p:nvCxnSpPr>
        <p:spPr>
          <a:xfrm>
            <a:off x="781878" y="1097223"/>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2116DD9C-E2FA-483B-B860-9C9EA1CFE52F}"/>
              </a:ext>
            </a:extLst>
          </p:cNvPr>
          <p:cNvCxnSpPr/>
          <p:nvPr/>
        </p:nvCxnSpPr>
        <p:spPr>
          <a:xfrm>
            <a:off x="781878" y="2429371"/>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3E91E07B-467E-4623-9AED-090C863A48FF}"/>
              </a:ext>
            </a:extLst>
          </p:cNvPr>
          <p:cNvSpPr/>
          <p:nvPr/>
        </p:nvSpPr>
        <p:spPr>
          <a:xfrm>
            <a:off x="1079612" y="1124744"/>
            <a:ext cx="7056784" cy="1246495"/>
          </a:xfrm>
          <a:prstGeom prst="rect">
            <a:avLst/>
          </a:prstGeom>
        </p:spPr>
        <p:txBody>
          <a:bodyPr wrap="square">
            <a:spAutoFit/>
          </a:bodyPr>
          <a:lstStyle/>
          <a:p>
            <a:pPr algn="ctr">
              <a:lnSpc>
                <a:spcPts val="1800"/>
              </a:lnSpc>
            </a:pPr>
            <a:r>
              <a:rPr lang="en-US" i="1" dirty="0">
                <a:solidFill>
                  <a:schemeClr val="tx1">
                    <a:lumMod val="65000"/>
                    <a:lumOff val="35000"/>
                  </a:schemeClr>
                </a:solidFill>
              </a:rPr>
              <a:t>The energy consumption and associated costs are related to technical and human factors.</a:t>
            </a:r>
          </a:p>
          <a:p>
            <a:pPr algn="ctr">
              <a:lnSpc>
                <a:spcPts val="1800"/>
              </a:lnSpc>
            </a:pPr>
            <a:endParaRPr lang="en-US" sz="800" i="1" dirty="0">
              <a:solidFill>
                <a:schemeClr val="tx1">
                  <a:lumMod val="65000"/>
                  <a:lumOff val="35000"/>
                </a:schemeClr>
              </a:solidFill>
            </a:endParaRPr>
          </a:p>
          <a:p>
            <a:pPr algn="ctr">
              <a:lnSpc>
                <a:spcPts val="1800"/>
              </a:lnSpc>
            </a:pPr>
            <a:r>
              <a:rPr lang="en-US" i="1" dirty="0">
                <a:solidFill>
                  <a:schemeClr val="tx1">
                    <a:lumMod val="65000"/>
                    <a:lumOff val="35000"/>
                  </a:schemeClr>
                </a:solidFill>
              </a:rPr>
              <a:t>To analyze the use of energy in your company, it is necessary to consider the following points:</a:t>
            </a:r>
          </a:p>
        </p:txBody>
      </p:sp>
      <p:sp>
        <p:nvSpPr>
          <p:cNvPr id="16" name="Rectángulo: esquinas redondeadas 15">
            <a:extLst>
              <a:ext uri="{FF2B5EF4-FFF2-40B4-BE49-F238E27FC236}">
                <a16:creationId xmlns:a16="http://schemas.microsoft.com/office/drawing/2014/main" id="{F417BF22-C0C9-4192-BF41-0E76E2B082F5}"/>
              </a:ext>
            </a:extLst>
          </p:cNvPr>
          <p:cNvSpPr/>
          <p:nvPr/>
        </p:nvSpPr>
        <p:spPr>
          <a:xfrm>
            <a:off x="152065" y="2683280"/>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23E34053-E392-47DC-AD13-991157AE6CED}"/>
              </a:ext>
            </a:extLst>
          </p:cNvPr>
          <p:cNvSpPr/>
          <p:nvPr/>
        </p:nvSpPr>
        <p:spPr>
          <a:xfrm>
            <a:off x="152065" y="3575809"/>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47C8AEA9-F749-4C14-8770-5E9B29813234}"/>
              </a:ext>
            </a:extLst>
          </p:cNvPr>
          <p:cNvSpPr/>
          <p:nvPr/>
        </p:nvSpPr>
        <p:spPr>
          <a:xfrm>
            <a:off x="152065" y="446833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esquinas redondeadas 20">
            <a:extLst>
              <a:ext uri="{FF2B5EF4-FFF2-40B4-BE49-F238E27FC236}">
                <a16:creationId xmlns:a16="http://schemas.microsoft.com/office/drawing/2014/main" id="{3B683222-3AD4-4796-B864-6DF120FDC635}"/>
              </a:ext>
            </a:extLst>
          </p:cNvPr>
          <p:cNvSpPr/>
          <p:nvPr/>
        </p:nvSpPr>
        <p:spPr>
          <a:xfrm>
            <a:off x="152065" y="536086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21">
            <a:extLst>
              <a:ext uri="{FF2B5EF4-FFF2-40B4-BE49-F238E27FC236}">
                <a16:creationId xmlns:a16="http://schemas.microsoft.com/office/drawing/2014/main" id="{F4C40C9F-4FF5-4494-8485-6FB2558F23F9}"/>
              </a:ext>
            </a:extLst>
          </p:cNvPr>
          <p:cNvSpPr/>
          <p:nvPr/>
        </p:nvSpPr>
        <p:spPr>
          <a:xfrm>
            <a:off x="4831702" y="2683280"/>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esquinas redondeadas 22">
            <a:extLst>
              <a:ext uri="{FF2B5EF4-FFF2-40B4-BE49-F238E27FC236}">
                <a16:creationId xmlns:a16="http://schemas.microsoft.com/office/drawing/2014/main" id="{85571815-FA22-4569-907F-11F2B8B5C213}"/>
              </a:ext>
            </a:extLst>
          </p:cNvPr>
          <p:cNvSpPr/>
          <p:nvPr/>
        </p:nvSpPr>
        <p:spPr>
          <a:xfrm>
            <a:off x="4831702" y="3575809"/>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esquinas redondeadas 23">
            <a:extLst>
              <a:ext uri="{FF2B5EF4-FFF2-40B4-BE49-F238E27FC236}">
                <a16:creationId xmlns:a16="http://schemas.microsoft.com/office/drawing/2014/main" id="{0CD6F187-0B19-442B-ABAF-A8F5C802D0EB}"/>
              </a:ext>
            </a:extLst>
          </p:cNvPr>
          <p:cNvSpPr/>
          <p:nvPr/>
        </p:nvSpPr>
        <p:spPr>
          <a:xfrm>
            <a:off x="4831702" y="446833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esquinas redondeadas 24">
            <a:extLst>
              <a:ext uri="{FF2B5EF4-FFF2-40B4-BE49-F238E27FC236}">
                <a16:creationId xmlns:a16="http://schemas.microsoft.com/office/drawing/2014/main" id="{E46BDE19-6AE9-4302-8D86-8454496F64D9}"/>
              </a:ext>
            </a:extLst>
          </p:cNvPr>
          <p:cNvSpPr/>
          <p:nvPr/>
        </p:nvSpPr>
        <p:spPr>
          <a:xfrm>
            <a:off x="4831702" y="536086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5A41DEFC-FA59-450E-A89A-2BC3CA598E33}"/>
              </a:ext>
            </a:extLst>
          </p:cNvPr>
          <p:cNvSpPr/>
          <p:nvPr/>
        </p:nvSpPr>
        <p:spPr>
          <a:xfrm>
            <a:off x="958296" y="2518082"/>
            <a:ext cx="2683748" cy="658835"/>
          </a:xfrm>
          <a:prstGeom prst="rect">
            <a:avLst/>
          </a:prstGeom>
        </p:spPr>
        <p:txBody>
          <a:bodyPr wrap="none">
            <a:spAutoFit/>
          </a:bodyPr>
          <a:lstStyle/>
          <a:p>
            <a:pPr>
              <a:lnSpc>
                <a:spcPct val="150000"/>
              </a:lnSpc>
            </a:pPr>
            <a:r>
              <a:rPr lang="en-US" sz="2800" i="1" dirty="0">
                <a:solidFill>
                  <a:schemeClr val="bg1"/>
                </a:solidFill>
              </a:rPr>
              <a:t>Lighting system</a:t>
            </a:r>
          </a:p>
        </p:txBody>
      </p:sp>
      <p:sp>
        <p:nvSpPr>
          <p:cNvPr id="28" name="Rectángulo 27">
            <a:extLst>
              <a:ext uri="{FF2B5EF4-FFF2-40B4-BE49-F238E27FC236}">
                <a16:creationId xmlns:a16="http://schemas.microsoft.com/office/drawing/2014/main" id="{1C1BB123-CE18-4917-B9B1-5E62A7BBAD5E}"/>
              </a:ext>
            </a:extLst>
          </p:cNvPr>
          <p:cNvSpPr/>
          <p:nvPr/>
        </p:nvSpPr>
        <p:spPr>
          <a:xfrm>
            <a:off x="1071255" y="3407021"/>
            <a:ext cx="2422458" cy="658835"/>
          </a:xfrm>
          <a:prstGeom prst="rect">
            <a:avLst/>
          </a:prstGeom>
        </p:spPr>
        <p:txBody>
          <a:bodyPr wrap="none">
            <a:spAutoFit/>
          </a:bodyPr>
          <a:lstStyle/>
          <a:p>
            <a:pPr>
              <a:lnSpc>
                <a:spcPct val="150000"/>
              </a:lnSpc>
            </a:pPr>
            <a:r>
              <a:rPr lang="en-US" sz="2800" i="1" dirty="0">
                <a:solidFill>
                  <a:schemeClr val="bg1"/>
                </a:solidFill>
              </a:rPr>
              <a:t>Electric drives</a:t>
            </a:r>
          </a:p>
        </p:txBody>
      </p:sp>
      <p:sp>
        <p:nvSpPr>
          <p:cNvPr id="29" name="Rectángulo 28">
            <a:extLst>
              <a:ext uri="{FF2B5EF4-FFF2-40B4-BE49-F238E27FC236}">
                <a16:creationId xmlns:a16="http://schemas.microsoft.com/office/drawing/2014/main" id="{37F491E7-569D-4B7A-BA85-AD01D977A70C}"/>
              </a:ext>
            </a:extLst>
          </p:cNvPr>
          <p:cNvSpPr/>
          <p:nvPr/>
        </p:nvSpPr>
        <p:spPr>
          <a:xfrm>
            <a:off x="649828" y="4414133"/>
            <a:ext cx="3424335" cy="557653"/>
          </a:xfrm>
          <a:prstGeom prst="rect">
            <a:avLst/>
          </a:prstGeom>
        </p:spPr>
        <p:txBody>
          <a:bodyPr wrap="none">
            <a:spAutoFit/>
          </a:bodyPr>
          <a:lstStyle/>
          <a:p>
            <a:pPr>
              <a:lnSpc>
                <a:spcPct val="150000"/>
              </a:lnSpc>
            </a:pPr>
            <a:r>
              <a:rPr lang="en-US" sz="2300" i="1" dirty="0">
                <a:solidFill>
                  <a:schemeClr val="bg1"/>
                </a:solidFill>
              </a:rPr>
              <a:t>Compressed air systems</a:t>
            </a:r>
          </a:p>
        </p:txBody>
      </p:sp>
      <p:sp>
        <p:nvSpPr>
          <p:cNvPr id="30" name="Rectángulo 29">
            <a:extLst>
              <a:ext uri="{FF2B5EF4-FFF2-40B4-BE49-F238E27FC236}">
                <a16:creationId xmlns:a16="http://schemas.microsoft.com/office/drawing/2014/main" id="{33BBD829-C664-4F9A-A5FE-AA7E578FFA2D}"/>
              </a:ext>
            </a:extLst>
          </p:cNvPr>
          <p:cNvSpPr/>
          <p:nvPr/>
        </p:nvSpPr>
        <p:spPr>
          <a:xfrm>
            <a:off x="1110696" y="5181297"/>
            <a:ext cx="1604927" cy="658835"/>
          </a:xfrm>
          <a:prstGeom prst="rect">
            <a:avLst/>
          </a:prstGeom>
        </p:spPr>
        <p:txBody>
          <a:bodyPr wrap="none">
            <a:spAutoFit/>
          </a:bodyPr>
          <a:lstStyle/>
          <a:p>
            <a:pPr>
              <a:lnSpc>
                <a:spcPct val="150000"/>
              </a:lnSpc>
            </a:pPr>
            <a:r>
              <a:rPr lang="en-US" sz="2800" i="1" dirty="0">
                <a:solidFill>
                  <a:schemeClr val="bg1"/>
                </a:solidFill>
              </a:rPr>
              <a:t>Pumping</a:t>
            </a:r>
          </a:p>
        </p:txBody>
      </p:sp>
      <p:sp>
        <p:nvSpPr>
          <p:cNvPr id="31" name="Rectángulo 30">
            <a:extLst>
              <a:ext uri="{FF2B5EF4-FFF2-40B4-BE49-F238E27FC236}">
                <a16:creationId xmlns:a16="http://schemas.microsoft.com/office/drawing/2014/main" id="{DC54F24A-E780-4613-95AD-4BB18E35BB69}"/>
              </a:ext>
            </a:extLst>
          </p:cNvPr>
          <p:cNvSpPr/>
          <p:nvPr/>
        </p:nvSpPr>
        <p:spPr>
          <a:xfrm>
            <a:off x="5338175" y="2564904"/>
            <a:ext cx="3413114" cy="618374"/>
          </a:xfrm>
          <a:prstGeom prst="rect">
            <a:avLst/>
          </a:prstGeom>
        </p:spPr>
        <p:txBody>
          <a:bodyPr wrap="none">
            <a:spAutoFit/>
          </a:bodyPr>
          <a:lstStyle/>
          <a:p>
            <a:pPr>
              <a:lnSpc>
                <a:spcPct val="150000"/>
              </a:lnSpc>
            </a:pPr>
            <a:r>
              <a:rPr lang="en-US" sz="2600" i="1" dirty="0">
                <a:solidFill>
                  <a:schemeClr val="bg1"/>
                </a:solidFill>
              </a:rPr>
              <a:t>Industrial refrigeration</a:t>
            </a:r>
          </a:p>
        </p:txBody>
      </p:sp>
      <p:sp>
        <p:nvSpPr>
          <p:cNvPr id="32" name="Rectángulo 31">
            <a:extLst>
              <a:ext uri="{FF2B5EF4-FFF2-40B4-BE49-F238E27FC236}">
                <a16:creationId xmlns:a16="http://schemas.microsoft.com/office/drawing/2014/main" id="{FDC10EA1-E287-4FEE-96E5-F8A9AA4C113E}"/>
              </a:ext>
            </a:extLst>
          </p:cNvPr>
          <p:cNvSpPr/>
          <p:nvPr/>
        </p:nvSpPr>
        <p:spPr>
          <a:xfrm>
            <a:off x="5670079" y="3384993"/>
            <a:ext cx="2763898" cy="658835"/>
          </a:xfrm>
          <a:prstGeom prst="rect">
            <a:avLst/>
          </a:prstGeom>
        </p:spPr>
        <p:txBody>
          <a:bodyPr wrap="none">
            <a:spAutoFit/>
          </a:bodyPr>
          <a:lstStyle/>
          <a:p>
            <a:pPr>
              <a:lnSpc>
                <a:spcPct val="150000"/>
              </a:lnSpc>
            </a:pPr>
            <a:r>
              <a:rPr lang="en-US" sz="2800" i="1" dirty="0">
                <a:solidFill>
                  <a:schemeClr val="bg1"/>
                </a:solidFill>
              </a:rPr>
              <a:t>Process heating</a:t>
            </a:r>
          </a:p>
        </p:txBody>
      </p:sp>
      <p:sp>
        <p:nvSpPr>
          <p:cNvPr id="33" name="Rectángulo 32">
            <a:extLst>
              <a:ext uri="{FF2B5EF4-FFF2-40B4-BE49-F238E27FC236}">
                <a16:creationId xmlns:a16="http://schemas.microsoft.com/office/drawing/2014/main" id="{26DC8C17-625A-4679-B119-4561FA28F94D}"/>
              </a:ext>
            </a:extLst>
          </p:cNvPr>
          <p:cNvSpPr/>
          <p:nvPr/>
        </p:nvSpPr>
        <p:spPr>
          <a:xfrm>
            <a:off x="5670079" y="4299550"/>
            <a:ext cx="3004349" cy="658835"/>
          </a:xfrm>
          <a:prstGeom prst="rect">
            <a:avLst/>
          </a:prstGeom>
        </p:spPr>
        <p:txBody>
          <a:bodyPr wrap="none">
            <a:spAutoFit/>
          </a:bodyPr>
          <a:lstStyle/>
          <a:p>
            <a:pPr>
              <a:lnSpc>
                <a:spcPct val="150000"/>
              </a:lnSpc>
            </a:pPr>
            <a:r>
              <a:rPr lang="en-US" sz="2800" i="1" dirty="0">
                <a:solidFill>
                  <a:schemeClr val="bg1"/>
                </a:solidFill>
              </a:rPr>
              <a:t>Steam production</a:t>
            </a:r>
          </a:p>
        </p:txBody>
      </p:sp>
      <p:sp>
        <p:nvSpPr>
          <p:cNvPr id="34" name="Rectángulo 33">
            <a:extLst>
              <a:ext uri="{FF2B5EF4-FFF2-40B4-BE49-F238E27FC236}">
                <a16:creationId xmlns:a16="http://schemas.microsoft.com/office/drawing/2014/main" id="{3D6DAA0F-E563-4CA2-94CE-9F97A84C6EB2}"/>
              </a:ext>
            </a:extLst>
          </p:cNvPr>
          <p:cNvSpPr/>
          <p:nvPr/>
        </p:nvSpPr>
        <p:spPr>
          <a:xfrm>
            <a:off x="5670079" y="5181297"/>
            <a:ext cx="2903359" cy="658835"/>
          </a:xfrm>
          <a:prstGeom prst="rect">
            <a:avLst/>
          </a:prstGeom>
        </p:spPr>
        <p:txBody>
          <a:bodyPr wrap="none">
            <a:spAutoFit/>
          </a:bodyPr>
          <a:lstStyle/>
          <a:p>
            <a:pPr>
              <a:lnSpc>
                <a:spcPct val="150000"/>
              </a:lnSpc>
            </a:pPr>
            <a:r>
              <a:rPr lang="en-US" sz="2800" i="1" dirty="0">
                <a:solidFill>
                  <a:schemeClr val="bg1"/>
                </a:solidFill>
              </a:rPr>
              <a:t>Office equipment</a:t>
            </a:r>
          </a:p>
        </p:txBody>
      </p:sp>
      <p:sp>
        <p:nvSpPr>
          <p:cNvPr id="39" name="Elipse 38">
            <a:extLst>
              <a:ext uri="{FF2B5EF4-FFF2-40B4-BE49-F238E27FC236}">
                <a16:creationId xmlns:a16="http://schemas.microsoft.com/office/drawing/2014/main" id="{94AE1E14-E213-4428-9C4B-0A2AF9C3BCF4}"/>
              </a:ext>
            </a:extLst>
          </p:cNvPr>
          <p:cNvSpPr/>
          <p:nvPr/>
        </p:nvSpPr>
        <p:spPr>
          <a:xfrm>
            <a:off x="4838037" y="3575808"/>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id="{8F69CD53-38A8-4CDA-8127-2581832F4155}"/>
              </a:ext>
            </a:extLst>
          </p:cNvPr>
          <p:cNvSpPr/>
          <p:nvPr/>
        </p:nvSpPr>
        <p:spPr>
          <a:xfrm>
            <a:off x="146030" y="2686111"/>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2" name="Gráfico 41" descr="Bombilla">
            <a:extLst>
              <a:ext uri="{FF2B5EF4-FFF2-40B4-BE49-F238E27FC236}">
                <a16:creationId xmlns:a16="http://schemas.microsoft.com/office/drawing/2014/main" id="{FC02CBE0-FA9D-4714-9111-487450664A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30" y="2679339"/>
            <a:ext cx="490047" cy="490047"/>
          </a:xfrm>
          <a:prstGeom prst="rect">
            <a:avLst/>
          </a:prstGeom>
        </p:spPr>
      </p:pic>
      <p:sp>
        <p:nvSpPr>
          <p:cNvPr id="43" name="Elipse 42">
            <a:extLst>
              <a:ext uri="{FF2B5EF4-FFF2-40B4-BE49-F238E27FC236}">
                <a16:creationId xmlns:a16="http://schemas.microsoft.com/office/drawing/2014/main" id="{FAF28A96-4D56-4AF4-887B-A0E32554D54D}"/>
              </a:ext>
            </a:extLst>
          </p:cNvPr>
          <p:cNvSpPr/>
          <p:nvPr/>
        </p:nvSpPr>
        <p:spPr>
          <a:xfrm>
            <a:off x="4831702" y="2686111"/>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a:extLst>
              <a:ext uri="{FF2B5EF4-FFF2-40B4-BE49-F238E27FC236}">
                <a16:creationId xmlns:a16="http://schemas.microsoft.com/office/drawing/2014/main" id="{97F95D5E-5BD3-433A-A5CB-580795A30ABA}"/>
              </a:ext>
            </a:extLst>
          </p:cNvPr>
          <p:cNvSpPr/>
          <p:nvPr/>
        </p:nvSpPr>
        <p:spPr>
          <a:xfrm>
            <a:off x="147107" y="3575808"/>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8" name="Gráfico 47" descr="Coche eléctrico">
            <a:extLst>
              <a:ext uri="{FF2B5EF4-FFF2-40B4-BE49-F238E27FC236}">
                <a16:creationId xmlns:a16="http://schemas.microsoft.com/office/drawing/2014/main" id="{CEF2C655-DB34-43A6-A093-33E38C9E7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789" y="3600623"/>
            <a:ext cx="426871" cy="426871"/>
          </a:xfrm>
          <a:prstGeom prst="rect">
            <a:avLst/>
          </a:prstGeom>
        </p:spPr>
      </p:pic>
      <p:pic>
        <p:nvPicPr>
          <p:cNvPr id="50" name="Gráfico 49" descr="Diagrama de flujo circular">
            <a:extLst>
              <a:ext uri="{FF2B5EF4-FFF2-40B4-BE49-F238E27FC236}">
                <a16:creationId xmlns:a16="http://schemas.microsoft.com/office/drawing/2014/main" id="{BAB1FC33-5648-45F9-8D66-AAE84E320A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38484" y="3554228"/>
            <a:ext cx="489600" cy="489600"/>
          </a:xfrm>
          <a:prstGeom prst="rect">
            <a:avLst/>
          </a:prstGeom>
        </p:spPr>
      </p:pic>
      <p:sp>
        <p:nvSpPr>
          <p:cNvPr id="51" name="Elipse 50">
            <a:extLst>
              <a:ext uri="{FF2B5EF4-FFF2-40B4-BE49-F238E27FC236}">
                <a16:creationId xmlns:a16="http://schemas.microsoft.com/office/drawing/2014/main" id="{C2F0974B-7524-4456-A668-9D0DD32F61B5}"/>
              </a:ext>
            </a:extLst>
          </p:cNvPr>
          <p:cNvSpPr/>
          <p:nvPr/>
        </p:nvSpPr>
        <p:spPr>
          <a:xfrm>
            <a:off x="4831701" y="4465506"/>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Elipse 51">
            <a:extLst>
              <a:ext uri="{FF2B5EF4-FFF2-40B4-BE49-F238E27FC236}">
                <a16:creationId xmlns:a16="http://schemas.microsoft.com/office/drawing/2014/main" id="{BEB1E8AD-56D7-4627-A35A-6F6614D8A299}"/>
              </a:ext>
            </a:extLst>
          </p:cNvPr>
          <p:cNvSpPr/>
          <p:nvPr/>
        </p:nvSpPr>
        <p:spPr>
          <a:xfrm>
            <a:off x="4831700" y="5362311"/>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Elipse 52">
            <a:extLst>
              <a:ext uri="{FF2B5EF4-FFF2-40B4-BE49-F238E27FC236}">
                <a16:creationId xmlns:a16="http://schemas.microsoft.com/office/drawing/2014/main" id="{C7969F8B-D44D-4EC0-8A37-F5925237F8B7}"/>
              </a:ext>
            </a:extLst>
          </p:cNvPr>
          <p:cNvSpPr/>
          <p:nvPr/>
        </p:nvSpPr>
        <p:spPr>
          <a:xfrm>
            <a:off x="153768" y="5360867"/>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Elipse 53">
            <a:extLst>
              <a:ext uri="{FF2B5EF4-FFF2-40B4-BE49-F238E27FC236}">
                <a16:creationId xmlns:a16="http://schemas.microsoft.com/office/drawing/2014/main" id="{6B2F8565-6776-462F-9E4D-0560C5D1BC91}"/>
              </a:ext>
            </a:extLst>
          </p:cNvPr>
          <p:cNvSpPr/>
          <p:nvPr/>
        </p:nvSpPr>
        <p:spPr>
          <a:xfrm>
            <a:off x="151522" y="4464138"/>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Gráfico 55" descr="Engranajes">
            <a:extLst>
              <a:ext uri="{FF2B5EF4-FFF2-40B4-BE49-F238E27FC236}">
                <a16:creationId xmlns:a16="http://schemas.microsoft.com/office/drawing/2014/main" id="{4280EE86-1395-4CDC-A6AE-AB82D5F103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1765" y="4510412"/>
            <a:ext cx="404457" cy="404457"/>
          </a:xfrm>
          <a:prstGeom prst="rect">
            <a:avLst/>
          </a:prstGeom>
        </p:spPr>
      </p:pic>
      <p:pic>
        <p:nvPicPr>
          <p:cNvPr id="58" name="Gráfico 57" descr="Fax">
            <a:extLst>
              <a:ext uri="{FF2B5EF4-FFF2-40B4-BE49-F238E27FC236}">
                <a16:creationId xmlns:a16="http://schemas.microsoft.com/office/drawing/2014/main" id="{E10A7BAE-2098-4586-AB3B-4D98A06B4CC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14881" y="5444083"/>
            <a:ext cx="323617" cy="323617"/>
          </a:xfrm>
          <a:prstGeom prst="rect">
            <a:avLst/>
          </a:prstGeom>
        </p:spPr>
      </p:pic>
      <p:pic>
        <p:nvPicPr>
          <p:cNvPr id="1026" name="Picture 2" descr="Resultado de imagen de Sistemas de aire comprimido icono">
            <a:extLst>
              <a:ext uri="{FF2B5EF4-FFF2-40B4-BE49-F238E27FC236}">
                <a16:creationId xmlns:a16="http://schemas.microsoft.com/office/drawing/2014/main" id="{62CECECD-A5B6-4E8B-9419-C740EEC78EFB}"/>
              </a:ext>
            </a:extLst>
          </p:cNvPr>
          <p:cNvPicPr>
            <a:picLocks noChangeAspect="1" noChangeArrowheads="1"/>
          </p:cNvPicPr>
          <p:nvPr/>
        </p:nvPicPr>
        <p:blipFill rotWithShape="1">
          <a:blip r:embed="rId12"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a14:imgEffect>
                  </a14:imgLayer>
                </a14:imgProps>
              </a:ext>
              <a:ext uri="{28A0092B-C50C-407E-A947-70E740481C1C}">
                <a14:useLocalDpi xmlns:a14="http://schemas.microsoft.com/office/drawing/2010/main" val="0"/>
              </a:ext>
            </a:extLst>
          </a:blip>
          <a:srcRect l="13635" t="19022" r="17139" b="19770"/>
          <a:stretch/>
        </p:blipFill>
        <p:spPr bwMode="auto">
          <a:xfrm>
            <a:off x="216434" y="4552625"/>
            <a:ext cx="363579" cy="321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Bombeo icono">
            <a:extLst>
              <a:ext uri="{FF2B5EF4-FFF2-40B4-BE49-F238E27FC236}">
                <a16:creationId xmlns:a16="http://schemas.microsoft.com/office/drawing/2014/main" id="{306D6720-AEE5-4C8D-BBDC-62465A5FE2F2}"/>
              </a:ext>
            </a:extLst>
          </p:cNvPr>
          <p:cNvPicPr>
            <a:picLocks noChangeAspect="1" noChangeArrowheads="1"/>
          </p:cNvPicPr>
          <p:nvPr/>
        </p:nvPicPr>
        <p:blipFill>
          <a:blip r:embed="rId1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482" y="5477361"/>
            <a:ext cx="307108" cy="307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a:extLst>
              <a:ext uri="{FF2B5EF4-FFF2-40B4-BE49-F238E27FC236}">
                <a16:creationId xmlns:a16="http://schemas.microsoft.com/office/drawing/2014/main" id="{CC8F13B5-CEAE-469F-BB5B-41ABF9C25FBB}"/>
              </a:ext>
            </a:extLst>
          </p:cNvPr>
          <p:cNvPicPr>
            <a:picLocks noChangeAspect="1" noChangeArrowheads="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6945" y="2724834"/>
            <a:ext cx="435988" cy="43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36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14</a:t>
            </a:fld>
            <a:endParaRPr lang="de-DE"/>
          </a:p>
        </p:txBody>
      </p:sp>
      <p:pic>
        <p:nvPicPr>
          <p:cNvPr id="1026" name="Picture 2" descr="Resultado de imagen de iluminaciÃ³n">
            <a:extLst>
              <a:ext uri="{FF2B5EF4-FFF2-40B4-BE49-F238E27FC236}">
                <a16:creationId xmlns:a16="http://schemas.microsoft.com/office/drawing/2014/main" id="{FBB8418C-3861-45BD-AE6A-B6AA0B976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057" y="1515448"/>
            <a:ext cx="6803740" cy="3827104"/>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0FBB14E5-510F-4F4F-AADA-634D51996D3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Lighting system</a:t>
            </a:r>
            <a:endParaRPr lang="es-ES" dirty="0"/>
          </a:p>
        </p:txBody>
      </p:sp>
      <p:sp>
        <p:nvSpPr>
          <p:cNvPr id="7" name="Rectángulo 6">
            <a:extLst>
              <a:ext uri="{FF2B5EF4-FFF2-40B4-BE49-F238E27FC236}">
                <a16:creationId xmlns:a16="http://schemas.microsoft.com/office/drawing/2014/main" id="{109AA7F7-9AC3-457D-AA21-4216CD655865}"/>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02091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2"/>
          </p:nvPr>
        </p:nvSpPr>
        <p:spPr>
          <a:xfrm>
            <a:off x="442144" y="1382362"/>
            <a:ext cx="3229756" cy="827919"/>
          </a:xfrm>
        </p:spPr>
        <p:txBody>
          <a:bodyPr wrap="square">
            <a:spAutoFit/>
          </a:bodyPr>
          <a:lstStyle/>
          <a:p>
            <a:pPr marL="285750" indent="-285750" algn="just" fontAlgn="t">
              <a:lnSpc>
                <a:spcPts val="1800"/>
              </a:lnSpc>
              <a:buFont typeface="Arial" panose="020B0604020202020204" pitchFamily="34" charset="0"/>
              <a:buChar char="•"/>
            </a:pPr>
            <a:r>
              <a:rPr lang="en-US" sz="1400" dirty="0">
                <a:solidFill>
                  <a:schemeClr val="tx1">
                    <a:lumMod val="65000"/>
                    <a:lumOff val="35000"/>
                  </a:schemeClr>
                </a:solidFill>
              </a:rPr>
              <a:t>Maximize the use of natural light. </a:t>
            </a:r>
          </a:p>
          <a:p>
            <a:pPr marL="285750" indent="-285750" algn="just" fontAlgn="t">
              <a:lnSpc>
                <a:spcPts val="1800"/>
              </a:lnSpc>
              <a:buFont typeface="Arial" panose="020B0604020202020204" pitchFamily="34" charset="0"/>
              <a:buChar char="•"/>
            </a:pPr>
            <a:r>
              <a:rPr lang="en-US" sz="1400" dirty="0">
                <a:solidFill>
                  <a:schemeClr val="tx1">
                    <a:lumMod val="65000"/>
                    <a:lumOff val="35000"/>
                  </a:schemeClr>
                </a:solidFill>
              </a:rPr>
              <a:t>Reduce artificial lighting to minimum levels.</a:t>
            </a:r>
            <a:endParaRPr lang="es-ES" sz="1400" dirty="0">
              <a:solidFill>
                <a:schemeClr val="tx1">
                  <a:lumMod val="65000"/>
                  <a:lumOff val="35000"/>
                </a:schemeClr>
              </a:solidFill>
            </a:endParaRPr>
          </a:p>
        </p:txBody>
      </p:sp>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15</a:t>
            </a:fld>
            <a:endParaRPr lang="de-DE"/>
          </a:p>
        </p:txBody>
      </p:sp>
      <p:sp>
        <p:nvSpPr>
          <p:cNvPr id="14" name="Espace réservé du texte 7"/>
          <p:cNvSpPr txBox="1">
            <a:spLocks/>
          </p:cNvSpPr>
          <p:nvPr/>
        </p:nvSpPr>
        <p:spPr>
          <a:xfrm>
            <a:off x="376037" y="2288274"/>
            <a:ext cx="3274932"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Turn off the switch</a:t>
            </a:r>
          </a:p>
        </p:txBody>
      </p:sp>
      <p:sp>
        <p:nvSpPr>
          <p:cNvPr id="16" name="Espace réservé du contenu 8"/>
          <p:cNvSpPr txBox="1">
            <a:spLocks/>
          </p:cNvSpPr>
          <p:nvPr/>
        </p:nvSpPr>
        <p:spPr>
          <a:xfrm>
            <a:off x="391513" y="2611915"/>
            <a:ext cx="3259456" cy="1520416"/>
          </a:xfrm>
          <a:prstGeom prst="rect">
            <a:avLst/>
          </a:prstGeom>
        </p:spPr>
        <p:txBody>
          <a:bodyPr vert="horz" wrap="square" lIns="91440" tIns="45720" rIns="91440" bIns="45720" rtlCol="0">
            <a:spAutoFit/>
          </a:bodyPr>
          <a:lstStyle>
            <a:lvl1pPr marL="285750" indent="-285750" fontAlgn="t">
              <a:lnSpc>
                <a:spcPts val="1800"/>
              </a:lnSpc>
              <a:spcBef>
                <a:spcPct val="20000"/>
              </a:spcBef>
              <a:buFont typeface="Arial" panose="020B0604020202020204" pitchFamily="34" charset="0"/>
              <a:buChar char="•"/>
              <a:defRPr>
                <a:solidFill>
                  <a:schemeClr val="tx1">
                    <a:lumMod val="65000"/>
                    <a:lumOff val="3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algn="just"/>
            <a:r>
              <a:rPr lang="en-US" sz="1400" dirty="0"/>
              <a:t>Turn off the lights if they are not needed and in areas that are not occupied.</a:t>
            </a:r>
          </a:p>
          <a:p>
            <a:pPr algn="just"/>
            <a:r>
              <a:rPr lang="en-US" sz="1400" dirty="0"/>
              <a:t>Divide the lighting so that there are different switches is to control different sections.</a:t>
            </a:r>
          </a:p>
        </p:txBody>
      </p:sp>
      <p:sp>
        <p:nvSpPr>
          <p:cNvPr id="17" name="Espace réservé du texte 7"/>
          <p:cNvSpPr txBox="1">
            <a:spLocks/>
          </p:cNvSpPr>
          <p:nvPr/>
        </p:nvSpPr>
        <p:spPr>
          <a:xfrm>
            <a:off x="421212" y="1052736"/>
            <a:ext cx="3229756"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t>Natural light</a:t>
            </a:r>
            <a:endParaRPr lang="en-US" sz="1300" dirty="0"/>
          </a:p>
        </p:txBody>
      </p:sp>
      <p:sp>
        <p:nvSpPr>
          <p:cNvPr id="22" name="Espace réservé du contenu 8"/>
          <p:cNvSpPr>
            <a:spLocks noGrp="1"/>
          </p:cNvSpPr>
          <p:nvPr>
            <p:ph sz="half" idx="2"/>
          </p:nvPr>
        </p:nvSpPr>
        <p:spPr>
          <a:xfrm>
            <a:off x="324896" y="4469184"/>
            <a:ext cx="3326072" cy="1368836"/>
          </a:xfrm>
        </p:spPr>
        <p:txBody>
          <a:bodyPr vert="horz" wrap="square" lIns="91440" tIns="45720" rIns="91440" bIns="45720" rtlCol="0">
            <a:spAutoFit/>
          </a:bodyPr>
          <a:lstStyle/>
          <a:p>
            <a:pPr marL="285750" indent="-285750" algn="just" fontAlgn="t">
              <a:lnSpc>
                <a:spcPts val="1800"/>
              </a:lnSpc>
              <a:buChar char="•"/>
            </a:pPr>
            <a:r>
              <a:rPr lang="en-US" sz="1400" dirty="0">
                <a:solidFill>
                  <a:schemeClr val="tx1">
                    <a:lumMod val="65000"/>
                    <a:lumOff val="35000"/>
                  </a:schemeClr>
                </a:solidFill>
              </a:rPr>
              <a:t>Choose light colors for the interior walls of the building.</a:t>
            </a:r>
          </a:p>
          <a:p>
            <a:pPr marL="285750" indent="-285750" algn="just" fontAlgn="t">
              <a:lnSpc>
                <a:spcPts val="1800"/>
              </a:lnSpc>
              <a:buChar char="•"/>
            </a:pPr>
            <a:r>
              <a:rPr lang="en-US" sz="1400" dirty="0">
                <a:solidFill>
                  <a:schemeClr val="tx1">
                    <a:lumMod val="65000"/>
                    <a:lumOff val="35000"/>
                  </a:schemeClr>
                </a:solidFill>
              </a:rPr>
              <a:t>The darker the colors, the more artificial light will be needed.</a:t>
            </a:r>
          </a:p>
          <a:p>
            <a:pPr marL="285750" indent="-285750" algn="just" fontAlgn="t">
              <a:lnSpc>
                <a:spcPts val="1800"/>
              </a:lnSpc>
              <a:buChar char="•"/>
            </a:pPr>
            <a:endParaRPr lang="en-US" sz="1400" dirty="0">
              <a:solidFill>
                <a:schemeClr val="tx1">
                  <a:lumMod val="65000"/>
                  <a:lumOff val="35000"/>
                </a:schemeClr>
              </a:solidFill>
            </a:endParaRPr>
          </a:p>
        </p:txBody>
      </p:sp>
      <p:sp>
        <p:nvSpPr>
          <p:cNvPr id="23" name="Espace réservé du texte 7"/>
          <p:cNvSpPr txBox="1">
            <a:spLocks/>
          </p:cNvSpPr>
          <p:nvPr/>
        </p:nvSpPr>
        <p:spPr>
          <a:xfrm>
            <a:off x="4572000" y="1050614"/>
            <a:ext cx="4117012"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Investments:</a:t>
            </a:r>
          </a:p>
        </p:txBody>
      </p:sp>
      <p:sp>
        <p:nvSpPr>
          <p:cNvPr id="24" name="Espace réservé du contenu 8"/>
          <p:cNvSpPr txBox="1">
            <a:spLocks/>
          </p:cNvSpPr>
          <p:nvPr/>
        </p:nvSpPr>
        <p:spPr>
          <a:xfrm>
            <a:off x="4572243" y="1404284"/>
            <a:ext cx="4117012" cy="3668697"/>
          </a:xfrm>
          <a:prstGeom prst="rect">
            <a:avLst/>
          </a:prstGeom>
        </p:spPr>
        <p:txBody>
          <a:bodyPr vert="horz" wrap="square" lIns="91440" tIns="45720" rIns="91440" bIns="45720" rtlCol="0">
            <a:spAutoFit/>
          </a:bodyPr>
          <a:lstStyle>
            <a:defPPr>
              <a:defRPr lang="de-DE"/>
            </a:defPPr>
            <a:lvl1pPr marL="285750" indent="-285750" fontAlgn="t">
              <a:lnSpc>
                <a:spcPts val="1800"/>
              </a:lnSpc>
              <a:spcBef>
                <a:spcPct val="20000"/>
              </a:spcBef>
              <a:buFont typeface="Arial" panose="020B0604020202020204" pitchFamily="34" charset="0"/>
              <a:buChar char="•"/>
              <a:defRPr>
                <a:solidFill>
                  <a:schemeClr val="tx1">
                    <a:lumMod val="65000"/>
                    <a:lumOff val="3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algn="just"/>
            <a:r>
              <a:rPr lang="en-US" sz="1400" dirty="0"/>
              <a:t>Install timers and / or presence sensors (10% to 20% savings) in services, corridors, basements, garages ...</a:t>
            </a:r>
          </a:p>
          <a:p>
            <a:pPr algn="just"/>
            <a:r>
              <a:rPr lang="en-US" sz="1400" dirty="0"/>
              <a:t>Install drivers for the use of daylight in each area that receives natural light.</a:t>
            </a:r>
          </a:p>
          <a:p>
            <a:pPr algn="just"/>
            <a:endParaRPr lang="en-US" sz="1400" dirty="0"/>
          </a:p>
          <a:p>
            <a:pPr algn="just"/>
            <a:endParaRPr lang="en-US" sz="1400" dirty="0"/>
          </a:p>
          <a:p>
            <a:pPr algn="just"/>
            <a:endParaRPr lang="en-US" sz="1400" dirty="0"/>
          </a:p>
          <a:p>
            <a:pPr algn="just"/>
            <a:endParaRPr lang="en-US" sz="1400" dirty="0"/>
          </a:p>
          <a:p>
            <a:pPr algn="just"/>
            <a:r>
              <a:rPr lang="en-US" sz="1400" dirty="0"/>
              <a:t>Replace the electromagnetic coils of fluorescent tubes with more efficient electronic ballasts.</a:t>
            </a:r>
          </a:p>
          <a:p>
            <a:pPr algn="just"/>
            <a:r>
              <a:rPr lang="en-US" sz="1400" dirty="0"/>
              <a:t>Switch to efficient lighting.</a:t>
            </a:r>
          </a:p>
          <a:p>
            <a:pPr algn="just"/>
            <a:endParaRPr lang="en-US" sz="1400" dirty="0"/>
          </a:p>
        </p:txBody>
      </p:sp>
      <p:sp>
        <p:nvSpPr>
          <p:cNvPr id="25" name="Espace réservé du texte 7"/>
          <p:cNvSpPr txBox="1">
            <a:spLocks/>
          </p:cNvSpPr>
          <p:nvPr/>
        </p:nvSpPr>
        <p:spPr>
          <a:xfrm>
            <a:off x="324895" y="4204339"/>
            <a:ext cx="3326073"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Light colors</a:t>
            </a:r>
          </a:p>
        </p:txBody>
      </p:sp>
      <p:sp>
        <p:nvSpPr>
          <p:cNvPr id="15" name="Titel 1">
            <a:extLst>
              <a:ext uri="{FF2B5EF4-FFF2-40B4-BE49-F238E27FC236}">
                <a16:creationId xmlns:a16="http://schemas.microsoft.com/office/drawing/2014/main" id="{234005AB-8692-496B-92EE-91FC21B1B5C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efficiency in industrial energetic uses: </a:t>
            </a:r>
            <a:endParaRPr lang="es-ES" dirty="0"/>
          </a:p>
        </p:txBody>
      </p:sp>
      <p:sp>
        <p:nvSpPr>
          <p:cNvPr id="18" name="Rectángulo 17">
            <a:extLst>
              <a:ext uri="{FF2B5EF4-FFF2-40B4-BE49-F238E27FC236}">
                <a16:creationId xmlns:a16="http://schemas.microsoft.com/office/drawing/2014/main" id="{989BBF32-2386-45C8-B125-73EEDFAAC5C9}"/>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ctángulo 5">
            <a:extLst>
              <a:ext uri="{FF2B5EF4-FFF2-40B4-BE49-F238E27FC236}">
                <a16:creationId xmlns:a16="http://schemas.microsoft.com/office/drawing/2014/main" id="{C661EC34-9796-4FB0-84FF-AF3ED4D0AB14}"/>
              </a:ext>
            </a:extLst>
          </p:cNvPr>
          <p:cNvSpPr/>
          <p:nvPr/>
        </p:nvSpPr>
        <p:spPr>
          <a:xfrm>
            <a:off x="4268910" y="2861006"/>
            <a:ext cx="4572000" cy="584775"/>
          </a:xfrm>
          <a:prstGeom prst="rect">
            <a:avLst/>
          </a:prstGeom>
        </p:spPr>
        <p:txBody>
          <a:bodyPr>
            <a:spAutoFit/>
          </a:bodyPr>
          <a:lstStyle/>
          <a:p>
            <a:pPr algn="ctr">
              <a:spcAft>
                <a:spcPts val="600"/>
              </a:spcAft>
            </a:pPr>
            <a:r>
              <a:rPr lang="en-US" sz="1600" i="1" dirty="0">
                <a:solidFill>
                  <a:srgbClr val="11676C"/>
                </a:solidFill>
              </a:rPr>
              <a:t>Together, these investments can reduce energy consumption and costs up to 45%.</a:t>
            </a:r>
          </a:p>
        </p:txBody>
      </p:sp>
      <p:cxnSp>
        <p:nvCxnSpPr>
          <p:cNvPr id="10" name="Conector recto 9">
            <a:extLst>
              <a:ext uri="{FF2B5EF4-FFF2-40B4-BE49-F238E27FC236}">
                <a16:creationId xmlns:a16="http://schemas.microsoft.com/office/drawing/2014/main" id="{EC0E8452-1E0B-4B45-BC31-4D638D18B173}"/>
              </a:ext>
            </a:extLst>
          </p:cNvPr>
          <p:cNvCxnSpPr/>
          <p:nvPr/>
        </p:nvCxnSpPr>
        <p:spPr>
          <a:xfrm>
            <a:off x="4391980" y="2744924"/>
            <a:ext cx="4448930" cy="0"/>
          </a:xfrm>
          <a:prstGeom prst="line">
            <a:avLst/>
          </a:prstGeom>
          <a:ln w="1905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87451864-1646-4357-B9DD-9F39819A94EC}"/>
              </a:ext>
            </a:extLst>
          </p:cNvPr>
          <p:cNvCxnSpPr/>
          <p:nvPr/>
        </p:nvCxnSpPr>
        <p:spPr>
          <a:xfrm>
            <a:off x="4463988" y="3537012"/>
            <a:ext cx="4448930" cy="0"/>
          </a:xfrm>
          <a:prstGeom prst="line">
            <a:avLst/>
          </a:prstGeom>
          <a:ln w="19050">
            <a:solidFill>
              <a:srgbClr val="1B8E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43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16</a:t>
            </a:fld>
            <a:endParaRPr lang="de-DE"/>
          </a:p>
        </p:txBody>
      </p:sp>
      <p:pic>
        <p:nvPicPr>
          <p:cNvPr id="7" name="Picture 2">
            <a:extLst>
              <a:ext uri="{FF2B5EF4-FFF2-40B4-BE49-F238E27FC236}">
                <a16:creationId xmlns:a16="http://schemas.microsoft.com/office/drawing/2014/main" id="{6478F269-8DBE-4346-9E80-D2D839B1F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87" y="1195956"/>
            <a:ext cx="6228692" cy="495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a:extLst>
              <a:ext uri="{FF2B5EF4-FFF2-40B4-BE49-F238E27FC236}">
                <a16:creationId xmlns:a16="http://schemas.microsoft.com/office/drawing/2014/main" id="{5EECC166-9934-4E95-9C50-DD4FD0C2EB01}"/>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efficiency in industrial energetic uses: </a:t>
            </a:r>
            <a:endParaRPr lang="es-ES" dirty="0"/>
          </a:p>
        </p:txBody>
      </p:sp>
      <p:sp>
        <p:nvSpPr>
          <p:cNvPr id="8" name="Rectángulo 7">
            <a:extLst>
              <a:ext uri="{FF2B5EF4-FFF2-40B4-BE49-F238E27FC236}">
                <a16:creationId xmlns:a16="http://schemas.microsoft.com/office/drawing/2014/main" id="{935B2F6C-8A04-4C71-A0C9-57FE5101030D}"/>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6348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2"/>
          </p:nvPr>
        </p:nvSpPr>
        <p:spPr>
          <a:xfrm>
            <a:off x="364548" y="1360390"/>
            <a:ext cx="4407536" cy="2557129"/>
          </a:xfrm>
        </p:spPr>
        <p:txBody>
          <a:bodyPr>
            <a:noAutofit/>
          </a:bodyPr>
          <a:lstStyle/>
          <a:p>
            <a:pPr algn="just">
              <a:spcAft>
                <a:spcPts val="600"/>
              </a:spcAft>
            </a:pPr>
            <a:r>
              <a:rPr lang="en-US" sz="1200" dirty="0">
                <a:solidFill>
                  <a:schemeClr val="tx1">
                    <a:lumMod val="65000"/>
                    <a:lumOff val="35000"/>
                  </a:schemeClr>
                </a:solidFill>
              </a:rPr>
              <a:t>Take an inventory of the installed electric motors with the following methodology: </a:t>
            </a:r>
          </a:p>
          <a:p>
            <a:pPr marL="285750" indent="-285750" algn="just">
              <a:buFont typeface="Arial" panose="020B0604020202020204" pitchFamily="34" charset="0"/>
              <a:buChar char="•"/>
            </a:pPr>
            <a:r>
              <a:rPr lang="en-GB" sz="1100" dirty="0">
                <a:solidFill>
                  <a:schemeClr val="tx1">
                    <a:lumMod val="65000"/>
                    <a:lumOff val="35000"/>
                  </a:schemeClr>
                </a:solidFill>
              </a:rPr>
              <a:t>Identify the engines and the associated process (pumping, ventilation, drives…);</a:t>
            </a:r>
          </a:p>
          <a:p>
            <a:pPr marL="285750" indent="-285750" algn="just">
              <a:buFont typeface="Arial" panose="020B0604020202020204" pitchFamily="34" charset="0"/>
              <a:buChar char="•"/>
            </a:pPr>
            <a:r>
              <a:rPr lang="en-GB" sz="1100" dirty="0">
                <a:solidFill>
                  <a:schemeClr val="tx1">
                    <a:lumMod val="65000"/>
                    <a:lumOff val="35000"/>
                  </a:schemeClr>
                </a:solidFill>
              </a:rPr>
              <a:t>Identify the electrical characteristics: power, demand current, voltage, power factor, operation regime;</a:t>
            </a:r>
          </a:p>
          <a:p>
            <a:pPr marL="285750" indent="-285750" algn="just">
              <a:buFont typeface="Arial" panose="020B0604020202020204" pitchFamily="34" charset="0"/>
              <a:buChar char="•"/>
            </a:pPr>
            <a:r>
              <a:rPr lang="en-GB" sz="1100" dirty="0">
                <a:solidFill>
                  <a:schemeClr val="tx1">
                    <a:lumMod val="65000"/>
                    <a:lumOff val="35000"/>
                  </a:schemeClr>
                </a:solidFill>
              </a:rPr>
              <a:t>Knowledge of the number of hours the engine operates; </a:t>
            </a:r>
          </a:p>
          <a:p>
            <a:pPr marL="285750" indent="-285750" algn="just">
              <a:buFont typeface="Arial" panose="020B0604020202020204" pitchFamily="34" charset="0"/>
              <a:buChar char="•"/>
            </a:pPr>
            <a:r>
              <a:rPr lang="en-GB" sz="1100" dirty="0">
                <a:solidFill>
                  <a:schemeClr val="tx1">
                    <a:lumMod val="65000"/>
                    <a:lumOff val="35000"/>
                  </a:schemeClr>
                </a:solidFill>
              </a:rPr>
              <a:t>Load or demand factor;</a:t>
            </a:r>
          </a:p>
          <a:p>
            <a:pPr marL="285750" indent="-285750" algn="just">
              <a:buFont typeface="Arial" panose="020B0604020202020204" pitchFamily="34" charset="0"/>
              <a:buChar char="•"/>
            </a:pPr>
            <a:r>
              <a:rPr lang="en-GB" sz="1100" dirty="0">
                <a:solidFill>
                  <a:schemeClr val="tx1">
                    <a:lumMod val="65000"/>
                    <a:lumOff val="35000"/>
                  </a:schemeClr>
                </a:solidFill>
              </a:rPr>
              <a:t>Maintenance program; </a:t>
            </a:r>
          </a:p>
          <a:p>
            <a:pPr marL="285750" indent="-285750" algn="just">
              <a:buFont typeface="Arial" panose="020B0604020202020204" pitchFamily="34" charset="0"/>
              <a:buChar char="•"/>
            </a:pPr>
            <a:r>
              <a:rPr lang="en-GB" sz="1100" dirty="0">
                <a:solidFill>
                  <a:schemeClr val="tx1">
                    <a:lumMod val="65000"/>
                    <a:lumOff val="35000"/>
                  </a:schemeClr>
                </a:solidFill>
              </a:rPr>
              <a:t>Consumption as possible (meter or grid </a:t>
            </a:r>
            <a:r>
              <a:rPr lang="en-GB" sz="1100" dirty="0" err="1">
                <a:solidFill>
                  <a:schemeClr val="tx1">
                    <a:lumMod val="65000"/>
                    <a:lumOff val="35000"/>
                  </a:schemeClr>
                </a:solidFill>
              </a:rPr>
              <a:t>analyzer</a:t>
            </a:r>
            <a:r>
              <a:rPr lang="en-GB" sz="1100" dirty="0">
                <a:solidFill>
                  <a:schemeClr val="tx1">
                    <a:lumMod val="65000"/>
                    <a:lumOff val="35000"/>
                  </a:schemeClr>
                </a:solidFill>
              </a:rPr>
              <a:t> 	                                 for measurement).</a:t>
            </a:r>
          </a:p>
          <a:p>
            <a:pPr lvl="0" algn="just">
              <a:spcAft>
                <a:spcPts val="600"/>
              </a:spcAft>
            </a:pPr>
            <a:endParaRPr lang="es-ES" sz="1200" dirty="0">
              <a:solidFill>
                <a:schemeClr val="tx1">
                  <a:lumMod val="65000"/>
                  <a:lumOff val="35000"/>
                </a:schemeClr>
              </a:solidFill>
            </a:endParaRPr>
          </a:p>
        </p:txBody>
      </p:sp>
      <p:sp>
        <p:nvSpPr>
          <p:cNvPr id="4" name="Espace réservé du pied de page 3"/>
          <p:cNvSpPr>
            <a:spLocks noGrp="1"/>
          </p:cNvSpPr>
          <p:nvPr>
            <p:ph type="ftr" sz="quarter" idx="11"/>
          </p:nvPr>
        </p:nvSpPr>
        <p:spPr>
          <a:xfrm>
            <a:off x="2010297" y="6436054"/>
            <a:ext cx="5032240" cy="176761"/>
          </a:xfrm>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a:xfrm>
            <a:off x="7893181" y="6432776"/>
            <a:ext cx="514400" cy="180040"/>
          </a:xfrm>
        </p:spPr>
        <p:txBody>
          <a:bodyPr/>
          <a:lstStyle/>
          <a:p>
            <a:fld id="{78B3FE12-62BD-41F9-8F3F-A0956C733398}" type="slidenum">
              <a:rPr lang="de-DE" smtClean="0"/>
              <a:t>17</a:t>
            </a:fld>
            <a:endParaRPr lang="de-DE"/>
          </a:p>
        </p:txBody>
      </p:sp>
      <p:sp>
        <p:nvSpPr>
          <p:cNvPr id="13" name="Titel 1">
            <a:extLst>
              <a:ext uri="{FF2B5EF4-FFF2-40B4-BE49-F238E27FC236}">
                <a16:creationId xmlns:a16="http://schemas.microsoft.com/office/drawing/2014/main" id="{97EF1ACF-DDA4-414B-A134-D4BB1DCDCE96}"/>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Electric drives</a:t>
            </a:r>
            <a:endParaRPr lang="es-ES" dirty="0"/>
          </a:p>
        </p:txBody>
      </p:sp>
      <p:sp>
        <p:nvSpPr>
          <p:cNvPr id="15" name="Rectángulo 14">
            <a:extLst>
              <a:ext uri="{FF2B5EF4-FFF2-40B4-BE49-F238E27FC236}">
                <a16:creationId xmlns:a16="http://schemas.microsoft.com/office/drawing/2014/main" id="{C23EA3E4-825C-4E04-912D-830D0FAE439C}"/>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 name="Grupo 9">
            <a:extLst>
              <a:ext uri="{FF2B5EF4-FFF2-40B4-BE49-F238E27FC236}">
                <a16:creationId xmlns:a16="http://schemas.microsoft.com/office/drawing/2014/main" id="{A87633B5-B222-449F-87A9-4F8C70E65D0B}"/>
              </a:ext>
            </a:extLst>
          </p:cNvPr>
          <p:cNvGrpSpPr/>
          <p:nvPr/>
        </p:nvGrpSpPr>
        <p:grpSpPr>
          <a:xfrm>
            <a:off x="3995936" y="2557865"/>
            <a:ext cx="2239070" cy="2274895"/>
            <a:chOff x="2116906" y="1304764"/>
            <a:chExt cx="4500500" cy="4572508"/>
          </a:xfrm>
        </p:grpSpPr>
        <p:sp>
          <p:nvSpPr>
            <p:cNvPr id="2" name="Elipse 1">
              <a:extLst>
                <a:ext uri="{FF2B5EF4-FFF2-40B4-BE49-F238E27FC236}">
                  <a16:creationId xmlns:a16="http://schemas.microsoft.com/office/drawing/2014/main" id="{FFA7444E-9A04-4CFA-8973-2D4DF82B8744}"/>
                </a:ext>
              </a:extLst>
            </p:cNvPr>
            <p:cNvSpPr/>
            <p:nvPr/>
          </p:nvSpPr>
          <p:spPr>
            <a:xfrm>
              <a:off x="2116906" y="1304764"/>
              <a:ext cx="4500500" cy="4500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AA170762-F210-4906-8214-793B6DE9EBAE}"/>
                </a:ext>
              </a:extLst>
            </p:cNvPr>
            <p:cNvSpPr/>
            <p:nvPr/>
          </p:nvSpPr>
          <p:spPr>
            <a:xfrm>
              <a:off x="2386936" y="1575088"/>
              <a:ext cx="3960440" cy="3960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5">
              <a:extLst>
                <a:ext uri="{FF2B5EF4-FFF2-40B4-BE49-F238E27FC236}">
                  <a16:creationId xmlns:a16="http://schemas.microsoft.com/office/drawing/2014/main" id="{63671F84-BC64-4FA5-92F2-101994EE7CF9}"/>
                </a:ext>
              </a:extLst>
            </p:cNvPr>
            <p:cNvCxnSpPr>
              <a:stCxn id="2" idx="2"/>
              <a:endCxn id="2" idx="6"/>
            </p:cNvCxnSpPr>
            <p:nvPr/>
          </p:nvCxnSpPr>
          <p:spPr>
            <a:xfrm>
              <a:off x="2116906" y="3555014"/>
              <a:ext cx="45005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640ACEF9-7AD5-4AC2-AC55-72CAC78036CF}"/>
                </a:ext>
              </a:extLst>
            </p:cNvPr>
            <p:cNvCxnSpPr>
              <a:cxnSpLocks/>
              <a:endCxn id="2" idx="0"/>
            </p:cNvCxnSpPr>
            <p:nvPr/>
          </p:nvCxnSpPr>
          <p:spPr>
            <a:xfrm flipH="1" flipV="1">
              <a:off x="4367156" y="1304764"/>
              <a:ext cx="6410" cy="45725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Conector recto 11">
            <a:extLst>
              <a:ext uri="{FF2B5EF4-FFF2-40B4-BE49-F238E27FC236}">
                <a16:creationId xmlns:a16="http://schemas.microsoft.com/office/drawing/2014/main" id="{8FDFEDD0-EB9C-4604-BD80-BB6504F5CFBE}"/>
              </a:ext>
            </a:extLst>
          </p:cNvPr>
          <p:cNvCxnSpPr>
            <a:stCxn id="9" idx="3"/>
          </p:cNvCxnSpPr>
          <p:nvPr/>
        </p:nvCxnSpPr>
        <p:spPr>
          <a:xfrm flipV="1">
            <a:off x="4772084" y="1360390"/>
            <a:ext cx="0" cy="1278565"/>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01054788-1C0E-4B67-BB66-9837DD5E7240}"/>
              </a:ext>
            </a:extLst>
          </p:cNvPr>
          <p:cNvCxnSpPr>
            <a:cxnSpLocks/>
          </p:cNvCxnSpPr>
          <p:nvPr/>
        </p:nvCxnSpPr>
        <p:spPr>
          <a:xfrm>
            <a:off x="380488" y="1360390"/>
            <a:ext cx="4407536"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DA6CD189-2E1B-41F9-B299-B554D2AD1C4C}"/>
              </a:ext>
            </a:extLst>
          </p:cNvPr>
          <p:cNvSpPr txBox="1"/>
          <p:nvPr/>
        </p:nvSpPr>
        <p:spPr>
          <a:xfrm>
            <a:off x="5713564" y="1440579"/>
            <a:ext cx="2936451" cy="830997"/>
          </a:xfrm>
          <a:prstGeom prst="rect">
            <a:avLst/>
          </a:prstGeom>
          <a:noFill/>
        </p:spPr>
        <p:txBody>
          <a:bodyPr wrap="square" rtlCol="0">
            <a:spAutoFit/>
          </a:bodyPr>
          <a:lstStyle/>
          <a:p>
            <a:pPr algn="ctr"/>
            <a:r>
              <a:rPr lang="en-US" sz="2400" b="1" cap="small" dirty="0">
                <a:solidFill>
                  <a:srgbClr val="1B8E95"/>
                </a:solidFill>
              </a:rPr>
              <a:t>Correct selection of the engines</a:t>
            </a:r>
          </a:p>
        </p:txBody>
      </p:sp>
      <p:sp>
        <p:nvSpPr>
          <p:cNvPr id="29" name="Espace réservé du contenu 8">
            <a:extLst>
              <a:ext uri="{FF2B5EF4-FFF2-40B4-BE49-F238E27FC236}">
                <a16:creationId xmlns:a16="http://schemas.microsoft.com/office/drawing/2014/main" id="{7DF9E3B0-9241-4CD7-B832-53E2152E17CB}"/>
              </a:ext>
            </a:extLst>
          </p:cNvPr>
          <p:cNvSpPr txBox="1">
            <a:spLocks/>
          </p:cNvSpPr>
          <p:nvPr/>
        </p:nvSpPr>
        <p:spPr>
          <a:xfrm>
            <a:off x="6039033" y="2271402"/>
            <a:ext cx="2523902" cy="7810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r>
              <a:rPr lang="en-US" sz="1100" dirty="0">
                <a:solidFill>
                  <a:schemeClr val="tx1">
                    <a:lumMod val="65000"/>
                    <a:lumOff val="35000"/>
                  </a:schemeClr>
                </a:solidFill>
              </a:rPr>
              <a:t>It is very common to see oversized engines,   which makes the nominal power too high compared to what is needed to cover the needs</a:t>
            </a:r>
          </a:p>
        </p:txBody>
      </p:sp>
      <p:grpSp>
        <p:nvGrpSpPr>
          <p:cNvPr id="40" name="Grupo 39">
            <a:extLst>
              <a:ext uri="{FF2B5EF4-FFF2-40B4-BE49-F238E27FC236}">
                <a16:creationId xmlns:a16="http://schemas.microsoft.com/office/drawing/2014/main" id="{844E8008-2AD9-4E46-BAEC-7F9747635833}"/>
              </a:ext>
            </a:extLst>
          </p:cNvPr>
          <p:cNvGrpSpPr/>
          <p:nvPr/>
        </p:nvGrpSpPr>
        <p:grpSpPr>
          <a:xfrm>
            <a:off x="5776007" y="2240868"/>
            <a:ext cx="2740702" cy="666498"/>
            <a:chOff x="5776007" y="2240868"/>
            <a:chExt cx="2740702" cy="666498"/>
          </a:xfrm>
        </p:grpSpPr>
        <p:cxnSp>
          <p:nvCxnSpPr>
            <p:cNvPr id="30" name="Conector recto 29">
              <a:extLst>
                <a:ext uri="{FF2B5EF4-FFF2-40B4-BE49-F238E27FC236}">
                  <a16:creationId xmlns:a16="http://schemas.microsoft.com/office/drawing/2014/main" id="{5FCD0A41-59BF-43F7-A2F1-260E1BBEF9F7}"/>
                </a:ext>
              </a:extLst>
            </p:cNvPr>
            <p:cNvCxnSpPr>
              <a:cxnSpLocks/>
            </p:cNvCxnSpPr>
            <p:nvPr/>
          </p:nvCxnSpPr>
          <p:spPr>
            <a:xfrm flipV="1">
              <a:off x="5796136" y="2240868"/>
              <a:ext cx="0" cy="666498"/>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F571C510-A457-4683-B55B-33D87DDB364B}"/>
                </a:ext>
              </a:extLst>
            </p:cNvPr>
            <p:cNvCxnSpPr>
              <a:cxnSpLocks/>
            </p:cNvCxnSpPr>
            <p:nvPr/>
          </p:nvCxnSpPr>
          <p:spPr>
            <a:xfrm flipH="1">
              <a:off x="5776007" y="2246515"/>
              <a:ext cx="2740702"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grpSp>
      <p:sp>
        <p:nvSpPr>
          <p:cNvPr id="37" name="CuadroTexto 36">
            <a:extLst>
              <a:ext uri="{FF2B5EF4-FFF2-40B4-BE49-F238E27FC236}">
                <a16:creationId xmlns:a16="http://schemas.microsoft.com/office/drawing/2014/main" id="{6726B4AF-BE52-439E-8573-E41D112706A7}"/>
              </a:ext>
            </a:extLst>
          </p:cNvPr>
          <p:cNvSpPr txBox="1"/>
          <p:nvPr/>
        </p:nvSpPr>
        <p:spPr>
          <a:xfrm>
            <a:off x="370136" y="905979"/>
            <a:ext cx="4407536" cy="461665"/>
          </a:xfrm>
          <a:prstGeom prst="rect">
            <a:avLst/>
          </a:prstGeom>
          <a:noFill/>
        </p:spPr>
        <p:txBody>
          <a:bodyPr wrap="square" rtlCol="0">
            <a:spAutoFit/>
          </a:bodyPr>
          <a:lstStyle/>
          <a:p>
            <a:pPr algn="ctr"/>
            <a:r>
              <a:rPr lang="es-ES" sz="2400" b="1" cap="small" dirty="0">
                <a:solidFill>
                  <a:srgbClr val="1B8E95"/>
                </a:solidFill>
              </a:rPr>
              <a:t>Take an inventory</a:t>
            </a:r>
          </a:p>
        </p:txBody>
      </p:sp>
      <p:cxnSp>
        <p:nvCxnSpPr>
          <p:cNvPr id="41" name="Conector recto 40">
            <a:extLst>
              <a:ext uri="{FF2B5EF4-FFF2-40B4-BE49-F238E27FC236}">
                <a16:creationId xmlns:a16="http://schemas.microsoft.com/office/drawing/2014/main" id="{8CF1915F-B5BB-4656-988A-7AEBCDA0C6B8}"/>
              </a:ext>
            </a:extLst>
          </p:cNvPr>
          <p:cNvCxnSpPr>
            <a:cxnSpLocks/>
          </p:cNvCxnSpPr>
          <p:nvPr/>
        </p:nvCxnSpPr>
        <p:spPr>
          <a:xfrm>
            <a:off x="696820" y="4614328"/>
            <a:ext cx="3875180"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C752855D-6FC7-4F72-8E29-24DEB134EA53}"/>
              </a:ext>
            </a:extLst>
          </p:cNvPr>
          <p:cNvSpPr txBox="1"/>
          <p:nvPr/>
        </p:nvSpPr>
        <p:spPr>
          <a:xfrm>
            <a:off x="854408" y="4166743"/>
            <a:ext cx="3459695" cy="461665"/>
          </a:xfrm>
          <a:prstGeom prst="rect">
            <a:avLst/>
          </a:prstGeom>
          <a:noFill/>
        </p:spPr>
        <p:txBody>
          <a:bodyPr wrap="square" rtlCol="0">
            <a:spAutoFit/>
          </a:bodyPr>
          <a:lstStyle/>
          <a:p>
            <a:pPr algn="ctr"/>
            <a:r>
              <a:rPr lang="en-US" sz="2400" b="1" cap="small" dirty="0">
                <a:solidFill>
                  <a:srgbClr val="1B8E95"/>
                </a:solidFill>
              </a:rPr>
              <a:t>Replace old engines</a:t>
            </a:r>
          </a:p>
        </p:txBody>
      </p:sp>
      <p:sp>
        <p:nvSpPr>
          <p:cNvPr id="45" name="Espace réservé du contenu 8">
            <a:extLst>
              <a:ext uri="{FF2B5EF4-FFF2-40B4-BE49-F238E27FC236}">
                <a16:creationId xmlns:a16="http://schemas.microsoft.com/office/drawing/2014/main" id="{B6AA773B-B17F-4C25-96FF-70529EF2F0B1}"/>
              </a:ext>
            </a:extLst>
          </p:cNvPr>
          <p:cNvSpPr txBox="1">
            <a:spLocks/>
          </p:cNvSpPr>
          <p:nvPr/>
        </p:nvSpPr>
        <p:spPr>
          <a:xfrm>
            <a:off x="696821" y="4671389"/>
            <a:ext cx="3829596" cy="7810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r>
              <a:rPr lang="en-US" sz="1100" dirty="0">
                <a:solidFill>
                  <a:schemeClr val="tx1">
                    <a:lumMod val="65000"/>
                    <a:lumOff val="35000"/>
                  </a:schemeClr>
                </a:solidFill>
              </a:rPr>
              <a:t>Replace old engines with new ones with high efficiency.</a:t>
            </a:r>
            <a:endParaRPr lang="es-ES" sz="1100" dirty="0">
              <a:solidFill>
                <a:schemeClr val="tx1">
                  <a:lumMod val="65000"/>
                  <a:lumOff val="35000"/>
                </a:schemeClr>
              </a:solidFill>
            </a:endParaRPr>
          </a:p>
        </p:txBody>
      </p:sp>
      <p:grpSp>
        <p:nvGrpSpPr>
          <p:cNvPr id="46" name="Grupo 45">
            <a:extLst>
              <a:ext uri="{FF2B5EF4-FFF2-40B4-BE49-F238E27FC236}">
                <a16:creationId xmlns:a16="http://schemas.microsoft.com/office/drawing/2014/main" id="{A0FFEDDF-B75C-4155-BC45-7EC1A9007035}"/>
              </a:ext>
            </a:extLst>
          </p:cNvPr>
          <p:cNvGrpSpPr/>
          <p:nvPr/>
        </p:nvGrpSpPr>
        <p:grpSpPr>
          <a:xfrm flipV="1">
            <a:off x="5581124" y="4583745"/>
            <a:ext cx="2740702" cy="333249"/>
            <a:chOff x="5776007" y="2240868"/>
            <a:chExt cx="2740702" cy="666498"/>
          </a:xfrm>
        </p:grpSpPr>
        <p:cxnSp>
          <p:nvCxnSpPr>
            <p:cNvPr id="47" name="Conector recto 46">
              <a:extLst>
                <a:ext uri="{FF2B5EF4-FFF2-40B4-BE49-F238E27FC236}">
                  <a16:creationId xmlns:a16="http://schemas.microsoft.com/office/drawing/2014/main" id="{D6C7F003-B3F1-42F5-B54F-6626AF974194}"/>
                </a:ext>
              </a:extLst>
            </p:cNvPr>
            <p:cNvCxnSpPr>
              <a:cxnSpLocks/>
            </p:cNvCxnSpPr>
            <p:nvPr/>
          </p:nvCxnSpPr>
          <p:spPr>
            <a:xfrm flipV="1">
              <a:off x="5796136" y="2240868"/>
              <a:ext cx="0" cy="666498"/>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51A7D07B-AC89-495C-9855-3497C47F9860}"/>
                </a:ext>
              </a:extLst>
            </p:cNvPr>
            <p:cNvCxnSpPr>
              <a:cxnSpLocks/>
            </p:cNvCxnSpPr>
            <p:nvPr/>
          </p:nvCxnSpPr>
          <p:spPr>
            <a:xfrm flipH="1">
              <a:off x="5776007" y="2246515"/>
              <a:ext cx="2740702"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FD97ACF3-3659-4654-8984-1539B6E1B4A7}"/>
              </a:ext>
            </a:extLst>
          </p:cNvPr>
          <p:cNvSpPr txBox="1"/>
          <p:nvPr/>
        </p:nvSpPr>
        <p:spPr>
          <a:xfrm>
            <a:off x="5662131" y="4482366"/>
            <a:ext cx="2659695" cy="461665"/>
          </a:xfrm>
          <a:prstGeom prst="rect">
            <a:avLst/>
          </a:prstGeom>
          <a:noFill/>
        </p:spPr>
        <p:txBody>
          <a:bodyPr wrap="square" rtlCol="0">
            <a:spAutoFit/>
          </a:bodyPr>
          <a:lstStyle/>
          <a:p>
            <a:pPr algn="ctr"/>
            <a:r>
              <a:rPr lang="en-US" sz="2400" b="1" cap="small" dirty="0">
                <a:solidFill>
                  <a:srgbClr val="1B8E95"/>
                </a:solidFill>
              </a:rPr>
              <a:t>VFD:</a:t>
            </a:r>
          </a:p>
        </p:txBody>
      </p:sp>
      <p:sp>
        <p:nvSpPr>
          <p:cNvPr id="50" name="Espace réservé du contenu 8">
            <a:extLst>
              <a:ext uri="{FF2B5EF4-FFF2-40B4-BE49-F238E27FC236}">
                <a16:creationId xmlns:a16="http://schemas.microsoft.com/office/drawing/2014/main" id="{34A028C8-2B52-40DE-B4C4-29F8EB2B1ACF}"/>
              </a:ext>
            </a:extLst>
          </p:cNvPr>
          <p:cNvSpPr txBox="1">
            <a:spLocks/>
          </p:cNvSpPr>
          <p:nvPr/>
        </p:nvSpPr>
        <p:spPr>
          <a:xfrm>
            <a:off x="5601645" y="4944031"/>
            <a:ext cx="2740700" cy="7810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100" dirty="0">
                <a:solidFill>
                  <a:schemeClr val="tx1">
                    <a:lumMod val="65000"/>
                    <a:lumOff val="35000"/>
                  </a:schemeClr>
                </a:solidFill>
              </a:rPr>
              <a:t>Install Variable Frequency Drive.</a:t>
            </a:r>
          </a:p>
          <a:p>
            <a:pPr marL="285750" indent="-285750" algn="just">
              <a:buFont typeface="Arial" panose="020B0604020202020204" pitchFamily="34" charset="0"/>
              <a:buChar char="•"/>
            </a:pPr>
            <a:r>
              <a:rPr lang="en-US" sz="1100" dirty="0">
                <a:solidFill>
                  <a:schemeClr val="tx1">
                    <a:lumMod val="65000"/>
                    <a:lumOff val="35000"/>
                  </a:schemeClr>
                </a:solidFill>
              </a:rPr>
              <a:t>The objective is to modify the engine speed to ensure that it is always operating in optimal conditions.</a:t>
            </a:r>
          </a:p>
        </p:txBody>
      </p:sp>
      <p:pic>
        <p:nvPicPr>
          <p:cNvPr id="52" name="Gráfico 51" descr="Engranaje único">
            <a:extLst>
              <a:ext uri="{FF2B5EF4-FFF2-40B4-BE49-F238E27FC236}">
                <a16:creationId xmlns:a16="http://schemas.microsoft.com/office/drawing/2014/main" id="{229BF746-4D07-4F92-959E-B6DF730C5D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0070" y="2732508"/>
            <a:ext cx="1172716" cy="1172716"/>
          </a:xfrm>
          <a:prstGeom prst="rect">
            <a:avLst/>
          </a:prstGeom>
        </p:spPr>
      </p:pic>
      <p:pic>
        <p:nvPicPr>
          <p:cNvPr id="53" name="Gráfico 52" descr="Engranaje único">
            <a:extLst>
              <a:ext uri="{FF2B5EF4-FFF2-40B4-BE49-F238E27FC236}">
                <a16:creationId xmlns:a16="http://schemas.microsoft.com/office/drawing/2014/main" id="{DD150975-30F1-47B5-ADC5-91BB5CE44C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9056" y="3379342"/>
            <a:ext cx="1172716" cy="1172716"/>
          </a:xfrm>
          <a:prstGeom prst="rect">
            <a:avLst/>
          </a:prstGeom>
        </p:spPr>
      </p:pic>
    </p:spTree>
    <p:extLst>
      <p:ext uri="{BB962C8B-B14F-4D97-AF65-F5344CB8AC3E}">
        <p14:creationId xmlns:p14="http://schemas.microsoft.com/office/powerpoint/2010/main" val="183095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18</a:t>
            </a:fld>
            <a:endParaRPr lang="de-DE"/>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82273"/>
            <a:ext cx="8229600" cy="4230029"/>
          </a:xfrm>
        </p:spPr>
      </p:pic>
      <p:sp>
        <p:nvSpPr>
          <p:cNvPr id="6" name="Titel 1">
            <a:extLst>
              <a:ext uri="{FF2B5EF4-FFF2-40B4-BE49-F238E27FC236}">
                <a16:creationId xmlns:a16="http://schemas.microsoft.com/office/drawing/2014/main" id="{5B7C39E4-7217-4EED-898F-78A37C7520B2}"/>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Compressed Air</a:t>
            </a:r>
            <a:endParaRPr lang="es-ES" dirty="0"/>
          </a:p>
        </p:txBody>
      </p:sp>
      <p:sp>
        <p:nvSpPr>
          <p:cNvPr id="7" name="Rectángulo 6">
            <a:extLst>
              <a:ext uri="{FF2B5EF4-FFF2-40B4-BE49-F238E27FC236}">
                <a16:creationId xmlns:a16="http://schemas.microsoft.com/office/drawing/2014/main" id="{E7E9FB71-AD20-4D4E-AAB1-244639DF1878}"/>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03314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2"/>
          </p:nvPr>
        </p:nvSpPr>
        <p:spPr>
          <a:xfrm>
            <a:off x="370136" y="1355894"/>
            <a:ext cx="3553792" cy="1348108"/>
          </a:xfrm>
        </p:spPr>
        <p:txBody>
          <a:bodyPr>
            <a:noAutofit/>
          </a:bodyPr>
          <a:lstStyle/>
          <a:p>
            <a:pPr marL="171450" indent="-171450">
              <a:lnSpc>
                <a:spcPts val="1600"/>
              </a:lnSpc>
              <a:buFont typeface="Arial" panose="020B0604020202020204" pitchFamily="34" charset="0"/>
              <a:buChar char="•"/>
            </a:pPr>
            <a:r>
              <a:rPr lang="en-US" sz="1150" dirty="0">
                <a:solidFill>
                  <a:schemeClr val="tx1">
                    <a:lumMod val="65000"/>
                    <a:lumOff val="35000"/>
                  </a:schemeClr>
                </a:solidFill>
              </a:rPr>
              <a:t>Install more dryers performing. </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Check regularly the pressure drops of the driers.</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Respect the periodicities of maintenance.</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If necessary, call in a refrigeration specialist qualified for the maintenance of the cold circuit.</a:t>
            </a:r>
          </a:p>
        </p:txBody>
      </p:sp>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19</a:t>
            </a:fld>
            <a:endParaRPr lang="de-DE"/>
          </a:p>
        </p:txBody>
      </p:sp>
      <p:sp>
        <p:nvSpPr>
          <p:cNvPr id="18" name="Titel 1">
            <a:extLst>
              <a:ext uri="{FF2B5EF4-FFF2-40B4-BE49-F238E27FC236}">
                <a16:creationId xmlns:a16="http://schemas.microsoft.com/office/drawing/2014/main" id="{FF9CD4E2-DAD4-40E9-907C-734DE22CCE1B}"/>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Compressed Air</a:t>
            </a:r>
            <a:endParaRPr lang="es-ES" dirty="0"/>
          </a:p>
        </p:txBody>
      </p:sp>
      <p:sp>
        <p:nvSpPr>
          <p:cNvPr id="21" name="Rectángulo 20">
            <a:extLst>
              <a:ext uri="{FF2B5EF4-FFF2-40B4-BE49-F238E27FC236}">
                <a16:creationId xmlns:a16="http://schemas.microsoft.com/office/drawing/2014/main" id="{3F29534F-131F-4143-B9A3-F49AD723E818}"/>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6EE39B63-6252-4871-A38D-3461DD7D6CB0}"/>
              </a:ext>
            </a:extLst>
          </p:cNvPr>
          <p:cNvSpPr/>
          <p:nvPr/>
        </p:nvSpPr>
        <p:spPr>
          <a:xfrm>
            <a:off x="370136" y="1304370"/>
            <a:ext cx="3445780" cy="139963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superiores redondeadas 2">
            <a:extLst>
              <a:ext uri="{FF2B5EF4-FFF2-40B4-BE49-F238E27FC236}">
                <a16:creationId xmlns:a16="http://schemas.microsoft.com/office/drawing/2014/main" id="{B6BFDD89-320A-421F-B01D-4D933005B353}"/>
              </a:ext>
            </a:extLst>
          </p:cNvPr>
          <p:cNvSpPr/>
          <p:nvPr/>
        </p:nvSpPr>
        <p:spPr>
          <a:xfrm>
            <a:off x="370136" y="967613"/>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8" name="Rectángulo 7">
            <a:extLst>
              <a:ext uri="{FF2B5EF4-FFF2-40B4-BE49-F238E27FC236}">
                <a16:creationId xmlns:a16="http://schemas.microsoft.com/office/drawing/2014/main" id="{88632DA5-C90E-494F-843B-027D82DB46E3}"/>
              </a:ext>
            </a:extLst>
          </p:cNvPr>
          <p:cNvSpPr/>
          <p:nvPr/>
        </p:nvSpPr>
        <p:spPr>
          <a:xfrm>
            <a:off x="370136" y="964993"/>
            <a:ext cx="3445780" cy="400110"/>
          </a:xfrm>
          <a:prstGeom prst="rect">
            <a:avLst/>
          </a:prstGeom>
        </p:spPr>
        <p:txBody>
          <a:bodyPr wrap="square">
            <a:spAutoFit/>
          </a:bodyPr>
          <a:lstStyle/>
          <a:p>
            <a:pPr algn="ctr"/>
            <a:r>
              <a:rPr lang="en-US" sz="2000" b="1" cap="small" dirty="0">
                <a:solidFill>
                  <a:schemeClr val="bg1"/>
                </a:solidFill>
              </a:rPr>
              <a:t>Dryer</a:t>
            </a:r>
          </a:p>
        </p:txBody>
      </p:sp>
      <p:sp>
        <p:nvSpPr>
          <p:cNvPr id="33" name="Espace réservé du contenu 8">
            <a:extLst>
              <a:ext uri="{FF2B5EF4-FFF2-40B4-BE49-F238E27FC236}">
                <a16:creationId xmlns:a16="http://schemas.microsoft.com/office/drawing/2014/main" id="{55E4E1EC-086F-4C4F-BE2E-C863373549E1}"/>
              </a:ext>
            </a:extLst>
          </p:cNvPr>
          <p:cNvSpPr txBox="1">
            <a:spLocks/>
          </p:cNvSpPr>
          <p:nvPr/>
        </p:nvSpPr>
        <p:spPr>
          <a:xfrm>
            <a:off x="5094060" y="1355894"/>
            <a:ext cx="3856360" cy="1677062"/>
          </a:xfrm>
          <a:prstGeom prst="rect">
            <a:avLst/>
          </a:prstGeom>
        </p:spPr>
        <p:txBody>
          <a:bodyPr vert="horz" lIns="91440" tIns="45720" rIns="91440" bIns="45720" rtlCol="0">
            <a:noAutofit/>
          </a:bodyPr>
          <a:lstStyle>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Avoid regulations by  throttling of the suction air</a:t>
            </a:r>
          </a:p>
          <a:p>
            <a:r>
              <a:rPr lang="en-US" dirty="0">
                <a:solidFill>
                  <a:schemeClr val="tx1">
                    <a:lumMod val="65000"/>
                    <a:lumOff val="35000"/>
                  </a:schemeClr>
                </a:solidFill>
              </a:rPr>
              <a:t>Avoid the no-loads of air compressor.</a:t>
            </a:r>
          </a:p>
          <a:p>
            <a:r>
              <a:rPr lang="en-US" dirty="0">
                <a:solidFill>
                  <a:schemeClr val="tx1">
                    <a:lumMod val="65000"/>
                    <a:lumOff val="35000"/>
                  </a:schemeClr>
                </a:solidFill>
              </a:rPr>
              <a:t>Install an electronic variation speed to adapt production to the real need of compressed air.</a:t>
            </a:r>
          </a:p>
          <a:p>
            <a:r>
              <a:rPr lang="en-US" dirty="0">
                <a:solidFill>
                  <a:schemeClr val="tx1">
                    <a:lumMod val="65000"/>
                    <a:lumOff val="35000"/>
                  </a:schemeClr>
                </a:solidFill>
              </a:rPr>
              <a:t>Install a management system and regulation of compressors cascade according to the need of air</a:t>
            </a:r>
          </a:p>
        </p:txBody>
      </p:sp>
      <p:sp>
        <p:nvSpPr>
          <p:cNvPr id="34" name="Rectángulo 33">
            <a:extLst>
              <a:ext uri="{FF2B5EF4-FFF2-40B4-BE49-F238E27FC236}">
                <a16:creationId xmlns:a16="http://schemas.microsoft.com/office/drawing/2014/main" id="{621C953D-9D6B-4723-859B-AD443F96A220}"/>
              </a:ext>
            </a:extLst>
          </p:cNvPr>
          <p:cNvSpPr/>
          <p:nvPr/>
        </p:nvSpPr>
        <p:spPr>
          <a:xfrm>
            <a:off x="5094060" y="1124350"/>
            <a:ext cx="3640724" cy="17038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esquinas superiores redondeadas 34">
            <a:extLst>
              <a:ext uri="{FF2B5EF4-FFF2-40B4-BE49-F238E27FC236}">
                <a16:creationId xmlns:a16="http://schemas.microsoft.com/office/drawing/2014/main" id="{CC812318-55FD-4D14-B335-07FD74A8BC24}"/>
              </a:ext>
            </a:extLst>
          </p:cNvPr>
          <p:cNvSpPr/>
          <p:nvPr/>
        </p:nvSpPr>
        <p:spPr>
          <a:xfrm>
            <a:off x="5094060" y="967613"/>
            <a:ext cx="3640724"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6" name="Rectángulo 35">
            <a:extLst>
              <a:ext uri="{FF2B5EF4-FFF2-40B4-BE49-F238E27FC236}">
                <a16:creationId xmlns:a16="http://schemas.microsoft.com/office/drawing/2014/main" id="{37418B29-AA7E-483C-84CE-ACA4EA56D96F}"/>
              </a:ext>
            </a:extLst>
          </p:cNvPr>
          <p:cNvSpPr/>
          <p:nvPr/>
        </p:nvSpPr>
        <p:spPr>
          <a:xfrm>
            <a:off x="5107773" y="944724"/>
            <a:ext cx="3640724" cy="400110"/>
          </a:xfrm>
          <a:prstGeom prst="rect">
            <a:avLst/>
          </a:prstGeom>
        </p:spPr>
        <p:txBody>
          <a:bodyPr wrap="square">
            <a:spAutoFit/>
          </a:bodyPr>
          <a:lstStyle/>
          <a:p>
            <a:pPr algn="ctr"/>
            <a:r>
              <a:rPr lang="en-US" sz="2000" b="1" cap="small" dirty="0">
                <a:solidFill>
                  <a:schemeClr val="bg1"/>
                </a:solidFill>
              </a:rPr>
              <a:t>Regulation</a:t>
            </a:r>
          </a:p>
        </p:txBody>
      </p:sp>
      <p:sp>
        <p:nvSpPr>
          <p:cNvPr id="37" name="Espace réservé du contenu 8">
            <a:extLst>
              <a:ext uri="{FF2B5EF4-FFF2-40B4-BE49-F238E27FC236}">
                <a16:creationId xmlns:a16="http://schemas.microsoft.com/office/drawing/2014/main" id="{8853B86A-4B27-4B95-9EA7-AE11BCDB541C}"/>
              </a:ext>
            </a:extLst>
          </p:cNvPr>
          <p:cNvSpPr txBox="1">
            <a:spLocks/>
          </p:cNvSpPr>
          <p:nvPr/>
        </p:nvSpPr>
        <p:spPr>
          <a:xfrm>
            <a:off x="418580" y="3400468"/>
            <a:ext cx="3553792" cy="388784"/>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Close the not used network’s parts.</a:t>
            </a:r>
          </a:p>
        </p:txBody>
      </p:sp>
      <p:sp>
        <p:nvSpPr>
          <p:cNvPr id="38" name="Rectángulo 37">
            <a:extLst>
              <a:ext uri="{FF2B5EF4-FFF2-40B4-BE49-F238E27FC236}">
                <a16:creationId xmlns:a16="http://schemas.microsoft.com/office/drawing/2014/main" id="{52B60132-ADAC-4A57-88FC-4F05FC465442}"/>
              </a:ext>
            </a:extLst>
          </p:cNvPr>
          <p:cNvSpPr/>
          <p:nvPr/>
        </p:nvSpPr>
        <p:spPr>
          <a:xfrm>
            <a:off x="409216" y="3241100"/>
            <a:ext cx="3445780" cy="70752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esquinas superiores redondeadas 38">
            <a:extLst>
              <a:ext uri="{FF2B5EF4-FFF2-40B4-BE49-F238E27FC236}">
                <a16:creationId xmlns:a16="http://schemas.microsoft.com/office/drawing/2014/main" id="{7F885B3B-1ABC-45D7-BA65-2AE1C7692307}"/>
              </a:ext>
            </a:extLst>
          </p:cNvPr>
          <p:cNvSpPr/>
          <p:nvPr/>
        </p:nvSpPr>
        <p:spPr>
          <a:xfrm>
            <a:off x="409216" y="3002021"/>
            <a:ext cx="34457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0" name="Rectángulo 39">
            <a:extLst>
              <a:ext uri="{FF2B5EF4-FFF2-40B4-BE49-F238E27FC236}">
                <a16:creationId xmlns:a16="http://schemas.microsoft.com/office/drawing/2014/main" id="{35C69B09-6977-4812-8BE0-6B47B08E4842}"/>
              </a:ext>
            </a:extLst>
          </p:cNvPr>
          <p:cNvSpPr/>
          <p:nvPr/>
        </p:nvSpPr>
        <p:spPr>
          <a:xfrm>
            <a:off x="409216" y="2987097"/>
            <a:ext cx="3445780" cy="400110"/>
          </a:xfrm>
          <a:prstGeom prst="rect">
            <a:avLst/>
          </a:prstGeom>
        </p:spPr>
        <p:txBody>
          <a:bodyPr wrap="square">
            <a:spAutoFit/>
          </a:bodyPr>
          <a:lstStyle/>
          <a:p>
            <a:pPr algn="ctr"/>
            <a:r>
              <a:rPr lang="en-US" sz="2000" b="1" cap="small" dirty="0">
                <a:solidFill>
                  <a:schemeClr val="bg1"/>
                </a:solidFill>
              </a:rPr>
              <a:t>Heat Recovery</a:t>
            </a:r>
          </a:p>
        </p:txBody>
      </p:sp>
      <p:sp>
        <p:nvSpPr>
          <p:cNvPr id="41" name="Espace réservé du contenu 8">
            <a:extLst>
              <a:ext uri="{FF2B5EF4-FFF2-40B4-BE49-F238E27FC236}">
                <a16:creationId xmlns:a16="http://schemas.microsoft.com/office/drawing/2014/main" id="{D1F3E8F7-2E00-4642-B290-2F09633F0BA9}"/>
              </a:ext>
            </a:extLst>
          </p:cNvPr>
          <p:cNvSpPr txBox="1">
            <a:spLocks/>
          </p:cNvSpPr>
          <p:nvPr/>
        </p:nvSpPr>
        <p:spPr>
          <a:xfrm>
            <a:off x="5184442" y="3369858"/>
            <a:ext cx="3553792" cy="671210"/>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Closing the network to limit the gaps pressure at the end of the network</a:t>
            </a:r>
          </a:p>
        </p:txBody>
      </p:sp>
      <p:sp>
        <p:nvSpPr>
          <p:cNvPr id="42" name="Rectángulo 41">
            <a:extLst>
              <a:ext uri="{FF2B5EF4-FFF2-40B4-BE49-F238E27FC236}">
                <a16:creationId xmlns:a16="http://schemas.microsoft.com/office/drawing/2014/main" id="{10CFFDF3-394B-4A47-A128-DB277293E047}"/>
              </a:ext>
            </a:extLst>
          </p:cNvPr>
          <p:cNvSpPr/>
          <p:nvPr/>
        </p:nvSpPr>
        <p:spPr>
          <a:xfrm>
            <a:off x="5175078" y="3239749"/>
            <a:ext cx="3445780" cy="70752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esquinas superiores redondeadas 42">
            <a:extLst>
              <a:ext uri="{FF2B5EF4-FFF2-40B4-BE49-F238E27FC236}">
                <a16:creationId xmlns:a16="http://schemas.microsoft.com/office/drawing/2014/main" id="{37A459C9-FC56-417A-8315-A0B137BD28B4}"/>
              </a:ext>
            </a:extLst>
          </p:cNvPr>
          <p:cNvSpPr/>
          <p:nvPr/>
        </p:nvSpPr>
        <p:spPr>
          <a:xfrm>
            <a:off x="5175078" y="3000670"/>
            <a:ext cx="34457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4" name="Rectángulo 43">
            <a:extLst>
              <a:ext uri="{FF2B5EF4-FFF2-40B4-BE49-F238E27FC236}">
                <a16:creationId xmlns:a16="http://schemas.microsoft.com/office/drawing/2014/main" id="{E5476B85-C9F3-4539-A0DD-2E6A5A92733E}"/>
              </a:ext>
            </a:extLst>
          </p:cNvPr>
          <p:cNvSpPr/>
          <p:nvPr/>
        </p:nvSpPr>
        <p:spPr>
          <a:xfrm>
            <a:off x="5175078" y="2985746"/>
            <a:ext cx="3445780" cy="400110"/>
          </a:xfrm>
          <a:prstGeom prst="rect">
            <a:avLst/>
          </a:prstGeom>
        </p:spPr>
        <p:txBody>
          <a:bodyPr wrap="square">
            <a:spAutoFit/>
          </a:bodyPr>
          <a:lstStyle/>
          <a:p>
            <a:pPr algn="ctr"/>
            <a:r>
              <a:rPr lang="en-US" sz="2000" b="1" cap="small" dirty="0">
                <a:solidFill>
                  <a:schemeClr val="bg1"/>
                </a:solidFill>
              </a:rPr>
              <a:t>Compressed Air Network</a:t>
            </a:r>
          </a:p>
        </p:txBody>
      </p:sp>
      <p:sp>
        <p:nvSpPr>
          <p:cNvPr id="45" name="Espace réservé du contenu 8">
            <a:extLst>
              <a:ext uri="{FF2B5EF4-FFF2-40B4-BE49-F238E27FC236}">
                <a16:creationId xmlns:a16="http://schemas.microsoft.com/office/drawing/2014/main" id="{839DFBA8-23DE-41B6-8082-E0E83BCD2AEF}"/>
              </a:ext>
            </a:extLst>
          </p:cNvPr>
          <p:cNvSpPr txBox="1">
            <a:spLocks/>
          </p:cNvSpPr>
          <p:nvPr/>
        </p:nvSpPr>
        <p:spPr>
          <a:xfrm>
            <a:off x="370136" y="4625117"/>
            <a:ext cx="3553792" cy="122737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Look for and seal leaks regular (at least once a year). </a:t>
            </a:r>
          </a:p>
          <a:p>
            <a:r>
              <a:rPr lang="en-US" dirty="0">
                <a:solidFill>
                  <a:schemeClr val="tx1">
                    <a:lumMod val="65000"/>
                    <a:lumOff val="35000"/>
                  </a:schemeClr>
                </a:solidFill>
              </a:rPr>
              <a:t>The leaks are responsible for a significant waste, frequently around 40 to 50% of the overall consumption.</a:t>
            </a:r>
          </a:p>
        </p:txBody>
      </p:sp>
      <p:sp>
        <p:nvSpPr>
          <p:cNvPr id="46" name="Rectángulo 45">
            <a:extLst>
              <a:ext uri="{FF2B5EF4-FFF2-40B4-BE49-F238E27FC236}">
                <a16:creationId xmlns:a16="http://schemas.microsoft.com/office/drawing/2014/main" id="{7EE90AAC-2E53-4977-8723-DE82C9066CD9}"/>
              </a:ext>
            </a:extLst>
          </p:cNvPr>
          <p:cNvSpPr/>
          <p:nvPr/>
        </p:nvSpPr>
        <p:spPr>
          <a:xfrm>
            <a:off x="370136" y="4573593"/>
            <a:ext cx="3445780" cy="126266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esquinas superiores redondeadas 46">
            <a:extLst>
              <a:ext uri="{FF2B5EF4-FFF2-40B4-BE49-F238E27FC236}">
                <a16:creationId xmlns:a16="http://schemas.microsoft.com/office/drawing/2014/main" id="{503F6E67-0E91-4D9F-8C84-3215EC046909}"/>
              </a:ext>
            </a:extLst>
          </p:cNvPr>
          <p:cNvSpPr/>
          <p:nvPr/>
        </p:nvSpPr>
        <p:spPr>
          <a:xfrm>
            <a:off x="370136" y="4236836"/>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8" name="Rectángulo 47">
            <a:extLst>
              <a:ext uri="{FF2B5EF4-FFF2-40B4-BE49-F238E27FC236}">
                <a16:creationId xmlns:a16="http://schemas.microsoft.com/office/drawing/2014/main" id="{FAAAF38B-585B-471C-899B-173BD1DA429A}"/>
              </a:ext>
            </a:extLst>
          </p:cNvPr>
          <p:cNvSpPr/>
          <p:nvPr/>
        </p:nvSpPr>
        <p:spPr>
          <a:xfrm>
            <a:off x="370136" y="4234216"/>
            <a:ext cx="3445780" cy="400110"/>
          </a:xfrm>
          <a:prstGeom prst="rect">
            <a:avLst/>
          </a:prstGeom>
        </p:spPr>
        <p:txBody>
          <a:bodyPr wrap="square">
            <a:spAutoFit/>
          </a:bodyPr>
          <a:lstStyle/>
          <a:p>
            <a:pPr algn="ctr"/>
            <a:r>
              <a:rPr lang="en-US" sz="2000" b="1" cap="small" dirty="0">
                <a:solidFill>
                  <a:schemeClr val="bg1"/>
                </a:solidFill>
              </a:rPr>
              <a:t>Filters</a:t>
            </a:r>
          </a:p>
        </p:txBody>
      </p:sp>
      <p:sp>
        <p:nvSpPr>
          <p:cNvPr id="49" name="Espace réservé du contenu 8">
            <a:extLst>
              <a:ext uri="{FF2B5EF4-FFF2-40B4-BE49-F238E27FC236}">
                <a16:creationId xmlns:a16="http://schemas.microsoft.com/office/drawing/2014/main" id="{296B883E-BCE7-48F3-AD62-3359615EB399}"/>
              </a:ext>
            </a:extLst>
          </p:cNvPr>
          <p:cNvSpPr txBox="1">
            <a:spLocks/>
          </p:cNvSpPr>
          <p:nvPr/>
        </p:nvSpPr>
        <p:spPr>
          <a:xfrm>
            <a:off x="5160500" y="4813838"/>
            <a:ext cx="3553792" cy="849928"/>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Replace tools if possible pneumatic power tools. The price of the pneumatic kWh is 20 times higher than the price of the electric kWh.</a:t>
            </a:r>
          </a:p>
        </p:txBody>
      </p:sp>
      <p:sp>
        <p:nvSpPr>
          <p:cNvPr id="50" name="Rectángulo 49">
            <a:extLst>
              <a:ext uri="{FF2B5EF4-FFF2-40B4-BE49-F238E27FC236}">
                <a16:creationId xmlns:a16="http://schemas.microsoft.com/office/drawing/2014/main" id="{883ED0DC-6DC1-415F-9241-26AD558AAB25}"/>
              </a:ext>
            </a:extLst>
          </p:cNvPr>
          <p:cNvSpPr/>
          <p:nvPr/>
        </p:nvSpPr>
        <p:spPr>
          <a:xfrm>
            <a:off x="5160500" y="4573593"/>
            <a:ext cx="3445780" cy="126266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esquinas superiores redondeadas 50">
            <a:extLst>
              <a:ext uri="{FF2B5EF4-FFF2-40B4-BE49-F238E27FC236}">
                <a16:creationId xmlns:a16="http://schemas.microsoft.com/office/drawing/2014/main" id="{C8173414-32CC-479D-AD3A-DB5EDDB33489}"/>
              </a:ext>
            </a:extLst>
          </p:cNvPr>
          <p:cNvSpPr/>
          <p:nvPr/>
        </p:nvSpPr>
        <p:spPr>
          <a:xfrm>
            <a:off x="5160500" y="4236836"/>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2" name="Rectángulo 51">
            <a:extLst>
              <a:ext uri="{FF2B5EF4-FFF2-40B4-BE49-F238E27FC236}">
                <a16:creationId xmlns:a16="http://schemas.microsoft.com/office/drawing/2014/main" id="{833632A8-7E78-452A-AF46-A3D8B27F6254}"/>
              </a:ext>
            </a:extLst>
          </p:cNvPr>
          <p:cNvSpPr/>
          <p:nvPr/>
        </p:nvSpPr>
        <p:spPr>
          <a:xfrm>
            <a:off x="5160500" y="4234216"/>
            <a:ext cx="3445780" cy="400110"/>
          </a:xfrm>
          <a:prstGeom prst="rect">
            <a:avLst/>
          </a:prstGeom>
        </p:spPr>
        <p:txBody>
          <a:bodyPr wrap="square">
            <a:spAutoFit/>
          </a:bodyPr>
          <a:lstStyle/>
          <a:p>
            <a:pPr algn="ctr"/>
            <a:r>
              <a:rPr lang="en-US" sz="2000" b="1" cap="small" dirty="0">
                <a:solidFill>
                  <a:schemeClr val="bg1"/>
                </a:solidFill>
              </a:rPr>
              <a:t>Pneumatic Tools</a:t>
            </a:r>
          </a:p>
        </p:txBody>
      </p:sp>
    </p:spTree>
    <p:extLst>
      <p:ext uri="{BB962C8B-B14F-4D97-AF65-F5344CB8AC3E}">
        <p14:creationId xmlns:p14="http://schemas.microsoft.com/office/powerpoint/2010/main" val="416837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a:extLst>
              <a:ext uri="{FF2B5EF4-FFF2-40B4-BE49-F238E27FC236}">
                <a16:creationId xmlns:a16="http://schemas.microsoft.com/office/drawing/2014/main" id="{AE7D7351-99A1-47D1-B03F-E43058C707B8}"/>
              </a:ext>
            </a:extLst>
          </p:cNvPr>
          <p:cNvSpPr txBox="1"/>
          <p:nvPr/>
        </p:nvSpPr>
        <p:spPr>
          <a:xfrm>
            <a:off x="431540" y="5013176"/>
            <a:ext cx="8424936" cy="1569660"/>
          </a:xfrm>
          <a:prstGeom prst="rect">
            <a:avLst/>
          </a:prstGeom>
          <a:solidFill>
            <a:schemeClr val="accent3">
              <a:lumMod val="20000"/>
              <a:lumOff val="80000"/>
            </a:schemeClr>
          </a:solidFill>
        </p:spPr>
        <p:txBody>
          <a:bodyPr wrap="square" rtlCol="0">
            <a:spAutoFit/>
          </a:bodyPr>
          <a:lstStyle/>
          <a:p>
            <a:r>
              <a:rPr lang="es-ES" sz="1200" dirty="0">
                <a:solidFill>
                  <a:schemeClr val="tx1">
                    <a:lumMod val="85000"/>
                    <a:lumOff val="15000"/>
                  </a:schemeClr>
                </a:solidFill>
                <a:cs typeface="Arial" panose="020B0604020202020204" pitchFamily="34" charset="0"/>
              </a:rPr>
              <a:t>3.3.EN.2_Concept and </a:t>
            </a:r>
            <a:r>
              <a:rPr lang="es-ES" sz="1200" dirty="0" err="1">
                <a:solidFill>
                  <a:schemeClr val="tx1">
                    <a:lumMod val="85000"/>
                    <a:lumOff val="15000"/>
                  </a:schemeClr>
                </a:solidFill>
                <a:cs typeface="Arial" panose="020B0604020202020204" pitchFamily="34" charset="0"/>
              </a:rPr>
              <a:t>Introduction</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of</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the</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Energetic</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efficiency</a:t>
            </a:r>
            <a:r>
              <a:rPr lang="es-ES" sz="1200" dirty="0">
                <a:solidFill>
                  <a:schemeClr val="tx1">
                    <a:lumMod val="85000"/>
                    <a:lumOff val="15000"/>
                  </a:schemeClr>
                </a:solidFill>
                <a:cs typeface="Arial" panose="020B0604020202020204" pitchFamily="34" charset="0"/>
              </a:rPr>
              <a:t> in </a:t>
            </a:r>
            <a:r>
              <a:rPr lang="es-ES" sz="1200" dirty="0" err="1">
                <a:solidFill>
                  <a:schemeClr val="tx1">
                    <a:lumMod val="85000"/>
                    <a:lumOff val="15000"/>
                  </a:schemeClr>
                </a:solidFill>
                <a:cs typeface="Arial" panose="020B0604020202020204" pitchFamily="34" charset="0"/>
              </a:rPr>
              <a:t>the</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company</a:t>
            </a:r>
            <a:endParaRPr lang="es-ES" sz="1200" dirty="0">
              <a:solidFill>
                <a:schemeClr val="tx1">
                  <a:lumMod val="85000"/>
                  <a:lumOff val="15000"/>
                </a:schemeClr>
              </a:solidFill>
              <a:cs typeface="Arial" panose="020B0604020202020204" pitchFamily="34" charset="0"/>
            </a:endParaRPr>
          </a:p>
          <a:p>
            <a:endParaRPr lang="es-ES" sz="1200" dirty="0">
              <a:solidFill>
                <a:schemeClr val="tx1">
                  <a:lumMod val="85000"/>
                  <a:lumOff val="15000"/>
                </a:schemeClr>
              </a:solidFill>
              <a:cs typeface="Arial" panose="020B0604020202020204" pitchFamily="34" charset="0"/>
            </a:endParaRPr>
          </a:p>
          <a:p>
            <a:r>
              <a:rPr lang="es-ES" sz="1200" b="1" dirty="0" err="1">
                <a:solidFill>
                  <a:schemeClr val="tx1">
                    <a:lumMod val="85000"/>
                    <a:lumOff val="15000"/>
                  </a:schemeClr>
                </a:solidFill>
                <a:cs typeface="Arial" panose="020B0604020202020204" pitchFamily="34" charset="0"/>
              </a:rPr>
              <a:t>Version</a:t>
            </a:r>
            <a:r>
              <a:rPr lang="es-ES" sz="1200" b="1" dirty="0">
                <a:solidFill>
                  <a:schemeClr val="tx1">
                    <a:lumMod val="85000"/>
                    <a:lumOff val="15000"/>
                  </a:schemeClr>
                </a:solidFill>
                <a:cs typeface="Arial" panose="020B0604020202020204" pitchFamily="34" charset="0"/>
              </a:rPr>
              <a:t> </a:t>
            </a:r>
            <a:r>
              <a:rPr lang="es-ES" sz="1200" b="1" dirty="0" err="1">
                <a:solidFill>
                  <a:schemeClr val="tx1">
                    <a:lumMod val="85000"/>
                    <a:lumOff val="15000"/>
                  </a:schemeClr>
                </a:solidFill>
                <a:cs typeface="Arial" panose="020B0604020202020204" pitchFamily="34" charset="0"/>
              </a:rPr>
              <a:t>of</a:t>
            </a:r>
            <a:r>
              <a:rPr lang="es-ES" sz="1200" b="1" dirty="0">
                <a:solidFill>
                  <a:schemeClr val="tx1">
                    <a:lumMod val="85000"/>
                    <a:lumOff val="15000"/>
                  </a:schemeClr>
                </a:solidFill>
                <a:cs typeface="Arial" panose="020B0604020202020204" pitchFamily="34" charset="0"/>
              </a:rPr>
              <a:t>: </a:t>
            </a:r>
            <a:r>
              <a:rPr lang="es-ES" sz="1200" dirty="0">
                <a:solidFill>
                  <a:schemeClr val="tx1">
                    <a:lumMod val="85000"/>
                    <a:lumOff val="15000"/>
                  </a:schemeClr>
                </a:solidFill>
                <a:cs typeface="Arial" panose="020B0604020202020204" pitchFamily="34" charset="0"/>
              </a:rPr>
              <a:t>3.3.EN_Introduction </a:t>
            </a:r>
            <a:r>
              <a:rPr lang="es-ES" sz="1200" dirty="0" err="1">
                <a:solidFill>
                  <a:schemeClr val="tx1">
                    <a:lumMod val="85000"/>
                    <a:lumOff val="15000"/>
                  </a:schemeClr>
                </a:solidFill>
                <a:cs typeface="Arial" panose="020B0604020202020204" pitchFamily="34" charset="0"/>
              </a:rPr>
              <a:t>of</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the</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Energetic</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Efficiency</a:t>
            </a:r>
            <a:r>
              <a:rPr lang="es-ES" sz="1200" dirty="0">
                <a:solidFill>
                  <a:schemeClr val="tx1">
                    <a:lumMod val="85000"/>
                    <a:lumOff val="15000"/>
                  </a:schemeClr>
                </a:solidFill>
                <a:cs typeface="Arial" panose="020B0604020202020204" pitchFamily="34" charset="0"/>
              </a:rPr>
              <a:t> in </a:t>
            </a:r>
            <a:r>
              <a:rPr lang="es-ES" sz="1200" dirty="0" err="1">
                <a:solidFill>
                  <a:schemeClr val="tx1">
                    <a:lumMod val="85000"/>
                    <a:lumOff val="15000"/>
                  </a:schemeClr>
                </a:solidFill>
                <a:cs typeface="Arial" panose="020B0604020202020204" pitchFamily="34" charset="0"/>
              </a:rPr>
              <a:t>the</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company</a:t>
            </a:r>
            <a:r>
              <a:rPr lang="es-ES" sz="1200" dirty="0">
                <a:solidFill>
                  <a:schemeClr val="tx1">
                    <a:lumMod val="85000"/>
                    <a:lumOff val="15000"/>
                  </a:schemeClr>
                </a:solidFill>
                <a:cs typeface="Arial" panose="020B0604020202020204" pitchFamily="34" charset="0"/>
              </a:rPr>
              <a:t>.</a:t>
            </a:r>
          </a:p>
          <a:p>
            <a:br>
              <a:rPr lang="es-ES" sz="1200" dirty="0"/>
            </a:br>
            <a:r>
              <a:rPr lang="es-ES" sz="1200" b="1" dirty="0" err="1"/>
              <a:t>Description</a:t>
            </a:r>
            <a:r>
              <a:rPr lang="es-ES" sz="1200" b="1" dirty="0"/>
              <a:t> </a:t>
            </a:r>
            <a:r>
              <a:rPr lang="es-ES" sz="1200" b="1" dirty="0" err="1"/>
              <a:t>of</a:t>
            </a:r>
            <a:r>
              <a:rPr lang="es-ES" sz="1200" b="1" dirty="0"/>
              <a:t> </a:t>
            </a:r>
            <a:r>
              <a:rPr lang="es-ES" sz="1200" b="1" dirty="0" err="1"/>
              <a:t>the</a:t>
            </a:r>
            <a:r>
              <a:rPr lang="es-ES" sz="1200" b="1" dirty="0"/>
              <a:t> </a:t>
            </a:r>
            <a:r>
              <a:rPr lang="es-ES" sz="1200" b="1" dirty="0" err="1"/>
              <a:t>changes</a:t>
            </a:r>
            <a:r>
              <a:rPr lang="es-ES" sz="1200" b="1" dirty="0"/>
              <a:t>: </a:t>
            </a:r>
            <a:r>
              <a:rPr lang="es-ES" sz="1200" dirty="0" err="1"/>
              <a:t>Add</a:t>
            </a:r>
            <a:r>
              <a:rPr lang="es-ES" sz="1200" dirty="0"/>
              <a:t> </a:t>
            </a:r>
            <a:r>
              <a:rPr lang="es-ES" sz="1200" dirty="0" err="1"/>
              <a:t>some</a:t>
            </a:r>
            <a:r>
              <a:rPr lang="es-ES" sz="1200" dirty="0"/>
              <a:t> </a:t>
            </a:r>
            <a:r>
              <a:rPr lang="es-ES" sz="1200" dirty="0" err="1"/>
              <a:t>first</a:t>
            </a:r>
            <a:r>
              <a:rPr lang="es-ES" sz="1200" dirty="0"/>
              <a:t> </a:t>
            </a:r>
            <a:r>
              <a:rPr lang="es-ES" sz="1200" dirty="0" err="1"/>
              <a:t>slides</a:t>
            </a:r>
            <a:r>
              <a:rPr lang="es-ES" sz="1200" dirty="0"/>
              <a:t> </a:t>
            </a:r>
            <a:r>
              <a:rPr lang="es-ES" sz="1200" dirty="0" err="1"/>
              <a:t>where</a:t>
            </a:r>
            <a:r>
              <a:rPr lang="es-ES" sz="1200" dirty="0"/>
              <a:t> </a:t>
            </a:r>
            <a:r>
              <a:rPr lang="es-ES" sz="1200" dirty="0" err="1"/>
              <a:t>the</a:t>
            </a:r>
            <a:r>
              <a:rPr lang="es-ES" sz="1200" dirty="0"/>
              <a:t> concept </a:t>
            </a:r>
            <a:r>
              <a:rPr lang="es-ES" sz="1200" dirty="0" err="1"/>
              <a:t>of</a:t>
            </a:r>
            <a:r>
              <a:rPr lang="es-ES" sz="1200" dirty="0"/>
              <a:t> </a:t>
            </a:r>
            <a:r>
              <a:rPr lang="es-ES" sz="1200" dirty="0" err="1"/>
              <a:t>energy</a:t>
            </a:r>
            <a:r>
              <a:rPr lang="es-ES" sz="1200" dirty="0"/>
              <a:t> </a:t>
            </a:r>
            <a:r>
              <a:rPr lang="es-ES" sz="1200" dirty="0" err="1"/>
              <a:t>efficiency</a:t>
            </a:r>
            <a:r>
              <a:rPr lang="es-ES" sz="1200" dirty="0"/>
              <a:t> and </a:t>
            </a:r>
            <a:r>
              <a:rPr lang="es-ES" sz="1200" dirty="0" err="1"/>
              <a:t>the</a:t>
            </a:r>
            <a:r>
              <a:rPr lang="es-ES" sz="1200" dirty="0"/>
              <a:t> </a:t>
            </a:r>
            <a:r>
              <a:rPr lang="es-ES" sz="1200" dirty="0" err="1"/>
              <a:t>consequences</a:t>
            </a:r>
            <a:r>
              <a:rPr lang="es-ES" sz="1200" dirty="0"/>
              <a:t> </a:t>
            </a:r>
            <a:r>
              <a:rPr lang="es-ES" sz="1200" dirty="0" err="1"/>
              <a:t>of</a:t>
            </a:r>
            <a:r>
              <a:rPr lang="es-ES" sz="1200" dirty="0"/>
              <a:t> </a:t>
            </a:r>
            <a:r>
              <a:rPr lang="es-ES" sz="1200" dirty="0" err="1"/>
              <a:t>energy</a:t>
            </a:r>
            <a:r>
              <a:rPr lang="es-ES" sz="1200" dirty="0"/>
              <a:t> </a:t>
            </a:r>
            <a:r>
              <a:rPr lang="es-ES" sz="1200" dirty="0" err="1"/>
              <a:t>consumption</a:t>
            </a:r>
            <a:r>
              <a:rPr lang="es-ES" sz="1200" dirty="0"/>
              <a:t> are </a:t>
            </a:r>
            <a:r>
              <a:rPr lang="es-ES" sz="1200" dirty="0" err="1"/>
              <a:t>explained</a:t>
            </a:r>
            <a:r>
              <a:rPr lang="es-ES" sz="1200" dirty="0"/>
              <a:t>.</a:t>
            </a:r>
          </a:p>
          <a:p>
            <a:endParaRPr lang="es-ES" sz="1200" dirty="0">
              <a:solidFill>
                <a:schemeClr val="tx1">
                  <a:lumMod val="85000"/>
                  <a:lumOff val="15000"/>
                </a:schemeClr>
              </a:solidFill>
              <a:cs typeface="Arial" panose="020B0604020202020204" pitchFamily="34" charset="0"/>
            </a:endParaRPr>
          </a:p>
          <a:p>
            <a:r>
              <a:rPr lang="es-ES" sz="1200" b="1" dirty="0" err="1">
                <a:solidFill>
                  <a:schemeClr val="tx1">
                    <a:lumMod val="85000"/>
                    <a:lumOff val="15000"/>
                  </a:schemeClr>
                </a:solidFill>
                <a:cs typeface="Arial" panose="020B0604020202020204" pitchFamily="34" charset="0"/>
              </a:rPr>
              <a:t>List</a:t>
            </a:r>
            <a:r>
              <a:rPr lang="es-ES" sz="1200" b="1" dirty="0">
                <a:solidFill>
                  <a:schemeClr val="tx1">
                    <a:lumMod val="85000"/>
                    <a:lumOff val="15000"/>
                  </a:schemeClr>
                </a:solidFill>
                <a:cs typeface="Arial" panose="020B0604020202020204" pitchFamily="34" charset="0"/>
              </a:rPr>
              <a:t> </a:t>
            </a:r>
            <a:r>
              <a:rPr lang="es-ES" sz="1200" b="1" dirty="0" err="1">
                <a:solidFill>
                  <a:schemeClr val="tx1">
                    <a:lumMod val="85000"/>
                    <a:lumOff val="15000"/>
                  </a:schemeClr>
                </a:solidFill>
                <a:cs typeface="Arial" panose="020B0604020202020204" pitchFamily="34" charset="0"/>
              </a:rPr>
              <a:t>of</a:t>
            </a:r>
            <a:r>
              <a:rPr lang="es-ES" sz="1200" b="1" dirty="0">
                <a:solidFill>
                  <a:schemeClr val="tx1">
                    <a:lumMod val="85000"/>
                    <a:lumOff val="15000"/>
                  </a:schemeClr>
                </a:solidFill>
                <a:cs typeface="Arial" panose="020B0604020202020204" pitchFamily="34" charset="0"/>
              </a:rPr>
              <a:t> </a:t>
            </a:r>
            <a:r>
              <a:rPr lang="es-ES" sz="1200" b="1" dirty="0" err="1">
                <a:solidFill>
                  <a:schemeClr val="tx1">
                    <a:lumMod val="85000"/>
                    <a:lumOff val="15000"/>
                  </a:schemeClr>
                </a:solidFill>
                <a:cs typeface="Arial" panose="020B0604020202020204" pitchFamily="34" charset="0"/>
              </a:rPr>
              <a:t>resources</a:t>
            </a:r>
            <a:r>
              <a:rPr lang="es-ES" sz="1200" b="1" dirty="0">
                <a:solidFill>
                  <a:schemeClr val="tx1">
                    <a:lumMod val="85000"/>
                    <a:lumOff val="15000"/>
                  </a:schemeClr>
                </a:solidFill>
                <a:cs typeface="Arial" panose="020B0604020202020204" pitchFamily="34" charset="0"/>
              </a:rPr>
              <a:t> </a:t>
            </a:r>
            <a:r>
              <a:rPr lang="es-ES" sz="1200" b="1" dirty="0" err="1">
                <a:solidFill>
                  <a:schemeClr val="tx1">
                    <a:lumMod val="85000"/>
                    <a:lumOff val="15000"/>
                  </a:schemeClr>
                </a:solidFill>
                <a:cs typeface="Arial" panose="020B0604020202020204" pitchFamily="34" charset="0"/>
              </a:rPr>
              <a:t>used</a:t>
            </a:r>
            <a:r>
              <a:rPr lang="es-ES" sz="1200" b="1" dirty="0">
                <a:solidFill>
                  <a:schemeClr val="tx1">
                    <a:lumMod val="85000"/>
                    <a:lumOff val="15000"/>
                  </a:schemeClr>
                </a:solidFill>
                <a:cs typeface="Arial" panose="020B0604020202020204" pitchFamily="34" charset="0"/>
              </a:rPr>
              <a:t>: </a:t>
            </a:r>
            <a:r>
              <a:rPr lang="es-ES" sz="1200" dirty="0">
                <a:solidFill>
                  <a:schemeClr val="tx1">
                    <a:lumMod val="85000"/>
                    <a:lumOff val="15000"/>
                  </a:schemeClr>
                </a:solidFill>
                <a:cs typeface="Arial" panose="020B0604020202020204" pitchFamily="34" charset="0"/>
              </a:rPr>
              <a:t>3.2.EN_Awareness in Energy </a:t>
            </a:r>
            <a:r>
              <a:rPr lang="es-ES" sz="1200" dirty="0" err="1">
                <a:solidFill>
                  <a:schemeClr val="tx1">
                    <a:lumMod val="85000"/>
                    <a:lumOff val="15000"/>
                  </a:schemeClr>
                </a:solidFill>
                <a:cs typeface="Arial" panose="020B0604020202020204" pitchFamily="34" charset="0"/>
              </a:rPr>
              <a:t>Efficiency</a:t>
            </a:r>
            <a:r>
              <a:rPr lang="es-ES" sz="1200" dirty="0">
                <a:solidFill>
                  <a:schemeClr val="tx1">
                    <a:lumMod val="85000"/>
                    <a:lumOff val="15000"/>
                  </a:schemeClr>
                </a:solidFill>
                <a:cs typeface="Arial" panose="020B0604020202020204" pitchFamily="34" charset="0"/>
              </a:rPr>
              <a:t>.</a:t>
            </a:r>
          </a:p>
        </p:txBody>
      </p:sp>
    </p:spTree>
    <p:extLst>
      <p:ext uri="{BB962C8B-B14F-4D97-AF65-F5344CB8AC3E}">
        <p14:creationId xmlns:p14="http://schemas.microsoft.com/office/powerpoint/2010/main" val="69897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objeto&#10;&#10;Descripción generada automáticamente">
            <a:extLst>
              <a:ext uri="{FF2B5EF4-FFF2-40B4-BE49-F238E27FC236}">
                <a16:creationId xmlns:a16="http://schemas.microsoft.com/office/drawing/2014/main" id="{5997A089-B315-4CE6-9D41-D04E639EA15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6513" y="2192723"/>
            <a:ext cx="6369785" cy="4246523"/>
          </a:xfrm>
          <a:prstGeom prst="rect">
            <a:avLst/>
          </a:prstGeom>
        </p:spPr>
      </p:pic>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20</a:t>
            </a:fld>
            <a:endParaRPr lang="de-DE"/>
          </a:p>
        </p:txBody>
      </p:sp>
      <p:sp>
        <p:nvSpPr>
          <p:cNvPr id="15" name="Titel 1">
            <a:extLst>
              <a:ext uri="{FF2B5EF4-FFF2-40B4-BE49-F238E27FC236}">
                <a16:creationId xmlns:a16="http://schemas.microsoft.com/office/drawing/2014/main" id="{86D08B2F-3E4D-40F9-AEF6-A43E9E864F39}"/>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Pumping</a:t>
            </a:r>
            <a:endParaRPr lang="es-ES" dirty="0"/>
          </a:p>
        </p:txBody>
      </p:sp>
      <p:sp>
        <p:nvSpPr>
          <p:cNvPr id="18" name="Rectángulo 17">
            <a:extLst>
              <a:ext uri="{FF2B5EF4-FFF2-40B4-BE49-F238E27FC236}">
                <a16:creationId xmlns:a16="http://schemas.microsoft.com/office/drawing/2014/main" id="{0356247E-9CC5-4701-BA29-EE8A49C4F3F4}"/>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Espace réservé du contenu 8">
            <a:extLst>
              <a:ext uri="{FF2B5EF4-FFF2-40B4-BE49-F238E27FC236}">
                <a16:creationId xmlns:a16="http://schemas.microsoft.com/office/drawing/2014/main" id="{B442F7AA-5B1F-40D4-B5F7-2466BB6B88B7}"/>
              </a:ext>
            </a:extLst>
          </p:cNvPr>
          <p:cNvSpPr txBox="1">
            <a:spLocks/>
          </p:cNvSpPr>
          <p:nvPr/>
        </p:nvSpPr>
        <p:spPr>
          <a:xfrm>
            <a:off x="370136" y="1355894"/>
            <a:ext cx="3769816" cy="134810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a:lnSpc>
                <a:spcPts val="1600"/>
              </a:lnSpc>
              <a:buFont typeface="Arial" panose="020B0604020202020204" pitchFamily="34" charset="0"/>
              <a:buChar char="•"/>
            </a:pPr>
            <a:r>
              <a:rPr lang="en-US" sz="1150" dirty="0">
                <a:solidFill>
                  <a:schemeClr val="tx1">
                    <a:lumMod val="65000"/>
                    <a:lumOff val="35000"/>
                  </a:schemeClr>
                </a:solidFill>
              </a:rPr>
              <a:t>Replace or modify pumps oversized.</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Choose the pump according to the needs of the system</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Apply a coating that reduces friction inside the wheel and the volute centrifugal pumps</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Restore internal tolerances shoes</a:t>
            </a:r>
          </a:p>
          <a:p>
            <a:pPr marL="171450" indent="-171450">
              <a:lnSpc>
                <a:spcPts val="1600"/>
              </a:lnSpc>
              <a:buFont typeface="Arial" panose="020B0604020202020204" pitchFamily="34" charset="0"/>
              <a:buChar char="•"/>
            </a:pPr>
            <a:r>
              <a:rPr lang="en-US" sz="1150" dirty="0">
                <a:solidFill>
                  <a:schemeClr val="tx1">
                    <a:lumMod val="65000"/>
                    <a:lumOff val="35000"/>
                  </a:schemeClr>
                </a:solidFill>
              </a:rPr>
              <a:t>Identify the pumps in cavitation</a:t>
            </a:r>
          </a:p>
        </p:txBody>
      </p:sp>
      <p:sp>
        <p:nvSpPr>
          <p:cNvPr id="24" name="Rectángulo 23">
            <a:extLst>
              <a:ext uri="{FF2B5EF4-FFF2-40B4-BE49-F238E27FC236}">
                <a16:creationId xmlns:a16="http://schemas.microsoft.com/office/drawing/2014/main" id="{9B96F972-22F4-4C41-8C06-A5690A821A1A}"/>
              </a:ext>
            </a:extLst>
          </p:cNvPr>
          <p:cNvSpPr/>
          <p:nvPr/>
        </p:nvSpPr>
        <p:spPr>
          <a:xfrm>
            <a:off x="370136" y="1304370"/>
            <a:ext cx="3769816" cy="181449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esquinas superiores redondeadas 25">
            <a:extLst>
              <a:ext uri="{FF2B5EF4-FFF2-40B4-BE49-F238E27FC236}">
                <a16:creationId xmlns:a16="http://schemas.microsoft.com/office/drawing/2014/main" id="{BD0180FA-42B8-454E-A295-B5B5ECED55A4}"/>
              </a:ext>
            </a:extLst>
          </p:cNvPr>
          <p:cNvSpPr/>
          <p:nvPr/>
        </p:nvSpPr>
        <p:spPr>
          <a:xfrm>
            <a:off x="370136" y="967613"/>
            <a:ext cx="3769816"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27" name="Rectángulo 26">
            <a:extLst>
              <a:ext uri="{FF2B5EF4-FFF2-40B4-BE49-F238E27FC236}">
                <a16:creationId xmlns:a16="http://schemas.microsoft.com/office/drawing/2014/main" id="{21758D95-2F02-4358-B50D-E630143F4258}"/>
              </a:ext>
            </a:extLst>
          </p:cNvPr>
          <p:cNvSpPr/>
          <p:nvPr/>
        </p:nvSpPr>
        <p:spPr>
          <a:xfrm>
            <a:off x="370136" y="964993"/>
            <a:ext cx="3769816" cy="400110"/>
          </a:xfrm>
          <a:prstGeom prst="rect">
            <a:avLst/>
          </a:prstGeom>
        </p:spPr>
        <p:txBody>
          <a:bodyPr wrap="square">
            <a:spAutoFit/>
          </a:bodyPr>
          <a:lstStyle/>
          <a:p>
            <a:pPr algn="ctr"/>
            <a:r>
              <a:rPr lang="en-US" sz="2000" b="1" cap="small" dirty="0">
                <a:solidFill>
                  <a:schemeClr val="bg1"/>
                </a:solidFill>
              </a:rPr>
              <a:t>Pumps</a:t>
            </a:r>
          </a:p>
        </p:txBody>
      </p:sp>
      <p:sp>
        <p:nvSpPr>
          <p:cNvPr id="28" name="Espace réservé du contenu 8">
            <a:extLst>
              <a:ext uri="{FF2B5EF4-FFF2-40B4-BE49-F238E27FC236}">
                <a16:creationId xmlns:a16="http://schemas.microsoft.com/office/drawing/2014/main" id="{DE0CF5B4-DE14-452E-955A-A7E9C7E33D92}"/>
              </a:ext>
            </a:extLst>
          </p:cNvPr>
          <p:cNvSpPr txBox="1">
            <a:spLocks/>
          </p:cNvSpPr>
          <p:nvPr/>
        </p:nvSpPr>
        <p:spPr>
          <a:xfrm>
            <a:off x="418580" y="5171602"/>
            <a:ext cx="3721372" cy="388784"/>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Put in place a monitoring system for the entire network.</a:t>
            </a:r>
          </a:p>
        </p:txBody>
      </p:sp>
      <p:sp>
        <p:nvSpPr>
          <p:cNvPr id="29" name="Rectángulo 28">
            <a:extLst>
              <a:ext uri="{FF2B5EF4-FFF2-40B4-BE49-F238E27FC236}">
                <a16:creationId xmlns:a16="http://schemas.microsoft.com/office/drawing/2014/main" id="{72250EB3-9C4D-451D-889C-D9784FAE1237}"/>
              </a:ext>
            </a:extLst>
          </p:cNvPr>
          <p:cNvSpPr/>
          <p:nvPr/>
        </p:nvSpPr>
        <p:spPr>
          <a:xfrm>
            <a:off x="370136" y="5012234"/>
            <a:ext cx="3736888" cy="70752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esquinas superiores redondeadas 29">
            <a:extLst>
              <a:ext uri="{FF2B5EF4-FFF2-40B4-BE49-F238E27FC236}">
                <a16:creationId xmlns:a16="http://schemas.microsoft.com/office/drawing/2014/main" id="{7417D0A1-DAAB-438E-963E-F860355B1B9D}"/>
              </a:ext>
            </a:extLst>
          </p:cNvPr>
          <p:cNvSpPr/>
          <p:nvPr/>
        </p:nvSpPr>
        <p:spPr>
          <a:xfrm>
            <a:off x="370136" y="4773155"/>
            <a:ext cx="3736888"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1" name="Rectángulo 30">
            <a:extLst>
              <a:ext uri="{FF2B5EF4-FFF2-40B4-BE49-F238E27FC236}">
                <a16:creationId xmlns:a16="http://schemas.microsoft.com/office/drawing/2014/main" id="{9478F734-9B3F-448E-9638-23626F198577}"/>
              </a:ext>
            </a:extLst>
          </p:cNvPr>
          <p:cNvSpPr/>
          <p:nvPr/>
        </p:nvSpPr>
        <p:spPr>
          <a:xfrm>
            <a:off x="409216" y="4758231"/>
            <a:ext cx="3697808" cy="400110"/>
          </a:xfrm>
          <a:prstGeom prst="rect">
            <a:avLst/>
          </a:prstGeom>
        </p:spPr>
        <p:txBody>
          <a:bodyPr wrap="square">
            <a:spAutoFit/>
          </a:bodyPr>
          <a:lstStyle/>
          <a:p>
            <a:pPr algn="ctr"/>
            <a:r>
              <a:rPr lang="en-US" sz="2000" b="1" cap="small" dirty="0">
                <a:solidFill>
                  <a:schemeClr val="bg1"/>
                </a:solidFill>
              </a:rPr>
              <a:t>Process</a:t>
            </a:r>
          </a:p>
        </p:txBody>
      </p:sp>
      <p:sp>
        <p:nvSpPr>
          <p:cNvPr id="32" name="Espace réservé du contenu 8">
            <a:extLst>
              <a:ext uri="{FF2B5EF4-FFF2-40B4-BE49-F238E27FC236}">
                <a16:creationId xmlns:a16="http://schemas.microsoft.com/office/drawing/2014/main" id="{A85D4580-B183-4176-958C-82122CF50024}"/>
              </a:ext>
            </a:extLst>
          </p:cNvPr>
          <p:cNvSpPr txBox="1">
            <a:spLocks/>
          </p:cNvSpPr>
          <p:nvPr/>
        </p:nvSpPr>
        <p:spPr>
          <a:xfrm>
            <a:off x="370136" y="3610988"/>
            <a:ext cx="3697808" cy="122737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Recover the rejected heat by the compressor for space heating or water production hot. </a:t>
            </a:r>
          </a:p>
          <a:p>
            <a:r>
              <a:rPr lang="en-US" dirty="0">
                <a:solidFill>
                  <a:schemeClr val="tx1">
                    <a:lumMod val="65000"/>
                    <a:lumOff val="35000"/>
                  </a:schemeClr>
                </a:solidFill>
              </a:rPr>
              <a:t>About 80% of electric power compressor is transformed into heat.</a:t>
            </a:r>
          </a:p>
        </p:txBody>
      </p:sp>
      <p:sp>
        <p:nvSpPr>
          <p:cNvPr id="33" name="Rectángulo 32">
            <a:extLst>
              <a:ext uri="{FF2B5EF4-FFF2-40B4-BE49-F238E27FC236}">
                <a16:creationId xmlns:a16="http://schemas.microsoft.com/office/drawing/2014/main" id="{4FCE4219-5AA7-4E3F-814B-D2CF1C2249C5}"/>
              </a:ext>
            </a:extLst>
          </p:cNvPr>
          <p:cNvSpPr/>
          <p:nvPr/>
        </p:nvSpPr>
        <p:spPr>
          <a:xfrm>
            <a:off x="370136" y="3559464"/>
            <a:ext cx="3769816" cy="108765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esquinas superiores redondeadas 33">
            <a:extLst>
              <a:ext uri="{FF2B5EF4-FFF2-40B4-BE49-F238E27FC236}">
                <a16:creationId xmlns:a16="http://schemas.microsoft.com/office/drawing/2014/main" id="{18256543-053F-42B4-AD94-C2D29F460B41}"/>
              </a:ext>
            </a:extLst>
          </p:cNvPr>
          <p:cNvSpPr/>
          <p:nvPr/>
        </p:nvSpPr>
        <p:spPr>
          <a:xfrm>
            <a:off x="370136" y="3222707"/>
            <a:ext cx="3769816"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5" name="Rectángulo 34">
            <a:extLst>
              <a:ext uri="{FF2B5EF4-FFF2-40B4-BE49-F238E27FC236}">
                <a16:creationId xmlns:a16="http://schemas.microsoft.com/office/drawing/2014/main" id="{295B7289-67A5-4F95-BF23-B2F40C1280EB}"/>
              </a:ext>
            </a:extLst>
          </p:cNvPr>
          <p:cNvSpPr/>
          <p:nvPr/>
        </p:nvSpPr>
        <p:spPr>
          <a:xfrm>
            <a:off x="370136" y="3220087"/>
            <a:ext cx="3769816" cy="400110"/>
          </a:xfrm>
          <a:prstGeom prst="rect">
            <a:avLst/>
          </a:prstGeom>
        </p:spPr>
        <p:txBody>
          <a:bodyPr wrap="square">
            <a:spAutoFit/>
          </a:bodyPr>
          <a:lstStyle/>
          <a:p>
            <a:pPr algn="ctr"/>
            <a:r>
              <a:rPr lang="en-US" sz="2000" b="1" cap="small" dirty="0">
                <a:solidFill>
                  <a:schemeClr val="bg1"/>
                </a:solidFill>
              </a:rPr>
              <a:t>Valves</a:t>
            </a:r>
          </a:p>
        </p:txBody>
      </p:sp>
      <p:sp>
        <p:nvSpPr>
          <p:cNvPr id="36" name="Rectángulo 35">
            <a:extLst>
              <a:ext uri="{FF2B5EF4-FFF2-40B4-BE49-F238E27FC236}">
                <a16:creationId xmlns:a16="http://schemas.microsoft.com/office/drawing/2014/main" id="{C965D87D-9F97-4E2A-B0F4-DB7B0C867152}"/>
              </a:ext>
            </a:extLst>
          </p:cNvPr>
          <p:cNvSpPr/>
          <p:nvPr/>
        </p:nvSpPr>
        <p:spPr>
          <a:xfrm>
            <a:off x="5220074" y="1304370"/>
            <a:ext cx="3445780" cy="131143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esquinas superiores redondeadas 36">
            <a:extLst>
              <a:ext uri="{FF2B5EF4-FFF2-40B4-BE49-F238E27FC236}">
                <a16:creationId xmlns:a16="http://schemas.microsoft.com/office/drawing/2014/main" id="{5C40E3CD-F2F2-417D-AA61-AC0626B204BB}"/>
              </a:ext>
            </a:extLst>
          </p:cNvPr>
          <p:cNvSpPr/>
          <p:nvPr/>
        </p:nvSpPr>
        <p:spPr>
          <a:xfrm>
            <a:off x="5220074" y="967613"/>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8" name="Rectángulo 37">
            <a:extLst>
              <a:ext uri="{FF2B5EF4-FFF2-40B4-BE49-F238E27FC236}">
                <a16:creationId xmlns:a16="http://schemas.microsoft.com/office/drawing/2014/main" id="{5E99B5ED-46CC-4EC1-BA3D-92FBD48DD9FD}"/>
              </a:ext>
            </a:extLst>
          </p:cNvPr>
          <p:cNvSpPr/>
          <p:nvPr/>
        </p:nvSpPr>
        <p:spPr>
          <a:xfrm>
            <a:off x="5220074" y="964993"/>
            <a:ext cx="3445780" cy="400110"/>
          </a:xfrm>
          <a:prstGeom prst="rect">
            <a:avLst/>
          </a:prstGeom>
        </p:spPr>
        <p:txBody>
          <a:bodyPr wrap="square">
            <a:spAutoFit/>
          </a:bodyPr>
          <a:lstStyle/>
          <a:p>
            <a:pPr algn="ctr"/>
            <a:r>
              <a:rPr lang="en-US" sz="2000" b="1" cap="small" dirty="0">
                <a:solidFill>
                  <a:schemeClr val="bg1"/>
                </a:solidFill>
              </a:rPr>
              <a:t>Valves</a:t>
            </a:r>
          </a:p>
        </p:txBody>
      </p:sp>
      <p:sp>
        <p:nvSpPr>
          <p:cNvPr id="39" name="Espace réservé du contenu 8">
            <a:extLst>
              <a:ext uri="{FF2B5EF4-FFF2-40B4-BE49-F238E27FC236}">
                <a16:creationId xmlns:a16="http://schemas.microsoft.com/office/drawing/2014/main" id="{C7DD47D4-6B49-4480-823F-E68E367CC887}"/>
              </a:ext>
            </a:extLst>
          </p:cNvPr>
          <p:cNvSpPr txBox="1">
            <a:spLocks/>
          </p:cNvSpPr>
          <p:nvPr/>
        </p:nvSpPr>
        <p:spPr>
          <a:xfrm>
            <a:off x="5219700" y="1388435"/>
            <a:ext cx="3445780" cy="122737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Install electronic speed variation when it allows to increase the energy efficiency of the pumping system. </a:t>
            </a:r>
          </a:p>
          <a:p>
            <a:r>
              <a:rPr lang="en-US" dirty="0">
                <a:solidFill>
                  <a:schemeClr val="tx1">
                    <a:lumMod val="65000"/>
                    <a:lumOff val="35000"/>
                  </a:schemeClr>
                </a:solidFill>
              </a:rPr>
              <a:t>Stop the pumps when they do not need to be Operating. Do not pump for nothing.</a:t>
            </a:r>
          </a:p>
        </p:txBody>
      </p:sp>
    </p:spTree>
    <p:extLst>
      <p:ext uri="{BB962C8B-B14F-4D97-AF65-F5344CB8AC3E}">
        <p14:creationId xmlns:p14="http://schemas.microsoft.com/office/powerpoint/2010/main" val="42263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21</a:t>
            </a:fld>
            <a:endParaRPr lang="de-DE"/>
          </a:p>
        </p:txBody>
      </p:sp>
      <p:pic>
        <p:nvPicPr>
          <p:cNvPr id="13" name="Espace réservé du contenu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850" y="1330325"/>
            <a:ext cx="6210300" cy="4733925"/>
          </a:xfrm>
        </p:spPr>
      </p:pic>
      <p:sp>
        <p:nvSpPr>
          <p:cNvPr id="7" name="Titel 1">
            <a:extLst>
              <a:ext uri="{FF2B5EF4-FFF2-40B4-BE49-F238E27FC236}">
                <a16:creationId xmlns:a16="http://schemas.microsoft.com/office/drawing/2014/main" id="{BF185653-C15E-4436-85EF-B396FF0EBA5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Industrial Refrigeration</a:t>
            </a:r>
            <a:endParaRPr lang="es-ES" dirty="0"/>
          </a:p>
        </p:txBody>
      </p:sp>
      <p:sp>
        <p:nvSpPr>
          <p:cNvPr id="8" name="Rectángulo 7">
            <a:extLst>
              <a:ext uri="{FF2B5EF4-FFF2-40B4-BE49-F238E27FC236}">
                <a16:creationId xmlns:a16="http://schemas.microsoft.com/office/drawing/2014/main" id="{B3243EC0-7668-4AF9-AC58-0CFB05AE60A1}"/>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51534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22</a:t>
            </a:fld>
            <a:endParaRPr lang="de-DE"/>
          </a:p>
        </p:txBody>
      </p:sp>
      <p:sp>
        <p:nvSpPr>
          <p:cNvPr id="138" name="Round Diagonal Corner Rectangle 9"/>
          <p:cNvSpPr/>
          <p:nvPr/>
        </p:nvSpPr>
        <p:spPr>
          <a:xfrm>
            <a:off x="704159" y="1266833"/>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0" name="Rectangle 11"/>
          <p:cNvSpPr/>
          <p:nvPr/>
        </p:nvSpPr>
        <p:spPr>
          <a:xfrm>
            <a:off x="1165889" y="1278519"/>
            <a:ext cx="1608133"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Speed variation</a:t>
            </a:r>
          </a:p>
        </p:txBody>
      </p:sp>
      <p:sp>
        <p:nvSpPr>
          <p:cNvPr id="141" name="TextBox 12"/>
          <p:cNvSpPr txBox="1"/>
          <p:nvPr/>
        </p:nvSpPr>
        <p:spPr>
          <a:xfrm>
            <a:off x="531502" y="3168193"/>
            <a:ext cx="2659063" cy="861774"/>
          </a:xfrm>
          <a:prstGeom prst="rect">
            <a:avLst/>
          </a:prstGeom>
          <a:noFill/>
        </p:spPr>
        <p:txBody>
          <a:bodyPr wrap="square" rtlCol="0">
            <a:spAutoFit/>
          </a:bodyPr>
          <a:lstStyle/>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For low temperatures, use two-stage cycles or cycles to economizer. </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Install power compressors judiciously tiered to cover better the whole range of powers called.</a:t>
            </a:r>
          </a:p>
        </p:txBody>
      </p:sp>
      <p:sp>
        <p:nvSpPr>
          <p:cNvPr id="142" name="Round Diagonal Corner Rectangle 13"/>
          <p:cNvSpPr/>
          <p:nvPr/>
        </p:nvSpPr>
        <p:spPr>
          <a:xfrm>
            <a:off x="704159" y="2804158"/>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4" name="Rectangle 15"/>
          <p:cNvSpPr/>
          <p:nvPr/>
        </p:nvSpPr>
        <p:spPr>
          <a:xfrm>
            <a:off x="1165890" y="2815844"/>
            <a:ext cx="1404552"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Compressors</a:t>
            </a:r>
          </a:p>
        </p:txBody>
      </p:sp>
      <p:sp>
        <p:nvSpPr>
          <p:cNvPr id="145" name="TextBox 33"/>
          <p:cNvSpPr txBox="1"/>
          <p:nvPr/>
        </p:nvSpPr>
        <p:spPr>
          <a:xfrm>
            <a:off x="531502" y="1620202"/>
            <a:ext cx="2659063" cy="861774"/>
          </a:xfrm>
          <a:prstGeom prst="rect">
            <a:avLst/>
          </a:prstGeom>
          <a:noFill/>
        </p:spPr>
        <p:txBody>
          <a:bodyPr wrap="square" rtlCol="0">
            <a:spAutoFit/>
          </a:bodyPr>
          <a:lstStyle/>
          <a:p>
            <a:pPr marL="171450" indent="-171450"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Install speed variation on at least one of the compressors </a:t>
            </a:r>
          </a:p>
          <a:p>
            <a:pPr marL="171450" indent="-171450"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For screw compressors, privilege the regulation of power by speed variation rather than by drawer.</a:t>
            </a:r>
          </a:p>
        </p:txBody>
      </p:sp>
      <p:sp>
        <p:nvSpPr>
          <p:cNvPr id="146" name="TextBox 34"/>
          <p:cNvSpPr txBox="1"/>
          <p:nvPr/>
        </p:nvSpPr>
        <p:spPr>
          <a:xfrm>
            <a:off x="3211552" y="1492508"/>
            <a:ext cx="2708740" cy="861774"/>
          </a:xfrm>
          <a:prstGeom prst="rect">
            <a:avLst/>
          </a:prstGeom>
          <a:noFill/>
        </p:spPr>
        <p:txBody>
          <a:bodyPr wrap="square" rtlCol="0">
            <a:spAutoFit/>
          </a:bodyPr>
          <a:lstStyle/>
          <a:p>
            <a:pPr algn="just" defTabSz="713232"/>
            <a:endParaRPr lang="en-US" sz="1000" dirty="0">
              <a:solidFill>
                <a:schemeClr val="accent1"/>
              </a:solidFill>
              <a:ea typeface="Open Sans Light" panose="020B0306030504020204" pitchFamily="34" charset="0"/>
              <a:cs typeface="Open Sans Light" panose="020B0306030504020204" pitchFamily="34" charset="0"/>
            </a:endParaRPr>
          </a:p>
          <a:p>
            <a:pPr marL="171450" indent="-171450" algn="just" defTabSz="713232">
              <a:buFont typeface="Arial" panose="020B0604020202020204" pitchFamily="34" charset="0"/>
              <a:buChar char="•"/>
            </a:pPr>
            <a:r>
              <a:rPr lang="en-US" sz="1000" dirty="0">
                <a:solidFill>
                  <a:srgbClr val="44546A"/>
                </a:solidFill>
              </a:rPr>
              <a:t>Install a cold buffer storage if necessary. It is also possible to size the decoupling bottle so that she can eventually play a storage role.</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147" name="Round Diagonal Corner Rectangle 35"/>
          <p:cNvSpPr/>
          <p:nvPr/>
        </p:nvSpPr>
        <p:spPr>
          <a:xfrm>
            <a:off x="3363222" y="1267811"/>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49" name="Rectangle 37"/>
          <p:cNvSpPr/>
          <p:nvPr/>
        </p:nvSpPr>
        <p:spPr>
          <a:xfrm>
            <a:off x="3824952" y="1279497"/>
            <a:ext cx="902811"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Storage</a:t>
            </a:r>
          </a:p>
        </p:txBody>
      </p:sp>
      <p:sp>
        <p:nvSpPr>
          <p:cNvPr id="150" name="TextBox 38"/>
          <p:cNvSpPr txBox="1"/>
          <p:nvPr/>
        </p:nvSpPr>
        <p:spPr>
          <a:xfrm>
            <a:off x="3211552" y="3034161"/>
            <a:ext cx="2708740" cy="1169551"/>
          </a:xfrm>
          <a:prstGeom prst="rect">
            <a:avLst/>
          </a:prstGeom>
          <a:noFill/>
        </p:spPr>
        <p:txBody>
          <a:bodyPr wrap="square" rtlCol="0">
            <a:spAutoFit/>
          </a:bodyPr>
          <a:lstStyle/>
          <a:p>
            <a:pPr algn="just" defTabSz="713232"/>
            <a:endParaRPr lang="en-US" sz="1000" dirty="0">
              <a:solidFill>
                <a:schemeClr val="accent1"/>
              </a:solidFill>
              <a:ea typeface="Open Sans Light" panose="020B0306030504020204" pitchFamily="34" charset="0"/>
              <a:cs typeface="Open Sans Light" panose="020B0306030504020204" pitchFamily="34" charset="0"/>
            </a:endParaRP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Install a recovery system heat on the cold group </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For screw compressors: recover the heat on the oil circuit. </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Up to 25% rejected heat can be valorized at a temperature of 50 - 60 ° C.</a:t>
            </a:r>
          </a:p>
        </p:txBody>
      </p:sp>
      <p:sp>
        <p:nvSpPr>
          <p:cNvPr id="151" name="Round Diagonal Corner Rectangle 39"/>
          <p:cNvSpPr/>
          <p:nvPr/>
        </p:nvSpPr>
        <p:spPr>
          <a:xfrm>
            <a:off x="3363222" y="2809464"/>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3" name="Rectangle 41"/>
          <p:cNvSpPr/>
          <p:nvPr/>
        </p:nvSpPr>
        <p:spPr>
          <a:xfrm>
            <a:off x="3824953" y="2821150"/>
            <a:ext cx="1462260"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Heat recovery</a:t>
            </a:r>
          </a:p>
        </p:txBody>
      </p:sp>
      <p:sp>
        <p:nvSpPr>
          <p:cNvPr id="154" name="Round Diagonal Corner Rectangle 42"/>
          <p:cNvSpPr/>
          <p:nvPr/>
        </p:nvSpPr>
        <p:spPr>
          <a:xfrm>
            <a:off x="6112154" y="1262251"/>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56" name="Rectangle 44"/>
          <p:cNvSpPr/>
          <p:nvPr/>
        </p:nvSpPr>
        <p:spPr>
          <a:xfrm>
            <a:off x="6573885" y="1273937"/>
            <a:ext cx="1208985"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Distribution</a:t>
            </a:r>
          </a:p>
        </p:txBody>
      </p:sp>
      <p:sp>
        <p:nvSpPr>
          <p:cNvPr id="157" name="TextBox 45"/>
          <p:cNvSpPr txBox="1"/>
          <p:nvPr/>
        </p:nvSpPr>
        <p:spPr>
          <a:xfrm>
            <a:off x="5939497" y="3163611"/>
            <a:ext cx="2659063" cy="861774"/>
          </a:xfrm>
          <a:prstGeom prst="rect">
            <a:avLst/>
          </a:prstGeom>
          <a:noFill/>
        </p:spPr>
        <p:txBody>
          <a:bodyPr wrap="square" rtlCol="0">
            <a:spAutoFit/>
          </a:bodyPr>
          <a:lstStyle/>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Check the state of the cold circuit insulation and repair if necessary.</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Adopt a strategy adequate and powerful of defrosting</a:t>
            </a:r>
          </a:p>
          <a:p>
            <a:pPr algn="just" defTabSz="713232"/>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158" name="Round Diagonal Corner Rectangle 46"/>
          <p:cNvSpPr/>
          <p:nvPr/>
        </p:nvSpPr>
        <p:spPr>
          <a:xfrm>
            <a:off x="6112154" y="2799576"/>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160" name="Rectangle 48"/>
          <p:cNvSpPr/>
          <p:nvPr/>
        </p:nvSpPr>
        <p:spPr>
          <a:xfrm>
            <a:off x="6573885" y="2811262"/>
            <a:ext cx="1975221"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Insulation &amp; Defrost</a:t>
            </a:r>
          </a:p>
        </p:txBody>
      </p:sp>
      <p:sp>
        <p:nvSpPr>
          <p:cNvPr id="161" name="TextBox 49"/>
          <p:cNvSpPr txBox="1"/>
          <p:nvPr/>
        </p:nvSpPr>
        <p:spPr>
          <a:xfrm>
            <a:off x="5962518" y="1620202"/>
            <a:ext cx="2659063" cy="1169551"/>
          </a:xfrm>
          <a:prstGeom prst="rect">
            <a:avLst/>
          </a:prstGeom>
          <a:noFill/>
        </p:spPr>
        <p:txBody>
          <a:bodyPr wrap="square" rtlCol="0">
            <a:spAutoFit/>
          </a:bodyPr>
          <a:lstStyle/>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Regulate the flow of refrigerant fluid by electronic speed variation on the secondary distribution pump.</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Regulate the coolant flow on the primary circuit versus flow on the secondary circuit.</a:t>
            </a:r>
          </a:p>
          <a:p>
            <a:pPr marL="171450" indent="-171450" algn="just" defTabSz="713232">
              <a:buFont typeface="Arial" panose="020B0604020202020204" pitchFamily="34" charset="0"/>
              <a:buChar char="•"/>
            </a:pP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31" name="TextBox 12"/>
          <p:cNvSpPr txBox="1"/>
          <p:nvPr/>
        </p:nvSpPr>
        <p:spPr>
          <a:xfrm>
            <a:off x="539552" y="4903889"/>
            <a:ext cx="2659063" cy="861774"/>
          </a:xfrm>
          <a:prstGeom prst="rect">
            <a:avLst/>
          </a:prstGeom>
          <a:noFill/>
        </p:spPr>
        <p:txBody>
          <a:bodyPr wrap="square" rtlCol="0">
            <a:spAutoFit/>
          </a:bodyPr>
          <a:lstStyle/>
          <a:p>
            <a:pPr algn="just" defTabSz="713232"/>
            <a:endParaRPr lang="en-US" sz="1000" b="1" dirty="0">
              <a:solidFill>
                <a:srgbClr val="44546A"/>
              </a:solidFill>
              <a:ea typeface="Open Sans Light" panose="020B0306030504020204" pitchFamily="34" charset="0"/>
              <a:cs typeface="Open Sans Light" panose="020B0306030504020204" pitchFamily="34" charset="0"/>
            </a:endParaRP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Prefer large sized evaporators to reduce pinching. </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10% more surface is 1°C won, so 2 to 3% of the energy consumed.</a:t>
            </a:r>
          </a:p>
        </p:txBody>
      </p:sp>
      <p:sp>
        <p:nvSpPr>
          <p:cNvPr id="32" name="Round Diagonal Corner Rectangle 13"/>
          <p:cNvSpPr/>
          <p:nvPr/>
        </p:nvSpPr>
        <p:spPr>
          <a:xfrm>
            <a:off x="712209" y="4539854"/>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34" name="Rectangle 15"/>
          <p:cNvSpPr/>
          <p:nvPr/>
        </p:nvSpPr>
        <p:spPr>
          <a:xfrm>
            <a:off x="1173940" y="4551540"/>
            <a:ext cx="1188146"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Evaporator</a:t>
            </a:r>
          </a:p>
        </p:txBody>
      </p:sp>
      <p:sp>
        <p:nvSpPr>
          <p:cNvPr id="35" name="TextBox 38"/>
          <p:cNvSpPr txBox="1"/>
          <p:nvPr/>
        </p:nvSpPr>
        <p:spPr>
          <a:xfrm>
            <a:off x="3219602" y="5049180"/>
            <a:ext cx="2708740" cy="553998"/>
          </a:xfrm>
          <a:prstGeom prst="rect">
            <a:avLst/>
          </a:prstGeom>
          <a:noFill/>
        </p:spPr>
        <p:txBody>
          <a:bodyPr wrap="square" rtlCol="0">
            <a:spAutoFit/>
          </a:bodyPr>
          <a:lstStyle/>
          <a:p>
            <a:pPr algn="just" defTabSz="713232"/>
            <a:r>
              <a:rPr lang="en-US" sz="1000" dirty="0">
                <a:solidFill>
                  <a:srgbClr val="44546A"/>
                </a:solidFill>
                <a:ea typeface="Open Sans Light" panose="020B0306030504020204" pitchFamily="34" charset="0"/>
                <a:cs typeface="Open Sans Light" panose="020B0306030504020204" pitchFamily="34" charset="0"/>
              </a:rPr>
              <a:t>Lighting is a contribution of heat</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Set up efficient lighting systems in the cold rooms </a:t>
            </a:r>
          </a:p>
        </p:txBody>
      </p:sp>
      <p:sp>
        <p:nvSpPr>
          <p:cNvPr id="36" name="Round Diagonal Corner Rectangle 39"/>
          <p:cNvSpPr/>
          <p:nvPr/>
        </p:nvSpPr>
        <p:spPr>
          <a:xfrm>
            <a:off x="3371272" y="4545160"/>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38" name="Rectangle 41"/>
          <p:cNvSpPr/>
          <p:nvPr/>
        </p:nvSpPr>
        <p:spPr>
          <a:xfrm>
            <a:off x="3833003" y="4556846"/>
            <a:ext cx="1015021"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Lightning</a:t>
            </a:r>
          </a:p>
        </p:txBody>
      </p:sp>
      <p:sp>
        <p:nvSpPr>
          <p:cNvPr id="39" name="TextBox 45"/>
          <p:cNvSpPr txBox="1"/>
          <p:nvPr/>
        </p:nvSpPr>
        <p:spPr>
          <a:xfrm>
            <a:off x="5976156" y="4899307"/>
            <a:ext cx="2659063" cy="1323439"/>
          </a:xfrm>
          <a:prstGeom prst="rect">
            <a:avLst/>
          </a:prstGeom>
          <a:noFill/>
        </p:spPr>
        <p:txBody>
          <a:bodyPr wrap="square" rtlCol="0">
            <a:spAutoFit/>
          </a:bodyPr>
          <a:lstStyle/>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Set up protection's effective openings (curtains with straps, air curtains, quick-open doors).</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Set up buffer locks and decrease openings / closures of the area.</a:t>
            </a:r>
          </a:p>
          <a:p>
            <a:pPr marL="171450" indent="-171450" algn="just" defTabSz="713232">
              <a:buFont typeface="Arial" panose="020B0604020202020204" pitchFamily="34" charset="0"/>
              <a:buChar char="•"/>
            </a:pPr>
            <a:r>
              <a:rPr lang="en-US" sz="1000" dirty="0">
                <a:solidFill>
                  <a:srgbClr val="44546A"/>
                </a:solidFill>
                <a:ea typeface="Open Sans Light" panose="020B0306030504020204" pitchFamily="34" charset="0"/>
                <a:cs typeface="Open Sans Light" panose="020B0306030504020204" pitchFamily="34" charset="0"/>
              </a:rPr>
              <a:t>Inlets can be responsible for 20 to 40% of the balance sheet refrigeration system.</a:t>
            </a:r>
          </a:p>
        </p:txBody>
      </p:sp>
      <p:sp>
        <p:nvSpPr>
          <p:cNvPr id="40" name="Round Diagonal Corner Rectangle 46"/>
          <p:cNvSpPr/>
          <p:nvPr/>
        </p:nvSpPr>
        <p:spPr>
          <a:xfrm>
            <a:off x="6120204" y="4535272"/>
            <a:ext cx="288000" cy="324000"/>
          </a:xfrm>
          <a:prstGeom prst="round2DiagRect">
            <a:avLst>
              <a:gd name="adj1" fmla="val 18841"/>
              <a:gd name="adj2" fmla="val 0"/>
            </a:avLst>
          </a:prstGeom>
          <a:solidFill>
            <a:srgbClr val="44546A"/>
          </a:solidFill>
          <a:ln w="12700" cap="flat" cmpd="sng" algn="ctr">
            <a:noFill/>
            <a:prstDash val="solid"/>
            <a:miter lim="800000"/>
          </a:ln>
          <a:effectLst/>
        </p:spPr>
        <p:txBody>
          <a:bodyPr rtlCol="0"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bg-BG" sz="1404" b="0" i="0" u="none" strike="noStrike" kern="0" cap="none" spc="0" normalizeH="0" baseline="0" noProof="0">
              <a:ln>
                <a:noFill/>
              </a:ln>
              <a:solidFill>
                <a:srgbClr val="34719E"/>
              </a:solidFill>
              <a:effectLst/>
              <a:uLnTx/>
              <a:uFillTx/>
              <a:latin typeface="Arial"/>
              <a:ea typeface="+mn-ea"/>
              <a:cs typeface="+mn-cs"/>
            </a:endParaRPr>
          </a:p>
        </p:txBody>
      </p:sp>
      <p:sp>
        <p:nvSpPr>
          <p:cNvPr id="42" name="Rectangle 48"/>
          <p:cNvSpPr/>
          <p:nvPr/>
        </p:nvSpPr>
        <p:spPr>
          <a:xfrm>
            <a:off x="6581935" y="4546958"/>
            <a:ext cx="2018501" cy="338554"/>
          </a:xfrm>
          <a:prstGeom prst="rect">
            <a:avLst/>
          </a:prstGeom>
        </p:spPr>
        <p:txBody>
          <a:bodyPr wrap="none">
            <a:spAutoFit/>
          </a:bodyPr>
          <a:lstStyle/>
          <a:p>
            <a:pPr defTabSz="713232"/>
            <a:r>
              <a:rPr lang="en-US" sz="1600" dirty="0">
                <a:solidFill>
                  <a:schemeClr val="accent1"/>
                </a:solidFill>
                <a:ea typeface="Open Sans Light" panose="020B0306030504020204" pitchFamily="34" charset="0"/>
                <a:cs typeface="Open Sans Light" panose="020B0306030504020204" pitchFamily="34" charset="0"/>
              </a:rPr>
              <a:t>Cold room openings</a:t>
            </a:r>
          </a:p>
        </p:txBody>
      </p:sp>
      <p:sp>
        <p:nvSpPr>
          <p:cNvPr id="33" name="Titel 1">
            <a:extLst>
              <a:ext uri="{FF2B5EF4-FFF2-40B4-BE49-F238E27FC236}">
                <a16:creationId xmlns:a16="http://schemas.microsoft.com/office/drawing/2014/main" id="{23F2EAA9-8BE8-4500-A6EC-8BB23E22006F}"/>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Industrial Refrigeration</a:t>
            </a:r>
            <a:endParaRPr lang="es-ES" dirty="0"/>
          </a:p>
        </p:txBody>
      </p:sp>
      <p:sp>
        <p:nvSpPr>
          <p:cNvPr id="37" name="Rectángulo 36">
            <a:extLst>
              <a:ext uri="{FF2B5EF4-FFF2-40B4-BE49-F238E27FC236}">
                <a16:creationId xmlns:a16="http://schemas.microsoft.com/office/drawing/2014/main" id="{4C487C86-E604-4298-A919-5F5B82E0F5FB}"/>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12912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23</a:t>
            </a:fld>
            <a:endParaRPr lang="de-DE"/>
          </a:p>
        </p:txBody>
      </p:sp>
      <p:grpSp>
        <p:nvGrpSpPr>
          <p:cNvPr id="12" name="Grupo 11">
            <a:extLst>
              <a:ext uri="{FF2B5EF4-FFF2-40B4-BE49-F238E27FC236}">
                <a16:creationId xmlns:a16="http://schemas.microsoft.com/office/drawing/2014/main" id="{28BEDEFC-930F-4448-8DDE-1E808D76ECA9}"/>
              </a:ext>
            </a:extLst>
          </p:cNvPr>
          <p:cNvGrpSpPr/>
          <p:nvPr/>
        </p:nvGrpSpPr>
        <p:grpSpPr>
          <a:xfrm>
            <a:off x="662521" y="1548710"/>
            <a:ext cx="7818958" cy="3870389"/>
            <a:chOff x="425450" y="1376455"/>
            <a:chExt cx="8293100" cy="4105090"/>
          </a:xfrm>
        </p:grpSpPr>
        <p:pic>
          <p:nvPicPr>
            <p:cNvPr id="22" name="Picture 2">
              <a:extLst>
                <a:ext uri="{FF2B5EF4-FFF2-40B4-BE49-F238E27FC236}">
                  <a16:creationId xmlns:a16="http://schemas.microsoft.com/office/drawing/2014/main" id="{FF5AF4AD-EF70-4462-8401-B1E22C3B8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63" t="9846" r="2217" b="17535"/>
            <a:stretch>
              <a:fillRect/>
            </a:stretch>
          </p:blipFill>
          <p:spPr bwMode="auto">
            <a:xfrm>
              <a:off x="533400" y="1408020"/>
              <a:ext cx="818515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3" name="4 CuadroTexto">
              <a:extLst>
                <a:ext uri="{FF2B5EF4-FFF2-40B4-BE49-F238E27FC236}">
                  <a16:creationId xmlns:a16="http://schemas.microsoft.com/office/drawing/2014/main" id="{3BE4C2B3-FC7E-47ED-B7EF-24472D5D8924}"/>
                </a:ext>
              </a:extLst>
            </p:cNvPr>
            <p:cNvSpPr txBox="1">
              <a:spLocks noChangeArrowheads="1"/>
            </p:cNvSpPr>
            <p:nvPr/>
          </p:nvSpPr>
          <p:spPr bwMode="auto">
            <a:xfrm>
              <a:off x="1573213" y="1476282"/>
              <a:ext cx="237648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dirty="0" err="1"/>
                <a:t>hhot</a:t>
              </a:r>
              <a:r>
                <a:rPr lang="es-ES" altLang="en-US" dirty="0"/>
                <a:t> </a:t>
              </a:r>
              <a:r>
                <a:rPr lang="es-ES" altLang="en-US" dirty="0" err="1"/>
                <a:t>water</a:t>
              </a:r>
              <a:endParaRPr lang="es-ES" altLang="en-US" dirty="0"/>
            </a:p>
          </p:txBody>
        </p:sp>
        <p:sp>
          <p:nvSpPr>
            <p:cNvPr id="24" name="8 CuadroTexto">
              <a:extLst>
                <a:ext uri="{FF2B5EF4-FFF2-40B4-BE49-F238E27FC236}">
                  <a16:creationId xmlns:a16="http://schemas.microsoft.com/office/drawing/2014/main" id="{5DEE1707-1B06-4CB4-8863-54C671D75536}"/>
                </a:ext>
              </a:extLst>
            </p:cNvPr>
            <p:cNvSpPr txBox="1">
              <a:spLocks noChangeArrowheads="1"/>
            </p:cNvSpPr>
            <p:nvPr/>
          </p:nvSpPr>
          <p:spPr bwMode="auto">
            <a:xfrm>
              <a:off x="4395788" y="1441357"/>
              <a:ext cx="27813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a:t>Cool water</a:t>
              </a:r>
            </a:p>
          </p:txBody>
        </p:sp>
        <p:sp>
          <p:nvSpPr>
            <p:cNvPr id="25" name="10 CuadroTexto">
              <a:extLst>
                <a:ext uri="{FF2B5EF4-FFF2-40B4-BE49-F238E27FC236}">
                  <a16:creationId xmlns:a16="http://schemas.microsoft.com/office/drawing/2014/main" id="{454368D1-F614-43D0-ABC1-8A31AA796185}"/>
                </a:ext>
              </a:extLst>
            </p:cNvPr>
            <p:cNvSpPr txBox="1">
              <a:spLocks noChangeArrowheads="1"/>
            </p:cNvSpPr>
            <p:nvPr/>
          </p:nvSpPr>
          <p:spPr bwMode="auto">
            <a:xfrm>
              <a:off x="6575425" y="3413032"/>
              <a:ext cx="11874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a:t>gases output</a:t>
              </a:r>
            </a:p>
          </p:txBody>
        </p:sp>
        <p:sp>
          <p:nvSpPr>
            <p:cNvPr id="26" name="11 CuadroTexto">
              <a:extLst>
                <a:ext uri="{FF2B5EF4-FFF2-40B4-BE49-F238E27FC236}">
                  <a16:creationId xmlns:a16="http://schemas.microsoft.com/office/drawing/2014/main" id="{258D2535-F5B1-46F5-8A2B-E7DE9CF60A3A}"/>
                </a:ext>
              </a:extLst>
            </p:cNvPr>
            <p:cNvSpPr txBox="1">
              <a:spLocks noChangeArrowheads="1"/>
            </p:cNvSpPr>
            <p:nvPr/>
          </p:nvSpPr>
          <p:spPr bwMode="auto">
            <a:xfrm>
              <a:off x="425450" y="4973545"/>
              <a:ext cx="18367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a:t>fuel input</a:t>
              </a:r>
            </a:p>
          </p:txBody>
        </p:sp>
        <p:sp>
          <p:nvSpPr>
            <p:cNvPr id="27" name="12 CuadroTexto">
              <a:extLst>
                <a:ext uri="{FF2B5EF4-FFF2-40B4-BE49-F238E27FC236}">
                  <a16:creationId xmlns:a16="http://schemas.microsoft.com/office/drawing/2014/main" id="{73671AE3-61C2-4377-A01C-923C01599F55}"/>
                </a:ext>
              </a:extLst>
            </p:cNvPr>
            <p:cNvSpPr txBox="1">
              <a:spLocks noChangeArrowheads="1"/>
            </p:cNvSpPr>
            <p:nvPr/>
          </p:nvSpPr>
          <p:spPr bwMode="auto">
            <a:xfrm>
              <a:off x="520438" y="1376455"/>
              <a:ext cx="1296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dirty="0" err="1"/>
                <a:t>burner</a:t>
              </a:r>
              <a:endParaRPr lang="es-ES" altLang="en-US" dirty="0"/>
            </a:p>
          </p:txBody>
        </p:sp>
        <p:cxnSp>
          <p:nvCxnSpPr>
            <p:cNvPr id="28" name="13 Conector recto de flecha">
              <a:extLst>
                <a:ext uri="{FF2B5EF4-FFF2-40B4-BE49-F238E27FC236}">
                  <a16:creationId xmlns:a16="http://schemas.microsoft.com/office/drawing/2014/main" id="{6C32DDEB-7EFA-4A98-8114-9FDCB579DAA9}"/>
                </a:ext>
              </a:extLst>
            </p:cNvPr>
            <p:cNvCxnSpPr>
              <a:cxnSpLocks noChangeShapeType="1"/>
            </p:cNvCxnSpPr>
            <p:nvPr/>
          </p:nvCxnSpPr>
          <p:spPr bwMode="auto">
            <a:xfrm>
              <a:off x="1074738" y="1841407"/>
              <a:ext cx="498475" cy="183515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29" name="14 CuadroTexto">
              <a:extLst>
                <a:ext uri="{FF2B5EF4-FFF2-40B4-BE49-F238E27FC236}">
                  <a16:creationId xmlns:a16="http://schemas.microsoft.com/office/drawing/2014/main" id="{6A19475D-27A8-4ECB-A3E8-FFFF14D5C662}"/>
                </a:ext>
              </a:extLst>
            </p:cNvPr>
            <p:cNvSpPr txBox="1">
              <a:spLocks noChangeArrowheads="1"/>
            </p:cNvSpPr>
            <p:nvPr/>
          </p:nvSpPr>
          <p:spPr bwMode="auto">
            <a:xfrm>
              <a:off x="4206875" y="5081495"/>
              <a:ext cx="18351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a:t>Gas circuit</a:t>
              </a:r>
            </a:p>
          </p:txBody>
        </p:sp>
        <p:cxnSp>
          <p:nvCxnSpPr>
            <p:cNvPr id="30" name="16 Conector recto de flecha">
              <a:extLst>
                <a:ext uri="{FF2B5EF4-FFF2-40B4-BE49-F238E27FC236}">
                  <a16:creationId xmlns:a16="http://schemas.microsoft.com/office/drawing/2014/main" id="{7C19A68F-E74F-4F23-8B24-E307075BB5B8}"/>
                </a:ext>
              </a:extLst>
            </p:cNvPr>
            <p:cNvCxnSpPr>
              <a:cxnSpLocks noChangeShapeType="1"/>
            </p:cNvCxnSpPr>
            <p:nvPr/>
          </p:nvCxnSpPr>
          <p:spPr bwMode="auto">
            <a:xfrm flipH="1" flipV="1">
              <a:off x="3949700" y="4433795"/>
              <a:ext cx="676275" cy="64770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31" name="17 Conector recto de flecha">
              <a:extLst>
                <a:ext uri="{FF2B5EF4-FFF2-40B4-BE49-F238E27FC236}">
                  <a16:creationId xmlns:a16="http://schemas.microsoft.com/office/drawing/2014/main" id="{BA0FB975-0DC5-4256-9F10-A73461C2989A}"/>
                </a:ext>
              </a:extLst>
            </p:cNvPr>
            <p:cNvCxnSpPr>
              <a:cxnSpLocks noChangeShapeType="1"/>
            </p:cNvCxnSpPr>
            <p:nvPr/>
          </p:nvCxnSpPr>
          <p:spPr bwMode="auto">
            <a:xfrm flipH="1" flipV="1">
              <a:off x="4206875" y="3059020"/>
              <a:ext cx="419100" cy="2022475"/>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sp>
        <p:nvSpPr>
          <p:cNvPr id="16" name="Titel 1">
            <a:extLst>
              <a:ext uri="{FF2B5EF4-FFF2-40B4-BE49-F238E27FC236}">
                <a16:creationId xmlns:a16="http://schemas.microsoft.com/office/drawing/2014/main" id="{091E4FD2-9AF0-4E4B-9F65-604A0160DA23}"/>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Process heating</a:t>
            </a:r>
            <a:endParaRPr lang="es-ES" dirty="0"/>
          </a:p>
        </p:txBody>
      </p:sp>
      <p:sp>
        <p:nvSpPr>
          <p:cNvPr id="17" name="Rectángulo 16">
            <a:extLst>
              <a:ext uri="{FF2B5EF4-FFF2-40B4-BE49-F238E27FC236}">
                <a16:creationId xmlns:a16="http://schemas.microsoft.com/office/drawing/2014/main" id="{16C5F326-6E0B-461B-B119-163F1E621DA1}"/>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11835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24</a:t>
            </a:fld>
            <a:endParaRPr lang="de-DE"/>
          </a:p>
        </p:txBody>
      </p:sp>
      <p:sp>
        <p:nvSpPr>
          <p:cNvPr id="18" name="Rectángulo 17">
            <a:extLst>
              <a:ext uri="{FF2B5EF4-FFF2-40B4-BE49-F238E27FC236}">
                <a16:creationId xmlns:a16="http://schemas.microsoft.com/office/drawing/2014/main" id="{3F41B4AB-36A0-4396-B8C1-6DBFBCDD95B6}"/>
              </a:ext>
            </a:extLst>
          </p:cNvPr>
          <p:cNvSpPr/>
          <p:nvPr/>
        </p:nvSpPr>
        <p:spPr>
          <a:xfrm>
            <a:off x="370136" y="822552"/>
            <a:ext cx="8460496" cy="584775"/>
          </a:xfrm>
          <a:prstGeom prst="rect">
            <a:avLst/>
          </a:prstGeom>
        </p:spPr>
        <p:txBody>
          <a:bodyPr wrap="square" anchor="ctr">
            <a:spAutoFit/>
          </a:bodyPr>
          <a:lstStyle/>
          <a:p>
            <a:pPr algn="ctr"/>
            <a:r>
              <a:rPr lang="en-US" b="1" dirty="0">
                <a:solidFill>
                  <a:schemeClr val="accent1"/>
                </a:solidFill>
              </a:rPr>
              <a:t>1 ° C temperature increases</a:t>
            </a:r>
            <a:r>
              <a:rPr lang="en-US" sz="2400" b="1" dirty="0">
                <a:solidFill>
                  <a:schemeClr val="accent1"/>
                </a:solidFill>
              </a:rPr>
              <a:t> = </a:t>
            </a:r>
            <a:r>
              <a:rPr lang="en-US" b="1" dirty="0">
                <a:solidFill>
                  <a:schemeClr val="accent1"/>
                </a:solidFill>
              </a:rPr>
              <a:t>The energy saving approximately </a:t>
            </a:r>
            <a:r>
              <a:rPr lang="en-US" sz="3200" b="1" dirty="0">
                <a:solidFill>
                  <a:schemeClr val="accent1"/>
                </a:solidFill>
              </a:rPr>
              <a:t>6%</a:t>
            </a:r>
            <a:endParaRPr lang="es-ES" b="1" dirty="0">
              <a:solidFill>
                <a:schemeClr val="accent1"/>
              </a:solidFill>
            </a:endParaRPr>
          </a:p>
        </p:txBody>
      </p:sp>
      <p:sp>
        <p:nvSpPr>
          <p:cNvPr id="21" name="Titel 1">
            <a:extLst>
              <a:ext uri="{FF2B5EF4-FFF2-40B4-BE49-F238E27FC236}">
                <a16:creationId xmlns:a16="http://schemas.microsoft.com/office/drawing/2014/main" id="{1B17DE74-573D-4E33-AD49-56BCDD4640D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Process heating</a:t>
            </a:r>
            <a:endParaRPr lang="es-ES" dirty="0"/>
          </a:p>
        </p:txBody>
      </p:sp>
      <p:sp>
        <p:nvSpPr>
          <p:cNvPr id="26" name="Rectángulo 25">
            <a:extLst>
              <a:ext uri="{FF2B5EF4-FFF2-40B4-BE49-F238E27FC236}">
                <a16:creationId xmlns:a16="http://schemas.microsoft.com/office/drawing/2014/main" id="{9E346D62-5B0D-484B-86C7-50CA03950CF0}"/>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Espace réservé du contenu 8">
            <a:extLst>
              <a:ext uri="{FF2B5EF4-FFF2-40B4-BE49-F238E27FC236}">
                <a16:creationId xmlns:a16="http://schemas.microsoft.com/office/drawing/2014/main" id="{6EEBC323-D018-481B-8C63-72ECF5EE7FF0}"/>
              </a:ext>
            </a:extLst>
          </p:cNvPr>
          <p:cNvSpPr txBox="1">
            <a:spLocks/>
          </p:cNvSpPr>
          <p:nvPr/>
        </p:nvSpPr>
        <p:spPr>
          <a:xfrm>
            <a:off x="370136" y="2002121"/>
            <a:ext cx="3445780" cy="36636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Adjust the temperature of rooms and boilers</a:t>
            </a:r>
          </a:p>
        </p:txBody>
      </p:sp>
      <p:sp>
        <p:nvSpPr>
          <p:cNvPr id="28" name="Rectángulo 27">
            <a:extLst>
              <a:ext uri="{FF2B5EF4-FFF2-40B4-BE49-F238E27FC236}">
                <a16:creationId xmlns:a16="http://schemas.microsoft.com/office/drawing/2014/main" id="{32F679B0-9783-4AB1-8495-0B76B38C9893}"/>
              </a:ext>
            </a:extLst>
          </p:cNvPr>
          <p:cNvSpPr/>
          <p:nvPr/>
        </p:nvSpPr>
        <p:spPr>
          <a:xfrm>
            <a:off x="370136" y="1950597"/>
            <a:ext cx="3445780" cy="4178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esquinas superiores redondeadas 28">
            <a:extLst>
              <a:ext uri="{FF2B5EF4-FFF2-40B4-BE49-F238E27FC236}">
                <a16:creationId xmlns:a16="http://schemas.microsoft.com/office/drawing/2014/main" id="{BD33EF94-1AD6-410E-A5DA-9344491683F7}"/>
              </a:ext>
            </a:extLst>
          </p:cNvPr>
          <p:cNvSpPr/>
          <p:nvPr/>
        </p:nvSpPr>
        <p:spPr>
          <a:xfrm>
            <a:off x="370136" y="1613839"/>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0" name="Rectángulo 29">
            <a:extLst>
              <a:ext uri="{FF2B5EF4-FFF2-40B4-BE49-F238E27FC236}">
                <a16:creationId xmlns:a16="http://schemas.microsoft.com/office/drawing/2014/main" id="{697E763F-D6EE-47DB-807B-000B1E3BBCA9}"/>
              </a:ext>
            </a:extLst>
          </p:cNvPr>
          <p:cNvSpPr/>
          <p:nvPr/>
        </p:nvSpPr>
        <p:spPr>
          <a:xfrm>
            <a:off x="370136" y="1611219"/>
            <a:ext cx="3445780" cy="400110"/>
          </a:xfrm>
          <a:prstGeom prst="rect">
            <a:avLst/>
          </a:prstGeom>
        </p:spPr>
        <p:txBody>
          <a:bodyPr wrap="square">
            <a:spAutoFit/>
          </a:bodyPr>
          <a:lstStyle/>
          <a:p>
            <a:pPr algn="ctr"/>
            <a:r>
              <a:rPr lang="en-US" sz="2000" b="1" cap="small" dirty="0">
                <a:solidFill>
                  <a:schemeClr val="bg1"/>
                </a:solidFill>
              </a:rPr>
              <a:t>Measures without cost</a:t>
            </a:r>
          </a:p>
        </p:txBody>
      </p:sp>
      <p:sp>
        <p:nvSpPr>
          <p:cNvPr id="31" name="Espace réservé du contenu 8">
            <a:extLst>
              <a:ext uri="{FF2B5EF4-FFF2-40B4-BE49-F238E27FC236}">
                <a16:creationId xmlns:a16="http://schemas.microsoft.com/office/drawing/2014/main" id="{9D053EA0-3168-4698-A063-01584D18E04E}"/>
              </a:ext>
            </a:extLst>
          </p:cNvPr>
          <p:cNvSpPr txBox="1">
            <a:spLocks/>
          </p:cNvSpPr>
          <p:nvPr/>
        </p:nvSpPr>
        <p:spPr>
          <a:xfrm>
            <a:off x="4931217" y="1911881"/>
            <a:ext cx="3445780" cy="50405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Thermal insulation in boilers, hot water tanks and water pipes.</a:t>
            </a:r>
          </a:p>
        </p:txBody>
      </p:sp>
      <p:sp>
        <p:nvSpPr>
          <p:cNvPr id="32" name="Rectángulo 31">
            <a:extLst>
              <a:ext uri="{FF2B5EF4-FFF2-40B4-BE49-F238E27FC236}">
                <a16:creationId xmlns:a16="http://schemas.microsoft.com/office/drawing/2014/main" id="{153F7EAC-693E-4B3A-9BFD-C7724D231981}"/>
              </a:ext>
            </a:extLst>
          </p:cNvPr>
          <p:cNvSpPr/>
          <p:nvPr/>
        </p:nvSpPr>
        <p:spPr>
          <a:xfrm>
            <a:off x="4931217" y="1877825"/>
            <a:ext cx="3445780" cy="5381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esquinas superiores redondeadas 32">
            <a:extLst>
              <a:ext uri="{FF2B5EF4-FFF2-40B4-BE49-F238E27FC236}">
                <a16:creationId xmlns:a16="http://schemas.microsoft.com/office/drawing/2014/main" id="{A3567665-D25F-4354-AB5C-34216C2C261C}"/>
              </a:ext>
            </a:extLst>
          </p:cNvPr>
          <p:cNvSpPr/>
          <p:nvPr/>
        </p:nvSpPr>
        <p:spPr>
          <a:xfrm>
            <a:off x="4931217" y="1541067"/>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4" name="Rectángulo 33">
            <a:extLst>
              <a:ext uri="{FF2B5EF4-FFF2-40B4-BE49-F238E27FC236}">
                <a16:creationId xmlns:a16="http://schemas.microsoft.com/office/drawing/2014/main" id="{BB65641A-2E0A-405C-9A3C-6B8DBC0D7918}"/>
              </a:ext>
            </a:extLst>
          </p:cNvPr>
          <p:cNvSpPr/>
          <p:nvPr/>
        </p:nvSpPr>
        <p:spPr>
          <a:xfrm>
            <a:off x="4931217" y="1538447"/>
            <a:ext cx="3445780" cy="400110"/>
          </a:xfrm>
          <a:prstGeom prst="rect">
            <a:avLst/>
          </a:prstGeom>
        </p:spPr>
        <p:txBody>
          <a:bodyPr wrap="square">
            <a:spAutoFit/>
          </a:bodyPr>
          <a:lstStyle/>
          <a:p>
            <a:pPr algn="ctr"/>
            <a:r>
              <a:rPr lang="en-US" sz="2000" b="1" cap="small" dirty="0">
                <a:solidFill>
                  <a:schemeClr val="bg1"/>
                </a:solidFill>
              </a:rPr>
              <a:t>Thermal isolation</a:t>
            </a:r>
          </a:p>
        </p:txBody>
      </p:sp>
      <p:sp>
        <p:nvSpPr>
          <p:cNvPr id="35" name="Espace réservé du contenu 8">
            <a:extLst>
              <a:ext uri="{FF2B5EF4-FFF2-40B4-BE49-F238E27FC236}">
                <a16:creationId xmlns:a16="http://schemas.microsoft.com/office/drawing/2014/main" id="{10B85E95-9351-4D49-8F69-40791FA7BACC}"/>
              </a:ext>
            </a:extLst>
          </p:cNvPr>
          <p:cNvSpPr txBox="1">
            <a:spLocks/>
          </p:cNvSpPr>
          <p:nvPr/>
        </p:nvSpPr>
        <p:spPr>
          <a:xfrm>
            <a:off x="375053" y="3449720"/>
            <a:ext cx="3445780" cy="36636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1 mm of soot = 50 ° C smoke temperature = loss of performance of 4% -8%</a:t>
            </a:r>
          </a:p>
        </p:txBody>
      </p:sp>
      <p:sp>
        <p:nvSpPr>
          <p:cNvPr id="36" name="Rectángulo 35">
            <a:extLst>
              <a:ext uri="{FF2B5EF4-FFF2-40B4-BE49-F238E27FC236}">
                <a16:creationId xmlns:a16="http://schemas.microsoft.com/office/drawing/2014/main" id="{CE7DB116-E254-441C-8804-C5E05451BEE3}"/>
              </a:ext>
            </a:extLst>
          </p:cNvPr>
          <p:cNvSpPr/>
          <p:nvPr/>
        </p:nvSpPr>
        <p:spPr>
          <a:xfrm>
            <a:off x="375053" y="3398195"/>
            <a:ext cx="3445780" cy="5777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esquinas superiores redondeadas 36">
            <a:extLst>
              <a:ext uri="{FF2B5EF4-FFF2-40B4-BE49-F238E27FC236}">
                <a16:creationId xmlns:a16="http://schemas.microsoft.com/office/drawing/2014/main" id="{BFE2F641-D1BD-4A62-AEE9-450DE447797A}"/>
              </a:ext>
            </a:extLst>
          </p:cNvPr>
          <p:cNvSpPr/>
          <p:nvPr/>
        </p:nvSpPr>
        <p:spPr>
          <a:xfrm>
            <a:off x="375053" y="3061438"/>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8" name="Rectángulo 37">
            <a:extLst>
              <a:ext uri="{FF2B5EF4-FFF2-40B4-BE49-F238E27FC236}">
                <a16:creationId xmlns:a16="http://schemas.microsoft.com/office/drawing/2014/main" id="{9ADCE124-6E4F-4AB0-B5D5-7BB563552416}"/>
              </a:ext>
            </a:extLst>
          </p:cNvPr>
          <p:cNvSpPr/>
          <p:nvPr/>
        </p:nvSpPr>
        <p:spPr>
          <a:xfrm>
            <a:off x="375053" y="3058818"/>
            <a:ext cx="3445780" cy="400110"/>
          </a:xfrm>
          <a:prstGeom prst="rect">
            <a:avLst/>
          </a:prstGeom>
        </p:spPr>
        <p:txBody>
          <a:bodyPr wrap="square">
            <a:spAutoFit/>
          </a:bodyPr>
          <a:lstStyle/>
          <a:p>
            <a:pPr algn="ctr"/>
            <a:r>
              <a:rPr lang="en-US" sz="2000" b="1" cap="small" dirty="0">
                <a:solidFill>
                  <a:schemeClr val="bg1"/>
                </a:solidFill>
              </a:rPr>
              <a:t>Clean the boiler</a:t>
            </a:r>
          </a:p>
        </p:txBody>
      </p:sp>
      <p:sp>
        <p:nvSpPr>
          <p:cNvPr id="39" name="Espace réservé du contenu 8">
            <a:extLst>
              <a:ext uri="{FF2B5EF4-FFF2-40B4-BE49-F238E27FC236}">
                <a16:creationId xmlns:a16="http://schemas.microsoft.com/office/drawing/2014/main" id="{B8FFD878-3441-47E4-82B3-F0DD729F28ED}"/>
              </a:ext>
            </a:extLst>
          </p:cNvPr>
          <p:cNvSpPr txBox="1">
            <a:spLocks/>
          </p:cNvSpPr>
          <p:nvPr/>
        </p:nvSpPr>
        <p:spPr>
          <a:xfrm>
            <a:off x="370135" y="4936583"/>
            <a:ext cx="4201865" cy="1000535"/>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Place a temperature control on the heating system.</a:t>
            </a:r>
          </a:p>
          <a:p>
            <a:r>
              <a:rPr lang="en-US" dirty="0">
                <a:solidFill>
                  <a:schemeClr val="tx1">
                    <a:lumMod val="65000"/>
                    <a:lumOff val="35000"/>
                  </a:schemeClr>
                </a:solidFill>
              </a:rPr>
              <a:t>Choose hot air instead of hot air systems</a:t>
            </a:r>
          </a:p>
          <a:p>
            <a:r>
              <a:rPr lang="en-US" dirty="0">
                <a:solidFill>
                  <a:schemeClr val="tx1">
                    <a:lumMod val="65000"/>
                    <a:lumOff val="35000"/>
                  </a:schemeClr>
                </a:solidFill>
              </a:rPr>
              <a:t>Recover the heat from the ventilation and reuse it.</a:t>
            </a:r>
          </a:p>
          <a:p>
            <a:r>
              <a:rPr lang="en-US" dirty="0">
                <a:solidFill>
                  <a:schemeClr val="tx1">
                    <a:lumMod val="65000"/>
                    <a:lumOff val="35000"/>
                  </a:schemeClr>
                </a:solidFill>
              </a:rPr>
              <a:t>Reduce the zones to heat.</a:t>
            </a:r>
          </a:p>
        </p:txBody>
      </p:sp>
      <p:sp>
        <p:nvSpPr>
          <p:cNvPr id="40" name="Rectángulo 39">
            <a:extLst>
              <a:ext uri="{FF2B5EF4-FFF2-40B4-BE49-F238E27FC236}">
                <a16:creationId xmlns:a16="http://schemas.microsoft.com/office/drawing/2014/main" id="{21456E16-DBA8-497B-BA69-DDA86562BA78}"/>
              </a:ext>
            </a:extLst>
          </p:cNvPr>
          <p:cNvSpPr/>
          <p:nvPr/>
        </p:nvSpPr>
        <p:spPr>
          <a:xfrm>
            <a:off x="370135" y="4885059"/>
            <a:ext cx="8006861" cy="10782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esquinas superiores redondeadas 40">
            <a:extLst>
              <a:ext uri="{FF2B5EF4-FFF2-40B4-BE49-F238E27FC236}">
                <a16:creationId xmlns:a16="http://schemas.microsoft.com/office/drawing/2014/main" id="{6E847D7F-83E9-44F0-86E4-F13AB5BB0F11}"/>
              </a:ext>
            </a:extLst>
          </p:cNvPr>
          <p:cNvSpPr/>
          <p:nvPr/>
        </p:nvSpPr>
        <p:spPr>
          <a:xfrm>
            <a:off x="370135" y="4548302"/>
            <a:ext cx="8006861"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2" name="Rectángulo 41">
            <a:extLst>
              <a:ext uri="{FF2B5EF4-FFF2-40B4-BE49-F238E27FC236}">
                <a16:creationId xmlns:a16="http://schemas.microsoft.com/office/drawing/2014/main" id="{691E6626-024C-4FB8-9A19-DA48D71470C6}"/>
              </a:ext>
            </a:extLst>
          </p:cNvPr>
          <p:cNvSpPr/>
          <p:nvPr/>
        </p:nvSpPr>
        <p:spPr>
          <a:xfrm>
            <a:off x="2987824" y="4545682"/>
            <a:ext cx="3445780" cy="400110"/>
          </a:xfrm>
          <a:prstGeom prst="rect">
            <a:avLst/>
          </a:prstGeom>
        </p:spPr>
        <p:txBody>
          <a:bodyPr wrap="square">
            <a:spAutoFit/>
          </a:bodyPr>
          <a:lstStyle/>
          <a:p>
            <a:pPr algn="ctr"/>
            <a:r>
              <a:rPr lang="en-US" sz="2000" b="1" cap="small" dirty="0">
                <a:solidFill>
                  <a:schemeClr val="bg1"/>
                </a:solidFill>
              </a:rPr>
              <a:t>Other measures</a:t>
            </a:r>
          </a:p>
        </p:txBody>
      </p:sp>
      <p:sp>
        <p:nvSpPr>
          <p:cNvPr id="43" name="Espace réservé du contenu 8">
            <a:extLst>
              <a:ext uri="{FF2B5EF4-FFF2-40B4-BE49-F238E27FC236}">
                <a16:creationId xmlns:a16="http://schemas.microsoft.com/office/drawing/2014/main" id="{8CC84116-757F-4CD2-8691-CCF95BC68D49}"/>
              </a:ext>
            </a:extLst>
          </p:cNvPr>
          <p:cNvSpPr txBox="1">
            <a:spLocks/>
          </p:cNvSpPr>
          <p:nvPr/>
        </p:nvSpPr>
        <p:spPr>
          <a:xfrm>
            <a:off x="4882190" y="4936583"/>
            <a:ext cx="3445780" cy="1000535"/>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Large consumers of electricity and thermal energy should consider cogeneration.</a:t>
            </a:r>
          </a:p>
          <a:p>
            <a:r>
              <a:rPr lang="en-US" dirty="0">
                <a:solidFill>
                  <a:schemeClr val="tx1">
                    <a:lumMod val="65000"/>
                    <a:lumOff val="35000"/>
                  </a:schemeClr>
                </a:solidFill>
              </a:rPr>
              <a:t>It is advisable to use solar collectors to heat the water</a:t>
            </a:r>
          </a:p>
        </p:txBody>
      </p:sp>
      <p:sp>
        <p:nvSpPr>
          <p:cNvPr id="44" name="Espace réservé du contenu 8">
            <a:extLst>
              <a:ext uri="{FF2B5EF4-FFF2-40B4-BE49-F238E27FC236}">
                <a16:creationId xmlns:a16="http://schemas.microsoft.com/office/drawing/2014/main" id="{6C5CCCAE-C024-49FA-9144-9609CB06A479}"/>
              </a:ext>
            </a:extLst>
          </p:cNvPr>
          <p:cNvSpPr txBox="1">
            <a:spLocks/>
          </p:cNvSpPr>
          <p:nvPr/>
        </p:nvSpPr>
        <p:spPr>
          <a:xfrm>
            <a:off x="4931217" y="2902785"/>
            <a:ext cx="3445780" cy="149316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Condensing boiler: designed to utilize the latent heat released by the condensation of the water vapor.</a:t>
            </a:r>
          </a:p>
          <a:p>
            <a:r>
              <a:rPr lang="en-US" dirty="0">
                <a:solidFill>
                  <a:schemeClr val="tx1">
                    <a:lumMod val="65000"/>
                    <a:lumOff val="35000"/>
                  </a:schemeClr>
                </a:solidFill>
              </a:rPr>
              <a:t>About 109% efficiency</a:t>
            </a:r>
          </a:p>
          <a:p>
            <a:r>
              <a:rPr lang="en-US" dirty="0">
                <a:solidFill>
                  <a:schemeClr val="tx1">
                    <a:lumMod val="65000"/>
                    <a:lumOff val="35000"/>
                  </a:schemeClr>
                </a:solidFill>
              </a:rPr>
              <a:t>Up to 40% savings compared to conventional boilers</a:t>
            </a:r>
          </a:p>
        </p:txBody>
      </p:sp>
      <p:sp>
        <p:nvSpPr>
          <p:cNvPr id="45" name="Rectángulo 44">
            <a:extLst>
              <a:ext uri="{FF2B5EF4-FFF2-40B4-BE49-F238E27FC236}">
                <a16:creationId xmlns:a16="http://schemas.microsoft.com/office/drawing/2014/main" id="{CCF85301-7812-4439-83E4-0154C32F1FFC}"/>
              </a:ext>
            </a:extLst>
          </p:cNvPr>
          <p:cNvSpPr/>
          <p:nvPr/>
        </p:nvSpPr>
        <p:spPr>
          <a:xfrm>
            <a:off x="4931217" y="2851260"/>
            <a:ext cx="3445780" cy="149316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esquinas superiores redondeadas 45">
            <a:extLst>
              <a:ext uri="{FF2B5EF4-FFF2-40B4-BE49-F238E27FC236}">
                <a16:creationId xmlns:a16="http://schemas.microsoft.com/office/drawing/2014/main" id="{4CBFE69A-7307-49BC-8562-C3FACA39673B}"/>
              </a:ext>
            </a:extLst>
          </p:cNvPr>
          <p:cNvSpPr/>
          <p:nvPr/>
        </p:nvSpPr>
        <p:spPr>
          <a:xfrm>
            <a:off x="4931217" y="2514503"/>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7" name="Rectángulo 46">
            <a:extLst>
              <a:ext uri="{FF2B5EF4-FFF2-40B4-BE49-F238E27FC236}">
                <a16:creationId xmlns:a16="http://schemas.microsoft.com/office/drawing/2014/main" id="{A57FC28A-36D1-4ACE-8C68-938B2DDA7909}"/>
              </a:ext>
            </a:extLst>
          </p:cNvPr>
          <p:cNvSpPr/>
          <p:nvPr/>
        </p:nvSpPr>
        <p:spPr>
          <a:xfrm>
            <a:off x="4931217" y="2511883"/>
            <a:ext cx="3445780" cy="400110"/>
          </a:xfrm>
          <a:prstGeom prst="rect">
            <a:avLst/>
          </a:prstGeom>
        </p:spPr>
        <p:txBody>
          <a:bodyPr wrap="square">
            <a:spAutoFit/>
          </a:bodyPr>
          <a:lstStyle/>
          <a:p>
            <a:pPr algn="ctr"/>
            <a:r>
              <a:rPr lang="en-US" sz="2000" b="1" cap="small" dirty="0">
                <a:solidFill>
                  <a:schemeClr val="bg1"/>
                </a:solidFill>
              </a:rPr>
              <a:t>High efficiency boilers</a:t>
            </a:r>
          </a:p>
        </p:txBody>
      </p:sp>
    </p:spTree>
    <p:extLst>
      <p:ext uri="{BB962C8B-B14F-4D97-AF65-F5344CB8AC3E}">
        <p14:creationId xmlns:p14="http://schemas.microsoft.com/office/powerpoint/2010/main" val="218150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en-US" dirty="0"/>
              <a:t>Thermodynamic</a:t>
            </a:r>
          </a:p>
        </p:txBody>
      </p:sp>
      <p:sp>
        <p:nvSpPr>
          <p:cNvPr id="5" name="Espace réservé du texte 4"/>
          <p:cNvSpPr>
            <a:spLocks noGrp="1"/>
          </p:cNvSpPr>
          <p:nvPr>
            <p:ph type="body" sz="quarter" idx="3"/>
          </p:nvPr>
        </p:nvSpPr>
        <p:spPr/>
        <p:txBody>
          <a:bodyPr/>
          <a:lstStyle/>
          <a:p>
            <a:r>
              <a:rPr lang="en-US" dirty="0"/>
              <a:t>With</a:t>
            </a:r>
            <a:r>
              <a:rPr lang="fr-FR" dirty="0"/>
              <a:t> </a:t>
            </a:r>
            <a:r>
              <a:rPr lang="en-US" dirty="0"/>
              <a:t>float</a:t>
            </a:r>
          </a:p>
        </p:txBody>
      </p:sp>
      <p:sp>
        <p:nvSpPr>
          <p:cNvPr id="7" name="Espace réservé du pied de page 6"/>
          <p:cNvSpPr>
            <a:spLocks noGrp="1"/>
          </p:cNvSpPr>
          <p:nvPr>
            <p:ph type="ftr" sz="quarter" idx="11"/>
          </p:nvPr>
        </p:nvSpPr>
        <p:spPr/>
        <p:txBody>
          <a:bodyPr/>
          <a:lstStyle/>
          <a:p>
            <a:r>
              <a:rPr lang="en-US" dirty="0"/>
              <a:t>Energy efficiency in industries</a:t>
            </a:r>
            <a:endParaRPr lang="de-DE" dirty="0"/>
          </a:p>
        </p:txBody>
      </p:sp>
      <p:sp>
        <p:nvSpPr>
          <p:cNvPr id="8" name="Espace réservé du numéro de diapositive 7"/>
          <p:cNvSpPr>
            <a:spLocks noGrp="1"/>
          </p:cNvSpPr>
          <p:nvPr>
            <p:ph type="sldNum" sz="quarter" idx="12"/>
          </p:nvPr>
        </p:nvSpPr>
        <p:spPr/>
        <p:txBody>
          <a:bodyPr/>
          <a:lstStyle/>
          <a:p>
            <a:fld id="{78B3FE12-62BD-41F9-8F3F-A0956C733398}" type="slidenum">
              <a:rPr lang="de-DE" smtClean="0"/>
              <a:t>25</a:t>
            </a:fld>
            <a:endParaRPr lang="de-DE"/>
          </a:p>
        </p:txBody>
      </p:sp>
      <p:pic>
        <p:nvPicPr>
          <p:cNvPr id="13" name="Picture 12" descr="http://www.deltacontrolalger.com/images/produits/prod39.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7524" y="2833851"/>
            <a:ext cx="4040188" cy="2633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www.deltacontrolalger.com/images/produits/prod38.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833333"/>
            <a:ext cx="4041775" cy="2634371"/>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69CFF87E-6420-42EB-925B-E46908E613BE}"/>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Steam production</a:t>
            </a:r>
            <a:endParaRPr lang="es-ES" dirty="0"/>
          </a:p>
        </p:txBody>
      </p:sp>
      <p:sp>
        <p:nvSpPr>
          <p:cNvPr id="11" name="Rectángulo 10">
            <a:extLst>
              <a:ext uri="{FF2B5EF4-FFF2-40B4-BE49-F238E27FC236}">
                <a16:creationId xmlns:a16="http://schemas.microsoft.com/office/drawing/2014/main" id="{BA5222AD-025D-46E5-9BFB-3DE845C3B0D9}"/>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10618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26</a:t>
            </a:fld>
            <a:endParaRPr lang="de-DE"/>
          </a:p>
        </p:txBody>
      </p:sp>
      <p:sp>
        <p:nvSpPr>
          <p:cNvPr id="21" name="Titel 1">
            <a:extLst>
              <a:ext uri="{FF2B5EF4-FFF2-40B4-BE49-F238E27FC236}">
                <a16:creationId xmlns:a16="http://schemas.microsoft.com/office/drawing/2014/main" id="{77B0B996-21DC-49CB-8AEC-3C9CF5AF8EC5}"/>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Steam production</a:t>
            </a:r>
            <a:endParaRPr lang="es-ES" dirty="0"/>
          </a:p>
        </p:txBody>
      </p:sp>
      <p:sp>
        <p:nvSpPr>
          <p:cNvPr id="28" name="Rectángulo 27">
            <a:extLst>
              <a:ext uri="{FF2B5EF4-FFF2-40B4-BE49-F238E27FC236}">
                <a16:creationId xmlns:a16="http://schemas.microsoft.com/office/drawing/2014/main" id="{774FC138-98B8-4FC1-B7C2-A36A1418964E}"/>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Espace réservé du contenu 8">
            <a:extLst>
              <a:ext uri="{FF2B5EF4-FFF2-40B4-BE49-F238E27FC236}">
                <a16:creationId xmlns:a16="http://schemas.microsoft.com/office/drawing/2014/main" id="{CDEB5753-884B-4474-B8A6-68BC5C27B721}"/>
              </a:ext>
            </a:extLst>
          </p:cNvPr>
          <p:cNvSpPr txBox="1">
            <a:spLocks/>
          </p:cNvSpPr>
          <p:nvPr/>
        </p:nvSpPr>
        <p:spPr>
          <a:xfrm>
            <a:off x="370136" y="1441018"/>
            <a:ext cx="3445780" cy="636344"/>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Install a recovery system heat lost during purges, you can save between 1 and 4% of energy.</a:t>
            </a:r>
          </a:p>
        </p:txBody>
      </p:sp>
      <p:sp>
        <p:nvSpPr>
          <p:cNvPr id="29" name="Rectángulo 28">
            <a:extLst>
              <a:ext uri="{FF2B5EF4-FFF2-40B4-BE49-F238E27FC236}">
                <a16:creationId xmlns:a16="http://schemas.microsoft.com/office/drawing/2014/main" id="{53EF9E5A-3C35-4106-BCDF-68C2DC93EA3C}"/>
              </a:ext>
            </a:extLst>
          </p:cNvPr>
          <p:cNvSpPr/>
          <p:nvPr/>
        </p:nvSpPr>
        <p:spPr>
          <a:xfrm>
            <a:off x="370136" y="1389493"/>
            <a:ext cx="3445780" cy="67164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esquinas superiores redondeadas 29">
            <a:extLst>
              <a:ext uri="{FF2B5EF4-FFF2-40B4-BE49-F238E27FC236}">
                <a16:creationId xmlns:a16="http://schemas.microsoft.com/office/drawing/2014/main" id="{10E20AC9-4809-4D33-BD0E-31C974A6C6D8}"/>
              </a:ext>
            </a:extLst>
          </p:cNvPr>
          <p:cNvSpPr/>
          <p:nvPr/>
        </p:nvSpPr>
        <p:spPr>
          <a:xfrm>
            <a:off x="370136" y="1052736"/>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1" name="Rectángulo 30">
            <a:extLst>
              <a:ext uri="{FF2B5EF4-FFF2-40B4-BE49-F238E27FC236}">
                <a16:creationId xmlns:a16="http://schemas.microsoft.com/office/drawing/2014/main" id="{A4F4FE25-EE05-4B66-9F44-0A6F30835A5E}"/>
              </a:ext>
            </a:extLst>
          </p:cNvPr>
          <p:cNvSpPr/>
          <p:nvPr/>
        </p:nvSpPr>
        <p:spPr>
          <a:xfrm>
            <a:off x="370136" y="1050116"/>
            <a:ext cx="3445780" cy="400110"/>
          </a:xfrm>
          <a:prstGeom prst="rect">
            <a:avLst/>
          </a:prstGeom>
        </p:spPr>
        <p:txBody>
          <a:bodyPr wrap="square">
            <a:spAutoFit/>
          </a:bodyPr>
          <a:lstStyle/>
          <a:p>
            <a:pPr algn="ctr"/>
            <a:r>
              <a:rPr lang="en-US" sz="2000" b="1" cap="small" dirty="0">
                <a:solidFill>
                  <a:schemeClr val="bg1"/>
                </a:solidFill>
              </a:rPr>
              <a:t>Heat Recovery</a:t>
            </a:r>
          </a:p>
        </p:txBody>
      </p:sp>
      <p:sp>
        <p:nvSpPr>
          <p:cNvPr id="40" name="Espace réservé du contenu 8">
            <a:extLst>
              <a:ext uri="{FF2B5EF4-FFF2-40B4-BE49-F238E27FC236}">
                <a16:creationId xmlns:a16="http://schemas.microsoft.com/office/drawing/2014/main" id="{93C0FD09-09CF-4572-928F-4991ED7B6BB7}"/>
              </a:ext>
            </a:extLst>
          </p:cNvPr>
          <p:cNvSpPr txBox="1">
            <a:spLocks/>
          </p:cNvSpPr>
          <p:nvPr/>
        </p:nvSpPr>
        <p:spPr>
          <a:xfrm>
            <a:off x="385675" y="2744924"/>
            <a:ext cx="3430241" cy="1167417"/>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Repair leaks regularly. A single leak of 3.18 mm diameter on a steam network at 7 bar causes a loss of € 3,900 / year. </a:t>
            </a:r>
          </a:p>
          <a:p>
            <a:r>
              <a:rPr lang="en-US" dirty="0">
                <a:solidFill>
                  <a:schemeClr val="tx1">
                    <a:lumMod val="65000"/>
                    <a:lumOff val="35000"/>
                  </a:schemeClr>
                </a:solidFill>
              </a:rPr>
              <a:t>Driving with insulation wet gives way 30 times more only when it is dry.</a:t>
            </a:r>
          </a:p>
        </p:txBody>
      </p:sp>
      <p:sp>
        <p:nvSpPr>
          <p:cNvPr id="41" name="Rectángulo 40">
            <a:extLst>
              <a:ext uri="{FF2B5EF4-FFF2-40B4-BE49-F238E27FC236}">
                <a16:creationId xmlns:a16="http://schemas.microsoft.com/office/drawing/2014/main" id="{3D75ACBA-CC5D-4F31-AB4C-F5B4E209FA84}"/>
              </a:ext>
            </a:extLst>
          </p:cNvPr>
          <p:cNvSpPr/>
          <p:nvPr/>
        </p:nvSpPr>
        <p:spPr>
          <a:xfrm>
            <a:off x="376311" y="2600190"/>
            <a:ext cx="3445780" cy="13267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esquinas superiores redondeadas 41">
            <a:extLst>
              <a:ext uri="{FF2B5EF4-FFF2-40B4-BE49-F238E27FC236}">
                <a16:creationId xmlns:a16="http://schemas.microsoft.com/office/drawing/2014/main" id="{6A612A87-3F59-4C1B-8EC2-5A3FE950467B}"/>
              </a:ext>
            </a:extLst>
          </p:cNvPr>
          <p:cNvSpPr/>
          <p:nvPr/>
        </p:nvSpPr>
        <p:spPr>
          <a:xfrm>
            <a:off x="376311" y="2361111"/>
            <a:ext cx="34457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3" name="Rectángulo 42">
            <a:extLst>
              <a:ext uri="{FF2B5EF4-FFF2-40B4-BE49-F238E27FC236}">
                <a16:creationId xmlns:a16="http://schemas.microsoft.com/office/drawing/2014/main" id="{51587BE2-ECD0-47BB-9566-D21B156D52CB}"/>
              </a:ext>
            </a:extLst>
          </p:cNvPr>
          <p:cNvSpPr/>
          <p:nvPr/>
        </p:nvSpPr>
        <p:spPr>
          <a:xfrm>
            <a:off x="376311" y="2346187"/>
            <a:ext cx="3445780" cy="400110"/>
          </a:xfrm>
          <a:prstGeom prst="rect">
            <a:avLst/>
          </a:prstGeom>
        </p:spPr>
        <p:txBody>
          <a:bodyPr wrap="square">
            <a:spAutoFit/>
          </a:bodyPr>
          <a:lstStyle/>
          <a:p>
            <a:pPr algn="ctr"/>
            <a:r>
              <a:rPr lang="en-US" sz="2000" b="1" cap="small" dirty="0">
                <a:solidFill>
                  <a:schemeClr val="bg1"/>
                </a:solidFill>
              </a:rPr>
              <a:t>Steam Network</a:t>
            </a:r>
          </a:p>
        </p:txBody>
      </p:sp>
      <p:sp>
        <p:nvSpPr>
          <p:cNvPr id="44" name="Espace réservé du contenu 8">
            <a:extLst>
              <a:ext uri="{FF2B5EF4-FFF2-40B4-BE49-F238E27FC236}">
                <a16:creationId xmlns:a16="http://schemas.microsoft.com/office/drawing/2014/main" id="{832C574E-47AD-4C8B-BB28-A3A8AD61933A}"/>
              </a:ext>
            </a:extLst>
          </p:cNvPr>
          <p:cNvSpPr txBox="1">
            <a:spLocks/>
          </p:cNvSpPr>
          <p:nvPr/>
        </p:nvSpPr>
        <p:spPr>
          <a:xfrm>
            <a:off x="370136" y="4625117"/>
            <a:ext cx="3451955" cy="83476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Install an economizer to preheat the water supply of a steam boiler. </a:t>
            </a:r>
          </a:p>
          <a:p>
            <a:r>
              <a:rPr lang="en-US" dirty="0">
                <a:solidFill>
                  <a:schemeClr val="tx1">
                    <a:lumMod val="65000"/>
                    <a:lumOff val="35000"/>
                  </a:schemeClr>
                </a:solidFill>
              </a:rPr>
              <a:t>Energy savings of 2 to 5% are possible.</a:t>
            </a:r>
          </a:p>
        </p:txBody>
      </p:sp>
      <p:sp>
        <p:nvSpPr>
          <p:cNvPr id="45" name="Rectángulo 44">
            <a:extLst>
              <a:ext uri="{FF2B5EF4-FFF2-40B4-BE49-F238E27FC236}">
                <a16:creationId xmlns:a16="http://schemas.microsoft.com/office/drawing/2014/main" id="{CC47613C-8F6F-469E-8136-B66B455DB105}"/>
              </a:ext>
            </a:extLst>
          </p:cNvPr>
          <p:cNvSpPr/>
          <p:nvPr/>
        </p:nvSpPr>
        <p:spPr>
          <a:xfrm>
            <a:off x="370136" y="4573593"/>
            <a:ext cx="3445780" cy="8862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esquinas superiores redondeadas 45">
            <a:extLst>
              <a:ext uri="{FF2B5EF4-FFF2-40B4-BE49-F238E27FC236}">
                <a16:creationId xmlns:a16="http://schemas.microsoft.com/office/drawing/2014/main" id="{8BEA9A30-824D-455A-A3D5-F4411415004F}"/>
              </a:ext>
            </a:extLst>
          </p:cNvPr>
          <p:cNvSpPr/>
          <p:nvPr/>
        </p:nvSpPr>
        <p:spPr>
          <a:xfrm>
            <a:off x="370136" y="4236836"/>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7" name="Rectángulo 46">
            <a:extLst>
              <a:ext uri="{FF2B5EF4-FFF2-40B4-BE49-F238E27FC236}">
                <a16:creationId xmlns:a16="http://schemas.microsoft.com/office/drawing/2014/main" id="{CE7803AB-F7B6-4353-843F-ABC6F6664D67}"/>
              </a:ext>
            </a:extLst>
          </p:cNvPr>
          <p:cNvSpPr/>
          <p:nvPr/>
        </p:nvSpPr>
        <p:spPr>
          <a:xfrm>
            <a:off x="370136" y="4234216"/>
            <a:ext cx="3445780" cy="400110"/>
          </a:xfrm>
          <a:prstGeom prst="rect">
            <a:avLst/>
          </a:prstGeom>
        </p:spPr>
        <p:txBody>
          <a:bodyPr wrap="square">
            <a:spAutoFit/>
          </a:bodyPr>
          <a:lstStyle/>
          <a:p>
            <a:pPr algn="ctr"/>
            <a:r>
              <a:rPr lang="en-US" sz="2000" b="1" cap="small" dirty="0">
                <a:solidFill>
                  <a:schemeClr val="bg1"/>
                </a:solidFill>
              </a:rPr>
              <a:t>Economizer</a:t>
            </a:r>
          </a:p>
        </p:txBody>
      </p:sp>
      <p:sp>
        <p:nvSpPr>
          <p:cNvPr id="48" name="Espace réservé du contenu 8">
            <a:extLst>
              <a:ext uri="{FF2B5EF4-FFF2-40B4-BE49-F238E27FC236}">
                <a16:creationId xmlns:a16="http://schemas.microsoft.com/office/drawing/2014/main" id="{EAA94FEE-F4A1-45CE-A223-5D4DCA23E671}"/>
              </a:ext>
            </a:extLst>
          </p:cNvPr>
          <p:cNvSpPr txBox="1">
            <a:spLocks/>
          </p:cNvSpPr>
          <p:nvPr/>
        </p:nvSpPr>
        <p:spPr>
          <a:xfrm>
            <a:off x="5103093" y="1446803"/>
            <a:ext cx="3445780" cy="1238307"/>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n-US" dirty="0">
                <a:solidFill>
                  <a:schemeClr val="tx1">
                    <a:lumMod val="65000"/>
                    <a:lumOff val="35000"/>
                  </a:schemeClr>
                </a:solidFill>
              </a:rPr>
              <a:t>Check the traps regularly.</a:t>
            </a:r>
          </a:p>
          <a:p>
            <a:r>
              <a:rPr lang="en-US" dirty="0">
                <a:solidFill>
                  <a:schemeClr val="tx1">
                    <a:lumMod val="65000"/>
                    <a:lumOff val="35000"/>
                  </a:schemeClr>
                </a:solidFill>
              </a:rPr>
              <a:t>In installations where the traps are not frequently checked, 30% of them can be defective and run away.</a:t>
            </a:r>
          </a:p>
          <a:p>
            <a:r>
              <a:rPr lang="en-US" dirty="0">
                <a:solidFill>
                  <a:schemeClr val="tx1">
                    <a:lumMod val="65000"/>
                    <a:lumOff val="35000"/>
                  </a:schemeClr>
                </a:solidFill>
              </a:rPr>
              <a:t>Regular monitoring can lower this rate to 5%.</a:t>
            </a:r>
          </a:p>
        </p:txBody>
      </p:sp>
      <p:sp>
        <p:nvSpPr>
          <p:cNvPr id="49" name="Rectángulo 48">
            <a:extLst>
              <a:ext uri="{FF2B5EF4-FFF2-40B4-BE49-F238E27FC236}">
                <a16:creationId xmlns:a16="http://schemas.microsoft.com/office/drawing/2014/main" id="{C6CE8BC5-A664-4C47-88D1-D44E1775B43E}"/>
              </a:ext>
            </a:extLst>
          </p:cNvPr>
          <p:cNvSpPr/>
          <p:nvPr/>
        </p:nvSpPr>
        <p:spPr>
          <a:xfrm>
            <a:off x="5103093" y="1395279"/>
            <a:ext cx="3445780" cy="140074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esquinas superiores redondeadas 49">
            <a:extLst>
              <a:ext uri="{FF2B5EF4-FFF2-40B4-BE49-F238E27FC236}">
                <a16:creationId xmlns:a16="http://schemas.microsoft.com/office/drawing/2014/main" id="{6A6DF359-6009-42C9-8AD4-042E6BC2548F}"/>
              </a:ext>
            </a:extLst>
          </p:cNvPr>
          <p:cNvSpPr/>
          <p:nvPr/>
        </p:nvSpPr>
        <p:spPr>
          <a:xfrm>
            <a:off x="5103093" y="1058522"/>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1" name="Rectángulo 50">
            <a:extLst>
              <a:ext uri="{FF2B5EF4-FFF2-40B4-BE49-F238E27FC236}">
                <a16:creationId xmlns:a16="http://schemas.microsoft.com/office/drawing/2014/main" id="{358E734F-DAD4-4970-A29F-6889C59B3178}"/>
              </a:ext>
            </a:extLst>
          </p:cNvPr>
          <p:cNvSpPr/>
          <p:nvPr/>
        </p:nvSpPr>
        <p:spPr>
          <a:xfrm>
            <a:off x="5103093" y="1055902"/>
            <a:ext cx="3445780" cy="400110"/>
          </a:xfrm>
          <a:prstGeom prst="rect">
            <a:avLst/>
          </a:prstGeom>
        </p:spPr>
        <p:txBody>
          <a:bodyPr wrap="square">
            <a:spAutoFit/>
          </a:bodyPr>
          <a:lstStyle/>
          <a:p>
            <a:pPr algn="ctr"/>
            <a:r>
              <a:rPr lang="en-US" sz="2000" b="1" cap="small" dirty="0">
                <a:solidFill>
                  <a:schemeClr val="bg1"/>
                </a:solidFill>
              </a:rPr>
              <a:t>Steam Trap</a:t>
            </a:r>
          </a:p>
        </p:txBody>
      </p:sp>
      <p:sp>
        <p:nvSpPr>
          <p:cNvPr id="52" name="Espace réservé du contenu 8">
            <a:extLst>
              <a:ext uri="{FF2B5EF4-FFF2-40B4-BE49-F238E27FC236}">
                <a16:creationId xmlns:a16="http://schemas.microsoft.com/office/drawing/2014/main" id="{1368555B-7C69-412B-8B8B-ADD3560DBA16}"/>
              </a:ext>
            </a:extLst>
          </p:cNvPr>
          <p:cNvSpPr txBox="1">
            <a:spLocks/>
          </p:cNvSpPr>
          <p:nvPr/>
        </p:nvSpPr>
        <p:spPr>
          <a:xfrm>
            <a:off x="5118632" y="3326666"/>
            <a:ext cx="3430241" cy="600215"/>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A supply of water not insulated can lose up to 70% of its thermal energy.</a:t>
            </a:r>
          </a:p>
        </p:txBody>
      </p:sp>
      <p:sp>
        <p:nvSpPr>
          <p:cNvPr id="53" name="Rectángulo 52">
            <a:extLst>
              <a:ext uri="{FF2B5EF4-FFF2-40B4-BE49-F238E27FC236}">
                <a16:creationId xmlns:a16="http://schemas.microsoft.com/office/drawing/2014/main" id="{80D3DBA8-902C-4A89-A6AD-3319D18DC7FE}"/>
              </a:ext>
            </a:extLst>
          </p:cNvPr>
          <p:cNvSpPr/>
          <p:nvPr/>
        </p:nvSpPr>
        <p:spPr>
          <a:xfrm>
            <a:off x="5109268" y="3181932"/>
            <a:ext cx="3445780" cy="7287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ángulo: esquinas superiores redondeadas 53">
            <a:extLst>
              <a:ext uri="{FF2B5EF4-FFF2-40B4-BE49-F238E27FC236}">
                <a16:creationId xmlns:a16="http://schemas.microsoft.com/office/drawing/2014/main" id="{07DD4A36-DD7F-4F3F-8769-C9477C4D6278}"/>
              </a:ext>
            </a:extLst>
          </p:cNvPr>
          <p:cNvSpPr/>
          <p:nvPr/>
        </p:nvSpPr>
        <p:spPr>
          <a:xfrm>
            <a:off x="5109268" y="2942853"/>
            <a:ext cx="34457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5" name="Rectángulo 54">
            <a:extLst>
              <a:ext uri="{FF2B5EF4-FFF2-40B4-BE49-F238E27FC236}">
                <a16:creationId xmlns:a16="http://schemas.microsoft.com/office/drawing/2014/main" id="{4ACB5D0B-1AE7-46DB-AD02-D3779DF53D69}"/>
              </a:ext>
            </a:extLst>
          </p:cNvPr>
          <p:cNvSpPr/>
          <p:nvPr/>
        </p:nvSpPr>
        <p:spPr>
          <a:xfrm>
            <a:off x="5109268" y="2927929"/>
            <a:ext cx="3445780" cy="400110"/>
          </a:xfrm>
          <a:prstGeom prst="rect">
            <a:avLst/>
          </a:prstGeom>
        </p:spPr>
        <p:txBody>
          <a:bodyPr wrap="square">
            <a:spAutoFit/>
          </a:bodyPr>
          <a:lstStyle/>
          <a:p>
            <a:pPr algn="ctr"/>
            <a:r>
              <a:rPr lang="en-US" sz="2000" b="1" cap="small" dirty="0">
                <a:solidFill>
                  <a:schemeClr val="bg1"/>
                </a:solidFill>
              </a:rPr>
              <a:t>Supply of Water</a:t>
            </a:r>
          </a:p>
        </p:txBody>
      </p:sp>
      <p:sp>
        <p:nvSpPr>
          <p:cNvPr id="56" name="Rectángulo 55">
            <a:extLst>
              <a:ext uri="{FF2B5EF4-FFF2-40B4-BE49-F238E27FC236}">
                <a16:creationId xmlns:a16="http://schemas.microsoft.com/office/drawing/2014/main" id="{90FD3244-7801-4A2A-959B-12435FF105EF}"/>
              </a:ext>
            </a:extLst>
          </p:cNvPr>
          <p:cNvSpPr/>
          <p:nvPr/>
        </p:nvSpPr>
        <p:spPr>
          <a:xfrm>
            <a:off x="5103093" y="4579379"/>
            <a:ext cx="3445780" cy="974928"/>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ángulo: esquinas superiores redondeadas 56">
            <a:extLst>
              <a:ext uri="{FF2B5EF4-FFF2-40B4-BE49-F238E27FC236}">
                <a16:creationId xmlns:a16="http://schemas.microsoft.com/office/drawing/2014/main" id="{B728C535-D961-4DFC-BD7C-026A3CD2160C}"/>
              </a:ext>
            </a:extLst>
          </p:cNvPr>
          <p:cNvSpPr/>
          <p:nvPr/>
        </p:nvSpPr>
        <p:spPr>
          <a:xfrm>
            <a:off x="5103093" y="4242622"/>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8" name="Rectángulo 57">
            <a:extLst>
              <a:ext uri="{FF2B5EF4-FFF2-40B4-BE49-F238E27FC236}">
                <a16:creationId xmlns:a16="http://schemas.microsoft.com/office/drawing/2014/main" id="{A375C768-7B37-4403-955A-9CA7086766D4}"/>
              </a:ext>
            </a:extLst>
          </p:cNvPr>
          <p:cNvSpPr/>
          <p:nvPr/>
        </p:nvSpPr>
        <p:spPr>
          <a:xfrm>
            <a:off x="5103093" y="4240002"/>
            <a:ext cx="3445780" cy="400110"/>
          </a:xfrm>
          <a:prstGeom prst="rect">
            <a:avLst/>
          </a:prstGeom>
        </p:spPr>
        <p:txBody>
          <a:bodyPr wrap="square">
            <a:spAutoFit/>
          </a:bodyPr>
          <a:lstStyle/>
          <a:p>
            <a:pPr algn="ctr"/>
            <a:r>
              <a:rPr lang="en-US" sz="2000" b="1" cap="small" dirty="0">
                <a:solidFill>
                  <a:schemeClr val="bg1"/>
                </a:solidFill>
              </a:rPr>
              <a:t>Economizer</a:t>
            </a:r>
          </a:p>
        </p:txBody>
      </p:sp>
      <p:sp>
        <p:nvSpPr>
          <p:cNvPr id="59" name="Espace réservé du contenu 8">
            <a:extLst>
              <a:ext uri="{FF2B5EF4-FFF2-40B4-BE49-F238E27FC236}">
                <a16:creationId xmlns:a16="http://schemas.microsoft.com/office/drawing/2014/main" id="{000680D0-057A-4ABD-AE06-1E79FDC4572C}"/>
              </a:ext>
            </a:extLst>
          </p:cNvPr>
          <p:cNvSpPr txBox="1">
            <a:spLocks/>
          </p:cNvSpPr>
          <p:nvPr/>
        </p:nvSpPr>
        <p:spPr>
          <a:xfrm>
            <a:off x="5118632" y="4606861"/>
            <a:ext cx="3451955" cy="911720"/>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n-US" dirty="0">
                <a:solidFill>
                  <a:schemeClr val="tx1">
                    <a:lumMod val="65000"/>
                    <a:lumOff val="35000"/>
                  </a:schemeClr>
                </a:solidFill>
              </a:rPr>
              <a:t>If possible, reduce the pressure of the network. If there are regulators at the entrance of all consumers, a network high pressure is not necessary.</a:t>
            </a:r>
          </a:p>
        </p:txBody>
      </p:sp>
    </p:spTree>
    <p:extLst>
      <p:ext uri="{BB962C8B-B14F-4D97-AF65-F5344CB8AC3E}">
        <p14:creationId xmlns:p14="http://schemas.microsoft.com/office/powerpoint/2010/main" val="666943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27</a:t>
            </a:fld>
            <a:endParaRPr lang="de-DE"/>
          </a:p>
        </p:txBody>
      </p:sp>
      <p:pic>
        <p:nvPicPr>
          <p:cNvPr id="2050" name="Picture 2" descr="Resultado de imagen de office equipment">
            <a:extLst>
              <a:ext uri="{FF2B5EF4-FFF2-40B4-BE49-F238E27FC236}">
                <a16:creationId xmlns:a16="http://schemas.microsoft.com/office/drawing/2014/main" id="{FE1A025B-91CB-497B-93E8-EFE1EDE67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1627318"/>
            <a:ext cx="5678029" cy="3603364"/>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F2D4338A-DFD2-4FC5-BA16-29F3D70D9D0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Office equipment</a:t>
            </a:r>
            <a:endParaRPr lang="es-ES" dirty="0"/>
          </a:p>
        </p:txBody>
      </p:sp>
      <p:sp>
        <p:nvSpPr>
          <p:cNvPr id="9" name="Rectángulo 8">
            <a:extLst>
              <a:ext uri="{FF2B5EF4-FFF2-40B4-BE49-F238E27FC236}">
                <a16:creationId xmlns:a16="http://schemas.microsoft.com/office/drawing/2014/main" id="{2AB7C598-2526-4B31-B96A-3C915BABB137}"/>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4760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Resultado de imagen de office equipment">
            <a:extLst>
              <a:ext uri="{FF2B5EF4-FFF2-40B4-BE49-F238E27FC236}">
                <a16:creationId xmlns:a16="http://schemas.microsoft.com/office/drawing/2014/main" id="{26DD6780-045F-4B1F-B5FC-423EA7352270}"/>
              </a:ext>
            </a:extLst>
          </p:cNvPr>
          <p:cNvPicPr>
            <a:picLocks noChangeAspect="1" noChangeArrowheads="1"/>
          </p:cNvPicPr>
          <p:nvPr/>
        </p:nvPicPr>
        <p:blipFill>
          <a:blip r:embed="rId2">
            <a:alphaModFix amt="14000"/>
            <a:extLst>
              <a:ext uri="{28A0092B-C50C-407E-A947-70E740481C1C}">
                <a14:useLocalDpi xmlns:a14="http://schemas.microsoft.com/office/drawing/2010/main" val="0"/>
              </a:ext>
            </a:extLst>
          </a:blip>
          <a:srcRect/>
          <a:stretch>
            <a:fillRect/>
          </a:stretch>
        </p:blipFill>
        <p:spPr bwMode="auto">
          <a:xfrm>
            <a:off x="12738" y="584683"/>
            <a:ext cx="9039280" cy="5736465"/>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p:cNvSpPr>
            <a:spLocks noGrp="1"/>
          </p:cNvSpPr>
          <p:nvPr>
            <p:ph sz="half" idx="2"/>
          </p:nvPr>
        </p:nvSpPr>
        <p:spPr>
          <a:xfrm>
            <a:off x="442144" y="1382362"/>
            <a:ext cx="3769816" cy="1736502"/>
          </a:xfrm>
        </p:spPr>
        <p:txBody>
          <a:bodyPr>
            <a:noAutofit/>
          </a:bodyPr>
          <a:lstStyle/>
          <a:p>
            <a:pPr marL="171450" indent="-171450" algn="just" defTabSz="713232">
              <a:buFont typeface="Arial" panose="020B0604020202020204" pitchFamily="34" charset="0"/>
              <a:buChar char="•"/>
            </a:pPr>
            <a:r>
              <a:rPr lang="en-US" sz="1200" dirty="0"/>
              <a:t>The most important consumption of the office.</a:t>
            </a:r>
          </a:p>
          <a:p>
            <a:pPr marL="171450" indent="-171450" algn="just" defTabSz="713232">
              <a:buFont typeface="Arial" panose="020B0604020202020204" pitchFamily="34" charset="0"/>
              <a:buChar char="•"/>
            </a:pPr>
            <a:r>
              <a:rPr lang="en-US" sz="1200" dirty="0"/>
              <a:t>Computers and monitors with the "ENERGY STAR" condition hibernate automatically when they are not used and almost all vendors sell them.</a:t>
            </a:r>
          </a:p>
          <a:p>
            <a:pPr marL="171450" indent="-171450" algn="just" defTabSz="713232">
              <a:buFont typeface="Arial" panose="020B0604020202020204" pitchFamily="34" charset="0"/>
              <a:buChar char="•"/>
            </a:pPr>
            <a:r>
              <a:rPr lang="en-US" sz="1200" dirty="0"/>
              <a:t>Both computers and monitors in hibernation consume approximately 15% of their maximum power of use.</a:t>
            </a:r>
            <a:endParaRPr lang="en-US" sz="1200" dirty="0">
              <a:solidFill>
                <a:srgbClr val="565656">
                  <a:lumMod val="75000"/>
                </a:srgbClr>
              </a:solidFill>
              <a:ea typeface="Open Sans Light" panose="020B0306030504020204" pitchFamily="34" charset="0"/>
              <a:cs typeface="Open Sans Light" panose="020B0306030504020204" pitchFamily="34" charset="0"/>
            </a:endParaRPr>
          </a:p>
        </p:txBody>
      </p:sp>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28</a:t>
            </a:fld>
            <a:endParaRPr lang="de-DE"/>
          </a:p>
        </p:txBody>
      </p:sp>
      <p:sp>
        <p:nvSpPr>
          <p:cNvPr id="14" name="Espace réservé du texte 7"/>
          <p:cNvSpPr txBox="1">
            <a:spLocks/>
          </p:cNvSpPr>
          <p:nvPr/>
        </p:nvSpPr>
        <p:spPr>
          <a:xfrm>
            <a:off x="380740" y="3177367"/>
            <a:ext cx="3826636"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Photocopiers and printers</a:t>
            </a:r>
          </a:p>
        </p:txBody>
      </p:sp>
      <p:sp>
        <p:nvSpPr>
          <p:cNvPr id="16" name="Espace réservé du contenu 8"/>
          <p:cNvSpPr txBox="1">
            <a:spLocks/>
          </p:cNvSpPr>
          <p:nvPr/>
        </p:nvSpPr>
        <p:spPr>
          <a:xfrm>
            <a:off x="396216" y="3501008"/>
            <a:ext cx="3811160" cy="111612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defTabSz="713232">
              <a:spcAft>
                <a:spcPts val="600"/>
              </a:spcAft>
              <a:buFont typeface="Arial" panose="020B0604020202020204" pitchFamily="34" charset="0"/>
              <a:buChar char="•"/>
            </a:pPr>
            <a:r>
              <a:rPr lang="en-US" sz="1200" dirty="0"/>
              <a:t>"ENERGY STAR" photocopiers can reduce the annual electric cost of photocopiers by up to 60%. </a:t>
            </a:r>
          </a:p>
          <a:p>
            <a:pPr marL="171450" indent="-171450" defTabSz="713232">
              <a:spcAft>
                <a:spcPts val="600"/>
              </a:spcAft>
              <a:buFont typeface="Arial" panose="020B0604020202020204" pitchFamily="34" charset="0"/>
              <a:buChar char="•"/>
            </a:pPr>
            <a:r>
              <a:rPr lang="en-US" sz="1200" dirty="0"/>
              <a:t>Photocopiers that allow double-sided or duplex copies help save energy and reduce the cost of paper.</a:t>
            </a:r>
            <a:endParaRPr lang="en-US" sz="1200" dirty="0">
              <a:solidFill>
                <a:srgbClr val="565656">
                  <a:lumMod val="75000"/>
                </a:srgbClr>
              </a:solidFill>
              <a:ea typeface="Open Sans Light" panose="020B0306030504020204" pitchFamily="34" charset="0"/>
              <a:cs typeface="Open Sans Light" panose="020B0306030504020204" pitchFamily="34" charset="0"/>
            </a:endParaRPr>
          </a:p>
        </p:txBody>
      </p:sp>
      <p:sp>
        <p:nvSpPr>
          <p:cNvPr id="17" name="Espace réservé du texte 7"/>
          <p:cNvSpPr txBox="1">
            <a:spLocks/>
          </p:cNvSpPr>
          <p:nvPr/>
        </p:nvSpPr>
        <p:spPr>
          <a:xfrm>
            <a:off x="421212" y="1052736"/>
            <a:ext cx="3790748"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t>Computers</a:t>
            </a:r>
            <a:endParaRPr lang="en-US" sz="1300" dirty="0"/>
          </a:p>
        </p:txBody>
      </p:sp>
      <p:sp>
        <p:nvSpPr>
          <p:cNvPr id="19" name="Espace réservé du texte 7"/>
          <p:cNvSpPr txBox="1">
            <a:spLocks/>
          </p:cNvSpPr>
          <p:nvPr/>
        </p:nvSpPr>
        <p:spPr>
          <a:xfrm>
            <a:off x="380740" y="4809395"/>
            <a:ext cx="3811160"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FAX</a:t>
            </a:r>
          </a:p>
        </p:txBody>
      </p:sp>
      <p:sp>
        <p:nvSpPr>
          <p:cNvPr id="20" name="Espace réservé du contenu 8"/>
          <p:cNvSpPr txBox="1">
            <a:spLocks/>
          </p:cNvSpPr>
          <p:nvPr/>
        </p:nvSpPr>
        <p:spPr>
          <a:xfrm>
            <a:off x="391344" y="5133036"/>
            <a:ext cx="3800556" cy="136815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defTabSz="713232">
              <a:spcAft>
                <a:spcPts val="600"/>
              </a:spcAft>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The fax needs to be available 24 hours a day, therefore, it has a great potential to save energy.</a:t>
            </a:r>
          </a:p>
          <a:p>
            <a:pPr marL="171450" indent="-171450" defTabSz="713232">
              <a:spcAft>
                <a:spcPts val="600"/>
              </a:spcAft>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It can hibernate up to 15 to 45 watts or less when not in use, and can save approximately 50% in its annual energy cost.</a:t>
            </a:r>
          </a:p>
        </p:txBody>
      </p:sp>
      <p:sp>
        <p:nvSpPr>
          <p:cNvPr id="22" name="Espace réservé du contenu 8"/>
          <p:cNvSpPr>
            <a:spLocks noGrp="1"/>
          </p:cNvSpPr>
          <p:nvPr>
            <p:ph sz="half" idx="2"/>
          </p:nvPr>
        </p:nvSpPr>
        <p:spPr>
          <a:xfrm>
            <a:off x="4932042" y="1304764"/>
            <a:ext cx="3936992" cy="1728192"/>
          </a:xfrm>
        </p:spPr>
        <p:txBody>
          <a:bodyPr>
            <a:noAutofit/>
          </a:bodyPr>
          <a:lstStyle/>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Turn off the computer when it is not in use (at night or on weekends). There are timers that turn off the equipment at certain times of the day.</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If the computer has to be on during the night or during weekends, save money by turning off the monitor.</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The energy saving features have to be established by the user in many products. Check the configuration periodically or each time you install new equipment to ensure that the power saving mode is on.</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Screen protectors do not save energy. Its purpose is to extend the useful life of the screen.</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Laser printers consume more energy than inkjet printers. Color printers use more energy than those that only print in black and white.</a:t>
            </a:r>
          </a:p>
          <a:p>
            <a:pPr marL="171450" indent="-171450" defTabSz="713232">
              <a:lnSpc>
                <a:spcPct val="150000"/>
              </a:lnSpc>
              <a:buFont typeface="Arial" panose="020B0604020202020204" pitchFamily="34" charset="0"/>
              <a:buChar char="•"/>
            </a:pPr>
            <a:r>
              <a:rPr lang="en-US" sz="1200" dirty="0">
                <a:ea typeface="Open Sans Light" panose="020B0306030504020204" pitchFamily="34" charset="0"/>
                <a:cs typeface="Open Sans Light" panose="020B0306030504020204" pitchFamily="34" charset="0"/>
              </a:rPr>
              <a:t>Laptops consume much less than a PC.</a:t>
            </a:r>
          </a:p>
        </p:txBody>
      </p:sp>
      <p:sp>
        <p:nvSpPr>
          <p:cNvPr id="24" name="Espace réservé du contenu 8"/>
          <p:cNvSpPr txBox="1">
            <a:spLocks/>
          </p:cNvSpPr>
          <p:nvPr/>
        </p:nvSpPr>
        <p:spPr>
          <a:xfrm>
            <a:off x="4932042" y="2960553"/>
            <a:ext cx="3919094" cy="111612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a:lnSpc>
                <a:spcPct val="170000"/>
              </a:lnSpc>
              <a:buFont typeface="Arial" panose="020B0604020202020204" pitchFamily="34" charset="0"/>
              <a:buChar char="•"/>
            </a:pPr>
            <a:endParaRPr lang="en-US" sz="1000" dirty="0"/>
          </a:p>
        </p:txBody>
      </p:sp>
      <p:sp>
        <p:nvSpPr>
          <p:cNvPr id="25" name="Espace réservé du texte 7"/>
          <p:cNvSpPr txBox="1">
            <a:spLocks/>
          </p:cNvSpPr>
          <p:nvPr/>
        </p:nvSpPr>
        <p:spPr>
          <a:xfrm>
            <a:off x="4932042" y="1052736"/>
            <a:ext cx="3934478"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Other tips</a:t>
            </a:r>
          </a:p>
        </p:txBody>
      </p:sp>
      <p:sp>
        <p:nvSpPr>
          <p:cNvPr id="18" name="Titel 1">
            <a:extLst>
              <a:ext uri="{FF2B5EF4-FFF2-40B4-BE49-F238E27FC236}">
                <a16:creationId xmlns:a16="http://schemas.microsoft.com/office/drawing/2014/main" id="{624F9AC2-1FA5-4843-8427-C5A4E501E065}"/>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Office equipment</a:t>
            </a:r>
            <a:endParaRPr lang="es-ES" dirty="0"/>
          </a:p>
        </p:txBody>
      </p:sp>
      <p:sp>
        <p:nvSpPr>
          <p:cNvPr id="21" name="Rectángulo 20">
            <a:extLst>
              <a:ext uri="{FF2B5EF4-FFF2-40B4-BE49-F238E27FC236}">
                <a16:creationId xmlns:a16="http://schemas.microsoft.com/office/drawing/2014/main" id="{934B1254-6EBB-4A1D-BE70-33860942B8F7}"/>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457632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625475" y="1309563"/>
            <a:ext cx="7886700" cy="42724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chemeClr val="accent1"/>
                </a:solidFill>
                <a:ea typeface="Open Sans Light" panose="020B0306030504020204" pitchFamily="34" charset="0"/>
                <a:cs typeface="Open Sans Light" panose="020B0306030504020204" pitchFamily="34" charset="0"/>
              </a:rPr>
              <a:t>Thanks For Your Attention! </a:t>
            </a:r>
            <a:endParaRPr lang="bg-BG" sz="2800" b="1" dirty="0">
              <a:solidFill>
                <a:schemeClr val="accent1"/>
              </a:solidFill>
              <a:ea typeface="Open Sans Light" panose="020B0306030504020204" pitchFamily="34" charset="0"/>
              <a:cs typeface="Open Sans Light" panose="020B0306030504020204" pitchFamily="34" charset="0"/>
            </a:endParaRP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8260038" y="6441869"/>
            <a:ext cx="432048" cy="315129"/>
          </a:xfrm>
          <a:prstGeom prst="rect">
            <a:avLst/>
          </a:prstGeom>
          <a:noFill/>
          <a:ln>
            <a:noFill/>
          </a:ln>
        </p:spPr>
      </p:pic>
      <p:cxnSp>
        <p:nvCxnSpPr>
          <p:cNvPr id="72" name="Gerade Verbindung 71"/>
          <p:cNvCxnSpPr/>
          <p:nvPr/>
        </p:nvCxnSpPr>
        <p:spPr>
          <a:xfrm>
            <a:off x="-6350" y="6201308"/>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6350" y="5049180"/>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64147" y="2538731"/>
            <a:ext cx="2809355" cy="674245"/>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43508" y="6489340"/>
            <a:ext cx="8008518" cy="216024"/>
          </a:xfrm>
          <a:prstGeom prst="rect">
            <a:avLst/>
          </a:prstGeom>
          <a:noFill/>
          <a:ln w="9525">
            <a:noFill/>
            <a:miter lim="800000"/>
            <a:headEnd/>
            <a:tailEnd/>
          </a:ln>
        </p:spPr>
        <p:txBody>
          <a:bodyPr/>
          <a:lstStyle/>
          <a:p>
            <a:pPr algn="r"/>
            <a:r>
              <a:rPr lang="en-US" sz="900" dirty="0"/>
              <a:t>This project has received funding from the European Union’s H2020 Coordination Support Action under Grant Agreement No.785047.</a:t>
            </a:r>
            <a:endParaRPr lang="de-AT" sz="900"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159225" y="5380687"/>
            <a:ext cx="850706" cy="48184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127055" y="5400887"/>
            <a:ext cx="545188" cy="44144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087724" y="5470067"/>
            <a:ext cx="1031382" cy="29192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789367" y="5469544"/>
            <a:ext cx="947977" cy="304126"/>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854468" y="5454796"/>
            <a:ext cx="729290" cy="333622"/>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7700882" y="5440048"/>
            <a:ext cx="678433" cy="36311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6436" y="5301208"/>
            <a:ext cx="640799" cy="6407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32767" y="5392750"/>
            <a:ext cx="958147" cy="457714"/>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1208038" y="5504127"/>
            <a:ext cx="808628" cy="23496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282296" y="5309345"/>
            <a:ext cx="759805" cy="624525"/>
          </a:xfrm>
          <a:prstGeom prst="rect">
            <a:avLst/>
          </a:prstGeom>
          <a:noFill/>
        </p:spPr>
      </p:pic>
    </p:spTree>
    <p:extLst>
      <p:ext uri="{BB962C8B-B14F-4D97-AF65-F5344CB8AC3E}">
        <p14:creationId xmlns:p14="http://schemas.microsoft.com/office/powerpoint/2010/main" val="135312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006861" cy="490066"/>
          </a:xfrm>
          <a:solidFill>
            <a:srgbClr val="1B8E94"/>
          </a:solidFill>
        </p:spPr>
        <p:txBody>
          <a:bodyPr/>
          <a:lstStyle/>
          <a:p>
            <a:r>
              <a:rPr lang="es-ES" sz="2400" dirty="0"/>
              <a:t>Energy </a:t>
            </a:r>
            <a:r>
              <a:rPr lang="es-ES" sz="2400" dirty="0" err="1"/>
              <a:t>Efficiency</a:t>
            </a:r>
            <a:endParaRPr lang="es-ES" dirty="0"/>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a:t>
            </a:fld>
            <a:endParaRPr lang="de-DE"/>
          </a:p>
        </p:txBody>
      </p:sp>
      <p:sp>
        <p:nvSpPr>
          <p:cNvPr id="6" name="Untertitel 5"/>
          <p:cNvSpPr>
            <a:spLocks noGrp="1"/>
          </p:cNvSpPr>
          <p:nvPr>
            <p:ph type="subTitle" idx="13"/>
          </p:nvPr>
        </p:nvSpPr>
        <p:spPr>
          <a:xfrm>
            <a:off x="370135" y="764704"/>
            <a:ext cx="8006861" cy="504056"/>
          </a:xfrm>
        </p:spPr>
        <p:txBody>
          <a:bodyPr/>
          <a:lstStyle/>
          <a:p>
            <a:pPr algn="ctr"/>
            <a:r>
              <a:rPr lang="de-DE" sz="3600" dirty="0">
                <a:solidFill>
                  <a:schemeClr val="tx1">
                    <a:lumMod val="75000"/>
                    <a:lumOff val="25000"/>
                  </a:schemeClr>
                </a:solidFill>
              </a:rPr>
              <a:t>¿What is?</a:t>
            </a:r>
          </a:p>
        </p:txBody>
      </p:sp>
      <p:sp>
        <p:nvSpPr>
          <p:cNvPr id="7" name="CuadroTexto 6">
            <a:extLst>
              <a:ext uri="{FF2B5EF4-FFF2-40B4-BE49-F238E27FC236}">
                <a16:creationId xmlns:a16="http://schemas.microsoft.com/office/drawing/2014/main" id="{B1B0BA8D-4E02-472A-A1A4-736A868A396E}"/>
              </a:ext>
            </a:extLst>
          </p:cNvPr>
          <p:cNvSpPr txBox="1"/>
          <p:nvPr/>
        </p:nvSpPr>
        <p:spPr>
          <a:xfrm>
            <a:off x="457200" y="5756831"/>
            <a:ext cx="8507288" cy="261610"/>
          </a:xfrm>
          <a:prstGeom prst="rect">
            <a:avLst/>
          </a:prstGeom>
          <a:noFill/>
        </p:spPr>
        <p:txBody>
          <a:bodyPr wrap="square" rtlCol="0">
            <a:spAutoFit/>
          </a:bodyPr>
          <a:lstStyle/>
          <a:p>
            <a:r>
              <a:rPr lang="es-ES" sz="1100" dirty="0">
                <a:solidFill>
                  <a:schemeClr val="tx1">
                    <a:lumMod val="50000"/>
                    <a:lumOff val="50000"/>
                  </a:schemeClr>
                </a:solidFill>
              </a:rPr>
              <a:t>Steeep: Support &amp; training for an Escellent Energy Efficiency Performance</a:t>
            </a:r>
          </a:p>
        </p:txBody>
      </p:sp>
      <p:sp>
        <p:nvSpPr>
          <p:cNvPr id="9" name="Rectángulo 8">
            <a:extLst>
              <a:ext uri="{FF2B5EF4-FFF2-40B4-BE49-F238E27FC236}">
                <a16:creationId xmlns:a16="http://schemas.microsoft.com/office/drawing/2014/main" id="{AA1BFC42-DE3B-43E3-A24A-E651DEB881F3}"/>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Triángulo isósceles 7">
            <a:extLst>
              <a:ext uri="{FF2B5EF4-FFF2-40B4-BE49-F238E27FC236}">
                <a16:creationId xmlns:a16="http://schemas.microsoft.com/office/drawing/2014/main" id="{85FCFD73-5197-4424-AEE1-125B64ABD4B9}"/>
              </a:ext>
            </a:extLst>
          </p:cNvPr>
          <p:cNvSpPr/>
          <p:nvPr/>
        </p:nvSpPr>
        <p:spPr>
          <a:xfrm>
            <a:off x="3293858" y="1959634"/>
            <a:ext cx="2556284" cy="2203693"/>
          </a:xfrm>
          <a:prstGeom prst="triangle">
            <a:avLst/>
          </a:prstGeom>
          <a:noFill/>
          <a:ln w="57150">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ctángulo 9">
            <a:extLst>
              <a:ext uri="{FF2B5EF4-FFF2-40B4-BE49-F238E27FC236}">
                <a16:creationId xmlns:a16="http://schemas.microsoft.com/office/drawing/2014/main" id="{022BAE33-F14E-4A21-A0EA-E41555639743}"/>
              </a:ext>
            </a:extLst>
          </p:cNvPr>
          <p:cNvSpPr/>
          <p:nvPr/>
        </p:nvSpPr>
        <p:spPr>
          <a:xfrm>
            <a:off x="3185846" y="4146533"/>
            <a:ext cx="2772308" cy="1154675"/>
          </a:xfrm>
          <a:prstGeom prst="rect">
            <a:avLst/>
          </a:prstGeom>
        </p:spPr>
        <p:txBody>
          <a:bodyPr wrap="square">
            <a:spAutoFit/>
          </a:bodyPr>
          <a:lstStyle/>
          <a:p>
            <a:pPr algn="ctr">
              <a:lnSpc>
                <a:spcPct val="150000"/>
              </a:lnSpc>
            </a:pPr>
            <a:r>
              <a:rPr lang="en-US" sz="1600" dirty="0">
                <a:solidFill>
                  <a:schemeClr val="tx1">
                    <a:lumMod val="65000"/>
                    <a:lumOff val="35000"/>
                  </a:schemeClr>
                </a:solidFill>
              </a:rPr>
              <a:t>Energy efficiency focuses on technology, equipment or machinery used in buildings.</a:t>
            </a:r>
          </a:p>
        </p:txBody>
      </p:sp>
      <p:sp>
        <p:nvSpPr>
          <p:cNvPr id="11" name="Rectángulo 10">
            <a:extLst>
              <a:ext uri="{FF2B5EF4-FFF2-40B4-BE49-F238E27FC236}">
                <a16:creationId xmlns:a16="http://schemas.microsoft.com/office/drawing/2014/main" id="{434BBB7A-8F24-4B3E-BCF8-F2143DE22265}"/>
              </a:ext>
            </a:extLst>
          </p:cNvPr>
          <p:cNvSpPr/>
          <p:nvPr/>
        </p:nvSpPr>
        <p:spPr>
          <a:xfrm>
            <a:off x="5020025" y="1947391"/>
            <a:ext cx="3886807" cy="1893339"/>
          </a:xfrm>
          <a:prstGeom prst="rect">
            <a:avLst/>
          </a:prstGeom>
        </p:spPr>
        <p:txBody>
          <a:bodyPr wrap="square">
            <a:spAutoFit/>
          </a:bodyPr>
          <a:lstStyle/>
          <a:p>
            <a:pPr algn="just">
              <a:lnSpc>
                <a:spcPct val="150000"/>
              </a:lnSpc>
            </a:pPr>
            <a:r>
              <a:rPr lang="en-US" sz="1600" dirty="0">
                <a:solidFill>
                  <a:schemeClr val="tx1">
                    <a:lumMod val="65000"/>
                    <a:lumOff val="35000"/>
                  </a:schemeClr>
                </a:solidFill>
              </a:rPr>
              <a:t>Energy saving is based on the way</a:t>
            </a:r>
          </a:p>
          <a:p>
            <a:pPr algn="just">
              <a:lnSpc>
                <a:spcPct val="150000"/>
              </a:lnSpc>
            </a:pPr>
            <a:r>
              <a:rPr lang="en-US" sz="1600" dirty="0">
                <a:solidFill>
                  <a:schemeClr val="tx1">
                    <a:lumMod val="65000"/>
                    <a:lumOff val="35000"/>
                  </a:schemeClr>
                </a:solidFill>
              </a:rPr>
              <a:t>  people act to use less energy (for</a:t>
            </a:r>
          </a:p>
          <a:p>
            <a:pPr algn="just">
              <a:lnSpc>
                <a:spcPct val="150000"/>
              </a:lnSpc>
            </a:pPr>
            <a:r>
              <a:rPr lang="en-US" sz="1600" dirty="0">
                <a:solidFill>
                  <a:schemeClr val="tx1">
                    <a:lumMod val="65000"/>
                    <a:lumOff val="35000"/>
                  </a:schemeClr>
                </a:solidFill>
              </a:rPr>
              <a:t>     example, using natural light</a:t>
            </a:r>
          </a:p>
          <a:p>
            <a:pPr algn="just">
              <a:lnSpc>
                <a:spcPct val="150000"/>
              </a:lnSpc>
            </a:pPr>
            <a:r>
              <a:rPr lang="en-US" sz="1600" dirty="0">
                <a:solidFill>
                  <a:schemeClr val="tx1">
                    <a:lumMod val="65000"/>
                    <a:lumOff val="35000"/>
                  </a:schemeClr>
                </a:solidFill>
              </a:rPr>
              <a:t>         instead of artificial light to</a:t>
            </a:r>
          </a:p>
          <a:p>
            <a:pPr algn="just">
              <a:lnSpc>
                <a:spcPct val="150000"/>
              </a:lnSpc>
            </a:pPr>
            <a:r>
              <a:rPr lang="en-US" sz="1600" dirty="0">
                <a:solidFill>
                  <a:schemeClr val="tx1">
                    <a:lumMod val="65000"/>
                    <a:lumOff val="35000"/>
                  </a:schemeClr>
                </a:solidFill>
              </a:rPr>
              <a:t>             reduce electricity consumption).</a:t>
            </a:r>
            <a:endParaRPr lang="es-ES" sz="1100" i="1" dirty="0">
              <a:solidFill>
                <a:schemeClr val="tx1">
                  <a:lumMod val="65000"/>
                  <a:lumOff val="35000"/>
                </a:schemeClr>
              </a:solidFill>
            </a:endParaRPr>
          </a:p>
        </p:txBody>
      </p:sp>
      <p:grpSp>
        <p:nvGrpSpPr>
          <p:cNvPr id="20" name="Grupo 19">
            <a:extLst>
              <a:ext uri="{FF2B5EF4-FFF2-40B4-BE49-F238E27FC236}">
                <a16:creationId xmlns:a16="http://schemas.microsoft.com/office/drawing/2014/main" id="{F45868B2-32A5-4C9F-A563-FD4D8FC8B9B1}"/>
              </a:ext>
            </a:extLst>
          </p:cNvPr>
          <p:cNvGrpSpPr/>
          <p:nvPr/>
        </p:nvGrpSpPr>
        <p:grpSpPr>
          <a:xfrm>
            <a:off x="431540" y="1911245"/>
            <a:ext cx="3783918" cy="1933884"/>
            <a:chOff x="559891" y="2120471"/>
            <a:chExt cx="3783918" cy="1933884"/>
          </a:xfrm>
        </p:grpSpPr>
        <p:sp>
          <p:nvSpPr>
            <p:cNvPr id="12" name="Rectángulo 11">
              <a:extLst>
                <a:ext uri="{FF2B5EF4-FFF2-40B4-BE49-F238E27FC236}">
                  <a16:creationId xmlns:a16="http://schemas.microsoft.com/office/drawing/2014/main" id="{A1628198-AD87-4C98-9EB2-90523145A611}"/>
                </a:ext>
              </a:extLst>
            </p:cNvPr>
            <p:cNvSpPr/>
            <p:nvPr/>
          </p:nvSpPr>
          <p:spPr>
            <a:xfrm>
              <a:off x="864058" y="2602219"/>
              <a:ext cx="3320140" cy="338554"/>
            </a:xfrm>
            <a:prstGeom prst="rect">
              <a:avLst/>
            </a:prstGeom>
          </p:spPr>
          <p:txBody>
            <a:bodyPr wrap="none">
              <a:spAutoFit/>
            </a:bodyPr>
            <a:lstStyle/>
            <a:p>
              <a:r>
                <a:rPr lang="en-US" sz="1600" dirty="0">
                  <a:solidFill>
                    <a:schemeClr val="tx1">
                      <a:lumMod val="65000"/>
                      <a:lumOff val="35000"/>
                    </a:schemeClr>
                  </a:solidFill>
                </a:rPr>
                <a:t>technologies that require a smaller</a:t>
              </a:r>
              <a:endParaRPr lang="es-ES" sz="1600" dirty="0"/>
            </a:p>
          </p:txBody>
        </p:sp>
        <p:sp>
          <p:nvSpPr>
            <p:cNvPr id="13" name="Rectángulo 12">
              <a:extLst>
                <a:ext uri="{FF2B5EF4-FFF2-40B4-BE49-F238E27FC236}">
                  <a16:creationId xmlns:a16="http://schemas.microsoft.com/office/drawing/2014/main" id="{6DF5F060-CB03-494B-B73F-8BABB63522D3}"/>
                </a:ext>
              </a:extLst>
            </p:cNvPr>
            <p:cNvSpPr/>
            <p:nvPr/>
          </p:nvSpPr>
          <p:spPr>
            <a:xfrm>
              <a:off x="864058" y="2963768"/>
              <a:ext cx="3118161" cy="338554"/>
            </a:xfrm>
            <a:prstGeom prst="rect">
              <a:avLst/>
            </a:prstGeom>
          </p:spPr>
          <p:txBody>
            <a:bodyPr wrap="none">
              <a:spAutoFit/>
            </a:bodyPr>
            <a:lstStyle/>
            <a:p>
              <a:r>
                <a:rPr lang="en-US" sz="1600" dirty="0">
                  <a:solidFill>
                    <a:schemeClr val="tx1">
                      <a:lumMod val="65000"/>
                      <a:lumOff val="35000"/>
                    </a:schemeClr>
                  </a:solidFill>
                </a:rPr>
                <a:t>amount of energy to achieve the</a:t>
              </a:r>
              <a:endParaRPr lang="es-ES" sz="1600" dirty="0"/>
            </a:p>
          </p:txBody>
        </p:sp>
        <p:sp>
          <p:nvSpPr>
            <p:cNvPr id="14" name="Rectángulo 13">
              <a:extLst>
                <a:ext uri="{FF2B5EF4-FFF2-40B4-BE49-F238E27FC236}">
                  <a16:creationId xmlns:a16="http://schemas.microsoft.com/office/drawing/2014/main" id="{ED092D56-0994-4238-A52E-822B189D36D2}"/>
                </a:ext>
              </a:extLst>
            </p:cNvPr>
            <p:cNvSpPr/>
            <p:nvPr/>
          </p:nvSpPr>
          <p:spPr>
            <a:xfrm>
              <a:off x="559891" y="3340212"/>
              <a:ext cx="3304110" cy="338554"/>
            </a:xfrm>
            <a:prstGeom prst="rect">
              <a:avLst/>
            </a:prstGeom>
          </p:spPr>
          <p:txBody>
            <a:bodyPr wrap="none">
              <a:spAutoFit/>
            </a:bodyPr>
            <a:lstStyle/>
            <a:p>
              <a:r>
                <a:rPr lang="en-US" sz="1600" dirty="0">
                  <a:solidFill>
                    <a:schemeClr val="tx1">
                      <a:lumMod val="65000"/>
                      <a:lumOff val="35000"/>
                    </a:schemeClr>
                  </a:solidFill>
                </a:rPr>
                <a:t>same performance or perform the </a:t>
              </a:r>
              <a:endParaRPr lang="es-ES" sz="1600" dirty="0"/>
            </a:p>
          </p:txBody>
        </p:sp>
        <p:sp>
          <p:nvSpPr>
            <p:cNvPr id="15" name="Rectángulo 14">
              <a:extLst>
                <a:ext uri="{FF2B5EF4-FFF2-40B4-BE49-F238E27FC236}">
                  <a16:creationId xmlns:a16="http://schemas.microsoft.com/office/drawing/2014/main" id="{817F9070-D0A8-4264-83D8-51836BAE71D4}"/>
                </a:ext>
              </a:extLst>
            </p:cNvPr>
            <p:cNvSpPr/>
            <p:nvPr/>
          </p:nvSpPr>
          <p:spPr>
            <a:xfrm>
              <a:off x="2121967" y="3715801"/>
              <a:ext cx="1462260" cy="338554"/>
            </a:xfrm>
            <a:prstGeom prst="rect">
              <a:avLst/>
            </a:prstGeom>
          </p:spPr>
          <p:txBody>
            <a:bodyPr wrap="none">
              <a:spAutoFit/>
            </a:bodyPr>
            <a:lstStyle/>
            <a:p>
              <a:r>
                <a:rPr lang="en-US" sz="1600" dirty="0">
                  <a:solidFill>
                    <a:schemeClr val="tx1">
                      <a:lumMod val="65000"/>
                      <a:lumOff val="35000"/>
                    </a:schemeClr>
                  </a:solidFill>
                </a:rPr>
                <a:t>same function</a:t>
              </a:r>
              <a:endParaRPr lang="es-ES" sz="1600" dirty="0"/>
            </a:p>
          </p:txBody>
        </p:sp>
        <p:sp>
          <p:nvSpPr>
            <p:cNvPr id="17" name="Rectángulo 16">
              <a:extLst>
                <a:ext uri="{FF2B5EF4-FFF2-40B4-BE49-F238E27FC236}">
                  <a16:creationId xmlns:a16="http://schemas.microsoft.com/office/drawing/2014/main" id="{EC090AB8-E0EA-4D27-A85E-5640FF5BC1F5}"/>
                </a:ext>
              </a:extLst>
            </p:cNvPr>
            <p:cNvSpPr/>
            <p:nvPr/>
          </p:nvSpPr>
          <p:spPr>
            <a:xfrm>
              <a:off x="2043179" y="2120471"/>
              <a:ext cx="2300630" cy="456535"/>
            </a:xfrm>
            <a:prstGeom prst="rect">
              <a:avLst/>
            </a:prstGeom>
          </p:spPr>
          <p:txBody>
            <a:bodyPr wrap="none">
              <a:spAutoFit/>
            </a:bodyPr>
            <a:lstStyle/>
            <a:p>
              <a:pPr algn="r">
                <a:lnSpc>
                  <a:spcPct val="150000"/>
                </a:lnSpc>
              </a:pPr>
              <a:r>
                <a:rPr lang="en-US" dirty="0">
                  <a:solidFill>
                    <a:schemeClr val="tx1">
                      <a:lumMod val="65000"/>
                      <a:lumOff val="35000"/>
                    </a:schemeClr>
                  </a:solidFill>
                </a:rPr>
                <a:t>It refers to the use of</a:t>
              </a:r>
            </a:p>
          </p:txBody>
        </p:sp>
      </p:grpSp>
      <p:pic>
        <p:nvPicPr>
          <p:cNvPr id="24" name="Gráfico 23" descr="Bombilla y equipo ">
            <a:extLst>
              <a:ext uri="{FF2B5EF4-FFF2-40B4-BE49-F238E27FC236}">
                <a16:creationId xmlns:a16="http://schemas.microsoft.com/office/drawing/2014/main" id="{3AEB0922-A89F-4C27-A590-44BDEEB30B1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17" t="2009" r="7760" b="3492"/>
          <a:stretch/>
        </p:blipFill>
        <p:spPr>
          <a:xfrm>
            <a:off x="3965465" y="2678474"/>
            <a:ext cx="1213069" cy="1323348"/>
          </a:xfrm>
          <a:prstGeom prst="rect">
            <a:avLst/>
          </a:prstGeom>
        </p:spPr>
      </p:pic>
    </p:spTree>
    <p:extLst>
      <p:ext uri="{BB962C8B-B14F-4D97-AF65-F5344CB8AC3E}">
        <p14:creationId xmlns:p14="http://schemas.microsoft.com/office/powerpoint/2010/main" val="3421464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39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EF63BD-47C5-4E48-B0B4-D26F1E351EA4}"/>
              </a:ext>
            </a:extLst>
          </p:cNvPr>
          <p:cNvSpPr/>
          <p:nvPr/>
        </p:nvSpPr>
        <p:spPr>
          <a:xfrm>
            <a:off x="3912413" y="2859085"/>
            <a:ext cx="1323811" cy="13238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a:t>
            </a:fld>
            <a:endParaRPr lang="de-DE"/>
          </a:p>
        </p:txBody>
      </p:sp>
      <p:sp>
        <p:nvSpPr>
          <p:cNvPr id="6" name="Untertitel 5"/>
          <p:cNvSpPr>
            <a:spLocks noGrp="1"/>
          </p:cNvSpPr>
          <p:nvPr>
            <p:ph type="subTitle" idx="13"/>
          </p:nvPr>
        </p:nvSpPr>
        <p:spPr>
          <a:xfrm>
            <a:off x="370136" y="764704"/>
            <a:ext cx="8402400" cy="632296"/>
          </a:xfrm>
        </p:spPr>
        <p:txBody>
          <a:bodyPr/>
          <a:lstStyle/>
          <a:p>
            <a:pPr algn="ctr"/>
            <a:r>
              <a:rPr lang="de-DE" sz="3600" dirty="0">
                <a:solidFill>
                  <a:schemeClr val="tx1">
                    <a:lumMod val="75000"/>
                    <a:lumOff val="25000"/>
                  </a:schemeClr>
                </a:solidFill>
              </a:rPr>
              <a:t>¿Why it is important?</a:t>
            </a:r>
          </a:p>
        </p:txBody>
      </p:sp>
      <p:sp>
        <p:nvSpPr>
          <p:cNvPr id="9" name="Titel 1">
            <a:extLst>
              <a:ext uri="{FF2B5EF4-FFF2-40B4-BE49-F238E27FC236}">
                <a16:creationId xmlns:a16="http://schemas.microsoft.com/office/drawing/2014/main" id="{DD564632-05E2-4C94-A162-DF6288B870FB}"/>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Efficiency</a:t>
            </a:r>
            <a:endParaRPr lang="es-ES" dirty="0"/>
          </a:p>
        </p:txBody>
      </p:sp>
      <p:sp>
        <p:nvSpPr>
          <p:cNvPr id="10" name="Rectángulo 9">
            <a:extLst>
              <a:ext uri="{FF2B5EF4-FFF2-40B4-BE49-F238E27FC236}">
                <a16:creationId xmlns:a16="http://schemas.microsoft.com/office/drawing/2014/main" id="{2E677B25-0875-47DE-9735-C74C33F848EE}"/>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CuadroTexto 13">
            <a:extLst>
              <a:ext uri="{FF2B5EF4-FFF2-40B4-BE49-F238E27FC236}">
                <a16:creationId xmlns:a16="http://schemas.microsoft.com/office/drawing/2014/main" id="{F382C25A-75F9-46CD-BE6F-92ABF521B46E}"/>
              </a:ext>
            </a:extLst>
          </p:cNvPr>
          <p:cNvSpPr txBox="1"/>
          <p:nvPr/>
        </p:nvSpPr>
        <p:spPr>
          <a:xfrm>
            <a:off x="457200" y="5756831"/>
            <a:ext cx="8507288" cy="261610"/>
          </a:xfrm>
          <a:prstGeom prst="rect">
            <a:avLst/>
          </a:prstGeom>
          <a:noFill/>
        </p:spPr>
        <p:txBody>
          <a:bodyPr wrap="square" rtlCol="0">
            <a:spAutoFit/>
          </a:bodyPr>
          <a:lstStyle/>
          <a:p>
            <a:r>
              <a:rPr lang="es-ES" sz="1100" dirty="0">
                <a:solidFill>
                  <a:schemeClr val="tx1">
                    <a:lumMod val="50000"/>
                    <a:lumOff val="50000"/>
                  </a:schemeClr>
                </a:solidFill>
              </a:rPr>
              <a:t>Source: Steeep: Support &amp; training for an Escellent Energy Efficiency Performance</a:t>
            </a:r>
          </a:p>
        </p:txBody>
      </p:sp>
      <p:sp>
        <p:nvSpPr>
          <p:cNvPr id="13" name="Trapecio 12">
            <a:extLst>
              <a:ext uri="{FF2B5EF4-FFF2-40B4-BE49-F238E27FC236}">
                <a16:creationId xmlns:a16="http://schemas.microsoft.com/office/drawing/2014/main" id="{454FBA51-239E-4023-AA7E-E43E42BB53BC}"/>
              </a:ext>
            </a:extLst>
          </p:cNvPr>
          <p:cNvSpPr/>
          <p:nvPr/>
        </p:nvSpPr>
        <p:spPr>
          <a:xfrm>
            <a:off x="2537774" y="4182896"/>
            <a:ext cx="4068452" cy="1360839"/>
          </a:xfrm>
          <a:prstGeom prst="trapezoid">
            <a:avLst>
              <a:gd name="adj" fmla="val 102893"/>
            </a:avLst>
          </a:prstGeom>
          <a:solidFill>
            <a:srgbClr val="86D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Trapecio 16">
            <a:extLst>
              <a:ext uri="{FF2B5EF4-FFF2-40B4-BE49-F238E27FC236}">
                <a16:creationId xmlns:a16="http://schemas.microsoft.com/office/drawing/2014/main" id="{7A6001AA-F9CF-436B-8075-3DF4F5D07B11}"/>
              </a:ext>
            </a:extLst>
          </p:cNvPr>
          <p:cNvSpPr/>
          <p:nvPr/>
        </p:nvSpPr>
        <p:spPr>
          <a:xfrm rot="5400000">
            <a:off x="1193083" y="2829041"/>
            <a:ext cx="4068452" cy="1360935"/>
          </a:xfrm>
          <a:prstGeom prst="trapezoid">
            <a:avLst>
              <a:gd name="adj" fmla="val 102333"/>
            </a:avLst>
          </a:prstGeom>
          <a:solidFill>
            <a:srgbClr val="22B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Trapecio 17">
            <a:extLst>
              <a:ext uri="{FF2B5EF4-FFF2-40B4-BE49-F238E27FC236}">
                <a16:creationId xmlns:a16="http://schemas.microsoft.com/office/drawing/2014/main" id="{8995D281-BCD8-4FC0-88A5-1558BA0AD717}"/>
              </a:ext>
            </a:extLst>
          </p:cNvPr>
          <p:cNvSpPr/>
          <p:nvPr/>
        </p:nvSpPr>
        <p:spPr>
          <a:xfrm rot="16200000">
            <a:off x="3886999" y="2833088"/>
            <a:ext cx="4068452" cy="1370002"/>
          </a:xfrm>
          <a:prstGeom prst="trapezoid">
            <a:avLst>
              <a:gd name="adj" fmla="val 1023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Trapecio 22">
            <a:extLst>
              <a:ext uri="{FF2B5EF4-FFF2-40B4-BE49-F238E27FC236}">
                <a16:creationId xmlns:a16="http://schemas.microsoft.com/office/drawing/2014/main" id="{82D67F2A-8A32-44DB-88C1-80AC607AF336}"/>
              </a:ext>
            </a:extLst>
          </p:cNvPr>
          <p:cNvSpPr/>
          <p:nvPr/>
        </p:nvSpPr>
        <p:spPr>
          <a:xfrm rot="10800000">
            <a:off x="2537110" y="1498246"/>
            <a:ext cx="4068452" cy="1352260"/>
          </a:xfrm>
          <a:prstGeom prst="trapezoid">
            <a:avLst>
              <a:gd name="adj" fmla="val 102351"/>
            </a:avLst>
          </a:prstGeom>
          <a:solidFill>
            <a:srgbClr val="1B8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9" name="Conector recto 18">
            <a:extLst>
              <a:ext uri="{FF2B5EF4-FFF2-40B4-BE49-F238E27FC236}">
                <a16:creationId xmlns:a16="http://schemas.microsoft.com/office/drawing/2014/main" id="{5BF30036-9253-4034-9EA0-D274CA4B1AF1}"/>
              </a:ext>
            </a:extLst>
          </p:cNvPr>
          <p:cNvCxnSpPr>
            <a:cxnSpLocks/>
          </p:cNvCxnSpPr>
          <p:nvPr/>
        </p:nvCxnSpPr>
        <p:spPr>
          <a:xfrm>
            <a:off x="2524905" y="1470993"/>
            <a:ext cx="4081321" cy="40813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E8F36601-33C7-4F29-A624-A6B278EC3A11}"/>
              </a:ext>
            </a:extLst>
          </p:cNvPr>
          <p:cNvCxnSpPr>
            <a:cxnSpLocks/>
          </p:cNvCxnSpPr>
          <p:nvPr/>
        </p:nvCxnSpPr>
        <p:spPr>
          <a:xfrm rot="16200000">
            <a:off x="2531741" y="1476830"/>
            <a:ext cx="4081321" cy="40813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F92E3B23-046E-45B4-A12E-23AD4052894C}"/>
              </a:ext>
            </a:extLst>
          </p:cNvPr>
          <p:cNvSpPr txBox="1"/>
          <p:nvPr/>
        </p:nvSpPr>
        <p:spPr>
          <a:xfrm>
            <a:off x="2476496" y="2904404"/>
            <a:ext cx="1494166" cy="1200329"/>
          </a:xfrm>
          <a:prstGeom prst="rect">
            <a:avLst/>
          </a:prstGeom>
          <a:noFill/>
        </p:spPr>
        <p:txBody>
          <a:bodyPr wrap="square" rtlCol="0">
            <a:spAutoFit/>
          </a:bodyPr>
          <a:lstStyle/>
          <a:p>
            <a:pPr algn="ctr"/>
            <a:r>
              <a:rPr lang="es-ES" cap="small" dirty="0">
                <a:solidFill>
                  <a:schemeClr val="bg1"/>
                </a:solidFill>
              </a:rPr>
              <a:t>The Global Energy Consuption is Growing</a:t>
            </a:r>
          </a:p>
        </p:txBody>
      </p:sp>
      <p:sp>
        <p:nvSpPr>
          <p:cNvPr id="27" name="CuadroTexto 26">
            <a:extLst>
              <a:ext uri="{FF2B5EF4-FFF2-40B4-BE49-F238E27FC236}">
                <a16:creationId xmlns:a16="http://schemas.microsoft.com/office/drawing/2014/main" id="{C4FCCE6E-230F-46D9-B24F-0ABA058F0340}"/>
              </a:ext>
            </a:extLst>
          </p:cNvPr>
          <p:cNvSpPr txBox="1"/>
          <p:nvPr/>
        </p:nvSpPr>
        <p:spPr>
          <a:xfrm>
            <a:off x="5174142" y="2911488"/>
            <a:ext cx="1494166" cy="1200329"/>
          </a:xfrm>
          <a:prstGeom prst="rect">
            <a:avLst/>
          </a:prstGeom>
          <a:noFill/>
        </p:spPr>
        <p:txBody>
          <a:bodyPr wrap="square" rtlCol="0">
            <a:spAutoFit/>
          </a:bodyPr>
          <a:lstStyle/>
          <a:p>
            <a:pPr algn="ctr"/>
            <a:r>
              <a:rPr lang="es-ES" cap="small" dirty="0">
                <a:solidFill>
                  <a:schemeClr val="bg1"/>
                </a:solidFill>
              </a:rPr>
              <a:t>The Cost of Energy is Increasing</a:t>
            </a:r>
          </a:p>
        </p:txBody>
      </p:sp>
      <p:sp>
        <p:nvSpPr>
          <p:cNvPr id="28" name="CuadroTexto 27">
            <a:extLst>
              <a:ext uri="{FF2B5EF4-FFF2-40B4-BE49-F238E27FC236}">
                <a16:creationId xmlns:a16="http://schemas.microsoft.com/office/drawing/2014/main" id="{7D2E05FF-89FF-4B41-B59F-98DAD4A526F3}"/>
              </a:ext>
            </a:extLst>
          </p:cNvPr>
          <p:cNvSpPr txBox="1"/>
          <p:nvPr/>
        </p:nvSpPr>
        <p:spPr>
          <a:xfrm>
            <a:off x="3809336" y="4540150"/>
            <a:ext cx="1494166" cy="646331"/>
          </a:xfrm>
          <a:prstGeom prst="rect">
            <a:avLst/>
          </a:prstGeom>
          <a:noFill/>
        </p:spPr>
        <p:txBody>
          <a:bodyPr wrap="square" rtlCol="0">
            <a:spAutoFit/>
          </a:bodyPr>
          <a:lstStyle/>
          <a:p>
            <a:pPr algn="ctr"/>
            <a:r>
              <a:rPr lang="es-ES" cap="small" dirty="0">
                <a:solidFill>
                  <a:schemeClr val="bg1"/>
                </a:solidFill>
              </a:rPr>
              <a:t>Climate </a:t>
            </a:r>
          </a:p>
          <a:p>
            <a:pPr algn="ctr"/>
            <a:r>
              <a:rPr lang="es-ES" cap="small" dirty="0">
                <a:solidFill>
                  <a:schemeClr val="bg1"/>
                </a:solidFill>
              </a:rPr>
              <a:t>Change</a:t>
            </a:r>
          </a:p>
        </p:txBody>
      </p:sp>
      <p:sp>
        <p:nvSpPr>
          <p:cNvPr id="29" name="CuadroTexto 28">
            <a:extLst>
              <a:ext uri="{FF2B5EF4-FFF2-40B4-BE49-F238E27FC236}">
                <a16:creationId xmlns:a16="http://schemas.microsoft.com/office/drawing/2014/main" id="{68266B24-AABF-42B1-978E-E5191D8CCC42}"/>
              </a:ext>
            </a:extLst>
          </p:cNvPr>
          <p:cNvSpPr txBox="1"/>
          <p:nvPr/>
        </p:nvSpPr>
        <p:spPr>
          <a:xfrm>
            <a:off x="3748750" y="1651291"/>
            <a:ext cx="1615338" cy="923330"/>
          </a:xfrm>
          <a:prstGeom prst="rect">
            <a:avLst/>
          </a:prstGeom>
          <a:noFill/>
        </p:spPr>
        <p:txBody>
          <a:bodyPr wrap="square" rtlCol="0">
            <a:spAutoFit/>
          </a:bodyPr>
          <a:lstStyle/>
          <a:p>
            <a:pPr algn="ctr"/>
            <a:r>
              <a:rPr lang="es-ES" cap="small" dirty="0">
                <a:solidFill>
                  <a:schemeClr val="bg1"/>
                </a:solidFill>
              </a:rPr>
              <a:t>High Energy dependence from abroad</a:t>
            </a:r>
          </a:p>
        </p:txBody>
      </p:sp>
      <p:sp>
        <p:nvSpPr>
          <p:cNvPr id="30" name="CuadroTexto 29">
            <a:extLst>
              <a:ext uri="{FF2B5EF4-FFF2-40B4-BE49-F238E27FC236}">
                <a16:creationId xmlns:a16="http://schemas.microsoft.com/office/drawing/2014/main" id="{1283B61B-D9D4-48DC-9477-3F691914E572}"/>
              </a:ext>
            </a:extLst>
          </p:cNvPr>
          <p:cNvSpPr txBox="1"/>
          <p:nvPr/>
        </p:nvSpPr>
        <p:spPr>
          <a:xfrm>
            <a:off x="2483188" y="1912303"/>
            <a:ext cx="1079805" cy="1107996"/>
          </a:xfrm>
          <a:prstGeom prst="rect">
            <a:avLst/>
          </a:prstGeom>
          <a:noFill/>
        </p:spPr>
        <p:txBody>
          <a:bodyPr wrap="square" rtlCol="0">
            <a:spAutoFit/>
          </a:bodyPr>
          <a:lstStyle/>
          <a:p>
            <a:r>
              <a:rPr lang="es-ES" sz="6600" dirty="0">
                <a:solidFill>
                  <a:schemeClr val="bg1"/>
                </a:solidFill>
                <a:latin typeface="Berlin Sans FB" panose="020E0602020502020306" pitchFamily="34" charset="0"/>
              </a:rPr>
              <a:t>01</a:t>
            </a:r>
          </a:p>
        </p:txBody>
      </p:sp>
      <p:sp>
        <p:nvSpPr>
          <p:cNvPr id="33" name="CuadroTexto 32">
            <a:extLst>
              <a:ext uri="{FF2B5EF4-FFF2-40B4-BE49-F238E27FC236}">
                <a16:creationId xmlns:a16="http://schemas.microsoft.com/office/drawing/2014/main" id="{514DDAC9-78E5-4481-9807-A742363FD6DB}"/>
              </a:ext>
            </a:extLst>
          </p:cNvPr>
          <p:cNvSpPr txBox="1"/>
          <p:nvPr/>
        </p:nvSpPr>
        <p:spPr>
          <a:xfrm>
            <a:off x="5261613" y="1245530"/>
            <a:ext cx="1018038" cy="923330"/>
          </a:xfrm>
          <a:prstGeom prst="rect">
            <a:avLst/>
          </a:prstGeom>
          <a:noFill/>
        </p:spPr>
        <p:txBody>
          <a:bodyPr wrap="square" rtlCol="0">
            <a:spAutoFit/>
          </a:bodyPr>
          <a:lstStyle/>
          <a:p>
            <a:r>
              <a:rPr lang="es-ES" sz="5400" dirty="0">
                <a:solidFill>
                  <a:schemeClr val="bg1"/>
                </a:solidFill>
                <a:latin typeface="Berlin Sans FB" panose="020E0602020502020306" pitchFamily="34" charset="0"/>
              </a:rPr>
              <a:t>02</a:t>
            </a:r>
          </a:p>
        </p:txBody>
      </p:sp>
      <p:sp>
        <p:nvSpPr>
          <p:cNvPr id="34" name="CuadroTexto 33">
            <a:extLst>
              <a:ext uri="{FF2B5EF4-FFF2-40B4-BE49-F238E27FC236}">
                <a16:creationId xmlns:a16="http://schemas.microsoft.com/office/drawing/2014/main" id="{8159C871-FB34-454E-9CFA-74976CD48BFF}"/>
              </a:ext>
            </a:extLst>
          </p:cNvPr>
          <p:cNvSpPr txBox="1"/>
          <p:nvPr/>
        </p:nvSpPr>
        <p:spPr>
          <a:xfrm>
            <a:off x="5693817" y="4007452"/>
            <a:ext cx="1018038" cy="923330"/>
          </a:xfrm>
          <a:prstGeom prst="rect">
            <a:avLst/>
          </a:prstGeom>
          <a:noFill/>
        </p:spPr>
        <p:txBody>
          <a:bodyPr wrap="square" rtlCol="0">
            <a:spAutoFit/>
          </a:bodyPr>
          <a:lstStyle/>
          <a:p>
            <a:r>
              <a:rPr lang="es-ES" sz="5400" dirty="0">
                <a:solidFill>
                  <a:schemeClr val="bg1"/>
                </a:solidFill>
                <a:latin typeface="Berlin Sans FB" panose="020E0602020502020306" pitchFamily="34" charset="0"/>
              </a:rPr>
              <a:t>03</a:t>
            </a:r>
          </a:p>
        </p:txBody>
      </p:sp>
      <p:sp>
        <p:nvSpPr>
          <p:cNvPr id="35" name="CuadroTexto 34">
            <a:extLst>
              <a:ext uri="{FF2B5EF4-FFF2-40B4-BE49-F238E27FC236}">
                <a16:creationId xmlns:a16="http://schemas.microsoft.com/office/drawing/2014/main" id="{69F88D7C-CC7B-4439-B4BE-E302FCA2F718}"/>
              </a:ext>
            </a:extLst>
          </p:cNvPr>
          <p:cNvSpPr txBox="1"/>
          <p:nvPr/>
        </p:nvSpPr>
        <p:spPr>
          <a:xfrm>
            <a:off x="3023090" y="4654568"/>
            <a:ext cx="1018038" cy="923330"/>
          </a:xfrm>
          <a:prstGeom prst="rect">
            <a:avLst/>
          </a:prstGeom>
          <a:noFill/>
        </p:spPr>
        <p:txBody>
          <a:bodyPr wrap="square" rtlCol="0">
            <a:spAutoFit/>
          </a:bodyPr>
          <a:lstStyle/>
          <a:p>
            <a:r>
              <a:rPr lang="es-ES" sz="5400" dirty="0">
                <a:solidFill>
                  <a:schemeClr val="bg1"/>
                </a:solidFill>
                <a:latin typeface="Berlin Sans FB" panose="020E0602020502020306" pitchFamily="34" charset="0"/>
              </a:rPr>
              <a:t>04</a:t>
            </a:r>
          </a:p>
        </p:txBody>
      </p:sp>
      <p:pic>
        <p:nvPicPr>
          <p:cNvPr id="36" name="Picture 2">
            <a:extLst>
              <a:ext uri="{FF2B5EF4-FFF2-40B4-BE49-F238E27FC236}">
                <a16:creationId xmlns:a16="http://schemas.microsoft.com/office/drawing/2014/main" id="{218B0288-1AED-4376-A46E-B6E414BE5A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699"/>
          <a:stretch/>
        </p:blipFill>
        <p:spPr bwMode="auto">
          <a:xfrm>
            <a:off x="3959520" y="3122553"/>
            <a:ext cx="1238494" cy="79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4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a:t>
            </a:fld>
            <a:endParaRPr lang="de-DE"/>
          </a:p>
        </p:txBody>
      </p:sp>
      <p:sp>
        <p:nvSpPr>
          <p:cNvPr id="6" name="Untertitel 5"/>
          <p:cNvSpPr>
            <a:spLocks noGrp="1"/>
          </p:cNvSpPr>
          <p:nvPr>
            <p:ph type="subTitle" idx="13"/>
          </p:nvPr>
        </p:nvSpPr>
        <p:spPr>
          <a:xfrm>
            <a:off x="370136" y="836712"/>
            <a:ext cx="8402400" cy="288032"/>
          </a:xfrm>
        </p:spPr>
        <p:txBody>
          <a:bodyPr/>
          <a:lstStyle/>
          <a:p>
            <a:r>
              <a:rPr lang="de-DE" sz="3600" dirty="0">
                <a:solidFill>
                  <a:schemeClr val="tx1">
                    <a:lumMod val="75000"/>
                    <a:lumOff val="25000"/>
                  </a:schemeClr>
                </a:solidFill>
              </a:rPr>
              <a:t>Consequences of energy consumption</a:t>
            </a:r>
          </a:p>
        </p:txBody>
      </p:sp>
      <p:sp>
        <p:nvSpPr>
          <p:cNvPr id="9" name="Titel 1">
            <a:extLst>
              <a:ext uri="{FF2B5EF4-FFF2-40B4-BE49-F238E27FC236}">
                <a16:creationId xmlns:a16="http://schemas.microsoft.com/office/drawing/2014/main" id="{71434388-F06A-4D54-A9A2-BC19773BDCF6}"/>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Efficiency</a:t>
            </a:r>
            <a:endParaRPr lang="es-ES" dirty="0"/>
          </a:p>
        </p:txBody>
      </p:sp>
      <p:sp>
        <p:nvSpPr>
          <p:cNvPr id="10" name="Rectángulo 9">
            <a:extLst>
              <a:ext uri="{FF2B5EF4-FFF2-40B4-BE49-F238E27FC236}">
                <a16:creationId xmlns:a16="http://schemas.microsoft.com/office/drawing/2014/main" id="{35381E76-9E93-4B2F-93DC-BE8A1150DC17}"/>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832B188B-31E2-4095-8DB9-C47449F721FC}"/>
              </a:ext>
            </a:extLst>
          </p:cNvPr>
          <p:cNvSpPr/>
          <p:nvPr/>
        </p:nvSpPr>
        <p:spPr>
          <a:xfrm>
            <a:off x="2437160" y="1628800"/>
            <a:ext cx="6090997" cy="523220"/>
          </a:xfrm>
          <a:prstGeom prst="rect">
            <a:avLst/>
          </a:prstGeom>
        </p:spPr>
        <p:txBody>
          <a:bodyPr wrap="square">
            <a:spAutoFit/>
          </a:bodyPr>
          <a:lstStyle/>
          <a:p>
            <a:pPr lvl="0"/>
            <a:r>
              <a:rPr lang="en-US" sz="1400" dirty="0">
                <a:solidFill>
                  <a:schemeClr val="tx1">
                    <a:lumMod val="65000"/>
                    <a:lumOff val="35000"/>
                  </a:schemeClr>
                </a:solidFill>
              </a:rPr>
              <a:t>The consumption of fossil fuels poses major problems: depletion of reserves, energy dependence, supply difficulties and pollution.</a:t>
            </a:r>
            <a:endParaRPr lang="es-ES" sz="1400" dirty="0">
              <a:solidFill>
                <a:schemeClr val="tx1">
                  <a:lumMod val="65000"/>
                  <a:lumOff val="35000"/>
                </a:schemeClr>
              </a:solidFill>
            </a:endParaRPr>
          </a:p>
        </p:txBody>
      </p:sp>
      <p:sp>
        <p:nvSpPr>
          <p:cNvPr id="11" name="Rectángulo 10">
            <a:extLst>
              <a:ext uri="{FF2B5EF4-FFF2-40B4-BE49-F238E27FC236}">
                <a16:creationId xmlns:a16="http://schemas.microsoft.com/office/drawing/2014/main" id="{323BF648-F1C3-4D55-98A7-820FCEDDDF64}"/>
              </a:ext>
            </a:extLst>
          </p:cNvPr>
          <p:cNvSpPr/>
          <p:nvPr/>
        </p:nvSpPr>
        <p:spPr>
          <a:xfrm>
            <a:off x="2437160" y="2467580"/>
            <a:ext cx="6090997" cy="523220"/>
          </a:xfrm>
          <a:prstGeom prst="rect">
            <a:avLst/>
          </a:prstGeom>
        </p:spPr>
        <p:txBody>
          <a:bodyPr wrap="square">
            <a:spAutoFit/>
          </a:bodyPr>
          <a:lstStyle/>
          <a:p>
            <a:pPr lvl="0"/>
            <a:r>
              <a:rPr lang="en-US" sz="1400" dirty="0">
                <a:solidFill>
                  <a:schemeClr val="tx1">
                    <a:lumMod val="65000"/>
                    <a:lumOff val="35000"/>
                  </a:schemeClr>
                </a:solidFill>
              </a:rPr>
              <a:t>The main environmental problem of the current energy consumption worldwide is the greenhouse effect.</a:t>
            </a:r>
          </a:p>
        </p:txBody>
      </p:sp>
      <p:sp>
        <p:nvSpPr>
          <p:cNvPr id="12" name="Rectángulo 11">
            <a:extLst>
              <a:ext uri="{FF2B5EF4-FFF2-40B4-BE49-F238E27FC236}">
                <a16:creationId xmlns:a16="http://schemas.microsoft.com/office/drawing/2014/main" id="{67925552-A2DA-414C-9E3C-CFA18F17BCA6}"/>
              </a:ext>
            </a:extLst>
          </p:cNvPr>
          <p:cNvSpPr/>
          <p:nvPr/>
        </p:nvSpPr>
        <p:spPr>
          <a:xfrm>
            <a:off x="2437160" y="3306360"/>
            <a:ext cx="6090997" cy="738664"/>
          </a:xfrm>
          <a:prstGeom prst="rect">
            <a:avLst/>
          </a:prstGeom>
        </p:spPr>
        <p:txBody>
          <a:bodyPr wrap="square">
            <a:spAutoFit/>
          </a:bodyPr>
          <a:lstStyle/>
          <a:p>
            <a:pPr lvl="0"/>
            <a:r>
              <a:rPr lang="en-US" sz="1400" dirty="0">
                <a:solidFill>
                  <a:schemeClr val="tx1">
                    <a:lumMod val="65000"/>
                    <a:lumOff val="35000"/>
                  </a:schemeClr>
                </a:solidFill>
              </a:rPr>
              <a:t>The use of private vehicles, heating and even our electricity consumption are responsible for the emission of CO2 into the atmosphere. Each household is responsible for producing up to 5 tons of CO2 per year.</a:t>
            </a:r>
          </a:p>
        </p:txBody>
      </p:sp>
      <p:sp>
        <p:nvSpPr>
          <p:cNvPr id="13" name="Rectángulo 12">
            <a:extLst>
              <a:ext uri="{FF2B5EF4-FFF2-40B4-BE49-F238E27FC236}">
                <a16:creationId xmlns:a16="http://schemas.microsoft.com/office/drawing/2014/main" id="{0356FA0D-FAB8-4ACD-9AEA-89C2CFF45DAD}"/>
              </a:ext>
            </a:extLst>
          </p:cNvPr>
          <p:cNvSpPr/>
          <p:nvPr/>
        </p:nvSpPr>
        <p:spPr>
          <a:xfrm>
            <a:off x="2437160" y="4360584"/>
            <a:ext cx="6336704" cy="523220"/>
          </a:xfrm>
          <a:prstGeom prst="rect">
            <a:avLst/>
          </a:prstGeom>
        </p:spPr>
        <p:txBody>
          <a:bodyPr wrap="square">
            <a:spAutoFit/>
          </a:bodyPr>
          <a:lstStyle/>
          <a:p>
            <a:pPr lvl="0"/>
            <a:r>
              <a:rPr lang="en-US" sz="1400" dirty="0">
                <a:solidFill>
                  <a:schemeClr val="tx1">
                    <a:lumMod val="65000"/>
                    <a:lumOff val="35000"/>
                  </a:schemeClr>
                </a:solidFill>
              </a:rPr>
              <a:t>Renewable energies are not exhausted when we consume them because they are renewed naturally. They also have a very reduced environmental impact.</a:t>
            </a:r>
          </a:p>
        </p:txBody>
      </p:sp>
      <p:sp>
        <p:nvSpPr>
          <p:cNvPr id="14" name="Rectángulo 13">
            <a:extLst>
              <a:ext uri="{FF2B5EF4-FFF2-40B4-BE49-F238E27FC236}">
                <a16:creationId xmlns:a16="http://schemas.microsoft.com/office/drawing/2014/main" id="{0138CBC3-9385-422E-A1BB-2310794056ED}"/>
              </a:ext>
            </a:extLst>
          </p:cNvPr>
          <p:cNvSpPr/>
          <p:nvPr/>
        </p:nvSpPr>
        <p:spPr>
          <a:xfrm>
            <a:off x="2437160" y="5199362"/>
            <a:ext cx="6090997" cy="523220"/>
          </a:xfrm>
          <a:prstGeom prst="rect">
            <a:avLst/>
          </a:prstGeom>
        </p:spPr>
        <p:txBody>
          <a:bodyPr wrap="square">
            <a:spAutoFit/>
          </a:bodyPr>
          <a:lstStyle/>
          <a:p>
            <a:pPr lvl="0"/>
            <a:r>
              <a:rPr lang="en-US" sz="1400" dirty="0">
                <a:solidFill>
                  <a:schemeClr val="tx1">
                    <a:lumMod val="65000"/>
                    <a:lumOff val="35000"/>
                  </a:schemeClr>
                </a:solidFill>
              </a:rPr>
              <a:t>Families, with their behavioral patterns, are decisive to ensure that energy resources are used efficiently.</a:t>
            </a:r>
          </a:p>
        </p:txBody>
      </p:sp>
      <p:grpSp>
        <p:nvGrpSpPr>
          <p:cNvPr id="45" name="Grupo 44">
            <a:extLst>
              <a:ext uri="{FF2B5EF4-FFF2-40B4-BE49-F238E27FC236}">
                <a16:creationId xmlns:a16="http://schemas.microsoft.com/office/drawing/2014/main" id="{85048C71-3A48-4AA7-8473-D730F598087C}"/>
              </a:ext>
            </a:extLst>
          </p:cNvPr>
          <p:cNvGrpSpPr/>
          <p:nvPr/>
        </p:nvGrpSpPr>
        <p:grpSpPr>
          <a:xfrm>
            <a:off x="390095" y="1442140"/>
            <a:ext cx="2182826" cy="4760562"/>
            <a:chOff x="390095" y="1442140"/>
            <a:chExt cx="2182826" cy="4760562"/>
          </a:xfrm>
        </p:grpSpPr>
        <p:sp>
          <p:nvSpPr>
            <p:cNvPr id="33" name="Arco de bloque 32">
              <a:extLst>
                <a:ext uri="{FF2B5EF4-FFF2-40B4-BE49-F238E27FC236}">
                  <a16:creationId xmlns:a16="http://schemas.microsoft.com/office/drawing/2014/main" id="{E72A13F3-E5D9-41AF-9BA3-02DA28FEA880}"/>
                </a:ext>
              </a:extLst>
            </p:cNvPr>
            <p:cNvSpPr/>
            <p:nvPr/>
          </p:nvSpPr>
          <p:spPr>
            <a:xfrm rot="15300000">
              <a:off x="915868" y="4618526"/>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1" name="Arco de bloque 30">
              <a:extLst>
                <a:ext uri="{FF2B5EF4-FFF2-40B4-BE49-F238E27FC236}">
                  <a16:creationId xmlns:a16="http://schemas.microsoft.com/office/drawing/2014/main" id="{B8FCCB0D-23AF-407B-8D13-85D4987DA6CA}"/>
                </a:ext>
              </a:extLst>
            </p:cNvPr>
            <p:cNvSpPr/>
            <p:nvPr/>
          </p:nvSpPr>
          <p:spPr>
            <a:xfrm rot="15300000">
              <a:off x="988745" y="2744955"/>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44" name="Grupo 43">
              <a:extLst>
                <a:ext uri="{FF2B5EF4-FFF2-40B4-BE49-F238E27FC236}">
                  <a16:creationId xmlns:a16="http://schemas.microsoft.com/office/drawing/2014/main" id="{C0C4252A-F36E-4CBC-8FC5-7722C5FD5B25}"/>
                </a:ext>
              </a:extLst>
            </p:cNvPr>
            <p:cNvGrpSpPr/>
            <p:nvPr/>
          </p:nvGrpSpPr>
          <p:grpSpPr>
            <a:xfrm>
              <a:off x="390095" y="1442140"/>
              <a:ext cx="2035296" cy="4467102"/>
              <a:chOff x="390095" y="1442140"/>
              <a:chExt cx="2035296" cy="4467102"/>
            </a:xfrm>
          </p:grpSpPr>
          <p:sp>
            <p:nvSpPr>
              <p:cNvPr id="32" name="Arco de bloque 31">
                <a:extLst>
                  <a:ext uri="{FF2B5EF4-FFF2-40B4-BE49-F238E27FC236}">
                    <a16:creationId xmlns:a16="http://schemas.microsoft.com/office/drawing/2014/main" id="{00E8FCBA-F44B-4618-9942-CF0F65941061}"/>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0" name="Arco de bloque 29">
                <a:extLst>
                  <a:ext uri="{FF2B5EF4-FFF2-40B4-BE49-F238E27FC236}">
                    <a16:creationId xmlns:a16="http://schemas.microsoft.com/office/drawing/2014/main" id="{FE874E90-F166-4401-89A2-19D25A4DAE1C}"/>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4" name="Elipse 23">
                <a:extLst>
                  <a:ext uri="{FF2B5EF4-FFF2-40B4-BE49-F238E27FC236}">
                    <a16:creationId xmlns:a16="http://schemas.microsoft.com/office/drawing/2014/main" id="{06D404D3-4C62-4E7F-9776-7985C31F4097}"/>
                  </a:ext>
                </a:extLst>
              </p:cNvPr>
              <p:cNvSpPr/>
              <p:nvPr/>
            </p:nvSpPr>
            <p:spPr>
              <a:xfrm>
                <a:off x="390095" y="1442140"/>
                <a:ext cx="896540" cy="896540"/>
              </a:xfrm>
              <a:prstGeom prst="ellipse">
                <a:avLst/>
              </a:prstGeom>
              <a:solidFill>
                <a:srgbClr val="86DE8D"/>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Elipse 24">
                <a:extLst>
                  <a:ext uri="{FF2B5EF4-FFF2-40B4-BE49-F238E27FC236}">
                    <a16:creationId xmlns:a16="http://schemas.microsoft.com/office/drawing/2014/main" id="{A9802E1A-107A-4495-ABA0-C7FA05ADC75C}"/>
                  </a:ext>
                </a:extLst>
              </p:cNvPr>
              <p:cNvSpPr/>
              <p:nvPr/>
            </p:nvSpPr>
            <p:spPr>
              <a:xfrm>
                <a:off x="1528851" y="2290115"/>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6" name="Elipse 25">
                <a:extLst>
                  <a:ext uri="{FF2B5EF4-FFF2-40B4-BE49-F238E27FC236}">
                    <a16:creationId xmlns:a16="http://schemas.microsoft.com/office/drawing/2014/main" id="{3F500BBE-1A85-41A6-81D1-36CE20FD40C4}"/>
                  </a:ext>
                </a:extLst>
              </p:cNvPr>
              <p:cNvSpPr/>
              <p:nvPr/>
            </p:nvSpPr>
            <p:spPr>
              <a:xfrm>
                <a:off x="390095" y="3227421"/>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7" name="Elipse 26">
                <a:extLst>
                  <a:ext uri="{FF2B5EF4-FFF2-40B4-BE49-F238E27FC236}">
                    <a16:creationId xmlns:a16="http://schemas.microsoft.com/office/drawing/2014/main" id="{5422DAD2-D9A6-465F-B535-592A21EDFFD0}"/>
                  </a:ext>
                </a:extLst>
              </p:cNvPr>
              <p:cNvSpPr/>
              <p:nvPr/>
            </p:nvSpPr>
            <p:spPr>
              <a:xfrm>
                <a:off x="390783" y="5012702"/>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8" name="Elipse 27">
                <a:extLst>
                  <a:ext uri="{FF2B5EF4-FFF2-40B4-BE49-F238E27FC236}">
                    <a16:creationId xmlns:a16="http://schemas.microsoft.com/office/drawing/2014/main" id="{7AAABEE5-274D-48D8-A7E0-D0FAC010E899}"/>
                  </a:ext>
                </a:extLst>
              </p:cNvPr>
              <p:cNvSpPr/>
              <p:nvPr/>
            </p:nvSpPr>
            <p:spPr>
              <a:xfrm>
                <a:off x="1522925" y="4173924"/>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35" name="Imagen 34">
                <a:extLst>
                  <a:ext uri="{FF2B5EF4-FFF2-40B4-BE49-F238E27FC236}">
                    <a16:creationId xmlns:a16="http://schemas.microsoft.com/office/drawing/2014/main" id="{3968236D-CF9A-4B37-BD20-058E9AD3AF0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3475" y="1582285"/>
                <a:ext cx="609779" cy="609779"/>
              </a:xfrm>
              <a:prstGeom prst="rect">
                <a:avLst/>
              </a:prstGeom>
            </p:spPr>
          </p:pic>
          <p:pic>
            <p:nvPicPr>
              <p:cNvPr id="37" name="Imagen 36">
                <a:extLst>
                  <a:ext uri="{FF2B5EF4-FFF2-40B4-BE49-F238E27FC236}">
                    <a16:creationId xmlns:a16="http://schemas.microsoft.com/office/drawing/2014/main" id="{318F96D8-7663-4827-AB20-CF9A633F2A5A}"/>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5513" y="2421638"/>
                <a:ext cx="608400" cy="608400"/>
              </a:xfrm>
              <a:prstGeom prst="rect">
                <a:avLst/>
              </a:prstGeom>
            </p:spPr>
          </p:pic>
          <p:pic>
            <p:nvPicPr>
              <p:cNvPr id="39" name="Imagen 38">
                <a:extLst>
                  <a:ext uri="{FF2B5EF4-FFF2-40B4-BE49-F238E27FC236}">
                    <a16:creationId xmlns:a16="http://schemas.microsoft.com/office/drawing/2014/main" id="{401742C9-3113-4525-8A32-9D86DCC5F6F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854" y="3358038"/>
                <a:ext cx="608400" cy="608400"/>
              </a:xfrm>
              <a:prstGeom prst="rect">
                <a:avLst/>
              </a:prstGeom>
            </p:spPr>
          </p:pic>
          <p:pic>
            <p:nvPicPr>
              <p:cNvPr id="41" name="Imagen 40">
                <a:extLst>
                  <a:ext uri="{FF2B5EF4-FFF2-40B4-BE49-F238E27FC236}">
                    <a16:creationId xmlns:a16="http://schemas.microsoft.com/office/drawing/2014/main" id="{DE70B942-D281-4AF1-953D-D9F4350C84A9}"/>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66995" y="4313666"/>
                <a:ext cx="608400" cy="608400"/>
              </a:xfrm>
              <a:prstGeom prst="rect">
                <a:avLst/>
              </a:prstGeom>
            </p:spPr>
          </p:pic>
          <p:pic>
            <p:nvPicPr>
              <p:cNvPr id="43" name="Imagen 42">
                <a:extLst>
                  <a:ext uri="{FF2B5EF4-FFF2-40B4-BE49-F238E27FC236}">
                    <a16:creationId xmlns:a16="http://schemas.microsoft.com/office/drawing/2014/main" id="{4E87C538-F25F-43CD-B0DD-735A805F6B28}"/>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854" y="5151090"/>
                <a:ext cx="608400" cy="608400"/>
              </a:xfrm>
              <a:prstGeom prst="rect">
                <a:avLst/>
              </a:prstGeom>
            </p:spPr>
          </p:pic>
        </p:grpSp>
      </p:grpSp>
    </p:spTree>
    <p:extLst>
      <p:ext uri="{BB962C8B-B14F-4D97-AF65-F5344CB8AC3E}">
        <p14:creationId xmlns:p14="http://schemas.microsoft.com/office/powerpoint/2010/main" val="313052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a:t>
            </a:fld>
            <a:endParaRPr lang="de-DE"/>
          </a:p>
        </p:txBody>
      </p:sp>
      <p:sp>
        <p:nvSpPr>
          <p:cNvPr id="6" name="Untertitel 5"/>
          <p:cNvSpPr>
            <a:spLocks noGrp="1"/>
          </p:cNvSpPr>
          <p:nvPr>
            <p:ph type="subTitle" idx="13"/>
          </p:nvPr>
        </p:nvSpPr>
        <p:spPr>
          <a:xfrm>
            <a:off x="370136" y="944724"/>
            <a:ext cx="8402400" cy="288032"/>
          </a:xfrm>
        </p:spPr>
        <p:txBody>
          <a:bodyPr/>
          <a:lstStyle/>
          <a:p>
            <a:pPr algn="ctr"/>
            <a:r>
              <a:rPr lang="en-US" sz="3600" dirty="0">
                <a:solidFill>
                  <a:schemeClr val="tx1">
                    <a:lumMod val="75000"/>
                    <a:lumOff val="25000"/>
                  </a:schemeClr>
                </a:solidFill>
              </a:rPr>
              <a:t>Energy Policy of the EU</a:t>
            </a:r>
            <a:endParaRPr lang="de-DE" sz="3600" dirty="0">
              <a:solidFill>
                <a:schemeClr val="tx1">
                  <a:lumMod val="75000"/>
                  <a:lumOff val="25000"/>
                </a:schemeClr>
              </a:solidFill>
            </a:endParaRPr>
          </a:p>
        </p:txBody>
      </p:sp>
      <p:sp>
        <p:nvSpPr>
          <p:cNvPr id="9" name="Titel 1">
            <a:extLst>
              <a:ext uri="{FF2B5EF4-FFF2-40B4-BE49-F238E27FC236}">
                <a16:creationId xmlns:a16="http://schemas.microsoft.com/office/drawing/2014/main" id="{D3FD61E3-361B-4639-B28F-B83FAE971C8B}"/>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Efficiency</a:t>
            </a:r>
            <a:endParaRPr lang="es-ES" dirty="0"/>
          </a:p>
        </p:txBody>
      </p:sp>
      <p:sp>
        <p:nvSpPr>
          <p:cNvPr id="10" name="Rectángulo 9">
            <a:extLst>
              <a:ext uri="{FF2B5EF4-FFF2-40B4-BE49-F238E27FC236}">
                <a16:creationId xmlns:a16="http://schemas.microsoft.com/office/drawing/2014/main" id="{F69D40A4-4046-4DF5-B7B9-7301056D4DD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442FDB90-9B96-4067-9E19-D58E30C048C4}"/>
              </a:ext>
            </a:extLst>
          </p:cNvPr>
          <p:cNvSpPr/>
          <p:nvPr/>
        </p:nvSpPr>
        <p:spPr>
          <a:xfrm>
            <a:off x="825770" y="1645336"/>
            <a:ext cx="7492461" cy="923330"/>
          </a:xfrm>
          <a:prstGeom prst="rect">
            <a:avLst/>
          </a:prstGeom>
        </p:spPr>
        <p:txBody>
          <a:bodyPr wrap="square">
            <a:spAutoFit/>
          </a:bodyPr>
          <a:lstStyle/>
          <a:p>
            <a:pPr algn="ctr"/>
            <a:r>
              <a:rPr lang="en-US" dirty="0">
                <a:solidFill>
                  <a:schemeClr val="tx1">
                    <a:lumMod val="75000"/>
                    <a:lumOff val="25000"/>
                  </a:schemeClr>
                </a:solidFill>
              </a:rPr>
              <a:t>The</a:t>
            </a:r>
            <a:r>
              <a:rPr lang="en-US" dirty="0"/>
              <a:t> </a:t>
            </a:r>
            <a:r>
              <a:rPr lang="en-US" dirty="0">
                <a:solidFill>
                  <a:srgbClr val="22B88B"/>
                </a:solidFill>
              </a:rPr>
              <a:t>Energy Union </a:t>
            </a:r>
            <a:r>
              <a:rPr lang="en-US" dirty="0">
                <a:solidFill>
                  <a:schemeClr val="tx1">
                    <a:lumMod val="75000"/>
                    <a:lumOff val="25000"/>
                  </a:schemeClr>
                </a:solidFill>
              </a:rPr>
              <a:t>is a reality and the EU has set course to become a climate neutral economy, whilst maintaining its global competitiveness and creating growth and jobs.</a:t>
            </a:r>
          </a:p>
        </p:txBody>
      </p:sp>
      <p:sp>
        <p:nvSpPr>
          <p:cNvPr id="8" name="Rectángulo 7">
            <a:extLst>
              <a:ext uri="{FF2B5EF4-FFF2-40B4-BE49-F238E27FC236}">
                <a16:creationId xmlns:a16="http://schemas.microsoft.com/office/drawing/2014/main" id="{2035254D-3AFD-4944-B072-7D6E2609C878}"/>
              </a:ext>
            </a:extLst>
          </p:cNvPr>
          <p:cNvSpPr/>
          <p:nvPr/>
        </p:nvSpPr>
        <p:spPr>
          <a:xfrm>
            <a:off x="781878" y="2903347"/>
            <a:ext cx="6262873" cy="369332"/>
          </a:xfrm>
          <a:prstGeom prst="rect">
            <a:avLst/>
          </a:prstGeom>
        </p:spPr>
        <p:txBody>
          <a:bodyPr wrap="square">
            <a:spAutoFit/>
          </a:bodyPr>
          <a:lstStyle/>
          <a:p>
            <a:pPr fontAlgn="t"/>
            <a:r>
              <a:rPr lang="en-US" dirty="0">
                <a:solidFill>
                  <a:schemeClr val="accent1"/>
                </a:solidFill>
              </a:rPr>
              <a:t>The European Union's energy policy (April 2019) </a:t>
            </a:r>
            <a:r>
              <a:rPr lang="en-US" dirty="0"/>
              <a:t>will aim to:</a:t>
            </a:r>
          </a:p>
        </p:txBody>
      </p:sp>
      <p:cxnSp>
        <p:nvCxnSpPr>
          <p:cNvPr id="13" name="Conector recto 12">
            <a:extLst>
              <a:ext uri="{FF2B5EF4-FFF2-40B4-BE49-F238E27FC236}">
                <a16:creationId xmlns:a16="http://schemas.microsoft.com/office/drawing/2014/main" id="{91B61B41-A8CF-43F9-BCB2-9F05E6D104CC}"/>
              </a:ext>
            </a:extLst>
          </p:cNvPr>
          <p:cNvCxnSpPr/>
          <p:nvPr/>
        </p:nvCxnSpPr>
        <p:spPr>
          <a:xfrm>
            <a:off x="781878" y="1556792"/>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463B610-ADBD-4486-9010-39608619EA01}"/>
              </a:ext>
            </a:extLst>
          </p:cNvPr>
          <p:cNvCxnSpPr/>
          <p:nvPr/>
        </p:nvCxnSpPr>
        <p:spPr>
          <a:xfrm>
            <a:off x="781878" y="2672916"/>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sp>
        <p:nvSpPr>
          <p:cNvPr id="16" name="Rectángulo: esquinas superiores redondeadas 15">
            <a:extLst>
              <a:ext uri="{FF2B5EF4-FFF2-40B4-BE49-F238E27FC236}">
                <a16:creationId xmlns:a16="http://schemas.microsoft.com/office/drawing/2014/main" id="{DD9CD5D7-DF5F-4F59-8B38-FA126F7CE97B}"/>
              </a:ext>
            </a:extLst>
          </p:cNvPr>
          <p:cNvSpPr/>
          <p:nvPr/>
        </p:nvSpPr>
        <p:spPr>
          <a:xfrm>
            <a:off x="1223628" y="3526811"/>
            <a:ext cx="2293652"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9D4D9293-13ED-4C4B-BA1D-AC0EDB85CB41}"/>
              </a:ext>
            </a:extLst>
          </p:cNvPr>
          <p:cNvSpPr txBox="1"/>
          <p:nvPr/>
        </p:nvSpPr>
        <p:spPr>
          <a:xfrm>
            <a:off x="1223628" y="3563672"/>
            <a:ext cx="2293652" cy="369332"/>
          </a:xfrm>
          <a:prstGeom prst="rect">
            <a:avLst/>
          </a:prstGeom>
          <a:noFill/>
        </p:spPr>
        <p:txBody>
          <a:bodyPr wrap="square" rtlCol="0">
            <a:spAutoFit/>
          </a:bodyPr>
          <a:lstStyle/>
          <a:p>
            <a:pPr algn="ctr"/>
            <a:r>
              <a:rPr lang="es-ES" b="1" cap="small" dirty="0">
                <a:solidFill>
                  <a:schemeClr val="bg1"/>
                </a:solidFill>
              </a:rPr>
              <a:t>Energy Security</a:t>
            </a:r>
          </a:p>
        </p:txBody>
      </p:sp>
      <p:sp>
        <p:nvSpPr>
          <p:cNvPr id="19" name="CuadroTexto 18">
            <a:extLst>
              <a:ext uri="{FF2B5EF4-FFF2-40B4-BE49-F238E27FC236}">
                <a16:creationId xmlns:a16="http://schemas.microsoft.com/office/drawing/2014/main" id="{93C6817B-F568-4C6D-8CD2-7B4545C64909}"/>
              </a:ext>
            </a:extLst>
          </p:cNvPr>
          <p:cNvSpPr txBox="1"/>
          <p:nvPr/>
        </p:nvSpPr>
        <p:spPr>
          <a:xfrm>
            <a:off x="781878" y="4091759"/>
            <a:ext cx="3106046" cy="954107"/>
          </a:xfrm>
          <a:prstGeom prst="rect">
            <a:avLst/>
          </a:prstGeom>
          <a:noFill/>
        </p:spPr>
        <p:txBody>
          <a:bodyPr wrap="square" rtlCol="0">
            <a:spAutoFit/>
          </a:bodyPr>
          <a:lstStyle/>
          <a:p>
            <a:r>
              <a:rPr lang="en-US" sz="1400" dirty="0">
                <a:solidFill>
                  <a:schemeClr val="tx1">
                    <a:lumMod val="65000"/>
                    <a:lumOff val="35000"/>
                  </a:schemeClr>
                </a:solidFill>
              </a:rPr>
              <a:t>Enhanced resilience of the European energy system by preventing and managing gas crises</a:t>
            </a:r>
          </a:p>
          <a:p>
            <a:endParaRPr lang="es-ES" sz="1400" dirty="0">
              <a:solidFill>
                <a:schemeClr val="tx1">
                  <a:lumMod val="65000"/>
                  <a:lumOff val="35000"/>
                </a:schemeClr>
              </a:solidFill>
            </a:endParaRPr>
          </a:p>
        </p:txBody>
      </p:sp>
      <p:sp>
        <p:nvSpPr>
          <p:cNvPr id="22" name="Rectángulo: esquinas superiores redondeadas 21">
            <a:extLst>
              <a:ext uri="{FF2B5EF4-FFF2-40B4-BE49-F238E27FC236}">
                <a16:creationId xmlns:a16="http://schemas.microsoft.com/office/drawing/2014/main" id="{8F858E54-1FF6-4CBB-86FA-5411EA02B64D}"/>
              </a:ext>
            </a:extLst>
          </p:cNvPr>
          <p:cNvSpPr/>
          <p:nvPr/>
        </p:nvSpPr>
        <p:spPr>
          <a:xfrm>
            <a:off x="4884223" y="3528048"/>
            <a:ext cx="3492774"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C381879C-CA9A-4F03-923D-2A59ED494DA6}"/>
              </a:ext>
            </a:extLst>
          </p:cNvPr>
          <p:cNvSpPr txBox="1"/>
          <p:nvPr/>
        </p:nvSpPr>
        <p:spPr>
          <a:xfrm>
            <a:off x="4836376" y="3564909"/>
            <a:ext cx="3588468" cy="369332"/>
          </a:xfrm>
          <a:prstGeom prst="rect">
            <a:avLst/>
          </a:prstGeom>
          <a:noFill/>
        </p:spPr>
        <p:txBody>
          <a:bodyPr wrap="square" rtlCol="0">
            <a:spAutoFit/>
          </a:bodyPr>
          <a:lstStyle/>
          <a:p>
            <a:pPr algn="ctr"/>
            <a:r>
              <a:rPr lang="es-ES" b="1" cap="small" dirty="0">
                <a:solidFill>
                  <a:schemeClr val="bg1"/>
                </a:solidFill>
              </a:rPr>
              <a:t>The </a:t>
            </a:r>
            <a:r>
              <a:rPr lang="es-ES" b="1" cap="small" dirty="0" err="1">
                <a:solidFill>
                  <a:schemeClr val="bg1"/>
                </a:solidFill>
              </a:rPr>
              <a:t>internal</a:t>
            </a:r>
            <a:r>
              <a:rPr lang="es-ES" b="1" cap="small" dirty="0">
                <a:solidFill>
                  <a:schemeClr val="bg1"/>
                </a:solidFill>
              </a:rPr>
              <a:t> </a:t>
            </a:r>
            <a:r>
              <a:rPr lang="es-ES" b="1" cap="small" dirty="0" err="1">
                <a:solidFill>
                  <a:schemeClr val="bg1"/>
                </a:solidFill>
              </a:rPr>
              <a:t>energy</a:t>
            </a:r>
            <a:r>
              <a:rPr lang="es-ES" b="1" cap="small" dirty="0">
                <a:solidFill>
                  <a:schemeClr val="bg1"/>
                </a:solidFill>
              </a:rPr>
              <a:t> </a:t>
            </a:r>
            <a:r>
              <a:rPr lang="es-ES" b="1" cap="small" dirty="0" err="1">
                <a:solidFill>
                  <a:schemeClr val="bg1"/>
                </a:solidFill>
              </a:rPr>
              <a:t>market</a:t>
            </a:r>
            <a:endParaRPr lang="es-ES" b="1" cap="small" dirty="0">
              <a:solidFill>
                <a:schemeClr val="bg1"/>
              </a:solidFill>
            </a:endParaRPr>
          </a:p>
        </p:txBody>
      </p:sp>
      <p:sp>
        <p:nvSpPr>
          <p:cNvPr id="25" name="Rectángulo 24">
            <a:extLst>
              <a:ext uri="{FF2B5EF4-FFF2-40B4-BE49-F238E27FC236}">
                <a16:creationId xmlns:a16="http://schemas.microsoft.com/office/drawing/2014/main" id="{6C45C89E-40FB-41EF-840B-148584702572}"/>
              </a:ext>
            </a:extLst>
          </p:cNvPr>
          <p:cNvSpPr/>
          <p:nvPr/>
        </p:nvSpPr>
        <p:spPr>
          <a:xfrm>
            <a:off x="4201864" y="4131657"/>
            <a:ext cx="4572000" cy="1384995"/>
          </a:xfrm>
          <a:prstGeom prst="rect">
            <a:avLst/>
          </a:prstGeom>
          <a:noFill/>
        </p:spPr>
        <p:txBody>
          <a:bodyPr wrap="square" rtlCol="0">
            <a:spAutoFit/>
          </a:bodyPr>
          <a:lstStyle/>
          <a:p>
            <a:pPr marL="285750" indent="-285750">
              <a:buClr>
                <a:srgbClr val="1B8E94"/>
              </a:buClr>
              <a:buFont typeface="Arial" panose="020B0604020202020204" pitchFamily="34" charset="0"/>
              <a:buChar char="•"/>
            </a:pPr>
            <a:r>
              <a:rPr lang="en-US" sz="1400" dirty="0">
                <a:solidFill>
                  <a:schemeClr val="tx1">
                    <a:lumMod val="65000"/>
                    <a:lumOff val="35000"/>
                  </a:schemeClr>
                </a:solidFill>
              </a:rPr>
              <a:t>Making the grid fit for an increased share of renewable energy</a:t>
            </a:r>
          </a:p>
          <a:p>
            <a:pPr marL="285750" indent="-285750">
              <a:buClr>
                <a:srgbClr val="1B8E94"/>
              </a:buClr>
              <a:buFont typeface="Arial" panose="020B0604020202020204" pitchFamily="34" charset="0"/>
              <a:buChar char="•"/>
            </a:pPr>
            <a:r>
              <a:rPr lang="en-US" sz="1400" dirty="0">
                <a:solidFill>
                  <a:schemeClr val="tx1">
                    <a:lumMod val="65000"/>
                    <a:lumOff val="35000"/>
                  </a:schemeClr>
                </a:solidFill>
              </a:rPr>
              <a:t>Putting the consumer at the heart of the energy market </a:t>
            </a:r>
          </a:p>
          <a:p>
            <a:pPr marL="285750" indent="-285750">
              <a:buClr>
                <a:srgbClr val="1B8E94"/>
              </a:buClr>
              <a:buFont typeface="Arial" panose="020B0604020202020204" pitchFamily="34" charset="0"/>
              <a:buChar char="•"/>
            </a:pPr>
            <a:r>
              <a:rPr lang="en-US" sz="1400" dirty="0">
                <a:solidFill>
                  <a:schemeClr val="tx1">
                    <a:lumMod val="65000"/>
                    <a:lumOff val="35000"/>
                  </a:schemeClr>
                </a:solidFill>
              </a:rPr>
              <a:t>Market coupling - reduced and more equal energy costs for consumers throughout Europe</a:t>
            </a:r>
          </a:p>
        </p:txBody>
      </p:sp>
    </p:spTree>
    <p:extLst>
      <p:ext uri="{BB962C8B-B14F-4D97-AF65-F5344CB8AC3E}">
        <p14:creationId xmlns:p14="http://schemas.microsoft.com/office/powerpoint/2010/main" val="219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7</a:t>
            </a:fld>
            <a:endParaRPr lang="de-DE"/>
          </a:p>
        </p:txBody>
      </p:sp>
      <p:sp>
        <p:nvSpPr>
          <p:cNvPr id="9" name="Titel 1">
            <a:extLst>
              <a:ext uri="{FF2B5EF4-FFF2-40B4-BE49-F238E27FC236}">
                <a16:creationId xmlns:a16="http://schemas.microsoft.com/office/drawing/2014/main" id="{D3FD61E3-361B-4639-B28F-B83FAE971C8B}"/>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a:t>
            </a:r>
            <a:r>
              <a:rPr lang="es-ES" sz="2400" dirty="0" err="1"/>
              <a:t>Efficiency</a:t>
            </a:r>
            <a:endParaRPr lang="es-ES" dirty="0"/>
          </a:p>
        </p:txBody>
      </p:sp>
      <p:sp>
        <p:nvSpPr>
          <p:cNvPr id="10" name="Rectángulo 9">
            <a:extLst>
              <a:ext uri="{FF2B5EF4-FFF2-40B4-BE49-F238E27FC236}">
                <a16:creationId xmlns:a16="http://schemas.microsoft.com/office/drawing/2014/main" id="{F69D40A4-4046-4DF5-B7B9-7301056D4DD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esquinas superiores redondeadas 7">
            <a:extLst>
              <a:ext uri="{FF2B5EF4-FFF2-40B4-BE49-F238E27FC236}">
                <a16:creationId xmlns:a16="http://schemas.microsoft.com/office/drawing/2014/main" id="{CE849AF5-D83C-4995-8FE8-6CD982442F49}"/>
              </a:ext>
            </a:extLst>
          </p:cNvPr>
          <p:cNvSpPr/>
          <p:nvPr/>
        </p:nvSpPr>
        <p:spPr>
          <a:xfrm>
            <a:off x="1331640" y="1726669"/>
            <a:ext cx="2293652"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4AFEB816-BE2D-4D72-B338-E3EE0AAE7CBF}"/>
              </a:ext>
            </a:extLst>
          </p:cNvPr>
          <p:cNvSpPr txBox="1"/>
          <p:nvPr/>
        </p:nvSpPr>
        <p:spPr>
          <a:xfrm>
            <a:off x="1331640" y="1763530"/>
            <a:ext cx="2293652" cy="369332"/>
          </a:xfrm>
          <a:prstGeom prst="rect">
            <a:avLst/>
          </a:prstGeom>
          <a:noFill/>
        </p:spPr>
        <p:txBody>
          <a:bodyPr wrap="square" rtlCol="0">
            <a:spAutoFit/>
          </a:bodyPr>
          <a:lstStyle/>
          <a:p>
            <a:pPr algn="ctr"/>
            <a:r>
              <a:rPr lang="es-ES" b="1" cap="small" dirty="0">
                <a:solidFill>
                  <a:schemeClr val="bg1"/>
                </a:solidFill>
              </a:rPr>
              <a:t>Energy Efficiency</a:t>
            </a:r>
          </a:p>
        </p:txBody>
      </p:sp>
      <p:sp>
        <p:nvSpPr>
          <p:cNvPr id="12" name="Untertitel 5">
            <a:extLst>
              <a:ext uri="{FF2B5EF4-FFF2-40B4-BE49-F238E27FC236}">
                <a16:creationId xmlns:a16="http://schemas.microsoft.com/office/drawing/2014/main" id="{CFA0E89D-D4CA-4765-BF55-A766450DE9FE}"/>
              </a:ext>
            </a:extLst>
          </p:cNvPr>
          <p:cNvSpPr>
            <a:spLocks noGrp="1"/>
          </p:cNvSpPr>
          <p:nvPr>
            <p:ph type="subTitle" idx="13"/>
          </p:nvPr>
        </p:nvSpPr>
        <p:spPr>
          <a:xfrm>
            <a:off x="370136" y="944724"/>
            <a:ext cx="8402400" cy="288032"/>
          </a:xfrm>
        </p:spPr>
        <p:txBody>
          <a:bodyPr/>
          <a:lstStyle/>
          <a:p>
            <a:pPr algn="ctr"/>
            <a:r>
              <a:rPr lang="en-US" sz="3600" dirty="0">
                <a:solidFill>
                  <a:schemeClr val="tx1">
                    <a:lumMod val="75000"/>
                    <a:lumOff val="25000"/>
                  </a:schemeClr>
                </a:solidFill>
              </a:rPr>
              <a:t>Energy Policy of the EU</a:t>
            </a:r>
            <a:endParaRPr lang="de-DE" sz="3600" dirty="0">
              <a:solidFill>
                <a:schemeClr val="tx1">
                  <a:lumMod val="75000"/>
                  <a:lumOff val="25000"/>
                </a:schemeClr>
              </a:solidFill>
            </a:endParaRPr>
          </a:p>
        </p:txBody>
      </p:sp>
      <p:sp>
        <p:nvSpPr>
          <p:cNvPr id="13" name="Rectángulo 12">
            <a:extLst>
              <a:ext uri="{FF2B5EF4-FFF2-40B4-BE49-F238E27FC236}">
                <a16:creationId xmlns:a16="http://schemas.microsoft.com/office/drawing/2014/main" id="{645A809B-6334-4C75-8953-68ED912EE208}"/>
              </a:ext>
            </a:extLst>
          </p:cNvPr>
          <p:cNvSpPr/>
          <p:nvPr/>
        </p:nvSpPr>
        <p:spPr>
          <a:xfrm>
            <a:off x="370136" y="2304524"/>
            <a:ext cx="4057848" cy="3539430"/>
          </a:xfrm>
          <a:prstGeom prst="rect">
            <a:avLst/>
          </a:prstGeom>
        </p:spPr>
        <p:txBody>
          <a:bodyPr wrap="square">
            <a:spAutoFit/>
          </a:bodyPr>
          <a:lstStyle/>
          <a:p>
            <a:pPr marL="171450" indent="-171450">
              <a:buClr>
                <a:srgbClr val="1B8E94"/>
              </a:buClr>
              <a:buFont typeface="Arial" panose="020B0604020202020204" pitchFamily="34" charset="0"/>
              <a:buChar char="•"/>
            </a:pPr>
            <a:r>
              <a:rPr lang="en-US" sz="1400" dirty="0">
                <a:solidFill>
                  <a:schemeClr val="tx1">
                    <a:lumMod val="65000"/>
                    <a:lumOff val="35000"/>
                  </a:schemeClr>
                </a:solidFill>
              </a:rPr>
              <a:t>New energy efficiency target of at least 32.5% by 2030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New energy performance of buildings rules aiming at decarbonisation of building stock by 2050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Clearer and simpler energy efficiency labelling rules help households save almost €500 per year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 Between 2014 to 2020, €18 billion from the European structural investment fund are allocate to energy efficiency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There are 900.000 jobs in the energy efficiency sector in Europe today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€2.5 billion Horizon 2020 funding for the period 2018-2020 to decarbonise the EU’s building stock</a:t>
            </a:r>
          </a:p>
        </p:txBody>
      </p:sp>
      <p:sp>
        <p:nvSpPr>
          <p:cNvPr id="14" name="Rectángulo: esquinas superiores redondeadas 13">
            <a:extLst>
              <a:ext uri="{FF2B5EF4-FFF2-40B4-BE49-F238E27FC236}">
                <a16:creationId xmlns:a16="http://schemas.microsoft.com/office/drawing/2014/main" id="{A171C0C6-F240-4FAE-8552-9450073845C5}"/>
              </a:ext>
            </a:extLst>
          </p:cNvPr>
          <p:cNvSpPr/>
          <p:nvPr/>
        </p:nvSpPr>
        <p:spPr>
          <a:xfrm>
            <a:off x="5657422" y="1726669"/>
            <a:ext cx="2293652"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9897D2AE-3E8F-4148-B67C-2BB679D404F5}"/>
              </a:ext>
            </a:extLst>
          </p:cNvPr>
          <p:cNvSpPr txBox="1"/>
          <p:nvPr/>
        </p:nvSpPr>
        <p:spPr>
          <a:xfrm>
            <a:off x="5657422" y="1763530"/>
            <a:ext cx="2293652" cy="369332"/>
          </a:xfrm>
          <a:prstGeom prst="rect">
            <a:avLst/>
          </a:prstGeom>
          <a:noFill/>
        </p:spPr>
        <p:txBody>
          <a:bodyPr wrap="square" rtlCol="0">
            <a:spAutoFit/>
          </a:bodyPr>
          <a:lstStyle/>
          <a:p>
            <a:pPr algn="ctr"/>
            <a:r>
              <a:rPr lang="es-ES" b="1" cap="small" dirty="0">
                <a:solidFill>
                  <a:schemeClr val="bg1"/>
                </a:solidFill>
              </a:rPr>
              <a:t>Decarbonisation</a:t>
            </a:r>
          </a:p>
        </p:txBody>
      </p:sp>
      <p:sp>
        <p:nvSpPr>
          <p:cNvPr id="16" name="Rectángulo 15">
            <a:extLst>
              <a:ext uri="{FF2B5EF4-FFF2-40B4-BE49-F238E27FC236}">
                <a16:creationId xmlns:a16="http://schemas.microsoft.com/office/drawing/2014/main" id="{0DEB5931-BE6D-404F-B637-8A698E8C804F}"/>
              </a:ext>
            </a:extLst>
          </p:cNvPr>
          <p:cNvSpPr/>
          <p:nvPr/>
        </p:nvSpPr>
        <p:spPr>
          <a:xfrm>
            <a:off x="4775324" y="2304524"/>
            <a:ext cx="4057848" cy="2893100"/>
          </a:xfrm>
          <a:prstGeom prst="rect">
            <a:avLst/>
          </a:prstGeom>
        </p:spPr>
        <p:txBody>
          <a:bodyPr wrap="square">
            <a:spAutoFit/>
          </a:bodyPr>
          <a:lstStyle/>
          <a:p>
            <a:pPr marL="171450" indent="-171450">
              <a:buClr>
                <a:srgbClr val="1B8E94"/>
              </a:buClr>
              <a:buFont typeface="Arial" panose="020B0604020202020204" pitchFamily="34" charset="0"/>
              <a:buChar char="•"/>
            </a:pPr>
            <a:r>
              <a:rPr lang="en-US" sz="1400" dirty="0">
                <a:solidFill>
                  <a:schemeClr val="tx1">
                    <a:lumMod val="65000"/>
                    <a:lumOff val="35000"/>
                  </a:schemeClr>
                </a:solidFill>
              </a:rPr>
              <a:t>The EU was instrumental in brokering the Paris Agreement and making it operational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The EU has put in place a comprehensive legislative framework to achieve at least 40% emission reduction by 2030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New renewable energy target of at least 32% by 2030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4 million ‘green jobs’ in the EU today, 1.4 million jobs in the renewable energy sector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Decarbonisation strategy “clean planet for all” for a climate neutral Europe in 2050 </a:t>
            </a:r>
          </a:p>
          <a:p>
            <a:pPr marL="171450" indent="-171450">
              <a:buClr>
                <a:srgbClr val="1B8E94"/>
              </a:buClr>
              <a:buFont typeface="Arial" panose="020B0604020202020204" pitchFamily="34" charset="0"/>
              <a:buChar char="•"/>
            </a:pPr>
            <a:r>
              <a:rPr lang="en-US" sz="1400" dirty="0">
                <a:solidFill>
                  <a:schemeClr val="tx1">
                    <a:lumMod val="65000"/>
                    <a:lumOff val="35000"/>
                  </a:schemeClr>
                </a:solidFill>
              </a:rPr>
              <a:t>17.5% of final energy consumption in Europe came from renewable energy in 2017</a:t>
            </a:r>
          </a:p>
        </p:txBody>
      </p:sp>
    </p:spTree>
    <p:extLst>
      <p:ext uri="{BB962C8B-B14F-4D97-AF65-F5344CB8AC3E}">
        <p14:creationId xmlns:p14="http://schemas.microsoft.com/office/powerpoint/2010/main" val="341457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áfico 10" descr="Bombilla y equipo ">
            <a:extLst>
              <a:ext uri="{FF2B5EF4-FFF2-40B4-BE49-F238E27FC236}">
                <a16:creationId xmlns:a16="http://schemas.microsoft.com/office/drawing/2014/main" id="{7C81058E-72AF-4F3F-89FD-5022AB29FBC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17" t="2009" r="7760" b="3492"/>
          <a:stretch/>
        </p:blipFill>
        <p:spPr>
          <a:xfrm>
            <a:off x="3808020" y="-1947422"/>
            <a:ext cx="7846885" cy="8560238"/>
          </a:xfrm>
          <a:prstGeom prst="rect">
            <a:avLst/>
          </a:prstGeom>
        </p:spPr>
      </p:pic>
      <p:sp>
        <p:nvSpPr>
          <p:cNvPr id="3" name="Inhaltsplatzhalter 2"/>
          <p:cNvSpPr>
            <a:spLocks noGrp="1"/>
          </p:cNvSpPr>
          <p:nvPr>
            <p:ph idx="1"/>
          </p:nvPr>
        </p:nvSpPr>
        <p:spPr>
          <a:xfrm>
            <a:off x="971600" y="1592796"/>
            <a:ext cx="7421385" cy="3672407"/>
          </a:xfrm>
        </p:spPr>
        <p:txBody>
          <a:bodyPr>
            <a:normAutofit lnSpcReduction="10000"/>
          </a:bodyPr>
          <a:lstStyle/>
          <a:p>
            <a:pPr algn="just" fontAlgn="t">
              <a:lnSpc>
                <a:spcPct val="150000"/>
              </a:lnSpc>
            </a:pPr>
            <a:br>
              <a:rPr lang="en-US" b="0" dirty="0"/>
            </a:br>
            <a:r>
              <a:rPr lang="en-US" sz="2000" b="0" dirty="0">
                <a:solidFill>
                  <a:schemeClr val="accent1"/>
                </a:solidFill>
              </a:rPr>
              <a:t>Energy Management has to do with the systematic use of management tools and technology to improve the energy performance of an organization. To be fully effective, it needs to be integrated, proactive and should encompass energy purchases, energy efficiency and renewable energies.</a:t>
            </a:r>
          </a:p>
          <a:p>
            <a:pPr algn="just" fontAlgn="t">
              <a:lnSpc>
                <a:spcPct val="150000"/>
              </a:lnSpc>
            </a:pPr>
            <a:endParaRPr lang="en-US" sz="2000" b="0" dirty="0">
              <a:solidFill>
                <a:schemeClr val="accent1"/>
              </a:solidFill>
            </a:endParaRPr>
          </a:p>
          <a:p>
            <a:pPr algn="r" fontAlgn="t">
              <a:lnSpc>
                <a:spcPct val="150000"/>
              </a:lnSpc>
            </a:pPr>
            <a:r>
              <a:rPr lang="en-US" b="0" dirty="0"/>
              <a:t>Carbon Trust Energy Management Guide</a:t>
            </a:r>
          </a:p>
        </p:txBody>
      </p:sp>
      <p:sp>
        <p:nvSpPr>
          <p:cNvPr id="4" name="Fußzeilenplatzhalter 3"/>
          <p:cNvSpPr>
            <a:spLocks noGrp="1"/>
          </p:cNvSpPr>
          <p:nvPr>
            <p:ph type="ftr" sz="quarter" idx="11"/>
          </p:nvPr>
        </p:nvSpPr>
        <p:spPr>
          <a:xfrm>
            <a:off x="1979713" y="6406601"/>
            <a:ext cx="5032240" cy="176761"/>
          </a:xfrm>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8</a:t>
            </a:fld>
            <a:endParaRPr lang="de-DE"/>
          </a:p>
        </p:txBody>
      </p:sp>
      <p:sp>
        <p:nvSpPr>
          <p:cNvPr id="8" name="Titel 1">
            <a:extLst>
              <a:ext uri="{FF2B5EF4-FFF2-40B4-BE49-F238E27FC236}">
                <a16:creationId xmlns:a16="http://schemas.microsoft.com/office/drawing/2014/main" id="{B1F77FE9-8B36-40F0-A425-F0CDF3A45CDE}"/>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Energy Management</a:t>
            </a:r>
            <a:endParaRPr lang="es-ES" dirty="0"/>
          </a:p>
        </p:txBody>
      </p:sp>
      <p:sp>
        <p:nvSpPr>
          <p:cNvPr id="9" name="Rectángulo 8">
            <a:extLst>
              <a:ext uri="{FF2B5EF4-FFF2-40B4-BE49-F238E27FC236}">
                <a16:creationId xmlns:a16="http://schemas.microsoft.com/office/drawing/2014/main" id="{522F2B95-0F5A-44DD-9D2E-E24837352B8A}"/>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FD726284-34CB-4FD7-9F9E-4CFD1E9307D4}"/>
              </a:ext>
            </a:extLst>
          </p:cNvPr>
          <p:cNvSpPr/>
          <p:nvPr/>
        </p:nvSpPr>
        <p:spPr>
          <a:xfrm>
            <a:off x="107504" y="1196752"/>
            <a:ext cx="2023623" cy="3154710"/>
          </a:xfrm>
          <a:prstGeom prst="rect">
            <a:avLst/>
          </a:prstGeom>
        </p:spPr>
        <p:txBody>
          <a:bodyPr wrap="square">
            <a:spAutoFit/>
          </a:bodyPr>
          <a:lstStyle/>
          <a:p>
            <a:r>
              <a:rPr lang="en-US" sz="19900" dirty="0">
                <a:solidFill>
                  <a:schemeClr val="accent1"/>
                </a:solidFill>
                <a:latin typeface="Felix Titling" panose="04060505060202020A04" pitchFamily="82" charset="0"/>
              </a:rPr>
              <a:t>“</a:t>
            </a:r>
            <a:endParaRPr lang="es-ES" sz="19900" dirty="0">
              <a:latin typeface="Felix Titling" panose="04060505060202020A04" pitchFamily="82" charset="0"/>
            </a:endParaRPr>
          </a:p>
        </p:txBody>
      </p:sp>
      <p:sp>
        <p:nvSpPr>
          <p:cNvPr id="10" name="Rectángulo 9">
            <a:extLst>
              <a:ext uri="{FF2B5EF4-FFF2-40B4-BE49-F238E27FC236}">
                <a16:creationId xmlns:a16="http://schemas.microsoft.com/office/drawing/2014/main" id="{7FAE8328-D29D-46C6-AE91-B2096B5B3177}"/>
              </a:ext>
            </a:extLst>
          </p:cNvPr>
          <p:cNvSpPr/>
          <p:nvPr/>
        </p:nvSpPr>
        <p:spPr>
          <a:xfrm>
            <a:off x="8005113" y="3278066"/>
            <a:ext cx="1087519" cy="3154710"/>
          </a:xfrm>
          <a:prstGeom prst="rect">
            <a:avLst/>
          </a:prstGeom>
        </p:spPr>
        <p:txBody>
          <a:bodyPr wrap="square">
            <a:spAutoFit/>
          </a:bodyPr>
          <a:lstStyle/>
          <a:p>
            <a:r>
              <a:rPr lang="en-US" sz="19900" dirty="0">
                <a:solidFill>
                  <a:schemeClr val="accent1"/>
                </a:solidFill>
                <a:latin typeface="Felix Titling" panose="04060505060202020A04" pitchFamily="82" charset="0"/>
              </a:rPr>
              <a:t>”</a:t>
            </a:r>
            <a:endParaRPr lang="es-ES" sz="19900" dirty="0">
              <a:latin typeface="Felix Titling" panose="04060505060202020A04" pitchFamily="82" charset="0"/>
            </a:endParaRPr>
          </a:p>
        </p:txBody>
      </p:sp>
    </p:spTree>
    <p:extLst>
      <p:ext uri="{BB962C8B-B14F-4D97-AF65-F5344CB8AC3E}">
        <p14:creationId xmlns:p14="http://schemas.microsoft.com/office/powerpoint/2010/main" val="9557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hierba, cielo, exterior, naturaleza&#10;&#10;Descripción generada automáticamente">
            <a:extLst>
              <a:ext uri="{FF2B5EF4-FFF2-40B4-BE49-F238E27FC236}">
                <a16:creationId xmlns:a16="http://schemas.microsoft.com/office/drawing/2014/main" id="{9ECEB4AE-10E1-4712-85E3-584D4A8F7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66"/>
          <a:stretch/>
        </p:blipFill>
        <p:spPr>
          <a:xfrm>
            <a:off x="3173" y="-788892"/>
            <a:ext cx="5131182" cy="3942819"/>
          </a:xfrm>
          <a:prstGeom prst="rect">
            <a:avLst/>
          </a:prstGeom>
        </p:spPr>
      </p:pic>
      <p:pic>
        <p:nvPicPr>
          <p:cNvPr id="17" name="Imagen 16">
            <a:extLst>
              <a:ext uri="{FF2B5EF4-FFF2-40B4-BE49-F238E27FC236}">
                <a16:creationId xmlns:a16="http://schemas.microsoft.com/office/drawing/2014/main" id="{413285E4-464C-4556-B456-4AA1B2793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 y="2824113"/>
            <a:ext cx="5478304" cy="3475299"/>
          </a:xfrm>
          <a:prstGeom prst="rect">
            <a:avLst/>
          </a:prstGeom>
        </p:spPr>
      </p:pic>
      <p:pic>
        <p:nvPicPr>
          <p:cNvPr id="3" name="Imagen 2">
            <a:extLst>
              <a:ext uri="{FF2B5EF4-FFF2-40B4-BE49-F238E27FC236}">
                <a16:creationId xmlns:a16="http://schemas.microsoft.com/office/drawing/2014/main" id="{BD8FE9CD-7A99-4B96-B6C6-8080432074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17" t="-202" r="3932" b="9718"/>
          <a:stretch/>
        </p:blipFill>
        <p:spPr>
          <a:xfrm>
            <a:off x="5115270" y="-788891"/>
            <a:ext cx="4031940" cy="4020114"/>
          </a:xfrm>
          <a:prstGeom prst="rect">
            <a:avLst/>
          </a:prstGeom>
          <a:solidFill>
            <a:srgbClr val="FFFFFF">
              <a:shade val="85000"/>
            </a:srgbClr>
          </a:solidFill>
          <a:ln w="6350" cap="sq">
            <a:noFill/>
            <a:miter lim="800000"/>
          </a:ln>
          <a:effectLst/>
          <a:scene3d>
            <a:camera prst="orthographicFront"/>
            <a:lightRig rig="twoPt" dir="t">
              <a:rot lat="0" lon="0" rev="7200000"/>
            </a:lightRig>
          </a:scene3d>
          <a:sp3d>
            <a:contourClr>
              <a:srgbClr val="FFFFFF"/>
            </a:contourClr>
          </a:sp3d>
        </p:spPr>
      </p:pic>
      <p:pic>
        <p:nvPicPr>
          <p:cNvPr id="15" name="Imagen 14" descr="Imagen que contiene interior, persona, tarta, juguete&#10;&#10;Descripción generada automáticamente">
            <a:extLst>
              <a:ext uri="{FF2B5EF4-FFF2-40B4-BE49-F238E27FC236}">
                <a16:creationId xmlns:a16="http://schemas.microsoft.com/office/drawing/2014/main" id="{FBFEEE52-BF45-459C-A0CC-C6A21F076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8305" y="2486637"/>
            <a:ext cx="5558905" cy="3812775"/>
          </a:xfrm>
          <a:prstGeom prst="rect">
            <a:avLst/>
          </a:prstGeom>
          <a:ln w="57150">
            <a:noFill/>
          </a:ln>
        </p:spPr>
      </p:pic>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9</a:t>
            </a:fld>
            <a:endParaRPr lang="de-DE"/>
          </a:p>
        </p:txBody>
      </p:sp>
      <p:sp>
        <p:nvSpPr>
          <p:cNvPr id="18" name="Elipse 17">
            <a:extLst>
              <a:ext uri="{FF2B5EF4-FFF2-40B4-BE49-F238E27FC236}">
                <a16:creationId xmlns:a16="http://schemas.microsoft.com/office/drawing/2014/main" id="{C8CF2B7F-3376-4463-A5FC-1ABB6DBBB901}"/>
              </a:ext>
            </a:extLst>
          </p:cNvPr>
          <p:cNvSpPr/>
          <p:nvPr/>
        </p:nvSpPr>
        <p:spPr>
          <a:xfrm>
            <a:off x="6684618" y="274638"/>
            <a:ext cx="2159462" cy="2159462"/>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a:extLst>
              <a:ext uri="{FF2B5EF4-FFF2-40B4-BE49-F238E27FC236}">
                <a16:creationId xmlns:a16="http://schemas.microsoft.com/office/drawing/2014/main" id="{501F2C84-8063-44E4-9132-7AC23CEFDE5B}"/>
              </a:ext>
            </a:extLst>
          </p:cNvPr>
          <p:cNvSpPr/>
          <p:nvPr/>
        </p:nvSpPr>
        <p:spPr>
          <a:xfrm>
            <a:off x="5846073" y="3665972"/>
            <a:ext cx="2405838" cy="2405838"/>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 name="Grupo 18">
            <a:extLst>
              <a:ext uri="{FF2B5EF4-FFF2-40B4-BE49-F238E27FC236}">
                <a16:creationId xmlns:a16="http://schemas.microsoft.com/office/drawing/2014/main" id="{23FA87D4-DFD5-4890-9C12-66080AB9BFCB}"/>
              </a:ext>
            </a:extLst>
          </p:cNvPr>
          <p:cNvGrpSpPr/>
          <p:nvPr/>
        </p:nvGrpSpPr>
        <p:grpSpPr>
          <a:xfrm>
            <a:off x="5153441" y="786190"/>
            <a:ext cx="1841927" cy="338554"/>
            <a:chOff x="5153441" y="786190"/>
            <a:chExt cx="1841927" cy="338554"/>
          </a:xfrm>
        </p:grpSpPr>
        <p:sp>
          <p:nvSpPr>
            <p:cNvPr id="6" name="Rectángulo 5">
              <a:extLst>
                <a:ext uri="{FF2B5EF4-FFF2-40B4-BE49-F238E27FC236}">
                  <a16:creationId xmlns:a16="http://schemas.microsoft.com/office/drawing/2014/main" id="{4A07F1F5-2DB2-4534-8D28-C85363DAB107}"/>
                </a:ext>
              </a:extLst>
            </p:cNvPr>
            <p:cNvSpPr/>
            <p:nvPr/>
          </p:nvSpPr>
          <p:spPr>
            <a:xfrm>
              <a:off x="5153441" y="807190"/>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6" name="Rectangle 69"/>
            <p:cNvSpPr/>
            <p:nvPr/>
          </p:nvSpPr>
          <p:spPr>
            <a:xfrm>
              <a:off x="5363644" y="786190"/>
              <a:ext cx="1457451" cy="338554"/>
            </a:xfrm>
            <a:prstGeom prst="rect">
              <a:avLst/>
            </a:prstGeom>
          </p:spPr>
          <p:txBody>
            <a:bodyPr wrap="none">
              <a:spAutoFit/>
            </a:bodyPr>
            <a:lstStyle/>
            <a:p>
              <a:pP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TRANSPORT</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grpSp>
        <p:nvGrpSpPr>
          <p:cNvPr id="20" name="Grupo 19">
            <a:extLst>
              <a:ext uri="{FF2B5EF4-FFF2-40B4-BE49-F238E27FC236}">
                <a16:creationId xmlns:a16="http://schemas.microsoft.com/office/drawing/2014/main" id="{EFFD3852-1ECD-4D6B-8639-51DFFFEBDD0A}"/>
              </a:ext>
            </a:extLst>
          </p:cNvPr>
          <p:cNvGrpSpPr/>
          <p:nvPr/>
        </p:nvGrpSpPr>
        <p:grpSpPr>
          <a:xfrm>
            <a:off x="7060053" y="3683180"/>
            <a:ext cx="1842707" cy="338554"/>
            <a:chOff x="6997675" y="3622784"/>
            <a:chExt cx="1842707" cy="338554"/>
          </a:xfrm>
        </p:grpSpPr>
        <p:sp>
          <p:nvSpPr>
            <p:cNvPr id="43" name="Rectángulo 42">
              <a:extLst>
                <a:ext uri="{FF2B5EF4-FFF2-40B4-BE49-F238E27FC236}">
                  <a16:creationId xmlns:a16="http://schemas.microsoft.com/office/drawing/2014/main" id="{2847A03F-FF45-48E8-A5B2-B92FD17ECB26}"/>
                </a:ext>
              </a:extLst>
            </p:cNvPr>
            <p:cNvSpPr/>
            <p:nvPr/>
          </p:nvSpPr>
          <p:spPr>
            <a:xfrm>
              <a:off x="6997675" y="3637868"/>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angle 69">
              <a:extLst>
                <a:ext uri="{FF2B5EF4-FFF2-40B4-BE49-F238E27FC236}">
                  <a16:creationId xmlns:a16="http://schemas.microsoft.com/office/drawing/2014/main" id="{CFEF202F-2713-4F57-8D45-B677183158AA}"/>
                </a:ext>
              </a:extLst>
            </p:cNvPr>
            <p:cNvSpPr/>
            <p:nvPr/>
          </p:nvSpPr>
          <p:spPr>
            <a:xfrm>
              <a:off x="7006226" y="3622784"/>
              <a:ext cx="1834156" cy="338554"/>
            </a:xfrm>
            <a:prstGeom prst="rect">
              <a:avLst/>
            </a:prstGeom>
          </p:spPr>
          <p:txBody>
            <a:bodyPr wrap="none">
              <a:spAutoFit/>
            </a:bodyPr>
            <a:lstStyle/>
            <a:p>
              <a:pPr algn="ct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CONSTRUCTION</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sp>
        <p:nvSpPr>
          <p:cNvPr id="46" name="Elipse 45">
            <a:extLst>
              <a:ext uri="{FF2B5EF4-FFF2-40B4-BE49-F238E27FC236}">
                <a16:creationId xmlns:a16="http://schemas.microsoft.com/office/drawing/2014/main" id="{466563D4-2797-48AB-B8FC-0D8CAED3F624}"/>
              </a:ext>
            </a:extLst>
          </p:cNvPr>
          <p:cNvSpPr/>
          <p:nvPr/>
        </p:nvSpPr>
        <p:spPr>
          <a:xfrm>
            <a:off x="1113824" y="3169974"/>
            <a:ext cx="2193681" cy="2193681"/>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1" name="Grupo 20">
            <a:extLst>
              <a:ext uri="{FF2B5EF4-FFF2-40B4-BE49-F238E27FC236}">
                <a16:creationId xmlns:a16="http://schemas.microsoft.com/office/drawing/2014/main" id="{668797EF-AAD8-4904-9748-B49A9B34D37E}"/>
              </a:ext>
            </a:extLst>
          </p:cNvPr>
          <p:cNvGrpSpPr/>
          <p:nvPr/>
        </p:nvGrpSpPr>
        <p:grpSpPr>
          <a:xfrm>
            <a:off x="92525" y="3392996"/>
            <a:ext cx="1841927" cy="338554"/>
            <a:chOff x="157566" y="4045205"/>
            <a:chExt cx="1841927" cy="338554"/>
          </a:xfrm>
        </p:grpSpPr>
        <p:sp>
          <p:nvSpPr>
            <p:cNvPr id="32" name="Rectángulo 31">
              <a:extLst>
                <a:ext uri="{FF2B5EF4-FFF2-40B4-BE49-F238E27FC236}">
                  <a16:creationId xmlns:a16="http://schemas.microsoft.com/office/drawing/2014/main" id="{26240F19-C599-4FD6-9AD5-683976DD8BC9}"/>
                </a:ext>
              </a:extLst>
            </p:cNvPr>
            <p:cNvSpPr/>
            <p:nvPr/>
          </p:nvSpPr>
          <p:spPr>
            <a:xfrm>
              <a:off x="157566" y="4077298"/>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69">
              <a:extLst>
                <a:ext uri="{FF2B5EF4-FFF2-40B4-BE49-F238E27FC236}">
                  <a16:creationId xmlns:a16="http://schemas.microsoft.com/office/drawing/2014/main" id="{AEBE5F58-6B98-4A67-94F8-1A58B9E9D1B4}"/>
                </a:ext>
              </a:extLst>
            </p:cNvPr>
            <p:cNvSpPr/>
            <p:nvPr/>
          </p:nvSpPr>
          <p:spPr>
            <a:xfrm>
              <a:off x="367769" y="4045205"/>
              <a:ext cx="1423788" cy="338554"/>
            </a:xfrm>
            <a:prstGeom prst="rect">
              <a:avLst/>
            </a:prstGeom>
          </p:spPr>
          <p:txBody>
            <a:bodyPr wrap="none">
              <a:spAutoFit/>
            </a:bodyPr>
            <a:lstStyle/>
            <a:p>
              <a:pPr algn="ct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INDUSTRIES</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sp>
        <p:nvSpPr>
          <p:cNvPr id="27" name="Rectangle 69">
            <a:extLst>
              <a:ext uri="{FF2B5EF4-FFF2-40B4-BE49-F238E27FC236}">
                <a16:creationId xmlns:a16="http://schemas.microsoft.com/office/drawing/2014/main" id="{E7C76108-23F4-408C-AB62-ED60385B9FA7}"/>
              </a:ext>
            </a:extLst>
          </p:cNvPr>
          <p:cNvSpPr/>
          <p:nvPr/>
        </p:nvSpPr>
        <p:spPr>
          <a:xfrm>
            <a:off x="7096516" y="795528"/>
            <a:ext cx="1564852" cy="1394036"/>
          </a:xfrm>
          <a:prstGeom prst="rect">
            <a:avLst/>
          </a:prstGeom>
        </p:spPr>
        <p:txBody>
          <a:bodyPr wrap="none">
            <a:spAutoFit/>
          </a:bodyPr>
          <a:lstStyle/>
          <a:p>
            <a:pPr marL="171450" lvl="0" indent="-171450">
              <a:lnSpc>
                <a:spcPct val="200000"/>
              </a:lnSpc>
              <a:buClr>
                <a:srgbClr val="1B8E94"/>
              </a:buClr>
              <a:buFont typeface="Arial" panose="020B0604020202020204" pitchFamily="34" charset="0"/>
              <a:buChar char="•"/>
            </a:pPr>
            <a:r>
              <a:rPr lang="en-US" sz="1100" dirty="0">
                <a:solidFill>
                  <a:srgbClr val="000000"/>
                </a:solidFill>
              </a:rPr>
              <a:t>Change of mobility </a:t>
            </a:r>
          </a:p>
          <a:p>
            <a:pPr marL="171450" lvl="0" indent="-171450">
              <a:lnSpc>
                <a:spcPct val="200000"/>
              </a:lnSpc>
              <a:buClr>
                <a:srgbClr val="1B8E94"/>
              </a:buClr>
              <a:buFont typeface="Arial" panose="020B0604020202020204" pitchFamily="34" charset="0"/>
              <a:buChar char="•"/>
            </a:pPr>
            <a:r>
              <a:rPr lang="en-US" sz="1100" dirty="0">
                <a:solidFill>
                  <a:srgbClr val="000000"/>
                </a:solidFill>
              </a:rPr>
              <a:t>Urban planning</a:t>
            </a:r>
          </a:p>
          <a:p>
            <a:pPr marL="171450" lvl="0" indent="-171450">
              <a:lnSpc>
                <a:spcPct val="200000"/>
              </a:lnSpc>
              <a:buClr>
                <a:srgbClr val="1B8E94"/>
              </a:buClr>
              <a:buFont typeface="Arial" panose="020B0604020202020204" pitchFamily="34" charset="0"/>
              <a:buChar char="•"/>
            </a:pPr>
            <a:r>
              <a:rPr lang="en-US" sz="1100" dirty="0">
                <a:solidFill>
                  <a:srgbClr val="000000"/>
                </a:solidFill>
              </a:rPr>
              <a:t>Infrastructure </a:t>
            </a:r>
          </a:p>
          <a:p>
            <a:pPr marL="171450" lvl="0" indent="-171450">
              <a:lnSpc>
                <a:spcPct val="200000"/>
              </a:lnSpc>
              <a:buClr>
                <a:srgbClr val="1B8E94"/>
              </a:buClr>
              <a:buFont typeface="Arial" panose="020B0604020202020204" pitchFamily="34" charset="0"/>
              <a:buChar char="•"/>
            </a:pPr>
            <a:r>
              <a:rPr lang="en-US" sz="1100" dirty="0">
                <a:solidFill>
                  <a:srgbClr val="000000"/>
                </a:solidFill>
              </a:rPr>
              <a:t>Changing prices</a:t>
            </a:r>
          </a:p>
        </p:txBody>
      </p:sp>
      <p:sp>
        <p:nvSpPr>
          <p:cNvPr id="30" name="Rectangle 69">
            <a:extLst>
              <a:ext uri="{FF2B5EF4-FFF2-40B4-BE49-F238E27FC236}">
                <a16:creationId xmlns:a16="http://schemas.microsoft.com/office/drawing/2014/main" id="{C2FC7FC5-9435-4AF6-B36F-B7E4FB3F29C6}"/>
              </a:ext>
            </a:extLst>
          </p:cNvPr>
          <p:cNvSpPr/>
          <p:nvPr/>
        </p:nvSpPr>
        <p:spPr>
          <a:xfrm>
            <a:off x="6092369" y="4217198"/>
            <a:ext cx="2106154" cy="1394036"/>
          </a:xfrm>
          <a:prstGeom prst="rect">
            <a:avLst/>
          </a:prstGeom>
        </p:spPr>
        <p:txBody>
          <a:bodyPr wrap="square">
            <a:spAutoFit/>
          </a:bodyPr>
          <a:lstStyle/>
          <a:p>
            <a:pPr marL="171450" indent="-171450">
              <a:buClr>
                <a:srgbClr val="1B8E94"/>
              </a:buClr>
              <a:buFont typeface="Arial" panose="020B0604020202020204" pitchFamily="34" charset="0"/>
              <a:buChar char="•"/>
            </a:pPr>
            <a:r>
              <a:rPr lang="en-US" sz="1100" dirty="0">
                <a:solidFill>
                  <a:srgbClr val="000000"/>
                </a:solidFill>
              </a:rPr>
              <a:t>Heating and air conditioner systems</a:t>
            </a:r>
          </a:p>
          <a:p>
            <a:pPr marL="171450" indent="-171450">
              <a:lnSpc>
                <a:spcPct val="200000"/>
              </a:lnSpc>
              <a:buClr>
                <a:srgbClr val="1B8E94"/>
              </a:buClr>
              <a:buFont typeface="Arial" panose="020B0604020202020204" pitchFamily="34" charset="0"/>
              <a:buChar char="•"/>
            </a:pPr>
            <a:r>
              <a:rPr lang="en-US" sz="1100" dirty="0">
                <a:solidFill>
                  <a:srgbClr val="000000"/>
                </a:solidFill>
              </a:rPr>
              <a:t>Thermal insulation</a:t>
            </a:r>
          </a:p>
          <a:p>
            <a:pPr marL="171450" indent="-171450">
              <a:lnSpc>
                <a:spcPct val="200000"/>
              </a:lnSpc>
              <a:buClr>
                <a:srgbClr val="1B8E94"/>
              </a:buClr>
              <a:buFont typeface="Arial" panose="020B0604020202020204" pitchFamily="34" charset="0"/>
              <a:buChar char="•"/>
            </a:pPr>
            <a:r>
              <a:rPr lang="en-US" sz="1100" dirty="0">
                <a:solidFill>
                  <a:srgbClr val="000000"/>
                </a:solidFill>
              </a:rPr>
              <a:t>Smart technology systems</a:t>
            </a:r>
          </a:p>
          <a:p>
            <a:pPr marL="171450" indent="-171450">
              <a:lnSpc>
                <a:spcPct val="200000"/>
              </a:lnSpc>
              <a:buClr>
                <a:srgbClr val="1B8E94"/>
              </a:buClr>
              <a:buFont typeface="Arial" panose="020B0604020202020204" pitchFamily="34" charset="0"/>
              <a:buChar char="•"/>
            </a:pPr>
            <a:r>
              <a:rPr lang="en-US" sz="1100" dirty="0">
                <a:solidFill>
                  <a:srgbClr val="000000"/>
                </a:solidFill>
              </a:rPr>
              <a:t>Zero energy building</a:t>
            </a:r>
          </a:p>
        </p:txBody>
      </p:sp>
      <p:sp>
        <p:nvSpPr>
          <p:cNvPr id="29" name="Rectángulo 28">
            <a:extLst>
              <a:ext uri="{FF2B5EF4-FFF2-40B4-BE49-F238E27FC236}">
                <a16:creationId xmlns:a16="http://schemas.microsoft.com/office/drawing/2014/main" id="{93508408-0732-45AA-8AAC-63CA8AF4746E}"/>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Rectangle 69">
            <a:extLst>
              <a:ext uri="{FF2B5EF4-FFF2-40B4-BE49-F238E27FC236}">
                <a16:creationId xmlns:a16="http://schemas.microsoft.com/office/drawing/2014/main" id="{ACB20FA1-22D7-4708-A1E7-892C5EE7FAF6}"/>
              </a:ext>
            </a:extLst>
          </p:cNvPr>
          <p:cNvSpPr/>
          <p:nvPr/>
        </p:nvSpPr>
        <p:spPr>
          <a:xfrm>
            <a:off x="1503366" y="3605530"/>
            <a:ext cx="1720343" cy="1394036"/>
          </a:xfrm>
          <a:prstGeom prst="rect">
            <a:avLst/>
          </a:prstGeom>
        </p:spPr>
        <p:txBody>
          <a:bodyPr wrap="none">
            <a:spAutoFit/>
          </a:bodyPr>
          <a:lstStyle/>
          <a:p>
            <a:pPr marL="171450" indent="-171450">
              <a:lnSpc>
                <a:spcPct val="200000"/>
              </a:lnSpc>
              <a:buClr>
                <a:srgbClr val="1B8E94"/>
              </a:buClr>
              <a:buFont typeface="Arial" panose="020B0604020202020204" pitchFamily="34" charset="0"/>
              <a:buChar char="•"/>
            </a:pPr>
            <a:r>
              <a:rPr lang="en-US" sz="1100" dirty="0">
                <a:solidFill>
                  <a:srgbClr val="000000"/>
                </a:solidFill>
              </a:rPr>
              <a:t>Industrial refrigeration</a:t>
            </a:r>
          </a:p>
          <a:p>
            <a:pPr marL="171450" indent="-171450">
              <a:lnSpc>
                <a:spcPct val="200000"/>
              </a:lnSpc>
              <a:buClr>
                <a:srgbClr val="1B8E94"/>
              </a:buClr>
              <a:buFont typeface="Arial" panose="020B0604020202020204" pitchFamily="34" charset="0"/>
              <a:buChar char="•"/>
            </a:pPr>
            <a:r>
              <a:rPr lang="en-US" sz="1100" dirty="0">
                <a:solidFill>
                  <a:srgbClr val="000000"/>
                </a:solidFill>
              </a:rPr>
              <a:t>Steam </a:t>
            </a:r>
          </a:p>
          <a:p>
            <a:pPr marL="171450" indent="-171450">
              <a:lnSpc>
                <a:spcPct val="200000"/>
              </a:lnSpc>
              <a:buClr>
                <a:srgbClr val="1B8E94"/>
              </a:buClr>
              <a:buFont typeface="Arial" panose="020B0604020202020204" pitchFamily="34" charset="0"/>
              <a:buChar char="•"/>
            </a:pPr>
            <a:r>
              <a:rPr lang="en-US" sz="1100" dirty="0">
                <a:solidFill>
                  <a:srgbClr val="000000"/>
                </a:solidFill>
              </a:rPr>
              <a:t>Compressed Air</a:t>
            </a:r>
          </a:p>
          <a:p>
            <a:pPr marL="171450" indent="-171450">
              <a:lnSpc>
                <a:spcPct val="200000"/>
              </a:lnSpc>
              <a:buClr>
                <a:srgbClr val="1B8E94"/>
              </a:buClr>
              <a:buFont typeface="Arial" panose="020B0604020202020204" pitchFamily="34" charset="0"/>
              <a:buChar char="•"/>
            </a:pPr>
            <a:r>
              <a:rPr lang="en-US" sz="1100" dirty="0">
                <a:solidFill>
                  <a:srgbClr val="000000"/>
                </a:solidFill>
              </a:rPr>
              <a:t>Pump system</a:t>
            </a:r>
          </a:p>
        </p:txBody>
      </p:sp>
      <p:sp>
        <p:nvSpPr>
          <p:cNvPr id="39" name="Elipse 38">
            <a:extLst>
              <a:ext uri="{FF2B5EF4-FFF2-40B4-BE49-F238E27FC236}">
                <a16:creationId xmlns:a16="http://schemas.microsoft.com/office/drawing/2014/main" id="{C204D0D1-895B-4AA3-82F9-4273E87DD806}"/>
              </a:ext>
            </a:extLst>
          </p:cNvPr>
          <p:cNvSpPr/>
          <p:nvPr/>
        </p:nvSpPr>
        <p:spPr>
          <a:xfrm>
            <a:off x="173787" y="786190"/>
            <a:ext cx="1921683" cy="1921683"/>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itel 1">
            <a:extLst>
              <a:ext uri="{FF2B5EF4-FFF2-40B4-BE49-F238E27FC236}">
                <a16:creationId xmlns:a16="http://schemas.microsoft.com/office/drawing/2014/main" id="{A0D10D61-EF36-4B59-BAF8-23510342EE07}"/>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Energy Efficiency in different fields</a:t>
            </a:r>
            <a:endParaRPr lang="es-ES" dirty="0"/>
          </a:p>
        </p:txBody>
      </p:sp>
      <p:grpSp>
        <p:nvGrpSpPr>
          <p:cNvPr id="36" name="Grupo 35">
            <a:extLst>
              <a:ext uri="{FF2B5EF4-FFF2-40B4-BE49-F238E27FC236}">
                <a16:creationId xmlns:a16="http://schemas.microsoft.com/office/drawing/2014/main" id="{C7DFC1DC-8038-4056-A82E-FA2C0699E6B5}"/>
              </a:ext>
            </a:extLst>
          </p:cNvPr>
          <p:cNvGrpSpPr/>
          <p:nvPr/>
        </p:nvGrpSpPr>
        <p:grpSpPr>
          <a:xfrm>
            <a:off x="1430325" y="2308944"/>
            <a:ext cx="1841927" cy="338554"/>
            <a:chOff x="157566" y="4045205"/>
            <a:chExt cx="1841927" cy="338554"/>
          </a:xfrm>
        </p:grpSpPr>
        <p:sp>
          <p:nvSpPr>
            <p:cNvPr id="37" name="Rectángulo 36">
              <a:extLst>
                <a:ext uri="{FF2B5EF4-FFF2-40B4-BE49-F238E27FC236}">
                  <a16:creationId xmlns:a16="http://schemas.microsoft.com/office/drawing/2014/main" id="{2FC2EE7F-314C-4F75-BCCA-21E8800A8CAE}"/>
                </a:ext>
              </a:extLst>
            </p:cNvPr>
            <p:cNvSpPr/>
            <p:nvPr/>
          </p:nvSpPr>
          <p:spPr>
            <a:xfrm>
              <a:off x="157566" y="4077298"/>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angle 69">
              <a:extLst>
                <a:ext uri="{FF2B5EF4-FFF2-40B4-BE49-F238E27FC236}">
                  <a16:creationId xmlns:a16="http://schemas.microsoft.com/office/drawing/2014/main" id="{A418AC53-06A0-4C0C-921B-F4651860F4C3}"/>
                </a:ext>
              </a:extLst>
            </p:cNvPr>
            <p:cNvSpPr/>
            <p:nvPr/>
          </p:nvSpPr>
          <p:spPr>
            <a:xfrm>
              <a:off x="250366" y="4045205"/>
              <a:ext cx="1658596" cy="338554"/>
            </a:xfrm>
            <a:prstGeom prst="rect">
              <a:avLst/>
            </a:prstGeom>
          </p:spPr>
          <p:txBody>
            <a:bodyPr wrap="none">
              <a:spAutoFit/>
            </a:bodyPr>
            <a:lstStyle/>
            <a:p>
              <a:pPr algn="ct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AGRICULTURE</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sp>
        <p:nvSpPr>
          <p:cNvPr id="35" name="Rectangle 69">
            <a:extLst>
              <a:ext uri="{FF2B5EF4-FFF2-40B4-BE49-F238E27FC236}">
                <a16:creationId xmlns:a16="http://schemas.microsoft.com/office/drawing/2014/main" id="{2EB3BAA9-1FBC-4A07-8BE5-F8FACF5B0E61}"/>
              </a:ext>
            </a:extLst>
          </p:cNvPr>
          <p:cNvSpPr/>
          <p:nvPr/>
        </p:nvSpPr>
        <p:spPr>
          <a:xfrm>
            <a:off x="512974" y="1035866"/>
            <a:ext cx="1499128" cy="1394036"/>
          </a:xfrm>
          <a:prstGeom prst="rect">
            <a:avLst/>
          </a:prstGeom>
        </p:spPr>
        <p:txBody>
          <a:bodyPr wrap="none">
            <a:spAutoFit/>
          </a:bodyPr>
          <a:lstStyle/>
          <a:p>
            <a:pPr marL="171450" indent="-171450">
              <a:lnSpc>
                <a:spcPct val="200000"/>
              </a:lnSpc>
              <a:buClr>
                <a:srgbClr val="1B8E94"/>
              </a:buClr>
              <a:buFont typeface="Arial" panose="020B0604020202020204" pitchFamily="34" charset="0"/>
              <a:buChar char="•"/>
            </a:pPr>
            <a:r>
              <a:rPr lang="en-US" sz="1100" dirty="0">
                <a:solidFill>
                  <a:srgbClr val="000000"/>
                </a:solidFill>
              </a:rPr>
              <a:t>Fuels</a:t>
            </a:r>
          </a:p>
          <a:p>
            <a:pPr marL="171450" indent="-171450">
              <a:lnSpc>
                <a:spcPct val="200000"/>
              </a:lnSpc>
              <a:buClr>
                <a:srgbClr val="1B8E94"/>
              </a:buClr>
              <a:buFont typeface="Arial" panose="020B0604020202020204" pitchFamily="34" charset="0"/>
              <a:buChar char="•"/>
            </a:pPr>
            <a:r>
              <a:rPr lang="en-US" sz="1100" dirty="0">
                <a:solidFill>
                  <a:srgbClr val="000000"/>
                </a:solidFill>
              </a:rPr>
              <a:t>Irrigation</a:t>
            </a:r>
          </a:p>
          <a:p>
            <a:pPr marL="171450" indent="-171450">
              <a:lnSpc>
                <a:spcPct val="200000"/>
              </a:lnSpc>
              <a:buClr>
                <a:srgbClr val="1B8E94"/>
              </a:buClr>
              <a:buFont typeface="Arial" panose="020B0604020202020204" pitchFamily="34" charset="0"/>
              <a:buChar char="•"/>
            </a:pPr>
            <a:r>
              <a:rPr lang="en-US" sz="1100" dirty="0">
                <a:solidFill>
                  <a:srgbClr val="000000"/>
                </a:solidFill>
              </a:rPr>
              <a:t>Building insulation</a:t>
            </a:r>
          </a:p>
          <a:p>
            <a:pPr marL="171450" indent="-171450">
              <a:lnSpc>
                <a:spcPct val="200000"/>
              </a:lnSpc>
              <a:buClr>
                <a:srgbClr val="1B8E94"/>
              </a:buClr>
              <a:buFont typeface="Arial" panose="020B0604020202020204" pitchFamily="34" charset="0"/>
              <a:buChar char="•"/>
            </a:pPr>
            <a:r>
              <a:rPr lang="en-US" sz="1100" dirty="0">
                <a:solidFill>
                  <a:srgbClr val="000000"/>
                </a:solidFill>
              </a:rPr>
              <a:t>Lighting</a:t>
            </a:r>
          </a:p>
        </p:txBody>
      </p:sp>
      <p:cxnSp>
        <p:nvCxnSpPr>
          <p:cNvPr id="9" name="Conector recto 8">
            <a:extLst>
              <a:ext uri="{FF2B5EF4-FFF2-40B4-BE49-F238E27FC236}">
                <a16:creationId xmlns:a16="http://schemas.microsoft.com/office/drawing/2014/main" id="{236A5162-E6E9-4339-A012-D42320CAE129}"/>
              </a:ext>
            </a:extLst>
          </p:cNvPr>
          <p:cNvCxnSpPr/>
          <p:nvPr/>
        </p:nvCxnSpPr>
        <p:spPr>
          <a:xfrm flipV="1">
            <a:off x="3588305" y="2486637"/>
            <a:ext cx="0" cy="38127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C7E8111D-569A-4434-8D95-8198D0A88614}"/>
              </a:ext>
            </a:extLst>
          </p:cNvPr>
          <p:cNvCxnSpPr>
            <a:cxnSpLocks/>
          </p:cNvCxnSpPr>
          <p:nvPr/>
        </p:nvCxnSpPr>
        <p:spPr>
          <a:xfrm>
            <a:off x="3563888" y="2486637"/>
            <a:ext cx="559415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981919"/>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2635</Words>
  <Application>Microsoft Office PowerPoint</Application>
  <PresentationFormat>Presentación en pantalla (4:3)</PresentationFormat>
  <Paragraphs>360</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Berlin Sans FB</vt:lpstr>
      <vt:lpstr>Calibri</vt:lpstr>
      <vt:lpstr>Felix Titling</vt:lpstr>
      <vt:lpstr>Wingdings</vt:lpstr>
      <vt:lpstr>Larissa</vt:lpstr>
      <vt:lpstr>Presentación de PowerPoint</vt:lpstr>
      <vt:lpstr>Presentación de PowerPoint</vt:lpstr>
      <vt:lpstr>Energy Efficiency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Juan Garcia</cp:lastModifiedBy>
  <cp:revision>306</cp:revision>
  <dcterms:created xsi:type="dcterms:W3CDTF">2015-07-06T02:50:51Z</dcterms:created>
  <dcterms:modified xsi:type="dcterms:W3CDTF">2019-06-28T11:39:58Z</dcterms:modified>
</cp:coreProperties>
</file>