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4" r:id="rId2"/>
    <p:sldId id="313" r:id="rId3"/>
    <p:sldId id="315" r:id="rId4"/>
    <p:sldId id="363" r:id="rId5"/>
    <p:sldId id="316" r:id="rId6"/>
    <p:sldId id="395" r:id="rId7"/>
    <p:sldId id="317" r:id="rId8"/>
    <p:sldId id="286" r:id="rId9"/>
    <p:sldId id="320" r:id="rId10"/>
    <p:sldId id="382" r:id="rId11"/>
    <p:sldId id="383" r:id="rId12"/>
    <p:sldId id="333" r:id="rId13"/>
    <p:sldId id="385" r:id="rId14"/>
    <p:sldId id="386" r:id="rId15"/>
    <p:sldId id="339" r:id="rId16"/>
    <p:sldId id="340" r:id="rId17"/>
    <p:sldId id="388" r:id="rId18"/>
    <p:sldId id="390" r:id="rId19"/>
    <p:sldId id="351" r:id="rId20"/>
    <p:sldId id="392" r:id="rId21"/>
    <p:sldId id="393" r:id="rId22"/>
    <p:sldId id="354" r:id="rId23"/>
    <p:sldId id="394" r:id="rId24"/>
    <p:sldId id="396" r:id="rId25"/>
    <p:sldId id="359" r:id="rId26"/>
    <p:sldId id="364" r:id="rId27"/>
    <p:sldId id="285" r:id="rId28"/>
    <p:sldId id="291"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E94"/>
    <a:srgbClr val="00737A"/>
    <a:srgbClr val="86DE8D"/>
    <a:srgbClr val="FFFFFF"/>
    <a:srgbClr val="22B88B"/>
    <a:srgbClr val="4FD476"/>
    <a:srgbClr val="44546A"/>
    <a:srgbClr val="F76864"/>
    <a:srgbClr val="9DC6A5"/>
    <a:srgbClr val="347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638" autoAdjust="0"/>
  </p:normalViewPr>
  <p:slideViewPr>
    <p:cSldViewPr snapToObjects="1" showGuides="1">
      <p:cViewPr>
        <p:scale>
          <a:sx n="33" d="100"/>
          <a:sy n="33" d="100"/>
        </p:scale>
        <p:origin x="2388" y="692"/>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notesViewPr>
    <p:cSldViewPr snapToObjects="1" showGuides="1">
      <p:cViewPr varScale="1">
        <p:scale>
          <a:sx n="102" d="100"/>
          <a:sy n="102" d="100"/>
        </p:scale>
        <p:origin x="-355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02.07.2019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02.07.2019</a:t>
            </a:fld>
            <a:endParaRPr lang="de-DE"/>
          </a:p>
        </p:txBody>
      </p:sp>
      <p:sp>
        <p:nvSpPr>
          <p:cNvPr id="5" name="Fußzeilenplatzhalter 4"/>
          <p:cNvSpPr>
            <a:spLocks noGrp="1"/>
          </p:cNvSpPr>
          <p:nvPr>
            <p:ph type="ftr" sz="quarter" idx="11"/>
          </p:nvPr>
        </p:nvSpPr>
        <p:spPr/>
        <p:txBody>
          <a:bodyPr/>
          <a:lstStyle/>
          <a:p>
            <a:r>
              <a:rPr lang="en-US" dirty="0"/>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02.07.2019</a:t>
            </a:fld>
            <a:endParaRPr lang="de-DE"/>
          </a:p>
        </p:txBody>
      </p:sp>
      <p:sp>
        <p:nvSpPr>
          <p:cNvPr id="6" name="Fußzeilenplatzhalter 5"/>
          <p:cNvSpPr>
            <a:spLocks noGrp="1"/>
          </p:cNvSpPr>
          <p:nvPr>
            <p:ph type="ftr" sz="quarter" idx="11"/>
          </p:nvPr>
        </p:nvSpPr>
        <p:spPr/>
        <p:txBody>
          <a:bodyPr/>
          <a:lstStyle/>
          <a:p>
            <a:r>
              <a:rPr lang="en-US" dirty="0"/>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02.07.2019</a:t>
            </a:fld>
            <a:endParaRPr lang="de-DE"/>
          </a:p>
        </p:txBody>
      </p:sp>
      <p:sp>
        <p:nvSpPr>
          <p:cNvPr id="5" name="Fußzeilenplatzhalter 4"/>
          <p:cNvSpPr>
            <a:spLocks noGrp="1"/>
          </p:cNvSpPr>
          <p:nvPr>
            <p:ph type="ftr" sz="quarter" idx="11"/>
          </p:nvPr>
        </p:nvSpPr>
        <p:spPr/>
        <p:txBody>
          <a:bodyPr/>
          <a:lstStyle/>
          <a:p>
            <a:r>
              <a:rPr lang="en-US" dirty="0"/>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02.07.2019</a:t>
            </a:fld>
            <a:endParaRPr lang="de-DE"/>
          </a:p>
        </p:txBody>
      </p:sp>
      <p:sp>
        <p:nvSpPr>
          <p:cNvPr id="5" name="Fußzeilenplatzhalter 4"/>
          <p:cNvSpPr>
            <a:spLocks noGrp="1"/>
          </p:cNvSpPr>
          <p:nvPr>
            <p:ph type="ftr" sz="quarter" idx="11"/>
          </p:nvPr>
        </p:nvSpPr>
        <p:spPr/>
        <p:txBody>
          <a:bodyPr/>
          <a:lstStyle/>
          <a:p>
            <a:r>
              <a:rPr lang="en-US" dirty="0"/>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02.07.2019</a:t>
            </a:fld>
            <a:endParaRPr lang="de-DE"/>
          </a:p>
        </p:txBody>
      </p:sp>
      <p:sp>
        <p:nvSpPr>
          <p:cNvPr id="5" name="Fußzeilenplatzhalter 4"/>
          <p:cNvSpPr>
            <a:spLocks noGrp="1"/>
          </p:cNvSpPr>
          <p:nvPr>
            <p:ph type="ftr" sz="quarter" idx="11"/>
          </p:nvPr>
        </p:nvSpPr>
        <p:spPr/>
        <p:txBody>
          <a:bodyPr/>
          <a:lstStyle/>
          <a:p>
            <a:r>
              <a:rPr lang="en-US" dirty="0"/>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02.07.2019</a:t>
            </a:fld>
            <a:endParaRPr lang="de-DE"/>
          </a:p>
        </p:txBody>
      </p:sp>
      <p:sp>
        <p:nvSpPr>
          <p:cNvPr id="5" name="Fußzeilenplatzhalter 4"/>
          <p:cNvSpPr>
            <a:spLocks noGrp="1"/>
          </p:cNvSpPr>
          <p:nvPr>
            <p:ph type="ftr" sz="quarter" idx="11"/>
          </p:nvPr>
        </p:nvSpPr>
        <p:spPr/>
        <p:txBody>
          <a:bodyPr/>
          <a:lstStyle/>
          <a:p>
            <a:r>
              <a:rPr lang="en-US" dirty="0"/>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02.07.2019</a:t>
            </a:fld>
            <a:endParaRPr lang="de-DE"/>
          </a:p>
        </p:txBody>
      </p:sp>
      <p:sp>
        <p:nvSpPr>
          <p:cNvPr id="6" name="Fußzeilenplatzhalter 5"/>
          <p:cNvSpPr>
            <a:spLocks noGrp="1"/>
          </p:cNvSpPr>
          <p:nvPr>
            <p:ph type="ftr" sz="quarter" idx="11"/>
          </p:nvPr>
        </p:nvSpPr>
        <p:spPr/>
        <p:txBody>
          <a:bodyPr/>
          <a:lstStyle/>
          <a:p>
            <a:r>
              <a:rPr lang="en-US" dirty="0"/>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02.07.2019</a:t>
            </a:fld>
            <a:endParaRPr lang="de-DE"/>
          </a:p>
        </p:txBody>
      </p:sp>
      <p:sp>
        <p:nvSpPr>
          <p:cNvPr id="8" name="Fußzeilenplatzhalter 7"/>
          <p:cNvSpPr>
            <a:spLocks noGrp="1"/>
          </p:cNvSpPr>
          <p:nvPr>
            <p:ph type="ftr" sz="quarter" idx="11"/>
          </p:nvPr>
        </p:nvSpPr>
        <p:spPr/>
        <p:txBody>
          <a:bodyPr/>
          <a:lstStyle/>
          <a:p>
            <a:r>
              <a:rPr lang="en-US" dirty="0"/>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02.07.2019</a:t>
            </a:fld>
            <a:endParaRPr lang="de-DE"/>
          </a:p>
        </p:txBody>
      </p:sp>
      <p:sp>
        <p:nvSpPr>
          <p:cNvPr id="4" name="Fußzeilenplatzhalter 3"/>
          <p:cNvSpPr>
            <a:spLocks noGrp="1"/>
          </p:cNvSpPr>
          <p:nvPr>
            <p:ph type="ftr" sz="quarter" idx="11"/>
          </p:nvPr>
        </p:nvSpPr>
        <p:spPr/>
        <p:txBody>
          <a:bodyPr/>
          <a:lstStyle/>
          <a:p>
            <a:r>
              <a:rPr lang="en-US" dirty="0"/>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02.07.2019</a:t>
            </a:fld>
            <a:endParaRPr lang="de-DE"/>
          </a:p>
        </p:txBody>
      </p:sp>
      <p:sp>
        <p:nvSpPr>
          <p:cNvPr id="3" name="Fußzeilenplatzhalter 2"/>
          <p:cNvSpPr>
            <a:spLocks noGrp="1"/>
          </p:cNvSpPr>
          <p:nvPr>
            <p:ph type="ftr" sz="quarter" idx="11"/>
          </p:nvPr>
        </p:nvSpPr>
        <p:spPr/>
        <p:txBody>
          <a:bodyPr/>
          <a:lstStyle/>
          <a:p>
            <a:r>
              <a:rPr lang="en-US" dirty="0"/>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02.07.2019</a:t>
            </a:fld>
            <a:endParaRPr lang="de-DE"/>
          </a:p>
        </p:txBody>
      </p:sp>
      <p:sp>
        <p:nvSpPr>
          <p:cNvPr id="6" name="Fußzeilenplatzhalter 5"/>
          <p:cNvSpPr>
            <a:spLocks noGrp="1"/>
          </p:cNvSpPr>
          <p:nvPr>
            <p:ph type="ftr" sz="quarter" idx="11"/>
          </p:nvPr>
        </p:nvSpPr>
        <p:spPr/>
        <p:txBody>
          <a:bodyPr/>
          <a:lstStyle/>
          <a:p>
            <a:r>
              <a:rPr lang="en-US" dirty="0"/>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02.07.2019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Programmes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7.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microsoft.com/office/2007/relationships/hdphoto" Target="../media/hdphoto5.wdp"/><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8.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63.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0.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72.png"/><Relationship Id="rId4" Type="http://schemas.openxmlformats.org/officeDocument/2006/relationships/image" Target="../media/image7.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6055389" cy="769441"/>
          </a:xfrm>
          <a:prstGeom prst="rect">
            <a:avLst/>
          </a:prstGeom>
          <a:noFill/>
        </p:spPr>
        <p:txBody>
          <a:bodyPr wrap="square" rtlCol="0">
            <a:spAutoFit/>
          </a:bodyPr>
          <a:lstStyle/>
          <a:p>
            <a:r>
              <a:rPr lang="en-GB" sz="2600" b="1" dirty="0">
                <a:solidFill>
                  <a:schemeClr val="tx1">
                    <a:lumMod val="85000"/>
                    <a:lumOff val="15000"/>
                  </a:schemeClr>
                </a:solidFill>
                <a:latin typeface="+mj-lt"/>
                <a:cs typeface="Arial" panose="020B0604020202020204" pitchFamily="34" charset="0"/>
              </a:rPr>
              <a:t>Awareness in Energy Efficiency: </a:t>
            </a:r>
            <a:endParaRPr lang="en-GB" sz="2400" b="1" dirty="0">
              <a:solidFill>
                <a:schemeClr val="tx1">
                  <a:lumMod val="85000"/>
                  <a:lumOff val="15000"/>
                </a:schemeClr>
              </a:solidFill>
              <a:latin typeface="+mj-lt"/>
              <a:cs typeface="Arial" panose="020B0604020202020204" pitchFamily="34" charset="0"/>
            </a:endParaRPr>
          </a:p>
          <a:p>
            <a:r>
              <a:rPr lang="en-US" dirty="0">
                <a:solidFill>
                  <a:schemeClr val="tx1">
                    <a:lumMod val="85000"/>
                    <a:lumOff val="15000"/>
                  </a:schemeClr>
                </a:solidFill>
                <a:cs typeface="Arial" panose="020B0604020202020204" pitchFamily="34" charset="0"/>
              </a:rPr>
              <a:t>Kick-off training – General employees</a:t>
            </a:r>
            <a:endParaRPr lang="en-GB" sz="2400" b="1" dirty="0">
              <a:solidFill>
                <a:schemeClr val="tx1">
                  <a:lumMod val="85000"/>
                  <a:lumOff val="15000"/>
                </a:schemeClr>
              </a:solidFill>
              <a:latin typeface="+mj-lt"/>
              <a:cs typeface="Arial" panose="020B0604020202020204"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Agro-Food Industry. </a:t>
            </a:r>
            <a:br>
              <a:rPr lang="en-US" sz="1200" b="1" dirty="0">
                <a:solidFill>
                  <a:schemeClr val="accent1"/>
                </a:solidFill>
              </a:rPr>
            </a:br>
            <a:r>
              <a:rPr lang="en-US" sz="1200" b="1" dirty="0">
                <a:solidFill>
                  <a:schemeClr val="accent1"/>
                </a:solidFill>
              </a:rPr>
              <a:t>Capacity Building Programmes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20692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a:t>
            </a:fld>
            <a:endParaRPr lang="de-DE"/>
          </a:p>
        </p:txBody>
      </p:sp>
      <p:sp>
        <p:nvSpPr>
          <p:cNvPr id="7" name="Rectángulo 6">
            <a:extLst>
              <a:ext uri="{FF2B5EF4-FFF2-40B4-BE49-F238E27FC236}">
                <a16:creationId xmlns:a16="http://schemas.microsoft.com/office/drawing/2014/main" id="{118A4605-EF8D-4A29-A07D-CECE3BE870BB}"/>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7F36114B-E409-4F40-9313-9F1516BF5C57}"/>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The heating and hot water installations</a:t>
            </a:r>
            <a:endParaRPr lang="es-ES" dirty="0"/>
          </a:p>
        </p:txBody>
      </p:sp>
      <p:sp>
        <p:nvSpPr>
          <p:cNvPr id="9" name="Rectángulo 8">
            <a:extLst>
              <a:ext uri="{FF2B5EF4-FFF2-40B4-BE49-F238E27FC236}">
                <a16:creationId xmlns:a16="http://schemas.microsoft.com/office/drawing/2014/main" id="{CCA8F27A-F15F-4097-AE15-40DAD7643EE7}"/>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Arco de bloque 20">
            <a:extLst>
              <a:ext uri="{FF2B5EF4-FFF2-40B4-BE49-F238E27FC236}">
                <a16:creationId xmlns:a16="http://schemas.microsoft.com/office/drawing/2014/main" id="{7E25C8D4-03A8-42C0-94B8-329D48E5DF43}"/>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2" name="Arco de bloque 21">
            <a:extLst>
              <a:ext uri="{FF2B5EF4-FFF2-40B4-BE49-F238E27FC236}">
                <a16:creationId xmlns:a16="http://schemas.microsoft.com/office/drawing/2014/main" id="{C454929B-AA19-46B4-B2D4-AD461FF0A007}"/>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23" name="Grupo 22">
            <a:extLst>
              <a:ext uri="{FF2B5EF4-FFF2-40B4-BE49-F238E27FC236}">
                <a16:creationId xmlns:a16="http://schemas.microsoft.com/office/drawing/2014/main" id="{01304BBC-C9CD-4F53-A5FA-C55E2BD38123}"/>
              </a:ext>
            </a:extLst>
          </p:cNvPr>
          <p:cNvGrpSpPr/>
          <p:nvPr/>
        </p:nvGrpSpPr>
        <p:grpSpPr>
          <a:xfrm>
            <a:off x="390095" y="1442140"/>
            <a:ext cx="2035296" cy="4467102"/>
            <a:chOff x="390095" y="1442140"/>
            <a:chExt cx="2035296" cy="4467102"/>
          </a:xfrm>
        </p:grpSpPr>
        <p:sp>
          <p:nvSpPr>
            <p:cNvPr id="24" name="Arco de bloque 23">
              <a:extLst>
                <a:ext uri="{FF2B5EF4-FFF2-40B4-BE49-F238E27FC236}">
                  <a16:creationId xmlns:a16="http://schemas.microsoft.com/office/drawing/2014/main" id="{68483A0A-1CFA-48EF-B881-F14A93802A65}"/>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5" name="Arco de bloque 24">
              <a:extLst>
                <a:ext uri="{FF2B5EF4-FFF2-40B4-BE49-F238E27FC236}">
                  <a16:creationId xmlns:a16="http://schemas.microsoft.com/office/drawing/2014/main" id="{A23D8A93-8F8B-4375-8391-52AE05CBE86B}"/>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Elipse 25">
              <a:extLst>
                <a:ext uri="{FF2B5EF4-FFF2-40B4-BE49-F238E27FC236}">
                  <a16:creationId xmlns:a16="http://schemas.microsoft.com/office/drawing/2014/main" id="{1DA6EED5-C9AC-4F25-A781-2C44D34A3A7F}"/>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Elipse 26">
              <a:extLst>
                <a:ext uri="{FF2B5EF4-FFF2-40B4-BE49-F238E27FC236}">
                  <a16:creationId xmlns:a16="http://schemas.microsoft.com/office/drawing/2014/main" id="{B2C7819B-59B1-4DDC-AE3F-8CC4BCCFE2FB}"/>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8" name="Elipse 27">
              <a:extLst>
                <a:ext uri="{FF2B5EF4-FFF2-40B4-BE49-F238E27FC236}">
                  <a16:creationId xmlns:a16="http://schemas.microsoft.com/office/drawing/2014/main" id="{128A3939-270E-4611-B2B7-D8EF5E8CA364}"/>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9" name="Elipse 28">
              <a:extLst>
                <a:ext uri="{FF2B5EF4-FFF2-40B4-BE49-F238E27FC236}">
                  <a16:creationId xmlns:a16="http://schemas.microsoft.com/office/drawing/2014/main" id="{D92874D5-2216-40CA-9DD8-41B257B85324}"/>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Elipse 29">
              <a:extLst>
                <a:ext uri="{FF2B5EF4-FFF2-40B4-BE49-F238E27FC236}">
                  <a16:creationId xmlns:a16="http://schemas.microsoft.com/office/drawing/2014/main" id="{CDC9A47D-82B6-4BD3-9904-9B7CA699DB5C}"/>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sp>
        <p:nvSpPr>
          <p:cNvPr id="36" name="Rectángulo 35">
            <a:extLst>
              <a:ext uri="{FF2B5EF4-FFF2-40B4-BE49-F238E27FC236}">
                <a16:creationId xmlns:a16="http://schemas.microsoft.com/office/drawing/2014/main" id="{BD063873-6424-45DE-931A-4030B94CE943}"/>
              </a:ext>
            </a:extLst>
          </p:cNvPr>
          <p:cNvSpPr/>
          <p:nvPr/>
        </p:nvSpPr>
        <p:spPr>
          <a:xfrm>
            <a:off x="2437160" y="1628800"/>
            <a:ext cx="6090997" cy="307777"/>
          </a:xfrm>
          <a:prstGeom prst="rect">
            <a:avLst/>
          </a:prstGeom>
        </p:spPr>
        <p:txBody>
          <a:bodyPr wrap="square">
            <a:spAutoFit/>
          </a:bodyPr>
          <a:lstStyle/>
          <a:p>
            <a:pPr lvl="0"/>
            <a:r>
              <a:rPr lang="en-US" sz="1400" dirty="0">
                <a:solidFill>
                  <a:schemeClr val="tx1">
                    <a:lumMod val="65000"/>
                    <a:lumOff val="35000"/>
                  </a:schemeClr>
                </a:solidFill>
              </a:rPr>
              <a:t>The basis of savings in air conditioning is good insulation.</a:t>
            </a:r>
          </a:p>
        </p:txBody>
      </p:sp>
      <p:sp>
        <p:nvSpPr>
          <p:cNvPr id="37" name="Rectángulo 36">
            <a:extLst>
              <a:ext uri="{FF2B5EF4-FFF2-40B4-BE49-F238E27FC236}">
                <a16:creationId xmlns:a16="http://schemas.microsoft.com/office/drawing/2014/main" id="{45CC455B-07BF-4562-9C20-1E526617DD7F}"/>
              </a:ext>
            </a:extLst>
          </p:cNvPr>
          <p:cNvSpPr/>
          <p:nvPr/>
        </p:nvSpPr>
        <p:spPr>
          <a:xfrm>
            <a:off x="2437160" y="2467580"/>
            <a:ext cx="6090997" cy="307777"/>
          </a:xfrm>
          <a:prstGeom prst="rect">
            <a:avLst/>
          </a:prstGeom>
        </p:spPr>
        <p:txBody>
          <a:bodyPr wrap="square">
            <a:spAutoFit/>
          </a:bodyPr>
          <a:lstStyle/>
          <a:p>
            <a:pPr lvl="0"/>
            <a:r>
              <a:rPr lang="en-US" sz="1400" dirty="0">
                <a:solidFill>
                  <a:schemeClr val="tx1">
                    <a:lumMod val="65000"/>
                    <a:lumOff val="35000"/>
                  </a:schemeClr>
                </a:solidFill>
              </a:rPr>
              <a:t>The heating represents almost half of the energy we spend at home.</a:t>
            </a:r>
          </a:p>
        </p:txBody>
      </p:sp>
      <p:sp>
        <p:nvSpPr>
          <p:cNvPr id="38" name="Rectángulo 37">
            <a:extLst>
              <a:ext uri="{FF2B5EF4-FFF2-40B4-BE49-F238E27FC236}">
                <a16:creationId xmlns:a16="http://schemas.microsoft.com/office/drawing/2014/main" id="{34AF9A97-F5E9-45B0-99A4-D287A6BB2FAA}"/>
              </a:ext>
            </a:extLst>
          </p:cNvPr>
          <p:cNvSpPr/>
          <p:nvPr/>
        </p:nvSpPr>
        <p:spPr>
          <a:xfrm>
            <a:off x="2437160" y="3306360"/>
            <a:ext cx="6090997" cy="523220"/>
          </a:xfrm>
          <a:prstGeom prst="rect">
            <a:avLst/>
          </a:prstGeom>
        </p:spPr>
        <p:txBody>
          <a:bodyPr wrap="square">
            <a:spAutoFit/>
          </a:bodyPr>
          <a:lstStyle/>
          <a:p>
            <a:pPr lvl="0"/>
            <a:r>
              <a:rPr lang="en-US" sz="1400" dirty="0">
                <a:solidFill>
                  <a:schemeClr val="tx1">
                    <a:lumMod val="65000"/>
                    <a:lumOff val="35000"/>
                  </a:schemeClr>
                </a:solidFill>
              </a:rPr>
              <a:t>The roofs and windows of buildings lose most of the interior heat in winter and win heat in summer.</a:t>
            </a:r>
          </a:p>
        </p:txBody>
      </p:sp>
      <p:sp>
        <p:nvSpPr>
          <p:cNvPr id="39" name="Rectángulo 38">
            <a:extLst>
              <a:ext uri="{FF2B5EF4-FFF2-40B4-BE49-F238E27FC236}">
                <a16:creationId xmlns:a16="http://schemas.microsoft.com/office/drawing/2014/main" id="{DF19E92E-ADC6-4CAF-A258-4E789A8C0998}"/>
              </a:ext>
            </a:extLst>
          </p:cNvPr>
          <p:cNvSpPr/>
          <p:nvPr/>
        </p:nvSpPr>
        <p:spPr>
          <a:xfrm>
            <a:off x="2437160" y="4360584"/>
            <a:ext cx="6336704" cy="615553"/>
          </a:xfrm>
          <a:prstGeom prst="rect">
            <a:avLst/>
          </a:prstGeom>
        </p:spPr>
        <p:txBody>
          <a:bodyPr wrap="square">
            <a:spAutoFit/>
          </a:bodyPr>
          <a:lstStyle/>
          <a:p>
            <a:pPr lvl="0"/>
            <a:r>
              <a:rPr lang="en-US" sz="1400" dirty="0">
                <a:solidFill>
                  <a:schemeClr val="tx1">
                    <a:lumMod val="65000"/>
                    <a:lumOff val="35000"/>
                  </a:schemeClr>
                </a:solidFill>
              </a:rPr>
              <a:t>The individualized heating and hot water meters allow savings of between </a:t>
            </a:r>
            <a:r>
              <a:rPr lang="en-US" sz="2000" dirty="0">
                <a:solidFill>
                  <a:srgbClr val="86DE8D"/>
                </a:solidFill>
              </a:rPr>
              <a:t>20</a:t>
            </a:r>
            <a:r>
              <a:rPr lang="en-US" sz="1400" dirty="0">
                <a:solidFill>
                  <a:schemeClr val="tx1">
                    <a:lumMod val="65000"/>
                    <a:lumOff val="35000"/>
                  </a:schemeClr>
                </a:solidFill>
              </a:rPr>
              <a:t>% and </a:t>
            </a:r>
            <a:r>
              <a:rPr lang="en-US" sz="2000" dirty="0">
                <a:solidFill>
                  <a:srgbClr val="86DE8D"/>
                </a:solidFill>
              </a:rPr>
              <a:t>30</a:t>
            </a:r>
            <a:r>
              <a:rPr lang="en-US" sz="1400" dirty="0">
                <a:solidFill>
                  <a:schemeClr val="tx1">
                    <a:lumMod val="65000"/>
                    <a:lumOff val="35000"/>
                  </a:schemeClr>
                </a:solidFill>
              </a:rPr>
              <a:t>%.</a:t>
            </a:r>
          </a:p>
        </p:txBody>
      </p:sp>
      <p:sp>
        <p:nvSpPr>
          <p:cNvPr id="40" name="Rectángulo 39">
            <a:extLst>
              <a:ext uri="{FF2B5EF4-FFF2-40B4-BE49-F238E27FC236}">
                <a16:creationId xmlns:a16="http://schemas.microsoft.com/office/drawing/2014/main" id="{E9C5A76C-419C-4DF3-B8F7-0783ED93EF84}"/>
              </a:ext>
            </a:extLst>
          </p:cNvPr>
          <p:cNvSpPr/>
          <p:nvPr/>
        </p:nvSpPr>
        <p:spPr>
          <a:xfrm>
            <a:off x="2437160" y="5199362"/>
            <a:ext cx="6090997" cy="523220"/>
          </a:xfrm>
          <a:prstGeom prst="rect">
            <a:avLst/>
          </a:prstGeom>
        </p:spPr>
        <p:txBody>
          <a:bodyPr wrap="square">
            <a:spAutoFit/>
          </a:bodyPr>
          <a:lstStyle/>
          <a:p>
            <a:pPr lvl="0"/>
            <a:r>
              <a:rPr lang="en-US" sz="1400" dirty="0">
                <a:solidFill>
                  <a:schemeClr val="tx1">
                    <a:lumMod val="65000"/>
                    <a:lumOff val="35000"/>
                  </a:schemeClr>
                </a:solidFill>
              </a:rPr>
              <a:t>Each area of our home needs a heating temperature and it is important to adjust it.</a:t>
            </a:r>
          </a:p>
        </p:txBody>
      </p:sp>
      <p:pic>
        <p:nvPicPr>
          <p:cNvPr id="2050" name="Picture 2" descr="https://cdn3.iconfinder.com/data/icons/doing-housework-part-1/64/house-40-256.png">
            <a:extLst>
              <a:ext uri="{FF2B5EF4-FFF2-40B4-BE49-F238E27FC236}">
                <a16:creationId xmlns:a16="http://schemas.microsoft.com/office/drawing/2014/main" id="{6BCEE72F-C2D5-40F9-9CCE-2A8B540CD7BE}"/>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799" y="1599649"/>
            <a:ext cx="607132" cy="6071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radiador icono">
            <a:extLst>
              <a:ext uri="{FF2B5EF4-FFF2-40B4-BE49-F238E27FC236}">
                <a16:creationId xmlns:a16="http://schemas.microsoft.com/office/drawing/2014/main" id="{11449AC2-26CE-4855-9FF1-943654FC9249}"/>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3241" y="2435251"/>
            <a:ext cx="566662" cy="5666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3.iconfinder.com/data/icons/twitter-ui/48/jee01-32-256.png">
            <a:extLst>
              <a:ext uri="{FF2B5EF4-FFF2-40B4-BE49-F238E27FC236}">
                <a16:creationId xmlns:a16="http://schemas.microsoft.com/office/drawing/2014/main" id="{976F1D86-F7FE-4812-899E-7654B05095F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136" y="3259373"/>
            <a:ext cx="739543" cy="7395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dn4.iconfinder.com/data/icons/wirecons-free-vector-icons/32/back-alt-256.png">
            <a:extLst>
              <a:ext uri="{FF2B5EF4-FFF2-40B4-BE49-F238E27FC236}">
                <a16:creationId xmlns:a16="http://schemas.microsoft.com/office/drawing/2014/main" id="{1DC95D40-7D89-40F8-9BB2-221FD98B1591}"/>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7" y="3499674"/>
            <a:ext cx="247092" cy="2470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s://cdn4.iconfinder.com/data/icons/wirecons-free-vector-icons/32/back-alt-256.png">
            <a:extLst>
              <a:ext uri="{FF2B5EF4-FFF2-40B4-BE49-F238E27FC236}">
                <a16:creationId xmlns:a16="http://schemas.microsoft.com/office/drawing/2014/main" id="{6E3C2DC2-A860-4C8D-A43F-685E60250291}"/>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847" y="3697791"/>
            <a:ext cx="247092" cy="2470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s://cdn4.iconfinder.com/data/icons/wirecons-free-vector-icons/32/back-alt-256.png">
            <a:extLst>
              <a:ext uri="{FF2B5EF4-FFF2-40B4-BE49-F238E27FC236}">
                <a16:creationId xmlns:a16="http://schemas.microsoft.com/office/drawing/2014/main" id="{0DCD930B-31CE-4E96-BD37-F89ECDA4CB5A}"/>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005" y="3576110"/>
            <a:ext cx="247092" cy="2470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cdn0.iconfinder.com/data/icons/business-management-3-4/256/m-55-256.png">
            <a:extLst>
              <a:ext uri="{FF2B5EF4-FFF2-40B4-BE49-F238E27FC236}">
                <a16:creationId xmlns:a16="http://schemas.microsoft.com/office/drawing/2014/main" id="{36DAEBA0-AB34-4E51-9900-678CB464AF6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01332" y="4328125"/>
            <a:ext cx="556762" cy="5567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de termostato icono">
            <a:extLst>
              <a:ext uri="{FF2B5EF4-FFF2-40B4-BE49-F238E27FC236}">
                <a16:creationId xmlns:a16="http://schemas.microsoft.com/office/drawing/2014/main" id="{0415FDD9-D6EA-469F-8C4C-EAE59B2A14B4}"/>
              </a:ext>
            </a:extLst>
          </p:cNvPr>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334" y="5214267"/>
            <a:ext cx="471166" cy="47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7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a:t>
            </a:fld>
            <a:endParaRPr lang="de-DE"/>
          </a:p>
        </p:txBody>
      </p:sp>
      <p:sp>
        <p:nvSpPr>
          <p:cNvPr id="7" name="Rectángulo 6">
            <a:extLst>
              <a:ext uri="{FF2B5EF4-FFF2-40B4-BE49-F238E27FC236}">
                <a16:creationId xmlns:a16="http://schemas.microsoft.com/office/drawing/2014/main" id="{E2C245C0-AAC4-4FE6-A601-E2C9EE49ABC9}"/>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9" name="Titel 1">
            <a:extLst>
              <a:ext uri="{FF2B5EF4-FFF2-40B4-BE49-F238E27FC236}">
                <a16:creationId xmlns:a16="http://schemas.microsoft.com/office/drawing/2014/main" id="{E9D6781F-F162-49E9-9BB9-36BF01037FE0}"/>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The heating and hot water installations</a:t>
            </a:r>
            <a:endParaRPr lang="es-ES" dirty="0"/>
          </a:p>
        </p:txBody>
      </p:sp>
      <p:sp>
        <p:nvSpPr>
          <p:cNvPr id="11" name="Rectángulo 10">
            <a:extLst>
              <a:ext uri="{FF2B5EF4-FFF2-40B4-BE49-F238E27FC236}">
                <a16:creationId xmlns:a16="http://schemas.microsoft.com/office/drawing/2014/main" id="{BC9C4E3C-C70E-43B5-B6F0-51A80A4EF3C2}"/>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Arco de bloque 7">
            <a:extLst>
              <a:ext uri="{FF2B5EF4-FFF2-40B4-BE49-F238E27FC236}">
                <a16:creationId xmlns:a16="http://schemas.microsoft.com/office/drawing/2014/main" id="{777050F4-DE84-4BEB-AE6C-2C159DD305E1}"/>
              </a:ext>
            </a:extLst>
          </p:cNvPr>
          <p:cNvSpPr/>
          <p:nvPr/>
        </p:nvSpPr>
        <p:spPr>
          <a:xfrm rot="15300000">
            <a:off x="7060804"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2" name="Arco de bloque 11">
            <a:extLst>
              <a:ext uri="{FF2B5EF4-FFF2-40B4-BE49-F238E27FC236}">
                <a16:creationId xmlns:a16="http://schemas.microsoft.com/office/drawing/2014/main" id="{D21A075C-49E2-4EF0-96DA-BC878D4B11E1}"/>
              </a:ext>
            </a:extLst>
          </p:cNvPr>
          <p:cNvSpPr/>
          <p:nvPr/>
        </p:nvSpPr>
        <p:spPr>
          <a:xfrm rot="15300000">
            <a:off x="7133681"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13" name="Grupo 12">
            <a:extLst>
              <a:ext uri="{FF2B5EF4-FFF2-40B4-BE49-F238E27FC236}">
                <a16:creationId xmlns:a16="http://schemas.microsoft.com/office/drawing/2014/main" id="{F4EB9935-049E-479A-BFD6-43E890BA166D}"/>
              </a:ext>
            </a:extLst>
          </p:cNvPr>
          <p:cNvGrpSpPr/>
          <p:nvPr/>
        </p:nvGrpSpPr>
        <p:grpSpPr>
          <a:xfrm>
            <a:off x="6535031" y="1442140"/>
            <a:ext cx="2035296" cy="4467102"/>
            <a:chOff x="390095" y="1442140"/>
            <a:chExt cx="2035296" cy="4467102"/>
          </a:xfrm>
        </p:grpSpPr>
        <p:sp>
          <p:nvSpPr>
            <p:cNvPr id="14" name="Arco de bloque 13">
              <a:extLst>
                <a:ext uri="{FF2B5EF4-FFF2-40B4-BE49-F238E27FC236}">
                  <a16:creationId xmlns:a16="http://schemas.microsoft.com/office/drawing/2014/main" id="{6A6CEDBC-B3F3-410D-91D3-9735AD9BA0D7}"/>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5" name="Arco de bloque 14">
              <a:extLst>
                <a:ext uri="{FF2B5EF4-FFF2-40B4-BE49-F238E27FC236}">
                  <a16:creationId xmlns:a16="http://schemas.microsoft.com/office/drawing/2014/main" id="{AC76B2BA-9E3F-4B5E-91B3-4EA324709F49}"/>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6" name="Elipse 15">
              <a:extLst>
                <a:ext uri="{FF2B5EF4-FFF2-40B4-BE49-F238E27FC236}">
                  <a16:creationId xmlns:a16="http://schemas.microsoft.com/office/drawing/2014/main" id="{ED9CDD3D-9B31-49A3-9A11-B009CCE292B0}"/>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Elipse 16">
              <a:extLst>
                <a:ext uri="{FF2B5EF4-FFF2-40B4-BE49-F238E27FC236}">
                  <a16:creationId xmlns:a16="http://schemas.microsoft.com/office/drawing/2014/main" id="{CE8AF9F4-5238-4B81-B342-269B879A28E1}"/>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8" name="Elipse 17">
              <a:extLst>
                <a:ext uri="{FF2B5EF4-FFF2-40B4-BE49-F238E27FC236}">
                  <a16:creationId xmlns:a16="http://schemas.microsoft.com/office/drawing/2014/main" id="{615D5FAF-B22B-4D6F-AE8C-C2302753FD25}"/>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9" name="Elipse 18">
              <a:extLst>
                <a:ext uri="{FF2B5EF4-FFF2-40B4-BE49-F238E27FC236}">
                  <a16:creationId xmlns:a16="http://schemas.microsoft.com/office/drawing/2014/main" id="{520A26E9-C9D4-4A81-9055-21EE44F4EE83}"/>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0" name="Elipse 19">
              <a:extLst>
                <a:ext uri="{FF2B5EF4-FFF2-40B4-BE49-F238E27FC236}">
                  <a16:creationId xmlns:a16="http://schemas.microsoft.com/office/drawing/2014/main" id="{8584B6D6-327D-4928-8598-FEDD319820B5}"/>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sp>
        <p:nvSpPr>
          <p:cNvPr id="21" name="Rectángulo 20">
            <a:extLst>
              <a:ext uri="{FF2B5EF4-FFF2-40B4-BE49-F238E27FC236}">
                <a16:creationId xmlns:a16="http://schemas.microsoft.com/office/drawing/2014/main" id="{07B54B63-971F-4626-877F-4FF3160045EE}"/>
              </a:ext>
            </a:extLst>
          </p:cNvPr>
          <p:cNvSpPr/>
          <p:nvPr/>
        </p:nvSpPr>
        <p:spPr>
          <a:xfrm>
            <a:off x="384080" y="1628800"/>
            <a:ext cx="6090997" cy="523220"/>
          </a:xfrm>
          <a:prstGeom prst="rect">
            <a:avLst/>
          </a:prstGeom>
        </p:spPr>
        <p:txBody>
          <a:bodyPr wrap="square">
            <a:spAutoFit/>
          </a:bodyPr>
          <a:lstStyle/>
          <a:p>
            <a:pPr lvl="0" algn="r"/>
            <a:r>
              <a:rPr lang="en-US" sz="1400" dirty="0">
                <a:solidFill>
                  <a:schemeClr val="tx1">
                    <a:lumMod val="65000"/>
                    <a:lumOff val="35000"/>
                  </a:schemeClr>
                </a:solidFill>
              </a:rPr>
              <a:t>The systems with accumulation are the most recommended for the supply of sanitary hot water.</a:t>
            </a:r>
          </a:p>
        </p:txBody>
      </p:sp>
      <p:sp>
        <p:nvSpPr>
          <p:cNvPr id="22" name="Rectángulo 21">
            <a:extLst>
              <a:ext uri="{FF2B5EF4-FFF2-40B4-BE49-F238E27FC236}">
                <a16:creationId xmlns:a16="http://schemas.microsoft.com/office/drawing/2014/main" id="{3BDDF721-E63F-4551-B7D4-CDCF987E86E8}"/>
              </a:ext>
            </a:extLst>
          </p:cNvPr>
          <p:cNvSpPr/>
          <p:nvPr/>
        </p:nvSpPr>
        <p:spPr>
          <a:xfrm>
            <a:off x="384080" y="2467580"/>
            <a:ext cx="6090997" cy="307777"/>
          </a:xfrm>
          <a:prstGeom prst="rect">
            <a:avLst/>
          </a:prstGeom>
        </p:spPr>
        <p:txBody>
          <a:bodyPr wrap="square">
            <a:spAutoFit/>
          </a:bodyPr>
          <a:lstStyle/>
          <a:p>
            <a:pPr lvl="0" algn="r"/>
            <a:r>
              <a:rPr lang="en-US" sz="1400" dirty="0">
                <a:solidFill>
                  <a:schemeClr val="tx1">
                    <a:lumMod val="65000"/>
                    <a:lumOff val="35000"/>
                  </a:schemeClr>
                </a:solidFill>
              </a:rPr>
              <a:t>Solar thermal energy is ideal for the preparation of domestic hot water.</a:t>
            </a:r>
          </a:p>
        </p:txBody>
      </p:sp>
      <p:sp>
        <p:nvSpPr>
          <p:cNvPr id="23" name="Rectángulo 22">
            <a:extLst>
              <a:ext uri="{FF2B5EF4-FFF2-40B4-BE49-F238E27FC236}">
                <a16:creationId xmlns:a16="http://schemas.microsoft.com/office/drawing/2014/main" id="{26329C04-B9C8-4DB4-A1F3-2DDAC1AAC9C3}"/>
              </a:ext>
            </a:extLst>
          </p:cNvPr>
          <p:cNvSpPr/>
          <p:nvPr/>
        </p:nvSpPr>
        <p:spPr>
          <a:xfrm>
            <a:off x="384080" y="3306360"/>
            <a:ext cx="6090997" cy="523220"/>
          </a:xfrm>
          <a:prstGeom prst="rect">
            <a:avLst/>
          </a:prstGeom>
        </p:spPr>
        <p:txBody>
          <a:bodyPr wrap="square">
            <a:spAutoFit/>
          </a:bodyPr>
          <a:lstStyle/>
          <a:p>
            <a:pPr lvl="0" algn="r"/>
            <a:r>
              <a:rPr lang="en-US" sz="1400" dirty="0">
                <a:solidFill>
                  <a:schemeClr val="tx1">
                    <a:lumMod val="65000"/>
                    <a:lumOff val="35000"/>
                  </a:schemeClr>
                </a:solidFill>
              </a:rPr>
              <a:t>The best way to make energy improvement proposals and control spending is to analyze and compare energy costs annually.</a:t>
            </a:r>
          </a:p>
        </p:txBody>
      </p:sp>
      <p:sp>
        <p:nvSpPr>
          <p:cNvPr id="24" name="Rectángulo 23">
            <a:extLst>
              <a:ext uri="{FF2B5EF4-FFF2-40B4-BE49-F238E27FC236}">
                <a16:creationId xmlns:a16="http://schemas.microsoft.com/office/drawing/2014/main" id="{58035DF4-6BDB-4AD8-A9EA-5A3FEF7F2758}"/>
              </a:ext>
            </a:extLst>
          </p:cNvPr>
          <p:cNvSpPr/>
          <p:nvPr/>
        </p:nvSpPr>
        <p:spPr>
          <a:xfrm>
            <a:off x="138373" y="4344528"/>
            <a:ext cx="6336704" cy="677108"/>
          </a:xfrm>
          <a:prstGeom prst="rect">
            <a:avLst/>
          </a:prstGeom>
        </p:spPr>
        <p:txBody>
          <a:bodyPr wrap="square">
            <a:spAutoFit/>
          </a:bodyPr>
          <a:lstStyle/>
          <a:p>
            <a:pPr lvl="0" algn="r"/>
            <a:r>
              <a:rPr lang="en-US" sz="1400" dirty="0">
                <a:solidFill>
                  <a:schemeClr val="tx1">
                    <a:lumMod val="65000"/>
                    <a:lumOff val="35000"/>
                  </a:schemeClr>
                </a:solidFill>
              </a:rPr>
              <a:t>With good maintenance and a good regulation system will achieve total savings of more than </a:t>
            </a:r>
            <a:r>
              <a:rPr lang="en-US" sz="2400" dirty="0">
                <a:solidFill>
                  <a:srgbClr val="86DE8D"/>
                </a:solidFill>
              </a:rPr>
              <a:t>20</a:t>
            </a:r>
            <a:r>
              <a:rPr lang="en-US" sz="1400" dirty="0">
                <a:solidFill>
                  <a:schemeClr val="tx1">
                    <a:lumMod val="65000"/>
                    <a:lumOff val="35000"/>
                  </a:schemeClr>
                </a:solidFill>
              </a:rPr>
              <a:t>% in common services.</a:t>
            </a:r>
          </a:p>
        </p:txBody>
      </p:sp>
      <p:sp>
        <p:nvSpPr>
          <p:cNvPr id="25" name="Rectángulo 24">
            <a:extLst>
              <a:ext uri="{FF2B5EF4-FFF2-40B4-BE49-F238E27FC236}">
                <a16:creationId xmlns:a16="http://schemas.microsoft.com/office/drawing/2014/main" id="{4593030B-C3B6-43B1-8276-F5E2A999FBE1}"/>
              </a:ext>
            </a:extLst>
          </p:cNvPr>
          <p:cNvSpPr/>
          <p:nvPr/>
        </p:nvSpPr>
        <p:spPr>
          <a:xfrm>
            <a:off x="384080" y="5199362"/>
            <a:ext cx="6090997" cy="523220"/>
          </a:xfrm>
          <a:prstGeom prst="rect">
            <a:avLst/>
          </a:prstGeom>
        </p:spPr>
        <p:txBody>
          <a:bodyPr wrap="square">
            <a:spAutoFit/>
          </a:bodyPr>
          <a:lstStyle/>
          <a:p>
            <a:pPr lvl="0" algn="r"/>
            <a:r>
              <a:rPr lang="en-US" sz="1400" dirty="0">
                <a:solidFill>
                  <a:schemeClr val="tx1">
                    <a:lumMod val="65000"/>
                    <a:lumOff val="35000"/>
                  </a:schemeClr>
                </a:solidFill>
              </a:rPr>
              <a:t>In general, electric heating systems and domestic hot water are the least recommended from the energy point of view.</a:t>
            </a:r>
          </a:p>
        </p:txBody>
      </p:sp>
      <p:pic>
        <p:nvPicPr>
          <p:cNvPr id="3074" name="Picture 2" descr="https://cdn4.iconfinder.com/data/icons/muslim-and-mosque/512/Muslim_Mosque-10-256.png">
            <a:extLst>
              <a:ext uri="{FF2B5EF4-FFF2-40B4-BE49-F238E27FC236}">
                <a16:creationId xmlns:a16="http://schemas.microsoft.com/office/drawing/2014/main" id="{59A62AD5-F972-450C-B426-0B11C31C148B}"/>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8567" y="1046352"/>
            <a:ext cx="1774030" cy="1774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2.iconfinder.com/data/icons/ecology-environment-outline/96/ecologi_outline-10-256.png">
            <a:extLst>
              <a:ext uri="{FF2B5EF4-FFF2-40B4-BE49-F238E27FC236}">
                <a16:creationId xmlns:a16="http://schemas.microsoft.com/office/drawing/2014/main" id="{DD87F077-37DB-4945-AA2B-790CF9997BEF}"/>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01066" y="2322829"/>
            <a:ext cx="679140" cy="6791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cdn0.iconfinder.com/data/icons/business-management-2-14/256/b-91-256.png">
            <a:extLst>
              <a:ext uri="{FF2B5EF4-FFF2-40B4-BE49-F238E27FC236}">
                <a16:creationId xmlns:a16="http://schemas.microsoft.com/office/drawing/2014/main" id="{575C1745-987B-470F-917A-0B74591CF5C8}"/>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2016" y="3327823"/>
            <a:ext cx="607132" cy="6071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s://cdn0.iconfinder.com/data/icons/business-management-3-4/256/m-55-256.png">
            <a:extLst>
              <a:ext uri="{FF2B5EF4-FFF2-40B4-BE49-F238E27FC236}">
                <a16:creationId xmlns:a16="http://schemas.microsoft.com/office/drawing/2014/main" id="{403DCE6E-A757-4950-8223-688BBD9D80FF}"/>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0235" y="4328125"/>
            <a:ext cx="556762" cy="556762"/>
          </a:xfrm>
          <a:prstGeom prst="rect">
            <a:avLst/>
          </a:prstGeom>
          <a:noFill/>
          <a:extLst>
            <a:ext uri="{909E8E84-426E-40DD-AFC4-6F175D3DCCD1}">
              <a14:hiddenFill xmlns:a14="http://schemas.microsoft.com/office/drawing/2010/main">
                <a:solidFill>
                  <a:srgbClr val="FFFFFF"/>
                </a:solidFill>
              </a14:hiddenFill>
            </a:ext>
          </a:extLst>
        </p:spPr>
      </p:pic>
      <p:sp>
        <p:nvSpPr>
          <p:cNvPr id="2" name="Cruz 1">
            <a:extLst>
              <a:ext uri="{FF2B5EF4-FFF2-40B4-BE49-F238E27FC236}">
                <a16:creationId xmlns:a16="http://schemas.microsoft.com/office/drawing/2014/main" id="{7CBED6B7-DCE3-400C-92E5-D067B87AC3BE}"/>
              </a:ext>
            </a:extLst>
          </p:cNvPr>
          <p:cNvSpPr/>
          <p:nvPr/>
        </p:nvSpPr>
        <p:spPr>
          <a:xfrm rot="18900393">
            <a:off x="6729134" y="5223271"/>
            <a:ext cx="492898" cy="492898"/>
          </a:xfrm>
          <a:prstGeom prst="plus">
            <a:avLst>
              <a:gd name="adj" fmla="val 403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35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FF703EF1-BE16-482F-8B9E-BE9875B52AFB}"/>
              </a:ext>
            </a:extLst>
          </p:cNvPr>
          <p:cNvSpPr/>
          <p:nvPr/>
        </p:nvSpPr>
        <p:spPr>
          <a:xfrm rot="16200000">
            <a:off x="5115533" y="-468847"/>
            <a:ext cx="878715" cy="7178218"/>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B15846E5-9D2B-4B9D-91C1-1CD5FA0CB030}"/>
              </a:ext>
            </a:extLst>
          </p:cNvPr>
          <p:cNvSpPr/>
          <p:nvPr/>
        </p:nvSpPr>
        <p:spPr>
          <a:xfrm rot="5400000">
            <a:off x="2261385" y="1690118"/>
            <a:ext cx="637787" cy="5207579"/>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DE198E1B-60BD-4C47-84BE-B883F8E16FB8}"/>
              </a:ext>
            </a:extLst>
          </p:cNvPr>
          <p:cNvSpPr/>
          <p:nvPr/>
        </p:nvSpPr>
        <p:spPr>
          <a:xfrm rot="16200000">
            <a:off x="6078020" y="2592891"/>
            <a:ext cx="637787" cy="5666050"/>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12</a:t>
            </a:fld>
            <a:endParaRPr lang="de-DE"/>
          </a:p>
        </p:txBody>
      </p:sp>
      <p:sp>
        <p:nvSpPr>
          <p:cNvPr id="8" name="Rectángulo 7">
            <a:extLst>
              <a:ext uri="{FF2B5EF4-FFF2-40B4-BE49-F238E27FC236}">
                <a16:creationId xmlns:a16="http://schemas.microsoft.com/office/drawing/2014/main" id="{B965B308-96F1-4704-84F0-E2BE8F599A33}"/>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11" name="Titel 1">
            <a:extLst>
              <a:ext uri="{FF2B5EF4-FFF2-40B4-BE49-F238E27FC236}">
                <a16:creationId xmlns:a16="http://schemas.microsoft.com/office/drawing/2014/main" id="{DF2DEA8A-BE14-4A6A-AE69-89505A0EFD83}"/>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The heating and hot water installations</a:t>
            </a:r>
            <a:endParaRPr lang="es-ES" dirty="0"/>
          </a:p>
        </p:txBody>
      </p:sp>
      <p:sp>
        <p:nvSpPr>
          <p:cNvPr id="12" name="Rectángulo 11">
            <a:extLst>
              <a:ext uri="{FF2B5EF4-FFF2-40B4-BE49-F238E27FC236}">
                <a16:creationId xmlns:a16="http://schemas.microsoft.com/office/drawing/2014/main" id="{3C4B1C8A-2C75-43DE-91BE-0AABF012BF34}"/>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A86DBC9B-FC19-4148-AF23-0979171CC319}"/>
              </a:ext>
            </a:extLst>
          </p:cNvPr>
          <p:cNvSpPr/>
          <p:nvPr/>
        </p:nvSpPr>
        <p:spPr>
          <a:xfrm>
            <a:off x="2166470" y="2736928"/>
            <a:ext cx="6779096" cy="738664"/>
          </a:xfrm>
          <a:prstGeom prst="rect">
            <a:avLst/>
          </a:prstGeom>
        </p:spPr>
        <p:txBody>
          <a:bodyPr wrap="square">
            <a:spAutoFit/>
          </a:bodyPr>
          <a:lstStyle/>
          <a:p>
            <a:pPr algn="r"/>
            <a:r>
              <a:rPr lang="en-US" sz="1400" dirty="0">
                <a:solidFill>
                  <a:schemeClr val="tx1">
                    <a:lumMod val="65000"/>
                    <a:lumOff val="35000"/>
                  </a:schemeClr>
                </a:solidFill>
              </a:rPr>
              <a:t>Small improvements in insulation can lead to energy and economic savings of up to 30% in heating and air conditioning. A 3 cm layer of cork, fiberglass or polyurethane has the same insulating capacity as a one-meter thick stone wall.</a:t>
            </a:r>
          </a:p>
        </p:txBody>
      </p:sp>
      <p:sp>
        <p:nvSpPr>
          <p:cNvPr id="15" name="Rectángulo 14">
            <a:extLst>
              <a:ext uri="{FF2B5EF4-FFF2-40B4-BE49-F238E27FC236}">
                <a16:creationId xmlns:a16="http://schemas.microsoft.com/office/drawing/2014/main" id="{26C0AD57-6AAA-458A-9355-74DF73F252AA}"/>
              </a:ext>
            </a:extLst>
          </p:cNvPr>
          <p:cNvSpPr/>
          <p:nvPr/>
        </p:nvSpPr>
        <p:spPr>
          <a:xfrm>
            <a:off x="370136" y="4038485"/>
            <a:ext cx="4885940" cy="523220"/>
          </a:xfrm>
          <a:prstGeom prst="rect">
            <a:avLst/>
          </a:prstGeom>
        </p:spPr>
        <p:txBody>
          <a:bodyPr wrap="square">
            <a:spAutoFit/>
          </a:bodyPr>
          <a:lstStyle/>
          <a:p>
            <a:r>
              <a:rPr lang="en-US" sz="1400" dirty="0">
                <a:solidFill>
                  <a:schemeClr val="tx1">
                    <a:lumMod val="65000"/>
                    <a:lumOff val="35000"/>
                  </a:schemeClr>
                </a:solidFill>
              </a:rPr>
              <a:t>Through a simple glass, the energy contained in 12 kg of diesel is lost for every m2 of surface area during the winter.</a:t>
            </a:r>
          </a:p>
        </p:txBody>
      </p:sp>
      <p:sp>
        <p:nvSpPr>
          <p:cNvPr id="16" name="Rectángulo 15">
            <a:extLst>
              <a:ext uri="{FF2B5EF4-FFF2-40B4-BE49-F238E27FC236}">
                <a16:creationId xmlns:a16="http://schemas.microsoft.com/office/drawing/2014/main" id="{FEB6113F-A632-459D-ABE5-3B73B2A0B02F}"/>
              </a:ext>
            </a:extLst>
          </p:cNvPr>
          <p:cNvSpPr/>
          <p:nvPr/>
        </p:nvSpPr>
        <p:spPr>
          <a:xfrm>
            <a:off x="3563888" y="5124598"/>
            <a:ext cx="5381678" cy="523220"/>
          </a:xfrm>
          <a:prstGeom prst="rect">
            <a:avLst/>
          </a:prstGeom>
        </p:spPr>
        <p:txBody>
          <a:bodyPr wrap="square">
            <a:spAutoFit/>
          </a:bodyPr>
          <a:lstStyle/>
          <a:p>
            <a:pPr algn="r"/>
            <a:r>
              <a:rPr lang="en-US" sz="1400" dirty="0">
                <a:solidFill>
                  <a:schemeClr val="tx1">
                    <a:lumMod val="65000"/>
                    <a:lumOff val="35000"/>
                  </a:schemeClr>
                </a:solidFill>
              </a:rPr>
              <a:t>An open tap consumes around 6 liters per minute. In the case of the shower, this consumption increases up to 10 liters per minute.</a:t>
            </a:r>
          </a:p>
        </p:txBody>
      </p:sp>
      <p:sp>
        <p:nvSpPr>
          <p:cNvPr id="17" name="Rectángulo 16">
            <a:extLst>
              <a:ext uri="{FF2B5EF4-FFF2-40B4-BE49-F238E27FC236}">
                <a16:creationId xmlns:a16="http://schemas.microsoft.com/office/drawing/2014/main" id="{E0C459FD-B8F5-48F0-9B16-8FE347C515ED}"/>
              </a:ext>
            </a:extLst>
          </p:cNvPr>
          <p:cNvSpPr/>
          <p:nvPr/>
        </p:nvSpPr>
        <p:spPr>
          <a:xfrm rot="5400000">
            <a:off x="2154091" y="-523001"/>
            <a:ext cx="637787" cy="4945969"/>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BE20604-7DDD-49BB-813C-4473A56C6651}"/>
              </a:ext>
            </a:extLst>
          </p:cNvPr>
          <p:cNvSpPr/>
          <p:nvPr/>
        </p:nvSpPr>
        <p:spPr>
          <a:xfrm>
            <a:off x="370136" y="1688374"/>
            <a:ext cx="4572000" cy="523220"/>
          </a:xfrm>
          <a:prstGeom prst="rect">
            <a:avLst/>
          </a:prstGeom>
        </p:spPr>
        <p:txBody>
          <a:bodyPr wrap="square">
            <a:spAutoFit/>
          </a:bodyPr>
          <a:lstStyle/>
          <a:p>
            <a:r>
              <a:rPr lang="en-US" sz="1400" dirty="0">
                <a:solidFill>
                  <a:schemeClr val="tx1">
                    <a:lumMod val="65000"/>
                    <a:lumOff val="35000"/>
                  </a:schemeClr>
                </a:solidFill>
              </a:rPr>
              <a:t>There are low cost measures, or no cost, that can reduce our energy expenditure between 10% and 40%.</a:t>
            </a:r>
          </a:p>
        </p:txBody>
      </p:sp>
      <p:sp>
        <p:nvSpPr>
          <p:cNvPr id="19" name="Rectángulo 18">
            <a:extLst>
              <a:ext uri="{FF2B5EF4-FFF2-40B4-BE49-F238E27FC236}">
                <a16:creationId xmlns:a16="http://schemas.microsoft.com/office/drawing/2014/main" id="{986EF27E-6612-45ED-A1E6-13FC1AE89889}"/>
              </a:ext>
            </a:extLst>
          </p:cNvPr>
          <p:cNvSpPr/>
          <p:nvPr/>
        </p:nvSpPr>
        <p:spPr>
          <a:xfrm>
            <a:off x="4590026" y="1161684"/>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1</a:t>
            </a:r>
            <a:endParaRPr lang="es-ES" sz="6000" dirty="0">
              <a:ln>
                <a:solidFill>
                  <a:schemeClr val="bg1"/>
                </a:solidFill>
              </a:ln>
              <a:solidFill>
                <a:srgbClr val="1B8E94"/>
              </a:solidFill>
              <a:latin typeface="Impact" panose="020B0806030902050204" pitchFamily="34" charset="0"/>
            </a:endParaRPr>
          </a:p>
        </p:txBody>
      </p:sp>
      <p:sp>
        <p:nvSpPr>
          <p:cNvPr id="29" name="Untertitel 5">
            <a:extLst>
              <a:ext uri="{FF2B5EF4-FFF2-40B4-BE49-F238E27FC236}">
                <a16:creationId xmlns:a16="http://schemas.microsoft.com/office/drawing/2014/main" id="{36C9A997-E26D-41DC-A569-03341A651D19}"/>
              </a:ext>
            </a:extLst>
          </p:cNvPr>
          <p:cNvSpPr txBox="1">
            <a:spLocks/>
          </p:cNvSpPr>
          <p:nvPr/>
        </p:nvSpPr>
        <p:spPr>
          <a:xfrm>
            <a:off x="370136" y="841745"/>
            <a:ext cx="8402400" cy="288032"/>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Curiosities</a:t>
            </a:r>
          </a:p>
        </p:txBody>
      </p:sp>
      <p:sp>
        <p:nvSpPr>
          <p:cNvPr id="30" name="Rectángulo 29">
            <a:extLst>
              <a:ext uri="{FF2B5EF4-FFF2-40B4-BE49-F238E27FC236}">
                <a16:creationId xmlns:a16="http://schemas.microsoft.com/office/drawing/2014/main" id="{EEBCB50A-3174-4FFE-B2F2-D3EDDA1657A0}"/>
              </a:ext>
            </a:extLst>
          </p:cNvPr>
          <p:cNvSpPr/>
          <p:nvPr/>
        </p:nvSpPr>
        <p:spPr>
          <a:xfrm>
            <a:off x="1509764" y="2419623"/>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2</a:t>
            </a:r>
            <a:endParaRPr lang="es-ES" sz="6000" dirty="0">
              <a:ln>
                <a:solidFill>
                  <a:schemeClr val="bg1"/>
                </a:solidFill>
              </a:ln>
              <a:solidFill>
                <a:srgbClr val="1B8E94"/>
              </a:solidFill>
              <a:latin typeface="Impact" panose="020B0806030902050204" pitchFamily="34" charset="0"/>
            </a:endParaRPr>
          </a:p>
        </p:txBody>
      </p:sp>
      <p:sp>
        <p:nvSpPr>
          <p:cNvPr id="31" name="Rectángulo 30">
            <a:extLst>
              <a:ext uri="{FF2B5EF4-FFF2-40B4-BE49-F238E27FC236}">
                <a16:creationId xmlns:a16="http://schemas.microsoft.com/office/drawing/2014/main" id="{407BDD8A-17F9-401B-9415-1823E1BA8981}"/>
              </a:ext>
            </a:extLst>
          </p:cNvPr>
          <p:cNvSpPr/>
          <p:nvPr/>
        </p:nvSpPr>
        <p:spPr>
          <a:xfrm>
            <a:off x="4945969" y="3583355"/>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3</a:t>
            </a:r>
            <a:endParaRPr lang="es-ES" sz="6000" dirty="0">
              <a:ln>
                <a:solidFill>
                  <a:schemeClr val="bg1"/>
                </a:solidFill>
              </a:ln>
              <a:solidFill>
                <a:srgbClr val="1B8E94"/>
              </a:solidFill>
              <a:latin typeface="Impact" panose="020B0806030902050204" pitchFamily="34" charset="0"/>
            </a:endParaRPr>
          </a:p>
        </p:txBody>
      </p:sp>
      <p:sp>
        <p:nvSpPr>
          <p:cNvPr id="32" name="Rectángulo 31">
            <a:extLst>
              <a:ext uri="{FF2B5EF4-FFF2-40B4-BE49-F238E27FC236}">
                <a16:creationId xmlns:a16="http://schemas.microsoft.com/office/drawing/2014/main" id="{D85A60DC-A74D-4940-8A6C-839858AB122A}"/>
              </a:ext>
            </a:extLst>
          </p:cNvPr>
          <p:cNvSpPr/>
          <p:nvPr/>
        </p:nvSpPr>
        <p:spPr>
          <a:xfrm>
            <a:off x="3085308" y="4721641"/>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4</a:t>
            </a:r>
            <a:endParaRPr lang="es-ES" sz="6000" dirty="0">
              <a:ln>
                <a:solidFill>
                  <a:schemeClr val="bg1"/>
                </a:solidFill>
              </a:ln>
              <a:solidFill>
                <a:srgbClr val="1B8E94"/>
              </a:solidFill>
              <a:latin typeface="Impact" panose="020B0806030902050204" pitchFamily="34" charset="0"/>
            </a:endParaRPr>
          </a:p>
        </p:txBody>
      </p:sp>
    </p:spTree>
    <p:extLst>
      <p:ext uri="{BB962C8B-B14F-4D97-AF65-F5344CB8AC3E}">
        <p14:creationId xmlns:p14="http://schemas.microsoft.com/office/powerpoint/2010/main" val="1192293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co de bloque 19">
            <a:extLst>
              <a:ext uri="{FF2B5EF4-FFF2-40B4-BE49-F238E27FC236}">
                <a16:creationId xmlns:a16="http://schemas.microsoft.com/office/drawing/2014/main" id="{F490B559-9C61-4E23-88F4-CB85505FCF2B}"/>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1" name="Arco de bloque 20">
            <a:extLst>
              <a:ext uri="{FF2B5EF4-FFF2-40B4-BE49-F238E27FC236}">
                <a16:creationId xmlns:a16="http://schemas.microsoft.com/office/drawing/2014/main" id="{64110BB8-F451-4D0F-AABD-59EBEE512100}"/>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13</a:t>
            </a:fld>
            <a:endParaRPr lang="de-DE"/>
          </a:p>
        </p:txBody>
      </p:sp>
      <p:sp>
        <p:nvSpPr>
          <p:cNvPr id="7" name="Rectángulo 6">
            <a:extLst>
              <a:ext uri="{FF2B5EF4-FFF2-40B4-BE49-F238E27FC236}">
                <a16:creationId xmlns:a16="http://schemas.microsoft.com/office/drawing/2014/main" id="{B75998A1-E400-469F-9D9D-15B8E8421FC7}"/>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D0BD5725-B192-476B-ABFC-3E4E9E17DD93}"/>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Home appliances</a:t>
            </a:r>
            <a:endParaRPr lang="es-ES" dirty="0"/>
          </a:p>
        </p:txBody>
      </p:sp>
      <p:sp>
        <p:nvSpPr>
          <p:cNvPr id="9" name="Rectángulo 8">
            <a:extLst>
              <a:ext uri="{FF2B5EF4-FFF2-40B4-BE49-F238E27FC236}">
                <a16:creationId xmlns:a16="http://schemas.microsoft.com/office/drawing/2014/main" id="{99C24130-1203-4912-9623-56A1EB314257}"/>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 name="Grupo 10">
            <a:extLst>
              <a:ext uri="{FF2B5EF4-FFF2-40B4-BE49-F238E27FC236}">
                <a16:creationId xmlns:a16="http://schemas.microsoft.com/office/drawing/2014/main" id="{6130A722-2181-4666-AF30-20C22E407291}"/>
              </a:ext>
            </a:extLst>
          </p:cNvPr>
          <p:cNvGrpSpPr/>
          <p:nvPr/>
        </p:nvGrpSpPr>
        <p:grpSpPr>
          <a:xfrm>
            <a:off x="390095" y="1442140"/>
            <a:ext cx="2035296" cy="4467102"/>
            <a:chOff x="390095" y="1442140"/>
            <a:chExt cx="2035296" cy="4467102"/>
          </a:xfrm>
        </p:grpSpPr>
        <p:sp>
          <p:nvSpPr>
            <p:cNvPr id="12" name="Arco de bloque 11">
              <a:extLst>
                <a:ext uri="{FF2B5EF4-FFF2-40B4-BE49-F238E27FC236}">
                  <a16:creationId xmlns:a16="http://schemas.microsoft.com/office/drawing/2014/main" id="{1179D644-11D5-4601-AD96-18695A511C52}"/>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3" name="Arco de bloque 12">
              <a:extLst>
                <a:ext uri="{FF2B5EF4-FFF2-40B4-BE49-F238E27FC236}">
                  <a16:creationId xmlns:a16="http://schemas.microsoft.com/office/drawing/2014/main" id="{E366FB96-74D9-4BD2-A80B-C68935A20CF7}"/>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4" name="Elipse 13">
              <a:extLst>
                <a:ext uri="{FF2B5EF4-FFF2-40B4-BE49-F238E27FC236}">
                  <a16:creationId xmlns:a16="http://schemas.microsoft.com/office/drawing/2014/main" id="{4E13BE80-D48D-433B-9823-B3CAF4596ED0}"/>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Elipse 14">
              <a:extLst>
                <a:ext uri="{FF2B5EF4-FFF2-40B4-BE49-F238E27FC236}">
                  <a16:creationId xmlns:a16="http://schemas.microsoft.com/office/drawing/2014/main" id="{1DC21325-DD8E-413B-98A7-AFE37E655A0F}"/>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6" name="Elipse 15">
              <a:extLst>
                <a:ext uri="{FF2B5EF4-FFF2-40B4-BE49-F238E27FC236}">
                  <a16:creationId xmlns:a16="http://schemas.microsoft.com/office/drawing/2014/main" id="{09F14B58-3D98-43F6-85B8-3F2639678DC4}"/>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7" name="Elipse 16">
              <a:extLst>
                <a:ext uri="{FF2B5EF4-FFF2-40B4-BE49-F238E27FC236}">
                  <a16:creationId xmlns:a16="http://schemas.microsoft.com/office/drawing/2014/main" id="{51DA0AFC-B3A1-48E9-B57D-E1AAC77D06A5}"/>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8" name="Elipse 17">
              <a:extLst>
                <a:ext uri="{FF2B5EF4-FFF2-40B4-BE49-F238E27FC236}">
                  <a16:creationId xmlns:a16="http://schemas.microsoft.com/office/drawing/2014/main" id="{EFA81C79-7CF2-4BD2-8B3B-1170DF7FB6A7}"/>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sp>
        <p:nvSpPr>
          <p:cNvPr id="19" name="Rectángulo 18">
            <a:extLst>
              <a:ext uri="{FF2B5EF4-FFF2-40B4-BE49-F238E27FC236}">
                <a16:creationId xmlns:a16="http://schemas.microsoft.com/office/drawing/2014/main" id="{84FB63AD-B343-4990-B94E-F992F56B3AB0}"/>
              </a:ext>
            </a:extLst>
          </p:cNvPr>
          <p:cNvSpPr/>
          <p:nvPr/>
        </p:nvSpPr>
        <p:spPr>
          <a:xfrm>
            <a:off x="2437160" y="1521078"/>
            <a:ext cx="6090997" cy="738664"/>
          </a:xfrm>
          <a:prstGeom prst="rect">
            <a:avLst/>
          </a:prstGeom>
        </p:spPr>
        <p:txBody>
          <a:bodyPr wrap="square">
            <a:spAutoFit/>
          </a:bodyPr>
          <a:lstStyle/>
          <a:p>
            <a:pPr lvl="0"/>
            <a:r>
              <a:rPr lang="en-US" sz="1400" dirty="0">
                <a:solidFill>
                  <a:schemeClr val="tx1">
                    <a:lumMod val="65000"/>
                    <a:lumOff val="35000"/>
                  </a:schemeClr>
                </a:solidFill>
              </a:rPr>
              <a:t>The equipment with energy labeling class A, A + and A ++ are the most efficient and can save us a lot of money in the electric bill throughout its useful life.</a:t>
            </a:r>
          </a:p>
        </p:txBody>
      </p:sp>
      <p:sp>
        <p:nvSpPr>
          <p:cNvPr id="22" name="Rectángulo 21">
            <a:extLst>
              <a:ext uri="{FF2B5EF4-FFF2-40B4-BE49-F238E27FC236}">
                <a16:creationId xmlns:a16="http://schemas.microsoft.com/office/drawing/2014/main" id="{5EC2EF52-CFE2-4BAD-A588-A0663949231A}"/>
              </a:ext>
            </a:extLst>
          </p:cNvPr>
          <p:cNvSpPr/>
          <p:nvPr/>
        </p:nvSpPr>
        <p:spPr>
          <a:xfrm>
            <a:off x="2437160" y="2583760"/>
            <a:ext cx="6090997" cy="307777"/>
          </a:xfrm>
          <a:prstGeom prst="rect">
            <a:avLst/>
          </a:prstGeom>
        </p:spPr>
        <p:txBody>
          <a:bodyPr wrap="square">
            <a:spAutoFit/>
          </a:bodyPr>
          <a:lstStyle/>
          <a:p>
            <a:pPr lvl="0"/>
            <a:r>
              <a:rPr lang="en-US" sz="1400" dirty="0">
                <a:solidFill>
                  <a:schemeClr val="tx1">
                    <a:lumMod val="65000"/>
                    <a:lumOff val="35000"/>
                  </a:schemeClr>
                </a:solidFill>
              </a:rPr>
              <a:t>Do not choose appliances that are larger or more powerful than you need.</a:t>
            </a:r>
          </a:p>
        </p:txBody>
      </p:sp>
      <p:sp>
        <p:nvSpPr>
          <p:cNvPr id="23" name="Rectángulo 22">
            <a:extLst>
              <a:ext uri="{FF2B5EF4-FFF2-40B4-BE49-F238E27FC236}">
                <a16:creationId xmlns:a16="http://schemas.microsoft.com/office/drawing/2014/main" id="{C7CA025C-4363-40FA-8175-8C7060E618DC}"/>
              </a:ext>
            </a:extLst>
          </p:cNvPr>
          <p:cNvSpPr/>
          <p:nvPr/>
        </p:nvSpPr>
        <p:spPr>
          <a:xfrm>
            <a:off x="2437160" y="3419611"/>
            <a:ext cx="6090997" cy="523220"/>
          </a:xfrm>
          <a:prstGeom prst="rect">
            <a:avLst/>
          </a:prstGeom>
        </p:spPr>
        <p:txBody>
          <a:bodyPr wrap="square">
            <a:spAutoFit/>
          </a:bodyPr>
          <a:lstStyle/>
          <a:p>
            <a:pPr lvl="0"/>
            <a:r>
              <a:rPr lang="en-US" sz="1400" dirty="0">
                <a:solidFill>
                  <a:schemeClr val="tx1">
                    <a:lumMod val="65000"/>
                    <a:lumOff val="35000"/>
                  </a:schemeClr>
                </a:solidFill>
              </a:rPr>
              <a:t>The roofs and windows of buildings lose most of the interior heat in winter and win heat in summer.</a:t>
            </a:r>
          </a:p>
        </p:txBody>
      </p:sp>
      <p:sp>
        <p:nvSpPr>
          <p:cNvPr id="24" name="Rectángulo 23">
            <a:extLst>
              <a:ext uri="{FF2B5EF4-FFF2-40B4-BE49-F238E27FC236}">
                <a16:creationId xmlns:a16="http://schemas.microsoft.com/office/drawing/2014/main" id="{C6B6F9A2-E392-4310-99B9-351E45D713D8}"/>
              </a:ext>
            </a:extLst>
          </p:cNvPr>
          <p:cNvSpPr/>
          <p:nvPr/>
        </p:nvSpPr>
        <p:spPr>
          <a:xfrm>
            <a:off x="2437160" y="4465956"/>
            <a:ext cx="6336704" cy="307777"/>
          </a:xfrm>
          <a:prstGeom prst="rect">
            <a:avLst/>
          </a:prstGeom>
        </p:spPr>
        <p:txBody>
          <a:bodyPr wrap="square">
            <a:spAutoFit/>
          </a:bodyPr>
          <a:lstStyle/>
          <a:p>
            <a:pPr lvl="0"/>
            <a:r>
              <a:rPr lang="en-US" sz="1400" dirty="0">
                <a:solidFill>
                  <a:schemeClr val="tx1">
                    <a:lumMod val="65000"/>
                    <a:lumOff val="35000"/>
                  </a:schemeClr>
                </a:solidFill>
              </a:rPr>
              <a:t>Air conditioning: in summer, place the thermostat at a temperature of 26ºC.</a:t>
            </a:r>
          </a:p>
        </p:txBody>
      </p:sp>
      <p:sp>
        <p:nvSpPr>
          <p:cNvPr id="25" name="Rectángulo 24">
            <a:extLst>
              <a:ext uri="{FF2B5EF4-FFF2-40B4-BE49-F238E27FC236}">
                <a16:creationId xmlns:a16="http://schemas.microsoft.com/office/drawing/2014/main" id="{A5DE44DE-2B74-4344-AAFF-043A4384AEE6}"/>
              </a:ext>
            </a:extLst>
          </p:cNvPr>
          <p:cNvSpPr/>
          <p:nvPr/>
        </p:nvSpPr>
        <p:spPr>
          <a:xfrm>
            <a:off x="2437160" y="5097751"/>
            <a:ext cx="6090997" cy="738664"/>
          </a:xfrm>
          <a:prstGeom prst="rect">
            <a:avLst/>
          </a:prstGeom>
        </p:spPr>
        <p:txBody>
          <a:bodyPr wrap="square">
            <a:spAutoFit/>
          </a:bodyPr>
          <a:lstStyle/>
          <a:p>
            <a:pPr lvl="0"/>
            <a:r>
              <a:rPr lang="en-US" sz="1400" dirty="0">
                <a:solidFill>
                  <a:schemeClr val="tx1">
                    <a:lumMod val="65000"/>
                    <a:lumOff val="35000"/>
                  </a:schemeClr>
                </a:solidFill>
              </a:rPr>
              <a:t>The refrigerator and the television are the appliances of greater global consumption, although they have unit powers much lower than other appliance.</a:t>
            </a:r>
          </a:p>
        </p:txBody>
      </p:sp>
      <p:pic>
        <p:nvPicPr>
          <p:cNvPr id="4098" name="Picture 2" descr="https://cdn0.iconfinder.com/data/icons/kitchen-utensil-set/128/Freezer_fridge_kitchen_refrigerator_icon-256.png">
            <a:extLst>
              <a:ext uri="{FF2B5EF4-FFF2-40B4-BE49-F238E27FC236}">
                <a16:creationId xmlns:a16="http://schemas.microsoft.com/office/drawing/2014/main" id="{63751A7F-66AC-4A87-B5E1-F12E2BC327BF}"/>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174" y="1589502"/>
            <a:ext cx="573067" cy="57306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D714570-DB93-49A1-AEA9-44CFF1B4CA4E}"/>
              </a:ext>
            </a:extLst>
          </p:cNvPr>
          <p:cNvSpPr txBox="1"/>
          <p:nvPr/>
        </p:nvSpPr>
        <p:spPr>
          <a:xfrm>
            <a:off x="760792" y="1764319"/>
            <a:ext cx="671112" cy="307777"/>
          </a:xfrm>
          <a:prstGeom prst="rect">
            <a:avLst/>
          </a:prstGeom>
          <a:noFill/>
        </p:spPr>
        <p:txBody>
          <a:bodyPr wrap="square" rtlCol="0">
            <a:spAutoFit/>
          </a:bodyPr>
          <a:lstStyle/>
          <a:p>
            <a:r>
              <a:rPr lang="es-ES" sz="1400" dirty="0">
                <a:solidFill>
                  <a:srgbClr val="1B8E94"/>
                </a:solidFill>
              </a:rPr>
              <a:t>A++</a:t>
            </a:r>
          </a:p>
        </p:txBody>
      </p:sp>
      <p:pic>
        <p:nvPicPr>
          <p:cNvPr id="4100" name="Picture 4" descr="https://cdn2.iconfinder.com/data/icons/kitchen-appliances-computers-and-electronics/32/Appliances-07-256.png">
            <a:extLst>
              <a:ext uri="{FF2B5EF4-FFF2-40B4-BE49-F238E27FC236}">
                <a16:creationId xmlns:a16="http://schemas.microsoft.com/office/drawing/2014/main" id="{7B9F626B-CA7F-4B79-A64F-30672216A3D2}"/>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4085" y="2450002"/>
            <a:ext cx="623943" cy="6239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cdn3.iconfinder.com/data/icons/twitter-ui/48/jee01-32-256.png">
            <a:extLst>
              <a:ext uri="{FF2B5EF4-FFF2-40B4-BE49-F238E27FC236}">
                <a16:creationId xmlns:a16="http://schemas.microsoft.com/office/drawing/2014/main" id="{92DDDCE2-BE11-4F3C-ABB0-BB86236FE70A}"/>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70136" y="3259373"/>
            <a:ext cx="739543" cy="7395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s://cdn4.iconfinder.com/data/icons/wirecons-free-vector-icons/32/back-alt-256.png">
            <a:extLst>
              <a:ext uri="{FF2B5EF4-FFF2-40B4-BE49-F238E27FC236}">
                <a16:creationId xmlns:a16="http://schemas.microsoft.com/office/drawing/2014/main" id="{028F665B-052C-4598-A636-7F597B3EF4E0}"/>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7" y="3499674"/>
            <a:ext cx="247092" cy="2470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s://cdn4.iconfinder.com/data/icons/wirecons-free-vector-icons/32/back-alt-256.png">
            <a:extLst>
              <a:ext uri="{FF2B5EF4-FFF2-40B4-BE49-F238E27FC236}">
                <a16:creationId xmlns:a16="http://schemas.microsoft.com/office/drawing/2014/main" id="{FEBDF82E-D82B-4A7B-8D2A-E76C4C85C5FE}"/>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847" y="3697791"/>
            <a:ext cx="247092" cy="2470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s://cdn4.iconfinder.com/data/icons/wirecons-free-vector-icons/32/back-alt-256.png">
            <a:extLst>
              <a:ext uri="{FF2B5EF4-FFF2-40B4-BE49-F238E27FC236}">
                <a16:creationId xmlns:a16="http://schemas.microsoft.com/office/drawing/2014/main" id="{79874167-D8ED-4D7A-A67E-183C304EFD21}"/>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005" y="3576110"/>
            <a:ext cx="247092" cy="2470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cdn3.iconfinder.com/data/icons/doing-housework-part-1/64/house-40-256.png">
            <a:extLst>
              <a:ext uri="{FF2B5EF4-FFF2-40B4-BE49-F238E27FC236}">
                <a16:creationId xmlns:a16="http://schemas.microsoft.com/office/drawing/2014/main" id="{9D2FD50B-302C-4DA4-AAF9-0713443A814D}"/>
              </a:ext>
            </a:extLst>
          </p:cNvPr>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638066" y="4329659"/>
            <a:ext cx="607132" cy="6071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cdn0.iconfinder.com/data/icons/kitchen-utensil-set/128/Freezer_fridge_kitchen_refrigerator_icon-256.png">
            <a:extLst>
              <a:ext uri="{FF2B5EF4-FFF2-40B4-BE49-F238E27FC236}">
                <a16:creationId xmlns:a16="http://schemas.microsoft.com/office/drawing/2014/main" id="{9A57F0DD-D158-4C6D-BAB9-82FCF448082D}"/>
              </a:ext>
            </a:extLst>
          </p:cNvPr>
          <p:cNvPicPr>
            <a:picLocks noChangeAspect="1" noChangeArrowheads="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04695" y="5234231"/>
            <a:ext cx="464572" cy="4645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cdn2.iconfinder.com/data/icons/kitchen-appliances-computers-and-electronics/32/Appliances-07-256.png">
            <a:extLst>
              <a:ext uri="{FF2B5EF4-FFF2-40B4-BE49-F238E27FC236}">
                <a16:creationId xmlns:a16="http://schemas.microsoft.com/office/drawing/2014/main" id="{8109D1C4-DD6A-4D54-997C-6799341D914E}"/>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7" y="5307978"/>
            <a:ext cx="408016" cy="40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2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co de bloque 23">
            <a:extLst>
              <a:ext uri="{FF2B5EF4-FFF2-40B4-BE49-F238E27FC236}">
                <a16:creationId xmlns:a16="http://schemas.microsoft.com/office/drawing/2014/main" id="{E8166496-1898-45C8-9F87-99CA0A0443CB}"/>
              </a:ext>
            </a:extLst>
          </p:cNvPr>
          <p:cNvSpPr/>
          <p:nvPr/>
        </p:nvSpPr>
        <p:spPr>
          <a:xfrm rot="15300000">
            <a:off x="7060804"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5" name="Arco de bloque 24">
            <a:extLst>
              <a:ext uri="{FF2B5EF4-FFF2-40B4-BE49-F238E27FC236}">
                <a16:creationId xmlns:a16="http://schemas.microsoft.com/office/drawing/2014/main" id="{5705B5A9-9564-406A-A2D9-7F20D769FE81}"/>
              </a:ext>
            </a:extLst>
          </p:cNvPr>
          <p:cNvSpPr/>
          <p:nvPr/>
        </p:nvSpPr>
        <p:spPr>
          <a:xfrm rot="15300000">
            <a:off x="7133681"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sp>
        <p:nvSpPr>
          <p:cNvPr id="7" name="Rectángulo 6">
            <a:extLst>
              <a:ext uri="{FF2B5EF4-FFF2-40B4-BE49-F238E27FC236}">
                <a16:creationId xmlns:a16="http://schemas.microsoft.com/office/drawing/2014/main" id="{F4128E5D-0A9D-44B3-A87C-678D746B74DF}"/>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9" name="Titel 1">
            <a:extLst>
              <a:ext uri="{FF2B5EF4-FFF2-40B4-BE49-F238E27FC236}">
                <a16:creationId xmlns:a16="http://schemas.microsoft.com/office/drawing/2014/main" id="{5B506FDE-BADC-4AF8-AC20-79C4799FC948}"/>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Home appliances</a:t>
            </a:r>
            <a:endParaRPr lang="es-ES" dirty="0"/>
          </a:p>
        </p:txBody>
      </p:sp>
      <p:sp>
        <p:nvSpPr>
          <p:cNvPr id="11" name="Rectángulo 10">
            <a:extLst>
              <a:ext uri="{FF2B5EF4-FFF2-40B4-BE49-F238E27FC236}">
                <a16:creationId xmlns:a16="http://schemas.microsoft.com/office/drawing/2014/main" id="{142D83A6-F98B-4826-89F4-49D4FE27C1E9}"/>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 name="Grupo 7">
            <a:extLst>
              <a:ext uri="{FF2B5EF4-FFF2-40B4-BE49-F238E27FC236}">
                <a16:creationId xmlns:a16="http://schemas.microsoft.com/office/drawing/2014/main" id="{75DC37F2-63CC-44F9-8A5D-ACFD8BE74226}"/>
              </a:ext>
            </a:extLst>
          </p:cNvPr>
          <p:cNvGrpSpPr/>
          <p:nvPr/>
        </p:nvGrpSpPr>
        <p:grpSpPr>
          <a:xfrm>
            <a:off x="6535031" y="1442140"/>
            <a:ext cx="2035296" cy="4467102"/>
            <a:chOff x="390095" y="1442140"/>
            <a:chExt cx="2035296" cy="4467102"/>
          </a:xfrm>
        </p:grpSpPr>
        <p:sp>
          <p:nvSpPr>
            <p:cNvPr id="12" name="Arco de bloque 11">
              <a:extLst>
                <a:ext uri="{FF2B5EF4-FFF2-40B4-BE49-F238E27FC236}">
                  <a16:creationId xmlns:a16="http://schemas.microsoft.com/office/drawing/2014/main" id="{32DFB955-B3F9-41BF-AF52-2A2560BA6B15}"/>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3" name="Arco de bloque 12">
              <a:extLst>
                <a:ext uri="{FF2B5EF4-FFF2-40B4-BE49-F238E27FC236}">
                  <a16:creationId xmlns:a16="http://schemas.microsoft.com/office/drawing/2014/main" id="{261E7E78-8695-466A-94F7-C1278057FBBA}"/>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4" name="Elipse 13">
              <a:extLst>
                <a:ext uri="{FF2B5EF4-FFF2-40B4-BE49-F238E27FC236}">
                  <a16:creationId xmlns:a16="http://schemas.microsoft.com/office/drawing/2014/main" id="{C2DA3BB1-37AE-4909-9F0E-50B403355A75}"/>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Elipse 14">
              <a:extLst>
                <a:ext uri="{FF2B5EF4-FFF2-40B4-BE49-F238E27FC236}">
                  <a16:creationId xmlns:a16="http://schemas.microsoft.com/office/drawing/2014/main" id="{83B6FA59-A715-4BF0-966A-6270439A8E11}"/>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6" name="Elipse 15">
              <a:extLst>
                <a:ext uri="{FF2B5EF4-FFF2-40B4-BE49-F238E27FC236}">
                  <a16:creationId xmlns:a16="http://schemas.microsoft.com/office/drawing/2014/main" id="{3A522644-7B76-470F-9F94-4D0DAC5FC726}"/>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7" name="Elipse 16">
              <a:extLst>
                <a:ext uri="{FF2B5EF4-FFF2-40B4-BE49-F238E27FC236}">
                  <a16:creationId xmlns:a16="http://schemas.microsoft.com/office/drawing/2014/main" id="{DABC11B1-ABF5-4296-AF6B-98F9B5C9413A}"/>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8" name="Elipse 17">
              <a:extLst>
                <a:ext uri="{FF2B5EF4-FFF2-40B4-BE49-F238E27FC236}">
                  <a16:creationId xmlns:a16="http://schemas.microsoft.com/office/drawing/2014/main" id="{31532D40-497E-4039-8869-4451512E49D0}"/>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sp>
        <p:nvSpPr>
          <p:cNvPr id="19" name="Rectángulo 18">
            <a:extLst>
              <a:ext uri="{FF2B5EF4-FFF2-40B4-BE49-F238E27FC236}">
                <a16:creationId xmlns:a16="http://schemas.microsoft.com/office/drawing/2014/main" id="{FBE67714-A14A-495C-8B71-34B9713E4759}"/>
              </a:ext>
            </a:extLst>
          </p:cNvPr>
          <p:cNvSpPr/>
          <p:nvPr/>
        </p:nvSpPr>
        <p:spPr>
          <a:xfrm>
            <a:off x="1712429" y="1628800"/>
            <a:ext cx="4762648" cy="523220"/>
          </a:xfrm>
          <a:prstGeom prst="rect">
            <a:avLst/>
          </a:prstGeom>
        </p:spPr>
        <p:txBody>
          <a:bodyPr wrap="square">
            <a:spAutoFit/>
          </a:bodyPr>
          <a:lstStyle/>
          <a:p>
            <a:pPr lvl="0" algn="r"/>
            <a:r>
              <a:rPr lang="en-US" sz="1400" dirty="0">
                <a:solidFill>
                  <a:schemeClr val="tx1">
                    <a:lumMod val="65000"/>
                    <a:lumOff val="35000"/>
                  </a:schemeClr>
                </a:solidFill>
              </a:rPr>
              <a:t>Bithermal dishwashers and washing machines save energy, money and time.</a:t>
            </a:r>
          </a:p>
        </p:txBody>
      </p:sp>
      <p:sp>
        <p:nvSpPr>
          <p:cNvPr id="20" name="Rectángulo 19">
            <a:extLst>
              <a:ext uri="{FF2B5EF4-FFF2-40B4-BE49-F238E27FC236}">
                <a16:creationId xmlns:a16="http://schemas.microsoft.com/office/drawing/2014/main" id="{01A619B2-02C2-4BFF-B88C-F315874612D5}"/>
              </a:ext>
            </a:extLst>
          </p:cNvPr>
          <p:cNvSpPr/>
          <p:nvPr/>
        </p:nvSpPr>
        <p:spPr>
          <a:xfrm>
            <a:off x="384080" y="2467580"/>
            <a:ext cx="6090997" cy="523220"/>
          </a:xfrm>
          <a:prstGeom prst="rect">
            <a:avLst/>
          </a:prstGeom>
        </p:spPr>
        <p:txBody>
          <a:bodyPr wrap="square">
            <a:spAutoFit/>
          </a:bodyPr>
          <a:lstStyle/>
          <a:p>
            <a:pPr lvl="0" algn="r"/>
            <a:r>
              <a:rPr lang="en-US" sz="1400" dirty="0">
                <a:solidFill>
                  <a:schemeClr val="tx1">
                    <a:lumMod val="65000"/>
                    <a:lumOff val="35000"/>
                  </a:schemeClr>
                </a:solidFill>
              </a:rPr>
              <a:t>It is convenient to completely turn off televisions and equipment with information in digital windows (displays) when we do not use them.</a:t>
            </a:r>
          </a:p>
        </p:txBody>
      </p:sp>
      <p:sp>
        <p:nvSpPr>
          <p:cNvPr id="21" name="Rectángulo 20">
            <a:extLst>
              <a:ext uri="{FF2B5EF4-FFF2-40B4-BE49-F238E27FC236}">
                <a16:creationId xmlns:a16="http://schemas.microsoft.com/office/drawing/2014/main" id="{E56D2112-348D-4628-A283-179AE88429F2}"/>
              </a:ext>
            </a:extLst>
          </p:cNvPr>
          <p:cNvSpPr/>
          <p:nvPr/>
        </p:nvSpPr>
        <p:spPr>
          <a:xfrm>
            <a:off x="384080" y="3521806"/>
            <a:ext cx="6090997" cy="307777"/>
          </a:xfrm>
          <a:prstGeom prst="rect">
            <a:avLst/>
          </a:prstGeom>
        </p:spPr>
        <p:txBody>
          <a:bodyPr wrap="square">
            <a:spAutoFit/>
          </a:bodyPr>
          <a:lstStyle/>
          <a:p>
            <a:pPr lvl="0" algn="r"/>
            <a:r>
              <a:rPr lang="en-US" sz="1400" dirty="0">
                <a:solidFill>
                  <a:schemeClr val="tx1">
                    <a:lumMod val="65000"/>
                    <a:lumOff val="35000"/>
                  </a:schemeClr>
                </a:solidFill>
              </a:rPr>
              <a:t>Choose computers and printers with energy saving systems.</a:t>
            </a:r>
          </a:p>
        </p:txBody>
      </p:sp>
      <p:sp>
        <p:nvSpPr>
          <p:cNvPr id="22" name="Rectángulo 21">
            <a:extLst>
              <a:ext uri="{FF2B5EF4-FFF2-40B4-BE49-F238E27FC236}">
                <a16:creationId xmlns:a16="http://schemas.microsoft.com/office/drawing/2014/main" id="{AD664BBF-87F9-4C13-8EDE-10B795BBD86C}"/>
              </a:ext>
            </a:extLst>
          </p:cNvPr>
          <p:cNvSpPr/>
          <p:nvPr/>
        </p:nvSpPr>
        <p:spPr>
          <a:xfrm>
            <a:off x="138373" y="4360584"/>
            <a:ext cx="6336704" cy="307777"/>
          </a:xfrm>
          <a:prstGeom prst="rect">
            <a:avLst/>
          </a:prstGeom>
        </p:spPr>
        <p:txBody>
          <a:bodyPr wrap="square">
            <a:spAutoFit/>
          </a:bodyPr>
          <a:lstStyle/>
          <a:p>
            <a:pPr lvl="0" algn="r"/>
            <a:r>
              <a:rPr lang="en-US" sz="1400" dirty="0">
                <a:solidFill>
                  <a:schemeClr val="tx1">
                    <a:lumMod val="65000"/>
                    <a:lumOff val="35000"/>
                  </a:schemeClr>
                </a:solidFill>
              </a:rPr>
              <a:t>Microwaves and super-fast pressure cookers save energy.</a:t>
            </a:r>
          </a:p>
        </p:txBody>
      </p:sp>
      <p:sp>
        <p:nvSpPr>
          <p:cNvPr id="23" name="Rectángulo 22">
            <a:extLst>
              <a:ext uri="{FF2B5EF4-FFF2-40B4-BE49-F238E27FC236}">
                <a16:creationId xmlns:a16="http://schemas.microsoft.com/office/drawing/2014/main" id="{DD0749E6-D19D-42BF-9AA4-BC4E2D23B7A4}"/>
              </a:ext>
            </a:extLst>
          </p:cNvPr>
          <p:cNvSpPr/>
          <p:nvPr/>
        </p:nvSpPr>
        <p:spPr>
          <a:xfrm>
            <a:off x="384080" y="5199362"/>
            <a:ext cx="6090997" cy="523220"/>
          </a:xfrm>
          <a:prstGeom prst="rect">
            <a:avLst/>
          </a:prstGeom>
        </p:spPr>
        <p:txBody>
          <a:bodyPr wrap="square">
            <a:spAutoFit/>
          </a:bodyPr>
          <a:lstStyle/>
          <a:p>
            <a:pPr lvl="0" algn="r"/>
            <a:r>
              <a:rPr lang="en-US" sz="1400" dirty="0">
                <a:solidFill>
                  <a:schemeClr val="tx1">
                    <a:lumMod val="65000"/>
                    <a:lumOff val="35000"/>
                  </a:schemeClr>
                </a:solidFill>
              </a:rPr>
              <a:t>In the points of light that are lit more than one hour a day install the energy saving lamps or fluorescent tubes.</a:t>
            </a:r>
          </a:p>
        </p:txBody>
      </p:sp>
      <p:pic>
        <p:nvPicPr>
          <p:cNvPr id="5122" name="Picture 2" descr="https://cdn3.iconfinder.com/data/icons/hand-drawn-house-appliances/200/dishwasher-256.png">
            <a:extLst>
              <a:ext uri="{FF2B5EF4-FFF2-40B4-BE49-F238E27FC236}">
                <a16:creationId xmlns:a16="http://schemas.microsoft.com/office/drawing/2014/main" id="{9CB44865-EB7F-4781-AD3A-6530E85305FC}"/>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8377" y="1478997"/>
            <a:ext cx="787152" cy="7871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dn2.iconfinder.com/data/icons/basic-ui-elements-16/117/power-256.png">
            <a:extLst>
              <a:ext uri="{FF2B5EF4-FFF2-40B4-BE49-F238E27FC236}">
                <a16:creationId xmlns:a16="http://schemas.microsoft.com/office/drawing/2014/main" id="{4DCF1ABE-A8AC-4D83-8025-44B36D109765}"/>
              </a:ext>
            </a:extLst>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850106" y="2471527"/>
            <a:ext cx="553465" cy="5534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dn2.iconfinder.com/data/icons/picol-vector/32/computer_accept-256.png">
            <a:extLst>
              <a:ext uri="{FF2B5EF4-FFF2-40B4-BE49-F238E27FC236}">
                <a16:creationId xmlns:a16="http://schemas.microsoft.com/office/drawing/2014/main" id="{9C8D00A6-A0C3-4D37-8759-562083DEB83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0784" y="3387041"/>
            <a:ext cx="546367" cy="5463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cdn1.iconfinder.com/data/icons/furniture-line-modern-classy/512/microwave-256.png">
            <a:extLst>
              <a:ext uri="{FF2B5EF4-FFF2-40B4-BE49-F238E27FC236}">
                <a16:creationId xmlns:a16="http://schemas.microsoft.com/office/drawing/2014/main" id="{EE02D81A-4508-430B-BDBF-5D01E21B6820}"/>
              </a:ext>
            </a:extLst>
          </p:cNvPr>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53206" y="4299856"/>
            <a:ext cx="725849" cy="72584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cdn1.iconfinder.com/data/icons/science-technology-outline/91/Science__Technology_46-256.png">
            <a:extLst>
              <a:ext uri="{FF2B5EF4-FFF2-40B4-BE49-F238E27FC236}">
                <a16:creationId xmlns:a16="http://schemas.microsoft.com/office/drawing/2014/main" id="{D04F6A5F-C1A6-4BC8-85C8-DA32674A3E86}"/>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1733" y="5133722"/>
            <a:ext cx="643136" cy="64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82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15</a:t>
            </a:fld>
            <a:endParaRPr lang="de-DE"/>
          </a:p>
        </p:txBody>
      </p:sp>
      <p:sp>
        <p:nvSpPr>
          <p:cNvPr id="8" name="Rectángulo 7">
            <a:extLst>
              <a:ext uri="{FF2B5EF4-FFF2-40B4-BE49-F238E27FC236}">
                <a16:creationId xmlns:a16="http://schemas.microsoft.com/office/drawing/2014/main" id="{61F5769B-B741-4DF0-9756-2D8C2DB20D8D}"/>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11" name="Titel 1">
            <a:extLst>
              <a:ext uri="{FF2B5EF4-FFF2-40B4-BE49-F238E27FC236}">
                <a16:creationId xmlns:a16="http://schemas.microsoft.com/office/drawing/2014/main" id="{6882A06A-67B7-4806-9784-286B0903273D}"/>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Home appliances</a:t>
            </a:r>
            <a:endParaRPr lang="es-ES" dirty="0"/>
          </a:p>
        </p:txBody>
      </p:sp>
      <p:sp>
        <p:nvSpPr>
          <p:cNvPr id="12" name="Rectángulo 11">
            <a:extLst>
              <a:ext uri="{FF2B5EF4-FFF2-40B4-BE49-F238E27FC236}">
                <a16:creationId xmlns:a16="http://schemas.microsoft.com/office/drawing/2014/main" id="{A72BD3FB-10E6-4CAD-902E-05242FA024A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63530CAB-D467-4689-8509-66A22ECE43D3}"/>
              </a:ext>
            </a:extLst>
          </p:cNvPr>
          <p:cNvSpPr/>
          <p:nvPr/>
        </p:nvSpPr>
        <p:spPr>
          <a:xfrm rot="16200000">
            <a:off x="5129464" y="-410532"/>
            <a:ext cx="878715" cy="7178218"/>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1A1F70BC-CE17-4CB3-94C0-BEB695CD3153}"/>
              </a:ext>
            </a:extLst>
          </p:cNvPr>
          <p:cNvSpPr/>
          <p:nvPr/>
        </p:nvSpPr>
        <p:spPr>
          <a:xfrm rot="5400000">
            <a:off x="3070146" y="990810"/>
            <a:ext cx="637787" cy="6779095"/>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10C4BEB7-0109-41D6-A68E-1B8C804152F9}"/>
              </a:ext>
            </a:extLst>
          </p:cNvPr>
          <p:cNvSpPr/>
          <p:nvPr/>
        </p:nvSpPr>
        <p:spPr>
          <a:xfrm rot="16200000">
            <a:off x="5992589" y="2560443"/>
            <a:ext cx="637787" cy="5666050"/>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6496065E-B882-46C5-8F8A-E49FE4A98148}"/>
              </a:ext>
            </a:extLst>
          </p:cNvPr>
          <p:cNvSpPr/>
          <p:nvPr/>
        </p:nvSpPr>
        <p:spPr>
          <a:xfrm>
            <a:off x="2166470" y="2808936"/>
            <a:ext cx="6779096" cy="830997"/>
          </a:xfrm>
          <a:prstGeom prst="rect">
            <a:avLst/>
          </a:prstGeom>
        </p:spPr>
        <p:txBody>
          <a:bodyPr wrap="square">
            <a:spAutoFit/>
          </a:bodyPr>
          <a:lstStyle/>
          <a:p>
            <a:pPr algn="r"/>
            <a:r>
              <a:rPr lang="en-US" sz="1200" dirty="0">
                <a:solidFill>
                  <a:schemeClr val="tx1">
                    <a:lumMod val="65000"/>
                    <a:lumOff val="35000"/>
                  </a:schemeClr>
                </a:solidFill>
              </a:rPr>
              <a:t>The luminous efficacy of a lamp is the amount of light emitted per unit of electrical power (W) consumed. It is measured in lumens per watt and allows to compare the efficiency of some light sources with respect to others. The luminous efficacy of incandescent bulbs is between 12 </a:t>
            </a:r>
            <a:r>
              <a:rPr lang="en-US" sz="1200" dirty="0" err="1">
                <a:solidFill>
                  <a:schemeClr val="tx1">
                    <a:lumMod val="65000"/>
                    <a:lumOff val="35000"/>
                  </a:schemeClr>
                </a:solidFill>
              </a:rPr>
              <a:t>lm</a:t>
            </a:r>
            <a:r>
              <a:rPr lang="en-US" sz="1200" dirty="0">
                <a:solidFill>
                  <a:schemeClr val="tx1">
                    <a:lumMod val="65000"/>
                    <a:lumOff val="35000"/>
                  </a:schemeClr>
                </a:solidFill>
              </a:rPr>
              <a:t> / W and 20 </a:t>
            </a:r>
            <a:r>
              <a:rPr lang="en-US" sz="1200" dirty="0" err="1">
                <a:solidFill>
                  <a:schemeClr val="tx1">
                    <a:lumMod val="65000"/>
                    <a:lumOff val="35000"/>
                  </a:schemeClr>
                </a:solidFill>
              </a:rPr>
              <a:t>lm</a:t>
            </a:r>
            <a:r>
              <a:rPr lang="en-US" sz="1200" dirty="0">
                <a:solidFill>
                  <a:schemeClr val="tx1">
                    <a:lumMod val="65000"/>
                    <a:lumOff val="35000"/>
                  </a:schemeClr>
                </a:solidFill>
              </a:rPr>
              <a:t> / W, while for fluorescent lamps it ranges from 40 </a:t>
            </a:r>
            <a:r>
              <a:rPr lang="en-US" sz="1200" dirty="0" err="1">
                <a:solidFill>
                  <a:schemeClr val="tx1">
                    <a:lumMod val="65000"/>
                    <a:lumOff val="35000"/>
                  </a:schemeClr>
                </a:solidFill>
              </a:rPr>
              <a:t>lm</a:t>
            </a:r>
            <a:r>
              <a:rPr lang="en-US" sz="1200" dirty="0">
                <a:solidFill>
                  <a:schemeClr val="tx1">
                    <a:lumMod val="65000"/>
                    <a:lumOff val="35000"/>
                  </a:schemeClr>
                </a:solidFill>
              </a:rPr>
              <a:t> / W to 100 </a:t>
            </a:r>
            <a:r>
              <a:rPr lang="en-US" sz="1200" dirty="0" err="1">
                <a:solidFill>
                  <a:schemeClr val="tx1">
                    <a:lumMod val="65000"/>
                    <a:lumOff val="35000"/>
                  </a:schemeClr>
                </a:solidFill>
              </a:rPr>
              <a:t>lm</a:t>
            </a:r>
            <a:r>
              <a:rPr lang="en-US" sz="1200" dirty="0">
                <a:solidFill>
                  <a:schemeClr val="tx1">
                    <a:lumMod val="65000"/>
                    <a:lumOff val="35000"/>
                  </a:schemeClr>
                </a:solidFill>
              </a:rPr>
              <a:t> / W.</a:t>
            </a:r>
          </a:p>
        </p:txBody>
      </p:sp>
      <p:sp>
        <p:nvSpPr>
          <p:cNvPr id="18" name="Rectángulo 17">
            <a:extLst>
              <a:ext uri="{FF2B5EF4-FFF2-40B4-BE49-F238E27FC236}">
                <a16:creationId xmlns:a16="http://schemas.microsoft.com/office/drawing/2014/main" id="{E606F2A5-6FBA-4BBC-83B1-6E62CFA53205}"/>
              </a:ext>
            </a:extLst>
          </p:cNvPr>
          <p:cNvSpPr/>
          <p:nvPr/>
        </p:nvSpPr>
        <p:spPr>
          <a:xfrm>
            <a:off x="107504" y="4124934"/>
            <a:ext cx="6779096" cy="461665"/>
          </a:xfrm>
          <a:prstGeom prst="rect">
            <a:avLst/>
          </a:prstGeom>
        </p:spPr>
        <p:txBody>
          <a:bodyPr wrap="square">
            <a:spAutoFit/>
          </a:bodyPr>
          <a:lstStyle/>
          <a:p>
            <a:r>
              <a:rPr lang="en-US" sz="1200" dirty="0">
                <a:solidFill>
                  <a:schemeClr val="tx1">
                    <a:lumMod val="65000"/>
                    <a:lumOff val="35000"/>
                  </a:schemeClr>
                </a:solidFill>
              </a:rPr>
              <a:t>Incandescent light bulbs only take advantage of 5% of the electricity </a:t>
            </a:r>
          </a:p>
          <a:p>
            <a:r>
              <a:rPr lang="en-US" sz="1200" dirty="0">
                <a:solidFill>
                  <a:schemeClr val="tx1">
                    <a:lumMod val="65000"/>
                    <a:lumOff val="35000"/>
                  </a:schemeClr>
                </a:solidFill>
              </a:rPr>
              <a:t>consumed in lighting, the remaining 95% is transformed into heat, without lighting.</a:t>
            </a:r>
          </a:p>
        </p:txBody>
      </p:sp>
      <p:sp>
        <p:nvSpPr>
          <p:cNvPr id="19" name="Rectángulo 18">
            <a:extLst>
              <a:ext uri="{FF2B5EF4-FFF2-40B4-BE49-F238E27FC236}">
                <a16:creationId xmlns:a16="http://schemas.microsoft.com/office/drawing/2014/main" id="{13F8AACD-3300-4323-B92E-4CDCA0A4B3C6}"/>
              </a:ext>
            </a:extLst>
          </p:cNvPr>
          <p:cNvSpPr/>
          <p:nvPr/>
        </p:nvSpPr>
        <p:spPr>
          <a:xfrm>
            <a:off x="3563888" y="5147683"/>
            <a:ext cx="5381678" cy="461665"/>
          </a:xfrm>
          <a:prstGeom prst="rect">
            <a:avLst/>
          </a:prstGeom>
        </p:spPr>
        <p:txBody>
          <a:bodyPr wrap="square">
            <a:spAutoFit/>
          </a:bodyPr>
          <a:lstStyle/>
          <a:p>
            <a:pPr algn="r"/>
            <a:r>
              <a:rPr lang="en-US" sz="1200" dirty="0">
                <a:solidFill>
                  <a:schemeClr val="tx1">
                    <a:lumMod val="65000"/>
                    <a:lumOff val="35000"/>
                  </a:schemeClr>
                </a:solidFill>
              </a:rPr>
              <a:t>Keep in mind that, for the same level of benefits, there are devices that consume up to 60% more electricity than others.</a:t>
            </a:r>
          </a:p>
        </p:txBody>
      </p:sp>
      <p:sp>
        <p:nvSpPr>
          <p:cNvPr id="20" name="Rectángulo 19">
            <a:extLst>
              <a:ext uri="{FF2B5EF4-FFF2-40B4-BE49-F238E27FC236}">
                <a16:creationId xmlns:a16="http://schemas.microsoft.com/office/drawing/2014/main" id="{0B5CA3E6-E06F-4C49-BE65-082849D66D5E}"/>
              </a:ext>
            </a:extLst>
          </p:cNvPr>
          <p:cNvSpPr/>
          <p:nvPr/>
        </p:nvSpPr>
        <p:spPr>
          <a:xfrm rot="5400000">
            <a:off x="3957538" y="-2342028"/>
            <a:ext cx="637787" cy="8584024"/>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B4519132-3395-4E50-90AD-BFA831C570E1}"/>
              </a:ext>
            </a:extLst>
          </p:cNvPr>
          <p:cNvSpPr/>
          <p:nvPr/>
        </p:nvSpPr>
        <p:spPr>
          <a:xfrm>
            <a:off x="107503" y="1630541"/>
            <a:ext cx="8441369" cy="646331"/>
          </a:xfrm>
          <a:prstGeom prst="rect">
            <a:avLst/>
          </a:prstGeom>
        </p:spPr>
        <p:txBody>
          <a:bodyPr wrap="square">
            <a:spAutoFit/>
          </a:bodyPr>
          <a:lstStyle/>
          <a:p>
            <a:r>
              <a:rPr lang="en-US" sz="1200" dirty="0">
                <a:solidFill>
                  <a:schemeClr val="tx1">
                    <a:lumMod val="65000"/>
                    <a:lumOff val="35000"/>
                  </a:schemeClr>
                </a:solidFill>
              </a:rPr>
              <a:t>There are thermo-efficient washing machines on the market, with two independent water intakes: one for cold water and one for hot water. In this way, the hot water is taken from the sanitary hot water circuit, from the solar energy accumulator, heater or from the gas or diesel boiler. Thanks to this, the washing time is reduced by 25% and energy is saved.</a:t>
            </a:r>
          </a:p>
        </p:txBody>
      </p:sp>
      <p:sp>
        <p:nvSpPr>
          <p:cNvPr id="30" name="Untertitel 5">
            <a:extLst>
              <a:ext uri="{FF2B5EF4-FFF2-40B4-BE49-F238E27FC236}">
                <a16:creationId xmlns:a16="http://schemas.microsoft.com/office/drawing/2014/main" id="{FAD102A8-8754-4B86-8C60-D380C419F4E4}"/>
              </a:ext>
            </a:extLst>
          </p:cNvPr>
          <p:cNvSpPr txBox="1">
            <a:spLocks/>
          </p:cNvSpPr>
          <p:nvPr/>
        </p:nvSpPr>
        <p:spPr>
          <a:xfrm>
            <a:off x="370136" y="841745"/>
            <a:ext cx="8402400" cy="288032"/>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Curiosities</a:t>
            </a:r>
          </a:p>
        </p:txBody>
      </p:sp>
      <p:sp>
        <p:nvSpPr>
          <p:cNvPr id="31" name="Rectángulo 30">
            <a:extLst>
              <a:ext uri="{FF2B5EF4-FFF2-40B4-BE49-F238E27FC236}">
                <a16:creationId xmlns:a16="http://schemas.microsoft.com/office/drawing/2014/main" id="{6EA962BA-9B1F-430F-9899-7E6C2E58BE3C}"/>
              </a:ext>
            </a:extLst>
          </p:cNvPr>
          <p:cNvSpPr/>
          <p:nvPr/>
        </p:nvSpPr>
        <p:spPr>
          <a:xfrm>
            <a:off x="8231446" y="1154358"/>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1</a:t>
            </a:r>
            <a:endParaRPr lang="es-ES" sz="6000" dirty="0">
              <a:ln>
                <a:solidFill>
                  <a:schemeClr val="bg1"/>
                </a:solidFill>
              </a:ln>
              <a:solidFill>
                <a:srgbClr val="1B8E94"/>
              </a:solidFill>
              <a:latin typeface="Impact" panose="020B0806030902050204" pitchFamily="34" charset="0"/>
            </a:endParaRPr>
          </a:p>
        </p:txBody>
      </p:sp>
      <p:sp>
        <p:nvSpPr>
          <p:cNvPr id="32" name="Rectángulo 31">
            <a:extLst>
              <a:ext uri="{FF2B5EF4-FFF2-40B4-BE49-F238E27FC236}">
                <a16:creationId xmlns:a16="http://schemas.microsoft.com/office/drawing/2014/main" id="{94D12964-BDD6-4C20-B100-A0F4027E6F8A}"/>
              </a:ext>
            </a:extLst>
          </p:cNvPr>
          <p:cNvSpPr/>
          <p:nvPr/>
        </p:nvSpPr>
        <p:spPr>
          <a:xfrm>
            <a:off x="1523963" y="2456892"/>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2</a:t>
            </a:r>
            <a:endParaRPr lang="es-ES" sz="6000" dirty="0">
              <a:ln>
                <a:solidFill>
                  <a:schemeClr val="bg1"/>
                </a:solidFill>
              </a:ln>
              <a:solidFill>
                <a:srgbClr val="1B8E94"/>
              </a:solidFill>
              <a:latin typeface="Impact" panose="020B0806030902050204" pitchFamily="34" charset="0"/>
            </a:endParaRPr>
          </a:p>
        </p:txBody>
      </p:sp>
      <p:sp>
        <p:nvSpPr>
          <p:cNvPr id="33" name="Rectángulo 32">
            <a:extLst>
              <a:ext uri="{FF2B5EF4-FFF2-40B4-BE49-F238E27FC236}">
                <a16:creationId xmlns:a16="http://schemas.microsoft.com/office/drawing/2014/main" id="{EFACB497-CD8C-4575-9B3B-E70F09B25B09}"/>
              </a:ext>
            </a:extLst>
          </p:cNvPr>
          <p:cNvSpPr/>
          <p:nvPr/>
        </p:nvSpPr>
        <p:spPr>
          <a:xfrm>
            <a:off x="6339196" y="3645024"/>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3</a:t>
            </a:r>
            <a:endParaRPr lang="es-ES" sz="6000" dirty="0">
              <a:ln>
                <a:solidFill>
                  <a:schemeClr val="bg1"/>
                </a:solidFill>
              </a:ln>
              <a:solidFill>
                <a:srgbClr val="1B8E94"/>
              </a:solidFill>
              <a:latin typeface="Impact" panose="020B0806030902050204" pitchFamily="34" charset="0"/>
            </a:endParaRPr>
          </a:p>
        </p:txBody>
      </p:sp>
      <p:sp>
        <p:nvSpPr>
          <p:cNvPr id="34" name="Rectángulo 33">
            <a:extLst>
              <a:ext uri="{FF2B5EF4-FFF2-40B4-BE49-F238E27FC236}">
                <a16:creationId xmlns:a16="http://schemas.microsoft.com/office/drawing/2014/main" id="{A9E6A989-0022-4816-9726-B77EC9FB6FDD}"/>
              </a:ext>
            </a:extLst>
          </p:cNvPr>
          <p:cNvSpPr/>
          <p:nvPr/>
        </p:nvSpPr>
        <p:spPr>
          <a:xfrm>
            <a:off x="3007526" y="4697860"/>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4</a:t>
            </a:r>
            <a:endParaRPr lang="es-ES" sz="6000" dirty="0">
              <a:ln>
                <a:solidFill>
                  <a:schemeClr val="bg1"/>
                </a:solidFill>
              </a:ln>
              <a:solidFill>
                <a:srgbClr val="1B8E94"/>
              </a:solidFill>
              <a:latin typeface="Impact" panose="020B0806030902050204" pitchFamily="34" charset="0"/>
            </a:endParaRPr>
          </a:p>
        </p:txBody>
      </p:sp>
    </p:spTree>
    <p:extLst>
      <p:ext uri="{BB962C8B-B14F-4D97-AF65-F5344CB8AC3E}">
        <p14:creationId xmlns:p14="http://schemas.microsoft.com/office/powerpoint/2010/main" val="85181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16</a:t>
            </a:fld>
            <a:endParaRPr lang="de-DE"/>
          </a:p>
        </p:txBody>
      </p:sp>
      <p:sp>
        <p:nvSpPr>
          <p:cNvPr id="8" name="Rectángulo 7">
            <a:extLst>
              <a:ext uri="{FF2B5EF4-FFF2-40B4-BE49-F238E27FC236}">
                <a16:creationId xmlns:a16="http://schemas.microsoft.com/office/drawing/2014/main" id="{D3813C9E-8FF6-4702-9B53-6EFFF489CCB1}"/>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11" name="Titel 1">
            <a:extLst>
              <a:ext uri="{FF2B5EF4-FFF2-40B4-BE49-F238E27FC236}">
                <a16:creationId xmlns:a16="http://schemas.microsoft.com/office/drawing/2014/main" id="{190B2B36-32E4-4DD5-8931-7AC393AAA543}"/>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Home appliances</a:t>
            </a:r>
            <a:endParaRPr lang="es-ES" dirty="0"/>
          </a:p>
        </p:txBody>
      </p:sp>
      <p:sp>
        <p:nvSpPr>
          <p:cNvPr id="12" name="Rectángulo 11">
            <a:extLst>
              <a:ext uri="{FF2B5EF4-FFF2-40B4-BE49-F238E27FC236}">
                <a16:creationId xmlns:a16="http://schemas.microsoft.com/office/drawing/2014/main" id="{C79D81B6-83BC-4FF0-BCBC-C9C29DD6DFC1}"/>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Untertitel 5">
            <a:extLst>
              <a:ext uri="{FF2B5EF4-FFF2-40B4-BE49-F238E27FC236}">
                <a16:creationId xmlns:a16="http://schemas.microsoft.com/office/drawing/2014/main" id="{D20EC07E-2C84-4BAB-B081-C69F6E75E947}"/>
              </a:ext>
            </a:extLst>
          </p:cNvPr>
          <p:cNvSpPr txBox="1">
            <a:spLocks/>
          </p:cNvSpPr>
          <p:nvPr/>
        </p:nvSpPr>
        <p:spPr>
          <a:xfrm>
            <a:off x="370136" y="841745"/>
            <a:ext cx="8402400" cy="288032"/>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Curiosities</a:t>
            </a:r>
          </a:p>
        </p:txBody>
      </p:sp>
      <p:sp>
        <p:nvSpPr>
          <p:cNvPr id="15" name="Rectángulo 14">
            <a:extLst>
              <a:ext uri="{FF2B5EF4-FFF2-40B4-BE49-F238E27FC236}">
                <a16:creationId xmlns:a16="http://schemas.microsoft.com/office/drawing/2014/main" id="{8AEA2BEA-D6B6-43A9-936F-1E4088CF825E}"/>
              </a:ext>
            </a:extLst>
          </p:cNvPr>
          <p:cNvSpPr/>
          <p:nvPr/>
        </p:nvSpPr>
        <p:spPr>
          <a:xfrm rot="16200000">
            <a:off x="5888291" y="-4231"/>
            <a:ext cx="584774" cy="5927659"/>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D77F5713-B722-4A31-8EE3-047618EE4394}"/>
              </a:ext>
            </a:extLst>
          </p:cNvPr>
          <p:cNvSpPr/>
          <p:nvPr/>
        </p:nvSpPr>
        <p:spPr>
          <a:xfrm rot="5400000">
            <a:off x="3213829" y="623057"/>
            <a:ext cx="637787" cy="7047107"/>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2E9D276-EDB3-4EDE-826C-9AE40F85A755}"/>
              </a:ext>
            </a:extLst>
          </p:cNvPr>
          <p:cNvSpPr/>
          <p:nvPr/>
        </p:nvSpPr>
        <p:spPr>
          <a:xfrm rot="16200000">
            <a:off x="5431794" y="1883715"/>
            <a:ext cx="646332" cy="6779095"/>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B701476A-2114-40DA-86E7-859DAF26E9D4}"/>
              </a:ext>
            </a:extLst>
          </p:cNvPr>
          <p:cNvSpPr/>
          <p:nvPr/>
        </p:nvSpPr>
        <p:spPr>
          <a:xfrm>
            <a:off x="3563888" y="2736928"/>
            <a:ext cx="5381678" cy="461665"/>
          </a:xfrm>
          <a:prstGeom prst="rect">
            <a:avLst/>
          </a:prstGeom>
        </p:spPr>
        <p:txBody>
          <a:bodyPr wrap="square">
            <a:spAutoFit/>
          </a:bodyPr>
          <a:lstStyle/>
          <a:p>
            <a:pPr algn="r"/>
            <a:r>
              <a:rPr lang="en-US" sz="1200" dirty="0">
                <a:solidFill>
                  <a:schemeClr val="tx1">
                    <a:lumMod val="65000"/>
                    <a:lumOff val="35000"/>
                  </a:schemeClr>
                </a:solidFill>
              </a:rPr>
              <a:t>The use of an electric razor can be less energy than a shaving type natural: everything depends on the time we keep the hot water tap open.</a:t>
            </a:r>
          </a:p>
        </p:txBody>
      </p:sp>
      <p:sp>
        <p:nvSpPr>
          <p:cNvPr id="19" name="Rectángulo 18">
            <a:extLst>
              <a:ext uri="{FF2B5EF4-FFF2-40B4-BE49-F238E27FC236}">
                <a16:creationId xmlns:a16="http://schemas.microsoft.com/office/drawing/2014/main" id="{BB928E29-7222-4547-A3D0-9E8123CF1080}"/>
              </a:ext>
            </a:extLst>
          </p:cNvPr>
          <p:cNvSpPr/>
          <p:nvPr/>
        </p:nvSpPr>
        <p:spPr>
          <a:xfrm>
            <a:off x="107504" y="3826785"/>
            <a:ext cx="6779096" cy="646331"/>
          </a:xfrm>
          <a:prstGeom prst="rect">
            <a:avLst/>
          </a:prstGeom>
        </p:spPr>
        <p:txBody>
          <a:bodyPr wrap="square">
            <a:spAutoFit/>
          </a:bodyPr>
          <a:lstStyle/>
          <a:p>
            <a:r>
              <a:rPr lang="en-US" sz="1200" dirty="0">
                <a:solidFill>
                  <a:schemeClr val="tx1">
                    <a:lumMod val="65000"/>
                    <a:lumOff val="35000"/>
                  </a:schemeClr>
                </a:solidFill>
              </a:rPr>
              <a:t>Office equipment labeled "Energy Star" has the ability to go to a resting state after a certain time in which the equipment has not been used. In this state (low energy mode) the energy consumption is a maximum of 15% of normal consumption.</a:t>
            </a:r>
          </a:p>
        </p:txBody>
      </p:sp>
      <p:sp>
        <p:nvSpPr>
          <p:cNvPr id="20" name="Rectángulo 19">
            <a:extLst>
              <a:ext uri="{FF2B5EF4-FFF2-40B4-BE49-F238E27FC236}">
                <a16:creationId xmlns:a16="http://schemas.microsoft.com/office/drawing/2014/main" id="{7052ACB0-746A-4979-AF92-126A4FA88A9E}"/>
              </a:ext>
            </a:extLst>
          </p:cNvPr>
          <p:cNvSpPr/>
          <p:nvPr/>
        </p:nvSpPr>
        <p:spPr>
          <a:xfrm>
            <a:off x="2777702" y="4950099"/>
            <a:ext cx="6082430" cy="646331"/>
          </a:xfrm>
          <a:prstGeom prst="rect">
            <a:avLst/>
          </a:prstGeom>
          <a:ln>
            <a:noFill/>
          </a:ln>
        </p:spPr>
        <p:txBody>
          <a:bodyPr wrap="square">
            <a:spAutoFit/>
          </a:bodyPr>
          <a:lstStyle/>
          <a:p>
            <a:pPr algn="r"/>
            <a:r>
              <a:rPr lang="en-US" sz="1200" dirty="0">
                <a:solidFill>
                  <a:schemeClr val="tx1">
                    <a:lumMod val="65000"/>
                    <a:lumOff val="35000"/>
                  </a:schemeClr>
                </a:solidFill>
              </a:rPr>
              <a:t>In an electric plate, if we use an open pot with a poor heat diffuser bottom, keep 1.5 liters of water boiling, would require a power of 850 W, compared to 150 W that would be required with a pressure cooker with thick diffuser background.</a:t>
            </a:r>
          </a:p>
        </p:txBody>
      </p:sp>
      <p:sp>
        <p:nvSpPr>
          <p:cNvPr id="21" name="Rectángulo 20">
            <a:extLst>
              <a:ext uri="{FF2B5EF4-FFF2-40B4-BE49-F238E27FC236}">
                <a16:creationId xmlns:a16="http://schemas.microsoft.com/office/drawing/2014/main" id="{59BE689F-C128-4AC0-B40A-368784DDF877}"/>
              </a:ext>
            </a:extLst>
          </p:cNvPr>
          <p:cNvSpPr/>
          <p:nvPr/>
        </p:nvSpPr>
        <p:spPr>
          <a:xfrm rot="5400000">
            <a:off x="2381578" y="-749635"/>
            <a:ext cx="637787" cy="5399240"/>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A29E975A-1A43-48C0-96D0-B1516302DEF7}"/>
              </a:ext>
            </a:extLst>
          </p:cNvPr>
          <p:cNvSpPr/>
          <p:nvPr/>
        </p:nvSpPr>
        <p:spPr>
          <a:xfrm>
            <a:off x="107503" y="1630541"/>
            <a:ext cx="5256585" cy="646331"/>
          </a:xfrm>
          <a:prstGeom prst="rect">
            <a:avLst/>
          </a:prstGeom>
        </p:spPr>
        <p:txBody>
          <a:bodyPr wrap="square">
            <a:spAutoFit/>
          </a:bodyPr>
          <a:lstStyle/>
          <a:p>
            <a:r>
              <a:rPr lang="en-US" sz="1200" dirty="0">
                <a:solidFill>
                  <a:schemeClr val="tx1">
                    <a:lumMod val="65000"/>
                    <a:lumOff val="35000"/>
                  </a:schemeClr>
                </a:solidFill>
              </a:rPr>
              <a:t>In the air conditioning can achieve energy savings of more than 30% installing awnings in the windows where the sun shines, avoiding the entry of hot air inside the house and properly insulating walls and ceilings.</a:t>
            </a:r>
          </a:p>
        </p:txBody>
      </p:sp>
      <p:sp>
        <p:nvSpPr>
          <p:cNvPr id="31" name="Rectángulo 30">
            <a:extLst>
              <a:ext uri="{FF2B5EF4-FFF2-40B4-BE49-F238E27FC236}">
                <a16:creationId xmlns:a16="http://schemas.microsoft.com/office/drawing/2014/main" id="{0D4F19AF-ED14-4789-8E60-E5089A33017A}"/>
              </a:ext>
            </a:extLst>
          </p:cNvPr>
          <p:cNvSpPr/>
          <p:nvPr/>
        </p:nvSpPr>
        <p:spPr>
          <a:xfrm>
            <a:off x="5067954" y="1177985"/>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1</a:t>
            </a:r>
            <a:endParaRPr lang="es-ES" sz="6000" dirty="0">
              <a:ln>
                <a:solidFill>
                  <a:schemeClr val="bg1"/>
                </a:solidFill>
              </a:ln>
              <a:solidFill>
                <a:srgbClr val="1B8E94"/>
              </a:solidFill>
              <a:latin typeface="Impact" panose="020B0806030902050204" pitchFamily="34" charset="0"/>
            </a:endParaRPr>
          </a:p>
        </p:txBody>
      </p:sp>
      <p:sp>
        <p:nvSpPr>
          <p:cNvPr id="32" name="Rectángulo 31">
            <a:extLst>
              <a:ext uri="{FF2B5EF4-FFF2-40B4-BE49-F238E27FC236}">
                <a16:creationId xmlns:a16="http://schemas.microsoft.com/office/drawing/2014/main" id="{AB7A46AB-41FA-4A14-AEF6-169EC2091A03}"/>
              </a:ext>
            </a:extLst>
          </p:cNvPr>
          <p:cNvSpPr/>
          <p:nvPr/>
        </p:nvSpPr>
        <p:spPr>
          <a:xfrm>
            <a:off x="2735795" y="2197204"/>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2</a:t>
            </a:r>
            <a:endParaRPr lang="es-ES" sz="6000" dirty="0">
              <a:ln>
                <a:solidFill>
                  <a:schemeClr val="bg1"/>
                </a:solidFill>
              </a:ln>
              <a:solidFill>
                <a:srgbClr val="1B8E94"/>
              </a:solidFill>
              <a:latin typeface="Impact" panose="020B0806030902050204" pitchFamily="34" charset="0"/>
            </a:endParaRPr>
          </a:p>
        </p:txBody>
      </p:sp>
      <p:sp>
        <p:nvSpPr>
          <p:cNvPr id="33" name="Rectángulo 32">
            <a:extLst>
              <a:ext uri="{FF2B5EF4-FFF2-40B4-BE49-F238E27FC236}">
                <a16:creationId xmlns:a16="http://schemas.microsoft.com/office/drawing/2014/main" id="{60785C4B-0FC8-41B8-AB77-876602BB0853}"/>
              </a:ext>
            </a:extLst>
          </p:cNvPr>
          <p:cNvSpPr/>
          <p:nvPr/>
        </p:nvSpPr>
        <p:spPr>
          <a:xfrm>
            <a:off x="6600276" y="3460870"/>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3</a:t>
            </a:r>
            <a:endParaRPr lang="es-ES" sz="6000" dirty="0">
              <a:ln>
                <a:solidFill>
                  <a:schemeClr val="bg1"/>
                </a:solidFill>
              </a:ln>
              <a:solidFill>
                <a:srgbClr val="1B8E94"/>
              </a:solidFill>
              <a:latin typeface="Impact" panose="020B0806030902050204" pitchFamily="34" charset="0"/>
            </a:endParaRPr>
          </a:p>
        </p:txBody>
      </p:sp>
      <p:sp>
        <p:nvSpPr>
          <p:cNvPr id="34" name="Rectángulo 33">
            <a:extLst>
              <a:ext uri="{FF2B5EF4-FFF2-40B4-BE49-F238E27FC236}">
                <a16:creationId xmlns:a16="http://schemas.microsoft.com/office/drawing/2014/main" id="{BB98FC19-1D26-48F8-A406-5F1BD5A574A0}"/>
              </a:ext>
            </a:extLst>
          </p:cNvPr>
          <p:cNvSpPr/>
          <p:nvPr/>
        </p:nvSpPr>
        <p:spPr>
          <a:xfrm>
            <a:off x="1919226" y="4581128"/>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4</a:t>
            </a:r>
            <a:endParaRPr lang="es-ES" sz="6000" dirty="0">
              <a:ln>
                <a:solidFill>
                  <a:schemeClr val="bg1"/>
                </a:solidFill>
              </a:ln>
              <a:solidFill>
                <a:srgbClr val="1B8E94"/>
              </a:solidFill>
              <a:latin typeface="Impact" panose="020B0806030902050204" pitchFamily="34" charset="0"/>
            </a:endParaRPr>
          </a:p>
        </p:txBody>
      </p:sp>
    </p:spTree>
    <p:extLst>
      <p:ext uri="{BB962C8B-B14F-4D97-AF65-F5344CB8AC3E}">
        <p14:creationId xmlns:p14="http://schemas.microsoft.com/office/powerpoint/2010/main" val="255608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17</a:t>
            </a:fld>
            <a:endParaRPr lang="de-DE"/>
          </a:p>
        </p:txBody>
      </p:sp>
      <p:sp>
        <p:nvSpPr>
          <p:cNvPr id="7" name="Rectángulo 6">
            <a:extLst>
              <a:ext uri="{FF2B5EF4-FFF2-40B4-BE49-F238E27FC236}">
                <a16:creationId xmlns:a16="http://schemas.microsoft.com/office/drawing/2014/main" id="{AD9F9E77-A35E-469E-A044-758EB5965B92}"/>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5D0E7C69-C5A7-407C-9682-2DFA83A95CC2}"/>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The new housing</a:t>
            </a:r>
            <a:endParaRPr lang="es-ES" dirty="0"/>
          </a:p>
        </p:txBody>
      </p:sp>
      <p:sp>
        <p:nvSpPr>
          <p:cNvPr id="9" name="Rectángulo 8">
            <a:extLst>
              <a:ext uri="{FF2B5EF4-FFF2-40B4-BE49-F238E27FC236}">
                <a16:creationId xmlns:a16="http://schemas.microsoft.com/office/drawing/2014/main" id="{77A8AE72-8F7E-41DA-9A33-85BB9AD8669B}"/>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ángulo 10">
            <a:extLst>
              <a:ext uri="{FF2B5EF4-FFF2-40B4-BE49-F238E27FC236}">
                <a16:creationId xmlns:a16="http://schemas.microsoft.com/office/drawing/2014/main" id="{CD8E25DE-2BEA-4DCC-8250-97F2DC61AF83}"/>
              </a:ext>
            </a:extLst>
          </p:cNvPr>
          <p:cNvSpPr/>
          <p:nvPr/>
        </p:nvSpPr>
        <p:spPr>
          <a:xfrm>
            <a:off x="2253337" y="1329102"/>
            <a:ext cx="6642410" cy="1169551"/>
          </a:xfrm>
          <a:prstGeom prst="rect">
            <a:avLst/>
          </a:prstGeom>
        </p:spPr>
        <p:txBody>
          <a:bodyPr wrap="square">
            <a:spAutoFit/>
          </a:bodyPr>
          <a:lstStyle/>
          <a:p>
            <a:pPr lvl="0"/>
            <a:r>
              <a:rPr lang="en-US" sz="1400" dirty="0">
                <a:solidFill>
                  <a:schemeClr val="tx1">
                    <a:lumMod val="65000"/>
                    <a:lumOff val="35000"/>
                  </a:schemeClr>
                </a:solidFill>
              </a:rPr>
              <a:t>The energy consumption of a house has a great impact on our quality of life and the family budget. Therefore, at the time of purchase it is very important to ask for information about the quality of the home, as well as its HVAC systems and hot water production, and to take into account the quality of the facilities in our purchase decision.</a:t>
            </a:r>
          </a:p>
        </p:txBody>
      </p:sp>
      <p:sp>
        <p:nvSpPr>
          <p:cNvPr id="13" name="Rectángulo 12">
            <a:extLst>
              <a:ext uri="{FF2B5EF4-FFF2-40B4-BE49-F238E27FC236}">
                <a16:creationId xmlns:a16="http://schemas.microsoft.com/office/drawing/2014/main" id="{E822D1DE-A60E-47F0-8415-25E77A6A84B0}"/>
              </a:ext>
            </a:extLst>
          </p:cNvPr>
          <p:cNvSpPr/>
          <p:nvPr/>
        </p:nvSpPr>
        <p:spPr>
          <a:xfrm>
            <a:off x="2267950" y="2708658"/>
            <a:ext cx="6408031" cy="738664"/>
          </a:xfrm>
          <a:prstGeom prst="rect">
            <a:avLst/>
          </a:prstGeom>
        </p:spPr>
        <p:txBody>
          <a:bodyPr wrap="square">
            <a:spAutoFit/>
          </a:bodyPr>
          <a:lstStyle/>
          <a:p>
            <a:pPr lvl="0"/>
            <a:r>
              <a:rPr lang="en-US" sz="1400" dirty="0">
                <a:solidFill>
                  <a:schemeClr val="tx1">
                    <a:lumMod val="65000"/>
                    <a:lumOff val="35000"/>
                  </a:schemeClr>
                </a:solidFill>
              </a:rPr>
              <a:t>The equipment for thermal utilization of solar energy constitutes a reliable and profitable technological development for the production of sanitary hot water in the housing sector.</a:t>
            </a:r>
          </a:p>
        </p:txBody>
      </p:sp>
      <p:sp>
        <p:nvSpPr>
          <p:cNvPr id="15" name="Rectángulo 14">
            <a:extLst>
              <a:ext uri="{FF2B5EF4-FFF2-40B4-BE49-F238E27FC236}">
                <a16:creationId xmlns:a16="http://schemas.microsoft.com/office/drawing/2014/main" id="{5E6AD5B3-89C2-490D-86C1-43BE0C59EB2F}"/>
              </a:ext>
            </a:extLst>
          </p:cNvPr>
          <p:cNvSpPr/>
          <p:nvPr/>
        </p:nvSpPr>
        <p:spPr>
          <a:xfrm>
            <a:off x="2238047" y="3746850"/>
            <a:ext cx="6723654" cy="677108"/>
          </a:xfrm>
          <a:prstGeom prst="rect">
            <a:avLst/>
          </a:prstGeom>
        </p:spPr>
        <p:txBody>
          <a:bodyPr wrap="square">
            <a:spAutoFit/>
          </a:bodyPr>
          <a:lstStyle/>
          <a:p>
            <a:pPr lvl="0"/>
            <a:r>
              <a:rPr lang="en-US" sz="1400" dirty="0">
                <a:solidFill>
                  <a:schemeClr val="tx1">
                    <a:lumMod val="65000"/>
                    <a:lumOff val="35000"/>
                  </a:schemeClr>
                </a:solidFill>
              </a:rPr>
              <a:t>A good bioclimatic design can achieve savings of up to </a:t>
            </a:r>
            <a:r>
              <a:rPr lang="en-US" sz="2400" dirty="0">
                <a:solidFill>
                  <a:srgbClr val="86DE8D"/>
                </a:solidFill>
              </a:rPr>
              <a:t>70</a:t>
            </a:r>
            <a:r>
              <a:rPr lang="en-US" sz="1400" dirty="0">
                <a:solidFill>
                  <a:schemeClr val="tx1">
                    <a:lumMod val="65000"/>
                    <a:lumOff val="35000"/>
                  </a:schemeClr>
                </a:solidFill>
              </a:rPr>
              <a:t>% for the air conditioning and lighting of your home.</a:t>
            </a:r>
          </a:p>
        </p:txBody>
      </p:sp>
      <p:sp>
        <p:nvSpPr>
          <p:cNvPr id="17" name="Rectángulo 16">
            <a:extLst>
              <a:ext uri="{FF2B5EF4-FFF2-40B4-BE49-F238E27FC236}">
                <a16:creationId xmlns:a16="http://schemas.microsoft.com/office/drawing/2014/main" id="{A544FD7B-F082-4E46-A1E2-468AA1488210}"/>
              </a:ext>
            </a:extLst>
          </p:cNvPr>
          <p:cNvSpPr/>
          <p:nvPr/>
        </p:nvSpPr>
        <p:spPr>
          <a:xfrm>
            <a:off x="2243973" y="4547640"/>
            <a:ext cx="6723654" cy="738664"/>
          </a:xfrm>
          <a:prstGeom prst="rect">
            <a:avLst/>
          </a:prstGeom>
        </p:spPr>
        <p:txBody>
          <a:bodyPr wrap="square">
            <a:spAutoFit/>
          </a:bodyPr>
          <a:lstStyle/>
          <a:p>
            <a:pPr lvl="0"/>
            <a:r>
              <a:rPr lang="en-US" sz="1400" dirty="0">
                <a:solidFill>
                  <a:schemeClr val="tx1">
                    <a:lumMod val="65000"/>
                    <a:lumOff val="35000"/>
                  </a:schemeClr>
                </a:solidFill>
              </a:rPr>
              <a:t>Renewable energies can be used in the supply of energy to our homes by incorporating equipment that takes advantage of the energy coming from the sun, air, biomass and geothermal energy.</a:t>
            </a:r>
          </a:p>
        </p:txBody>
      </p:sp>
      <p:grpSp>
        <p:nvGrpSpPr>
          <p:cNvPr id="3" name="Grupo 2">
            <a:extLst>
              <a:ext uri="{FF2B5EF4-FFF2-40B4-BE49-F238E27FC236}">
                <a16:creationId xmlns:a16="http://schemas.microsoft.com/office/drawing/2014/main" id="{8C2E193D-CD6D-432C-B6EF-1F9584822B0F}"/>
              </a:ext>
            </a:extLst>
          </p:cNvPr>
          <p:cNvGrpSpPr/>
          <p:nvPr/>
        </p:nvGrpSpPr>
        <p:grpSpPr>
          <a:xfrm>
            <a:off x="189891" y="1610082"/>
            <a:ext cx="2182826" cy="3947039"/>
            <a:chOff x="194063" y="1420788"/>
            <a:chExt cx="2182826" cy="3947039"/>
          </a:xfrm>
        </p:grpSpPr>
        <p:sp>
          <p:nvSpPr>
            <p:cNvPr id="32" name="Arco de bloque 31">
              <a:extLst>
                <a:ext uri="{FF2B5EF4-FFF2-40B4-BE49-F238E27FC236}">
                  <a16:creationId xmlns:a16="http://schemas.microsoft.com/office/drawing/2014/main" id="{EE778ACC-9E2D-4C95-BFB4-6A511D32C73A}"/>
                </a:ext>
              </a:extLst>
            </p:cNvPr>
            <p:cNvSpPr/>
            <p:nvPr/>
          </p:nvSpPr>
          <p:spPr>
            <a:xfrm rot="15300000">
              <a:off x="792713" y="27236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33" name="Grupo 32">
              <a:extLst>
                <a:ext uri="{FF2B5EF4-FFF2-40B4-BE49-F238E27FC236}">
                  <a16:creationId xmlns:a16="http://schemas.microsoft.com/office/drawing/2014/main" id="{1BEDA953-D154-47A2-AE49-049EE6F15617}"/>
                </a:ext>
              </a:extLst>
            </p:cNvPr>
            <p:cNvGrpSpPr/>
            <p:nvPr/>
          </p:nvGrpSpPr>
          <p:grpSpPr>
            <a:xfrm>
              <a:off x="194063" y="1420788"/>
              <a:ext cx="2035296" cy="3947039"/>
              <a:chOff x="390095" y="1442140"/>
              <a:chExt cx="2035296" cy="3947039"/>
            </a:xfrm>
          </p:grpSpPr>
          <p:sp>
            <p:nvSpPr>
              <p:cNvPr id="34" name="Arco de bloque 33">
                <a:extLst>
                  <a:ext uri="{FF2B5EF4-FFF2-40B4-BE49-F238E27FC236}">
                    <a16:creationId xmlns:a16="http://schemas.microsoft.com/office/drawing/2014/main" id="{5DEE70E3-D69C-4775-B44E-0795FCD4AE91}"/>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5" name="Arco de bloque 34">
                <a:extLst>
                  <a:ext uri="{FF2B5EF4-FFF2-40B4-BE49-F238E27FC236}">
                    <a16:creationId xmlns:a16="http://schemas.microsoft.com/office/drawing/2014/main" id="{134CEDA6-D177-4DF5-BDFA-E42ADD788884}"/>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6" name="Elipse 35">
                <a:extLst>
                  <a:ext uri="{FF2B5EF4-FFF2-40B4-BE49-F238E27FC236}">
                    <a16:creationId xmlns:a16="http://schemas.microsoft.com/office/drawing/2014/main" id="{4497F58D-6C3C-4208-ADE5-7A98C9939F3E}"/>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Elipse 36">
                <a:extLst>
                  <a:ext uri="{FF2B5EF4-FFF2-40B4-BE49-F238E27FC236}">
                    <a16:creationId xmlns:a16="http://schemas.microsoft.com/office/drawing/2014/main" id="{F0FCEEA6-887F-4E59-8E7D-0D0474AF3AC8}"/>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8" name="Elipse 37">
                <a:extLst>
                  <a:ext uri="{FF2B5EF4-FFF2-40B4-BE49-F238E27FC236}">
                    <a16:creationId xmlns:a16="http://schemas.microsoft.com/office/drawing/2014/main" id="{0FD8F76C-77AF-47D8-A26E-6C3D921F73AC}"/>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0" name="Elipse 39">
                <a:extLst>
                  <a:ext uri="{FF2B5EF4-FFF2-40B4-BE49-F238E27FC236}">
                    <a16:creationId xmlns:a16="http://schemas.microsoft.com/office/drawing/2014/main" id="{6DE5B687-32E4-443C-9843-7B50A4CF58CF}"/>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grpSp>
      <p:pic>
        <p:nvPicPr>
          <p:cNvPr id="1026" name="Picture 2" descr="accept, document, text icon">
            <a:extLst>
              <a:ext uri="{FF2B5EF4-FFF2-40B4-BE49-F238E27FC236}">
                <a16:creationId xmlns:a16="http://schemas.microsoft.com/office/drawing/2014/main" id="{AE7CE874-628F-41A1-8F53-9C0CC4F86A54}"/>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926" y="1817485"/>
            <a:ext cx="469238" cy="46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cdn2.iconfinder.com/data/icons/ecology-environment-outline/96/ecologi_outline-10-256.png">
            <a:extLst>
              <a:ext uri="{FF2B5EF4-FFF2-40B4-BE49-F238E27FC236}">
                <a16:creationId xmlns:a16="http://schemas.microsoft.com/office/drawing/2014/main" id="{FD71F7F3-5D87-4C6B-9655-716DF2668D44}"/>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4205" y="2506622"/>
            <a:ext cx="679140" cy="6791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s://cdn0.iconfinder.com/data/icons/business-management-3-4/256/m-55-256.png">
            <a:extLst>
              <a:ext uri="{FF2B5EF4-FFF2-40B4-BE49-F238E27FC236}">
                <a16:creationId xmlns:a16="http://schemas.microsoft.com/office/drawing/2014/main" id="{845A9F92-FFBB-4AC0-A550-4B39A96E1FD1}"/>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690" y="3578445"/>
            <a:ext cx="556762" cy="556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iconfinder.com/data/icons/green-energy-initiative-1/100/windmill-256.png">
            <a:extLst>
              <a:ext uri="{FF2B5EF4-FFF2-40B4-BE49-F238E27FC236}">
                <a16:creationId xmlns:a16="http://schemas.microsoft.com/office/drawing/2014/main" id="{44F8D1BB-5BBD-4809-9F2E-9FDB742DA45C}"/>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0824" y="4463014"/>
            <a:ext cx="640333" cy="64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18</a:t>
            </a:fld>
            <a:endParaRPr lang="de-DE"/>
          </a:p>
        </p:txBody>
      </p:sp>
      <p:sp>
        <p:nvSpPr>
          <p:cNvPr id="7" name="Rectángulo 6">
            <a:extLst>
              <a:ext uri="{FF2B5EF4-FFF2-40B4-BE49-F238E27FC236}">
                <a16:creationId xmlns:a16="http://schemas.microsoft.com/office/drawing/2014/main" id="{6FA149C9-D6C2-4ACC-B33A-FD6449096702}"/>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9" name="Titel 1">
            <a:extLst>
              <a:ext uri="{FF2B5EF4-FFF2-40B4-BE49-F238E27FC236}">
                <a16:creationId xmlns:a16="http://schemas.microsoft.com/office/drawing/2014/main" id="{892EA585-0AB0-4534-B951-52EFD13FC002}"/>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The new housing</a:t>
            </a:r>
            <a:endParaRPr lang="es-ES" dirty="0"/>
          </a:p>
        </p:txBody>
      </p:sp>
      <p:sp>
        <p:nvSpPr>
          <p:cNvPr id="11" name="Rectángulo 10">
            <a:extLst>
              <a:ext uri="{FF2B5EF4-FFF2-40B4-BE49-F238E27FC236}">
                <a16:creationId xmlns:a16="http://schemas.microsoft.com/office/drawing/2014/main" id="{60C05258-ACD0-4310-9361-E1562BF386F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12691A9F-19A9-40D7-8000-4AEDAF62733F}"/>
              </a:ext>
            </a:extLst>
          </p:cNvPr>
          <p:cNvSpPr/>
          <p:nvPr/>
        </p:nvSpPr>
        <p:spPr>
          <a:xfrm>
            <a:off x="258405" y="1851819"/>
            <a:ext cx="6642410" cy="954107"/>
          </a:xfrm>
          <a:prstGeom prst="rect">
            <a:avLst/>
          </a:prstGeom>
        </p:spPr>
        <p:txBody>
          <a:bodyPr wrap="square">
            <a:spAutoFit/>
          </a:bodyPr>
          <a:lstStyle/>
          <a:p>
            <a:pPr lvl="0" algn="r"/>
            <a:r>
              <a:rPr lang="en-US" sz="1400" dirty="0">
                <a:solidFill>
                  <a:schemeClr val="tx1">
                    <a:lumMod val="65000"/>
                    <a:lumOff val="35000"/>
                  </a:schemeClr>
                </a:solidFill>
              </a:rPr>
              <a:t>Since 2007, the energy certification of buildings has been generalized throughout Europe, which provides information on the energy efficiency of our house, depending on the characteristics of the insulation, glazing, heating systems, hot water production and air conditioning</a:t>
            </a:r>
          </a:p>
        </p:txBody>
      </p:sp>
      <p:sp>
        <p:nvSpPr>
          <p:cNvPr id="12" name="Rectángulo 11">
            <a:extLst>
              <a:ext uri="{FF2B5EF4-FFF2-40B4-BE49-F238E27FC236}">
                <a16:creationId xmlns:a16="http://schemas.microsoft.com/office/drawing/2014/main" id="{CFC6123C-98B9-4CF1-BE10-E7E4947E00FF}"/>
              </a:ext>
            </a:extLst>
          </p:cNvPr>
          <p:cNvSpPr/>
          <p:nvPr/>
        </p:nvSpPr>
        <p:spPr>
          <a:xfrm>
            <a:off x="447498" y="3051307"/>
            <a:ext cx="6408031" cy="738664"/>
          </a:xfrm>
          <a:prstGeom prst="rect">
            <a:avLst/>
          </a:prstGeom>
        </p:spPr>
        <p:txBody>
          <a:bodyPr wrap="square">
            <a:spAutoFit/>
          </a:bodyPr>
          <a:lstStyle/>
          <a:p>
            <a:pPr lvl="0" algn="r"/>
            <a:r>
              <a:rPr lang="en-US" sz="1400" dirty="0">
                <a:solidFill>
                  <a:schemeClr val="tx1">
                    <a:lumMod val="65000"/>
                    <a:lumOff val="35000"/>
                  </a:schemeClr>
                </a:solidFill>
              </a:rPr>
              <a:t>Likewise, biomass boilers are a very interesting and competitive option, especially for the replacement of coal boilers. They are also an option that should be considered in new homes.</a:t>
            </a:r>
          </a:p>
        </p:txBody>
      </p:sp>
      <p:sp>
        <p:nvSpPr>
          <p:cNvPr id="13" name="Rectángulo 12">
            <a:extLst>
              <a:ext uri="{FF2B5EF4-FFF2-40B4-BE49-F238E27FC236}">
                <a16:creationId xmlns:a16="http://schemas.microsoft.com/office/drawing/2014/main" id="{D4D3DDDC-F15A-4562-8C4A-71C5A97AC783}"/>
              </a:ext>
            </a:extLst>
          </p:cNvPr>
          <p:cNvSpPr/>
          <p:nvPr/>
        </p:nvSpPr>
        <p:spPr>
          <a:xfrm>
            <a:off x="213119" y="4048363"/>
            <a:ext cx="6723654" cy="954107"/>
          </a:xfrm>
          <a:prstGeom prst="rect">
            <a:avLst/>
          </a:prstGeom>
        </p:spPr>
        <p:txBody>
          <a:bodyPr wrap="square">
            <a:spAutoFit/>
          </a:bodyPr>
          <a:lstStyle/>
          <a:p>
            <a:pPr lvl="0" algn="r"/>
            <a:r>
              <a:rPr lang="en-US" sz="1400" dirty="0">
                <a:solidFill>
                  <a:schemeClr val="tx1">
                    <a:lumMod val="65000"/>
                    <a:lumOff val="35000"/>
                  </a:schemeClr>
                </a:solidFill>
              </a:rPr>
              <a:t>By means of a suitable collection system and a geothermal heat pump, in winter the heat from the inside of the earth can be used for domestic heating and obtaining hot water. In summer, that heat is extracted by transferring it to the subsoil and cooling the building.</a:t>
            </a:r>
          </a:p>
        </p:txBody>
      </p:sp>
      <p:sp>
        <p:nvSpPr>
          <p:cNvPr id="15" name="Arco de bloque 14">
            <a:extLst>
              <a:ext uri="{FF2B5EF4-FFF2-40B4-BE49-F238E27FC236}">
                <a16:creationId xmlns:a16="http://schemas.microsoft.com/office/drawing/2014/main" id="{857BB0F1-7861-48AE-85CE-552398A6B5B7}"/>
              </a:ext>
            </a:extLst>
          </p:cNvPr>
          <p:cNvSpPr/>
          <p:nvPr/>
        </p:nvSpPr>
        <p:spPr>
          <a:xfrm rot="15300000">
            <a:off x="7520944" y="34670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2" name="Grupo 1">
            <a:extLst>
              <a:ext uri="{FF2B5EF4-FFF2-40B4-BE49-F238E27FC236}">
                <a16:creationId xmlns:a16="http://schemas.microsoft.com/office/drawing/2014/main" id="{D93528AE-7EA6-4F64-A82D-910823D39BEF}"/>
              </a:ext>
            </a:extLst>
          </p:cNvPr>
          <p:cNvGrpSpPr/>
          <p:nvPr/>
        </p:nvGrpSpPr>
        <p:grpSpPr>
          <a:xfrm>
            <a:off x="6922294" y="2164191"/>
            <a:ext cx="2035296" cy="2681821"/>
            <a:chOff x="189891" y="1610082"/>
            <a:chExt cx="2035296" cy="2681821"/>
          </a:xfrm>
        </p:grpSpPr>
        <p:sp>
          <p:nvSpPr>
            <p:cNvPr id="18" name="Arco de bloque 17">
              <a:extLst>
                <a:ext uri="{FF2B5EF4-FFF2-40B4-BE49-F238E27FC236}">
                  <a16:creationId xmlns:a16="http://schemas.microsoft.com/office/drawing/2014/main" id="{3D2A0160-A85B-4D40-B26D-9610480B7C21}"/>
                </a:ext>
              </a:extLst>
            </p:cNvPr>
            <p:cNvSpPr/>
            <p:nvPr/>
          </p:nvSpPr>
          <p:spPr>
            <a:xfrm rot="19800000">
              <a:off x="269243" y="2052848"/>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9" name="Elipse 18">
              <a:extLst>
                <a:ext uri="{FF2B5EF4-FFF2-40B4-BE49-F238E27FC236}">
                  <a16:creationId xmlns:a16="http://schemas.microsoft.com/office/drawing/2014/main" id="{B69E5AE4-DBE1-49E4-BB30-619BE2BB049D}"/>
                </a:ext>
              </a:extLst>
            </p:cNvPr>
            <p:cNvSpPr/>
            <p:nvPr/>
          </p:nvSpPr>
          <p:spPr>
            <a:xfrm>
              <a:off x="189891" y="161008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Elipse 19">
              <a:extLst>
                <a:ext uri="{FF2B5EF4-FFF2-40B4-BE49-F238E27FC236}">
                  <a16:creationId xmlns:a16="http://schemas.microsoft.com/office/drawing/2014/main" id="{656C43E2-82B3-40DF-9792-A6DA7DC48FB7}"/>
                </a:ext>
              </a:extLst>
            </p:cNvPr>
            <p:cNvSpPr/>
            <p:nvPr/>
          </p:nvSpPr>
          <p:spPr>
            <a:xfrm>
              <a:off x="1328647" y="2458057"/>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1" name="Elipse 20">
              <a:extLst>
                <a:ext uri="{FF2B5EF4-FFF2-40B4-BE49-F238E27FC236}">
                  <a16:creationId xmlns:a16="http://schemas.microsoft.com/office/drawing/2014/main" id="{B1ADE180-E091-4BA5-99D1-8A74507C8B1D}"/>
                </a:ext>
              </a:extLst>
            </p:cNvPr>
            <p:cNvSpPr/>
            <p:nvPr/>
          </p:nvSpPr>
          <p:spPr>
            <a:xfrm>
              <a:off x="189891" y="3395363"/>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grpSp>
        <p:nvGrpSpPr>
          <p:cNvPr id="32" name="Grupo 31">
            <a:extLst>
              <a:ext uri="{FF2B5EF4-FFF2-40B4-BE49-F238E27FC236}">
                <a16:creationId xmlns:a16="http://schemas.microsoft.com/office/drawing/2014/main" id="{C6E9C39B-192A-462C-93DE-7C81DA0DD5AA}"/>
              </a:ext>
            </a:extLst>
          </p:cNvPr>
          <p:cNvGrpSpPr/>
          <p:nvPr/>
        </p:nvGrpSpPr>
        <p:grpSpPr>
          <a:xfrm>
            <a:off x="7017351" y="2307300"/>
            <a:ext cx="1163018" cy="598500"/>
            <a:chOff x="5256076" y="1072971"/>
            <a:chExt cx="1188132" cy="611424"/>
          </a:xfrm>
        </p:grpSpPr>
        <p:sp>
          <p:nvSpPr>
            <p:cNvPr id="3" name="Flecha: pentágono 2">
              <a:extLst>
                <a:ext uri="{FF2B5EF4-FFF2-40B4-BE49-F238E27FC236}">
                  <a16:creationId xmlns:a16="http://schemas.microsoft.com/office/drawing/2014/main" id="{F1FB24A1-6E64-4FBA-950A-83FDCE3437A0}"/>
                </a:ext>
              </a:extLst>
            </p:cNvPr>
            <p:cNvSpPr/>
            <p:nvPr/>
          </p:nvSpPr>
          <p:spPr>
            <a:xfrm>
              <a:off x="5256076" y="1196752"/>
              <a:ext cx="216024" cy="106674"/>
            </a:xfrm>
            <a:prstGeom prst="homePlate">
              <a:avLst/>
            </a:prstGeom>
            <a:noFill/>
            <a:ln w="12700">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pentágono 26">
              <a:extLst>
                <a:ext uri="{FF2B5EF4-FFF2-40B4-BE49-F238E27FC236}">
                  <a16:creationId xmlns:a16="http://schemas.microsoft.com/office/drawing/2014/main" id="{A44F3FCF-714A-47F9-B4A4-9F13EC275F59}"/>
                </a:ext>
              </a:extLst>
            </p:cNvPr>
            <p:cNvSpPr/>
            <p:nvPr/>
          </p:nvSpPr>
          <p:spPr>
            <a:xfrm>
              <a:off x="5256076" y="1356055"/>
              <a:ext cx="396044" cy="106674"/>
            </a:xfrm>
            <a:prstGeom prst="homePlate">
              <a:avLst/>
            </a:prstGeom>
            <a:noFill/>
            <a:ln w="12700">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pentágono 27">
              <a:extLst>
                <a:ext uri="{FF2B5EF4-FFF2-40B4-BE49-F238E27FC236}">
                  <a16:creationId xmlns:a16="http://schemas.microsoft.com/office/drawing/2014/main" id="{D04FBFF7-210A-46E8-A22B-61730E8A5A12}"/>
                </a:ext>
              </a:extLst>
            </p:cNvPr>
            <p:cNvSpPr/>
            <p:nvPr/>
          </p:nvSpPr>
          <p:spPr>
            <a:xfrm>
              <a:off x="5256076" y="1515358"/>
              <a:ext cx="612068" cy="106674"/>
            </a:xfrm>
            <a:prstGeom prst="homePlate">
              <a:avLst/>
            </a:prstGeom>
            <a:noFill/>
            <a:ln w="12700">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F4265BFC-E1C5-4061-A752-87E8300EB006}"/>
                </a:ext>
              </a:extLst>
            </p:cNvPr>
            <p:cNvSpPr txBox="1"/>
            <p:nvPr/>
          </p:nvSpPr>
          <p:spPr>
            <a:xfrm>
              <a:off x="5426142" y="1072971"/>
              <a:ext cx="671112" cy="282981"/>
            </a:xfrm>
            <a:prstGeom prst="rect">
              <a:avLst/>
            </a:prstGeom>
            <a:noFill/>
          </p:spPr>
          <p:txBody>
            <a:bodyPr wrap="square" rtlCol="0">
              <a:spAutoFit/>
            </a:bodyPr>
            <a:lstStyle/>
            <a:p>
              <a:r>
                <a:rPr lang="es-ES" sz="1200" dirty="0">
                  <a:solidFill>
                    <a:srgbClr val="1B8E94"/>
                  </a:solidFill>
                </a:rPr>
                <a:t>A</a:t>
              </a:r>
            </a:p>
          </p:txBody>
        </p:sp>
        <p:sp>
          <p:nvSpPr>
            <p:cNvPr id="30" name="CuadroTexto 29">
              <a:extLst>
                <a:ext uri="{FF2B5EF4-FFF2-40B4-BE49-F238E27FC236}">
                  <a16:creationId xmlns:a16="http://schemas.microsoft.com/office/drawing/2014/main" id="{122AFECD-D50D-454D-96A3-3DC26CC3ACE8}"/>
                </a:ext>
              </a:extLst>
            </p:cNvPr>
            <p:cNvSpPr txBox="1"/>
            <p:nvPr/>
          </p:nvSpPr>
          <p:spPr>
            <a:xfrm>
              <a:off x="5616116" y="1249015"/>
              <a:ext cx="612068" cy="282981"/>
            </a:xfrm>
            <a:prstGeom prst="rect">
              <a:avLst/>
            </a:prstGeom>
            <a:noFill/>
          </p:spPr>
          <p:txBody>
            <a:bodyPr wrap="square" rtlCol="0">
              <a:spAutoFit/>
            </a:bodyPr>
            <a:lstStyle/>
            <a:p>
              <a:r>
                <a:rPr lang="es-ES" sz="1200" dirty="0">
                  <a:solidFill>
                    <a:srgbClr val="1B8E94"/>
                  </a:solidFill>
                </a:rPr>
                <a:t>B</a:t>
              </a:r>
            </a:p>
          </p:txBody>
        </p:sp>
        <p:sp>
          <p:nvSpPr>
            <p:cNvPr id="31" name="CuadroTexto 30">
              <a:extLst>
                <a:ext uri="{FF2B5EF4-FFF2-40B4-BE49-F238E27FC236}">
                  <a16:creationId xmlns:a16="http://schemas.microsoft.com/office/drawing/2014/main" id="{10C9F2EB-821B-4BB9-A88E-CD0D52EA3E4F}"/>
                </a:ext>
              </a:extLst>
            </p:cNvPr>
            <p:cNvSpPr txBox="1"/>
            <p:nvPr/>
          </p:nvSpPr>
          <p:spPr>
            <a:xfrm>
              <a:off x="5832140" y="1401415"/>
              <a:ext cx="612068" cy="282980"/>
            </a:xfrm>
            <a:prstGeom prst="rect">
              <a:avLst/>
            </a:prstGeom>
            <a:noFill/>
          </p:spPr>
          <p:txBody>
            <a:bodyPr wrap="square" rtlCol="0">
              <a:spAutoFit/>
            </a:bodyPr>
            <a:lstStyle/>
            <a:p>
              <a:r>
                <a:rPr lang="es-ES" sz="1200" dirty="0">
                  <a:solidFill>
                    <a:srgbClr val="1B8E94"/>
                  </a:solidFill>
                </a:rPr>
                <a:t>C</a:t>
              </a:r>
            </a:p>
          </p:txBody>
        </p:sp>
      </p:grpSp>
      <p:pic>
        <p:nvPicPr>
          <p:cNvPr id="2050" name="Picture 2" descr="https://cdn3.iconfinder.com/data/icons/biomass/500/biomass-energy-organic_7-256.png">
            <a:extLst>
              <a:ext uri="{FF2B5EF4-FFF2-40B4-BE49-F238E27FC236}">
                <a16:creationId xmlns:a16="http://schemas.microsoft.com/office/drawing/2014/main" id="{F625B598-89CF-476A-BEF1-EE8C591BC912}"/>
              </a:ext>
            </a:extLst>
          </p:cNvPr>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162125" y="3144331"/>
            <a:ext cx="665119" cy="6651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esultado de imagen de radiador icono">
            <a:extLst>
              <a:ext uri="{FF2B5EF4-FFF2-40B4-BE49-F238E27FC236}">
                <a16:creationId xmlns:a16="http://schemas.microsoft.com/office/drawing/2014/main" id="{F7A59FEC-B6FF-4E2D-8BEB-FC7480D86D64}"/>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2539" y="4159777"/>
            <a:ext cx="566662" cy="56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3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19</a:t>
            </a:fld>
            <a:endParaRPr lang="de-DE"/>
          </a:p>
        </p:txBody>
      </p:sp>
      <p:sp>
        <p:nvSpPr>
          <p:cNvPr id="11" name="Titel 1">
            <a:extLst>
              <a:ext uri="{FF2B5EF4-FFF2-40B4-BE49-F238E27FC236}">
                <a16:creationId xmlns:a16="http://schemas.microsoft.com/office/drawing/2014/main" id="{532F40B3-E5D2-4146-94F8-D22EBE07CDB9}"/>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The new housing</a:t>
            </a:r>
            <a:endParaRPr lang="es-ES" dirty="0"/>
          </a:p>
        </p:txBody>
      </p:sp>
      <p:sp>
        <p:nvSpPr>
          <p:cNvPr id="12" name="Rectángulo 11">
            <a:extLst>
              <a:ext uri="{FF2B5EF4-FFF2-40B4-BE49-F238E27FC236}">
                <a16:creationId xmlns:a16="http://schemas.microsoft.com/office/drawing/2014/main" id="{7A73A4FA-6620-41C2-8D91-D9781FB5C1B3}"/>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Untertitel 5">
            <a:extLst>
              <a:ext uri="{FF2B5EF4-FFF2-40B4-BE49-F238E27FC236}">
                <a16:creationId xmlns:a16="http://schemas.microsoft.com/office/drawing/2014/main" id="{4A389FEE-51A0-4BB9-BB57-77BF69517749}"/>
              </a:ext>
            </a:extLst>
          </p:cNvPr>
          <p:cNvSpPr txBox="1">
            <a:spLocks/>
          </p:cNvSpPr>
          <p:nvPr/>
        </p:nvSpPr>
        <p:spPr>
          <a:xfrm>
            <a:off x="370136" y="841745"/>
            <a:ext cx="8402400" cy="288032"/>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Curiosities</a:t>
            </a:r>
          </a:p>
        </p:txBody>
      </p:sp>
      <p:sp>
        <p:nvSpPr>
          <p:cNvPr id="15" name="Rectángulo 14">
            <a:extLst>
              <a:ext uri="{FF2B5EF4-FFF2-40B4-BE49-F238E27FC236}">
                <a16:creationId xmlns:a16="http://schemas.microsoft.com/office/drawing/2014/main" id="{721BFCE8-4998-413D-AAB8-AAF58D41ADCF}"/>
              </a:ext>
            </a:extLst>
          </p:cNvPr>
          <p:cNvSpPr/>
          <p:nvPr/>
        </p:nvSpPr>
        <p:spPr>
          <a:xfrm rot="16200000">
            <a:off x="5196867" y="-914142"/>
            <a:ext cx="716047" cy="7178218"/>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06988D73-9C37-4E4A-B873-69A87CB7F6B7}"/>
              </a:ext>
            </a:extLst>
          </p:cNvPr>
          <p:cNvSpPr/>
          <p:nvPr/>
        </p:nvSpPr>
        <p:spPr>
          <a:xfrm>
            <a:off x="2151987" y="2424452"/>
            <a:ext cx="6779096" cy="461665"/>
          </a:xfrm>
          <a:prstGeom prst="rect">
            <a:avLst/>
          </a:prstGeom>
        </p:spPr>
        <p:txBody>
          <a:bodyPr wrap="square">
            <a:spAutoFit/>
          </a:bodyPr>
          <a:lstStyle/>
          <a:p>
            <a:r>
              <a:rPr lang="en-US" sz="1200" dirty="0">
                <a:solidFill>
                  <a:schemeClr val="tx1">
                    <a:lumMod val="65000"/>
                    <a:lumOff val="35000"/>
                  </a:schemeClr>
                </a:solidFill>
              </a:rPr>
              <a:t>Solar thermal energy is integrated into new buildings as an additional facility that can provide an important part of our needs for domestic hot water, heating and cooling.</a:t>
            </a:r>
          </a:p>
        </p:txBody>
      </p:sp>
      <p:sp>
        <p:nvSpPr>
          <p:cNvPr id="17" name="Rectángulo 16">
            <a:extLst>
              <a:ext uri="{FF2B5EF4-FFF2-40B4-BE49-F238E27FC236}">
                <a16:creationId xmlns:a16="http://schemas.microsoft.com/office/drawing/2014/main" id="{FDCEE54F-1D15-4223-AACD-858E5E35DFC1}"/>
              </a:ext>
            </a:extLst>
          </p:cNvPr>
          <p:cNvSpPr/>
          <p:nvPr/>
        </p:nvSpPr>
        <p:spPr>
          <a:xfrm rot="5400000">
            <a:off x="3876788" y="-2571474"/>
            <a:ext cx="830447" cy="8584024"/>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68FAE417-1F1D-42AE-BEB7-E340BDC9C7E7}"/>
              </a:ext>
            </a:extLst>
          </p:cNvPr>
          <p:cNvSpPr/>
          <p:nvPr/>
        </p:nvSpPr>
        <p:spPr>
          <a:xfrm>
            <a:off x="123083" y="1304764"/>
            <a:ext cx="8441369" cy="830997"/>
          </a:xfrm>
          <a:prstGeom prst="rect">
            <a:avLst/>
          </a:prstGeom>
        </p:spPr>
        <p:txBody>
          <a:bodyPr wrap="square">
            <a:spAutoFit/>
          </a:bodyPr>
          <a:lstStyle/>
          <a:p>
            <a:r>
              <a:rPr lang="en-US" sz="1200" dirty="0">
                <a:solidFill>
                  <a:schemeClr val="tx1">
                    <a:lumMod val="65000"/>
                    <a:lumOff val="35000"/>
                  </a:schemeClr>
                </a:solidFill>
              </a:rPr>
              <a:t>We can avoid summer heat gains through evaporative and water spray systems, based on the fact that liquids need an input of energy to change state and evaporate. Thus, placing a curtain or sheet of water on a wall increases the feeling of comfort in summer, since the heat is absorbed by the water when evaporating and, in this way, the wall is kept at a lower temperature, with the consequent effect refrigerant inside the house.</a:t>
            </a:r>
          </a:p>
        </p:txBody>
      </p:sp>
      <p:sp>
        <p:nvSpPr>
          <p:cNvPr id="19" name="Rectángulo 18">
            <a:extLst>
              <a:ext uri="{FF2B5EF4-FFF2-40B4-BE49-F238E27FC236}">
                <a16:creationId xmlns:a16="http://schemas.microsoft.com/office/drawing/2014/main" id="{00FF4AA1-19C2-426D-90D8-159813BFA803}"/>
              </a:ext>
            </a:extLst>
          </p:cNvPr>
          <p:cNvSpPr/>
          <p:nvPr/>
        </p:nvSpPr>
        <p:spPr>
          <a:xfrm>
            <a:off x="8233082" y="974338"/>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1</a:t>
            </a:r>
            <a:endParaRPr lang="es-ES" sz="6000" dirty="0">
              <a:ln>
                <a:solidFill>
                  <a:schemeClr val="bg1"/>
                </a:solidFill>
              </a:ln>
              <a:solidFill>
                <a:srgbClr val="1B8E94"/>
              </a:solidFill>
              <a:latin typeface="Impact" panose="020B0806030902050204" pitchFamily="34" charset="0"/>
            </a:endParaRPr>
          </a:p>
        </p:txBody>
      </p:sp>
      <p:sp>
        <p:nvSpPr>
          <p:cNvPr id="20" name="Rectángulo 19">
            <a:extLst>
              <a:ext uri="{FF2B5EF4-FFF2-40B4-BE49-F238E27FC236}">
                <a16:creationId xmlns:a16="http://schemas.microsoft.com/office/drawing/2014/main" id="{B64C26E8-555D-4B4F-8511-1B37B39E682B}"/>
              </a:ext>
            </a:extLst>
          </p:cNvPr>
          <p:cNvSpPr/>
          <p:nvPr/>
        </p:nvSpPr>
        <p:spPr>
          <a:xfrm>
            <a:off x="1510250" y="1916832"/>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2</a:t>
            </a:r>
            <a:endParaRPr lang="es-ES" sz="6000" dirty="0">
              <a:ln>
                <a:solidFill>
                  <a:schemeClr val="bg1"/>
                </a:solidFill>
              </a:ln>
              <a:solidFill>
                <a:srgbClr val="1B8E94"/>
              </a:solidFill>
              <a:latin typeface="Impact" panose="020B0806030902050204" pitchFamily="34" charset="0"/>
            </a:endParaRPr>
          </a:p>
        </p:txBody>
      </p:sp>
      <p:sp>
        <p:nvSpPr>
          <p:cNvPr id="21" name="Rectángulo 20">
            <a:extLst>
              <a:ext uri="{FF2B5EF4-FFF2-40B4-BE49-F238E27FC236}">
                <a16:creationId xmlns:a16="http://schemas.microsoft.com/office/drawing/2014/main" id="{A136453B-B3FA-41B5-BAF3-5259E31E59EE}"/>
              </a:ext>
            </a:extLst>
          </p:cNvPr>
          <p:cNvSpPr/>
          <p:nvPr/>
        </p:nvSpPr>
        <p:spPr>
          <a:xfrm rot="5400000">
            <a:off x="3186368" y="116745"/>
            <a:ext cx="637787" cy="7047107"/>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3C02D42C-37FC-4328-B7AF-DC3EA4BC36DE}"/>
              </a:ext>
            </a:extLst>
          </p:cNvPr>
          <p:cNvSpPr/>
          <p:nvPr/>
        </p:nvSpPr>
        <p:spPr>
          <a:xfrm>
            <a:off x="80043" y="3320473"/>
            <a:ext cx="6779096" cy="646331"/>
          </a:xfrm>
          <a:prstGeom prst="rect">
            <a:avLst/>
          </a:prstGeom>
        </p:spPr>
        <p:txBody>
          <a:bodyPr wrap="square">
            <a:spAutoFit/>
          </a:bodyPr>
          <a:lstStyle/>
          <a:p>
            <a:r>
              <a:rPr lang="en-US" sz="1200" dirty="0">
                <a:solidFill>
                  <a:schemeClr val="tx1">
                    <a:lumMod val="65000"/>
                    <a:lumOff val="35000"/>
                  </a:schemeClr>
                </a:solidFill>
              </a:rPr>
              <a:t>The use of biomass in our heating systems supposes a neutral balance in the emission of CO2.</a:t>
            </a:r>
          </a:p>
          <a:p>
            <a:r>
              <a:rPr lang="en-US" sz="1200" dirty="0">
                <a:solidFill>
                  <a:schemeClr val="tx1">
                    <a:lumMod val="65000"/>
                    <a:lumOff val="35000"/>
                  </a:schemeClr>
                </a:solidFill>
              </a:rPr>
              <a:t>Biomass is an excellent option for its combination with solar thermal energy for production of hot water, heating and air conditioning. </a:t>
            </a:r>
          </a:p>
        </p:txBody>
      </p:sp>
      <p:sp>
        <p:nvSpPr>
          <p:cNvPr id="25" name="Rectángulo 24">
            <a:extLst>
              <a:ext uri="{FF2B5EF4-FFF2-40B4-BE49-F238E27FC236}">
                <a16:creationId xmlns:a16="http://schemas.microsoft.com/office/drawing/2014/main" id="{18DCFF08-8C64-45D5-A94C-84DE2CAE39B5}"/>
              </a:ext>
            </a:extLst>
          </p:cNvPr>
          <p:cNvSpPr/>
          <p:nvPr/>
        </p:nvSpPr>
        <p:spPr>
          <a:xfrm>
            <a:off x="6572815" y="2954558"/>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3</a:t>
            </a:r>
            <a:endParaRPr lang="es-ES" sz="6000" dirty="0">
              <a:ln>
                <a:solidFill>
                  <a:schemeClr val="bg1"/>
                </a:solidFill>
              </a:ln>
              <a:solidFill>
                <a:srgbClr val="1B8E94"/>
              </a:solidFill>
              <a:latin typeface="Impact" panose="020B0806030902050204" pitchFamily="34" charset="0"/>
            </a:endParaRPr>
          </a:p>
        </p:txBody>
      </p:sp>
      <p:sp>
        <p:nvSpPr>
          <p:cNvPr id="26" name="Rectángulo 25">
            <a:extLst>
              <a:ext uri="{FF2B5EF4-FFF2-40B4-BE49-F238E27FC236}">
                <a16:creationId xmlns:a16="http://schemas.microsoft.com/office/drawing/2014/main" id="{EB30F77C-0B80-4D8A-902B-9B2BD95526AF}"/>
              </a:ext>
            </a:extLst>
          </p:cNvPr>
          <p:cNvSpPr/>
          <p:nvPr/>
        </p:nvSpPr>
        <p:spPr>
          <a:xfrm rot="16200000">
            <a:off x="5471393" y="1124037"/>
            <a:ext cx="567135" cy="6779095"/>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2FAB72C4-7E24-4F9E-900F-2F818E8D05B0}"/>
              </a:ext>
            </a:extLst>
          </p:cNvPr>
          <p:cNvSpPr/>
          <p:nvPr/>
        </p:nvSpPr>
        <p:spPr>
          <a:xfrm>
            <a:off x="2622974" y="4257092"/>
            <a:ext cx="6237158" cy="461665"/>
          </a:xfrm>
          <a:prstGeom prst="rect">
            <a:avLst/>
          </a:prstGeom>
          <a:ln>
            <a:noFill/>
          </a:ln>
        </p:spPr>
        <p:txBody>
          <a:bodyPr wrap="square">
            <a:spAutoFit/>
          </a:bodyPr>
          <a:lstStyle/>
          <a:p>
            <a:pPr algn="r"/>
            <a:r>
              <a:rPr lang="en-US" sz="1200" dirty="0">
                <a:solidFill>
                  <a:schemeClr val="tx1">
                    <a:lumMod val="65000"/>
                    <a:lumOff val="35000"/>
                  </a:schemeClr>
                </a:solidFill>
              </a:rPr>
              <a:t>It is a cheaper and more ecological fuel than the conventional ones that allows generating employment in rural areas, preventing fires and maintaining natural ecosystems</a:t>
            </a:r>
          </a:p>
        </p:txBody>
      </p:sp>
      <p:sp>
        <p:nvSpPr>
          <p:cNvPr id="28" name="Rectángulo 27">
            <a:extLst>
              <a:ext uri="{FF2B5EF4-FFF2-40B4-BE49-F238E27FC236}">
                <a16:creationId xmlns:a16="http://schemas.microsoft.com/office/drawing/2014/main" id="{CC442C31-F4A9-4CDF-9234-440D42938BC0}"/>
              </a:ext>
            </a:extLst>
          </p:cNvPr>
          <p:cNvSpPr/>
          <p:nvPr/>
        </p:nvSpPr>
        <p:spPr>
          <a:xfrm>
            <a:off x="1919226" y="3861048"/>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4</a:t>
            </a:r>
            <a:endParaRPr lang="es-ES" sz="6000" dirty="0">
              <a:ln>
                <a:solidFill>
                  <a:schemeClr val="bg1"/>
                </a:solidFill>
              </a:ln>
              <a:solidFill>
                <a:srgbClr val="1B8E94"/>
              </a:solidFill>
              <a:latin typeface="Impact" panose="020B0806030902050204" pitchFamily="34" charset="0"/>
            </a:endParaRPr>
          </a:p>
        </p:txBody>
      </p:sp>
      <p:sp>
        <p:nvSpPr>
          <p:cNvPr id="29" name="Rectángulo 28">
            <a:extLst>
              <a:ext uri="{FF2B5EF4-FFF2-40B4-BE49-F238E27FC236}">
                <a16:creationId xmlns:a16="http://schemas.microsoft.com/office/drawing/2014/main" id="{6C7A5EAF-AEB1-4787-A01B-ED94C580AB79}"/>
              </a:ext>
            </a:extLst>
          </p:cNvPr>
          <p:cNvSpPr/>
          <p:nvPr/>
        </p:nvSpPr>
        <p:spPr>
          <a:xfrm rot="5400000">
            <a:off x="3186368" y="1912047"/>
            <a:ext cx="637787" cy="7047107"/>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0E17DAED-BB05-4481-BE04-59C703B566A2}"/>
              </a:ext>
            </a:extLst>
          </p:cNvPr>
          <p:cNvSpPr/>
          <p:nvPr/>
        </p:nvSpPr>
        <p:spPr>
          <a:xfrm>
            <a:off x="80043" y="5115775"/>
            <a:ext cx="6779096" cy="646331"/>
          </a:xfrm>
          <a:prstGeom prst="rect">
            <a:avLst/>
          </a:prstGeom>
        </p:spPr>
        <p:txBody>
          <a:bodyPr wrap="square">
            <a:spAutoFit/>
          </a:bodyPr>
          <a:lstStyle/>
          <a:p>
            <a:r>
              <a:rPr lang="en-US" sz="1200" dirty="0">
                <a:solidFill>
                  <a:schemeClr val="tx1">
                    <a:lumMod val="65000"/>
                    <a:lumOff val="35000"/>
                  </a:schemeClr>
                </a:solidFill>
              </a:rPr>
              <a:t>Investments in renewable energy to meet the energy needs of a home away from urban centers acquire a special attraction. Keep in mind that carrying a power line to an isolated point has a very important cost to the consumer.</a:t>
            </a:r>
          </a:p>
        </p:txBody>
      </p:sp>
      <p:sp>
        <p:nvSpPr>
          <p:cNvPr id="31" name="Rectángulo 30">
            <a:extLst>
              <a:ext uri="{FF2B5EF4-FFF2-40B4-BE49-F238E27FC236}">
                <a16:creationId xmlns:a16="http://schemas.microsoft.com/office/drawing/2014/main" id="{9F331225-E53B-43EC-9C85-B3C6D2B1B2F6}"/>
              </a:ext>
            </a:extLst>
          </p:cNvPr>
          <p:cNvSpPr/>
          <p:nvPr/>
        </p:nvSpPr>
        <p:spPr>
          <a:xfrm>
            <a:off x="6730014" y="4688590"/>
            <a:ext cx="1112724" cy="1446550"/>
          </a:xfrm>
          <a:prstGeom prst="rect">
            <a:avLst/>
          </a:prstGeom>
          <a:ln>
            <a:noFill/>
          </a:ln>
        </p:spPr>
        <p:txBody>
          <a:bodyPr wrap="square">
            <a:spAutoFit/>
          </a:bodyPr>
          <a:lstStyle/>
          <a:p>
            <a:r>
              <a:rPr lang="es-ES" sz="8800" dirty="0">
                <a:ln>
                  <a:solidFill>
                    <a:schemeClr val="bg1"/>
                  </a:solidFill>
                </a:ln>
                <a:solidFill>
                  <a:srgbClr val="1B8E94"/>
                </a:solidFill>
                <a:latin typeface="Impact" panose="020B0806030902050204" pitchFamily="34" charset="0"/>
              </a:rPr>
              <a:t>5</a:t>
            </a:r>
          </a:p>
        </p:txBody>
      </p:sp>
      <p:sp>
        <p:nvSpPr>
          <p:cNvPr id="32" name="Rectángulo 31">
            <a:extLst>
              <a:ext uri="{FF2B5EF4-FFF2-40B4-BE49-F238E27FC236}">
                <a16:creationId xmlns:a16="http://schemas.microsoft.com/office/drawing/2014/main" id="{A773C6AC-5B6D-4D01-B6FB-8F7CBDD890FB}"/>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Tree>
    <p:extLst>
      <p:ext uri="{BB962C8B-B14F-4D97-AF65-F5344CB8AC3E}">
        <p14:creationId xmlns:p14="http://schemas.microsoft.com/office/powerpoint/2010/main" val="32859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006861" cy="490066"/>
          </a:xfrm>
          <a:solidFill>
            <a:srgbClr val="1B8E94"/>
          </a:solidFill>
        </p:spPr>
        <p:txBody>
          <a:bodyPr/>
          <a:lstStyle/>
          <a:p>
            <a:r>
              <a:rPr lang="es-ES" sz="2400" dirty="0"/>
              <a:t>Energy </a:t>
            </a:r>
            <a:r>
              <a:rPr lang="es-ES" sz="2400" dirty="0" err="1"/>
              <a:t>Efficiency</a:t>
            </a:r>
            <a:endParaRPr lang="es-ES" dirty="0"/>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a:t>
            </a:fld>
            <a:endParaRPr lang="de-DE"/>
          </a:p>
        </p:txBody>
      </p:sp>
      <p:sp>
        <p:nvSpPr>
          <p:cNvPr id="6" name="Untertitel 5"/>
          <p:cNvSpPr>
            <a:spLocks noGrp="1"/>
          </p:cNvSpPr>
          <p:nvPr>
            <p:ph type="subTitle" idx="13"/>
          </p:nvPr>
        </p:nvSpPr>
        <p:spPr>
          <a:xfrm>
            <a:off x="370135" y="764704"/>
            <a:ext cx="8006861" cy="504056"/>
          </a:xfrm>
        </p:spPr>
        <p:txBody>
          <a:bodyPr/>
          <a:lstStyle/>
          <a:p>
            <a:pPr algn="ctr"/>
            <a:r>
              <a:rPr lang="de-DE" sz="3600" dirty="0">
                <a:solidFill>
                  <a:schemeClr val="tx1">
                    <a:lumMod val="75000"/>
                    <a:lumOff val="25000"/>
                  </a:schemeClr>
                </a:solidFill>
              </a:rPr>
              <a:t>¿What is?</a:t>
            </a:r>
          </a:p>
        </p:txBody>
      </p:sp>
      <p:sp>
        <p:nvSpPr>
          <p:cNvPr id="7" name="CuadroTexto 6">
            <a:extLst>
              <a:ext uri="{FF2B5EF4-FFF2-40B4-BE49-F238E27FC236}">
                <a16:creationId xmlns:a16="http://schemas.microsoft.com/office/drawing/2014/main" id="{B1B0BA8D-4E02-472A-A1A4-736A868A396E}"/>
              </a:ext>
            </a:extLst>
          </p:cNvPr>
          <p:cNvSpPr txBox="1"/>
          <p:nvPr/>
        </p:nvSpPr>
        <p:spPr>
          <a:xfrm>
            <a:off x="457200" y="5756831"/>
            <a:ext cx="8507288" cy="261610"/>
          </a:xfrm>
          <a:prstGeom prst="rect">
            <a:avLst/>
          </a:prstGeom>
          <a:noFill/>
        </p:spPr>
        <p:txBody>
          <a:bodyPr wrap="square" rtlCol="0">
            <a:spAutoFit/>
          </a:bodyPr>
          <a:lstStyle/>
          <a:p>
            <a:r>
              <a:rPr lang="es-ES" sz="1100" dirty="0">
                <a:solidFill>
                  <a:schemeClr val="tx1">
                    <a:lumMod val="50000"/>
                    <a:lumOff val="50000"/>
                  </a:schemeClr>
                </a:solidFill>
              </a:rPr>
              <a:t>Steeep: Support &amp; training for an Escellent Energy Efficiency Performance</a:t>
            </a:r>
          </a:p>
        </p:txBody>
      </p:sp>
      <p:sp>
        <p:nvSpPr>
          <p:cNvPr id="9" name="Rectángulo 8">
            <a:extLst>
              <a:ext uri="{FF2B5EF4-FFF2-40B4-BE49-F238E27FC236}">
                <a16:creationId xmlns:a16="http://schemas.microsoft.com/office/drawing/2014/main" id="{AA1BFC42-DE3B-43E3-A24A-E651DEB881F3}"/>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Triángulo isósceles 7">
            <a:extLst>
              <a:ext uri="{FF2B5EF4-FFF2-40B4-BE49-F238E27FC236}">
                <a16:creationId xmlns:a16="http://schemas.microsoft.com/office/drawing/2014/main" id="{85FCFD73-5197-4424-AEE1-125B64ABD4B9}"/>
              </a:ext>
            </a:extLst>
          </p:cNvPr>
          <p:cNvSpPr/>
          <p:nvPr/>
        </p:nvSpPr>
        <p:spPr>
          <a:xfrm>
            <a:off x="3293858" y="1959634"/>
            <a:ext cx="2556284" cy="2203693"/>
          </a:xfrm>
          <a:prstGeom prst="triangle">
            <a:avLst/>
          </a:prstGeom>
          <a:noFill/>
          <a:ln w="57150">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a:extLst>
              <a:ext uri="{FF2B5EF4-FFF2-40B4-BE49-F238E27FC236}">
                <a16:creationId xmlns:a16="http://schemas.microsoft.com/office/drawing/2014/main" id="{022BAE33-F14E-4A21-A0EA-E41555639743}"/>
              </a:ext>
            </a:extLst>
          </p:cNvPr>
          <p:cNvSpPr/>
          <p:nvPr/>
        </p:nvSpPr>
        <p:spPr>
          <a:xfrm>
            <a:off x="3185846" y="4146533"/>
            <a:ext cx="2772308" cy="1154675"/>
          </a:xfrm>
          <a:prstGeom prst="rect">
            <a:avLst/>
          </a:prstGeom>
        </p:spPr>
        <p:txBody>
          <a:bodyPr wrap="square">
            <a:spAutoFit/>
          </a:bodyPr>
          <a:lstStyle/>
          <a:p>
            <a:pPr algn="ctr">
              <a:lnSpc>
                <a:spcPct val="150000"/>
              </a:lnSpc>
            </a:pPr>
            <a:r>
              <a:rPr lang="en-US" sz="1600" dirty="0">
                <a:solidFill>
                  <a:schemeClr val="tx1">
                    <a:lumMod val="65000"/>
                    <a:lumOff val="35000"/>
                  </a:schemeClr>
                </a:solidFill>
              </a:rPr>
              <a:t>Energy efficiency focuses on technology, equipment or machinery used in buildings.</a:t>
            </a:r>
          </a:p>
        </p:txBody>
      </p:sp>
      <p:sp>
        <p:nvSpPr>
          <p:cNvPr id="11" name="Rectángulo 10">
            <a:extLst>
              <a:ext uri="{FF2B5EF4-FFF2-40B4-BE49-F238E27FC236}">
                <a16:creationId xmlns:a16="http://schemas.microsoft.com/office/drawing/2014/main" id="{434BBB7A-8F24-4B3E-BCF8-F2143DE22265}"/>
              </a:ext>
            </a:extLst>
          </p:cNvPr>
          <p:cNvSpPr/>
          <p:nvPr/>
        </p:nvSpPr>
        <p:spPr>
          <a:xfrm>
            <a:off x="5020025" y="1947391"/>
            <a:ext cx="3886807" cy="1893339"/>
          </a:xfrm>
          <a:prstGeom prst="rect">
            <a:avLst/>
          </a:prstGeom>
        </p:spPr>
        <p:txBody>
          <a:bodyPr wrap="square">
            <a:spAutoFit/>
          </a:bodyPr>
          <a:lstStyle/>
          <a:p>
            <a:pPr algn="just">
              <a:lnSpc>
                <a:spcPct val="150000"/>
              </a:lnSpc>
            </a:pPr>
            <a:r>
              <a:rPr lang="en-US" sz="1600" dirty="0">
                <a:solidFill>
                  <a:schemeClr val="tx1">
                    <a:lumMod val="65000"/>
                    <a:lumOff val="35000"/>
                  </a:schemeClr>
                </a:solidFill>
              </a:rPr>
              <a:t>Energy saving is based on the way</a:t>
            </a:r>
          </a:p>
          <a:p>
            <a:pPr algn="just">
              <a:lnSpc>
                <a:spcPct val="150000"/>
              </a:lnSpc>
            </a:pPr>
            <a:r>
              <a:rPr lang="en-US" sz="1600" dirty="0">
                <a:solidFill>
                  <a:schemeClr val="tx1">
                    <a:lumMod val="65000"/>
                    <a:lumOff val="35000"/>
                  </a:schemeClr>
                </a:solidFill>
              </a:rPr>
              <a:t>  people act to use less energy (for</a:t>
            </a:r>
          </a:p>
          <a:p>
            <a:pPr algn="just">
              <a:lnSpc>
                <a:spcPct val="150000"/>
              </a:lnSpc>
            </a:pPr>
            <a:r>
              <a:rPr lang="en-US" sz="1600" dirty="0">
                <a:solidFill>
                  <a:schemeClr val="tx1">
                    <a:lumMod val="65000"/>
                    <a:lumOff val="35000"/>
                  </a:schemeClr>
                </a:solidFill>
              </a:rPr>
              <a:t>     example, using natural light</a:t>
            </a:r>
          </a:p>
          <a:p>
            <a:pPr algn="just">
              <a:lnSpc>
                <a:spcPct val="150000"/>
              </a:lnSpc>
            </a:pPr>
            <a:r>
              <a:rPr lang="en-US" sz="1600" dirty="0">
                <a:solidFill>
                  <a:schemeClr val="tx1">
                    <a:lumMod val="65000"/>
                    <a:lumOff val="35000"/>
                  </a:schemeClr>
                </a:solidFill>
              </a:rPr>
              <a:t>         instead of artificial light to</a:t>
            </a:r>
          </a:p>
          <a:p>
            <a:pPr algn="just">
              <a:lnSpc>
                <a:spcPct val="150000"/>
              </a:lnSpc>
            </a:pPr>
            <a:r>
              <a:rPr lang="en-US" sz="1600" dirty="0">
                <a:solidFill>
                  <a:schemeClr val="tx1">
                    <a:lumMod val="65000"/>
                    <a:lumOff val="35000"/>
                  </a:schemeClr>
                </a:solidFill>
              </a:rPr>
              <a:t>             reduce electricity consumption).</a:t>
            </a:r>
            <a:endParaRPr lang="es-ES" sz="1100" i="1" dirty="0">
              <a:solidFill>
                <a:schemeClr val="tx1">
                  <a:lumMod val="65000"/>
                  <a:lumOff val="35000"/>
                </a:schemeClr>
              </a:solidFill>
            </a:endParaRPr>
          </a:p>
        </p:txBody>
      </p:sp>
      <p:grpSp>
        <p:nvGrpSpPr>
          <p:cNvPr id="20" name="Grupo 19">
            <a:extLst>
              <a:ext uri="{FF2B5EF4-FFF2-40B4-BE49-F238E27FC236}">
                <a16:creationId xmlns:a16="http://schemas.microsoft.com/office/drawing/2014/main" id="{F45868B2-32A5-4C9F-A563-FD4D8FC8B9B1}"/>
              </a:ext>
            </a:extLst>
          </p:cNvPr>
          <p:cNvGrpSpPr/>
          <p:nvPr/>
        </p:nvGrpSpPr>
        <p:grpSpPr>
          <a:xfrm>
            <a:off x="431540" y="1911245"/>
            <a:ext cx="3783918" cy="1933884"/>
            <a:chOff x="559891" y="2120471"/>
            <a:chExt cx="3783918" cy="1933884"/>
          </a:xfrm>
        </p:grpSpPr>
        <p:sp>
          <p:nvSpPr>
            <p:cNvPr id="12" name="Rectángulo 11">
              <a:extLst>
                <a:ext uri="{FF2B5EF4-FFF2-40B4-BE49-F238E27FC236}">
                  <a16:creationId xmlns:a16="http://schemas.microsoft.com/office/drawing/2014/main" id="{A1628198-AD87-4C98-9EB2-90523145A611}"/>
                </a:ext>
              </a:extLst>
            </p:cNvPr>
            <p:cNvSpPr/>
            <p:nvPr/>
          </p:nvSpPr>
          <p:spPr>
            <a:xfrm>
              <a:off x="864058" y="2602219"/>
              <a:ext cx="3320140" cy="338554"/>
            </a:xfrm>
            <a:prstGeom prst="rect">
              <a:avLst/>
            </a:prstGeom>
          </p:spPr>
          <p:txBody>
            <a:bodyPr wrap="none">
              <a:spAutoFit/>
            </a:bodyPr>
            <a:lstStyle/>
            <a:p>
              <a:r>
                <a:rPr lang="en-US" sz="1600" dirty="0">
                  <a:solidFill>
                    <a:schemeClr val="tx1">
                      <a:lumMod val="65000"/>
                      <a:lumOff val="35000"/>
                    </a:schemeClr>
                  </a:solidFill>
                </a:rPr>
                <a:t>technologies that require a smaller</a:t>
              </a:r>
              <a:endParaRPr lang="es-ES" sz="1600" dirty="0"/>
            </a:p>
          </p:txBody>
        </p:sp>
        <p:sp>
          <p:nvSpPr>
            <p:cNvPr id="13" name="Rectángulo 12">
              <a:extLst>
                <a:ext uri="{FF2B5EF4-FFF2-40B4-BE49-F238E27FC236}">
                  <a16:creationId xmlns:a16="http://schemas.microsoft.com/office/drawing/2014/main" id="{6DF5F060-CB03-494B-B73F-8BABB63522D3}"/>
                </a:ext>
              </a:extLst>
            </p:cNvPr>
            <p:cNvSpPr/>
            <p:nvPr/>
          </p:nvSpPr>
          <p:spPr>
            <a:xfrm>
              <a:off x="864058" y="2963768"/>
              <a:ext cx="3118161" cy="338554"/>
            </a:xfrm>
            <a:prstGeom prst="rect">
              <a:avLst/>
            </a:prstGeom>
          </p:spPr>
          <p:txBody>
            <a:bodyPr wrap="none">
              <a:spAutoFit/>
            </a:bodyPr>
            <a:lstStyle/>
            <a:p>
              <a:r>
                <a:rPr lang="en-US" sz="1600" dirty="0">
                  <a:solidFill>
                    <a:schemeClr val="tx1">
                      <a:lumMod val="65000"/>
                      <a:lumOff val="35000"/>
                    </a:schemeClr>
                  </a:solidFill>
                </a:rPr>
                <a:t>amount of energy to achieve the</a:t>
              </a:r>
              <a:endParaRPr lang="es-ES" sz="1600" dirty="0"/>
            </a:p>
          </p:txBody>
        </p:sp>
        <p:sp>
          <p:nvSpPr>
            <p:cNvPr id="14" name="Rectángulo 13">
              <a:extLst>
                <a:ext uri="{FF2B5EF4-FFF2-40B4-BE49-F238E27FC236}">
                  <a16:creationId xmlns:a16="http://schemas.microsoft.com/office/drawing/2014/main" id="{ED092D56-0994-4238-A52E-822B189D36D2}"/>
                </a:ext>
              </a:extLst>
            </p:cNvPr>
            <p:cNvSpPr/>
            <p:nvPr/>
          </p:nvSpPr>
          <p:spPr>
            <a:xfrm>
              <a:off x="559891" y="3340212"/>
              <a:ext cx="3304110" cy="338554"/>
            </a:xfrm>
            <a:prstGeom prst="rect">
              <a:avLst/>
            </a:prstGeom>
          </p:spPr>
          <p:txBody>
            <a:bodyPr wrap="none">
              <a:spAutoFit/>
            </a:bodyPr>
            <a:lstStyle/>
            <a:p>
              <a:r>
                <a:rPr lang="en-US" sz="1600" dirty="0">
                  <a:solidFill>
                    <a:schemeClr val="tx1">
                      <a:lumMod val="65000"/>
                      <a:lumOff val="35000"/>
                    </a:schemeClr>
                  </a:solidFill>
                </a:rPr>
                <a:t>same performance or perform the </a:t>
              </a:r>
              <a:endParaRPr lang="es-ES" sz="1600" dirty="0"/>
            </a:p>
          </p:txBody>
        </p:sp>
        <p:sp>
          <p:nvSpPr>
            <p:cNvPr id="15" name="Rectángulo 14">
              <a:extLst>
                <a:ext uri="{FF2B5EF4-FFF2-40B4-BE49-F238E27FC236}">
                  <a16:creationId xmlns:a16="http://schemas.microsoft.com/office/drawing/2014/main" id="{817F9070-D0A8-4264-83D8-51836BAE71D4}"/>
                </a:ext>
              </a:extLst>
            </p:cNvPr>
            <p:cNvSpPr/>
            <p:nvPr/>
          </p:nvSpPr>
          <p:spPr>
            <a:xfrm>
              <a:off x="2121967" y="3715801"/>
              <a:ext cx="1462260" cy="338554"/>
            </a:xfrm>
            <a:prstGeom prst="rect">
              <a:avLst/>
            </a:prstGeom>
          </p:spPr>
          <p:txBody>
            <a:bodyPr wrap="none">
              <a:spAutoFit/>
            </a:bodyPr>
            <a:lstStyle/>
            <a:p>
              <a:r>
                <a:rPr lang="en-US" sz="1600" dirty="0">
                  <a:solidFill>
                    <a:schemeClr val="tx1">
                      <a:lumMod val="65000"/>
                      <a:lumOff val="35000"/>
                    </a:schemeClr>
                  </a:solidFill>
                </a:rPr>
                <a:t>same function</a:t>
              </a:r>
              <a:endParaRPr lang="es-ES" sz="1600" dirty="0"/>
            </a:p>
          </p:txBody>
        </p:sp>
        <p:sp>
          <p:nvSpPr>
            <p:cNvPr id="17" name="Rectángulo 16">
              <a:extLst>
                <a:ext uri="{FF2B5EF4-FFF2-40B4-BE49-F238E27FC236}">
                  <a16:creationId xmlns:a16="http://schemas.microsoft.com/office/drawing/2014/main" id="{EC090AB8-E0EA-4D27-A85E-5640FF5BC1F5}"/>
                </a:ext>
              </a:extLst>
            </p:cNvPr>
            <p:cNvSpPr/>
            <p:nvPr/>
          </p:nvSpPr>
          <p:spPr>
            <a:xfrm>
              <a:off x="2043179" y="2120471"/>
              <a:ext cx="2300630" cy="456535"/>
            </a:xfrm>
            <a:prstGeom prst="rect">
              <a:avLst/>
            </a:prstGeom>
          </p:spPr>
          <p:txBody>
            <a:bodyPr wrap="none">
              <a:spAutoFit/>
            </a:bodyPr>
            <a:lstStyle/>
            <a:p>
              <a:pPr algn="r">
                <a:lnSpc>
                  <a:spcPct val="150000"/>
                </a:lnSpc>
              </a:pPr>
              <a:r>
                <a:rPr lang="en-US" dirty="0">
                  <a:solidFill>
                    <a:schemeClr val="tx1">
                      <a:lumMod val="65000"/>
                      <a:lumOff val="35000"/>
                    </a:schemeClr>
                  </a:solidFill>
                </a:rPr>
                <a:t>It refers to the use of</a:t>
              </a:r>
            </a:p>
          </p:txBody>
        </p:sp>
      </p:grpSp>
      <p:pic>
        <p:nvPicPr>
          <p:cNvPr id="24" name="Gráfico 23" descr="Bombilla y equipo ">
            <a:extLst>
              <a:ext uri="{FF2B5EF4-FFF2-40B4-BE49-F238E27FC236}">
                <a16:creationId xmlns:a16="http://schemas.microsoft.com/office/drawing/2014/main" id="{3AEB0922-A89F-4C27-A590-44BDEEB30B1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965465" y="2678474"/>
            <a:ext cx="1213069" cy="1323348"/>
          </a:xfrm>
          <a:prstGeom prst="rect">
            <a:avLst/>
          </a:prstGeom>
        </p:spPr>
      </p:pic>
    </p:spTree>
    <p:extLst>
      <p:ext uri="{BB962C8B-B14F-4D97-AF65-F5344CB8AC3E}">
        <p14:creationId xmlns:p14="http://schemas.microsoft.com/office/powerpoint/2010/main" val="342146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20</a:t>
            </a:fld>
            <a:endParaRPr lang="de-DE"/>
          </a:p>
        </p:txBody>
      </p:sp>
      <p:sp>
        <p:nvSpPr>
          <p:cNvPr id="7" name="Rectángulo 6">
            <a:extLst>
              <a:ext uri="{FF2B5EF4-FFF2-40B4-BE49-F238E27FC236}">
                <a16:creationId xmlns:a16="http://schemas.microsoft.com/office/drawing/2014/main" id="{04A1478B-E9E0-4C4C-9E88-5C84C5E44554}"/>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9" name="Titel 1">
            <a:extLst>
              <a:ext uri="{FF2B5EF4-FFF2-40B4-BE49-F238E27FC236}">
                <a16:creationId xmlns:a16="http://schemas.microsoft.com/office/drawing/2014/main" id="{9A8CF7B9-43D5-43C4-B0F2-BBB80ED080FE}"/>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Car</a:t>
            </a:r>
            <a:endParaRPr lang="es-ES" dirty="0"/>
          </a:p>
        </p:txBody>
      </p:sp>
      <p:sp>
        <p:nvSpPr>
          <p:cNvPr id="11" name="Rectángulo 10">
            <a:extLst>
              <a:ext uri="{FF2B5EF4-FFF2-40B4-BE49-F238E27FC236}">
                <a16:creationId xmlns:a16="http://schemas.microsoft.com/office/drawing/2014/main" id="{74641F63-B347-4B00-891D-08AD477338CD}"/>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 name="Grupo 7">
            <a:extLst>
              <a:ext uri="{FF2B5EF4-FFF2-40B4-BE49-F238E27FC236}">
                <a16:creationId xmlns:a16="http://schemas.microsoft.com/office/drawing/2014/main" id="{88C0A910-C932-493E-A586-34F8E80ED2D2}"/>
              </a:ext>
            </a:extLst>
          </p:cNvPr>
          <p:cNvGrpSpPr/>
          <p:nvPr/>
        </p:nvGrpSpPr>
        <p:grpSpPr>
          <a:xfrm>
            <a:off x="189891" y="1610082"/>
            <a:ext cx="2182826" cy="3947039"/>
            <a:chOff x="194063" y="1420788"/>
            <a:chExt cx="2182826" cy="3947039"/>
          </a:xfrm>
        </p:grpSpPr>
        <p:sp>
          <p:nvSpPr>
            <p:cNvPr id="12" name="Arco de bloque 11">
              <a:extLst>
                <a:ext uri="{FF2B5EF4-FFF2-40B4-BE49-F238E27FC236}">
                  <a16:creationId xmlns:a16="http://schemas.microsoft.com/office/drawing/2014/main" id="{933A20DD-2946-40B8-9D60-B9FCB039D31D}"/>
                </a:ext>
              </a:extLst>
            </p:cNvPr>
            <p:cNvSpPr/>
            <p:nvPr/>
          </p:nvSpPr>
          <p:spPr>
            <a:xfrm rot="15300000">
              <a:off x="792713" y="27236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13" name="Grupo 12">
              <a:extLst>
                <a:ext uri="{FF2B5EF4-FFF2-40B4-BE49-F238E27FC236}">
                  <a16:creationId xmlns:a16="http://schemas.microsoft.com/office/drawing/2014/main" id="{31F225B1-593C-4668-8A55-DA41898272DF}"/>
                </a:ext>
              </a:extLst>
            </p:cNvPr>
            <p:cNvGrpSpPr/>
            <p:nvPr/>
          </p:nvGrpSpPr>
          <p:grpSpPr>
            <a:xfrm>
              <a:off x="194063" y="1420788"/>
              <a:ext cx="2035296" cy="3947039"/>
              <a:chOff x="390095" y="1442140"/>
              <a:chExt cx="2035296" cy="3947039"/>
            </a:xfrm>
          </p:grpSpPr>
          <p:sp>
            <p:nvSpPr>
              <p:cNvPr id="14" name="Arco de bloque 13">
                <a:extLst>
                  <a:ext uri="{FF2B5EF4-FFF2-40B4-BE49-F238E27FC236}">
                    <a16:creationId xmlns:a16="http://schemas.microsoft.com/office/drawing/2014/main" id="{048FC4C8-1CC5-49C3-B768-63C2B89F9974}"/>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5" name="Arco de bloque 14">
                <a:extLst>
                  <a:ext uri="{FF2B5EF4-FFF2-40B4-BE49-F238E27FC236}">
                    <a16:creationId xmlns:a16="http://schemas.microsoft.com/office/drawing/2014/main" id="{25F517EA-AB59-4ABB-AEB3-3AE3999593B7}"/>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6" name="Elipse 15">
                <a:extLst>
                  <a:ext uri="{FF2B5EF4-FFF2-40B4-BE49-F238E27FC236}">
                    <a16:creationId xmlns:a16="http://schemas.microsoft.com/office/drawing/2014/main" id="{37613004-412E-45F6-A6E3-CD96C867E36F}"/>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Elipse 16">
                <a:extLst>
                  <a:ext uri="{FF2B5EF4-FFF2-40B4-BE49-F238E27FC236}">
                    <a16:creationId xmlns:a16="http://schemas.microsoft.com/office/drawing/2014/main" id="{3DE57F3A-0BB9-4C05-9378-2BC9BA7826DE}"/>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8" name="Elipse 17">
                <a:extLst>
                  <a:ext uri="{FF2B5EF4-FFF2-40B4-BE49-F238E27FC236}">
                    <a16:creationId xmlns:a16="http://schemas.microsoft.com/office/drawing/2014/main" id="{0F8D5A2F-62FB-4B09-859B-042EA7377E6D}"/>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9" name="Elipse 18">
                <a:extLst>
                  <a:ext uri="{FF2B5EF4-FFF2-40B4-BE49-F238E27FC236}">
                    <a16:creationId xmlns:a16="http://schemas.microsoft.com/office/drawing/2014/main" id="{F2AC108C-A24E-4DD4-8D43-42DAC5C0F831}"/>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grpSp>
      <p:sp>
        <p:nvSpPr>
          <p:cNvPr id="24" name="Rectángulo 23">
            <a:extLst>
              <a:ext uri="{FF2B5EF4-FFF2-40B4-BE49-F238E27FC236}">
                <a16:creationId xmlns:a16="http://schemas.microsoft.com/office/drawing/2014/main" id="{1AABDACF-DF2F-4E3A-86BE-422E4C9E848D}"/>
              </a:ext>
            </a:extLst>
          </p:cNvPr>
          <p:cNvSpPr/>
          <p:nvPr/>
        </p:nvSpPr>
        <p:spPr>
          <a:xfrm>
            <a:off x="2243973" y="1783402"/>
            <a:ext cx="6642410" cy="461665"/>
          </a:xfrm>
          <a:prstGeom prst="rect">
            <a:avLst/>
          </a:prstGeom>
        </p:spPr>
        <p:txBody>
          <a:bodyPr wrap="square">
            <a:spAutoFit/>
          </a:bodyPr>
          <a:lstStyle/>
          <a:p>
            <a:pPr lvl="0"/>
            <a:r>
              <a:rPr lang="en-US" sz="1400" dirty="0">
                <a:solidFill>
                  <a:schemeClr val="tx1">
                    <a:lumMod val="65000"/>
                    <a:lumOff val="35000"/>
                  </a:schemeClr>
                </a:solidFill>
              </a:rPr>
              <a:t>The private car represents </a:t>
            </a:r>
            <a:r>
              <a:rPr lang="en-US" sz="2400" dirty="0">
                <a:solidFill>
                  <a:srgbClr val="86DE8D"/>
                </a:solidFill>
              </a:rPr>
              <a:t>15</a:t>
            </a:r>
            <a:r>
              <a:rPr lang="en-US" sz="1400" dirty="0">
                <a:solidFill>
                  <a:schemeClr val="tx1">
                    <a:lumMod val="65000"/>
                    <a:lumOff val="35000"/>
                  </a:schemeClr>
                </a:solidFill>
              </a:rPr>
              <a:t>% of the total energy consumed.</a:t>
            </a:r>
          </a:p>
        </p:txBody>
      </p:sp>
      <p:sp>
        <p:nvSpPr>
          <p:cNvPr id="25" name="Rectángulo 24">
            <a:extLst>
              <a:ext uri="{FF2B5EF4-FFF2-40B4-BE49-F238E27FC236}">
                <a16:creationId xmlns:a16="http://schemas.microsoft.com/office/drawing/2014/main" id="{778D6E99-684F-4230-8191-947050DCAE0A}"/>
              </a:ext>
            </a:extLst>
          </p:cNvPr>
          <p:cNvSpPr/>
          <p:nvPr/>
        </p:nvSpPr>
        <p:spPr>
          <a:xfrm>
            <a:off x="2267950" y="2591651"/>
            <a:ext cx="6408031" cy="677108"/>
          </a:xfrm>
          <a:prstGeom prst="rect">
            <a:avLst/>
          </a:prstGeom>
        </p:spPr>
        <p:txBody>
          <a:bodyPr wrap="square">
            <a:spAutoFit/>
          </a:bodyPr>
          <a:lstStyle/>
          <a:p>
            <a:pPr lvl="0"/>
            <a:r>
              <a:rPr lang="en-US" sz="1400" dirty="0">
                <a:solidFill>
                  <a:schemeClr val="tx1">
                    <a:lumMod val="65000"/>
                    <a:lumOff val="35000"/>
                  </a:schemeClr>
                </a:solidFill>
              </a:rPr>
              <a:t>In the city, </a:t>
            </a:r>
            <a:r>
              <a:rPr lang="en-US" sz="2400" dirty="0">
                <a:solidFill>
                  <a:srgbClr val="86DE8D"/>
                </a:solidFill>
              </a:rPr>
              <a:t>50</a:t>
            </a:r>
            <a:r>
              <a:rPr lang="en-US" sz="1400" dirty="0">
                <a:solidFill>
                  <a:schemeClr val="tx1">
                    <a:lumMod val="65000"/>
                    <a:lumOff val="35000"/>
                  </a:schemeClr>
                </a:solidFill>
              </a:rPr>
              <a:t>% of trips by car is less than 3 km and </a:t>
            </a:r>
            <a:r>
              <a:rPr lang="en-US" sz="2400" dirty="0">
                <a:solidFill>
                  <a:srgbClr val="86DE8D"/>
                </a:solidFill>
              </a:rPr>
              <a:t>10</a:t>
            </a:r>
            <a:r>
              <a:rPr lang="en-US" sz="1400" dirty="0">
                <a:solidFill>
                  <a:schemeClr val="tx1">
                    <a:lumMod val="65000"/>
                    <a:lumOff val="35000"/>
                  </a:schemeClr>
                </a:solidFill>
              </a:rPr>
              <a:t>% less than 500 m. Avoid traveling by car for short distances. Do it walking or cycling.</a:t>
            </a:r>
          </a:p>
        </p:txBody>
      </p:sp>
      <p:sp>
        <p:nvSpPr>
          <p:cNvPr id="26" name="Rectángulo 25">
            <a:extLst>
              <a:ext uri="{FF2B5EF4-FFF2-40B4-BE49-F238E27FC236}">
                <a16:creationId xmlns:a16="http://schemas.microsoft.com/office/drawing/2014/main" id="{641A832D-491C-498C-85F2-EABF8487AFB7}"/>
              </a:ext>
            </a:extLst>
          </p:cNvPr>
          <p:cNvSpPr/>
          <p:nvPr/>
        </p:nvSpPr>
        <p:spPr>
          <a:xfrm>
            <a:off x="2225955" y="3628651"/>
            <a:ext cx="6295430" cy="677108"/>
          </a:xfrm>
          <a:prstGeom prst="rect">
            <a:avLst/>
          </a:prstGeom>
        </p:spPr>
        <p:txBody>
          <a:bodyPr wrap="square">
            <a:spAutoFit/>
          </a:bodyPr>
          <a:lstStyle/>
          <a:p>
            <a:pPr lvl="0"/>
            <a:r>
              <a:rPr lang="en-US" sz="1400" dirty="0">
                <a:solidFill>
                  <a:schemeClr val="tx1">
                    <a:lumMod val="65000"/>
                    <a:lumOff val="35000"/>
                  </a:schemeClr>
                </a:solidFill>
              </a:rPr>
              <a:t>Efficient driving allows to achieve an average saving of fuel and CO2 emissions of </a:t>
            </a:r>
            <a:r>
              <a:rPr lang="en-US" sz="2400" dirty="0">
                <a:solidFill>
                  <a:srgbClr val="86DE8D"/>
                </a:solidFill>
              </a:rPr>
              <a:t>15</a:t>
            </a:r>
            <a:r>
              <a:rPr lang="en-US" sz="1400" dirty="0">
                <a:solidFill>
                  <a:schemeClr val="tx1">
                    <a:lumMod val="65000"/>
                    <a:lumOff val="35000"/>
                  </a:schemeClr>
                </a:solidFill>
              </a:rPr>
              <a:t>%.</a:t>
            </a:r>
          </a:p>
        </p:txBody>
      </p:sp>
      <p:sp>
        <p:nvSpPr>
          <p:cNvPr id="27" name="Rectángulo 26">
            <a:extLst>
              <a:ext uri="{FF2B5EF4-FFF2-40B4-BE49-F238E27FC236}">
                <a16:creationId xmlns:a16="http://schemas.microsoft.com/office/drawing/2014/main" id="{076F99B0-B1F3-4A86-AB8A-1B737523835F}"/>
              </a:ext>
            </a:extLst>
          </p:cNvPr>
          <p:cNvSpPr/>
          <p:nvPr/>
        </p:nvSpPr>
        <p:spPr>
          <a:xfrm>
            <a:off x="2243973" y="4547640"/>
            <a:ext cx="6723654" cy="523220"/>
          </a:xfrm>
          <a:prstGeom prst="rect">
            <a:avLst/>
          </a:prstGeom>
        </p:spPr>
        <p:txBody>
          <a:bodyPr wrap="square">
            <a:spAutoFit/>
          </a:bodyPr>
          <a:lstStyle/>
          <a:p>
            <a:pPr lvl="0"/>
            <a:r>
              <a:rPr lang="en-US" sz="1400" dirty="0">
                <a:solidFill>
                  <a:schemeClr val="tx1">
                    <a:lumMod val="65000"/>
                    <a:lumOff val="35000"/>
                  </a:schemeClr>
                </a:solidFill>
              </a:rPr>
              <a:t>In most cases there are alternatives to using the car. Public transport is much more efficient than the tour vehicle.</a:t>
            </a:r>
          </a:p>
        </p:txBody>
      </p:sp>
      <p:pic>
        <p:nvPicPr>
          <p:cNvPr id="3074" name="Picture 2" descr="https://cdn4.iconfinder.com/data/icons/car-silhouettes/1000/sedan-256.png">
            <a:extLst>
              <a:ext uri="{FF2B5EF4-FFF2-40B4-BE49-F238E27FC236}">
                <a16:creationId xmlns:a16="http://schemas.microsoft.com/office/drawing/2014/main" id="{0D0035B7-E157-427B-B492-C65112AA8D24}"/>
              </a:ext>
            </a:extLst>
          </p:cNvPr>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35328" y="1803640"/>
            <a:ext cx="812213" cy="485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3.iconfinder.com/data/icons/google-material-design-icons/48/ic_directions_walk_48px-256.png">
            <a:extLst>
              <a:ext uri="{FF2B5EF4-FFF2-40B4-BE49-F238E27FC236}">
                <a16:creationId xmlns:a16="http://schemas.microsoft.com/office/drawing/2014/main" id="{910A4DB6-43AE-4231-B29E-B2FFD021F414}"/>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8821" y="2699361"/>
            <a:ext cx="470549" cy="4705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cdn3.iconfinder.com/data/icons/google-material-design-icons/48/ic_directions_bike_48px-256.png">
            <a:extLst>
              <a:ext uri="{FF2B5EF4-FFF2-40B4-BE49-F238E27FC236}">
                <a16:creationId xmlns:a16="http://schemas.microsoft.com/office/drawing/2014/main" id="{936F51A7-56D2-406F-BC9D-E88A95645433}"/>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1853" y="2700549"/>
            <a:ext cx="461665" cy="4616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dn2.iconfinder.com/data/icons/green-energy-initiative-1/100/car-256.png">
            <a:extLst>
              <a:ext uri="{FF2B5EF4-FFF2-40B4-BE49-F238E27FC236}">
                <a16:creationId xmlns:a16="http://schemas.microsoft.com/office/drawing/2014/main" id="{46D91CF0-8E36-42AA-8004-63A2732ECC0E}"/>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563" y="3454763"/>
            <a:ext cx="749008" cy="7490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cdn4.iconfinder.com/data/icons/transportation-91/151/School_Bus_land_vehicle_transportation-256.png">
            <a:extLst>
              <a:ext uri="{FF2B5EF4-FFF2-40B4-BE49-F238E27FC236}">
                <a16:creationId xmlns:a16="http://schemas.microsoft.com/office/drawing/2014/main" id="{A4E509B1-8808-47E7-88D2-97CCCB57B8D5}"/>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6391" y="4607694"/>
            <a:ext cx="787152" cy="42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8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21</a:t>
            </a:fld>
            <a:endParaRPr lang="de-DE"/>
          </a:p>
        </p:txBody>
      </p:sp>
      <p:sp>
        <p:nvSpPr>
          <p:cNvPr id="7" name="Rectángulo 6">
            <a:extLst>
              <a:ext uri="{FF2B5EF4-FFF2-40B4-BE49-F238E27FC236}">
                <a16:creationId xmlns:a16="http://schemas.microsoft.com/office/drawing/2014/main" id="{E796CCEB-7852-473A-9F36-2C45F90340C2}"/>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9" name="Titel 1">
            <a:extLst>
              <a:ext uri="{FF2B5EF4-FFF2-40B4-BE49-F238E27FC236}">
                <a16:creationId xmlns:a16="http://schemas.microsoft.com/office/drawing/2014/main" id="{6E5F52CA-2197-4E06-9A03-95D4E0E76795}"/>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Car</a:t>
            </a:r>
            <a:endParaRPr lang="es-ES" dirty="0"/>
          </a:p>
        </p:txBody>
      </p:sp>
      <p:sp>
        <p:nvSpPr>
          <p:cNvPr id="11" name="Rectángulo 10">
            <a:extLst>
              <a:ext uri="{FF2B5EF4-FFF2-40B4-BE49-F238E27FC236}">
                <a16:creationId xmlns:a16="http://schemas.microsoft.com/office/drawing/2014/main" id="{09C98D30-2AA9-4ADB-A75E-911EDBE7CB7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EDE004E1-2BEF-4C93-9B21-830FA941DEC9}"/>
              </a:ext>
            </a:extLst>
          </p:cNvPr>
          <p:cNvSpPr/>
          <p:nvPr/>
        </p:nvSpPr>
        <p:spPr>
          <a:xfrm>
            <a:off x="213119" y="2309900"/>
            <a:ext cx="6642410" cy="523220"/>
          </a:xfrm>
          <a:prstGeom prst="rect">
            <a:avLst/>
          </a:prstGeom>
        </p:spPr>
        <p:txBody>
          <a:bodyPr wrap="square">
            <a:spAutoFit/>
          </a:bodyPr>
          <a:lstStyle/>
          <a:p>
            <a:pPr lvl="0" algn="r"/>
            <a:r>
              <a:rPr lang="en-US" sz="1400" dirty="0">
                <a:solidFill>
                  <a:schemeClr val="tx1">
                    <a:lumMod val="65000"/>
                    <a:lumOff val="35000"/>
                  </a:schemeClr>
                </a:solidFill>
              </a:rPr>
              <a:t>The car is the main source of pollution and noise in our cities, and one of the main sources of greenhouse gas emissions.</a:t>
            </a:r>
          </a:p>
        </p:txBody>
      </p:sp>
      <p:sp>
        <p:nvSpPr>
          <p:cNvPr id="12" name="Rectángulo 11">
            <a:extLst>
              <a:ext uri="{FF2B5EF4-FFF2-40B4-BE49-F238E27FC236}">
                <a16:creationId xmlns:a16="http://schemas.microsoft.com/office/drawing/2014/main" id="{7D2C7D89-1976-469B-810C-5E31F1A3A277}"/>
              </a:ext>
            </a:extLst>
          </p:cNvPr>
          <p:cNvSpPr/>
          <p:nvPr/>
        </p:nvSpPr>
        <p:spPr>
          <a:xfrm>
            <a:off x="130803" y="3157863"/>
            <a:ext cx="6723654" cy="523220"/>
          </a:xfrm>
          <a:prstGeom prst="rect">
            <a:avLst/>
          </a:prstGeom>
        </p:spPr>
        <p:txBody>
          <a:bodyPr wrap="square">
            <a:spAutoFit/>
          </a:bodyPr>
          <a:lstStyle/>
          <a:p>
            <a:pPr lvl="0" algn="r"/>
            <a:r>
              <a:rPr lang="en-US" sz="1400" dirty="0">
                <a:solidFill>
                  <a:schemeClr val="tx1">
                    <a:lumMod val="65000"/>
                    <a:lumOff val="35000"/>
                  </a:schemeClr>
                </a:solidFill>
              </a:rPr>
              <a:t>At the time of purchase, it is important to choose a car model adapted to our needs and look at the fuel consumption label, vehicle energy class and CO2 emissions. </a:t>
            </a:r>
          </a:p>
        </p:txBody>
      </p:sp>
      <p:sp>
        <p:nvSpPr>
          <p:cNvPr id="13" name="Rectángulo 12">
            <a:extLst>
              <a:ext uri="{FF2B5EF4-FFF2-40B4-BE49-F238E27FC236}">
                <a16:creationId xmlns:a16="http://schemas.microsoft.com/office/drawing/2014/main" id="{2CB5EFF7-FCD2-49BA-90A1-0CA55AB8B206}"/>
              </a:ext>
            </a:extLst>
          </p:cNvPr>
          <p:cNvSpPr/>
          <p:nvPr/>
        </p:nvSpPr>
        <p:spPr>
          <a:xfrm>
            <a:off x="183775" y="4048363"/>
            <a:ext cx="6723654" cy="738664"/>
          </a:xfrm>
          <a:prstGeom prst="rect">
            <a:avLst/>
          </a:prstGeom>
        </p:spPr>
        <p:txBody>
          <a:bodyPr wrap="square">
            <a:spAutoFit/>
          </a:bodyPr>
          <a:lstStyle/>
          <a:p>
            <a:pPr lvl="0" algn="r"/>
            <a:r>
              <a:rPr lang="en-US" sz="1400" dirty="0">
                <a:solidFill>
                  <a:schemeClr val="tx1">
                    <a:lumMod val="65000"/>
                    <a:lumOff val="35000"/>
                  </a:schemeClr>
                </a:solidFill>
              </a:rPr>
              <a:t>The shared use of the tourism vehicle allows to improve its energy efficiency. The car sharing management systems ("car sharing") and the carpooling system favor, in this sense, the increase in the occupancy rate of the passenger car.</a:t>
            </a:r>
          </a:p>
        </p:txBody>
      </p:sp>
      <p:sp>
        <p:nvSpPr>
          <p:cNvPr id="14" name="Arco de bloque 13">
            <a:extLst>
              <a:ext uri="{FF2B5EF4-FFF2-40B4-BE49-F238E27FC236}">
                <a16:creationId xmlns:a16="http://schemas.microsoft.com/office/drawing/2014/main" id="{FE959ED3-ECE2-4B54-BD19-E8A903038816}"/>
              </a:ext>
            </a:extLst>
          </p:cNvPr>
          <p:cNvSpPr/>
          <p:nvPr/>
        </p:nvSpPr>
        <p:spPr>
          <a:xfrm rot="15300000">
            <a:off x="7520944" y="34670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15" name="Grupo 14">
            <a:extLst>
              <a:ext uri="{FF2B5EF4-FFF2-40B4-BE49-F238E27FC236}">
                <a16:creationId xmlns:a16="http://schemas.microsoft.com/office/drawing/2014/main" id="{A351DB7A-8BB0-4219-925D-36C2FB75281E}"/>
              </a:ext>
            </a:extLst>
          </p:cNvPr>
          <p:cNvGrpSpPr/>
          <p:nvPr/>
        </p:nvGrpSpPr>
        <p:grpSpPr>
          <a:xfrm>
            <a:off x="6922294" y="2164191"/>
            <a:ext cx="2035296" cy="2681821"/>
            <a:chOff x="189891" y="1610082"/>
            <a:chExt cx="2035296" cy="2681821"/>
          </a:xfrm>
        </p:grpSpPr>
        <p:sp>
          <p:nvSpPr>
            <p:cNvPr id="16" name="Arco de bloque 15">
              <a:extLst>
                <a:ext uri="{FF2B5EF4-FFF2-40B4-BE49-F238E27FC236}">
                  <a16:creationId xmlns:a16="http://schemas.microsoft.com/office/drawing/2014/main" id="{A1A3B456-F826-48A0-8F7D-26A1741AD534}"/>
                </a:ext>
              </a:extLst>
            </p:cNvPr>
            <p:cNvSpPr/>
            <p:nvPr/>
          </p:nvSpPr>
          <p:spPr>
            <a:xfrm rot="19800000">
              <a:off x="269243" y="2052848"/>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7" name="Elipse 16">
              <a:extLst>
                <a:ext uri="{FF2B5EF4-FFF2-40B4-BE49-F238E27FC236}">
                  <a16:creationId xmlns:a16="http://schemas.microsoft.com/office/drawing/2014/main" id="{9960A163-4160-4287-A025-B30058BB3047}"/>
                </a:ext>
              </a:extLst>
            </p:cNvPr>
            <p:cNvSpPr/>
            <p:nvPr/>
          </p:nvSpPr>
          <p:spPr>
            <a:xfrm>
              <a:off x="189891" y="161008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Elipse 17">
              <a:extLst>
                <a:ext uri="{FF2B5EF4-FFF2-40B4-BE49-F238E27FC236}">
                  <a16:creationId xmlns:a16="http://schemas.microsoft.com/office/drawing/2014/main" id="{35FE665E-EA7B-4AD1-BF79-2CCF1EE3ADA7}"/>
                </a:ext>
              </a:extLst>
            </p:cNvPr>
            <p:cNvSpPr/>
            <p:nvPr/>
          </p:nvSpPr>
          <p:spPr>
            <a:xfrm>
              <a:off x="1328647" y="2458057"/>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19" name="Elipse 18">
              <a:extLst>
                <a:ext uri="{FF2B5EF4-FFF2-40B4-BE49-F238E27FC236}">
                  <a16:creationId xmlns:a16="http://schemas.microsoft.com/office/drawing/2014/main" id="{767EF736-D4B8-4833-B469-1E150F06699A}"/>
                </a:ext>
              </a:extLst>
            </p:cNvPr>
            <p:cNvSpPr/>
            <p:nvPr/>
          </p:nvSpPr>
          <p:spPr>
            <a:xfrm>
              <a:off x="189891" y="3395363"/>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pic>
        <p:nvPicPr>
          <p:cNvPr id="29" name="Picture 2" descr="https://cdn4.iconfinder.com/data/icons/car-silhouettes/1000/sedan-256.png">
            <a:extLst>
              <a:ext uri="{FF2B5EF4-FFF2-40B4-BE49-F238E27FC236}">
                <a16:creationId xmlns:a16="http://schemas.microsoft.com/office/drawing/2014/main" id="{DA19FE4F-69B8-4A7B-9208-22A800F38CFF}"/>
              </a:ext>
            </a:extLst>
          </p:cNvPr>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936819" y="2343394"/>
            <a:ext cx="812213" cy="4854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s://cdn2.iconfinder.com/data/icons/green-energy-initiative-1/100/car-256.png">
            <a:extLst>
              <a:ext uri="{FF2B5EF4-FFF2-40B4-BE49-F238E27FC236}">
                <a16:creationId xmlns:a16="http://schemas.microsoft.com/office/drawing/2014/main" id="{E6802C63-054E-49FE-85FC-5D1D59D51320}"/>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6801" y="3085932"/>
            <a:ext cx="749008" cy="7490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cdn2.iconfinder.com/data/icons/viiva-business/32/connection-256.png">
            <a:extLst>
              <a:ext uri="{FF2B5EF4-FFF2-40B4-BE49-F238E27FC236}">
                <a16:creationId xmlns:a16="http://schemas.microsoft.com/office/drawing/2014/main" id="{8D341F75-3B5F-463F-B5DB-659DF20AFE6C}"/>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984288" y="3969060"/>
            <a:ext cx="778025" cy="7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4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22</a:t>
            </a:fld>
            <a:endParaRPr lang="de-DE"/>
          </a:p>
        </p:txBody>
      </p:sp>
      <p:sp>
        <p:nvSpPr>
          <p:cNvPr id="8" name="Rectángulo 7">
            <a:extLst>
              <a:ext uri="{FF2B5EF4-FFF2-40B4-BE49-F238E27FC236}">
                <a16:creationId xmlns:a16="http://schemas.microsoft.com/office/drawing/2014/main" id="{B18FF0BD-4946-490E-9E5F-447454153C1A}"/>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11" name="Titel 1">
            <a:extLst>
              <a:ext uri="{FF2B5EF4-FFF2-40B4-BE49-F238E27FC236}">
                <a16:creationId xmlns:a16="http://schemas.microsoft.com/office/drawing/2014/main" id="{F35BC2CA-BA58-4277-BE32-5984F2996F4E}"/>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Car</a:t>
            </a:r>
            <a:endParaRPr lang="es-ES" dirty="0"/>
          </a:p>
        </p:txBody>
      </p:sp>
      <p:sp>
        <p:nvSpPr>
          <p:cNvPr id="12" name="Rectángulo 11">
            <a:extLst>
              <a:ext uri="{FF2B5EF4-FFF2-40B4-BE49-F238E27FC236}">
                <a16:creationId xmlns:a16="http://schemas.microsoft.com/office/drawing/2014/main" id="{E8DA3ABB-6EC7-4761-8980-9E434ECD7FFA}"/>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Untertitel 5">
            <a:extLst>
              <a:ext uri="{FF2B5EF4-FFF2-40B4-BE49-F238E27FC236}">
                <a16:creationId xmlns:a16="http://schemas.microsoft.com/office/drawing/2014/main" id="{859FEE68-881D-48DE-84D4-D3C8C6FD8DA1}"/>
              </a:ext>
            </a:extLst>
          </p:cNvPr>
          <p:cNvSpPr txBox="1">
            <a:spLocks/>
          </p:cNvSpPr>
          <p:nvPr/>
        </p:nvSpPr>
        <p:spPr>
          <a:xfrm>
            <a:off x="370136" y="841745"/>
            <a:ext cx="8402400" cy="288032"/>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Curiosities</a:t>
            </a:r>
          </a:p>
        </p:txBody>
      </p:sp>
      <p:sp>
        <p:nvSpPr>
          <p:cNvPr id="23" name="Rectángulo 22">
            <a:extLst>
              <a:ext uri="{FF2B5EF4-FFF2-40B4-BE49-F238E27FC236}">
                <a16:creationId xmlns:a16="http://schemas.microsoft.com/office/drawing/2014/main" id="{480CF31E-0E0F-4B4C-BC9B-249F7D251356}"/>
              </a:ext>
            </a:extLst>
          </p:cNvPr>
          <p:cNvSpPr/>
          <p:nvPr/>
        </p:nvSpPr>
        <p:spPr>
          <a:xfrm rot="16200000">
            <a:off x="5320750" y="-298398"/>
            <a:ext cx="514889" cy="7178218"/>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F3922A9A-7023-4888-8E75-8D043CE4AA8B}"/>
              </a:ext>
            </a:extLst>
          </p:cNvPr>
          <p:cNvSpPr/>
          <p:nvPr/>
        </p:nvSpPr>
        <p:spPr>
          <a:xfrm>
            <a:off x="2175291" y="3140775"/>
            <a:ext cx="6779096" cy="276999"/>
          </a:xfrm>
          <a:prstGeom prst="rect">
            <a:avLst/>
          </a:prstGeom>
        </p:spPr>
        <p:txBody>
          <a:bodyPr wrap="square">
            <a:spAutoFit/>
          </a:bodyPr>
          <a:lstStyle/>
          <a:p>
            <a:r>
              <a:rPr lang="en-US" sz="1200" dirty="0">
                <a:solidFill>
                  <a:schemeClr val="tx1">
                    <a:lumMod val="65000"/>
                    <a:lumOff val="35000"/>
                  </a:schemeClr>
                </a:solidFill>
              </a:rPr>
              <a:t>20% of the EU population is exposed to noise levels above the threshold of 65 dBA.</a:t>
            </a:r>
          </a:p>
        </p:txBody>
      </p:sp>
      <p:sp>
        <p:nvSpPr>
          <p:cNvPr id="25" name="Rectángulo 24">
            <a:extLst>
              <a:ext uri="{FF2B5EF4-FFF2-40B4-BE49-F238E27FC236}">
                <a16:creationId xmlns:a16="http://schemas.microsoft.com/office/drawing/2014/main" id="{70D7AAF3-AFE3-473A-980D-CBC31CBDDA9B}"/>
              </a:ext>
            </a:extLst>
          </p:cNvPr>
          <p:cNvSpPr/>
          <p:nvPr/>
        </p:nvSpPr>
        <p:spPr>
          <a:xfrm rot="5400000">
            <a:off x="3972610" y="-2368626"/>
            <a:ext cx="637789" cy="8584024"/>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C30D9CF0-A5A8-4E12-B01B-F50D0B420C11}"/>
              </a:ext>
            </a:extLst>
          </p:cNvPr>
          <p:cNvSpPr/>
          <p:nvPr/>
        </p:nvSpPr>
        <p:spPr>
          <a:xfrm>
            <a:off x="146387" y="1673878"/>
            <a:ext cx="8109999" cy="461665"/>
          </a:xfrm>
          <a:prstGeom prst="rect">
            <a:avLst/>
          </a:prstGeom>
        </p:spPr>
        <p:txBody>
          <a:bodyPr wrap="square">
            <a:spAutoFit/>
          </a:bodyPr>
          <a:lstStyle/>
          <a:p>
            <a:r>
              <a:rPr lang="en-US" sz="1200" dirty="0">
                <a:solidFill>
                  <a:schemeClr val="tx1">
                    <a:lumMod val="65000"/>
                    <a:lumOff val="35000"/>
                  </a:schemeClr>
                </a:solidFill>
              </a:rPr>
              <a:t>In these short trips, the increase in consumption is 60%. When in most cases these trips could be perfectly done on foot or by bicycle!</a:t>
            </a:r>
          </a:p>
        </p:txBody>
      </p:sp>
      <p:sp>
        <p:nvSpPr>
          <p:cNvPr id="27" name="Rectángulo 26">
            <a:extLst>
              <a:ext uri="{FF2B5EF4-FFF2-40B4-BE49-F238E27FC236}">
                <a16:creationId xmlns:a16="http://schemas.microsoft.com/office/drawing/2014/main" id="{6AB2D7D7-9E84-46C6-B7FD-DABC60575355}"/>
              </a:ext>
            </a:extLst>
          </p:cNvPr>
          <p:cNvSpPr/>
          <p:nvPr/>
        </p:nvSpPr>
        <p:spPr>
          <a:xfrm>
            <a:off x="8216214" y="1122107"/>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1</a:t>
            </a:r>
            <a:endParaRPr lang="es-ES" sz="6000" dirty="0">
              <a:ln>
                <a:solidFill>
                  <a:schemeClr val="bg1"/>
                </a:solidFill>
              </a:ln>
              <a:solidFill>
                <a:srgbClr val="1B8E94"/>
              </a:solidFill>
              <a:latin typeface="Impact" panose="020B0806030902050204" pitchFamily="34" charset="0"/>
            </a:endParaRPr>
          </a:p>
        </p:txBody>
      </p:sp>
      <p:sp>
        <p:nvSpPr>
          <p:cNvPr id="28" name="Rectángulo 27">
            <a:extLst>
              <a:ext uri="{FF2B5EF4-FFF2-40B4-BE49-F238E27FC236}">
                <a16:creationId xmlns:a16="http://schemas.microsoft.com/office/drawing/2014/main" id="{9C577BFB-53A9-4C2D-B9BA-6C0FB470116D}"/>
              </a:ext>
            </a:extLst>
          </p:cNvPr>
          <p:cNvSpPr/>
          <p:nvPr/>
        </p:nvSpPr>
        <p:spPr>
          <a:xfrm>
            <a:off x="1533554" y="2633155"/>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2</a:t>
            </a:r>
            <a:endParaRPr lang="es-ES" sz="6000" dirty="0">
              <a:ln>
                <a:solidFill>
                  <a:schemeClr val="bg1"/>
                </a:solidFill>
              </a:ln>
              <a:solidFill>
                <a:srgbClr val="1B8E94"/>
              </a:solidFill>
              <a:latin typeface="Impact" panose="020B0806030902050204" pitchFamily="34" charset="0"/>
            </a:endParaRPr>
          </a:p>
        </p:txBody>
      </p:sp>
      <p:sp>
        <p:nvSpPr>
          <p:cNvPr id="29" name="Rectángulo 28">
            <a:extLst>
              <a:ext uri="{FF2B5EF4-FFF2-40B4-BE49-F238E27FC236}">
                <a16:creationId xmlns:a16="http://schemas.microsoft.com/office/drawing/2014/main" id="{63A0FE67-B810-4AA0-9666-0239EA2A9C05}"/>
              </a:ext>
            </a:extLst>
          </p:cNvPr>
          <p:cNvSpPr/>
          <p:nvPr/>
        </p:nvSpPr>
        <p:spPr>
          <a:xfrm rot="5400000">
            <a:off x="3266624" y="1088415"/>
            <a:ext cx="514890" cy="7047107"/>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F6D4C0C1-7A05-48CC-82B4-682A473506B2}"/>
              </a:ext>
            </a:extLst>
          </p:cNvPr>
          <p:cNvSpPr/>
          <p:nvPr/>
        </p:nvSpPr>
        <p:spPr>
          <a:xfrm>
            <a:off x="105748" y="4473615"/>
            <a:ext cx="6779096" cy="276999"/>
          </a:xfrm>
          <a:prstGeom prst="rect">
            <a:avLst/>
          </a:prstGeom>
        </p:spPr>
        <p:txBody>
          <a:bodyPr wrap="square">
            <a:spAutoFit/>
          </a:bodyPr>
          <a:lstStyle/>
          <a:p>
            <a:r>
              <a:rPr lang="en-US" sz="1200" dirty="0">
                <a:solidFill>
                  <a:schemeClr val="tx1">
                    <a:lumMod val="65000"/>
                    <a:lumOff val="35000"/>
                  </a:schemeClr>
                </a:solidFill>
              </a:rPr>
              <a:t>Efficient driving allows to achieve an average saving of fuel and CO2 emissions of 15%.</a:t>
            </a:r>
          </a:p>
        </p:txBody>
      </p:sp>
      <p:sp>
        <p:nvSpPr>
          <p:cNvPr id="31" name="Rectángulo 30">
            <a:extLst>
              <a:ext uri="{FF2B5EF4-FFF2-40B4-BE49-F238E27FC236}">
                <a16:creationId xmlns:a16="http://schemas.microsoft.com/office/drawing/2014/main" id="{3066C64D-0F7A-4B42-B52A-E4D243B0596F}"/>
              </a:ext>
            </a:extLst>
          </p:cNvPr>
          <p:cNvSpPr/>
          <p:nvPr/>
        </p:nvSpPr>
        <p:spPr>
          <a:xfrm>
            <a:off x="6591624" y="3987677"/>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3</a:t>
            </a:r>
            <a:endParaRPr lang="es-ES" sz="6000" dirty="0">
              <a:ln>
                <a:solidFill>
                  <a:schemeClr val="bg1"/>
                </a:solidFill>
              </a:ln>
              <a:solidFill>
                <a:srgbClr val="1B8E94"/>
              </a:solidFill>
              <a:latin typeface="Impact" panose="020B0806030902050204" pitchFamily="34" charset="0"/>
            </a:endParaRPr>
          </a:p>
        </p:txBody>
      </p:sp>
    </p:spTree>
    <p:extLst>
      <p:ext uri="{BB962C8B-B14F-4D97-AF65-F5344CB8AC3E}">
        <p14:creationId xmlns:p14="http://schemas.microsoft.com/office/powerpoint/2010/main" val="414662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23</a:t>
            </a:fld>
            <a:endParaRPr lang="de-DE"/>
          </a:p>
        </p:txBody>
      </p:sp>
      <p:sp>
        <p:nvSpPr>
          <p:cNvPr id="7" name="Rectángulo 6">
            <a:extLst>
              <a:ext uri="{FF2B5EF4-FFF2-40B4-BE49-F238E27FC236}">
                <a16:creationId xmlns:a16="http://schemas.microsoft.com/office/drawing/2014/main" id="{8016BF3A-B7A9-4159-89D6-C2081610FF29}"/>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B236F827-2B22-43B9-BCCA-D79B03ECDE83}"/>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Trash and energy use</a:t>
            </a:r>
            <a:endParaRPr lang="es-ES" dirty="0"/>
          </a:p>
        </p:txBody>
      </p:sp>
      <p:sp>
        <p:nvSpPr>
          <p:cNvPr id="9" name="Rectángulo 8">
            <a:extLst>
              <a:ext uri="{FF2B5EF4-FFF2-40B4-BE49-F238E27FC236}">
                <a16:creationId xmlns:a16="http://schemas.microsoft.com/office/drawing/2014/main" id="{42C1D511-E57B-4E58-BA8D-F893AE2FF298}"/>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Arco de bloque 29">
            <a:extLst>
              <a:ext uri="{FF2B5EF4-FFF2-40B4-BE49-F238E27FC236}">
                <a16:creationId xmlns:a16="http://schemas.microsoft.com/office/drawing/2014/main" id="{02D2827D-F9D3-49F1-954F-ACE4E84290D6}"/>
              </a:ext>
            </a:extLst>
          </p:cNvPr>
          <p:cNvSpPr/>
          <p:nvPr/>
        </p:nvSpPr>
        <p:spPr>
          <a:xfrm rot="15300000">
            <a:off x="868294" y="3323277"/>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31" name="Grupo 30">
            <a:extLst>
              <a:ext uri="{FF2B5EF4-FFF2-40B4-BE49-F238E27FC236}">
                <a16:creationId xmlns:a16="http://schemas.microsoft.com/office/drawing/2014/main" id="{A13E1E2D-B491-40BC-B3E1-356B35DFD831}"/>
              </a:ext>
            </a:extLst>
          </p:cNvPr>
          <p:cNvGrpSpPr/>
          <p:nvPr/>
        </p:nvGrpSpPr>
        <p:grpSpPr>
          <a:xfrm>
            <a:off x="269644" y="2020462"/>
            <a:ext cx="2035296" cy="2681821"/>
            <a:chOff x="189891" y="1610082"/>
            <a:chExt cx="2035296" cy="2681821"/>
          </a:xfrm>
        </p:grpSpPr>
        <p:sp>
          <p:nvSpPr>
            <p:cNvPr id="32" name="Arco de bloque 31">
              <a:extLst>
                <a:ext uri="{FF2B5EF4-FFF2-40B4-BE49-F238E27FC236}">
                  <a16:creationId xmlns:a16="http://schemas.microsoft.com/office/drawing/2014/main" id="{F2974810-4EFF-449C-8889-2CE8750503A1}"/>
                </a:ext>
              </a:extLst>
            </p:cNvPr>
            <p:cNvSpPr/>
            <p:nvPr/>
          </p:nvSpPr>
          <p:spPr>
            <a:xfrm rot="19800000">
              <a:off x="269243" y="2052848"/>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3" name="Elipse 32">
              <a:extLst>
                <a:ext uri="{FF2B5EF4-FFF2-40B4-BE49-F238E27FC236}">
                  <a16:creationId xmlns:a16="http://schemas.microsoft.com/office/drawing/2014/main" id="{3CF226F9-C572-4556-9A8D-0821F659AED7}"/>
                </a:ext>
              </a:extLst>
            </p:cNvPr>
            <p:cNvSpPr/>
            <p:nvPr/>
          </p:nvSpPr>
          <p:spPr>
            <a:xfrm>
              <a:off x="189891" y="161008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Elipse 33">
              <a:extLst>
                <a:ext uri="{FF2B5EF4-FFF2-40B4-BE49-F238E27FC236}">
                  <a16:creationId xmlns:a16="http://schemas.microsoft.com/office/drawing/2014/main" id="{6624141D-6585-4E05-8DC5-55798F6E642D}"/>
                </a:ext>
              </a:extLst>
            </p:cNvPr>
            <p:cNvSpPr/>
            <p:nvPr/>
          </p:nvSpPr>
          <p:spPr>
            <a:xfrm>
              <a:off x="1328647" y="2458057"/>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5" name="Elipse 34">
              <a:extLst>
                <a:ext uri="{FF2B5EF4-FFF2-40B4-BE49-F238E27FC236}">
                  <a16:creationId xmlns:a16="http://schemas.microsoft.com/office/drawing/2014/main" id="{093966F8-85A8-4D59-88A7-3C76232BCF54}"/>
                </a:ext>
              </a:extLst>
            </p:cNvPr>
            <p:cNvSpPr/>
            <p:nvPr/>
          </p:nvSpPr>
          <p:spPr>
            <a:xfrm>
              <a:off x="189891" y="3395363"/>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sp>
        <p:nvSpPr>
          <p:cNvPr id="45" name="Rectángulo 44">
            <a:extLst>
              <a:ext uri="{FF2B5EF4-FFF2-40B4-BE49-F238E27FC236}">
                <a16:creationId xmlns:a16="http://schemas.microsoft.com/office/drawing/2014/main" id="{A154BB5A-0551-4526-8535-C888D6C09BE5}"/>
              </a:ext>
            </a:extLst>
          </p:cNvPr>
          <p:cNvSpPr/>
          <p:nvPr/>
        </p:nvSpPr>
        <p:spPr>
          <a:xfrm>
            <a:off x="2448414" y="2016202"/>
            <a:ext cx="6642410" cy="892552"/>
          </a:xfrm>
          <a:prstGeom prst="rect">
            <a:avLst/>
          </a:prstGeom>
        </p:spPr>
        <p:txBody>
          <a:bodyPr wrap="square">
            <a:spAutoFit/>
          </a:bodyPr>
          <a:lstStyle/>
          <a:p>
            <a:pPr lvl="0"/>
            <a:r>
              <a:rPr lang="en-US" sz="1400" dirty="0">
                <a:solidFill>
                  <a:schemeClr val="tx1">
                    <a:lumMod val="65000"/>
                    <a:lumOff val="35000"/>
                  </a:schemeClr>
                </a:solidFill>
              </a:rPr>
              <a:t>We could avoid the dumping of </a:t>
            </a:r>
            <a:r>
              <a:rPr lang="en-US" sz="2400" dirty="0">
                <a:solidFill>
                  <a:srgbClr val="86DE8D"/>
                </a:solidFill>
              </a:rPr>
              <a:t>90</a:t>
            </a:r>
            <a:r>
              <a:rPr lang="en-US" sz="1400" dirty="0">
                <a:solidFill>
                  <a:schemeClr val="tx1">
                    <a:lumMod val="65000"/>
                    <a:lumOff val="35000"/>
                  </a:schemeClr>
                </a:solidFill>
              </a:rPr>
              <a:t>% of the waste generated by good waste management; a management that includes measures that promote reuse, recycling and energy recovery.</a:t>
            </a:r>
          </a:p>
        </p:txBody>
      </p:sp>
      <p:sp>
        <p:nvSpPr>
          <p:cNvPr id="46" name="Rectángulo 45">
            <a:extLst>
              <a:ext uri="{FF2B5EF4-FFF2-40B4-BE49-F238E27FC236}">
                <a16:creationId xmlns:a16="http://schemas.microsoft.com/office/drawing/2014/main" id="{13289552-CA09-4D8D-B3B5-85FDB93DFEEB}"/>
              </a:ext>
            </a:extLst>
          </p:cNvPr>
          <p:cNvSpPr/>
          <p:nvPr/>
        </p:nvSpPr>
        <p:spPr>
          <a:xfrm>
            <a:off x="2453423" y="2989096"/>
            <a:ext cx="6420933" cy="738664"/>
          </a:xfrm>
          <a:prstGeom prst="rect">
            <a:avLst/>
          </a:prstGeom>
        </p:spPr>
        <p:txBody>
          <a:bodyPr wrap="square">
            <a:spAutoFit/>
          </a:bodyPr>
          <a:lstStyle/>
          <a:p>
            <a:pPr lvl="0"/>
            <a:r>
              <a:rPr lang="en-US" sz="1400" dirty="0">
                <a:solidFill>
                  <a:schemeClr val="tx1">
                    <a:lumMod val="65000"/>
                    <a:lumOff val="35000"/>
                  </a:schemeClr>
                </a:solidFill>
              </a:rPr>
              <a:t>The recycling of materials can reach very high percentages. In general terms, the EU countries that recycle the most are also those that manage the most waste through energy recovery.</a:t>
            </a:r>
          </a:p>
        </p:txBody>
      </p:sp>
      <p:sp>
        <p:nvSpPr>
          <p:cNvPr id="47" name="Rectángulo 46">
            <a:extLst>
              <a:ext uri="{FF2B5EF4-FFF2-40B4-BE49-F238E27FC236}">
                <a16:creationId xmlns:a16="http://schemas.microsoft.com/office/drawing/2014/main" id="{977ACDF4-4C25-4CD1-A449-087CFFCC2C4B}"/>
              </a:ext>
            </a:extLst>
          </p:cNvPr>
          <p:cNvSpPr/>
          <p:nvPr/>
        </p:nvSpPr>
        <p:spPr>
          <a:xfrm>
            <a:off x="2453423" y="4081560"/>
            <a:ext cx="6420933" cy="523220"/>
          </a:xfrm>
          <a:prstGeom prst="rect">
            <a:avLst/>
          </a:prstGeom>
        </p:spPr>
        <p:txBody>
          <a:bodyPr wrap="square">
            <a:spAutoFit/>
          </a:bodyPr>
          <a:lstStyle/>
          <a:p>
            <a:pPr lvl="0"/>
            <a:r>
              <a:rPr lang="en-US" sz="1400" dirty="0">
                <a:solidFill>
                  <a:schemeClr val="tx1">
                    <a:lumMod val="65000"/>
                    <a:lumOff val="35000"/>
                  </a:schemeClr>
                </a:solidFill>
              </a:rPr>
              <a:t>For every ton of glass that is recycled, 1,200 kg of raw materials and 130 kg of fuel are saved.</a:t>
            </a:r>
          </a:p>
        </p:txBody>
      </p:sp>
      <p:pic>
        <p:nvPicPr>
          <p:cNvPr id="7170" name="Picture 2" descr="https://cdn4.iconfinder.com/data/icons/no-plastic-line-save-the-earth/512/garbage_recycle-256.png">
            <a:extLst>
              <a:ext uri="{FF2B5EF4-FFF2-40B4-BE49-F238E27FC236}">
                <a16:creationId xmlns:a16="http://schemas.microsoft.com/office/drawing/2014/main" id="{D3FF5236-2F1D-4AED-8CE9-2B6FAF72966B}"/>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136" y="2136251"/>
            <a:ext cx="652454" cy="6524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cdn0.iconfinder.com/data/icons/green-world/80/Green_World-04-256.png">
            <a:extLst>
              <a:ext uri="{FF2B5EF4-FFF2-40B4-BE49-F238E27FC236}">
                <a16:creationId xmlns:a16="http://schemas.microsoft.com/office/drawing/2014/main" id="{89DF179D-51C4-49EC-A931-07918E7D101F}"/>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0907" y="3006753"/>
            <a:ext cx="571128" cy="5711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dn0.iconfinder.com/data/icons/green-world/80/Green_World-10-256.png">
            <a:extLst>
              <a:ext uri="{FF2B5EF4-FFF2-40B4-BE49-F238E27FC236}">
                <a16:creationId xmlns:a16="http://schemas.microsoft.com/office/drawing/2014/main" id="{62F37793-9F80-4C87-9BBD-0E260D5217D7}"/>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196" y="3948029"/>
            <a:ext cx="625805" cy="62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5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24</a:t>
            </a:fld>
            <a:endParaRPr lang="de-DE"/>
          </a:p>
        </p:txBody>
      </p:sp>
      <p:sp>
        <p:nvSpPr>
          <p:cNvPr id="7" name="Rectángulo 6">
            <a:extLst>
              <a:ext uri="{FF2B5EF4-FFF2-40B4-BE49-F238E27FC236}">
                <a16:creationId xmlns:a16="http://schemas.microsoft.com/office/drawing/2014/main" id="{8016BF3A-B7A9-4159-89D6-C2081610FF29}"/>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B236F827-2B22-43B9-BCCA-D79B03ECDE83}"/>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Trash and energy use</a:t>
            </a:r>
            <a:endParaRPr lang="es-ES" dirty="0"/>
          </a:p>
        </p:txBody>
      </p:sp>
      <p:sp>
        <p:nvSpPr>
          <p:cNvPr id="9" name="Rectángulo 8">
            <a:extLst>
              <a:ext uri="{FF2B5EF4-FFF2-40B4-BE49-F238E27FC236}">
                <a16:creationId xmlns:a16="http://schemas.microsoft.com/office/drawing/2014/main" id="{42C1D511-E57B-4E58-BA8D-F893AE2FF298}"/>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134AFFE3-75A2-42E8-B103-157736D3CB03}"/>
              </a:ext>
            </a:extLst>
          </p:cNvPr>
          <p:cNvSpPr/>
          <p:nvPr/>
        </p:nvSpPr>
        <p:spPr>
          <a:xfrm>
            <a:off x="683568" y="2230277"/>
            <a:ext cx="6171961" cy="738664"/>
          </a:xfrm>
          <a:prstGeom prst="rect">
            <a:avLst/>
          </a:prstGeom>
        </p:spPr>
        <p:txBody>
          <a:bodyPr wrap="square">
            <a:spAutoFit/>
          </a:bodyPr>
          <a:lstStyle/>
          <a:p>
            <a:pPr lvl="0" algn="r"/>
            <a:r>
              <a:rPr lang="en-US" sz="1400" dirty="0">
                <a:solidFill>
                  <a:schemeClr val="tx1">
                    <a:lumMod val="65000"/>
                    <a:lumOff val="35000"/>
                  </a:schemeClr>
                </a:solidFill>
              </a:rPr>
              <a:t>The progressive increase of paper recycling must be maintained with the collaboration of all: recycling avoids excessive uses of forest resources, water and fuel.</a:t>
            </a:r>
          </a:p>
        </p:txBody>
      </p:sp>
      <p:sp>
        <p:nvSpPr>
          <p:cNvPr id="18" name="Rectángulo 17">
            <a:extLst>
              <a:ext uri="{FF2B5EF4-FFF2-40B4-BE49-F238E27FC236}">
                <a16:creationId xmlns:a16="http://schemas.microsoft.com/office/drawing/2014/main" id="{ADF22586-693F-49CF-97A9-D37A50ADCA18}"/>
              </a:ext>
            </a:extLst>
          </p:cNvPr>
          <p:cNvSpPr/>
          <p:nvPr/>
        </p:nvSpPr>
        <p:spPr>
          <a:xfrm>
            <a:off x="130803" y="3157863"/>
            <a:ext cx="6723654" cy="738664"/>
          </a:xfrm>
          <a:prstGeom prst="rect">
            <a:avLst/>
          </a:prstGeom>
        </p:spPr>
        <p:txBody>
          <a:bodyPr wrap="square">
            <a:spAutoFit/>
          </a:bodyPr>
          <a:lstStyle/>
          <a:p>
            <a:pPr lvl="0" algn="r"/>
            <a:r>
              <a:rPr lang="en-US" sz="1400" dirty="0">
                <a:solidFill>
                  <a:schemeClr val="tx1">
                    <a:lumMod val="65000"/>
                    <a:lumOff val="35000"/>
                  </a:schemeClr>
                </a:solidFill>
              </a:rPr>
              <a:t>There are consolidated technologies that allow the energy recovery of waste with environmental guarantees and at the same time contribute to reduce the external energy dependence.</a:t>
            </a:r>
          </a:p>
        </p:txBody>
      </p:sp>
      <p:sp>
        <p:nvSpPr>
          <p:cNvPr id="19" name="Rectángulo 18">
            <a:extLst>
              <a:ext uri="{FF2B5EF4-FFF2-40B4-BE49-F238E27FC236}">
                <a16:creationId xmlns:a16="http://schemas.microsoft.com/office/drawing/2014/main" id="{6EE6C42A-94A8-481C-843F-912FFD2F3447}"/>
              </a:ext>
            </a:extLst>
          </p:cNvPr>
          <p:cNvSpPr/>
          <p:nvPr/>
        </p:nvSpPr>
        <p:spPr>
          <a:xfrm>
            <a:off x="183775" y="4048363"/>
            <a:ext cx="6723654" cy="738664"/>
          </a:xfrm>
          <a:prstGeom prst="rect">
            <a:avLst/>
          </a:prstGeom>
        </p:spPr>
        <p:txBody>
          <a:bodyPr wrap="square">
            <a:spAutoFit/>
          </a:bodyPr>
          <a:lstStyle/>
          <a:p>
            <a:pPr lvl="0" algn="r"/>
            <a:r>
              <a:rPr lang="en-US" sz="1400" dirty="0">
                <a:solidFill>
                  <a:schemeClr val="tx1">
                    <a:lumMod val="65000"/>
                    <a:lumOff val="35000"/>
                  </a:schemeClr>
                </a:solidFill>
              </a:rPr>
              <a:t>The clean points are facilities where certain domestic waste is received, previously selected, such as paper, furniture, household appliances, used oils, batteries, etc., so that they can be recycled and subsequently used.</a:t>
            </a:r>
          </a:p>
        </p:txBody>
      </p:sp>
      <p:sp>
        <p:nvSpPr>
          <p:cNvPr id="20" name="Arco de bloque 19">
            <a:extLst>
              <a:ext uri="{FF2B5EF4-FFF2-40B4-BE49-F238E27FC236}">
                <a16:creationId xmlns:a16="http://schemas.microsoft.com/office/drawing/2014/main" id="{50298E06-7B3D-4245-8110-36CB3473A543}"/>
              </a:ext>
            </a:extLst>
          </p:cNvPr>
          <p:cNvSpPr/>
          <p:nvPr/>
        </p:nvSpPr>
        <p:spPr>
          <a:xfrm rot="15300000">
            <a:off x="7520944" y="34670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21" name="Grupo 20">
            <a:extLst>
              <a:ext uri="{FF2B5EF4-FFF2-40B4-BE49-F238E27FC236}">
                <a16:creationId xmlns:a16="http://schemas.microsoft.com/office/drawing/2014/main" id="{F774F49B-1DDE-44F8-B0C7-4F1A66C47F6D}"/>
              </a:ext>
            </a:extLst>
          </p:cNvPr>
          <p:cNvGrpSpPr/>
          <p:nvPr/>
        </p:nvGrpSpPr>
        <p:grpSpPr>
          <a:xfrm>
            <a:off x="6922294" y="2164191"/>
            <a:ext cx="2035296" cy="2681821"/>
            <a:chOff x="189891" y="1610082"/>
            <a:chExt cx="2035296" cy="2681821"/>
          </a:xfrm>
        </p:grpSpPr>
        <p:sp>
          <p:nvSpPr>
            <p:cNvPr id="22" name="Arco de bloque 21">
              <a:extLst>
                <a:ext uri="{FF2B5EF4-FFF2-40B4-BE49-F238E27FC236}">
                  <a16:creationId xmlns:a16="http://schemas.microsoft.com/office/drawing/2014/main" id="{C3B238BC-7047-4D63-B613-7E6DC93F0CCA}"/>
                </a:ext>
              </a:extLst>
            </p:cNvPr>
            <p:cNvSpPr/>
            <p:nvPr/>
          </p:nvSpPr>
          <p:spPr>
            <a:xfrm rot="19800000">
              <a:off x="269243" y="2052848"/>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3" name="Elipse 22">
              <a:extLst>
                <a:ext uri="{FF2B5EF4-FFF2-40B4-BE49-F238E27FC236}">
                  <a16:creationId xmlns:a16="http://schemas.microsoft.com/office/drawing/2014/main" id="{2107B2BC-256E-432B-B5EB-FAB639FD0939}"/>
                </a:ext>
              </a:extLst>
            </p:cNvPr>
            <p:cNvSpPr/>
            <p:nvPr/>
          </p:nvSpPr>
          <p:spPr>
            <a:xfrm>
              <a:off x="189891" y="161008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Elipse 23">
              <a:extLst>
                <a:ext uri="{FF2B5EF4-FFF2-40B4-BE49-F238E27FC236}">
                  <a16:creationId xmlns:a16="http://schemas.microsoft.com/office/drawing/2014/main" id="{4DC99E1C-9664-453F-9ADE-EC4B0462D472}"/>
                </a:ext>
              </a:extLst>
            </p:cNvPr>
            <p:cNvSpPr/>
            <p:nvPr/>
          </p:nvSpPr>
          <p:spPr>
            <a:xfrm>
              <a:off x="1328647" y="2458057"/>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5" name="Elipse 24">
              <a:extLst>
                <a:ext uri="{FF2B5EF4-FFF2-40B4-BE49-F238E27FC236}">
                  <a16:creationId xmlns:a16="http://schemas.microsoft.com/office/drawing/2014/main" id="{67511DE9-4347-4EC4-AC6B-01348684A23A}"/>
                </a:ext>
              </a:extLst>
            </p:cNvPr>
            <p:cNvSpPr/>
            <p:nvPr/>
          </p:nvSpPr>
          <p:spPr>
            <a:xfrm>
              <a:off x="189891" y="3395363"/>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pic>
        <p:nvPicPr>
          <p:cNvPr id="6146" name="Picture 2" descr="Resultado de imagen de paper recycling icon">
            <a:extLst>
              <a:ext uri="{FF2B5EF4-FFF2-40B4-BE49-F238E27FC236}">
                <a16:creationId xmlns:a16="http://schemas.microsoft.com/office/drawing/2014/main" id="{DD20F249-F418-4313-A160-2A9A33EBCE7D}"/>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4259" y="2317207"/>
            <a:ext cx="617334" cy="6173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cdn4.iconfinder.com/data/icons/brainy-icons-free-36-science-and-education-icons/64/recycling_64.png">
            <a:extLst>
              <a:ext uri="{FF2B5EF4-FFF2-40B4-BE49-F238E27FC236}">
                <a16:creationId xmlns:a16="http://schemas.microsoft.com/office/drawing/2014/main" id="{1FCC9F9D-255C-4A0F-89D6-64E0A369C899}"/>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9994" y="314729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cdn3.iconfinder.com/data/icons/computing-technology/80/Network-RAD-256.png">
            <a:extLst>
              <a:ext uri="{FF2B5EF4-FFF2-40B4-BE49-F238E27FC236}">
                <a16:creationId xmlns:a16="http://schemas.microsoft.com/office/drawing/2014/main" id="{BD4644F5-B745-4D7C-9C3A-AA51639D9F1B}"/>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4268" y="4005064"/>
            <a:ext cx="744595" cy="68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3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979713" y="6436054"/>
            <a:ext cx="5032240" cy="176761"/>
          </a:xfrm>
        </p:spPr>
        <p:txBody>
          <a:bodyPr/>
          <a:lstStyle/>
          <a:p>
            <a:r>
              <a:rPr lang="en-US" dirty="0"/>
              <a:t>Review Meeting  |  Brussels</a:t>
            </a:r>
            <a:endParaRPr lang="de-DE"/>
          </a:p>
        </p:txBody>
      </p:sp>
      <p:sp>
        <p:nvSpPr>
          <p:cNvPr id="5" name="Foliennummernplatzhalter 4"/>
          <p:cNvSpPr>
            <a:spLocks noGrp="1"/>
          </p:cNvSpPr>
          <p:nvPr>
            <p:ph type="sldNum" sz="quarter" idx="12"/>
          </p:nvPr>
        </p:nvSpPr>
        <p:spPr>
          <a:xfrm>
            <a:off x="7862597" y="6432776"/>
            <a:ext cx="514400" cy="180040"/>
          </a:xfrm>
        </p:spPr>
        <p:txBody>
          <a:bodyPr/>
          <a:lstStyle/>
          <a:p>
            <a:fld id="{78B3FE12-62BD-41F9-8F3F-A0956C733398}" type="slidenum">
              <a:rPr lang="de-DE" smtClean="0"/>
              <a:t>25</a:t>
            </a:fld>
            <a:endParaRPr lang="de-DE"/>
          </a:p>
        </p:txBody>
      </p:sp>
      <p:sp>
        <p:nvSpPr>
          <p:cNvPr id="11" name="Titel 1">
            <a:extLst>
              <a:ext uri="{FF2B5EF4-FFF2-40B4-BE49-F238E27FC236}">
                <a16:creationId xmlns:a16="http://schemas.microsoft.com/office/drawing/2014/main" id="{96255608-5D3D-471F-A893-F9B8723D0352}"/>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Trash and energy use</a:t>
            </a:r>
            <a:endParaRPr lang="es-ES" dirty="0"/>
          </a:p>
        </p:txBody>
      </p:sp>
      <p:sp>
        <p:nvSpPr>
          <p:cNvPr id="12" name="Rectángulo 11">
            <a:extLst>
              <a:ext uri="{FF2B5EF4-FFF2-40B4-BE49-F238E27FC236}">
                <a16:creationId xmlns:a16="http://schemas.microsoft.com/office/drawing/2014/main" id="{C08D5AD1-EE94-42DC-B398-C2EB177F386A}"/>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Untertitel 5">
            <a:extLst>
              <a:ext uri="{FF2B5EF4-FFF2-40B4-BE49-F238E27FC236}">
                <a16:creationId xmlns:a16="http://schemas.microsoft.com/office/drawing/2014/main" id="{35F85F8F-97FA-496B-880E-117B43E5A625}"/>
              </a:ext>
            </a:extLst>
          </p:cNvPr>
          <p:cNvSpPr txBox="1">
            <a:spLocks/>
          </p:cNvSpPr>
          <p:nvPr/>
        </p:nvSpPr>
        <p:spPr>
          <a:xfrm>
            <a:off x="370136" y="841745"/>
            <a:ext cx="8402400" cy="288032"/>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Curiosities</a:t>
            </a:r>
          </a:p>
        </p:txBody>
      </p:sp>
      <p:sp>
        <p:nvSpPr>
          <p:cNvPr id="18" name="Rectángulo 17">
            <a:extLst>
              <a:ext uri="{FF2B5EF4-FFF2-40B4-BE49-F238E27FC236}">
                <a16:creationId xmlns:a16="http://schemas.microsoft.com/office/drawing/2014/main" id="{B6A9007F-6691-482A-BB92-4CE7CA47D003}"/>
              </a:ext>
            </a:extLst>
          </p:cNvPr>
          <p:cNvSpPr/>
          <p:nvPr/>
        </p:nvSpPr>
        <p:spPr>
          <a:xfrm rot="16200000">
            <a:off x="5048330" y="-899793"/>
            <a:ext cx="1046438" cy="7178218"/>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D72D05C-0FC4-4F46-9AE3-23D33E4ECA4C}"/>
              </a:ext>
            </a:extLst>
          </p:cNvPr>
          <p:cNvSpPr/>
          <p:nvPr/>
        </p:nvSpPr>
        <p:spPr>
          <a:xfrm>
            <a:off x="2168645" y="2273606"/>
            <a:ext cx="6779096" cy="830997"/>
          </a:xfrm>
          <a:prstGeom prst="rect">
            <a:avLst/>
          </a:prstGeom>
        </p:spPr>
        <p:txBody>
          <a:bodyPr wrap="square">
            <a:spAutoFit/>
          </a:bodyPr>
          <a:lstStyle/>
          <a:p>
            <a:r>
              <a:rPr lang="en-US" sz="1200" dirty="0">
                <a:solidFill>
                  <a:schemeClr val="tx1">
                    <a:lumMod val="65000"/>
                    <a:lumOff val="35000"/>
                  </a:schemeClr>
                </a:solidFill>
              </a:rPr>
              <a:t>Paper recycling reduces water consumption by 86% and energy consumption by 65%. For each folio of normal size (DIN A4) that is recycled, the energy equivalent to the operation is saved, during one hour, of two 20 watt low energy bulbs, which give the same light as two 100 watt incandescent bulbs.</a:t>
            </a:r>
          </a:p>
        </p:txBody>
      </p:sp>
      <p:sp>
        <p:nvSpPr>
          <p:cNvPr id="20" name="Rectángulo 19">
            <a:extLst>
              <a:ext uri="{FF2B5EF4-FFF2-40B4-BE49-F238E27FC236}">
                <a16:creationId xmlns:a16="http://schemas.microsoft.com/office/drawing/2014/main" id="{229E71CC-583C-4BCB-ABDC-A7E4607F5D84}"/>
              </a:ext>
            </a:extLst>
          </p:cNvPr>
          <p:cNvSpPr/>
          <p:nvPr/>
        </p:nvSpPr>
        <p:spPr>
          <a:xfrm rot="5400000">
            <a:off x="4063129" y="-2687519"/>
            <a:ext cx="490068" cy="8584024"/>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954D6605-B588-48A3-B7DE-288EE8F35008}"/>
              </a:ext>
            </a:extLst>
          </p:cNvPr>
          <p:cNvSpPr/>
          <p:nvPr/>
        </p:nvSpPr>
        <p:spPr>
          <a:xfrm>
            <a:off x="163045" y="1455774"/>
            <a:ext cx="8109999" cy="276999"/>
          </a:xfrm>
          <a:prstGeom prst="rect">
            <a:avLst/>
          </a:prstGeom>
        </p:spPr>
        <p:txBody>
          <a:bodyPr wrap="square">
            <a:spAutoFit/>
          </a:bodyPr>
          <a:lstStyle/>
          <a:p>
            <a:r>
              <a:rPr lang="en-US" sz="1200" dirty="0">
                <a:solidFill>
                  <a:schemeClr val="tx1">
                    <a:lumMod val="65000"/>
                    <a:lumOff val="35000"/>
                  </a:schemeClr>
                </a:solidFill>
              </a:rPr>
              <a:t>Prevention, reuse, recycling, recovery and disposal: that is the right hierarchy to manage waste.</a:t>
            </a:r>
          </a:p>
        </p:txBody>
      </p:sp>
      <p:sp>
        <p:nvSpPr>
          <p:cNvPr id="22" name="Rectángulo 21">
            <a:extLst>
              <a:ext uri="{FF2B5EF4-FFF2-40B4-BE49-F238E27FC236}">
                <a16:creationId xmlns:a16="http://schemas.microsoft.com/office/drawing/2014/main" id="{D859B3FD-6594-4AEF-B638-66161F90D4AB}"/>
              </a:ext>
            </a:extLst>
          </p:cNvPr>
          <p:cNvSpPr/>
          <p:nvPr/>
        </p:nvSpPr>
        <p:spPr>
          <a:xfrm>
            <a:off x="8232872" y="877073"/>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1</a:t>
            </a:r>
            <a:endParaRPr lang="es-ES" sz="6000" dirty="0">
              <a:ln>
                <a:solidFill>
                  <a:schemeClr val="bg1"/>
                </a:solidFill>
              </a:ln>
              <a:solidFill>
                <a:srgbClr val="1B8E94"/>
              </a:solidFill>
              <a:latin typeface="Impact" panose="020B0806030902050204" pitchFamily="34" charset="0"/>
            </a:endParaRPr>
          </a:p>
        </p:txBody>
      </p:sp>
      <p:sp>
        <p:nvSpPr>
          <p:cNvPr id="23" name="Rectángulo 22">
            <a:extLst>
              <a:ext uri="{FF2B5EF4-FFF2-40B4-BE49-F238E27FC236}">
                <a16:creationId xmlns:a16="http://schemas.microsoft.com/office/drawing/2014/main" id="{A233B7EF-BB26-44A2-84B9-526F9BFDC93E}"/>
              </a:ext>
            </a:extLst>
          </p:cNvPr>
          <p:cNvSpPr/>
          <p:nvPr/>
        </p:nvSpPr>
        <p:spPr>
          <a:xfrm>
            <a:off x="1526908" y="1960167"/>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2</a:t>
            </a:r>
            <a:endParaRPr lang="es-ES" sz="6000" dirty="0">
              <a:ln>
                <a:solidFill>
                  <a:schemeClr val="bg1"/>
                </a:solidFill>
              </a:ln>
              <a:solidFill>
                <a:srgbClr val="1B8E94"/>
              </a:solidFill>
              <a:latin typeface="Impact" panose="020B0806030902050204" pitchFamily="34" charset="0"/>
            </a:endParaRPr>
          </a:p>
        </p:txBody>
      </p:sp>
      <p:sp>
        <p:nvSpPr>
          <p:cNvPr id="24" name="Rectángulo 23">
            <a:extLst>
              <a:ext uri="{FF2B5EF4-FFF2-40B4-BE49-F238E27FC236}">
                <a16:creationId xmlns:a16="http://schemas.microsoft.com/office/drawing/2014/main" id="{2BBFBA76-DCCB-4A54-BA3D-75FD21446439}"/>
              </a:ext>
            </a:extLst>
          </p:cNvPr>
          <p:cNvSpPr/>
          <p:nvPr/>
        </p:nvSpPr>
        <p:spPr>
          <a:xfrm rot="5400000">
            <a:off x="3250455" y="224900"/>
            <a:ext cx="611815" cy="7047107"/>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CBD51492-5EE1-483A-BCA3-052617B41B8D}"/>
              </a:ext>
            </a:extLst>
          </p:cNvPr>
          <p:cNvSpPr/>
          <p:nvPr/>
        </p:nvSpPr>
        <p:spPr>
          <a:xfrm>
            <a:off x="138042" y="3505416"/>
            <a:ext cx="6779096" cy="461665"/>
          </a:xfrm>
          <a:prstGeom prst="rect">
            <a:avLst/>
          </a:prstGeom>
        </p:spPr>
        <p:txBody>
          <a:bodyPr wrap="square">
            <a:spAutoFit/>
          </a:bodyPr>
          <a:lstStyle/>
          <a:p>
            <a:r>
              <a:rPr lang="en-US" sz="1200" dirty="0">
                <a:solidFill>
                  <a:schemeClr val="tx1">
                    <a:lumMod val="65000"/>
                    <a:lumOff val="35000"/>
                  </a:schemeClr>
                </a:solidFill>
              </a:rPr>
              <a:t>For each bottle that is recycled, it saves the energy needed to have a TV on for 3 hours or the energy needed by 5 low-power 20W lamps for 4 hours.</a:t>
            </a:r>
          </a:p>
        </p:txBody>
      </p:sp>
      <p:sp>
        <p:nvSpPr>
          <p:cNvPr id="26" name="Rectángulo 25">
            <a:extLst>
              <a:ext uri="{FF2B5EF4-FFF2-40B4-BE49-F238E27FC236}">
                <a16:creationId xmlns:a16="http://schemas.microsoft.com/office/drawing/2014/main" id="{5A3D28DA-D5B2-4C61-AB8E-E0965A36DFC3}"/>
              </a:ext>
            </a:extLst>
          </p:cNvPr>
          <p:cNvSpPr/>
          <p:nvPr/>
        </p:nvSpPr>
        <p:spPr>
          <a:xfrm>
            <a:off x="6546982" y="3021797"/>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3</a:t>
            </a:r>
            <a:endParaRPr lang="es-ES" sz="6000" dirty="0">
              <a:ln>
                <a:solidFill>
                  <a:schemeClr val="bg1"/>
                </a:solidFill>
              </a:ln>
              <a:solidFill>
                <a:srgbClr val="1B8E94"/>
              </a:solidFill>
              <a:latin typeface="Impact" panose="020B0806030902050204" pitchFamily="34" charset="0"/>
            </a:endParaRPr>
          </a:p>
        </p:txBody>
      </p:sp>
      <p:sp>
        <p:nvSpPr>
          <p:cNvPr id="27" name="Rectángulo 26">
            <a:extLst>
              <a:ext uri="{FF2B5EF4-FFF2-40B4-BE49-F238E27FC236}">
                <a16:creationId xmlns:a16="http://schemas.microsoft.com/office/drawing/2014/main" id="{685C546B-B440-4351-8BB7-7E8EEA09881E}"/>
              </a:ext>
            </a:extLst>
          </p:cNvPr>
          <p:cNvSpPr/>
          <p:nvPr/>
        </p:nvSpPr>
        <p:spPr>
          <a:xfrm rot="16200000">
            <a:off x="5459871" y="1245999"/>
            <a:ext cx="567135" cy="6779095"/>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32F453C6-B9D9-4CFD-8BEC-7B7D29591F41}"/>
              </a:ext>
            </a:extLst>
          </p:cNvPr>
          <p:cNvSpPr/>
          <p:nvPr/>
        </p:nvSpPr>
        <p:spPr>
          <a:xfrm>
            <a:off x="2611452" y="4379054"/>
            <a:ext cx="6237158" cy="461665"/>
          </a:xfrm>
          <a:prstGeom prst="rect">
            <a:avLst/>
          </a:prstGeom>
          <a:ln>
            <a:noFill/>
          </a:ln>
        </p:spPr>
        <p:txBody>
          <a:bodyPr wrap="square">
            <a:spAutoFit/>
          </a:bodyPr>
          <a:lstStyle/>
          <a:p>
            <a:pPr algn="r"/>
            <a:r>
              <a:rPr lang="en-US" sz="1200" dirty="0">
                <a:solidFill>
                  <a:schemeClr val="tx1">
                    <a:lumMod val="65000"/>
                    <a:lumOff val="35000"/>
                  </a:schemeClr>
                </a:solidFill>
              </a:rPr>
              <a:t>With the energy needed to make an aluminum soda can, you could have a TV working for two hours.</a:t>
            </a:r>
          </a:p>
        </p:txBody>
      </p:sp>
      <p:sp>
        <p:nvSpPr>
          <p:cNvPr id="29" name="Rectángulo 28">
            <a:extLst>
              <a:ext uri="{FF2B5EF4-FFF2-40B4-BE49-F238E27FC236}">
                <a16:creationId xmlns:a16="http://schemas.microsoft.com/office/drawing/2014/main" id="{A0646592-54B9-4471-AF67-D495C6557E0B}"/>
              </a:ext>
            </a:extLst>
          </p:cNvPr>
          <p:cNvSpPr/>
          <p:nvPr/>
        </p:nvSpPr>
        <p:spPr>
          <a:xfrm>
            <a:off x="1907704" y="3983010"/>
            <a:ext cx="1112724" cy="1446550"/>
          </a:xfrm>
          <a:prstGeom prst="rect">
            <a:avLst/>
          </a:prstGeom>
          <a:ln>
            <a:noFill/>
          </a:ln>
        </p:spPr>
        <p:txBody>
          <a:bodyPr wrap="square">
            <a:spAutoFit/>
          </a:bodyPr>
          <a:lstStyle/>
          <a:p>
            <a:r>
              <a:rPr lang="en-US" sz="8800" dirty="0">
                <a:ln>
                  <a:solidFill>
                    <a:schemeClr val="bg1"/>
                  </a:solidFill>
                </a:ln>
                <a:solidFill>
                  <a:srgbClr val="1B8E94"/>
                </a:solidFill>
                <a:latin typeface="Impact" panose="020B0806030902050204" pitchFamily="34" charset="0"/>
              </a:rPr>
              <a:t>4</a:t>
            </a:r>
            <a:endParaRPr lang="es-ES" sz="6000" dirty="0">
              <a:ln>
                <a:solidFill>
                  <a:schemeClr val="bg1"/>
                </a:solidFill>
              </a:ln>
              <a:solidFill>
                <a:srgbClr val="1B8E94"/>
              </a:solidFill>
              <a:latin typeface="Impact" panose="020B0806030902050204" pitchFamily="34" charset="0"/>
            </a:endParaRPr>
          </a:p>
        </p:txBody>
      </p:sp>
      <p:sp>
        <p:nvSpPr>
          <p:cNvPr id="30" name="Rectángulo 29">
            <a:extLst>
              <a:ext uri="{FF2B5EF4-FFF2-40B4-BE49-F238E27FC236}">
                <a16:creationId xmlns:a16="http://schemas.microsoft.com/office/drawing/2014/main" id="{AC2E42A8-F469-4EF8-99C7-EE1DA65F9552}"/>
              </a:ext>
            </a:extLst>
          </p:cNvPr>
          <p:cNvSpPr/>
          <p:nvPr/>
        </p:nvSpPr>
        <p:spPr>
          <a:xfrm rot="5400000">
            <a:off x="3442217" y="1960997"/>
            <a:ext cx="430887" cy="7047107"/>
          </a:xfrm>
          <a:prstGeom prst="rect">
            <a:avLst/>
          </a:prstGeom>
          <a:solidFill>
            <a:srgbClr val="86DE8D">
              <a:alpha val="26000"/>
            </a:srgbClr>
          </a:solidFill>
          <a:ln>
            <a:solidFill>
              <a:srgbClr val="1B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437151CB-ADA3-4402-A9B7-401AFB62F693}"/>
              </a:ext>
            </a:extLst>
          </p:cNvPr>
          <p:cNvSpPr/>
          <p:nvPr/>
        </p:nvSpPr>
        <p:spPr>
          <a:xfrm>
            <a:off x="232443" y="5348245"/>
            <a:ext cx="6779096" cy="276999"/>
          </a:xfrm>
          <a:prstGeom prst="rect">
            <a:avLst/>
          </a:prstGeom>
        </p:spPr>
        <p:txBody>
          <a:bodyPr wrap="square">
            <a:spAutoFit/>
          </a:bodyPr>
          <a:lstStyle/>
          <a:p>
            <a:r>
              <a:rPr lang="en-US" sz="1200" dirty="0">
                <a:solidFill>
                  <a:schemeClr val="tx1">
                    <a:lumMod val="65000"/>
                    <a:lumOff val="35000"/>
                  </a:schemeClr>
                </a:solidFill>
              </a:rPr>
              <a:t>There are pilot plants that seek to obtain fuels for transport from urban solid waste.</a:t>
            </a:r>
          </a:p>
        </p:txBody>
      </p:sp>
      <p:sp>
        <p:nvSpPr>
          <p:cNvPr id="32" name="Rectángulo 31">
            <a:extLst>
              <a:ext uri="{FF2B5EF4-FFF2-40B4-BE49-F238E27FC236}">
                <a16:creationId xmlns:a16="http://schemas.microsoft.com/office/drawing/2014/main" id="{1EE29B8B-0DA3-4D55-BA7A-E16568892A55}"/>
              </a:ext>
            </a:extLst>
          </p:cNvPr>
          <p:cNvSpPr/>
          <p:nvPr/>
        </p:nvSpPr>
        <p:spPr>
          <a:xfrm>
            <a:off x="6882414" y="4840990"/>
            <a:ext cx="1112724" cy="1446550"/>
          </a:xfrm>
          <a:prstGeom prst="rect">
            <a:avLst/>
          </a:prstGeom>
          <a:ln>
            <a:noFill/>
          </a:ln>
        </p:spPr>
        <p:txBody>
          <a:bodyPr wrap="square">
            <a:spAutoFit/>
          </a:bodyPr>
          <a:lstStyle/>
          <a:p>
            <a:r>
              <a:rPr lang="es-ES" sz="8800" dirty="0">
                <a:ln>
                  <a:solidFill>
                    <a:schemeClr val="bg1"/>
                  </a:solidFill>
                </a:ln>
                <a:solidFill>
                  <a:srgbClr val="1B8E94"/>
                </a:solidFill>
                <a:latin typeface="Impact" panose="020B0806030902050204" pitchFamily="34" charset="0"/>
              </a:rPr>
              <a:t>5</a:t>
            </a:r>
          </a:p>
        </p:txBody>
      </p:sp>
      <p:sp>
        <p:nvSpPr>
          <p:cNvPr id="34" name="Rectángulo 33">
            <a:extLst>
              <a:ext uri="{FF2B5EF4-FFF2-40B4-BE49-F238E27FC236}">
                <a16:creationId xmlns:a16="http://schemas.microsoft.com/office/drawing/2014/main" id="{1315EF3E-5F04-435D-9BD9-AECA62F1CF5C}"/>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Tree>
    <p:extLst>
      <p:ext uri="{BB962C8B-B14F-4D97-AF65-F5344CB8AC3E}">
        <p14:creationId xmlns:p14="http://schemas.microsoft.com/office/powerpoint/2010/main" val="336277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Bombilla y equipo ">
            <a:extLst>
              <a:ext uri="{FF2B5EF4-FFF2-40B4-BE49-F238E27FC236}">
                <a16:creationId xmlns:a16="http://schemas.microsoft.com/office/drawing/2014/main" id="{F0BA075B-93CC-4100-896D-22FA21C32F1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808020" y="-1947422"/>
            <a:ext cx="7846885" cy="8560238"/>
          </a:xfrm>
          <a:prstGeom prst="rect">
            <a:avLst/>
          </a:prstGeom>
        </p:spPr>
      </p:pic>
      <p:sp>
        <p:nvSpPr>
          <p:cNvPr id="2" name="Titel 1"/>
          <p:cNvSpPr>
            <a:spLocks noGrp="1"/>
          </p:cNvSpPr>
          <p:nvPr>
            <p:ph type="title"/>
          </p:nvPr>
        </p:nvSpPr>
        <p:spPr/>
        <p:txBody>
          <a:bodyPr/>
          <a:lstStyle/>
          <a:p>
            <a:endParaRPr lang="es-ES" dirty="0"/>
          </a:p>
        </p:txBody>
      </p:sp>
      <p:sp>
        <p:nvSpPr>
          <p:cNvPr id="3" name="Inhaltsplatzhalter 2"/>
          <p:cNvSpPr>
            <a:spLocks noGrp="1"/>
          </p:cNvSpPr>
          <p:nvPr>
            <p:ph idx="1"/>
          </p:nvPr>
        </p:nvSpPr>
        <p:spPr>
          <a:xfrm>
            <a:off x="457200" y="1268760"/>
            <a:ext cx="8229600" cy="4857403"/>
          </a:xfrm>
        </p:spPr>
        <p:txBody>
          <a:bodyPr/>
          <a:lstStyle/>
          <a:p>
            <a:pPr algn="ctr" fontAlgn="t">
              <a:lnSpc>
                <a:spcPct val="150000"/>
              </a:lnSpc>
            </a:pPr>
            <a:br>
              <a:rPr lang="en-US" b="0" dirty="0">
                <a:solidFill>
                  <a:srgbClr val="1B8E94"/>
                </a:solidFill>
              </a:rPr>
            </a:br>
            <a:r>
              <a:rPr lang="en-US" sz="2000" b="0" dirty="0">
                <a:solidFill>
                  <a:srgbClr val="1B8E94"/>
                </a:solidFill>
              </a:rPr>
              <a:t>As we have seen, energy is a scarce resource that we must respect and take care of among all. Its responsible use is fundamental for the sustainability and the future of our world. </a:t>
            </a:r>
          </a:p>
          <a:p>
            <a:pPr algn="just" fontAlgn="t">
              <a:lnSpc>
                <a:spcPct val="150000"/>
              </a:lnSpc>
            </a:pPr>
            <a:endParaRPr lang="en-US" sz="2000" b="0" dirty="0">
              <a:solidFill>
                <a:srgbClr val="1B8E94"/>
              </a:solidFill>
            </a:endParaRPr>
          </a:p>
          <a:p>
            <a:pPr algn="ctr" fontAlgn="t">
              <a:lnSpc>
                <a:spcPct val="150000"/>
              </a:lnSpc>
            </a:pPr>
            <a:r>
              <a:rPr lang="en-US" sz="2000" b="0" dirty="0">
                <a:solidFill>
                  <a:srgbClr val="1B8E94"/>
                </a:solidFill>
              </a:rPr>
              <a:t>Because never forget that </a:t>
            </a:r>
            <a:r>
              <a:rPr lang="en-US" sz="2000" dirty="0">
                <a:solidFill>
                  <a:srgbClr val="1B8E94"/>
                </a:solidFill>
              </a:rPr>
              <a:t>EVERY SMALL GESTURE COUNTS</a:t>
            </a:r>
            <a:endParaRPr lang="en-US" dirty="0">
              <a:solidFill>
                <a:srgbClr val="1B8E94"/>
              </a:solidFill>
            </a:endParaRPr>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26</a:t>
            </a:fld>
            <a:endParaRPr lang="de-DE"/>
          </a:p>
        </p:txBody>
      </p:sp>
      <p:sp>
        <p:nvSpPr>
          <p:cNvPr id="6" name="Rectángulo 5">
            <a:extLst>
              <a:ext uri="{FF2B5EF4-FFF2-40B4-BE49-F238E27FC236}">
                <a16:creationId xmlns:a16="http://schemas.microsoft.com/office/drawing/2014/main" id="{2E4A5455-636B-45F3-94A5-D8C34882459E}"/>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Tree>
    <p:extLst>
      <p:ext uri="{BB962C8B-B14F-4D97-AF65-F5344CB8AC3E}">
        <p14:creationId xmlns:p14="http://schemas.microsoft.com/office/powerpoint/2010/main" val="150058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625475" y="1309563"/>
            <a:ext cx="7886700" cy="42724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accent1"/>
                </a:solidFill>
                <a:ea typeface="Open Sans Light" panose="020B0306030504020204" pitchFamily="34" charset="0"/>
                <a:cs typeface="Open Sans Light" panose="020B0306030504020204" pitchFamily="34" charset="0"/>
              </a:rPr>
              <a:t>Thanks For Your Attention! </a:t>
            </a:r>
            <a:endParaRPr lang="bg-BG" sz="2800" b="1" dirty="0">
              <a:solidFill>
                <a:schemeClr val="accent1"/>
              </a:solidFill>
              <a:ea typeface="Open Sans Light" panose="020B0306030504020204" pitchFamily="34" charset="0"/>
              <a:cs typeface="Open Sans Light" panose="020B0306030504020204" pitchFamily="34" charset="0"/>
            </a:endParaRP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8260038" y="6441869"/>
            <a:ext cx="432048" cy="315129"/>
          </a:xfrm>
          <a:prstGeom prst="rect">
            <a:avLst/>
          </a:prstGeom>
          <a:noFill/>
          <a:ln>
            <a:noFill/>
          </a:ln>
        </p:spPr>
      </p:pic>
      <p:cxnSp>
        <p:nvCxnSpPr>
          <p:cNvPr id="72" name="Gerade Verbindung 71"/>
          <p:cNvCxnSpPr/>
          <p:nvPr/>
        </p:nvCxnSpPr>
        <p:spPr>
          <a:xfrm>
            <a:off x="-6350" y="6201308"/>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6350" y="5049180"/>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4147" y="2538731"/>
            <a:ext cx="2809355" cy="67424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43508" y="6489340"/>
            <a:ext cx="8008518" cy="216024"/>
          </a:xfrm>
          <a:prstGeom prst="rect">
            <a:avLst/>
          </a:prstGeom>
          <a:noFill/>
          <a:ln w="9525">
            <a:noFill/>
            <a:miter lim="800000"/>
            <a:headEnd/>
            <a:tailEnd/>
          </a:ln>
        </p:spPr>
        <p:txBody>
          <a:bodyPr/>
          <a:lstStyle/>
          <a:p>
            <a:pPr algn="r"/>
            <a:r>
              <a:rPr lang="en-US" sz="900" dirty="0"/>
              <a:t>This project has received funding from the European Union’s H2020 Coordination Support Action under Grant Agreement No.785047.</a:t>
            </a:r>
            <a:endParaRPr lang="de-AT" sz="900"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59225" y="5380687"/>
            <a:ext cx="850706" cy="48184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27055" y="5400887"/>
            <a:ext cx="545188" cy="44144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87724" y="5470067"/>
            <a:ext cx="1031382" cy="29192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789367" y="5469544"/>
            <a:ext cx="947977" cy="304126"/>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854468" y="5454796"/>
            <a:ext cx="729290" cy="333622"/>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7700882" y="5440048"/>
            <a:ext cx="678433" cy="36311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6436" y="5301208"/>
            <a:ext cx="640799" cy="6407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32767" y="5392750"/>
            <a:ext cx="958147" cy="457714"/>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208038" y="5504127"/>
            <a:ext cx="808628" cy="23496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282296" y="5309345"/>
            <a:ext cx="759805" cy="624525"/>
          </a:xfrm>
          <a:prstGeom prst="rect">
            <a:avLst/>
          </a:prstGeom>
          <a:noFill/>
        </p:spPr>
      </p:pic>
    </p:spTree>
    <p:extLst>
      <p:ext uri="{BB962C8B-B14F-4D97-AF65-F5344CB8AC3E}">
        <p14:creationId xmlns:p14="http://schemas.microsoft.com/office/powerpoint/2010/main" val="101708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28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EF63BD-47C5-4E48-B0B4-D26F1E351EA4}"/>
              </a:ext>
            </a:extLst>
          </p:cNvPr>
          <p:cNvSpPr/>
          <p:nvPr/>
        </p:nvSpPr>
        <p:spPr>
          <a:xfrm>
            <a:off x="3912413" y="2859085"/>
            <a:ext cx="1323811" cy="13238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a:t>
            </a:fld>
            <a:endParaRPr lang="de-DE"/>
          </a:p>
        </p:txBody>
      </p:sp>
      <p:sp>
        <p:nvSpPr>
          <p:cNvPr id="6" name="Untertitel 5"/>
          <p:cNvSpPr>
            <a:spLocks noGrp="1"/>
          </p:cNvSpPr>
          <p:nvPr>
            <p:ph type="subTitle" idx="13"/>
          </p:nvPr>
        </p:nvSpPr>
        <p:spPr>
          <a:xfrm>
            <a:off x="370136" y="764704"/>
            <a:ext cx="8402400" cy="632296"/>
          </a:xfrm>
        </p:spPr>
        <p:txBody>
          <a:bodyPr/>
          <a:lstStyle/>
          <a:p>
            <a:pPr algn="ctr"/>
            <a:r>
              <a:rPr lang="de-DE" sz="3600" dirty="0">
                <a:solidFill>
                  <a:schemeClr val="tx1">
                    <a:lumMod val="75000"/>
                    <a:lumOff val="25000"/>
                  </a:schemeClr>
                </a:solidFill>
              </a:rPr>
              <a:t>¿Why it is important?</a:t>
            </a:r>
          </a:p>
        </p:txBody>
      </p:sp>
      <p:sp>
        <p:nvSpPr>
          <p:cNvPr id="9" name="Titel 1">
            <a:extLst>
              <a:ext uri="{FF2B5EF4-FFF2-40B4-BE49-F238E27FC236}">
                <a16:creationId xmlns:a16="http://schemas.microsoft.com/office/drawing/2014/main" id="{DD564632-05E2-4C94-A162-DF6288B870F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2E677B25-0875-47DE-9735-C74C33F848E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CuadroTexto 13">
            <a:extLst>
              <a:ext uri="{FF2B5EF4-FFF2-40B4-BE49-F238E27FC236}">
                <a16:creationId xmlns:a16="http://schemas.microsoft.com/office/drawing/2014/main" id="{F382C25A-75F9-46CD-BE6F-92ABF521B46E}"/>
              </a:ext>
            </a:extLst>
          </p:cNvPr>
          <p:cNvSpPr txBox="1"/>
          <p:nvPr/>
        </p:nvSpPr>
        <p:spPr>
          <a:xfrm>
            <a:off x="457200" y="5756831"/>
            <a:ext cx="8507288" cy="261610"/>
          </a:xfrm>
          <a:prstGeom prst="rect">
            <a:avLst/>
          </a:prstGeom>
          <a:noFill/>
        </p:spPr>
        <p:txBody>
          <a:bodyPr wrap="square" rtlCol="0">
            <a:spAutoFit/>
          </a:bodyPr>
          <a:lstStyle/>
          <a:p>
            <a:r>
              <a:rPr lang="es-ES" sz="1100" dirty="0">
                <a:solidFill>
                  <a:schemeClr val="tx1">
                    <a:lumMod val="50000"/>
                    <a:lumOff val="50000"/>
                  </a:schemeClr>
                </a:solidFill>
              </a:rPr>
              <a:t>Source: Steeep: Support &amp; training for an Escellent Energy Efficiency Performance</a:t>
            </a:r>
          </a:p>
        </p:txBody>
      </p:sp>
      <p:sp>
        <p:nvSpPr>
          <p:cNvPr id="13" name="Trapecio 12">
            <a:extLst>
              <a:ext uri="{FF2B5EF4-FFF2-40B4-BE49-F238E27FC236}">
                <a16:creationId xmlns:a16="http://schemas.microsoft.com/office/drawing/2014/main" id="{454FBA51-239E-4023-AA7E-E43E42BB53BC}"/>
              </a:ext>
            </a:extLst>
          </p:cNvPr>
          <p:cNvSpPr/>
          <p:nvPr/>
        </p:nvSpPr>
        <p:spPr>
          <a:xfrm>
            <a:off x="2537774" y="4182896"/>
            <a:ext cx="4068452" cy="1360839"/>
          </a:xfrm>
          <a:prstGeom prst="trapezoid">
            <a:avLst>
              <a:gd name="adj" fmla="val 102893"/>
            </a:avLst>
          </a:prstGeom>
          <a:solidFill>
            <a:srgbClr val="86D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Trapecio 16">
            <a:extLst>
              <a:ext uri="{FF2B5EF4-FFF2-40B4-BE49-F238E27FC236}">
                <a16:creationId xmlns:a16="http://schemas.microsoft.com/office/drawing/2014/main" id="{7A6001AA-F9CF-436B-8075-3DF4F5D07B11}"/>
              </a:ext>
            </a:extLst>
          </p:cNvPr>
          <p:cNvSpPr/>
          <p:nvPr/>
        </p:nvSpPr>
        <p:spPr>
          <a:xfrm rot="5400000">
            <a:off x="1193083" y="2829041"/>
            <a:ext cx="4068452" cy="1360935"/>
          </a:xfrm>
          <a:prstGeom prst="trapezoid">
            <a:avLst>
              <a:gd name="adj" fmla="val 102333"/>
            </a:avLst>
          </a:prstGeom>
          <a:solidFill>
            <a:srgbClr val="22B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Trapecio 17">
            <a:extLst>
              <a:ext uri="{FF2B5EF4-FFF2-40B4-BE49-F238E27FC236}">
                <a16:creationId xmlns:a16="http://schemas.microsoft.com/office/drawing/2014/main" id="{8995D281-BCD8-4FC0-88A5-1558BA0AD717}"/>
              </a:ext>
            </a:extLst>
          </p:cNvPr>
          <p:cNvSpPr/>
          <p:nvPr/>
        </p:nvSpPr>
        <p:spPr>
          <a:xfrm rot="16200000">
            <a:off x="3886999" y="2833088"/>
            <a:ext cx="4068452" cy="1370002"/>
          </a:xfrm>
          <a:prstGeom prst="trapezoid">
            <a:avLst>
              <a:gd name="adj" fmla="val 1023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Trapecio 22">
            <a:extLst>
              <a:ext uri="{FF2B5EF4-FFF2-40B4-BE49-F238E27FC236}">
                <a16:creationId xmlns:a16="http://schemas.microsoft.com/office/drawing/2014/main" id="{82D67F2A-8A32-44DB-88C1-80AC607AF336}"/>
              </a:ext>
            </a:extLst>
          </p:cNvPr>
          <p:cNvSpPr/>
          <p:nvPr/>
        </p:nvSpPr>
        <p:spPr>
          <a:xfrm rot="10800000">
            <a:off x="2537110" y="1498246"/>
            <a:ext cx="4068452" cy="1352260"/>
          </a:xfrm>
          <a:prstGeom prst="trapezoid">
            <a:avLst>
              <a:gd name="adj" fmla="val 102351"/>
            </a:avLst>
          </a:prstGeom>
          <a:solidFill>
            <a:srgbClr val="1B8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9" name="Conector recto 18">
            <a:extLst>
              <a:ext uri="{FF2B5EF4-FFF2-40B4-BE49-F238E27FC236}">
                <a16:creationId xmlns:a16="http://schemas.microsoft.com/office/drawing/2014/main" id="{5BF30036-9253-4034-9EA0-D274CA4B1AF1}"/>
              </a:ext>
            </a:extLst>
          </p:cNvPr>
          <p:cNvCxnSpPr>
            <a:cxnSpLocks/>
          </p:cNvCxnSpPr>
          <p:nvPr/>
        </p:nvCxnSpPr>
        <p:spPr>
          <a:xfrm>
            <a:off x="2524905" y="1470993"/>
            <a:ext cx="4081321" cy="4081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E8F36601-33C7-4F29-A624-A6B278EC3A11}"/>
              </a:ext>
            </a:extLst>
          </p:cNvPr>
          <p:cNvCxnSpPr>
            <a:cxnSpLocks/>
          </p:cNvCxnSpPr>
          <p:nvPr/>
        </p:nvCxnSpPr>
        <p:spPr>
          <a:xfrm rot="16200000">
            <a:off x="2531741" y="1476830"/>
            <a:ext cx="4081321" cy="4081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F92E3B23-046E-45B4-A12E-23AD4052894C}"/>
              </a:ext>
            </a:extLst>
          </p:cNvPr>
          <p:cNvSpPr txBox="1"/>
          <p:nvPr/>
        </p:nvSpPr>
        <p:spPr>
          <a:xfrm>
            <a:off x="2476496" y="2904404"/>
            <a:ext cx="1494166" cy="1200329"/>
          </a:xfrm>
          <a:prstGeom prst="rect">
            <a:avLst/>
          </a:prstGeom>
          <a:noFill/>
        </p:spPr>
        <p:txBody>
          <a:bodyPr wrap="square" rtlCol="0">
            <a:spAutoFit/>
          </a:bodyPr>
          <a:lstStyle/>
          <a:p>
            <a:pPr algn="ctr"/>
            <a:r>
              <a:rPr lang="es-ES" cap="small" dirty="0">
                <a:solidFill>
                  <a:schemeClr val="bg1"/>
                </a:solidFill>
              </a:rPr>
              <a:t>The Global Energy Consuption is Growing</a:t>
            </a:r>
          </a:p>
        </p:txBody>
      </p:sp>
      <p:sp>
        <p:nvSpPr>
          <p:cNvPr id="27" name="CuadroTexto 26">
            <a:extLst>
              <a:ext uri="{FF2B5EF4-FFF2-40B4-BE49-F238E27FC236}">
                <a16:creationId xmlns:a16="http://schemas.microsoft.com/office/drawing/2014/main" id="{C4FCCE6E-230F-46D9-B24F-0ABA058F0340}"/>
              </a:ext>
            </a:extLst>
          </p:cNvPr>
          <p:cNvSpPr txBox="1"/>
          <p:nvPr/>
        </p:nvSpPr>
        <p:spPr>
          <a:xfrm>
            <a:off x="5174142" y="2911488"/>
            <a:ext cx="1494166" cy="1200329"/>
          </a:xfrm>
          <a:prstGeom prst="rect">
            <a:avLst/>
          </a:prstGeom>
          <a:noFill/>
        </p:spPr>
        <p:txBody>
          <a:bodyPr wrap="square" rtlCol="0">
            <a:spAutoFit/>
          </a:bodyPr>
          <a:lstStyle/>
          <a:p>
            <a:pPr algn="ctr"/>
            <a:r>
              <a:rPr lang="es-ES" cap="small" dirty="0">
                <a:solidFill>
                  <a:schemeClr val="bg1"/>
                </a:solidFill>
              </a:rPr>
              <a:t>The Cost of Energy is Increasing</a:t>
            </a:r>
          </a:p>
        </p:txBody>
      </p:sp>
      <p:sp>
        <p:nvSpPr>
          <p:cNvPr id="28" name="CuadroTexto 27">
            <a:extLst>
              <a:ext uri="{FF2B5EF4-FFF2-40B4-BE49-F238E27FC236}">
                <a16:creationId xmlns:a16="http://schemas.microsoft.com/office/drawing/2014/main" id="{7D2E05FF-89FF-4B41-B59F-98DAD4A526F3}"/>
              </a:ext>
            </a:extLst>
          </p:cNvPr>
          <p:cNvSpPr txBox="1"/>
          <p:nvPr/>
        </p:nvSpPr>
        <p:spPr>
          <a:xfrm>
            <a:off x="3809336" y="4540150"/>
            <a:ext cx="1494166" cy="646331"/>
          </a:xfrm>
          <a:prstGeom prst="rect">
            <a:avLst/>
          </a:prstGeom>
          <a:noFill/>
        </p:spPr>
        <p:txBody>
          <a:bodyPr wrap="square" rtlCol="0">
            <a:spAutoFit/>
          </a:bodyPr>
          <a:lstStyle/>
          <a:p>
            <a:pPr algn="ctr"/>
            <a:r>
              <a:rPr lang="es-ES" cap="small" dirty="0">
                <a:solidFill>
                  <a:schemeClr val="bg1"/>
                </a:solidFill>
              </a:rPr>
              <a:t>Climate </a:t>
            </a:r>
          </a:p>
          <a:p>
            <a:pPr algn="ctr"/>
            <a:r>
              <a:rPr lang="es-ES" cap="small" dirty="0">
                <a:solidFill>
                  <a:schemeClr val="bg1"/>
                </a:solidFill>
              </a:rPr>
              <a:t>Change</a:t>
            </a:r>
          </a:p>
        </p:txBody>
      </p:sp>
      <p:sp>
        <p:nvSpPr>
          <p:cNvPr id="29" name="CuadroTexto 28">
            <a:extLst>
              <a:ext uri="{FF2B5EF4-FFF2-40B4-BE49-F238E27FC236}">
                <a16:creationId xmlns:a16="http://schemas.microsoft.com/office/drawing/2014/main" id="{68266B24-AABF-42B1-978E-E5191D8CCC42}"/>
              </a:ext>
            </a:extLst>
          </p:cNvPr>
          <p:cNvSpPr txBox="1"/>
          <p:nvPr/>
        </p:nvSpPr>
        <p:spPr>
          <a:xfrm>
            <a:off x="3748750" y="1651291"/>
            <a:ext cx="1615338" cy="923330"/>
          </a:xfrm>
          <a:prstGeom prst="rect">
            <a:avLst/>
          </a:prstGeom>
          <a:noFill/>
        </p:spPr>
        <p:txBody>
          <a:bodyPr wrap="square" rtlCol="0">
            <a:spAutoFit/>
          </a:bodyPr>
          <a:lstStyle/>
          <a:p>
            <a:pPr algn="ctr"/>
            <a:r>
              <a:rPr lang="es-ES" cap="small" dirty="0">
                <a:solidFill>
                  <a:schemeClr val="bg1"/>
                </a:solidFill>
              </a:rPr>
              <a:t>High Energy dependence from abroad</a:t>
            </a:r>
          </a:p>
        </p:txBody>
      </p:sp>
      <p:sp>
        <p:nvSpPr>
          <p:cNvPr id="30" name="CuadroTexto 29">
            <a:extLst>
              <a:ext uri="{FF2B5EF4-FFF2-40B4-BE49-F238E27FC236}">
                <a16:creationId xmlns:a16="http://schemas.microsoft.com/office/drawing/2014/main" id="{1283B61B-D9D4-48DC-9477-3F691914E572}"/>
              </a:ext>
            </a:extLst>
          </p:cNvPr>
          <p:cNvSpPr txBox="1"/>
          <p:nvPr/>
        </p:nvSpPr>
        <p:spPr>
          <a:xfrm>
            <a:off x="2483188" y="1912303"/>
            <a:ext cx="1079805" cy="1107996"/>
          </a:xfrm>
          <a:prstGeom prst="rect">
            <a:avLst/>
          </a:prstGeom>
          <a:noFill/>
        </p:spPr>
        <p:txBody>
          <a:bodyPr wrap="square" rtlCol="0">
            <a:spAutoFit/>
          </a:bodyPr>
          <a:lstStyle/>
          <a:p>
            <a:r>
              <a:rPr lang="es-ES" sz="6600" dirty="0">
                <a:solidFill>
                  <a:schemeClr val="bg1"/>
                </a:solidFill>
                <a:latin typeface="Berlin Sans FB" panose="020E0602020502020306" pitchFamily="34" charset="0"/>
              </a:rPr>
              <a:t>01</a:t>
            </a:r>
          </a:p>
        </p:txBody>
      </p:sp>
      <p:sp>
        <p:nvSpPr>
          <p:cNvPr id="33" name="CuadroTexto 32">
            <a:extLst>
              <a:ext uri="{FF2B5EF4-FFF2-40B4-BE49-F238E27FC236}">
                <a16:creationId xmlns:a16="http://schemas.microsoft.com/office/drawing/2014/main" id="{514DDAC9-78E5-4481-9807-A742363FD6DB}"/>
              </a:ext>
            </a:extLst>
          </p:cNvPr>
          <p:cNvSpPr txBox="1"/>
          <p:nvPr/>
        </p:nvSpPr>
        <p:spPr>
          <a:xfrm>
            <a:off x="5261613" y="1245530"/>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02</a:t>
            </a:r>
          </a:p>
        </p:txBody>
      </p:sp>
      <p:sp>
        <p:nvSpPr>
          <p:cNvPr id="34" name="CuadroTexto 33">
            <a:extLst>
              <a:ext uri="{FF2B5EF4-FFF2-40B4-BE49-F238E27FC236}">
                <a16:creationId xmlns:a16="http://schemas.microsoft.com/office/drawing/2014/main" id="{8159C871-FB34-454E-9CFA-74976CD48BFF}"/>
              </a:ext>
            </a:extLst>
          </p:cNvPr>
          <p:cNvSpPr txBox="1"/>
          <p:nvPr/>
        </p:nvSpPr>
        <p:spPr>
          <a:xfrm>
            <a:off x="5693817" y="4007452"/>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03</a:t>
            </a:r>
          </a:p>
        </p:txBody>
      </p:sp>
      <p:sp>
        <p:nvSpPr>
          <p:cNvPr id="35" name="CuadroTexto 34">
            <a:extLst>
              <a:ext uri="{FF2B5EF4-FFF2-40B4-BE49-F238E27FC236}">
                <a16:creationId xmlns:a16="http://schemas.microsoft.com/office/drawing/2014/main" id="{69F88D7C-CC7B-4439-B4BE-E302FCA2F718}"/>
              </a:ext>
            </a:extLst>
          </p:cNvPr>
          <p:cNvSpPr txBox="1"/>
          <p:nvPr/>
        </p:nvSpPr>
        <p:spPr>
          <a:xfrm>
            <a:off x="3023090" y="4654568"/>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04</a:t>
            </a:r>
          </a:p>
        </p:txBody>
      </p:sp>
      <p:pic>
        <p:nvPicPr>
          <p:cNvPr id="36" name="Picture 2">
            <a:extLst>
              <a:ext uri="{FF2B5EF4-FFF2-40B4-BE49-F238E27FC236}">
                <a16:creationId xmlns:a16="http://schemas.microsoft.com/office/drawing/2014/main" id="{218B0288-1AED-4376-A46E-B6E414BE5A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99"/>
          <a:stretch/>
        </p:blipFill>
        <p:spPr bwMode="auto">
          <a:xfrm>
            <a:off x="3959520" y="3122553"/>
            <a:ext cx="1238494" cy="7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a:t>
            </a:fld>
            <a:endParaRPr lang="de-DE"/>
          </a:p>
        </p:txBody>
      </p:sp>
      <p:sp>
        <p:nvSpPr>
          <p:cNvPr id="6" name="Untertitel 5"/>
          <p:cNvSpPr>
            <a:spLocks noGrp="1"/>
          </p:cNvSpPr>
          <p:nvPr>
            <p:ph type="subTitle" idx="13"/>
          </p:nvPr>
        </p:nvSpPr>
        <p:spPr>
          <a:xfrm>
            <a:off x="370136" y="836712"/>
            <a:ext cx="8402400" cy="288032"/>
          </a:xfrm>
        </p:spPr>
        <p:txBody>
          <a:bodyPr/>
          <a:lstStyle/>
          <a:p>
            <a:r>
              <a:rPr lang="de-DE" sz="3600" dirty="0">
                <a:solidFill>
                  <a:schemeClr val="tx1">
                    <a:lumMod val="75000"/>
                    <a:lumOff val="25000"/>
                  </a:schemeClr>
                </a:solidFill>
              </a:rPr>
              <a:t>Consequences of energy consumption</a:t>
            </a:r>
          </a:p>
        </p:txBody>
      </p:sp>
      <p:sp>
        <p:nvSpPr>
          <p:cNvPr id="9" name="Titel 1">
            <a:extLst>
              <a:ext uri="{FF2B5EF4-FFF2-40B4-BE49-F238E27FC236}">
                <a16:creationId xmlns:a16="http://schemas.microsoft.com/office/drawing/2014/main" id="{71434388-F06A-4D54-A9A2-BC19773BDCF6}"/>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35381E76-9E93-4B2F-93DC-BE8A1150DC17}"/>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832B188B-31E2-4095-8DB9-C47449F721FC}"/>
              </a:ext>
            </a:extLst>
          </p:cNvPr>
          <p:cNvSpPr/>
          <p:nvPr/>
        </p:nvSpPr>
        <p:spPr>
          <a:xfrm>
            <a:off x="2437160" y="1628800"/>
            <a:ext cx="6090997" cy="523220"/>
          </a:xfrm>
          <a:prstGeom prst="rect">
            <a:avLst/>
          </a:prstGeom>
        </p:spPr>
        <p:txBody>
          <a:bodyPr wrap="square">
            <a:spAutoFit/>
          </a:bodyPr>
          <a:lstStyle/>
          <a:p>
            <a:pPr lvl="0"/>
            <a:r>
              <a:rPr lang="en-US" sz="1400" dirty="0">
                <a:solidFill>
                  <a:schemeClr val="tx1">
                    <a:lumMod val="65000"/>
                    <a:lumOff val="35000"/>
                  </a:schemeClr>
                </a:solidFill>
              </a:rPr>
              <a:t>The consumption of fossil fuels poses major problems: depletion of reserves, energy dependence, supply difficulties and pollution.</a:t>
            </a:r>
            <a:endParaRPr lang="es-ES" sz="1400" dirty="0">
              <a:solidFill>
                <a:schemeClr val="tx1">
                  <a:lumMod val="65000"/>
                  <a:lumOff val="35000"/>
                </a:schemeClr>
              </a:solidFill>
            </a:endParaRPr>
          </a:p>
        </p:txBody>
      </p:sp>
      <p:sp>
        <p:nvSpPr>
          <p:cNvPr id="11" name="Rectángulo 10">
            <a:extLst>
              <a:ext uri="{FF2B5EF4-FFF2-40B4-BE49-F238E27FC236}">
                <a16:creationId xmlns:a16="http://schemas.microsoft.com/office/drawing/2014/main" id="{323BF648-F1C3-4D55-98A7-820FCEDDDF64}"/>
              </a:ext>
            </a:extLst>
          </p:cNvPr>
          <p:cNvSpPr/>
          <p:nvPr/>
        </p:nvSpPr>
        <p:spPr>
          <a:xfrm>
            <a:off x="2437160" y="2467580"/>
            <a:ext cx="6090997" cy="523220"/>
          </a:xfrm>
          <a:prstGeom prst="rect">
            <a:avLst/>
          </a:prstGeom>
        </p:spPr>
        <p:txBody>
          <a:bodyPr wrap="square">
            <a:spAutoFit/>
          </a:bodyPr>
          <a:lstStyle/>
          <a:p>
            <a:pPr lvl="0"/>
            <a:r>
              <a:rPr lang="en-US" sz="1400" dirty="0">
                <a:solidFill>
                  <a:schemeClr val="tx1">
                    <a:lumMod val="65000"/>
                    <a:lumOff val="35000"/>
                  </a:schemeClr>
                </a:solidFill>
              </a:rPr>
              <a:t>The main environmental problem of the current energy consumption worldwide is the greenhouse effect.</a:t>
            </a:r>
          </a:p>
        </p:txBody>
      </p:sp>
      <p:sp>
        <p:nvSpPr>
          <p:cNvPr id="12" name="Rectángulo 11">
            <a:extLst>
              <a:ext uri="{FF2B5EF4-FFF2-40B4-BE49-F238E27FC236}">
                <a16:creationId xmlns:a16="http://schemas.microsoft.com/office/drawing/2014/main" id="{67925552-A2DA-414C-9E3C-CFA18F17BCA6}"/>
              </a:ext>
            </a:extLst>
          </p:cNvPr>
          <p:cNvSpPr/>
          <p:nvPr/>
        </p:nvSpPr>
        <p:spPr>
          <a:xfrm>
            <a:off x="2437160" y="3306360"/>
            <a:ext cx="6090997" cy="738664"/>
          </a:xfrm>
          <a:prstGeom prst="rect">
            <a:avLst/>
          </a:prstGeom>
        </p:spPr>
        <p:txBody>
          <a:bodyPr wrap="square">
            <a:spAutoFit/>
          </a:bodyPr>
          <a:lstStyle/>
          <a:p>
            <a:pPr lvl="0"/>
            <a:r>
              <a:rPr lang="en-US" sz="1400" dirty="0">
                <a:solidFill>
                  <a:schemeClr val="tx1">
                    <a:lumMod val="65000"/>
                    <a:lumOff val="35000"/>
                  </a:schemeClr>
                </a:solidFill>
              </a:rPr>
              <a:t>The use of private vehicles, heating and even our electricity consumption are responsible for the emission of CO2 into the atmosphere. Each household is responsible for producing up to 5 tons of CO2 per year.</a:t>
            </a:r>
          </a:p>
        </p:txBody>
      </p:sp>
      <p:sp>
        <p:nvSpPr>
          <p:cNvPr id="13" name="Rectángulo 12">
            <a:extLst>
              <a:ext uri="{FF2B5EF4-FFF2-40B4-BE49-F238E27FC236}">
                <a16:creationId xmlns:a16="http://schemas.microsoft.com/office/drawing/2014/main" id="{0356FA0D-FAB8-4ACD-9AEA-89C2CFF45DAD}"/>
              </a:ext>
            </a:extLst>
          </p:cNvPr>
          <p:cNvSpPr/>
          <p:nvPr/>
        </p:nvSpPr>
        <p:spPr>
          <a:xfrm>
            <a:off x="2437160" y="4360584"/>
            <a:ext cx="6336704" cy="523220"/>
          </a:xfrm>
          <a:prstGeom prst="rect">
            <a:avLst/>
          </a:prstGeom>
        </p:spPr>
        <p:txBody>
          <a:bodyPr wrap="square">
            <a:spAutoFit/>
          </a:bodyPr>
          <a:lstStyle/>
          <a:p>
            <a:pPr lvl="0"/>
            <a:r>
              <a:rPr lang="en-US" sz="1400" dirty="0">
                <a:solidFill>
                  <a:schemeClr val="tx1">
                    <a:lumMod val="65000"/>
                    <a:lumOff val="35000"/>
                  </a:schemeClr>
                </a:solidFill>
              </a:rPr>
              <a:t>Renewable energies are not exhausted when we consume them because they are renewed naturally. They also have a very reduced environmental impact.</a:t>
            </a:r>
          </a:p>
        </p:txBody>
      </p:sp>
      <p:sp>
        <p:nvSpPr>
          <p:cNvPr id="14" name="Rectángulo 13">
            <a:extLst>
              <a:ext uri="{FF2B5EF4-FFF2-40B4-BE49-F238E27FC236}">
                <a16:creationId xmlns:a16="http://schemas.microsoft.com/office/drawing/2014/main" id="{0138CBC3-9385-422E-A1BB-2310794056ED}"/>
              </a:ext>
            </a:extLst>
          </p:cNvPr>
          <p:cNvSpPr/>
          <p:nvPr/>
        </p:nvSpPr>
        <p:spPr>
          <a:xfrm>
            <a:off x="2437160" y="5199362"/>
            <a:ext cx="6090997" cy="523220"/>
          </a:xfrm>
          <a:prstGeom prst="rect">
            <a:avLst/>
          </a:prstGeom>
        </p:spPr>
        <p:txBody>
          <a:bodyPr wrap="square">
            <a:spAutoFit/>
          </a:bodyPr>
          <a:lstStyle/>
          <a:p>
            <a:pPr lvl="0"/>
            <a:r>
              <a:rPr lang="en-US" sz="1400" dirty="0">
                <a:solidFill>
                  <a:schemeClr val="tx1">
                    <a:lumMod val="65000"/>
                    <a:lumOff val="35000"/>
                  </a:schemeClr>
                </a:solidFill>
              </a:rPr>
              <a:t>Families, with their behavioral patterns, are decisive to ensure that energy resources are used efficiently.</a:t>
            </a:r>
          </a:p>
        </p:txBody>
      </p:sp>
      <p:grpSp>
        <p:nvGrpSpPr>
          <p:cNvPr id="45" name="Grupo 44">
            <a:extLst>
              <a:ext uri="{FF2B5EF4-FFF2-40B4-BE49-F238E27FC236}">
                <a16:creationId xmlns:a16="http://schemas.microsoft.com/office/drawing/2014/main" id="{85048C71-3A48-4AA7-8473-D730F598087C}"/>
              </a:ext>
            </a:extLst>
          </p:cNvPr>
          <p:cNvGrpSpPr/>
          <p:nvPr/>
        </p:nvGrpSpPr>
        <p:grpSpPr>
          <a:xfrm>
            <a:off x="390095" y="1442140"/>
            <a:ext cx="2182826" cy="4760562"/>
            <a:chOff x="390095" y="1442140"/>
            <a:chExt cx="2182826" cy="4760562"/>
          </a:xfrm>
        </p:grpSpPr>
        <p:sp>
          <p:nvSpPr>
            <p:cNvPr id="33" name="Arco de bloque 32">
              <a:extLst>
                <a:ext uri="{FF2B5EF4-FFF2-40B4-BE49-F238E27FC236}">
                  <a16:creationId xmlns:a16="http://schemas.microsoft.com/office/drawing/2014/main" id="{E72A13F3-E5D9-41AF-9BA3-02DA28FEA880}"/>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Arco de bloque 30">
              <a:extLst>
                <a:ext uri="{FF2B5EF4-FFF2-40B4-BE49-F238E27FC236}">
                  <a16:creationId xmlns:a16="http://schemas.microsoft.com/office/drawing/2014/main" id="{B8FCCB0D-23AF-407B-8D13-85D4987DA6CA}"/>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44" name="Grupo 43">
              <a:extLst>
                <a:ext uri="{FF2B5EF4-FFF2-40B4-BE49-F238E27FC236}">
                  <a16:creationId xmlns:a16="http://schemas.microsoft.com/office/drawing/2014/main" id="{C0C4252A-F36E-4CBC-8FC5-7722C5FD5B25}"/>
                </a:ext>
              </a:extLst>
            </p:cNvPr>
            <p:cNvGrpSpPr/>
            <p:nvPr/>
          </p:nvGrpSpPr>
          <p:grpSpPr>
            <a:xfrm>
              <a:off x="390095" y="1442140"/>
              <a:ext cx="2035296" cy="4467102"/>
              <a:chOff x="390095" y="1442140"/>
              <a:chExt cx="2035296" cy="4467102"/>
            </a:xfrm>
          </p:grpSpPr>
          <p:sp>
            <p:nvSpPr>
              <p:cNvPr id="32" name="Arco de bloque 31">
                <a:extLst>
                  <a:ext uri="{FF2B5EF4-FFF2-40B4-BE49-F238E27FC236}">
                    <a16:creationId xmlns:a16="http://schemas.microsoft.com/office/drawing/2014/main" id="{00E8FCBA-F44B-4618-9942-CF0F65941061}"/>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Arco de bloque 29">
                <a:extLst>
                  <a:ext uri="{FF2B5EF4-FFF2-40B4-BE49-F238E27FC236}">
                    <a16:creationId xmlns:a16="http://schemas.microsoft.com/office/drawing/2014/main" id="{FE874E90-F166-4401-89A2-19D25A4DAE1C}"/>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4" name="Elipse 23">
                <a:extLst>
                  <a:ext uri="{FF2B5EF4-FFF2-40B4-BE49-F238E27FC236}">
                    <a16:creationId xmlns:a16="http://schemas.microsoft.com/office/drawing/2014/main" id="{06D404D3-4C62-4E7F-9776-7985C31F4097}"/>
                  </a:ext>
                </a:extLst>
              </p:cNvPr>
              <p:cNvSpPr/>
              <p:nvPr/>
            </p:nvSpPr>
            <p:spPr>
              <a:xfrm>
                <a:off x="390095" y="1442140"/>
                <a:ext cx="896540" cy="896540"/>
              </a:xfrm>
              <a:prstGeom prst="ellipse">
                <a:avLst/>
              </a:prstGeom>
              <a:solidFill>
                <a:srgbClr val="86DE8D"/>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Elipse 24">
                <a:extLst>
                  <a:ext uri="{FF2B5EF4-FFF2-40B4-BE49-F238E27FC236}">
                    <a16:creationId xmlns:a16="http://schemas.microsoft.com/office/drawing/2014/main" id="{A9802E1A-107A-4495-ABA0-C7FA05ADC75C}"/>
                  </a:ext>
                </a:extLst>
              </p:cNvPr>
              <p:cNvSpPr/>
              <p:nvPr/>
            </p:nvSpPr>
            <p:spPr>
              <a:xfrm>
                <a:off x="1528851" y="2290115"/>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Elipse 25">
                <a:extLst>
                  <a:ext uri="{FF2B5EF4-FFF2-40B4-BE49-F238E27FC236}">
                    <a16:creationId xmlns:a16="http://schemas.microsoft.com/office/drawing/2014/main" id="{3F500BBE-1A85-41A6-81D1-36CE20FD40C4}"/>
                  </a:ext>
                </a:extLst>
              </p:cNvPr>
              <p:cNvSpPr/>
              <p:nvPr/>
            </p:nvSpPr>
            <p:spPr>
              <a:xfrm>
                <a:off x="390095" y="3227421"/>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7" name="Elipse 26">
                <a:extLst>
                  <a:ext uri="{FF2B5EF4-FFF2-40B4-BE49-F238E27FC236}">
                    <a16:creationId xmlns:a16="http://schemas.microsoft.com/office/drawing/2014/main" id="{5422DAD2-D9A6-465F-B535-592A21EDFFD0}"/>
                  </a:ext>
                </a:extLst>
              </p:cNvPr>
              <p:cNvSpPr/>
              <p:nvPr/>
            </p:nvSpPr>
            <p:spPr>
              <a:xfrm>
                <a:off x="390783" y="5012702"/>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8" name="Elipse 27">
                <a:extLst>
                  <a:ext uri="{FF2B5EF4-FFF2-40B4-BE49-F238E27FC236}">
                    <a16:creationId xmlns:a16="http://schemas.microsoft.com/office/drawing/2014/main" id="{7AAABEE5-274D-48D8-A7E0-D0FAC010E899}"/>
                  </a:ext>
                </a:extLst>
              </p:cNvPr>
              <p:cNvSpPr/>
              <p:nvPr/>
            </p:nvSpPr>
            <p:spPr>
              <a:xfrm>
                <a:off x="1522925" y="4173924"/>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35" name="Imagen 34">
                <a:extLst>
                  <a:ext uri="{FF2B5EF4-FFF2-40B4-BE49-F238E27FC236}">
                    <a16:creationId xmlns:a16="http://schemas.microsoft.com/office/drawing/2014/main" id="{3968236D-CF9A-4B37-BD20-058E9AD3AF0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475" y="1582285"/>
                <a:ext cx="609779" cy="609779"/>
              </a:xfrm>
              <a:prstGeom prst="rect">
                <a:avLst/>
              </a:prstGeom>
            </p:spPr>
          </p:pic>
          <p:pic>
            <p:nvPicPr>
              <p:cNvPr id="37" name="Imagen 36">
                <a:extLst>
                  <a:ext uri="{FF2B5EF4-FFF2-40B4-BE49-F238E27FC236}">
                    <a16:creationId xmlns:a16="http://schemas.microsoft.com/office/drawing/2014/main" id="{318F96D8-7663-4827-AB20-CF9A633F2A5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5513" y="2421638"/>
                <a:ext cx="608400" cy="608400"/>
              </a:xfrm>
              <a:prstGeom prst="rect">
                <a:avLst/>
              </a:prstGeom>
            </p:spPr>
          </p:pic>
          <p:pic>
            <p:nvPicPr>
              <p:cNvPr id="39" name="Imagen 38">
                <a:extLst>
                  <a:ext uri="{FF2B5EF4-FFF2-40B4-BE49-F238E27FC236}">
                    <a16:creationId xmlns:a16="http://schemas.microsoft.com/office/drawing/2014/main" id="{401742C9-3113-4525-8A32-9D86DCC5F6F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854" y="3358038"/>
                <a:ext cx="608400" cy="608400"/>
              </a:xfrm>
              <a:prstGeom prst="rect">
                <a:avLst/>
              </a:prstGeom>
            </p:spPr>
          </p:pic>
          <p:pic>
            <p:nvPicPr>
              <p:cNvPr id="41" name="Imagen 40">
                <a:extLst>
                  <a:ext uri="{FF2B5EF4-FFF2-40B4-BE49-F238E27FC236}">
                    <a16:creationId xmlns:a16="http://schemas.microsoft.com/office/drawing/2014/main" id="{DE70B942-D281-4AF1-953D-D9F4350C84A9}"/>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6995" y="4313666"/>
                <a:ext cx="608400" cy="608400"/>
              </a:xfrm>
              <a:prstGeom prst="rect">
                <a:avLst/>
              </a:prstGeom>
            </p:spPr>
          </p:pic>
          <p:pic>
            <p:nvPicPr>
              <p:cNvPr id="43" name="Imagen 42">
                <a:extLst>
                  <a:ext uri="{FF2B5EF4-FFF2-40B4-BE49-F238E27FC236}">
                    <a16:creationId xmlns:a16="http://schemas.microsoft.com/office/drawing/2014/main" id="{4E87C538-F25F-43CD-B0DD-735A805F6B2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854" y="5151090"/>
                <a:ext cx="608400" cy="608400"/>
              </a:xfrm>
              <a:prstGeom prst="rect">
                <a:avLst/>
              </a:prstGeom>
            </p:spPr>
          </p:pic>
        </p:grpSp>
      </p:grpSp>
    </p:spTree>
    <p:extLst>
      <p:ext uri="{BB962C8B-B14F-4D97-AF65-F5344CB8AC3E}">
        <p14:creationId xmlns:p14="http://schemas.microsoft.com/office/powerpoint/2010/main" val="313052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a:t>
            </a:fld>
            <a:endParaRPr lang="de-DE"/>
          </a:p>
        </p:txBody>
      </p:sp>
      <p:sp>
        <p:nvSpPr>
          <p:cNvPr id="6" name="Untertitel 5"/>
          <p:cNvSpPr>
            <a:spLocks noGrp="1"/>
          </p:cNvSpPr>
          <p:nvPr>
            <p:ph type="subTitle" idx="13"/>
          </p:nvPr>
        </p:nvSpPr>
        <p:spPr>
          <a:xfrm>
            <a:off x="370136" y="944724"/>
            <a:ext cx="8402400" cy="288032"/>
          </a:xfrm>
        </p:spPr>
        <p:txBody>
          <a:bodyPr/>
          <a:lstStyle/>
          <a:p>
            <a:pPr algn="ctr"/>
            <a:r>
              <a:rPr lang="en-US" sz="3600" dirty="0">
                <a:solidFill>
                  <a:schemeClr val="tx1">
                    <a:lumMod val="75000"/>
                    <a:lumOff val="25000"/>
                  </a:schemeClr>
                </a:solidFill>
              </a:rPr>
              <a:t>Energy Policy of the EU</a:t>
            </a:r>
            <a:endParaRPr lang="de-DE" sz="3600" dirty="0">
              <a:solidFill>
                <a:schemeClr val="tx1">
                  <a:lumMod val="75000"/>
                  <a:lumOff val="25000"/>
                </a:schemeClr>
              </a:solidFill>
            </a:endParaRPr>
          </a:p>
        </p:txBody>
      </p:sp>
      <p:sp>
        <p:nvSpPr>
          <p:cNvPr id="9" name="Titel 1">
            <a:extLst>
              <a:ext uri="{FF2B5EF4-FFF2-40B4-BE49-F238E27FC236}">
                <a16:creationId xmlns:a16="http://schemas.microsoft.com/office/drawing/2014/main" id="{D3FD61E3-361B-4639-B28F-B83FAE971C8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F69D40A4-4046-4DF5-B7B9-7301056D4D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442FDB90-9B96-4067-9E19-D58E30C048C4}"/>
              </a:ext>
            </a:extLst>
          </p:cNvPr>
          <p:cNvSpPr/>
          <p:nvPr/>
        </p:nvSpPr>
        <p:spPr>
          <a:xfrm>
            <a:off x="825770" y="1645336"/>
            <a:ext cx="7492461" cy="923330"/>
          </a:xfrm>
          <a:prstGeom prst="rect">
            <a:avLst/>
          </a:prstGeom>
        </p:spPr>
        <p:txBody>
          <a:bodyPr wrap="square">
            <a:spAutoFit/>
          </a:bodyPr>
          <a:lstStyle/>
          <a:p>
            <a:pPr algn="ctr"/>
            <a:r>
              <a:rPr lang="en-US" dirty="0">
                <a:solidFill>
                  <a:schemeClr val="tx1">
                    <a:lumMod val="75000"/>
                    <a:lumOff val="25000"/>
                  </a:schemeClr>
                </a:solidFill>
              </a:rPr>
              <a:t>The</a:t>
            </a:r>
            <a:r>
              <a:rPr lang="en-US" dirty="0"/>
              <a:t> </a:t>
            </a:r>
            <a:r>
              <a:rPr lang="en-US" dirty="0">
                <a:solidFill>
                  <a:srgbClr val="22B88B"/>
                </a:solidFill>
              </a:rPr>
              <a:t>Energy Union </a:t>
            </a:r>
            <a:r>
              <a:rPr lang="en-US" dirty="0">
                <a:solidFill>
                  <a:schemeClr val="tx1">
                    <a:lumMod val="75000"/>
                    <a:lumOff val="25000"/>
                  </a:schemeClr>
                </a:solidFill>
              </a:rPr>
              <a:t>is a reality and the EU has set course to become a climate neutral economy, whilst maintaining its global competitiveness and creating growth and jobs.</a:t>
            </a:r>
          </a:p>
        </p:txBody>
      </p:sp>
      <p:sp>
        <p:nvSpPr>
          <p:cNvPr id="8" name="Rectángulo 7">
            <a:extLst>
              <a:ext uri="{FF2B5EF4-FFF2-40B4-BE49-F238E27FC236}">
                <a16:creationId xmlns:a16="http://schemas.microsoft.com/office/drawing/2014/main" id="{2035254D-3AFD-4944-B072-7D6E2609C878}"/>
              </a:ext>
            </a:extLst>
          </p:cNvPr>
          <p:cNvSpPr/>
          <p:nvPr/>
        </p:nvSpPr>
        <p:spPr>
          <a:xfrm>
            <a:off x="781878" y="2903347"/>
            <a:ext cx="6262873" cy="369332"/>
          </a:xfrm>
          <a:prstGeom prst="rect">
            <a:avLst/>
          </a:prstGeom>
        </p:spPr>
        <p:txBody>
          <a:bodyPr wrap="square">
            <a:spAutoFit/>
          </a:bodyPr>
          <a:lstStyle/>
          <a:p>
            <a:pPr fontAlgn="t"/>
            <a:r>
              <a:rPr lang="en-US" dirty="0">
                <a:solidFill>
                  <a:schemeClr val="accent1"/>
                </a:solidFill>
              </a:rPr>
              <a:t>The European Union's energy policy (April 2019) </a:t>
            </a:r>
            <a:r>
              <a:rPr lang="en-US" dirty="0"/>
              <a:t>will aim to:</a:t>
            </a:r>
          </a:p>
        </p:txBody>
      </p:sp>
      <p:cxnSp>
        <p:nvCxnSpPr>
          <p:cNvPr id="13" name="Conector recto 12">
            <a:extLst>
              <a:ext uri="{FF2B5EF4-FFF2-40B4-BE49-F238E27FC236}">
                <a16:creationId xmlns:a16="http://schemas.microsoft.com/office/drawing/2014/main" id="{91B61B41-A8CF-43F9-BCB2-9F05E6D104CC}"/>
              </a:ext>
            </a:extLst>
          </p:cNvPr>
          <p:cNvCxnSpPr/>
          <p:nvPr/>
        </p:nvCxnSpPr>
        <p:spPr>
          <a:xfrm>
            <a:off x="781878" y="1556792"/>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463B610-ADBD-4486-9010-39608619EA01}"/>
              </a:ext>
            </a:extLst>
          </p:cNvPr>
          <p:cNvCxnSpPr/>
          <p:nvPr/>
        </p:nvCxnSpPr>
        <p:spPr>
          <a:xfrm>
            <a:off x="781878" y="2672916"/>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sp>
        <p:nvSpPr>
          <p:cNvPr id="16" name="Rectángulo: esquinas superiores redondeadas 15">
            <a:extLst>
              <a:ext uri="{FF2B5EF4-FFF2-40B4-BE49-F238E27FC236}">
                <a16:creationId xmlns:a16="http://schemas.microsoft.com/office/drawing/2014/main" id="{DD9CD5D7-DF5F-4F59-8B38-FA126F7CE97B}"/>
              </a:ext>
            </a:extLst>
          </p:cNvPr>
          <p:cNvSpPr/>
          <p:nvPr/>
        </p:nvSpPr>
        <p:spPr>
          <a:xfrm>
            <a:off x="1223628" y="3526811"/>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9D4D9293-13ED-4C4B-BA1D-AC0EDB85CB41}"/>
              </a:ext>
            </a:extLst>
          </p:cNvPr>
          <p:cNvSpPr txBox="1"/>
          <p:nvPr/>
        </p:nvSpPr>
        <p:spPr>
          <a:xfrm>
            <a:off x="1223628" y="3563672"/>
            <a:ext cx="2293652" cy="369332"/>
          </a:xfrm>
          <a:prstGeom prst="rect">
            <a:avLst/>
          </a:prstGeom>
          <a:noFill/>
        </p:spPr>
        <p:txBody>
          <a:bodyPr wrap="square" rtlCol="0">
            <a:spAutoFit/>
          </a:bodyPr>
          <a:lstStyle/>
          <a:p>
            <a:pPr algn="ctr"/>
            <a:r>
              <a:rPr lang="es-ES" b="1" cap="small" dirty="0">
                <a:solidFill>
                  <a:schemeClr val="bg1"/>
                </a:solidFill>
              </a:rPr>
              <a:t>Energy Security</a:t>
            </a:r>
          </a:p>
        </p:txBody>
      </p:sp>
      <p:sp>
        <p:nvSpPr>
          <p:cNvPr id="19" name="CuadroTexto 18">
            <a:extLst>
              <a:ext uri="{FF2B5EF4-FFF2-40B4-BE49-F238E27FC236}">
                <a16:creationId xmlns:a16="http://schemas.microsoft.com/office/drawing/2014/main" id="{93C6817B-F568-4C6D-8CD2-7B4545C64909}"/>
              </a:ext>
            </a:extLst>
          </p:cNvPr>
          <p:cNvSpPr txBox="1"/>
          <p:nvPr/>
        </p:nvSpPr>
        <p:spPr>
          <a:xfrm>
            <a:off x="781878" y="4091759"/>
            <a:ext cx="3106046" cy="954107"/>
          </a:xfrm>
          <a:prstGeom prst="rect">
            <a:avLst/>
          </a:prstGeom>
          <a:noFill/>
        </p:spPr>
        <p:txBody>
          <a:bodyPr wrap="square" rtlCol="0">
            <a:spAutoFit/>
          </a:bodyPr>
          <a:lstStyle/>
          <a:p>
            <a:r>
              <a:rPr lang="en-US" sz="1400" dirty="0">
                <a:solidFill>
                  <a:schemeClr val="tx1">
                    <a:lumMod val="65000"/>
                    <a:lumOff val="35000"/>
                  </a:schemeClr>
                </a:solidFill>
              </a:rPr>
              <a:t>Enhanced resilience of the European energy system by preventing and managing gas crises</a:t>
            </a:r>
          </a:p>
          <a:p>
            <a:endParaRPr lang="es-ES" sz="1400" dirty="0">
              <a:solidFill>
                <a:schemeClr val="tx1">
                  <a:lumMod val="65000"/>
                  <a:lumOff val="35000"/>
                </a:schemeClr>
              </a:solidFill>
            </a:endParaRPr>
          </a:p>
        </p:txBody>
      </p:sp>
      <p:sp>
        <p:nvSpPr>
          <p:cNvPr id="22" name="Rectángulo: esquinas superiores redondeadas 21">
            <a:extLst>
              <a:ext uri="{FF2B5EF4-FFF2-40B4-BE49-F238E27FC236}">
                <a16:creationId xmlns:a16="http://schemas.microsoft.com/office/drawing/2014/main" id="{8F858E54-1FF6-4CBB-86FA-5411EA02B64D}"/>
              </a:ext>
            </a:extLst>
          </p:cNvPr>
          <p:cNvSpPr/>
          <p:nvPr/>
        </p:nvSpPr>
        <p:spPr>
          <a:xfrm>
            <a:off x="4884223" y="3528048"/>
            <a:ext cx="3492774"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C381879C-CA9A-4F03-923D-2A59ED494DA6}"/>
              </a:ext>
            </a:extLst>
          </p:cNvPr>
          <p:cNvSpPr txBox="1"/>
          <p:nvPr/>
        </p:nvSpPr>
        <p:spPr>
          <a:xfrm>
            <a:off x="4836376" y="3564909"/>
            <a:ext cx="3588468" cy="369332"/>
          </a:xfrm>
          <a:prstGeom prst="rect">
            <a:avLst/>
          </a:prstGeom>
          <a:noFill/>
        </p:spPr>
        <p:txBody>
          <a:bodyPr wrap="square" rtlCol="0">
            <a:spAutoFit/>
          </a:bodyPr>
          <a:lstStyle/>
          <a:p>
            <a:pPr algn="ctr"/>
            <a:r>
              <a:rPr lang="es-ES" b="1" cap="small" dirty="0">
                <a:solidFill>
                  <a:schemeClr val="bg1"/>
                </a:solidFill>
              </a:rPr>
              <a:t>The </a:t>
            </a:r>
            <a:r>
              <a:rPr lang="es-ES" b="1" cap="small" dirty="0" err="1">
                <a:solidFill>
                  <a:schemeClr val="bg1"/>
                </a:solidFill>
              </a:rPr>
              <a:t>internal</a:t>
            </a:r>
            <a:r>
              <a:rPr lang="es-ES" b="1" cap="small" dirty="0">
                <a:solidFill>
                  <a:schemeClr val="bg1"/>
                </a:solidFill>
              </a:rPr>
              <a:t> </a:t>
            </a:r>
            <a:r>
              <a:rPr lang="es-ES" b="1" cap="small" dirty="0" err="1">
                <a:solidFill>
                  <a:schemeClr val="bg1"/>
                </a:solidFill>
              </a:rPr>
              <a:t>energy</a:t>
            </a:r>
            <a:r>
              <a:rPr lang="es-ES" b="1" cap="small" dirty="0">
                <a:solidFill>
                  <a:schemeClr val="bg1"/>
                </a:solidFill>
              </a:rPr>
              <a:t> </a:t>
            </a:r>
            <a:r>
              <a:rPr lang="es-ES" b="1" cap="small" dirty="0" err="1">
                <a:solidFill>
                  <a:schemeClr val="bg1"/>
                </a:solidFill>
              </a:rPr>
              <a:t>market</a:t>
            </a:r>
            <a:endParaRPr lang="es-ES" b="1" cap="small" dirty="0">
              <a:solidFill>
                <a:schemeClr val="bg1"/>
              </a:solidFill>
            </a:endParaRPr>
          </a:p>
        </p:txBody>
      </p:sp>
      <p:sp>
        <p:nvSpPr>
          <p:cNvPr id="25" name="Rectángulo 24">
            <a:extLst>
              <a:ext uri="{FF2B5EF4-FFF2-40B4-BE49-F238E27FC236}">
                <a16:creationId xmlns:a16="http://schemas.microsoft.com/office/drawing/2014/main" id="{6C45C89E-40FB-41EF-840B-148584702572}"/>
              </a:ext>
            </a:extLst>
          </p:cNvPr>
          <p:cNvSpPr/>
          <p:nvPr/>
        </p:nvSpPr>
        <p:spPr>
          <a:xfrm>
            <a:off x="4201864" y="4131657"/>
            <a:ext cx="4572000" cy="1384995"/>
          </a:xfrm>
          <a:prstGeom prst="rect">
            <a:avLst/>
          </a:prstGeom>
          <a:noFill/>
        </p:spPr>
        <p:txBody>
          <a:bodyPr wrap="square" rtlCol="0">
            <a:spAutoFit/>
          </a:bodyPr>
          <a:lstStyle/>
          <a:p>
            <a:pPr marL="285750" indent="-285750">
              <a:buClr>
                <a:srgbClr val="1B8E94"/>
              </a:buClr>
              <a:buFont typeface="Arial" panose="020B0604020202020204" pitchFamily="34" charset="0"/>
              <a:buChar char="•"/>
            </a:pPr>
            <a:r>
              <a:rPr lang="en-US" sz="1400" dirty="0">
                <a:solidFill>
                  <a:schemeClr val="tx1">
                    <a:lumMod val="65000"/>
                    <a:lumOff val="35000"/>
                  </a:schemeClr>
                </a:solidFill>
              </a:rPr>
              <a:t>Making the grid fit for an increased share of renewable energy</a:t>
            </a:r>
          </a:p>
          <a:p>
            <a:pPr marL="285750" indent="-285750">
              <a:buClr>
                <a:srgbClr val="1B8E94"/>
              </a:buClr>
              <a:buFont typeface="Arial" panose="020B0604020202020204" pitchFamily="34" charset="0"/>
              <a:buChar char="•"/>
            </a:pPr>
            <a:r>
              <a:rPr lang="en-US" sz="1400" dirty="0">
                <a:solidFill>
                  <a:schemeClr val="tx1">
                    <a:lumMod val="65000"/>
                    <a:lumOff val="35000"/>
                  </a:schemeClr>
                </a:solidFill>
              </a:rPr>
              <a:t>Putting the consumer at the heart of the energy market </a:t>
            </a:r>
          </a:p>
          <a:p>
            <a:pPr marL="285750" indent="-285750">
              <a:buClr>
                <a:srgbClr val="1B8E94"/>
              </a:buClr>
              <a:buFont typeface="Arial" panose="020B0604020202020204" pitchFamily="34" charset="0"/>
              <a:buChar char="•"/>
            </a:pPr>
            <a:r>
              <a:rPr lang="en-US" sz="1400" dirty="0">
                <a:solidFill>
                  <a:schemeClr val="tx1">
                    <a:lumMod val="65000"/>
                    <a:lumOff val="35000"/>
                  </a:schemeClr>
                </a:solidFill>
              </a:rPr>
              <a:t>Market coupling - reduced and more equal energy costs for consumers throughout Europe</a:t>
            </a:r>
          </a:p>
        </p:txBody>
      </p:sp>
    </p:spTree>
    <p:extLst>
      <p:ext uri="{BB962C8B-B14F-4D97-AF65-F5344CB8AC3E}">
        <p14:creationId xmlns:p14="http://schemas.microsoft.com/office/powerpoint/2010/main" val="219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a:t>
            </a:fld>
            <a:endParaRPr lang="de-DE"/>
          </a:p>
        </p:txBody>
      </p:sp>
      <p:sp>
        <p:nvSpPr>
          <p:cNvPr id="9" name="Titel 1">
            <a:extLst>
              <a:ext uri="{FF2B5EF4-FFF2-40B4-BE49-F238E27FC236}">
                <a16:creationId xmlns:a16="http://schemas.microsoft.com/office/drawing/2014/main" id="{D3FD61E3-361B-4639-B28F-B83FAE971C8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F69D40A4-4046-4DF5-B7B9-7301056D4D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esquinas superiores redondeadas 7">
            <a:extLst>
              <a:ext uri="{FF2B5EF4-FFF2-40B4-BE49-F238E27FC236}">
                <a16:creationId xmlns:a16="http://schemas.microsoft.com/office/drawing/2014/main" id="{CE849AF5-D83C-4995-8FE8-6CD982442F49}"/>
              </a:ext>
            </a:extLst>
          </p:cNvPr>
          <p:cNvSpPr/>
          <p:nvPr/>
        </p:nvSpPr>
        <p:spPr>
          <a:xfrm>
            <a:off x="1331640" y="1726669"/>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4AFEB816-BE2D-4D72-B338-E3EE0AAE7CBF}"/>
              </a:ext>
            </a:extLst>
          </p:cNvPr>
          <p:cNvSpPr txBox="1"/>
          <p:nvPr/>
        </p:nvSpPr>
        <p:spPr>
          <a:xfrm>
            <a:off x="1331640" y="1763530"/>
            <a:ext cx="2293652" cy="369332"/>
          </a:xfrm>
          <a:prstGeom prst="rect">
            <a:avLst/>
          </a:prstGeom>
          <a:noFill/>
        </p:spPr>
        <p:txBody>
          <a:bodyPr wrap="square" rtlCol="0">
            <a:spAutoFit/>
          </a:bodyPr>
          <a:lstStyle/>
          <a:p>
            <a:pPr algn="ctr"/>
            <a:r>
              <a:rPr lang="es-ES" b="1" cap="small" dirty="0">
                <a:solidFill>
                  <a:schemeClr val="bg1"/>
                </a:solidFill>
              </a:rPr>
              <a:t>Energy Efficiency</a:t>
            </a:r>
          </a:p>
        </p:txBody>
      </p:sp>
      <p:sp>
        <p:nvSpPr>
          <p:cNvPr id="12" name="Untertitel 5">
            <a:extLst>
              <a:ext uri="{FF2B5EF4-FFF2-40B4-BE49-F238E27FC236}">
                <a16:creationId xmlns:a16="http://schemas.microsoft.com/office/drawing/2014/main" id="{CFA0E89D-D4CA-4765-BF55-A766450DE9FE}"/>
              </a:ext>
            </a:extLst>
          </p:cNvPr>
          <p:cNvSpPr>
            <a:spLocks noGrp="1"/>
          </p:cNvSpPr>
          <p:nvPr>
            <p:ph type="subTitle" idx="13"/>
          </p:nvPr>
        </p:nvSpPr>
        <p:spPr>
          <a:xfrm>
            <a:off x="370136" y="944724"/>
            <a:ext cx="8402400" cy="288032"/>
          </a:xfrm>
        </p:spPr>
        <p:txBody>
          <a:bodyPr/>
          <a:lstStyle/>
          <a:p>
            <a:pPr algn="ctr"/>
            <a:r>
              <a:rPr lang="en-US" sz="3600" dirty="0">
                <a:solidFill>
                  <a:schemeClr val="tx1">
                    <a:lumMod val="75000"/>
                    <a:lumOff val="25000"/>
                  </a:schemeClr>
                </a:solidFill>
              </a:rPr>
              <a:t>Energy Policy of the EU</a:t>
            </a:r>
            <a:endParaRPr lang="de-DE" sz="3600" dirty="0">
              <a:solidFill>
                <a:schemeClr val="tx1">
                  <a:lumMod val="75000"/>
                  <a:lumOff val="25000"/>
                </a:schemeClr>
              </a:solidFill>
            </a:endParaRPr>
          </a:p>
        </p:txBody>
      </p:sp>
      <p:sp>
        <p:nvSpPr>
          <p:cNvPr id="13" name="Rectángulo 12">
            <a:extLst>
              <a:ext uri="{FF2B5EF4-FFF2-40B4-BE49-F238E27FC236}">
                <a16:creationId xmlns:a16="http://schemas.microsoft.com/office/drawing/2014/main" id="{645A809B-6334-4C75-8953-68ED912EE208}"/>
              </a:ext>
            </a:extLst>
          </p:cNvPr>
          <p:cNvSpPr/>
          <p:nvPr/>
        </p:nvSpPr>
        <p:spPr>
          <a:xfrm>
            <a:off x="370136" y="2304524"/>
            <a:ext cx="4057848" cy="3539430"/>
          </a:xfrm>
          <a:prstGeom prst="rect">
            <a:avLst/>
          </a:prstGeom>
        </p:spPr>
        <p:txBody>
          <a:bodyPr wrap="square">
            <a:spAutoFit/>
          </a:bodyPr>
          <a:lstStyle/>
          <a:p>
            <a:pPr marL="171450" indent="-171450">
              <a:buClr>
                <a:srgbClr val="1B8E94"/>
              </a:buClr>
              <a:buFont typeface="Arial" panose="020B0604020202020204" pitchFamily="34" charset="0"/>
              <a:buChar char="•"/>
            </a:pPr>
            <a:r>
              <a:rPr lang="en-US" sz="1400" dirty="0">
                <a:solidFill>
                  <a:schemeClr val="tx1">
                    <a:lumMod val="65000"/>
                    <a:lumOff val="35000"/>
                  </a:schemeClr>
                </a:solidFill>
              </a:rPr>
              <a:t>New energy efficiency target of at least 32.5% by 2030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New energy performance of buildings rules aiming at decarbonisation of building stock by 2050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Clearer and simpler energy efficiency labelling rules help households save almost €500 per year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 Between 2014 to 2020, €18 billion from the European structural investment fund are allocate to energy efficiency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There are 900.000 jobs in the energy efficiency sector in Europe today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€2.5 billion Horizon 2020 funding for the period 2018-2020 to decarbonise the EU’s building stock</a:t>
            </a:r>
          </a:p>
        </p:txBody>
      </p:sp>
      <p:sp>
        <p:nvSpPr>
          <p:cNvPr id="14" name="Rectángulo: esquinas superiores redondeadas 13">
            <a:extLst>
              <a:ext uri="{FF2B5EF4-FFF2-40B4-BE49-F238E27FC236}">
                <a16:creationId xmlns:a16="http://schemas.microsoft.com/office/drawing/2014/main" id="{A171C0C6-F240-4FAE-8552-9450073845C5}"/>
              </a:ext>
            </a:extLst>
          </p:cNvPr>
          <p:cNvSpPr/>
          <p:nvPr/>
        </p:nvSpPr>
        <p:spPr>
          <a:xfrm>
            <a:off x="5657422" y="1726669"/>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9897D2AE-3E8F-4148-B67C-2BB679D404F5}"/>
              </a:ext>
            </a:extLst>
          </p:cNvPr>
          <p:cNvSpPr txBox="1"/>
          <p:nvPr/>
        </p:nvSpPr>
        <p:spPr>
          <a:xfrm>
            <a:off x="5657422" y="1763530"/>
            <a:ext cx="2293652" cy="369332"/>
          </a:xfrm>
          <a:prstGeom prst="rect">
            <a:avLst/>
          </a:prstGeom>
          <a:noFill/>
        </p:spPr>
        <p:txBody>
          <a:bodyPr wrap="square" rtlCol="0">
            <a:spAutoFit/>
          </a:bodyPr>
          <a:lstStyle/>
          <a:p>
            <a:pPr algn="ctr"/>
            <a:r>
              <a:rPr lang="es-ES" b="1" cap="small" dirty="0">
                <a:solidFill>
                  <a:schemeClr val="bg1"/>
                </a:solidFill>
              </a:rPr>
              <a:t>Decarbonisation</a:t>
            </a:r>
          </a:p>
        </p:txBody>
      </p:sp>
      <p:sp>
        <p:nvSpPr>
          <p:cNvPr id="16" name="Rectángulo 15">
            <a:extLst>
              <a:ext uri="{FF2B5EF4-FFF2-40B4-BE49-F238E27FC236}">
                <a16:creationId xmlns:a16="http://schemas.microsoft.com/office/drawing/2014/main" id="{0DEB5931-BE6D-404F-B637-8A698E8C804F}"/>
              </a:ext>
            </a:extLst>
          </p:cNvPr>
          <p:cNvSpPr/>
          <p:nvPr/>
        </p:nvSpPr>
        <p:spPr>
          <a:xfrm>
            <a:off x="4775324" y="2304524"/>
            <a:ext cx="4057848" cy="2893100"/>
          </a:xfrm>
          <a:prstGeom prst="rect">
            <a:avLst/>
          </a:prstGeom>
        </p:spPr>
        <p:txBody>
          <a:bodyPr wrap="square">
            <a:spAutoFit/>
          </a:bodyPr>
          <a:lstStyle/>
          <a:p>
            <a:pPr marL="171450" indent="-171450">
              <a:buClr>
                <a:srgbClr val="1B8E94"/>
              </a:buClr>
              <a:buFont typeface="Arial" panose="020B0604020202020204" pitchFamily="34" charset="0"/>
              <a:buChar char="•"/>
            </a:pPr>
            <a:r>
              <a:rPr lang="en-US" sz="1400" dirty="0">
                <a:solidFill>
                  <a:schemeClr val="tx1">
                    <a:lumMod val="65000"/>
                    <a:lumOff val="35000"/>
                  </a:schemeClr>
                </a:solidFill>
              </a:rPr>
              <a:t>The EU was instrumental in brokering the Paris Agreement and making it operational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The EU has put in place a comprehensive legislative framework to achieve at least 40% emission reduction by 2030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New renewable energy target of at least 32% by 2030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4 million ‘green jobs’ in the EU today, 1.4 million jobs in the renewable energy sector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Decarbonisation strategy “clean planet for all” for a climate neutral Europe in 2050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17.5% of final energy consumption in Europe came from renewable energy in 2017</a:t>
            </a:r>
          </a:p>
        </p:txBody>
      </p:sp>
    </p:spTree>
    <p:extLst>
      <p:ext uri="{BB962C8B-B14F-4D97-AF65-F5344CB8AC3E}">
        <p14:creationId xmlns:p14="http://schemas.microsoft.com/office/powerpoint/2010/main" val="341457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descr="Bombilla y equipo ">
            <a:extLst>
              <a:ext uri="{FF2B5EF4-FFF2-40B4-BE49-F238E27FC236}">
                <a16:creationId xmlns:a16="http://schemas.microsoft.com/office/drawing/2014/main" id="{7C81058E-72AF-4F3F-89FD-5022AB29FBC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808020" y="-1947422"/>
            <a:ext cx="7846885" cy="8560238"/>
          </a:xfrm>
          <a:prstGeom prst="rect">
            <a:avLst/>
          </a:prstGeom>
        </p:spPr>
      </p:pic>
      <p:sp>
        <p:nvSpPr>
          <p:cNvPr id="3" name="Inhaltsplatzhalter 2"/>
          <p:cNvSpPr>
            <a:spLocks noGrp="1"/>
          </p:cNvSpPr>
          <p:nvPr>
            <p:ph idx="1"/>
          </p:nvPr>
        </p:nvSpPr>
        <p:spPr>
          <a:xfrm>
            <a:off x="971600" y="1592796"/>
            <a:ext cx="7421385" cy="3672407"/>
          </a:xfrm>
        </p:spPr>
        <p:txBody>
          <a:bodyPr>
            <a:normAutofit lnSpcReduction="10000"/>
          </a:bodyPr>
          <a:lstStyle/>
          <a:p>
            <a:pPr algn="just" fontAlgn="t">
              <a:lnSpc>
                <a:spcPct val="150000"/>
              </a:lnSpc>
            </a:pPr>
            <a:br>
              <a:rPr lang="en-US" b="0" dirty="0"/>
            </a:br>
            <a:r>
              <a:rPr lang="en-US" sz="2000" b="0" dirty="0">
                <a:solidFill>
                  <a:schemeClr val="accent1"/>
                </a:solidFill>
              </a:rPr>
              <a:t>Energy Management has to do with the systematic use of management tools and technology to improve the energy performance of an organization. To be fully effective, it needs to be integrated, proactive and should encompass energy purchases, energy efficiency and renewable energies.</a:t>
            </a:r>
          </a:p>
          <a:p>
            <a:pPr algn="just" fontAlgn="t">
              <a:lnSpc>
                <a:spcPct val="150000"/>
              </a:lnSpc>
            </a:pPr>
            <a:endParaRPr lang="en-US" sz="2000" b="0" dirty="0">
              <a:solidFill>
                <a:schemeClr val="accent1"/>
              </a:solidFill>
            </a:endParaRPr>
          </a:p>
          <a:p>
            <a:pPr algn="r" fontAlgn="t">
              <a:lnSpc>
                <a:spcPct val="150000"/>
              </a:lnSpc>
            </a:pPr>
            <a:r>
              <a:rPr lang="en-US" b="0" dirty="0"/>
              <a:t>Carbon Trust Energy Management Guide</a:t>
            </a:r>
          </a:p>
        </p:txBody>
      </p:sp>
      <p:sp>
        <p:nvSpPr>
          <p:cNvPr id="4" name="Fußzeilenplatzhalter 3"/>
          <p:cNvSpPr>
            <a:spLocks noGrp="1"/>
          </p:cNvSpPr>
          <p:nvPr>
            <p:ph type="ftr" sz="quarter" idx="11"/>
          </p:nvPr>
        </p:nvSpPr>
        <p:spPr>
          <a:xfrm>
            <a:off x="1979713" y="6406601"/>
            <a:ext cx="5032240" cy="176761"/>
          </a:xfrm>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sp>
        <p:nvSpPr>
          <p:cNvPr id="8" name="Titel 1">
            <a:extLst>
              <a:ext uri="{FF2B5EF4-FFF2-40B4-BE49-F238E27FC236}">
                <a16:creationId xmlns:a16="http://schemas.microsoft.com/office/drawing/2014/main" id="{B1F77FE9-8B36-40F0-A425-F0CDF3A45CDE}"/>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Management</a:t>
            </a:r>
            <a:endParaRPr lang="es-ES" dirty="0"/>
          </a:p>
        </p:txBody>
      </p:sp>
      <p:sp>
        <p:nvSpPr>
          <p:cNvPr id="9" name="Rectángulo 8">
            <a:extLst>
              <a:ext uri="{FF2B5EF4-FFF2-40B4-BE49-F238E27FC236}">
                <a16:creationId xmlns:a16="http://schemas.microsoft.com/office/drawing/2014/main" id="{522F2B95-0F5A-44DD-9D2E-E24837352B8A}"/>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FD726284-34CB-4FD7-9F9E-4CFD1E9307D4}"/>
              </a:ext>
            </a:extLst>
          </p:cNvPr>
          <p:cNvSpPr/>
          <p:nvPr/>
        </p:nvSpPr>
        <p:spPr>
          <a:xfrm>
            <a:off x="107504" y="1196752"/>
            <a:ext cx="2023623" cy="3154710"/>
          </a:xfrm>
          <a:prstGeom prst="rect">
            <a:avLst/>
          </a:prstGeom>
        </p:spPr>
        <p:txBody>
          <a:bodyPr wrap="square">
            <a:spAutoFit/>
          </a:bodyPr>
          <a:lstStyle/>
          <a:p>
            <a:r>
              <a:rPr lang="en-US" sz="19900" dirty="0">
                <a:solidFill>
                  <a:schemeClr val="accent1"/>
                </a:solidFill>
                <a:latin typeface="Felix Titling" panose="04060505060202020A04" pitchFamily="82" charset="0"/>
              </a:rPr>
              <a:t>“</a:t>
            </a:r>
            <a:endParaRPr lang="es-ES" sz="19900" dirty="0">
              <a:latin typeface="Felix Titling" panose="04060505060202020A04" pitchFamily="82" charset="0"/>
            </a:endParaRPr>
          </a:p>
        </p:txBody>
      </p:sp>
      <p:sp>
        <p:nvSpPr>
          <p:cNvPr id="10" name="Rectángulo 9">
            <a:extLst>
              <a:ext uri="{FF2B5EF4-FFF2-40B4-BE49-F238E27FC236}">
                <a16:creationId xmlns:a16="http://schemas.microsoft.com/office/drawing/2014/main" id="{7FAE8328-D29D-46C6-AE91-B2096B5B3177}"/>
              </a:ext>
            </a:extLst>
          </p:cNvPr>
          <p:cNvSpPr/>
          <p:nvPr/>
        </p:nvSpPr>
        <p:spPr>
          <a:xfrm>
            <a:off x="8005113" y="3278066"/>
            <a:ext cx="1087519" cy="3154710"/>
          </a:xfrm>
          <a:prstGeom prst="rect">
            <a:avLst/>
          </a:prstGeom>
        </p:spPr>
        <p:txBody>
          <a:bodyPr wrap="square">
            <a:spAutoFit/>
          </a:bodyPr>
          <a:lstStyle/>
          <a:p>
            <a:r>
              <a:rPr lang="en-US" sz="19900" dirty="0">
                <a:solidFill>
                  <a:schemeClr val="accent1"/>
                </a:solidFill>
                <a:latin typeface="Felix Titling" panose="04060505060202020A04" pitchFamily="82" charset="0"/>
              </a:rPr>
              <a:t>”</a:t>
            </a:r>
            <a:endParaRPr lang="es-ES" sz="19900" dirty="0">
              <a:latin typeface="Felix Titling" panose="04060505060202020A04" pitchFamily="82" charset="0"/>
            </a:endParaRPr>
          </a:p>
        </p:txBody>
      </p:sp>
    </p:spTree>
    <p:extLst>
      <p:ext uri="{BB962C8B-B14F-4D97-AF65-F5344CB8AC3E}">
        <p14:creationId xmlns:p14="http://schemas.microsoft.com/office/powerpoint/2010/main" val="9557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hierba, cielo, exterior, naturaleza&#10;&#10;Descripción generada automáticamente">
            <a:extLst>
              <a:ext uri="{FF2B5EF4-FFF2-40B4-BE49-F238E27FC236}">
                <a16:creationId xmlns:a16="http://schemas.microsoft.com/office/drawing/2014/main" id="{9ECEB4AE-10E1-4712-85E3-584D4A8F7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66"/>
          <a:stretch/>
        </p:blipFill>
        <p:spPr>
          <a:xfrm>
            <a:off x="3173" y="-788892"/>
            <a:ext cx="5131182" cy="3942819"/>
          </a:xfrm>
          <a:prstGeom prst="rect">
            <a:avLst/>
          </a:prstGeom>
        </p:spPr>
      </p:pic>
      <p:pic>
        <p:nvPicPr>
          <p:cNvPr id="17" name="Imagen 16">
            <a:extLst>
              <a:ext uri="{FF2B5EF4-FFF2-40B4-BE49-F238E27FC236}">
                <a16:creationId xmlns:a16="http://schemas.microsoft.com/office/drawing/2014/main" id="{413285E4-464C-4556-B456-4AA1B2793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 y="2824113"/>
            <a:ext cx="5478304" cy="3475299"/>
          </a:xfrm>
          <a:prstGeom prst="rect">
            <a:avLst/>
          </a:prstGeom>
        </p:spPr>
      </p:pic>
      <p:pic>
        <p:nvPicPr>
          <p:cNvPr id="3" name="Imagen 2">
            <a:extLst>
              <a:ext uri="{FF2B5EF4-FFF2-40B4-BE49-F238E27FC236}">
                <a16:creationId xmlns:a16="http://schemas.microsoft.com/office/drawing/2014/main" id="{BD8FE9CD-7A99-4B96-B6C6-8080432074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17" t="-202" r="3932" b="9718"/>
          <a:stretch/>
        </p:blipFill>
        <p:spPr>
          <a:xfrm>
            <a:off x="5115270" y="-788891"/>
            <a:ext cx="4031940" cy="4020114"/>
          </a:xfrm>
          <a:prstGeom prst="rect">
            <a:avLst/>
          </a:prstGeom>
          <a:solidFill>
            <a:srgbClr val="FFFFFF">
              <a:shade val="85000"/>
            </a:srgbClr>
          </a:solidFill>
          <a:ln w="6350" cap="sq">
            <a:noFill/>
            <a:miter lim="800000"/>
          </a:ln>
          <a:effectLst/>
          <a:scene3d>
            <a:camera prst="orthographicFront"/>
            <a:lightRig rig="twoPt" dir="t">
              <a:rot lat="0" lon="0" rev="7200000"/>
            </a:lightRig>
          </a:scene3d>
          <a:sp3d>
            <a:contourClr>
              <a:srgbClr val="FFFFFF"/>
            </a:contourClr>
          </a:sp3d>
        </p:spPr>
      </p:pic>
      <p:pic>
        <p:nvPicPr>
          <p:cNvPr id="15" name="Imagen 14" descr="Imagen que contiene interior, persona, tarta, juguete&#10;&#10;Descripción generada automáticamente">
            <a:extLst>
              <a:ext uri="{FF2B5EF4-FFF2-40B4-BE49-F238E27FC236}">
                <a16:creationId xmlns:a16="http://schemas.microsoft.com/office/drawing/2014/main" id="{FBFEEE52-BF45-459C-A0CC-C6A21F076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8305" y="2486637"/>
            <a:ext cx="5558905" cy="3812775"/>
          </a:xfrm>
          <a:prstGeom prst="rect">
            <a:avLst/>
          </a:prstGeom>
          <a:ln w="57150">
            <a:noFill/>
          </a:ln>
        </p:spPr>
      </p:pic>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8</a:t>
            </a:fld>
            <a:endParaRPr lang="de-DE"/>
          </a:p>
        </p:txBody>
      </p:sp>
      <p:sp>
        <p:nvSpPr>
          <p:cNvPr id="18" name="Elipse 17">
            <a:extLst>
              <a:ext uri="{FF2B5EF4-FFF2-40B4-BE49-F238E27FC236}">
                <a16:creationId xmlns:a16="http://schemas.microsoft.com/office/drawing/2014/main" id="{C8CF2B7F-3376-4463-A5FC-1ABB6DBBB901}"/>
              </a:ext>
            </a:extLst>
          </p:cNvPr>
          <p:cNvSpPr/>
          <p:nvPr/>
        </p:nvSpPr>
        <p:spPr>
          <a:xfrm>
            <a:off x="6684618" y="274638"/>
            <a:ext cx="2159462" cy="2159462"/>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a:extLst>
              <a:ext uri="{FF2B5EF4-FFF2-40B4-BE49-F238E27FC236}">
                <a16:creationId xmlns:a16="http://schemas.microsoft.com/office/drawing/2014/main" id="{501F2C84-8063-44E4-9132-7AC23CEFDE5B}"/>
              </a:ext>
            </a:extLst>
          </p:cNvPr>
          <p:cNvSpPr/>
          <p:nvPr/>
        </p:nvSpPr>
        <p:spPr>
          <a:xfrm>
            <a:off x="5846073" y="3665972"/>
            <a:ext cx="2405838" cy="2405838"/>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23FA87D4-DFD5-4890-9C12-66080AB9BFCB}"/>
              </a:ext>
            </a:extLst>
          </p:cNvPr>
          <p:cNvGrpSpPr/>
          <p:nvPr/>
        </p:nvGrpSpPr>
        <p:grpSpPr>
          <a:xfrm>
            <a:off x="5153441" y="786190"/>
            <a:ext cx="1841927" cy="338554"/>
            <a:chOff x="5153441" y="786190"/>
            <a:chExt cx="1841927" cy="338554"/>
          </a:xfrm>
        </p:grpSpPr>
        <p:sp>
          <p:nvSpPr>
            <p:cNvPr id="6" name="Rectángulo 5">
              <a:extLst>
                <a:ext uri="{FF2B5EF4-FFF2-40B4-BE49-F238E27FC236}">
                  <a16:creationId xmlns:a16="http://schemas.microsoft.com/office/drawing/2014/main" id="{4A07F1F5-2DB2-4534-8D28-C85363DAB107}"/>
                </a:ext>
              </a:extLst>
            </p:cNvPr>
            <p:cNvSpPr/>
            <p:nvPr/>
          </p:nvSpPr>
          <p:spPr>
            <a:xfrm>
              <a:off x="5153441" y="807190"/>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6" name="Rectangle 69"/>
            <p:cNvSpPr/>
            <p:nvPr/>
          </p:nvSpPr>
          <p:spPr>
            <a:xfrm>
              <a:off x="5363644" y="786190"/>
              <a:ext cx="1457451" cy="338554"/>
            </a:xfrm>
            <a:prstGeom prst="rect">
              <a:avLst/>
            </a:prstGeom>
          </p:spPr>
          <p:txBody>
            <a:bodyPr wrap="none">
              <a:spAutoFit/>
            </a:bodyPr>
            <a:lstStyle/>
            <a:p>
              <a:pP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TRANSPORT</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grpSp>
        <p:nvGrpSpPr>
          <p:cNvPr id="20" name="Grupo 19">
            <a:extLst>
              <a:ext uri="{FF2B5EF4-FFF2-40B4-BE49-F238E27FC236}">
                <a16:creationId xmlns:a16="http://schemas.microsoft.com/office/drawing/2014/main" id="{EFFD3852-1ECD-4D6B-8639-51DFFFEBDD0A}"/>
              </a:ext>
            </a:extLst>
          </p:cNvPr>
          <p:cNvGrpSpPr/>
          <p:nvPr/>
        </p:nvGrpSpPr>
        <p:grpSpPr>
          <a:xfrm>
            <a:off x="7060053" y="3683180"/>
            <a:ext cx="1842707" cy="338554"/>
            <a:chOff x="6997675" y="3622784"/>
            <a:chExt cx="1842707" cy="338554"/>
          </a:xfrm>
        </p:grpSpPr>
        <p:sp>
          <p:nvSpPr>
            <p:cNvPr id="43" name="Rectángulo 42">
              <a:extLst>
                <a:ext uri="{FF2B5EF4-FFF2-40B4-BE49-F238E27FC236}">
                  <a16:creationId xmlns:a16="http://schemas.microsoft.com/office/drawing/2014/main" id="{2847A03F-FF45-48E8-A5B2-B92FD17ECB26}"/>
                </a:ext>
              </a:extLst>
            </p:cNvPr>
            <p:cNvSpPr/>
            <p:nvPr/>
          </p:nvSpPr>
          <p:spPr>
            <a:xfrm>
              <a:off x="6997675" y="363786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angle 69">
              <a:extLst>
                <a:ext uri="{FF2B5EF4-FFF2-40B4-BE49-F238E27FC236}">
                  <a16:creationId xmlns:a16="http://schemas.microsoft.com/office/drawing/2014/main" id="{CFEF202F-2713-4F57-8D45-B677183158AA}"/>
                </a:ext>
              </a:extLst>
            </p:cNvPr>
            <p:cNvSpPr/>
            <p:nvPr/>
          </p:nvSpPr>
          <p:spPr>
            <a:xfrm>
              <a:off x="7006226" y="3622784"/>
              <a:ext cx="1834156"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CONSTRUCTION</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46" name="Elipse 45">
            <a:extLst>
              <a:ext uri="{FF2B5EF4-FFF2-40B4-BE49-F238E27FC236}">
                <a16:creationId xmlns:a16="http://schemas.microsoft.com/office/drawing/2014/main" id="{466563D4-2797-48AB-B8FC-0D8CAED3F624}"/>
              </a:ext>
            </a:extLst>
          </p:cNvPr>
          <p:cNvSpPr/>
          <p:nvPr/>
        </p:nvSpPr>
        <p:spPr>
          <a:xfrm>
            <a:off x="1113824" y="3169974"/>
            <a:ext cx="2193681" cy="2193681"/>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1" name="Grupo 20">
            <a:extLst>
              <a:ext uri="{FF2B5EF4-FFF2-40B4-BE49-F238E27FC236}">
                <a16:creationId xmlns:a16="http://schemas.microsoft.com/office/drawing/2014/main" id="{668797EF-AAD8-4904-9748-B49A9B34D37E}"/>
              </a:ext>
            </a:extLst>
          </p:cNvPr>
          <p:cNvGrpSpPr/>
          <p:nvPr/>
        </p:nvGrpSpPr>
        <p:grpSpPr>
          <a:xfrm>
            <a:off x="92525" y="3392996"/>
            <a:ext cx="1841927" cy="338554"/>
            <a:chOff x="157566" y="4045205"/>
            <a:chExt cx="1841927" cy="338554"/>
          </a:xfrm>
        </p:grpSpPr>
        <p:sp>
          <p:nvSpPr>
            <p:cNvPr id="32" name="Rectángulo 31">
              <a:extLst>
                <a:ext uri="{FF2B5EF4-FFF2-40B4-BE49-F238E27FC236}">
                  <a16:creationId xmlns:a16="http://schemas.microsoft.com/office/drawing/2014/main" id="{26240F19-C599-4FD6-9AD5-683976DD8BC9}"/>
                </a:ext>
              </a:extLst>
            </p:cNvPr>
            <p:cNvSpPr/>
            <p:nvPr/>
          </p:nvSpPr>
          <p:spPr>
            <a:xfrm>
              <a:off x="157566" y="407729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69">
              <a:extLst>
                <a:ext uri="{FF2B5EF4-FFF2-40B4-BE49-F238E27FC236}">
                  <a16:creationId xmlns:a16="http://schemas.microsoft.com/office/drawing/2014/main" id="{AEBE5F58-6B98-4A67-94F8-1A58B9E9D1B4}"/>
                </a:ext>
              </a:extLst>
            </p:cNvPr>
            <p:cNvSpPr/>
            <p:nvPr/>
          </p:nvSpPr>
          <p:spPr>
            <a:xfrm>
              <a:off x="367769" y="4045205"/>
              <a:ext cx="1423788"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INDUSTRIES</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27" name="Rectangle 69">
            <a:extLst>
              <a:ext uri="{FF2B5EF4-FFF2-40B4-BE49-F238E27FC236}">
                <a16:creationId xmlns:a16="http://schemas.microsoft.com/office/drawing/2014/main" id="{E7C76108-23F4-408C-AB62-ED60385B9FA7}"/>
              </a:ext>
            </a:extLst>
          </p:cNvPr>
          <p:cNvSpPr/>
          <p:nvPr/>
        </p:nvSpPr>
        <p:spPr>
          <a:xfrm>
            <a:off x="7096516" y="795528"/>
            <a:ext cx="1564852" cy="1394036"/>
          </a:xfrm>
          <a:prstGeom prst="rect">
            <a:avLst/>
          </a:prstGeom>
        </p:spPr>
        <p:txBody>
          <a:bodyPr wrap="none">
            <a:spAutoFit/>
          </a:bodyPr>
          <a:lstStyle/>
          <a:p>
            <a:pPr marL="171450" lvl="0" indent="-171450">
              <a:lnSpc>
                <a:spcPct val="200000"/>
              </a:lnSpc>
              <a:buClr>
                <a:srgbClr val="1B8E94"/>
              </a:buClr>
              <a:buFont typeface="Arial" panose="020B0604020202020204" pitchFamily="34" charset="0"/>
              <a:buChar char="•"/>
            </a:pPr>
            <a:r>
              <a:rPr lang="en-US" sz="1100" dirty="0">
                <a:solidFill>
                  <a:srgbClr val="000000"/>
                </a:solidFill>
              </a:rPr>
              <a:t>Change of mobility </a:t>
            </a:r>
          </a:p>
          <a:p>
            <a:pPr marL="171450" lvl="0" indent="-171450">
              <a:lnSpc>
                <a:spcPct val="200000"/>
              </a:lnSpc>
              <a:buClr>
                <a:srgbClr val="1B8E94"/>
              </a:buClr>
              <a:buFont typeface="Arial" panose="020B0604020202020204" pitchFamily="34" charset="0"/>
              <a:buChar char="•"/>
            </a:pPr>
            <a:r>
              <a:rPr lang="en-US" sz="1100" dirty="0">
                <a:solidFill>
                  <a:srgbClr val="000000"/>
                </a:solidFill>
              </a:rPr>
              <a:t>Urban planning</a:t>
            </a:r>
          </a:p>
          <a:p>
            <a:pPr marL="171450" lvl="0" indent="-171450">
              <a:lnSpc>
                <a:spcPct val="200000"/>
              </a:lnSpc>
              <a:buClr>
                <a:srgbClr val="1B8E94"/>
              </a:buClr>
              <a:buFont typeface="Arial" panose="020B0604020202020204" pitchFamily="34" charset="0"/>
              <a:buChar char="•"/>
            </a:pPr>
            <a:r>
              <a:rPr lang="en-US" sz="1100" dirty="0">
                <a:solidFill>
                  <a:srgbClr val="000000"/>
                </a:solidFill>
              </a:rPr>
              <a:t>Infrastructure </a:t>
            </a:r>
          </a:p>
          <a:p>
            <a:pPr marL="171450" lvl="0" indent="-171450">
              <a:lnSpc>
                <a:spcPct val="200000"/>
              </a:lnSpc>
              <a:buClr>
                <a:srgbClr val="1B8E94"/>
              </a:buClr>
              <a:buFont typeface="Arial" panose="020B0604020202020204" pitchFamily="34" charset="0"/>
              <a:buChar char="•"/>
            </a:pPr>
            <a:r>
              <a:rPr lang="en-US" sz="1100" dirty="0">
                <a:solidFill>
                  <a:srgbClr val="000000"/>
                </a:solidFill>
              </a:rPr>
              <a:t>Changing prices</a:t>
            </a:r>
          </a:p>
        </p:txBody>
      </p:sp>
      <p:sp>
        <p:nvSpPr>
          <p:cNvPr id="30" name="Rectangle 69">
            <a:extLst>
              <a:ext uri="{FF2B5EF4-FFF2-40B4-BE49-F238E27FC236}">
                <a16:creationId xmlns:a16="http://schemas.microsoft.com/office/drawing/2014/main" id="{C2FC7FC5-9435-4AF6-B36F-B7E4FB3F29C6}"/>
              </a:ext>
            </a:extLst>
          </p:cNvPr>
          <p:cNvSpPr/>
          <p:nvPr/>
        </p:nvSpPr>
        <p:spPr>
          <a:xfrm>
            <a:off x="6092369" y="4217198"/>
            <a:ext cx="2106154" cy="1394036"/>
          </a:xfrm>
          <a:prstGeom prst="rect">
            <a:avLst/>
          </a:prstGeom>
        </p:spPr>
        <p:txBody>
          <a:bodyPr wrap="square">
            <a:spAutoFit/>
          </a:bodyPr>
          <a:lstStyle/>
          <a:p>
            <a:pPr marL="171450" indent="-171450">
              <a:buClr>
                <a:srgbClr val="1B8E94"/>
              </a:buClr>
              <a:buFont typeface="Arial" panose="020B0604020202020204" pitchFamily="34" charset="0"/>
              <a:buChar char="•"/>
            </a:pPr>
            <a:r>
              <a:rPr lang="en-US" sz="1100" dirty="0">
                <a:solidFill>
                  <a:srgbClr val="000000"/>
                </a:solidFill>
              </a:rPr>
              <a:t>Heating and air conditioner systems</a:t>
            </a:r>
          </a:p>
          <a:p>
            <a:pPr marL="171450" indent="-171450">
              <a:lnSpc>
                <a:spcPct val="200000"/>
              </a:lnSpc>
              <a:buClr>
                <a:srgbClr val="1B8E94"/>
              </a:buClr>
              <a:buFont typeface="Arial" panose="020B0604020202020204" pitchFamily="34" charset="0"/>
              <a:buChar char="•"/>
            </a:pPr>
            <a:r>
              <a:rPr lang="en-US" sz="1100" dirty="0">
                <a:solidFill>
                  <a:srgbClr val="000000"/>
                </a:solidFill>
              </a:rPr>
              <a:t>Thermal insulation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Smart technology systems</a:t>
            </a:r>
          </a:p>
          <a:p>
            <a:pPr marL="171450" indent="-171450">
              <a:lnSpc>
                <a:spcPct val="200000"/>
              </a:lnSpc>
              <a:buClr>
                <a:srgbClr val="1B8E94"/>
              </a:buClr>
              <a:buFont typeface="Arial" panose="020B0604020202020204" pitchFamily="34" charset="0"/>
              <a:buChar char="•"/>
            </a:pPr>
            <a:r>
              <a:rPr lang="en-US" sz="1100" dirty="0">
                <a:solidFill>
                  <a:srgbClr val="000000"/>
                </a:solidFill>
              </a:rPr>
              <a:t>Zero energy building</a:t>
            </a:r>
          </a:p>
        </p:txBody>
      </p:sp>
      <p:sp>
        <p:nvSpPr>
          <p:cNvPr id="29" name="Rectángulo 28">
            <a:extLst>
              <a:ext uri="{FF2B5EF4-FFF2-40B4-BE49-F238E27FC236}">
                <a16:creationId xmlns:a16="http://schemas.microsoft.com/office/drawing/2014/main" id="{93508408-0732-45AA-8AAC-63CA8AF4746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Rectangle 69">
            <a:extLst>
              <a:ext uri="{FF2B5EF4-FFF2-40B4-BE49-F238E27FC236}">
                <a16:creationId xmlns:a16="http://schemas.microsoft.com/office/drawing/2014/main" id="{ACB20FA1-22D7-4708-A1E7-892C5EE7FAF6}"/>
              </a:ext>
            </a:extLst>
          </p:cNvPr>
          <p:cNvSpPr/>
          <p:nvPr/>
        </p:nvSpPr>
        <p:spPr>
          <a:xfrm>
            <a:off x="1503366" y="3605530"/>
            <a:ext cx="1720343" cy="1394036"/>
          </a:xfrm>
          <a:prstGeom prst="rect">
            <a:avLst/>
          </a:prstGeom>
        </p:spPr>
        <p:txBody>
          <a:bodyPr wrap="none">
            <a:spAutoFit/>
          </a:bodyPr>
          <a:lstStyle/>
          <a:p>
            <a:pPr marL="171450" indent="-171450">
              <a:lnSpc>
                <a:spcPct val="200000"/>
              </a:lnSpc>
              <a:buClr>
                <a:srgbClr val="1B8E94"/>
              </a:buClr>
              <a:buFont typeface="Arial" panose="020B0604020202020204" pitchFamily="34" charset="0"/>
              <a:buChar char="•"/>
            </a:pPr>
            <a:r>
              <a:rPr lang="en-US" sz="1100" dirty="0">
                <a:solidFill>
                  <a:srgbClr val="000000"/>
                </a:solidFill>
              </a:rPr>
              <a:t>Industrial refrigeration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Steam </a:t>
            </a:r>
          </a:p>
          <a:p>
            <a:pPr marL="171450" indent="-171450">
              <a:lnSpc>
                <a:spcPct val="200000"/>
              </a:lnSpc>
              <a:buClr>
                <a:srgbClr val="1B8E94"/>
              </a:buClr>
              <a:buFont typeface="Arial" panose="020B0604020202020204" pitchFamily="34" charset="0"/>
              <a:buChar char="•"/>
            </a:pPr>
            <a:r>
              <a:rPr lang="en-US" sz="1100" dirty="0">
                <a:solidFill>
                  <a:srgbClr val="000000"/>
                </a:solidFill>
              </a:rPr>
              <a:t>Compressed Air</a:t>
            </a:r>
          </a:p>
          <a:p>
            <a:pPr marL="171450" indent="-171450">
              <a:lnSpc>
                <a:spcPct val="200000"/>
              </a:lnSpc>
              <a:buClr>
                <a:srgbClr val="1B8E94"/>
              </a:buClr>
              <a:buFont typeface="Arial" panose="020B0604020202020204" pitchFamily="34" charset="0"/>
              <a:buChar char="•"/>
            </a:pPr>
            <a:r>
              <a:rPr lang="en-US" sz="1100" dirty="0">
                <a:solidFill>
                  <a:srgbClr val="000000"/>
                </a:solidFill>
              </a:rPr>
              <a:t>Pump system</a:t>
            </a:r>
          </a:p>
        </p:txBody>
      </p:sp>
      <p:sp>
        <p:nvSpPr>
          <p:cNvPr id="39" name="Elipse 38">
            <a:extLst>
              <a:ext uri="{FF2B5EF4-FFF2-40B4-BE49-F238E27FC236}">
                <a16:creationId xmlns:a16="http://schemas.microsoft.com/office/drawing/2014/main" id="{C204D0D1-895B-4AA3-82F9-4273E87DD806}"/>
              </a:ext>
            </a:extLst>
          </p:cNvPr>
          <p:cNvSpPr/>
          <p:nvPr/>
        </p:nvSpPr>
        <p:spPr>
          <a:xfrm>
            <a:off x="173787" y="786190"/>
            <a:ext cx="1921683" cy="1921683"/>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itel 1">
            <a:extLst>
              <a:ext uri="{FF2B5EF4-FFF2-40B4-BE49-F238E27FC236}">
                <a16:creationId xmlns:a16="http://schemas.microsoft.com/office/drawing/2014/main" id="{A0D10D61-EF36-4B59-BAF8-23510342EE07}"/>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different fields</a:t>
            </a:r>
            <a:endParaRPr lang="es-ES" dirty="0"/>
          </a:p>
        </p:txBody>
      </p:sp>
      <p:grpSp>
        <p:nvGrpSpPr>
          <p:cNvPr id="36" name="Grupo 35">
            <a:extLst>
              <a:ext uri="{FF2B5EF4-FFF2-40B4-BE49-F238E27FC236}">
                <a16:creationId xmlns:a16="http://schemas.microsoft.com/office/drawing/2014/main" id="{C7DFC1DC-8038-4056-A82E-FA2C0699E6B5}"/>
              </a:ext>
            </a:extLst>
          </p:cNvPr>
          <p:cNvGrpSpPr/>
          <p:nvPr/>
        </p:nvGrpSpPr>
        <p:grpSpPr>
          <a:xfrm>
            <a:off x="1430325" y="2308944"/>
            <a:ext cx="1841927" cy="338554"/>
            <a:chOff x="157566" y="4045205"/>
            <a:chExt cx="1841927" cy="338554"/>
          </a:xfrm>
        </p:grpSpPr>
        <p:sp>
          <p:nvSpPr>
            <p:cNvPr id="37" name="Rectángulo 36">
              <a:extLst>
                <a:ext uri="{FF2B5EF4-FFF2-40B4-BE49-F238E27FC236}">
                  <a16:creationId xmlns:a16="http://schemas.microsoft.com/office/drawing/2014/main" id="{2FC2EE7F-314C-4F75-BCCA-21E8800A8CAE}"/>
                </a:ext>
              </a:extLst>
            </p:cNvPr>
            <p:cNvSpPr/>
            <p:nvPr/>
          </p:nvSpPr>
          <p:spPr>
            <a:xfrm>
              <a:off x="157566" y="407729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69">
              <a:extLst>
                <a:ext uri="{FF2B5EF4-FFF2-40B4-BE49-F238E27FC236}">
                  <a16:creationId xmlns:a16="http://schemas.microsoft.com/office/drawing/2014/main" id="{A418AC53-06A0-4C0C-921B-F4651860F4C3}"/>
                </a:ext>
              </a:extLst>
            </p:cNvPr>
            <p:cNvSpPr/>
            <p:nvPr/>
          </p:nvSpPr>
          <p:spPr>
            <a:xfrm>
              <a:off x="250366" y="4045205"/>
              <a:ext cx="1658596"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AGRICULTURE</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35" name="Rectangle 69">
            <a:extLst>
              <a:ext uri="{FF2B5EF4-FFF2-40B4-BE49-F238E27FC236}">
                <a16:creationId xmlns:a16="http://schemas.microsoft.com/office/drawing/2014/main" id="{2EB3BAA9-1FBC-4A07-8BE5-F8FACF5B0E61}"/>
              </a:ext>
            </a:extLst>
          </p:cNvPr>
          <p:cNvSpPr/>
          <p:nvPr/>
        </p:nvSpPr>
        <p:spPr>
          <a:xfrm>
            <a:off x="512974" y="1035866"/>
            <a:ext cx="1499128" cy="1394036"/>
          </a:xfrm>
          <a:prstGeom prst="rect">
            <a:avLst/>
          </a:prstGeom>
        </p:spPr>
        <p:txBody>
          <a:bodyPr wrap="none">
            <a:spAutoFit/>
          </a:bodyPr>
          <a:lstStyle/>
          <a:p>
            <a:pPr marL="171450" indent="-171450">
              <a:lnSpc>
                <a:spcPct val="200000"/>
              </a:lnSpc>
              <a:buClr>
                <a:srgbClr val="1B8E94"/>
              </a:buClr>
              <a:buFont typeface="Arial" panose="020B0604020202020204" pitchFamily="34" charset="0"/>
              <a:buChar char="•"/>
            </a:pPr>
            <a:r>
              <a:rPr lang="en-US" sz="1100" dirty="0">
                <a:solidFill>
                  <a:srgbClr val="000000"/>
                </a:solidFill>
              </a:rPr>
              <a:t>Fuels</a:t>
            </a:r>
          </a:p>
          <a:p>
            <a:pPr marL="171450" indent="-171450">
              <a:lnSpc>
                <a:spcPct val="200000"/>
              </a:lnSpc>
              <a:buClr>
                <a:srgbClr val="1B8E94"/>
              </a:buClr>
              <a:buFont typeface="Arial" panose="020B0604020202020204" pitchFamily="34" charset="0"/>
              <a:buChar char="•"/>
            </a:pPr>
            <a:r>
              <a:rPr lang="en-US" sz="1100" dirty="0">
                <a:solidFill>
                  <a:srgbClr val="000000"/>
                </a:solidFill>
              </a:rPr>
              <a:t>Irrigation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Building insulation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Lighting</a:t>
            </a:r>
          </a:p>
        </p:txBody>
      </p:sp>
      <p:cxnSp>
        <p:nvCxnSpPr>
          <p:cNvPr id="9" name="Conector recto 8">
            <a:extLst>
              <a:ext uri="{FF2B5EF4-FFF2-40B4-BE49-F238E27FC236}">
                <a16:creationId xmlns:a16="http://schemas.microsoft.com/office/drawing/2014/main" id="{236A5162-E6E9-4339-A012-D42320CAE129}"/>
              </a:ext>
            </a:extLst>
          </p:cNvPr>
          <p:cNvCxnSpPr/>
          <p:nvPr/>
        </p:nvCxnSpPr>
        <p:spPr>
          <a:xfrm flipV="1">
            <a:off x="3588305" y="2486637"/>
            <a:ext cx="0" cy="38127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7E8111D-569A-4434-8D95-8198D0A88614}"/>
              </a:ext>
            </a:extLst>
          </p:cNvPr>
          <p:cNvCxnSpPr>
            <a:cxnSpLocks/>
          </p:cNvCxnSpPr>
          <p:nvPr/>
        </p:nvCxnSpPr>
        <p:spPr>
          <a:xfrm>
            <a:off x="3563888" y="2486637"/>
            <a:ext cx="559415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8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o de bloque 36">
            <a:extLst>
              <a:ext uri="{FF2B5EF4-FFF2-40B4-BE49-F238E27FC236}">
                <a16:creationId xmlns:a16="http://schemas.microsoft.com/office/drawing/2014/main" id="{CDD5F2F6-470F-4FE8-B56C-E075517CF3AD}"/>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8" name="Arco de bloque 37">
            <a:extLst>
              <a:ext uri="{FF2B5EF4-FFF2-40B4-BE49-F238E27FC236}">
                <a16:creationId xmlns:a16="http://schemas.microsoft.com/office/drawing/2014/main" id="{BE49D81B-E73E-451D-9A0B-1D6C8B309A43}"/>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a:t>
            </a:fld>
            <a:endParaRPr lang="de-DE"/>
          </a:p>
        </p:txBody>
      </p:sp>
      <p:sp>
        <p:nvSpPr>
          <p:cNvPr id="11" name="Rectángulo 10">
            <a:extLst>
              <a:ext uri="{FF2B5EF4-FFF2-40B4-BE49-F238E27FC236}">
                <a16:creationId xmlns:a16="http://schemas.microsoft.com/office/drawing/2014/main" id="{4BAC7828-D1AB-4209-A49B-47D65D811E2D}"/>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8A13FFFB-0C95-4637-A4E9-F3B8E15E03D6}"/>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consumption and energy supply</a:t>
            </a:r>
            <a:endParaRPr lang="es-ES" dirty="0"/>
          </a:p>
        </p:txBody>
      </p:sp>
      <p:sp>
        <p:nvSpPr>
          <p:cNvPr id="9" name="Rectángulo 8">
            <a:extLst>
              <a:ext uri="{FF2B5EF4-FFF2-40B4-BE49-F238E27FC236}">
                <a16:creationId xmlns:a16="http://schemas.microsoft.com/office/drawing/2014/main" id="{26347919-A329-46E7-92D5-A0347EC607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70E17229-CDCB-4B41-8092-01E61432E921}"/>
              </a:ext>
            </a:extLst>
          </p:cNvPr>
          <p:cNvSpPr/>
          <p:nvPr/>
        </p:nvSpPr>
        <p:spPr>
          <a:xfrm>
            <a:off x="2425391" y="1521078"/>
            <a:ext cx="6090997" cy="738664"/>
          </a:xfrm>
          <a:prstGeom prst="rect">
            <a:avLst/>
          </a:prstGeom>
        </p:spPr>
        <p:txBody>
          <a:bodyPr wrap="square">
            <a:spAutoFit/>
          </a:bodyPr>
          <a:lstStyle/>
          <a:p>
            <a:pPr lvl="0"/>
            <a:r>
              <a:rPr lang="en-US" sz="1400" dirty="0">
                <a:solidFill>
                  <a:schemeClr val="tx1">
                    <a:lumMod val="65000"/>
                    <a:lumOff val="35000"/>
                  </a:schemeClr>
                </a:solidFill>
              </a:rPr>
              <a:t>Every time we consume more energy: at the current rate it will only take 35 years to double the world energy consumption and less than 55 years to triple it.</a:t>
            </a:r>
          </a:p>
        </p:txBody>
      </p:sp>
      <p:sp>
        <p:nvSpPr>
          <p:cNvPr id="20" name="Rectángulo 19">
            <a:extLst>
              <a:ext uri="{FF2B5EF4-FFF2-40B4-BE49-F238E27FC236}">
                <a16:creationId xmlns:a16="http://schemas.microsoft.com/office/drawing/2014/main" id="{ABA4726B-5AAF-4403-B06E-F38F97C5F6F5}"/>
              </a:ext>
            </a:extLst>
          </p:cNvPr>
          <p:cNvSpPr/>
          <p:nvPr/>
        </p:nvSpPr>
        <p:spPr>
          <a:xfrm>
            <a:off x="2437160" y="2476775"/>
            <a:ext cx="6090997" cy="523220"/>
          </a:xfrm>
          <a:prstGeom prst="rect">
            <a:avLst/>
          </a:prstGeom>
        </p:spPr>
        <p:txBody>
          <a:bodyPr wrap="square">
            <a:spAutoFit/>
          </a:bodyPr>
          <a:lstStyle/>
          <a:p>
            <a:pPr lvl="0"/>
            <a:r>
              <a:rPr lang="en-US" sz="1400" dirty="0">
                <a:solidFill>
                  <a:schemeClr val="tx1">
                    <a:lumMod val="65000"/>
                    <a:lumOff val="35000"/>
                  </a:schemeClr>
                </a:solidFill>
              </a:rPr>
              <a:t>The sectors of housing and transport have been those that have increased their consumption in recent years.</a:t>
            </a:r>
          </a:p>
        </p:txBody>
      </p:sp>
      <p:sp>
        <p:nvSpPr>
          <p:cNvPr id="21" name="Rectángulo 20">
            <a:extLst>
              <a:ext uri="{FF2B5EF4-FFF2-40B4-BE49-F238E27FC236}">
                <a16:creationId xmlns:a16="http://schemas.microsoft.com/office/drawing/2014/main" id="{1BBF4733-7087-44C4-BF76-E8C4C155BD33}"/>
              </a:ext>
            </a:extLst>
          </p:cNvPr>
          <p:cNvSpPr/>
          <p:nvPr/>
        </p:nvSpPr>
        <p:spPr>
          <a:xfrm>
            <a:off x="2437159" y="3524244"/>
            <a:ext cx="6090997" cy="400110"/>
          </a:xfrm>
          <a:prstGeom prst="rect">
            <a:avLst/>
          </a:prstGeom>
        </p:spPr>
        <p:txBody>
          <a:bodyPr wrap="square">
            <a:spAutoFit/>
          </a:bodyPr>
          <a:lstStyle/>
          <a:p>
            <a:pPr lvl="0"/>
            <a:r>
              <a:rPr lang="en-US" sz="1400" dirty="0">
                <a:solidFill>
                  <a:schemeClr val="tx1">
                    <a:lumMod val="65000"/>
                    <a:lumOff val="35000"/>
                  </a:schemeClr>
                </a:solidFill>
              </a:rPr>
              <a:t>Europe has an average external energy dependence of </a:t>
            </a:r>
            <a:r>
              <a:rPr lang="en-US" sz="2000" dirty="0">
                <a:solidFill>
                  <a:srgbClr val="86DE8D"/>
                </a:solidFill>
              </a:rPr>
              <a:t>50</a:t>
            </a:r>
            <a:r>
              <a:rPr lang="en-US" sz="1400" dirty="0">
                <a:solidFill>
                  <a:schemeClr val="tx1">
                    <a:lumMod val="65000"/>
                    <a:lumOff val="35000"/>
                  </a:schemeClr>
                </a:solidFill>
              </a:rPr>
              <a:t>%.</a:t>
            </a:r>
          </a:p>
        </p:txBody>
      </p:sp>
      <p:sp>
        <p:nvSpPr>
          <p:cNvPr id="22" name="Rectángulo 21">
            <a:extLst>
              <a:ext uri="{FF2B5EF4-FFF2-40B4-BE49-F238E27FC236}">
                <a16:creationId xmlns:a16="http://schemas.microsoft.com/office/drawing/2014/main" id="{61F1A9E7-F203-4338-A4AC-C7CE9919D597}"/>
              </a:ext>
            </a:extLst>
          </p:cNvPr>
          <p:cNvSpPr/>
          <p:nvPr/>
        </p:nvSpPr>
        <p:spPr>
          <a:xfrm>
            <a:off x="2437160" y="4360584"/>
            <a:ext cx="6336704" cy="523220"/>
          </a:xfrm>
          <a:prstGeom prst="rect">
            <a:avLst/>
          </a:prstGeom>
        </p:spPr>
        <p:txBody>
          <a:bodyPr wrap="square">
            <a:spAutoFit/>
          </a:bodyPr>
          <a:lstStyle/>
          <a:p>
            <a:pPr lvl="0"/>
            <a:r>
              <a:rPr lang="en-US" sz="1400" dirty="0">
                <a:solidFill>
                  <a:schemeClr val="tx1">
                    <a:lumMod val="65000"/>
                    <a:lumOff val="35000"/>
                  </a:schemeClr>
                </a:solidFill>
              </a:rPr>
              <a:t>The main source of energy for energy consumption is oil and its derivatives (gasoline, diesel, butane and propane).</a:t>
            </a:r>
          </a:p>
        </p:txBody>
      </p:sp>
      <p:sp>
        <p:nvSpPr>
          <p:cNvPr id="23" name="Rectángulo 22">
            <a:extLst>
              <a:ext uri="{FF2B5EF4-FFF2-40B4-BE49-F238E27FC236}">
                <a16:creationId xmlns:a16="http://schemas.microsoft.com/office/drawing/2014/main" id="{B76B863B-F3BD-4759-AAC1-F7AE388BF376}"/>
              </a:ext>
            </a:extLst>
          </p:cNvPr>
          <p:cNvSpPr/>
          <p:nvPr/>
        </p:nvSpPr>
        <p:spPr>
          <a:xfrm>
            <a:off x="2437160" y="5096525"/>
            <a:ext cx="6090997" cy="738664"/>
          </a:xfrm>
          <a:prstGeom prst="rect">
            <a:avLst/>
          </a:prstGeom>
        </p:spPr>
        <p:txBody>
          <a:bodyPr wrap="square">
            <a:spAutoFit/>
          </a:bodyPr>
          <a:lstStyle/>
          <a:p>
            <a:pPr lvl="0"/>
            <a:r>
              <a:rPr lang="en-US" sz="1400" dirty="0">
                <a:solidFill>
                  <a:schemeClr val="tx1">
                    <a:lumMod val="65000"/>
                    <a:lumOff val="35000"/>
                  </a:schemeClr>
                </a:solidFill>
              </a:rPr>
              <a:t>Renewable energies are not exhausted when we consume them, since they are renewed, naturally. In addition, they have a practically zero environmental impact.</a:t>
            </a:r>
          </a:p>
        </p:txBody>
      </p:sp>
      <p:sp>
        <p:nvSpPr>
          <p:cNvPr id="25" name="Arco de bloque 24">
            <a:extLst>
              <a:ext uri="{FF2B5EF4-FFF2-40B4-BE49-F238E27FC236}">
                <a16:creationId xmlns:a16="http://schemas.microsoft.com/office/drawing/2014/main" id="{1DAE4F13-C881-4FFE-8F75-47F64195ADF4}"/>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Arco de bloque 25">
            <a:extLst>
              <a:ext uri="{FF2B5EF4-FFF2-40B4-BE49-F238E27FC236}">
                <a16:creationId xmlns:a16="http://schemas.microsoft.com/office/drawing/2014/main" id="{16450273-FA01-44D8-B40C-5F4957BF0B6E}"/>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7" name="Elipse 26">
            <a:extLst>
              <a:ext uri="{FF2B5EF4-FFF2-40B4-BE49-F238E27FC236}">
                <a16:creationId xmlns:a16="http://schemas.microsoft.com/office/drawing/2014/main" id="{1F15EFB0-D996-4802-A3E1-0138358F91DF}"/>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Elipse 27">
            <a:extLst>
              <a:ext uri="{FF2B5EF4-FFF2-40B4-BE49-F238E27FC236}">
                <a16:creationId xmlns:a16="http://schemas.microsoft.com/office/drawing/2014/main" id="{45227298-B80B-4493-82D0-A6D44D8E6EB0}"/>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9" name="Elipse 28">
            <a:extLst>
              <a:ext uri="{FF2B5EF4-FFF2-40B4-BE49-F238E27FC236}">
                <a16:creationId xmlns:a16="http://schemas.microsoft.com/office/drawing/2014/main" id="{1905E255-2C18-4334-9135-322C672B2A42}"/>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Elipse 29">
            <a:extLst>
              <a:ext uri="{FF2B5EF4-FFF2-40B4-BE49-F238E27FC236}">
                <a16:creationId xmlns:a16="http://schemas.microsoft.com/office/drawing/2014/main" id="{1D2EFA21-6F54-48D0-87FF-54FDB741E770}"/>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Elipse 30">
            <a:extLst>
              <a:ext uri="{FF2B5EF4-FFF2-40B4-BE49-F238E27FC236}">
                <a16:creationId xmlns:a16="http://schemas.microsoft.com/office/drawing/2014/main" id="{B704C30F-E783-4D07-AFF9-BFD982E8FB3A}"/>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40" name="Imagen 39">
            <a:extLst>
              <a:ext uri="{FF2B5EF4-FFF2-40B4-BE49-F238E27FC236}">
                <a16:creationId xmlns:a16="http://schemas.microsoft.com/office/drawing/2014/main" id="{2465EAFE-81C9-4CDC-9167-8DCB1AEB5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5" y="3227421"/>
            <a:ext cx="896540" cy="896540"/>
          </a:xfrm>
          <a:prstGeom prst="rect">
            <a:avLst/>
          </a:prstGeom>
          <a:effectLst>
            <a:innerShdw blurRad="114300">
              <a:prstClr val="black"/>
            </a:innerShdw>
          </a:effectLst>
        </p:spPr>
      </p:pic>
      <p:pic>
        <p:nvPicPr>
          <p:cNvPr id="42" name="Imagen 41">
            <a:extLst>
              <a:ext uri="{FF2B5EF4-FFF2-40B4-BE49-F238E27FC236}">
                <a16:creationId xmlns:a16="http://schemas.microsoft.com/office/drawing/2014/main" id="{65643321-7836-4826-80D4-6818E581CE0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5274" y="4328891"/>
            <a:ext cx="536400" cy="536400"/>
          </a:xfrm>
          <a:prstGeom prst="rect">
            <a:avLst/>
          </a:prstGeom>
        </p:spPr>
      </p:pic>
      <p:pic>
        <p:nvPicPr>
          <p:cNvPr id="44" name="Imagen 43">
            <a:extLst>
              <a:ext uri="{FF2B5EF4-FFF2-40B4-BE49-F238E27FC236}">
                <a16:creationId xmlns:a16="http://schemas.microsoft.com/office/drawing/2014/main" id="{DBFDC5EB-CAA0-4EB9-B6C5-EFE98DB95F9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790" y="5203098"/>
            <a:ext cx="536400" cy="536400"/>
          </a:xfrm>
          <a:prstGeom prst="rect">
            <a:avLst/>
          </a:prstGeom>
        </p:spPr>
      </p:pic>
      <p:pic>
        <p:nvPicPr>
          <p:cNvPr id="48" name="Imagen 47">
            <a:extLst>
              <a:ext uri="{FF2B5EF4-FFF2-40B4-BE49-F238E27FC236}">
                <a16:creationId xmlns:a16="http://schemas.microsoft.com/office/drawing/2014/main" id="{98E7F22F-CB2E-463E-A232-04D156DF0871}"/>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05750" y="2780928"/>
            <a:ext cx="402278" cy="402278"/>
          </a:xfrm>
          <a:prstGeom prst="rect">
            <a:avLst/>
          </a:prstGeom>
        </p:spPr>
      </p:pic>
      <p:pic>
        <p:nvPicPr>
          <p:cNvPr id="46" name="Imagen 45">
            <a:extLst>
              <a:ext uri="{FF2B5EF4-FFF2-40B4-BE49-F238E27FC236}">
                <a16:creationId xmlns:a16="http://schemas.microsoft.com/office/drawing/2014/main" id="{CDE025EF-5610-4C76-97B4-87C6A00D5F1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5274" y="2344193"/>
            <a:ext cx="536400" cy="536400"/>
          </a:xfrm>
          <a:prstGeom prst="rect">
            <a:avLst/>
          </a:prstGeom>
        </p:spPr>
      </p:pic>
      <p:pic>
        <p:nvPicPr>
          <p:cNvPr id="1028" name="Picture 4" descr="https://cdn3.iconfinder.com/data/icons/social-media-2125/80/calendar-256.png">
            <a:extLst>
              <a:ext uri="{FF2B5EF4-FFF2-40B4-BE49-F238E27FC236}">
                <a16:creationId xmlns:a16="http://schemas.microsoft.com/office/drawing/2014/main" id="{91F8ACB5-D0B6-4D46-83A9-AD732CDB936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234" y="1552305"/>
            <a:ext cx="535231" cy="501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4.iconfinder.com/data/icons/ionicons/512/icon-ios7-clock-outline-256.png">
            <a:extLst>
              <a:ext uri="{FF2B5EF4-FFF2-40B4-BE49-F238E27FC236}">
                <a16:creationId xmlns:a16="http://schemas.microsoft.com/office/drawing/2014/main" id="{9179D60C-9AF0-4565-B55E-465DC2409D56}"/>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7" y="1920744"/>
            <a:ext cx="369371" cy="3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59574"/>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3355</Words>
  <Application>Microsoft Office PowerPoint</Application>
  <PresentationFormat>Presentación en pantalla (4:3)</PresentationFormat>
  <Paragraphs>289</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Berlin Sans FB</vt:lpstr>
      <vt:lpstr>Calibri</vt:lpstr>
      <vt:lpstr>Felix Titling</vt:lpstr>
      <vt:lpstr>Impact</vt:lpstr>
      <vt:lpstr>Wingdings</vt:lpstr>
      <vt:lpstr>Larissa</vt:lpstr>
      <vt:lpstr>Presentación de PowerPoint</vt:lpstr>
      <vt:lpstr>Energy Efficiency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cp:lastModifiedBy>
  <cp:revision>382</cp:revision>
  <dcterms:created xsi:type="dcterms:W3CDTF">2015-07-06T02:50:51Z</dcterms:created>
  <dcterms:modified xsi:type="dcterms:W3CDTF">2019-07-02T11:37:40Z</dcterms:modified>
</cp:coreProperties>
</file>