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4" r:id="rId2"/>
    <p:sldId id="386" r:id="rId3"/>
    <p:sldId id="388" r:id="rId4"/>
    <p:sldId id="389" r:id="rId5"/>
    <p:sldId id="387" r:id="rId6"/>
    <p:sldId id="390" r:id="rId7"/>
    <p:sldId id="391" r:id="rId8"/>
    <p:sldId id="342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FBA"/>
    <a:srgbClr val="E7EEEF"/>
    <a:srgbClr val="F76864"/>
    <a:srgbClr val="44546A"/>
    <a:srgbClr val="9DC6A5"/>
    <a:srgbClr val="34719E"/>
    <a:srgbClr val="2AA4A4"/>
    <a:srgbClr val="FF0000"/>
    <a:srgbClr val="F1FC8C"/>
    <a:srgbClr val="364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C00F5-5FE2-7C48-57BF-7F7B2356EC23}" v="1" dt="2019-09-09T10:20:11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638" autoAdjust="0"/>
  </p:normalViewPr>
  <p:slideViewPr>
    <p:cSldViewPr snapToObjects="1" showGuides="1">
      <p:cViewPr varScale="1">
        <p:scale>
          <a:sx n="86" d="100"/>
          <a:sy n="86" d="100"/>
        </p:scale>
        <p:origin x="96" y="49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80" d="100"/>
        <a:sy n="180" d="100"/>
      </p:scale>
      <p:origin x="0" y="-1668"/>
    </p:cViewPr>
  </p:sorterViewPr>
  <p:notesViewPr>
    <p:cSldViewPr snapToObjects="1" showGuides="1">
      <p:cViewPr varScale="1">
        <p:scale>
          <a:sx n="102" d="100"/>
          <a:sy n="102" d="100"/>
        </p:scale>
        <p:origin x="-3558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07.11.2019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07.11.2019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07.11.2019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07.11.2019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07.11.2019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07.11.2019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07.11.2019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300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kern="0" dirty="0">
                <a:ea typeface="ＭＳ Ｐゴシック" pitchFamily="-105" charset="-128"/>
              </a:rPr>
              <a:t>Workshop </a:t>
            </a:r>
          </a:p>
          <a:p>
            <a:pPr lvl="0"/>
            <a:r>
              <a:rPr lang="en-GB" sz="2000" dirty="0"/>
              <a:t>Motivation of the Energy Management Team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Towards a Sustainable Agro-Food Industry.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Capacity Building </a:t>
            </a:r>
            <a:r>
              <a:rPr lang="en-US" sz="1200" b="1" dirty="0" err="1">
                <a:solidFill>
                  <a:schemeClr val="accent1"/>
                </a:solidFill>
              </a:rPr>
              <a:t>Programmes</a:t>
            </a:r>
            <a:r>
              <a:rPr lang="en-US" sz="1200" b="1" dirty="0">
                <a:solidFill>
                  <a:schemeClr val="accent1"/>
                </a:solidFill>
              </a:rPr>
              <a:t> in Energy Efficiency.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92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53" name="Inhaltsplatzhalter 2">
            <a:extLst>
              <a:ext uri="{FF2B5EF4-FFF2-40B4-BE49-F238E27FC236}">
                <a16:creationId xmlns:a16="http://schemas.microsoft.com/office/drawing/2014/main" id="{E9BA3542-579A-4257-89DD-D050BDAE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837"/>
            <a:ext cx="8229600" cy="208520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17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Major theories of motivation: </a:t>
            </a:r>
          </a:p>
          <a:p>
            <a:pPr marL="995363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Hierarchy of Needs theory </a:t>
            </a:r>
          </a:p>
          <a:p>
            <a:pPr marL="995363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Two-Factor theory </a:t>
            </a:r>
          </a:p>
          <a:p>
            <a:pPr marL="995363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Expectancy theory </a:t>
            </a:r>
          </a:p>
          <a:p>
            <a:pPr marL="995363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Equity </a:t>
            </a:r>
            <a:r>
              <a:rPr lang="en-US" sz="16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theor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50B7129-F894-4B6F-8902-75C383E65D2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latin typeface="Calibri"/>
                <a:ea typeface="ＭＳ Ｐゴシック" pitchFamily="16"/>
              </a:rPr>
              <a:t>Motivation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EDA785-9E63-4534-9430-7D8B8D774B4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CA9E98D-B11E-4A69-9B4D-9968C1010EF9}"/>
              </a:ext>
            </a:extLst>
          </p:cNvPr>
          <p:cNvCxnSpPr/>
          <p:nvPr/>
        </p:nvCxnSpPr>
        <p:spPr>
          <a:xfrm>
            <a:off x="370136" y="1700808"/>
            <a:ext cx="840372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EA5A275-8C1A-4125-8899-8711623D9FB8}"/>
              </a:ext>
            </a:extLst>
          </p:cNvPr>
          <p:cNvCxnSpPr/>
          <p:nvPr/>
        </p:nvCxnSpPr>
        <p:spPr>
          <a:xfrm>
            <a:off x="370135" y="3861048"/>
            <a:ext cx="840372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5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7F38244-94D3-4DC8-8019-E6B1781CFD07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>
                <a:latin typeface="Calibri"/>
                <a:ea typeface="ＭＳ Ｐゴシック" pitchFamily="16"/>
              </a:rPr>
              <a:t>Hirarchy of Needs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C39A012-4CFD-4848-9EAB-25FA3539820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hteck 3">
            <a:extLst>
              <a:ext uri="{FF2B5EF4-FFF2-40B4-BE49-F238E27FC236}">
                <a16:creationId xmlns:a16="http://schemas.microsoft.com/office/drawing/2014/main" id="{8A22AFC9-64A6-4646-A10D-1B00E29D5B5E}"/>
              </a:ext>
            </a:extLst>
          </p:cNvPr>
          <p:cNvSpPr/>
          <p:nvPr/>
        </p:nvSpPr>
        <p:spPr>
          <a:xfrm>
            <a:off x="2915816" y="1190237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Abraham Maslow: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We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are motivated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five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initially unmet needs</a:t>
            </a:r>
          </a:p>
        </p:txBody>
      </p:sp>
      <p:pic>
        <p:nvPicPr>
          <p:cNvPr id="12" name="Picture 2" descr="File:Abraham Maslow.jpg">
            <a:extLst>
              <a:ext uri="{FF2B5EF4-FFF2-40B4-BE49-F238E27FC236}">
                <a16:creationId xmlns:a16="http://schemas.microsoft.com/office/drawing/2014/main" id="{32BB5BEF-AF50-46EC-AA94-3B4173CE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4247"/>
            <a:ext cx="1881983" cy="23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6630BB8E-7EA5-4D11-B4D4-CDCCA23F0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605436"/>
              </p:ext>
            </p:extLst>
          </p:nvPr>
        </p:nvGraphicFramePr>
        <p:xfrm>
          <a:off x="2915816" y="2057805"/>
          <a:ext cx="4359380" cy="2363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943">
                  <a:extLst>
                    <a:ext uri="{9D8B030D-6E8A-4147-A177-3AD203B41FA5}">
                      <a16:colId xmlns:a16="http://schemas.microsoft.com/office/drawing/2014/main" val="1154928767"/>
                    </a:ext>
                  </a:extLst>
                </a:gridCol>
                <a:gridCol w="2387437">
                  <a:extLst>
                    <a:ext uri="{9D8B030D-6E8A-4147-A177-3AD203B41FA5}">
                      <a16:colId xmlns:a16="http://schemas.microsoft.com/office/drawing/2014/main" val="1108084201"/>
                    </a:ext>
                  </a:extLst>
                </a:gridCol>
              </a:tblGrid>
              <a:tr h="468572">
                <a:tc>
                  <a:txBody>
                    <a:bodyPr/>
                    <a:lstStyle/>
                    <a:p>
                      <a:r>
                        <a:rPr lang="de-DE" sz="1200" dirty="0" err="1"/>
                        <a:t>Hierarchy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Needs</a:t>
                      </a:r>
                      <a:endParaRPr lang="en-US" sz="1200" dirty="0"/>
                    </a:p>
                  </a:txBody>
                  <a:tcPr>
                    <a:solidFill>
                      <a:srgbClr val="9DC6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Professional fulfillment</a:t>
                      </a:r>
                      <a:endParaRPr lang="en-US" sz="1200" dirty="0"/>
                    </a:p>
                  </a:txBody>
                  <a:tcPr>
                    <a:solidFill>
                      <a:srgbClr val="9DC6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33044"/>
                  </a:ext>
                </a:extLst>
              </a:tr>
              <a:tr h="468572">
                <a:tc>
                  <a:txBody>
                    <a:bodyPr/>
                    <a:lstStyle/>
                    <a:p>
                      <a:r>
                        <a:rPr lang="de-DE" sz="1200" dirty="0"/>
                        <a:t>            </a:t>
                      </a:r>
                      <a:r>
                        <a:rPr lang="de-DE" sz="1200" dirty="0" err="1"/>
                        <a:t>Self-Actualization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Challenging work, leadership, professional achievement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02356"/>
                  </a:ext>
                </a:extLst>
              </a:tr>
              <a:tr h="317996">
                <a:tc>
                  <a:txBody>
                    <a:bodyPr/>
                    <a:lstStyle/>
                    <a:p>
                      <a:r>
                        <a:rPr lang="de-DE" sz="1200" dirty="0"/>
                        <a:t>            </a:t>
                      </a:r>
                      <a:r>
                        <a:rPr lang="de-DE" sz="1200" dirty="0" err="1"/>
                        <a:t>Esteem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Authority, titles, recognition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13726"/>
                  </a:ext>
                </a:extLst>
              </a:tr>
              <a:tr h="468572">
                <a:tc>
                  <a:txBody>
                    <a:bodyPr/>
                    <a:lstStyle/>
                    <a:p>
                      <a:r>
                        <a:rPr lang="de-DE" sz="1200" dirty="0"/>
                        <a:t>            </a:t>
                      </a:r>
                      <a:r>
                        <a:rPr lang="de-DE" sz="1200" dirty="0" err="1"/>
                        <a:t>Social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Team membership and social activities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857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sz="1200" dirty="0"/>
                        <a:t>            </a:t>
                      </a:r>
                      <a:r>
                        <a:rPr lang="de-DE" sz="1200" dirty="0" err="1"/>
                        <a:t>Safety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Seniority/Job security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7605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sz="1200" dirty="0"/>
                        <a:t>            Physiological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Salary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849999"/>
                  </a:ext>
                </a:extLst>
              </a:tr>
            </a:tbl>
          </a:graphicData>
        </a:graphic>
      </p:graphicFrame>
      <p:sp>
        <p:nvSpPr>
          <p:cNvPr id="14" name="Textfeld 8">
            <a:extLst>
              <a:ext uri="{FF2B5EF4-FFF2-40B4-BE49-F238E27FC236}">
                <a16:creationId xmlns:a16="http://schemas.microsoft.com/office/drawing/2014/main" id="{EE37C810-3663-4FAE-BBFB-615161CC86D5}"/>
              </a:ext>
            </a:extLst>
          </p:cNvPr>
          <p:cNvSpPr txBox="1"/>
          <p:nvPr/>
        </p:nvSpPr>
        <p:spPr>
          <a:xfrm>
            <a:off x="3059831" y="4725144"/>
            <a:ext cx="584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Lower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stages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need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to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be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fulfillied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to „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activate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“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higher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stages</a:t>
            </a:r>
            <a:endParaRPr lang="de-DE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6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29D80A0-188D-45BE-BF1D-D7B62366C03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latin typeface="Calibri"/>
                <a:ea typeface="ＭＳ Ｐゴシック" pitchFamily="16"/>
              </a:rPr>
              <a:t>Two-Factor Theory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6A9968-4D51-4773-B3ED-F403E0028F6A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hteck 3">
            <a:extLst>
              <a:ext uri="{FF2B5EF4-FFF2-40B4-BE49-F238E27FC236}">
                <a16:creationId xmlns:a16="http://schemas.microsoft.com/office/drawing/2014/main" id="{547A738D-BD2A-4B1A-B966-874AD3132C49}"/>
              </a:ext>
            </a:extLst>
          </p:cNvPr>
          <p:cNvSpPr/>
          <p:nvPr/>
        </p:nvSpPr>
        <p:spPr>
          <a:xfrm>
            <a:off x="755353" y="3501008"/>
            <a:ext cx="3848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Motivation factors: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Directly contribute to job satisfaction </a:t>
            </a:r>
          </a:p>
        </p:txBody>
      </p:sp>
      <p:sp>
        <p:nvSpPr>
          <p:cNvPr id="19" name="Rechteck 8">
            <a:extLst>
              <a:ext uri="{FF2B5EF4-FFF2-40B4-BE49-F238E27FC236}">
                <a16:creationId xmlns:a16="http://schemas.microsoft.com/office/drawing/2014/main" id="{40A12291-AC22-415E-8B63-9A0464B253C7}"/>
              </a:ext>
            </a:extLst>
          </p:cNvPr>
          <p:cNvSpPr/>
          <p:nvPr/>
        </p:nvSpPr>
        <p:spPr>
          <a:xfrm>
            <a:off x="817049" y="1638177"/>
            <a:ext cx="360008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Motivation factors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Recognition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Achievement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Responsibility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Promotion opportunities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Opportunities for personal growth</a:t>
            </a:r>
          </a:p>
        </p:txBody>
      </p:sp>
      <p:sp>
        <p:nvSpPr>
          <p:cNvPr id="20" name="Abgerundetes Rechteck 11">
            <a:extLst>
              <a:ext uri="{FF2B5EF4-FFF2-40B4-BE49-F238E27FC236}">
                <a16:creationId xmlns:a16="http://schemas.microsoft.com/office/drawing/2014/main" id="{1E7D6692-2E72-4FB0-88AA-5D458128767E}"/>
              </a:ext>
            </a:extLst>
          </p:cNvPr>
          <p:cNvSpPr/>
          <p:nvPr/>
        </p:nvSpPr>
        <p:spPr>
          <a:xfrm>
            <a:off x="745040" y="1495004"/>
            <a:ext cx="3826959" cy="2006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hteck 12">
            <a:extLst>
              <a:ext uri="{FF2B5EF4-FFF2-40B4-BE49-F238E27FC236}">
                <a16:creationId xmlns:a16="http://schemas.microsoft.com/office/drawing/2014/main" id="{CBDEF174-4910-4FDC-AFAB-58AB460365E7}"/>
              </a:ext>
            </a:extLst>
          </p:cNvPr>
          <p:cNvSpPr/>
          <p:nvPr/>
        </p:nvSpPr>
        <p:spPr>
          <a:xfrm>
            <a:off x="4992981" y="3480170"/>
            <a:ext cx="3791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Hygiene factors: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rather than contributing directly to satisfaction they should be present to prevent dissatisfaction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Abgerundetes Rechteck 13">
            <a:extLst>
              <a:ext uri="{FF2B5EF4-FFF2-40B4-BE49-F238E27FC236}">
                <a16:creationId xmlns:a16="http://schemas.microsoft.com/office/drawing/2014/main" id="{22B9B2E6-CB75-426B-B68B-DFCA60F0DBC7}"/>
              </a:ext>
            </a:extLst>
          </p:cNvPr>
          <p:cNvSpPr/>
          <p:nvPr/>
        </p:nvSpPr>
        <p:spPr>
          <a:xfrm>
            <a:off x="4788024" y="1489292"/>
            <a:ext cx="3974732" cy="1990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hteck 14">
            <a:extLst>
              <a:ext uri="{FF2B5EF4-FFF2-40B4-BE49-F238E27FC236}">
                <a16:creationId xmlns:a16="http://schemas.microsoft.com/office/drawing/2014/main" id="{9E0F1F47-6A9B-461E-9202-3EA4834FE692}"/>
              </a:ext>
            </a:extLst>
          </p:cNvPr>
          <p:cNvSpPr/>
          <p:nvPr/>
        </p:nvSpPr>
        <p:spPr>
          <a:xfrm>
            <a:off x="4972450" y="1616465"/>
            <a:ext cx="3718298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Hygiene factors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Rewards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Job security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Policies of the company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(social) Relations with others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Quality of supervision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working conditions (physical)</a:t>
            </a:r>
          </a:p>
        </p:txBody>
      </p:sp>
    </p:spTree>
    <p:extLst>
      <p:ext uri="{BB962C8B-B14F-4D97-AF65-F5344CB8AC3E}">
        <p14:creationId xmlns:p14="http://schemas.microsoft.com/office/powerpoint/2010/main" val="102103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8D43F654-5120-4FD7-8A92-6B27B44277AD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latin typeface="Calibri"/>
                <a:ea typeface="ＭＳ Ｐゴシック" pitchFamily="16"/>
              </a:rPr>
              <a:t>Expectancy Theory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68A4B75-D3B1-4BF5-A2EB-7B7962E9B09C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hteck 7">
            <a:extLst>
              <a:ext uri="{FF2B5EF4-FFF2-40B4-BE49-F238E27FC236}">
                <a16:creationId xmlns:a16="http://schemas.microsoft.com/office/drawing/2014/main" id="{746ED3B2-A366-499E-8E54-F86AEBE9B247}"/>
              </a:ext>
            </a:extLst>
          </p:cNvPr>
          <p:cNvSpPr/>
          <p:nvPr/>
        </p:nvSpPr>
        <p:spPr>
          <a:xfrm>
            <a:off x="342617" y="4293096"/>
            <a:ext cx="8333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Employee needs to: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- see a positive link between his/her effort and positive effects for the company.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- be confident that the positive effects would lead to a reward for the employee.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- consider the reward valuable for him/her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Rectangle: Diagonal Corners Rounded 1">
            <a:extLst>
              <a:ext uri="{FF2B5EF4-FFF2-40B4-BE49-F238E27FC236}">
                <a16:creationId xmlns:a16="http://schemas.microsoft.com/office/drawing/2014/main" id="{ABAE95C9-6F8E-4384-85FF-FF7872F90D81}"/>
              </a:ext>
            </a:extLst>
          </p:cNvPr>
          <p:cNvSpPr/>
          <p:nvPr/>
        </p:nvSpPr>
        <p:spPr>
          <a:xfrm>
            <a:off x="1115616" y="2204864"/>
            <a:ext cx="2169990" cy="1541002"/>
          </a:xfrm>
          <a:prstGeom prst="round2DiagRect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Employees believe that effort will produce positive effects. </a:t>
            </a:r>
          </a:p>
        </p:txBody>
      </p:sp>
      <p:sp>
        <p:nvSpPr>
          <p:cNvPr id="40" name="Round Same Side Corner Rectangle 23">
            <a:extLst>
              <a:ext uri="{FF2B5EF4-FFF2-40B4-BE49-F238E27FC236}">
                <a16:creationId xmlns:a16="http://schemas.microsoft.com/office/drawing/2014/main" id="{59F21BF2-4F59-4366-91D3-768D4FB4C222}"/>
              </a:ext>
            </a:extLst>
          </p:cNvPr>
          <p:cNvSpPr/>
          <p:nvPr/>
        </p:nvSpPr>
        <p:spPr>
          <a:xfrm rot="16200000" flipH="1">
            <a:off x="1861550" y="666842"/>
            <a:ext cx="678122" cy="216999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471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Effort</a:t>
            </a:r>
            <a:endParaRPr lang="bg-BG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B45EEF30-470B-4DA3-B671-A1D86542C8A7}"/>
              </a:ext>
            </a:extLst>
          </p:cNvPr>
          <p:cNvSpPr/>
          <p:nvPr/>
        </p:nvSpPr>
        <p:spPr>
          <a:xfrm>
            <a:off x="3385743" y="1398481"/>
            <a:ext cx="2456463" cy="678122"/>
          </a:xfrm>
          <a:prstGeom prst="rect">
            <a:avLst/>
          </a:prstGeom>
          <a:solidFill>
            <a:srgbClr val="F4D76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Performance</a:t>
            </a:r>
            <a:endParaRPr kumimoji="0" lang="bg-BG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2" name="Round Same Side Corner Rectangle 6">
            <a:extLst>
              <a:ext uri="{FF2B5EF4-FFF2-40B4-BE49-F238E27FC236}">
                <a16:creationId xmlns:a16="http://schemas.microsoft.com/office/drawing/2014/main" id="{EE373423-5D68-40B8-965E-03D455D780E3}"/>
              </a:ext>
            </a:extLst>
          </p:cNvPr>
          <p:cNvSpPr/>
          <p:nvPr/>
        </p:nvSpPr>
        <p:spPr>
          <a:xfrm rot="5400000">
            <a:off x="6668596" y="644095"/>
            <a:ext cx="678122" cy="216999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DC6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Reward</a:t>
            </a:r>
            <a:endParaRPr kumimoji="0" lang="bg-BG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Rectangle: Diagonal Corners Rounded 15">
            <a:extLst>
              <a:ext uri="{FF2B5EF4-FFF2-40B4-BE49-F238E27FC236}">
                <a16:creationId xmlns:a16="http://schemas.microsoft.com/office/drawing/2014/main" id="{3CC4391E-666A-40F8-B4F5-F93BE22C15A0}"/>
              </a:ext>
            </a:extLst>
          </p:cNvPr>
          <p:cNvSpPr/>
          <p:nvPr/>
        </p:nvSpPr>
        <p:spPr>
          <a:xfrm>
            <a:off x="3407206" y="2176030"/>
            <a:ext cx="2429614" cy="1541002"/>
          </a:xfrm>
          <a:prstGeom prst="round2DiagRect">
            <a:avLst/>
          </a:prstGeom>
          <a:solidFill>
            <a:srgbClr val="FAFAFA"/>
          </a:solidFill>
          <a:ln>
            <a:solidFill>
              <a:srgbClr val="F4D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Employees believe that positive Effects will lead to reward.</a:t>
            </a:r>
          </a:p>
        </p:txBody>
      </p:sp>
      <p:sp>
        <p:nvSpPr>
          <p:cNvPr id="44" name="Rectangle: Diagonal Corners Rounded 16">
            <a:extLst>
              <a:ext uri="{FF2B5EF4-FFF2-40B4-BE49-F238E27FC236}">
                <a16:creationId xmlns:a16="http://schemas.microsoft.com/office/drawing/2014/main" id="{7F77D5CF-50C9-4C26-BB61-95688ED4393D}"/>
              </a:ext>
            </a:extLst>
          </p:cNvPr>
          <p:cNvSpPr/>
          <p:nvPr/>
        </p:nvSpPr>
        <p:spPr>
          <a:xfrm>
            <a:off x="5922797" y="2176030"/>
            <a:ext cx="2169990" cy="1541002"/>
          </a:xfrm>
          <a:prstGeom prst="round2DiagRect">
            <a:avLst/>
          </a:prstGeom>
          <a:solidFill>
            <a:srgbClr val="FAFAFA"/>
          </a:solidFill>
          <a:ln>
            <a:solidFill>
              <a:srgbClr val="9DC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Employees consider the reward appropriate</a:t>
            </a:r>
          </a:p>
        </p:txBody>
      </p:sp>
      <p:sp>
        <p:nvSpPr>
          <p:cNvPr id="45" name="Pfeil nach rechts 3">
            <a:extLst>
              <a:ext uri="{FF2B5EF4-FFF2-40B4-BE49-F238E27FC236}">
                <a16:creationId xmlns:a16="http://schemas.microsoft.com/office/drawing/2014/main" id="{81A63FF5-6A3C-440C-BFE0-7C674F5B81D3}"/>
              </a:ext>
            </a:extLst>
          </p:cNvPr>
          <p:cNvSpPr/>
          <p:nvPr/>
        </p:nvSpPr>
        <p:spPr>
          <a:xfrm>
            <a:off x="2915816" y="1556792"/>
            <a:ext cx="864096" cy="288032"/>
          </a:xfrm>
          <a:prstGeom prst="rightArrow">
            <a:avLst/>
          </a:prstGeom>
          <a:solidFill>
            <a:srgbClr val="1A8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6" name="Pfeil nach rechts 13">
            <a:extLst>
              <a:ext uri="{FF2B5EF4-FFF2-40B4-BE49-F238E27FC236}">
                <a16:creationId xmlns:a16="http://schemas.microsoft.com/office/drawing/2014/main" id="{C29ADB51-F76E-4455-9FCB-F6BA3AAD406A}"/>
              </a:ext>
            </a:extLst>
          </p:cNvPr>
          <p:cNvSpPr/>
          <p:nvPr/>
        </p:nvSpPr>
        <p:spPr>
          <a:xfrm>
            <a:off x="5364088" y="1556792"/>
            <a:ext cx="864096" cy="288032"/>
          </a:xfrm>
          <a:prstGeom prst="rightArrow">
            <a:avLst/>
          </a:prstGeom>
          <a:solidFill>
            <a:srgbClr val="1A8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7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D9AE08E-235F-4C90-92B4-A9C525C41A4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latin typeface="Calibri"/>
                <a:ea typeface="ＭＳ Ｐゴシック" pitchFamily="16"/>
              </a:rPr>
              <a:t>Equity Theory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3A36E14-D1F3-4969-911A-A5C01621677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0B7F8531-278C-4960-A8C0-AEA22D5DC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86626"/>
            <a:ext cx="4720138" cy="3334462"/>
          </a:xfrm>
          <a:prstGeom prst="rect">
            <a:avLst/>
          </a:prstGeom>
        </p:spPr>
      </p:pic>
      <p:sp>
        <p:nvSpPr>
          <p:cNvPr id="22" name="Rectangle: Rounded Corners 1">
            <a:extLst>
              <a:ext uri="{FF2B5EF4-FFF2-40B4-BE49-F238E27FC236}">
                <a16:creationId xmlns:a16="http://schemas.microsoft.com/office/drawing/2014/main" id="{DE6C68AC-5514-4913-A139-DBF10DC14F87}"/>
              </a:ext>
            </a:extLst>
          </p:cNvPr>
          <p:cNvSpPr/>
          <p:nvPr/>
        </p:nvSpPr>
        <p:spPr>
          <a:xfrm>
            <a:off x="2051719" y="1324613"/>
            <a:ext cx="1968405" cy="989977"/>
          </a:xfrm>
          <a:prstGeom prst="roundRect">
            <a:avLst/>
          </a:prstGeom>
          <a:solidFill>
            <a:srgbClr val="FAFAFA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4D3CBE4B-D25A-40BE-B3FC-FCABC4F4A695}"/>
              </a:ext>
            </a:extLst>
          </p:cNvPr>
          <p:cNvSpPr txBox="1"/>
          <p:nvPr/>
        </p:nvSpPr>
        <p:spPr>
          <a:xfrm>
            <a:off x="1979713" y="1340768"/>
            <a:ext cx="20404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Education</a:t>
            </a:r>
          </a:p>
          <a:p>
            <a:pPr algn="ctr"/>
            <a:r>
              <a:rPr lang="de-DE" sz="1200" dirty="0" err="1">
                <a:solidFill>
                  <a:schemeClr val="bg2">
                    <a:lumMod val="50000"/>
                  </a:schemeClr>
                </a:solidFill>
              </a:rPr>
              <a:t>Amount</a:t>
            </a: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2">
                    <a:lumMod val="50000"/>
                  </a:schemeClr>
                </a:solidFill>
              </a:rPr>
              <a:t>Hours</a:t>
            </a: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 worked</a:t>
            </a:r>
          </a:p>
          <a:p>
            <a:pPr algn="ctr"/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Work </a:t>
            </a:r>
            <a:r>
              <a:rPr lang="de-DE" sz="1200" dirty="0" err="1">
                <a:solidFill>
                  <a:schemeClr val="bg2">
                    <a:lumMod val="50000"/>
                  </a:schemeClr>
                </a:solidFill>
              </a:rPr>
              <a:t>performance</a:t>
            </a: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 Experience (…)</a:t>
            </a:r>
          </a:p>
          <a:p>
            <a:pPr algn="ctr"/>
            <a:endParaRPr lang="en-US" sz="1400" dirty="0"/>
          </a:p>
        </p:txBody>
      </p:sp>
      <p:sp>
        <p:nvSpPr>
          <p:cNvPr id="24" name="Rechteck 7">
            <a:extLst>
              <a:ext uri="{FF2B5EF4-FFF2-40B4-BE49-F238E27FC236}">
                <a16:creationId xmlns:a16="http://schemas.microsoft.com/office/drawing/2014/main" id="{230DC162-560A-4B2B-9149-2FF45ACE9805}"/>
              </a:ext>
            </a:extLst>
          </p:cNvPr>
          <p:cNvSpPr/>
          <p:nvPr/>
        </p:nvSpPr>
        <p:spPr>
          <a:xfrm>
            <a:off x="342617" y="4293096"/>
            <a:ext cx="83338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Perception of inequity leads to: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Less motivation in order to bring the ratio into balance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Demand of higher rewards </a:t>
            </a:r>
          </a:p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If perception of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inquity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remains, employee: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may complain, seek for another job, leave organization, or rationalize the situation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Or question his/her perception and rationalize that the situation is ok after all. </a:t>
            </a:r>
            <a:endParaRPr lang="de-DE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20926D72-1C6B-4A31-8321-82F193035B5C}"/>
              </a:ext>
            </a:extLst>
          </p:cNvPr>
          <p:cNvSpPr txBox="1"/>
          <p:nvPr/>
        </p:nvSpPr>
        <p:spPr>
          <a:xfrm>
            <a:off x="2483768" y="2950350"/>
            <a:ext cx="1732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34719E"/>
                </a:solidFill>
              </a:rPr>
              <a:t>Job Inputs</a:t>
            </a:r>
            <a:endParaRPr lang="en-US" sz="1600" b="1" dirty="0">
              <a:solidFill>
                <a:srgbClr val="34719E"/>
              </a:solidFill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8E7E063E-9055-4B82-8ED2-1BC4B3AC41F5}"/>
              </a:ext>
            </a:extLst>
          </p:cNvPr>
          <p:cNvSpPr txBox="1"/>
          <p:nvPr/>
        </p:nvSpPr>
        <p:spPr>
          <a:xfrm>
            <a:off x="4639906" y="2937650"/>
            <a:ext cx="1732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9DC6A5"/>
                </a:solidFill>
              </a:rPr>
              <a:t>Job Outcomes</a:t>
            </a:r>
            <a:endParaRPr lang="en-US" sz="1600" b="1" dirty="0">
              <a:solidFill>
                <a:srgbClr val="9DC6A5"/>
              </a:solidFill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6674715F-0EF8-480A-B7D4-13504FD7A64D}"/>
              </a:ext>
            </a:extLst>
          </p:cNvPr>
          <p:cNvSpPr txBox="1"/>
          <p:nvPr/>
        </p:nvSpPr>
        <p:spPr>
          <a:xfrm>
            <a:off x="4427984" y="1340768"/>
            <a:ext cx="1732293" cy="830997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Salary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1200" dirty="0" err="1">
                <a:solidFill>
                  <a:schemeClr val="bg2">
                    <a:lumMod val="50000"/>
                  </a:schemeClr>
                </a:solidFill>
              </a:rPr>
              <a:t>Rewards</a:t>
            </a:r>
            <a:endParaRPr lang="de-DE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Recognition</a:t>
            </a:r>
          </a:p>
          <a:p>
            <a:pPr algn="ctr"/>
            <a:r>
              <a:rPr lang="de-DE" sz="1200" dirty="0" err="1">
                <a:solidFill>
                  <a:schemeClr val="bg2">
                    <a:lumMod val="50000"/>
                  </a:schemeClr>
                </a:solidFill>
              </a:rPr>
              <a:t>Promotions</a:t>
            </a: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 (…)</a:t>
            </a:r>
          </a:p>
        </p:txBody>
      </p:sp>
      <p:sp>
        <p:nvSpPr>
          <p:cNvPr id="29" name="Rectangle: Rounded Corners 20">
            <a:extLst>
              <a:ext uri="{FF2B5EF4-FFF2-40B4-BE49-F238E27FC236}">
                <a16:creationId xmlns:a16="http://schemas.microsoft.com/office/drawing/2014/main" id="{865C2703-1302-4745-973B-976493DBD1B2}"/>
              </a:ext>
            </a:extLst>
          </p:cNvPr>
          <p:cNvSpPr/>
          <p:nvPr/>
        </p:nvSpPr>
        <p:spPr>
          <a:xfrm>
            <a:off x="4421833" y="1309723"/>
            <a:ext cx="1732293" cy="1004867"/>
          </a:xfrm>
          <a:prstGeom prst="roundRect">
            <a:avLst/>
          </a:prstGeom>
          <a:noFill/>
          <a:ln w="3175">
            <a:solidFill>
              <a:srgbClr val="9DC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0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36CD8E60-AA80-4A95-B6B6-31EDD3A80122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latin typeface="Calibri"/>
                <a:ea typeface="ＭＳ Ｐゴシック" pitchFamily="16"/>
              </a:rPr>
              <a:t>Equity Theory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1524B5CB-13AA-4AE5-BEDA-F5D10D2CA96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hteck 12">
            <a:extLst>
              <a:ext uri="{FF2B5EF4-FFF2-40B4-BE49-F238E27FC236}">
                <a16:creationId xmlns:a16="http://schemas.microsoft.com/office/drawing/2014/main" id="{2C2B2C9E-2F5E-4132-816C-3213C8BDEE9B}"/>
              </a:ext>
            </a:extLst>
          </p:cNvPr>
          <p:cNvSpPr/>
          <p:nvPr/>
        </p:nvSpPr>
        <p:spPr>
          <a:xfrm>
            <a:off x="302133" y="843133"/>
            <a:ext cx="125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ea typeface="ＭＳ Ｐゴシック" pitchFamily="16"/>
              </a:rPr>
              <a:t>Expectancy</a:t>
            </a:r>
            <a:endParaRPr lang="de-DE" dirty="0"/>
          </a:p>
        </p:txBody>
      </p:sp>
      <p:sp>
        <p:nvSpPr>
          <p:cNvPr id="48" name="Rechteck 13">
            <a:extLst>
              <a:ext uri="{FF2B5EF4-FFF2-40B4-BE49-F238E27FC236}">
                <a16:creationId xmlns:a16="http://schemas.microsoft.com/office/drawing/2014/main" id="{87AC9539-3D85-4AAE-AFDB-E2F5F0FF28BA}"/>
              </a:ext>
            </a:extLst>
          </p:cNvPr>
          <p:cNvSpPr/>
          <p:nvPr/>
        </p:nvSpPr>
        <p:spPr>
          <a:xfrm>
            <a:off x="6178040" y="93646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1996">
              <a:spcAft>
                <a:spcPts val="900"/>
              </a:spcAft>
            </a:pPr>
            <a:r>
              <a:rPr lang="de-DE" b="1" dirty="0">
                <a:ea typeface="ＭＳ Ｐゴシック" pitchFamily="16"/>
              </a:rPr>
              <a:t>Needs</a:t>
            </a:r>
          </a:p>
        </p:txBody>
      </p:sp>
      <p:sp>
        <p:nvSpPr>
          <p:cNvPr id="55" name="Rechteck 14">
            <a:extLst>
              <a:ext uri="{FF2B5EF4-FFF2-40B4-BE49-F238E27FC236}">
                <a16:creationId xmlns:a16="http://schemas.microsoft.com/office/drawing/2014/main" id="{E9CB21C3-56F4-46A4-A73D-FBC938C03F87}"/>
              </a:ext>
            </a:extLst>
          </p:cNvPr>
          <p:cNvSpPr/>
          <p:nvPr/>
        </p:nvSpPr>
        <p:spPr>
          <a:xfrm>
            <a:off x="5724128" y="3921490"/>
            <a:ext cx="2398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ea typeface="ＭＳ Ｐゴシック" pitchFamily="16"/>
              </a:rPr>
              <a:t>Equity</a:t>
            </a:r>
            <a:endParaRPr lang="de-DE" dirty="0"/>
          </a:p>
        </p:txBody>
      </p:sp>
      <p:sp>
        <p:nvSpPr>
          <p:cNvPr id="56" name="Rechteck 15">
            <a:extLst>
              <a:ext uri="{FF2B5EF4-FFF2-40B4-BE49-F238E27FC236}">
                <a16:creationId xmlns:a16="http://schemas.microsoft.com/office/drawing/2014/main" id="{5811D0EF-E5C9-4D0A-843E-9350EBEB1628}"/>
              </a:ext>
            </a:extLst>
          </p:cNvPr>
          <p:cNvSpPr/>
          <p:nvPr/>
        </p:nvSpPr>
        <p:spPr>
          <a:xfrm>
            <a:off x="323853" y="3870316"/>
            <a:ext cx="1247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ea typeface="ＭＳ Ｐゴシック" pitchFamily="16"/>
              </a:rPr>
              <a:t>Two-Factor</a:t>
            </a:r>
            <a:endParaRPr lang="de-DE" dirty="0"/>
          </a:p>
        </p:txBody>
      </p:sp>
      <p:sp>
        <p:nvSpPr>
          <p:cNvPr id="57" name="Textfeld 19">
            <a:extLst>
              <a:ext uri="{FF2B5EF4-FFF2-40B4-BE49-F238E27FC236}">
                <a16:creationId xmlns:a16="http://schemas.microsoft.com/office/drawing/2014/main" id="{38D75F79-AA1B-42AD-B9D3-4C6C928FE5E5}"/>
              </a:ext>
            </a:extLst>
          </p:cNvPr>
          <p:cNvSpPr txBox="1"/>
          <p:nvPr/>
        </p:nvSpPr>
        <p:spPr>
          <a:xfrm>
            <a:off x="1350007" y="3057416"/>
            <a:ext cx="676979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What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could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be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done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regards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to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realistic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possibilities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your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company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– to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further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improve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motivation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Energy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management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8" name="Rechteck 16">
            <a:extLst>
              <a:ext uri="{FF2B5EF4-FFF2-40B4-BE49-F238E27FC236}">
                <a16:creationId xmlns:a16="http://schemas.microsoft.com/office/drawing/2014/main" id="{17755CBF-196A-45E2-96AD-12B404E25736}"/>
              </a:ext>
            </a:extLst>
          </p:cNvPr>
          <p:cNvSpPr/>
          <p:nvPr/>
        </p:nvSpPr>
        <p:spPr>
          <a:xfrm>
            <a:off x="516054" y="4421262"/>
            <a:ext cx="208823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Motivation factors</a:t>
            </a:r>
          </a:p>
          <a:p>
            <a:pPr algn="ctr"/>
            <a:r>
              <a:rPr lang="en-US" sz="1200" dirty="0"/>
              <a:t>Recognition</a:t>
            </a:r>
          </a:p>
          <a:p>
            <a:pPr algn="ctr"/>
            <a:r>
              <a:rPr lang="en-US" sz="1200" dirty="0"/>
              <a:t>Achievement</a:t>
            </a:r>
          </a:p>
          <a:p>
            <a:pPr algn="ctr"/>
            <a:r>
              <a:rPr lang="en-US" sz="1200" dirty="0"/>
              <a:t>Responsibility</a:t>
            </a:r>
          </a:p>
          <a:p>
            <a:pPr algn="ctr"/>
            <a:r>
              <a:rPr lang="en-US" sz="1200" dirty="0"/>
              <a:t>Promotion opportunities</a:t>
            </a:r>
          </a:p>
          <a:p>
            <a:pPr algn="ctr"/>
            <a:r>
              <a:rPr lang="en-US" sz="1200" dirty="0"/>
              <a:t>Opportunities for personal growth</a:t>
            </a:r>
          </a:p>
        </p:txBody>
      </p:sp>
      <p:sp>
        <p:nvSpPr>
          <p:cNvPr id="59" name="Abgerundetes Rechteck 17">
            <a:extLst>
              <a:ext uri="{FF2B5EF4-FFF2-40B4-BE49-F238E27FC236}">
                <a16:creationId xmlns:a16="http://schemas.microsoft.com/office/drawing/2014/main" id="{86E9DCB5-0044-4262-9444-3E08196F31C5}"/>
              </a:ext>
            </a:extLst>
          </p:cNvPr>
          <p:cNvSpPr/>
          <p:nvPr/>
        </p:nvSpPr>
        <p:spPr>
          <a:xfrm>
            <a:off x="444046" y="4278089"/>
            <a:ext cx="2232248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Abgerundetes Rechteck 18">
            <a:extLst>
              <a:ext uri="{FF2B5EF4-FFF2-40B4-BE49-F238E27FC236}">
                <a16:creationId xmlns:a16="http://schemas.microsoft.com/office/drawing/2014/main" id="{851E8DC6-FF97-483C-A4AA-139A03AC64DD}"/>
              </a:ext>
            </a:extLst>
          </p:cNvPr>
          <p:cNvSpPr/>
          <p:nvPr/>
        </p:nvSpPr>
        <p:spPr>
          <a:xfrm>
            <a:off x="2953150" y="4272377"/>
            <a:ext cx="2232248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20">
            <a:extLst>
              <a:ext uri="{FF2B5EF4-FFF2-40B4-BE49-F238E27FC236}">
                <a16:creationId xmlns:a16="http://schemas.microsoft.com/office/drawing/2014/main" id="{265DADA2-5E94-4BC9-B61F-53CB5017F577}"/>
              </a:ext>
            </a:extLst>
          </p:cNvPr>
          <p:cNvSpPr/>
          <p:nvPr/>
        </p:nvSpPr>
        <p:spPr>
          <a:xfrm>
            <a:off x="3025158" y="4399550"/>
            <a:ext cx="208823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Hygiene factors</a:t>
            </a:r>
          </a:p>
          <a:p>
            <a:pPr algn="ctr"/>
            <a:r>
              <a:rPr lang="en-US" sz="1200" dirty="0"/>
              <a:t>Rewards</a:t>
            </a:r>
          </a:p>
          <a:p>
            <a:pPr algn="ctr"/>
            <a:r>
              <a:rPr lang="en-US" sz="1200" dirty="0"/>
              <a:t>Job security</a:t>
            </a:r>
          </a:p>
          <a:p>
            <a:pPr algn="ctr"/>
            <a:r>
              <a:rPr lang="en-US" sz="1200" dirty="0"/>
              <a:t>Policies of the company</a:t>
            </a:r>
          </a:p>
          <a:p>
            <a:pPr algn="ctr"/>
            <a:r>
              <a:rPr lang="en-US" sz="1200" dirty="0"/>
              <a:t>(social) Relations with others</a:t>
            </a:r>
          </a:p>
          <a:p>
            <a:pPr algn="ctr"/>
            <a:r>
              <a:rPr lang="en-US" sz="1200" dirty="0"/>
              <a:t>Quality of supervision</a:t>
            </a:r>
          </a:p>
          <a:p>
            <a:pPr algn="ctr"/>
            <a:r>
              <a:rPr lang="en-US" sz="1200" dirty="0"/>
              <a:t>working conditions (physical)</a:t>
            </a:r>
          </a:p>
        </p:txBody>
      </p:sp>
      <p:pic>
        <p:nvPicPr>
          <p:cNvPr id="62" name="Grafik 1">
            <a:extLst>
              <a:ext uri="{FF2B5EF4-FFF2-40B4-BE49-F238E27FC236}">
                <a16:creationId xmlns:a16="http://schemas.microsoft.com/office/drawing/2014/main" id="{2367453A-5723-44B1-85B9-4E669BC28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3" y="1316276"/>
            <a:ext cx="4222536" cy="1425887"/>
          </a:xfrm>
          <a:prstGeom prst="rect">
            <a:avLst/>
          </a:prstGeom>
        </p:spPr>
      </p:pic>
      <p:pic>
        <p:nvPicPr>
          <p:cNvPr id="63" name="Grafik 10">
            <a:extLst>
              <a:ext uri="{FF2B5EF4-FFF2-40B4-BE49-F238E27FC236}">
                <a16:creationId xmlns:a16="http://schemas.microsoft.com/office/drawing/2014/main" id="{40F87373-6B26-4FED-A6C9-804CFDDFE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593" y="1316726"/>
            <a:ext cx="2883204" cy="1567567"/>
          </a:xfrm>
          <a:prstGeom prst="rect">
            <a:avLst/>
          </a:prstGeom>
        </p:spPr>
      </p:pic>
      <p:pic>
        <p:nvPicPr>
          <p:cNvPr id="64" name="Grafik 3">
            <a:extLst>
              <a:ext uri="{FF2B5EF4-FFF2-40B4-BE49-F238E27FC236}">
                <a16:creationId xmlns:a16="http://schemas.microsoft.com/office/drawing/2014/main" id="{1BA31C5E-9ABB-4FE8-9EBB-8DD6C1E60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931" y="4054982"/>
            <a:ext cx="3079436" cy="21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3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Bildschirmpräsentation (4:3)</PresentationFormat>
  <Paragraphs>103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Christoph Steiner</cp:lastModifiedBy>
  <cp:revision>306</cp:revision>
  <dcterms:created xsi:type="dcterms:W3CDTF">2015-07-06T02:50:51Z</dcterms:created>
  <dcterms:modified xsi:type="dcterms:W3CDTF">2019-11-07T14:26:04Z</dcterms:modified>
</cp:coreProperties>
</file>