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94" r:id="rId2"/>
    <p:sldId id="386" r:id="rId3"/>
    <p:sldId id="388" r:id="rId4"/>
    <p:sldId id="389" r:id="rId5"/>
    <p:sldId id="387" r:id="rId6"/>
    <p:sldId id="390" r:id="rId7"/>
    <p:sldId id="391" r:id="rId8"/>
    <p:sldId id="393" r:id="rId9"/>
    <p:sldId id="392" r:id="rId10"/>
    <p:sldId id="342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777">
          <p15:clr>
            <a:srgbClr val="A4A3A4"/>
          </p15:clr>
        </p15:guide>
        <p15:guide id="3" pos="2880">
          <p15:clr>
            <a:srgbClr val="A4A3A4"/>
          </p15:clr>
        </p15:guide>
        <p15:guide id="4" pos="295">
          <p15:clr>
            <a:srgbClr val="A4A3A4"/>
          </p15:clr>
        </p15:guide>
        <p15:guide id="5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EEF"/>
    <a:srgbClr val="F76864"/>
    <a:srgbClr val="44546A"/>
    <a:srgbClr val="9DC6A5"/>
    <a:srgbClr val="34719E"/>
    <a:srgbClr val="2AA4A4"/>
    <a:srgbClr val="FF0000"/>
    <a:srgbClr val="F1FC8C"/>
    <a:srgbClr val="95AFBA"/>
    <a:srgbClr val="3643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DC00F5-5FE2-7C48-57BF-7F7B2356EC23}" v="1" dt="2019-09-09T10:20:11.6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91" autoAdjust="0"/>
    <p:restoredTop sz="94638" autoAdjust="0"/>
  </p:normalViewPr>
  <p:slideViewPr>
    <p:cSldViewPr snapToObjects="1" showGuides="1">
      <p:cViewPr varScale="1">
        <p:scale>
          <a:sx n="108" d="100"/>
          <a:sy n="108" d="100"/>
        </p:scale>
        <p:origin x="1176" y="96"/>
      </p:cViewPr>
      <p:guideLst>
        <p:guide orient="horz" pos="2160"/>
        <p:guide orient="horz" pos="777"/>
        <p:guide pos="2880"/>
        <p:guide pos="295"/>
        <p:guide pos="546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400" d="100"/>
        <a:sy n="400" d="100"/>
      </p:scale>
      <p:origin x="0" y="0"/>
    </p:cViewPr>
  </p:notesTextViewPr>
  <p:sorterViewPr>
    <p:cViewPr>
      <p:scale>
        <a:sx n="180" d="100"/>
        <a:sy n="180" d="100"/>
      </p:scale>
      <p:origin x="0" y="-1668"/>
    </p:cViewPr>
  </p:sorterViewPr>
  <p:notesViewPr>
    <p:cSldViewPr snapToObjects="1" showGuides="1">
      <p:cViewPr varScale="1">
        <p:scale>
          <a:sx n="102" d="100"/>
          <a:sy n="102" d="100"/>
        </p:scale>
        <p:origin x="-3558" y="-96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 Zarazaga Navarro" userId="S::szarazaga@fcirce.es::3d120633-b5e1-4aa4-9335-407903167109" providerId="AD" clId="Web-{44DC00F5-5FE2-7C48-57BF-7F7B2356EC23}"/>
    <pc:docChg chg="delSld">
      <pc:chgData name="Sara Zarazaga Navarro" userId="S::szarazaga@fcirce.es::3d120633-b5e1-4aa4-9335-407903167109" providerId="AD" clId="Web-{44DC00F5-5FE2-7C48-57BF-7F7B2356EC23}" dt="2019-09-09T10:20:11.615" v="0"/>
      <pc:docMkLst>
        <pc:docMk/>
      </pc:docMkLst>
      <pc:sldChg chg="del">
        <pc:chgData name="Sara Zarazaga Navarro" userId="S::szarazaga@fcirce.es::3d120633-b5e1-4aa4-9335-407903167109" providerId="AD" clId="Web-{44DC00F5-5FE2-7C48-57BF-7F7B2356EC23}" dt="2019-09-09T10:20:11.615" v="0"/>
        <pc:sldMkLst>
          <pc:docMk/>
          <pc:sldMk cId="1017086673" sldId="28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CFC5FB-F97A-4E37-8AF7-0D822AFB9E15}" type="datetimeFigureOut">
              <a:rPr lang="de-DE" smtClean="0"/>
              <a:t>09.09.2019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238008-0C65-4154-8D74-9AE6A9C91C4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329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4743" y="1916831"/>
            <a:ext cx="8495708" cy="910952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C0AA-313D-465B-B385-BC881AD61D3E}" type="datetime1">
              <a:rPr lang="de-DE" smtClean="0"/>
              <a:t>09.09.2019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the menu "insert" to edit your footer line here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FE12-62BD-41F9-8F3F-A0956C733398}" type="slidenum">
              <a:rPr lang="de-DE" smtClean="0"/>
              <a:t>‹Nº›</a:t>
            </a:fld>
            <a:endParaRPr lang="de-DE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370136" y="274638"/>
            <a:ext cx="8403728" cy="490066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88928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9F54C-3E7E-4989-98A7-B6C9C3644CA5}" type="datetime1">
              <a:rPr lang="de-DE" smtClean="0"/>
              <a:t>09.09.2019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the menu "insert" to edit your footer line here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FE12-62BD-41F9-8F3F-A0956C733398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9919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B45DD-13F8-4B3C-B9D2-6AF40203AC01}" type="datetime1">
              <a:rPr lang="de-DE" smtClean="0"/>
              <a:t>09.09.2019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the menu "insert" to edit your footer line here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FE12-62BD-41F9-8F3F-A0956C733398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35125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A0605-D329-40CE-B597-340852337C23}" type="datetime1">
              <a:rPr lang="de-DE" smtClean="0"/>
              <a:t>09.09.2019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the menu "insert" to edit your footer line here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FE12-62BD-41F9-8F3F-A0956C733398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5290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0136" y="274638"/>
            <a:ext cx="8403728" cy="490066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900" b="1"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E5087-61B5-49F9-A7BA-21236901373C}" type="datetime1">
              <a:rPr lang="de-DE" smtClean="0"/>
              <a:t>09.09.2019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the menu "insert" to edit your footer line here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FE12-62BD-41F9-8F3F-A0956C733398}" type="slidenum">
              <a:rPr lang="de-DE" smtClean="0"/>
              <a:t>‹Nº›</a:t>
            </a:fld>
            <a:endParaRPr lang="de-DE"/>
          </a:p>
        </p:txBody>
      </p:sp>
      <p:sp>
        <p:nvSpPr>
          <p:cNvPr id="8" name="Untertitel 2"/>
          <p:cNvSpPr>
            <a:spLocks noGrp="1"/>
          </p:cNvSpPr>
          <p:nvPr>
            <p:ph type="subTitle" idx="13"/>
          </p:nvPr>
        </p:nvSpPr>
        <p:spPr>
          <a:xfrm>
            <a:off x="370136" y="764704"/>
            <a:ext cx="8402400" cy="288032"/>
          </a:xfrm>
          <a:noFill/>
        </p:spPr>
        <p:txBody>
          <a:bodyPr vert="horz" lIns="91440" tIns="45720" rIns="91440" bIns="45720" rtlCol="0" anchor="ctr">
            <a:noAutofit/>
          </a:bodyPr>
          <a:lstStyle>
            <a:lvl1pPr>
              <a:defRPr lang="de-DE" sz="1300" b="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ct val="0"/>
              </a:spcBef>
            </a:pPr>
            <a:r>
              <a:rPr lang="de-DE" dirty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783182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3569E-1AB3-425D-A423-8607CE5919E3}" type="datetime1">
              <a:rPr lang="de-DE" smtClean="0"/>
              <a:t>09.09.2019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the menu "insert" to edit your footer line here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FE12-62BD-41F9-8F3F-A0956C733398}" type="slidenum">
              <a:rPr lang="de-DE" smtClean="0"/>
              <a:t>‹Nº›</a:t>
            </a:fld>
            <a:endParaRPr lang="de-DE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370136" y="4406900"/>
            <a:ext cx="8403728" cy="490066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605745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0136" y="274638"/>
            <a:ext cx="8403728" cy="490066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000" b="1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000" b="1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009CB-9D9F-4FBF-9144-05F7F9AA8A17}" type="datetime1">
              <a:rPr lang="de-DE" smtClean="0"/>
              <a:t>09.09.2019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the menu "insert" to edit your footer line here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FE12-62BD-41F9-8F3F-A0956C733398}" type="slidenum">
              <a:rPr lang="de-DE" smtClean="0"/>
              <a:t>‹Nº›</a:t>
            </a:fld>
            <a:endParaRPr lang="de-DE"/>
          </a:p>
        </p:txBody>
      </p:sp>
      <p:sp>
        <p:nvSpPr>
          <p:cNvPr id="8" name="Untertitel 2"/>
          <p:cNvSpPr>
            <a:spLocks noGrp="1"/>
          </p:cNvSpPr>
          <p:nvPr>
            <p:ph type="subTitle" idx="13"/>
          </p:nvPr>
        </p:nvSpPr>
        <p:spPr>
          <a:xfrm>
            <a:off x="370136" y="764704"/>
            <a:ext cx="8402400" cy="288032"/>
          </a:xfrm>
          <a:noFill/>
        </p:spPr>
        <p:txBody>
          <a:bodyPr vert="horz" lIns="91440" tIns="45720" rIns="91440" bIns="45720" rtlCol="0" anchor="ctr">
            <a:noAutofit/>
          </a:bodyPr>
          <a:lstStyle>
            <a:lvl1pPr>
              <a:defRPr lang="de-DE" sz="1300" b="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ct val="0"/>
              </a:spcBef>
            </a:pPr>
            <a:r>
              <a:rPr lang="de-DE" dirty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479545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0136" y="274638"/>
            <a:ext cx="8403728" cy="490066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453727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453727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42855-9BA2-47A4-91E9-CFB943AAF030}" type="datetime1">
              <a:rPr lang="de-DE" smtClean="0"/>
              <a:t>09.09.2019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the menu "insert" to edit your footer line here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FE12-62BD-41F9-8F3F-A0956C733398}" type="slidenum">
              <a:rPr lang="de-DE" smtClean="0"/>
              <a:t>‹Nº›</a:t>
            </a:fld>
            <a:endParaRPr lang="de-DE"/>
          </a:p>
        </p:txBody>
      </p:sp>
      <p:sp>
        <p:nvSpPr>
          <p:cNvPr id="10" name="Untertitel 2"/>
          <p:cNvSpPr>
            <a:spLocks noGrp="1"/>
          </p:cNvSpPr>
          <p:nvPr>
            <p:ph type="subTitle" idx="13"/>
          </p:nvPr>
        </p:nvSpPr>
        <p:spPr>
          <a:xfrm>
            <a:off x="370136" y="764704"/>
            <a:ext cx="8402400" cy="288032"/>
          </a:xfrm>
          <a:noFill/>
        </p:spPr>
        <p:txBody>
          <a:bodyPr vert="horz" lIns="91440" tIns="45720" rIns="91440" bIns="45720" rtlCol="0" anchor="ctr">
            <a:noAutofit/>
          </a:bodyPr>
          <a:lstStyle>
            <a:lvl1pPr>
              <a:defRPr lang="de-DE" sz="1300" b="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ct val="0"/>
              </a:spcBef>
            </a:pPr>
            <a:r>
              <a:rPr lang="de-DE" dirty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920523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0136" y="274638"/>
            <a:ext cx="8403728" cy="490066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5D9AE-DAFB-4DBC-8C38-71051176CD00}" type="datetime1">
              <a:rPr lang="de-DE" smtClean="0"/>
              <a:t>09.09.2019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the menu "insert" to edit your footer line here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FE12-62BD-41F9-8F3F-A0956C733398}" type="slidenum">
              <a:rPr lang="de-DE" smtClean="0"/>
              <a:t>‹Nº›</a:t>
            </a:fld>
            <a:endParaRPr lang="de-DE"/>
          </a:p>
        </p:txBody>
      </p:sp>
      <p:sp>
        <p:nvSpPr>
          <p:cNvPr id="6" name="Untertitel 2"/>
          <p:cNvSpPr>
            <a:spLocks noGrp="1"/>
          </p:cNvSpPr>
          <p:nvPr>
            <p:ph type="subTitle" idx="13"/>
          </p:nvPr>
        </p:nvSpPr>
        <p:spPr>
          <a:xfrm>
            <a:off x="370136" y="764704"/>
            <a:ext cx="8402400" cy="288032"/>
          </a:xfrm>
          <a:noFill/>
        </p:spPr>
        <p:txBody>
          <a:bodyPr vert="horz" lIns="91440" tIns="45720" rIns="91440" bIns="45720" rtlCol="0" anchor="ctr">
            <a:noAutofit/>
          </a:bodyPr>
          <a:lstStyle>
            <a:lvl1pPr>
              <a:defRPr lang="de-DE" sz="1300" b="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ct val="0"/>
              </a:spcBef>
            </a:pPr>
            <a:r>
              <a:rPr lang="de-DE" dirty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551386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42DE-3169-4D64-A66A-B7BF069A5FFB}" type="datetime1">
              <a:rPr lang="de-DE" smtClean="0"/>
              <a:t>09.09.2019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the menu "insert" to edit your footer line here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FE12-62BD-41F9-8F3F-A0956C733398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5237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4983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A2239-EF32-4C9A-B1A7-E02CF8532B89}" type="datetime1">
              <a:rPr lang="de-DE" smtClean="0"/>
              <a:t>09.09.2019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the menu "insert" to edit your footer line here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FE12-62BD-41F9-8F3F-A0956C733398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955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70136" y="274638"/>
            <a:ext cx="8403728" cy="49006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092279" y="6432776"/>
            <a:ext cx="755803" cy="18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9C8C11C-252D-4E31-B211-61D9BDB45342}" type="datetime1">
              <a:rPr lang="de-DE" smtClean="0"/>
              <a:t>09.09.2019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979713" y="6436054"/>
            <a:ext cx="5032240" cy="1767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Use the menu "insert" to edit your footer line here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862597" y="6432776"/>
            <a:ext cx="514400" cy="180040"/>
          </a:xfrm>
          <a:prstGeom prst="rect">
            <a:avLst/>
          </a:prstGeom>
        </p:spPr>
        <p:txBody>
          <a:bodyPr vert="horz" lIns="91440" tIns="45720" rIns="36000" bIns="45720" rtlCol="0" anchor="ctr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8B3FE12-62BD-41F9-8F3F-A0956C733398}" type="slidenum">
              <a:rPr lang="de-DE" smtClean="0"/>
              <a:pPr/>
              <a:t>‹Nº›</a:t>
            </a:fld>
            <a:endParaRPr lang="de-DE" dirty="0"/>
          </a:p>
        </p:txBody>
      </p:sp>
      <p:pic>
        <p:nvPicPr>
          <p:cNvPr id="10" name="Picture 2" descr="http://www.uniteeurope.org/images/ue/ec.png"/>
          <p:cNvPicPr>
            <a:picLocks noChangeAspect="1" noChangeArrowheads="1"/>
          </p:cNvPicPr>
          <p:nvPr userDrawn="1"/>
        </p:nvPicPr>
        <p:blipFill>
          <a:blip r:embed="rId14"/>
          <a:srcRect l="89568"/>
          <a:stretch>
            <a:fillRect/>
          </a:stretch>
        </p:blipFill>
        <p:spPr bwMode="auto">
          <a:xfrm>
            <a:off x="8372736" y="6332204"/>
            <a:ext cx="462250" cy="337156"/>
          </a:xfrm>
          <a:prstGeom prst="rect">
            <a:avLst/>
          </a:prstGeom>
          <a:noFill/>
        </p:spPr>
      </p:pic>
      <p:sp>
        <p:nvSpPr>
          <p:cNvPr id="11" name="TextBox 17"/>
          <p:cNvSpPr txBox="1"/>
          <p:nvPr userDrawn="1"/>
        </p:nvSpPr>
        <p:spPr>
          <a:xfrm>
            <a:off x="1979712" y="6237312"/>
            <a:ext cx="5032240" cy="19333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defTabSz="713232"/>
            <a:r>
              <a:rPr lang="en-US" sz="800" b="1" baseline="0" dirty="0">
                <a:solidFill>
                  <a:schemeClr val="tx1">
                    <a:lumMod val="75000"/>
                    <a:lumOff val="25000"/>
                  </a:schemeClr>
                </a:solidFill>
                <a:ea typeface="Open Sans Light" panose="020B0306030504020204" pitchFamily="34" charset="0"/>
                <a:cs typeface="Arial" panose="020B0604020202020204" pitchFamily="34" charset="0"/>
              </a:rPr>
              <a:t>Towards a Sustainable Agro-Food Industry. Capacity Building </a:t>
            </a:r>
            <a:r>
              <a:rPr lang="en-US" sz="800" b="1" baseline="0" dirty="0" err="1">
                <a:solidFill>
                  <a:schemeClr val="tx1">
                    <a:lumMod val="75000"/>
                    <a:lumOff val="25000"/>
                  </a:schemeClr>
                </a:solidFill>
                <a:ea typeface="Open Sans Light" panose="020B0306030504020204" pitchFamily="34" charset="0"/>
                <a:cs typeface="Arial" panose="020B0604020202020204" pitchFamily="34" charset="0"/>
              </a:rPr>
              <a:t>Programmes</a:t>
            </a:r>
            <a:r>
              <a:rPr lang="en-US" sz="800" b="1" baseline="0" dirty="0">
                <a:solidFill>
                  <a:schemeClr val="tx1">
                    <a:lumMod val="75000"/>
                    <a:lumOff val="25000"/>
                  </a:schemeClr>
                </a:solidFill>
                <a:ea typeface="Open Sans Light" panose="020B0306030504020204" pitchFamily="34" charset="0"/>
                <a:cs typeface="Arial" panose="020B0604020202020204" pitchFamily="34" charset="0"/>
              </a:rPr>
              <a:t> in Energy Efficiency.</a:t>
            </a:r>
            <a:endParaRPr lang="en-GB" sz="800" b="1" baseline="0" dirty="0">
              <a:solidFill>
                <a:schemeClr val="tx1">
                  <a:lumMod val="75000"/>
                  <a:lumOff val="25000"/>
                </a:schemeClr>
              </a:solidFill>
              <a:ea typeface="Open Sans Light" panose="020B0306030504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6034" y="6298939"/>
            <a:ext cx="1291171" cy="309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2532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2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538163" indent="-28575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982663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431925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82775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png"/><Relationship Id="rId9" Type="http://schemas.openxmlformats.org/officeDocument/2006/relationships/image" Target="../media/image10.jpeg"/><Relationship Id="rId14" Type="http://schemas.openxmlformats.org/officeDocument/2006/relationships/image" Target="../media/image1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17.sv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sv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25"/>
          <p:cNvSpPr txBox="1"/>
          <p:nvPr/>
        </p:nvSpPr>
        <p:spPr>
          <a:xfrm>
            <a:off x="1835696" y="3758277"/>
            <a:ext cx="63007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b="1" kern="0" dirty="0">
                <a:ea typeface="ＭＳ Ｐゴシック" pitchFamily="-105" charset="-128"/>
              </a:rPr>
              <a:t>Role Play:</a:t>
            </a:r>
          </a:p>
          <a:p>
            <a:r>
              <a:rPr lang="en-GB" sz="2600" dirty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Rewarding suggestions</a:t>
            </a:r>
          </a:p>
        </p:txBody>
      </p:sp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36423" y="5229200"/>
            <a:ext cx="2220053" cy="532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feld 6">
            <a:extLst>
              <a:ext uri="{FF2B5EF4-FFF2-40B4-BE49-F238E27FC236}">
                <a16:creationId xmlns:a16="http://schemas.microsoft.com/office/drawing/2014/main" id="{FF4A8B35-9B30-4F91-8031-AC39C49B3A46}"/>
              </a:ext>
            </a:extLst>
          </p:cNvPr>
          <p:cNvSpPr txBox="1"/>
          <p:nvPr/>
        </p:nvSpPr>
        <p:spPr>
          <a:xfrm>
            <a:off x="881608" y="6201308"/>
            <a:ext cx="1908175" cy="38100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project has received funding from the European Union’s H2020 Coordination Support Action under Grant Agreement No.785047.</a:t>
            </a:r>
            <a:endParaRPr lang="de-DE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de-DE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9" name="Grafik 28">
            <a:extLst>
              <a:ext uri="{FF2B5EF4-FFF2-40B4-BE49-F238E27FC236}">
                <a16:creationId xmlns:a16="http://schemas.microsoft.com/office/drawing/2014/main" id="{150F95C0-8540-4F30-B067-350D27C33E54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178" y="6244022"/>
            <a:ext cx="448310" cy="298450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DEF234FC-D941-43D0-BAF9-6ADB8B987C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00" y="-11285"/>
            <a:ext cx="9072500" cy="3576021"/>
          </a:xfrm>
          <a:prstGeom prst="rect">
            <a:avLst/>
          </a:prstGeom>
        </p:spPr>
      </p:pic>
      <p:sp>
        <p:nvSpPr>
          <p:cNvPr id="15" name="Rechteck 14">
            <a:extLst>
              <a:ext uri="{FF2B5EF4-FFF2-40B4-BE49-F238E27FC236}">
                <a16:creationId xmlns:a16="http://schemas.microsoft.com/office/drawing/2014/main" id="{AB6DD39E-A38C-431B-B6BE-A49F7C6D1CC4}"/>
              </a:ext>
            </a:extLst>
          </p:cNvPr>
          <p:cNvSpPr/>
          <p:nvPr/>
        </p:nvSpPr>
        <p:spPr>
          <a:xfrm>
            <a:off x="1835695" y="5332526"/>
            <a:ext cx="43163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accent1"/>
                </a:solidFill>
              </a:rPr>
              <a:t>Towards a Sustainable Agro-Food Industry. </a:t>
            </a:r>
            <a:br>
              <a:rPr lang="en-US" sz="1200" b="1" dirty="0">
                <a:solidFill>
                  <a:schemeClr val="accent1"/>
                </a:solidFill>
              </a:rPr>
            </a:br>
            <a:r>
              <a:rPr lang="en-US" sz="1200" b="1" dirty="0">
                <a:solidFill>
                  <a:schemeClr val="accent1"/>
                </a:solidFill>
              </a:rPr>
              <a:t>Capacity Building </a:t>
            </a:r>
            <a:r>
              <a:rPr lang="en-US" sz="1200" b="1" dirty="0" err="1">
                <a:solidFill>
                  <a:schemeClr val="accent1"/>
                </a:solidFill>
              </a:rPr>
              <a:t>Programmes</a:t>
            </a:r>
            <a:r>
              <a:rPr lang="en-US" sz="1200" b="1" dirty="0">
                <a:solidFill>
                  <a:schemeClr val="accent1"/>
                </a:solidFill>
              </a:rPr>
              <a:t> in Energy Efficiency.</a:t>
            </a:r>
            <a:endParaRPr lang="de-DE" sz="1200" dirty="0">
              <a:solidFill>
                <a:schemeClr val="accent1"/>
              </a:solidFill>
            </a:endParaRPr>
          </a:p>
        </p:txBody>
      </p: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1BAA1C25-ACF0-4932-8419-80346CACD5F0}"/>
              </a:ext>
            </a:extLst>
          </p:cNvPr>
          <p:cNvCxnSpPr>
            <a:cxnSpLocks/>
          </p:cNvCxnSpPr>
          <p:nvPr/>
        </p:nvCxnSpPr>
        <p:spPr>
          <a:xfrm flipH="1">
            <a:off x="0" y="6021288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0" name="Picture 10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63205" y="6254452"/>
            <a:ext cx="598170" cy="285750"/>
          </a:xfrm>
          <a:prstGeom prst="rect">
            <a:avLst/>
          </a:prstGeom>
          <a:noFill/>
        </p:spPr>
      </p:pic>
      <p:pic>
        <p:nvPicPr>
          <p:cNvPr id="22" name="Picture 2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40035" y="6284932"/>
            <a:ext cx="396875" cy="224790"/>
          </a:xfrm>
          <a:prstGeom prst="rect">
            <a:avLst/>
          </a:prstGeom>
          <a:noFill/>
        </p:spPr>
      </p:pic>
      <p:pic>
        <p:nvPicPr>
          <p:cNvPr id="25" name="Picture 4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25810" y="6259532"/>
            <a:ext cx="340360" cy="275590"/>
          </a:xfrm>
          <a:prstGeom prst="rect">
            <a:avLst/>
          </a:prstGeom>
          <a:noFill/>
        </p:spPr>
      </p:pic>
      <p:pic>
        <p:nvPicPr>
          <p:cNvPr id="30" name="Picture 5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44000" y="6306522"/>
            <a:ext cx="643890" cy="182245"/>
          </a:xfrm>
          <a:prstGeom prst="rect">
            <a:avLst/>
          </a:prstGeom>
          <a:noFill/>
        </p:spPr>
      </p:pic>
      <p:pic>
        <p:nvPicPr>
          <p:cNvPr id="32" name="Picture 7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55070" y="6302712"/>
            <a:ext cx="591820" cy="189865"/>
          </a:xfrm>
          <a:prstGeom prst="rect">
            <a:avLst/>
          </a:prstGeom>
          <a:noFill/>
        </p:spPr>
      </p:pic>
      <p:pic>
        <p:nvPicPr>
          <p:cNvPr id="36" name="Picture 8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50275" y="6324302"/>
            <a:ext cx="504825" cy="146685"/>
          </a:xfrm>
          <a:prstGeom prst="rect">
            <a:avLst/>
          </a:prstGeom>
          <a:noFill/>
        </p:spPr>
      </p:pic>
      <p:pic>
        <p:nvPicPr>
          <p:cNvPr id="37" name="Picture 13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35790" y="6293187"/>
            <a:ext cx="455295" cy="208280"/>
          </a:xfrm>
          <a:prstGeom prst="rect">
            <a:avLst/>
          </a:prstGeom>
          <a:noFill/>
        </p:spPr>
      </p:pic>
      <p:pic>
        <p:nvPicPr>
          <p:cNvPr id="38" name="Picture 4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76790" y="6202382"/>
            <a:ext cx="474345" cy="389890"/>
          </a:xfrm>
          <a:prstGeom prst="rect">
            <a:avLst/>
          </a:prstGeom>
          <a:noFill/>
        </p:spPr>
      </p:pic>
      <p:pic>
        <p:nvPicPr>
          <p:cNvPr id="41" name="Picture 13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79985" y="6284297"/>
            <a:ext cx="423545" cy="226695"/>
          </a:xfrm>
          <a:prstGeom prst="rect">
            <a:avLst/>
          </a:prstGeom>
          <a:noFill/>
        </p:spPr>
      </p:pic>
      <p:pic>
        <p:nvPicPr>
          <p:cNvPr id="42" name="Imagen 41" descr="\\boole\UIP\UIP\GESTIÓN DE PROYECTOS\PROYECTOS EN MARCHA\INDUCE_2017_H2020\01_Ejecucion_INDUCE\04_Dissemination_INDUCE\TEMPLATES\SYNYO\Act logo asso RVB.png"/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2430" y="6197302"/>
            <a:ext cx="400050" cy="400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069255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riángulo isósceles 17">
            <a:extLst>
              <a:ext uri="{FF2B5EF4-FFF2-40B4-BE49-F238E27FC236}">
                <a16:creationId xmlns:a16="http://schemas.microsoft.com/office/drawing/2014/main" id="{03BC96CC-144E-44D1-A21C-7A9D184C2E44}"/>
              </a:ext>
            </a:extLst>
          </p:cNvPr>
          <p:cNvSpPr/>
          <p:nvPr/>
        </p:nvSpPr>
        <p:spPr>
          <a:xfrm rot="5400000">
            <a:off x="-1510290" y="3580394"/>
            <a:ext cx="3949700" cy="929120"/>
          </a:xfrm>
          <a:prstGeom prst="triangle">
            <a:avLst>
              <a:gd name="adj" fmla="val 57958"/>
            </a:avLst>
          </a:prstGeom>
          <a:solidFill>
            <a:srgbClr val="C6F2C9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Paralelogramo 9">
            <a:extLst>
              <a:ext uri="{FF2B5EF4-FFF2-40B4-BE49-F238E27FC236}">
                <a16:creationId xmlns:a16="http://schemas.microsoft.com/office/drawing/2014/main" id="{1A6A0B7E-2DA0-4F21-88BE-0A6E2223918C}"/>
              </a:ext>
            </a:extLst>
          </p:cNvPr>
          <p:cNvSpPr/>
          <p:nvPr/>
        </p:nvSpPr>
        <p:spPr>
          <a:xfrm rot="18000000">
            <a:off x="-1403613" y="1086454"/>
            <a:ext cx="9761271" cy="2229056"/>
          </a:xfrm>
          <a:prstGeom prst="parallelogram">
            <a:avLst>
              <a:gd name="adj" fmla="val 77741"/>
            </a:avLst>
          </a:prstGeom>
          <a:solidFill>
            <a:srgbClr val="C6F2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" name="Paralelogramo 7">
            <a:extLst>
              <a:ext uri="{FF2B5EF4-FFF2-40B4-BE49-F238E27FC236}">
                <a16:creationId xmlns:a16="http://schemas.microsoft.com/office/drawing/2014/main" id="{714FAA7F-3B6D-42CC-8FF0-E0E188A57B63}"/>
              </a:ext>
            </a:extLst>
          </p:cNvPr>
          <p:cNvSpPr/>
          <p:nvPr/>
        </p:nvSpPr>
        <p:spPr>
          <a:xfrm rot="17925076" flipH="1">
            <a:off x="909952" y="1844330"/>
            <a:ext cx="9662986" cy="3229192"/>
          </a:xfrm>
          <a:prstGeom prst="parallelogram">
            <a:avLst>
              <a:gd name="adj" fmla="val 41048"/>
            </a:avLst>
          </a:prstGeom>
          <a:solidFill>
            <a:srgbClr val="88E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" name="Paralelogramo 2">
            <a:extLst>
              <a:ext uri="{FF2B5EF4-FFF2-40B4-BE49-F238E27FC236}">
                <a16:creationId xmlns:a16="http://schemas.microsoft.com/office/drawing/2014/main" id="{B33A711C-71B7-4E63-9D3E-67DCCB556F9B}"/>
              </a:ext>
            </a:extLst>
          </p:cNvPr>
          <p:cNvSpPr/>
          <p:nvPr/>
        </p:nvSpPr>
        <p:spPr>
          <a:xfrm rot="2718216">
            <a:off x="-2133441" y="2619917"/>
            <a:ext cx="11251879" cy="1592768"/>
          </a:xfrm>
          <a:prstGeom prst="parallelogram">
            <a:avLst>
              <a:gd name="adj" fmla="val 9819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8EA922D2-E6D2-4989-9A0C-73512C0AF37B}"/>
              </a:ext>
            </a:extLst>
          </p:cNvPr>
          <p:cNvCxnSpPr>
            <a:cxnSpLocks/>
          </p:cNvCxnSpPr>
          <p:nvPr/>
        </p:nvCxnSpPr>
        <p:spPr>
          <a:xfrm flipH="1" flipV="1">
            <a:off x="0" y="2070100"/>
            <a:ext cx="2001916" cy="4914902"/>
          </a:xfrm>
          <a:prstGeom prst="line">
            <a:avLst/>
          </a:prstGeom>
          <a:ln w="12700">
            <a:solidFill>
              <a:srgbClr val="20929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A6495D4D-19AE-4D23-9516-38C3C622BD06}"/>
              </a:ext>
            </a:extLst>
          </p:cNvPr>
          <p:cNvCxnSpPr>
            <a:cxnSpLocks/>
          </p:cNvCxnSpPr>
          <p:nvPr/>
        </p:nvCxnSpPr>
        <p:spPr>
          <a:xfrm flipV="1">
            <a:off x="5553075" y="0"/>
            <a:ext cx="3927900" cy="7153276"/>
          </a:xfrm>
          <a:prstGeom prst="line">
            <a:avLst/>
          </a:prstGeom>
          <a:ln w="12700">
            <a:solidFill>
              <a:srgbClr val="20929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2982A145-4A24-473F-90CA-74FA44BA0DC5}"/>
              </a:ext>
            </a:extLst>
          </p:cNvPr>
          <p:cNvCxnSpPr>
            <a:cxnSpLocks/>
          </p:cNvCxnSpPr>
          <p:nvPr/>
        </p:nvCxnSpPr>
        <p:spPr>
          <a:xfrm flipV="1">
            <a:off x="2023670" y="-266700"/>
            <a:ext cx="3901892" cy="7153275"/>
          </a:xfrm>
          <a:prstGeom prst="line">
            <a:avLst/>
          </a:prstGeom>
          <a:ln w="12700">
            <a:solidFill>
              <a:srgbClr val="20929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llipse 1"/>
          <p:cNvSpPr/>
          <p:nvPr/>
        </p:nvSpPr>
        <p:spPr>
          <a:xfrm>
            <a:off x="2510569" y="1376499"/>
            <a:ext cx="4105002" cy="4105002"/>
          </a:xfrm>
          <a:prstGeom prst="ellipse">
            <a:avLst/>
          </a:prstGeom>
          <a:solidFill>
            <a:srgbClr val="FAFAFA">
              <a:alpha val="84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713232"/>
            <a:endParaRPr lang="de-DE" sz="1404" kern="0" dirty="0">
              <a:solidFill>
                <a:srgbClr val="34719E"/>
              </a:solidFill>
              <a:latin typeface="Arial"/>
            </a:endParaRPr>
          </a:p>
        </p:txBody>
      </p:sp>
      <p:sp>
        <p:nvSpPr>
          <p:cNvPr id="7" name="TextBox 23"/>
          <p:cNvSpPr txBox="1"/>
          <p:nvPr/>
        </p:nvSpPr>
        <p:spPr>
          <a:xfrm>
            <a:off x="2915813" y="3753036"/>
            <a:ext cx="331237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cap="all" dirty="0">
                <a:solidFill>
                  <a:schemeClr val="accent1"/>
                </a:solidFill>
                <a:latin typeface="+mj-lt"/>
                <a:ea typeface="Lato Light" panose="020F0502020204030203" pitchFamily="34" charset="0"/>
                <a:cs typeface="Lato Light" panose="020F0502020204030203" pitchFamily="34" charset="0"/>
              </a:rPr>
              <a:t>Towards a sustainable agro-food industry. Capacity building programmes in energy efficiency.</a:t>
            </a:r>
            <a:endParaRPr lang="en-GB" sz="1100" b="1" cap="all" dirty="0">
              <a:solidFill>
                <a:schemeClr val="accent1"/>
              </a:solidFill>
              <a:latin typeface="+mj-lt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26898" y="2646850"/>
            <a:ext cx="2472345" cy="593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EDCA113B-56F1-4F43-92C5-0B60BA529B5B}"/>
              </a:ext>
            </a:extLst>
          </p:cNvPr>
          <p:cNvCxnSpPr>
            <a:cxnSpLocks/>
          </p:cNvCxnSpPr>
          <p:nvPr/>
        </p:nvCxnSpPr>
        <p:spPr>
          <a:xfrm flipV="1">
            <a:off x="-170725" y="-857249"/>
            <a:ext cx="4109594" cy="7134224"/>
          </a:xfrm>
          <a:prstGeom prst="line">
            <a:avLst/>
          </a:prstGeom>
          <a:ln w="12700">
            <a:solidFill>
              <a:srgbClr val="20929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1448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 14">
            <a:extLst>
              <a:ext uri="{FF2B5EF4-FFF2-40B4-BE49-F238E27FC236}">
                <a16:creationId xmlns:a16="http://schemas.microsoft.com/office/drawing/2014/main" id="{DDFB611A-B060-49DD-A61E-02C9ABB28C70}"/>
              </a:ext>
            </a:extLst>
          </p:cNvPr>
          <p:cNvSpPr/>
          <p:nvPr/>
        </p:nvSpPr>
        <p:spPr>
          <a:xfrm>
            <a:off x="539552" y="4365104"/>
            <a:ext cx="8147248" cy="1152089"/>
          </a:xfrm>
          <a:prstGeom prst="rect">
            <a:avLst/>
          </a:prstGeom>
          <a:solidFill>
            <a:srgbClr val="FFC000">
              <a:alpha val="24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Untertitel 5">
            <a:extLst>
              <a:ext uri="{FF2B5EF4-FFF2-40B4-BE49-F238E27FC236}">
                <a16:creationId xmlns:a16="http://schemas.microsoft.com/office/drawing/2014/main" id="{FD2184EF-622C-42FD-943E-22495B832742}"/>
              </a:ext>
            </a:extLst>
          </p:cNvPr>
          <p:cNvSpPr txBox="1">
            <a:spLocks/>
          </p:cNvSpPr>
          <p:nvPr/>
        </p:nvSpPr>
        <p:spPr>
          <a:xfrm>
            <a:off x="370135" y="836712"/>
            <a:ext cx="8006861" cy="50405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de-DE" sz="1300" b="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538163" indent="-285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82663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431925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82775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es-ES" sz="36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Awards </a:t>
            </a:r>
            <a:r>
              <a:rPr lang="es-ES" sz="36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for</a:t>
            </a:r>
            <a:r>
              <a:rPr lang="es-ES" sz="36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 </a:t>
            </a:r>
            <a:r>
              <a:rPr lang="es-ES" sz="36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employee</a:t>
            </a:r>
            <a:r>
              <a:rPr lang="es-ES" sz="36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 </a:t>
            </a:r>
            <a:r>
              <a:rPr lang="es-ES" sz="36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suggestions</a:t>
            </a:r>
            <a:r>
              <a:rPr lang="es-ES" sz="36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: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Review Meeting  |  Brussels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FE12-62BD-41F9-8F3F-A0956C733398}" type="slidenum">
              <a:rPr lang="de-DE" smtClean="0"/>
              <a:t>2</a:t>
            </a:fld>
            <a:endParaRPr lang="de-DE"/>
          </a:p>
        </p:txBody>
      </p:sp>
      <p:sp>
        <p:nvSpPr>
          <p:cNvPr id="53" name="Inhaltsplatzhalter 2">
            <a:extLst>
              <a:ext uri="{FF2B5EF4-FFF2-40B4-BE49-F238E27FC236}">
                <a16:creationId xmlns:a16="http://schemas.microsoft.com/office/drawing/2014/main" id="{E9BA3542-579A-4257-89DD-D050BDAE3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5837"/>
            <a:ext cx="8229600" cy="4065432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7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Reward work teams for analyzing their work environment and establish recommendations to improve it.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7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Appreciate the interest and initiative of employees who provide suggestions and innovative and creative ideas that generate competitive advantages in the company.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1600" b="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"If management asks its employees to contribute their creative talent and commitment to propose ideas that save work, those employees have the right to participate broadly in the benefits obtained"  </a:t>
            </a:r>
            <a:r>
              <a:rPr lang="de-AT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Tom Peters, author and direction assesment.</a:t>
            </a:r>
            <a:endParaRPr lang="de-AT" sz="16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250B7129-F894-4B6F-8902-75C383E65D25}"/>
              </a:ext>
            </a:extLst>
          </p:cNvPr>
          <p:cNvSpPr txBox="1">
            <a:spLocks/>
          </p:cNvSpPr>
          <p:nvPr/>
        </p:nvSpPr>
        <p:spPr>
          <a:xfrm>
            <a:off x="370136" y="274638"/>
            <a:ext cx="8006861" cy="490066"/>
          </a:xfrm>
          <a:prstGeom prst="rect">
            <a:avLst/>
          </a:prstGeom>
          <a:solidFill>
            <a:srgbClr val="209298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de-DE" dirty="0">
                <a:solidFill>
                  <a:srgbClr val="FFFFFF"/>
                </a:solidFill>
              </a:rPr>
              <a:t>Ideas for Rewarding suggestions</a:t>
            </a:r>
            <a:endParaRPr kumimoji="0" lang="de-DE" sz="2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77EDA785-9E63-4534-9430-7D8B8D774B45}"/>
              </a:ext>
            </a:extLst>
          </p:cNvPr>
          <p:cNvSpPr/>
          <p:nvPr/>
        </p:nvSpPr>
        <p:spPr>
          <a:xfrm>
            <a:off x="8548873" y="273636"/>
            <a:ext cx="224991" cy="489600"/>
          </a:xfrm>
          <a:prstGeom prst="rect">
            <a:avLst/>
          </a:prstGeom>
          <a:solidFill>
            <a:srgbClr val="1B8E95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DCA9E98D-B11E-4A69-9B4D-9968C1010EF9}"/>
              </a:ext>
            </a:extLst>
          </p:cNvPr>
          <p:cNvCxnSpPr/>
          <p:nvPr/>
        </p:nvCxnSpPr>
        <p:spPr>
          <a:xfrm>
            <a:off x="370136" y="1700808"/>
            <a:ext cx="8403728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BEA5A275-8C1A-4125-8899-8711623D9FB8}"/>
              </a:ext>
            </a:extLst>
          </p:cNvPr>
          <p:cNvCxnSpPr/>
          <p:nvPr/>
        </p:nvCxnSpPr>
        <p:spPr>
          <a:xfrm>
            <a:off x="370135" y="3861048"/>
            <a:ext cx="8403728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13">
            <a:extLst>
              <a:ext uri="{FF2B5EF4-FFF2-40B4-BE49-F238E27FC236}">
                <a16:creationId xmlns:a16="http://schemas.microsoft.com/office/drawing/2014/main" id="{017C3B41-ED68-4378-A130-C50E058C0563}"/>
              </a:ext>
            </a:extLst>
          </p:cNvPr>
          <p:cNvSpPr/>
          <p:nvPr/>
        </p:nvSpPr>
        <p:spPr>
          <a:xfrm>
            <a:off x="4217792" y="5657059"/>
            <a:ext cx="4572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900" dirty="0" err="1"/>
              <a:t>Source</a:t>
            </a:r>
            <a:r>
              <a:rPr lang="es-ES" sz="900" dirty="0"/>
              <a:t>: “1001 formas de recompensar a sus empleados”. Bob Nelson. Gestión 2000.</a:t>
            </a:r>
          </a:p>
        </p:txBody>
      </p:sp>
    </p:spTree>
    <p:extLst>
      <p:ext uri="{BB962C8B-B14F-4D97-AF65-F5344CB8AC3E}">
        <p14:creationId xmlns:p14="http://schemas.microsoft.com/office/powerpoint/2010/main" val="3837452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ángulo 16">
            <a:extLst>
              <a:ext uri="{FF2B5EF4-FFF2-40B4-BE49-F238E27FC236}">
                <a16:creationId xmlns:a16="http://schemas.microsoft.com/office/drawing/2014/main" id="{19DFE5C2-4559-4488-A4D9-309F3301D3A7}"/>
              </a:ext>
            </a:extLst>
          </p:cNvPr>
          <p:cNvSpPr/>
          <p:nvPr/>
        </p:nvSpPr>
        <p:spPr>
          <a:xfrm>
            <a:off x="370135" y="1736831"/>
            <a:ext cx="8403729" cy="3384337"/>
          </a:xfrm>
          <a:prstGeom prst="rect">
            <a:avLst/>
          </a:prstGeom>
          <a:solidFill>
            <a:srgbClr val="FFC000">
              <a:alpha val="24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Review Meeting  |  Brussels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FE12-62BD-41F9-8F3F-A0956C733398}" type="slidenum">
              <a:rPr lang="de-DE" smtClean="0"/>
              <a:t>3</a:t>
            </a:fld>
            <a:endParaRPr lang="de-DE"/>
          </a:p>
        </p:txBody>
      </p:sp>
      <p:sp>
        <p:nvSpPr>
          <p:cNvPr id="7" name="Untertitel 5">
            <a:extLst>
              <a:ext uri="{FF2B5EF4-FFF2-40B4-BE49-F238E27FC236}">
                <a16:creationId xmlns:a16="http://schemas.microsoft.com/office/drawing/2014/main" id="{0E1E4136-A673-4B3D-9E99-7E6FB1513B89}"/>
              </a:ext>
            </a:extLst>
          </p:cNvPr>
          <p:cNvSpPr txBox="1">
            <a:spLocks/>
          </p:cNvSpPr>
          <p:nvPr/>
        </p:nvSpPr>
        <p:spPr>
          <a:xfrm>
            <a:off x="370135" y="908720"/>
            <a:ext cx="8006861" cy="50405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de-DE" sz="1300" b="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538163" indent="-285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82663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431925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82775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es-ES" sz="36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Formal </a:t>
            </a:r>
            <a:r>
              <a:rPr lang="es-ES" sz="3600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rewards</a:t>
            </a:r>
            <a:r>
              <a:rPr lang="es-ES" sz="36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:</a:t>
            </a: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07F38244-94D3-4DC8-8019-E6B1781CFD07}"/>
              </a:ext>
            </a:extLst>
          </p:cNvPr>
          <p:cNvSpPr txBox="1">
            <a:spLocks/>
          </p:cNvSpPr>
          <p:nvPr/>
        </p:nvSpPr>
        <p:spPr>
          <a:xfrm>
            <a:off x="370136" y="274638"/>
            <a:ext cx="8006861" cy="490066"/>
          </a:xfrm>
          <a:prstGeom prst="rect">
            <a:avLst/>
          </a:prstGeom>
          <a:solidFill>
            <a:srgbClr val="209298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de-DE" dirty="0">
                <a:solidFill>
                  <a:srgbClr val="FFFFFF"/>
                </a:solidFill>
              </a:rPr>
              <a:t>Ideas for Rewarding suggestions</a:t>
            </a:r>
            <a:endParaRPr kumimoji="0" lang="de-DE" sz="2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6C39A012-4CFD-4848-9EAB-25FA35398202}"/>
              </a:ext>
            </a:extLst>
          </p:cNvPr>
          <p:cNvSpPr/>
          <p:nvPr/>
        </p:nvSpPr>
        <p:spPr>
          <a:xfrm>
            <a:off x="8548873" y="273636"/>
            <a:ext cx="224991" cy="489600"/>
          </a:xfrm>
          <a:prstGeom prst="rect">
            <a:avLst/>
          </a:prstGeom>
          <a:solidFill>
            <a:srgbClr val="1B8E95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Inhaltsplatzhalter 2">
            <a:extLst>
              <a:ext uri="{FF2B5EF4-FFF2-40B4-BE49-F238E27FC236}">
                <a16:creationId xmlns:a16="http://schemas.microsoft.com/office/drawing/2014/main" id="{3FED30E7-503A-455C-B2F1-368D8E2EB2A6}"/>
              </a:ext>
            </a:extLst>
          </p:cNvPr>
          <p:cNvSpPr txBox="1">
            <a:spLocks/>
          </p:cNvSpPr>
          <p:nvPr/>
        </p:nvSpPr>
        <p:spPr>
          <a:xfrm>
            <a:off x="457200" y="1875273"/>
            <a:ext cx="8229600" cy="4065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9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8163" indent="-285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82663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431925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82775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sz="17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Existence of such programs does not guarantee that they will be appreciated or that they will have any motivating effect; therefore, they must be managed taking into account the following aspects:</a:t>
            </a:r>
          </a:p>
          <a:p>
            <a:pPr marL="823913" lvl="1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Adapt the awards to the needs.</a:t>
            </a:r>
          </a:p>
          <a:p>
            <a:pPr marL="823913" lvl="1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That the prizes be fair and timely.</a:t>
            </a:r>
          </a:p>
          <a:p>
            <a:pPr marL="823913" lvl="1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Enhance the value of prizes.</a:t>
            </a:r>
          </a:p>
          <a:p>
            <a:pPr marL="823913" lvl="1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Give prizes in public.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sz="17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261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>
            <a:extLst>
              <a:ext uri="{FF2B5EF4-FFF2-40B4-BE49-F238E27FC236}">
                <a16:creationId xmlns:a16="http://schemas.microsoft.com/office/drawing/2014/main" id="{ADA53CA8-4727-4D95-AF73-CF58358F8669}"/>
              </a:ext>
            </a:extLst>
          </p:cNvPr>
          <p:cNvSpPr/>
          <p:nvPr/>
        </p:nvSpPr>
        <p:spPr>
          <a:xfrm>
            <a:off x="370135" y="1736831"/>
            <a:ext cx="8403729" cy="3744397"/>
          </a:xfrm>
          <a:prstGeom prst="rect">
            <a:avLst/>
          </a:prstGeom>
          <a:solidFill>
            <a:srgbClr val="FFC000">
              <a:alpha val="24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Review Meeting  |  Brussels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FE12-62BD-41F9-8F3F-A0956C733398}" type="slidenum">
              <a:rPr lang="de-DE" smtClean="0"/>
              <a:t>4</a:t>
            </a:fld>
            <a:endParaRPr lang="de-DE"/>
          </a:p>
        </p:txBody>
      </p:sp>
      <p:sp>
        <p:nvSpPr>
          <p:cNvPr id="7" name="Untertitel 5">
            <a:extLst>
              <a:ext uri="{FF2B5EF4-FFF2-40B4-BE49-F238E27FC236}">
                <a16:creationId xmlns:a16="http://schemas.microsoft.com/office/drawing/2014/main" id="{F8AEB730-C65E-42E3-A56E-8D4DFE19559F}"/>
              </a:ext>
            </a:extLst>
          </p:cNvPr>
          <p:cNvSpPr txBox="1">
            <a:spLocks/>
          </p:cNvSpPr>
          <p:nvPr/>
        </p:nvSpPr>
        <p:spPr>
          <a:xfrm>
            <a:off x="370135" y="908720"/>
            <a:ext cx="8006861" cy="50405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de-DE" sz="1300" b="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538163" indent="-285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82663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431925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82775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en-US" sz="28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Awards in education and personal development:</a:t>
            </a: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A29D80A0-188D-45BE-BF1D-D7B62366C034}"/>
              </a:ext>
            </a:extLst>
          </p:cNvPr>
          <p:cNvSpPr txBox="1">
            <a:spLocks/>
          </p:cNvSpPr>
          <p:nvPr/>
        </p:nvSpPr>
        <p:spPr>
          <a:xfrm>
            <a:off x="370136" y="274638"/>
            <a:ext cx="8006861" cy="490066"/>
          </a:xfrm>
          <a:prstGeom prst="rect">
            <a:avLst/>
          </a:prstGeom>
          <a:solidFill>
            <a:srgbClr val="209298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de-DE" dirty="0">
                <a:solidFill>
                  <a:srgbClr val="FFFFFF"/>
                </a:solidFill>
              </a:rPr>
              <a:t>Ideas for Rewarding suggestions</a:t>
            </a:r>
            <a:endParaRPr kumimoji="0" lang="de-DE" sz="2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E16A9968-4D51-4773-B3ED-F403E0028F6A}"/>
              </a:ext>
            </a:extLst>
          </p:cNvPr>
          <p:cNvSpPr/>
          <p:nvPr/>
        </p:nvSpPr>
        <p:spPr>
          <a:xfrm>
            <a:off x="8548873" y="273636"/>
            <a:ext cx="224991" cy="489600"/>
          </a:xfrm>
          <a:prstGeom prst="rect">
            <a:avLst/>
          </a:prstGeom>
          <a:solidFill>
            <a:srgbClr val="1B8E95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Inhaltsplatzhalter 2">
            <a:extLst>
              <a:ext uri="{FF2B5EF4-FFF2-40B4-BE49-F238E27FC236}">
                <a16:creationId xmlns:a16="http://schemas.microsoft.com/office/drawing/2014/main" id="{FFE44536-58F5-4A17-A6C1-821EB192A83C}"/>
              </a:ext>
            </a:extLst>
          </p:cNvPr>
          <p:cNvSpPr txBox="1">
            <a:spLocks/>
          </p:cNvSpPr>
          <p:nvPr/>
        </p:nvSpPr>
        <p:spPr>
          <a:xfrm>
            <a:off x="732402" y="1789984"/>
            <a:ext cx="7679196" cy="4065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9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8163" indent="-285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82663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431925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82775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Pay the employee's membership fee to a professional organization.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Show personal interest in an employee's progress and career, after the employee has accomplished something specific, ask how he or she can help you take the next step.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When an issue similar to that on which an employee has shown interest arises, call him or her to participate in the discussion, analysis and presentation of the recommendations.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6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Pay the employee the subscription to the magazine, newspaper or bulletin, which he chooses.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sz="16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039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Review Meeting  |  Brussels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FE12-62BD-41F9-8F3F-A0956C733398}" type="slidenum">
              <a:rPr lang="de-DE" smtClean="0"/>
              <a:t>5</a:t>
            </a:fld>
            <a:endParaRPr lang="de-DE"/>
          </a:p>
        </p:txBody>
      </p:sp>
      <p:pic>
        <p:nvPicPr>
          <p:cNvPr id="7" name="Gráfico 6" descr="Hombre">
            <a:extLst>
              <a:ext uri="{FF2B5EF4-FFF2-40B4-BE49-F238E27FC236}">
                <a16:creationId xmlns:a16="http://schemas.microsoft.com/office/drawing/2014/main" id="{126A53C0-C23C-4554-98F1-B0049E7497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0057" y="2075664"/>
            <a:ext cx="914400" cy="914400"/>
          </a:xfrm>
          <a:prstGeom prst="rect">
            <a:avLst/>
          </a:prstGeom>
        </p:spPr>
      </p:pic>
      <p:pic>
        <p:nvPicPr>
          <p:cNvPr id="9" name="Gráfico 8" descr="Niños">
            <a:extLst>
              <a:ext uri="{FF2B5EF4-FFF2-40B4-BE49-F238E27FC236}">
                <a16:creationId xmlns:a16="http://schemas.microsoft.com/office/drawing/2014/main" id="{6DDDD961-3359-496D-A97B-A27082D003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45655" y="3829036"/>
            <a:ext cx="914400" cy="914400"/>
          </a:xfrm>
          <a:prstGeom prst="rect">
            <a:avLst/>
          </a:prstGeom>
        </p:spPr>
      </p:pic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A7C8D682-8063-4BEA-9259-44E80154A524}"/>
              </a:ext>
            </a:extLst>
          </p:cNvPr>
          <p:cNvCxnSpPr>
            <a:cxnSpLocks/>
          </p:cNvCxnSpPr>
          <p:nvPr/>
        </p:nvCxnSpPr>
        <p:spPr>
          <a:xfrm flipV="1">
            <a:off x="1514311" y="2509147"/>
            <a:ext cx="4545062" cy="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de flecha 26">
            <a:extLst>
              <a:ext uri="{FF2B5EF4-FFF2-40B4-BE49-F238E27FC236}">
                <a16:creationId xmlns:a16="http://schemas.microsoft.com/office/drawing/2014/main" id="{9E6E41E9-C344-4A71-8995-65572A47A724}"/>
              </a:ext>
            </a:extLst>
          </p:cNvPr>
          <p:cNvCxnSpPr>
            <a:cxnSpLocks/>
          </p:cNvCxnSpPr>
          <p:nvPr/>
        </p:nvCxnSpPr>
        <p:spPr>
          <a:xfrm>
            <a:off x="1606520" y="4292083"/>
            <a:ext cx="1044116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de flecha 33">
            <a:extLst>
              <a:ext uri="{FF2B5EF4-FFF2-40B4-BE49-F238E27FC236}">
                <a16:creationId xmlns:a16="http://schemas.microsoft.com/office/drawing/2014/main" id="{24217ED4-7DFD-4F02-B323-DFA6C157192C}"/>
              </a:ext>
            </a:extLst>
          </p:cNvPr>
          <p:cNvCxnSpPr>
            <a:cxnSpLocks/>
          </p:cNvCxnSpPr>
          <p:nvPr/>
        </p:nvCxnSpPr>
        <p:spPr>
          <a:xfrm>
            <a:off x="4738868" y="4282715"/>
            <a:ext cx="2213107" cy="2537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el 1">
            <a:extLst>
              <a:ext uri="{FF2B5EF4-FFF2-40B4-BE49-F238E27FC236}">
                <a16:creationId xmlns:a16="http://schemas.microsoft.com/office/drawing/2014/main" id="{8D43F654-5120-4FD7-8A92-6B27B44277AD}"/>
              </a:ext>
            </a:extLst>
          </p:cNvPr>
          <p:cNvSpPr txBox="1">
            <a:spLocks/>
          </p:cNvSpPr>
          <p:nvPr/>
        </p:nvSpPr>
        <p:spPr>
          <a:xfrm>
            <a:off x="370136" y="274638"/>
            <a:ext cx="8006861" cy="490066"/>
          </a:xfrm>
          <a:prstGeom prst="rect">
            <a:avLst/>
          </a:prstGeom>
          <a:solidFill>
            <a:srgbClr val="209298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de-DE" dirty="0">
                <a:solidFill>
                  <a:srgbClr val="FFFFFF"/>
                </a:solidFill>
              </a:rPr>
              <a:t>Role play</a:t>
            </a:r>
            <a:endParaRPr kumimoji="0" lang="de-DE" sz="2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B68A4B75-D3B1-4BF5-A2EB-7B7962E9B09C}"/>
              </a:ext>
            </a:extLst>
          </p:cNvPr>
          <p:cNvSpPr/>
          <p:nvPr/>
        </p:nvSpPr>
        <p:spPr>
          <a:xfrm>
            <a:off x="8548873" y="273636"/>
            <a:ext cx="224991" cy="489600"/>
          </a:xfrm>
          <a:prstGeom prst="rect">
            <a:avLst/>
          </a:prstGeom>
          <a:solidFill>
            <a:srgbClr val="1B8E95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7A95637-92CB-4528-AD81-B5603A2825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4031" y="2065181"/>
            <a:ext cx="514350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>
            <a:extLst>
              <a:ext uri="{FF2B5EF4-FFF2-40B4-BE49-F238E27FC236}">
                <a16:creationId xmlns:a16="http://schemas.microsoft.com/office/drawing/2014/main" id="{0DBAF354-3068-40A2-8072-06811CF124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3314" y="2065181"/>
            <a:ext cx="514350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>
            <a:extLst>
              <a:ext uri="{FF2B5EF4-FFF2-40B4-BE49-F238E27FC236}">
                <a16:creationId xmlns:a16="http://schemas.microsoft.com/office/drawing/2014/main" id="{16751DD6-A4D1-4D83-A567-604C431AB8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597" y="2065181"/>
            <a:ext cx="514350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Forma libre: forma 52">
            <a:extLst>
              <a:ext uri="{FF2B5EF4-FFF2-40B4-BE49-F238E27FC236}">
                <a16:creationId xmlns:a16="http://schemas.microsoft.com/office/drawing/2014/main" id="{C3C3C651-28FD-483C-B269-104841DDAEA3}"/>
              </a:ext>
            </a:extLst>
          </p:cNvPr>
          <p:cNvSpPr/>
          <p:nvPr/>
        </p:nvSpPr>
        <p:spPr>
          <a:xfrm>
            <a:off x="3113507" y="3660426"/>
            <a:ext cx="208940" cy="920571"/>
          </a:xfrm>
          <a:custGeom>
            <a:avLst/>
            <a:gdLst>
              <a:gd name="connsiteX0" fmla="*/ 104536 w 208940"/>
              <a:gd name="connsiteY0" fmla="*/ 0 h 549275"/>
              <a:gd name="connsiteX1" fmla="*/ 2936 w 208940"/>
              <a:gd name="connsiteY1" fmla="*/ 219075 h 549275"/>
              <a:gd name="connsiteX2" fmla="*/ 206136 w 208940"/>
              <a:gd name="connsiteY2" fmla="*/ 336550 h 549275"/>
              <a:gd name="connsiteX3" fmla="*/ 126761 w 208940"/>
              <a:gd name="connsiteY3" fmla="*/ 549275 h 549275"/>
              <a:gd name="connsiteX4" fmla="*/ 126761 w 208940"/>
              <a:gd name="connsiteY4" fmla="*/ 549275 h 549275"/>
              <a:gd name="connsiteX5" fmla="*/ 129936 w 208940"/>
              <a:gd name="connsiteY5" fmla="*/ 549275 h 549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8940" h="549275">
                <a:moveTo>
                  <a:pt x="104536" y="0"/>
                </a:moveTo>
                <a:cubicBezTo>
                  <a:pt x="45269" y="81491"/>
                  <a:pt x="-13997" y="162983"/>
                  <a:pt x="2936" y="219075"/>
                </a:cubicBezTo>
                <a:cubicBezTo>
                  <a:pt x="19869" y="275167"/>
                  <a:pt x="185499" y="281517"/>
                  <a:pt x="206136" y="336550"/>
                </a:cubicBezTo>
                <a:cubicBezTo>
                  <a:pt x="226773" y="391583"/>
                  <a:pt x="126761" y="549275"/>
                  <a:pt x="126761" y="549275"/>
                </a:cubicBezTo>
                <a:lnTo>
                  <a:pt x="126761" y="549275"/>
                </a:lnTo>
                <a:lnTo>
                  <a:pt x="129936" y="549275"/>
                </a:lnTo>
              </a:path>
            </a:pathLst>
          </a:custGeom>
          <a:noFill/>
          <a:ln w="3175">
            <a:solidFill>
              <a:srgbClr val="1B8E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" dirty="0"/>
          </a:p>
        </p:txBody>
      </p:sp>
      <p:sp>
        <p:nvSpPr>
          <p:cNvPr id="54" name="Elipse 53">
            <a:extLst>
              <a:ext uri="{FF2B5EF4-FFF2-40B4-BE49-F238E27FC236}">
                <a16:creationId xmlns:a16="http://schemas.microsoft.com/office/drawing/2014/main" id="{F9E1C445-EB2F-4035-BB7D-32CF5C6F8778}"/>
              </a:ext>
            </a:extLst>
          </p:cNvPr>
          <p:cNvSpPr/>
          <p:nvPr/>
        </p:nvSpPr>
        <p:spPr>
          <a:xfrm rot="1856654">
            <a:off x="3252509" y="4257433"/>
            <a:ext cx="157521" cy="23650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55" name="Conector recto 54">
            <a:extLst>
              <a:ext uri="{FF2B5EF4-FFF2-40B4-BE49-F238E27FC236}">
                <a16:creationId xmlns:a16="http://schemas.microsoft.com/office/drawing/2014/main" id="{E1B6634D-DEDD-4B1F-8E4C-1B7A85746530}"/>
              </a:ext>
            </a:extLst>
          </p:cNvPr>
          <p:cNvCxnSpPr/>
          <p:nvPr/>
        </p:nvCxnSpPr>
        <p:spPr>
          <a:xfrm>
            <a:off x="2650636" y="3662532"/>
            <a:ext cx="2088232" cy="0"/>
          </a:xfrm>
          <a:prstGeom prst="line">
            <a:avLst/>
          </a:prstGeom>
          <a:ln w="38100">
            <a:solidFill>
              <a:srgbClr val="1B8E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Forma libre: forma 55">
            <a:extLst>
              <a:ext uri="{FF2B5EF4-FFF2-40B4-BE49-F238E27FC236}">
                <a16:creationId xmlns:a16="http://schemas.microsoft.com/office/drawing/2014/main" id="{6EB7686C-AB4B-43DC-AD4B-9714A5DD0AA2}"/>
              </a:ext>
            </a:extLst>
          </p:cNvPr>
          <p:cNvSpPr/>
          <p:nvPr/>
        </p:nvSpPr>
        <p:spPr>
          <a:xfrm>
            <a:off x="2885593" y="3665190"/>
            <a:ext cx="129326" cy="286214"/>
          </a:xfrm>
          <a:custGeom>
            <a:avLst/>
            <a:gdLst>
              <a:gd name="connsiteX0" fmla="*/ 24475 w 129326"/>
              <a:gd name="connsiteY0" fmla="*/ 0 h 433387"/>
              <a:gd name="connsiteX1" fmla="*/ 129250 w 129326"/>
              <a:gd name="connsiteY1" fmla="*/ 176212 h 433387"/>
              <a:gd name="connsiteX2" fmla="*/ 10188 w 129326"/>
              <a:gd name="connsiteY2" fmla="*/ 319087 h 433387"/>
              <a:gd name="connsiteX3" fmla="*/ 10188 w 129326"/>
              <a:gd name="connsiteY3" fmla="*/ 414337 h 433387"/>
              <a:gd name="connsiteX4" fmla="*/ 43525 w 129326"/>
              <a:gd name="connsiteY4" fmla="*/ 433387 h 433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9326" h="433387">
                <a:moveTo>
                  <a:pt x="24475" y="0"/>
                </a:moveTo>
                <a:cubicBezTo>
                  <a:pt x="78053" y="61515"/>
                  <a:pt x="131631" y="123031"/>
                  <a:pt x="129250" y="176212"/>
                </a:cubicBezTo>
                <a:cubicBezTo>
                  <a:pt x="126869" y="229393"/>
                  <a:pt x="30032" y="279400"/>
                  <a:pt x="10188" y="319087"/>
                </a:cubicBezTo>
                <a:cubicBezTo>
                  <a:pt x="-9656" y="358774"/>
                  <a:pt x="4632" y="395287"/>
                  <a:pt x="10188" y="414337"/>
                </a:cubicBezTo>
                <a:cubicBezTo>
                  <a:pt x="15744" y="433387"/>
                  <a:pt x="29634" y="433387"/>
                  <a:pt x="43525" y="433387"/>
                </a:cubicBezTo>
              </a:path>
            </a:pathLst>
          </a:custGeom>
          <a:noFill/>
          <a:ln w="3175">
            <a:solidFill>
              <a:srgbClr val="1B8E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57" name="Gráfico 56" descr="Bombilla">
            <a:extLst>
              <a:ext uri="{FF2B5EF4-FFF2-40B4-BE49-F238E27FC236}">
                <a16:creationId xmlns:a16="http://schemas.microsoft.com/office/drawing/2014/main" id="{F5CB4D92-17E1-490B-AFF2-70A43F2AB64E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 l="22437" t="5139" r="22439" b="5127"/>
          <a:stretch/>
        </p:blipFill>
        <p:spPr>
          <a:xfrm rot="10800000">
            <a:off x="2772368" y="3937030"/>
            <a:ext cx="266721" cy="434179"/>
          </a:xfrm>
          <a:prstGeom prst="rect">
            <a:avLst/>
          </a:prstGeom>
        </p:spPr>
      </p:pic>
      <p:pic>
        <p:nvPicPr>
          <p:cNvPr id="58" name="Gráfico 57" descr="Bombilla">
            <a:extLst>
              <a:ext uri="{FF2B5EF4-FFF2-40B4-BE49-F238E27FC236}">
                <a16:creationId xmlns:a16="http://schemas.microsoft.com/office/drawing/2014/main" id="{B1B97E5B-D728-4D21-BFFE-E34653BE81AE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 l="22437" t="5139" r="22439" b="5127"/>
          <a:stretch/>
        </p:blipFill>
        <p:spPr>
          <a:xfrm rot="10800000">
            <a:off x="3112431" y="4548655"/>
            <a:ext cx="266721" cy="434179"/>
          </a:xfrm>
          <a:prstGeom prst="rect">
            <a:avLst/>
          </a:prstGeom>
        </p:spPr>
      </p:pic>
      <p:pic>
        <p:nvPicPr>
          <p:cNvPr id="59" name="Gráfico 58" descr="Bombilla">
            <a:extLst>
              <a:ext uri="{FF2B5EF4-FFF2-40B4-BE49-F238E27FC236}">
                <a16:creationId xmlns:a16="http://schemas.microsoft.com/office/drawing/2014/main" id="{8FAA3151-F777-4C7E-B8A5-67EE65887576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 l="22437" t="5139" r="22439" b="5127"/>
          <a:stretch/>
        </p:blipFill>
        <p:spPr>
          <a:xfrm rot="10800000">
            <a:off x="3753191" y="4046051"/>
            <a:ext cx="266721" cy="434179"/>
          </a:xfrm>
          <a:prstGeom prst="rect">
            <a:avLst/>
          </a:prstGeom>
        </p:spPr>
      </p:pic>
      <p:pic>
        <p:nvPicPr>
          <p:cNvPr id="60" name="Gráfico 59" descr="Bombilla">
            <a:extLst>
              <a:ext uri="{FF2B5EF4-FFF2-40B4-BE49-F238E27FC236}">
                <a16:creationId xmlns:a16="http://schemas.microsoft.com/office/drawing/2014/main" id="{90B57001-D163-4711-B890-6F9D600CA951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 l="22437" t="5139" r="22439" b="5127"/>
          <a:stretch/>
        </p:blipFill>
        <p:spPr>
          <a:xfrm rot="10800000">
            <a:off x="4080132" y="4331173"/>
            <a:ext cx="266721" cy="434179"/>
          </a:xfrm>
          <a:prstGeom prst="rect">
            <a:avLst/>
          </a:prstGeom>
        </p:spPr>
      </p:pic>
      <p:pic>
        <p:nvPicPr>
          <p:cNvPr id="61" name="Gráfico 60" descr="Bombilla">
            <a:extLst>
              <a:ext uri="{FF2B5EF4-FFF2-40B4-BE49-F238E27FC236}">
                <a16:creationId xmlns:a16="http://schemas.microsoft.com/office/drawing/2014/main" id="{7BD203AD-1D95-4CF3-8356-62D1824A745A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 l="22437" t="5139" r="22439" b="5127"/>
          <a:stretch/>
        </p:blipFill>
        <p:spPr>
          <a:xfrm rot="10800000">
            <a:off x="4407073" y="3765394"/>
            <a:ext cx="266721" cy="434179"/>
          </a:xfrm>
          <a:prstGeom prst="rect">
            <a:avLst/>
          </a:prstGeom>
        </p:spPr>
      </p:pic>
      <p:pic>
        <p:nvPicPr>
          <p:cNvPr id="62" name="Gráfico 61" descr="Bombilla">
            <a:extLst>
              <a:ext uri="{FF2B5EF4-FFF2-40B4-BE49-F238E27FC236}">
                <a16:creationId xmlns:a16="http://schemas.microsoft.com/office/drawing/2014/main" id="{8BCCA9B7-55BC-47BE-80C3-17C484141C9E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 l="22437" t="5139" r="22439" b="5127"/>
          <a:stretch/>
        </p:blipFill>
        <p:spPr>
          <a:xfrm rot="10800000">
            <a:off x="3435858" y="3768197"/>
            <a:ext cx="266721" cy="434179"/>
          </a:xfrm>
          <a:prstGeom prst="rect">
            <a:avLst/>
          </a:prstGeom>
        </p:spPr>
      </p:pic>
      <p:sp>
        <p:nvSpPr>
          <p:cNvPr id="63" name="Forma libre: forma 62">
            <a:extLst>
              <a:ext uri="{FF2B5EF4-FFF2-40B4-BE49-F238E27FC236}">
                <a16:creationId xmlns:a16="http://schemas.microsoft.com/office/drawing/2014/main" id="{46BFE515-0245-4FF7-80A9-B7FB54F9CCB6}"/>
              </a:ext>
            </a:extLst>
          </p:cNvPr>
          <p:cNvSpPr/>
          <p:nvPr/>
        </p:nvSpPr>
        <p:spPr>
          <a:xfrm flipH="1">
            <a:off x="3550612" y="3648548"/>
            <a:ext cx="45719" cy="153184"/>
          </a:xfrm>
          <a:custGeom>
            <a:avLst/>
            <a:gdLst>
              <a:gd name="connsiteX0" fmla="*/ 104536 w 208940"/>
              <a:gd name="connsiteY0" fmla="*/ 0 h 549275"/>
              <a:gd name="connsiteX1" fmla="*/ 2936 w 208940"/>
              <a:gd name="connsiteY1" fmla="*/ 219075 h 549275"/>
              <a:gd name="connsiteX2" fmla="*/ 206136 w 208940"/>
              <a:gd name="connsiteY2" fmla="*/ 336550 h 549275"/>
              <a:gd name="connsiteX3" fmla="*/ 126761 w 208940"/>
              <a:gd name="connsiteY3" fmla="*/ 549275 h 549275"/>
              <a:gd name="connsiteX4" fmla="*/ 126761 w 208940"/>
              <a:gd name="connsiteY4" fmla="*/ 549275 h 549275"/>
              <a:gd name="connsiteX5" fmla="*/ 129936 w 208940"/>
              <a:gd name="connsiteY5" fmla="*/ 549275 h 549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8940" h="549275">
                <a:moveTo>
                  <a:pt x="104536" y="0"/>
                </a:moveTo>
                <a:cubicBezTo>
                  <a:pt x="45269" y="81491"/>
                  <a:pt x="-13997" y="162983"/>
                  <a:pt x="2936" y="219075"/>
                </a:cubicBezTo>
                <a:cubicBezTo>
                  <a:pt x="19869" y="275167"/>
                  <a:pt x="185499" y="281517"/>
                  <a:pt x="206136" y="336550"/>
                </a:cubicBezTo>
                <a:cubicBezTo>
                  <a:pt x="226773" y="391583"/>
                  <a:pt x="126761" y="549275"/>
                  <a:pt x="126761" y="549275"/>
                </a:cubicBezTo>
                <a:lnTo>
                  <a:pt x="126761" y="549275"/>
                </a:lnTo>
                <a:lnTo>
                  <a:pt x="129936" y="549275"/>
                </a:lnTo>
              </a:path>
            </a:pathLst>
          </a:custGeom>
          <a:noFill/>
          <a:ln w="3175">
            <a:solidFill>
              <a:srgbClr val="1B8E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"/>
          </a:p>
        </p:txBody>
      </p:sp>
      <p:sp>
        <p:nvSpPr>
          <p:cNvPr id="64" name="Forma libre: forma 63">
            <a:extLst>
              <a:ext uri="{FF2B5EF4-FFF2-40B4-BE49-F238E27FC236}">
                <a16:creationId xmlns:a16="http://schemas.microsoft.com/office/drawing/2014/main" id="{DF6CF7E4-3D23-47E3-9DA0-219D1E4BA33D}"/>
              </a:ext>
            </a:extLst>
          </p:cNvPr>
          <p:cNvSpPr/>
          <p:nvPr/>
        </p:nvSpPr>
        <p:spPr>
          <a:xfrm>
            <a:off x="3859121" y="3676294"/>
            <a:ext cx="52423" cy="375187"/>
          </a:xfrm>
          <a:custGeom>
            <a:avLst/>
            <a:gdLst>
              <a:gd name="connsiteX0" fmla="*/ 104536 w 208940"/>
              <a:gd name="connsiteY0" fmla="*/ 0 h 549275"/>
              <a:gd name="connsiteX1" fmla="*/ 2936 w 208940"/>
              <a:gd name="connsiteY1" fmla="*/ 219075 h 549275"/>
              <a:gd name="connsiteX2" fmla="*/ 206136 w 208940"/>
              <a:gd name="connsiteY2" fmla="*/ 336550 h 549275"/>
              <a:gd name="connsiteX3" fmla="*/ 126761 w 208940"/>
              <a:gd name="connsiteY3" fmla="*/ 549275 h 549275"/>
              <a:gd name="connsiteX4" fmla="*/ 126761 w 208940"/>
              <a:gd name="connsiteY4" fmla="*/ 549275 h 549275"/>
              <a:gd name="connsiteX5" fmla="*/ 129936 w 208940"/>
              <a:gd name="connsiteY5" fmla="*/ 549275 h 549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8940" h="549275">
                <a:moveTo>
                  <a:pt x="104536" y="0"/>
                </a:moveTo>
                <a:cubicBezTo>
                  <a:pt x="45269" y="81491"/>
                  <a:pt x="-13997" y="162983"/>
                  <a:pt x="2936" y="219075"/>
                </a:cubicBezTo>
                <a:cubicBezTo>
                  <a:pt x="19869" y="275167"/>
                  <a:pt x="185499" y="281517"/>
                  <a:pt x="206136" y="336550"/>
                </a:cubicBezTo>
                <a:cubicBezTo>
                  <a:pt x="226773" y="391583"/>
                  <a:pt x="126761" y="549275"/>
                  <a:pt x="126761" y="549275"/>
                </a:cubicBezTo>
                <a:lnTo>
                  <a:pt x="126761" y="549275"/>
                </a:lnTo>
                <a:lnTo>
                  <a:pt x="129936" y="549275"/>
                </a:lnTo>
              </a:path>
            </a:pathLst>
          </a:custGeom>
          <a:noFill/>
          <a:ln w="3175">
            <a:solidFill>
              <a:srgbClr val="1B8E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"/>
          </a:p>
        </p:txBody>
      </p:sp>
      <p:sp>
        <p:nvSpPr>
          <p:cNvPr id="65" name="Forma libre: forma 64">
            <a:extLst>
              <a:ext uri="{FF2B5EF4-FFF2-40B4-BE49-F238E27FC236}">
                <a16:creationId xmlns:a16="http://schemas.microsoft.com/office/drawing/2014/main" id="{748AE91E-E1DE-4FCE-A011-D9F71F3B4267}"/>
              </a:ext>
            </a:extLst>
          </p:cNvPr>
          <p:cNvSpPr/>
          <p:nvPr/>
        </p:nvSpPr>
        <p:spPr>
          <a:xfrm>
            <a:off x="4139709" y="3651706"/>
            <a:ext cx="199998" cy="689896"/>
          </a:xfrm>
          <a:custGeom>
            <a:avLst/>
            <a:gdLst>
              <a:gd name="connsiteX0" fmla="*/ 24475 w 129326"/>
              <a:gd name="connsiteY0" fmla="*/ 0 h 433387"/>
              <a:gd name="connsiteX1" fmla="*/ 129250 w 129326"/>
              <a:gd name="connsiteY1" fmla="*/ 176212 h 433387"/>
              <a:gd name="connsiteX2" fmla="*/ 10188 w 129326"/>
              <a:gd name="connsiteY2" fmla="*/ 319087 h 433387"/>
              <a:gd name="connsiteX3" fmla="*/ 10188 w 129326"/>
              <a:gd name="connsiteY3" fmla="*/ 414337 h 433387"/>
              <a:gd name="connsiteX4" fmla="*/ 43525 w 129326"/>
              <a:gd name="connsiteY4" fmla="*/ 433387 h 433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9326" h="433387">
                <a:moveTo>
                  <a:pt x="24475" y="0"/>
                </a:moveTo>
                <a:cubicBezTo>
                  <a:pt x="78053" y="61515"/>
                  <a:pt x="131631" y="123031"/>
                  <a:pt x="129250" y="176212"/>
                </a:cubicBezTo>
                <a:cubicBezTo>
                  <a:pt x="126869" y="229393"/>
                  <a:pt x="30032" y="279400"/>
                  <a:pt x="10188" y="319087"/>
                </a:cubicBezTo>
                <a:cubicBezTo>
                  <a:pt x="-9656" y="358774"/>
                  <a:pt x="4632" y="395287"/>
                  <a:pt x="10188" y="414337"/>
                </a:cubicBezTo>
                <a:cubicBezTo>
                  <a:pt x="15744" y="433387"/>
                  <a:pt x="29634" y="433387"/>
                  <a:pt x="43525" y="433387"/>
                </a:cubicBezTo>
              </a:path>
            </a:pathLst>
          </a:custGeom>
          <a:noFill/>
          <a:ln w="3175">
            <a:solidFill>
              <a:srgbClr val="1B8E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6" name="Forma libre: forma 65">
            <a:extLst>
              <a:ext uri="{FF2B5EF4-FFF2-40B4-BE49-F238E27FC236}">
                <a16:creationId xmlns:a16="http://schemas.microsoft.com/office/drawing/2014/main" id="{DBD46740-2A34-49C2-B71E-288BF1685F80}"/>
              </a:ext>
            </a:extLst>
          </p:cNvPr>
          <p:cNvSpPr/>
          <p:nvPr/>
        </p:nvSpPr>
        <p:spPr>
          <a:xfrm>
            <a:off x="4500750" y="3643474"/>
            <a:ext cx="45719" cy="153184"/>
          </a:xfrm>
          <a:custGeom>
            <a:avLst/>
            <a:gdLst>
              <a:gd name="connsiteX0" fmla="*/ 104536 w 208940"/>
              <a:gd name="connsiteY0" fmla="*/ 0 h 549275"/>
              <a:gd name="connsiteX1" fmla="*/ 2936 w 208940"/>
              <a:gd name="connsiteY1" fmla="*/ 219075 h 549275"/>
              <a:gd name="connsiteX2" fmla="*/ 206136 w 208940"/>
              <a:gd name="connsiteY2" fmla="*/ 336550 h 549275"/>
              <a:gd name="connsiteX3" fmla="*/ 126761 w 208940"/>
              <a:gd name="connsiteY3" fmla="*/ 549275 h 549275"/>
              <a:gd name="connsiteX4" fmla="*/ 126761 w 208940"/>
              <a:gd name="connsiteY4" fmla="*/ 549275 h 549275"/>
              <a:gd name="connsiteX5" fmla="*/ 129936 w 208940"/>
              <a:gd name="connsiteY5" fmla="*/ 549275 h 549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8940" h="549275">
                <a:moveTo>
                  <a:pt x="104536" y="0"/>
                </a:moveTo>
                <a:cubicBezTo>
                  <a:pt x="45269" y="81491"/>
                  <a:pt x="-13997" y="162983"/>
                  <a:pt x="2936" y="219075"/>
                </a:cubicBezTo>
                <a:cubicBezTo>
                  <a:pt x="19869" y="275167"/>
                  <a:pt x="185499" y="281517"/>
                  <a:pt x="206136" y="336550"/>
                </a:cubicBezTo>
                <a:cubicBezTo>
                  <a:pt x="226773" y="391583"/>
                  <a:pt x="126761" y="549275"/>
                  <a:pt x="126761" y="549275"/>
                </a:cubicBezTo>
                <a:lnTo>
                  <a:pt x="126761" y="549275"/>
                </a:lnTo>
                <a:lnTo>
                  <a:pt x="129936" y="549275"/>
                </a:lnTo>
              </a:path>
            </a:pathLst>
          </a:custGeom>
          <a:noFill/>
          <a:ln w="3175">
            <a:solidFill>
              <a:srgbClr val="1B8E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"/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59AF68AF-F975-44B4-B910-513E44101690}"/>
              </a:ext>
            </a:extLst>
          </p:cNvPr>
          <p:cNvSpPr txBox="1"/>
          <p:nvPr/>
        </p:nvSpPr>
        <p:spPr>
          <a:xfrm>
            <a:off x="2650636" y="3378339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rgbClr val="1B8E94"/>
                </a:solidFill>
              </a:rPr>
              <a:t>IDEAS</a:t>
            </a:r>
          </a:p>
        </p:txBody>
      </p:sp>
      <p:pic>
        <p:nvPicPr>
          <p:cNvPr id="68" name="Gráfico 67" descr="Bombilla">
            <a:extLst>
              <a:ext uri="{FF2B5EF4-FFF2-40B4-BE49-F238E27FC236}">
                <a16:creationId xmlns:a16="http://schemas.microsoft.com/office/drawing/2014/main" id="{5B8A08E8-E438-4BDA-B357-295609CF9FD7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 l="22437" t="5139" r="22439" b="5127"/>
          <a:stretch/>
        </p:blipFill>
        <p:spPr>
          <a:xfrm rot="10800000">
            <a:off x="3556414" y="4348576"/>
            <a:ext cx="266721" cy="434179"/>
          </a:xfrm>
          <a:prstGeom prst="rect">
            <a:avLst/>
          </a:prstGeom>
        </p:spPr>
      </p:pic>
      <p:sp>
        <p:nvSpPr>
          <p:cNvPr id="69" name="Forma libre: forma 68">
            <a:extLst>
              <a:ext uri="{FF2B5EF4-FFF2-40B4-BE49-F238E27FC236}">
                <a16:creationId xmlns:a16="http://schemas.microsoft.com/office/drawing/2014/main" id="{E307D47B-2BB3-44DF-BC9A-3E06E3F79D4E}"/>
              </a:ext>
            </a:extLst>
          </p:cNvPr>
          <p:cNvSpPr/>
          <p:nvPr/>
        </p:nvSpPr>
        <p:spPr>
          <a:xfrm>
            <a:off x="3615991" y="3669109"/>
            <a:ext cx="199998" cy="689896"/>
          </a:xfrm>
          <a:custGeom>
            <a:avLst/>
            <a:gdLst>
              <a:gd name="connsiteX0" fmla="*/ 24475 w 129326"/>
              <a:gd name="connsiteY0" fmla="*/ 0 h 433387"/>
              <a:gd name="connsiteX1" fmla="*/ 129250 w 129326"/>
              <a:gd name="connsiteY1" fmla="*/ 176212 h 433387"/>
              <a:gd name="connsiteX2" fmla="*/ 10188 w 129326"/>
              <a:gd name="connsiteY2" fmla="*/ 319087 h 433387"/>
              <a:gd name="connsiteX3" fmla="*/ 10188 w 129326"/>
              <a:gd name="connsiteY3" fmla="*/ 414337 h 433387"/>
              <a:gd name="connsiteX4" fmla="*/ 43525 w 129326"/>
              <a:gd name="connsiteY4" fmla="*/ 433387 h 433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9326" h="433387">
                <a:moveTo>
                  <a:pt x="24475" y="0"/>
                </a:moveTo>
                <a:cubicBezTo>
                  <a:pt x="78053" y="61515"/>
                  <a:pt x="131631" y="123031"/>
                  <a:pt x="129250" y="176212"/>
                </a:cubicBezTo>
                <a:cubicBezTo>
                  <a:pt x="126869" y="229393"/>
                  <a:pt x="30032" y="279400"/>
                  <a:pt x="10188" y="319087"/>
                </a:cubicBezTo>
                <a:cubicBezTo>
                  <a:pt x="-9656" y="358774"/>
                  <a:pt x="4632" y="395287"/>
                  <a:pt x="10188" y="414337"/>
                </a:cubicBezTo>
                <a:cubicBezTo>
                  <a:pt x="15744" y="433387"/>
                  <a:pt x="29634" y="433387"/>
                  <a:pt x="43525" y="433387"/>
                </a:cubicBezTo>
              </a:path>
            </a:pathLst>
          </a:custGeom>
          <a:noFill/>
          <a:ln w="3175">
            <a:solidFill>
              <a:srgbClr val="1B8E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70" name="Gráfico 69" descr="Bombilla">
            <a:extLst>
              <a:ext uri="{FF2B5EF4-FFF2-40B4-BE49-F238E27FC236}">
                <a16:creationId xmlns:a16="http://schemas.microsoft.com/office/drawing/2014/main" id="{2F42DD38-E913-4A8F-9CE4-392DEDB8BB49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 l="22437" t="5139" r="22439" b="5127"/>
          <a:stretch/>
        </p:blipFill>
        <p:spPr>
          <a:xfrm rot="10800000">
            <a:off x="3239340" y="4093941"/>
            <a:ext cx="266721" cy="434179"/>
          </a:xfrm>
          <a:prstGeom prst="rect">
            <a:avLst/>
          </a:prstGeom>
        </p:spPr>
      </p:pic>
      <p:sp>
        <p:nvSpPr>
          <p:cNvPr id="71" name="Forma libre: forma 70">
            <a:extLst>
              <a:ext uri="{FF2B5EF4-FFF2-40B4-BE49-F238E27FC236}">
                <a16:creationId xmlns:a16="http://schemas.microsoft.com/office/drawing/2014/main" id="{5858122A-A29D-442E-81BB-3751C571CC6F}"/>
              </a:ext>
            </a:extLst>
          </p:cNvPr>
          <p:cNvSpPr/>
          <p:nvPr/>
        </p:nvSpPr>
        <p:spPr>
          <a:xfrm>
            <a:off x="3334729" y="3651706"/>
            <a:ext cx="52731" cy="469606"/>
          </a:xfrm>
          <a:custGeom>
            <a:avLst/>
            <a:gdLst>
              <a:gd name="connsiteX0" fmla="*/ 104536 w 208940"/>
              <a:gd name="connsiteY0" fmla="*/ 0 h 549275"/>
              <a:gd name="connsiteX1" fmla="*/ 2936 w 208940"/>
              <a:gd name="connsiteY1" fmla="*/ 219075 h 549275"/>
              <a:gd name="connsiteX2" fmla="*/ 206136 w 208940"/>
              <a:gd name="connsiteY2" fmla="*/ 336550 h 549275"/>
              <a:gd name="connsiteX3" fmla="*/ 126761 w 208940"/>
              <a:gd name="connsiteY3" fmla="*/ 549275 h 549275"/>
              <a:gd name="connsiteX4" fmla="*/ 126761 w 208940"/>
              <a:gd name="connsiteY4" fmla="*/ 549275 h 549275"/>
              <a:gd name="connsiteX5" fmla="*/ 129936 w 208940"/>
              <a:gd name="connsiteY5" fmla="*/ 549275 h 549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8940" h="549275">
                <a:moveTo>
                  <a:pt x="104536" y="0"/>
                </a:moveTo>
                <a:cubicBezTo>
                  <a:pt x="45269" y="81491"/>
                  <a:pt x="-13997" y="162983"/>
                  <a:pt x="2936" y="219075"/>
                </a:cubicBezTo>
                <a:cubicBezTo>
                  <a:pt x="19869" y="275167"/>
                  <a:pt x="185499" y="281517"/>
                  <a:pt x="206136" y="336550"/>
                </a:cubicBezTo>
                <a:cubicBezTo>
                  <a:pt x="226773" y="391583"/>
                  <a:pt x="126761" y="549275"/>
                  <a:pt x="126761" y="549275"/>
                </a:cubicBezTo>
                <a:lnTo>
                  <a:pt x="126761" y="549275"/>
                </a:lnTo>
                <a:lnTo>
                  <a:pt x="129936" y="549275"/>
                </a:lnTo>
              </a:path>
            </a:pathLst>
          </a:custGeom>
          <a:noFill/>
          <a:ln w="3175">
            <a:solidFill>
              <a:srgbClr val="1B8E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"/>
          </a:p>
        </p:txBody>
      </p:sp>
      <p:grpSp>
        <p:nvGrpSpPr>
          <p:cNvPr id="72" name="Grupo 71">
            <a:extLst>
              <a:ext uri="{FF2B5EF4-FFF2-40B4-BE49-F238E27FC236}">
                <a16:creationId xmlns:a16="http://schemas.microsoft.com/office/drawing/2014/main" id="{DA273467-BF25-4B5D-AA18-A9353842B7AB}"/>
              </a:ext>
            </a:extLst>
          </p:cNvPr>
          <p:cNvGrpSpPr/>
          <p:nvPr/>
        </p:nvGrpSpPr>
        <p:grpSpPr>
          <a:xfrm>
            <a:off x="7285606" y="3792517"/>
            <a:ext cx="675564" cy="1099710"/>
            <a:chOff x="7187033" y="2825643"/>
            <a:chExt cx="675564" cy="1099710"/>
          </a:xfrm>
        </p:grpSpPr>
        <p:sp>
          <p:nvSpPr>
            <p:cNvPr id="73" name="Elipse 72">
              <a:extLst>
                <a:ext uri="{FF2B5EF4-FFF2-40B4-BE49-F238E27FC236}">
                  <a16:creationId xmlns:a16="http://schemas.microsoft.com/office/drawing/2014/main" id="{AC00A1C4-0D5A-473A-8E1B-D91FD848209C}"/>
                </a:ext>
              </a:extLst>
            </p:cNvPr>
            <p:cNvSpPr/>
            <p:nvPr/>
          </p:nvSpPr>
          <p:spPr>
            <a:xfrm>
              <a:off x="7223132" y="2883862"/>
              <a:ext cx="603366" cy="603366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74" name="Gráfico 73" descr="Bombilla">
              <a:extLst>
                <a:ext uri="{FF2B5EF4-FFF2-40B4-BE49-F238E27FC236}">
                  <a16:creationId xmlns:a16="http://schemas.microsoft.com/office/drawing/2014/main" id="{A9E845BF-8227-4164-8F6A-D380D2CB722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rcRect l="22437" t="5139" r="22439" b="5127"/>
            <a:stretch/>
          </p:blipFill>
          <p:spPr>
            <a:xfrm>
              <a:off x="7187033" y="2825643"/>
              <a:ext cx="675564" cy="1099710"/>
            </a:xfrm>
            <a:prstGeom prst="rect">
              <a:avLst/>
            </a:prstGeom>
          </p:spPr>
        </p:pic>
      </p:grpSp>
      <p:sp>
        <p:nvSpPr>
          <p:cNvPr id="75" name="CuadroTexto 74">
            <a:extLst>
              <a:ext uri="{FF2B5EF4-FFF2-40B4-BE49-F238E27FC236}">
                <a16:creationId xmlns:a16="http://schemas.microsoft.com/office/drawing/2014/main" id="{ADE1B114-48E5-4F0A-A30E-352C3CB60A07}"/>
              </a:ext>
            </a:extLst>
          </p:cNvPr>
          <p:cNvSpPr txBox="1"/>
          <p:nvPr/>
        </p:nvSpPr>
        <p:spPr>
          <a:xfrm>
            <a:off x="6951975" y="3463882"/>
            <a:ext cx="1523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Productive</a:t>
            </a:r>
          </a:p>
        </p:txBody>
      </p:sp>
      <p:sp>
        <p:nvSpPr>
          <p:cNvPr id="76" name="Rectángulo 75">
            <a:extLst>
              <a:ext uri="{FF2B5EF4-FFF2-40B4-BE49-F238E27FC236}">
                <a16:creationId xmlns:a16="http://schemas.microsoft.com/office/drawing/2014/main" id="{F7117DB1-2891-4048-A866-BFFF32D7F3C3}"/>
              </a:ext>
            </a:extLst>
          </p:cNvPr>
          <p:cNvSpPr/>
          <p:nvPr/>
        </p:nvSpPr>
        <p:spPr>
          <a:xfrm>
            <a:off x="7273080" y="4832404"/>
            <a:ext cx="6767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</a:rPr>
              <a:t>Idea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08079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Review Meeting  |  Brussels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FE12-62BD-41F9-8F3F-A0956C733398}" type="slidenum">
              <a:rPr lang="de-DE" smtClean="0"/>
              <a:t>6</a:t>
            </a:fld>
            <a:endParaRPr lang="de-DE"/>
          </a:p>
        </p:txBody>
      </p:sp>
      <p:pic>
        <p:nvPicPr>
          <p:cNvPr id="7" name="Gráfico 6" descr="Hombre">
            <a:extLst>
              <a:ext uri="{FF2B5EF4-FFF2-40B4-BE49-F238E27FC236}">
                <a16:creationId xmlns:a16="http://schemas.microsoft.com/office/drawing/2014/main" id="{126A53C0-C23C-4554-98F1-B0049E7497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0057" y="2075664"/>
            <a:ext cx="914400" cy="914400"/>
          </a:xfrm>
          <a:prstGeom prst="rect">
            <a:avLst/>
          </a:prstGeom>
        </p:spPr>
      </p:pic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A7C8D682-8063-4BEA-9259-44E80154A524}"/>
              </a:ext>
            </a:extLst>
          </p:cNvPr>
          <p:cNvCxnSpPr>
            <a:cxnSpLocks/>
          </p:cNvCxnSpPr>
          <p:nvPr/>
        </p:nvCxnSpPr>
        <p:spPr>
          <a:xfrm flipV="1">
            <a:off x="1514311" y="2509147"/>
            <a:ext cx="4545062" cy="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iagrama de flujo: documento 19">
            <a:extLst>
              <a:ext uri="{FF2B5EF4-FFF2-40B4-BE49-F238E27FC236}">
                <a16:creationId xmlns:a16="http://schemas.microsoft.com/office/drawing/2014/main" id="{065E6C4E-AC82-43C9-A9FD-C9BEDFB3CE2F}"/>
              </a:ext>
            </a:extLst>
          </p:cNvPr>
          <p:cNvSpPr/>
          <p:nvPr/>
        </p:nvSpPr>
        <p:spPr>
          <a:xfrm>
            <a:off x="7279349" y="2129104"/>
            <a:ext cx="684076" cy="760085"/>
          </a:xfrm>
          <a:prstGeom prst="flowChartDocumen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1" name="Diagrama de flujo: documento 20">
            <a:extLst>
              <a:ext uri="{FF2B5EF4-FFF2-40B4-BE49-F238E27FC236}">
                <a16:creationId xmlns:a16="http://schemas.microsoft.com/office/drawing/2014/main" id="{8B5C4B4E-C2AD-4834-B67E-30919CF59EC5}"/>
              </a:ext>
            </a:extLst>
          </p:cNvPr>
          <p:cNvSpPr/>
          <p:nvPr/>
        </p:nvSpPr>
        <p:spPr>
          <a:xfrm>
            <a:off x="8093735" y="2129105"/>
            <a:ext cx="684076" cy="760085"/>
          </a:xfrm>
          <a:prstGeom prst="flowChartDocument">
            <a:avLst/>
          </a:prstGeom>
          <a:solidFill>
            <a:srgbClr val="F76864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3" name="Diagrama de flujo: documento 32">
            <a:extLst>
              <a:ext uri="{FF2B5EF4-FFF2-40B4-BE49-F238E27FC236}">
                <a16:creationId xmlns:a16="http://schemas.microsoft.com/office/drawing/2014/main" id="{37F153A6-56B1-462E-B6AB-8EA9F1A9A42F}"/>
              </a:ext>
            </a:extLst>
          </p:cNvPr>
          <p:cNvSpPr/>
          <p:nvPr/>
        </p:nvSpPr>
        <p:spPr>
          <a:xfrm>
            <a:off x="6379168" y="2152821"/>
            <a:ext cx="684076" cy="760085"/>
          </a:xfrm>
          <a:prstGeom prst="flowChartDocumen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5" name="Titel 1">
            <a:extLst>
              <a:ext uri="{FF2B5EF4-FFF2-40B4-BE49-F238E27FC236}">
                <a16:creationId xmlns:a16="http://schemas.microsoft.com/office/drawing/2014/main" id="{CD9AE08E-235F-4C90-92B4-A9C525C41A41}"/>
              </a:ext>
            </a:extLst>
          </p:cNvPr>
          <p:cNvSpPr txBox="1">
            <a:spLocks/>
          </p:cNvSpPr>
          <p:nvPr/>
        </p:nvSpPr>
        <p:spPr>
          <a:xfrm>
            <a:off x="370136" y="274638"/>
            <a:ext cx="8006861" cy="490066"/>
          </a:xfrm>
          <a:prstGeom prst="rect">
            <a:avLst/>
          </a:prstGeom>
          <a:solidFill>
            <a:srgbClr val="209298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de-DE" dirty="0">
                <a:solidFill>
                  <a:srgbClr val="FFFFFF"/>
                </a:solidFill>
              </a:rPr>
              <a:t>Role play</a:t>
            </a:r>
            <a:endParaRPr kumimoji="0" lang="de-DE" sz="2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C3A36E14-D1F3-4969-911A-A5C016216775}"/>
              </a:ext>
            </a:extLst>
          </p:cNvPr>
          <p:cNvSpPr/>
          <p:nvPr/>
        </p:nvSpPr>
        <p:spPr>
          <a:xfrm>
            <a:off x="8548873" y="273636"/>
            <a:ext cx="224991" cy="489600"/>
          </a:xfrm>
          <a:prstGeom prst="rect">
            <a:avLst/>
          </a:prstGeom>
          <a:solidFill>
            <a:srgbClr val="1B8E95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7" name="Picture 2">
            <a:extLst>
              <a:ext uri="{FF2B5EF4-FFF2-40B4-BE49-F238E27FC236}">
                <a16:creationId xmlns:a16="http://schemas.microsoft.com/office/drawing/2014/main" id="{DAF4E648-DA9C-4D02-82B6-C9D75A1811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753036"/>
            <a:ext cx="895650" cy="1476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>
            <a:extLst>
              <a:ext uri="{FF2B5EF4-FFF2-40B4-BE49-F238E27FC236}">
                <a16:creationId xmlns:a16="http://schemas.microsoft.com/office/drawing/2014/main" id="{748C75DB-8590-407B-AF58-087328DDCE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3689" y="3753036"/>
            <a:ext cx="895650" cy="1476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>
            <a:extLst>
              <a:ext uri="{FF2B5EF4-FFF2-40B4-BE49-F238E27FC236}">
                <a16:creationId xmlns:a16="http://schemas.microsoft.com/office/drawing/2014/main" id="{FBE3E3D5-A6DA-410B-BE62-30220B747C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1641" y="3753036"/>
            <a:ext cx="895650" cy="1476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8609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2">
            <a:extLst>
              <a:ext uri="{FF2B5EF4-FFF2-40B4-BE49-F238E27FC236}">
                <a16:creationId xmlns:a16="http://schemas.microsoft.com/office/drawing/2014/main" id="{E94A8C39-5F47-4E03-94A2-43F0969F9D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259" y="1731600"/>
            <a:ext cx="1215653" cy="2003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>
            <a:extLst>
              <a:ext uri="{FF2B5EF4-FFF2-40B4-BE49-F238E27FC236}">
                <a16:creationId xmlns:a16="http://schemas.microsoft.com/office/drawing/2014/main" id="{B3063A04-39BD-40E3-AE15-A2FD6057B8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798" y="1717310"/>
            <a:ext cx="1215653" cy="2003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2">
            <a:extLst>
              <a:ext uri="{FF2B5EF4-FFF2-40B4-BE49-F238E27FC236}">
                <a16:creationId xmlns:a16="http://schemas.microsoft.com/office/drawing/2014/main" id="{62613AAC-7A4B-4227-9C41-91D5219888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7662" y="1653462"/>
            <a:ext cx="1215653" cy="2003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">
            <a:extLst>
              <a:ext uri="{FF2B5EF4-FFF2-40B4-BE49-F238E27FC236}">
                <a16:creationId xmlns:a16="http://schemas.microsoft.com/office/drawing/2014/main" id="{983E3548-7F70-4D14-BEA8-362C507806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6073" y="3929383"/>
            <a:ext cx="1215653" cy="2003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2">
            <a:extLst>
              <a:ext uri="{FF2B5EF4-FFF2-40B4-BE49-F238E27FC236}">
                <a16:creationId xmlns:a16="http://schemas.microsoft.com/office/drawing/2014/main" id="{7C5E1CA1-6C30-45F7-A717-9856B74622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5129" y="3870665"/>
            <a:ext cx="1215653" cy="2003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>
            <a:extLst>
              <a:ext uri="{FF2B5EF4-FFF2-40B4-BE49-F238E27FC236}">
                <a16:creationId xmlns:a16="http://schemas.microsoft.com/office/drawing/2014/main" id="{96F1FADA-1861-4451-9D3D-AFDF560EFB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28" y="1731600"/>
            <a:ext cx="1215653" cy="2003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Review Meeting  |  Brussels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FE12-62BD-41F9-8F3F-A0956C733398}" type="slidenum">
              <a:rPr lang="de-DE" smtClean="0"/>
              <a:t>7</a:t>
            </a:fld>
            <a:endParaRPr lang="de-DE"/>
          </a:p>
        </p:txBody>
      </p:sp>
      <p:sp>
        <p:nvSpPr>
          <p:cNvPr id="21" name="Diagrama de flujo: documento 20">
            <a:extLst>
              <a:ext uri="{FF2B5EF4-FFF2-40B4-BE49-F238E27FC236}">
                <a16:creationId xmlns:a16="http://schemas.microsoft.com/office/drawing/2014/main" id="{8B5C4B4E-C2AD-4834-B67E-30919CF59EC5}"/>
              </a:ext>
            </a:extLst>
          </p:cNvPr>
          <p:cNvSpPr/>
          <p:nvPr/>
        </p:nvSpPr>
        <p:spPr>
          <a:xfrm>
            <a:off x="6957923" y="4115573"/>
            <a:ext cx="437619" cy="486244"/>
          </a:xfrm>
          <a:prstGeom prst="flowChartDocument">
            <a:avLst/>
          </a:prstGeom>
          <a:solidFill>
            <a:srgbClr val="F76864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3" name="Diagrama de flujo: documento 32">
            <a:extLst>
              <a:ext uri="{FF2B5EF4-FFF2-40B4-BE49-F238E27FC236}">
                <a16:creationId xmlns:a16="http://schemas.microsoft.com/office/drawing/2014/main" id="{37F153A6-56B1-462E-B6AB-8EA9F1A9A42F}"/>
              </a:ext>
            </a:extLst>
          </p:cNvPr>
          <p:cNvSpPr/>
          <p:nvPr/>
        </p:nvSpPr>
        <p:spPr>
          <a:xfrm>
            <a:off x="751069" y="3183966"/>
            <a:ext cx="441060" cy="490067"/>
          </a:xfrm>
          <a:prstGeom prst="flowChartDocumen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5" name="Diagrama de flujo: documento 14">
            <a:extLst>
              <a:ext uri="{FF2B5EF4-FFF2-40B4-BE49-F238E27FC236}">
                <a16:creationId xmlns:a16="http://schemas.microsoft.com/office/drawing/2014/main" id="{CFD48B4E-3F8A-44E8-99A9-FE1C8BBAF993}"/>
              </a:ext>
            </a:extLst>
          </p:cNvPr>
          <p:cNvSpPr/>
          <p:nvPr/>
        </p:nvSpPr>
        <p:spPr>
          <a:xfrm>
            <a:off x="1079612" y="2780928"/>
            <a:ext cx="441060" cy="490067"/>
          </a:xfrm>
          <a:prstGeom prst="flowChartDocumen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6" name="Diagrama de flujo: documento 15">
            <a:extLst>
              <a:ext uri="{FF2B5EF4-FFF2-40B4-BE49-F238E27FC236}">
                <a16:creationId xmlns:a16="http://schemas.microsoft.com/office/drawing/2014/main" id="{1A4EF9FA-4A6E-48A4-8F26-C0DA0D21544E}"/>
              </a:ext>
            </a:extLst>
          </p:cNvPr>
          <p:cNvSpPr/>
          <p:nvPr/>
        </p:nvSpPr>
        <p:spPr>
          <a:xfrm>
            <a:off x="1232012" y="2933328"/>
            <a:ext cx="441060" cy="490067"/>
          </a:xfrm>
          <a:prstGeom prst="flowChartDocumen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7" name="Diagrama de flujo: documento 16">
            <a:extLst>
              <a:ext uri="{FF2B5EF4-FFF2-40B4-BE49-F238E27FC236}">
                <a16:creationId xmlns:a16="http://schemas.microsoft.com/office/drawing/2014/main" id="{D0B9F6C6-E8AF-45E4-9456-107A88A80059}"/>
              </a:ext>
            </a:extLst>
          </p:cNvPr>
          <p:cNvSpPr/>
          <p:nvPr/>
        </p:nvSpPr>
        <p:spPr>
          <a:xfrm>
            <a:off x="4168989" y="2780927"/>
            <a:ext cx="441060" cy="490067"/>
          </a:xfrm>
          <a:prstGeom prst="flowChartDocumen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9" name="Diagrama de flujo: documento 18">
            <a:extLst>
              <a:ext uri="{FF2B5EF4-FFF2-40B4-BE49-F238E27FC236}">
                <a16:creationId xmlns:a16="http://schemas.microsoft.com/office/drawing/2014/main" id="{3BE03085-3131-400E-AD15-103470C92489}"/>
              </a:ext>
            </a:extLst>
          </p:cNvPr>
          <p:cNvSpPr/>
          <p:nvPr/>
        </p:nvSpPr>
        <p:spPr>
          <a:xfrm>
            <a:off x="5366044" y="2517283"/>
            <a:ext cx="441060" cy="490067"/>
          </a:xfrm>
          <a:prstGeom prst="flowChartDocumen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2" name="Diagrama de flujo: documento 21">
            <a:extLst>
              <a:ext uri="{FF2B5EF4-FFF2-40B4-BE49-F238E27FC236}">
                <a16:creationId xmlns:a16="http://schemas.microsoft.com/office/drawing/2014/main" id="{1490FD3A-2B73-4BB6-87F1-498EBF55129C}"/>
              </a:ext>
            </a:extLst>
          </p:cNvPr>
          <p:cNvSpPr/>
          <p:nvPr/>
        </p:nvSpPr>
        <p:spPr>
          <a:xfrm>
            <a:off x="2375756" y="5409220"/>
            <a:ext cx="441060" cy="490067"/>
          </a:xfrm>
          <a:prstGeom prst="flowChartDocumen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3" name="Diagrama de flujo: documento 22">
            <a:extLst>
              <a:ext uri="{FF2B5EF4-FFF2-40B4-BE49-F238E27FC236}">
                <a16:creationId xmlns:a16="http://schemas.microsoft.com/office/drawing/2014/main" id="{8D3B80DC-7900-4C65-B788-1A46818BB2F7}"/>
              </a:ext>
            </a:extLst>
          </p:cNvPr>
          <p:cNvSpPr/>
          <p:nvPr/>
        </p:nvSpPr>
        <p:spPr>
          <a:xfrm>
            <a:off x="2097510" y="2733388"/>
            <a:ext cx="437619" cy="486244"/>
          </a:xfrm>
          <a:prstGeom prst="flowChartDocumen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4" name="Diagrama de flujo: documento 23">
            <a:extLst>
              <a:ext uri="{FF2B5EF4-FFF2-40B4-BE49-F238E27FC236}">
                <a16:creationId xmlns:a16="http://schemas.microsoft.com/office/drawing/2014/main" id="{B00CEE3E-8297-4BF9-8953-44591043D9EA}"/>
              </a:ext>
            </a:extLst>
          </p:cNvPr>
          <p:cNvSpPr/>
          <p:nvPr/>
        </p:nvSpPr>
        <p:spPr>
          <a:xfrm>
            <a:off x="3210750" y="5180898"/>
            <a:ext cx="437619" cy="486244"/>
          </a:xfrm>
          <a:prstGeom prst="flowChartDocumen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5" name="Diagrama de flujo: documento 24">
            <a:extLst>
              <a:ext uri="{FF2B5EF4-FFF2-40B4-BE49-F238E27FC236}">
                <a16:creationId xmlns:a16="http://schemas.microsoft.com/office/drawing/2014/main" id="{CF1C2910-1D29-45A5-80D8-A944CA20AF4F}"/>
              </a:ext>
            </a:extLst>
          </p:cNvPr>
          <p:cNvSpPr/>
          <p:nvPr/>
        </p:nvSpPr>
        <p:spPr>
          <a:xfrm>
            <a:off x="2153773" y="4654593"/>
            <a:ext cx="437619" cy="486244"/>
          </a:xfrm>
          <a:prstGeom prst="flowChartDocumen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6" name="Diagrama de flujo: documento 25">
            <a:extLst>
              <a:ext uri="{FF2B5EF4-FFF2-40B4-BE49-F238E27FC236}">
                <a16:creationId xmlns:a16="http://schemas.microsoft.com/office/drawing/2014/main" id="{7B67A502-C77F-4CA8-94D2-8B47DAC46F8A}"/>
              </a:ext>
            </a:extLst>
          </p:cNvPr>
          <p:cNvSpPr/>
          <p:nvPr/>
        </p:nvSpPr>
        <p:spPr>
          <a:xfrm>
            <a:off x="3722442" y="4041404"/>
            <a:ext cx="437619" cy="486244"/>
          </a:xfrm>
          <a:prstGeom prst="flowChartDocumen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7" name="Diagrama de flujo: documento 26">
            <a:extLst>
              <a:ext uri="{FF2B5EF4-FFF2-40B4-BE49-F238E27FC236}">
                <a16:creationId xmlns:a16="http://schemas.microsoft.com/office/drawing/2014/main" id="{598DA204-AB0C-4A0F-9959-532E4189DCA5}"/>
              </a:ext>
            </a:extLst>
          </p:cNvPr>
          <p:cNvSpPr/>
          <p:nvPr/>
        </p:nvSpPr>
        <p:spPr>
          <a:xfrm>
            <a:off x="6581932" y="5023664"/>
            <a:ext cx="437619" cy="486244"/>
          </a:xfrm>
          <a:prstGeom prst="flowChartDocumen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8" name="Diagrama de flujo: documento 27">
            <a:extLst>
              <a:ext uri="{FF2B5EF4-FFF2-40B4-BE49-F238E27FC236}">
                <a16:creationId xmlns:a16="http://schemas.microsoft.com/office/drawing/2014/main" id="{DBE6B43C-8EE3-41F3-8F08-ECFC0F1C6DCB}"/>
              </a:ext>
            </a:extLst>
          </p:cNvPr>
          <p:cNvSpPr/>
          <p:nvPr/>
        </p:nvSpPr>
        <p:spPr>
          <a:xfrm>
            <a:off x="6020947" y="4752485"/>
            <a:ext cx="437619" cy="486244"/>
          </a:xfrm>
          <a:prstGeom prst="flowChartDocumen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9" name="Diagrama de flujo: documento 28">
            <a:extLst>
              <a:ext uri="{FF2B5EF4-FFF2-40B4-BE49-F238E27FC236}">
                <a16:creationId xmlns:a16="http://schemas.microsoft.com/office/drawing/2014/main" id="{F46BB16F-16A0-472B-AFB6-1023B1D629DB}"/>
              </a:ext>
            </a:extLst>
          </p:cNvPr>
          <p:cNvSpPr/>
          <p:nvPr/>
        </p:nvSpPr>
        <p:spPr>
          <a:xfrm>
            <a:off x="3963560" y="1890197"/>
            <a:ext cx="437619" cy="486244"/>
          </a:xfrm>
          <a:prstGeom prst="flowChartDocument">
            <a:avLst/>
          </a:prstGeom>
          <a:solidFill>
            <a:srgbClr val="F76864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Diagrama de flujo: documento 29">
            <a:extLst>
              <a:ext uri="{FF2B5EF4-FFF2-40B4-BE49-F238E27FC236}">
                <a16:creationId xmlns:a16="http://schemas.microsoft.com/office/drawing/2014/main" id="{00FD2E77-63A0-46A0-BE54-6C04330A3545}"/>
              </a:ext>
            </a:extLst>
          </p:cNvPr>
          <p:cNvSpPr/>
          <p:nvPr/>
        </p:nvSpPr>
        <p:spPr>
          <a:xfrm>
            <a:off x="4967886" y="1626553"/>
            <a:ext cx="437619" cy="486244"/>
          </a:xfrm>
          <a:prstGeom prst="flowChartDocument">
            <a:avLst/>
          </a:prstGeom>
          <a:solidFill>
            <a:srgbClr val="F76864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1" name="Diagrama de flujo: documento 30">
            <a:extLst>
              <a:ext uri="{FF2B5EF4-FFF2-40B4-BE49-F238E27FC236}">
                <a16:creationId xmlns:a16="http://schemas.microsoft.com/office/drawing/2014/main" id="{D687E2BD-D943-46A2-B08C-192DC55B739B}"/>
              </a:ext>
            </a:extLst>
          </p:cNvPr>
          <p:cNvSpPr/>
          <p:nvPr/>
        </p:nvSpPr>
        <p:spPr>
          <a:xfrm>
            <a:off x="5120286" y="1778953"/>
            <a:ext cx="437619" cy="486244"/>
          </a:xfrm>
          <a:prstGeom prst="flowChartDocument">
            <a:avLst/>
          </a:prstGeom>
          <a:solidFill>
            <a:srgbClr val="F76864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4" name="Diagrama de flujo: documento 33">
            <a:extLst>
              <a:ext uri="{FF2B5EF4-FFF2-40B4-BE49-F238E27FC236}">
                <a16:creationId xmlns:a16="http://schemas.microsoft.com/office/drawing/2014/main" id="{6934BCD6-CEF7-4267-8EEC-AB86FF1092E2}"/>
              </a:ext>
            </a:extLst>
          </p:cNvPr>
          <p:cNvSpPr/>
          <p:nvPr/>
        </p:nvSpPr>
        <p:spPr>
          <a:xfrm>
            <a:off x="4733198" y="3067494"/>
            <a:ext cx="437619" cy="486244"/>
          </a:xfrm>
          <a:prstGeom prst="flowChartDocument">
            <a:avLst/>
          </a:prstGeom>
          <a:solidFill>
            <a:srgbClr val="F76864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5" name="Diagrama de flujo: documento 34">
            <a:extLst>
              <a:ext uri="{FF2B5EF4-FFF2-40B4-BE49-F238E27FC236}">
                <a16:creationId xmlns:a16="http://schemas.microsoft.com/office/drawing/2014/main" id="{BFF26389-4258-4648-AFFD-312B62DBDF3B}"/>
              </a:ext>
            </a:extLst>
          </p:cNvPr>
          <p:cNvSpPr/>
          <p:nvPr/>
        </p:nvSpPr>
        <p:spPr>
          <a:xfrm>
            <a:off x="5407641" y="3113848"/>
            <a:ext cx="437619" cy="486244"/>
          </a:xfrm>
          <a:prstGeom prst="flowChartDocument">
            <a:avLst/>
          </a:prstGeom>
          <a:solidFill>
            <a:srgbClr val="F76864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6" name="Diagrama de flujo: documento 35">
            <a:extLst>
              <a:ext uri="{FF2B5EF4-FFF2-40B4-BE49-F238E27FC236}">
                <a16:creationId xmlns:a16="http://schemas.microsoft.com/office/drawing/2014/main" id="{A05D6DAD-8040-476D-B7D8-0358CD6FACA4}"/>
              </a:ext>
            </a:extLst>
          </p:cNvPr>
          <p:cNvSpPr/>
          <p:nvPr/>
        </p:nvSpPr>
        <p:spPr>
          <a:xfrm>
            <a:off x="7355867" y="4782469"/>
            <a:ext cx="437619" cy="486244"/>
          </a:xfrm>
          <a:prstGeom prst="flowChartDocument">
            <a:avLst/>
          </a:prstGeom>
          <a:solidFill>
            <a:srgbClr val="F76864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Diagrama de flujo: documento 36">
            <a:extLst>
              <a:ext uri="{FF2B5EF4-FFF2-40B4-BE49-F238E27FC236}">
                <a16:creationId xmlns:a16="http://schemas.microsoft.com/office/drawing/2014/main" id="{D5850BA6-FB34-4C79-A520-D51FF7148D53}"/>
              </a:ext>
            </a:extLst>
          </p:cNvPr>
          <p:cNvSpPr/>
          <p:nvPr/>
        </p:nvSpPr>
        <p:spPr>
          <a:xfrm>
            <a:off x="2764832" y="3938669"/>
            <a:ext cx="437619" cy="486244"/>
          </a:xfrm>
          <a:prstGeom prst="flowChartDocument">
            <a:avLst/>
          </a:prstGeom>
          <a:solidFill>
            <a:srgbClr val="F76864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Diagrama de flujo: documento 37">
            <a:extLst>
              <a:ext uri="{FF2B5EF4-FFF2-40B4-BE49-F238E27FC236}">
                <a16:creationId xmlns:a16="http://schemas.microsoft.com/office/drawing/2014/main" id="{BC1AA34B-D448-4BD1-A21C-D9900C5192C6}"/>
              </a:ext>
            </a:extLst>
          </p:cNvPr>
          <p:cNvSpPr/>
          <p:nvPr/>
        </p:nvSpPr>
        <p:spPr>
          <a:xfrm>
            <a:off x="5836650" y="4216897"/>
            <a:ext cx="437619" cy="486244"/>
          </a:xfrm>
          <a:prstGeom prst="flowChartDocument">
            <a:avLst/>
          </a:prstGeom>
          <a:solidFill>
            <a:srgbClr val="F76864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9" name="Diagrama de flujo: documento 38">
            <a:extLst>
              <a:ext uri="{FF2B5EF4-FFF2-40B4-BE49-F238E27FC236}">
                <a16:creationId xmlns:a16="http://schemas.microsoft.com/office/drawing/2014/main" id="{5181468E-8DB4-4B9F-9002-435E3897EC54}"/>
              </a:ext>
            </a:extLst>
          </p:cNvPr>
          <p:cNvSpPr/>
          <p:nvPr/>
        </p:nvSpPr>
        <p:spPr>
          <a:xfrm>
            <a:off x="7230089" y="5375294"/>
            <a:ext cx="441060" cy="490067"/>
          </a:xfrm>
          <a:prstGeom prst="flowChartDocumen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0" name="Diagrama de flujo: documento 39">
            <a:extLst>
              <a:ext uri="{FF2B5EF4-FFF2-40B4-BE49-F238E27FC236}">
                <a16:creationId xmlns:a16="http://schemas.microsoft.com/office/drawing/2014/main" id="{933E1E68-5BE8-4C99-A238-053DCCD808E4}"/>
              </a:ext>
            </a:extLst>
          </p:cNvPr>
          <p:cNvSpPr/>
          <p:nvPr/>
        </p:nvSpPr>
        <p:spPr>
          <a:xfrm>
            <a:off x="6911795" y="2403675"/>
            <a:ext cx="441060" cy="490067"/>
          </a:xfrm>
          <a:prstGeom prst="flowChartDocumen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1" name="Diagrama de flujo: documento 40">
            <a:extLst>
              <a:ext uri="{FF2B5EF4-FFF2-40B4-BE49-F238E27FC236}">
                <a16:creationId xmlns:a16="http://schemas.microsoft.com/office/drawing/2014/main" id="{B3088256-1B32-4733-B74E-11D20621E9F6}"/>
              </a:ext>
            </a:extLst>
          </p:cNvPr>
          <p:cNvSpPr/>
          <p:nvPr/>
        </p:nvSpPr>
        <p:spPr>
          <a:xfrm>
            <a:off x="7274127" y="3060914"/>
            <a:ext cx="437619" cy="486244"/>
          </a:xfrm>
          <a:prstGeom prst="flowChartDocument">
            <a:avLst/>
          </a:prstGeom>
          <a:solidFill>
            <a:srgbClr val="F76864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2" name="Diagrama de flujo: documento 41">
            <a:extLst>
              <a:ext uri="{FF2B5EF4-FFF2-40B4-BE49-F238E27FC236}">
                <a16:creationId xmlns:a16="http://schemas.microsoft.com/office/drawing/2014/main" id="{0E6ED34C-4E2B-4853-91F8-DCC9DD94C040}"/>
              </a:ext>
            </a:extLst>
          </p:cNvPr>
          <p:cNvSpPr/>
          <p:nvPr/>
        </p:nvSpPr>
        <p:spPr>
          <a:xfrm>
            <a:off x="7948570" y="3107268"/>
            <a:ext cx="437619" cy="486244"/>
          </a:xfrm>
          <a:prstGeom prst="flowChartDocument">
            <a:avLst/>
          </a:prstGeom>
          <a:solidFill>
            <a:srgbClr val="F76864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Diagrama de flujo: documento 42">
            <a:extLst>
              <a:ext uri="{FF2B5EF4-FFF2-40B4-BE49-F238E27FC236}">
                <a16:creationId xmlns:a16="http://schemas.microsoft.com/office/drawing/2014/main" id="{31B0239F-146F-4F6D-B4B7-A2B06CFD4667}"/>
              </a:ext>
            </a:extLst>
          </p:cNvPr>
          <p:cNvSpPr/>
          <p:nvPr/>
        </p:nvSpPr>
        <p:spPr>
          <a:xfrm>
            <a:off x="8249391" y="2940844"/>
            <a:ext cx="437619" cy="486244"/>
          </a:xfrm>
          <a:prstGeom prst="flowChartDocumen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Diagrama de flujo: documento 43">
            <a:extLst>
              <a:ext uri="{FF2B5EF4-FFF2-40B4-BE49-F238E27FC236}">
                <a16:creationId xmlns:a16="http://schemas.microsoft.com/office/drawing/2014/main" id="{438245B8-412F-4216-80E5-24859C085C57}"/>
              </a:ext>
            </a:extLst>
          </p:cNvPr>
          <p:cNvSpPr/>
          <p:nvPr/>
        </p:nvSpPr>
        <p:spPr>
          <a:xfrm>
            <a:off x="8156467" y="2410217"/>
            <a:ext cx="441060" cy="490067"/>
          </a:xfrm>
          <a:prstGeom prst="flowChartDocumen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5" name="Titel 1">
            <a:extLst>
              <a:ext uri="{FF2B5EF4-FFF2-40B4-BE49-F238E27FC236}">
                <a16:creationId xmlns:a16="http://schemas.microsoft.com/office/drawing/2014/main" id="{36CD8E60-AA80-4A95-B6B6-31EDD3A80122}"/>
              </a:ext>
            </a:extLst>
          </p:cNvPr>
          <p:cNvSpPr txBox="1">
            <a:spLocks/>
          </p:cNvSpPr>
          <p:nvPr/>
        </p:nvSpPr>
        <p:spPr>
          <a:xfrm>
            <a:off x="370136" y="274638"/>
            <a:ext cx="8006861" cy="490066"/>
          </a:xfrm>
          <a:prstGeom prst="rect">
            <a:avLst/>
          </a:prstGeom>
          <a:solidFill>
            <a:srgbClr val="209298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de-DE" dirty="0">
                <a:solidFill>
                  <a:srgbClr val="FFFFFF"/>
                </a:solidFill>
              </a:rPr>
              <a:t>Role play</a:t>
            </a:r>
            <a:endParaRPr kumimoji="0" lang="de-DE" sz="2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id="{1524B5CB-13AA-4AE5-BEDA-F5D10D2CA965}"/>
              </a:ext>
            </a:extLst>
          </p:cNvPr>
          <p:cNvSpPr/>
          <p:nvPr/>
        </p:nvSpPr>
        <p:spPr>
          <a:xfrm>
            <a:off x="8548873" y="273636"/>
            <a:ext cx="224991" cy="489600"/>
          </a:xfrm>
          <a:prstGeom prst="rect">
            <a:avLst/>
          </a:prstGeom>
          <a:solidFill>
            <a:srgbClr val="1B8E95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2635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C553CE42-1E01-4AD5-8D34-217DFADB8D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3577380"/>
              </p:ext>
            </p:extLst>
          </p:nvPr>
        </p:nvGraphicFramePr>
        <p:xfrm>
          <a:off x="370136" y="1844824"/>
          <a:ext cx="8403728" cy="38164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5642">
                  <a:extLst>
                    <a:ext uri="{9D8B030D-6E8A-4147-A177-3AD203B41FA5}">
                      <a16:colId xmlns:a16="http://schemas.microsoft.com/office/drawing/2014/main" val="1701719984"/>
                    </a:ext>
                  </a:extLst>
                </a:gridCol>
                <a:gridCol w="4562124">
                  <a:extLst>
                    <a:ext uri="{9D8B030D-6E8A-4147-A177-3AD203B41FA5}">
                      <a16:colId xmlns:a16="http://schemas.microsoft.com/office/drawing/2014/main" val="951101506"/>
                    </a:ext>
                  </a:extLst>
                </a:gridCol>
                <a:gridCol w="2595962">
                  <a:extLst>
                    <a:ext uri="{9D8B030D-6E8A-4147-A177-3AD203B41FA5}">
                      <a16:colId xmlns:a16="http://schemas.microsoft.com/office/drawing/2014/main" val="703826735"/>
                    </a:ext>
                  </a:extLst>
                </a:gridCol>
              </a:tblGrid>
              <a:tr h="1014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Clasification</a:t>
                      </a:r>
                      <a:endParaRPr lang="es-E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Suggestions</a:t>
                      </a:r>
                      <a:r>
                        <a:rPr lang="es-E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s-ES" sz="14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of</a:t>
                      </a:r>
                      <a:r>
                        <a:rPr lang="es-E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s-ES" sz="14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employees</a:t>
                      </a:r>
                      <a:r>
                        <a:rPr lang="es-E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s-ES" sz="14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or</a:t>
                      </a:r>
                      <a:r>
                        <a:rPr lang="es-E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s-ES" sz="14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group</a:t>
                      </a:r>
                      <a:r>
                        <a:rPr lang="es-E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s-ES" sz="14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rewards</a:t>
                      </a:r>
                      <a:endParaRPr lang="es-E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s-E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216855"/>
                  </a:ext>
                </a:extLst>
              </a:tr>
              <a:tr h="4669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</a:t>
                      </a:r>
                      <a:endParaRPr lang="es-E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7E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err="1">
                          <a:solidFill>
                            <a:srgbClr val="00B050"/>
                          </a:solidFill>
                          <a:effectLst/>
                        </a:rPr>
                        <a:t>The</a:t>
                      </a:r>
                      <a:r>
                        <a:rPr lang="es-ES" sz="1100" dirty="0">
                          <a:solidFill>
                            <a:srgbClr val="00B050"/>
                          </a:solidFill>
                          <a:effectLst/>
                        </a:rPr>
                        <a:t> </a:t>
                      </a:r>
                      <a:r>
                        <a:rPr lang="es-ES" sz="1100" dirty="0" err="1">
                          <a:solidFill>
                            <a:srgbClr val="00B050"/>
                          </a:solidFill>
                          <a:effectLst/>
                        </a:rPr>
                        <a:t>best</a:t>
                      </a:r>
                      <a:r>
                        <a:rPr lang="es-ES" sz="1100" dirty="0">
                          <a:solidFill>
                            <a:srgbClr val="00B050"/>
                          </a:solidFill>
                          <a:effectLst/>
                        </a:rPr>
                        <a:t> </a:t>
                      </a:r>
                      <a:r>
                        <a:rPr lang="es-ES" sz="1100" dirty="0" err="1">
                          <a:solidFill>
                            <a:srgbClr val="00B050"/>
                          </a:solidFill>
                          <a:effectLst/>
                        </a:rPr>
                        <a:t>suggestion</a:t>
                      </a:r>
                      <a:endParaRPr lang="es-ES" sz="14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7E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741607"/>
                  </a:ext>
                </a:extLst>
              </a:tr>
              <a:tr h="4669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2</a:t>
                      </a:r>
                      <a:endParaRPr lang="es-E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7EEEF"/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7E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696654"/>
                  </a:ext>
                </a:extLst>
              </a:tr>
              <a:tr h="4669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3</a:t>
                      </a:r>
                      <a:endParaRPr lang="es-E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7EE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611550"/>
                  </a:ext>
                </a:extLst>
              </a:tr>
              <a:tr h="4669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4</a:t>
                      </a:r>
                      <a:endParaRPr lang="es-E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7EE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6410913"/>
                  </a:ext>
                </a:extLst>
              </a:tr>
              <a:tr h="4669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5</a:t>
                      </a:r>
                      <a:endParaRPr lang="es-E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7EE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4146591"/>
                  </a:ext>
                </a:extLst>
              </a:tr>
              <a:tr h="4669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…</a:t>
                      </a:r>
                      <a:endParaRPr lang="es-E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7E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err="1">
                          <a:solidFill>
                            <a:srgbClr val="FF0000"/>
                          </a:solidFill>
                          <a:effectLst/>
                        </a:rPr>
                        <a:t>The</a:t>
                      </a:r>
                      <a:r>
                        <a:rPr lang="es-ES" sz="11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s-ES" sz="1100" dirty="0" err="1">
                          <a:solidFill>
                            <a:srgbClr val="FF0000"/>
                          </a:solidFill>
                          <a:effectLst/>
                        </a:rPr>
                        <a:t>worst</a:t>
                      </a:r>
                      <a:r>
                        <a:rPr lang="es-ES" sz="11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s-ES" sz="1100" dirty="0" err="1">
                          <a:solidFill>
                            <a:srgbClr val="FF0000"/>
                          </a:solidFill>
                          <a:effectLst/>
                        </a:rPr>
                        <a:t>suggestion</a:t>
                      </a:r>
                      <a:endParaRPr lang="es-E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E7E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291527"/>
                  </a:ext>
                </a:extLst>
              </a:tr>
            </a:tbl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468F370-2A48-48F6-94BC-269D89C07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the menu "insert" to edit your footer line here</a:t>
            </a:r>
            <a:endParaRPr lang="de-D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E15564D-B1FC-4291-B20A-7ABD7886D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FE12-62BD-41F9-8F3F-A0956C733398}" type="slidenum">
              <a:rPr lang="de-DE" smtClean="0"/>
              <a:t>8</a:t>
            </a:fld>
            <a:endParaRPr lang="de-DE"/>
          </a:p>
        </p:txBody>
      </p:sp>
      <p:sp>
        <p:nvSpPr>
          <p:cNvPr id="8" name="Flecha: hacia arriba 7">
            <a:extLst>
              <a:ext uri="{FF2B5EF4-FFF2-40B4-BE49-F238E27FC236}">
                <a16:creationId xmlns:a16="http://schemas.microsoft.com/office/drawing/2014/main" id="{1C87B56A-7A81-4180-8A47-45039BDF77D3}"/>
              </a:ext>
            </a:extLst>
          </p:cNvPr>
          <p:cNvSpPr/>
          <p:nvPr/>
        </p:nvSpPr>
        <p:spPr>
          <a:xfrm rot="10800000">
            <a:off x="7982434" y="9121531"/>
            <a:ext cx="183182" cy="219739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ES"/>
          </a:p>
        </p:txBody>
      </p:sp>
      <p:sp>
        <p:nvSpPr>
          <p:cNvPr id="9" name="Flecha: hacia abajo 8">
            <a:extLst>
              <a:ext uri="{FF2B5EF4-FFF2-40B4-BE49-F238E27FC236}">
                <a16:creationId xmlns:a16="http://schemas.microsoft.com/office/drawing/2014/main" id="{6EFBAC50-031B-46B1-91DB-03BB2D1AB492}"/>
              </a:ext>
            </a:extLst>
          </p:cNvPr>
          <p:cNvSpPr/>
          <p:nvPr/>
        </p:nvSpPr>
        <p:spPr>
          <a:xfrm>
            <a:off x="8165616" y="3032956"/>
            <a:ext cx="294816" cy="2412268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Titel 1">
            <a:extLst>
              <a:ext uri="{FF2B5EF4-FFF2-40B4-BE49-F238E27FC236}">
                <a16:creationId xmlns:a16="http://schemas.microsoft.com/office/drawing/2014/main" id="{E43DD9DA-595B-46A1-A3A2-F49D327AE8E2}"/>
              </a:ext>
            </a:extLst>
          </p:cNvPr>
          <p:cNvSpPr txBox="1">
            <a:spLocks/>
          </p:cNvSpPr>
          <p:nvPr/>
        </p:nvSpPr>
        <p:spPr>
          <a:xfrm>
            <a:off x="370136" y="274638"/>
            <a:ext cx="8006861" cy="490066"/>
          </a:xfrm>
          <a:prstGeom prst="rect">
            <a:avLst/>
          </a:prstGeom>
          <a:solidFill>
            <a:srgbClr val="209298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de-DE" dirty="0">
                <a:solidFill>
                  <a:srgbClr val="FFFFFF"/>
                </a:solidFill>
              </a:rPr>
              <a:t>Role play</a:t>
            </a:r>
            <a:endParaRPr kumimoji="0" lang="de-DE" sz="2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FE94EE8E-1C54-4BD6-B130-F834F051D256}"/>
              </a:ext>
            </a:extLst>
          </p:cNvPr>
          <p:cNvSpPr/>
          <p:nvPr/>
        </p:nvSpPr>
        <p:spPr>
          <a:xfrm>
            <a:off x="8548873" y="273636"/>
            <a:ext cx="224991" cy="489600"/>
          </a:xfrm>
          <a:prstGeom prst="rect">
            <a:avLst/>
          </a:prstGeom>
          <a:solidFill>
            <a:srgbClr val="1B8E95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3993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Training Unit developed by ÖKOTEC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3FE12-62BD-41F9-8F3F-A0956C733398}" type="slidenum">
              <a:rPr lang="de-DE" smtClean="0"/>
              <a:t>9</a:t>
            </a:fld>
            <a:endParaRPr lang="de-DE"/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DC26E59C-A385-47B3-AE99-46305AA7C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132" y="1170533"/>
            <a:ext cx="8229600" cy="214067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1600" b="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Successful programs in other companies will be sought and explained in this section</a:t>
            </a:r>
            <a:r>
              <a:rPr lang="de-AT" sz="1600" b="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n-US" sz="1600" b="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6B113191-F140-4D1A-A095-2F6D004CB320}"/>
              </a:ext>
            </a:extLst>
          </p:cNvPr>
          <p:cNvSpPr txBox="1">
            <a:spLocks/>
          </p:cNvSpPr>
          <p:nvPr/>
        </p:nvSpPr>
        <p:spPr>
          <a:xfrm>
            <a:off x="370136" y="274638"/>
            <a:ext cx="8006861" cy="490066"/>
          </a:xfrm>
          <a:prstGeom prst="rect">
            <a:avLst/>
          </a:prstGeom>
          <a:solidFill>
            <a:srgbClr val="209298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de-DE" dirty="0">
                <a:solidFill>
                  <a:srgbClr val="FFFFFF"/>
                </a:solidFill>
              </a:rPr>
              <a:t>Examples of success</a:t>
            </a:r>
            <a:endParaRPr kumimoji="0" lang="de-DE" sz="2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2B4AA3AB-7246-482A-A3DF-AFD790CE3523}"/>
              </a:ext>
            </a:extLst>
          </p:cNvPr>
          <p:cNvSpPr/>
          <p:nvPr/>
        </p:nvSpPr>
        <p:spPr>
          <a:xfrm>
            <a:off x="8548873" y="273636"/>
            <a:ext cx="224991" cy="489600"/>
          </a:xfrm>
          <a:prstGeom prst="rect">
            <a:avLst/>
          </a:prstGeom>
          <a:solidFill>
            <a:srgbClr val="1B8E95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701924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INDUCE Colors">
      <a:dk1>
        <a:srgbClr val="000000"/>
      </a:dk1>
      <a:lt1>
        <a:srgbClr val="FFFFFF"/>
      </a:lt1>
      <a:dk2>
        <a:srgbClr val="262626"/>
      </a:dk2>
      <a:lt2>
        <a:srgbClr val="F2F2F2"/>
      </a:lt2>
      <a:accent1>
        <a:srgbClr val="1B8E95"/>
      </a:accent1>
      <a:accent2>
        <a:srgbClr val="23B98C"/>
      </a:accent2>
      <a:accent3>
        <a:srgbClr val="4FD576"/>
      </a:accent3>
      <a:accent4>
        <a:srgbClr val="87DE8D"/>
      </a:accent4>
      <a:accent5>
        <a:srgbClr val="7952A2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1445</TotalTime>
  <Words>438</Words>
  <Application>Microsoft Office PowerPoint</Application>
  <PresentationFormat>Presentación en pantalla (4:3)</PresentationFormat>
  <Paragraphs>70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Larissa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SYNYO</dc:creator>
  <cp:lastModifiedBy>Jorge Val</cp:lastModifiedBy>
  <cp:revision>305</cp:revision>
  <dcterms:created xsi:type="dcterms:W3CDTF">2015-07-06T02:50:51Z</dcterms:created>
  <dcterms:modified xsi:type="dcterms:W3CDTF">2019-09-09T10:20:11Z</dcterms:modified>
</cp:coreProperties>
</file>