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130"/>
  </p:notesMasterIdLst>
  <p:sldIdLst>
    <p:sldId id="664" r:id="rId3"/>
    <p:sldId id="266" r:id="rId4"/>
    <p:sldId id="267" r:id="rId5"/>
    <p:sldId id="301" r:id="rId6"/>
    <p:sldId id="269" r:id="rId7"/>
    <p:sldId id="277" r:id="rId8"/>
    <p:sldId id="650" r:id="rId9"/>
    <p:sldId id="651" r:id="rId10"/>
    <p:sldId id="291" r:id="rId11"/>
    <p:sldId id="302" r:id="rId12"/>
    <p:sldId id="292" r:id="rId13"/>
    <p:sldId id="306" r:id="rId14"/>
    <p:sldId id="312" r:id="rId15"/>
    <p:sldId id="295" r:id="rId16"/>
    <p:sldId id="296" r:id="rId17"/>
    <p:sldId id="303" r:id="rId18"/>
    <p:sldId id="297" r:id="rId19"/>
    <p:sldId id="305" r:id="rId20"/>
    <p:sldId id="313" r:id="rId21"/>
    <p:sldId id="314" r:id="rId22"/>
    <p:sldId id="315" r:id="rId23"/>
    <p:sldId id="654" r:id="rId24"/>
    <p:sldId id="655" r:id="rId25"/>
    <p:sldId id="333" r:id="rId26"/>
    <p:sldId id="656" r:id="rId27"/>
    <p:sldId id="335" r:id="rId28"/>
    <p:sldId id="657" r:id="rId29"/>
    <p:sldId id="658" r:id="rId30"/>
    <p:sldId id="659" r:id="rId31"/>
    <p:sldId id="316" r:id="rId32"/>
    <p:sldId id="317" r:id="rId33"/>
    <p:sldId id="660" r:id="rId34"/>
    <p:sldId id="661" r:id="rId35"/>
    <p:sldId id="322" r:id="rId36"/>
    <p:sldId id="337" r:id="rId37"/>
    <p:sldId id="338" r:id="rId38"/>
    <p:sldId id="339" r:id="rId39"/>
    <p:sldId id="355" r:id="rId40"/>
    <p:sldId id="340" r:id="rId41"/>
    <p:sldId id="341" r:id="rId42"/>
    <p:sldId id="342" r:id="rId43"/>
    <p:sldId id="343" r:id="rId44"/>
    <p:sldId id="344" r:id="rId45"/>
    <p:sldId id="345" r:id="rId46"/>
    <p:sldId id="347" r:id="rId47"/>
    <p:sldId id="348" r:id="rId48"/>
    <p:sldId id="349" r:id="rId49"/>
    <p:sldId id="350" r:id="rId50"/>
    <p:sldId id="351" r:id="rId51"/>
    <p:sldId id="352" r:id="rId52"/>
    <p:sldId id="353" r:id="rId53"/>
    <p:sldId id="354" r:id="rId54"/>
    <p:sldId id="324" r:id="rId55"/>
    <p:sldId id="325" r:id="rId56"/>
    <p:sldId id="326" r:id="rId57"/>
    <p:sldId id="327" r:id="rId58"/>
    <p:sldId id="328" r:id="rId59"/>
    <p:sldId id="329" r:id="rId60"/>
    <p:sldId id="330" r:id="rId61"/>
    <p:sldId id="357" r:id="rId62"/>
    <p:sldId id="399" r:id="rId63"/>
    <p:sldId id="411" r:id="rId64"/>
    <p:sldId id="412" r:id="rId65"/>
    <p:sldId id="413" r:id="rId66"/>
    <p:sldId id="410" r:id="rId67"/>
    <p:sldId id="414" r:id="rId68"/>
    <p:sldId id="404" r:id="rId69"/>
    <p:sldId id="405" r:id="rId70"/>
    <p:sldId id="406" r:id="rId71"/>
    <p:sldId id="407" r:id="rId72"/>
    <p:sldId id="408" r:id="rId73"/>
    <p:sldId id="409" r:id="rId74"/>
    <p:sldId id="403" r:id="rId75"/>
    <p:sldId id="400" r:id="rId76"/>
    <p:sldId id="401" r:id="rId77"/>
    <p:sldId id="402" r:id="rId78"/>
    <p:sldId id="365" r:id="rId79"/>
    <p:sldId id="649" r:id="rId80"/>
    <p:sldId id="646" r:id="rId81"/>
    <p:sldId id="416" r:id="rId82"/>
    <p:sldId id="648" r:id="rId83"/>
    <p:sldId id="647" r:id="rId84"/>
    <p:sldId id="389" r:id="rId85"/>
    <p:sldId id="390" r:id="rId86"/>
    <p:sldId id="392" r:id="rId87"/>
    <p:sldId id="393" r:id="rId88"/>
    <p:sldId id="394" r:id="rId89"/>
    <p:sldId id="395" r:id="rId90"/>
    <p:sldId id="396" r:id="rId91"/>
    <p:sldId id="397" r:id="rId92"/>
    <p:sldId id="398" r:id="rId93"/>
    <p:sldId id="388" r:id="rId94"/>
    <p:sldId id="385" r:id="rId95"/>
    <p:sldId id="386" r:id="rId96"/>
    <p:sldId id="387" r:id="rId97"/>
    <p:sldId id="384" r:id="rId98"/>
    <p:sldId id="381" r:id="rId99"/>
    <p:sldId id="382" r:id="rId100"/>
    <p:sldId id="383" r:id="rId101"/>
    <p:sldId id="380" r:id="rId102"/>
    <p:sldId id="417" r:id="rId103"/>
    <p:sldId id="377" r:id="rId104"/>
    <p:sldId id="378" r:id="rId105"/>
    <p:sldId id="379" r:id="rId106"/>
    <p:sldId id="374" r:id="rId107"/>
    <p:sldId id="359" r:id="rId108"/>
    <p:sldId id="366" r:id="rId109"/>
    <p:sldId id="369" r:id="rId110"/>
    <p:sldId id="367" r:id="rId111"/>
    <p:sldId id="368" r:id="rId112"/>
    <p:sldId id="373" r:id="rId113"/>
    <p:sldId id="364" r:id="rId114"/>
    <p:sldId id="370" r:id="rId115"/>
    <p:sldId id="371" r:id="rId116"/>
    <p:sldId id="360" r:id="rId117"/>
    <p:sldId id="361" r:id="rId118"/>
    <p:sldId id="362" r:id="rId119"/>
    <p:sldId id="363" r:id="rId120"/>
    <p:sldId id="372" r:id="rId121"/>
    <p:sldId id="663" r:id="rId122"/>
    <p:sldId id="652" r:id="rId123"/>
    <p:sldId id="653" r:id="rId124"/>
    <p:sldId id="279" r:id="rId125"/>
    <p:sldId id="283" r:id="rId126"/>
    <p:sldId id="284" r:id="rId127"/>
    <p:sldId id="285" r:id="rId128"/>
    <p:sldId id="662" r:id="rId1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FC000"/>
    <a:srgbClr val="1B8E95"/>
    <a:srgbClr val="FFFFFF"/>
    <a:srgbClr val="88E28F"/>
    <a:srgbClr val="C6F2C9"/>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6357" autoAdjust="0"/>
  </p:normalViewPr>
  <p:slideViewPr>
    <p:cSldViewPr snapToGrid="0">
      <p:cViewPr varScale="1">
        <p:scale>
          <a:sx n="106" d="100"/>
          <a:sy n="106" d="100"/>
        </p:scale>
        <p:origin x="17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29/10/2019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395140" y="1106351"/>
            <a:ext cx="6858000" cy="429198"/>
          </a:xfrm>
        </p:spPr>
        <p:txBody>
          <a:bodyPr>
            <a:normAutofit/>
          </a:bodyPr>
          <a:lstStyle>
            <a:lvl1pPr marL="0" indent="0" algn="l">
              <a:buNone/>
              <a:defRPr sz="1500" b="0">
                <a:solidFill>
                  <a:schemeClr val="accent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2" name="Título 1"/>
          <p:cNvSpPr>
            <a:spLocks noGrp="1"/>
          </p:cNvSpPr>
          <p:nvPr>
            <p:ph type="ctrTitle"/>
          </p:nvPr>
        </p:nvSpPr>
        <p:spPr>
          <a:xfrm>
            <a:off x="395141" y="518644"/>
            <a:ext cx="7502989" cy="631977"/>
          </a:xfrm>
        </p:spPr>
        <p:txBody>
          <a:bodyPr anchor="b">
            <a:normAutofit/>
          </a:bodyPr>
          <a:lstStyle>
            <a:lvl1pPr algn="l">
              <a:defRPr sz="2700">
                <a:solidFill>
                  <a:schemeClr val="accent1"/>
                </a:solidFill>
                <a:latin typeface="+mj-lt"/>
              </a:defRPr>
            </a:lvl1pPr>
          </a:lstStyle>
          <a:p>
            <a:r>
              <a:rPr lang="es-ES" dirty="0"/>
              <a:t>Haga clic para modificar el estilo de título del patrón</a:t>
            </a:r>
          </a:p>
        </p:txBody>
      </p:sp>
      <p:sp>
        <p:nvSpPr>
          <p:cNvPr id="4" name="Marcador de fecha 3"/>
          <p:cNvSpPr>
            <a:spLocks noGrp="1"/>
          </p:cNvSpPr>
          <p:nvPr>
            <p:ph type="dt" sz="half" idx="10"/>
          </p:nvPr>
        </p:nvSpPr>
        <p:spPr/>
        <p:txBody>
          <a:bodyPr/>
          <a:lstStyle/>
          <a:p>
            <a:fld id="{E1E7B302-6B9C-4AA0-A611-21ABD157CDBA}" type="datetimeFigureOut">
              <a:rPr lang="es-ES" smtClean="0"/>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9BCCBE-ED99-4192-B7F7-2F573D6EF204}" type="slidenum">
              <a:rPr lang="es-ES" smtClean="0"/>
              <a:t>‹Nº›</a:t>
            </a:fld>
            <a:endParaRPr lang="es-ES"/>
          </a:p>
        </p:txBody>
      </p:sp>
      <p:sp>
        <p:nvSpPr>
          <p:cNvPr id="8" name="Marcador de texto 7"/>
          <p:cNvSpPr>
            <a:spLocks noGrp="1"/>
          </p:cNvSpPr>
          <p:nvPr>
            <p:ph type="body" sz="quarter" idx="13"/>
          </p:nvPr>
        </p:nvSpPr>
        <p:spPr>
          <a:xfrm>
            <a:off x="395288" y="1976438"/>
            <a:ext cx="7503319" cy="4000500"/>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3342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29/10/2019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29/10/2019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29/10/2019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29/10/2019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29/10/2019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29.10.2019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29.10.2019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29.10.2019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29.10.2019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29/10/2019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59.png"/><Relationship Id="rId4" Type="http://schemas.openxmlformats.org/officeDocument/2006/relationships/image" Target="../media/image7.png"/><Relationship Id="rId9" Type="http://schemas.openxmlformats.org/officeDocument/2006/relationships/image" Target="../media/image14.png"/></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fif"/><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769441"/>
          </a:xfrm>
          <a:prstGeom prst="rect">
            <a:avLst/>
          </a:prstGeom>
          <a:noFill/>
        </p:spPr>
        <p:txBody>
          <a:bodyPr wrap="square" rtlCol="0" anchor="t">
            <a:spAutoFit/>
          </a:bodyPr>
          <a:lstStyle/>
          <a:p>
            <a:pPr lvl="0"/>
            <a:r>
              <a:rPr lang="es-ES" sz="2800" kern="0" dirty="0">
                <a:ea typeface="ＭＳ Ｐゴシック" pitchFamily="-105" charset="-128"/>
              </a:rPr>
              <a:t>Mejores prácticas en gestión ambiental </a:t>
            </a:r>
            <a:endParaRPr lang="es-ES" dirty="0"/>
          </a:p>
          <a:p>
            <a:pPr lvl="0"/>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1496ABA-AC05-4780-8E07-EE2A582B63F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105DA415-8412-461F-B283-D6D8AB3A9F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9BFC1F6-AA15-409C-B29A-E266909BB998}"/>
              </a:ext>
            </a:extLst>
          </p:cNvPr>
          <p:cNvGraphicFramePr>
            <a:graphicFrameLocks noGrp="1"/>
          </p:cNvGraphicFramePr>
          <p:nvPr>
            <p:extLst>
              <p:ext uri="{D42A27DB-BD31-4B8C-83A1-F6EECF244321}">
                <p14:modId xmlns:p14="http://schemas.microsoft.com/office/powerpoint/2010/main" val="646569716"/>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ingredientes o productos que cumplan con los criterios de sostenibilidad o son obtenidos a través de compras verdes.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Porcentaje de proveedores que participan en programas de mejora de la sostenibilidad o con sistemas de gestión ambiental establecidos.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65064725-11D0-4EA5-9A4F-40E45D813ED4}"/>
              </a:ext>
            </a:extLst>
          </p:cNvPr>
          <p:cNvGraphicFramePr>
            <a:graphicFrameLocks noGrp="1"/>
          </p:cNvGraphicFramePr>
          <p:nvPr>
            <p:extLst>
              <p:ext uri="{D42A27DB-BD31-4B8C-83A1-F6EECF244321}">
                <p14:modId xmlns:p14="http://schemas.microsoft.com/office/powerpoint/2010/main" val="712442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400" kern="1200" dirty="0">
                          <a:solidFill>
                            <a:schemeClr val="tx1">
                              <a:lumMod val="75000"/>
                              <a:lumOff val="25000"/>
                            </a:schemeClr>
                          </a:solidFill>
                          <a:effectLst/>
                          <a:latin typeface="+mn-lt"/>
                          <a:ea typeface="+mn-ea"/>
                          <a:cs typeface="+mn-cs"/>
                        </a:rPr>
                        <a:t>N/A</a:t>
                      </a:r>
                      <a:endParaRPr lang="es-ES" sz="2000" kern="1200" dirty="0">
                        <a:solidFill>
                          <a:schemeClr val="tx1">
                            <a:lumMod val="75000"/>
                            <a:lumOff val="25000"/>
                          </a:schemeClr>
                        </a:solidFill>
                        <a:effectLst/>
                        <a:latin typeface="+mn-lt"/>
                        <a:ea typeface="+mn-ea"/>
                        <a:cs typeface="+mn-cs"/>
                      </a:endParaRP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979074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100</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7CF38732-E0A3-4505-86F5-CDEC7556A6F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999D4AC5-A353-42F9-AA71-56747EDB196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fabricación de queso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C6095D2A-65A8-4CE5-A096-6D2C1FE1CF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00AD614D-BDE0-4D3B-9C1D-F70C8DAB7532}"/>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0FBD194-F3CC-4E3C-B5C5-AB9AF34B5EB9}"/>
              </a:ext>
            </a:extLst>
          </p:cNvPr>
          <p:cNvSpPr/>
          <p:nvPr/>
        </p:nvSpPr>
        <p:spPr>
          <a:xfrm>
            <a:off x="491678" y="4175857"/>
            <a:ext cx="8006861" cy="889154"/>
          </a:xfrm>
          <a:prstGeom prst="rect">
            <a:avLst/>
          </a:prstGeom>
        </p:spPr>
        <p:txBody>
          <a:bodyPr wrap="square">
            <a:spAutoFit/>
          </a:bodyPr>
          <a:lstStyle/>
          <a:p>
            <a:pPr lvl="0" defTabSz="685800">
              <a:lnSpc>
                <a:spcPct val="150000"/>
              </a:lnSpc>
              <a:spcBef>
                <a:spcPct val="20000"/>
              </a:spcBef>
            </a:pPr>
            <a:r>
              <a:rPr lang="es-ES" sz="1200" b="1" i="1" dirty="0">
                <a:solidFill>
                  <a:schemeClr val="tx1">
                    <a:lumMod val="75000"/>
                    <a:lumOff val="25000"/>
                  </a:schemeClr>
                </a:solidFill>
              </a:rPr>
              <a:t>Aspectos indirectos: </a:t>
            </a:r>
            <a:r>
              <a:rPr lang="es-ES" sz="1200" dirty="0">
                <a:solidFill>
                  <a:schemeClr val="tx1">
                    <a:lumMod val="75000"/>
                    <a:lumOff val="25000"/>
                  </a:schemeClr>
                </a:solidFill>
              </a:rPr>
              <a:t>Los aspectos indirectos más relevantes de la producción de queso es la producción de leche (fase agrícola). Además, otros aspectos ambientales indirectos son el transporte y la distribución de leche y productos terminados, la elección de los envases y la venta minorista de los productos terminados.</a:t>
            </a:r>
          </a:p>
        </p:txBody>
      </p:sp>
      <p:sp>
        <p:nvSpPr>
          <p:cNvPr id="13" name="Inhaltsplatzhalter 2">
            <a:extLst>
              <a:ext uri="{FF2B5EF4-FFF2-40B4-BE49-F238E27FC236}">
                <a16:creationId xmlns:a16="http://schemas.microsoft.com/office/drawing/2014/main" id="{5805ACBC-4BD0-4728-9E81-6837F41EC76A}"/>
              </a:ext>
            </a:extLst>
          </p:cNvPr>
          <p:cNvSpPr txBox="1">
            <a:spLocks/>
          </p:cNvSpPr>
          <p:nvPr/>
        </p:nvSpPr>
        <p:spPr>
          <a:xfrm>
            <a:off x="431768" y="1766687"/>
            <a:ext cx="8229600" cy="1746639"/>
          </a:xfrm>
          <a:prstGeom prst="rect">
            <a:avLst/>
          </a:prstGeom>
        </p:spPr>
        <p:txBody>
          <a:bodyPr vert="horz" lIns="91440" tIns="45720" rIns="91440" bIns="45720" rtlCol="0">
            <a:normAutofit fontScale="85000" lnSpcReduction="2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Generación de subproductos</a:t>
            </a:r>
            <a:r>
              <a:rPr lang="es-ES" sz="1600" b="0" dirty="0">
                <a:solidFill>
                  <a:schemeClr val="tx1">
                    <a:lumMod val="75000"/>
                    <a:lumOff val="25000"/>
                  </a:schemeClr>
                </a:solidFill>
              </a:rPr>
              <a:t>, principalmente suero de coagulación, tratamiento de cuajada y drenaje, así como procesos de prensado. </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Generación de aguas residuales</a:t>
            </a:r>
            <a:r>
              <a:rPr lang="es-ES" sz="1600" b="0" dirty="0">
                <a:solidFill>
                  <a:schemeClr val="tx1">
                    <a:lumMod val="75000"/>
                    <a:lumOff val="25000"/>
                  </a:schemeClr>
                </a:solidFill>
              </a:rPr>
              <a:t>, principalmente suero de coagulación, tratamiento de cuajada, drenaje y prensado, y salmueras desde la etapa de salado. Además, es importante en las operaciones de limpieza y desinfección. </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Consumo de energía</a:t>
            </a:r>
            <a:r>
              <a:rPr lang="es-ES" sz="1600" b="0" dirty="0">
                <a:solidFill>
                  <a:schemeClr val="tx1">
                    <a:lumMod val="75000"/>
                    <a:lumOff val="25000"/>
                  </a:schemeClr>
                </a:solidFill>
              </a:rPr>
              <a:t>, tanto en términos de energía térmica y electricidad.</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Consumo de agua</a:t>
            </a:r>
            <a:r>
              <a:rPr lang="es-ES" sz="1600" b="0" dirty="0">
                <a:solidFill>
                  <a:schemeClr val="tx1">
                    <a:lumMod val="75000"/>
                    <a:lumOff val="25000"/>
                  </a:schemeClr>
                </a:solidFill>
              </a:rPr>
              <a:t>, utilizado principalmente en operaciones de limpieza y desinfección.</a:t>
            </a:r>
          </a:p>
        </p:txBody>
      </p:sp>
      <p:cxnSp>
        <p:nvCxnSpPr>
          <p:cNvPr id="14" name="Conector recto 13">
            <a:extLst>
              <a:ext uri="{FF2B5EF4-FFF2-40B4-BE49-F238E27FC236}">
                <a16:creationId xmlns:a16="http://schemas.microsoft.com/office/drawing/2014/main" id="{F520E222-43CF-45CB-BB3C-FED01ACB1FC3}"/>
              </a:ext>
            </a:extLst>
          </p:cNvPr>
          <p:cNvCxnSpPr>
            <a:cxnSpLocks/>
          </p:cNvCxnSpPr>
          <p:nvPr/>
        </p:nvCxnSpPr>
        <p:spPr>
          <a:xfrm>
            <a:off x="431768" y="163300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E6941B4-789E-48DB-BF82-BFC863DE03F1}"/>
              </a:ext>
            </a:extLst>
          </p:cNvPr>
          <p:cNvCxnSpPr>
            <a:cxnSpLocks/>
          </p:cNvCxnSpPr>
          <p:nvPr/>
        </p:nvCxnSpPr>
        <p:spPr>
          <a:xfrm>
            <a:off x="377661" y="351332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63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101</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25E69BF-16E8-4A7C-916B-1E4951EA5BF7}"/>
              </a:ext>
            </a:extLst>
          </p:cNvPr>
          <p:cNvGraphicFramePr>
            <a:graphicFrameLocks noGrp="1"/>
          </p:cNvGraphicFramePr>
          <p:nvPr>
            <p:extLst>
              <p:ext uri="{D42A27DB-BD31-4B8C-83A1-F6EECF244321}">
                <p14:modId xmlns:p14="http://schemas.microsoft.com/office/powerpoint/2010/main" val="1735414109"/>
              </p:ext>
            </p:extLst>
          </p:nvPr>
        </p:nvGraphicFramePr>
        <p:xfrm>
          <a:off x="370136" y="1674997"/>
          <a:ext cx="8403729" cy="2509299"/>
        </p:xfrm>
        <a:graphic>
          <a:graphicData uri="http://schemas.openxmlformats.org/drawingml/2006/table">
            <a:tbl>
              <a:tblPr firstRow="1" bandRow="1">
                <a:tableStyleId>{5C22544A-7EE6-4342-B048-85BDC9FD1C3A}</a:tableStyleId>
              </a:tblPr>
              <a:tblGrid>
                <a:gridCol w="2801243">
                  <a:extLst>
                    <a:ext uri="{9D8B030D-6E8A-4147-A177-3AD203B41FA5}">
                      <a16:colId xmlns:a16="http://schemas.microsoft.com/office/drawing/2014/main" val="2879829194"/>
                    </a:ext>
                  </a:extLst>
                </a:gridCol>
                <a:gridCol w="2801243">
                  <a:extLst>
                    <a:ext uri="{9D8B030D-6E8A-4147-A177-3AD203B41FA5}">
                      <a16:colId xmlns:a16="http://schemas.microsoft.com/office/drawing/2014/main" val="144855805"/>
                    </a:ext>
                  </a:extLst>
                </a:gridCol>
                <a:gridCol w="2801243">
                  <a:extLst>
                    <a:ext uri="{9D8B030D-6E8A-4147-A177-3AD203B41FA5}">
                      <a16:colId xmlns:a16="http://schemas.microsoft.com/office/drawing/2014/main" val="3651849959"/>
                    </a:ext>
                  </a:extLst>
                </a:gridCol>
              </a:tblGrid>
              <a:tr h="5655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solidFill>
                            <a:schemeClr val="tx1">
                              <a:lumMod val="75000"/>
                              <a:lumOff val="25000"/>
                            </a:schemeClr>
                          </a:solidFill>
                        </a:rPr>
                        <a:t>Aspectos medioambientales</a:t>
                      </a:r>
                    </a:p>
                  </a:txBody>
                  <a:tcPr marL="68580" marR="68580" marT="34290" marB="34290" anchor="ctr">
                    <a:solidFill>
                      <a:srgbClr val="FFC000"/>
                    </a:solidFill>
                  </a:tcPr>
                </a:tc>
                <a:tc hMerge="1">
                  <a:txBody>
                    <a:bodyPr/>
                    <a:lstStyle/>
                    <a:p>
                      <a:endParaRPr lang="es-ES" dirty="0"/>
                    </a:p>
                  </a:txBody>
                  <a:tcPr/>
                </a:tc>
                <a:tc>
                  <a:txBody>
                    <a:bodyPr/>
                    <a:lstStyle/>
                    <a:p>
                      <a:pPr algn="ctr"/>
                      <a:r>
                        <a:rPr lang="es-ES" sz="1400" dirty="0">
                          <a:solidFill>
                            <a:schemeClr val="tx1">
                              <a:lumMod val="75000"/>
                              <a:lumOff val="25000"/>
                            </a:schemeClr>
                          </a:solidFill>
                        </a:rPr>
                        <a:t>Cantidad </a:t>
                      </a:r>
                    </a:p>
                    <a:p>
                      <a:pPr algn="ctr"/>
                      <a:r>
                        <a:rPr lang="es-ES" sz="1400" dirty="0">
                          <a:solidFill>
                            <a:schemeClr val="tx1">
                              <a:lumMod val="75000"/>
                              <a:lumOff val="25000"/>
                            </a:schemeClr>
                          </a:solidFill>
                        </a:rPr>
                        <a:t>(leche procesada)</a:t>
                      </a:r>
                      <a:endParaRPr lang="es-ES" sz="1100" dirty="0">
                        <a:solidFill>
                          <a:schemeClr val="tx1">
                            <a:lumMod val="75000"/>
                            <a:lumOff val="25000"/>
                          </a:schemeClr>
                        </a:solidFill>
                      </a:endParaRPr>
                    </a:p>
                  </a:txBody>
                  <a:tcPr marL="68580" marR="68580" marT="34290" marB="34290" anchor="ctr">
                    <a:solidFill>
                      <a:srgbClr val="FFC000"/>
                    </a:solidFill>
                  </a:tcPr>
                </a:tc>
                <a:extLst>
                  <a:ext uri="{0D108BD9-81ED-4DB2-BD59-A6C34878D82A}">
                    <a16:rowId xmlns:a16="http://schemas.microsoft.com/office/drawing/2014/main" val="1873979602"/>
                  </a:ext>
                </a:extLst>
              </a:tr>
              <a:tr h="362123">
                <a:tc rowSpan="2">
                  <a:txBody>
                    <a:bodyPr/>
                    <a:lstStyle/>
                    <a:p>
                      <a:pPr algn="ctr"/>
                      <a:r>
                        <a:rPr lang="es-ES" sz="1000" dirty="0">
                          <a:solidFill>
                            <a:schemeClr val="tx1">
                              <a:lumMod val="75000"/>
                              <a:lumOff val="25000"/>
                            </a:schemeClr>
                          </a:solidFill>
                        </a:rPr>
                        <a:t>Energía</a:t>
                      </a:r>
                    </a:p>
                  </a:txBody>
                  <a:tcPr marL="68580" marR="68580" marT="34290" marB="34290" anchor="ctr">
                    <a:solidFill>
                      <a:srgbClr val="E7EEEF"/>
                    </a:solidFill>
                  </a:tcPr>
                </a:tc>
                <a:tc>
                  <a:txBody>
                    <a:bodyPr/>
                    <a:lstStyle/>
                    <a:p>
                      <a:pPr algn="ctr"/>
                      <a:r>
                        <a:rPr lang="es-ES" sz="1000" dirty="0">
                          <a:solidFill>
                            <a:schemeClr val="tx1">
                              <a:lumMod val="75000"/>
                              <a:lumOff val="25000"/>
                            </a:schemeClr>
                          </a:solidFill>
                        </a:rPr>
                        <a:t>Térmica </a:t>
                      </a:r>
                    </a:p>
                  </a:txBody>
                  <a:tcPr marL="68580" marR="68580" marT="34290" marB="34290" anchor="ctr">
                    <a:solidFill>
                      <a:srgbClr val="E7EEEF"/>
                    </a:solidFill>
                  </a:tcPr>
                </a:tc>
                <a:tc>
                  <a:txBody>
                    <a:bodyPr/>
                    <a:lstStyle/>
                    <a:p>
                      <a:pPr algn="ctr"/>
                      <a:r>
                        <a:rPr lang="es-ES" sz="1000" dirty="0">
                          <a:solidFill>
                            <a:schemeClr val="tx1">
                              <a:lumMod val="75000"/>
                              <a:lumOff val="25000"/>
                            </a:schemeClr>
                          </a:solidFill>
                        </a:rPr>
                        <a:t>0,15 - 4,6 MJ / L </a:t>
                      </a:r>
                    </a:p>
                  </a:txBody>
                  <a:tcPr marL="68580" marR="68580" marT="34290" marB="34290" anchor="ctr">
                    <a:solidFill>
                      <a:srgbClr val="E7EEEF"/>
                    </a:solidFill>
                  </a:tcPr>
                </a:tc>
                <a:extLst>
                  <a:ext uri="{0D108BD9-81ED-4DB2-BD59-A6C34878D82A}">
                    <a16:rowId xmlns:a16="http://schemas.microsoft.com/office/drawing/2014/main" val="2191948304"/>
                  </a:ext>
                </a:extLst>
              </a:tr>
              <a:tr h="362123">
                <a:tc vMerge="1">
                  <a:txBody>
                    <a:bodyPr/>
                    <a:lstStyle/>
                    <a:p>
                      <a:endParaRPr lang="es-ES" dirty="0"/>
                    </a:p>
                  </a:txBody>
                  <a:tcPr/>
                </a:tc>
                <a:tc>
                  <a:txBody>
                    <a:bodyPr/>
                    <a:lstStyle/>
                    <a:p>
                      <a:pPr algn="ctr"/>
                      <a:r>
                        <a:rPr lang="es-ES" sz="1000" dirty="0">
                          <a:solidFill>
                            <a:schemeClr val="tx1">
                              <a:lumMod val="75000"/>
                              <a:lumOff val="25000"/>
                            </a:schemeClr>
                          </a:solidFill>
                        </a:rPr>
                        <a:t>Eléctrica</a:t>
                      </a: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0,08 - 2,9 MJ / L </a:t>
                      </a:r>
                    </a:p>
                  </a:txBody>
                  <a:tcPr marL="68580" marR="68580" marT="34290" marB="34290" anchor="ctr">
                    <a:solidFill>
                      <a:srgbClr val="E7EEEF"/>
                    </a:solidFill>
                  </a:tcPr>
                </a:tc>
                <a:extLst>
                  <a:ext uri="{0D108BD9-81ED-4DB2-BD59-A6C34878D82A}">
                    <a16:rowId xmlns:a16="http://schemas.microsoft.com/office/drawing/2014/main" val="1427118616"/>
                  </a:ext>
                </a:extLst>
              </a:tr>
              <a:tr h="362123">
                <a:tc gridSpan="2">
                  <a:txBody>
                    <a:bodyPr/>
                    <a:lstStyle/>
                    <a:p>
                      <a:pPr algn="ctr"/>
                      <a:r>
                        <a:rPr lang="es-ES" sz="1000" dirty="0">
                          <a:solidFill>
                            <a:schemeClr val="tx1">
                              <a:lumMod val="75000"/>
                              <a:lumOff val="25000"/>
                            </a:schemeClr>
                          </a:solidFill>
                        </a:rPr>
                        <a:t>Generación de aguas residuales</a:t>
                      </a:r>
                    </a:p>
                  </a:txBody>
                  <a:tcPr marL="68580" marR="68580" marT="34290" marB="34290" anchor="ctr">
                    <a:solidFill>
                      <a:srgbClr val="E7EEEF"/>
                    </a:solidFill>
                  </a:tcPr>
                </a:tc>
                <a:tc hMerge="1">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2 – 4 L / L </a:t>
                      </a:r>
                    </a:p>
                  </a:txBody>
                  <a:tcPr marL="68580" marR="68580" marT="34290" marB="34290" anchor="ctr">
                    <a:solidFill>
                      <a:srgbClr val="E7EEEF"/>
                    </a:solidFill>
                  </a:tcPr>
                </a:tc>
                <a:extLst>
                  <a:ext uri="{0D108BD9-81ED-4DB2-BD59-A6C34878D82A}">
                    <a16:rowId xmlns:a16="http://schemas.microsoft.com/office/drawing/2014/main" val="1674187855"/>
                  </a:ext>
                </a:extLst>
              </a:tr>
              <a:tr h="362123">
                <a:tc gridSpan="2">
                  <a:txBody>
                    <a:bodyPr/>
                    <a:lstStyle/>
                    <a:p>
                      <a:pPr algn="ctr"/>
                      <a:r>
                        <a:rPr lang="es-ES" sz="1000" dirty="0">
                          <a:solidFill>
                            <a:schemeClr val="tx1">
                              <a:lumMod val="75000"/>
                              <a:lumOff val="25000"/>
                            </a:schemeClr>
                          </a:solidFill>
                        </a:rPr>
                        <a:t>Consumo de agua</a:t>
                      </a:r>
                    </a:p>
                  </a:txBody>
                  <a:tcPr marL="68580" marR="68580" marT="34290" marB="34290" anchor="ctr">
                    <a:solidFill>
                      <a:srgbClr val="E7EEEF"/>
                    </a:solidFill>
                  </a:tcPr>
                </a:tc>
                <a:tc hMerge="1">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1 – 60 L / L </a:t>
                      </a:r>
                    </a:p>
                  </a:txBody>
                  <a:tcPr marL="68580" marR="68580" marT="34290" marB="34290" anchor="ctr">
                    <a:solidFill>
                      <a:srgbClr val="E7EEEF"/>
                    </a:solidFill>
                  </a:tcPr>
                </a:tc>
                <a:extLst>
                  <a:ext uri="{0D108BD9-81ED-4DB2-BD59-A6C34878D82A}">
                    <a16:rowId xmlns:a16="http://schemas.microsoft.com/office/drawing/2014/main" val="2773929454"/>
                  </a:ext>
                </a:extLst>
              </a:tr>
              <a:tr h="3621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kern="1200" dirty="0">
                        <a:solidFill>
                          <a:schemeClr val="tx1">
                            <a:lumMod val="75000"/>
                            <a:lumOff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i="1" kern="1200" dirty="0">
                          <a:solidFill>
                            <a:schemeClr val="tx1">
                              <a:lumMod val="75000"/>
                              <a:lumOff val="25000"/>
                            </a:schemeClr>
                          </a:solidFill>
                          <a:latin typeface="+mn-lt"/>
                          <a:ea typeface="+mn-ea"/>
                          <a:cs typeface="+mn-cs"/>
                        </a:rPr>
                        <a:t>Principales consumos y generación de agua residual. </a:t>
                      </a:r>
                      <a:r>
                        <a:rPr lang="es-ES" sz="1400" i="1" kern="1200" dirty="0" err="1">
                          <a:solidFill>
                            <a:schemeClr val="tx1">
                              <a:lumMod val="75000"/>
                              <a:lumOff val="25000"/>
                            </a:schemeClr>
                          </a:solidFill>
                          <a:latin typeface="+mn-lt"/>
                          <a:ea typeface="+mn-ea"/>
                          <a:cs typeface="+mn-cs"/>
                        </a:rPr>
                        <a:t>European</a:t>
                      </a:r>
                      <a:r>
                        <a:rPr lang="es-ES" sz="1400" i="1" kern="1200" dirty="0">
                          <a:solidFill>
                            <a:schemeClr val="tx1">
                              <a:lumMod val="75000"/>
                              <a:lumOff val="25000"/>
                            </a:schemeClr>
                          </a:solidFill>
                          <a:latin typeface="+mn-lt"/>
                          <a:ea typeface="+mn-ea"/>
                          <a:cs typeface="+mn-cs"/>
                        </a:rPr>
                        <a:t> </a:t>
                      </a:r>
                      <a:r>
                        <a:rPr lang="es-ES" sz="1400" i="1" kern="1200" dirty="0" err="1">
                          <a:solidFill>
                            <a:schemeClr val="tx1">
                              <a:lumMod val="75000"/>
                              <a:lumOff val="25000"/>
                            </a:schemeClr>
                          </a:solidFill>
                          <a:latin typeface="+mn-lt"/>
                          <a:ea typeface="+mn-ea"/>
                          <a:cs typeface="+mn-cs"/>
                        </a:rPr>
                        <a:t>Commission</a:t>
                      </a:r>
                      <a:r>
                        <a:rPr lang="es-ES" sz="1400" i="1" kern="1200" dirty="0">
                          <a:solidFill>
                            <a:schemeClr val="tx1">
                              <a:lumMod val="75000"/>
                              <a:lumOff val="25000"/>
                            </a:schemeClr>
                          </a:solidFill>
                          <a:latin typeface="+mn-lt"/>
                          <a:ea typeface="+mn-ea"/>
                          <a:cs typeface="+mn-cs"/>
                        </a:rPr>
                        <a:t> </a:t>
                      </a:r>
                      <a:r>
                        <a:rPr lang="es-ES" sz="1400" i="1" dirty="0">
                          <a:solidFill>
                            <a:schemeClr val="tx1">
                              <a:lumMod val="75000"/>
                              <a:lumOff val="25000"/>
                            </a:schemeClr>
                          </a:solidFill>
                        </a:rPr>
                        <a:t>(RAC/CP, 2000)</a:t>
                      </a:r>
                      <a:endParaRPr lang="es-ES" sz="1400" i="1" kern="1200" dirty="0">
                        <a:solidFill>
                          <a:schemeClr val="tx1">
                            <a:lumMod val="75000"/>
                            <a:lumOff val="25000"/>
                          </a:schemeClr>
                        </a:solidFill>
                        <a:latin typeface="+mn-lt"/>
                        <a:ea typeface="+mn-ea"/>
                        <a:cs typeface="+mn-cs"/>
                      </a:endParaRPr>
                    </a:p>
                  </a:txBody>
                  <a:tcPr marL="68580" marR="68580" marT="34290" marB="34290">
                    <a:solidFill>
                      <a:schemeClr val="bg1"/>
                    </a:solidFill>
                  </a:tcPr>
                </a:tc>
                <a:tc hMerge="1">
                  <a:txBody>
                    <a:bodyPr/>
                    <a:lstStyle/>
                    <a:p>
                      <a:endParaRPr lang="es-E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solidFill>
                      <a:schemeClr val="bg1"/>
                    </a:solidFill>
                  </a:tcPr>
                </a:tc>
                <a:extLst>
                  <a:ext uri="{0D108BD9-81ED-4DB2-BD59-A6C34878D82A}">
                    <a16:rowId xmlns:a16="http://schemas.microsoft.com/office/drawing/2014/main" val="1742662490"/>
                  </a:ext>
                </a:extLst>
              </a:tr>
            </a:tbl>
          </a:graphicData>
        </a:graphic>
      </p:graphicFrame>
      <p:sp>
        <p:nvSpPr>
          <p:cNvPr id="7" name="Titel 1">
            <a:extLst>
              <a:ext uri="{FF2B5EF4-FFF2-40B4-BE49-F238E27FC236}">
                <a16:creationId xmlns:a16="http://schemas.microsoft.com/office/drawing/2014/main" id="{4DBE1114-58C8-4D2E-919E-0E37A14901D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fabricación de queso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A7F94215-9A5F-4B6C-9C77-CA2E252B4C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5312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102</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83C7ADB-FB50-4162-ABE1-C37AD52C5E3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fabricación de queso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0C430B9A-9115-4929-8696-48400E49192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28E26334-E873-40EB-A0F3-CA92895F9236}"/>
              </a:ext>
            </a:extLst>
          </p:cNvPr>
          <p:cNvGraphicFramePr>
            <a:graphicFrameLocks noGrp="1"/>
          </p:cNvGraphicFramePr>
          <p:nvPr>
            <p:extLst>
              <p:ext uri="{D42A27DB-BD31-4B8C-83A1-F6EECF244321}">
                <p14:modId xmlns:p14="http://schemas.microsoft.com/office/powerpoint/2010/main" val="2226493782"/>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Es posible recuperar todo el suero de la producción de queso y usarlo en nuevas aplicaciones, de acuerdo con la siguiente lista de prioridades: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Concentrar, filtrar y/o evaporar el suero para producir suero en polvo, suero de leche concentrado (WPC), lactosa y otros subproductos,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Fabricar productos de suero de leche destinados al consumo humano, como los quesos de suero de leche o las bebidas de suero de leche,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Alimentar con suero de leche a los animales, utilizarlo como fertilizante o procesarlo en una planta de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FF21247D-277B-4859-A077-F47E8A2A2C53}"/>
              </a:ext>
            </a:extLst>
          </p:cNvPr>
          <p:cNvGraphicFramePr>
            <a:graphicFrameLocks noGrp="1"/>
          </p:cNvGraphicFramePr>
          <p:nvPr>
            <p:extLst>
              <p:ext uri="{D42A27DB-BD31-4B8C-83A1-F6EECF244321}">
                <p14:modId xmlns:p14="http://schemas.microsoft.com/office/powerpoint/2010/main" val="789742065"/>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productores de queso, siempre que las condiciones locales permitan la implementación de las opciones.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782470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AAE04BE-6996-4005-AA6C-DB9B73FF945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fabricación de queso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782F4E28-0929-4D7D-A3FB-EFFBEE9DEEA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9" name="Tabla 8">
            <a:extLst>
              <a:ext uri="{FF2B5EF4-FFF2-40B4-BE49-F238E27FC236}">
                <a16:creationId xmlns:a16="http://schemas.microsoft.com/office/drawing/2014/main" id="{4E6F0505-4FCA-4261-A03D-4710C9696F56}"/>
              </a:ext>
            </a:extLst>
          </p:cNvPr>
          <p:cNvGraphicFramePr>
            <a:graphicFrameLocks noGrp="1"/>
          </p:cNvGraphicFramePr>
          <p:nvPr>
            <p:extLst>
              <p:ext uri="{D42A27DB-BD31-4B8C-83A1-F6EECF244321}">
                <p14:modId xmlns:p14="http://schemas.microsoft.com/office/powerpoint/2010/main" val="2132300773"/>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Porcentaje (% en peso) del peso total de materia seca del suero generado recuperado para uso en productos destinados al consumo humano, en alimentos para animales y como alimento para digestión anaeróbica.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Porcentaje (% en peso) del peso total de materia seca del suero generado recuperado para uso en productos destinados al consumo humano.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0" name="Tabla 9">
            <a:extLst>
              <a:ext uri="{FF2B5EF4-FFF2-40B4-BE49-F238E27FC236}">
                <a16:creationId xmlns:a16="http://schemas.microsoft.com/office/drawing/2014/main" id="{AEA5809F-032F-453D-99D0-6EFCA66A2AA8}"/>
              </a:ext>
            </a:extLst>
          </p:cNvPr>
          <p:cNvGraphicFramePr>
            <a:graphicFrameLocks noGrp="1"/>
          </p:cNvGraphicFramePr>
          <p:nvPr>
            <p:extLst>
              <p:ext uri="{D42A27DB-BD31-4B8C-83A1-F6EECF244321}">
                <p14:modId xmlns:p14="http://schemas.microsoft.com/office/powerpoint/2010/main" val="4218613468"/>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suero se recupera y se trata de nuevo para obtener otros productos para el consumo humano basados en la demanda del mercado. El exceso de suero se emplea para la alimentación animal o para la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7904324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104</a:t>
            </a:fld>
            <a:endParaRPr lang="de-DE"/>
          </a:p>
        </p:txBody>
      </p:sp>
      <p:sp>
        <p:nvSpPr>
          <p:cNvPr id="16" name="Rectángulo: esquinas superiores redondeadas 15">
            <a:extLst>
              <a:ext uri="{FF2B5EF4-FFF2-40B4-BE49-F238E27FC236}">
                <a16:creationId xmlns:a16="http://schemas.microsoft.com/office/drawing/2014/main" id="{90A4B10C-1C38-4743-8D7A-C6579ED26664}"/>
              </a:ext>
            </a:extLst>
          </p:cNvPr>
          <p:cNvSpPr/>
          <p:nvPr/>
        </p:nvSpPr>
        <p:spPr>
          <a:xfrm>
            <a:off x="394772" y="2215744"/>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DF6D7BE2-B514-459A-AA31-5265A1EF98B7}"/>
              </a:ext>
            </a:extLst>
          </p:cNvPr>
          <p:cNvSpPr/>
          <p:nvPr/>
        </p:nvSpPr>
        <p:spPr>
          <a:xfrm>
            <a:off x="2112404" y="168852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D8F5C767-E6F4-43F9-8D4E-17F658E5ABA8}"/>
              </a:ext>
            </a:extLst>
          </p:cNvPr>
          <p:cNvSpPr/>
          <p:nvPr/>
        </p:nvSpPr>
        <p:spPr>
          <a:xfrm>
            <a:off x="342341" y="2321208"/>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744FEB3D-1534-47A3-8592-FB7265021A2D}"/>
              </a:ext>
            </a:extLst>
          </p:cNvPr>
          <p:cNvSpPr txBox="1"/>
          <p:nvPr/>
        </p:nvSpPr>
        <p:spPr>
          <a:xfrm>
            <a:off x="445719" y="2750955"/>
            <a:ext cx="3790977" cy="206723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producción de suero en polvo ofrece el mayor beneficio ambiental de todas las opciones para recuperar el suero, ya que se evitan grandes cantidades de efluentes contaminantes.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nutrientes se pueden utilizar para sustituir los ingredientes "vírgenes" en una amplia variedad de productos alimenticios.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uso de suero como materia prima en la producción de biogás ofrece la ventaja de generar energía renovable. </a:t>
            </a:r>
          </a:p>
        </p:txBody>
      </p:sp>
      <p:pic>
        <p:nvPicPr>
          <p:cNvPr id="20" name="Gráfico 19">
            <a:extLst>
              <a:ext uri="{FF2B5EF4-FFF2-40B4-BE49-F238E27FC236}">
                <a16:creationId xmlns:a16="http://schemas.microsoft.com/office/drawing/2014/main" id="{CC043E9C-DB61-4461-97FD-439153C36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800638"/>
            <a:ext cx="427966" cy="408757"/>
          </a:xfrm>
          <a:prstGeom prst="rect">
            <a:avLst/>
          </a:prstGeom>
        </p:spPr>
      </p:pic>
      <p:sp>
        <p:nvSpPr>
          <p:cNvPr id="21" name="Rectángulo: esquinas superiores redondeadas 20">
            <a:extLst>
              <a:ext uri="{FF2B5EF4-FFF2-40B4-BE49-F238E27FC236}">
                <a16:creationId xmlns:a16="http://schemas.microsoft.com/office/drawing/2014/main" id="{C489D3D7-4CB3-44A4-A595-5E0160399CC8}"/>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D845D167-AF95-428A-8385-C22BBBF0C64A}"/>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1481205A-1AE6-48DB-895C-F06B4D7C4C18}"/>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4" name="Gráfico 23">
            <a:extLst>
              <a:ext uri="{FF2B5EF4-FFF2-40B4-BE49-F238E27FC236}">
                <a16:creationId xmlns:a16="http://schemas.microsoft.com/office/drawing/2014/main" id="{2126461C-B9E6-41E0-8A45-80960F41D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19475695-2C3D-42C8-AC48-2BC087301647}"/>
              </a:ext>
            </a:extLst>
          </p:cNvPr>
          <p:cNvSpPr/>
          <p:nvPr/>
        </p:nvSpPr>
        <p:spPr>
          <a:xfrm>
            <a:off x="394772" y="2722753"/>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A0F7C651-55B7-4498-9165-2D8C78F7FBBB}"/>
              </a:ext>
            </a:extLst>
          </p:cNvPr>
          <p:cNvSpPr/>
          <p:nvPr/>
        </p:nvSpPr>
        <p:spPr>
          <a:xfrm>
            <a:off x="4797168" y="1779131"/>
            <a:ext cx="3976697" cy="12691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5F22BE78-6807-46A1-8DF8-CC70A955CE03}"/>
              </a:ext>
            </a:extLst>
          </p:cNvPr>
          <p:cNvSpPr txBox="1"/>
          <p:nvPr/>
        </p:nvSpPr>
        <p:spPr>
          <a:xfrm>
            <a:off x="4814484" y="1893963"/>
            <a:ext cx="3917561"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Ahorros de costes debido a que la eliminación del suero por los desagües puede ser costosa.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precios comerciales de suero de leche en polvo han aumentado notablemente en los últimos 10 años.</a:t>
            </a:r>
          </a:p>
        </p:txBody>
      </p:sp>
      <p:sp>
        <p:nvSpPr>
          <p:cNvPr id="28" name="Rectángulo: esquinas superiores redondeadas 27">
            <a:extLst>
              <a:ext uri="{FF2B5EF4-FFF2-40B4-BE49-F238E27FC236}">
                <a16:creationId xmlns:a16="http://schemas.microsoft.com/office/drawing/2014/main" id="{7D713A58-694D-44C2-8D31-03F306B24F89}"/>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C3E0AAAC-3BD2-4BE7-B5A2-C9A2FB740F9C}"/>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865EA02E-2087-4A82-82A3-BE1C92A91153}"/>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1" name="TextBox 33">
            <a:extLst>
              <a:ext uri="{FF2B5EF4-FFF2-40B4-BE49-F238E27FC236}">
                <a16:creationId xmlns:a16="http://schemas.microsoft.com/office/drawing/2014/main" id="{91A45949-19D6-4717-AE3B-F2B803BF3295}"/>
              </a:ext>
            </a:extLst>
          </p:cNvPr>
          <p:cNvSpPr txBox="1"/>
          <p:nvPr/>
        </p:nvSpPr>
        <p:spPr>
          <a:xfrm>
            <a:off x="4814222" y="4467825"/>
            <a:ext cx="3917169"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Evitar los costes elevados asociados con la eliminación del suero por los desagües.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Maximizar el valor del suero mediante la producción de productos altamente comercializables, como el suero en polvo.</a:t>
            </a:r>
          </a:p>
        </p:txBody>
      </p:sp>
      <p:sp>
        <p:nvSpPr>
          <p:cNvPr id="32" name="Rectángulo 31">
            <a:extLst>
              <a:ext uri="{FF2B5EF4-FFF2-40B4-BE49-F238E27FC236}">
                <a16:creationId xmlns:a16="http://schemas.microsoft.com/office/drawing/2014/main" id="{B8A3B6D8-2C43-4F70-80FD-FF27DA64B85B}"/>
              </a:ext>
            </a:extLst>
          </p:cNvPr>
          <p:cNvSpPr/>
          <p:nvPr/>
        </p:nvSpPr>
        <p:spPr>
          <a:xfrm>
            <a:off x="4790952" y="4356851"/>
            <a:ext cx="4057246" cy="136920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DC54478E-39B2-4A50-98FB-9A14EF65B4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48503DAB-54D7-46E1-B18A-70436793CB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fabricación de queso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D64B1203-AEFB-4F93-86CC-D40F1B15469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1735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9702F2EB-48CA-4DD0-A919-1C0E160D1E0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E9CFBEC0-2580-48E8-B9C6-357E838428D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1AE0B32E-0DC2-42BF-AB5C-B64CF484E4E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6D01CEB3-B659-44A4-B827-FF7BDED5ECF2}"/>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23E617C-0DE7-4BF5-9842-24294C46B3B5}"/>
              </a:ext>
            </a:extLst>
          </p:cNvPr>
          <p:cNvSpPr/>
          <p:nvPr/>
        </p:nvSpPr>
        <p:spPr>
          <a:xfrm>
            <a:off x="491678" y="4175857"/>
            <a:ext cx="8006861" cy="889154"/>
          </a:xfrm>
          <a:prstGeom prst="rect">
            <a:avLst/>
          </a:prstGeom>
        </p:spPr>
        <p:txBody>
          <a:bodyPr wrap="square">
            <a:spAutoFit/>
          </a:bodyPr>
          <a:lstStyle/>
          <a:p>
            <a:pPr lvl="0" defTabSz="685800">
              <a:lnSpc>
                <a:spcPct val="150000"/>
              </a:lnSpc>
              <a:spcBef>
                <a:spcPct val="20000"/>
              </a:spcBef>
            </a:pPr>
            <a:r>
              <a:rPr lang="es-ES" sz="1200" b="1" i="1" dirty="0">
                <a:solidFill>
                  <a:schemeClr val="tx1">
                    <a:lumMod val="75000"/>
                    <a:lumOff val="25000"/>
                  </a:schemeClr>
                </a:solidFill>
              </a:rPr>
              <a:t>Aspectos indirectos: </a:t>
            </a:r>
            <a:r>
              <a:rPr lang="es-ES" sz="1200" dirty="0">
                <a:solidFill>
                  <a:schemeClr val="tx1">
                    <a:lumMod val="75000"/>
                    <a:lumOff val="25000"/>
                  </a:schemeClr>
                </a:solidFill>
              </a:rPr>
              <a:t>La producción primaria de ingredientes, principalmente de la agricultura, el transporte y la distribución de ingredientes y productos terminados, la producción de empaques, la venta minorista de productos terminados y los desechos generados a nivel del consumidor o al por menor (pan sin vender).</a:t>
            </a:r>
          </a:p>
        </p:txBody>
      </p:sp>
      <p:sp>
        <p:nvSpPr>
          <p:cNvPr id="13" name="Inhaltsplatzhalter 2">
            <a:extLst>
              <a:ext uri="{FF2B5EF4-FFF2-40B4-BE49-F238E27FC236}">
                <a16:creationId xmlns:a16="http://schemas.microsoft.com/office/drawing/2014/main" id="{906841B8-4F4E-463B-B40C-FB791089F8FA}"/>
              </a:ext>
            </a:extLst>
          </p:cNvPr>
          <p:cNvSpPr txBox="1">
            <a:spLocks/>
          </p:cNvSpPr>
          <p:nvPr/>
        </p:nvSpPr>
        <p:spPr>
          <a:xfrm>
            <a:off x="431768" y="1587393"/>
            <a:ext cx="8229600" cy="2403597"/>
          </a:xfrm>
          <a:prstGeom prst="rect">
            <a:avLst/>
          </a:prstGeom>
        </p:spPr>
        <p:txBody>
          <a:bodyPr vert="horz" lIns="91440" tIns="45720" rIns="91440" bIns="45720" rtlCol="0">
            <a:normAutofit fontScale="85000" lnSpcReduction="2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Consumo de energía</a:t>
            </a:r>
            <a:r>
              <a:rPr lang="es-ES" sz="1600" b="0" dirty="0">
                <a:solidFill>
                  <a:schemeClr val="tx1">
                    <a:lumMod val="75000"/>
                    <a:lumOff val="25000"/>
                  </a:schemeClr>
                </a:solidFill>
              </a:rPr>
              <a:t>, la energía térmica se utiliza para hornear y producir vapor. Además, la electricidad se utiliza durante varias etapas de producción.</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Consumo de agua</a:t>
            </a:r>
            <a:r>
              <a:rPr lang="es-ES" sz="1600" b="0" dirty="0">
                <a:solidFill>
                  <a:schemeClr val="tx1">
                    <a:lumMod val="75000"/>
                    <a:lumOff val="25000"/>
                  </a:schemeClr>
                </a:solidFill>
              </a:rPr>
              <a:t>, se usa como ingrediente y también para otros fines (por ejemplo, operaciones de limpieza).</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Aguas residuales</a:t>
            </a:r>
            <a:r>
              <a:rPr lang="es-ES" sz="1600" b="0" dirty="0">
                <a:solidFill>
                  <a:schemeClr val="tx1">
                    <a:lumMod val="75000"/>
                    <a:lumOff val="25000"/>
                  </a:schemeClr>
                </a:solidFill>
              </a:rPr>
              <a:t>, generadas durante la limpieza / desinfección de las instalaciones.</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Emisiones al aire</a:t>
            </a:r>
            <a:r>
              <a:rPr lang="es-ES" sz="1600" b="0" dirty="0">
                <a:solidFill>
                  <a:schemeClr val="tx1">
                    <a:lumMod val="75000"/>
                    <a:lumOff val="25000"/>
                  </a:schemeClr>
                </a:solidFill>
              </a:rPr>
              <a:t>, principalmente producidas durante la fermentación (CO</a:t>
            </a:r>
            <a:r>
              <a:rPr lang="es-ES" sz="1600" b="0" baseline="-25000" dirty="0">
                <a:solidFill>
                  <a:schemeClr val="tx1">
                    <a:lumMod val="75000"/>
                    <a:lumOff val="25000"/>
                  </a:schemeClr>
                </a:solidFill>
              </a:rPr>
              <a:t>2</a:t>
            </a:r>
            <a:r>
              <a:rPr lang="es-ES" sz="1600" b="0" dirty="0">
                <a:solidFill>
                  <a:schemeClr val="tx1">
                    <a:lumMod val="75000"/>
                    <a:lumOff val="25000"/>
                  </a:schemeClr>
                </a:solidFill>
              </a:rPr>
              <a:t>, COV producidos por el metabolismo de la levadura). Además, las emisiones al aire también se producen durante la cocción debido a la combustión de combustibles fósiles. </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Residuos sólidos</a:t>
            </a:r>
            <a:r>
              <a:rPr lang="es-ES" sz="1600" b="0" dirty="0">
                <a:solidFill>
                  <a:schemeClr val="tx1">
                    <a:lumMod val="75000"/>
                    <a:lumOff val="25000"/>
                  </a:schemeClr>
                </a:solidFill>
              </a:rPr>
              <a:t>, debido a residuos inorgánicos (ligados a la etapa de envasado) y orgánicos (masa desperdiciada).</a:t>
            </a:r>
          </a:p>
        </p:txBody>
      </p:sp>
      <p:cxnSp>
        <p:nvCxnSpPr>
          <p:cNvPr id="14" name="Conector recto 13">
            <a:extLst>
              <a:ext uri="{FF2B5EF4-FFF2-40B4-BE49-F238E27FC236}">
                <a16:creationId xmlns:a16="http://schemas.microsoft.com/office/drawing/2014/main" id="{F6ECEDEE-433A-4AAB-B24E-221FC8C67691}"/>
              </a:ext>
            </a:extLst>
          </p:cNvPr>
          <p:cNvCxnSpPr>
            <a:cxnSpLocks/>
          </p:cNvCxnSpPr>
          <p:nvPr/>
        </p:nvCxnSpPr>
        <p:spPr>
          <a:xfrm>
            <a:off x="431768" y="14537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DE43410-EC06-4DD3-B75D-0847A240D803}"/>
              </a:ext>
            </a:extLst>
          </p:cNvPr>
          <p:cNvCxnSpPr>
            <a:cxnSpLocks/>
          </p:cNvCxnSpPr>
          <p:nvPr/>
        </p:nvCxnSpPr>
        <p:spPr>
          <a:xfrm>
            <a:off x="377661" y="390777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43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106</a:t>
            </a:fld>
            <a:endParaRPr lang="de-DE">
              <a:solidFill>
                <a:srgbClr val="000000">
                  <a:lumMod val="75000"/>
                  <a:lumOff val="25000"/>
                </a:srgbClr>
              </a:solidFill>
              <a:latin typeface="Arial"/>
            </a:endParaRPr>
          </a:p>
        </p:txBody>
      </p:sp>
      <p:sp>
        <p:nvSpPr>
          <p:cNvPr id="6" name="Untertitel 5">
            <a:extLst>
              <a:ext uri="{FF2B5EF4-FFF2-40B4-BE49-F238E27FC236}">
                <a16:creationId xmlns:a16="http://schemas.microsoft.com/office/drawing/2014/main" id="{8586372A-E78E-43B7-8E77-327EB68E23F9}"/>
              </a:ext>
            </a:extLst>
          </p:cNvPr>
          <p:cNvSpPr>
            <a:spLocks noGrp="1"/>
          </p:cNvSpPr>
          <p:nvPr>
            <p:ph type="subTitle" idx="13"/>
          </p:nvPr>
        </p:nvSpPr>
        <p:spPr>
          <a:xfrm>
            <a:off x="370136" y="999249"/>
            <a:ext cx="8403728" cy="367550"/>
          </a:xfrm>
          <a:noFill/>
        </p:spPr>
        <p:txBody>
          <a:bodyPr vert="horz" lIns="91440" tIns="45720" rIns="91440" bIns="45720" rtlCol="0" anchor="ctr">
            <a:noAutofit/>
          </a:bodyPr>
          <a:lstStyle/>
          <a:p>
            <a:r>
              <a:rPr lang="es-ES" sz="1800" dirty="0">
                <a:solidFill>
                  <a:srgbClr val="000000">
                    <a:lumMod val="75000"/>
                    <a:lumOff val="25000"/>
                  </a:srgbClr>
                </a:solidFill>
              </a:rPr>
              <a:t>Esquemas de reducción de desperdicios de pan sin carne:</a:t>
            </a:r>
          </a:p>
        </p:txBody>
      </p:sp>
      <p:sp>
        <p:nvSpPr>
          <p:cNvPr id="7" name="Titel 1">
            <a:extLst>
              <a:ext uri="{FF2B5EF4-FFF2-40B4-BE49-F238E27FC236}">
                <a16:creationId xmlns:a16="http://schemas.microsoft.com/office/drawing/2014/main" id="{A90D82F3-3D43-4B82-9A36-47A72FACD1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51E1314A-A97C-4DE6-852E-ADA10D87AFC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98BE721D-25DC-4217-BBDD-8C582CC86984}"/>
              </a:ext>
            </a:extLst>
          </p:cNvPr>
          <p:cNvGraphicFramePr>
            <a:graphicFrameLocks noGrp="1"/>
          </p:cNvGraphicFramePr>
          <p:nvPr>
            <p:extLst>
              <p:ext uri="{D42A27DB-BD31-4B8C-83A1-F6EECF244321}">
                <p14:modId xmlns:p14="http://schemas.microsoft.com/office/powerpoint/2010/main" val="1858046961"/>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Es establecer esquemas apropiados de "devolución" de pan en los que el pan no vendido de los puntos de venta se devuelve a la panadería donde se produjo.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El pan recolectado se almacena en la panadería y puede ser procesado para convertirlo en migas de pan y empanadillas o puede ser recolectado por compañías autorizadas (por ejemplo, organizaciones benéficas u organizaciones sociales si el pan todavía es adecuado para el consumo humano tal como está), o puede ser utilizado para otros fines (por ejemplo, piensos).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La recolección de pan por parte de compañías autorizadas también puede realizarse directamente en los puntos de venta.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C1259677-BC6D-41AF-8F92-319176AFDFBB}"/>
              </a:ext>
            </a:extLst>
          </p:cNvPr>
          <p:cNvGraphicFramePr>
            <a:graphicFrameLocks noGrp="1"/>
          </p:cNvGraphicFramePr>
          <p:nvPr>
            <p:extLst>
              <p:ext uri="{D42A27DB-BD31-4B8C-83A1-F6EECF244321}">
                <p14:modId xmlns:p14="http://schemas.microsoft.com/office/powerpoint/2010/main" val="849066776"/>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pan. Las panaderías que no entregan pan a puntos de venta distantes pueden implementar directamente las medidas enumeradas anteriormente, sin la necesidad de establecer un esquema de devolución de pan. Dependiendo del uso que se haya planificado para el pan devuelto, se debe garantizar un manejo, transporte y almacenamiento adecuados para cumplir con los requisitos de higiene.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014615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DEE1FAE0-5677-4171-8575-BBB5342AC3E1}"/>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Esquemas de reducción de desperdicios de pan sin carne:</a:t>
            </a:r>
          </a:p>
        </p:txBody>
      </p:sp>
      <p:sp>
        <p:nvSpPr>
          <p:cNvPr id="9" name="Titel 1">
            <a:extLst>
              <a:ext uri="{FF2B5EF4-FFF2-40B4-BE49-F238E27FC236}">
                <a16:creationId xmlns:a16="http://schemas.microsoft.com/office/drawing/2014/main" id="{79BE740B-1439-456E-98D8-199D6546A1E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3A7A279-E71A-4C7C-BC02-CF3145EB92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DBDDB428-9978-4644-8C5E-0FB2FEBC02EF}"/>
              </a:ext>
            </a:extLst>
          </p:cNvPr>
          <p:cNvGraphicFramePr>
            <a:graphicFrameLocks noGrp="1"/>
          </p:cNvGraphicFramePr>
          <p:nvPr>
            <p:extLst>
              <p:ext uri="{D42A27DB-BD31-4B8C-83A1-F6EECF244321}">
                <p14:modId xmlns:p14="http://schemas.microsoft.com/office/powerpoint/2010/main" val="1036508125"/>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Tasa de retorno (%) del pan no vendido de los puntos de venta que participan en el esquema de "devolución".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Participación (%) de puntos de venta en esquemas de devolución existentes para un área determinada.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Porcentaje de pan sin vender convertido a otros usos para evitar la generación de desperdicio de alimentos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43597BA1-3FFF-4F56-B02E-60C1444EA883}"/>
              </a:ext>
            </a:extLst>
          </p:cNvPr>
          <p:cNvGraphicFramePr>
            <a:graphicFrameLocks noGrp="1"/>
          </p:cNvGraphicFramePr>
          <p:nvPr>
            <p:extLst>
              <p:ext uri="{D42A27DB-BD31-4B8C-83A1-F6EECF244321}">
                <p14:modId xmlns:p14="http://schemas.microsoft.com/office/powerpoint/2010/main" val="229070830"/>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panaderías: el 100% de los puntos de venta que venden el pan producido participan en un esquema de devolución apropiado para el pan no vendido.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8691675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108</a:t>
            </a:fld>
            <a:endParaRPr lang="de-DE"/>
          </a:p>
        </p:txBody>
      </p:sp>
      <p:sp>
        <p:nvSpPr>
          <p:cNvPr id="17" name="Untertitel 5">
            <a:extLst>
              <a:ext uri="{FF2B5EF4-FFF2-40B4-BE49-F238E27FC236}">
                <a16:creationId xmlns:a16="http://schemas.microsoft.com/office/drawing/2014/main" id="{82BD9448-8556-42A0-80D7-0E312161C1F9}"/>
              </a:ext>
            </a:extLst>
          </p:cNvPr>
          <p:cNvSpPr>
            <a:spLocks noGrp="1"/>
          </p:cNvSpPr>
          <p:nvPr>
            <p:ph type="subTitle" idx="13"/>
          </p:nvPr>
        </p:nvSpPr>
        <p:spPr>
          <a:xfrm>
            <a:off x="370136" y="1242048"/>
            <a:ext cx="3976696" cy="367550"/>
          </a:xfrm>
          <a:noFill/>
        </p:spPr>
        <p:txBody>
          <a:bodyPr vert="horz" lIns="91440" tIns="45720" rIns="91440" bIns="45720" rtlCol="0" anchor="ctr">
            <a:noAutofit/>
          </a:bodyPr>
          <a:lstStyle/>
          <a:p>
            <a:r>
              <a:rPr lang="es-ES" sz="1800" dirty="0">
                <a:solidFill>
                  <a:srgbClr val="000000">
                    <a:lumMod val="75000"/>
                    <a:lumOff val="25000"/>
                  </a:srgbClr>
                </a:solidFill>
              </a:rPr>
              <a:t>Esquemas de reducción de desperdicios de pan sin carne:</a:t>
            </a:r>
          </a:p>
        </p:txBody>
      </p:sp>
      <p:sp>
        <p:nvSpPr>
          <p:cNvPr id="16" name="Rectángulo: esquinas superiores redondeadas 15">
            <a:extLst>
              <a:ext uri="{FF2B5EF4-FFF2-40B4-BE49-F238E27FC236}">
                <a16:creationId xmlns:a16="http://schemas.microsoft.com/office/drawing/2014/main" id="{F5DEB5FC-ADA3-44ED-963A-946832D04EA7}"/>
              </a:ext>
            </a:extLst>
          </p:cNvPr>
          <p:cNvSpPr/>
          <p:nvPr/>
        </p:nvSpPr>
        <p:spPr>
          <a:xfrm>
            <a:off x="394772" y="257668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94ADBA2A-3F09-4C12-A932-44C4ED165F94}"/>
              </a:ext>
            </a:extLst>
          </p:cNvPr>
          <p:cNvSpPr/>
          <p:nvPr/>
        </p:nvSpPr>
        <p:spPr>
          <a:xfrm>
            <a:off x="2112404" y="204945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5870ECAB-3692-4CC0-A738-5C2127EF02C8}"/>
              </a:ext>
            </a:extLst>
          </p:cNvPr>
          <p:cNvSpPr/>
          <p:nvPr/>
        </p:nvSpPr>
        <p:spPr>
          <a:xfrm>
            <a:off x="342341" y="268214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0" name="TextBox 33">
            <a:extLst>
              <a:ext uri="{FF2B5EF4-FFF2-40B4-BE49-F238E27FC236}">
                <a16:creationId xmlns:a16="http://schemas.microsoft.com/office/drawing/2014/main" id="{CDBE3D06-429D-408D-BCB8-133E2E0B9062}"/>
              </a:ext>
            </a:extLst>
          </p:cNvPr>
          <p:cNvSpPr txBox="1"/>
          <p:nvPr/>
        </p:nvSpPr>
        <p:spPr>
          <a:xfrm>
            <a:off x="445719" y="3200054"/>
            <a:ext cx="3790977"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Beneficios sociales al alimentar gran numero de población con la cantidad de alimento desperdiciado.</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Se puede convertir los residuos en alimento para animales y apoyar la industria agrícola.</a:t>
            </a:r>
          </a:p>
        </p:txBody>
      </p:sp>
      <p:pic>
        <p:nvPicPr>
          <p:cNvPr id="21" name="Gráfico 20">
            <a:extLst>
              <a:ext uri="{FF2B5EF4-FFF2-40B4-BE49-F238E27FC236}">
                <a16:creationId xmlns:a16="http://schemas.microsoft.com/office/drawing/2014/main" id="{B81882D2-5F73-4FCE-B15F-7BE54D1925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2161575"/>
            <a:ext cx="427966" cy="408757"/>
          </a:xfrm>
          <a:prstGeom prst="rect">
            <a:avLst/>
          </a:prstGeom>
        </p:spPr>
      </p:pic>
      <p:sp>
        <p:nvSpPr>
          <p:cNvPr id="22" name="Rectángulo: esquinas superiores redondeadas 21">
            <a:extLst>
              <a:ext uri="{FF2B5EF4-FFF2-40B4-BE49-F238E27FC236}">
                <a16:creationId xmlns:a16="http://schemas.microsoft.com/office/drawing/2014/main" id="{95B11385-DD50-422F-B806-E66ED2967266}"/>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527D0912-8383-4FB1-91DC-A4B09A7D4F98}"/>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32E31613-F43C-4FEB-8ECA-215058F8FB97}"/>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5" name="Gráfico 24">
            <a:extLst>
              <a:ext uri="{FF2B5EF4-FFF2-40B4-BE49-F238E27FC236}">
                <a16:creationId xmlns:a16="http://schemas.microsoft.com/office/drawing/2014/main" id="{188352EC-6003-4AF6-9D9A-960CD3AECB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6" name="Rectángulo 25">
            <a:extLst>
              <a:ext uri="{FF2B5EF4-FFF2-40B4-BE49-F238E27FC236}">
                <a16:creationId xmlns:a16="http://schemas.microsoft.com/office/drawing/2014/main" id="{1740B903-08F3-4A26-960E-29084FBA375B}"/>
              </a:ext>
            </a:extLst>
          </p:cNvPr>
          <p:cNvSpPr/>
          <p:nvPr/>
        </p:nvSpPr>
        <p:spPr>
          <a:xfrm>
            <a:off x="394772" y="3083690"/>
            <a:ext cx="3917561" cy="13426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8567F352-F4A7-4721-8B76-52FF133B08B9}"/>
              </a:ext>
            </a:extLst>
          </p:cNvPr>
          <p:cNvSpPr/>
          <p:nvPr/>
        </p:nvSpPr>
        <p:spPr>
          <a:xfrm>
            <a:off x="4797168" y="1779131"/>
            <a:ext cx="3976697" cy="12691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2843406B-C663-4B0A-B6FF-DDF5D96E7500}"/>
              </a:ext>
            </a:extLst>
          </p:cNvPr>
          <p:cNvSpPr txBox="1"/>
          <p:nvPr/>
        </p:nvSpPr>
        <p:spPr>
          <a:xfrm>
            <a:off x="4814484" y="1893963"/>
            <a:ext cx="3917561"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supermercados envían el pan no vendido a la panadería, se percibe una pérdida económica significativa en su valor para la panadería.</a:t>
            </a:r>
          </a:p>
          <a:p>
            <a:pPr algn="just" defTabSz="534924">
              <a:spcAft>
                <a:spcPts val="450"/>
              </a:spcAft>
            </a:pPr>
            <a:r>
              <a:rPr lang="es-ES" sz="1200" i="1" dirty="0">
                <a:solidFill>
                  <a:schemeClr val="tx1">
                    <a:lumMod val="75000"/>
                    <a:lumOff val="25000"/>
                  </a:schemeClr>
                </a:solidFill>
              </a:rPr>
              <a:t>Ejemplo: Una industria austriaca ahorro más de 400.000 euros en 2008 al aplicar sus medidas.</a:t>
            </a:r>
          </a:p>
        </p:txBody>
      </p:sp>
      <p:sp>
        <p:nvSpPr>
          <p:cNvPr id="29" name="Rectángulo: esquinas superiores redondeadas 28">
            <a:extLst>
              <a:ext uri="{FF2B5EF4-FFF2-40B4-BE49-F238E27FC236}">
                <a16:creationId xmlns:a16="http://schemas.microsoft.com/office/drawing/2014/main" id="{F2D4CFF9-6B49-49BC-A985-BB3923C04356}"/>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548757F4-A7AB-47A9-A843-446E2EB231BD}"/>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4D17D54D-D395-4534-9EE3-D42A0FCAF290}"/>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2" name="TextBox 33">
            <a:extLst>
              <a:ext uri="{FF2B5EF4-FFF2-40B4-BE49-F238E27FC236}">
                <a16:creationId xmlns:a16="http://schemas.microsoft.com/office/drawing/2014/main" id="{2490838B-7597-4228-BD52-C8C42C707BAA}"/>
              </a:ext>
            </a:extLst>
          </p:cNvPr>
          <p:cNvSpPr txBox="1"/>
          <p:nvPr/>
        </p:nvSpPr>
        <p:spPr>
          <a:xfrm>
            <a:off x="4814222" y="4592105"/>
            <a:ext cx="3917169"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minimización de la generación de residuos de productos de panadería.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optimización del tratamiento posterior de los residuos de productos de panadería</a:t>
            </a:r>
          </a:p>
        </p:txBody>
      </p:sp>
      <p:sp>
        <p:nvSpPr>
          <p:cNvPr id="33" name="Rectángulo 32">
            <a:extLst>
              <a:ext uri="{FF2B5EF4-FFF2-40B4-BE49-F238E27FC236}">
                <a16:creationId xmlns:a16="http://schemas.microsoft.com/office/drawing/2014/main" id="{0D15216C-95B4-4DB8-872C-EE9B7ACD3BFA}"/>
              </a:ext>
            </a:extLst>
          </p:cNvPr>
          <p:cNvSpPr/>
          <p:nvPr/>
        </p:nvSpPr>
        <p:spPr>
          <a:xfrm>
            <a:off x="4790952" y="4356851"/>
            <a:ext cx="4057246" cy="136920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BE06A845-2352-4D1D-AC78-EB1EA026A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5" name="Titel 1">
            <a:extLst>
              <a:ext uri="{FF2B5EF4-FFF2-40B4-BE49-F238E27FC236}">
                <a16:creationId xmlns:a16="http://schemas.microsoft.com/office/drawing/2014/main" id="{FCA59B93-B383-4AFB-84E9-7B71681855A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668E43AD-CC83-4C97-AD6D-AED04AA03B4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86895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48AC9BD5-7A08-4ED1-B4C2-4ACF7ACA3720}"/>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energía para hornear:</a:t>
            </a:r>
          </a:p>
        </p:txBody>
      </p:sp>
      <p:sp>
        <p:nvSpPr>
          <p:cNvPr id="9" name="Titel 1">
            <a:extLst>
              <a:ext uri="{FF2B5EF4-FFF2-40B4-BE49-F238E27FC236}">
                <a16:creationId xmlns:a16="http://schemas.microsoft.com/office/drawing/2014/main" id="{9A48B56C-D371-4DBF-A367-CDD94B027F8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E0EDFC-CF6D-4D1C-A957-F595BA8BC9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D693D181-980C-4A63-8E57-3616B69FFC8E}"/>
              </a:ext>
            </a:extLst>
          </p:cNvPr>
          <p:cNvGraphicFramePr>
            <a:graphicFrameLocks noGrp="1"/>
          </p:cNvGraphicFramePr>
          <p:nvPr>
            <p:extLst>
              <p:ext uri="{D42A27DB-BD31-4B8C-83A1-F6EECF244321}">
                <p14:modId xmlns:p14="http://schemas.microsoft.com/office/powerpoint/2010/main" val="704636722"/>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Se puede minimizar el consumo de energía para hornear, ya sea operando los hornos existentes de la manera más eficiente en términos de energía o seleccionando el horno más eficiente para satisfacer las necesidades específicas de horneado en función de: requisitos de producción, fuentes de energía, limitaciones de espacio, requisitos de temperatura, modo de operación y modo de transferencia de calor.</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E0771A2F-8175-4191-9755-2EC3DE4C83C3}"/>
              </a:ext>
            </a:extLst>
          </p:cNvPr>
          <p:cNvGraphicFramePr>
            <a:graphicFrameLocks noGrp="1"/>
          </p:cNvGraphicFramePr>
          <p:nvPr>
            <p:extLst>
              <p:ext uri="{D42A27DB-BD31-4B8C-83A1-F6EECF244321}">
                <p14:modId xmlns:p14="http://schemas.microsoft.com/office/powerpoint/2010/main" val="2724191598"/>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pan, galletas y pasteles.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57898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89058"/>
            <a:ext cx="8403728" cy="367550"/>
          </a:xfrm>
        </p:spPr>
        <p:txBody>
          <a:bodyPr/>
          <a:lstStyle/>
          <a:p>
            <a:r>
              <a:rPr lang="es-ES" sz="2000" dirty="0">
                <a:solidFill>
                  <a:srgbClr val="000000">
                    <a:lumMod val="75000"/>
                    <a:lumOff val="25000"/>
                  </a:srgbClr>
                </a:solidFill>
                <a:latin typeface="Arial"/>
              </a:rPr>
              <a:t>Examina varias formas en que los principales proveedores gestionan su cadena de suministro para que sean más sostenibles.</a:t>
            </a:r>
          </a:p>
        </p:txBody>
      </p:sp>
      <p:sp>
        <p:nvSpPr>
          <p:cNvPr id="8" name="Titel 1">
            <a:extLst>
              <a:ext uri="{FF2B5EF4-FFF2-40B4-BE49-F238E27FC236}">
                <a16:creationId xmlns:a16="http://schemas.microsoft.com/office/drawing/2014/main" id="{6D31A3F9-26D5-4A81-84C6-BFBFEE257B5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9391098-DBBA-4CAD-AC08-F4258F9292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F9FB2E5-809D-4606-8DC5-FF40F36DB216}"/>
              </a:ext>
            </a:extLst>
          </p:cNvPr>
          <p:cNvSpPr txBox="1"/>
          <p:nvPr/>
        </p:nvSpPr>
        <p:spPr>
          <a:xfrm>
            <a:off x="4848223" y="1825869"/>
            <a:ext cx="4067175" cy="4162678"/>
          </a:xfrm>
          <a:prstGeom prst="rect">
            <a:avLst/>
          </a:prstGeom>
          <a:noFill/>
        </p:spPr>
        <p:txBody>
          <a:bodyPr wrap="square" rtlCol="0" anchor="ctr">
            <a:spAutoFit/>
          </a:bodyPr>
          <a:lstStyle/>
          <a:p>
            <a:pPr algn="ctr"/>
            <a:r>
              <a:rPr lang="es-ES" dirty="0">
                <a:solidFill>
                  <a:schemeClr val="tx1">
                    <a:lumMod val="75000"/>
                    <a:lumOff val="25000"/>
                  </a:schemeClr>
                </a:solidFill>
              </a:rPr>
              <a:t>Adaptación de recetas para eliminar ingredientes insostenibles: </a:t>
            </a:r>
            <a:r>
              <a:rPr lang="es-ES" sz="1100" dirty="0">
                <a:solidFill>
                  <a:schemeClr val="tx1">
                    <a:lumMod val="75000"/>
                    <a:lumOff val="25000"/>
                  </a:schemeClr>
                </a:solidFill>
              </a:rPr>
              <a:t>un ingrediente puede ser sustituido por uno similar o eliminado por completo.</a:t>
            </a:r>
          </a:p>
          <a:p>
            <a:pPr algn="ctr"/>
            <a:endParaRPr lang="es-ES" sz="1100" dirty="0">
              <a:solidFill>
                <a:schemeClr val="tx1">
                  <a:lumMod val="75000"/>
                  <a:lumOff val="25000"/>
                </a:schemeClr>
              </a:solidFill>
            </a:endParaRPr>
          </a:p>
          <a:p>
            <a:pPr algn="ctr"/>
            <a:endParaRPr lang="es-ES" sz="1100" dirty="0">
              <a:solidFill>
                <a:schemeClr val="tx1">
                  <a:lumMod val="75000"/>
                  <a:lumOff val="25000"/>
                </a:schemeClr>
              </a:solidFill>
            </a:endParaRPr>
          </a:p>
          <a:p>
            <a:pPr algn="ctr">
              <a:lnSpc>
                <a:spcPts val="2800"/>
              </a:lnSpc>
            </a:pPr>
            <a:r>
              <a:rPr lang="es-ES" dirty="0">
                <a:solidFill>
                  <a:schemeClr val="tx1">
                    <a:lumMod val="75000"/>
                    <a:lumOff val="25000"/>
                  </a:schemeClr>
                </a:solidFill>
              </a:rPr>
              <a:t>Mejora del rendimiento de los proveedores existentes.</a:t>
            </a:r>
          </a:p>
          <a:p>
            <a:pPr algn="ctr">
              <a:lnSpc>
                <a:spcPts val="28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Enfoque de múltiples opciones.</a:t>
            </a:r>
          </a:p>
          <a:p>
            <a:pPr algn="ctr">
              <a:lnSpc>
                <a:spcPts val="43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Abastecimiento de agua sostenible.</a:t>
            </a:r>
            <a:endParaRPr lang="es-ES" sz="1600" i="1" dirty="0">
              <a:solidFill>
                <a:schemeClr val="tx1">
                  <a:lumMod val="75000"/>
                  <a:lumOff val="25000"/>
                </a:schemeClr>
              </a:solidFill>
            </a:endParaRPr>
          </a:p>
          <a:p>
            <a:pPr algn="ctr"/>
            <a:endParaRPr lang="es-ES"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42C6B3C1-078E-4B63-8A94-5B95066557D8}"/>
              </a:ext>
            </a:extLst>
          </p:cNvPr>
          <p:cNvGrpSpPr/>
          <p:nvPr/>
        </p:nvGrpSpPr>
        <p:grpSpPr>
          <a:xfrm>
            <a:off x="4848224" y="1714500"/>
            <a:ext cx="4067175" cy="4331955"/>
            <a:chOff x="4373566" y="1714500"/>
            <a:chExt cx="4541834" cy="4331955"/>
          </a:xfrm>
        </p:grpSpPr>
        <p:sp>
          <p:nvSpPr>
            <p:cNvPr id="12" name="Rectángulo 11">
              <a:extLst>
                <a:ext uri="{FF2B5EF4-FFF2-40B4-BE49-F238E27FC236}">
                  <a16:creationId xmlns:a16="http://schemas.microsoft.com/office/drawing/2014/main" id="{4499226E-30F8-44C8-A3B2-4703CF0E9DE1}"/>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91E1F355-3998-4E09-8C66-DD93D15C7CC1}"/>
                </a:ext>
              </a:extLst>
            </p:cNvPr>
            <p:cNvCxnSpPr/>
            <p:nvPr/>
          </p:nvCxnSpPr>
          <p:spPr>
            <a:xfrm>
              <a:off x="4373566" y="28289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14AA81F6-8B50-492C-BEDE-5069F669FE2E}"/>
                </a:ext>
              </a:extLst>
            </p:cNvPr>
            <p:cNvCxnSpPr/>
            <p:nvPr/>
          </p:nvCxnSpPr>
          <p:spPr>
            <a:xfrm>
              <a:off x="4373566" y="38576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ector recto 15">
              <a:extLst>
                <a:ext uri="{FF2B5EF4-FFF2-40B4-BE49-F238E27FC236}">
                  <a16:creationId xmlns:a16="http://schemas.microsoft.com/office/drawing/2014/main" id="{4DF461EF-3C5F-42A0-8AA7-4C9667D812F8}"/>
                </a:ext>
              </a:extLst>
            </p:cNvPr>
            <p:cNvCxnSpPr/>
            <p:nvPr/>
          </p:nvCxnSpPr>
          <p:spPr>
            <a:xfrm>
              <a:off x="4373566" y="48482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upo 17">
            <a:extLst>
              <a:ext uri="{FF2B5EF4-FFF2-40B4-BE49-F238E27FC236}">
                <a16:creationId xmlns:a16="http://schemas.microsoft.com/office/drawing/2014/main" id="{7C427D42-33DD-4348-AF13-09AFEEE478F8}"/>
              </a:ext>
            </a:extLst>
          </p:cNvPr>
          <p:cNvGrpSpPr/>
          <p:nvPr/>
        </p:nvGrpSpPr>
        <p:grpSpPr>
          <a:xfrm>
            <a:off x="370136" y="1714499"/>
            <a:ext cx="3947800" cy="4331955"/>
            <a:chOff x="4373566" y="1714500"/>
            <a:chExt cx="4541834" cy="4331955"/>
          </a:xfrm>
        </p:grpSpPr>
        <p:sp>
          <p:nvSpPr>
            <p:cNvPr id="19" name="Rectángulo 18">
              <a:extLst>
                <a:ext uri="{FF2B5EF4-FFF2-40B4-BE49-F238E27FC236}">
                  <a16:creationId xmlns:a16="http://schemas.microsoft.com/office/drawing/2014/main" id="{23E477F3-2033-47D9-8048-1007F74784FB}"/>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C762C903-37F3-4C1C-8EAA-6E640BC43C5E}"/>
                </a:ext>
              </a:extLst>
            </p:cNvPr>
            <p:cNvCxnSpPr/>
            <p:nvPr/>
          </p:nvCxnSpPr>
          <p:spPr>
            <a:xfrm>
              <a:off x="4373566" y="2895600"/>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ángulo 23">
            <a:extLst>
              <a:ext uri="{FF2B5EF4-FFF2-40B4-BE49-F238E27FC236}">
                <a16:creationId xmlns:a16="http://schemas.microsoft.com/office/drawing/2014/main" id="{94224C9D-006F-47AE-8E29-21E352C9B9B3}"/>
              </a:ext>
            </a:extLst>
          </p:cNvPr>
          <p:cNvSpPr/>
          <p:nvPr/>
        </p:nvSpPr>
        <p:spPr>
          <a:xfrm>
            <a:off x="370136" y="1816839"/>
            <a:ext cx="3947800" cy="976421"/>
          </a:xfrm>
          <a:prstGeom prst="rect">
            <a:avLst/>
          </a:prstGeom>
        </p:spPr>
        <p:txBody>
          <a:bodyPr wrap="square">
            <a:spAutoFit/>
          </a:bodyPr>
          <a:lstStyle/>
          <a:p>
            <a:pPr lvl="0" defTabSz="685800">
              <a:spcBef>
                <a:spcPct val="20000"/>
              </a:spcBef>
            </a:pPr>
            <a:r>
              <a:rPr lang="es-ES" sz="1425" b="1" dirty="0">
                <a:solidFill>
                  <a:srgbClr val="000000">
                    <a:lumMod val="85000"/>
                    <a:lumOff val="15000"/>
                  </a:srgbClr>
                </a:solidFill>
              </a:rPr>
              <a:t>Adquisiciones ecológicas: </a:t>
            </a:r>
            <a:r>
              <a:rPr lang="es-ES" sz="1050" dirty="0">
                <a:solidFill>
                  <a:srgbClr val="000000">
                    <a:lumMod val="85000"/>
                    <a:lumOff val="15000"/>
                  </a:srgbClr>
                </a:solidFill>
              </a:rPr>
              <a:t>el fabricante puede cambiar de proveedor para reducir los impactos ambientales.</a:t>
            </a:r>
          </a:p>
          <a:p>
            <a:pPr lvl="0" defTabSz="685800">
              <a:spcBef>
                <a:spcPct val="20000"/>
              </a:spcBef>
              <a:spcAft>
                <a:spcPts val="900"/>
              </a:spcAft>
            </a:pPr>
            <a:endParaRPr lang="es-ES" sz="1050" i="1" dirty="0">
              <a:solidFill>
                <a:srgbClr val="000000">
                  <a:lumMod val="85000"/>
                  <a:lumOff val="15000"/>
                </a:srgbClr>
              </a:solidFill>
            </a:endParaRPr>
          </a:p>
          <a:p>
            <a:pPr lvl="0" defTabSz="685800">
              <a:spcBef>
                <a:spcPct val="20000"/>
              </a:spcBef>
              <a:spcAft>
                <a:spcPts val="900"/>
              </a:spcAft>
            </a:pPr>
            <a:r>
              <a:rPr lang="es-ES" sz="1050" i="1" dirty="0">
                <a:solidFill>
                  <a:srgbClr val="000000">
                    <a:lumMod val="85000"/>
                    <a:lumOff val="15000"/>
                  </a:srgbClr>
                </a:solidFill>
              </a:rPr>
              <a:t>Se han identificado seis productos clave como prioridades:</a:t>
            </a:r>
            <a:endParaRPr lang="es-ES" dirty="0"/>
          </a:p>
        </p:txBody>
      </p:sp>
      <p:sp>
        <p:nvSpPr>
          <p:cNvPr id="25" name="Rectángulo 24">
            <a:extLst>
              <a:ext uri="{FF2B5EF4-FFF2-40B4-BE49-F238E27FC236}">
                <a16:creationId xmlns:a16="http://schemas.microsoft.com/office/drawing/2014/main" id="{C8F96A17-952B-43B9-85B9-B58AF0041658}"/>
              </a:ext>
            </a:extLst>
          </p:cNvPr>
          <p:cNvSpPr/>
          <p:nvPr/>
        </p:nvSpPr>
        <p:spPr>
          <a:xfrm>
            <a:off x="370136" y="358477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508B848A-9A5D-472D-BDFC-F71FB9303C32}"/>
              </a:ext>
            </a:extLst>
          </p:cNvPr>
          <p:cNvSpPr/>
          <p:nvPr/>
        </p:nvSpPr>
        <p:spPr>
          <a:xfrm>
            <a:off x="370136" y="456796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062A68BD-2BB6-44CE-90AC-9E80A63D4A82}"/>
              </a:ext>
            </a:extLst>
          </p:cNvPr>
          <p:cNvSpPr/>
          <p:nvPr/>
        </p:nvSpPr>
        <p:spPr>
          <a:xfrm>
            <a:off x="370136" y="5602243"/>
            <a:ext cx="3947800" cy="444211"/>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a:extLst>
              <a:ext uri="{FF2B5EF4-FFF2-40B4-BE49-F238E27FC236}">
                <a16:creationId xmlns:a16="http://schemas.microsoft.com/office/drawing/2014/main" id="{D45934D2-1232-4A43-9B4D-4E5189F0599D}"/>
              </a:ext>
            </a:extLst>
          </p:cNvPr>
          <p:cNvCxnSpPr>
            <a:cxnSpLocks/>
          </p:cNvCxnSpPr>
          <p:nvPr/>
        </p:nvCxnSpPr>
        <p:spPr>
          <a:xfrm>
            <a:off x="2344036" y="2971361"/>
            <a:ext cx="0" cy="30579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EE5ECC1-A833-4061-AE66-545B0BD02F87}"/>
              </a:ext>
            </a:extLst>
          </p:cNvPr>
          <p:cNvSpPr txBox="1"/>
          <p:nvPr/>
        </p:nvSpPr>
        <p:spPr>
          <a:xfrm>
            <a:off x="331141" y="3584776"/>
            <a:ext cx="2041470" cy="276999"/>
          </a:xfrm>
          <a:prstGeom prst="rect">
            <a:avLst/>
          </a:prstGeom>
          <a:noFill/>
        </p:spPr>
        <p:txBody>
          <a:bodyPr wrap="square" rtlCol="0">
            <a:spAutoFit/>
          </a:bodyPr>
          <a:lstStyle/>
          <a:p>
            <a:pPr algn="ctr"/>
            <a:r>
              <a:rPr lang="es-ES" sz="1200" dirty="0"/>
              <a:t>Embalajes Papel y Cartón</a:t>
            </a:r>
          </a:p>
        </p:txBody>
      </p:sp>
      <p:sp>
        <p:nvSpPr>
          <p:cNvPr id="31" name="CuadroTexto 30">
            <a:extLst>
              <a:ext uri="{FF2B5EF4-FFF2-40B4-BE49-F238E27FC236}">
                <a16:creationId xmlns:a16="http://schemas.microsoft.com/office/drawing/2014/main" id="{816F11FC-8574-4CF0-81AD-FD87FEDAC2EF}"/>
              </a:ext>
            </a:extLst>
          </p:cNvPr>
          <p:cNvSpPr txBox="1"/>
          <p:nvPr/>
        </p:nvSpPr>
        <p:spPr>
          <a:xfrm>
            <a:off x="2372612" y="3570100"/>
            <a:ext cx="1923166" cy="276999"/>
          </a:xfrm>
          <a:prstGeom prst="rect">
            <a:avLst/>
          </a:prstGeom>
          <a:noFill/>
        </p:spPr>
        <p:txBody>
          <a:bodyPr wrap="square" rtlCol="0">
            <a:spAutoFit/>
          </a:bodyPr>
          <a:lstStyle/>
          <a:p>
            <a:pPr algn="ctr"/>
            <a:r>
              <a:rPr lang="es-ES" sz="1200" dirty="0"/>
              <a:t>Energía de la Madera</a:t>
            </a:r>
          </a:p>
        </p:txBody>
      </p:sp>
      <p:sp>
        <p:nvSpPr>
          <p:cNvPr id="32" name="CuadroTexto 31">
            <a:extLst>
              <a:ext uri="{FF2B5EF4-FFF2-40B4-BE49-F238E27FC236}">
                <a16:creationId xmlns:a16="http://schemas.microsoft.com/office/drawing/2014/main" id="{BF5EBF7C-A18B-4D4D-A42C-177A81B728DD}"/>
              </a:ext>
            </a:extLst>
          </p:cNvPr>
          <p:cNvSpPr txBox="1"/>
          <p:nvPr/>
        </p:nvSpPr>
        <p:spPr>
          <a:xfrm>
            <a:off x="331141" y="4550951"/>
            <a:ext cx="2041470" cy="276999"/>
          </a:xfrm>
          <a:prstGeom prst="rect">
            <a:avLst/>
          </a:prstGeom>
          <a:noFill/>
        </p:spPr>
        <p:txBody>
          <a:bodyPr wrap="square" rtlCol="0">
            <a:spAutoFit/>
          </a:bodyPr>
          <a:lstStyle/>
          <a:p>
            <a:pPr algn="ctr"/>
            <a:r>
              <a:rPr lang="es-ES" sz="1200" dirty="0"/>
              <a:t>Aceite de palma</a:t>
            </a:r>
          </a:p>
        </p:txBody>
      </p:sp>
      <p:sp>
        <p:nvSpPr>
          <p:cNvPr id="33" name="CuadroTexto 32">
            <a:extLst>
              <a:ext uri="{FF2B5EF4-FFF2-40B4-BE49-F238E27FC236}">
                <a16:creationId xmlns:a16="http://schemas.microsoft.com/office/drawing/2014/main" id="{45ABBA71-1804-47BE-B197-9FB5739DEC3B}"/>
              </a:ext>
            </a:extLst>
          </p:cNvPr>
          <p:cNvSpPr txBox="1"/>
          <p:nvPr/>
        </p:nvSpPr>
        <p:spPr>
          <a:xfrm>
            <a:off x="2364541" y="4556442"/>
            <a:ext cx="2041470" cy="276999"/>
          </a:xfrm>
          <a:prstGeom prst="rect">
            <a:avLst/>
          </a:prstGeom>
          <a:noFill/>
        </p:spPr>
        <p:txBody>
          <a:bodyPr wrap="square" rtlCol="0">
            <a:spAutoFit/>
          </a:bodyPr>
          <a:lstStyle/>
          <a:p>
            <a:pPr algn="ctr"/>
            <a:r>
              <a:rPr lang="es-ES" sz="1200" dirty="0"/>
              <a:t>Caña de azúcar</a:t>
            </a:r>
          </a:p>
        </p:txBody>
      </p:sp>
      <p:sp>
        <p:nvSpPr>
          <p:cNvPr id="34" name="CuadroTexto 33">
            <a:extLst>
              <a:ext uri="{FF2B5EF4-FFF2-40B4-BE49-F238E27FC236}">
                <a16:creationId xmlns:a16="http://schemas.microsoft.com/office/drawing/2014/main" id="{88BB81BB-2255-460A-AB2C-3502D1A442D2}"/>
              </a:ext>
            </a:extLst>
          </p:cNvPr>
          <p:cNvSpPr txBox="1"/>
          <p:nvPr/>
        </p:nvSpPr>
        <p:spPr>
          <a:xfrm>
            <a:off x="302566" y="5587567"/>
            <a:ext cx="2041470" cy="461665"/>
          </a:xfrm>
          <a:prstGeom prst="rect">
            <a:avLst/>
          </a:prstGeom>
          <a:noFill/>
        </p:spPr>
        <p:txBody>
          <a:bodyPr wrap="square" rtlCol="0">
            <a:spAutoFit/>
          </a:bodyPr>
          <a:lstStyle/>
          <a:p>
            <a:pPr algn="ctr"/>
            <a:r>
              <a:rPr lang="es-ES" sz="1200" dirty="0"/>
              <a:t>Soja para alimentación animal</a:t>
            </a:r>
          </a:p>
        </p:txBody>
      </p:sp>
      <p:sp>
        <p:nvSpPr>
          <p:cNvPr id="35" name="CuadroTexto 34">
            <a:extLst>
              <a:ext uri="{FF2B5EF4-FFF2-40B4-BE49-F238E27FC236}">
                <a16:creationId xmlns:a16="http://schemas.microsoft.com/office/drawing/2014/main" id="{DFE51224-0D58-431C-98CD-5242DEC52208}"/>
              </a:ext>
            </a:extLst>
          </p:cNvPr>
          <p:cNvSpPr txBox="1"/>
          <p:nvPr/>
        </p:nvSpPr>
        <p:spPr>
          <a:xfrm>
            <a:off x="2276466" y="5596313"/>
            <a:ext cx="2041470" cy="461665"/>
          </a:xfrm>
          <a:prstGeom prst="rect">
            <a:avLst/>
          </a:prstGeom>
          <a:noFill/>
        </p:spPr>
        <p:txBody>
          <a:bodyPr wrap="square" rtlCol="0">
            <a:spAutoFit/>
          </a:bodyPr>
          <a:lstStyle/>
          <a:p>
            <a:pPr algn="ctr"/>
            <a:r>
              <a:rPr lang="es-ES" sz="1200" dirty="0"/>
              <a:t>Materias primas de origen biológico para embalaje</a:t>
            </a:r>
          </a:p>
        </p:txBody>
      </p:sp>
      <p:pic>
        <p:nvPicPr>
          <p:cNvPr id="40" name="Imagen 39">
            <a:extLst>
              <a:ext uri="{FF2B5EF4-FFF2-40B4-BE49-F238E27FC236}">
                <a16:creationId xmlns:a16="http://schemas.microsoft.com/office/drawing/2014/main" id="{69E69923-F69A-40D7-AD6B-CEFA5290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76" y="3960005"/>
            <a:ext cx="576000" cy="576000"/>
          </a:xfrm>
          <a:prstGeom prst="rect">
            <a:avLst/>
          </a:prstGeom>
        </p:spPr>
      </p:pic>
      <p:pic>
        <p:nvPicPr>
          <p:cNvPr id="42" name="Imagen 41" descr="Imagen que contiene texto&#10;&#10;Descripción generada automáticamente">
            <a:extLst>
              <a:ext uri="{FF2B5EF4-FFF2-40B4-BE49-F238E27FC236}">
                <a16:creationId xmlns:a16="http://schemas.microsoft.com/office/drawing/2014/main" id="{966700CF-844B-4B3F-A5CF-83F536E9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76" y="2962972"/>
            <a:ext cx="576000" cy="576000"/>
          </a:xfrm>
          <a:prstGeom prst="rect">
            <a:avLst/>
          </a:prstGeom>
        </p:spPr>
      </p:pic>
      <p:pic>
        <p:nvPicPr>
          <p:cNvPr id="44" name="Imagen 43">
            <a:extLst>
              <a:ext uri="{FF2B5EF4-FFF2-40B4-BE49-F238E27FC236}">
                <a16:creationId xmlns:a16="http://schemas.microsoft.com/office/drawing/2014/main" id="{630AFC49-85E4-4FEF-9823-1A8584669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76" y="4984758"/>
            <a:ext cx="576000" cy="576000"/>
          </a:xfrm>
          <a:prstGeom prst="rect">
            <a:avLst/>
          </a:prstGeom>
        </p:spPr>
      </p:pic>
      <p:pic>
        <p:nvPicPr>
          <p:cNvPr id="46" name="Imagen 45" descr="Imagen que contiene objeto&#10;&#10;Descripción generada automáticamente">
            <a:extLst>
              <a:ext uri="{FF2B5EF4-FFF2-40B4-BE49-F238E27FC236}">
                <a16:creationId xmlns:a16="http://schemas.microsoft.com/office/drawing/2014/main" id="{C4567994-373B-4B3A-8925-B31721A9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776" y="5070773"/>
            <a:ext cx="576000" cy="576000"/>
          </a:xfrm>
          <a:prstGeom prst="rect">
            <a:avLst/>
          </a:prstGeom>
        </p:spPr>
      </p:pic>
      <p:pic>
        <p:nvPicPr>
          <p:cNvPr id="48" name="Imagen 47">
            <a:extLst>
              <a:ext uri="{FF2B5EF4-FFF2-40B4-BE49-F238E27FC236}">
                <a16:creationId xmlns:a16="http://schemas.microsoft.com/office/drawing/2014/main" id="{1FFFA658-1AB0-4705-87C8-DAFBAD5EF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776" y="3943506"/>
            <a:ext cx="576000" cy="576000"/>
          </a:xfrm>
          <a:prstGeom prst="rect">
            <a:avLst/>
          </a:prstGeom>
        </p:spPr>
      </p:pic>
      <p:pic>
        <p:nvPicPr>
          <p:cNvPr id="50" name="Imagen 49">
            <a:extLst>
              <a:ext uri="{FF2B5EF4-FFF2-40B4-BE49-F238E27FC236}">
                <a16:creationId xmlns:a16="http://schemas.microsoft.com/office/drawing/2014/main" id="{00183FC0-549B-46EF-9305-9C84A0C37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76" y="2976877"/>
            <a:ext cx="576000" cy="576000"/>
          </a:xfrm>
          <a:prstGeom prst="rect">
            <a:avLst/>
          </a:prstGeom>
        </p:spPr>
      </p:pic>
    </p:spTree>
    <p:extLst>
      <p:ext uri="{BB962C8B-B14F-4D97-AF65-F5344CB8AC3E}">
        <p14:creationId xmlns:p14="http://schemas.microsoft.com/office/powerpoint/2010/main" val="544265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110</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5CDAA19E-6B67-4198-96E1-16566E428321}"/>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energía para hornear:</a:t>
            </a:r>
          </a:p>
        </p:txBody>
      </p:sp>
      <p:sp>
        <p:nvSpPr>
          <p:cNvPr id="9" name="Titel 1">
            <a:extLst>
              <a:ext uri="{FF2B5EF4-FFF2-40B4-BE49-F238E27FC236}">
                <a16:creationId xmlns:a16="http://schemas.microsoft.com/office/drawing/2014/main" id="{B6CA610D-9F1F-4B06-ACCF-711151B266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0D9A0A1-9B7A-4F9D-B171-DEF8B829D6D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99CC0105-F29B-4C11-86B0-78BC6AD54824}"/>
              </a:ext>
            </a:extLst>
          </p:cNvPr>
          <p:cNvGraphicFramePr>
            <a:graphicFrameLocks noGrp="1"/>
          </p:cNvGraphicFramePr>
          <p:nvPr>
            <p:extLst>
              <p:ext uri="{D42A27DB-BD31-4B8C-83A1-F6EECF244321}">
                <p14:modId xmlns:p14="http://schemas.microsoft.com/office/powerpoint/2010/main" val="1912358530"/>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Uso de energía en el proceso de horneado, es decir, kWh por:</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t de producto horneado.</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t de harina de entrada utilizada.</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m</a:t>
                      </a:r>
                      <a:r>
                        <a:rPr lang="es-ES" sz="1200" kern="1200" baseline="30000" dirty="0">
                          <a:solidFill>
                            <a:schemeClr val="tx1">
                              <a:lumMod val="75000"/>
                              <a:lumOff val="25000"/>
                            </a:schemeClr>
                          </a:solidFill>
                          <a:effectLst/>
                          <a:latin typeface="+mn-lt"/>
                          <a:ea typeface="+mn-ea"/>
                          <a:cs typeface="+mn-cs"/>
                        </a:rPr>
                        <a:t>2</a:t>
                      </a:r>
                      <a:r>
                        <a:rPr lang="es-ES" sz="1200" kern="1200" dirty="0">
                          <a:solidFill>
                            <a:schemeClr val="tx1">
                              <a:lumMod val="75000"/>
                              <a:lumOff val="25000"/>
                            </a:schemeClr>
                          </a:solidFill>
                          <a:effectLst/>
                          <a:latin typeface="+mn-lt"/>
                          <a:ea typeface="+mn-ea"/>
                          <a:cs typeface="+mn-cs"/>
                        </a:rPr>
                        <a:t> de área de horneado (superficie del horno).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6D92DF61-C2BE-49E5-A93B-3FE3A1D9497F}"/>
              </a:ext>
            </a:extLst>
          </p:cNvPr>
          <p:cNvGraphicFramePr>
            <a:graphicFrameLocks noGrp="1"/>
          </p:cNvGraphicFramePr>
          <p:nvPr>
            <p:extLst>
              <p:ext uri="{D42A27DB-BD31-4B8C-83A1-F6EECF244321}">
                <p14:modId xmlns:p14="http://schemas.microsoft.com/office/powerpoint/2010/main" val="3339918524"/>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800" kern="1200" dirty="0">
                          <a:solidFill>
                            <a:schemeClr val="dk1"/>
                          </a:solidFill>
                          <a:effectLst/>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467873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BB6C991C-82D0-4FCF-8B08-B03F879B3A0A}"/>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energía para hornear:</a:t>
            </a:r>
          </a:p>
        </p:txBody>
      </p:sp>
      <p:sp>
        <p:nvSpPr>
          <p:cNvPr id="9" name="Titel 1">
            <a:extLst>
              <a:ext uri="{FF2B5EF4-FFF2-40B4-BE49-F238E27FC236}">
                <a16:creationId xmlns:a16="http://schemas.microsoft.com/office/drawing/2014/main" id="{51EFD98A-6B0C-431B-AC01-A84A08260E9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BB83546-520B-4625-96E8-8FE69EAF35E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B303A7B2-A0C3-4C8E-ADB1-3DEECE330989}"/>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F0B2718-072E-4AF6-A2F5-CF6A05B955DC}"/>
              </a:ext>
            </a:extLst>
          </p:cNvPr>
          <p:cNvSpPr/>
          <p:nvPr/>
        </p:nvSpPr>
        <p:spPr>
          <a:xfrm>
            <a:off x="491678" y="2029440"/>
            <a:ext cx="8006861" cy="3160545"/>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Apagar el horno si el tiempo entre las hornadas consecutivas es largo.</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Reducir las operaciones entre las hornadas consecutivas.</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Limpiar regularmente los hornos.</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Optimización del uso del horno.</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Aumentar las inspecciones y mantenimiento preventivo de hornos.</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Realizar el mantenimiento de quemadores.</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Mejorar el aislamiento del horno.</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Recuperación de calor de los productos de salida del horno.</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Reparación de fugas de aire.</a:t>
            </a:r>
          </a:p>
          <a:p>
            <a:pPr marL="171450" lvl="0" indent="-1714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Usar energías renovables.</a:t>
            </a:r>
          </a:p>
        </p:txBody>
      </p:sp>
    </p:spTree>
    <p:extLst>
      <p:ext uri="{BB962C8B-B14F-4D97-AF65-F5344CB8AC3E}">
        <p14:creationId xmlns:p14="http://schemas.microsoft.com/office/powerpoint/2010/main" val="23633631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112</a:t>
            </a:fld>
            <a:endParaRPr lang="de-DE"/>
          </a:p>
        </p:txBody>
      </p:sp>
      <p:sp>
        <p:nvSpPr>
          <p:cNvPr id="16" name="Untertitel 5">
            <a:extLst>
              <a:ext uri="{FF2B5EF4-FFF2-40B4-BE49-F238E27FC236}">
                <a16:creationId xmlns:a16="http://schemas.microsoft.com/office/drawing/2014/main" id="{FB3BF893-624F-4704-8E2A-72DA3B1EF6E8}"/>
              </a:ext>
            </a:extLst>
          </p:cNvPr>
          <p:cNvSpPr txBox="1">
            <a:spLocks/>
          </p:cNvSpPr>
          <p:nvPr/>
        </p:nvSpPr>
        <p:spPr>
          <a:xfrm>
            <a:off x="370136" y="1242048"/>
            <a:ext cx="3976696"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energía para hornear:</a:t>
            </a:r>
          </a:p>
        </p:txBody>
      </p:sp>
      <p:sp>
        <p:nvSpPr>
          <p:cNvPr id="18" name="Rectángulo: esquinas superiores redondeadas 17">
            <a:extLst>
              <a:ext uri="{FF2B5EF4-FFF2-40B4-BE49-F238E27FC236}">
                <a16:creationId xmlns:a16="http://schemas.microsoft.com/office/drawing/2014/main" id="{7D155B99-EB5A-4A3B-B47F-BC631288233E}"/>
              </a:ext>
            </a:extLst>
          </p:cNvPr>
          <p:cNvSpPr/>
          <p:nvPr/>
        </p:nvSpPr>
        <p:spPr>
          <a:xfrm>
            <a:off x="394772" y="257668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058C5299-2E8D-44BA-B2E6-91B39592A944}"/>
              </a:ext>
            </a:extLst>
          </p:cNvPr>
          <p:cNvSpPr/>
          <p:nvPr/>
        </p:nvSpPr>
        <p:spPr>
          <a:xfrm>
            <a:off x="2112404" y="204945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3E1F3FF3-0B8A-48DB-B37C-397BC8677F52}"/>
              </a:ext>
            </a:extLst>
          </p:cNvPr>
          <p:cNvSpPr/>
          <p:nvPr/>
        </p:nvSpPr>
        <p:spPr>
          <a:xfrm>
            <a:off x="342341" y="268214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1" name="TextBox 33">
            <a:extLst>
              <a:ext uri="{FF2B5EF4-FFF2-40B4-BE49-F238E27FC236}">
                <a16:creationId xmlns:a16="http://schemas.microsoft.com/office/drawing/2014/main" id="{BB53DB31-B8C2-4861-A35A-4C1C1022E8E7}"/>
              </a:ext>
            </a:extLst>
          </p:cNvPr>
          <p:cNvSpPr txBox="1"/>
          <p:nvPr/>
        </p:nvSpPr>
        <p:spPr>
          <a:xfrm>
            <a:off x="445719" y="3200054"/>
            <a:ext cx="3790977"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Una reducción en el consumo de energía y la reducción relacionada con el CO</a:t>
            </a:r>
            <a:r>
              <a:rPr lang="es-ES" sz="1200" baseline="30000" dirty="0">
                <a:solidFill>
                  <a:schemeClr val="tx1">
                    <a:lumMod val="75000"/>
                    <a:lumOff val="25000"/>
                  </a:schemeClr>
                </a:solidFill>
              </a:rPr>
              <a:t>2</a:t>
            </a:r>
            <a:r>
              <a:rPr lang="es-ES" sz="1200" dirty="0">
                <a:solidFill>
                  <a:schemeClr val="tx1">
                    <a:lumMod val="75000"/>
                    <a:lumOff val="25000"/>
                  </a:schemeClr>
                </a:solidFill>
              </a:rPr>
              <a:t> y otras emisiones al aire (por ejemplo, partículas).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ahorro de energía puede variar según el tipo y la cantidad de medidas implementadas. </a:t>
            </a:r>
          </a:p>
        </p:txBody>
      </p:sp>
      <p:pic>
        <p:nvPicPr>
          <p:cNvPr id="22" name="Gráfico 21">
            <a:extLst>
              <a:ext uri="{FF2B5EF4-FFF2-40B4-BE49-F238E27FC236}">
                <a16:creationId xmlns:a16="http://schemas.microsoft.com/office/drawing/2014/main" id="{6D63D93A-A1B2-41CB-93EB-74B83F1E6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2161575"/>
            <a:ext cx="427966" cy="408757"/>
          </a:xfrm>
          <a:prstGeom prst="rect">
            <a:avLst/>
          </a:prstGeom>
        </p:spPr>
      </p:pic>
      <p:sp>
        <p:nvSpPr>
          <p:cNvPr id="23" name="Rectángulo: esquinas superiores redondeadas 22">
            <a:extLst>
              <a:ext uri="{FF2B5EF4-FFF2-40B4-BE49-F238E27FC236}">
                <a16:creationId xmlns:a16="http://schemas.microsoft.com/office/drawing/2014/main" id="{A952F597-6F47-42B7-8110-2C233F6DC536}"/>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56B3068A-8360-4519-85B9-EC0D6D96576C}"/>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19330AB3-AAB7-4633-AC49-BCBD1B929DA8}"/>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C52BB941-19AD-47C0-A098-959200697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7" name="Rectángulo 26">
            <a:extLst>
              <a:ext uri="{FF2B5EF4-FFF2-40B4-BE49-F238E27FC236}">
                <a16:creationId xmlns:a16="http://schemas.microsoft.com/office/drawing/2014/main" id="{015C18FF-E1EC-4273-934E-4EF71FE08D23}"/>
              </a:ext>
            </a:extLst>
          </p:cNvPr>
          <p:cNvSpPr/>
          <p:nvPr/>
        </p:nvSpPr>
        <p:spPr>
          <a:xfrm>
            <a:off x="394772" y="3083690"/>
            <a:ext cx="3917561" cy="13426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501FA072-8FC3-4963-B077-841623527241}"/>
              </a:ext>
            </a:extLst>
          </p:cNvPr>
          <p:cNvSpPr/>
          <p:nvPr/>
        </p:nvSpPr>
        <p:spPr>
          <a:xfrm>
            <a:off x="4797168" y="1779131"/>
            <a:ext cx="3976697" cy="1420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6FA09790-C825-4F09-A6FF-434AC4D2ED7C}"/>
              </a:ext>
            </a:extLst>
          </p:cNvPr>
          <p:cNvSpPr txBox="1"/>
          <p:nvPr/>
        </p:nvSpPr>
        <p:spPr>
          <a:xfrm>
            <a:off x="4814484" y="1893963"/>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costes de implementación pueden variar según la naturaleza y el número de medidas implementadas.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sustitución de hornos generalmente es más costosa que las medidas para mejorar la eficiencia energética.</a:t>
            </a:r>
          </a:p>
        </p:txBody>
      </p:sp>
      <p:sp>
        <p:nvSpPr>
          <p:cNvPr id="30" name="Rectángulo: esquinas superiores redondeadas 29">
            <a:extLst>
              <a:ext uri="{FF2B5EF4-FFF2-40B4-BE49-F238E27FC236}">
                <a16:creationId xmlns:a16="http://schemas.microsoft.com/office/drawing/2014/main" id="{9AF95ADE-056B-4695-9365-3186424A97D4}"/>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C30B98E3-3E3E-4F13-B2F0-061728A71DA7}"/>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11">
            <a:extLst>
              <a:ext uri="{FF2B5EF4-FFF2-40B4-BE49-F238E27FC236}">
                <a16:creationId xmlns:a16="http://schemas.microsoft.com/office/drawing/2014/main" id="{A73DD5FA-FDE0-49AB-A51B-A85BF125DCEA}"/>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3" name="TextBox 33">
            <a:extLst>
              <a:ext uri="{FF2B5EF4-FFF2-40B4-BE49-F238E27FC236}">
                <a16:creationId xmlns:a16="http://schemas.microsoft.com/office/drawing/2014/main" id="{9F00A5FB-698B-4815-9AE8-A6CAFA5CE23E}"/>
              </a:ext>
            </a:extLst>
          </p:cNvPr>
          <p:cNvSpPr txBox="1"/>
          <p:nvPr/>
        </p:nvSpPr>
        <p:spPr>
          <a:xfrm>
            <a:off x="4814222" y="4510379"/>
            <a:ext cx="3917169"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eficiencia energética mejorada conduce a reducciones de costes, mayor competitividad de la empresa y mejora de la imagen del mercado.</a:t>
            </a:r>
          </a:p>
        </p:txBody>
      </p:sp>
      <p:sp>
        <p:nvSpPr>
          <p:cNvPr id="34" name="Rectángulo 33">
            <a:extLst>
              <a:ext uri="{FF2B5EF4-FFF2-40B4-BE49-F238E27FC236}">
                <a16:creationId xmlns:a16="http://schemas.microsoft.com/office/drawing/2014/main" id="{608AC942-FCE6-437E-9E15-9B46191AA440}"/>
              </a:ext>
            </a:extLst>
          </p:cNvPr>
          <p:cNvSpPr/>
          <p:nvPr/>
        </p:nvSpPr>
        <p:spPr>
          <a:xfrm>
            <a:off x="4790952" y="4356851"/>
            <a:ext cx="4057246" cy="101545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 name="Gráfico 34" descr="Flecha: curva con sentido de las agujas del reloj">
            <a:extLst>
              <a:ext uri="{FF2B5EF4-FFF2-40B4-BE49-F238E27FC236}">
                <a16:creationId xmlns:a16="http://schemas.microsoft.com/office/drawing/2014/main" id="{D4F61053-811A-4F66-8DB7-7FC41566FD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6" name="Titel 1">
            <a:extLst>
              <a:ext uri="{FF2B5EF4-FFF2-40B4-BE49-F238E27FC236}">
                <a16:creationId xmlns:a16="http://schemas.microsoft.com/office/drawing/2014/main" id="{DD8A3251-273A-4CEB-AD02-BE7DD70F8DA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7" name="Rectángulo 36">
            <a:extLst>
              <a:ext uri="{FF2B5EF4-FFF2-40B4-BE49-F238E27FC236}">
                <a16:creationId xmlns:a16="http://schemas.microsoft.com/office/drawing/2014/main" id="{6A88D946-033A-4FD7-B12F-D5B43D9987A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45165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113</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391A908-D7CA-40FD-A9A5-04314A1BE3C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DB008A58-84BA-4004-AABE-7DA4E8D33AF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50ECD6C-0665-432C-AAE9-FAE7554A0BF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A477710-18B7-4EC7-B74D-D6C4A78F6699}"/>
              </a:ext>
            </a:extLst>
          </p:cNvPr>
          <p:cNvSpPr/>
          <p:nvPr/>
        </p:nvSpPr>
        <p:spPr>
          <a:xfrm>
            <a:off x="491678" y="4466122"/>
            <a:ext cx="7946429" cy="116615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54EC5B4-7A06-4B2E-9B93-0E905250A229}"/>
              </a:ext>
            </a:extLst>
          </p:cNvPr>
          <p:cNvSpPr/>
          <p:nvPr/>
        </p:nvSpPr>
        <p:spPr>
          <a:xfrm>
            <a:off x="491678" y="4453764"/>
            <a:ext cx="8006861" cy="1166153"/>
          </a:xfrm>
          <a:prstGeom prst="rect">
            <a:avLst/>
          </a:prstGeom>
        </p:spPr>
        <p:txBody>
          <a:bodyPr wrap="square">
            <a:spAutoFit/>
          </a:bodyPr>
          <a:lstStyle/>
          <a:p>
            <a:pPr lvl="0" defTabSz="685800">
              <a:lnSpc>
                <a:spcPct val="150000"/>
              </a:lnSpc>
              <a:spcBef>
                <a:spcPct val="20000"/>
              </a:spcBef>
            </a:pPr>
            <a:r>
              <a:rPr lang="es-ES" sz="1200" b="1" i="1" dirty="0">
                <a:solidFill>
                  <a:schemeClr val="tx1">
                    <a:lumMod val="75000"/>
                    <a:lumOff val="25000"/>
                  </a:schemeClr>
                </a:solidFill>
              </a:rPr>
              <a:t>Aspectos indirectos: </a:t>
            </a:r>
            <a:r>
              <a:rPr lang="es-ES" sz="1200" dirty="0">
                <a:solidFill>
                  <a:schemeClr val="tx1">
                    <a:lumMod val="75000"/>
                    <a:lumOff val="25000"/>
                  </a:schemeClr>
                </a:solidFill>
              </a:rPr>
              <a:t>producción de envases (principalmente botellas de vidrio); operaciones de transporte y logística de productos finales; venta minorista de los productos finales; uso por parte de los consumidores (incluido el almacenamiento y la refrigeración por parte de los consumidores y la generación de residuos de envases por parte de los consumidores).</a:t>
            </a:r>
          </a:p>
        </p:txBody>
      </p:sp>
      <p:sp>
        <p:nvSpPr>
          <p:cNvPr id="13" name="Inhaltsplatzhalter 2">
            <a:extLst>
              <a:ext uri="{FF2B5EF4-FFF2-40B4-BE49-F238E27FC236}">
                <a16:creationId xmlns:a16="http://schemas.microsoft.com/office/drawing/2014/main" id="{7C26687B-390C-4200-ACA2-C2617CA939AB}"/>
              </a:ext>
            </a:extLst>
          </p:cNvPr>
          <p:cNvSpPr txBox="1">
            <a:spLocks/>
          </p:cNvSpPr>
          <p:nvPr/>
        </p:nvSpPr>
        <p:spPr>
          <a:xfrm>
            <a:off x="431768" y="1632217"/>
            <a:ext cx="8229600" cy="2582891"/>
          </a:xfrm>
          <a:prstGeom prst="rect">
            <a:avLst/>
          </a:prstGeom>
        </p:spPr>
        <p:txBody>
          <a:bodyPr vert="horz" lIns="91440" tIns="45720" rIns="91440" bIns="45720" rtlCol="0">
            <a:normAutofit fontScale="92500" lnSpcReduction="1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Uso del agua</a:t>
            </a:r>
            <a:r>
              <a:rPr lang="es-ES" sz="1600" b="0" dirty="0">
                <a:solidFill>
                  <a:schemeClr val="tx1">
                    <a:lumMod val="75000"/>
                    <a:lumOff val="25000"/>
                  </a:schemeClr>
                </a:solidFill>
              </a:rPr>
              <a:t>, no solo para la limpieza y el saneamiento, sino también para otros fines, como por ejemplo el enfriamiento.</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Generación de aguas residuales</a:t>
            </a:r>
            <a:r>
              <a:rPr lang="es-ES" sz="1600" b="0" dirty="0">
                <a:solidFill>
                  <a:schemeClr val="tx1">
                    <a:lumMod val="75000"/>
                    <a:lumOff val="25000"/>
                  </a:schemeClr>
                </a:solidFill>
              </a:rPr>
              <a:t>, principalmente debido a la gran cantidad de aguas residuales con alto contenido de materia orgánica generada en un corto período de tiempo.</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Residuos sólidos:</a:t>
            </a:r>
          </a:p>
          <a:p>
            <a:pPr marL="689372" lvl="1" indent="-285750" algn="just">
              <a:spcAft>
                <a:spcPts val="450"/>
              </a:spcAft>
              <a:buFont typeface="Courier New" panose="02070309020205020404" pitchFamily="49" charset="0"/>
              <a:buChar char="o"/>
            </a:pPr>
            <a:r>
              <a:rPr lang="es-ES" sz="1325" b="0" dirty="0">
                <a:solidFill>
                  <a:schemeClr val="tx1">
                    <a:lumMod val="75000"/>
                    <a:lumOff val="25000"/>
                  </a:schemeClr>
                </a:solidFill>
              </a:rPr>
              <a:t>Residuos orgánicos sólidos, principalmente debido a la gran cantidad producida durante un corto período del año.</a:t>
            </a:r>
          </a:p>
          <a:p>
            <a:pPr marL="689372" lvl="1" indent="-285750" algn="just">
              <a:spcAft>
                <a:spcPts val="450"/>
              </a:spcAft>
              <a:buFont typeface="Courier New" panose="02070309020205020404" pitchFamily="49" charset="0"/>
              <a:buChar char="o"/>
            </a:pPr>
            <a:r>
              <a:rPr lang="es-ES" sz="1325" b="0" dirty="0">
                <a:solidFill>
                  <a:schemeClr val="tx1">
                    <a:lumMod val="75000"/>
                    <a:lumOff val="25000"/>
                  </a:schemeClr>
                </a:solidFill>
              </a:rPr>
              <a:t>Otros residuos sólidos, a saber, los residuos inorgánicos producidos durante el embotellado / embalaje.</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Uso de energía</a:t>
            </a:r>
            <a:r>
              <a:rPr lang="es-ES" sz="1600" b="0" dirty="0">
                <a:solidFill>
                  <a:schemeClr val="tx1">
                    <a:lumMod val="75000"/>
                    <a:lumOff val="25000"/>
                  </a:schemeClr>
                </a:solidFill>
              </a:rPr>
              <a:t>, tanto en términos de energía térmica como eléctrica, principalmente para el proceso de refrigeración.</a:t>
            </a:r>
          </a:p>
        </p:txBody>
      </p:sp>
      <p:cxnSp>
        <p:nvCxnSpPr>
          <p:cNvPr id="14" name="Conector recto 13">
            <a:extLst>
              <a:ext uri="{FF2B5EF4-FFF2-40B4-BE49-F238E27FC236}">
                <a16:creationId xmlns:a16="http://schemas.microsoft.com/office/drawing/2014/main" id="{8A089731-BCCB-4100-BA44-0DE60D3624CF}"/>
              </a:ext>
            </a:extLst>
          </p:cNvPr>
          <p:cNvCxnSpPr>
            <a:cxnSpLocks/>
          </p:cNvCxnSpPr>
          <p:nvPr/>
        </p:nvCxnSpPr>
        <p:spPr>
          <a:xfrm>
            <a:off x="431768" y="149853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F255B00-19B9-4748-AAA3-0E7CF2A1B0D9}"/>
              </a:ext>
            </a:extLst>
          </p:cNvPr>
          <p:cNvCxnSpPr>
            <a:cxnSpLocks/>
          </p:cNvCxnSpPr>
          <p:nvPr/>
        </p:nvCxnSpPr>
        <p:spPr>
          <a:xfrm>
            <a:off x="377661" y="423050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3109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114</a:t>
            </a:fld>
            <a:endParaRPr lang="de-DE">
              <a:solidFill>
                <a:srgbClr val="000000">
                  <a:lumMod val="75000"/>
                  <a:lumOff val="25000"/>
                </a:srgbClr>
              </a:solidFill>
              <a:latin typeface="Arial"/>
            </a:endParaRPr>
          </a:p>
        </p:txBody>
      </p:sp>
      <p:sp>
        <p:nvSpPr>
          <p:cNvPr id="7" name="Titel 1">
            <a:extLst>
              <a:ext uri="{FF2B5EF4-FFF2-40B4-BE49-F238E27FC236}">
                <a16:creationId xmlns:a16="http://schemas.microsoft.com/office/drawing/2014/main" id="{9F66DA9E-3885-4281-8216-317C6B6C69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FBA7CD7A-A7AA-4156-A419-0C22EBB6496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624DA979-0DF5-4128-BE64-3A62D74FA52C}"/>
              </a:ext>
            </a:extLst>
          </p:cNvPr>
          <p:cNvGraphicFramePr>
            <a:graphicFrameLocks noGrp="1"/>
          </p:cNvGraphicFramePr>
          <p:nvPr>
            <p:extLst>
              <p:ext uri="{D42A27DB-BD31-4B8C-83A1-F6EECF244321}">
                <p14:modId xmlns:p14="http://schemas.microsoft.com/office/powerpoint/2010/main" val="84039661"/>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Reducir el consumo de agua en la bodega mediante la mejora de las operaciones de limpieza e instalar equipos altamente eficientes en el uso del agua.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Implementar un enfoque de eficiencia de recursos estratégicos para los residuos orgánicos generados en la bodega.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Reduce el consumo de energía.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7536D1D5-2D52-4FAC-8FEB-35B4AEFD886A}"/>
              </a:ext>
            </a:extLst>
          </p:cNvPr>
          <p:cNvGraphicFramePr>
            <a:graphicFrameLocks noGrp="1"/>
          </p:cNvGraphicFramePr>
          <p:nvPr>
            <p:extLst>
              <p:ext uri="{D42A27DB-BD31-4B8C-83A1-F6EECF244321}">
                <p14:modId xmlns:p14="http://schemas.microsoft.com/office/powerpoint/2010/main" val="2064541111"/>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vino. Sin embargo, existen algunas limitaciones para varias de las medidas descritas anteriormente para las bodegas existentes, donde la aplicabilidad depende de los procesos de producción específicos ya implementados.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136595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8CC95E9-75BA-4214-A240-FB2E403BEF2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AC7A7BF6-9E75-4F06-AB5F-25173D6FAEA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9" name="Tabla 8">
            <a:extLst>
              <a:ext uri="{FF2B5EF4-FFF2-40B4-BE49-F238E27FC236}">
                <a16:creationId xmlns:a16="http://schemas.microsoft.com/office/drawing/2014/main" id="{5228B643-7D3C-487B-B0DF-6241750193AB}"/>
              </a:ext>
            </a:extLst>
          </p:cNvPr>
          <p:cNvGraphicFramePr>
            <a:graphicFrameLocks noGrp="1"/>
          </p:cNvGraphicFramePr>
          <p:nvPr>
            <p:extLst>
              <p:ext uri="{D42A27DB-BD31-4B8C-83A1-F6EECF244321}">
                <p14:modId xmlns:p14="http://schemas.microsoft.com/office/powerpoint/2010/main" val="1145771986"/>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Agua total utilizada en la bodega (l) por litro de vino producido. El agua utilizada también se puede medir en el nivel del proceso.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Generación de residuos orgánicos en bodega (kg) por litro de vino producido por mes / año.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energía térmica (kWh / l de vino producido): se puede calcular anualmente o durante la temporada de cosecha.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electricidad (kWh / l de vino producido): se puede calcular anualmente o durante la temporada de cosecha.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0" name="Tabla 9">
            <a:extLst>
              <a:ext uri="{FF2B5EF4-FFF2-40B4-BE49-F238E27FC236}">
                <a16:creationId xmlns:a16="http://schemas.microsoft.com/office/drawing/2014/main" id="{6467AE2D-A0AA-4412-8871-FB713E6DC18A}"/>
              </a:ext>
            </a:extLst>
          </p:cNvPr>
          <p:cNvGraphicFramePr>
            <a:graphicFrameLocks noGrp="1"/>
          </p:cNvGraphicFramePr>
          <p:nvPr>
            <p:extLst>
              <p:ext uri="{D42A27DB-BD31-4B8C-83A1-F6EECF244321}">
                <p14:modId xmlns:p14="http://schemas.microsoft.com/office/powerpoint/2010/main" val="4181837568"/>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8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543090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859B6FC1-242E-4005-8165-DA0321587F42}"/>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rPr>
              <a:t>Uso del agua:</a:t>
            </a:r>
          </a:p>
        </p:txBody>
      </p:sp>
      <p:sp>
        <p:nvSpPr>
          <p:cNvPr id="9" name="Titel 1">
            <a:extLst>
              <a:ext uri="{FF2B5EF4-FFF2-40B4-BE49-F238E27FC236}">
                <a16:creationId xmlns:a16="http://schemas.microsoft.com/office/drawing/2014/main" id="{A9F3B129-AF15-4300-B030-150309F323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CE7EFB2-7DB4-45B1-B0B8-E8C53EEFBF1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9FE5FC9B-F67A-49ED-9A61-535E0B425B6A}"/>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8D1D742-CE00-447B-AA19-9763A4209559}"/>
              </a:ext>
            </a:extLst>
          </p:cNvPr>
          <p:cNvSpPr/>
          <p:nvPr/>
        </p:nvSpPr>
        <p:spPr>
          <a:xfrm>
            <a:off x="491678" y="2029440"/>
            <a:ext cx="8006861" cy="2486899"/>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Instalación y seguimiento de contadores de agua en diferentes secciones de la bodega.</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Uso de cepillos y rasquetas (barrido en seco de los suelos antes del lavado).</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Detener el flujo de agua durante las pausas. Instalación de boquillas en tuberías de agua.</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El uso de lavadoras de bajo volumen / alta presión o el equipo para mezclar un chorro de agua y una corriente de aire comprimido, lo que reduce el consumo de agua en un 50-75% en </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Organización de cursos de sensibilización sobre el agua para el personal que trabaja en la bodega.</a:t>
            </a:r>
          </a:p>
        </p:txBody>
      </p:sp>
    </p:spTree>
    <p:extLst>
      <p:ext uri="{BB962C8B-B14F-4D97-AF65-F5344CB8AC3E}">
        <p14:creationId xmlns:p14="http://schemas.microsoft.com/office/powerpoint/2010/main" val="37947276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D1AF864-4281-4AA2-A3EE-B0163C5AADBE}"/>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rPr>
              <a:t>Residuos orgánicos:</a:t>
            </a:r>
          </a:p>
        </p:txBody>
      </p:sp>
      <p:sp>
        <p:nvSpPr>
          <p:cNvPr id="9" name="Titel 1">
            <a:extLst>
              <a:ext uri="{FF2B5EF4-FFF2-40B4-BE49-F238E27FC236}">
                <a16:creationId xmlns:a16="http://schemas.microsoft.com/office/drawing/2014/main" id="{D1715F68-9DE0-422B-9BA7-869DEDE18D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D9B79EC-B683-41D8-B24F-38C050500A8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3D3ABC25-8556-4C77-8254-140F54712D42}"/>
              </a:ext>
            </a:extLst>
          </p:cNvPr>
          <p:cNvSpPr/>
          <p:nvPr/>
        </p:nvSpPr>
        <p:spPr>
          <a:xfrm>
            <a:off x="491678" y="2465293"/>
            <a:ext cx="7946429" cy="177501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243BCFC-5141-4070-978F-8C1D5ACA0360}"/>
              </a:ext>
            </a:extLst>
          </p:cNvPr>
          <p:cNvSpPr/>
          <p:nvPr/>
        </p:nvSpPr>
        <p:spPr>
          <a:xfrm>
            <a:off x="491678" y="2603182"/>
            <a:ext cx="8006861" cy="1431226"/>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Destilación para la producción de alcohol para el orujo de uva.</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Como combustible en plantas CHCP (especialmente biomasa lignocelulósica)</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Como sustrato para el compostaje (desplazamiento) fertilizantes sintéticos o como mantillo de suelo debajo de las vides).</a:t>
            </a:r>
          </a:p>
        </p:txBody>
      </p:sp>
    </p:spTree>
    <p:extLst>
      <p:ext uri="{BB962C8B-B14F-4D97-AF65-F5344CB8AC3E}">
        <p14:creationId xmlns:p14="http://schemas.microsoft.com/office/powerpoint/2010/main" val="2641058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118</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982ADBD2-EA9F-403E-AC70-3C2F34DCA905}"/>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rPr>
              <a:t>Uso de la energía:</a:t>
            </a:r>
          </a:p>
        </p:txBody>
      </p:sp>
      <p:sp>
        <p:nvSpPr>
          <p:cNvPr id="9" name="Titel 1">
            <a:extLst>
              <a:ext uri="{FF2B5EF4-FFF2-40B4-BE49-F238E27FC236}">
                <a16:creationId xmlns:a16="http://schemas.microsoft.com/office/drawing/2014/main" id="{0D3D739B-E8AD-4E15-8082-E6D8F0C8A9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E52CB33-4AD0-4B7E-B4DE-0A5AEEC4D15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A06B0C5F-DD51-476E-9EE9-C870993A9280}"/>
              </a:ext>
            </a:extLst>
          </p:cNvPr>
          <p:cNvSpPr/>
          <p:nvPr/>
        </p:nvSpPr>
        <p:spPr>
          <a:xfrm>
            <a:off x="491678" y="2465293"/>
            <a:ext cx="7946429" cy="2734236"/>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CB5105B-FEBC-4D70-BE32-46B536F801C3}"/>
              </a:ext>
            </a:extLst>
          </p:cNvPr>
          <p:cNvSpPr/>
          <p:nvPr/>
        </p:nvSpPr>
        <p:spPr>
          <a:xfrm>
            <a:off x="491678" y="2603182"/>
            <a:ext cx="8006861" cy="2443811"/>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Selección de una orientación adecuada para evitar la exposición solar alta (evitar la orientación SE).</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Ubique la sala de crianza, la bodega y la sala de embotellado en el sótano de la bodega para reducir la exposición al sol.</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Selección y uso de materiales de construcción adecuados, como bloques de cemento u otros materiales adecuados con bajo valor U (transmitancia térmica).</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Uso de techos verdes o pintura / materiales reflectantes en el techo de la bodega.</a:t>
            </a:r>
          </a:p>
        </p:txBody>
      </p:sp>
    </p:spTree>
    <p:extLst>
      <p:ext uri="{BB962C8B-B14F-4D97-AF65-F5344CB8AC3E}">
        <p14:creationId xmlns:p14="http://schemas.microsoft.com/office/powerpoint/2010/main" val="19765809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119</a:t>
            </a:fld>
            <a:endParaRPr lang="de-DE"/>
          </a:p>
        </p:txBody>
      </p:sp>
      <p:sp>
        <p:nvSpPr>
          <p:cNvPr id="17" name="Rectángulo: esquinas superiores redondeadas 16">
            <a:extLst>
              <a:ext uri="{FF2B5EF4-FFF2-40B4-BE49-F238E27FC236}">
                <a16:creationId xmlns:a16="http://schemas.microsoft.com/office/drawing/2014/main" id="{F6196B59-43B8-4193-B78F-0FE3F655BB9D}"/>
              </a:ext>
            </a:extLst>
          </p:cNvPr>
          <p:cNvSpPr/>
          <p:nvPr/>
        </p:nvSpPr>
        <p:spPr>
          <a:xfrm>
            <a:off x="394772" y="198331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42AE710-F12A-4DE4-91A8-C73E8977340D}"/>
              </a:ext>
            </a:extLst>
          </p:cNvPr>
          <p:cNvSpPr/>
          <p:nvPr/>
        </p:nvSpPr>
        <p:spPr>
          <a:xfrm>
            <a:off x="2112404" y="145608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066AB973-2B75-46C7-86F6-39F11342F692}"/>
              </a:ext>
            </a:extLst>
          </p:cNvPr>
          <p:cNvSpPr/>
          <p:nvPr/>
        </p:nvSpPr>
        <p:spPr>
          <a:xfrm>
            <a:off x="342341" y="208877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0" name="TextBox 33">
            <a:extLst>
              <a:ext uri="{FF2B5EF4-FFF2-40B4-BE49-F238E27FC236}">
                <a16:creationId xmlns:a16="http://schemas.microsoft.com/office/drawing/2014/main" id="{85796069-1A2A-4175-B14A-01C517011BDE}"/>
              </a:ext>
            </a:extLst>
          </p:cNvPr>
          <p:cNvSpPr txBox="1"/>
          <p:nvPr/>
        </p:nvSpPr>
        <p:spPr>
          <a:xfrm>
            <a:off x="445719" y="2718239"/>
            <a:ext cx="3790977" cy="16337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Permiten reducir el uso de energía y agua en la bodega (en consecuencia, ahorrar recursos naturales y reducir las emisiones de GEI).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gestión sostenible de los residuos orgánicos conduce a una reducción de las emisiones de GEI, gracias a la producción de energía renovable o al desplazamiento de la producción de fertilizantes.</a:t>
            </a:r>
          </a:p>
        </p:txBody>
      </p:sp>
      <p:pic>
        <p:nvPicPr>
          <p:cNvPr id="21" name="Gráfico 20">
            <a:extLst>
              <a:ext uri="{FF2B5EF4-FFF2-40B4-BE49-F238E27FC236}">
                <a16:creationId xmlns:a16="http://schemas.microsoft.com/office/drawing/2014/main" id="{A2C8E5C4-E322-47F2-9171-058913FB2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568205"/>
            <a:ext cx="427966" cy="408757"/>
          </a:xfrm>
          <a:prstGeom prst="rect">
            <a:avLst/>
          </a:prstGeom>
        </p:spPr>
      </p:pic>
      <p:sp>
        <p:nvSpPr>
          <p:cNvPr id="22" name="Rectángulo: esquinas superiores redondeadas 21">
            <a:extLst>
              <a:ext uri="{FF2B5EF4-FFF2-40B4-BE49-F238E27FC236}">
                <a16:creationId xmlns:a16="http://schemas.microsoft.com/office/drawing/2014/main" id="{7D191480-C8FF-4202-8DE9-A5689EC292C4}"/>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FB758892-283C-4C58-ADE8-DDEA6E80BFBB}"/>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64BE8113-94D7-4E63-9CFB-DFADAB17495F}"/>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5" name="Gráfico 24">
            <a:extLst>
              <a:ext uri="{FF2B5EF4-FFF2-40B4-BE49-F238E27FC236}">
                <a16:creationId xmlns:a16="http://schemas.microsoft.com/office/drawing/2014/main" id="{B9DAB8DE-8ED8-4655-90A2-484A3A0B48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6" name="Rectángulo 25">
            <a:extLst>
              <a:ext uri="{FF2B5EF4-FFF2-40B4-BE49-F238E27FC236}">
                <a16:creationId xmlns:a16="http://schemas.microsoft.com/office/drawing/2014/main" id="{F6247C63-9278-4299-AFDB-E155E544087C}"/>
              </a:ext>
            </a:extLst>
          </p:cNvPr>
          <p:cNvSpPr/>
          <p:nvPr/>
        </p:nvSpPr>
        <p:spPr>
          <a:xfrm>
            <a:off x="394772" y="2490320"/>
            <a:ext cx="3917561" cy="202005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1F083A3-1A8A-4038-BDE6-8429DF7BBEDD}"/>
              </a:ext>
            </a:extLst>
          </p:cNvPr>
          <p:cNvSpPr/>
          <p:nvPr/>
        </p:nvSpPr>
        <p:spPr>
          <a:xfrm>
            <a:off x="4797168" y="1779131"/>
            <a:ext cx="3976697" cy="1420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F2D09BC2-99BD-4888-8FDD-035B16AE2BB6}"/>
              </a:ext>
            </a:extLst>
          </p:cNvPr>
          <p:cNvSpPr txBox="1"/>
          <p:nvPr/>
        </p:nvSpPr>
        <p:spPr>
          <a:xfrm>
            <a:off x="4814484" y="1893963"/>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Ahorros en las facturas de energía y agua y de los costos de gestión de residuos difieren significativamente de un caso a otro.</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Mejorar la reputación ambiental de una empresa puede beneficiar las ventas gracias a un mayor número de clientes.</a:t>
            </a:r>
          </a:p>
        </p:txBody>
      </p:sp>
      <p:sp>
        <p:nvSpPr>
          <p:cNvPr id="29" name="Rectángulo: esquinas superiores redondeadas 28">
            <a:extLst>
              <a:ext uri="{FF2B5EF4-FFF2-40B4-BE49-F238E27FC236}">
                <a16:creationId xmlns:a16="http://schemas.microsoft.com/office/drawing/2014/main" id="{5A5928F3-B1EA-43DD-82EF-317373DF5A72}"/>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8CD90D3E-6FD1-4E26-9E6F-8EFE95C77EDD}"/>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0FCD925E-EEC2-42E2-AA85-23E7A4AFA8BF}"/>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2" name="TextBox 33">
            <a:extLst>
              <a:ext uri="{FF2B5EF4-FFF2-40B4-BE49-F238E27FC236}">
                <a16:creationId xmlns:a16="http://schemas.microsoft.com/office/drawing/2014/main" id="{A7572372-7B00-4E6E-A4A2-8D613D742298}"/>
              </a:ext>
            </a:extLst>
          </p:cNvPr>
          <p:cNvSpPr txBox="1"/>
          <p:nvPr/>
        </p:nvSpPr>
        <p:spPr>
          <a:xfrm>
            <a:off x="4814222" y="4510379"/>
            <a:ext cx="3917169"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contribución a la reducción de los costes de producción y la mejora de la calidad del producto final (vino embotellado).</a:t>
            </a:r>
          </a:p>
        </p:txBody>
      </p:sp>
      <p:sp>
        <p:nvSpPr>
          <p:cNvPr id="33" name="Rectángulo 32">
            <a:extLst>
              <a:ext uri="{FF2B5EF4-FFF2-40B4-BE49-F238E27FC236}">
                <a16:creationId xmlns:a16="http://schemas.microsoft.com/office/drawing/2014/main" id="{209C9E45-1410-4ED7-BC4A-AF667DDBB2A2}"/>
              </a:ext>
            </a:extLst>
          </p:cNvPr>
          <p:cNvSpPr/>
          <p:nvPr/>
        </p:nvSpPr>
        <p:spPr>
          <a:xfrm>
            <a:off x="4790952" y="4356851"/>
            <a:ext cx="4057246" cy="101545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BAD7BC41-25EC-4EC8-BBFA-9A49630008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5" name="Titel 1">
            <a:extLst>
              <a:ext uri="{FF2B5EF4-FFF2-40B4-BE49-F238E27FC236}">
                <a16:creationId xmlns:a16="http://schemas.microsoft.com/office/drawing/2014/main" id="{AEAECC26-BB3F-4EF2-82B1-E7C6A84A84F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vino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4F0F5A26-2EB6-45CB-AB7E-D10FB46645E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9413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12</a:t>
            </a:fld>
            <a:endParaRPr lang="de-DE"/>
          </a:p>
        </p:txBody>
      </p:sp>
      <p:pic>
        <p:nvPicPr>
          <p:cNvPr id="12" name="Imagen 11">
            <a:extLst>
              <a:ext uri="{FF2B5EF4-FFF2-40B4-BE49-F238E27FC236}">
                <a16:creationId xmlns:a16="http://schemas.microsoft.com/office/drawing/2014/main" id="{98518B10-8CCA-43CF-AFC9-15C9A7F3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95" y="1666413"/>
            <a:ext cx="682096" cy="682096"/>
          </a:xfrm>
          <a:prstGeom prst="rect">
            <a:avLst/>
          </a:prstGeom>
        </p:spPr>
      </p:pic>
      <p:pic>
        <p:nvPicPr>
          <p:cNvPr id="3" name="Imagen 2" descr="Imagen que contiene imágenes prediseñadas&#10;&#10;Descripción generada automáticamente">
            <a:extLst>
              <a:ext uri="{FF2B5EF4-FFF2-40B4-BE49-F238E27FC236}">
                <a16:creationId xmlns:a16="http://schemas.microsoft.com/office/drawing/2014/main" id="{2C591520-8BA8-4CCC-B063-D5B91736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14" y="4310737"/>
            <a:ext cx="1186271" cy="406992"/>
          </a:xfrm>
          <a:prstGeom prst="rect">
            <a:avLst/>
          </a:prstGeom>
        </p:spPr>
      </p:pic>
      <p:pic>
        <p:nvPicPr>
          <p:cNvPr id="15" name="Imagen 14">
            <a:extLst>
              <a:ext uri="{FF2B5EF4-FFF2-40B4-BE49-F238E27FC236}">
                <a16:creationId xmlns:a16="http://schemas.microsoft.com/office/drawing/2014/main" id="{EAF50E3A-93F2-4018-980D-981C7CB67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520" y="2320840"/>
            <a:ext cx="595083" cy="656260"/>
          </a:xfrm>
          <a:prstGeom prst="rect">
            <a:avLst/>
          </a:prstGeom>
        </p:spPr>
      </p:pic>
      <p:graphicFrame>
        <p:nvGraphicFramePr>
          <p:cNvPr id="17" name="Tabla 16">
            <a:extLst>
              <a:ext uri="{FF2B5EF4-FFF2-40B4-BE49-F238E27FC236}">
                <a16:creationId xmlns:a16="http://schemas.microsoft.com/office/drawing/2014/main" id="{9449CE07-F121-4BEF-99FD-0F4716B73802}"/>
              </a:ext>
            </a:extLst>
          </p:cNvPr>
          <p:cNvGraphicFramePr>
            <a:graphicFrameLocks noGrp="1"/>
          </p:cNvGraphicFramePr>
          <p:nvPr>
            <p:extLst>
              <p:ext uri="{D42A27DB-BD31-4B8C-83A1-F6EECF244321}">
                <p14:modId xmlns:p14="http://schemas.microsoft.com/office/powerpoint/2010/main" val="2636625516"/>
              </p:ext>
            </p:extLst>
          </p:nvPr>
        </p:nvGraphicFramePr>
        <p:xfrm>
          <a:off x="6293887" y="2760080"/>
          <a:ext cx="2567679" cy="2519616"/>
        </p:xfrm>
        <a:graphic>
          <a:graphicData uri="http://schemas.openxmlformats.org/drawingml/2006/table">
            <a:tbl>
              <a:tblPr firstRow="1" bandRow="1">
                <a:tableStyleId>{5940675A-B579-460E-94D1-54222C63F5DA}</a:tableStyleId>
              </a:tblPr>
              <a:tblGrid>
                <a:gridCol w="1280177">
                  <a:extLst>
                    <a:ext uri="{9D8B030D-6E8A-4147-A177-3AD203B41FA5}">
                      <a16:colId xmlns:a16="http://schemas.microsoft.com/office/drawing/2014/main" val="1712659758"/>
                    </a:ext>
                  </a:extLst>
                </a:gridCol>
                <a:gridCol w="1287502">
                  <a:extLst>
                    <a:ext uri="{9D8B030D-6E8A-4147-A177-3AD203B41FA5}">
                      <a16:colId xmlns:a16="http://schemas.microsoft.com/office/drawing/2014/main" val="1626775650"/>
                    </a:ext>
                  </a:extLst>
                </a:gridCol>
              </a:tblGrid>
              <a:tr h="337271">
                <a:tc>
                  <a:txBody>
                    <a:bodyPr/>
                    <a:lstStyle/>
                    <a:p>
                      <a:r>
                        <a:rPr lang="es-ES" sz="900" b="1" dirty="0"/>
                        <a:t>Materia prima</a:t>
                      </a:r>
                    </a:p>
                  </a:txBody>
                  <a:tcPr marL="59518" marR="59518" marT="29759" marB="29759" anchor="ctr">
                    <a:solidFill>
                      <a:schemeClr val="bg1"/>
                    </a:solidFill>
                  </a:tcPr>
                </a:tc>
                <a:tc>
                  <a:txBody>
                    <a:bodyPr/>
                    <a:lstStyle/>
                    <a:p>
                      <a:r>
                        <a:rPr lang="es-ES" sz="900" b="1" dirty="0"/>
                        <a:t>% sostenible en 2013</a:t>
                      </a:r>
                    </a:p>
                  </a:txBody>
                  <a:tcPr marL="59518" marR="59518" marT="29759" marB="29759" anchor="ctr">
                    <a:solidFill>
                      <a:schemeClr val="bg1"/>
                    </a:solidFill>
                  </a:tcPr>
                </a:tc>
                <a:extLst>
                  <a:ext uri="{0D108BD9-81ED-4DB2-BD59-A6C34878D82A}">
                    <a16:rowId xmlns:a16="http://schemas.microsoft.com/office/drawing/2014/main" val="3849685972"/>
                  </a:ext>
                </a:extLst>
              </a:tr>
              <a:tr h="198395">
                <a:tc>
                  <a:txBody>
                    <a:bodyPr/>
                    <a:lstStyle/>
                    <a:p>
                      <a:r>
                        <a:rPr lang="es-ES" sz="900" dirty="0"/>
                        <a:t>Aceite de palma</a:t>
                      </a:r>
                    </a:p>
                  </a:txBody>
                  <a:tcPr marL="59518" marR="59518" marT="29759" marB="29759" anchor="ctr">
                    <a:solidFill>
                      <a:schemeClr val="bg1"/>
                    </a:solidFill>
                  </a:tcPr>
                </a:tc>
                <a:tc>
                  <a:txBody>
                    <a:bodyPr/>
                    <a:lstStyle/>
                    <a:p>
                      <a:r>
                        <a:rPr lang="es-ES" sz="900" dirty="0"/>
                        <a:t>100%</a:t>
                      </a:r>
                    </a:p>
                  </a:txBody>
                  <a:tcPr marL="59518" marR="59518" marT="29759" marB="29759" anchor="ctr">
                    <a:solidFill>
                      <a:schemeClr val="bg1"/>
                    </a:solidFill>
                  </a:tcPr>
                </a:tc>
                <a:extLst>
                  <a:ext uri="{0D108BD9-81ED-4DB2-BD59-A6C34878D82A}">
                    <a16:rowId xmlns:a16="http://schemas.microsoft.com/office/drawing/2014/main" val="1710262241"/>
                  </a:ext>
                </a:extLst>
              </a:tr>
              <a:tr h="198395">
                <a:tc>
                  <a:txBody>
                    <a:bodyPr/>
                    <a:lstStyle/>
                    <a:p>
                      <a:r>
                        <a:rPr lang="es-ES" sz="900" dirty="0"/>
                        <a:t>Papel</a:t>
                      </a:r>
                    </a:p>
                  </a:txBody>
                  <a:tcPr marL="59518" marR="59518" marT="29759" marB="29759" anchor="ctr">
                    <a:solidFill>
                      <a:schemeClr val="bg1"/>
                    </a:solidFill>
                  </a:tcPr>
                </a:tc>
                <a:tc>
                  <a:txBody>
                    <a:bodyPr/>
                    <a:lstStyle/>
                    <a:p>
                      <a:r>
                        <a:rPr lang="es-ES" sz="900" dirty="0"/>
                        <a:t>62%</a:t>
                      </a:r>
                    </a:p>
                  </a:txBody>
                  <a:tcPr marL="59518" marR="59518" marT="29759" marB="29759" anchor="ctr">
                    <a:solidFill>
                      <a:schemeClr val="bg1"/>
                    </a:solidFill>
                  </a:tcPr>
                </a:tc>
                <a:extLst>
                  <a:ext uri="{0D108BD9-81ED-4DB2-BD59-A6C34878D82A}">
                    <a16:rowId xmlns:a16="http://schemas.microsoft.com/office/drawing/2014/main" val="658771016"/>
                  </a:ext>
                </a:extLst>
              </a:tr>
              <a:tr h="198395">
                <a:tc>
                  <a:txBody>
                    <a:bodyPr/>
                    <a:lstStyle/>
                    <a:p>
                      <a:r>
                        <a:rPr lang="es-ES" sz="900" dirty="0"/>
                        <a:t>Soja</a:t>
                      </a:r>
                    </a:p>
                  </a:txBody>
                  <a:tcPr marL="59518" marR="59518" marT="29759" marB="29759" anchor="ctr">
                    <a:solidFill>
                      <a:schemeClr val="bg1"/>
                    </a:solidFill>
                  </a:tcPr>
                </a:tc>
                <a:tc>
                  <a:txBody>
                    <a:bodyPr/>
                    <a:lstStyle/>
                    <a:p>
                      <a:r>
                        <a:rPr lang="es-ES" sz="900" dirty="0"/>
                        <a:t>12-25%</a:t>
                      </a:r>
                    </a:p>
                  </a:txBody>
                  <a:tcPr marL="59518" marR="59518" marT="29759" marB="29759" anchor="ctr">
                    <a:solidFill>
                      <a:schemeClr val="bg1"/>
                    </a:solidFill>
                  </a:tcPr>
                </a:tc>
                <a:extLst>
                  <a:ext uri="{0D108BD9-81ED-4DB2-BD59-A6C34878D82A}">
                    <a16:rowId xmlns:a16="http://schemas.microsoft.com/office/drawing/2014/main" val="924006684"/>
                  </a:ext>
                </a:extLst>
              </a:tr>
              <a:tr h="198395">
                <a:tc>
                  <a:txBody>
                    <a:bodyPr/>
                    <a:lstStyle/>
                    <a:p>
                      <a:r>
                        <a:rPr lang="es-ES" sz="900" dirty="0"/>
                        <a:t>Té</a:t>
                      </a:r>
                    </a:p>
                  </a:txBody>
                  <a:tcPr marL="59518" marR="59518" marT="29759" marB="29759" anchor="ctr">
                    <a:solidFill>
                      <a:schemeClr val="bg1"/>
                    </a:solidFill>
                  </a:tcPr>
                </a:tc>
                <a:tc>
                  <a:txBody>
                    <a:bodyPr/>
                    <a:lstStyle/>
                    <a:p>
                      <a:r>
                        <a:rPr lang="es-ES" sz="900" dirty="0"/>
                        <a:t>53-83%</a:t>
                      </a:r>
                    </a:p>
                  </a:txBody>
                  <a:tcPr marL="59518" marR="59518" marT="29759" marB="29759" anchor="ctr">
                    <a:solidFill>
                      <a:schemeClr val="bg1"/>
                    </a:solidFill>
                  </a:tcPr>
                </a:tc>
                <a:extLst>
                  <a:ext uri="{0D108BD9-81ED-4DB2-BD59-A6C34878D82A}">
                    <a16:rowId xmlns:a16="http://schemas.microsoft.com/office/drawing/2014/main" val="2220735461"/>
                  </a:ext>
                </a:extLst>
              </a:tr>
              <a:tr h="198395">
                <a:tc>
                  <a:txBody>
                    <a:bodyPr/>
                    <a:lstStyle/>
                    <a:p>
                      <a:r>
                        <a:rPr lang="es-ES" sz="900" dirty="0"/>
                        <a:t>Fruta</a:t>
                      </a:r>
                    </a:p>
                  </a:txBody>
                  <a:tcPr marL="59518" marR="59518" marT="29759" marB="29759" anchor="ctr">
                    <a:solidFill>
                      <a:schemeClr val="bg1"/>
                    </a:solidFill>
                  </a:tcPr>
                </a:tc>
                <a:tc>
                  <a:txBody>
                    <a:bodyPr/>
                    <a:lstStyle/>
                    <a:p>
                      <a:r>
                        <a:rPr lang="es-ES" sz="900" dirty="0"/>
                        <a:t>25%</a:t>
                      </a:r>
                    </a:p>
                  </a:txBody>
                  <a:tcPr marL="59518" marR="59518" marT="29759" marB="29759" anchor="ctr">
                    <a:solidFill>
                      <a:schemeClr val="bg1"/>
                    </a:solidFill>
                  </a:tcPr>
                </a:tc>
                <a:extLst>
                  <a:ext uri="{0D108BD9-81ED-4DB2-BD59-A6C34878D82A}">
                    <a16:rowId xmlns:a16="http://schemas.microsoft.com/office/drawing/2014/main" val="3143674062"/>
                  </a:ext>
                </a:extLst>
              </a:tr>
              <a:tr h="198395">
                <a:tc>
                  <a:txBody>
                    <a:bodyPr/>
                    <a:lstStyle/>
                    <a:p>
                      <a:r>
                        <a:rPr lang="es-ES" sz="900" dirty="0"/>
                        <a:t>Vegetales</a:t>
                      </a:r>
                    </a:p>
                  </a:txBody>
                  <a:tcPr marL="59518" marR="59518" marT="29759" marB="29759" anchor="ctr">
                    <a:solidFill>
                      <a:schemeClr val="bg1"/>
                    </a:solidFill>
                  </a:tcPr>
                </a:tc>
                <a:tc>
                  <a:txBody>
                    <a:bodyPr/>
                    <a:lstStyle/>
                    <a:p>
                      <a:r>
                        <a:rPr lang="es-ES" sz="900" dirty="0"/>
                        <a:t>76%</a:t>
                      </a:r>
                    </a:p>
                  </a:txBody>
                  <a:tcPr marL="59518" marR="59518" marT="29759" marB="29759" anchor="ctr">
                    <a:solidFill>
                      <a:schemeClr val="bg1"/>
                    </a:solidFill>
                  </a:tcPr>
                </a:tc>
                <a:extLst>
                  <a:ext uri="{0D108BD9-81ED-4DB2-BD59-A6C34878D82A}">
                    <a16:rowId xmlns:a16="http://schemas.microsoft.com/office/drawing/2014/main" val="499567457"/>
                  </a:ext>
                </a:extLst>
              </a:tr>
              <a:tr h="198395">
                <a:tc>
                  <a:txBody>
                    <a:bodyPr/>
                    <a:lstStyle/>
                    <a:p>
                      <a:r>
                        <a:rPr lang="es-ES" sz="900" dirty="0"/>
                        <a:t>Cacao</a:t>
                      </a:r>
                    </a:p>
                  </a:txBody>
                  <a:tcPr marL="59518" marR="59518" marT="29759" marB="29759" anchor="ctr">
                    <a:solidFill>
                      <a:schemeClr val="bg1"/>
                    </a:solidFill>
                  </a:tcPr>
                </a:tc>
                <a:tc>
                  <a:txBody>
                    <a:bodyPr/>
                    <a:lstStyle/>
                    <a:p>
                      <a:r>
                        <a:rPr lang="es-ES" sz="900" dirty="0"/>
                        <a:t>70%</a:t>
                      </a:r>
                    </a:p>
                  </a:txBody>
                  <a:tcPr marL="59518" marR="59518" marT="29759" marB="29759" anchor="ctr">
                    <a:solidFill>
                      <a:schemeClr val="bg1"/>
                    </a:solidFill>
                  </a:tcPr>
                </a:tc>
                <a:extLst>
                  <a:ext uri="{0D108BD9-81ED-4DB2-BD59-A6C34878D82A}">
                    <a16:rowId xmlns:a16="http://schemas.microsoft.com/office/drawing/2014/main" val="3820019208"/>
                  </a:ext>
                </a:extLst>
              </a:tr>
              <a:tr h="198395">
                <a:tc>
                  <a:txBody>
                    <a:bodyPr/>
                    <a:lstStyle/>
                    <a:p>
                      <a:r>
                        <a:rPr lang="es-ES" sz="900" dirty="0"/>
                        <a:t>Azúcar</a:t>
                      </a:r>
                    </a:p>
                  </a:txBody>
                  <a:tcPr marL="59518" marR="59518" marT="29759" marB="29759" anchor="ctr">
                    <a:solidFill>
                      <a:schemeClr val="bg1"/>
                    </a:solidFill>
                  </a:tcPr>
                </a:tc>
                <a:tc>
                  <a:txBody>
                    <a:bodyPr/>
                    <a:lstStyle/>
                    <a:p>
                      <a:r>
                        <a:rPr lang="es-ES" sz="900" dirty="0"/>
                        <a:t>49%</a:t>
                      </a:r>
                    </a:p>
                  </a:txBody>
                  <a:tcPr marL="59518" marR="59518" marT="29759" marB="29759" anchor="ctr">
                    <a:solidFill>
                      <a:schemeClr val="bg1"/>
                    </a:solidFill>
                  </a:tcPr>
                </a:tc>
                <a:extLst>
                  <a:ext uri="{0D108BD9-81ED-4DB2-BD59-A6C34878D82A}">
                    <a16:rowId xmlns:a16="http://schemas.microsoft.com/office/drawing/2014/main" val="4189969295"/>
                  </a:ext>
                </a:extLst>
              </a:tr>
              <a:tr h="198395">
                <a:tc>
                  <a:txBody>
                    <a:bodyPr/>
                    <a:lstStyle/>
                    <a:p>
                      <a:r>
                        <a:rPr lang="es-ES" sz="900" dirty="0"/>
                        <a:t>Aceite de girasol</a:t>
                      </a:r>
                    </a:p>
                  </a:txBody>
                  <a:tcPr marL="59518" marR="59518" marT="29759" marB="29759" anchor="ctr">
                    <a:solidFill>
                      <a:schemeClr val="bg1"/>
                    </a:solidFill>
                  </a:tcPr>
                </a:tc>
                <a:tc>
                  <a:txBody>
                    <a:bodyPr/>
                    <a:lstStyle/>
                    <a:p>
                      <a:r>
                        <a:rPr lang="es-ES" sz="900" dirty="0"/>
                        <a:t>23%</a:t>
                      </a:r>
                    </a:p>
                  </a:txBody>
                  <a:tcPr marL="59518" marR="59518" marT="29759" marB="29759" anchor="ctr">
                    <a:solidFill>
                      <a:schemeClr val="bg1"/>
                    </a:solidFill>
                  </a:tcPr>
                </a:tc>
                <a:extLst>
                  <a:ext uri="{0D108BD9-81ED-4DB2-BD59-A6C34878D82A}">
                    <a16:rowId xmlns:a16="http://schemas.microsoft.com/office/drawing/2014/main" val="1568190301"/>
                  </a:ext>
                </a:extLst>
              </a:tr>
              <a:tr h="198395">
                <a:tc>
                  <a:txBody>
                    <a:bodyPr/>
                    <a:lstStyle/>
                    <a:p>
                      <a:r>
                        <a:rPr lang="es-ES" sz="900" dirty="0"/>
                        <a:t>Aceite de colza</a:t>
                      </a:r>
                    </a:p>
                  </a:txBody>
                  <a:tcPr marL="59518" marR="59518" marT="29759" marB="29759" anchor="ctr">
                    <a:solidFill>
                      <a:schemeClr val="bg1"/>
                    </a:solidFill>
                  </a:tcPr>
                </a:tc>
                <a:tc>
                  <a:txBody>
                    <a:bodyPr/>
                    <a:lstStyle/>
                    <a:p>
                      <a:r>
                        <a:rPr lang="es-ES" sz="900" dirty="0"/>
                        <a:t>39%</a:t>
                      </a:r>
                    </a:p>
                  </a:txBody>
                  <a:tcPr marL="59518" marR="59518" marT="29759" marB="29759" anchor="ctr">
                    <a:solidFill>
                      <a:schemeClr val="bg1"/>
                    </a:solidFill>
                  </a:tcPr>
                </a:tc>
                <a:extLst>
                  <a:ext uri="{0D108BD9-81ED-4DB2-BD59-A6C34878D82A}">
                    <a16:rowId xmlns:a16="http://schemas.microsoft.com/office/drawing/2014/main" val="595201493"/>
                  </a:ext>
                </a:extLst>
              </a:tr>
              <a:tr h="198395">
                <a:tc>
                  <a:txBody>
                    <a:bodyPr/>
                    <a:lstStyle/>
                    <a:p>
                      <a:r>
                        <a:rPr lang="es-ES" sz="900" dirty="0"/>
                        <a:t>Lácteo</a:t>
                      </a:r>
                    </a:p>
                  </a:txBody>
                  <a:tcPr marL="59518" marR="59518" marT="29759" marB="29759" anchor="ctr">
                    <a:solidFill>
                      <a:schemeClr val="bg1"/>
                    </a:solidFill>
                  </a:tcPr>
                </a:tc>
                <a:tc>
                  <a:txBody>
                    <a:bodyPr/>
                    <a:lstStyle/>
                    <a:p>
                      <a:r>
                        <a:rPr lang="es-ES" sz="900" dirty="0"/>
                        <a:t>31%</a:t>
                      </a:r>
                    </a:p>
                  </a:txBody>
                  <a:tcPr marL="59518" marR="59518" marT="29759" marB="29759" anchor="ctr">
                    <a:solidFill>
                      <a:schemeClr val="bg1"/>
                    </a:solidFill>
                  </a:tcPr>
                </a:tc>
                <a:extLst>
                  <a:ext uri="{0D108BD9-81ED-4DB2-BD59-A6C34878D82A}">
                    <a16:rowId xmlns:a16="http://schemas.microsoft.com/office/drawing/2014/main" val="244491528"/>
                  </a:ext>
                </a:extLst>
              </a:tr>
            </a:tbl>
          </a:graphicData>
        </a:graphic>
      </p:graphicFrame>
      <p:sp>
        <p:nvSpPr>
          <p:cNvPr id="16" name="Rectángulo 15">
            <a:extLst>
              <a:ext uri="{FF2B5EF4-FFF2-40B4-BE49-F238E27FC236}">
                <a16:creationId xmlns:a16="http://schemas.microsoft.com/office/drawing/2014/main" id="{D4BCECC6-BFBD-439B-ABD7-D52CB8EEBE97}"/>
              </a:ext>
            </a:extLst>
          </p:cNvPr>
          <p:cNvSpPr/>
          <p:nvPr/>
        </p:nvSpPr>
        <p:spPr>
          <a:xfrm>
            <a:off x="397444" y="2438400"/>
            <a:ext cx="2713286" cy="151902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CE784D90-EE64-42B0-9397-AB27D3A2DA39}"/>
              </a:ext>
            </a:extLst>
          </p:cNvPr>
          <p:cNvSpPr txBox="1">
            <a:spLocks/>
          </p:cNvSpPr>
          <p:nvPr/>
        </p:nvSpPr>
        <p:spPr>
          <a:xfrm>
            <a:off x="252641" y="2496014"/>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da-DK" dirty="0"/>
              <a:t>Informa que gestiona toda la cadena de suministro de café.</a:t>
            </a:r>
          </a:p>
          <a:p>
            <a:pPr marL="189309" lvl="1" indent="0" algn="just">
              <a:buNone/>
            </a:pPr>
            <a:endParaRPr lang="da-DK" dirty="0"/>
          </a:p>
          <a:p>
            <a:pPr marL="189309" lvl="1" indent="0" algn="just">
              <a:buNone/>
            </a:pPr>
            <a:r>
              <a:rPr lang="es-ES" dirty="0"/>
              <a:t>Está certificado por un organismo externo independiente (DNV).</a:t>
            </a:r>
            <a:endParaRPr lang="da-DK" dirty="0"/>
          </a:p>
        </p:txBody>
      </p:sp>
      <p:sp>
        <p:nvSpPr>
          <p:cNvPr id="19" name="Rectángulo 18">
            <a:extLst>
              <a:ext uri="{FF2B5EF4-FFF2-40B4-BE49-F238E27FC236}">
                <a16:creationId xmlns:a16="http://schemas.microsoft.com/office/drawing/2014/main" id="{84A7FE4C-F7C7-4342-813C-ED27164EF30E}"/>
              </a:ext>
            </a:extLst>
          </p:cNvPr>
          <p:cNvSpPr/>
          <p:nvPr/>
        </p:nvSpPr>
        <p:spPr>
          <a:xfrm>
            <a:off x="398783" y="1541254"/>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5737212-7D16-47C0-9336-9CDC86B79E7D}"/>
              </a:ext>
            </a:extLst>
          </p:cNvPr>
          <p:cNvSpPr/>
          <p:nvPr/>
        </p:nvSpPr>
        <p:spPr>
          <a:xfrm>
            <a:off x="396103" y="4944459"/>
            <a:ext cx="2713286" cy="1068104"/>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427E2CB-9BA6-4E6C-BD61-217B6816BD29}"/>
              </a:ext>
            </a:extLst>
          </p:cNvPr>
          <p:cNvSpPr/>
          <p:nvPr/>
        </p:nvSpPr>
        <p:spPr>
          <a:xfrm>
            <a:off x="397442" y="4047313"/>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Inhaltsplatzhalter 10">
            <a:extLst>
              <a:ext uri="{FF2B5EF4-FFF2-40B4-BE49-F238E27FC236}">
                <a16:creationId xmlns:a16="http://schemas.microsoft.com/office/drawing/2014/main" id="{07E45A91-1FF8-42BA-8E48-C488F5A41BD7}"/>
              </a:ext>
            </a:extLst>
          </p:cNvPr>
          <p:cNvSpPr txBox="1">
            <a:spLocks/>
          </p:cNvSpPr>
          <p:nvPr/>
        </p:nvSpPr>
        <p:spPr>
          <a:xfrm>
            <a:off x="220271" y="4996998"/>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Lanzó su programa "</a:t>
            </a:r>
            <a:r>
              <a:rPr lang="es-ES" sz="1350" dirty="0" err="1"/>
              <a:t>Origins</a:t>
            </a:r>
            <a:r>
              <a:rPr lang="es-ES" sz="1350" dirty="0"/>
              <a:t> Farmer", que apoya a los agricultores europeos que cultivan granos para ellos.</a:t>
            </a:r>
          </a:p>
          <a:p>
            <a:pPr marL="252413" lvl="1" indent="0">
              <a:buNone/>
            </a:pPr>
            <a:endParaRPr lang="da-DK" sz="1350" dirty="0"/>
          </a:p>
          <a:p>
            <a:pPr marL="252413" lvl="1" indent="0">
              <a:buNone/>
            </a:pPr>
            <a:endParaRPr lang="da-DK" sz="1350" dirty="0"/>
          </a:p>
          <a:p>
            <a:endParaRPr lang="de-DE" sz="1500" dirty="0"/>
          </a:p>
        </p:txBody>
      </p:sp>
      <p:sp>
        <p:nvSpPr>
          <p:cNvPr id="23" name="Rectángulo 22">
            <a:extLst>
              <a:ext uri="{FF2B5EF4-FFF2-40B4-BE49-F238E27FC236}">
                <a16:creationId xmlns:a16="http://schemas.microsoft.com/office/drawing/2014/main" id="{49DDCEEA-64FC-473C-8B83-6E079C682921}"/>
              </a:ext>
            </a:extLst>
          </p:cNvPr>
          <p:cNvSpPr/>
          <p:nvPr/>
        </p:nvSpPr>
        <p:spPr>
          <a:xfrm>
            <a:off x="3442062" y="3092826"/>
            <a:ext cx="2713286" cy="236621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F7421AF-FAF4-4FAD-A384-D4D3E16ECEED}"/>
              </a:ext>
            </a:extLst>
          </p:cNvPr>
          <p:cNvSpPr/>
          <p:nvPr/>
        </p:nvSpPr>
        <p:spPr>
          <a:xfrm>
            <a:off x="3443401" y="2195681"/>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3301170" y="3139888"/>
            <a:ext cx="2802277" cy="25196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Logra su objetivo declarado de garantizar que el 100% de las materias primas agrícolas que utiliza sean 'de origen sostenible’.</a:t>
            </a:r>
          </a:p>
          <a:p>
            <a:pPr marL="252413" lvl="1" indent="0" algn="just">
              <a:buNone/>
            </a:pPr>
            <a:r>
              <a:rPr lang="es-ES" sz="1350" dirty="0"/>
              <a:t>A través del 'Fondo de Asociación de Sostenibilidad de Knorr', que aporta fondos para proyectos complejos de agricultura sostenible</a:t>
            </a:r>
            <a:endParaRPr lang="da-DK" sz="1350" dirty="0"/>
          </a:p>
          <a:p>
            <a:pPr marL="252413" lvl="1" indent="0">
              <a:buNone/>
            </a:pPr>
            <a:endParaRPr lang="da-DK" sz="1350" dirty="0"/>
          </a:p>
          <a:p>
            <a:endParaRPr lang="de-DE" sz="1500" dirty="0"/>
          </a:p>
        </p:txBody>
      </p:sp>
      <p:sp>
        <p:nvSpPr>
          <p:cNvPr id="26" name="Untertitel 12">
            <a:extLst>
              <a:ext uri="{FF2B5EF4-FFF2-40B4-BE49-F238E27FC236}">
                <a16:creationId xmlns:a16="http://schemas.microsoft.com/office/drawing/2014/main" id="{2A1AFDDC-A6B8-43A2-A0BC-A7A065B09892}"/>
              </a:ext>
            </a:extLst>
          </p:cNvPr>
          <p:cNvSpPr txBox="1">
            <a:spLocks/>
          </p:cNvSpPr>
          <p:nvPr/>
        </p:nvSpPr>
        <p:spPr>
          <a:xfrm>
            <a:off x="370136" y="809837"/>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7" name="Titel 1">
            <a:extLst>
              <a:ext uri="{FF2B5EF4-FFF2-40B4-BE49-F238E27FC236}">
                <a16:creationId xmlns:a16="http://schemas.microsoft.com/office/drawing/2014/main" id="{04928BF7-DAB4-470A-98C2-4D71064678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8" name="Rectángulo 27">
            <a:extLst>
              <a:ext uri="{FF2B5EF4-FFF2-40B4-BE49-F238E27FC236}">
                <a16:creationId xmlns:a16="http://schemas.microsoft.com/office/drawing/2014/main" id="{42ED138B-8813-4F49-B257-42B0801F878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6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120</a:t>
            </a:fld>
            <a:endParaRPr lang="de-DE">
              <a:solidFill>
                <a:srgbClr val="000000">
                  <a:lumMod val="75000"/>
                  <a:lumOff val="25000"/>
                </a:srgbClr>
              </a:solidFill>
              <a:latin typeface="Arial"/>
            </a:endParaRP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7" y="293893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4" y="293793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15466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121</a:t>
            </a:fld>
            <a:endParaRPr lang="de-DE">
              <a:solidFill>
                <a:srgbClr val="000000">
                  <a:lumMod val="75000"/>
                  <a:lumOff val="25000"/>
                </a:srgbClr>
              </a:solidFill>
              <a:latin typeface="Arial"/>
            </a:endParaRPr>
          </a:p>
        </p:txBody>
      </p:sp>
      <p:pic>
        <p:nvPicPr>
          <p:cNvPr id="10" name="Marcador de contenido 3">
            <a:extLst>
              <a:ext uri="{FF2B5EF4-FFF2-40B4-BE49-F238E27FC236}">
                <a16:creationId xmlns:a16="http://schemas.microsoft.com/office/drawing/2014/main" id="{DEDCF9E8-984C-4790-B51C-02BB8D73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4" y="1706929"/>
            <a:ext cx="4661223" cy="3324236"/>
          </a:xfrm>
          <a:prstGeom prst="rect">
            <a:avLst/>
          </a:prstGeom>
        </p:spPr>
      </p:pic>
      <p:sp>
        <p:nvSpPr>
          <p:cNvPr id="11" name="Rectángulo 10">
            <a:extLst>
              <a:ext uri="{FF2B5EF4-FFF2-40B4-BE49-F238E27FC236}">
                <a16:creationId xmlns:a16="http://schemas.microsoft.com/office/drawing/2014/main" id="{1EAF542C-B585-4537-ACDC-5A5128CF1AEC}"/>
              </a:ext>
            </a:extLst>
          </p:cNvPr>
          <p:cNvSpPr/>
          <p:nvPr/>
        </p:nvSpPr>
        <p:spPr>
          <a:xfrm>
            <a:off x="1738314" y="5003582"/>
            <a:ext cx="4797974" cy="196208"/>
          </a:xfrm>
          <a:prstGeom prst="rect">
            <a:avLst/>
          </a:prstGeom>
        </p:spPr>
        <p:txBody>
          <a:bodyPr wrap="square">
            <a:spAutoFit/>
          </a:bodyPr>
          <a:lstStyle/>
          <a:p>
            <a:r>
              <a:rPr lang="es-ES" sz="675" dirty="0"/>
              <a:t>Fuente: EMF (Fundación Ellen MacArthur, 2015. “Hacia una economía circular”.</a:t>
            </a:r>
          </a:p>
        </p:txBody>
      </p:sp>
      <p:sp>
        <p:nvSpPr>
          <p:cNvPr id="12" name="1 Elipse">
            <a:extLst>
              <a:ext uri="{FF2B5EF4-FFF2-40B4-BE49-F238E27FC236}">
                <a16:creationId xmlns:a16="http://schemas.microsoft.com/office/drawing/2014/main" id="{B439E84C-B169-4E66-86D0-0FB770FC9B8F}"/>
              </a:ext>
            </a:extLst>
          </p:cNvPr>
          <p:cNvSpPr/>
          <p:nvPr/>
        </p:nvSpPr>
        <p:spPr>
          <a:xfrm>
            <a:off x="5599686" y="2612541"/>
            <a:ext cx="896753" cy="594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3" name="6 Conector recto de flecha">
            <a:extLst>
              <a:ext uri="{FF2B5EF4-FFF2-40B4-BE49-F238E27FC236}">
                <a16:creationId xmlns:a16="http://schemas.microsoft.com/office/drawing/2014/main" id="{21D914E0-E7BE-4095-9454-1488E4F7541E}"/>
              </a:ext>
            </a:extLst>
          </p:cNvPr>
          <p:cNvCxnSpPr/>
          <p:nvPr/>
        </p:nvCxnSpPr>
        <p:spPr>
          <a:xfrm>
            <a:off x="6496438" y="2919642"/>
            <a:ext cx="2913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8 Rectángulo">
            <a:extLst>
              <a:ext uri="{FF2B5EF4-FFF2-40B4-BE49-F238E27FC236}">
                <a16:creationId xmlns:a16="http://schemas.microsoft.com/office/drawing/2014/main" id="{B521874F-8398-4B3C-8D63-127C20D28160}"/>
              </a:ext>
            </a:extLst>
          </p:cNvPr>
          <p:cNvSpPr/>
          <p:nvPr/>
        </p:nvSpPr>
        <p:spPr>
          <a:xfrm>
            <a:off x="6787819" y="2729234"/>
            <a:ext cx="1986045" cy="1338828"/>
          </a:xfrm>
          <a:prstGeom prst="rect">
            <a:avLst/>
          </a:prstGeom>
        </p:spPr>
        <p:txBody>
          <a:bodyPr wrap="square">
            <a:spAutoFit/>
          </a:bodyPr>
          <a:lstStyle/>
          <a:p>
            <a:pPr algn="ctr"/>
            <a:r>
              <a:rPr lang="es-ES" sz="1350" dirty="0">
                <a:solidFill>
                  <a:srgbClr val="FF0000"/>
                </a:solidFill>
              </a:rPr>
              <a:t>Ésta es la última y peor de las estrategias.</a:t>
            </a:r>
          </a:p>
          <a:p>
            <a:pPr algn="ctr"/>
            <a:r>
              <a:rPr lang="es-ES" sz="1350" dirty="0">
                <a:solidFill>
                  <a:srgbClr val="FF0000"/>
                </a:solidFill>
              </a:rPr>
              <a:t>1º actuar sobre los círculos más pequeños y en la concepción de productos/servicios</a:t>
            </a: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061150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122</a:t>
            </a:fld>
            <a:endParaRPr lang="de-DE">
              <a:solidFill>
                <a:srgbClr val="000000">
                  <a:lumMod val="75000"/>
                  <a:lumOff val="25000"/>
                </a:srgbClr>
              </a:solidFill>
              <a:latin typeface="Arial"/>
            </a:endParaRPr>
          </a:p>
        </p:txBody>
      </p:sp>
      <p:pic>
        <p:nvPicPr>
          <p:cNvPr id="15" name="Imagen 14">
            <a:extLst>
              <a:ext uri="{FF2B5EF4-FFF2-40B4-BE49-F238E27FC236}">
                <a16:creationId xmlns:a16="http://schemas.microsoft.com/office/drawing/2014/main" id="{842335A4-36B5-4866-B2B9-04CCA7FD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85" y="1039410"/>
            <a:ext cx="4410629" cy="4779180"/>
          </a:xfrm>
          <a:prstGeom prst="rect">
            <a:avLst/>
          </a:prstGeom>
        </p:spPr>
      </p:pic>
      <p:sp>
        <p:nvSpPr>
          <p:cNvPr id="16" name="Rectángulo 15">
            <a:extLst>
              <a:ext uri="{FF2B5EF4-FFF2-40B4-BE49-F238E27FC236}">
                <a16:creationId xmlns:a16="http://schemas.microsoft.com/office/drawing/2014/main" id="{FAC5D0E4-187C-4764-AF6D-9538B52D8364}"/>
              </a:ext>
            </a:extLst>
          </p:cNvPr>
          <p:cNvSpPr/>
          <p:nvPr/>
        </p:nvSpPr>
        <p:spPr>
          <a:xfrm>
            <a:off x="542048" y="5017232"/>
            <a:ext cx="1716687" cy="334707"/>
          </a:xfrm>
          <a:prstGeom prst="rect">
            <a:avLst/>
          </a:prstGeom>
        </p:spPr>
        <p:txBody>
          <a:bodyPr wrap="square">
            <a:spAutoFit/>
          </a:bodyPr>
          <a:lstStyle/>
          <a:p>
            <a:r>
              <a:rPr lang="es-ES" sz="525" dirty="0"/>
              <a:t>Fuente: Adaptado de: http://www.ppa.pt/wp-content/uploads/2015/03/2-10_20H_WATER_CircularEconomy_PBLisbon.pdf.</a:t>
            </a: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88610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6776" b="27250"/>
          <a:stretch/>
        </p:blipFill>
        <p:spPr>
          <a:xfrm>
            <a:off x="149079" y="1902258"/>
            <a:ext cx="8647964" cy="3949902"/>
          </a:xfrm>
          <a:prstGeom prst="rect">
            <a:avLst/>
          </a:prstGeom>
        </p:spPr>
      </p:pic>
      <p:sp>
        <p:nvSpPr>
          <p:cNvPr id="4" name="Titel 1">
            <a:extLst>
              <a:ext uri="{FF2B5EF4-FFF2-40B4-BE49-F238E27FC236}">
                <a16:creationId xmlns:a16="http://schemas.microsoft.com/office/drawing/2014/main" id="{C25C95BB-CEE3-4177-889E-8F769C2604C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Análisis de la cadena de valor bajo el enfoque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027B8F63-AAEB-4D8F-9B93-E8D5A538BE8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55052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1192" y="1720215"/>
            <a:ext cx="5396858" cy="4148701"/>
          </a:xfrm>
          <a:prstGeom prst="rect">
            <a:avLst/>
          </a:prstGeom>
        </p:spPr>
      </p:pic>
      <p:sp>
        <p:nvSpPr>
          <p:cNvPr id="5" name="Titel 1">
            <a:extLst>
              <a:ext uri="{FF2B5EF4-FFF2-40B4-BE49-F238E27FC236}">
                <a16:creationId xmlns:a16="http://schemas.microsoft.com/office/drawing/2014/main" id="{761451DA-800B-407D-9074-99D10810303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Análisis de la cadena de valor bajo el enfoque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D65EDA79-E01B-4556-954C-B3AC3EDD4D5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740559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txBox="1">
            <a:spLocks/>
          </p:cNvSpPr>
          <p:nvPr/>
        </p:nvSpPr>
        <p:spPr>
          <a:xfrm>
            <a:off x="615936" y="1846217"/>
            <a:ext cx="7912127" cy="3692434"/>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NO SE PUEDE CONTROLAR LO QUE NO SE PUEDE MEDIR</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ES" sz="1800" dirty="0">
                <a:solidFill>
                  <a:schemeClr val="tx1">
                    <a:lumMod val="75000"/>
                    <a:lumOff val="25000"/>
                  </a:schemeClr>
                </a:solidFill>
                <a:latin typeface="Arial" panose="020B0604020202020204" pitchFamily="34" charset="0"/>
                <a:cs typeface="Arial" panose="020B0604020202020204" pitchFamily="34" charset="0"/>
              </a:rPr>
              <a:t>Conjunto de indicadores de monitoreo a nivel macro, desde una perspectiva de ciclo de vida, sobre recursos, productos y residuos para alimentar un sistema de indicadores de economía circular (CEIS), utilizado para cuantificar y monitorizar el progreso real hacia una cadena de valor más circular.</a:t>
            </a:r>
          </a:p>
        </p:txBody>
      </p:sp>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Indicadores de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ángulo 7">
            <a:extLst>
              <a:ext uri="{FF2B5EF4-FFF2-40B4-BE49-F238E27FC236}">
                <a16:creationId xmlns:a16="http://schemas.microsoft.com/office/drawing/2014/main" id="{3A46E493-9AF3-466A-BABF-CD0C27E2BC4C}"/>
              </a:ext>
            </a:extLst>
          </p:cNvPr>
          <p:cNvSpPr/>
          <p:nvPr/>
        </p:nvSpPr>
        <p:spPr>
          <a:xfrm>
            <a:off x="370136" y="994423"/>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9" name="Rectángulo 8">
            <a:extLst>
              <a:ext uri="{FF2B5EF4-FFF2-40B4-BE49-F238E27FC236}">
                <a16:creationId xmlns:a16="http://schemas.microsoft.com/office/drawing/2014/main" id="{F4574355-2652-4084-BDB5-CEEA263D70E1}"/>
              </a:ext>
            </a:extLst>
          </p:cNvPr>
          <p:cNvSpPr/>
          <p:nvPr/>
        </p:nvSpPr>
        <p:spPr>
          <a:xfrm rot="10800000">
            <a:off x="8081376" y="268862"/>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10" name="Conector recto 9">
            <a:extLst>
              <a:ext uri="{FF2B5EF4-FFF2-40B4-BE49-F238E27FC236}">
                <a16:creationId xmlns:a16="http://schemas.microsoft.com/office/drawing/2014/main" id="{CAC24FA0-E9E9-4354-8A3E-69F957DC408A}"/>
              </a:ext>
            </a:extLst>
          </p:cNvPr>
          <p:cNvCxnSpPr>
            <a:cxnSpLocks/>
          </p:cNvCxnSpPr>
          <p:nvPr/>
        </p:nvCxnSpPr>
        <p:spPr>
          <a:xfrm>
            <a:off x="431768" y="354505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489E008-4259-4231-8379-7CDD7CC533CA}"/>
              </a:ext>
            </a:extLst>
          </p:cNvPr>
          <p:cNvCxnSpPr>
            <a:cxnSpLocks/>
          </p:cNvCxnSpPr>
          <p:nvPr/>
        </p:nvCxnSpPr>
        <p:spPr>
          <a:xfrm>
            <a:off x="377661" y="505782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40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1612106" y="1538791"/>
            <a:ext cx="5915025" cy="32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2100" b="1" dirty="0">
                <a:solidFill>
                  <a:schemeClr val="accent1"/>
                </a:solidFill>
                <a:ea typeface="Open Sans Light" panose="020B0306030504020204" pitchFamily="34" charset="0"/>
                <a:cs typeface="Open Sans Light" panose="020B0306030504020204" pitchFamily="34" charset="0"/>
              </a:rPr>
              <a:t>¡Gracias por su atención! </a:t>
            </a: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7338029" y="5688653"/>
            <a:ext cx="324036" cy="236347"/>
          </a:xfrm>
          <a:prstGeom prst="rect">
            <a:avLst/>
          </a:prstGeom>
          <a:noFill/>
          <a:ln>
            <a:noFill/>
          </a:ln>
        </p:spPr>
      </p:pic>
      <p:cxnSp>
        <p:nvCxnSpPr>
          <p:cNvPr id="72" name="Gerade Verbindung 71"/>
          <p:cNvCxnSpPr/>
          <p:nvPr/>
        </p:nvCxnSpPr>
        <p:spPr>
          <a:xfrm>
            <a:off x="1138237" y="5508231"/>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138237" y="4644135"/>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112" y="2455875"/>
            <a:ext cx="2107016" cy="505684"/>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250631" y="5724255"/>
            <a:ext cx="6006389" cy="162018"/>
          </a:xfrm>
          <a:prstGeom prst="rect">
            <a:avLst/>
          </a:prstGeom>
          <a:noFill/>
          <a:ln w="9525">
            <a:noFill/>
            <a:miter lim="800000"/>
            <a:headEnd/>
            <a:tailEnd/>
          </a:ln>
        </p:spPr>
        <p:txBody>
          <a:bodyPr/>
          <a:lstStyle/>
          <a:p>
            <a:pPr algn="r"/>
            <a:r>
              <a:rPr lang="en-US" sz="675" dirty="0"/>
              <a:t>This project has received funding from the European Union’s H2020 Coordination Support Action under Grant Agreement No.785047.</a:t>
            </a:r>
            <a:endParaRPr lang="de-AT" sz="675"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62419" y="4892765"/>
            <a:ext cx="638030" cy="36138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88291" y="4907915"/>
            <a:ext cx="408891" cy="33108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08793" y="4959800"/>
            <a:ext cx="773537" cy="21894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485026" y="4959408"/>
            <a:ext cx="710983" cy="228095"/>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83851" y="4948347"/>
            <a:ext cx="546968" cy="250217"/>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918663" y="4937287"/>
            <a:ext cx="508825" cy="27233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5328" y="4833157"/>
            <a:ext cx="480599" cy="4805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242577" y="4901812"/>
            <a:ext cx="718610" cy="343286"/>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049029" y="4985345"/>
            <a:ext cx="606471" cy="17622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04723" y="4839260"/>
            <a:ext cx="569854" cy="468394"/>
          </a:xfrm>
          <a:prstGeom prst="rect">
            <a:avLst/>
          </a:prstGeom>
          <a:noFill/>
        </p:spPr>
      </p:pic>
      <p:grpSp>
        <p:nvGrpSpPr>
          <p:cNvPr id="2" name="Grupo 1">
            <a:extLst>
              <a:ext uri="{FF2B5EF4-FFF2-40B4-BE49-F238E27FC236}">
                <a16:creationId xmlns:a16="http://schemas.microsoft.com/office/drawing/2014/main" id="{457D8A0C-4DC2-4903-9F49-C31EA2A1070F}"/>
              </a:ext>
            </a:extLst>
          </p:cNvPr>
          <p:cNvGrpSpPr/>
          <p:nvPr/>
        </p:nvGrpSpPr>
        <p:grpSpPr>
          <a:xfrm>
            <a:off x="2897815" y="3494676"/>
            <a:ext cx="3744691" cy="416396"/>
            <a:chOff x="2603415" y="3068747"/>
            <a:chExt cx="4992921" cy="555194"/>
          </a:xfrm>
        </p:grpSpPr>
        <p:sp>
          <p:nvSpPr>
            <p:cNvPr id="54" name="TextBox 41"/>
            <p:cNvSpPr txBox="1"/>
            <p:nvPr/>
          </p:nvSpPr>
          <p:spPr>
            <a:xfrm>
              <a:off x="5220336" y="3072858"/>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ifraj@fcirce.es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sp>
          <p:nvSpPr>
            <p:cNvPr id="65" name="TextBox 48"/>
            <p:cNvSpPr txBox="1"/>
            <p:nvPr/>
          </p:nvSpPr>
          <p:spPr>
            <a:xfrm>
              <a:off x="3736984" y="3068747"/>
              <a:ext cx="2376000" cy="555194"/>
            </a:xfrm>
            <a:prstGeom prst="rect">
              <a:avLst/>
            </a:prstGeom>
            <a:noFill/>
          </p:spPr>
          <p:txBody>
            <a:bodyPr wrap="square" rtlCol="0">
              <a:spAutoFit/>
            </a:bodyPr>
            <a:lstStyle/>
            <a:p>
              <a:pPr defTabSz="534924"/>
              <a:r>
                <a:rPr lang="en-US" sz="1053" b="1" dirty="0">
                  <a:solidFill>
                    <a:srgbClr val="565656">
                      <a:lumMod val="75000"/>
                    </a:srgbClr>
                  </a:solidFill>
                  <a:ea typeface="Open Sans Light" panose="020B0306030504020204" pitchFamily="34" charset="0"/>
                  <a:cs typeface="Arial" panose="020B0604020202020204" pitchFamily="34" charset="0"/>
                </a:rPr>
                <a:t>Inmaculada Fraj</a:t>
              </a:r>
            </a:p>
            <a:p>
              <a:pPr defTabSz="534924"/>
              <a:r>
                <a:rPr lang="en-US" sz="1053" b="1" dirty="0">
                  <a:solidFill>
                    <a:srgbClr val="565656">
                      <a:lumMod val="75000"/>
                    </a:srgbClr>
                  </a:solidFill>
                  <a:ea typeface="Open Sans Light" panose="020B0306030504020204" pitchFamily="34" charset="0"/>
                  <a:cs typeface="Arial" panose="020B0604020202020204" pitchFamily="34" charset="0"/>
                </a:rPr>
                <a:t>Gema Millán</a:t>
              </a:r>
              <a:endParaRPr lang="bg-BG" sz="1053" b="1" dirty="0">
                <a:solidFill>
                  <a:srgbClr val="565656">
                    <a:lumMod val="75000"/>
                  </a:srgbClr>
                </a:solidFill>
                <a:ea typeface="Open Sans Light" panose="020B030603050402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1308EA5B-8264-4CA9-B4F1-67C567DF16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603415" y="3093774"/>
              <a:ext cx="958147" cy="457714"/>
            </a:xfrm>
            <a:prstGeom prst="rect">
              <a:avLst/>
            </a:prstGeom>
            <a:noFill/>
          </p:spPr>
        </p:pic>
        <p:sp>
          <p:nvSpPr>
            <p:cNvPr id="40" name="TextBox 41">
              <a:extLst>
                <a:ext uri="{FF2B5EF4-FFF2-40B4-BE49-F238E27FC236}">
                  <a16:creationId xmlns:a16="http://schemas.microsoft.com/office/drawing/2014/main" id="{2DACE3B1-8BFA-49DE-AA63-D982E1622F95}"/>
                </a:ext>
              </a:extLst>
            </p:cNvPr>
            <p:cNvSpPr txBox="1"/>
            <p:nvPr/>
          </p:nvSpPr>
          <p:spPr>
            <a:xfrm>
              <a:off x="5207757" y="3284984"/>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gmillan@fcirce.es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grpSp>
    </p:spTree>
    <p:extLst>
      <p:ext uri="{BB962C8B-B14F-4D97-AF65-F5344CB8AC3E}">
        <p14:creationId xmlns:p14="http://schemas.microsoft.com/office/powerpoint/2010/main" val="10170866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12" name="Titel 1">
            <a:extLst>
              <a:ext uri="{FF2B5EF4-FFF2-40B4-BE49-F238E27FC236}">
                <a16:creationId xmlns:a16="http://schemas.microsoft.com/office/drawing/2014/main" id="{7EA9BF0C-3A19-45F2-A032-E7B4CBFF8EA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4AF3987B-EE5A-420B-BCF3-283D9A7E694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esquinas superiores redondeadas 15">
            <a:extLst>
              <a:ext uri="{FF2B5EF4-FFF2-40B4-BE49-F238E27FC236}">
                <a16:creationId xmlns:a16="http://schemas.microsoft.com/office/drawing/2014/main" id="{FEC0BBDF-79E9-49C0-B67D-8D6F3262EDEF}"/>
              </a:ext>
            </a:extLst>
          </p:cNvPr>
          <p:cNvSpPr/>
          <p:nvPr/>
        </p:nvSpPr>
        <p:spPr>
          <a:xfrm>
            <a:off x="940190"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BA0826A-6B1C-428B-91F8-DDB3B47C5012}"/>
              </a:ext>
            </a:extLst>
          </p:cNvPr>
          <p:cNvSpPr/>
          <p:nvPr/>
        </p:nvSpPr>
        <p:spPr>
          <a:xfrm>
            <a:off x="2012393"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C5516FAA-C962-4984-AEA1-EDB533F03CB5}"/>
              </a:ext>
            </a:extLst>
          </p:cNvPr>
          <p:cNvSpPr/>
          <p:nvPr/>
        </p:nvSpPr>
        <p:spPr>
          <a:xfrm>
            <a:off x="887759" y="2211886"/>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7A69AC6E-C46E-47E1-8B66-DFD9FAF71286}"/>
              </a:ext>
            </a:extLst>
          </p:cNvPr>
          <p:cNvSpPr txBox="1"/>
          <p:nvPr/>
        </p:nvSpPr>
        <p:spPr>
          <a:xfrm>
            <a:off x="943512" y="2724466"/>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disminución del abastecimiento de agua </a:t>
            </a:r>
            <a:r>
              <a:rPr lang="es-ES" sz="1350" b="1" dirty="0">
                <a:solidFill>
                  <a:schemeClr val="tx1">
                    <a:lumMod val="75000"/>
                    <a:lumOff val="25000"/>
                  </a:schemeClr>
                </a:solidFill>
              </a:rPr>
              <a:t>mejora los niveles de las cuencas hidrográficas </a:t>
            </a:r>
            <a:r>
              <a:rPr lang="es-ES" sz="1350" dirty="0">
                <a:solidFill>
                  <a:schemeClr val="tx1">
                    <a:lumMod val="75000"/>
                    <a:lumOff val="25000"/>
                  </a:schemeClr>
                </a:solidFill>
              </a:rPr>
              <a:t>y reduce el estrés hídrico a los entornos naturales.</a:t>
            </a:r>
          </a:p>
        </p:txBody>
      </p:sp>
      <p:sp>
        <p:nvSpPr>
          <p:cNvPr id="20" name="TextBox 45">
            <a:extLst>
              <a:ext uri="{FF2B5EF4-FFF2-40B4-BE49-F238E27FC236}">
                <a16:creationId xmlns:a16="http://schemas.microsoft.com/office/drawing/2014/main" id="{ACA1F8D6-A5A9-46E0-97AF-E6C501958F23}"/>
              </a:ext>
            </a:extLst>
          </p:cNvPr>
          <p:cNvSpPr txBox="1"/>
          <p:nvPr/>
        </p:nvSpPr>
        <p:spPr>
          <a:xfrm>
            <a:off x="5147699" y="2721361"/>
            <a:ext cx="2780750" cy="1338828"/>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Illy realiza una inversión para monitorear y proporcionar a la cadena de suministro que costó 3,2 millones de euros durante los tres años de 2011 a 2013.</a:t>
            </a:r>
          </a:p>
        </p:txBody>
      </p:sp>
      <p:sp>
        <p:nvSpPr>
          <p:cNvPr id="21" name="Rectángulo 20">
            <a:extLst>
              <a:ext uri="{FF2B5EF4-FFF2-40B4-BE49-F238E27FC236}">
                <a16:creationId xmlns:a16="http://schemas.microsoft.com/office/drawing/2014/main" id="{B17A277E-6EF0-4C69-B60D-C589A9AE801B}"/>
              </a:ext>
            </a:extLst>
          </p:cNvPr>
          <p:cNvSpPr/>
          <p:nvPr/>
        </p:nvSpPr>
        <p:spPr>
          <a:xfrm>
            <a:off x="5147699" y="4232952"/>
            <a:ext cx="2780748"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McVitie’s </a:t>
            </a:r>
            <a:r>
              <a:rPr lang="es-ES" sz="1350" b="1" dirty="0">
                <a:solidFill>
                  <a:schemeClr val="tx1">
                    <a:lumMod val="75000"/>
                    <a:lumOff val="25000"/>
                  </a:schemeClr>
                </a:solidFill>
              </a:rPr>
              <a:t>aumenta su venta de galletas en un 5%</a:t>
            </a:r>
            <a:r>
              <a:rPr lang="es-ES" sz="1350" dirty="0">
                <a:solidFill>
                  <a:schemeClr val="tx1">
                    <a:lumMod val="75000"/>
                    <a:lumOff val="25000"/>
                  </a:schemeClr>
                </a:solidFill>
              </a:rPr>
              <a:t>.</a:t>
            </a:r>
          </a:p>
        </p:txBody>
      </p:sp>
      <p:sp>
        <p:nvSpPr>
          <p:cNvPr id="22" name="Rectángulo 21">
            <a:extLst>
              <a:ext uri="{FF2B5EF4-FFF2-40B4-BE49-F238E27FC236}">
                <a16:creationId xmlns:a16="http://schemas.microsoft.com/office/drawing/2014/main" id="{767C1D83-F850-4731-984B-5F995EB39DFF}"/>
              </a:ext>
            </a:extLst>
          </p:cNvPr>
          <p:cNvSpPr/>
          <p:nvPr/>
        </p:nvSpPr>
        <p:spPr>
          <a:xfrm>
            <a:off x="943512" y="4172774"/>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McCain </a:t>
            </a:r>
            <a:r>
              <a:rPr lang="es-ES" sz="1350" dirty="0" err="1">
                <a:solidFill>
                  <a:schemeClr val="tx1">
                    <a:lumMod val="75000"/>
                    <a:lumOff val="25000"/>
                  </a:schemeClr>
                </a:solidFill>
              </a:rPr>
              <a:t>Foods</a:t>
            </a:r>
            <a:r>
              <a:rPr lang="es-ES" sz="1350" dirty="0">
                <a:solidFill>
                  <a:schemeClr val="tx1">
                    <a:lumMod val="75000"/>
                    <a:lumOff val="25000"/>
                  </a:schemeClr>
                </a:solidFill>
              </a:rPr>
              <a:t> recientemente desarrolló una nueva variedad de papas que redujo las necesidades de riego </a:t>
            </a:r>
            <a:r>
              <a:rPr lang="es-ES" sz="1350" b="1" dirty="0">
                <a:solidFill>
                  <a:schemeClr val="tx1">
                    <a:lumMod val="75000"/>
                    <a:lumOff val="25000"/>
                  </a:schemeClr>
                </a:solidFill>
              </a:rPr>
              <a:t>de diez veces por temporada a ocho</a:t>
            </a:r>
            <a:r>
              <a:rPr lang="es-ES" sz="1350" dirty="0">
                <a:solidFill>
                  <a:schemeClr val="tx1">
                    <a:lumMod val="75000"/>
                    <a:lumOff val="25000"/>
                  </a:schemeClr>
                </a:solidFill>
              </a:rPr>
              <a:t>. </a:t>
            </a:r>
          </a:p>
        </p:txBody>
      </p:sp>
      <p:pic>
        <p:nvPicPr>
          <p:cNvPr id="23" name="Gráfico 22">
            <a:extLst>
              <a:ext uri="{FF2B5EF4-FFF2-40B4-BE49-F238E27FC236}">
                <a16:creationId xmlns:a16="http://schemas.microsoft.com/office/drawing/2014/main" id="{97A2CF3C-F5A3-4017-A5F7-FBFD58CC81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691316"/>
            <a:ext cx="427966" cy="408757"/>
          </a:xfrm>
          <a:prstGeom prst="rect">
            <a:avLst/>
          </a:prstGeom>
        </p:spPr>
      </p:pic>
      <p:sp>
        <p:nvSpPr>
          <p:cNvPr id="24" name="Rectángulo: esquinas superiores redondeadas 23">
            <a:extLst>
              <a:ext uri="{FF2B5EF4-FFF2-40B4-BE49-F238E27FC236}">
                <a16:creationId xmlns:a16="http://schemas.microsoft.com/office/drawing/2014/main" id="{F80CDFE3-2FDC-4BDF-8E53-A1455D683035}"/>
              </a:ext>
            </a:extLst>
          </p:cNvPr>
          <p:cNvSpPr/>
          <p:nvPr/>
        </p:nvSpPr>
        <p:spPr>
          <a:xfrm>
            <a:off x="5144871"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56633DF-8E6F-4E07-9C01-49EB38D68DFF}"/>
              </a:ext>
            </a:extLst>
          </p:cNvPr>
          <p:cNvSpPr/>
          <p:nvPr/>
        </p:nvSpPr>
        <p:spPr>
          <a:xfrm>
            <a:off x="6217074"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82292FEC-B906-44CC-95FC-A38CB0070E47}"/>
              </a:ext>
            </a:extLst>
          </p:cNvPr>
          <p:cNvSpPr/>
          <p:nvPr/>
        </p:nvSpPr>
        <p:spPr>
          <a:xfrm>
            <a:off x="5144871" y="2211886"/>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1BC8244B-253B-4BE9-ADC1-370B0CA01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650168"/>
            <a:ext cx="336919" cy="507831"/>
          </a:xfrm>
          <a:prstGeom prst="rect">
            <a:avLst/>
          </a:prstGeom>
        </p:spPr>
      </p:pic>
      <p:sp>
        <p:nvSpPr>
          <p:cNvPr id="28" name="Rectángulo 27">
            <a:extLst>
              <a:ext uri="{FF2B5EF4-FFF2-40B4-BE49-F238E27FC236}">
                <a16:creationId xmlns:a16="http://schemas.microsoft.com/office/drawing/2014/main" id="{2F541F0E-5D82-4C61-8502-B5DE00E28E92}"/>
              </a:ext>
            </a:extLst>
          </p:cNvPr>
          <p:cNvSpPr/>
          <p:nvPr/>
        </p:nvSpPr>
        <p:spPr>
          <a:xfrm>
            <a:off x="940190" y="2613431"/>
            <a:ext cx="2780748" cy="2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96479732-275E-4D8F-9EF0-5355049B1A8D}"/>
              </a:ext>
            </a:extLst>
          </p:cNvPr>
          <p:cNvSpPr/>
          <p:nvPr/>
        </p:nvSpPr>
        <p:spPr>
          <a:xfrm>
            <a:off x="5141549" y="2614253"/>
            <a:ext cx="2780748" cy="2224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857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069307"/>
            <a:ext cx="5032240" cy="118929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133993"/>
            <a:ext cx="8229600" cy="1189293"/>
          </a:xfrm>
        </p:spPr>
        <p:txBody>
          <a:bodyPr>
            <a:normAutofit/>
          </a:bodyPr>
          <a:lstStyle/>
          <a:p>
            <a:pPr algn="ctr">
              <a:spcAft>
                <a:spcPts val="450"/>
              </a:spcAft>
            </a:pPr>
            <a:r>
              <a:rPr lang="es-ES" b="0" dirty="0">
                <a:solidFill>
                  <a:schemeClr val="tx1">
                    <a:lumMod val="75000"/>
                    <a:lumOff val="25000"/>
                  </a:schemeClr>
                </a:solidFill>
              </a:rPr>
              <a:t>La presión del consumidor se está convirtiendo en un importante impulsor para una adquisición sostenible. En los Países Bajos la venta de los </a:t>
            </a:r>
            <a:r>
              <a:rPr lang="es-ES" dirty="0">
                <a:solidFill>
                  <a:schemeClr val="tx1">
                    <a:lumMod val="75000"/>
                    <a:lumOff val="25000"/>
                  </a:schemeClr>
                </a:solidFill>
              </a:rPr>
              <a:t>productos respetuosos con el medioambiente aumentó un 10% en 2013.</a:t>
            </a:r>
          </a:p>
          <a:p>
            <a:pPr algn="ctr">
              <a:spcAft>
                <a:spcPts val="450"/>
              </a:spcAft>
            </a:pPr>
            <a:r>
              <a:rPr lang="es-ES" b="0" dirty="0">
                <a:solidFill>
                  <a:schemeClr val="tx1">
                    <a:lumMod val="75000"/>
                    <a:lumOff val="25000"/>
                  </a:schemeClr>
                </a:solidFill>
              </a:rPr>
              <a:t>Para las compañías más grandes, la "</a:t>
            </a:r>
            <a:r>
              <a:rPr lang="es-ES" dirty="0">
                <a:solidFill>
                  <a:schemeClr val="tx1">
                    <a:lumMod val="75000"/>
                    <a:lumOff val="25000"/>
                  </a:schemeClr>
                </a:solidFill>
              </a:rPr>
              <a:t>prueba futura</a:t>
            </a:r>
            <a:r>
              <a:rPr lang="es-ES" b="0" dirty="0">
                <a:solidFill>
                  <a:schemeClr val="tx1">
                    <a:lumMod val="75000"/>
                    <a:lumOff val="25000"/>
                  </a:schemeClr>
                </a:solidFill>
              </a:rPr>
              <a:t>" es una preocupación particular.</a:t>
            </a:r>
          </a:p>
        </p:txBody>
      </p:sp>
      <p:pic>
        <p:nvPicPr>
          <p:cNvPr id="6" name="Imagen 5">
            <a:extLst>
              <a:ext uri="{FF2B5EF4-FFF2-40B4-BE49-F238E27FC236}">
                <a16:creationId xmlns:a16="http://schemas.microsoft.com/office/drawing/2014/main" id="{312543F2-562B-40B2-901C-004D7C79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64" y="4258623"/>
            <a:ext cx="830806" cy="786378"/>
          </a:xfrm>
          <a:prstGeom prst="rect">
            <a:avLst/>
          </a:prstGeom>
          <a:ln w="28575">
            <a:noFill/>
          </a:ln>
        </p:spPr>
      </p:pic>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156121"/>
            <a:ext cx="5062373" cy="1015663"/>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Nature, gracias a una campaña publicitaria dirigida, logró un 17% de conciencia entre los consumidores de Danone e incrementó las percepciones de imagen de la marca en un 20% entre los que recordaban la campaña. Pasó de un año negativo en ventas en el año hasta un crecimiento de dos dígitos después de la campaña.</a:t>
            </a:r>
          </a:p>
        </p:txBody>
      </p:sp>
      <p:sp>
        <p:nvSpPr>
          <p:cNvPr id="15" name="Rectángulo 14">
            <a:extLst>
              <a:ext uri="{FF2B5EF4-FFF2-40B4-BE49-F238E27FC236}">
                <a16:creationId xmlns:a16="http://schemas.microsoft.com/office/drawing/2014/main" id="{BF5A5579-227A-4066-8D1C-ED98618BF812}"/>
              </a:ext>
            </a:extLst>
          </p:cNvPr>
          <p:cNvSpPr/>
          <p:nvPr/>
        </p:nvSpPr>
        <p:spPr>
          <a:xfrm>
            <a:off x="1731132" y="4069307"/>
            <a:ext cx="907331" cy="11892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33232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45684484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puede minimizar el impacto ambiental del embalaje (es decir, embalaje primario, secundario y terciario), a lo largo del ciclo de vida del producto.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trata de reducir el uso de envases de atmósfera modificada para aumentar la vida útil de los productos, la identificación del tamaño óptimo de la porción del paquete, reducir las sobras, incluidos los mensajes para recomendar un almacenamiento optimizado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2580424701"/>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5526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16</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2644323253"/>
              </p:ext>
            </p:extLst>
          </p:nvPr>
        </p:nvGraphicFramePr>
        <p:xfrm>
          <a:off x="238984" y="1395198"/>
          <a:ext cx="8666032" cy="22931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relacionadas con el embalaje por unidad de peso/volumen del producto fabricado (embalaje 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Peso del embalaje por unidad de peso / volumen del producto fabricado (g de embalaje / g o ml de producto).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embalaje que es reciclable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contenido de material reciclado en el embalaje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Densidad media de la categoría de producto neto por volumen de producto envasado (kg de producto / l de producto envasado).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426172708"/>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Se emplea una herramienta de diseño ecológico cuando se diseñan envases para identificar opciones con un bajo impacto </a:t>
                      </a:r>
                      <a:r>
                        <a:rPr lang="es-ES" sz="1400" kern="1200">
                          <a:solidFill>
                            <a:schemeClr val="tx1">
                              <a:lumMod val="75000"/>
                              <a:lumOff val="25000"/>
                            </a:schemeClr>
                          </a:solidFill>
                          <a:effectLst/>
                          <a:latin typeface="+mn-lt"/>
                          <a:ea typeface="+mn-ea"/>
                          <a:cs typeface="+mn-cs"/>
                        </a:rPr>
                        <a:t>ambiental.</a:t>
                      </a:r>
                      <a:endParaRPr lang="es-ES" sz="1400" kern="1200" dirty="0">
                        <a:solidFill>
                          <a:schemeClr val="tx1">
                            <a:lumMod val="75000"/>
                            <a:lumOff val="25000"/>
                          </a:schemeClr>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698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2777"/>
            <a:ext cx="8403728" cy="367550"/>
          </a:xfrm>
        </p:spPr>
        <p:txBody>
          <a:bodyPr/>
          <a:lstStyle/>
          <a:p>
            <a:r>
              <a:rPr lang="es-ES" sz="3200" dirty="0">
                <a:solidFill>
                  <a:srgbClr val="000000">
                    <a:lumMod val="75000"/>
                    <a:lumOff val="25000"/>
                  </a:srgbClr>
                </a:solidFill>
                <a:latin typeface="Arial"/>
              </a:rPr>
              <a:t>Se puede minimizar el impacto ambiental del embalaje, mediante el uso de medidas como:</a:t>
            </a:r>
          </a:p>
        </p:txBody>
      </p:sp>
      <p:sp>
        <p:nvSpPr>
          <p:cNvPr id="8" name="Titel 1">
            <a:extLst>
              <a:ext uri="{FF2B5EF4-FFF2-40B4-BE49-F238E27FC236}">
                <a16:creationId xmlns:a16="http://schemas.microsoft.com/office/drawing/2014/main" id="{7D9E51DD-81B3-4A52-A0BA-41776E33CB3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49A34EE7-FA81-4002-80A4-11DC7631E7C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FDE8AF8E-ECF5-4BF2-8A1B-B25B2B7732DA}"/>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0F5A39D-D6CE-481E-A239-8E062CA5F3C5}"/>
              </a:ext>
            </a:extLst>
          </p:cNvPr>
          <p:cNvSpPr/>
          <p:nvPr/>
        </p:nvSpPr>
        <p:spPr>
          <a:xfrm>
            <a:off x="370137" y="2158780"/>
            <a:ext cx="4176852" cy="305365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Herramientas de diseño ecológico para simular el desempeño ambiental del empaque durante el diseño.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‘Peso ligero’ </a:t>
            </a:r>
            <a:r>
              <a:rPr lang="es-ES" sz="1400" i="1" dirty="0">
                <a:solidFill>
                  <a:schemeClr val="tx1">
                    <a:lumMod val="75000"/>
                    <a:lumOff val="25000"/>
                  </a:schemeClr>
                </a:solidFill>
              </a:rPr>
              <a:t>(embalaje con peso reducido pero con el mismo rendimiento de protección).</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Embalaje a granel de ingredientes entregados por los proveedores a la empresa.</a:t>
            </a:r>
          </a:p>
        </p:txBody>
      </p:sp>
      <p:sp>
        <p:nvSpPr>
          <p:cNvPr id="15" name="Rectángulo 14">
            <a:extLst>
              <a:ext uri="{FF2B5EF4-FFF2-40B4-BE49-F238E27FC236}">
                <a16:creationId xmlns:a16="http://schemas.microsoft.com/office/drawing/2014/main" id="{811005FB-07C8-423E-BB7C-CCB5EDEDF659}"/>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86AF40E-03C7-49FD-8AFA-011C13C23E31}"/>
              </a:ext>
            </a:extLst>
          </p:cNvPr>
          <p:cNvSpPr/>
          <p:nvPr/>
        </p:nvSpPr>
        <p:spPr>
          <a:xfrm>
            <a:off x="4617758" y="2158780"/>
            <a:ext cx="4176852" cy="3431773"/>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recargables para devolver al fabricante.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Envases secundarios y terciarios retornables.</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material reciclado.</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Empaques que contienen bioplásticos </a:t>
            </a:r>
            <a:r>
              <a:rPr lang="es-ES" sz="1400" i="1" dirty="0">
                <a:solidFill>
                  <a:schemeClr val="tx1">
                    <a:lumMod val="75000"/>
                    <a:lumOff val="25000"/>
                  </a:schemeClr>
                </a:solidFill>
              </a:rPr>
              <a:t>(siempre que se puedan probar los beneficios ambientales de esta elección). </a:t>
            </a:r>
            <a:endParaRPr lang="es-ES" sz="1600" i="1" dirty="0">
              <a:solidFill>
                <a:schemeClr val="tx1">
                  <a:lumMod val="75000"/>
                  <a:lumOff val="25000"/>
                </a:schemeClr>
              </a:solidFill>
            </a:endParaRPr>
          </a:p>
        </p:txBody>
      </p:sp>
    </p:spTree>
    <p:extLst>
      <p:ext uri="{BB962C8B-B14F-4D97-AF65-F5344CB8AC3E}">
        <p14:creationId xmlns:p14="http://schemas.microsoft.com/office/powerpoint/2010/main" val="35497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08097"/>
            <a:ext cx="8403728" cy="367550"/>
          </a:xfrm>
        </p:spPr>
        <p:txBody>
          <a:bodyPr/>
          <a:lstStyle/>
          <a:p>
            <a:pPr algn="ctr"/>
            <a:r>
              <a:rPr lang="es-ES" sz="3600" dirty="0">
                <a:solidFill>
                  <a:srgbClr val="000000">
                    <a:lumMod val="75000"/>
                    <a:lumOff val="25000"/>
                  </a:srgbClr>
                </a:solidFill>
                <a:latin typeface="Arial"/>
              </a:rPr>
              <a:t>Esta medida cubre estos enfoques:</a:t>
            </a:r>
          </a:p>
        </p:txBody>
      </p:sp>
      <p:sp>
        <p:nvSpPr>
          <p:cNvPr id="8" name="Titel 1">
            <a:extLst>
              <a:ext uri="{FF2B5EF4-FFF2-40B4-BE49-F238E27FC236}">
                <a16:creationId xmlns:a16="http://schemas.microsoft.com/office/drawing/2014/main" id="{4F306C7C-410E-46AB-9646-6833638E5BEB}"/>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82B4213-5B29-43F4-BEFA-641FD5BCB9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upo 20">
            <a:extLst>
              <a:ext uri="{FF2B5EF4-FFF2-40B4-BE49-F238E27FC236}">
                <a16:creationId xmlns:a16="http://schemas.microsoft.com/office/drawing/2014/main" id="{73351447-0858-4341-AFDF-FDD8C0250EA1}"/>
              </a:ext>
            </a:extLst>
          </p:cNvPr>
          <p:cNvGrpSpPr/>
          <p:nvPr/>
        </p:nvGrpSpPr>
        <p:grpSpPr>
          <a:xfrm>
            <a:off x="2800350" y="2021043"/>
            <a:ext cx="3543300" cy="3054569"/>
            <a:chOff x="2800350" y="2021043"/>
            <a:chExt cx="3543300" cy="3054569"/>
          </a:xfrm>
        </p:grpSpPr>
        <p:sp>
          <p:nvSpPr>
            <p:cNvPr id="11" name="Triángulo isósceles 10">
              <a:extLst>
                <a:ext uri="{FF2B5EF4-FFF2-40B4-BE49-F238E27FC236}">
                  <a16:creationId xmlns:a16="http://schemas.microsoft.com/office/drawing/2014/main" id="{C334C655-1AA3-45E4-A52C-7BBA192A480B}"/>
                </a:ext>
              </a:extLst>
            </p:cNvPr>
            <p:cNvSpPr/>
            <p:nvPr/>
          </p:nvSpPr>
          <p:spPr>
            <a:xfrm>
              <a:off x="2800350" y="2021043"/>
              <a:ext cx="3543300" cy="3054569"/>
            </a:xfrm>
            <a:prstGeom prs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12">
              <a:extLst>
                <a:ext uri="{FF2B5EF4-FFF2-40B4-BE49-F238E27FC236}">
                  <a16:creationId xmlns:a16="http://schemas.microsoft.com/office/drawing/2014/main" id="{BB1A1231-AD43-46A6-9ACB-48375EC8D0C4}"/>
                </a:ext>
              </a:extLst>
            </p:cNvPr>
            <p:cNvCxnSpPr/>
            <p:nvPr/>
          </p:nvCxnSpPr>
          <p:spPr>
            <a:xfrm>
              <a:off x="4572000" y="2387600"/>
              <a:ext cx="1473200" cy="247650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5E479CBB-249C-449B-B242-2078FB5E345D}"/>
                </a:ext>
              </a:extLst>
            </p:cNvPr>
            <p:cNvCxnSpPr>
              <a:cxnSpLocks/>
            </p:cNvCxnSpPr>
            <p:nvPr/>
          </p:nvCxnSpPr>
          <p:spPr>
            <a:xfrm>
              <a:off x="3139280" y="4864100"/>
              <a:ext cx="2917825"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19" name="Triángulo isósceles 18">
              <a:extLst>
                <a:ext uri="{FF2B5EF4-FFF2-40B4-BE49-F238E27FC236}">
                  <a16:creationId xmlns:a16="http://schemas.microsoft.com/office/drawing/2014/main" id="{7F79A535-691F-4EC1-942D-CAE1EDD366B7}"/>
                </a:ext>
              </a:extLst>
            </p:cNvPr>
            <p:cNvSpPr/>
            <p:nvPr/>
          </p:nvSpPr>
          <p:spPr>
            <a:xfrm>
              <a:off x="6015038" y="4824413"/>
              <a:ext cx="71437" cy="6429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C000"/>
                  </a:solidFill>
                </a:ln>
              </a:endParaRPr>
            </a:p>
          </p:txBody>
        </p:sp>
      </p:grpSp>
      <p:sp>
        <p:nvSpPr>
          <p:cNvPr id="22" name="CuadroTexto 21">
            <a:extLst>
              <a:ext uri="{FF2B5EF4-FFF2-40B4-BE49-F238E27FC236}">
                <a16:creationId xmlns:a16="http://schemas.microsoft.com/office/drawing/2014/main" id="{A90B226D-9341-47CC-A1BA-56755D800C49}"/>
              </a:ext>
            </a:extLst>
          </p:cNvPr>
          <p:cNvSpPr txBox="1"/>
          <p:nvPr/>
        </p:nvSpPr>
        <p:spPr>
          <a:xfrm>
            <a:off x="3309756" y="5229722"/>
            <a:ext cx="2776719" cy="923330"/>
          </a:xfrm>
          <a:prstGeom prst="rect">
            <a:avLst/>
          </a:prstGeom>
          <a:noFill/>
        </p:spPr>
        <p:txBody>
          <a:bodyPr wrap="square" rtlCol="0">
            <a:spAutoFit/>
          </a:bodyPr>
          <a:lstStyle/>
          <a:p>
            <a:pPr algn="ctr"/>
            <a:r>
              <a:rPr lang="es-ES" dirty="0">
                <a:solidFill>
                  <a:schemeClr val="tx1">
                    <a:lumMod val="75000"/>
                    <a:lumOff val="25000"/>
                  </a:schemeClr>
                </a:solidFill>
              </a:rPr>
              <a:t>Envasado en atmósfera modificada</a:t>
            </a:r>
          </a:p>
          <a:p>
            <a:pPr algn="ctr"/>
            <a:endParaRPr lang="es-ES" dirty="0">
              <a:solidFill>
                <a:schemeClr val="tx1">
                  <a:lumMod val="75000"/>
                  <a:lumOff val="25000"/>
                </a:schemeClr>
              </a:solidFill>
            </a:endParaRPr>
          </a:p>
        </p:txBody>
      </p:sp>
      <p:sp>
        <p:nvSpPr>
          <p:cNvPr id="23" name="CuadroTexto 22">
            <a:extLst>
              <a:ext uri="{FF2B5EF4-FFF2-40B4-BE49-F238E27FC236}">
                <a16:creationId xmlns:a16="http://schemas.microsoft.com/office/drawing/2014/main" id="{6586B037-0A9B-4DD6-BA6D-440672ECD49B}"/>
              </a:ext>
            </a:extLst>
          </p:cNvPr>
          <p:cNvSpPr txBox="1"/>
          <p:nvPr/>
        </p:nvSpPr>
        <p:spPr>
          <a:xfrm>
            <a:off x="790212" y="2702520"/>
            <a:ext cx="2776719" cy="1200329"/>
          </a:xfrm>
          <a:prstGeom prst="rect">
            <a:avLst/>
          </a:prstGeom>
          <a:noFill/>
        </p:spPr>
        <p:txBody>
          <a:bodyPr wrap="square" rtlCol="0">
            <a:spAutoFit/>
          </a:bodyPr>
          <a:lstStyle/>
          <a:p>
            <a:pPr algn="r"/>
            <a:r>
              <a:rPr lang="es-ES" dirty="0">
                <a:solidFill>
                  <a:schemeClr val="tx1">
                    <a:lumMod val="75000"/>
                    <a:lumOff val="25000"/>
                  </a:schemeClr>
                </a:solidFill>
              </a:rPr>
              <a:t>Tamaño de porción óptimo para diferentes estilos de vida y hogares</a:t>
            </a:r>
          </a:p>
          <a:p>
            <a:pPr algn="r"/>
            <a:endParaRPr lang="es-ES" dirty="0">
              <a:solidFill>
                <a:schemeClr val="tx1">
                  <a:lumMod val="75000"/>
                  <a:lumOff val="25000"/>
                </a:schemeClr>
              </a:solidFill>
            </a:endParaRPr>
          </a:p>
        </p:txBody>
      </p:sp>
      <p:sp>
        <p:nvSpPr>
          <p:cNvPr id="24" name="CuadroTexto 23">
            <a:extLst>
              <a:ext uri="{FF2B5EF4-FFF2-40B4-BE49-F238E27FC236}">
                <a16:creationId xmlns:a16="http://schemas.microsoft.com/office/drawing/2014/main" id="{D9FA74A9-A958-43B2-A231-D738AABBB36D}"/>
              </a:ext>
            </a:extLst>
          </p:cNvPr>
          <p:cNvSpPr txBox="1"/>
          <p:nvPr/>
        </p:nvSpPr>
        <p:spPr>
          <a:xfrm>
            <a:off x="5741668" y="2551837"/>
            <a:ext cx="2776719" cy="1754326"/>
          </a:xfrm>
          <a:prstGeom prst="rect">
            <a:avLst/>
          </a:prstGeom>
          <a:noFill/>
        </p:spPr>
        <p:txBody>
          <a:bodyPr wrap="square" rtlCol="0">
            <a:spAutoFit/>
          </a:bodyPr>
          <a:lstStyle/>
          <a:p>
            <a:r>
              <a:rPr lang="es-ES" dirty="0">
                <a:solidFill>
                  <a:schemeClr val="tx1">
                    <a:lumMod val="75000"/>
                    <a:lumOff val="25000"/>
                  </a:schemeClr>
                </a:solidFill>
              </a:rPr>
              <a:t>Mensajes en el envase      que recomiendan un almacenamiento optimizado del producto alimenticio.</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355126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19</a:t>
            </a:fld>
            <a:endParaRPr lang="de-DE"/>
          </a:p>
        </p:txBody>
      </p:sp>
      <p:sp>
        <p:nvSpPr>
          <p:cNvPr id="13" name="Untertitel 12"/>
          <p:cNvSpPr>
            <a:spLocks noGrp="1"/>
          </p:cNvSpPr>
          <p:nvPr>
            <p:ph type="subTitle" idx="13"/>
          </p:nvPr>
        </p:nvSpPr>
        <p:spPr>
          <a:xfrm>
            <a:off x="370136" y="930298"/>
            <a:ext cx="8402400" cy="288032"/>
          </a:xfrm>
        </p:spPr>
        <p:txBody>
          <a:bodyPr/>
          <a:lstStyle/>
          <a:p>
            <a:pPr algn="ctr"/>
            <a:r>
              <a:rPr lang="es-ES" sz="3600" dirty="0">
                <a:solidFill>
                  <a:srgbClr val="000000">
                    <a:lumMod val="75000"/>
                    <a:lumOff val="25000"/>
                  </a:srgbClr>
                </a:solidFill>
                <a:latin typeface="Arial"/>
              </a:rPr>
              <a:t>Casos de éxito:</a:t>
            </a:r>
          </a:p>
        </p:txBody>
      </p:sp>
      <p:pic>
        <p:nvPicPr>
          <p:cNvPr id="3" name="Imagen 2">
            <a:extLst>
              <a:ext uri="{FF2B5EF4-FFF2-40B4-BE49-F238E27FC236}">
                <a16:creationId xmlns:a16="http://schemas.microsoft.com/office/drawing/2014/main" id="{6BE1B14E-E40B-411D-AFA2-90E0D81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39" y="2356175"/>
            <a:ext cx="1169890" cy="433835"/>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97DC738C-088D-44D1-8C2A-C4F063836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20" y="2342878"/>
            <a:ext cx="1501824" cy="439988"/>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4B3913-91BD-4405-B00E-FE92A023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890" y="2184124"/>
            <a:ext cx="759255" cy="739008"/>
          </a:xfrm>
          <a:prstGeom prst="rect">
            <a:avLst/>
          </a:prstGeom>
        </p:spPr>
      </p:pic>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97444"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252641" y="3059815"/>
            <a:ext cx="2802278" cy="2119388"/>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Diseñó ‘</a:t>
            </a:r>
            <a:r>
              <a:rPr lang="es-ES" b="1" dirty="0">
                <a:solidFill>
                  <a:schemeClr val="tx1">
                    <a:lumMod val="75000"/>
                    <a:lumOff val="25000"/>
                  </a:schemeClr>
                </a:solidFill>
              </a:rPr>
              <a:t>LCA </a:t>
            </a:r>
            <a:r>
              <a:rPr lang="es-ES" b="1" dirty="0" err="1">
                <a:solidFill>
                  <a:schemeClr val="tx1">
                    <a:lumMod val="75000"/>
                    <a:lumOff val="25000"/>
                  </a:schemeClr>
                </a:solidFill>
              </a:rPr>
              <a:t>Packaging</a:t>
            </a:r>
            <a:r>
              <a:rPr lang="es-ES" b="1" dirty="0">
                <a:solidFill>
                  <a:schemeClr val="tx1">
                    <a:lumMod val="75000"/>
                    <a:lumOff val="25000"/>
                  </a:schemeClr>
                </a:solidFill>
              </a:rPr>
              <a:t> </a:t>
            </a:r>
            <a:r>
              <a:rPr lang="es-ES" b="1" dirty="0" err="1">
                <a:solidFill>
                  <a:schemeClr val="tx1">
                    <a:lumMod val="75000"/>
                    <a:lumOff val="25000"/>
                  </a:schemeClr>
                </a:solidFill>
              </a:rPr>
              <a:t>Designer</a:t>
            </a:r>
            <a:r>
              <a:rPr lang="es-ES" dirty="0">
                <a:solidFill>
                  <a:schemeClr val="tx1">
                    <a:lumMod val="75000"/>
                    <a:lumOff val="25000"/>
                  </a:schemeClr>
                </a:solidFill>
              </a:rPr>
              <a:t>’, una herramienta que permite la comparación de diferentes soluciones de embalaje y selecciona aquellas con mejor impacto ambiental.</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Barilla llegó al punto en </a:t>
            </a:r>
            <a:r>
              <a:rPr lang="es-ES" b="1" dirty="0">
                <a:solidFill>
                  <a:schemeClr val="tx1">
                    <a:lumMod val="75000"/>
                    <a:lumOff val="25000"/>
                  </a:schemeClr>
                </a:solidFill>
              </a:rPr>
              <a:t>que el 98% de sus envases </a:t>
            </a:r>
            <a:r>
              <a:rPr lang="es-ES" dirty="0">
                <a:solidFill>
                  <a:schemeClr val="tx1">
                    <a:lumMod val="75000"/>
                    <a:lumOff val="25000"/>
                  </a:schemeClr>
                </a:solidFill>
              </a:rPr>
              <a:t>eran técnicamente reciclables.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C0FB643A-FE73-4709-8616-06B1443A871F}"/>
              </a:ext>
            </a:extLst>
          </p:cNvPr>
          <p:cNvSpPr/>
          <p:nvPr/>
        </p:nvSpPr>
        <p:spPr>
          <a:xfrm>
            <a:off x="3339695"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1BDF7591-97A3-4AC5-86B5-8B6EF4492D2C}"/>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Inhaltsplatzhalter 10">
            <a:extLst>
              <a:ext uri="{FF2B5EF4-FFF2-40B4-BE49-F238E27FC236}">
                <a16:creationId xmlns:a16="http://schemas.microsoft.com/office/drawing/2014/main" id="{4CB9324E-DD90-4A93-91B9-BEA96635FE60}"/>
              </a:ext>
            </a:extLst>
          </p:cNvPr>
          <p:cNvSpPr txBox="1">
            <a:spLocks/>
          </p:cNvSpPr>
          <p:nvPr/>
        </p:nvSpPr>
        <p:spPr>
          <a:xfrm>
            <a:off x="3214663" y="3054740"/>
            <a:ext cx="2806397" cy="2305584"/>
          </a:xfrm>
          <a:prstGeom prst="rect">
            <a:avLst/>
          </a:prstGeom>
        </p:spPr>
        <p:txBody>
          <a:bodyPr vert="horz" lIns="68580" tIns="34290" rIns="68580" bIns="34290" rtlCol="0">
            <a:normAutofit lnSpcReduction="1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buNone/>
            </a:pPr>
            <a:r>
              <a:rPr lang="es-ES" sz="1350" dirty="0"/>
              <a:t>Crea ‘</a:t>
            </a:r>
            <a:r>
              <a:rPr lang="es-ES" sz="1350" b="1" dirty="0"/>
              <a:t>envases más respetuosos</a:t>
            </a:r>
            <a:r>
              <a:rPr lang="es-ES" sz="1350" dirty="0"/>
              <a:t> con el medio ambiente' teniendo en cuenta: </a:t>
            </a:r>
          </a:p>
          <a:p>
            <a:pPr marL="252413" lvl="1" indent="0">
              <a:buNone/>
            </a:pPr>
            <a:endParaRPr lang="es-ES" sz="1350" dirty="0"/>
          </a:p>
          <a:p>
            <a:pPr lvl="1">
              <a:buFont typeface="Courier New" panose="02070309020205020404" pitchFamily="49" charset="0"/>
              <a:buChar char="o"/>
            </a:pPr>
            <a:r>
              <a:rPr lang="es-ES" sz="1200" dirty="0"/>
              <a:t>el porcentaje de materiales reciclados </a:t>
            </a:r>
            <a:r>
              <a:rPr lang="es-ES" sz="1200" dirty="0" err="1"/>
              <a:t>post-consumo</a:t>
            </a:r>
            <a:r>
              <a:rPr lang="es-ES" sz="1200" dirty="0"/>
              <a:t> en un paquete.</a:t>
            </a:r>
          </a:p>
          <a:p>
            <a:pPr lvl="1">
              <a:buFont typeface="Courier New" panose="02070309020205020404" pitchFamily="49" charset="0"/>
              <a:buChar char="o"/>
            </a:pPr>
            <a:endParaRPr lang="es-ES" sz="1200" dirty="0"/>
          </a:p>
          <a:p>
            <a:pPr lvl="1">
              <a:buFont typeface="Courier New" panose="02070309020205020404" pitchFamily="49" charset="0"/>
              <a:buChar char="o"/>
            </a:pPr>
            <a:r>
              <a:rPr lang="es-ES" sz="1200" dirty="0"/>
              <a:t>la cantidad de energía y emisiones de gases de efecto invernadero asociadas.</a:t>
            </a:r>
          </a:p>
          <a:p>
            <a:pPr marL="252413" lvl="1" indent="0">
              <a:buNone/>
            </a:pPr>
            <a:endParaRPr lang="da-DK" sz="1350" dirty="0"/>
          </a:p>
          <a:p>
            <a:pPr marL="252413" lvl="1" indent="0">
              <a:buNone/>
            </a:pPr>
            <a:endParaRPr lang="da-DK" sz="1350" dirty="0"/>
          </a:p>
          <a:p>
            <a:endParaRPr lang="de-DE" sz="1500" dirty="0"/>
          </a:p>
        </p:txBody>
      </p:sp>
      <p:sp>
        <p:nvSpPr>
          <p:cNvPr id="39" name="Rectángulo 38">
            <a:extLst>
              <a:ext uri="{FF2B5EF4-FFF2-40B4-BE49-F238E27FC236}">
                <a16:creationId xmlns:a16="http://schemas.microsoft.com/office/drawing/2014/main" id="{098C3BDD-621A-4F01-9D35-06318E32B0CD}"/>
              </a:ext>
            </a:extLst>
          </p:cNvPr>
          <p:cNvSpPr/>
          <p:nvPr/>
        </p:nvSpPr>
        <p:spPr>
          <a:xfrm>
            <a:off x="6197886" y="3002200"/>
            <a:ext cx="2713286" cy="244967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9E467DA-7014-4170-98B1-613D6D67347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Inhaltsplatzhalter 10">
            <a:extLst>
              <a:ext uri="{FF2B5EF4-FFF2-40B4-BE49-F238E27FC236}">
                <a16:creationId xmlns:a16="http://schemas.microsoft.com/office/drawing/2014/main" id="{A3EADC1A-9F7C-4EF0-AA69-158575D515DE}"/>
              </a:ext>
            </a:extLst>
          </p:cNvPr>
          <p:cNvSpPr txBox="1">
            <a:spLocks/>
          </p:cNvSpPr>
          <p:nvPr/>
        </p:nvSpPr>
        <p:spPr>
          <a:xfrm>
            <a:off x="6023393" y="3054739"/>
            <a:ext cx="2802277" cy="2397133"/>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desarrollado una </a:t>
            </a:r>
            <a:r>
              <a:rPr lang="es-ES" sz="1350" b="1" dirty="0"/>
              <a:t>lámina de aluminio con un 90% de contenido reciclado</a:t>
            </a:r>
            <a:r>
              <a:rPr lang="es-ES" sz="1350" dirty="0"/>
              <a:t> que permite a los fabricantes de botes de bebidas tener un producto hecho con un 70% de material reciclado. </a:t>
            </a:r>
          </a:p>
          <a:p>
            <a:pPr marL="252413" lvl="1" indent="0">
              <a:buNone/>
            </a:pPr>
            <a:endParaRPr lang="da-DK" sz="1350" dirty="0"/>
          </a:p>
          <a:p>
            <a:endParaRPr lang="de-DE" sz="1500" dirty="0"/>
          </a:p>
        </p:txBody>
      </p:sp>
    </p:spTree>
    <p:extLst>
      <p:ext uri="{BB962C8B-B14F-4D97-AF65-F5344CB8AC3E}">
        <p14:creationId xmlns:p14="http://schemas.microsoft.com/office/powerpoint/2010/main" val="131881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77500" lnSpcReduction="20000"/>
          </a:bodyPr>
          <a:lstStyle/>
          <a:p>
            <a:pPr marL="342900" indent="-342900">
              <a:lnSpc>
                <a:spcPct val="150000"/>
              </a:lnSpc>
              <a:buFont typeface="+mj-lt"/>
              <a:buAutoNum type="arabicPeriod"/>
            </a:pPr>
            <a:r>
              <a:rPr lang="es-ES" sz="2100" dirty="0">
                <a:solidFill>
                  <a:schemeClr val="tx1">
                    <a:lumMod val="75000"/>
                    <a:lumOff val="25000"/>
                  </a:schemeClr>
                </a:solidFill>
              </a:rPr>
              <a:t>Evaluación Ambiental de Productos y Operaciones.</a:t>
            </a:r>
          </a:p>
          <a:p>
            <a:pPr marL="342900" indent="-342900">
              <a:lnSpc>
                <a:spcPct val="150000"/>
              </a:lnSpc>
              <a:buFont typeface="+mj-lt"/>
              <a:buAutoNum type="arabicPeriod"/>
            </a:pPr>
            <a:r>
              <a:rPr lang="es-ES" sz="2100" dirty="0">
                <a:solidFill>
                  <a:schemeClr val="tx1">
                    <a:lumMod val="75000"/>
                    <a:lumOff val="25000"/>
                  </a:schemeClr>
                </a:solidFill>
              </a:rPr>
              <a:t>Gestión Sostenible de la Cadena de Suministro.</a:t>
            </a:r>
          </a:p>
          <a:p>
            <a:pPr marL="342900" indent="-342900">
              <a:lnSpc>
                <a:spcPct val="150000"/>
              </a:lnSpc>
              <a:buFont typeface="+mj-lt"/>
              <a:buAutoNum type="arabicPeriod"/>
            </a:pPr>
            <a:r>
              <a:rPr lang="es-ES" sz="2100" dirty="0">
                <a:solidFill>
                  <a:schemeClr val="tx1">
                    <a:lumMod val="75000"/>
                    <a:lumOff val="25000"/>
                  </a:schemeClr>
                </a:solidFill>
              </a:rPr>
              <a:t>Mejora o selección del embalaje para minimizar el impacto ambiental.</a:t>
            </a:r>
          </a:p>
          <a:p>
            <a:pPr marL="342900" indent="-342900">
              <a:lnSpc>
                <a:spcPct val="150000"/>
              </a:lnSpc>
              <a:buFont typeface="+mj-lt"/>
              <a:buAutoNum type="arabicPeriod"/>
            </a:pPr>
            <a:r>
              <a:rPr lang="es-ES" sz="2100" dirty="0">
                <a:solidFill>
                  <a:schemeClr val="tx1">
                    <a:lumMod val="75000"/>
                    <a:lumOff val="25000"/>
                  </a:schemeClr>
                </a:solidFill>
              </a:rPr>
              <a:t>Operaciones de limpieza ambientales eficientes.</a:t>
            </a:r>
          </a:p>
          <a:p>
            <a:pPr marL="342900" indent="-342900">
              <a:lnSpc>
                <a:spcPct val="150000"/>
              </a:lnSpc>
              <a:buFont typeface="+mj-lt"/>
              <a:buAutoNum type="arabicPeriod"/>
            </a:pPr>
            <a:r>
              <a:rPr lang="es-ES" sz="2100" dirty="0">
                <a:solidFill>
                  <a:schemeClr val="tx1">
                    <a:lumMod val="75000"/>
                    <a:lumOff val="25000"/>
                  </a:schemeClr>
                </a:solidFill>
              </a:rPr>
              <a:t>Buenas prácticas para las operaciones de transporte y distribución.</a:t>
            </a:r>
          </a:p>
          <a:p>
            <a:pPr marL="342900" indent="-342900">
              <a:lnSpc>
                <a:spcPct val="150000"/>
              </a:lnSpc>
              <a:buFont typeface="+mj-lt"/>
              <a:buAutoNum type="arabicPeriod"/>
            </a:pPr>
            <a:r>
              <a:rPr lang="es-ES" sz="2100" dirty="0">
                <a:solidFill>
                  <a:schemeClr val="tx1">
                    <a:lumMod val="75000"/>
                    <a:lumOff val="25000"/>
                  </a:schemeClr>
                </a:solidFill>
              </a:rPr>
              <a:t>Buenas prácticas para congelación y refrigeración.</a:t>
            </a:r>
          </a:p>
          <a:p>
            <a:pPr marL="342900" indent="-342900">
              <a:lnSpc>
                <a:spcPct val="150000"/>
              </a:lnSpc>
              <a:buFont typeface="+mj-lt"/>
              <a:buAutoNum type="arabicPeriod"/>
            </a:pPr>
            <a:r>
              <a:rPr lang="es-ES" sz="2100" dirty="0">
                <a:solidFill>
                  <a:schemeClr val="tx1">
                    <a:lumMod val="75000"/>
                    <a:lumOff val="25000"/>
                  </a:schemeClr>
                </a:solidFill>
              </a:rPr>
              <a:t>Implantar la gestión energética y mejora de la eficiencia energética en todas las operaciones.</a:t>
            </a:r>
          </a:p>
          <a:p>
            <a:pPr marL="342900" indent="-342900">
              <a:lnSpc>
                <a:spcPct val="150000"/>
              </a:lnSpc>
              <a:buFont typeface="+mj-lt"/>
              <a:buAutoNum type="arabicPeriod"/>
            </a:pPr>
            <a:r>
              <a:rPr lang="es-ES" sz="2100" dirty="0">
                <a:solidFill>
                  <a:schemeClr val="tx1">
                    <a:lumMod val="75000"/>
                    <a:lumOff val="25000"/>
                  </a:schemeClr>
                </a:solidFill>
              </a:rPr>
              <a:t>Integración de energías renovables en los procesos de fabricación.</a:t>
            </a:r>
          </a:p>
          <a:p>
            <a:pPr marL="342900" indent="-342900">
              <a:lnSpc>
                <a:spcPct val="150000"/>
              </a:lnSpc>
              <a:buFont typeface="+mj-lt"/>
              <a:buAutoNum type="arabicPeriod"/>
            </a:pPr>
            <a:r>
              <a:rPr lang="es-ES" sz="2100" dirty="0">
                <a:solidFill>
                  <a:schemeClr val="tx1">
                    <a:lumMod val="75000"/>
                    <a:lumOff val="25000"/>
                  </a:schemeClr>
                </a:solidFill>
              </a:rPr>
              <a:t>Evitar el desperdicio de alimentos en las operaciones de fabricación.</a:t>
            </a:r>
          </a:p>
          <a:p>
            <a:pPr>
              <a:lnSpc>
                <a:spcPct val="150000"/>
              </a:lnSpc>
            </a:pPr>
            <a:endParaRPr lang="es-ES" sz="2100" dirty="0">
              <a:solidFill>
                <a:schemeClr val="tx1">
                  <a:lumMod val="75000"/>
                  <a:lumOff val="25000"/>
                </a:schemeClr>
              </a:solidFill>
            </a:endParaRPr>
          </a:p>
          <a:p>
            <a:pPr>
              <a:lnSpc>
                <a:spcPct val="150000"/>
              </a:lnSpc>
            </a:pPr>
            <a:endParaRPr lang="es-ES" sz="2100" dirty="0">
              <a:solidFill>
                <a:schemeClr val="tx1">
                  <a:lumMod val="75000"/>
                  <a:lumOff val="25000"/>
                </a:schemeClr>
              </a:solidFill>
            </a:endParaRPr>
          </a:p>
          <a:p>
            <a:pPr lvl="0">
              <a:lnSpc>
                <a:spcPct val="150000"/>
              </a:lnSpc>
            </a:pPr>
            <a:r>
              <a:rPr lang="de-DE" sz="1100" b="0" dirty="0">
                <a:solidFill>
                  <a:srgbClr val="000000">
                    <a:lumMod val="85000"/>
                    <a:lumOff val="15000"/>
                  </a:srgbClr>
                </a:solidFill>
              </a:rPr>
              <a:t>Fuente: </a:t>
            </a:r>
            <a:r>
              <a:rPr lang="en-US" sz="1100" b="0" dirty="0" err="1">
                <a:solidFill>
                  <a:srgbClr val="000000">
                    <a:lumMod val="85000"/>
                    <a:lumOff val="15000"/>
                  </a:srgbClr>
                </a:solidFill>
              </a:rPr>
              <a:t>Dri</a:t>
            </a:r>
            <a:r>
              <a:rPr lang="en-US" sz="1100" b="0" dirty="0">
                <a:solidFill>
                  <a:srgbClr val="000000">
                    <a:lumMod val="85000"/>
                    <a:lumOff val="15000"/>
                  </a:srgbClr>
                </a:solidFill>
              </a:rPr>
              <a:t>, M., Antonopoulos, J., </a:t>
            </a:r>
            <a:r>
              <a:rPr lang="en-US" sz="1100" b="0" dirty="0" err="1">
                <a:solidFill>
                  <a:srgbClr val="000000">
                    <a:lumMod val="85000"/>
                    <a:lumOff val="15000"/>
                  </a:srgbClr>
                </a:solidFill>
              </a:rPr>
              <a:t>Confra</a:t>
            </a:r>
            <a:r>
              <a:rPr lang="en-US" sz="1100" b="0" dirty="0">
                <a:solidFill>
                  <a:srgbClr val="000000">
                    <a:lumMod val="85000"/>
                    <a:lumOff val="15000"/>
                  </a:srgbClr>
                </a:solidFill>
              </a:rPr>
              <a:t>, P., &amp; </a:t>
            </a:r>
            <a:r>
              <a:rPr lang="en-US" sz="1100" b="0" dirty="0" err="1">
                <a:solidFill>
                  <a:srgbClr val="000000">
                    <a:lumMod val="85000"/>
                    <a:lumOff val="15000"/>
                  </a:srgbClr>
                </a:solidFill>
              </a:rPr>
              <a:t>Gaudillat</a:t>
            </a:r>
            <a:r>
              <a:rPr lang="en-US" sz="1100" b="0" dirty="0">
                <a:solidFill>
                  <a:srgbClr val="000000">
                    <a:lumMod val="85000"/>
                    <a:lumOff val="15000"/>
                  </a:srgbClr>
                </a:solidFill>
              </a:rPr>
              <a:t>, P. (2015). Best Environmental Management Practice for the Food and Beverage Manufacturing Sector. JRC Scientific and Policy Reports.</a:t>
            </a:r>
            <a:endParaRPr lang="de-DE" sz="1100" b="0" dirty="0">
              <a:solidFill>
                <a:srgbClr val="000000">
                  <a:lumMod val="85000"/>
                  <a:lumOff val="15000"/>
                </a:srgbClr>
              </a:solidFill>
            </a:endParaRP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852D95DF-38F3-46E0-A77D-2C4468DFD7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a:t>Índice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710116C-D17B-40B2-9B12-9985BCBFB6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363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20</a:t>
            </a:fld>
            <a:endParaRPr lang="de-DE"/>
          </a:p>
        </p:txBody>
      </p:sp>
      <p:sp>
        <p:nvSpPr>
          <p:cNvPr id="12" name="Rectángulo: esquinas superiores redondeadas 11">
            <a:extLst>
              <a:ext uri="{FF2B5EF4-FFF2-40B4-BE49-F238E27FC236}">
                <a16:creationId xmlns:a16="http://schemas.microsoft.com/office/drawing/2014/main" id="{54566704-D28E-4339-9D5F-4092EA5B9E91}"/>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BB49019B-27AD-4F81-83C0-C0764150C723}"/>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1">
            <a:extLst>
              <a:ext uri="{FF2B5EF4-FFF2-40B4-BE49-F238E27FC236}">
                <a16:creationId xmlns:a16="http://schemas.microsoft.com/office/drawing/2014/main" id="{4BEC0A77-A11F-4797-B1BE-CA38B2948C62}"/>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5" name="TextBox 33">
            <a:extLst>
              <a:ext uri="{FF2B5EF4-FFF2-40B4-BE49-F238E27FC236}">
                <a16:creationId xmlns:a16="http://schemas.microsoft.com/office/drawing/2014/main" id="{0B143E23-C518-4445-8491-6426AA96CD31}"/>
              </a:ext>
            </a:extLst>
          </p:cNvPr>
          <p:cNvSpPr txBox="1"/>
          <p:nvPr/>
        </p:nvSpPr>
        <p:spPr>
          <a:xfrm>
            <a:off x="943512" y="2314989"/>
            <a:ext cx="2780748"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conversión de las barras Cadbury </a:t>
            </a:r>
            <a:r>
              <a:rPr lang="es-ES" sz="1350" dirty="0" err="1">
                <a:solidFill>
                  <a:schemeClr val="tx1">
                    <a:lumMod val="75000"/>
                    <a:lumOff val="25000"/>
                  </a:schemeClr>
                </a:solidFill>
              </a:rPr>
              <a:t>Dairy</a:t>
            </a:r>
            <a:r>
              <a:rPr lang="es-ES" sz="1350" dirty="0">
                <a:solidFill>
                  <a:schemeClr val="tx1">
                    <a:lumMod val="75000"/>
                    <a:lumOff val="25000"/>
                  </a:schemeClr>
                </a:solidFill>
              </a:rPr>
              <a:t> </a:t>
            </a:r>
            <a:r>
              <a:rPr lang="es-ES" sz="1350" dirty="0" err="1">
                <a:solidFill>
                  <a:schemeClr val="tx1">
                    <a:lumMod val="75000"/>
                    <a:lumOff val="25000"/>
                  </a:schemeClr>
                </a:solidFill>
              </a:rPr>
              <a:t>Milk</a:t>
            </a:r>
            <a:r>
              <a:rPr lang="es-ES" sz="1350" dirty="0">
                <a:solidFill>
                  <a:schemeClr val="tx1">
                    <a:lumMod val="75000"/>
                    <a:lumOff val="25000"/>
                  </a:schemeClr>
                </a:solidFill>
              </a:rPr>
              <a:t> en Australia de envases tradicionales de papel de aluminio y cartón a una nueva envoltura de flujo de una sola capa ahorró 1.270 toneladas de envases.</a:t>
            </a:r>
          </a:p>
        </p:txBody>
      </p:sp>
      <p:sp>
        <p:nvSpPr>
          <p:cNvPr id="16" name="TextBox 45">
            <a:extLst>
              <a:ext uri="{FF2B5EF4-FFF2-40B4-BE49-F238E27FC236}">
                <a16:creationId xmlns:a16="http://schemas.microsoft.com/office/drawing/2014/main" id="{C5CE72C5-5B41-45BE-9798-30BF61F06914}"/>
              </a:ext>
            </a:extLst>
          </p:cNvPr>
          <p:cNvSpPr txBox="1"/>
          <p:nvPr/>
        </p:nvSpPr>
        <p:spPr>
          <a:xfrm>
            <a:off x="5147699" y="2314298"/>
            <a:ext cx="2780750" cy="2585323"/>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EUROPEN estima que los productores de alimentos y bebidas pagan tarifas anuales estimadas de hasta 3.1 mil millones de euros a los esquemas de Responsabilidad del Productor Extendido (EPR) en Europa y esto se refleja en una tasa de recuperación general del 76% y una </a:t>
            </a:r>
            <a:r>
              <a:rPr lang="es-ES" b="1" dirty="0"/>
              <a:t>tasa de reciclaje del 63%.</a:t>
            </a:r>
          </a:p>
        </p:txBody>
      </p:sp>
      <p:sp>
        <p:nvSpPr>
          <p:cNvPr id="17" name="Rectángulo 16">
            <a:extLst>
              <a:ext uri="{FF2B5EF4-FFF2-40B4-BE49-F238E27FC236}">
                <a16:creationId xmlns:a16="http://schemas.microsoft.com/office/drawing/2014/main" id="{518F0860-8DAD-4EC4-A6F7-3314B5D32535}"/>
              </a:ext>
            </a:extLst>
          </p:cNvPr>
          <p:cNvSpPr/>
          <p:nvPr/>
        </p:nvSpPr>
        <p:spPr>
          <a:xfrm>
            <a:off x="5147699" y="4978823"/>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Corus reduce el grosor de sus latas y logra colocar el </a:t>
            </a:r>
            <a:r>
              <a:rPr lang="es-ES" sz="1350" b="1" dirty="0">
                <a:solidFill>
                  <a:schemeClr val="tx1">
                    <a:lumMod val="75000"/>
                    <a:lumOff val="25000"/>
                  </a:schemeClr>
                </a:solidFill>
              </a:rPr>
              <a:t>18% más de latas en cada palé</a:t>
            </a:r>
            <a:r>
              <a:rPr lang="es-ES" sz="1350" dirty="0">
                <a:solidFill>
                  <a:schemeClr val="tx1">
                    <a:lumMod val="75000"/>
                    <a:lumOff val="25000"/>
                  </a:schemeClr>
                </a:solidFill>
              </a:rPr>
              <a:t>.</a:t>
            </a:r>
          </a:p>
        </p:txBody>
      </p:sp>
      <p:sp>
        <p:nvSpPr>
          <p:cNvPr id="18" name="Rectángulo 17">
            <a:extLst>
              <a:ext uri="{FF2B5EF4-FFF2-40B4-BE49-F238E27FC236}">
                <a16:creationId xmlns:a16="http://schemas.microsoft.com/office/drawing/2014/main" id="{DCAD68EF-B346-4238-AD44-78394CE1C58C}"/>
              </a:ext>
            </a:extLst>
          </p:cNvPr>
          <p:cNvSpPr/>
          <p:nvPr/>
        </p:nvSpPr>
        <p:spPr>
          <a:xfrm>
            <a:off x="943512" y="4093419"/>
            <a:ext cx="2780748" cy="1338828"/>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 G Barr redujo el impacto de carbono de sus botellas de 2 litros, 500 ml y 250 ml en 1.869 tCO</a:t>
            </a:r>
            <a:r>
              <a:rPr lang="es-ES" sz="1350" baseline="-25000" dirty="0">
                <a:solidFill>
                  <a:schemeClr val="tx1">
                    <a:lumMod val="75000"/>
                    <a:lumOff val="25000"/>
                  </a:schemeClr>
                </a:solidFill>
              </a:rPr>
              <a:t>2</a:t>
            </a:r>
            <a:r>
              <a:rPr lang="es-ES" sz="1350" dirty="0">
                <a:solidFill>
                  <a:schemeClr val="tx1">
                    <a:lumMod val="75000"/>
                    <a:lumOff val="25000"/>
                  </a:schemeClr>
                </a:solidFill>
              </a:rPr>
              <a:t>eq en 2010, ahorrando 505 toneladas de plástico.</a:t>
            </a:r>
          </a:p>
        </p:txBody>
      </p:sp>
      <p:pic>
        <p:nvPicPr>
          <p:cNvPr id="19" name="Gráfico 18">
            <a:extLst>
              <a:ext uri="{FF2B5EF4-FFF2-40B4-BE49-F238E27FC236}">
                <a16:creationId xmlns:a16="http://schemas.microsoft.com/office/drawing/2014/main" id="{2CC7F06D-E7CC-4857-B25D-14A730BC1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0" name="Rectángulo: esquinas superiores redondeadas 19">
            <a:extLst>
              <a:ext uri="{FF2B5EF4-FFF2-40B4-BE49-F238E27FC236}">
                <a16:creationId xmlns:a16="http://schemas.microsoft.com/office/drawing/2014/main" id="{A0A4BAAE-08D6-46DA-B6F4-2C074B23AF4D}"/>
              </a:ext>
            </a:extLst>
          </p:cNvPr>
          <p:cNvSpPr/>
          <p:nvPr/>
        </p:nvSpPr>
        <p:spPr>
          <a:xfrm>
            <a:off x="5144871" y="1741396"/>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0F27DB1E-AC0B-4801-95F4-7DB282E26ED4}"/>
              </a:ext>
            </a:extLst>
          </p:cNvPr>
          <p:cNvSpPr/>
          <p:nvPr/>
        </p:nvSpPr>
        <p:spPr>
          <a:xfrm>
            <a:off x="6217074"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11">
            <a:extLst>
              <a:ext uri="{FF2B5EF4-FFF2-40B4-BE49-F238E27FC236}">
                <a16:creationId xmlns:a16="http://schemas.microsoft.com/office/drawing/2014/main" id="{35595CA2-043A-4FD9-B0D2-AD50CFCB0A3A}"/>
              </a:ext>
            </a:extLst>
          </p:cNvPr>
          <p:cNvSpPr/>
          <p:nvPr/>
        </p:nvSpPr>
        <p:spPr>
          <a:xfrm>
            <a:off x="5144871" y="1846860"/>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3" name="Gráfico 22">
            <a:extLst>
              <a:ext uri="{FF2B5EF4-FFF2-40B4-BE49-F238E27FC236}">
                <a16:creationId xmlns:a16="http://schemas.microsoft.com/office/drawing/2014/main" id="{B758C231-2419-4153-A482-9E5133E5D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285142"/>
            <a:ext cx="336919" cy="507831"/>
          </a:xfrm>
          <a:prstGeom prst="rect">
            <a:avLst/>
          </a:prstGeom>
        </p:spPr>
      </p:pic>
      <p:sp>
        <p:nvSpPr>
          <p:cNvPr id="24" name="Rectángulo 23">
            <a:extLst>
              <a:ext uri="{FF2B5EF4-FFF2-40B4-BE49-F238E27FC236}">
                <a16:creationId xmlns:a16="http://schemas.microsoft.com/office/drawing/2014/main" id="{7B23534D-A0E1-4AFF-AB70-3099D0273B32}"/>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1F5CC81-2F77-4726-AE83-05BD8FF4C32B}"/>
              </a:ext>
            </a:extLst>
          </p:cNvPr>
          <p:cNvSpPr/>
          <p:nvPr/>
        </p:nvSpPr>
        <p:spPr>
          <a:xfrm>
            <a:off x="5141549" y="2249227"/>
            <a:ext cx="2780748"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itel 1">
            <a:extLst>
              <a:ext uri="{FF2B5EF4-FFF2-40B4-BE49-F238E27FC236}">
                <a16:creationId xmlns:a16="http://schemas.microsoft.com/office/drawing/2014/main" id="{5DE3D700-F6B0-4BAF-B416-C0E316E45C5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0315321-F7B6-491F-896E-D42B15396D3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17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21</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s-ES" b="0" dirty="0" err="1">
                <a:solidFill>
                  <a:schemeClr val="tx1">
                    <a:lumMod val="75000"/>
                    <a:lumOff val="25000"/>
                  </a:schemeClr>
                </a:solidFill>
              </a:rPr>
              <a:t>Packaging</a:t>
            </a:r>
            <a:r>
              <a:rPr lang="es-ES" b="0" dirty="0">
                <a:solidFill>
                  <a:schemeClr val="tx1">
                    <a:lumMod val="75000"/>
                    <a:lumOff val="25000"/>
                  </a:schemeClr>
                </a:solidFill>
              </a:rPr>
              <a:t> </a:t>
            </a:r>
            <a:r>
              <a:rPr lang="es-ES" b="0" dirty="0" err="1">
                <a:solidFill>
                  <a:schemeClr val="tx1">
                    <a:lumMod val="75000"/>
                    <a:lumOff val="25000"/>
                  </a:schemeClr>
                </a:solidFill>
              </a:rPr>
              <a:t>Europe</a:t>
            </a:r>
            <a:r>
              <a:rPr lang="es-ES" b="0" dirty="0">
                <a:solidFill>
                  <a:schemeClr val="tx1">
                    <a:lumMod val="75000"/>
                    <a:lumOff val="25000"/>
                  </a:schemeClr>
                </a:solidFill>
              </a:rPr>
              <a:t> afirma que </a:t>
            </a:r>
            <a:r>
              <a:rPr lang="es-ES" dirty="0">
                <a:solidFill>
                  <a:schemeClr val="tx1">
                    <a:lumMod val="75000"/>
                    <a:lumOff val="25000"/>
                  </a:schemeClr>
                </a:solidFill>
              </a:rPr>
              <a:t>los problemas regulatorios siguen siendo factores importantes</a:t>
            </a:r>
            <a:r>
              <a:rPr lang="es-ES" b="0" dirty="0">
                <a:solidFill>
                  <a:schemeClr val="tx1">
                    <a:lumMod val="75000"/>
                    <a:lumOff val="25000"/>
                  </a:schemeClr>
                </a:solidFill>
              </a:rPr>
              <a:t>, pero ahora con una mayor presión tanto de los consumidores como de los reguladores.</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EUROPEN subraya que </a:t>
            </a:r>
            <a:r>
              <a:rPr lang="es-ES" dirty="0">
                <a:solidFill>
                  <a:schemeClr val="tx1">
                    <a:lumMod val="75000"/>
                    <a:lumOff val="25000"/>
                  </a:schemeClr>
                </a:solidFill>
              </a:rPr>
              <a:t>el factor clave es el coste</a:t>
            </a:r>
            <a:r>
              <a:rPr lang="es-ES" b="0" dirty="0">
                <a:solidFill>
                  <a:schemeClr val="tx1">
                    <a:lumMod val="75000"/>
                    <a:lumOff val="25000"/>
                  </a:schemeClr>
                </a:solidFill>
              </a:rPr>
              <a:t>: "Lo que hagamos en términos de prevención, en la reducción de paquetes a lo largo de toda la cadena de valor, está reduciendo, por un lado, el factor de coste; y, por otro lado, la huella de CO</a:t>
            </a:r>
            <a:r>
              <a:rPr lang="es-ES" b="0" baseline="-25000" dirty="0">
                <a:solidFill>
                  <a:schemeClr val="tx1">
                    <a:lumMod val="75000"/>
                    <a:lumOff val="25000"/>
                  </a:schemeClr>
                </a:solidFill>
              </a:rPr>
              <a:t>2</a:t>
            </a:r>
            <a:r>
              <a:rPr lang="es-ES" b="0" dirty="0">
                <a:solidFill>
                  <a:schemeClr val="tx1">
                    <a:lumMod val="75000"/>
                    <a:lumOff val="25000"/>
                  </a:schemeClr>
                </a:solidFill>
              </a:rPr>
              <a:t>, que es indirectamente un factor de coste". </a:t>
            </a:r>
          </a:p>
          <a:p>
            <a:pPr algn="ctr">
              <a:spcAft>
                <a:spcPts val="450"/>
              </a:spcAft>
            </a:pPr>
            <a:endParaRPr lang="es-ES" sz="600" b="0" dirty="0">
              <a:solidFill>
                <a:schemeClr val="tx1">
                  <a:lumMod val="75000"/>
                  <a:lumOff val="25000"/>
                </a:schemeClr>
              </a:solidFill>
            </a:endParaRPr>
          </a:p>
          <a:p>
            <a:pPr algn="ctr">
              <a:spcAft>
                <a:spcPts val="450"/>
              </a:spcAft>
            </a:pPr>
            <a:r>
              <a:rPr lang="es-ES" b="0" dirty="0">
                <a:solidFill>
                  <a:schemeClr val="tx1">
                    <a:lumMod val="75000"/>
                    <a:lumOff val="25000"/>
                  </a:schemeClr>
                </a:solidFill>
              </a:rPr>
              <a:t>Los principales impulsores son el coste creciente de las materias primas y las </a:t>
            </a:r>
            <a:r>
              <a:rPr lang="es-ES" sz="1400" dirty="0">
                <a:solidFill>
                  <a:schemeClr val="tx1">
                    <a:lumMod val="75000"/>
                    <a:lumOff val="25000"/>
                  </a:schemeClr>
                </a:solidFill>
              </a:rPr>
              <a:t>preocupaciones sobre la seguridad del suministro.</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o selección del embalaje para minimizar el impacto ambiental.</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4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1057484192"/>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Consiste en reducir la cantidad de agua, energía y productos químicos utilizados durante las operaciones de limpieza.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4081679780"/>
              </p:ext>
            </p:extLst>
          </p:nvPr>
        </p:nvGraphicFramePr>
        <p:xfrm>
          <a:off x="238984" y="3836135"/>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pueden surgir algunas limitaciones cuando se necesita una inversión económica sustancial para adoptar sistemas de limpieza más sofisticados.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48125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91668948"/>
              </p:ext>
            </p:extLst>
          </p:nvPr>
        </p:nvGraphicFramePr>
        <p:xfrm>
          <a:off x="238984" y="956345"/>
          <a:ext cx="8666032" cy="38215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983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303222">
                <a:tc>
                  <a:txBody>
                    <a:bodyPr/>
                    <a:lstStyle/>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energía relacionado con la limpieza por unidad de producción (kWh /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por unidad de producción (m</a:t>
                      </a:r>
                      <a:r>
                        <a:rPr lang="es-ES" sz="1400" baseline="30000" dirty="0">
                          <a:solidFill>
                            <a:schemeClr val="tx1">
                              <a:lumMod val="75000"/>
                              <a:lumOff val="25000"/>
                            </a:schemeClr>
                          </a:solidFill>
                        </a:rPr>
                        <a:t>3</a:t>
                      </a:r>
                      <a:r>
                        <a:rPr lang="es-ES" sz="1400" dirty="0">
                          <a:solidFill>
                            <a:schemeClr val="tx1">
                              <a:lumMod val="75000"/>
                              <a:lumOff val="25000"/>
                            </a:schemeClr>
                          </a:solidFill>
                        </a:rPr>
                        <a:t>/peso,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Uso de agua relacionado con la limpieza (m</a:t>
                      </a:r>
                      <a:r>
                        <a:rPr lang="es-ES" sz="1400" baseline="30000" dirty="0">
                          <a:solidFill>
                            <a:schemeClr val="tx1">
                              <a:lumMod val="75000"/>
                              <a:lumOff val="25000"/>
                            </a:schemeClr>
                          </a:solidFill>
                        </a:rPr>
                        <a:t>3</a:t>
                      </a:r>
                      <a:r>
                        <a:rPr lang="es-ES" sz="1400" dirty="0">
                          <a:solidFill>
                            <a:schemeClr val="tx1">
                              <a:lumMod val="75000"/>
                              <a:lumOff val="25000"/>
                            </a:schemeClr>
                          </a:solidFill>
                        </a:rPr>
                        <a:t>) por día.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por unidad de producción (m3/peso,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Generación de aguas residuales relacionadas con la limpieza (m</a:t>
                      </a:r>
                      <a:r>
                        <a:rPr lang="es-ES" sz="1400" baseline="30000" dirty="0">
                          <a:solidFill>
                            <a:schemeClr val="tx1">
                              <a:lumMod val="75000"/>
                              <a:lumOff val="25000"/>
                            </a:schemeClr>
                          </a:solidFill>
                        </a:rPr>
                        <a:t>3</a:t>
                      </a:r>
                      <a:r>
                        <a:rPr lang="es-ES" sz="1400" dirty="0">
                          <a:solidFill>
                            <a:schemeClr val="tx1">
                              <a:lumMod val="75000"/>
                              <a:lumOff val="25000"/>
                            </a:schemeClr>
                          </a:solidFill>
                        </a:rPr>
                        <a:t>) por limpieza.</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Masa (kg) o volumen (m</a:t>
                      </a:r>
                      <a:r>
                        <a:rPr lang="es-ES" sz="1400" baseline="30000" dirty="0">
                          <a:solidFill>
                            <a:schemeClr val="tx1">
                              <a:lumMod val="75000"/>
                              <a:lumOff val="25000"/>
                            </a:schemeClr>
                          </a:solidFill>
                        </a:rPr>
                        <a:t>3</a:t>
                      </a:r>
                      <a:r>
                        <a:rPr lang="es-ES" sz="1400" dirty="0">
                          <a:solidFill>
                            <a:schemeClr val="tx1">
                              <a:lumMod val="75000"/>
                              <a:lumOff val="25000"/>
                            </a:schemeClr>
                          </a:solidFill>
                        </a:rPr>
                        <a:t>) de producto de limpieza utilizado por unidad de producción (peso, volumen o número de productos).</a:t>
                      </a:r>
                    </a:p>
                    <a:p>
                      <a:pPr marL="171450" indent="-171450" algn="just" defTabSz="713232">
                        <a:spcAft>
                          <a:spcPts val="600"/>
                        </a:spcAft>
                        <a:buFont typeface="Arial" panose="020B0604020202020204" pitchFamily="34" charset="0"/>
                        <a:buChar char="•"/>
                      </a:pPr>
                      <a:r>
                        <a:rPr lang="es-ES" sz="1400" dirty="0">
                          <a:solidFill>
                            <a:schemeClr val="tx1">
                              <a:lumMod val="75000"/>
                              <a:lumOff val="25000"/>
                            </a:schemeClr>
                          </a:solidFill>
                        </a:rPr>
                        <a:t>Proporción de agentes de limpieza (%) con una etiqueta ecológica ISO Tipo I25 (p. ej., etiqueta ecológica de la UE)</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3185183581"/>
              </p:ext>
            </p:extLst>
          </p:nvPr>
        </p:nvGraphicFramePr>
        <p:xfrm>
          <a:off x="238984" y="4556392"/>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400" kern="1200" dirty="0">
                          <a:solidFill>
                            <a:schemeClr val="tx1">
                              <a:lumMod val="75000"/>
                              <a:lumOff val="25000"/>
                            </a:schemeClr>
                          </a:solidFill>
                          <a:latin typeface="+mn-lt"/>
                          <a:ea typeface="+mn-ea"/>
                          <a:cs typeface="+mn-cs"/>
                        </a:rPr>
                        <a:t>Operaciones de limpieza ambientales amistosas.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26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solidFill>
                  <a:srgbClr val="000000">
                    <a:lumMod val="75000"/>
                    <a:lumOff val="25000"/>
                  </a:srgbClr>
                </a:solidFill>
                <a:latin typeface="Arial"/>
              </a:rPr>
              <a:t>Review Meeting  |  Brussels</a:t>
            </a:r>
            <a:endParaRPr lang="de-DE" dirty="0">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40771"/>
            <a:ext cx="8403728" cy="367550"/>
          </a:xfrm>
          <a:noFill/>
        </p:spPr>
        <p:txBody>
          <a:bodyPr vert="horz" lIns="91440" tIns="45720" rIns="91440" bIns="45720" rtlCol="0" anchor="ctr">
            <a:noAutofit/>
          </a:bodyPr>
          <a:lstStyle/>
          <a:p>
            <a:pPr algn="ctr"/>
            <a:r>
              <a:rPr lang="es-ES" sz="3600" dirty="0">
                <a:solidFill>
                  <a:srgbClr val="000000">
                    <a:lumMod val="75000"/>
                    <a:lumOff val="25000"/>
                  </a:srgbClr>
                </a:solidFill>
                <a:latin typeface="Arial"/>
              </a:rPr>
              <a:t>Operaciones:</a:t>
            </a:r>
          </a:p>
        </p:txBody>
      </p:sp>
      <p:sp>
        <p:nvSpPr>
          <p:cNvPr id="8" name="Titel 1">
            <a:extLst>
              <a:ext uri="{FF2B5EF4-FFF2-40B4-BE49-F238E27FC236}">
                <a16:creationId xmlns:a16="http://schemas.microsoft.com/office/drawing/2014/main" id="{95CA2288-AF3E-4FA5-8866-344789D5ABA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p>
        </p:txBody>
      </p:sp>
      <p:sp>
        <p:nvSpPr>
          <p:cNvPr id="9" name="Rectángulo 8">
            <a:extLst>
              <a:ext uri="{FF2B5EF4-FFF2-40B4-BE49-F238E27FC236}">
                <a16:creationId xmlns:a16="http://schemas.microsoft.com/office/drawing/2014/main" id="{28BC079D-DDF5-4E9B-96BF-CCD81131D7D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7F7509A-17BE-47AF-B6DE-73A3D10119D8}"/>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D5BF6D3-A97B-4F84-BC90-7C47AEF1E0D6}"/>
              </a:ext>
            </a:extLst>
          </p:cNvPr>
          <p:cNvSpPr/>
          <p:nvPr/>
        </p:nvSpPr>
        <p:spPr>
          <a:xfrm>
            <a:off x="370137" y="2158780"/>
            <a:ext cx="4176852" cy="314182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100" b="1" dirty="0">
                <a:solidFill>
                  <a:schemeClr val="tx1">
                    <a:lumMod val="75000"/>
                    <a:lumOff val="25000"/>
                  </a:schemeClr>
                </a:solidFill>
              </a:rPr>
              <a:t>Implementando y optimizando los sistemas de ‘</a:t>
            </a:r>
            <a:r>
              <a:rPr lang="es-ES" sz="1100" b="1" dirty="0" err="1">
                <a:solidFill>
                  <a:schemeClr val="tx1">
                    <a:lumMod val="75000"/>
                    <a:lumOff val="25000"/>
                  </a:schemeClr>
                </a:solidFill>
              </a:rPr>
              <a:t>Cleaning</a:t>
            </a:r>
            <a:r>
              <a:rPr lang="es-ES" sz="1100" b="1" dirty="0">
                <a:solidFill>
                  <a:schemeClr val="tx1">
                    <a:lumMod val="75000"/>
                    <a:lumOff val="25000"/>
                  </a:schemeClr>
                </a:solidFill>
              </a:rPr>
              <a:t> in Place' </a:t>
            </a:r>
            <a:r>
              <a:rPr lang="es-ES" sz="1100" dirty="0">
                <a:solidFill>
                  <a:schemeClr val="tx1">
                    <a:lumMod val="75000"/>
                    <a:lumOff val="25000"/>
                  </a:schemeClr>
                </a:solidFill>
              </a:rPr>
              <a:t>(CIP) mediante una preparación de limpieza óptima (por ejemplo, formación de hielo), diseño y configuración precisos, medición y control del detergente, temperatura y concentración, utilizando la acción mecánica adecuadamente, reutilizando el agua de enjuague final para el enjuague previo, reciclando detergentes y utilizando la verificación de limpieza en tiempo real.</a:t>
            </a:r>
          </a:p>
          <a:p>
            <a:pPr marL="285750" lvl="0" indent="-285750" defTabSz="685800">
              <a:lnSpc>
                <a:spcPct val="150000"/>
              </a:lnSpc>
              <a:spcBef>
                <a:spcPct val="20000"/>
              </a:spcBef>
              <a:buFont typeface="Wingdings" panose="05000000000000000000" pitchFamily="2" charset="2"/>
              <a:buChar char="ü"/>
            </a:pPr>
            <a:r>
              <a:rPr lang="es-ES" sz="1100" dirty="0">
                <a:solidFill>
                  <a:schemeClr val="tx1">
                    <a:lumMod val="75000"/>
                    <a:lumOff val="25000"/>
                  </a:schemeClr>
                </a:solidFill>
              </a:rPr>
              <a:t>Optimizando las operaciones de limpieza manual mediante la </a:t>
            </a:r>
            <a:r>
              <a:rPr lang="es-ES" sz="1100" b="1" dirty="0">
                <a:solidFill>
                  <a:schemeClr val="tx1">
                    <a:lumMod val="75000"/>
                    <a:lumOff val="25000"/>
                  </a:schemeClr>
                </a:solidFill>
              </a:rPr>
              <a:t>sensibilización y la monitorización de la energía</a:t>
            </a:r>
            <a:r>
              <a:rPr lang="es-ES" sz="1100" dirty="0">
                <a:solidFill>
                  <a:schemeClr val="tx1">
                    <a:lumMod val="75000"/>
                    <a:lumOff val="25000"/>
                  </a:schemeClr>
                </a:solidFill>
              </a:rPr>
              <a:t>, el agua y los productos químicos utilizados, y limpiar el equipo tan pronto como sea posible después de su uso.</a:t>
            </a:r>
          </a:p>
        </p:txBody>
      </p:sp>
      <p:sp>
        <p:nvSpPr>
          <p:cNvPr id="13" name="Rectángulo 12">
            <a:extLst>
              <a:ext uri="{FF2B5EF4-FFF2-40B4-BE49-F238E27FC236}">
                <a16:creationId xmlns:a16="http://schemas.microsoft.com/office/drawing/2014/main" id="{B64B0C5B-61A4-46B7-B4DB-8BB46A8DC755}"/>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B6144CE-2673-4A0E-A384-7BB83EDF0337}"/>
              </a:ext>
            </a:extLst>
          </p:cNvPr>
          <p:cNvSpPr/>
          <p:nvPr/>
        </p:nvSpPr>
        <p:spPr>
          <a:xfrm>
            <a:off x="4617758" y="2158780"/>
            <a:ext cx="4176852" cy="317901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o evitar el uso de productos químicos nocivos </a:t>
            </a:r>
            <a:r>
              <a:rPr lang="es-ES" sz="1200" dirty="0">
                <a:solidFill>
                  <a:schemeClr val="tx1">
                    <a:lumMod val="75000"/>
                    <a:lumOff val="25000"/>
                  </a:schemeClr>
                </a:solidFill>
              </a:rPr>
              <a:t>mediante la captura y reutilización de productos de limpieza y el uso de productos químicos menos dañinos y biológicos.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Una mejor planificación de la producción </a:t>
            </a:r>
            <a:r>
              <a:rPr lang="es-ES" sz="1200" dirty="0">
                <a:solidFill>
                  <a:schemeClr val="tx1">
                    <a:lumMod val="75000"/>
                    <a:lumOff val="25000"/>
                  </a:schemeClr>
                </a:solidFill>
              </a:rPr>
              <a:t>para evitar cambios en el proceso de producción que requieren que el equipo se limpie.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Mejor diseño de la planta al mejorar el diseño de los recipientes, tuberías, etc. </a:t>
            </a:r>
            <a:r>
              <a:rPr lang="es-ES" sz="1200" dirty="0">
                <a:solidFill>
                  <a:schemeClr val="tx1">
                    <a:lumMod val="75000"/>
                    <a:lumOff val="25000"/>
                  </a:schemeClr>
                </a:solidFill>
              </a:rPr>
              <a:t>para eliminar las áreas que el detergente no puede alcanzar o donde el líquido se acumula. </a:t>
            </a:r>
          </a:p>
        </p:txBody>
      </p:sp>
    </p:spTree>
    <p:extLst>
      <p:ext uri="{BB962C8B-B14F-4D97-AF65-F5344CB8AC3E}">
        <p14:creationId xmlns:p14="http://schemas.microsoft.com/office/powerpoint/2010/main" val="351740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s-ES" dirty="0">
                <a:solidFill>
                  <a:schemeClr val="tx1">
                    <a:lumMod val="75000"/>
                    <a:lumOff val="25000"/>
                  </a:schemeClr>
                </a:solidFill>
              </a:rPr>
              <a:t>La compañía cervecera sudafricana SABMiller probó un </a:t>
            </a:r>
            <a:r>
              <a:rPr lang="es-ES" b="1" dirty="0">
                <a:solidFill>
                  <a:schemeClr val="tx1">
                    <a:lumMod val="75000"/>
                    <a:lumOff val="25000"/>
                  </a:schemeClr>
                </a:solidFill>
              </a:rPr>
              <a:t>nuevo sistema CIP </a:t>
            </a:r>
            <a:r>
              <a:rPr lang="es-ES" dirty="0">
                <a:solidFill>
                  <a:schemeClr val="tx1">
                    <a:lumMod val="75000"/>
                    <a:lumOff val="25000"/>
                  </a:schemeClr>
                </a:solidFill>
              </a:rPr>
              <a:t>que usa ECA* en lugar de detergentes y desinfectantes en su fábrica de cerveza "</a:t>
            </a:r>
            <a:r>
              <a:rPr lang="es-ES" dirty="0" err="1">
                <a:solidFill>
                  <a:schemeClr val="tx1">
                    <a:lumMod val="75000"/>
                    <a:lumOff val="25000"/>
                  </a:schemeClr>
                </a:solidFill>
              </a:rPr>
              <a:t>Chamdor</a:t>
            </a:r>
            <a:r>
              <a:rPr lang="es-ES" dirty="0">
                <a:solidFill>
                  <a:schemeClr val="tx1">
                    <a:lumMod val="75000"/>
                    <a:lumOff val="25000"/>
                  </a:schemeClr>
                </a:solidFill>
              </a:rPr>
              <a:t>". El resultado fue una </a:t>
            </a:r>
            <a:r>
              <a:rPr lang="es-ES" b="1" dirty="0">
                <a:solidFill>
                  <a:schemeClr val="tx1">
                    <a:lumMod val="75000"/>
                    <a:lumOff val="25000"/>
                  </a:schemeClr>
                </a:solidFill>
              </a:rPr>
              <a:t>reducción del 83% en el uso del agua</a:t>
            </a:r>
            <a:r>
              <a:rPr lang="es-ES" dirty="0">
                <a:solidFill>
                  <a:schemeClr val="tx1">
                    <a:lumMod val="75000"/>
                    <a:lumOff val="25000"/>
                  </a:schemeClr>
                </a:solidFill>
              </a:rPr>
              <a:t>.</a:t>
            </a:r>
            <a:endParaRPr lang="da-DK"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25</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éxito:</a:t>
            </a:r>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a:t>
            </a:r>
            <a:r>
              <a:rPr lang="es-ES" sz="1200" b="1" dirty="0"/>
              <a:t>método 'Green CIP</a:t>
            </a:r>
            <a:r>
              <a:rPr lang="es-ES" sz="1200" dirty="0"/>
              <a:t>' reduce el consumo de energía </a:t>
            </a:r>
            <a:r>
              <a:rPr lang="es-ES" sz="1200" b="1" dirty="0"/>
              <a:t>hasta en un 50%</a:t>
            </a:r>
            <a:r>
              <a:rPr lang="es-ES" sz="1200" dirty="0"/>
              <a:t> debido a que:</a:t>
            </a:r>
          </a:p>
          <a:p>
            <a:pPr marL="252413" lvl="1" indent="0" algn="just">
              <a:buNone/>
            </a:pPr>
            <a:r>
              <a:rPr lang="es-ES" sz="1200" dirty="0"/>
              <a:t>Ya no se requiere el tratamiento de aguas residuales.</a:t>
            </a:r>
          </a:p>
          <a:p>
            <a:pPr marL="252413" lvl="1" indent="0" algn="just">
              <a:buNone/>
            </a:pPr>
            <a:endParaRPr lang="es-ES" sz="1200" dirty="0"/>
          </a:p>
          <a:p>
            <a:pPr marL="252413" lvl="1" indent="0" algn="just">
              <a:buNone/>
            </a:pPr>
            <a:r>
              <a:rPr lang="es-ES" sz="1200" dirty="0"/>
              <a:t>Las tuberías ya no se enfrían con la descarga inicial de agua fría y </a:t>
            </a:r>
            <a:r>
              <a:rPr lang="es-ES" sz="1200" b="1" dirty="0"/>
              <a:t>no necesitan calentarse nuevamente </a:t>
            </a:r>
            <a:r>
              <a:rPr lang="es-ES" sz="1200" dirty="0"/>
              <a:t>(esto también ahorra tiempo, lo que es crítico desde una perspectiva financiera).</a:t>
            </a:r>
            <a:endParaRPr lang="da-DK" sz="1200" dirty="0"/>
          </a:p>
          <a:p>
            <a:endParaRPr lang="de-DE" sz="14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Obtuvo ahorros substanciales en productos químicos </a:t>
            </a:r>
            <a:r>
              <a:rPr lang="es-ES" sz="1350" b="1" dirty="0"/>
              <a:t>después de introducir la ECA </a:t>
            </a:r>
            <a:r>
              <a:rPr lang="es-ES" sz="1350" dirty="0"/>
              <a:t>en el sistema CIP en su planta base de bebidas de Atlanta (ABBP) en los EE. UU.</a:t>
            </a:r>
          </a:p>
          <a:p>
            <a:pPr marL="252413" lvl="1" indent="0" algn="just">
              <a:buNone/>
            </a:pPr>
            <a:endParaRPr lang="es-ES" sz="1350" dirty="0"/>
          </a:p>
          <a:p>
            <a:pPr marL="252413" lvl="1" indent="0" algn="just">
              <a:buNone/>
            </a:pPr>
            <a:r>
              <a:rPr lang="es-ES" sz="1350" b="1" dirty="0"/>
              <a:t>Redujo el uso de productos químicos en un 84%.</a:t>
            </a:r>
          </a:p>
        </p:txBody>
      </p:sp>
      <p:pic>
        <p:nvPicPr>
          <p:cNvPr id="22" name="Imagen 21" descr="Imagen que contiene imágenes prediseñadas&#10;&#10;Descripción generada automáticamente">
            <a:extLst>
              <a:ext uri="{FF2B5EF4-FFF2-40B4-BE49-F238E27FC236}">
                <a16:creationId xmlns:a16="http://schemas.microsoft.com/office/drawing/2014/main" id="{6565F6B0-D715-43BB-93CE-689806F8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64" y="2237597"/>
            <a:ext cx="944925" cy="632522"/>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id="{C04FCDF6-7FBE-47EE-9DC4-C817E29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367" y="2281884"/>
            <a:ext cx="971336" cy="543948"/>
          </a:xfrm>
          <a:prstGeom prst="rect">
            <a:avLst/>
          </a:prstGeom>
        </p:spPr>
      </p:pic>
      <p:pic>
        <p:nvPicPr>
          <p:cNvPr id="24" name="Imagen 23">
            <a:extLst>
              <a:ext uri="{FF2B5EF4-FFF2-40B4-BE49-F238E27FC236}">
                <a16:creationId xmlns:a16="http://schemas.microsoft.com/office/drawing/2014/main" id="{5AAAE314-0D14-4F7C-AEC0-7CE296F0998D}"/>
              </a:ext>
            </a:extLst>
          </p:cNvPr>
          <p:cNvPicPr>
            <a:picLocks noChangeAspect="1"/>
          </p:cNvPicPr>
          <p:nvPr/>
        </p:nvPicPr>
        <p:blipFill rotWithShape="1">
          <a:blip r:embed="rId4">
            <a:extLst>
              <a:ext uri="{28A0092B-C50C-407E-A947-70E740481C1C}">
                <a14:useLocalDpi xmlns:a14="http://schemas.microsoft.com/office/drawing/2010/main" val="0"/>
              </a:ext>
            </a:extLst>
          </a:blip>
          <a:srcRect t="17837" b="21122"/>
          <a:stretch/>
        </p:blipFill>
        <p:spPr>
          <a:xfrm>
            <a:off x="4237177" y="2273254"/>
            <a:ext cx="971335" cy="561208"/>
          </a:xfrm>
          <a:prstGeom prst="rect">
            <a:avLst/>
          </a:prstGeom>
        </p:spPr>
      </p:pic>
      <p:sp>
        <p:nvSpPr>
          <p:cNvPr id="25" name="CuadroTexto 24">
            <a:extLst>
              <a:ext uri="{FF2B5EF4-FFF2-40B4-BE49-F238E27FC236}">
                <a16:creationId xmlns:a16="http://schemas.microsoft.com/office/drawing/2014/main" id="{5F9C12E7-FDF7-42C4-8CD2-4A4FE5A0F3B8}"/>
              </a:ext>
            </a:extLst>
          </p:cNvPr>
          <p:cNvSpPr txBox="1"/>
          <p:nvPr/>
        </p:nvSpPr>
        <p:spPr>
          <a:xfrm>
            <a:off x="397444" y="5549993"/>
            <a:ext cx="1641576" cy="400110"/>
          </a:xfrm>
          <a:prstGeom prst="rect">
            <a:avLst/>
          </a:prstGeom>
          <a:noFill/>
        </p:spPr>
        <p:txBody>
          <a:bodyPr wrap="square" rtlCol="0">
            <a:spAutoFit/>
          </a:bodyPr>
          <a:lstStyle/>
          <a:p>
            <a:r>
              <a:rPr lang="es-ES" sz="1000" b="1" i="1" dirty="0"/>
              <a:t>*ECA Activación electroquímica</a:t>
            </a:r>
          </a:p>
        </p:txBody>
      </p:sp>
    </p:spTree>
    <p:extLst>
      <p:ext uri="{BB962C8B-B14F-4D97-AF65-F5344CB8AC3E}">
        <p14:creationId xmlns:p14="http://schemas.microsoft.com/office/powerpoint/2010/main" val="314153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26</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8" name="TextBox 33">
            <a:extLst>
              <a:ext uri="{FF2B5EF4-FFF2-40B4-BE49-F238E27FC236}">
                <a16:creationId xmlns:a16="http://schemas.microsoft.com/office/drawing/2014/main" id="{AAA07779-33DB-4585-898B-A2F6977F505F}"/>
              </a:ext>
            </a:extLst>
          </p:cNvPr>
          <p:cNvSpPr txBox="1"/>
          <p:nvPr/>
        </p:nvSpPr>
        <p:spPr>
          <a:xfrm>
            <a:off x="943512" y="2314989"/>
            <a:ext cx="2780748" cy="236218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Se han identificado tres beneficios principales derivados del uso de operaciones de limpieza amigables con el medio ambiente:</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agua.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energía.</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Ahorro de productos químicos.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3" name="Rectángulo: esquinas superiores redondeadas 22">
            <a:extLst>
              <a:ext uri="{FF2B5EF4-FFF2-40B4-BE49-F238E27FC236}">
                <a16:creationId xmlns:a16="http://schemas.microsoft.com/office/drawing/2014/main" id="{55F0020D-3544-40BF-B5F7-3950CB9AAADA}"/>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6AF711F7-E131-4432-B703-02386FF97AA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76213378-BE82-4565-A339-D43C6B3F650F}"/>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4EC38289-C03A-4730-AEB7-B0710855F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8E70A2-3A28-46E4-842F-62371D8E0740}"/>
              </a:ext>
            </a:extLst>
          </p:cNvPr>
          <p:cNvSpPr/>
          <p:nvPr/>
        </p:nvSpPr>
        <p:spPr>
          <a:xfrm>
            <a:off x="4710105" y="2249227"/>
            <a:ext cx="3632315"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C7A9A8E3-DDDA-496C-B0B6-9EE704BC1329}"/>
              </a:ext>
            </a:extLst>
          </p:cNvPr>
          <p:cNvSpPr txBox="1"/>
          <p:nvPr/>
        </p:nvSpPr>
        <p:spPr>
          <a:xfrm>
            <a:off x="4723761" y="2314989"/>
            <a:ext cx="3618660" cy="304955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técnicas avanzadas de limpieza, especialmente el CIP, ofrecen a los fabricantes varios beneficios económicos, entre ellos: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los costes considerables del tiempo de inactividad.</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 la energía, el agua, los productos químicos y el tratamiento de efluentes.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Reducir el coste del desperdicio de alimentos.</a:t>
            </a:r>
          </a:p>
          <a:p>
            <a:pPr marL="742950" lvl="1" indent="-285750" algn="just" defTabSz="534924">
              <a:spcAft>
                <a:spcPts val="450"/>
              </a:spcAft>
              <a:buFont typeface="Courier New" panose="02070309020205020404" pitchFamily="49" charset="0"/>
              <a:buChar char="o"/>
            </a:pPr>
            <a:r>
              <a:rPr lang="es-ES" sz="1350" dirty="0">
                <a:solidFill>
                  <a:schemeClr val="tx1">
                    <a:lumMod val="75000"/>
                    <a:lumOff val="25000"/>
                  </a:schemeClr>
                </a:solidFill>
              </a:rPr>
              <a:t>Reducción de los requisitos de mano de obra. </a:t>
            </a:r>
          </a:p>
        </p:txBody>
      </p:sp>
    </p:spTree>
    <p:extLst>
      <p:ext uri="{BB962C8B-B14F-4D97-AF65-F5344CB8AC3E}">
        <p14:creationId xmlns:p14="http://schemas.microsoft.com/office/powerpoint/2010/main" val="178105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028240"/>
            <a:ext cx="8229600" cy="2363460"/>
          </a:xfrm>
        </p:spPr>
        <p:txBody>
          <a:bodyPr>
            <a:normAutofit lnSpcReduction="10000"/>
          </a:body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oportunidad de reducir costes</a:t>
            </a:r>
            <a:r>
              <a:rPr lang="es-ES" b="0" dirty="0">
                <a:solidFill>
                  <a:schemeClr val="tx1">
                    <a:lumMod val="75000"/>
                    <a:lumOff val="25000"/>
                  </a:schemeClr>
                </a:solidFill>
              </a:rPr>
              <a:t>, especialmente aquellos relacionados con la energía, los productos químicos de limpieza, el agua y, sobre todo, el tiempo de inactividad.</a:t>
            </a:r>
          </a:p>
          <a:p>
            <a:pPr marL="285750" indent="-285750" algn="just">
              <a:spcAft>
                <a:spcPts val="450"/>
              </a:spcAft>
              <a:buFont typeface="Arial" panose="020B0604020202020204" pitchFamily="34" charset="0"/>
              <a:buChar char="•"/>
            </a:pPr>
            <a:r>
              <a:rPr lang="es-ES" dirty="0">
                <a:solidFill>
                  <a:schemeClr val="tx1">
                    <a:lumMod val="75000"/>
                    <a:lumOff val="25000"/>
                  </a:schemeClr>
                </a:solidFill>
              </a:rPr>
              <a:t>Con el agua</a:t>
            </a:r>
            <a:r>
              <a:rPr lang="es-ES" b="0" dirty="0">
                <a:solidFill>
                  <a:schemeClr val="tx1">
                    <a:lumMod val="75000"/>
                    <a:lumOff val="25000"/>
                  </a:schemeClr>
                </a:solidFill>
              </a:rPr>
              <a:t>, se puede obtener un </a:t>
            </a:r>
            <a:r>
              <a:rPr lang="es-ES" dirty="0">
                <a:solidFill>
                  <a:schemeClr val="tx1">
                    <a:lumMod val="75000"/>
                    <a:lumOff val="25000"/>
                  </a:schemeClr>
                </a:solidFill>
              </a:rPr>
              <a:t>doble beneficio de ahorro financiero </a:t>
            </a:r>
            <a:r>
              <a:rPr lang="es-ES" b="0" dirty="0">
                <a:solidFill>
                  <a:schemeClr val="tx1">
                    <a:lumMod val="75000"/>
                    <a:lumOff val="25000"/>
                  </a:schemeClr>
                </a:solidFill>
              </a:rPr>
              <a:t>ya que los fabricantes no solo pueden reducir los costes de consumo de agua, sino también los de tratar el efluente de aguas residuales antes de la descarga en los sistemas municipales de alcantarillado.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a:t>
            </a:r>
            <a:r>
              <a:rPr lang="es-ES" dirty="0">
                <a:solidFill>
                  <a:schemeClr val="tx1">
                    <a:lumMod val="75000"/>
                    <a:lumOff val="25000"/>
                  </a:schemeClr>
                </a:solidFill>
              </a:rPr>
              <a:t>cumplimiento de la normativa</a:t>
            </a:r>
            <a:r>
              <a:rPr lang="es-ES" b="0" dirty="0">
                <a:solidFill>
                  <a:schemeClr val="tx1">
                    <a:lumMod val="75000"/>
                    <a:lumOff val="25000"/>
                  </a:schemeClr>
                </a:solidFill>
              </a:rPr>
              <a:t>, ya que los fabricantes están legalmente obligados a "limpiar" el efluente antes de la descarga.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Se ha demostrado que los </a:t>
            </a:r>
            <a:r>
              <a:rPr lang="es-ES" dirty="0">
                <a:solidFill>
                  <a:schemeClr val="tx1">
                    <a:lumMod val="75000"/>
                    <a:lumOff val="25000"/>
                  </a:schemeClr>
                </a:solidFill>
              </a:rPr>
              <a:t>acuerdos e iniciativas voluntarios motivan la implementación </a:t>
            </a:r>
            <a:r>
              <a:rPr lang="es-ES" b="0" dirty="0">
                <a:solidFill>
                  <a:schemeClr val="tx1">
                    <a:lumMod val="75000"/>
                    <a:lumOff val="25000"/>
                  </a:schemeClr>
                </a:solidFill>
              </a:rPr>
              <a:t>de operaciones de limpieza sostenibles en el sector. </a:t>
            </a:r>
          </a:p>
        </p:txBody>
      </p:sp>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a:t>Operaciones de limpieza ambientalmente amistosas.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808004"/>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Tulip se adhiere al Compromiso de la Cámara de la Federación de Alimentos y Bebidas (FHC) y adquiere voluntariamente </a:t>
            </a:r>
          </a:p>
          <a:p>
            <a:r>
              <a:rPr lang="es-ES" sz="1200" dirty="0">
                <a:solidFill>
                  <a:schemeClr val="tx1">
                    <a:lumMod val="75000"/>
                    <a:lumOff val="25000"/>
                  </a:schemeClr>
                </a:solidFill>
              </a:rPr>
              <a:t>la responsabilidad de implementar operaciones de limpieza respetuosa. Utilizó un </a:t>
            </a:r>
            <a:r>
              <a:rPr lang="es-ES" sz="1200" b="1" dirty="0">
                <a:solidFill>
                  <a:schemeClr val="tx1">
                    <a:lumMod val="75000"/>
                    <a:lumOff val="25000"/>
                  </a:schemeClr>
                </a:solidFill>
              </a:rPr>
              <a:t>7,1% menos de agua en 2011 que en 2010</a:t>
            </a:r>
            <a:r>
              <a:rPr lang="es-ES" sz="1200" dirty="0">
                <a:solidFill>
                  <a:schemeClr val="tx1">
                    <a:lumMod val="75000"/>
                    <a:lumOff val="25000"/>
                  </a:schemeClr>
                </a:solidFill>
              </a:rPr>
              <a:t>.</a:t>
            </a:r>
          </a:p>
        </p:txBody>
      </p:sp>
      <p:sp>
        <p:nvSpPr>
          <p:cNvPr id="15" name="Rectángulo 14">
            <a:extLst>
              <a:ext uri="{FF2B5EF4-FFF2-40B4-BE49-F238E27FC236}">
                <a16:creationId xmlns:a16="http://schemas.microsoft.com/office/drawing/2014/main" id="{BF5A5579-227A-4066-8D1C-ED98618BF812}"/>
              </a:ext>
            </a:extLst>
          </p:cNvPr>
          <p:cNvSpPr/>
          <p:nvPr/>
        </p:nvSpPr>
        <p:spPr>
          <a:xfrm>
            <a:off x="1359018" y="4764602"/>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435939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228463CF-4AF9-44A9-B7AD-CBC02C62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88" y="5044705"/>
            <a:ext cx="1227908" cy="444417"/>
          </a:xfrm>
          <a:prstGeom prst="rect">
            <a:avLst/>
          </a:prstGeom>
        </p:spPr>
      </p:pic>
    </p:spTree>
    <p:extLst>
      <p:ext uri="{BB962C8B-B14F-4D97-AF65-F5344CB8AC3E}">
        <p14:creationId xmlns:p14="http://schemas.microsoft.com/office/powerpoint/2010/main" val="33808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28</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1399020363"/>
              </p:ext>
            </p:extLst>
          </p:nvPr>
        </p:nvGraphicFramePr>
        <p:xfrm>
          <a:off x="238984" y="1048624"/>
          <a:ext cx="8666032" cy="3440384"/>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7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86865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400" kern="1200" dirty="0">
                          <a:solidFill>
                            <a:schemeClr val="tx1">
                              <a:lumMod val="75000"/>
                              <a:lumOff val="25000"/>
                            </a:schemeClr>
                          </a:solidFill>
                          <a:effectLst/>
                          <a:latin typeface="+mn-lt"/>
                          <a:ea typeface="+mn-ea"/>
                          <a:cs typeface="+mn-cs"/>
                        </a:rPr>
                        <a:t>Se tiene como objetivo mejorar el impacto ambiental de las operaciones de transporte y logística, mediante: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La compra verde y los requisitos ambientales para los proveedores de transporte.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El monitoreo de la eficiencia y el informe de todas las operaciones de transporte y logística.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Integración de la eficiencia del transporte en las decisiones de abastecimiento y diseño del empaque.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Cambio hacia modos de transporte más eficientes (por ejemplo, ferrocarril, marítimo).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del almacenamiento (es decir, aislamiento térmico, ubicación, gestión).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Optimización de la ruta (para el transporte por carretera): optimización de la red de rutas, planificación de rutas, uso de la telemática y capacitación del conductor.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Minimización del impacto ambiental de los vehículos de carretera a través de decisiones de compra y modificaciones de modernización (por ejemplo, compra de vehículos eléctricos para entregas locales o conversión de motores a gas natural y biogás en camiones más grandes).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3386297738"/>
              </p:ext>
            </p:extLst>
          </p:nvPr>
        </p:nvGraphicFramePr>
        <p:xfrm>
          <a:off x="238984" y="4490476"/>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Sin embargo, algunas de las medidas específicas enumeradas anteriormente pueden no ser relevantes si la empresa no administra o tiene alguna influencia en las actividades específicas relacionadas en el campo del transporte y la logística.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65975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4" y="6406602"/>
            <a:ext cx="5032240" cy="176761"/>
          </a:xfrm>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03322"/>
            <a:ext cx="514400" cy="180040"/>
          </a:xfrm>
        </p:spPr>
        <p:txBody>
          <a:bodyPr/>
          <a:lstStyle/>
          <a:p>
            <a:fld id="{78B3FE12-62BD-41F9-8F3F-A0956C733398}" type="slidenum">
              <a:rPr lang="de-DE">
                <a:solidFill>
                  <a:srgbClr val="000000">
                    <a:lumMod val="75000"/>
                    <a:lumOff val="25000"/>
                  </a:srgbClr>
                </a:solidFill>
                <a:latin typeface="Arial"/>
              </a:rPr>
              <a:pPr/>
              <a:t>29</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3740537586"/>
              </p:ext>
            </p:extLst>
          </p:nvPr>
        </p:nvGraphicFramePr>
        <p:xfrm>
          <a:off x="238984" y="889071"/>
          <a:ext cx="8666032" cy="356930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6948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317527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Transporte específico de emisiones de GEI por cantidad de producto.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a:t>
                      </a:r>
                      <a:r>
                        <a:rPr lang="es-ES" sz="1200" dirty="0" err="1">
                          <a:solidFill>
                            <a:schemeClr val="tx1">
                              <a:lumMod val="75000"/>
                              <a:lumOff val="25000"/>
                            </a:schemeClr>
                          </a:solidFill>
                        </a:rPr>
                        <a:t>palet</a:t>
                      </a:r>
                      <a:r>
                        <a:rPr lang="es-ES" sz="1200" dirty="0">
                          <a:solidFill>
                            <a:schemeClr val="tx1">
                              <a:lumMod val="75000"/>
                              <a:lumOff val="25000"/>
                            </a:schemeClr>
                          </a:solidFill>
                        </a:rPr>
                        <a:t> o caja (según la relevancia) o kg CO2eq por cantidad neta (tonelada, m</a:t>
                      </a:r>
                      <a:r>
                        <a:rPr lang="es-ES" sz="1200" baseline="30000" dirty="0">
                          <a:solidFill>
                            <a:schemeClr val="tx1">
                              <a:lumMod val="75000"/>
                              <a:lumOff val="25000"/>
                            </a:schemeClr>
                          </a:solidFill>
                        </a:rPr>
                        <a:t>3</a:t>
                      </a:r>
                      <a:r>
                        <a:rPr lang="es-ES" sz="1200" dirty="0">
                          <a:solidFill>
                            <a:schemeClr val="tx1">
                              <a:lumMod val="75000"/>
                              <a:lumOff val="25000"/>
                            </a:schemeClr>
                          </a:solidFill>
                        </a:rPr>
                        <a:t>) de producto entregado.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Emisiones específicas de GEI de transporte por cantidad y distancia de producto. CO</a:t>
                      </a:r>
                      <a:r>
                        <a:rPr lang="es-ES" sz="1200" baseline="-25000" dirty="0">
                          <a:solidFill>
                            <a:schemeClr val="tx1">
                              <a:lumMod val="75000"/>
                              <a:lumOff val="25000"/>
                            </a:schemeClr>
                          </a:solidFill>
                        </a:rPr>
                        <a:t>2</a:t>
                      </a:r>
                      <a:r>
                        <a:rPr lang="es-ES" sz="1200" dirty="0">
                          <a:solidFill>
                            <a:schemeClr val="tx1">
                              <a:lumMod val="75000"/>
                              <a:lumOff val="25000"/>
                            </a:schemeClr>
                          </a:solidFill>
                        </a:rPr>
                        <a:t>eq emitido durante el transporte por tonelada de producto y kilómetro transportado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 / ton /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Consumo de combustible del vehículo para transporte por carretera (l / 100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total de energía de almacenes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 durante un período específico (por ejemplo, anual) normalizado por unidad relevante de rendimiento (por ejemplo, kg producto neto).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transporte por diferentes modos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Factor de carga para el transporte de carga (por ejemplo, factor de carga del camión) (% de peso o capacidad de volumen).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carreras vacías para vehículos de carretera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entregas realizadas a través de back-acarreo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4142857508"/>
              </p:ext>
            </p:extLst>
          </p:nvPr>
        </p:nvGraphicFramePr>
        <p:xfrm>
          <a:off x="238984" y="4212281"/>
          <a:ext cx="8666032" cy="19022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602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100% de las operaciones de transporte y logística (incluidos los proveedores externos), se informan los siguientes indicadores: % de transporte por diferentes modos; kg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eq por m</a:t>
                      </a:r>
                      <a:r>
                        <a:rPr lang="es-ES" sz="1200" kern="1200" baseline="30000" dirty="0">
                          <a:solidFill>
                            <a:schemeClr val="tx1">
                              <a:lumMod val="75000"/>
                              <a:lumOff val="25000"/>
                            </a:schemeClr>
                          </a:solidFill>
                          <a:latin typeface="+mn-lt"/>
                          <a:ea typeface="+mn-ea"/>
                          <a:cs typeface="+mn-cs"/>
                        </a:rPr>
                        <a:t>3</a:t>
                      </a:r>
                      <a:r>
                        <a:rPr lang="es-ES" sz="1200" kern="1200" dirty="0">
                          <a:solidFill>
                            <a:schemeClr val="tx1">
                              <a:lumMod val="75000"/>
                              <a:lumOff val="25000"/>
                            </a:schemeClr>
                          </a:solidFill>
                          <a:latin typeface="+mn-lt"/>
                          <a:ea typeface="+mn-ea"/>
                          <a:cs typeface="+mn-cs"/>
                        </a:rPr>
                        <a:t> / pallet etc. entregados.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el transporte interno y las operaciones logísticas, se reportan los siguientes indicadores: factor de carga para el transporte de carga (% en peso o capacidad de volumen); kg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eq por t · km.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optimiza el aislamiento de los almacenes de temperatura controlada.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consumo medio de combustible de los vehículos pesados es inferior o igual a 30 l / 100 km.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710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B05B941-A032-40C7-8D4C-68261E22CE7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11A3990-86FC-430A-861C-55A4BFF3A7F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BD025FDD-FD34-4EDC-A75C-D2C9FB803130}"/>
              </a:ext>
            </a:extLst>
          </p:cNvPr>
          <p:cNvGraphicFramePr>
            <a:graphicFrameLocks noGrp="1"/>
          </p:cNvGraphicFramePr>
          <p:nvPr>
            <p:extLst>
              <p:ext uri="{D42A27DB-BD31-4B8C-83A1-F6EECF244321}">
                <p14:modId xmlns:p14="http://schemas.microsoft.com/office/powerpoint/2010/main" val="445095703"/>
              </p:ext>
            </p:extLst>
          </p:nvPr>
        </p:nvGraphicFramePr>
        <p:xfrm>
          <a:off x="238984" y="1884346"/>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Resumen</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Evaluación del impacto ambiental de los productos y las operaciones.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Utilización herramientas de </a:t>
                      </a:r>
                      <a:r>
                        <a:rPr lang="es-ES" sz="1400" b="1" kern="1200" dirty="0">
                          <a:solidFill>
                            <a:schemeClr val="dk1"/>
                          </a:solidFill>
                          <a:effectLst/>
                          <a:latin typeface="+mn-lt"/>
                          <a:ea typeface="+mn-ea"/>
                          <a:cs typeface="+mn-cs"/>
                        </a:rPr>
                        <a:t>Análisis</a:t>
                      </a:r>
                      <a:r>
                        <a:rPr lang="es-ES" sz="1400" kern="1200" dirty="0">
                          <a:solidFill>
                            <a:schemeClr val="dk1"/>
                          </a:solidFill>
                          <a:effectLst/>
                          <a:latin typeface="+mn-lt"/>
                          <a:ea typeface="+mn-ea"/>
                          <a:cs typeface="+mn-cs"/>
                        </a:rPr>
                        <a:t> del Ciclo de Vida (ACV).</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effectLst/>
                          <a:latin typeface="+mn-lt"/>
                          <a:ea typeface="+mn-ea"/>
                          <a:cs typeface="+mn-cs"/>
                        </a:rPr>
                        <a:t>Identificar las áreas de acción prioritarias, o "puntos críticos", y definir una estrategia para reducir los impactos ambientales.</a:t>
                      </a:r>
                      <a:endParaRPr lang="es-ES" sz="1400" b="1" dirty="0">
                        <a:solidFill>
                          <a:schemeClr val="tx1"/>
                        </a:solidFill>
                      </a:endParaRP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D144C79-1433-4062-9BB4-A6E7E8F6F94F}"/>
              </a:ext>
            </a:extLst>
          </p:cNvPr>
          <p:cNvGraphicFramePr>
            <a:graphicFrameLocks noGrp="1"/>
          </p:cNvGraphicFramePr>
          <p:nvPr>
            <p:extLst>
              <p:ext uri="{D42A27DB-BD31-4B8C-83A1-F6EECF244321}">
                <p14:modId xmlns:p14="http://schemas.microsoft.com/office/powerpoint/2010/main" val="2353964650"/>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Aplicabilidad</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Los fabricantes se enfrentan a una serie de desafíos que incluyen la complejidad del producto y el acceso a la información.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solidFill>
                          <a:effectLst/>
                          <a:latin typeface="+mn-lt"/>
                          <a:ea typeface="+mn-ea"/>
                          <a:cs typeface="+mn-cs"/>
                        </a:rPr>
                        <a:t>Puede ser costoso y llevar mucho tiempo emprender un ACV, y ciertos impactos ambientales dependen de proveedores y, por lo tanto, muy difíciles de cuantificar.</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30435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30</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72833"/>
            <a:ext cx="8403728" cy="367550"/>
          </a:xfrm>
        </p:spPr>
        <p:txBody>
          <a:bodyPr/>
          <a:lstStyle/>
          <a:p>
            <a:r>
              <a:rPr lang="es-ES" sz="2000" dirty="0">
                <a:solidFill>
                  <a:srgbClr val="000000">
                    <a:lumMod val="75000"/>
                    <a:lumOff val="25000"/>
                  </a:srgbClr>
                </a:solidFill>
                <a:latin typeface="Arial"/>
              </a:rPr>
              <a:t>Aparte de las emisiones de GEI y el cambio climático asociado, las principales presiones de sostenibilidad asociadas con el transporte de mercancías son</a:t>
            </a:r>
            <a:r>
              <a:rPr lang="es-ES" sz="2000" dirty="0"/>
              <a:t>:</a:t>
            </a:r>
            <a:endParaRPr lang="es-ES" sz="1200" dirty="0"/>
          </a:p>
        </p:txBody>
      </p:sp>
      <p:sp>
        <p:nvSpPr>
          <p:cNvPr id="8" name="Titel 1">
            <a:extLst>
              <a:ext uri="{FF2B5EF4-FFF2-40B4-BE49-F238E27FC236}">
                <a16:creationId xmlns:a16="http://schemas.microsoft.com/office/drawing/2014/main" id="{FA0B0974-2DCA-4211-8456-944475D1245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9" name="Rectángulo 8">
            <a:extLst>
              <a:ext uri="{FF2B5EF4-FFF2-40B4-BE49-F238E27FC236}">
                <a16:creationId xmlns:a16="http://schemas.microsoft.com/office/drawing/2014/main" id="{D7063DE8-8612-4155-BC0B-4F5668BD9EC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8A69437A-C3FD-41DC-8C75-1F32CC337455}"/>
              </a:ext>
            </a:extLst>
          </p:cNvPr>
          <p:cNvGraphicFramePr>
            <a:graphicFrameLocks noGrp="1"/>
          </p:cNvGraphicFramePr>
          <p:nvPr>
            <p:extLst>
              <p:ext uri="{D42A27DB-BD31-4B8C-83A1-F6EECF244321}">
                <p14:modId xmlns:p14="http://schemas.microsoft.com/office/powerpoint/2010/main" val="1002797577"/>
              </p:ext>
            </p:extLst>
          </p:nvPr>
        </p:nvGraphicFramePr>
        <p:xfrm>
          <a:off x="376015" y="2104866"/>
          <a:ext cx="8397849" cy="3760148"/>
        </p:xfrm>
        <a:graphic>
          <a:graphicData uri="http://schemas.openxmlformats.org/drawingml/2006/table">
            <a:tbl>
              <a:tblPr firstRow="1" bandRow="1">
                <a:tableStyleId>{5C22544A-7EE6-4342-B048-85BDC9FD1C3A}</a:tableStyleId>
              </a:tblPr>
              <a:tblGrid>
                <a:gridCol w="2281727">
                  <a:extLst>
                    <a:ext uri="{9D8B030D-6E8A-4147-A177-3AD203B41FA5}">
                      <a16:colId xmlns:a16="http://schemas.microsoft.com/office/drawing/2014/main" val="1310406589"/>
                    </a:ext>
                  </a:extLst>
                </a:gridCol>
                <a:gridCol w="6116122">
                  <a:extLst>
                    <a:ext uri="{9D8B030D-6E8A-4147-A177-3AD203B41FA5}">
                      <a16:colId xmlns:a16="http://schemas.microsoft.com/office/drawing/2014/main" val="2835579948"/>
                    </a:ext>
                  </a:extLst>
                </a:gridCol>
              </a:tblGrid>
              <a:tr h="537164">
                <a:tc>
                  <a:txBody>
                    <a:bodyPr/>
                    <a:lstStyle/>
                    <a:p>
                      <a:pPr algn="l"/>
                      <a:r>
                        <a:rPr lang="es-ES" dirty="0">
                          <a:solidFill>
                            <a:schemeClr val="tx1">
                              <a:lumMod val="75000"/>
                              <a:lumOff val="25000"/>
                            </a:schemeClr>
                          </a:solidFill>
                        </a:rPr>
                        <a:t>Contaminación del aire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b="0" dirty="0">
                          <a:solidFill>
                            <a:schemeClr val="tx1">
                              <a:lumMod val="75000"/>
                              <a:lumOff val="25000"/>
                            </a:schemeClr>
                          </a:solidFill>
                        </a:rPr>
                        <a:t>Acidificación, formación de ozono y otros efectos sobre la salud humana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190473654"/>
                  </a:ext>
                </a:extLst>
              </a:tr>
              <a:tr h="537164">
                <a:tc>
                  <a:txBody>
                    <a:bodyPr/>
                    <a:lstStyle/>
                    <a:p>
                      <a:pPr algn="l"/>
                      <a:r>
                        <a:rPr lang="es-ES" sz="1350" b="1" kern="1200" noProof="0" dirty="0">
                          <a:solidFill>
                            <a:schemeClr val="tx1">
                              <a:lumMod val="75000"/>
                              <a:lumOff val="25000"/>
                            </a:schemeClr>
                          </a:solidFill>
                          <a:latin typeface="+mn-lt"/>
                          <a:ea typeface="+mn-ea"/>
                          <a:cs typeface="+mn-cs"/>
                        </a:rPr>
                        <a:t>Agotamiento de recursos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Predominantemente petróleo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598256586"/>
                  </a:ext>
                </a:extLst>
              </a:tr>
              <a:tr h="537164">
                <a:tc>
                  <a:txBody>
                    <a:bodyPr/>
                    <a:lstStyle/>
                    <a:p>
                      <a:pPr algn="l"/>
                      <a:r>
                        <a:rPr lang="es-ES" sz="1350" b="1" kern="1200" noProof="0" dirty="0">
                          <a:solidFill>
                            <a:schemeClr val="tx1">
                              <a:lumMod val="75000"/>
                              <a:lumOff val="25000"/>
                            </a:schemeClr>
                          </a:solidFill>
                          <a:latin typeface="+mn-lt"/>
                          <a:ea typeface="+mn-ea"/>
                          <a:cs typeface="+mn-cs"/>
                        </a:rPr>
                        <a:t>Contaminación del agua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Por ejemplo, metales pesados ​​y escurrimiento de HAP de carreteras, derrames químicos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496411692"/>
                  </a:ext>
                </a:extLst>
              </a:tr>
              <a:tr h="537164">
                <a:tc>
                  <a:txBody>
                    <a:bodyPr/>
                    <a:lstStyle/>
                    <a:p>
                      <a:pPr algn="l"/>
                      <a:r>
                        <a:rPr lang="es-ES" sz="1350" b="1" kern="1200" dirty="0">
                          <a:solidFill>
                            <a:schemeClr val="tx1">
                              <a:lumMod val="75000"/>
                              <a:lumOff val="25000"/>
                            </a:schemeClr>
                          </a:solidFill>
                          <a:latin typeface="+mn-lt"/>
                          <a:ea typeface="+mn-ea"/>
                          <a:cs typeface="+mn-cs"/>
                        </a:rPr>
                        <a:t>Agotamiento de la capa de ozono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a:solidFill>
                            <a:schemeClr val="tx1">
                              <a:lumMod val="75000"/>
                              <a:lumOff val="25000"/>
                            </a:schemeClr>
                          </a:solidFill>
                          <a:latin typeface="+mn-lt"/>
                          <a:ea typeface="+mn-ea"/>
                          <a:cs typeface="+mn-cs"/>
                        </a:rPr>
                        <a:t>Debido a la fuga de refrigerantes utilizados para el transporte</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1020606105"/>
                  </a:ext>
                </a:extLst>
              </a:tr>
              <a:tr h="537164">
                <a:tc gridSpan="2">
                  <a:txBody>
                    <a:bodyPr/>
                    <a:lstStyle/>
                    <a:p>
                      <a:pPr algn="ctr"/>
                      <a:r>
                        <a:rPr lang="es-ES" sz="1350" b="1" kern="1200" dirty="0">
                          <a:solidFill>
                            <a:schemeClr val="tx1">
                              <a:lumMod val="75000"/>
                              <a:lumOff val="25000"/>
                            </a:schemeClr>
                          </a:solidFill>
                          <a:latin typeface="+mn-lt"/>
                          <a:ea typeface="+mn-ea"/>
                          <a:cs typeface="+mn-cs"/>
                        </a:rPr>
                        <a:t>Accidentes de tráfico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697143257"/>
                  </a:ext>
                </a:extLst>
              </a:tr>
              <a:tr h="537164">
                <a:tc gridSpan="2">
                  <a:txBody>
                    <a:bodyPr/>
                    <a:lstStyle/>
                    <a:p>
                      <a:pPr algn="ctr"/>
                      <a:r>
                        <a:rPr lang="es-ES" sz="1350" b="1" kern="1200" dirty="0">
                          <a:solidFill>
                            <a:schemeClr val="tx1">
                              <a:lumMod val="75000"/>
                              <a:lumOff val="25000"/>
                            </a:schemeClr>
                          </a:solidFill>
                          <a:latin typeface="+mn-lt"/>
                          <a:ea typeface="+mn-ea"/>
                          <a:cs typeface="+mn-cs"/>
                        </a:rPr>
                        <a:t>Congestión de los corredores de transporte de pasajeros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403973"/>
                  </a:ext>
                </a:extLst>
              </a:tr>
              <a:tr h="537164">
                <a:tc gridSpan="2">
                  <a:txBody>
                    <a:bodyPr/>
                    <a:lstStyle/>
                    <a:p>
                      <a:pPr algn="ctr"/>
                      <a:r>
                        <a:rPr lang="es-ES" sz="1350" b="1" kern="1200" dirty="0">
                          <a:solidFill>
                            <a:schemeClr val="tx1">
                              <a:lumMod val="75000"/>
                              <a:lumOff val="25000"/>
                            </a:schemeClr>
                          </a:solidFill>
                          <a:latin typeface="+mn-lt"/>
                          <a:ea typeface="+mn-ea"/>
                          <a:cs typeface="+mn-cs"/>
                        </a:rPr>
                        <a:t>El ruido</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07818"/>
                  </a:ext>
                </a:extLst>
              </a:tr>
            </a:tbl>
          </a:graphicData>
        </a:graphic>
      </p:graphicFrame>
    </p:spTree>
    <p:extLst>
      <p:ext uri="{BB962C8B-B14F-4D97-AF65-F5344CB8AC3E}">
        <p14:creationId xmlns:p14="http://schemas.microsoft.com/office/powerpoint/2010/main" val="194414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7671"/>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Técnicas: Las siete técnicas descritas tienen como objetivo mejorar el impacto ambiental de la función de T&amp;L, desde un nivel más estratégico / general hasta consideraciones operacionales. </a:t>
            </a:r>
          </a:p>
        </p:txBody>
      </p:sp>
      <p:sp>
        <p:nvSpPr>
          <p:cNvPr id="9" name="Titel 1">
            <a:extLst>
              <a:ext uri="{FF2B5EF4-FFF2-40B4-BE49-F238E27FC236}">
                <a16:creationId xmlns:a16="http://schemas.microsoft.com/office/drawing/2014/main" id="{E7132C94-0BE3-4D78-837D-E8CEF66DECA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p>
        </p:txBody>
      </p:sp>
      <p:sp>
        <p:nvSpPr>
          <p:cNvPr id="10" name="Rectángulo 9">
            <a:extLst>
              <a:ext uri="{FF2B5EF4-FFF2-40B4-BE49-F238E27FC236}">
                <a16:creationId xmlns:a16="http://schemas.microsoft.com/office/drawing/2014/main" id="{740588F4-9765-4EB5-9A97-3EBE2BCC16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6590EEC0-E5D4-4154-923F-E35DD8C86716}"/>
              </a:ext>
            </a:extLst>
          </p:cNvPr>
          <p:cNvGraphicFramePr>
            <a:graphicFrameLocks noGrp="1"/>
          </p:cNvGraphicFramePr>
          <p:nvPr>
            <p:extLst>
              <p:ext uri="{D42A27DB-BD31-4B8C-83A1-F6EECF244321}">
                <p14:modId xmlns:p14="http://schemas.microsoft.com/office/powerpoint/2010/main" val="862115924"/>
              </p:ext>
            </p:extLst>
          </p:nvPr>
        </p:nvGraphicFramePr>
        <p:xfrm>
          <a:off x="1231371" y="2223778"/>
          <a:ext cx="6681257" cy="3256280"/>
        </p:xfrm>
        <a:graphic>
          <a:graphicData uri="http://schemas.openxmlformats.org/drawingml/2006/table">
            <a:tbl>
              <a:tblPr firstRow="1" bandRow="1">
                <a:tableStyleId>{5C22544A-7EE6-4342-B048-85BDC9FD1C3A}</a:tableStyleId>
              </a:tblPr>
              <a:tblGrid>
                <a:gridCol w="569637">
                  <a:extLst>
                    <a:ext uri="{9D8B030D-6E8A-4147-A177-3AD203B41FA5}">
                      <a16:colId xmlns:a16="http://schemas.microsoft.com/office/drawing/2014/main" val="1439655594"/>
                    </a:ext>
                  </a:extLst>
                </a:gridCol>
                <a:gridCol w="6111620">
                  <a:extLst>
                    <a:ext uri="{9D8B030D-6E8A-4147-A177-3AD203B41FA5}">
                      <a16:colId xmlns:a16="http://schemas.microsoft.com/office/drawing/2014/main" val="41964106"/>
                    </a:ext>
                  </a:extLst>
                </a:gridCol>
              </a:tblGrid>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350" b="0" kern="1200" dirty="0">
                          <a:solidFill>
                            <a:schemeClr val="tx1">
                              <a:lumMod val="75000"/>
                              <a:lumOff val="25000"/>
                            </a:schemeClr>
                          </a:solidFill>
                          <a:latin typeface="+mn-lt"/>
                          <a:ea typeface="+mn-ea"/>
                          <a:cs typeface="+mn-cs"/>
                        </a:rPr>
                        <a:t>Adquisiciones ecológicas y requisitos ambientales para los proveedores de transporte.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Monitorización de eficiencia y presentación de informes para todas las operaciones de transporte y logística.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T3</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Integración de la eficiencia del transporte en las decisiones de abastecimiento y diseño del embalaje.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T4</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Cambio hacia modos de transporte más eficientes.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T5</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del almacenamiento.</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T6</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Optimización de rutas: optimización de la red de rutas, planificación de rutas, uso de la telemática y capacitación de conductores.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T7</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a:solidFill>
                            <a:schemeClr val="tx1">
                              <a:lumMod val="75000"/>
                              <a:lumOff val="25000"/>
                            </a:schemeClr>
                          </a:solidFill>
                          <a:latin typeface="+mn-lt"/>
                          <a:ea typeface="+mn-ea"/>
                          <a:cs typeface="+mn-cs"/>
                        </a:rPr>
                        <a:t>Minimización del impacto ambiental de los vehículos de carretera a través de decisiones de compra y modificaciones de modernización.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bl>
          </a:graphicData>
        </a:graphic>
      </p:graphicFrame>
    </p:spTree>
    <p:extLst>
      <p:ext uri="{BB962C8B-B14F-4D97-AF65-F5344CB8AC3E}">
        <p14:creationId xmlns:p14="http://schemas.microsoft.com/office/powerpoint/2010/main" val="193640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32</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4280950" y="87006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6797" y="982177"/>
            <a:ext cx="427966" cy="408757"/>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341360" y="1904290"/>
            <a:ext cx="8461284" cy="424421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997425368"/>
              </p:ext>
            </p:extLst>
          </p:nvPr>
        </p:nvGraphicFramePr>
        <p:xfrm>
          <a:off x="353044" y="1918157"/>
          <a:ext cx="8449596" cy="4230352"/>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1105235">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Alienta a los proveedores externos de T&amp;L a implementar las opciones de mejora y obtener los beneficios ambientales asociados.</a:t>
                      </a:r>
                    </a:p>
                    <a:p>
                      <a:pPr marL="285750" indent="-285750" algn="just">
                        <a:buFont typeface="Courier New" panose="02070309020205020404" pitchFamily="49" charset="0"/>
                        <a:buChar char="o"/>
                      </a:pPr>
                      <a:r>
                        <a:rPr lang="es-ES" sz="1050" b="0" dirty="0">
                          <a:solidFill>
                            <a:schemeClr val="tx1">
                              <a:lumMod val="75000"/>
                              <a:lumOff val="25000"/>
                            </a:schemeClr>
                          </a:solidFill>
                        </a:rPr>
                        <a:t>Usar combustibles de envío más limpios (contenido de bajo contenido de azufre)</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más eficientes y más limpios (por ejemplo, EURO V)</a:t>
                      </a:r>
                    </a:p>
                    <a:p>
                      <a:pPr marL="285750" indent="-285750" algn="just">
                        <a:buFont typeface="Courier New" panose="02070309020205020404" pitchFamily="49" charset="0"/>
                        <a:buChar char="o"/>
                      </a:pPr>
                      <a:r>
                        <a:rPr lang="es-ES" sz="1050" b="0" dirty="0">
                          <a:solidFill>
                            <a:schemeClr val="tx1">
                              <a:lumMod val="75000"/>
                              <a:lumOff val="25000"/>
                            </a:schemeClr>
                          </a:solidFill>
                        </a:rPr>
                        <a:t>Usar camiones con motor alterno (biogás o híbridos)</a:t>
                      </a:r>
                    </a:p>
                    <a:p>
                      <a:pPr marL="285750" indent="-285750" algn="just">
                        <a:buFont typeface="Courier New" panose="02070309020205020404" pitchFamily="49" charset="0"/>
                        <a:buChar char="o"/>
                      </a:pPr>
                      <a:r>
                        <a:rPr lang="es-ES" sz="1050" b="0" dirty="0">
                          <a:solidFill>
                            <a:schemeClr val="tx1">
                              <a:lumMod val="75000"/>
                              <a:lumOff val="25000"/>
                            </a:schemeClr>
                          </a:solidFill>
                        </a:rPr>
                        <a:t>Cambio hacia modos de transporte más eficientes.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monitorización detallada de la eficiencia de carga de camiones en diferentes etapas de transporte puede informar la optimización del empaque y de la red de distribución de acuerdo con el concepto de grupo de proveedores.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Evitar el transporte aéreo y reducir las distancias de transporte puede reducir considerablemente el impacto ambiental. </a:t>
                      </a:r>
                      <a:r>
                        <a:rPr lang="es-ES" sz="900" b="0" i="1" kern="1200" dirty="0">
                          <a:solidFill>
                            <a:schemeClr val="tx1">
                              <a:lumMod val="75000"/>
                              <a:lumOff val="25000"/>
                            </a:schemeClr>
                          </a:solidFill>
                          <a:latin typeface="+mn-lt"/>
                          <a:ea typeface="+mn-ea"/>
                          <a:cs typeface="+mn-cs"/>
                        </a:rPr>
                        <a:t>(El impacto específico del calentamiento global del transporte aéreo es 60 veces mayor que el del transporte marítimo).</a:t>
                      </a:r>
                      <a:endParaRPr lang="es-ES" sz="1100" b="0" i="1"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cambio hacia modos más eficientes puede generar una variedad de beneficios ambientales, principalmente en términos de energía/CO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contaminación del aire y ruido.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almacenamiento optimizado produce numerosos beneficios relacionados principalmente con:</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menor consumo de energía y las emisiones de gases de efecto invernadero.</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Menor distancia recorrida a través de una mejor gestión de la carga útil.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técnicas de conducción más eficientes pueden reducir el consumo de combustible hasta en un 10%.</a:t>
                      </a:r>
                      <a:r>
                        <a:rPr lang="es-ES" sz="900" b="0" i="1" kern="1200" dirty="0">
                          <a:solidFill>
                            <a:schemeClr val="tx1">
                              <a:lumMod val="75000"/>
                              <a:lumOff val="25000"/>
                            </a:schemeClr>
                          </a:solidFill>
                          <a:latin typeface="+mn-lt"/>
                          <a:ea typeface="+mn-ea"/>
                          <a:cs typeface="+mn-cs"/>
                        </a:rPr>
                        <a:t>(En la vida real, los resultados eficientes son mas bajos).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r h="612566">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reducciones de combustible y CO</a:t>
                      </a:r>
                      <a:r>
                        <a:rPr lang="es-ES" sz="1100" b="0" kern="1200" baseline="-25000" dirty="0">
                          <a:solidFill>
                            <a:schemeClr val="tx1">
                              <a:lumMod val="75000"/>
                              <a:lumOff val="25000"/>
                            </a:schemeClr>
                          </a:solidFill>
                          <a:latin typeface="+mn-lt"/>
                          <a:ea typeface="+mn-ea"/>
                          <a:cs typeface="+mn-cs"/>
                        </a:rPr>
                        <a:t>2</a:t>
                      </a:r>
                      <a:r>
                        <a:rPr lang="es-ES" sz="1100" b="0" kern="1200" dirty="0">
                          <a:solidFill>
                            <a:schemeClr val="tx1">
                              <a:lumMod val="75000"/>
                              <a:lumOff val="25000"/>
                            </a:schemeClr>
                          </a:solidFill>
                          <a:latin typeface="+mn-lt"/>
                          <a:ea typeface="+mn-ea"/>
                          <a:cs typeface="+mn-cs"/>
                        </a:rPr>
                        <a:t> atribuibles a diversas medidas.</a:t>
                      </a:r>
                    </a:p>
                    <a:p>
                      <a:pPr marL="285750" indent="-285750" algn="just" defTabSz="685800" rtl="0" eaLnBrk="1" latinLnBrk="0" hangingPunct="1">
                        <a:buFont typeface="Courier New" panose="02070309020205020404" pitchFamily="49" charset="0"/>
                        <a:buChar char="o"/>
                      </a:pPr>
                      <a:r>
                        <a:rPr lang="es-ES" sz="1050" b="0" kern="1200" dirty="0">
                          <a:solidFill>
                            <a:schemeClr val="tx1">
                              <a:lumMod val="75000"/>
                              <a:lumOff val="25000"/>
                            </a:schemeClr>
                          </a:solidFill>
                          <a:latin typeface="+mn-lt"/>
                          <a:ea typeface="+mn-ea"/>
                          <a:cs typeface="+mn-cs"/>
                        </a:rPr>
                        <a:t>El uso de gas natural y biogás ​​podría generar ahorros de CO</a:t>
                      </a:r>
                      <a:r>
                        <a:rPr lang="es-ES" sz="1050" b="0" kern="1200" baseline="-25000" dirty="0">
                          <a:solidFill>
                            <a:schemeClr val="tx1">
                              <a:lumMod val="75000"/>
                              <a:lumOff val="25000"/>
                            </a:schemeClr>
                          </a:solidFill>
                          <a:latin typeface="+mn-lt"/>
                          <a:ea typeface="+mn-ea"/>
                          <a:cs typeface="+mn-cs"/>
                        </a:rPr>
                        <a:t>2</a:t>
                      </a:r>
                      <a:r>
                        <a:rPr lang="es-ES" sz="1050" b="0" kern="1200" dirty="0">
                          <a:solidFill>
                            <a:schemeClr val="tx1">
                              <a:lumMod val="75000"/>
                              <a:lumOff val="25000"/>
                            </a:schemeClr>
                          </a:solidFill>
                          <a:latin typeface="+mn-lt"/>
                          <a:ea typeface="+mn-ea"/>
                          <a:cs typeface="+mn-cs"/>
                        </a:rPr>
                        <a:t> del 10-15% y más del 60%, respectivamente.</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28687888"/>
                  </a:ext>
                </a:extLst>
              </a:tr>
            </a:tbl>
          </a:graphicData>
        </a:graphic>
      </p:graphicFrame>
    </p:spTree>
    <p:extLst>
      <p:ext uri="{BB962C8B-B14F-4D97-AF65-F5344CB8AC3E}">
        <p14:creationId xmlns:p14="http://schemas.microsoft.com/office/powerpoint/2010/main" val="4670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33</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sp>
        <p:nvSpPr>
          <p:cNvPr id="27" name="Rectángulo 26">
            <a:extLst>
              <a:ext uri="{FF2B5EF4-FFF2-40B4-BE49-F238E27FC236}">
                <a16:creationId xmlns:a16="http://schemas.microsoft.com/office/drawing/2014/main" id="{4FA96F7D-CC40-4830-ADAE-A10A849ABB18}"/>
              </a:ext>
            </a:extLst>
          </p:cNvPr>
          <p:cNvSpPr/>
          <p:nvPr/>
        </p:nvSpPr>
        <p:spPr>
          <a:xfrm>
            <a:off x="341360" y="1904291"/>
            <a:ext cx="8461284" cy="327865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245706317"/>
              </p:ext>
            </p:extLst>
          </p:nvPr>
        </p:nvGraphicFramePr>
        <p:xfrm>
          <a:off x="353044" y="1918157"/>
          <a:ext cx="8449596" cy="3264789"/>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615493">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s-ES" sz="1100" b="0" dirty="0">
                          <a:solidFill>
                            <a:schemeClr val="tx1">
                              <a:lumMod val="75000"/>
                              <a:lumOff val="25000"/>
                            </a:schemeClr>
                          </a:solidFill>
                        </a:rPr>
                        <a:t>Los proveedores de T&amp;L de terceros más respetuosos con el medio ambiente, y aquellos que cumplen con los requisitos ambientales específicos, no necesariamente brindan un servicio más caro.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No se conocen los costes pero se esperan que sean pequeños en comparación con los 	beneficios.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El cálculo del coste del ciclo de vida debe aplicarse para determinar los costes netos. </a:t>
                      </a:r>
                      <a:r>
                        <a:rPr lang="es-ES" sz="900" b="0" i="1" kern="1200" dirty="0">
                          <a:solidFill>
                            <a:schemeClr val="tx1">
                              <a:lumMod val="75000"/>
                              <a:lumOff val="25000"/>
                            </a:schemeClr>
                          </a:solidFill>
                          <a:latin typeface="+mn-lt"/>
                          <a:ea typeface="+mn-ea"/>
                          <a:cs typeface="+mn-cs"/>
                        </a:rPr>
                        <a:t>(Los posibles aumentos en los costes de aprovisionamiento y embalaje pueden ser compensados por posibles reducciones en los costes de T&amp;L, almacenamiento y visualización en la tienda y costos de manejo).</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 inversión en la red de distribución necesaria para lograr cambios intermodales puede ser recuperada por ahorros en los costes de transporte. </a:t>
                      </a:r>
                      <a:r>
                        <a:rPr lang="es-ES" sz="900" b="0" i="1" kern="1200" dirty="0">
                          <a:solidFill>
                            <a:schemeClr val="tx1">
                              <a:lumMod val="75000"/>
                              <a:lumOff val="25000"/>
                            </a:schemeClr>
                          </a:solidFill>
                          <a:latin typeface="+mn-lt"/>
                          <a:ea typeface="+mn-ea"/>
                          <a:cs typeface="+mn-cs"/>
                        </a:rPr>
                        <a:t>(Es más probable que el ferrocarril ofrezca ahorros de costes en comparación con el transporte por carretera para distancias más largas).</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Costes de formación de conductores entre 170 y 340 euros por conductor. Un ahorro de combustible del 5% se traduciría en 2.500 euros ahorrados solo en el primer año.</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s-ES" sz="1100" b="0" kern="1200" dirty="0">
                          <a:solidFill>
                            <a:schemeClr val="tx1">
                              <a:lumMod val="75000"/>
                              <a:lumOff val="25000"/>
                            </a:schemeClr>
                          </a:solidFill>
                          <a:latin typeface="+mn-lt"/>
                          <a:ea typeface="+mn-ea"/>
                          <a:cs typeface="+mn-cs"/>
                        </a:rPr>
                        <a:t>Las modificaciones del vehículo pueden resultar en un ahorro sustancial de combustible y costes.</a:t>
                      </a:r>
                      <a:endParaRPr lang="es-ES" sz="1050" b="0"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bl>
          </a:graphicData>
        </a:graphic>
      </p:graphicFrame>
      <p:sp>
        <p:nvSpPr>
          <p:cNvPr id="18" name="Elipse 17">
            <a:extLst>
              <a:ext uri="{FF2B5EF4-FFF2-40B4-BE49-F238E27FC236}">
                <a16:creationId xmlns:a16="http://schemas.microsoft.com/office/drawing/2014/main" id="{74EDD1CA-1EFC-4526-AD8A-9D020529E8B5}"/>
              </a:ext>
            </a:extLst>
          </p:cNvPr>
          <p:cNvSpPr/>
          <p:nvPr/>
        </p:nvSpPr>
        <p:spPr>
          <a:xfrm>
            <a:off x="4252169" y="90587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a:extLst>
              <a:ext uri="{FF2B5EF4-FFF2-40B4-BE49-F238E27FC236}">
                <a16:creationId xmlns:a16="http://schemas.microsoft.com/office/drawing/2014/main" id="{B49E0912-D891-4353-B755-30527371C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2214" y="976840"/>
            <a:ext cx="336919" cy="507831"/>
          </a:xfrm>
          <a:prstGeom prst="rect">
            <a:avLst/>
          </a:prstGeom>
        </p:spPr>
      </p:pic>
    </p:spTree>
    <p:extLst>
      <p:ext uri="{BB962C8B-B14F-4D97-AF65-F5344CB8AC3E}">
        <p14:creationId xmlns:p14="http://schemas.microsoft.com/office/powerpoint/2010/main" val="54814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402450" y="1022850"/>
            <a:ext cx="8403728" cy="367550"/>
          </a:xfrm>
        </p:spPr>
        <p:txBody>
          <a:bodyPr/>
          <a:lstStyle/>
          <a:p>
            <a:pPr algn="ctr"/>
            <a:r>
              <a:rPr lang="de-DE" sz="3600" dirty="0">
                <a:solidFill>
                  <a:srgbClr val="000000">
                    <a:lumMod val="75000"/>
                    <a:lumOff val="25000"/>
                  </a:srgbClr>
                </a:solidFill>
                <a:latin typeface="Arial"/>
              </a:rPr>
              <a:t>Impulsión de la implementación: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57200" y="2035592"/>
            <a:ext cx="8229600" cy="3197831"/>
          </a:xfrm>
        </p:spPr>
        <p:txBody>
          <a:bodyPr vert="horz" lIns="91440" tIns="45720" rIns="91440" bIns="45720" rtlCol="0">
            <a:normAutofit/>
          </a:bodyPr>
          <a:lstStyle/>
          <a:p>
            <a:pPr marL="285750" indent="-285750" algn="just">
              <a:spcAft>
                <a:spcPts val="450"/>
              </a:spcAft>
              <a:buChar char="•"/>
            </a:pPr>
            <a:r>
              <a:rPr lang="es-ES" b="0" dirty="0">
                <a:solidFill>
                  <a:schemeClr val="tx1">
                    <a:lumMod val="75000"/>
                    <a:lumOff val="25000"/>
                  </a:schemeClr>
                </a:solidFill>
              </a:rPr>
              <a:t>Cumplir con los deberes de responsabilidad social corporativa, incluida la información (por ejemplo, la huella de carbono de la operación).</a:t>
            </a:r>
          </a:p>
          <a:p>
            <a:pPr marL="285750" indent="-285750" algn="just">
              <a:spcAft>
                <a:spcPts val="450"/>
              </a:spcAft>
              <a:buChar char="•"/>
            </a:pPr>
            <a:r>
              <a:rPr lang="es-ES" b="0" dirty="0">
                <a:solidFill>
                  <a:schemeClr val="tx1">
                    <a:lumMod val="75000"/>
                    <a:lumOff val="25000"/>
                  </a:schemeClr>
                </a:solidFill>
              </a:rPr>
              <a:t>Obtener oportunidades de ahorro de costes asociados con operaciones eficientes de T&amp;L.</a:t>
            </a:r>
          </a:p>
          <a:p>
            <a:pPr marL="285750" indent="-285750" algn="just">
              <a:spcAft>
                <a:spcPts val="450"/>
              </a:spcAft>
              <a:buChar char="•"/>
            </a:pPr>
            <a:r>
              <a:rPr lang="es-ES" b="0" dirty="0">
                <a:solidFill>
                  <a:schemeClr val="tx1">
                    <a:lumMod val="75000"/>
                    <a:lumOff val="25000"/>
                  </a:schemeClr>
                </a:solidFill>
              </a:rPr>
              <a:t>Reducir la exposición a la volatilidad del precio de la energía (gestión de riesgos).</a:t>
            </a:r>
          </a:p>
          <a:p>
            <a:pPr marL="285750" indent="-285750" algn="just">
              <a:spcAft>
                <a:spcPts val="450"/>
              </a:spcAft>
              <a:buChar char="•"/>
            </a:pPr>
            <a:r>
              <a:rPr lang="es-ES" b="0" dirty="0">
                <a:solidFill>
                  <a:schemeClr val="tx1">
                    <a:lumMod val="75000"/>
                    <a:lumOff val="25000"/>
                  </a:schemeClr>
                </a:solidFill>
              </a:rPr>
              <a:t>Realizar reducciones rentables de la huella de carbono.</a:t>
            </a:r>
          </a:p>
          <a:p>
            <a:pPr marL="285750" indent="-285750" algn="just">
              <a:spcAft>
                <a:spcPts val="450"/>
              </a:spcAft>
              <a:buChar char="•"/>
            </a:pPr>
            <a:r>
              <a:rPr lang="es-ES" b="0" dirty="0">
                <a:solidFill>
                  <a:schemeClr val="tx1">
                    <a:lumMod val="75000"/>
                    <a:lumOff val="25000"/>
                  </a:schemeClr>
                </a:solidFill>
              </a:rPr>
              <a:t>Reducir las posibles obligaciones futuras asociadas con la fijación de precios del carbono.</a:t>
            </a:r>
          </a:p>
          <a:p>
            <a:pPr marL="285750" indent="-285750" algn="just">
              <a:spcAft>
                <a:spcPts val="450"/>
              </a:spcAft>
              <a:buChar char="•"/>
            </a:pPr>
            <a:r>
              <a:rPr lang="es-ES" b="0" dirty="0">
                <a:solidFill>
                  <a:schemeClr val="tx1">
                    <a:lumMod val="75000"/>
                    <a:lumOff val="25000"/>
                  </a:schemeClr>
                </a:solidFill>
              </a:rPr>
              <a:t>Mejorar su posicionamiento de marketing e imagen pública.</a:t>
            </a:r>
          </a:p>
          <a:p>
            <a:pPr marL="285750" indent="-285750" algn="just">
              <a:spcAft>
                <a:spcPts val="450"/>
              </a:spcAft>
              <a:buChar char="•"/>
            </a:pPr>
            <a:r>
              <a:rPr lang="es-ES" b="0" dirty="0">
                <a:solidFill>
                  <a:schemeClr val="tx1">
                    <a:lumMod val="75000"/>
                    <a:lumOff val="25000"/>
                  </a:schemeClr>
                </a:solidFill>
              </a:rPr>
              <a:t>Reducir su carga ambiental general (informada), o la de grupos de productos particulares.</a:t>
            </a:r>
          </a:p>
          <a:p>
            <a:pPr marL="285750" indent="-285750" algn="just">
              <a:spcAft>
                <a:spcPts val="450"/>
              </a:spcAft>
              <a:buChar char="•"/>
            </a:pPr>
            <a:r>
              <a:rPr lang="es-ES" b="0" dirty="0">
                <a:solidFill>
                  <a:schemeClr val="tx1">
                    <a:lumMod val="75000"/>
                    <a:lumOff val="25000"/>
                  </a:schemeClr>
                </a:solidFill>
              </a:rPr>
              <a:t>Cálculo de la huella ambiental de los productos.</a:t>
            </a:r>
          </a:p>
        </p:txBody>
      </p:sp>
      <p:sp>
        <p:nvSpPr>
          <p:cNvPr id="9" name="Titel 1">
            <a:extLst>
              <a:ext uri="{FF2B5EF4-FFF2-40B4-BE49-F238E27FC236}">
                <a16:creationId xmlns:a16="http://schemas.microsoft.com/office/drawing/2014/main" id="{E5B46188-F9BE-4F06-9229-986DDB63196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las operaciones de transporte y distribución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8D39EB-A9C3-42CA-A8FD-846642AB76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Conector recto 10">
            <a:extLst>
              <a:ext uri="{FF2B5EF4-FFF2-40B4-BE49-F238E27FC236}">
                <a16:creationId xmlns:a16="http://schemas.microsoft.com/office/drawing/2014/main" id="{FF1F8599-3091-42C5-9865-37B0492F2612}"/>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5B97C8-8538-4513-8A1B-25E846E530E1}"/>
              </a:ext>
            </a:extLst>
          </p:cNvPr>
          <p:cNvCxnSpPr>
            <a:cxnSpLocks/>
          </p:cNvCxnSpPr>
          <p:nvPr/>
        </p:nvCxnSpPr>
        <p:spPr>
          <a:xfrm>
            <a:off x="377661" y="4955009"/>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1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A2464D3-A611-427D-9A97-E4204068249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B4058EFC-77DD-4169-9CFF-DA5940CB43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C8E7DD4F-93DF-486B-8B0D-F0CEE1EE3106}"/>
              </a:ext>
            </a:extLst>
          </p:cNvPr>
          <p:cNvGraphicFramePr>
            <a:graphicFrameLocks noGrp="1"/>
          </p:cNvGraphicFramePr>
          <p:nvPr>
            <p:extLst>
              <p:ext uri="{D42A27DB-BD31-4B8C-83A1-F6EECF244321}">
                <p14:modId xmlns:p14="http://schemas.microsoft.com/office/powerpoint/2010/main" val="3113216369"/>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Tiene como objetivo mejorar los equipos y procedimientos de refrigeración y congelación existentes.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B124DECA-5146-4651-9D81-CD6F3187365D}"/>
              </a:ext>
            </a:extLst>
          </p:cNvPr>
          <p:cNvGraphicFramePr>
            <a:graphicFrameLocks noGrp="1"/>
          </p:cNvGraphicFramePr>
          <p:nvPr>
            <p:extLst>
              <p:ext uri="{D42A27DB-BD31-4B8C-83A1-F6EECF244321}">
                <p14:modId xmlns:p14="http://schemas.microsoft.com/office/powerpoint/2010/main" val="1005203874"/>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Es aplicable a todos los fabricantes de alimentos y bebidas. Algunas limitaciones a la implementación de cada una de las medidas enumeradas anteriormente pueden surgir de procesos específicos o requisitos del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862013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36</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F63061B-28F0-4306-80E6-43D878576B4B}"/>
              </a:ext>
            </a:extLst>
          </p:cNvPr>
          <p:cNvGraphicFramePr>
            <a:graphicFrameLocks noGrp="1"/>
          </p:cNvGraphicFramePr>
          <p:nvPr>
            <p:extLst>
              <p:ext uri="{D42A27DB-BD31-4B8C-83A1-F6EECF244321}">
                <p14:modId xmlns:p14="http://schemas.microsoft.com/office/powerpoint/2010/main" val="3150069879"/>
              </p:ext>
            </p:extLst>
          </p:nvPr>
        </p:nvGraphicFramePr>
        <p:xfrm>
          <a:off x="238984" y="1307515"/>
          <a:ext cx="8666032" cy="31413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88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58255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uso de sistemas de refrigeración que funcionan con refrigerantes naturales en comparación con el número total de sistemas de refrigeración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Coeficiente de rendimiento del sistema (SCOP) por sistema de refrigeración único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de eficiencia energética (EER) por sistema de refrigeración individual o para toda la instalación.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Energía utilizada para la refrigeración por unidad de producto por área refrigerada (kWh/m</a:t>
                      </a:r>
                      <a:r>
                        <a:rPr lang="es-ES" sz="1200" baseline="30000" dirty="0">
                          <a:solidFill>
                            <a:schemeClr val="tx1">
                              <a:lumMod val="75000"/>
                              <a:lumOff val="25000"/>
                            </a:schemeClr>
                          </a:solidFill>
                        </a:rPr>
                        <a:t>2</a:t>
                      </a:r>
                      <a:r>
                        <a:rPr lang="es-ES" sz="1200" dirty="0">
                          <a:solidFill>
                            <a:schemeClr val="tx1">
                              <a:lumMod val="75000"/>
                              <a:lumOff val="25000"/>
                            </a:schemeClr>
                          </a:solidFill>
                        </a:rPr>
                        <a:t>/peso, volumen o número de productos).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E128050-7FA7-4101-95F6-1993ED001720}"/>
              </a:ext>
            </a:extLst>
          </p:cNvPr>
          <p:cNvGraphicFramePr>
            <a:graphicFrameLocks noGrp="1"/>
          </p:cNvGraphicFramePr>
          <p:nvPr>
            <p:extLst>
              <p:ext uri="{D42A27DB-BD31-4B8C-83A1-F6EECF244321}">
                <p14:modId xmlns:p14="http://schemas.microsoft.com/office/powerpoint/2010/main" val="2629576284"/>
              </p:ext>
            </p:extLst>
          </p:nvPr>
        </p:nvGraphicFramePr>
        <p:xfrm>
          <a:off x="238984" y="3964453"/>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Usar al 100% sistemas de refrigeración con refrigerantes naturales.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2B6E316F-4BAC-4178-AC80-A1F16DFD20A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E4D846D-345B-4C83-910B-68C0FE86301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4117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8403728"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El objetivo es mejorar los equipos y procedimientos de refrigeración y congelación existentes mediante técnicas como: </a:t>
            </a:r>
          </a:p>
        </p:txBody>
      </p:sp>
      <p:sp>
        <p:nvSpPr>
          <p:cNvPr id="8" name="Titel 1">
            <a:extLst>
              <a:ext uri="{FF2B5EF4-FFF2-40B4-BE49-F238E27FC236}">
                <a16:creationId xmlns:a16="http://schemas.microsoft.com/office/drawing/2014/main" id="{7D43EE48-A7CE-4C68-B4EC-08B5896710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DA3922CE-71EB-4E2D-8EB3-301E591E7F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E8E494E-59E8-48E3-9101-E12E6ADAAE96}"/>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6B5E0DE-706C-43BE-BEF6-CA9D138CE6FF}"/>
              </a:ext>
            </a:extLst>
          </p:cNvPr>
          <p:cNvSpPr/>
          <p:nvPr/>
        </p:nvSpPr>
        <p:spPr>
          <a:xfrm>
            <a:off x="1204331" y="2341642"/>
            <a:ext cx="6735338" cy="2421881"/>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Seleccionar la temperatura adecuada </a:t>
            </a:r>
            <a:r>
              <a:rPr lang="es-ES" sz="1200" dirty="0">
                <a:solidFill>
                  <a:schemeClr val="tx1">
                    <a:lumMod val="75000"/>
                    <a:lumOff val="25000"/>
                  </a:schemeClr>
                </a:solidFill>
              </a:rPr>
              <a:t>según las necesidades de los productos que están refrigerados o congelados. </a:t>
            </a:r>
          </a:p>
          <a:p>
            <a:pPr marL="285750" lvl="0" indent="-285750" defTabSz="685800">
              <a:lnSpc>
                <a:spcPct val="150000"/>
              </a:lnSpc>
              <a:spcBef>
                <a:spcPct val="20000"/>
              </a:spcBef>
              <a:buFont typeface="Wingdings" panose="05000000000000000000" pitchFamily="2" charset="2"/>
              <a:buChar char="ü"/>
            </a:pPr>
            <a:r>
              <a:rPr lang="es-ES" sz="1200" b="1" dirty="0" err="1">
                <a:solidFill>
                  <a:schemeClr val="tx1">
                    <a:lumMod val="75000"/>
                    <a:lumOff val="25000"/>
                  </a:schemeClr>
                </a:solidFill>
              </a:rPr>
              <a:t>Preenfriar</a:t>
            </a:r>
            <a:r>
              <a:rPr lang="es-ES" sz="1200" b="1" dirty="0">
                <a:solidFill>
                  <a:schemeClr val="tx1">
                    <a:lumMod val="75000"/>
                    <a:lumOff val="25000"/>
                  </a:schemeClr>
                </a:solidFill>
              </a:rPr>
              <a:t> los productos calientes</a:t>
            </a:r>
            <a:r>
              <a:rPr lang="es-ES" sz="1200" dirty="0">
                <a:solidFill>
                  <a:schemeClr val="tx1">
                    <a:lumMod val="75000"/>
                    <a:lumOff val="25000"/>
                  </a:schemeClr>
                </a:solidFill>
              </a:rPr>
              <a:t> antes de colocarlos en el equipo de refrigeración. </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Minimizar el volumen de productos o ingredientes almacenados en frío</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Evitar fugas de temperatura</a:t>
            </a:r>
            <a:r>
              <a:rPr lang="es-ES" sz="1200" dirty="0">
                <a:solidFill>
                  <a:schemeClr val="tx1">
                    <a:lumMod val="75000"/>
                    <a:lumOff val="25000"/>
                  </a:schemeClr>
                </a:solidFill>
              </a:rPr>
              <a:t>, por ejemplo a través de sellos de puertas, gracias al uso de puertas de alta velocidad y cortinas de aire, y a la información y capacitación del personal.</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Recopilar sistemáticamente datos sobre cargas de refrigeración, uso de energía y tasas de fugas y tener un plan regular de inspección y mantenimiento</a:t>
            </a:r>
            <a:r>
              <a:rPr lang="es-ES" sz="1200" dirty="0">
                <a:solidFill>
                  <a:schemeClr val="tx1">
                    <a:lumMod val="75000"/>
                    <a:lumOff val="25000"/>
                  </a:schemeClr>
                </a:solidFill>
              </a:rPr>
              <a:t>.</a:t>
            </a:r>
          </a:p>
        </p:txBody>
      </p:sp>
    </p:spTree>
    <p:extLst>
      <p:ext uri="{BB962C8B-B14F-4D97-AF65-F5344CB8AC3E}">
        <p14:creationId xmlns:p14="http://schemas.microsoft.com/office/powerpoint/2010/main" val="230729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7918187" cy="367550"/>
          </a:xfrm>
          <a:noFill/>
        </p:spPr>
        <p:txBody>
          <a:bodyPr vert="horz" lIns="91440" tIns="45720" rIns="91440" bIns="45720" rtlCol="0" anchor="ctr">
            <a:noAutofit/>
          </a:bodyPr>
          <a:lstStyle/>
          <a:p>
            <a:r>
              <a:rPr lang="es-ES" sz="2000" dirty="0">
                <a:solidFill>
                  <a:srgbClr val="000000">
                    <a:lumMod val="75000"/>
                    <a:lumOff val="25000"/>
                  </a:srgbClr>
                </a:solidFill>
                <a:latin typeface="Arial"/>
              </a:rPr>
              <a:t>Cuando se actualizan los equipos de congelación y refrigeración o se diseñan y construyen nuevas instalaciones:</a:t>
            </a:r>
          </a:p>
        </p:txBody>
      </p:sp>
      <p:sp>
        <p:nvSpPr>
          <p:cNvPr id="8" name="Titel 1">
            <a:extLst>
              <a:ext uri="{FF2B5EF4-FFF2-40B4-BE49-F238E27FC236}">
                <a16:creationId xmlns:a16="http://schemas.microsoft.com/office/drawing/2014/main" id="{1DC38877-B62C-4D87-80A7-906C48C80E3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ECAD99-5F70-443F-91A7-BADA68F89C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ángulo 9">
            <a:extLst>
              <a:ext uri="{FF2B5EF4-FFF2-40B4-BE49-F238E27FC236}">
                <a16:creationId xmlns:a16="http://schemas.microsoft.com/office/drawing/2014/main" id="{63B9E793-E380-489E-99A6-DA479503D13F}"/>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2A93CC9-5A62-4A3D-8A24-ECF9EABF3A6A}"/>
              </a:ext>
            </a:extLst>
          </p:cNvPr>
          <p:cNvSpPr/>
          <p:nvPr/>
        </p:nvSpPr>
        <p:spPr>
          <a:xfrm>
            <a:off x="1204331" y="2536514"/>
            <a:ext cx="6735338" cy="210794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Cambiar de hidrofluorocarbonos (HFC) a refrigerantes natural menos dañinos con el planeta</a:t>
            </a:r>
            <a:r>
              <a:rPr lang="es-ES" sz="1200" dirty="0">
                <a:solidFill>
                  <a:schemeClr val="tx1">
                    <a:lumMod val="75000"/>
                    <a:lumOff val="25000"/>
                  </a:schemeClr>
                </a:solidFill>
              </a:rPr>
              <a:t> (por ejemplo, refrigerantes naturales).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Acordar un período de garantía sin fugas de varios años con el proveedor del equipo.</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Recuperar y reutilizar el calor residual generado por la unidad de refrigeración o por otros procesos que generan calor residual </a:t>
            </a:r>
            <a:r>
              <a:rPr lang="es-ES" sz="1200" dirty="0">
                <a:solidFill>
                  <a:schemeClr val="tx1">
                    <a:lumMod val="75000"/>
                    <a:lumOff val="25000"/>
                  </a:schemeClr>
                </a:solidFill>
              </a:rPr>
              <a:t>(por ejemplo, procesos de producción).</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Elegir el equipo, los sistemas de control y el diseño de la planta </a:t>
            </a:r>
            <a:r>
              <a:rPr lang="es-ES" sz="1200" dirty="0">
                <a:solidFill>
                  <a:schemeClr val="tx1">
                    <a:lumMod val="75000"/>
                    <a:lumOff val="25000"/>
                  </a:schemeClr>
                </a:solidFill>
              </a:rPr>
              <a:t>que permiten un consumo mínimo de energía y evitan pérdidas de temperatura y fugas de refrigerante.</a:t>
            </a:r>
          </a:p>
        </p:txBody>
      </p:sp>
    </p:spTree>
    <p:extLst>
      <p:ext uri="{BB962C8B-B14F-4D97-AF65-F5344CB8AC3E}">
        <p14:creationId xmlns:p14="http://schemas.microsoft.com/office/powerpoint/2010/main" val="389627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A15ED03-69B3-41CF-A254-24039FC5C95A}"/>
              </a:ext>
            </a:extLst>
          </p:cNvPr>
          <p:cNvPicPr>
            <a:picLocks noChangeAspect="1"/>
          </p:cNvPicPr>
          <p:nvPr/>
        </p:nvPicPr>
        <p:blipFill rotWithShape="1">
          <a:blip r:embed="rId2">
            <a:extLst>
              <a:ext uri="{28A0092B-C50C-407E-A947-70E740481C1C}">
                <a14:useLocalDpi xmlns:a14="http://schemas.microsoft.com/office/drawing/2010/main" val="0"/>
              </a:ext>
            </a:extLst>
          </a:blip>
          <a:srcRect l="52992"/>
          <a:stretch/>
        </p:blipFill>
        <p:spPr>
          <a:xfrm>
            <a:off x="7221052" y="2090326"/>
            <a:ext cx="666953" cy="944156"/>
          </a:xfrm>
          <a:prstGeom prst="rect">
            <a:avLst/>
          </a:prstGeom>
        </p:spPr>
      </p:pic>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39</a:t>
            </a:fld>
            <a:endParaRPr lang="de-DE"/>
          </a:p>
        </p:txBody>
      </p:sp>
      <p:pic>
        <p:nvPicPr>
          <p:cNvPr id="3" name="Imagen 2">
            <a:extLst>
              <a:ext uri="{FF2B5EF4-FFF2-40B4-BE49-F238E27FC236}">
                <a16:creationId xmlns:a16="http://schemas.microsoft.com/office/drawing/2014/main" id="{D6D7BD09-6D90-4893-948D-60427D54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69" y="2198137"/>
            <a:ext cx="1078821" cy="722810"/>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F34603FA-1455-4089-948A-6679D1097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75" y="2158681"/>
            <a:ext cx="993125" cy="807741"/>
          </a:xfrm>
          <a:prstGeom prst="rect">
            <a:avLst/>
          </a:prstGeom>
        </p:spPr>
      </p:pic>
      <p:sp>
        <p:nvSpPr>
          <p:cNvPr id="15" name="Rectángulo 14">
            <a:extLst>
              <a:ext uri="{FF2B5EF4-FFF2-40B4-BE49-F238E27FC236}">
                <a16:creationId xmlns:a16="http://schemas.microsoft.com/office/drawing/2014/main" id="{B1B264A5-509A-4353-BE26-53F2A673BF24}"/>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nhaltsplatzhalter 10">
            <a:extLst>
              <a:ext uri="{FF2B5EF4-FFF2-40B4-BE49-F238E27FC236}">
                <a16:creationId xmlns:a16="http://schemas.microsoft.com/office/drawing/2014/main" id="{B9F5BBDC-2C4D-4956-B58F-6D27E77363DA}"/>
              </a:ext>
            </a:extLst>
          </p:cNvPr>
          <p:cNvSpPr txBox="1">
            <a:spLocks/>
          </p:cNvSpPr>
          <p:nvPr/>
        </p:nvSpPr>
        <p:spPr>
          <a:xfrm>
            <a:off x="252641" y="3059815"/>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Incluyen un sistema de refrigeración de amoníaco, con una </a:t>
            </a:r>
            <a:r>
              <a:rPr lang="es-ES" b="1" dirty="0">
                <a:solidFill>
                  <a:schemeClr val="tx1">
                    <a:lumMod val="75000"/>
                    <a:lumOff val="25000"/>
                  </a:schemeClr>
                </a:solidFill>
              </a:rPr>
              <a:t>capacidad de enfriamiento de más de 7,5 MW</a:t>
            </a:r>
            <a:r>
              <a:rPr lang="es-ES" dirty="0">
                <a:solidFill>
                  <a:schemeClr val="tx1">
                    <a:lumMod val="75000"/>
                    <a:lumOff val="25000"/>
                  </a:schemeClr>
                </a:solidFill>
              </a:rPr>
              <a:t>.</a:t>
            </a:r>
          </a:p>
        </p:txBody>
      </p:sp>
      <p:sp>
        <p:nvSpPr>
          <p:cNvPr id="18" name="Untertitel 12">
            <a:extLst>
              <a:ext uri="{FF2B5EF4-FFF2-40B4-BE49-F238E27FC236}">
                <a16:creationId xmlns:a16="http://schemas.microsoft.com/office/drawing/2014/main" id="{A8A7074E-89B3-4B13-8C76-41D678A07A16}"/>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19" name="Titel 1">
            <a:extLst>
              <a:ext uri="{FF2B5EF4-FFF2-40B4-BE49-F238E27FC236}">
                <a16:creationId xmlns:a16="http://schemas.microsoft.com/office/drawing/2014/main" id="{30F5D1FB-C86A-486C-8A25-9D98B2D82B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0" name="Rectángulo 19">
            <a:extLst>
              <a:ext uri="{FF2B5EF4-FFF2-40B4-BE49-F238E27FC236}">
                <a16:creationId xmlns:a16="http://schemas.microsoft.com/office/drawing/2014/main" id="{6D4CD3D4-706C-4CB9-9EAC-71B87EAD3D2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ángulo 20">
            <a:extLst>
              <a:ext uri="{FF2B5EF4-FFF2-40B4-BE49-F238E27FC236}">
                <a16:creationId xmlns:a16="http://schemas.microsoft.com/office/drawing/2014/main" id="{9AD685CA-9C8E-4868-81BF-8143797FA988}"/>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70B65DD-5393-452E-8C62-144A4B66DD63}"/>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BBE6193-40CD-48F8-AADC-5CFC1597FAAD}"/>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Inhaltsplatzhalter 10">
            <a:extLst>
              <a:ext uri="{FF2B5EF4-FFF2-40B4-BE49-F238E27FC236}">
                <a16:creationId xmlns:a16="http://schemas.microsoft.com/office/drawing/2014/main" id="{41A9EA28-57E9-4254-B87E-A86089B1BF39}"/>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El mayor productor de lácteos en Polonia, reportó un </a:t>
            </a:r>
            <a:r>
              <a:rPr lang="es-ES" sz="1200" b="1" dirty="0"/>
              <a:t>ahorro de energía del 25%</a:t>
            </a:r>
            <a:r>
              <a:rPr lang="es-ES" sz="1200" dirty="0"/>
              <a:t> en comparación con las soluciones anteriores en dos de sus plantas, instalando un sistema con amoníaco. </a:t>
            </a:r>
          </a:p>
          <a:p>
            <a:endParaRPr lang="de-DE" sz="1400" dirty="0"/>
          </a:p>
        </p:txBody>
      </p:sp>
      <p:sp>
        <p:nvSpPr>
          <p:cNvPr id="25" name="Rectángulo 24">
            <a:extLst>
              <a:ext uri="{FF2B5EF4-FFF2-40B4-BE49-F238E27FC236}">
                <a16:creationId xmlns:a16="http://schemas.microsoft.com/office/drawing/2014/main" id="{6A862E0F-C877-4647-8FA6-C6ADEEF64AB4}"/>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1F419EF-A90F-4000-BA67-DDA81E18D2B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Inhaltsplatzhalter 10">
            <a:extLst>
              <a:ext uri="{FF2B5EF4-FFF2-40B4-BE49-F238E27FC236}">
                <a16:creationId xmlns:a16="http://schemas.microsoft.com/office/drawing/2014/main" id="{83040EBE-108E-4601-ADED-DA9656669713}"/>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Invirtió en un sistema de enfriamiento geotérmico para enfriar su bodega.</a:t>
            </a:r>
          </a:p>
          <a:p>
            <a:pPr marL="252413" lvl="1" indent="0" algn="just">
              <a:buNone/>
            </a:pPr>
            <a:endParaRPr lang="es-ES" sz="1350" dirty="0"/>
          </a:p>
          <a:p>
            <a:pPr marL="252413" lvl="1" indent="0" algn="just">
              <a:buNone/>
            </a:pPr>
            <a:r>
              <a:rPr lang="es-ES" sz="1350" dirty="0"/>
              <a:t>La demanda energética para el funcionamiento de la geotermia gracias al sistema de enfriamiento es un </a:t>
            </a:r>
            <a:r>
              <a:rPr lang="es-ES" sz="1350" b="1" dirty="0"/>
              <a:t>10% más bajo</a:t>
            </a:r>
            <a:r>
              <a:rPr lang="es-ES" sz="1350" dirty="0"/>
              <a:t> que el utilizado anteriormente.</a:t>
            </a:r>
          </a:p>
        </p:txBody>
      </p:sp>
    </p:spTree>
    <p:extLst>
      <p:ext uri="{BB962C8B-B14F-4D97-AF65-F5344CB8AC3E}">
        <p14:creationId xmlns:p14="http://schemas.microsoft.com/office/powerpoint/2010/main" val="428650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8099B847-6BBA-402B-B444-D2C0649230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DEB75CE-DA2A-4DD3-9B90-F9819FF8F8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F28B3C71-6139-4FB7-A722-706475FB56AD}"/>
              </a:ext>
            </a:extLst>
          </p:cNvPr>
          <p:cNvGraphicFramePr>
            <a:graphicFrameLocks noGrp="1"/>
          </p:cNvGraphicFramePr>
          <p:nvPr>
            <p:extLst>
              <p:ext uri="{D42A27DB-BD31-4B8C-83A1-F6EECF244321}">
                <p14:modId xmlns:p14="http://schemas.microsoft.com/office/powerpoint/2010/main" val="3897684549"/>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solidFill>
                          <a:latin typeface="Arial" panose="020B0604020202020204" pitchFamily="34" charset="0"/>
                          <a:cs typeface="Arial" panose="020B0604020202020204" pitchFamily="34" charset="0"/>
                        </a:rPr>
                        <a:t>Indicadores</a:t>
                      </a:r>
                      <a:endParaRPr lang="es-ES" sz="2000" b="1" dirty="0">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s-ES" sz="1400" dirty="0"/>
                        <a:t>Porcentaje </a:t>
                      </a:r>
                      <a:r>
                        <a:rPr lang="es-ES" sz="1400" dirty="0">
                          <a:solidFill>
                            <a:schemeClr val="tx1"/>
                          </a:solidFill>
                        </a:rPr>
                        <a:t>de instalaciones </a:t>
                      </a:r>
                      <a:r>
                        <a:rPr lang="es-ES" sz="1400" dirty="0"/>
                        <a:t>o productos evaluados utilizando un protocolo de evaluación de sostenibilidad ambiental reconocido (%). </a:t>
                      </a:r>
                    </a:p>
                    <a:p>
                      <a:pPr marL="171450" indent="-171450" algn="just" defTabSz="713232">
                        <a:spcAft>
                          <a:spcPts val="600"/>
                        </a:spcAft>
                        <a:buFont typeface="Arial" panose="020B0604020202020204" pitchFamily="34" charset="0"/>
                        <a:buChar char="•"/>
                      </a:pPr>
                      <a:r>
                        <a:rPr lang="es-ES" sz="1400" dirty="0">
                          <a:solidFill>
                            <a:schemeClr val="tx1"/>
                          </a:solidFill>
                        </a:rPr>
                        <a:t>Número de instalaciones </a:t>
                      </a:r>
                      <a:r>
                        <a:rPr lang="es-ES" sz="1400" dirty="0"/>
                        <a:t>o productos evaluados utilizando un protocolo de evaluación de sostenibilidad ambiental reconocido.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EF78377-DD71-43F5-A974-FDA63769C749}"/>
              </a:ext>
            </a:extLst>
          </p:cNvPr>
          <p:cNvGraphicFramePr>
            <a:graphicFrameLocks noGrp="1"/>
          </p:cNvGraphicFramePr>
          <p:nvPr>
            <p:extLst>
              <p:ext uri="{D42A27DB-BD31-4B8C-83A1-F6EECF244321}">
                <p14:modId xmlns:p14="http://schemas.microsoft.com/office/powerpoint/2010/main" val="1595186323"/>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Implementación de una evaluación de sostenibilidad ambiental en toda la empresa que cubre todas las operaciones. </a:t>
                      </a:r>
                    </a:p>
                    <a:p>
                      <a:pPr marL="285750" lvl="1" indent="-285750" algn="l" defTabSz="914400" rtl="0" eaLnBrk="1" latinLnBrk="0" hangingPunct="1">
                        <a:buFont typeface="Arial" panose="020B0604020202020204" pitchFamily="34" charset="0"/>
                        <a:buChar char="•"/>
                      </a:pPr>
                      <a:r>
                        <a:rPr lang="es-ES" sz="1400" kern="1200" dirty="0">
                          <a:solidFill>
                            <a:schemeClr val="dk1"/>
                          </a:solidFill>
                          <a:latin typeface="+mn-lt"/>
                          <a:ea typeface="+mn-ea"/>
                          <a:cs typeface="+mn-cs"/>
                        </a:rPr>
                        <a:t>Realización de la evaluación de sostenibilidad ambiental para todos los nuevos productos en desarrollo.</a:t>
                      </a: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96937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40</a:t>
            </a:fld>
            <a:endParaRPr lang="de-DE"/>
          </a:p>
        </p:txBody>
      </p:sp>
      <p:graphicFrame>
        <p:nvGraphicFramePr>
          <p:cNvPr id="7" name="Tabla 6">
            <a:extLst>
              <a:ext uri="{FF2B5EF4-FFF2-40B4-BE49-F238E27FC236}">
                <a16:creationId xmlns:a16="http://schemas.microsoft.com/office/drawing/2014/main" id="{1AFB3535-0380-4272-AE8B-F057299A8C7F}"/>
              </a:ext>
            </a:extLst>
          </p:cNvPr>
          <p:cNvGraphicFramePr>
            <a:graphicFrameLocks noGrp="1"/>
          </p:cNvGraphicFramePr>
          <p:nvPr>
            <p:extLst>
              <p:ext uri="{D42A27DB-BD31-4B8C-83A1-F6EECF244321}">
                <p14:modId xmlns:p14="http://schemas.microsoft.com/office/powerpoint/2010/main" val="2242244527"/>
              </p:ext>
            </p:extLst>
          </p:nvPr>
        </p:nvGraphicFramePr>
        <p:xfrm>
          <a:off x="1666908" y="1999533"/>
          <a:ext cx="5564121" cy="1295451"/>
        </p:xfrm>
        <a:graphic>
          <a:graphicData uri="http://schemas.openxmlformats.org/drawingml/2006/table">
            <a:tbl>
              <a:tblPr firstRow="1" bandRow="1">
                <a:tableStyleId>{5C22544A-7EE6-4342-B048-85BDC9FD1C3A}</a:tableStyleId>
              </a:tblPr>
              <a:tblGrid>
                <a:gridCol w="1854707">
                  <a:extLst>
                    <a:ext uri="{9D8B030D-6E8A-4147-A177-3AD203B41FA5}">
                      <a16:colId xmlns:a16="http://schemas.microsoft.com/office/drawing/2014/main" val="2955391965"/>
                    </a:ext>
                  </a:extLst>
                </a:gridCol>
                <a:gridCol w="1854707">
                  <a:extLst>
                    <a:ext uri="{9D8B030D-6E8A-4147-A177-3AD203B41FA5}">
                      <a16:colId xmlns:a16="http://schemas.microsoft.com/office/drawing/2014/main" val="2508976261"/>
                    </a:ext>
                  </a:extLst>
                </a:gridCol>
                <a:gridCol w="1854707">
                  <a:extLst>
                    <a:ext uri="{9D8B030D-6E8A-4147-A177-3AD203B41FA5}">
                      <a16:colId xmlns:a16="http://schemas.microsoft.com/office/drawing/2014/main" val="3647598697"/>
                    </a:ext>
                  </a:extLst>
                </a:gridCol>
              </a:tblGrid>
              <a:tr h="432801">
                <a:tc>
                  <a:txBody>
                    <a:bodyPr/>
                    <a:lstStyle/>
                    <a:p>
                      <a:endParaRPr lang="es-ES" sz="1200" dirty="0">
                        <a:solidFill>
                          <a:schemeClr val="tx1">
                            <a:lumMod val="75000"/>
                            <a:lumOff val="25000"/>
                          </a:schemeClr>
                        </a:solidFill>
                      </a:endParaRPr>
                    </a:p>
                  </a:txBody>
                  <a:tcPr marL="68580" marR="68580" marT="34290" marB="34290">
                    <a:solidFill>
                      <a:schemeClr val="bg1"/>
                    </a:solidFill>
                  </a:tcPr>
                </a:tc>
                <a:tc>
                  <a:txBody>
                    <a:bodyPr/>
                    <a:lstStyle/>
                    <a:p>
                      <a:pPr algn="ctr"/>
                      <a:r>
                        <a:rPr lang="es-ES" sz="1200" dirty="0">
                          <a:solidFill>
                            <a:schemeClr val="tx1">
                              <a:lumMod val="75000"/>
                              <a:lumOff val="25000"/>
                            </a:schemeClr>
                          </a:solidFill>
                        </a:rPr>
                        <a:t>Emisiones de GEI refrigerantes</a:t>
                      </a:r>
                    </a:p>
                  </a:txBody>
                  <a:tcPr marL="68580" marR="68580" marT="34290" marB="34290" anchor="ctr">
                    <a:solidFill>
                      <a:srgbClr val="FFC000"/>
                    </a:solidFill>
                  </a:tcPr>
                </a:tc>
                <a:tc>
                  <a:txBody>
                    <a:bodyPr/>
                    <a:lstStyle/>
                    <a:p>
                      <a:pPr algn="ctr"/>
                      <a:r>
                        <a:rPr lang="es-ES" sz="1200" dirty="0">
                          <a:solidFill>
                            <a:schemeClr val="tx1">
                              <a:lumMod val="75000"/>
                              <a:lumOff val="25000"/>
                            </a:schemeClr>
                          </a:solidFill>
                        </a:rPr>
                        <a:t>Energía</a:t>
                      </a:r>
                    </a:p>
                  </a:txBody>
                  <a:tcPr marL="68580" marR="68580" marT="34290" marB="34290" anchor="ctr">
                    <a:solidFill>
                      <a:srgbClr val="FFC000"/>
                    </a:solidFill>
                  </a:tcPr>
                </a:tc>
                <a:extLst>
                  <a:ext uri="{0D108BD9-81ED-4DB2-BD59-A6C34878D82A}">
                    <a16:rowId xmlns:a16="http://schemas.microsoft.com/office/drawing/2014/main" val="3191832784"/>
                  </a:ext>
                </a:extLst>
              </a:tr>
              <a:tr h="250569">
                <a:tc>
                  <a:txBody>
                    <a:bodyPr/>
                    <a:lstStyle/>
                    <a:p>
                      <a:r>
                        <a:rPr lang="es-ES" sz="1200" dirty="0">
                          <a:solidFill>
                            <a:schemeClr val="tx1">
                              <a:lumMod val="75000"/>
                              <a:lumOff val="25000"/>
                            </a:schemeClr>
                          </a:solidFill>
                        </a:rPr>
                        <a:t>Sistema existente</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50%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25%</a:t>
                      </a:r>
                    </a:p>
                  </a:txBody>
                  <a:tcPr marL="68580" marR="68580" marT="34290" marB="34290">
                    <a:solidFill>
                      <a:schemeClr val="bg2"/>
                    </a:solidFill>
                  </a:tcPr>
                </a:tc>
                <a:extLst>
                  <a:ext uri="{0D108BD9-81ED-4DB2-BD59-A6C34878D82A}">
                    <a16:rowId xmlns:a16="http://schemas.microsoft.com/office/drawing/2014/main" val="246185257"/>
                  </a:ext>
                </a:extLst>
              </a:tr>
              <a:tr h="250569">
                <a:tc>
                  <a:txBody>
                    <a:bodyPr/>
                    <a:lstStyle/>
                    <a:p>
                      <a:r>
                        <a:rPr lang="es-ES" sz="1200" dirty="0">
                          <a:solidFill>
                            <a:schemeClr val="tx1">
                              <a:lumMod val="75000"/>
                              <a:lumOff val="25000"/>
                            </a:schemeClr>
                          </a:solidFill>
                        </a:rPr>
                        <a:t>Nuevo sistema</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&gt; 90%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40%</a:t>
                      </a:r>
                    </a:p>
                  </a:txBody>
                  <a:tcPr marL="68580" marR="68580" marT="34290" marB="34290">
                    <a:solidFill>
                      <a:schemeClr val="bg2"/>
                    </a:solidFill>
                  </a:tcPr>
                </a:tc>
                <a:extLst>
                  <a:ext uri="{0D108BD9-81ED-4DB2-BD59-A6C34878D82A}">
                    <a16:rowId xmlns:a16="http://schemas.microsoft.com/office/drawing/2014/main" val="4291838267"/>
                  </a:ext>
                </a:extLst>
              </a:tr>
              <a:tr h="358191">
                <a:tc gridSpan="3">
                  <a:txBody>
                    <a:bodyPr/>
                    <a:lstStyle/>
                    <a:p>
                      <a:pPr algn="ctr"/>
                      <a:r>
                        <a:rPr lang="es-ES" sz="900" dirty="0">
                          <a:solidFill>
                            <a:schemeClr val="tx1">
                              <a:lumMod val="75000"/>
                              <a:lumOff val="25000"/>
                            </a:schemeClr>
                          </a:solidFill>
                        </a:rPr>
                        <a:t>Potencial de ahorro ambiental al optimizar la refrigeración en la cadena de suministro de comestibles. Fuente: </a:t>
                      </a:r>
                      <a:r>
                        <a:rPr lang="es-ES" sz="900" dirty="0" err="1">
                          <a:solidFill>
                            <a:schemeClr val="tx1">
                              <a:lumMod val="75000"/>
                              <a:lumOff val="25000"/>
                            </a:schemeClr>
                          </a:solidFill>
                        </a:rPr>
                        <a:t>Product</a:t>
                      </a:r>
                      <a:r>
                        <a:rPr lang="es-ES" sz="900" dirty="0">
                          <a:solidFill>
                            <a:schemeClr val="tx1">
                              <a:lumMod val="75000"/>
                              <a:lumOff val="25000"/>
                            </a:schemeClr>
                          </a:solidFill>
                        </a:rPr>
                        <a:t> </a:t>
                      </a:r>
                      <a:r>
                        <a:rPr lang="es-ES" sz="900" dirty="0" err="1">
                          <a:solidFill>
                            <a:schemeClr val="tx1">
                              <a:lumMod val="75000"/>
                              <a:lumOff val="25000"/>
                            </a:schemeClr>
                          </a:solidFill>
                        </a:rPr>
                        <a:t>Sustainability</a:t>
                      </a:r>
                      <a:r>
                        <a:rPr lang="es-ES" sz="900" dirty="0">
                          <a:solidFill>
                            <a:schemeClr val="tx1">
                              <a:lumMod val="75000"/>
                              <a:lumOff val="25000"/>
                            </a:schemeClr>
                          </a:solidFill>
                        </a:rPr>
                        <a:t> </a:t>
                      </a:r>
                      <a:r>
                        <a:rPr lang="es-ES" sz="900" dirty="0" err="1">
                          <a:solidFill>
                            <a:schemeClr val="tx1">
                              <a:lumMod val="75000"/>
                              <a:lumOff val="25000"/>
                            </a:schemeClr>
                          </a:solidFill>
                        </a:rPr>
                        <a:t>Forum</a:t>
                      </a:r>
                      <a:r>
                        <a:rPr lang="es-ES" sz="900" dirty="0">
                          <a:solidFill>
                            <a:schemeClr val="tx1">
                              <a:lumMod val="75000"/>
                              <a:lumOff val="25000"/>
                            </a:schemeClr>
                          </a:solidFill>
                        </a:rPr>
                        <a:t> (2013)</a:t>
                      </a:r>
                    </a:p>
                  </a:txBody>
                  <a:tcPr marL="68580" marR="68580" marT="34290" marB="34290">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217872724"/>
                  </a:ext>
                </a:extLst>
              </a:tr>
            </a:tbl>
          </a:graphicData>
        </a:graphic>
      </p:graphicFrame>
      <p:sp>
        <p:nvSpPr>
          <p:cNvPr id="12" name="Titel 1">
            <a:extLst>
              <a:ext uri="{FF2B5EF4-FFF2-40B4-BE49-F238E27FC236}">
                <a16:creationId xmlns:a16="http://schemas.microsoft.com/office/drawing/2014/main" id="{9F3728DF-FB4A-4F90-BE9C-138A644C940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A74C2B7-683F-4BD9-B711-61CCEAD457E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esquinas superiores redondeadas 13">
            <a:extLst>
              <a:ext uri="{FF2B5EF4-FFF2-40B4-BE49-F238E27FC236}">
                <a16:creationId xmlns:a16="http://schemas.microsoft.com/office/drawing/2014/main" id="{1C163143-4912-42C8-B938-6F034F9A135E}"/>
              </a:ext>
            </a:extLst>
          </p:cNvPr>
          <p:cNvSpPr/>
          <p:nvPr/>
        </p:nvSpPr>
        <p:spPr>
          <a:xfrm>
            <a:off x="1671247" y="1386237"/>
            <a:ext cx="55597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949FA9B-841B-4822-9769-E6601863E83B}"/>
              </a:ext>
            </a:extLst>
          </p:cNvPr>
          <p:cNvSpPr/>
          <p:nvPr/>
        </p:nvSpPr>
        <p:spPr>
          <a:xfrm>
            <a:off x="4170464" y="85901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1">
            <a:extLst>
              <a:ext uri="{FF2B5EF4-FFF2-40B4-BE49-F238E27FC236}">
                <a16:creationId xmlns:a16="http://schemas.microsoft.com/office/drawing/2014/main" id="{36326881-47C3-44A5-B7F6-847BA7623EB5}"/>
              </a:ext>
            </a:extLst>
          </p:cNvPr>
          <p:cNvSpPr/>
          <p:nvPr/>
        </p:nvSpPr>
        <p:spPr>
          <a:xfrm>
            <a:off x="1600200" y="1529801"/>
            <a:ext cx="57691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18" name="Gráfico 17">
            <a:extLst>
              <a:ext uri="{FF2B5EF4-FFF2-40B4-BE49-F238E27FC236}">
                <a16:creationId xmlns:a16="http://schemas.microsoft.com/office/drawing/2014/main" id="{4766E05C-EE8A-4418-876A-1D506EC7D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311" y="971131"/>
            <a:ext cx="427966" cy="408757"/>
          </a:xfrm>
          <a:prstGeom prst="rect">
            <a:avLst/>
          </a:prstGeom>
        </p:spPr>
      </p:pic>
      <p:sp>
        <p:nvSpPr>
          <p:cNvPr id="19" name="Rectángulo: esquinas superiores redondeadas 18">
            <a:extLst>
              <a:ext uri="{FF2B5EF4-FFF2-40B4-BE49-F238E27FC236}">
                <a16:creationId xmlns:a16="http://schemas.microsoft.com/office/drawing/2014/main" id="{FB626386-490A-4C2F-9531-F25CC08BDB1B}"/>
              </a:ext>
            </a:extLst>
          </p:cNvPr>
          <p:cNvSpPr/>
          <p:nvPr/>
        </p:nvSpPr>
        <p:spPr>
          <a:xfrm>
            <a:off x="967101" y="3947841"/>
            <a:ext cx="71708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48B16817-BD2B-4C96-8634-8B57FE6BA80B}"/>
              </a:ext>
            </a:extLst>
          </p:cNvPr>
          <p:cNvSpPr/>
          <p:nvPr/>
        </p:nvSpPr>
        <p:spPr>
          <a:xfrm>
            <a:off x="4188005" y="342061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B0B4D95E-BEEF-4040-B82B-DBA42806FC79}"/>
              </a:ext>
            </a:extLst>
          </p:cNvPr>
          <p:cNvSpPr/>
          <p:nvPr/>
        </p:nvSpPr>
        <p:spPr>
          <a:xfrm>
            <a:off x="967101" y="4053305"/>
            <a:ext cx="7170845"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2" name="Gráfico 21">
            <a:extLst>
              <a:ext uri="{FF2B5EF4-FFF2-40B4-BE49-F238E27FC236}">
                <a16:creationId xmlns:a16="http://schemas.microsoft.com/office/drawing/2014/main" id="{C6DAFE16-161D-4EE1-BB5D-B7A32111A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50" y="3491587"/>
            <a:ext cx="336919" cy="507831"/>
          </a:xfrm>
          <a:prstGeom prst="rect">
            <a:avLst/>
          </a:prstGeom>
        </p:spPr>
      </p:pic>
      <p:sp>
        <p:nvSpPr>
          <p:cNvPr id="23" name="Rectángulo 22">
            <a:extLst>
              <a:ext uri="{FF2B5EF4-FFF2-40B4-BE49-F238E27FC236}">
                <a16:creationId xmlns:a16="http://schemas.microsoft.com/office/drawing/2014/main" id="{CD9B481C-3BB1-4606-ACF2-A359E056FBD8}"/>
              </a:ext>
            </a:extLst>
          </p:cNvPr>
          <p:cNvSpPr/>
          <p:nvPr/>
        </p:nvSpPr>
        <p:spPr>
          <a:xfrm>
            <a:off x="1666908" y="1893245"/>
            <a:ext cx="5564122" cy="147348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A8E5FB8-A65E-4D40-8122-F0E9DDABC18E}"/>
              </a:ext>
            </a:extLst>
          </p:cNvPr>
          <p:cNvSpPr/>
          <p:nvPr/>
        </p:nvSpPr>
        <p:spPr>
          <a:xfrm>
            <a:off x="960535" y="4455672"/>
            <a:ext cx="7177411" cy="1218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33">
            <a:extLst>
              <a:ext uri="{FF2B5EF4-FFF2-40B4-BE49-F238E27FC236}">
                <a16:creationId xmlns:a16="http://schemas.microsoft.com/office/drawing/2014/main" id="{A35FACD7-6E14-472B-86CB-D6AEE8FB2544}"/>
              </a:ext>
            </a:extLst>
          </p:cNvPr>
          <p:cNvSpPr txBox="1"/>
          <p:nvPr/>
        </p:nvSpPr>
        <p:spPr>
          <a:xfrm>
            <a:off x="987518" y="4603966"/>
            <a:ext cx="7150429"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fábrica de cerveza </a:t>
            </a:r>
            <a:r>
              <a:rPr lang="es-ES" sz="1350" b="1" dirty="0">
                <a:solidFill>
                  <a:schemeClr val="tx1">
                    <a:lumMod val="75000"/>
                    <a:lumOff val="25000"/>
                  </a:schemeClr>
                </a:solidFill>
              </a:rPr>
              <a:t>Daniel </a:t>
            </a:r>
            <a:r>
              <a:rPr lang="es-ES" sz="1350" b="1" dirty="0" err="1">
                <a:solidFill>
                  <a:schemeClr val="tx1">
                    <a:lumMod val="75000"/>
                    <a:lumOff val="25000"/>
                  </a:schemeClr>
                </a:solidFill>
              </a:rPr>
              <a:t>Thwaites</a:t>
            </a:r>
            <a:r>
              <a:rPr lang="es-ES" sz="1350" b="1" dirty="0">
                <a:solidFill>
                  <a:schemeClr val="tx1">
                    <a:lumMod val="75000"/>
                    <a:lumOff val="25000"/>
                  </a:schemeClr>
                </a:solidFill>
              </a:rPr>
              <a:t> </a:t>
            </a:r>
            <a:r>
              <a:rPr lang="es-ES" sz="1350" dirty="0">
                <a:solidFill>
                  <a:schemeClr val="tx1">
                    <a:lumMod val="75000"/>
                    <a:lumOff val="25000"/>
                  </a:schemeClr>
                </a:solidFill>
              </a:rPr>
              <a:t>en el Reino Unido instaló un compresor alternativo con amoníaco y, como resultado, </a:t>
            </a:r>
            <a:r>
              <a:rPr lang="es-ES" sz="1350" b="1" dirty="0">
                <a:solidFill>
                  <a:schemeClr val="tx1">
                    <a:lumMod val="75000"/>
                    <a:lumOff val="25000"/>
                  </a:schemeClr>
                </a:solidFill>
              </a:rPr>
              <a:t>aumentó la producción de 310 kW a 400 kW</a:t>
            </a:r>
            <a:r>
              <a:rPr lang="es-ES" sz="1350" dirty="0">
                <a:solidFill>
                  <a:schemeClr val="tx1">
                    <a:lumMod val="75000"/>
                    <a:lumOff val="25000"/>
                  </a:schemeClr>
                </a:solidFill>
              </a:rPr>
              <a:t> con una eficiencia energética mejorada y </a:t>
            </a:r>
            <a:r>
              <a:rPr lang="es-ES" sz="1350" b="1" dirty="0">
                <a:solidFill>
                  <a:schemeClr val="tx1">
                    <a:lumMod val="75000"/>
                    <a:lumOff val="25000"/>
                  </a:schemeClr>
                </a:solidFill>
              </a:rPr>
              <a:t>ahorro alrededor de 2.500 euros por semana en costos de electricidad</a:t>
            </a:r>
            <a:r>
              <a:rPr lang="es-ES" sz="1350" dirty="0">
                <a:solidFill>
                  <a:schemeClr val="tx1">
                    <a:lumMod val="75000"/>
                    <a:lumOff val="25000"/>
                  </a:schemeClr>
                </a:solidFill>
              </a:rPr>
              <a:t>. La inversión se amortizó en menos de </a:t>
            </a:r>
            <a:r>
              <a:rPr lang="es-ES" sz="1350" b="1" dirty="0">
                <a:solidFill>
                  <a:schemeClr val="tx1">
                    <a:lumMod val="75000"/>
                    <a:lumOff val="25000"/>
                  </a:schemeClr>
                </a:solidFill>
              </a:rPr>
              <a:t>18 meses</a:t>
            </a:r>
            <a:r>
              <a:rPr lang="es-ES" sz="1350" dirty="0">
                <a:solidFill>
                  <a:schemeClr val="tx1">
                    <a:lumMod val="75000"/>
                    <a:lumOff val="25000"/>
                  </a:schemeClr>
                </a:solidFill>
              </a:rPr>
              <a:t>.</a:t>
            </a:r>
          </a:p>
        </p:txBody>
      </p:sp>
    </p:spTree>
    <p:extLst>
      <p:ext uri="{BB962C8B-B14F-4D97-AF65-F5344CB8AC3E}">
        <p14:creationId xmlns:p14="http://schemas.microsoft.com/office/powerpoint/2010/main" val="254372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41</a:t>
            </a:fld>
            <a:endParaRPr lang="de-DE">
              <a:solidFill>
                <a:srgbClr val="000000">
                  <a:lumMod val="75000"/>
                  <a:lumOff val="25000"/>
                </a:srgbClr>
              </a:solidFill>
              <a:latin typeface="Arial"/>
            </a:endParaRPr>
          </a:p>
        </p:txBody>
      </p:sp>
      <p:pic>
        <p:nvPicPr>
          <p:cNvPr id="6" name="Imagen 5">
            <a:extLst>
              <a:ext uri="{FF2B5EF4-FFF2-40B4-BE49-F238E27FC236}">
                <a16:creationId xmlns:a16="http://schemas.microsoft.com/office/drawing/2014/main" id="{D83A3918-079E-4849-BC7A-674F8531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7" y="4952420"/>
            <a:ext cx="1372687" cy="485016"/>
          </a:xfrm>
          <a:prstGeom prst="rect">
            <a:avLst/>
          </a:prstGeom>
        </p:spPr>
      </p:pic>
      <p:sp>
        <p:nvSpPr>
          <p:cNvPr id="9" name="Rectángulo 8">
            <a:extLst>
              <a:ext uri="{FF2B5EF4-FFF2-40B4-BE49-F238E27FC236}">
                <a16:creationId xmlns:a16="http://schemas.microsoft.com/office/drawing/2014/main" id="{95D2AE08-D14A-4A8E-9D46-216B4331AB98}"/>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Untertitel 5">
            <a:extLst>
              <a:ext uri="{FF2B5EF4-FFF2-40B4-BE49-F238E27FC236}">
                <a16:creationId xmlns:a16="http://schemas.microsoft.com/office/drawing/2014/main" id="{4E660545-EE62-4444-8F7A-0733E3746497}"/>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1" name="Inhaltsplatzhalter 2">
            <a:extLst>
              <a:ext uri="{FF2B5EF4-FFF2-40B4-BE49-F238E27FC236}">
                <a16:creationId xmlns:a16="http://schemas.microsoft.com/office/drawing/2014/main" id="{6CB8EEE2-DCAD-4146-BC9F-80A719815191}"/>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Tal vez el mayor impulsor del cambio en el sector han sido las </a:t>
            </a:r>
            <a:r>
              <a:rPr lang="es-ES" dirty="0">
                <a:solidFill>
                  <a:schemeClr val="tx1">
                    <a:lumMod val="75000"/>
                    <a:lumOff val="25000"/>
                  </a:schemeClr>
                </a:solidFill>
              </a:rPr>
              <a:t>normas de la UE </a:t>
            </a:r>
            <a:r>
              <a:rPr lang="es-ES" b="0" dirty="0">
                <a:solidFill>
                  <a:schemeClr val="tx1">
                    <a:lumMod val="75000"/>
                    <a:lumOff val="25000"/>
                  </a:schemeClr>
                </a:solidFill>
              </a:rPr>
              <a:t>para una "eliminación rápida" de los HFC (también conocidos como </a:t>
            </a:r>
            <a:r>
              <a:rPr lang="es-ES" dirty="0">
                <a:solidFill>
                  <a:schemeClr val="tx1">
                    <a:lumMod val="75000"/>
                    <a:lumOff val="25000"/>
                  </a:schemeClr>
                </a:solidFill>
              </a:rPr>
              <a:t>"</a:t>
            </a:r>
            <a:r>
              <a:rPr lang="es-ES" dirty="0" err="1">
                <a:solidFill>
                  <a:schemeClr val="tx1">
                    <a:lumMod val="75000"/>
                    <a:lumOff val="25000"/>
                  </a:schemeClr>
                </a:solidFill>
              </a:rPr>
              <a:t>Fgases</a:t>
            </a:r>
            <a:r>
              <a:rPr lang="es-ES" dirty="0">
                <a:solidFill>
                  <a:schemeClr val="tx1">
                    <a:lumMod val="75000"/>
                    <a:lumOff val="25000"/>
                  </a:schemeClr>
                </a:solidFill>
              </a:rPr>
              <a:t>"</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La </a:t>
            </a:r>
            <a:r>
              <a:rPr lang="es-ES" dirty="0">
                <a:solidFill>
                  <a:schemeClr val="tx1">
                    <a:lumMod val="75000"/>
                    <a:lumOff val="25000"/>
                  </a:schemeClr>
                </a:solidFill>
              </a:rPr>
              <a:t>responsabilidad corporativa </a:t>
            </a:r>
            <a:r>
              <a:rPr lang="es-ES" b="0" dirty="0">
                <a:solidFill>
                  <a:schemeClr val="tx1">
                    <a:lumMod val="75000"/>
                    <a:lumOff val="25000"/>
                  </a:schemeClr>
                </a:solidFill>
              </a:rPr>
              <a:t>también puede ser un factor de impulsión de la implementación. </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El uso de equipos de refrigeración más eficientes debido a la </a:t>
            </a:r>
            <a:r>
              <a:rPr lang="es-ES" dirty="0">
                <a:solidFill>
                  <a:schemeClr val="tx1">
                    <a:lumMod val="75000"/>
                    <a:lumOff val="25000"/>
                  </a:schemeClr>
                </a:solidFill>
              </a:rPr>
              <a:t>necesidad de reducir costes</a:t>
            </a:r>
            <a:r>
              <a:rPr lang="es-E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s-ES" b="0" dirty="0">
                <a:solidFill>
                  <a:schemeClr val="tx1">
                    <a:lumMod val="75000"/>
                    <a:lumOff val="25000"/>
                  </a:schemeClr>
                </a:solidFill>
              </a:rPr>
              <a:t>Dado el alto coste de capital de las nuevas plantas de refrigeración, es </a:t>
            </a:r>
            <a:r>
              <a:rPr lang="es-ES" dirty="0">
                <a:solidFill>
                  <a:schemeClr val="tx1">
                    <a:lumMod val="75000"/>
                    <a:lumOff val="25000"/>
                  </a:schemeClr>
                </a:solidFill>
              </a:rPr>
              <a:t>poco probable que los fabricantes reemplacen la maquinaria instalada recientemente.</a:t>
            </a:r>
          </a:p>
        </p:txBody>
      </p:sp>
      <p:sp>
        <p:nvSpPr>
          <p:cNvPr id="12" name="Titel 1">
            <a:extLst>
              <a:ext uri="{FF2B5EF4-FFF2-40B4-BE49-F238E27FC236}">
                <a16:creationId xmlns:a16="http://schemas.microsoft.com/office/drawing/2014/main" id="{7AD21698-4923-4EB3-A8A4-A4C667D388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Mejora de congelación y refrigeración.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623ED487-2523-4485-A891-25F8DDBA46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B33CCC64-6F72-4096-97EE-487BD7918751}"/>
              </a:ext>
            </a:extLst>
          </p:cNvPr>
          <p:cNvSpPr/>
          <p:nvPr/>
        </p:nvSpPr>
        <p:spPr>
          <a:xfrm>
            <a:off x="2638463" y="4855867"/>
            <a:ext cx="5062373" cy="646331"/>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Esta iniciativa promueve un cambio a soluciones alternativas sin HFC para la tecnología de enfriamiento que protege tanto el clima como la capa de ozono.</a:t>
            </a:r>
          </a:p>
        </p:txBody>
      </p:sp>
      <p:sp>
        <p:nvSpPr>
          <p:cNvPr id="15" name="Rectángulo 14">
            <a:extLst>
              <a:ext uri="{FF2B5EF4-FFF2-40B4-BE49-F238E27FC236}">
                <a16:creationId xmlns:a16="http://schemas.microsoft.com/office/drawing/2014/main" id="{9B41D082-F290-405B-BD80-FFAD7C9E288C}"/>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B9CA3C4-18D9-422D-B622-7680C9641CCF}"/>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996B713-7BBA-4010-A09A-EDEA2EC04539}"/>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9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42</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12FE4CE6-1512-4B95-9DA9-408AEF828B74}"/>
              </a:ext>
            </a:extLst>
          </p:cNvPr>
          <p:cNvGraphicFramePr>
            <a:graphicFrameLocks noGrp="1"/>
          </p:cNvGraphicFramePr>
          <p:nvPr>
            <p:extLst>
              <p:ext uri="{D42A27DB-BD31-4B8C-83A1-F6EECF244321}">
                <p14:modId xmlns:p14="http://schemas.microsoft.com/office/powerpoint/2010/main" val="2869899114"/>
              </p:ext>
            </p:extLst>
          </p:nvPr>
        </p:nvGraphicFramePr>
        <p:xfrm>
          <a:off x="238984" y="1574216"/>
          <a:ext cx="8666032" cy="19915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23035">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gestionar el uso de energía en todas las operaciones de la empresa.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CA84828-44B4-4A69-986E-65C204953E96}"/>
              </a:ext>
            </a:extLst>
          </p:cNvPr>
          <p:cNvGraphicFramePr>
            <a:graphicFrameLocks noGrp="1"/>
          </p:cNvGraphicFramePr>
          <p:nvPr>
            <p:extLst>
              <p:ext uri="{D42A27DB-BD31-4B8C-83A1-F6EECF244321}">
                <p14:modId xmlns:p14="http://schemas.microsoft.com/office/powerpoint/2010/main" val="3735715197"/>
              </p:ext>
            </p:extLst>
          </p:nvPr>
        </p:nvGraphicFramePr>
        <p:xfrm>
          <a:off x="238984" y="3577330"/>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6D2C771F-2794-4A90-945F-3B39739D066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EEDA2AD-FB50-442E-965E-BC93A9F20A1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94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32776"/>
            <a:ext cx="514400" cy="180040"/>
          </a:xfrm>
        </p:spPr>
        <p:txBody>
          <a:bodyPr/>
          <a:lstStyle/>
          <a:p>
            <a:fld id="{78B3FE12-62BD-41F9-8F3F-A0956C733398}" type="slidenum">
              <a:rPr lang="de-DE">
                <a:solidFill>
                  <a:srgbClr val="000000">
                    <a:lumMod val="75000"/>
                    <a:lumOff val="25000"/>
                  </a:srgbClr>
                </a:solidFill>
                <a:latin typeface="Arial"/>
              </a:rPr>
              <a:pPr/>
              <a:t>43</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7FB45E59-9798-4930-AA7D-A8595D8E1D8A}"/>
              </a:ext>
            </a:extLst>
          </p:cNvPr>
          <p:cNvGraphicFramePr>
            <a:graphicFrameLocks noGrp="1"/>
          </p:cNvGraphicFramePr>
          <p:nvPr>
            <p:extLst>
              <p:ext uri="{D42A27DB-BD31-4B8C-83A1-F6EECF244321}">
                <p14:modId xmlns:p14="http://schemas.microsoft.com/office/powerpoint/2010/main" val="1171624458"/>
              </p:ext>
            </p:extLst>
          </p:nvPr>
        </p:nvGraphicFramePr>
        <p:xfrm>
          <a:off x="238984" y="1011651"/>
          <a:ext cx="8666032" cy="2855499"/>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286966">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por área de superficie de la instalación (kWh / m</a:t>
                      </a:r>
                      <a:r>
                        <a:rPr lang="es-ES" sz="1200" baseline="30000" dirty="0">
                          <a:solidFill>
                            <a:schemeClr val="tx1">
                              <a:lumMod val="75000"/>
                              <a:lumOff val="25000"/>
                            </a:schemeClr>
                          </a:solidFill>
                        </a:rPr>
                        <a:t>2</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general de energía (kWh) para procesos específicos.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neto de energía por unidad de producto (kWh / peso, volumen, valor o número de productos).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Despliegue de intercambiadores de calor para recuperar corrientes calientes / frías (y / n)</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Aislamiento de todas las tuberías de vapor (y/n).</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327FEA5B-3449-44DC-80F4-F0C7A79948FB}"/>
              </a:ext>
            </a:extLst>
          </p:cNvPr>
          <p:cNvGraphicFramePr>
            <a:graphicFrameLocks noGrp="1"/>
          </p:cNvGraphicFramePr>
          <p:nvPr>
            <p:extLst>
              <p:ext uri="{D42A27DB-BD31-4B8C-83A1-F6EECF244321}">
                <p14:modId xmlns:p14="http://schemas.microsoft.com/office/powerpoint/2010/main" val="3022261118"/>
              </p:ext>
            </p:extLst>
          </p:nvPr>
        </p:nvGraphicFramePr>
        <p:xfrm>
          <a:off x="238984" y="3872604"/>
          <a:ext cx="8666032" cy="222339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1842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70497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ha implementado un sistema de gestión de energía (</a:t>
                      </a:r>
                      <a:r>
                        <a:rPr lang="es-ES" sz="1200" kern="1200" dirty="0" err="1">
                          <a:solidFill>
                            <a:schemeClr val="tx1">
                              <a:lumMod val="75000"/>
                              <a:lumOff val="25000"/>
                            </a:schemeClr>
                          </a:solidFill>
                          <a:latin typeface="+mn-lt"/>
                          <a:ea typeface="+mn-ea"/>
                          <a:cs typeface="+mn-cs"/>
                        </a:rPr>
                        <a:t>EnMS</a:t>
                      </a:r>
                      <a:r>
                        <a:rPr lang="es-ES" sz="1200" kern="1200" dirty="0">
                          <a:solidFill>
                            <a:schemeClr val="tx1">
                              <a:lumMod val="75000"/>
                              <a:lumOff val="25000"/>
                            </a:schemeClr>
                          </a:solidFill>
                          <a:latin typeface="+mn-lt"/>
                          <a:ea typeface="+mn-ea"/>
                          <a:cs typeface="+mn-cs"/>
                        </a:rPr>
                        <a:t>) integral (por ejemplo, ISO 50001).</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auditorías y monitoreos de energía regulares para identificar los principales impulsores del uso de la energía.</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implementan soluciones de eficiencia energética adecuadas para todos los procesos en una instalación.</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sinergias en la demanda de calor / frío / vapor se explotan a través de los procesos, dentro de las instalaciones y los vecinos.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6871862E-EBB4-41BC-8563-AE840C0360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C1552EB-469A-4582-A837-4C1EEB383A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825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44</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FC5F76AB-7526-4613-8FA9-9CB9AB580F0A}"/>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mejores prácticas en el área de la gestión y la eficiencia de la energía pueden centrarse en:</a:t>
            </a:r>
          </a:p>
        </p:txBody>
      </p:sp>
      <p:sp>
        <p:nvSpPr>
          <p:cNvPr id="9" name="Titel 1">
            <a:extLst>
              <a:ext uri="{FF2B5EF4-FFF2-40B4-BE49-F238E27FC236}">
                <a16:creationId xmlns:a16="http://schemas.microsoft.com/office/drawing/2014/main" id="{E09A4821-9879-45FE-8B8A-6ED6683CBBE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A93379B-6189-42AB-B1BB-CFEC3204AD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E8609AF-2040-4A85-ABC0-838EBE1DC662}"/>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2A7684F-ABD1-4B0B-A970-92F97D389ED6}"/>
              </a:ext>
            </a:extLst>
          </p:cNvPr>
          <p:cNvSpPr/>
          <p:nvPr/>
        </p:nvSpPr>
        <p:spPr>
          <a:xfrm>
            <a:off x="1204331" y="2093992"/>
            <a:ext cx="6735338" cy="3252878"/>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Implementar un sistema integral de gestión de la energía (</a:t>
            </a:r>
            <a:r>
              <a:rPr lang="es-ES" sz="1200" b="1" dirty="0" err="1">
                <a:solidFill>
                  <a:schemeClr val="tx1">
                    <a:lumMod val="75000"/>
                    <a:lumOff val="25000"/>
                  </a:schemeClr>
                </a:solidFill>
              </a:rPr>
              <a:t>ENMs</a:t>
            </a:r>
            <a:r>
              <a:rPr lang="es-ES" sz="1200" b="1" dirty="0">
                <a:solidFill>
                  <a:schemeClr val="tx1">
                    <a:lumMod val="75000"/>
                    <a:lumOff val="25000"/>
                  </a:schemeClr>
                </a:solidFill>
              </a:rPr>
              <a:t>), </a:t>
            </a:r>
            <a:r>
              <a:rPr lang="es-ES" sz="1200" dirty="0">
                <a:solidFill>
                  <a:schemeClr val="tx1">
                    <a:lumMod val="75000"/>
                    <a:lumOff val="25000"/>
                  </a:schemeClr>
                </a:solidFill>
              </a:rPr>
              <a:t>por ejemplo ISO 50001, como parte de un sistema de gestión ambiental como EMAS.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Instalar medidores a nivel de proceso individual</a:t>
            </a:r>
            <a:r>
              <a:rPr lang="es-ES" sz="1200" dirty="0">
                <a:solidFill>
                  <a:schemeClr val="tx1">
                    <a:lumMod val="75000"/>
                    <a:lumOff val="25000"/>
                  </a:schemeClr>
                </a:solidFill>
              </a:rPr>
              <a:t>, asegurando una monitorización de la energía precisa.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Realizando auditorías de energía regulares y monitorizando para identificar los principales impulsores del uso de energía.</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Implementando soluciones apropiadas de eficiencia de energía para todos los procesos en una instalación,</a:t>
            </a:r>
            <a:r>
              <a:rPr lang="es-ES" sz="1200" dirty="0">
                <a:solidFill>
                  <a:schemeClr val="tx1">
                    <a:lumMod val="75000"/>
                    <a:lumOff val="25000"/>
                  </a:schemeClr>
                </a:solidFill>
              </a:rPr>
              <a:t> en particular teniendo en cuenta las posibles sinergias en la demanda de calor, frío y vapor.</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Investigando y aprovechando las sinergias para la producción y el uso de electricidad, calor, frío y vapor con instalaciones vecinas </a:t>
            </a:r>
            <a:r>
              <a:rPr lang="es-ES" sz="1200" dirty="0">
                <a:solidFill>
                  <a:schemeClr val="tx1">
                    <a:lumMod val="75000"/>
                    <a:lumOff val="25000"/>
                  </a:schemeClr>
                </a:solidFill>
              </a:rPr>
              <a:t>(es decir, simbiosis industrial).</a:t>
            </a:r>
          </a:p>
        </p:txBody>
      </p:sp>
    </p:spTree>
    <p:extLst>
      <p:ext uri="{BB962C8B-B14F-4D97-AF65-F5344CB8AC3E}">
        <p14:creationId xmlns:p14="http://schemas.microsoft.com/office/powerpoint/2010/main" val="202794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45</a:t>
            </a:fld>
            <a:endParaRPr lang="de-DE"/>
          </a:p>
        </p:txBody>
      </p:sp>
      <p:sp>
        <p:nvSpPr>
          <p:cNvPr id="11" name="Titel 1">
            <a:extLst>
              <a:ext uri="{FF2B5EF4-FFF2-40B4-BE49-F238E27FC236}">
                <a16:creationId xmlns:a16="http://schemas.microsoft.com/office/drawing/2014/main" id="{A5EE678A-2918-40DB-ADCD-5C5E05228EC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3DE586F-4D0A-49B1-8E8B-CFA6C6D69E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15B62A66-6A14-4463-B9E2-50FBAA03E8FF}"/>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E0F2115-83C6-43C6-B4A2-3022640E23FB}"/>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F01F2FB-B78E-4AE1-ACC2-4FCDF4FC8FAD}"/>
              </a:ext>
            </a:extLst>
          </p:cNvPr>
          <p:cNvSpPr/>
          <p:nvPr/>
        </p:nvSpPr>
        <p:spPr>
          <a:xfrm>
            <a:off x="887759" y="1853209"/>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B0A0CDFF-8E34-4C94-AFDC-4EFB82863599}"/>
              </a:ext>
            </a:extLst>
          </p:cNvPr>
          <p:cNvSpPr txBox="1"/>
          <p:nvPr/>
        </p:nvSpPr>
        <p:spPr>
          <a:xfrm>
            <a:off x="943512" y="2314989"/>
            <a:ext cx="2780748" cy="27135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Ayuda a reducir las emisiones de los gases de efecto invernadero y los contaminantes del aire asociados con la extracción y el transporte de energía fósil.</a:t>
            </a:r>
          </a:p>
          <a:p>
            <a:pPr marL="285750" indent="-285750" algn="just" defTabSz="534924">
              <a:spcAft>
                <a:spcPts val="450"/>
              </a:spcAft>
              <a:buFont typeface="Wingdings" panose="05000000000000000000" pitchFamily="2" charset="2"/>
              <a:buChar char="ü"/>
            </a:pPr>
            <a:endParaRPr lang="es-E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Reduce las emisiones directas en las instalaciones, mejorando potencialmente las condiciones ambientales y de trabajo locales.</a:t>
            </a:r>
          </a:p>
        </p:txBody>
      </p:sp>
      <p:pic>
        <p:nvPicPr>
          <p:cNvPr id="17" name="Gráfico 16">
            <a:extLst>
              <a:ext uri="{FF2B5EF4-FFF2-40B4-BE49-F238E27FC236}">
                <a16:creationId xmlns:a16="http://schemas.microsoft.com/office/drawing/2014/main" id="{04A9C5B4-2374-4D8A-882C-D5EE3344BF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18" name="Rectángulo: esquinas superiores redondeadas 17">
            <a:extLst>
              <a:ext uri="{FF2B5EF4-FFF2-40B4-BE49-F238E27FC236}">
                <a16:creationId xmlns:a16="http://schemas.microsoft.com/office/drawing/2014/main" id="{2A24D213-773D-4A50-9100-6096597713D3}"/>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B3E6F66-7330-4D1E-B59F-6540D4C6B6C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B88C1E1C-3E0C-4CA9-9227-DEA3F61F1737}"/>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A63E9425-91F5-49E0-B43C-5C7E3D19B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2" name="Rectángulo 21">
            <a:extLst>
              <a:ext uri="{FF2B5EF4-FFF2-40B4-BE49-F238E27FC236}">
                <a16:creationId xmlns:a16="http://schemas.microsoft.com/office/drawing/2014/main" id="{1407BA16-A26F-4A7A-AD92-68830041B484}"/>
              </a:ext>
            </a:extLst>
          </p:cNvPr>
          <p:cNvSpPr/>
          <p:nvPr/>
        </p:nvSpPr>
        <p:spPr>
          <a:xfrm>
            <a:off x="940190" y="2254753"/>
            <a:ext cx="2780748" cy="29268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9671849-A648-4797-A52C-4900A5528189}"/>
              </a:ext>
            </a:extLst>
          </p:cNvPr>
          <p:cNvSpPr/>
          <p:nvPr/>
        </p:nvSpPr>
        <p:spPr>
          <a:xfrm>
            <a:off x="4710105" y="2249227"/>
            <a:ext cx="3632315" cy="293237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4510A6A-D316-4073-BE9D-792FBFF9BDBD}"/>
              </a:ext>
            </a:extLst>
          </p:cNvPr>
          <p:cNvSpPr txBox="1"/>
          <p:nvPr/>
        </p:nvSpPr>
        <p:spPr>
          <a:xfrm>
            <a:off x="4723761" y="2314989"/>
            <a:ext cx="3618660"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eficiencia energética en todos los sectores es el área de mejora ambiental con el caso de negocios más atractivo, ya que los ahorros de energía resultan directamente en menores facturas de energía, así como una cobertura contra futuros aumentos de los precios de la energía.</a:t>
            </a:r>
          </a:p>
        </p:txBody>
      </p:sp>
    </p:spTree>
    <p:extLst>
      <p:ext uri="{BB962C8B-B14F-4D97-AF65-F5344CB8AC3E}">
        <p14:creationId xmlns:p14="http://schemas.microsoft.com/office/powerpoint/2010/main" val="931517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46</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41134092-2B93-429E-8AA2-04810D529DF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E9B7D5D3-2A40-4739-96CC-AC2D0AF88C4E}"/>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los costes de la energía.</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Reducir las emisiones de gases de efecto invernadero (que también pueden estar asociadas con impuestos / gravámenes / permisos específicos).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Recortar las emisiones contaminantes.</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 eficiencia del proceso.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Mejorar las condiciones de trabajo y el compromiso del personal.</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Mejora de la imagen pública.</a:t>
            </a:r>
          </a:p>
        </p:txBody>
      </p:sp>
      <p:sp>
        <p:nvSpPr>
          <p:cNvPr id="11" name="Titel 1">
            <a:extLst>
              <a:ext uri="{FF2B5EF4-FFF2-40B4-BE49-F238E27FC236}">
                <a16:creationId xmlns:a16="http://schemas.microsoft.com/office/drawing/2014/main" id="{54E5A19B-5E04-4A1E-807E-E6E57CC1D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Desplegar la gestión energética y mejorar la eficiencia energética en todas las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8288E13-AF79-43A7-AE3E-150FAAB485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ED5107AA-43B8-433B-B4D3-A03D39E72456}"/>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C469287-8930-482F-B51D-3D18A17C2610}"/>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82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D3FD53F-CD26-4042-9315-D63FBDDB59BA}"/>
              </a:ext>
            </a:extLst>
          </p:cNvPr>
          <p:cNvGraphicFramePr>
            <a:graphicFrameLocks noGrp="1"/>
          </p:cNvGraphicFramePr>
          <p:nvPr>
            <p:extLst>
              <p:ext uri="{D42A27DB-BD31-4B8C-83A1-F6EECF244321}">
                <p14:modId xmlns:p14="http://schemas.microsoft.com/office/powerpoint/2010/main" val="357881083"/>
              </p:ext>
            </p:extLst>
          </p:nvPr>
        </p:nvGraphicFramePr>
        <p:xfrm>
          <a:off x="238984" y="145378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La integración del uso de energías renovables en la producción de alimentos y bebidas debe ir más allá del uso de electricidad renovable y satisfacer la demanda de calor de los procesos de producción con calor renovable (es decir, de energía solar).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62B93AFC-F8C4-49F2-BAF2-FFD6F6DBD9E1}"/>
              </a:ext>
            </a:extLst>
          </p:cNvPr>
          <p:cNvGraphicFramePr>
            <a:graphicFrameLocks noGrp="1"/>
          </p:cNvGraphicFramePr>
          <p:nvPr>
            <p:extLst>
              <p:ext uri="{D42A27DB-BD31-4B8C-83A1-F6EECF244321}">
                <p14:modId xmlns:p14="http://schemas.microsoft.com/office/powerpoint/2010/main" val="804830469"/>
              </p:ext>
            </p:extLst>
          </p:nvPr>
        </p:nvGraphicFramePr>
        <p:xfrm>
          <a:off x="238984" y="3429000"/>
          <a:ext cx="8666032" cy="266700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21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045146">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Sin embargo, los sistemas de calor renovable dependen de la disponibilidad de una fuente de energía renovable local adecuada y de los requisitos de calor y temperatura de los procesos de producción.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Además, la modernización de una instalación de producción ya existente con calor renovable requiere un análisis detallado de posibilidad técnica que tenga en cuenta el diseño actual y las limitaciones de los procesos de producción actuales.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914BAA5-0E9C-43D9-B943-CBFFF7D58EC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ABE249-B85D-4675-B2EC-E69C8AD56C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985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48</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D386ECF9-19FC-462C-A46D-428E3300AB3B}"/>
              </a:ext>
            </a:extLst>
          </p:cNvPr>
          <p:cNvGraphicFramePr>
            <a:graphicFrameLocks noGrp="1"/>
          </p:cNvGraphicFramePr>
          <p:nvPr>
            <p:extLst>
              <p:ext uri="{D42A27DB-BD31-4B8C-83A1-F6EECF244321}">
                <p14:modId xmlns:p14="http://schemas.microsoft.com/office/powerpoint/2010/main" val="1177727257"/>
              </p:ext>
            </p:extLst>
          </p:nvPr>
        </p:nvGraphicFramePr>
        <p:xfrm>
          <a:off x="238984" y="179326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las fuentes de energía renovables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del uso de energía de las instalaciones de producción (calor y electricidad por separado) con el uso de energía renovable local o fuentes cercanas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2ED877D-769C-4615-A995-2F5CED74D9B3}"/>
              </a:ext>
            </a:extLst>
          </p:cNvPr>
          <p:cNvGraphicFramePr>
            <a:graphicFrameLocks noGrp="1"/>
          </p:cNvGraphicFramePr>
          <p:nvPr>
            <p:extLst>
              <p:ext uri="{D42A27DB-BD31-4B8C-83A1-F6EECF244321}">
                <p14:modId xmlns:p14="http://schemas.microsoft.com/office/powerpoint/2010/main" val="956132474"/>
              </p:ext>
            </p:extLst>
          </p:nvPr>
        </p:nvGraphicFramePr>
        <p:xfrm>
          <a:off x="238984" y="3768480"/>
          <a:ext cx="8666032" cy="181927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839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3528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 la generación de energía de calor renovable in situ o cercana para procesos de fabricación adecuados.</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Las tecnologías de procesos se adecuan para adaptarse mejor al suministro de calor de las energías renovables.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A054347-2080-43A3-A00D-2E19C21C203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4F5365-450A-45C7-8942-6523EA5F86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9149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49</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9775B6-191A-498A-BFF3-581DE62BAFC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2000" dirty="0">
                <a:solidFill>
                  <a:srgbClr val="000000">
                    <a:lumMod val="75000"/>
                    <a:lumOff val="25000"/>
                  </a:srgbClr>
                </a:solidFill>
              </a:rPr>
              <a:t>Las principales fuentes de energía renovables se pueden dividir en:</a:t>
            </a:r>
          </a:p>
        </p:txBody>
      </p:sp>
      <p:sp>
        <p:nvSpPr>
          <p:cNvPr id="9" name="Titel 1">
            <a:extLst>
              <a:ext uri="{FF2B5EF4-FFF2-40B4-BE49-F238E27FC236}">
                <a16:creationId xmlns:a16="http://schemas.microsoft.com/office/drawing/2014/main" id="{84406B6B-6853-497F-B408-AD63D84615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1D5E8D7-B3AD-4F6F-B3D2-E1F00D90AF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F68C8A5-AF12-4399-862F-7F5F28AE38A3}"/>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BAB35C8-2D81-4CBC-85E7-384C0499E64D}"/>
              </a:ext>
            </a:extLst>
          </p:cNvPr>
          <p:cNvSpPr/>
          <p:nvPr/>
        </p:nvSpPr>
        <p:spPr>
          <a:xfrm>
            <a:off x="1204331" y="2093992"/>
            <a:ext cx="6735338" cy="3149067"/>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Biomasa: </a:t>
            </a:r>
            <a:r>
              <a:rPr lang="es-ES" sz="1600" dirty="0">
                <a:solidFill>
                  <a:schemeClr val="tx1">
                    <a:lumMod val="75000"/>
                    <a:lumOff val="25000"/>
                  </a:schemeClr>
                </a:solidFill>
              </a:rPr>
              <a:t>se puede utilizar para la producción de calor o en la producción combinada de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Biogás generado a partir de material orgánico adecuado: </a:t>
            </a:r>
            <a:r>
              <a:rPr lang="es-ES" sz="1600" dirty="0">
                <a:solidFill>
                  <a:schemeClr val="tx1">
                    <a:lumMod val="75000"/>
                    <a:lumOff val="25000"/>
                  </a:schemeClr>
                </a:solidFill>
              </a:rPr>
              <a:t>se puede emplear para generar calor y energía.</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Sistemas solares térmicos: </a:t>
            </a:r>
            <a:r>
              <a:rPr lang="es-ES" sz="1600" dirty="0">
                <a:solidFill>
                  <a:schemeClr val="tx1">
                    <a:lumMod val="75000"/>
                    <a:lumOff val="25000"/>
                  </a:schemeClr>
                </a:solidFill>
              </a:rPr>
              <a:t>generan calor directamente.</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Turbinas eólicas fotovoltaicas (PV): </a:t>
            </a:r>
            <a:r>
              <a:rPr lang="es-ES" sz="1600" dirty="0">
                <a:solidFill>
                  <a:schemeClr val="tx1">
                    <a:lumMod val="75000"/>
                    <a:lumOff val="25000"/>
                  </a:schemeClr>
                </a:solidFill>
              </a:rPr>
              <a:t>a pequeña escala y otras fuentes de energía renovables disponibles en el lugar y cercanas: pueden generar electricidad en el lugar.</a:t>
            </a:r>
          </a:p>
        </p:txBody>
      </p:sp>
    </p:spTree>
    <p:extLst>
      <p:ext uri="{BB962C8B-B14F-4D97-AF65-F5344CB8AC3E}">
        <p14:creationId xmlns:p14="http://schemas.microsoft.com/office/powerpoint/2010/main" val="168905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22424"/>
            <a:ext cx="8229600" cy="3206826"/>
          </a:xfrm>
        </p:spPr>
        <p:txBody>
          <a:bodyPr>
            <a:normAutofit/>
          </a:bodyPr>
          <a:lstStyle/>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PEF / OEF (protocolo ENVIFOOD) 		</a:t>
            </a:r>
            <a:r>
              <a:rPr lang="es-ES" sz="1200" b="0" dirty="0">
                <a:solidFill>
                  <a:schemeClr val="tx1">
                    <a:lumMod val="75000"/>
                    <a:lumOff val="25000"/>
                  </a:schemeClr>
                </a:solidFill>
              </a:rPr>
              <a:t>(Según </a:t>
            </a:r>
            <a:r>
              <a:rPr lang="es-ES" sz="1200" dirty="0">
                <a:solidFill>
                  <a:schemeClr val="tx1">
                    <a:lumMod val="75000"/>
                    <a:lumOff val="25000"/>
                  </a:schemeClr>
                </a:solidFill>
              </a:rPr>
              <a:t>ISO 14040 </a:t>
            </a:r>
            <a:r>
              <a:rPr lang="es-ES" sz="1200" b="0" dirty="0">
                <a:solidFill>
                  <a:schemeClr val="tx1">
                    <a:lumMod val="75000"/>
                    <a:lumOff val="25000"/>
                  </a:schemeClr>
                </a:solidFill>
              </a:rPr>
              <a:t>y </a:t>
            </a:r>
            <a:r>
              <a:rPr lang="es-ES" sz="1200" dirty="0">
                <a:solidFill>
                  <a:schemeClr val="tx1">
                    <a:lumMod val="75000"/>
                    <a:lumOff val="25000"/>
                  </a:schemeClr>
                </a:solidFill>
              </a:rPr>
              <a:t>ISO 14044</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Declaraciones ambientales de productos 	</a:t>
            </a:r>
            <a:r>
              <a:rPr lang="es-ES" sz="1200" b="0" dirty="0">
                <a:solidFill>
                  <a:schemeClr val="tx1">
                    <a:lumMod val="75000"/>
                    <a:lumOff val="25000"/>
                  </a:schemeClr>
                </a:solidFill>
              </a:rPr>
              <a:t>(Según </a:t>
            </a:r>
            <a:r>
              <a:rPr lang="es-ES" sz="1200" dirty="0">
                <a:solidFill>
                  <a:schemeClr val="tx1">
                    <a:lumMod val="75000"/>
                    <a:lumOff val="25000"/>
                  </a:schemeClr>
                </a:solidFill>
              </a:rPr>
              <a:t>ISO 14025, ISO 14020 y ISO 14021</a:t>
            </a:r>
            <a:r>
              <a:rPr lang="es-ES" sz="1200" b="0" dirty="0">
                <a:solidFill>
                  <a:schemeClr val="tx1">
                    <a:lumMod val="75000"/>
                    <a:lumOff val="25000"/>
                  </a:schemeClr>
                </a:solidFill>
              </a:rPr>
              <a:t>)</a:t>
            </a:r>
            <a:endParaRPr lang="es-ES" sz="12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Global </a:t>
            </a:r>
            <a:r>
              <a:rPr lang="es-ES" sz="1600" dirty="0" err="1">
                <a:solidFill>
                  <a:schemeClr val="tx1">
                    <a:lumMod val="75000"/>
                    <a:lumOff val="25000"/>
                  </a:schemeClr>
                </a:solidFill>
              </a:rPr>
              <a:t>Reporting</a:t>
            </a:r>
            <a:r>
              <a:rPr lang="es-ES" sz="1600" dirty="0">
                <a:solidFill>
                  <a:schemeClr val="tx1">
                    <a:lumMod val="75000"/>
                    <a:lumOff val="25000"/>
                  </a:schemeClr>
                </a:solidFill>
              </a:rPr>
              <a:t> </a:t>
            </a:r>
            <a:r>
              <a:rPr lang="es-ES" sz="1600" dirty="0" err="1">
                <a:solidFill>
                  <a:schemeClr val="tx1">
                    <a:lumMod val="75000"/>
                    <a:lumOff val="25000"/>
                  </a:schemeClr>
                </a:solidFill>
              </a:rPr>
              <a:t>Initiative</a:t>
            </a:r>
            <a:r>
              <a:rPr lang="es-ES" sz="1600" dirty="0">
                <a:solidFill>
                  <a:schemeClr val="tx1">
                    <a:lumMod val="75000"/>
                    <a:lumOff val="25000"/>
                  </a:schemeClr>
                </a:solidFill>
              </a:rPr>
              <a:t> 			</a:t>
            </a:r>
            <a:r>
              <a:rPr lang="es-ES" sz="1200" b="0" dirty="0">
                <a:solidFill>
                  <a:schemeClr val="tx1">
                    <a:lumMod val="75000"/>
                    <a:lumOff val="25000"/>
                  </a:schemeClr>
                </a:solidFill>
              </a:rPr>
              <a:t>(Según Marco de Información Sostenible)</a:t>
            </a:r>
            <a:endParaRPr lang="es-ES" sz="16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Carbon</a:t>
            </a:r>
            <a:r>
              <a:rPr lang="es-ES" sz="1600" dirty="0">
                <a:solidFill>
                  <a:schemeClr val="tx1">
                    <a:lumMod val="75000"/>
                    <a:lumOff val="25000"/>
                  </a:schemeClr>
                </a:solidFill>
              </a:rPr>
              <a:t> </a:t>
            </a:r>
            <a:r>
              <a:rPr lang="es-ES" sz="1600" dirty="0" err="1">
                <a:solidFill>
                  <a:schemeClr val="tx1">
                    <a:lumMod val="75000"/>
                    <a:lumOff val="25000"/>
                  </a:schemeClr>
                </a:solidFill>
              </a:rPr>
              <a:t>Disclouse</a:t>
            </a:r>
            <a:r>
              <a:rPr lang="es-ES" sz="1600" dirty="0">
                <a:solidFill>
                  <a:schemeClr val="tx1">
                    <a:lumMod val="75000"/>
                    <a:lumOff val="25000"/>
                  </a:schemeClr>
                </a:solidFill>
              </a:rPr>
              <a:t> Project (CDP) </a:t>
            </a:r>
            <a:r>
              <a:rPr lang="es-ES" sz="1200" b="0" dirty="0">
                <a:solidFill>
                  <a:schemeClr val="tx1">
                    <a:lumMod val="75000"/>
                    <a:lumOff val="25000"/>
                  </a:schemeClr>
                </a:solidFill>
              </a:rPr>
              <a:t>		</a:t>
            </a:r>
            <a:r>
              <a:rPr lang="es-ES" sz="1200" b="0" dirty="0" err="1">
                <a:solidFill>
                  <a:schemeClr val="tx1">
                    <a:lumMod val="75000"/>
                    <a:lumOff val="25000"/>
                  </a:schemeClr>
                </a:solidFill>
              </a:rPr>
              <a:t>Cool</a:t>
            </a:r>
            <a:r>
              <a:rPr lang="es-ES" sz="1200" b="0" dirty="0">
                <a:solidFill>
                  <a:schemeClr val="tx1">
                    <a:lumMod val="75000"/>
                    <a:lumOff val="25000"/>
                  </a:schemeClr>
                </a:solidFill>
              </a:rPr>
              <a:t> </a:t>
            </a:r>
            <a:r>
              <a:rPr lang="es-ES" sz="1200" b="0" dirty="0" err="1">
                <a:solidFill>
                  <a:schemeClr val="tx1">
                    <a:lumMod val="75000"/>
                    <a:lumOff val="25000"/>
                  </a:schemeClr>
                </a:solidFill>
              </a:rPr>
              <a:t>Farm</a:t>
            </a:r>
            <a:r>
              <a:rPr lang="es-ES" sz="1200" b="0" dirty="0">
                <a:solidFill>
                  <a:schemeClr val="tx1">
                    <a:lumMod val="75000"/>
                    <a:lumOff val="25000"/>
                  </a:schemeClr>
                </a:solidFill>
              </a:rPr>
              <a:t> Tool (</a:t>
            </a:r>
            <a:r>
              <a:rPr lang="es-ES" sz="1200" dirty="0">
                <a:solidFill>
                  <a:schemeClr val="tx1">
                    <a:lumMod val="75000"/>
                    <a:lumOff val="25000"/>
                  </a:schemeClr>
                </a:solidFill>
              </a:rPr>
              <a:t>CFT</a:t>
            </a:r>
            <a:r>
              <a:rPr lang="es-ES" sz="1200" b="0" dirty="0">
                <a:solidFill>
                  <a:schemeClr val="tx1">
                    <a:lumMod val="75000"/>
                    <a:lumOff val="25000"/>
                  </a:schemeClr>
                </a:solidFill>
              </a:rPr>
              <a:t>)</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sectoriales</a:t>
            </a: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Iniciativas empresariales </a:t>
            </a: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44975"/>
            <a:ext cx="8403728" cy="367550"/>
          </a:xfrm>
        </p:spPr>
        <p:txBody>
          <a:bodyPr/>
          <a:lstStyle/>
          <a:p>
            <a:r>
              <a:rPr lang="de-DE" sz="3200" b="1" dirty="0">
                <a:solidFill>
                  <a:srgbClr val="000000">
                    <a:lumMod val="75000"/>
                    <a:lumOff val="25000"/>
                  </a:srgbClr>
                </a:solidFill>
                <a:latin typeface="Arial"/>
              </a:rPr>
              <a:t>Metodologías: </a:t>
            </a:r>
            <a:r>
              <a:rPr lang="es-ES" sz="1800" dirty="0">
                <a:solidFill>
                  <a:schemeClr val="tx1">
                    <a:lumMod val="75000"/>
                    <a:lumOff val="25000"/>
                  </a:schemeClr>
                </a:solidFill>
              </a:rPr>
              <a:t>Numerosas guías han establecido varias pautas para la evaluación de la sostenibilidad ambiental de categorías de productos y organizaciones específicas a través de diversos procesos.</a:t>
            </a:r>
            <a:endParaRPr lang="es-ES" sz="1350" dirty="0">
              <a:solidFill>
                <a:schemeClr val="tx1">
                  <a:lumMod val="75000"/>
                  <a:lumOff val="25000"/>
                </a:schemeClr>
              </a:solidFill>
            </a:endParaRPr>
          </a:p>
        </p:txBody>
      </p:sp>
      <p:sp>
        <p:nvSpPr>
          <p:cNvPr id="8" name="Titel 1">
            <a:extLst>
              <a:ext uri="{FF2B5EF4-FFF2-40B4-BE49-F238E27FC236}">
                <a16:creationId xmlns:a16="http://schemas.microsoft.com/office/drawing/2014/main" id="{6AEC3B7A-BD64-4BA8-AC21-F2E7F7513F4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CBCBA87F-BFE1-4560-B6CE-1372EA9FFE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lecha: a la derecha 10">
            <a:extLst>
              <a:ext uri="{FF2B5EF4-FFF2-40B4-BE49-F238E27FC236}">
                <a16:creationId xmlns:a16="http://schemas.microsoft.com/office/drawing/2014/main" id="{5EB16C86-41C3-4CCA-AD45-7E4559C06BE0}"/>
              </a:ext>
            </a:extLst>
          </p:cNvPr>
          <p:cNvSpPr/>
          <p:nvPr/>
        </p:nvSpPr>
        <p:spPr>
          <a:xfrm>
            <a:off x="4895849" y="2417598"/>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A142CAF0-534C-40FD-8F07-83437953485D}"/>
              </a:ext>
            </a:extLst>
          </p:cNvPr>
          <p:cNvSpPr/>
          <p:nvPr/>
        </p:nvSpPr>
        <p:spPr>
          <a:xfrm>
            <a:off x="4895848" y="2789533"/>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3097395-8B6B-4877-9538-39F5FEBF8972}"/>
              </a:ext>
            </a:extLst>
          </p:cNvPr>
          <p:cNvSpPr/>
          <p:nvPr/>
        </p:nvSpPr>
        <p:spPr>
          <a:xfrm>
            <a:off x="4895848" y="3221505"/>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5332D745-BA63-49EB-B527-4D0502EEFCBF}"/>
              </a:ext>
            </a:extLst>
          </p:cNvPr>
          <p:cNvSpPr/>
          <p:nvPr/>
        </p:nvSpPr>
        <p:spPr>
          <a:xfrm>
            <a:off x="4895847" y="3612850"/>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3511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50</a:t>
            </a:fld>
            <a:endParaRPr lang="de-DE"/>
          </a:p>
        </p:txBody>
      </p:sp>
      <p:pic>
        <p:nvPicPr>
          <p:cNvPr id="3" name="Imagen 2">
            <a:extLst>
              <a:ext uri="{FF2B5EF4-FFF2-40B4-BE49-F238E27FC236}">
                <a16:creationId xmlns:a16="http://schemas.microsoft.com/office/drawing/2014/main" id="{4732B9E1-9B81-4156-97B3-51D6F13C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85" y="1901591"/>
            <a:ext cx="660626" cy="755002"/>
          </a:xfrm>
          <a:prstGeom prst="rect">
            <a:avLst/>
          </a:prstGeom>
        </p:spPr>
      </p:pic>
      <p:sp>
        <p:nvSpPr>
          <p:cNvPr id="17" name="Rectángulo 16">
            <a:extLst>
              <a:ext uri="{FF2B5EF4-FFF2-40B4-BE49-F238E27FC236}">
                <a16:creationId xmlns:a16="http://schemas.microsoft.com/office/drawing/2014/main" id="{D50423C4-2E8F-46D0-AF34-1999FE7239CD}"/>
              </a:ext>
            </a:extLst>
          </p:cNvPr>
          <p:cNvSpPr/>
          <p:nvPr/>
        </p:nvSpPr>
        <p:spPr>
          <a:xfrm>
            <a:off x="397444" y="2713747"/>
            <a:ext cx="2713286" cy="302666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99D5C3E2-FFFA-42EB-9B2E-23407BCCF3EB}"/>
              </a:ext>
            </a:extLst>
          </p:cNvPr>
          <p:cNvSpPr txBox="1">
            <a:spLocks/>
          </p:cNvSpPr>
          <p:nvPr/>
        </p:nvSpPr>
        <p:spPr>
          <a:xfrm>
            <a:off x="252641" y="2771362"/>
            <a:ext cx="2802278" cy="30266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Ha integrado un sistema de calor solar para el proceso de elaboración que comenzó a funcionar en mayo de 2010.</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Durante los periodos libres de producción, el tanque de extracción está completamente lleno de agua de elaboración por calentamiento solar. </a:t>
            </a:r>
          </a:p>
          <a:p>
            <a:pPr marL="189309" lvl="1" indent="0" algn="just">
              <a:buNone/>
            </a:pPr>
            <a:endParaRPr lang="es-ES" dirty="0">
              <a:solidFill>
                <a:schemeClr val="tx1">
                  <a:lumMod val="75000"/>
                  <a:lumOff val="25000"/>
                </a:schemeClr>
              </a:solidFill>
            </a:endParaRPr>
          </a:p>
          <a:p>
            <a:pPr marL="189309" lvl="1" indent="0" algn="just">
              <a:buNone/>
            </a:pPr>
            <a:r>
              <a:rPr lang="es-ES" dirty="0">
                <a:solidFill>
                  <a:schemeClr val="tx1">
                    <a:lumMod val="75000"/>
                    <a:lumOff val="25000"/>
                  </a:schemeClr>
                </a:solidFill>
              </a:rPr>
              <a:t>La fuente de calor convencional es una caldera de vapor.</a:t>
            </a:r>
          </a:p>
        </p:txBody>
      </p:sp>
      <p:sp>
        <p:nvSpPr>
          <p:cNvPr id="19" name="Untertitel 12">
            <a:extLst>
              <a:ext uri="{FF2B5EF4-FFF2-40B4-BE49-F238E27FC236}">
                <a16:creationId xmlns:a16="http://schemas.microsoft.com/office/drawing/2014/main" id="{111C8463-A3F2-4DC4-A957-86BE59DB5B70}"/>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0" name="Titel 1">
            <a:extLst>
              <a:ext uri="{FF2B5EF4-FFF2-40B4-BE49-F238E27FC236}">
                <a16:creationId xmlns:a16="http://schemas.microsoft.com/office/drawing/2014/main" id="{DE326285-BFA3-4926-8150-5DFFB0C488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1" name="Rectángulo 20">
            <a:extLst>
              <a:ext uri="{FF2B5EF4-FFF2-40B4-BE49-F238E27FC236}">
                <a16:creationId xmlns:a16="http://schemas.microsoft.com/office/drawing/2014/main" id="{CEB3EBE2-F03B-4D43-81BE-5FAC307A11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ángulo 21">
            <a:extLst>
              <a:ext uri="{FF2B5EF4-FFF2-40B4-BE49-F238E27FC236}">
                <a16:creationId xmlns:a16="http://schemas.microsoft.com/office/drawing/2014/main" id="{55FDC414-CBAF-4555-8698-839B24ABA14A}"/>
              </a:ext>
            </a:extLst>
          </p:cNvPr>
          <p:cNvSpPr/>
          <p:nvPr/>
        </p:nvSpPr>
        <p:spPr>
          <a:xfrm>
            <a:off x="398783" y="1816602"/>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CBE6837-5DDA-4341-8D7E-711E36CBA098}"/>
              </a:ext>
            </a:extLst>
          </p:cNvPr>
          <p:cNvSpPr/>
          <p:nvPr/>
        </p:nvSpPr>
        <p:spPr>
          <a:xfrm>
            <a:off x="3339694" y="2730917"/>
            <a:ext cx="5485975" cy="300949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Inhaltsplatzhalter 10">
            <a:extLst>
              <a:ext uri="{FF2B5EF4-FFF2-40B4-BE49-F238E27FC236}">
                <a16:creationId xmlns:a16="http://schemas.microsoft.com/office/drawing/2014/main" id="{42B9FBC3-7932-4AE9-B629-E34F5E9E6663}"/>
              </a:ext>
            </a:extLst>
          </p:cNvPr>
          <p:cNvSpPr txBox="1">
            <a:spLocks/>
          </p:cNvSpPr>
          <p:nvPr/>
        </p:nvSpPr>
        <p:spPr>
          <a:xfrm>
            <a:off x="3176284" y="2876137"/>
            <a:ext cx="5649385" cy="3026660"/>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pPr>
            <a:r>
              <a:rPr lang="es-ES" sz="1350" b="1" dirty="0"/>
              <a:t>Miguel Torres S.A: </a:t>
            </a:r>
            <a:r>
              <a:rPr lang="es-ES" sz="1350" dirty="0"/>
              <a:t>Bodega que utiliza biomasa para la producción de calor y frío renovables.</a:t>
            </a:r>
          </a:p>
          <a:p>
            <a:pPr lvl="1" algn="just">
              <a:buFont typeface="Wingdings" panose="05000000000000000000" pitchFamily="2" charset="2"/>
              <a:buChar char="ü"/>
            </a:pPr>
            <a:r>
              <a:rPr lang="es-ES" sz="1350" b="1" dirty="0"/>
              <a:t>Lesa </a:t>
            </a:r>
            <a:r>
              <a:rPr lang="es-ES" sz="1350" b="1" dirty="0" err="1"/>
              <a:t>Dairy</a:t>
            </a:r>
            <a:r>
              <a:rPr lang="es-ES" sz="1350" b="1" dirty="0"/>
              <a:t> (Suiza): </a:t>
            </a:r>
            <a:r>
              <a:rPr lang="es-ES" sz="1350" dirty="0"/>
              <a:t>Implementó sistema de calefacción solar en su proceso de producción.</a:t>
            </a:r>
          </a:p>
          <a:p>
            <a:pPr lvl="1" algn="just">
              <a:buFont typeface="Wingdings" panose="05000000000000000000" pitchFamily="2" charset="2"/>
              <a:buChar char="ü"/>
            </a:pPr>
            <a:r>
              <a:rPr lang="es-ES" sz="1350" b="1" dirty="0" err="1"/>
              <a:t>Göss</a:t>
            </a:r>
            <a:r>
              <a:rPr lang="es-ES" sz="1350" b="1" dirty="0"/>
              <a:t> </a:t>
            </a:r>
            <a:r>
              <a:rPr lang="es-ES" sz="1350" b="1" dirty="0" err="1"/>
              <a:t>Brewery</a:t>
            </a:r>
            <a:r>
              <a:rPr lang="es-ES" sz="1350" b="1" dirty="0"/>
              <a:t> (Austria): </a:t>
            </a:r>
            <a:r>
              <a:rPr lang="es-ES" sz="1350" dirty="0"/>
              <a:t>primera elaboración de energía solar que se basa únicamente en calor renovable para macerado.</a:t>
            </a:r>
          </a:p>
          <a:p>
            <a:pPr lvl="1" algn="just">
              <a:buFont typeface="Wingdings" panose="05000000000000000000" pitchFamily="2" charset="2"/>
              <a:buChar char="ü"/>
            </a:pPr>
            <a:r>
              <a:rPr lang="es-ES" sz="1350" b="1" dirty="0"/>
              <a:t>Cervecería </a:t>
            </a:r>
            <a:r>
              <a:rPr lang="es-ES" sz="1350" b="1" dirty="0" err="1"/>
              <a:t>Hofmühl</a:t>
            </a:r>
            <a:r>
              <a:rPr lang="es-ES" sz="1350" b="1" dirty="0"/>
              <a:t> (Alemania): </a:t>
            </a:r>
            <a:r>
              <a:rPr lang="es-ES" sz="1350" dirty="0"/>
              <a:t>suministra agua caliente a varias etapas del proceso gracias a un sistema de calefacción solar.</a:t>
            </a:r>
          </a:p>
          <a:p>
            <a:pPr lvl="1" algn="just">
              <a:buFont typeface="Wingdings" panose="05000000000000000000" pitchFamily="2" charset="2"/>
              <a:buChar char="ü"/>
            </a:pPr>
            <a:r>
              <a:rPr lang="es-ES" sz="1350" b="1" dirty="0" err="1"/>
              <a:t>Neumarkter</a:t>
            </a:r>
            <a:r>
              <a:rPr lang="es-ES" sz="1350" b="1" dirty="0"/>
              <a:t> </a:t>
            </a:r>
            <a:r>
              <a:rPr lang="es-ES" sz="1350" b="1" dirty="0" err="1"/>
              <a:t>Lammsbräu</a:t>
            </a:r>
            <a:r>
              <a:rPr lang="es-ES" sz="1350" b="1" dirty="0"/>
              <a:t> (Alemania): </a:t>
            </a:r>
            <a:r>
              <a:rPr lang="es-ES" sz="1350" dirty="0"/>
              <a:t>la energía solar se utiliza para precalentar el aire ambiente para el proceso de secado en la casa de malta.</a:t>
            </a:r>
          </a:p>
        </p:txBody>
      </p:sp>
      <p:sp>
        <p:nvSpPr>
          <p:cNvPr id="29" name="Rectángulo 28">
            <a:extLst>
              <a:ext uri="{FF2B5EF4-FFF2-40B4-BE49-F238E27FC236}">
                <a16:creationId xmlns:a16="http://schemas.microsoft.com/office/drawing/2014/main" id="{7D949BED-E9C8-468A-A675-035D1A0A296D}"/>
              </a:ext>
            </a:extLst>
          </p:cNvPr>
          <p:cNvSpPr/>
          <p:nvPr/>
        </p:nvSpPr>
        <p:spPr>
          <a:xfrm>
            <a:off x="3339694" y="1816601"/>
            <a:ext cx="5485974" cy="89714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93CB4A7-80D4-43AD-AD48-B6A02934B615}"/>
              </a:ext>
            </a:extLst>
          </p:cNvPr>
          <p:cNvSpPr/>
          <p:nvPr/>
        </p:nvSpPr>
        <p:spPr>
          <a:xfrm>
            <a:off x="3339692" y="2129051"/>
            <a:ext cx="5485973" cy="369332"/>
          </a:xfrm>
          <a:prstGeom prst="rect">
            <a:avLst/>
          </a:prstGeom>
        </p:spPr>
        <p:txBody>
          <a:bodyPr wrap="square">
            <a:spAutoFit/>
          </a:bodyPr>
          <a:lstStyle/>
          <a:p>
            <a:pPr algn="ctr"/>
            <a:r>
              <a:rPr lang="es-ES" b="1" dirty="0">
                <a:solidFill>
                  <a:schemeClr val="tx1">
                    <a:lumMod val="75000"/>
                    <a:lumOff val="25000"/>
                  </a:schemeClr>
                </a:solidFill>
              </a:rPr>
              <a:t>Otras organizaciones de referencia:</a:t>
            </a:r>
            <a:endParaRPr lang="es-ES" sz="2400" b="1" dirty="0">
              <a:solidFill>
                <a:schemeClr val="tx1">
                  <a:lumMod val="75000"/>
                  <a:lumOff val="25000"/>
                </a:schemeClr>
              </a:solidFill>
            </a:endParaRPr>
          </a:p>
        </p:txBody>
      </p:sp>
    </p:spTree>
    <p:extLst>
      <p:ext uri="{BB962C8B-B14F-4D97-AF65-F5344CB8AC3E}">
        <p14:creationId xmlns:p14="http://schemas.microsoft.com/office/powerpoint/2010/main" val="1278618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51</a:t>
            </a:fld>
            <a:endParaRPr lang="de-DE"/>
          </a:p>
        </p:txBody>
      </p:sp>
      <p:sp>
        <p:nvSpPr>
          <p:cNvPr id="11" name="Titel 1">
            <a:extLst>
              <a:ext uri="{FF2B5EF4-FFF2-40B4-BE49-F238E27FC236}">
                <a16:creationId xmlns:a16="http://schemas.microsoft.com/office/drawing/2014/main" id="{AEFD0956-632F-4A43-84B0-B0CAF8482C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FDB92A6-122E-44EA-91E7-A4145B83C2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5FE6EA87-8510-4148-82ED-3C27FC36CA9D}"/>
              </a:ext>
            </a:extLst>
          </p:cNvPr>
          <p:cNvSpPr/>
          <p:nvPr/>
        </p:nvSpPr>
        <p:spPr>
          <a:xfrm>
            <a:off x="940189" y="1924506"/>
            <a:ext cx="302729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FB339C1-8FD6-49B2-B5D9-FE0678ED8409}"/>
              </a:ext>
            </a:extLst>
          </p:cNvPr>
          <p:cNvSpPr/>
          <p:nvPr/>
        </p:nvSpPr>
        <p:spPr>
          <a:xfrm>
            <a:off x="2012393"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66F517D-3319-4D72-8CC4-223E1C974E77}"/>
              </a:ext>
            </a:extLst>
          </p:cNvPr>
          <p:cNvSpPr/>
          <p:nvPr/>
        </p:nvSpPr>
        <p:spPr>
          <a:xfrm>
            <a:off x="887759" y="2029970"/>
            <a:ext cx="3141316" cy="323165"/>
          </a:xfrm>
          <a:prstGeom prst="rect">
            <a:avLst/>
          </a:prstGeom>
          <a:noFill/>
          <a:ln>
            <a:noFill/>
          </a:ln>
        </p:spPr>
        <p:txBody>
          <a:bodyPr wrap="squar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4F3D91DA-95EF-48A1-A0D8-96CAD88DA277}"/>
              </a:ext>
            </a:extLst>
          </p:cNvPr>
          <p:cNvSpPr txBox="1"/>
          <p:nvPr/>
        </p:nvSpPr>
        <p:spPr>
          <a:xfrm>
            <a:off x="943512" y="2564167"/>
            <a:ext cx="2923638" cy="196207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uso de energías renovables para los procesos de producción reemplaza principalmente a los combustibles fósiles (por ejemplo, gas natural o carbón), por lo que se reducen las emisiones generadas durante su combustión.</a:t>
            </a:r>
          </a:p>
        </p:txBody>
      </p:sp>
      <p:pic>
        <p:nvPicPr>
          <p:cNvPr id="17" name="Gráfico 16">
            <a:extLst>
              <a:ext uri="{FF2B5EF4-FFF2-40B4-BE49-F238E27FC236}">
                <a16:creationId xmlns:a16="http://schemas.microsoft.com/office/drawing/2014/main" id="{B70EE6B4-BE18-49B9-8717-C6E026336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509400"/>
            <a:ext cx="427966" cy="408757"/>
          </a:xfrm>
          <a:prstGeom prst="rect">
            <a:avLst/>
          </a:prstGeom>
        </p:spPr>
      </p:pic>
      <p:sp>
        <p:nvSpPr>
          <p:cNvPr id="18" name="Rectángulo: esquinas superiores redondeadas 17">
            <a:extLst>
              <a:ext uri="{FF2B5EF4-FFF2-40B4-BE49-F238E27FC236}">
                <a16:creationId xmlns:a16="http://schemas.microsoft.com/office/drawing/2014/main" id="{86930F17-270F-4651-A28B-77F27E47E954}"/>
              </a:ext>
            </a:extLst>
          </p:cNvPr>
          <p:cNvSpPr/>
          <p:nvPr/>
        </p:nvSpPr>
        <p:spPr>
          <a:xfrm>
            <a:off x="4713428" y="1918157"/>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DAB925C0-ABBD-49FD-B64A-25C259BFBDDC}"/>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8FC0C15-AC3D-46BE-A0B6-9EE68A14848B}"/>
              </a:ext>
            </a:extLst>
          </p:cNvPr>
          <p:cNvSpPr/>
          <p:nvPr/>
        </p:nvSpPr>
        <p:spPr>
          <a:xfrm>
            <a:off x="4713428" y="2023621"/>
            <a:ext cx="3628992"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7A7B5493-BE43-40E4-B7C3-6B1FF7D6E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687D2C64-C5EB-418F-B151-B034C62D4959}"/>
              </a:ext>
            </a:extLst>
          </p:cNvPr>
          <p:cNvSpPr/>
          <p:nvPr/>
        </p:nvSpPr>
        <p:spPr>
          <a:xfrm>
            <a:off x="940189" y="2431515"/>
            <a:ext cx="30212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09355AC7-8763-4BAA-A8CE-6056C7406D34}"/>
              </a:ext>
            </a:extLst>
          </p:cNvPr>
          <p:cNvSpPr/>
          <p:nvPr/>
        </p:nvSpPr>
        <p:spPr>
          <a:xfrm>
            <a:off x="4710105" y="2425988"/>
            <a:ext cx="3632315"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7ACE4C61-08F1-4D72-985B-EE8802AFE252}"/>
              </a:ext>
            </a:extLst>
          </p:cNvPr>
          <p:cNvSpPr txBox="1"/>
          <p:nvPr/>
        </p:nvSpPr>
        <p:spPr>
          <a:xfrm>
            <a:off x="4723761" y="2491750"/>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economía del sistema de energía renovable se basa en el análisis de los costes de instalación y la energía generada. Por lo tanto, dependen de las condiciones locales y del tipo de fuente de energía renovable.</a:t>
            </a:r>
          </a:p>
        </p:txBody>
      </p:sp>
    </p:spTree>
    <p:extLst>
      <p:ext uri="{BB962C8B-B14F-4D97-AF65-F5344CB8AC3E}">
        <p14:creationId xmlns:p14="http://schemas.microsoft.com/office/powerpoint/2010/main" val="1499861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52</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2903CBD6-3B61-4283-A9E7-3B1FCC0B401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0" name="Inhaltsplatzhalter 2">
            <a:extLst>
              <a:ext uri="{FF2B5EF4-FFF2-40B4-BE49-F238E27FC236}">
                <a16:creationId xmlns:a16="http://schemas.microsoft.com/office/drawing/2014/main" id="{10E9F10B-50B8-459D-81ED-7AA4DFE0CF77}"/>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del coste relacionado con el uso de energía en un escenario de aumento continuo del precio del combustible.</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 reducción de las emisiones de CO</a:t>
            </a:r>
            <a:r>
              <a:rPr lang="es-ES" sz="1800" b="0" baseline="-25000" dirty="0">
                <a:solidFill>
                  <a:schemeClr val="tx1">
                    <a:lumMod val="75000"/>
                    <a:lumOff val="25000"/>
                  </a:schemeClr>
                </a:solidFill>
              </a:rPr>
              <a:t>2</a:t>
            </a:r>
            <a:r>
              <a:rPr lang="es-ES" sz="1800" b="0" dirty="0">
                <a:solidFill>
                  <a:schemeClr val="tx1">
                    <a:lumMod val="75000"/>
                    <a:lumOff val="25000"/>
                  </a:schemeClr>
                </a:solidFill>
              </a:rPr>
              <a:t>, que permite reducir la huella de carbono a nivel corporativo y de producto.</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Las inversiones en energía solar mejoran la imagen de mercado de la compañía y pueden agregar valor a ciertos productos "verdes" especiales. </a:t>
            </a:r>
          </a:p>
          <a:p>
            <a:pPr marL="285750" indent="-285750" algn="just">
              <a:spcAft>
                <a:spcPts val="450"/>
              </a:spcAft>
              <a:buFont typeface="Arial" panose="020B0604020202020204" pitchFamily="34" charset="0"/>
              <a:buChar char="•"/>
            </a:pPr>
            <a:r>
              <a:rPr lang="es-ES" sz="1800" b="0" dirty="0">
                <a:solidFill>
                  <a:schemeClr val="tx1">
                    <a:lumMod val="75000"/>
                    <a:lumOff val="25000"/>
                  </a:schemeClr>
                </a:solidFill>
              </a:rPr>
              <a:t>El aumento de la seguridad en el suministro de energía gracias al uso de energías renovables en el sitio y en las cercanías. </a:t>
            </a:r>
          </a:p>
        </p:txBody>
      </p:sp>
      <p:sp>
        <p:nvSpPr>
          <p:cNvPr id="11" name="Titel 1">
            <a:extLst>
              <a:ext uri="{FF2B5EF4-FFF2-40B4-BE49-F238E27FC236}">
                <a16:creationId xmlns:a16="http://schemas.microsoft.com/office/drawing/2014/main" id="{70579638-26F3-43FA-B382-57C5DB071AE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Integración de energías renovables en los procesos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AD1C31D9-CF47-4AC4-86A9-06586AFB98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3B54144-039B-4367-B0C3-635C50C4AC08}"/>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9D46800-C046-4032-9254-8E9B53C607B8}"/>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54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6C0CBE37-2E84-4A41-97B9-10AFD2135752}"/>
              </a:ext>
            </a:extLst>
          </p:cNvPr>
          <p:cNvGraphicFramePr>
            <a:graphicFrameLocks noGrp="1"/>
          </p:cNvGraphicFramePr>
          <p:nvPr>
            <p:extLst>
              <p:ext uri="{D42A27DB-BD31-4B8C-83A1-F6EECF244321}">
                <p14:modId xmlns:p14="http://schemas.microsoft.com/office/powerpoint/2010/main" val="331026957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 reducir la generación de desperdicio de alimentos en la instalación de producción identificando todos los desechos evitables.</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Además, informar públicamente sobre la generación de desperdicios de alimentos y las actividades de prevención de desperdicios implementadas y planificadas para el futuro, así como identificar objetivos en este campo y planificar actividades apropiadas para lograrlos.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7E492FB-ACCB-40A3-B4E6-A4A5030343B4}"/>
              </a:ext>
            </a:extLst>
          </p:cNvPr>
          <p:cNvGraphicFramePr>
            <a:graphicFrameLocks noGrp="1"/>
          </p:cNvGraphicFramePr>
          <p:nvPr>
            <p:extLst>
              <p:ext uri="{D42A27DB-BD31-4B8C-83A1-F6EECF244321}">
                <p14:modId xmlns:p14="http://schemas.microsoft.com/office/powerpoint/2010/main" val="294184016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alimentos y bebidas.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C51B9B1-8AFD-49C8-A1EE-B7680CC6978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F7192AF-FA98-4BAA-AFC7-09D77E840B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0969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83800C8-B8A2-41EA-9AD5-819B7C168B8C}"/>
              </a:ext>
            </a:extLst>
          </p:cNvPr>
          <p:cNvGraphicFramePr>
            <a:graphicFrameLocks noGrp="1"/>
          </p:cNvGraphicFramePr>
          <p:nvPr>
            <p:extLst>
              <p:ext uri="{D42A27DB-BD31-4B8C-83A1-F6EECF244321}">
                <p14:modId xmlns:p14="http://schemas.microsoft.com/office/powerpoint/2010/main" val="338752268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Efectividad general del equipo (OEE)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residuos de alimentos generados (enviados para reciclaje, recuperación y eliminación, incluidos los residuos de alimentos utilizados como fuente de energía o fertilizantes) y la cantidad de productos terminados (toneladas de residuos de alimentos / tonelada de productos terminados).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F566DB76-9375-4604-BF6F-C79F685B6B71}"/>
              </a:ext>
            </a:extLst>
          </p:cNvPr>
          <p:cNvGraphicFramePr>
            <a:graphicFrameLocks noGrp="1"/>
          </p:cNvGraphicFramePr>
          <p:nvPr>
            <p:extLst>
              <p:ext uri="{D42A27DB-BD31-4B8C-83A1-F6EECF244321}">
                <p14:modId xmlns:p14="http://schemas.microsoft.com/office/powerpoint/2010/main" val="379971709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6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ECADA5E-4939-477D-AE59-803F591D4D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18C5989-B216-40CF-8D49-311E8E1EBD0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29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27AB7D64-6709-4B9B-BB24-F0B7E84908BC}"/>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Se debe reducir la generación de desperdicio de alimentos en la instalación de producción identificando todos los desechos evitables con enfoques tales como:</a:t>
            </a:r>
          </a:p>
        </p:txBody>
      </p:sp>
      <p:sp>
        <p:nvSpPr>
          <p:cNvPr id="9" name="Titel 1">
            <a:extLst>
              <a:ext uri="{FF2B5EF4-FFF2-40B4-BE49-F238E27FC236}">
                <a16:creationId xmlns:a16="http://schemas.microsoft.com/office/drawing/2014/main" id="{D3AD1717-64DD-4D9B-8E0F-D225C54BAF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612D7E0-C9C7-40A8-9B3E-C9BF4865F0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C077655F-33C9-42FF-BF97-3DF43290FC14}"/>
              </a:ext>
            </a:extLst>
          </p:cNvPr>
          <p:cNvSpPr/>
          <p:nvPr/>
        </p:nvSpPr>
        <p:spPr>
          <a:xfrm>
            <a:off x="914399" y="2009775"/>
            <a:ext cx="7134225" cy="365760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B6EACCD7-A5E9-4A07-8D46-3C791CAD9960}"/>
              </a:ext>
            </a:extLst>
          </p:cNvPr>
          <p:cNvSpPr/>
          <p:nvPr/>
        </p:nvSpPr>
        <p:spPr>
          <a:xfrm>
            <a:off x="1204331" y="2093992"/>
            <a:ext cx="6735338" cy="346915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Mantenimiento productivo total </a:t>
            </a:r>
            <a:r>
              <a:rPr lang="es-ES" sz="1600" dirty="0">
                <a:solidFill>
                  <a:schemeClr val="tx1">
                    <a:lumMod val="75000"/>
                    <a:lumOff val="25000"/>
                  </a:schemeClr>
                </a:solidFill>
              </a:rPr>
              <a:t>(involucrar al personal en todos los niveles y funciones para maximizar la efectividad general de los equipos de producción).</a:t>
            </a:r>
          </a:p>
          <a:p>
            <a:pPr marL="285750" lvl="0" indent="-285750" defTabSz="685800">
              <a:lnSpc>
                <a:spcPct val="150000"/>
              </a:lnSpc>
              <a:spcBef>
                <a:spcPct val="20000"/>
              </a:spcBef>
              <a:buFont typeface="Wingdings" panose="05000000000000000000" pitchFamily="2" charset="2"/>
              <a:buChar char="ü"/>
            </a:pPr>
            <a:r>
              <a:rPr lang="es-ES" sz="1600" b="1" dirty="0" err="1">
                <a:solidFill>
                  <a:schemeClr val="tx1">
                    <a:lumMod val="75000"/>
                    <a:lumOff val="25000"/>
                  </a:schemeClr>
                </a:solidFill>
              </a:rPr>
              <a:t>Kaizen</a:t>
            </a:r>
            <a:r>
              <a:rPr lang="es-ES" sz="1600" b="1" dirty="0">
                <a:solidFill>
                  <a:schemeClr val="tx1">
                    <a:lumMod val="75000"/>
                    <a:lumOff val="25000"/>
                  </a:schemeClr>
                </a:solidFill>
              </a:rPr>
              <a:t>:</a:t>
            </a:r>
            <a:r>
              <a:rPr lang="es-ES" sz="1600" dirty="0">
                <a:solidFill>
                  <a:schemeClr val="tx1">
                    <a:lumMod val="75000"/>
                    <a:lumOff val="25000"/>
                  </a:schemeClr>
                </a:solidFill>
              </a:rPr>
              <a:t> (centrarse en la mejora continua de reducir el desperdicio de alimentos identificando y obteniendo los ahorros que son fáciles de lograr).</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Mapeo de la cadena de valor: </a:t>
            </a:r>
            <a:r>
              <a:rPr lang="es-ES" sz="1600" dirty="0">
                <a:solidFill>
                  <a:schemeClr val="tx1">
                    <a:lumMod val="75000"/>
                    <a:lumOff val="25000"/>
                  </a:schemeClr>
                </a:solidFill>
              </a:rPr>
              <a:t>(mejora la visibilidad de los procesos de valor añadido y no valor añadido para resaltar las fuentes de residuos). </a:t>
            </a:r>
          </a:p>
        </p:txBody>
      </p:sp>
    </p:spTree>
    <p:extLst>
      <p:ext uri="{BB962C8B-B14F-4D97-AF65-F5344CB8AC3E}">
        <p14:creationId xmlns:p14="http://schemas.microsoft.com/office/powerpoint/2010/main" val="160341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A47D81B-F002-45D3-AC40-FF0EB68A5F1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Usando estos métodos, se puede reducir el desperdicio de alimentos implementando lo siguiente:</a:t>
            </a:r>
          </a:p>
        </p:txBody>
      </p:sp>
      <p:sp>
        <p:nvSpPr>
          <p:cNvPr id="9" name="Titel 1">
            <a:extLst>
              <a:ext uri="{FF2B5EF4-FFF2-40B4-BE49-F238E27FC236}">
                <a16:creationId xmlns:a16="http://schemas.microsoft.com/office/drawing/2014/main" id="{76A91FDF-86B4-413C-886C-A970618B48E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255DB43-218E-45C0-A167-63445BFB5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232982B8-B4A3-4BD1-BA1A-BBCB4E517962}"/>
              </a:ext>
            </a:extLst>
          </p:cNvPr>
          <p:cNvSpPr/>
          <p:nvPr/>
        </p:nvSpPr>
        <p:spPr>
          <a:xfrm>
            <a:off x="914399" y="2247899"/>
            <a:ext cx="7134225" cy="305752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2A5EEB1-8509-4A56-A617-94025F337BAB}"/>
              </a:ext>
            </a:extLst>
          </p:cNvPr>
          <p:cNvSpPr/>
          <p:nvPr/>
        </p:nvSpPr>
        <p:spPr>
          <a:xfrm>
            <a:off x="1204331" y="2342402"/>
            <a:ext cx="6735338" cy="2810065"/>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Campañas de sensibilización / participación del personal.</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Revisión de los rangos de productos y, en consecuencia, reducción de las pérdidas de inventario.</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Mayor visibilidad de las cantidades de desperdicio generadas a través de auditorías de desechos.</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Pasar del enfoque tradicional de "empuje" del proveedor al sistema de "extracción" del cliente para garantizar que la producción refleje el exigir.</a:t>
            </a:r>
          </a:p>
          <a:p>
            <a:pPr marL="285750" lvl="0" indent="-2857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Fomentar la limpieza ordenada y los estándares de limpieza. </a:t>
            </a:r>
          </a:p>
        </p:txBody>
      </p:sp>
    </p:spTree>
    <p:extLst>
      <p:ext uri="{BB962C8B-B14F-4D97-AF65-F5344CB8AC3E}">
        <p14:creationId xmlns:p14="http://schemas.microsoft.com/office/powerpoint/2010/main" val="2574694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57</a:t>
            </a:fld>
            <a:endParaRPr lang="de-DE"/>
          </a:p>
        </p:txBody>
      </p:sp>
      <p:pic>
        <p:nvPicPr>
          <p:cNvPr id="4" name="Imagen 3">
            <a:extLst>
              <a:ext uri="{FF2B5EF4-FFF2-40B4-BE49-F238E27FC236}">
                <a16:creationId xmlns:a16="http://schemas.microsoft.com/office/drawing/2014/main" id="{8DFE9696-4202-48F9-94ED-DF6156E8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3" y="2139374"/>
            <a:ext cx="828967" cy="828967"/>
          </a:xfrm>
          <a:prstGeom prst="rect">
            <a:avLst/>
          </a:prstGeom>
        </p:spPr>
      </p:pic>
      <p:pic>
        <p:nvPicPr>
          <p:cNvPr id="6" name="Imagen 5" descr="Imagen que contiene hacha&#10;&#10;Descripción generada automáticamente">
            <a:extLst>
              <a:ext uri="{FF2B5EF4-FFF2-40B4-BE49-F238E27FC236}">
                <a16:creationId xmlns:a16="http://schemas.microsoft.com/office/drawing/2014/main" id="{1A91D8D7-441A-4E31-ABD7-6256D185D9C6}"/>
              </a:ext>
            </a:extLst>
          </p:cNvPr>
          <p:cNvPicPr>
            <a:picLocks noChangeAspect="1"/>
          </p:cNvPicPr>
          <p:nvPr/>
        </p:nvPicPr>
        <p:blipFill rotWithShape="1">
          <a:blip r:embed="rId3">
            <a:extLst>
              <a:ext uri="{28A0092B-C50C-407E-A947-70E740481C1C}">
                <a14:useLocalDpi xmlns:a14="http://schemas.microsoft.com/office/drawing/2010/main" val="0"/>
              </a:ext>
            </a:extLst>
          </a:blip>
          <a:srcRect t="20381" b="20381"/>
          <a:stretch/>
        </p:blipFill>
        <p:spPr>
          <a:xfrm>
            <a:off x="4072586" y="2185172"/>
            <a:ext cx="1247503" cy="739008"/>
          </a:xfrm>
          <a:prstGeom prst="rect">
            <a:avLst/>
          </a:prstGeom>
        </p:spPr>
      </p:pic>
      <p:pic>
        <p:nvPicPr>
          <p:cNvPr id="16" name="Imagen 15">
            <a:extLst>
              <a:ext uri="{FF2B5EF4-FFF2-40B4-BE49-F238E27FC236}">
                <a16:creationId xmlns:a16="http://schemas.microsoft.com/office/drawing/2014/main" id="{C28DC09D-ECD3-479B-8A58-8858B764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61" y="2161586"/>
            <a:ext cx="788536" cy="788536"/>
          </a:xfrm>
          <a:prstGeom prst="rect">
            <a:avLst/>
          </a:prstGeom>
        </p:spPr>
      </p:pic>
      <p:sp>
        <p:nvSpPr>
          <p:cNvPr id="18" name="Rectángulo 17">
            <a:extLst>
              <a:ext uri="{FF2B5EF4-FFF2-40B4-BE49-F238E27FC236}">
                <a16:creationId xmlns:a16="http://schemas.microsoft.com/office/drawing/2014/main" id="{4CDDDED2-E16E-41D4-931E-6B28B3B0F9C7}"/>
              </a:ext>
            </a:extLst>
          </p:cNvPr>
          <p:cNvSpPr/>
          <p:nvPr/>
        </p:nvSpPr>
        <p:spPr>
          <a:xfrm>
            <a:off x="397444"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Inhaltsplatzhalter 10">
            <a:extLst>
              <a:ext uri="{FF2B5EF4-FFF2-40B4-BE49-F238E27FC236}">
                <a16:creationId xmlns:a16="http://schemas.microsoft.com/office/drawing/2014/main" id="{9D80E30B-ECF3-4FAC-886A-8854D3937D37}"/>
              </a:ext>
            </a:extLst>
          </p:cNvPr>
          <p:cNvSpPr txBox="1">
            <a:spLocks/>
          </p:cNvSpPr>
          <p:nvPr/>
        </p:nvSpPr>
        <p:spPr>
          <a:xfrm>
            <a:off x="252641" y="3059814"/>
            <a:ext cx="2802278" cy="22839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b="1" dirty="0" err="1">
                <a:solidFill>
                  <a:schemeClr val="tx1">
                    <a:lumMod val="75000"/>
                    <a:lumOff val="25000"/>
                  </a:schemeClr>
                </a:solidFill>
              </a:rPr>
              <a:t>United</a:t>
            </a:r>
            <a:r>
              <a:rPr lang="es-ES" b="1" dirty="0">
                <a:solidFill>
                  <a:schemeClr val="tx1">
                    <a:lumMod val="75000"/>
                    <a:lumOff val="25000"/>
                  </a:schemeClr>
                </a:solidFill>
              </a:rPr>
              <a:t> </a:t>
            </a:r>
            <a:r>
              <a:rPr lang="es-ES" b="1" dirty="0" err="1">
                <a:solidFill>
                  <a:schemeClr val="tx1">
                    <a:lumMod val="75000"/>
                    <a:lumOff val="25000"/>
                  </a:schemeClr>
                </a:solidFill>
              </a:rPr>
              <a:t>Biscuits</a:t>
            </a:r>
            <a:r>
              <a:rPr lang="es-ES" b="1" dirty="0">
                <a:solidFill>
                  <a:schemeClr val="tx1">
                    <a:lumMod val="75000"/>
                    <a:lumOff val="25000"/>
                  </a:schemeClr>
                </a:solidFill>
              </a:rPr>
              <a:t> </a:t>
            </a:r>
            <a:r>
              <a:rPr lang="es-ES" dirty="0">
                <a:solidFill>
                  <a:schemeClr val="tx1">
                    <a:lumMod val="75000"/>
                    <a:lumOff val="25000"/>
                  </a:schemeClr>
                </a:solidFill>
              </a:rPr>
              <a:t>desarrolló un programa de participación de los empleados en la reducción de desechos en todos sus sitios de fabricación, lo que resultó una </a:t>
            </a:r>
            <a:r>
              <a:rPr lang="es-ES" b="1" dirty="0">
                <a:solidFill>
                  <a:schemeClr val="tx1">
                    <a:lumMod val="75000"/>
                    <a:lumOff val="25000"/>
                  </a:schemeClr>
                </a:solidFill>
              </a:rPr>
              <a:t>reducción del 18% </a:t>
            </a:r>
            <a:r>
              <a:rPr lang="es-ES" dirty="0">
                <a:solidFill>
                  <a:schemeClr val="tx1">
                    <a:lumMod val="75000"/>
                    <a:lumOff val="25000"/>
                  </a:schemeClr>
                </a:solidFill>
              </a:rPr>
              <a:t>en el desperdicio de alimentos en los </a:t>
            </a:r>
            <a:r>
              <a:rPr lang="es-ES" b="1" dirty="0">
                <a:solidFill>
                  <a:schemeClr val="tx1">
                    <a:lumMod val="75000"/>
                    <a:lumOff val="25000"/>
                  </a:schemeClr>
                </a:solidFill>
              </a:rPr>
              <a:t>primeros ocho meses de 2008</a:t>
            </a:r>
            <a:r>
              <a:rPr lang="es-ES" dirty="0">
                <a:solidFill>
                  <a:schemeClr val="tx1">
                    <a:lumMod val="75000"/>
                    <a:lumOff val="25000"/>
                  </a:schemeClr>
                </a:solidFill>
              </a:rPr>
              <a:t>.</a:t>
            </a:r>
          </a:p>
        </p:txBody>
      </p:sp>
      <p:sp>
        <p:nvSpPr>
          <p:cNvPr id="20" name="Untertitel 12">
            <a:extLst>
              <a:ext uri="{FF2B5EF4-FFF2-40B4-BE49-F238E27FC236}">
                <a16:creationId xmlns:a16="http://schemas.microsoft.com/office/drawing/2014/main" id="{8001805C-1AEA-4F49-A4AB-EA2344BEC033}"/>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Casos de éxito:</a:t>
            </a:r>
          </a:p>
        </p:txBody>
      </p:sp>
      <p:sp>
        <p:nvSpPr>
          <p:cNvPr id="21" name="Titel 1">
            <a:extLst>
              <a:ext uri="{FF2B5EF4-FFF2-40B4-BE49-F238E27FC236}">
                <a16:creationId xmlns:a16="http://schemas.microsoft.com/office/drawing/2014/main" id="{4FA0C04B-7AF5-4786-9747-CA7431650BB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4F90984C-28A8-4C18-BAE9-6CDFE2B066C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ángulo 22">
            <a:extLst>
              <a:ext uri="{FF2B5EF4-FFF2-40B4-BE49-F238E27FC236}">
                <a16:creationId xmlns:a16="http://schemas.microsoft.com/office/drawing/2014/main" id="{1356682E-D588-43C5-AD4E-F1A96B759C1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C04D6E3-308A-4279-9B85-8C53F7A6D65E}"/>
              </a:ext>
            </a:extLst>
          </p:cNvPr>
          <p:cNvSpPr/>
          <p:nvPr/>
        </p:nvSpPr>
        <p:spPr>
          <a:xfrm>
            <a:off x="3339695"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FAA3A7E9-F95B-4B47-98FC-5D68DE223474}"/>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Inhaltsplatzhalter 10">
            <a:extLst>
              <a:ext uri="{FF2B5EF4-FFF2-40B4-BE49-F238E27FC236}">
                <a16:creationId xmlns:a16="http://schemas.microsoft.com/office/drawing/2014/main" id="{7ACC4610-203B-477C-AD1E-5AA8AABD6BF7}"/>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b="1" dirty="0" err="1"/>
              <a:t>Greencore</a:t>
            </a:r>
            <a:r>
              <a:rPr lang="es-ES" sz="1200" dirty="0"/>
              <a:t> trabajó en asociación con WRAP en uno de sus sitios de fabricación en el Reino Unido y, a través de un programa de formación de empleados, logró una </a:t>
            </a:r>
            <a:r>
              <a:rPr lang="es-ES" sz="1200" b="1" dirty="0"/>
              <a:t>reducción en el desperdicio anual de alimentos de 950 toneladas o 12.6%. </a:t>
            </a:r>
          </a:p>
        </p:txBody>
      </p:sp>
      <p:sp>
        <p:nvSpPr>
          <p:cNvPr id="27" name="Rectángulo 26">
            <a:extLst>
              <a:ext uri="{FF2B5EF4-FFF2-40B4-BE49-F238E27FC236}">
                <a16:creationId xmlns:a16="http://schemas.microsoft.com/office/drawing/2014/main" id="{A4573227-B248-4E08-9D43-B14B8C9E4AF8}"/>
              </a:ext>
            </a:extLst>
          </p:cNvPr>
          <p:cNvSpPr/>
          <p:nvPr/>
        </p:nvSpPr>
        <p:spPr>
          <a:xfrm>
            <a:off x="6197886"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0F7CA8E4-1F7D-47C3-9F96-1FF395521D4E}"/>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Inhaltsplatzhalter 10">
            <a:extLst>
              <a:ext uri="{FF2B5EF4-FFF2-40B4-BE49-F238E27FC236}">
                <a16:creationId xmlns:a16="http://schemas.microsoft.com/office/drawing/2014/main" id="{C1D6D804-E6CB-4EFF-8CD1-93665C9E983B}"/>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La consultora de operaciones </a:t>
            </a:r>
            <a:r>
              <a:rPr lang="es-ES" sz="1200" dirty="0" err="1"/>
              <a:t>Suiko</a:t>
            </a:r>
            <a:r>
              <a:rPr lang="es-ES" sz="1200" dirty="0"/>
              <a:t> llevó a cabo un enfoque similar al de </a:t>
            </a:r>
            <a:r>
              <a:rPr lang="es-ES" sz="1200" dirty="0" err="1"/>
              <a:t>Kaizen</a:t>
            </a:r>
            <a:r>
              <a:rPr lang="es-ES" sz="1200" dirty="0"/>
              <a:t> en </a:t>
            </a:r>
            <a:r>
              <a:rPr lang="es-ES" sz="1200" b="1" dirty="0" err="1"/>
              <a:t>Fox's</a:t>
            </a:r>
            <a:r>
              <a:rPr lang="es-ES" sz="1200" b="1" dirty="0"/>
              <a:t> </a:t>
            </a:r>
            <a:r>
              <a:rPr lang="es-ES" sz="1200" b="1" dirty="0" err="1"/>
              <a:t>Biscuits</a:t>
            </a:r>
            <a:r>
              <a:rPr lang="es-ES" sz="1200" dirty="0"/>
              <a:t>, donde a través de la formación de los empleados, se logró un </a:t>
            </a:r>
            <a:r>
              <a:rPr lang="es-ES" sz="1200" b="1" dirty="0"/>
              <a:t>aumento del 74% al 85% en la efectividad de los equipos de operación</a:t>
            </a:r>
            <a:r>
              <a:rPr lang="es-ES" sz="1200" dirty="0"/>
              <a:t> (OEE) y los residuos de la fábrica se </a:t>
            </a:r>
            <a:r>
              <a:rPr lang="es-ES" sz="1200" b="1" dirty="0"/>
              <a:t>redujeron en un 26%.</a:t>
            </a:r>
          </a:p>
        </p:txBody>
      </p:sp>
    </p:spTree>
    <p:extLst>
      <p:ext uri="{BB962C8B-B14F-4D97-AF65-F5344CB8AC3E}">
        <p14:creationId xmlns:p14="http://schemas.microsoft.com/office/powerpoint/2010/main" val="377613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58</a:t>
            </a:fld>
            <a:endParaRPr lang="de-DE"/>
          </a:p>
        </p:txBody>
      </p:sp>
      <p:sp>
        <p:nvSpPr>
          <p:cNvPr id="11" name="Titel 1">
            <a:extLst>
              <a:ext uri="{FF2B5EF4-FFF2-40B4-BE49-F238E27FC236}">
                <a16:creationId xmlns:a16="http://schemas.microsoft.com/office/drawing/2014/main" id="{22022343-9B0C-4710-BFE5-01AAF73C2D8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9D3A68B-4776-4C3A-AE98-6F8F994657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E494FF61-2371-4A93-B740-58DC2E44B53C}"/>
              </a:ext>
            </a:extLst>
          </p:cNvPr>
          <p:cNvSpPr/>
          <p:nvPr/>
        </p:nvSpPr>
        <p:spPr>
          <a:xfrm>
            <a:off x="559190" y="192450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43FAA9B-032C-4486-9657-768971E9BC44}"/>
              </a:ext>
            </a:extLst>
          </p:cNvPr>
          <p:cNvSpPr/>
          <p:nvPr/>
        </p:nvSpPr>
        <p:spPr>
          <a:xfrm>
            <a:off x="2276822"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F795A718-5E4E-46E1-8161-4D95A16F89C3}"/>
              </a:ext>
            </a:extLst>
          </p:cNvPr>
          <p:cNvSpPr/>
          <p:nvPr/>
        </p:nvSpPr>
        <p:spPr>
          <a:xfrm>
            <a:off x="506759" y="202997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6" name="TextBox 33">
            <a:extLst>
              <a:ext uri="{FF2B5EF4-FFF2-40B4-BE49-F238E27FC236}">
                <a16:creationId xmlns:a16="http://schemas.microsoft.com/office/drawing/2014/main" id="{2EE5B146-C546-4B0B-B842-9F002B8FCAC9}"/>
              </a:ext>
            </a:extLst>
          </p:cNvPr>
          <p:cNvSpPr txBox="1"/>
          <p:nvPr/>
        </p:nvSpPr>
        <p:spPr>
          <a:xfrm>
            <a:off x="610137" y="2516542"/>
            <a:ext cx="3790977"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Desde la perspectiva de la materia prima, se requiere menos energía, agua, etc.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transporte pueden mejorarse reduciendo la cantidad de materias primas que se destinan a convertirse en desechos.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Las eficiencias de la planta de procesamiento aumentarán y habrá reducciones en la cantidad de desechos que se requerirán. </a:t>
            </a:r>
          </a:p>
        </p:txBody>
      </p:sp>
      <p:pic>
        <p:nvPicPr>
          <p:cNvPr id="17" name="Gráfico 16">
            <a:extLst>
              <a:ext uri="{FF2B5EF4-FFF2-40B4-BE49-F238E27FC236}">
                <a16:creationId xmlns:a16="http://schemas.microsoft.com/office/drawing/2014/main" id="{4A5FB178-E04D-4205-ADD9-8579288C8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509400"/>
            <a:ext cx="427966" cy="408757"/>
          </a:xfrm>
          <a:prstGeom prst="rect">
            <a:avLst/>
          </a:prstGeom>
        </p:spPr>
      </p:pic>
      <p:sp>
        <p:nvSpPr>
          <p:cNvPr id="18" name="Rectángulo: esquinas superiores redondeadas 17">
            <a:extLst>
              <a:ext uri="{FF2B5EF4-FFF2-40B4-BE49-F238E27FC236}">
                <a16:creationId xmlns:a16="http://schemas.microsoft.com/office/drawing/2014/main" id="{9610BC27-8187-4A06-933B-EA887312FAC5}"/>
              </a:ext>
            </a:extLst>
          </p:cNvPr>
          <p:cNvSpPr/>
          <p:nvPr/>
        </p:nvSpPr>
        <p:spPr>
          <a:xfrm>
            <a:off x="5276852" y="1918157"/>
            <a:ext cx="3065568"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18377A2-C73D-48B5-A40D-1043D9285487}"/>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19655C70-7C90-456D-BC94-D9F7157E9AE5}"/>
              </a:ext>
            </a:extLst>
          </p:cNvPr>
          <p:cNvSpPr/>
          <p:nvPr/>
        </p:nvSpPr>
        <p:spPr>
          <a:xfrm>
            <a:off x="5276852" y="2023621"/>
            <a:ext cx="3065568"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0A51C4EF-9B10-471D-B7DD-0837BEEB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CDE6AB9E-F1ED-4B43-81A8-D0E1AB547A07}"/>
              </a:ext>
            </a:extLst>
          </p:cNvPr>
          <p:cNvSpPr/>
          <p:nvPr/>
        </p:nvSpPr>
        <p:spPr>
          <a:xfrm>
            <a:off x="559190" y="2431515"/>
            <a:ext cx="3917561" cy="242687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92907FC-AEBA-451D-9925-977D05BE704D}"/>
              </a:ext>
            </a:extLst>
          </p:cNvPr>
          <p:cNvSpPr/>
          <p:nvPr/>
        </p:nvSpPr>
        <p:spPr>
          <a:xfrm>
            <a:off x="5276852" y="2425988"/>
            <a:ext cx="3065568" cy="243874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F1509D9-51ED-479C-B919-DF6874EC6B6E}"/>
              </a:ext>
            </a:extLst>
          </p:cNvPr>
          <p:cNvSpPr txBox="1"/>
          <p:nvPr/>
        </p:nvSpPr>
        <p:spPr>
          <a:xfrm>
            <a:off x="5288377" y="2491750"/>
            <a:ext cx="3054044" cy="175432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costes deben incluir los recursos para realizar el trabajo y los beneficios ocultos deben incluir el coste de mano de obra para producir el producto hasta el punto de rechazo y manejo de los desechos, los costes de energía y agua incorporados, etc. </a:t>
            </a:r>
          </a:p>
        </p:txBody>
      </p:sp>
    </p:spTree>
    <p:extLst>
      <p:ext uri="{BB962C8B-B14F-4D97-AF65-F5344CB8AC3E}">
        <p14:creationId xmlns:p14="http://schemas.microsoft.com/office/powerpoint/2010/main" val="1444999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59</a:t>
            </a:fld>
            <a:endParaRPr lang="de-DE">
              <a:solidFill>
                <a:srgbClr val="000000">
                  <a:lumMod val="75000"/>
                  <a:lumOff val="25000"/>
                </a:srgbClr>
              </a:solidFill>
              <a:latin typeface="Arial"/>
            </a:endParaRPr>
          </a:p>
        </p:txBody>
      </p:sp>
      <p:pic>
        <p:nvPicPr>
          <p:cNvPr id="9" name="Imagen 8">
            <a:extLst>
              <a:ext uri="{FF2B5EF4-FFF2-40B4-BE49-F238E27FC236}">
                <a16:creationId xmlns:a16="http://schemas.microsoft.com/office/drawing/2014/main" id="{0C5E1D68-902D-45EB-99B8-2F94C933D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23" y="4983806"/>
            <a:ext cx="1292742" cy="479393"/>
          </a:xfrm>
          <a:prstGeom prst="rect">
            <a:avLst/>
          </a:prstGeom>
        </p:spPr>
      </p:pic>
      <p:sp>
        <p:nvSpPr>
          <p:cNvPr id="11" name="Rectángulo 10">
            <a:extLst>
              <a:ext uri="{FF2B5EF4-FFF2-40B4-BE49-F238E27FC236}">
                <a16:creationId xmlns:a16="http://schemas.microsoft.com/office/drawing/2014/main" id="{82C9B40B-FE80-4C9D-AC40-77393DE2DC47}"/>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Untertitel 5">
            <a:extLst>
              <a:ext uri="{FF2B5EF4-FFF2-40B4-BE49-F238E27FC236}">
                <a16:creationId xmlns:a16="http://schemas.microsoft.com/office/drawing/2014/main" id="{6AAC667C-2697-4BF7-9F68-9ACB65D361FE}"/>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latin typeface="Arial"/>
              </a:rPr>
              <a:t>Impulsión de la implementación:</a:t>
            </a:r>
          </a:p>
        </p:txBody>
      </p:sp>
      <p:sp>
        <p:nvSpPr>
          <p:cNvPr id="13" name="Inhaltsplatzhalter 2">
            <a:extLst>
              <a:ext uri="{FF2B5EF4-FFF2-40B4-BE49-F238E27FC236}">
                <a16:creationId xmlns:a16="http://schemas.microsoft.com/office/drawing/2014/main" id="{316568A1-EE65-4A74-AC11-4911664EC9E4}"/>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Ahorro de costes.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Presión en la cadena de suministro, especialmente de consumidores y minoristas.</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Acuerdos voluntarios, por ejemplo, El Compromiso de </a:t>
            </a:r>
            <a:r>
              <a:rPr lang="es-ES" sz="1600" b="0" dirty="0" err="1">
                <a:solidFill>
                  <a:schemeClr val="tx1">
                    <a:lumMod val="75000"/>
                    <a:lumOff val="25000"/>
                  </a:schemeClr>
                </a:solidFill>
              </a:rPr>
              <a:t>Courtauld</a:t>
            </a:r>
            <a:r>
              <a:rPr lang="es-ES" sz="1600" b="0" dirty="0">
                <a:solidFill>
                  <a:schemeClr val="tx1">
                    <a:lumMod val="75000"/>
                    <a:lumOff val="25000"/>
                  </a:schemeClr>
                </a:solidFill>
              </a:rPr>
              <a:t> en el Reino Unido. </a:t>
            </a:r>
            <a:r>
              <a:rPr lang="es-ES" sz="1400" b="0" i="1" dirty="0">
                <a:solidFill>
                  <a:schemeClr val="tx1">
                    <a:lumMod val="75000"/>
                    <a:lumOff val="25000"/>
                  </a:schemeClr>
                </a:solidFill>
              </a:rPr>
              <a:t>(Este es un medio para presionar a las empresas a que se comprometan con la prevención de residuos). </a:t>
            </a:r>
          </a:p>
          <a:p>
            <a:pPr marL="285750" indent="-285750" algn="just">
              <a:spcAft>
                <a:spcPts val="450"/>
              </a:spcAft>
              <a:buFont typeface="Arial" panose="020B0604020202020204" pitchFamily="34" charset="0"/>
              <a:buChar char="•"/>
            </a:pPr>
            <a:r>
              <a:rPr lang="es-ES" sz="1600" b="0" dirty="0">
                <a:solidFill>
                  <a:schemeClr val="tx1">
                    <a:lumMod val="75000"/>
                    <a:lumOff val="25000"/>
                  </a:schemeClr>
                </a:solidFill>
              </a:rPr>
              <a:t>Anticipación de una legislación de residuos más estricta.</a:t>
            </a:r>
          </a:p>
        </p:txBody>
      </p:sp>
      <p:sp>
        <p:nvSpPr>
          <p:cNvPr id="14" name="Titel 1">
            <a:extLst>
              <a:ext uri="{FF2B5EF4-FFF2-40B4-BE49-F238E27FC236}">
                <a16:creationId xmlns:a16="http://schemas.microsoft.com/office/drawing/2014/main" id="{A5E16DDA-DF3D-49BE-8495-995CF6C9E2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B6C51781-AF73-422D-B657-64D66E8623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15">
            <a:extLst>
              <a:ext uri="{FF2B5EF4-FFF2-40B4-BE49-F238E27FC236}">
                <a16:creationId xmlns:a16="http://schemas.microsoft.com/office/drawing/2014/main" id="{D6DFDB53-4664-47A1-933A-4A9782FB8A05}"/>
              </a:ext>
            </a:extLst>
          </p:cNvPr>
          <p:cNvSpPr/>
          <p:nvPr/>
        </p:nvSpPr>
        <p:spPr>
          <a:xfrm>
            <a:off x="2638463" y="4812735"/>
            <a:ext cx="5062373" cy="830997"/>
          </a:xfrm>
          <a:prstGeom prst="rect">
            <a:avLst/>
          </a:prstGeom>
        </p:spPr>
        <p:txBody>
          <a:bodyPr wrap="square">
            <a:spAutoFit/>
          </a:bodyPr>
          <a:lstStyle/>
          <a:p>
            <a:r>
              <a:rPr lang="es-ES" sz="1200" b="1" dirty="0">
                <a:solidFill>
                  <a:schemeClr val="tx1">
                    <a:lumMod val="75000"/>
                    <a:lumOff val="25000"/>
                  </a:schemeClr>
                </a:solidFill>
              </a:rPr>
              <a:t>Ejemplo: </a:t>
            </a:r>
            <a:r>
              <a:rPr lang="es-ES" sz="1200" dirty="0">
                <a:solidFill>
                  <a:schemeClr val="tx1">
                    <a:lumMod val="75000"/>
                    <a:lumOff val="25000"/>
                  </a:schemeClr>
                </a:solidFill>
              </a:rPr>
              <a:t>Barilla (2012) informa que las principales causas del desperdicio de producción son fallos técnicos e ineficiencias en los procesos de producción y cita el valor estimado del impacto que esto tiene en Italia en 1.178 millones de euros por año. </a:t>
            </a:r>
          </a:p>
        </p:txBody>
      </p:sp>
      <p:sp>
        <p:nvSpPr>
          <p:cNvPr id="17" name="Rectángulo 16">
            <a:extLst>
              <a:ext uri="{FF2B5EF4-FFF2-40B4-BE49-F238E27FC236}">
                <a16:creationId xmlns:a16="http://schemas.microsoft.com/office/drawing/2014/main" id="{7F3E0F39-5F1B-4557-A345-B43C942D9EEB}"/>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7D5051BC-0427-45D8-A2FE-D892BC6DC2D4}"/>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AC13172-1D44-4C61-8A6B-788A5B29635C}"/>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da-DK" dirty="0">
                <a:solidFill>
                  <a:schemeClr val="tx1">
                    <a:lumMod val="75000"/>
                    <a:lumOff val="25000"/>
                  </a:schemeClr>
                </a:solidFill>
              </a:rPr>
              <a:t>Ha disminuido en 10 años el </a:t>
            </a:r>
            <a:r>
              <a:rPr lang="da-DK" b="1" dirty="0">
                <a:solidFill>
                  <a:schemeClr val="tx1">
                    <a:lumMod val="75000"/>
                    <a:lumOff val="25000"/>
                  </a:schemeClr>
                </a:solidFill>
              </a:rPr>
              <a:t>15,11% </a:t>
            </a:r>
            <a:r>
              <a:rPr lang="da-DK" dirty="0">
                <a:solidFill>
                  <a:schemeClr val="tx1">
                    <a:lumMod val="75000"/>
                    <a:lumOff val="25000"/>
                  </a:schemeClr>
                </a:solidFill>
              </a:rPr>
              <a:t>de emisiones directas de </a:t>
            </a:r>
            <a:r>
              <a:rPr lang="da-DK" b="1" dirty="0">
                <a:solidFill>
                  <a:schemeClr val="tx1">
                    <a:lumMod val="75000"/>
                    <a:lumOff val="25000"/>
                  </a:schemeClr>
                </a:solidFill>
              </a:rPr>
              <a:t>GEI</a:t>
            </a:r>
            <a:r>
              <a:rPr lang="da-DK" dirty="0">
                <a:solidFill>
                  <a:schemeClr val="tx1">
                    <a:lumMod val="75000"/>
                    <a:lumOff val="25000"/>
                  </a:schemeClr>
                </a:solidFill>
              </a:rPr>
              <a:t> y en un </a:t>
            </a:r>
            <a:r>
              <a:rPr lang="da-DK" b="1" dirty="0">
                <a:solidFill>
                  <a:schemeClr val="tx1">
                    <a:lumMod val="75000"/>
                    <a:lumOff val="25000"/>
                  </a:schemeClr>
                </a:solidFill>
              </a:rPr>
              <a:t>46,16% </a:t>
            </a:r>
            <a:r>
              <a:rPr lang="da-DK" dirty="0">
                <a:solidFill>
                  <a:schemeClr val="tx1">
                    <a:lumMod val="75000"/>
                    <a:lumOff val="25000"/>
                  </a:schemeClr>
                </a:solidFill>
              </a:rPr>
              <a:t>emisiones directas de </a:t>
            </a:r>
            <a:r>
              <a:rPr lang="da-DK" b="1" dirty="0">
                <a:solidFill>
                  <a:schemeClr val="tx1">
                    <a:lumMod val="75000"/>
                    <a:lumOff val="25000"/>
                  </a:schemeClr>
                </a:solidFill>
              </a:rPr>
              <a:t>GEI</a:t>
            </a:r>
            <a:r>
              <a:rPr lang="da-DK" dirty="0">
                <a:solidFill>
                  <a:schemeClr val="tx1">
                    <a:lumMod val="75000"/>
                    <a:lumOff val="25000"/>
                  </a:schemeClr>
                </a:solidFill>
              </a:rPr>
              <a:t> por tonelada de producto. </a:t>
            </a:r>
          </a:p>
          <a:p>
            <a:pPr marL="189309" lvl="1" indent="0" algn="just">
              <a:buNone/>
            </a:pPr>
            <a:endParaRPr lang="da-DK" dirty="0">
              <a:solidFill>
                <a:schemeClr val="tx1">
                  <a:lumMod val="75000"/>
                  <a:lumOff val="25000"/>
                </a:schemeClr>
              </a:solidFill>
            </a:endParaRPr>
          </a:p>
          <a:p>
            <a:pPr marL="189309" lvl="1" indent="0" algn="just">
              <a:buNone/>
            </a:pPr>
            <a:r>
              <a:rPr lang="es-ES" dirty="0">
                <a:solidFill>
                  <a:schemeClr val="tx1">
                    <a:lumMod val="75000"/>
                    <a:lumOff val="25000"/>
                  </a:schemeClr>
                </a:solidFill>
              </a:rPr>
              <a:t>Ha desarrollado recientemente '</a:t>
            </a:r>
            <a:r>
              <a:rPr lang="es-ES" b="1" dirty="0" err="1">
                <a:solidFill>
                  <a:schemeClr val="tx1">
                    <a:lumMod val="75000"/>
                    <a:lumOff val="25000"/>
                  </a:schemeClr>
                </a:solidFill>
              </a:rPr>
              <a:t>EcodEX</a:t>
            </a:r>
            <a:r>
              <a:rPr lang="es-ES" dirty="0">
                <a:solidFill>
                  <a:schemeClr val="tx1">
                    <a:lumMod val="75000"/>
                    <a:lumOff val="25000"/>
                  </a:schemeClr>
                </a:solidFill>
              </a:rPr>
              <a:t>’.</a:t>
            </a:r>
          </a:p>
          <a:p>
            <a:pPr marL="189309" lvl="1" indent="0">
              <a:buNone/>
            </a:pPr>
            <a:endParaRPr lang="da-DK" dirty="0">
              <a:solidFill>
                <a:schemeClr val="tx1">
                  <a:lumMod val="75000"/>
                  <a:lumOff val="25000"/>
                </a:schemeClr>
              </a:solidFill>
            </a:endParaRPr>
          </a:p>
          <a:p>
            <a:pPr marL="189309" lvl="1" indent="0">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6</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latin typeface="Arial"/>
              </a:rPr>
              <a:t>Casos de exito:</a:t>
            </a:r>
          </a:p>
        </p:txBody>
      </p:sp>
      <p:pic>
        <p:nvPicPr>
          <p:cNvPr id="4" name="Imagen 3">
            <a:extLst>
              <a:ext uri="{FF2B5EF4-FFF2-40B4-BE49-F238E27FC236}">
                <a16:creationId xmlns:a16="http://schemas.microsoft.com/office/drawing/2014/main" id="{ACC86FB2-B034-4CB2-85E2-69DCB674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42" y="2260832"/>
            <a:ext cx="586052" cy="586052"/>
          </a:xfrm>
          <a:prstGeom prst="rect">
            <a:avLst/>
          </a:prstGeom>
        </p:spPr>
      </p:pic>
      <p:pic>
        <p:nvPicPr>
          <p:cNvPr id="6" name="Imagen 5">
            <a:extLst>
              <a:ext uri="{FF2B5EF4-FFF2-40B4-BE49-F238E27FC236}">
                <a16:creationId xmlns:a16="http://schemas.microsoft.com/office/drawing/2014/main" id="{5A45679B-9BB0-4D5C-9E17-A9F3F42C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7" y="2359553"/>
            <a:ext cx="1680741" cy="388611"/>
          </a:xfrm>
          <a:prstGeom prst="rect">
            <a:avLst/>
          </a:prstGeom>
        </p:spPr>
      </p:pic>
      <p:pic>
        <p:nvPicPr>
          <p:cNvPr id="16" name="Imagen 15" descr="Imagen que contiene imágenes prediseñadas&#10;&#10;Descripción generada automáticamente">
            <a:extLst>
              <a:ext uri="{FF2B5EF4-FFF2-40B4-BE49-F238E27FC236}">
                <a16:creationId xmlns:a16="http://schemas.microsoft.com/office/drawing/2014/main" id="{4DB7785C-7E4C-4B59-8334-44F706CC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57" y="2235098"/>
            <a:ext cx="849139" cy="637520"/>
          </a:xfrm>
          <a:prstGeom prst="rect">
            <a:avLst/>
          </a:prstGeom>
        </p:spPr>
      </p:pic>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Ha emprendido ACV utilizando la </a:t>
            </a:r>
            <a:r>
              <a:rPr lang="es-ES" sz="1350" b="1" dirty="0"/>
              <a:t>metodología PAS 2050 </a:t>
            </a:r>
            <a:r>
              <a:rPr lang="es-ES" sz="1350" dirty="0"/>
              <a:t>para su marca de patatas fritas </a:t>
            </a:r>
            <a:r>
              <a:rPr lang="es-ES" sz="1350" dirty="0" err="1"/>
              <a:t>Walkers</a:t>
            </a:r>
            <a:r>
              <a:rPr lang="es-ES" sz="1350" dirty="0"/>
              <a:t> en el Reino Unido.</a:t>
            </a:r>
          </a:p>
          <a:p>
            <a:pPr marL="252413" lvl="1" indent="0">
              <a:buNone/>
            </a:pPr>
            <a:endParaRPr lang="da-DK" sz="1350" dirty="0"/>
          </a:p>
          <a:p>
            <a:pPr marL="252413" lvl="1" indent="0">
              <a:buNone/>
            </a:pPr>
            <a:endParaRPr lang="da-DK" sz="135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40"/>
            <a:ext cx="2802277" cy="1204774"/>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350" dirty="0"/>
              <a:t>La compañía de bebidas alcohólicas tuvo un puntaje de divulgación de 98 y una calificación de banda de rendimiento de “A”.</a:t>
            </a:r>
            <a:endParaRPr lang="da-DK" sz="1350" dirty="0"/>
          </a:p>
          <a:p>
            <a:pPr marL="252413" lvl="1" indent="0">
              <a:buNone/>
            </a:pPr>
            <a:endParaRPr lang="da-DK" sz="1350" dirty="0"/>
          </a:p>
          <a:p>
            <a:endParaRPr lang="de-DE" sz="1500" dirty="0"/>
          </a:p>
        </p:txBody>
      </p:sp>
    </p:spTree>
    <p:extLst>
      <p:ext uri="{BB962C8B-B14F-4D97-AF65-F5344CB8AC3E}">
        <p14:creationId xmlns:p14="http://schemas.microsoft.com/office/powerpoint/2010/main" val="1648672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2FCF3EF-04AE-4BD5-8039-28C02F92E64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Sectores específicos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6E4BF060-9D76-43AF-B098-B017517F2E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2" name="Tabla 11">
            <a:extLst>
              <a:ext uri="{FF2B5EF4-FFF2-40B4-BE49-F238E27FC236}">
                <a16:creationId xmlns:a16="http://schemas.microsoft.com/office/drawing/2014/main" id="{CFE3EB15-6F46-458A-9FEE-6707E35FEA27}"/>
              </a:ext>
            </a:extLst>
          </p:cNvPr>
          <p:cNvGraphicFramePr>
            <a:graphicFrameLocks noGrp="1"/>
          </p:cNvGraphicFramePr>
          <p:nvPr>
            <p:extLst>
              <p:ext uri="{D42A27DB-BD31-4B8C-83A1-F6EECF244321}">
                <p14:modId xmlns:p14="http://schemas.microsoft.com/office/powerpoint/2010/main" val="68983986"/>
              </p:ext>
            </p:extLst>
          </p:nvPr>
        </p:nvGraphicFramePr>
        <p:xfrm>
          <a:off x="1233427" y="1028056"/>
          <a:ext cx="6677146" cy="4972696"/>
        </p:xfrm>
        <a:graphic>
          <a:graphicData uri="http://schemas.openxmlformats.org/drawingml/2006/table">
            <a:tbl>
              <a:tblPr firstRow="1" bandRow="1">
                <a:tableStyleId>{5C22544A-7EE6-4342-B048-85BDC9FD1C3A}</a:tableStyleId>
              </a:tblPr>
              <a:tblGrid>
                <a:gridCol w="718825">
                  <a:extLst>
                    <a:ext uri="{9D8B030D-6E8A-4147-A177-3AD203B41FA5}">
                      <a16:colId xmlns:a16="http://schemas.microsoft.com/office/drawing/2014/main" val="1439655594"/>
                    </a:ext>
                  </a:extLst>
                </a:gridCol>
                <a:gridCol w="5958321">
                  <a:extLst>
                    <a:ext uri="{9D8B030D-6E8A-4147-A177-3AD203B41FA5}">
                      <a16:colId xmlns:a16="http://schemas.microsoft.com/office/drawing/2014/main" val="41964106"/>
                    </a:ext>
                  </a:extLst>
                </a:gridCol>
              </a:tblGrid>
              <a:tr h="615298">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1</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700" b="0" kern="1200" dirty="0">
                          <a:solidFill>
                            <a:schemeClr val="tx1">
                              <a:lumMod val="75000"/>
                              <a:lumOff val="25000"/>
                            </a:schemeClr>
                          </a:solidFill>
                          <a:latin typeface="+mn-lt"/>
                          <a:ea typeface="+mn-ea"/>
                          <a:cs typeface="+mn-cs"/>
                        </a:rPr>
                        <a:t>Procesamiento de café.</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615298">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2</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aceite de oliva.</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615298">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3</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refrescos.</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402393">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4</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cerveza.</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402393">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5</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productos cárnicos y avícolas.</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615298">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6</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zumos de frutas.</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615298">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7</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Operaciones de fabricación de queso.</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r h="545710">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8</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pan, galletas y pasteles.</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143418056"/>
                  </a:ext>
                </a:extLst>
              </a:tr>
              <a:tr h="545710">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9</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Elaboración de vino.</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077338239"/>
                  </a:ext>
                </a:extLst>
              </a:tr>
            </a:tbl>
          </a:graphicData>
        </a:graphic>
      </p:graphicFrame>
    </p:spTree>
    <p:extLst>
      <p:ext uri="{BB962C8B-B14F-4D97-AF65-F5344CB8AC3E}">
        <p14:creationId xmlns:p14="http://schemas.microsoft.com/office/powerpoint/2010/main" val="3977999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61</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61E3BE6B-283A-4979-8D34-D777ACE74D94}"/>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6B5C7EEB-3099-46B6-A372-5C3388CC14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Procesamiento de café.</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B2D6F2F-F211-4BF2-B0AD-D5D381C1922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D88A7F87-106E-45A9-9A09-C772B0285FEE}"/>
              </a:ext>
            </a:extLst>
          </p:cNvPr>
          <p:cNvSpPr/>
          <p:nvPr/>
        </p:nvSpPr>
        <p:spPr>
          <a:xfrm>
            <a:off x="370136" y="1968229"/>
            <a:ext cx="7946429" cy="356681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5A2E28F-DBC0-470E-BF95-447C132C0551}"/>
              </a:ext>
            </a:extLst>
          </p:cNvPr>
          <p:cNvSpPr/>
          <p:nvPr/>
        </p:nvSpPr>
        <p:spPr>
          <a:xfrm>
            <a:off x="370136" y="1968228"/>
            <a:ext cx="8006861" cy="3566810"/>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Energía: </a:t>
            </a:r>
            <a:r>
              <a:rPr lang="es-ES" sz="1200" dirty="0">
                <a:solidFill>
                  <a:schemeClr val="tx1">
                    <a:lumMod val="75000"/>
                    <a:lumOff val="25000"/>
                  </a:schemeClr>
                </a:solidFill>
              </a:rPr>
              <a:t>La energía se consume principalmente en los sistemas de tratamiento de aire de tueste y de escape.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Emisiones al aire: </a:t>
            </a:r>
            <a:r>
              <a:rPr lang="es-ES" sz="1200" dirty="0">
                <a:solidFill>
                  <a:schemeClr val="tx1">
                    <a:lumMod val="75000"/>
                    <a:lumOff val="25000"/>
                  </a:schemeClr>
                </a:solidFill>
              </a:rPr>
              <a:t>se producen COV (compuestos orgánicos volátiles), CO, partículas, humo, olor y </a:t>
            </a:r>
            <a:r>
              <a:rPr lang="es-ES" sz="1200" dirty="0" err="1">
                <a:solidFill>
                  <a:schemeClr val="tx1">
                    <a:lumMod val="75000"/>
                    <a:lumOff val="25000"/>
                  </a:schemeClr>
                </a:solidFill>
              </a:rPr>
              <a:t>NOx</a:t>
            </a:r>
            <a:r>
              <a:rPr lang="es-ES" sz="1200" dirty="0">
                <a:solidFill>
                  <a:schemeClr val="tx1">
                    <a:lumMod val="75000"/>
                    <a:lumOff val="25000"/>
                  </a:schemeClr>
                </a:solidFill>
              </a:rPr>
              <a:t> durante el proceso de tostado. Los COV también se producen cuando se usan solventes en la etapa de descafeinado.</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Residuos orgánicos: </a:t>
            </a:r>
            <a:r>
              <a:rPr lang="es-ES" sz="1200" dirty="0">
                <a:solidFill>
                  <a:schemeClr val="tx1">
                    <a:lumMod val="75000"/>
                    <a:lumOff val="25000"/>
                  </a:schemeClr>
                </a:solidFill>
              </a:rPr>
              <a:t>la paja de café se produce en el proceso de tostado del café y se puede utilizar como combustible neutro en CO</a:t>
            </a:r>
            <a:r>
              <a:rPr lang="es-ES" sz="1200" baseline="-25000" dirty="0">
                <a:solidFill>
                  <a:schemeClr val="tx1">
                    <a:lumMod val="75000"/>
                    <a:lumOff val="25000"/>
                  </a:schemeClr>
                </a:solidFill>
              </a:rPr>
              <a:t>2</a:t>
            </a:r>
            <a:r>
              <a:rPr lang="es-ES" sz="1200" dirty="0">
                <a:solidFill>
                  <a:schemeClr val="tx1">
                    <a:lumMod val="75000"/>
                    <a:lumOff val="25000"/>
                  </a:schemeClr>
                </a:solidFill>
              </a:rPr>
              <a:t> para reemplazar los combustibles fósiles. Los granos de café gastados en la producción de productos de café solubles y la paja de café se pueden utilizar como </a:t>
            </a:r>
            <a:r>
              <a:rPr lang="es-ES" sz="1200" dirty="0" err="1">
                <a:solidFill>
                  <a:schemeClr val="tx1">
                    <a:lumMod val="75000"/>
                    <a:lumOff val="25000"/>
                  </a:schemeClr>
                </a:solidFill>
              </a:rPr>
              <a:t>co-sustrato</a:t>
            </a:r>
            <a:r>
              <a:rPr lang="es-ES" sz="1200" dirty="0">
                <a:solidFill>
                  <a:schemeClr val="tx1">
                    <a:lumMod val="75000"/>
                    <a:lumOff val="25000"/>
                  </a:schemeClr>
                </a:solidFill>
              </a:rPr>
              <a:t> para mejorar la calidad de los fertilizantes de base biológica (compostaje).</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 consumo de agua y la generación de aguas residuales.</a:t>
            </a:r>
          </a:p>
          <a:p>
            <a:pPr marL="285750" lvl="0" indent="-285750" defTabSz="685800">
              <a:lnSpc>
                <a:spcPct val="150000"/>
              </a:lnSpc>
              <a:spcBef>
                <a:spcPct val="20000"/>
              </a:spcBef>
              <a:buFont typeface="Wingdings" panose="05000000000000000000" pitchFamily="2" charset="2"/>
              <a:buChar char="ü"/>
            </a:pPr>
            <a:endParaRPr lang="es-ES" sz="1200" b="1" dirty="0">
              <a:solidFill>
                <a:schemeClr val="tx1">
                  <a:lumMod val="75000"/>
                  <a:lumOff val="25000"/>
                </a:schemeClr>
              </a:solidFill>
            </a:endParaRPr>
          </a:p>
          <a:p>
            <a:pPr lvl="0" defTabSz="685800">
              <a:lnSpc>
                <a:spcPct val="150000"/>
              </a:lnSpc>
              <a:spcBef>
                <a:spcPct val="20000"/>
              </a:spcBef>
            </a:pPr>
            <a:r>
              <a:rPr lang="es-ES" sz="1200" i="1" dirty="0">
                <a:solidFill>
                  <a:schemeClr val="tx1">
                    <a:lumMod val="75000"/>
                    <a:lumOff val="25000"/>
                  </a:schemeClr>
                </a:solidFill>
              </a:rPr>
              <a:t>Aspectos indirectos: </a:t>
            </a:r>
            <a:r>
              <a:rPr lang="es-ES" sz="1200" dirty="0">
                <a:solidFill>
                  <a:schemeClr val="tx1">
                    <a:lumMod val="75000"/>
                    <a:lumOff val="25000"/>
                  </a:schemeClr>
                </a:solidFill>
              </a:rPr>
              <a:t>Generación de residuos a partir de envases y consumo de energía en fase de transporte y uso. </a:t>
            </a:r>
          </a:p>
        </p:txBody>
      </p:sp>
    </p:spTree>
    <p:extLst>
      <p:ext uri="{BB962C8B-B14F-4D97-AF65-F5344CB8AC3E}">
        <p14:creationId xmlns:p14="http://schemas.microsoft.com/office/powerpoint/2010/main" val="2190670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62</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F5ADD53-6A0C-4E54-8E93-6B6F06119446}"/>
              </a:ext>
            </a:extLst>
          </p:cNvPr>
          <p:cNvGraphicFramePr>
            <a:graphicFrameLocks noGrp="1"/>
          </p:cNvGraphicFramePr>
          <p:nvPr>
            <p:extLst>
              <p:ext uri="{D42A27DB-BD31-4B8C-83A1-F6EECF244321}">
                <p14:modId xmlns:p14="http://schemas.microsoft.com/office/powerpoint/2010/main" val="1524671881"/>
              </p:ext>
            </p:extLst>
          </p:nvPr>
        </p:nvGraphicFramePr>
        <p:xfrm>
          <a:off x="238984" y="1777433"/>
          <a:ext cx="8666032" cy="214786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puede recalentar los granos de café inmediatamente antes de la operación de tostado mediante la recirculación de los gases de escape de la tostación del lote anterior.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Esta técnica de ahorro de energía se puede combinar con otras técnicas de ahorro de energía, como la reutilización parcial de los gases de tostado en el mismo sistema de tostado ya sea directamente (tostadores con recirculación) o mediante un intercambiador de calor, o para utilizar los gases de tostado. Para producir agua caliente o para calentar espacios.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7720E614-00C9-41A2-8AC7-5A16CCD88221}"/>
              </a:ext>
            </a:extLst>
          </p:cNvPr>
          <p:cNvGraphicFramePr>
            <a:graphicFrameLocks noGrp="1"/>
          </p:cNvGraphicFramePr>
          <p:nvPr>
            <p:extLst>
              <p:ext uri="{D42A27DB-BD31-4B8C-83A1-F6EECF244321}">
                <p14:modId xmlns:p14="http://schemas.microsoft.com/office/powerpoint/2010/main" val="352534991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cuando planifica la instalación de cualquier tostador de café por lotes, pero puede requerir un espacio considerable y/o refuerzo de la estructura del edificio. También es posible adaptar un tostador existente con un precalentador; sin embargo, es más complejo que la instalación de un precalentador de café en un nuevo tostador de café debido a los costes, los requisitos de espacio, los trabajos de construcción, etc.</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FB8CD52-4098-4B11-94F6-2C5FC826882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Procesamiento de café.</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44593BF-26DB-4909-BF43-BB85E487C2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7773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FA12F51B-DB24-4C92-AEEC-BAF75105E1A2}"/>
              </a:ext>
            </a:extLst>
          </p:cNvPr>
          <p:cNvGraphicFramePr>
            <a:graphicFrameLocks noGrp="1"/>
          </p:cNvGraphicFramePr>
          <p:nvPr>
            <p:extLst>
              <p:ext uri="{D42A27DB-BD31-4B8C-83A1-F6EECF244321}">
                <p14:modId xmlns:p14="http://schemas.microsoft.com/office/powerpoint/2010/main" val="1240883627"/>
              </p:ext>
            </p:extLst>
          </p:nvPr>
        </p:nvGraphicFramePr>
        <p:xfrm>
          <a:off x="238984" y="1777433"/>
          <a:ext cx="8666032" cy="204118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Reducción del uso de energía térmica en el tostado de café debido a la introducción del precalentamiento del café verde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de la energía térmica en operaciones de tostado (kWh/tonelada de café verde).</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Emisión específica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(kg CO</a:t>
                      </a:r>
                      <a:r>
                        <a:rPr lang="es-ES" sz="1200" baseline="-25000" dirty="0">
                          <a:solidFill>
                            <a:schemeClr val="tx1">
                              <a:lumMod val="75000"/>
                              <a:lumOff val="25000"/>
                            </a:schemeClr>
                          </a:solidFill>
                        </a:rPr>
                        <a:t>2</a:t>
                      </a:r>
                      <a:r>
                        <a:rPr lang="es-ES" sz="1200" dirty="0">
                          <a:solidFill>
                            <a:schemeClr val="tx1">
                              <a:lumMod val="75000"/>
                              <a:lumOff val="25000"/>
                            </a:schemeClr>
                          </a:solidFill>
                        </a:rPr>
                        <a:t>eq/tonelada de café tostado) calculada teniendo en cuenta el consumo de electricidad y combustible (por ejemplo, propano, metano) en las operaciones de tostado.</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545078B-3359-4F13-89E2-5861FB148F96}"/>
              </a:ext>
            </a:extLst>
          </p:cNvPr>
          <p:cNvGraphicFramePr>
            <a:graphicFrameLocks noGrp="1"/>
          </p:cNvGraphicFramePr>
          <p:nvPr>
            <p:extLst>
              <p:ext uri="{D42A27DB-BD31-4B8C-83A1-F6EECF244321}">
                <p14:modId xmlns:p14="http://schemas.microsoft.com/office/powerpoint/2010/main" val="328044381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Un sistema de precalentamiento de café verde.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5794CB5C-3228-440C-AB58-888C3015CED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Procesamiento de café.</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7A888C0-33CC-4E48-B500-D67C3B293E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8542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64</a:t>
            </a:fld>
            <a:endParaRPr lang="de-DE"/>
          </a:p>
        </p:txBody>
      </p:sp>
      <p:sp>
        <p:nvSpPr>
          <p:cNvPr id="17" name="Titel 1">
            <a:extLst>
              <a:ext uri="{FF2B5EF4-FFF2-40B4-BE49-F238E27FC236}">
                <a16:creationId xmlns:a16="http://schemas.microsoft.com/office/drawing/2014/main" id="{28E9F692-0033-4693-A4A6-B344E92A159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Procesamiento de café.</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C039425B-DB94-4902-9B44-7E937FBD4B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05146AE2-B164-4996-BA64-00FEC9A2A49D}"/>
              </a:ext>
            </a:extLst>
          </p:cNvPr>
          <p:cNvSpPr/>
          <p:nvPr/>
        </p:nvSpPr>
        <p:spPr>
          <a:xfrm>
            <a:off x="559190" y="142751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962DFFCF-1849-4A3B-939A-1F7FD441ECA5}"/>
              </a:ext>
            </a:extLst>
          </p:cNvPr>
          <p:cNvSpPr/>
          <p:nvPr/>
        </p:nvSpPr>
        <p:spPr>
          <a:xfrm>
            <a:off x="2276822" y="90029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0F58F9D3-5C40-4EAA-8078-49EEE22C4711}"/>
              </a:ext>
            </a:extLst>
          </p:cNvPr>
          <p:cNvSpPr/>
          <p:nvPr/>
        </p:nvSpPr>
        <p:spPr>
          <a:xfrm>
            <a:off x="506759" y="153298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2" name="TextBox 33">
            <a:extLst>
              <a:ext uri="{FF2B5EF4-FFF2-40B4-BE49-F238E27FC236}">
                <a16:creationId xmlns:a16="http://schemas.microsoft.com/office/drawing/2014/main" id="{1857F07C-EE13-49F4-8844-46CDA8F0D658}"/>
              </a:ext>
            </a:extLst>
          </p:cNvPr>
          <p:cNvSpPr txBox="1"/>
          <p:nvPr/>
        </p:nvSpPr>
        <p:spPr>
          <a:xfrm>
            <a:off x="610137" y="2019552"/>
            <a:ext cx="3790977" cy="7797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Reducción del consumo energético.</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Reducción de emisiones de CO</a:t>
            </a:r>
            <a:r>
              <a:rPr lang="es-ES" sz="1350" baseline="-25000" dirty="0">
                <a:solidFill>
                  <a:schemeClr val="tx1">
                    <a:lumMod val="75000"/>
                    <a:lumOff val="25000"/>
                  </a:schemeClr>
                </a:solidFill>
              </a:rPr>
              <a:t>2</a:t>
            </a:r>
            <a:r>
              <a:rPr lang="es-ES" sz="1350" dirty="0">
                <a:solidFill>
                  <a:schemeClr val="tx1">
                    <a:lumMod val="75000"/>
                    <a:lumOff val="25000"/>
                  </a:schemeClr>
                </a:solidFill>
              </a:rPr>
              <a:t> y huella de carbono.</a:t>
            </a:r>
          </a:p>
        </p:txBody>
      </p:sp>
      <p:pic>
        <p:nvPicPr>
          <p:cNvPr id="23" name="Gráfico 22">
            <a:extLst>
              <a:ext uri="{FF2B5EF4-FFF2-40B4-BE49-F238E27FC236}">
                <a16:creationId xmlns:a16="http://schemas.microsoft.com/office/drawing/2014/main" id="{2E193509-3A8D-4785-A930-F33F9CB37A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012410"/>
            <a:ext cx="427966" cy="408757"/>
          </a:xfrm>
          <a:prstGeom prst="rect">
            <a:avLst/>
          </a:prstGeom>
        </p:spPr>
      </p:pic>
      <p:sp>
        <p:nvSpPr>
          <p:cNvPr id="24" name="Rectángulo: esquinas superiores redondeadas 23">
            <a:extLst>
              <a:ext uri="{FF2B5EF4-FFF2-40B4-BE49-F238E27FC236}">
                <a16:creationId xmlns:a16="http://schemas.microsoft.com/office/drawing/2014/main" id="{B8526818-65FD-4EB2-8006-D251C6D192ED}"/>
              </a:ext>
            </a:extLst>
          </p:cNvPr>
          <p:cNvSpPr/>
          <p:nvPr/>
        </p:nvSpPr>
        <p:spPr>
          <a:xfrm>
            <a:off x="5276852" y="1918157"/>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87D933B6-05B2-4F4C-BE5D-F3827E7DDEDD}"/>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BC29C847-0C81-45C1-AF13-135877DFA278}"/>
              </a:ext>
            </a:extLst>
          </p:cNvPr>
          <p:cNvSpPr/>
          <p:nvPr/>
        </p:nvSpPr>
        <p:spPr>
          <a:xfrm>
            <a:off x="5276852" y="2023621"/>
            <a:ext cx="3100144"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37253844-9E13-4AC9-98C1-E7786EA7DB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8" name="Rectángulo 27">
            <a:extLst>
              <a:ext uri="{FF2B5EF4-FFF2-40B4-BE49-F238E27FC236}">
                <a16:creationId xmlns:a16="http://schemas.microsoft.com/office/drawing/2014/main" id="{5992B680-5A25-4A64-AA33-91A7A6C1594B}"/>
              </a:ext>
            </a:extLst>
          </p:cNvPr>
          <p:cNvSpPr/>
          <p:nvPr/>
        </p:nvSpPr>
        <p:spPr>
          <a:xfrm>
            <a:off x="559190" y="1934525"/>
            <a:ext cx="3917561" cy="9974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17566C98-9C98-445A-B071-B054BC85162E}"/>
              </a:ext>
            </a:extLst>
          </p:cNvPr>
          <p:cNvSpPr/>
          <p:nvPr/>
        </p:nvSpPr>
        <p:spPr>
          <a:xfrm>
            <a:off x="5276851" y="2425988"/>
            <a:ext cx="3100145" cy="292295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0D370B5E-AF37-4BA5-B787-8D5681AAD8E3}"/>
              </a:ext>
            </a:extLst>
          </p:cNvPr>
          <p:cNvSpPr txBox="1"/>
          <p:nvPr/>
        </p:nvSpPr>
        <p:spPr>
          <a:xfrm>
            <a:off x="5288377" y="2491750"/>
            <a:ext cx="3054044" cy="2857192"/>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Solo con el ahorro en los costes de energía, habrá un reembolso anual de la inversión en el rango de 10 a 15%.</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Un nuevo tostador de café equipado con gases de recirculación de recalentamiento de precalentamiento con una capacidad de 3.500 ton/año podría costar alrededor de 800.000 euros y tener un período de amortización de ocho o nueve años.</a:t>
            </a:r>
          </a:p>
        </p:txBody>
      </p:sp>
      <p:sp>
        <p:nvSpPr>
          <p:cNvPr id="31" name="Rectángulo: esquinas superiores redondeadas 30">
            <a:extLst>
              <a:ext uri="{FF2B5EF4-FFF2-40B4-BE49-F238E27FC236}">
                <a16:creationId xmlns:a16="http://schemas.microsoft.com/office/drawing/2014/main" id="{E10EAD0E-9EFC-4284-B3ED-08E2B1C83F52}"/>
              </a:ext>
            </a:extLst>
          </p:cNvPr>
          <p:cNvSpPr/>
          <p:nvPr/>
        </p:nvSpPr>
        <p:spPr>
          <a:xfrm>
            <a:off x="559190" y="370682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1C7B4266-880A-485A-99FA-F3B5713D868C}"/>
              </a:ext>
            </a:extLst>
          </p:cNvPr>
          <p:cNvSpPr/>
          <p:nvPr/>
        </p:nvSpPr>
        <p:spPr>
          <a:xfrm>
            <a:off x="2276822" y="317959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5F0E2C4A-4EF2-49BF-954E-7C52944495E4}"/>
              </a:ext>
            </a:extLst>
          </p:cNvPr>
          <p:cNvSpPr/>
          <p:nvPr/>
        </p:nvSpPr>
        <p:spPr>
          <a:xfrm>
            <a:off x="506759" y="381228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4" name="TextBox 33">
            <a:extLst>
              <a:ext uri="{FF2B5EF4-FFF2-40B4-BE49-F238E27FC236}">
                <a16:creationId xmlns:a16="http://schemas.microsoft.com/office/drawing/2014/main" id="{4683C6DE-287F-42BC-84A2-27DAD7859C28}"/>
              </a:ext>
            </a:extLst>
          </p:cNvPr>
          <p:cNvSpPr txBox="1"/>
          <p:nvPr/>
        </p:nvSpPr>
        <p:spPr>
          <a:xfrm>
            <a:off x="610137" y="4298857"/>
            <a:ext cx="3790977" cy="119519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principal fuerza impulsora para instalar un sistema de precalentamiento es la económica. </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Este sistema puede reducir los costes de energía hasta en un 25%.</a:t>
            </a:r>
          </a:p>
        </p:txBody>
      </p:sp>
      <p:sp>
        <p:nvSpPr>
          <p:cNvPr id="36" name="Rectángulo 35">
            <a:extLst>
              <a:ext uri="{FF2B5EF4-FFF2-40B4-BE49-F238E27FC236}">
                <a16:creationId xmlns:a16="http://schemas.microsoft.com/office/drawing/2014/main" id="{B6F11BAD-7CFD-40CD-9E7D-E647C67470FE}"/>
              </a:ext>
            </a:extLst>
          </p:cNvPr>
          <p:cNvSpPr/>
          <p:nvPr/>
        </p:nvSpPr>
        <p:spPr>
          <a:xfrm>
            <a:off x="559190" y="4213830"/>
            <a:ext cx="3917561" cy="13683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Gráfico 11" descr="Flecha: curva con sentido de las agujas del reloj">
            <a:extLst>
              <a:ext uri="{FF2B5EF4-FFF2-40B4-BE49-F238E27FC236}">
                <a16:creationId xmlns:a16="http://schemas.microsoft.com/office/drawing/2014/main" id="{3D723483-71CC-403D-852E-F66046BD81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349924" y="3284086"/>
            <a:ext cx="510233" cy="510233"/>
          </a:xfrm>
          <a:prstGeom prst="rect">
            <a:avLst/>
          </a:prstGeom>
        </p:spPr>
      </p:pic>
    </p:spTree>
    <p:extLst>
      <p:ext uri="{BB962C8B-B14F-4D97-AF65-F5344CB8AC3E}">
        <p14:creationId xmlns:p14="http://schemas.microsoft.com/office/powerpoint/2010/main" val="3794922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6507DFD3-96A4-4966-A7A8-C5CB0F3CBF5C}"/>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4965F2D0-016E-4FDC-8813-53787C38778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7084286-7C5C-42FF-B815-64C91D931E6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782736C-7985-4F1F-950B-0A30FCBFA0D0}"/>
              </a:ext>
            </a:extLst>
          </p:cNvPr>
          <p:cNvSpPr/>
          <p:nvPr/>
        </p:nvSpPr>
        <p:spPr>
          <a:xfrm>
            <a:off x="370136" y="2048827"/>
            <a:ext cx="7946429" cy="340561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9CA35EA-B58D-4669-8382-CB41165FBB0D}"/>
              </a:ext>
            </a:extLst>
          </p:cNvPr>
          <p:cNvSpPr/>
          <p:nvPr/>
        </p:nvSpPr>
        <p:spPr>
          <a:xfrm>
            <a:off x="370136" y="2167378"/>
            <a:ext cx="8006861" cy="304974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Consumo de agua y generación de aguas residuales en la </a:t>
            </a:r>
            <a:r>
              <a:rPr lang="es-ES" sz="1200" b="1" dirty="0">
                <a:solidFill>
                  <a:schemeClr val="tx1">
                    <a:lumMod val="75000"/>
                    <a:lumOff val="25000"/>
                  </a:schemeClr>
                </a:solidFill>
              </a:rPr>
              <a:t>etapa de lavado de frutas.</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Consumo de agua y generación de aguas residuales en la </a:t>
            </a:r>
            <a:r>
              <a:rPr lang="es-ES" sz="1200" b="1" dirty="0">
                <a:solidFill>
                  <a:schemeClr val="tx1">
                    <a:lumMod val="75000"/>
                    <a:lumOff val="25000"/>
                  </a:schemeClr>
                </a:solidFill>
              </a:rPr>
              <a:t>etapa de limpieza del aceite de oliva </a:t>
            </a:r>
            <a:r>
              <a:rPr lang="es-ES" sz="1100" i="1" dirty="0">
                <a:solidFill>
                  <a:schemeClr val="tx1">
                    <a:lumMod val="75000"/>
                    <a:lumOff val="25000"/>
                  </a:schemeClr>
                </a:solidFill>
              </a:rPr>
              <a:t>(separación)</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El consumo de agua y la generación de aguas residuales en la </a:t>
            </a:r>
            <a:r>
              <a:rPr lang="es-ES" sz="1200" b="1" dirty="0">
                <a:solidFill>
                  <a:schemeClr val="tx1">
                    <a:lumMod val="75000"/>
                    <a:lumOff val="25000"/>
                  </a:schemeClr>
                </a:solidFill>
              </a:rPr>
              <a:t>etapa de extracción</a:t>
            </a:r>
            <a:r>
              <a:rPr lang="es-ES" sz="1200" dirty="0">
                <a:solidFill>
                  <a:schemeClr val="tx1">
                    <a:lumMod val="75000"/>
                    <a:lumOff val="25000"/>
                  </a:schemeClr>
                </a:solidFill>
              </a:rPr>
              <a:t> cuando se utiliza un sistema de extracción de tres fases.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Subproductos:</a:t>
            </a:r>
            <a:r>
              <a:rPr lang="es-ES" sz="1200" dirty="0">
                <a:solidFill>
                  <a:schemeClr val="tx1">
                    <a:lumMod val="75000"/>
                    <a:lumOff val="25000"/>
                  </a:schemeClr>
                </a:solidFill>
              </a:rPr>
              <a:t> Aceitunas gastadas y aceitunas gastadas húmedas.</a:t>
            </a:r>
          </a:p>
          <a:p>
            <a:pPr marL="285750" lvl="0" indent="-2857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Consumo de energía.</a:t>
            </a:r>
          </a:p>
          <a:p>
            <a:pPr marL="285750" lvl="0" indent="-285750" defTabSz="685800">
              <a:lnSpc>
                <a:spcPct val="150000"/>
              </a:lnSpc>
              <a:spcBef>
                <a:spcPct val="20000"/>
              </a:spcBef>
              <a:buFont typeface="Wingdings" panose="05000000000000000000" pitchFamily="2" charset="2"/>
              <a:buChar char="ü"/>
            </a:pPr>
            <a:endParaRPr lang="es-ES" sz="1200" dirty="0">
              <a:solidFill>
                <a:schemeClr val="tx1">
                  <a:lumMod val="75000"/>
                  <a:lumOff val="25000"/>
                </a:schemeClr>
              </a:solidFill>
            </a:endParaRPr>
          </a:p>
          <a:p>
            <a:pPr lvl="0" defTabSz="685800">
              <a:lnSpc>
                <a:spcPct val="150000"/>
              </a:lnSpc>
              <a:spcBef>
                <a:spcPct val="20000"/>
              </a:spcBef>
            </a:pPr>
            <a:r>
              <a:rPr lang="es-ES" sz="1200" i="1" dirty="0">
                <a:solidFill>
                  <a:schemeClr val="tx1">
                    <a:lumMod val="75000"/>
                    <a:lumOff val="25000"/>
                  </a:schemeClr>
                </a:solidFill>
              </a:rPr>
              <a:t>Aspectos indirectos:  </a:t>
            </a:r>
            <a:r>
              <a:rPr lang="es-ES" sz="1200" dirty="0">
                <a:solidFill>
                  <a:schemeClr val="tx1">
                    <a:lumMod val="75000"/>
                    <a:lumOff val="25000"/>
                  </a:schemeClr>
                </a:solidFill>
              </a:rPr>
              <a:t>La agricultura y la producción de envases son las más relevantes en la cadena de suministro. Además, el transporte y la logística (tanto hacia arriba como hacia abajo), la venta minorista y la preparación de alimentos por parte de los consumidores son los otros aspectos ambientales indirectos.</a:t>
            </a:r>
          </a:p>
        </p:txBody>
      </p:sp>
    </p:spTree>
    <p:extLst>
      <p:ext uri="{BB962C8B-B14F-4D97-AF65-F5344CB8AC3E}">
        <p14:creationId xmlns:p14="http://schemas.microsoft.com/office/powerpoint/2010/main" val="882713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66</a:t>
            </a:fld>
            <a:endParaRPr lang="de-DE">
              <a:solidFill>
                <a:srgbClr val="000000">
                  <a:lumMod val="75000"/>
                  <a:lumOff val="25000"/>
                </a:srgbClr>
              </a:solidFill>
              <a:latin typeface="Arial"/>
            </a:endParaRPr>
          </a:p>
        </p:txBody>
      </p:sp>
      <p:graphicFrame>
        <p:nvGraphicFramePr>
          <p:cNvPr id="3" name="Tabla 2">
            <a:extLst>
              <a:ext uri="{FF2B5EF4-FFF2-40B4-BE49-F238E27FC236}">
                <a16:creationId xmlns:a16="http://schemas.microsoft.com/office/drawing/2014/main" id="{3884BBC4-403E-43F8-A278-C9642E93767B}"/>
              </a:ext>
            </a:extLst>
          </p:cNvPr>
          <p:cNvGraphicFramePr>
            <a:graphicFrameLocks noGrp="1"/>
          </p:cNvGraphicFramePr>
          <p:nvPr>
            <p:extLst>
              <p:ext uri="{D42A27DB-BD31-4B8C-83A1-F6EECF244321}">
                <p14:modId xmlns:p14="http://schemas.microsoft.com/office/powerpoint/2010/main" val="2083104056"/>
              </p:ext>
            </p:extLst>
          </p:nvPr>
        </p:nvGraphicFramePr>
        <p:xfrm>
          <a:off x="283072" y="1738507"/>
          <a:ext cx="8403728" cy="1390650"/>
        </p:xfrm>
        <a:graphic>
          <a:graphicData uri="http://schemas.openxmlformats.org/drawingml/2006/table">
            <a:tbl>
              <a:tblPr firstRow="1" bandRow="1">
                <a:tableStyleId>{5C22544A-7EE6-4342-B048-85BDC9FD1C3A}</a:tableStyleId>
              </a:tblPr>
              <a:tblGrid>
                <a:gridCol w="4196649">
                  <a:extLst>
                    <a:ext uri="{9D8B030D-6E8A-4147-A177-3AD203B41FA5}">
                      <a16:colId xmlns:a16="http://schemas.microsoft.com/office/drawing/2014/main" val="3239063619"/>
                    </a:ext>
                  </a:extLst>
                </a:gridCol>
                <a:gridCol w="4207079">
                  <a:extLst>
                    <a:ext uri="{9D8B030D-6E8A-4147-A177-3AD203B41FA5}">
                      <a16:colId xmlns:a16="http://schemas.microsoft.com/office/drawing/2014/main" val="2448556206"/>
                    </a:ext>
                  </a:extLst>
                </a:gridCol>
              </a:tblGrid>
              <a:tr h="278130">
                <a:tc>
                  <a:txBody>
                    <a:bodyPr/>
                    <a:lstStyle/>
                    <a:p>
                      <a:endParaRPr lang="es-ES" sz="1000" dirty="0"/>
                    </a:p>
                  </a:txBody>
                  <a:tcPr marL="68580" marR="68580" marT="34290" marB="34290">
                    <a:solidFill>
                      <a:schemeClr val="bg1"/>
                    </a:solidFill>
                  </a:tcPr>
                </a:tc>
                <a:tc>
                  <a:txBody>
                    <a:bodyPr/>
                    <a:lstStyle/>
                    <a:p>
                      <a:pPr algn="ctr"/>
                      <a:r>
                        <a:rPr lang="es-ES" sz="1000" dirty="0">
                          <a:solidFill>
                            <a:schemeClr val="tx1">
                              <a:lumMod val="75000"/>
                              <a:lumOff val="25000"/>
                            </a:schemeClr>
                          </a:solidFill>
                        </a:rPr>
                        <a:t>Valores</a:t>
                      </a:r>
                    </a:p>
                  </a:txBody>
                  <a:tcPr marL="68580" marR="68580" marT="34290" marB="34290" anchor="ctr">
                    <a:solidFill>
                      <a:srgbClr val="FFC000"/>
                    </a:solidFill>
                  </a:tcPr>
                </a:tc>
                <a:extLst>
                  <a:ext uri="{0D108BD9-81ED-4DB2-BD59-A6C34878D82A}">
                    <a16:rowId xmlns:a16="http://schemas.microsoft.com/office/drawing/2014/main" val="17896241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Solidos (%)</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0,50 – 0,67</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4229616270"/>
                  </a:ext>
                </a:extLst>
              </a:tr>
              <a:tr h="278130">
                <a:tc>
                  <a:txBody>
                    <a:bodyPr/>
                    <a:lstStyle/>
                    <a:p>
                      <a:r>
                        <a:rPr lang="es-ES" sz="1000" dirty="0">
                          <a:solidFill>
                            <a:schemeClr val="tx1">
                              <a:lumMod val="75000"/>
                              <a:lumOff val="25000"/>
                            </a:schemeClr>
                          </a:solidFill>
                        </a:rPr>
                        <a:t>Contenido de aceite/materia húmeda (%)</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0,10 – 0,16</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063189397"/>
                  </a:ext>
                </a:extLst>
              </a:tr>
              <a:tr h="278130">
                <a:tc>
                  <a:txBody>
                    <a:bodyPr/>
                    <a:lstStyle/>
                    <a:p>
                      <a:r>
                        <a:rPr lang="es-ES" sz="1000" dirty="0">
                          <a:solidFill>
                            <a:schemeClr val="tx1">
                              <a:lumMod val="75000"/>
                              <a:lumOff val="25000"/>
                            </a:schemeClr>
                          </a:solidFill>
                        </a:rPr>
                        <a:t>COD (g/kg)</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7,87 – 10,35</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943372676"/>
                  </a:ext>
                </a:extLst>
              </a:tr>
              <a:tr h="278130">
                <a:tc gridSpan="2">
                  <a:txBody>
                    <a:bodyPr/>
                    <a:lstStyle/>
                    <a:p>
                      <a:pPr algn="ctr"/>
                      <a:r>
                        <a:rPr lang="es-ES" sz="1100" dirty="0">
                          <a:solidFill>
                            <a:schemeClr val="accent1"/>
                          </a:solidFill>
                        </a:rPr>
                        <a:t>Composición de agua de lavado de la aceituna (Regional </a:t>
                      </a:r>
                      <a:r>
                        <a:rPr lang="es-ES" sz="1100" dirty="0" err="1">
                          <a:solidFill>
                            <a:schemeClr val="accent1"/>
                          </a:solidFill>
                        </a:rPr>
                        <a:t>Activity</a:t>
                      </a:r>
                      <a:r>
                        <a:rPr lang="es-ES" sz="1100" dirty="0">
                          <a:solidFill>
                            <a:schemeClr val="accent1"/>
                          </a:solidFill>
                        </a:rPr>
                        <a:t> Centre </a:t>
                      </a:r>
                      <a:r>
                        <a:rPr lang="es-ES" sz="1100" dirty="0" err="1">
                          <a:solidFill>
                            <a:schemeClr val="accent1"/>
                          </a:solidFill>
                        </a:rPr>
                        <a:t>for</a:t>
                      </a:r>
                      <a:r>
                        <a:rPr lang="es-ES" sz="1100" dirty="0">
                          <a:solidFill>
                            <a:schemeClr val="accent1"/>
                          </a:solidFill>
                        </a:rPr>
                        <a:t> </a:t>
                      </a:r>
                      <a:r>
                        <a:rPr lang="es-ES" sz="1100" dirty="0" err="1">
                          <a:solidFill>
                            <a:schemeClr val="accent1"/>
                          </a:solidFill>
                        </a:rPr>
                        <a:t>Cleaner</a:t>
                      </a:r>
                      <a:r>
                        <a:rPr lang="es-ES" sz="1100" dirty="0">
                          <a:solidFill>
                            <a:schemeClr val="accent1"/>
                          </a:solidFill>
                        </a:rPr>
                        <a:t> </a:t>
                      </a:r>
                      <a:r>
                        <a:rPr lang="es-ES" sz="1100" dirty="0" err="1">
                          <a:solidFill>
                            <a:schemeClr val="accent1"/>
                          </a:solidFill>
                        </a:rPr>
                        <a:t>Production</a:t>
                      </a:r>
                      <a:r>
                        <a:rPr lang="es-ES" sz="1100" dirty="0">
                          <a:solidFill>
                            <a:schemeClr val="accent1"/>
                          </a:solidFill>
                        </a:rPr>
                        <a:t> (RAC/CP, 2000)</a:t>
                      </a:r>
                    </a:p>
                  </a:txBody>
                  <a:tcPr marL="68580" marR="68580" marT="34290" marB="34290">
                    <a:noFill/>
                  </a:tcPr>
                </a:tc>
                <a:tc hMerge="1">
                  <a:txBody>
                    <a:bodyPr/>
                    <a:lstStyle/>
                    <a:p>
                      <a:endParaRPr lang="es-ES" dirty="0"/>
                    </a:p>
                  </a:txBody>
                  <a:tcPr>
                    <a:noFill/>
                  </a:tcPr>
                </a:tc>
                <a:extLst>
                  <a:ext uri="{0D108BD9-81ED-4DB2-BD59-A6C34878D82A}">
                    <a16:rowId xmlns:a16="http://schemas.microsoft.com/office/drawing/2014/main" val="3735880104"/>
                  </a:ext>
                </a:extLst>
              </a:tr>
            </a:tbl>
          </a:graphicData>
        </a:graphic>
      </p:graphicFrame>
      <p:graphicFrame>
        <p:nvGraphicFramePr>
          <p:cNvPr id="6" name="Tabla 5">
            <a:extLst>
              <a:ext uri="{FF2B5EF4-FFF2-40B4-BE49-F238E27FC236}">
                <a16:creationId xmlns:a16="http://schemas.microsoft.com/office/drawing/2014/main" id="{1D53D0BD-3361-4240-B8BF-2ED1634BAD02}"/>
              </a:ext>
            </a:extLst>
          </p:cNvPr>
          <p:cNvGraphicFramePr>
            <a:graphicFrameLocks noGrp="1"/>
          </p:cNvGraphicFramePr>
          <p:nvPr>
            <p:extLst>
              <p:ext uri="{D42A27DB-BD31-4B8C-83A1-F6EECF244321}">
                <p14:modId xmlns:p14="http://schemas.microsoft.com/office/powerpoint/2010/main" val="3743991160"/>
              </p:ext>
            </p:extLst>
          </p:nvPr>
        </p:nvGraphicFramePr>
        <p:xfrm>
          <a:off x="283070" y="3783235"/>
          <a:ext cx="8403728" cy="933450"/>
        </p:xfrm>
        <a:graphic>
          <a:graphicData uri="http://schemas.openxmlformats.org/drawingml/2006/table">
            <a:tbl>
              <a:tblPr firstRow="1" bandRow="1">
                <a:tableStyleId>{5C22544A-7EE6-4342-B048-85BDC9FD1C3A}</a:tableStyleId>
              </a:tblPr>
              <a:tblGrid>
                <a:gridCol w="2100932">
                  <a:extLst>
                    <a:ext uri="{9D8B030D-6E8A-4147-A177-3AD203B41FA5}">
                      <a16:colId xmlns:a16="http://schemas.microsoft.com/office/drawing/2014/main" val="4015752488"/>
                    </a:ext>
                  </a:extLst>
                </a:gridCol>
                <a:gridCol w="2100932">
                  <a:extLst>
                    <a:ext uri="{9D8B030D-6E8A-4147-A177-3AD203B41FA5}">
                      <a16:colId xmlns:a16="http://schemas.microsoft.com/office/drawing/2014/main" val="2361082491"/>
                    </a:ext>
                  </a:extLst>
                </a:gridCol>
                <a:gridCol w="2100932">
                  <a:extLst>
                    <a:ext uri="{9D8B030D-6E8A-4147-A177-3AD203B41FA5}">
                      <a16:colId xmlns:a16="http://schemas.microsoft.com/office/drawing/2014/main" val="4234691187"/>
                    </a:ext>
                  </a:extLst>
                </a:gridCol>
                <a:gridCol w="2100932">
                  <a:extLst>
                    <a:ext uri="{9D8B030D-6E8A-4147-A177-3AD203B41FA5}">
                      <a16:colId xmlns:a16="http://schemas.microsoft.com/office/drawing/2014/main" val="2376092833"/>
                    </a:ext>
                  </a:extLst>
                </a:gridCol>
              </a:tblGrid>
              <a:tr h="278130">
                <a:tc>
                  <a:txBody>
                    <a:bodyPr/>
                    <a:lstStyle/>
                    <a:p>
                      <a:pPr algn="ctr"/>
                      <a:endParaRPr lang="es-ES" sz="1000" dirty="0"/>
                    </a:p>
                  </a:txBody>
                  <a:tcPr marL="68580" marR="68580" marT="34290" marB="34290" anchor="ctr">
                    <a:solidFill>
                      <a:schemeClr val="bg1"/>
                    </a:solidFill>
                  </a:tcPr>
                </a:tc>
                <a:tc>
                  <a:txBody>
                    <a:bodyPr/>
                    <a:lstStyle/>
                    <a:p>
                      <a:pPr algn="ctr"/>
                      <a:r>
                        <a:rPr lang="es-ES" sz="1000" dirty="0">
                          <a:solidFill>
                            <a:schemeClr val="tx1">
                              <a:lumMod val="75000"/>
                              <a:lumOff val="25000"/>
                            </a:schemeClr>
                          </a:solidFill>
                        </a:rPr>
                        <a:t>Sistema tradicional</a:t>
                      </a: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Sistema 3 fases</a:t>
                      </a: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Sistema 2 fases</a:t>
                      </a:r>
                    </a:p>
                  </a:txBody>
                  <a:tcPr marL="68580" marR="68580" marT="34290" marB="34290" anchor="ctr">
                    <a:solidFill>
                      <a:srgbClr val="FFC000"/>
                    </a:solidFill>
                  </a:tcPr>
                </a:tc>
                <a:extLst>
                  <a:ext uri="{0D108BD9-81ED-4DB2-BD59-A6C34878D82A}">
                    <a16:rowId xmlns:a16="http://schemas.microsoft.com/office/drawing/2014/main" val="388029434"/>
                  </a:ext>
                </a:extLst>
              </a:tr>
              <a:tr h="377190">
                <a:tc>
                  <a:txBody>
                    <a:bodyPr/>
                    <a:lstStyle/>
                    <a:p>
                      <a:pPr algn="ctr"/>
                      <a:r>
                        <a:rPr lang="es-ES" sz="1000" dirty="0">
                          <a:solidFill>
                            <a:schemeClr val="tx1">
                              <a:lumMod val="75000"/>
                              <a:lumOff val="25000"/>
                            </a:schemeClr>
                          </a:solidFill>
                        </a:rPr>
                        <a:t>Consumo de energía (kWh/ toneladas de aceituna procesada)</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40 - 60</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90 – 117</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&lt; 90 – 117</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871126205"/>
                  </a:ext>
                </a:extLst>
              </a:tr>
              <a:tr h="27813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accent1"/>
                          </a:solidFill>
                          <a:latin typeface="+mn-lt"/>
                          <a:ea typeface="+mn-ea"/>
                          <a:cs typeface="+mn-cs"/>
                        </a:rPr>
                        <a:t>Consumo energético en almazaras. </a:t>
                      </a:r>
                      <a:r>
                        <a:rPr lang="es-ES" sz="1100" dirty="0">
                          <a:solidFill>
                            <a:schemeClr val="accent1"/>
                          </a:solidFill>
                        </a:rPr>
                        <a:t>(Regional </a:t>
                      </a:r>
                      <a:r>
                        <a:rPr lang="es-ES" sz="1100" dirty="0" err="1">
                          <a:solidFill>
                            <a:schemeClr val="accent1"/>
                          </a:solidFill>
                        </a:rPr>
                        <a:t>Activity</a:t>
                      </a:r>
                      <a:r>
                        <a:rPr lang="es-ES" sz="1100" dirty="0">
                          <a:solidFill>
                            <a:schemeClr val="accent1"/>
                          </a:solidFill>
                        </a:rPr>
                        <a:t> Centre </a:t>
                      </a:r>
                      <a:r>
                        <a:rPr lang="es-ES" sz="1100" dirty="0" err="1">
                          <a:solidFill>
                            <a:schemeClr val="accent1"/>
                          </a:solidFill>
                        </a:rPr>
                        <a:t>for</a:t>
                      </a:r>
                      <a:r>
                        <a:rPr lang="es-ES" sz="1100" dirty="0">
                          <a:solidFill>
                            <a:schemeClr val="accent1"/>
                          </a:solidFill>
                        </a:rPr>
                        <a:t> </a:t>
                      </a:r>
                      <a:r>
                        <a:rPr lang="es-ES" sz="1100" dirty="0" err="1">
                          <a:solidFill>
                            <a:schemeClr val="accent1"/>
                          </a:solidFill>
                        </a:rPr>
                        <a:t>Cleaner</a:t>
                      </a:r>
                      <a:r>
                        <a:rPr lang="es-ES" sz="1100" dirty="0">
                          <a:solidFill>
                            <a:schemeClr val="accent1"/>
                          </a:solidFill>
                        </a:rPr>
                        <a:t> </a:t>
                      </a:r>
                      <a:r>
                        <a:rPr lang="es-ES" sz="1100" dirty="0" err="1">
                          <a:solidFill>
                            <a:schemeClr val="accent1"/>
                          </a:solidFill>
                        </a:rPr>
                        <a:t>Production</a:t>
                      </a:r>
                      <a:r>
                        <a:rPr lang="es-ES" sz="1100" dirty="0">
                          <a:solidFill>
                            <a:schemeClr val="accent1"/>
                          </a:solidFill>
                        </a:rPr>
                        <a:t> (RAC/CP, 2000)</a:t>
                      </a:r>
                      <a:endParaRPr lang="es-ES" sz="1100" kern="1200" dirty="0">
                        <a:solidFill>
                          <a:schemeClr val="accent1"/>
                        </a:solidFill>
                        <a:latin typeface="+mn-lt"/>
                        <a:ea typeface="+mn-ea"/>
                        <a:cs typeface="+mn-cs"/>
                      </a:endParaRPr>
                    </a:p>
                  </a:txBody>
                  <a:tcPr marL="68580" marR="68580" marT="34290" marB="34290" anchor="ctr">
                    <a:solidFill>
                      <a:schemeClr val="bg1"/>
                    </a:solidFill>
                  </a:tcPr>
                </a:tc>
                <a:tc hMerge="1">
                  <a:txBody>
                    <a:bodyPr/>
                    <a:lstStyle/>
                    <a:p>
                      <a:pPr algn="ctr"/>
                      <a:endParaRPr lang="es-ES" dirty="0"/>
                    </a:p>
                  </a:txBody>
                  <a:tcPr anchor="ctr">
                    <a:solidFill>
                      <a:schemeClr val="bg1"/>
                    </a:solidFill>
                  </a:tcPr>
                </a:tc>
                <a:tc hMerge="1">
                  <a:txBody>
                    <a:bodyPr/>
                    <a:lstStyle/>
                    <a:p>
                      <a:pPr algn="ctr"/>
                      <a:endParaRPr lang="es-ES" dirty="0"/>
                    </a:p>
                  </a:txBody>
                  <a:tcPr anchor="ctr">
                    <a:solidFill>
                      <a:schemeClr val="bg1"/>
                    </a:solidFill>
                  </a:tcPr>
                </a:tc>
                <a:tc hMerge="1">
                  <a:txBody>
                    <a:bodyPr/>
                    <a:lstStyle/>
                    <a:p>
                      <a:pPr algn="ctr"/>
                      <a:endParaRPr lang="es-ES" dirty="0"/>
                    </a:p>
                  </a:txBody>
                  <a:tcPr anchor="ctr">
                    <a:solidFill>
                      <a:schemeClr val="bg1"/>
                    </a:solidFill>
                  </a:tcPr>
                </a:tc>
                <a:extLst>
                  <a:ext uri="{0D108BD9-81ED-4DB2-BD59-A6C34878D82A}">
                    <a16:rowId xmlns:a16="http://schemas.microsoft.com/office/drawing/2014/main" val="1041813675"/>
                  </a:ext>
                </a:extLst>
              </a:tr>
            </a:tbl>
          </a:graphicData>
        </a:graphic>
      </p:graphicFrame>
      <p:sp>
        <p:nvSpPr>
          <p:cNvPr id="7" name="Titel 1">
            <a:extLst>
              <a:ext uri="{FF2B5EF4-FFF2-40B4-BE49-F238E27FC236}">
                <a16:creationId xmlns:a16="http://schemas.microsoft.com/office/drawing/2014/main" id="{05F06813-5D4E-41E1-9D2D-55542F9C873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6FD223C7-87D3-4611-AAF6-7FED1208FF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0595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67</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6FE2B5FF-D834-4C99-937C-165307B27553}"/>
              </a:ext>
            </a:extLst>
          </p:cNvPr>
          <p:cNvGraphicFramePr>
            <a:graphicFrameLocks noGrp="1"/>
          </p:cNvGraphicFramePr>
          <p:nvPr>
            <p:extLst>
              <p:ext uri="{D42A27DB-BD31-4B8C-83A1-F6EECF244321}">
                <p14:modId xmlns:p14="http://schemas.microsoft.com/office/powerpoint/2010/main" val="1514276660"/>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Durante la separación (también conocida como clarificación o pulido) del aceite de oliva de las partículas finas restantes y el agua, se puede utilizar una centrífuga vertical que minimiza el uso de agua. La cantidad de agua utilizada debe mantenerse en la cantidad mínima requerida para lograr la composición final deseada de aceite de oliva.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C8494A39-A0F0-40E6-9F5F-A87092210695}"/>
              </a:ext>
            </a:extLst>
          </p:cNvPr>
          <p:cNvGraphicFramePr>
            <a:graphicFrameLocks noGrp="1"/>
          </p:cNvGraphicFramePr>
          <p:nvPr>
            <p:extLst>
              <p:ext uri="{D42A27DB-BD31-4B8C-83A1-F6EECF244321}">
                <p14:modId xmlns:p14="http://schemas.microsoft.com/office/powerpoint/2010/main" val="3062558391"/>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aceite de oliva. La cantidad de agua necesaria en la fase de separación depende en gran medida de la calidad del aceite que proviene del decantador.</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F09E85C-1074-4016-8647-BB8AD384B16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6C1F60A1-CCE7-4EA5-8A4C-0C1F171B7B5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0814D995-5ECB-4789-B246-48BC1E21D882}"/>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agua en la separación del aceite de oliva:</a:t>
            </a:r>
          </a:p>
        </p:txBody>
      </p:sp>
    </p:spTree>
    <p:extLst>
      <p:ext uri="{BB962C8B-B14F-4D97-AF65-F5344CB8AC3E}">
        <p14:creationId xmlns:p14="http://schemas.microsoft.com/office/powerpoint/2010/main" val="1506201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68</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3C860E96-D353-48DC-9E01-E50D1D1FAE71}"/>
              </a:ext>
            </a:extLst>
          </p:cNvPr>
          <p:cNvGraphicFramePr>
            <a:graphicFrameLocks noGrp="1"/>
          </p:cNvGraphicFramePr>
          <p:nvPr>
            <p:extLst>
              <p:ext uri="{D42A27DB-BD31-4B8C-83A1-F6EECF244321}">
                <p14:modId xmlns:p14="http://schemas.microsoft.com/office/powerpoint/2010/main" val="2441850764"/>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del agua en la separación de aceite de oliva por peso (toneladas) de aceitunas procesadas o por unidad de volumen (l) de aceite de oliva fabricado.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25592B52-0EBC-4324-9DE5-8527DD45A5EF}"/>
              </a:ext>
            </a:extLst>
          </p:cNvPr>
          <p:cNvGraphicFramePr>
            <a:graphicFrameLocks noGrp="1"/>
          </p:cNvGraphicFramePr>
          <p:nvPr>
            <p:extLst>
              <p:ext uri="{D42A27DB-BD31-4B8C-83A1-F6EECF244321}">
                <p14:modId xmlns:p14="http://schemas.microsoft.com/office/powerpoint/2010/main" val="3958780192"/>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agua utilizada en la separación del aceite de oliva es inferior a 50 l (5%) por cada 1.000 l de aceite de oliva fabricado.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97396F91-A1B1-4E9D-8667-A9D323D5716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95FEC1C-6241-4CF7-82EA-F5760769B1A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627DE816-9934-40BD-B6D8-BA0EE6B2C3F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agua en la separación del aceite de oliva:</a:t>
            </a:r>
          </a:p>
        </p:txBody>
      </p:sp>
    </p:spTree>
    <p:extLst>
      <p:ext uri="{BB962C8B-B14F-4D97-AF65-F5344CB8AC3E}">
        <p14:creationId xmlns:p14="http://schemas.microsoft.com/office/powerpoint/2010/main" val="2116887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69</a:t>
            </a:fld>
            <a:endParaRPr lang="de-DE"/>
          </a:p>
        </p:txBody>
      </p:sp>
      <p:sp>
        <p:nvSpPr>
          <p:cNvPr id="16" name="Titel 1">
            <a:extLst>
              <a:ext uri="{FF2B5EF4-FFF2-40B4-BE49-F238E27FC236}">
                <a16:creationId xmlns:a16="http://schemas.microsoft.com/office/drawing/2014/main" id="{B4EC6515-09C9-4C38-AE51-0A5EF4CEE17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31580A1B-E93A-42A6-8861-CEE0C85BC34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2148A6CC-782C-4CBE-87F8-56EA01594180}"/>
              </a:ext>
            </a:extLst>
          </p:cNvPr>
          <p:cNvSpPr/>
          <p:nvPr/>
        </p:nvSpPr>
        <p:spPr>
          <a:xfrm>
            <a:off x="559190" y="142751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85800977-C502-42A3-92E6-86EE5838ADD7}"/>
              </a:ext>
            </a:extLst>
          </p:cNvPr>
          <p:cNvSpPr/>
          <p:nvPr/>
        </p:nvSpPr>
        <p:spPr>
          <a:xfrm>
            <a:off x="2276822" y="90029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1A68C97F-B15A-4ED2-8908-65333640FCC8}"/>
              </a:ext>
            </a:extLst>
          </p:cNvPr>
          <p:cNvSpPr/>
          <p:nvPr/>
        </p:nvSpPr>
        <p:spPr>
          <a:xfrm>
            <a:off x="506759" y="1532980"/>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2" name="TextBox 33">
            <a:extLst>
              <a:ext uri="{FF2B5EF4-FFF2-40B4-BE49-F238E27FC236}">
                <a16:creationId xmlns:a16="http://schemas.microsoft.com/office/drawing/2014/main" id="{B629D705-8072-413C-9B53-CF93E27EEB54}"/>
              </a:ext>
            </a:extLst>
          </p:cNvPr>
          <p:cNvSpPr txBox="1"/>
          <p:nvPr/>
        </p:nvSpPr>
        <p:spPr>
          <a:xfrm>
            <a:off x="610137" y="2189443"/>
            <a:ext cx="3790977"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beneficio ambiental obvio es el del reducido consumo de agua.</a:t>
            </a:r>
          </a:p>
        </p:txBody>
      </p:sp>
      <p:pic>
        <p:nvPicPr>
          <p:cNvPr id="23" name="Gráfico 22">
            <a:extLst>
              <a:ext uri="{FF2B5EF4-FFF2-40B4-BE49-F238E27FC236}">
                <a16:creationId xmlns:a16="http://schemas.microsoft.com/office/drawing/2014/main" id="{C44F0E03-8DFD-448F-9137-3969C228F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012410"/>
            <a:ext cx="427966" cy="408757"/>
          </a:xfrm>
          <a:prstGeom prst="rect">
            <a:avLst/>
          </a:prstGeom>
        </p:spPr>
      </p:pic>
      <p:sp>
        <p:nvSpPr>
          <p:cNvPr id="24" name="Rectángulo: esquinas superiores redondeadas 23">
            <a:extLst>
              <a:ext uri="{FF2B5EF4-FFF2-40B4-BE49-F238E27FC236}">
                <a16:creationId xmlns:a16="http://schemas.microsoft.com/office/drawing/2014/main" id="{95B48C34-CD4C-43B4-8D13-9F055F43460C}"/>
              </a:ext>
            </a:extLst>
          </p:cNvPr>
          <p:cNvSpPr/>
          <p:nvPr/>
        </p:nvSpPr>
        <p:spPr>
          <a:xfrm>
            <a:off x="5276852" y="1918157"/>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1AFD217C-40E1-4BE0-A4C7-CAD9D8664E40}"/>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ACA9246D-3A74-4EBF-A698-99F352D04B20}"/>
              </a:ext>
            </a:extLst>
          </p:cNvPr>
          <p:cNvSpPr/>
          <p:nvPr/>
        </p:nvSpPr>
        <p:spPr>
          <a:xfrm>
            <a:off x="5276852" y="2023621"/>
            <a:ext cx="3100144"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F4AB9FE4-43FA-4E71-A448-711DACAD6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8" name="Rectángulo 27">
            <a:extLst>
              <a:ext uri="{FF2B5EF4-FFF2-40B4-BE49-F238E27FC236}">
                <a16:creationId xmlns:a16="http://schemas.microsoft.com/office/drawing/2014/main" id="{17604607-B87B-48F2-B526-DE8B5FB2549D}"/>
              </a:ext>
            </a:extLst>
          </p:cNvPr>
          <p:cNvSpPr/>
          <p:nvPr/>
        </p:nvSpPr>
        <p:spPr>
          <a:xfrm>
            <a:off x="559190" y="1934525"/>
            <a:ext cx="3917561" cy="9974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73E19172-9795-4077-A60E-BC6B56EB5E4A}"/>
              </a:ext>
            </a:extLst>
          </p:cNvPr>
          <p:cNvSpPr/>
          <p:nvPr/>
        </p:nvSpPr>
        <p:spPr>
          <a:xfrm>
            <a:off x="5276851" y="2425988"/>
            <a:ext cx="3100145" cy="292295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767E9287-FA8A-491A-9A4A-289ABD587D5E}"/>
              </a:ext>
            </a:extLst>
          </p:cNvPr>
          <p:cNvSpPr txBox="1"/>
          <p:nvPr/>
        </p:nvSpPr>
        <p:spPr>
          <a:xfrm>
            <a:off x="5288377" y="2839816"/>
            <a:ext cx="3054044" cy="181844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Un claro ahorro económico es el del agua. En términos de maquinaria, no se incurrirá en costes ya que no se requieren tecnologías diferentes.</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reducción de las entradas de agua también reduce la producción de aguas residuales.</a:t>
            </a:r>
          </a:p>
        </p:txBody>
      </p:sp>
      <p:sp>
        <p:nvSpPr>
          <p:cNvPr id="31" name="Rectángulo: esquinas superiores redondeadas 30">
            <a:extLst>
              <a:ext uri="{FF2B5EF4-FFF2-40B4-BE49-F238E27FC236}">
                <a16:creationId xmlns:a16="http://schemas.microsoft.com/office/drawing/2014/main" id="{4EAF715B-D9D2-4F11-A71F-E523307DD496}"/>
              </a:ext>
            </a:extLst>
          </p:cNvPr>
          <p:cNvSpPr/>
          <p:nvPr/>
        </p:nvSpPr>
        <p:spPr>
          <a:xfrm>
            <a:off x="559190" y="370682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F3040096-74A4-4A0F-83B1-A9BBA34CEC65}"/>
              </a:ext>
            </a:extLst>
          </p:cNvPr>
          <p:cNvSpPr/>
          <p:nvPr/>
        </p:nvSpPr>
        <p:spPr>
          <a:xfrm>
            <a:off x="2276822" y="317959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0D0DC9EF-14C9-4167-853E-03D83C3EBD6B}"/>
              </a:ext>
            </a:extLst>
          </p:cNvPr>
          <p:cNvSpPr/>
          <p:nvPr/>
        </p:nvSpPr>
        <p:spPr>
          <a:xfrm>
            <a:off x="506759" y="381228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4" name="TextBox 33">
            <a:extLst>
              <a:ext uri="{FF2B5EF4-FFF2-40B4-BE49-F238E27FC236}">
                <a16:creationId xmlns:a16="http://schemas.microsoft.com/office/drawing/2014/main" id="{BA90895A-305E-43ED-AAD4-A0A0EDEE691C}"/>
              </a:ext>
            </a:extLst>
          </p:cNvPr>
          <p:cNvSpPr txBox="1"/>
          <p:nvPr/>
        </p:nvSpPr>
        <p:spPr>
          <a:xfrm>
            <a:off x="610137" y="4404708"/>
            <a:ext cx="3790977" cy="98745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reducción del estrés sobre los recursos hídricos.</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Una reducción en la generación de residuos y sus impactos ambientales.</a:t>
            </a:r>
          </a:p>
        </p:txBody>
      </p:sp>
      <p:sp>
        <p:nvSpPr>
          <p:cNvPr id="35" name="Rectángulo 34">
            <a:extLst>
              <a:ext uri="{FF2B5EF4-FFF2-40B4-BE49-F238E27FC236}">
                <a16:creationId xmlns:a16="http://schemas.microsoft.com/office/drawing/2014/main" id="{AD7D2BDC-DC24-4818-B12A-9E6E1E764A3A}"/>
              </a:ext>
            </a:extLst>
          </p:cNvPr>
          <p:cNvSpPr/>
          <p:nvPr/>
        </p:nvSpPr>
        <p:spPr>
          <a:xfrm>
            <a:off x="559190" y="4213830"/>
            <a:ext cx="3917561" cy="13683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Gráfico 35" descr="Flecha: curva con sentido de las agujas del reloj">
            <a:extLst>
              <a:ext uri="{FF2B5EF4-FFF2-40B4-BE49-F238E27FC236}">
                <a16:creationId xmlns:a16="http://schemas.microsoft.com/office/drawing/2014/main" id="{F048B98B-469C-43E5-A175-EAE505E0D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349924" y="3284086"/>
            <a:ext cx="510233" cy="510233"/>
          </a:xfrm>
          <a:prstGeom prst="rect">
            <a:avLst/>
          </a:prstGeom>
        </p:spPr>
      </p:pic>
    </p:spTree>
    <p:extLst>
      <p:ext uri="{BB962C8B-B14F-4D97-AF65-F5344CB8AC3E}">
        <p14:creationId xmlns:p14="http://schemas.microsoft.com/office/powerpoint/2010/main" val="91417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3E2155A9-9C3F-46F6-B687-5B777CC7098D}"/>
              </a:ext>
            </a:extLst>
          </p:cNvPr>
          <p:cNvSpPr/>
          <p:nvPr/>
        </p:nvSpPr>
        <p:spPr>
          <a:xfrm>
            <a:off x="940190" y="2265347"/>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B1A6A73A-1693-42A0-B9C5-B9F2FE8F8B28}"/>
              </a:ext>
            </a:extLst>
          </p:cNvPr>
          <p:cNvSpPr/>
          <p:nvPr/>
        </p:nvSpPr>
        <p:spPr>
          <a:xfrm>
            <a:off x="2012393" y="173812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140" name="Rectangle 11"/>
          <p:cNvSpPr/>
          <p:nvPr/>
        </p:nvSpPr>
        <p:spPr>
          <a:xfrm>
            <a:off x="887759" y="2370811"/>
            <a:ext cx="2888932"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45" name="TextBox 33"/>
          <p:cNvSpPr txBox="1"/>
          <p:nvPr/>
        </p:nvSpPr>
        <p:spPr>
          <a:xfrm>
            <a:off x="943512" y="2883391"/>
            <a:ext cx="2780748"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No puede conducir directamente a los beneficios ambientales.</a:t>
            </a:r>
          </a:p>
        </p:txBody>
      </p:sp>
      <p:sp>
        <p:nvSpPr>
          <p:cNvPr id="157" name="TextBox 45"/>
          <p:cNvSpPr txBox="1"/>
          <p:nvPr/>
        </p:nvSpPr>
        <p:spPr>
          <a:xfrm>
            <a:off x="5543324" y="2879464"/>
            <a:ext cx="2780750" cy="507831"/>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s-ES" dirty="0"/>
              <a:t>PEF cuesta aproximadamente 50.000 EUR por producto.</a:t>
            </a:r>
          </a:p>
        </p:txBody>
      </p:sp>
      <p:sp>
        <p:nvSpPr>
          <p:cNvPr id="12" name="Titel 1">
            <a:extLst>
              <a:ext uri="{FF2B5EF4-FFF2-40B4-BE49-F238E27FC236}">
                <a16:creationId xmlns:a16="http://schemas.microsoft.com/office/drawing/2014/main" id="{0DE709E3-E1CE-498A-B69E-ECC91F6167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F5223700-C779-4D42-A4AE-3FCF2C6EA6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8">
            <a:extLst>
              <a:ext uri="{FF2B5EF4-FFF2-40B4-BE49-F238E27FC236}">
                <a16:creationId xmlns:a16="http://schemas.microsoft.com/office/drawing/2014/main" id="{08DE2930-1071-4129-A5C3-7A0050800331}"/>
              </a:ext>
            </a:extLst>
          </p:cNvPr>
          <p:cNvSpPr/>
          <p:nvPr/>
        </p:nvSpPr>
        <p:spPr>
          <a:xfrm>
            <a:off x="5543324" y="3602763"/>
            <a:ext cx="2780748"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FoodDrinkEurope (2013) informa que el desarrollo del Protocolo ENVIFOOD sectorial "ha creado herramientas más accesibles y fáciles.</a:t>
            </a:r>
            <a:endParaRPr lang="en-US" sz="1350" dirty="0">
              <a:solidFill>
                <a:schemeClr val="tx1">
                  <a:lumMod val="75000"/>
                  <a:lumOff val="25000"/>
                </a:schemeClr>
              </a:solidFill>
            </a:endParaRPr>
          </a:p>
        </p:txBody>
      </p:sp>
      <p:sp>
        <p:nvSpPr>
          <p:cNvPr id="11" name="Rectángulo 10">
            <a:extLst>
              <a:ext uri="{FF2B5EF4-FFF2-40B4-BE49-F238E27FC236}">
                <a16:creationId xmlns:a16="http://schemas.microsoft.com/office/drawing/2014/main" id="{E6F08101-4E49-483D-8E78-AEBB79D59F08}"/>
              </a:ext>
            </a:extLst>
          </p:cNvPr>
          <p:cNvSpPr/>
          <p:nvPr/>
        </p:nvSpPr>
        <p:spPr>
          <a:xfrm>
            <a:off x="943512" y="3601108"/>
            <a:ext cx="2780748" cy="1131079"/>
          </a:xfrm>
          <a:prstGeom prst="rect">
            <a:avLst/>
          </a:prstGeom>
        </p:spPr>
        <p:txBody>
          <a:bodyPr wrap="square">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ejercicio es un primer paso crítico en una estrategia para mejorar la sostenibilidad de los productos y las operaciones. </a:t>
            </a:r>
            <a:endParaRPr lang="en-US" sz="1350" dirty="0">
              <a:solidFill>
                <a:schemeClr val="tx1">
                  <a:lumMod val="75000"/>
                  <a:lumOff val="25000"/>
                </a:schemeClr>
              </a:solidFill>
            </a:endParaRPr>
          </a:p>
        </p:txBody>
      </p:sp>
      <p:pic>
        <p:nvPicPr>
          <p:cNvPr id="20" name="Gráfico 19">
            <a:extLst>
              <a:ext uri="{FF2B5EF4-FFF2-40B4-BE49-F238E27FC236}">
                <a16:creationId xmlns:a16="http://schemas.microsoft.com/office/drawing/2014/main" id="{7F22C291-CBB1-4A21-A342-72A1096AF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850241"/>
            <a:ext cx="427966" cy="408757"/>
          </a:xfrm>
          <a:prstGeom prst="rect">
            <a:avLst/>
          </a:prstGeom>
        </p:spPr>
      </p:pic>
      <p:sp>
        <p:nvSpPr>
          <p:cNvPr id="26" name="Rectángulo: esquinas superiores redondeadas 25">
            <a:extLst>
              <a:ext uri="{FF2B5EF4-FFF2-40B4-BE49-F238E27FC236}">
                <a16:creationId xmlns:a16="http://schemas.microsoft.com/office/drawing/2014/main" id="{594CC284-5235-465C-9FE4-4F210D2F2119}"/>
              </a:ext>
            </a:extLst>
          </p:cNvPr>
          <p:cNvSpPr/>
          <p:nvPr/>
        </p:nvSpPr>
        <p:spPr>
          <a:xfrm>
            <a:off x="5540496" y="226452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E8EA32D2-A995-45F0-B9E4-3BB9A1F9C1AE}"/>
              </a:ext>
            </a:extLst>
          </p:cNvPr>
          <p:cNvSpPr/>
          <p:nvPr/>
        </p:nvSpPr>
        <p:spPr>
          <a:xfrm>
            <a:off x="6612699" y="173730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11">
            <a:extLst>
              <a:ext uri="{FF2B5EF4-FFF2-40B4-BE49-F238E27FC236}">
                <a16:creationId xmlns:a16="http://schemas.microsoft.com/office/drawing/2014/main" id="{93294589-067B-4A5E-A61D-5B635409B862}"/>
              </a:ext>
            </a:extLst>
          </p:cNvPr>
          <p:cNvSpPr/>
          <p:nvPr/>
        </p:nvSpPr>
        <p:spPr>
          <a:xfrm>
            <a:off x="5540496" y="2369989"/>
            <a:ext cx="278407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1" name="Gráfico 20">
            <a:extLst>
              <a:ext uri="{FF2B5EF4-FFF2-40B4-BE49-F238E27FC236}">
                <a16:creationId xmlns:a16="http://schemas.microsoft.com/office/drawing/2014/main" id="{C49BAEE2-5AA5-43ED-B559-3D8A25397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744" y="1808271"/>
            <a:ext cx="336919" cy="507831"/>
          </a:xfrm>
          <a:prstGeom prst="rect">
            <a:avLst/>
          </a:prstGeom>
        </p:spPr>
      </p:pic>
      <p:sp>
        <p:nvSpPr>
          <p:cNvPr id="22" name="Rectángulo 21">
            <a:extLst>
              <a:ext uri="{FF2B5EF4-FFF2-40B4-BE49-F238E27FC236}">
                <a16:creationId xmlns:a16="http://schemas.microsoft.com/office/drawing/2014/main" id="{5B0AC8E0-422C-4A54-9186-71FEF23EAD1A}"/>
              </a:ext>
            </a:extLst>
          </p:cNvPr>
          <p:cNvSpPr/>
          <p:nvPr/>
        </p:nvSpPr>
        <p:spPr>
          <a:xfrm>
            <a:off x="940190"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4C46914-CD82-497B-BD17-83986FE6741C}"/>
              </a:ext>
            </a:extLst>
          </p:cNvPr>
          <p:cNvSpPr/>
          <p:nvPr/>
        </p:nvSpPr>
        <p:spPr>
          <a:xfrm>
            <a:off x="5537174"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332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70</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F93BE644-81EA-4228-BAA3-9CB58CE19A91}"/>
              </a:ext>
            </a:extLst>
          </p:cNvPr>
          <p:cNvGraphicFramePr>
            <a:graphicFrameLocks noGrp="1"/>
          </p:cNvGraphicFramePr>
          <p:nvPr>
            <p:extLst>
              <p:ext uri="{D42A27DB-BD31-4B8C-83A1-F6EECF244321}">
                <p14:modId xmlns:p14="http://schemas.microsoft.com/office/powerpoint/2010/main" val="204993575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puede reducir la necesidad de lavar las aceitunas antes de procesarlas en aceite de oliva, esto puede lograrse cosechando las aceitunas de los árboles. Con este fin, los fabricantes de aceite de oliva pueden establecer una cooperación adecuada con los agricultores que proporcionan las aceitunas. La adopción de medidas apropiadas para reciclar el agua que aún se necesita para lavar las aceitunas puede generar mayores ahorros de agua.</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2A01F015-490B-4992-8C9D-A2A843D7451D}"/>
              </a:ext>
            </a:extLst>
          </p:cNvPr>
          <p:cNvGraphicFramePr>
            <a:graphicFrameLocks noGrp="1"/>
          </p:cNvGraphicFramePr>
          <p:nvPr>
            <p:extLst>
              <p:ext uri="{D42A27DB-BD31-4B8C-83A1-F6EECF244321}">
                <p14:modId xmlns:p14="http://schemas.microsoft.com/office/powerpoint/2010/main" val="4073850708"/>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una amplia gama de molinos de aceite de oliva.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8814A8A-A4E0-4E9F-8A67-386433EC9B0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44F035D1-3132-4452-A0C1-324EFCE4585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1FF6A5C9-0CEF-4CA3-87FD-6270B4342C9B}"/>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agua en la separación del aceite de oliva:</a:t>
            </a:r>
          </a:p>
        </p:txBody>
      </p:sp>
    </p:spTree>
    <p:extLst>
      <p:ext uri="{BB962C8B-B14F-4D97-AF65-F5344CB8AC3E}">
        <p14:creationId xmlns:p14="http://schemas.microsoft.com/office/powerpoint/2010/main" val="294617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71</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309458E3-27A1-4D1D-9FF2-9357686A741B}"/>
              </a:ext>
            </a:extLst>
          </p:cNvPr>
          <p:cNvGraphicFramePr>
            <a:graphicFrameLocks noGrp="1"/>
          </p:cNvGraphicFramePr>
          <p:nvPr>
            <p:extLst>
              <p:ext uri="{D42A27DB-BD31-4B8C-83A1-F6EECF244321}">
                <p14:modId xmlns:p14="http://schemas.microsoft.com/office/powerpoint/2010/main" val="3415963882"/>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agua utilizada para lavar las aceitunas en la recepción y la cantidad de aceitunas procesadas (l de agua por tonelada de aceitunas).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460692C-CB68-41D3-A337-BB1A55EC7E42}"/>
              </a:ext>
            </a:extLst>
          </p:cNvPr>
          <p:cNvGraphicFramePr>
            <a:graphicFrameLocks noGrp="1"/>
          </p:cNvGraphicFramePr>
          <p:nvPr>
            <p:extLst>
              <p:ext uri="{D42A27DB-BD31-4B8C-83A1-F6EECF244321}">
                <p14:modId xmlns:p14="http://schemas.microsoft.com/office/powerpoint/2010/main" val="397335198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Para las aceitunas entregadas limpias, no se utiliza agua para lavar las aceitunas en la recepción.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F83EB091-5FE5-4AC6-9C46-A8506323026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D1BE14-5CD2-4368-824E-F610D887CD1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1618B728-9084-46CB-872B-F4D215B8217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Minimizando el consumo de agua en la separación del aceite de oliva:</a:t>
            </a:r>
          </a:p>
        </p:txBody>
      </p:sp>
    </p:spTree>
    <p:extLst>
      <p:ext uri="{BB962C8B-B14F-4D97-AF65-F5344CB8AC3E}">
        <p14:creationId xmlns:p14="http://schemas.microsoft.com/office/powerpoint/2010/main" val="537536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72</a:t>
            </a:fld>
            <a:endParaRPr lang="de-DE"/>
          </a:p>
        </p:txBody>
      </p:sp>
      <p:sp>
        <p:nvSpPr>
          <p:cNvPr id="16" name="Titel 1">
            <a:extLst>
              <a:ext uri="{FF2B5EF4-FFF2-40B4-BE49-F238E27FC236}">
                <a16:creationId xmlns:a16="http://schemas.microsoft.com/office/drawing/2014/main" id="{8B2A08F1-E23B-4B71-8C85-582DB0CA7C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aceite de oliva.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8C669174-6156-407A-8604-5AAB32BFC05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23CB5406-C30D-4ADB-A400-77430168111D}"/>
              </a:ext>
            </a:extLst>
          </p:cNvPr>
          <p:cNvSpPr/>
          <p:nvPr/>
        </p:nvSpPr>
        <p:spPr>
          <a:xfrm>
            <a:off x="559190" y="2044550"/>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2AB80A33-855C-4629-8FE4-1AA5110696F5}"/>
              </a:ext>
            </a:extLst>
          </p:cNvPr>
          <p:cNvSpPr/>
          <p:nvPr/>
        </p:nvSpPr>
        <p:spPr>
          <a:xfrm>
            <a:off x="2276822" y="151732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A5DE352B-6507-490F-AE95-63A9DCA76EEB}"/>
              </a:ext>
            </a:extLst>
          </p:cNvPr>
          <p:cNvSpPr/>
          <p:nvPr/>
        </p:nvSpPr>
        <p:spPr>
          <a:xfrm>
            <a:off x="506759" y="2150014"/>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2" name="TextBox 33">
            <a:extLst>
              <a:ext uri="{FF2B5EF4-FFF2-40B4-BE49-F238E27FC236}">
                <a16:creationId xmlns:a16="http://schemas.microsoft.com/office/drawing/2014/main" id="{7DD1E4AA-7381-4C0E-A37D-5E67FE5721AC}"/>
              </a:ext>
            </a:extLst>
          </p:cNvPr>
          <p:cNvSpPr txBox="1"/>
          <p:nvPr/>
        </p:nvSpPr>
        <p:spPr>
          <a:xfrm>
            <a:off x="610137" y="2567144"/>
            <a:ext cx="3790977" cy="2441694"/>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Cuando las aceitunas están limpias, los ahorros de agua logrados gracias al reducido lavado oscilan entre el 15% y el 34% del consumo total de agua en las almazaras.</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El agua residual generada en la etapa de lavado está directamente relacionada con el agua utilizada. Sin embargo, existen ligeras diferencias entre el volumen de consumo de agua y el agua residual generada.</a:t>
            </a:r>
          </a:p>
        </p:txBody>
      </p:sp>
      <p:pic>
        <p:nvPicPr>
          <p:cNvPr id="23" name="Gráfico 22">
            <a:extLst>
              <a:ext uri="{FF2B5EF4-FFF2-40B4-BE49-F238E27FC236}">
                <a16:creationId xmlns:a16="http://schemas.microsoft.com/office/drawing/2014/main" id="{6D5636E6-0F74-466A-917F-31EE101C2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629444"/>
            <a:ext cx="427966" cy="408757"/>
          </a:xfrm>
          <a:prstGeom prst="rect">
            <a:avLst/>
          </a:prstGeom>
        </p:spPr>
      </p:pic>
      <p:sp>
        <p:nvSpPr>
          <p:cNvPr id="24" name="Rectángulo: esquinas superiores redondeadas 23">
            <a:extLst>
              <a:ext uri="{FF2B5EF4-FFF2-40B4-BE49-F238E27FC236}">
                <a16:creationId xmlns:a16="http://schemas.microsoft.com/office/drawing/2014/main" id="{DB682477-98D8-474F-8C75-CEC07005E0D1}"/>
              </a:ext>
            </a:extLst>
          </p:cNvPr>
          <p:cNvSpPr/>
          <p:nvPr/>
        </p:nvSpPr>
        <p:spPr>
          <a:xfrm>
            <a:off x="5276852" y="1392919"/>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8EEE7DD-9421-4D10-81D7-A6F27C55DC92}"/>
              </a:ext>
            </a:extLst>
          </p:cNvPr>
          <p:cNvSpPr/>
          <p:nvPr/>
        </p:nvSpPr>
        <p:spPr>
          <a:xfrm>
            <a:off x="6380333" y="8656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0C291E6C-D417-402D-B70E-BEEAB45E73FC}"/>
              </a:ext>
            </a:extLst>
          </p:cNvPr>
          <p:cNvSpPr/>
          <p:nvPr/>
        </p:nvSpPr>
        <p:spPr>
          <a:xfrm>
            <a:off x="5276852" y="1498383"/>
            <a:ext cx="3100144"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7" name="Gráfico 26">
            <a:extLst>
              <a:ext uri="{FF2B5EF4-FFF2-40B4-BE49-F238E27FC236}">
                <a16:creationId xmlns:a16="http://schemas.microsoft.com/office/drawing/2014/main" id="{2B587821-13BC-4159-A267-BED7E80EC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936665"/>
            <a:ext cx="336919" cy="507831"/>
          </a:xfrm>
          <a:prstGeom prst="rect">
            <a:avLst/>
          </a:prstGeom>
        </p:spPr>
      </p:pic>
      <p:sp>
        <p:nvSpPr>
          <p:cNvPr id="28" name="Rectángulo 27">
            <a:extLst>
              <a:ext uri="{FF2B5EF4-FFF2-40B4-BE49-F238E27FC236}">
                <a16:creationId xmlns:a16="http://schemas.microsoft.com/office/drawing/2014/main" id="{6E05EDD0-17DF-4A0E-A10A-4FBE76C6C3E9}"/>
              </a:ext>
            </a:extLst>
          </p:cNvPr>
          <p:cNvSpPr/>
          <p:nvPr/>
        </p:nvSpPr>
        <p:spPr>
          <a:xfrm>
            <a:off x="559190" y="2551559"/>
            <a:ext cx="3917561" cy="256910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3DF4A232-DA73-4990-89EF-E7C8BE77B4A1}"/>
              </a:ext>
            </a:extLst>
          </p:cNvPr>
          <p:cNvSpPr/>
          <p:nvPr/>
        </p:nvSpPr>
        <p:spPr>
          <a:xfrm>
            <a:off x="5276851" y="1900750"/>
            <a:ext cx="3100145"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E64E9E67-1F59-49DC-A170-EEADB85EFA98}"/>
              </a:ext>
            </a:extLst>
          </p:cNvPr>
          <p:cNvSpPr txBox="1"/>
          <p:nvPr/>
        </p:nvSpPr>
        <p:spPr>
          <a:xfrm>
            <a:off x="5288377" y="1946515"/>
            <a:ext cx="3054044" cy="181844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Teniendo en cuenta que las aceitunas sucias y limpias no deben mezclarse, es necesario establecer dos instalaciones de recepción de aceitunas diferentes. Por lo tanto, los costes de implementación están relacionados solo con esto.</a:t>
            </a:r>
          </a:p>
        </p:txBody>
      </p:sp>
      <p:sp>
        <p:nvSpPr>
          <p:cNvPr id="31" name="Rectángulo: esquinas superiores redondeadas 30">
            <a:extLst>
              <a:ext uri="{FF2B5EF4-FFF2-40B4-BE49-F238E27FC236}">
                <a16:creationId xmlns:a16="http://schemas.microsoft.com/office/drawing/2014/main" id="{85436BE0-7826-4B0E-A98C-C008BA5BAFC3}"/>
              </a:ext>
            </a:extLst>
          </p:cNvPr>
          <p:cNvSpPr/>
          <p:nvPr/>
        </p:nvSpPr>
        <p:spPr>
          <a:xfrm>
            <a:off x="5310143" y="4320730"/>
            <a:ext cx="31001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E0077AC4-59D2-45E8-8CB0-3DEDD81FEAB5}"/>
              </a:ext>
            </a:extLst>
          </p:cNvPr>
          <p:cNvSpPr/>
          <p:nvPr/>
        </p:nvSpPr>
        <p:spPr>
          <a:xfrm>
            <a:off x="6519673" y="379350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FF3683E5-5D9F-4637-8B76-112322B00E5B}"/>
              </a:ext>
            </a:extLst>
          </p:cNvPr>
          <p:cNvSpPr/>
          <p:nvPr/>
        </p:nvSpPr>
        <p:spPr>
          <a:xfrm>
            <a:off x="5276851" y="4426194"/>
            <a:ext cx="321691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4" name="TextBox 33">
            <a:extLst>
              <a:ext uri="{FF2B5EF4-FFF2-40B4-BE49-F238E27FC236}">
                <a16:creationId xmlns:a16="http://schemas.microsoft.com/office/drawing/2014/main" id="{C3B4B88D-B15F-4E97-BB3D-490C2FB61454}"/>
              </a:ext>
            </a:extLst>
          </p:cNvPr>
          <p:cNvSpPr txBox="1"/>
          <p:nvPr/>
        </p:nvSpPr>
        <p:spPr>
          <a:xfrm>
            <a:off x="5276851" y="4908179"/>
            <a:ext cx="3065570"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reducción del consumo de agua y la generación de aguas residuales es la principal fuerza impulsora.</a:t>
            </a:r>
          </a:p>
        </p:txBody>
      </p:sp>
      <p:sp>
        <p:nvSpPr>
          <p:cNvPr id="35" name="Rectángulo 34">
            <a:extLst>
              <a:ext uri="{FF2B5EF4-FFF2-40B4-BE49-F238E27FC236}">
                <a16:creationId xmlns:a16="http://schemas.microsoft.com/office/drawing/2014/main" id="{1C798D81-6F5C-408F-88B2-B473C4FB734E}"/>
              </a:ext>
            </a:extLst>
          </p:cNvPr>
          <p:cNvSpPr/>
          <p:nvPr/>
        </p:nvSpPr>
        <p:spPr>
          <a:xfrm>
            <a:off x="5310129" y="4767325"/>
            <a:ext cx="3100049" cy="115401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Gráfico 35" descr="Flecha: curva con sentido de las agujas del reloj">
            <a:extLst>
              <a:ext uri="{FF2B5EF4-FFF2-40B4-BE49-F238E27FC236}">
                <a16:creationId xmlns:a16="http://schemas.microsoft.com/office/drawing/2014/main" id="{772E89B0-216D-43DB-BC2C-A2B1AEB75B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592775" y="3897995"/>
            <a:ext cx="510233" cy="510233"/>
          </a:xfrm>
          <a:prstGeom prst="rect">
            <a:avLst/>
          </a:prstGeom>
        </p:spPr>
      </p:pic>
    </p:spTree>
    <p:extLst>
      <p:ext uri="{BB962C8B-B14F-4D97-AF65-F5344CB8AC3E}">
        <p14:creationId xmlns:p14="http://schemas.microsoft.com/office/powerpoint/2010/main" val="861608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73</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E85D9E-77F4-4A5B-891F-63F76DF0B391}"/>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8FDA4899-F6D0-4B71-B76A-FF999A1147B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refrescos.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0FBC42F-F64D-4442-9FD8-98F5DE53AF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7A611FE-A93A-4BCC-996E-FF74D873D6AC}"/>
              </a:ext>
            </a:extLst>
          </p:cNvPr>
          <p:cNvSpPr/>
          <p:nvPr/>
        </p:nvSpPr>
        <p:spPr>
          <a:xfrm>
            <a:off x="370136" y="3698783"/>
            <a:ext cx="7946429" cy="1755656"/>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B80A9C2-F1F7-4D20-8321-E27D1804DE67}"/>
              </a:ext>
            </a:extLst>
          </p:cNvPr>
          <p:cNvSpPr/>
          <p:nvPr/>
        </p:nvSpPr>
        <p:spPr>
          <a:xfrm>
            <a:off x="370136" y="3785987"/>
            <a:ext cx="8006861" cy="1590885"/>
          </a:xfrm>
          <a:prstGeom prst="rect">
            <a:avLst/>
          </a:prstGeom>
        </p:spPr>
        <p:txBody>
          <a:bodyPr wrap="square">
            <a:spAutoFit/>
          </a:bodyPr>
          <a:lstStyle/>
          <a:p>
            <a:pPr lvl="0" defTabSz="685800">
              <a:lnSpc>
                <a:spcPct val="150000"/>
              </a:lnSpc>
              <a:spcBef>
                <a:spcPct val="20000"/>
              </a:spcBef>
            </a:pPr>
            <a:r>
              <a:rPr lang="es-ES" sz="1200" dirty="0">
                <a:solidFill>
                  <a:schemeClr val="tx1">
                    <a:lumMod val="75000"/>
                    <a:lumOff val="25000"/>
                  </a:schemeClr>
                </a:solidFill>
              </a:rPr>
              <a:t>Los aspectos </a:t>
            </a:r>
            <a:r>
              <a:rPr lang="es-ES" sz="1200" b="1" dirty="0">
                <a:solidFill>
                  <a:schemeClr val="tx1">
                    <a:lumMod val="75000"/>
                    <a:lumOff val="25000"/>
                  </a:schemeClr>
                </a:solidFill>
              </a:rPr>
              <a:t>ambientales indirectos </a:t>
            </a:r>
            <a:r>
              <a:rPr lang="es-ES" sz="1200" dirty="0">
                <a:solidFill>
                  <a:schemeClr val="tx1">
                    <a:lumMod val="75000"/>
                    <a:lumOff val="25000"/>
                  </a:schemeClr>
                </a:solidFill>
              </a:rPr>
              <a:t>más relevantes son:</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Producción y uso final de envases.</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Transporte y operaciones logísticas de ingredientes y productos finales.</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Venta minorista de los productos finales.</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Uso por los consumidores.</a:t>
            </a:r>
          </a:p>
        </p:txBody>
      </p:sp>
      <p:sp>
        <p:nvSpPr>
          <p:cNvPr id="13" name="Inhaltsplatzhalter 2">
            <a:extLst>
              <a:ext uri="{FF2B5EF4-FFF2-40B4-BE49-F238E27FC236}">
                <a16:creationId xmlns:a16="http://schemas.microsoft.com/office/drawing/2014/main" id="{90E2C085-D060-4DBF-9C9F-66E856AF4142}"/>
              </a:ext>
            </a:extLst>
          </p:cNvPr>
          <p:cNvSpPr txBox="1">
            <a:spLocks/>
          </p:cNvSpPr>
          <p:nvPr/>
        </p:nvSpPr>
        <p:spPr>
          <a:xfrm>
            <a:off x="431768" y="1866137"/>
            <a:ext cx="8229600" cy="12706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spcAft>
                <a:spcPts val="450"/>
              </a:spcAft>
            </a:pPr>
            <a:r>
              <a:rPr lang="es-ES" sz="1600" b="0" dirty="0">
                <a:solidFill>
                  <a:schemeClr val="tx1">
                    <a:lumMod val="75000"/>
                    <a:lumOff val="25000"/>
                  </a:schemeClr>
                </a:solidFill>
              </a:rPr>
              <a:t>La pasteurización y esterilización de bebidas implican un alto consumo de agua y energía. Otro factor relevante que afecta los impactos ambientales está relacionado con los tipos de paquetes utilizados, incluidas las botellas de vidrio retornables y los paquetes de un solo uso (vidrio, plástico, latas, cartones).</a:t>
            </a:r>
          </a:p>
        </p:txBody>
      </p:sp>
      <p:cxnSp>
        <p:nvCxnSpPr>
          <p:cNvPr id="14" name="Conector recto 13">
            <a:extLst>
              <a:ext uri="{FF2B5EF4-FFF2-40B4-BE49-F238E27FC236}">
                <a16:creationId xmlns:a16="http://schemas.microsoft.com/office/drawing/2014/main" id="{4494E6DC-5DB4-48D8-B069-3F94F312CDDC}"/>
              </a:ext>
            </a:extLst>
          </p:cNvPr>
          <p:cNvCxnSpPr>
            <a:cxnSpLocks/>
          </p:cNvCxnSpPr>
          <p:nvPr/>
        </p:nvCxnSpPr>
        <p:spPr>
          <a:xfrm>
            <a:off x="431768" y="173245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05CBC77-DFE8-44B3-A36E-677D465806D2}"/>
              </a:ext>
            </a:extLst>
          </p:cNvPr>
          <p:cNvCxnSpPr>
            <a:cxnSpLocks/>
          </p:cNvCxnSpPr>
          <p:nvPr/>
        </p:nvCxnSpPr>
        <p:spPr>
          <a:xfrm>
            <a:off x="377661" y="313680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214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DCF6D44-64E8-4422-90F3-96BE40F82C17}"/>
              </a:ext>
            </a:extLst>
          </p:cNvPr>
          <p:cNvGraphicFramePr>
            <a:graphicFrameLocks noGrp="1"/>
          </p:cNvGraphicFramePr>
          <p:nvPr>
            <p:extLst>
              <p:ext uri="{D42A27DB-BD31-4B8C-83A1-F6EECF244321}">
                <p14:modId xmlns:p14="http://schemas.microsoft.com/office/powerpoint/2010/main" val="2872564641"/>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deben instalar sopladores pequeños de alta velocidad bien diseñados en el punto de uso (en las etapas de secado de botellas / latas y en sistemas de enjuague de ionización con aire) que pueden reemplazar los secadores a base de aire comprimido.</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CAB23BF5-0AB4-4F60-B534-C4CD45F1BB03}"/>
              </a:ext>
            </a:extLst>
          </p:cNvPr>
          <p:cNvGraphicFramePr>
            <a:graphicFrameLocks noGrp="1"/>
          </p:cNvGraphicFramePr>
          <p:nvPr>
            <p:extLst>
              <p:ext uri="{D42A27DB-BD31-4B8C-83A1-F6EECF244321}">
                <p14:modId xmlns:p14="http://schemas.microsoft.com/office/powerpoint/2010/main" val="4127823309"/>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los fabricantes de refrescos que enjuagan con aire o secan latas o botellas antes de llenarlos.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BCB9117F-832C-41F1-8F0C-F33892079D7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refrescos.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FA87DB0-A93B-4367-B2F8-57EF46D90D6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6064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75</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497E263-7F5F-41F4-906A-4FF61E9A2335}"/>
              </a:ext>
            </a:extLst>
          </p:cNvPr>
          <p:cNvGraphicFramePr>
            <a:graphicFrameLocks noGrp="1"/>
          </p:cNvGraphicFramePr>
          <p:nvPr>
            <p:extLst>
              <p:ext uri="{D42A27DB-BD31-4B8C-83A1-F6EECF244321}">
                <p14:modId xmlns:p14="http://schemas.microsoft.com/office/powerpoint/2010/main" val="250356414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de energía para soplado/secado por litro de producto (kWh / l).</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DA76D544-36B4-467B-A042-F8918ABA8E60}"/>
              </a:ext>
            </a:extLst>
          </p:cNvPr>
          <p:cNvGraphicFramePr>
            <a:graphicFrameLocks noGrp="1"/>
          </p:cNvGraphicFramePr>
          <p:nvPr>
            <p:extLst>
              <p:ext uri="{D42A27DB-BD31-4B8C-83A1-F6EECF244321}">
                <p14:modId xmlns:p14="http://schemas.microsoft.com/office/powerpoint/2010/main" val="3439258663"/>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0" i="0" kern="1200" dirty="0">
                          <a:solidFill>
                            <a:schemeClr val="dk1"/>
                          </a:solidFill>
                          <a:effectLst/>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6173429-2B0C-43DD-B4B3-68812B287B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refrescos.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D6A677B-6DB8-4F05-B2EE-DFCDD244E38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086291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a:xfrm>
            <a:off x="3062262" y="6432776"/>
            <a:ext cx="1246169" cy="180040"/>
          </a:xfrm>
        </p:spPr>
        <p:txBody>
          <a:bodyPr/>
          <a:lstStyle/>
          <a:p>
            <a:fld id="{78B3FE12-62BD-41F9-8F3F-A0956C733398}" type="slidenum">
              <a:rPr lang="de-DE" smtClean="0"/>
              <a:t>76</a:t>
            </a:fld>
            <a:endParaRPr lang="de-DE"/>
          </a:p>
        </p:txBody>
      </p:sp>
      <p:sp>
        <p:nvSpPr>
          <p:cNvPr id="16" name="Titel 1">
            <a:extLst>
              <a:ext uri="{FF2B5EF4-FFF2-40B4-BE49-F238E27FC236}">
                <a16:creationId xmlns:a16="http://schemas.microsoft.com/office/drawing/2014/main" id="{4B5D773C-24BA-47E6-9DA8-D558D454977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refrescos.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D8174C9C-98EA-4AAD-BE82-D81595048F8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ángulo: esquinas superiores redondeadas 17">
            <a:extLst>
              <a:ext uri="{FF2B5EF4-FFF2-40B4-BE49-F238E27FC236}">
                <a16:creationId xmlns:a16="http://schemas.microsoft.com/office/drawing/2014/main" id="{54992444-9E51-44ED-8264-CD6D33D03D45}"/>
              </a:ext>
            </a:extLst>
          </p:cNvPr>
          <p:cNvSpPr/>
          <p:nvPr/>
        </p:nvSpPr>
        <p:spPr>
          <a:xfrm>
            <a:off x="559190" y="13555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5734DB4F-3225-47B2-8CB1-36646460FF2C}"/>
              </a:ext>
            </a:extLst>
          </p:cNvPr>
          <p:cNvSpPr/>
          <p:nvPr/>
        </p:nvSpPr>
        <p:spPr>
          <a:xfrm>
            <a:off x="2276822" y="8282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05D7EC7-17D3-4BCC-A2EC-57A64A96981F}"/>
              </a:ext>
            </a:extLst>
          </p:cNvPr>
          <p:cNvSpPr/>
          <p:nvPr/>
        </p:nvSpPr>
        <p:spPr>
          <a:xfrm>
            <a:off x="506759" y="14609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1" name="TextBox 33">
            <a:extLst>
              <a:ext uri="{FF2B5EF4-FFF2-40B4-BE49-F238E27FC236}">
                <a16:creationId xmlns:a16="http://schemas.microsoft.com/office/drawing/2014/main" id="{8CA2DB3C-6015-4099-BC49-FC83DB0330D4}"/>
              </a:ext>
            </a:extLst>
          </p:cNvPr>
          <p:cNvSpPr txBox="1"/>
          <p:nvPr/>
        </p:nvSpPr>
        <p:spPr>
          <a:xfrm>
            <a:off x="610137" y="1878113"/>
            <a:ext cx="3790977" cy="181844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reducción del consumo de electricidad es el principal beneficio ambiental asociado con el uso de sopladores de aire de alta velocidad en lugar de compresores de aire en la etapa de secado.</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Se han reportado ahorros de energía de hasta un 87% en el caso de las compañías de refrescos.</a:t>
            </a:r>
          </a:p>
        </p:txBody>
      </p:sp>
      <p:pic>
        <p:nvPicPr>
          <p:cNvPr id="22" name="Gráfico 21">
            <a:extLst>
              <a:ext uri="{FF2B5EF4-FFF2-40B4-BE49-F238E27FC236}">
                <a16:creationId xmlns:a16="http://schemas.microsoft.com/office/drawing/2014/main" id="{E876E5DE-AA1A-4953-BEC7-647464D9C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940413"/>
            <a:ext cx="427966" cy="408757"/>
          </a:xfrm>
          <a:prstGeom prst="rect">
            <a:avLst/>
          </a:prstGeom>
        </p:spPr>
      </p:pic>
      <p:sp>
        <p:nvSpPr>
          <p:cNvPr id="23" name="Rectángulo: esquinas superiores redondeadas 22">
            <a:extLst>
              <a:ext uri="{FF2B5EF4-FFF2-40B4-BE49-F238E27FC236}">
                <a16:creationId xmlns:a16="http://schemas.microsoft.com/office/drawing/2014/main" id="{6A25284C-F6F4-4486-A900-176E582771C4}"/>
              </a:ext>
            </a:extLst>
          </p:cNvPr>
          <p:cNvSpPr/>
          <p:nvPr/>
        </p:nvSpPr>
        <p:spPr>
          <a:xfrm>
            <a:off x="5276852" y="1392919"/>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D2D4A349-BE28-452D-A031-43D8F3D08F5F}"/>
              </a:ext>
            </a:extLst>
          </p:cNvPr>
          <p:cNvSpPr/>
          <p:nvPr/>
        </p:nvSpPr>
        <p:spPr>
          <a:xfrm>
            <a:off x="6380333" y="8656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8AF00F26-950F-4352-A9B5-9FE5F20EBEEB}"/>
              </a:ext>
            </a:extLst>
          </p:cNvPr>
          <p:cNvSpPr/>
          <p:nvPr/>
        </p:nvSpPr>
        <p:spPr>
          <a:xfrm>
            <a:off x="5276852" y="1498383"/>
            <a:ext cx="3100144"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6" name="Gráfico 25">
            <a:extLst>
              <a:ext uri="{FF2B5EF4-FFF2-40B4-BE49-F238E27FC236}">
                <a16:creationId xmlns:a16="http://schemas.microsoft.com/office/drawing/2014/main" id="{31B15024-B6F7-4B7C-B65A-3BCA2C30D5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936665"/>
            <a:ext cx="336919" cy="507831"/>
          </a:xfrm>
          <a:prstGeom prst="rect">
            <a:avLst/>
          </a:prstGeom>
        </p:spPr>
      </p:pic>
      <p:sp>
        <p:nvSpPr>
          <p:cNvPr id="27" name="Rectángulo 26">
            <a:extLst>
              <a:ext uri="{FF2B5EF4-FFF2-40B4-BE49-F238E27FC236}">
                <a16:creationId xmlns:a16="http://schemas.microsoft.com/office/drawing/2014/main" id="{C7494209-C4AA-4526-B9CA-C145F70420F0}"/>
              </a:ext>
            </a:extLst>
          </p:cNvPr>
          <p:cNvSpPr/>
          <p:nvPr/>
        </p:nvSpPr>
        <p:spPr>
          <a:xfrm>
            <a:off x="559190" y="1862528"/>
            <a:ext cx="3917561" cy="1856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A3D4D8B6-7B41-4AEF-BEB9-03DF4940E50D}"/>
              </a:ext>
            </a:extLst>
          </p:cNvPr>
          <p:cNvSpPr/>
          <p:nvPr/>
        </p:nvSpPr>
        <p:spPr>
          <a:xfrm>
            <a:off x="5276851" y="1900750"/>
            <a:ext cx="3100145"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E996B3B3-06FC-4B2B-8E6E-0CC4990AE185}"/>
              </a:ext>
            </a:extLst>
          </p:cNvPr>
          <p:cNvSpPr txBox="1"/>
          <p:nvPr/>
        </p:nvSpPr>
        <p:spPr>
          <a:xfrm>
            <a:off x="5288377" y="1946515"/>
            <a:ext cx="3054044" cy="154657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La inversión en sopladores para aplicaciones de secado o aire ionizado es mayor que para los sistemas de aire comprimido, pero a menudo tiene un rápido retorno de la inversión debido al importante ahorro de energía. </a:t>
            </a:r>
          </a:p>
        </p:txBody>
      </p:sp>
      <p:sp>
        <p:nvSpPr>
          <p:cNvPr id="30" name="Rectángulo: esquinas superiores redondeadas 29">
            <a:extLst>
              <a:ext uri="{FF2B5EF4-FFF2-40B4-BE49-F238E27FC236}">
                <a16:creationId xmlns:a16="http://schemas.microsoft.com/office/drawing/2014/main" id="{4FF04DA1-1D04-4FCF-B2EC-F08106187551}"/>
              </a:ext>
            </a:extLst>
          </p:cNvPr>
          <p:cNvSpPr/>
          <p:nvPr/>
        </p:nvSpPr>
        <p:spPr>
          <a:xfrm>
            <a:off x="1355968" y="4169336"/>
            <a:ext cx="751031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2B5FD87A-E678-4004-B433-2D1BDFC282FF}"/>
              </a:ext>
            </a:extLst>
          </p:cNvPr>
          <p:cNvSpPr/>
          <p:nvPr/>
        </p:nvSpPr>
        <p:spPr>
          <a:xfrm>
            <a:off x="4558628" y="3662565"/>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11">
            <a:extLst>
              <a:ext uri="{FF2B5EF4-FFF2-40B4-BE49-F238E27FC236}">
                <a16:creationId xmlns:a16="http://schemas.microsoft.com/office/drawing/2014/main" id="{70EE389B-C5BD-4BC5-90EB-177C2D23F997}"/>
              </a:ext>
            </a:extLst>
          </p:cNvPr>
          <p:cNvSpPr/>
          <p:nvPr/>
        </p:nvSpPr>
        <p:spPr>
          <a:xfrm>
            <a:off x="1322676" y="4274800"/>
            <a:ext cx="7793187"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3" name="TextBox 33">
            <a:extLst>
              <a:ext uri="{FF2B5EF4-FFF2-40B4-BE49-F238E27FC236}">
                <a16:creationId xmlns:a16="http://schemas.microsoft.com/office/drawing/2014/main" id="{30A354B0-6F7B-4F59-B784-604FE084335D}"/>
              </a:ext>
            </a:extLst>
          </p:cNvPr>
          <p:cNvSpPr txBox="1"/>
          <p:nvPr/>
        </p:nvSpPr>
        <p:spPr>
          <a:xfrm>
            <a:off x="1322675" y="4756785"/>
            <a:ext cx="7426553" cy="125931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sopladores requieren muy poco trabajo de mantenimiento.</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sopladores permiten que la línea de empaque sea completamente automatizada, de modo que cuando la línea de producción se detiene, los sopladores también lo hacen.</a:t>
            </a:r>
          </a:p>
          <a:p>
            <a:pPr marL="285750" indent="-285750" algn="just" defTabSz="534924">
              <a:spcAft>
                <a:spcPts val="450"/>
              </a:spcAft>
              <a:buFont typeface="Wingdings" panose="05000000000000000000" pitchFamily="2" charset="2"/>
              <a:buChar char="ü"/>
            </a:pPr>
            <a:r>
              <a:rPr lang="es-ES" sz="1350" dirty="0">
                <a:solidFill>
                  <a:schemeClr val="tx1">
                    <a:lumMod val="75000"/>
                    <a:lumOff val="25000"/>
                  </a:schemeClr>
                </a:solidFill>
              </a:rPr>
              <a:t>Los sopladores individuales también se adaptan mejor a los requisitos de flujo de aire en el punto de uso que el sistema de aire comprimido.</a:t>
            </a:r>
          </a:p>
        </p:txBody>
      </p:sp>
      <p:sp>
        <p:nvSpPr>
          <p:cNvPr id="34" name="Rectángulo 33">
            <a:extLst>
              <a:ext uri="{FF2B5EF4-FFF2-40B4-BE49-F238E27FC236}">
                <a16:creationId xmlns:a16="http://schemas.microsoft.com/office/drawing/2014/main" id="{023D7B7B-C564-4887-A48E-337446F580AC}"/>
              </a:ext>
            </a:extLst>
          </p:cNvPr>
          <p:cNvSpPr/>
          <p:nvPr/>
        </p:nvSpPr>
        <p:spPr>
          <a:xfrm>
            <a:off x="1355954" y="4677166"/>
            <a:ext cx="7510081" cy="13629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 name="Gráfico 34" descr="Flecha: curva con sentido de las agujas del reloj">
            <a:extLst>
              <a:ext uri="{FF2B5EF4-FFF2-40B4-BE49-F238E27FC236}">
                <a16:creationId xmlns:a16="http://schemas.microsoft.com/office/drawing/2014/main" id="{25610116-150A-4AAC-881A-83747B2A8C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631730" y="3767053"/>
            <a:ext cx="510233" cy="510233"/>
          </a:xfrm>
          <a:prstGeom prst="rect">
            <a:avLst/>
          </a:prstGeom>
        </p:spPr>
      </p:pic>
    </p:spTree>
    <p:extLst>
      <p:ext uri="{BB962C8B-B14F-4D97-AF65-F5344CB8AC3E}">
        <p14:creationId xmlns:p14="http://schemas.microsoft.com/office/powerpoint/2010/main" val="2282788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C85A434-194F-4954-BC1F-F6678FB3B7D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3260E292-C641-4EE2-A516-46A4B193C86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CFC983DF-0EDC-4B56-8E18-268670B12F6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0CBA18E2-FBA2-4971-86F8-A85701E4B3D1}"/>
              </a:ext>
            </a:extLst>
          </p:cNvPr>
          <p:cNvSpPr/>
          <p:nvPr/>
        </p:nvSpPr>
        <p:spPr>
          <a:xfrm>
            <a:off x="491678" y="3426214"/>
            <a:ext cx="7946429" cy="228237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A9A7120-173E-46B8-A3B8-76C8564F37EF}"/>
              </a:ext>
            </a:extLst>
          </p:cNvPr>
          <p:cNvSpPr/>
          <p:nvPr/>
        </p:nvSpPr>
        <p:spPr>
          <a:xfrm>
            <a:off x="491678" y="3431786"/>
            <a:ext cx="8006861" cy="2218749"/>
          </a:xfrm>
          <a:prstGeom prst="rect">
            <a:avLst/>
          </a:prstGeom>
        </p:spPr>
        <p:txBody>
          <a:bodyPr wrap="square">
            <a:spAutoFit/>
          </a:bodyPr>
          <a:lstStyle/>
          <a:p>
            <a:pPr lvl="0" defTabSz="685800">
              <a:lnSpc>
                <a:spcPct val="150000"/>
              </a:lnSpc>
              <a:spcBef>
                <a:spcPct val="20000"/>
              </a:spcBef>
            </a:pPr>
            <a:r>
              <a:rPr lang="es-ES" sz="1200" dirty="0">
                <a:solidFill>
                  <a:schemeClr val="tx1">
                    <a:lumMod val="75000"/>
                    <a:lumOff val="25000"/>
                  </a:schemeClr>
                </a:solidFill>
              </a:rPr>
              <a:t>Los aspectos </a:t>
            </a:r>
            <a:r>
              <a:rPr lang="es-ES" sz="1200" b="1" dirty="0">
                <a:solidFill>
                  <a:schemeClr val="tx1">
                    <a:lumMod val="75000"/>
                    <a:lumOff val="25000"/>
                  </a:schemeClr>
                </a:solidFill>
              </a:rPr>
              <a:t>ambientales indirectos </a:t>
            </a:r>
            <a:r>
              <a:rPr lang="es-ES" sz="1200" dirty="0">
                <a:solidFill>
                  <a:schemeClr val="tx1">
                    <a:lumMod val="75000"/>
                    <a:lumOff val="25000"/>
                  </a:schemeClr>
                </a:solidFill>
              </a:rPr>
              <a:t>más relevantes son:</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Actividades ascendentes: </a:t>
            </a:r>
          </a:p>
          <a:p>
            <a:pPr marL="742950" lvl="1" indent="-285750" defTabSz="685800">
              <a:lnSpc>
                <a:spcPct val="150000"/>
              </a:lnSpc>
              <a:spcBef>
                <a:spcPct val="20000"/>
              </a:spcBef>
              <a:buFont typeface="Courier New" panose="02070309020205020404" pitchFamily="49" charset="0"/>
              <a:buChar char="o"/>
            </a:pPr>
            <a:r>
              <a:rPr lang="es-ES" sz="1200" dirty="0">
                <a:solidFill>
                  <a:schemeClr val="tx1">
                    <a:lumMod val="75000"/>
                    <a:lumOff val="25000"/>
                  </a:schemeClr>
                </a:solidFill>
              </a:rPr>
              <a:t>Producción primaria de cebada y su transporte: actividades agrícolas y de transporte.</a:t>
            </a:r>
          </a:p>
          <a:p>
            <a:pPr marL="742950" lvl="1" indent="-285750" defTabSz="685800">
              <a:lnSpc>
                <a:spcPct val="150000"/>
              </a:lnSpc>
              <a:spcBef>
                <a:spcPct val="20000"/>
              </a:spcBef>
              <a:buFont typeface="Courier New" panose="02070309020205020404" pitchFamily="49" charset="0"/>
              <a:buChar char="o"/>
            </a:pPr>
            <a:r>
              <a:rPr lang="es-ES" sz="1200" dirty="0">
                <a:solidFill>
                  <a:schemeClr val="tx1">
                    <a:lumMod val="75000"/>
                    <a:lumOff val="25000"/>
                  </a:schemeClr>
                </a:solidFill>
              </a:rPr>
              <a:t>Uso de materiales de embalaje: producción de envases.</a:t>
            </a:r>
          </a:p>
          <a:p>
            <a:pPr marL="285750" lvl="0" indent="-285750" defTabSz="685800">
              <a:lnSpc>
                <a:spcPct val="150000"/>
              </a:lnSpc>
              <a:spcBef>
                <a:spcPct val="20000"/>
              </a:spcBef>
              <a:buFont typeface="Wingdings" panose="05000000000000000000" pitchFamily="2" charset="2"/>
              <a:buChar char="ü"/>
            </a:pPr>
            <a:r>
              <a:rPr lang="es-ES" sz="1200" dirty="0">
                <a:solidFill>
                  <a:schemeClr val="tx1">
                    <a:lumMod val="75000"/>
                    <a:lumOff val="25000"/>
                  </a:schemeClr>
                </a:solidFill>
              </a:rPr>
              <a:t>Actividades descendentes:</a:t>
            </a:r>
          </a:p>
          <a:p>
            <a:pPr marL="742950" lvl="1" indent="-285750" defTabSz="685800">
              <a:lnSpc>
                <a:spcPct val="150000"/>
              </a:lnSpc>
              <a:spcBef>
                <a:spcPct val="20000"/>
              </a:spcBef>
              <a:buFont typeface="Courier New" panose="02070309020205020404" pitchFamily="49" charset="0"/>
              <a:buChar char="o"/>
            </a:pPr>
            <a:r>
              <a:rPr lang="es-ES" sz="1200" dirty="0">
                <a:solidFill>
                  <a:schemeClr val="tx1">
                    <a:lumMod val="75000"/>
                    <a:lumOff val="25000"/>
                  </a:schemeClr>
                </a:solidFill>
              </a:rPr>
              <a:t>Residuos de envases</a:t>
            </a:r>
          </a:p>
          <a:p>
            <a:pPr marL="742950" lvl="1" indent="-285750" defTabSz="685800">
              <a:lnSpc>
                <a:spcPct val="150000"/>
              </a:lnSpc>
              <a:spcBef>
                <a:spcPct val="20000"/>
              </a:spcBef>
              <a:buFont typeface="Courier New" panose="02070309020205020404" pitchFamily="49" charset="0"/>
              <a:buChar char="o"/>
            </a:pPr>
            <a:r>
              <a:rPr lang="es-ES" sz="1200" dirty="0">
                <a:solidFill>
                  <a:schemeClr val="tx1">
                    <a:lumMod val="75000"/>
                    <a:lumOff val="25000"/>
                  </a:schemeClr>
                </a:solidFill>
              </a:rPr>
              <a:t>Transporte de cerveza envasada y </a:t>
            </a:r>
            <a:r>
              <a:rPr lang="es-ES" sz="1200" dirty="0" err="1">
                <a:solidFill>
                  <a:schemeClr val="tx1">
                    <a:lumMod val="75000"/>
                    <a:lumOff val="25000"/>
                  </a:schemeClr>
                </a:solidFill>
              </a:rPr>
              <a:t>retail</a:t>
            </a:r>
            <a:r>
              <a:rPr lang="es-ES" sz="1200" dirty="0">
                <a:solidFill>
                  <a:schemeClr val="tx1">
                    <a:lumMod val="75000"/>
                    <a:lumOff val="25000"/>
                  </a:schemeClr>
                </a:solidFill>
              </a:rPr>
              <a:t>.</a:t>
            </a:r>
          </a:p>
        </p:txBody>
      </p:sp>
      <p:sp>
        <p:nvSpPr>
          <p:cNvPr id="13" name="Inhaltsplatzhalter 2">
            <a:extLst>
              <a:ext uri="{FF2B5EF4-FFF2-40B4-BE49-F238E27FC236}">
                <a16:creationId xmlns:a16="http://schemas.microsoft.com/office/drawing/2014/main" id="{7EE44198-C765-4E7C-ACDC-C5F5CF7B23E2}"/>
              </a:ext>
            </a:extLst>
          </p:cNvPr>
          <p:cNvSpPr txBox="1">
            <a:spLocks/>
          </p:cNvSpPr>
          <p:nvPr/>
        </p:nvSpPr>
        <p:spPr>
          <a:xfrm>
            <a:off x="431768" y="1866137"/>
            <a:ext cx="8229600" cy="12706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spcAft>
                <a:spcPts val="450"/>
              </a:spcAft>
            </a:pPr>
            <a:r>
              <a:rPr lang="es-ES" sz="1600" b="0" dirty="0">
                <a:solidFill>
                  <a:schemeClr val="tx1">
                    <a:lumMod val="75000"/>
                    <a:lumOff val="25000"/>
                  </a:schemeClr>
                </a:solidFill>
              </a:rPr>
              <a:t>Las cervecerías dependen en gran medida de la calidad de las materias primas requeridas (recursos naturales). En general, las principales presiones ambientales de la industria son: consumo de agua y energía, subproductos, gestión de residuos y aguas residuales, y envasado.</a:t>
            </a:r>
          </a:p>
        </p:txBody>
      </p:sp>
      <p:cxnSp>
        <p:nvCxnSpPr>
          <p:cNvPr id="14" name="Conector recto 13">
            <a:extLst>
              <a:ext uri="{FF2B5EF4-FFF2-40B4-BE49-F238E27FC236}">
                <a16:creationId xmlns:a16="http://schemas.microsoft.com/office/drawing/2014/main" id="{7C9B71C9-5F92-47BC-B36D-FF6D541073DC}"/>
              </a:ext>
            </a:extLst>
          </p:cNvPr>
          <p:cNvCxnSpPr>
            <a:cxnSpLocks/>
          </p:cNvCxnSpPr>
          <p:nvPr/>
        </p:nvCxnSpPr>
        <p:spPr>
          <a:xfrm>
            <a:off x="431768" y="173245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25979BF-F83D-4A2B-BBF4-C80B59D3594B}"/>
              </a:ext>
            </a:extLst>
          </p:cNvPr>
          <p:cNvCxnSpPr>
            <a:cxnSpLocks/>
          </p:cNvCxnSpPr>
          <p:nvPr/>
        </p:nvCxnSpPr>
        <p:spPr>
          <a:xfrm>
            <a:off x="377661" y="313680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859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78</a:t>
            </a:fld>
            <a:endParaRPr lang="de-DE">
              <a:solidFill>
                <a:srgbClr val="000000">
                  <a:lumMod val="75000"/>
                  <a:lumOff val="25000"/>
                </a:srgbClr>
              </a:solidFill>
              <a:latin typeface="Arial"/>
            </a:endParaRPr>
          </a:p>
        </p:txBody>
      </p:sp>
      <p:pic>
        <p:nvPicPr>
          <p:cNvPr id="13" name="Imagen 12">
            <a:extLst>
              <a:ext uri="{FF2B5EF4-FFF2-40B4-BE49-F238E27FC236}">
                <a16:creationId xmlns:a16="http://schemas.microsoft.com/office/drawing/2014/main" id="{68810872-0F85-4BB0-91FA-F2E63AF766E5}"/>
              </a:ext>
            </a:extLst>
          </p:cNvPr>
          <p:cNvPicPr>
            <a:picLocks noChangeAspect="1"/>
          </p:cNvPicPr>
          <p:nvPr/>
        </p:nvPicPr>
        <p:blipFill rotWithShape="1">
          <a:blip r:embed="rId2"/>
          <a:srcRect t="15276" b="12889"/>
          <a:stretch/>
        </p:blipFill>
        <p:spPr>
          <a:xfrm>
            <a:off x="1354634" y="1178413"/>
            <a:ext cx="6997316" cy="3611723"/>
          </a:xfrm>
          <a:prstGeom prst="rect">
            <a:avLst/>
          </a:prstGeom>
        </p:spPr>
      </p:pic>
      <p:sp>
        <p:nvSpPr>
          <p:cNvPr id="8" name="Rectángulo 7">
            <a:extLst>
              <a:ext uri="{FF2B5EF4-FFF2-40B4-BE49-F238E27FC236}">
                <a16:creationId xmlns:a16="http://schemas.microsoft.com/office/drawing/2014/main" id="{26D9E760-0AFF-446D-B4A2-1F7361B92FBF}"/>
              </a:ext>
            </a:extLst>
          </p:cNvPr>
          <p:cNvSpPr/>
          <p:nvPr/>
        </p:nvSpPr>
        <p:spPr>
          <a:xfrm>
            <a:off x="424543" y="5073999"/>
            <a:ext cx="8403728" cy="461665"/>
          </a:xfrm>
          <a:prstGeom prst="rect">
            <a:avLst/>
          </a:prstGeom>
        </p:spPr>
        <p:txBody>
          <a:bodyPr wrap="square">
            <a:spAutoFit/>
          </a:bodyPr>
          <a:lstStyle/>
          <a:p>
            <a:r>
              <a:rPr lang="es-ES" sz="1200" dirty="0">
                <a:solidFill>
                  <a:schemeClr val="tx1">
                    <a:lumMod val="75000"/>
                    <a:lumOff val="25000"/>
                  </a:schemeClr>
                </a:solidFill>
              </a:rPr>
              <a:t>Análisis de entrada-salida para la etapa de elaboración de cerveza con una producción&gt; 1 millón de hl / año de datos de las cervecerías alemanas (</a:t>
            </a:r>
            <a:r>
              <a:rPr lang="es-ES" sz="1200" dirty="0" err="1">
                <a:solidFill>
                  <a:schemeClr val="tx1">
                    <a:lumMod val="75000"/>
                    <a:lumOff val="25000"/>
                  </a:schemeClr>
                </a:solidFill>
              </a:rPr>
              <a:t>Scheller</a:t>
            </a:r>
            <a:r>
              <a:rPr lang="es-ES" sz="1200" dirty="0">
                <a:solidFill>
                  <a:schemeClr val="tx1">
                    <a:lumMod val="75000"/>
                    <a:lumOff val="25000"/>
                  </a:schemeClr>
                </a:solidFill>
              </a:rPr>
              <a:t> et al., 2008)</a:t>
            </a:r>
          </a:p>
        </p:txBody>
      </p:sp>
      <p:sp>
        <p:nvSpPr>
          <p:cNvPr id="17" name="Titel 1">
            <a:extLst>
              <a:ext uri="{FF2B5EF4-FFF2-40B4-BE49-F238E27FC236}">
                <a16:creationId xmlns:a16="http://schemas.microsoft.com/office/drawing/2014/main" id="{9141F90A-FDF0-47F3-8FFB-450770D578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AD35FDEE-4FA5-4F7A-A62B-54C6AC76D8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0" name="Grupo 19">
            <a:extLst>
              <a:ext uri="{FF2B5EF4-FFF2-40B4-BE49-F238E27FC236}">
                <a16:creationId xmlns:a16="http://schemas.microsoft.com/office/drawing/2014/main" id="{E5CD633E-C7A2-439F-B89C-0E64A511D885}"/>
              </a:ext>
            </a:extLst>
          </p:cNvPr>
          <p:cNvGrpSpPr/>
          <p:nvPr/>
        </p:nvGrpSpPr>
        <p:grpSpPr>
          <a:xfrm>
            <a:off x="1461003" y="1265924"/>
            <a:ext cx="1634622" cy="562437"/>
            <a:chOff x="1461003" y="1265924"/>
            <a:chExt cx="1634622" cy="562437"/>
          </a:xfrm>
        </p:grpSpPr>
        <p:sp>
          <p:nvSpPr>
            <p:cNvPr id="19" name="Flecha: a la derecha 18">
              <a:extLst>
                <a:ext uri="{FF2B5EF4-FFF2-40B4-BE49-F238E27FC236}">
                  <a16:creationId xmlns:a16="http://schemas.microsoft.com/office/drawing/2014/main" id="{A5ACD804-D230-4890-B03A-20468233C3E4}"/>
                </a:ext>
              </a:extLst>
            </p:cNvPr>
            <p:cNvSpPr/>
            <p:nvPr/>
          </p:nvSpPr>
          <p:spPr>
            <a:xfrm>
              <a:off x="1461003" y="1265924"/>
              <a:ext cx="1634622" cy="562437"/>
            </a:xfrm>
            <a:prstGeom prst="rightArrow">
              <a:avLst>
                <a:gd name="adj1" fmla="val 67899"/>
                <a:gd name="adj2" fmla="val 61041"/>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F4DD59E-6A5F-4382-B659-3CE6A824A0BE}"/>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Agua fresca</a:t>
              </a:r>
            </a:p>
            <a:p>
              <a:pPr algn="ctr"/>
              <a:r>
                <a:rPr lang="es-ES" sz="825" dirty="0">
                  <a:solidFill>
                    <a:schemeClr val="bg1"/>
                  </a:solidFill>
                </a:rPr>
                <a:t>3,7 a 4,7 hl/hl </a:t>
              </a:r>
            </a:p>
          </p:txBody>
        </p:sp>
      </p:grpSp>
      <p:grpSp>
        <p:nvGrpSpPr>
          <p:cNvPr id="21" name="Grupo 20">
            <a:extLst>
              <a:ext uri="{FF2B5EF4-FFF2-40B4-BE49-F238E27FC236}">
                <a16:creationId xmlns:a16="http://schemas.microsoft.com/office/drawing/2014/main" id="{8C055393-24FA-440B-BCAE-116F2964EFD9}"/>
              </a:ext>
            </a:extLst>
          </p:cNvPr>
          <p:cNvGrpSpPr/>
          <p:nvPr/>
        </p:nvGrpSpPr>
        <p:grpSpPr>
          <a:xfrm>
            <a:off x="1461003" y="1878546"/>
            <a:ext cx="1634622" cy="562437"/>
            <a:chOff x="1461003" y="1265924"/>
            <a:chExt cx="1634622" cy="562437"/>
          </a:xfrm>
        </p:grpSpPr>
        <p:sp>
          <p:nvSpPr>
            <p:cNvPr id="22" name="Flecha: a la derecha 21">
              <a:extLst>
                <a:ext uri="{FF2B5EF4-FFF2-40B4-BE49-F238E27FC236}">
                  <a16:creationId xmlns:a16="http://schemas.microsoft.com/office/drawing/2014/main" id="{11A51CB1-86E7-434E-8052-AC64C7D494EF}"/>
                </a:ext>
              </a:extLst>
            </p:cNvPr>
            <p:cNvSpPr/>
            <p:nvPr/>
          </p:nvSpPr>
          <p:spPr>
            <a:xfrm>
              <a:off x="1461003" y="1265924"/>
              <a:ext cx="1634622" cy="562437"/>
            </a:xfrm>
            <a:prstGeom prst="rightArrow">
              <a:avLst>
                <a:gd name="adj1" fmla="val 67899"/>
                <a:gd name="adj2" fmla="val 61041"/>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0C573EC1-36DB-4077-924A-DA0519092EE0}"/>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Agua fresca</a:t>
              </a:r>
            </a:p>
            <a:p>
              <a:pPr algn="ctr"/>
              <a:r>
                <a:rPr lang="es-ES" sz="825" dirty="0">
                  <a:solidFill>
                    <a:schemeClr val="bg1"/>
                  </a:solidFill>
                </a:rPr>
                <a:t>23,64 a 32,96 kWh/hl </a:t>
              </a:r>
            </a:p>
          </p:txBody>
        </p:sp>
      </p:grpSp>
      <p:grpSp>
        <p:nvGrpSpPr>
          <p:cNvPr id="24" name="Grupo 23">
            <a:extLst>
              <a:ext uri="{FF2B5EF4-FFF2-40B4-BE49-F238E27FC236}">
                <a16:creationId xmlns:a16="http://schemas.microsoft.com/office/drawing/2014/main" id="{56F26897-DA9E-4653-84EA-DE597917D532}"/>
              </a:ext>
            </a:extLst>
          </p:cNvPr>
          <p:cNvGrpSpPr/>
          <p:nvPr/>
        </p:nvGrpSpPr>
        <p:grpSpPr>
          <a:xfrm>
            <a:off x="1461003" y="2491168"/>
            <a:ext cx="1634622" cy="562437"/>
            <a:chOff x="1461003" y="1265924"/>
            <a:chExt cx="1634622" cy="562437"/>
          </a:xfrm>
        </p:grpSpPr>
        <p:sp>
          <p:nvSpPr>
            <p:cNvPr id="25" name="Flecha: a la derecha 24">
              <a:extLst>
                <a:ext uri="{FF2B5EF4-FFF2-40B4-BE49-F238E27FC236}">
                  <a16:creationId xmlns:a16="http://schemas.microsoft.com/office/drawing/2014/main" id="{CF71DFF9-E80E-4E42-A767-AFAA902ADBF5}"/>
                </a:ext>
              </a:extLst>
            </p:cNvPr>
            <p:cNvSpPr/>
            <p:nvPr/>
          </p:nvSpPr>
          <p:spPr>
            <a:xfrm>
              <a:off x="1461003" y="1265924"/>
              <a:ext cx="1634622" cy="562437"/>
            </a:xfrm>
            <a:prstGeom prst="rightArrow">
              <a:avLst>
                <a:gd name="adj1" fmla="val 67899"/>
                <a:gd name="adj2" fmla="val 61041"/>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4A0485F0-1342-4A34-A092-1F8BA45FB777}"/>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Energía Eléctrica</a:t>
              </a:r>
            </a:p>
            <a:p>
              <a:pPr algn="ctr"/>
              <a:r>
                <a:rPr lang="es-ES" sz="825" dirty="0">
                  <a:solidFill>
                    <a:schemeClr val="bg1"/>
                  </a:solidFill>
                </a:rPr>
                <a:t>7,46 a 11,48 kWh/hl </a:t>
              </a:r>
            </a:p>
          </p:txBody>
        </p:sp>
      </p:grpSp>
      <p:grpSp>
        <p:nvGrpSpPr>
          <p:cNvPr id="27" name="Grupo 26">
            <a:extLst>
              <a:ext uri="{FF2B5EF4-FFF2-40B4-BE49-F238E27FC236}">
                <a16:creationId xmlns:a16="http://schemas.microsoft.com/office/drawing/2014/main" id="{91E197A8-8C55-4018-BE64-FB1DE3102A08}"/>
              </a:ext>
            </a:extLst>
          </p:cNvPr>
          <p:cNvGrpSpPr/>
          <p:nvPr/>
        </p:nvGrpSpPr>
        <p:grpSpPr>
          <a:xfrm>
            <a:off x="1461003" y="3103791"/>
            <a:ext cx="1634622" cy="562437"/>
            <a:chOff x="1461003" y="1265924"/>
            <a:chExt cx="1634622" cy="562437"/>
          </a:xfrm>
        </p:grpSpPr>
        <p:sp>
          <p:nvSpPr>
            <p:cNvPr id="28" name="Flecha: a la derecha 27">
              <a:extLst>
                <a:ext uri="{FF2B5EF4-FFF2-40B4-BE49-F238E27FC236}">
                  <a16:creationId xmlns:a16="http://schemas.microsoft.com/office/drawing/2014/main" id="{AC56E3F7-3AB5-4454-9154-F6987A689301}"/>
                </a:ext>
              </a:extLst>
            </p:cNvPr>
            <p:cNvSpPr/>
            <p:nvPr/>
          </p:nvSpPr>
          <p:spPr>
            <a:xfrm>
              <a:off x="1461003" y="1265924"/>
              <a:ext cx="1634622" cy="562437"/>
            </a:xfrm>
            <a:prstGeom prst="rightArrow">
              <a:avLst>
                <a:gd name="adj1" fmla="val 67899"/>
                <a:gd name="adj2" fmla="val 61041"/>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0069B3B2-C4CC-4888-80F5-73F288618936}"/>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Tierra de diatomeas</a:t>
              </a:r>
            </a:p>
            <a:p>
              <a:pPr algn="ctr"/>
              <a:r>
                <a:rPr lang="es-ES" sz="825" dirty="0">
                  <a:solidFill>
                    <a:schemeClr val="bg1"/>
                  </a:solidFill>
                </a:rPr>
                <a:t>0,90 a 1,63 kWh/hl </a:t>
              </a:r>
            </a:p>
          </p:txBody>
        </p:sp>
      </p:grpSp>
      <p:grpSp>
        <p:nvGrpSpPr>
          <p:cNvPr id="30" name="Grupo 29">
            <a:extLst>
              <a:ext uri="{FF2B5EF4-FFF2-40B4-BE49-F238E27FC236}">
                <a16:creationId xmlns:a16="http://schemas.microsoft.com/office/drawing/2014/main" id="{1F495685-FF5A-45D0-B82D-A12BC3677DB7}"/>
              </a:ext>
            </a:extLst>
          </p:cNvPr>
          <p:cNvGrpSpPr/>
          <p:nvPr/>
        </p:nvGrpSpPr>
        <p:grpSpPr>
          <a:xfrm>
            <a:off x="5852028" y="1224649"/>
            <a:ext cx="1634622" cy="562437"/>
            <a:chOff x="1461003" y="1265924"/>
            <a:chExt cx="1634622" cy="562437"/>
          </a:xfrm>
        </p:grpSpPr>
        <p:sp>
          <p:nvSpPr>
            <p:cNvPr id="31" name="Flecha: a la derecha 30">
              <a:extLst>
                <a:ext uri="{FF2B5EF4-FFF2-40B4-BE49-F238E27FC236}">
                  <a16:creationId xmlns:a16="http://schemas.microsoft.com/office/drawing/2014/main" id="{FE3E3957-7E2A-42BA-AB5C-6D1CA925ADA0}"/>
                </a:ext>
              </a:extLst>
            </p:cNvPr>
            <p:cNvSpPr/>
            <p:nvPr/>
          </p:nvSpPr>
          <p:spPr>
            <a:xfrm>
              <a:off x="1461003" y="1265924"/>
              <a:ext cx="1634622" cy="562437"/>
            </a:xfrm>
            <a:prstGeom prst="rightArrow">
              <a:avLst>
                <a:gd name="adj1" fmla="val 67899"/>
                <a:gd name="adj2" fmla="val 72331"/>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A176861F-902B-446A-B69D-73B4170FDE4A}"/>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Emisiones de CO2</a:t>
              </a:r>
            </a:p>
            <a:p>
              <a:pPr algn="ctr"/>
              <a:r>
                <a:rPr lang="es-ES" sz="825" dirty="0">
                  <a:solidFill>
                    <a:schemeClr val="bg1"/>
                  </a:solidFill>
                </a:rPr>
                <a:t>47,52 a 67,68 kg/hl </a:t>
              </a:r>
            </a:p>
          </p:txBody>
        </p:sp>
      </p:grpSp>
      <p:grpSp>
        <p:nvGrpSpPr>
          <p:cNvPr id="33" name="Grupo 32">
            <a:extLst>
              <a:ext uri="{FF2B5EF4-FFF2-40B4-BE49-F238E27FC236}">
                <a16:creationId xmlns:a16="http://schemas.microsoft.com/office/drawing/2014/main" id="{7A32D9E1-1F2D-4D8A-881F-3C246765992F}"/>
              </a:ext>
            </a:extLst>
          </p:cNvPr>
          <p:cNvGrpSpPr/>
          <p:nvPr/>
        </p:nvGrpSpPr>
        <p:grpSpPr>
          <a:xfrm>
            <a:off x="5842503" y="1811889"/>
            <a:ext cx="1634622" cy="562437"/>
            <a:chOff x="1461003" y="1265924"/>
            <a:chExt cx="1634622" cy="562437"/>
          </a:xfrm>
        </p:grpSpPr>
        <p:sp>
          <p:nvSpPr>
            <p:cNvPr id="34" name="Flecha: a la derecha 33">
              <a:extLst>
                <a:ext uri="{FF2B5EF4-FFF2-40B4-BE49-F238E27FC236}">
                  <a16:creationId xmlns:a16="http://schemas.microsoft.com/office/drawing/2014/main" id="{F11409D7-6FFC-492F-AE41-4A20C1ED3C4F}"/>
                </a:ext>
              </a:extLst>
            </p:cNvPr>
            <p:cNvSpPr/>
            <p:nvPr/>
          </p:nvSpPr>
          <p:spPr>
            <a:xfrm>
              <a:off x="1461003" y="1265924"/>
              <a:ext cx="1634622" cy="562437"/>
            </a:xfrm>
            <a:prstGeom prst="rightArrow">
              <a:avLst>
                <a:gd name="adj1" fmla="val 67899"/>
                <a:gd name="adj2" fmla="val 69509"/>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EE9FEDB6-095B-4537-9CB3-EDE75891D144}"/>
                </a:ext>
              </a:extLst>
            </p:cNvPr>
            <p:cNvSpPr txBox="1"/>
            <p:nvPr/>
          </p:nvSpPr>
          <p:spPr>
            <a:xfrm>
              <a:off x="1461003" y="1374457"/>
              <a:ext cx="1300713" cy="346249"/>
            </a:xfrm>
            <a:prstGeom prst="rect">
              <a:avLst/>
            </a:prstGeom>
            <a:noFill/>
          </p:spPr>
          <p:txBody>
            <a:bodyPr wrap="square" rtlCol="0">
              <a:spAutoFit/>
            </a:bodyPr>
            <a:lstStyle/>
            <a:p>
              <a:pPr algn="ctr"/>
              <a:r>
                <a:rPr lang="es-ES" sz="825" b="1" dirty="0">
                  <a:solidFill>
                    <a:schemeClr val="bg1"/>
                  </a:solidFill>
                </a:rPr>
                <a:t>Agua residual</a:t>
              </a:r>
            </a:p>
            <a:p>
              <a:pPr algn="ctr"/>
              <a:r>
                <a:rPr lang="es-ES" sz="825" dirty="0">
                  <a:solidFill>
                    <a:schemeClr val="bg1"/>
                  </a:solidFill>
                </a:rPr>
                <a:t>2,2 a 3,3 hl/hl </a:t>
              </a:r>
            </a:p>
          </p:txBody>
        </p:sp>
      </p:grpSp>
      <p:grpSp>
        <p:nvGrpSpPr>
          <p:cNvPr id="36" name="Grupo 35">
            <a:extLst>
              <a:ext uri="{FF2B5EF4-FFF2-40B4-BE49-F238E27FC236}">
                <a16:creationId xmlns:a16="http://schemas.microsoft.com/office/drawing/2014/main" id="{986C6FF8-C4FB-40B3-BE30-7F7696700CF1}"/>
              </a:ext>
            </a:extLst>
          </p:cNvPr>
          <p:cNvGrpSpPr/>
          <p:nvPr/>
        </p:nvGrpSpPr>
        <p:grpSpPr>
          <a:xfrm>
            <a:off x="5842503" y="2398916"/>
            <a:ext cx="1679072" cy="1353684"/>
            <a:chOff x="1461003" y="827316"/>
            <a:chExt cx="1679072" cy="1461339"/>
          </a:xfrm>
        </p:grpSpPr>
        <p:sp>
          <p:nvSpPr>
            <p:cNvPr id="37" name="Flecha: a la derecha 36">
              <a:extLst>
                <a:ext uri="{FF2B5EF4-FFF2-40B4-BE49-F238E27FC236}">
                  <a16:creationId xmlns:a16="http://schemas.microsoft.com/office/drawing/2014/main" id="{84A3BC00-4253-49CA-A6F7-BB38FC431D9D}"/>
                </a:ext>
              </a:extLst>
            </p:cNvPr>
            <p:cNvSpPr/>
            <p:nvPr/>
          </p:nvSpPr>
          <p:spPr>
            <a:xfrm>
              <a:off x="1461003" y="827316"/>
              <a:ext cx="1679072" cy="1461339"/>
            </a:xfrm>
            <a:prstGeom prst="rightArrow">
              <a:avLst>
                <a:gd name="adj1" fmla="val 53826"/>
                <a:gd name="adj2" fmla="val 30875"/>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a:extLst>
                <a:ext uri="{FF2B5EF4-FFF2-40B4-BE49-F238E27FC236}">
                  <a16:creationId xmlns:a16="http://schemas.microsoft.com/office/drawing/2014/main" id="{42A139C4-91B6-4979-A215-EF21FCA19480}"/>
                </a:ext>
              </a:extLst>
            </p:cNvPr>
            <p:cNvSpPr txBox="1"/>
            <p:nvPr/>
          </p:nvSpPr>
          <p:spPr>
            <a:xfrm>
              <a:off x="1461003" y="1253731"/>
              <a:ext cx="1679072" cy="560677"/>
            </a:xfrm>
            <a:prstGeom prst="rect">
              <a:avLst/>
            </a:prstGeom>
            <a:noFill/>
          </p:spPr>
          <p:txBody>
            <a:bodyPr wrap="square" rtlCol="0">
              <a:spAutoFit/>
            </a:bodyPr>
            <a:lstStyle/>
            <a:p>
              <a:pPr algn="ctr"/>
              <a:r>
                <a:rPr lang="es-ES" sz="825" b="1" dirty="0">
                  <a:solidFill>
                    <a:schemeClr val="bg1"/>
                  </a:solidFill>
                </a:rPr>
                <a:t>Subproductos reutilizables</a:t>
              </a:r>
            </a:p>
            <a:p>
              <a:r>
                <a:rPr lang="es-ES" sz="650" dirty="0">
                  <a:solidFill>
                    <a:schemeClr val="bg1"/>
                  </a:solidFill>
                </a:rPr>
                <a:t>Granos gastados 162,96 a 186,96 kg/hl</a:t>
              </a:r>
            </a:p>
            <a:p>
              <a:r>
                <a:rPr lang="es-ES" sz="650" dirty="0">
                  <a:solidFill>
                    <a:schemeClr val="bg1"/>
                  </a:solidFill>
                </a:rPr>
                <a:t>Levadura y lías 17,28 a 29,28 kg/hl</a:t>
              </a:r>
            </a:p>
            <a:p>
              <a:r>
                <a:rPr lang="es-ES" sz="650" dirty="0">
                  <a:solidFill>
                    <a:schemeClr val="bg1"/>
                  </a:solidFill>
                </a:rPr>
                <a:t>Tierra de diatomeas 4,08 a 6,96 kg/hl</a:t>
              </a:r>
            </a:p>
          </p:txBody>
        </p:sp>
      </p:grpSp>
      <p:sp>
        <p:nvSpPr>
          <p:cNvPr id="42" name="Flecha: a la derecha 41">
            <a:extLst>
              <a:ext uri="{FF2B5EF4-FFF2-40B4-BE49-F238E27FC236}">
                <a16:creationId xmlns:a16="http://schemas.microsoft.com/office/drawing/2014/main" id="{1AA81E4B-F30D-44BE-A079-04FF4297F179}"/>
              </a:ext>
            </a:extLst>
          </p:cNvPr>
          <p:cNvSpPr/>
          <p:nvPr/>
        </p:nvSpPr>
        <p:spPr>
          <a:xfrm rot="5400000">
            <a:off x="3830771" y="2295557"/>
            <a:ext cx="1353684" cy="3620570"/>
          </a:xfrm>
          <a:prstGeom prst="rightArrow">
            <a:avLst>
              <a:gd name="adj1" fmla="val 53826"/>
              <a:gd name="adj2" fmla="val 27498"/>
            </a:avLst>
          </a:prstGeom>
          <a:solidFill>
            <a:srgbClr val="1B8E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F81CE06F-E3D2-49DB-88BB-9313582A6E2C}"/>
              </a:ext>
            </a:extLst>
          </p:cNvPr>
          <p:cNvSpPr txBox="1"/>
          <p:nvPr/>
        </p:nvSpPr>
        <p:spPr>
          <a:xfrm>
            <a:off x="3594139" y="3460511"/>
            <a:ext cx="1826948" cy="981038"/>
          </a:xfrm>
          <a:prstGeom prst="rect">
            <a:avLst/>
          </a:prstGeom>
          <a:noFill/>
        </p:spPr>
        <p:txBody>
          <a:bodyPr wrap="square" rtlCol="0">
            <a:spAutoFit/>
          </a:bodyPr>
          <a:lstStyle/>
          <a:p>
            <a:r>
              <a:rPr lang="es-ES" sz="825" b="1" dirty="0">
                <a:solidFill>
                  <a:schemeClr val="bg1"/>
                </a:solidFill>
              </a:rPr>
              <a:t>Residuos solidos:</a:t>
            </a:r>
          </a:p>
          <a:p>
            <a:r>
              <a:rPr lang="es-ES" sz="825" dirty="0">
                <a:solidFill>
                  <a:schemeClr val="bg1"/>
                </a:solidFill>
              </a:rPr>
              <a:t>Glas 3,02 a 6 kg/hl</a:t>
            </a:r>
          </a:p>
          <a:p>
            <a:r>
              <a:rPr lang="es-ES" sz="825" dirty="0">
                <a:solidFill>
                  <a:schemeClr val="bg1"/>
                </a:solidFill>
              </a:rPr>
              <a:t>Papel 1,42 a 2,83 kg/hl</a:t>
            </a:r>
          </a:p>
          <a:p>
            <a:r>
              <a:rPr lang="es-ES" sz="825" dirty="0">
                <a:solidFill>
                  <a:schemeClr val="bg1"/>
                </a:solidFill>
              </a:rPr>
              <a:t>Cartulina 0,41 a 1,2 kg/hl</a:t>
            </a:r>
          </a:p>
          <a:p>
            <a:r>
              <a:rPr lang="es-ES" sz="825" dirty="0">
                <a:solidFill>
                  <a:schemeClr val="bg1"/>
                </a:solidFill>
              </a:rPr>
              <a:t>Madera 0,17 a 0,31 kg/hl</a:t>
            </a:r>
          </a:p>
          <a:p>
            <a:r>
              <a:rPr lang="es-ES" sz="825" dirty="0">
                <a:solidFill>
                  <a:schemeClr val="bg1"/>
                </a:solidFill>
              </a:rPr>
              <a:t>Plástico 0,10 a 0,38 kg/hl</a:t>
            </a:r>
          </a:p>
          <a:p>
            <a:r>
              <a:rPr lang="es-ES" sz="825" dirty="0">
                <a:solidFill>
                  <a:schemeClr val="bg1"/>
                </a:solidFill>
              </a:rPr>
              <a:t>Metal 0,10 a 0,358 kg/hl</a:t>
            </a:r>
          </a:p>
        </p:txBody>
      </p:sp>
    </p:spTree>
    <p:extLst>
      <p:ext uri="{BB962C8B-B14F-4D97-AF65-F5344CB8AC3E}">
        <p14:creationId xmlns:p14="http://schemas.microsoft.com/office/powerpoint/2010/main" val="1574093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79</a:t>
            </a:fld>
            <a:endParaRPr lang="de-DE">
              <a:solidFill>
                <a:srgbClr val="000000">
                  <a:lumMod val="75000"/>
                  <a:lumOff val="25000"/>
                </a:srgbClr>
              </a:solidFill>
              <a:latin typeface="Arial"/>
            </a:endParaRPr>
          </a:p>
        </p:txBody>
      </p:sp>
      <p:graphicFrame>
        <p:nvGraphicFramePr>
          <p:cNvPr id="3" name="Tabla 2">
            <a:extLst>
              <a:ext uri="{FF2B5EF4-FFF2-40B4-BE49-F238E27FC236}">
                <a16:creationId xmlns:a16="http://schemas.microsoft.com/office/drawing/2014/main" id="{415E9D73-756F-4F34-B571-F03D8AB76658}"/>
              </a:ext>
            </a:extLst>
          </p:cNvPr>
          <p:cNvGraphicFramePr>
            <a:graphicFrameLocks noGrp="1"/>
          </p:cNvGraphicFramePr>
          <p:nvPr>
            <p:extLst>
              <p:ext uri="{D42A27DB-BD31-4B8C-83A1-F6EECF244321}">
                <p14:modId xmlns:p14="http://schemas.microsoft.com/office/powerpoint/2010/main" val="3369067973"/>
              </p:ext>
            </p:extLst>
          </p:nvPr>
        </p:nvGraphicFramePr>
        <p:xfrm>
          <a:off x="372292" y="1075999"/>
          <a:ext cx="4199708" cy="4561236"/>
        </p:xfrm>
        <a:graphic>
          <a:graphicData uri="http://schemas.openxmlformats.org/drawingml/2006/table">
            <a:tbl>
              <a:tblPr firstRow="1" bandRow="1">
                <a:tableStyleId>{5C22544A-7EE6-4342-B048-85BDC9FD1C3A}</a:tableStyleId>
              </a:tblPr>
              <a:tblGrid>
                <a:gridCol w="1538315">
                  <a:extLst>
                    <a:ext uri="{9D8B030D-6E8A-4147-A177-3AD203B41FA5}">
                      <a16:colId xmlns:a16="http://schemas.microsoft.com/office/drawing/2014/main" val="33963303"/>
                    </a:ext>
                  </a:extLst>
                </a:gridCol>
                <a:gridCol w="887131">
                  <a:extLst>
                    <a:ext uri="{9D8B030D-6E8A-4147-A177-3AD203B41FA5}">
                      <a16:colId xmlns:a16="http://schemas.microsoft.com/office/drawing/2014/main" val="582462499"/>
                    </a:ext>
                  </a:extLst>
                </a:gridCol>
                <a:gridCol w="887131">
                  <a:extLst>
                    <a:ext uri="{9D8B030D-6E8A-4147-A177-3AD203B41FA5}">
                      <a16:colId xmlns:a16="http://schemas.microsoft.com/office/drawing/2014/main" val="3182489136"/>
                    </a:ext>
                  </a:extLst>
                </a:gridCol>
                <a:gridCol w="887131">
                  <a:extLst>
                    <a:ext uri="{9D8B030D-6E8A-4147-A177-3AD203B41FA5}">
                      <a16:colId xmlns:a16="http://schemas.microsoft.com/office/drawing/2014/main" val="1956283767"/>
                    </a:ext>
                  </a:extLst>
                </a:gridCol>
              </a:tblGrid>
              <a:tr h="252206">
                <a:tc>
                  <a:txBody>
                    <a:bodyPr/>
                    <a:lstStyle/>
                    <a:p>
                      <a:endParaRPr lang="es-ES" sz="600" dirty="0"/>
                    </a:p>
                  </a:txBody>
                  <a:tcPr marL="68580" marR="68580" marT="34290" marB="34290">
                    <a:solidFill>
                      <a:schemeClr val="bg1"/>
                    </a:solidFill>
                  </a:tcPr>
                </a:tc>
                <a:tc>
                  <a:txBody>
                    <a:bodyPr/>
                    <a:lstStyle/>
                    <a:p>
                      <a:pPr algn="ctr"/>
                      <a:r>
                        <a:rPr lang="es-ES" sz="1000" dirty="0">
                          <a:solidFill>
                            <a:schemeClr val="tx1">
                              <a:lumMod val="75000"/>
                              <a:lumOff val="25000"/>
                            </a:schemeClr>
                          </a:solidFill>
                        </a:rPr>
                        <a:t>Unidades</a:t>
                      </a: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2009</a:t>
                      </a: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2010</a:t>
                      </a:r>
                    </a:p>
                  </a:txBody>
                  <a:tcPr marL="68580" marR="68580" marT="34290" marB="34290" anchor="ctr">
                    <a:solidFill>
                      <a:srgbClr val="FFC000"/>
                    </a:solidFill>
                  </a:tcPr>
                </a:tc>
                <a:extLst>
                  <a:ext uri="{0D108BD9-81ED-4DB2-BD59-A6C34878D82A}">
                    <a16:rowId xmlns:a16="http://schemas.microsoft.com/office/drawing/2014/main" val="3840777843"/>
                  </a:ext>
                </a:extLst>
              </a:tr>
              <a:tr h="252206">
                <a:tc>
                  <a:txBody>
                    <a:bodyPr/>
                    <a:lstStyle/>
                    <a:p>
                      <a:r>
                        <a:rPr lang="es-ES" sz="800" dirty="0"/>
                        <a:t>Total producción en EU-27 + 3</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Millones 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401</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399</a:t>
                      </a:r>
                    </a:p>
                  </a:txBody>
                  <a:tcPr marL="68580" marR="68580" marT="34290" marB="34290" anchor="ctr">
                    <a:solidFill>
                      <a:srgbClr val="E7EEEF"/>
                    </a:solidFill>
                  </a:tcPr>
                </a:tc>
                <a:extLst>
                  <a:ext uri="{0D108BD9-81ED-4DB2-BD59-A6C34878D82A}">
                    <a16:rowId xmlns:a16="http://schemas.microsoft.com/office/drawing/2014/main" val="3336930448"/>
                  </a:ext>
                </a:extLst>
              </a:tr>
              <a:tr h="252206">
                <a:tc>
                  <a:txBody>
                    <a:bodyPr/>
                    <a:lstStyle/>
                    <a:p>
                      <a:r>
                        <a:rPr lang="es-ES" sz="800" dirty="0"/>
                        <a:t>Producción representada (incluyendo otras bebidas)</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64,8</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64,8</a:t>
                      </a:r>
                    </a:p>
                  </a:txBody>
                  <a:tcPr marL="68580" marR="68580" marT="34290" marB="34290" anchor="ctr">
                    <a:solidFill>
                      <a:srgbClr val="E7EEEF"/>
                    </a:solidFill>
                  </a:tcPr>
                </a:tc>
                <a:extLst>
                  <a:ext uri="{0D108BD9-81ED-4DB2-BD59-A6C34878D82A}">
                    <a16:rowId xmlns:a16="http://schemas.microsoft.com/office/drawing/2014/main" val="3141355907"/>
                  </a:ext>
                </a:extLst>
              </a:tr>
              <a:tr h="252206">
                <a:tc>
                  <a:txBody>
                    <a:bodyPr/>
                    <a:lstStyle/>
                    <a:p>
                      <a:r>
                        <a:rPr lang="es-ES" sz="800" dirty="0"/>
                        <a:t>Producción representada que no es cerveza ***</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2,8</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2,6</a:t>
                      </a:r>
                    </a:p>
                  </a:txBody>
                  <a:tcPr marL="68580" marR="68580" marT="34290" marB="34290" anchor="ctr">
                    <a:solidFill>
                      <a:srgbClr val="E7EEEF"/>
                    </a:solidFill>
                  </a:tcPr>
                </a:tc>
                <a:extLst>
                  <a:ext uri="{0D108BD9-81ED-4DB2-BD59-A6C34878D82A}">
                    <a16:rowId xmlns:a16="http://schemas.microsoft.com/office/drawing/2014/main" val="940092521"/>
                  </a:ext>
                </a:extLst>
              </a:tr>
              <a:tr h="252206">
                <a:tc>
                  <a:txBody>
                    <a:bodyPr/>
                    <a:lstStyle/>
                    <a:p>
                      <a:r>
                        <a:rPr lang="es-ES" sz="800" dirty="0"/>
                        <a:t>Consumo especifico de agua</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hl/hl**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4,4</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4,2</a:t>
                      </a:r>
                    </a:p>
                  </a:txBody>
                  <a:tcPr marL="68580" marR="68580" marT="34290" marB="34290" anchor="ctr">
                    <a:solidFill>
                      <a:srgbClr val="E7EEEF"/>
                    </a:solidFill>
                  </a:tcPr>
                </a:tc>
                <a:extLst>
                  <a:ext uri="{0D108BD9-81ED-4DB2-BD59-A6C34878D82A}">
                    <a16:rowId xmlns:a16="http://schemas.microsoft.com/office/drawing/2014/main" val="1624724807"/>
                  </a:ext>
                </a:extLst>
              </a:tr>
              <a:tr h="252206">
                <a:tc>
                  <a:txBody>
                    <a:bodyPr/>
                    <a:lstStyle/>
                    <a:p>
                      <a:r>
                        <a:rPr lang="es-ES" sz="800" dirty="0"/>
                        <a:t>Producción de agua residual</a:t>
                      </a: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dk1"/>
                          </a:solidFill>
                          <a:latin typeface="+mn-lt"/>
                          <a:ea typeface="+mn-ea"/>
                          <a:cs typeface="+mn-cs"/>
                        </a:rPr>
                        <a:t>hl/hl**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2,8</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2,7</a:t>
                      </a:r>
                    </a:p>
                  </a:txBody>
                  <a:tcPr marL="68580" marR="68580" marT="34290" marB="34290" anchor="ctr">
                    <a:solidFill>
                      <a:srgbClr val="E7EEEF"/>
                    </a:solidFill>
                  </a:tcPr>
                </a:tc>
                <a:extLst>
                  <a:ext uri="{0D108BD9-81ED-4DB2-BD59-A6C34878D82A}">
                    <a16:rowId xmlns:a16="http://schemas.microsoft.com/office/drawing/2014/main" val="2932282929"/>
                  </a:ext>
                </a:extLst>
              </a:tr>
              <a:tr h="252206">
                <a:tc>
                  <a:txBody>
                    <a:bodyPr/>
                    <a:lstStyle/>
                    <a:p>
                      <a:r>
                        <a:rPr lang="es-ES" sz="800" dirty="0"/>
                        <a:t>Total energía directa</a:t>
                      </a: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dk1"/>
                          </a:solidFill>
                          <a:latin typeface="+mn-lt"/>
                          <a:ea typeface="+mn-ea"/>
                          <a:cs typeface="+mn-cs"/>
                        </a:rPr>
                        <a:t>MJ/hl**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119,5</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116,8</a:t>
                      </a:r>
                    </a:p>
                  </a:txBody>
                  <a:tcPr marL="68580" marR="68580" marT="34290" marB="34290" anchor="ctr">
                    <a:solidFill>
                      <a:srgbClr val="E7EEEF"/>
                    </a:solidFill>
                  </a:tcPr>
                </a:tc>
                <a:extLst>
                  <a:ext uri="{0D108BD9-81ED-4DB2-BD59-A6C34878D82A}">
                    <a16:rowId xmlns:a16="http://schemas.microsoft.com/office/drawing/2014/main" val="1361258499"/>
                  </a:ext>
                </a:extLst>
              </a:tr>
              <a:tr h="252206">
                <a:tc>
                  <a:txBody>
                    <a:bodyPr/>
                    <a:lstStyle/>
                    <a:p>
                      <a:r>
                        <a:rPr lang="es-ES" sz="800" dirty="0"/>
                        <a:t>Energía renovable</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4,8</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5,3</a:t>
                      </a:r>
                    </a:p>
                  </a:txBody>
                  <a:tcPr marL="68580" marR="68580" marT="34290" marB="34290" anchor="ctr">
                    <a:solidFill>
                      <a:srgbClr val="E7EEEF"/>
                    </a:solidFill>
                  </a:tcPr>
                </a:tc>
                <a:extLst>
                  <a:ext uri="{0D108BD9-81ED-4DB2-BD59-A6C34878D82A}">
                    <a16:rowId xmlns:a16="http://schemas.microsoft.com/office/drawing/2014/main" val="1333614384"/>
                  </a:ext>
                </a:extLst>
              </a:tr>
              <a:tr h="252206">
                <a:tc>
                  <a:txBody>
                    <a:bodyPr/>
                    <a:lstStyle/>
                    <a:p>
                      <a:r>
                        <a:rPr lang="es-ES" sz="800" dirty="0"/>
                        <a:t>Emisiones de carbono de la cervecería (</a:t>
                      </a:r>
                      <a:r>
                        <a:rPr lang="es-ES" sz="800" dirty="0" err="1"/>
                        <a:t>Scope</a:t>
                      </a:r>
                      <a:r>
                        <a:rPr lang="es-ES" sz="800" dirty="0"/>
                        <a:t> </a:t>
                      </a:r>
                      <a:r>
                        <a:rPr lang="es-ES" sz="800" dirty="0" err="1"/>
                        <a:t>One</a:t>
                      </a:r>
                      <a:r>
                        <a:rPr lang="es-ES" sz="800" dirty="0"/>
                        <a:t>)</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Kg/hl**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4,7</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4,6</a:t>
                      </a:r>
                    </a:p>
                  </a:txBody>
                  <a:tcPr marL="68580" marR="68580" marT="34290" marB="34290" anchor="ctr">
                    <a:solidFill>
                      <a:srgbClr val="E7EEEF"/>
                    </a:solidFill>
                  </a:tcPr>
                </a:tc>
                <a:extLst>
                  <a:ext uri="{0D108BD9-81ED-4DB2-BD59-A6C34878D82A}">
                    <a16:rowId xmlns:a16="http://schemas.microsoft.com/office/drawing/2014/main" val="1724366612"/>
                  </a:ext>
                </a:extLst>
              </a:tr>
              <a:tr h="252206">
                <a:tc>
                  <a:txBody>
                    <a:bodyPr/>
                    <a:lstStyle/>
                    <a:p>
                      <a:r>
                        <a:rPr lang="es-ES" sz="800" dirty="0"/>
                        <a:t>Emisiones de carbono del uso de electricidad (</a:t>
                      </a:r>
                      <a:r>
                        <a:rPr lang="es-ES" sz="800" dirty="0" err="1"/>
                        <a:t>Scope</a:t>
                      </a:r>
                      <a:r>
                        <a:rPr lang="es-ES" sz="800" dirty="0"/>
                        <a:t> </a:t>
                      </a:r>
                      <a:r>
                        <a:rPr lang="es-ES" sz="800" dirty="0" err="1"/>
                        <a:t>two</a:t>
                      </a:r>
                      <a:r>
                        <a:rPr lang="es-ES" sz="800" dirty="0"/>
                        <a:t>)</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Kg/hl**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3,3</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3,2</a:t>
                      </a:r>
                    </a:p>
                  </a:txBody>
                  <a:tcPr marL="68580" marR="68580" marT="34290" marB="34290" anchor="ctr">
                    <a:solidFill>
                      <a:srgbClr val="E7EEEF"/>
                    </a:solidFill>
                  </a:tcPr>
                </a:tc>
                <a:extLst>
                  <a:ext uri="{0D108BD9-81ED-4DB2-BD59-A6C34878D82A}">
                    <a16:rowId xmlns:a16="http://schemas.microsoft.com/office/drawing/2014/main" val="1076054530"/>
                  </a:ext>
                </a:extLst>
              </a:tr>
              <a:tr h="252206">
                <a:tc>
                  <a:txBody>
                    <a:bodyPr/>
                    <a:lstStyle/>
                    <a:p>
                      <a:r>
                        <a:rPr lang="es-ES" sz="800" dirty="0"/>
                        <a:t>Total carbono emisión (</a:t>
                      </a:r>
                      <a:r>
                        <a:rPr lang="es-ES" sz="800" dirty="0" err="1"/>
                        <a:t>Scope</a:t>
                      </a:r>
                      <a:r>
                        <a:rPr lang="es-ES" sz="800" dirty="0"/>
                        <a:t> </a:t>
                      </a:r>
                      <a:r>
                        <a:rPr lang="es-ES" sz="800" dirty="0" err="1"/>
                        <a:t>one</a:t>
                      </a:r>
                      <a:r>
                        <a:rPr lang="es-ES" sz="800" dirty="0"/>
                        <a:t> and </a:t>
                      </a:r>
                      <a:r>
                        <a:rPr lang="es-ES" sz="800" dirty="0" err="1"/>
                        <a:t>two</a:t>
                      </a:r>
                      <a:r>
                        <a:rPr lang="es-ES" sz="800" dirty="0"/>
                        <a:t>)</a:t>
                      </a: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dk1"/>
                          </a:solidFill>
                          <a:latin typeface="+mn-lt"/>
                          <a:ea typeface="+mn-ea"/>
                          <a:cs typeface="+mn-cs"/>
                        </a:rPr>
                        <a:t>Kg/hl**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8,0</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7,8</a:t>
                      </a:r>
                    </a:p>
                  </a:txBody>
                  <a:tcPr marL="68580" marR="68580" marT="34290" marB="34290" anchor="ctr">
                    <a:solidFill>
                      <a:srgbClr val="E7EEEF"/>
                    </a:solidFill>
                  </a:tcPr>
                </a:tc>
                <a:extLst>
                  <a:ext uri="{0D108BD9-81ED-4DB2-BD59-A6C34878D82A}">
                    <a16:rowId xmlns:a16="http://schemas.microsoft.com/office/drawing/2014/main" val="1160553997"/>
                  </a:ext>
                </a:extLst>
              </a:tr>
              <a:tr h="252206">
                <a:tc>
                  <a:txBody>
                    <a:bodyPr/>
                    <a:lstStyle/>
                    <a:p>
                      <a:r>
                        <a:rPr lang="es-ES" sz="800" dirty="0"/>
                        <a:t>Producto secundario: alimento animal</a:t>
                      </a: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dk1"/>
                          </a:solidFill>
                          <a:latin typeface="+mn-lt"/>
                          <a:ea typeface="+mn-ea"/>
                          <a:cs typeface="+mn-cs"/>
                        </a:rPr>
                        <a:t>Kg/hl**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15,2</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15,5</a:t>
                      </a:r>
                    </a:p>
                  </a:txBody>
                  <a:tcPr marL="68580" marR="68580" marT="34290" marB="34290" anchor="ctr">
                    <a:solidFill>
                      <a:srgbClr val="E7EEEF"/>
                    </a:solidFill>
                  </a:tcPr>
                </a:tc>
                <a:extLst>
                  <a:ext uri="{0D108BD9-81ED-4DB2-BD59-A6C34878D82A}">
                    <a16:rowId xmlns:a16="http://schemas.microsoft.com/office/drawing/2014/main" val="3892095701"/>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a:t>Producto secundario: producción de </a:t>
                      </a:r>
                      <a:r>
                        <a:rPr lang="es-ES" sz="800" dirty="0" err="1"/>
                        <a:t>biogas</a:t>
                      </a:r>
                      <a:endParaRPr lang="es-ES" sz="800" dirty="0"/>
                    </a:p>
                    <a:p>
                      <a:endParaRPr lang="es-ES" sz="800" dirty="0"/>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n-lt"/>
                          <a:ea typeface="+mn-ea"/>
                          <a:cs typeface="+mn-cs"/>
                        </a:rPr>
                        <a:t>M3/1,000 hl**</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83</a:t>
                      </a:r>
                    </a:p>
                  </a:txBody>
                  <a:tcPr marL="68580" marR="68580" marT="34290" marB="34290" anchor="ctr">
                    <a:solidFill>
                      <a:srgbClr val="E7EEEF"/>
                    </a:solidFill>
                  </a:tcPr>
                </a:tc>
                <a:tc>
                  <a:txBody>
                    <a:bodyPr/>
                    <a:lstStyle/>
                    <a:p>
                      <a:pPr marL="0" algn="ctr" defTabSz="914400" rtl="0" eaLnBrk="1" latinLnBrk="0" hangingPunct="1"/>
                      <a:r>
                        <a:rPr lang="es-ES" sz="1100" kern="1200" dirty="0">
                          <a:solidFill>
                            <a:schemeClr val="dk1"/>
                          </a:solidFill>
                          <a:latin typeface="+mn-lt"/>
                          <a:ea typeface="+mn-ea"/>
                          <a:cs typeface="+mn-cs"/>
                        </a:rPr>
                        <a:t>92</a:t>
                      </a:r>
                    </a:p>
                  </a:txBody>
                  <a:tcPr marL="68580" marR="68580" marT="34290" marB="34290" anchor="ctr">
                    <a:solidFill>
                      <a:srgbClr val="E7EEEF"/>
                    </a:solidFill>
                  </a:tcPr>
                </a:tc>
                <a:extLst>
                  <a:ext uri="{0D108BD9-81ED-4DB2-BD59-A6C34878D82A}">
                    <a16:rowId xmlns:a16="http://schemas.microsoft.com/office/drawing/2014/main" val="2254409220"/>
                  </a:ext>
                </a:extLst>
              </a:tr>
              <a:tr h="640080">
                <a:tc gridSpan="4">
                  <a:txBody>
                    <a:bodyPr/>
                    <a:lstStyle/>
                    <a:p>
                      <a:pPr marL="0" indent="0" algn="l">
                        <a:buFont typeface="Arial" panose="020B0604020202020204" pitchFamily="34" charset="0"/>
                        <a:buNone/>
                      </a:pPr>
                      <a:r>
                        <a:rPr lang="es-ES" sz="600" dirty="0">
                          <a:solidFill>
                            <a:schemeClr val="tx1"/>
                          </a:solidFill>
                        </a:rPr>
                        <a:t>* Basado en datos de 2010 en comparación con 2008.</a:t>
                      </a:r>
                    </a:p>
                    <a:p>
                      <a:pPr marL="0" indent="0" algn="l">
                        <a:buFont typeface="Arial" panose="020B0604020202020204" pitchFamily="34" charset="0"/>
                        <a:buNone/>
                      </a:pPr>
                      <a:r>
                        <a:rPr lang="es-ES" sz="600" dirty="0">
                          <a:solidFill>
                            <a:schemeClr val="tx1"/>
                          </a:solidFill>
                        </a:rPr>
                        <a:t>** Por hectolitro producido de cerveza.</a:t>
                      </a:r>
                    </a:p>
                    <a:p>
                      <a:pPr marL="0" indent="0" algn="l">
                        <a:buFont typeface="Arial" panose="020B0604020202020204" pitchFamily="34" charset="0"/>
                        <a:buNone/>
                      </a:pPr>
                      <a:r>
                        <a:rPr lang="es-ES" sz="600" dirty="0">
                          <a:solidFill>
                            <a:schemeClr val="tx1"/>
                          </a:solidFill>
                        </a:rPr>
                        <a:t>*** En algunas instalaciones de producción, la cerveza no es la única bebida que se produce. Los datos reunidos representaron la producción de todas las bebidas.</a:t>
                      </a:r>
                    </a:p>
                    <a:p>
                      <a:pPr marL="0" indent="0" algn="l">
                        <a:buFont typeface="Arial" panose="020B0604020202020204" pitchFamily="34" charset="0"/>
                        <a:buNone/>
                      </a:pPr>
                      <a:endParaRPr lang="es-ES" sz="600" dirty="0">
                        <a:solidFill>
                          <a:schemeClr val="tx1"/>
                        </a:solidFill>
                      </a:endParaRPr>
                    </a:p>
                    <a:p>
                      <a:pPr algn="ctr"/>
                      <a:r>
                        <a:rPr lang="es-ES" sz="700" dirty="0">
                          <a:solidFill>
                            <a:schemeClr val="accent1"/>
                          </a:solidFill>
                        </a:rPr>
                        <a:t>Indicadores clave de desempeño ambiental del sector cervecero europeo (2009-2010) Fuente: KWA and </a:t>
                      </a:r>
                      <a:r>
                        <a:rPr lang="es-ES" sz="700" dirty="0" err="1">
                          <a:solidFill>
                            <a:schemeClr val="accent1"/>
                          </a:solidFill>
                        </a:rPr>
                        <a:t>Campden</a:t>
                      </a:r>
                      <a:r>
                        <a:rPr lang="es-ES" sz="700" dirty="0">
                          <a:solidFill>
                            <a:schemeClr val="accent1"/>
                          </a:solidFill>
                        </a:rPr>
                        <a:t> BRI, 2012.</a:t>
                      </a:r>
                    </a:p>
                  </a:txBody>
                  <a:tcPr marL="68580" marR="68580" marT="34290" marB="34290">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4217554025"/>
                  </a:ext>
                </a:extLst>
              </a:tr>
            </a:tbl>
          </a:graphicData>
        </a:graphic>
      </p:graphicFrame>
      <p:graphicFrame>
        <p:nvGraphicFramePr>
          <p:cNvPr id="6" name="Tabla 5">
            <a:extLst>
              <a:ext uri="{FF2B5EF4-FFF2-40B4-BE49-F238E27FC236}">
                <a16:creationId xmlns:a16="http://schemas.microsoft.com/office/drawing/2014/main" id="{12B9B9E0-D45C-4331-9CAC-3FAB0FF92C6A}"/>
              </a:ext>
            </a:extLst>
          </p:cNvPr>
          <p:cNvGraphicFramePr>
            <a:graphicFrameLocks noGrp="1"/>
          </p:cNvGraphicFramePr>
          <p:nvPr>
            <p:extLst>
              <p:ext uri="{D42A27DB-BD31-4B8C-83A1-F6EECF244321}">
                <p14:modId xmlns:p14="http://schemas.microsoft.com/office/powerpoint/2010/main" val="1417592303"/>
              </p:ext>
            </p:extLst>
          </p:nvPr>
        </p:nvGraphicFramePr>
        <p:xfrm>
          <a:off x="4761412" y="1517958"/>
          <a:ext cx="4010274" cy="2027899"/>
        </p:xfrm>
        <a:graphic>
          <a:graphicData uri="http://schemas.openxmlformats.org/drawingml/2006/table">
            <a:tbl>
              <a:tblPr firstRow="1" bandRow="1">
                <a:tableStyleId>{5C22544A-7EE6-4342-B048-85BDC9FD1C3A}</a:tableStyleId>
              </a:tblPr>
              <a:tblGrid>
                <a:gridCol w="1336758">
                  <a:extLst>
                    <a:ext uri="{9D8B030D-6E8A-4147-A177-3AD203B41FA5}">
                      <a16:colId xmlns:a16="http://schemas.microsoft.com/office/drawing/2014/main" val="857484688"/>
                    </a:ext>
                  </a:extLst>
                </a:gridCol>
                <a:gridCol w="1336758">
                  <a:extLst>
                    <a:ext uri="{9D8B030D-6E8A-4147-A177-3AD203B41FA5}">
                      <a16:colId xmlns:a16="http://schemas.microsoft.com/office/drawing/2014/main" val="4106958441"/>
                    </a:ext>
                  </a:extLst>
                </a:gridCol>
                <a:gridCol w="1336758">
                  <a:extLst>
                    <a:ext uri="{9D8B030D-6E8A-4147-A177-3AD203B41FA5}">
                      <a16:colId xmlns:a16="http://schemas.microsoft.com/office/drawing/2014/main" val="1609477946"/>
                    </a:ext>
                  </a:extLst>
                </a:gridCol>
              </a:tblGrid>
              <a:tr h="445589">
                <a:tc>
                  <a:txBody>
                    <a:bodyPr/>
                    <a:lstStyle/>
                    <a:p>
                      <a:pPr algn="ctr"/>
                      <a:endParaRPr lang="es-ES" sz="900" dirty="0"/>
                    </a:p>
                  </a:txBody>
                  <a:tcPr marL="63870" marR="63870" marT="31935" marB="31935" anchor="ctr">
                    <a:solidFill>
                      <a:schemeClr val="bg1"/>
                    </a:solidFill>
                  </a:tcPr>
                </a:tc>
                <a:tc>
                  <a:txBody>
                    <a:bodyPr/>
                    <a:lstStyle/>
                    <a:p>
                      <a:pPr marL="0" algn="ctr" defTabSz="685800" rtl="0" eaLnBrk="1" latinLnBrk="0" hangingPunct="1"/>
                      <a:r>
                        <a:rPr lang="es-ES" sz="1000" b="1" kern="1200" dirty="0">
                          <a:solidFill>
                            <a:schemeClr val="tx1">
                              <a:lumMod val="75000"/>
                              <a:lumOff val="25000"/>
                            </a:schemeClr>
                          </a:solidFill>
                          <a:latin typeface="+mn-lt"/>
                          <a:ea typeface="+mn-ea"/>
                          <a:cs typeface="+mn-cs"/>
                        </a:rPr>
                        <a:t>Energía usada (kWh/hl)</a:t>
                      </a:r>
                    </a:p>
                  </a:txBody>
                  <a:tcPr marL="63870" marR="63870" marT="31935" marB="31935" anchor="ctr">
                    <a:solidFill>
                      <a:srgbClr val="FFC000"/>
                    </a:solidFill>
                  </a:tcPr>
                </a:tc>
                <a:tc>
                  <a:txBody>
                    <a:bodyPr/>
                    <a:lstStyle/>
                    <a:p>
                      <a:pPr marL="0" algn="ctr" defTabSz="685800" rtl="0" eaLnBrk="1" latinLnBrk="0" hangingPunct="1"/>
                      <a:r>
                        <a:rPr lang="es-ES" sz="1000" b="1" kern="1200" dirty="0">
                          <a:solidFill>
                            <a:schemeClr val="tx1">
                              <a:lumMod val="75000"/>
                              <a:lumOff val="25000"/>
                            </a:schemeClr>
                          </a:solidFill>
                          <a:latin typeface="+mn-lt"/>
                          <a:ea typeface="+mn-ea"/>
                          <a:cs typeface="+mn-cs"/>
                        </a:rPr>
                        <a:t>Energía usada en la sala de cocción (%)</a:t>
                      </a:r>
                    </a:p>
                  </a:txBody>
                  <a:tcPr marL="63870" marR="63870" marT="31935" marB="31935" anchor="ctr">
                    <a:solidFill>
                      <a:srgbClr val="FFC000"/>
                    </a:solidFill>
                  </a:tcPr>
                </a:tc>
                <a:extLst>
                  <a:ext uri="{0D108BD9-81ED-4DB2-BD59-A6C34878D82A}">
                    <a16:rowId xmlns:a16="http://schemas.microsoft.com/office/drawing/2014/main" val="4277524342"/>
                  </a:ext>
                </a:extLst>
              </a:tr>
              <a:tr h="201030">
                <a:tc>
                  <a:txBody>
                    <a:bodyPr/>
                    <a:lstStyle/>
                    <a:p>
                      <a:pPr algn="ctr"/>
                      <a:r>
                        <a:rPr lang="es-ES" sz="900" dirty="0"/>
                        <a:t>Maceración 52/78ºC</a:t>
                      </a:r>
                    </a:p>
                  </a:txBody>
                  <a:tcPr marL="63870" marR="63870" marT="31935" marB="31935" anchor="ctr">
                    <a:solidFill>
                      <a:srgbClr val="E7EEEF"/>
                    </a:solidFill>
                  </a:tcPr>
                </a:tc>
                <a:tc>
                  <a:txBody>
                    <a:bodyPr/>
                    <a:lstStyle/>
                    <a:p>
                      <a:pPr algn="ctr"/>
                      <a:r>
                        <a:rPr lang="es-ES" sz="900" dirty="0"/>
                        <a:t>2,21</a:t>
                      </a:r>
                    </a:p>
                  </a:txBody>
                  <a:tcPr marL="63870" marR="63870" marT="31935" marB="31935" anchor="ctr">
                    <a:solidFill>
                      <a:srgbClr val="E7EEEF"/>
                    </a:solidFill>
                  </a:tcPr>
                </a:tc>
                <a:tc>
                  <a:txBody>
                    <a:bodyPr/>
                    <a:lstStyle/>
                    <a:p>
                      <a:pPr algn="ctr"/>
                      <a:r>
                        <a:rPr lang="es-ES" sz="900" dirty="0"/>
                        <a:t>19,8</a:t>
                      </a:r>
                    </a:p>
                  </a:txBody>
                  <a:tcPr marL="63870" marR="63870" marT="31935" marB="31935" anchor="ctr">
                    <a:solidFill>
                      <a:srgbClr val="E7EEEF"/>
                    </a:solidFill>
                  </a:tcPr>
                </a:tc>
                <a:extLst>
                  <a:ext uri="{0D108BD9-81ED-4DB2-BD59-A6C34878D82A}">
                    <a16:rowId xmlns:a16="http://schemas.microsoft.com/office/drawing/2014/main" val="490260926"/>
                  </a:ext>
                </a:extLst>
              </a:tr>
              <a:tr h="314500">
                <a:tc>
                  <a:txBody>
                    <a:bodyPr/>
                    <a:lstStyle/>
                    <a:p>
                      <a:pPr algn="ctr"/>
                      <a:r>
                        <a:rPr lang="es-ES" sz="900" dirty="0"/>
                        <a:t>Calefacción 78/99ºC</a:t>
                      </a:r>
                    </a:p>
                  </a:txBody>
                  <a:tcPr marL="63870" marR="63870" marT="31935" marB="31935" anchor="ctr">
                    <a:solidFill>
                      <a:srgbClr val="E7EEEF"/>
                    </a:solidFill>
                  </a:tcPr>
                </a:tc>
                <a:tc>
                  <a:txBody>
                    <a:bodyPr/>
                    <a:lstStyle/>
                    <a:p>
                      <a:pPr algn="ctr"/>
                      <a:r>
                        <a:rPr lang="es-ES" sz="900" dirty="0"/>
                        <a:t>3,38</a:t>
                      </a:r>
                    </a:p>
                  </a:txBody>
                  <a:tcPr marL="63870" marR="63870" marT="31935" marB="31935" anchor="ctr">
                    <a:solidFill>
                      <a:srgbClr val="E7EEEF"/>
                    </a:solidFill>
                  </a:tcPr>
                </a:tc>
                <a:tc>
                  <a:txBody>
                    <a:bodyPr/>
                    <a:lstStyle/>
                    <a:p>
                      <a:pPr algn="ctr"/>
                      <a:r>
                        <a:rPr lang="es-ES" sz="900" dirty="0"/>
                        <a:t>30,2</a:t>
                      </a:r>
                    </a:p>
                  </a:txBody>
                  <a:tcPr marL="63870" marR="63870" marT="31935" marB="31935" anchor="ctr">
                    <a:solidFill>
                      <a:srgbClr val="E7EEEF"/>
                    </a:solidFill>
                  </a:tcPr>
                </a:tc>
                <a:extLst>
                  <a:ext uri="{0D108BD9-81ED-4DB2-BD59-A6C34878D82A}">
                    <a16:rowId xmlns:a16="http://schemas.microsoft.com/office/drawing/2014/main" val="99184008"/>
                  </a:ext>
                </a:extLst>
              </a:tr>
              <a:tr h="201030">
                <a:tc>
                  <a:txBody>
                    <a:bodyPr/>
                    <a:lstStyle/>
                    <a:p>
                      <a:pPr algn="ctr"/>
                      <a:r>
                        <a:rPr lang="es-ES" sz="900" dirty="0"/>
                        <a:t>Hirviendo </a:t>
                      </a:r>
                    </a:p>
                  </a:txBody>
                  <a:tcPr marL="63870" marR="63870" marT="31935" marB="31935" anchor="ctr">
                    <a:solidFill>
                      <a:srgbClr val="E7EEEF"/>
                    </a:solidFill>
                  </a:tcPr>
                </a:tc>
                <a:tc>
                  <a:txBody>
                    <a:bodyPr/>
                    <a:lstStyle/>
                    <a:p>
                      <a:pPr algn="ctr"/>
                      <a:r>
                        <a:rPr lang="es-ES" sz="900" dirty="0"/>
                        <a:t>5,03</a:t>
                      </a:r>
                    </a:p>
                  </a:txBody>
                  <a:tcPr marL="63870" marR="63870" marT="31935" marB="31935" anchor="ctr">
                    <a:solidFill>
                      <a:srgbClr val="E7EEEF"/>
                    </a:solidFill>
                  </a:tcPr>
                </a:tc>
                <a:tc>
                  <a:txBody>
                    <a:bodyPr/>
                    <a:lstStyle/>
                    <a:p>
                      <a:pPr algn="ctr"/>
                      <a:r>
                        <a:rPr lang="es-ES" sz="900" dirty="0"/>
                        <a:t>45</a:t>
                      </a:r>
                    </a:p>
                  </a:txBody>
                  <a:tcPr marL="63870" marR="63870" marT="31935" marB="31935" anchor="ctr">
                    <a:solidFill>
                      <a:srgbClr val="E7EEEF"/>
                    </a:solidFill>
                  </a:tcPr>
                </a:tc>
                <a:extLst>
                  <a:ext uri="{0D108BD9-81ED-4DB2-BD59-A6C34878D82A}">
                    <a16:rowId xmlns:a16="http://schemas.microsoft.com/office/drawing/2014/main" val="391149068"/>
                  </a:ext>
                </a:extLst>
              </a:tr>
              <a:tr h="201030">
                <a:tc>
                  <a:txBody>
                    <a:bodyPr/>
                    <a:lstStyle/>
                    <a:p>
                      <a:pPr algn="ctr"/>
                      <a:r>
                        <a:rPr lang="es-ES" sz="900" dirty="0"/>
                        <a:t>CIP</a:t>
                      </a:r>
                    </a:p>
                  </a:txBody>
                  <a:tcPr marL="63870" marR="63870" marT="31935" marB="31935" anchor="ctr">
                    <a:solidFill>
                      <a:srgbClr val="E7EEEF"/>
                    </a:solidFill>
                  </a:tcPr>
                </a:tc>
                <a:tc>
                  <a:txBody>
                    <a:bodyPr/>
                    <a:lstStyle/>
                    <a:p>
                      <a:pPr algn="ctr"/>
                      <a:r>
                        <a:rPr lang="es-ES" sz="900" dirty="0"/>
                        <a:t>0,28</a:t>
                      </a:r>
                    </a:p>
                  </a:txBody>
                  <a:tcPr marL="63870" marR="63870" marT="31935" marB="31935" anchor="ctr">
                    <a:solidFill>
                      <a:srgbClr val="E7EEEF"/>
                    </a:solidFill>
                  </a:tcPr>
                </a:tc>
                <a:tc>
                  <a:txBody>
                    <a:bodyPr/>
                    <a:lstStyle/>
                    <a:p>
                      <a:pPr algn="ctr"/>
                      <a:r>
                        <a:rPr lang="es-ES" sz="900" dirty="0"/>
                        <a:t>2,5</a:t>
                      </a:r>
                    </a:p>
                  </a:txBody>
                  <a:tcPr marL="63870" marR="63870" marT="31935" marB="31935" anchor="ctr">
                    <a:solidFill>
                      <a:srgbClr val="E7EEEF"/>
                    </a:solidFill>
                  </a:tcPr>
                </a:tc>
                <a:extLst>
                  <a:ext uri="{0D108BD9-81ED-4DB2-BD59-A6C34878D82A}">
                    <a16:rowId xmlns:a16="http://schemas.microsoft.com/office/drawing/2014/main" val="2423813033"/>
                  </a:ext>
                </a:extLst>
              </a:tr>
              <a:tr h="338190">
                <a:tc>
                  <a:txBody>
                    <a:bodyPr/>
                    <a:lstStyle/>
                    <a:p>
                      <a:pPr algn="ctr"/>
                      <a:r>
                        <a:rPr lang="es-ES" sz="900" dirty="0"/>
                        <a:t>Servicio de agua caliente</a:t>
                      </a:r>
                    </a:p>
                  </a:txBody>
                  <a:tcPr marL="63870" marR="63870" marT="31935" marB="31935" anchor="ctr">
                    <a:solidFill>
                      <a:srgbClr val="E7EEEF"/>
                    </a:solidFill>
                  </a:tcPr>
                </a:tc>
                <a:tc>
                  <a:txBody>
                    <a:bodyPr/>
                    <a:lstStyle/>
                    <a:p>
                      <a:pPr algn="ctr"/>
                      <a:r>
                        <a:rPr lang="es-ES" sz="900" dirty="0"/>
                        <a:t>2,28</a:t>
                      </a:r>
                    </a:p>
                  </a:txBody>
                  <a:tcPr marL="63870" marR="63870" marT="31935" marB="31935" anchor="ctr">
                    <a:solidFill>
                      <a:srgbClr val="E7EEEF"/>
                    </a:solidFill>
                  </a:tcPr>
                </a:tc>
                <a:tc>
                  <a:txBody>
                    <a:bodyPr/>
                    <a:lstStyle/>
                    <a:p>
                      <a:pPr algn="ctr"/>
                      <a:r>
                        <a:rPr lang="es-ES" sz="900" dirty="0"/>
                        <a:t>2,5</a:t>
                      </a:r>
                    </a:p>
                  </a:txBody>
                  <a:tcPr marL="63870" marR="63870" marT="31935" marB="31935" anchor="ctr">
                    <a:solidFill>
                      <a:srgbClr val="E7EEEF"/>
                    </a:solidFill>
                  </a:tcPr>
                </a:tc>
                <a:extLst>
                  <a:ext uri="{0D108BD9-81ED-4DB2-BD59-A6C34878D82A}">
                    <a16:rowId xmlns:a16="http://schemas.microsoft.com/office/drawing/2014/main" val="1822379702"/>
                  </a:ext>
                </a:extLst>
              </a:tr>
              <a:tr h="326529">
                <a:tc gridSpan="3">
                  <a:txBody>
                    <a:bodyPr/>
                    <a:lstStyle/>
                    <a:p>
                      <a:pPr algn="ctr"/>
                      <a:r>
                        <a:rPr lang="es-ES" sz="900" dirty="0">
                          <a:solidFill>
                            <a:schemeClr val="accent1"/>
                          </a:solidFill>
                        </a:rPr>
                        <a:t>Demanda energética en cervecería al 7,5% de la evaporación total. (</a:t>
                      </a:r>
                      <a:r>
                        <a:rPr lang="es-ES" sz="900" dirty="0" err="1">
                          <a:solidFill>
                            <a:schemeClr val="accent1"/>
                          </a:solidFill>
                        </a:rPr>
                        <a:t>Scheller</a:t>
                      </a:r>
                      <a:r>
                        <a:rPr lang="es-ES" sz="900" dirty="0">
                          <a:solidFill>
                            <a:schemeClr val="accent1"/>
                          </a:solidFill>
                        </a:rPr>
                        <a:t> et al.,2008)</a:t>
                      </a:r>
                    </a:p>
                  </a:txBody>
                  <a:tcPr marL="52208" marR="52208" marT="26105" marB="26105">
                    <a:solidFill>
                      <a:schemeClr val="bg1"/>
                    </a:solidFill>
                  </a:tcPr>
                </a:tc>
                <a:tc hMerge="1">
                  <a:txBody>
                    <a:bodyPr/>
                    <a:lstStyle/>
                    <a:p>
                      <a:endParaRPr lang="es-ES"/>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3606044627"/>
                  </a:ext>
                </a:extLst>
              </a:tr>
            </a:tbl>
          </a:graphicData>
        </a:graphic>
      </p:graphicFrame>
      <p:pic>
        <p:nvPicPr>
          <p:cNvPr id="17" name="Imagen 16">
            <a:extLst>
              <a:ext uri="{FF2B5EF4-FFF2-40B4-BE49-F238E27FC236}">
                <a16:creationId xmlns:a16="http://schemas.microsoft.com/office/drawing/2014/main" id="{11825850-F922-451C-8890-21BC62DA44C0}"/>
              </a:ext>
            </a:extLst>
          </p:cNvPr>
          <p:cNvPicPr>
            <a:picLocks noChangeAspect="1"/>
          </p:cNvPicPr>
          <p:nvPr/>
        </p:nvPicPr>
        <p:blipFill>
          <a:blip r:embed="rId2"/>
          <a:stretch>
            <a:fillRect/>
          </a:stretch>
        </p:blipFill>
        <p:spPr>
          <a:xfrm>
            <a:off x="5304171" y="3746337"/>
            <a:ext cx="3244702" cy="2166783"/>
          </a:xfrm>
          <a:prstGeom prst="rect">
            <a:avLst/>
          </a:prstGeom>
        </p:spPr>
      </p:pic>
      <p:sp>
        <p:nvSpPr>
          <p:cNvPr id="9" name="Titel 1">
            <a:extLst>
              <a:ext uri="{FF2B5EF4-FFF2-40B4-BE49-F238E27FC236}">
                <a16:creationId xmlns:a16="http://schemas.microsoft.com/office/drawing/2014/main" id="{5393A33A-8E82-42DF-AA64-333B1D15A27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57C0173A-77DC-4056-BA2D-9A46569535B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399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526A3FA2-7C60-4CCC-8F0C-824C481E127E}"/>
              </a:ext>
            </a:extLst>
          </p:cNvPr>
          <p:cNvSpPr/>
          <p:nvPr/>
        </p:nvSpPr>
        <p:spPr>
          <a:xfrm flipH="1">
            <a:off x="3271194" y="4359585"/>
            <a:ext cx="5676066" cy="637520"/>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79A888DA-DB68-429A-8863-CFD13745093C}"/>
              </a:ext>
            </a:extLst>
          </p:cNvPr>
          <p:cNvSpPr/>
          <p:nvPr/>
        </p:nvSpPr>
        <p:spPr>
          <a:xfrm>
            <a:off x="370136" y="3479728"/>
            <a:ext cx="4714805"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3B0F90-ABA5-472B-A5DE-CB92D0B83BCF}"/>
              </a:ext>
            </a:extLst>
          </p:cNvPr>
          <p:cNvSpPr/>
          <p:nvPr/>
        </p:nvSpPr>
        <p:spPr>
          <a:xfrm>
            <a:off x="370136" y="2122877"/>
            <a:ext cx="4714805" cy="461665"/>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06625"/>
            <a:ext cx="8403728" cy="367550"/>
          </a:xfrm>
          <a:noFill/>
        </p:spPr>
        <p:txBody>
          <a:bodyPr vert="horz" lIns="91440" tIns="45720" rIns="91440" bIns="45720" rtlCol="0" anchor="ctr">
            <a:noAutofit/>
          </a:bodyPr>
          <a:lstStyle/>
          <a:p>
            <a:r>
              <a:rPr lang="de-DE" sz="2400" b="1" dirty="0">
                <a:solidFill>
                  <a:srgbClr val="000000">
                    <a:lumMod val="75000"/>
                    <a:lumOff val="25000"/>
                  </a:srgbClr>
                </a:solidFill>
                <a:latin typeface="Arial"/>
              </a:rPr>
              <a:t>Impulsión de la implementación: </a:t>
            </a:r>
            <a:r>
              <a:rPr lang="es-ES" sz="1400" dirty="0">
                <a:solidFill>
                  <a:srgbClr val="000000">
                    <a:lumMod val="75000"/>
                    <a:lumOff val="25000"/>
                  </a:srgbClr>
                </a:solidFill>
                <a:latin typeface="Arial"/>
              </a:rPr>
              <a:t>WRAP (2013) sugiere varias razones para que las empresas de alimentos y bebidas realicen una evaluación de sostenibilidad, así como las formas en que se pueden utilizar los resultados.</a:t>
            </a:r>
            <a:endParaRPr lang="es-ES" sz="3200" dirty="0">
              <a:solidFill>
                <a:srgbClr val="000000">
                  <a:lumMod val="75000"/>
                  <a:lumOff val="25000"/>
                </a:srgbClr>
              </a:solidFill>
              <a:latin typeface="Arial"/>
            </a:endParaRPr>
          </a:p>
        </p:txBody>
      </p:sp>
      <p:pic>
        <p:nvPicPr>
          <p:cNvPr id="9" name="Imagen 8" descr="Imagen que contiene imágenes prediseñadas&#10;&#10;Descripción generada automáticamente">
            <a:extLst>
              <a:ext uri="{FF2B5EF4-FFF2-40B4-BE49-F238E27FC236}">
                <a16:creationId xmlns:a16="http://schemas.microsoft.com/office/drawing/2014/main" id="{EEC36748-8941-4E3B-AF59-F4DE6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1" y="5235288"/>
            <a:ext cx="849139" cy="637520"/>
          </a:xfrm>
          <a:prstGeom prst="rect">
            <a:avLst/>
          </a:prstGeom>
        </p:spPr>
      </p:pic>
      <p:sp>
        <p:nvSpPr>
          <p:cNvPr id="10" name="Titel 1">
            <a:extLst>
              <a:ext uri="{FF2B5EF4-FFF2-40B4-BE49-F238E27FC236}">
                <a16:creationId xmlns:a16="http://schemas.microsoft.com/office/drawing/2014/main" id="{D3F4CCBD-47FA-4922-ACE7-AF85D6D4B63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Evaluación Ambiental de Productos y Operaciones.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A48F7D3-9964-45BA-AEB3-800BA059BF0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18">
            <a:extLst>
              <a:ext uri="{FF2B5EF4-FFF2-40B4-BE49-F238E27FC236}">
                <a16:creationId xmlns:a16="http://schemas.microsoft.com/office/drawing/2014/main" id="{F401E7AA-0693-4ED5-9BCC-128D68A9AA04}"/>
              </a:ext>
            </a:extLst>
          </p:cNvPr>
          <p:cNvSpPr/>
          <p:nvPr/>
        </p:nvSpPr>
        <p:spPr>
          <a:xfrm>
            <a:off x="1537227" y="5292438"/>
            <a:ext cx="7410034" cy="523220"/>
          </a:xfrm>
          <a:prstGeom prst="rect">
            <a:avLst/>
          </a:prstGeom>
        </p:spPr>
        <p:txBody>
          <a:bodyPr wrap="square">
            <a:spAutoFit/>
          </a:bodyPr>
          <a:lstStyle/>
          <a:p>
            <a:r>
              <a:rPr lang="es-ES" sz="1400" b="1" i="1" dirty="0">
                <a:solidFill>
                  <a:schemeClr val="tx1">
                    <a:lumMod val="75000"/>
                    <a:lumOff val="25000"/>
                  </a:schemeClr>
                </a:solidFill>
              </a:rPr>
              <a:t>Ejemplo: </a:t>
            </a:r>
            <a:r>
              <a:rPr lang="es-ES" sz="1400" i="1" dirty="0">
                <a:solidFill>
                  <a:schemeClr val="tx1">
                    <a:lumMod val="75000"/>
                    <a:lumOff val="25000"/>
                  </a:schemeClr>
                </a:solidFill>
              </a:rPr>
              <a:t>Nestlé tiene en cuenta un precio "teórico" inflado por el agua al decidir una inversión de un proceso para protegerse de una escasez futura del suministro.</a:t>
            </a:r>
          </a:p>
        </p:txBody>
      </p:sp>
      <p:sp>
        <p:nvSpPr>
          <p:cNvPr id="22" name="Rectángulo 21">
            <a:extLst>
              <a:ext uri="{FF2B5EF4-FFF2-40B4-BE49-F238E27FC236}">
                <a16:creationId xmlns:a16="http://schemas.microsoft.com/office/drawing/2014/main" id="{E94F85BC-DBAF-4C9A-BA43-E2403BB17E09}"/>
              </a:ext>
            </a:extLst>
          </p:cNvPr>
          <p:cNvSpPr/>
          <p:nvPr/>
        </p:nvSpPr>
        <p:spPr>
          <a:xfrm>
            <a:off x="3285795" y="4459327"/>
            <a:ext cx="5661465"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Las empresas que puedan demostrar que toman en serio sus impactos ambientales mantendrán una imagen positiva.</a:t>
            </a:r>
          </a:p>
        </p:txBody>
      </p:sp>
      <p:sp>
        <p:nvSpPr>
          <p:cNvPr id="23" name="Rectángulo 22">
            <a:extLst>
              <a:ext uri="{FF2B5EF4-FFF2-40B4-BE49-F238E27FC236}">
                <a16:creationId xmlns:a16="http://schemas.microsoft.com/office/drawing/2014/main" id="{9A095A57-57AB-4B05-BB69-CB4DC223BD96}"/>
              </a:ext>
            </a:extLst>
          </p:cNvPr>
          <p:cNvSpPr/>
          <p:nvPr/>
        </p:nvSpPr>
        <p:spPr>
          <a:xfrm>
            <a:off x="488681" y="3586749"/>
            <a:ext cx="4596260"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La regulación, real o anticipada puede ser otro factor, con leyes que requieren que los fabricantes midan e informen sobre la sostenibilidad de sus operaciones.</a:t>
            </a:r>
          </a:p>
        </p:txBody>
      </p:sp>
      <p:sp>
        <p:nvSpPr>
          <p:cNvPr id="24" name="Rectángulo 23">
            <a:extLst>
              <a:ext uri="{FF2B5EF4-FFF2-40B4-BE49-F238E27FC236}">
                <a16:creationId xmlns:a16="http://schemas.microsoft.com/office/drawing/2014/main" id="{FB7EF81E-5394-4E50-B109-58C3153A549E}"/>
              </a:ext>
            </a:extLst>
          </p:cNvPr>
          <p:cNvSpPr/>
          <p:nvPr/>
        </p:nvSpPr>
        <p:spPr>
          <a:xfrm>
            <a:off x="488681" y="2120726"/>
            <a:ext cx="4596260" cy="461665"/>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Un factor clave para llevar a cabo una evaluación de sostenibilidad es identificar y reducir cualquier coste innecesario.</a:t>
            </a:r>
          </a:p>
        </p:txBody>
      </p:sp>
      <p:sp>
        <p:nvSpPr>
          <p:cNvPr id="29" name="Rectángulo 28">
            <a:extLst>
              <a:ext uri="{FF2B5EF4-FFF2-40B4-BE49-F238E27FC236}">
                <a16:creationId xmlns:a16="http://schemas.microsoft.com/office/drawing/2014/main" id="{66E380C3-87F7-4FCF-AC99-EB4D741128A2}"/>
              </a:ext>
            </a:extLst>
          </p:cNvPr>
          <p:cNvSpPr/>
          <p:nvPr/>
        </p:nvSpPr>
        <p:spPr>
          <a:xfrm flipH="1">
            <a:off x="3271194" y="2601054"/>
            <a:ext cx="5676066"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B6014E-51F3-473B-B760-5DBC2C91B23D}"/>
              </a:ext>
            </a:extLst>
          </p:cNvPr>
          <p:cNvSpPr/>
          <p:nvPr/>
        </p:nvSpPr>
        <p:spPr>
          <a:xfrm>
            <a:off x="3271194" y="2709635"/>
            <a:ext cx="5676067" cy="646331"/>
          </a:xfrm>
          <a:prstGeom prst="rect">
            <a:avLst/>
          </a:prstGeom>
        </p:spPr>
        <p:txBody>
          <a:bodyPr wrap="square">
            <a:spAutoFit/>
          </a:bodyPr>
          <a:lstStyle/>
          <a:p>
            <a:pPr lvl="0" algn="just" defTabSz="685800">
              <a:spcBef>
                <a:spcPct val="20000"/>
              </a:spcBef>
              <a:spcAft>
                <a:spcPts val="450"/>
              </a:spcAft>
            </a:pPr>
            <a:r>
              <a:rPr lang="es-ES" sz="1200" dirty="0">
                <a:solidFill>
                  <a:schemeClr val="tx1">
                    <a:lumMod val="75000"/>
                    <a:lumOff val="25000"/>
                  </a:schemeClr>
                </a:solidFill>
              </a:rPr>
              <a:t>Para las organizaciones más grandes con un perfil público importante, aspectos como "Mejora de marca", "Riesgo reputacional" y preocupaciones de RSE también serán importantes. </a:t>
            </a:r>
          </a:p>
        </p:txBody>
      </p:sp>
    </p:spTree>
    <p:extLst>
      <p:ext uri="{BB962C8B-B14F-4D97-AF65-F5344CB8AC3E}">
        <p14:creationId xmlns:p14="http://schemas.microsoft.com/office/powerpoint/2010/main" val="3316057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80</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EDC03CC-0D90-453A-B374-8A182AA5DD0B}"/>
              </a:ext>
            </a:extLst>
          </p:cNvPr>
          <p:cNvGraphicFramePr>
            <a:graphicFrameLocks noGrp="1"/>
          </p:cNvGraphicFramePr>
          <p:nvPr>
            <p:extLst>
              <p:ext uri="{D42A27DB-BD31-4B8C-83A1-F6EECF244321}">
                <p14:modId xmlns:p14="http://schemas.microsoft.com/office/powerpoint/2010/main" val="918135858"/>
              </p:ext>
            </p:extLst>
          </p:nvPr>
        </p:nvGraphicFramePr>
        <p:xfrm>
          <a:off x="370136" y="1972933"/>
          <a:ext cx="8403730" cy="2442210"/>
        </p:xfrm>
        <a:graphic>
          <a:graphicData uri="http://schemas.openxmlformats.org/drawingml/2006/table">
            <a:tbl>
              <a:tblPr firstRow="1" bandRow="1">
                <a:tableStyleId>{5C22544A-7EE6-4342-B048-85BDC9FD1C3A}</a:tableStyleId>
              </a:tblPr>
              <a:tblGrid>
                <a:gridCol w="4201865">
                  <a:extLst>
                    <a:ext uri="{9D8B030D-6E8A-4147-A177-3AD203B41FA5}">
                      <a16:colId xmlns:a16="http://schemas.microsoft.com/office/drawing/2014/main" val="3270840498"/>
                    </a:ext>
                  </a:extLst>
                </a:gridCol>
                <a:gridCol w="4201865">
                  <a:extLst>
                    <a:ext uri="{9D8B030D-6E8A-4147-A177-3AD203B41FA5}">
                      <a16:colId xmlns:a16="http://schemas.microsoft.com/office/drawing/2014/main" val="979017218"/>
                    </a:ext>
                  </a:extLst>
                </a:gridCol>
              </a:tblGrid>
              <a:tr h="258095">
                <a:tc>
                  <a:txBody>
                    <a:bodyPr/>
                    <a:lstStyle/>
                    <a:p>
                      <a:pPr algn="ctr"/>
                      <a:r>
                        <a:rPr lang="es-ES" sz="2000" dirty="0">
                          <a:solidFill>
                            <a:schemeClr val="tx1">
                              <a:lumMod val="75000"/>
                              <a:lumOff val="25000"/>
                            </a:schemeClr>
                          </a:solidFill>
                        </a:rPr>
                        <a:t>Parámetros</a:t>
                      </a:r>
                    </a:p>
                  </a:txBody>
                  <a:tcPr marL="68580" marR="68580" marT="34290" marB="34290" anchor="ctr">
                    <a:solidFill>
                      <a:srgbClr val="FFC000"/>
                    </a:solidFill>
                  </a:tcPr>
                </a:tc>
                <a:tc>
                  <a:txBody>
                    <a:bodyPr/>
                    <a:lstStyle/>
                    <a:p>
                      <a:pPr algn="ctr"/>
                      <a:r>
                        <a:rPr lang="es-ES" sz="2000" dirty="0">
                          <a:solidFill>
                            <a:schemeClr val="tx1">
                              <a:lumMod val="75000"/>
                              <a:lumOff val="25000"/>
                            </a:schemeClr>
                          </a:solidFill>
                        </a:rPr>
                        <a:t>Cervecería continua</a:t>
                      </a:r>
                    </a:p>
                  </a:txBody>
                  <a:tcPr marL="68580" marR="68580" marT="34290" marB="34290" anchor="ctr">
                    <a:solidFill>
                      <a:srgbClr val="FFC000"/>
                    </a:solidFill>
                  </a:tcPr>
                </a:tc>
                <a:extLst>
                  <a:ext uri="{0D108BD9-81ED-4DB2-BD59-A6C34878D82A}">
                    <a16:rowId xmlns:a16="http://schemas.microsoft.com/office/drawing/2014/main" val="563678065"/>
                  </a:ext>
                </a:extLst>
              </a:tr>
              <a:tr h="278130">
                <a:tc>
                  <a:txBody>
                    <a:bodyPr/>
                    <a:lstStyle/>
                    <a:p>
                      <a:pPr algn="ctr"/>
                      <a:r>
                        <a:rPr lang="es-ES" sz="1100" dirty="0"/>
                        <a:t>Capacidad</a:t>
                      </a:r>
                    </a:p>
                  </a:txBody>
                  <a:tcPr marL="68580" marR="68580" marT="34290" marB="34290" anchor="ctr">
                    <a:solidFill>
                      <a:srgbClr val="E7EEEF"/>
                    </a:solidFill>
                  </a:tcPr>
                </a:tc>
                <a:tc>
                  <a:txBody>
                    <a:bodyPr/>
                    <a:lstStyle/>
                    <a:p>
                      <a:pPr algn="l"/>
                      <a:r>
                        <a:rPr lang="es-ES" sz="1100" dirty="0"/>
                        <a:t>200 hl/h </a:t>
                      </a:r>
                      <a:r>
                        <a:rPr lang="es-ES" sz="1100" kern="1200" dirty="0">
                          <a:solidFill>
                            <a:schemeClr val="dk1"/>
                          </a:solidFill>
                          <a:latin typeface="+mn-lt"/>
                          <a:ea typeface="+mn-ea"/>
                          <a:cs typeface="+mn-cs"/>
                        </a:rPr>
                        <a:t>en 20ºP</a:t>
                      </a:r>
                    </a:p>
                  </a:txBody>
                  <a:tcPr marL="68580" marR="68580" marT="34290" marB="34290">
                    <a:solidFill>
                      <a:srgbClr val="E7EEEF"/>
                    </a:solidFill>
                  </a:tcPr>
                </a:tc>
                <a:extLst>
                  <a:ext uri="{0D108BD9-81ED-4DB2-BD59-A6C34878D82A}">
                    <a16:rowId xmlns:a16="http://schemas.microsoft.com/office/drawing/2014/main" val="1472987422"/>
                  </a:ext>
                </a:extLst>
              </a:tr>
              <a:tr h="388620">
                <a:tc>
                  <a:txBody>
                    <a:bodyPr/>
                    <a:lstStyle/>
                    <a:p>
                      <a:pPr algn="ctr"/>
                      <a:r>
                        <a:rPr lang="es-ES" sz="1100" kern="1200" dirty="0">
                          <a:solidFill>
                            <a:schemeClr val="dk1"/>
                          </a:solidFill>
                          <a:latin typeface="+mn-lt"/>
                          <a:ea typeface="+mn-ea"/>
                          <a:cs typeface="+mn-cs"/>
                        </a:rPr>
                        <a:t>Bombas</a:t>
                      </a:r>
                    </a:p>
                  </a:txBody>
                  <a:tcPr marL="68580" marR="68580" marT="34290" marB="34290" anchor="ctr">
                    <a:solidFill>
                      <a:srgbClr val="E7EEEF"/>
                    </a:solidFill>
                  </a:tcPr>
                </a:tc>
                <a:tc>
                  <a:txBody>
                    <a:bodyPr/>
                    <a:lstStyle/>
                    <a:p>
                      <a:pPr algn="l"/>
                      <a:r>
                        <a:rPr lang="es-ES" sz="1100" dirty="0"/>
                        <a:t>Mezcla: 180 hl/h – 5,5 kW</a:t>
                      </a:r>
                    </a:p>
                    <a:p>
                      <a:pPr algn="l"/>
                      <a:r>
                        <a:rPr lang="es-ES" sz="1100" dirty="0"/>
                        <a:t>Mosto: 225 hl/h – 4 kW</a:t>
                      </a:r>
                    </a:p>
                  </a:txBody>
                  <a:tcPr marL="68580" marR="68580" marT="34290" marB="34290">
                    <a:solidFill>
                      <a:srgbClr val="E7EEEF"/>
                    </a:solidFill>
                  </a:tcPr>
                </a:tc>
                <a:extLst>
                  <a:ext uri="{0D108BD9-81ED-4DB2-BD59-A6C34878D82A}">
                    <a16:rowId xmlns:a16="http://schemas.microsoft.com/office/drawing/2014/main" val="3614332326"/>
                  </a:ext>
                </a:extLst>
              </a:tr>
              <a:tr h="868680">
                <a:tc>
                  <a:txBody>
                    <a:bodyPr/>
                    <a:lstStyle/>
                    <a:p>
                      <a:pPr algn="ctr"/>
                      <a:r>
                        <a:rPr lang="es-ES" sz="1100" dirty="0"/>
                        <a:t>Utilidades</a:t>
                      </a:r>
                    </a:p>
                  </a:txBody>
                  <a:tcPr marL="68580" marR="68580" marT="34290" marB="34290" anchor="ctr">
                    <a:solidFill>
                      <a:srgbClr val="E7EEEF"/>
                    </a:solidFill>
                  </a:tcPr>
                </a:tc>
                <a:tc>
                  <a:txBody>
                    <a:bodyPr/>
                    <a:lstStyle/>
                    <a:p>
                      <a:pPr algn="l"/>
                      <a:r>
                        <a:rPr lang="es-ES" sz="1100" dirty="0"/>
                        <a:t>Pico de flujo de vapor: 3 t/h</a:t>
                      </a:r>
                    </a:p>
                    <a:p>
                      <a:pPr algn="l"/>
                      <a:r>
                        <a:rPr lang="es-ES" sz="1100" dirty="0"/>
                        <a:t>Pico de flujo de agua: 220 hl/h</a:t>
                      </a:r>
                    </a:p>
                    <a:p>
                      <a:pPr algn="l"/>
                      <a:r>
                        <a:rPr lang="es-ES" sz="1100" dirty="0"/>
                        <a:t>Electricidad instalada: 250 kW</a:t>
                      </a:r>
                    </a:p>
                    <a:p>
                      <a:pPr algn="l"/>
                      <a:r>
                        <a:rPr lang="es-ES" sz="1100" dirty="0"/>
                        <a:t>Pico de electricidad: 200kW</a:t>
                      </a:r>
                    </a:p>
                    <a:p>
                      <a:pPr algn="l"/>
                      <a:r>
                        <a:rPr lang="es-ES" sz="1100" dirty="0"/>
                        <a:t>Pico de potencia de enfriamiento: 2.200 kW</a:t>
                      </a:r>
                    </a:p>
                  </a:txBody>
                  <a:tcPr marL="68580" marR="68580" marT="34290" marB="34290">
                    <a:solidFill>
                      <a:srgbClr val="E7EEEF"/>
                    </a:solidFill>
                  </a:tcPr>
                </a:tc>
                <a:extLst>
                  <a:ext uri="{0D108BD9-81ED-4DB2-BD59-A6C34878D82A}">
                    <a16:rowId xmlns:a16="http://schemas.microsoft.com/office/drawing/2014/main" val="2488017931"/>
                  </a:ext>
                </a:extLst>
              </a:tr>
              <a:tr h="278130">
                <a:tc gridSpan="2">
                  <a:txBody>
                    <a:bodyPr/>
                    <a:lstStyle/>
                    <a:p>
                      <a:pPr algn="ctr"/>
                      <a:endParaRPr lang="es-ES" sz="800" dirty="0">
                        <a:solidFill>
                          <a:schemeClr val="accent1"/>
                        </a:solidFill>
                      </a:endParaRPr>
                    </a:p>
                    <a:p>
                      <a:pPr algn="ctr"/>
                      <a:endParaRPr lang="es-ES" sz="800" dirty="0">
                        <a:solidFill>
                          <a:schemeClr val="accent1"/>
                        </a:solidFill>
                      </a:endParaRPr>
                    </a:p>
                    <a:p>
                      <a:pPr algn="ctr"/>
                      <a:r>
                        <a:rPr lang="es-ES" sz="1100" dirty="0">
                          <a:solidFill>
                            <a:schemeClr val="tx1">
                              <a:lumMod val="75000"/>
                              <a:lumOff val="25000"/>
                            </a:schemeClr>
                          </a:solidFill>
                        </a:rPr>
                        <a:t>Cervecería con hierba en ebullición continua y una capacidad de 3 millones de </a:t>
                      </a:r>
                      <a:r>
                        <a:rPr lang="es-ES" sz="1100" dirty="0" err="1">
                          <a:solidFill>
                            <a:schemeClr val="tx1">
                              <a:lumMod val="75000"/>
                              <a:lumOff val="25000"/>
                            </a:schemeClr>
                          </a:solidFill>
                        </a:rPr>
                        <a:t>hL</a:t>
                      </a:r>
                      <a:r>
                        <a:rPr lang="es-ES" sz="1100" dirty="0">
                          <a:solidFill>
                            <a:schemeClr val="tx1">
                              <a:lumMod val="75000"/>
                              <a:lumOff val="25000"/>
                            </a:schemeClr>
                          </a:solidFill>
                        </a:rPr>
                        <a:t> a 12 cervezas por día (Larry Nelson, 2009)</a:t>
                      </a:r>
                    </a:p>
                  </a:txBody>
                  <a:tcPr marL="68580" marR="68580" marT="34290" marB="34290" anchor="ct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873956575"/>
                  </a:ext>
                </a:extLst>
              </a:tr>
            </a:tbl>
          </a:graphicData>
        </a:graphic>
      </p:graphicFrame>
      <p:sp>
        <p:nvSpPr>
          <p:cNvPr id="7" name="Titel 1">
            <a:extLst>
              <a:ext uri="{FF2B5EF4-FFF2-40B4-BE49-F238E27FC236}">
                <a16:creationId xmlns:a16="http://schemas.microsoft.com/office/drawing/2014/main" id="{92CBD1B7-B287-43CD-9132-AF91D6557A5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8130C197-3089-479E-B1CF-71A6EE55FA5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1105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81</a:t>
            </a:fld>
            <a:endParaRPr lang="de-DE">
              <a:solidFill>
                <a:srgbClr val="000000">
                  <a:lumMod val="75000"/>
                  <a:lumOff val="25000"/>
                </a:srgbClr>
              </a:solidFill>
              <a:latin typeface="Arial"/>
            </a:endParaRPr>
          </a:p>
        </p:txBody>
      </p:sp>
      <p:pic>
        <p:nvPicPr>
          <p:cNvPr id="19" name="Imagen 18">
            <a:extLst>
              <a:ext uri="{FF2B5EF4-FFF2-40B4-BE49-F238E27FC236}">
                <a16:creationId xmlns:a16="http://schemas.microsoft.com/office/drawing/2014/main" id="{35101D91-1B43-44A4-B8DE-75B496F64E23}"/>
              </a:ext>
            </a:extLst>
          </p:cNvPr>
          <p:cNvPicPr>
            <a:picLocks noChangeAspect="1"/>
          </p:cNvPicPr>
          <p:nvPr/>
        </p:nvPicPr>
        <p:blipFill rotWithShape="1">
          <a:blip r:embed="rId2"/>
          <a:srcRect t="30433" r="54819" b="1"/>
          <a:stretch/>
        </p:blipFill>
        <p:spPr>
          <a:xfrm>
            <a:off x="917362" y="1541627"/>
            <a:ext cx="2854538" cy="2392420"/>
          </a:xfrm>
          <a:prstGeom prst="rect">
            <a:avLst/>
          </a:prstGeom>
        </p:spPr>
      </p:pic>
      <p:sp>
        <p:nvSpPr>
          <p:cNvPr id="3" name="CuadroTexto 2">
            <a:extLst>
              <a:ext uri="{FF2B5EF4-FFF2-40B4-BE49-F238E27FC236}">
                <a16:creationId xmlns:a16="http://schemas.microsoft.com/office/drawing/2014/main" id="{5FE353CD-DA75-4BFF-AE51-C6B5FDB957B8}"/>
              </a:ext>
            </a:extLst>
          </p:cNvPr>
          <p:cNvSpPr txBox="1"/>
          <p:nvPr/>
        </p:nvSpPr>
        <p:spPr>
          <a:xfrm>
            <a:off x="756932" y="4246707"/>
            <a:ext cx="3411539" cy="523220"/>
          </a:xfrm>
          <a:prstGeom prst="rect">
            <a:avLst/>
          </a:prstGeom>
          <a:noFill/>
        </p:spPr>
        <p:txBody>
          <a:bodyPr wrap="square" rtlCol="0">
            <a:spAutoFit/>
          </a:bodyPr>
          <a:lstStyle/>
          <a:p>
            <a:r>
              <a:rPr lang="es-ES" sz="1400" dirty="0">
                <a:solidFill>
                  <a:schemeClr val="tx1">
                    <a:lumMod val="75000"/>
                    <a:lumOff val="25000"/>
                  </a:schemeClr>
                </a:solidFill>
              </a:rPr>
              <a:t>Datos históricos para un 10% de ebullición sin recuperación de energía.</a:t>
            </a:r>
          </a:p>
        </p:txBody>
      </p:sp>
      <p:sp>
        <p:nvSpPr>
          <p:cNvPr id="8" name="CuadroTexto 7">
            <a:extLst>
              <a:ext uri="{FF2B5EF4-FFF2-40B4-BE49-F238E27FC236}">
                <a16:creationId xmlns:a16="http://schemas.microsoft.com/office/drawing/2014/main" id="{6E0C3C88-850A-4541-9522-F9A8CFC25153}"/>
              </a:ext>
            </a:extLst>
          </p:cNvPr>
          <p:cNvSpPr txBox="1"/>
          <p:nvPr/>
        </p:nvSpPr>
        <p:spPr>
          <a:xfrm>
            <a:off x="1049427" y="5423504"/>
            <a:ext cx="6892813" cy="523220"/>
          </a:xfrm>
          <a:prstGeom prst="rect">
            <a:avLst/>
          </a:prstGeom>
          <a:noFill/>
        </p:spPr>
        <p:txBody>
          <a:bodyPr wrap="square" rtlCol="0">
            <a:spAutoFit/>
          </a:bodyPr>
          <a:lstStyle/>
          <a:p>
            <a:pPr algn="ctr"/>
            <a:r>
              <a:rPr lang="es-ES" sz="1400" dirty="0">
                <a:solidFill>
                  <a:schemeClr val="tx1">
                    <a:lumMod val="75000"/>
                    <a:lumOff val="25000"/>
                  </a:schemeClr>
                </a:solidFill>
              </a:rPr>
              <a:t>Mosto en ebullición sin recuperación de energía y con precalentamiento de hierba con recuperación de energía (Hancock, 2014).</a:t>
            </a:r>
          </a:p>
        </p:txBody>
      </p:sp>
      <p:sp>
        <p:nvSpPr>
          <p:cNvPr id="9" name="CuadroTexto 8">
            <a:extLst>
              <a:ext uri="{FF2B5EF4-FFF2-40B4-BE49-F238E27FC236}">
                <a16:creationId xmlns:a16="http://schemas.microsoft.com/office/drawing/2014/main" id="{3E5C3988-F37D-463E-AED4-BCB0DBABEDAA}"/>
              </a:ext>
            </a:extLst>
          </p:cNvPr>
          <p:cNvSpPr txBox="1"/>
          <p:nvPr/>
        </p:nvSpPr>
        <p:spPr>
          <a:xfrm>
            <a:off x="4731855" y="4138985"/>
            <a:ext cx="3685838" cy="738664"/>
          </a:xfrm>
          <a:prstGeom prst="rect">
            <a:avLst/>
          </a:prstGeom>
          <a:noFill/>
        </p:spPr>
        <p:txBody>
          <a:bodyPr wrap="square" rtlCol="0">
            <a:spAutoFit/>
          </a:bodyPr>
          <a:lstStyle/>
          <a:p>
            <a:r>
              <a:rPr lang="es-ES" sz="1400" dirty="0">
                <a:solidFill>
                  <a:schemeClr val="tx1">
                    <a:lumMod val="75000"/>
                    <a:lumOff val="25000"/>
                  </a:schemeClr>
                </a:solidFill>
              </a:rPr>
              <a:t>Mismos datos con 4% de ebullición con mosto Precalentamiento con recuperación de energía.</a:t>
            </a:r>
          </a:p>
        </p:txBody>
      </p:sp>
      <p:sp>
        <p:nvSpPr>
          <p:cNvPr id="10" name="Titel 1">
            <a:extLst>
              <a:ext uri="{FF2B5EF4-FFF2-40B4-BE49-F238E27FC236}">
                <a16:creationId xmlns:a16="http://schemas.microsoft.com/office/drawing/2014/main" id="{E4781072-51F8-44B2-A6F9-03D8490E8A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8913D46D-E84C-4B9E-A1C2-4AA0B299EEB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3" name="Imagen 12">
            <a:extLst>
              <a:ext uri="{FF2B5EF4-FFF2-40B4-BE49-F238E27FC236}">
                <a16:creationId xmlns:a16="http://schemas.microsoft.com/office/drawing/2014/main" id="{E3A2C60C-6AF9-491B-8EF8-3431C387B303}"/>
              </a:ext>
            </a:extLst>
          </p:cNvPr>
          <p:cNvPicPr>
            <a:picLocks noChangeAspect="1"/>
          </p:cNvPicPr>
          <p:nvPr/>
        </p:nvPicPr>
        <p:blipFill rotWithShape="1">
          <a:blip r:embed="rId2"/>
          <a:srcRect l="45647" t="30433" b="1"/>
          <a:stretch/>
        </p:blipFill>
        <p:spPr>
          <a:xfrm>
            <a:off x="5227320" y="1518988"/>
            <a:ext cx="3434048" cy="2392420"/>
          </a:xfrm>
          <a:prstGeom prst="rect">
            <a:avLst/>
          </a:prstGeom>
        </p:spPr>
      </p:pic>
      <p:cxnSp>
        <p:nvCxnSpPr>
          <p:cNvPr id="14" name="Conector recto 13">
            <a:extLst>
              <a:ext uri="{FF2B5EF4-FFF2-40B4-BE49-F238E27FC236}">
                <a16:creationId xmlns:a16="http://schemas.microsoft.com/office/drawing/2014/main" id="{E6157262-9FC4-4B93-A2B3-F119AF41C36C}"/>
              </a:ext>
            </a:extLst>
          </p:cNvPr>
          <p:cNvCxnSpPr>
            <a:cxnSpLocks/>
          </p:cNvCxnSpPr>
          <p:nvPr/>
        </p:nvCxnSpPr>
        <p:spPr>
          <a:xfrm>
            <a:off x="431768" y="4033694"/>
            <a:ext cx="378209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0A7CC72-D99E-4456-A113-6971A12D96BC}"/>
              </a:ext>
            </a:extLst>
          </p:cNvPr>
          <p:cNvCxnSpPr>
            <a:cxnSpLocks/>
          </p:cNvCxnSpPr>
          <p:nvPr/>
        </p:nvCxnSpPr>
        <p:spPr>
          <a:xfrm>
            <a:off x="377661" y="4948307"/>
            <a:ext cx="3836199"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BA472DE-08F0-4F2B-A951-7DBAF130232E}"/>
              </a:ext>
            </a:extLst>
          </p:cNvPr>
          <p:cNvCxnSpPr>
            <a:cxnSpLocks/>
          </p:cNvCxnSpPr>
          <p:nvPr/>
        </p:nvCxnSpPr>
        <p:spPr>
          <a:xfrm>
            <a:off x="4683728" y="4033694"/>
            <a:ext cx="378209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D16E86A9-26FD-43E7-BFD6-E19B873BE128}"/>
              </a:ext>
            </a:extLst>
          </p:cNvPr>
          <p:cNvCxnSpPr>
            <a:cxnSpLocks/>
          </p:cNvCxnSpPr>
          <p:nvPr/>
        </p:nvCxnSpPr>
        <p:spPr>
          <a:xfrm>
            <a:off x="4629621" y="4948307"/>
            <a:ext cx="3836199"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80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82</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2ED383F5-18FF-455D-9C22-F74E3BC2453F}"/>
              </a:ext>
            </a:extLst>
          </p:cNvPr>
          <p:cNvGraphicFramePr>
            <a:graphicFrameLocks noGrp="1"/>
          </p:cNvGraphicFramePr>
          <p:nvPr>
            <p:extLst>
              <p:ext uri="{D42A27DB-BD31-4B8C-83A1-F6EECF244321}">
                <p14:modId xmlns:p14="http://schemas.microsoft.com/office/powerpoint/2010/main" val="1777758471"/>
              </p:ext>
            </p:extLst>
          </p:nvPr>
        </p:nvGraphicFramePr>
        <p:xfrm>
          <a:off x="370135" y="1423854"/>
          <a:ext cx="8403729" cy="4346493"/>
        </p:xfrm>
        <a:graphic>
          <a:graphicData uri="http://schemas.openxmlformats.org/drawingml/2006/table">
            <a:tbl>
              <a:tblPr firstRow="1" bandRow="1">
                <a:tableStyleId>{5C22544A-7EE6-4342-B048-85BDC9FD1C3A}</a:tableStyleId>
              </a:tblPr>
              <a:tblGrid>
                <a:gridCol w="2801243">
                  <a:extLst>
                    <a:ext uri="{9D8B030D-6E8A-4147-A177-3AD203B41FA5}">
                      <a16:colId xmlns:a16="http://schemas.microsoft.com/office/drawing/2014/main" val="810006825"/>
                    </a:ext>
                  </a:extLst>
                </a:gridCol>
                <a:gridCol w="2801243">
                  <a:extLst>
                    <a:ext uri="{9D8B030D-6E8A-4147-A177-3AD203B41FA5}">
                      <a16:colId xmlns:a16="http://schemas.microsoft.com/office/drawing/2014/main" val="2623357441"/>
                    </a:ext>
                  </a:extLst>
                </a:gridCol>
                <a:gridCol w="2801243">
                  <a:extLst>
                    <a:ext uri="{9D8B030D-6E8A-4147-A177-3AD203B41FA5}">
                      <a16:colId xmlns:a16="http://schemas.microsoft.com/office/drawing/2014/main" val="3635544343"/>
                    </a:ext>
                  </a:extLst>
                </a:gridCol>
              </a:tblGrid>
              <a:tr h="355981">
                <a:tc>
                  <a:txBody>
                    <a:bodyPr/>
                    <a:lstStyle/>
                    <a:p>
                      <a:pPr algn="ctr"/>
                      <a:r>
                        <a:rPr lang="es-ES" sz="1100" dirty="0">
                          <a:solidFill>
                            <a:schemeClr val="tx1">
                              <a:lumMod val="75000"/>
                              <a:lumOff val="25000"/>
                            </a:schemeClr>
                          </a:solidFill>
                        </a:rPr>
                        <a:t>Compañía</a:t>
                      </a:r>
                    </a:p>
                  </a:txBody>
                  <a:tcPr marL="68580" marR="68580" marT="34290" marB="34290" anchor="ctr">
                    <a:solidFill>
                      <a:srgbClr val="FFC000"/>
                    </a:solidFill>
                  </a:tcPr>
                </a:tc>
                <a:tc>
                  <a:txBody>
                    <a:bodyPr/>
                    <a:lstStyle/>
                    <a:p>
                      <a:pPr algn="ctr"/>
                      <a:r>
                        <a:rPr lang="es-ES" sz="1100" dirty="0">
                          <a:solidFill>
                            <a:schemeClr val="tx1">
                              <a:lumMod val="75000"/>
                              <a:lumOff val="25000"/>
                            </a:schemeClr>
                          </a:solidFill>
                        </a:rPr>
                        <a:t>País</a:t>
                      </a:r>
                    </a:p>
                  </a:txBody>
                  <a:tcPr marL="68580" marR="68580" marT="34290" marB="34290" anchor="ctr">
                    <a:solidFill>
                      <a:srgbClr val="FFC000"/>
                    </a:solidFill>
                  </a:tcPr>
                </a:tc>
                <a:tc>
                  <a:txBody>
                    <a:bodyPr/>
                    <a:lstStyle/>
                    <a:p>
                      <a:pPr algn="ctr"/>
                      <a:r>
                        <a:rPr lang="es-ES" sz="1100" dirty="0">
                          <a:solidFill>
                            <a:schemeClr val="tx1">
                              <a:lumMod val="75000"/>
                              <a:lumOff val="25000"/>
                            </a:schemeClr>
                          </a:solidFill>
                        </a:rPr>
                        <a:t>Técnica </a:t>
                      </a:r>
                    </a:p>
                  </a:txBody>
                  <a:tcPr marL="68580" marR="68580" marT="34290" marB="34290" anchor="ctr">
                    <a:solidFill>
                      <a:srgbClr val="FFC000"/>
                    </a:solidFill>
                  </a:tcPr>
                </a:tc>
                <a:extLst>
                  <a:ext uri="{0D108BD9-81ED-4DB2-BD59-A6C34878D82A}">
                    <a16:rowId xmlns:a16="http://schemas.microsoft.com/office/drawing/2014/main" val="1812629421"/>
                  </a:ext>
                </a:extLst>
              </a:tr>
              <a:tr h="754380">
                <a:tc>
                  <a:txBody>
                    <a:bodyPr/>
                    <a:lstStyle/>
                    <a:p>
                      <a:pPr algn="ctr"/>
                      <a:r>
                        <a:rPr lang="es-ES" sz="900" dirty="0"/>
                        <a:t>Heineken Madrid</a:t>
                      </a:r>
                    </a:p>
                  </a:txBody>
                  <a:tcPr marL="68580" marR="68580" marT="34290" marB="34290" anchor="ctr">
                    <a:solidFill>
                      <a:srgbClr val="E7EEEF"/>
                    </a:solidFill>
                  </a:tcPr>
                </a:tc>
                <a:tc>
                  <a:txBody>
                    <a:bodyPr/>
                    <a:lstStyle/>
                    <a:p>
                      <a:pPr algn="ctr"/>
                      <a:r>
                        <a:rPr lang="es-ES" sz="900" dirty="0"/>
                        <a:t>España</a:t>
                      </a:r>
                    </a:p>
                  </a:txBody>
                  <a:tcPr marL="68580" marR="68580" marT="34290" marB="34290" anchor="ctr">
                    <a:solidFill>
                      <a:srgbClr val="E7EEEF"/>
                    </a:solidFill>
                  </a:tcPr>
                </a:tc>
                <a:tc>
                  <a:txBody>
                    <a:bodyPr/>
                    <a:lstStyle/>
                    <a:p>
                      <a:r>
                        <a:rPr lang="es-ES" sz="900" dirty="0"/>
                        <a:t>Sistema de recuperación de vapor de mosto. Reducción de la tasa de evaporación con mosto de dos fases que hierve de 6.2% a 4.5%. Esta técnica ha reducido la tasa de energía térmica a 1.5 MJ / hl cerveza.</a:t>
                      </a:r>
                    </a:p>
                  </a:txBody>
                  <a:tcPr marL="68580" marR="68580" marT="34290" marB="34290" anchor="ctr">
                    <a:solidFill>
                      <a:srgbClr val="E7EEEF"/>
                    </a:solidFill>
                  </a:tcPr>
                </a:tc>
                <a:extLst>
                  <a:ext uri="{0D108BD9-81ED-4DB2-BD59-A6C34878D82A}">
                    <a16:rowId xmlns:a16="http://schemas.microsoft.com/office/drawing/2014/main" val="2359275181"/>
                  </a:ext>
                </a:extLst>
              </a:tr>
              <a:tr h="934883">
                <a:tc>
                  <a:txBody>
                    <a:bodyPr/>
                    <a:lstStyle/>
                    <a:p>
                      <a:pPr algn="ctr"/>
                      <a:r>
                        <a:rPr lang="es-ES" sz="900" dirty="0"/>
                        <a:t>Heineken Sevilla</a:t>
                      </a:r>
                    </a:p>
                  </a:txBody>
                  <a:tcPr marL="68580" marR="68580" marT="34290" marB="34290" anchor="ctr">
                    <a:solidFill>
                      <a:srgbClr val="E7EEEF"/>
                    </a:solidFill>
                  </a:tcPr>
                </a:tc>
                <a:tc>
                  <a:txBody>
                    <a:bodyPr/>
                    <a:lstStyle/>
                    <a:p>
                      <a:pPr algn="ctr"/>
                      <a:r>
                        <a:rPr lang="es-ES" sz="900" dirty="0"/>
                        <a:t>España</a:t>
                      </a:r>
                    </a:p>
                  </a:txBody>
                  <a:tcPr marL="68580" marR="68580" marT="34290" marB="34290" anchor="ctr">
                    <a:solidFill>
                      <a:srgbClr val="E7EEEF"/>
                    </a:solidFill>
                  </a:tcPr>
                </a:tc>
                <a:tc>
                  <a:txBody>
                    <a:bodyPr/>
                    <a:lstStyle/>
                    <a:p>
                      <a:r>
                        <a:rPr lang="es-ES" sz="900" dirty="0"/>
                        <a:t>Sistema de recuperación de vapor de mosto </a:t>
                      </a:r>
                    </a:p>
                    <a:p>
                      <a:r>
                        <a:rPr lang="es-ES" sz="900" dirty="0"/>
                        <a:t>Hierba de dos fases ebullición Dinámica de baja presión (prueba)</a:t>
                      </a:r>
                    </a:p>
                  </a:txBody>
                  <a:tcPr marL="68580" marR="68580" marT="34290" marB="34290" anchor="ctr">
                    <a:solidFill>
                      <a:srgbClr val="E7EEEF"/>
                    </a:solidFill>
                  </a:tcPr>
                </a:tc>
                <a:extLst>
                  <a:ext uri="{0D108BD9-81ED-4DB2-BD59-A6C34878D82A}">
                    <a16:rowId xmlns:a16="http://schemas.microsoft.com/office/drawing/2014/main" val="903880103"/>
                  </a:ext>
                </a:extLst>
              </a:tr>
              <a:tr h="791054">
                <a:tc>
                  <a:txBody>
                    <a:bodyPr/>
                    <a:lstStyle/>
                    <a:p>
                      <a:pPr algn="ctr"/>
                      <a:r>
                        <a:rPr lang="es-ES" sz="900" dirty="0"/>
                        <a:t>Heineken </a:t>
                      </a:r>
                      <a:r>
                        <a:rPr lang="es-ES" sz="900" dirty="0" err="1"/>
                        <a:t>Violonga</a:t>
                      </a:r>
                      <a:endParaRPr lang="es-ES" sz="900" dirty="0"/>
                    </a:p>
                  </a:txBody>
                  <a:tcPr marL="68580" marR="68580" marT="34290" marB="34290" anchor="ctr">
                    <a:solidFill>
                      <a:srgbClr val="E7EEEF"/>
                    </a:solidFill>
                  </a:tcPr>
                </a:tc>
                <a:tc>
                  <a:txBody>
                    <a:bodyPr/>
                    <a:lstStyle/>
                    <a:p>
                      <a:pPr algn="ctr"/>
                      <a:r>
                        <a:rPr lang="es-ES" sz="900" dirty="0"/>
                        <a:t>Portugal</a:t>
                      </a:r>
                    </a:p>
                  </a:txBody>
                  <a:tcPr marL="68580" marR="68580" marT="34290" marB="34290" anchor="ctr">
                    <a:solidFill>
                      <a:srgbClr val="E7EEEF"/>
                    </a:solidFill>
                  </a:tcPr>
                </a:tc>
                <a:tc>
                  <a:txBody>
                    <a:bodyPr/>
                    <a:lstStyle/>
                    <a:p>
                      <a:r>
                        <a:rPr lang="en-US" sz="900" dirty="0"/>
                        <a:t>Reduction of the evaporation rate from 4 % to 2.5 %</a:t>
                      </a:r>
                      <a:endParaRPr lang="es-ES" sz="900" dirty="0"/>
                    </a:p>
                  </a:txBody>
                  <a:tcPr marL="68580" marR="68580" marT="34290" marB="34290" anchor="ctr">
                    <a:solidFill>
                      <a:srgbClr val="E7EEEF"/>
                    </a:solidFill>
                  </a:tcPr>
                </a:tc>
                <a:extLst>
                  <a:ext uri="{0D108BD9-81ED-4DB2-BD59-A6C34878D82A}">
                    <a16:rowId xmlns:a16="http://schemas.microsoft.com/office/drawing/2014/main" val="3063725130"/>
                  </a:ext>
                </a:extLst>
              </a:tr>
              <a:tr h="503399">
                <a:tc>
                  <a:txBody>
                    <a:bodyPr/>
                    <a:lstStyle/>
                    <a:p>
                      <a:pPr algn="ctr"/>
                      <a:r>
                        <a:rPr lang="es-ES" sz="900" dirty="0"/>
                        <a:t>Heineken </a:t>
                      </a:r>
                      <a:r>
                        <a:rPr lang="es-ES" sz="900" dirty="0" err="1"/>
                        <a:t>The</a:t>
                      </a:r>
                      <a:r>
                        <a:rPr lang="es-ES" sz="900" dirty="0"/>
                        <a:t> </a:t>
                      </a:r>
                      <a:r>
                        <a:rPr lang="es-ES" sz="900" dirty="0" err="1"/>
                        <a:t>Wijlre</a:t>
                      </a:r>
                      <a:endParaRPr lang="es-ES" sz="900" dirty="0"/>
                    </a:p>
                  </a:txBody>
                  <a:tcPr marL="68580" marR="68580" marT="34290" marB="34290" anchor="ctr">
                    <a:solidFill>
                      <a:srgbClr val="E7EEEF"/>
                    </a:solidFill>
                  </a:tcPr>
                </a:tc>
                <a:tc>
                  <a:txBody>
                    <a:bodyPr/>
                    <a:lstStyle/>
                    <a:p>
                      <a:pPr algn="ctr"/>
                      <a:r>
                        <a:rPr lang="es-ES" sz="900" dirty="0"/>
                        <a:t>Holanda</a:t>
                      </a:r>
                    </a:p>
                  </a:txBody>
                  <a:tcPr marL="68580" marR="68580" marT="34290" marB="34290" anchor="ctr">
                    <a:solidFill>
                      <a:srgbClr val="E7EEEF"/>
                    </a:solidFill>
                  </a:tcPr>
                </a:tc>
                <a:tc>
                  <a:txBody>
                    <a:bodyPr/>
                    <a:lstStyle/>
                    <a:p>
                      <a:r>
                        <a:rPr lang="es-ES" sz="900" dirty="0"/>
                        <a:t>Reducción de la tasa de evaporación del 2,5%, frente al 4,5%.</a:t>
                      </a:r>
                    </a:p>
                  </a:txBody>
                  <a:tcPr marL="68580" marR="68580" marT="34290" marB="34290" anchor="ctr">
                    <a:solidFill>
                      <a:srgbClr val="E7EEEF"/>
                    </a:solidFill>
                  </a:tcPr>
                </a:tc>
                <a:extLst>
                  <a:ext uri="{0D108BD9-81ED-4DB2-BD59-A6C34878D82A}">
                    <a16:rowId xmlns:a16="http://schemas.microsoft.com/office/drawing/2014/main" val="100645141"/>
                  </a:ext>
                </a:extLst>
              </a:tr>
              <a:tr h="647226">
                <a:tc>
                  <a:txBody>
                    <a:bodyPr/>
                    <a:lstStyle/>
                    <a:p>
                      <a:pPr algn="ctr"/>
                      <a:r>
                        <a:rPr lang="es-ES" sz="900" dirty="0"/>
                        <a:t>Mahou-San Miguel Alovera</a:t>
                      </a:r>
                    </a:p>
                  </a:txBody>
                  <a:tcPr marL="68580" marR="68580" marT="34290" marB="34290" anchor="ctr">
                    <a:solidFill>
                      <a:srgbClr val="E7EEEF"/>
                    </a:solidFill>
                  </a:tcPr>
                </a:tc>
                <a:tc>
                  <a:txBody>
                    <a:bodyPr/>
                    <a:lstStyle/>
                    <a:p>
                      <a:pPr algn="ctr"/>
                      <a:r>
                        <a:rPr lang="es-ES" sz="900" dirty="0"/>
                        <a:t>España</a:t>
                      </a:r>
                    </a:p>
                  </a:txBody>
                  <a:tcPr marL="68580" marR="68580" marT="34290" marB="34290" anchor="ctr">
                    <a:solidFill>
                      <a:srgbClr val="E7EEEF"/>
                    </a:solidFill>
                  </a:tcPr>
                </a:tc>
                <a:tc>
                  <a:txBody>
                    <a:bodyPr/>
                    <a:lstStyle/>
                    <a:p>
                      <a:r>
                        <a:rPr lang="es-ES" sz="900" dirty="0"/>
                        <a:t>Sistema de recuperación de vapores de mosto. El consumo total de energía térmica se redujo en un 25%.</a:t>
                      </a:r>
                    </a:p>
                  </a:txBody>
                  <a:tcPr marL="68580" marR="68580" marT="34290" marB="34290" anchor="ctr">
                    <a:solidFill>
                      <a:srgbClr val="E7EEEF"/>
                    </a:solidFill>
                  </a:tcPr>
                </a:tc>
                <a:extLst>
                  <a:ext uri="{0D108BD9-81ED-4DB2-BD59-A6C34878D82A}">
                    <a16:rowId xmlns:a16="http://schemas.microsoft.com/office/drawing/2014/main" val="2040096234"/>
                  </a:ext>
                </a:extLst>
              </a:tr>
              <a:tr h="359570">
                <a:tc gridSpan="3">
                  <a:txBody>
                    <a:bodyPr/>
                    <a:lstStyle/>
                    <a:p>
                      <a:pPr algn="ctr"/>
                      <a:r>
                        <a:rPr lang="es-ES" sz="900" dirty="0">
                          <a:solidFill>
                            <a:schemeClr val="accent1"/>
                          </a:solidFill>
                        </a:rPr>
                        <a:t>Compañías de referencia para la implementación de precalentamiento de mosto y reducción de evaporación.</a:t>
                      </a:r>
                    </a:p>
                  </a:txBody>
                  <a:tcPr marL="68580" marR="68580" marT="34290" marB="34290" anchor="ctr">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632553924"/>
                  </a:ext>
                </a:extLst>
              </a:tr>
            </a:tbl>
          </a:graphicData>
        </a:graphic>
      </p:graphicFrame>
      <p:sp>
        <p:nvSpPr>
          <p:cNvPr id="6" name="Titel 1">
            <a:extLst>
              <a:ext uri="{FF2B5EF4-FFF2-40B4-BE49-F238E27FC236}">
                <a16:creationId xmlns:a16="http://schemas.microsoft.com/office/drawing/2014/main" id="{89D71964-C651-4BE3-BA7F-9ACBD0396A1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75E19DC5-C2C3-4387-85E0-774DDC7DA8E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2134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83</a:t>
            </a:fld>
            <a:endParaRPr lang="de-DE">
              <a:solidFill>
                <a:srgbClr val="000000">
                  <a:lumMod val="75000"/>
                  <a:lumOff val="25000"/>
                </a:srgbClr>
              </a:solidFill>
              <a:latin typeface="Arial"/>
            </a:endParaRPr>
          </a:p>
        </p:txBody>
      </p:sp>
      <p:sp>
        <p:nvSpPr>
          <p:cNvPr id="9" name="Titel 1">
            <a:extLst>
              <a:ext uri="{FF2B5EF4-FFF2-40B4-BE49-F238E27FC236}">
                <a16:creationId xmlns:a16="http://schemas.microsoft.com/office/drawing/2014/main" id="{CBCA9078-94EE-4712-9C3B-C7EB7FFBB5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9B834E-4499-4233-9288-87BDBCA4477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577D9B0E-EE01-4B7C-B2FF-C8447989CCED}"/>
              </a:ext>
            </a:extLst>
          </p:cNvPr>
          <p:cNvGraphicFramePr>
            <a:graphicFrameLocks noGrp="1"/>
          </p:cNvGraphicFramePr>
          <p:nvPr>
            <p:extLst>
              <p:ext uri="{D42A27DB-BD31-4B8C-83A1-F6EECF244321}">
                <p14:modId xmlns:p14="http://schemas.microsoft.com/office/powerpoint/2010/main" val="71486216"/>
              </p:ext>
            </p:extLst>
          </p:nvPr>
        </p:nvGraphicFramePr>
        <p:xfrm>
          <a:off x="238984" y="1476906"/>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0" indent="0" algn="just" defTabSz="713232">
                        <a:spcAft>
                          <a:spcPts val="600"/>
                        </a:spcAft>
                        <a:buFont typeface="Arial" panose="020B0604020202020204" pitchFamily="34" charset="0"/>
                        <a:buNone/>
                      </a:pPr>
                      <a:r>
                        <a:rPr lang="es-ES" sz="1200" dirty="0">
                          <a:solidFill>
                            <a:schemeClr val="tx1">
                              <a:lumMod val="75000"/>
                              <a:lumOff val="25000"/>
                            </a:schemeClr>
                          </a:solidFill>
                        </a:rPr>
                        <a:t>Consiste en reducir el uso de energía durante la ebullición del mosto:</a:t>
                      </a:r>
                    </a:p>
                    <a:p>
                      <a:pPr marL="171450" indent="-171450" algn="just" defTabSz="713232">
                        <a:spcAft>
                          <a:spcPts val="600"/>
                        </a:spcAft>
                        <a:buFont typeface="Courier New" panose="02070309020205020404" pitchFamily="49" charset="0"/>
                        <a:buChar char="o"/>
                      </a:pPr>
                      <a:r>
                        <a:rPr lang="es-ES" sz="1200" dirty="0">
                          <a:solidFill>
                            <a:schemeClr val="tx1">
                              <a:lumMod val="75000"/>
                              <a:lumOff val="25000"/>
                            </a:schemeClr>
                          </a:solidFill>
                        </a:rPr>
                        <a:t>Implementando el precalentamiento del mosto con el calor recuperado de la condensación del vapor del mosto gracias al uso de un sistema de almacenamiento de energía.</a:t>
                      </a:r>
                    </a:p>
                    <a:p>
                      <a:pPr marL="171450" indent="-171450" algn="just" defTabSz="713232">
                        <a:spcAft>
                          <a:spcPts val="600"/>
                        </a:spcAft>
                        <a:buFont typeface="Courier New" panose="02070309020205020404" pitchFamily="49" charset="0"/>
                        <a:buChar char="o"/>
                      </a:pPr>
                      <a:r>
                        <a:rPr lang="es-ES" sz="1200" dirty="0">
                          <a:solidFill>
                            <a:schemeClr val="tx1">
                              <a:lumMod val="75000"/>
                              <a:lumOff val="25000"/>
                            </a:schemeClr>
                          </a:solidFill>
                        </a:rPr>
                        <a:t>Reduciendo las tasas de evaporación durante la ebullición (por ejemplo, mediante sistemas de ebullición de dos fases, dinámica ebullición a baja presión) siempre que el sabor de la cerveza permita adoptar esta solución.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6A4143E3-03A6-4341-AA2F-1C39E0677D05}"/>
              </a:ext>
            </a:extLst>
          </p:cNvPr>
          <p:cNvGraphicFramePr>
            <a:graphicFrameLocks noGrp="1"/>
          </p:cNvGraphicFramePr>
          <p:nvPr>
            <p:extLst>
              <p:ext uri="{D42A27DB-BD31-4B8C-83A1-F6EECF244321}">
                <p14:modId xmlns:p14="http://schemas.microsoft.com/office/powerpoint/2010/main" val="987461564"/>
              </p:ext>
            </p:extLst>
          </p:nvPr>
        </p:nvGraphicFramePr>
        <p:xfrm>
          <a:off x="238984" y="3452118"/>
          <a:ext cx="8666032" cy="234917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24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777928">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ampliamente aplicable a todos los fabricantes de cerveza. La adopción del precalentamiento de mosto es aplicable a las nuevas cervecerías, siempre que no haya restricciones de espacio para instalar el equipo necesario. En el caso de plantas existentes, se debe realizar un estudio económico con el fin de evaluar la oportunidad de cambiar la instalación de ebullición del mosto.</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 reducción de las tasas de evaporación no es adecuada para todos los tipos de cerveza, ya que influye en las características organolépticas de la cerveza. Cuando se implementa, debe considerarse dentro del proceso de elaboración de la cerveza en general y aplicarse en la medida que sea adecuado para el producto específico. Indicadores de desempeño ambiental.</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3" name="Untertitel 5">
            <a:extLst>
              <a:ext uri="{FF2B5EF4-FFF2-40B4-BE49-F238E27FC236}">
                <a16:creationId xmlns:a16="http://schemas.microsoft.com/office/drawing/2014/main" id="{F23256A5-24DC-4089-81FD-9A7C414CC42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Reduciendo el uso de energía en el hervor de mosto:</a:t>
            </a:r>
          </a:p>
        </p:txBody>
      </p:sp>
    </p:spTree>
    <p:extLst>
      <p:ext uri="{BB962C8B-B14F-4D97-AF65-F5344CB8AC3E}">
        <p14:creationId xmlns:p14="http://schemas.microsoft.com/office/powerpoint/2010/main" val="1204370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84</a:t>
            </a:fld>
            <a:endParaRPr lang="de-DE">
              <a:solidFill>
                <a:srgbClr val="000000">
                  <a:lumMod val="75000"/>
                  <a:lumOff val="25000"/>
                </a:srgbClr>
              </a:solidFill>
              <a:latin typeface="Arial"/>
            </a:endParaRPr>
          </a:p>
        </p:txBody>
      </p:sp>
      <p:sp>
        <p:nvSpPr>
          <p:cNvPr id="7" name="Titel 1">
            <a:extLst>
              <a:ext uri="{FF2B5EF4-FFF2-40B4-BE49-F238E27FC236}">
                <a16:creationId xmlns:a16="http://schemas.microsoft.com/office/drawing/2014/main" id="{8A5D511A-8929-4124-9546-B098797C5E9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F0979E2-CB69-4026-8041-AF39A6AFEEE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68C3653-945C-45E5-AEC9-5DA309CFD069}"/>
              </a:ext>
            </a:extLst>
          </p:cNvPr>
          <p:cNvGraphicFramePr>
            <a:graphicFrameLocks noGrp="1"/>
          </p:cNvGraphicFramePr>
          <p:nvPr>
            <p:extLst>
              <p:ext uri="{D42A27DB-BD31-4B8C-83A1-F6EECF244321}">
                <p14:modId xmlns:p14="http://schemas.microsoft.com/office/powerpoint/2010/main" val="3837678824"/>
              </p:ext>
            </p:extLst>
          </p:nvPr>
        </p:nvGraphicFramePr>
        <p:xfrm>
          <a:off x="238984" y="1804566"/>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Tasa de evaporación (%) durante la ebullición del mosto.</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global de energía en el proceso de producción por hectolitro de cerveza producida (MJ / hl).</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de energía en el precalentamiento del mosto por hectolitro de cerveza producida (MJ / hl).</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Número de infusiones entre dos limpiezas del hervidor.</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18621807-24AF-4DF7-ADDA-A543605D0D3F}"/>
              </a:ext>
            </a:extLst>
          </p:cNvPr>
          <p:cNvGraphicFramePr>
            <a:graphicFrameLocks noGrp="1"/>
          </p:cNvGraphicFramePr>
          <p:nvPr>
            <p:extLst>
              <p:ext uri="{D42A27DB-BD31-4B8C-83A1-F6EECF244321}">
                <p14:modId xmlns:p14="http://schemas.microsoft.com/office/powerpoint/2010/main" val="2533010253"/>
              </p:ext>
            </p:extLst>
          </p:nvPr>
        </p:nvGraphicFramePr>
        <p:xfrm>
          <a:off x="238984" y="3779778"/>
          <a:ext cx="8666032" cy="16399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7524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164751">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instala un sistema de precalentamiento de mosto con el calor recuperado de la condensación de vapor de mosto.</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La tasa de evaporación durante la ebullición del mosto es inferior al 4%.</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2" name="Untertitel 5">
            <a:extLst>
              <a:ext uri="{FF2B5EF4-FFF2-40B4-BE49-F238E27FC236}">
                <a16:creationId xmlns:a16="http://schemas.microsoft.com/office/drawing/2014/main" id="{21086272-143D-47A7-93B5-027DA38B50BB}"/>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Reduciendo el uso de energía en el hervor de mosto:</a:t>
            </a:r>
          </a:p>
        </p:txBody>
      </p:sp>
    </p:spTree>
    <p:extLst>
      <p:ext uri="{BB962C8B-B14F-4D97-AF65-F5344CB8AC3E}">
        <p14:creationId xmlns:p14="http://schemas.microsoft.com/office/powerpoint/2010/main" val="163040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85</a:t>
            </a:fld>
            <a:endParaRPr lang="de-DE"/>
          </a:p>
        </p:txBody>
      </p:sp>
      <p:sp>
        <p:nvSpPr>
          <p:cNvPr id="16" name="Rectángulo: esquinas superiores redondeadas 15">
            <a:extLst>
              <a:ext uri="{FF2B5EF4-FFF2-40B4-BE49-F238E27FC236}">
                <a16:creationId xmlns:a16="http://schemas.microsoft.com/office/drawing/2014/main" id="{587B4616-1905-4F36-B6B0-C5CDC323D468}"/>
              </a:ext>
            </a:extLst>
          </p:cNvPr>
          <p:cNvSpPr/>
          <p:nvPr/>
        </p:nvSpPr>
        <p:spPr>
          <a:xfrm>
            <a:off x="394772" y="216925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B7354B5F-1A9E-46E3-BCDD-475218BA31E1}"/>
              </a:ext>
            </a:extLst>
          </p:cNvPr>
          <p:cNvSpPr/>
          <p:nvPr/>
        </p:nvSpPr>
        <p:spPr>
          <a:xfrm>
            <a:off x="2112404" y="164202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6867A7E8-C469-4793-9322-FB754E8A5756}"/>
              </a:ext>
            </a:extLst>
          </p:cNvPr>
          <p:cNvSpPr/>
          <p:nvPr/>
        </p:nvSpPr>
        <p:spPr>
          <a:xfrm>
            <a:off x="342341" y="2274715"/>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0" name="TextBox 33">
            <a:extLst>
              <a:ext uri="{FF2B5EF4-FFF2-40B4-BE49-F238E27FC236}">
                <a16:creationId xmlns:a16="http://schemas.microsoft.com/office/drawing/2014/main" id="{1B242438-487A-46EC-99BF-573921CB65FF}"/>
              </a:ext>
            </a:extLst>
          </p:cNvPr>
          <p:cNvSpPr txBox="1"/>
          <p:nvPr/>
        </p:nvSpPr>
        <p:spPr>
          <a:xfrm>
            <a:off x="445719" y="2725401"/>
            <a:ext cx="3790977" cy="225189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instalación de un condensador de vapor y un intercambiador de calor de placas para recuperar el calor del vapor de mosto puede reducir en un 70% la energía necesaria para precalentar el mosto.</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Se logra una reducción en el uso de combustibles fósiles y las emisiones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reducción en la velocidad de evaporación reduce la formación de incrustaciones, por lo que se requiere menos agua, energía y productos para la limpieza. </a:t>
            </a:r>
          </a:p>
        </p:txBody>
      </p:sp>
      <p:pic>
        <p:nvPicPr>
          <p:cNvPr id="21" name="Gráfico 20">
            <a:extLst>
              <a:ext uri="{FF2B5EF4-FFF2-40B4-BE49-F238E27FC236}">
                <a16:creationId xmlns:a16="http://schemas.microsoft.com/office/drawing/2014/main" id="{50E16A4F-34E8-4F2B-9170-7C509832E1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754145"/>
            <a:ext cx="427966" cy="408757"/>
          </a:xfrm>
          <a:prstGeom prst="rect">
            <a:avLst/>
          </a:prstGeom>
        </p:spPr>
      </p:pic>
      <p:sp>
        <p:nvSpPr>
          <p:cNvPr id="22" name="Rectángulo: esquinas superiores redondeadas 21">
            <a:extLst>
              <a:ext uri="{FF2B5EF4-FFF2-40B4-BE49-F238E27FC236}">
                <a16:creationId xmlns:a16="http://schemas.microsoft.com/office/drawing/2014/main" id="{ED23C849-1836-4719-8400-5ADE32F1E283}"/>
              </a:ext>
            </a:extLst>
          </p:cNvPr>
          <p:cNvSpPr/>
          <p:nvPr/>
        </p:nvSpPr>
        <p:spPr>
          <a:xfrm>
            <a:off x="4763404" y="1314236"/>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4EC2E3C4-AC00-4C47-9821-58426309FB21}"/>
              </a:ext>
            </a:extLst>
          </p:cNvPr>
          <p:cNvSpPr/>
          <p:nvPr/>
        </p:nvSpPr>
        <p:spPr>
          <a:xfrm>
            <a:off x="6464211" y="78701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99D76C09-B2CD-4808-B524-E142E064F8E5}"/>
              </a:ext>
            </a:extLst>
          </p:cNvPr>
          <p:cNvSpPr/>
          <p:nvPr/>
        </p:nvSpPr>
        <p:spPr>
          <a:xfrm>
            <a:off x="4763404" y="1419700"/>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5" name="Gráfico 24">
            <a:extLst>
              <a:ext uri="{FF2B5EF4-FFF2-40B4-BE49-F238E27FC236}">
                <a16:creationId xmlns:a16="http://schemas.microsoft.com/office/drawing/2014/main" id="{45031703-F445-4138-AFAD-F693FD35DF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857982"/>
            <a:ext cx="336919" cy="507831"/>
          </a:xfrm>
          <a:prstGeom prst="rect">
            <a:avLst/>
          </a:prstGeom>
        </p:spPr>
      </p:pic>
      <p:sp>
        <p:nvSpPr>
          <p:cNvPr id="26" name="Rectángulo 25">
            <a:extLst>
              <a:ext uri="{FF2B5EF4-FFF2-40B4-BE49-F238E27FC236}">
                <a16:creationId xmlns:a16="http://schemas.microsoft.com/office/drawing/2014/main" id="{F6FEC3D8-F928-496D-BF80-4D96DC980E8C}"/>
              </a:ext>
            </a:extLst>
          </p:cNvPr>
          <p:cNvSpPr/>
          <p:nvPr/>
        </p:nvSpPr>
        <p:spPr>
          <a:xfrm>
            <a:off x="394772" y="2676260"/>
            <a:ext cx="3917561" cy="241227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777FB824-BFE6-4677-9FAB-509038D1B303}"/>
              </a:ext>
            </a:extLst>
          </p:cNvPr>
          <p:cNvSpPr/>
          <p:nvPr/>
        </p:nvSpPr>
        <p:spPr>
          <a:xfrm>
            <a:off x="4763404" y="1822067"/>
            <a:ext cx="3976697"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E86EDB32-46E5-4764-961C-4762A4299107}"/>
              </a:ext>
            </a:extLst>
          </p:cNvPr>
          <p:cNvSpPr txBox="1"/>
          <p:nvPr/>
        </p:nvSpPr>
        <p:spPr>
          <a:xfrm>
            <a:off x="4780720" y="1867832"/>
            <a:ext cx="3917561" cy="16337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Posibles grandes ahorros de energía, especialmente si la energía recuperada del condensador de vapor se usa para precalentar el mosto.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datos de Mahou-San Miguel en Alovera muestran una inversión de alrededor de 1.800.000 euros con un ahorro anual de energía de 825.000 euros.</a:t>
            </a:r>
          </a:p>
        </p:txBody>
      </p:sp>
      <p:sp>
        <p:nvSpPr>
          <p:cNvPr id="29" name="Rectángulo: esquinas superiores redondeadas 28">
            <a:extLst>
              <a:ext uri="{FF2B5EF4-FFF2-40B4-BE49-F238E27FC236}">
                <a16:creationId xmlns:a16="http://schemas.microsoft.com/office/drawing/2014/main" id="{D72C9380-0EA9-451E-A42D-81EC56C8C40C}"/>
              </a:ext>
            </a:extLst>
          </p:cNvPr>
          <p:cNvSpPr/>
          <p:nvPr/>
        </p:nvSpPr>
        <p:spPr>
          <a:xfrm>
            <a:off x="4780720" y="4169336"/>
            <a:ext cx="396147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51F1C74A-E686-48CA-89AC-FD6E0DDEECBE}"/>
              </a:ext>
            </a:extLst>
          </p:cNvPr>
          <p:cNvSpPr/>
          <p:nvPr/>
        </p:nvSpPr>
        <p:spPr>
          <a:xfrm>
            <a:off x="6424990" y="3662565"/>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8E6A0B32-6901-4E5D-BF9E-8AFF338E0328}"/>
              </a:ext>
            </a:extLst>
          </p:cNvPr>
          <p:cNvSpPr/>
          <p:nvPr/>
        </p:nvSpPr>
        <p:spPr>
          <a:xfrm>
            <a:off x="4663184" y="4274800"/>
            <a:ext cx="4110680"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2" name="TextBox 33">
            <a:extLst>
              <a:ext uri="{FF2B5EF4-FFF2-40B4-BE49-F238E27FC236}">
                <a16:creationId xmlns:a16="http://schemas.microsoft.com/office/drawing/2014/main" id="{71E41C80-4413-4EF3-BE3F-3D7B33CCDDAD}"/>
              </a:ext>
            </a:extLst>
          </p:cNvPr>
          <p:cNvSpPr txBox="1"/>
          <p:nvPr/>
        </p:nvSpPr>
        <p:spPr>
          <a:xfrm>
            <a:off x="4780475" y="4756785"/>
            <a:ext cx="3844665"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ahorros económicos son la principal fuerza impulsora para instalar los sistemas propuestos. </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reducción de las emisiones directas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(combustión de combustible para energía térmica) y la reducción de la huella de carbono vinculada a la cerveza producida.</a:t>
            </a:r>
          </a:p>
        </p:txBody>
      </p:sp>
      <p:sp>
        <p:nvSpPr>
          <p:cNvPr id="33" name="Rectángulo 32">
            <a:extLst>
              <a:ext uri="{FF2B5EF4-FFF2-40B4-BE49-F238E27FC236}">
                <a16:creationId xmlns:a16="http://schemas.microsoft.com/office/drawing/2014/main" id="{1864E83A-CD8E-4395-AC52-6BD849162628}"/>
              </a:ext>
            </a:extLst>
          </p:cNvPr>
          <p:cNvSpPr/>
          <p:nvPr/>
        </p:nvSpPr>
        <p:spPr>
          <a:xfrm>
            <a:off x="4780721" y="4677166"/>
            <a:ext cx="3961226" cy="13629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D6E388D5-51FD-4DA6-896B-39ED9CA1B0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498092" y="3767053"/>
            <a:ext cx="510233" cy="510233"/>
          </a:xfrm>
          <a:prstGeom prst="rect">
            <a:avLst/>
          </a:prstGeom>
        </p:spPr>
      </p:pic>
      <p:sp>
        <p:nvSpPr>
          <p:cNvPr id="35" name="Titel 1">
            <a:extLst>
              <a:ext uri="{FF2B5EF4-FFF2-40B4-BE49-F238E27FC236}">
                <a16:creationId xmlns:a16="http://schemas.microsoft.com/office/drawing/2014/main" id="{BA77C484-EAEF-4B12-A39F-4FDFD7EDEFF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F3443F0A-5F5D-4925-977A-6FA229CF8AC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72405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86</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1E4C46C2-826F-4417-8A55-7C43AC0661C3}"/>
              </a:ext>
            </a:extLst>
          </p:cNvPr>
          <p:cNvGraphicFramePr>
            <a:graphicFrameLocks noGrp="1"/>
          </p:cNvGraphicFramePr>
          <p:nvPr>
            <p:extLst>
              <p:ext uri="{D42A27DB-BD31-4B8C-83A1-F6EECF244321}">
                <p14:modId xmlns:p14="http://schemas.microsoft.com/office/powerpoint/2010/main" val="3532957015"/>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Se trata de pasar de lotes a sistemas de fermentación continua para ahorrar energía y agua. Una opción es el uso de un sistema continuo de cuatro tanques que consiste en tres tanques agitados y un cuarto sin agitación, donde la cerveza se separa de la levadura. Desde el último tanque, la cerveza clarificada fluye a un tanque de maduración cálido donde el sabor se refina mediante la acción de la levadura.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A9FBAA60-29B2-486B-964E-54D3293E228E}"/>
              </a:ext>
            </a:extLst>
          </p:cNvPr>
          <p:cNvGraphicFramePr>
            <a:graphicFrameLocks noGrp="1"/>
          </p:cNvGraphicFramePr>
          <p:nvPr>
            <p:extLst>
              <p:ext uri="{D42A27DB-BD31-4B8C-83A1-F6EECF244321}">
                <p14:modId xmlns:p14="http://schemas.microsoft.com/office/powerpoint/2010/main" val="3717933334"/>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Existen algunas limitaciones para la aplicabilidad de esta medida. La técnica es mayormente factible para operaciones de elaboración de cerveza a gran escala. Además, el cambio a la elaboración continua puede tener efectos en las características organolépticas del producto final y puede no ser adecuado para todos los tipos de cerveza.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0C0629C2-9DA6-443F-A44B-98391EC67C71}"/>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Traslado de lotes a sistema de fermentación continua:</a:t>
            </a:r>
          </a:p>
        </p:txBody>
      </p:sp>
      <p:sp>
        <p:nvSpPr>
          <p:cNvPr id="11" name="Titel 1">
            <a:extLst>
              <a:ext uri="{FF2B5EF4-FFF2-40B4-BE49-F238E27FC236}">
                <a16:creationId xmlns:a16="http://schemas.microsoft.com/office/drawing/2014/main" id="{B38840E3-5F22-4889-946C-3A4516F501F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DA7E639-857A-4439-934F-6929C70617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60403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87</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E642C5FF-F1BD-4F95-868F-BE0362E32683}"/>
              </a:ext>
            </a:extLst>
          </p:cNvPr>
          <p:cNvGraphicFramePr>
            <a:graphicFrameLocks noGrp="1"/>
          </p:cNvGraphicFramePr>
          <p:nvPr>
            <p:extLst>
              <p:ext uri="{D42A27DB-BD31-4B8C-83A1-F6EECF244321}">
                <p14:modId xmlns:p14="http://schemas.microsoft.com/office/powerpoint/2010/main" val="3275640929"/>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Uso global de energía en el proceso de producción por hectolitro de cerveza producida (MJ / hl).</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Consumo de agua en el proceso de producción por hectolitro de cerveza producida (hl de agua / hl de cerveza).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93B16F7C-3B3A-4012-BFF1-2C8575BD5470}"/>
              </a:ext>
            </a:extLst>
          </p:cNvPr>
          <p:cNvGraphicFramePr>
            <a:graphicFrameLocks noGrp="1"/>
          </p:cNvGraphicFramePr>
          <p:nvPr>
            <p:extLst>
              <p:ext uri="{D42A27DB-BD31-4B8C-83A1-F6EECF244321}">
                <p14:modId xmlns:p14="http://schemas.microsoft.com/office/powerpoint/2010/main" val="1150009548"/>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32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170F1934-8021-4B2C-B19E-42B7850BC12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Traslado de lotes a sistema de fermentación continua:</a:t>
            </a:r>
          </a:p>
        </p:txBody>
      </p:sp>
      <p:sp>
        <p:nvSpPr>
          <p:cNvPr id="11" name="Titel 1">
            <a:extLst>
              <a:ext uri="{FF2B5EF4-FFF2-40B4-BE49-F238E27FC236}">
                <a16:creationId xmlns:a16="http://schemas.microsoft.com/office/drawing/2014/main" id="{AD1C90D5-C14E-4588-A81C-CD73D1885E4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766A4356-9852-49B4-A349-08C55849C97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865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88</a:t>
            </a:fld>
            <a:endParaRPr lang="de-DE"/>
          </a:p>
        </p:txBody>
      </p:sp>
      <p:sp>
        <p:nvSpPr>
          <p:cNvPr id="16" name="Rectángulo: esquinas superiores redondeadas 15">
            <a:extLst>
              <a:ext uri="{FF2B5EF4-FFF2-40B4-BE49-F238E27FC236}">
                <a16:creationId xmlns:a16="http://schemas.microsoft.com/office/drawing/2014/main" id="{BB94D0BC-4186-4E5C-A3E4-FF6EFAA0D092}"/>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10141F1C-233D-4560-A083-703162752128}"/>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FD969E4C-3BB8-434E-AB46-D4910E545E34}"/>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0" name="TextBox 33">
            <a:extLst>
              <a:ext uri="{FF2B5EF4-FFF2-40B4-BE49-F238E27FC236}">
                <a16:creationId xmlns:a16="http://schemas.microsoft.com/office/drawing/2014/main" id="{E6DB0ACE-49D2-43F7-B5D2-629F5534DBD9}"/>
              </a:ext>
            </a:extLst>
          </p:cNvPr>
          <p:cNvSpPr txBox="1"/>
          <p:nvPr/>
        </p:nvSpPr>
        <p:spPr>
          <a:xfrm>
            <a:off x="445719" y="2135169"/>
            <a:ext cx="3790977"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Se ahorra aproximadamente el 30-35% de energía.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No se libera CO</a:t>
            </a:r>
            <a:r>
              <a:rPr lang="es-ES" sz="1200" baseline="-25000" dirty="0">
                <a:solidFill>
                  <a:schemeClr val="tx1">
                    <a:lumMod val="75000"/>
                    <a:lumOff val="25000"/>
                  </a:schemeClr>
                </a:solidFill>
              </a:rPr>
              <a:t>2</a:t>
            </a:r>
            <a:r>
              <a:rPr lang="es-ES" sz="1200" dirty="0">
                <a:solidFill>
                  <a:schemeClr val="tx1">
                    <a:lumMod val="75000"/>
                    <a:lumOff val="25000"/>
                  </a:schemeClr>
                </a:solidFill>
              </a:rPr>
              <a:t> sistemáticamente a la atmósfera. Es posible la recuperación de CO</a:t>
            </a:r>
            <a:r>
              <a:rPr lang="es-ES" sz="1200" baseline="-25000" dirty="0">
                <a:solidFill>
                  <a:schemeClr val="tx1">
                    <a:lumMod val="75000"/>
                    <a:lumOff val="25000"/>
                  </a:schemeClr>
                </a:solidFill>
              </a:rPr>
              <a:t>2</a:t>
            </a:r>
            <a:r>
              <a:rPr lang="es-ES" sz="1200" dirty="0">
                <a:solidFill>
                  <a:schemeClr val="tx1">
                    <a:lumMod val="75000"/>
                    <a:lumOff val="25000"/>
                  </a:schemeClr>
                </a:solidFill>
              </a:rPr>
              <a:t>.</a:t>
            </a:r>
          </a:p>
        </p:txBody>
      </p:sp>
      <p:pic>
        <p:nvPicPr>
          <p:cNvPr id="21" name="Gráfico 20">
            <a:extLst>
              <a:ext uri="{FF2B5EF4-FFF2-40B4-BE49-F238E27FC236}">
                <a16:creationId xmlns:a16="http://schemas.microsoft.com/office/drawing/2014/main" id="{BC40B979-B14B-4F30-B1BE-9E6CE76E3F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2" name="Rectángulo: esquinas superiores redondeadas 21">
            <a:extLst>
              <a:ext uri="{FF2B5EF4-FFF2-40B4-BE49-F238E27FC236}">
                <a16:creationId xmlns:a16="http://schemas.microsoft.com/office/drawing/2014/main" id="{A6EF00F1-7EAA-45FE-8274-86F4FAF7C17F}"/>
              </a:ext>
            </a:extLst>
          </p:cNvPr>
          <p:cNvSpPr/>
          <p:nvPr/>
        </p:nvSpPr>
        <p:spPr>
          <a:xfrm>
            <a:off x="4763404" y="1576110"/>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FCFAC75A-FFFE-44B1-AC1A-64F4CBA8EE80}"/>
              </a:ext>
            </a:extLst>
          </p:cNvPr>
          <p:cNvSpPr/>
          <p:nvPr/>
        </p:nvSpPr>
        <p:spPr>
          <a:xfrm>
            <a:off x="6464211" y="104888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2CBE0490-4A4A-4D21-A542-C037AF8EC5FC}"/>
              </a:ext>
            </a:extLst>
          </p:cNvPr>
          <p:cNvSpPr/>
          <p:nvPr/>
        </p:nvSpPr>
        <p:spPr>
          <a:xfrm>
            <a:off x="4763404" y="1681574"/>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5" name="Gráfico 24">
            <a:extLst>
              <a:ext uri="{FF2B5EF4-FFF2-40B4-BE49-F238E27FC236}">
                <a16:creationId xmlns:a16="http://schemas.microsoft.com/office/drawing/2014/main" id="{242EBC61-85A5-4E87-B6EB-7213529CDF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1119856"/>
            <a:ext cx="336919" cy="507831"/>
          </a:xfrm>
          <a:prstGeom prst="rect">
            <a:avLst/>
          </a:prstGeom>
        </p:spPr>
      </p:pic>
      <p:sp>
        <p:nvSpPr>
          <p:cNvPr id="26" name="Rectángulo 25">
            <a:extLst>
              <a:ext uri="{FF2B5EF4-FFF2-40B4-BE49-F238E27FC236}">
                <a16:creationId xmlns:a16="http://schemas.microsoft.com/office/drawing/2014/main" id="{6324B3F0-9631-4516-AC3D-29E1DB4962A7}"/>
              </a:ext>
            </a:extLst>
          </p:cNvPr>
          <p:cNvSpPr/>
          <p:nvPr/>
        </p:nvSpPr>
        <p:spPr>
          <a:xfrm>
            <a:off x="394772" y="2086028"/>
            <a:ext cx="3917561" cy="10907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3195A4F8-94B3-44D7-99FC-08F9D7B64D36}"/>
              </a:ext>
            </a:extLst>
          </p:cNvPr>
          <p:cNvSpPr/>
          <p:nvPr/>
        </p:nvSpPr>
        <p:spPr>
          <a:xfrm>
            <a:off x="4763404" y="2029970"/>
            <a:ext cx="3976697" cy="114685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8C99445C-1502-4F6F-AB01-0ED6A8DA086E}"/>
              </a:ext>
            </a:extLst>
          </p:cNvPr>
          <p:cNvSpPr txBox="1"/>
          <p:nvPr/>
        </p:nvSpPr>
        <p:spPr>
          <a:xfrm>
            <a:off x="4780720" y="2296300"/>
            <a:ext cx="3917561"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costes de mano de obra y capital se reducen porque todos los pasos para el proceso de fermentación se simplifican.</a:t>
            </a:r>
          </a:p>
        </p:txBody>
      </p:sp>
      <p:sp>
        <p:nvSpPr>
          <p:cNvPr id="29" name="Rectángulo: esquinas superiores redondeadas 28">
            <a:extLst>
              <a:ext uri="{FF2B5EF4-FFF2-40B4-BE49-F238E27FC236}">
                <a16:creationId xmlns:a16="http://schemas.microsoft.com/office/drawing/2014/main" id="{AD5A2883-0EF3-45E8-BD70-813C6AB59296}"/>
              </a:ext>
            </a:extLst>
          </p:cNvPr>
          <p:cNvSpPr/>
          <p:nvPr/>
        </p:nvSpPr>
        <p:spPr>
          <a:xfrm>
            <a:off x="2495237" y="3833181"/>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7A996CD7-4E00-4BFB-B209-4D5FC2E4E77D}"/>
              </a:ext>
            </a:extLst>
          </p:cNvPr>
          <p:cNvSpPr/>
          <p:nvPr/>
        </p:nvSpPr>
        <p:spPr>
          <a:xfrm>
            <a:off x="4235533" y="332641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87F30FF8-25F9-4739-9B8C-56482334A2AA}"/>
              </a:ext>
            </a:extLst>
          </p:cNvPr>
          <p:cNvSpPr/>
          <p:nvPr/>
        </p:nvSpPr>
        <p:spPr>
          <a:xfrm>
            <a:off x="2374084" y="3938645"/>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2" name="TextBox 33">
            <a:extLst>
              <a:ext uri="{FF2B5EF4-FFF2-40B4-BE49-F238E27FC236}">
                <a16:creationId xmlns:a16="http://schemas.microsoft.com/office/drawing/2014/main" id="{E84E2E31-D66A-4503-BCDC-533B0037A100}"/>
              </a:ext>
            </a:extLst>
          </p:cNvPr>
          <p:cNvSpPr txBox="1"/>
          <p:nvPr/>
        </p:nvSpPr>
        <p:spPr>
          <a:xfrm>
            <a:off x="2518514" y="4420630"/>
            <a:ext cx="3917169" cy="145680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Reducción del consumo máximo de servicios públicos.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Reducción de pérdidas de energía y extracción.</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Reducción de la eliminación de desechos.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Requisitos de espacio limitados.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Control fácil del proceso.</a:t>
            </a:r>
          </a:p>
        </p:txBody>
      </p:sp>
      <p:sp>
        <p:nvSpPr>
          <p:cNvPr id="33" name="Rectángulo 32">
            <a:extLst>
              <a:ext uri="{FF2B5EF4-FFF2-40B4-BE49-F238E27FC236}">
                <a16:creationId xmlns:a16="http://schemas.microsoft.com/office/drawing/2014/main" id="{FB7D3B0F-1F54-4AEF-98EB-2B6F5D5D04B3}"/>
              </a:ext>
            </a:extLst>
          </p:cNvPr>
          <p:cNvSpPr/>
          <p:nvPr/>
        </p:nvSpPr>
        <p:spPr>
          <a:xfrm>
            <a:off x="2495244" y="4341011"/>
            <a:ext cx="4057246" cy="158086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DC3B547E-6B64-4601-AE92-E45C340C8B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08635" y="3430898"/>
            <a:ext cx="510233" cy="510233"/>
          </a:xfrm>
          <a:prstGeom prst="rect">
            <a:avLst/>
          </a:prstGeom>
        </p:spPr>
      </p:pic>
      <p:sp>
        <p:nvSpPr>
          <p:cNvPr id="35" name="Titel 1">
            <a:extLst>
              <a:ext uri="{FF2B5EF4-FFF2-40B4-BE49-F238E27FC236}">
                <a16:creationId xmlns:a16="http://schemas.microsoft.com/office/drawing/2014/main" id="{C65E470D-0BB1-4A87-8D4A-957C751D51F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B9AD7A63-12E9-47A9-A01D-923027C623E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79833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89</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2ED0E76A-4C98-4277-BBA3-30E3D8E59E3D}"/>
              </a:ext>
            </a:extLst>
          </p:cNvPr>
          <p:cNvGraphicFramePr>
            <a:graphicFrameLocks noGrp="1"/>
          </p:cNvGraphicFramePr>
          <p:nvPr>
            <p:extLst>
              <p:ext uri="{D42A27DB-BD31-4B8C-83A1-F6EECF244321}">
                <p14:modId xmlns:p14="http://schemas.microsoft.com/office/powerpoint/2010/main" val="3977200838"/>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Es posible la recuperación el CO</a:t>
                      </a:r>
                      <a:r>
                        <a:rPr lang="es-ES" sz="1200" baseline="-25000" dirty="0">
                          <a:solidFill>
                            <a:schemeClr val="tx1">
                              <a:lumMod val="75000"/>
                              <a:lumOff val="25000"/>
                            </a:schemeClr>
                          </a:solidFill>
                        </a:rPr>
                        <a:t>2</a:t>
                      </a:r>
                      <a:r>
                        <a:rPr lang="es-ES" sz="1200" dirty="0">
                          <a:solidFill>
                            <a:schemeClr val="tx1">
                              <a:lumMod val="75000"/>
                              <a:lumOff val="25000"/>
                            </a:schemeClr>
                          </a:solidFill>
                        </a:rPr>
                        <a:t> generado durante la producción de cerveza desde la parte superior de los tanques / recipientes de fermentación, los recipientes de maduración y los tanques de cerveza brillante. El CO</a:t>
                      </a:r>
                      <a:r>
                        <a:rPr lang="es-ES" sz="1200" baseline="-25000" dirty="0">
                          <a:solidFill>
                            <a:schemeClr val="tx1">
                              <a:lumMod val="75000"/>
                              <a:lumOff val="25000"/>
                            </a:schemeClr>
                          </a:solidFill>
                        </a:rPr>
                        <a:t>2</a:t>
                      </a:r>
                      <a:r>
                        <a:rPr lang="es-ES" sz="1200" dirty="0">
                          <a:solidFill>
                            <a:schemeClr val="tx1">
                              <a:lumMod val="75000"/>
                              <a:lumOff val="25000"/>
                            </a:schemeClr>
                          </a:solidFill>
                        </a:rPr>
                        <a:t> puede ser lavado, purificado y comprimido para su almacenamiento. Más tarde, se puede utilizar internamente en varias operaciones de cervecería, por ejemplo la carbonatación y el embotellado, así como vendidos o suministrados para otras aplicaciones, en el marco de la simbiosis industrial.</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1A541AB-9157-4C89-AA21-5565B0D78F11}"/>
              </a:ext>
            </a:extLst>
          </p:cNvPr>
          <p:cNvGraphicFramePr>
            <a:graphicFrameLocks noGrp="1"/>
          </p:cNvGraphicFramePr>
          <p:nvPr>
            <p:extLst>
              <p:ext uri="{D42A27DB-BD31-4B8C-83A1-F6EECF244321}">
                <p14:modId xmlns:p14="http://schemas.microsoft.com/office/powerpoint/2010/main" val="113977279"/>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puede adaptar a todas las escalas de producción de cerveza. Sin embargo, las cervecerías pequeñas pueden encontrarlo poco atractivo debido a los costes de inversión y la complejidad del sistema para recuperar el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 generado.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6C7F60C2-A936-4489-95EE-063F43220F1A}"/>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Recuperación de CO</a:t>
            </a:r>
            <a:r>
              <a:rPr lang="es-ES" sz="1800" baseline="-25000" dirty="0">
                <a:solidFill>
                  <a:srgbClr val="000000">
                    <a:lumMod val="75000"/>
                    <a:lumOff val="25000"/>
                  </a:srgbClr>
                </a:solidFill>
              </a:rPr>
              <a:t>2</a:t>
            </a:r>
            <a:r>
              <a:rPr lang="es-ES" sz="1800" dirty="0">
                <a:solidFill>
                  <a:srgbClr val="000000">
                    <a:lumMod val="75000"/>
                    <a:lumOff val="25000"/>
                  </a:srgbClr>
                </a:solidFill>
              </a:rPr>
              <a:t> en la producción de cerveza:</a:t>
            </a:r>
          </a:p>
        </p:txBody>
      </p:sp>
      <p:sp>
        <p:nvSpPr>
          <p:cNvPr id="11" name="Titel 1">
            <a:extLst>
              <a:ext uri="{FF2B5EF4-FFF2-40B4-BE49-F238E27FC236}">
                <a16:creationId xmlns:a16="http://schemas.microsoft.com/office/drawing/2014/main" id="{E7082812-A00F-4830-8968-B78A338565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C96AB172-6186-4127-B233-DD47AF4B42A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5347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7CE2BE9-4772-45B3-935C-7B474ECDA7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Gestión Sostenible de la Cadena de Suministro.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D18FDF42-00CA-4296-A2C1-70E12E46B3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08BD54BB-6AA7-48EA-A1C9-6E937B80AEBF}"/>
              </a:ext>
            </a:extLst>
          </p:cNvPr>
          <p:cNvGraphicFramePr>
            <a:graphicFrameLocks noGrp="1"/>
          </p:cNvGraphicFramePr>
          <p:nvPr>
            <p:extLst>
              <p:ext uri="{D42A27DB-BD31-4B8C-83A1-F6EECF244321}">
                <p14:modId xmlns:p14="http://schemas.microsoft.com/office/powerpoint/2010/main" val="4209561412"/>
              </p:ext>
            </p:extLst>
          </p:nvPr>
        </p:nvGraphicFramePr>
        <p:xfrm>
          <a:off x="238984" y="1884346"/>
          <a:ext cx="8666032" cy="19883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Gestionar la cadena de suministro, eligiendo uno o más de los siguientes tres enfoques: (1) selección de proveedores que cumplan con los criterios de desempeño ambiental identificados, (2) adaptación de recetas para eliminar ingredientes insostenibles, (3) apoyo a proveedores en la mejora de su desempeño ambiental.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Posteriormente, se puede implementar un programa de sostenibilidad de los recursos hídricos.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AA70842-1790-4898-B957-4EA50923921A}"/>
              </a:ext>
            </a:extLst>
          </p:cNvPr>
          <p:cNvGraphicFramePr>
            <a:graphicFrameLocks noGrp="1"/>
          </p:cNvGraphicFramePr>
          <p:nvPr>
            <p:extLst>
              <p:ext uri="{D42A27DB-BD31-4B8C-83A1-F6EECF244321}">
                <p14:modId xmlns:p14="http://schemas.microsoft.com/office/powerpoint/2010/main" val="1325994107"/>
              </p:ext>
            </p:extLst>
          </p:nvPr>
        </p:nvGraphicFramePr>
        <p:xfrm>
          <a:off x="238984" y="3836135"/>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tx1">
                              <a:lumMod val="75000"/>
                              <a:lumOff val="25000"/>
                            </a:schemeClr>
                          </a:solidFill>
                          <a:effectLst/>
                          <a:latin typeface="+mn-lt"/>
                          <a:ea typeface="+mn-ea"/>
                          <a:cs typeface="+mn-cs"/>
                        </a:rPr>
                        <a:t>Puede tener algunas limitaciones: (1) el enfoque de adquisición verde supone que hay opciones "verdes" disponibles; (2) las recetas pueden adaptarse si los ingredientes no sostenibles pueden eliminarse con alternativas equivalentes y más sostenibles; (3) puede que no siempre sea posible influir en el desempeño de los proveedores existentes.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4108373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90</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93A012C6-689F-4037-9FB1-093CA0A3BC0A}"/>
              </a:ext>
            </a:extLst>
          </p:cNvPr>
          <p:cNvGraphicFramePr>
            <a:graphicFrameLocks noGrp="1"/>
          </p:cNvGraphicFramePr>
          <p:nvPr>
            <p:extLst>
              <p:ext uri="{D42A27DB-BD31-4B8C-83A1-F6EECF244321}">
                <p14:modId xmlns:p14="http://schemas.microsoft.com/office/powerpoint/2010/main" val="2866960305"/>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Porcentaje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recuperado de la fermentación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Cantidad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recuperado por hectolitro de cerveza producida (g CO</a:t>
                      </a:r>
                      <a:r>
                        <a:rPr lang="es-ES" sz="1200" baseline="-25000" dirty="0">
                          <a:solidFill>
                            <a:schemeClr val="tx1">
                              <a:lumMod val="75000"/>
                              <a:lumOff val="25000"/>
                            </a:schemeClr>
                          </a:solidFill>
                        </a:rPr>
                        <a:t>2</a:t>
                      </a:r>
                      <a:r>
                        <a:rPr lang="es-ES" sz="1200" dirty="0">
                          <a:solidFill>
                            <a:schemeClr val="tx1">
                              <a:lumMod val="75000"/>
                              <a:lumOff val="25000"/>
                            </a:schemeClr>
                          </a:solidFill>
                        </a:rPr>
                        <a:t>/hl).</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Capacidad por hora del sistema de recuperación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de la cervecería (g CO</a:t>
                      </a:r>
                      <a:r>
                        <a:rPr lang="es-ES" sz="1200" baseline="-25000" dirty="0">
                          <a:solidFill>
                            <a:schemeClr val="tx1">
                              <a:lumMod val="75000"/>
                              <a:lumOff val="25000"/>
                            </a:schemeClr>
                          </a:solidFill>
                        </a:rPr>
                        <a:t>2</a:t>
                      </a:r>
                      <a:r>
                        <a:rPr lang="es-ES" sz="1200" dirty="0">
                          <a:solidFill>
                            <a:schemeClr val="tx1">
                              <a:lumMod val="75000"/>
                              <a:lumOff val="25000"/>
                            </a:schemeClr>
                          </a:solidFill>
                        </a:rPr>
                        <a:t>/h).</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51EBB1FC-6892-4162-B8D7-938E721151BD}"/>
              </a:ext>
            </a:extLst>
          </p:cNvPr>
          <p:cNvGraphicFramePr>
            <a:graphicFrameLocks noGrp="1"/>
          </p:cNvGraphicFramePr>
          <p:nvPr>
            <p:extLst>
              <p:ext uri="{D42A27DB-BD31-4B8C-83A1-F6EECF244321}">
                <p14:modId xmlns:p14="http://schemas.microsoft.com/office/powerpoint/2010/main" val="2156275258"/>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Se implementa un sistema que recupera al menos el 50% del CO</a:t>
                      </a:r>
                      <a:r>
                        <a:rPr lang="es-ES" sz="1200" kern="1200" baseline="-25000" dirty="0">
                          <a:solidFill>
                            <a:schemeClr val="tx1">
                              <a:lumMod val="75000"/>
                              <a:lumOff val="25000"/>
                            </a:schemeClr>
                          </a:solidFill>
                          <a:latin typeface="+mn-lt"/>
                          <a:ea typeface="+mn-ea"/>
                          <a:cs typeface="+mn-cs"/>
                        </a:rPr>
                        <a:t>2</a:t>
                      </a:r>
                      <a:r>
                        <a:rPr lang="es-ES" sz="1200" kern="1200" dirty="0">
                          <a:solidFill>
                            <a:schemeClr val="tx1">
                              <a:lumMod val="75000"/>
                              <a:lumOff val="25000"/>
                            </a:schemeClr>
                          </a:solidFill>
                          <a:latin typeface="+mn-lt"/>
                          <a:ea typeface="+mn-ea"/>
                          <a:cs typeface="+mn-cs"/>
                        </a:rPr>
                        <a:t> generado durante la fermentación.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14FEE345-6A6D-4F7A-989A-AB12A33D2DCD}"/>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Recuperación de CO2 en la producción de cerveza:</a:t>
            </a:r>
          </a:p>
        </p:txBody>
      </p:sp>
      <p:sp>
        <p:nvSpPr>
          <p:cNvPr id="11" name="Titel 1">
            <a:extLst>
              <a:ext uri="{FF2B5EF4-FFF2-40B4-BE49-F238E27FC236}">
                <a16:creationId xmlns:a16="http://schemas.microsoft.com/office/drawing/2014/main" id="{5926AC1F-1AE5-4694-92DA-202A7361DA2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9AD44BA-40B7-43A9-A850-A0E2FBDFC5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34210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91</a:t>
            </a:fld>
            <a:endParaRPr lang="de-DE"/>
          </a:p>
        </p:txBody>
      </p:sp>
      <p:sp>
        <p:nvSpPr>
          <p:cNvPr id="16" name="Rectángulo: esquinas superiores redondeadas 15">
            <a:extLst>
              <a:ext uri="{FF2B5EF4-FFF2-40B4-BE49-F238E27FC236}">
                <a16:creationId xmlns:a16="http://schemas.microsoft.com/office/drawing/2014/main" id="{515BF8F8-1B31-4197-AB7B-05B3444F77F3}"/>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C3FB861E-3310-4B08-9BAC-1DC1F982F300}"/>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5156E23E-01EC-4F8D-B036-8F84D83890FE}"/>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20" name="TextBox 33">
            <a:extLst>
              <a:ext uri="{FF2B5EF4-FFF2-40B4-BE49-F238E27FC236}">
                <a16:creationId xmlns:a16="http://schemas.microsoft.com/office/drawing/2014/main" id="{731AF25E-1642-465C-8392-E291EE69A3CE}"/>
              </a:ext>
            </a:extLst>
          </p:cNvPr>
          <p:cNvSpPr txBox="1"/>
          <p:nvPr/>
        </p:nvSpPr>
        <p:spPr>
          <a:xfrm>
            <a:off x="445719" y="2304182"/>
            <a:ext cx="3790977"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implementación de esta técnica reduce la cantidad de CO</a:t>
            </a:r>
            <a:r>
              <a:rPr lang="es-ES" sz="1200" baseline="-25000" dirty="0">
                <a:solidFill>
                  <a:schemeClr val="tx1">
                    <a:lumMod val="75000"/>
                    <a:lumOff val="25000"/>
                  </a:schemeClr>
                </a:solidFill>
              </a:rPr>
              <a:t>2</a:t>
            </a:r>
            <a:r>
              <a:rPr lang="es-ES" sz="1200" dirty="0">
                <a:solidFill>
                  <a:schemeClr val="tx1">
                    <a:lumMod val="75000"/>
                    <a:lumOff val="25000"/>
                  </a:schemeClr>
                </a:solidFill>
              </a:rPr>
              <a:t> comprado, lo que reduce la huella ambiental del producto final.</a:t>
            </a:r>
          </a:p>
        </p:txBody>
      </p:sp>
      <p:pic>
        <p:nvPicPr>
          <p:cNvPr id="21" name="Gráfico 20">
            <a:extLst>
              <a:ext uri="{FF2B5EF4-FFF2-40B4-BE49-F238E27FC236}">
                <a16:creationId xmlns:a16="http://schemas.microsoft.com/office/drawing/2014/main" id="{BC4A9051-1736-4D9E-84D8-0DE77091C5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2" name="Rectángulo: esquinas superiores redondeadas 21">
            <a:extLst>
              <a:ext uri="{FF2B5EF4-FFF2-40B4-BE49-F238E27FC236}">
                <a16:creationId xmlns:a16="http://schemas.microsoft.com/office/drawing/2014/main" id="{E91DE906-379A-4345-928E-18C3E595A236}"/>
              </a:ext>
            </a:extLst>
          </p:cNvPr>
          <p:cNvSpPr/>
          <p:nvPr/>
        </p:nvSpPr>
        <p:spPr>
          <a:xfrm>
            <a:off x="4763404" y="1576110"/>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2D223620-D30E-459E-8AF1-8AE244C5698A}"/>
              </a:ext>
            </a:extLst>
          </p:cNvPr>
          <p:cNvSpPr/>
          <p:nvPr/>
        </p:nvSpPr>
        <p:spPr>
          <a:xfrm>
            <a:off x="6464211" y="104888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CF8CC2F1-6540-41A3-AB7C-20898C4C7219}"/>
              </a:ext>
            </a:extLst>
          </p:cNvPr>
          <p:cNvSpPr/>
          <p:nvPr/>
        </p:nvSpPr>
        <p:spPr>
          <a:xfrm>
            <a:off x="4763404" y="1681574"/>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5" name="Gráfico 24">
            <a:extLst>
              <a:ext uri="{FF2B5EF4-FFF2-40B4-BE49-F238E27FC236}">
                <a16:creationId xmlns:a16="http://schemas.microsoft.com/office/drawing/2014/main" id="{B82274E1-871A-4063-A709-6D12628DB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1119856"/>
            <a:ext cx="336919" cy="507831"/>
          </a:xfrm>
          <a:prstGeom prst="rect">
            <a:avLst/>
          </a:prstGeom>
        </p:spPr>
      </p:pic>
      <p:sp>
        <p:nvSpPr>
          <p:cNvPr id="26" name="Rectángulo 25">
            <a:extLst>
              <a:ext uri="{FF2B5EF4-FFF2-40B4-BE49-F238E27FC236}">
                <a16:creationId xmlns:a16="http://schemas.microsoft.com/office/drawing/2014/main" id="{FD433532-B30E-48F9-AFAE-374BB862A528}"/>
              </a:ext>
            </a:extLst>
          </p:cNvPr>
          <p:cNvSpPr/>
          <p:nvPr/>
        </p:nvSpPr>
        <p:spPr>
          <a:xfrm>
            <a:off x="394772" y="2086028"/>
            <a:ext cx="3917561" cy="10907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176483B3-44BF-4EE3-BEB1-C95D9D907BE2}"/>
              </a:ext>
            </a:extLst>
          </p:cNvPr>
          <p:cNvSpPr/>
          <p:nvPr/>
        </p:nvSpPr>
        <p:spPr>
          <a:xfrm>
            <a:off x="4763404" y="2029970"/>
            <a:ext cx="3976697" cy="135649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BF5051E0-EE08-4C61-B379-DFDDEFFF822B}"/>
              </a:ext>
            </a:extLst>
          </p:cNvPr>
          <p:cNvSpPr txBox="1"/>
          <p:nvPr/>
        </p:nvSpPr>
        <p:spPr>
          <a:xfrm>
            <a:off x="4780720" y="2102448"/>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Se requiere CO</a:t>
            </a:r>
            <a:r>
              <a:rPr lang="es-ES" sz="1200" baseline="-25000" dirty="0">
                <a:solidFill>
                  <a:schemeClr val="tx1">
                    <a:lumMod val="75000"/>
                    <a:lumOff val="25000"/>
                  </a:schemeClr>
                </a:solidFill>
              </a:rPr>
              <a:t>2</a:t>
            </a:r>
            <a:r>
              <a:rPr lang="es-ES" sz="1200" dirty="0">
                <a:solidFill>
                  <a:schemeClr val="tx1">
                    <a:lumMod val="75000"/>
                    <a:lumOff val="25000"/>
                  </a:schemeClr>
                </a:solidFill>
              </a:rPr>
              <a:t> al final del proceso de fabricación para lograr el efecto efervescente en el producto final.</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Por lo tanto, la generación en el sitio, al recuperarlo, reduce los costes operativos de las cervecerías.</a:t>
            </a:r>
          </a:p>
        </p:txBody>
      </p:sp>
      <p:sp>
        <p:nvSpPr>
          <p:cNvPr id="29" name="Rectángulo: esquinas superiores redondeadas 28">
            <a:extLst>
              <a:ext uri="{FF2B5EF4-FFF2-40B4-BE49-F238E27FC236}">
                <a16:creationId xmlns:a16="http://schemas.microsoft.com/office/drawing/2014/main" id="{F28DE252-CADB-41C3-80CE-66B011143577}"/>
              </a:ext>
            </a:extLst>
          </p:cNvPr>
          <p:cNvSpPr/>
          <p:nvPr/>
        </p:nvSpPr>
        <p:spPr>
          <a:xfrm>
            <a:off x="2495237" y="4045221"/>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B469205E-B707-4502-840C-75C0670331F9}"/>
              </a:ext>
            </a:extLst>
          </p:cNvPr>
          <p:cNvSpPr/>
          <p:nvPr/>
        </p:nvSpPr>
        <p:spPr>
          <a:xfrm>
            <a:off x="4235533" y="353845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B9CFEEA2-C867-4047-A890-BB671B6DE462}"/>
              </a:ext>
            </a:extLst>
          </p:cNvPr>
          <p:cNvSpPr/>
          <p:nvPr/>
        </p:nvSpPr>
        <p:spPr>
          <a:xfrm>
            <a:off x="2374084" y="4150685"/>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2" name="TextBox 33">
            <a:extLst>
              <a:ext uri="{FF2B5EF4-FFF2-40B4-BE49-F238E27FC236}">
                <a16:creationId xmlns:a16="http://schemas.microsoft.com/office/drawing/2014/main" id="{F3B745F9-67DA-47A2-B6E4-B890E946C898}"/>
              </a:ext>
            </a:extLst>
          </p:cNvPr>
          <p:cNvSpPr txBox="1"/>
          <p:nvPr/>
        </p:nvSpPr>
        <p:spPr>
          <a:xfrm>
            <a:off x="2518514" y="4756794"/>
            <a:ext cx="3917169"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reducción de los costes operativos (reducción del CO</a:t>
            </a:r>
            <a:r>
              <a:rPr lang="es-ES" sz="1200" baseline="-25000" dirty="0">
                <a:solidFill>
                  <a:schemeClr val="tx1">
                    <a:lumMod val="75000"/>
                    <a:lumOff val="25000"/>
                  </a:schemeClr>
                </a:solidFill>
              </a:rPr>
              <a:t>2</a:t>
            </a:r>
            <a:r>
              <a:rPr lang="es-ES" sz="1200" dirty="0">
                <a:solidFill>
                  <a:schemeClr val="tx1">
                    <a:lumMod val="75000"/>
                    <a:lumOff val="25000"/>
                  </a:schemeClr>
                </a:solidFill>
              </a:rPr>
              <a:t> adquirido).</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Mejor visibilidad del mercado gracias a la promoción de un producto innovador.</a:t>
            </a:r>
          </a:p>
        </p:txBody>
      </p:sp>
      <p:sp>
        <p:nvSpPr>
          <p:cNvPr id="33" name="Rectángulo 32">
            <a:extLst>
              <a:ext uri="{FF2B5EF4-FFF2-40B4-BE49-F238E27FC236}">
                <a16:creationId xmlns:a16="http://schemas.microsoft.com/office/drawing/2014/main" id="{C9632539-AFC1-4287-9CF4-97DBE1634CC0}"/>
              </a:ext>
            </a:extLst>
          </p:cNvPr>
          <p:cNvSpPr/>
          <p:nvPr/>
        </p:nvSpPr>
        <p:spPr>
          <a:xfrm>
            <a:off x="2495244" y="4539740"/>
            <a:ext cx="4057246" cy="138213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9B169553-2989-466A-BD9B-B71DAE478A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08635" y="3642938"/>
            <a:ext cx="510233" cy="510233"/>
          </a:xfrm>
          <a:prstGeom prst="rect">
            <a:avLst/>
          </a:prstGeom>
        </p:spPr>
      </p:pic>
      <p:sp>
        <p:nvSpPr>
          <p:cNvPr id="35" name="Titel 1">
            <a:extLst>
              <a:ext uri="{FF2B5EF4-FFF2-40B4-BE49-F238E27FC236}">
                <a16:creationId xmlns:a16="http://schemas.microsoft.com/office/drawing/2014/main" id="{D6FF535D-9A3C-4630-9369-78A182BA8F3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B41E76BF-EB87-4C20-8658-13497278504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4415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92</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1FE75053-2225-4992-BD85-9BE0C92AEFB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967F949A-66C0-48C8-AE89-378BB56DF29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648ECF7-B949-4713-9B36-2629B44594E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E76F4E88-301A-4E76-8BDA-59741FF4F01C}"/>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7F582B0-ED02-4BF7-9394-39D6D0C3CBB3}"/>
              </a:ext>
            </a:extLst>
          </p:cNvPr>
          <p:cNvSpPr/>
          <p:nvPr/>
        </p:nvSpPr>
        <p:spPr>
          <a:xfrm>
            <a:off x="491678" y="2145985"/>
            <a:ext cx="8006861" cy="2938946"/>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Consumo de energía</a:t>
            </a:r>
            <a:r>
              <a:rPr lang="es-ES" sz="1200" dirty="0">
                <a:solidFill>
                  <a:schemeClr val="tx1">
                    <a:lumMod val="75000"/>
                    <a:lumOff val="25000"/>
                  </a:schemeClr>
                </a:solidFill>
              </a:rPr>
              <a:t>, tanto en términos de energía térmica como eléctrica. </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Consumo de agua</a:t>
            </a:r>
            <a:r>
              <a:rPr lang="es-ES" sz="1200" dirty="0">
                <a:solidFill>
                  <a:schemeClr val="tx1">
                    <a:lumMod val="75000"/>
                    <a:lumOff val="25000"/>
                  </a:schemeClr>
                </a:solidFill>
              </a:rPr>
              <a:t>, utilizado como ingrediente, para la limpieza, para descongelar las materias primas y para enfriar los productos cocidos.</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Aguas residuales</a:t>
            </a:r>
            <a:r>
              <a:rPr lang="es-ES" sz="1200" dirty="0">
                <a:solidFill>
                  <a:schemeClr val="tx1">
                    <a:lumMod val="75000"/>
                    <a:lumOff val="25000"/>
                  </a:schemeClr>
                </a:solidFill>
              </a:rPr>
              <a:t>, que contienen una carga orgánica importante, caracterizada por un alto contenido de sal y constituyentes orgánicos que incluyen principalmente sangre, grasa, proteínas, azúcares, especias, aditivos, detergentes y desinfectantes. </a:t>
            </a:r>
          </a:p>
          <a:p>
            <a:pPr marL="171450" lvl="0" indent="-171450"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Los residuos sólidos consisten principalmente en subproductos generados durante el procesamiento de la carne y la carne de ave. </a:t>
            </a:r>
            <a:r>
              <a:rPr lang="es-ES" sz="1200" dirty="0">
                <a:solidFill>
                  <a:schemeClr val="tx1">
                    <a:lumMod val="75000"/>
                    <a:lumOff val="25000"/>
                  </a:schemeClr>
                </a:solidFill>
              </a:rPr>
              <a:t>Estos desechos incluyen productos no conformes y restos de carne que permanecen en el equipo de procesamiento (por ejemplo, hueso, grasa, restos de restos). También se pueden encontrar otros desechos sólidos, como desechos de embalaje (por ejemplo, vidrio, cartón, plásticos, metales).</a:t>
            </a:r>
          </a:p>
        </p:txBody>
      </p:sp>
    </p:spTree>
    <p:extLst>
      <p:ext uri="{BB962C8B-B14F-4D97-AF65-F5344CB8AC3E}">
        <p14:creationId xmlns:p14="http://schemas.microsoft.com/office/powerpoint/2010/main" val="15605585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CD414EE6-D206-454D-9BE1-443915A36BD3}"/>
              </a:ext>
            </a:extLst>
          </p:cNvPr>
          <p:cNvGraphicFramePr>
            <a:graphicFrameLocks noGrp="1"/>
          </p:cNvGraphicFramePr>
          <p:nvPr>
            <p:extLst>
              <p:ext uri="{D42A27DB-BD31-4B8C-83A1-F6EECF244321}">
                <p14:modId xmlns:p14="http://schemas.microsoft.com/office/powerpoint/2010/main" val="1179736364"/>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Se puede utilizar el procesamiento a alta presión para la pasteurización y los procesos de cocción en la producción de carne y productos de carne de aves de corral, a fin de reducir el uso de energía. Las altas presiones se pueden utilizar de diferentes maneras:</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Reemplazar la pasteurización térmica,</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200" kern="1200" dirty="0">
                          <a:solidFill>
                            <a:schemeClr val="tx1">
                              <a:lumMod val="75000"/>
                              <a:lumOff val="25000"/>
                            </a:schemeClr>
                          </a:solidFill>
                          <a:effectLst/>
                          <a:latin typeface="+mn-lt"/>
                          <a:ea typeface="+mn-ea"/>
                          <a:cs typeface="+mn-cs"/>
                        </a:rPr>
                        <a:t>Reducir la etapa de cocción: al usar altas presiones, la etapa de cocción se puede reducir ya que la pasteurización completa se lleva a cabo durante la etapa de pasteurización de procesamiento a alta presión.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D95F4B00-A801-4558-BF88-436DFF806FA9}"/>
              </a:ext>
            </a:extLst>
          </p:cNvPr>
          <p:cNvGraphicFramePr>
            <a:graphicFrameLocks noGrp="1"/>
          </p:cNvGraphicFramePr>
          <p:nvPr>
            <p:extLst>
              <p:ext uri="{D42A27DB-BD31-4B8C-83A1-F6EECF244321}">
                <p14:modId xmlns:p14="http://schemas.microsoft.com/office/powerpoint/2010/main" val="223477754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productores de carne y productos de carne de ave. Sin embargo, los costos de inversión para comprar el equipo son altos y podrían desalentar a las PYME. Cuando este es el caso, las pymes pueden usar un servicio de alquiler para el procesamiento de alta presión.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966790CF-F316-46B6-8C9A-C6CF70C9BE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7BA12816-7489-4703-8FA5-F1D39E88434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21240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5F33C66F-9F30-4064-96AD-470C349D050A}"/>
              </a:ext>
            </a:extLst>
          </p:cNvPr>
          <p:cNvGraphicFramePr>
            <a:graphicFrameLocks noGrp="1"/>
          </p:cNvGraphicFramePr>
          <p:nvPr>
            <p:extLst>
              <p:ext uri="{D42A27DB-BD31-4B8C-83A1-F6EECF244321}">
                <p14:modId xmlns:p14="http://schemas.microsoft.com/office/powerpoint/2010/main" val="2277202012"/>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total de energía por cantidad de carne y carne de ave procesada (kWh / kg de producto).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energía en el procesamiento a alta presión (kWh / ciclo del producto procesado o kWh / kg de producto).</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2FB4232A-2AC4-445F-B8C8-1C802173F18A}"/>
              </a:ext>
            </a:extLst>
          </p:cNvPr>
          <p:cNvGraphicFramePr>
            <a:graphicFrameLocks noGrp="1"/>
          </p:cNvGraphicFramePr>
          <p:nvPr>
            <p:extLst>
              <p:ext uri="{D42A27DB-BD31-4B8C-83A1-F6EECF244321}">
                <p14:modId xmlns:p14="http://schemas.microsoft.com/office/powerpoint/2010/main" val="330952026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procesamiento a alta presión (propio o subcontratado) se utiliza para tratar productos cárnicos adecuados (por ejemplo, productos cocidos, productos curados y cocidos, curados crudos).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5DD85F52-87BF-4B34-A7F3-AF32557C1E8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89AD612-E91B-4AE7-8B40-61E86B67FCA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1296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95</a:t>
            </a:fld>
            <a:endParaRPr lang="de-DE"/>
          </a:p>
        </p:txBody>
      </p:sp>
      <p:sp>
        <p:nvSpPr>
          <p:cNvPr id="16" name="Rectángulo: esquinas superiores redondeadas 15">
            <a:extLst>
              <a:ext uri="{FF2B5EF4-FFF2-40B4-BE49-F238E27FC236}">
                <a16:creationId xmlns:a16="http://schemas.microsoft.com/office/drawing/2014/main" id="{012F738F-3981-44F9-A5C5-90BB13B33820}"/>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BD0A2A96-57EC-4C8B-86F4-5D3AF22387B6}"/>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8F759D0C-4B53-4783-A812-4626D526413D}"/>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E096082D-EBE2-431D-A687-8D7B98C27FF8}"/>
              </a:ext>
            </a:extLst>
          </p:cNvPr>
          <p:cNvSpPr txBox="1"/>
          <p:nvPr/>
        </p:nvSpPr>
        <p:spPr>
          <a:xfrm>
            <a:off x="445719" y="2114642"/>
            <a:ext cx="3790977" cy="206723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equipos de HPP son sistemas muy eficientes, con un bajo consumo de energía.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nivel de presión requerido generalmente se genera con el uso de intensificadores que usan electricidad.</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procesamiento a presión utiliza agua fría (o temperatura ambiente) como fluido de transmisión, por lo que no se necesita energía adicional para generar vapor o agua caliente, y el agua usada se puede reciclar.</a:t>
            </a:r>
          </a:p>
        </p:txBody>
      </p:sp>
      <p:pic>
        <p:nvPicPr>
          <p:cNvPr id="20" name="Gráfico 19">
            <a:extLst>
              <a:ext uri="{FF2B5EF4-FFF2-40B4-BE49-F238E27FC236}">
                <a16:creationId xmlns:a16="http://schemas.microsoft.com/office/drawing/2014/main" id="{A8132C63-CE08-41FB-A95E-0D24C0FC6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B1AB61D0-F897-4351-A42E-3FD1DE7F2FB7}"/>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969CAB43-B32B-4B31-9BDF-4A869698818F}"/>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0FEEE0F8-8694-49F9-B04B-E0E10605A063}"/>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4" name="Gráfico 23">
            <a:extLst>
              <a:ext uri="{FF2B5EF4-FFF2-40B4-BE49-F238E27FC236}">
                <a16:creationId xmlns:a16="http://schemas.microsoft.com/office/drawing/2014/main" id="{BDAD0344-7C97-4142-BC9E-A8E0F0F84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E88844B9-FFE5-4652-9853-455F7433F14C}"/>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4A4B491-D8EB-443A-9FD8-A92017FC1C1F}"/>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B5805440-3233-4529-9695-B3F6AA19F067}"/>
              </a:ext>
            </a:extLst>
          </p:cNvPr>
          <p:cNvSpPr txBox="1"/>
          <p:nvPr/>
        </p:nvSpPr>
        <p:spPr>
          <a:xfrm>
            <a:off x="4814484" y="1851609"/>
            <a:ext cx="3917561" cy="144911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La inversión necesaria para una máquina HPP está en el rango de 500.000-2.000.000 euros dependiendo del volumen del recipiente.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Aunque la inversión inicial es alta, el costo de procesamiento se ha estimado en 0,14 euros / kg de producto tratado a 600 MPa, incluidos los costos de inversión y operación.</a:t>
            </a:r>
          </a:p>
        </p:txBody>
      </p:sp>
      <p:sp>
        <p:nvSpPr>
          <p:cNvPr id="28" name="Rectángulo: esquinas superiores redondeadas 27">
            <a:extLst>
              <a:ext uri="{FF2B5EF4-FFF2-40B4-BE49-F238E27FC236}">
                <a16:creationId xmlns:a16="http://schemas.microsoft.com/office/drawing/2014/main" id="{B2D2CB60-29F8-4C3D-A679-D14FF676A50D}"/>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961657FA-C5CA-404B-A1E9-8BCB6E0C83BF}"/>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B21E89D-B471-47D6-B750-A202C715C0CE}"/>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1" name="TextBox 33">
            <a:extLst>
              <a:ext uri="{FF2B5EF4-FFF2-40B4-BE49-F238E27FC236}">
                <a16:creationId xmlns:a16="http://schemas.microsoft.com/office/drawing/2014/main" id="{16F0A30C-789F-4274-90E2-DB670928FC6A}"/>
              </a:ext>
            </a:extLst>
          </p:cNvPr>
          <p:cNvSpPr txBox="1"/>
          <p:nvPr/>
        </p:nvSpPr>
        <p:spPr>
          <a:xfrm>
            <a:off x="4814222" y="4389612"/>
            <a:ext cx="3917169" cy="16979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Pueden mejorar su imagen gracias a una mayor calidad del producto y al potencial de reducción de riesgo microbiano alcanzable.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Pueden reducir la energía y reducir el tiempo de proceso en algunos productos cárnicos y de carne de ave.</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procesamiento de alta presión permite aumentar su volumen de negocios de dos maneras.</a:t>
            </a:r>
          </a:p>
        </p:txBody>
      </p:sp>
      <p:sp>
        <p:nvSpPr>
          <p:cNvPr id="32" name="Rectángulo 31">
            <a:extLst>
              <a:ext uri="{FF2B5EF4-FFF2-40B4-BE49-F238E27FC236}">
                <a16:creationId xmlns:a16="http://schemas.microsoft.com/office/drawing/2014/main" id="{CA031C1A-6EB8-4CEB-87A1-CD7DC01B6B08}"/>
              </a:ext>
            </a:extLst>
          </p:cNvPr>
          <p:cNvSpPr/>
          <p:nvPr/>
        </p:nvSpPr>
        <p:spPr>
          <a:xfrm>
            <a:off x="4790952" y="4356851"/>
            <a:ext cx="4057246" cy="173066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A36444B6-3DF4-4A21-8811-FDEC2B917C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7CD97091-49D3-45FD-A8FB-B90DF265E08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productos cárnicos y avícolas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73CE267A-F5A1-4130-B090-14A0DCEB363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1557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702C1CA9-EC4E-477B-80E8-818D425CC693}"/>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01421841-0A6C-4600-A124-A5C0558C138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a:t>Elaboración de zumos de frutas</a:t>
            </a:r>
            <a:endParaRPr lang="de-DE" dirty="0">
              <a:solidFill>
                <a:srgbClr val="FFFFFF"/>
              </a:solidFill>
            </a:endParaRPr>
          </a:p>
        </p:txBody>
      </p:sp>
      <p:sp>
        <p:nvSpPr>
          <p:cNvPr id="10" name="Rectángulo 9">
            <a:extLst>
              <a:ext uri="{FF2B5EF4-FFF2-40B4-BE49-F238E27FC236}">
                <a16:creationId xmlns:a16="http://schemas.microsoft.com/office/drawing/2014/main" id="{173C8C52-13FD-4B09-9149-51BC19E588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A80BBE4-6928-4535-BC49-965FBB025AB9}"/>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B1888FF-29DB-4C1C-AFB0-F07751661015}"/>
              </a:ext>
            </a:extLst>
          </p:cNvPr>
          <p:cNvSpPr/>
          <p:nvPr/>
        </p:nvSpPr>
        <p:spPr>
          <a:xfrm>
            <a:off x="491678" y="4175857"/>
            <a:ext cx="8006861" cy="889154"/>
          </a:xfrm>
          <a:prstGeom prst="rect">
            <a:avLst/>
          </a:prstGeom>
        </p:spPr>
        <p:txBody>
          <a:bodyPr wrap="square">
            <a:spAutoFit/>
          </a:bodyPr>
          <a:lstStyle/>
          <a:p>
            <a:pPr lvl="0" defTabSz="685800">
              <a:lnSpc>
                <a:spcPct val="150000"/>
              </a:lnSpc>
              <a:spcBef>
                <a:spcPct val="20000"/>
              </a:spcBef>
            </a:pPr>
            <a:r>
              <a:rPr lang="es-ES" sz="1200" b="1" i="1" dirty="0">
                <a:solidFill>
                  <a:schemeClr val="tx1">
                    <a:lumMod val="75000"/>
                    <a:lumOff val="25000"/>
                  </a:schemeClr>
                </a:solidFill>
              </a:rPr>
              <a:t>Aspectos indirectos: </a:t>
            </a:r>
            <a:r>
              <a:rPr lang="es-ES" sz="1200" dirty="0">
                <a:solidFill>
                  <a:schemeClr val="tx1">
                    <a:lumMod val="75000"/>
                    <a:lumOff val="25000"/>
                  </a:schemeClr>
                </a:solidFill>
              </a:rPr>
              <a:t>La producción primaria de fruta y su transporte (actividades agrícolas y de transporte) y el uso de materiales de embalaje, la generación de residuos (empaque y alimentos) y el transporte de jugo de fruta envasado y el comercio minorista.</a:t>
            </a:r>
          </a:p>
        </p:txBody>
      </p:sp>
      <p:sp>
        <p:nvSpPr>
          <p:cNvPr id="13" name="Inhaltsplatzhalter 2">
            <a:extLst>
              <a:ext uri="{FF2B5EF4-FFF2-40B4-BE49-F238E27FC236}">
                <a16:creationId xmlns:a16="http://schemas.microsoft.com/office/drawing/2014/main" id="{FAC9F436-AF04-4C3A-AE31-892EB3C6AFDA}"/>
              </a:ext>
            </a:extLst>
          </p:cNvPr>
          <p:cNvSpPr txBox="1">
            <a:spLocks/>
          </p:cNvSpPr>
          <p:nvPr/>
        </p:nvSpPr>
        <p:spPr>
          <a:xfrm>
            <a:off x="431768" y="2206795"/>
            <a:ext cx="8229600" cy="1270671"/>
          </a:xfrm>
          <a:prstGeom prst="rect">
            <a:avLst/>
          </a:prstGeom>
        </p:spPr>
        <p:txBody>
          <a:bodyPr vert="horz" lIns="91440" tIns="45720" rIns="91440" bIns="45720" rtlCol="0">
            <a:normAutofit fontScale="92500" lnSpcReduction="1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Consumo de agua y generación de aguas residuales.</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Consumo de energía.</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Productos y residuos orgánicos derivados.</a:t>
            </a:r>
          </a:p>
          <a:p>
            <a:pPr marL="285750" indent="-285750" algn="just">
              <a:spcAft>
                <a:spcPts val="450"/>
              </a:spcAft>
              <a:buFont typeface="Wingdings" panose="05000000000000000000" pitchFamily="2" charset="2"/>
              <a:buChar char="ü"/>
            </a:pPr>
            <a:r>
              <a:rPr lang="es-ES" sz="1600" b="0" dirty="0">
                <a:solidFill>
                  <a:schemeClr val="tx1">
                    <a:lumMod val="75000"/>
                    <a:lumOff val="25000"/>
                  </a:schemeClr>
                </a:solidFill>
              </a:rPr>
              <a:t>Emisiones al aire.</a:t>
            </a:r>
          </a:p>
        </p:txBody>
      </p:sp>
      <p:cxnSp>
        <p:nvCxnSpPr>
          <p:cNvPr id="14" name="Conector recto 13">
            <a:extLst>
              <a:ext uri="{FF2B5EF4-FFF2-40B4-BE49-F238E27FC236}">
                <a16:creationId xmlns:a16="http://schemas.microsoft.com/office/drawing/2014/main" id="{276A9785-46BE-4A07-912D-9D5CD4AB5C5C}"/>
              </a:ext>
            </a:extLst>
          </p:cNvPr>
          <p:cNvCxnSpPr>
            <a:cxnSpLocks/>
          </p:cNvCxnSpPr>
          <p:nvPr/>
        </p:nvCxnSpPr>
        <p:spPr>
          <a:xfrm>
            <a:off x="431768" y="207311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89290183-5012-42AA-8E6B-D8BAD19E7BA7}"/>
              </a:ext>
            </a:extLst>
          </p:cNvPr>
          <p:cNvCxnSpPr>
            <a:cxnSpLocks/>
          </p:cNvCxnSpPr>
          <p:nvPr/>
        </p:nvCxnSpPr>
        <p:spPr>
          <a:xfrm>
            <a:off x="377661" y="351332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212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B7951FE2-F569-4B43-9E9F-1F467487DD5A}"/>
              </a:ext>
            </a:extLst>
          </p:cNvPr>
          <p:cNvGraphicFramePr>
            <a:graphicFrameLocks noGrp="1"/>
          </p:cNvGraphicFramePr>
          <p:nvPr>
            <p:extLst>
              <p:ext uri="{D42A27DB-BD31-4B8C-83A1-F6EECF244321}">
                <p14:modId xmlns:p14="http://schemas.microsoft.com/office/powerpoint/2010/main" val="1684425152"/>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Resumen</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Eliminar los residuos de fruta del proceso de producción: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Recuperación de productos valiosos como, pectina, productos químicos e ingredientes alimentarios multifuncionales que pueden usarse en productos de panadería.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los residuos de frutas como alimento para animales.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Uso de los residuos de fruta como </a:t>
                      </a:r>
                      <a:r>
                        <a:rPr lang="es-ES" sz="1200" kern="1200" dirty="0" err="1">
                          <a:solidFill>
                            <a:schemeClr val="tx1">
                              <a:lumMod val="75000"/>
                              <a:lumOff val="25000"/>
                            </a:schemeClr>
                          </a:solidFill>
                          <a:effectLst/>
                          <a:latin typeface="+mn-lt"/>
                          <a:ea typeface="+mn-ea"/>
                          <a:cs typeface="+mn-cs"/>
                        </a:rPr>
                        <a:t>co-sustrato</a:t>
                      </a:r>
                      <a:r>
                        <a:rPr lang="es-ES" sz="1200" kern="1200" dirty="0">
                          <a:solidFill>
                            <a:schemeClr val="tx1">
                              <a:lumMod val="75000"/>
                              <a:lumOff val="25000"/>
                            </a:schemeClr>
                          </a:solidFill>
                          <a:effectLst/>
                          <a:latin typeface="+mn-lt"/>
                          <a:ea typeface="+mn-ea"/>
                          <a:cs typeface="+mn-cs"/>
                        </a:rPr>
                        <a:t> de digestión anaeróbica en una planta de digestión anaeróbica ya existente o planifique la construcción de un nuevo sistema de digestión anaeróbica junto con otros organizaciones cercanas que producen desechos orgánicos que podrían procesarse en una planta de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7152F2AF-0ACA-42FE-A8C1-F045FAE21DEC}"/>
              </a:ext>
            </a:extLst>
          </p:cNvPr>
          <p:cNvGraphicFramePr>
            <a:graphicFrameLocks noGrp="1"/>
          </p:cNvGraphicFramePr>
          <p:nvPr>
            <p:extLst>
              <p:ext uri="{D42A27DB-BD31-4B8C-83A1-F6EECF244321}">
                <p14:modId xmlns:p14="http://schemas.microsoft.com/office/powerpoint/2010/main" val="1158512769"/>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Es aplicable a todos los fabricantes de zumo de frutas, siempre que las condiciones locales permitan la implementación de las opciones enumeradas anteriormente.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5C87B9B-931A-43B9-8563-5A82BB1BBE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3A83126-7277-43D9-B962-5513F96CB8D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3854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98</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A4CC568E-C86C-4728-8C63-5B1A73193E4D}"/>
              </a:ext>
            </a:extLst>
          </p:cNvPr>
          <p:cNvGraphicFramePr>
            <a:graphicFrameLocks noGrp="1"/>
          </p:cNvGraphicFramePr>
          <p:nvPr>
            <p:extLst>
              <p:ext uri="{D42A27DB-BD31-4B8C-83A1-F6EECF244321}">
                <p14:modId xmlns:p14="http://schemas.microsoft.com/office/powerpoint/2010/main" val="1315276868"/>
              </p:ext>
            </p:extLst>
          </p:nvPr>
        </p:nvGraphicFramePr>
        <p:xfrm>
          <a:off x="238984" y="1422935"/>
          <a:ext cx="8666032" cy="23244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7123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3267">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lumMod val="75000"/>
                              <a:lumOff val="25000"/>
                            </a:schemeClr>
                          </a:solidFill>
                          <a:effectLst/>
                          <a:latin typeface="+mn-lt"/>
                          <a:ea typeface="+mn-ea"/>
                          <a:cs typeface="+mn-cs"/>
                        </a:rPr>
                        <a:t>Tasa de explotación de residuos de fruta (%): cantidad total de residuos de fruta utilizados para la recuperación de productos valiosos (p. Ej., Pectina, aceites esenciales), como alimento para animales o como </a:t>
                      </a:r>
                      <a:r>
                        <a:rPr lang="es-ES" sz="1200" kern="1200" dirty="0" err="1">
                          <a:solidFill>
                            <a:schemeClr val="tx1">
                              <a:lumMod val="75000"/>
                              <a:lumOff val="25000"/>
                            </a:schemeClr>
                          </a:solidFill>
                          <a:effectLst/>
                          <a:latin typeface="+mn-lt"/>
                          <a:ea typeface="+mn-ea"/>
                          <a:cs typeface="+mn-cs"/>
                        </a:rPr>
                        <a:t>co-sustrato</a:t>
                      </a:r>
                      <a:r>
                        <a:rPr lang="es-ES" sz="1200" kern="1200" dirty="0">
                          <a:solidFill>
                            <a:schemeClr val="tx1">
                              <a:lumMod val="75000"/>
                              <a:lumOff val="25000"/>
                            </a:schemeClr>
                          </a:solidFill>
                          <a:effectLst/>
                          <a:latin typeface="+mn-lt"/>
                          <a:ea typeface="+mn-ea"/>
                          <a:cs typeface="+mn-cs"/>
                        </a:rPr>
                        <a:t> en una planta de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A2023EF-4017-4714-96BF-B5DE4817E4AB}"/>
              </a:ext>
            </a:extLst>
          </p:cNvPr>
          <p:cNvGraphicFramePr>
            <a:graphicFrameLocks noGrp="1"/>
          </p:cNvGraphicFramePr>
          <p:nvPr>
            <p:extLst>
              <p:ext uri="{D42A27DB-BD31-4B8C-83A1-F6EECF244321}">
                <p14:modId xmlns:p14="http://schemas.microsoft.com/office/powerpoint/2010/main" val="2774852804"/>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El 100% de los residuos de la fruta se utilizan para la recuperación de productos valiosos (por ejemplo, pectina, aceites esenciales), como alimento para animales o como </a:t>
                      </a:r>
                      <a:r>
                        <a:rPr lang="es-ES" sz="1200" kern="1200" dirty="0" err="1">
                          <a:solidFill>
                            <a:schemeClr val="tx1">
                              <a:lumMod val="75000"/>
                              <a:lumOff val="25000"/>
                            </a:schemeClr>
                          </a:solidFill>
                          <a:latin typeface="+mn-lt"/>
                          <a:ea typeface="+mn-ea"/>
                          <a:cs typeface="+mn-cs"/>
                        </a:rPr>
                        <a:t>co-sustrato</a:t>
                      </a:r>
                      <a:r>
                        <a:rPr lang="es-ES" sz="1200" kern="1200" dirty="0">
                          <a:solidFill>
                            <a:schemeClr val="tx1">
                              <a:lumMod val="75000"/>
                              <a:lumOff val="25000"/>
                            </a:schemeClr>
                          </a:solidFill>
                          <a:latin typeface="+mn-lt"/>
                          <a:ea typeface="+mn-ea"/>
                          <a:cs typeface="+mn-cs"/>
                        </a:rPr>
                        <a:t> para la digestión anaeróbica.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52FD2AA-12A3-48CE-BADD-AA2D01DADCC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8D083ED-59B9-45DA-AA90-E0209D25DAC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750346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99</a:t>
            </a:fld>
            <a:endParaRPr lang="de-DE"/>
          </a:p>
        </p:txBody>
      </p:sp>
      <p:sp>
        <p:nvSpPr>
          <p:cNvPr id="16" name="Rectángulo: esquinas superiores redondeadas 15">
            <a:extLst>
              <a:ext uri="{FF2B5EF4-FFF2-40B4-BE49-F238E27FC236}">
                <a16:creationId xmlns:a16="http://schemas.microsoft.com/office/drawing/2014/main" id="{D47A99EC-F086-4619-A803-C74D406786A8}"/>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DE000EA8-067C-4283-A1C6-0191212CBF5F}"/>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6CC03BCC-9DCE-4606-946C-CEF4C90C2039}"/>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sp>
        <p:nvSpPr>
          <p:cNvPr id="19" name="TextBox 33">
            <a:extLst>
              <a:ext uri="{FF2B5EF4-FFF2-40B4-BE49-F238E27FC236}">
                <a16:creationId xmlns:a16="http://schemas.microsoft.com/office/drawing/2014/main" id="{5B055613-D72C-415D-AB99-903C03214252}"/>
              </a:ext>
            </a:extLst>
          </p:cNvPr>
          <p:cNvSpPr txBox="1"/>
          <p:nvPr/>
        </p:nvSpPr>
        <p:spPr>
          <a:xfrm>
            <a:off x="445719" y="2301278"/>
            <a:ext cx="3790977" cy="16979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componentes extraídos pueden utilizarse para sustituir componentes “vírgenes”.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uso de los residuos de fruta como alimento para animales, ya que esto evitaría producir otro alimento a partir de otros recursos naturales.</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El proceso de digestión anaeróbica genera biogás que luego puede emplearse para la generación de electricidad y calor renovables</a:t>
            </a:r>
          </a:p>
        </p:txBody>
      </p:sp>
      <p:pic>
        <p:nvPicPr>
          <p:cNvPr id="20" name="Gráfico 19">
            <a:extLst>
              <a:ext uri="{FF2B5EF4-FFF2-40B4-BE49-F238E27FC236}">
                <a16:creationId xmlns:a16="http://schemas.microsoft.com/office/drawing/2014/main" id="{8F3D1DE4-78D6-4E4A-8FC3-E5A4FB312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A2EB9DE9-5644-42AE-B422-4B5D3433B1FF}"/>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F55F68E0-567A-442C-99E9-D91B55B641C7}"/>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F36763B2-FFBC-49F0-AB02-C3EFA1A7E0F9}"/>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económicos</a:t>
            </a:r>
          </a:p>
        </p:txBody>
      </p:sp>
      <p:pic>
        <p:nvPicPr>
          <p:cNvPr id="24" name="Gráfico 23">
            <a:extLst>
              <a:ext uri="{FF2B5EF4-FFF2-40B4-BE49-F238E27FC236}">
                <a16:creationId xmlns:a16="http://schemas.microsoft.com/office/drawing/2014/main" id="{075C0322-FA15-48E4-B424-AA039CB1A7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9F407A6C-1CBC-4B8B-8313-5A0E37452EA9}"/>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981C1560-D39E-4868-BA46-262ECA3E4EF8}"/>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68248680-1D0C-42BF-97F8-B1E2FF7A6F92}"/>
              </a:ext>
            </a:extLst>
          </p:cNvPr>
          <p:cNvSpPr txBox="1"/>
          <p:nvPr/>
        </p:nvSpPr>
        <p:spPr>
          <a:xfrm>
            <a:off x="4814484" y="1946787"/>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principales costes están relacionados con el transporte de los residuos y el precio de mercado asignado a los residuos de fruta.</a:t>
            </a:r>
          </a:p>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beneficios de las plantas de biogás que utilizan residuos de fruta están relacionados con el aumento de la producción de biogás.</a:t>
            </a:r>
          </a:p>
        </p:txBody>
      </p:sp>
      <p:sp>
        <p:nvSpPr>
          <p:cNvPr id="28" name="Rectángulo: esquinas superiores redondeadas 27">
            <a:extLst>
              <a:ext uri="{FF2B5EF4-FFF2-40B4-BE49-F238E27FC236}">
                <a16:creationId xmlns:a16="http://schemas.microsoft.com/office/drawing/2014/main" id="{DDC9FE86-5E44-4899-8361-D195A741E0B2}"/>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16740F7D-2B88-4199-A31C-85450551BB94}"/>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5F0ABEE-B6D5-4260-A0E9-786DE35047CB}"/>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Impulsión de la implementación:</a:t>
            </a:r>
          </a:p>
        </p:txBody>
      </p:sp>
      <p:sp>
        <p:nvSpPr>
          <p:cNvPr id="31" name="TextBox 33">
            <a:extLst>
              <a:ext uri="{FF2B5EF4-FFF2-40B4-BE49-F238E27FC236}">
                <a16:creationId xmlns:a16="http://schemas.microsoft.com/office/drawing/2014/main" id="{03BA5896-478E-4AF1-A280-4CF54E48FD4F}"/>
              </a:ext>
            </a:extLst>
          </p:cNvPr>
          <p:cNvSpPr txBox="1"/>
          <p:nvPr/>
        </p:nvSpPr>
        <p:spPr>
          <a:xfrm>
            <a:off x="4814222" y="4467825"/>
            <a:ext cx="3917169" cy="120032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s-ES" sz="1200" dirty="0">
                <a:solidFill>
                  <a:schemeClr val="tx1">
                    <a:lumMod val="75000"/>
                    <a:lumOff val="25000"/>
                  </a:schemeClr>
                </a:solidFill>
              </a:rPr>
              <a:t>Los beneficios ambientales y los beneficios económicos potenciales que se pueden lograr gracias al valor de mercado potencial de los productos útiles que pueden extraerse y los residuos de fruta utilizados como alimento o </a:t>
            </a:r>
            <a:r>
              <a:rPr lang="es-ES" sz="1200" dirty="0" err="1">
                <a:solidFill>
                  <a:schemeClr val="tx1">
                    <a:lumMod val="75000"/>
                    <a:lumOff val="25000"/>
                  </a:schemeClr>
                </a:solidFill>
              </a:rPr>
              <a:t>co-sustrato</a:t>
            </a:r>
            <a:r>
              <a:rPr lang="es-ES" sz="1200" dirty="0">
                <a:solidFill>
                  <a:schemeClr val="tx1">
                    <a:lumMod val="75000"/>
                    <a:lumOff val="25000"/>
                  </a:schemeClr>
                </a:solidFill>
              </a:rPr>
              <a:t>.</a:t>
            </a:r>
          </a:p>
        </p:txBody>
      </p:sp>
      <p:sp>
        <p:nvSpPr>
          <p:cNvPr id="32" name="Rectángulo 31">
            <a:extLst>
              <a:ext uri="{FF2B5EF4-FFF2-40B4-BE49-F238E27FC236}">
                <a16:creationId xmlns:a16="http://schemas.microsoft.com/office/drawing/2014/main" id="{64A16371-B7AE-4921-95B5-F4A578FEC478}"/>
              </a:ext>
            </a:extLst>
          </p:cNvPr>
          <p:cNvSpPr/>
          <p:nvPr/>
        </p:nvSpPr>
        <p:spPr>
          <a:xfrm>
            <a:off x="4790952" y="4356851"/>
            <a:ext cx="4057246" cy="15092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2836C7FB-5856-4C93-8458-4FBFFF8247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CBB476BD-DB8A-4B1E-A24C-07F16B998D7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zumos de frutas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B517C6A1-75CE-4016-BCDF-675E7410D4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20398965"/>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4312</TotalTime>
  <Words>15572</Words>
  <Application>Microsoft Office PowerPoint</Application>
  <PresentationFormat>Presentación en pantalla (4:3)</PresentationFormat>
  <Paragraphs>1404</Paragraphs>
  <Slides>127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127</vt:i4>
      </vt:variant>
    </vt:vector>
  </HeadingPairs>
  <TitlesOfParts>
    <vt:vector size="134" baseType="lpstr">
      <vt:lpstr>Arial</vt:lpstr>
      <vt:lpstr>Calibri</vt:lpstr>
      <vt:lpstr>Calibri Light</vt:lpstr>
      <vt:lpstr>Courier New</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325</cp:revision>
  <dcterms:created xsi:type="dcterms:W3CDTF">2019-05-16T08:18:17Z</dcterms:created>
  <dcterms:modified xsi:type="dcterms:W3CDTF">2019-10-29T08:17:19Z</dcterms:modified>
</cp:coreProperties>
</file>