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130"/>
  </p:notesMasterIdLst>
  <p:sldIdLst>
    <p:sldId id="664" r:id="rId3"/>
    <p:sldId id="266" r:id="rId4"/>
    <p:sldId id="267" r:id="rId5"/>
    <p:sldId id="301" r:id="rId6"/>
    <p:sldId id="269" r:id="rId7"/>
    <p:sldId id="277" r:id="rId8"/>
    <p:sldId id="650" r:id="rId9"/>
    <p:sldId id="651" r:id="rId10"/>
    <p:sldId id="291" r:id="rId11"/>
    <p:sldId id="302" r:id="rId12"/>
    <p:sldId id="292" r:id="rId13"/>
    <p:sldId id="306" r:id="rId14"/>
    <p:sldId id="312" r:id="rId15"/>
    <p:sldId id="295" r:id="rId16"/>
    <p:sldId id="296" r:id="rId17"/>
    <p:sldId id="303" r:id="rId18"/>
    <p:sldId id="297" r:id="rId19"/>
    <p:sldId id="305" r:id="rId20"/>
    <p:sldId id="313" r:id="rId21"/>
    <p:sldId id="314" r:id="rId22"/>
    <p:sldId id="315" r:id="rId23"/>
    <p:sldId id="654" r:id="rId24"/>
    <p:sldId id="655" r:id="rId25"/>
    <p:sldId id="333" r:id="rId26"/>
    <p:sldId id="656" r:id="rId27"/>
    <p:sldId id="335" r:id="rId28"/>
    <p:sldId id="657" r:id="rId29"/>
    <p:sldId id="658" r:id="rId30"/>
    <p:sldId id="659" r:id="rId31"/>
    <p:sldId id="316" r:id="rId32"/>
    <p:sldId id="317" r:id="rId33"/>
    <p:sldId id="660" r:id="rId34"/>
    <p:sldId id="661" r:id="rId35"/>
    <p:sldId id="322" r:id="rId36"/>
    <p:sldId id="337" r:id="rId37"/>
    <p:sldId id="338" r:id="rId38"/>
    <p:sldId id="339" r:id="rId39"/>
    <p:sldId id="355" r:id="rId40"/>
    <p:sldId id="340" r:id="rId41"/>
    <p:sldId id="341" r:id="rId42"/>
    <p:sldId id="342" r:id="rId43"/>
    <p:sldId id="343" r:id="rId44"/>
    <p:sldId id="344" r:id="rId45"/>
    <p:sldId id="345" r:id="rId46"/>
    <p:sldId id="347" r:id="rId47"/>
    <p:sldId id="348" r:id="rId48"/>
    <p:sldId id="349" r:id="rId49"/>
    <p:sldId id="350" r:id="rId50"/>
    <p:sldId id="351" r:id="rId51"/>
    <p:sldId id="352" r:id="rId52"/>
    <p:sldId id="353" r:id="rId53"/>
    <p:sldId id="354" r:id="rId54"/>
    <p:sldId id="324" r:id="rId55"/>
    <p:sldId id="325" r:id="rId56"/>
    <p:sldId id="326" r:id="rId57"/>
    <p:sldId id="327" r:id="rId58"/>
    <p:sldId id="328" r:id="rId59"/>
    <p:sldId id="329" r:id="rId60"/>
    <p:sldId id="330" r:id="rId61"/>
    <p:sldId id="357" r:id="rId62"/>
    <p:sldId id="399" r:id="rId63"/>
    <p:sldId id="411" r:id="rId64"/>
    <p:sldId id="412" r:id="rId65"/>
    <p:sldId id="413" r:id="rId66"/>
    <p:sldId id="410" r:id="rId67"/>
    <p:sldId id="414" r:id="rId68"/>
    <p:sldId id="404" r:id="rId69"/>
    <p:sldId id="405" r:id="rId70"/>
    <p:sldId id="406" r:id="rId71"/>
    <p:sldId id="407" r:id="rId72"/>
    <p:sldId id="408" r:id="rId73"/>
    <p:sldId id="409" r:id="rId74"/>
    <p:sldId id="403" r:id="rId75"/>
    <p:sldId id="400" r:id="rId76"/>
    <p:sldId id="401" r:id="rId77"/>
    <p:sldId id="402" r:id="rId78"/>
    <p:sldId id="365" r:id="rId79"/>
    <p:sldId id="649" r:id="rId80"/>
    <p:sldId id="646" r:id="rId81"/>
    <p:sldId id="416" r:id="rId82"/>
    <p:sldId id="648" r:id="rId83"/>
    <p:sldId id="647" r:id="rId84"/>
    <p:sldId id="389" r:id="rId85"/>
    <p:sldId id="390" r:id="rId86"/>
    <p:sldId id="392" r:id="rId87"/>
    <p:sldId id="393" r:id="rId88"/>
    <p:sldId id="394" r:id="rId89"/>
    <p:sldId id="395" r:id="rId90"/>
    <p:sldId id="396" r:id="rId91"/>
    <p:sldId id="397" r:id="rId92"/>
    <p:sldId id="398" r:id="rId93"/>
    <p:sldId id="388" r:id="rId94"/>
    <p:sldId id="385" r:id="rId95"/>
    <p:sldId id="386" r:id="rId96"/>
    <p:sldId id="387" r:id="rId97"/>
    <p:sldId id="384" r:id="rId98"/>
    <p:sldId id="381" r:id="rId99"/>
    <p:sldId id="382" r:id="rId100"/>
    <p:sldId id="383" r:id="rId101"/>
    <p:sldId id="380" r:id="rId102"/>
    <p:sldId id="417" r:id="rId103"/>
    <p:sldId id="377" r:id="rId104"/>
    <p:sldId id="378" r:id="rId105"/>
    <p:sldId id="379" r:id="rId106"/>
    <p:sldId id="374" r:id="rId107"/>
    <p:sldId id="359" r:id="rId108"/>
    <p:sldId id="366" r:id="rId109"/>
    <p:sldId id="369" r:id="rId110"/>
    <p:sldId id="367" r:id="rId111"/>
    <p:sldId id="368" r:id="rId112"/>
    <p:sldId id="373" r:id="rId113"/>
    <p:sldId id="364" r:id="rId114"/>
    <p:sldId id="370" r:id="rId115"/>
    <p:sldId id="371" r:id="rId116"/>
    <p:sldId id="360" r:id="rId117"/>
    <p:sldId id="361" r:id="rId118"/>
    <p:sldId id="362" r:id="rId119"/>
    <p:sldId id="363" r:id="rId120"/>
    <p:sldId id="372" r:id="rId121"/>
    <p:sldId id="652" r:id="rId122"/>
    <p:sldId id="663" r:id="rId123"/>
    <p:sldId id="653" r:id="rId124"/>
    <p:sldId id="279" r:id="rId125"/>
    <p:sldId id="283" r:id="rId126"/>
    <p:sldId id="284" r:id="rId127"/>
    <p:sldId id="285" r:id="rId128"/>
    <p:sldId id="662" r:id="rId1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arcia" initials="JG" lastIdx="1" clrIdx="0">
    <p:extLst>
      <p:ext uri="{19B8F6BF-5375-455C-9EA6-DF929625EA0E}">
        <p15:presenceInfo xmlns:p15="http://schemas.microsoft.com/office/powerpoint/2012/main" userId="S::jgarcia@fcirce.es::175dc08a-1302-4148-ac1b-0bfb3212d27b" providerId="AD"/>
      </p:ext>
    </p:extLst>
  </p:cmAuthor>
  <p:cmAuthor id="2" name="Inmaculada Fraj Latorre" initials="IFL" lastIdx="2" clrIdx="1">
    <p:extLst>
      <p:ext uri="{19B8F6BF-5375-455C-9EA6-DF929625EA0E}">
        <p15:presenceInfo xmlns:p15="http://schemas.microsoft.com/office/powerpoint/2012/main" userId="S::ifraj@fcirce.es::23f6cdc7-eb8f-4910-880b-64ad6385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FFC000"/>
    <a:srgbClr val="1B8E95"/>
    <a:srgbClr val="FFFFFF"/>
    <a:srgbClr val="88E28F"/>
    <a:srgbClr val="C6F2C9"/>
    <a:srgbClr val="22B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6357" autoAdjust="0"/>
  </p:normalViewPr>
  <p:slideViewPr>
    <p:cSldViewPr snapToGrid="0">
      <p:cViewPr varScale="1">
        <p:scale>
          <a:sx n="59" d="100"/>
          <a:sy n="59" d="100"/>
        </p:scale>
        <p:origin x="14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136" Type="http://schemas.microsoft.com/office/2016/11/relationships/changesInfo" Target="changesInfos/changesInfo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5CEC8837-AEE7-4A3A-9441-EE7AF917FBE8}"/>
    <pc:docChg chg="custSel modSld">
      <pc:chgData name="Sara Zarazaga Navarro" userId="3d120633-b5e1-4aa4-9335-407903167109" providerId="ADAL" clId="{5CEC8837-AEE7-4A3A-9441-EE7AF917FBE8}" dt="2019-08-06T10:05:32.012" v="3" actId="478"/>
      <pc:docMkLst>
        <pc:docMk/>
      </pc:docMkLst>
      <pc:sldChg chg="delSp">
        <pc:chgData name="Sara Zarazaga Navarro" userId="3d120633-b5e1-4aa4-9335-407903167109" providerId="ADAL" clId="{5CEC8837-AEE7-4A3A-9441-EE7AF917FBE8}" dt="2019-08-06T10:05:32.012" v="3" actId="478"/>
        <pc:sldMkLst>
          <pc:docMk/>
          <pc:sldMk cId="3316057793" sldId="651"/>
        </pc:sldMkLst>
        <pc:spChg chg="topLvl">
          <ac:chgData name="Sara Zarazaga Navarro" userId="3d120633-b5e1-4aa4-9335-407903167109" providerId="ADAL" clId="{5CEC8837-AEE7-4A3A-9441-EE7AF917FBE8}" dt="2019-08-06T10:05:20.499" v="0" actId="478"/>
          <ac:spMkLst>
            <pc:docMk/>
            <pc:sldMk cId="3316057793" sldId="651"/>
            <ac:spMk id="12" creationId="{7D3B0F90-ABA5-472B-A5DE-CB92D0B83BCF}"/>
          </ac:spMkLst>
        </pc:spChg>
        <pc:spChg chg="del topLvl">
          <ac:chgData name="Sara Zarazaga Navarro" userId="3d120633-b5e1-4aa4-9335-407903167109" providerId="ADAL" clId="{5CEC8837-AEE7-4A3A-9441-EE7AF917FBE8}" dt="2019-08-06T10:05:20.499" v="0" actId="478"/>
          <ac:spMkLst>
            <pc:docMk/>
            <pc:sldMk cId="3316057793" sldId="651"/>
            <ac:spMk id="13" creationId="{1532CAAF-5775-486A-9D57-5E7B9E1C5525}"/>
          </ac:spMkLst>
        </pc:spChg>
        <pc:spChg chg="del topLvl">
          <ac:chgData name="Sara Zarazaga Navarro" userId="3d120633-b5e1-4aa4-9335-407903167109" providerId="ADAL" clId="{5CEC8837-AEE7-4A3A-9441-EE7AF917FBE8}" dt="2019-08-06T10:05:25.545" v="1" actId="478"/>
          <ac:spMkLst>
            <pc:docMk/>
            <pc:sldMk cId="3316057793" sldId="651"/>
            <ac:spMk id="28" creationId="{7DEB09CA-2FD6-47D1-BF5B-5AD635F55933}"/>
          </ac:spMkLst>
        </pc:spChg>
        <pc:spChg chg="topLvl">
          <ac:chgData name="Sara Zarazaga Navarro" userId="3d120633-b5e1-4aa4-9335-407903167109" providerId="ADAL" clId="{5CEC8837-AEE7-4A3A-9441-EE7AF917FBE8}" dt="2019-08-06T10:05:25.545" v="1" actId="478"/>
          <ac:spMkLst>
            <pc:docMk/>
            <pc:sldMk cId="3316057793" sldId="651"/>
            <ac:spMk id="29" creationId="{66E380C3-87F7-4FCF-AC99-EB4D741128A2}"/>
          </ac:spMkLst>
        </pc:spChg>
        <pc:spChg chg="del topLvl">
          <ac:chgData name="Sara Zarazaga Navarro" userId="3d120633-b5e1-4aa4-9335-407903167109" providerId="ADAL" clId="{5CEC8837-AEE7-4A3A-9441-EE7AF917FBE8}" dt="2019-08-06T10:05:29.161" v="2" actId="478"/>
          <ac:spMkLst>
            <pc:docMk/>
            <pc:sldMk cId="3316057793" sldId="651"/>
            <ac:spMk id="31" creationId="{9EB18FAF-57A9-494E-990A-78D8A28B72F3}"/>
          </ac:spMkLst>
        </pc:spChg>
        <pc:spChg chg="topLvl">
          <ac:chgData name="Sara Zarazaga Navarro" userId="3d120633-b5e1-4aa4-9335-407903167109" providerId="ADAL" clId="{5CEC8837-AEE7-4A3A-9441-EE7AF917FBE8}" dt="2019-08-06T10:05:29.161" v="2" actId="478"/>
          <ac:spMkLst>
            <pc:docMk/>
            <pc:sldMk cId="3316057793" sldId="651"/>
            <ac:spMk id="32" creationId="{79A888DA-DB68-429A-8863-CFD13745093C}"/>
          </ac:spMkLst>
        </pc:spChg>
        <pc:spChg chg="del topLvl">
          <ac:chgData name="Sara Zarazaga Navarro" userId="3d120633-b5e1-4aa4-9335-407903167109" providerId="ADAL" clId="{5CEC8837-AEE7-4A3A-9441-EE7AF917FBE8}" dt="2019-08-06T10:05:32.012" v="3" actId="478"/>
          <ac:spMkLst>
            <pc:docMk/>
            <pc:sldMk cId="3316057793" sldId="651"/>
            <ac:spMk id="37" creationId="{83DFB96E-0F35-4A81-8843-C0FCDD809460}"/>
          </ac:spMkLst>
        </pc:spChg>
        <pc:spChg chg="topLvl">
          <ac:chgData name="Sara Zarazaga Navarro" userId="3d120633-b5e1-4aa4-9335-407903167109" providerId="ADAL" clId="{5CEC8837-AEE7-4A3A-9441-EE7AF917FBE8}" dt="2019-08-06T10:05:32.012" v="3" actId="478"/>
          <ac:spMkLst>
            <pc:docMk/>
            <pc:sldMk cId="3316057793" sldId="651"/>
            <ac:spMk id="38" creationId="{526A3FA2-7C60-4CCC-8F0C-824C481E127E}"/>
          </ac:spMkLst>
        </pc:spChg>
        <pc:grpChg chg="del">
          <ac:chgData name="Sara Zarazaga Navarro" userId="3d120633-b5e1-4aa4-9335-407903167109" providerId="ADAL" clId="{5CEC8837-AEE7-4A3A-9441-EE7AF917FBE8}" dt="2019-08-06T10:05:20.499" v="0" actId="478"/>
          <ac:grpSpMkLst>
            <pc:docMk/>
            <pc:sldMk cId="3316057793" sldId="651"/>
            <ac:grpSpMk id="14" creationId="{98F24566-BEF5-4832-89D4-A2E544CF6E20}"/>
          </ac:grpSpMkLst>
        </pc:grpChg>
        <pc:grpChg chg="del">
          <ac:chgData name="Sara Zarazaga Navarro" userId="3d120633-b5e1-4aa4-9335-407903167109" providerId="ADAL" clId="{5CEC8837-AEE7-4A3A-9441-EE7AF917FBE8}" dt="2019-08-06T10:05:25.545" v="1" actId="478"/>
          <ac:grpSpMkLst>
            <pc:docMk/>
            <pc:sldMk cId="3316057793" sldId="651"/>
            <ac:grpSpMk id="27" creationId="{9141AFDE-7AF6-46A3-AAF5-752E14FB9DCA}"/>
          </ac:grpSpMkLst>
        </pc:grpChg>
        <pc:grpChg chg="del">
          <ac:chgData name="Sara Zarazaga Navarro" userId="3d120633-b5e1-4aa4-9335-407903167109" providerId="ADAL" clId="{5CEC8837-AEE7-4A3A-9441-EE7AF917FBE8}" dt="2019-08-06T10:05:29.161" v="2" actId="478"/>
          <ac:grpSpMkLst>
            <pc:docMk/>
            <pc:sldMk cId="3316057793" sldId="651"/>
            <ac:grpSpMk id="30" creationId="{01D991CA-9085-4FC2-89E7-DD358DE7236D}"/>
          </ac:grpSpMkLst>
        </pc:grpChg>
        <pc:grpChg chg="del">
          <ac:chgData name="Sara Zarazaga Navarro" userId="3d120633-b5e1-4aa4-9335-407903167109" providerId="ADAL" clId="{5CEC8837-AEE7-4A3A-9441-EE7AF917FBE8}" dt="2019-08-06T10:05:32.012" v="3" actId="478"/>
          <ac:grpSpMkLst>
            <pc:docMk/>
            <pc:sldMk cId="3316057793" sldId="651"/>
            <ac:grpSpMk id="36" creationId="{9CD86C78-61E3-4310-99B0-63CCA770A52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B5F5-B5CF-4AF2-AF47-13E02D1B4800}" type="datetimeFigureOut">
              <a:rPr lang="es-ES" smtClean="0"/>
              <a:t>14/10/2019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B16E-D994-4930-B2FB-E3C56C285495}" type="slidenum">
              <a:rPr lang="es-ES" smtClean="0"/>
              <a:t>‹Nº›</a:t>
            </a:fld>
            <a:endParaRPr lang="es-ES"/>
          </a:p>
        </p:txBody>
      </p:sp>
    </p:spTree>
    <p:extLst>
      <p:ext uri="{BB962C8B-B14F-4D97-AF65-F5344CB8AC3E}">
        <p14:creationId xmlns:p14="http://schemas.microsoft.com/office/powerpoint/2010/main" val="11132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4" y="1916831"/>
            <a:ext cx="8495708" cy="910952"/>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14.10.2019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6645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14.10.2019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4337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14.10.2019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07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14.10.2019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24588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395140" y="1106351"/>
            <a:ext cx="6858000" cy="429198"/>
          </a:xfrm>
        </p:spPr>
        <p:txBody>
          <a:bodyPr>
            <a:normAutofit/>
          </a:bodyPr>
          <a:lstStyle>
            <a:lvl1pPr marL="0" indent="0" algn="l">
              <a:buNone/>
              <a:defRPr sz="1500" b="0">
                <a:solidFill>
                  <a:schemeClr val="accent6"/>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2" name="Título 1"/>
          <p:cNvSpPr>
            <a:spLocks noGrp="1"/>
          </p:cNvSpPr>
          <p:nvPr>
            <p:ph type="ctrTitle"/>
          </p:nvPr>
        </p:nvSpPr>
        <p:spPr>
          <a:xfrm>
            <a:off x="395141" y="518644"/>
            <a:ext cx="7502989" cy="631977"/>
          </a:xfrm>
        </p:spPr>
        <p:txBody>
          <a:bodyPr anchor="b">
            <a:normAutofit/>
          </a:bodyPr>
          <a:lstStyle>
            <a:lvl1pPr algn="l">
              <a:defRPr sz="2700">
                <a:solidFill>
                  <a:schemeClr val="accent1"/>
                </a:solidFill>
                <a:latin typeface="+mj-lt"/>
              </a:defRPr>
            </a:lvl1pPr>
          </a:lstStyle>
          <a:p>
            <a:r>
              <a:rPr lang="es-ES" dirty="0"/>
              <a:t>Haga clic para modificar el estilo de título del patrón</a:t>
            </a:r>
          </a:p>
        </p:txBody>
      </p:sp>
      <p:sp>
        <p:nvSpPr>
          <p:cNvPr id="4" name="Marcador de fecha 3"/>
          <p:cNvSpPr>
            <a:spLocks noGrp="1"/>
          </p:cNvSpPr>
          <p:nvPr>
            <p:ph type="dt" sz="half" idx="10"/>
          </p:nvPr>
        </p:nvSpPr>
        <p:spPr/>
        <p:txBody>
          <a:bodyPr/>
          <a:lstStyle/>
          <a:p>
            <a:fld id="{E1E7B302-6B9C-4AA0-A611-21ABD157CDBA}" type="datetimeFigureOut">
              <a:rPr lang="es-ES" smtClean="0"/>
              <a:t>14/10/2019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9BCCBE-ED99-4192-B7F7-2F573D6EF204}" type="slidenum">
              <a:rPr lang="es-ES" smtClean="0"/>
              <a:t>‹Nº›</a:t>
            </a:fld>
            <a:endParaRPr lang="es-ES"/>
          </a:p>
        </p:txBody>
      </p:sp>
      <p:sp>
        <p:nvSpPr>
          <p:cNvPr id="8" name="Marcador de texto 7"/>
          <p:cNvSpPr>
            <a:spLocks noGrp="1"/>
          </p:cNvSpPr>
          <p:nvPr>
            <p:ph type="body" sz="quarter" idx="13"/>
          </p:nvPr>
        </p:nvSpPr>
        <p:spPr>
          <a:xfrm>
            <a:off x="395288" y="1976438"/>
            <a:ext cx="7503319" cy="4000500"/>
          </a:xfrm>
        </p:spPr>
        <p:txBody>
          <a:bodyPr/>
          <a:lstStyle>
            <a:lvl1pPr>
              <a:buClr>
                <a:schemeClr val="accent1"/>
              </a:buClr>
              <a:defRPr>
                <a:latin typeface="+mj-lt"/>
              </a:defRPr>
            </a:lvl1pPr>
            <a:lvl2pPr>
              <a:buClr>
                <a:schemeClr val="accent1"/>
              </a:buClr>
              <a:defRPr>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3342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88725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421010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4C04D7-7DE5-4BF6-A6F2-72D672D42D9E}"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31949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4C04D7-7DE5-4BF6-A6F2-72D672D42D9E}" type="datetimeFigureOut">
              <a:rPr lang="es-ES" smtClean="0"/>
              <a:t>14/10/2019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95687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4C04D7-7DE5-4BF6-A6F2-72D672D42D9E}" type="datetimeFigureOut">
              <a:rPr lang="es-ES" smtClean="0"/>
              <a:t>14/10/2019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62146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4C04D7-7DE5-4BF6-A6F2-72D672D42D9E}" type="datetimeFigureOut">
              <a:rPr lang="es-ES" smtClean="0"/>
              <a:t>14/10/2019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09675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425"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14.10.2019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94384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C04D7-7DE5-4BF6-A6F2-72D672D42D9E}" type="datetimeFigureOut">
              <a:rPr lang="es-ES" smtClean="0"/>
              <a:t>14/10/2019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28265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14/10/2019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78314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14/10/2019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61434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34123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14/10/2019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28520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8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14.10.2019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4588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14.10.2019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6664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535113"/>
            <a:ext cx="4041775"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14.10.2019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8184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14.10.2019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1664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14.10.2019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2175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14.10.2019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1537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7"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80" y="6432776"/>
            <a:ext cx="755803" cy="180040"/>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fld id="{69C8C11C-252D-4E31-B211-61D9BDB45342}" type="datetime1">
              <a:rPr lang="de-DE" smtClean="0"/>
              <a:t>14.10.2019</a:t>
            </a:fld>
            <a:endParaRPr lang="de-DE" dirty="0"/>
          </a:p>
        </p:txBody>
      </p:sp>
      <p:sp>
        <p:nvSpPr>
          <p:cNvPr id="5" name="Fußzeilenplatzhalter 4"/>
          <p:cNvSpPr>
            <a:spLocks noGrp="1"/>
          </p:cNvSpPr>
          <p:nvPr>
            <p:ph type="ftr" sz="quarter" idx="3"/>
          </p:nvPr>
        </p:nvSpPr>
        <p:spPr>
          <a:xfrm>
            <a:off x="1979714" y="6436056"/>
            <a:ext cx="5032240" cy="176761"/>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8" y="6432776"/>
            <a:ext cx="514400" cy="180040"/>
          </a:xfrm>
          <a:prstGeom prst="rect">
            <a:avLst/>
          </a:prstGeom>
        </p:spPr>
        <p:txBody>
          <a:bodyPr vert="horz" lIns="91440" tIns="45720" rIns="36000" bIns="45720" rtlCol="0" anchor="ctr"/>
          <a:lstStyle>
            <a:lvl1pPr algn="r">
              <a:defRPr sz="6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5"/>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4"/>
            <a:ext cx="5032240" cy="193337"/>
          </a:xfrm>
          <a:prstGeom prst="rect">
            <a:avLst/>
          </a:prstGeom>
          <a:noFill/>
        </p:spPr>
        <p:txBody>
          <a:bodyPr wrap="square" rtlCol="0">
            <a:noAutofit/>
          </a:bodyPr>
          <a:lstStyle/>
          <a:p>
            <a:pPr defTabSz="534924"/>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6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6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06035" y="6298941"/>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92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dt="0"/>
  <p:txStyles>
    <p:titleStyle>
      <a:lvl1pPr algn="l" defTabSz="685800" rtl="0" eaLnBrk="1" latinLnBrk="0" hangingPunct="1">
        <a:spcBef>
          <a:spcPct val="0"/>
        </a:spcBef>
        <a:buNone/>
        <a:defRPr sz="1650" b="1"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500"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C04D7-7DE5-4BF6-A6F2-72D672D42D9E}" type="datetimeFigureOut">
              <a:rPr lang="es-ES" smtClean="0"/>
              <a:t>14/10/2019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7399-596B-47F8-B3EC-C7EA81B5980E}" type="slidenum">
              <a:rPr lang="es-ES" smtClean="0"/>
              <a:t>‹Nº›</a:t>
            </a:fld>
            <a:endParaRPr lang="es-ES" dirty="0"/>
          </a:p>
        </p:txBody>
      </p:sp>
    </p:spTree>
    <p:extLst>
      <p:ext uri="{BB962C8B-B14F-4D97-AF65-F5344CB8AC3E}">
        <p14:creationId xmlns:p14="http://schemas.microsoft.com/office/powerpoint/2010/main" val="3788847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8.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14.png"/></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fif"/><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33967"/>
            <a:ext cx="6567834" cy="1384995"/>
          </a:xfrm>
          <a:prstGeom prst="rect">
            <a:avLst/>
          </a:prstGeom>
          <a:noFill/>
        </p:spPr>
        <p:txBody>
          <a:bodyPr wrap="square" rtlCol="0" anchor="t">
            <a:spAutoFit/>
          </a:bodyPr>
          <a:lstStyle/>
          <a:p>
            <a:pPr lvl="0"/>
            <a:r>
              <a:rPr lang="es-ES" sz="2800" kern="0" dirty="0" err="1">
                <a:ea typeface="ＭＳ Ｐゴシック" pitchFamily="-105" charset="-128"/>
              </a:rPr>
              <a:t>Best</a:t>
            </a:r>
            <a:r>
              <a:rPr lang="es-ES" sz="2800" kern="0" dirty="0">
                <a:ea typeface="ＭＳ Ｐゴシック" pitchFamily="-105" charset="-128"/>
              </a:rPr>
              <a:t> </a:t>
            </a:r>
            <a:r>
              <a:rPr lang="es-ES" sz="2800" kern="0" dirty="0" err="1">
                <a:ea typeface="ＭＳ Ｐゴシック" pitchFamily="-105" charset="-128"/>
              </a:rPr>
              <a:t>practices</a:t>
            </a:r>
            <a:r>
              <a:rPr lang="es-ES" sz="2800" kern="0" dirty="0">
                <a:ea typeface="ＭＳ Ｐゴシック" pitchFamily="-105" charset="-128"/>
              </a:rPr>
              <a:t> in </a:t>
            </a:r>
            <a:r>
              <a:rPr lang="es-ES" sz="2800" kern="0" dirty="0" err="1">
                <a:ea typeface="ＭＳ Ｐゴシック" pitchFamily="-105" charset="-128"/>
              </a:rPr>
              <a:t>environmental</a:t>
            </a:r>
            <a:r>
              <a:rPr lang="es-ES" sz="2800" kern="0" dirty="0">
                <a:ea typeface="ＭＳ Ｐゴシック" pitchFamily="-105" charset="-128"/>
              </a:rPr>
              <a:t> </a:t>
            </a:r>
            <a:r>
              <a:rPr lang="es-ES" sz="2800" kern="0" dirty="0" err="1">
                <a:ea typeface="ＭＳ Ｐゴシック" pitchFamily="-105" charset="-128"/>
              </a:rPr>
              <a:t>management</a:t>
            </a:r>
            <a:r>
              <a:rPr lang="es-ES" sz="2800" kern="0" dirty="0">
                <a:ea typeface="ＭＳ Ｐゴシック" pitchFamily="-105" charset="-128"/>
              </a:rPr>
              <a:t> 
</a:t>
            </a:r>
            <a:endParaRPr lang="en-GB" sz="1600" kern="0" dirty="0">
              <a:ea typeface="ＭＳ Ｐゴシック" pitchFamily="-105" charset="-128"/>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rgbClr val="008595"/>
                </a:solidFill>
              </a:rPr>
              <a:t>Towards a Sustainable Agro-Food Industry. </a:t>
            </a:r>
            <a:br>
              <a:rPr lang="en-US" sz="1200" b="1" dirty="0">
                <a:solidFill>
                  <a:srgbClr val="008595"/>
                </a:solidFill>
              </a:rPr>
            </a:br>
            <a:r>
              <a:rPr lang="en-US" sz="1200" b="1" dirty="0">
                <a:solidFill>
                  <a:srgbClr val="008595"/>
                </a:solidFill>
              </a:rPr>
              <a:t>Capacity Building </a:t>
            </a:r>
            <a:r>
              <a:rPr lang="en-US" sz="1200" b="1" dirty="0" err="1">
                <a:solidFill>
                  <a:srgbClr val="008595"/>
                </a:solidFill>
              </a:rPr>
              <a:t>Programmes</a:t>
            </a:r>
            <a:r>
              <a:rPr lang="en-US" sz="1200" b="1" dirty="0">
                <a:solidFill>
                  <a:srgbClr val="008595"/>
                </a:solidFill>
              </a:rPr>
              <a:t> in Energy Efficiency.</a:t>
            </a:r>
            <a:endParaRPr lang="de-DE" sz="1200" b="1" dirty="0">
              <a:solidFill>
                <a:srgbClr val="008595"/>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71773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1496ABA-AC05-4780-8E07-EE2A582B63F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Sustainable</a:t>
            </a:r>
            <a:r>
              <a:rPr lang="es-ES" sz="2400" dirty="0"/>
              <a:t> </a:t>
            </a:r>
            <a:r>
              <a:rPr lang="es-ES" sz="2400" dirty="0" err="1"/>
              <a:t>supply</a:t>
            </a:r>
            <a:r>
              <a:rPr lang="es-ES" sz="2400" dirty="0"/>
              <a:t> </a:t>
            </a:r>
            <a:r>
              <a:rPr lang="es-ES" sz="2400" dirty="0" err="1"/>
              <a:t>chain</a:t>
            </a:r>
            <a:r>
              <a:rPr lang="es-ES" sz="2400" dirty="0"/>
              <a:t> </a:t>
            </a:r>
            <a:r>
              <a:rPr lang="es-ES" sz="2400" dirty="0" err="1"/>
              <a:t>management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105DA415-8412-461F-B283-D6D8AB3A9F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9BFC1F6-AA15-409C-B29A-E266909BB998}"/>
              </a:ext>
            </a:extLst>
          </p:cNvPr>
          <p:cNvGraphicFramePr>
            <a:graphicFrameLocks noGrp="1"/>
          </p:cNvGraphicFramePr>
          <p:nvPr>
            <p:extLst>
              <p:ext uri="{D42A27DB-BD31-4B8C-83A1-F6EECF244321}">
                <p14:modId xmlns:p14="http://schemas.microsoft.com/office/powerpoint/2010/main" val="3540732203"/>
              </p:ext>
            </p:extLst>
          </p:nvPr>
        </p:nvGraphicFramePr>
        <p:xfrm>
          <a:off x="238984" y="1884346"/>
          <a:ext cx="8666032" cy="19274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err="1">
                          <a:solidFill>
                            <a:schemeClr val="tx1"/>
                          </a:solidFill>
                        </a:rPr>
                        <a:t>Environmental</a:t>
                      </a:r>
                      <a:r>
                        <a:rPr lang="es-ES" sz="2000" b="1" dirty="0">
                          <a:solidFill>
                            <a:schemeClr val="tx1"/>
                          </a:solidFill>
                        </a:rPr>
                        <a:t> performance </a:t>
                      </a:r>
                      <a:r>
                        <a:rPr lang="es-ES" sz="2000" b="1" dirty="0" err="1">
                          <a:solidFill>
                            <a:schemeClr val="tx1"/>
                          </a:solidFill>
                        </a:rPr>
                        <a:t>indicators</a:t>
                      </a:r>
                      <a:endParaRPr lang="es-ES" sz="2000" b="1" dirty="0">
                        <a:solidFill>
                          <a:schemeClr val="tx1"/>
                        </a:solidFill>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n-US" sz="1400" dirty="0">
                          <a:solidFill>
                            <a:schemeClr val="tx1">
                              <a:lumMod val="75000"/>
                              <a:lumOff val="25000"/>
                            </a:schemeClr>
                          </a:solidFill>
                        </a:rPr>
                        <a:t>Percentage of ingredients or products that meet sustainability criteria or are obtained through green purchases.
Percentage of suppliers participating in sustainability improvement programs or with established environmental management systems.
</a:t>
                      </a: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65064725-11D0-4EA5-9A4F-40E45D813ED4}"/>
              </a:ext>
            </a:extLst>
          </p:cNvPr>
          <p:cNvGraphicFramePr>
            <a:graphicFrameLocks noGrp="1"/>
          </p:cNvGraphicFramePr>
          <p:nvPr>
            <p:extLst>
              <p:ext uri="{D42A27DB-BD31-4B8C-83A1-F6EECF244321}">
                <p14:modId xmlns:p14="http://schemas.microsoft.com/office/powerpoint/2010/main" val="917678645"/>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err="1">
                          <a:solidFill>
                            <a:schemeClr val="tx1"/>
                          </a:solidFill>
                          <a:latin typeface="+mn-lt"/>
                          <a:ea typeface="+mn-ea"/>
                          <a:cs typeface="+mn-cs"/>
                        </a:rPr>
                        <a:t>Benchmarks</a:t>
                      </a:r>
                      <a:r>
                        <a:rPr lang="es-ES" sz="2000" b="1" kern="1200" dirty="0">
                          <a:solidFill>
                            <a:schemeClr val="tx1"/>
                          </a:solidFill>
                          <a:latin typeface="+mn-lt"/>
                          <a:ea typeface="+mn-ea"/>
                          <a:cs typeface="+mn-cs"/>
                        </a:rPr>
                        <a:t> </a:t>
                      </a:r>
                      <a:r>
                        <a:rPr lang="es-ES" sz="2000" b="1" kern="1200" dirty="0" err="1">
                          <a:solidFill>
                            <a:schemeClr val="tx1"/>
                          </a:solidFill>
                          <a:latin typeface="+mn-lt"/>
                          <a:ea typeface="+mn-ea"/>
                          <a:cs typeface="+mn-cs"/>
                        </a:rPr>
                        <a:t>of</a:t>
                      </a:r>
                      <a:r>
                        <a:rPr lang="es-ES" sz="2000" b="1" kern="1200" dirty="0">
                          <a:solidFill>
                            <a:schemeClr val="tx1"/>
                          </a:solidFill>
                          <a:latin typeface="+mn-lt"/>
                          <a:ea typeface="+mn-ea"/>
                          <a:cs typeface="+mn-cs"/>
                        </a:rPr>
                        <a:t> </a:t>
                      </a:r>
                      <a:r>
                        <a:rPr lang="es-ES" sz="2000" b="1" kern="1200" dirty="0" err="1">
                          <a:solidFill>
                            <a:schemeClr val="tx1"/>
                          </a:solidFill>
                          <a:latin typeface="+mn-lt"/>
                          <a:ea typeface="+mn-ea"/>
                          <a:cs typeface="+mn-cs"/>
                        </a:rPr>
                        <a:t>excellence</a:t>
                      </a:r>
                      <a:r>
                        <a:rPr lang="es-ES" sz="2000" b="1" kern="1200" dirty="0">
                          <a:solidFill>
                            <a:schemeClr val="tx1"/>
                          </a:solidFill>
                          <a:latin typeface="+mn-lt"/>
                          <a:ea typeface="+mn-ea"/>
                          <a:cs typeface="+mn-cs"/>
                        </a:rPr>
                        <a:t>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400" kern="1200" dirty="0">
                          <a:solidFill>
                            <a:schemeClr val="tx1">
                              <a:lumMod val="75000"/>
                              <a:lumOff val="25000"/>
                            </a:schemeClr>
                          </a:solidFill>
                          <a:effectLst/>
                          <a:latin typeface="+mn-lt"/>
                          <a:ea typeface="+mn-ea"/>
                          <a:cs typeface="+mn-cs"/>
                        </a:rPr>
                        <a:t>N/A</a:t>
                      </a:r>
                      <a:endParaRPr lang="es-ES" sz="2000" kern="1200" dirty="0">
                        <a:solidFill>
                          <a:schemeClr val="tx1">
                            <a:lumMod val="75000"/>
                            <a:lumOff val="25000"/>
                          </a:schemeClr>
                        </a:solidFill>
                        <a:effectLst/>
                        <a:latin typeface="+mn-lt"/>
                        <a:ea typeface="+mn-ea"/>
                        <a:cs typeface="+mn-cs"/>
                      </a:endParaRPr>
                    </a:p>
                    <a:p>
                      <a:pPr algn="ctr"/>
                      <a:endParaRPr lang="es-ES" sz="1400" kern="1200" dirty="0">
                        <a:solidFill>
                          <a:schemeClr val="dk1"/>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979074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100</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7CF38732-E0A3-4505-86F5-CDEC7556A6F6}"/>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s-ES" sz="1800" dirty="0">
                <a:solidFill>
                  <a:srgbClr val="000000">
                    <a:lumMod val="75000"/>
                    <a:lumOff val="25000"/>
                  </a:srgbClr>
                </a:solidFill>
              </a:rPr>
              <a:t>En general, los impactos ambientales más relevantes son:</a:t>
            </a:r>
          </a:p>
        </p:txBody>
      </p:sp>
      <p:sp>
        <p:nvSpPr>
          <p:cNvPr id="9" name="Titel 1">
            <a:extLst>
              <a:ext uri="{FF2B5EF4-FFF2-40B4-BE49-F238E27FC236}">
                <a16:creationId xmlns:a16="http://schemas.microsoft.com/office/drawing/2014/main" id="{999D4AC5-A353-42F9-AA71-56747EDB196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Cheese</a:t>
            </a:r>
            <a:r>
              <a:rPr lang="es-ES" sz="2400" dirty="0"/>
              <a:t> </a:t>
            </a:r>
            <a:r>
              <a:rPr lang="es-ES" sz="2400" dirty="0" err="1"/>
              <a:t>making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C6095D2A-65A8-4CE5-A096-6D2C1FE1CF2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00AD614D-BDE0-4D3B-9C1D-F70C8DAB7532}"/>
              </a:ext>
            </a:extLst>
          </p:cNvPr>
          <p:cNvSpPr/>
          <p:nvPr/>
        </p:nvSpPr>
        <p:spPr>
          <a:xfrm>
            <a:off x="491678" y="4170286"/>
            <a:ext cx="7946429" cy="1011314"/>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C0FBD194-F3CC-4E3C-B5C5-AB9AF34B5EB9}"/>
              </a:ext>
            </a:extLst>
          </p:cNvPr>
          <p:cNvSpPr/>
          <p:nvPr/>
        </p:nvSpPr>
        <p:spPr>
          <a:xfrm>
            <a:off x="491678" y="4175857"/>
            <a:ext cx="8006861" cy="889154"/>
          </a:xfrm>
          <a:prstGeom prst="rect">
            <a:avLst/>
          </a:prstGeom>
        </p:spPr>
        <p:txBody>
          <a:bodyPr wrap="square">
            <a:spAutoFit/>
          </a:bodyPr>
          <a:lstStyle/>
          <a:p>
            <a:pPr lvl="0" algn="just" defTabSz="685800">
              <a:lnSpc>
                <a:spcPct val="150000"/>
              </a:lnSpc>
              <a:spcBef>
                <a:spcPct val="20000"/>
              </a:spcBef>
            </a:pPr>
            <a:r>
              <a:rPr lang="en-US" sz="1200" b="1" i="1" dirty="0">
                <a:solidFill>
                  <a:schemeClr val="tx1">
                    <a:lumMod val="75000"/>
                    <a:lumOff val="25000"/>
                  </a:schemeClr>
                </a:solidFill>
              </a:rPr>
              <a:t>Indirect aspects: </a:t>
            </a:r>
            <a:r>
              <a:rPr lang="en-US" sz="1200" i="1" dirty="0">
                <a:solidFill>
                  <a:schemeClr val="tx1">
                    <a:lumMod val="75000"/>
                    <a:lumOff val="25000"/>
                  </a:schemeClr>
                </a:solidFill>
              </a:rPr>
              <a:t>The most relevant indirect aspects of cheese production is the production of milk (agricultural phase). In addition, other indirect environmental aspects are the transport and distribution of milk and finished products, the choice of packaging and the retail of the finished products.</a:t>
            </a:r>
          </a:p>
        </p:txBody>
      </p:sp>
      <p:sp>
        <p:nvSpPr>
          <p:cNvPr id="13" name="Inhaltsplatzhalter 2">
            <a:extLst>
              <a:ext uri="{FF2B5EF4-FFF2-40B4-BE49-F238E27FC236}">
                <a16:creationId xmlns:a16="http://schemas.microsoft.com/office/drawing/2014/main" id="{5805ACBC-4BD0-4728-9E81-6837F41EC76A}"/>
              </a:ext>
            </a:extLst>
          </p:cNvPr>
          <p:cNvSpPr txBox="1">
            <a:spLocks/>
          </p:cNvSpPr>
          <p:nvPr/>
        </p:nvSpPr>
        <p:spPr>
          <a:xfrm>
            <a:off x="431768" y="1766687"/>
            <a:ext cx="8229600" cy="1746639"/>
          </a:xfrm>
          <a:prstGeom prst="rect">
            <a:avLst/>
          </a:prstGeom>
        </p:spPr>
        <p:txBody>
          <a:bodyPr vert="horz" lIns="91440" tIns="45720" rIns="91440" bIns="45720" rtlCol="0">
            <a:normAutofit fontScale="85000" lnSpcReduction="2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By-products generation, </a:t>
            </a:r>
            <a:r>
              <a:rPr lang="en-US" sz="1600" b="0" dirty="0">
                <a:solidFill>
                  <a:schemeClr val="tx1">
                    <a:lumMod val="75000"/>
                    <a:lumOff val="25000"/>
                  </a:schemeClr>
                </a:solidFill>
              </a:rPr>
              <a:t>mainly whey from coagulation, curd treatment and drainage, as well as pressing processes. </a:t>
            </a:r>
          </a:p>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Waste water generation, </a:t>
            </a:r>
            <a:r>
              <a:rPr lang="en-US" sz="1600" b="0" dirty="0">
                <a:solidFill>
                  <a:schemeClr val="tx1">
                    <a:lumMod val="75000"/>
                    <a:lumOff val="25000"/>
                  </a:schemeClr>
                </a:solidFill>
              </a:rPr>
              <a:t>mainly whey from coagulation, curd treatment, drainage and pressing, and brines from the salting stage. In addition, it is important in cleaning and disinfection operations. </a:t>
            </a:r>
          </a:p>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Energy consumption, </a:t>
            </a:r>
            <a:r>
              <a:rPr lang="en-US" sz="1600" b="0" dirty="0">
                <a:solidFill>
                  <a:schemeClr val="tx1">
                    <a:lumMod val="75000"/>
                    <a:lumOff val="25000"/>
                  </a:schemeClr>
                </a:solidFill>
              </a:rPr>
              <a:t>both in terms of thermal energy (pasteurization as well as cleaning and disinfection operations) and electricity (refrigeration).</a:t>
            </a:r>
          </a:p>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Water consumption, </a:t>
            </a:r>
            <a:r>
              <a:rPr lang="en-US" sz="1600" b="0" dirty="0">
                <a:solidFill>
                  <a:schemeClr val="tx1">
                    <a:lumMod val="75000"/>
                    <a:lumOff val="25000"/>
                  </a:schemeClr>
                </a:solidFill>
              </a:rPr>
              <a:t>mainly used in cleaning and disinfection operations.</a:t>
            </a:r>
          </a:p>
        </p:txBody>
      </p:sp>
      <p:cxnSp>
        <p:nvCxnSpPr>
          <p:cNvPr id="14" name="Conector recto 13">
            <a:extLst>
              <a:ext uri="{FF2B5EF4-FFF2-40B4-BE49-F238E27FC236}">
                <a16:creationId xmlns:a16="http://schemas.microsoft.com/office/drawing/2014/main" id="{F520E222-43CF-45CB-BB3C-FED01ACB1FC3}"/>
              </a:ext>
            </a:extLst>
          </p:cNvPr>
          <p:cNvCxnSpPr>
            <a:cxnSpLocks/>
          </p:cNvCxnSpPr>
          <p:nvPr/>
        </p:nvCxnSpPr>
        <p:spPr>
          <a:xfrm>
            <a:off x="431768" y="163300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E6941B4-789E-48DB-BF82-BFC863DE03F1}"/>
              </a:ext>
            </a:extLst>
          </p:cNvPr>
          <p:cNvCxnSpPr>
            <a:cxnSpLocks/>
          </p:cNvCxnSpPr>
          <p:nvPr/>
        </p:nvCxnSpPr>
        <p:spPr>
          <a:xfrm>
            <a:off x="377661" y="351332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634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101</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25E69BF-16E8-4A7C-916B-1E4951EA5BF7}"/>
              </a:ext>
            </a:extLst>
          </p:cNvPr>
          <p:cNvGraphicFramePr>
            <a:graphicFrameLocks noGrp="1"/>
          </p:cNvGraphicFramePr>
          <p:nvPr>
            <p:extLst>
              <p:ext uri="{D42A27DB-BD31-4B8C-83A1-F6EECF244321}">
                <p14:modId xmlns:p14="http://schemas.microsoft.com/office/powerpoint/2010/main" val="178403897"/>
              </p:ext>
            </p:extLst>
          </p:nvPr>
        </p:nvGraphicFramePr>
        <p:xfrm>
          <a:off x="370136" y="1674997"/>
          <a:ext cx="8403729" cy="2722659"/>
        </p:xfrm>
        <a:graphic>
          <a:graphicData uri="http://schemas.openxmlformats.org/drawingml/2006/table">
            <a:tbl>
              <a:tblPr firstRow="1" bandRow="1">
                <a:tableStyleId>{5C22544A-7EE6-4342-B048-85BDC9FD1C3A}</a:tableStyleId>
              </a:tblPr>
              <a:tblGrid>
                <a:gridCol w="2801243">
                  <a:extLst>
                    <a:ext uri="{9D8B030D-6E8A-4147-A177-3AD203B41FA5}">
                      <a16:colId xmlns:a16="http://schemas.microsoft.com/office/drawing/2014/main" val="2879829194"/>
                    </a:ext>
                  </a:extLst>
                </a:gridCol>
                <a:gridCol w="2801243">
                  <a:extLst>
                    <a:ext uri="{9D8B030D-6E8A-4147-A177-3AD203B41FA5}">
                      <a16:colId xmlns:a16="http://schemas.microsoft.com/office/drawing/2014/main" val="144855805"/>
                    </a:ext>
                  </a:extLst>
                </a:gridCol>
                <a:gridCol w="2801243">
                  <a:extLst>
                    <a:ext uri="{9D8B030D-6E8A-4147-A177-3AD203B41FA5}">
                      <a16:colId xmlns:a16="http://schemas.microsoft.com/office/drawing/2014/main" val="3651849959"/>
                    </a:ext>
                  </a:extLst>
                </a:gridCol>
              </a:tblGrid>
              <a:tr h="5655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err="1">
                          <a:solidFill>
                            <a:schemeClr val="tx1">
                              <a:lumMod val="75000"/>
                              <a:lumOff val="25000"/>
                            </a:schemeClr>
                          </a:solidFill>
                        </a:rPr>
                        <a:t>Environmental</a:t>
                      </a:r>
                      <a:r>
                        <a:rPr lang="es-ES" sz="1400" dirty="0">
                          <a:solidFill>
                            <a:schemeClr val="tx1">
                              <a:lumMod val="75000"/>
                              <a:lumOff val="25000"/>
                            </a:schemeClr>
                          </a:solidFill>
                        </a:rPr>
                        <a:t> </a:t>
                      </a:r>
                      <a:r>
                        <a:rPr lang="es-ES" sz="1400" dirty="0" err="1">
                          <a:solidFill>
                            <a:schemeClr val="tx1">
                              <a:lumMod val="75000"/>
                              <a:lumOff val="25000"/>
                            </a:schemeClr>
                          </a:solidFill>
                        </a:rPr>
                        <a:t>aspects</a:t>
                      </a:r>
                      <a:r>
                        <a:rPr lang="es-ES" sz="1400" dirty="0">
                          <a:solidFill>
                            <a:schemeClr val="tx1">
                              <a:lumMod val="75000"/>
                              <a:lumOff val="25000"/>
                            </a:schemeClr>
                          </a:solidFill>
                        </a:rPr>
                        <a:t> </a:t>
                      </a:r>
                    </a:p>
                  </a:txBody>
                  <a:tcPr marL="68580" marR="68580" marT="34290" marB="34290" anchor="ctr">
                    <a:solidFill>
                      <a:srgbClr val="FFC000"/>
                    </a:solidFill>
                  </a:tcPr>
                </a:tc>
                <a:tc hMerge="1">
                  <a:txBody>
                    <a:bodyPr/>
                    <a:lstStyle/>
                    <a:p>
                      <a:endParaRPr lang="es-ES" dirty="0"/>
                    </a:p>
                  </a:txBody>
                  <a:tcPr/>
                </a:tc>
                <a:tc>
                  <a:txBody>
                    <a:bodyPr/>
                    <a:lstStyle/>
                    <a:p>
                      <a:pPr algn="ctr"/>
                      <a:r>
                        <a:rPr lang="es-ES" sz="1400" dirty="0" err="1">
                          <a:solidFill>
                            <a:schemeClr val="tx1">
                              <a:lumMod val="75000"/>
                              <a:lumOff val="25000"/>
                            </a:schemeClr>
                          </a:solidFill>
                        </a:rPr>
                        <a:t>Amount</a:t>
                      </a:r>
                      <a:endParaRPr lang="es-ES" sz="1100" dirty="0">
                        <a:solidFill>
                          <a:schemeClr val="tx1">
                            <a:lumMod val="75000"/>
                            <a:lumOff val="25000"/>
                          </a:schemeClr>
                        </a:solidFill>
                      </a:endParaRPr>
                    </a:p>
                  </a:txBody>
                  <a:tcPr marL="68580" marR="68580" marT="34290" marB="34290" anchor="ctr">
                    <a:solidFill>
                      <a:srgbClr val="FFC000"/>
                    </a:solidFill>
                  </a:tcPr>
                </a:tc>
                <a:extLst>
                  <a:ext uri="{0D108BD9-81ED-4DB2-BD59-A6C34878D82A}">
                    <a16:rowId xmlns:a16="http://schemas.microsoft.com/office/drawing/2014/main" val="1873979602"/>
                  </a:ext>
                </a:extLst>
              </a:tr>
              <a:tr h="362123">
                <a:tc rowSpan="2">
                  <a:txBody>
                    <a:bodyPr/>
                    <a:lstStyle/>
                    <a:p>
                      <a:pPr algn="ctr"/>
                      <a:r>
                        <a:rPr lang="es-ES" sz="1000" dirty="0">
                          <a:solidFill>
                            <a:schemeClr val="tx1">
                              <a:lumMod val="75000"/>
                              <a:lumOff val="25000"/>
                            </a:schemeClr>
                          </a:solidFill>
                        </a:rPr>
                        <a:t>Energy</a:t>
                      </a:r>
                    </a:p>
                  </a:txBody>
                  <a:tcPr marL="68580" marR="68580" marT="34290" marB="34290" anchor="ctr">
                    <a:solidFill>
                      <a:srgbClr val="E7EEEF"/>
                    </a:solidFill>
                  </a:tcPr>
                </a:tc>
                <a:tc>
                  <a:txBody>
                    <a:bodyPr/>
                    <a:lstStyle/>
                    <a:p>
                      <a:pPr algn="ctr"/>
                      <a:r>
                        <a:rPr lang="es-ES" sz="1000" dirty="0" err="1">
                          <a:solidFill>
                            <a:schemeClr val="tx1">
                              <a:lumMod val="75000"/>
                              <a:lumOff val="25000"/>
                            </a:schemeClr>
                          </a:solidFill>
                        </a:rPr>
                        <a:t>Thermal</a:t>
                      </a:r>
                      <a:endParaRPr lang="es-ES" sz="1000" dirty="0">
                        <a:solidFill>
                          <a:schemeClr val="tx1">
                            <a:lumMod val="75000"/>
                            <a:lumOff val="25000"/>
                          </a:schemeClr>
                        </a:solidFill>
                      </a:endParaRPr>
                    </a:p>
                  </a:txBody>
                  <a:tcPr marL="68580" marR="68580" marT="34290" marB="34290" anchor="ctr">
                    <a:solidFill>
                      <a:srgbClr val="E7EEEF"/>
                    </a:solidFill>
                  </a:tcPr>
                </a:tc>
                <a:tc>
                  <a:txBody>
                    <a:bodyPr/>
                    <a:lstStyle/>
                    <a:p>
                      <a:pPr algn="ctr"/>
                      <a:r>
                        <a:rPr lang="es-ES" sz="1000" dirty="0">
                          <a:solidFill>
                            <a:schemeClr val="tx1">
                              <a:lumMod val="75000"/>
                              <a:lumOff val="25000"/>
                            </a:schemeClr>
                          </a:solidFill>
                        </a:rPr>
                        <a:t>0.15-4.6 MJ/l </a:t>
                      </a:r>
                      <a:r>
                        <a:rPr lang="es-ES" sz="1000" dirty="0" err="1">
                          <a:solidFill>
                            <a:schemeClr val="tx1">
                              <a:lumMod val="75000"/>
                              <a:lumOff val="25000"/>
                            </a:schemeClr>
                          </a:solidFill>
                        </a:rPr>
                        <a:t>processed</a:t>
                      </a:r>
                      <a:r>
                        <a:rPr lang="es-ES" sz="1000" dirty="0">
                          <a:solidFill>
                            <a:schemeClr val="tx1">
                              <a:lumMod val="75000"/>
                              <a:lumOff val="25000"/>
                            </a:schemeClr>
                          </a:solidFill>
                        </a:rPr>
                        <a:t> </a:t>
                      </a:r>
                      <a:r>
                        <a:rPr lang="es-ES" sz="1000" dirty="0" err="1">
                          <a:solidFill>
                            <a:schemeClr val="tx1">
                              <a:lumMod val="75000"/>
                              <a:lumOff val="25000"/>
                            </a:schemeClr>
                          </a:solidFill>
                        </a:rPr>
                        <a:t>milk</a:t>
                      </a:r>
                      <a:r>
                        <a:rPr lang="es-ES" sz="1000" dirty="0">
                          <a:solidFill>
                            <a:schemeClr val="tx1">
                              <a:lumMod val="75000"/>
                              <a:lumOff val="25000"/>
                            </a:schemeClr>
                          </a:solidFill>
                        </a:rPr>
                        <a:t> </a:t>
                      </a:r>
                    </a:p>
                  </a:txBody>
                  <a:tcPr marL="68580" marR="68580" marT="34290" marB="34290" anchor="ctr">
                    <a:solidFill>
                      <a:srgbClr val="E7EEEF"/>
                    </a:solidFill>
                  </a:tcPr>
                </a:tc>
                <a:extLst>
                  <a:ext uri="{0D108BD9-81ED-4DB2-BD59-A6C34878D82A}">
                    <a16:rowId xmlns:a16="http://schemas.microsoft.com/office/drawing/2014/main" val="2191948304"/>
                  </a:ext>
                </a:extLst>
              </a:tr>
              <a:tr h="362123">
                <a:tc vMerge="1">
                  <a:txBody>
                    <a:bodyPr/>
                    <a:lstStyle/>
                    <a:p>
                      <a:endParaRPr lang="es-ES" dirty="0"/>
                    </a:p>
                  </a:txBody>
                  <a:tcPr/>
                </a:tc>
                <a:tc>
                  <a:txBody>
                    <a:bodyPr/>
                    <a:lstStyle/>
                    <a:p>
                      <a:pPr algn="ctr"/>
                      <a:r>
                        <a:rPr lang="es-ES" sz="1000" dirty="0" err="1">
                          <a:solidFill>
                            <a:schemeClr val="tx1">
                              <a:lumMod val="75000"/>
                              <a:lumOff val="25000"/>
                            </a:schemeClr>
                          </a:solidFill>
                        </a:rPr>
                        <a:t>Electricity</a:t>
                      </a:r>
                      <a:endParaRPr lang="es-ES" sz="1000" dirty="0">
                        <a:solidFill>
                          <a:schemeClr val="tx1">
                            <a:lumMod val="75000"/>
                            <a:lumOff val="25000"/>
                          </a:schemeClr>
                        </a:solidFill>
                      </a:endParaRPr>
                    </a:p>
                  </a:txBody>
                  <a:tcPr marL="68580" marR="68580" marT="34290" marB="34290"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solidFill>
                            <a:schemeClr val="tx1">
                              <a:lumMod val="75000"/>
                              <a:lumOff val="25000"/>
                            </a:schemeClr>
                          </a:solidFill>
                        </a:rPr>
                        <a:t>0.08-2.9 MJ/l </a:t>
                      </a:r>
                      <a:r>
                        <a:rPr lang="es-ES" sz="1000" dirty="0" err="1">
                          <a:solidFill>
                            <a:schemeClr val="tx1">
                              <a:lumMod val="75000"/>
                              <a:lumOff val="25000"/>
                            </a:schemeClr>
                          </a:solidFill>
                        </a:rPr>
                        <a:t>processed</a:t>
                      </a:r>
                      <a:r>
                        <a:rPr lang="es-ES" sz="1000" dirty="0">
                          <a:solidFill>
                            <a:schemeClr val="tx1">
                              <a:lumMod val="75000"/>
                              <a:lumOff val="25000"/>
                            </a:schemeClr>
                          </a:solidFill>
                        </a:rPr>
                        <a:t> </a:t>
                      </a:r>
                      <a:r>
                        <a:rPr lang="es-ES" sz="1000" dirty="0" err="1">
                          <a:solidFill>
                            <a:schemeClr val="tx1">
                              <a:lumMod val="75000"/>
                              <a:lumOff val="25000"/>
                            </a:schemeClr>
                          </a:solidFill>
                        </a:rPr>
                        <a:t>milk</a:t>
                      </a:r>
                      <a:r>
                        <a:rPr lang="es-ES" sz="1000" dirty="0">
                          <a:solidFill>
                            <a:schemeClr val="tx1">
                              <a:lumMod val="75000"/>
                              <a:lumOff val="25000"/>
                            </a:schemeClr>
                          </a:solidFill>
                        </a:rPr>
                        <a:t> </a:t>
                      </a:r>
                    </a:p>
                  </a:txBody>
                  <a:tcPr marL="68580" marR="68580" marT="34290" marB="34290" anchor="ctr">
                    <a:solidFill>
                      <a:srgbClr val="E7EEEF"/>
                    </a:solidFill>
                  </a:tcPr>
                </a:tc>
                <a:extLst>
                  <a:ext uri="{0D108BD9-81ED-4DB2-BD59-A6C34878D82A}">
                    <a16:rowId xmlns:a16="http://schemas.microsoft.com/office/drawing/2014/main" val="1427118616"/>
                  </a:ext>
                </a:extLst>
              </a:tr>
              <a:tr h="362123">
                <a:tc gridSpan="2">
                  <a:txBody>
                    <a:bodyPr/>
                    <a:lstStyle/>
                    <a:p>
                      <a:pPr algn="ctr"/>
                      <a:r>
                        <a:rPr lang="es-ES" sz="1000" dirty="0" err="1">
                          <a:solidFill>
                            <a:schemeClr val="tx1">
                              <a:lumMod val="75000"/>
                              <a:lumOff val="25000"/>
                            </a:schemeClr>
                          </a:solidFill>
                        </a:rPr>
                        <a:t>Waste</a:t>
                      </a:r>
                      <a:r>
                        <a:rPr lang="es-ES" sz="1000" dirty="0">
                          <a:solidFill>
                            <a:schemeClr val="tx1">
                              <a:lumMod val="75000"/>
                              <a:lumOff val="25000"/>
                            </a:schemeClr>
                          </a:solidFill>
                        </a:rPr>
                        <a:t> </a:t>
                      </a:r>
                      <a:r>
                        <a:rPr lang="es-ES" sz="1000" dirty="0" err="1">
                          <a:solidFill>
                            <a:schemeClr val="tx1">
                              <a:lumMod val="75000"/>
                              <a:lumOff val="25000"/>
                            </a:schemeClr>
                          </a:solidFill>
                        </a:rPr>
                        <a:t>water</a:t>
                      </a:r>
                      <a:r>
                        <a:rPr lang="es-ES" sz="1000" dirty="0">
                          <a:solidFill>
                            <a:schemeClr val="tx1">
                              <a:lumMod val="75000"/>
                              <a:lumOff val="25000"/>
                            </a:schemeClr>
                          </a:solidFill>
                        </a:rPr>
                        <a:t> </a:t>
                      </a:r>
                      <a:r>
                        <a:rPr lang="es-ES" sz="1000" dirty="0" err="1">
                          <a:solidFill>
                            <a:schemeClr val="tx1">
                              <a:lumMod val="75000"/>
                              <a:lumOff val="25000"/>
                            </a:schemeClr>
                          </a:solidFill>
                        </a:rPr>
                        <a:t>generation</a:t>
                      </a:r>
                      <a:endParaRPr lang="es-ES" sz="1000" dirty="0">
                        <a:solidFill>
                          <a:schemeClr val="tx1">
                            <a:lumMod val="75000"/>
                            <a:lumOff val="25000"/>
                          </a:schemeClr>
                        </a:solidFill>
                      </a:endParaRPr>
                    </a:p>
                  </a:txBody>
                  <a:tcPr marL="68580" marR="68580" marT="34290" marB="34290" anchor="ctr">
                    <a:solidFill>
                      <a:srgbClr val="E7EEEF"/>
                    </a:solidFill>
                  </a:tcPr>
                </a:tc>
                <a:tc hMerge="1">
                  <a:txBody>
                    <a:bodyPr/>
                    <a:lstStyle/>
                    <a:p>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solidFill>
                            <a:schemeClr val="tx1">
                              <a:lumMod val="75000"/>
                              <a:lumOff val="25000"/>
                            </a:schemeClr>
                          </a:solidFill>
                        </a:rPr>
                        <a:t>2-4 l/l </a:t>
                      </a:r>
                      <a:r>
                        <a:rPr lang="es-ES" sz="1000" dirty="0" err="1">
                          <a:solidFill>
                            <a:schemeClr val="tx1">
                              <a:lumMod val="75000"/>
                              <a:lumOff val="25000"/>
                            </a:schemeClr>
                          </a:solidFill>
                        </a:rPr>
                        <a:t>processed</a:t>
                      </a:r>
                      <a:r>
                        <a:rPr lang="es-ES" sz="1000" dirty="0">
                          <a:solidFill>
                            <a:schemeClr val="tx1">
                              <a:lumMod val="75000"/>
                              <a:lumOff val="25000"/>
                            </a:schemeClr>
                          </a:solidFill>
                        </a:rPr>
                        <a:t> </a:t>
                      </a:r>
                      <a:r>
                        <a:rPr lang="es-ES" sz="1000" dirty="0" err="1">
                          <a:solidFill>
                            <a:schemeClr val="tx1">
                              <a:lumMod val="75000"/>
                              <a:lumOff val="25000"/>
                            </a:schemeClr>
                          </a:solidFill>
                        </a:rPr>
                        <a:t>milk</a:t>
                      </a:r>
                      <a:endParaRPr lang="es-ES" sz="1000" dirty="0">
                        <a:solidFill>
                          <a:schemeClr val="tx1">
                            <a:lumMod val="75000"/>
                            <a:lumOff val="25000"/>
                          </a:schemeClr>
                        </a:solidFill>
                      </a:endParaRPr>
                    </a:p>
                  </a:txBody>
                  <a:tcPr marL="68580" marR="68580" marT="34290" marB="34290" anchor="ctr">
                    <a:solidFill>
                      <a:srgbClr val="E7EEEF"/>
                    </a:solidFill>
                  </a:tcPr>
                </a:tc>
                <a:extLst>
                  <a:ext uri="{0D108BD9-81ED-4DB2-BD59-A6C34878D82A}">
                    <a16:rowId xmlns:a16="http://schemas.microsoft.com/office/drawing/2014/main" val="1674187855"/>
                  </a:ext>
                </a:extLst>
              </a:tr>
              <a:tr h="362123">
                <a:tc gridSpan="2">
                  <a:txBody>
                    <a:bodyPr/>
                    <a:lstStyle/>
                    <a:p>
                      <a:pPr algn="ctr"/>
                      <a:r>
                        <a:rPr lang="es-ES" sz="1000" dirty="0" err="1">
                          <a:solidFill>
                            <a:schemeClr val="tx1">
                              <a:lumMod val="75000"/>
                              <a:lumOff val="25000"/>
                            </a:schemeClr>
                          </a:solidFill>
                        </a:rPr>
                        <a:t>Water</a:t>
                      </a:r>
                      <a:r>
                        <a:rPr lang="es-ES" sz="1000" dirty="0">
                          <a:solidFill>
                            <a:schemeClr val="tx1">
                              <a:lumMod val="75000"/>
                              <a:lumOff val="25000"/>
                            </a:schemeClr>
                          </a:solidFill>
                        </a:rPr>
                        <a:t> </a:t>
                      </a:r>
                      <a:r>
                        <a:rPr lang="es-ES" sz="1000" dirty="0" err="1">
                          <a:solidFill>
                            <a:schemeClr val="tx1">
                              <a:lumMod val="75000"/>
                              <a:lumOff val="25000"/>
                            </a:schemeClr>
                          </a:solidFill>
                        </a:rPr>
                        <a:t>consumption</a:t>
                      </a:r>
                      <a:r>
                        <a:rPr lang="es-ES" sz="1000" dirty="0">
                          <a:solidFill>
                            <a:schemeClr val="tx1">
                              <a:lumMod val="75000"/>
                              <a:lumOff val="25000"/>
                            </a:schemeClr>
                          </a:solidFill>
                        </a:rPr>
                        <a:t> </a:t>
                      </a:r>
                    </a:p>
                  </a:txBody>
                  <a:tcPr marL="68580" marR="68580" marT="34290" marB="34290" anchor="ctr">
                    <a:solidFill>
                      <a:srgbClr val="E7EEEF"/>
                    </a:solidFill>
                  </a:tcPr>
                </a:tc>
                <a:tc hMerge="1">
                  <a:txBody>
                    <a:bodyPr/>
                    <a:lstStyle/>
                    <a:p>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a:solidFill>
                            <a:schemeClr val="tx1">
                              <a:lumMod val="75000"/>
                              <a:lumOff val="25000"/>
                            </a:schemeClr>
                          </a:solidFill>
                        </a:rPr>
                        <a:t>1-60 l/l </a:t>
                      </a:r>
                      <a:r>
                        <a:rPr lang="es-ES" sz="1000" dirty="0" err="1">
                          <a:solidFill>
                            <a:schemeClr val="tx1">
                              <a:lumMod val="75000"/>
                              <a:lumOff val="25000"/>
                            </a:schemeClr>
                          </a:solidFill>
                        </a:rPr>
                        <a:t>processed</a:t>
                      </a:r>
                      <a:r>
                        <a:rPr lang="es-ES" sz="1000" dirty="0">
                          <a:solidFill>
                            <a:schemeClr val="tx1">
                              <a:lumMod val="75000"/>
                              <a:lumOff val="25000"/>
                            </a:schemeClr>
                          </a:solidFill>
                        </a:rPr>
                        <a:t> </a:t>
                      </a:r>
                      <a:r>
                        <a:rPr lang="es-ES" sz="1000" dirty="0" err="1">
                          <a:solidFill>
                            <a:schemeClr val="tx1">
                              <a:lumMod val="75000"/>
                              <a:lumOff val="25000"/>
                            </a:schemeClr>
                          </a:solidFill>
                        </a:rPr>
                        <a:t>milk</a:t>
                      </a:r>
                      <a:r>
                        <a:rPr lang="es-ES" sz="1000" dirty="0">
                          <a:solidFill>
                            <a:schemeClr val="tx1">
                              <a:lumMod val="75000"/>
                              <a:lumOff val="25000"/>
                            </a:schemeClr>
                          </a:solidFill>
                        </a:rPr>
                        <a:t> </a:t>
                      </a:r>
                    </a:p>
                  </a:txBody>
                  <a:tcPr marL="68580" marR="68580" marT="34290" marB="34290" anchor="ctr">
                    <a:solidFill>
                      <a:srgbClr val="E7EEEF"/>
                    </a:solidFill>
                  </a:tcPr>
                </a:tc>
                <a:extLst>
                  <a:ext uri="{0D108BD9-81ED-4DB2-BD59-A6C34878D82A}">
                    <a16:rowId xmlns:a16="http://schemas.microsoft.com/office/drawing/2014/main" val="2773929454"/>
                  </a:ext>
                </a:extLst>
              </a:tr>
              <a:tr h="36212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kern="1200" dirty="0">
                        <a:solidFill>
                          <a:schemeClr val="tx1">
                            <a:lumMod val="75000"/>
                            <a:lumOff val="25000"/>
                          </a:schemeClr>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1">
                              <a:lumMod val="75000"/>
                              <a:lumOff val="25000"/>
                            </a:schemeClr>
                          </a:solidFill>
                          <a:latin typeface="+mn-lt"/>
                          <a:ea typeface="+mn-ea"/>
                          <a:cs typeface="+mn-cs"/>
                        </a:rPr>
                        <a:t>Main consumptions and wastewater generation in cheese production. Source: European Commission (RAC/PL, 2000)</a:t>
                      </a:r>
                    </a:p>
                  </a:txBody>
                  <a:tcPr marL="68580" marR="68580" marT="34290" marB="34290">
                    <a:solidFill>
                      <a:schemeClr val="bg1"/>
                    </a:solidFill>
                  </a:tcPr>
                </a:tc>
                <a:tc hMerge="1">
                  <a:txBody>
                    <a:bodyPr/>
                    <a:lstStyle/>
                    <a:p>
                      <a:endParaRPr lang="es-E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solidFill>
                      <a:schemeClr val="bg1"/>
                    </a:solidFill>
                  </a:tcPr>
                </a:tc>
                <a:extLst>
                  <a:ext uri="{0D108BD9-81ED-4DB2-BD59-A6C34878D82A}">
                    <a16:rowId xmlns:a16="http://schemas.microsoft.com/office/drawing/2014/main" val="1742662490"/>
                  </a:ext>
                </a:extLst>
              </a:tr>
            </a:tbl>
          </a:graphicData>
        </a:graphic>
      </p:graphicFrame>
      <p:sp>
        <p:nvSpPr>
          <p:cNvPr id="7" name="Titel 1">
            <a:extLst>
              <a:ext uri="{FF2B5EF4-FFF2-40B4-BE49-F238E27FC236}">
                <a16:creationId xmlns:a16="http://schemas.microsoft.com/office/drawing/2014/main" id="{4DBE1114-58C8-4D2E-919E-0E37A14901D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Cheese</a:t>
            </a:r>
            <a:r>
              <a:rPr lang="es-ES" sz="2400" dirty="0"/>
              <a:t> </a:t>
            </a:r>
            <a:r>
              <a:rPr lang="es-ES" sz="2400" dirty="0" err="1"/>
              <a:t>making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A7F94215-9A5F-4B6C-9C77-CA2E252B4C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55312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102</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83C7ADB-FB50-4162-ABE1-C37AD52C5E3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Cheese</a:t>
            </a:r>
            <a:r>
              <a:rPr lang="es-ES" sz="2400" dirty="0"/>
              <a:t> </a:t>
            </a:r>
            <a:r>
              <a:rPr lang="es-ES" sz="2400" dirty="0" err="1"/>
              <a:t>making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0C430B9A-9115-4929-8696-48400E49192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28E26334-E873-40EB-A0F3-CA92895F9236}"/>
              </a:ext>
            </a:extLst>
          </p:cNvPr>
          <p:cNvGraphicFramePr>
            <a:graphicFrameLocks noGrp="1"/>
          </p:cNvGraphicFramePr>
          <p:nvPr>
            <p:extLst>
              <p:ext uri="{D42A27DB-BD31-4B8C-83A1-F6EECF244321}">
                <p14:modId xmlns:p14="http://schemas.microsoft.com/office/powerpoint/2010/main" val="2426696304"/>
              </p:ext>
            </p:extLst>
          </p:nvPr>
        </p:nvGraphicFramePr>
        <p:xfrm>
          <a:off x="238984" y="1102467"/>
          <a:ext cx="8666032" cy="26448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6116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98371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lumMod val="75000"/>
                              <a:lumOff val="25000"/>
                            </a:schemeClr>
                          </a:solidFill>
                          <a:effectLst/>
                          <a:latin typeface="+mn-lt"/>
                          <a:ea typeface="+mn-ea"/>
                          <a:cs typeface="+mn-cs"/>
                        </a:rPr>
                        <a:t>BEMP is to recover all the whey from the production of cheese and to use it in new applications, according to the following priority list</a:t>
                      </a:r>
                      <a:r>
                        <a:rPr lang="es-ES" sz="1200" kern="1200" dirty="0">
                          <a:solidFill>
                            <a:schemeClr val="tx1">
                              <a:lumMod val="75000"/>
                              <a:lumOff val="25000"/>
                            </a:schemeClr>
                          </a:solidFill>
                          <a:effectLst/>
                          <a:latin typeface="+mn-lt"/>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concentrate, filter and/or evaporate the whey to produce whey powder, whey protein concentrate (WPC), lactose and other by-products,</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manufacture whey products intended for human consumption such as whey cheeses or whey drinks,</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feed the whey to animals, use it as a </a:t>
                      </a:r>
                      <a:r>
                        <a:rPr lang="en-US" sz="1200" kern="1200" dirty="0" err="1">
                          <a:solidFill>
                            <a:schemeClr val="tx1">
                              <a:lumMod val="75000"/>
                              <a:lumOff val="25000"/>
                            </a:schemeClr>
                          </a:solidFill>
                          <a:effectLst/>
                          <a:latin typeface="+mn-lt"/>
                          <a:ea typeface="+mn-ea"/>
                          <a:cs typeface="+mn-cs"/>
                        </a:rPr>
                        <a:t>fertiliser</a:t>
                      </a:r>
                      <a:r>
                        <a:rPr lang="en-US" sz="1200" kern="1200" dirty="0">
                          <a:solidFill>
                            <a:schemeClr val="tx1">
                              <a:lumMod val="75000"/>
                              <a:lumOff val="25000"/>
                            </a:schemeClr>
                          </a:solidFill>
                          <a:effectLst/>
                          <a:latin typeface="+mn-lt"/>
                          <a:ea typeface="+mn-ea"/>
                          <a:cs typeface="+mn-cs"/>
                        </a:rPr>
                        <a:t> or process it in an anaerobic digestion plant</a:t>
                      </a:r>
                      <a:endParaRPr lang="es-ES" sz="1200" kern="1200" dirty="0">
                        <a:solidFill>
                          <a:schemeClr val="tx1">
                            <a:lumMod val="75000"/>
                            <a:lumOff val="25000"/>
                          </a:schemeClr>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FF21247D-277B-4859-A077-F47E8A2A2C53}"/>
              </a:ext>
            </a:extLst>
          </p:cNvPr>
          <p:cNvGraphicFramePr>
            <a:graphicFrameLocks noGrp="1"/>
          </p:cNvGraphicFramePr>
          <p:nvPr>
            <p:extLst>
              <p:ext uri="{D42A27DB-BD31-4B8C-83A1-F6EECF244321}">
                <p14:modId xmlns:p14="http://schemas.microsoft.com/office/powerpoint/2010/main" val="3987631950"/>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cheese producers, provided that local conditions (e.g. sufficient generation of whey for the implementation of a whey concentration system, market demand for whey-based products, availability of local livestock to feed) allow the implementation of the options listed above.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782470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103</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AAE04BE-6996-4005-AA6C-DB9B73FF945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Cheese</a:t>
            </a:r>
            <a:r>
              <a:rPr lang="es-ES" sz="2400" dirty="0"/>
              <a:t> </a:t>
            </a:r>
            <a:r>
              <a:rPr lang="es-ES" sz="2400" dirty="0" err="1"/>
              <a:t>making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782F4E28-0929-4D7D-A3FB-EFFBEE9DEEA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9" name="Tabla 8">
            <a:extLst>
              <a:ext uri="{FF2B5EF4-FFF2-40B4-BE49-F238E27FC236}">
                <a16:creationId xmlns:a16="http://schemas.microsoft.com/office/drawing/2014/main" id="{4E6F0505-4FCA-4261-A03D-4710C9696F56}"/>
              </a:ext>
            </a:extLst>
          </p:cNvPr>
          <p:cNvGraphicFramePr>
            <a:graphicFrameLocks noGrp="1"/>
          </p:cNvGraphicFramePr>
          <p:nvPr>
            <p:extLst>
              <p:ext uri="{D42A27DB-BD31-4B8C-83A1-F6EECF244321}">
                <p14:modId xmlns:p14="http://schemas.microsoft.com/office/powerpoint/2010/main" val="359866097"/>
              </p:ext>
            </p:extLst>
          </p:nvPr>
        </p:nvGraphicFramePr>
        <p:xfrm>
          <a:off x="238984" y="1102467"/>
          <a:ext cx="8666032" cy="26448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6116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a:t>
                      </a:r>
                    </a:p>
                  </a:txBody>
                  <a:tcPr marL="89226" marR="89226" marT="44613" marB="44613" anchor="ctr">
                    <a:solidFill>
                      <a:srgbClr val="FFC000"/>
                    </a:solidFill>
                  </a:tcPr>
                </a:tc>
                <a:extLst>
                  <a:ext uri="{0D108BD9-81ED-4DB2-BD59-A6C34878D82A}">
                    <a16:rowId xmlns:a16="http://schemas.microsoft.com/office/drawing/2014/main" val="1786670265"/>
                  </a:ext>
                </a:extLst>
              </a:tr>
              <a:tr h="1983714">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Percentage (% weight) of the total dry matter weight of generated whey recovered for use in products intended for human consumption, in animal feed and as feed for anaerobic digestion.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Percentage (% weight) of the total dry matter weight of generated whey recovered for use in products intended for human consumption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0" name="Tabla 9">
            <a:extLst>
              <a:ext uri="{FF2B5EF4-FFF2-40B4-BE49-F238E27FC236}">
                <a16:creationId xmlns:a16="http://schemas.microsoft.com/office/drawing/2014/main" id="{AEA5809F-032F-453D-99D0-6EFCA66A2AA8}"/>
              </a:ext>
            </a:extLst>
          </p:cNvPr>
          <p:cNvGraphicFramePr>
            <a:graphicFrameLocks noGrp="1"/>
          </p:cNvGraphicFramePr>
          <p:nvPr>
            <p:extLst>
              <p:ext uri="{D42A27DB-BD31-4B8C-83A1-F6EECF244321}">
                <p14:modId xmlns:p14="http://schemas.microsoft.com/office/powerpoint/2010/main" val="3457180538"/>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Whey is recovered and further treated in order to obtain other products for human consumption based on market demand. Excess whey is employed instead for animal feed or for anaerobic digestion.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7904324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104</a:t>
            </a:fld>
            <a:endParaRPr lang="de-DE"/>
          </a:p>
        </p:txBody>
      </p:sp>
      <p:sp>
        <p:nvSpPr>
          <p:cNvPr id="16" name="Rectángulo: esquinas superiores redondeadas 15">
            <a:extLst>
              <a:ext uri="{FF2B5EF4-FFF2-40B4-BE49-F238E27FC236}">
                <a16:creationId xmlns:a16="http://schemas.microsoft.com/office/drawing/2014/main" id="{90A4B10C-1C38-4743-8D7A-C6579ED26664}"/>
              </a:ext>
            </a:extLst>
          </p:cNvPr>
          <p:cNvSpPr/>
          <p:nvPr/>
        </p:nvSpPr>
        <p:spPr>
          <a:xfrm>
            <a:off x="394772" y="2215744"/>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DF6D7BE2-B514-459A-AA31-5265A1EF98B7}"/>
              </a:ext>
            </a:extLst>
          </p:cNvPr>
          <p:cNvSpPr/>
          <p:nvPr/>
        </p:nvSpPr>
        <p:spPr>
          <a:xfrm>
            <a:off x="2112404" y="168852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D8F5C767-E6F4-43F9-8D4E-17F658E5ABA8}"/>
              </a:ext>
            </a:extLst>
          </p:cNvPr>
          <p:cNvSpPr/>
          <p:nvPr/>
        </p:nvSpPr>
        <p:spPr>
          <a:xfrm>
            <a:off x="342341" y="2321208"/>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9" name="TextBox 33">
            <a:extLst>
              <a:ext uri="{FF2B5EF4-FFF2-40B4-BE49-F238E27FC236}">
                <a16:creationId xmlns:a16="http://schemas.microsoft.com/office/drawing/2014/main" id="{744FEB3D-1534-47A3-8592-FB7265021A2D}"/>
              </a:ext>
            </a:extLst>
          </p:cNvPr>
          <p:cNvSpPr txBox="1"/>
          <p:nvPr/>
        </p:nvSpPr>
        <p:spPr>
          <a:xfrm>
            <a:off x="445719" y="2750955"/>
            <a:ext cx="3790977" cy="188256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production of whey powder offers the greatest environmental benefit of all the options for recovering whey in that large quantities of polluting effluent are.</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Nutrients can be used to replace "virgin" ingredients in a wide variety of food products.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use of whey as a raw material in the production of biogas offers the advantage of generating renewable energy. </a:t>
            </a:r>
          </a:p>
        </p:txBody>
      </p:sp>
      <p:pic>
        <p:nvPicPr>
          <p:cNvPr id="20" name="Gráfico 19">
            <a:extLst>
              <a:ext uri="{FF2B5EF4-FFF2-40B4-BE49-F238E27FC236}">
                <a16:creationId xmlns:a16="http://schemas.microsoft.com/office/drawing/2014/main" id="{CC043E9C-DB61-4461-97FD-439153C364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800638"/>
            <a:ext cx="427966" cy="408757"/>
          </a:xfrm>
          <a:prstGeom prst="rect">
            <a:avLst/>
          </a:prstGeom>
        </p:spPr>
      </p:pic>
      <p:sp>
        <p:nvSpPr>
          <p:cNvPr id="21" name="Rectángulo: esquinas superiores redondeadas 20">
            <a:extLst>
              <a:ext uri="{FF2B5EF4-FFF2-40B4-BE49-F238E27FC236}">
                <a16:creationId xmlns:a16="http://schemas.microsoft.com/office/drawing/2014/main" id="{C489D3D7-4CB3-44A4-A595-5E0160399CC8}"/>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D845D167-AF95-428A-8385-C22BBBF0C64A}"/>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1481205A-1AE6-48DB-895C-F06B4D7C4C18}"/>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4" name="Gráfico 23">
            <a:extLst>
              <a:ext uri="{FF2B5EF4-FFF2-40B4-BE49-F238E27FC236}">
                <a16:creationId xmlns:a16="http://schemas.microsoft.com/office/drawing/2014/main" id="{2126461C-B9E6-41E0-8A45-80960F41DD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19475695-2C3D-42C8-AC48-2BC087301647}"/>
              </a:ext>
            </a:extLst>
          </p:cNvPr>
          <p:cNvSpPr/>
          <p:nvPr/>
        </p:nvSpPr>
        <p:spPr>
          <a:xfrm>
            <a:off x="394772" y="2722753"/>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A0F7C651-55B7-4498-9165-2D8C78F7FBBB}"/>
              </a:ext>
            </a:extLst>
          </p:cNvPr>
          <p:cNvSpPr/>
          <p:nvPr/>
        </p:nvSpPr>
        <p:spPr>
          <a:xfrm>
            <a:off x="4797168" y="1779131"/>
            <a:ext cx="3976697" cy="12691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5F22BE78-6807-46A1-8DF8-CC70A955CE03}"/>
              </a:ext>
            </a:extLst>
          </p:cNvPr>
          <p:cNvSpPr txBox="1"/>
          <p:nvPr/>
        </p:nvSpPr>
        <p:spPr>
          <a:xfrm>
            <a:off x="4814484" y="1893963"/>
            <a:ext cx="3917561" cy="89511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Cost savings because the disposal of drains can be expensive.</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Commercial prices of whey powder have increased markedly in the last 10 years.</a:t>
            </a:r>
          </a:p>
        </p:txBody>
      </p:sp>
      <p:sp>
        <p:nvSpPr>
          <p:cNvPr id="28" name="Rectángulo: esquinas superiores redondeadas 27">
            <a:extLst>
              <a:ext uri="{FF2B5EF4-FFF2-40B4-BE49-F238E27FC236}">
                <a16:creationId xmlns:a16="http://schemas.microsoft.com/office/drawing/2014/main" id="{7D713A58-694D-44C2-8D31-03F306B24F89}"/>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C3E0AAAC-3BD2-4BE7-B5A2-C9A2FB740F9C}"/>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865EA02E-2087-4A82-82A3-BE1C92A91153}"/>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1" name="TextBox 33">
            <a:extLst>
              <a:ext uri="{FF2B5EF4-FFF2-40B4-BE49-F238E27FC236}">
                <a16:creationId xmlns:a16="http://schemas.microsoft.com/office/drawing/2014/main" id="{91A45949-19D6-4717-AE3B-F2B803BF3295}"/>
              </a:ext>
            </a:extLst>
          </p:cNvPr>
          <p:cNvSpPr txBox="1"/>
          <p:nvPr/>
        </p:nvSpPr>
        <p:spPr>
          <a:xfrm>
            <a:off x="4814222" y="4467825"/>
            <a:ext cx="3917169" cy="89511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Avoid the high costs associated with the elimination of serum from drains.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Maximize the value of serum by producing highly marketable products, such as whey powder</a:t>
            </a:r>
            <a:r>
              <a:rPr lang="es-ES" sz="1200" dirty="0">
                <a:solidFill>
                  <a:schemeClr val="tx1">
                    <a:lumMod val="75000"/>
                    <a:lumOff val="25000"/>
                  </a:schemeClr>
                </a:solidFill>
              </a:rPr>
              <a:t>.</a:t>
            </a:r>
          </a:p>
        </p:txBody>
      </p:sp>
      <p:sp>
        <p:nvSpPr>
          <p:cNvPr id="32" name="Rectángulo 31">
            <a:extLst>
              <a:ext uri="{FF2B5EF4-FFF2-40B4-BE49-F238E27FC236}">
                <a16:creationId xmlns:a16="http://schemas.microsoft.com/office/drawing/2014/main" id="{B8A3B6D8-2C43-4F70-80FD-FF27DA64B85B}"/>
              </a:ext>
            </a:extLst>
          </p:cNvPr>
          <p:cNvSpPr/>
          <p:nvPr/>
        </p:nvSpPr>
        <p:spPr>
          <a:xfrm>
            <a:off x="4790952" y="4356851"/>
            <a:ext cx="4057246" cy="136920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DC54478E-39B2-4A50-98FB-9A14EF65B4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48503DAB-54D7-46E1-B18A-70436793CB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Cheese</a:t>
            </a:r>
            <a:r>
              <a:rPr lang="es-ES" sz="2400" dirty="0"/>
              <a:t> </a:t>
            </a:r>
            <a:r>
              <a:rPr lang="es-ES" sz="2400" dirty="0" err="1"/>
              <a:t>making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D64B1203-AEFB-4F93-86CC-D40F1B15469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21735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9702F2EB-48CA-4DD0-A919-1C0E160D1E0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impacts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E9CFBEC0-2580-48E8-B9C6-357E838428D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bread, </a:t>
            </a:r>
            <a:r>
              <a:rPr lang="es-ES" sz="2400" dirty="0" err="1"/>
              <a:t>biscuits</a:t>
            </a:r>
            <a:r>
              <a:rPr lang="es-ES" sz="2400" dirty="0"/>
              <a:t> and </a:t>
            </a:r>
            <a:r>
              <a:rPr lang="es-ES" sz="2400" dirty="0" err="1"/>
              <a:t>cakes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1AE0B32E-0DC2-42BF-AB5C-B64CF484E4E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6D01CEB3-B659-44A4-B827-FF7BDED5ECF2}"/>
              </a:ext>
            </a:extLst>
          </p:cNvPr>
          <p:cNvSpPr/>
          <p:nvPr/>
        </p:nvSpPr>
        <p:spPr>
          <a:xfrm>
            <a:off x="491678" y="4170286"/>
            <a:ext cx="7946429" cy="1011314"/>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823E617C-0DE7-4BF5-9842-24294C46B3B5}"/>
              </a:ext>
            </a:extLst>
          </p:cNvPr>
          <p:cNvSpPr/>
          <p:nvPr/>
        </p:nvSpPr>
        <p:spPr>
          <a:xfrm>
            <a:off x="491678" y="4175857"/>
            <a:ext cx="8006861" cy="889154"/>
          </a:xfrm>
          <a:prstGeom prst="rect">
            <a:avLst/>
          </a:prstGeom>
        </p:spPr>
        <p:txBody>
          <a:bodyPr wrap="square">
            <a:spAutoFit/>
          </a:bodyPr>
          <a:lstStyle/>
          <a:p>
            <a:pPr lvl="0" algn="just" defTabSz="685800">
              <a:lnSpc>
                <a:spcPct val="150000"/>
              </a:lnSpc>
              <a:spcBef>
                <a:spcPct val="20000"/>
              </a:spcBef>
            </a:pPr>
            <a:r>
              <a:rPr lang="en-US" sz="1200" b="1" i="1" dirty="0">
                <a:solidFill>
                  <a:schemeClr val="tx1">
                    <a:lumMod val="75000"/>
                    <a:lumOff val="25000"/>
                  </a:schemeClr>
                </a:solidFill>
              </a:rPr>
              <a:t>Indirect aspects: </a:t>
            </a:r>
            <a:r>
              <a:rPr lang="en-US" sz="1200" dirty="0">
                <a:solidFill>
                  <a:schemeClr val="tx1">
                    <a:lumMod val="75000"/>
                    <a:lumOff val="25000"/>
                  </a:schemeClr>
                </a:solidFill>
              </a:rPr>
              <a:t>Primary production of ingredients, mainly from agriculture, transportation and distribution of ingredients and finished products, packaging production, retail sale of finished products and waste generated at the consumer or retail level (bread without selling).</a:t>
            </a:r>
          </a:p>
        </p:txBody>
      </p:sp>
      <p:sp>
        <p:nvSpPr>
          <p:cNvPr id="13" name="Inhaltsplatzhalter 2">
            <a:extLst>
              <a:ext uri="{FF2B5EF4-FFF2-40B4-BE49-F238E27FC236}">
                <a16:creationId xmlns:a16="http://schemas.microsoft.com/office/drawing/2014/main" id="{906841B8-4F4E-463B-B40C-FB791089F8FA}"/>
              </a:ext>
            </a:extLst>
          </p:cNvPr>
          <p:cNvSpPr txBox="1">
            <a:spLocks/>
          </p:cNvSpPr>
          <p:nvPr/>
        </p:nvSpPr>
        <p:spPr>
          <a:xfrm>
            <a:off x="431768" y="1542128"/>
            <a:ext cx="8229600" cy="2403597"/>
          </a:xfrm>
          <a:prstGeom prst="rect">
            <a:avLst/>
          </a:prstGeom>
        </p:spPr>
        <p:txBody>
          <a:bodyPr vert="horz" lIns="91440" tIns="45720" rIns="91440" bIns="45720" rtlCol="0">
            <a:normAutofit fontScale="92500" lnSpcReduction="2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Energy consumption: </a:t>
            </a:r>
            <a:r>
              <a:rPr lang="en-US" sz="1600" b="0" dirty="0">
                <a:solidFill>
                  <a:schemeClr val="tx1">
                    <a:lumMod val="75000"/>
                    <a:lumOff val="25000"/>
                  </a:schemeClr>
                </a:solidFill>
              </a:rPr>
              <a:t>thermal energy is used for baking and steam production. In addition, electricity is used during several production stages.</a:t>
            </a:r>
          </a:p>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Water consumption, </a:t>
            </a:r>
            <a:r>
              <a:rPr lang="en-US" sz="1600" b="0" dirty="0">
                <a:solidFill>
                  <a:schemeClr val="tx1">
                    <a:lumMod val="75000"/>
                    <a:lumOff val="25000"/>
                  </a:schemeClr>
                </a:solidFill>
              </a:rPr>
              <a:t>it is used both as an ingredient and also for others purposes (e.g. cleaning operations).</a:t>
            </a:r>
          </a:p>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Waste water, </a:t>
            </a:r>
            <a:r>
              <a:rPr lang="en-US" sz="1600" b="0" dirty="0">
                <a:solidFill>
                  <a:schemeClr val="tx1">
                    <a:lumMod val="75000"/>
                    <a:lumOff val="25000"/>
                  </a:schemeClr>
                </a:solidFill>
              </a:rPr>
              <a:t>generated during cleaning/disinfection of the facilities.</a:t>
            </a:r>
          </a:p>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Air emissions, </a:t>
            </a:r>
            <a:r>
              <a:rPr lang="en-US" sz="1600" b="0" dirty="0">
                <a:solidFill>
                  <a:schemeClr val="tx1">
                    <a:lumMod val="75000"/>
                    <a:lumOff val="25000"/>
                  </a:schemeClr>
                </a:solidFill>
              </a:rPr>
              <a:t>mainly produced during fermentation (CO2, VOCs produced by yeast metabolism). In addition, air emissions are also produced during baking due to the combustion of fossil fuels. </a:t>
            </a:r>
          </a:p>
          <a:p>
            <a:pPr marL="285750" indent="-285750" algn="just">
              <a:spcAft>
                <a:spcPts val="450"/>
              </a:spcAft>
              <a:buFont typeface="Wingdings" panose="05000000000000000000" pitchFamily="2" charset="2"/>
              <a:buChar char="ü"/>
            </a:pPr>
            <a:r>
              <a:rPr lang="en-US" sz="1600" dirty="0">
                <a:solidFill>
                  <a:schemeClr val="tx1">
                    <a:lumMod val="75000"/>
                    <a:lumOff val="25000"/>
                  </a:schemeClr>
                </a:solidFill>
              </a:rPr>
              <a:t>Solid waste, </a:t>
            </a:r>
            <a:r>
              <a:rPr lang="en-US" sz="1600" b="0" dirty="0">
                <a:solidFill>
                  <a:schemeClr val="tx1">
                    <a:lumMod val="75000"/>
                    <a:lumOff val="25000"/>
                  </a:schemeClr>
                </a:solidFill>
              </a:rPr>
              <a:t>due to inorganic (linked to packaging stage) and organic waste (wasted dough).</a:t>
            </a:r>
          </a:p>
        </p:txBody>
      </p:sp>
      <p:cxnSp>
        <p:nvCxnSpPr>
          <p:cNvPr id="14" name="Conector recto 13">
            <a:extLst>
              <a:ext uri="{FF2B5EF4-FFF2-40B4-BE49-F238E27FC236}">
                <a16:creationId xmlns:a16="http://schemas.microsoft.com/office/drawing/2014/main" id="{F6ECEDEE-433A-4AAB-B24E-221FC8C67691}"/>
              </a:ext>
            </a:extLst>
          </p:cNvPr>
          <p:cNvCxnSpPr>
            <a:cxnSpLocks/>
          </p:cNvCxnSpPr>
          <p:nvPr/>
        </p:nvCxnSpPr>
        <p:spPr>
          <a:xfrm>
            <a:off x="431768" y="14537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FDE43410-EC06-4DD3-B75D-0847A240D803}"/>
              </a:ext>
            </a:extLst>
          </p:cNvPr>
          <p:cNvCxnSpPr>
            <a:cxnSpLocks/>
          </p:cNvCxnSpPr>
          <p:nvPr/>
        </p:nvCxnSpPr>
        <p:spPr>
          <a:xfrm>
            <a:off x="377661" y="390777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0433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106</a:t>
            </a:fld>
            <a:endParaRPr lang="de-DE">
              <a:solidFill>
                <a:srgbClr val="000000">
                  <a:lumMod val="75000"/>
                  <a:lumOff val="25000"/>
                </a:srgbClr>
              </a:solidFill>
              <a:latin typeface="Arial"/>
            </a:endParaRPr>
          </a:p>
        </p:txBody>
      </p:sp>
      <p:sp>
        <p:nvSpPr>
          <p:cNvPr id="6" name="Untertitel 5">
            <a:extLst>
              <a:ext uri="{FF2B5EF4-FFF2-40B4-BE49-F238E27FC236}">
                <a16:creationId xmlns:a16="http://schemas.microsoft.com/office/drawing/2014/main" id="{8586372A-E78E-43B7-8E77-327EB68E23F9}"/>
              </a:ext>
            </a:extLst>
          </p:cNvPr>
          <p:cNvSpPr>
            <a:spLocks noGrp="1"/>
          </p:cNvSpPr>
          <p:nvPr>
            <p:ph type="subTitle" idx="13"/>
          </p:nvPr>
        </p:nvSpPr>
        <p:spPr>
          <a:xfrm>
            <a:off x="370136" y="999249"/>
            <a:ext cx="8403728" cy="367550"/>
          </a:xfrm>
          <a:noFill/>
        </p:spPr>
        <p:txBody>
          <a:bodyPr vert="horz" lIns="91440" tIns="45720" rIns="91440" bIns="45720" rtlCol="0" anchor="ctr">
            <a:noAutofit/>
          </a:bodyPr>
          <a:lstStyle/>
          <a:p>
            <a:r>
              <a:rPr lang="en-US" sz="1800" dirty="0">
                <a:solidFill>
                  <a:srgbClr val="000000">
                    <a:lumMod val="75000"/>
                    <a:lumOff val="25000"/>
                  </a:srgbClr>
                </a:solidFill>
              </a:rPr>
              <a:t>Unsold bread waste reduction schemes</a:t>
            </a:r>
            <a:r>
              <a:rPr lang="es-ES" sz="1800" dirty="0">
                <a:solidFill>
                  <a:srgbClr val="000000">
                    <a:lumMod val="75000"/>
                    <a:lumOff val="25000"/>
                  </a:srgbClr>
                </a:solidFill>
              </a:rPr>
              <a:t>:</a:t>
            </a:r>
          </a:p>
        </p:txBody>
      </p:sp>
      <p:sp>
        <p:nvSpPr>
          <p:cNvPr id="7" name="Titel 1">
            <a:extLst>
              <a:ext uri="{FF2B5EF4-FFF2-40B4-BE49-F238E27FC236}">
                <a16:creationId xmlns:a16="http://schemas.microsoft.com/office/drawing/2014/main" id="{A90D82F3-3D43-4B82-9A36-47A72FACD12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bread, </a:t>
            </a:r>
            <a:r>
              <a:rPr lang="es-ES" sz="2400" dirty="0" err="1"/>
              <a:t>biscuits</a:t>
            </a:r>
            <a:r>
              <a:rPr lang="es-ES" sz="2400" dirty="0"/>
              <a:t> and </a:t>
            </a:r>
            <a:r>
              <a:rPr lang="es-ES" sz="2400" dirty="0" err="1"/>
              <a:t>cakes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51E1314A-A97C-4DE6-852E-ADA10D87AFC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98BE721D-25DC-4217-BBDD-8C582CC86984}"/>
              </a:ext>
            </a:extLst>
          </p:cNvPr>
          <p:cNvGraphicFramePr>
            <a:graphicFrameLocks noGrp="1"/>
          </p:cNvGraphicFramePr>
          <p:nvPr>
            <p:extLst>
              <p:ext uri="{D42A27DB-BD31-4B8C-83A1-F6EECF244321}">
                <p14:modId xmlns:p14="http://schemas.microsoft.com/office/powerpoint/2010/main" val="2749963148"/>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BEMP is to establish appropriate bread ‘take-back’ schemes where the unsold bread from the points of sale is taken back to the bakery where it was produced.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The collected bread is stored in the bakery and can be processed into bread-crumbs and dumplings or can be collected by licensed companies (e.g. charities or social </a:t>
                      </a:r>
                      <a:r>
                        <a:rPr lang="en-US" sz="1200" kern="1200" dirty="0" err="1">
                          <a:solidFill>
                            <a:schemeClr val="tx1">
                              <a:lumMod val="75000"/>
                              <a:lumOff val="25000"/>
                            </a:schemeClr>
                          </a:solidFill>
                          <a:effectLst/>
                          <a:latin typeface="+mn-lt"/>
                          <a:ea typeface="+mn-ea"/>
                          <a:cs typeface="+mn-cs"/>
                        </a:rPr>
                        <a:t>organisations</a:t>
                      </a:r>
                      <a:r>
                        <a:rPr lang="en-US" sz="1200" kern="1200" dirty="0">
                          <a:solidFill>
                            <a:schemeClr val="tx1">
                              <a:lumMod val="75000"/>
                              <a:lumOff val="25000"/>
                            </a:schemeClr>
                          </a:solidFill>
                          <a:effectLst/>
                          <a:latin typeface="+mn-lt"/>
                          <a:ea typeface="+mn-ea"/>
                          <a:cs typeface="+mn-cs"/>
                        </a:rPr>
                        <a:t> if bread is still suitable for human consumption as it is) or can be used for other purposes (e.g. animal feed).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The collection of bread by licensed companies can also take place directly at the points of sale</a:t>
                      </a:r>
                      <a:r>
                        <a:rPr lang="es-ES" sz="1200" kern="1200" dirty="0">
                          <a:solidFill>
                            <a:schemeClr val="tx1">
                              <a:lumMod val="75000"/>
                              <a:lumOff val="25000"/>
                            </a:schemeClr>
                          </a:solidFill>
                          <a:effectLst/>
                          <a:latin typeface="+mn-lt"/>
                          <a:ea typeface="+mn-ea"/>
                          <a:cs typeface="+mn-cs"/>
                        </a:rPr>
                        <a:t>.</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C1259677-BC6D-41AF-8F92-319176AFDFBB}"/>
              </a:ext>
            </a:extLst>
          </p:cNvPr>
          <p:cNvGraphicFramePr>
            <a:graphicFrameLocks noGrp="1"/>
          </p:cNvGraphicFramePr>
          <p:nvPr>
            <p:extLst>
              <p:ext uri="{D42A27DB-BD31-4B8C-83A1-F6EECF244321}">
                <p14:modId xmlns:p14="http://schemas.microsoft.com/office/powerpoint/2010/main" val="960753905"/>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 </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manufacturers of bread. Bakeries not delivering bread to distant points of sale can directly implement the measures listed above, without the need to set up a bread take-back scheme. Depending on the use that it is planned for the returned bread, appropriate handling, transport and storage must be ensured to meet hygiene requirements.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0146152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DEE1FAE0-5677-4171-8575-BBB5342AC3E1}"/>
              </a:ext>
            </a:extLst>
          </p:cNvPr>
          <p:cNvSpPr txBox="1">
            <a:spLocks/>
          </p:cNvSpPr>
          <p:nvPr/>
        </p:nvSpPr>
        <p:spPr>
          <a:xfrm>
            <a:off x="370136" y="999249"/>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Unsold bread waste reduction schemes</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79BE740B-1439-456E-98D8-199D6546A1E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bread, </a:t>
            </a:r>
            <a:r>
              <a:rPr lang="es-ES" sz="2400" dirty="0" err="1"/>
              <a:t>biscuits</a:t>
            </a:r>
            <a:r>
              <a:rPr lang="es-ES" sz="2400" dirty="0"/>
              <a:t> and </a:t>
            </a:r>
            <a:r>
              <a:rPr lang="es-ES" sz="2400" dirty="0" err="1"/>
              <a:t>cakes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3A7A279-E71A-4C7C-BC02-CF3145EB92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DBDDB428-9978-4644-8C5E-0FB2FEBC02EF}"/>
              </a:ext>
            </a:extLst>
          </p:cNvPr>
          <p:cNvGraphicFramePr>
            <a:graphicFrameLocks noGrp="1"/>
          </p:cNvGraphicFramePr>
          <p:nvPr>
            <p:extLst>
              <p:ext uri="{D42A27DB-BD31-4B8C-83A1-F6EECF244321}">
                <p14:modId xmlns:p14="http://schemas.microsoft.com/office/powerpoint/2010/main" val="921250634"/>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Return rate (%) of unsold bread from points of sale participating in the ‘take-back’ scheme.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Participation (%) of points of sale in existing returning schemes for a given area.</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Percentage of unsold bread converted to other uses to avoid food waste generation (%)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43597BA1-3FFF-4F56-B02E-60C1444EA883}"/>
              </a:ext>
            </a:extLst>
          </p:cNvPr>
          <p:cNvGraphicFramePr>
            <a:graphicFrameLocks noGrp="1"/>
          </p:cNvGraphicFramePr>
          <p:nvPr>
            <p:extLst>
              <p:ext uri="{D42A27DB-BD31-4B8C-83A1-F6EECF244321}">
                <p14:modId xmlns:p14="http://schemas.microsoft.com/office/powerpoint/2010/main" val="2694995120"/>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For bakeries: 100 % of the points of sale selling the produced bread participate in an appropriate take-back scheme for the unsold bread.</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8691675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108</a:t>
            </a:fld>
            <a:endParaRPr lang="de-DE"/>
          </a:p>
        </p:txBody>
      </p:sp>
      <p:sp>
        <p:nvSpPr>
          <p:cNvPr id="17" name="Untertitel 5">
            <a:extLst>
              <a:ext uri="{FF2B5EF4-FFF2-40B4-BE49-F238E27FC236}">
                <a16:creationId xmlns:a16="http://schemas.microsoft.com/office/drawing/2014/main" id="{82BD9448-8556-42A0-80D7-0E312161C1F9}"/>
              </a:ext>
            </a:extLst>
          </p:cNvPr>
          <p:cNvSpPr>
            <a:spLocks noGrp="1"/>
          </p:cNvSpPr>
          <p:nvPr>
            <p:ph type="subTitle" idx="13"/>
          </p:nvPr>
        </p:nvSpPr>
        <p:spPr>
          <a:xfrm>
            <a:off x="370136" y="1242048"/>
            <a:ext cx="3976696" cy="367550"/>
          </a:xfrm>
          <a:noFill/>
        </p:spPr>
        <p:txBody>
          <a:bodyPr vert="horz" lIns="91440" tIns="45720" rIns="91440" bIns="45720" rtlCol="0" anchor="ctr">
            <a:noAutofit/>
          </a:bodyPr>
          <a:lstStyle/>
          <a:p>
            <a:r>
              <a:rPr lang="en-US" sz="1800" dirty="0">
                <a:solidFill>
                  <a:srgbClr val="000000">
                    <a:lumMod val="75000"/>
                    <a:lumOff val="25000"/>
                  </a:srgbClr>
                </a:solidFill>
              </a:rPr>
              <a:t>Unsold bread waste reduction schemes</a:t>
            </a:r>
            <a:r>
              <a:rPr lang="es-ES" sz="1800" dirty="0">
                <a:solidFill>
                  <a:srgbClr val="000000">
                    <a:lumMod val="75000"/>
                    <a:lumOff val="25000"/>
                  </a:srgbClr>
                </a:solidFill>
              </a:rPr>
              <a:t>:</a:t>
            </a:r>
          </a:p>
        </p:txBody>
      </p:sp>
      <p:sp>
        <p:nvSpPr>
          <p:cNvPr id="16" name="Rectángulo: esquinas superiores redondeadas 15">
            <a:extLst>
              <a:ext uri="{FF2B5EF4-FFF2-40B4-BE49-F238E27FC236}">
                <a16:creationId xmlns:a16="http://schemas.microsoft.com/office/drawing/2014/main" id="{F5DEB5FC-ADA3-44ED-963A-946832D04EA7}"/>
              </a:ext>
            </a:extLst>
          </p:cNvPr>
          <p:cNvSpPr/>
          <p:nvPr/>
        </p:nvSpPr>
        <p:spPr>
          <a:xfrm>
            <a:off x="394772" y="257668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94ADBA2A-3F09-4C12-A932-44C4ED165F94}"/>
              </a:ext>
            </a:extLst>
          </p:cNvPr>
          <p:cNvSpPr/>
          <p:nvPr/>
        </p:nvSpPr>
        <p:spPr>
          <a:xfrm>
            <a:off x="2112404" y="204945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5870ECAB-3692-4CC0-A738-5C2127EF02C8}"/>
              </a:ext>
            </a:extLst>
          </p:cNvPr>
          <p:cNvSpPr/>
          <p:nvPr/>
        </p:nvSpPr>
        <p:spPr>
          <a:xfrm>
            <a:off x="342341" y="2682145"/>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0" name="TextBox 33">
            <a:extLst>
              <a:ext uri="{FF2B5EF4-FFF2-40B4-BE49-F238E27FC236}">
                <a16:creationId xmlns:a16="http://schemas.microsoft.com/office/drawing/2014/main" id="{CDBE3D06-429D-408D-BCB8-133E2E0B9062}"/>
              </a:ext>
            </a:extLst>
          </p:cNvPr>
          <p:cNvSpPr txBox="1"/>
          <p:nvPr/>
        </p:nvSpPr>
        <p:spPr>
          <a:xfrm>
            <a:off x="445719" y="3200054"/>
            <a:ext cx="3790977" cy="114390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Social benefits when feeding large number of population with the amount of food wasted.</a:t>
            </a:r>
          </a:p>
          <a:p>
            <a:pPr marL="285750" indent="-285750" algn="just" defTabSz="534924">
              <a:spcAft>
                <a:spcPts val="450"/>
              </a:spcAft>
              <a:buFont typeface="Wingdings" panose="05000000000000000000" pitchFamily="2" charset="2"/>
              <a:buChar char="ü"/>
            </a:pPr>
            <a:endParaRPr lang="en-US" sz="120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waste can be converted into animal feed and support the agricultural industries.</a:t>
            </a:r>
          </a:p>
        </p:txBody>
      </p:sp>
      <p:pic>
        <p:nvPicPr>
          <p:cNvPr id="21" name="Gráfico 20">
            <a:extLst>
              <a:ext uri="{FF2B5EF4-FFF2-40B4-BE49-F238E27FC236}">
                <a16:creationId xmlns:a16="http://schemas.microsoft.com/office/drawing/2014/main" id="{B81882D2-5F73-4FCE-B15F-7BE54D1925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2161575"/>
            <a:ext cx="427966" cy="408757"/>
          </a:xfrm>
          <a:prstGeom prst="rect">
            <a:avLst/>
          </a:prstGeom>
        </p:spPr>
      </p:pic>
      <p:sp>
        <p:nvSpPr>
          <p:cNvPr id="22" name="Rectángulo: esquinas superiores redondeadas 21">
            <a:extLst>
              <a:ext uri="{FF2B5EF4-FFF2-40B4-BE49-F238E27FC236}">
                <a16:creationId xmlns:a16="http://schemas.microsoft.com/office/drawing/2014/main" id="{95B11385-DD50-422F-B806-E66ED2967266}"/>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527D0912-8383-4FB1-91DC-A4B09A7D4F98}"/>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32E31613-F43C-4FEB-8ECA-215058F8FB97}"/>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5" name="Gráfico 24">
            <a:extLst>
              <a:ext uri="{FF2B5EF4-FFF2-40B4-BE49-F238E27FC236}">
                <a16:creationId xmlns:a16="http://schemas.microsoft.com/office/drawing/2014/main" id="{188352EC-6003-4AF6-9D9A-960CD3AECB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6" name="Rectángulo 25">
            <a:extLst>
              <a:ext uri="{FF2B5EF4-FFF2-40B4-BE49-F238E27FC236}">
                <a16:creationId xmlns:a16="http://schemas.microsoft.com/office/drawing/2014/main" id="{1740B903-08F3-4A26-960E-29084FBA375B}"/>
              </a:ext>
            </a:extLst>
          </p:cNvPr>
          <p:cNvSpPr/>
          <p:nvPr/>
        </p:nvSpPr>
        <p:spPr>
          <a:xfrm>
            <a:off x="394772" y="3083690"/>
            <a:ext cx="3917561" cy="13426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8567F352-F4A7-4721-8B76-52FF133B08B9}"/>
              </a:ext>
            </a:extLst>
          </p:cNvPr>
          <p:cNvSpPr/>
          <p:nvPr/>
        </p:nvSpPr>
        <p:spPr>
          <a:xfrm>
            <a:off x="4797168" y="1779131"/>
            <a:ext cx="3976697" cy="12691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2843406B-C663-4B0A-B6FF-DDF5D96E7500}"/>
              </a:ext>
            </a:extLst>
          </p:cNvPr>
          <p:cNvSpPr txBox="1"/>
          <p:nvPr/>
        </p:nvSpPr>
        <p:spPr>
          <a:xfrm>
            <a:off x="4814484" y="1893963"/>
            <a:ext cx="3917561"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Supermarkets send unsold bread to the bakery; a significant economic loss is perceived in its value for the bakery</a:t>
            </a:r>
            <a:r>
              <a:rPr lang="es-ES" sz="1200" dirty="0">
                <a:solidFill>
                  <a:schemeClr val="tx1">
                    <a:lumMod val="75000"/>
                    <a:lumOff val="25000"/>
                  </a:schemeClr>
                </a:solidFill>
              </a:rPr>
              <a:t>.</a:t>
            </a:r>
          </a:p>
          <a:p>
            <a:pPr algn="just" defTabSz="534924">
              <a:spcAft>
                <a:spcPts val="450"/>
              </a:spcAft>
            </a:pPr>
            <a:r>
              <a:rPr lang="en-US" sz="1200" i="1" dirty="0">
                <a:solidFill>
                  <a:schemeClr val="tx1">
                    <a:lumMod val="75000"/>
                    <a:lumOff val="25000"/>
                  </a:schemeClr>
                </a:solidFill>
              </a:rPr>
              <a:t>Example: An Austrian industry saved more than 4000,000 euros in 2008 when applying its measures</a:t>
            </a:r>
            <a:r>
              <a:rPr lang="es-ES" sz="1200" i="1" dirty="0">
                <a:solidFill>
                  <a:schemeClr val="tx1">
                    <a:lumMod val="75000"/>
                    <a:lumOff val="25000"/>
                  </a:schemeClr>
                </a:solidFill>
              </a:rPr>
              <a:t>.</a:t>
            </a:r>
          </a:p>
        </p:txBody>
      </p:sp>
      <p:sp>
        <p:nvSpPr>
          <p:cNvPr id="29" name="Rectángulo: esquinas superiores redondeadas 28">
            <a:extLst>
              <a:ext uri="{FF2B5EF4-FFF2-40B4-BE49-F238E27FC236}">
                <a16:creationId xmlns:a16="http://schemas.microsoft.com/office/drawing/2014/main" id="{F2D4CFF9-6B49-49BC-A985-BB3923C04356}"/>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548757F4-A7AB-47A9-A843-446E2EB231BD}"/>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4D17D54D-D395-4534-9EE3-D42A0FCAF290}"/>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2" name="TextBox 33">
            <a:extLst>
              <a:ext uri="{FF2B5EF4-FFF2-40B4-BE49-F238E27FC236}">
                <a16:creationId xmlns:a16="http://schemas.microsoft.com/office/drawing/2014/main" id="{2490838B-7597-4228-BD52-C8C42C707BAA}"/>
              </a:ext>
            </a:extLst>
          </p:cNvPr>
          <p:cNvSpPr txBox="1"/>
          <p:nvPr/>
        </p:nvSpPr>
        <p:spPr>
          <a:xfrm>
            <a:off x="4814222" y="4592105"/>
            <a:ext cx="3917169" cy="89511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minimization of the generation of waste from bakery products.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optimization of the subsequent treatment of the residues of bakery products.</a:t>
            </a:r>
            <a:endParaRPr lang="es-ES" sz="1200" dirty="0">
              <a:solidFill>
                <a:schemeClr val="tx1">
                  <a:lumMod val="75000"/>
                  <a:lumOff val="25000"/>
                </a:schemeClr>
              </a:solidFill>
            </a:endParaRPr>
          </a:p>
        </p:txBody>
      </p:sp>
      <p:sp>
        <p:nvSpPr>
          <p:cNvPr id="33" name="Rectángulo 32">
            <a:extLst>
              <a:ext uri="{FF2B5EF4-FFF2-40B4-BE49-F238E27FC236}">
                <a16:creationId xmlns:a16="http://schemas.microsoft.com/office/drawing/2014/main" id="{0D15216C-95B4-4DB8-872C-EE9B7ACD3BFA}"/>
              </a:ext>
            </a:extLst>
          </p:cNvPr>
          <p:cNvSpPr/>
          <p:nvPr/>
        </p:nvSpPr>
        <p:spPr>
          <a:xfrm>
            <a:off x="4790952" y="4356851"/>
            <a:ext cx="4057246" cy="136920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BE06A845-2352-4D1D-AC78-EB1EA026A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5" name="Titel 1">
            <a:extLst>
              <a:ext uri="{FF2B5EF4-FFF2-40B4-BE49-F238E27FC236}">
                <a16:creationId xmlns:a16="http://schemas.microsoft.com/office/drawing/2014/main" id="{FCA59B93-B383-4AFB-84E9-7B71681855A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bread, </a:t>
            </a:r>
            <a:r>
              <a:rPr lang="es-ES" sz="2400" dirty="0" err="1"/>
              <a:t>biscuits</a:t>
            </a:r>
            <a:r>
              <a:rPr lang="es-ES" sz="2400" dirty="0"/>
              <a:t> and </a:t>
            </a:r>
            <a:r>
              <a:rPr lang="es-ES" sz="2400" dirty="0" err="1"/>
              <a:t>cakes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668E43AD-CC83-4C97-AD6D-AED04AA03B4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86895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109</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48AC9BD5-7A08-4ED1-B4C2-4ACF7ACA3720}"/>
              </a:ext>
            </a:extLst>
          </p:cNvPr>
          <p:cNvSpPr txBox="1">
            <a:spLocks/>
          </p:cNvSpPr>
          <p:nvPr/>
        </p:nvSpPr>
        <p:spPr>
          <a:xfrm>
            <a:off x="370136" y="999249"/>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err="1">
                <a:solidFill>
                  <a:srgbClr val="000000">
                    <a:lumMod val="75000"/>
                    <a:lumOff val="25000"/>
                  </a:srgbClr>
                </a:solidFill>
              </a:rPr>
              <a:t>Minimising</a:t>
            </a:r>
            <a:r>
              <a:rPr lang="en-US" sz="1800" dirty="0">
                <a:solidFill>
                  <a:srgbClr val="000000">
                    <a:lumMod val="75000"/>
                    <a:lumOff val="25000"/>
                  </a:srgbClr>
                </a:solidFill>
              </a:rPr>
              <a:t> </a:t>
            </a:r>
            <a:r>
              <a:rPr lang="en-US" sz="1800" dirty="0" err="1">
                <a:solidFill>
                  <a:srgbClr val="000000">
                    <a:lumMod val="75000"/>
                    <a:lumOff val="25000"/>
                  </a:srgbClr>
                </a:solidFill>
              </a:rPr>
              <a:t>anergy</a:t>
            </a:r>
            <a:r>
              <a:rPr lang="en-US" sz="1800" dirty="0">
                <a:solidFill>
                  <a:srgbClr val="000000">
                    <a:lumMod val="75000"/>
                    <a:lumOff val="25000"/>
                  </a:srgbClr>
                </a:solidFill>
              </a:rPr>
              <a:t> consumption for baking</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9A48B56C-D371-4DBF-A367-CDD94B027F8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bread, </a:t>
            </a:r>
            <a:r>
              <a:rPr lang="es-ES" sz="2400" dirty="0" err="1"/>
              <a:t>biscuits</a:t>
            </a:r>
            <a:r>
              <a:rPr lang="es-ES" sz="2400" dirty="0"/>
              <a:t> and </a:t>
            </a:r>
            <a:r>
              <a:rPr lang="es-ES" sz="2400" dirty="0" err="1"/>
              <a:t>cakes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AE0EDFC-CF6D-4D1C-A957-F595BA8BC95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D693D181-980C-4A63-8E57-3616B69FFC8E}"/>
              </a:ext>
            </a:extLst>
          </p:cNvPr>
          <p:cNvGraphicFramePr>
            <a:graphicFrameLocks noGrp="1"/>
          </p:cNvGraphicFramePr>
          <p:nvPr>
            <p:extLst>
              <p:ext uri="{D42A27DB-BD31-4B8C-83A1-F6EECF244321}">
                <p14:modId xmlns:p14="http://schemas.microsoft.com/office/powerpoint/2010/main" val="1760315248"/>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BEMP is to minimize the energy consumption for baking by either operating existing ovens in the most energy- efficient way or by selecting the most efficient oven to cater for the specific baking needs based on production requirements, energy sources, space constraints, temperature requirements, operation mode and heat transfer mode.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E0771A2F-8175-4191-9755-2EC3DE4C83C3}"/>
              </a:ext>
            </a:extLst>
          </p:cNvPr>
          <p:cNvGraphicFramePr>
            <a:graphicFrameLocks noGrp="1"/>
          </p:cNvGraphicFramePr>
          <p:nvPr>
            <p:extLst>
              <p:ext uri="{D42A27DB-BD31-4B8C-83A1-F6EECF244321}">
                <p14:modId xmlns:p14="http://schemas.microsoft.com/office/powerpoint/2010/main" val="2872267224"/>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Aplicabilidad</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manufacturers of bread, biscuits and cakes.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57898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0" y="1356608"/>
            <a:ext cx="3790950" cy="3229506"/>
          </a:xfrm>
        </p:spPr>
        <p:txBody>
          <a:bodyPr>
            <a:normAutofit/>
          </a:bodyPr>
          <a:lstStyle/>
          <a:p>
            <a:r>
              <a:rPr lang="es-ES" sz="1050" b="0" i="1" dirty="0"/>
              <a:t>	</a:t>
            </a:r>
          </a:p>
          <a:p>
            <a:r>
              <a:rPr lang="es-ES" sz="1050" b="0" i="1" dirty="0"/>
              <a:t>1. Embalajes de papel y cartón	4. Energía de la madera </a:t>
            </a:r>
          </a:p>
          <a:p>
            <a:r>
              <a:rPr lang="es-ES" sz="1050" b="0" i="1" dirty="0"/>
              <a:t>2. Aceite de palma 		5. Caña de azúcar </a:t>
            </a:r>
          </a:p>
          <a:p>
            <a:pPr>
              <a:spcAft>
                <a:spcPts val="900"/>
              </a:spcAft>
            </a:pPr>
            <a:r>
              <a:rPr lang="es-ES" sz="1050" b="0" i="1" dirty="0"/>
              <a:t>3. Soja para alimentación animal 	6. Materias primas de origen biológico para embalaje. </a:t>
            </a: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89058"/>
            <a:ext cx="8403728" cy="367550"/>
          </a:xfrm>
        </p:spPr>
        <p:txBody>
          <a:bodyPr/>
          <a:lstStyle/>
          <a:p>
            <a:r>
              <a:rPr lang="en-US" sz="2000" dirty="0">
                <a:solidFill>
                  <a:srgbClr val="000000">
                    <a:lumMod val="75000"/>
                    <a:lumOff val="25000"/>
                  </a:srgbClr>
                </a:solidFill>
              </a:rPr>
              <a:t>This BEMP examines some ways that frontrunners manage their supply chain to be more sustainable.</a:t>
            </a:r>
          </a:p>
        </p:txBody>
      </p:sp>
      <p:sp>
        <p:nvSpPr>
          <p:cNvPr id="8" name="Titel 1">
            <a:extLst>
              <a:ext uri="{FF2B5EF4-FFF2-40B4-BE49-F238E27FC236}">
                <a16:creationId xmlns:a16="http://schemas.microsoft.com/office/drawing/2014/main" id="{6D31A3F9-26D5-4A81-84C6-BFBFEE257B5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Sustainable</a:t>
            </a:r>
            <a:r>
              <a:rPr lang="es-ES" sz="2400" dirty="0"/>
              <a:t> </a:t>
            </a:r>
            <a:r>
              <a:rPr lang="es-ES" sz="2400" dirty="0" err="1"/>
              <a:t>supply</a:t>
            </a:r>
            <a:r>
              <a:rPr lang="es-ES" sz="2400" dirty="0"/>
              <a:t> </a:t>
            </a:r>
            <a:r>
              <a:rPr lang="es-ES" sz="2400" dirty="0" err="1"/>
              <a:t>chain</a:t>
            </a:r>
            <a:r>
              <a:rPr lang="es-ES" sz="2400" dirty="0"/>
              <a:t> </a:t>
            </a:r>
            <a:r>
              <a:rPr lang="es-ES" sz="2400" dirty="0" err="1"/>
              <a:t>management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9391098-DBBA-4CAD-AC08-F4258F9292B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CuadroTexto 10">
            <a:extLst>
              <a:ext uri="{FF2B5EF4-FFF2-40B4-BE49-F238E27FC236}">
                <a16:creationId xmlns:a16="http://schemas.microsoft.com/office/drawing/2014/main" id="{7F9FB2E5-809D-4606-8DC5-FF40F36DB216}"/>
              </a:ext>
            </a:extLst>
          </p:cNvPr>
          <p:cNvSpPr txBox="1"/>
          <p:nvPr/>
        </p:nvSpPr>
        <p:spPr>
          <a:xfrm>
            <a:off x="4848223" y="1741231"/>
            <a:ext cx="4067175" cy="4331955"/>
          </a:xfrm>
          <a:prstGeom prst="rect">
            <a:avLst/>
          </a:prstGeom>
          <a:noFill/>
        </p:spPr>
        <p:txBody>
          <a:bodyPr wrap="square" rtlCol="0" anchor="ctr">
            <a:spAutoFit/>
          </a:bodyPr>
          <a:lstStyle/>
          <a:p>
            <a:pPr algn="ctr"/>
            <a:r>
              <a:rPr lang="en-US" dirty="0"/>
              <a:t>Adapting recipes to remove unsustainable ingredients</a:t>
            </a:r>
            <a:r>
              <a:rPr lang="es-ES" dirty="0">
                <a:solidFill>
                  <a:schemeClr val="tx1">
                    <a:lumMod val="75000"/>
                    <a:lumOff val="25000"/>
                  </a:schemeClr>
                </a:solidFill>
              </a:rPr>
              <a:t>: </a:t>
            </a:r>
          </a:p>
          <a:p>
            <a:pPr algn="ctr"/>
            <a:r>
              <a:rPr lang="en-US" sz="1100" dirty="0">
                <a:solidFill>
                  <a:schemeClr val="tx1">
                    <a:lumMod val="75000"/>
                    <a:lumOff val="25000"/>
                  </a:schemeClr>
                </a:solidFill>
              </a:rPr>
              <a:t>an ingredient may be substituted with a similar one or removed altogether</a:t>
            </a:r>
            <a:r>
              <a:rPr lang="es-ES" sz="1100" dirty="0">
                <a:solidFill>
                  <a:schemeClr val="tx1">
                    <a:lumMod val="75000"/>
                    <a:lumOff val="25000"/>
                  </a:schemeClr>
                </a:solidFill>
              </a:rPr>
              <a:t>.</a:t>
            </a:r>
          </a:p>
          <a:p>
            <a:pPr algn="ctr"/>
            <a:endParaRPr lang="es-ES" sz="1100" dirty="0">
              <a:solidFill>
                <a:schemeClr val="tx1">
                  <a:lumMod val="75000"/>
                  <a:lumOff val="25000"/>
                </a:schemeClr>
              </a:solidFill>
            </a:endParaRPr>
          </a:p>
          <a:p>
            <a:pPr algn="ctr"/>
            <a:endParaRPr lang="es-ES" sz="1100" dirty="0">
              <a:solidFill>
                <a:schemeClr val="tx1">
                  <a:lumMod val="75000"/>
                  <a:lumOff val="25000"/>
                </a:schemeClr>
              </a:solidFill>
            </a:endParaRPr>
          </a:p>
          <a:p>
            <a:pPr algn="ctr">
              <a:lnSpc>
                <a:spcPts val="2800"/>
              </a:lnSpc>
            </a:pPr>
            <a:r>
              <a:rPr lang="en-US" dirty="0">
                <a:solidFill>
                  <a:schemeClr val="tx1">
                    <a:lumMod val="75000"/>
                    <a:lumOff val="25000"/>
                  </a:schemeClr>
                </a:solidFill>
              </a:rPr>
              <a:t>Improving the performance of existing suppliers</a:t>
            </a:r>
            <a:r>
              <a:rPr lang="es-ES" dirty="0">
                <a:solidFill>
                  <a:schemeClr val="tx1">
                    <a:lumMod val="75000"/>
                    <a:lumOff val="25000"/>
                  </a:schemeClr>
                </a:solidFill>
              </a:rPr>
              <a:t>.</a:t>
            </a:r>
          </a:p>
          <a:p>
            <a:pPr algn="ctr">
              <a:lnSpc>
                <a:spcPts val="2800"/>
              </a:lnSpc>
            </a:pPr>
            <a:endParaRPr lang="es-ES" dirty="0">
              <a:solidFill>
                <a:schemeClr val="tx1">
                  <a:lumMod val="75000"/>
                  <a:lumOff val="25000"/>
                </a:schemeClr>
              </a:solidFill>
            </a:endParaRPr>
          </a:p>
          <a:p>
            <a:pPr algn="ctr">
              <a:lnSpc>
                <a:spcPts val="4300"/>
              </a:lnSpc>
            </a:pPr>
            <a:r>
              <a:rPr lang="es-ES" dirty="0">
                <a:solidFill>
                  <a:schemeClr val="tx1">
                    <a:lumMod val="75000"/>
                    <a:lumOff val="25000"/>
                  </a:schemeClr>
                </a:solidFill>
              </a:rPr>
              <a:t>Multi </a:t>
            </a:r>
            <a:r>
              <a:rPr lang="es-ES" dirty="0" err="1">
                <a:solidFill>
                  <a:schemeClr val="tx1">
                    <a:lumMod val="75000"/>
                    <a:lumOff val="25000"/>
                  </a:schemeClr>
                </a:solidFill>
              </a:rPr>
              <a:t>option</a:t>
            </a:r>
            <a:r>
              <a:rPr lang="es-ES" dirty="0">
                <a:solidFill>
                  <a:schemeClr val="tx1">
                    <a:lumMod val="75000"/>
                    <a:lumOff val="25000"/>
                  </a:schemeClr>
                </a:solidFill>
              </a:rPr>
              <a:t> </a:t>
            </a:r>
            <a:r>
              <a:rPr lang="es-ES" dirty="0" err="1">
                <a:solidFill>
                  <a:schemeClr val="tx1">
                    <a:lumMod val="75000"/>
                    <a:lumOff val="25000"/>
                  </a:schemeClr>
                </a:solidFill>
              </a:rPr>
              <a:t>approach</a:t>
            </a:r>
            <a:r>
              <a:rPr lang="es-ES" dirty="0">
                <a:solidFill>
                  <a:schemeClr val="tx1">
                    <a:lumMod val="75000"/>
                    <a:lumOff val="25000"/>
                  </a:schemeClr>
                </a:solidFill>
              </a:rPr>
              <a:t>.</a:t>
            </a:r>
          </a:p>
          <a:p>
            <a:pPr algn="ctr">
              <a:lnSpc>
                <a:spcPts val="4300"/>
              </a:lnSpc>
            </a:pPr>
            <a:endParaRPr lang="es-ES" dirty="0">
              <a:solidFill>
                <a:schemeClr val="tx1">
                  <a:lumMod val="75000"/>
                  <a:lumOff val="25000"/>
                </a:schemeClr>
              </a:solidFill>
            </a:endParaRPr>
          </a:p>
          <a:p>
            <a:pPr algn="ctr">
              <a:lnSpc>
                <a:spcPts val="4300"/>
              </a:lnSpc>
            </a:pPr>
            <a:r>
              <a:rPr lang="es-ES" dirty="0" err="1"/>
              <a:t>Sustainable</a:t>
            </a:r>
            <a:r>
              <a:rPr lang="es-ES" dirty="0"/>
              <a:t> wáter </a:t>
            </a:r>
            <a:r>
              <a:rPr lang="es-ES" dirty="0" err="1"/>
              <a:t>sourching</a:t>
            </a:r>
            <a:r>
              <a:rPr lang="es-ES" dirty="0">
                <a:solidFill>
                  <a:schemeClr val="tx1">
                    <a:lumMod val="75000"/>
                    <a:lumOff val="25000"/>
                  </a:schemeClr>
                </a:solidFill>
              </a:rPr>
              <a:t>.</a:t>
            </a:r>
            <a:endParaRPr lang="es-ES" sz="1600" i="1" dirty="0">
              <a:solidFill>
                <a:schemeClr val="tx1">
                  <a:lumMod val="75000"/>
                  <a:lumOff val="25000"/>
                </a:schemeClr>
              </a:solidFill>
            </a:endParaRPr>
          </a:p>
          <a:p>
            <a:pPr algn="ctr"/>
            <a:endParaRPr lang="es-ES" dirty="0">
              <a:solidFill>
                <a:schemeClr val="tx1">
                  <a:lumMod val="75000"/>
                  <a:lumOff val="25000"/>
                </a:schemeClr>
              </a:solidFill>
            </a:endParaRPr>
          </a:p>
        </p:txBody>
      </p:sp>
      <p:grpSp>
        <p:nvGrpSpPr>
          <p:cNvPr id="17" name="Grupo 16">
            <a:extLst>
              <a:ext uri="{FF2B5EF4-FFF2-40B4-BE49-F238E27FC236}">
                <a16:creationId xmlns:a16="http://schemas.microsoft.com/office/drawing/2014/main" id="{42C6B3C1-078E-4B63-8A94-5B95066557D8}"/>
              </a:ext>
            </a:extLst>
          </p:cNvPr>
          <p:cNvGrpSpPr/>
          <p:nvPr/>
        </p:nvGrpSpPr>
        <p:grpSpPr>
          <a:xfrm>
            <a:off x="4848224" y="1714500"/>
            <a:ext cx="4067175" cy="4331955"/>
            <a:chOff x="4373566" y="1714500"/>
            <a:chExt cx="4541834" cy="4331955"/>
          </a:xfrm>
        </p:grpSpPr>
        <p:sp>
          <p:nvSpPr>
            <p:cNvPr id="12" name="Rectángulo 11">
              <a:extLst>
                <a:ext uri="{FF2B5EF4-FFF2-40B4-BE49-F238E27FC236}">
                  <a16:creationId xmlns:a16="http://schemas.microsoft.com/office/drawing/2014/main" id="{4499226E-30F8-44C8-A3B2-4703CF0E9DE1}"/>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13">
              <a:extLst>
                <a:ext uri="{FF2B5EF4-FFF2-40B4-BE49-F238E27FC236}">
                  <a16:creationId xmlns:a16="http://schemas.microsoft.com/office/drawing/2014/main" id="{91E1F355-3998-4E09-8C66-DD93D15C7CC1}"/>
                </a:ext>
              </a:extLst>
            </p:cNvPr>
            <p:cNvCxnSpPr/>
            <p:nvPr/>
          </p:nvCxnSpPr>
          <p:spPr>
            <a:xfrm>
              <a:off x="4373566" y="28289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cto 14">
              <a:extLst>
                <a:ext uri="{FF2B5EF4-FFF2-40B4-BE49-F238E27FC236}">
                  <a16:creationId xmlns:a16="http://schemas.microsoft.com/office/drawing/2014/main" id="{14AA81F6-8B50-492C-BEDE-5069F669FE2E}"/>
                </a:ext>
              </a:extLst>
            </p:cNvPr>
            <p:cNvCxnSpPr/>
            <p:nvPr/>
          </p:nvCxnSpPr>
          <p:spPr>
            <a:xfrm>
              <a:off x="4373566" y="38576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Conector recto 15">
              <a:extLst>
                <a:ext uri="{FF2B5EF4-FFF2-40B4-BE49-F238E27FC236}">
                  <a16:creationId xmlns:a16="http://schemas.microsoft.com/office/drawing/2014/main" id="{4DF461EF-3C5F-42A0-8AA7-4C9667D812F8}"/>
                </a:ext>
              </a:extLst>
            </p:cNvPr>
            <p:cNvCxnSpPr/>
            <p:nvPr/>
          </p:nvCxnSpPr>
          <p:spPr>
            <a:xfrm>
              <a:off x="4373566" y="4848225"/>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 name="Grupo 17">
            <a:extLst>
              <a:ext uri="{FF2B5EF4-FFF2-40B4-BE49-F238E27FC236}">
                <a16:creationId xmlns:a16="http://schemas.microsoft.com/office/drawing/2014/main" id="{7C427D42-33DD-4348-AF13-09AFEEE478F8}"/>
              </a:ext>
            </a:extLst>
          </p:cNvPr>
          <p:cNvGrpSpPr/>
          <p:nvPr/>
        </p:nvGrpSpPr>
        <p:grpSpPr>
          <a:xfrm>
            <a:off x="370136" y="1714499"/>
            <a:ext cx="3947800" cy="4331955"/>
            <a:chOff x="4373566" y="1714500"/>
            <a:chExt cx="4541834" cy="4331955"/>
          </a:xfrm>
        </p:grpSpPr>
        <p:sp>
          <p:nvSpPr>
            <p:cNvPr id="19" name="Rectángulo 18">
              <a:extLst>
                <a:ext uri="{FF2B5EF4-FFF2-40B4-BE49-F238E27FC236}">
                  <a16:creationId xmlns:a16="http://schemas.microsoft.com/office/drawing/2014/main" id="{23E477F3-2033-47D9-8048-1007F74784FB}"/>
                </a:ext>
              </a:extLst>
            </p:cNvPr>
            <p:cNvSpPr/>
            <p:nvPr/>
          </p:nvSpPr>
          <p:spPr>
            <a:xfrm>
              <a:off x="4373566" y="1714500"/>
              <a:ext cx="4541834" cy="4331955"/>
            </a:xfrm>
            <a:prstGeom prst="rect">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a:extLst>
                <a:ext uri="{FF2B5EF4-FFF2-40B4-BE49-F238E27FC236}">
                  <a16:creationId xmlns:a16="http://schemas.microsoft.com/office/drawing/2014/main" id="{C762C903-37F3-4C1C-8EAA-6E640BC43C5E}"/>
                </a:ext>
              </a:extLst>
            </p:cNvPr>
            <p:cNvCxnSpPr/>
            <p:nvPr/>
          </p:nvCxnSpPr>
          <p:spPr>
            <a:xfrm>
              <a:off x="4373566" y="2895600"/>
              <a:ext cx="4541834" cy="0"/>
            </a:xfrm>
            <a:prstGeom prst="line">
              <a:avLst/>
            </a:prstGeom>
            <a:no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Rectángulo 23">
            <a:extLst>
              <a:ext uri="{FF2B5EF4-FFF2-40B4-BE49-F238E27FC236}">
                <a16:creationId xmlns:a16="http://schemas.microsoft.com/office/drawing/2014/main" id="{94224C9D-006F-47AE-8E29-21E352C9B9B3}"/>
              </a:ext>
            </a:extLst>
          </p:cNvPr>
          <p:cNvSpPr/>
          <p:nvPr/>
        </p:nvSpPr>
        <p:spPr>
          <a:xfrm>
            <a:off x="370136" y="1816839"/>
            <a:ext cx="3947800" cy="976421"/>
          </a:xfrm>
          <a:prstGeom prst="rect">
            <a:avLst/>
          </a:prstGeom>
        </p:spPr>
        <p:txBody>
          <a:bodyPr wrap="square">
            <a:spAutoFit/>
          </a:bodyPr>
          <a:lstStyle/>
          <a:p>
            <a:pPr lvl="0" defTabSz="685800">
              <a:spcBef>
                <a:spcPct val="20000"/>
              </a:spcBef>
            </a:pPr>
            <a:r>
              <a:rPr lang="es-ES" sz="1425" b="1" dirty="0">
                <a:solidFill>
                  <a:srgbClr val="000000">
                    <a:lumMod val="85000"/>
                    <a:lumOff val="15000"/>
                  </a:srgbClr>
                </a:solidFill>
              </a:rPr>
              <a:t>Green </a:t>
            </a:r>
            <a:r>
              <a:rPr lang="es-ES" sz="1425" b="1" dirty="0" err="1">
                <a:solidFill>
                  <a:srgbClr val="000000">
                    <a:lumMod val="85000"/>
                    <a:lumOff val="15000"/>
                  </a:srgbClr>
                </a:solidFill>
              </a:rPr>
              <a:t>procurement</a:t>
            </a:r>
            <a:r>
              <a:rPr lang="es-ES" sz="1425" b="1" dirty="0">
                <a:solidFill>
                  <a:srgbClr val="000000">
                    <a:lumMod val="85000"/>
                    <a:lumOff val="15000"/>
                  </a:srgbClr>
                </a:solidFill>
              </a:rPr>
              <a:t>: </a:t>
            </a:r>
            <a:r>
              <a:rPr lang="en-US" sz="1050" dirty="0">
                <a:solidFill>
                  <a:srgbClr val="000000">
                    <a:lumMod val="85000"/>
                    <a:lumOff val="15000"/>
                  </a:srgbClr>
                </a:solidFill>
              </a:rPr>
              <a:t>The manufacturer can change suppliers to reduce environmental impacts.</a:t>
            </a:r>
          </a:p>
          <a:p>
            <a:pPr lvl="0" defTabSz="685800">
              <a:spcBef>
                <a:spcPct val="20000"/>
              </a:spcBef>
              <a:spcAft>
                <a:spcPts val="900"/>
              </a:spcAft>
            </a:pPr>
            <a:endParaRPr lang="es-ES" sz="1050" i="1" dirty="0">
              <a:solidFill>
                <a:srgbClr val="000000">
                  <a:lumMod val="85000"/>
                  <a:lumOff val="15000"/>
                </a:srgbClr>
              </a:solidFill>
            </a:endParaRPr>
          </a:p>
          <a:p>
            <a:pPr lvl="0" defTabSz="685800">
              <a:spcBef>
                <a:spcPct val="20000"/>
              </a:spcBef>
              <a:spcAft>
                <a:spcPts val="900"/>
              </a:spcAft>
            </a:pPr>
            <a:r>
              <a:rPr lang="es-ES" sz="1050" i="1" dirty="0" err="1"/>
              <a:t>Six</a:t>
            </a:r>
            <a:r>
              <a:rPr lang="es-ES" sz="1050" i="1" dirty="0"/>
              <a:t> </a:t>
            </a:r>
            <a:r>
              <a:rPr lang="es-ES" sz="1050" i="1" dirty="0" err="1"/>
              <a:t>key</a:t>
            </a:r>
            <a:r>
              <a:rPr lang="es-ES" sz="1050" i="1" dirty="0"/>
              <a:t> </a:t>
            </a:r>
            <a:r>
              <a:rPr lang="es-ES" sz="1050" i="1" dirty="0" err="1"/>
              <a:t>commodities</a:t>
            </a:r>
            <a:r>
              <a:rPr lang="es-ES" sz="1050" i="1" dirty="0"/>
              <a:t> </a:t>
            </a:r>
            <a:r>
              <a:rPr lang="es-ES" sz="1050" i="1" dirty="0" err="1"/>
              <a:t>have</a:t>
            </a:r>
            <a:r>
              <a:rPr lang="es-ES" sz="1050" i="1" dirty="0"/>
              <a:t> </a:t>
            </a:r>
            <a:r>
              <a:rPr lang="es-ES" sz="1050" i="1" dirty="0" err="1"/>
              <a:t>been</a:t>
            </a:r>
            <a:r>
              <a:rPr lang="es-ES" sz="1050" i="1" dirty="0"/>
              <a:t> </a:t>
            </a:r>
            <a:r>
              <a:rPr lang="es-ES" sz="1050" i="1" dirty="0" err="1"/>
              <a:t>identified</a:t>
            </a:r>
            <a:r>
              <a:rPr lang="es-ES" sz="1050" i="1" dirty="0"/>
              <a:t> as </a:t>
            </a:r>
            <a:r>
              <a:rPr lang="es-ES" sz="1050" i="1" dirty="0" err="1"/>
              <a:t>priorities</a:t>
            </a:r>
            <a:r>
              <a:rPr lang="es-ES" sz="1050" i="1" dirty="0"/>
              <a:t>:</a:t>
            </a:r>
            <a:endParaRPr lang="es-ES" dirty="0"/>
          </a:p>
        </p:txBody>
      </p:sp>
      <p:sp>
        <p:nvSpPr>
          <p:cNvPr id="25" name="Rectángulo 24">
            <a:extLst>
              <a:ext uri="{FF2B5EF4-FFF2-40B4-BE49-F238E27FC236}">
                <a16:creationId xmlns:a16="http://schemas.microsoft.com/office/drawing/2014/main" id="{C8F96A17-952B-43B9-85B9-B58AF0041658}"/>
              </a:ext>
            </a:extLst>
          </p:cNvPr>
          <p:cNvSpPr/>
          <p:nvPr/>
        </p:nvSpPr>
        <p:spPr>
          <a:xfrm>
            <a:off x="370136" y="358477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508B848A-9A5D-472D-BDFC-F71FB9303C32}"/>
              </a:ext>
            </a:extLst>
          </p:cNvPr>
          <p:cNvSpPr/>
          <p:nvPr/>
        </p:nvSpPr>
        <p:spPr>
          <a:xfrm>
            <a:off x="370136" y="4567966"/>
            <a:ext cx="3947800" cy="247649"/>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062A68BD-2BB6-44CE-90AC-9E80A63D4A82}"/>
              </a:ext>
            </a:extLst>
          </p:cNvPr>
          <p:cNvSpPr/>
          <p:nvPr/>
        </p:nvSpPr>
        <p:spPr>
          <a:xfrm>
            <a:off x="370136" y="5602243"/>
            <a:ext cx="3947800" cy="444211"/>
          </a:xfrm>
          <a:prstGeom prst="rect">
            <a:avLst/>
          </a:prstGeom>
          <a:solidFill>
            <a:srgbClr val="88E28F"/>
          </a:solidFill>
          <a:ln>
            <a:solidFill>
              <a:srgbClr val="88E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28">
            <a:extLst>
              <a:ext uri="{FF2B5EF4-FFF2-40B4-BE49-F238E27FC236}">
                <a16:creationId xmlns:a16="http://schemas.microsoft.com/office/drawing/2014/main" id="{D45934D2-1232-4A43-9B4D-4E5189F0599D}"/>
              </a:ext>
            </a:extLst>
          </p:cNvPr>
          <p:cNvCxnSpPr>
            <a:cxnSpLocks/>
          </p:cNvCxnSpPr>
          <p:nvPr/>
        </p:nvCxnSpPr>
        <p:spPr>
          <a:xfrm>
            <a:off x="2344036" y="2971361"/>
            <a:ext cx="0" cy="30579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EE5ECC1-A833-4061-AE66-545B0BD02F87}"/>
              </a:ext>
            </a:extLst>
          </p:cNvPr>
          <p:cNvSpPr txBox="1"/>
          <p:nvPr/>
        </p:nvSpPr>
        <p:spPr>
          <a:xfrm>
            <a:off x="331141" y="3584776"/>
            <a:ext cx="2041470" cy="253916"/>
          </a:xfrm>
          <a:prstGeom prst="rect">
            <a:avLst/>
          </a:prstGeom>
          <a:noFill/>
        </p:spPr>
        <p:txBody>
          <a:bodyPr wrap="square" rtlCol="0">
            <a:spAutoFit/>
          </a:bodyPr>
          <a:lstStyle/>
          <a:p>
            <a:pPr algn="ctr"/>
            <a:r>
              <a:rPr lang="es-ES" sz="1050" dirty="0" err="1"/>
              <a:t>paper</a:t>
            </a:r>
            <a:r>
              <a:rPr lang="es-ES" sz="1050" dirty="0"/>
              <a:t> and </a:t>
            </a:r>
            <a:r>
              <a:rPr lang="es-ES" sz="1050" dirty="0" err="1"/>
              <a:t>cardboard</a:t>
            </a:r>
            <a:r>
              <a:rPr lang="es-ES" sz="1050" dirty="0"/>
              <a:t> </a:t>
            </a:r>
            <a:r>
              <a:rPr lang="es-ES" sz="1050" dirty="0" err="1"/>
              <a:t>packging</a:t>
            </a:r>
            <a:endParaRPr lang="es-ES" sz="1050" dirty="0"/>
          </a:p>
        </p:txBody>
      </p:sp>
      <p:sp>
        <p:nvSpPr>
          <p:cNvPr id="31" name="CuadroTexto 30">
            <a:extLst>
              <a:ext uri="{FF2B5EF4-FFF2-40B4-BE49-F238E27FC236}">
                <a16:creationId xmlns:a16="http://schemas.microsoft.com/office/drawing/2014/main" id="{816F11FC-8574-4CF0-81AD-FD87FEDAC2EF}"/>
              </a:ext>
            </a:extLst>
          </p:cNvPr>
          <p:cNvSpPr txBox="1"/>
          <p:nvPr/>
        </p:nvSpPr>
        <p:spPr>
          <a:xfrm>
            <a:off x="2372612" y="3570100"/>
            <a:ext cx="1923166" cy="276999"/>
          </a:xfrm>
          <a:prstGeom prst="rect">
            <a:avLst/>
          </a:prstGeom>
          <a:noFill/>
        </p:spPr>
        <p:txBody>
          <a:bodyPr wrap="square" rtlCol="0">
            <a:spAutoFit/>
          </a:bodyPr>
          <a:lstStyle/>
          <a:p>
            <a:pPr algn="ctr"/>
            <a:r>
              <a:rPr lang="es-ES" sz="1200" dirty="0"/>
              <a:t>Wood </a:t>
            </a:r>
            <a:r>
              <a:rPr lang="es-ES" sz="1200" dirty="0" err="1"/>
              <a:t>energy</a:t>
            </a:r>
            <a:endParaRPr lang="es-ES" sz="1200" dirty="0"/>
          </a:p>
        </p:txBody>
      </p:sp>
      <p:sp>
        <p:nvSpPr>
          <p:cNvPr id="32" name="CuadroTexto 31">
            <a:extLst>
              <a:ext uri="{FF2B5EF4-FFF2-40B4-BE49-F238E27FC236}">
                <a16:creationId xmlns:a16="http://schemas.microsoft.com/office/drawing/2014/main" id="{BF5EBF7C-A18B-4D4D-A42C-177A81B728DD}"/>
              </a:ext>
            </a:extLst>
          </p:cNvPr>
          <p:cNvSpPr txBox="1"/>
          <p:nvPr/>
        </p:nvSpPr>
        <p:spPr>
          <a:xfrm>
            <a:off x="331141" y="4550951"/>
            <a:ext cx="2041470" cy="276999"/>
          </a:xfrm>
          <a:prstGeom prst="rect">
            <a:avLst/>
          </a:prstGeom>
          <a:noFill/>
        </p:spPr>
        <p:txBody>
          <a:bodyPr wrap="square" rtlCol="0">
            <a:spAutoFit/>
          </a:bodyPr>
          <a:lstStyle/>
          <a:p>
            <a:pPr algn="ctr"/>
            <a:r>
              <a:rPr lang="es-ES" sz="1200" dirty="0" err="1"/>
              <a:t>palm</a:t>
            </a:r>
            <a:r>
              <a:rPr lang="es-ES" sz="1200" dirty="0"/>
              <a:t> </a:t>
            </a:r>
            <a:r>
              <a:rPr lang="es-ES" sz="1200" dirty="0" err="1"/>
              <a:t>oil</a:t>
            </a:r>
            <a:endParaRPr lang="es-ES" sz="1200" dirty="0"/>
          </a:p>
        </p:txBody>
      </p:sp>
      <p:sp>
        <p:nvSpPr>
          <p:cNvPr id="33" name="CuadroTexto 32">
            <a:extLst>
              <a:ext uri="{FF2B5EF4-FFF2-40B4-BE49-F238E27FC236}">
                <a16:creationId xmlns:a16="http://schemas.microsoft.com/office/drawing/2014/main" id="{45ABBA71-1804-47BE-B197-9FB5739DEC3B}"/>
              </a:ext>
            </a:extLst>
          </p:cNvPr>
          <p:cNvSpPr txBox="1"/>
          <p:nvPr/>
        </p:nvSpPr>
        <p:spPr>
          <a:xfrm>
            <a:off x="2364541" y="4556442"/>
            <a:ext cx="2041470" cy="276999"/>
          </a:xfrm>
          <a:prstGeom prst="rect">
            <a:avLst/>
          </a:prstGeom>
          <a:noFill/>
        </p:spPr>
        <p:txBody>
          <a:bodyPr wrap="square" rtlCol="0">
            <a:spAutoFit/>
          </a:bodyPr>
          <a:lstStyle/>
          <a:p>
            <a:pPr algn="ctr"/>
            <a:r>
              <a:rPr lang="es-ES" sz="1200" dirty="0" err="1"/>
              <a:t>sugar</a:t>
            </a:r>
            <a:r>
              <a:rPr lang="es-ES" sz="1200" dirty="0"/>
              <a:t> </a:t>
            </a:r>
            <a:r>
              <a:rPr lang="es-ES" sz="1200" dirty="0" err="1"/>
              <a:t>cane</a:t>
            </a:r>
            <a:endParaRPr lang="es-ES" sz="1200" dirty="0"/>
          </a:p>
        </p:txBody>
      </p:sp>
      <p:sp>
        <p:nvSpPr>
          <p:cNvPr id="34" name="CuadroTexto 33">
            <a:extLst>
              <a:ext uri="{FF2B5EF4-FFF2-40B4-BE49-F238E27FC236}">
                <a16:creationId xmlns:a16="http://schemas.microsoft.com/office/drawing/2014/main" id="{88BB81BB-2255-460A-AB2C-3502D1A442D2}"/>
              </a:ext>
            </a:extLst>
          </p:cNvPr>
          <p:cNvSpPr txBox="1"/>
          <p:nvPr/>
        </p:nvSpPr>
        <p:spPr>
          <a:xfrm>
            <a:off x="302566" y="5587567"/>
            <a:ext cx="2041470" cy="276999"/>
          </a:xfrm>
          <a:prstGeom prst="rect">
            <a:avLst/>
          </a:prstGeom>
          <a:noFill/>
        </p:spPr>
        <p:txBody>
          <a:bodyPr wrap="square" rtlCol="0">
            <a:spAutoFit/>
          </a:bodyPr>
          <a:lstStyle/>
          <a:p>
            <a:pPr algn="ctr"/>
            <a:r>
              <a:rPr lang="es-ES" sz="1200" dirty="0"/>
              <a:t>soy </a:t>
            </a:r>
            <a:r>
              <a:rPr lang="es-ES" sz="1200" dirty="0" err="1"/>
              <a:t>for</a:t>
            </a:r>
            <a:r>
              <a:rPr lang="es-ES" sz="1200" dirty="0"/>
              <a:t> animal </a:t>
            </a:r>
            <a:r>
              <a:rPr lang="es-ES" sz="1200" dirty="0" err="1"/>
              <a:t>feed</a:t>
            </a:r>
            <a:endParaRPr lang="es-ES" sz="1200" dirty="0"/>
          </a:p>
        </p:txBody>
      </p:sp>
      <p:sp>
        <p:nvSpPr>
          <p:cNvPr id="35" name="CuadroTexto 34">
            <a:extLst>
              <a:ext uri="{FF2B5EF4-FFF2-40B4-BE49-F238E27FC236}">
                <a16:creationId xmlns:a16="http://schemas.microsoft.com/office/drawing/2014/main" id="{DFE51224-0D58-431C-98CD-5242DEC52208}"/>
              </a:ext>
            </a:extLst>
          </p:cNvPr>
          <p:cNvSpPr txBox="1"/>
          <p:nvPr/>
        </p:nvSpPr>
        <p:spPr>
          <a:xfrm>
            <a:off x="2276466" y="5596313"/>
            <a:ext cx="2041470" cy="461665"/>
          </a:xfrm>
          <a:prstGeom prst="rect">
            <a:avLst/>
          </a:prstGeom>
          <a:noFill/>
        </p:spPr>
        <p:txBody>
          <a:bodyPr wrap="square" rtlCol="0">
            <a:spAutoFit/>
          </a:bodyPr>
          <a:lstStyle/>
          <a:p>
            <a:pPr algn="ctr"/>
            <a:r>
              <a:rPr lang="en-US" sz="1200" dirty="0"/>
              <a:t>bio-sourced raw materials for packaging. </a:t>
            </a:r>
            <a:endParaRPr lang="es-ES" sz="1200" dirty="0"/>
          </a:p>
        </p:txBody>
      </p:sp>
      <p:pic>
        <p:nvPicPr>
          <p:cNvPr id="40" name="Imagen 39">
            <a:extLst>
              <a:ext uri="{FF2B5EF4-FFF2-40B4-BE49-F238E27FC236}">
                <a16:creationId xmlns:a16="http://schemas.microsoft.com/office/drawing/2014/main" id="{69E69923-F69A-40D7-AD6B-CEFA5290E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876" y="3960005"/>
            <a:ext cx="576000" cy="576000"/>
          </a:xfrm>
          <a:prstGeom prst="rect">
            <a:avLst/>
          </a:prstGeom>
        </p:spPr>
      </p:pic>
      <p:pic>
        <p:nvPicPr>
          <p:cNvPr id="42" name="Imagen 41" descr="Imagen que contiene texto&#10;&#10;Descripción generada automáticamente">
            <a:extLst>
              <a:ext uri="{FF2B5EF4-FFF2-40B4-BE49-F238E27FC236}">
                <a16:creationId xmlns:a16="http://schemas.microsoft.com/office/drawing/2014/main" id="{966700CF-844B-4B3F-A5CF-83F536E94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76" y="2962972"/>
            <a:ext cx="576000" cy="576000"/>
          </a:xfrm>
          <a:prstGeom prst="rect">
            <a:avLst/>
          </a:prstGeom>
        </p:spPr>
      </p:pic>
      <p:pic>
        <p:nvPicPr>
          <p:cNvPr id="44" name="Imagen 43">
            <a:extLst>
              <a:ext uri="{FF2B5EF4-FFF2-40B4-BE49-F238E27FC236}">
                <a16:creationId xmlns:a16="http://schemas.microsoft.com/office/drawing/2014/main" id="{630AFC49-85E4-4FEF-9823-1A8584669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76" y="4984758"/>
            <a:ext cx="576000" cy="576000"/>
          </a:xfrm>
          <a:prstGeom prst="rect">
            <a:avLst/>
          </a:prstGeom>
        </p:spPr>
      </p:pic>
      <p:pic>
        <p:nvPicPr>
          <p:cNvPr id="46" name="Imagen 45" descr="Imagen que contiene objeto&#10;&#10;Descripción generada automáticamente">
            <a:extLst>
              <a:ext uri="{FF2B5EF4-FFF2-40B4-BE49-F238E27FC236}">
                <a16:creationId xmlns:a16="http://schemas.microsoft.com/office/drawing/2014/main" id="{C4567994-373B-4B3A-8925-B31721A94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776" y="5070773"/>
            <a:ext cx="576000" cy="576000"/>
          </a:xfrm>
          <a:prstGeom prst="rect">
            <a:avLst/>
          </a:prstGeom>
        </p:spPr>
      </p:pic>
      <p:pic>
        <p:nvPicPr>
          <p:cNvPr id="48" name="Imagen 47">
            <a:extLst>
              <a:ext uri="{FF2B5EF4-FFF2-40B4-BE49-F238E27FC236}">
                <a16:creationId xmlns:a16="http://schemas.microsoft.com/office/drawing/2014/main" id="{1FFFA658-1AB0-4705-87C8-DAFBAD5EF4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776" y="3943506"/>
            <a:ext cx="576000" cy="576000"/>
          </a:xfrm>
          <a:prstGeom prst="rect">
            <a:avLst/>
          </a:prstGeom>
        </p:spPr>
      </p:pic>
      <p:pic>
        <p:nvPicPr>
          <p:cNvPr id="50" name="Imagen 49">
            <a:extLst>
              <a:ext uri="{FF2B5EF4-FFF2-40B4-BE49-F238E27FC236}">
                <a16:creationId xmlns:a16="http://schemas.microsoft.com/office/drawing/2014/main" id="{00183FC0-549B-46EF-9305-9C84A0C37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876" y="2976877"/>
            <a:ext cx="576000" cy="576000"/>
          </a:xfrm>
          <a:prstGeom prst="rect">
            <a:avLst/>
          </a:prstGeom>
        </p:spPr>
      </p:pic>
    </p:spTree>
    <p:extLst>
      <p:ext uri="{BB962C8B-B14F-4D97-AF65-F5344CB8AC3E}">
        <p14:creationId xmlns:p14="http://schemas.microsoft.com/office/powerpoint/2010/main" val="544265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110</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5CDAA19E-6B67-4198-96E1-16566E428321}"/>
              </a:ext>
            </a:extLst>
          </p:cNvPr>
          <p:cNvSpPr txBox="1">
            <a:spLocks/>
          </p:cNvSpPr>
          <p:nvPr/>
        </p:nvSpPr>
        <p:spPr>
          <a:xfrm>
            <a:off x="370136" y="999249"/>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err="1">
                <a:solidFill>
                  <a:srgbClr val="000000">
                    <a:lumMod val="75000"/>
                    <a:lumOff val="25000"/>
                  </a:srgbClr>
                </a:solidFill>
              </a:rPr>
              <a:t>Minimising</a:t>
            </a:r>
            <a:r>
              <a:rPr lang="en-US" sz="1800" dirty="0">
                <a:solidFill>
                  <a:srgbClr val="000000">
                    <a:lumMod val="75000"/>
                    <a:lumOff val="25000"/>
                  </a:srgbClr>
                </a:solidFill>
              </a:rPr>
              <a:t> </a:t>
            </a:r>
            <a:r>
              <a:rPr lang="en-US" sz="1800" dirty="0" err="1">
                <a:solidFill>
                  <a:srgbClr val="000000">
                    <a:lumMod val="75000"/>
                    <a:lumOff val="25000"/>
                  </a:srgbClr>
                </a:solidFill>
              </a:rPr>
              <a:t>anergy</a:t>
            </a:r>
            <a:r>
              <a:rPr lang="en-US" sz="1800" dirty="0">
                <a:solidFill>
                  <a:srgbClr val="000000">
                    <a:lumMod val="75000"/>
                    <a:lumOff val="25000"/>
                  </a:srgbClr>
                </a:solidFill>
              </a:rPr>
              <a:t> consumption for baking</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B6CA610D-9F1F-4B06-ACCF-711151B2665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pan, galletas y pasteles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B0D9A0A1-9B7A-4F9D-B171-DEF8B829D6D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99CC0105-F29B-4C11-86B0-78BC6AD54824}"/>
              </a:ext>
            </a:extLst>
          </p:cNvPr>
          <p:cNvGraphicFramePr>
            <a:graphicFrameLocks noGrp="1"/>
          </p:cNvGraphicFramePr>
          <p:nvPr>
            <p:extLst>
              <p:ext uri="{D42A27DB-BD31-4B8C-83A1-F6EECF244321}">
                <p14:modId xmlns:p14="http://schemas.microsoft.com/office/powerpoint/2010/main" val="2802992886"/>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kern="1200" dirty="0">
                          <a:solidFill>
                            <a:schemeClr val="tx1">
                              <a:lumMod val="75000"/>
                              <a:lumOff val="25000"/>
                            </a:schemeClr>
                          </a:solidFill>
                          <a:effectLst/>
                          <a:latin typeface="+mn-lt"/>
                          <a:ea typeface="+mn-ea"/>
                          <a:cs typeface="+mn-cs"/>
                        </a:rPr>
                        <a:t>Energy use in the baking process, i.e. kWh per:</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t of baked product, or</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t of input flour used, or</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m2 of baking area (oven surface)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6D92DF61-C2BE-49E5-A93B-3FE3A1D9497F}"/>
              </a:ext>
            </a:extLst>
          </p:cNvPr>
          <p:cNvGraphicFramePr>
            <a:graphicFrameLocks noGrp="1"/>
          </p:cNvGraphicFramePr>
          <p:nvPr>
            <p:extLst>
              <p:ext uri="{D42A27DB-BD31-4B8C-83A1-F6EECF244321}">
                <p14:modId xmlns:p14="http://schemas.microsoft.com/office/powerpoint/2010/main" val="3458089325"/>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8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4678738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BB6C991C-82D0-4FCF-8B08-B03F879B3A0A}"/>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err="1">
                <a:solidFill>
                  <a:srgbClr val="000000">
                    <a:lumMod val="75000"/>
                    <a:lumOff val="25000"/>
                  </a:srgbClr>
                </a:solidFill>
              </a:rPr>
              <a:t>Minimising</a:t>
            </a:r>
            <a:r>
              <a:rPr lang="en-US" sz="1800" dirty="0">
                <a:solidFill>
                  <a:srgbClr val="000000">
                    <a:lumMod val="75000"/>
                    <a:lumOff val="25000"/>
                  </a:srgbClr>
                </a:solidFill>
              </a:rPr>
              <a:t> </a:t>
            </a:r>
            <a:r>
              <a:rPr lang="en-US" sz="1800" dirty="0" err="1">
                <a:solidFill>
                  <a:srgbClr val="000000">
                    <a:lumMod val="75000"/>
                    <a:lumOff val="25000"/>
                  </a:srgbClr>
                </a:solidFill>
              </a:rPr>
              <a:t>anergy</a:t>
            </a:r>
            <a:r>
              <a:rPr lang="en-US" sz="1800" dirty="0">
                <a:solidFill>
                  <a:srgbClr val="000000">
                    <a:lumMod val="75000"/>
                    <a:lumOff val="25000"/>
                  </a:srgbClr>
                </a:solidFill>
              </a:rPr>
              <a:t> consumption for baking</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51EFD98A-6B0C-431B-AC01-A84A08260E9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bread, </a:t>
            </a:r>
            <a:r>
              <a:rPr lang="es-ES" sz="2400" dirty="0" err="1"/>
              <a:t>biscuits</a:t>
            </a:r>
            <a:r>
              <a:rPr lang="es-ES" sz="2400" dirty="0"/>
              <a:t> and </a:t>
            </a:r>
            <a:r>
              <a:rPr lang="es-ES" sz="2400" dirty="0" err="1"/>
              <a:t>cakes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BB83546-520B-4625-96E8-8FE69EAF35E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B303A7B2-A0C3-4C8E-ADB1-3DEECE330989}"/>
              </a:ext>
            </a:extLst>
          </p:cNvPr>
          <p:cNvSpPr/>
          <p:nvPr/>
        </p:nvSpPr>
        <p:spPr>
          <a:xfrm>
            <a:off x="491678" y="1994262"/>
            <a:ext cx="7946429" cy="32482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8F0B2718-072E-4AF6-A2F5-CF6A05B955DC}"/>
              </a:ext>
            </a:extLst>
          </p:cNvPr>
          <p:cNvSpPr/>
          <p:nvPr/>
        </p:nvSpPr>
        <p:spPr>
          <a:xfrm>
            <a:off x="491678" y="2029440"/>
            <a:ext cx="8006861" cy="3160545"/>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Turn off the oven and the time between consecutive batches is long.</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Reduce operations between consecutive batches.</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Regular cleaning of ovens.</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Optimization of the use of the oven.</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Increase inspections and preventive maintenance of furnaces.</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Burner maintenance.</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Improved furnace insulation.</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Heat recovery of the kiln outlet products.</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Repair of air leaks.</a:t>
            </a:r>
          </a:p>
          <a:p>
            <a:pPr marL="171450" lvl="0" indent="-1714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Use of renewable energies.</a:t>
            </a:r>
            <a:endParaRPr lang="es-ES" sz="1200" dirty="0">
              <a:solidFill>
                <a:schemeClr val="tx1">
                  <a:lumMod val="75000"/>
                  <a:lumOff val="25000"/>
                </a:schemeClr>
              </a:solidFill>
            </a:endParaRPr>
          </a:p>
        </p:txBody>
      </p:sp>
    </p:spTree>
    <p:extLst>
      <p:ext uri="{BB962C8B-B14F-4D97-AF65-F5344CB8AC3E}">
        <p14:creationId xmlns:p14="http://schemas.microsoft.com/office/powerpoint/2010/main" val="23633631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112</a:t>
            </a:fld>
            <a:endParaRPr lang="de-DE"/>
          </a:p>
        </p:txBody>
      </p:sp>
      <p:sp>
        <p:nvSpPr>
          <p:cNvPr id="16" name="Untertitel 5">
            <a:extLst>
              <a:ext uri="{FF2B5EF4-FFF2-40B4-BE49-F238E27FC236}">
                <a16:creationId xmlns:a16="http://schemas.microsoft.com/office/drawing/2014/main" id="{FB3BF893-624F-4704-8E2A-72DA3B1EF6E8}"/>
              </a:ext>
            </a:extLst>
          </p:cNvPr>
          <p:cNvSpPr txBox="1">
            <a:spLocks/>
          </p:cNvSpPr>
          <p:nvPr/>
        </p:nvSpPr>
        <p:spPr>
          <a:xfrm>
            <a:off x="370136" y="1242048"/>
            <a:ext cx="3976696"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err="1">
                <a:solidFill>
                  <a:srgbClr val="000000">
                    <a:lumMod val="75000"/>
                    <a:lumOff val="25000"/>
                  </a:srgbClr>
                </a:solidFill>
              </a:rPr>
              <a:t>Minimising</a:t>
            </a:r>
            <a:r>
              <a:rPr lang="en-US" sz="1800" dirty="0">
                <a:solidFill>
                  <a:srgbClr val="000000">
                    <a:lumMod val="75000"/>
                    <a:lumOff val="25000"/>
                  </a:srgbClr>
                </a:solidFill>
              </a:rPr>
              <a:t> </a:t>
            </a:r>
            <a:r>
              <a:rPr lang="en-US" sz="1800" dirty="0" err="1">
                <a:solidFill>
                  <a:srgbClr val="000000">
                    <a:lumMod val="75000"/>
                    <a:lumOff val="25000"/>
                  </a:srgbClr>
                </a:solidFill>
              </a:rPr>
              <a:t>anergy</a:t>
            </a:r>
            <a:r>
              <a:rPr lang="en-US" sz="1800" dirty="0">
                <a:solidFill>
                  <a:srgbClr val="000000">
                    <a:lumMod val="75000"/>
                    <a:lumOff val="25000"/>
                  </a:srgbClr>
                </a:solidFill>
              </a:rPr>
              <a:t> consumption for baking</a:t>
            </a:r>
            <a:r>
              <a:rPr lang="es-ES" sz="1800" dirty="0">
                <a:solidFill>
                  <a:srgbClr val="000000">
                    <a:lumMod val="75000"/>
                    <a:lumOff val="25000"/>
                  </a:srgbClr>
                </a:solidFill>
              </a:rPr>
              <a:t>:</a:t>
            </a:r>
          </a:p>
        </p:txBody>
      </p:sp>
      <p:sp>
        <p:nvSpPr>
          <p:cNvPr id="18" name="Rectángulo: esquinas superiores redondeadas 17">
            <a:extLst>
              <a:ext uri="{FF2B5EF4-FFF2-40B4-BE49-F238E27FC236}">
                <a16:creationId xmlns:a16="http://schemas.microsoft.com/office/drawing/2014/main" id="{7D155B99-EB5A-4A3B-B47F-BC631288233E}"/>
              </a:ext>
            </a:extLst>
          </p:cNvPr>
          <p:cNvSpPr/>
          <p:nvPr/>
        </p:nvSpPr>
        <p:spPr>
          <a:xfrm>
            <a:off x="394772" y="257668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058C5299-2E8D-44BA-B2E6-91B39592A944}"/>
              </a:ext>
            </a:extLst>
          </p:cNvPr>
          <p:cNvSpPr/>
          <p:nvPr/>
        </p:nvSpPr>
        <p:spPr>
          <a:xfrm>
            <a:off x="2112404" y="204945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3E1F3FF3-0B8A-48DB-B37C-397BC8677F52}"/>
              </a:ext>
            </a:extLst>
          </p:cNvPr>
          <p:cNvSpPr/>
          <p:nvPr/>
        </p:nvSpPr>
        <p:spPr>
          <a:xfrm>
            <a:off x="342341" y="2682145"/>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1" name="TextBox 33">
            <a:extLst>
              <a:ext uri="{FF2B5EF4-FFF2-40B4-BE49-F238E27FC236}">
                <a16:creationId xmlns:a16="http://schemas.microsoft.com/office/drawing/2014/main" id="{BB53DB31-B8C2-4861-A35A-4C1C1022E8E7}"/>
              </a:ext>
            </a:extLst>
          </p:cNvPr>
          <p:cNvSpPr txBox="1"/>
          <p:nvPr/>
        </p:nvSpPr>
        <p:spPr>
          <a:xfrm>
            <a:off x="445719" y="3200054"/>
            <a:ext cx="3790977"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A reduction in energy consumption and reduction related to CO2 and other emissions to the air (for example, particles).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Energy savings may vary depending on the type and number of measures implemented.</a:t>
            </a:r>
          </a:p>
        </p:txBody>
      </p:sp>
      <p:pic>
        <p:nvPicPr>
          <p:cNvPr id="22" name="Gráfico 21">
            <a:extLst>
              <a:ext uri="{FF2B5EF4-FFF2-40B4-BE49-F238E27FC236}">
                <a16:creationId xmlns:a16="http://schemas.microsoft.com/office/drawing/2014/main" id="{6D63D93A-A1B2-41CB-93EB-74B83F1E61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2161575"/>
            <a:ext cx="427966" cy="408757"/>
          </a:xfrm>
          <a:prstGeom prst="rect">
            <a:avLst/>
          </a:prstGeom>
        </p:spPr>
      </p:pic>
      <p:sp>
        <p:nvSpPr>
          <p:cNvPr id="23" name="Rectángulo: esquinas superiores redondeadas 22">
            <a:extLst>
              <a:ext uri="{FF2B5EF4-FFF2-40B4-BE49-F238E27FC236}">
                <a16:creationId xmlns:a16="http://schemas.microsoft.com/office/drawing/2014/main" id="{A952F597-6F47-42B7-8110-2C233F6DC536}"/>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56B3068A-8360-4519-85B9-EC0D6D96576C}"/>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19330AB3-AAB7-4633-AC49-BCBD1B929DA8}"/>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6" name="Gráfico 25">
            <a:extLst>
              <a:ext uri="{FF2B5EF4-FFF2-40B4-BE49-F238E27FC236}">
                <a16:creationId xmlns:a16="http://schemas.microsoft.com/office/drawing/2014/main" id="{C52BB941-19AD-47C0-A098-959200697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7" name="Rectángulo 26">
            <a:extLst>
              <a:ext uri="{FF2B5EF4-FFF2-40B4-BE49-F238E27FC236}">
                <a16:creationId xmlns:a16="http://schemas.microsoft.com/office/drawing/2014/main" id="{015C18FF-E1EC-4273-934E-4EF71FE08D23}"/>
              </a:ext>
            </a:extLst>
          </p:cNvPr>
          <p:cNvSpPr/>
          <p:nvPr/>
        </p:nvSpPr>
        <p:spPr>
          <a:xfrm>
            <a:off x="394772" y="3083690"/>
            <a:ext cx="3917561" cy="13426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501FA072-8FC3-4963-B077-841623527241}"/>
              </a:ext>
            </a:extLst>
          </p:cNvPr>
          <p:cNvSpPr/>
          <p:nvPr/>
        </p:nvSpPr>
        <p:spPr>
          <a:xfrm>
            <a:off x="4797168" y="1779131"/>
            <a:ext cx="3976697" cy="1420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6FA09790-C825-4F09-A6FF-434AC4D2ED7C}"/>
              </a:ext>
            </a:extLst>
          </p:cNvPr>
          <p:cNvSpPr txBox="1"/>
          <p:nvPr/>
        </p:nvSpPr>
        <p:spPr>
          <a:xfrm>
            <a:off x="4814484" y="1893963"/>
            <a:ext cx="3917561" cy="114390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Implementation costs may vary according to the nature and number of measures implemented.</a:t>
            </a:r>
          </a:p>
          <a:p>
            <a:pPr marL="285750" indent="-285750" algn="just" defTabSz="534924">
              <a:spcAft>
                <a:spcPts val="450"/>
              </a:spcAft>
              <a:buFont typeface="Wingdings" panose="05000000000000000000" pitchFamily="2" charset="2"/>
              <a:buChar char="ü"/>
            </a:pPr>
            <a:endParaRPr lang="en-US" sz="120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Furnace replacement is generally more expensive than measures to improve energy efficiency.</a:t>
            </a:r>
          </a:p>
        </p:txBody>
      </p:sp>
      <p:sp>
        <p:nvSpPr>
          <p:cNvPr id="30" name="Rectángulo: esquinas superiores redondeadas 29">
            <a:extLst>
              <a:ext uri="{FF2B5EF4-FFF2-40B4-BE49-F238E27FC236}">
                <a16:creationId xmlns:a16="http://schemas.microsoft.com/office/drawing/2014/main" id="{9AF95ADE-056B-4695-9365-3186424A97D4}"/>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C30B98E3-3E3E-4F13-B2F0-061728A71DA7}"/>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11">
            <a:extLst>
              <a:ext uri="{FF2B5EF4-FFF2-40B4-BE49-F238E27FC236}">
                <a16:creationId xmlns:a16="http://schemas.microsoft.com/office/drawing/2014/main" id="{A73DD5FA-FDE0-49AB-A51B-A85BF125DCEA}"/>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3" name="TextBox 33">
            <a:extLst>
              <a:ext uri="{FF2B5EF4-FFF2-40B4-BE49-F238E27FC236}">
                <a16:creationId xmlns:a16="http://schemas.microsoft.com/office/drawing/2014/main" id="{9F00A5FB-698B-4815-9AE8-A6CAFA5CE23E}"/>
              </a:ext>
            </a:extLst>
          </p:cNvPr>
          <p:cNvSpPr txBox="1"/>
          <p:nvPr/>
        </p:nvSpPr>
        <p:spPr>
          <a:xfrm>
            <a:off x="4814222" y="4510379"/>
            <a:ext cx="3917169"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Improved energy efficiency leads to cost reductions, increased company competitiveness and improved market image</a:t>
            </a:r>
            <a:r>
              <a:rPr lang="es-ES" sz="1200" dirty="0">
                <a:solidFill>
                  <a:schemeClr val="tx1">
                    <a:lumMod val="75000"/>
                    <a:lumOff val="25000"/>
                  </a:schemeClr>
                </a:solidFill>
              </a:rPr>
              <a:t>.</a:t>
            </a:r>
          </a:p>
        </p:txBody>
      </p:sp>
      <p:sp>
        <p:nvSpPr>
          <p:cNvPr id="34" name="Rectángulo 33">
            <a:extLst>
              <a:ext uri="{FF2B5EF4-FFF2-40B4-BE49-F238E27FC236}">
                <a16:creationId xmlns:a16="http://schemas.microsoft.com/office/drawing/2014/main" id="{608AC942-FCE6-437E-9E15-9B46191AA440}"/>
              </a:ext>
            </a:extLst>
          </p:cNvPr>
          <p:cNvSpPr/>
          <p:nvPr/>
        </p:nvSpPr>
        <p:spPr>
          <a:xfrm>
            <a:off x="4790952" y="4356851"/>
            <a:ext cx="4057246" cy="101545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5" name="Gráfico 34" descr="Flecha: curva con sentido de las agujas del reloj">
            <a:extLst>
              <a:ext uri="{FF2B5EF4-FFF2-40B4-BE49-F238E27FC236}">
                <a16:creationId xmlns:a16="http://schemas.microsoft.com/office/drawing/2014/main" id="{D4F61053-811A-4F66-8DB7-7FC41566FD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6" name="Titel 1">
            <a:extLst>
              <a:ext uri="{FF2B5EF4-FFF2-40B4-BE49-F238E27FC236}">
                <a16:creationId xmlns:a16="http://schemas.microsoft.com/office/drawing/2014/main" id="{DD8A3251-273A-4CEB-AD02-BE7DD70F8DA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bread, </a:t>
            </a:r>
            <a:r>
              <a:rPr lang="es-ES" sz="2400" dirty="0" err="1"/>
              <a:t>biscuits</a:t>
            </a:r>
            <a:r>
              <a:rPr lang="es-ES" sz="2400" dirty="0"/>
              <a:t> and </a:t>
            </a:r>
            <a:r>
              <a:rPr lang="es-ES" sz="2400" dirty="0" err="1"/>
              <a:t>cakes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7" name="Rectángulo 36">
            <a:extLst>
              <a:ext uri="{FF2B5EF4-FFF2-40B4-BE49-F238E27FC236}">
                <a16:creationId xmlns:a16="http://schemas.microsoft.com/office/drawing/2014/main" id="{6A88D946-033A-4FD7-B12F-D5B43D9987A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245165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113</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391A908-D7CA-40FD-A9A5-04314A1BE3C6}"/>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impacts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DB008A58-84BA-4004-AABE-7DA4E8D33AF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wine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50ECD6C-0665-432C-AAE9-FAE7554A0BF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A477710-18B7-4EC7-B74D-D6C4A78F6699}"/>
              </a:ext>
            </a:extLst>
          </p:cNvPr>
          <p:cNvSpPr/>
          <p:nvPr/>
        </p:nvSpPr>
        <p:spPr>
          <a:xfrm>
            <a:off x="491678" y="4764883"/>
            <a:ext cx="7946429" cy="889155"/>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54EC5B4-7A06-4B2E-9B93-0E905250A229}"/>
              </a:ext>
            </a:extLst>
          </p:cNvPr>
          <p:cNvSpPr/>
          <p:nvPr/>
        </p:nvSpPr>
        <p:spPr>
          <a:xfrm>
            <a:off x="491678" y="4752525"/>
            <a:ext cx="8006861" cy="889154"/>
          </a:xfrm>
          <a:prstGeom prst="rect">
            <a:avLst/>
          </a:prstGeom>
        </p:spPr>
        <p:txBody>
          <a:bodyPr wrap="square">
            <a:spAutoFit/>
          </a:bodyPr>
          <a:lstStyle/>
          <a:p>
            <a:pPr lvl="0" defTabSz="685800">
              <a:lnSpc>
                <a:spcPct val="150000"/>
              </a:lnSpc>
              <a:spcBef>
                <a:spcPct val="20000"/>
              </a:spcBef>
            </a:pPr>
            <a:r>
              <a:rPr lang="en-US" sz="1200" b="1" i="1" dirty="0">
                <a:solidFill>
                  <a:schemeClr val="tx1">
                    <a:lumMod val="75000"/>
                    <a:lumOff val="25000"/>
                  </a:schemeClr>
                </a:solidFill>
              </a:rPr>
              <a:t>Indirect aspects: </a:t>
            </a:r>
            <a:r>
              <a:rPr lang="en-US" sz="1200" dirty="0">
                <a:solidFill>
                  <a:schemeClr val="tx1">
                    <a:lumMod val="75000"/>
                    <a:lumOff val="25000"/>
                  </a:schemeClr>
                </a:solidFill>
              </a:rPr>
              <a:t>production of packaging (mainly glass bottles), transport and logistics operations of final products, retail of the final products, use by consumers (including storage and refrigeration by consumers and generation of packaging waste by consumers). </a:t>
            </a:r>
          </a:p>
        </p:txBody>
      </p:sp>
      <p:sp>
        <p:nvSpPr>
          <p:cNvPr id="13" name="Inhaltsplatzhalter 2">
            <a:extLst>
              <a:ext uri="{FF2B5EF4-FFF2-40B4-BE49-F238E27FC236}">
                <a16:creationId xmlns:a16="http://schemas.microsoft.com/office/drawing/2014/main" id="{7C26687B-390C-4200-ACA2-C2617CA939AB}"/>
              </a:ext>
            </a:extLst>
          </p:cNvPr>
          <p:cNvSpPr txBox="1">
            <a:spLocks/>
          </p:cNvSpPr>
          <p:nvPr/>
        </p:nvSpPr>
        <p:spPr>
          <a:xfrm>
            <a:off x="431768" y="1632217"/>
            <a:ext cx="8229600" cy="2582891"/>
          </a:xfrm>
          <a:prstGeom prst="rect">
            <a:avLst/>
          </a:prstGeom>
        </p:spPr>
        <p:txBody>
          <a:bodyPr vert="horz" lIns="91440" tIns="45720" rIns="91440" bIns="45720" rtlCol="0">
            <a:normAutofit lnSpcReduction="1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s-ES" sz="1600" dirty="0" err="1">
                <a:solidFill>
                  <a:schemeClr val="tx1">
                    <a:lumMod val="75000"/>
                    <a:lumOff val="25000"/>
                  </a:schemeClr>
                </a:solidFill>
              </a:rPr>
              <a:t>Water</a:t>
            </a:r>
            <a:r>
              <a:rPr lang="es-ES" sz="1600" dirty="0">
                <a:solidFill>
                  <a:schemeClr val="tx1">
                    <a:lumMod val="75000"/>
                    <a:lumOff val="25000"/>
                  </a:schemeClr>
                </a:solidFill>
              </a:rPr>
              <a:t> use</a:t>
            </a:r>
            <a:r>
              <a:rPr lang="es-ES" sz="1600" b="0" dirty="0">
                <a:solidFill>
                  <a:schemeClr val="tx1">
                    <a:lumMod val="75000"/>
                    <a:lumOff val="25000"/>
                  </a:schemeClr>
                </a:solidFill>
              </a:rPr>
              <a:t>, </a:t>
            </a:r>
            <a:r>
              <a:rPr lang="en-US" sz="1600" b="0" dirty="0">
                <a:solidFill>
                  <a:schemeClr val="tx1">
                    <a:lumMod val="75000"/>
                    <a:lumOff val="25000"/>
                  </a:schemeClr>
                </a:solidFill>
              </a:rPr>
              <a:t>not only for cleaning and sanitation, but also for other purposes e.g. cooling.</a:t>
            </a:r>
          </a:p>
          <a:p>
            <a:pPr marL="285750" indent="-285750" algn="just">
              <a:spcAft>
                <a:spcPts val="450"/>
              </a:spcAft>
              <a:buFont typeface="Wingdings" panose="05000000000000000000" pitchFamily="2" charset="2"/>
              <a:buChar char="ü"/>
            </a:pPr>
            <a:r>
              <a:rPr lang="es-ES" sz="1600" dirty="0" err="1">
                <a:solidFill>
                  <a:schemeClr val="tx1">
                    <a:lumMod val="75000"/>
                    <a:lumOff val="25000"/>
                  </a:schemeClr>
                </a:solidFill>
              </a:rPr>
              <a:t>Wastewater</a:t>
            </a:r>
            <a:r>
              <a:rPr lang="es-ES" sz="1600" dirty="0">
                <a:solidFill>
                  <a:schemeClr val="tx1">
                    <a:lumMod val="75000"/>
                    <a:lumOff val="25000"/>
                  </a:schemeClr>
                </a:solidFill>
              </a:rPr>
              <a:t> </a:t>
            </a:r>
            <a:r>
              <a:rPr lang="es-ES" sz="1600" dirty="0" err="1">
                <a:solidFill>
                  <a:schemeClr val="tx1">
                    <a:lumMod val="75000"/>
                    <a:lumOff val="25000"/>
                  </a:schemeClr>
                </a:solidFill>
              </a:rPr>
              <a:t>generation</a:t>
            </a:r>
            <a:r>
              <a:rPr lang="es-ES" sz="1600" b="0" dirty="0">
                <a:solidFill>
                  <a:schemeClr val="tx1">
                    <a:lumMod val="75000"/>
                    <a:lumOff val="25000"/>
                  </a:schemeClr>
                </a:solidFill>
              </a:rPr>
              <a:t>, </a:t>
            </a:r>
            <a:r>
              <a:rPr lang="en-US" sz="1600" b="0" dirty="0">
                <a:solidFill>
                  <a:schemeClr val="tx1">
                    <a:lumMod val="75000"/>
                    <a:lumOff val="25000"/>
                  </a:schemeClr>
                </a:solidFill>
              </a:rPr>
              <a:t>mainly due to the large amount of wastewater with high organic matter content generated in a short period of time.</a:t>
            </a:r>
            <a:endParaRPr lang="es-ES" sz="1600" b="0" dirty="0">
              <a:solidFill>
                <a:schemeClr val="tx1">
                  <a:lumMod val="75000"/>
                  <a:lumOff val="25000"/>
                </a:schemeClr>
              </a:solidFill>
            </a:endParaRPr>
          </a:p>
          <a:p>
            <a:pPr marL="285750" indent="-285750" algn="just">
              <a:spcAft>
                <a:spcPts val="450"/>
              </a:spcAft>
              <a:buFont typeface="Wingdings" panose="05000000000000000000" pitchFamily="2" charset="2"/>
              <a:buChar char="ü"/>
            </a:pPr>
            <a:r>
              <a:rPr lang="es-ES" sz="1600" dirty="0">
                <a:solidFill>
                  <a:schemeClr val="dk1"/>
                </a:solidFill>
              </a:rPr>
              <a:t>Solid </a:t>
            </a:r>
            <a:r>
              <a:rPr lang="es-ES" sz="1600" dirty="0" err="1">
                <a:solidFill>
                  <a:schemeClr val="dk1"/>
                </a:solidFill>
              </a:rPr>
              <a:t>waste</a:t>
            </a:r>
            <a:r>
              <a:rPr lang="es-ES" sz="1600" dirty="0">
                <a:solidFill>
                  <a:schemeClr val="tx1">
                    <a:lumMod val="75000"/>
                    <a:lumOff val="25000"/>
                  </a:schemeClr>
                </a:solidFill>
              </a:rPr>
              <a:t>:</a:t>
            </a:r>
          </a:p>
          <a:p>
            <a:pPr marL="689372" lvl="1" indent="-285750" algn="just">
              <a:spcAft>
                <a:spcPts val="450"/>
              </a:spcAft>
              <a:buFont typeface="Courier New" panose="02070309020205020404" pitchFamily="49" charset="0"/>
              <a:buChar char="o"/>
            </a:pPr>
            <a:r>
              <a:rPr lang="en-US" sz="1325" dirty="0">
                <a:solidFill>
                  <a:schemeClr val="tx1">
                    <a:lumMod val="75000"/>
                    <a:lumOff val="25000"/>
                  </a:schemeClr>
                </a:solidFill>
              </a:rPr>
              <a:t>Solid organic waste, mainly due to the large amount produced during a short period of the year. </a:t>
            </a:r>
          </a:p>
          <a:p>
            <a:pPr marL="689372" lvl="1" indent="-285750" algn="just">
              <a:spcAft>
                <a:spcPts val="450"/>
              </a:spcAft>
              <a:buFont typeface="Courier New" panose="02070309020205020404" pitchFamily="49" charset="0"/>
              <a:buChar char="o"/>
            </a:pPr>
            <a:r>
              <a:rPr lang="en-US" sz="1325" dirty="0">
                <a:solidFill>
                  <a:schemeClr val="tx1">
                    <a:lumMod val="75000"/>
                    <a:lumOff val="25000"/>
                  </a:schemeClr>
                </a:solidFill>
              </a:rPr>
              <a:t>Other solid waste, namely the inorganic waste produced during bottling/packaging</a:t>
            </a:r>
            <a:r>
              <a:rPr lang="es-ES" sz="1325" b="0" dirty="0">
                <a:solidFill>
                  <a:schemeClr val="tx1">
                    <a:lumMod val="75000"/>
                    <a:lumOff val="25000"/>
                  </a:schemeClr>
                </a:solidFill>
              </a:rPr>
              <a:t>.</a:t>
            </a:r>
          </a:p>
          <a:p>
            <a:pPr marL="285750" indent="-285750" algn="just">
              <a:spcAft>
                <a:spcPts val="450"/>
              </a:spcAft>
              <a:buFont typeface="Wingdings" panose="05000000000000000000" pitchFamily="2" charset="2"/>
              <a:buChar char="ü"/>
            </a:pPr>
            <a:r>
              <a:rPr lang="es-ES" sz="1600" dirty="0">
                <a:solidFill>
                  <a:schemeClr val="tx1">
                    <a:lumMod val="75000"/>
                    <a:lumOff val="25000"/>
                  </a:schemeClr>
                </a:solidFill>
              </a:rPr>
              <a:t>Energy use</a:t>
            </a:r>
            <a:r>
              <a:rPr lang="es-ES" sz="1600" b="0" dirty="0">
                <a:solidFill>
                  <a:schemeClr val="tx1">
                    <a:lumMod val="75000"/>
                    <a:lumOff val="25000"/>
                  </a:schemeClr>
                </a:solidFill>
              </a:rPr>
              <a:t>, </a:t>
            </a:r>
            <a:r>
              <a:rPr lang="en-US" sz="1600" b="0" dirty="0">
                <a:solidFill>
                  <a:schemeClr val="tx1">
                    <a:lumMod val="75000"/>
                    <a:lumOff val="25000"/>
                  </a:schemeClr>
                </a:solidFill>
              </a:rPr>
              <a:t>both in terms of thermal energy and electricity, mainly for the refrigeration process</a:t>
            </a:r>
            <a:r>
              <a:rPr lang="es-ES" sz="1600" b="0" dirty="0">
                <a:solidFill>
                  <a:schemeClr val="tx1">
                    <a:lumMod val="75000"/>
                    <a:lumOff val="25000"/>
                  </a:schemeClr>
                </a:solidFill>
              </a:rPr>
              <a:t>.</a:t>
            </a:r>
          </a:p>
        </p:txBody>
      </p:sp>
      <p:cxnSp>
        <p:nvCxnSpPr>
          <p:cNvPr id="14" name="Conector recto 13">
            <a:extLst>
              <a:ext uri="{FF2B5EF4-FFF2-40B4-BE49-F238E27FC236}">
                <a16:creationId xmlns:a16="http://schemas.microsoft.com/office/drawing/2014/main" id="{8A089731-BCCB-4100-BA44-0DE60D3624CF}"/>
              </a:ext>
            </a:extLst>
          </p:cNvPr>
          <p:cNvCxnSpPr>
            <a:cxnSpLocks/>
          </p:cNvCxnSpPr>
          <p:nvPr/>
        </p:nvCxnSpPr>
        <p:spPr>
          <a:xfrm>
            <a:off x="431768" y="149853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F255B00-19B9-4748-AAA3-0E7CF2A1B0D9}"/>
              </a:ext>
            </a:extLst>
          </p:cNvPr>
          <p:cNvCxnSpPr>
            <a:cxnSpLocks/>
          </p:cNvCxnSpPr>
          <p:nvPr/>
        </p:nvCxnSpPr>
        <p:spPr>
          <a:xfrm>
            <a:off x="377661" y="423050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3109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114</a:t>
            </a:fld>
            <a:endParaRPr lang="de-DE">
              <a:solidFill>
                <a:srgbClr val="000000">
                  <a:lumMod val="75000"/>
                  <a:lumOff val="25000"/>
                </a:srgbClr>
              </a:solidFill>
              <a:latin typeface="Arial"/>
            </a:endParaRPr>
          </a:p>
        </p:txBody>
      </p:sp>
      <p:sp>
        <p:nvSpPr>
          <p:cNvPr id="7" name="Titel 1">
            <a:extLst>
              <a:ext uri="{FF2B5EF4-FFF2-40B4-BE49-F238E27FC236}">
                <a16:creationId xmlns:a16="http://schemas.microsoft.com/office/drawing/2014/main" id="{9F66DA9E-3885-4281-8216-317C6B6C69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wine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FBA7CD7A-A7AA-4156-A419-0C22EBB6496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624DA979-0DF5-4128-BE64-3A62D74FA52C}"/>
              </a:ext>
            </a:extLst>
          </p:cNvPr>
          <p:cNvGraphicFramePr>
            <a:graphicFrameLocks noGrp="1"/>
          </p:cNvGraphicFramePr>
          <p:nvPr>
            <p:extLst>
              <p:ext uri="{D42A27DB-BD31-4B8C-83A1-F6EECF244321}">
                <p14:modId xmlns:p14="http://schemas.microsoft.com/office/powerpoint/2010/main" val="460297662"/>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lumMod val="75000"/>
                              <a:lumOff val="25000"/>
                            </a:schemeClr>
                          </a:solidFill>
                          <a:effectLst/>
                          <a:latin typeface="+mn-lt"/>
                          <a:ea typeface="+mn-ea"/>
                          <a:cs typeface="+mn-cs"/>
                        </a:rPr>
                        <a:t>BEMP </a:t>
                      </a:r>
                      <a:r>
                        <a:rPr lang="es-ES" sz="1200" kern="1200" dirty="0" err="1">
                          <a:solidFill>
                            <a:schemeClr val="tx1">
                              <a:lumMod val="75000"/>
                              <a:lumOff val="25000"/>
                            </a:schemeClr>
                          </a:solidFill>
                          <a:effectLst/>
                          <a:latin typeface="+mn-lt"/>
                          <a:ea typeface="+mn-ea"/>
                          <a:cs typeface="+mn-cs"/>
                        </a:rPr>
                        <a:t>is</a:t>
                      </a:r>
                      <a:r>
                        <a:rPr lang="es-ES" sz="1200" kern="1200" dirty="0">
                          <a:solidFill>
                            <a:schemeClr val="tx1">
                              <a:lumMod val="75000"/>
                              <a:lumOff val="25000"/>
                            </a:schemeClr>
                          </a:solidFill>
                          <a:effectLst/>
                          <a:latin typeface="+mn-lt"/>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Reduce the consumption of water in the warehouse by improving cleaning operations and installing highly efficient equipment in the use of water.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Implement a strategic resource efficiency approach for organic waste generated in the winery.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It reduces energy consumption.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7536D1D5-2D52-4FAC-8FEB-35B4AEFD886A}"/>
              </a:ext>
            </a:extLst>
          </p:cNvPr>
          <p:cNvGraphicFramePr>
            <a:graphicFrameLocks noGrp="1"/>
          </p:cNvGraphicFramePr>
          <p:nvPr>
            <p:extLst>
              <p:ext uri="{D42A27DB-BD31-4B8C-83A1-F6EECF244321}">
                <p14:modId xmlns:p14="http://schemas.microsoft.com/office/powerpoint/2010/main" val="4146774406"/>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manufacturers of wine. However, there are some limitations to a number of the measures described above for existing wineries, where the applicability depends on the specific production processes already in place.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1365955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98CC95E9-75BA-4214-A240-FB2E403BEF2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wine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AC7A7BF6-9E75-4F06-AB5F-25173D6FAEA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9" name="Tabla 8">
            <a:extLst>
              <a:ext uri="{FF2B5EF4-FFF2-40B4-BE49-F238E27FC236}">
                <a16:creationId xmlns:a16="http://schemas.microsoft.com/office/drawing/2014/main" id="{5228B643-7D3C-487B-B0DF-6241750193AB}"/>
              </a:ext>
            </a:extLst>
          </p:cNvPr>
          <p:cNvGraphicFramePr>
            <a:graphicFrameLocks noGrp="1"/>
          </p:cNvGraphicFramePr>
          <p:nvPr>
            <p:extLst>
              <p:ext uri="{D42A27DB-BD31-4B8C-83A1-F6EECF244321}">
                <p14:modId xmlns:p14="http://schemas.microsoft.com/office/powerpoint/2010/main" val="3202110674"/>
              </p:ext>
            </p:extLst>
          </p:nvPr>
        </p:nvGraphicFramePr>
        <p:xfrm>
          <a:off x="238984" y="1658470"/>
          <a:ext cx="8666032" cy="22054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13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1654109">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Total water used in the winery (l) per </a:t>
                      </a:r>
                      <a:r>
                        <a:rPr lang="en-US" sz="1200" kern="1200" dirty="0" err="1">
                          <a:solidFill>
                            <a:schemeClr val="tx1">
                              <a:lumMod val="75000"/>
                              <a:lumOff val="25000"/>
                            </a:schemeClr>
                          </a:solidFill>
                          <a:effectLst/>
                          <a:latin typeface="+mn-lt"/>
                          <a:ea typeface="+mn-ea"/>
                          <a:cs typeface="+mn-cs"/>
                        </a:rPr>
                        <a:t>litre</a:t>
                      </a:r>
                      <a:r>
                        <a:rPr lang="en-US" sz="1200" kern="1200" dirty="0">
                          <a:solidFill>
                            <a:schemeClr val="tx1">
                              <a:lumMod val="75000"/>
                              <a:lumOff val="25000"/>
                            </a:schemeClr>
                          </a:solidFill>
                          <a:effectLst/>
                          <a:latin typeface="+mn-lt"/>
                          <a:ea typeface="+mn-ea"/>
                          <a:cs typeface="+mn-cs"/>
                        </a:rPr>
                        <a:t> of wine produced. Water used can also be measured at the process level.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Organic waste generation in the winery (kg) per </a:t>
                      </a:r>
                      <a:r>
                        <a:rPr lang="en-US" sz="1200" kern="1200" dirty="0" err="1">
                          <a:solidFill>
                            <a:schemeClr val="tx1">
                              <a:lumMod val="75000"/>
                              <a:lumOff val="25000"/>
                            </a:schemeClr>
                          </a:solidFill>
                          <a:effectLst/>
                          <a:latin typeface="+mn-lt"/>
                          <a:ea typeface="+mn-ea"/>
                          <a:cs typeface="+mn-cs"/>
                        </a:rPr>
                        <a:t>litre</a:t>
                      </a:r>
                      <a:r>
                        <a:rPr lang="en-US" sz="1200" kern="1200" dirty="0">
                          <a:solidFill>
                            <a:schemeClr val="tx1">
                              <a:lumMod val="75000"/>
                              <a:lumOff val="25000"/>
                            </a:schemeClr>
                          </a:solidFill>
                          <a:effectLst/>
                          <a:latin typeface="+mn-lt"/>
                          <a:ea typeface="+mn-ea"/>
                          <a:cs typeface="+mn-cs"/>
                        </a:rPr>
                        <a:t> of wine produced per month/year.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Thermal energy use (kWh/l of wine produced): can be calculated annually or during the harvesting season.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Electricity use (kWh/l of wine produced): can be calculated annually or during the harvesting season.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0" name="Tabla 9">
            <a:extLst>
              <a:ext uri="{FF2B5EF4-FFF2-40B4-BE49-F238E27FC236}">
                <a16:creationId xmlns:a16="http://schemas.microsoft.com/office/drawing/2014/main" id="{6467AE2D-A0AA-4412-8871-FB713E6DC18A}"/>
              </a:ext>
            </a:extLst>
          </p:cNvPr>
          <p:cNvGraphicFramePr>
            <a:graphicFrameLocks noGrp="1"/>
          </p:cNvGraphicFramePr>
          <p:nvPr>
            <p:extLst>
              <p:ext uri="{D42A27DB-BD31-4B8C-83A1-F6EECF244321}">
                <p14:modId xmlns:p14="http://schemas.microsoft.com/office/powerpoint/2010/main" val="4106999571"/>
              </p:ext>
            </p:extLst>
          </p:nvPr>
        </p:nvGraphicFramePr>
        <p:xfrm>
          <a:off x="238984" y="3865359"/>
          <a:ext cx="8666032" cy="191147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424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8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5430902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859B6FC1-242E-4005-8165-DA0321587F42}"/>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Water</a:t>
            </a:r>
            <a:r>
              <a:rPr lang="es-ES" sz="3600" dirty="0">
                <a:solidFill>
                  <a:srgbClr val="000000">
                    <a:lumMod val="75000"/>
                    <a:lumOff val="25000"/>
                  </a:srgbClr>
                </a:solidFill>
              </a:rPr>
              <a:t> use:</a:t>
            </a:r>
          </a:p>
        </p:txBody>
      </p:sp>
      <p:sp>
        <p:nvSpPr>
          <p:cNvPr id="9" name="Titel 1">
            <a:extLst>
              <a:ext uri="{FF2B5EF4-FFF2-40B4-BE49-F238E27FC236}">
                <a16:creationId xmlns:a16="http://schemas.microsoft.com/office/drawing/2014/main" id="{A9F3B129-AF15-4300-B030-150309F3230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wine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8CE7EFB2-7DB4-45B1-B0B8-E8C53EEFBF1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9FE5FC9B-F67A-49ED-9A61-535E0B425B6A}"/>
              </a:ext>
            </a:extLst>
          </p:cNvPr>
          <p:cNvSpPr/>
          <p:nvPr/>
        </p:nvSpPr>
        <p:spPr>
          <a:xfrm>
            <a:off x="491678" y="1994262"/>
            <a:ext cx="7946429" cy="32482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88D1D742-CE00-447B-AA19-9763A4209559}"/>
              </a:ext>
            </a:extLst>
          </p:cNvPr>
          <p:cNvSpPr/>
          <p:nvPr/>
        </p:nvSpPr>
        <p:spPr>
          <a:xfrm>
            <a:off x="491678" y="2029440"/>
            <a:ext cx="8006861" cy="3176319"/>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Installation and monitoring of water meters at various sections of the winery.</a:t>
            </a:r>
          </a:p>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Use of brushes and squeegees (dry sweeping of floors before washing).</a:t>
            </a:r>
          </a:p>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Stopping water flow during breaks, e.g. installing nozzles on water pipes.</a:t>
            </a:r>
          </a:p>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Use of low-volume/high-pressure washers or use of equipment for mixing a water jet and a compressed air stream, which reduces water consumption by 50-75% compared to a low-pressure system. The use of low-volume/</a:t>
            </a:r>
            <a:r>
              <a:rPr lang="en-US" sz="1400" dirty="0" err="1">
                <a:solidFill>
                  <a:schemeClr val="tx1">
                    <a:lumMod val="75000"/>
                    <a:lumOff val="25000"/>
                  </a:schemeClr>
                </a:solidFill>
              </a:rPr>
              <a:t>highpressure</a:t>
            </a:r>
            <a:r>
              <a:rPr lang="en-US" sz="1400" dirty="0">
                <a:solidFill>
                  <a:schemeClr val="tx1">
                    <a:lumMod val="75000"/>
                    <a:lumOff val="25000"/>
                  </a:schemeClr>
                </a:solidFill>
              </a:rPr>
              <a:t> washers may have several disadvantages regarding the maintenance of the tanks and of the equipment used (FAO, 1985; WINEC, 2012).</a:t>
            </a:r>
          </a:p>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Ozone tank cleaning of barrels (see Section 3.5).</a:t>
            </a:r>
          </a:p>
          <a:p>
            <a:pPr marL="171450" lvl="0" indent="-171450" defTabSz="685800">
              <a:lnSpc>
                <a:spcPct val="150000"/>
              </a:lnSpc>
              <a:spcBef>
                <a:spcPct val="20000"/>
              </a:spcBef>
              <a:buFont typeface="Wingdings" panose="05000000000000000000" pitchFamily="2" charset="2"/>
              <a:buChar char="ü"/>
            </a:pPr>
            <a:r>
              <a:rPr lang="en-US" sz="1400" dirty="0" err="1">
                <a:solidFill>
                  <a:schemeClr val="tx1">
                    <a:lumMod val="75000"/>
                    <a:lumOff val="25000"/>
                  </a:schemeClr>
                </a:solidFill>
              </a:rPr>
              <a:t>Organising</a:t>
            </a:r>
            <a:r>
              <a:rPr lang="en-US" sz="1400" dirty="0">
                <a:solidFill>
                  <a:schemeClr val="tx1">
                    <a:lumMod val="75000"/>
                    <a:lumOff val="25000"/>
                  </a:schemeClr>
                </a:solidFill>
              </a:rPr>
              <a:t> water awareness training for the staff working in the winery.</a:t>
            </a:r>
            <a:endParaRPr lang="es-ES" sz="1400" dirty="0">
              <a:solidFill>
                <a:schemeClr val="tx1">
                  <a:lumMod val="75000"/>
                  <a:lumOff val="25000"/>
                </a:schemeClr>
              </a:solidFill>
            </a:endParaRPr>
          </a:p>
        </p:txBody>
      </p:sp>
    </p:spTree>
    <p:extLst>
      <p:ext uri="{BB962C8B-B14F-4D97-AF65-F5344CB8AC3E}">
        <p14:creationId xmlns:p14="http://schemas.microsoft.com/office/powerpoint/2010/main" val="37947276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117</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D1AF864-4281-4AA2-A3EE-B0163C5AADBE}"/>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Organic</a:t>
            </a:r>
            <a:r>
              <a:rPr lang="es-ES" sz="3600" dirty="0">
                <a:solidFill>
                  <a:srgbClr val="000000">
                    <a:lumMod val="75000"/>
                    <a:lumOff val="25000"/>
                  </a:srgbClr>
                </a:solidFill>
              </a:rPr>
              <a:t> </a:t>
            </a:r>
            <a:r>
              <a:rPr lang="es-ES" sz="3600" dirty="0" err="1">
                <a:solidFill>
                  <a:srgbClr val="000000">
                    <a:lumMod val="75000"/>
                    <a:lumOff val="25000"/>
                  </a:srgbClr>
                </a:solidFill>
              </a:rPr>
              <a:t>waste</a:t>
            </a:r>
            <a:r>
              <a:rPr lang="es-ES" sz="3600" dirty="0">
                <a:solidFill>
                  <a:srgbClr val="000000">
                    <a:lumMod val="75000"/>
                    <a:lumOff val="25000"/>
                  </a:srgbClr>
                </a:solidFill>
              </a:rPr>
              <a:t>:</a:t>
            </a:r>
          </a:p>
        </p:txBody>
      </p:sp>
      <p:sp>
        <p:nvSpPr>
          <p:cNvPr id="9" name="Titel 1">
            <a:extLst>
              <a:ext uri="{FF2B5EF4-FFF2-40B4-BE49-F238E27FC236}">
                <a16:creationId xmlns:a16="http://schemas.microsoft.com/office/drawing/2014/main" id="{D1715F68-9DE0-422B-9BA7-869DEDE18D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wine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D9B79EC-B683-41D8-B24F-38C050500A8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3D3ABC25-8556-4C77-8254-140F54712D42}"/>
              </a:ext>
            </a:extLst>
          </p:cNvPr>
          <p:cNvSpPr/>
          <p:nvPr/>
        </p:nvSpPr>
        <p:spPr>
          <a:xfrm>
            <a:off x="491678" y="2465294"/>
            <a:ext cx="7946429" cy="1418644"/>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243BCFC-5141-4070-978F-8C1D5ACA0360}"/>
              </a:ext>
            </a:extLst>
          </p:cNvPr>
          <p:cNvSpPr/>
          <p:nvPr/>
        </p:nvSpPr>
        <p:spPr>
          <a:xfrm>
            <a:off x="491678" y="2603182"/>
            <a:ext cx="8006861" cy="1108060"/>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s-ES" sz="1400" dirty="0" err="1">
                <a:solidFill>
                  <a:schemeClr val="tx1">
                    <a:lumMod val="75000"/>
                    <a:lumOff val="25000"/>
                  </a:schemeClr>
                </a:solidFill>
              </a:rPr>
              <a:t>Distillation</a:t>
            </a:r>
            <a:r>
              <a:rPr lang="es-ES" sz="1400" dirty="0">
                <a:solidFill>
                  <a:schemeClr val="tx1">
                    <a:lumMod val="75000"/>
                    <a:lumOff val="25000"/>
                  </a:schemeClr>
                </a:solidFill>
              </a:rPr>
              <a:t> </a:t>
            </a:r>
            <a:r>
              <a:rPr lang="es-ES" sz="1400" dirty="0" err="1">
                <a:solidFill>
                  <a:schemeClr val="tx1">
                    <a:lumMod val="75000"/>
                    <a:lumOff val="25000"/>
                  </a:schemeClr>
                </a:solidFill>
              </a:rPr>
              <a:t>for</a:t>
            </a:r>
            <a:r>
              <a:rPr lang="es-ES" sz="1400" dirty="0">
                <a:solidFill>
                  <a:schemeClr val="tx1">
                    <a:lumMod val="75000"/>
                    <a:lumOff val="25000"/>
                  </a:schemeClr>
                </a:solidFill>
              </a:rPr>
              <a:t> alcohol </a:t>
            </a:r>
            <a:r>
              <a:rPr lang="es-ES" sz="1400" dirty="0" err="1">
                <a:solidFill>
                  <a:schemeClr val="tx1">
                    <a:lumMod val="75000"/>
                    <a:lumOff val="25000"/>
                  </a:schemeClr>
                </a:solidFill>
              </a:rPr>
              <a:t>production</a:t>
            </a:r>
            <a:r>
              <a:rPr lang="es-ES" sz="1400" dirty="0">
                <a:solidFill>
                  <a:schemeClr val="tx1">
                    <a:lumMod val="75000"/>
                    <a:lumOff val="25000"/>
                  </a:schemeClr>
                </a:solidFill>
              </a:rPr>
              <a:t> (</a:t>
            </a:r>
            <a:r>
              <a:rPr lang="es-ES" sz="1400" dirty="0" err="1">
                <a:solidFill>
                  <a:schemeClr val="tx1">
                    <a:lumMod val="75000"/>
                    <a:lumOff val="25000"/>
                  </a:schemeClr>
                </a:solidFill>
              </a:rPr>
              <a:t>e.g</a:t>
            </a:r>
            <a:r>
              <a:rPr lang="es-ES" sz="1400" dirty="0">
                <a:solidFill>
                  <a:schemeClr val="tx1">
                    <a:lumMod val="75000"/>
                    <a:lumOff val="25000"/>
                  </a:schemeClr>
                </a:solidFill>
              </a:rPr>
              <a:t>. </a:t>
            </a:r>
            <a:r>
              <a:rPr lang="es-ES" sz="1400" dirty="0" err="1">
                <a:solidFill>
                  <a:schemeClr val="tx1">
                    <a:lumMod val="75000"/>
                    <a:lumOff val="25000"/>
                  </a:schemeClr>
                </a:solidFill>
              </a:rPr>
              <a:t>Italian</a:t>
            </a:r>
            <a:r>
              <a:rPr lang="es-ES" sz="1400" dirty="0">
                <a:solidFill>
                  <a:schemeClr val="tx1">
                    <a:lumMod val="75000"/>
                    <a:lumOff val="25000"/>
                  </a:schemeClr>
                </a:solidFill>
              </a:rPr>
              <a:t> </a:t>
            </a:r>
            <a:r>
              <a:rPr lang="es-ES" sz="1400" dirty="0" err="1">
                <a:solidFill>
                  <a:schemeClr val="tx1">
                    <a:lumMod val="75000"/>
                    <a:lumOff val="25000"/>
                  </a:schemeClr>
                </a:solidFill>
              </a:rPr>
              <a:t>grappa</a:t>
            </a:r>
            <a:r>
              <a:rPr lang="es-ES" sz="1400" dirty="0">
                <a:solidFill>
                  <a:schemeClr val="tx1">
                    <a:lumMod val="75000"/>
                    <a:lumOff val="25000"/>
                  </a:schemeClr>
                </a:solidFill>
              </a:rPr>
              <a:t>), </a:t>
            </a:r>
            <a:r>
              <a:rPr lang="es-ES" sz="1400" dirty="0" err="1">
                <a:solidFill>
                  <a:schemeClr val="tx1">
                    <a:lumMod val="75000"/>
                    <a:lumOff val="25000"/>
                  </a:schemeClr>
                </a:solidFill>
              </a:rPr>
              <a:t>for</a:t>
            </a:r>
            <a:r>
              <a:rPr lang="es-ES" sz="1400" dirty="0">
                <a:solidFill>
                  <a:schemeClr val="tx1">
                    <a:lumMod val="75000"/>
                    <a:lumOff val="25000"/>
                  </a:schemeClr>
                </a:solidFill>
              </a:rPr>
              <a:t> </a:t>
            </a:r>
            <a:r>
              <a:rPr lang="es-ES" sz="1400" dirty="0" err="1">
                <a:solidFill>
                  <a:schemeClr val="tx1">
                    <a:lumMod val="75000"/>
                    <a:lumOff val="25000"/>
                  </a:schemeClr>
                </a:solidFill>
              </a:rPr>
              <a:t>the</a:t>
            </a:r>
            <a:r>
              <a:rPr lang="es-ES" sz="1400" dirty="0">
                <a:solidFill>
                  <a:schemeClr val="tx1">
                    <a:lumMod val="75000"/>
                    <a:lumOff val="25000"/>
                  </a:schemeClr>
                </a:solidFill>
              </a:rPr>
              <a:t> grape </a:t>
            </a:r>
            <a:r>
              <a:rPr lang="es-ES" sz="1400" dirty="0" err="1">
                <a:solidFill>
                  <a:schemeClr val="tx1">
                    <a:lumMod val="75000"/>
                    <a:lumOff val="25000"/>
                  </a:schemeClr>
                </a:solidFill>
              </a:rPr>
              <a:t>pomace</a:t>
            </a:r>
            <a:r>
              <a:rPr lang="es-ES" sz="1400" dirty="0">
                <a:solidFill>
                  <a:schemeClr val="tx1">
                    <a:lumMod val="75000"/>
                    <a:lumOff val="25000"/>
                  </a:schemeClr>
                </a:solidFill>
              </a:rPr>
              <a:t>.</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As fuel in CHCP </a:t>
            </a:r>
            <a:r>
              <a:rPr lang="es-ES" sz="1400" dirty="0" err="1">
                <a:solidFill>
                  <a:schemeClr val="tx1">
                    <a:lumMod val="75000"/>
                    <a:lumOff val="25000"/>
                  </a:schemeClr>
                </a:solidFill>
              </a:rPr>
              <a:t>plants</a:t>
            </a:r>
            <a:r>
              <a:rPr lang="es-ES" sz="1400" dirty="0">
                <a:solidFill>
                  <a:schemeClr val="tx1">
                    <a:lumMod val="75000"/>
                    <a:lumOff val="25000"/>
                  </a:schemeClr>
                </a:solidFill>
              </a:rPr>
              <a:t> (</a:t>
            </a:r>
            <a:r>
              <a:rPr lang="es-ES" sz="1400" dirty="0" err="1">
                <a:solidFill>
                  <a:schemeClr val="tx1">
                    <a:lumMod val="75000"/>
                    <a:lumOff val="25000"/>
                  </a:schemeClr>
                </a:solidFill>
              </a:rPr>
              <a:t>especially</a:t>
            </a:r>
            <a:r>
              <a:rPr lang="es-ES" sz="1400" dirty="0">
                <a:solidFill>
                  <a:schemeClr val="tx1">
                    <a:lumMod val="75000"/>
                    <a:lumOff val="25000"/>
                  </a:schemeClr>
                </a:solidFill>
              </a:rPr>
              <a:t> </a:t>
            </a:r>
            <a:r>
              <a:rPr lang="es-ES" sz="1400" dirty="0" err="1">
                <a:solidFill>
                  <a:schemeClr val="tx1">
                    <a:lumMod val="75000"/>
                    <a:lumOff val="25000"/>
                  </a:schemeClr>
                </a:solidFill>
              </a:rPr>
              <a:t>ligno-cellulosic</a:t>
            </a:r>
            <a:r>
              <a:rPr lang="es-ES" sz="1400" dirty="0">
                <a:solidFill>
                  <a:schemeClr val="tx1">
                    <a:lumMod val="75000"/>
                    <a:lumOff val="25000"/>
                  </a:schemeClr>
                </a:solidFill>
              </a:rPr>
              <a:t> </a:t>
            </a:r>
            <a:r>
              <a:rPr lang="es-ES" sz="1400" dirty="0" err="1">
                <a:solidFill>
                  <a:schemeClr val="tx1">
                    <a:lumMod val="75000"/>
                    <a:lumOff val="25000"/>
                  </a:schemeClr>
                </a:solidFill>
              </a:rPr>
              <a:t>biomass</a:t>
            </a:r>
            <a:r>
              <a:rPr lang="es-ES" sz="1400" dirty="0">
                <a:solidFill>
                  <a:schemeClr val="tx1">
                    <a:lumMod val="75000"/>
                    <a:lumOff val="25000"/>
                  </a:schemeClr>
                </a:solidFill>
              </a:rPr>
              <a:t>).</a:t>
            </a:r>
          </a:p>
          <a:p>
            <a:pPr marL="171450" lvl="0" indent="-171450" defTabSz="685800">
              <a:lnSpc>
                <a:spcPct val="150000"/>
              </a:lnSpc>
              <a:spcBef>
                <a:spcPct val="20000"/>
              </a:spcBef>
              <a:buFont typeface="Wingdings" panose="05000000000000000000" pitchFamily="2" charset="2"/>
              <a:buChar char="ü"/>
            </a:pPr>
            <a:r>
              <a:rPr lang="es-ES" sz="1400" dirty="0">
                <a:solidFill>
                  <a:schemeClr val="tx1">
                    <a:lumMod val="75000"/>
                    <a:lumOff val="25000"/>
                  </a:schemeClr>
                </a:solidFill>
              </a:rPr>
              <a:t>As </a:t>
            </a:r>
            <a:r>
              <a:rPr lang="es-ES" sz="1400" dirty="0" err="1">
                <a:solidFill>
                  <a:schemeClr val="tx1">
                    <a:lumMod val="75000"/>
                    <a:lumOff val="25000"/>
                  </a:schemeClr>
                </a:solidFill>
              </a:rPr>
              <a:t>substrate</a:t>
            </a:r>
            <a:r>
              <a:rPr lang="es-ES" sz="1400" dirty="0">
                <a:solidFill>
                  <a:schemeClr val="tx1">
                    <a:lumMod val="75000"/>
                    <a:lumOff val="25000"/>
                  </a:schemeClr>
                </a:solidFill>
              </a:rPr>
              <a:t> </a:t>
            </a:r>
            <a:r>
              <a:rPr lang="es-ES" sz="1400" dirty="0" err="1">
                <a:solidFill>
                  <a:schemeClr val="tx1">
                    <a:lumMod val="75000"/>
                    <a:lumOff val="25000"/>
                  </a:schemeClr>
                </a:solidFill>
              </a:rPr>
              <a:t>for</a:t>
            </a:r>
            <a:r>
              <a:rPr lang="es-ES" sz="1400" dirty="0">
                <a:solidFill>
                  <a:schemeClr val="tx1">
                    <a:lumMod val="75000"/>
                    <a:lumOff val="25000"/>
                  </a:schemeClr>
                </a:solidFill>
              </a:rPr>
              <a:t> </a:t>
            </a:r>
            <a:r>
              <a:rPr lang="es-ES" sz="1400" dirty="0" err="1">
                <a:solidFill>
                  <a:schemeClr val="tx1">
                    <a:lumMod val="75000"/>
                    <a:lumOff val="25000"/>
                  </a:schemeClr>
                </a:solidFill>
              </a:rPr>
              <a:t>composting</a:t>
            </a:r>
            <a:r>
              <a:rPr lang="es-ES" sz="1400" dirty="0">
                <a:solidFill>
                  <a:schemeClr val="tx1">
                    <a:lumMod val="75000"/>
                    <a:lumOff val="25000"/>
                  </a:schemeClr>
                </a:solidFill>
              </a:rPr>
              <a:t> (</a:t>
            </a:r>
            <a:r>
              <a:rPr lang="es-ES" sz="1400" dirty="0" err="1">
                <a:solidFill>
                  <a:schemeClr val="tx1">
                    <a:lumMod val="75000"/>
                    <a:lumOff val="25000"/>
                  </a:schemeClr>
                </a:solidFill>
              </a:rPr>
              <a:t>displacing</a:t>
            </a:r>
            <a:r>
              <a:rPr lang="es-ES" sz="1400" dirty="0">
                <a:solidFill>
                  <a:schemeClr val="tx1">
                    <a:lumMod val="75000"/>
                    <a:lumOff val="25000"/>
                  </a:schemeClr>
                </a:solidFill>
              </a:rPr>
              <a:t> </a:t>
            </a:r>
            <a:r>
              <a:rPr lang="es-ES" sz="1400" dirty="0" err="1">
                <a:solidFill>
                  <a:schemeClr val="tx1">
                    <a:lumMod val="75000"/>
                    <a:lumOff val="25000"/>
                  </a:schemeClr>
                </a:solidFill>
              </a:rPr>
              <a:t>synthetic</a:t>
            </a:r>
            <a:r>
              <a:rPr lang="es-ES" sz="1400" dirty="0">
                <a:solidFill>
                  <a:schemeClr val="tx1">
                    <a:lumMod val="75000"/>
                    <a:lumOff val="25000"/>
                  </a:schemeClr>
                </a:solidFill>
              </a:rPr>
              <a:t> </a:t>
            </a:r>
            <a:r>
              <a:rPr lang="es-ES" sz="1400" dirty="0" err="1">
                <a:solidFill>
                  <a:schemeClr val="tx1">
                    <a:lumMod val="75000"/>
                    <a:lumOff val="25000"/>
                  </a:schemeClr>
                </a:solidFill>
              </a:rPr>
              <a:t>fertilisers</a:t>
            </a:r>
            <a:r>
              <a:rPr lang="es-ES" sz="1400" dirty="0">
                <a:solidFill>
                  <a:schemeClr val="tx1">
                    <a:lumMod val="75000"/>
                    <a:lumOff val="25000"/>
                  </a:schemeClr>
                </a:solidFill>
              </a:rPr>
              <a:t> </a:t>
            </a:r>
            <a:r>
              <a:rPr lang="es-ES" sz="1400" dirty="0" err="1">
                <a:solidFill>
                  <a:schemeClr val="tx1">
                    <a:lumMod val="75000"/>
                    <a:lumOff val="25000"/>
                  </a:schemeClr>
                </a:solidFill>
              </a:rPr>
              <a:t>or</a:t>
            </a:r>
            <a:r>
              <a:rPr lang="es-ES" sz="1400" dirty="0">
                <a:solidFill>
                  <a:schemeClr val="tx1">
                    <a:lumMod val="75000"/>
                    <a:lumOff val="25000"/>
                  </a:schemeClr>
                </a:solidFill>
              </a:rPr>
              <a:t> as </a:t>
            </a:r>
            <a:r>
              <a:rPr lang="es-ES" sz="1400" dirty="0" err="1">
                <a:solidFill>
                  <a:schemeClr val="tx1">
                    <a:lumMod val="75000"/>
                    <a:lumOff val="25000"/>
                  </a:schemeClr>
                </a:solidFill>
              </a:rPr>
              <a:t>soil</a:t>
            </a:r>
            <a:r>
              <a:rPr lang="es-ES" sz="1400" dirty="0">
                <a:solidFill>
                  <a:schemeClr val="tx1">
                    <a:lumMod val="75000"/>
                    <a:lumOff val="25000"/>
                  </a:schemeClr>
                </a:solidFill>
              </a:rPr>
              <a:t> </a:t>
            </a:r>
            <a:r>
              <a:rPr lang="es-ES" sz="1400" dirty="0" err="1">
                <a:solidFill>
                  <a:schemeClr val="tx1">
                    <a:lumMod val="75000"/>
                    <a:lumOff val="25000"/>
                  </a:schemeClr>
                </a:solidFill>
              </a:rPr>
              <a:t>mulch</a:t>
            </a:r>
            <a:r>
              <a:rPr lang="es-ES" sz="1400" dirty="0">
                <a:solidFill>
                  <a:schemeClr val="tx1">
                    <a:lumMod val="75000"/>
                    <a:lumOff val="25000"/>
                  </a:schemeClr>
                </a:solidFill>
              </a:rPr>
              <a:t> </a:t>
            </a:r>
            <a:r>
              <a:rPr lang="es-ES" sz="1400" dirty="0" err="1">
                <a:solidFill>
                  <a:schemeClr val="tx1">
                    <a:lumMod val="75000"/>
                    <a:lumOff val="25000"/>
                  </a:schemeClr>
                </a:solidFill>
              </a:rPr>
              <a:t>under</a:t>
            </a:r>
            <a:r>
              <a:rPr lang="es-ES" sz="1400" dirty="0">
                <a:solidFill>
                  <a:schemeClr val="tx1">
                    <a:lumMod val="75000"/>
                    <a:lumOff val="25000"/>
                  </a:schemeClr>
                </a:solidFill>
              </a:rPr>
              <a:t> </a:t>
            </a:r>
            <a:r>
              <a:rPr lang="es-ES" sz="1400" dirty="0" err="1">
                <a:solidFill>
                  <a:schemeClr val="tx1">
                    <a:lumMod val="75000"/>
                    <a:lumOff val="25000"/>
                  </a:schemeClr>
                </a:solidFill>
              </a:rPr>
              <a:t>the</a:t>
            </a:r>
            <a:r>
              <a:rPr lang="es-ES" sz="1400" dirty="0">
                <a:solidFill>
                  <a:schemeClr val="tx1">
                    <a:lumMod val="75000"/>
                    <a:lumOff val="25000"/>
                  </a:schemeClr>
                </a:solidFill>
              </a:rPr>
              <a:t> </a:t>
            </a:r>
            <a:r>
              <a:rPr lang="es-ES" sz="1400" dirty="0" err="1">
                <a:solidFill>
                  <a:schemeClr val="tx1">
                    <a:lumMod val="75000"/>
                    <a:lumOff val="25000"/>
                  </a:schemeClr>
                </a:solidFill>
              </a:rPr>
              <a:t>vines</a:t>
            </a:r>
            <a:r>
              <a:rPr lang="es-ES" sz="1400" dirty="0">
                <a:solidFill>
                  <a:schemeClr val="tx1">
                    <a:lumMod val="75000"/>
                    <a:lumOff val="25000"/>
                  </a:schemeClr>
                </a:solidFill>
              </a:rPr>
              <a:t>).</a:t>
            </a:r>
          </a:p>
        </p:txBody>
      </p:sp>
    </p:spTree>
    <p:extLst>
      <p:ext uri="{BB962C8B-B14F-4D97-AF65-F5344CB8AC3E}">
        <p14:creationId xmlns:p14="http://schemas.microsoft.com/office/powerpoint/2010/main" val="2641058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118</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982ADBD2-EA9F-403E-AC70-3C2F34DCA905}"/>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a:solidFill>
                  <a:srgbClr val="000000">
                    <a:lumMod val="75000"/>
                    <a:lumOff val="25000"/>
                  </a:srgbClr>
                </a:solidFill>
              </a:rPr>
              <a:t>Energy use:</a:t>
            </a:r>
          </a:p>
        </p:txBody>
      </p:sp>
      <p:sp>
        <p:nvSpPr>
          <p:cNvPr id="9" name="Titel 1">
            <a:extLst>
              <a:ext uri="{FF2B5EF4-FFF2-40B4-BE49-F238E27FC236}">
                <a16:creationId xmlns:a16="http://schemas.microsoft.com/office/drawing/2014/main" id="{0D3D739B-E8AD-4E15-8082-E6D8F0C8A94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wine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E52CB33-4AD0-4B7E-B4DE-0A5AEEC4D15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A06B0C5F-DD51-476E-9EE9-C870993A9280}"/>
              </a:ext>
            </a:extLst>
          </p:cNvPr>
          <p:cNvSpPr/>
          <p:nvPr/>
        </p:nvSpPr>
        <p:spPr>
          <a:xfrm>
            <a:off x="491678" y="2465293"/>
            <a:ext cx="7946429" cy="23420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CB5105B-FEBC-4D70-BE32-46B536F801C3}"/>
              </a:ext>
            </a:extLst>
          </p:cNvPr>
          <p:cNvSpPr/>
          <p:nvPr/>
        </p:nvSpPr>
        <p:spPr>
          <a:xfrm>
            <a:off x="491678" y="2603182"/>
            <a:ext cx="8006861" cy="2120645"/>
          </a:xfrm>
          <a:prstGeom prst="rect">
            <a:avLst/>
          </a:prstGeom>
        </p:spPr>
        <p:txBody>
          <a:bodyPr wrap="square">
            <a:spAutoFit/>
          </a:bodyPr>
          <a:lstStyle/>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Selection of a suitable orientation to avoid high sun exposure (avoid SE orientation).</a:t>
            </a:r>
          </a:p>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Locate the aging room, the cellar and the bottling room in the basement of the winery in order to reduce sun exposure.</a:t>
            </a:r>
          </a:p>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Selection and use of proper construction materials like cement blocks or other suitable materials with low U-value (thermal transmittance).</a:t>
            </a:r>
          </a:p>
          <a:p>
            <a:pPr marL="171450" lvl="0" indent="-1714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Use of green roofs or reflective paint/materials on the roof of the winery</a:t>
            </a:r>
            <a:r>
              <a:rPr lang="es-ES" sz="1400" dirty="0">
                <a:solidFill>
                  <a:schemeClr val="tx1">
                    <a:lumMod val="75000"/>
                    <a:lumOff val="25000"/>
                  </a:schemeClr>
                </a:solidFill>
              </a:rPr>
              <a:t>.</a:t>
            </a:r>
          </a:p>
        </p:txBody>
      </p:sp>
    </p:spTree>
    <p:extLst>
      <p:ext uri="{BB962C8B-B14F-4D97-AF65-F5344CB8AC3E}">
        <p14:creationId xmlns:p14="http://schemas.microsoft.com/office/powerpoint/2010/main" val="19765809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119</a:t>
            </a:fld>
            <a:endParaRPr lang="de-DE"/>
          </a:p>
        </p:txBody>
      </p:sp>
      <p:sp>
        <p:nvSpPr>
          <p:cNvPr id="17" name="Rectángulo: esquinas superiores redondeadas 16">
            <a:extLst>
              <a:ext uri="{FF2B5EF4-FFF2-40B4-BE49-F238E27FC236}">
                <a16:creationId xmlns:a16="http://schemas.microsoft.com/office/drawing/2014/main" id="{F6196B59-43B8-4193-B78F-0FE3F655BB9D}"/>
              </a:ext>
            </a:extLst>
          </p:cNvPr>
          <p:cNvSpPr/>
          <p:nvPr/>
        </p:nvSpPr>
        <p:spPr>
          <a:xfrm>
            <a:off x="394772" y="198331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A42AE710-F12A-4DE4-91A8-C73E8977340D}"/>
              </a:ext>
            </a:extLst>
          </p:cNvPr>
          <p:cNvSpPr/>
          <p:nvPr/>
        </p:nvSpPr>
        <p:spPr>
          <a:xfrm>
            <a:off x="2112404" y="145608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066AB973-2B75-46C7-86F6-39F11342F692}"/>
              </a:ext>
            </a:extLst>
          </p:cNvPr>
          <p:cNvSpPr/>
          <p:nvPr/>
        </p:nvSpPr>
        <p:spPr>
          <a:xfrm>
            <a:off x="342341" y="2088775"/>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0" name="TextBox 33">
            <a:extLst>
              <a:ext uri="{FF2B5EF4-FFF2-40B4-BE49-F238E27FC236}">
                <a16:creationId xmlns:a16="http://schemas.microsoft.com/office/drawing/2014/main" id="{85796069-1A2A-4175-B14A-01C517011BDE}"/>
              </a:ext>
            </a:extLst>
          </p:cNvPr>
          <p:cNvSpPr txBox="1"/>
          <p:nvPr/>
        </p:nvSpPr>
        <p:spPr>
          <a:xfrm>
            <a:off x="445719" y="2718239"/>
            <a:ext cx="3790977" cy="144911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They allow reducing the use of energy and water in the warehouse (consequently, saving natural resources and reducing GHG emissions).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sustainable management of organic waste leads to a reduction in GHG emissions, thanks to the production of renewable energy or the displacement of fertilizer production.</a:t>
            </a:r>
          </a:p>
        </p:txBody>
      </p:sp>
      <p:pic>
        <p:nvPicPr>
          <p:cNvPr id="21" name="Gráfico 20">
            <a:extLst>
              <a:ext uri="{FF2B5EF4-FFF2-40B4-BE49-F238E27FC236}">
                <a16:creationId xmlns:a16="http://schemas.microsoft.com/office/drawing/2014/main" id="{A2C8E5C4-E322-47F2-9171-058913FB29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568205"/>
            <a:ext cx="427966" cy="408757"/>
          </a:xfrm>
          <a:prstGeom prst="rect">
            <a:avLst/>
          </a:prstGeom>
        </p:spPr>
      </p:pic>
      <p:sp>
        <p:nvSpPr>
          <p:cNvPr id="22" name="Rectángulo: esquinas superiores redondeadas 21">
            <a:extLst>
              <a:ext uri="{FF2B5EF4-FFF2-40B4-BE49-F238E27FC236}">
                <a16:creationId xmlns:a16="http://schemas.microsoft.com/office/drawing/2014/main" id="{7D191480-C8FF-4202-8DE9-A5689EC292C4}"/>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FB758892-283C-4C58-ADE8-DDEA6E80BFBB}"/>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64BE8113-94D7-4E63-9CFB-DFADAB17495F}"/>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5" name="Gráfico 24">
            <a:extLst>
              <a:ext uri="{FF2B5EF4-FFF2-40B4-BE49-F238E27FC236}">
                <a16:creationId xmlns:a16="http://schemas.microsoft.com/office/drawing/2014/main" id="{B9DAB8DE-8ED8-4655-90A2-484A3A0B48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6" name="Rectángulo 25">
            <a:extLst>
              <a:ext uri="{FF2B5EF4-FFF2-40B4-BE49-F238E27FC236}">
                <a16:creationId xmlns:a16="http://schemas.microsoft.com/office/drawing/2014/main" id="{F6247C63-9278-4299-AFDB-E155E544087C}"/>
              </a:ext>
            </a:extLst>
          </p:cNvPr>
          <p:cNvSpPr/>
          <p:nvPr/>
        </p:nvSpPr>
        <p:spPr>
          <a:xfrm>
            <a:off x="394772" y="2490320"/>
            <a:ext cx="3917561" cy="202005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1F083A3-1A8A-4038-BDE6-8429DF7BBEDD}"/>
              </a:ext>
            </a:extLst>
          </p:cNvPr>
          <p:cNvSpPr/>
          <p:nvPr/>
        </p:nvSpPr>
        <p:spPr>
          <a:xfrm>
            <a:off x="4797168" y="1779131"/>
            <a:ext cx="3976697" cy="1420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F2D09BC2-99BD-4888-8FDD-035B16AE2BB6}"/>
              </a:ext>
            </a:extLst>
          </p:cNvPr>
          <p:cNvSpPr txBox="1"/>
          <p:nvPr/>
        </p:nvSpPr>
        <p:spPr>
          <a:xfrm>
            <a:off x="4814484" y="1893963"/>
            <a:ext cx="3917561"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Savings in energy and water bills and waste management costs differ significantly from case to case.</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Improving the environmental reputation of a company can benefit sales thanks to a greater number of customers.</a:t>
            </a:r>
          </a:p>
        </p:txBody>
      </p:sp>
      <p:sp>
        <p:nvSpPr>
          <p:cNvPr id="29" name="Rectángulo: esquinas superiores redondeadas 28">
            <a:extLst>
              <a:ext uri="{FF2B5EF4-FFF2-40B4-BE49-F238E27FC236}">
                <a16:creationId xmlns:a16="http://schemas.microsoft.com/office/drawing/2014/main" id="{5A5928F3-B1EA-43DD-82EF-317373DF5A72}"/>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8CD90D3E-6FD1-4E26-9E6F-8EFE95C77EDD}"/>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0FCD925E-EEC2-42E2-AA85-23E7A4AFA8BF}"/>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2" name="TextBox 33">
            <a:extLst>
              <a:ext uri="{FF2B5EF4-FFF2-40B4-BE49-F238E27FC236}">
                <a16:creationId xmlns:a16="http://schemas.microsoft.com/office/drawing/2014/main" id="{A7572372-7B00-4E6E-A4A2-8D613D742298}"/>
              </a:ext>
            </a:extLst>
          </p:cNvPr>
          <p:cNvSpPr txBox="1"/>
          <p:nvPr/>
        </p:nvSpPr>
        <p:spPr>
          <a:xfrm>
            <a:off x="4814222" y="4510379"/>
            <a:ext cx="3917169"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contribution to the reduction of production costs and the improvement of the quality of the final product (bottled wine).</a:t>
            </a:r>
          </a:p>
        </p:txBody>
      </p:sp>
      <p:sp>
        <p:nvSpPr>
          <p:cNvPr id="33" name="Rectángulo 32">
            <a:extLst>
              <a:ext uri="{FF2B5EF4-FFF2-40B4-BE49-F238E27FC236}">
                <a16:creationId xmlns:a16="http://schemas.microsoft.com/office/drawing/2014/main" id="{209C9E45-1410-4ED7-BC4A-AF667DDBB2A2}"/>
              </a:ext>
            </a:extLst>
          </p:cNvPr>
          <p:cNvSpPr/>
          <p:nvPr/>
        </p:nvSpPr>
        <p:spPr>
          <a:xfrm>
            <a:off x="4790952" y="4356851"/>
            <a:ext cx="4057246" cy="101545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BAD7BC41-25EC-4EC8-BBFA-9A49630008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5" name="Titel 1">
            <a:extLst>
              <a:ext uri="{FF2B5EF4-FFF2-40B4-BE49-F238E27FC236}">
                <a16:creationId xmlns:a16="http://schemas.microsoft.com/office/drawing/2014/main" id="{AEAECC26-BB3F-4EF2-82B1-E7C6A84A84F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wine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4F0F5A26-2EB6-45CB-AB7E-D10FB46645E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9413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12</a:t>
            </a:fld>
            <a:endParaRPr lang="de-DE"/>
          </a:p>
        </p:txBody>
      </p:sp>
      <p:pic>
        <p:nvPicPr>
          <p:cNvPr id="12" name="Imagen 11">
            <a:extLst>
              <a:ext uri="{FF2B5EF4-FFF2-40B4-BE49-F238E27FC236}">
                <a16:creationId xmlns:a16="http://schemas.microsoft.com/office/drawing/2014/main" id="{98518B10-8CCA-43CF-AFC9-15C9A7F3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495" y="1666413"/>
            <a:ext cx="682096" cy="682096"/>
          </a:xfrm>
          <a:prstGeom prst="rect">
            <a:avLst/>
          </a:prstGeom>
        </p:spPr>
      </p:pic>
      <p:pic>
        <p:nvPicPr>
          <p:cNvPr id="3" name="Imagen 2" descr="Imagen que contiene imágenes prediseñadas&#10;&#10;Descripción generada automáticamente">
            <a:extLst>
              <a:ext uri="{FF2B5EF4-FFF2-40B4-BE49-F238E27FC236}">
                <a16:creationId xmlns:a16="http://schemas.microsoft.com/office/drawing/2014/main" id="{2C591520-8BA8-4CCC-B063-D5B91736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714" y="4310737"/>
            <a:ext cx="1186271" cy="406992"/>
          </a:xfrm>
          <a:prstGeom prst="rect">
            <a:avLst/>
          </a:prstGeom>
        </p:spPr>
      </p:pic>
      <p:pic>
        <p:nvPicPr>
          <p:cNvPr id="15" name="Imagen 14">
            <a:extLst>
              <a:ext uri="{FF2B5EF4-FFF2-40B4-BE49-F238E27FC236}">
                <a16:creationId xmlns:a16="http://schemas.microsoft.com/office/drawing/2014/main" id="{EAF50E3A-93F2-4018-980D-981C7CB67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520" y="2320840"/>
            <a:ext cx="595083" cy="656260"/>
          </a:xfrm>
          <a:prstGeom prst="rect">
            <a:avLst/>
          </a:prstGeom>
        </p:spPr>
      </p:pic>
      <p:sp>
        <p:nvSpPr>
          <p:cNvPr id="16" name="Rectángulo 15">
            <a:extLst>
              <a:ext uri="{FF2B5EF4-FFF2-40B4-BE49-F238E27FC236}">
                <a16:creationId xmlns:a16="http://schemas.microsoft.com/office/drawing/2014/main" id="{D4BCECC6-BFBD-439B-ABD7-D52CB8EEBE97}"/>
              </a:ext>
            </a:extLst>
          </p:cNvPr>
          <p:cNvSpPr/>
          <p:nvPr/>
        </p:nvSpPr>
        <p:spPr>
          <a:xfrm>
            <a:off x="397444" y="2438400"/>
            <a:ext cx="2713286" cy="151902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CE784D90-EE64-42B0-9397-AB27D3A2DA39}"/>
              </a:ext>
            </a:extLst>
          </p:cNvPr>
          <p:cNvSpPr txBox="1">
            <a:spLocks/>
          </p:cNvSpPr>
          <p:nvPr/>
        </p:nvSpPr>
        <p:spPr>
          <a:xfrm>
            <a:off x="252641" y="2496014"/>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n-US" dirty="0"/>
              <a:t>Illy reports that manages the entire supply chain of coffee.</a:t>
            </a:r>
          </a:p>
          <a:p>
            <a:pPr marL="189309" lvl="1" indent="0" algn="just">
              <a:buNone/>
            </a:pPr>
            <a:endParaRPr lang="en-US" dirty="0"/>
          </a:p>
          <a:p>
            <a:pPr marL="189309" lvl="1" indent="0" algn="just">
              <a:buNone/>
            </a:pPr>
            <a:r>
              <a:rPr lang="en-US" dirty="0"/>
              <a:t>Illy is certified by an independent external body (DNV).</a:t>
            </a:r>
          </a:p>
        </p:txBody>
      </p:sp>
      <p:sp>
        <p:nvSpPr>
          <p:cNvPr id="19" name="Rectángulo 18">
            <a:extLst>
              <a:ext uri="{FF2B5EF4-FFF2-40B4-BE49-F238E27FC236}">
                <a16:creationId xmlns:a16="http://schemas.microsoft.com/office/drawing/2014/main" id="{84A7FE4C-F7C7-4342-813C-ED27164EF30E}"/>
              </a:ext>
            </a:extLst>
          </p:cNvPr>
          <p:cNvSpPr/>
          <p:nvPr/>
        </p:nvSpPr>
        <p:spPr>
          <a:xfrm>
            <a:off x="398783" y="1541254"/>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C5737212-7D16-47C0-9336-9CDC86B79E7D}"/>
              </a:ext>
            </a:extLst>
          </p:cNvPr>
          <p:cNvSpPr/>
          <p:nvPr/>
        </p:nvSpPr>
        <p:spPr>
          <a:xfrm>
            <a:off x="396103" y="4944459"/>
            <a:ext cx="2713286" cy="115682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F427E2CB-9BA6-4E6C-BD61-217B6816BD29}"/>
              </a:ext>
            </a:extLst>
          </p:cNvPr>
          <p:cNvSpPr/>
          <p:nvPr/>
        </p:nvSpPr>
        <p:spPr>
          <a:xfrm>
            <a:off x="397442" y="4047313"/>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Inhaltsplatzhalter 10">
            <a:extLst>
              <a:ext uri="{FF2B5EF4-FFF2-40B4-BE49-F238E27FC236}">
                <a16:creationId xmlns:a16="http://schemas.microsoft.com/office/drawing/2014/main" id="{07E45A91-1FF8-42BA-8E48-C488F5A41BD7}"/>
              </a:ext>
            </a:extLst>
          </p:cNvPr>
          <p:cNvSpPr txBox="1">
            <a:spLocks/>
          </p:cNvSpPr>
          <p:nvPr/>
        </p:nvSpPr>
        <p:spPr>
          <a:xfrm>
            <a:off x="220271" y="4996998"/>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350" dirty="0"/>
              <a:t>Kellogg </a:t>
            </a:r>
            <a:r>
              <a:rPr lang="en-US" sz="1350" dirty="0" err="1"/>
              <a:t>lauched</a:t>
            </a:r>
            <a:r>
              <a:rPr lang="en-US" sz="1350" dirty="0"/>
              <a:t> its “Origins Farmer” </a:t>
            </a:r>
            <a:r>
              <a:rPr lang="en-US" sz="1350" dirty="0" err="1"/>
              <a:t>programme</a:t>
            </a:r>
            <a:r>
              <a:rPr lang="en-US" sz="1350" dirty="0"/>
              <a:t> supporting European farmers who grow grins for Kellogg, enabling Access to best practice.</a:t>
            </a:r>
            <a:endParaRPr lang="da-DK" sz="1350" dirty="0"/>
          </a:p>
          <a:p>
            <a:pPr marL="252413" lvl="1" indent="0">
              <a:buNone/>
            </a:pPr>
            <a:endParaRPr lang="da-DK" sz="1350" dirty="0"/>
          </a:p>
          <a:p>
            <a:endParaRPr lang="de-DE" sz="1500" dirty="0"/>
          </a:p>
        </p:txBody>
      </p:sp>
      <p:sp>
        <p:nvSpPr>
          <p:cNvPr id="23" name="Rectángulo 22">
            <a:extLst>
              <a:ext uri="{FF2B5EF4-FFF2-40B4-BE49-F238E27FC236}">
                <a16:creationId xmlns:a16="http://schemas.microsoft.com/office/drawing/2014/main" id="{49DDCEEA-64FC-473C-8B83-6E079C682921}"/>
              </a:ext>
            </a:extLst>
          </p:cNvPr>
          <p:cNvSpPr/>
          <p:nvPr/>
        </p:nvSpPr>
        <p:spPr>
          <a:xfrm>
            <a:off x="3442062" y="3092826"/>
            <a:ext cx="2713286" cy="236621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F7421AF-FAF4-4FAD-A384-D4D3E16ECEED}"/>
              </a:ext>
            </a:extLst>
          </p:cNvPr>
          <p:cNvSpPr/>
          <p:nvPr/>
        </p:nvSpPr>
        <p:spPr>
          <a:xfrm>
            <a:off x="3443401" y="2195681"/>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3301170" y="3139888"/>
            <a:ext cx="2802277" cy="25196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350" dirty="0"/>
              <a:t>Unilever, achieves its stated target of ensuring that 100% of the agricultural raw materials it uses are 'sustainably sourced’.</a:t>
            </a:r>
          </a:p>
          <a:p>
            <a:pPr marL="252413" lvl="1" indent="0" algn="just">
              <a:buNone/>
            </a:pPr>
            <a:endParaRPr lang="en-US" sz="1350" dirty="0"/>
          </a:p>
          <a:p>
            <a:pPr marL="252413" lvl="1" indent="0" algn="just">
              <a:buNone/>
            </a:pPr>
            <a:r>
              <a:rPr lang="en-US" sz="1350" dirty="0"/>
              <a:t>Through the 'Knorr Sustainability Partnership Fund' which contributes funds towards complex sustainable agriculture projects.</a:t>
            </a:r>
          </a:p>
          <a:p>
            <a:pPr marL="252413" lvl="1" indent="0">
              <a:buNone/>
            </a:pPr>
            <a:endParaRPr lang="da-DK" sz="1350" dirty="0"/>
          </a:p>
          <a:p>
            <a:endParaRPr lang="de-DE" sz="1500" dirty="0"/>
          </a:p>
        </p:txBody>
      </p:sp>
      <p:sp>
        <p:nvSpPr>
          <p:cNvPr id="26" name="Untertitel 12">
            <a:extLst>
              <a:ext uri="{FF2B5EF4-FFF2-40B4-BE49-F238E27FC236}">
                <a16:creationId xmlns:a16="http://schemas.microsoft.com/office/drawing/2014/main" id="{2A1AFDDC-A6B8-43A2-A0BC-A7A065B09892}"/>
              </a:ext>
            </a:extLst>
          </p:cNvPr>
          <p:cNvSpPr txBox="1">
            <a:spLocks/>
          </p:cNvSpPr>
          <p:nvPr/>
        </p:nvSpPr>
        <p:spPr>
          <a:xfrm>
            <a:off x="370136" y="809837"/>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Success</a:t>
            </a:r>
            <a:r>
              <a:rPr lang="es-ES" sz="3600" dirty="0">
                <a:solidFill>
                  <a:srgbClr val="000000">
                    <a:lumMod val="75000"/>
                    <a:lumOff val="25000"/>
                  </a:srgbClr>
                </a:solidFill>
              </a:rPr>
              <a:t> </a:t>
            </a:r>
            <a:r>
              <a:rPr lang="es-ES" sz="3600" dirty="0" err="1">
                <a:solidFill>
                  <a:srgbClr val="000000">
                    <a:lumMod val="75000"/>
                    <a:lumOff val="25000"/>
                  </a:srgbClr>
                </a:solidFill>
              </a:rPr>
              <a:t>stories</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27" name="Titel 1">
            <a:extLst>
              <a:ext uri="{FF2B5EF4-FFF2-40B4-BE49-F238E27FC236}">
                <a16:creationId xmlns:a16="http://schemas.microsoft.com/office/drawing/2014/main" id="{04928BF7-DAB4-470A-98C2-4D71064678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Sustainable</a:t>
            </a:r>
            <a:r>
              <a:rPr lang="es-ES" sz="2400" dirty="0"/>
              <a:t> </a:t>
            </a:r>
            <a:r>
              <a:rPr lang="es-ES" sz="2400" dirty="0" err="1"/>
              <a:t>supply</a:t>
            </a:r>
            <a:r>
              <a:rPr lang="es-ES" sz="2400" dirty="0"/>
              <a:t> </a:t>
            </a:r>
            <a:r>
              <a:rPr lang="es-ES" sz="2400" dirty="0" err="1"/>
              <a:t>chain</a:t>
            </a:r>
            <a:r>
              <a:rPr lang="es-ES" sz="2400" dirty="0"/>
              <a:t> </a:t>
            </a:r>
            <a:r>
              <a:rPr lang="es-ES" sz="2400" dirty="0" err="1"/>
              <a:t>management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8" name="Rectángulo 27">
            <a:extLst>
              <a:ext uri="{FF2B5EF4-FFF2-40B4-BE49-F238E27FC236}">
                <a16:creationId xmlns:a16="http://schemas.microsoft.com/office/drawing/2014/main" id="{42ED138B-8813-4F49-B257-42B0801F878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25" name="Tabla 24">
            <a:extLst>
              <a:ext uri="{FF2B5EF4-FFF2-40B4-BE49-F238E27FC236}">
                <a16:creationId xmlns:a16="http://schemas.microsoft.com/office/drawing/2014/main" id="{05510F3A-C432-4339-8E0F-D6ACC0A133A8}"/>
              </a:ext>
            </a:extLst>
          </p:cNvPr>
          <p:cNvGraphicFramePr>
            <a:graphicFrameLocks noGrp="1"/>
          </p:cNvGraphicFramePr>
          <p:nvPr>
            <p:extLst>
              <p:ext uri="{D42A27DB-BD31-4B8C-83A1-F6EECF244321}">
                <p14:modId xmlns:p14="http://schemas.microsoft.com/office/powerpoint/2010/main" val="220361604"/>
              </p:ext>
            </p:extLst>
          </p:nvPr>
        </p:nvGraphicFramePr>
        <p:xfrm>
          <a:off x="6349698" y="2588514"/>
          <a:ext cx="2621074" cy="2572016"/>
        </p:xfrm>
        <a:graphic>
          <a:graphicData uri="http://schemas.openxmlformats.org/drawingml/2006/table">
            <a:tbl>
              <a:tblPr firstRow="1" bandRow="1">
                <a:tableStyleId>{5940675A-B579-460E-94D1-54222C63F5DA}</a:tableStyleId>
              </a:tblPr>
              <a:tblGrid>
                <a:gridCol w="1306798">
                  <a:extLst>
                    <a:ext uri="{9D8B030D-6E8A-4147-A177-3AD203B41FA5}">
                      <a16:colId xmlns:a16="http://schemas.microsoft.com/office/drawing/2014/main" val="1712659758"/>
                    </a:ext>
                  </a:extLst>
                </a:gridCol>
                <a:gridCol w="1314276">
                  <a:extLst>
                    <a:ext uri="{9D8B030D-6E8A-4147-A177-3AD203B41FA5}">
                      <a16:colId xmlns:a16="http://schemas.microsoft.com/office/drawing/2014/main" val="1626775650"/>
                    </a:ext>
                  </a:extLst>
                </a:gridCol>
              </a:tblGrid>
              <a:tr h="344285">
                <a:tc>
                  <a:txBody>
                    <a:bodyPr/>
                    <a:lstStyle/>
                    <a:p>
                      <a:r>
                        <a:rPr lang="es-ES" sz="900" b="1" dirty="0"/>
                        <a:t>Raw material</a:t>
                      </a:r>
                    </a:p>
                  </a:txBody>
                  <a:tcPr marL="60755" marR="60755" marT="30378" marB="30378" anchor="ctr">
                    <a:solidFill>
                      <a:schemeClr val="bg1"/>
                    </a:solidFill>
                  </a:tcPr>
                </a:tc>
                <a:tc>
                  <a:txBody>
                    <a:bodyPr/>
                    <a:lstStyle/>
                    <a:p>
                      <a:r>
                        <a:rPr lang="es-ES" sz="900" b="1" dirty="0"/>
                        <a:t>% </a:t>
                      </a:r>
                      <a:r>
                        <a:rPr lang="es-ES" sz="900" b="1" dirty="0" err="1"/>
                        <a:t>sustainably</a:t>
                      </a:r>
                      <a:r>
                        <a:rPr lang="es-ES" sz="900" b="1" dirty="0"/>
                        <a:t> </a:t>
                      </a:r>
                      <a:r>
                        <a:rPr lang="es-ES" sz="900" b="1" dirty="0" err="1"/>
                        <a:t>sourced</a:t>
                      </a:r>
                      <a:r>
                        <a:rPr lang="es-ES" sz="900" b="1" dirty="0"/>
                        <a:t> </a:t>
                      </a:r>
                      <a:r>
                        <a:rPr lang="es-ES" sz="900" b="1" dirty="0" err="1"/>
                        <a:t>by</a:t>
                      </a:r>
                      <a:r>
                        <a:rPr lang="es-ES" sz="900" b="1" dirty="0"/>
                        <a:t> </a:t>
                      </a:r>
                      <a:r>
                        <a:rPr lang="es-ES" sz="900" b="1" dirty="0" err="1"/>
                        <a:t>end</a:t>
                      </a:r>
                      <a:r>
                        <a:rPr lang="es-ES" sz="900" b="1" dirty="0"/>
                        <a:t> 2013</a:t>
                      </a:r>
                    </a:p>
                  </a:txBody>
                  <a:tcPr marL="60755" marR="60755" marT="30378" marB="30378" anchor="ctr">
                    <a:solidFill>
                      <a:schemeClr val="bg1"/>
                    </a:solidFill>
                  </a:tcPr>
                </a:tc>
                <a:extLst>
                  <a:ext uri="{0D108BD9-81ED-4DB2-BD59-A6C34878D82A}">
                    <a16:rowId xmlns:a16="http://schemas.microsoft.com/office/drawing/2014/main" val="3849685972"/>
                  </a:ext>
                </a:extLst>
              </a:tr>
              <a:tr h="202521">
                <a:tc>
                  <a:txBody>
                    <a:bodyPr/>
                    <a:lstStyle/>
                    <a:p>
                      <a:r>
                        <a:rPr lang="es-ES" sz="900" dirty="0"/>
                        <a:t>Palm </a:t>
                      </a:r>
                      <a:r>
                        <a:rPr lang="es-ES" sz="900" dirty="0" err="1"/>
                        <a:t>Oil</a:t>
                      </a:r>
                      <a:endParaRPr lang="es-ES" sz="900" dirty="0"/>
                    </a:p>
                  </a:txBody>
                  <a:tcPr marL="60755" marR="60755" marT="30378" marB="30378" anchor="ctr">
                    <a:solidFill>
                      <a:schemeClr val="bg1"/>
                    </a:solidFill>
                  </a:tcPr>
                </a:tc>
                <a:tc>
                  <a:txBody>
                    <a:bodyPr/>
                    <a:lstStyle/>
                    <a:p>
                      <a:r>
                        <a:rPr lang="es-ES" sz="900" dirty="0"/>
                        <a:t>100%</a:t>
                      </a:r>
                    </a:p>
                  </a:txBody>
                  <a:tcPr marL="60755" marR="60755" marT="30378" marB="30378" anchor="ctr">
                    <a:solidFill>
                      <a:schemeClr val="bg1"/>
                    </a:solidFill>
                  </a:tcPr>
                </a:tc>
                <a:extLst>
                  <a:ext uri="{0D108BD9-81ED-4DB2-BD59-A6C34878D82A}">
                    <a16:rowId xmlns:a16="http://schemas.microsoft.com/office/drawing/2014/main" val="1710262241"/>
                  </a:ext>
                </a:extLst>
              </a:tr>
              <a:tr h="202521">
                <a:tc>
                  <a:txBody>
                    <a:bodyPr/>
                    <a:lstStyle/>
                    <a:p>
                      <a:r>
                        <a:rPr lang="es-ES" sz="900" dirty="0" err="1"/>
                        <a:t>Paper</a:t>
                      </a:r>
                      <a:r>
                        <a:rPr lang="es-ES" sz="900" dirty="0"/>
                        <a:t>/</a:t>
                      </a:r>
                      <a:r>
                        <a:rPr lang="es-ES" sz="900" dirty="0" err="1"/>
                        <a:t>board</a:t>
                      </a:r>
                      <a:endParaRPr lang="es-ES" sz="900" dirty="0"/>
                    </a:p>
                  </a:txBody>
                  <a:tcPr marL="60755" marR="60755" marT="30378" marB="30378" anchor="ctr">
                    <a:solidFill>
                      <a:schemeClr val="bg1"/>
                    </a:solidFill>
                  </a:tcPr>
                </a:tc>
                <a:tc>
                  <a:txBody>
                    <a:bodyPr/>
                    <a:lstStyle/>
                    <a:p>
                      <a:r>
                        <a:rPr lang="es-ES" sz="900" dirty="0"/>
                        <a:t>62%</a:t>
                      </a:r>
                    </a:p>
                  </a:txBody>
                  <a:tcPr marL="60755" marR="60755" marT="30378" marB="30378" anchor="ctr">
                    <a:solidFill>
                      <a:schemeClr val="bg1"/>
                    </a:solidFill>
                  </a:tcPr>
                </a:tc>
                <a:extLst>
                  <a:ext uri="{0D108BD9-81ED-4DB2-BD59-A6C34878D82A}">
                    <a16:rowId xmlns:a16="http://schemas.microsoft.com/office/drawing/2014/main" val="658771016"/>
                  </a:ext>
                </a:extLst>
              </a:tr>
              <a:tr h="202521">
                <a:tc>
                  <a:txBody>
                    <a:bodyPr/>
                    <a:lstStyle/>
                    <a:p>
                      <a:r>
                        <a:rPr lang="es-ES" sz="900" dirty="0"/>
                        <a:t>Soy</a:t>
                      </a:r>
                    </a:p>
                  </a:txBody>
                  <a:tcPr marL="60755" marR="60755" marT="30378" marB="30378" anchor="ctr">
                    <a:solidFill>
                      <a:schemeClr val="bg1"/>
                    </a:solidFill>
                  </a:tcPr>
                </a:tc>
                <a:tc>
                  <a:txBody>
                    <a:bodyPr/>
                    <a:lstStyle/>
                    <a:p>
                      <a:r>
                        <a:rPr lang="es-ES" sz="900" dirty="0"/>
                        <a:t>12-25%</a:t>
                      </a:r>
                    </a:p>
                  </a:txBody>
                  <a:tcPr marL="60755" marR="60755" marT="30378" marB="30378" anchor="ctr">
                    <a:solidFill>
                      <a:schemeClr val="bg1"/>
                    </a:solidFill>
                  </a:tcPr>
                </a:tc>
                <a:extLst>
                  <a:ext uri="{0D108BD9-81ED-4DB2-BD59-A6C34878D82A}">
                    <a16:rowId xmlns:a16="http://schemas.microsoft.com/office/drawing/2014/main" val="924006684"/>
                  </a:ext>
                </a:extLst>
              </a:tr>
              <a:tr h="202521">
                <a:tc>
                  <a:txBody>
                    <a:bodyPr/>
                    <a:lstStyle/>
                    <a:p>
                      <a:r>
                        <a:rPr lang="es-ES" sz="900" dirty="0"/>
                        <a:t>Tea</a:t>
                      </a:r>
                    </a:p>
                  </a:txBody>
                  <a:tcPr marL="60755" marR="60755" marT="30378" marB="30378" anchor="ctr">
                    <a:solidFill>
                      <a:schemeClr val="bg1"/>
                    </a:solidFill>
                  </a:tcPr>
                </a:tc>
                <a:tc>
                  <a:txBody>
                    <a:bodyPr/>
                    <a:lstStyle/>
                    <a:p>
                      <a:r>
                        <a:rPr lang="es-ES" sz="900" dirty="0"/>
                        <a:t>53-83%</a:t>
                      </a:r>
                    </a:p>
                  </a:txBody>
                  <a:tcPr marL="60755" marR="60755" marT="30378" marB="30378" anchor="ctr">
                    <a:solidFill>
                      <a:schemeClr val="bg1"/>
                    </a:solidFill>
                  </a:tcPr>
                </a:tc>
                <a:extLst>
                  <a:ext uri="{0D108BD9-81ED-4DB2-BD59-A6C34878D82A}">
                    <a16:rowId xmlns:a16="http://schemas.microsoft.com/office/drawing/2014/main" val="2220735461"/>
                  </a:ext>
                </a:extLst>
              </a:tr>
              <a:tr h="202521">
                <a:tc>
                  <a:txBody>
                    <a:bodyPr/>
                    <a:lstStyle/>
                    <a:p>
                      <a:r>
                        <a:rPr lang="es-ES" sz="900" dirty="0" err="1"/>
                        <a:t>Fruit</a:t>
                      </a:r>
                      <a:endParaRPr lang="es-ES" sz="900" dirty="0"/>
                    </a:p>
                  </a:txBody>
                  <a:tcPr marL="60755" marR="60755" marT="30378" marB="30378" anchor="ctr">
                    <a:solidFill>
                      <a:schemeClr val="bg1"/>
                    </a:solidFill>
                  </a:tcPr>
                </a:tc>
                <a:tc>
                  <a:txBody>
                    <a:bodyPr/>
                    <a:lstStyle/>
                    <a:p>
                      <a:r>
                        <a:rPr lang="es-ES" sz="900" dirty="0"/>
                        <a:t>25%</a:t>
                      </a:r>
                    </a:p>
                  </a:txBody>
                  <a:tcPr marL="60755" marR="60755" marT="30378" marB="30378" anchor="ctr">
                    <a:solidFill>
                      <a:schemeClr val="bg1"/>
                    </a:solidFill>
                  </a:tcPr>
                </a:tc>
                <a:extLst>
                  <a:ext uri="{0D108BD9-81ED-4DB2-BD59-A6C34878D82A}">
                    <a16:rowId xmlns:a16="http://schemas.microsoft.com/office/drawing/2014/main" val="3143674062"/>
                  </a:ext>
                </a:extLst>
              </a:tr>
              <a:tr h="202521">
                <a:tc>
                  <a:txBody>
                    <a:bodyPr/>
                    <a:lstStyle/>
                    <a:p>
                      <a:r>
                        <a:rPr lang="es-ES" sz="900" dirty="0" err="1"/>
                        <a:t>Veg</a:t>
                      </a:r>
                      <a:endParaRPr lang="es-ES" sz="900" dirty="0"/>
                    </a:p>
                  </a:txBody>
                  <a:tcPr marL="60755" marR="60755" marT="30378" marB="30378" anchor="ctr">
                    <a:solidFill>
                      <a:schemeClr val="bg1"/>
                    </a:solidFill>
                  </a:tcPr>
                </a:tc>
                <a:tc>
                  <a:txBody>
                    <a:bodyPr/>
                    <a:lstStyle/>
                    <a:p>
                      <a:r>
                        <a:rPr lang="es-ES" sz="900" dirty="0"/>
                        <a:t>76%</a:t>
                      </a:r>
                    </a:p>
                  </a:txBody>
                  <a:tcPr marL="60755" marR="60755" marT="30378" marB="30378" anchor="ctr">
                    <a:solidFill>
                      <a:schemeClr val="bg1"/>
                    </a:solidFill>
                  </a:tcPr>
                </a:tc>
                <a:extLst>
                  <a:ext uri="{0D108BD9-81ED-4DB2-BD59-A6C34878D82A}">
                    <a16:rowId xmlns:a16="http://schemas.microsoft.com/office/drawing/2014/main" val="499567457"/>
                  </a:ext>
                </a:extLst>
              </a:tr>
              <a:tr h="202521">
                <a:tc>
                  <a:txBody>
                    <a:bodyPr/>
                    <a:lstStyle/>
                    <a:p>
                      <a:r>
                        <a:rPr lang="es-ES" sz="900" dirty="0"/>
                        <a:t>Cocoa</a:t>
                      </a:r>
                    </a:p>
                  </a:txBody>
                  <a:tcPr marL="60755" marR="60755" marT="30378" marB="30378" anchor="ctr">
                    <a:solidFill>
                      <a:schemeClr val="bg1"/>
                    </a:solidFill>
                  </a:tcPr>
                </a:tc>
                <a:tc>
                  <a:txBody>
                    <a:bodyPr/>
                    <a:lstStyle/>
                    <a:p>
                      <a:r>
                        <a:rPr lang="es-ES" sz="900" dirty="0"/>
                        <a:t>70%</a:t>
                      </a:r>
                    </a:p>
                  </a:txBody>
                  <a:tcPr marL="60755" marR="60755" marT="30378" marB="30378" anchor="ctr">
                    <a:solidFill>
                      <a:schemeClr val="bg1"/>
                    </a:solidFill>
                  </a:tcPr>
                </a:tc>
                <a:extLst>
                  <a:ext uri="{0D108BD9-81ED-4DB2-BD59-A6C34878D82A}">
                    <a16:rowId xmlns:a16="http://schemas.microsoft.com/office/drawing/2014/main" val="3820019208"/>
                  </a:ext>
                </a:extLst>
              </a:tr>
              <a:tr h="202521">
                <a:tc>
                  <a:txBody>
                    <a:bodyPr/>
                    <a:lstStyle/>
                    <a:p>
                      <a:r>
                        <a:rPr lang="es-ES" sz="900" dirty="0" err="1"/>
                        <a:t>Sugar</a:t>
                      </a:r>
                      <a:endParaRPr lang="es-ES" sz="900" dirty="0"/>
                    </a:p>
                  </a:txBody>
                  <a:tcPr marL="60755" marR="60755" marT="30378" marB="30378" anchor="ctr">
                    <a:solidFill>
                      <a:schemeClr val="bg1"/>
                    </a:solidFill>
                  </a:tcPr>
                </a:tc>
                <a:tc>
                  <a:txBody>
                    <a:bodyPr/>
                    <a:lstStyle/>
                    <a:p>
                      <a:r>
                        <a:rPr lang="es-ES" sz="900" dirty="0"/>
                        <a:t>49%</a:t>
                      </a:r>
                    </a:p>
                  </a:txBody>
                  <a:tcPr marL="60755" marR="60755" marT="30378" marB="30378" anchor="ctr">
                    <a:solidFill>
                      <a:schemeClr val="bg1"/>
                    </a:solidFill>
                  </a:tcPr>
                </a:tc>
                <a:extLst>
                  <a:ext uri="{0D108BD9-81ED-4DB2-BD59-A6C34878D82A}">
                    <a16:rowId xmlns:a16="http://schemas.microsoft.com/office/drawing/2014/main" val="4189969295"/>
                  </a:ext>
                </a:extLst>
              </a:tr>
              <a:tr h="202521">
                <a:tc>
                  <a:txBody>
                    <a:bodyPr/>
                    <a:lstStyle/>
                    <a:p>
                      <a:r>
                        <a:rPr lang="es-ES" sz="900" dirty="0" err="1"/>
                        <a:t>Sunflower</a:t>
                      </a:r>
                      <a:r>
                        <a:rPr lang="es-ES" sz="900" dirty="0"/>
                        <a:t> </a:t>
                      </a:r>
                      <a:r>
                        <a:rPr lang="es-ES" sz="900" dirty="0" err="1"/>
                        <a:t>Oil</a:t>
                      </a:r>
                      <a:endParaRPr lang="es-ES" sz="900" dirty="0"/>
                    </a:p>
                  </a:txBody>
                  <a:tcPr marL="60755" marR="60755" marT="30378" marB="30378" anchor="ctr">
                    <a:solidFill>
                      <a:schemeClr val="bg1"/>
                    </a:solidFill>
                  </a:tcPr>
                </a:tc>
                <a:tc>
                  <a:txBody>
                    <a:bodyPr/>
                    <a:lstStyle/>
                    <a:p>
                      <a:r>
                        <a:rPr lang="es-ES" sz="900" dirty="0"/>
                        <a:t>23%</a:t>
                      </a:r>
                    </a:p>
                  </a:txBody>
                  <a:tcPr marL="60755" marR="60755" marT="30378" marB="30378" anchor="ctr">
                    <a:solidFill>
                      <a:schemeClr val="bg1"/>
                    </a:solidFill>
                  </a:tcPr>
                </a:tc>
                <a:extLst>
                  <a:ext uri="{0D108BD9-81ED-4DB2-BD59-A6C34878D82A}">
                    <a16:rowId xmlns:a16="http://schemas.microsoft.com/office/drawing/2014/main" val="1568190301"/>
                  </a:ext>
                </a:extLst>
              </a:tr>
              <a:tr h="202521">
                <a:tc>
                  <a:txBody>
                    <a:bodyPr/>
                    <a:lstStyle/>
                    <a:p>
                      <a:r>
                        <a:rPr lang="es-ES" sz="900" dirty="0" err="1"/>
                        <a:t>Rapeseed</a:t>
                      </a:r>
                      <a:r>
                        <a:rPr lang="es-ES" sz="900" dirty="0"/>
                        <a:t> </a:t>
                      </a:r>
                      <a:r>
                        <a:rPr lang="es-ES" sz="900" dirty="0" err="1"/>
                        <a:t>Oil</a:t>
                      </a:r>
                      <a:endParaRPr lang="es-ES" sz="900" dirty="0"/>
                    </a:p>
                  </a:txBody>
                  <a:tcPr marL="60755" marR="60755" marT="30378" marB="30378" anchor="ctr">
                    <a:solidFill>
                      <a:schemeClr val="bg1"/>
                    </a:solidFill>
                  </a:tcPr>
                </a:tc>
                <a:tc>
                  <a:txBody>
                    <a:bodyPr/>
                    <a:lstStyle/>
                    <a:p>
                      <a:r>
                        <a:rPr lang="es-ES" sz="900" dirty="0"/>
                        <a:t>39%</a:t>
                      </a:r>
                    </a:p>
                  </a:txBody>
                  <a:tcPr marL="60755" marR="60755" marT="30378" marB="30378" anchor="ctr">
                    <a:solidFill>
                      <a:schemeClr val="bg1"/>
                    </a:solidFill>
                  </a:tcPr>
                </a:tc>
                <a:extLst>
                  <a:ext uri="{0D108BD9-81ED-4DB2-BD59-A6C34878D82A}">
                    <a16:rowId xmlns:a16="http://schemas.microsoft.com/office/drawing/2014/main" val="595201493"/>
                  </a:ext>
                </a:extLst>
              </a:tr>
              <a:tr h="202521">
                <a:tc>
                  <a:txBody>
                    <a:bodyPr/>
                    <a:lstStyle/>
                    <a:p>
                      <a:r>
                        <a:rPr lang="es-ES" sz="900" dirty="0" err="1"/>
                        <a:t>Dairy</a:t>
                      </a:r>
                      <a:endParaRPr lang="es-ES" sz="900" dirty="0"/>
                    </a:p>
                  </a:txBody>
                  <a:tcPr marL="60755" marR="60755" marT="30378" marB="30378" anchor="ctr">
                    <a:solidFill>
                      <a:schemeClr val="bg1"/>
                    </a:solidFill>
                  </a:tcPr>
                </a:tc>
                <a:tc>
                  <a:txBody>
                    <a:bodyPr/>
                    <a:lstStyle/>
                    <a:p>
                      <a:r>
                        <a:rPr lang="es-ES" sz="900" dirty="0"/>
                        <a:t>31%</a:t>
                      </a:r>
                    </a:p>
                  </a:txBody>
                  <a:tcPr marL="60755" marR="60755" marT="30378" marB="30378" anchor="ctr">
                    <a:solidFill>
                      <a:schemeClr val="bg1"/>
                    </a:solidFill>
                  </a:tcPr>
                </a:tc>
                <a:extLst>
                  <a:ext uri="{0D108BD9-81ED-4DB2-BD59-A6C34878D82A}">
                    <a16:rowId xmlns:a16="http://schemas.microsoft.com/office/drawing/2014/main" val="244491528"/>
                  </a:ext>
                </a:extLst>
              </a:tr>
            </a:tbl>
          </a:graphicData>
        </a:graphic>
      </p:graphicFrame>
    </p:spTree>
    <p:extLst>
      <p:ext uri="{BB962C8B-B14F-4D97-AF65-F5344CB8AC3E}">
        <p14:creationId xmlns:p14="http://schemas.microsoft.com/office/powerpoint/2010/main" val="41862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120</a:t>
            </a:fld>
            <a:endParaRPr lang="de-DE">
              <a:solidFill>
                <a:srgbClr val="000000">
                  <a:lumMod val="75000"/>
                  <a:lumOff val="25000"/>
                </a:srgbClr>
              </a:solidFill>
              <a:latin typeface="Arial"/>
            </a:endParaRP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6" y="2900587"/>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Circular </a:t>
            </a:r>
            <a:r>
              <a:rPr lang="es-ES" sz="2400" dirty="0" err="1"/>
              <a:t>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3" y="2926295"/>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061150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121</a:t>
            </a:fld>
            <a:endParaRPr lang="de-DE">
              <a:solidFill>
                <a:srgbClr val="000000">
                  <a:lumMod val="75000"/>
                  <a:lumOff val="25000"/>
                </a:srgbClr>
              </a:solidFill>
              <a:latin typeface="Arial"/>
            </a:endParaRPr>
          </a:p>
        </p:txBody>
      </p:sp>
      <p:pic>
        <p:nvPicPr>
          <p:cNvPr id="10" name="Marcador de contenido 3">
            <a:extLst>
              <a:ext uri="{FF2B5EF4-FFF2-40B4-BE49-F238E27FC236}">
                <a16:creationId xmlns:a16="http://schemas.microsoft.com/office/drawing/2014/main" id="{DEDCF9E8-984C-4790-B51C-02BB8D73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14" y="1706929"/>
            <a:ext cx="4661223" cy="3324236"/>
          </a:xfrm>
          <a:prstGeom prst="rect">
            <a:avLst/>
          </a:prstGeom>
        </p:spPr>
      </p:pic>
      <p:sp>
        <p:nvSpPr>
          <p:cNvPr id="11" name="Rectángulo 10">
            <a:extLst>
              <a:ext uri="{FF2B5EF4-FFF2-40B4-BE49-F238E27FC236}">
                <a16:creationId xmlns:a16="http://schemas.microsoft.com/office/drawing/2014/main" id="{1EAF542C-B585-4537-ACDC-5A5128CF1AEC}"/>
              </a:ext>
            </a:extLst>
          </p:cNvPr>
          <p:cNvSpPr/>
          <p:nvPr/>
        </p:nvSpPr>
        <p:spPr>
          <a:xfrm>
            <a:off x="1738314" y="5003582"/>
            <a:ext cx="4797974" cy="196208"/>
          </a:xfrm>
          <a:prstGeom prst="rect">
            <a:avLst/>
          </a:prstGeom>
        </p:spPr>
        <p:txBody>
          <a:bodyPr wrap="square">
            <a:spAutoFit/>
          </a:bodyPr>
          <a:lstStyle/>
          <a:p>
            <a:r>
              <a:rPr lang="es-ES" sz="675" dirty="0"/>
              <a:t>Fuente: EMF (Fundación Ellen MacArthur, 2015. “Hacia una economía circular”.</a:t>
            </a:r>
          </a:p>
        </p:txBody>
      </p:sp>
      <p:sp>
        <p:nvSpPr>
          <p:cNvPr id="12" name="1 Elipse">
            <a:extLst>
              <a:ext uri="{FF2B5EF4-FFF2-40B4-BE49-F238E27FC236}">
                <a16:creationId xmlns:a16="http://schemas.microsoft.com/office/drawing/2014/main" id="{B439E84C-B169-4E66-86D0-0FB770FC9B8F}"/>
              </a:ext>
            </a:extLst>
          </p:cNvPr>
          <p:cNvSpPr/>
          <p:nvPr/>
        </p:nvSpPr>
        <p:spPr>
          <a:xfrm>
            <a:off x="5599686" y="2612541"/>
            <a:ext cx="896753" cy="594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3" name="6 Conector recto de flecha">
            <a:extLst>
              <a:ext uri="{FF2B5EF4-FFF2-40B4-BE49-F238E27FC236}">
                <a16:creationId xmlns:a16="http://schemas.microsoft.com/office/drawing/2014/main" id="{21D914E0-E7BE-4095-9454-1488E4F7541E}"/>
              </a:ext>
            </a:extLst>
          </p:cNvPr>
          <p:cNvCxnSpPr/>
          <p:nvPr/>
        </p:nvCxnSpPr>
        <p:spPr>
          <a:xfrm>
            <a:off x="6496438" y="2919642"/>
            <a:ext cx="29138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8 Rectángulo">
            <a:extLst>
              <a:ext uri="{FF2B5EF4-FFF2-40B4-BE49-F238E27FC236}">
                <a16:creationId xmlns:a16="http://schemas.microsoft.com/office/drawing/2014/main" id="{B521874F-8398-4B3C-8D63-127C20D28160}"/>
              </a:ext>
            </a:extLst>
          </p:cNvPr>
          <p:cNvSpPr/>
          <p:nvPr/>
        </p:nvSpPr>
        <p:spPr>
          <a:xfrm>
            <a:off x="6787819" y="2729234"/>
            <a:ext cx="1986045" cy="1338828"/>
          </a:xfrm>
          <a:prstGeom prst="rect">
            <a:avLst/>
          </a:prstGeom>
        </p:spPr>
        <p:txBody>
          <a:bodyPr wrap="square">
            <a:spAutoFit/>
          </a:bodyPr>
          <a:lstStyle/>
          <a:p>
            <a:pPr algn="ctr"/>
            <a:r>
              <a:rPr lang="en-US" sz="1350" dirty="0">
                <a:solidFill>
                  <a:srgbClr val="FF0000"/>
                </a:solidFill>
              </a:rPr>
              <a:t>This is the last and worst of strategies.
1st act on smaller circles and on the design of products/services</a:t>
            </a:r>
            <a:endParaRPr lang="es-ES" sz="1350" dirty="0">
              <a:solidFill>
                <a:srgbClr val="FF0000"/>
              </a:solidFill>
            </a:endParaRP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6" y="24792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Circular </a:t>
            </a:r>
            <a:r>
              <a:rPr lang="es-ES" sz="2400" dirty="0" err="1"/>
              <a:t>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261767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122</a:t>
            </a:fld>
            <a:endParaRPr lang="de-DE">
              <a:solidFill>
                <a:srgbClr val="000000">
                  <a:lumMod val="75000"/>
                  <a:lumOff val="25000"/>
                </a:srgbClr>
              </a:solidFill>
              <a:latin typeface="Arial"/>
            </a:endParaRPr>
          </a:p>
        </p:txBody>
      </p:sp>
      <p:pic>
        <p:nvPicPr>
          <p:cNvPr id="15" name="Imagen 14">
            <a:extLst>
              <a:ext uri="{FF2B5EF4-FFF2-40B4-BE49-F238E27FC236}">
                <a16:creationId xmlns:a16="http://schemas.microsoft.com/office/drawing/2014/main" id="{842335A4-36B5-4866-B2B9-04CCA7FD1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685" y="1039410"/>
            <a:ext cx="4410629" cy="4779180"/>
          </a:xfrm>
          <a:prstGeom prst="rect">
            <a:avLst/>
          </a:prstGeom>
        </p:spPr>
      </p:pic>
      <p:sp>
        <p:nvSpPr>
          <p:cNvPr id="16" name="Rectángulo 15">
            <a:extLst>
              <a:ext uri="{FF2B5EF4-FFF2-40B4-BE49-F238E27FC236}">
                <a16:creationId xmlns:a16="http://schemas.microsoft.com/office/drawing/2014/main" id="{FAC5D0E4-187C-4764-AF6D-9538B52D8364}"/>
              </a:ext>
            </a:extLst>
          </p:cNvPr>
          <p:cNvSpPr/>
          <p:nvPr/>
        </p:nvSpPr>
        <p:spPr>
          <a:xfrm>
            <a:off x="542048" y="5017232"/>
            <a:ext cx="1716687" cy="334707"/>
          </a:xfrm>
          <a:prstGeom prst="rect">
            <a:avLst/>
          </a:prstGeom>
        </p:spPr>
        <p:txBody>
          <a:bodyPr wrap="square">
            <a:spAutoFit/>
          </a:bodyPr>
          <a:lstStyle/>
          <a:p>
            <a:r>
              <a:rPr lang="es-ES" sz="525" dirty="0"/>
              <a:t>Fuente: Adaptado de: http://www.ppa.pt/wp-content/uploads/2015/03/2-10_20H_WATER_CircularEconomy_PBLisbon.pdf.</a:t>
            </a: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Circular </a:t>
            </a:r>
            <a:r>
              <a:rPr lang="es-ES" sz="2400" dirty="0" err="1"/>
              <a:t>Economy</a:t>
            </a:r>
            <a:r>
              <a:rPr lang="es-ES" sz="2400" dirty="0"/>
              <a:t>
</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788610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6776" b="27250"/>
          <a:stretch/>
        </p:blipFill>
        <p:spPr>
          <a:xfrm>
            <a:off x="149079" y="1902258"/>
            <a:ext cx="8647964" cy="3949902"/>
          </a:xfrm>
          <a:prstGeom prst="rect">
            <a:avLst/>
          </a:prstGeom>
        </p:spPr>
      </p:pic>
      <p:sp>
        <p:nvSpPr>
          <p:cNvPr id="4" name="Titel 1">
            <a:extLst>
              <a:ext uri="{FF2B5EF4-FFF2-40B4-BE49-F238E27FC236}">
                <a16:creationId xmlns:a16="http://schemas.microsoft.com/office/drawing/2014/main" id="{C25C95BB-CEE3-4177-889E-8F769C2604C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Value chain analysis under the Focus of the Circular 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027B8F63-AAEB-4D8F-9B93-E8D5A538BE8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55052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61192" y="1720215"/>
            <a:ext cx="5396858" cy="4148701"/>
          </a:xfrm>
          <a:prstGeom prst="rect">
            <a:avLst/>
          </a:prstGeom>
        </p:spPr>
      </p:pic>
      <p:sp>
        <p:nvSpPr>
          <p:cNvPr id="5" name="Titel 1">
            <a:extLst>
              <a:ext uri="{FF2B5EF4-FFF2-40B4-BE49-F238E27FC236}">
                <a16:creationId xmlns:a16="http://schemas.microsoft.com/office/drawing/2014/main" id="{761451DA-800B-407D-9074-99D10810303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Value chain analysis under the Focus of the Circular Economy</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D65EDA79-E01B-4556-954C-B3AC3EDD4D5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740559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txBox="1">
            <a:spLocks/>
          </p:cNvSpPr>
          <p:nvPr/>
        </p:nvSpPr>
        <p:spPr>
          <a:xfrm>
            <a:off x="615936" y="1846217"/>
            <a:ext cx="7912127" cy="3692434"/>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200" i="1" dirty="0">
                <a:solidFill>
                  <a:schemeClr val="tx1">
                    <a:lumMod val="75000"/>
                    <a:lumOff val="25000"/>
                  </a:schemeClr>
                </a:solidFill>
                <a:latin typeface="Arial" panose="020B0604020202020204" pitchFamily="34" charset="0"/>
                <a:cs typeface="Arial" panose="020B0604020202020204" pitchFamily="34" charset="0"/>
              </a:rPr>
              <a:t>YOU CAN'T CONTROL WHAT CAN'T BE MEASURED</a:t>
            </a: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US" sz="1800" dirty="0">
                <a:solidFill>
                  <a:schemeClr val="tx1">
                    <a:lumMod val="75000"/>
                    <a:lumOff val="25000"/>
                  </a:schemeClr>
                </a:solidFill>
                <a:latin typeface="Arial" panose="020B0604020202020204" pitchFamily="34" charset="0"/>
                <a:cs typeface="Arial" panose="020B0604020202020204" pitchFamily="34" charset="0"/>
              </a:rPr>
              <a:t>A set of macro-level monitoring indicators, from a life-cycle perspective, on resources, products and waste to power a circular economy indicator system (CEIS), used to quantify and monitor real progress towards a more circular value chain.</a:t>
            </a:r>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Circular </a:t>
            </a:r>
            <a:r>
              <a:rPr lang="es-ES" sz="2400" dirty="0" err="1"/>
              <a:t>economy</a:t>
            </a:r>
            <a:r>
              <a:rPr lang="es-ES" sz="2400" dirty="0"/>
              <a:t> </a:t>
            </a:r>
            <a:r>
              <a:rPr lang="es-ES" sz="2400" dirty="0" err="1"/>
              <a:t>indicators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ángulo 7">
            <a:extLst>
              <a:ext uri="{FF2B5EF4-FFF2-40B4-BE49-F238E27FC236}">
                <a16:creationId xmlns:a16="http://schemas.microsoft.com/office/drawing/2014/main" id="{3A46E493-9AF3-466A-BABF-CD0C27E2BC4C}"/>
              </a:ext>
            </a:extLst>
          </p:cNvPr>
          <p:cNvSpPr/>
          <p:nvPr/>
        </p:nvSpPr>
        <p:spPr>
          <a:xfrm>
            <a:off x="370136" y="994423"/>
            <a:ext cx="752129" cy="3154710"/>
          </a:xfrm>
          <a:prstGeom prst="rect">
            <a:avLst/>
          </a:prstGeom>
        </p:spPr>
        <p:txBody>
          <a:bodyPr wrap="none">
            <a:spAutoFit/>
          </a:bodyPr>
          <a:lstStyle/>
          <a:p>
            <a:r>
              <a:rPr lang="es-ES" sz="19900" dirty="0">
                <a:solidFill>
                  <a:schemeClr val="tx1">
                    <a:lumMod val="75000"/>
                    <a:lumOff val="25000"/>
                  </a:schemeClr>
                </a:solidFill>
              </a:rPr>
              <a:t>‘</a:t>
            </a:r>
          </a:p>
        </p:txBody>
      </p:sp>
      <p:sp>
        <p:nvSpPr>
          <p:cNvPr id="9" name="Rectángulo 8">
            <a:extLst>
              <a:ext uri="{FF2B5EF4-FFF2-40B4-BE49-F238E27FC236}">
                <a16:creationId xmlns:a16="http://schemas.microsoft.com/office/drawing/2014/main" id="{F4574355-2652-4084-BDB5-CEEA263D70E1}"/>
              </a:ext>
            </a:extLst>
          </p:cNvPr>
          <p:cNvSpPr/>
          <p:nvPr/>
        </p:nvSpPr>
        <p:spPr>
          <a:xfrm rot="10800000">
            <a:off x="8081376" y="268862"/>
            <a:ext cx="752129" cy="3154710"/>
          </a:xfrm>
          <a:prstGeom prst="rect">
            <a:avLst/>
          </a:prstGeom>
        </p:spPr>
        <p:txBody>
          <a:bodyPr wrap="none">
            <a:spAutoFit/>
          </a:bodyPr>
          <a:lstStyle/>
          <a:p>
            <a:r>
              <a:rPr lang="es-ES" sz="19900" dirty="0">
                <a:solidFill>
                  <a:schemeClr val="tx1">
                    <a:lumMod val="75000"/>
                    <a:lumOff val="25000"/>
                  </a:schemeClr>
                </a:solidFill>
              </a:rPr>
              <a:t>‘</a:t>
            </a:r>
          </a:p>
        </p:txBody>
      </p:sp>
      <p:cxnSp>
        <p:nvCxnSpPr>
          <p:cNvPr id="10" name="Conector recto 9">
            <a:extLst>
              <a:ext uri="{FF2B5EF4-FFF2-40B4-BE49-F238E27FC236}">
                <a16:creationId xmlns:a16="http://schemas.microsoft.com/office/drawing/2014/main" id="{CAC24FA0-E9E9-4354-8A3E-69F957DC408A}"/>
              </a:ext>
            </a:extLst>
          </p:cNvPr>
          <p:cNvCxnSpPr>
            <a:cxnSpLocks/>
          </p:cNvCxnSpPr>
          <p:nvPr/>
        </p:nvCxnSpPr>
        <p:spPr>
          <a:xfrm>
            <a:off x="431768" y="354505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489E008-4259-4231-8379-7CDD7CC533CA}"/>
              </a:ext>
            </a:extLst>
          </p:cNvPr>
          <p:cNvCxnSpPr>
            <a:cxnSpLocks/>
          </p:cNvCxnSpPr>
          <p:nvPr/>
        </p:nvCxnSpPr>
        <p:spPr>
          <a:xfrm>
            <a:off x="486394" y="478622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740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1612106" y="1538791"/>
            <a:ext cx="5915025" cy="32043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100" b="1" dirty="0">
                <a:solidFill>
                  <a:schemeClr val="accent1"/>
                </a:solidFill>
                <a:ea typeface="Open Sans Light" panose="020B0306030504020204" pitchFamily="34" charset="0"/>
                <a:cs typeface="Open Sans Light" panose="020B0306030504020204" pitchFamily="34" charset="0"/>
              </a:rPr>
              <a:t>Thank you for your attention! 
</a:t>
            </a:r>
            <a:endParaRPr lang="es-ES" sz="2100" b="1" dirty="0">
              <a:solidFill>
                <a:schemeClr val="accent1"/>
              </a:solidFill>
              <a:ea typeface="Open Sans Light" panose="020B0306030504020204" pitchFamily="34" charset="0"/>
              <a:cs typeface="Open Sans Light" panose="020B0306030504020204" pitchFamily="34" charset="0"/>
            </a:endParaRP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7338029" y="5688653"/>
            <a:ext cx="324036" cy="236347"/>
          </a:xfrm>
          <a:prstGeom prst="rect">
            <a:avLst/>
          </a:prstGeom>
          <a:noFill/>
          <a:ln>
            <a:noFill/>
          </a:ln>
        </p:spPr>
      </p:pic>
      <p:cxnSp>
        <p:nvCxnSpPr>
          <p:cNvPr id="72" name="Gerade Verbindung 71"/>
          <p:cNvCxnSpPr/>
          <p:nvPr/>
        </p:nvCxnSpPr>
        <p:spPr>
          <a:xfrm>
            <a:off x="1138237" y="5508231"/>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1138237" y="4644135"/>
            <a:ext cx="68627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112" y="2455875"/>
            <a:ext cx="2107016" cy="505684"/>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250631" y="5724255"/>
            <a:ext cx="6006389" cy="162018"/>
          </a:xfrm>
          <a:prstGeom prst="rect">
            <a:avLst/>
          </a:prstGeom>
          <a:noFill/>
          <a:ln w="9525">
            <a:noFill/>
            <a:miter lim="800000"/>
            <a:headEnd/>
            <a:tailEnd/>
          </a:ln>
        </p:spPr>
        <p:txBody>
          <a:bodyPr/>
          <a:lstStyle/>
          <a:p>
            <a:pPr algn="r"/>
            <a:r>
              <a:rPr lang="en-US" sz="675" dirty="0"/>
              <a:t>This project has received funding from the European Union’s H2020 Coordination Support Action under Grant Agreement No.785047.</a:t>
            </a:r>
            <a:endParaRPr lang="de-AT" sz="675"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62419" y="4892765"/>
            <a:ext cx="638030" cy="36138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88291" y="4907915"/>
            <a:ext cx="408891" cy="33108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708793" y="4959800"/>
            <a:ext cx="773537" cy="21894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485026" y="4959408"/>
            <a:ext cx="710983" cy="228095"/>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283851" y="4948347"/>
            <a:ext cx="546968" cy="250217"/>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918663" y="4937287"/>
            <a:ext cx="508825" cy="27233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5328" y="4833157"/>
            <a:ext cx="480599" cy="4805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242577" y="4901812"/>
            <a:ext cx="718610" cy="343286"/>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2049029" y="4985345"/>
            <a:ext cx="606471" cy="17622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604723" y="4839260"/>
            <a:ext cx="569854" cy="468394"/>
          </a:xfrm>
          <a:prstGeom prst="rect">
            <a:avLst/>
          </a:prstGeom>
          <a:noFill/>
        </p:spPr>
      </p:pic>
      <p:grpSp>
        <p:nvGrpSpPr>
          <p:cNvPr id="2" name="Grupo 1">
            <a:extLst>
              <a:ext uri="{FF2B5EF4-FFF2-40B4-BE49-F238E27FC236}">
                <a16:creationId xmlns:a16="http://schemas.microsoft.com/office/drawing/2014/main" id="{457D8A0C-4DC2-4903-9F49-C31EA2A1070F}"/>
              </a:ext>
            </a:extLst>
          </p:cNvPr>
          <p:cNvGrpSpPr/>
          <p:nvPr/>
        </p:nvGrpSpPr>
        <p:grpSpPr>
          <a:xfrm>
            <a:off x="2897815" y="3494676"/>
            <a:ext cx="3744691" cy="416396"/>
            <a:chOff x="2603415" y="3068747"/>
            <a:chExt cx="4992921" cy="555194"/>
          </a:xfrm>
        </p:grpSpPr>
        <p:sp>
          <p:nvSpPr>
            <p:cNvPr id="54" name="TextBox 41"/>
            <p:cNvSpPr txBox="1"/>
            <p:nvPr/>
          </p:nvSpPr>
          <p:spPr>
            <a:xfrm>
              <a:off x="5220336" y="3072858"/>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ifraj@fcirce.es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sp>
          <p:nvSpPr>
            <p:cNvPr id="65" name="TextBox 48"/>
            <p:cNvSpPr txBox="1"/>
            <p:nvPr/>
          </p:nvSpPr>
          <p:spPr>
            <a:xfrm>
              <a:off x="3736984" y="3068747"/>
              <a:ext cx="2376000" cy="555194"/>
            </a:xfrm>
            <a:prstGeom prst="rect">
              <a:avLst/>
            </a:prstGeom>
            <a:noFill/>
          </p:spPr>
          <p:txBody>
            <a:bodyPr wrap="square" rtlCol="0">
              <a:spAutoFit/>
            </a:bodyPr>
            <a:lstStyle/>
            <a:p>
              <a:pPr defTabSz="534924"/>
              <a:r>
                <a:rPr lang="en-US" sz="1053" b="1" dirty="0">
                  <a:solidFill>
                    <a:srgbClr val="565656">
                      <a:lumMod val="75000"/>
                    </a:srgbClr>
                  </a:solidFill>
                  <a:ea typeface="Open Sans Light" panose="020B0306030504020204" pitchFamily="34" charset="0"/>
                  <a:cs typeface="Arial" panose="020B0604020202020204" pitchFamily="34" charset="0"/>
                </a:rPr>
                <a:t>Inmaculada Fraj</a:t>
              </a:r>
            </a:p>
            <a:p>
              <a:pPr defTabSz="534924"/>
              <a:r>
                <a:rPr lang="en-US" sz="1053" b="1" dirty="0">
                  <a:solidFill>
                    <a:srgbClr val="565656">
                      <a:lumMod val="75000"/>
                    </a:srgbClr>
                  </a:solidFill>
                  <a:ea typeface="Open Sans Light" panose="020B0306030504020204" pitchFamily="34" charset="0"/>
                  <a:cs typeface="Arial" panose="020B0604020202020204" pitchFamily="34" charset="0"/>
                </a:rPr>
                <a:t>Gema Millán</a:t>
              </a:r>
              <a:endParaRPr lang="bg-BG" sz="1053" b="1" dirty="0">
                <a:solidFill>
                  <a:srgbClr val="565656">
                    <a:lumMod val="75000"/>
                  </a:srgbClr>
                </a:solidFill>
                <a:ea typeface="Open Sans Light" panose="020B0306030504020204" pitchFamily="34" charset="0"/>
                <a:cs typeface="Arial" panose="020B0604020202020204" pitchFamily="34" charset="0"/>
              </a:endParaRPr>
            </a:p>
          </p:txBody>
        </p:sp>
        <p:pic>
          <p:nvPicPr>
            <p:cNvPr id="39" name="Picture 10">
              <a:extLst>
                <a:ext uri="{FF2B5EF4-FFF2-40B4-BE49-F238E27FC236}">
                  <a16:creationId xmlns:a16="http://schemas.microsoft.com/office/drawing/2014/main" id="{1308EA5B-8264-4CA9-B4F1-67C567DF16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2603415" y="3093774"/>
              <a:ext cx="958147" cy="457714"/>
            </a:xfrm>
            <a:prstGeom prst="rect">
              <a:avLst/>
            </a:prstGeom>
            <a:noFill/>
          </p:spPr>
        </p:pic>
        <p:sp>
          <p:nvSpPr>
            <p:cNvPr id="40" name="TextBox 41">
              <a:extLst>
                <a:ext uri="{FF2B5EF4-FFF2-40B4-BE49-F238E27FC236}">
                  <a16:creationId xmlns:a16="http://schemas.microsoft.com/office/drawing/2014/main" id="{2DACE3B1-8BFA-49DE-AA63-D982E1622F95}"/>
                </a:ext>
              </a:extLst>
            </p:cNvPr>
            <p:cNvSpPr txBox="1"/>
            <p:nvPr/>
          </p:nvSpPr>
          <p:spPr>
            <a:xfrm>
              <a:off x="5207757" y="3284984"/>
              <a:ext cx="2376000" cy="305212"/>
            </a:xfrm>
            <a:prstGeom prst="rect">
              <a:avLst/>
            </a:prstGeom>
            <a:noFill/>
          </p:spPr>
          <p:txBody>
            <a:bodyPr wrap="square" rtlCol="0">
              <a:spAutoFit/>
            </a:bodyPr>
            <a:lstStyle/>
            <a:p>
              <a:pPr defTabSz="534924">
                <a:lnSpc>
                  <a:spcPct val="150000"/>
                </a:lnSpc>
              </a:pPr>
              <a:r>
                <a:rPr lang="en-US" sz="675" u="sng" dirty="0">
                  <a:solidFill>
                    <a:srgbClr val="34719E">
                      <a:lumMod val="75000"/>
                    </a:srgbClr>
                  </a:solidFill>
                  <a:ea typeface="Open Sans Light" panose="020B0306030504020204" pitchFamily="34" charset="0"/>
                  <a:cs typeface="Arial" panose="020B0604020202020204" pitchFamily="34" charset="0"/>
                </a:rPr>
                <a:t>gmillan@fcirce.es</a:t>
              </a:r>
              <a:endParaRPr lang="bg-BG" sz="675" u="sng" dirty="0">
                <a:solidFill>
                  <a:srgbClr val="34719E">
                    <a:lumMod val="75000"/>
                  </a:srgbClr>
                </a:solidFill>
                <a:ea typeface="Open Sans Light" panose="020B0306030504020204" pitchFamily="34" charset="0"/>
                <a:cs typeface="Arial" panose="020B0604020202020204" pitchFamily="34" charset="0"/>
              </a:endParaRPr>
            </a:p>
          </p:txBody>
        </p:sp>
      </p:grpSp>
    </p:spTree>
    <p:extLst>
      <p:ext uri="{BB962C8B-B14F-4D97-AF65-F5344CB8AC3E}">
        <p14:creationId xmlns:p14="http://schemas.microsoft.com/office/powerpoint/2010/main" val="10170866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13</a:t>
            </a:fld>
            <a:endParaRPr lang="de-DE"/>
          </a:p>
        </p:txBody>
      </p:sp>
      <p:sp>
        <p:nvSpPr>
          <p:cNvPr id="12" name="Titel 1">
            <a:extLst>
              <a:ext uri="{FF2B5EF4-FFF2-40B4-BE49-F238E27FC236}">
                <a16:creationId xmlns:a16="http://schemas.microsoft.com/office/drawing/2014/main" id="{7EA9BF0C-3A19-45F2-A032-E7B4CBFF8EA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Sustainable</a:t>
            </a:r>
            <a:r>
              <a:rPr lang="es-ES" sz="2400" dirty="0"/>
              <a:t> </a:t>
            </a:r>
            <a:r>
              <a:rPr lang="es-ES" sz="2400" dirty="0" err="1"/>
              <a:t>supply</a:t>
            </a:r>
            <a:r>
              <a:rPr lang="es-ES" sz="2400" dirty="0"/>
              <a:t> </a:t>
            </a:r>
            <a:r>
              <a:rPr lang="es-ES" sz="2400" dirty="0" err="1"/>
              <a:t>chain</a:t>
            </a:r>
            <a:r>
              <a:rPr lang="es-ES" sz="2400" dirty="0"/>
              <a:t> </a:t>
            </a:r>
            <a:r>
              <a:rPr lang="es-ES" sz="2400" dirty="0" err="1"/>
              <a:t>management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4AF3987B-EE5A-420B-BCF3-283D9A7E694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esquinas superiores redondeadas 15">
            <a:extLst>
              <a:ext uri="{FF2B5EF4-FFF2-40B4-BE49-F238E27FC236}">
                <a16:creationId xmlns:a16="http://schemas.microsoft.com/office/drawing/2014/main" id="{FEC0BBDF-79E9-49C0-B67D-8D6F3262EDEF}"/>
              </a:ext>
            </a:extLst>
          </p:cNvPr>
          <p:cNvSpPr/>
          <p:nvPr/>
        </p:nvSpPr>
        <p:spPr>
          <a:xfrm>
            <a:off x="940190"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9BA0826A-6B1C-428B-91F8-DDB3B47C5012}"/>
              </a:ext>
            </a:extLst>
          </p:cNvPr>
          <p:cNvSpPr/>
          <p:nvPr/>
        </p:nvSpPr>
        <p:spPr>
          <a:xfrm>
            <a:off x="2012393"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C5516FAA-C962-4984-AEA1-EDB533F03CB5}"/>
              </a:ext>
            </a:extLst>
          </p:cNvPr>
          <p:cNvSpPr/>
          <p:nvPr/>
        </p:nvSpPr>
        <p:spPr>
          <a:xfrm>
            <a:off x="887758" y="2211886"/>
            <a:ext cx="2833179"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9" name="TextBox 33">
            <a:extLst>
              <a:ext uri="{FF2B5EF4-FFF2-40B4-BE49-F238E27FC236}">
                <a16:creationId xmlns:a16="http://schemas.microsoft.com/office/drawing/2014/main" id="{7A69AC6E-C46E-47E1-8B66-DFD9FAF71286}"/>
              </a:ext>
            </a:extLst>
          </p:cNvPr>
          <p:cNvSpPr txBox="1"/>
          <p:nvPr/>
        </p:nvSpPr>
        <p:spPr>
          <a:xfrm>
            <a:off x="943512" y="2724466"/>
            <a:ext cx="2780748" cy="229806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Decreasing water supply improves watershed levels and reduces water stress to natural environments.</a:t>
            </a:r>
          </a:p>
          <a:p>
            <a:pPr marL="285750" indent="-285750" algn="just" defTabSz="534924">
              <a:spcAft>
                <a:spcPts val="450"/>
              </a:spcAft>
              <a:buFont typeface="Wingdings" panose="05000000000000000000" pitchFamily="2" charset="2"/>
              <a:buChar char="ü"/>
            </a:pPr>
            <a:endParaRPr lang="en-U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McCain Foods McCain Foods recently developed a new potato variety which cut irrigation needs from ten times per season to eight.</a:t>
            </a:r>
          </a:p>
        </p:txBody>
      </p:sp>
      <p:sp>
        <p:nvSpPr>
          <p:cNvPr id="20" name="TextBox 45">
            <a:extLst>
              <a:ext uri="{FF2B5EF4-FFF2-40B4-BE49-F238E27FC236}">
                <a16:creationId xmlns:a16="http://schemas.microsoft.com/office/drawing/2014/main" id="{ACA1F8D6-A5A9-46E0-97AF-E6C501958F23}"/>
              </a:ext>
            </a:extLst>
          </p:cNvPr>
          <p:cNvSpPr txBox="1"/>
          <p:nvPr/>
        </p:nvSpPr>
        <p:spPr>
          <a:xfrm>
            <a:off x="5147699" y="2721361"/>
            <a:ext cx="2780750" cy="2298065"/>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n-US" dirty="0"/>
              <a:t>Illy reports that the investment to monitor and provide the green coffee supply chain with the specific support activities cost EUR 3.2 million over the three years from 2011 to 2013. </a:t>
            </a:r>
          </a:p>
          <a:p>
            <a:endParaRPr lang="en-US" dirty="0"/>
          </a:p>
          <a:p>
            <a:r>
              <a:rPr lang="en-US" dirty="0" err="1"/>
              <a:t>McVitie's</a:t>
            </a:r>
            <a:r>
              <a:rPr lang="en-US" dirty="0"/>
              <a:t> increases its cookie sales by 5%.</a:t>
            </a:r>
          </a:p>
        </p:txBody>
      </p:sp>
      <p:pic>
        <p:nvPicPr>
          <p:cNvPr id="23" name="Gráfico 22">
            <a:extLst>
              <a:ext uri="{FF2B5EF4-FFF2-40B4-BE49-F238E27FC236}">
                <a16:creationId xmlns:a16="http://schemas.microsoft.com/office/drawing/2014/main" id="{97A2CF3C-F5A3-4017-A5F7-FBFD58CC81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691316"/>
            <a:ext cx="427966" cy="408757"/>
          </a:xfrm>
          <a:prstGeom prst="rect">
            <a:avLst/>
          </a:prstGeom>
        </p:spPr>
      </p:pic>
      <p:sp>
        <p:nvSpPr>
          <p:cNvPr id="24" name="Rectángulo: esquinas superiores redondeadas 23">
            <a:extLst>
              <a:ext uri="{FF2B5EF4-FFF2-40B4-BE49-F238E27FC236}">
                <a16:creationId xmlns:a16="http://schemas.microsoft.com/office/drawing/2014/main" id="{F80CDFE3-2FDC-4BDF-8E53-A1455D683035}"/>
              </a:ext>
            </a:extLst>
          </p:cNvPr>
          <p:cNvSpPr/>
          <p:nvPr/>
        </p:nvSpPr>
        <p:spPr>
          <a:xfrm>
            <a:off x="5144871" y="2106422"/>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056633DF-8E6F-4E07-9C01-49EB38D68DFF}"/>
              </a:ext>
            </a:extLst>
          </p:cNvPr>
          <p:cNvSpPr/>
          <p:nvPr/>
        </p:nvSpPr>
        <p:spPr>
          <a:xfrm>
            <a:off x="6217074" y="157919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82292FEC-B906-44CC-95FC-A38CB0070E47}"/>
              </a:ext>
            </a:extLst>
          </p:cNvPr>
          <p:cNvSpPr/>
          <p:nvPr/>
        </p:nvSpPr>
        <p:spPr>
          <a:xfrm>
            <a:off x="5144871" y="2211886"/>
            <a:ext cx="2784070"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7" name="Gráfico 26">
            <a:extLst>
              <a:ext uri="{FF2B5EF4-FFF2-40B4-BE49-F238E27FC236}">
                <a16:creationId xmlns:a16="http://schemas.microsoft.com/office/drawing/2014/main" id="{1BC8244B-253B-4BE9-ADC1-370B0CA01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650168"/>
            <a:ext cx="336919" cy="507831"/>
          </a:xfrm>
          <a:prstGeom prst="rect">
            <a:avLst/>
          </a:prstGeom>
        </p:spPr>
      </p:pic>
      <p:sp>
        <p:nvSpPr>
          <p:cNvPr id="28" name="Rectángulo 27">
            <a:extLst>
              <a:ext uri="{FF2B5EF4-FFF2-40B4-BE49-F238E27FC236}">
                <a16:creationId xmlns:a16="http://schemas.microsoft.com/office/drawing/2014/main" id="{2F541F0E-5D82-4C61-8502-B5DE00E28E92}"/>
              </a:ext>
            </a:extLst>
          </p:cNvPr>
          <p:cNvSpPr/>
          <p:nvPr/>
        </p:nvSpPr>
        <p:spPr>
          <a:xfrm>
            <a:off x="940190" y="2613431"/>
            <a:ext cx="2780748" cy="237668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96479732-275E-4D8F-9EF0-5355049B1A8D}"/>
              </a:ext>
            </a:extLst>
          </p:cNvPr>
          <p:cNvSpPr/>
          <p:nvPr/>
        </p:nvSpPr>
        <p:spPr>
          <a:xfrm>
            <a:off x="5141549" y="2614253"/>
            <a:ext cx="2780748" cy="237586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9857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069307"/>
            <a:ext cx="5032240" cy="1189292"/>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14</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rPr>
              <a:t>Driving force for implementation:</a:t>
            </a: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133993"/>
            <a:ext cx="8229600" cy="1189293"/>
          </a:xfrm>
        </p:spPr>
        <p:txBody>
          <a:bodyPr>
            <a:normAutofit/>
          </a:bodyPr>
          <a:lstStyle/>
          <a:p>
            <a:pPr algn="ctr">
              <a:spcAft>
                <a:spcPts val="450"/>
              </a:spcAft>
            </a:pPr>
            <a:r>
              <a:rPr lang="en-US" b="0" dirty="0">
                <a:solidFill>
                  <a:schemeClr val="tx1">
                    <a:lumMod val="75000"/>
                    <a:lumOff val="25000"/>
                  </a:schemeClr>
                </a:solidFill>
              </a:rPr>
              <a:t>Consumer pressure is becoming a significant driver for sustainable procurement (Dutch consumers are becoming more environmentally conscious with sales of food produced in an environmentally friendly way rising by 10 % in 2013).</a:t>
            </a:r>
          </a:p>
          <a:p>
            <a:pPr algn="ctr">
              <a:spcAft>
                <a:spcPts val="450"/>
              </a:spcAft>
            </a:pPr>
            <a:r>
              <a:rPr lang="en-US" b="0" dirty="0">
                <a:solidFill>
                  <a:schemeClr val="tx1">
                    <a:lumMod val="75000"/>
                    <a:lumOff val="25000"/>
                  </a:schemeClr>
                </a:solidFill>
              </a:rPr>
              <a:t>For larger companies, "future testing" is a particular concern.</a:t>
            </a:r>
          </a:p>
        </p:txBody>
      </p:sp>
      <p:pic>
        <p:nvPicPr>
          <p:cNvPr id="6" name="Imagen 5">
            <a:extLst>
              <a:ext uri="{FF2B5EF4-FFF2-40B4-BE49-F238E27FC236}">
                <a16:creationId xmlns:a16="http://schemas.microsoft.com/office/drawing/2014/main" id="{312543F2-562B-40B2-901C-004D7C79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64" y="4258623"/>
            <a:ext cx="830806" cy="786378"/>
          </a:xfrm>
          <a:prstGeom prst="rect">
            <a:avLst/>
          </a:prstGeom>
          <a:ln w="28575">
            <a:noFill/>
          </a:ln>
        </p:spPr>
      </p:pic>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Sustainable</a:t>
            </a:r>
            <a:r>
              <a:rPr lang="es-ES" sz="2400" dirty="0"/>
              <a:t> </a:t>
            </a:r>
            <a:r>
              <a:rPr lang="es-ES" sz="2400" dirty="0" err="1"/>
              <a:t>supply</a:t>
            </a:r>
            <a:r>
              <a:rPr lang="es-ES" sz="2400" dirty="0"/>
              <a:t> </a:t>
            </a:r>
            <a:r>
              <a:rPr lang="es-ES" sz="2400" dirty="0" err="1"/>
              <a:t>chain</a:t>
            </a:r>
            <a:r>
              <a:rPr lang="es-ES" sz="2400" dirty="0"/>
              <a:t> </a:t>
            </a:r>
            <a:r>
              <a:rPr lang="es-ES" sz="2400" dirty="0" err="1"/>
              <a:t>management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156121"/>
            <a:ext cx="5062373" cy="1015663"/>
          </a:xfrm>
          <a:prstGeom prst="rect">
            <a:avLst/>
          </a:prstGeom>
        </p:spPr>
        <p:txBody>
          <a:bodyPr wrap="square">
            <a:spAutoFit/>
          </a:bodyPr>
          <a:lstStyle/>
          <a:p>
            <a:pPr algn="just"/>
            <a:r>
              <a:rPr lang="en-US" sz="1200" b="1" dirty="0">
                <a:solidFill>
                  <a:schemeClr val="tx1">
                    <a:lumMod val="75000"/>
                    <a:lumOff val="25000"/>
                  </a:schemeClr>
                </a:solidFill>
              </a:rPr>
              <a:t>Example: </a:t>
            </a:r>
            <a:r>
              <a:rPr lang="en-US" sz="1200" dirty="0">
                <a:solidFill>
                  <a:schemeClr val="tx1">
                    <a:lumMod val="75000"/>
                    <a:lumOff val="25000"/>
                  </a:schemeClr>
                </a:solidFill>
              </a:rPr>
              <a:t>Nature, thanks to a targeted advertising campaign, "achieved 17% awareness amongst Danone consumers and boosted image perceptions of the brand by 20% amongst those who remembered the campaign”. “Went from negative year on year sales to double-digit growth following the campaign”.</a:t>
            </a:r>
          </a:p>
        </p:txBody>
      </p:sp>
      <p:sp>
        <p:nvSpPr>
          <p:cNvPr id="15" name="Rectángulo 14">
            <a:extLst>
              <a:ext uri="{FF2B5EF4-FFF2-40B4-BE49-F238E27FC236}">
                <a16:creationId xmlns:a16="http://schemas.microsoft.com/office/drawing/2014/main" id="{BF5A5579-227A-4066-8D1C-ED98618BF812}"/>
              </a:ext>
            </a:extLst>
          </p:cNvPr>
          <p:cNvSpPr/>
          <p:nvPr/>
        </p:nvSpPr>
        <p:spPr>
          <a:xfrm>
            <a:off x="1731132" y="4069307"/>
            <a:ext cx="907331" cy="118929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33232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2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or</a:t>
            </a:r>
            <a:r>
              <a:rPr lang="es-ES" sz="2400" dirty="0"/>
              <a:t> </a:t>
            </a:r>
            <a:r>
              <a:rPr lang="es-ES" sz="2400" dirty="0" err="1"/>
              <a:t>selecting</a:t>
            </a:r>
            <a:r>
              <a:rPr lang="es-ES" sz="2400" dirty="0"/>
              <a:t> </a:t>
            </a:r>
            <a:r>
              <a:rPr lang="es-ES" sz="2400" dirty="0" err="1"/>
              <a:t>packing</a:t>
            </a:r>
            <a:r>
              <a:rPr lang="es-ES" sz="2400" dirty="0"/>
              <a:t> </a:t>
            </a:r>
            <a:r>
              <a:rPr lang="es-ES" sz="2400" dirty="0" err="1"/>
              <a:t>to</a:t>
            </a:r>
            <a:r>
              <a:rPr lang="es-ES" sz="2400" dirty="0"/>
              <a:t> </a:t>
            </a:r>
            <a:r>
              <a:rPr lang="es-ES" sz="2400" dirty="0" err="1"/>
              <a:t>minimise</a:t>
            </a:r>
            <a:r>
              <a:rPr lang="es-ES" sz="2400" dirty="0"/>
              <a:t> </a:t>
            </a:r>
            <a:r>
              <a:rPr lang="es-ES" sz="2400" dirty="0" err="1"/>
              <a:t>environmental</a:t>
            </a:r>
            <a:r>
              <a:rPr lang="es-ES" sz="2400" dirty="0"/>
              <a:t> </a:t>
            </a:r>
            <a:r>
              <a:rPr lang="es-ES" sz="2400" dirty="0" err="1"/>
              <a:t>impact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607729793"/>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err="1">
                          <a:solidFill>
                            <a:schemeClr val="tx1"/>
                          </a:solidFill>
                        </a:rPr>
                        <a:t>Summary</a:t>
                      </a:r>
                      <a:endParaRPr lang="es-ES" sz="2000" b="1" dirty="0">
                        <a:solidFill>
                          <a:schemeClr val="tx1"/>
                        </a:solidFill>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BEMP is to </a:t>
                      </a:r>
                      <a:r>
                        <a:rPr lang="en-US" sz="1400" kern="1200" dirty="0" err="1">
                          <a:solidFill>
                            <a:schemeClr val="dk1"/>
                          </a:solidFill>
                          <a:effectLst/>
                          <a:latin typeface="+mn-lt"/>
                          <a:ea typeface="+mn-ea"/>
                          <a:cs typeface="+mn-cs"/>
                        </a:rPr>
                        <a:t>minimise</a:t>
                      </a:r>
                      <a:r>
                        <a:rPr lang="en-US" sz="1400" kern="1200" dirty="0">
                          <a:solidFill>
                            <a:schemeClr val="dk1"/>
                          </a:solidFill>
                          <a:effectLst/>
                          <a:latin typeface="+mn-lt"/>
                          <a:ea typeface="+mn-ea"/>
                          <a:cs typeface="+mn-cs"/>
                        </a:rPr>
                        <a:t> the environmental impact of packaging (i.e. primary, secondary and tertiary packaging), throughout the product life cycle.</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BEMP is for food and beverage manufacturers to help consumers reducing the food waste they generate.</a:t>
                      </a:r>
                      <a:endParaRPr lang="es-ES" sz="1400" kern="1200" dirty="0">
                        <a:solidFill>
                          <a:schemeClr val="dk1"/>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2065958475"/>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b="1" kern="1200" dirty="0" err="1">
                          <a:solidFill>
                            <a:schemeClr val="tx1"/>
                          </a:solidFill>
                          <a:latin typeface="+mn-lt"/>
                          <a:ea typeface="+mn-ea"/>
                          <a:cs typeface="+mn-cs"/>
                        </a:rPr>
                        <a:t>Applicability</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This BEMP is applicable to all food and beverage manufacturers.</a:t>
                      </a:r>
                      <a:endParaRPr lang="es-ES" sz="1200" kern="1200" dirty="0">
                        <a:solidFill>
                          <a:schemeClr val="dk1"/>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5526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16</a:t>
            </a:fld>
            <a:endParaRPr lang="de-DE">
              <a:solidFill>
                <a:srgbClr val="000000">
                  <a:lumMod val="75000"/>
                  <a:lumOff val="25000"/>
                </a:srgbClr>
              </a:solidFill>
              <a:latin typeface="Arial"/>
            </a:endParaRPr>
          </a:p>
        </p:txBody>
      </p:sp>
      <p:graphicFrame>
        <p:nvGraphicFramePr>
          <p:cNvPr id="8" name="Marcador de contenido 7">
            <a:extLst>
              <a:ext uri="{FF2B5EF4-FFF2-40B4-BE49-F238E27FC236}">
                <a16:creationId xmlns:a16="http://schemas.microsoft.com/office/drawing/2014/main" id="{A08275FF-89EA-48B8-B358-DF3F99170906}"/>
              </a:ext>
            </a:extLst>
          </p:cNvPr>
          <p:cNvGraphicFramePr>
            <a:graphicFrameLocks noGrp="1"/>
          </p:cNvGraphicFramePr>
          <p:nvPr>
            <p:ph idx="1"/>
            <p:extLst>
              <p:ext uri="{D42A27DB-BD31-4B8C-83A1-F6EECF244321}">
                <p14:modId xmlns:p14="http://schemas.microsoft.com/office/powerpoint/2010/main" val="2911039682"/>
              </p:ext>
            </p:extLst>
          </p:nvPr>
        </p:nvGraphicFramePr>
        <p:xfrm>
          <a:off x="3025344" y="2529432"/>
          <a:ext cx="5032240" cy="2564683"/>
        </p:xfrm>
        <a:graphic>
          <a:graphicData uri="http://schemas.openxmlformats.org/drawingml/2006/table">
            <a:tbl>
              <a:tblPr firstRow="1" bandRow="1">
                <a:tableStyleId>{5C22544A-7EE6-4342-B048-85BDC9FD1C3A}</a:tableStyleId>
              </a:tblPr>
              <a:tblGrid>
                <a:gridCol w="5032240">
                  <a:extLst>
                    <a:ext uri="{9D8B030D-6E8A-4147-A177-3AD203B41FA5}">
                      <a16:colId xmlns:a16="http://schemas.microsoft.com/office/drawing/2014/main" val="4149962403"/>
                    </a:ext>
                  </a:extLst>
                </a:gridCol>
              </a:tblGrid>
              <a:tr h="2299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900" b="1" dirty="0">
                          <a:solidFill>
                            <a:schemeClr val="tx1"/>
                          </a:solidFill>
                        </a:rPr>
                        <a:t>Indicadores</a:t>
                      </a:r>
                    </a:p>
                  </a:txBody>
                  <a:tcPr marL="41067" marR="41067" marT="20533" marB="20533" anchor="ctr"/>
                </a:tc>
                <a:extLst>
                  <a:ext uri="{0D108BD9-81ED-4DB2-BD59-A6C34878D82A}">
                    <a16:rowId xmlns:a16="http://schemas.microsoft.com/office/drawing/2014/main" val="2957962484"/>
                  </a:ext>
                </a:extLst>
              </a:tr>
              <a:tr h="1346845">
                <a:tc>
                  <a:txBody>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900" kern="1200" dirty="0">
                          <a:solidFill>
                            <a:schemeClr val="dk1"/>
                          </a:solidFill>
                          <a:effectLst/>
                          <a:latin typeface="+mn-lt"/>
                          <a:ea typeface="+mn-ea"/>
                          <a:cs typeface="+mn-cs"/>
                        </a:rPr>
                        <a:t>Emisiones de CO</a:t>
                      </a:r>
                      <a:r>
                        <a:rPr lang="es-ES" sz="900" kern="1200" baseline="-25000" dirty="0">
                          <a:solidFill>
                            <a:schemeClr val="dk1"/>
                          </a:solidFill>
                          <a:effectLst/>
                          <a:latin typeface="+mn-lt"/>
                          <a:ea typeface="+mn-ea"/>
                          <a:cs typeface="+mn-cs"/>
                        </a:rPr>
                        <a:t>2</a:t>
                      </a:r>
                      <a:r>
                        <a:rPr lang="es-ES" sz="900" kern="1200" dirty="0">
                          <a:solidFill>
                            <a:schemeClr val="dk1"/>
                          </a:solidFill>
                          <a:effectLst/>
                          <a:latin typeface="+mn-lt"/>
                          <a:ea typeface="+mn-ea"/>
                          <a:cs typeface="+mn-cs"/>
                        </a:rPr>
                        <a:t> relacionadas con el embalaje por unidad de peso/volumen del producto fabricado (embalaje g CO</a:t>
                      </a:r>
                      <a:r>
                        <a:rPr lang="es-ES" sz="900" kern="1200" baseline="-25000" dirty="0">
                          <a:solidFill>
                            <a:schemeClr val="dk1"/>
                          </a:solidFill>
                          <a:effectLst/>
                          <a:latin typeface="+mn-lt"/>
                          <a:ea typeface="+mn-ea"/>
                          <a:cs typeface="+mn-cs"/>
                        </a:rPr>
                        <a:t>2</a:t>
                      </a:r>
                      <a:r>
                        <a:rPr lang="es-ES" sz="900" kern="1200" dirty="0">
                          <a:solidFill>
                            <a:schemeClr val="dk1"/>
                          </a:solidFill>
                          <a:effectLst/>
                          <a:latin typeface="+mn-lt"/>
                          <a:ea typeface="+mn-ea"/>
                          <a:cs typeface="+mn-cs"/>
                        </a:rPr>
                        <a:t>eq / g o ml de producto)</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900" kern="1200" dirty="0">
                          <a:solidFill>
                            <a:schemeClr val="dk1"/>
                          </a:solidFill>
                          <a:effectLst/>
                          <a:latin typeface="+mn-lt"/>
                          <a:ea typeface="+mn-ea"/>
                          <a:cs typeface="+mn-cs"/>
                        </a:rPr>
                        <a:t>Peso del embalaje por unidad de peso / volumen del producto fabricado (g de embalaje / g o ml de producto).</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900" kern="1200" dirty="0">
                          <a:solidFill>
                            <a:schemeClr val="dk1"/>
                          </a:solidFill>
                          <a:effectLst/>
                          <a:latin typeface="+mn-lt"/>
                          <a:ea typeface="+mn-ea"/>
                          <a:cs typeface="+mn-cs"/>
                        </a:rPr>
                        <a:t>Porcentaje de embalaje que es reciclable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900" kern="1200" dirty="0">
                          <a:solidFill>
                            <a:schemeClr val="dk1"/>
                          </a:solidFill>
                          <a:effectLst/>
                          <a:latin typeface="+mn-lt"/>
                          <a:ea typeface="+mn-ea"/>
                          <a:cs typeface="+mn-cs"/>
                        </a:rPr>
                        <a:t>Porcentaje del contenido de material reciclado en el embalaje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900" kern="1200" dirty="0">
                          <a:solidFill>
                            <a:schemeClr val="dk1"/>
                          </a:solidFill>
                          <a:effectLst/>
                          <a:latin typeface="+mn-lt"/>
                          <a:ea typeface="+mn-ea"/>
                          <a:cs typeface="+mn-cs"/>
                        </a:rPr>
                        <a:t>Densidad media de la categoría de producto neto por volumen de producto envasado (kg de producto / l de producto envasado).</a:t>
                      </a:r>
                    </a:p>
                  </a:txBody>
                  <a:tcPr marL="41067" marR="41067" marT="20533" marB="20533" anchor="ctr"/>
                </a:tc>
                <a:extLst>
                  <a:ext uri="{0D108BD9-81ED-4DB2-BD59-A6C34878D82A}">
                    <a16:rowId xmlns:a16="http://schemas.microsoft.com/office/drawing/2014/main" val="2353756801"/>
                  </a:ext>
                </a:extLst>
              </a:tr>
              <a:tr h="2299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900" b="1" kern="1200" dirty="0">
                          <a:solidFill>
                            <a:schemeClr val="tx1"/>
                          </a:solidFill>
                          <a:latin typeface="+mn-lt"/>
                          <a:ea typeface="+mn-ea"/>
                          <a:cs typeface="+mn-cs"/>
                        </a:rPr>
                        <a:t>Puntos de referencia de excelencia</a:t>
                      </a:r>
                    </a:p>
                  </a:txBody>
                  <a:tcPr marL="41067" marR="41067" marT="20533" marB="20533" anchor="ctr">
                    <a:solidFill>
                      <a:schemeClr val="accent1"/>
                    </a:solidFill>
                  </a:tcPr>
                </a:tc>
                <a:extLst>
                  <a:ext uri="{0D108BD9-81ED-4DB2-BD59-A6C34878D82A}">
                    <a16:rowId xmlns:a16="http://schemas.microsoft.com/office/drawing/2014/main" val="973820536"/>
                  </a:ext>
                </a:extLst>
              </a:tr>
              <a:tr h="66158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kern="1200" dirty="0">
                          <a:solidFill>
                            <a:schemeClr val="dk1"/>
                          </a:solidFill>
                          <a:effectLst/>
                          <a:latin typeface="+mn-lt"/>
                          <a:ea typeface="+mn-ea"/>
                          <a:cs typeface="+mn-cs"/>
                        </a:rPr>
                        <a:t>Se emplea una herramienta de diseño ecológico cuando se diseñan envases para identificar opciones con un bajo impacto ambiental.</a:t>
                      </a:r>
                      <a:endParaRPr lang="es-ES" sz="700" kern="1200" dirty="0">
                        <a:solidFill>
                          <a:schemeClr val="dk1"/>
                        </a:solidFill>
                        <a:effectLst/>
                        <a:latin typeface="+mn-lt"/>
                        <a:ea typeface="+mn-ea"/>
                        <a:cs typeface="+mn-cs"/>
                      </a:endParaRPr>
                    </a:p>
                  </a:txBody>
                  <a:tcPr marL="41067" marR="41067" marT="20533" marB="20533" anchor="ctr"/>
                </a:tc>
                <a:extLst>
                  <a:ext uri="{0D108BD9-81ED-4DB2-BD59-A6C34878D82A}">
                    <a16:rowId xmlns:a16="http://schemas.microsoft.com/office/drawing/2014/main" val="2072285020"/>
                  </a:ext>
                </a:extLst>
              </a:tr>
            </a:tbl>
          </a:graphicData>
        </a:graphic>
      </p:graphicFrame>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1190681267"/>
              </p:ext>
            </p:extLst>
          </p:nvPr>
        </p:nvGraphicFramePr>
        <p:xfrm>
          <a:off x="238984" y="1884346"/>
          <a:ext cx="8666032" cy="206458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err="1">
                          <a:solidFill>
                            <a:schemeClr val="tx1"/>
                          </a:solidFill>
                        </a:rPr>
                        <a:t>Environmental</a:t>
                      </a:r>
                      <a:r>
                        <a:rPr lang="es-ES" sz="2000" b="1" dirty="0">
                          <a:solidFill>
                            <a:schemeClr val="tx1"/>
                          </a:solidFill>
                        </a:rPr>
                        <a:t> performance </a:t>
                      </a:r>
                      <a:r>
                        <a:rPr lang="es-ES" sz="2000" b="1" dirty="0" err="1">
                          <a:solidFill>
                            <a:schemeClr val="tx1"/>
                          </a:solidFill>
                        </a:rPr>
                        <a:t>indicators</a:t>
                      </a:r>
                      <a:r>
                        <a:rPr lang="es-ES" sz="2000" b="1" dirty="0">
                          <a:solidFill>
                            <a:schemeClr val="tx1"/>
                          </a:solidFill>
                        </a:rPr>
                        <a:t>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n-US" sz="1100" dirty="0">
                          <a:solidFill>
                            <a:schemeClr val="tx1">
                              <a:lumMod val="75000"/>
                              <a:lumOff val="25000"/>
                            </a:schemeClr>
                          </a:solidFill>
                        </a:rPr>
                        <a:t>Packaging-related CO2 emissions per weight/volume unit of product manufactured (packaging g CO2eq/g or ml of product).</a:t>
                      </a:r>
                    </a:p>
                    <a:p>
                      <a:pPr marL="171450" indent="-171450" algn="just" defTabSz="713232">
                        <a:spcAft>
                          <a:spcPts val="600"/>
                        </a:spcAft>
                        <a:buFont typeface="Arial" panose="020B0604020202020204" pitchFamily="34" charset="0"/>
                        <a:buChar char="•"/>
                      </a:pPr>
                      <a:r>
                        <a:rPr lang="en-US" sz="1100" dirty="0">
                          <a:solidFill>
                            <a:schemeClr val="tx1">
                              <a:lumMod val="75000"/>
                              <a:lumOff val="25000"/>
                            </a:schemeClr>
                          </a:solidFill>
                        </a:rPr>
                        <a:t>Weight of packaging per weight/volume unit of product manufactured (g of packaging/g or ml of product)  - Percentage of packaging which is recyclable (%).</a:t>
                      </a:r>
                    </a:p>
                    <a:p>
                      <a:pPr marL="171450" indent="-171450" algn="just" defTabSz="713232">
                        <a:spcAft>
                          <a:spcPts val="600"/>
                        </a:spcAft>
                        <a:buFont typeface="Arial" panose="020B0604020202020204" pitchFamily="34" charset="0"/>
                        <a:buChar char="•"/>
                      </a:pPr>
                      <a:r>
                        <a:rPr lang="en-US" sz="1100" dirty="0">
                          <a:solidFill>
                            <a:schemeClr val="tx1">
                              <a:lumMod val="75000"/>
                              <a:lumOff val="25000"/>
                            </a:schemeClr>
                          </a:solidFill>
                        </a:rPr>
                        <a:t>Percentage of recycled material content in packaging (%).</a:t>
                      </a:r>
                    </a:p>
                    <a:p>
                      <a:pPr marL="171450" indent="-171450" algn="just" defTabSz="713232">
                        <a:spcAft>
                          <a:spcPts val="600"/>
                        </a:spcAft>
                        <a:buFont typeface="Arial" panose="020B0604020202020204" pitchFamily="34" charset="0"/>
                        <a:buChar char="•"/>
                      </a:pPr>
                      <a:r>
                        <a:rPr lang="en-US" sz="1100" dirty="0">
                          <a:solidFill>
                            <a:schemeClr val="tx1">
                              <a:lumMod val="75000"/>
                              <a:lumOff val="25000"/>
                            </a:schemeClr>
                          </a:solidFill>
                        </a:rPr>
                        <a:t>Average density of net product category per volume of packaged product (kg of product/l of packaged product)</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3949960115"/>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An eco-design tool is employed when designing packaging to identify options with a low environmental impact. </a:t>
                      </a:r>
                      <a:endParaRPr lang="es-ES" sz="1400" kern="1200" dirty="0">
                        <a:solidFill>
                          <a:schemeClr val="dk1"/>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or</a:t>
            </a:r>
            <a:r>
              <a:rPr lang="es-ES" sz="2400" dirty="0"/>
              <a:t> </a:t>
            </a:r>
            <a:r>
              <a:rPr lang="es-ES" sz="2400" dirty="0" err="1"/>
              <a:t>selecting</a:t>
            </a:r>
            <a:r>
              <a:rPr lang="es-ES" sz="2400" dirty="0"/>
              <a:t> </a:t>
            </a:r>
            <a:r>
              <a:rPr lang="es-ES" sz="2400" dirty="0" err="1"/>
              <a:t>packing</a:t>
            </a:r>
            <a:r>
              <a:rPr lang="es-ES" sz="2400" dirty="0"/>
              <a:t> </a:t>
            </a:r>
            <a:r>
              <a:rPr lang="es-ES" sz="2400" dirty="0" err="1"/>
              <a:t>to</a:t>
            </a:r>
            <a:r>
              <a:rPr lang="es-ES" sz="2400" dirty="0"/>
              <a:t> </a:t>
            </a:r>
            <a:r>
              <a:rPr lang="es-ES" sz="2400" dirty="0" err="1"/>
              <a:t>minimise</a:t>
            </a:r>
            <a:r>
              <a:rPr lang="es-ES" sz="2400" dirty="0"/>
              <a:t> </a:t>
            </a:r>
            <a:r>
              <a:rPr lang="es-ES" sz="2400" dirty="0" err="1"/>
              <a:t>environmental</a:t>
            </a:r>
            <a:r>
              <a:rPr lang="es-ES" sz="2400" dirty="0"/>
              <a:t> </a:t>
            </a:r>
            <a:r>
              <a:rPr lang="es-ES" sz="2400" dirty="0" err="1"/>
              <a:t>impact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8698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2777"/>
            <a:ext cx="8403728" cy="367550"/>
          </a:xfrm>
        </p:spPr>
        <p:txBody>
          <a:bodyPr/>
          <a:lstStyle/>
          <a:p>
            <a:r>
              <a:rPr lang="en-US" sz="2800" dirty="0">
                <a:solidFill>
                  <a:srgbClr val="000000">
                    <a:lumMod val="75000"/>
                    <a:lumOff val="25000"/>
                  </a:srgbClr>
                </a:solidFill>
              </a:rPr>
              <a:t>The environmental impact of the packaging can be minimized, through the use of measures such as:</a:t>
            </a:r>
          </a:p>
        </p:txBody>
      </p:sp>
      <p:sp>
        <p:nvSpPr>
          <p:cNvPr id="8" name="Titel 1">
            <a:extLst>
              <a:ext uri="{FF2B5EF4-FFF2-40B4-BE49-F238E27FC236}">
                <a16:creationId xmlns:a16="http://schemas.microsoft.com/office/drawing/2014/main" id="{7D9E51DD-81B3-4A52-A0BA-41776E33CB3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or</a:t>
            </a:r>
            <a:r>
              <a:rPr lang="es-ES" sz="2400" dirty="0"/>
              <a:t> </a:t>
            </a:r>
            <a:r>
              <a:rPr lang="es-ES" sz="2400" dirty="0" err="1"/>
              <a:t>selecting</a:t>
            </a:r>
            <a:r>
              <a:rPr lang="es-ES" sz="2400" dirty="0"/>
              <a:t> </a:t>
            </a:r>
            <a:r>
              <a:rPr lang="es-ES" sz="2400" dirty="0" err="1"/>
              <a:t>packing</a:t>
            </a:r>
            <a:r>
              <a:rPr lang="es-ES" sz="2400" dirty="0"/>
              <a:t> </a:t>
            </a:r>
            <a:r>
              <a:rPr lang="es-ES" sz="2400" dirty="0" err="1"/>
              <a:t>to</a:t>
            </a:r>
            <a:r>
              <a:rPr lang="es-ES" sz="2400" dirty="0"/>
              <a:t> </a:t>
            </a:r>
            <a:r>
              <a:rPr lang="es-ES" sz="2400" dirty="0" err="1"/>
              <a:t>minimise</a:t>
            </a:r>
            <a:r>
              <a:rPr lang="es-ES" sz="2400" dirty="0"/>
              <a:t> </a:t>
            </a:r>
            <a:r>
              <a:rPr lang="es-ES" sz="2400" dirty="0" err="1"/>
              <a:t>environmental</a:t>
            </a:r>
            <a:r>
              <a:rPr lang="es-ES" sz="2400" dirty="0"/>
              <a:t> </a:t>
            </a:r>
            <a:r>
              <a:rPr lang="es-ES" sz="2400" dirty="0" err="1"/>
              <a:t>impact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49A34EE7-FA81-4002-80A4-11DC7631E7C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FDE8AF8E-ECF5-4BF2-8A1B-B25B2B7732DA}"/>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40F5A39D-D6CE-481E-A239-8E062CA5F3C5}"/>
              </a:ext>
            </a:extLst>
          </p:cNvPr>
          <p:cNvSpPr/>
          <p:nvPr/>
        </p:nvSpPr>
        <p:spPr>
          <a:xfrm>
            <a:off x="370137" y="2158780"/>
            <a:ext cx="4176852" cy="3376822"/>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Eco-design tools to simulate the environmental performance of the packaging during the design</a:t>
            </a:r>
            <a:r>
              <a:rPr lang="es-ES" sz="1600" b="1"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s-ES" sz="1600" b="1" dirty="0">
                <a:solidFill>
                  <a:schemeClr val="tx1">
                    <a:lumMod val="75000"/>
                    <a:lumOff val="25000"/>
                  </a:schemeClr>
                </a:solidFill>
              </a:rPr>
              <a:t>‘</a:t>
            </a:r>
            <a:r>
              <a:rPr lang="es-ES" sz="1600" b="1" dirty="0" err="1">
                <a:solidFill>
                  <a:schemeClr val="tx1">
                    <a:lumMod val="75000"/>
                    <a:lumOff val="25000"/>
                  </a:schemeClr>
                </a:solidFill>
              </a:rPr>
              <a:t>Lightweighting</a:t>
            </a:r>
            <a:r>
              <a:rPr lang="es-ES" sz="1600" b="1" dirty="0">
                <a:solidFill>
                  <a:schemeClr val="tx1">
                    <a:lumMod val="75000"/>
                    <a:lumOff val="25000"/>
                  </a:schemeClr>
                </a:solidFill>
              </a:rPr>
              <a:t>’ </a:t>
            </a:r>
            <a:r>
              <a:rPr lang="es-ES" sz="1400" i="1" dirty="0">
                <a:solidFill>
                  <a:schemeClr val="tx1">
                    <a:lumMod val="75000"/>
                    <a:lumOff val="25000"/>
                  </a:schemeClr>
                </a:solidFill>
              </a:rPr>
              <a:t>(</a:t>
            </a:r>
            <a:r>
              <a:rPr lang="en-US" sz="1400" i="1" dirty="0">
                <a:solidFill>
                  <a:schemeClr val="tx1">
                    <a:lumMod val="75000"/>
                    <a:lumOff val="25000"/>
                  </a:schemeClr>
                </a:solidFill>
              </a:rPr>
              <a:t>i.e. packaging with reduced weight but the same protective performance)</a:t>
            </a:r>
          </a:p>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Bulk packaging of ingredients delivered by suppliers to the company.</a:t>
            </a:r>
          </a:p>
        </p:txBody>
      </p:sp>
      <p:sp>
        <p:nvSpPr>
          <p:cNvPr id="15" name="Rectángulo 14">
            <a:extLst>
              <a:ext uri="{FF2B5EF4-FFF2-40B4-BE49-F238E27FC236}">
                <a16:creationId xmlns:a16="http://schemas.microsoft.com/office/drawing/2014/main" id="{811005FB-07C8-423E-BB7C-CCB5EDEDF659}"/>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486AF40E-03C7-49FD-8AFA-011C13C23E31}"/>
              </a:ext>
            </a:extLst>
          </p:cNvPr>
          <p:cNvSpPr/>
          <p:nvPr/>
        </p:nvSpPr>
        <p:spPr>
          <a:xfrm>
            <a:off x="4617758" y="2158780"/>
            <a:ext cx="4176852" cy="3149067"/>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Refillable packaging to be returned to the food and beverage manufacturer.</a:t>
            </a:r>
          </a:p>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Returnable secondary and tertiary packaging.</a:t>
            </a:r>
          </a:p>
          <a:p>
            <a:pPr marL="285750" lvl="0" indent="-285750" defTabSz="685800">
              <a:lnSpc>
                <a:spcPct val="150000"/>
              </a:lnSpc>
              <a:spcBef>
                <a:spcPct val="20000"/>
              </a:spcBef>
              <a:buFont typeface="Wingdings" panose="05000000000000000000" pitchFamily="2" charset="2"/>
              <a:buChar char="ü"/>
            </a:pPr>
            <a:r>
              <a:rPr lang="es-ES" sz="1600" b="1" dirty="0" err="1">
                <a:solidFill>
                  <a:schemeClr val="tx1">
                    <a:lumMod val="75000"/>
                    <a:lumOff val="25000"/>
                  </a:schemeClr>
                </a:solidFill>
              </a:rPr>
              <a:t>Packaging</a:t>
            </a:r>
            <a:r>
              <a:rPr lang="es-ES" sz="1600" b="1" dirty="0">
                <a:solidFill>
                  <a:schemeClr val="tx1">
                    <a:lumMod val="75000"/>
                    <a:lumOff val="25000"/>
                  </a:schemeClr>
                </a:solidFill>
              </a:rPr>
              <a:t> </a:t>
            </a:r>
            <a:r>
              <a:rPr lang="es-ES" sz="1600" b="1" dirty="0" err="1">
                <a:solidFill>
                  <a:schemeClr val="tx1">
                    <a:lumMod val="75000"/>
                    <a:lumOff val="25000"/>
                  </a:schemeClr>
                </a:solidFill>
              </a:rPr>
              <a:t>containing</a:t>
            </a:r>
            <a:r>
              <a:rPr lang="es-ES" sz="1600" b="1" dirty="0">
                <a:solidFill>
                  <a:schemeClr val="tx1">
                    <a:lumMod val="75000"/>
                    <a:lumOff val="25000"/>
                  </a:schemeClr>
                </a:solidFill>
              </a:rPr>
              <a:t> </a:t>
            </a:r>
            <a:r>
              <a:rPr lang="es-ES" sz="1600" b="1" dirty="0" err="1">
                <a:solidFill>
                  <a:schemeClr val="tx1">
                    <a:lumMod val="75000"/>
                    <a:lumOff val="25000"/>
                  </a:schemeClr>
                </a:solidFill>
              </a:rPr>
              <a:t>recycled</a:t>
            </a:r>
            <a:r>
              <a:rPr lang="es-ES" sz="1600" b="1" dirty="0">
                <a:solidFill>
                  <a:schemeClr val="tx1">
                    <a:lumMod val="75000"/>
                    <a:lumOff val="25000"/>
                  </a:schemeClr>
                </a:solidFill>
              </a:rPr>
              <a:t> material.</a:t>
            </a:r>
          </a:p>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Packaging containing bio plastics provided.</a:t>
            </a:r>
          </a:p>
        </p:txBody>
      </p:sp>
    </p:spTree>
    <p:extLst>
      <p:ext uri="{BB962C8B-B14F-4D97-AF65-F5344CB8AC3E}">
        <p14:creationId xmlns:p14="http://schemas.microsoft.com/office/powerpoint/2010/main" val="35497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08097"/>
            <a:ext cx="8403728" cy="367550"/>
          </a:xfrm>
        </p:spPr>
        <p:txBody>
          <a:bodyPr/>
          <a:lstStyle/>
          <a:p>
            <a:pPr algn="ctr"/>
            <a:r>
              <a:rPr lang="en-US" sz="2000" dirty="0">
                <a:solidFill>
                  <a:srgbClr val="000000">
                    <a:lumMod val="75000"/>
                    <a:lumOff val="25000"/>
                  </a:srgbClr>
                </a:solidFill>
              </a:rPr>
              <a:t>Furthermore, BEMP is for food and beverage manufacturers to help consumers reducing the food waste they generate, by:</a:t>
            </a:r>
          </a:p>
        </p:txBody>
      </p:sp>
      <p:sp>
        <p:nvSpPr>
          <p:cNvPr id="8" name="Titel 1">
            <a:extLst>
              <a:ext uri="{FF2B5EF4-FFF2-40B4-BE49-F238E27FC236}">
                <a16:creationId xmlns:a16="http://schemas.microsoft.com/office/drawing/2014/main" id="{4F306C7C-410E-46AB-9646-6833638E5BEB}"/>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or</a:t>
            </a:r>
            <a:r>
              <a:rPr lang="es-ES" sz="2400" dirty="0"/>
              <a:t> </a:t>
            </a:r>
            <a:r>
              <a:rPr lang="es-ES" sz="2400" dirty="0" err="1"/>
              <a:t>selecting</a:t>
            </a:r>
            <a:r>
              <a:rPr lang="es-ES" sz="2400" dirty="0"/>
              <a:t> </a:t>
            </a:r>
            <a:r>
              <a:rPr lang="es-ES" sz="2400" dirty="0" err="1"/>
              <a:t>packing</a:t>
            </a:r>
            <a:r>
              <a:rPr lang="es-ES" sz="2400" dirty="0"/>
              <a:t> </a:t>
            </a:r>
            <a:r>
              <a:rPr lang="es-ES" sz="2400" dirty="0" err="1"/>
              <a:t>to</a:t>
            </a:r>
            <a:r>
              <a:rPr lang="es-ES" sz="2400" dirty="0"/>
              <a:t> </a:t>
            </a:r>
            <a:r>
              <a:rPr lang="es-ES" sz="2400" dirty="0" err="1"/>
              <a:t>minimise</a:t>
            </a:r>
            <a:r>
              <a:rPr lang="es-ES" sz="2400" dirty="0"/>
              <a:t> </a:t>
            </a:r>
            <a:r>
              <a:rPr lang="es-ES" sz="2400" dirty="0" err="1"/>
              <a:t>environmental</a:t>
            </a:r>
            <a:r>
              <a:rPr lang="es-ES" sz="2400" dirty="0"/>
              <a:t> </a:t>
            </a:r>
            <a:r>
              <a:rPr lang="es-ES" sz="2400" dirty="0" err="1"/>
              <a:t>impact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82B4213-5B29-43F4-BEFA-641FD5BCB9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1" name="Grupo 20">
            <a:extLst>
              <a:ext uri="{FF2B5EF4-FFF2-40B4-BE49-F238E27FC236}">
                <a16:creationId xmlns:a16="http://schemas.microsoft.com/office/drawing/2014/main" id="{73351447-0858-4341-AFDF-FDD8C0250EA1}"/>
              </a:ext>
            </a:extLst>
          </p:cNvPr>
          <p:cNvGrpSpPr/>
          <p:nvPr/>
        </p:nvGrpSpPr>
        <p:grpSpPr>
          <a:xfrm>
            <a:off x="2800350" y="2021043"/>
            <a:ext cx="3543300" cy="3054569"/>
            <a:chOff x="2800350" y="2021043"/>
            <a:chExt cx="3543300" cy="3054569"/>
          </a:xfrm>
        </p:grpSpPr>
        <p:sp>
          <p:nvSpPr>
            <p:cNvPr id="11" name="Triángulo isósceles 10">
              <a:extLst>
                <a:ext uri="{FF2B5EF4-FFF2-40B4-BE49-F238E27FC236}">
                  <a16:creationId xmlns:a16="http://schemas.microsoft.com/office/drawing/2014/main" id="{C334C655-1AA3-45E4-A52C-7BBA192A480B}"/>
                </a:ext>
              </a:extLst>
            </p:cNvPr>
            <p:cNvSpPr/>
            <p:nvPr/>
          </p:nvSpPr>
          <p:spPr>
            <a:xfrm>
              <a:off x="2800350" y="2021043"/>
              <a:ext cx="3543300" cy="3054569"/>
            </a:xfrm>
            <a:prstGeom prst="triangl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Conector recto 12">
              <a:extLst>
                <a:ext uri="{FF2B5EF4-FFF2-40B4-BE49-F238E27FC236}">
                  <a16:creationId xmlns:a16="http://schemas.microsoft.com/office/drawing/2014/main" id="{BB1A1231-AD43-46A6-9ACB-48375EC8D0C4}"/>
                </a:ext>
              </a:extLst>
            </p:cNvPr>
            <p:cNvCxnSpPr/>
            <p:nvPr/>
          </p:nvCxnSpPr>
          <p:spPr>
            <a:xfrm>
              <a:off x="4572000" y="2387600"/>
              <a:ext cx="1473200" cy="247650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a:extLst>
                <a:ext uri="{FF2B5EF4-FFF2-40B4-BE49-F238E27FC236}">
                  <a16:creationId xmlns:a16="http://schemas.microsoft.com/office/drawing/2014/main" id="{5E479CBB-249C-449B-B242-2078FB5E345D}"/>
                </a:ext>
              </a:extLst>
            </p:cNvPr>
            <p:cNvCxnSpPr>
              <a:cxnSpLocks/>
            </p:cNvCxnSpPr>
            <p:nvPr/>
          </p:nvCxnSpPr>
          <p:spPr>
            <a:xfrm>
              <a:off x="3139280" y="4864100"/>
              <a:ext cx="2917825" cy="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19" name="Triángulo isósceles 18">
              <a:extLst>
                <a:ext uri="{FF2B5EF4-FFF2-40B4-BE49-F238E27FC236}">
                  <a16:creationId xmlns:a16="http://schemas.microsoft.com/office/drawing/2014/main" id="{7F79A535-691F-4EC1-942D-CAE1EDD366B7}"/>
                </a:ext>
              </a:extLst>
            </p:cNvPr>
            <p:cNvSpPr/>
            <p:nvPr/>
          </p:nvSpPr>
          <p:spPr>
            <a:xfrm>
              <a:off x="6015038" y="4824413"/>
              <a:ext cx="71437" cy="64291"/>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rgbClr val="FFC000"/>
                  </a:solidFill>
                </a:ln>
              </a:endParaRPr>
            </a:p>
          </p:txBody>
        </p:sp>
      </p:grpSp>
      <p:sp>
        <p:nvSpPr>
          <p:cNvPr id="22" name="CuadroTexto 21">
            <a:extLst>
              <a:ext uri="{FF2B5EF4-FFF2-40B4-BE49-F238E27FC236}">
                <a16:creationId xmlns:a16="http://schemas.microsoft.com/office/drawing/2014/main" id="{A90B226D-9341-47CC-A1BA-56755D800C49}"/>
              </a:ext>
            </a:extLst>
          </p:cNvPr>
          <p:cNvSpPr txBox="1"/>
          <p:nvPr/>
        </p:nvSpPr>
        <p:spPr>
          <a:xfrm>
            <a:off x="2800350" y="5229722"/>
            <a:ext cx="3543300" cy="1200329"/>
          </a:xfrm>
          <a:prstGeom prst="rect">
            <a:avLst/>
          </a:prstGeom>
          <a:noFill/>
        </p:spPr>
        <p:txBody>
          <a:bodyPr wrap="square" rtlCol="0">
            <a:spAutoFit/>
          </a:bodyPr>
          <a:lstStyle/>
          <a:p>
            <a:pPr algn="ctr"/>
            <a:r>
              <a:rPr lang="en-US" dirty="0">
                <a:solidFill>
                  <a:schemeClr val="tx1">
                    <a:lumMod val="75000"/>
                    <a:lumOff val="25000"/>
                  </a:schemeClr>
                </a:solidFill>
              </a:rPr>
              <a:t>Using modified atmosphere packaging to increase shelf-life of products.</a:t>
            </a:r>
          </a:p>
          <a:p>
            <a:pPr algn="ctr"/>
            <a:endParaRPr lang="es-ES" dirty="0">
              <a:solidFill>
                <a:schemeClr val="tx1">
                  <a:lumMod val="75000"/>
                  <a:lumOff val="25000"/>
                </a:schemeClr>
              </a:solidFill>
            </a:endParaRPr>
          </a:p>
        </p:txBody>
      </p:sp>
      <p:sp>
        <p:nvSpPr>
          <p:cNvPr id="23" name="CuadroTexto 22">
            <a:extLst>
              <a:ext uri="{FF2B5EF4-FFF2-40B4-BE49-F238E27FC236}">
                <a16:creationId xmlns:a16="http://schemas.microsoft.com/office/drawing/2014/main" id="{6586B037-0A9B-4DD6-BA6D-440672ECD49B}"/>
              </a:ext>
            </a:extLst>
          </p:cNvPr>
          <p:cNvSpPr txBox="1"/>
          <p:nvPr/>
        </p:nvSpPr>
        <p:spPr>
          <a:xfrm>
            <a:off x="625613" y="2287022"/>
            <a:ext cx="2776719" cy="2031325"/>
          </a:xfrm>
          <a:prstGeom prst="rect">
            <a:avLst/>
          </a:prstGeom>
          <a:noFill/>
        </p:spPr>
        <p:txBody>
          <a:bodyPr wrap="square" rtlCol="0">
            <a:spAutoFit/>
          </a:bodyPr>
          <a:lstStyle/>
          <a:p>
            <a:pPr algn="r"/>
            <a:r>
              <a:rPr lang="en-US" dirty="0">
                <a:solidFill>
                  <a:schemeClr val="tx1">
                    <a:lumMod val="75000"/>
                    <a:lumOff val="25000"/>
                  </a:schemeClr>
                </a:solidFill>
              </a:rPr>
              <a:t>Identifying the optimum portion size of the packaging with a view to better cater for different lifestyles and households to reduce leftovers.</a:t>
            </a:r>
          </a:p>
          <a:p>
            <a:pPr algn="r"/>
            <a:endParaRPr lang="es-ES" dirty="0">
              <a:solidFill>
                <a:schemeClr val="tx1">
                  <a:lumMod val="75000"/>
                  <a:lumOff val="25000"/>
                </a:schemeClr>
              </a:solidFill>
            </a:endParaRPr>
          </a:p>
        </p:txBody>
      </p:sp>
      <p:sp>
        <p:nvSpPr>
          <p:cNvPr id="24" name="CuadroTexto 23">
            <a:extLst>
              <a:ext uri="{FF2B5EF4-FFF2-40B4-BE49-F238E27FC236}">
                <a16:creationId xmlns:a16="http://schemas.microsoft.com/office/drawing/2014/main" id="{D9FA74A9-A958-43B2-A231-D738AABBB36D}"/>
              </a:ext>
            </a:extLst>
          </p:cNvPr>
          <p:cNvSpPr txBox="1"/>
          <p:nvPr/>
        </p:nvSpPr>
        <p:spPr>
          <a:xfrm>
            <a:off x="5884649" y="2326934"/>
            <a:ext cx="2776719" cy="2031325"/>
          </a:xfrm>
          <a:prstGeom prst="rect">
            <a:avLst/>
          </a:prstGeom>
          <a:noFill/>
        </p:spPr>
        <p:txBody>
          <a:bodyPr wrap="square" rtlCol="0">
            <a:spAutoFit/>
          </a:bodyPr>
          <a:lstStyle/>
          <a:p>
            <a:r>
              <a:rPr lang="en-US" dirty="0">
                <a:solidFill>
                  <a:schemeClr val="tx1">
                    <a:lumMod val="75000"/>
                    <a:lumOff val="25000"/>
                  </a:schemeClr>
                </a:solidFill>
              </a:rPr>
              <a:t>Including messages on packaging recommending </a:t>
            </a:r>
            <a:r>
              <a:rPr lang="en-US" dirty="0" err="1">
                <a:solidFill>
                  <a:schemeClr val="tx1">
                    <a:lumMod val="75000"/>
                    <a:lumOff val="25000"/>
                  </a:schemeClr>
                </a:solidFill>
              </a:rPr>
              <a:t>optimised</a:t>
            </a:r>
            <a:r>
              <a:rPr lang="en-US" dirty="0">
                <a:solidFill>
                  <a:schemeClr val="tx1">
                    <a:lumMod val="75000"/>
                    <a:lumOff val="25000"/>
                  </a:schemeClr>
                </a:solidFill>
              </a:rPr>
              <a:t> storage of the food product to avoid its spoilage. </a:t>
            </a:r>
          </a:p>
          <a:p>
            <a:endParaRPr lang="es-ES" dirty="0">
              <a:solidFill>
                <a:schemeClr val="tx1">
                  <a:lumMod val="75000"/>
                  <a:lumOff val="25000"/>
                </a:schemeClr>
              </a:solidFill>
            </a:endParaRPr>
          </a:p>
        </p:txBody>
      </p:sp>
    </p:spTree>
    <p:extLst>
      <p:ext uri="{BB962C8B-B14F-4D97-AF65-F5344CB8AC3E}">
        <p14:creationId xmlns:p14="http://schemas.microsoft.com/office/powerpoint/2010/main" val="355126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19</a:t>
            </a:fld>
            <a:endParaRPr lang="de-DE"/>
          </a:p>
        </p:txBody>
      </p:sp>
      <p:sp>
        <p:nvSpPr>
          <p:cNvPr id="13" name="Untertitel 12"/>
          <p:cNvSpPr>
            <a:spLocks noGrp="1"/>
          </p:cNvSpPr>
          <p:nvPr>
            <p:ph type="subTitle" idx="13"/>
          </p:nvPr>
        </p:nvSpPr>
        <p:spPr>
          <a:xfrm>
            <a:off x="370136" y="930298"/>
            <a:ext cx="8402400" cy="288032"/>
          </a:xfrm>
        </p:spPr>
        <p:txBody>
          <a:bodyPr/>
          <a:lstStyle/>
          <a:p>
            <a:pPr algn="ctr"/>
            <a:r>
              <a:rPr lang="de-DE" sz="3600" dirty="0">
                <a:solidFill>
                  <a:srgbClr val="000000">
                    <a:lumMod val="75000"/>
                    <a:lumOff val="25000"/>
                  </a:srgbClr>
                </a:solidFill>
              </a:rPr>
              <a:t>Success stories</a:t>
            </a:r>
            <a:r>
              <a:rPr lang="de-DE" sz="3600" dirty="0">
                <a:solidFill>
                  <a:srgbClr val="000000">
                    <a:lumMod val="75000"/>
                    <a:lumOff val="25000"/>
                  </a:srgbClr>
                </a:solidFill>
                <a:latin typeface="Arial"/>
              </a:rPr>
              <a:t>:</a:t>
            </a:r>
          </a:p>
        </p:txBody>
      </p:sp>
      <p:pic>
        <p:nvPicPr>
          <p:cNvPr id="3" name="Imagen 2">
            <a:extLst>
              <a:ext uri="{FF2B5EF4-FFF2-40B4-BE49-F238E27FC236}">
                <a16:creationId xmlns:a16="http://schemas.microsoft.com/office/drawing/2014/main" id="{6BE1B14E-E40B-411D-AFA2-90E0D819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39" y="2356175"/>
            <a:ext cx="1169890" cy="433835"/>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97DC738C-088D-44D1-8C2A-C4F063836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820" y="2342878"/>
            <a:ext cx="1501824" cy="439988"/>
          </a:xfrm>
          <a:prstGeom prst="rect">
            <a:avLst/>
          </a:prstGeom>
        </p:spPr>
      </p:pic>
      <p:pic>
        <p:nvPicPr>
          <p:cNvPr id="17" name="Imagen 16" descr="Imagen que contiene texto&#10;&#10;Descripción generada automáticamente">
            <a:extLst>
              <a:ext uri="{FF2B5EF4-FFF2-40B4-BE49-F238E27FC236}">
                <a16:creationId xmlns:a16="http://schemas.microsoft.com/office/drawing/2014/main" id="{8A4B3913-91BD-4405-B00E-FE92A0230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890" y="2184124"/>
            <a:ext cx="759255" cy="739008"/>
          </a:xfrm>
          <a:prstGeom prst="rect">
            <a:avLst/>
          </a:prstGeom>
        </p:spPr>
      </p:pic>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or</a:t>
            </a:r>
            <a:r>
              <a:rPr lang="es-ES" sz="2400" dirty="0"/>
              <a:t> </a:t>
            </a:r>
            <a:r>
              <a:rPr lang="es-ES" sz="2400" dirty="0" err="1"/>
              <a:t>selecting</a:t>
            </a:r>
            <a:r>
              <a:rPr lang="es-ES" sz="2400" dirty="0"/>
              <a:t> </a:t>
            </a:r>
            <a:r>
              <a:rPr lang="es-ES" sz="2400" dirty="0" err="1"/>
              <a:t>packing</a:t>
            </a:r>
            <a:r>
              <a:rPr lang="es-ES" sz="2400" dirty="0"/>
              <a:t> </a:t>
            </a:r>
            <a:r>
              <a:rPr lang="es-ES" sz="2400" dirty="0" err="1"/>
              <a:t>to</a:t>
            </a:r>
            <a:r>
              <a:rPr lang="es-ES" sz="2400" dirty="0"/>
              <a:t> </a:t>
            </a:r>
            <a:r>
              <a:rPr lang="es-ES" sz="2400" dirty="0" err="1"/>
              <a:t>minimise</a:t>
            </a:r>
            <a:r>
              <a:rPr lang="es-ES" sz="2400" dirty="0"/>
              <a:t> </a:t>
            </a:r>
            <a:r>
              <a:rPr lang="es-ES" sz="2400" dirty="0" err="1"/>
              <a:t>environmental</a:t>
            </a:r>
            <a:r>
              <a:rPr lang="es-ES" sz="2400" dirty="0"/>
              <a:t> </a:t>
            </a:r>
            <a:r>
              <a:rPr lang="es-ES" sz="2400" dirty="0" err="1"/>
              <a:t>impact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97444"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252641" y="3059814"/>
            <a:ext cx="2802278" cy="2300509"/>
          </a:xfrm>
          <a:prstGeom prst="rect">
            <a:avLst/>
          </a:prstGeom>
        </p:spPr>
        <p:txBody>
          <a:bodyPr vert="horz" lIns="91440" tIns="45720" rIns="91440" bIns="45720" rtlCol="0">
            <a:normAutofit fontScale="925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n-US" dirty="0">
                <a:solidFill>
                  <a:schemeClr val="tx1">
                    <a:lumMod val="75000"/>
                    <a:lumOff val="25000"/>
                  </a:schemeClr>
                </a:solidFill>
              </a:rPr>
              <a:t>Barilla introduced its ‘LCA Packaging Designer’, a computer-based tool allowing the comparison of different packaging solutions to select those with the least environmental impact whilst preserving product quality.</a:t>
            </a:r>
          </a:p>
          <a:p>
            <a:pPr marL="189309" lvl="1" indent="0" algn="just">
              <a:buNone/>
            </a:pPr>
            <a:endParaRPr lang="en-US" dirty="0">
              <a:solidFill>
                <a:schemeClr val="tx1">
                  <a:lumMod val="75000"/>
                  <a:lumOff val="25000"/>
                </a:schemeClr>
              </a:solidFill>
            </a:endParaRPr>
          </a:p>
          <a:p>
            <a:pPr marL="189309" lvl="1" indent="0" algn="just">
              <a:buNone/>
            </a:pPr>
            <a:r>
              <a:rPr lang="en-US" dirty="0">
                <a:solidFill>
                  <a:schemeClr val="tx1">
                    <a:lumMod val="75000"/>
                    <a:lumOff val="25000"/>
                  </a:schemeClr>
                </a:solidFill>
              </a:rPr>
              <a:t>Barilla reached the point where 98% of its packaging was technically recyclable.</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C0FB643A-FE73-4709-8616-06B1443A871F}"/>
              </a:ext>
            </a:extLst>
          </p:cNvPr>
          <p:cNvSpPr/>
          <p:nvPr/>
        </p:nvSpPr>
        <p:spPr>
          <a:xfrm>
            <a:off x="3339695" y="3002200"/>
            <a:ext cx="2713286" cy="2449673"/>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1BDF7591-97A3-4AC5-86B5-8B6EF4492D2C}"/>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Inhaltsplatzhalter 10">
            <a:extLst>
              <a:ext uri="{FF2B5EF4-FFF2-40B4-BE49-F238E27FC236}">
                <a16:creationId xmlns:a16="http://schemas.microsoft.com/office/drawing/2014/main" id="{4CB9324E-DD90-4A93-91B9-BEA96635FE60}"/>
              </a:ext>
            </a:extLst>
          </p:cNvPr>
          <p:cNvSpPr txBox="1">
            <a:spLocks/>
          </p:cNvSpPr>
          <p:nvPr/>
        </p:nvSpPr>
        <p:spPr>
          <a:xfrm>
            <a:off x="3214663" y="3054740"/>
            <a:ext cx="2806397" cy="2305584"/>
          </a:xfrm>
          <a:prstGeom prst="rect">
            <a:avLst/>
          </a:prstGeom>
        </p:spPr>
        <p:txBody>
          <a:bodyPr vert="horz" lIns="68580" tIns="34290" rIns="68580" bIns="34290" rtlCol="0">
            <a:normAutofit fontScale="925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buNone/>
            </a:pPr>
            <a:r>
              <a:rPr lang="en-US" sz="1350" dirty="0"/>
              <a:t>Mondelēz International has also employed an eco-design tool for </a:t>
            </a:r>
            <a:r>
              <a:rPr lang="en-US" sz="1350" dirty="0" err="1"/>
              <a:t>optimising</a:t>
            </a:r>
            <a:r>
              <a:rPr lang="en-US" sz="1350" dirty="0"/>
              <a:t> the packaging it uses' by taking into account</a:t>
            </a:r>
            <a:r>
              <a:rPr lang="es-ES" sz="1350" dirty="0"/>
              <a:t>: </a:t>
            </a:r>
          </a:p>
          <a:p>
            <a:pPr marL="252413" lvl="1" indent="0">
              <a:buNone/>
            </a:pPr>
            <a:endParaRPr lang="es-ES" sz="1350" dirty="0"/>
          </a:p>
          <a:p>
            <a:pPr lvl="1">
              <a:buFont typeface="Courier New" panose="02070309020205020404" pitchFamily="49" charset="0"/>
              <a:buChar char="o"/>
            </a:pPr>
            <a:r>
              <a:rPr lang="en-US" sz="1200" dirty="0"/>
              <a:t>the percentage of post-consumer recycled materials in a pack.</a:t>
            </a:r>
          </a:p>
          <a:p>
            <a:pPr lvl="1">
              <a:buFont typeface="Courier New" panose="02070309020205020404" pitchFamily="49" charset="0"/>
              <a:buChar char="o"/>
            </a:pPr>
            <a:endParaRPr lang="en-US" sz="1200" dirty="0"/>
          </a:p>
          <a:p>
            <a:pPr lvl="1">
              <a:buFont typeface="Courier New" panose="02070309020205020404" pitchFamily="49" charset="0"/>
              <a:buChar char="o"/>
            </a:pPr>
            <a:r>
              <a:rPr lang="en-US" sz="1200" dirty="0"/>
              <a:t>the amount of energy and greenhouse gas emissions associated with creating and disposing of a pack.</a:t>
            </a:r>
            <a:endParaRPr lang="da-DK" sz="1350" dirty="0"/>
          </a:p>
          <a:p>
            <a:pPr marL="252413" lvl="1" indent="0">
              <a:buNone/>
            </a:pPr>
            <a:endParaRPr lang="da-DK" sz="1350" dirty="0"/>
          </a:p>
          <a:p>
            <a:endParaRPr lang="de-DE" sz="1500" dirty="0"/>
          </a:p>
        </p:txBody>
      </p:sp>
      <p:sp>
        <p:nvSpPr>
          <p:cNvPr id="39" name="Rectángulo 38">
            <a:extLst>
              <a:ext uri="{FF2B5EF4-FFF2-40B4-BE49-F238E27FC236}">
                <a16:creationId xmlns:a16="http://schemas.microsoft.com/office/drawing/2014/main" id="{098C3BDD-621A-4F01-9D35-06318E32B0CD}"/>
              </a:ext>
            </a:extLst>
          </p:cNvPr>
          <p:cNvSpPr/>
          <p:nvPr/>
        </p:nvSpPr>
        <p:spPr>
          <a:xfrm>
            <a:off x="6197886" y="3002200"/>
            <a:ext cx="2713286" cy="2449672"/>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39">
            <a:extLst>
              <a:ext uri="{FF2B5EF4-FFF2-40B4-BE49-F238E27FC236}">
                <a16:creationId xmlns:a16="http://schemas.microsoft.com/office/drawing/2014/main" id="{19E467DA-7014-4170-98B1-613D6D67347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Inhaltsplatzhalter 10">
            <a:extLst>
              <a:ext uri="{FF2B5EF4-FFF2-40B4-BE49-F238E27FC236}">
                <a16:creationId xmlns:a16="http://schemas.microsoft.com/office/drawing/2014/main" id="{A3EADC1A-9F7C-4EF0-AA69-158575D515DE}"/>
              </a:ext>
            </a:extLst>
          </p:cNvPr>
          <p:cNvSpPr txBox="1">
            <a:spLocks/>
          </p:cNvSpPr>
          <p:nvPr/>
        </p:nvSpPr>
        <p:spPr>
          <a:xfrm>
            <a:off x="6023393" y="3054739"/>
            <a:ext cx="2802277" cy="2397133"/>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350" dirty="0" err="1"/>
              <a:t>Novelis</a:t>
            </a:r>
            <a:r>
              <a:rPr lang="en-US" sz="1350" dirty="0"/>
              <a:t> has developed </a:t>
            </a:r>
            <a:r>
              <a:rPr lang="en-US" sz="1350" dirty="0" err="1"/>
              <a:t>aluminium</a:t>
            </a:r>
            <a:r>
              <a:rPr lang="en-US" sz="1350" dirty="0"/>
              <a:t> sheet with 90 % recycled content enabling beverage can manufacturers to have a product made of 70% recycled material.</a:t>
            </a:r>
          </a:p>
          <a:p>
            <a:pPr marL="252413" lvl="1" indent="0">
              <a:buNone/>
            </a:pPr>
            <a:endParaRPr lang="da-DK" sz="1350" dirty="0"/>
          </a:p>
          <a:p>
            <a:endParaRPr lang="de-DE" sz="1500" dirty="0"/>
          </a:p>
        </p:txBody>
      </p:sp>
    </p:spTree>
    <p:extLst>
      <p:ext uri="{BB962C8B-B14F-4D97-AF65-F5344CB8AC3E}">
        <p14:creationId xmlns:p14="http://schemas.microsoft.com/office/powerpoint/2010/main" val="131881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68760"/>
            <a:ext cx="8229600" cy="4857403"/>
          </a:xfrm>
        </p:spPr>
        <p:txBody>
          <a:bodyPr>
            <a:normAutofit fontScale="62500" lnSpcReduction="20000"/>
          </a:bodyPr>
          <a:lstStyle/>
          <a:p>
            <a:pPr marL="457200" indent="-457200">
              <a:lnSpc>
                <a:spcPct val="150000"/>
              </a:lnSpc>
              <a:buFont typeface="+mj-lt"/>
              <a:buAutoNum type="arabicPeriod"/>
            </a:pPr>
            <a:r>
              <a:rPr lang="es-ES" sz="2400" dirty="0" err="1"/>
              <a:t>Performing</a:t>
            </a:r>
            <a:r>
              <a:rPr lang="es-ES" sz="2400" dirty="0"/>
              <a:t> </a:t>
            </a:r>
            <a:r>
              <a:rPr lang="es-ES" sz="2400" dirty="0" err="1"/>
              <a:t>an</a:t>
            </a:r>
            <a:r>
              <a:rPr lang="es-ES" sz="2400" dirty="0"/>
              <a:t> </a:t>
            </a:r>
            <a:r>
              <a:rPr lang="es-ES" sz="2400" dirty="0" err="1"/>
              <a:t>enviromental</a:t>
            </a:r>
            <a:r>
              <a:rPr lang="es-ES" sz="2400" dirty="0"/>
              <a:t> </a:t>
            </a:r>
            <a:r>
              <a:rPr lang="es-ES" sz="2400" dirty="0" err="1"/>
              <a:t>sustainability</a:t>
            </a:r>
            <a:r>
              <a:rPr lang="es-ES" sz="2400" dirty="0"/>
              <a:t> </a:t>
            </a:r>
            <a:r>
              <a:rPr lang="es-ES" sz="2400" dirty="0" err="1"/>
              <a:t>assessment</a:t>
            </a:r>
            <a:r>
              <a:rPr lang="es-ES" sz="2400" dirty="0"/>
              <a:t> </a:t>
            </a:r>
            <a:r>
              <a:rPr lang="es-ES" sz="2400" dirty="0" err="1"/>
              <a:t>of</a:t>
            </a:r>
            <a:r>
              <a:rPr lang="es-ES" sz="2400" dirty="0"/>
              <a:t> </a:t>
            </a:r>
            <a:r>
              <a:rPr lang="es-ES" sz="2400" dirty="0" err="1"/>
              <a:t>poducts</a:t>
            </a:r>
            <a:r>
              <a:rPr lang="es-ES" sz="2400" dirty="0"/>
              <a:t> and/</a:t>
            </a:r>
            <a:r>
              <a:rPr lang="es-ES" sz="2400" dirty="0" err="1"/>
              <a:t>or</a:t>
            </a:r>
            <a:r>
              <a:rPr lang="es-ES" sz="2400" dirty="0"/>
              <a:t> </a:t>
            </a:r>
            <a:r>
              <a:rPr lang="es-ES" sz="2400" dirty="0" err="1"/>
              <a:t>operations</a:t>
            </a:r>
            <a:r>
              <a:rPr lang="es-ES" sz="2400" dirty="0"/>
              <a:t>.</a:t>
            </a:r>
          </a:p>
          <a:p>
            <a:pPr marL="457200" indent="-457200">
              <a:lnSpc>
                <a:spcPct val="150000"/>
              </a:lnSpc>
              <a:buFont typeface="+mj-lt"/>
              <a:buAutoNum type="arabicPeriod"/>
            </a:pPr>
            <a:r>
              <a:rPr lang="es-ES" sz="2400" dirty="0" err="1"/>
              <a:t>Sustainable</a:t>
            </a:r>
            <a:r>
              <a:rPr lang="es-ES" sz="2400" dirty="0"/>
              <a:t> </a:t>
            </a:r>
            <a:r>
              <a:rPr lang="es-ES" sz="2400" dirty="0" err="1"/>
              <a:t>supply</a:t>
            </a:r>
            <a:r>
              <a:rPr lang="es-ES" sz="2400" dirty="0"/>
              <a:t> </a:t>
            </a:r>
            <a:r>
              <a:rPr lang="es-ES" sz="2400" dirty="0" err="1"/>
              <a:t>chain</a:t>
            </a:r>
            <a:r>
              <a:rPr lang="es-ES" sz="2400" dirty="0"/>
              <a:t> </a:t>
            </a:r>
            <a:r>
              <a:rPr lang="es-ES" sz="2400" dirty="0" err="1"/>
              <a:t>management</a:t>
            </a:r>
            <a:r>
              <a:rPr lang="es-ES" sz="2400" dirty="0"/>
              <a:t>.</a:t>
            </a:r>
          </a:p>
          <a:p>
            <a:pPr marL="457200" indent="-457200">
              <a:lnSpc>
                <a:spcPct val="150000"/>
              </a:lnSpc>
              <a:buFont typeface="+mj-lt"/>
              <a:buAutoNum type="arabicPeriod"/>
            </a:pPr>
            <a:r>
              <a:rPr lang="es-ES" sz="2400" dirty="0" err="1"/>
              <a:t>Impoving</a:t>
            </a:r>
            <a:r>
              <a:rPr lang="es-ES" sz="2400" dirty="0"/>
              <a:t> </a:t>
            </a:r>
            <a:r>
              <a:rPr lang="es-ES" sz="2400" dirty="0" err="1"/>
              <a:t>or</a:t>
            </a:r>
            <a:r>
              <a:rPr lang="es-ES" sz="2400" dirty="0"/>
              <a:t> </a:t>
            </a:r>
            <a:r>
              <a:rPr lang="es-ES" sz="2400" dirty="0" err="1"/>
              <a:t>selecting</a:t>
            </a:r>
            <a:r>
              <a:rPr lang="es-ES" sz="2400" dirty="0"/>
              <a:t> </a:t>
            </a:r>
            <a:r>
              <a:rPr lang="es-ES" sz="2400" dirty="0" err="1"/>
              <a:t>packagning</a:t>
            </a:r>
            <a:r>
              <a:rPr lang="es-ES" sz="2400" dirty="0"/>
              <a:t> </a:t>
            </a:r>
            <a:r>
              <a:rPr lang="es-ES" sz="2400" dirty="0" err="1"/>
              <a:t>to</a:t>
            </a:r>
            <a:r>
              <a:rPr lang="es-ES" sz="2400" dirty="0"/>
              <a:t> </a:t>
            </a:r>
            <a:r>
              <a:rPr lang="es-ES" sz="2400" dirty="0" err="1"/>
              <a:t>minimise</a:t>
            </a:r>
            <a:r>
              <a:rPr lang="es-ES" sz="2400" dirty="0"/>
              <a:t> </a:t>
            </a:r>
            <a:r>
              <a:rPr lang="es-ES" sz="2400" dirty="0" err="1"/>
              <a:t>enviromental</a:t>
            </a:r>
            <a:r>
              <a:rPr lang="es-ES" sz="2400" dirty="0"/>
              <a:t> </a:t>
            </a:r>
            <a:r>
              <a:rPr lang="es-ES" sz="2400" dirty="0" err="1"/>
              <a:t>impact</a:t>
            </a:r>
            <a:r>
              <a:rPr lang="es-ES" sz="2400" dirty="0"/>
              <a:t>.</a:t>
            </a:r>
          </a:p>
          <a:p>
            <a:pPr marL="457200" indent="-457200">
              <a:lnSpc>
                <a:spcPct val="150000"/>
              </a:lnSpc>
              <a:buFont typeface="+mj-lt"/>
              <a:buAutoNum type="arabicPeriod"/>
            </a:pPr>
            <a:r>
              <a:rPr lang="es-ES" sz="2400" dirty="0" err="1"/>
              <a:t>Environmentally</a:t>
            </a:r>
            <a:r>
              <a:rPr lang="es-ES" sz="2400" dirty="0"/>
              <a:t> </a:t>
            </a:r>
            <a:r>
              <a:rPr lang="es-ES" sz="2400" dirty="0" err="1"/>
              <a:t>friendly</a:t>
            </a:r>
            <a:r>
              <a:rPr lang="es-ES" sz="2400" dirty="0"/>
              <a:t> </a:t>
            </a:r>
            <a:r>
              <a:rPr lang="es-ES" sz="2400" dirty="0" err="1"/>
              <a:t>cleaning</a:t>
            </a:r>
            <a:r>
              <a:rPr lang="es-ES" sz="2400" dirty="0"/>
              <a:t> </a:t>
            </a:r>
            <a:r>
              <a:rPr lang="es-ES" sz="2400" dirty="0" err="1"/>
              <a:t>operations</a:t>
            </a:r>
            <a:r>
              <a:rPr lang="es-ES" sz="2400" dirty="0"/>
              <a:t>.</a:t>
            </a:r>
          </a:p>
          <a:p>
            <a:pPr marL="457200" indent="-457200">
              <a:lnSpc>
                <a:spcPct val="150000"/>
              </a:lnSpc>
              <a:buFont typeface="+mj-lt"/>
              <a:buAutoNum type="arabicPeriod"/>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r>
              <a:rPr lang="es-ES" sz="2400" dirty="0"/>
              <a:t>.</a:t>
            </a:r>
          </a:p>
          <a:p>
            <a:pPr marL="457200" indent="-457200">
              <a:lnSpc>
                <a:spcPct val="150000"/>
              </a:lnSpc>
              <a:buFont typeface="+mj-lt"/>
              <a:buAutoNum type="arabicPeriod"/>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p>
          <a:p>
            <a:pPr marL="457200" indent="-457200">
              <a:lnSpc>
                <a:spcPct val="150000"/>
              </a:lnSpc>
              <a:buFont typeface="+mj-lt"/>
              <a:buAutoNum type="arabicPeriod"/>
            </a:pPr>
            <a:r>
              <a:rPr lang="es-ES" sz="2400" dirty="0" err="1"/>
              <a:t>Deploying</a:t>
            </a:r>
            <a:r>
              <a:rPr lang="es-ES" sz="2400" dirty="0"/>
              <a:t> </a:t>
            </a:r>
            <a:r>
              <a:rPr lang="es-ES" sz="2400" dirty="0" err="1"/>
              <a:t>anergy</a:t>
            </a:r>
            <a:r>
              <a:rPr lang="es-ES" sz="2400" dirty="0"/>
              <a:t> </a:t>
            </a:r>
            <a:r>
              <a:rPr lang="es-ES" sz="2400" dirty="0" err="1"/>
              <a:t>management</a:t>
            </a:r>
            <a:r>
              <a:rPr lang="es-ES" sz="2400" dirty="0"/>
              <a:t> and </a:t>
            </a:r>
            <a:r>
              <a:rPr lang="es-ES" sz="2400" dirty="0" err="1"/>
              <a:t>improving</a:t>
            </a:r>
            <a:r>
              <a:rPr lang="es-ES" sz="2400" dirty="0"/>
              <a:t> </a:t>
            </a:r>
            <a:r>
              <a:rPr lang="es-ES" sz="2400" dirty="0" err="1"/>
              <a:t>energy</a:t>
            </a:r>
            <a:r>
              <a:rPr lang="es-ES" sz="2400" dirty="0"/>
              <a:t> </a:t>
            </a:r>
            <a:r>
              <a:rPr lang="es-ES" sz="2400" dirty="0" err="1"/>
              <a:t>efficiency</a:t>
            </a:r>
            <a:r>
              <a:rPr lang="es-ES" sz="2400" dirty="0"/>
              <a:t> </a:t>
            </a:r>
            <a:r>
              <a:rPr lang="es-ES" sz="2400" dirty="0" err="1"/>
              <a:t>thoughout</a:t>
            </a:r>
            <a:r>
              <a:rPr lang="es-ES" sz="2400" dirty="0"/>
              <a:t> </a:t>
            </a:r>
            <a:r>
              <a:rPr lang="es-ES" sz="2400" dirty="0" err="1"/>
              <a:t>all</a:t>
            </a:r>
            <a:r>
              <a:rPr lang="es-ES" sz="2400" dirty="0"/>
              <a:t> </a:t>
            </a:r>
            <a:r>
              <a:rPr lang="es-ES" sz="2400" dirty="0" err="1"/>
              <a:t>operations</a:t>
            </a:r>
            <a:r>
              <a:rPr lang="es-ES" sz="2400" dirty="0"/>
              <a:t>.</a:t>
            </a:r>
          </a:p>
          <a:p>
            <a:pPr marL="457200" indent="-457200">
              <a:lnSpc>
                <a:spcPct val="150000"/>
              </a:lnSpc>
              <a:buFont typeface="+mj-lt"/>
              <a:buAutoNum type="arabicPeriod"/>
            </a:pPr>
            <a:r>
              <a:rPr lang="es-ES" sz="2400" dirty="0" err="1"/>
              <a:t>Integrating</a:t>
            </a:r>
            <a:r>
              <a:rPr lang="es-ES" sz="2400" dirty="0"/>
              <a:t> </a:t>
            </a:r>
            <a:r>
              <a:rPr lang="es-ES" sz="2400" dirty="0" err="1"/>
              <a:t>enewable</a:t>
            </a:r>
            <a:r>
              <a:rPr lang="es-ES" sz="2400" dirty="0"/>
              <a:t> </a:t>
            </a:r>
            <a:r>
              <a:rPr lang="es-ES" sz="2400" dirty="0" err="1"/>
              <a:t>energy</a:t>
            </a:r>
            <a:r>
              <a:rPr lang="es-ES" sz="2400" dirty="0"/>
              <a:t> in </a:t>
            </a:r>
            <a:r>
              <a:rPr lang="es-ES" sz="2400" dirty="0" err="1"/>
              <a:t>the</a:t>
            </a:r>
            <a:r>
              <a:rPr lang="es-ES" sz="2400" dirty="0"/>
              <a:t> </a:t>
            </a:r>
            <a:r>
              <a:rPr lang="es-ES" sz="2400" dirty="0" err="1"/>
              <a:t>manufacturing</a:t>
            </a:r>
            <a:r>
              <a:rPr lang="es-ES" sz="2400" dirty="0"/>
              <a:t> </a:t>
            </a:r>
            <a:r>
              <a:rPr lang="es-ES" sz="2400" dirty="0" err="1"/>
              <a:t>processes</a:t>
            </a:r>
            <a:r>
              <a:rPr lang="es-ES" sz="2400" dirty="0"/>
              <a:t>.</a:t>
            </a:r>
          </a:p>
          <a:p>
            <a:pPr marL="457200" indent="-457200">
              <a:lnSpc>
                <a:spcPct val="150000"/>
              </a:lnSpc>
              <a:buFont typeface="+mj-lt"/>
              <a:buAutoNum type="arabicPeriod"/>
            </a:pPr>
            <a:r>
              <a:rPr lang="es-ES" sz="2400" dirty="0" err="1"/>
              <a:t>Avoiding</a:t>
            </a:r>
            <a:r>
              <a:rPr lang="es-ES" sz="2400" dirty="0"/>
              <a:t> </a:t>
            </a:r>
            <a:r>
              <a:rPr lang="es-ES" sz="2400" dirty="0" err="1"/>
              <a:t>food</a:t>
            </a:r>
            <a:r>
              <a:rPr lang="es-ES" sz="2400" dirty="0"/>
              <a:t> </a:t>
            </a:r>
            <a:r>
              <a:rPr lang="es-ES" sz="2400" dirty="0" err="1"/>
              <a:t>waste</a:t>
            </a:r>
            <a:r>
              <a:rPr lang="es-ES" sz="2400" dirty="0"/>
              <a:t> in </a:t>
            </a:r>
            <a:r>
              <a:rPr lang="es-ES" sz="2400" dirty="0" err="1"/>
              <a:t>manufacturing</a:t>
            </a:r>
            <a:r>
              <a:rPr lang="es-ES" sz="2400" dirty="0"/>
              <a:t> </a:t>
            </a:r>
            <a:r>
              <a:rPr lang="es-ES" sz="2400" dirty="0" err="1"/>
              <a:t>operations</a:t>
            </a:r>
            <a:r>
              <a:rPr lang="es-ES" sz="2400" dirty="0"/>
              <a:t>.</a:t>
            </a:r>
          </a:p>
          <a:p>
            <a:pPr>
              <a:lnSpc>
                <a:spcPct val="150000"/>
              </a:lnSpc>
            </a:pPr>
            <a:endParaRPr lang="es-ES" sz="2400" dirty="0"/>
          </a:p>
          <a:p>
            <a:pPr>
              <a:lnSpc>
                <a:spcPct val="150000"/>
              </a:lnSpc>
            </a:pPr>
            <a:endParaRPr lang="es-ES" sz="2400" dirty="0"/>
          </a:p>
          <a:p>
            <a:pPr>
              <a:lnSpc>
                <a:spcPct val="150000"/>
              </a:lnSpc>
            </a:pPr>
            <a:r>
              <a:rPr lang="de-DE" sz="1400" b="0" dirty="0"/>
              <a:t>Source: </a:t>
            </a:r>
            <a:r>
              <a:rPr lang="en-US" sz="1400" b="0" dirty="0" err="1"/>
              <a:t>Dri</a:t>
            </a:r>
            <a:r>
              <a:rPr lang="en-US" sz="1400" b="0" dirty="0"/>
              <a:t>, M., Antonopoulos, J., </a:t>
            </a:r>
            <a:r>
              <a:rPr lang="en-US" sz="1400" b="0" dirty="0" err="1"/>
              <a:t>Confra</a:t>
            </a:r>
            <a:r>
              <a:rPr lang="en-US" sz="1400" b="0" dirty="0"/>
              <a:t>, P., &amp; </a:t>
            </a:r>
            <a:r>
              <a:rPr lang="en-US" sz="1400" b="0" dirty="0" err="1"/>
              <a:t>Gaudillat</a:t>
            </a:r>
            <a:r>
              <a:rPr lang="en-US" sz="1400" b="0" dirty="0"/>
              <a:t>, P. (2015). Best Environmental Management Practice for the Food and Beverage Manufacturing Sector. JRC Scientific and Policy Reports.</a:t>
            </a:r>
            <a:endParaRPr lang="de-DE" sz="1400" b="0" dirty="0"/>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852D95DF-38F3-46E0-A77D-2C4468DFD7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dirty="0"/>
              <a:t>Agenda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0710116C-D17B-40B2-9B12-9985BCBFB68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363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20</a:t>
            </a:fld>
            <a:endParaRPr lang="de-DE"/>
          </a:p>
        </p:txBody>
      </p:sp>
      <p:sp>
        <p:nvSpPr>
          <p:cNvPr id="12" name="Rectángulo: esquinas superiores redondeadas 11">
            <a:extLst>
              <a:ext uri="{FF2B5EF4-FFF2-40B4-BE49-F238E27FC236}">
                <a16:creationId xmlns:a16="http://schemas.microsoft.com/office/drawing/2014/main" id="{54566704-D28E-4339-9D5F-4092EA5B9E91}"/>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BB49019B-27AD-4F81-83C0-C0764150C723}"/>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1">
            <a:extLst>
              <a:ext uri="{FF2B5EF4-FFF2-40B4-BE49-F238E27FC236}">
                <a16:creationId xmlns:a16="http://schemas.microsoft.com/office/drawing/2014/main" id="{4BEC0A77-A11F-4797-B1BE-CA38B2948C62}"/>
              </a:ext>
            </a:extLst>
          </p:cNvPr>
          <p:cNvSpPr/>
          <p:nvPr/>
        </p:nvSpPr>
        <p:spPr>
          <a:xfrm>
            <a:off x="887758" y="1853209"/>
            <a:ext cx="2839823"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5" name="TextBox 33">
            <a:extLst>
              <a:ext uri="{FF2B5EF4-FFF2-40B4-BE49-F238E27FC236}">
                <a16:creationId xmlns:a16="http://schemas.microsoft.com/office/drawing/2014/main" id="{0B143E23-C518-4445-8491-6426AA96CD31}"/>
              </a:ext>
            </a:extLst>
          </p:cNvPr>
          <p:cNvSpPr txBox="1"/>
          <p:nvPr/>
        </p:nvSpPr>
        <p:spPr>
          <a:xfrm>
            <a:off x="943512" y="2314989"/>
            <a:ext cx="2780748" cy="292131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conversion of Cadbury Dairy Milk bars in Australia from traditional foil and cardboard packaging to a new, single-layer flow wrap which saved 1,270 </a:t>
            </a:r>
            <a:r>
              <a:rPr lang="en-US" sz="1350" dirty="0" err="1">
                <a:solidFill>
                  <a:schemeClr val="tx1">
                    <a:lumMod val="75000"/>
                    <a:lumOff val="25000"/>
                  </a:schemeClr>
                </a:solidFill>
              </a:rPr>
              <a:t>tonnes</a:t>
            </a:r>
            <a:r>
              <a:rPr lang="en-US" sz="1350" dirty="0">
                <a:solidFill>
                  <a:schemeClr val="tx1">
                    <a:lumMod val="75000"/>
                    <a:lumOff val="25000"/>
                  </a:schemeClr>
                </a:solidFill>
              </a:rPr>
              <a:t> of packaging.</a:t>
            </a:r>
          </a:p>
          <a:p>
            <a:pPr marL="285750" indent="-285750" algn="just" defTabSz="534924">
              <a:spcAft>
                <a:spcPts val="450"/>
              </a:spcAft>
              <a:buFont typeface="Wingdings" panose="05000000000000000000" pitchFamily="2" charset="2"/>
              <a:buChar char="ü"/>
            </a:pPr>
            <a:endParaRPr lang="en-U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A G Barr cut the carbon impact of its 2l, 500ml and 250ml bottles by 1,869 tCO2eq in 2010, saving 505 </a:t>
            </a:r>
            <a:r>
              <a:rPr lang="en-US" sz="1350" dirty="0" err="1">
                <a:solidFill>
                  <a:schemeClr val="tx1">
                    <a:lumMod val="75000"/>
                    <a:lumOff val="25000"/>
                  </a:schemeClr>
                </a:solidFill>
              </a:rPr>
              <a:t>tonnes</a:t>
            </a:r>
            <a:r>
              <a:rPr lang="en-US" sz="1350" dirty="0">
                <a:solidFill>
                  <a:schemeClr val="tx1">
                    <a:lumMod val="75000"/>
                    <a:lumOff val="25000"/>
                  </a:schemeClr>
                </a:solidFill>
              </a:rPr>
              <a:t> of plastic.</a:t>
            </a:r>
          </a:p>
        </p:txBody>
      </p:sp>
      <p:sp>
        <p:nvSpPr>
          <p:cNvPr id="16" name="TextBox 45">
            <a:extLst>
              <a:ext uri="{FF2B5EF4-FFF2-40B4-BE49-F238E27FC236}">
                <a16:creationId xmlns:a16="http://schemas.microsoft.com/office/drawing/2014/main" id="{C5CE72C5-5B41-45BE-9798-30BF61F06914}"/>
              </a:ext>
            </a:extLst>
          </p:cNvPr>
          <p:cNvSpPr txBox="1"/>
          <p:nvPr/>
        </p:nvSpPr>
        <p:spPr>
          <a:xfrm>
            <a:off x="5147699" y="2314298"/>
            <a:ext cx="2780750" cy="3129062"/>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n-US" dirty="0"/>
              <a:t>EUROPEN estimates that food and drink producers pay estimated annual fees of up to EUR 3.1 billion to Extended Producer Responsibility (EPR) schemes in Europe and this is reflected in an overall recovery rate of 76% and recycling rate of 63%.</a:t>
            </a:r>
          </a:p>
          <a:p>
            <a:endParaRPr lang="en-US" dirty="0"/>
          </a:p>
          <a:p>
            <a:r>
              <a:rPr lang="en-US" dirty="0"/>
              <a:t>Corus to reduce the thickness of ‘Easy Open’ can ends by 10% to 0.18mm thick, where the savings come from.</a:t>
            </a:r>
          </a:p>
        </p:txBody>
      </p:sp>
      <p:pic>
        <p:nvPicPr>
          <p:cNvPr id="19" name="Gráfico 18">
            <a:extLst>
              <a:ext uri="{FF2B5EF4-FFF2-40B4-BE49-F238E27FC236}">
                <a16:creationId xmlns:a16="http://schemas.microsoft.com/office/drawing/2014/main" id="{2CC7F06D-E7CC-4857-B25D-14A730BC18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0" name="Rectángulo: esquinas superiores redondeadas 19">
            <a:extLst>
              <a:ext uri="{FF2B5EF4-FFF2-40B4-BE49-F238E27FC236}">
                <a16:creationId xmlns:a16="http://schemas.microsoft.com/office/drawing/2014/main" id="{A0A4BAAE-08D6-46DA-B6F4-2C074B23AF4D}"/>
              </a:ext>
            </a:extLst>
          </p:cNvPr>
          <p:cNvSpPr/>
          <p:nvPr/>
        </p:nvSpPr>
        <p:spPr>
          <a:xfrm>
            <a:off x="5144871" y="1741396"/>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0F27DB1E-AC0B-4801-95F4-7DB282E26ED4}"/>
              </a:ext>
            </a:extLst>
          </p:cNvPr>
          <p:cNvSpPr/>
          <p:nvPr/>
        </p:nvSpPr>
        <p:spPr>
          <a:xfrm>
            <a:off x="6217074"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11">
            <a:extLst>
              <a:ext uri="{FF2B5EF4-FFF2-40B4-BE49-F238E27FC236}">
                <a16:creationId xmlns:a16="http://schemas.microsoft.com/office/drawing/2014/main" id="{35595CA2-043A-4FD9-B0D2-AD50CFCB0A3A}"/>
              </a:ext>
            </a:extLst>
          </p:cNvPr>
          <p:cNvSpPr/>
          <p:nvPr/>
        </p:nvSpPr>
        <p:spPr>
          <a:xfrm>
            <a:off x="5144871" y="1846860"/>
            <a:ext cx="2784070"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3" name="Gráfico 22">
            <a:extLst>
              <a:ext uri="{FF2B5EF4-FFF2-40B4-BE49-F238E27FC236}">
                <a16:creationId xmlns:a16="http://schemas.microsoft.com/office/drawing/2014/main" id="{B758C231-2419-4153-A482-9E5133E5DE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119" y="1285142"/>
            <a:ext cx="336919" cy="507831"/>
          </a:xfrm>
          <a:prstGeom prst="rect">
            <a:avLst/>
          </a:prstGeom>
        </p:spPr>
      </p:pic>
      <p:sp>
        <p:nvSpPr>
          <p:cNvPr id="24" name="Rectángulo 23">
            <a:extLst>
              <a:ext uri="{FF2B5EF4-FFF2-40B4-BE49-F238E27FC236}">
                <a16:creationId xmlns:a16="http://schemas.microsoft.com/office/drawing/2014/main" id="{7B23534D-A0E1-4AFF-AB70-3099D0273B32}"/>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21F5CC81-2F77-4726-AE83-05BD8FF4C32B}"/>
              </a:ext>
            </a:extLst>
          </p:cNvPr>
          <p:cNvSpPr/>
          <p:nvPr/>
        </p:nvSpPr>
        <p:spPr>
          <a:xfrm>
            <a:off x="5141549" y="2249227"/>
            <a:ext cx="2780748"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Titel 1">
            <a:extLst>
              <a:ext uri="{FF2B5EF4-FFF2-40B4-BE49-F238E27FC236}">
                <a16:creationId xmlns:a16="http://schemas.microsoft.com/office/drawing/2014/main" id="{5DE3D700-F6B0-4BAF-B416-C0E316E45C5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or</a:t>
            </a:r>
            <a:r>
              <a:rPr lang="es-ES" sz="2400" dirty="0"/>
              <a:t> </a:t>
            </a:r>
            <a:r>
              <a:rPr lang="es-ES" sz="2400" dirty="0" err="1"/>
              <a:t>selecting</a:t>
            </a:r>
            <a:r>
              <a:rPr lang="es-ES" sz="2400" dirty="0"/>
              <a:t> </a:t>
            </a:r>
            <a:r>
              <a:rPr lang="es-ES" sz="2400" dirty="0" err="1"/>
              <a:t>packing</a:t>
            </a:r>
            <a:r>
              <a:rPr lang="es-ES" sz="2400" dirty="0"/>
              <a:t> </a:t>
            </a:r>
            <a:r>
              <a:rPr lang="es-ES" sz="2400" dirty="0" err="1"/>
              <a:t>to</a:t>
            </a:r>
            <a:r>
              <a:rPr lang="es-ES" sz="2400" dirty="0"/>
              <a:t> </a:t>
            </a:r>
            <a:r>
              <a:rPr lang="es-ES" sz="2400" dirty="0" err="1"/>
              <a:t>minimise</a:t>
            </a:r>
            <a:r>
              <a:rPr lang="es-ES" sz="2400" dirty="0"/>
              <a:t> </a:t>
            </a:r>
            <a:r>
              <a:rPr lang="es-ES" sz="2400" dirty="0" err="1"/>
              <a:t>environmental</a:t>
            </a:r>
            <a:r>
              <a:rPr lang="es-ES" sz="2400" dirty="0"/>
              <a:t> </a:t>
            </a:r>
            <a:r>
              <a:rPr lang="es-ES" sz="2400" dirty="0" err="1"/>
              <a:t>impact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7" name="Rectángulo 26">
            <a:extLst>
              <a:ext uri="{FF2B5EF4-FFF2-40B4-BE49-F238E27FC236}">
                <a16:creationId xmlns:a16="http://schemas.microsoft.com/office/drawing/2014/main" id="{20315321-F7B6-491F-896E-D42B15396D3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217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21</a:t>
            </a:fld>
            <a:endParaRPr lang="de-DE">
              <a:solidFill>
                <a:srgbClr val="000000">
                  <a:lumMod val="75000"/>
                  <a:lumOff val="25000"/>
                </a:srgbClr>
              </a:solidFill>
              <a:latin typeface="Arial"/>
            </a:endParaRPr>
          </a:p>
        </p:txBody>
      </p:sp>
      <p:sp>
        <p:nvSpPr>
          <p:cNvPr id="10" name="Untertitel 5">
            <a:extLst>
              <a:ext uri="{FF2B5EF4-FFF2-40B4-BE49-F238E27FC236}">
                <a16:creationId xmlns:a16="http://schemas.microsoft.com/office/drawing/2014/main" id="{B13729F0-FAE4-40EC-B55A-2F9D54ABC712}"/>
              </a:ext>
            </a:extLst>
          </p:cNvPr>
          <p:cNvSpPr txBox="1">
            <a:spLocks/>
          </p:cNvSpPr>
          <p:nvPr/>
        </p:nvSpPr>
        <p:spPr>
          <a:xfrm>
            <a:off x="370136" y="873765"/>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Driving</a:t>
            </a:r>
            <a:r>
              <a:rPr lang="es-ES" sz="3600" dirty="0">
                <a:solidFill>
                  <a:srgbClr val="000000">
                    <a:lumMod val="75000"/>
                    <a:lumOff val="25000"/>
                  </a:srgbClr>
                </a:solidFill>
              </a:rPr>
              <a:t> </a:t>
            </a:r>
            <a:r>
              <a:rPr lang="es-ES" sz="3600" dirty="0" err="1">
                <a:solidFill>
                  <a:srgbClr val="000000">
                    <a:lumMod val="75000"/>
                    <a:lumOff val="25000"/>
                  </a:srgbClr>
                </a:solidFill>
              </a:rPr>
              <a:t>force</a:t>
            </a:r>
            <a:r>
              <a:rPr lang="es-ES" sz="3600" dirty="0">
                <a:solidFill>
                  <a:srgbClr val="000000">
                    <a:lumMod val="75000"/>
                    <a:lumOff val="25000"/>
                  </a:srgbClr>
                </a:solidFill>
              </a:rPr>
              <a:t> </a:t>
            </a:r>
            <a:r>
              <a:rPr lang="es-ES" sz="3600" dirty="0" err="1">
                <a:solidFill>
                  <a:srgbClr val="000000">
                    <a:lumMod val="75000"/>
                    <a:lumOff val="25000"/>
                  </a:srgbClr>
                </a:solidFill>
              </a:rPr>
              <a:t>implementation</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11" name="Inhaltsplatzhalter 2">
            <a:extLst>
              <a:ext uri="{FF2B5EF4-FFF2-40B4-BE49-F238E27FC236}">
                <a16:creationId xmlns:a16="http://schemas.microsoft.com/office/drawing/2014/main" id="{8193E13B-A301-4CA7-BA13-6E5C16515A1D}"/>
              </a:ext>
            </a:extLst>
          </p:cNvPr>
          <p:cNvSpPr txBox="1">
            <a:spLocks/>
          </p:cNvSpPr>
          <p:nvPr/>
        </p:nvSpPr>
        <p:spPr>
          <a:xfrm>
            <a:off x="431768" y="2133994"/>
            <a:ext cx="8229600" cy="248562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Aft>
                <a:spcPts val="450"/>
              </a:spcAft>
            </a:pPr>
            <a:r>
              <a:rPr lang="en-US" b="0" dirty="0">
                <a:solidFill>
                  <a:schemeClr val="tx1">
                    <a:lumMod val="75000"/>
                    <a:lumOff val="25000"/>
                  </a:schemeClr>
                </a:solidFill>
              </a:rPr>
              <a:t>Packaging Europe states that regulatory </a:t>
            </a:r>
            <a:r>
              <a:rPr lang="en-US" b="0" dirty="0" err="1">
                <a:solidFill>
                  <a:schemeClr val="tx1">
                    <a:lumMod val="75000"/>
                    <a:lumOff val="25000"/>
                  </a:schemeClr>
                </a:solidFill>
              </a:rPr>
              <a:t>issuis</a:t>
            </a:r>
            <a:r>
              <a:rPr lang="en-US" b="0" dirty="0">
                <a:solidFill>
                  <a:schemeClr val="tx1">
                    <a:lumMod val="75000"/>
                    <a:lumOff val="25000"/>
                  </a:schemeClr>
                </a:solidFill>
              </a:rPr>
              <a:t> are still significant drivers but now with greater pressure from both consumers and </a:t>
            </a:r>
            <a:r>
              <a:rPr lang="en-US" b="0" dirty="0" err="1">
                <a:solidFill>
                  <a:schemeClr val="tx1">
                    <a:lumMod val="75000"/>
                    <a:lumOff val="25000"/>
                  </a:schemeClr>
                </a:solidFill>
              </a:rPr>
              <a:t>regularors</a:t>
            </a:r>
            <a:r>
              <a:rPr lang="en-US" b="0" dirty="0">
                <a:solidFill>
                  <a:schemeClr val="tx1">
                    <a:lumMod val="75000"/>
                    <a:lumOff val="25000"/>
                  </a:schemeClr>
                </a:solidFill>
              </a:rPr>
              <a:t>.</a:t>
            </a:r>
          </a:p>
          <a:p>
            <a:pPr algn="ctr">
              <a:spcAft>
                <a:spcPts val="450"/>
              </a:spcAft>
            </a:pPr>
            <a:endParaRPr lang="en-US" b="0" dirty="0">
              <a:solidFill>
                <a:schemeClr val="tx1">
                  <a:lumMod val="75000"/>
                  <a:lumOff val="25000"/>
                </a:schemeClr>
              </a:solidFill>
            </a:endParaRPr>
          </a:p>
          <a:p>
            <a:pPr algn="ctr">
              <a:spcAft>
                <a:spcPts val="450"/>
              </a:spcAft>
            </a:pPr>
            <a:r>
              <a:rPr lang="en-US" b="0" dirty="0">
                <a:solidFill>
                  <a:schemeClr val="tx1">
                    <a:lumMod val="75000"/>
                    <a:lumOff val="25000"/>
                  </a:schemeClr>
                </a:solidFill>
              </a:rPr>
              <a:t>EUROPEN stresses that the key driver is cost and states: " Whatever we do in terms of prevention, in reducing packaging through the whole value chain, is reducing, on the one hand, the cost factor; and on the other hand, the CO2 footprint which is indirectly a cost factor".</a:t>
            </a:r>
          </a:p>
          <a:p>
            <a:pPr algn="ctr">
              <a:spcAft>
                <a:spcPts val="450"/>
              </a:spcAft>
            </a:pPr>
            <a:r>
              <a:rPr lang="en-US" b="0" dirty="0">
                <a:solidFill>
                  <a:schemeClr val="tx1">
                    <a:lumMod val="75000"/>
                    <a:lumOff val="25000"/>
                  </a:schemeClr>
                </a:solidFill>
              </a:rPr>
              <a:t> </a:t>
            </a:r>
          </a:p>
          <a:p>
            <a:pPr algn="ctr">
              <a:spcAft>
                <a:spcPts val="450"/>
              </a:spcAft>
            </a:pPr>
            <a:r>
              <a:rPr lang="en-US" b="0" dirty="0">
                <a:solidFill>
                  <a:schemeClr val="tx1">
                    <a:lumMod val="75000"/>
                    <a:lumOff val="25000"/>
                  </a:schemeClr>
                </a:solidFill>
              </a:rPr>
              <a:t>The main drivers are the rising cost of raw materials and concerns about security of supply</a:t>
            </a:r>
            <a:r>
              <a:rPr lang="es-ES" sz="1400" dirty="0">
                <a:solidFill>
                  <a:schemeClr val="tx1">
                    <a:lumMod val="75000"/>
                    <a:lumOff val="25000"/>
                  </a:schemeClr>
                </a:solidFill>
              </a:rPr>
              <a:t>.</a:t>
            </a:r>
            <a:endParaRPr lang="es-ES" dirty="0">
              <a:solidFill>
                <a:schemeClr val="tx1">
                  <a:lumMod val="75000"/>
                  <a:lumOff val="25000"/>
                </a:schemeClr>
              </a:solidFill>
            </a:endParaRPr>
          </a:p>
        </p:txBody>
      </p:sp>
      <p:sp>
        <p:nvSpPr>
          <p:cNvPr id="13" name="Titel 1">
            <a:extLst>
              <a:ext uri="{FF2B5EF4-FFF2-40B4-BE49-F238E27FC236}">
                <a16:creationId xmlns:a16="http://schemas.microsoft.com/office/drawing/2014/main" id="{4528A245-AEFB-4AAB-97A2-EA95E364E0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or</a:t>
            </a:r>
            <a:r>
              <a:rPr lang="es-ES" sz="2400" dirty="0"/>
              <a:t> </a:t>
            </a:r>
            <a:r>
              <a:rPr lang="es-ES" sz="2400" dirty="0" err="1"/>
              <a:t>selecting</a:t>
            </a:r>
            <a:r>
              <a:rPr lang="es-ES" sz="2400" dirty="0"/>
              <a:t> </a:t>
            </a:r>
            <a:r>
              <a:rPr lang="es-ES" sz="2400" dirty="0" err="1"/>
              <a:t>packing</a:t>
            </a:r>
            <a:r>
              <a:rPr lang="es-ES" sz="2400" dirty="0"/>
              <a:t> </a:t>
            </a:r>
            <a:r>
              <a:rPr lang="es-ES" sz="2400" dirty="0" err="1"/>
              <a:t>to</a:t>
            </a:r>
            <a:r>
              <a:rPr lang="es-ES" sz="2400" dirty="0"/>
              <a:t> </a:t>
            </a:r>
            <a:r>
              <a:rPr lang="es-ES" sz="2400" dirty="0" err="1"/>
              <a:t>minimise</a:t>
            </a:r>
            <a:r>
              <a:rPr lang="es-ES" sz="2400" dirty="0"/>
              <a:t> </a:t>
            </a:r>
            <a:r>
              <a:rPr lang="es-ES" sz="2400" dirty="0" err="1"/>
              <a:t>environmental</a:t>
            </a:r>
            <a:r>
              <a:rPr lang="es-ES" sz="2400" dirty="0"/>
              <a:t> </a:t>
            </a:r>
            <a:r>
              <a:rPr lang="es-ES" sz="2400" dirty="0" err="1"/>
              <a:t>impact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5173603C-1E6C-49A3-914E-C92347850F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7" name="Conector recto 16">
            <a:extLst>
              <a:ext uri="{FF2B5EF4-FFF2-40B4-BE49-F238E27FC236}">
                <a16:creationId xmlns:a16="http://schemas.microsoft.com/office/drawing/2014/main" id="{CA8FA6C3-0699-48ED-BA59-0FBD0D74CACE}"/>
              </a:ext>
            </a:extLst>
          </p:cNvPr>
          <p:cNvCxnSpPr>
            <a:cxnSpLocks/>
          </p:cNvCxnSpPr>
          <p:nvPr/>
        </p:nvCxnSpPr>
        <p:spPr>
          <a:xfrm>
            <a:off x="431768" y="200031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5B1B465-C179-4057-986B-9D0776411D83}"/>
              </a:ext>
            </a:extLst>
          </p:cNvPr>
          <p:cNvCxnSpPr>
            <a:cxnSpLocks/>
          </p:cNvCxnSpPr>
          <p:nvPr/>
        </p:nvCxnSpPr>
        <p:spPr>
          <a:xfrm>
            <a:off x="377661" y="450438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12BDBE77-CF59-4346-B2D5-D9A4A1FF8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377" y="4893960"/>
            <a:ext cx="1242251" cy="844731"/>
          </a:xfrm>
          <a:prstGeom prst="rect">
            <a:avLst/>
          </a:prstGeom>
        </p:spPr>
      </p:pic>
      <p:sp>
        <p:nvSpPr>
          <p:cNvPr id="19" name="Rectángulo 18">
            <a:extLst>
              <a:ext uri="{FF2B5EF4-FFF2-40B4-BE49-F238E27FC236}">
                <a16:creationId xmlns:a16="http://schemas.microsoft.com/office/drawing/2014/main" id="{5D855BCD-2918-4A8E-8D73-0C084390F956}"/>
              </a:ext>
            </a:extLst>
          </p:cNvPr>
          <p:cNvSpPr/>
          <p:nvPr/>
        </p:nvSpPr>
        <p:spPr>
          <a:xfrm>
            <a:off x="2800225" y="4871428"/>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ABE3F002-7400-4377-8F02-E43766895938}"/>
              </a:ext>
            </a:extLst>
          </p:cNvPr>
          <p:cNvSpPr/>
          <p:nvPr/>
        </p:nvSpPr>
        <p:spPr>
          <a:xfrm>
            <a:off x="2800225" y="5099496"/>
            <a:ext cx="5062373" cy="461665"/>
          </a:xfrm>
          <a:prstGeom prst="rect">
            <a:avLst/>
          </a:prstGeom>
        </p:spPr>
        <p:txBody>
          <a:bodyPr wrap="square">
            <a:spAutoFit/>
          </a:bodyPr>
          <a:lstStyle/>
          <a:p>
            <a:r>
              <a:rPr lang="es-ES" sz="1200" b="1" dirty="0" err="1">
                <a:solidFill>
                  <a:schemeClr val="tx1">
                    <a:lumMod val="75000"/>
                    <a:lumOff val="25000"/>
                  </a:schemeClr>
                </a:solidFill>
              </a:rPr>
              <a:t>Example</a:t>
            </a:r>
            <a:r>
              <a:rPr lang="es-ES" sz="1200" b="1" dirty="0">
                <a:solidFill>
                  <a:schemeClr val="tx1">
                    <a:lumMod val="75000"/>
                    <a:lumOff val="25000"/>
                  </a:schemeClr>
                </a:solidFill>
              </a:rPr>
              <a:t>: </a:t>
            </a:r>
            <a:r>
              <a:rPr lang="en-US" sz="1200" dirty="0">
                <a:solidFill>
                  <a:schemeClr val="tx1">
                    <a:lumMod val="75000"/>
                    <a:lumOff val="25000"/>
                  </a:schemeClr>
                </a:solidFill>
              </a:rPr>
              <a:t>the US confectionery manufacturer Mars stated an ambition to increase the recycled content in its packaging by 10% by 2015</a:t>
            </a:r>
            <a:r>
              <a:rPr lang="es-ES" sz="1200" dirty="0">
                <a:solidFill>
                  <a:schemeClr val="tx1">
                    <a:lumMod val="75000"/>
                    <a:lumOff val="25000"/>
                  </a:schemeClr>
                </a:solidFill>
              </a:rPr>
              <a:t>. </a:t>
            </a:r>
            <a:endParaRPr lang="en-GB" sz="1200" dirty="0">
              <a:solidFill>
                <a:schemeClr val="tx1">
                  <a:lumMod val="75000"/>
                  <a:lumOff val="25000"/>
                </a:schemeClr>
              </a:solidFill>
            </a:endParaRPr>
          </a:p>
        </p:txBody>
      </p:sp>
      <p:sp>
        <p:nvSpPr>
          <p:cNvPr id="21" name="Rectángulo 20">
            <a:extLst>
              <a:ext uri="{FF2B5EF4-FFF2-40B4-BE49-F238E27FC236}">
                <a16:creationId xmlns:a16="http://schemas.microsoft.com/office/drawing/2014/main" id="{DAE085D3-8FF4-4164-B4CD-17F03FD2FDD7}"/>
              </a:ext>
            </a:extLst>
          </p:cNvPr>
          <p:cNvSpPr/>
          <p:nvPr/>
        </p:nvSpPr>
        <p:spPr>
          <a:xfrm>
            <a:off x="1520780" y="4871428"/>
            <a:ext cx="1279446"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9944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22</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Environmentally</a:t>
            </a:r>
            <a:r>
              <a:rPr lang="es-ES" sz="2400" dirty="0"/>
              <a:t> </a:t>
            </a:r>
            <a:r>
              <a:rPr lang="es-ES" sz="2400" dirty="0" err="1"/>
              <a:t>friendly</a:t>
            </a:r>
            <a:r>
              <a:rPr lang="es-ES" sz="2400" dirty="0"/>
              <a:t> </a:t>
            </a:r>
            <a:r>
              <a:rPr lang="es-ES" sz="2400" dirty="0" err="1"/>
              <a:t>cleaning</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904635806"/>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BEMP is to reduce the amount of water, energy and chemicals used during cleaning operations.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3264538478"/>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This BEMP is applicable to all food and beverage manufacturers. However, some limitations may arise when substantial economic investment is needed in order to adopt more sophisticated cleaning systems.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2348125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1768406911"/>
              </p:ext>
            </p:extLst>
          </p:nvPr>
        </p:nvGraphicFramePr>
        <p:xfrm>
          <a:off x="238984" y="956345"/>
          <a:ext cx="8666032" cy="334915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983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2303222">
                <a:tc>
                  <a:txBody>
                    <a:bodyPr/>
                    <a:lstStyle/>
                    <a:p>
                      <a:pPr marL="171450" indent="-171450" algn="just" defTabSz="713232">
                        <a:spcAft>
                          <a:spcPts val="1200"/>
                        </a:spcAft>
                        <a:buFont typeface="Arial" panose="020B0604020202020204" pitchFamily="34" charset="0"/>
                        <a:buChar char="•"/>
                      </a:pPr>
                      <a:r>
                        <a:rPr lang="en-US" sz="1400" dirty="0">
                          <a:solidFill>
                            <a:schemeClr val="tx1">
                              <a:lumMod val="75000"/>
                              <a:lumOff val="25000"/>
                            </a:schemeClr>
                          </a:solidFill>
                        </a:rPr>
                        <a:t>Cleaning-related energy use per unit of production (kWh/weight, volume or number of products).</a:t>
                      </a:r>
                    </a:p>
                    <a:p>
                      <a:pPr marL="171450" indent="-171450" algn="just" defTabSz="713232">
                        <a:spcAft>
                          <a:spcPts val="1200"/>
                        </a:spcAft>
                        <a:buFont typeface="Arial" panose="020B0604020202020204" pitchFamily="34" charset="0"/>
                        <a:buChar char="•"/>
                      </a:pPr>
                      <a:r>
                        <a:rPr lang="en-US" sz="1400" dirty="0">
                          <a:solidFill>
                            <a:schemeClr val="tx1">
                              <a:lumMod val="75000"/>
                              <a:lumOff val="25000"/>
                            </a:schemeClr>
                          </a:solidFill>
                        </a:rPr>
                        <a:t>Cleaning-related water use per unit of production (m3/weight, volume or number of products).</a:t>
                      </a:r>
                    </a:p>
                    <a:p>
                      <a:pPr marL="171450" indent="-171450" algn="just" defTabSz="713232">
                        <a:spcAft>
                          <a:spcPts val="1200"/>
                        </a:spcAft>
                        <a:buFont typeface="Arial" panose="020B0604020202020204" pitchFamily="34" charset="0"/>
                        <a:buChar char="•"/>
                      </a:pPr>
                      <a:r>
                        <a:rPr lang="en-US" sz="1400" dirty="0">
                          <a:solidFill>
                            <a:schemeClr val="tx1">
                              <a:lumMod val="75000"/>
                              <a:lumOff val="25000"/>
                            </a:schemeClr>
                          </a:solidFill>
                        </a:rPr>
                        <a:t>Cleaning-related water use (m3) per day.</a:t>
                      </a:r>
                    </a:p>
                    <a:p>
                      <a:pPr marL="171450" indent="-171450" algn="just" defTabSz="713232">
                        <a:spcAft>
                          <a:spcPts val="1200"/>
                        </a:spcAft>
                        <a:buFont typeface="Arial" panose="020B0604020202020204" pitchFamily="34" charset="0"/>
                        <a:buChar char="•"/>
                      </a:pPr>
                      <a:r>
                        <a:rPr lang="en-US" sz="1400" dirty="0">
                          <a:solidFill>
                            <a:schemeClr val="tx1">
                              <a:lumMod val="75000"/>
                              <a:lumOff val="25000"/>
                            </a:schemeClr>
                          </a:solidFill>
                        </a:rPr>
                        <a:t>Cleaning-related waste water generation per unit of production (m3/weight, volume or number of products).</a:t>
                      </a:r>
                    </a:p>
                    <a:p>
                      <a:pPr marL="171450" indent="-171450" algn="just" defTabSz="713232">
                        <a:spcAft>
                          <a:spcPts val="1200"/>
                        </a:spcAft>
                        <a:buFont typeface="Arial" panose="020B0604020202020204" pitchFamily="34" charset="0"/>
                        <a:buChar char="•"/>
                      </a:pPr>
                      <a:r>
                        <a:rPr lang="en-US" sz="1400" dirty="0">
                          <a:solidFill>
                            <a:schemeClr val="tx1">
                              <a:lumMod val="75000"/>
                              <a:lumOff val="25000"/>
                            </a:schemeClr>
                          </a:solidFill>
                        </a:rPr>
                        <a:t>Cleaning-related waste water generation (m3) per clean.</a:t>
                      </a:r>
                    </a:p>
                    <a:p>
                      <a:pPr marL="171450" indent="-171450" algn="just" defTabSz="713232">
                        <a:spcAft>
                          <a:spcPts val="1200"/>
                        </a:spcAft>
                        <a:buFont typeface="Arial" panose="020B0604020202020204" pitchFamily="34" charset="0"/>
                        <a:buChar char="•"/>
                      </a:pPr>
                      <a:r>
                        <a:rPr lang="en-US" sz="1400" dirty="0">
                          <a:solidFill>
                            <a:schemeClr val="tx1">
                              <a:lumMod val="75000"/>
                              <a:lumOff val="25000"/>
                            </a:schemeClr>
                          </a:solidFill>
                        </a:rPr>
                        <a:t>Mass (kg) or volume (m3) of cleaning product used per unit of production (weight, volume or number of products).</a:t>
                      </a:r>
                    </a:p>
                    <a:p>
                      <a:pPr marL="171450" indent="-171450" algn="just" defTabSz="713232">
                        <a:spcAft>
                          <a:spcPts val="1200"/>
                        </a:spcAft>
                        <a:buFont typeface="Arial" panose="020B0604020202020204" pitchFamily="34" charset="0"/>
                        <a:buChar char="•"/>
                      </a:pPr>
                      <a:r>
                        <a:rPr lang="en-US" sz="1400" dirty="0">
                          <a:solidFill>
                            <a:schemeClr val="tx1">
                              <a:lumMod val="75000"/>
                              <a:lumOff val="25000"/>
                            </a:schemeClr>
                          </a:solidFill>
                        </a:rPr>
                        <a:t>Share of cleaning agents (%) with an ISO Type I ecolabel25 (e.g. EU Ecolabel).</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1716776334"/>
              </p:ext>
            </p:extLst>
          </p:nvPr>
        </p:nvGraphicFramePr>
        <p:xfrm>
          <a:off x="238984" y="4556392"/>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err="1">
                          <a:solidFill>
                            <a:schemeClr val="tx1"/>
                          </a:solidFill>
                          <a:latin typeface="+mn-lt"/>
                          <a:ea typeface="+mn-ea"/>
                          <a:cs typeface="+mn-cs"/>
                        </a:rPr>
                        <a:t>Benchmarks</a:t>
                      </a:r>
                      <a:r>
                        <a:rPr lang="es-ES" sz="2000" b="1" kern="1200" dirty="0">
                          <a:solidFill>
                            <a:schemeClr val="tx1"/>
                          </a:solidFill>
                          <a:latin typeface="+mn-lt"/>
                          <a:ea typeface="+mn-ea"/>
                          <a:cs typeface="+mn-cs"/>
                        </a:rPr>
                        <a:t> </a:t>
                      </a:r>
                      <a:r>
                        <a:rPr lang="es-ES" sz="2000" b="1" kern="1200" dirty="0" err="1">
                          <a:solidFill>
                            <a:schemeClr val="tx1"/>
                          </a:solidFill>
                          <a:latin typeface="+mn-lt"/>
                          <a:ea typeface="+mn-ea"/>
                          <a:cs typeface="+mn-cs"/>
                        </a:rPr>
                        <a:t>of</a:t>
                      </a:r>
                      <a:r>
                        <a:rPr lang="es-ES" sz="2000" b="1" kern="1200" dirty="0">
                          <a:solidFill>
                            <a:schemeClr val="tx1"/>
                          </a:solidFill>
                          <a:latin typeface="+mn-lt"/>
                          <a:ea typeface="+mn-ea"/>
                          <a:cs typeface="+mn-cs"/>
                        </a:rPr>
                        <a:t> </a:t>
                      </a:r>
                      <a:r>
                        <a:rPr lang="es-ES" sz="2000" b="1" kern="1200" dirty="0" err="1">
                          <a:solidFill>
                            <a:schemeClr val="tx1"/>
                          </a:solidFill>
                          <a:latin typeface="+mn-lt"/>
                          <a:ea typeface="+mn-ea"/>
                          <a:cs typeface="+mn-cs"/>
                        </a:rPr>
                        <a:t>excellence</a:t>
                      </a:r>
                      <a:r>
                        <a:rPr lang="es-ES" sz="2000" b="1" kern="1200" dirty="0">
                          <a:solidFill>
                            <a:schemeClr val="tx1"/>
                          </a:solidFill>
                          <a:latin typeface="+mn-lt"/>
                          <a:ea typeface="+mn-ea"/>
                          <a:cs typeface="+mn-cs"/>
                        </a:rPr>
                        <a:t>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lvl="1" indent="-285750" algn="l" defTabSz="914400" rtl="0" eaLnBrk="1" latinLnBrk="0" hangingPunct="1">
                        <a:buFont typeface="Arial" panose="020B0604020202020204" pitchFamily="34" charset="0"/>
                        <a:buChar char="•"/>
                      </a:pPr>
                      <a:r>
                        <a:rPr lang="es-ES" sz="1600" kern="1200" dirty="0">
                          <a:solidFill>
                            <a:schemeClr val="dk1"/>
                          </a:solidFill>
                          <a:effectLst/>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Environmentally</a:t>
            </a:r>
            <a:r>
              <a:rPr lang="es-ES" sz="2400" dirty="0"/>
              <a:t> </a:t>
            </a:r>
            <a:r>
              <a:rPr lang="es-ES" sz="2400" dirty="0" err="1"/>
              <a:t>friendly</a:t>
            </a:r>
            <a:r>
              <a:rPr lang="es-ES" sz="2400" dirty="0"/>
              <a:t> </a:t>
            </a:r>
            <a:r>
              <a:rPr lang="es-ES" sz="2400" dirty="0" err="1"/>
              <a:t>cleaning</a:t>
            </a:r>
            <a:r>
              <a:rPr lang="es-ES" sz="2400" dirty="0"/>
              <a:t> </a:t>
            </a:r>
            <a:r>
              <a:rPr lang="es-ES" sz="2400" dirty="0" err="1"/>
              <a:t>operations</a:t>
            </a:r>
            <a:r>
              <a:rPr lang="es-ES" sz="2400" dirty="0"/>
              <a:t>.</a:t>
            </a:r>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0266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solidFill>
                  <a:srgbClr val="000000">
                    <a:lumMod val="75000"/>
                    <a:lumOff val="25000"/>
                  </a:srgbClr>
                </a:solidFill>
                <a:latin typeface="Arial"/>
              </a:rPr>
              <a:t>Review Meeting  |  Brussels</a:t>
            </a:r>
            <a:endParaRPr lang="de-DE" dirty="0">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24</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940771"/>
            <a:ext cx="8403728" cy="367550"/>
          </a:xfrm>
          <a:noFill/>
        </p:spPr>
        <p:txBody>
          <a:bodyPr vert="horz" lIns="91440" tIns="45720" rIns="91440" bIns="45720" rtlCol="0" anchor="ctr">
            <a:noAutofit/>
          </a:bodyPr>
          <a:lstStyle/>
          <a:p>
            <a:pPr algn="ctr"/>
            <a:r>
              <a:rPr lang="es-ES" sz="3600" dirty="0" err="1">
                <a:solidFill>
                  <a:srgbClr val="000000">
                    <a:lumMod val="75000"/>
                    <a:lumOff val="25000"/>
                  </a:srgbClr>
                </a:solidFill>
              </a:rPr>
              <a:t>Operations</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95CA2288-AF3E-4FA5-8866-344789D5ABA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Environmentally</a:t>
            </a:r>
            <a:r>
              <a:rPr lang="es-ES" sz="2400" dirty="0"/>
              <a:t> </a:t>
            </a:r>
            <a:r>
              <a:rPr lang="es-ES" sz="2400" dirty="0" err="1"/>
              <a:t>friendly</a:t>
            </a:r>
            <a:r>
              <a:rPr lang="es-ES" sz="2400" dirty="0"/>
              <a:t> </a:t>
            </a:r>
            <a:r>
              <a:rPr lang="es-ES" sz="2400" dirty="0" err="1"/>
              <a:t>cleaning</a:t>
            </a:r>
            <a:r>
              <a:rPr lang="es-ES" sz="2400" dirty="0"/>
              <a:t> </a:t>
            </a:r>
            <a:r>
              <a:rPr lang="es-ES" sz="2400" dirty="0" err="1"/>
              <a:t>operations</a:t>
            </a:r>
            <a:r>
              <a:rPr lang="es-ES" sz="2400" dirty="0"/>
              <a:t>.</a:t>
            </a:r>
          </a:p>
        </p:txBody>
      </p:sp>
      <p:sp>
        <p:nvSpPr>
          <p:cNvPr id="9" name="Rectángulo 8">
            <a:extLst>
              <a:ext uri="{FF2B5EF4-FFF2-40B4-BE49-F238E27FC236}">
                <a16:creationId xmlns:a16="http://schemas.microsoft.com/office/drawing/2014/main" id="{28BC079D-DDF5-4E9B-96BF-CCD81131D7D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7F7509A-17BE-47AF-B6DE-73A3D10119D8}"/>
              </a:ext>
            </a:extLst>
          </p:cNvPr>
          <p:cNvSpPr/>
          <p:nvPr/>
        </p:nvSpPr>
        <p:spPr>
          <a:xfrm>
            <a:off x="370136"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D5BF6D3-A97B-4F84-BC90-7C47AEF1E0D6}"/>
              </a:ext>
            </a:extLst>
          </p:cNvPr>
          <p:cNvSpPr/>
          <p:nvPr/>
        </p:nvSpPr>
        <p:spPr>
          <a:xfrm>
            <a:off x="370137" y="2158780"/>
            <a:ext cx="4176852" cy="3459088"/>
          </a:xfrm>
          <a:prstGeom prst="rect">
            <a:avLst/>
          </a:prstGeom>
        </p:spPr>
        <p:txBody>
          <a:bodyPr wrap="square">
            <a:spAutoFit/>
          </a:bodyPr>
          <a:lstStyle/>
          <a:p>
            <a:pPr marL="285750" lvl="0" indent="-285750" algn="just" defTabSz="685800">
              <a:lnSpc>
                <a:spcPct val="150000"/>
              </a:lnSpc>
              <a:spcAft>
                <a:spcPts val="600"/>
              </a:spcAft>
              <a:buFont typeface="Wingdings" panose="05000000000000000000" pitchFamily="2" charset="2"/>
              <a:buChar char="ü"/>
            </a:pPr>
            <a:r>
              <a:rPr lang="en-US" sz="1200" b="1" dirty="0">
                <a:solidFill>
                  <a:schemeClr val="tx1">
                    <a:lumMod val="75000"/>
                    <a:lumOff val="25000"/>
                  </a:schemeClr>
                </a:solidFill>
              </a:rPr>
              <a:t>Implementing and </a:t>
            </a:r>
            <a:r>
              <a:rPr lang="en-US" sz="1200" b="1" dirty="0" err="1">
                <a:solidFill>
                  <a:schemeClr val="tx1">
                    <a:lumMod val="75000"/>
                    <a:lumOff val="25000"/>
                  </a:schemeClr>
                </a:solidFill>
              </a:rPr>
              <a:t>optimising</a:t>
            </a:r>
            <a:r>
              <a:rPr lang="en-US" sz="1200" b="1" dirty="0">
                <a:solidFill>
                  <a:schemeClr val="tx1">
                    <a:lumMod val="75000"/>
                    <a:lumOff val="25000"/>
                  </a:schemeClr>
                </a:solidFill>
              </a:rPr>
              <a:t> ‘Cleaning In Place’ (CIP) systems </a:t>
            </a:r>
            <a:r>
              <a:rPr lang="en-US" sz="1200" dirty="0">
                <a:solidFill>
                  <a:schemeClr val="tx1">
                    <a:lumMod val="75000"/>
                    <a:lumOff val="25000"/>
                  </a:schemeClr>
                </a:solidFill>
              </a:rPr>
              <a:t>by optimal cleaning preparation (e.g. ice pigging), accurate design and configuration, measuring and controlling detergent temperature and concentration, using mechanical action appropriately, reusing final rinse water for the pre-rinse, recycling detergents, and by using real-time cleaning verification</a:t>
            </a:r>
            <a:r>
              <a:rPr lang="en-US" sz="1200" b="1" dirty="0">
                <a:solidFill>
                  <a:schemeClr val="tx1">
                    <a:lumMod val="75000"/>
                    <a:lumOff val="25000"/>
                  </a:schemeClr>
                </a:solidFill>
              </a:rPr>
              <a:t>.</a:t>
            </a:r>
          </a:p>
          <a:p>
            <a:pPr marL="285750" lvl="0" indent="-285750" algn="just" defTabSz="685800">
              <a:lnSpc>
                <a:spcPct val="150000"/>
              </a:lnSpc>
              <a:spcAft>
                <a:spcPts val="600"/>
              </a:spcAft>
              <a:buFont typeface="Wingdings" panose="05000000000000000000" pitchFamily="2" charset="2"/>
              <a:buChar char="ü"/>
            </a:pPr>
            <a:r>
              <a:rPr lang="en-US" sz="1200" b="1" dirty="0" err="1">
                <a:solidFill>
                  <a:schemeClr val="tx1">
                    <a:lumMod val="75000"/>
                    <a:lumOff val="25000"/>
                  </a:schemeClr>
                </a:solidFill>
              </a:rPr>
              <a:t>Optimising</a:t>
            </a:r>
            <a:r>
              <a:rPr lang="en-US" sz="1200" b="1" dirty="0">
                <a:solidFill>
                  <a:schemeClr val="tx1">
                    <a:lumMod val="75000"/>
                    <a:lumOff val="25000"/>
                  </a:schemeClr>
                </a:solidFill>
              </a:rPr>
              <a:t> manual cleaning operations </a:t>
            </a:r>
            <a:r>
              <a:rPr lang="en-US" sz="1200" dirty="0">
                <a:solidFill>
                  <a:schemeClr val="tx1">
                    <a:lumMod val="75000"/>
                    <a:lumOff val="25000"/>
                  </a:schemeClr>
                </a:solidFill>
              </a:rPr>
              <a:t>by raising awareness, monitoring the energy, water and chemicals used, dry clean-up and cleaning of equipment as soon as possible after use.</a:t>
            </a:r>
          </a:p>
        </p:txBody>
      </p:sp>
      <p:sp>
        <p:nvSpPr>
          <p:cNvPr id="13" name="Rectángulo 12">
            <a:extLst>
              <a:ext uri="{FF2B5EF4-FFF2-40B4-BE49-F238E27FC236}">
                <a16:creationId xmlns:a16="http://schemas.microsoft.com/office/drawing/2014/main" id="{B64B0C5B-61A4-46B7-B4DB-8BB46A8DC755}"/>
              </a:ext>
            </a:extLst>
          </p:cNvPr>
          <p:cNvSpPr/>
          <p:nvPr/>
        </p:nvSpPr>
        <p:spPr>
          <a:xfrm>
            <a:off x="4617757" y="2116284"/>
            <a:ext cx="4176853" cy="355414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B6144CE-2673-4A0E-A384-7BB83EDF0337}"/>
              </a:ext>
            </a:extLst>
          </p:cNvPr>
          <p:cNvSpPr/>
          <p:nvPr/>
        </p:nvSpPr>
        <p:spPr>
          <a:xfrm>
            <a:off x="4617758" y="2158780"/>
            <a:ext cx="4176852" cy="2932791"/>
          </a:xfrm>
          <a:prstGeom prst="rect">
            <a:avLst/>
          </a:prstGeom>
        </p:spPr>
        <p:txBody>
          <a:bodyPr wrap="square">
            <a:spAutoFit/>
          </a:bodyPr>
          <a:lstStyle/>
          <a:p>
            <a:pPr marL="285750" lvl="0" indent="-285750" algn="just" defTabSz="685800">
              <a:lnSpc>
                <a:spcPct val="150000"/>
              </a:lnSpc>
              <a:spcBef>
                <a:spcPct val="20000"/>
              </a:spcBef>
              <a:spcAft>
                <a:spcPts val="1200"/>
              </a:spcAft>
              <a:buFont typeface="Wingdings" panose="05000000000000000000" pitchFamily="2" charset="2"/>
              <a:buChar char="ü"/>
            </a:pPr>
            <a:r>
              <a:rPr lang="en-US" sz="1200" b="1" dirty="0" err="1">
                <a:solidFill>
                  <a:schemeClr val="tx1">
                    <a:lumMod val="75000"/>
                    <a:lumOff val="25000"/>
                  </a:schemeClr>
                </a:solidFill>
              </a:rPr>
              <a:t>Minimising</a:t>
            </a:r>
            <a:r>
              <a:rPr lang="en-US" sz="1200" b="1" dirty="0">
                <a:solidFill>
                  <a:schemeClr val="tx1">
                    <a:lumMod val="75000"/>
                    <a:lumOff val="25000"/>
                  </a:schemeClr>
                </a:solidFill>
              </a:rPr>
              <a:t> or avoiding the use of harmful chemicals </a:t>
            </a:r>
            <a:r>
              <a:rPr lang="en-US" sz="1200" dirty="0">
                <a:solidFill>
                  <a:schemeClr val="tx1">
                    <a:lumMod val="75000"/>
                    <a:lumOff val="25000"/>
                  </a:schemeClr>
                </a:solidFill>
              </a:rPr>
              <a:t>by capturing and reusing cleaning agents and using less harmful and biological chemicals.</a:t>
            </a:r>
          </a:p>
          <a:p>
            <a:pPr marL="285750" lvl="0" indent="-285750" algn="just" defTabSz="685800">
              <a:lnSpc>
                <a:spcPct val="150000"/>
              </a:lnSpc>
              <a:spcBef>
                <a:spcPct val="20000"/>
              </a:spcBef>
              <a:spcAft>
                <a:spcPts val="1200"/>
              </a:spcAft>
              <a:buFont typeface="Wingdings" panose="05000000000000000000" pitchFamily="2" charset="2"/>
              <a:buChar char="ü"/>
            </a:pPr>
            <a:r>
              <a:rPr lang="en-US" sz="1200" b="1" dirty="0">
                <a:solidFill>
                  <a:schemeClr val="tx1">
                    <a:lumMod val="75000"/>
                    <a:lumOff val="25000"/>
                  </a:schemeClr>
                </a:solidFill>
              </a:rPr>
              <a:t>Better production planning </a:t>
            </a:r>
            <a:r>
              <a:rPr lang="en-US" sz="1200" dirty="0">
                <a:solidFill>
                  <a:schemeClr val="tx1">
                    <a:lumMod val="75000"/>
                    <a:lumOff val="25000"/>
                  </a:schemeClr>
                </a:solidFill>
              </a:rPr>
              <a:t>in order to avoid changes in the production process that require the equipment to be cleaned</a:t>
            </a:r>
          </a:p>
          <a:p>
            <a:pPr marL="285750" lvl="0" indent="-285750" algn="just" defTabSz="685800">
              <a:lnSpc>
                <a:spcPct val="150000"/>
              </a:lnSpc>
              <a:spcBef>
                <a:spcPct val="20000"/>
              </a:spcBef>
              <a:spcAft>
                <a:spcPts val="1200"/>
              </a:spcAft>
              <a:buFont typeface="Wingdings" panose="05000000000000000000" pitchFamily="2" charset="2"/>
              <a:buChar char="ü"/>
            </a:pPr>
            <a:r>
              <a:rPr lang="en-US" sz="1200" b="1" dirty="0">
                <a:solidFill>
                  <a:schemeClr val="tx1">
                    <a:lumMod val="75000"/>
                    <a:lumOff val="25000"/>
                  </a:schemeClr>
                </a:solidFill>
              </a:rPr>
              <a:t>Better plant design by improving the design of vessels, pipework, etc. </a:t>
            </a:r>
            <a:r>
              <a:rPr lang="en-US" sz="1200" dirty="0">
                <a:solidFill>
                  <a:schemeClr val="tx1">
                    <a:lumMod val="75000"/>
                    <a:lumOff val="25000"/>
                  </a:schemeClr>
                </a:solidFill>
              </a:rPr>
              <a:t>so as to eliminate areas that detergent cannot reach or where fluid accumulates.</a:t>
            </a:r>
          </a:p>
        </p:txBody>
      </p:sp>
    </p:spTree>
    <p:extLst>
      <p:ext uri="{BB962C8B-B14F-4D97-AF65-F5344CB8AC3E}">
        <p14:creationId xmlns:p14="http://schemas.microsoft.com/office/powerpoint/2010/main" val="3517405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en-US" dirty="0">
                <a:solidFill>
                  <a:schemeClr val="tx1">
                    <a:lumMod val="75000"/>
                    <a:lumOff val="25000"/>
                  </a:schemeClr>
                </a:solidFill>
              </a:rPr>
              <a:t>The South African brewing company SABMiller </a:t>
            </a:r>
            <a:r>
              <a:rPr lang="en-US" dirty="0" err="1">
                <a:solidFill>
                  <a:schemeClr val="tx1">
                    <a:lumMod val="75000"/>
                    <a:lumOff val="25000"/>
                  </a:schemeClr>
                </a:solidFill>
              </a:rPr>
              <a:t>trialled</a:t>
            </a:r>
            <a:r>
              <a:rPr lang="en-US" dirty="0">
                <a:solidFill>
                  <a:schemeClr val="tx1">
                    <a:lumMod val="75000"/>
                    <a:lumOff val="25000"/>
                  </a:schemeClr>
                </a:solidFill>
              </a:rPr>
              <a:t> a new CIP system which uses ECA instead of detergent and disinfectants at its ‘</a:t>
            </a:r>
            <a:r>
              <a:rPr lang="en-US" dirty="0" err="1">
                <a:solidFill>
                  <a:schemeClr val="tx1">
                    <a:lumMod val="75000"/>
                    <a:lumOff val="25000"/>
                  </a:schemeClr>
                </a:solidFill>
              </a:rPr>
              <a:t>Chamdor</a:t>
            </a:r>
            <a:r>
              <a:rPr lang="en-US" dirty="0">
                <a:solidFill>
                  <a:schemeClr val="tx1">
                    <a:lumMod val="75000"/>
                    <a:lumOff val="25000"/>
                  </a:schemeClr>
                </a:solidFill>
              </a:rPr>
              <a:t>’ brewery. The result was an 83% reduction in water use.</a:t>
            </a: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25</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rPr>
              <a:t>Success stories</a:t>
            </a:r>
            <a:r>
              <a:rPr lang="de-DE" sz="3600" dirty="0">
                <a:solidFill>
                  <a:srgbClr val="000000">
                    <a:lumMod val="75000"/>
                    <a:lumOff val="25000"/>
                  </a:srgbClr>
                </a:solidFill>
                <a:latin typeface="Arial"/>
              </a:rPr>
              <a:t>:</a:t>
            </a:r>
          </a:p>
        </p:txBody>
      </p:sp>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Environmentally</a:t>
            </a:r>
            <a:r>
              <a:rPr lang="es-ES" sz="2400" dirty="0"/>
              <a:t> </a:t>
            </a:r>
            <a:r>
              <a:rPr lang="es-ES" sz="2400" dirty="0" err="1"/>
              <a:t>friendly</a:t>
            </a:r>
            <a:r>
              <a:rPr lang="es-ES" sz="2400" dirty="0"/>
              <a:t> </a:t>
            </a:r>
            <a:r>
              <a:rPr lang="es-ES" sz="2400" dirty="0" err="1"/>
              <a:t>cleaning</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s-ES" sz="1200" dirty="0"/>
              <a:t>E</a:t>
            </a:r>
            <a:r>
              <a:rPr lang="en-US" sz="1200" dirty="0"/>
              <a:t>The ‘Green CIP’ method results in a reduction on energy consumption by up to 50% because:</a:t>
            </a:r>
          </a:p>
          <a:p>
            <a:pPr marL="252413" lvl="1" indent="0" algn="just">
              <a:buNone/>
            </a:pPr>
            <a:r>
              <a:rPr lang="en-US" sz="1200" dirty="0"/>
              <a:t>Waste water treatment is no longer required.</a:t>
            </a:r>
          </a:p>
          <a:p>
            <a:pPr marL="252413" lvl="1" indent="0" algn="just">
              <a:buNone/>
            </a:pPr>
            <a:r>
              <a:rPr lang="en-US" sz="1200" dirty="0"/>
              <a:t>The pipes are no longer cooled down with the initial cold water flush and thus no longer need heating up again when production resumes after cleaning (this also saves time which is critical from a financial perspective.</a:t>
            </a:r>
          </a:p>
          <a:p>
            <a:endParaRPr lang="de-DE" sz="14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350" dirty="0"/>
              <a:t>Coca-Cola </a:t>
            </a:r>
            <a:r>
              <a:rPr lang="en-US" sz="1350" dirty="0" err="1"/>
              <a:t>realised</a:t>
            </a:r>
            <a:r>
              <a:rPr lang="en-US" sz="1350" dirty="0"/>
              <a:t> similarly substantial chemicals savings after introducing ECA to the CIP system at its Atlanta Beverage Base Plant (ABBP) in the USA, reducing chemicals usage by 84%.</a:t>
            </a:r>
          </a:p>
        </p:txBody>
      </p:sp>
      <p:pic>
        <p:nvPicPr>
          <p:cNvPr id="22" name="Imagen 21" descr="Imagen que contiene imágenes prediseñadas&#10;&#10;Descripción generada automáticamente">
            <a:extLst>
              <a:ext uri="{FF2B5EF4-FFF2-40B4-BE49-F238E27FC236}">
                <a16:creationId xmlns:a16="http://schemas.microsoft.com/office/drawing/2014/main" id="{6565F6B0-D715-43BB-93CE-689806F8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64" y="2237597"/>
            <a:ext cx="944925" cy="632522"/>
          </a:xfrm>
          <a:prstGeom prst="rect">
            <a:avLst/>
          </a:prstGeom>
        </p:spPr>
      </p:pic>
      <p:pic>
        <p:nvPicPr>
          <p:cNvPr id="23" name="Imagen 22" descr="Imagen que contiene imágenes prediseñadas&#10;&#10;Descripción generada automáticamente">
            <a:extLst>
              <a:ext uri="{FF2B5EF4-FFF2-40B4-BE49-F238E27FC236}">
                <a16:creationId xmlns:a16="http://schemas.microsoft.com/office/drawing/2014/main" id="{C04FCDF6-7FBE-47EE-9DC4-C817E29C6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367" y="2281884"/>
            <a:ext cx="971336" cy="543948"/>
          </a:xfrm>
          <a:prstGeom prst="rect">
            <a:avLst/>
          </a:prstGeom>
        </p:spPr>
      </p:pic>
      <p:pic>
        <p:nvPicPr>
          <p:cNvPr id="24" name="Imagen 23">
            <a:extLst>
              <a:ext uri="{FF2B5EF4-FFF2-40B4-BE49-F238E27FC236}">
                <a16:creationId xmlns:a16="http://schemas.microsoft.com/office/drawing/2014/main" id="{5AAAE314-0D14-4F7C-AEC0-7CE296F0998D}"/>
              </a:ext>
            </a:extLst>
          </p:cNvPr>
          <p:cNvPicPr>
            <a:picLocks noChangeAspect="1"/>
          </p:cNvPicPr>
          <p:nvPr/>
        </p:nvPicPr>
        <p:blipFill rotWithShape="1">
          <a:blip r:embed="rId4">
            <a:extLst>
              <a:ext uri="{28A0092B-C50C-407E-A947-70E740481C1C}">
                <a14:useLocalDpi xmlns:a14="http://schemas.microsoft.com/office/drawing/2010/main" val="0"/>
              </a:ext>
            </a:extLst>
          </a:blip>
          <a:srcRect t="17837" b="21122"/>
          <a:stretch/>
        </p:blipFill>
        <p:spPr>
          <a:xfrm>
            <a:off x="4237177" y="2273254"/>
            <a:ext cx="971335" cy="561208"/>
          </a:xfrm>
          <a:prstGeom prst="rect">
            <a:avLst/>
          </a:prstGeom>
        </p:spPr>
      </p:pic>
      <p:sp>
        <p:nvSpPr>
          <p:cNvPr id="25" name="CuadroTexto 24">
            <a:extLst>
              <a:ext uri="{FF2B5EF4-FFF2-40B4-BE49-F238E27FC236}">
                <a16:creationId xmlns:a16="http://schemas.microsoft.com/office/drawing/2014/main" id="{5F9C12E7-FDF7-42C4-8CD2-4A4FE5A0F3B8}"/>
              </a:ext>
            </a:extLst>
          </p:cNvPr>
          <p:cNvSpPr txBox="1"/>
          <p:nvPr/>
        </p:nvSpPr>
        <p:spPr>
          <a:xfrm>
            <a:off x="397444" y="5549993"/>
            <a:ext cx="1641576" cy="400110"/>
          </a:xfrm>
          <a:prstGeom prst="rect">
            <a:avLst/>
          </a:prstGeom>
          <a:noFill/>
        </p:spPr>
        <p:txBody>
          <a:bodyPr wrap="square" rtlCol="0">
            <a:spAutoFit/>
          </a:bodyPr>
          <a:lstStyle/>
          <a:p>
            <a:r>
              <a:rPr lang="es-ES" sz="1000" b="1" i="1" dirty="0"/>
              <a:t>*ECA Activación electroquímica</a:t>
            </a:r>
          </a:p>
        </p:txBody>
      </p:sp>
    </p:spTree>
    <p:extLst>
      <p:ext uri="{BB962C8B-B14F-4D97-AF65-F5344CB8AC3E}">
        <p14:creationId xmlns:p14="http://schemas.microsoft.com/office/powerpoint/2010/main" val="3141534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26</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Environmentally</a:t>
            </a:r>
            <a:r>
              <a:rPr lang="es-ES" sz="2400" dirty="0"/>
              <a:t> </a:t>
            </a:r>
            <a:r>
              <a:rPr lang="es-ES" sz="2400" dirty="0" err="1"/>
              <a:t>friendly</a:t>
            </a:r>
            <a:r>
              <a:rPr lang="es-ES" sz="2400" dirty="0"/>
              <a:t> </a:t>
            </a:r>
            <a:r>
              <a:rPr lang="es-ES" sz="2400" dirty="0" err="1"/>
              <a:t>cleaning</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940190" y="174774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2012393" y="122052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887759" y="1853209"/>
            <a:ext cx="2888932"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8" name="TextBox 33">
            <a:extLst>
              <a:ext uri="{FF2B5EF4-FFF2-40B4-BE49-F238E27FC236}">
                <a16:creationId xmlns:a16="http://schemas.microsoft.com/office/drawing/2014/main" id="{AAA07779-33DB-4585-898B-A2F6977F505F}"/>
              </a:ext>
            </a:extLst>
          </p:cNvPr>
          <p:cNvSpPr txBox="1"/>
          <p:nvPr/>
        </p:nvSpPr>
        <p:spPr>
          <a:xfrm>
            <a:off x="943512" y="2314989"/>
            <a:ext cx="2780748" cy="215443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Three main benefits derived from the use of environmentally friendly cleaning operations have been identified</a:t>
            </a:r>
            <a:r>
              <a:rPr lang="es-ES" sz="1350" dirty="0">
                <a:solidFill>
                  <a:schemeClr val="tx1">
                    <a:lumMod val="75000"/>
                    <a:lumOff val="25000"/>
                  </a:schemeClr>
                </a:solidFill>
              </a:rPr>
              <a:t>:</a:t>
            </a:r>
          </a:p>
          <a:p>
            <a:pPr marL="742950" lvl="1" indent="-285750" algn="just" defTabSz="534924">
              <a:spcAft>
                <a:spcPts val="450"/>
              </a:spcAft>
              <a:buFont typeface="Courier New" panose="02070309020205020404" pitchFamily="49" charset="0"/>
              <a:buChar char="o"/>
            </a:pPr>
            <a:r>
              <a:rPr lang="en-US" sz="1350" dirty="0">
                <a:solidFill>
                  <a:schemeClr val="tx1">
                    <a:lumMod val="75000"/>
                    <a:lumOff val="25000"/>
                  </a:schemeClr>
                </a:solidFill>
              </a:rPr>
              <a:t>Saving water.</a:t>
            </a:r>
          </a:p>
          <a:p>
            <a:pPr marL="742950" lvl="1" indent="-285750" algn="just" defTabSz="534924">
              <a:spcAft>
                <a:spcPts val="450"/>
              </a:spcAft>
              <a:buFont typeface="Courier New" panose="02070309020205020404" pitchFamily="49" charset="0"/>
              <a:buChar char="o"/>
            </a:pPr>
            <a:r>
              <a:rPr lang="en-US" sz="1350" dirty="0">
                <a:solidFill>
                  <a:schemeClr val="tx1">
                    <a:lumMod val="75000"/>
                    <a:lumOff val="25000"/>
                  </a:schemeClr>
                </a:solidFill>
              </a:rPr>
              <a:t>Energy saving.</a:t>
            </a:r>
          </a:p>
          <a:p>
            <a:pPr marL="742950" lvl="1" indent="-285750" algn="just" defTabSz="534924">
              <a:spcAft>
                <a:spcPts val="450"/>
              </a:spcAft>
              <a:buFont typeface="Courier New" panose="02070309020205020404" pitchFamily="49" charset="0"/>
              <a:buChar char="o"/>
            </a:pPr>
            <a:r>
              <a:rPr lang="en-US" sz="1350" dirty="0">
                <a:solidFill>
                  <a:schemeClr val="tx1">
                    <a:lumMod val="75000"/>
                    <a:lumOff val="25000"/>
                  </a:schemeClr>
                </a:solidFill>
              </a:rPr>
              <a:t>Savings of chemical products.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332639"/>
            <a:ext cx="427966" cy="408757"/>
          </a:xfrm>
          <a:prstGeom prst="rect">
            <a:avLst/>
          </a:prstGeom>
        </p:spPr>
      </p:pic>
      <p:sp>
        <p:nvSpPr>
          <p:cNvPr id="23" name="Rectángulo: esquinas superiores redondeadas 22">
            <a:extLst>
              <a:ext uri="{FF2B5EF4-FFF2-40B4-BE49-F238E27FC236}">
                <a16:creationId xmlns:a16="http://schemas.microsoft.com/office/drawing/2014/main" id="{55F0020D-3544-40BF-B5F7-3950CB9AAADA}"/>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6AF711F7-E131-4432-B703-02386FF97AA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76213378-BE82-4565-A339-D43C6B3F650F}"/>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6" name="Gráfico 25">
            <a:extLst>
              <a:ext uri="{FF2B5EF4-FFF2-40B4-BE49-F238E27FC236}">
                <a16:creationId xmlns:a16="http://schemas.microsoft.com/office/drawing/2014/main" id="{4EC38289-C03A-4730-AEB7-B0710855F5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940190" y="2254753"/>
            <a:ext cx="2780748" cy="34723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F18E70A2-3A28-46E4-842F-62371D8E0740}"/>
              </a:ext>
            </a:extLst>
          </p:cNvPr>
          <p:cNvSpPr/>
          <p:nvPr/>
        </p:nvSpPr>
        <p:spPr>
          <a:xfrm>
            <a:off x="4710105" y="2249227"/>
            <a:ext cx="3632315" cy="347783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C7A9A8E3-DDDA-496C-B0B6-9EE704BC1329}"/>
              </a:ext>
            </a:extLst>
          </p:cNvPr>
          <p:cNvSpPr txBox="1"/>
          <p:nvPr/>
        </p:nvSpPr>
        <p:spPr>
          <a:xfrm>
            <a:off x="4723761" y="2314989"/>
            <a:ext cx="3618660" cy="342651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Advanced cleaning techniques, especially CIP, offer manufacturers several economic benefits including</a:t>
            </a:r>
            <a:r>
              <a:rPr lang="es-ES" sz="1350" dirty="0">
                <a:solidFill>
                  <a:schemeClr val="tx1">
                    <a:lumMod val="75000"/>
                    <a:lumOff val="25000"/>
                  </a:schemeClr>
                </a:solidFill>
              </a:rPr>
              <a:t>:</a:t>
            </a:r>
          </a:p>
          <a:p>
            <a:pPr marL="742950" lvl="1" indent="-285750" algn="just" defTabSz="534924">
              <a:lnSpc>
                <a:spcPct val="150000"/>
              </a:lnSpc>
              <a:spcAft>
                <a:spcPts val="450"/>
              </a:spcAft>
              <a:buFont typeface="Courier New" panose="02070309020205020404" pitchFamily="49" charset="0"/>
              <a:buChar char="o"/>
            </a:pPr>
            <a:r>
              <a:rPr lang="en-US" sz="1350" dirty="0">
                <a:solidFill>
                  <a:schemeClr val="tx1">
                    <a:lumMod val="75000"/>
                    <a:lumOff val="25000"/>
                  </a:schemeClr>
                </a:solidFill>
              </a:rPr>
              <a:t>cutting the considerable costs of downtime</a:t>
            </a:r>
          </a:p>
          <a:p>
            <a:pPr marL="742950" lvl="1" indent="-285750" algn="just" defTabSz="534924">
              <a:lnSpc>
                <a:spcPct val="150000"/>
              </a:lnSpc>
              <a:spcAft>
                <a:spcPts val="450"/>
              </a:spcAft>
              <a:buFont typeface="Courier New" panose="02070309020205020404" pitchFamily="49" charset="0"/>
              <a:buChar char="o"/>
            </a:pPr>
            <a:r>
              <a:rPr lang="en-US" sz="1350" dirty="0">
                <a:solidFill>
                  <a:schemeClr val="tx1">
                    <a:lumMod val="75000"/>
                    <a:lumOff val="25000"/>
                  </a:schemeClr>
                </a:solidFill>
              </a:rPr>
              <a:t>cutting the cost of energy, water, chemicals and effluent treatment</a:t>
            </a:r>
          </a:p>
          <a:p>
            <a:pPr marL="742950" lvl="1" indent="-285750" algn="just" defTabSz="534924">
              <a:lnSpc>
                <a:spcPct val="150000"/>
              </a:lnSpc>
              <a:spcAft>
                <a:spcPts val="450"/>
              </a:spcAft>
              <a:buFont typeface="Courier New" panose="02070309020205020404" pitchFamily="49" charset="0"/>
              <a:buChar char="o"/>
            </a:pPr>
            <a:r>
              <a:rPr lang="en-US" sz="1350" dirty="0">
                <a:solidFill>
                  <a:schemeClr val="tx1">
                    <a:lumMod val="75000"/>
                    <a:lumOff val="25000"/>
                  </a:schemeClr>
                </a:solidFill>
              </a:rPr>
              <a:t>cutting the cost of food waste which might otherwise have arisen during production interruptions</a:t>
            </a:r>
          </a:p>
          <a:p>
            <a:pPr marL="742950" lvl="1" indent="-285750" algn="just" defTabSz="534924">
              <a:lnSpc>
                <a:spcPct val="150000"/>
              </a:lnSpc>
              <a:spcAft>
                <a:spcPts val="450"/>
              </a:spcAft>
              <a:buFont typeface="Courier New" panose="02070309020205020404" pitchFamily="49" charset="0"/>
              <a:buChar char="o"/>
            </a:pPr>
            <a:r>
              <a:rPr lang="en-US" sz="1350" dirty="0">
                <a:solidFill>
                  <a:schemeClr val="tx1">
                    <a:lumMod val="75000"/>
                    <a:lumOff val="25000"/>
                  </a:schemeClr>
                </a:solidFill>
              </a:rPr>
              <a:t>reduction of </a:t>
            </a:r>
            <a:r>
              <a:rPr lang="en-US" sz="1350" dirty="0" err="1">
                <a:solidFill>
                  <a:schemeClr val="tx1">
                    <a:lumMod val="75000"/>
                    <a:lumOff val="25000"/>
                  </a:schemeClr>
                </a:solidFill>
              </a:rPr>
              <a:t>labour</a:t>
            </a:r>
            <a:r>
              <a:rPr lang="en-US" sz="1350" dirty="0">
                <a:solidFill>
                  <a:schemeClr val="tx1">
                    <a:lumMod val="75000"/>
                    <a:lumOff val="25000"/>
                  </a:schemeClr>
                </a:solidFill>
              </a:rPr>
              <a:t> requirements.</a:t>
            </a:r>
          </a:p>
        </p:txBody>
      </p:sp>
    </p:spTree>
    <p:extLst>
      <p:ext uri="{BB962C8B-B14F-4D97-AF65-F5344CB8AC3E}">
        <p14:creationId xmlns:p14="http://schemas.microsoft.com/office/powerpoint/2010/main" val="178105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99E6F7D-B96B-41E3-AEBD-843A62C4158C}"/>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20423"/>
            <a:ext cx="8403728" cy="367550"/>
          </a:xfrm>
        </p:spPr>
        <p:txBody>
          <a:bodyPr/>
          <a:lstStyle/>
          <a:p>
            <a:pPr algn="ctr"/>
            <a:r>
              <a:rPr lang="de-DE" sz="3600" dirty="0">
                <a:solidFill>
                  <a:srgbClr val="000000">
                    <a:lumMod val="75000"/>
                    <a:lumOff val="25000"/>
                  </a:srgbClr>
                </a:solidFill>
              </a:rPr>
              <a:t>Driving force for implementation: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31768" y="2028240"/>
            <a:ext cx="8229600" cy="2363460"/>
          </a:xfrm>
        </p:spPr>
        <p:txBody>
          <a:bodyPr>
            <a:normAutofit lnSpcReduction="10000"/>
          </a:bodyPr>
          <a:lstStyle/>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The opportunity to reduce costs, especially those associated with energy, cleaning chemicals, water and, above all, downtime.</a:t>
            </a:r>
          </a:p>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With water, a double financial savings benefit can be gained in that manufacturers can not only cut the costs of water consumption but also those of treating waste water effluent prior to discharge to municipal sewage systems. </a:t>
            </a:r>
          </a:p>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Regulatory compliance is also likely to play a role as manufacturers are legally required to ‘clean up’ effluent prior to discharge. </a:t>
            </a:r>
          </a:p>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Voluntary agreements and initiatives have also been demonstrated to motivate the implementation of sustainable cleaning operations in the sector. </a:t>
            </a:r>
          </a:p>
        </p:txBody>
      </p:sp>
      <p:sp>
        <p:nvSpPr>
          <p:cNvPr id="9" name="Titel 1">
            <a:extLst>
              <a:ext uri="{FF2B5EF4-FFF2-40B4-BE49-F238E27FC236}">
                <a16:creationId xmlns:a16="http://schemas.microsoft.com/office/drawing/2014/main" id="{B69688B9-4733-4765-BC23-EE77E502B2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Environmentally</a:t>
            </a:r>
            <a:r>
              <a:rPr lang="es-ES" sz="2400" dirty="0"/>
              <a:t> </a:t>
            </a:r>
            <a:r>
              <a:rPr lang="es-ES" sz="2400" dirty="0" err="1"/>
              <a:t>friendly</a:t>
            </a:r>
            <a:r>
              <a:rPr lang="es-ES" sz="2400" dirty="0"/>
              <a:t> </a:t>
            </a:r>
            <a:r>
              <a:rPr lang="es-ES" sz="2400" dirty="0" err="1"/>
              <a:t>cleaning</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AB07F647-1014-427A-B58B-C85BD40065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329CE929-0714-48A5-81DB-681356C9EC21}"/>
              </a:ext>
            </a:extLst>
          </p:cNvPr>
          <p:cNvSpPr/>
          <p:nvPr/>
        </p:nvSpPr>
        <p:spPr>
          <a:xfrm>
            <a:off x="2638463" y="4808004"/>
            <a:ext cx="5062373" cy="830997"/>
          </a:xfrm>
          <a:prstGeom prst="rect">
            <a:avLst/>
          </a:prstGeom>
        </p:spPr>
        <p:txBody>
          <a:bodyPr wrap="square">
            <a:spAutoFit/>
          </a:bodyPr>
          <a:lstStyle/>
          <a:p>
            <a:pPr algn="just"/>
            <a:r>
              <a:rPr lang="en-US" sz="1200" b="1" dirty="0">
                <a:solidFill>
                  <a:schemeClr val="tx1">
                    <a:lumMod val="75000"/>
                    <a:lumOff val="25000"/>
                  </a:schemeClr>
                </a:solidFill>
              </a:rPr>
              <a:t>Example: </a:t>
            </a:r>
            <a:r>
              <a:rPr lang="en-US" sz="1200" dirty="0">
                <a:solidFill>
                  <a:schemeClr val="tx1">
                    <a:lumMod val="75000"/>
                    <a:lumOff val="25000"/>
                  </a:schemeClr>
                </a:solidFill>
              </a:rPr>
              <a:t>Tulip adheres to the Commitment of the Chamber of the Federation of Food and Beverages (FHC) and voluntarily acquires the responsibility of implementing respectful cleaning operations. It used 7.1% less water in 2011 than in 2010.</a:t>
            </a:r>
            <a:endParaRPr lang="es-ES" sz="1200" dirty="0">
              <a:solidFill>
                <a:schemeClr val="tx1">
                  <a:lumMod val="75000"/>
                  <a:lumOff val="25000"/>
                </a:schemeClr>
              </a:solidFill>
            </a:endParaRPr>
          </a:p>
        </p:txBody>
      </p:sp>
      <p:sp>
        <p:nvSpPr>
          <p:cNvPr id="15" name="Rectángulo 14">
            <a:extLst>
              <a:ext uri="{FF2B5EF4-FFF2-40B4-BE49-F238E27FC236}">
                <a16:creationId xmlns:a16="http://schemas.microsoft.com/office/drawing/2014/main" id="{BF5A5579-227A-4066-8D1C-ED98618BF812}"/>
              </a:ext>
            </a:extLst>
          </p:cNvPr>
          <p:cNvSpPr/>
          <p:nvPr/>
        </p:nvSpPr>
        <p:spPr>
          <a:xfrm>
            <a:off x="1359018" y="4764602"/>
            <a:ext cx="1279446"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1CF673AE-0777-4882-9AF0-D64D0E2AF4BC}"/>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6271132-E82E-4E43-8DB7-3FB3AA3D642D}"/>
              </a:ext>
            </a:extLst>
          </p:cNvPr>
          <p:cNvCxnSpPr>
            <a:cxnSpLocks/>
          </p:cNvCxnSpPr>
          <p:nvPr/>
        </p:nvCxnSpPr>
        <p:spPr>
          <a:xfrm>
            <a:off x="377661" y="4359390"/>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228463CF-4AF9-44A9-B7AD-CBC02C622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88" y="5044705"/>
            <a:ext cx="1227908" cy="444417"/>
          </a:xfrm>
          <a:prstGeom prst="rect">
            <a:avLst/>
          </a:prstGeom>
        </p:spPr>
      </p:pic>
    </p:spTree>
    <p:extLst>
      <p:ext uri="{BB962C8B-B14F-4D97-AF65-F5344CB8AC3E}">
        <p14:creationId xmlns:p14="http://schemas.microsoft.com/office/powerpoint/2010/main" val="338086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28</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3A802B3-5F8E-4133-B8C4-52C5417AEB09}"/>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BB9C1CD-6187-4D79-8A3F-7E33A162B2D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2874A69-4391-4EA3-B5F4-399939AE7171}"/>
              </a:ext>
            </a:extLst>
          </p:cNvPr>
          <p:cNvGraphicFramePr>
            <a:graphicFrameLocks noGrp="1"/>
          </p:cNvGraphicFramePr>
          <p:nvPr>
            <p:extLst>
              <p:ext uri="{D42A27DB-BD31-4B8C-83A1-F6EECF244321}">
                <p14:modId xmlns:p14="http://schemas.microsoft.com/office/powerpoint/2010/main" val="2234773800"/>
              </p:ext>
            </p:extLst>
          </p:nvPr>
        </p:nvGraphicFramePr>
        <p:xfrm>
          <a:off x="238984" y="1048624"/>
          <a:ext cx="8666032" cy="3440384"/>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717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286865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lumMod val="75000"/>
                              <a:lumOff val="25000"/>
                            </a:schemeClr>
                          </a:solidFill>
                          <a:effectLst/>
                          <a:latin typeface="+mn-lt"/>
                          <a:ea typeface="+mn-ea"/>
                          <a:cs typeface="+mn-cs"/>
                        </a:rPr>
                        <a:t>BEMP is to improve the environmental impact of the transport and logistics operations, from a more strategic/general level down to operational considerations, by: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green procurement and environmental requirements for transport providers,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efficiency monitoring and reporting for all transport and logistic operations,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integration of transport efficiency into sourcing decisions and packaging design,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shift towards more efficient transport modes (e.g. rail, maritime),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chemeClr val="tx1">
                              <a:lumMod val="75000"/>
                              <a:lumOff val="25000"/>
                            </a:schemeClr>
                          </a:solidFill>
                          <a:effectLst/>
                          <a:latin typeface="+mn-lt"/>
                          <a:ea typeface="+mn-ea"/>
                          <a:cs typeface="+mn-cs"/>
                        </a:rPr>
                        <a:t>optimisation</a:t>
                      </a:r>
                      <a:r>
                        <a:rPr lang="en-US" sz="1400" kern="1200" dirty="0">
                          <a:solidFill>
                            <a:schemeClr val="tx1">
                              <a:lumMod val="75000"/>
                              <a:lumOff val="25000"/>
                            </a:schemeClr>
                          </a:solidFill>
                          <a:effectLst/>
                          <a:latin typeface="+mn-lt"/>
                          <a:ea typeface="+mn-ea"/>
                          <a:cs typeface="+mn-cs"/>
                        </a:rPr>
                        <a:t> of warehousing (i.e. thermal insulation, location, management),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route </a:t>
                      </a:r>
                      <a:r>
                        <a:rPr lang="en-US" sz="1400" kern="1200" dirty="0" err="1">
                          <a:solidFill>
                            <a:schemeClr val="tx1">
                              <a:lumMod val="75000"/>
                              <a:lumOff val="25000"/>
                            </a:schemeClr>
                          </a:solidFill>
                          <a:effectLst/>
                          <a:latin typeface="+mn-lt"/>
                          <a:ea typeface="+mn-ea"/>
                          <a:cs typeface="+mn-cs"/>
                        </a:rPr>
                        <a:t>optimisation</a:t>
                      </a:r>
                      <a:r>
                        <a:rPr lang="en-US" sz="1400" kern="1200" dirty="0">
                          <a:solidFill>
                            <a:schemeClr val="tx1">
                              <a:lumMod val="75000"/>
                              <a:lumOff val="25000"/>
                            </a:schemeClr>
                          </a:solidFill>
                          <a:effectLst/>
                          <a:latin typeface="+mn-lt"/>
                          <a:ea typeface="+mn-ea"/>
                          <a:cs typeface="+mn-cs"/>
                        </a:rPr>
                        <a:t> (for road transport): </a:t>
                      </a:r>
                      <a:r>
                        <a:rPr lang="en-US" sz="1400" kern="1200" dirty="0" err="1">
                          <a:solidFill>
                            <a:schemeClr val="tx1">
                              <a:lumMod val="75000"/>
                              <a:lumOff val="25000"/>
                            </a:schemeClr>
                          </a:solidFill>
                          <a:effectLst/>
                          <a:latin typeface="+mn-lt"/>
                          <a:ea typeface="+mn-ea"/>
                          <a:cs typeface="+mn-cs"/>
                        </a:rPr>
                        <a:t>optimisation</a:t>
                      </a:r>
                      <a:r>
                        <a:rPr lang="en-US" sz="1400" kern="1200" dirty="0">
                          <a:solidFill>
                            <a:schemeClr val="tx1">
                              <a:lumMod val="75000"/>
                              <a:lumOff val="25000"/>
                            </a:schemeClr>
                          </a:solidFill>
                          <a:effectLst/>
                          <a:latin typeface="+mn-lt"/>
                          <a:ea typeface="+mn-ea"/>
                          <a:cs typeface="+mn-cs"/>
                        </a:rPr>
                        <a:t> of route network, route planning, use of telematics and driver training,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chemeClr val="tx1">
                              <a:lumMod val="75000"/>
                              <a:lumOff val="25000"/>
                            </a:schemeClr>
                          </a:solidFill>
                          <a:effectLst/>
                          <a:latin typeface="+mn-lt"/>
                          <a:ea typeface="+mn-ea"/>
                          <a:cs typeface="+mn-cs"/>
                        </a:rPr>
                        <a:t>minimisation</a:t>
                      </a:r>
                      <a:r>
                        <a:rPr lang="en-US" sz="1400" kern="1200" dirty="0">
                          <a:solidFill>
                            <a:schemeClr val="tx1">
                              <a:lumMod val="75000"/>
                              <a:lumOff val="25000"/>
                            </a:schemeClr>
                          </a:solidFill>
                          <a:effectLst/>
                          <a:latin typeface="+mn-lt"/>
                          <a:ea typeface="+mn-ea"/>
                          <a:cs typeface="+mn-cs"/>
                        </a:rPr>
                        <a:t> of the environmental impact of road vehicles through purchasing decisions and retrofit modifications (e.g. purchase of electric vehicles for local deliveries or conversion of engines to natural gas and biogas in larger trucks).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0377A8D-2FEE-4505-ADEF-73362BCC0A3A}"/>
              </a:ext>
            </a:extLst>
          </p:cNvPr>
          <p:cNvGraphicFramePr>
            <a:graphicFrameLocks noGrp="1"/>
          </p:cNvGraphicFramePr>
          <p:nvPr>
            <p:extLst>
              <p:ext uri="{D42A27DB-BD31-4B8C-83A1-F6EECF244321}">
                <p14:modId xmlns:p14="http://schemas.microsoft.com/office/powerpoint/2010/main" val="1064441046"/>
              </p:ext>
            </p:extLst>
          </p:nvPr>
        </p:nvGraphicFramePr>
        <p:xfrm>
          <a:off x="238984" y="4490476"/>
          <a:ext cx="8666032" cy="15616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This BEMP is applicable to all food and beverage manufacturers. However, some of the specific measures listed above may not be relevant if the company does not manage or have any influence on the related specific activities in the field of transport and logistics</a:t>
                      </a:r>
                      <a:r>
                        <a:rPr lang="es-ES" sz="1400" kern="1200" dirty="0">
                          <a:solidFill>
                            <a:schemeClr val="tx1">
                              <a:lumMod val="75000"/>
                              <a:lumOff val="25000"/>
                            </a:schemeClr>
                          </a:solidFill>
                          <a:effectLst/>
                          <a:latin typeface="+mn-lt"/>
                          <a:ea typeface="+mn-ea"/>
                          <a:cs typeface="+mn-cs"/>
                        </a:rPr>
                        <a:t>.</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659751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979714" y="6406602"/>
            <a:ext cx="5032240" cy="176761"/>
          </a:xfrm>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03322"/>
            <a:ext cx="514400" cy="180040"/>
          </a:xfrm>
        </p:spPr>
        <p:txBody>
          <a:bodyPr/>
          <a:lstStyle/>
          <a:p>
            <a:fld id="{78B3FE12-62BD-41F9-8F3F-A0956C733398}" type="slidenum">
              <a:rPr lang="de-DE">
                <a:solidFill>
                  <a:srgbClr val="000000">
                    <a:lumMod val="75000"/>
                    <a:lumOff val="25000"/>
                  </a:srgbClr>
                </a:solidFill>
                <a:latin typeface="Arial"/>
              </a:rPr>
              <a:pPr/>
              <a:t>29</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86D0C6C9-C925-4CF5-89F4-86AA9170EF05}"/>
              </a:ext>
            </a:extLst>
          </p:cNvPr>
          <p:cNvGraphicFramePr>
            <a:graphicFrameLocks noGrp="1"/>
          </p:cNvGraphicFramePr>
          <p:nvPr>
            <p:extLst>
              <p:ext uri="{D42A27DB-BD31-4B8C-83A1-F6EECF244321}">
                <p14:modId xmlns:p14="http://schemas.microsoft.com/office/powerpoint/2010/main" val="4113827853"/>
              </p:ext>
            </p:extLst>
          </p:nvPr>
        </p:nvGraphicFramePr>
        <p:xfrm>
          <a:off x="238984" y="889071"/>
          <a:ext cx="8666032" cy="334907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36669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a:t>
                      </a:r>
                    </a:p>
                  </a:txBody>
                  <a:tcPr marL="89226" marR="89226" marT="44613" marB="44613" anchor="ctr">
                    <a:solidFill>
                      <a:srgbClr val="FFC000"/>
                    </a:solidFill>
                  </a:tcPr>
                </a:tc>
                <a:extLst>
                  <a:ext uri="{0D108BD9-81ED-4DB2-BD59-A6C34878D82A}">
                    <a16:rowId xmlns:a16="http://schemas.microsoft.com/office/drawing/2014/main" val="1786670265"/>
                  </a:ext>
                </a:extLst>
              </a:tr>
              <a:tr h="2955045">
                <a:tc>
                  <a:txBody>
                    <a:bodyPr/>
                    <a:lstStyle/>
                    <a:p>
                      <a:pPr marL="171450" indent="-171450" algn="just" defTabSz="713232">
                        <a:spcAft>
                          <a:spcPts val="600"/>
                        </a:spcAft>
                        <a:buFont typeface="Arial" panose="020B0604020202020204" pitchFamily="34" charset="0"/>
                        <a:buChar char="•"/>
                      </a:pPr>
                      <a:r>
                        <a:rPr lang="es-ES" sz="1200" dirty="0" err="1">
                          <a:solidFill>
                            <a:schemeClr val="tx1">
                              <a:lumMod val="75000"/>
                              <a:lumOff val="25000"/>
                            </a:schemeClr>
                          </a:solidFill>
                        </a:rPr>
                        <a:t>Specific</a:t>
                      </a:r>
                      <a:r>
                        <a:rPr lang="es-ES" sz="1200" dirty="0">
                          <a:solidFill>
                            <a:schemeClr val="tx1">
                              <a:lumMod val="75000"/>
                              <a:lumOff val="25000"/>
                            </a:schemeClr>
                          </a:solidFill>
                        </a:rPr>
                        <a:t> </a:t>
                      </a:r>
                      <a:r>
                        <a:rPr lang="es-ES" sz="1200" dirty="0" err="1">
                          <a:solidFill>
                            <a:schemeClr val="tx1">
                              <a:lumMod val="75000"/>
                              <a:lumOff val="25000"/>
                            </a:schemeClr>
                          </a:solidFill>
                        </a:rPr>
                        <a:t>transport</a:t>
                      </a:r>
                      <a:r>
                        <a:rPr lang="es-ES" sz="1200" dirty="0">
                          <a:solidFill>
                            <a:schemeClr val="tx1">
                              <a:lumMod val="75000"/>
                              <a:lumOff val="25000"/>
                            </a:schemeClr>
                          </a:solidFill>
                        </a:rPr>
                        <a:t> GHG </a:t>
                      </a:r>
                      <a:r>
                        <a:rPr lang="es-ES" sz="1200" dirty="0" err="1">
                          <a:solidFill>
                            <a:schemeClr val="tx1">
                              <a:lumMod val="75000"/>
                              <a:lumOff val="25000"/>
                            </a:schemeClr>
                          </a:solidFill>
                        </a:rPr>
                        <a:t>emissions</a:t>
                      </a:r>
                      <a:r>
                        <a:rPr lang="es-ES" sz="1200" dirty="0">
                          <a:solidFill>
                            <a:schemeClr val="tx1">
                              <a:lumMod val="75000"/>
                              <a:lumOff val="25000"/>
                            </a:schemeClr>
                          </a:solidFill>
                        </a:rPr>
                        <a:t> per </a:t>
                      </a:r>
                      <a:r>
                        <a:rPr lang="es-ES" sz="1200" dirty="0" err="1">
                          <a:solidFill>
                            <a:schemeClr val="tx1">
                              <a:lumMod val="75000"/>
                              <a:lumOff val="25000"/>
                            </a:schemeClr>
                          </a:solidFill>
                        </a:rPr>
                        <a:t>product</a:t>
                      </a:r>
                      <a:r>
                        <a:rPr lang="es-ES" sz="1200" dirty="0">
                          <a:solidFill>
                            <a:schemeClr val="tx1">
                              <a:lumMod val="75000"/>
                              <a:lumOff val="25000"/>
                            </a:schemeClr>
                          </a:solidFill>
                        </a:rPr>
                        <a:t> </a:t>
                      </a:r>
                      <a:r>
                        <a:rPr lang="es-ES" sz="1200" dirty="0" err="1">
                          <a:solidFill>
                            <a:schemeClr val="tx1">
                              <a:lumMod val="75000"/>
                              <a:lumOff val="25000"/>
                            </a:schemeClr>
                          </a:solidFill>
                        </a:rPr>
                        <a:t>quantity</a:t>
                      </a:r>
                      <a:r>
                        <a:rPr lang="es-ES" sz="1200" dirty="0">
                          <a:solidFill>
                            <a:schemeClr val="tx1">
                              <a:lumMod val="75000"/>
                              <a:lumOff val="25000"/>
                            </a:schemeClr>
                          </a:solidFill>
                        </a:rPr>
                        <a:t>. kg CO2eq </a:t>
                      </a:r>
                      <a:r>
                        <a:rPr lang="es-ES" sz="1200" dirty="0" err="1">
                          <a:solidFill>
                            <a:schemeClr val="tx1">
                              <a:lumMod val="75000"/>
                              <a:lumOff val="25000"/>
                            </a:schemeClr>
                          </a:solidFill>
                        </a:rPr>
                        <a:t>emitted</a:t>
                      </a:r>
                      <a:r>
                        <a:rPr lang="es-ES" sz="1200" dirty="0">
                          <a:solidFill>
                            <a:schemeClr val="tx1">
                              <a:lumMod val="75000"/>
                              <a:lumOff val="25000"/>
                            </a:schemeClr>
                          </a:solidFill>
                        </a:rPr>
                        <a:t> </a:t>
                      </a:r>
                      <a:r>
                        <a:rPr lang="es-ES" sz="1200" dirty="0" err="1">
                          <a:solidFill>
                            <a:schemeClr val="tx1">
                              <a:lumMod val="75000"/>
                              <a:lumOff val="25000"/>
                            </a:schemeClr>
                          </a:solidFill>
                        </a:rPr>
                        <a:t>during</a:t>
                      </a:r>
                      <a:r>
                        <a:rPr lang="es-ES" sz="1200" dirty="0">
                          <a:solidFill>
                            <a:schemeClr val="tx1">
                              <a:lumMod val="75000"/>
                              <a:lumOff val="25000"/>
                            </a:schemeClr>
                          </a:solidFill>
                        </a:rPr>
                        <a:t> </a:t>
                      </a:r>
                      <a:r>
                        <a:rPr lang="es-ES" sz="1200" dirty="0" err="1">
                          <a:solidFill>
                            <a:schemeClr val="tx1">
                              <a:lumMod val="75000"/>
                              <a:lumOff val="25000"/>
                            </a:schemeClr>
                          </a:solidFill>
                        </a:rPr>
                        <a:t>transport</a:t>
                      </a:r>
                      <a:r>
                        <a:rPr lang="es-ES" sz="1200" dirty="0">
                          <a:solidFill>
                            <a:schemeClr val="tx1">
                              <a:lumMod val="75000"/>
                              <a:lumOff val="25000"/>
                            </a:schemeClr>
                          </a:solidFill>
                        </a:rPr>
                        <a:t> per: </a:t>
                      </a:r>
                      <a:r>
                        <a:rPr lang="es-ES" sz="1200" dirty="0" err="1">
                          <a:solidFill>
                            <a:schemeClr val="tx1">
                              <a:lumMod val="75000"/>
                              <a:lumOff val="25000"/>
                            </a:schemeClr>
                          </a:solidFill>
                        </a:rPr>
                        <a:t>tonne</a:t>
                      </a:r>
                      <a:r>
                        <a:rPr lang="es-ES" sz="1200" dirty="0">
                          <a:solidFill>
                            <a:schemeClr val="tx1">
                              <a:lumMod val="75000"/>
                              <a:lumOff val="25000"/>
                            </a:schemeClr>
                          </a:solidFill>
                        </a:rPr>
                        <a:t>, m3, pallet, </a:t>
                      </a:r>
                      <a:r>
                        <a:rPr lang="es-ES" sz="1200" dirty="0" err="1">
                          <a:solidFill>
                            <a:schemeClr val="tx1">
                              <a:lumMod val="75000"/>
                              <a:lumOff val="25000"/>
                            </a:schemeClr>
                          </a:solidFill>
                        </a:rPr>
                        <a:t>or</a:t>
                      </a:r>
                      <a:r>
                        <a:rPr lang="es-ES" sz="1200" dirty="0">
                          <a:solidFill>
                            <a:schemeClr val="tx1">
                              <a:lumMod val="75000"/>
                              <a:lumOff val="25000"/>
                            </a:schemeClr>
                          </a:solidFill>
                        </a:rPr>
                        <a:t> case (</a:t>
                      </a:r>
                      <a:r>
                        <a:rPr lang="es-ES" sz="1200" dirty="0" err="1">
                          <a:solidFill>
                            <a:schemeClr val="tx1">
                              <a:lumMod val="75000"/>
                              <a:lumOff val="25000"/>
                            </a:schemeClr>
                          </a:solidFill>
                        </a:rPr>
                        <a:t>according</a:t>
                      </a:r>
                      <a:r>
                        <a:rPr lang="es-ES" sz="1200" dirty="0">
                          <a:solidFill>
                            <a:schemeClr val="tx1">
                              <a:lumMod val="75000"/>
                              <a:lumOff val="25000"/>
                            </a:schemeClr>
                          </a:solidFill>
                        </a:rPr>
                        <a:t> </a:t>
                      </a:r>
                      <a:r>
                        <a:rPr lang="es-ES" sz="1200" dirty="0" err="1">
                          <a:solidFill>
                            <a:schemeClr val="tx1">
                              <a:lumMod val="75000"/>
                              <a:lumOff val="25000"/>
                            </a:schemeClr>
                          </a:solidFill>
                        </a:rPr>
                        <a:t>to</a:t>
                      </a:r>
                      <a:r>
                        <a:rPr lang="es-ES" sz="1200" dirty="0">
                          <a:solidFill>
                            <a:schemeClr val="tx1">
                              <a:lumMod val="75000"/>
                              <a:lumOff val="25000"/>
                            </a:schemeClr>
                          </a:solidFill>
                        </a:rPr>
                        <a:t> </a:t>
                      </a:r>
                      <a:r>
                        <a:rPr lang="es-ES" sz="1200" dirty="0" err="1">
                          <a:solidFill>
                            <a:schemeClr val="tx1">
                              <a:lumMod val="75000"/>
                              <a:lumOff val="25000"/>
                            </a:schemeClr>
                          </a:solidFill>
                        </a:rPr>
                        <a:t>relevance</a:t>
                      </a:r>
                      <a:r>
                        <a:rPr lang="es-ES" sz="1200" dirty="0">
                          <a:solidFill>
                            <a:schemeClr val="tx1">
                              <a:lumMod val="75000"/>
                              <a:lumOff val="25000"/>
                            </a:schemeClr>
                          </a:solidFill>
                        </a:rPr>
                        <a:t>) </a:t>
                      </a:r>
                      <a:r>
                        <a:rPr lang="es-ES" sz="1200" dirty="0" err="1">
                          <a:solidFill>
                            <a:schemeClr val="tx1">
                              <a:lumMod val="75000"/>
                              <a:lumOff val="25000"/>
                            </a:schemeClr>
                          </a:solidFill>
                        </a:rPr>
                        <a:t>or</a:t>
                      </a:r>
                      <a:r>
                        <a:rPr lang="es-ES" sz="1200" dirty="0">
                          <a:solidFill>
                            <a:schemeClr val="tx1">
                              <a:lumMod val="75000"/>
                              <a:lumOff val="25000"/>
                            </a:schemeClr>
                          </a:solidFill>
                        </a:rPr>
                        <a:t> kg CO2eq per net </a:t>
                      </a:r>
                      <a:r>
                        <a:rPr lang="es-ES" sz="1200" dirty="0" err="1">
                          <a:solidFill>
                            <a:schemeClr val="tx1">
                              <a:lumMod val="75000"/>
                              <a:lumOff val="25000"/>
                            </a:schemeClr>
                          </a:solidFill>
                        </a:rPr>
                        <a:t>amount</a:t>
                      </a:r>
                      <a:r>
                        <a:rPr lang="es-ES" sz="1200" dirty="0">
                          <a:solidFill>
                            <a:schemeClr val="tx1">
                              <a:lumMod val="75000"/>
                              <a:lumOff val="25000"/>
                            </a:schemeClr>
                          </a:solidFill>
                        </a:rPr>
                        <a:t> (</a:t>
                      </a:r>
                      <a:r>
                        <a:rPr lang="es-ES" sz="1200" dirty="0" err="1">
                          <a:solidFill>
                            <a:schemeClr val="tx1">
                              <a:lumMod val="75000"/>
                              <a:lumOff val="25000"/>
                            </a:schemeClr>
                          </a:solidFill>
                        </a:rPr>
                        <a:t>tonne</a:t>
                      </a:r>
                      <a:r>
                        <a:rPr lang="es-ES" sz="1200" dirty="0">
                          <a:solidFill>
                            <a:schemeClr val="tx1">
                              <a:lumMod val="75000"/>
                              <a:lumOff val="25000"/>
                            </a:schemeClr>
                          </a:solidFill>
                        </a:rPr>
                        <a:t>, m3) </a:t>
                      </a:r>
                      <a:r>
                        <a:rPr lang="es-ES" sz="1200" dirty="0" err="1">
                          <a:solidFill>
                            <a:schemeClr val="tx1">
                              <a:lumMod val="75000"/>
                              <a:lumOff val="25000"/>
                            </a:schemeClr>
                          </a:solidFill>
                        </a:rPr>
                        <a:t>of</a:t>
                      </a:r>
                      <a:r>
                        <a:rPr lang="es-ES" sz="1200" dirty="0">
                          <a:solidFill>
                            <a:schemeClr val="tx1">
                              <a:lumMod val="75000"/>
                              <a:lumOff val="25000"/>
                            </a:schemeClr>
                          </a:solidFill>
                        </a:rPr>
                        <a:t> </a:t>
                      </a:r>
                      <a:r>
                        <a:rPr lang="es-ES" sz="1200" dirty="0" err="1">
                          <a:solidFill>
                            <a:schemeClr val="tx1">
                              <a:lumMod val="75000"/>
                              <a:lumOff val="25000"/>
                            </a:schemeClr>
                          </a:solidFill>
                        </a:rPr>
                        <a:t>product</a:t>
                      </a:r>
                      <a:r>
                        <a:rPr lang="es-ES" sz="1200" dirty="0">
                          <a:solidFill>
                            <a:schemeClr val="tx1">
                              <a:lumMod val="75000"/>
                              <a:lumOff val="25000"/>
                            </a:schemeClr>
                          </a:solidFill>
                        </a:rPr>
                        <a:t> </a:t>
                      </a:r>
                      <a:r>
                        <a:rPr lang="es-ES" sz="1200" dirty="0" err="1">
                          <a:solidFill>
                            <a:schemeClr val="tx1">
                              <a:lumMod val="75000"/>
                              <a:lumOff val="25000"/>
                            </a:schemeClr>
                          </a:solidFill>
                        </a:rPr>
                        <a:t>delivered</a:t>
                      </a:r>
                      <a:r>
                        <a:rPr lang="es-ES" sz="1200" dirty="0">
                          <a:solidFill>
                            <a:schemeClr val="tx1">
                              <a:lumMod val="75000"/>
                              <a:lumOff val="25000"/>
                            </a:schemeClr>
                          </a:solidFill>
                        </a:rPr>
                        <a:t>.</a:t>
                      </a:r>
                    </a:p>
                    <a:p>
                      <a:pPr marL="171450" indent="-171450" algn="just" defTabSz="713232">
                        <a:spcAft>
                          <a:spcPts val="600"/>
                        </a:spcAft>
                        <a:buFont typeface="Arial" panose="020B0604020202020204" pitchFamily="34" charset="0"/>
                        <a:buChar char="•"/>
                      </a:pPr>
                      <a:r>
                        <a:rPr lang="es-ES" sz="1200" dirty="0" err="1">
                          <a:solidFill>
                            <a:schemeClr val="tx1">
                              <a:lumMod val="75000"/>
                              <a:lumOff val="25000"/>
                            </a:schemeClr>
                          </a:solidFill>
                        </a:rPr>
                        <a:t>Specific</a:t>
                      </a:r>
                      <a:r>
                        <a:rPr lang="es-ES" sz="1200" dirty="0">
                          <a:solidFill>
                            <a:schemeClr val="tx1">
                              <a:lumMod val="75000"/>
                              <a:lumOff val="25000"/>
                            </a:schemeClr>
                          </a:solidFill>
                        </a:rPr>
                        <a:t> </a:t>
                      </a:r>
                      <a:r>
                        <a:rPr lang="es-ES" sz="1200" dirty="0" err="1">
                          <a:solidFill>
                            <a:schemeClr val="tx1">
                              <a:lumMod val="75000"/>
                              <a:lumOff val="25000"/>
                            </a:schemeClr>
                          </a:solidFill>
                        </a:rPr>
                        <a:t>transport</a:t>
                      </a:r>
                      <a:r>
                        <a:rPr lang="es-ES" sz="1200" dirty="0">
                          <a:solidFill>
                            <a:schemeClr val="tx1">
                              <a:lumMod val="75000"/>
                              <a:lumOff val="25000"/>
                            </a:schemeClr>
                          </a:solidFill>
                        </a:rPr>
                        <a:t> GHG </a:t>
                      </a:r>
                      <a:r>
                        <a:rPr lang="es-ES" sz="1200" dirty="0" err="1">
                          <a:solidFill>
                            <a:schemeClr val="tx1">
                              <a:lumMod val="75000"/>
                              <a:lumOff val="25000"/>
                            </a:schemeClr>
                          </a:solidFill>
                        </a:rPr>
                        <a:t>emissions</a:t>
                      </a:r>
                      <a:r>
                        <a:rPr lang="es-ES" sz="1200" dirty="0">
                          <a:solidFill>
                            <a:schemeClr val="tx1">
                              <a:lumMod val="75000"/>
                              <a:lumOff val="25000"/>
                            </a:schemeClr>
                          </a:solidFill>
                        </a:rPr>
                        <a:t> per </a:t>
                      </a:r>
                      <a:r>
                        <a:rPr lang="es-ES" sz="1200" dirty="0" err="1">
                          <a:solidFill>
                            <a:schemeClr val="tx1">
                              <a:lumMod val="75000"/>
                              <a:lumOff val="25000"/>
                            </a:schemeClr>
                          </a:solidFill>
                        </a:rPr>
                        <a:t>product</a:t>
                      </a:r>
                      <a:r>
                        <a:rPr lang="es-ES" sz="1200" dirty="0">
                          <a:solidFill>
                            <a:schemeClr val="tx1">
                              <a:lumMod val="75000"/>
                              <a:lumOff val="25000"/>
                            </a:schemeClr>
                          </a:solidFill>
                        </a:rPr>
                        <a:t> </a:t>
                      </a:r>
                      <a:r>
                        <a:rPr lang="es-ES" sz="1200" dirty="0" err="1">
                          <a:solidFill>
                            <a:schemeClr val="tx1">
                              <a:lumMod val="75000"/>
                              <a:lumOff val="25000"/>
                            </a:schemeClr>
                          </a:solidFill>
                        </a:rPr>
                        <a:t>quantity</a:t>
                      </a:r>
                      <a:r>
                        <a:rPr lang="es-ES" sz="1200" dirty="0">
                          <a:solidFill>
                            <a:schemeClr val="tx1">
                              <a:lumMod val="75000"/>
                              <a:lumOff val="25000"/>
                            </a:schemeClr>
                          </a:solidFill>
                        </a:rPr>
                        <a:t> and </a:t>
                      </a:r>
                      <a:r>
                        <a:rPr lang="es-ES" sz="1200" dirty="0" err="1">
                          <a:solidFill>
                            <a:schemeClr val="tx1">
                              <a:lumMod val="75000"/>
                              <a:lumOff val="25000"/>
                            </a:schemeClr>
                          </a:solidFill>
                        </a:rPr>
                        <a:t>distance</a:t>
                      </a:r>
                      <a:r>
                        <a:rPr lang="es-ES" sz="1200" dirty="0">
                          <a:solidFill>
                            <a:schemeClr val="tx1">
                              <a:lumMod val="75000"/>
                              <a:lumOff val="25000"/>
                            </a:schemeClr>
                          </a:solidFill>
                        </a:rPr>
                        <a:t>. CO2eq </a:t>
                      </a:r>
                      <a:r>
                        <a:rPr lang="es-ES" sz="1200" dirty="0" err="1">
                          <a:solidFill>
                            <a:schemeClr val="tx1">
                              <a:lumMod val="75000"/>
                              <a:lumOff val="25000"/>
                            </a:schemeClr>
                          </a:solidFill>
                        </a:rPr>
                        <a:t>emitted</a:t>
                      </a:r>
                      <a:r>
                        <a:rPr lang="es-ES" sz="1200" dirty="0">
                          <a:solidFill>
                            <a:schemeClr val="tx1">
                              <a:lumMod val="75000"/>
                              <a:lumOff val="25000"/>
                            </a:schemeClr>
                          </a:solidFill>
                        </a:rPr>
                        <a:t> </a:t>
                      </a:r>
                      <a:r>
                        <a:rPr lang="es-ES" sz="1200" dirty="0" err="1">
                          <a:solidFill>
                            <a:schemeClr val="tx1">
                              <a:lumMod val="75000"/>
                              <a:lumOff val="25000"/>
                            </a:schemeClr>
                          </a:solidFill>
                        </a:rPr>
                        <a:t>during</a:t>
                      </a:r>
                      <a:r>
                        <a:rPr lang="es-ES" sz="1200" dirty="0">
                          <a:solidFill>
                            <a:schemeClr val="tx1">
                              <a:lumMod val="75000"/>
                              <a:lumOff val="25000"/>
                            </a:schemeClr>
                          </a:solidFill>
                        </a:rPr>
                        <a:t> </a:t>
                      </a:r>
                      <a:r>
                        <a:rPr lang="es-ES" sz="1200" dirty="0" err="1">
                          <a:solidFill>
                            <a:schemeClr val="tx1">
                              <a:lumMod val="75000"/>
                              <a:lumOff val="25000"/>
                            </a:schemeClr>
                          </a:solidFill>
                        </a:rPr>
                        <a:t>transport</a:t>
                      </a:r>
                      <a:r>
                        <a:rPr lang="es-ES" sz="1200" dirty="0">
                          <a:solidFill>
                            <a:schemeClr val="tx1">
                              <a:lumMod val="75000"/>
                              <a:lumOff val="25000"/>
                            </a:schemeClr>
                          </a:solidFill>
                        </a:rPr>
                        <a:t> per </a:t>
                      </a:r>
                      <a:r>
                        <a:rPr lang="es-ES" sz="1200" dirty="0" err="1">
                          <a:solidFill>
                            <a:schemeClr val="tx1">
                              <a:lumMod val="75000"/>
                              <a:lumOff val="25000"/>
                            </a:schemeClr>
                          </a:solidFill>
                        </a:rPr>
                        <a:t>tonne</a:t>
                      </a:r>
                      <a:r>
                        <a:rPr lang="es-ES" sz="1200" dirty="0">
                          <a:solidFill>
                            <a:schemeClr val="tx1">
                              <a:lumMod val="75000"/>
                              <a:lumOff val="25000"/>
                            </a:schemeClr>
                          </a:solidFill>
                        </a:rPr>
                        <a:t> </a:t>
                      </a:r>
                      <a:r>
                        <a:rPr lang="es-ES" sz="1200" dirty="0" err="1">
                          <a:solidFill>
                            <a:schemeClr val="tx1">
                              <a:lumMod val="75000"/>
                              <a:lumOff val="25000"/>
                            </a:schemeClr>
                          </a:solidFill>
                        </a:rPr>
                        <a:t>of</a:t>
                      </a:r>
                      <a:r>
                        <a:rPr lang="es-ES" sz="1200" dirty="0">
                          <a:solidFill>
                            <a:schemeClr val="tx1">
                              <a:lumMod val="75000"/>
                              <a:lumOff val="25000"/>
                            </a:schemeClr>
                          </a:solidFill>
                        </a:rPr>
                        <a:t> </a:t>
                      </a:r>
                      <a:r>
                        <a:rPr lang="es-ES" sz="1200" dirty="0" err="1">
                          <a:solidFill>
                            <a:schemeClr val="tx1">
                              <a:lumMod val="75000"/>
                              <a:lumOff val="25000"/>
                            </a:schemeClr>
                          </a:solidFill>
                        </a:rPr>
                        <a:t>product</a:t>
                      </a:r>
                      <a:r>
                        <a:rPr lang="es-ES" sz="1200" dirty="0">
                          <a:solidFill>
                            <a:schemeClr val="tx1">
                              <a:lumMod val="75000"/>
                              <a:lumOff val="25000"/>
                            </a:schemeClr>
                          </a:solidFill>
                        </a:rPr>
                        <a:t> and kilometre </a:t>
                      </a:r>
                      <a:r>
                        <a:rPr lang="es-ES" sz="1200" dirty="0" err="1">
                          <a:solidFill>
                            <a:schemeClr val="tx1">
                              <a:lumMod val="75000"/>
                              <a:lumOff val="25000"/>
                            </a:schemeClr>
                          </a:solidFill>
                        </a:rPr>
                        <a:t>transported</a:t>
                      </a:r>
                      <a:r>
                        <a:rPr lang="es-ES" sz="1200" dirty="0">
                          <a:solidFill>
                            <a:schemeClr val="tx1">
                              <a:lumMod val="75000"/>
                              <a:lumOff val="25000"/>
                            </a:schemeClr>
                          </a:solidFill>
                        </a:rPr>
                        <a:t> (kg CO2eq/</a:t>
                      </a:r>
                      <a:r>
                        <a:rPr lang="es-ES" sz="1200" dirty="0" err="1">
                          <a:solidFill>
                            <a:schemeClr val="tx1">
                              <a:lumMod val="75000"/>
                              <a:lumOff val="25000"/>
                            </a:schemeClr>
                          </a:solidFill>
                        </a:rPr>
                        <a:t>tonne</a:t>
                      </a:r>
                      <a:r>
                        <a:rPr lang="es-ES" sz="1200" dirty="0">
                          <a:solidFill>
                            <a:schemeClr val="tx1">
                              <a:lumMod val="75000"/>
                              <a:lumOff val="25000"/>
                            </a:schemeClr>
                          </a:solidFill>
                        </a:rPr>
                        <a:t>/km).</a:t>
                      </a:r>
                    </a:p>
                    <a:p>
                      <a:pPr marL="171450" indent="-171450" algn="just" defTabSz="713232">
                        <a:spcAft>
                          <a:spcPts val="600"/>
                        </a:spcAft>
                        <a:buFont typeface="Arial" panose="020B0604020202020204" pitchFamily="34" charset="0"/>
                        <a:buChar char="•"/>
                      </a:pPr>
                      <a:r>
                        <a:rPr lang="es-ES" sz="1200" dirty="0" err="1">
                          <a:solidFill>
                            <a:schemeClr val="tx1">
                              <a:lumMod val="75000"/>
                              <a:lumOff val="25000"/>
                            </a:schemeClr>
                          </a:solidFill>
                        </a:rPr>
                        <a:t>Vehicle</a:t>
                      </a:r>
                      <a:r>
                        <a:rPr lang="es-ES" sz="1200" dirty="0">
                          <a:solidFill>
                            <a:schemeClr val="tx1">
                              <a:lumMod val="75000"/>
                              <a:lumOff val="25000"/>
                            </a:schemeClr>
                          </a:solidFill>
                        </a:rPr>
                        <a:t> fuel </a:t>
                      </a:r>
                      <a:r>
                        <a:rPr lang="es-ES" sz="1200" dirty="0" err="1">
                          <a:solidFill>
                            <a:schemeClr val="tx1">
                              <a:lumMod val="75000"/>
                              <a:lumOff val="25000"/>
                            </a:schemeClr>
                          </a:solidFill>
                        </a:rPr>
                        <a:t>consumption</a:t>
                      </a:r>
                      <a:r>
                        <a:rPr lang="es-ES" sz="1200" dirty="0">
                          <a:solidFill>
                            <a:schemeClr val="tx1">
                              <a:lumMod val="75000"/>
                              <a:lumOff val="25000"/>
                            </a:schemeClr>
                          </a:solidFill>
                        </a:rPr>
                        <a:t> </a:t>
                      </a:r>
                      <a:r>
                        <a:rPr lang="es-ES" sz="1200" dirty="0" err="1">
                          <a:solidFill>
                            <a:schemeClr val="tx1">
                              <a:lumMod val="75000"/>
                              <a:lumOff val="25000"/>
                            </a:schemeClr>
                          </a:solidFill>
                        </a:rPr>
                        <a:t>for</a:t>
                      </a:r>
                      <a:r>
                        <a:rPr lang="es-ES" sz="1200" dirty="0">
                          <a:solidFill>
                            <a:schemeClr val="tx1">
                              <a:lumMod val="75000"/>
                              <a:lumOff val="25000"/>
                            </a:schemeClr>
                          </a:solidFill>
                        </a:rPr>
                        <a:t> </a:t>
                      </a:r>
                      <a:r>
                        <a:rPr lang="es-ES" sz="1200" dirty="0" err="1">
                          <a:solidFill>
                            <a:schemeClr val="tx1">
                              <a:lumMod val="75000"/>
                              <a:lumOff val="25000"/>
                            </a:schemeClr>
                          </a:solidFill>
                        </a:rPr>
                        <a:t>road</a:t>
                      </a:r>
                      <a:r>
                        <a:rPr lang="es-ES" sz="1200" dirty="0">
                          <a:solidFill>
                            <a:schemeClr val="tx1">
                              <a:lumMod val="75000"/>
                              <a:lumOff val="25000"/>
                            </a:schemeClr>
                          </a:solidFill>
                        </a:rPr>
                        <a:t> </a:t>
                      </a:r>
                      <a:r>
                        <a:rPr lang="es-ES" sz="1200" dirty="0" err="1">
                          <a:solidFill>
                            <a:schemeClr val="tx1">
                              <a:lumMod val="75000"/>
                              <a:lumOff val="25000"/>
                            </a:schemeClr>
                          </a:solidFill>
                        </a:rPr>
                        <a:t>transport</a:t>
                      </a:r>
                      <a:r>
                        <a:rPr lang="es-ES" sz="1200" dirty="0">
                          <a:solidFill>
                            <a:schemeClr val="tx1">
                              <a:lumMod val="75000"/>
                              <a:lumOff val="25000"/>
                            </a:schemeClr>
                          </a:solidFill>
                        </a:rPr>
                        <a:t> (l/100 km).</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Total </a:t>
                      </a:r>
                      <a:r>
                        <a:rPr lang="es-ES" sz="1200" dirty="0" err="1">
                          <a:solidFill>
                            <a:schemeClr val="tx1">
                              <a:lumMod val="75000"/>
                              <a:lumOff val="25000"/>
                            </a:schemeClr>
                          </a:solidFill>
                        </a:rPr>
                        <a:t>energy</a:t>
                      </a:r>
                      <a:r>
                        <a:rPr lang="es-ES" sz="1200" dirty="0">
                          <a:solidFill>
                            <a:schemeClr val="tx1">
                              <a:lumMod val="75000"/>
                              <a:lumOff val="25000"/>
                            </a:schemeClr>
                          </a:solidFill>
                        </a:rPr>
                        <a:t> use </a:t>
                      </a:r>
                      <a:r>
                        <a:rPr lang="es-ES" sz="1200" dirty="0" err="1">
                          <a:solidFill>
                            <a:schemeClr val="tx1">
                              <a:lumMod val="75000"/>
                              <a:lumOff val="25000"/>
                            </a:schemeClr>
                          </a:solidFill>
                        </a:rPr>
                        <a:t>of</a:t>
                      </a:r>
                      <a:r>
                        <a:rPr lang="es-ES" sz="1200" dirty="0">
                          <a:solidFill>
                            <a:schemeClr val="tx1">
                              <a:lumMod val="75000"/>
                              <a:lumOff val="25000"/>
                            </a:schemeClr>
                          </a:solidFill>
                        </a:rPr>
                        <a:t> </a:t>
                      </a:r>
                      <a:r>
                        <a:rPr lang="es-ES" sz="1200" dirty="0" err="1">
                          <a:solidFill>
                            <a:schemeClr val="tx1">
                              <a:lumMod val="75000"/>
                              <a:lumOff val="25000"/>
                            </a:schemeClr>
                          </a:solidFill>
                        </a:rPr>
                        <a:t>warehouses</a:t>
                      </a:r>
                      <a:r>
                        <a:rPr lang="es-ES" sz="1200" dirty="0">
                          <a:solidFill>
                            <a:schemeClr val="tx1">
                              <a:lumMod val="75000"/>
                              <a:lumOff val="25000"/>
                            </a:schemeClr>
                          </a:solidFill>
                        </a:rPr>
                        <a:t> (kWh/m2) </a:t>
                      </a:r>
                      <a:r>
                        <a:rPr lang="es-ES" sz="1200" dirty="0" err="1">
                          <a:solidFill>
                            <a:schemeClr val="tx1">
                              <a:lumMod val="75000"/>
                              <a:lumOff val="25000"/>
                            </a:schemeClr>
                          </a:solidFill>
                        </a:rPr>
                        <a:t>over</a:t>
                      </a:r>
                      <a:r>
                        <a:rPr lang="es-ES" sz="1200" dirty="0">
                          <a:solidFill>
                            <a:schemeClr val="tx1">
                              <a:lumMod val="75000"/>
                              <a:lumOff val="25000"/>
                            </a:schemeClr>
                          </a:solidFill>
                        </a:rPr>
                        <a:t> a </a:t>
                      </a:r>
                      <a:r>
                        <a:rPr lang="es-ES" sz="1200" dirty="0" err="1">
                          <a:solidFill>
                            <a:schemeClr val="tx1">
                              <a:lumMod val="75000"/>
                              <a:lumOff val="25000"/>
                            </a:schemeClr>
                          </a:solidFill>
                        </a:rPr>
                        <a:t>specific</a:t>
                      </a:r>
                      <a:r>
                        <a:rPr lang="es-ES" sz="1200" dirty="0">
                          <a:solidFill>
                            <a:schemeClr val="tx1">
                              <a:lumMod val="75000"/>
                              <a:lumOff val="25000"/>
                            </a:schemeClr>
                          </a:solidFill>
                        </a:rPr>
                        <a:t> </a:t>
                      </a:r>
                      <a:r>
                        <a:rPr lang="es-ES" sz="1200" dirty="0" err="1">
                          <a:solidFill>
                            <a:schemeClr val="tx1">
                              <a:lumMod val="75000"/>
                              <a:lumOff val="25000"/>
                            </a:schemeClr>
                          </a:solidFill>
                        </a:rPr>
                        <a:t>timespan</a:t>
                      </a:r>
                      <a:r>
                        <a:rPr lang="es-ES" sz="1200" dirty="0">
                          <a:solidFill>
                            <a:schemeClr val="tx1">
                              <a:lumMod val="75000"/>
                              <a:lumOff val="25000"/>
                            </a:schemeClr>
                          </a:solidFill>
                        </a:rPr>
                        <a:t> (</a:t>
                      </a:r>
                      <a:r>
                        <a:rPr lang="es-ES" sz="1200" dirty="0" err="1">
                          <a:solidFill>
                            <a:schemeClr val="tx1">
                              <a:lumMod val="75000"/>
                              <a:lumOff val="25000"/>
                            </a:schemeClr>
                          </a:solidFill>
                        </a:rPr>
                        <a:t>e.g</a:t>
                      </a:r>
                      <a:r>
                        <a:rPr lang="es-ES" sz="1200" dirty="0">
                          <a:solidFill>
                            <a:schemeClr val="tx1">
                              <a:lumMod val="75000"/>
                              <a:lumOff val="25000"/>
                            </a:schemeClr>
                          </a:solidFill>
                        </a:rPr>
                        <a:t>. </a:t>
                      </a:r>
                      <a:r>
                        <a:rPr lang="es-ES" sz="1200" dirty="0" err="1">
                          <a:solidFill>
                            <a:schemeClr val="tx1">
                              <a:lumMod val="75000"/>
                              <a:lumOff val="25000"/>
                            </a:schemeClr>
                          </a:solidFill>
                        </a:rPr>
                        <a:t>annual</a:t>
                      </a:r>
                      <a:r>
                        <a:rPr lang="es-ES" sz="1200" dirty="0">
                          <a:solidFill>
                            <a:schemeClr val="tx1">
                              <a:lumMod val="75000"/>
                              <a:lumOff val="25000"/>
                            </a:schemeClr>
                          </a:solidFill>
                        </a:rPr>
                        <a:t>) </a:t>
                      </a:r>
                      <a:r>
                        <a:rPr lang="es-ES" sz="1200" dirty="0" err="1">
                          <a:solidFill>
                            <a:schemeClr val="tx1">
                              <a:lumMod val="75000"/>
                              <a:lumOff val="25000"/>
                            </a:schemeClr>
                          </a:solidFill>
                        </a:rPr>
                        <a:t>normalised</a:t>
                      </a:r>
                      <a:r>
                        <a:rPr lang="es-ES" sz="1200" dirty="0">
                          <a:solidFill>
                            <a:schemeClr val="tx1">
                              <a:lumMod val="75000"/>
                              <a:lumOff val="25000"/>
                            </a:schemeClr>
                          </a:solidFill>
                        </a:rPr>
                        <a:t> </a:t>
                      </a:r>
                      <a:r>
                        <a:rPr lang="es-ES" sz="1200" dirty="0" err="1">
                          <a:solidFill>
                            <a:schemeClr val="tx1">
                              <a:lumMod val="75000"/>
                              <a:lumOff val="25000"/>
                            </a:schemeClr>
                          </a:solidFill>
                        </a:rPr>
                        <a:t>by</a:t>
                      </a:r>
                      <a:r>
                        <a:rPr lang="es-ES" sz="1200" dirty="0">
                          <a:solidFill>
                            <a:schemeClr val="tx1">
                              <a:lumMod val="75000"/>
                              <a:lumOff val="25000"/>
                            </a:schemeClr>
                          </a:solidFill>
                        </a:rPr>
                        <a:t> </a:t>
                      </a:r>
                      <a:r>
                        <a:rPr lang="es-ES" sz="1200" dirty="0" err="1">
                          <a:solidFill>
                            <a:schemeClr val="tx1">
                              <a:lumMod val="75000"/>
                              <a:lumOff val="25000"/>
                            </a:schemeClr>
                          </a:solidFill>
                        </a:rPr>
                        <a:t>relevant</a:t>
                      </a:r>
                      <a:r>
                        <a:rPr lang="es-ES" sz="1200" dirty="0">
                          <a:solidFill>
                            <a:schemeClr val="tx1">
                              <a:lumMod val="75000"/>
                              <a:lumOff val="25000"/>
                            </a:schemeClr>
                          </a:solidFill>
                        </a:rPr>
                        <a:t> </a:t>
                      </a:r>
                      <a:r>
                        <a:rPr lang="es-ES" sz="1200" dirty="0" err="1">
                          <a:solidFill>
                            <a:schemeClr val="tx1">
                              <a:lumMod val="75000"/>
                              <a:lumOff val="25000"/>
                            </a:schemeClr>
                          </a:solidFill>
                        </a:rPr>
                        <a:t>unit</a:t>
                      </a:r>
                      <a:r>
                        <a:rPr lang="es-ES" sz="1200" dirty="0">
                          <a:solidFill>
                            <a:schemeClr val="tx1">
                              <a:lumMod val="75000"/>
                              <a:lumOff val="25000"/>
                            </a:schemeClr>
                          </a:solidFill>
                        </a:rPr>
                        <a:t> </a:t>
                      </a:r>
                      <a:r>
                        <a:rPr lang="es-ES" sz="1200" dirty="0" err="1">
                          <a:solidFill>
                            <a:schemeClr val="tx1">
                              <a:lumMod val="75000"/>
                              <a:lumOff val="25000"/>
                            </a:schemeClr>
                          </a:solidFill>
                        </a:rPr>
                        <a:t>of</a:t>
                      </a:r>
                      <a:r>
                        <a:rPr lang="es-ES" sz="1200" dirty="0">
                          <a:solidFill>
                            <a:schemeClr val="tx1">
                              <a:lumMod val="75000"/>
                              <a:lumOff val="25000"/>
                            </a:schemeClr>
                          </a:solidFill>
                        </a:rPr>
                        <a:t> </a:t>
                      </a:r>
                      <a:r>
                        <a:rPr lang="es-ES" sz="1200" dirty="0" err="1">
                          <a:solidFill>
                            <a:schemeClr val="tx1">
                              <a:lumMod val="75000"/>
                              <a:lumOff val="25000"/>
                            </a:schemeClr>
                          </a:solidFill>
                        </a:rPr>
                        <a:t>throughput</a:t>
                      </a:r>
                      <a:r>
                        <a:rPr lang="es-ES" sz="1200" dirty="0">
                          <a:solidFill>
                            <a:schemeClr val="tx1">
                              <a:lumMod val="75000"/>
                              <a:lumOff val="25000"/>
                            </a:schemeClr>
                          </a:solidFill>
                        </a:rPr>
                        <a:t> (</a:t>
                      </a:r>
                      <a:r>
                        <a:rPr lang="es-ES" sz="1200" dirty="0" err="1">
                          <a:solidFill>
                            <a:schemeClr val="tx1">
                              <a:lumMod val="75000"/>
                              <a:lumOff val="25000"/>
                            </a:schemeClr>
                          </a:solidFill>
                        </a:rPr>
                        <a:t>e.g</a:t>
                      </a:r>
                      <a:r>
                        <a:rPr lang="es-ES" sz="1200" dirty="0">
                          <a:solidFill>
                            <a:schemeClr val="tx1">
                              <a:lumMod val="75000"/>
                              <a:lumOff val="25000"/>
                            </a:schemeClr>
                          </a:solidFill>
                        </a:rPr>
                        <a:t>. kg net </a:t>
                      </a:r>
                      <a:r>
                        <a:rPr lang="es-ES" sz="1200" dirty="0" err="1">
                          <a:solidFill>
                            <a:schemeClr val="tx1">
                              <a:lumMod val="75000"/>
                              <a:lumOff val="25000"/>
                            </a:schemeClr>
                          </a:solidFill>
                        </a:rPr>
                        <a:t>product</a:t>
                      </a:r>
                      <a:r>
                        <a:rPr lang="es-ES" sz="1200" dirty="0">
                          <a:solidFill>
                            <a:schemeClr val="tx1">
                              <a:lumMod val="75000"/>
                              <a:lumOff val="25000"/>
                            </a:schemeClr>
                          </a:solidFill>
                        </a:rPr>
                        <a:t>).</a:t>
                      </a:r>
                    </a:p>
                    <a:p>
                      <a:pPr marL="171450" indent="-171450" algn="just" defTabSz="713232">
                        <a:spcAft>
                          <a:spcPts val="600"/>
                        </a:spcAft>
                        <a:buFont typeface="Arial" panose="020B0604020202020204" pitchFamily="34" charset="0"/>
                        <a:buChar char="•"/>
                      </a:pPr>
                      <a:r>
                        <a:rPr lang="es-ES" sz="1200" dirty="0" err="1">
                          <a:solidFill>
                            <a:schemeClr val="tx1">
                              <a:lumMod val="75000"/>
                              <a:lumOff val="25000"/>
                            </a:schemeClr>
                          </a:solidFill>
                        </a:rPr>
                        <a:t>Percentage</a:t>
                      </a:r>
                      <a:r>
                        <a:rPr lang="es-ES" sz="1200" dirty="0">
                          <a:solidFill>
                            <a:schemeClr val="tx1">
                              <a:lumMod val="75000"/>
                              <a:lumOff val="25000"/>
                            </a:schemeClr>
                          </a:solidFill>
                        </a:rPr>
                        <a:t> </a:t>
                      </a:r>
                      <a:r>
                        <a:rPr lang="es-ES" sz="1200" dirty="0" err="1">
                          <a:solidFill>
                            <a:schemeClr val="tx1">
                              <a:lumMod val="75000"/>
                              <a:lumOff val="25000"/>
                            </a:schemeClr>
                          </a:solidFill>
                        </a:rPr>
                        <a:t>of</a:t>
                      </a:r>
                      <a:r>
                        <a:rPr lang="es-ES" sz="1200" dirty="0">
                          <a:solidFill>
                            <a:schemeClr val="tx1">
                              <a:lumMod val="75000"/>
                              <a:lumOff val="25000"/>
                            </a:schemeClr>
                          </a:solidFill>
                        </a:rPr>
                        <a:t> </a:t>
                      </a:r>
                      <a:r>
                        <a:rPr lang="es-ES" sz="1200" dirty="0" err="1">
                          <a:solidFill>
                            <a:schemeClr val="tx1">
                              <a:lumMod val="75000"/>
                              <a:lumOff val="25000"/>
                            </a:schemeClr>
                          </a:solidFill>
                        </a:rPr>
                        <a:t>transport</a:t>
                      </a:r>
                      <a:r>
                        <a:rPr lang="es-ES" sz="1200" dirty="0">
                          <a:solidFill>
                            <a:schemeClr val="tx1">
                              <a:lumMod val="75000"/>
                              <a:lumOff val="25000"/>
                            </a:schemeClr>
                          </a:solidFill>
                        </a:rPr>
                        <a:t> </a:t>
                      </a:r>
                      <a:r>
                        <a:rPr lang="es-ES" sz="1200" dirty="0" err="1">
                          <a:solidFill>
                            <a:schemeClr val="tx1">
                              <a:lumMod val="75000"/>
                              <a:lumOff val="25000"/>
                            </a:schemeClr>
                          </a:solidFill>
                        </a:rPr>
                        <a:t>by</a:t>
                      </a:r>
                      <a:r>
                        <a:rPr lang="es-ES" sz="1200" dirty="0">
                          <a:solidFill>
                            <a:schemeClr val="tx1">
                              <a:lumMod val="75000"/>
                              <a:lumOff val="25000"/>
                            </a:schemeClr>
                          </a:solidFill>
                        </a:rPr>
                        <a:t> </a:t>
                      </a:r>
                      <a:r>
                        <a:rPr lang="es-ES" sz="1200" dirty="0" err="1">
                          <a:solidFill>
                            <a:schemeClr val="tx1">
                              <a:lumMod val="75000"/>
                              <a:lumOff val="25000"/>
                            </a:schemeClr>
                          </a:solidFill>
                        </a:rPr>
                        <a:t>different</a:t>
                      </a:r>
                      <a:r>
                        <a:rPr lang="es-ES" sz="1200" dirty="0">
                          <a:solidFill>
                            <a:schemeClr val="tx1">
                              <a:lumMod val="75000"/>
                              <a:lumOff val="25000"/>
                            </a:schemeClr>
                          </a:solidFill>
                        </a:rPr>
                        <a:t> </a:t>
                      </a:r>
                      <a:r>
                        <a:rPr lang="es-ES" sz="1200" dirty="0" err="1">
                          <a:solidFill>
                            <a:schemeClr val="tx1">
                              <a:lumMod val="75000"/>
                              <a:lumOff val="25000"/>
                            </a:schemeClr>
                          </a:solidFill>
                        </a:rPr>
                        <a:t>modes</a:t>
                      </a:r>
                      <a:r>
                        <a:rPr lang="es-ES" sz="1200" dirty="0">
                          <a:solidFill>
                            <a:schemeClr val="tx1">
                              <a:lumMod val="75000"/>
                              <a:lumOff val="25000"/>
                            </a:schemeClr>
                          </a:solidFill>
                        </a:rPr>
                        <a:t>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Load factor </a:t>
                      </a:r>
                      <a:r>
                        <a:rPr lang="es-ES" sz="1200" dirty="0" err="1">
                          <a:solidFill>
                            <a:schemeClr val="tx1">
                              <a:lumMod val="75000"/>
                              <a:lumOff val="25000"/>
                            </a:schemeClr>
                          </a:solidFill>
                        </a:rPr>
                        <a:t>for</a:t>
                      </a:r>
                      <a:r>
                        <a:rPr lang="es-ES" sz="1200" dirty="0">
                          <a:solidFill>
                            <a:schemeClr val="tx1">
                              <a:lumMod val="75000"/>
                              <a:lumOff val="25000"/>
                            </a:schemeClr>
                          </a:solidFill>
                        </a:rPr>
                        <a:t> </a:t>
                      </a:r>
                      <a:r>
                        <a:rPr lang="es-ES" sz="1200" dirty="0" err="1">
                          <a:solidFill>
                            <a:schemeClr val="tx1">
                              <a:lumMod val="75000"/>
                              <a:lumOff val="25000"/>
                            </a:schemeClr>
                          </a:solidFill>
                        </a:rPr>
                        <a:t>freight</a:t>
                      </a:r>
                      <a:r>
                        <a:rPr lang="es-ES" sz="1200" dirty="0">
                          <a:solidFill>
                            <a:schemeClr val="tx1">
                              <a:lumMod val="75000"/>
                              <a:lumOff val="25000"/>
                            </a:schemeClr>
                          </a:solidFill>
                        </a:rPr>
                        <a:t> </a:t>
                      </a:r>
                      <a:r>
                        <a:rPr lang="es-ES" sz="1200" dirty="0" err="1">
                          <a:solidFill>
                            <a:schemeClr val="tx1">
                              <a:lumMod val="75000"/>
                              <a:lumOff val="25000"/>
                            </a:schemeClr>
                          </a:solidFill>
                        </a:rPr>
                        <a:t>transport</a:t>
                      </a:r>
                      <a:r>
                        <a:rPr lang="es-ES" sz="1200" dirty="0">
                          <a:solidFill>
                            <a:schemeClr val="tx1">
                              <a:lumMod val="75000"/>
                              <a:lumOff val="25000"/>
                            </a:schemeClr>
                          </a:solidFill>
                        </a:rPr>
                        <a:t> (</a:t>
                      </a:r>
                      <a:r>
                        <a:rPr lang="es-ES" sz="1200" dirty="0" err="1">
                          <a:solidFill>
                            <a:schemeClr val="tx1">
                              <a:lumMod val="75000"/>
                              <a:lumOff val="25000"/>
                            </a:schemeClr>
                          </a:solidFill>
                        </a:rPr>
                        <a:t>e.g</a:t>
                      </a:r>
                      <a:r>
                        <a:rPr lang="es-ES" sz="1200" dirty="0">
                          <a:solidFill>
                            <a:schemeClr val="tx1">
                              <a:lumMod val="75000"/>
                              <a:lumOff val="25000"/>
                            </a:schemeClr>
                          </a:solidFill>
                        </a:rPr>
                        <a:t>. </a:t>
                      </a:r>
                      <a:r>
                        <a:rPr lang="es-ES" sz="1200" dirty="0" err="1">
                          <a:solidFill>
                            <a:schemeClr val="tx1">
                              <a:lumMod val="75000"/>
                              <a:lumOff val="25000"/>
                            </a:schemeClr>
                          </a:solidFill>
                        </a:rPr>
                        <a:t>truck</a:t>
                      </a:r>
                      <a:r>
                        <a:rPr lang="es-ES" sz="1200" dirty="0">
                          <a:solidFill>
                            <a:schemeClr val="tx1">
                              <a:lumMod val="75000"/>
                              <a:lumOff val="25000"/>
                            </a:schemeClr>
                          </a:solidFill>
                        </a:rPr>
                        <a:t> load factor) (% </a:t>
                      </a:r>
                      <a:r>
                        <a:rPr lang="es-ES" sz="1200" dirty="0" err="1">
                          <a:solidFill>
                            <a:schemeClr val="tx1">
                              <a:lumMod val="75000"/>
                              <a:lumOff val="25000"/>
                            </a:schemeClr>
                          </a:solidFill>
                        </a:rPr>
                        <a:t>weight</a:t>
                      </a:r>
                      <a:r>
                        <a:rPr lang="es-ES" sz="1200" dirty="0">
                          <a:solidFill>
                            <a:schemeClr val="tx1">
                              <a:lumMod val="75000"/>
                              <a:lumOff val="25000"/>
                            </a:schemeClr>
                          </a:solidFill>
                        </a:rPr>
                        <a:t> </a:t>
                      </a:r>
                      <a:r>
                        <a:rPr lang="es-ES" sz="1200" dirty="0" err="1">
                          <a:solidFill>
                            <a:schemeClr val="tx1">
                              <a:lumMod val="75000"/>
                              <a:lumOff val="25000"/>
                            </a:schemeClr>
                          </a:solidFill>
                        </a:rPr>
                        <a:t>or</a:t>
                      </a:r>
                      <a:r>
                        <a:rPr lang="es-ES" sz="1200" dirty="0">
                          <a:solidFill>
                            <a:schemeClr val="tx1">
                              <a:lumMod val="75000"/>
                              <a:lumOff val="25000"/>
                            </a:schemeClr>
                          </a:solidFill>
                        </a:rPr>
                        <a:t> </a:t>
                      </a:r>
                      <a:r>
                        <a:rPr lang="es-ES" sz="1200" dirty="0" err="1">
                          <a:solidFill>
                            <a:schemeClr val="tx1">
                              <a:lumMod val="75000"/>
                              <a:lumOff val="25000"/>
                            </a:schemeClr>
                          </a:solidFill>
                        </a:rPr>
                        <a:t>volume</a:t>
                      </a:r>
                      <a:r>
                        <a:rPr lang="es-ES" sz="1200" dirty="0">
                          <a:solidFill>
                            <a:schemeClr val="tx1">
                              <a:lumMod val="75000"/>
                              <a:lumOff val="25000"/>
                            </a:schemeClr>
                          </a:solidFill>
                        </a:rPr>
                        <a:t> </a:t>
                      </a:r>
                      <a:r>
                        <a:rPr lang="es-ES" sz="1200" dirty="0" err="1">
                          <a:solidFill>
                            <a:schemeClr val="tx1">
                              <a:lumMod val="75000"/>
                              <a:lumOff val="25000"/>
                            </a:schemeClr>
                          </a:solidFill>
                        </a:rPr>
                        <a:t>capacity</a:t>
                      </a:r>
                      <a:r>
                        <a:rPr lang="es-ES" sz="1200" dirty="0">
                          <a:solidFill>
                            <a:schemeClr val="tx1">
                              <a:lumMod val="75000"/>
                              <a:lumOff val="25000"/>
                            </a:schemeClr>
                          </a:solidFill>
                        </a:rPr>
                        <a:t>).</a:t>
                      </a:r>
                    </a:p>
                    <a:p>
                      <a:pPr marL="171450" indent="-171450" algn="just" defTabSz="713232">
                        <a:spcAft>
                          <a:spcPts val="600"/>
                        </a:spcAft>
                        <a:buFont typeface="Arial" panose="020B0604020202020204" pitchFamily="34" charset="0"/>
                        <a:buChar char="•"/>
                      </a:pPr>
                      <a:r>
                        <a:rPr lang="es-ES" sz="1200" dirty="0" err="1">
                          <a:solidFill>
                            <a:schemeClr val="tx1">
                              <a:lumMod val="75000"/>
                              <a:lumOff val="25000"/>
                            </a:schemeClr>
                          </a:solidFill>
                        </a:rPr>
                        <a:t>Percentage</a:t>
                      </a:r>
                      <a:r>
                        <a:rPr lang="es-ES" sz="1200" dirty="0">
                          <a:solidFill>
                            <a:schemeClr val="tx1">
                              <a:lumMod val="75000"/>
                              <a:lumOff val="25000"/>
                            </a:schemeClr>
                          </a:solidFill>
                        </a:rPr>
                        <a:t> </a:t>
                      </a:r>
                      <a:r>
                        <a:rPr lang="es-ES" sz="1200" dirty="0" err="1">
                          <a:solidFill>
                            <a:schemeClr val="tx1">
                              <a:lumMod val="75000"/>
                              <a:lumOff val="25000"/>
                            </a:schemeClr>
                          </a:solidFill>
                        </a:rPr>
                        <a:t>of</a:t>
                      </a:r>
                      <a:r>
                        <a:rPr lang="es-ES" sz="1200" dirty="0">
                          <a:solidFill>
                            <a:schemeClr val="tx1">
                              <a:lumMod val="75000"/>
                              <a:lumOff val="25000"/>
                            </a:schemeClr>
                          </a:solidFill>
                        </a:rPr>
                        <a:t> </a:t>
                      </a:r>
                      <a:r>
                        <a:rPr lang="es-ES" sz="1200" dirty="0" err="1">
                          <a:solidFill>
                            <a:schemeClr val="tx1">
                              <a:lumMod val="75000"/>
                              <a:lumOff val="25000"/>
                            </a:schemeClr>
                          </a:solidFill>
                        </a:rPr>
                        <a:t>empty</a:t>
                      </a:r>
                      <a:r>
                        <a:rPr lang="es-ES" sz="1200" dirty="0">
                          <a:solidFill>
                            <a:schemeClr val="tx1">
                              <a:lumMod val="75000"/>
                              <a:lumOff val="25000"/>
                            </a:schemeClr>
                          </a:solidFill>
                        </a:rPr>
                        <a:t> </a:t>
                      </a:r>
                      <a:r>
                        <a:rPr lang="es-ES" sz="1200" dirty="0" err="1">
                          <a:solidFill>
                            <a:schemeClr val="tx1">
                              <a:lumMod val="75000"/>
                              <a:lumOff val="25000"/>
                            </a:schemeClr>
                          </a:solidFill>
                        </a:rPr>
                        <a:t>runs</a:t>
                      </a:r>
                      <a:r>
                        <a:rPr lang="es-ES" sz="1200" dirty="0">
                          <a:solidFill>
                            <a:schemeClr val="tx1">
                              <a:lumMod val="75000"/>
                              <a:lumOff val="25000"/>
                            </a:schemeClr>
                          </a:solidFill>
                        </a:rPr>
                        <a:t> </a:t>
                      </a:r>
                      <a:r>
                        <a:rPr lang="es-ES" sz="1200" dirty="0" err="1">
                          <a:solidFill>
                            <a:schemeClr val="tx1">
                              <a:lumMod val="75000"/>
                              <a:lumOff val="25000"/>
                            </a:schemeClr>
                          </a:solidFill>
                        </a:rPr>
                        <a:t>for</a:t>
                      </a:r>
                      <a:r>
                        <a:rPr lang="es-ES" sz="1200" dirty="0">
                          <a:solidFill>
                            <a:schemeClr val="tx1">
                              <a:lumMod val="75000"/>
                              <a:lumOff val="25000"/>
                            </a:schemeClr>
                          </a:solidFill>
                        </a:rPr>
                        <a:t> </a:t>
                      </a:r>
                      <a:r>
                        <a:rPr lang="es-ES" sz="1200" dirty="0" err="1">
                          <a:solidFill>
                            <a:schemeClr val="tx1">
                              <a:lumMod val="75000"/>
                              <a:lumOff val="25000"/>
                            </a:schemeClr>
                          </a:solidFill>
                        </a:rPr>
                        <a:t>road</a:t>
                      </a:r>
                      <a:r>
                        <a:rPr lang="es-ES" sz="1200" dirty="0">
                          <a:solidFill>
                            <a:schemeClr val="tx1">
                              <a:lumMod val="75000"/>
                              <a:lumOff val="25000"/>
                            </a:schemeClr>
                          </a:solidFill>
                        </a:rPr>
                        <a:t> </a:t>
                      </a:r>
                      <a:r>
                        <a:rPr lang="es-ES" sz="1200" dirty="0" err="1">
                          <a:solidFill>
                            <a:schemeClr val="tx1">
                              <a:lumMod val="75000"/>
                              <a:lumOff val="25000"/>
                            </a:schemeClr>
                          </a:solidFill>
                        </a:rPr>
                        <a:t>vehicles</a:t>
                      </a:r>
                      <a:r>
                        <a:rPr lang="es-ES" sz="1200" dirty="0">
                          <a:solidFill>
                            <a:schemeClr val="tx1">
                              <a:lumMod val="75000"/>
                              <a:lumOff val="25000"/>
                            </a:schemeClr>
                          </a:solidFill>
                        </a:rPr>
                        <a:t> (%).</a:t>
                      </a:r>
                    </a:p>
                    <a:p>
                      <a:pPr marL="171450" indent="-171450" algn="just" defTabSz="713232">
                        <a:spcAft>
                          <a:spcPts val="600"/>
                        </a:spcAft>
                        <a:buFont typeface="Arial" panose="020B0604020202020204" pitchFamily="34" charset="0"/>
                        <a:buChar char="•"/>
                      </a:pPr>
                      <a:r>
                        <a:rPr lang="es-ES" sz="1200" dirty="0" err="1">
                          <a:solidFill>
                            <a:schemeClr val="tx1">
                              <a:lumMod val="75000"/>
                              <a:lumOff val="25000"/>
                            </a:schemeClr>
                          </a:solidFill>
                        </a:rPr>
                        <a:t>Percentage</a:t>
                      </a:r>
                      <a:r>
                        <a:rPr lang="es-ES" sz="1200" dirty="0">
                          <a:solidFill>
                            <a:schemeClr val="tx1">
                              <a:lumMod val="75000"/>
                              <a:lumOff val="25000"/>
                            </a:schemeClr>
                          </a:solidFill>
                        </a:rPr>
                        <a:t> </a:t>
                      </a:r>
                      <a:r>
                        <a:rPr lang="es-ES" sz="1200" dirty="0" err="1">
                          <a:solidFill>
                            <a:schemeClr val="tx1">
                              <a:lumMod val="75000"/>
                              <a:lumOff val="25000"/>
                            </a:schemeClr>
                          </a:solidFill>
                        </a:rPr>
                        <a:t>of</a:t>
                      </a:r>
                      <a:r>
                        <a:rPr lang="es-ES" sz="1200" dirty="0">
                          <a:solidFill>
                            <a:schemeClr val="tx1">
                              <a:lumMod val="75000"/>
                              <a:lumOff val="25000"/>
                            </a:schemeClr>
                          </a:solidFill>
                        </a:rPr>
                        <a:t> </a:t>
                      </a:r>
                      <a:r>
                        <a:rPr lang="es-ES" sz="1200" dirty="0" err="1">
                          <a:solidFill>
                            <a:schemeClr val="tx1">
                              <a:lumMod val="75000"/>
                              <a:lumOff val="25000"/>
                            </a:schemeClr>
                          </a:solidFill>
                        </a:rPr>
                        <a:t>deliveries</a:t>
                      </a:r>
                      <a:r>
                        <a:rPr lang="es-ES" sz="1200" dirty="0">
                          <a:solidFill>
                            <a:schemeClr val="tx1">
                              <a:lumMod val="75000"/>
                              <a:lumOff val="25000"/>
                            </a:schemeClr>
                          </a:solidFill>
                        </a:rPr>
                        <a:t> </a:t>
                      </a:r>
                      <a:r>
                        <a:rPr lang="es-ES" sz="1200" dirty="0" err="1">
                          <a:solidFill>
                            <a:schemeClr val="tx1">
                              <a:lumMod val="75000"/>
                              <a:lumOff val="25000"/>
                            </a:schemeClr>
                          </a:solidFill>
                        </a:rPr>
                        <a:t>carried</a:t>
                      </a:r>
                      <a:r>
                        <a:rPr lang="es-ES" sz="1200" dirty="0">
                          <a:solidFill>
                            <a:schemeClr val="tx1">
                              <a:lumMod val="75000"/>
                              <a:lumOff val="25000"/>
                            </a:schemeClr>
                          </a:solidFill>
                        </a:rPr>
                        <a:t> </a:t>
                      </a:r>
                      <a:r>
                        <a:rPr lang="es-ES" sz="1200" dirty="0" err="1">
                          <a:solidFill>
                            <a:schemeClr val="tx1">
                              <a:lumMod val="75000"/>
                              <a:lumOff val="25000"/>
                            </a:schemeClr>
                          </a:solidFill>
                        </a:rPr>
                        <a:t>out</a:t>
                      </a:r>
                      <a:r>
                        <a:rPr lang="es-ES" sz="1200" dirty="0">
                          <a:solidFill>
                            <a:schemeClr val="tx1">
                              <a:lumMod val="75000"/>
                              <a:lumOff val="25000"/>
                            </a:schemeClr>
                          </a:solidFill>
                        </a:rPr>
                        <a:t> </a:t>
                      </a:r>
                      <a:r>
                        <a:rPr lang="es-ES" sz="1200" dirty="0" err="1">
                          <a:solidFill>
                            <a:schemeClr val="tx1">
                              <a:lumMod val="75000"/>
                              <a:lumOff val="25000"/>
                            </a:schemeClr>
                          </a:solidFill>
                        </a:rPr>
                        <a:t>via</a:t>
                      </a:r>
                      <a:r>
                        <a:rPr lang="es-ES" sz="1200" dirty="0">
                          <a:solidFill>
                            <a:schemeClr val="tx1">
                              <a:lumMod val="75000"/>
                              <a:lumOff val="25000"/>
                            </a:schemeClr>
                          </a:solidFill>
                        </a:rPr>
                        <a:t> back- </a:t>
                      </a:r>
                      <a:r>
                        <a:rPr lang="es-ES" sz="1200" dirty="0" err="1">
                          <a:solidFill>
                            <a:schemeClr val="tx1">
                              <a:lumMod val="75000"/>
                              <a:lumOff val="25000"/>
                            </a:schemeClr>
                          </a:solidFill>
                        </a:rPr>
                        <a:t>hauling</a:t>
                      </a:r>
                      <a:r>
                        <a:rPr lang="es-ES" sz="1200" dirty="0">
                          <a:solidFill>
                            <a:schemeClr val="tx1">
                              <a:lumMod val="75000"/>
                              <a:lumOff val="25000"/>
                            </a:schemeClr>
                          </a:solidFill>
                        </a:rPr>
                        <a:t>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C1394DC-CBFE-46E0-9E39-A515BC9277E0}"/>
              </a:ext>
            </a:extLst>
          </p:cNvPr>
          <p:cNvGraphicFramePr>
            <a:graphicFrameLocks noGrp="1"/>
          </p:cNvGraphicFramePr>
          <p:nvPr>
            <p:extLst>
              <p:ext uri="{D42A27DB-BD31-4B8C-83A1-F6EECF244321}">
                <p14:modId xmlns:p14="http://schemas.microsoft.com/office/powerpoint/2010/main" val="851763078"/>
              </p:ext>
            </p:extLst>
          </p:nvPr>
        </p:nvGraphicFramePr>
        <p:xfrm>
          <a:off x="238984" y="4212281"/>
          <a:ext cx="8666032" cy="19022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46022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For 100 % of transport and logistics operations (including third-party providers), the following indicators are reported: % of transport by different modes; kg CO2eq per m3/pallet etc. delivered.</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For in-house transport and logistics operations, the following indicators are reported: load factor for freight transport (% weight or volume capacity); kg CO2eq per </a:t>
                      </a:r>
                      <a:r>
                        <a:rPr lang="en-US" sz="1200" kern="1200" dirty="0" err="1">
                          <a:solidFill>
                            <a:schemeClr val="tx1">
                              <a:lumMod val="75000"/>
                              <a:lumOff val="25000"/>
                            </a:schemeClr>
                          </a:solidFill>
                          <a:latin typeface="+mn-lt"/>
                          <a:ea typeface="+mn-ea"/>
                          <a:cs typeface="+mn-cs"/>
                        </a:rPr>
                        <a:t>t·km</a:t>
                      </a:r>
                      <a:r>
                        <a:rPr lang="en-US" sz="1200" kern="1200" dirty="0">
                          <a:solidFill>
                            <a:schemeClr val="tx1">
                              <a:lumMod val="75000"/>
                              <a:lumOff val="25000"/>
                            </a:schemeClr>
                          </a:solidFill>
                          <a:latin typeface="+mn-lt"/>
                          <a:ea typeface="+mn-ea"/>
                          <a:cs typeface="+mn-cs"/>
                        </a:rPr>
                        <a:t>.</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Insulation of temperature-controlled warehouses is </a:t>
                      </a:r>
                      <a:r>
                        <a:rPr lang="en-US" sz="1200" kern="1200" dirty="0" err="1">
                          <a:solidFill>
                            <a:schemeClr val="tx1">
                              <a:lumMod val="75000"/>
                              <a:lumOff val="25000"/>
                            </a:schemeClr>
                          </a:solidFill>
                          <a:latin typeface="+mn-lt"/>
                          <a:ea typeface="+mn-ea"/>
                          <a:cs typeface="+mn-cs"/>
                        </a:rPr>
                        <a:t>optimised</a:t>
                      </a:r>
                      <a:r>
                        <a:rPr lang="en-US" sz="1200" kern="1200" dirty="0">
                          <a:solidFill>
                            <a:schemeClr val="tx1">
                              <a:lumMod val="75000"/>
                              <a:lumOff val="25000"/>
                            </a:schemeClr>
                          </a:solidFill>
                          <a:latin typeface="+mn-lt"/>
                          <a:ea typeface="+mn-ea"/>
                          <a:cs typeface="+mn-cs"/>
                        </a:rPr>
                        <a:t>.</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Heavy goods vehicles' average fuel consumption is less than or equal to 30 l/100 km.</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17115AC-FA9B-43C0-9C52-153A224A077E}"/>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endParaRPr lang="es-ES" sz="2400" dirty="0"/>
          </a:p>
        </p:txBody>
      </p:sp>
      <p:sp>
        <p:nvSpPr>
          <p:cNvPr id="11" name="Rectángulo 10">
            <a:extLst>
              <a:ext uri="{FF2B5EF4-FFF2-40B4-BE49-F238E27FC236}">
                <a16:creationId xmlns:a16="http://schemas.microsoft.com/office/drawing/2014/main" id="{0CB39F75-25E0-4AF2-8747-95B51CCA7BF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6710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3B05B941-A032-40C7-8D4C-68261E22CE7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Performing</a:t>
            </a:r>
            <a:r>
              <a:rPr lang="es-ES" sz="2400" dirty="0"/>
              <a:t> </a:t>
            </a:r>
            <a:r>
              <a:rPr lang="es-ES" sz="2400" dirty="0" err="1"/>
              <a:t>an</a:t>
            </a:r>
            <a:r>
              <a:rPr lang="es-ES" sz="2400" dirty="0"/>
              <a:t> </a:t>
            </a:r>
            <a:r>
              <a:rPr lang="es-ES" sz="2400" dirty="0" err="1"/>
              <a:t>enviromental</a:t>
            </a:r>
            <a:r>
              <a:rPr lang="es-ES" sz="2400" dirty="0"/>
              <a:t> </a:t>
            </a:r>
            <a:r>
              <a:rPr lang="es-ES" sz="2400" dirty="0" err="1"/>
              <a:t>sustainability</a:t>
            </a:r>
            <a:r>
              <a:rPr lang="es-ES" sz="2400" dirty="0"/>
              <a:t> </a:t>
            </a:r>
            <a:r>
              <a:rPr lang="es-ES" sz="2400" dirty="0" err="1"/>
              <a:t>assessment</a:t>
            </a:r>
            <a:r>
              <a:rPr lang="es-ES" sz="2400" dirty="0"/>
              <a:t> </a:t>
            </a:r>
            <a:r>
              <a:rPr lang="es-ES" sz="2400" dirty="0" err="1"/>
              <a:t>of</a:t>
            </a:r>
            <a:r>
              <a:rPr lang="es-ES" sz="2400" dirty="0"/>
              <a:t> </a:t>
            </a:r>
            <a:r>
              <a:rPr lang="es-ES" sz="2400" dirty="0" err="1"/>
              <a:t>poducts</a:t>
            </a:r>
            <a:r>
              <a:rPr lang="es-ES" sz="2400" dirty="0"/>
              <a:t> and/</a:t>
            </a:r>
            <a:r>
              <a:rPr lang="es-ES" sz="2400" dirty="0" err="1"/>
              <a:t>or</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411A3990-86FC-430A-861C-55A4BFF3A7F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BD025FDD-FD34-4EDC-A75C-D2C9FB803130}"/>
              </a:ext>
            </a:extLst>
          </p:cNvPr>
          <p:cNvGraphicFramePr>
            <a:graphicFrameLocks noGrp="1"/>
          </p:cNvGraphicFramePr>
          <p:nvPr>
            <p:extLst>
              <p:ext uri="{D42A27DB-BD31-4B8C-83A1-F6EECF244321}">
                <p14:modId xmlns:p14="http://schemas.microsoft.com/office/powerpoint/2010/main" val="132008358"/>
              </p:ext>
            </p:extLst>
          </p:nvPr>
        </p:nvGraphicFramePr>
        <p:xfrm>
          <a:off x="238984" y="1884346"/>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err="1">
                          <a:solidFill>
                            <a:schemeClr val="tx1"/>
                          </a:solidFill>
                        </a:rPr>
                        <a:t>Summary</a:t>
                      </a:r>
                      <a:endParaRPr lang="es-ES" sz="2000" b="1" dirty="0">
                        <a:solidFill>
                          <a:schemeClr val="tx1"/>
                        </a:solidFill>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BEMP is to assess the environmental impact of products and operations using life-cycle assessment (LCA) tools to identify priority areas for action, or ‘hotspots’, and define a strategy for reducing the environmental impacts</a:t>
                      </a: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D144C79-1433-4062-9BB4-A6E7E8F6F94F}"/>
              </a:ext>
            </a:extLst>
          </p:cNvPr>
          <p:cNvGraphicFramePr>
            <a:graphicFrameLocks noGrp="1"/>
          </p:cNvGraphicFramePr>
          <p:nvPr>
            <p:extLst>
              <p:ext uri="{D42A27DB-BD31-4B8C-83A1-F6EECF244321}">
                <p14:modId xmlns:p14="http://schemas.microsoft.com/office/powerpoint/2010/main" val="2636657589"/>
              </p:ext>
            </p:extLst>
          </p:nvPr>
        </p:nvGraphicFramePr>
        <p:xfrm>
          <a:off x="238984" y="3659374"/>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err="1">
                          <a:solidFill>
                            <a:schemeClr val="tx1"/>
                          </a:solidFill>
                          <a:latin typeface="+mn-lt"/>
                          <a:ea typeface="+mn-ea"/>
                          <a:cs typeface="+mn-cs"/>
                        </a:rPr>
                        <a:t>Applicability</a:t>
                      </a:r>
                      <a:r>
                        <a:rPr lang="es-ES" sz="2000" b="1" kern="1200" dirty="0">
                          <a:solidFill>
                            <a:schemeClr val="tx1"/>
                          </a:solidFill>
                          <a:latin typeface="+mn-lt"/>
                          <a:ea typeface="+mn-ea"/>
                          <a:cs typeface="+mn-cs"/>
                        </a:rPr>
                        <a:t>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mn-lt"/>
                          <a:ea typeface="+mn-ea"/>
                          <a:cs typeface="+mn-cs"/>
                        </a:rPr>
                        <a:t>When undertaking an environmental sustainability assessment, food and beverage manufacturers can face a number of challenges which include the complexity of the product and the accessibility of information; it can be expensive and time-consuming to undertake LCAs, and certain environmental impacts may also be beyond the control of the manufacturer and thus very difficult to act upon, even if they can be quantified.</a:t>
                      </a:r>
                      <a:endParaRPr lang="es-ES" sz="1400" kern="1200" dirty="0">
                        <a:solidFill>
                          <a:schemeClr val="dk1"/>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1304353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30</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72833"/>
            <a:ext cx="8403728" cy="367550"/>
          </a:xfrm>
        </p:spPr>
        <p:txBody>
          <a:bodyPr/>
          <a:lstStyle/>
          <a:p>
            <a:r>
              <a:rPr lang="en-US" sz="2000" dirty="0">
                <a:solidFill>
                  <a:srgbClr val="000000">
                    <a:lumMod val="75000"/>
                    <a:lumOff val="25000"/>
                  </a:srgbClr>
                </a:solidFill>
              </a:rPr>
              <a:t>Aside from GHG emissions and the associated climate change, the major sustainability pressures associated with goods transport are:</a:t>
            </a:r>
          </a:p>
        </p:txBody>
      </p:sp>
      <p:sp>
        <p:nvSpPr>
          <p:cNvPr id="8" name="Titel 1">
            <a:extLst>
              <a:ext uri="{FF2B5EF4-FFF2-40B4-BE49-F238E27FC236}">
                <a16:creationId xmlns:a16="http://schemas.microsoft.com/office/drawing/2014/main" id="{FA0B0974-2DCA-4211-8456-944475D12458}"/>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endParaRPr lang="es-ES" sz="2400" dirty="0"/>
          </a:p>
        </p:txBody>
      </p:sp>
      <p:sp>
        <p:nvSpPr>
          <p:cNvPr id="9" name="Rectángulo 8">
            <a:extLst>
              <a:ext uri="{FF2B5EF4-FFF2-40B4-BE49-F238E27FC236}">
                <a16:creationId xmlns:a16="http://schemas.microsoft.com/office/drawing/2014/main" id="{D7063DE8-8612-4155-BC0B-4F5668BD9EC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8A69437A-C3FD-41DC-8C75-1F32CC337455}"/>
              </a:ext>
            </a:extLst>
          </p:cNvPr>
          <p:cNvGraphicFramePr>
            <a:graphicFrameLocks noGrp="1"/>
          </p:cNvGraphicFramePr>
          <p:nvPr>
            <p:extLst>
              <p:ext uri="{D42A27DB-BD31-4B8C-83A1-F6EECF244321}">
                <p14:modId xmlns:p14="http://schemas.microsoft.com/office/powerpoint/2010/main" val="150668656"/>
              </p:ext>
            </p:extLst>
          </p:nvPr>
        </p:nvGraphicFramePr>
        <p:xfrm>
          <a:off x="376015" y="2104866"/>
          <a:ext cx="8397849" cy="3760148"/>
        </p:xfrm>
        <a:graphic>
          <a:graphicData uri="http://schemas.openxmlformats.org/drawingml/2006/table">
            <a:tbl>
              <a:tblPr firstRow="1" bandRow="1">
                <a:tableStyleId>{5C22544A-7EE6-4342-B048-85BDC9FD1C3A}</a:tableStyleId>
              </a:tblPr>
              <a:tblGrid>
                <a:gridCol w="2281727">
                  <a:extLst>
                    <a:ext uri="{9D8B030D-6E8A-4147-A177-3AD203B41FA5}">
                      <a16:colId xmlns:a16="http://schemas.microsoft.com/office/drawing/2014/main" val="1310406589"/>
                    </a:ext>
                  </a:extLst>
                </a:gridCol>
                <a:gridCol w="6116122">
                  <a:extLst>
                    <a:ext uri="{9D8B030D-6E8A-4147-A177-3AD203B41FA5}">
                      <a16:colId xmlns:a16="http://schemas.microsoft.com/office/drawing/2014/main" val="2835579948"/>
                    </a:ext>
                  </a:extLst>
                </a:gridCol>
              </a:tblGrid>
              <a:tr h="537164">
                <a:tc>
                  <a:txBody>
                    <a:bodyPr/>
                    <a:lstStyle/>
                    <a:p>
                      <a:pPr algn="l"/>
                      <a:r>
                        <a:rPr lang="es-ES" dirty="0">
                          <a:solidFill>
                            <a:schemeClr val="tx1">
                              <a:lumMod val="75000"/>
                              <a:lumOff val="25000"/>
                            </a:schemeClr>
                          </a:solidFill>
                        </a:rPr>
                        <a:t>Air </a:t>
                      </a:r>
                      <a:r>
                        <a:rPr lang="es-ES" dirty="0" err="1">
                          <a:solidFill>
                            <a:schemeClr val="tx1">
                              <a:lumMod val="75000"/>
                              <a:lumOff val="25000"/>
                            </a:schemeClr>
                          </a:solidFill>
                        </a:rPr>
                        <a:t>pollution</a:t>
                      </a:r>
                      <a:r>
                        <a:rPr lang="es-ES" dirty="0">
                          <a:solidFill>
                            <a:schemeClr val="tx1">
                              <a:lumMod val="75000"/>
                              <a:lumOff val="25000"/>
                            </a:schemeClr>
                          </a:solidFill>
                        </a:rPr>
                        <a:t> </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b="0" dirty="0" err="1">
                          <a:solidFill>
                            <a:schemeClr val="tx1">
                              <a:lumMod val="75000"/>
                              <a:lumOff val="25000"/>
                            </a:schemeClr>
                          </a:solidFill>
                        </a:rPr>
                        <a:t>Acidificacition</a:t>
                      </a:r>
                      <a:r>
                        <a:rPr lang="en-US" b="0" dirty="0">
                          <a:solidFill>
                            <a:schemeClr val="tx1">
                              <a:lumMod val="75000"/>
                              <a:lumOff val="25000"/>
                            </a:schemeClr>
                          </a:solidFill>
                        </a:rPr>
                        <a:t>, ozone formation, and other human health effects</a:t>
                      </a:r>
                      <a:endParaRPr lang="es-ES" b="0" dirty="0">
                        <a:solidFill>
                          <a:schemeClr val="tx1">
                            <a:lumMod val="75000"/>
                            <a:lumOff val="25000"/>
                          </a:schemeClr>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190473654"/>
                  </a:ext>
                </a:extLst>
              </a:tr>
              <a:tr h="537164">
                <a:tc>
                  <a:txBody>
                    <a:bodyPr/>
                    <a:lstStyle/>
                    <a:p>
                      <a:pPr algn="l"/>
                      <a:r>
                        <a:rPr lang="es-ES" sz="1350" b="1" kern="1200" noProof="0" dirty="0" err="1">
                          <a:solidFill>
                            <a:schemeClr val="tx1">
                              <a:lumMod val="75000"/>
                              <a:lumOff val="25000"/>
                            </a:schemeClr>
                          </a:solidFill>
                          <a:latin typeface="+mn-lt"/>
                          <a:ea typeface="+mn-ea"/>
                          <a:cs typeface="+mn-cs"/>
                        </a:rPr>
                        <a:t>Resource</a:t>
                      </a:r>
                      <a:r>
                        <a:rPr lang="es-ES" sz="1350" b="1" kern="1200" noProof="0" dirty="0">
                          <a:solidFill>
                            <a:schemeClr val="tx1">
                              <a:lumMod val="75000"/>
                              <a:lumOff val="25000"/>
                            </a:schemeClr>
                          </a:solidFill>
                          <a:latin typeface="+mn-lt"/>
                          <a:ea typeface="+mn-ea"/>
                          <a:cs typeface="+mn-cs"/>
                        </a:rPr>
                        <a:t> </a:t>
                      </a:r>
                      <a:r>
                        <a:rPr lang="es-ES" sz="1350" b="1" kern="1200" noProof="0" dirty="0" err="1">
                          <a:solidFill>
                            <a:schemeClr val="tx1">
                              <a:lumMod val="75000"/>
                              <a:lumOff val="25000"/>
                            </a:schemeClr>
                          </a:solidFill>
                          <a:latin typeface="+mn-lt"/>
                          <a:ea typeface="+mn-ea"/>
                          <a:cs typeface="+mn-cs"/>
                        </a:rPr>
                        <a:t>depletion</a:t>
                      </a:r>
                      <a:r>
                        <a:rPr lang="es-ES" sz="1350" b="1" kern="1200" noProof="0" dirty="0">
                          <a:solidFill>
                            <a:schemeClr val="tx1">
                              <a:lumMod val="75000"/>
                              <a:lumOff val="25000"/>
                            </a:schemeClr>
                          </a:solidFill>
                          <a:latin typeface="+mn-lt"/>
                          <a:ea typeface="+mn-ea"/>
                          <a:cs typeface="+mn-cs"/>
                        </a:rPr>
                        <a:t>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s-ES" sz="1350" b="0" kern="1200" dirty="0" err="1">
                          <a:solidFill>
                            <a:schemeClr val="tx1">
                              <a:lumMod val="75000"/>
                              <a:lumOff val="25000"/>
                            </a:schemeClr>
                          </a:solidFill>
                          <a:latin typeface="+mn-lt"/>
                          <a:ea typeface="+mn-ea"/>
                          <a:cs typeface="+mn-cs"/>
                        </a:rPr>
                        <a:t>Predominantly</a:t>
                      </a:r>
                      <a:r>
                        <a:rPr lang="es-ES" sz="1350" b="0" kern="1200" dirty="0">
                          <a:solidFill>
                            <a:schemeClr val="tx1">
                              <a:lumMod val="75000"/>
                              <a:lumOff val="25000"/>
                            </a:schemeClr>
                          </a:solidFill>
                          <a:latin typeface="+mn-lt"/>
                          <a:ea typeface="+mn-ea"/>
                          <a:cs typeface="+mn-cs"/>
                        </a:rPr>
                        <a:t> </a:t>
                      </a:r>
                      <a:r>
                        <a:rPr lang="es-ES" sz="1350" b="0" kern="1200" dirty="0" err="1">
                          <a:solidFill>
                            <a:schemeClr val="tx1">
                              <a:lumMod val="75000"/>
                              <a:lumOff val="25000"/>
                            </a:schemeClr>
                          </a:solidFill>
                          <a:latin typeface="+mn-lt"/>
                          <a:ea typeface="+mn-ea"/>
                          <a:cs typeface="+mn-cs"/>
                        </a:rPr>
                        <a:t>oil</a:t>
                      </a:r>
                      <a:endParaRPr lang="es-ES" sz="135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598256586"/>
                  </a:ext>
                </a:extLst>
              </a:tr>
              <a:tr h="537164">
                <a:tc>
                  <a:txBody>
                    <a:bodyPr/>
                    <a:lstStyle/>
                    <a:p>
                      <a:pPr algn="l"/>
                      <a:r>
                        <a:rPr lang="es-ES" sz="1350" b="1" kern="1200" noProof="0" dirty="0" err="1">
                          <a:solidFill>
                            <a:schemeClr val="tx1">
                              <a:lumMod val="75000"/>
                              <a:lumOff val="25000"/>
                            </a:schemeClr>
                          </a:solidFill>
                          <a:latin typeface="+mn-lt"/>
                          <a:ea typeface="+mn-ea"/>
                          <a:cs typeface="+mn-cs"/>
                        </a:rPr>
                        <a:t>Water</a:t>
                      </a:r>
                      <a:r>
                        <a:rPr lang="es-ES" sz="1350" b="1" kern="1200" noProof="0" dirty="0">
                          <a:solidFill>
                            <a:schemeClr val="tx1">
                              <a:lumMod val="75000"/>
                              <a:lumOff val="25000"/>
                            </a:schemeClr>
                          </a:solidFill>
                          <a:latin typeface="+mn-lt"/>
                          <a:ea typeface="+mn-ea"/>
                          <a:cs typeface="+mn-cs"/>
                        </a:rPr>
                        <a:t> </a:t>
                      </a:r>
                      <a:r>
                        <a:rPr lang="es-ES" sz="1350" b="1" kern="1200" noProof="0" dirty="0" err="1">
                          <a:solidFill>
                            <a:schemeClr val="tx1">
                              <a:lumMod val="75000"/>
                              <a:lumOff val="25000"/>
                            </a:schemeClr>
                          </a:solidFill>
                          <a:latin typeface="+mn-lt"/>
                          <a:ea typeface="+mn-ea"/>
                          <a:cs typeface="+mn-cs"/>
                        </a:rPr>
                        <a:t>pollution</a:t>
                      </a:r>
                      <a:r>
                        <a:rPr lang="es-ES" sz="1350" b="1" kern="1200" noProof="0" dirty="0">
                          <a:solidFill>
                            <a:schemeClr val="tx1">
                              <a:lumMod val="75000"/>
                              <a:lumOff val="25000"/>
                            </a:schemeClr>
                          </a:solidFill>
                          <a:latin typeface="+mn-lt"/>
                          <a:ea typeface="+mn-ea"/>
                          <a:cs typeface="+mn-cs"/>
                        </a:rPr>
                        <a:t> </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350" b="0" kern="1200" dirty="0">
                          <a:solidFill>
                            <a:schemeClr val="tx1">
                              <a:lumMod val="75000"/>
                              <a:lumOff val="25000"/>
                            </a:schemeClr>
                          </a:solidFill>
                          <a:latin typeface="+mn-lt"/>
                          <a:ea typeface="+mn-ea"/>
                          <a:cs typeface="+mn-cs"/>
                        </a:rPr>
                        <a:t>e.g. heavy metals and PAH runoff from roads, chemical spillages</a:t>
                      </a:r>
                      <a:endParaRPr lang="es-ES" sz="135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496411692"/>
                  </a:ext>
                </a:extLst>
              </a:tr>
              <a:tr h="537164">
                <a:tc>
                  <a:txBody>
                    <a:bodyPr/>
                    <a:lstStyle/>
                    <a:p>
                      <a:pPr algn="l"/>
                      <a:r>
                        <a:rPr lang="es-ES" sz="1350" b="1" kern="1200" dirty="0">
                          <a:solidFill>
                            <a:schemeClr val="tx1">
                              <a:lumMod val="75000"/>
                              <a:lumOff val="25000"/>
                            </a:schemeClr>
                          </a:solidFill>
                          <a:latin typeface="+mn-lt"/>
                          <a:ea typeface="+mn-ea"/>
                          <a:cs typeface="+mn-cs"/>
                        </a:rPr>
                        <a:t>Ozone </a:t>
                      </a:r>
                      <a:r>
                        <a:rPr lang="es-ES" sz="1350" b="1" kern="1200" dirty="0" err="1">
                          <a:solidFill>
                            <a:schemeClr val="tx1">
                              <a:lumMod val="75000"/>
                              <a:lumOff val="25000"/>
                            </a:schemeClr>
                          </a:solidFill>
                          <a:latin typeface="+mn-lt"/>
                          <a:ea typeface="+mn-ea"/>
                          <a:cs typeface="+mn-cs"/>
                        </a:rPr>
                        <a:t>depletion</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350" b="0" kern="1200" dirty="0">
                          <a:solidFill>
                            <a:schemeClr val="tx1">
                              <a:lumMod val="75000"/>
                              <a:lumOff val="25000"/>
                            </a:schemeClr>
                          </a:solidFill>
                          <a:latin typeface="+mn-lt"/>
                          <a:ea typeface="+mn-ea"/>
                          <a:cs typeface="+mn-cs"/>
                        </a:rPr>
                        <a:t>From leakage of refrigerants used for transportation</a:t>
                      </a:r>
                      <a:endParaRPr lang="es-ES" sz="1350" b="0"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1020606105"/>
                  </a:ext>
                </a:extLst>
              </a:tr>
              <a:tr h="537164">
                <a:tc gridSpan="2">
                  <a:txBody>
                    <a:bodyPr/>
                    <a:lstStyle/>
                    <a:p>
                      <a:pPr algn="ctr"/>
                      <a:r>
                        <a:rPr lang="es-ES" sz="1350" b="1" kern="1200" dirty="0">
                          <a:solidFill>
                            <a:schemeClr val="tx1">
                              <a:lumMod val="75000"/>
                              <a:lumOff val="25000"/>
                            </a:schemeClr>
                          </a:solidFill>
                          <a:latin typeface="+mn-lt"/>
                          <a:ea typeface="+mn-ea"/>
                          <a:cs typeface="+mn-cs"/>
                        </a:rPr>
                        <a:t>Road </a:t>
                      </a:r>
                      <a:r>
                        <a:rPr lang="es-ES" sz="1350" b="1" kern="1200" dirty="0" err="1">
                          <a:solidFill>
                            <a:schemeClr val="tx1">
                              <a:lumMod val="75000"/>
                              <a:lumOff val="25000"/>
                            </a:schemeClr>
                          </a:solidFill>
                          <a:latin typeface="+mn-lt"/>
                          <a:ea typeface="+mn-ea"/>
                          <a:cs typeface="+mn-cs"/>
                        </a:rPr>
                        <a:t>accidents</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alpha val="24000"/>
                      </a:srgbClr>
                    </a:solidFill>
                  </a:tcPr>
                </a:tc>
                <a:extLst>
                  <a:ext uri="{0D108BD9-81ED-4DB2-BD59-A6C34878D82A}">
                    <a16:rowId xmlns:a16="http://schemas.microsoft.com/office/drawing/2014/main" val="2697143257"/>
                  </a:ext>
                </a:extLst>
              </a:tr>
              <a:tr h="537164">
                <a:tc gridSpan="2">
                  <a:txBody>
                    <a:bodyPr/>
                    <a:lstStyle/>
                    <a:p>
                      <a:pPr algn="ctr"/>
                      <a:r>
                        <a:rPr lang="es-ES" sz="1350" b="1" kern="1200" dirty="0" err="1">
                          <a:solidFill>
                            <a:schemeClr val="tx1">
                              <a:lumMod val="75000"/>
                              <a:lumOff val="25000"/>
                            </a:schemeClr>
                          </a:solidFill>
                          <a:latin typeface="+mn-lt"/>
                          <a:ea typeface="+mn-ea"/>
                          <a:cs typeface="+mn-cs"/>
                        </a:rPr>
                        <a:t>Congestion</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of</a:t>
                      </a:r>
                      <a:r>
                        <a:rPr lang="es-ES" sz="1350" b="1" kern="1200" dirty="0">
                          <a:solidFill>
                            <a:schemeClr val="tx1">
                              <a:lumMod val="75000"/>
                              <a:lumOff val="25000"/>
                            </a:schemeClr>
                          </a:solidFill>
                          <a:latin typeface="+mn-lt"/>
                          <a:ea typeface="+mn-ea"/>
                          <a:cs typeface="+mn-cs"/>
                        </a:rPr>
                        <a:t> Passenger </a:t>
                      </a:r>
                      <a:r>
                        <a:rPr lang="es-ES" sz="1350" b="1" kern="1200" dirty="0" err="1">
                          <a:solidFill>
                            <a:schemeClr val="tx1">
                              <a:lumMod val="75000"/>
                              <a:lumOff val="25000"/>
                            </a:schemeClr>
                          </a:solidFill>
                          <a:latin typeface="+mn-lt"/>
                          <a:ea typeface="+mn-ea"/>
                          <a:cs typeface="+mn-cs"/>
                        </a:rPr>
                        <a:t>transport</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corridors</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403973"/>
                  </a:ext>
                </a:extLst>
              </a:tr>
              <a:tr h="537164">
                <a:tc gridSpan="2">
                  <a:txBody>
                    <a:bodyPr/>
                    <a:lstStyle/>
                    <a:p>
                      <a:pPr algn="ctr"/>
                      <a:r>
                        <a:rPr lang="es-ES" sz="1350" b="1" kern="1200" dirty="0" err="1">
                          <a:solidFill>
                            <a:schemeClr val="tx1">
                              <a:lumMod val="75000"/>
                              <a:lumOff val="25000"/>
                            </a:schemeClr>
                          </a:solidFill>
                          <a:latin typeface="+mn-lt"/>
                          <a:ea typeface="+mn-ea"/>
                          <a:cs typeface="+mn-cs"/>
                        </a:rPr>
                        <a:t>Noise</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dirty="0">
                        <a:solidFill>
                          <a:schemeClr val="tx1">
                            <a:lumMod val="75000"/>
                            <a:lumOff val="25000"/>
                          </a:schemeClr>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6907818"/>
                  </a:ext>
                </a:extLst>
              </a:tr>
            </a:tbl>
          </a:graphicData>
        </a:graphic>
      </p:graphicFrame>
    </p:spTree>
    <p:extLst>
      <p:ext uri="{BB962C8B-B14F-4D97-AF65-F5344CB8AC3E}">
        <p14:creationId xmlns:p14="http://schemas.microsoft.com/office/powerpoint/2010/main" val="194414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31</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167671"/>
            <a:ext cx="8403728" cy="367550"/>
          </a:xfrm>
          <a:noFill/>
        </p:spPr>
        <p:txBody>
          <a:bodyPr vert="horz" lIns="91440" tIns="45720" rIns="91440" bIns="45720" rtlCol="0" anchor="ctr">
            <a:noAutofit/>
          </a:bodyPr>
          <a:lstStyle/>
          <a:p>
            <a:r>
              <a:rPr lang="en-US" sz="2000" dirty="0">
                <a:solidFill>
                  <a:srgbClr val="000000">
                    <a:lumMod val="75000"/>
                    <a:lumOff val="25000"/>
                  </a:srgbClr>
                </a:solidFill>
              </a:rPr>
              <a:t>Techniques overview: The seven techniques outlined in this BEMP aim to improve the environmental impact of the T&amp;L function, from a more strategic/general level down to operational considerations</a:t>
            </a:r>
            <a:r>
              <a:rPr lang="es-ES" sz="2000" dirty="0">
                <a:solidFill>
                  <a:srgbClr val="000000">
                    <a:lumMod val="75000"/>
                    <a:lumOff val="25000"/>
                  </a:srgbClr>
                </a:solidFill>
                <a:latin typeface="Arial"/>
              </a:rPr>
              <a:t>. </a:t>
            </a:r>
          </a:p>
        </p:txBody>
      </p:sp>
      <p:sp>
        <p:nvSpPr>
          <p:cNvPr id="9" name="Titel 1">
            <a:extLst>
              <a:ext uri="{FF2B5EF4-FFF2-40B4-BE49-F238E27FC236}">
                <a16:creationId xmlns:a16="http://schemas.microsoft.com/office/drawing/2014/main" id="{E7132C94-0BE3-4D78-837D-E8CEF66DECA5}"/>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endParaRPr lang="es-ES" sz="2400" dirty="0"/>
          </a:p>
        </p:txBody>
      </p:sp>
      <p:sp>
        <p:nvSpPr>
          <p:cNvPr id="10" name="Rectángulo 9">
            <a:extLst>
              <a:ext uri="{FF2B5EF4-FFF2-40B4-BE49-F238E27FC236}">
                <a16:creationId xmlns:a16="http://schemas.microsoft.com/office/drawing/2014/main" id="{740588F4-9765-4EB5-9A97-3EBE2BCC16B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6590EEC0-E5D4-4154-923F-E35DD8C86716}"/>
              </a:ext>
            </a:extLst>
          </p:cNvPr>
          <p:cNvGraphicFramePr>
            <a:graphicFrameLocks noGrp="1"/>
          </p:cNvGraphicFramePr>
          <p:nvPr>
            <p:extLst>
              <p:ext uri="{D42A27DB-BD31-4B8C-83A1-F6EECF244321}">
                <p14:modId xmlns:p14="http://schemas.microsoft.com/office/powerpoint/2010/main" val="1318460987"/>
              </p:ext>
            </p:extLst>
          </p:nvPr>
        </p:nvGraphicFramePr>
        <p:xfrm>
          <a:off x="1231371" y="2223778"/>
          <a:ext cx="6681257" cy="2992120"/>
        </p:xfrm>
        <a:graphic>
          <a:graphicData uri="http://schemas.openxmlformats.org/drawingml/2006/table">
            <a:tbl>
              <a:tblPr firstRow="1" bandRow="1">
                <a:tableStyleId>{5C22544A-7EE6-4342-B048-85BDC9FD1C3A}</a:tableStyleId>
              </a:tblPr>
              <a:tblGrid>
                <a:gridCol w="569637">
                  <a:extLst>
                    <a:ext uri="{9D8B030D-6E8A-4147-A177-3AD203B41FA5}">
                      <a16:colId xmlns:a16="http://schemas.microsoft.com/office/drawing/2014/main" val="1439655594"/>
                    </a:ext>
                  </a:extLst>
                </a:gridCol>
                <a:gridCol w="6111620">
                  <a:extLst>
                    <a:ext uri="{9D8B030D-6E8A-4147-A177-3AD203B41FA5}">
                      <a16:colId xmlns:a16="http://schemas.microsoft.com/office/drawing/2014/main" val="41964106"/>
                    </a:ext>
                  </a:extLst>
                </a:gridCol>
              </a:tblGrid>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T1</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350" b="0" kern="1200" dirty="0">
                          <a:solidFill>
                            <a:schemeClr val="tx1">
                              <a:lumMod val="75000"/>
                              <a:lumOff val="25000"/>
                            </a:schemeClr>
                          </a:solidFill>
                          <a:latin typeface="+mn-lt"/>
                          <a:ea typeface="+mn-ea"/>
                          <a:cs typeface="+mn-cs"/>
                        </a:rPr>
                        <a:t>Green </a:t>
                      </a:r>
                      <a:r>
                        <a:rPr lang="es-ES" sz="1350" b="0" kern="1200" dirty="0" err="1">
                          <a:solidFill>
                            <a:schemeClr val="tx1">
                              <a:lumMod val="75000"/>
                              <a:lumOff val="25000"/>
                            </a:schemeClr>
                          </a:solidFill>
                          <a:latin typeface="+mn-lt"/>
                          <a:ea typeface="+mn-ea"/>
                          <a:cs typeface="+mn-cs"/>
                        </a:rPr>
                        <a:t>procurement</a:t>
                      </a:r>
                      <a:r>
                        <a:rPr lang="es-ES" sz="1350" b="0" kern="1200" dirty="0">
                          <a:solidFill>
                            <a:schemeClr val="tx1">
                              <a:lumMod val="75000"/>
                              <a:lumOff val="25000"/>
                            </a:schemeClr>
                          </a:solidFill>
                          <a:latin typeface="+mn-lt"/>
                          <a:ea typeface="+mn-ea"/>
                          <a:cs typeface="+mn-cs"/>
                        </a:rPr>
                        <a:t> and </a:t>
                      </a:r>
                      <a:r>
                        <a:rPr lang="es-ES" sz="1350" b="0" kern="1200" dirty="0" err="1">
                          <a:solidFill>
                            <a:schemeClr val="tx1">
                              <a:lumMod val="75000"/>
                              <a:lumOff val="25000"/>
                            </a:schemeClr>
                          </a:solidFill>
                          <a:latin typeface="+mn-lt"/>
                          <a:ea typeface="+mn-ea"/>
                          <a:cs typeface="+mn-cs"/>
                        </a:rPr>
                        <a:t>environmental</a:t>
                      </a:r>
                      <a:r>
                        <a:rPr lang="es-ES" sz="1350" b="0" kern="1200" dirty="0">
                          <a:solidFill>
                            <a:schemeClr val="tx1">
                              <a:lumMod val="75000"/>
                              <a:lumOff val="25000"/>
                            </a:schemeClr>
                          </a:solidFill>
                          <a:latin typeface="+mn-lt"/>
                          <a:ea typeface="+mn-ea"/>
                          <a:cs typeface="+mn-cs"/>
                        </a:rPr>
                        <a:t> </a:t>
                      </a:r>
                      <a:r>
                        <a:rPr lang="es-ES" sz="1350" b="0" kern="1200" dirty="0" err="1">
                          <a:solidFill>
                            <a:schemeClr val="tx1">
                              <a:lumMod val="75000"/>
                              <a:lumOff val="25000"/>
                            </a:schemeClr>
                          </a:solidFill>
                          <a:latin typeface="+mn-lt"/>
                          <a:ea typeface="+mn-ea"/>
                          <a:cs typeface="+mn-cs"/>
                        </a:rPr>
                        <a:t>requirements</a:t>
                      </a:r>
                      <a:r>
                        <a:rPr lang="es-ES" sz="1350" b="0" kern="1200" dirty="0">
                          <a:solidFill>
                            <a:schemeClr val="tx1">
                              <a:lumMod val="75000"/>
                              <a:lumOff val="25000"/>
                            </a:schemeClr>
                          </a:solidFill>
                          <a:latin typeface="+mn-lt"/>
                          <a:ea typeface="+mn-ea"/>
                          <a:cs typeface="+mn-cs"/>
                        </a:rPr>
                        <a:t> </a:t>
                      </a:r>
                      <a:r>
                        <a:rPr lang="es-ES" sz="1350" b="0" kern="1200" dirty="0" err="1">
                          <a:solidFill>
                            <a:schemeClr val="tx1">
                              <a:lumMod val="75000"/>
                              <a:lumOff val="25000"/>
                            </a:schemeClr>
                          </a:solidFill>
                          <a:latin typeface="+mn-lt"/>
                          <a:ea typeface="+mn-ea"/>
                          <a:cs typeface="+mn-cs"/>
                        </a:rPr>
                        <a:t>for</a:t>
                      </a:r>
                      <a:r>
                        <a:rPr lang="es-ES" sz="1350" b="0" kern="1200" dirty="0">
                          <a:solidFill>
                            <a:schemeClr val="tx1">
                              <a:lumMod val="75000"/>
                              <a:lumOff val="25000"/>
                            </a:schemeClr>
                          </a:solidFill>
                          <a:latin typeface="+mn-lt"/>
                          <a:ea typeface="+mn-ea"/>
                          <a:cs typeface="+mn-cs"/>
                        </a:rPr>
                        <a:t> </a:t>
                      </a:r>
                      <a:r>
                        <a:rPr lang="es-ES" sz="1350" b="0" kern="1200" dirty="0" err="1">
                          <a:solidFill>
                            <a:schemeClr val="tx1">
                              <a:lumMod val="75000"/>
                              <a:lumOff val="25000"/>
                            </a:schemeClr>
                          </a:solidFill>
                          <a:latin typeface="+mn-lt"/>
                          <a:ea typeface="+mn-ea"/>
                          <a:cs typeface="+mn-cs"/>
                        </a:rPr>
                        <a:t>transport</a:t>
                      </a:r>
                      <a:r>
                        <a:rPr lang="es-ES" sz="1350" b="0" kern="1200" dirty="0">
                          <a:solidFill>
                            <a:schemeClr val="tx1">
                              <a:lumMod val="75000"/>
                              <a:lumOff val="25000"/>
                            </a:schemeClr>
                          </a:solidFill>
                          <a:latin typeface="+mn-lt"/>
                          <a:ea typeface="+mn-ea"/>
                          <a:cs typeface="+mn-cs"/>
                        </a:rPr>
                        <a:t> </a:t>
                      </a:r>
                      <a:r>
                        <a:rPr lang="es-ES" sz="1350" b="0" kern="1200" dirty="0" err="1">
                          <a:solidFill>
                            <a:schemeClr val="tx1">
                              <a:lumMod val="75000"/>
                              <a:lumOff val="25000"/>
                            </a:schemeClr>
                          </a:solidFill>
                          <a:latin typeface="+mn-lt"/>
                          <a:ea typeface="+mn-ea"/>
                          <a:cs typeface="+mn-cs"/>
                        </a:rPr>
                        <a:t>providers</a:t>
                      </a:r>
                      <a:r>
                        <a:rPr lang="es-ES" sz="1350" b="0" kern="1200" dirty="0">
                          <a:solidFill>
                            <a:schemeClr val="tx1">
                              <a:lumMod val="75000"/>
                              <a:lumOff val="25000"/>
                            </a:schemeClr>
                          </a:solidFill>
                          <a:latin typeface="+mn-lt"/>
                          <a:ea typeface="+mn-ea"/>
                          <a:cs typeface="+mn-cs"/>
                        </a:rPr>
                        <a: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T2</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tx1">
                              <a:lumMod val="75000"/>
                              <a:lumOff val="25000"/>
                            </a:schemeClr>
                          </a:solidFill>
                          <a:latin typeface="+mn-lt"/>
                          <a:ea typeface="+mn-ea"/>
                          <a:cs typeface="+mn-cs"/>
                        </a:rPr>
                        <a:t>Efficiency monitoring and reporting for all transport and logistic operations.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T3</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tx1">
                              <a:lumMod val="75000"/>
                              <a:lumOff val="25000"/>
                            </a:schemeClr>
                          </a:solidFill>
                          <a:latin typeface="+mn-lt"/>
                          <a:ea typeface="+mn-ea"/>
                          <a:cs typeface="+mn-cs"/>
                        </a:rPr>
                        <a:t>Integrating of transport efficiency into sourcing decisions and packaging design.</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T4</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tx1">
                              <a:lumMod val="75000"/>
                              <a:lumOff val="25000"/>
                            </a:schemeClr>
                          </a:solidFill>
                          <a:latin typeface="+mn-lt"/>
                          <a:ea typeface="+mn-ea"/>
                          <a:cs typeface="+mn-cs"/>
                        </a:rPr>
                        <a:t>Shift towards more efficient transport modes.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T5</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350" b="0" kern="1200" dirty="0" err="1">
                          <a:solidFill>
                            <a:schemeClr val="tx1">
                              <a:lumMod val="75000"/>
                              <a:lumOff val="25000"/>
                            </a:schemeClr>
                          </a:solidFill>
                          <a:latin typeface="+mn-lt"/>
                          <a:ea typeface="+mn-ea"/>
                          <a:cs typeface="+mn-cs"/>
                        </a:rPr>
                        <a:t>Optimisation</a:t>
                      </a:r>
                      <a:r>
                        <a:rPr lang="es-ES" sz="1350" b="0" kern="1200" dirty="0">
                          <a:solidFill>
                            <a:schemeClr val="tx1">
                              <a:lumMod val="75000"/>
                              <a:lumOff val="25000"/>
                            </a:schemeClr>
                          </a:solidFill>
                          <a:latin typeface="+mn-lt"/>
                          <a:ea typeface="+mn-ea"/>
                          <a:cs typeface="+mn-cs"/>
                        </a:rPr>
                        <a:t> </a:t>
                      </a:r>
                      <a:r>
                        <a:rPr lang="es-ES" sz="1350" b="0" kern="1200" dirty="0" err="1">
                          <a:solidFill>
                            <a:schemeClr val="tx1">
                              <a:lumMod val="75000"/>
                              <a:lumOff val="25000"/>
                            </a:schemeClr>
                          </a:solidFill>
                          <a:latin typeface="+mn-lt"/>
                          <a:ea typeface="+mn-ea"/>
                          <a:cs typeface="+mn-cs"/>
                        </a:rPr>
                        <a:t>of</a:t>
                      </a:r>
                      <a:r>
                        <a:rPr lang="es-ES" sz="1350" b="0" kern="1200" dirty="0">
                          <a:solidFill>
                            <a:schemeClr val="tx1">
                              <a:lumMod val="75000"/>
                              <a:lumOff val="25000"/>
                            </a:schemeClr>
                          </a:solidFill>
                          <a:latin typeface="+mn-lt"/>
                          <a:ea typeface="+mn-ea"/>
                          <a:cs typeface="+mn-cs"/>
                        </a:rPr>
                        <a:t> </a:t>
                      </a:r>
                      <a:r>
                        <a:rPr lang="es-ES" sz="1350" b="0" kern="1200" dirty="0" err="1">
                          <a:solidFill>
                            <a:schemeClr val="tx1">
                              <a:lumMod val="75000"/>
                              <a:lumOff val="25000"/>
                            </a:schemeClr>
                          </a:solidFill>
                          <a:latin typeface="+mn-lt"/>
                          <a:ea typeface="+mn-ea"/>
                          <a:cs typeface="+mn-cs"/>
                        </a:rPr>
                        <a:t>warehousing</a:t>
                      </a:r>
                      <a:r>
                        <a:rPr lang="es-ES" sz="1350" b="0" kern="1200" dirty="0">
                          <a:solidFill>
                            <a:schemeClr val="tx1">
                              <a:lumMod val="75000"/>
                              <a:lumOff val="25000"/>
                            </a:schemeClr>
                          </a:solidFill>
                          <a:latin typeface="+mn-lt"/>
                          <a:ea typeface="+mn-ea"/>
                          <a:cs typeface="+mn-cs"/>
                        </a:rPr>
                        <a:t>.</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889656974"/>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T6</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kern="1200" dirty="0">
                          <a:solidFill>
                            <a:schemeClr val="tx1">
                              <a:lumMod val="75000"/>
                              <a:lumOff val="25000"/>
                            </a:schemeClr>
                          </a:solidFill>
                          <a:latin typeface="+mn-lt"/>
                          <a:ea typeface="+mn-ea"/>
                          <a:cs typeface="+mn-cs"/>
                        </a:rPr>
                        <a:t>Route </a:t>
                      </a:r>
                      <a:r>
                        <a:rPr lang="en-US" sz="1350" b="0" kern="1200" dirty="0" err="1">
                          <a:solidFill>
                            <a:schemeClr val="tx1">
                              <a:lumMod val="75000"/>
                              <a:lumOff val="25000"/>
                            </a:schemeClr>
                          </a:solidFill>
                          <a:latin typeface="+mn-lt"/>
                          <a:ea typeface="+mn-ea"/>
                          <a:cs typeface="+mn-cs"/>
                        </a:rPr>
                        <a:t>optimisation</a:t>
                      </a:r>
                      <a:r>
                        <a:rPr lang="en-US" sz="1350" b="0" kern="1200" dirty="0">
                          <a:solidFill>
                            <a:schemeClr val="tx1">
                              <a:lumMod val="75000"/>
                              <a:lumOff val="25000"/>
                            </a:schemeClr>
                          </a:solidFill>
                          <a:latin typeface="+mn-lt"/>
                          <a:ea typeface="+mn-ea"/>
                          <a:cs typeface="+mn-cs"/>
                        </a:rPr>
                        <a:t>: </a:t>
                      </a:r>
                      <a:r>
                        <a:rPr lang="en-US" sz="1350" b="0" kern="1200" dirty="0" err="1">
                          <a:solidFill>
                            <a:schemeClr val="tx1">
                              <a:lumMod val="75000"/>
                              <a:lumOff val="25000"/>
                            </a:schemeClr>
                          </a:solidFill>
                          <a:latin typeface="+mn-lt"/>
                          <a:ea typeface="+mn-ea"/>
                          <a:cs typeface="+mn-cs"/>
                        </a:rPr>
                        <a:t>optimisation</a:t>
                      </a:r>
                      <a:r>
                        <a:rPr lang="en-US" sz="1350" b="0" kern="1200" dirty="0">
                          <a:solidFill>
                            <a:schemeClr val="tx1">
                              <a:lumMod val="75000"/>
                              <a:lumOff val="25000"/>
                            </a:schemeClr>
                          </a:solidFill>
                          <a:latin typeface="+mn-lt"/>
                          <a:ea typeface="+mn-ea"/>
                          <a:cs typeface="+mn-cs"/>
                        </a:rPr>
                        <a:t> of route network, route planning, use of telematics and driver training.</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728902328"/>
                  </a:ext>
                </a:extLst>
              </a:tr>
              <a:tr h="370840">
                <a:tc>
                  <a:txBody>
                    <a:bodyPr/>
                    <a:lstStyle/>
                    <a:p>
                      <a:pPr marL="0" algn="ctr" defTabSz="685800" rtl="0" eaLnBrk="1" latinLnBrk="0" hangingPunct="1"/>
                      <a:r>
                        <a:rPr lang="es-ES" sz="1350" b="1" kern="1200" dirty="0">
                          <a:solidFill>
                            <a:schemeClr val="tx1">
                              <a:lumMod val="75000"/>
                              <a:lumOff val="25000"/>
                            </a:schemeClr>
                          </a:solidFill>
                          <a:latin typeface="+mn-lt"/>
                          <a:ea typeface="+mn-ea"/>
                          <a:cs typeface="+mn-cs"/>
                        </a:rPr>
                        <a:t>T7</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kern="1200" dirty="0" err="1">
                          <a:solidFill>
                            <a:schemeClr val="tx1">
                              <a:lumMod val="75000"/>
                              <a:lumOff val="25000"/>
                            </a:schemeClr>
                          </a:solidFill>
                          <a:latin typeface="+mn-lt"/>
                          <a:ea typeface="+mn-ea"/>
                          <a:cs typeface="+mn-cs"/>
                        </a:rPr>
                        <a:t>Minimisation</a:t>
                      </a:r>
                      <a:r>
                        <a:rPr lang="en-US" sz="1350" b="0" kern="1200" dirty="0">
                          <a:solidFill>
                            <a:schemeClr val="tx1">
                              <a:lumMod val="75000"/>
                              <a:lumOff val="25000"/>
                            </a:schemeClr>
                          </a:solidFill>
                          <a:latin typeface="+mn-lt"/>
                          <a:ea typeface="+mn-ea"/>
                          <a:cs typeface="+mn-cs"/>
                        </a:rPr>
                        <a:t> of the environmental impact of road vehicles through purchasing decisions and retrofit modifications. </a:t>
                      </a:r>
                      <a:endParaRPr lang="es-ES" sz="1350" b="0" kern="1200" dirty="0">
                        <a:solidFill>
                          <a:schemeClr val="tx1">
                            <a:lumMod val="75000"/>
                            <a:lumOff val="25000"/>
                          </a:schemeClr>
                        </a:solidFill>
                        <a:latin typeface="+mn-lt"/>
                        <a:ea typeface="+mn-ea"/>
                        <a:cs typeface="+mn-cs"/>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68873533"/>
                  </a:ext>
                </a:extLst>
              </a:tr>
            </a:tbl>
          </a:graphicData>
        </a:graphic>
      </p:graphicFrame>
    </p:spTree>
    <p:extLst>
      <p:ext uri="{BB962C8B-B14F-4D97-AF65-F5344CB8AC3E}">
        <p14:creationId xmlns:p14="http://schemas.microsoft.com/office/powerpoint/2010/main" val="193640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32</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176E819E-5655-4E4A-B4EF-D6376216A287}"/>
              </a:ext>
            </a:extLst>
          </p:cNvPr>
          <p:cNvSpPr/>
          <p:nvPr/>
        </p:nvSpPr>
        <p:spPr>
          <a:xfrm>
            <a:off x="4280950" y="87006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a:solidFill>
                  <a:schemeClr val="bg1"/>
                </a:solidFill>
                <a:ea typeface="Open Sans Light" panose="020B0306030504020204" pitchFamily="34" charset="0"/>
                <a:cs typeface="Open Sans Light" panose="020B0306030504020204" pitchFamily="34" charset="0"/>
              </a:rPr>
              <a:t>BENEFICIOS MEDIOAMBIENTALES</a:t>
            </a:r>
          </a:p>
        </p:txBody>
      </p:sp>
      <p:pic>
        <p:nvPicPr>
          <p:cNvPr id="22" name="Gráfico 21">
            <a:extLst>
              <a:ext uri="{FF2B5EF4-FFF2-40B4-BE49-F238E27FC236}">
                <a16:creationId xmlns:a16="http://schemas.microsoft.com/office/drawing/2014/main" id="{99A034A0-70F7-4A06-9B4B-687633C8C3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6797" y="982177"/>
            <a:ext cx="427966" cy="408757"/>
          </a:xfrm>
          <a:prstGeom prst="rect">
            <a:avLst/>
          </a:prstGeom>
        </p:spPr>
      </p:pic>
      <p:sp>
        <p:nvSpPr>
          <p:cNvPr id="27" name="Rectángulo 26">
            <a:extLst>
              <a:ext uri="{FF2B5EF4-FFF2-40B4-BE49-F238E27FC236}">
                <a16:creationId xmlns:a16="http://schemas.microsoft.com/office/drawing/2014/main" id="{4FA96F7D-CC40-4830-ADAE-A10A849ABB18}"/>
              </a:ext>
            </a:extLst>
          </p:cNvPr>
          <p:cNvSpPr/>
          <p:nvPr/>
        </p:nvSpPr>
        <p:spPr>
          <a:xfrm>
            <a:off x="341360" y="1904290"/>
            <a:ext cx="8461284" cy="424421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123009045"/>
              </p:ext>
            </p:extLst>
          </p:nvPr>
        </p:nvGraphicFramePr>
        <p:xfrm>
          <a:off x="353044" y="1918157"/>
          <a:ext cx="8449596" cy="4230352"/>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1105235">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n-US" sz="1100" b="0" dirty="0">
                          <a:solidFill>
                            <a:schemeClr val="tx1">
                              <a:lumMod val="75000"/>
                              <a:lumOff val="25000"/>
                            </a:schemeClr>
                          </a:solidFill>
                        </a:rPr>
                        <a:t>Encourages external suppliers of T&amp;L to implement the improvement options and obtain the associated environmental benefits.</a:t>
                      </a:r>
                    </a:p>
                    <a:p>
                      <a:pPr marL="285750" indent="-285750" algn="just">
                        <a:buFont typeface="Courier New" panose="02070309020205020404" pitchFamily="49" charset="0"/>
                        <a:buChar char="o"/>
                      </a:pPr>
                      <a:r>
                        <a:rPr lang="en-US" sz="1050" b="0" dirty="0">
                          <a:solidFill>
                            <a:schemeClr val="tx1">
                              <a:lumMod val="75000"/>
                              <a:lumOff val="25000"/>
                            </a:schemeClr>
                          </a:solidFill>
                        </a:rPr>
                        <a:t>Use cleaner (lower-</a:t>
                      </a:r>
                      <a:r>
                        <a:rPr lang="en-US" sz="1050" b="0" dirty="0" err="1">
                          <a:solidFill>
                            <a:schemeClr val="tx1">
                              <a:lumMod val="75000"/>
                              <a:lumOff val="25000"/>
                            </a:schemeClr>
                          </a:solidFill>
                        </a:rPr>
                        <a:t>sulphur</a:t>
                      </a:r>
                      <a:r>
                        <a:rPr lang="en-US" sz="1050" b="0" dirty="0">
                          <a:solidFill>
                            <a:schemeClr val="tx1">
                              <a:lumMod val="75000"/>
                              <a:lumOff val="25000"/>
                            </a:schemeClr>
                          </a:solidFill>
                        </a:rPr>
                        <a:t> content) shipping fuels</a:t>
                      </a:r>
                    </a:p>
                    <a:p>
                      <a:pPr marL="285750" indent="-285750" algn="just">
                        <a:buFont typeface="Courier New" panose="02070309020205020404" pitchFamily="49" charset="0"/>
                        <a:buChar char="o"/>
                      </a:pPr>
                      <a:r>
                        <a:rPr lang="en-US" sz="1050" b="0" dirty="0">
                          <a:solidFill>
                            <a:schemeClr val="tx1">
                              <a:lumMod val="75000"/>
                              <a:lumOff val="25000"/>
                            </a:schemeClr>
                          </a:solidFill>
                        </a:rPr>
                        <a:t>Use more efficient and cleaner (e.g. EURO V) trucks </a:t>
                      </a:r>
                    </a:p>
                    <a:p>
                      <a:pPr marL="285750" indent="-285750" algn="just">
                        <a:buFont typeface="Courier New" panose="02070309020205020404" pitchFamily="49" charset="0"/>
                        <a:buChar char="o"/>
                      </a:pPr>
                      <a:r>
                        <a:rPr lang="en-US" sz="1050" b="0" dirty="0">
                          <a:solidFill>
                            <a:schemeClr val="tx1">
                              <a:lumMod val="75000"/>
                              <a:lumOff val="25000"/>
                            </a:schemeClr>
                          </a:solidFill>
                        </a:rPr>
                        <a:t>Use alternatively powered (biogas or hybrid) trucks</a:t>
                      </a:r>
                    </a:p>
                    <a:p>
                      <a:pPr marL="285750" indent="-285750" algn="just">
                        <a:buFont typeface="Courier New" panose="02070309020205020404" pitchFamily="49" charset="0"/>
                        <a:buChar char="o"/>
                      </a:pPr>
                      <a:r>
                        <a:rPr lang="en-US" sz="1050" b="0" dirty="0">
                          <a:solidFill>
                            <a:schemeClr val="tx1">
                              <a:lumMod val="75000"/>
                              <a:lumOff val="25000"/>
                            </a:schemeClr>
                          </a:solidFill>
                        </a:rPr>
                        <a:t>Shift towards more efficient transport modes.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Detailed monitoring of truck loading efficiency at different stages of transport can inform the </a:t>
                      </a:r>
                      <a:r>
                        <a:rPr lang="en-US" sz="1100" b="0" kern="1200" dirty="0" err="1">
                          <a:solidFill>
                            <a:schemeClr val="tx1">
                              <a:lumMod val="75000"/>
                              <a:lumOff val="25000"/>
                            </a:schemeClr>
                          </a:solidFill>
                          <a:latin typeface="+mn-lt"/>
                          <a:ea typeface="+mn-ea"/>
                          <a:cs typeface="+mn-cs"/>
                        </a:rPr>
                        <a:t>optimisation</a:t>
                      </a:r>
                      <a:r>
                        <a:rPr lang="en-US" sz="1100" b="0" kern="1200" dirty="0">
                          <a:solidFill>
                            <a:schemeClr val="tx1">
                              <a:lumMod val="75000"/>
                              <a:lumOff val="25000"/>
                            </a:schemeClr>
                          </a:solidFill>
                          <a:latin typeface="+mn-lt"/>
                          <a:ea typeface="+mn-ea"/>
                          <a:cs typeface="+mn-cs"/>
                        </a:rPr>
                        <a:t> of packaging and of the distribution network according to the supplier cluster concept. </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Avoiding airfreight and reducing transport distances can considerably reduce the environmental impact of T&amp;L activities</a:t>
                      </a:r>
                      <a:r>
                        <a:rPr lang="es-ES" sz="1100" b="0" kern="1200" dirty="0">
                          <a:solidFill>
                            <a:schemeClr val="tx1">
                              <a:lumMod val="75000"/>
                              <a:lumOff val="25000"/>
                            </a:schemeClr>
                          </a:solidFill>
                          <a:latin typeface="+mn-lt"/>
                          <a:ea typeface="+mn-ea"/>
                          <a:cs typeface="+mn-cs"/>
                        </a:rPr>
                        <a:t>. </a:t>
                      </a:r>
                      <a:r>
                        <a:rPr lang="es-ES" sz="900" b="0" i="1" kern="1200" dirty="0">
                          <a:solidFill>
                            <a:schemeClr val="tx1">
                              <a:lumMod val="75000"/>
                              <a:lumOff val="25000"/>
                            </a:schemeClr>
                          </a:solidFill>
                          <a:latin typeface="+mn-lt"/>
                          <a:ea typeface="+mn-ea"/>
                          <a:cs typeface="+mn-cs"/>
                        </a:rPr>
                        <a:t>(</a:t>
                      </a:r>
                      <a:r>
                        <a:rPr lang="en-US" sz="900" b="0" i="1" kern="1200" dirty="0">
                          <a:solidFill>
                            <a:schemeClr val="tx1">
                              <a:lumMod val="75000"/>
                              <a:lumOff val="25000"/>
                            </a:schemeClr>
                          </a:solidFill>
                          <a:latin typeface="+mn-lt"/>
                          <a:ea typeface="+mn-ea"/>
                          <a:cs typeface="+mn-cs"/>
                        </a:rPr>
                        <a:t>The specific impact of global warming on air transport is 60 times greater than that of maritime transport</a:t>
                      </a:r>
                      <a:r>
                        <a:rPr lang="es-ES" sz="900" b="0" i="1" kern="1200" dirty="0">
                          <a:solidFill>
                            <a:schemeClr val="tx1">
                              <a:lumMod val="75000"/>
                              <a:lumOff val="25000"/>
                            </a:schemeClr>
                          </a:solidFill>
                          <a:latin typeface="+mn-lt"/>
                          <a:ea typeface="+mn-ea"/>
                          <a:cs typeface="+mn-cs"/>
                        </a:rPr>
                        <a:t>).</a:t>
                      </a:r>
                      <a:endParaRPr lang="es-ES" sz="1100" b="0" i="1"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Shifting towards more efficient modes can result in a range of environmental benefits, mostly in terms of energy/CO</a:t>
                      </a:r>
                      <a:r>
                        <a:rPr lang="en-US" sz="1100" b="0" kern="1200" baseline="-25000" dirty="0">
                          <a:solidFill>
                            <a:schemeClr val="tx1">
                              <a:lumMod val="75000"/>
                              <a:lumOff val="25000"/>
                            </a:schemeClr>
                          </a:solidFill>
                          <a:latin typeface="+mn-lt"/>
                          <a:ea typeface="+mn-ea"/>
                          <a:cs typeface="+mn-cs"/>
                        </a:rPr>
                        <a:t>2</a:t>
                      </a:r>
                      <a:r>
                        <a:rPr lang="en-US" sz="1100" b="0" kern="1200" dirty="0">
                          <a:solidFill>
                            <a:schemeClr val="tx1">
                              <a:lumMod val="75000"/>
                              <a:lumOff val="25000"/>
                            </a:schemeClr>
                          </a:solidFill>
                          <a:latin typeface="+mn-lt"/>
                          <a:ea typeface="+mn-ea"/>
                          <a:cs typeface="+mn-cs"/>
                        </a:rPr>
                        <a:t>, air pollution and noise</a:t>
                      </a:r>
                      <a:r>
                        <a:rPr lang="es-ES" sz="1100" b="0" kern="1200" dirty="0">
                          <a:solidFill>
                            <a:schemeClr val="tx1">
                              <a:lumMod val="75000"/>
                              <a:lumOff val="25000"/>
                            </a:schemeClr>
                          </a:solidFill>
                          <a:latin typeface="+mn-lt"/>
                          <a:ea typeface="+mn-ea"/>
                          <a:cs typeface="+mn-cs"/>
                        </a:rPr>
                        <a:t>.</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T5</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err="1">
                          <a:solidFill>
                            <a:schemeClr val="tx1">
                              <a:lumMod val="75000"/>
                              <a:lumOff val="25000"/>
                            </a:schemeClr>
                          </a:solidFill>
                          <a:latin typeface="+mn-lt"/>
                          <a:ea typeface="+mn-ea"/>
                          <a:cs typeface="+mn-cs"/>
                        </a:rPr>
                        <a:t>Optimised</a:t>
                      </a:r>
                      <a:r>
                        <a:rPr lang="en-US" sz="1100" b="0" kern="1200" dirty="0">
                          <a:solidFill>
                            <a:schemeClr val="tx1">
                              <a:lumMod val="75000"/>
                              <a:lumOff val="25000"/>
                            </a:schemeClr>
                          </a:solidFill>
                          <a:latin typeface="+mn-lt"/>
                          <a:ea typeface="+mn-ea"/>
                          <a:cs typeface="+mn-cs"/>
                        </a:rPr>
                        <a:t> warehousing yields numerous benefits related mostly to</a:t>
                      </a:r>
                      <a:r>
                        <a:rPr lang="es-ES" sz="1100" b="0" kern="1200" dirty="0">
                          <a:solidFill>
                            <a:schemeClr val="tx1">
                              <a:lumMod val="75000"/>
                              <a:lumOff val="25000"/>
                            </a:schemeClr>
                          </a:solidFill>
                          <a:latin typeface="+mn-lt"/>
                          <a:ea typeface="+mn-ea"/>
                          <a:cs typeface="+mn-cs"/>
                        </a:rPr>
                        <a:t>:</a:t>
                      </a:r>
                    </a:p>
                    <a:p>
                      <a:pPr marL="285750" indent="-285750" algn="just" defTabSz="685800" rtl="0" eaLnBrk="1" latinLnBrk="0" hangingPunct="1">
                        <a:buFont typeface="Courier New" panose="02070309020205020404" pitchFamily="49" charset="0"/>
                        <a:buChar char="o"/>
                      </a:pPr>
                      <a:r>
                        <a:rPr lang="en-US" sz="1050" b="0" kern="1200" dirty="0">
                          <a:solidFill>
                            <a:schemeClr val="tx1">
                              <a:lumMod val="75000"/>
                              <a:lumOff val="25000"/>
                            </a:schemeClr>
                          </a:solidFill>
                          <a:latin typeface="+mn-lt"/>
                          <a:ea typeface="+mn-ea"/>
                          <a:cs typeface="+mn-cs"/>
                        </a:rPr>
                        <a:t>The lower energy use and greenhouse gas emissions linked to building operation.</a:t>
                      </a:r>
                    </a:p>
                    <a:p>
                      <a:pPr marL="285750" indent="-285750" algn="just" defTabSz="685800" rtl="0" eaLnBrk="1" latinLnBrk="0" hangingPunct="1">
                        <a:buFont typeface="Courier New" panose="02070309020205020404" pitchFamily="49" charset="0"/>
                        <a:buChar char="o"/>
                      </a:pPr>
                      <a:r>
                        <a:rPr lang="en-US" sz="1050" b="0" kern="1200" dirty="0">
                          <a:solidFill>
                            <a:schemeClr val="tx1">
                              <a:lumMod val="75000"/>
                              <a:lumOff val="25000"/>
                            </a:schemeClr>
                          </a:solidFill>
                          <a:latin typeface="+mn-lt"/>
                          <a:ea typeface="+mn-ea"/>
                          <a:cs typeface="+mn-cs"/>
                        </a:rPr>
                        <a:t>Shorter distance travelled through better payload management. </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marL="0" algn="l" defTabSz="685800" rtl="0" eaLnBrk="1" latinLnBrk="0" hangingPunct="1"/>
                      <a:r>
                        <a:rPr lang="en-US" sz="1100" b="0" kern="1200" dirty="0">
                          <a:solidFill>
                            <a:schemeClr val="tx1">
                              <a:lumMod val="75000"/>
                              <a:lumOff val="25000"/>
                            </a:schemeClr>
                          </a:solidFill>
                          <a:latin typeface="+mn-lt"/>
                          <a:ea typeface="+mn-ea"/>
                          <a:cs typeface="+mn-cs"/>
                        </a:rPr>
                        <a:t>More efficient driving techniques can reduce fuel consumption by up to 10 %, (</a:t>
                      </a:r>
                      <a:r>
                        <a:rPr lang="en-US" sz="900" b="0" i="1" kern="1200" dirty="0">
                          <a:solidFill>
                            <a:schemeClr val="tx1">
                              <a:lumMod val="75000"/>
                              <a:lumOff val="25000"/>
                            </a:schemeClr>
                          </a:solidFill>
                          <a:latin typeface="+mn-lt"/>
                          <a:ea typeface="+mn-ea"/>
                          <a:cs typeface="+mn-cs"/>
                        </a:rPr>
                        <a:t>though real-life experience may yield slightly lower results</a:t>
                      </a:r>
                      <a:r>
                        <a:rPr lang="en-US" sz="1100" b="0" i="1" kern="1200" dirty="0">
                          <a:solidFill>
                            <a:schemeClr val="tx1">
                              <a:lumMod val="75000"/>
                              <a:lumOff val="25000"/>
                            </a:schemeClr>
                          </a:solidFill>
                          <a:latin typeface="+mn-lt"/>
                          <a:ea typeface="+mn-ea"/>
                          <a:cs typeface="+mn-cs"/>
                        </a:rPr>
                        <a:t>).</a:t>
                      </a:r>
                      <a:endParaRPr lang="es-ES" sz="1100" b="0" kern="1200" dirty="0">
                        <a:solidFill>
                          <a:schemeClr val="tx1">
                            <a:lumMod val="75000"/>
                            <a:lumOff val="25000"/>
                          </a:schemeClr>
                        </a:solidFill>
                        <a:latin typeface="+mn-lt"/>
                        <a:ea typeface="+mn-ea"/>
                        <a:cs typeface="+mn-cs"/>
                      </a:endParaRP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r h="612566">
                <a:tc>
                  <a:txBody>
                    <a:bodyPr/>
                    <a:lstStyle/>
                    <a:p>
                      <a:pPr algn="ctr"/>
                      <a:r>
                        <a:rPr lang="es-ES" b="1" dirty="0">
                          <a:solidFill>
                            <a:schemeClr val="tx1">
                              <a:lumMod val="75000"/>
                              <a:lumOff val="25000"/>
                            </a:schemeClr>
                          </a:solidFill>
                        </a:rPr>
                        <a:t>T7</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Fuel and CO</a:t>
                      </a:r>
                      <a:r>
                        <a:rPr lang="en-US" sz="1100" b="0" kern="1200" baseline="-25000" dirty="0">
                          <a:solidFill>
                            <a:schemeClr val="tx1">
                              <a:lumMod val="75000"/>
                              <a:lumOff val="25000"/>
                            </a:schemeClr>
                          </a:solidFill>
                          <a:latin typeface="+mn-lt"/>
                          <a:ea typeface="+mn-ea"/>
                          <a:cs typeface="+mn-cs"/>
                        </a:rPr>
                        <a:t>2</a:t>
                      </a:r>
                      <a:r>
                        <a:rPr lang="en-US" sz="1100" b="0" kern="1200" dirty="0">
                          <a:solidFill>
                            <a:schemeClr val="tx1">
                              <a:lumMod val="75000"/>
                              <a:lumOff val="25000"/>
                            </a:schemeClr>
                          </a:solidFill>
                          <a:latin typeface="+mn-lt"/>
                          <a:ea typeface="+mn-ea"/>
                          <a:cs typeface="+mn-cs"/>
                        </a:rPr>
                        <a:t> reductions attributable to various improvement measure</a:t>
                      </a:r>
                      <a:r>
                        <a:rPr lang="es-ES" sz="1100" b="0" kern="1200" dirty="0">
                          <a:solidFill>
                            <a:schemeClr val="tx1">
                              <a:lumMod val="75000"/>
                              <a:lumOff val="25000"/>
                            </a:schemeClr>
                          </a:solidFill>
                          <a:latin typeface="+mn-lt"/>
                          <a:ea typeface="+mn-ea"/>
                          <a:cs typeface="+mn-cs"/>
                        </a:rPr>
                        <a:t>s.</a:t>
                      </a:r>
                    </a:p>
                    <a:p>
                      <a:pPr marL="285750" indent="-285750" algn="just" defTabSz="685800" rtl="0" eaLnBrk="1" latinLnBrk="0" hangingPunct="1">
                        <a:buFont typeface="Courier New" panose="02070309020205020404" pitchFamily="49" charset="0"/>
                        <a:buChar char="o"/>
                      </a:pPr>
                      <a:r>
                        <a:rPr lang="en-US" sz="1050" b="0" kern="1200" dirty="0">
                          <a:solidFill>
                            <a:schemeClr val="tx1">
                              <a:lumMod val="75000"/>
                              <a:lumOff val="25000"/>
                            </a:schemeClr>
                          </a:solidFill>
                          <a:latin typeface="+mn-lt"/>
                          <a:ea typeface="+mn-ea"/>
                          <a:cs typeface="+mn-cs"/>
                        </a:rPr>
                        <a:t>The use of natural gas and biogas could generate CO</a:t>
                      </a:r>
                      <a:r>
                        <a:rPr lang="en-US" sz="1050" b="0" kern="1200" baseline="-25000" dirty="0">
                          <a:solidFill>
                            <a:schemeClr val="tx1">
                              <a:lumMod val="75000"/>
                              <a:lumOff val="25000"/>
                            </a:schemeClr>
                          </a:solidFill>
                          <a:latin typeface="+mn-lt"/>
                          <a:ea typeface="+mn-ea"/>
                          <a:cs typeface="+mn-cs"/>
                        </a:rPr>
                        <a:t>2</a:t>
                      </a:r>
                      <a:r>
                        <a:rPr lang="en-US" sz="1050" b="0" kern="1200" dirty="0">
                          <a:solidFill>
                            <a:schemeClr val="tx1">
                              <a:lumMod val="75000"/>
                              <a:lumOff val="25000"/>
                            </a:schemeClr>
                          </a:solidFill>
                          <a:latin typeface="+mn-lt"/>
                          <a:ea typeface="+mn-ea"/>
                          <a:cs typeface="+mn-cs"/>
                        </a:rPr>
                        <a:t> savings of 10-15% and more than 60%, respectively.</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28687888"/>
                  </a:ext>
                </a:extLst>
              </a:tr>
            </a:tbl>
          </a:graphicData>
        </a:graphic>
      </p:graphicFrame>
    </p:spTree>
    <p:extLst>
      <p:ext uri="{BB962C8B-B14F-4D97-AF65-F5344CB8AC3E}">
        <p14:creationId xmlns:p14="http://schemas.microsoft.com/office/powerpoint/2010/main" val="46705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33</a:t>
            </a:fld>
            <a:endParaRPr lang="de-DE"/>
          </a:p>
        </p:txBody>
      </p:sp>
      <p:sp>
        <p:nvSpPr>
          <p:cNvPr id="13" name="Titel 1">
            <a:extLst>
              <a:ext uri="{FF2B5EF4-FFF2-40B4-BE49-F238E27FC236}">
                <a16:creationId xmlns:a16="http://schemas.microsoft.com/office/drawing/2014/main" id="{0D5E4E6A-A396-4289-A938-98C30370C5F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D7FBCE6C-D543-4E72-9091-180C49445E2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ángulo: esquinas superiores redondeadas 14">
            <a:extLst>
              <a:ext uri="{FF2B5EF4-FFF2-40B4-BE49-F238E27FC236}">
                <a16:creationId xmlns:a16="http://schemas.microsoft.com/office/drawing/2014/main" id="{ED2ED6F6-840F-4D37-88B2-FF3E318BE455}"/>
              </a:ext>
            </a:extLst>
          </p:cNvPr>
          <p:cNvSpPr/>
          <p:nvPr/>
        </p:nvSpPr>
        <p:spPr>
          <a:xfrm>
            <a:off x="341357" y="1397283"/>
            <a:ext cx="8461286" cy="50569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1">
            <a:extLst>
              <a:ext uri="{FF2B5EF4-FFF2-40B4-BE49-F238E27FC236}">
                <a16:creationId xmlns:a16="http://schemas.microsoft.com/office/drawing/2014/main" id="{98533472-B536-44B8-8CED-AFBEAEDB1897}"/>
              </a:ext>
            </a:extLst>
          </p:cNvPr>
          <p:cNvSpPr/>
          <p:nvPr/>
        </p:nvSpPr>
        <p:spPr>
          <a:xfrm>
            <a:off x="341354" y="1542725"/>
            <a:ext cx="846128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7" name="Rectángulo 26">
            <a:extLst>
              <a:ext uri="{FF2B5EF4-FFF2-40B4-BE49-F238E27FC236}">
                <a16:creationId xmlns:a16="http://schemas.microsoft.com/office/drawing/2014/main" id="{4FA96F7D-CC40-4830-ADAE-A10A849ABB18}"/>
              </a:ext>
            </a:extLst>
          </p:cNvPr>
          <p:cNvSpPr/>
          <p:nvPr/>
        </p:nvSpPr>
        <p:spPr>
          <a:xfrm>
            <a:off x="341360" y="1904291"/>
            <a:ext cx="8461284" cy="327865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34B99639-E037-4608-8003-037F10B8420E}"/>
              </a:ext>
            </a:extLst>
          </p:cNvPr>
          <p:cNvGraphicFramePr>
            <a:graphicFrameLocks noGrp="1"/>
          </p:cNvGraphicFramePr>
          <p:nvPr>
            <p:extLst>
              <p:ext uri="{D42A27DB-BD31-4B8C-83A1-F6EECF244321}">
                <p14:modId xmlns:p14="http://schemas.microsoft.com/office/powerpoint/2010/main" val="884434715"/>
              </p:ext>
            </p:extLst>
          </p:nvPr>
        </p:nvGraphicFramePr>
        <p:xfrm>
          <a:off x="353044" y="1918157"/>
          <a:ext cx="8449596" cy="3128044"/>
        </p:xfrm>
        <a:graphic>
          <a:graphicData uri="http://schemas.openxmlformats.org/drawingml/2006/table">
            <a:tbl>
              <a:tblPr firstRow="1" bandRow="1">
                <a:tableStyleId>{5C22544A-7EE6-4342-B048-85BDC9FD1C3A}</a:tableStyleId>
              </a:tblPr>
              <a:tblGrid>
                <a:gridCol w="492776">
                  <a:extLst>
                    <a:ext uri="{9D8B030D-6E8A-4147-A177-3AD203B41FA5}">
                      <a16:colId xmlns:a16="http://schemas.microsoft.com/office/drawing/2014/main" val="3800564517"/>
                    </a:ext>
                  </a:extLst>
                </a:gridCol>
                <a:gridCol w="7956820">
                  <a:extLst>
                    <a:ext uri="{9D8B030D-6E8A-4147-A177-3AD203B41FA5}">
                      <a16:colId xmlns:a16="http://schemas.microsoft.com/office/drawing/2014/main" val="4197688708"/>
                    </a:ext>
                  </a:extLst>
                </a:gridCol>
              </a:tblGrid>
              <a:tr h="615493">
                <a:tc>
                  <a:txBody>
                    <a:bodyPr/>
                    <a:lstStyle/>
                    <a:p>
                      <a:pPr algn="ctr"/>
                      <a:r>
                        <a:rPr lang="es-ES" dirty="0">
                          <a:solidFill>
                            <a:schemeClr val="tx1">
                              <a:lumMod val="75000"/>
                              <a:lumOff val="25000"/>
                            </a:schemeClr>
                          </a:solidFill>
                        </a:rPr>
                        <a:t>T1</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pPr algn="just"/>
                      <a:r>
                        <a:rPr lang="en-US" sz="1100" b="0" dirty="0">
                          <a:solidFill>
                            <a:schemeClr val="tx1">
                              <a:lumMod val="75000"/>
                              <a:lumOff val="25000"/>
                            </a:schemeClr>
                          </a:solidFill>
                        </a:rPr>
                        <a:t>Third-party T &amp; L providers that are more respectful of the environment, and those that meet specific environmental requirements, do not necessarily provide a more expensive service.</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3645795007"/>
                  </a:ext>
                </a:extLst>
              </a:tr>
              <a:tr h="467867">
                <a:tc>
                  <a:txBody>
                    <a:bodyPr/>
                    <a:lstStyle/>
                    <a:p>
                      <a:pPr algn="ctr"/>
                      <a:r>
                        <a:rPr lang="es-ES" b="1" dirty="0">
                          <a:solidFill>
                            <a:schemeClr val="tx1">
                              <a:lumMod val="75000"/>
                              <a:lumOff val="25000"/>
                            </a:schemeClr>
                          </a:solidFill>
                        </a:rPr>
                        <a:t>T2</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The exact costs of implementing a monitoring and reporting system for T&amp;L operations are not known but are expected to be small compared with the potential economic benefits of more efficient T&amp;L operations.</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629845932"/>
                  </a:ext>
                </a:extLst>
              </a:tr>
              <a:tr h="486863">
                <a:tc>
                  <a:txBody>
                    <a:bodyPr/>
                    <a:lstStyle/>
                    <a:p>
                      <a:pPr algn="ctr"/>
                      <a:r>
                        <a:rPr lang="es-ES" b="1" dirty="0">
                          <a:solidFill>
                            <a:schemeClr val="tx1">
                              <a:lumMod val="75000"/>
                              <a:lumOff val="25000"/>
                            </a:schemeClr>
                          </a:solidFill>
                        </a:rPr>
                        <a:t>T3</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Life cycle costing should be applied to determine net costs</a:t>
                      </a:r>
                      <a:r>
                        <a:rPr lang="es-ES" sz="1100" b="0" kern="1200" dirty="0">
                          <a:solidFill>
                            <a:schemeClr val="tx1">
                              <a:lumMod val="75000"/>
                              <a:lumOff val="25000"/>
                            </a:schemeClr>
                          </a:solidFill>
                          <a:latin typeface="+mn-lt"/>
                          <a:ea typeface="+mn-ea"/>
                          <a:cs typeface="+mn-cs"/>
                        </a:rPr>
                        <a:t>. </a:t>
                      </a:r>
                      <a:r>
                        <a:rPr lang="es-ES" sz="900" b="0" i="1" kern="1200" dirty="0">
                          <a:solidFill>
                            <a:schemeClr val="tx1">
                              <a:lumMod val="75000"/>
                              <a:lumOff val="25000"/>
                            </a:schemeClr>
                          </a:solidFill>
                          <a:latin typeface="+mn-lt"/>
                          <a:ea typeface="+mn-ea"/>
                          <a:cs typeface="+mn-cs"/>
                        </a:rPr>
                        <a:t>(</a:t>
                      </a:r>
                      <a:r>
                        <a:rPr lang="en-US" sz="900" b="0" i="1" kern="1200" dirty="0">
                          <a:solidFill>
                            <a:schemeClr val="tx1">
                              <a:lumMod val="75000"/>
                              <a:lumOff val="25000"/>
                            </a:schemeClr>
                          </a:solidFill>
                          <a:latin typeface="+mn-lt"/>
                          <a:ea typeface="+mn-ea"/>
                          <a:cs typeface="+mn-cs"/>
                        </a:rPr>
                        <a:t>Possible increases in sourcing and packaging costs may be offset by possible reductions in T&amp;L, storage and in-store display and handling costs</a:t>
                      </a:r>
                      <a:r>
                        <a:rPr lang="es-ES" sz="900" b="0" i="1" kern="1200" dirty="0">
                          <a:solidFill>
                            <a:schemeClr val="tx1">
                              <a:lumMod val="75000"/>
                              <a:lumOff val="25000"/>
                            </a:schemeClr>
                          </a:solidFill>
                          <a:latin typeface="+mn-lt"/>
                          <a:ea typeface="+mn-ea"/>
                          <a:cs typeface="+mn-cs"/>
                        </a:rPr>
                        <a:t>).</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814577536"/>
                  </a:ext>
                </a:extLst>
              </a:tr>
              <a:tr h="473672">
                <a:tc>
                  <a:txBody>
                    <a:bodyPr/>
                    <a:lstStyle/>
                    <a:p>
                      <a:pPr algn="ctr"/>
                      <a:r>
                        <a:rPr lang="es-ES" b="1" dirty="0">
                          <a:solidFill>
                            <a:schemeClr val="tx1">
                              <a:lumMod val="75000"/>
                              <a:lumOff val="25000"/>
                            </a:schemeClr>
                          </a:solidFill>
                        </a:rPr>
                        <a:t>T4</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The investment in the distribution network necessary to achieve intermodal changes can be recovered by savings in transport costs</a:t>
                      </a:r>
                      <a:r>
                        <a:rPr lang="es-ES" sz="1100" b="0" kern="1200" dirty="0">
                          <a:solidFill>
                            <a:schemeClr val="tx1">
                              <a:lumMod val="75000"/>
                              <a:lumOff val="25000"/>
                            </a:schemeClr>
                          </a:solidFill>
                          <a:latin typeface="+mn-lt"/>
                          <a:ea typeface="+mn-ea"/>
                          <a:cs typeface="+mn-cs"/>
                        </a:rPr>
                        <a:t>. </a:t>
                      </a:r>
                      <a:r>
                        <a:rPr lang="es-ES" sz="900" b="0" i="1" kern="1200" dirty="0">
                          <a:solidFill>
                            <a:schemeClr val="tx1">
                              <a:lumMod val="75000"/>
                              <a:lumOff val="25000"/>
                            </a:schemeClr>
                          </a:solidFill>
                          <a:latin typeface="+mn-lt"/>
                          <a:ea typeface="+mn-ea"/>
                          <a:cs typeface="+mn-cs"/>
                        </a:rPr>
                        <a:t>(</a:t>
                      </a:r>
                      <a:r>
                        <a:rPr lang="en-US" sz="900" b="0" i="1" kern="1200" dirty="0">
                          <a:solidFill>
                            <a:schemeClr val="tx1">
                              <a:lumMod val="75000"/>
                              <a:lumOff val="25000"/>
                            </a:schemeClr>
                          </a:solidFill>
                          <a:latin typeface="+mn-lt"/>
                          <a:ea typeface="+mn-ea"/>
                          <a:cs typeface="+mn-cs"/>
                        </a:rPr>
                        <a:t>Rail is more likely to offer cost savings compared to road transport for longer distances</a:t>
                      </a:r>
                      <a:r>
                        <a:rPr lang="es-ES" sz="900" b="0" i="1" kern="1200" dirty="0">
                          <a:solidFill>
                            <a:schemeClr val="tx1">
                              <a:lumMod val="75000"/>
                              <a:lumOff val="25000"/>
                            </a:schemeClr>
                          </a:solidFill>
                          <a:latin typeface="+mn-lt"/>
                          <a:ea typeface="+mn-ea"/>
                          <a:cs typeface="+mn-cs"/>
                        </a:rPr>
                        <a:t>).</a:t>
                      </a:r>
                    </a:p>
                  </a:txBody>
                  <a:tcP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1975075582"/>
                  </a:ext>
                </a:extLst>
              </a:tr>
              <a:tr h="612566">
                <a:tc>
                  <a:txBody>
                    <a:bodyPr/>
                    <a:lstStyle/>
                    <a:p>
                      <a:pPr algn="ctr"/>
                      <a:r>
                        <a:rPr lang="es-ES" b="1" dirty="0">
                          <a:solidFill>
                            <a:schemeClr val="tx1">
                              <a:lumMod val="75000"/>
                              <a:lumOff val="25000"/>
                            </a:schemeClr>
                          </a:solidFill>
                        </a:rPr>
                        <a:t>T6</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Driver training costs between 170 and 340 euros per driver. A fuel saving of 5% would translate into 2,500 euros saved only in the first year.</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2769953122"/>
                  </a:ext>
                </a:extLst>
              </a:tr>
              <a:tr h="471583">
                <a:tc>
                  <a:txBody>
                    <a:bodyPr/>
                    <a:lstStyle/>
                    <a:p>
                      <a:pPr algn="ctr"/>
                      <a:r>
                        <a:rPr lang="es-ES" b="1" dirty="0">
                          <a:solidFill>
                            <a:schemeClr val="tx1">
                              <a:lumMod val="75000"/>
                              <a:lumOff val="25000"/>
                            </a:schemeClr>
                          </a:solidFill>
                        </a:rPr>
                        <a:t>T7</a:t>
                      </a: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chemeClr val="bg1"/>
                    </a:solidFill>
                  </a:tcPr>
                </a:tc>
                <a:tc>
                  <a:txBody>
                    <a:bodyPr/>
                    <a:lstStyle/>
                    <a:p>
                      <a:r>
                        <a:rPr lang="en-US" sz="1100" b="0" kern="1200" dirty="0">
                          <a:solidFill>
                            <a:schemeClr val="tx1">
                              <a:lumMod val="75000"/>
                              <a:lumOff val="25000"/>
                            </a:schemeClr>
                          </a:solidFill>
                          <a:latin typeface="+mn-lt"/>
                          <a:ea typeface="+mn-ea"/>
                          <a:cs typeface="+mn-cs"/>
                        </a:rPr>
                        <a:t>Vehicle modifications can result in substantial fuel and cost savings.</a:t>
                      </a:r>
                      <a:endParaRPr lang="es-ES" sz="1050" b="0" kern="1200" dirty="0">
                        <a:solidFill>
                          <a:schemeClr val="tx1">
                            <a:lumMod val="75000"/>
                            <a:lumOff val="25000"/>
                          </a:schemeClr>
                        </a:solidFill>
                        <a:latin typeface="+mn-lt"/>
                        <a:ea typeface="+mn-ea"/>
                        <a:cs typeface="+mn-cs"/>
                      </a:endParaRPr>
                    </a:p>
                  </a:txBody>
                  <a:tcPr anchor="ctr">
                    <a:lnL w="12700" cap="flat" cmpd="sng" algn="ctr">
                      <a:solidFill>
                        <a:srgbClr val="1B8E95"/>
                      </a:solidFill>
                      <a:prstDash val="solid"/>
                      <a:round/>
                      <a:headEnd type="none" w="med" len="med"/>
                      <a:tailEnd type="none" w="med" len="med"/>
                    </a:lnL>
                    <a:lnR w="12700" cap="flat" cmpd="sng" algn="ctr">
                      <a:solidFill>
                        <a:srgbClr val="1B8E95"/>
                      </a:solidFill>
                      <a:prstDash val="solid"/>
                      <a:round/>
                      <a:headEnd type="none" w="med" len="med"/>
                      <a:tailEnd type="none" w="med" len="med"/>
                    </a:lnR>
                    <a:lnT w="12700" cap="flat" cmpd="sng" algn="ctr">
                      <a:solidFill>
                        <a:srgbClr val="1B8E95"/>
                      </a:solidFill>
                      <a:prstDash val="solid"/>
                      <a:round/>
                      <a:headEnd type="none" w="med" len="med"/>
                      <a:tailEnd type="none" w="med" len="med"/>
                    </a:lnT>
                    <a:lnB w="12700" cap="flat" cmpd="sng" algn="ctr">
                      <a:solidFill>
                        <a:srgbClr val="1B8E95"/>
                      </a:solidFill>
                      <a:prstDash val="solid"/>
                      <a:round/>
                      <a:headEnd type="none" w="med" len="med"/>
                      <a:tailEnd type="none" w="med" len="med"/>
                    </a:lnB>
                    <a:solidFill>
                      <a:srgbClr val="1B8E95">
                        <a:alpha val="24000"/>
                      </a:srgbClr>
                    </a:solidFill>
                  </a:tcPr>
                </a:tc>
                <a:extLst>
                  <a:ext uri="{0D108BD9-81ED-4DB2-BD59-A6C34878D82A}">
                    <a16:rowId xmlns:a16="http://schemas.microsoft.com/office/drawing/2014/main" val="4115900537"/>
                  </a:ext>
                </a:extLst>
              </a:tr>
            </a:tbl>
          </a:graphicData>
        </a:graphic>
      </p:graphicFrame>
      <p:sp>
        <p:nvSpPr>
          <p:cNvPr id="18" name="Elipse 17">
            <a:extLst>
              <a:ext uri="{FF2B5EF4-FFF2-40B4-BE49-F238E27FC236}">
                <a16:creationId xmlns:a16="http://schemas.microsoft.com/office/drawing/2014/main" id="{74EDD1CA-1EFC-4526-AD8A-9D020529E8B5}"/>
              </a:ext>
            </a:extLst>
          </p:cNvPr>
          <p:cNvSpPr/>
          <p:nvPr/>
        </p:nvSpPr>
        <p:spPr>
          <a:xfrm>
            <a:off x="4252169" y="90587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Gráfico 18">
            <a:extLst>
              <a:ext uri="{FF2B5EF4-FFF2-40B4-BE49-F238E27FC236}">
                <a16:creationId xmlns:a16="http://schemas.microsoft.com/office/drawing/2014/main" id="{B49E0912-D891-4353-B755-30527371C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2214" y="976840"/>
            <a:ext cx="336919" cy="507831"/>
          </a:xfrm>
          <a:prstGeom prst="rect">
            <a:avLst/>
          </a:prstGeom>
        </p:spPr>
      </p:pic>
    </p:spTree>
    <p:extLst>
      <p:ext uri="{BB962C8B-B14F-4D97-AF65-F5344CB8AC3E}">
        <p14:creationId xmlns:p14="http://schemas.microsoft.com/office/powerpoint/2010/main" val="54814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34</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402450" y="1022850"/>
            <a:ext cx="8403728" cy="367550"/>
          </a:xfrm>
        </p:spPr>
        <p:txBody>
          <a:bodyPr/>
          <a:lstStyle/>
          <a:p>
            <a:pPr algn="ctr"/>
            <a:r>
              <a:rPr lang="de-DE" sz="3600" dirty="0">
                <a:solidFill>
                  <a:srgbClr val="000000">
                    <a:lumMod val="75000"/>
                    <a:lumOff val="25000"/>
                  </a:srgbClr>
                </a:solidFill>
              </a:rPr>
              <a:t>Driving force for implementation:</a:t>
            </a:r>
            <a:endParaRPr lang="es-ES" sz="3600" dirty="0">
              <a:solidFill>
                <a:srgbClr val="000000">
                  <a:lumMod val="75000"/>
                  <a:lumOff val="25000"/>
                </a:srgbClr>
              </a:solidFill>
              <a:latin typeface="Arial"/>
            </a:endParaRPr>
          </a:p>
        </p:txBody>
      </p:sp>
      <p:sp>
        <p:nvSpPr>
          <p:cNvPr id="8" name="Inhaltsplatzhalter 2">
            <a:extLst>
              <a:ext uri="{FF2B5EF4-FFF2-40B4-BE49-F238E27FC236}">
                <a16:creationId xmlns:a16="http://schemas.microsoft.com/office/drawing/2014/main" id="{75266D3E-FDC3-4776-A54C-B62A5354912B}"/>
              </a:ext>
            </a:extLst>
          </p:cNvPr>
          <p:cNvSpPr>
            <a:spLocks noGrp="1"/>
          </p:cNvSpPr>
          <p:nvPr>
            <p:ph idx="1"/>
          </p:nvPr>
        </p:nvSpPr>
        <p:spPr>
          <a:xfrm>
            <a:off x="457200" y="2129109"/>
            <a:ext cx="8229600" cy="2599782"/>
          </a:xfrm>
        </p:spPr>
        <p:txBody>
          <a:bodyPr vert="horz" lIns="91440" tIns="45720" rIns="91440" bIns="45720" rtlCol="0">
            <a:normAutofit/>
          </a:bodyPr>
          <a:lstStyle/>
          <a:p>
            <a:pPr marL="285750" indent="-285750" algn="just">
              <a:spcAft>
                <a:spcPts val="450"/>
              </a:spcAft>
              <a:buChar char="•"/>
            </a:pPr>
            <a:r>
              <a:rPr lang="en-US" b="0" dirty="0">
                <a:solidFill>
                  <a:schemeClr val="tx1">
                    <a:lumMod val="75000"/>
                    <a:lumOff val="25000"/>
                  </a:schemeClr>
                </a:solidFill>
              </a:rPr>
              <a:t>fulfilling corporate social responsibility duties including reporting (e.g. operation carbon footprint);</a:t>
            </a:r>
          </a:p>
          <a:p>
            <a:pPr marL="285750" indent="-285750" algn="just">
              <a:spcAft>
                <a:spcPts val="450"/>
              </a:spcAft>
              <a:buChar char="•"/>
            </a:pPr>
            <a:r>
              <a:rPr lang="en-US" b="0" dirty="0">
                <a:solidFill>
                  <a:schemeClr val="tx1">
                    <a:lumMod val="75000"/>
                    <a:lumOff val="25000"/>
                  </a:schemeClr>
                </a:solidFill>
              </a:rPr>
              <a:t>realizing cost-saving opportunities associated with efficient T&amp;L operations;</a:t>
            </a:r>
          </a:p>
          <a:p>
            <a:pPr marL="285750" indent="-285750" algn="just">
              <a:spcAft>
                <a:spcPts val="450"/>
              </a:spcAft>
              <a:buChar char="•"/>
            </a:pPr>
            <a:r>
              <a:rPr lang="en-US" b="0" dirty="0">
                <a:solidFill>
                  <a:schemeClr val="tx1">
                    <a:lumMod val="75000"/>
                    <a:lumOff val="25000"/>
                  </a:schemeClr>
                </a:solidFill>
              </a:rPr>
              <a:t>reducing exposure to energy price volatility (risk management);</a:t>
            </a:r>
          </a:p>
          <a:p>
            <a:pPr marL="285750" indent="-285750" algn="just">
              <a:spcAft>
                <a:spcPts val="450"/>
              </a:spcAft>
              <a:buChar char="•"/>
            </a:pPr>
            <a:r>
              <a:rPr lang="en-US" b="0" dirty="0">
                <a:solidFill>
                  <a:schemeClr val="tx1">
                    <a:lumMod val="75000"/>
                    <a:lumOff val="25000"/>
                  </a:schemeClr>
                </a:solidFill>
              </a:rPr>
              <a:t>realizing cost-effective carbon footprint reductions;</a:t>
            </a:r>
          </a:p>
          <a:p>
            <a:pPr marL="285750" indent="-285750" algn="just">
              <a:spcAft>
                <a:spcPts val="450"/>
              </a:spcAft>
              <a:buChar char="•"/>
            </a:pPr>
            <a:r>
              <a:rPr lang="en-US" b="0" dirty="0">
                <a:solidFill>
                  <a:schemeClr val="tx1">
                    <a:lumMod val="75000"/>
                    <a:lumOff val="25000"/>
                  </a:schemeClr>
                </a:solidFill>
              </a:rPr>
              <a:t>reducing potential future liabilities associated with carbon pricing;</a:t>
            </a:r>
          </a:p>
          <a:p>
            <a:pPr marL="285750" indent="-285750" algn="just">
              <a:spcAft>
                <a:spcPts val="450"/>
              </a:spcAft>
              <a:buChar char="•"/>
            </a:pPr>
            <a:r>
              <a:rPr lang="en-US" b="0" dirty="0">
                <a:solidFill>
                  <a:schemeClr val="tx1">
                    <a:lumMod val="75000"/>
                    <a:lumOff val="25000"/>
                  </a:schemeClr>
                </a:solidFill>
              </a:rPr>
              <a:t>improving their marketing positioning and public image;</a:t>
            </a:r>
          </a:p>
          <a:p>
            <a:pPr marL="285750" indent="-285750" algn="just">
              <a:spcAft>
                <a:spcPts val="450"/>
              </a:spcAft>
              <a:buChar char="•"/>
            </a:pPr>
            <a:r>
              <a:rPr lang="en-US" b="0" dirty="0">
                <a:solidFill>
                  <a:schemeClr val="tx1">
                    <a:lumMod val="75000"/>
                    <a:lumOff val="25000"/>
                  </a:schemeClr>
                </a:solidFill>
              </a:rPr>
              <a:t>reducing their overall (reported) environmental burden, or that of particular product groups;</a:t>
            </a:r>
          </a:p>
          <a:p>
            <a:pPr marL="285750" indent="-285750" algn="just">
              <a:spcAft>
                <a:spcPts val="450"/>
              </a:spcAft>
              <a:buChar char="•"/>
            </a:pPr>
            <a:r>
              <a:rPr lang="en-US" b="0" dirty="0">
                <a:solidFill>
                  <a:schemeClr val="tx1">
                    <a:lumMod val="75000"/>
                    <a:lumOff val="25000"/>
                  </a:schemeClr>
                </a:solidFill>
              </a:rPr>
              <a:t>calculating products' environmental footprints.</a:t>
            </a:r>
            <a:endParaRPr lang="es-ES" b="0" dirty="0">
              <a:solidFill>
                <a:schemeClr val="tx1">
                  <a:lumMod val="75000"/>
                  <a:lumOff val="25000"/>
                </a:schemeClr>
              </a:solidFill>
            </a:endParaRPr>
          </a:p>
        </p:txBody>
      </p:sp>
      <p:sp>
        <p:nvSpPr>
          <p:cNvPr id="9" name="Titel 1">
            <a:extLst>
              <a:ext uri="{FF2B5EF4-FFF2-40B4-BE49-F238E27FC236}">
                <a16:creationId xmlns:a16="http://schemas.microsoft.com/office/drawing/2014/main" id="{E5B46188-F9BE-4F06-9229-986DDB63196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transport</a:t>
            </a:r>
            <a:r>
              <a:rPr lang="es-ES" sz="2400" dirty="0"/>
              <a:t> and </a:t>
            </a:r>
            <a:r>
              <a:rPr lang="es-ES" sz="2400" dirty="0" err="1"/>
              <a:t>distribution</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A8D39EB-A9C3-42CA-A8FD-846642AB76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 name="Conector recto 10">
            <a:extLst>
              <a:ext uri="{FF2B5EF4-FFF2-40B4-BE49-F238E27FC236}">
                <a16:creationId xmlns:a16="http://schemas.microsoft.com/office/drawing/2014/main" id="{FF1F8599-3091-42C5-9865-37B0492F2612}"/>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5B97C8-8538-4513-8A1B-25E846E530E1}"/>
              </a:ext>
            </a:extLst>
          </p:cNvPr>
          <p:cNvCxnSpPr>
            <a:cxnSpLocks/>
          </p:cNvCxnSpPr>
          <p:nvPr/>
        </p:nvCxnSpPr>
        <p:spPr>
          <a:xfrm>
            <a:off x="377661" y="4955009"/>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51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35</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2A2464D3-A611-427D-9A97-E4204068249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B4058EFC-77DD-4169-9CFF-DA5940CB43F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C8E7DD4F-93DF-486B-8B0D-F0CEE1EE3106}"/>
              </a:ext>
            </a:extLst>
          </p:cNvPr>
          <p:cNvGraphicFramePr>
            <a:graphicFrameLocks noGrp="1"/>
          </p:cNvGraphicFramePr>
          <p:nvPr>
            <p:extLst>
              <p:ext uri="{D42A27DB-BD31-4B8C-83A1-F6EECF244321}">
                <p14:modId xmlns:p14="http://schemas.microsoft.com/office/powerpoint/2010/main" val="4212301268"/>
              </p:ext>
            </p:extLst>
          </p:nvPr>
        </p:nvGraphicFramePr>
        <p:xfrm>
          <a:off x="238984" y="1884345"/>
          <a:ext cx="8666032" cy="1950321"/>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505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29980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BEMP is to improve the existing refrigeration and freezing equipment and procedures</a:t>
                      </a:r>
                      <a:r>
                        <a:rPr lang="es-ES" sz="1400" kern="1200" dirty="0">
                          <a:solidFill>
                            <a:schemeClr val="tx1">
                              <a:lumMod val="75000"/>
                              <a:lumOff val="25000"/>
                            </a:schemeClr>
                          </a:solidFill>
                          <a:effectLst/>
                          <a:latin typeface="+mn-lt"/>
                          <a:ea typeface="+mn-ea"/>
                          <a:cs typeface="+mn-cs"/>
                        </a:rPr>
                        <a:t>.</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B124DECA-5146-4651-9D81-CD6F3187365D}"/>
              </a:ext>
            </a:extLst>
          </p:cNvPr>
          <p:cNvGraphicFramePr>
            <a:graphicFrameLocks noGrp="1"/>
          </p:cNvGraphicFramePr>
          <p:nvPr>
            <p:extLst>
              <p:ext uri="{D42A27DB-BD31-4B8C-83A1-F6EECF244321}">
                <p14:modId xmlns:p14="http://schemas.microsoft.com/office/powerpoint/2010/main" val="1988021503"/>
              </p:ext>
            </p:extLst>
          </p:nvPr>
        </p:nvGraphicFramePr>
        <p:xfrm>
          <a:off x="238984" y="3836135"/>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This BEMP is applicable to all food and beverage manufacturers. Some limitations to the implementation of each of the measures listed above may arise from specific process or product requirements.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862013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36</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DF63061B-28F0-4306-80E6-43D878576B4B}"/>
              </a:ext>
            </a:extLst>
          </p:cNvPr>
          <p:cNvGraphicFramePr>
            <a:graphicFrameLocks noGrp="1"/>
          </p:cNvGraphicFramePr>
          <p:nvPr>
            <p:extLst>
              <p:ext uri="{D42A27DB-BD31-4B8C-83A1-F6EECF244321}">
                <p14:modId xmlns:p14="http://schemas.microsoft.com/office/powerpoint/2010/main" val="4039441180"/>
              </p:ext>
            </p:extLst>
          </p:nvPr>
        </p:nvGraphicFramePr>
        <p:xfrm>
          <a:off x="238984" y="1307515"/>
          <a:ext cx="8666032" cy="31413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5882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2582555">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Percentage use of refrigeration systems running on natural refrigerants compared to the total number of refrigeration systems (%).</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Coefficient of performance (COP) per single refrigeration system or for the entire facility.</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Coefficient of system performance (COSP) per single refrigeration system or for the entire facility.</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Energy efficiency ratio (EER) per single refrigeration system or for the entire facility.</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Energy used for refrigeration per product unit per cooled area (kWh/m2/weight, volume or number of products)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4E128050-7FA7-4101-95F6-1993ED001720}"/>
              </a:ext>
            </a:extLst>
          </p:cNvPr>
          <p:cNvGraphicFramePr>
            <a:graphicFrameLocks noGrp="1"/>
          </p:cNvGraphicFramePr>
          <p:nvPr>
            <p:extLst>
              <p:ext uri="{D42A27DB-BD31-4B8C-83A1-F6EECF244321}">
                <p14:modId xmlns:p14="http://schemas.microsoft.com/office/powerpoint/2010/main" val="2746943815"/>
              </p:ext>
            </p:extLst>
          </p:nvPr>
        </p:nvGraphicFramePr>
        <p:xfrm>
          <a:off x="238984" y="3964453"/>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200" kern="1200" dirty="0">
                          <a:solidFill>
                            <a:schemeClr val="tx1">
                              <a:lumMod val="75000"/>
                              <a:lumOff val="25000"/>
                            </a:schemeClr>
                          </a:solidFill>
                          <a:latin typeface="+mn-lt"/>
                          <a:ea typeface="+mn-ea"/>
                          <a:cs typeface="+mn-cs"/>
                        </a:rPr>
                        <a:t>Use 100 % </a:t>
                      </a:r>
                      <a:r>
                        <a:rPr lang="es-ES" sz="1200" kern="1200" dirty="0" err="1">
                          <a:solidFill>
                            <a:schemeClr val="tx1">
                              <a:lumMod val="75000"/>
                              <a:lumOff val="25000"/>
                            </a:schemeClr>
                          </a:solidFill>
                          <a:latin typeface="+mn-lt"/>
                          <a:ea typeface="+mn-ea"/>
                          <a:cs typeface="+mn-cs"/>
                        </a:rPr>
                        <a:t>refrigeration</a:t>
                      </a:r>
                      <a:r>
                        <a:rPr lang="es-ES" sz="1200" kern="1200" dirty="0">
                          <a:solidFill>
                            <a:schemeClr val="tx1">
                              <a:lumMod val="75000"/>
                              <a:lumOff val="25000"/>
                            </a:schemeClr>
                          </a:solidFill>
                          <a:latin typeface="+mn-lt"/>
                          <a:ea typeface="+mn-ea"/>
                          <a:cs typeface="+mn-cs"/>
                        </a:rPr>
                        <a:t> </a:t>
                      </a:r>
                      <a:r>
                        <a:rPr lang="es-ES" sz="1200" kern="1200" dirty="0" err="1">
                          <a:solidFill>
                            <a:schemeClr val="tx1">
                              <a:lumMod val="75000"/>
                              <a:lumOff val="25000"/>
                            </a:schemeClr>
                          </a:solidFill>
                          <a:latin typeface="+mn-lt"/>
                          <a:ea typeface="+mn-ea"/>
                          <a:cs typeface="+mn-cs"/>
                        </a:rPr>
                        <a:t>systems</a:t>
                      </a:r>
                      <a:r>
                        <a:rPr lang="es-ES" sz="1200" kern="1200" dirty="0">
                          <a:solidFill>
                            <a:schemeClr val="tx1">
                              <a:lumMod val="75000"/>
                              <a:lumOff val="25000"/>
                            </a:schemeClr>
                          </a:solidFill>
                          <a:latin typeface="+mn-lt"/>
                          <a:ea typeface="+mn-ea"/>
                          <a:cs typeface="+mn-cs"/>
                        </a:rPr>
                        <a:t> running </a:t>
                      </a:r>
                      <a:r>
                        <a:rPr lang="es-ES" sz="1200" kern="1200" dirty="0" err="1">
                          <a:solidFill>
                            <a:schemeClr val="tx1">
                              <a:lumMod val="75000"/>
                              <a:lumOff val="25000"/>
                            </a:schemeClr>
                          </a:solidFill>
                          <a:latin typeface="+mn-lt"/>
                          <a:ea typeface="+mn-ea"/>
                          <a:cs typeface="+mn-cs"/>
                        </a:rPr>
                        <a:t>on</a:t>
                      </a:r>
                      <a:r>
                        <a:rPr lang="es-ES" sz="1200" kern="1200" dirty="0">
                          <a:solidFill>
                            <a:schemeClr val="tx1">
                              <a:lumMod val="75000"/>
                              <a:lumOff val="25000"/>
                            </a:schemeClr>
                          </a:solidFill>
                          <a:latin typeface="+mn-lt"/>
                          <a:ea typeface="+mn-ea"/>
                          <a:cs typeface="+mn-cs"/>
                        </a:rPr>
                        <a:t> natural </a:t>
                      </a:r>
                      <a:r>
                        <a:rPr lang="es-ES" sz="1200" kern="1200" dirty="0" err="1">
                          <a:solidFill>
                            <a:schemeClr val="tx1">
                              <a:lumMod val="75000"/>
                              <a:lumOff val="25000"/>
                            </a:schemeClr>
                          </a:solidFill>
                          <a:latin typeface="+mn-lt"/>
                          <a:ea typeface="+mn-ea"/>
                          <a:cs typeface="+mn-cs"/>
                        </a:rPr>
                        <a:t>refrigerants</a:t>
                      </a:r>
                      <a:r>
                        <a:rPr lang="es-ES" sz="1200" kern="1200" dirty="0">
                          <a:solidFill>
                            <a:schemeClr val="tx1">
                              <a:lumMod val="75000"/>
                              <a:lumOff val="25000"/>
                            </a:schemeClr>
                          </a:solidFill>
                          <a:latin typeface="+mn-lt"/>
                          <a:ea typeface="+mn-ea"/>
                          <a:cs typeface="+mn-cs"/>
                        </a:rPr>
                        <a:t> in </a:t>
                      </a:r>
                      <a:r>
                        <a:rPr lang="es-ES" sz="1200" kern="1200" dirty="0" err="1">
                          <a:solidFill>
                            <a:schemeClr val="tx1">
                              <a:lumMod val="75000"/>
                              <a:lumOff val="25000"/>
                            </a:schemeClr>
                          </a:solidFill>
                          <a:latin typeface="+mn-lt"/>
                          <a:ea typeface="+mn-ea"/>
                          <a:cs typeface="+mn-cs"/>
                        </a:rPr>
                        <a:t>all</a:t>
                      </a:r>
                      <a:r>
                        <a:rPr lang="es-ES" sz="1200" kern="1200" dirty="0">
                          <a:solidFill>
                            <a:schemeClr val="tx1">
                              <a:lumMod val="75000"/>
                              <a:lumOff val="25000"/>
                            </a:schemeClr>
                          </a:solidFill>
                          <a:latin typeface="+mn-lt"/>
                          <a:ea typeface="+mn-ea"/>
                          <a:cs typeface="+mn-cs"/>
                        </a:rPr>
                        <a:t> </a:t>
                      </a:r>
                      <a:r>
                        <a:rPr lang="es-ES" sz="1200" kern="1200" dirty="0" err="1">
                          <a:solidFill>
                            <a:schemeClr val="tx1">
                              <a:lumMod val="75000"/>
                              <a:lumOff val="25000"/>
                            </a:schemeClr>
                          </a:solidFill>
                          <a:latin typeface="+mn-lt"/>
                          <a:ea typeface="+mn-ea"/>
                          <a:cs typeface="+mn-cs"/>
                        </a:rPr>
                        <a:t>sites</a:t>
                      </a:r>
                      <a:r>
                        <a:rPr lang="es-ES" sz="1200" kern="1200" dirty="0">
                          <a:solidFill>
                            <a:schemeClr val="tx1">
                              <a:lumMod val="75000"/>
                              <a:lumOff val="25000"/>
                            </a:schemeClr>
                          </a:solidFill>
                          <a:latin typeface="+mn-lt"/>
                          <a:ea typeface="+mn-ea"/>
                          <a:cs typeface="+mn-cs"/>
                        </a:rPr>
                        <a:t>.</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2B6E316F-4BAC-4178-AC80-A1F16DFD20A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E4D846D-345B-4C83-910B-68C0FE86301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41177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37</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8403728" cy="367550"/>
          </a:xfrm>
          <a:noFill/>
        </p:spPr>
        <p:txBody>
          <a:bodyPr vert="horz" lIns="91440" tIns="45720" rIns="91440" bIns="45720" rtlCol="0" anchor="ctr">
            <a:noAutofit/>
          </a:bodyPr>
          <a:lstStyle/>
          <a:p>
            <a:r>
              <a:rPr lang="en-US" sz="2000" dirty="0">
                <a:solidFill>
                  <a:srgbClr val="000000">
                    <a:lumMod val="75000"/>
                    <a:lumOff val="25000"/>
                  </a:srgbClr>
                </a:solidFill>
              </a:rPr>
              <a:t>BEMP is to improve the existing refrigeration and freezing equipment and procedures by: </a:t>
            </a:r>
          </a:p>
        </p:txBody>
      </p:sp>
      <p:sp>
        <p:nvSpPr>
          <p:cNvPr id="8" name="Titel 1">
            <a:extLst>
              <a:ext uri="{FF2B5EF4-FFF2-40B4-BE49-F238E27FC236}">
                <a16:creationId xmlns:a16="http://schemas.microsoft.com/office/drawing/2014/main" id="{7D43EE48-A7CE-4C68-B4EC-08B5896710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DA3922CE-71EB-4E2D-8EB3-301E591E7F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7E8E494E-59E8-48E3-9101-E12E6ADAAE96}"/>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6B5E0DE-706C-43BE-BEF6-CA9D138CE6FF}"/>
              </a:ext>
            </a:extLst>
          </p:cNvPr>
          <p:cNvSpPr/>
          <p:nvPr/>
        </p:nvSpPr>
        <p:spPr>
          <a:xfrm>
            <a:off x="1204331" y="2341642"/>
            <a:ext cx="6735338" cy="2421881"/>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Appropriate temperature selection based </a:t>
            </a:r>
            <a:r>
              <a:rPr lang="en-US" sz="1200" dirty="0">
                <a:solidFill>
                  <a:schemeClr val="tx1">
                    <a:lumMod val="75000"/>
                    <a:lumOff val="25000"/>
                  </a:schemeClr>
                </a:solidFill>
              </a:rPr>
              <a:t>on the needs of the products that are refrigerated or frozen. </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Precooling of hot/warm products </a:t>
            </a:r>
            <a:r>
              <a:rPr lang="en-US" sz="1200" dirty="0">
                <a:solidFill>
                  <a:schemeClr val="tx1">
                    <a:lumMod val="75000"/>
                    <a:lumOff val="25000"/>
                  </a:schemeClr>
                </a:solidFill>
              </a:rPr>
              <a:t>before placing them into the cooling equipment.</a:t>
            </a:r>
          </a:p>
          <a:p>
            <a:pPr marL="285750" lvl="0" indent="-285750" defTabSz="685800">
              <a:lnSpc>
                <a:spcPct val="150000"/>
              </a:lnSpc>
              <a:spcBef>
                <a:spcPct val="20000"/>
              </a:spcBef>
              <a:buFont typeface="Wingdings" panose="05000000000000000000" pitchFamily="2" charset="2"/>
              <a:buChar char="ü"/>
            </a:pPr>
            <a:r>
              <a:rPr lang="en-US" sz="1200" b="1" dirty="0" err="1">
                <a:solidFill>
                  <a:schemeClr val="tx1">
                    <a:lumMod val="75000"/>
                    <a:lumOff val="25000"/>
                  </a:schemeClr>
                </a:solidFill>
              </a:rPr>
              <a:t>Minimising</a:t>
            </a:r>
            <a:r>
              <a:rPr lang="en-US" sz="1200" b="1" dirty="0">
                <a:solidFill>
                  <a:schemeClr val="tx1">
                    <a:lumMod val="75000"/>
                    <a:lumOff val="25000"/>
                  </a:schemeClr>
                </a:solidFill>
              </a:rPr>
              <a:t> the volume of products or ingredients kept in cold storage.</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Avoiding temperature </a:t>
            </a:r>
            <a:r>
              <a:rPr lang="en-US" sz="1200" dirty="0">
                <a:solidFill>
                  <a:schemeClr val="tx1">
                    <a:lumMod val="75000"/>
                    <a:lumOff val="25000"/>
                  </a:schemeClr>
                </a:solidFill>
              </a:rPr>
              <a:t>leakage e.g. via door seals, thanks to the use of high-speed doors and of air curtains, and to information and training of the staff.</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Systematically collect data on cooling loads, energy use and leakage rates and have in place a regular inspection and maintenance plan for the cooling equipment.</a:t>
            </a:r>
          </a:p>
        </p:txBody>
      </p:sp>
    </p:spTree>
    <p:extLst>
      <p:ext uri="{BB962C8B-B14F-4D97-AF65-F5344CB8AC3E}">
        <p14:creationId xmlns:p14="http://schemas.microsoft.com/office/powerpoint/2010/main" val="2307290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38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031843"/>
            <a:ext cx="7918187" cy="367550"/>
          </a:xfrm>
          <a:noFill/>
        </p:spPr>
        <p:txBody>
          <a:bodyPr vert="horz" lIns="91440" tIns="45720" rIns="91440" bIns="45720" rtlCol="0" anchor="ctr">
            <a:noAutofit/>
          </a:bodyPr>
          <a:lstStyle/>
          <a:p>
            <a:r>
              <a:rPr lang="en-US" sz="2000" dirty="0">
                <a:solidFill>
                  <a:srgbClr val="000000">
                    <a:lumMod val="75000"/>
                    <a:lumOff val="25000"/>
                  </a:srgbClr>
                </a:solidFill>
              </a:rPr>
              <a:t>When freezing and refrigeration equipment is upgraded or new facilities are designed and built, it is BEMP to:</a:t>
            </a:r>
          </a:p>
        </p:txBody>
      </p:sp>
      <p:sp>
        <p:nvSpPr>
          <p:cNvPr id="8" name="Titel 1">
            <a:extLst>
              <a:ext uri="{FF2B5EF4-FFF2-40B4-BE49-F238E27FC236}">
                <a16:creationId xmlns:a16="http://schemas.microsoft.com/office/drawing/2014/main" id="{1DC38877-B62C-4D87-80A7-906C48C80E3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4ECAD99-5F70-443F-91A7-BADA68F89C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ángulo 9">
            <a:extLst>
              <a:ext uri="{FF2B5EF4-FFF2-40B4-BE49-F238E27FC236}">
                <a16:creationId xmlns:a16="http://schemas.microsoft.com/office/drawing/2014/main" id="{63B9E793-E380-489E-99A6-DA479503D13F}"/>
              </a:ext>
            </a:extLst>
          </p:cNvPr>
          <p:cNvSpPr/>
          <p:nvPr/>
        </p:nvSpPr>
        <p:spPr>
          <a:xfrm>
            <a:off x="1204330" y="2206305"/>
            <a:ext cx="6735340" cy="2768368"/>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42A93CC9-5A62-4A3D-8A24-ECF9EABF3A6A}"/>
              </a:ext>
            </a:extLst>
          </p:cNvPr>
          <p:cNvSpPr/>
          <p:nvPr/>
        </p:nvSpPr>
        <p:spPr>
          <a:xfrm>
            <a:off x="1204331" y="2536514"/>
            <a:ext cx="6735338" cy="2107949"/>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Switch from hydrofluorocarbons (HFCs) to refrigerants with lower global warming potential </a:t>
            </a:r>
            <a:r>
              <a:rPr lang="en-US" sz="1200" dirty="0">
                <a:solidFill>
                  <a:schemeClr val="tx1">
                    <a:lumMod val="75000"/>
                    <a:lumOff val="25000"/>
                  </a:schemeClr>
                </a:solidFill>
              </a:rPr>
              <a:t>(e.g. natural refrigerants).</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Agree a multi-year ‘leak-free warranty’ with the equipment supplier</a:t>
            </a:r>
            <a:r>
              <a:rPr lang="es-ES" sz="1200" b="1"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Recover and reuse waste heat generated from the refrigeration unit or from other processes generating waste heat </a:t>
            </a:r>
            <a:r>
              <a:rPr lang="en-US" sz="1200" dirty="0">
                <a:solidFill>
                  <a:schemeClr val="tx1">
                    <a:lumMod val="75000"/>
                    <a:lumOff val="25000"/>
                  </a:schemeClr>
                </a:solidFill>
              </a:rPr>
              <a:t>(e.g. production processes).</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Choose equipment, control systems and a plant layout </a:t>
            </a:r>
            <a:r>
              <a:rPr lang="en-US" sz="1200" dirty="0">
                <a:solidFill>
                  <a:schemeClr val="tx1">
                    <a:lumMod val="75000"/>
                    <a:lumOff val="25000"/>
                  </a:schemeClr>
                </a:solidFill>
              </a:rPr>
              <a:t>that allow minimum energy consumption and avoid temperature losses and refrigerant leaks.</a:t>
            </a:r>
          </a:p>
        </p:txBody>
      </p:sp>
    </p:spTree>
    <p:extLst>
      <p:ext uri="{BB962C8B-B14F-4D97-AF65-F5344CB8AC3E}">
        <p14:creationId xmlns:p14="http://schemas.microsoft.com/office/powerpoint/2010/main" val="3896275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A15ED03-69B3-41CF-A254-24039FC5C95A}"/>
              </a:ext>
            </a:extLst>
          </p:cNvPr>
          <p:cNvPicPr>
            <a:picLocks noChangeAspect="1"/>
          </p:cNvPicPr>
          <p:nvPr/>
        </p:nvPicPr>
        <p:blipFill rotWithShape="1">
          <a:blip r:embed="rId2">
            <a:extLst>
              <a:ext uri="{28A0092B-C50C-407E-A947-70E740481C1C}">
                <a14:useLocalDpi xmlns:a14="http://schemas.microsoft.com/office/drawing/2010/main" val="0"/>
              </a:ext>
            </a:extLst>
          </a:blip>
          <a:srcRect l="52992"/>
          <a:stretch/>
        </p:blipFill>
        <p:spPr>
          <a:xfrm>
            <a:off x="7221052" y="2090326"/>
            <a:ext cx="666953" cy="944156"/>
          </a:xfrm>
          <a:prstGeom prst="rect">
            <a:avLst/>
          </a:prstGeom>
        </p:spPr>
      </p:pic>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39</a:t>
            </a:fld>
            <a:endParaRPr lang="de-DE"/>
          </a:p>
        </p:txBody>
      </p:sp>
      <p:pic>
        <p:nvPicPr>
          <p:cNvPr id="3" name="Imagen 2">
            <a:extLst>
              <a:ext uri="{FF2B5EF4-FFF2-40B4-BE49-F238E27FC236}">
                <a16:creationId xmlns:a16="http://schemas.microsoft.com/office/drawing/2014/main" id="{D6D7BD09-6D90-4893-948D-60427D543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69" y="2198137"/>
            <a:ext cx="1078821" cy="722810"/>
          </a:xfrm>
          <a:prstGeom prst="rect">
            <a:avLst/>
          </a:prstGeom>
        </p:spPr>
      </p:pic>
      <p:pic>
        <p:nvPicPr>
          <p:cNvPr id="12" name="Imagen 11" descr="Imagen que contiene imágenes prediseñadas&#10;&#10;Descripción generada automáticamente">
            <a:extLst>
              <a:ext uri="{FF2B5EF4-FFF2-40B4-BE49-F238E27FC236}">
                <a16:creationId xmlns:a16="http://schemas.microsoft.com/office/drawing/2014/main" id="{F34603FA-1455-4089-948A-6679D1097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775" y="2158681"/>
            <a:ext cx="993125" cy="807741"/>
          </a:xfrm>
          <a:prstGeom prst="rect">
            <a:avLst/>
          </a:prstGeom>
        </p:spPr>
      </p:pic>
      <p:sp>
        <p:nvSpPr>
          <p:cNvPr id="15" name="Rectángulo 14">
            <a:extLst>
              <a:ext uri="{FF2B5EF4-FFF2-40B4-BE49-F238E27FC236}">
                <a16:creationId xmlns:a16="http://schemas.microsoft.com/office/drawing/2014/main" id="{B1B264A5-509A-4353-BE26-53F2A673BF24}"/>
              </a:ext>
            </a:extLst>
          </p:cNvPr>
          <p:cNvSpPr/>
          <p:nvPr/>
        </p:nvSpPr>
        <p:spPr>
          <a:xfrm>
            <a:off x="397444"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Inhaltsplatzhalter 10">
            <a:extLst>
              <a:ext uri="{FF2B5EF4-FFF2-40B4-BE49-F238E27FC236}">
                <a16:creationId xmlns:a16="http://schemas.microsoft.com/office/drawing/2014/main" id="{B9F5BBDC-2C4D-4956-B58F-6D27E77363DA}"/>
              </a:ext>
            </a:extLst>
          </p:cNvPr>
          <p:cNvSpPr txBox="1">
            <a:spLocks/>
          </p:cNvSpPr>
          <p:nvPr/>
        </p:nvSpPr>
        <p:spPr>
          <a:xfrm>
            <a:off x="252641" y="3059815"/>
            <a:ext cx="2802278" cy="1912266"/>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n-US" dirty="0">
                <a:solidFill>
                  <a:schemeClr val="tx1">
                    <a:lumMod val="75000"/>
                    <a:lumOff val="25000"/>
                  </a:schemeClr>
                </a:solidFill>
              </a:rPr>
              <a:t>The new </a:t>
            </a:r>
            <a:r>
              <a:rPr lang="en-US" dirty="0" err="1">
                <a:solidFill>
                  <a:schemeClr val="tx1">
                    <a:lumMod val="75000"/>
                    <a:lumOff val="25000"/>
                  </a:schemeClr>
                </a:solidFill>
              </a:rPr>
              <a:t>Arla</a:t>
            </a:r>
            <a:r>
              <a:rPr lang="en-US" dirty="0">
                <a:solidFill>
                  <a:schemeClr val="tx1">
                    <a:lumMod val="75000"/>
                    <a:lumOff val="25000"/>
                  </a:schemeClr>
                </a:solidFill>
              </a:rPr>
              <a:t> dairy production facility in the UK includes an ammonia refrigeration system, with a cooling capacity of more than 7.5MW.</a:t>
            </a:r>
          </a:p>
        </p:txBody>
      </p:sp>
      <p:sp>
        <p:nvSpPr>
          <p:cNvPr id="18" name="Untertitel 12">
            <a:extLst>
              <a:ext uri="{FF2B5EF4-FFF2-40B4-BE49-F238E27FC236}">
                <a16:creationId xmlns:a16="http://schemas.microsoft.com/office/drawing/2014/main" id="{A8A7074E-89B3-4B13-8C76-41D678A07A16}"/>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Success</a:t>
            </a:r>
            <a:r>
              <a:rPr lang="es-ES" sz="3600" dirty="0">
                <a:solidFill>
                  <a:srgbClr val="000000">
                    <a:lumMod val="75000"/>
                    <a:lumOff val="25000"/>
                  </a:srgbClr>
                </a:solidFill>
              </a:rPr>
              <a:t> </a:t>
            </a:r>
            <a:r>
              <a:rPr lang="es-ES" sz="3600" dirty="0" err="1">
                <a:solidFill>
                  <a:srgbClr val="000000">
                    <a:lumMod val="75000"/>
                    <a:lumOff val="25000"/>
                  </a:srgbClr>
                </a:solidFill>
              </a:rPr>
              <a:t>stories</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19" name="Titel 1">
            <a:extLst>
              <a:ext uri="{FF2B5EF4-FFF2-40B4-BE49-F238E27FC236}">
                <a16:creationId xmlns:a16="http://schemas.microsoft.com/office/drawing/2014/main" id="{30F5D1FB-C86A-486C-8A25-9D98B2D82B4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0" name="Rectángulo 19">
            <a:extLst>
              <a:ext uri="{FF2B5EF4-FFF2-40B4-BE49-F238E27FC236}">
                <a16:creationId xmlns:a16="http://schemas.microsoft.com/office/drawing/2014/main" id="{6D4CD3D4-706C-4CB9-9EAC-71B87EAD3D2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ángulo 20">
            <a:extLst>
              <a:ext uri="{FF2B5EF4-FFF2-40B4-BE49-F238E27FC236}">
                <a16:creationId xmlns:a16="http://schemas.microsoft.com/office/drawing/2014/main" id="{9AD685CA-9C8E-4868-81BF-8143797FA988}"/>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70B65DD-5393-452E-8C62-144A4B66DD63}"/>
              </a:ext>
            </a:extLst>
          </p:cNvPr>
          <p:cNvSpPr/>
          <p:nvPr/>
        </p:nvSpPr>
        <p:spPr>
          <a:xfrm>
            <a:off x="3339695"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BBE6193-40CD-48F8-AADC-5CFC1597FAAD}"/>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Inhaltsplatzhalter 10">
            <a:extLst>
              <a:ext uri="{FF2B5EF4-FFF2-40B4-BE49-F238E27FC236}">
                <a16:creationId xmlns:a16="http://schemas.microsoft.com/office/drawing/2014/main" id="{41A9EA28-57E9-4254-B87E-A86089B1BF39}"/>
              </a:ext>
            </a:extLst>
          </p:cNvPr>
          <p:cNvSpPr txBox="1">
            <a:spLocks/>
          </p:cNvSpPr>
          <p:nvPr/>
        </p:nvSpPr>
        <p:spPr>
          <a:xfrm>
            <a:off x="3338356" y="3054740"/>
            <a:ext cx="2631904"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89309" lvl="1" indent="0" algn="just" defTabSz="685800">
              <a:buNone/>
            </a:pPr>
            <a:r>
              <a:rPr lang="en-US" sz="1350" dirty="0" err="1">
                <a:solidFill>
                  <a:schemeClr val="tx1">
                    <a:lumMod val="75000"/>
                    <a:lumOff val="25000"/>
                  </a:schemeClr>
                </a:solidFill>
              </a:rPr>
              <a:t>Mlekpol</a:t>
            </a:r>
            <a:r>
              <a:rPr lang="en-US" sz="1350" dirty="0">
                <a:solidFill>
                  <a:schemeClr val="tx1">
                    <a:lumMod val="75000"/>
                    <a:lumOff val="25000"/>
                  </a:schemeClr>
                </a:solidFill>
              </a:rPr>
              <a:t>, the largest dairy producer in Poland reported 25% energy savings compared to previous solutions at two of its plants. </a:t>
            </a:r>
          </a:p>
          <a:p>
            <a:endParaRPr lang="de-DE" sz="1400" dirty="0"/>
          </a:p>
        </p:txBody>
      </p:sp>
      <p:sp>
        <p:nvSpPr>
          <p:cNvPr id="25" name="Rectángulo 24">
            <a:extLst>
              <a:ext uri="{FF2B5EF4-FFF2-40B4-BE49-F238E27FC236}">
                <a16:creationId xmlns:a16="http://schemas.microsoft.com/office/drawing/2014/main" id="{6A862E0F-C877-4647-8FA6-C6ADEEF64AB4}"/>
              </a:ext>
            </a:extLst>
          </p:cNvPr>
          <p:cNvSpPr/>
          <p:nvPr/>
        </p:nvSpPr>
        <p:spPr>
          <a:xfrm>
            <a:off x="6197886" y="3002200"/>
            <a:ext cx="2713286" cy="2475811"/>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1F419EF-A90F-4000-BA67-DDA81E18D2BB}"/>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Inhaltsplatzhalter 10">
            <a:extLst>
              <a:ext uri="{FF2B5EF4-FFF2-40B4-BE49-F238E27FC236}">
                <a16:creationId xmlns:a16="http://schemas.microsoft.com/office/drawing/2014/main" id="{83040EBE-108E-4601-ADED-DA9656669713}"/>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350" dirty="0"/>
              <a:t>The </a:t>
            </a:r>
            <a:r>
              <a:rPr lang="en-US" sz="1350" dirty="0" err="1"/>
              <a:t>Salcheto</a:t>
            </a:r>
            <a:r>
              <a:rPr lang="en-US" sz="1350" dirty="0"/>
              <a:t> winery, based in Tuscany, invested in a geothermal cooling system for chilling its wine cellar.</a:t>
            </a:r>
          </a:p>
          <a:p>
            <a:pPr marL="252413" lvl="1" indent="0" algn="just">
              <a:buNone/>
            </a:pPr>
            <a:endParaRPr lang="en-US" sz="1350" dirty="0"/>
          </a:p>
          <a:p>
            <a:pPr marL="252413" lvl="1" indent="0" algn="just">
              <a:buNone/>
            </a:pPr>
            <a:r>
              <a:rPr lang="en-US" sz="1350" dirty="0"/>
              <a:t>The energy demand for running the geothermal cooling system is 10% lower than that previously in use</a:t>
            </a:r>
            <a:endParaRPr lang="es-ES" sz="1350" dirty="0"/>
          </a:p>
        </p:txBody>
      </p:sp>
    </p:spTree>
    <p:extLst>
      <p:ext uri="{BB962C8B-B14F-4D97-AF65-F5344CB8AC3E}">
        <p14:creationId xmlns:p14="http://schemas.microsoft.com/office/powerpoint/2010/main" val="428650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8099B847-6BBA-402B-B444-D2C06492300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Performing</a:t>
            </a:r>
            <a:r>
              <a:rPr lang="es-ES" sz="2400" dirty="0"/>
              <a:t> </a:t>
            </a:r>
            <a:r>
              <a:rPr lang="es-ES" sz="2400" dirty="0" err="1"/>
              <a:t>an</a:t>
            </a:r>
            <a:r>
              <a:rPr lang="es-ES" sz="2400" dirty="0"/>
              <a:t> </a:t>
            </a:r>
            <a:r>
              <a:rPr lang="es-ES" sz="2400" dirty="0" err="1"/>
              <a:t>enviromental</a:t>
            </a:r>
            <a:r>
              <a:rPr lang="es-ES" sz="2400" dirty="0"/>
              <a:t> </a:t>
            </a:r>
            <a:r>
              <a:rPr lang="es-ES" sz="2400" dirty="0" err="1"/>
              <a:t>sustainability</a:t>
            </a:r>
            <a:r>
              <a:rPr lang="es-ES" sz="2400" dirty="0"/>
              <a:t> </a:t>
            </a:r>
            <a:r>
              <a:rPr lang="es-ES" sz="2400" dirty="0" err="1"/>
              <a:t>assessment</a:t>
            </a:r>
            <a:r>
              <a:rPr lang="es-ES" sz="2400" dirty="0"/>
              <a:t> </a:t>
            </a:r>
            <a:r>
              <a:rPr lang="es-ES" sz="2400" dirty="0" err="1"/>
              <a:t>of</a:t>
            </a:r>
            <a:r>
              <a:rPr lang="es-ES" sz="2400" dirty="0"/>
              <a:t> </a:t>
            </a:r>
            <a:r>
              <a:rPr lang="es-ES" sz="2400" dirty="0" err="1"/>
              <a:t>poducts</a:t>
            </a:r>
            <a:r>
              <a:rPr lang="es-ES" sz="2400" dirty="0"/>
              <a:t> and/</a:t>
            </a:r>
            <a:r>
              <a:rPr lang="es-ES" sz="2400" dirty="0" err="1"/>
              <a:t>or</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8DEB75CE-DA2A-4DD3-9B90-F9819FF8F8D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F28B3C71-6139-4FB7-A722-706475FB56AD}"/>
              </a:ext>
            </a:extLst>
          </p:cNvPr>
          <p:cNvGraphicFramePr>
            <a:graphicFrameLocks noGrp="1"/>
          </p:cNvGraphicFramePr>
          <p:nvPr>
            <p:extLst>
              <p:ext uri="{D42A27DB-BD31-4B8C-83A1-F6EECF244321}">
                <p14:modId xmlns:p14="http://schemas.microsoft.com/office/powerpoint/2010/main" val="1383329718"/>
              </p:ext>
            </p:extLst>
          </p:nvPr>
        </p:nvGraphicFramePr>
        <p:xfrm>
          <a:off x="238984" y="1884346"/>
          <a:ext cx="8666032" cy="16378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err="1">
                          <a:solidFill>
                            <a:schemeClr val="tx1"/>
                          </a:solidFill>
                          <a:latin typeface="+mn-lt"/>
                          <a:ea typeface="+mn-ea"/>
                          <a:cs typeface="+mn-cs"/>
                        </a:rPr>
                        <a:t>Environmental</a:t>
                      </a:r>
                      <a:r>
                        <a:rPr lang="es-ES" sz="2000" b="1" kern="1200" dirty="0">
                          <a:solidFill>
                            <a:schemeClr val="tx1"/>
                          </a:solidFill>
                          <a:latin typeface="+mn-lt"/>
                          <a:ea typeface="+mn-ea"/>
                          <a:cs typeface="+mn-cs"/>
                        </a:rPr>
                        <a:t> performance </a:t>
                      </a:r>
                      <a:r>
                        <a:rPr lang="es-ES" sz="2000" b="1" kern="1200" dirty="0" err="1">
                          <a:solidFill>
                            <a:schemeClr val="tx1"/>
                          </a:solidFill>
                          <a:latin typeface="+mn-lt"/>
                          <a:ea typeface="+mn-ea"/>
                          <a:cs typeface="+mn-cs"/>
                        </a:rPr>
                        <a:t>indicators</a:t>
                      </a:r>
                      <a:r>
                        <a:rPr lang="es-ES" sz="2000" b="1" kern="1200" dirty="0">
                          <a:solidFill>
                            <a:schemeClr val="tx1"/>
                          </a:solidFill>
                          <a:latin typeface="+mn-lt"/>
                          <a:ea typeface="+mn-ea"/>
                          <a:cs typeface="+mn-cs"/>
                        </a:rPr>
                        <a:t>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indent="-171450" algn="just" defTabSz="713232">
                        <a:spcAft>
                          <a:spcPts val="600"/>
                        </a:spcAft>
                        <a:buFont typeface="Arial" panose="020B0604020202020204" pitchFamily="34" charset="0"/>
                        <a:buChar char="•"/>
                      </a:pPr>
                      <a:r>
                        <a:rPr lang="en-US" sz="1400" dirty="0"/>
                        <a:t>Percentage of sites or products assessed using a </a:t>
                      </a:r>
                      <a:r>
                        <a:rPr lang="en-US" sz="1400" dirty="0" err="1"/>
                        <a:t>recognised</a:t>
                      </a:r>
                      <a:r>
                        <a:rPr lang="en-US" sz="1400" dirty="0"/>
                        <a:t> environmental sustainability assessment protocol (%).</a:t>
                      </a:r>
                    </a:p>
                    <a:p>
                      <a:pPr marL="171450" indent="-171450" algn="just" defTabSz="713232">
                        <a:spcAft>
                          <a:spcPts val="600"/>
                        </a:spcAft>
                        <a:buFont typeface="Arial" panose="020B0604020202020204" pitchFamily="34" charset="0"/>
                        <a:buChar char="•"/>
                      </a:pPr>
                      <a:r>
                        <a:rPr lang="en-US" sz="1400" dirty="0"/>
                        <a:t>Number of sites or products assessed using a </a:t>
                      </a:r>
                      <a:r>
                        <a:rPr lang="en-US" sz="1400" dirty="0" err="1"/>
                        <a:t>recognised</a:t>
                      </a:r>
                      <a:r>
                        <a:rPr lang="en-US" sz="1400" dirty="0"/>
                        <a:t> environmental sustainability assessment protocol. </a:t>
                      </a: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DEF78377-DD71-43F5-A974-FDA63769C749}"/>
              </a:ext>
            </a:extLst>
          </p:cNvPr>
          <p:cNvGraphicFramePr>
            <a:graphicFrameLocks noGrp="1"/>
          </p:cNvGraphicFramePr>
          <p:nvPr>
            <p:extLst>
              <p:ext uri="{D42A27DB-BD31-4B8C-83A1-F6EECF244321}">
                <p14:modId xmlns:p14="http://schemas.microsoft.com/office/powerpoint/2010/main" val="1747800623"/>
              </p:ext>
            </p:extLst>
          </p:nvPr>
        </p:nvGraphicFramePr>
        <p:xfrm>
          <a:off x="238984" y="3659374"/>
          <a:ext cx="8666032" cy="1560212"/>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kern="1200" dirty="0" err="1">
                          <a:solidFill>
                            <a:schemeClr val="tx1"/>
                          </a:solidFill>
                          <a:latin typeface="+mn-lt"/>
                          <a:ea typeface="+mn-ea"/>
                          <a:cs typeface="+mn-cs"/>
                        </a:rPr>
                        <a:t>Benchmarks</a:t>
                      </a:r>
                      <a:r>
                        <a:rPr lang="es-ES" sz="2000" b="1" kern="1200" dirty="0">
                          <a:solidFill>
                            <a:schemeClr val="tx1"/>
                          </a:solidFill>
                          <a:latin typeface="+mn-lt"/>
                          <a:ea typeface="+mn-ea"/>
                          <a:cs typeface="+mn-cs"/>
                        </a:rPr>
                        <a:t> </a:t>
                      </a:r>
                      <a:r>
                        <a:rPr lang="es-ES" sz="2000" b="1" kern="1200" dirty="0" err="1">
                          <a:solidFill>
                            <a:schemeClr val="tx1"/>
                          </a:solidFill>
                          <a:latin typeface="+mn-lt"/>
                          <a:ea typeface="+mn-ea"/>
                          <a:cs typeface="+mn-cs"/>
                        </a:rPr>
                        <a:t>of</a:t>
                      </a:r>
                      <a:r>
                        <a:rPr lang="es-ES" sz="2000" b="1" kern="1200" dirty="0">
                          <a:solidFill>
                            <a:schemeClr val="tx1"/>
                          </a:solidFill>
                          <a:latin typeface="+mn-lt"/>
                          <a:ea typeface="+mn-ea"/>
                          <a:cs typeface="+mn-cs"/>
                        </a:rPr>
                        <a:t> </a:t>
                      </a:r>
                      <a:r>
                        <a:rPr lang="es-ES" sz="2000" b="1" kern="1200" dirty="0" err="1">
                          <a:solidFill>
                            <a:schemeClr val="tx1"/>
                          </a:solidFill>
                          <a:latin typeface="+mn-lt"/>
                          <a:ea typeface="+mn-ea"/>
                          <a:cs typeface="+mn-cs"/>
                        </a:rPr>
                        <a:t>excellence</a:t>
                      </a:r>
                      <a:endParaRPr lang="es-ES" sz="2000" b="1" kern="1200" dirty="0">
                        <a:solidFill>
                          <a:schemeClr val="tx1"/>
                        </a:solidFill>
                        <a:latin typeface="+mn-lt"/>
                        <a:ea typeface="+mn-ea"/>
                        <a:cs typeface="+mn-cs"/>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lvl="1" indent="-285750" algn="l" defTabSz="914400" rtl="0" eaLnBrk="1" latinLnBrk="0" hangingPunct="1">
                        <a:buFont typeface="Arial" panose="020B0604020202020204" pitchFamily="34" charset="0"/>
                        <a:buChar char="•"/>
                      </a:pPr>
                      <a:r>
                        <a:rPr lang="en-US" sz="1400" kern="1200" dirty="0">
                          <a:solidFill>
                            <a:schemeClr val="dk1"/>
                          </a:solidFill>
                          <a:effectLst/>
                          <a:latin typeface="+mn-lt"/>
                          <a:ea typeface="+mn-ea"/>
                          <a:cs typeface="+mn-cs"/>
                        </a:rPr>
                        <a:t>A company-wide environmental sustainability assessment covering all operations is implemented.</a:t>
                      </a:r>
                    </a:p>
                    <a:p>
                      <a:pPr marL="285750" lvl="1" indent="-285750" algn="l" defTabSz="914400" rtl="0" eaLnBrk="1" latinLnBrk="0" hangingPunct="1">
                        <a:buFont typeface="Arial" panose="020B0604020202020204" pitchFamily="34" charset="0"/>
                        <a:buChar char="•"/>
                      </a:pPr>
                      <a:r>
                        <a:rPr lang="en-US" sz="1400" kern="1200" dirty="0">
                          <a:solidFill>
                            <a:schemeClr val="dk1"/>
                          </a:solidFill>
                          <a:effectLst/>
                          <a:latin typeface="+mn-lt"/>
                          <a:ea typeface="+mn-ea"/>
                          <a:cs typeface="+mn-cs"/>
                        </a:rPr>
                        <a:t>An environmental sustainability assessment for all new products under development is carried out. </a:t>
                      </a:r>
                      <a:endParaRPr lang="es-ES" sz="1400" kern="1200" dirty="0">
                        <a:solidFill>
                          <a:schemeClr val="dk1"/>
                        </a:solidFill>
                        <a:effectLst/>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396937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40</a:t>
            </a:fld>
            <a:endParaRPr lang="de-DE"/>
          </a:p>
        </p:txBody>
      </p:sp>
      <p:graphicFrame>
        <p:nvGraphicFramePr>
          <p:cNvPr id="7" name="Tabla 6">
            <a:extLst>
              <a:ext uri="{FF2B5EF4-FFF2-40B4-BE49-F238E27FC236}">
                <a16:creationId xmlns:a16="http://schemas.microsoft.com/office/drawing/2014/main" id="{1AFB3535-0380-4272-AE8B-F057299A8C7F}"/>
              </a:ext>
            </a:extLst>
          </p:cNvPr>
          <p:cNvGraphicFramePr>
            <a:graphicFrameLocks noGrp="1"/>
          </p:cNvGraphicFramePr>
          <p:nvPr>
            <p:extLst>
              <p:ext uri="{D42A27DB-BD31-4B8C-83A1-F6EECF244321}">
                <p14:modId xmlns:p14="http://schemas.microsoft.com/office/powerpoint/2010/main" val="3870995778"/>
              </p:ext>
            </p:extLst>
          </p:nvPr>
        </p:nvGraphicFramePr>
        <p:xfrm>
          <a:off x="1666908" y="1999533"/>
          <a:ext cx="5564121" cy="1295451"/>
        </p:xfrm>
        <a:graphic>
          <a:graphicData uri="http://schemas.openxmlformats.org/drawingml/2006/table">
            <a:tbl>
              <a:tblPr firstRow="1" bandRow="1">
                <a:tableStyleId>{5C22544A-7EE6-4342-B048-85BDC9FD1C3A}</a:tableStyleId>
              </a:tblPr>
              <a:tblGrid>
                <a:gridCol w="1854707">
                  <a:extLst>
                    <a:ext uri="{9D8B030D-6E8A-4147-A177-3AD203B41FA5}">
                      <a16:colId xmlns:a16="http://schemas.microsoft.com/office/drawing/2014/main" val="2955391965"/>
                    </a:ext>
                  </a:extLst>
                </a:gridCol>
                <a:gridCol w="1854707">
                  <a:extLst>
                    <a:ext uri="{9D8B030D-6E8A-4147-A177-3AD203B41FA5}">
                      <a16:colId xmlns:a16="http://schemas.microsoft.com/office/drawing/2014/main" val="2508976261"/>
                    </a:ext>
                  </a:extLst>
                </a:gridCol>
                <a:gridCol w="1854707">
                  <a:extLst>
                    <a:ext uri="{9D8B030D-6E8A-4147-A177-3AD203B41FA5}">
                      <a16:colId xmlns:a16="http://schemas.microsoft.com/office/drawing/2014/main" val="3647598697"/>
                    </a:ext>
                  </a:extLst>
                </a:gridCol>
              </a:tblGrid>
              <a:tr h="432801">
                <a:tc>
                  <a:txBody>
                    <a:bodyPr/>
                    <a:lstStyle/>
                    <a:p>
                      <a:endParaRPr lang="es-ES" sz="1200" dirty="0">
                        <a:solidFill>
                          <a:schemeClr val="tx1">
                            <a:lumMod val="75000"/>
                            <a:lumOff val="25000"/>
                          </a:schemeClr>
                        </a:solidFill>
                      </a:endParaRPr>
                    </a:p>
                  </a:txBody>
                  <a:tcPr marL="68580" marR="68580" marT="34290" marB="34290">
                    <a:solidFill>
                      <a:schemeClr val="bg1"/>
                    </a:solidFill>
                  </a:tcPr>
                </a:tc>
                <a:tc>
                  <a:txBody>
                    <a:bodyPr/>
                    <a:lstStyle/>
                    <a:p>
                      <a:pPr algn="ctr"/>
                      <a:r>
                        <a:rPr lang="es-ES" sz="1200" dirty="0" err="1">
                          <a:solidFill>
                            <a:schemeClr val="tx1">
                              <a:lumMod val="75000"/>
                              <a:lumOff val="25000"/>
                            </a:schemeClr>
                          </a:solidFill>
                        </a:rPr>
                        <a:t>Refrigerant</a:t>
                      </a:r>
                      <a:r>
                        <a:rPr lang="es-ES" sz="1200" dirty="0">
                          <a:solidFill>
                            <a:schemeClr val="tx1">
                              <a:lumMod val="75000"/>
                              <a:lumOff val="25000"/>
                            </a:schemeClr>
                          </a:solidFill>
                        </a:rPr>
                        <a:t> GHG </a:t>
                      </a:r>
                      <a:r>
                        <a:rPr lang="es-ES" sz="1200" dirty="0" err="1">
                          <a:solidFill>
                            <a:schemeClr val="tx1">
                              <a:lumMod val="75000"/>
                              <a:lumOff val="25000"/>
                            </a:schemeClr>
                          </a:solidFill>
                        </a:rPr>
                        <a:t>emissions</a:t>
                      </a:r>
                      <a:r>
                        <a:rPr lang="es-ES" sz="1200" dirty="0">
                          <a:solidFill>
                            <a:schemeClr val="tx1">
                              <a:lumMod val="75000"/>
                              <a:lumOff val="25000"/>
                            </a:schemeClr>
                          </a:solidFill>
                        </a:rPr>
                        <a:t> </a:t>
                      </a:r>
                    </a:p>
                  </a:txBody>
                  <a:tcPr marL="68580" marR="68580" marT="34290" marB="34290" anchor="ctr">
                    <a:solidFill>
                      <a:srgbClr val="FFC000"/>
                    </a:solidFill>
                  </a:tcPr>
                </a:tc>
                <a:tc>
                  <a:txBody>
                    <a:bodyPr/>
                    <a:lstStyle/>
                    <a:p>
                      <a:pPr algn="ctr"/>
                      <a:r>
                        <a:rPr lang="es-ES" sz="1200" dirty="0">
                          <a:solidFill>
                            <a:schemeClr val="tx1">
                              <a:lumMod val="75000"/>
                              <a:lumOff val="25000"/>
                            </a:schemeClr>
                          </a:solidFill>
                        </a:rPr>
                        <a:t>Energy</a:t>
                      </a:r>
                    </a:p>
                  </a:txBody>
                  <a:tcPr marL="68580" marR="68580" marT="34290" marB="34290" anchor="ctr">
                    <a:solidFill>
                      <a:srgbClr val="FFC000"/>
                    </a:solidFill>
                  </a:tcPr>
                </a:tc>
                <a:extLst>
                  <a:ext uri="{0D108BD9-81ED-4DB2-BD59-A6C34878D82A}">
                    <a16:rowId xmlns:a16="http://schemas.microsoft.com/office/drawing/2014/main" val="3191832784"/>
                  </a:ext>
                </a:extLst>
              </a:tr>
              <a:tr h="250569">
                <a:tc>
                  <a:txBody>
                    <a:bodyPr/>
                    <a:lstStyle/>
                    <a:p>
                      <a:r>
                        <a:rPr lang="es-ES" sz="1200" dirty="0" err="1"/>
                        <a:t>Existing</a:t>
                      </a:r>
                      <a:r>
                        <a:rPr lang="es-ES" sz="1200" dirty="0"/>
                        <a:t> </a:t>
                      </a:r>
                      <a:r>
                        <a:rPr lang="es-ES" sz="1200" dirty="0" err="1"/>
                        <a:t>systems</a:t>
                      </a:r>
                      <a:r>
                        <a:rPr lang="es-ES" sz="1200" dirty="0"/>
                        <a:t> </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50%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25%</a:t>
                      </a:r>
                    </a:p>
                  </a:txBody>
                  <a:tcPr marL="68580" marR="68580" marT="34290" marB="34290">
                    <a:solidFill>
                      <a:schemeClr val="bg2"/>
                    </a:solidFill>
                  </a:tcPr>
                </a:tc>
                <a:extLst>
                  <a:ext uri="{0D108BD9-81ED-4DB2-BD59-A6C34878D82A}">
                    <a16:rowId xmlns:a16="http://schemas.microsoft.com/office/drawing/2014/main" val="246185257"/>
                  </a:ext>
                </a:extLst>
              </a:tr>
              <a:tr h="250569">
                <a:tc>
                  <a:txBody>
                    <a:bodyPr/>
                    <a:lstStyle/>
                    <a:p>
                      <a:r>
                        <a:rPr lang="es-ES" sz="1200" dirty="0"/>
                        <a:t>New </a:t>
                      </a:r>
                      <a:r>
                        <a:rPr lang="es-ES" sz="1200" dirty="0" err="1"/>
                        <a:t>systems</a:t>
                      </a:r>
                      <a:r>
                        <a:rPr lang="es-ES" sz="1200" dirty="0"/>
                        <a:t> </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&gt; 90%</a:t>
                      </a:r>
                    </a:p>
                  </a:txBody>
                  <a:tcPr marL="68580" marR="68580" marT="34290" marB="34290">
                    <a:solidFill>
                      <a:schemeClr val="bg2"/>
                    </a:solidFill>
                  </a:tcPr>
                </a:tc>
                <a:tc>
                  <a:txBody>
                    <a:bodyPr/>
                    <a:lstStyle/>
                    <a:p>
                      <a:pPr algn="ctr"/>
                      <a:r>
                        <a:rPr lang="es-ES" sz="1200" dirty="0">
                          <a:solidFill>
                            <a:schemeClr val="tx1">
                              <a:lumMod val="75000"/>
                              <a:lumOff val="25000"/>
                            </a:schemeClr>
                          </a:solidFill>
                        </a:rPr>
                        <a:t>40%</a:t>
                      </a:r>
                    </a:p>
                  </a:txBody>
                  <a:tcPr marL="68580" marR="68580" marT="34290" marB="34290">
                    <a:solidFill>
                      <a:schemeClr val="bg2"/>
                    </a:solidFill>
                  </a:tcPr>
                </a:tc>
                <a:extLst>
                  <a:ext uri="{0D108BD9-81ED-4DB2-BD59-A6C34878D82A}">
                    <a16:rowId xmlns:a16="http://schemas.microsoft.com/office/drawing/2014/main" val="4291838267"/>
                  </a:ext>
                </a:extLst>
              </a:tr>
              <a:tr h="358191">
                <a:tc gridSpan="3">
                  <a:txBody>
                    <a:bodyPr/>
                    <a:lstStyle/>
                    <a:p>
                      <a:pPr algn="ctr"/>
                      <a:r>
                        <a:rPr lang="en-US" sz="900" dirty="0">
                          <a:solidFill>
                            <a:schemeClr val="tx1">
                              <a:lumMod val="75000"/>
                              <a:lumOff val="25000"/>
                            </a:schemeClr>
                          </a:solidFill>
                        </a:rPr>
                        <a:t>Environmental savings potential from </a:t>
                      </a:r>
                      <a:r>
                        <a:rPr lang="en-US" sz="900" dirty="0" err="1">
                          <a:solidFill>
                            <a:schemeClr val="tx1">
                              <a:lumMod val="75000"/>
                              <a:lumOff val="25000"/>
                            </a:schemeClr>
                          </a:solidFill>
                        </a:rPr>
                        <a:t>optimising</a:t>
                      </a:r>
                      <a:r>
                        <a:rPr lang="en-US" sz="900" dirty="0">
                          <a:solidFill>
                            <a:schemeClr val="tx1">
                              <a:lumMod val="75000"/>
                              <a:lumOff val="25000"/>
                            </a:schemeClr>
                          </a:solidFill>
                        </a:rPr>
                        <a:t> refrigeration in the grocery supply chain.</a:t>
                      </a:r>
                    </a:p>
                    <a:p>
                      <a:pPr algn="ctr"/>
                      <a:r>
                        <a:rPr lang="en-US" sz="900" dirty="0">
                          <a:solidFill>
                            <a:schemeClr val="tx1">
                              <a:lumMod val="75000"/>
                              <a:lumOff val="25000"/>
                            </a:schemeClr>
                          </a:solidFill>
                        </a:rPr>
                        <a:t>Source: Product Sustainability Forum (2013)</a:t>
                      </a:r>
                    </a:p>
                  </a:txBody>
                  <a:tcPr marL="68580" marR="68580" marT="34290" marB="34290">
                    <a:solidFill>
                      <a:schemeClr val="bg1"/>
                    </a:solidFill>
                  </a:tcPr>
                </a:tc>
                <a:tc hMerge="1">
                  <a:txBody>
                    <a:bodyPr/>
                    <a:lstStyle/>
                    <a:p>
                      <a:endParaRPr lang="es-ES" dirty="0"/>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2217872724"/>
                  </a:ext>
                </a:extLst>
              </a:tr>
            </a:tbl>
          </a:graphicData>
        </a:graphic>
      </p:graphicFrame>
      <p:sp>
        <p:nvSpPr>
          <p:cNvPr id="12" name="Titel 1">
            <a:extLst>
              <a:ext uri="{FF2B5EF4-FFF2-40B4-BE49-F238E27FC236}">
                <a16:creationId xmlns:a16="http://schemas.microsoft.com/office/drawing/2014/main" id="{9F3728DF-FB4A-4F90-BE9C-138A644C940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AA74C2B7-683F-4BD9-B711-61CCEAD457E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esquinas superiores redondeadas 13">
            <a:extLst>
              <a:ext uri="{FF2B5EF4-FFF2-40B4-BE49-F238E27FC236}">
                <a16:creationId xmlns:a16="http://schemas.microsoft.com/office/drawing/2014/main" id="{1C163143-4912-42C8-B938-6F034F9A135E}"/>
              </a:ext>
            </a:extLst>
          </p:cNvPr>
          <p:cNvSpPr/>
          <p:nvPr/>
        </p:nvSpPr>
        <p:spPr>
          <a:xfrm>
            <a:off x="1671247" y="1386237"/>
            <a:ext cx="55597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8949FA9B-841B-4822-9769-E6601863E83B}"/>
              </a:ext>
            </a:extLst>
          </p:cNvPr>
          <p:cNvSpPr/>
          <p:nvPr/>
        </p:nvSpPr>
        <p:spPr>
          <a:xfrm>
            <a:off x="4170464" y="85901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1">
            <a:extLst>
              <a:ext uri="{FF2B5EF4-FFF2-40B4-BE49-F238E27FC236}">
                <a16:creationId xmlns:a16="http://schemas.microsoft.com/office/drawing/2014/main" id="{36326881-47C3-44A5-B7F6-847BA7623EB5}"/>
              </a:ext>
            </a:extLst>
          </p:cNvPr>
          <p:cNvSpPr/>
          <p:nvPr/>
        </p:nvSpPr>
        <p:spPr>
          <a:xfrm>
            <a:off x="1600200" y="1529801"/>
            <a:ext cx="5769192"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18" name="Gráfico 17">
            <a:extLst>
              <a:ext uri="{FF2B5EF4-FFF2-40B4-BE49-F238E27FC236}">
                <a16:creationId xmlns:a16="http://schemas.microsoft.com/office/drawing/2014/main" id="{4766E05C-EE8A-4418-876A-1D506EC7D0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6311" y="971131"/>
            <a:ext cx="427966" cy="408757"/>
          </a:xfrm>
          <a:prstGeom prst="rect">
            <a:avLst/>
          </a:prstGeom>
        </p:spPr>
      </p:pic>
      <p:sp>
        <p:nvSpPr>
          <p:cNvPr id="19" name="Rectángulo: esquinas superiores redondeadas 18">
            <a:extLst>
              <a:ext uri="{FF2B5EF4-FFF2-40B4-BE49-F238E27FC236}">
                <a16:creationId xmlns:a16="http://schemas.microsoft.com/office/drawing/2014/main" id="{FB626386-490A-4C2F-9531-F25CC08BDB1B}"/>
              </a:ext>
            </a:extLst>
          </p:cNvPr>
          <p:cNvSpPr/>
          <p:nvPr/>
        </p:nvSpPr>
        <p:spPr>
          <a:xfrm>
            <a:off x="967101" y="3947841"/>
            <a:ext cx="7170845"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48B16817-BD2B-4C96-8634-8B57FE6BA80B}"/>
              </a:ext>
            </a:extLst>
          </p:cNvPr>
          <p:cNvSpPr/>
          <p:nvPr/>
        </p:nvSpPr>
        <p:spPr>
          <a:xfrm>
            <a:off x="4188005" y="342061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B0B4D95E-BEEF-4040-B82B-DBA42806FC79}"/>
              </a:ext>
            </a:extLst>
          </p:cNvPr>
          <p:cNvSpPr/>
          <p:nvPr/>
        </p:nvSpPr>
        <p:spPr>
          <a:xfrm>
            <a:off x="967101" y="4053305"/>
            <a:ext cx="7170845"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2" name="Gráfico 21">
            <a:extLst>
              <a:ext uri="{FF2B5EF4-FFF2-40B4-BE49-F238E27FC236}">
                <a16:creationId xmlns:a16="http://schemas.microsoft.com/office/drawing/2014/main" id="{C6DAFE16-161D-4EE1-BB5D-B7A32111A4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050" y="3491587"/>
            <a:ext cx="336919" cy="507831"/>
          </a:xfrm>
          <a:prstGeom prst="rect">
            <a:avLst/>
          </a:prstGeom>
        </p:spPr>
      </p:pic>
      <p:sp>
        <p:nvSpPr>
          <p:cNvPr id="23" name="Rectángulo 22">
            <a:extLst>
              <a:ext uri="{FF2B5EF4-FFF2-40B4-BE49-F238E27FC236}">
                <a16:creationId xmlns:a16="http://schemas.microsoft.com/office/drawing/2014/main" id="{CD9B481C-3BB1-4606-ACF2-A359E056FBD8}"/>
              </a:ext>
            </a:extLst>
          </p:cNvPr>
          <p:cNvSpPr/>
          <p:nvPr/>
        </p:nvSpPr>
        <p:spPr>
          <a:xfrm>
            <a:off x="1666908" y="1893245"/>
            <a:ext cx="5564122" cy="147348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DA8E5FB8-A65E-4D40-8122-F0E9DDABC18E}"/>
              </a:ext>
            </a:extLst>
          </p:cNvPr>
          <p:cNvSpPr/>
          <p:nvPr/>
        </p:nvSpPr>
        <p:spPr>
          <a:xfrm>
            <a:off x="960535" y="4455672"/>
            <a:ext cx="7177411" cy="1218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Box 33">
            <a:extLst>
              <a:ext uri="{FF2B5EF4-FFF2-40B4-BE49-F238E27FC236}">
                <a16:creationId xmlns:a16="http://schemas.microsoft.com/office/drawing/2014/main" id="{A35FACD7-6E14-472B-86CB-D6AEE8FB2544}"/>
              </a:ext>
            </a:extLst>
          </p:cNvPr>
          <p:cNvSpPr txBox="1"/>
          <p:nvPr/>
        </p:nvSpPr>
        <p:spPr>
          <a:xfrm>
            <a:off x="987518" y="4603966"/>
            <a:ext cx="7150429" cy="923330"/>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Daniel Thwaites brewery in the UK installed a reciprocating compressor using ammonia and as a result increased output from 310 kW to 400 kW with improved energy efficiency and saving around EUR 2,500 per week in electricity costs. The investment paid back in less than 18 months.</a:t>
            </a:r>
            <a:endParaRPr lang="es-ES" sz="1350" dirty="0">
              <a:solidFill>
                <a:schemeClr val="tx1">
                  <a:lumMod val="75000"/>
                  <a:lumOff val="25000"/>
                </a:schemeClr>
              </a:solidFill>
            </a:endParaRPr>
          </a:p>
        </p:txBody>
      </p:sp>
    </p:spTree>
    <p:extLst>
      <p:ext uri="{BB962C8B-B14F-4D97-AF65-F5344CB8AC3E}">
        <p14:creationId xmlns:p14="http://schemas.microsoft.com/office/powerpoint/2010/main" val="2543724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41</a:t>
            </a:fld>
            <a:endParaRPr lang="de-DE">
              <a:solidFill>
                <a:srgbClr val="000000">
                  <a:lumMod val="75000"/>
                  <a:lumOff val="25000"/>
                </a:srgbClr>
              </a:solidFill>
              <a:latin typeface="Arial"/>
            </a:endParaRPr>
          </a:p>
        </p:txBody>
      </p:sp>
      <p:pic>
        <p:nvPicPr>
          <p:cNvPr id="6" name="Imagen 5">
            <a:extLst>
              <a:ext uri="{FF2B5EF4-FFF2-40B4-BE49-F238E27FC236}">
                <a16:creationId xmlns:a16="http://schemas.microsoft.com/office/drawing/2014/main" id="{D83A3918-079E-4849-BC7A-674F8531F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87" y="4952420"/>
            <a:ext cx="1372687" cy="485016"/>
          </a:xfrm>
          <a:prstGeom prst="rect">
            <a:avLst/>
          </a:prstGeom>
        </p:spPr>
      </p:pic>
      <p:sp>
        <p:nvSpPr>
          <p:cNvPr id="9" name="Rectángulo 8">
            <a:extLst>
              <a:ext uri="{FF2B5EF4-FFF2-40B4-BE49-F238E27FC236}">
                <a16:creationId xmlns:a16="http://schemas.microsoft.com/office/drawing/2014/main" id="{95D2AE08-D14A-4A8E-9D46-216B4331AB98}"/>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Untertitel 5">
            <a:extLst>
              <a:ext uri="{FF2B5EF4-FFF2-40B4-BE49-F238E27FC236}">
                <a16:creationId xmlns:a16="http://schemas.microsoft.com/office/drawing/2014/main" id="{4E660545-EE62-4444-8F7A-0733E3746497}"/>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Driving</a:t>
            </a:r>
            <a:r>
              <a:rPr lang="es-ES" sz="3600" dirty="0">
                <a:solidFill>
                  <a:srgbClr val="000000">
                    <a:lumMod val="75000"/>
                    <a:lumOff val="25000"/>
                  </a:srgbClr>
                </a:solidFill>
              </a:rPr>
              <a:t> </a:t>
            </a:r>
            <a:r>
              <a:rPr lang="es-ES" sz="3600" dirty="0" err="1">
                <a:solidFill>
                  <a:srgbClr val="000000">
                    <a:lumMod val="75000"/>
                    <a:lumOff val="25000"/>
                  </a:srgbClr>
                </a:solidFill>
              </a:rPr>
              <a:t>force</a:t>
            </a:r>
            <a:r>
              <a:rPr lang="es-ES" sz="3600" dirty="0">
                <a:solidFill>
                  <a:srgbClr val="000000">
                    <a:lumMod val="75000"/>
                    <a:lumOff val="25000"/>
                  </a:srgbClr>
                </a:solidFill>
              </a:rPr>
              <a:t> </a:t>
            </a:r>
            <a:r>
              <a:rPr lang="es-ES" sz="3600" dirty="0" err="1">
                <a:solidFill>
                  <a:srgbClr val="000000">
                    <a:lumMod val="75000"/>
                    <a:lumOff val="25000"/>
                  </a:srgbClr>
                </a:solidFill>
              </a:rPr>
              <a:t>for</a:t>
            </a:r>
            <a:r>
              <a:rPr lang="es-ES" sz="3600" dirty="0">
                <a:solidFill>
                  <a:srgbClr val="000000">
                    <a:lumMod val="75000"/>
                    <a:lumOff val="25000"/>
                  </a:srgbClr>
                </a:solidFill>
              </a:rPr>
              <a:t> </a:t>
            </a:r>
            <a:r>
              <a:rPr lang="es-ES" sz="3600" dirty="0" err="1">
                <a:solidFill>
                  <a:srgbClr val="000000">
                    <a:lumMod val="75000"/>
                    <a:lumOff val="25000"/>
                  </a:srgbClr>
                </a:solidFill>
              </a:rPr>
              <a:t>implementation</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11" name="Inhaltsplatzhalter 2">
            <a:extLst>
              <a:ext uri="{FF2B5EF4-FFF2-40B4-BE49-F238E27FC236}">
                <a16:creationId xmlns:a16="http://schemas.microsoft.com/office/drawing/2014/main" id="{6CB8EEE2-DCAD-4146-BC9F-80A719815191}"/>
              </a:ext>
            </a:extLst>
          </p:cNvPr>
          <p:cNvSpPr txBox="1">
            <a:spLocks/>
          </p:cNvSpPr>
          <p:nvPr/>
        </p:nvSpPr>
        <p:spPr>
          <a:xfrm>
            <a:off x="431768" y="2163778"/>
            <a:ext cx="8229600" cy="2355852"/>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Perhaps the greatest driver of change in the sector has been the much anticipated, and recently confirmed, EU rules for a ‘fast phase-down’ of HFCs (also known as ‘</a:t>
            </a:r>
            <a:r>
              <a:rPr lang="en-US" b="0" dirty="0" err="1">
                <a:solidFill>
                  <a:schemeClr val="tx1">
                    <a:lumMod val="75000"/>
                    <a:lumOff val="25000"/>
                  </a:schemeClr>
                </a:solidFill>
              </a:rPr>
              <a:t>Fgases</a:t>
            </a:r>
            <a:r>
              <a:rPr lang="en-US" b="0" dirty="0">
                <a:solidFill>
                  <a:schemeClr val="tx1">
                    <a:lumMod val="75000"/>
                    <a:lumOff val="25000"/>
                  </a:schemeClr>
                </a:solidFill>
              </a:rPr>
              <a:t>’).</a:t>
            </a:r>
          </a:p>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Corporate responsibility may also be a factor. </a:t>
            </a:r>
          </a:p>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The use of more efficient cooling equipment is also driven by the need to cut costs.</a:t>
            </a:r>
          </a:p>
          <a:p>
            <a:pPr marL="285750" indent="-285750" algn="just">
              <a:spcAft>
                <a:spcPts val="450"/>
              </a:spcAft>
              <a:buFont typeface="Arial" panose="020B0604020202020204" pitchFamily="34" charset="0"/>
              <a:buChar char="•"/>
            </a:pPr>
            <a:r>
              <a:rPr lang="en-US" b="0" dirty="0">
                <a:solidFill>
                  <a:schemeClr val="tx1">
                    <a:lumMod val="75000"/>
                    <a:lumOff val="25000"/>
                  </a:schemeClr>
                </a:solidFill>
              </a:rPr>
              <a:t>Due to the high capital cost of new refrigeration plants, it is unlikely that manufacturers will replace recently installed machinery.</a:t>
            </a:r>
            <a:endParaRPr lang="es-ES" dirty="0">
              <a:solidFill>
                <a:schemeClr val="tx1">
                  <a:lumMod val="75000"/>
                  <a:lumOff val="25000"/>
                </a:schemeClr>
              </a:solidFill>
            </a:endParaRPr>
          </a:p>
        </p:txBody>
      </p:sp>
      <p:sp>
        <p:nvSpPr>
          <p:cNvPr id="12" name="Titel 1">
            <a:extLst>
              <a:ext uri="{FF2B5EF4-FFF2-40B4-BE49-F238E27FC236}">
                <a16:creationId xmlns:a16="http://schemas.microsoft.com/office/drawing/2014/main" id="{7AD21698-4923-4EB3-A8A4-A4C667D388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Improving</a:t>
            </a:r>
            <a:r>
              <a:rPr lang="es-ES" sz="2400" dirty="0"/>
              <a:t> </a:t>
            </a:r>
            <a:r>
              <a:rPr lang="es-ES" sz="2400" dirty="0" err="1"/>
              <a:t>freezing</a:t>
            </a:r>
            <a:r>
              <a:rPr lang="es-ES" sz="2400" dirty="0"/>
              <a:t> and </a:t>
            </a:r>
            <a:r>
              <a:rPr lang="es-ES" sz="2400" dirty="0" err="1"/>
              <a:t>refrigeration</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623ED487-2523-4485-A891-25F8DDBA46B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ángulo 13">
            <a:extLst>
              <a:ext uri="{FF2B5EF4-FFF2-40B4-BE49-F238E27FC236}">
                <a16:creationId xmlns:a16="http://schemas.microsoft.com/office/drawing/2014/main" id="{B33CCC64-6F72-4096-97EE-487BD7918751}"/>
              </a:ext>
            </a:extLst>
          </p:cNvPr>
          <p:cNvSpPr/>
          <p:nvPr/>
        </p:nvSpPr>
        <p:spPr>
          <a:xfrm>
            <a:off x="2638463" y="4855867"/>
            <a:ext cx="5062373" cy="646331"/>
          </a:xfrm>
          <a:prstGeom prst="rect">
            <a:avLst/>
          </a:prstGeom>
        </p:spPr>
        <p:txBody>
          <a:bodyPr wrap="square">
            <a:spAutoFit/>
          </a:bodyPr>
          <a:lstStyle/>
          <a:p>
            <a:pPr algn="just"/>
            <a:r>
              <a:rPr lang="es-ES" sz="1200" b="1" dirty="0">
                <a:solidFill>
                  <a:schemeClr val="tx1">
                    <a:lumMod val="75000"/>
                    <a:lumOff val="25000"/>
                  </a:schemeClr>
                </a:solidFill>
              </a:rPr>
              <a:t>Ejemplo: </a:t>
            </a:r>
            <a:r>
              <a:rPr lang="en-US" sz="1200" dirty="0">
                <a:solidFill>
                  <a:schemeClr val="tx1">
                    <a:lumMod val="75000"/>
                    <a:lumOff val="25000"/>
                  </a:schemeClr>
                </a:solidFill>
              </a:rPr>
              <a:t>The initiative promotes a change to alternative solutions without HFC for cooling technology that protects both the climate and the ozone layer.</a:t>
            </a:r>
            <a:endParaRPr lang="es-ES" sz="1200" dirty="0">
              <a:solidFill>
                <a:schemeClr val="tx1">
                  <a:lumMod val="75000"/>
                  <a:lumOff val="25000"/>
                </a:schemeClr>
              </a:solidFill>
            </a:endParaRPr>
          </a:p>
        </p:txBody>
      </p:sp>
      <p:sp>
        <p:nvSpPr>
          <p:cNvPr id="15" name="Rectángulo 14">
            <a:extLst>
              <a:ext uri="{FF2B5EF4-FFF2-40B4-BE49-F238E27FC236}">
                <a16:creationId xmlns:a16="http://schemas.microsoft.com/office/drawing/2014/main" id="{9B41D082-F290-405B-BD80-FFAD7C9E288C}"/>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B9CA3C4-18D9-422D-B622-7680C9641CCF}"/>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996B713-7BBA-4010-A09A-EDEA2EC04539}"/>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19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42</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12FE4CE6-1512-4B95-9DA9-408AEF828B74}"/>
              </a:ext>
            </a:extLst>
          </p:cNvPr>
          <p:cNvGraphicFramePr>
            <a:graphicFrameLocks noGrp="1"/>
          </p:cNvGraphicFramePr>
          <p:nvPr>
            <p:extLst>
              <p:ext uri="{D42A27DB-BD31-4B8C-83A1-F6EECF244321}">
                <p14:modId xmlns:p14="http://schemas.microsoft.com/office/powerpoint/2010/main" val="3908361934"/>
              </p:ext>
            </p:extLst>
          </p:nvPr>
        </p:nvGraphicFramePr>
        <p:xfrm>
          <a:off x="238984" y="1574216"/>
          <a:ext cx="8666032" cy="199156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23035">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manage energy use throughout all operations of the company.</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CA84828-44B4-4A69-986E-65C204953E96}"/>
              </a:ext>
            </a:extLst>
          </p:cNvPr>
          <p:cNvGraphicFramePr>
            <a:graphicFrameLocks noGrp="1"/>
          </p:cNvGraphicFramePr>
          <p:nvPr>
            <p:extLst>
              <p:ext uri="{D42A27DB-BD31-4B8C-83A1-F6EECF244321}">
                <p14:modId xmlns:p14="http://schemas.microsoft.com/office/powerpoint/2010/main" val="114829115"/>
              </p:ext>
            </p:extLst>
          </p:nvPr>
        </p:nvGraphicFramePr>
        <p:xfrm>
          <a:off x="238984" y="3577330"/>
          <a:ext cx="8666032" cy="16611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9300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 </a:t>
                      </a: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food and beverage manufacturers.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6D2C771F-2794-4A90-945F-3B39739D066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Deploying</a:t>
            </a:r>
            <a:r>
              <a:rPr lang="es-ES" sz="2400" dirty="0"/>
              <a:t> </a:t>
            </a:r>
            <a:r>
              <a:rPr lang="es-ES" sz="2400" dirty="0" err="1"/>
              <a:t>energy</a:t>
            </a:r>
            <a:r>
              <a:rPr lang="es-ES" sz="2400" dirty="0"/>
              <a:t> </a:t>
            </a:r>
            <a:r>
              <a:rPr lang="es-ES" sz="2400" dirty="0" err="1"/>
              <a:t>management</a:t>
            </a:r>
            <a:r>
              <a:rPr lang="es-ES" sz="2400" dirty="0"/>
              <a:t> and </a:t>
            </a:r>
            <a:r>
              <a:rPr lang="es-ES" sz="2400" dirty="0" err="1"/>
              <a:t>improving</a:t>
            </a:r>
            <a:r>
              <a:rPr lang="es-ES" sz="2400" dirty="0"/>
              <a:t> </a:t>
            </a:r>
            <a:r>
              <a:rPr lang="es-ES" sz="2400" dirty="0" err="1"/>
              <a:t>energy</a:t>
            </a:r>
            <a:r>
              <a:rPr lang="es-ES" sz="2400" dirty="0"/>
              <a:t> </a:t>
            </a:r>
            <a:r>
              <a:rPr lang="es-ES" sz="2400" dirty="0" err="1"/>
              <a:t>efficiency</a:t>
            </a:r>
            <a:r>
              <a:rPr lang="es-ES" sz="2400" dirty="0"/>
              <a:t> </a:t>
            </a:r>
            <a:r>
              <a:rPr lang="es-ES" sz="2400" dirty="0" err="1"/>
              <a:t>throughout</a:t>
            </a:r>
            <a:r>
              <a:rPr lang="es-ES" sz="2400" dirty="0"/>
              <a:t> </a:t>
            </a:r>
            <a:r>
              <a:rPr lang="es-ES" sz="2400" dirty="0" err="1"/>
              <a:t>all</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EEDA2AD-FB50-442E-965E-BC93A9F20A1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2949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a:xfrm>
            <a:off x="7862598" y="6432776"/>
            <a:ext cx="514400" cy="180040"/>
          </a:xfrm>
        </p:spPr>
        <p:txBody>
          <a:bodyPr/>
          <a:lstStyle/>
          <a:p>
            <a:fld id="{78B3FE12-62BD-41F9-8F3F-A0956C733398}" type="slidenum">
              <a:rPr lang="de-DE">
                <a:solidFill>
                  <a:srgbClr val="000000">
                    <a:lumMod val="75000"/>
                    <a:lumOff val="25000"/>
                  </a:srgbClr>
                </a:solidFill>
                <a:latin typeface="Arial"/>
              </a:rPr>
              <a:pPr/>
              <a:t>43</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7FB45E59-9798-4930-AA7D-A8595D8E1D8A}"/>
              </a:ext>
            </a:extLst>
          </p:cNvPr>
          <p:cNvGraphicFramePr>
            <a:graphicFrameLocks noGrp="1"/>
          </p:cNvGraphicFramePr>
          <p:nvPr>
            <p:extLst>
              <p:ext uri="{D42A27DB-BD31-4B8C-83A1-F6EECF244321}">
                <p14:modId xmlns:p14="http://schemas.microsoft.com/office/powerpoint/2010/main" val="3441297943"/>
              </p:ext>
            </p:extLst>
          </p:nvPr>
        </p:nvGraphicFramePr>
        <p:xfrm>
          <a:off x="238984" y="1011651"/>
          <a:ext cx="8666032" cy="2855499"/>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5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a:t>
                      </a:r>
                    </a:p>
                  </a:txBody>
                  <a:tcPr marL="89226" marR="89226" marT="44613" marB="44613" anchor="ctr">
                    <a:solidFill>
                      <a:srgbClr val="FFC000"/>
                    </a:solidFill>
                  </a:tcPr>
                </a:tc>
                <a:extLst>
                  <a:ext uri="{0D108BD9-81ED-4DB2-BD59-A6C34878D82A}">
                    <a16:rowId xmlns:a16="http://schemas.microsoft.com/office/drawing/2014/main" val="1786670265"/>
                  </a:ext>
                </a:extLst>
              </a:tr>
              <a:tr h="2286966">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Overall energy use per product unit (kWh/weight, volume, value or number of products).</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Overall energy use per facility surface area (kWh/m2).</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Overall energy use (kWh) for specific processes.</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Net energy use (i.e. overall energy use minus recovered and renewable energy) per product unit (kWh/weight, volume, value or number of products).</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Deployment of heat exchangers to recover hot/cold streams (y/n)  - Insulation of all steam pipes (y/n)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327FEA5B-3449-44DC-80F4-F0C7A79948FB}"/>
              </a:ext>
            </a:extLst>
          </p:cNvPr>
          <p:cNvGraphicFramePr>
            <a:graphicFrameLocks noGrp="1"/>
          </p:cNvGraphicFramePr>
          <p:nvPr>
            <p:extLst>
              <p:ext uri="{D42A27DB-BD31-4B8C-83A1-F6EECF244321}">
                <p14:modId xmlns:p14="http://schemas.microsoft.com/office/powerpoint/2010/main" val="3967627663"/>
              </p:ext>
            </p:extLst>
          </p:nvPr>
        </p:nvGraphicFramePr>
        <p:xfrm>
          <a:off x="238984" y="3872604"/>
          <a:ext cx="8666032" cy="2223396"/>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1842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70497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A comprehensive energy management system (</a:t>
                      </a:r>
                      <a:r>
                        <a:rPr lang="en-US" sz="1200" kern="1200" dirty="0" err="1">
                          <a:solidFill>
                            <a:schemeClr val="tx1">
                              <a:lumMod val="75000"/>
                              <a:lumOff val="25000"/>
                            </a:schemeClr>
                          </a:solidFill>
                          <a:latin typeface="+mn-lt"/>
                          <a:ea typeface="+mn-ea"/>
                          <a:cs typeface="+mn-cs"/>
                        </a:rPr>
                        <a:t>EnMS</a:t>
                      </a:r>
                      <a:r>
                        <a:rPr lang="en-US" sz="1200" kern="1200" dirty="0">
                          <a:solidFill>
                            <a:schemeClr val="tx1">
                              <a:lumMod val="75000"/>
                              <a:lumOff val="25000"/>
                            </a:schemeClr>
                          </a:solidFill>
                          <a:latin typeface="+mn-lt"/>
                          <a:ea typeface="+mn-ea"/>
                          <a:cs typeface="+mn-cs"/>
                        </a:rPr>
                        <a:t>) is in place (e.g. ISO 50001).</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Regular energy auditing and monitoring are deployed to identify the main drivers of energy use.</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Appropriate energy efficiency solutions are implemented for all processes in a facility.</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Synergies in heat/cold/steam demand are exploited across processes, within the facility and </a:t>
                      </a:r>
                      <a:r>
                        <a:rPr lang="en-US" sz="1200" kern="1200" dirty="0" err="1">
                          <a:solidFill>
                            <a:schemeClr val="tx1">
                              <a:lumMod val="75000"/>
                              <a:lumOff val="25000"/>
                            </a:schemeClr>
                          </a:solidFill>
                          <a:latin typeface="+mn-lt"/>
                          <a:ea typeface="+mn-ea"/>
                          <a:cs typeface="+mn-cs"/>
                        </a:rPr>
                        <a:t>neighbouring</a:t>
                      </a:r>
                      <a:r>
                        <a:rPr lang="en-US" sz="1200" kern="1200" dirty="0">
                          <a:solidFill>
                            <a:schemeClr val="tx1">
                              <a:lumMod val="75000"/>
                              <a:lumOff val="25000"/>
                            </a:schemeClr>
                          </a:solidFill>
                          <a:latin typeface="+mn-lt"/>
                          <a:ea typeface="+mn-ea"/>
                          <a:cs typeface="+mn-cs"/>
                        </a:rPr>
                        <a:t> ones.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6871862E-EBB4-41BC-8563-AE840C0360B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Deploying energy management and improving energy efficiency throughout all 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AC1552EB-469A-4582-A837-4C1EEB383A3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8254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44</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FC5F76AB-7526-4613-8FA9-9CB9AB580F0A}"/>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2000" dirty="0">
                <a:solidFill>
                  <a:srgbClr val="000000">
                    <a:lumMod val="75000"/>
                    <a:lumOff val="25000"/>
                  </a:srgbClr>
                </a:solidFill>
              </a:rPr>
              <a:t>Best practices in the area of energy management and efficiency can therefore </a:t>
            </a:r>
            <a:r>
              <a:rPr lang="en-US" sz="2000" dirty="0" err="1">
                <a:solidFill>
                  <a:srgbClr val="000000">
                    <a:lumMod val="75000"/>
                    <a:lumOff val="25000"/>
                  </a:srgbClr>
                </a:solidFill>
              </a:rPr>
              <a:t>centre</a:t>
            </a:r>
            <a:r>
              <a:rPr lang="en-US" sz="2000" dirty="0">
                <a:solidFill>
                  <a:srgbClr val="000000">
                    <a:lumMod val="75000"/>
                    <a:lumOff val="25000"/>
                  </a:srgbClr>
                </a:solidFill>
              </a:rPr>
              <a:t> on:</a:t>
            </a:r>
          </a:p>
        </p:txBody>
      </p:sp>
      <p:sp>
        <p:nvSpPr>
          <p:cNvPr id="9" name="Titel 1">
            <a:extLst>
              <a:ext uri="{FF2B5EF4-FFF2-40B4-BE49-F238E27FC236}">
                <a16:creationId xmlns:a16="http://schemas.microsoft.com/office/drawing/2014/main" id="{E09A4821-9879-45FE-8B8A-6ED6683CBBE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Deploying energy management and improving energy efficiency throughout all 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3A93379B-6189-42AB-B1BB-CFEC3204AD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E8609AF-2040-4A85-ABC0-838EBE1DC662}"/>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2A7684F-ABD1-4B0B-A970-92F97D389ED6}"/>
              </a:ext>
            </a:extLst>
          </p:cNvPr>
          <p:cNvSpPr/>
          <p:nvPr/>
        </p:nvSpPr>
        <p:spPr>
          <a:xfrm>
            <a:off x="1204331" y="2093992"/>
            <a:ext cx="6735338" cy="2975879"/>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Putting in place a comprehensive energy management (ENMs),</a:t>
            </a:r>
            <a:r>
              <a:rPr lang="en-US" sz="1200" dirty="0">
                <a:solidFill>
                  <a:schemeClr val="tx1">
                    <a:lumMod val="75000"/>
                    <a:lumOff val="25000"/>
                  </a:schemeClr>
                </a:solidFill>
              </a:rPr>
              <a:t> such as ISO 50001, as part of an environmental management system such as EMAS.</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Installing meters (or smart meters) at the individual process level, </a:t>
            </a:r>
            <a:r>
              <a:rPr lang="en-US" sz="1200" dirty="0">
                <a:solidFill>
                  <a:schemeClr val="tx1">
                    <a:lumMod val="75000"/>
                    <a:lumOff val="25000"/>
                  </a:schemeClr>
                </a:solidFill>
              </a:rPr>
              <a:t>ensuring accurate energy monitoring.</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Carrying out regular energy auditing and monitoring to identify the main drivers of energy use.</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Implementing appropriate energy efficiency solutions for all processes in a facility, </a:t>
            </a:r>
            <a:r>
              <a:rPr lang="en-US" sz="1200" dirty="0">
                <a:solidFill>
                  <a:schemeClr val="tx1">
                    <a:lumMod val="75000"/>
                    <a:lumOff val="25000"/>
                  </a:schemeClr>
                </a:solidFill>
              </a:rPr>
              <a:t>in particular taking into account potential synergies in heat, cold and steam demand.</a:t>
            </a:r>
          </a:p>
          <a:p>
            <a:pPr marL="285750" lvl="0" indent="-285750"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Investigating and, if possible, exploiting synergies for the production and use of electricity, heat, cold and steam with </a:t>
            </a:r>
            <a:r>
              <a:rPr lang="en-US" sz="1200" b="1" dirty="0" err="1">
                <a:solidFill>
                  <a:schemeClr val="tx1">
                    <a:lumMod val="75000"/>
                    <a:lumOff val="25000"/>
                  </a:schemeClr>
                </a:solidFill>
              </a:rPr>
              <a:t>neighbouring</a:t>
            </a:r>
            <a:r>
              <a:rPr lang="en-US" sz="1200" b="1" dirty="0">
                <a:solidFill>
                  <a:schemeClr val="tx1">
                    <a:lumMod val="75000"/>
                    <a:lumOff val="25000"/>
                  </a:schemeClr>
                </a:solidFill>
              </a:rPr>
              <a:t> facilities.</a:t>
            </a:r>
          </a:p>
        </p:txBody>
      </p:sp>
    </p:spTree>
    <p:extLst>
      <p:ext uri="{BB962C8B-B14F-4D97-AF65-F5344CB8AC3E}">
        <p14:creationId xmlns:p14="http://schemas.microsoft.com/office/powerpoint/2010/main" val="2027947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45</a:t>
            </a:fld>
            <a:endParaRPr lang="de-DE"/>
          </a:p>
        </p:txBody>
      </p:sp>
      <p:sp>
        <p:nvSpPr>
          <p:cNvPr id="11" name="Titel 1">
            <a:extLst>
              <a:ext uri="{FF2B5EF4-FFF2-40B4-BE49-F238E27FC236}">
                <a16:creationId xmlns:a16="http://schemas.microsoft.com/office/drawing/2014/main" id="{A5EE678A-2918-40DB-ADCD-5C5E05228EC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Deploying energy management and improving energy efficiency throughout all 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3DE586F-4D0A-49B1-8E8B-CFA6C6D69E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15B62A66-6A14-4463-B9E2-50FBAA03E8FF}"/>
              </a:ext>
            </a:extLst>
          </p:cNvPr>
          <p:cNvSpPr/>
          <p:nvPr/>
        </p:nvSpPr>
        <p:spPr>
          <a:xfrm>
            <a:off x="940189" y="1747745"/>
            <a:ext cx="3374991"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5E0F2115-83C6-43C6-B4A2-3022640E23FB}"/>
              </a:ext>
            </a:extLst>
          </p:cNvPr>
          <p:cNvSpPr/>
          <p:nvPr/>
        </p:nvSpPr>
        <p:spPr>
          <a:xfrm>
            <a:off x="2302104" y="121745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F01F2FB-B78E-4AE1-ACC2-4FCDF4FC8FAD}"/>
              </a:ext>
            </a:extLst>
          </p:cNvPr>
          <p:cNvSpPr/>
          <p:nvPr/>
        </p:nvSpPr>
        <p:spPr>
          <a:xfrm>
            <a:off x="887758" y="1853209"/>
            <a:ext cx="342742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6" name="TextBox 33">
            <a:extLst>
              <a:ext uri="{FF2B5EF4-FFF2-40B4-BE49-F238E27FC236}">
                <a16:creationId xmlns:a16="http://schemas.microsoft.com/office/drawing/2014/main" id="{B0A0CDFF-8E34-4C94-AFDC-4EFB82863599}"/>
              </a:ext>
            </a:extLst>
          </p:cNvPr>
          <p:cNvSpPr txBox="1"/>
          <p:nvPr/>
        </p:nvSpPr>
        <p:spPr>
          <a:xfrm>
            <a:off x="943511" y="2314989"/>
            <a:ext cx="3374991" cy="2857192"/>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Reducing energy consumption has a number of beneficial environmental impacts, especially in the most common case where energy demand is met with fossil sources. </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It helps reduce the upstream emissions of greenhouse gases and air pollutants associated with fossil energy extraction and transport, but also reduces direct emissions on the premises, potentially improving local environmental and working conditions.</a:t>
            </a:r>
          </a:p>
        </p:txBody>
      </p:sp>
      <p:pic>
        <p:nvPicPr>
          <p:cNvPr id="17" name="Gráfico 16">
            <a:extLst>
              <a:ext uri="{FF2B5EF4-FFF2-40B4-BE49-F238E27FC236}">
                <a16:creationId xmlns:a16="http://schemas.microsoft.com/office/drawing/2014/main" id="{04A9C5B4-2374-4D8A-882C-D5EE3344BF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07951" y="1329569"/>
            <a:ext cx="427966" cy="408757"/>
          </a:xfrm>
          <a:prstGeom prst="rect">
            <a:avLst/>
          </a:prstGeom>
        </p:spPr>
      </p:pic>
      <p:sp>
        <p:nvSpPr>
          <p:cNvPr id="18" name="Rectángulo: esquinas superiores redondeadas 17">
            <a:extLst>
              <a:ext uri="{FF2B5EF4-FFF2-40B4-BE49-F238E27FC236}">
                <a16:creationId xmlns:a16="http://schemas.microsoft.com/office/drawing/2014/main" id="{2A24D213-773D-4A50-9100-6096597713D3}"/>
              </a:ext>
            </a:extLst>
          </p:cNvPr>
          <p:cNvSpPr/>
          <p:nvPr/>
        </p:nvSpPr>
        <p:spPr>
          <a:xfrm>
            <a:off x="4713428" y="1741396"/>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B3E6F66-7330-4D1E-B59F-6540D4C6B6C3}"/>
              </a:ext>
            </a:extLst>
          </p:cNvPr>
          <p:cNvSpPr/>
          <p:nvPr/>
        </p:nvSpPr>
        <p:spPr>
          <a:xfrm>
            <a:off x="6380333" y="12141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B88C1E1C-3E0C-4CA9-9227-DEA3F61F1737}"/>
              </a:ext>
            </a:extLst>
          </p:cNvPr>
          <p:cNvSpPr/>
          <p:nvPr/>
        </p:nvSpPr>
        <p:spPr>
          <a:xfrm>
            <a:off x="4713428" y="1846860"/>
            <a:ext cx="3628992"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1" name="Gráfico 20">
            <a:extLst>
              <a:ext uri="{FF2B5EF4-FFF2-40B4-BE49-F238E27FC236}">
                <a16:creationId xmlns:a16="http://schemas.microsoft.com/office/drawing/2014/main" id="{A63E9425-91F5-49E0-B43C-5C7E3D19B0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285142"/>
            <a:ext cx="336919" cy="507831"/>
          </a:xfrm>
          <a:prstGeom prst="rect">
            <a:avLst/>
          </a:prstGeom>
        </p:spPr>
      </p:pic>
      <p:sp>
        <p:nvSpPr>
          <p:cNvPr id="22" name="Rectángulo 21">
            <a:extLst>
              <a:ext uri="{FF2B5EF4-FFF2-40B4-BE49-F238E27FC236}">
                <a16:creationId xmlns:a16="http://schemas.microsoft.com/office/drawing/2014/main" id="{1407BA16-A26F-4A7A-AD92-68830041B484}"/>
              </a:ext>
            </a:extLst>
          </p:cNvPr>
          <p:cNvSpPr/>
          <p:nvPr/>
        </p:nvSpPr>
        <p:spPr>
          <a:xfrm>
            <a:off x="940190" y="2254753"/>
            <a:ext cx="3378312" cy="29268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9671849-A648-4797-A52C-4900A5528189}"/>
              </a:ext>
            </a:extLst>
          </p:cNvPr>
          <p:cNvSpPr/>
          <p:nvPr/>
        </p:nvSpPr>
        <p:spPr>
          <a:xfrm>
            <a:off x="4710105" y="2249227"/>
            <a:ext cx="3632315" cy="293237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4510A6A-D316-4073-BE9D-792FBFF9BDBD}"/>
              </a:ext>
            </a:extLst>
          </p:cNvPr>
          <p:cNvSpPr txBox="1"/>
          <p:nvPr/>
        </p:nvSpPr>
        <p:spPr>
          <a:xfrm>
            <a:off x="4723761" y="2314989"/>
            <a:ext cx="3618660"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Energy efficiency in all sectors is the area for environmental improvement with the most attractive business case, as energy savings result directly in lower energy bills as well as a hedge against future energy price increases.</a:t>
            </a:r>
          </a:p>
        </p:txBody>
      </p:sp>
    </p:spTree>
    <p:extLst>
      <p:ext uri="{BB962C8B-B14F-4D97-AF65-F5344CB8AC3E}">
        <p14:creationId xmlns:p14="http://schemas.microsoft.com/office/powerpoint/2010/main" val="931517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46</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41134092-2B93-429E-8AA2-04810D529DF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Driving</a:t>
            </a:r>
            <a:r>
              <a:rPr lang="es-ES" sz="3600" dirty="0">
                <a:solidFill>
                  <a:srgbClr val="000000">
                    <a:lumMod val="75000"/>
                    <a:lumOff val="25000"/>
                  </a:srgbClr>
                </a:solidFill>
              </a:rPr>
              <a:t> </a:t>
            </a:r>
            <a:r>
              <a:rPr lang="es-ES" sz="3600" dirty="0" err="1">
                <a:solidFill>
                  <a:srgbClr val="000000">
                    <a:lumMod val="75000"/>
                    <a:lumOff val="25000"/>
                  </a:srgbClr>
                </a:solidFill>
              </a:rPr>
              <a:t>force</a:t>
            </a:r>
            <a:r>
              <a:rPr lang="es-ES" sz="3600" dirty="0">
                <a:solidFill>
                  <a:srgbClr val="000000">
                    <a:lumMod val="75000"/>
                    <a:lumOff val="25000"/>
                  </a:srgbClr>
                </a:solidFill>
              </a:rPr>
              <a:t> </a:t>
            </a:r>
            <a:r>
              <a:rPr lang="es-ES" sz="3600" dirty="0" err="1">
                <a:solidFill>
                  <a:srgbClr val="000000">
                    <a:lumMod val="75000"/>
                    <a:lumOff val="25000"/>
                  </a:srgbClr>
                </a:solidFill>
              </a:rPr>
              <a:t>for</a:t>
            </a:r>
            <a:r>
              <a:rPr lang="es-ES" sz="3600" dirty="0">
                <a:solidFill>
                  <a:srgbClr val="000000">
                    <a:lumMod val="75000"/>
                    <a:lumOff val="25000"/>
                  </a:srgbClr>
                </a:solidFill>
              </a:rPr>
              <a:t> </a:t>
            </a:r>
            <a:r>
              <a:rPr lang="es-ES" sz="3600" dirty="0" err="1">
                <a:solidFill>
                  <a:srgbClr val="000000">
                    <a:lumMod val="75000"/>
                    <a:lumOff val="25000"/>
                  </a:srgbClr>
                </a:solidFill>
              </a:rPr>
              <a:t>implementation</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10" name="Inhaltsplatzhalter 2">
            <a:extLst>
              <a:ext uri="{FF2B5EF4-FFF2-40B4-BE49-F238E27FC236}">
                <a16:creationId xmlns:a16="http://schemas.microsoft.com/office/drawing/2014/main" id="{E9B7D5D3-2A40-4739-96CC-AC2D0AF88C4E}"/>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Cutting energy costs.</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Cutting greenhouse gas emissions (which may also be associated with specific taxes/levies/permits).</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Cutting pollutant emissions.</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Improving process efficiency.</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Improving working conditions and staff engagement.</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Improving public image.</a:t>
            </a:r>
          </a:p>
        </p:txBody>
      </p:sp>
      <p:sp>
        <p:nvSpPr>
          <p:cNvPr id="11" name="Titel 1">
            <a:extLst>
              <a:ext uri="{FF2B5EF4-FFF2-40B4-BE49-F238E27FC236}">
                <a16:creationId xmlns:a16="http://schemas.microsoft.com/office/drawing/2014/main" id="{54E5A19B-5E04-4A1E-807E-E6E57CC1D40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Deploying energy management and improving energy efficiency throughout all 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D8288E13-AF79-43A7-AE3E-150FAAB4852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ED5107AA-43B8-433B-B4D3-A03D39E72456}"/>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C469287-8930-482F-B51D-3D18A17C2610}"/>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82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4D3FD53F-CD26-4042-9315-D63FBDDB59BA}"/>
              </a:ext>
            </a:extLst>
          </p:cNvPr>
          <p:cNvGraphicFramePr>
            <a:graphicFrameLocks noGrp="1"/>
          </p:cNvGraphicFramePr>
          <p:nvPr>
            <p:extLst>
              <p:ext uri="{D42A27DB-BD31-4B8C-83A1-F6EECF244321}">
                <p14:modId xmlns:p14="http://schemas.microsoft.com/office/powerpoint/2010/main" val="1642999766"/>
              </p:ext>
            </p:extLst>
          </p:nvPr>
        </p:nvGraphicFramePr>
        <p:xfrm>
          <a:off x="238984" y="145378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integrate the use of renewable energy into the production of food and beverages.</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go beyond the use of renewable electricity and to meet the heat demand of production processes.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62B93AFC-F8C4-49F2-BAF2-FFD6F6DBD9E1}"/>
              </a:ext>
            </a:extLst>
          </p:cNvPr>
          <p:cNvGraphicFramePr>
            <a:graphicFrameLocks noGrp="1"/>
          </p:cNvGraphicFramePr>
          <p:nvPr>
            <p:extLst>
              <p:ext uri="{D42A27DB-BD31-4B8C-83A1-F6EECF244321}">
                <p14:modId xmlns:p14="http://schemas.microsoft.com/office/powerpoint/2010/main" val="3043486318"/>
              </p:ext>
            </p:extLst>
          </p:nvPr>
        </p:nvGraphicFramePr>
        <p:xfrm>
          <a:off x="238984" y="3429000"/>
          <a:ext cx="8666032" cy="2667000"/>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218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 </a:t>
                      </a:r>
                    </a:p>
                  </a:txBody>
                  <a:tcPr marL="89226" marR="89226" marT="44613" marB="44613" anchor="ctr">
                    <a:solidFill>
                      <a:srgbClr val="FFC000"/>
                    </a:solidFill>
                  </a:tcPr>
                </a:tc>
                <a:extLst>
                  <a:ext uri="{0D108BD9-81ED-4DB2-BD59-A6C34878D82A}">
                    <a16:rowId xmlns:a16="http://schemas.microsoft.com/office/drawing/2014/main" val="1786670265"/>
                  </a:ext>
                </a:extLst>
              </a:tr>
              <a:tr h="2045146">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The principle of this BEMP is applicable to all food and beverage manufacturers.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However, renewable heat systems rely on the availability of a suitable local renewable energy source and the heat and temperature requirements of the production processes. </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Additionally, retrofitting an already existing production facility with renewable heat requires a detailed technical feasibility analysis taking into account the current layout and the constraints of the current production processes.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914BAA5-0E9C-43D9-B943-CBFFF7D58EC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Integrating</a:t>
            </a:r>
            <a:r>
              <a:rPr lang="es-ES" sz="2400" dirty="0"/>
              <a:t> </a:t>
            </a:r>
            <a:r>
              <a:rPr lang="es-ES" sz="2400" dirty="0" err="1"/>
              <a:t>renewable</a:t>
            </a:r>
            <a:r>
              <a:rPr lang="es-ES" sz="2400" dirty="0"/>
              <a:t> </a:t>
            </a:r>
            <a:r>
              <a:rPr lang="es-ES" sz="2400" dirty="0" err="1"/>
              <a:t>energy</a:t>
            </a:r>
            <a:r>
              <a:rPr lang="es-ES" sz="2400" dirty="0"/>
              <a:t> in </a:t>
            </a:r>
            <a:r>
              <a:rPr lang="es-ES" sz="2400" dirty="0" err="1"/>
              <a:t>the</a:t>
            </a:r>
            <a:r>
              <a:rPr lang="es-ES" sz="2400" dirty="0"/>
              <a:t> </a:t>
            </a:r>
            <a:r>
              <a:rPr lang="es-ES" sz="2400" dirty="0" err="1"/>
              <a:t>manufacturing</a:t>
            </a:r>
            <a:r>
              <a:rPr lang="es-ES" sz="2400" dirty="0"/>
              <a:t> </a:t>
            </a:r>
            <a:r>
              <a:rPr lang="es-ES" sz="2400" dirty="0" err="1"/>
              <a:t>processes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5ABE249-B85D-4675-B2EC-E69C8AD56C2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8985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48</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D386ECF9-19FC-462C-A46D-428E3300AB3B}"/>
              </a:ext>
            </a:extLst>
          </p:cNvPr>
          <p:cNvGraphicFramePr>
            <a:graphicFrameLocks noGrp="1"/>
          </p:cNvGraphicFramePr>
          <p:nvPr>
            <p:extLst>
              <p:ext uri="{D42A27DB-BD31-4B8C-83A1-F6EECF244321}">
                <p14:modId xmlns:p14="http://schemas.microsoft.com/office/powerpoint/2010/main" val="1845261369"/>
              </p:ext>
            </p:extLst>
          </p:nvPr>
        </p:nvGraphicFramePr>
        <p:xfrm>
          <a:off x="238984" y="1793267"/>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Percentage of the energy use of production facilities (heat and electricity separately) met by renewable energy sources (%).</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Percentage of the energy use of production facilities (heat and electricity separately) met by on-site or nearby renewable energy sources (%)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2ED877D-769C-4615-A995-2F5CED74D9B3}"/>
              </a:ext>
            </a:extLst>
          </p:cNvPr>
          <p:cNvGraphicFramePr>
            <a:graphicFrameLocks noGrp="1"/>
          </p:cNvGraphicFramePr>
          <p:nvPr>
            <p:extLst>
              <p:ext uri="{D42A27DB-BD31-4B8C-83A1-F6EECF244321}">
                <p14:modId xmlns:p14="http://schemas.microsoft.com/office/powerpoint/2010/main" val="636283817"/>
              </p:ext>
            </p:extLst>
          </p:nvPr>
        </p:nvGraphicFramePr>
        <p:xfrm>
          <a:off x="238984" y="3768480"/>
          <a:ext cx="8666032" cy="181927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8398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23528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On-site or nearby renewable heat energy generation for suitable manufacturing processes is implemented.</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Process technologies are adapted to better match the supply of heat from renewables.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BA054347-2080-43A3-A00D-2E19C21C203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Integrating renewable energy in the manufacturing processes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94F5365-450A-45C7-8942-6523EA5F866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59149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49</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E9775B6-191A-498A-BFF3-581DE62BAFC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2000" dirty="0">
                <a:solidFill>
                  <a:srgbClr val="000000">
                    <a:lumMod val="75000"/>
                    <a:lumOff val="25000"/>
                  </a:srgbClr>
                </a:solidFill>
              </a:rPr>
              <a:t>The main renewable sources of energy can be divided into</a:t>
            </a:r>
            <a:r>
              <a:rPr lang="es-ES" sz="2000" dirty="0">
                <a:solidFill>
                  <a:srgbClr val="000000">
                    <a:lumMod val="75000"/>
                    <a:lumOff val="25000"/>
                  </a:srgbClr>
                </a:solidFill>
              </a:rPr>
              <a:t>:</a:t>
            </a:r>
          </a:p>
        </p:txBody>
      </p:sp>
      <p:sp>
        <p:nvSpPr>
          <p:cNvPr id="9" name="Titel 1">
            <a:extLst>
              <a:ext uri="{FF2B5EF4-FFF2-40B4-BE49-F238E27FC236}">
                <a16:creationId xmlns:a16="http://schemas.microsoft.com/office/drawing/2014/main" id="{84406B6B-6853-497F-B408-AD63D84615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Integrating</a:t>
            </a:r>
            <a:r>
              <a:rPr lang="es-ES" sz="2400" dirty="0"/>
              <a:t> </a:t>
            </a:r>
            <a:r>
              <a:rPr lang="es-ES" sz="2400" dirty="0" err="1"/>
              <a:t>renewable</a:t>
            </a:r>
            <a:r>
              <a:rPr lang="es-ES" sz="2400" dirty="0"/>
              <a:t> </a:t>
            </a:r>
            <a:r>
              <a:rPr lang="es-ES" sz="2400" dirty="0" err="1"/>
              <a:t>energy</a:t>
            </a:r>
            <a:r>
              <a:rPr lang="es-ES" sz="2400" dirty="0"/>
              <a:t> in </a:t>
            </a:r>
            <a:r>
              <a:rPr lang="es-ES" sz="2400" dirty="0" err="1"/>
              <a:t>the</a:t>
            </a:r>
            <a:r>
              <a:rPr lang="es-ES" sz="2400" dirty="0"/>
              <a:t> </a:t>
            </a:r>
            <a:r>
              <a:rPr lang="es-ES" sz="2400" dirty="0" err="1"/>
              <a:t>manufacturing</a:t>
            </a:r>
            <a:r>
              <a:rPr lang="es-ES" sz="2400" dirty="0"/>
              <a:t> </a:t>
            </a:r>
            <a:r>
              <a:rPr lang="es-ES" sz="2400" dirty="0" err="1"/>
              <a:t>processes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71D5E8D7-B3AD-4F6F-B3D2-E1F00D90AF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4F68C8A5-AF12-4399-862F-7F5F28AE38A3}"/>
              </a:ext>
            </a:extLst>
          </p:cNvPr>
          <p:cNvSpPr/>
          <p:nvPr/>
        </p:nvSpPr>
        <p:spPr>
          <a:xfrm>
            <a:off x="914399" y="2009775"/>
            <a:ext cx="7134225" cy="344805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3BAB35C8-2D81-4CBC-85E7-384C0499E64D}"/>
              </a:ext>
            </a:extLst>
          </p:cNvPr>
          <p:cNvSpPr/>
          <p:nvPr/>
        </p:nvSpPr>
        <p:spPr>
          <a:xfrm>
            <a:off x="1204331" y="2093992"/>
            <a:ext cx="6735338" cy="3149067"/>
          </a:xfrm>
          <a:prstGeom prst="rect">
            <a:avLst/>
          </a:prstGeom>
        </p:spPr>
        <p:txBody>
          <a:bodyPr wrap="square">
            <a:spAutoFit/>
          </a:bodyPr>
          <a:lstStyle/>
          <a:p>
            <a:pPr marL="285750" lvl="0" indent="-285750" algn="just"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Biomass: </a:t>
            </a:r>
            <a:r>
              <a:rPr lang="en-US" sz="1600" dirty="0">
                <a:solidFill>
                  <a:schemeClr val="tx1">
                    <a:lumMod val="75000"/>
                    <a:lumOff val="25000"/>
                  </a:schemeClr>
                </a:solidFill>
              </a:rPr>
              <a:t>it can be used for the production of heat or in the combined production of heat and power.</a:t>
            </a:r>
          </a:p>
          <a:p>
            <a:pPr marL="285750" lvl="0" indent="-285750" algn="just"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Biogas generated from suitable organic material: </a:t>
            </a:r>
            <a:r>
              <a:rPr lang="en-US" sz="1600" dirty="0">
                <a:solidFill>
                  <a:schemeClr val="tx1">
                    <a:lumMod val="75000"/>
                    <a:lumOff val="25000"/>
                  </a:schemeClr>
                </a:solidFill>
              </a:rPr>
              <a:t>it can be employed for generating heat and power.</a:t>
            </a:r>
          </a:p>
          <a:p>
            <a:pPr marL="285750" lvl="0" indent="-285750" algn="just"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Solar thermal systems: </a:t>
            </a:r>
            <a:r>
              <a:rPr lang="en-US" sz="1600" dirty="0">
                <a:solidFill>
                  <a:schemeClr val="tx1">
                    <a:lumMod val="75000"/>
                    <a:lumOff val="25000"/>
                  </a:schemeClr>
                </a:solidFill>
              </a:rPr>
              <a:t>they directly generate heat.</a:t>
            </a:r>
          </a:p>
          <a:p>
            <a:pPr marL="285750" lvl="0" indent="-285750" algn="just"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On-site and nearby photovoltaic (PV): </a:t>
            </a:r>
            <a:r>
              <a:rPr lang="en-US" sz="1600" dirty="0">
                <a:solidFill>
                  <a:schemeClr val="tx1">
                    <a:lumMod val="75000"/>
                    <a:lumOff val="25000"/>
                  </a:schemeClr>
                </a:solidFill>
              </a:rPr>
              <a:t>small scale wind turbines and other available renewable sources of energy: they can generate on-site electricity.</a:t>
            </a:r>
          </a:p>
        </p:txBody>
      </p:sp>
    </p:spTree>
    <p:extLst>
      <p:ext uri="{BB962C8B-B14F-4D97-AF65-F5344CB8AC3E}">
        <p14:creationId xmlns:p14="http://schemas.microsoft.com/office/powerpoint/2010/main" val="168905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22424"/>
            <a:ext cx="8229600" cy="3206826"/>
          </a:xfrm>
        </p:spPr>
        <p:txBody>
          <a:bodyPr>
            <a:normAutofit/>
          </a:bodyPr>
          <a:lstStyle/>
          <a:p>
            <a:pPr marL="285750" indent="-285750">
              <a:lnSpc>
                <a:spcPct val="150000"/>
              </a:lnSpc>
              <a:buFont typeface="Wingdings" panose="05000000000000000000" pitchFamily="2" charset="2"/>
              <a:buChar char="ü"/>
            </a:pPr>
            <a:r>
              <a:rPr lang="es-ES" sz="1600" dirty="0"/>
              <a:t>PEF / OEF (ENVIFOOD </a:t>
            </a:r>
            <a:r>
              <a:rPr lang="es-ES" sz="1600" dirty="0" err="1"/>
              <a:t>protocol</a:t>
            </a:r>
            <a:r>
              <a:rPr lang="es-ES" sz="1600" dirty="0"/>
              <a:t>) </a:t>
            </a:r>
            <a:r>
              <a:rPr lang="es-ES" sz="1600" dirty="0">
                <a:solidFill>
                  <a:schemeClr val="tx1">
                    <a:lumMod val="75000"/>
                    <a:lumOff val="25000"/>
                  </a:schemeClr>
                </a:solidFill>
              </a:rPr>
              <a:t>		</a:t>
            </a:r>
            <a:r>
              <a:rPr lang="es-ES" sz="1200" b="0" dirty="0"/>
              <a:t>(</a:t>
            </a:r>
            <a:r>
              <a:rPr lang="es-ES" sz="1200" b="0" dirty="0" err="1"/>
              <a:t>According</a:t>
            </a:r>
            <a:r>
              <a:rPr lang="es-ES" sz="1200" b="0" dirty="0"/>
              <a:t> </a:t>
            </a:r>
            <a:r>
              <a:rPr lang="es-ES" sz="1200" b="0" dirty="0" err="1"/>
              <a:t>to</a:t>
            </a:r>
            <a:r>
              <a:rPr lang="es-ES" sz="1200" b="0" dirty="0"/>
              <a:t>  14040 y ISO 14044)</a:t>
            </a:r>
            <a:endParaRPr lang="es-ES" sz="1200" b="0" i="1" dirty="0"/>
          </a:p>
          <a:p>
            <a:pPr marL="285750" indent="-285750">
              <a:lnSpc>
                <a:spcPct val="150000"/>
              </a:lnSpc>
              <a:buFont typeface="Wingdings" panose="05000000000000000000" pitchFamily="2" charset="2"/>
              <a:buChar char="ü"/>
            </a:pPr>
            <a:r>
              <a:rPr lang="es-ES" sz="1600" dirty="0" err="1"/>
              <a:t>Environmental</a:t>
            </a:r>
            <a:r>
              <a:rPr lang="es-ES" sz="1600" dirty="0"/>
              <a:t> </a:t>
            </a:r>
            <a:r>
              <a:rPr lang="es-ES" sz="1600" dirty="0" err="1"/>
              <a:t>Product</a:t>
            </a:r>
            <a:r>
              <a:rPr lang="es-ES" sz="1600" dirty="0"/>
              <a:t> </a:t>
            </a:r>
            <a:r>
              <a:rPr lang="es-ES" sz="1600" dirty="0" err="1"/>
              <a:t>Declarations</a:t>
            </a:r>
            <a:r>
              <a:rPr lang="es-ES" sz="1600" dirty="0"/>
              <a:t> 	</a:t>
            </a:r>
            <a:r>
              <a:rPr lang="es-ES" sz="1600" dirty="0">
                <a:solidFill>
                  <a:schemeClr val="tx1">
                    <a:lumMod val="75000"/>
                    <a:lumOff val="25000"/>
                  </a:schemeClr>
                </a:solidFill>
              </a:rPr>
              <a:t>	</a:t>
            </a:r>
            <a:r>
              <a:rPr lang="es-ES" sz="1200" b="0" dirty="0"/>
              <a:t> </a:t>
            </a:r>
            <a:r>
              <a:rPr lang="es-ES" sz="1100" b="0" dirty="0"/>
              <a:t>(</a:t>
            </a:r>
            <a:r>
              <a:rPr lang="es-ES" sz="1100" b="0" dirty="0" err="1"/>
              <a:t>According</a:t>
            </a:r>
            <a:r>
              <a:rPr lang="es-ES" sz="1100" b="0" dirty="0"/>
              <a:t> </a:t>
            </a:r>
            <a:r>
              <a:rPr lang="es-ES" sz="1100" b="0" dirty="0" err="1"/>
              <a:t>to</a:t>
            </a:r>
            <a:r>
              <a:rPr lang="es-ES" sz="1100" b="0" dirty="0"/>
              <a:t>  ISO 14025, ISO 14020 y ISO 14021)</a:t>
            </a:r>
            <a:endParaRPr lang="es-ES" sz="1100" b="0" i="1"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Global </a:t>
            </a:r>
            <a:r>
              <a:rPr lang="es-ES" sz="1600" dirty="0" err="1">
                <a:solidFill>
                  <a:schemeClr val="tx1">
                    <a:lumMod val="75000"/>
                    <a:lumOff val="25000"/>
                  </a:schemeClr>
                </a:solidFill>
              </a:rPr>
              <a:t>Reporting</a:t>
            </a:r>
            <a:r>
              <a:rPr lang="es-ES" sz="1600" dirty="0">
                <a:solidFill>
                  <a:schemeClr val="tx1">
                    <a:lumMod val="75000"/>
                    <a:lumOff val="25000"/>
                  </a:schemeClr>
                </a:solidFill>
              </a:rPr>
              <a:t> </a:t>
            </a:r>
            <a:r>
              <a:rPr lang="es-ES" sz="1600" dirty="0" err="1">
                <a:solidFill>
                  <a:schemeClr val="tx1">
                    <a:lumMod val="75000"/>
                    <a:lumOff val="25000"/>
                  </a:schemeClr>
                </a:solidFill>
              </a:rPr>
              <a:t>Initiative</a:t>
            </a:r>
            <a:r>
              <a:rPr lang="es-ES" sz="1600" dirty="0">
                <a:solidFill>
                  <a:schemeClr val="tx1">
                    <a:lumMod val="75000"/>
                    <a:lumOff val="25000"/>
                  </a:schemeClr>
                </a:solidFill>
              </a:rPr>
              <a:t> 			</a:t>
            </a:r>
            <a:r>
              <a:rPr lang="es-ES" sz="1100" b="0" dirty="0"/>
              <a:t>(</a:t>
            </a:r>
            <a:r>
              <a:rPr lang="es-ES" sz="1100" b="0" dirty="0" err="1"/>
              <a:t>According</a:t>
            </a:r>
            <a:r>
              <a:rPr lang="es-ES" sz="1100" b="0" dirty="0"/>
              <a:t> </a:t>
            </a:r>
            <a:r>
              <a:rPr lang="es-ES" sz="1100" b="0" dirty="0" err="1"/>
              <a:t>to</a:t>
            </a:r>
            <a:r>
              <a:rPr lang="es-ES" sz="1100" b="0" dirty="0"/>
              <a:t> </a:t>
            </a:r>
            <a:r>
              <a:rPr lang="es-ES" sz="1100" b="0" dirty="0" err="1"/>
              <a:t>Sustainable</a:t>
            </a:r>
            <a:r>
              <a:rPr lang="es-ES" sz="1100" b="0" dirty="0"/>
              <a:t> </a:t>
            </a:r>
            <a:r>
              <a:rPr lang="es-ES" sz="1100" b="0" dirty="0" err="1"/>
              <a:t>Reporting</a:t>
            </a:r>
            <a:r>
              <a:rPr lang="es-ES" sz="1100" b="0" dirty="0"/>
              <a:t> Framework)</a:t>
            </a:r>
          </a:p>
          <a:p>
            <a:pPr marL="285750" indent="-285750">
              <a:lnSpc>
                <a:spcPct val="150000"/>
              </a:lnSpc>
              <a:buFont typeface="Wingdings" panose="05000000000000000000" pitchFamily="2" charset="2"/>
              <a:buChar char="ü"/>
            </a:pPr>
            <a:r>
              <a:rPr lang="es-ES" sz="1600" dirty="0" err="1">
                <a:solidFill>
                  <a:schemeClr val="tx1">
                    <a:lumMod val="75000"/>
                    <a:lumOff val="25000"/>
                  </a:schemeClr>
                </a:solidFill>
              </a:rPr>
              <a:t>Carbon</a:t>
            </a:r>
            <a:r>
              <a:rPr lang="es-ES" sz="1600" dirty="0">
                <a:solidFill>
                  <a:schemeClr val="tx1">
                    <a:lumMod val="75000"/>
                    <a:lumOff val="25000"/>
                  </a:schemeClr>
                </a:solidFill>
              </a:rPr>
              <a:t> </a:t>
            </a:r>
            <a:r>
              <a:rPr lang="es-ES" sz="1600" dirty="0" err="1">
                <a:solidFill>
                  <a:schemeClr val="tx1">
                    <a:lumMod val="75000"/>
                    <a:lumOff val="25000"/>
                  </a:schemeClr>
                </a:solidFill>
              </a:rPr>
              <a:t>Disclouse</a:t>
            </a:r>
            <a:r>
              <a:rPr lang="es-ES" sz="1600" dirty="0">
                <a:solidFill>
                  <a:schemeClr val="tx1">
                    <a:lumMod val="75000"/>
                    <a:lumOff val="25000"/>
                  </a:schemeClr>
                </a:solidFill>
              </a:rPr>
              <a:t> Project (CDP) </a:t>
            </a:r>
            <a:r>
              <a:rPr lang="es-ES" sz="1200" b="0" dirty="0">
                <a:solidFill>
                  <a:schemeClr val="tx1">
                    <a:lumMod val="75000"/>
                    <a:lumOff val="25000"/>
                  </a:schemeClr>
                </a:solidFill>
              </a:rPr>
              <a:t>		</a:t>
            </a:r>
            <a:r>
              <a:rPr lang="es-ES" sz="1200" b="0" dirty="0" err="1">
                <a:solidFill>
                  <a:schemeClr val="tx1">
                    <a:lumMod val="75000"/>
                    <a:lumOff val="25000"/>
                  </a:schemeClr>
                </a:solidFill>
              </a:rPr>
              <a:t>Cool</a:t>
            </a:r>
            <a:r>
              <a:rPr lang="es-ES" sz="1200" b="0" dirty="0">
                <a:solidFill>
                  <a:schemeClr val="tx1">
                    <a:lumMod val="75000"/>
                    <a:lumOff val="25000"/>
                  </a:schemeClr>
                </a:solidFill>
              </a:rPr>
              <a:t> </a:t>
            </a:r>
            <a:r>
              <a:rPr lang="es-ES" sz="1200" b="0" dirty="0" err="1">
                <a:solidFill>
                  <a:schemeClr val="tx1">
                    <a:lumMod val="75000"/>
                    <a:lumOff val="25000"/>
                  </a:schemeClr>
                </a:solidFill>
              </a:rPr>
              <a:t>Farm</a:t>
            </a:r>
            <a:r>
              <a:rPr lang="es-ES" sz="1200" b="0" dirty="0">
                <a:solidFill>
                  <a:schemeClr val="tx1">
                    <a:lumMod val="75000"/>
                    <a:lumOff val="25000"/>
                  </a:schemeClr>
                </a:solidFill>
              </a:rPr>
              <a:t> Tool (</a:t>
            </a:r>
            <a:r>
              <a:rPr lang="es-ES" sz="1200" dirty="0">
                <a:solidFill>
                  <a:schemeClr val="tx1">
                    <a:lumMod val="75000"/>
                    <a:lumOff val="25000"/>
                  </a:schemeClr>
                </a:solidFill>
              </a:rPr>
              <a:t>CFT</a:t>
            </a:r>
            <a:r>
              <a:rPr lang="es-ES" sz="1200" b="0" dirty="0">
                <a:solidFill>
                  <a:schemeClr val="tx1">
                    <a:lumMod val="75000"/>
                    <a:lumOff val="25000"/>
                  </a:schemeClr>
                </a:solidFill>
              </a:rPr>
              <a:t>)</a:t>
            </a:r>
          </a:p>
          <a:p>
            <a:pPr marL="285750" indent="-285750">
              <a:lnSpc>
                <a:spcPct val="150000"/>
              </a:lnSpc>
              <a:buFont typeface="Wingdings" panose="05000000000000000000" pitchFamily="2" charset="2"/>
              <a:buChar char="ü"/>
            </a:pPr>
            <a:r>
              <a:rPr lang="es-ES" sz="1600" dirty="0" err="1">
                <a:solidFill>
                  <a:schemeClr val="tx1">
                    <a:lumMod val="75000"/>
                    <a:lumOff val="25000"/>
                  </a:schemeClr>
                </a:solidFill>
              </a:rPr>
              <a:t>Sectoral</a:t>
            </a:r>
            <a:r>
              <a:rPr lang="es-ES" sz="1600" dirty="0">
                <a:solidFill>
                  <a:schemeClr val="tx1">
                    <a:lumMod val="75000"/>
                    <a:lumOff val="25000"/>
                  </a:schemeClr>
                </a:solidFill>
              </a:rPr>
              <a:t> </a:t>
            </a:r>
            <a:r>
              <a:rPr lang="es-ES" sz="1600" dirty="0" err="1">
                <a:solidFill>
                  <a:schemeClr val="tx1">
                    <a:lumMod val="75000"/>
                    <a:lumOff val="25000"/>
                  </a:schemeClr>
                </a:solidFill>
              </a:rPr>
              <a:t>initiatives</a:t>
            </a:r>
            <a:endParaRPr lang="es-ES" sz="1600" dirty="0">
              <a:solidFill>
                <a:schemeClr val="tx1">
                  <a:lumMod val="75000"/>
                  <a:lumOff val="25000"/>
                </a:schemeClr>
              </a:solidFill>
            </a:endParaRPr>
          </a:p>
          <a:p>
            <a:pPr marL="285750" indent="-285750">
              <a:lnSpc>
                <a:spcPct val="150000"/>
              </a:lnSpc>
              <a:buFont typeface="Wingdings" panose="05000000000000000000" pitchFamily="2" charset="2"/>
              <a:buChar char="ü"/>
            </a:pPr>
            <a:r>
              <a:rPr lang="es-ES" sz="1600" dirty="0">
                <a:solidFill>
                  <a:schemeClr val="tx1">
                    <a:lumMod val="75000"/>
                    <a:lumOff val="25000"/>
                  </a:schemeClr>
                </a:solidFill>
              </a:rPr>
              <a:t>Business </a:t>
            </a:r>
            <a:r>
              <a:rPr lang="es-ES" sz="1600" dirty="0" err="1">
                <a:solidFill>
                  <a:schemeClr val="tx1">
                    <a:lumMod val="75000"/>
                    <a:lumOff val="25000"/>
                  </a:schemeClr>
                </a:solidFill>
              </a:rPr>
              <a:t>initiatives</a:t>
            </a:r>
            <a:endParaRPr lang="es-ES" sz="1600" dirty="0">
              <a:solidFill>
                <a:schemeClr val="tx1">
                  <a:lumMod val="75000"/>
                  <a:lumOff val="25000"/>
                </a:schemeClr>
              </a:solidFill>
            </a:endParaRPr>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44975"/>
            <a:ext cx="8403728" cy="367550"/>
          </a:xfrm>
        </p:spPr>
        <p:txBody>
          <a:bodyPr/>
          <a:lstStyle/>
          <a:p>
            <a:r>
              <a:rPr lang="de-DE" sz="3200" b="1" dirty="0">
                <a:solidFill>
                  <a:srgbClr val="000000">
                    <a:lumMod val="75000"/>
                    <a:lumOff val="25000"/>
                  </a:srgbClr>
                </a:solidFill>
              </a:rPr>
              <a:t>Metodology: </a:t>
            </a:r>
            <a:r>
              <a:rPr lang="en-US" sz="1800" dirty="0">
                <a:solidFill>
                  <a:schemeClr val="tx1">
                    <a:lumMod val="75000"/>
                    <a:lumOff val="25000"/>
                  </a:schemeClr>
                </a:solidFill>
              </a:rPr>
              <a:t>several guidelines have been established for the environmental sustainability assessment of specific product categories and </a:t>
            </a:r>
            <a:r>
              <a:rPr lang="en-US" sz="1800" dirty="0" err="1">
                <a:solidFill>
                  <a:schemeClr val="tx1">
                    <a:lumMod val="75000"/>
                    <a:lumOff val="25000"/>
                  </a:schemeClr>
                </a:solidFill>
              </a:rPr>
              <a:t>organisations</a:t>
            </a:r>
            <a:r>
              <a:rPr lang="en-US" sz="1800" dirty="0">
                <a:solidFill>
                  <a:schemeClr val="tx1">
                    <a:lumMod val="75000"/>
                    <a:lumOff val="25000"/>
                  </a:schemeClr>
                </a:solidFill>
              </a:rPr>
              <a:t> though various processes.</a:t>
            </a:r>
            <a:endParaRPr lang="es-ES" sz="1350" dirty="0">
              <a:solidFill>
                <a:schemeClr val="tx1">
                  <a:lumMod val="75000"/>
                  <a:lumOff val="25000"/>
                </a:schemeClr>
              </a:solidFill>
            </a:endParaRPr>
          </a:p>
        </p:txBody>
      </p:sp>
      <p:sp>
        <p:nvSpPr>
          <p:cNvPr id="8" name="Titel 1">
            <a:extLst>
              <a:ext uri="{FF2B5EF4-FFF2-40B4-BE49-F238E27FC236}">
                <a16:creationId xmlns:a16="http://schemas.microsoft.com/office/drawing/2014/main" id="{6AEC3B7A-BD64-4BA8-AC21-F2E7F7513F4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Performing</a:t>
            </a:r>
            <a:r>
              <a:rPr lang="es-ES" sz="2400" dirty="0"/>
              <a:t> </a:t>
            </a:r>
            <a:r>
              <a:rPr lang="es-ES" sz="2400" dirty="0" err="1"/>
              <a:t>an</a:t>
            </a:r>
            <a:r>
              <a:rPr lang="es-ES" sz="2400" dirty="0"/>
              <a:t> </a:t>
            </a:r>
            <a:r>
              <a:rPr lang="es-ES" sz="2400" dirty="0" err="1"/>
              <a:t>enviromental</a:t>
            </a:r>
            <a:r>
              <a:rPr lang="es-ES" sz="2400" dirty="0"/>
              <a:t> </a:t>
            </a:r>
            <a:r>
              <a:rPr lang="es-ES" sz="2400" dirty="0" err="1"/>
              <a:t>sustainability</a:t>
            </a:r>
            <a:r>
              <a:rPr lang="es-ES" sz="2400" dirty="0"/>
              <a:t> </a:t>
            </a:r>
            <a:r>
              <a:rPr lang="es-ES" sz="2400" dirty="0" err="1"/>
              <a:t>assessment</a:t>
            </a:r>
            <a:r>
              <a:rPr lang="es-ES" sz="2400" dirty="0"/>
              <a:t> </a:t>
            </a:r>
            <a:r>
              <a:rPr lang="es-ES" sz="2400" dirty="0" err="1"/>
              <a:t>of</a:t>
            </a:r>
            <a:r>
              <a:rPr lang="es-ES" sz="2400" dirty="0"/>
              <a:t> </a:t>
            </a:r>
            <a:r>
              <a:rPr lang="es-ES" sz="2400" dirty="0" err="1"/>
              <a:t>poducts</a:t>
            </a:r>
            <a:r>
              <a:rPr lang="es-ES" sz="2400" dirty="0"/>
              <a:t> and/</a:t>
            </a:r>
            <a:r>
              <a:rPr lang="es-ES" sz="2400" dirty="0" err="1"/>
              <a:t>or</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CBCBA87F-BFE1-4560-B6CE-1372EA9FFE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Flecha: a la derecha 10">
            <a:extLst>
              <a:ext uri="{FF2B5EF4-FFF2-40B4-BE49-F238E27FC236}">
                <a16:creationId xmlns:a16="http://schemas.microsoft.com/office/drawing/2014/main" id="{5EB16C86-41C3-4CCA-AD45-7E4559C06BE0}"/>
              </a:ext>
            </a:extLst>
          </p:cNvPr>
          <p:cNvSpPr/>
          <p:nvPr/>
        </p:nvSpPr>
        <p:spPr>
          <a:xfrm>
            <a:off x="4895849" y="2417598"/>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17">
            <a:extLst>
              <a:ext uri="{FF2B5EF4-FFF2-40B4-BE49-F238E27FC236}">
                <a16:creationId xmlns:a16="http://schemas.microsoft.com/office/drawing/2014/main" id="{A142CAF0-534C-40FD-8F07-83437953485D}"/>
              </a:ext>
            </a:extLst>
          </p:cNvPr>
          <p:cNvSpPr/>
          <p:nvPr/>
        </p:nvSpPr>
        <p:spPr>
          <a:xfrm>
            <a:off x="4895848" y="2789533"/>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a la derecha 18">
            <a:extLst>
              <a:ext uri="{FF2B5EF4-FFF2-40B4-BE49-F238E27FC236}">
                <a16:creationId xmlns:a16="http://schemas.microsoft.com/office/drawing/2014/main" id="{83097395-8B6B-4877-9538-39F5FEBF8972}"/>
              </a:ext>
            </a:extLst>
          </p:cNvPr>
          <p:cNvSpPr/>
          <p:nvPr/>
        </p:nvSpPr>
        <p:spPr>
          <a:xfrm>
            <a:off x="4895848" y="3221505"/>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19">
            <a:extLst>
              <a:ext uri="{FF2B5EF4-FFF2-40B4-BE49-F238E27FC236}">
                <a16:creationId xmlns:a16="http://schemas.microsoft.com/office/drawing/2014/main" id="{5332D745-BA63-49EB-B527-4D0502EEFCBF}"/>
              </a:ext>
            </a:extLst>
          </p:cNvPr>
          <p:cNvSpPr/>
          <p:nvPr/>
        </p:nvSpPr>
        <p:spPr>
          <a:xfrm>
            <a:off x="4895847" y="3612850"/>
            <a:ext cx="352425" cy="176761"/>
          </a:xfrm>
          <a:prstGeom prst="rightArrow">
            <a:avLst/>
          </a:prstGeom>
          <a:solidFill>
            <a:srgbClr val="22B88B"/>
          </a:solidFill>
          <a:ln>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63511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50</a:t>
            </a:fld>
            <a:endParaRPr lang="de-DE"/>
          </a:p>
        </p:txBody>
      </p:sp>
      <p:pic>
        <p:nvPicPr>
          <p:cNvPr id="3" name="Imagen 2">
            <a:extLst>
              <a:ext uri="{FF2B5EF4-FFF2-40B4-BE49-F238E27FC236}">
                <a16:creationId xmlns:a16="http://schemas.microsoft.com/office/drawing/2014/main" id="{4732B9E1-9B81-4156-97B3-51D6F13CD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85" y="1901591"/>
            <a:ext cx="660626" cy="755002"/>
          </a:xfrm>
          <a:prstGeom prst="rect">
            <a:avLst/>
          </a:prstGeom>
        </p:spPr>
      </p:pic>
      <p:sp>
        <p:nvSpPr>
          <p:cNvPr id="17" name="Rectángulo 16">
            <a:extLst>
              <a:ext uri="{FF2B5EF4-FFF2-40B4-BE49-F238E27FC236}">
                <a16:creationId xmlns:a16="http://schemas.microsoft.com/office/drawing/2014/main" id="{D50423C4-2E8F-46D0-AF34-1999FE7239CD}"/>
              </a:ext>
            </a:extLst>
          </p:cNvPr>
          <p:cNvSpPr/>
          <p:nvPr/>
        </p:nvSpPr>
        <p:spPr>
          <a:xfrm>
            <a:off x="397444" y="2713747"/>
            <a:ext cx="2713286" cy="302666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Inhaltsplatzhalter 10">
            <a:extLst>
              <a:ext uri="{FF2B5EF4-FFF2-40B4-BE49-F238E27FC236}">
                <a16:creationId xmlns:a16="http://schemas.microsoft.com/office/drawing/2014/main" id="{99D5C3E2-FFFA-42EB-9B2E-23407BCCF3EB}"/>
              </a:ext>
            </a:extLst>
          </p:cNvPr>
          <p:cNvSpPr txBox="1">
            <a:spLocks/>
          </p:cNvSpPr>
          <p:nvPr/>
        </p:nvSpPr>
        <p:spPr>
          <a:xfrm>
            <a:off x="252641" y="2771362"/>
            <a:ext cx="2802278" cy="30266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n-US" dirty="0">
                <a:solidFill>
                  <a:schemeClr val="tx1">
                    <a:lumMod val="75000"/>
                    <a:lumOff val="25000"/>
                  </a:schemeClr>
                </a:solidFill>
              </a:rPr>
              <a:t>Has integrated a solar heat system for the brewing process which began operation in May 2010.</a:t>
            </a:r>
          </a:p>
          <a:p>
            <a:pPr marL="189309" lvl="1" indent="0" algn="just">
              <a:buNone/>
            </a:pPr>
            <a:endParaRPr lang="en-US" dirty="0">
              <a:solidFill>
                <a:schemeClr val="tx1">
                  <a:lumMod val="75000"/>
                  <a:lumOff val="25000"/>
                </a:schemeClr>
              </a:solidFill>
            </a:endParaRPr>
          </a:p>
          <a:p>
            <a:pPr marL="189309" lvl="1" indent="0" algn="just">
              <a:buNone/>
            </a:pPr>
            <a:r>
              <a:rPr lang="en-US" dirty="0">
                <a:solidFill>
                  <a:schemeClr val="tx1">
                    <a:lumMod val="75000"/>
                    <a:lumOff val="25000"/>
                  </a:schemeClr>
                </a:solidFill>
              </a:rPr>
              <a:t>During production free periods, the drawdown tank is completely filled with solar heated brewing water.</a:t>
            </a:r>
          </a:p>
          <a:p>
            <a:pPr marL="189309" lvl="1" indent="0" algn="just">
              <a:buNone/>
            </a:pPr>
            <a:r>
              <a:rPr lang="en-US" dirty="0">
                <a:solidFill>
                  <a:schemeClr val="tx1">
                    <a:lumMod val="75000"/>
                    <a:lumOff val="25000"/>
                  </a:schemeClr>
                </a:solidFill>
              </a:rPr>
              <a:t> </a:t>
            </a:r>
          </a:p>
          <a:p>
            <a:pPr marL="189309" lvl="1" indent="0" algn="just">
              <a:buNone/>
            </a:pPr>
            <a:r>
              <a:rPr lang="en-US" dirty="0">
                <a:solidFill>
                  <a:schemeClr val="tx1">
                    <a:lumMod val="75000"/>
                    <a:lumOff val="25000"/>
                  </a:schemeClr>
                </a:solidFill>
              </a:rPr>
              <a:t>The conventional heat source is a steam boiler.</a:t>
            </a:r>
          </a:p>
        </p:txBody>
      </p:sp>
      <p:sp>
        <p:nvSpPr>
          <p:cNvPr id="19" name="Untertitel 12">
            <a:extLst>
              <a:ext uri="{FF2B5EF4-FFF2-40B4-BE49-F238E27FC236}">
                <a16:creationId xmlns:a16="http://schemas.microsoft.com/office/drawing/2014/main" id="{111C8463-A3F2-4DC4-A957-86BE59DB5B70}"/>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a:solidFill>
                  <a:srgbClr val="000000">
                    <a:lumMod val="75000"/>
                    <a:lumOff val="25000"/>
                  </a:srgbClr>
                </a:solidFill>
                <a:latin typeface="Arial"/>
              </a:rPr>
              <a:t>Casos de exito:</a:t>
            </a:r>
          </a:p>
        </p:txBody>
      </p:sp>
      <p:sp>
        <p:nvSpPr>
          <p:cNvPr id="20" name="Titel 1">
            <a:extLst>
              <a:ext uri="{FF2B5EF4-FFF2-40B4-BE49-F238E27FC236}">
                <a16:creationId xmlns:a16="http://schemas.microsoft.com/office/drawing/2014/main" id="{DE326285-BFA3-4926-8150-5DFFB0C4883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Integrating renewable energy in the manufacturing processes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1" name="Rectángulo 20">
            <a:extLst>
              <a:ext uri="{FF2B5EF4-FFF2-40B4-BE49-F238E27FC236}">
                <a16:creationId xmlns:a16="http://schemas.microsoft.com/office/drawing/2014/main" id="{CEB3EBE2-F03B-4D43-81BE-5FAC307A11D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Rectángulo 21">
            <a:extLst>
              <a:ext uri="{FF2B5EF4-FFF2-40B4-BE49-F238E27FC236}">
                <a16:creationId xmlns:a16="http://schemas.microsoft.com/office/drawing/2014/main" id="{55FDC414-CBAF-4555-8698-839B24ABA14A}"/>
              </a:ext>
            </a:extLst>
          </p:cNvPr>
          <p:cNvSpPr/>
          <p:nvPr/>
        </p:nvSpPr>
        <p:spPr>
          <a:xfrm>
            <a:off x="398783" y="1816602"/>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ACBE6837-5DDA-4341-8D7E-711E36CBA098}"/>
              </a:ext>
            </a:extLst>
          </p:cNvPr>
          <p:cNvSpPr/>
          <p:nvPr/>
        </p:nvSpPr>
        <p:spPr>
          <a:xfrm>
            <a:off x="3339694" y="2730917"/>
            <a:ext cx="5485975" cy="3009490"/>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Inhaltsplatzhalter 10">
            <a:extLst>
              <a:ext uri="{FF2B5EF4-FFF2-40B4-BE49-F238E27FC236}">
                <a16:creationId xmlns:a16="http://schemas.microsoft.com/office/drawing/2014/main" id="{42B9FBC3-7932-4AE9-B629-E34F5E9E6663}"/>
              </a:ext>
            </a:extLst>
          </p:cNvPr>
          <p:cNvSpPr txBox="1">
            <a:spLocks/>
          </p:cNvSpPr>
          <p:nvPr/>
        </p:nvSpPr>
        <p:spPr>
          <a:xfrm>
            <a:off x="3176284" y="2876137"/>
            <a:ext cx="5649385" cy="3026660"/>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0"/>
              </a:spcBef>
              <a:spcAft>
                <a:spcPts val="1200"/>
              </a:spcAft>
              <a:buFont typeface="Wingdings" panose="05000000000000000000" pitchFamily="2" charset="2"/>
              <a:buChar char="ü"/>
            </a:pPr>
            <a:r>
              <a:rPr lang="es-ES" sz="1350" b="1" dirty="0"/>
              <a:t>Miguel Torres S.A: </a:t>
            </a:r>
            <a:r>
              <a:rPr lang="es-ES" sz="1350" dirty="0" err="1"/>
              <a:t>Winery</a:t>
            </a:r>
            <a:r>
              <a:rPr lang="es-ES" sz="1350" dirty="0"/>
              <a:t> </a:t>
            </a:r>
            <a:r>
              <a:rPr lang="es-ES" sz="1350" dirty="0" err="1"/>
              <a:t>which</a:t>
            </a:r>
            <a:r>
              <a:rPr lang="es-ES" sz="1350" dirty="0"/>
              <a:t> uses </a:t>
            </a:r>
            <a:r>
              <a:rPr lang="es-ES" sz="1350" dirty="0" err="1"/>
              <a:t>biomass</a:t>
            </a:r>
            <a:r>
              <a:rPr lang="es-ES" sz="1350" dirty="0"/>
              <a:t> </a:t>
            </a:r>
            <a:r>
              <a:rPr lang="es-ES" sz="1350" dirty="0" err="1"/>
              <a:t>for</a:t>
            </a:r>
            <a:r>
              <a:rPr lang="es-ES" sz="1350" dirty="0"/>
              <a:t> </a:t>
            </a:r>
            <a:r>
              <a:rPr lang="es-ES" sz="1350" dirty="0" err="1"/>
              <a:t>renewable</a:t>
            </a:r>
            <a:r>
              <a:rPr lang="es-ES" sz="1350" dirty="0"/>
              <a:t> </a:t>
            </a:r>
            <a:r>
              <a:rPr lang="es-ES" sz="1350" dirty="0" err="1"/>
              <a:t>heat</a:t>
            </a:r>
            <a:r>
              <a:rPr lang="es-ES" sz="1350" dirty="0"/>
              <a:t> and </a:t>
            </a:r>
            <a:r>
              <a:rPr lang="es-ES" sz="1350" dirty="0" err="1"/>
              <a:t>cold</a:t>
            </a:r>
            <a:r>
              <a:rPr lang="es-ES" sz="1350" dirty="0"/>
              <a:t> </a:t>
            </a:r>
            <a:r>
              <a:rPr lang="es-ES" sz="1350" dirty="0" err="1"/>
              <a:t>production</a:t>
            </a:r>
            <a:r>
              <a:rPr lang="es-ES" sz="1350" dirty="0"/>
              <a:t>.</a:t>
            </a:r>
          </a:p>
          <a:p>
            <a:pPr lvl="1" algn="just">
              <a:spcBef>
                <a:spcPts val="0"/>
              </a:spcBef>
              <a:spcAft>
                <a:spcPts val="1200"/>
              </a:spcAft>
              <a:buFont typeface="Wingdings" panose="05000000000000000000" pitchFamily="2" charset="2"/>
              <a:buChar char="ü"/>
            </a:pPr>
            <a:r>
              <a:rPr lang="es-ES" sz="1350" b="1" dirty="0"/>
              <a:t>Lesa </a:t>
            </a:r>
            <a:r>
              <a:rPr lang="es-ES" sz="1350" b="1" dirty="0" err="1"/>
              <a:t>Dairy</a:t>
            </a:r>
            <a:r>
              <a:rPr lang="es-ES" sz="1350" b="1" dirty="0"/>
              <a:t> (</a:t>
            </a:r>
            <a:r>
              <a:rPr lang="es-ES" sz="1350" b="1" dirty="0" err="1"/>
              <a:t>Switzerland</a:t>
            </a:r>
            <a:r>
              <a:rPr lang="es-ES" sz="1350" b="1" dirty="0"/>
              <a:t>): </a:t>
            </a:r>
            <a:r>
              <a:rPr lang="es-ES" sz="1350" dirty="0" err="1"/>
              <a:t>Implemented</a:t>
            </a:r>
            <a:r>
              <a:rPr lang="es-ES" sz="1350" dirty="0"/>
              <a:t> solar </a:t>
            </a:r>
            <a:r>
              <a:rPr lang="es-ES" sz="1350" dirty="0" err="1"/>
              <a:t>heating</a:t>
            </a:r>
            <a:r>
              <a:rPr lang="es-ES" sz="1350" dirty="0"/>
              <a:t> </a:t>
            </a:r>
            <a:r>
              <a:rPr lang="es-ES" sz="1350" dirty="0" err="1"/>
              <a:t>system</a:t>
            </a:r>
            <a:r>
              <a:rPr lang="es-ES" sz="1350" dirty="0"/>
              <a:t> in </a:t>
            </a:r>
            <a:r>
              <a:rPr lang="es-ES" sz="1350" dirty="0" err="1"/>
              <a:t>their</a:t>
            </a:r>
            <a:r>
              <a:rPr lang="es-ES" sz="1350" dirty="0"/>
              <a:t> </a:t>
            </a:r>
            <a:r>
              <a:rPr lang="es-ES" sz="1350" dirty="0" err="1"/>
              <a:t>production</a:t>
            </a:r>
            <a:r>
              <a:rPr lang="es-ES" sz="1350" dirty="0"/>
              <a:t> </a:t>
            </a:r>
            <a:r>
              <a:rPr lang="es-ES" sz="1350" dirty="0" err="1"/>
              <a:t>process</a:t>
            </a:r>
            <a:r>
              <a:rPr lang="es-ES" sz="1350" dirty="0"/>
              <a:t>.</a:t>
            </a:r>
          </a:p>
          <a:p>
            <a:pPr lvl="1" algn="just">
              <a:spcBef>
                <a:spcPts val="0"/>
              </a:spcBef>
              <a:spcAft>
                <a:spcPts val="1200"/>
              </a:spcAft>
              <a:buFont typeface="Wingdings" panose="05000000000000000000" pitchFamily="2" charset="2"/>
              <a:buChar char="ü"/>
            </a:pPr>
            <a:r>
              <a:rPr lang="es-ES" sz="1350" b="1" dirty="0" err="1"/>
              <a:t>Göss</a:t>
            </a:r>
            <a:r>
              <a:rPr lang="es-ES" sz="1350" b="1" dirty="0"/>
              <a:t> </a:t>
            </a:r>
            <a:r>
              <a:rPr lang="es-ES" sz="1350" b="1" dirty="0" err="1"/>
              <a:t>Brewery</a:t>
            </a:r>
            <a:r>
              <a:rPr lang="es-ES" sz="1350" b="1" dirty="0"/>
              <a:t> (Austria): </a:t>
            </a:r>
            <a:r>
              <a:rPr lang="es-ES" sz="1350" dirty="0" err="1"/>
              <a:t>First</a:t>
            </a:r>
            <a:r>
              <a:rPr lang="es-ES" sz="1350" dirty="0"/>
              <a:t> solar </a:t>
            </a:r>
            <a:r>
              <a:rPr lang="es-ES" sz="1350" dirty="0" err="1"/>
              <a:t>brew</a:t>
            </a:r>
            <a:r>
              <a:rPr lang="es-ES" sz="1350" dirty="0"/>
              <a:t> </a:t>
            </a:r>
            <a:r>
              <a:rPr lang="es-ES" sz="1350" dirty="0" err="1"/>
              <a:t>relying</a:t>
            </a:r>
            <a:r>
              <a:rPr lang="es-ES" sz="1350" dirty="0"/>
              <a:t> </a:t>
            </a:r>
            <a:r>
              <a:rPr lang="es-ES" sz="1350" dirty="0" err="1"/>
              <a:t>only</a:t>
            </a:r>
            <a:r>
              <a:rPr lang="es-ES" sz="1350" dirty="0"/>
              <a:t> </a:t>
            </a:r>
            <a:r>
              <a:rPr lang="es-ES" sz="1350" dirty="0" err="1"/>
              <a:t>on</a:t>
            </a:r>
            <a:r>
              <a:rPr lang="es-ES" sz="1350" dirty="0"/>
              <a:t> </a:t>
            </a:r>
            <a:r>
              <a:rPr lang="es-ES" sz="1350" dirty="0" err="1"/>
              <a:t>renewable</a:t>
            </a:r>
            <a:r>
              <a:rPr lang="es-ES" sz="1350" dirty="0"/>
              <a:t> </a:t>
            </a:r>
            <a:r>
              <a:rPr lang="es-ES" sz="1350" dirty="0" err="1"/>
              <a:t>heat</a:t>
            </a:r>
            <a:r>
              <a:rPr lang="es-ES" sz="1350" dirty="0"/>
              <a:t> </a:t>
            </a:r>
            <a:r>
              <a:rPr lang="es-ES" sz="1350" dirty="0" err="1"/>
              <a:t>for</a:t>
            </a:r>
            <a:r>
              <a:rPr lang="es-ES" sz="1350" dirty="0"/>
              <a:t> </a:t>
            </a:r>
            <a:r>
              <a:rPr lang="es-ES" sz="1350" dirty="0" err="1"/>
              <a:t>mashing</a:t>
            </a:r>
            <a:r>
              <a:rPr lang="es-ES" sz="1350" dirty="0"/>
              <a:t>.</a:t>
            </a:r>
          </a:p>
          <a:p>
            <a:pPr lvl="1" algn="just">
              <a:spcBef>
                <a:spcPts val="0"/>
              </a:spcBef>
              <a:spcAft>
                <a:spcPts val="1200"/>
              </a:spcAft>
              <a:buFont typeface="Wingdings" panose="05000000000000000000" pitchFamily="2" charset="2"/>
              <a:buChar char="ü"/>
            </a:pPr>
            <a:r>
              <a:rPr lang="es-ES" sz="1350" b="1" dirty="0"/>
              <a:t>Cervecería </a:t>
            </a:r>
            <a:r>
              <a:rPr lang="es-ES" sz="1350" b="1" dirty="0" err="1"/>
              <a:t>Hofmühl</a:t>
            </a:r>
            <a:r>
              <a:rPr lang="es-ES" sz="1350" b="1" dirty="0"/>
              <a:t> (</a:t>
            </a:r>
            <a:r>
              <a:rPr lang="es-ES" sz="1350" b="1" dirty="0" err="1"/>
              <a:t>Germany</a:t>
            </a:r>
            <a:r>
              <a:rPr lang="es-ES" sz="1350" b="1" dirty="0"/>
              <a:t>): </a:t>
            </a:r>
            <a:r>
              <a:rPr lang="es-ES" sz="1350" dirty="0" err="1"/>
              <a:t>Supplies</a:t>
            </a:r>
            <a:r>
              <a:rPr lang="es-ES" sz="1350" dirty="0"/>
              <a:t> </a:t>
            </a:r>
            <a:r>
              <a:rPr lang="es-ES" sz="1350" dirty="0" err="1"/>
              <a:t>hot</a:t>
            </a:r>
            <a:r>
              <a:rPr lang="es-ES" sz="1350" dirty="0"/>
              <a:t> </a:t>
            </a:r>
            <a:r>
              <a:rPr lang="es-ES" sz="1350" dirty="0" err="1"/>
              <a:t>water</a:t>
            </a:r>
            <a:r>
              <a:rPr lang="es-ES" sz="1350" dirty="0"/>
              <a:t> </a:t>
            </a:r>
            <a:r>
              <a:rPr lang="es-ES" sz="1350" dirty="0" err="1"/>
              <a:t>to</a:t>
            </a:r>
            <a:r>
              <a:rPr lang="es-ES" sz="1350" dirty="0"/>
              <a:t> </a:t>
            </a:r>
            <a:r>
              <a:rPr lang="es-ES" sz="1350" dirty="0" err="1"/>
              <a:t>various</a:t>
            </a:r>
            <a:r>
              <a:rPr lang="es-ES" sz="1350" dirty="0"/>
              <a:t> </a:t>
            </a:r>
            <a:r>
              <a:rPr lang="es-ES" sz="1350" dirty="0" err="1"/>
              <a:t>process</a:t>
            </a:r>
            <a:r>
              <a:rPr lang="es-ES" sz="1350" dirty="0"/>
              <a:t> </a:t>
            </a:r>
            <a:r>
              <a:rPr lang="es-ES" sz="1350" dirty="0" err="1"/>
              <a:t>stages</a:t>
            </a:r>
            <a:r>
              <a:rPr lang="es-ES" sz="1350" dirty="0"/>
              <a:t> </a:t>
            </a:r>
            <a:r>
              <a:rPr lang="es-ES" sz="1350" dirty="0" err="1"/>
              <a:t>thanks</a:t>
            </a:r>
            <a:r>
              <a:rPr lang="es-ES" sz="1350" dirty="0"/>
              <a:t> </a:t>
            </a:r>
            <a:r>
              <a:rPr lang="es-ES" sz="1350" dirty="0" err="1"/>
              <a:t>to</a:t>
            </a:r>
            <a:r>
              <a:rPr lang="es-ES" sz="1350" dirty="0"/>
              <a:t> a solar </a:t>
            </a:r>
            <a:r>
              <a:rPr lang="es-ES" sz="1350" dirty="0" err="1"/>
              <a:t>heating</a:t>
            </a:r>
            <a:r>
              <a:rPr lang="es-ES" sz="1350" dirty="0"/>
              <a:t> </a:t>
            </a:r>
            <a:r>
              <a:rPr lang="es-ES" sz="1350" dirty="0" err="1"/>
              <a:t>system</a:t>
            </a:r>
            <a:r>
              <a:rPr lang="es-ES" sz="1350" dirty="0"/>
              <a:t>.</a:t>
            </a:r>
          </a:p>
          <a:p>
            <a:pPr lvl="1" algn="just">
              <a:spcBef>
                <a:spcPts val="0"/>
              </a:spcBef>
              <a:spcAft>
                <a:spcPts val="1200"/>
              </a:spcAft>
              <a:buFont typeface="Wingdings" panose="05000000000000000000" pitchFamily="2" charset="2"/>
              <a:buChar char="ü"/>
            </a:pPr>
            <a:r>
              <a:rPr lang="es-ES" sz="1350" b="1" dirty="0" err="1"/>
              <a:t>Neumarkter</a:t>
            </a:r>
            <a:r>
              <a:rPr lang="es-ES" sz="1350" b="1" dirty="0"/>
              <a:t> </a:t>
            </a:r>
            <a:r>
              <a:rPr lang="es-ES" sz="1350" b="1" dirty="0" err="1"/>
              <a:t>Lammsbräu</a:t>
            </a:r>
            <a:r>
              <a:rPr lang="es-ES" sz="1350" b="1" dirty="0"/>
              <a:t> (</a:t>
            </a:r>
            <a:r>
              <a:rPr lang="es-ES" sz="1350" b="1" dirty="0" err="1"/>
              <a:t>Germany</a:t>
            </a:r>
            <a:r>
              <a:rPr lang="es-ES" sz="1350" b="1" dirty="0"/>
              <a:t>): </a:t>
            </a:r>
            <a:r>
              <a:rPr lang="es-ES" sz="1350" dirty="0"/>
              <a:t>Solar </a:t>
            </a:r>
            <a:r>
              <a:rPr lang="es-ES" sz="1350" dirty="0" err="1"/>
              <a:t>energy</a:t>
            </a:r>
            <a:r>
              <a:rPr lang="es-ES" sz="1350" dirty="0"/>
              <a:t> </a:t>
            </a:r>
            <a:r>
              <a:rPr lang="es-ES" sz="1350" dirty="0" err="1"/>
              <a:t>is</a:t>
            </a:r>
            <a:r>
              <a:rPr lang="es-ES" sz="1350" dirty="0"/>
              <a:t> </a:t>
            </a:r>
            <a:r>
              <a:rPr lang="es-ES" sz="1350" dirty="0" err="1"/>
              <a:t>used</a:t>
            </a:r>
            <a:r>
              <a:rPr lang="es-ES" sz="1350" dirty="0"/>
              <a:t> </a:t>
            </a:r>
            <a:r>
              <a:rPr lang="es-ES" sz="1350" dirty="0" err="1"/>
              <a:t>to</a:t>
            </a:r>
            <a:r>
              <a:rPr lang="es-ES" sz="1350" dirty="0"/>
              <a:t> </a:t>
            </a:r>
            <a:r>
              <a:rPr lang="es-ES" sz="1350" dirty="0" err="1"/>
              <a:t>preheat</a:t>
            </a:r>
            <a:r>
              <a:rPr lang="es-ES" sz="1350" dirty="0"/>
              <a:t> </a:t>
            </a:r>
            <a:r>
              <a:rPr lang="es-ES" sz="1350" dirty="0" err="1"/>
              <a:t>ambient</a:t>
            </a:r>
            <a:r>
              <a:rPr lang="es-ES" sz="1350" dirty="0"/>
              <a:t> air </a:t>
            </a:r>
            <a:r>
              <a:rPr lang="es-ES" sz="1350" dirty="0" err="1"/>
              <a:t>for</a:t>
            </a:r>
            <a:r>
              <a:rPr lang="es-ES" sz="1350" dirty="0"/>
              <a:t> </a:t>
            </a:r>
            <a:r>
              <a:rPr lang="es-ES" sz="1350" dirty="0" err="1"/>
              <a:t>the</a:t>
            </a:r>
            <a:r>
              <a:rPr lang="es-ES" sz="1350" dirty="0"/>
              <a:t> </a:t>
            </a:r>
            <a:r>
              <a:rPr lang="es-ES" sz="1350" dirty="0" err="1"/>
              <a:t>drying</a:t>
            </a:r>
            <a:r>
              <a:rPr lang="es-ES" sz="1350" dirty="0"/>
              <a:t> </a:t>
            </a:r>
            <a:r>
              <a:rPr lang="es-ES" sz="1350" dirty="0" err="1"/>
              <a:t>process</a:t>
            </a:r>
            <a:r>
              <a:rPr lang="es-ES" sz="1350" dirty="0"/>
              <a:t> in </a:t>
            </a:r>
            <a:r>
              <a:rPr lang="es-ES" sz="1350" dirty="0" err="1"/>
              <a:t>the</a:t>
            </a:r>
            <a:r>
              <a:rPr lang="es-ES" sz="1350" dirty="0"/>
              <a:t> </a:t>
            </a:r>
            <a:r>
              <a:rPr lang="es-ES" sz="1350" dirty="0" err="1"/>
              <a:t>malt</a:t>
            </a:r>
            <a:r>
              <a:rPr lang="es-ES" sz="1350" dirty="0"/>
              <a:t> </a:t>
            </a:r>
            <a:r>
              <a:rPr lang="es-ES" sz="1350" dirty="0" err="1"/>
              <a:t>house</a:t>
            </a:r>
            <a:r>
              <a:rPr lang="es-ES" sz="1350" dirty="0"/>
              <a:t>.</a:t>
            </a:r>
          </a:p>
        </p:txBody>
      </p:sp>
      <p:sp>
        <p:nvSpPr>
          <p:cNvPr id="29" name="Rectángulo 28">
            <a:extLst>
              <a:ext uri="{FF2B5EF4-FFF2-40B4-BE49-F238E27FC236}">
                <a16:creationId xmlns:a16="http://schemas.microsoft.com/office/drawing/2014/main" id="{7D949BED-E9C8-468A-A675-035D1A0A296D}"/>
              </a:ext>
            </a:extLst>
          </p:cNvPr>
          <p:cNvSpPr/>
          <p:nvPr/>
        </p:nvSpPr>
        <p:spPr>
          <a:xfrm>
            <a:off x="3339694" y="1816601"/>
            <a:ext cx="5485974" cy="89714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93CB4A7-80D4-43AD-AD48-B6A02934B615}"/>
              </a:ext>
            </a:extLst>
          </p:cNvPr>
          <p:cNvSpPr/>
          <p:nvPr/>
        </p:nvSpPr>
        <p:spPr>
          <a:xfrm>
            <a:off x="3339692" y="2129051"/>
            <a:ext cx="5485973" cy="369332"/>
          </a:xfrm>
          <a:prstGeom prst="rect">
            <a:avLst/>
          </a:prstGeom>
        </p:spPr>
        <p:txBody>
          <a:bodyPr wrap="square">
            <a:spAutoFit/>
          </a:bodyPr>
          <a:lstStyle/>
          <a:p>
            <a:pPr algn="ctr"/>
            <a:r>
              <a:rPr lang="es-ES" b="1" dirty="0">
                <a:solidFill>
                  <a:schemeClr val="tx1">
                    <a:lumMod val="75000"/>
                    <a:lumOff val="25000"/>
                  </a:schemeClr>
                </a:solidFill>
              </a:rPr>
              <a:t>Reference </a:t>
            </a:r>
            <a:r>
              <a:rPr lang="es-ES" b="1" dirty="0" err="1">
                <a:solidFill>
                  <a:schemeClr val="tx1">
                    <a:lumMod val="75000"/>
                    <a:lumOff val="25000"/>
                  </a:schemeClr>
                </a:solidFill>
              </a:rPr>
              <a:t>organisations</a:t>
            </a:r>
            <a:r>
              <a:rPr lang="es-ES" b="1" dirty="0">
                <a:solidFill>
                  <a:schemeClr val="tx1">
                    <a:lumMod val="75000"/>
                    <a:lumOff val="25000"/>
                  </a:schemeClr>
                </a:solidFill>
              </a:rPr>
              <a:t>:</a:t>
            </a:r>
            <a:endParaRPr lang="es-ES" sz="2400" b="1" dirty="0">
              <a:solidFill>
                <a:schemeClr val="tx1">
                  <a:lumMod val="75000"/>
                  <a:lumOff val="25000"/>
                </a:schemeClr>
              </a:solidFill>
            </a:endParaRPr>
          </a:p>
        </p:txBody>
      </p:sp>
    </p:spTree>
    <p:extLst>
      <p:ext uri="{BB962C8B-B14F-4D97-AF65-F5344CB8AC3E}">
        <p14:creationId xmlns:p14="http://schemas.microsoft.com/office/powerpoint/2010/main" val="1278618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51</a:t>
            </a:fld>
            <a:endParaRPr lang="de-DE"/>
          </a:p>
        </p:txBody>
      </p:sp>
      <p:sp>
        <p:nvSpPr>
          <p:cNvPr id="11" name="Titel 1">
            <a:extLst>
              <a:ext uri="{FF2B5EF4-FFF2-40B4-BE49-F238E27FC236}">
                <a16:creationId xmlns:a16="http://schemas.microsoft.com/office/drawing/2014/main" id="{AEFD0956-632F-4A43-84B0-B0CAF8482C8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Integrating</a:t>
            </a:r>
            <a:r>
              <a:rPr lang="es-ES" sz="2400" dirty="0"/>
              <a:t> </a:t>
            </a:r>
            <a:r>
              <a:rPr lang="es-ES" sz="2400" dirty="0" err="1"/>
              <a:t>renewable</a:t>
            </a:r>
            <a:r>
              <a:rPr lang="es-ES" sz="2400" dirty="0"/>
              <a:t> </a:t>
            </a:r>
            <a:r>
              <a:rPr lang="es-ES" sz="2400" dirty="0" err="1"/>
              <a:t>energy</a:t>
            </a:r>
            <a:r>
              <a:rPr lang="es-ES" sz="2400" dirty="0"/>
              <a:t> in </a:t>
            </a:r>
            <a:r>
              <a:rPr lang="es-ES" sz="2400" dirty="0" err="1"/>
              <a:t>the</a:t>
            </a:r>
            <a:r>
              <a:rPr lang="es-ES" sz="2400" dirty="0"/>
              <a:t> </a:t>
            </a:r>
            <a:r>
              <a:rPr lang="es-ES" sz="2400" dirty="0" err="1"/>
              <a:t>manufacturing</a:t>
            </a:r>
            <a:r>
              <a:rPr lang="es-ES" sz="2400" dirty="0"/>
              <a:t> </a:t>
            </a:r>
            <a:r>
              <a:rPr lang="es-ES" sz="2400" dirty="0" err="1"/>
              <a:t>processes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6FDB92A6-122E-44EA-91E7-A4145B83C2E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5FE6EA87-8510-4148-82ED-3C27FC36CA9D}"/>
              </a:ext>
            </a:extLst>
          </p:cNvPr>
          <p:cNvSpPr/>
          <p:nvPr/>
        </p:nvSpPr>
        <p:spPr>
          <a:xfrm>
            <a:off x="940189" y="1924506"/>
            <a:ext cx="3027293"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AFB339C1-8FD6-49B2-B5D9-FE0678ED8409}"/>
              </a:ext>
            </a:extLst>
          </p:cNvPr>
          <p:cNvSpPr/>
          <p:nvPr/>
        </p:nvSpPr>
        <p:spPr>
          <a:xfrm>
            <a:off x="2012393"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A66F517D-3319-4D72-8CC4-223E1C974E77}"/>
              </a:ext>
            </a:extLst>
          </p:cNvPr>
          <p:cNvSpPr/>
          <p:nvPr/>
        </p:nvSpPr>
        <p:spPr>
          <a:xfrm>
            <a:off x="887759" y="2029970"/>
            <a:ext cx="314131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6" name="TextBox 33">
            <a:extLst>
              <a:ext uri="{FF2B5EF4-FFF2-40B4-BE49-F238E27FC236}">
                <a16:creationId xmlns:a16="http://schemas.microsoft.com/office/drawing/2014/main" id="{4F3D91DA-95EF-48A1-A0D8-96CAD88DA277}"/>
              </a:ext>
            </a:extLst>
          </p:cNvPr>
          <p:cNvSpPr txBox="1"/>
          <p:nvPr/>
        </p:nvSpPr>
        <p:spPr>
          <a:xfrm>
            <a:off x="943512" y="2564167"/>
            <a:ext cx="2923638" cy="2441694"/>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use of renewable energies for production processes mainly replaces fossil fuels (for example, natural gas or coal), which reduces the air emissions generated during combustion.</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Solar radiation on the earth's surface has seasonal variations, which can be 1:2 in the tropics and up to 1:10 in higher latitudes.</a:t>
            </a:r>
          </a:p>
        </p:txBody>
      </p:sp>
      <p:pic>
        <p:nvPicPr>
          <p:cNvPr id="17" name="Gráfico 16">
            <a:extLst>
              <a:ext uri="{FF2B5EF4-FFF2-40B4-BE49-F238E27FC236}">
                <a16:creationId xmlns:a16="http://schemas.microsoft.com/office/drawing/2014/main" id="{B70EE6B4-BE18-49B9-8717-C6E026336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509400"/>
            <a:ext cx="427966" cy="408757"/>
          </a:xfrm>
          <a:prstGeom prst="rect">
            <a:avLst/>
          </a:prstGeom>
        </p:spPr>
      </p:pic>
      <p:sp>
        <p:nvSpPr>
          <p:cNvPr id="18" name="Rectángulo: esquinas superiores redondeadas 17">
            <a:extLst>
              <a:ext uri="{FF2B5EF4-FFF2-40B4-BE49-F238E27FC236}">
                <a16:creationId xmlns:a16="http://schemas.microsoft.com/office/drawing/2014/main" id="{86930F17-270F-4651-A28B-77F27E47E954}"/>
              </a:ext>
            </a:extLst>
          </p:cNvPr>
          <p:cNvSpPr/>
          <p:nvPr/>
        </p:nvSpPr>
        <p:spPr>
          <a:xfrm>
            <a:off x="4713428" y="1918157"/>
            <a:ext cx="36289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DAB925C0-ABBD-49FD-B64A-25C259BFBDDC}"/>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98FC0C15-AC3D-46BE-A0B6-9EE68A14848B}"/>
              </a:ext>
            </a:extLst>
          </p:cNvPr>
          <p:cNvSpPr/>
          <p:nvPr/>
        </p:nvSpPr>
        <p:spPr>
          <a:xfrm>
            <a:off x="4713428" y="2023621"/>
            <a:ext cx="3628992"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1" name="Gráfico 20">
            <a:extLst>
              <a:ext uri="{FF2B5EF4-FFF2-40B4-BE49-F238E27FC236}">
                <a16:creationId xmlns:a16="http://schemas.microsoft.com/office/drawing/2014/main" id="{7A7B5493-BE43-40E4-B7C3-6B1FF7D6E4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687D2C64-C5EB-418F-B151-B034C62D4959}"/>
              </a:ext>
            </a:extLst>
          </p:cNvPr>
          <p:cNvSpPr/>
          <p:nvPr/>
        </p:nvSpPr>
        <p:spPr>
          <a:xfrm>
            <a:off x="940189" y="2431515"/>
            <a:ext cx="3021261" cy="257434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09355AC7-8763-4BAA-A8CE-6056C7406D34}"/>
              </a:ext>
            </a:extLst>
          </p:cNvPr>
          <p:cNvSpPr/>
          <p:nvPr/>
        </p:nvSpPr>
        <p:spPr>
          <a:xfrm>
            <a:off x="4710105" y="2425988"/>
            <a:ext cx="3632315" cy="252299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7ACE4C61-08F1-4D72-985B-EE8802AFE252}"/>
              </a:ext>
            </a:extLst>
          </p:cNvPr>
          <p:cNvSpPr txBox="1"/>
          <p:nvPr/>
        </p:nvSpPr>
        <p:spPr>
          <a:xfrm>
            <a:off x="4723761" y="2491750"/>
            <a:ext cx="3618660"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economy of the renewable energy system is based on the analysis of the installation costs and the energy generated. Therefore, they depend on local conditions and the type of renewable energy source</a:t>
            </a:r>
            <a:r>
              <a:rPr lang="es-ES" sz="1350" dirty="0">
                <a:solidFill>
                  <a:schemeClr val="tx1">
                    <a:lumMod val="75000"/>
                    <a:lumOff val="25000"/>
                  </a:schemeClr>
                </a:solidFill>
              </a:rPr>
              <a:t>.</a:t>
            </a:r>
          </a:p>
        </p:txBody>
      </p:sp>
    </p:spTree>
    <p:extLst>
      <p:ext uri="{BB962C8B-B14F-4D97-AF65-F5344CB8AC3E}">
        <p14:creationId xmlns:p14="http://schemas.microsoft.com/office/powerpoint/2010/main" val="1499861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52</a:t>
            </a:fld>
            <a:endParaRPr lang="de-DE">
              <a:solidFill>
                <a:srgbClr val="000000">
                  <a:lumMod val="75000"/>
                  <a:lumOff val="25000"/>
                </a:srgbClr>
              </a:solidFill>
              <a:latin typeface="Arial"/>
            </a:endParaRPr>
          </a:p>
        </p:txBody>
      </p:sp>
      <p:sp>
        <p:nvSpPr>
          <p:cNvPr id="9" name="Untertitel 5">
            <a:extLst>
              <a:ext uri="{FF2B5EF4-FFF2-40B4-BE49-F238E27FC236}">
                <a16:creationId xmlns:a16="http://schemas.microsoft.com/office/drawing/2014/main" id="{2903CBD6-3B61-4283-A9E7-3B1FCC0B4015}"/>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Driving</a:t>
            </a:r>
            <a:r>
              <a:rPr lang="es-ES" sz="3600" dirty="0">
                <a:solidFill>
                  <a:srgbClr val="000000">
                    <a:lumMod val="75000"/>
                    <a:lumOff val="25000"/>
                  </a:srgbClr>
                </a:solidFill>
              </a:rPr>
              <a:t> </a:t>
            </a:r>
            <a:r>
              <a:rPr lang="es-ES" sz="3600" dirty="0" err="1">
                <a:solidFill>
                  <a:srgbClr val="000000">
                    <a:lumMod val="75000"/>
                    <a:lumOff val="25000"/>
                  </a:srgbClr>
                </a:solidFill>
              </a:rPr>
              <a:t>force</a:t>
            </a:r>
            <a:r>
              <a:rPr lang="es-ES" sz="3600" dirty="0">
                <a:solidFill>
                  <a:srgbClr val="000000">
                    <a:lumMod val="75000"/>
                    <a:lumOff val="25000"/>
                  </a:srgbClr>
                </a:solidFill>
              </a:rPr>
              <a:t> </a:t>
            </a:r>
            <a:r>
              <a:rPr lang="es-ES" sz="3600" dirty="0" err="1">
                <a:solidFill>
                  <a:srgbClr val="000000">
                    <a:lumMod val="75000"/>
                    <a:lumOff val="25000"/>
                  </a:srgbClr>
                </a:solidFill>
              </a:rPr>
              <a:t>for</a:t>
            </a:r>
            <a:r>
              <a:rPr lang="es-ES" sz="3600" dirty="0">
                <a:solidFill>
                  <a:srgbClr val="000000">
                    <a:lumMod val="75000"/>
                    <a:lumOff val="25000"/>
                  </a:srgbClr>
                </a:solidFill>
              </a:rPr>
              <a:t> </a:t>
            </a:r>
            <a:r>
              <a:rPr lang="es-ES" sz="3600" dirty="0" err="1">
                <a:solidFill>
                  <a:srgbClr val="000000">
                    <a:lumMod val="75000"/>
                    <a:lumOff val="25000"/>
                  </a:srgbClr>
                </a:solidFill>
              </a:rPr>
              <a:t>implementation</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10" name="Inhaltsplatzhalter 2">
            <a:extLst>
              <a:ext uri="{FF2B5EF4-FFF2-40B4-BE49-F238E27FC236}">
                <a16:creationId xmlns:a16="http://schemas.microsoft.com/office/drawing/2014/main" id="{10E9F10B-50B8-459D-81ED-7AA4DFE0CF77}"/>
              </a:ext>
            </a:extLst>
          </p:cNvPr>
          <p:cNvSpPr txBox="1">
            <a:spLocks/>
          </p:cNvSpPr>
          <p:nvPr/>
        </p:nvSpPr>
        <p:spPr>
          <a:xfrm>
            <a:off x="431768" y="2342564"/>
            <a:ext cx="8229600" cy="2762833"/>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The reduction in cost related with energy use in a scenario of continuous fuel price increases.</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The reduction in CO2 emissions, which allows the carbon footprint at corporate and product level to be reduced.</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Investments in solar energy improve the company's market image and can add value to certain special “green” products. </a:t>
            </a:r>
          </a:p>
          <a:p>
            <a:pPr marL="285750" indent="-285750" algn="just">
              <a:spcAft>
                <a:spcPts val="450"/>
              </a:spcAft>
              <a:buFont typeface="Arial" panose="020B0604020202020204" pitchFamily="34" charset="0"/>
              <a:buChar char="•"/>
            </a:pPr>
            <a:r>
              <a:rPr lang="en-US" sz="1800" b="0" dirty="0">
                <a:solidFill>
                  <a:schemeClr val="tx1">
                    <a:lumMod val="75000"/>
                    <a:lumOff val="25000"/>
                  </a:schemeClr>
                </a:solidFill>
              </a:rPr>
              <a:t>The increased security in energy supply achieved thanks to the use of renewable energies on site and nearby. </a:t>
            </a:r>
          </a:p>
        </p:txBody>
      </p:sp>
      <p:sp>
        <p:nvSpPr>
          <p:cNvPr id="11" name="Titel 1">
            <a:extLst>
              <a:ext uri="{FF2B5EF4-FFF2-40B4-BE49-F238E27FC236}">
                <a16:creationId xmlns:a16="http://schemas.microsoft.com/office/drawing/2014/main" id="{70579638-26F3-43FA-B382-57C5DB071AE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Integrating</a:t>
            </a:r>
            <a:r>
              <a:rPr lang="es-ES" sz="2400" dirty="0"/>
              <a:t> </a:t>
            </a:r>
            <a:r>
              <a:rPr lang="es-ES" sz="2400" dirty="0" err="1"/>
              <a:t>renewable</a:t>
            </a:r>
            <a:r>
              <a:rPr lang="es-ES" sz="2400" dirty="0"/>
              <a:t> </a:t>
            </a:r>
            <a:r>
              <a:rPr lang="es-ES" sz="2400" dirty="0" err="1"/>
              <a:t>energy</a:t>
            </a:r>
            <a:r>
              <a:rPr lang="es-ES" sz="2400" dirty="0"/>
              <a:t> in </a:t>
            </a:r>
            <a:r>
              <a:rPr lang="es-ES" sz="2400" dirty="0" err="1"/>
              <a:t>the</a:t>
            </a:r>
            <a:r>
              <a:rPr lang="es-ES" sz="2400" dirty="0"/>
              <a:t> </a:t>
            </a:r>
            <a:r>
              <a:rPr lang="es-ES" sz="2400" dirty="0" err="1"/>
              <a:t>manufacturing</a:t>
            </a:r>
            <a:r>
              <a:rPr lang="es-ES" sz="2400" dirty="0"/>
              <a:t> </a:t>
            </a:r>
            <a:r>
              <a:rPr lang="es-ES" sz="2400" dirty="0" err="1"/>
              <a:t>processes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AD1C31D9-CF47-4AC4-86A9-06586AFB98B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3" name="Conector recto 12">
            <a:extLst>
              <a:ext uri="{FF2B5EF4-FFF2-40B4-BE49-F238E27FC236}">
                <a16:creationId xmlns:a16="http://schemas.microsoft.com/office/drawing/2014/main" id="{D3B54144-039B-4367-B0C3-635C50C4AC08}"/>
              </a:ext>
            </a:extLst>
          </p:cNvPr>
          <p:cNvCxnSpPr>
            <a:cxnSpLocks/>
          </p:cNvCxnSpPr>
          <p:nvPr/>
        </p:nvCxnSpPr>
        <p:spPr>
          <a:xfrm>
            <a:off x="431768" y="220888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9D46800-C046-4032-9254-8E9B53C607B8}"/>
              </a:ext>
            </a:extLst>
          </p:cNvPr>
          <p:cNvCxnSpPr>
            <a:cxnSpLocks/>
          </p:cNvCxnSpPr>
          <p:nvPr/>
        </p:nvCxnSpPr>
        <p:spPr>
          <a:xfrm>
            <a:off x="377661" y="507443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54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6C0CBE37-2E84-4A41-97B9-10AFD2135752}"/>
              </a:ext>
            </a:extLst>
          </p:cNvPr>
          <p:cNvGraphicFramePr>
            <a:graphicFrameLocks noGrp="1"/>
          </p:cNvGraphicFramePr>
          <p:nvPr>
            <p:extLst>
              <p:ext uri="{D42A27DB-BD31-4B8C-83A1-F6EECF244321}">
                <p14:modId xmlns:p14="http://schemas.microsoft.com/office/powerpoint/2010/main" val="1623117438"/>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reduce food waste generation at the production facility by identifying all avoidable waste</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Moreover, it is BEMP to publicly report on food waste generation and the waste prevention activities in place and planned for the future, as well as to identify targets in this field and plan appropriate activities to achieve them.</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37E492FB-ACCB-40A3-B4E6-A4A5030343B4}"/>
              </a:ext>
            </a:extLst>
          </p:cNvPr>
          <p:cNvGraphicFramePr>
            <a:graphicFrameLocks noGrp="1"/>
          </p:cNvGraphicFramePr>
          <p:nvPr>
            <p:extLst>
              <p:ext uri="{D42A27DB-BD31-4B8C-83A1-F6EECF244321}">
                <p14:modId xmlns:p14="http://schemas.microsoft.com/office/powerpoint/2010/main" val="1725565315"/>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food and beverage manufacturers.</a:t>
                      </a:r>
                      <a:endParaRPr lang="es-ES" sz="1200" kern="1200" dirty="0">
                        <a:solidFill>
                          <a:schemeClr val="tx1">
                            <a:lumMod val="75000"/>
                            <a:lumOff val="25000"/>
                          </a:schemeClr>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C51B9B1-8AFD-49C8-A1EE-B7680CC6978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Avoiding food waste in manufacturing 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6F7192AF-FA98-4BAA-AFC7-09D77E840B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80969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83800C8-B8A2-41EA-9AD5-819B7C168B8C}"/>
              </a:ext>
            </a:extLst>
          </p:cNvPr>
          <p:cNvGraphicFramePr>
            <a:graphicFrameLocks noGrp="1"/>
          </p:cNvGraphicFramePr>
          <p:nvPr>
            <p:extLst>
              <p:ext uri="{D42A27DB-BD31-4B8C-83A1-F6EECF244321}">
                <p14:modId xmlns:p14="http://schemas.microsoft.com/office/powerpoint/2010/main" val="3387522683"/>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Indicadores</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Efectividad general del equipo (OEE) (%).</a:t>
                      </a:r>
                    </a:p>
                    <a:p>
                      <a:pPr marL="171450" indent="-171450" algn="just" defTabSz="713232">
                        <a:spcAft>
                          <a:spcPts val="600"/>
                        </a:spcAft>
                        <a:buFont typeface="Arial" panose="020B0604020202020204" pitchFamily="34" charset="0"/>
                        <a:buChar char="•"/>
                      </a:pPr>
                      <a:r>
                        <a:rPr lang="es-ES" sz="1200" dirty="0">
                          <a:solidFill>
                            <a:schemeClr val="tx1">
                              <a:lumMod val="75000"/>
                              <a:lumOff val="25000"/>
                            </a:schemeClr>
                          </a:solidFill>
                        </a:rPr>
                        <a:t>Relación entre la cantidad de residuos de alimentos generados (enviados para reciclaje, recuperación y eliminación, incluidos los residuos de alimentos utilizados como fuente de energía o fertilizantes) y la cantidad de productos terminados (toneladas de residuos de alimentos / tonelada de productos terminados).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F566DB76-9375-4604-BF6F-C79F685B6B71}"/>
              </a:ext>
            </a:extLst>
          </p:cNvPr>
          <p:cNvGraphicFramePr>
            <a:graphicFrameLocks noGrp="1"/>
          </p:cNvGraphicFramePr>
          <p:nvPr>
            <p:extLst>
              <p:ext uri="{D42A27DB-BD31-4B8C-83A1-F6EECF244321}">
                <p14:modId xmlns:p14="http://schemas.microsoft.com/office/powerpoint/2010/main" val="379971709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Puntos de referencia de excelencia</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16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ECADA5E-4939-477D-AE59-803F591D4D5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700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Evitar el desperdicio de alimentos en las operaciones de fabricación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18C5989-B216-40CF-8D49-311E8E1EBD0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7298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27AB7D64-6709-4B9B-BB24-F0B7E84908BC}"/>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BEMP is to reduce food waste generation at the production facility by identifying all avoidable waste with approaches such as:</a:t>
            </a:r>
          </a:p>
        </p:txBody>
      </p:sp>
      <p:sp>
        <p:nvSpPr>
          <p:cNvPr id="9" name="Titel 1">
            <a:extLst>
              <a:ext uri="{FF2B5EF4-FFF2-40B4-BE49-F238E27FC236}">
                <a16:creationId xmlns:a16="http://schemas.microsoft.com/office/drawing/2014/main" id="{D3AD1717-64DD-4D9B-8E0F-D225C54BAF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Avoiding food waste in manufacturing 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B612D7E0-C9C7-40A8-9B3E-C9BF4865F09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C077655F-33C9-42FF-BF97-3DF43290FC14}"/>
              </a:ext>
            </a:extLst>
          </p:cNvPr>
          <p:cNvSpPr/>
          <p:nvPr/>
        </p:nvSpPr>
        <p:spPr>
          <a:xfrm>
            <a:off x="914399" y="2009775"/>
            <a:ext cx="7134225" cy="365760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B6EACCD7-A5E9-4A07-8D46-3C791CAD9960}"/>
              </a:ext>
            </a:extLst>
          </p:cNvPr>
          <p:cNvSpPr/>
          <p:nvPr/>
        </p:nvSpPr>
        <p:spPr>
          <a:xfrm>
            <a:off x="1204331" y="2093992"/>
            <a:ext cx="6735338" cy="3099823"/>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Total productive maintenance </a:t>
            </a:r>
            <a:r>
              <a:rPr lang="en-US" sz="1600" dirty="0">
                <a:solidFill>
                  <a:schemeClr val="tx1">
                    <a:lumMod val="75000"/>
                    <a:lumOff val="25000"/>
                  </a:schemeClr>
                </a:solidFill>
              </a:rPr>
              <a:t>(engaging staff at all levels and functions to </a:t>
            </a:r>
            <a:r>
              <a:rPr lang="en-US" sz="1600" dirty="0" err="1">
                <a:solidFill>
                  <a:schemeClr val="tx1">
                    <a:lumMod val="75000"/>
                    <a:lumOff val="25000"/>
                  </a:schemeClr>
                </a:solidFill>
              </a:rPr>
              <a:t>maximise</a:t>
            </a:r>
            <a:r>
              <a:rPr lang="en-US" sz="1600" dirty="0">
                <a:solidFill>
                  <a:schemeClr val="tx1">
                    <a:lumMod val="75000"/>
                    <a:lumOff val="25000"/>
                  </a:schemeClr>
                </a:solidFill>
              </a:rPr>
              <a:t> the overall effectiveness of production equipment).</a:t>
            </a:r>
            <a:endParaRPr lang="en-US" sz="1600" b="1" dirty="0">
              <a:solidFill>
                <a:schemeClr val="tx1">
                  <a:lumMod val="75000"/>
                  <a:lumOff val="25000"/>
                </a:schemeClr>
              </a:solidFill>
            </a:endParaRPr>
          </a:p>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Kaizen: </a:t>
            </a:r>
            <a:r>
              <a:rPr lang="en-US" sz="1600" dirty="0">
                <a:solidFill>
                  <a:schemeClr val="tx1">
                    <a:lumMod val="75000"/>
                    <a:lumOff val="25000"/>
                  </a:schemeClr>
                </a:solidFill>
              </a:rPr>
              <a:t>(focusing on continuous improvement in reducing food waste identifying and </a:t>
            </a:r>
            <a:r>
              <a:rPr lang="en-US" sz="1600" dirty="0" err="1">
                <a:solidFill>
                  <a:schemeClr val="tx1">
                    <a:lumMod val="75000"/>
                    <a:lumOff val="25000"/>
                  </a:schemeClr>
                </a:solidFill>
              </a:rPr>
              <a:t>realising</a:t>
            </a:r>
            <a:r>
              <a:rPr lang="en-US" sz="1600" dirty="0">
                <a:solidFill>
                  <a:schemeClr val="tx1">
                    <a:lumMod val="75000"/>
                    <a:lumOff val="25000"/>
                  </a:schemeClr>
                </a:solidFill>
              </a:rPr>
              <a:t> the savings that are easy to achieve (i.e. easy wins, ‘low-hanging fruit’)).</a:t>
            </a:r>
            <a:endParaRPr lang="en-US" sz="1600" b="1" dirty="0">
              <a:solidFill>
                <a:schemeClr val="tx1">
                  <a:lumMod val="75000"/>
                  <a:lumOff val="25000"/>
                </a:schemeClr>
              </a:solidFill>
            </a:endParaRPr>
          </a:p>
          <a:p>
            <a:pPr marL="285750" lvl="0" indent="-285750" defTabSz="685800">
              <a:lnSpc>
                <a:spcPct val="150000"/>
              </a:lnSpc>
              <a:spcBef>
                <a:spcPct val="20000"/>
              </a:spcBef>
              <a:buFont typeface="Wingdings" panose="05000000000000000000" pitchFamily="2" charset="2"/>
              <a:buChar char="ü"/>
            </a:pPr>
            <a:r>
              <a:rPr lang="en-US" sz="1600" b="1" dirty="0">
                <a:solidFill>
                  <a:schemeClr val="tx1">
                    <a:lumMod val="75000"/>
                    <a:lumOff val="25000"/>
                  </a:schemeClr>
                </a:solidFill>
              </a:rPr>
              <a:t>Value stream mapping: </a:t>
            </a:r>
            <a:r>
              <a:rPr lang="en-US" sz="1600" dirty="0">
                <a:solidFill>
                  <a:schemeClr val="tx1">
                    <a:lumMod val="75000"/>
                    <a:lumOff val="25000"/>
                  </a:schemeClr>
                </a:solidFill>
              </a:rPr>
              <a:t>(improving visibility of value-adding and non-value-adding processes in order to highlight sources of waste). </a:t>
            </a:r>
          </a:p>
        </p:txBody>
      </p:sp>
    </p:spTree>
    <p:extLst>
      <p:ext uri="{BB962C8B-B14F-4D97-AF65-F5344CB8AC3E}">
        <p14:creationId xmlns:p14="http://schemas.microsoft.com/office/powerpoint/2010/main" val="1603416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AA47D81B-F002-45D3-AC40-FF0EB68A5F11}"/>
              </a:ext>
            </a:extLst>
          </p:cNvPr>
          <p:cNvSpPr txBox="1">
            <a:spLocks/>
          </p:cNvSpPr>
          <p:nvPr/>
        </p:nvSpPr>
        <p:spPr>
          <a:xfrm>
            <a:off x="370136" y="1031843"/>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Using these approaches, food waste can be reduced by implementing the following:</a:t>
            </a:r>
          </a:p>
        </p:txBody>
      </p:sp>
      <p:sp>
        <p:nvSpPr>
          <p:cNvPr id="9" name="Titel 1">
            <a:extLst>
              <a:ext uri="{FF2B5EF4-FFF2-40B4-BE49-F238E27FC236}">
                <a16:creationId xmlns:a16="http://schemas.microsoft.com/office/drawing/2014/main" id="{76A91FDF-86B4-413C-886C-A970618B48E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Avoiding</a:t>
            </a:r>
            <a:r>
              <a:rPr lang="es-ES" sz="2400" dirty="0"/>
              <a:t> </a:t>
            </a:r>
            <a:r>
              <a:rPr lang="es-ES" sz="2400" dirty="0" err="1"/>
              <a:t>food</a:t>
            </a:r>
            <a:r>
              <a:rPr lang="es-ES" sz="2400" dirty="0"/>
              <a:t> </a:t>
            </a:r>
            <a:r>
              <a:rPr lang="es-ES" sz="2400" dirty="0" err="1"/>
              <a:t>waste</a:t>
            </a:r>
            <a:r>
              <a:rPr lang="es-ES" sz="2400" dirty="0"/>
              <a:t> in </a:t>
            </a:r>
            <a:r>
              <a:rPr lang="es-ES" sz="2400" dirty="0" err="1"/>
              <a:t>manufacturing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255DB43-218E-45C0-A167-63445BFB5F6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232982B8-B4A3-4BD1-BA1A-BBCB4E517962}"/>
              </a:ext>
            </a:extLst>
          </p:cNvPr>
          <p:cNvSpPr/>
          <p:nvPr/>
        </p:nvSpPr>
        <p:spPr>
          <a:xfrm>
            <a:off x="928721" y="1985349"/>
            <a:ext cx="7134225" cy="3356999"/>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02A5EEB1-8509-4A56-A617-94025F337BAB}"/>
              </a:ext>
            </a:extLst>
          </p:cNvPr>
          <p:cNvSpPr/>
          <p:nvPr/>
        </p:nvSpPr>
        <p:spPr>
          <a:xfrm>
            <a:off x="1204331" y="2032600"/>
            <a:ext cx="6735338" cy="3262496"/>
          </a:xfrm>
          <a:prstGeom prst="rect">
            <a:avLst/>
          </a:prstGeom>
        </p:spPr>
        <p:txBody>
          <a:bodyPr wrap="square">
            <a:spAutoFit/>
          </a:bodyPr>
          <a:lstStyle/>
          <a:p>
            <a:pPr marL="285750" lvl="0" indent="-2857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Awareness-raising/staff engagement campaigns.</a:t>
            </a:r>
          </a:p>
          <a:p>
            <a:pPr marL="285750" lvl="0" indent="-2857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Review of product ranges and consequently reduction of inventory losses.</a:t>
            </a:r>
          </a:p>
          <a:p>
            <a:pPr marL="285750" lvl="0" indent="-2857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Production-ready packaging in order to reduce raw ingredient losses</a:t>
            </a:r>
          </a:p>
          <a:p>
            <a:pPr marL="285750" lvl="0" indent="-2857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Just-in-time procurement and delivery of raw material</a:t>
            </a:r>
          </a:p>
          <a:p>
            <a:pPr marL="285750" lvl="0" indent="-2857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Increased visibility of wastage quantities generated through waste audits</a:t>
            </a:r>
          </a:p>
          <a:p>
            <a:pPr marL="285750" lvl="0" indent="-285750" defTabSz="685800">
              <a:lnSpc>
                <a:spcPct val="150000"/>
              </a:lnSpc>
              <a:spcBef>
                <a:spcPct val="20000"/>
              </a:spcBef>
              <a:buFont typeface="Wingdings" panose="05000000000000000000" pitchFamily="2" charset="2"/>
              <a:buChar char="ü"/>
            </a:pPr>
            <a:r>
              <a:rPr lang="en-US" sz="1400" dirty="0" err="1">
                <a:solidFill>
                  <a:schemeClr val="tx1">
                    <a:lumMod val="75000"/>
                    <a:lumOff val="25000"/>
                  </a:schemeClr>
                </a:solidFill>
              </a:rPr>
              <a:t>Optimise</a:t>
            </a:r>
            <a:r>
              <a:rPr lang="en-US" sz="1400" dirty="0">
                <a:solidFill>
                  <a:schemeClr val="tx1">
                    <a:lumMod val="75000"/>
                    <a:lumOff val="25000"/>
                  </a:schemeClr>
                </a:solidFill>
              </a:rPr>
              <a:t> production yields.</a:t>
            </a:r>
          </a:p>
          <a:p>
            <a:pPr marL="285750" lvl="0" indent="-2857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Move from the traditional supplier ‘push’ approach to a customer ‘pull’ system to ensure that production reflects the demand.</a:t>
            </a:r>
          </a:p>
          <a:p>
            <a:pPr marL="285750" lvl="0" indent="-285750" defTabSz="685800">
              <a:lnSpc>
                <a:spcPct val="150000"/>
              </a:lnSpc>
              <a:spcBef>
                <a:spcPct val="20000"/>
              </a:spcBef>
              <a:buFont typeface="Wingdings" panose="05000000000000000000" pitchFamily="2" charset="2"/>
              <a:buChar char="ü"/>
            </a:pPr>
            <a:r>
              <a:rPr lang="en-US" sz="1400" dirty="0">
                <a:solidFill>
                  <a:schemeClr val="tx1">
                    <a:lumMod val="75000"/>
                    <a:lumOff val="25000"/>
                  </a:schemeClr>
                </a:solidFill>
              </a:rPr>
              <a:t>Encourage tidier housekeeping and standards of cleanliness.</a:t>
            </a:r>
          </a:p>
        </p:txBody>
      </p:sp>
    </p:spTree>
    <p:extLst>
      <p:ext uri="{BB962C8B-B14F-4D97-AF65-F5344CB8AC3E}">
        <p14:creationId xmlns:p14="http://schemas.microsoft.com/office/powerpoint/2010/main" val="2574694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57</a:t>
            </a:fld>
            <a:endParaRPr lang="de-DE"/>
          </a:p>
        </p:txBody>
      </p:sp>
      <p:pic>
        <p:nvPicPr>
          <p:cNvPr id="4" name="Imagen 3">
            <a:extLst>
              <a:ext uri="{FF2B5EF4-FFF2-40B4-BE49-F238E27FC236}">
                <a16:creationId xmlns:a16="http://schemas.microsoft.com/office/drawing/2014/main" id="{8DFE9696-4202-48F9-94ED-DF6156E8B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03" y="2139374"/>
            <a:ext cx="828967" cy="828967"/>
          </a:xfrm>
          <a:prstGeom prst="rect">
            <a:avLst/>
          </a:prstGeom>
        </p:spPr>
      </p:pic>
      <p:pic>
        <p:nvPicPr>
          <p:cNvPr id="6" name="Imagen 5" descr="Imagen que contiene hacha&#10;&#10;Descripción generada automáticamente">
            <a:extLst>
              <a:ext uri="{FF2B5EF4-FFF2-40B4-BE49-F238E27FC236}">
                <a16:creationId xmlns:a16="http://schemas.microsoft.com/office/drawing/2014/main" id="{1A91D8D7-441A-4E31-ABD7-6256D185D9C6}"/>
              </a:ext>
            </a:extLst>
          </p:cNvPr>
          <p:cNvPicPr>
            <a:picLocks noChangeAspect="1"/>
          </p:cNvPicPr>
          <p:nvPr/>
        </p:nvPicPr>
        <p:blipFill rotWithShape="1">
          <a:blip r:embed="rId3">
            <a:extLst>
              <a:ext uri="{28A0092B-C50C-407E-A947-70E740481C1C}">
                <a14:useLocalDpi xmlns:a14="http://schemas.microsoft.com/office/drawing/2010/main" val="0"/>
              </a:ext>
            </a:extLst>
          </a:blip>
          <a:srcRect t="20381" b="20381"/>
          <a:stretch/>
        </p:blipFill>
        <p:spPr>
          <a:xfrm>
            <a:off x="4072586" y="2185172"/>
            <a:ext cx="1247503" cy="739008"/>
          </a:xfrm>
          <a:prstGeom prst="rect">
            <a:avLst/>
          </a:prstGeom>
        </p:spPr>
      </p:pic>
      <p:pic>
        <p:nvPicPr>
          <p:cNvPr id="16" name="Imagen 15">
            <a:extLst>
              <a:ext uri="{FF2B5EF4-FFF2-40B4-BE49-F238E27FC236}">
                <a16:creationId xmlns:a16="http://schemas.microsoft.com/office/drawing/2014/main" id="{C28DC09D-ECD3-479B-8A58-8858B7641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261" y="2161586"/>
            <a:ext cx="788536" cy="788536"/>
          </a:xfrm>
          <a:prstGeom prst="rect">
            <a:avLst/>
          </a:prstGeom>
        </p:spPr>
      </p:pic>
      <p:sp>
        <p:nvSpPr>
          <p:cNvPr id="18" name="Rectángulo 17">
            <a:extLst>
              <a:ext uri="{FF2B5EF4-FFF2-40B4-BE49-F238E27FC236}">
                <a16:creationId xmlns:a16="http://schemas.microsoft.com/office/drawing/2014/main" id="{4CDDDED2-E16E-41D4-931E-6B28B3B0F9C7}"/>
              </a:ext>
            </a:extLst>
          </p:cNvPr>
          <p:cNvSpPr/>
          <p:nvPr/>
        </p:nvSpPr>
        <p:spPr>
          <a:xfrm>
            <a:off x="397444"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Inhaltsplatzhalter 10">
            <a:extLst>
              <a:ext uri="{FF2B5EF4-FFF2-40B4-BE49-F238E27FC236}">
                <a16:creationId xmlns:a16="http://schemas.microsoft.com/office/drawing/2014/main" id="{9D80E30B-ECF3-4FAC-886A-8854D3937D37}"/>
              </a:ext>
            </a:extLst>
          </p:cNvPr>
          <p:cNvSpPr txBox="1">
            <a:spLocks/>
          </p:cNvSpPr>
          <p:nvPr/>
        </p:nvSpPr>
        <p:spPr>
          <a:xfrm>
            <a:off x="252641" y="3059814"/>
            <a:ext cx="2802278" cy="22839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n-US" dirty="0">
                <a:solidFill>
                  <a:schemeClr val="tx1">
                    <a:lumMod val="75000"/>
                    <a:lumOff val="25000"/>
                  </a:schemeClr>
                </a:solidFill>
              </a:rPr>
              <a:t>United Biscuits developed a program of employee participation in waste reduction at all its manufacturing sites, which resulted in an 18% reduction in food waste in the first eight months of 2008.</a:t>
            </a:r>
          </a:p>
        </p:txBody>
      </p:sp>
      <p:sp>
        <p:nvSpPr>
          <p:cNvPr id="20" name="Untertitel 12">
            <a:extLst>
              <a:ext uri="{FF2B5EF4-FFF2-40B4-BE49-F238E27FC236}">
                <a16:creationId xmlns:a16="http://schemas.microsoft.com/office/drawing/2014/main" id="{8001805C-1AEA-4F49-A4AB-EA2344BEC033}"/>
              </a:ext>
            </a:extLst>
          </p:cNvPr>
          <p:cNvSpPr txBox="1">
            <a:spLocks/>
          </p:cNvSpPr>
          <p:nvPr/>
        </p:nvSpPr>
        <p:spPr>
          <a:xfrm>
            <a:off x="370136" y="955203"/>
            <a:ext cx="8402400" cy="586051"/>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Success</a:t>
            </a:r>
            <a:r>
              <a:rPr lang="es-ES" sz="3600" dirty="0">
                <a:solidFill>
                  <a:srgbClr val="000000">
                    <a:lumMod val="75000"/>
                    <a:lumOff val="25000"/>
                  </a:srgbClr>
                </a:solidFill>
              </a:rPr>
              <a:t> </a:t>
            </a:r>
            <a:r>
              <a:rPr lang="es-ES" sz="3600" dirty="0" err="1">
                <a:solidFill>
                  <a:srgbClr val="000000">
                    <a:lumMod val="75000"/>
                    <a:lumOff val="25000"/>
                  </a:srgbClr>
                </a:solidFill>
              </a:rPr>
              <a:t>stories</a:t>
            </a:r>
            <a:r>
              <a:rPr lang="es-ES" sz="3600" dirty="0">
                <a:solidFill>
                  <a:srgbClr val="000000">
                    <a:lumMod val="75000"/>
                    <a:lumOff val="25000"/>
                  </a:srgbClr>
                </a:solidFill>
              </a:rPr>
              <a:t>:</a:t>
            </a:r>
            <a:endParaRPr lang="es-ES" sz="3600" dirty="0">
              <a:solidFill>
                <a:srgbClr val="000000">
                  <a:lumMod val="75000"/>
                  <a:lumOff val="25000"/>
                </a:srgbClr>
              </a:solidFill>
              <a:latin typeface="Arial"/>
            </a:endParaRPr>
          </a:p>
        </p:txBody>
      </p:sp>
      <p:sp>
        <p:nvSpPr>
          <p:cNvPr id="21" name="Titel 1">
            <a:extLst>
              <a:ext uri="{FF2B5EF4-FFF2-40B4-BE49-F238E27FC236}">
                <a16:creationId xmlns:a16="http://schemas.microsoft.com/office/drawing/2014/main" id="{4FA0C04B-7AF5-4786-9747-CA7431650BB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Avoiding</a:t>
            </a:r>
            <a:r>
              <a:rPr lang="es-ES" sz="2400" dirty="0"/>
              <a:t> </a:t>
            </a:r>
            <a:r>
              <a:rPr lang="es-ES" sz="2400" dirty="0" err="1"/>
              <a:t>food</a:t>
            </a:r>
            <a:r>
              <a:rPr lang="es-ES" sz="2400" dirty="0"/>
              <a:t> </a:t>
            </a:r>
            <a:r>
              <a:rPr lang="es-ES" sz="2400" dirty="0" err="1"/>
              <a:t>waste</a:t>
            </a:r>
            <a:r>
              <a:rPr lang="es-ES" sz="2400" dirty="0"/>
              <a:t> in </a:t>
            </a:r>
            <a:r>
              <a:rPr lang="es-ES" sz="2400" dirty="0" err="1"/>
              <a:t>manufacturing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2" name="Rectángulo 21">
            <a:extLst>
              <a:ext uri="{FF2B5EF4-FFF2-40B4-BE49-F238E27FC236}">
                <a16:creationId xmlns:a16="http://schemas.microsoft.com/office/drawing/2014/main" id="{4F90984C-28A8-4C18-BAE9-6CDFE2B066C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ángulo 22">
            <a:extLst>
              <a:ext uri="{FF2B5EF4-FFF2-40B4-BE49-F238E27FC236}">
                <a16:creationId xmlns:a16="http://schemas.microsoft.com/office/drawing/2014/main" id="{1356682E-D588-43C5-AD4E-F1A96B759C17}"/>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5C04D6E3-308A-4279-9B85-8C53F7A6D65E}"/>
              </a:ext>
            </a:extLst>
          </p:cNvPr>
          <p:cNvSpPr/>
          <p:nvPr/>
        </p:nvSpPr>
        <p:spPr>
          <a:xfrm>
            <a:off x="3339695"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FAA3A7E9-F95B-4B47-98FC-5D68DE223474}"/>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Inhaltsplatzhalter 10">
            <a:extLst>
              <a:ext uri="{FF2B5EF4-FFF2-40B4-BE49-F238E27FC236}">
                <a16:creationId xmlns:a16="http://schemas.microsoft.com/office/drawing/2014/main" id="{7ACC4610-203B-477C-AD1E-5AA8AABD6BF7}"/>
              </a:ext>
            </a:extLst>
          </p:cNvPr>
          <p:cNvSpPr txBox="1">
            <a:spLocks/>
          </p:cNvSpPr>
          <p:nvPr/>
        </p:nvSpPr>
        <p:spPr>
          <a:xfrm>
            <a:off x="3163863" y="3054740"/>
            <a:ext cx="2806397" cy="2423272"/>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200" dirty="0"/>
              <a:t>Greencore worked in partnership with WRAP on one of its manufacturing sites in the United Kingdom and, through an employee hiring program, achieved a reduction in annual food waste of 950 </a:t>
            </a:r>
            <a:r>
              <a:rPr lang="en-US" sz="1200" dirty="0" err="1"/>
              <a:t>tonnes</a:t>
            </a:r>
            <a:r>
              <a:rPr lang="en-US" sz="1200" dirty="0"/>
              <a:t> or 12.6%.</a:t>
            </a:r>
          </a:p>
        </p:txBody>
      </p:sp>
      <p:sp>
        <p:nvSpPr>
          <p:cNvPr id="27" name="Rectángulo 26">
            <a:extLst>
              <a:ext uri="{FF2B5EF4-FFF2-40B4-BE49-F238E27FC236}">
                <a16:creationId xmlns:a16="http://schemas.microsoft.com/office/drawing/2014/main" id="{A4573227-B248-4E08-9D43-B14B8C9E4AF8}"/>
              </a:ext>
            </a:extLst>
          </p:cNvPr>
          <p:cNvSpPr/>
          <p:nvPr/>
        </p:nvSpPr>
        <p:spPr>
          <a:xfrm>
            <a:off x="6197886" y="3030240"/>
            <a:ext cx="2713286" cy="2289048"/>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0F7CA8E4-1F7D-47C3-9F96-1FF395521D4E}"/>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Inhaltsplatzhalter 10">
            <a:extLst>
              <a:ext uri="{FF2B5EF4-FFF2-40B4-BE49-F238E27FC236}">
                <a16:creationId xmlns:a16="http://schemas.microsoft.com/office/drawing/2014/main" id="{C1D6D804-E6CB-4EFF-8CD1-93665C9E983B}"/>
              </a:ext>
            </a:extLst>
          </p:cNvPr>
          <p:cNvSpPr txBox="1">
            <a:spLocks/>
          </p:cNvSpPr>
          <p:nvPr/>
        </p:nvSpPr>
        <p:spPr>
          <a:xfrm>
            <a:off x="6023393" y="3054739"/>
            <a:ext cx="2802277" cy="2289047"/>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200" dirty="0"/>
              <a:t>Operations consultancy </a:t>
            </a:r>
            <a:r>
              <a:rPr lang="en-US" sz="1200" dirty="0" err="1"/>
              <a:t>Suiko</a:t>
            </a:r>
            <a:r>
              <a:rPr lang="en-US" sz="1200" dirty="0"/>
              <a:t> carried out an approach similar to that of Kaizen in Fox's Biscuits, where, through the training of employees, an increase of 74% to 85% in the effectiveness of operating equipment (OEE) was achieved. and factory waste was reduced by 26%.</a:t>
            </a:r>
          </a:p>
        </p:txBody>
      </p:sp>
    </p:spTree>
    <p:extLst>
      <p:ext uri="{BB962C8B-B14F-4D97-AF65-F5344CB8AC3E}">
        <p14:creationId xmlns:p14="http://schemas.microsoft.com/office/powerpoint/2010/main" val="3776131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58</a:t>
            </a:fld>
            <a:endParaRPr lang="de-DE"/>
          </a:p>
        </p:txBody>
      </p:sp>
      <p:sp>
        <p:nvSpPr>
          <p:cNvPr id="11" name="Titel 1">
            <a:extLst>
              <a:ext uri="{FF2B5EF4-FFF2-40B4-BE49-F238E27FC236}">
                <a16:creationId xmlns:a16="http://schemas.microsoft.com/office/drawing/2014/main" id="{22022343-9B0C-4710-BFE5-01AAF73C2D8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sz="2400" dirty="0"/>
              <a:t>Avoiding food waste in manufacturing 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9D3A68B-4776-4C3A-AE98-6F8F9946572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ángulo: esquinas superiores redondeadas 12">
            <a:extLst>
              <a:ext uri="{FF2B5EF4-FFF2-40B4-BE49-F238E27FC236}">
                <a16:creationId xmlns:a16="http://schemas.microsoft.com/office/drawing/2014/main" id="{E494FF61-2371-4A93-B740-58DC2E44B53C}"/>
              </a:ext>
            </a:extLst>
          </p:cNvPr>
          <p:cNvSpPr/>
          <p:nvPr/>
        </p:nvSpPr>
        <p:spPr>
          <a:xfrm>
            <a:off x="559190" y="192450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E43FAA9B-032C-4486-9657-768971E9BC44}"/>
              </a:ext>
            </a:extLst>
          </p:cNvPr>
          <p:cNvSpPr/>
          <p:nvPr/>
        </p:nvSpPr>
        <p:spPr>
          <a:xfrm>
            <a:off x="2276822" y="139728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1">
            <a:extLst>
              <a:ext uri="{FF2B5EF4-FFF2-40B4-BE49-F238E27FC236}">
                <a16:creationId xmlns:a16="http://schemas.microsoft.com/office/drawing/2014/main" id="{F795A718-5E4E-46E1-8161-4D95A16F89C3}"/>
              </a:ext>
            </a:extLst>
          </p:cNvPr>
          <p:cNvSpPr/>
          <p:nvPr/>
        </p:nvSpPr>
        <p:spPr>
          <a:xfrm>
            <a:off x="506759" y="2029970"/>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6" name="TextBox 33">
            <a:extLst>
              <a:ext uri="{FF2B5EF4-FFF2-40B4-BE49-F238E27FC236}">
                <a16:creationId xmlns:a16="http://schemas.microsoft.com/office/drawing/2014/main" id="{2EE5B146-C546-4B0B-B842-9F002B8FCAC9}"/>
              </a:ext>
            </a:extLst>
          </p:cNvPr>
          <p:cNvSpPr txBox="1"/>
          <p:nvPr/>
        </p:nvSpPr>
        <p:spPr>
          <a:xfrm>
            <a:off x="610137" y="2516542"/>
            <a:ext cx="3790977" cy="2505814"/>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From a raw material perspective, less energy, water, etc. is required to produce products that are destined to become waste at the point of manufacture. </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Transportation efficiencies can be improved by reducing the quantity of raw materials being transported that are destined to become waste. </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processing plant efficiencies will increase and there will be reductions in the quantity of waste that requires managing. </a:t>
            </a:r>
          </a:p>
        </p:txBody>
      </p:sp>
      <p:pic>
        <p:nvPicPr>
          <p:cNvPr id="17" name="Gráfico 16">
            <a:extLst>
              <a:ext uri="{FF2B5EF4-FFF2-40B4-BE49-F238E27FC236}">
                <a16:creationId xmlns:a16="http://schemas.microsoft.com/office/drawing/2014/main" id="{4A5FB178-E04D-4205-ADD9-8579288C84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509400"/>
            <a:ext cx="427966" cy="408757"/>
          </a:xfrm>
          <a:prstGeom prst="rect">
            <a:avLst/>
          </a:prstGeom>
        </p:spPr>
      </p:pic>
      <p:sp>
        <p:nvSpPr>
          <p:cNvPr id="18" name="Rectángulo: esquinas superiores redondeadas 17">
            <a:extLst>
              <a:ext uri="{FF2B5EF4-FFF2-40B4-BE49-F238E27FC236}">
                <a16:creationId xmlns:a16="http://schemas.microsoft.com/office/drawing/2014/main" id="{9610BC27-8187-4A06-933B-EA887312FAC5}"/>
              </a:ext>
            </a:extLst>
          </p:cNvPr>
          <p:cNvSpPr/>
          <p:nvPr/>
        </p:nvSpPr>
        <p:spPr>
          <a:xfrm>
            <a:off x="5276852" y="1918157"/>
            <a:ext cx="3065568"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18377A2-C73D-48B5-A40D-1043D9285487}"/>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19655C70-7C90-456D-BC94-D9F7157E9AE5}"/>
              </a:ext>
            </a:extLst>
          </p:cNvPr>
          <p:cNvSpPr/>
          <p:nvPr/>
        </p:nvSpPr>
        <p:spPr>
          <a:xfrm>
            <a:off x="5276852" y="2023621"/>
            <a:ext cx="3065568"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1" name="Gráfico 20">
            <a:extLst>
              <a:ext uri="{FF2B5EF4-FFF2-40B4-BE49-F238E27FC236}">
                <a16:creationId xmlns:a16="http://schemas.microsoft.com/office/drawing/2014/main" id="{0A51C4EF-9B10-471D-B7DD-0837BEEB2D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2" name="Rectángulo 21">
            <a:extLst>
              <a:ext uri="{FF2B5EF4-FFF2-40B4-BE49-F238E27FC236}">
                <a16:creationId xmlns:a16="http://schemas.microsoft.com/office/drawing/2014/main" id="{CDE6AB9E-F1ED-4B43-81A8-D0E1AB547A07}"/>
              </a:ext>
            </a:extLst>
          </p:cNvPr>
          <p:cNvSpPr/>
          <p:nvPr/>
        </p:nvSpPr>
        <p:spPr>
          <a:xfrm>
            <a:off x="559190" y="2431514"/>
            <a:ext cx="3917561" cy="265653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D92907FC-AEBA-451D-9925-977D05BE704D}"/>
              </a:ext>
            </a:extLst>
          </p:cNvPr>
          <p:cNvSpPr/>
          <p:nvPr/>
        </p:nvSpPr>
        <p:spPr>
          <a:xfrm>
            <a:off x="5276852" y="2425988"/>
            <a:ext cx="3065568" cy="265653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extBox 33">
            <a:extLst>
              <a:ext uri="{FF2B5EF4-FFF2-40B4-BE49-F238E27FC236}">
                <a16:creationId xmlns:a16="http://schemas.microsoft.com/office/drawing/2014/main" id="{8F1509D9-51ED-479C-B919-DF6874EC6B6E}"/>
              </a:ext>
            </a:extLst>
          </p:cNvPr>
          <p:cNvSpPr txBox="1"/>
          <p:nvPr/>
        </p:nvSpPr>
        <p:spPr>
          <a:xfrm>
            <a:off x="5288377" y="2491750"/>
            <a:ext cx="3054044" cy="196207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costs should include the resources (</a:t>
            </a:r>
            <a:r>
              <a:rPr lang="en-US" sz="1350" dirty="0" err="1">
                <a:solidFill>
                  <a:schemeClr val="tx1">
                    <a:lumMod val="75000"/>
                    <a:lumOff val="25000"/>
                  </a:schemeClr>
                </a:solidFill>
              </a:rPr>
              <a:t>labour</a:t>
            </a:r>
            <a:r>
              <a:rPr lang="en-US" sz="1350" dirty="0">
                <a:solidFill>
                  <a:schemeClr val="tx1">
                    <a:lumMod val="75000"/>
                    <a:lumOff val="25000"/>
                  </a:schemeClr>
                </a:solidFill>
              </a:rPr>
              <a:t> costs) for delivering the work and the hidden benefits should include the </a:t>
            </a:r>
            <a:r>
              <a:rPr lang="en-US" sz="1350" dirty="0" err="1">
                <a:solidFill>
                  <a:schemeClr val="tx1">
                    <a:lumMod val="75000"/>
                    <a:lumOff val="25000"/>
                  </a:schemeClr>
                </a:solidFill>
              </a:rPr>
              <a:t>labour</a:t>
            </a:r>
            <a:r>
              <a:rPr lang="en-US" sz="1350" dirty="0">
                <a:solidFill>
                  <a:schemeClr val="tx1">
                    <a:lumMod val="75000"/>
                    <a:lumOff val="25000"/>
                  </a:schemeClr>
                </a:solidFill>
              </a:rPr>
              <a:t> cost for producing the product to the point of rejection and handling of the waste, the embedded energy and water costs, etc.</a:t>
            </a:r>
          </a:p>
        </p:txBody>
      </p:sp>
    </p:spTree>
    <p:extLst>
      <p:ext uri="{BB962C8B-B14F-4D97-AF65-F5344CB8AC3E}">
        <p14:creationId xmlns:p14="http://schemas.microsoft.com/office/powerpoint/2010/main" val="1444999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59</a:t>
            </a:fld>
            <a:endParaRPr lang="de-DE">
              <a:solidFill>
                <a:srgbClr val="000000">
                  <a:lumMod val="75000"/>
                  <a:lumOff val="25000"/>
                </a:srgbClr>
              </a:solidFill>
              <a:latin typeface="Arial"/>
            </a:endParaRPr>
          </a:p>
        </p:txBody>
      </p:sp>
      <p:pic>
        <p:nvPicPr>
          <p:cNvPr id="9" name="Imagen 8">
            <a:extLst>
              <a:ext uri="{FF2B5EF4-FFF2-40B4-BE49-F238E27FC236}">
                <a16:creationId xmlns:a16="http://schemas.microsoft.com/office/drawing/2014/main" id="{0C5E1D68-902D-45EB-99B8-2F94C933D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923" y="4983806"/>
            <a:ext cx="1292742" cy="479393"/>
          </a:xfrm>
          <a:prstGeom prst="rect">
            <a:avLst/>
          </a:prstGeom>
        </p:spPr>
      </p:pic>
      <p:sp>
        <p:nvSpPr>
          <p:cNvPr id="11" name="Rectángulo 10">
            <a:extLst>
              <a:ext uri="{FF2B5EF4-FFF2-40B4-BE49-F238E27FC236}">
                <a16:creationId xmlns:a16="http://schemas.microsoft.com/office/drawing/2014/main" id="{82C9B40B-FE80-4C9D-AC40-77393DE2DC47}"/>
              </a:ext>
            </a:extLst>
          </p:cNvPr>
          <p:cNvSpPr/>
          <p:nvPr/>
        </p:nvSpPr>
        <p:spPr>
          <a:xfrm>
            <a:off x="2638463" y="4764602"/>
            <a:ext cx="5032240" cy="91780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a:p>
        </p:txBody>
      </p:sp>
      <p:sp>
        <p:nvSpPr>
          <p:cNvPr id="12" name="Untertitel 5">
            <a:extLst>
              <a:ext uri="{FF2B5EF4-FFF2-40B4-BE49-F238E27FC236}">
                <a16:creationId xmlns:a16="http://schemas.microsoft.com/office/drawing/2014/main" id="{6AAC667C-2697-4BF7-9F68-9ACB65D361FE}"/>
              </a:ext>
            </a:extLst>
          </p:cNvPr>
          <p:cNvSpPr txBox="1">
            <a:spLocks/>
          </p:cNvSpPr>
          <p:nvPr/>
        </p:nvSpPr>
        <p:spPr>
          <a:xfrm>
            <a:off x="370136" y="966407"/>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s-ES" sz="3600" dirty="0" err="1">
                <a:solidFill>
                  <a:srgbClr val="000000">
                    <a:lumMod val="75000"/>
                    <a:lumOff val="25000"/>
                  </a:srgbClr>
                </a:solidFill>
              </a:rPr>
              <a:t>Driving</a:t>
            </a:r>
            <a:r>
              <a:rPr lang="es-ES" sz="3600" dirty="0">
                <a:solidFill>
                  <a:srgbClr val="000000">
                    <a:lumMod val="75000"/>
                    <a:lumOff val="25000"/>
                  </a:srgbClr>
                </a:solidFill>
              </a:rPr>
              <a:t> </a:t>
            </a:r>
            <a:r>
              <a:rPr lang="es-ES" sz="3600" dirty="0" err="1">
                <a:solidFill>
                  <a:srgbClr val="000000">
                    <a:lumMod val="75000"/>
                    <a:lumOff val="25000"/>
                  </a:srgbClr>
                </a:solidFill>
              </a:rPr>
              <a:t>force</a:t>
            </a:r>
            <a:r>
              <a:rPr lang="es-ES" sz="3600" dirty="0">
                <a:solidFill>
                  <a:srgbClr val="000000">
                    <a:lumMod val="75000"/>
                    <a:lumOff val="25000"/>
                  </a:srgbClr>
                </a:solidFill>
              </a:rPr>
              <a:t> </a:t>
            </a:r>
            <a:r>
              <a:rPr lang="es-ES" sz="3600" dirty="0" err="1">
                <a:solidFill>
                  <a:srgbClr val="000000">
                    <a:lumMod val="75000"/>
                    <a:lumOff val="25000"/>
                  </a:srgbClr>
                </a:solidFill>
              </a:rPr>
              <a:t>for</a:t>
            </a:r>
            <a:r>
              <a:rPr lang="es-ES" sz="3600" dirty="0">
                <a:solidFill>
                  <a:srgbClr val="000000">
                    <a:lumMod val="75000"/>
                    <a:lumOff val="25000"/>
                  </a:srgbClr>
                </a:solidFill>
              </a:rPr>
              <a:t> </a:t>
            </a:r>
            <a:r>
              <a:rPr lang="es-ES" sz="3600" dirty="0" err="1">
                <a:solidFill>
                  <a:srgbClr val="000000">
                    <a:lumMod val="75000"/>
                    <a:lumOff val="25000"/>
                  </a:srgbClr>
                </a:solidFill>
              </a:rPr>
              <a:t>implementation</a:t>
            </a:r>
            <a:endParaRPr lang="es-ES" sz="3600" dirty="0">
              <a:solidFill>
                <a:srgbClr val="000000">
                  <a:lumMod val="75000"/>
                  <a:lumOff val="25000"/>
                </a:srgbClr>
              </a:solidFill>
              <a:latin typeface="Arial"/>
            </a:endParaRPr>
          </a:p>
        </p:txBody>
      </p:sp>
      <p:sp>
        <p:nvSpPr>
          <p:cNvPr id="13" name="Inhaltsplatzhalter 2">
            <a:extLst>
              <a:ext uri="{FF2B5EF4-FFF2-40B4-BE49-F238E27FC236}">
                <a16:creationId xmlns:a16="http://schemas.microsoft.com/office/drawing/2014/main" id="{316568A1-EE65-4A74-AC11-4911664EC9E4}"/>
              </a:ext>
            </a:extLst>
          </p:cNvPr>
          <p:cNvSpPr txBox="1">
            <a:spLocks/>
          </p:cNvSpPr>
          <p:nvPr/>
        </p:nvSpPr>
        <p:spPr>
          <a:xfrm>
            <a:off x="431768" y="2028240"/>
            <a:ext cx="8229600" cy="2363460"/>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Arial" panose="020B0604020202020204" pitchFamily="34" charset="0"/>
              <a:buChar char="•"/>
            </a:pPr>
            <a:r>
              <a:rPr lang="en-US" sz="1600" b="0" dirty="0">
                <a:solidFill>
                  <a:schemeClr val="tx1">
                    <a:lumMod val="75000"/>
                    <a:lumOff val="25000"/>
                  </a:schemeClr>
                </a:solidFill>
              </a:rPr>
              <a:t>Cost savings.</a:t>
            </a:r>
          </a:p>
          <a:p>
            <a:pPr marL="285750" indent="-285750" algn="just">
              <a:spcAft>
                <a:spcPts val="450"/>
              </a:spcAft>
              <a:buFont typeface="Arial" panose="020B0604020202020204" pitchFamily="34" charset="0"/>
              <a:buChar char="•"/>
            </a:pPr>
            <a:r>
              <a:rPr lang="en-US" sz="1600" b="0" dirty="0">
                <a:solidFill>
                  <a:schemeClr val="tx1">
                    <a:lumMod val="75000"/>
                    <a:lumOff val="25000"/>
                  </a:schemeClr>
                </a:solidFill>
              </a:rPr>
              <a:t>Supply chain pressure especially from consumers and retailers.</a:t>
            </a:r>
          </a:p>
          <a:p>
            <a:pPr marL="285750" indent="-285750" algn="just">
              <a:spcAft>
                <a:spcPts val="450"/>
              </a:spcAft>
              <a:buFont typeface="Arial" panose="020B0604020202020204" pitchFamily="34" charset="0"/>
              <a:buChar char="•"/>
            </a:pPr>
            <a:r>
              <a:rPr lang="en-US" sz="1600" b="0" dirty="0">
                <a:solidFill>
                  <a:schemeClr val="tx1">
                    <a:lumMod val="75000"/>
                    <a:lumOff val="25000"/>
                  </a:schemeClr>
                </a:solidFill>
              </a:rPr>
              <a:t>Voluntary agreements – e.g. the </a:t>
            </a:r>
            <a:r>
              <a:rPr lang="en-US" sz="1600" b="0" dirty="0" err="1">
                <a:solidFill>
                  <a:schemeClr val="tx1">
                    <a:lumMod val="75000"/>
                    <a:lumOff val="25000"/>
                  </a:schemeClr>
                </a:solidFill>
              </a:rPr>
              <a:t>Courtauld</a:t>
            </a:r>
            <a:r>
              <a:rPr lang="en-US" sz="1600" b="0" dirty="0">
                <a:solidFill>
                  <a:schemeClr val="tx1">
                    <a:lumMod val="75000"/>
                    <a:lumOff val="25000"/>
                  </a:schemeClr>
                </a:solidFill>
              </a:rPr>
              <a:t> Commitment in the UK. </a:t>
            </a:r>
            <a:r>
              <a:rPr lang="en-US" sz="1200" b="0" dirty="0">
                <a:solidFill>
                  <a:schemeClr val="tx1">
                    <a:lumMod val="75000"/>
                    <a:lumOff val="25000"/>
                  </a:schemeClr>
                </a:solidFill>
              </a:rPr>
              <a:t>(This is a means of putting peer pressure on companies to commit to waste prevention). </a:t>
            </a:r>
            <a:r>
              <a:rPr lang="en-US" sz="1600" b="0" dirty="0">
                <a:solidFill>
                  <a:schemeClr val="tx1">
                    <a:lumMod val="75000"/>
                    <a:lumOff val="25000"/>
                  </a:schemeClr>
                </a:solidFill>
              </a:rPr>
              <a:t>	</a:t>
            </a:r>
          </a:p>
          <a:p>
            <a:pPr marL="285750" indent="-285750" algn="just">
              <a:spcAft>
                <a:spcPts val="450"/>
              </a:spcAft>
              <a:buFont typeface="Arial" panose="020B0604020202020204" pitchFamily="34" charset="0"/>
              <a:buChar char="•"/>
            </a:pPr>
            <a:r>
              <a:rPr lang="en-US" sz="1600" b="0" dirty="0">
                <a:solidFill>
                  <a:schemeClr val="tx1">
                    <a:lumMod val="75000"/>
                    <a:lumOff val="25000"/>
                  </a:schemeClr>
                </a:solidFill>
              </a:rPr>
              <a:t>Anticipation of stricter waste legislation.</a:t>
            </a:r>
          </a:p>
        </p:txBody>
      </p:sp>
      <p:sp>
        <p:nvSpPr>
          <p:cNvPr id="14" name="Titel 1">
            <a:extLst>
              <a:ext uri="{FF2B5EF4-FFF2-40B4-BE49-F238E27FC236}">
                <a16:creationId xmlns:a16="http://schemas.microsoft.com/office/drawing/2014/main" id="{A5E16DDA-DF3D-49BE-8495-995CF6C9E2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Avoiding</a:t>
            </a:r>
            <a:r>
              <a:rPr lang="es-ES" sz="2400" dirty="0"/>
              <a:t> </a:t>
            </a:r>
            <a:r>
              <a:rPr lang="es-ES" sz="2400" dirty="0" err="1"/>
              <a:t>food</a:t>
            </a:r>
            <a:r>
              <a:rPr lang="es-ES" sz="2400" dirty="0"/>
              <a:t> </a:t>
            </a:r>
            <a:r>
              <a:rPr lang="es-ES" sz="2400" dirty="0" err="1"/>
              <a:t>waste</a:t>
            </a:r>
            <a:r>
              <a:rPr lang="es-ES" sz="2400" dirty="0"/>
              <a:t> in </a:t>
            </a:r>
            <a:r>
              <a:rPr lang="es-ES" sz="2400" dirty="0" err="1"/>
              <a:t>manufacturing</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B6C51781-AF73-422D-B657-64D66E86235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ángulo 15">
            <a:extLst>
              <a:ext uri="{FF2B5EF4-FFF2-40B4-BE49-F238E27FC236}">
                <a16:creationId xmlns:a16="http://schemas.microsoft.com/office/drawing/2014/main" id="{D6DFDB53-4664-47A1-933A-4A9782FB8A05}"/>
              </a:ext>
            </a:extLst>
          </p:cNvPr>
          <p:cNvSpPr/>
          <p:nvPr/>
        </p:nvSpPr>
        <p:spPr>
          <a:xfrm>
            <a:off x="2638463" y="4812735"/>
            <a:ext cx="5062373" cy="830997"/>
          </a:xfrm>
          <a:prstGeom prst="rect">
            <a:avLst/>
          </a:prstGeom>
        </p:spPr>
        <p:txBody>
          <a:bodyPr wrap="square">
            <a:spAutoFit/>
          </a:bodyPr>
          <a:lstStyle/>
          <a:p>
            <a:pPr algn="just"/>
            <a:r>
              <a:rPr lang="es-ES" sz="1200" b="1" dirty="0">
                <a:solidFill>
                  <a:schemeClr val="tx1">
                    <a:lumMod val="75000"/>
                    <a:lumOff val="25000"/>
                  </a:schemeClr>
                </a:solidFill>
              </a:rPr>
              <a:t>Ejemplo: </a:t>
            </a:r>
            <a:r>
              <a:rPr lang="en-US" sz="1200" dirty="0">
                <a:solidFill>
                  <a:schemeClr val="tx1">
                    <a:lumMod val="75000"/>
                    <a:lumOff val="25000"/>
                  </a:schemeClr>
                </a:solidFill>
              </a:rPr>
              <a:t>Barilla (2012) reports that the main causes of production waste are technical failures and inefficiencies in production processes and cites the estimated value of the impact that this has in Italy at 1,178 million euros per year.</a:t>
            </a:r>
            <a:endParaRPr lang="es-ES" sz="1200" dirty="0">
              <a:solidFill>
                <a:schemeClr val="tx1">
                  <a:lumMod val="75000"/>
                  <a:lumOff val="25000"/>
                </a:schemeClr>
              </a:solidFill>
            </a:endParaRPr>
          </a:p>
        </p:txBody>
      </p:sp>
      <p:sp>
        <p:nvSpPr>
          <p:cNvPr id="17" name="Rectángulo 16">
            <a:extLst>
              <a:ext uri="{FF2B5EF4-FFF2-40B4-BE49-F238E27FC236}">
                <a16:creationId xmlns:a16="http://schemas.microsoft.com/office/drawing/2014/main" id="{7F3E0F39-5F1B-4557-A345-B43C942D9EEB}"/>
              </a:ext>
            </a:extLst>
          </p:cNvPr>
          <p:cNvSpPr/>
          <p:nvPr/>
        </p:nvSpPr>
        <p:spPr>
          <a:xfrm>
            <a:off x="1000125" y="4764602"/>
            <a:ext cx="1638339" cy="9178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17">
            <a:extLst>
              <a:ext uri="{FF2B5EF4-FFF2-40B4-BE49-F238E27FC236}">
                <a16:creationId xmlns:a16="http://schemas.microsoft.com/office/drawing/2014/main" id="{7D5051BC-0427-45D8-A2FE-D892BC6DC2D4}"/>
              </a:ext>
            </a:extLst>
          </p:cNvPr>
          <p:cNvCxnSpPr>
            <a:cxnSpLocks/>
          </p:cNvCxnSpPr>
          <p:nvPr/>
        </p:nvCxnSpPr>
        <p:spPr>
          <a:xfrm>
            <a:off x="431768" y="1894557"/>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AC13172-1D44-4C61-8A6B-788A5B29635C}"/>
              </a:ext>
            </a:extLst>
          </p:cNvPr>
          <p:cNvCxnSpPr>
            <a:cxnSpLocks/>
          </p:cNvCxnSpPr>
          <p:nvPr/>
        </p:nvCxnSpPr>
        <p:spPr>
          <a:xfrm>
            <a:off x="377661" y="4102215"/>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97444"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252641" y="3059815"/>
            <a:ext cx="2802278" cy="1912266"/>
          </a:xfrm>
        </p:spPr>
        <p:txBody>
          <a:bodyPr/>
          <a:lstStyle/>
          <a:p>
            <a:pPr marL="189309" lvl="1" indent="0" algn="just">
              <a:buNone/>
            </a:pPr>
            <a:r>
              <a:rPr lang="en-US" dirty="0">
                <a:solidFill>
                  <a:schemeClr val="tx1">
                    <a:lumMod val="75000"/>
                    <a:lumOff val="25000"/>
                  </a:schemeClr>
                </a:solidFill>
              </a:rPr>
              <a:t>Nestle has reduced direct GHG emissions by 15.11% and direct emissions of GHG per ton by 46.11% over 10 years.</a:t>
            </a:r>
          </a:p>
          <a:p>
            <a:pPr marL="189309" lvl="1" indent="0" algn="just">
              <a:buNone/>
            </a:pPr>
            <a:endParaRPr lang="en-US" dirty="0">
              <a:solidFill>
                <a:schemeClr val="tx1">
                  <a:lumMod val="75000"/>
                  <a:lumOff val="25000"/>
                </a:schemeClr>
              </a:solidFill>
            </a:endParaRPr>
          </a:p>
          <a:p>
            <a:pPr marL="189309" lvl="1" indent="0" algn="just">
              <a:buNone/>
            </a:pPr>
            <a:r>
              <a:rPr lang="en-US" dirty="0">
                <a:solidFill>
                  <a:schemeClr val="tx1">
                    <a:lumMod val="75000"/>
                    <a:lumOff val="25000"/>
                  </a:schemeClr>
                </a:solidFill>
              </a:rPr>
              <a:t>Nestle has recently developed '</a:t>
            </a:r>
            <a:r>
              <a:rPr lang="en-US" dirty="0" err="1">
                <a:solidFill>
                  <a:schemeClr val="tx1">
                    <a:lumMod val="75000"/>
                    <a:lumOff val="25000"/>
                  </a:schemeClr>
                </a:solidFill>
              </a:rPr>
              <a:t>EcodEX</a:t>
            </a:r>
            <a:r>
              <a:rPr lang="en-US" dirty="0">
                <a:solidFill>
                  <a:schemeClr val="tx1">
                    <a:lumMod val="75000"/>
                    <a:lumOff val="25000"/>
                  </a:schemeClr>
                </a:solidFill>
              </a:rPr>
              <a:t>'.</a:t>
            </a:r>
          </a:p>
          <a:p>
            <a:pPr marL="189309" lvl="1" indent="0">
              <a:buNone/>
            </a:pPr>
            <a:endParaRPr lang="da-DK" dirty="0">
              <a:solidFill>
                <a:schemeClr val="tx1">
                  <a:lumMod val="75000"/>
                  <a:lumOff val="25000"/>
                </a:schemeClr>
              </a:solidFill>
            </a:endParaRPr>
          </a:p>
          <a:p>
            <a:pPr marL="189309" lvl="1" indent="0">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6</a:t>
            </a:fld>
            <a:endParaRPr lang="de-DE"/>
          </a:p>
        </p:txBody>
      </p:sp>
      <p:sp>
        <p:nvSpPr>
          <p:cNvPr id="13" name="Untertitel 12"/>
          <p:cNvSpPr>
            <a:spLocks noGrp="1"/>
          </p:cNvSpPr>
          <p:nvPr>
            <p:ph type="subTitle" idx="13"/>
          </p:nvPr>
        </p:nvSpPr>
        <p:spPr>
          <a:xfrm>
            <a:off x="370136" y="955203"/>
            <a:ext cx="8402400" cy="586051"/>
          </a:xfrm>
        </p:spPr>
        <p:txBody>
          <a:bodyPr/>
          <a:lstStyle/>
          <a:p>
            <a:pPr algn="ctr"/>
            <a:r>
              <a:rPr lang="de-DE" sz="3600" dirty="0">
                <a:solidFill>
                  <a:srgbClr val="000000">
                    <a:lumMod val="75000"/>
                    <a:lumOff val="25000"/>
                  </a:srgbClr>
                </a:solidFill>
              </a:rPr>
              <a:t>Success stories:</a:t>
            </a:r>
          </a:p>
        </p:txBody>
      </p:sp>
      <p:pic>
        <p:nvPicPr>
          <p:cNvPr id="4" name="Imagen 3">
            <a:extLst>
              <a:ext uri="{FF2B5EF4-FFF2-40B4-BE49-F238E27FC236}">
                <a16:creationId xmlns:a16="http://schemas.microsoft.com/office/drawing/2014/main" id="{ACC86FB2-B034-4CB2-85E2-69DCB674C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842" y="2260832"/>
            <a:ext cx="586052" cy="586052"/>
          </a:xfrm>
          <a:prstGeom prst="rect">
            <a:avLst/>
          </a:prstGeom>
        </p:spPr>
      </p:pic>
      <p:pic>
        <p:nvPicPr>
          <p:cNvPr id="6" name="Imagen 5">
            <a:extLst>
              <a:ext uri="{FF2B5EF4-FFF2-40B4-BE49-F238E27FC236}">
                <a16:creationId xmlns:a16="http://schemas.microsoft.com/office/drawing/2014/main" id="{5A45679B-9BB0-4D5C-9E17-A9F3F42C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307" y="2359553"/>
            <a:ext cx="1680741" cy="388611"/>
          </a:xfrm>
          <a:prstGeom prst="rect">
            <a:avLst/>
          </a:prstGeom>
        </p:spPr>
      </p:pic>
      <p:pic>
        <p:nvPicPr>
          <p:cNvPr id="16" name="Imagen 15" descr="Imagen que contiene imágenes prediseñadas&#10;&#10;Descripción generada automáticamente">
            <a:extLst>
              <a:ext uri="{FF2B5EF4-FFF2-40B4-BE49-F238E27FC236}">
                <a16:creationId xmlns:a16="http://schemas.microsoft.com/office/drawing/2014/main" id="{4DB7785C-7E4C-4B59-8334-44F706CCB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857" y="2235098"/>
            <a:ext cx="849139" cy="637520"/>
          </a:xfrm>
          <a:prstGeom prst="rect">
            <a:avLst/>
          </a:prstGeom>
        </p:spPr>
      </p:pic>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45183"/>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Performing</a:t>
            </a:r>
            <a:r>
              <a:rPr lang="es-ES" sz="2400" dirty="0"/>
              <a:t> </a:t>
            </a:r>
            <a:r>
              <a:rPr lang="es-ES" sz="2400" dirty="0" err="1"/>
              <a:t>an</a:t>
            </a:r>
            <a:r>
              <a:rPr lang="es-ES" sz="2400" dirty="0"/>
              <a:t> </a:t>
            </a:r>
            <a:r>
              <a:rPr lang="es-ES" sz="2400" dirty="0" err="1"/>
              <a:t>enviromental</a:t>
            </a:r>
            <a:r>
              <a:rPr lang="es-ES" sz="2400" dirty="0"/>
              <a:t> </a:t>
            </a:r>
            <a:r>
              <a:rPr lang="es-ES" sz="2400" dirty="0" err="1"/>
              <a:t>sustainability</a:t>
            </a:r>
            <a:r>
              <a:rPr lang="es-ES" sz="2400" dirty="0"/>
              <a:t> </a:t>
            </a:r>
            <a:r>
              <a:rPr lang="es-ES" sz="2400" dirty="0" err="1"/>
              <a:t>assessment</a:t>
            </a:r>
            <a:r>
              <a:rPr lang="es-ES" sz="2400" dirty="0"/>
              <a:t> </a:t>
            </a:r>
            <a:r>
              <a:rPr lang="es-ES" sz="2400" dirty="0" err="1"/>
              <a:t>of</a:t>
            </a:r>
            <a:r>
              <a:rPr lang="es-ES" sz="2400" dirty="0"/>
              <a:t> </a:t>
            </a:r>
            <a:r>
              <a:rPr lang="es-ES" sz="2400" dirty="0" err="1"/>
              <a:t>poducts</a:t>
            </a:r>
            <a:r>
              <a:rPr lang="es-ES" sz="2400" dirty="0"/>
              <a:t> and/</a:t>
            </a:r>
            <a:r>
              <a:rPr lang="es-ES" sz="2400" dirty="0" err="1"/>
              <a:t>or</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98783"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339695"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341034"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163863" y="3054740"/>
            <a:ext cx="2806397" cy="1321718"/>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350" dirty="0" err="1"/>
              <a:t>Pepsico</a:t>
            </a:r>
            <a:r>
              <a:rPr lang="en-US" sz="1350" dirty="0"/>
              <a:t> has undertaken ACV using the PAS 2050 methodology for his brand of Walkers chips in the United Kingdom.</a:t>
            </a:r>
          </a:p>
          <a:p>
            <a:pPr marL="252413" lvl="1" indent="0">
              <a:buNone/>
            </a:pPr>
            <a:endParaRPr lang="da-DK" sz="1350" dirty="0"/>
          </a:p>
          <a:p>
            <a:pPr marL="252413" lvl="1" indent="0">
              <a:buNone/>
            </a:pPr>
            <a:endParaRPr lang="da-DK" sz="1350" dirty="0"/>
          </a:p>
          <a:p>
            <a:endParaRPr lang="de-DE" sz="15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97886" y="3002200"/>
            <a:ext cx="2713286" cy="200797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99225" y="2105055"/>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Inhaltsplatzhalter 10">
            <a:extLst>
              <a:ext uri="{FF2B5EF4-FFF2-40B4-BE49-F238E27FC236}">
                <a16:creationId xmlns:a16="http://schemas.microsoft.com/office/drawing/2014/main" id="{4C6E9734-313E-4327-962F-9A4E908C69E7}"/>
              </a:ext>
            </a:extLst>
          </p:cNvPr>
          <p:cNvSpPr txBox="1">
            <a:spLocks/>
          </p:cNvSpPr>
          <p:nvPr/>
        </p:nvSpPr>
        <p:spPr>
          <a:xfrm>
            <a:off x="6023393" y="3054740"/>
            <a:ext cx="2802277" cy="1204774"/>
          </a:xfrm>
          <a:prstGeom prst="rect">
            <a:avLst/>
          </a:prstGeom>
        </p:spPr>
        <p:txBody>
          <a:bodyPr vert="horz" lIns="68580" tIns="34290" rIns="68580" bIns="34290" rtlCol="0">
            <a:normAutofit/>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52413" lvl="1" indent="0" algn="just">
              <a:buNone/>
            </a:pPr>
            <a:r>
              <a:rPr lang="en-US" sz="1350" dirty="0"/>
              <a:t>The alcoholic beverage company had a disclosure rating of 98 and an "A" performance band rating.</a:t>
            </a:r>
          </a:p>
          <a:p>
            <a:pPr marL="252413" lvl="1" indent="0">
              <a:buNone/>
            </a:pPr>
            <a:endParaRPr lang="da-DK" sz="1350" dirty="0"/>
          </a:p>
          <a:p>
            <a:endParaRPr lang="de-DE" sz="1500" dirty="0"/>
          </a:p>
        </p:txBody>
      </p:sp>
    </p:spTree>
    <p:extLst>
      <p:ext uri="{BB962C8B-B14F-4D97-AF65-F5344CB8AC3E}">
        <p14:creationId xmlns:p14="http://schemas.microsoft.com/office/powerpoint/2010/main" val="1648672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60</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F2FCF3EF-04AE-4BD5-8039-28C02F92E64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Specific</a:t>
            </a:r>
            <a:r>
              <a:rPr lang="es-ES" sz="2400" dirty="0"/>
              <a:t> </a:t>
            </a:r>
            <a:r>
              <a:rPr lang="es-ES" sz="2400" dirty="0" err="1"/>
              <a:t>sectors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6E4BF060-9D76-43AF-B098-B017517F2E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2" name="Tabla 11">
            <a:extLst>
              <a:ext uri="{FF2B5EF4-FFF2-40B4-BE49-F238E27FC236}">
                <a16:creationId xmlns:a16="http://schemas.microsoft.com/office/drawing/2014/main" id="{CFE3EB15-6F46-458A-9FEE-6707E35FEA27}"/>
              </a:ext>
            </a:extLst>
          </p:cNvPr>
          <p:cNvGraphicFramePr>
            <a:graphicFrameLocks noGrp="1"/>
          </p:cNvGraphicFramePr>
          <p:nvPr>
            <p:extLst>
              <p:ext uri="{D42A27DB-BD31-4B8C-83A1-F6EECF244321}">
                <p14:modId xmlns:p14="http://schemas.microsoft.com/office/powerpoint/2010/main" val="971457597"/>
              </p:ext>
            </p:extLst>
          </p:nvPr>
        </p:nvGraphicFramePr>
        <p:xfrm>
          <a:off x="1233427" y="1028056"/>
          <a:ext cx="6677146" cy="4972698"/>
        </p:xfrm>
        <a:graphic>
          <a:graphicData uri="http://schemas.openxmlformats.org/drawingml/2006/table">
            <a:tbl>
              <a:tblPr firstRow="1" bandRow="1">
                <a:tableStyleId>{5C22544A-7EE6-4342-B048-85BDC9FD1C3A}</a:tableStyleId>
              </a:tblPr>
              <a:tblGrid>
                <a:gridCol w="718825">
                  <a:extLst>
                    <a:ext uri="{9D8B030D-6E8A-4147-A177-3AD203B41FA5}">
                      <a16:colId xmlns:a16="http://schemas.microsoft.com/office/drawing/2014/main" val="1439655594"/>
                    </a:ext>
                  </a:extLst>
                </a:gridCol>
                <a:gridCol w="5958321">
                  <a:extLst>
                    <a:ext uri="{9D8B030D-6E8A-4147-A177-3AD203B41FA5}">
                      <a16:colId xmlns:a16="http://schemas.microsoft.com/office/drawing/2014/main" val="41964106"/>
                    </a:ext>
                  </a:extLst>
                </a:gridCol>
              </a:tblGrid>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1</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700" b="0" kern="1200" dirty="0">
                          <a:solidFill>
                            <a:schemeClr val="tx1">
                              <a:lumMod val="75000"/>
                              <a:lumOff val="25000"/>
                            </a:schemeClr>
                          </a:solidFill>
                          <a:latin typeface="+mn-lt"/>
                          <a:ea typeface="+mn-ea"/>
                          <a:cs typeface="+mn-cs"/>
                        </a:rPr>
                        <a:t>Processing </a:t>
                      </a:r>
                      <a:r>
                        <a:rPr lang="es-ES" sz="1700" b="0" kern="1200" dirty="0" err="1">
                          <a:solidFill>
                            <a:schemeClr val="tx1">
                              <a:lumMod val="75000"/>
                              <a:lumOff val="25000"/>
                            </a:schemeClr>
                          </a:solidFill>
                          <a:latin typeface="+mn-lt"/>
                          <a:ea typeface="+mn-ea"/>
                          <a:cs typeface="+mn-cs"/>
                        </a:rPr>
                        <a:t>of</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coffee</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2</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Manufacture </a:t>
                      </a:r>
                      <a:r>
                        <a:rPr lang="es-ES" sz="1700" b="0" kern="1200" dirty="0" err="1">
                          <a:solidFill>
                            <a:schemeClr val="tx1">
                              <a:lumMod val="75000"/>
                              <a:lumOff val="25000"/>
                            </a:schemeClr>
                          </a:solidFill>
                          <a:latin typeface="+mn-lt"/>
                          <a:ea typeface="+mn-ea"/>
                          <a:cs typeface="+mn-cs"/>
                        </a:rPr>
                        <a:t>of</a:t>
                      </a:r>
                      <a:r>
                        <a:rPr lang="es-ES" sz="1700" b="0" kern="1200" dirty="0">
                          <a:solidFill>
                            <a:schemeClr val="tx1">
                              <a:lumMod val="75000"/>
                              <a:lumOff val="25000"/>
                            </a:schemeClr>
                          </a:solidFill>
                          <a:latin typeface="+mn-lt"/>
                          <a:ea typeface="+mn-ea"/>
                          <a:cs typeface="+mn-cs"/>
                        </a:rPr>
                        <a:t> olive </a:t>
                      </a:r>
                      <a:r>
                        <a:rPr lang="es-ES" sz="1700" b="0" kern="1200" dirty="0" err="1">
                          <a:solidFill>
                            <a:schemeClr val="tx1">
                              <a:lumMod val="75000"/>
                              <a:lumOff val="25000"/>
                            </a:schemeClr>
                          </a:solidFill>
                          <a:latin typeface="+mn-lt"/>
                          <a:ea typeface="+mn-ea"/>
                          <a:cs typeface="+mn-cs"/>
                        </a:rPr>
                        <a:t>oil</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3</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Manufacture </a:t>
                      </a:r>
                      <a:r>
                        <a:rPr lang="es-ES" sz="1700" b="0" kern="1200" dirty="0" err="1">
                          <a:solidFill>
                            <a:schemeClr val="tx1">
                              <a:lumMod val="75000"/>
                              <a:lumOff val="25000"/>
                            </a:schemeClr>
                          </a:solidFill>
                          <a:latin typeface="+mn-lt"/>
                          <a:ea typeface="+mn-ea"/>
                          <a:cs typeface="+mn-cs"/>
                        </a:rPr>
                        <a:t>of</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soft</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drinks</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4</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Manufacture </a:t>
                      </a:r>
                      <a:r>
                        <a:rPr lang="es-ES" sz="1700" b="0" kern="1200" dirty="0" err="1">
                          <a:solidFill>
                            <a:schemeClr val="tx1">
                              <a:lumMod val="75000"/>
                              <a:lumOff val="25000"/>
                            </a:schemeClr>
                          </a:solidFill>
                          <a:latin typeface="+mn-lt"/>
                          <a:ea typeface="+mn-ea"/>
                          <a:cs typeface="+mn-cs"/>
                        </a:rPr>
                        <a:t>of</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beer</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5</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0" kern="1200" dirty="0">
                          <a:solidFill>
                            <a:schemeClr val="tx1">
                              <a:lumMod val="75000"/>
                              <a:lumOff val="25000"/>
                            </a:schemeClr>
                          </a:solidFill>
                          <a:latin typeface="+mn-lt"/>
                          <a:ea typeface="+mn-ea"/>
                          <a:cs typeface="+mn-cs"/>
                        </a:rPr>
                        <a:t>Production of meat and poultry meat products</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889656974"/>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6</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Manufacture </a:t>
                      </a:r>
                      <a:r>
                        <a:rPr lang="es-ES" sz="1700" b="0" kern="1200" dirty="0" err="1">
                          <a:solidFill>
                            <a:schemeClr val="tx1">
                              <a:lumMod val="75000"/>
                              <a:lumOff val="25000"/>
                            </a:schemeClr>
                          </a:solidFill>
                          <a:latin typeface="+mn-lt"/>
                          <a:ea typeface="+mn-ea"/>
                          <a:cs typeface="+mn-cs"/>
                        </a:rPr>
                        <a:t>of</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fruit</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juice</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728902328"/>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7</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err="1">
                          <a:solidFill>
                            <a:schemeClr val="tx1">
                              <a:lumMod val="75000"/>
                              <a:lumOff val="25000"/>
                            </a:schemeClr>
                          </a:solidFill>
                          <a:latin typeface="+mn-lt"/>
                          <a:ea typeface="+mn-ea"/>
                          <a:cs typeface="+mn-cs"/>
                        </a:rPr>
                        <a:t>Cheese</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making</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operations</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68873533"/>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8</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0" kern="1200" dirty="0">
                          <a:solidFill>
                            <a:schemeClr val="tx1">
                              <a:lumMod val="75000"/>
                              <a:lumOff val="25000"/>
                            </a:schemeClr>
                          </a:solidFill>
                          <a:latin typeface="+mn-lt"/>
                          <a:ea typeface="+mn-ea"/>
                          <a:cs typeface="+mn-cs"/>
                        </a:rPr>
                        <a:t>Manufacture of bread biscuits and cakes</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143418056"/>
                  </a:ext>
                </a:extLst>
              </a:tr>
              <a:tr h="552522">
                <a:tc>
                  <a:txBody>
                    <a:bodyPr/>
                    <a:lstStyle/>
                    <a:p>
                      <a:pPr marL="0" algn="ctr" defTabSz="685800" rtl="0" eaLnBrk="1" latinLnBrk="0" hangingPunct="1"/>
                      <a:r>
                        <a:rPr lang="es-ES" sz="1700" b="1" kern="1200" dirty="0">
                          <a:solidFill>
                            <a:schemeClr val="tx1">
                              <a:lumMod val="75000"/>
                              <a:lumOff val="25000"/>
                            </a:schemeClr>
                          </a:solidFill>
                          <a:latin typeface="+mn-lt"/>
                          <a:ea typeface="+mn-ea"/>
                          <a:cs typeface="+mn-cs"/>
                        </a:rPr>
                        <a:t>9</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700" b="0" kern="1200" dirty="0">
                          <a:solidFill>
                            <a:schemeClr val="tx1">
                              <a:lumMod val="75000"/>
                              <a:lumOff val="25000"/>
                            </a:schemeClr>
                          </a:solidFill>
                          <a:latin typeface="+mn-lt"/>
                          <a:ea typeface="+mn-ea"/>
                          <a:cs typeface="+mn-cs"/>
                        </a:rPr>
                        <a:t>Manufacture </a:t>
                      </a:r>
                      <a:r>
                        <a:rPr lang="es-ES" sz="1700" b="0" kern="1200" dirty="0" err="1">
                          <a:solidFill>
                            <a:schemeClr val="tx1">
                              <a:lumMod val="75000"/>
                              <a:lumOff val="25000"/>
                            </a:schemeClr>
                          </a:solidFill>
                          <a:latin typeface="+mn-lt"/>
                          <a:ea typeface="+mn-ea"/>
                          <a:cs typeface="+mn-cs"/>
                        </a:rPr>
                        <a:t>of</a:t>
                      </a:r>
                      <a:r>
                        <a:rPr lang="es-ES" sz="1700" b="0" kern="1200" dirty="0">
                          <a:solidFill>
                            <a:schemeClr val="tx1">
                              <a:lumMod val="75000"/>
                              <a:lumOff val="25000"/>
                            </a:schemeClr>
                          </a:solidFill>
                          <a:latin typeface="+mn-lt"/>
                          <a:ea typeface="+mn-ea"/>
                          <a:cs typeface="+mn-cs"/>
                        </a:rPr>
                        <a:t> </a:t>
                      </a:r>
                      <a:r>
                        <a:rPr lang="es-ES" sz="1700" b="0" kern="1200" dirty="0" err="1">
                          <a:solidFill>
                            <a:schemeClr val="tx1">
                              <a:lumMod val="75000"/>
                              <a:lumOff val="25000"/>
                            </a:schemeClr>
                          </a:solidFill>
                          <a:latin typeface="+mn-lt"/>
                          <a:ea typeface="+mn-ea"/>
                          <a:cs typeface="+mn-cs"/>
                        </a:rPr>
                        <a:t>wine</a:t>
                      </a:r>
                      <a:r>
                        <a:rPr lang="es-ES" sz="1700" b="0" kern="1200" dirty="0">
                          <a:solidFill>
                            <a:schemeClr val="tx1">
                              <a:lumMod val="75000"/>
                              <a:lumOff val="25000"/>
                            </a:schemeClr>
                          </a:solidFill>
                          <a:latin typeface="+mn-lt"/>
                          <a:ea typeface="+mn-ea"/>
                          <a:cs typeface="+mn-cs"/>
                        </a:rPr>
                        <a:t>.</a:t>
                      </a:r>
                    </a:p>
                  </a:txBody>
                  <a:tcPr marL="115388" marR="115388" marT="57694" marB="57694"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077338239"/>
                  </a:ext>
                </a:extLst>
              </a:tr>
            </a:tbl>
          </a:graphicData>
        </a:graphic>
      </p:graphicFrame>
    </p:spTree>
    <p:extLst>
      <p:ext uri="{BB962C8B-B14F-4D97-AF65-F5344CB8AC3E}">
        <p14:creationId xmlns:p14="http://schemas.microsoft.com/office/powerpoint/2010/main" val="3977999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61</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61E3BE6B-283A-4979-8D34-D777ACE74D94}"/>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areas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6B5C7EEB-3099-46B6-A372-5C3388CC14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Processing </a:t>
            </a:r>
            <a:r>
              <a:rPr lang="es-ES" sz="2400" dirty="0" err="1"/>
              <a:t>of</a:t>
            </a:r>
            <a:r>
              <a:rPr lang="es-ES" sz="2400" dirty="0"/>
              <a:t> </a:t>
            </a:r>
            <a:r>
              <a:rPr lang="es-ES" sz="2400" dirty="0" err="1"/>
              <a:t>coffee</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B2D6F2F-F211-4BF2-B0AD-D5D381C1922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D88A7F87-106E-45A9-9A09-C772B0285FEE}"/>
              </a:ext>
            </a:extLst>
          </p:cNvPr>
          <p:cNvSpPr/>
          <p:nvPr/>
        </p:nvSpPr>
        <p:spPr>
          <a:xfrm>
            <a:off x="370136" y="1968229"/>
            <a:ext cx="7946429" cy="356681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5A2E28F-DBC0-470E-BF95-447C132C0551}"/>
              </a:ext>
            </a:extLst>
          </p:cNvPr>
          <p:cNvSpPr/>
          <p:nvPr/>
        </p:nvSpPr>
        <p:spPr>
          <a:xfrm>
            <a:off x="370136" y="1968228"/>
            <a:ext cx="8006861" cy="3326745"/>
          </a:xfrm>
          <a:prstGeom prst="rect">
            <a:avLst/>
          </a:prstGeom>
        </p:spPr>
        <p:txBody>
          <a:bodyPr wrap="square">
            <a:spAutoFit/>
          </a:bodyPr>
          <a:lstStyle/>
          <a:p>
            <a:pPr marL="285750" lvl="0" indent="-285750" algn="just"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Energy: </a:t>
            </a:r>
            <a:r>
              <a:rPr lang="en-US" sz="1200" dirty="0">
                <a:solidFill>
                  <a:schemeClr val="tx1">
                    <a:lumMod val="75000"/>
                    <a:lumOff val="25000"/>
                  </a:schemeClr>
                </a:solidFill>
              </a:rPr>
              <a:t>Energy is consumed mainly in the roasting and the exhaust air treatment systems</a:t>
            </a:r>
            <a:r>
              <a:rPr lang="es-ES" sz="1200" dirty="0">
                <a:solidFill>
                  <a:schemeClr val="tx1">
                    <a:lumMod val="75000"/>
                    <a:lumOff val="25000"/>
                  </a:schemeClr>
                </a:solidFill>
              </a:rPr>
              <a:t>.</a:t>
            </a:r>
          </a:p>
          <a:p>
            <a:pPr marL="285750" lvl="0" indent="-285750" algn="just"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Air emissions: </a:t>
            </a:r>
            <a:r>
              <a:rPr lang="en-US" sz="1200" dirty="0">
                <a:solidFill>
                  <a:schemeClr val="tx1">
                    <a:lumMod val="75000"/>
                    <a:lumOff val="25000"/>
                  </a:schemeClr>
                </a:solidFill>
              </a:rPr>
              <a:t>VOCs (volatile organic compounds), CO, particulate matter, smoke, </a:t>
            </a:r>
            <a:r>
              <a:rPr lang="en-US" sz="1200" dirty="0" err="1">
                <a:solidFill>
                  <a:schemeClr val="tx1">
                    <a:lumMod val="75000"/>
                    <a:lumOff val="25000"/>
                  </a:schemeClr>
                </a:solidFill>
              </a:rPr>
              <a:t>odour</a:t>
            </a:r>
            <a:r>
              <a:rPr lang="en-US" sz="1200" dirty="0">
                <a:solidFill>
                  <a:schemeClr val="tx1">
                    <a:lumMod val="75000"/>
                    <a:lumOff val="25000"/>
                  </a:schemeClr>
                </a:solidFill>
              </a:rPr>
              <a:t> and NOx are produced during the roasting process. VOC’s are also produced when using solvents in the decaffeination stage.</a:t>
            </a:r>
          </a:p>
          <a:p>
            <a:pPr marL="285750" lvl="0" indent="-285750" algn="just"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Organic waste: </a:t>
            </a:r>
            <a:r>
              <a:rPr lang="en-US" sz="1200" dirty="0">
                <a:solidFill>
                  <a:schemeClr val="tx1">
                    <a:lumMod val="75000"/>
                    <a:lumOff val="25000"/>
                  </a:schemeClr>
                </a:solidFill>
              </a:rPr>
              <a:t>Coffee chaff is produced in the coffee roasting process and can be used as CO2-neutral fuel replacing fossil fuels. Spent coffee grounds in the production of soluble coffee products and coffee chaff can be used as co-substrate for improving the quality of bio-based fertilizer (composting).</a:t>
            </a:r>
          </a:p>
          <a:p>
            <a:pPr marL="285750" lvl="0" indent="-285750" algn="just" defTabSz="685800">
              <a:lnSpc>
                <a:spcPct val="150000"/>
              </a:lnSpc>
              <a:spcBef>
                <a:spcPct val="20000"/>
              </a:spcBef>
              <a:buFont typeface="Wingdings" panose="05000000000000000000" pitchFamily="2" charset="2"/>
              <a:buChar char="ü"/>
            </a:pPr>
            <a:r>
              <a:rPr lang="es-ES" sz="1200" b="1" dirty="0">
                <a:solidFill>
                  <a:schemeClr val="tx1">
                    <a:lumMod val="75000"/>
                    <a:lumOff val="25000"/>
                  </a:schemeClr>
                </a:solidFill>
              </a:rPr>
              <a:t>El consumo de agua y la generación de aguas residuales.</a:t>
            </a:r>
          </a:p>
          <a:p>
            <a:pPr marL="285750" lvl="0" indent="-285750" algn="just" defTabSz="685800">
              <a:lnSpc>
                <a:spcPct val="150000"/>
              </a:lnSpc>
              <a:spcBef>
                <a:spcPct val="20000"/>
              </a:spcBef>
              <a:buFont typeface="Wingdings" panose="05000000000000000000" pitchFamily="2" charset="2"/>
              <a:buChar char="ü"/>
            </a:pPr>
            <a:endParaRPr lang="es-ES" sz="1200" b="1" dirty="0">
              <a:solidFill>
                <a:schemeClr val="tx1">
                  <a:lumMod val="75000"/>
                  <a:lumOff val="25000"/>
                </a:schemeClr>
              </a:solidFill>
            </a:endParaRPr>
          </a:p>
          <a:p>
            <a:pPr marL="285750" lvl="0" indent="-285750" algn="just" defTabSz="685800">
              <a:lnSpc>
                <a:spcPct val="150000"/>
              </a:lnSpc>
              <a:spcBef>
                <a:spcPct val="20000"/>
              </a:spcBef>
              <a:buFont typeface="Wingdings" panose="05000000000000000000" pitchFamily="2" charset="2"/>
              <a:buChar char="ü"/>
            </a:pPr>
            <a:endParaRPr lang="es-ES" sz="1200" b="1" dirty="0">
              <a:solidFill>
                <a:schemeClr val="tx1">
                  <a:lumMod val="75000"/>
                  <a:lumOff val="25000"/>
                </a:schemeClr>
              </a:solidFill>
            </a:endParaRPr>
          </a:p>
          <a:p>
            <a:pPr lvl="0" algn="just" defTabSz="685800">
              <a:lnSpc>
                <a:spcPct val="150000"/>
              </a:lnSpc>
              <a:spcBef>
                <a:spcPct val="20000"/>
              </a:spcBef>
            </a:pPr>
            <a:r>
              <a:rPr lang="en-US" sz="1200" i="1" dirty="0">
                <a:solidFill>
                  <a:schemeClr val="tx1">
                    <a:lumMod val="75000"/>
                    <a:lumOff val="25000"/>
                  </a:schemeClr>
                </a:solidFill>
              </a:rPr>
              <a:t>Indirect aspects: Generation of waste from packaging and energy consumption in transport and use phase.</a:t>
            </a:r>
            <a:endParaRPr lang="es-ES" sz="1200" dirty="0">
              <a:solidFill>
                <a:schemeClr val="tx1">
                  <a:lumMod val="75000"/>
                  <a:lumOff val="25000"/>
                </a:schemeClr>
              </a:solidFill>
            </a:endParaRPr>
          </a:p>
        </p:txBody>
      </p:sp>
    </p:spTree>
    <p:extLst>
      <p:ext uri="{BB962C8B-B14F-4D97-AF65-F5344CB8AC3E}">
        <p14:creationId xmlns:p14="http://schemas.microsoft.com/office/powerpoint/2010/main" val="2190670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62</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F5ADD53-6A0C-4E54-8E93-6B6F06119446}"/>
              </a:ext>
            </a:extLst>
          </p:cNvPr>
          <p:cNvGraphicFramePr>
            <a:graphicFrameLocks noGrp="1"/>
          </p:cNvGraphicFramePr>
          <p:nvPr>
            <p:extLst>
              <p:ext uri="{D42A27DB-BD31-4B8C-83A1-F6EECF244321}">
                <p14:modId xmlns:p14="http://schemas.microsoft.com/office/powerpoint/2010/main" val="4118454412"/>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preheat the coffee beans immediately before the roasting operation by means of recirculating the exhaust gases from the roasting of the previous batch. This energy-saving technique can be combined with other energy-saving techniques, such as the partial reuse of the roasting gases in the same roasting system either directly (roasters with recirculation) or by means of a heat exchanger, or to use the roasting gases to produce warm water or for space heating.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7720E614-00C9-41A2-8AC7-5A16CCD88221}"/>
              </a:ext>
            </a:extLst>
          </p:cNvPr>
          <p:cNvGraphicFramePr>
            <a:graphicFrameLocks noGrp="1"/>
          </p:cNvGraphicFramePr>
          <p:nvPr>
            <p:extLst>
              <p:ext uri="{D42A27DB-BD31-4B8C-83A1-F6EECF244321}">
                <p14:modId xmlns:p14="http://schemas.microsoft.com/office/powerpoint/2010/main" val="244406202"/>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when planning the installation of any new batch coffee roaster but may require considerable space and/or reinforcement of the building structure. It is also possible to retrofit an existing roaster with a preheater; however, it is more complex than the installation of a coffee preheater in a new coffee roaster because of costs, space requirements, building works, etc.</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FB8CD52-4098-4B11-94F6-2C5FC826882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Processing </a:t>
            </a:r>
            <a:r>
              <a:rPr lang="es-ES" sz="2400" dirty="0" err="1"/>
              <a:t>of</a:t>
            </a:r>
            <a:r>
              <a:rPr lang="es-ES" sz="2400" dirty="0"/>
              <a:t> </a:t>
            </a:r>
            <a:r>
              <a:rPr lang="es-ES" sz="2400" dirty="0" err="1"/>
              <a:t>coffee</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44593BF-26DB-4909-BF43-BB85E487C2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87773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FA12F51B-DB24-4C92-AEEC-BAF75105E1A2}"/>
              </a:ext>
            </a:extLst>
          </p:cNvPr>
          <p:cNvGraphicFramePr>
            <a:graphicFrameLocks noGrp="1"/>
          </p:cNvGraphicFramePr>
          <p:nvPr>
            <p:extLst>
              <p:ext uri="{D42A27DB-BD31-4B8C-83A1-F6EECF244321}">
                <p14:modId xmlns:p14="http://schemas.microsoft.com/office/powerpoint/2010/main" val="3238650947"/>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Reduction of heat energy use in coffee roasting due to the introduction of green coffee preheating (%).</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Heat energy use in roasting operations (kWh/</a:t>
                      </a:r>
                      <a:r>
                        <a:rPr lang="en-US" sz="1200" dirty="0" err="1">
                          <a:solidFill>
                            <a:schemeClr val="tx1">
                              <a:lumMod val="75000"/>
                              <a:lumOff val="25000"/>
                            </a:schemeClr>
                          </a:solidFill>
                        </a:rPr>
                        <a:t>tonne</a:t>
                      </a:r>
                      <a:r>
                        <a:rPr lang="en-US" sz="1200" dirty="0">
                          <a:solidFill>
                            <a:schemeClr val="tx1">
                              <a:lumMod val="75000"/>
                              <a:lumOff val="25000"/>
                            </a:schemeClr>
                          </a:solidFill>
                        </a:rPr>
                        <a:t> of green coffee).</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Specific CO2 emission (kg CO2eq/</a:t>
                      </a:r>
                      <a:r>
                        <a:rPr lang="en-US" sz="1200" dirty="0" err="1">
                          <a:solidFill>
                            <a:schemeClr val="tx1">
                              <a:lumMod val="75000"/>
                              <a:lumOff val="25000"/>
                            </a:schemeClr>
                          </a:solidFill>
                        </a:rPr>
                        <a:t>tonne</a:t>
                      </a:r>
                      <a:r>
                        <a:rPr lang="en-US" sz="1200" dirty="0">
                          <a:solidFill>
                            <a:schemeClr val="tx1">
                              <a:lumMod val="75000"/>
                              <a:lumOff val="25000"/>
                            </a:schemeClr>
                          </a:solidFill>
                        </a:rPr>
                        <a:t> roasted coffee) calculated taking into account electricity and fuel consumption (e.g. propane, methane) in roasting operations.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3545078B-3359-4F13-89E2-5861FB148F96}"/>
              </a:ext>
            </a:extLst>
          </p:cNvPr>
          <p:cNvGraphicFramePr>
            <a:graphicFrameLocks noGrp="1"/>
          </p:cNvGraphicFramePr>
          <p:nvPr>
            <p:extLst>
              <p:ext uri="{D42A27DB-BD31-4B8C-83A1-F6EECF244321}">
                <p14:modId xmlns:p14="http://schemas.microsoft.com/office/powerpoint/2010/main" val="2092311959"/>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A green coffee preheating system is in place.</a:t>
                      </a:r>
                      <a:endParaRPr lang="es-ES" sz="1200" kern="1200" dirty="0">
                        <a:solidFill>
                          <a:schemeClr val="tx1">
                            <a:lumMod val="75000"/>
                            <a:lumOff val="25000"/>
                          </a:schemeClr>
                        </a:solidFill>
                        <a:latin typeface="+mn-lt"/>
                        <a:ea typeface="+mn-ea"/>
                        <a:cs typeface="+mn-cs"/>
                      </a:endParaRP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5794CB5C-3228-440C-AB58-888C3015CED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Processing </a:t>
            </a:r>
            <a:r>
              <a:rPr lang="es-ES" sz="2400" dirty="0" err="1"/>
              <a:t>of</a:t>
            </a:r>
            <a:r>
              <a:rPr lang="es-ES" sz="2400" dirty="0"/>
              <a:t> </a:t>
            </a:r>
            <a:r>
              <a:rPr lang="es-ES" sz="2400" dirty="0" err="1"/>
              <a:t>coffee</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7A888C0-33CC-4E48-B500-D67C3B293E3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885423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64</a:t>
            </a:fld>
            <a:endParaRPr lang="de-DE"/>
          </a:p>
        </p:txBody>
      </p:sp>
      <p:sp>
        <p:nvSpPr>
          <p:cNvPr id="17" name="Titel 1">
            <a:extLst>
              <a:ext uri="{FF2B5EF4-FFF2-40B4-BE49-F238E27FC236}">
                <a16:creationId xmlns:a16="http://schemas.microsoft.com/office/drawing/2014/main" id="{28E9F692-0033-4693-A4A6-B344E92A159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Processing </a:t>
            </a:r>
            <a:r>
              <a:rPr lang="es-ES" sz="2400" dirty="0" err="1"/>
              <a:t>of</a:t>
            </a:r>
            <a:r>
              <a:rPr lang="es-ES" sz="2400" dirty="0"/>
              <a:t> </a:t>
            </a:r>
            <a:r>
              <a:rPr lang="es-ES" sz="2400" dirty="0" err="1"/>
              <a:t>coffee</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C039425B-DB94-4902-9B44-7E937FBD4B8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esquinas superiores redondeadas 18">
            <a:extLst>
              <a:ext uri="{FF2B5EF4-FFF2-40B4-BE49-F238E27FC236}">
                <a16:creationId xmlns:a16="http://schemas.microsoft.com/office/drawing/2014/main" id="{05146AE2-B164-4996-BA64-00FEC9A2A49D}"/>
              </a:ext>
            </a:extLst>
          </p:cNvPr>
          <p:cNvSpPr/>
          <p:nvPr/>
        </p:nvSpPr>
        <p:spPr>
          <a:xfrm>
            <a:off x="559190" y="142751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962DFFCF-1849-4A3B-939A-1F7FD441ECA5}"/>
              </a:ext>
            </a:extLst>
          </p:cNvPr>
          <p:cNvSpPr/>
          <p:nvPr/>
        </p:nvSpPr>
        <p:spPr>
          <a:xfrm>
            <a:off x="2276822" y="90029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0F58F9D3-5C40-4EAA-8078-49EEE22C4711}"/>
              </a:ext>
            </a:extLst>
          </p:cNvPr>
          <p:cNvSpPr/>
          <p:nvPr/>
        </p:nvSpPr>
        <p:spPr>
          <a:xfrm>
            <a:off x="506759" y="1532980"/>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2" name="TextBox 33">
            <a:extLst>
              <a:ext uri="{FF2B5EF4-FFF2-40B4-BE49-F238E27FC236}">
                <a16:creationId xmlns:a16="http://schemas.microsoft.com/office/drawing/2014/main" id="{1857F07C-EE13-49F4-8844-46CDA8F0D658}"/>
              </a:ext>
            </a:extLst>
          </p:cNvPr>
          <p:cNvSpPr txBox="1"/>
          <p:nvPr/>
        </p:nvSpPr>
        <p:spPr>
          <a:xfrm>
            <a:off x="610137" y="2019552"/>
            <a:ext cx="3790977" cy="77970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Reduction of energy consumption.</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Reduction of CO2 emissions and carbon footprint.</a:t>
            </a:r>
          </a:p>
        </p:txBody>
      </p:sp>
      <p:pic>
        <p:nvPicPr>
          <p:cNvPr id="23" name="Gráfico 22">
            <a:extLst>
              <a:ext uri="{FF2B5EF4-FFF2-40B4-BE49-F238E27FC236}">
                <a16:creationId xmlns:a16="http://schemas.microsoft.com/office/drawing/2014/main" id="{2E193509-3A8D-4785-A930-F33F9CB37A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012410"/>
            <a:ext cx="427966" cy="408757"/>
          </a:xfrm>
          <a:prstGeom prst="rect">
            <a:avLst/>
          </a:prstGeom>
        </p:spPr>
      </p:pic>
      <p:sp>
        <p:nvSpPr>
          <p:cNvPr id="24" name="Rectángulo: esquinas superiores redondeadas 23">
            <a:extLst>
              <a:ext uri="{FF2B5EF4-FFF2-40B4-BE49-F238E27FC236}">
                <a16:creationId xmlns:a16="http://schemas.microsoft.com/office/drawing/2014/main" id="{B8526818-65FD-4EB2-8006-D251C6D192ED}"/>
              </a:ext>
            </a:extLst>
          </p:cNvPr>
          <p:cNvSpPr/>
          <p:nvPr/>
        </p:nvSpPr>
        <p:spPr>
          <a:xfrm>
            <a:off x="5276852" y="1918157"/>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87D933B6-05B2-4F4C-BE5D-F3827E7DDEDD}"/>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BC29C847-0C81-45C1-AF13-135877DFA278}"/>
              </a:ext>
            </a:extLst>
          </p:cNvPr>
          <p:cNvSpPr/>
          <p:nvPr/>
        </p:nvSpPr>
        <p:spPr>
          <a:xfrm>
            <a:off x="5276852" y="2023621"/>
            <a:ext cx="3100144"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7" name="Gráfico 26">
            <a:extLst>
              <a:ext uri="{FF2B5EF4-FFF2-40B4-BE49-F238E27FC236}">
                <a16:creationId xmlns:a16="http://schemas.microsoft.com/office/drawing/2014/main" id="{37253844-9E13-4AC9-98C1-E7786EA7DB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8" name="Rectángulo 27">
            <a:extLst>
              <a:ext uri="{FF2B5EF4-FFF2-40B4-BE49-F238E27FC236}">
                <a16:creationId xmlns:a16="http://schemas.microsoft.com/office/drawing/2014/main" id="{5992B680-5A25-4A64-AA33-91A7A6C1594B}"/>
              </a:ext>
            </a:extLst>
          </p:cNvPr>
          <p:cNvSpPr/>
          <p:nvPr/>
        </p:nvSpPr>
        <p:spPr>
          <a:xfrm>
            <a:off x="559190" y="1934525"/>
            <a:ext cx="3917561" cy="9974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17566C98-9C98-445A-B071-B054BC85162E}"/>
              </a:ext>
            </a:extLst>
          </p:cNvPr>
          <p:cNvSpPr/>
          <p:nvPr/>
        </p:nvSpPr>
        <p:spPr>
          <a:xfrm>
            <a:off x="5276851" y="2425988"/>
            <a:ext cx="3100145" cy="292295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Box 33">
            <a:extLst>
              <a:ext uri="{FF2B5EF4-FFF2-40B4-BE49-F238E27FC236}">
                <a16:creationId xmlns:a16="http://schemas.microsoft.com/office/drawing/2014/main" id="{0D370B5E-AF37-4BA5-B787-8D5681AAD8E3}"/>
              </a:ext>
            </a:extLst>
          </p:cNvPr>
          <p:cNvSpPr txBox="1"/>
          <p:nvPr/>
        </p:nvSpPr>
        <p:spPr>
          <a:xfrm>
            <a:off x="5288377" y="2491750"/>
            <a:ext cx="3054044" cy="271356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With the savings in energy costs alone, there will be a yearly payback of the investment in the range of 10 - 15%.</a:t>
            </a:r>
          </a:p>
          <a:p>
            <a:pPr marL="285750" indent="-285750" algn="just" defTabSz="534924">
              <a:spcAft>
                <a:spcPts val="450"/>
              </a:spcAft>
              <a:buFont typeface="Wingdings" panose="05000000000000000000" pitchFamily="2" charset="2"/>
              <a:buChar char="ü"/>
            </a:pPr>
            <a:endParaRPr lang="en-U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A new coffee roaster equipped with pre-heating recirculating waste gases with a capacity of 3500 tones/year could cost about EUR 800 000 and have a payback period in the range of eight or nine years.</a:t>
            </a:r>
          </a:p>
        </p:txBody>
      </p:sp>
      <p:sp>
        <p:nvSpPr>
          <p:cNvPr id="31" name="Rectángulo: esquinas superiores redondeadas 30">
            <a:extLst>
              <a:ext uri="{FF2B5EF4-FFF2-40B4-BE49-F238E27FC236}">
                <a16:creationId xmlns:a16="http://schemas.microsoft.com/office/drawing/2014/main" id="{E10EAD0E-9EFC-4284-B3ED-08E2B1C83F52}"/>
              </a:ext>
            </a:extLst>
          </p:cNvPr>
          <p:cNvSpPr/>
          <p:nvPr/>
        </p:nvSpPr>
        <p:spPr>
          <a:xfrm>
            <a:off x="559190" y="370682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1C7B4266-880A-485A-99FA-F3B5713D868C}"/>
              </a:ext>
            </a:extLst>
          </p:cNvPr>
          <p:cNvSpPr/>
          <p:nvPr/>
        </p:nvSpPr>
        <p:spPr>
          <a:xfrm>
            <a:off x="2276822" y="317959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1">
            <a:extLst>
              <a:ext uri="{FF2B5EF4-FFF2-40B4-BE49-F238E27FC236}">
                <a16:creationId xmlns:a16="http://schemas.microsoft.com/office/drawing/2014/main" id="{5F0E2C4A-4EF2-49BF-954E-7C52944495E4}"/>
              </a:ext>
            </a:extLst>
          </p:cNvPr>
          <p:cNvSpPr/>
          <p:nvPr/>
        </p:nvSpPr>
        <p:spPr>
          <a:xfrm>
            <a:off x="506759" y="3812285"/>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4" name="TextBox 33">
            <a:extLst>
              <a:ext uri="{FF2B5EF4-FFF2-40B4-BE49-F238E27FC236}">
                <a16:creationId xmlns:a16="http://schemas.microsoft.com/office/drawing/2014/main" id="{4683C6DE-287F-42BC-84A2-27DAD7859C28}"/>
              </a:ext>
            </a:extLst>
          </p:cNvPr>
          <p:cNvSpPr txBox="1"/>
          <p:nvPr/>
        </p:nvSpPr>
        <p:spPr>
          <a:xfrm>
            <a:off x="610137" y="4298857"/>
            <a:ext cx="3790977" cy="119519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main driving force to install a preheating system before roasting is economics. </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This system can reduce energy costs by up to 25%.</a:t>
            </a:r>
          </a:p>
        </p:txBody>
      </p:sp>
      <p:sp>
        <p:nvSpPr>
          <p:cNvPr id="36" name="Rectángulo 35">
            <a:extLst>
              <a:ext uri="{FF2B5EF4-FFF2-40B4-BE49-F238E27FC236}">
                <a16:creationId xmlns:a16="http://schemas.microsoft.com/office/drawing/2014/main" id="{B6F11BAD-7CFD-40CD-9E7D-E647C67470FE}"/>
              </a:ext>
            </a:extLst>
          </p:cNvPr>
          <p:cNvSpPr/>
          <p:nvPr/>
        </p:nvSpPr>
        <p:spPr>
          <a:xfrm>
            <a:off x="559190" y="4213830"/>
            <a:ext cx="3917561" cy="13683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Gráfico 11" descr="Flecha: curva con sentido de las agujas del reloj">
            <a:extLst>
              <a:ext uri="{FF2B5EF4-FFF2-40B4-BE49-F238E27FC236}">
                <a16:creationId xmlns:a16="http://schemas.microsoft.com/office/drawing/2014/main" id="{3D723483-71CC-403D-852E-F66046BD81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349924" y="3284086"/>
            <a:ext cx="510233" cy="510233"/>
          </a:xfrm>
          <a:prstGeom prst="rect">
            <a:avLst/>
          </a:prstGeom>
        </p:spPr>
      </p:pic>
    </p:spTree>
    <p:extLst>
      <p:ext uri="{BB962C8B-B14F-4D97-AF65-F5344CB8AC3E}">
        <p14:creationId xmlns:p14="http://schemas.microsoft.com/office/powerpoint/2010/main" val="37949228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65</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6507DFD3-96A4-4966-A7A8-C5CB0F3CBF5C}"/>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environmental aspects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4965F2D0-016E-4FDC-8813-53787C38778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7084286-7C5C-42FF-B815-64C91D931E6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7782736C-7985-4F1F-950B-0A30FCBFA0D0}"/>
              </a:ext>
            </a:extLst>
          </p:cNvPr>
          <p:cNvSpPr/>
          <p:nvPr/>
        </p:nvSpPr>
        <p:spPr>
          <a:xfrm>
            <a:off x="370136" y="2048827"/>
            <a:ext cx="7946429" cy="3405613"/>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49CA35EA-B58D-4669-8382-CB41165FBB0D}"/>
              </a:ext>
            </a:extLst>
          </p:cNvPr>
          <p:cNvSpPr/>
          <p:nvPr/>
        </p:nvSpPr>
        <p:spPr>
          <a:xfrm>
            <a:off x="370136" y="2167378"/>
            <a:ext cx="8006861" cy="3049746"/>
          </a:xfrm>
          <a:prstGeom prst="rect">
            <a:avLst/>
          </a:prstGeom>
        </p:spPr>
        <p:txBody>
          <a:bodyPr wrap="square">
            <a:spAutoFit/>
          </a:bodyPr>
          <a:lstStyle/>
          <a:p>
            <a:pPr marL="285750" lvl="0" indent="-285750" algn="just"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Water consumption and wastewater generation in the fruit washing stage.</a:t>
            </a:r>
          </a:p>
          <a:p>
            <a:pPr marL="285750" lvl="0" indent="-285750" algn="just"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Water consumption and wastewater generation in the olive oil cleaning stage (separation).</a:t>
            </a:r>
          </a:p>
          <a:p>
            <a:pPr marL="285750" lvl="0" indent="-285750" algn="just"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Water consumption and wastewater generation in the extraction stage when a three-phase extraction system is used.</a:t>
            </a:r>
          </a:p>
          <a:p>
            <a:pPr marL="285750" lvl="0" indent="-285750" algn="just"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By-products; spent olives and moist spent olives.</a:t>
            </a:r>
          </a:p>
          <a:p>
            <a:pPr marL="285750" lvl="0" indent="-285750" algn="just"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Energy consumption.</a:t>
            </a:r>
          </a:p>
          <a:p>
            <a:pPr marL="285750" lvl="0" indent="-285750" algn="just" defTabSz="685800">
              <a:lnSpc>
                <a:spcPct val="150000"/>
              </a:lnSpc>
              <a:spcBef>
                <a:spcPct val="20000"/>
              </a:spcBef>
              <a:buFont typeface="Wingdings" panose="05000000000000000000" pitchFamily="2" charset="2"/>
              <a:buChar char="ü"/>
            </a:pPr>
            <a:endParaRPr lang="es-ES" sz="1200" dirty="0">
              <a:solidFill>
                <a:schemeClr val="tx1">
                  <a:lumMod val="75000"/>
                  <a:lumOff val="25000"/>
                </a:schemeClr>
              </a:solidFill>
            </a:endParaRPr>
          </a:p>
          <a:p>
            <a:pPr lvl="0" algn="just" defTabSz="685800">
              <a:lnSpc>
                <a:spcPct val="150000"/>
              </a:lnSpc>
              <a:spcBef>
                <a:spcPct val="20000"/>
              </a:spcBef>
            </a:pPr>
            <a:r>
              <a:rPr lang="en-US" sz="1200" i="1" dirty="0">
                <a:solidFill>
                  <a:schemeClr val="tx1">
                    <a:lumMod val="75000"/>
                    <a:lumOff val="25000"/>
                  </a:schemeClr>
                </a:solidFill>
              </a:rPr>
              <a:t>Indirect aspects:  Agriculture and production of packaging are the most relevant in the supply chain. In addition transport and logistics (both upstream and downstream), retail and food preparation by consumers are the other indirect environmental aspects.</a:t>
            </a:r>
          </a:p>
        </p:txBody>
      </p:sp>
    </p:spTree>
    <p:extLst>
      <p:ext uri="{BB962C8B-B14F-4D97-AF65-F5344CB8AC3E}">
        <p14:creationId xmlns:p14="http://schemas.microsoft.com/office/powerpoint/2010/main" val="882713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66</a:t>
            </a:fld>
            <a:endParaRPr lang="de-DE">
              <a:solidFill>
                <a:srgbClr val="000000">
                  <a:lumMod val="75000"/>
                  <a:lumOff val="25000"/>
                </a:srgbClr>
              </a:solidFill>
              <a:latin typeface="Arial"/>
            </a:endParaRPr>
          </a:p>
        </p:txBody>
      </p:sp>
      <p:graphicFrame>
        <p:nvGraphicFramePr>
          <p:cNvPr id="3" name="Tabla 2">
            <a:extLst>
              <a:ext uri="{FF2B5EF4-FFF2-40B4-BE49-F238E27FC236}">
                <a16:creationId xmlns:a16="http://schemas.microsoft.com/office/drawing/2014/main" id="{3884BBC4-403E-43F8-A278-C9642E93767B}"/>
              </a:ext>
            </a:extLst>
          </p:cNvPr>
          <p:cNvGraphicFramePr>
            <a:graphicFrameLocks noGrp="1"/>
          </p:cNvGraphicFramePr>
          <p:nvPr>
            <p:extLst>
              <p:ext uri="{D42A27DB-BD31-4B8C-83A1-F6EECF244321}">
                <p14:modId xmlns:p14="http://schemas.microsoft.com/office/powerpoint/2010/main" val="3695217422"/>
              </p:ext>
            </p:extLst>
          </p:nvPr>
        </p:nvGraphicFramePr>
        <p:xfrm>
          <a:off x="283072" y="1738507"/>
          <a:ext cx="8403728" cy="1390650"/>
        </p:xfrm>
        <a:graphic>
          <a:graphicData uri="http://schemas.openxmlformats.org/drawingml/2006/table">
            <a:tbl>
              <a:tblPr firstRow="1" bandRow="1">
                <a:tableStyleId>{5C22544A-7EE6-4342-B048-85BDC9FD1C3A}</a:tableStyleId>
              </a:tblPr>
              <a:tblGrid>
                <a:gridCol w="4196649">
                  <a:extLst>
                    <a:ext uri="{9D8B030D-6E8A-4147-A177-3AD203B41FA5}">
                      <a16:colId xmlns:a16="http://schemas.microsoft.com/office/drawing/2014/main" val="3239063619"/>
                    </a:ext>
                  </a:extLst>
                </a:gridCol>
                <a:gridCol w="4207079">
                  <a:extLst>
                    <a:ext uri="{9D8B030D-6E8A-4147-A177-3AD203B41FA5}">
                      <a16:colId xmlns:a16="http://schemas.microsoft.com/office/drawing/2014/main" val="2448556206"/>
                    </a:ext>
                  </a:extLst>
                </a:gridCol>
              </a:tblGrid>
              <a:tr h="278130">
                <a:tc>
                  <a:txBody>
                    <a:bodyPr/>
                    <a:lstStyle/>
                    <a:p>
                      <a:endParaRPr lang="es-ES" sz="1000" dirty="0"/>
                    </a:p>
                  </a:txBody>
                  <a:tcPr marL="68580" marR="68580" marT="34290" marB="34290">
                    <a:solidFill>
                      <a:schemeClr val="bg1"/>
                    </a:solidFill>
                  </a:tcPr>
                </a:tc>
                <a:tc>
                  <a:txBody>
                    <a:bodyPr/>
                    <a:lstStyle/>
                    <a:p>
                      <a:pPr algn="ctr"/>
                      <a:r>
                        <a:rPr lang="es-ES" sz="1000" dirty="0" err="1">
                          <a:solidFill>
                            <a:schemeClr val="tx1">
                              <a:lumMod val="75000"/>
                              <a:lumOff val="25000"/>
                            </a:schemeClr>
                          </a:solidFill>
                        </a:rPr>
                        <a:t>Valors</a:t>
                      </a:r>
                      <a:endParaRPr lang="es-ES" sz="1000" dirty="0">
                        <a:solidFill>
                          <a:schemeClr val="tx1">
                            <a:lumMod val="75000"/>
                            <a:lumOff val="25000"/>
                          </a:schemeClr>
                        </a:solidFill>
                      </a:endParaRPr>
                    </a:p>
                  </a:txBody>
                  <a:tcPr marL="68580" marR="68580" marT="34290" marB="34290" anchor="ctr">
                    <a:solidFill>
                      <a:srgbClr val="FFC000"/>
                    </a:solidFill>
                  </a:tcPr>
                </a:tc>
                <a:extLst>
                  <a:ext uri="{0D108BD9-81ED-4DB2-BD59-A6C34878D82A}">
                    <a16:rowId xmlns:a16="http://schemas.microsoft.com/office/drawing/2014/main" val="17896241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err="1">
                          <a:solidFill>
                            <a:schemeClr val="tx1">
                              <a:lumMod val="75000"/>
                              <a:lumOff val="25000"/>
                            </a:schemeClr>
                          </a:solidFill>
                        </a:rPr>
                        <a:t>Solids</a:t>
                      </a:r>
                      <a:r>
                        <a:rPr lang="es-ES" sz="1000" dirty="0">
                          <a:solidFill>
                            <a:schemeClr val="tx1">
                              <a:lumMod val="75000"/>
                              <a:lumOff val="25000"/>
                            </a:schemeClr>
                          </a:solidFill>
                        </a:rPr>
                        <a:t> (%)</a:t>
                      </a:r>
                    </a:p>
                  </a:txBody>
                  <a:tcPr marL="68580" marR="68580" marT="34290" marB="34290">
                    <a:solidFill>
                      <a:schemeClr val="tx2">
                        <a:lumMod val="10000"/>
                        <a:lumOff val="90000"/>
                      </a:schemeClr>
                    </a:solidFill>
                  </a:tcPr>
                </a:tc>
                <a:tc>
                  <a:txBody>
                    <a:bodyPr/>
                    <a:lstStyle/>
                    <a:p>
                      <a:pPr algn="ctr"/>
                      <a:r>
                        <a:rPr lang="es-ES" sz="1000" dirty="0">
                          <a:solidFill>
                            <a:schemeClr val="tx1">
                              <a:lumMod val="75000"/>
                              <a:lumOff val="25000"/>
                            </a:schemeClr>
                          </a:solidFill>
                        </a:rPr>
                        <a:t>0,50 – 0,67</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4229616270"/>
                  </a:ext>
                </a:extLst>
              </a:tr>
              <a:tr h="278130">
                <a:tc>
                  <a:txBody>
                    <a:bodyPr/>
                    <a:lstStyle/>
                    <a:p>
                      <a:r>
                        <a:rPr lang="es-ES" sz="1000" dirty="0" err="1">
                          <a:solidFill>
                            <a:schemeClr val="tx1">
                              <a:lumMod val="75000"/>
                              <a:lumOff val="25000"/>
                            </a:schemeClr>
                          </a:solidFill>
                        </a:rPr>
                        <a:t>Oil</a:t>
                      </a:r>
                      <a:r>
                        <a:rPr lang="es-ES" sz="1000" dirty="0">
                          <a:solidFill>
                            <a:schemeClr val="tx1">
                              <a:lumMod val="75000"/>
                              <a:lumOff val="25000"/>
                            </a:schemeClr>
                          </a:solidFill>
                        </a:rPr>
                        <a:t> </a:t>
                      </a:r>
                      <a:r>
                        <a:rPr lang="es-ES" sz="1000" dirty="0" err="1">
                          <a:solidFill>
                            <a:schemeClr val="tx1">
                              <a:lumMod val="75000"/>
                              <a:lumOff val="25000"/>
                            </a:schemeClr>
                          </a:solidFill>
                        </a:rPr>
                        <a:t>content</a:t>
                      </a:r>
                      <a:r>
                        <a:rPr lang="es-ES" sz="1000" dirty="0">
                          <a:solidFill>
                            <a:schemeClr val="tx1">
                              <a:lumMod val="75000"/>
                              <a:lumOff val="25000"/>
                            </a:schemeClr>
                          </a:solidFill>
                        </a:rPr>
                        <a:t> / </a:t>
                      </a:r>
                      <a:r>
                        <a:rPr lang="es-ES" sz="1000" dirty="0" err="1">
                          <a:solidFill>
                            <a:schemeClr val="tx1">
                              <a:lumMod val="75000"/>
                              <a:lumOff val="25000"/>
                            </a:schemeClr>
                          </a:solidFill>
                        </a:rPr>
                        <a:t>wet</a:t>
                      </a:r>
                      <a:r>
                        <a:rPr lang="es-ES" sz="1000" dirty="0">
                          <a:solidFill>
                            <a:schemeClr val="tx1">
                              <a:lumMod val="75000"/>
                              <a:lumOff val="25000"/>
                            </a:schemeClr>
                          </a:solidFill>
                        </a:rPr>
                        <a:t> </a:t>
                      </a:r>
                      <a:r>
                        <a:rPr lang="es-ES" sz="1000" dirty="0" err="1">
                          <a:solidFill>
                            <a:schemeClr val="tx1">
                              <a:lumMod val="75000"/>
                              <a:lumOff val="25000"/>
                            </a:schemeClr>
                          </a:solidFill>
                        </a:rPr>
                        <a:t>matter</a:t>
                      </a:r>
                      <a:r>
                        <a:rPr lang="es-ES" sz="1000" dirty="0">
                          <a:solidFill>
                            <a:schemeClr val="tx1">
                              <a:lumMod val="75000"/>
                              <a:lumOff val="25000"/>
                            </a:schemeClr>
                          </a:solidFill>
                        </a:rPr>
                        <a:t>(%)</a:t>
                      </a:r>
                    </a:p>
                  </a:txBody>
                  <a:tcPr marL="68580" marR="68580" marT="34290" marB="34290">
                    <a:solidFill>
                      <a:schemeClr val="tx2">
                        <a:lumMod val="10000"/>
                        <a:lumOff val="90000"/>
                      </a:schemeClr>
                    </a:solidFill>
                  </a:tcPr>
                </a:tc>
                <a:tc>
                  <a:txBody>
                    <a:bodyPr/>
                    <a:lstStyle/>
                    <a:p>
                      <a:pPr algn="ctr"/>
                      <a:r>
                        <a:rPr lang="es-ES" sz="1000" dirty="0">
                          <a:solidFill>
                            <a:schemeClr val="tx1">
                              <a:lumMod val="75000"/>
                              <a:lumOff val="25000"/>
                            </a:schemeClr>
                          </a:solidFill>
                        </a:rPr>
                        <a:t>0,10 – 0,16</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1063189397"/>
                  </a:ext>
                </a:extLst>
              </a:tr>
              <a:tr h="278130">
                <a:tc>
                  <a:txBody>
                    <a:bodyPr/>
                    <a:lstStyle/>
                    <a:p>
                      <a:r>
                        <a:rPr lang="es-ES" sz="1000" dirty="0">
                          <a:solidFill>
                            <a:schemeClr val="tx1">
                              <a:lumMod val="75000"/>
                              <a:lumOff val="25000"/>
                            </a:schemeClr>
                          </a:solidFill>
                        </a:rPr>
                        <a:t>COD (g/kg)</a:t>
                      </a:r>
                    </a:p>
                  </a:txBody>
                  <a:tcPr marL="68580" marR="68580" marT="34290" marB="34290">
                    <a:solidFill>
                      <a:schemeClr val="tx2">
                        <a:lumMod val="10000"/>
                        <a:lumOff val="90000"/>
                      </a:schemeClr>
                    </a:solidFill>
                  </a:tcPr>
                </a:tc>
                <a:tc>
                  <a:txBody>
                    <a:bodyPr/>
                    <a:lstStyle/>
                    <a:p>
                      <a:pPr algn="ctr"/>
                      <a:r>
                        <a:rPr lang="es-ES" sz="1000" dirty="0">
                          <a:solidFill>
                            <a:schemeClr val="tx1">
                              <a:lumMod val="75000"/>
                              <a:lumOff val="25000"/>
                            </a:schemeClr>
                          </a:solidFill>
                        </a:rPr>
                        <a:t>7,87 – 10,35</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1943372676"/>
                  </a:ext>
                </a:extLst>
              </a:tr>
              <a:tr h="278130">
                <a:tc gridSpan="2">
                  <a:txBody>
                    <a:bodyPr/>
                    <a:lstStyle/>
                    <a:p>
                      <a:pPr algn="ctr"/>
                      <a:r>
                        <a:rPr lang="en-US" sz="1100" dirty="0">
                          <a:solidFill>
                            <a:schemeClr val="accent1"/>
                          </a:solidFill>
                        </a:rPr>
                        <a:t>Composition of washing water of the olive </a:t>
                      </a:r>
                      <a:r>
                        <a:rPr lang="es-ES" sz="1100" dirty="0">
                          <a:solidFill>
                            <a:schemeClr val="accent1"/>
                          </a:solidFill>
                        </a:rPr>
                        <a:t>(Regional </a:t>
                      </a:r>
                      <a:r>
                        <a:rPr lang="es-ES" sz="1100" dirty="0" err="1">
                          <a:solidFill>
                            <a:schemeClr val="accent1"/>
                          </a:solidFill>
                        </a:rPr>
                        <a:t>Activity</a:t>
                      </a:r>
                      <a:r>
                        <a:rPr lang="es-ES" sz="1100" dirty="0">
                          <a:solidFill>
                            <a:schemeClr val="accent1"/>
                          </a:solidFill>
                        </a:rPr>
                        <a:t> Centre </a:t>
                      </a:r>
                      <a:r>
                        <a:rPr lang="es-ES" sz="1100" dirty="0" err="1">
                          <a:solidFill>
                            <a:schemeClr val="accent1"/>
                          </a:solidFill>
                        </a:rPr>
                        <a:t>for</a:t>
                      </a:r>
                      <a:r>
                        <a:rPr lang="es-ES" sz="1100" dirty="0">
                          <a:solidFill>
                            <a:schemeClr val="accent1"/>
                          </a:solidFill>
                        </a:rPr>
                        <a:t> </a:t>
                      </a:r>
                      <a:r>
                        <a:rPr lang="es-ES" sz="1100" dirty="0" err="1">
                          <a:solidFill>
                            <a:schemeClr val="accent1"/>
                          </a:solidFill>
                        </a:rPr>
                        <a:t>Cleaner</a:t>
                      </a:r>
                      <a:r>
                        <a:rPr lang="es-ES" sz="1100" dirty="0">
                          <a:solidFill>
                            <a:schemeClr val="accent1"/>
                          </a:solidFill>
                        </a:rPr>
                        <a:t> </a:t>
                      </a:r>
                      <a:r>
                        <a:rPr lang="es-ES" sz="1100" dirty="0" err="1">
                          <a:solidFill>
                            <a:schemeClr val="accent1"/>
                          </a:solidFill>
                        </a:rPr>
                        <a:t>Production</a:t>
                      </a:r>
                      <a:r>
                        <a:rPr lang="es-ES" sz="1100" dirty="0">
                          <a:solidFill>
                            <a:schemeClr val="accent1"/>
                          </a:solidFill>
                        </a:rPr>
                        <a:t> (RAC/CP, 2000)</a:t>
                      </a:r>
                    </a:p>
                  </a:txBody>
                  <a:tcPr marL="68580" marR="68580" marT="34290" marB="34290">
                    <a:noFill/>
                  </a:tcPr>
                </a:tc>
                <a:tc hMerge="1">
                  <a:txBody>
                    <a:bodyPr/>
                    <a:lstStyle/>
                    <a:p>
                      <a:endParaRPr lang="es-ES" dirty="0"/>
                    </a:p>
                  </a:txBody>
                  <a:tcPr>
                    <a:noFill/>
                  </a:tcPr>
                </a:tc>
                <a:extLst>
                  <a:ext uri="{0D108BD9-81ED-4DB2-BD59-A6C34878D82A}">
                    <a16:rowId xmlns:a16="http://schemas.microsoft.com/office/drawing/2014/main" val="3735880104"/>
                  </a:ext>
                </a:extLst>
              </a:tr>
            </a:tbl>
          </a:graphicData>
        </a:graphic>
      </p:graphicFrame>
      <p:graphicFrame>
        <p:nvGraphicFramePr>
          <p:cNvPr id="6" name="Tabla 5">
            <a:extLst>
              <a:ext uri="{FF2B5EF4-FFF2-40B4-BE49-F238E27FC236}">
                <a16:creationId xmlns:a16="http://schemas.microsoft.com/office/drawing/2014/main" id="{1D53D0BD-3361-4240-B8BF-2ED1634BAD02}"/>
              </a:ext>
            </a:extLst>
          </p:cNvPr>
          <p:cNvGraphicFramePr>
            <a:graphicFrameLocks noGrp="1"/>
          </p:cNvGraphicFramePr>
          <p:nvPr>
            <p:extLst>
              <p:ext uri="{D42A27DB-BD31-4B8C-83A1-F6EECF244321}">
                <p14:modId xmlns:p14="http://schemas.microsoft.com/office/powerpoint/2010/main" val="3183366060"/>
              </p:ext>
            </p:extLst>
          </p:nvPr>
        </p:nvGraphicFramePr>
        <p:xfrm>
          <a:off x="283070" y="3783235"/>
          <a:ext cx="8403728" cy="933450"/>
        </p:xfrm>
        <a:graphic>
          <a:graphicData uri="http://schemas.openxmlformats.org/drawingml/2006/table">
            <a:tbl>
              <a:tblPr firstRow="1" bandRow="1">
                <a:tableStyleId>{5C22544A-7EE6-4342-B048-85BDC9FD1C3A}</a:tableStyleId>
              </a:tblPr>
              <a:tblGrid>
                <a:gridCol w="2100932">
                  <a:extLst>
                    <a:ext uri="{9D8B030D-6E8A-4147-A177-3AD203B41FA5}">
                      <a16:colId xmlns:a16="http://schemas.microsoft.com/office/drawing/2014/main" val="4015752488"/>
                    </a:ext>
                  </a:extLst>
                </a:gridCol>
                <a:gridCol w="2100932">
                  <a:extLst>
                    <a:ext uri="{9D8B030D-6E8A-4147-A177-3AD203B41FA5}">
                      <a16:colId xmlns:a16="http://schemas.microsoft.com/office/drawing/2014/main" val="2361082491"/>
                    </a:ext>
                  </a:extLst>
                </a:gridCol>
                <a:gridCol w="2100932">
                  <a:extLst>
                    <a:ext uri="{9D8B030D-6E8A-4147-A177-3AD203B41FA5}">
                      <a16:colId xmlns:a16="http://schemas.microsoft.com/office/drawing/2014/main" val="4234691187"/>
                    </a:ext>
                  </a:extLst>
                </a:gridCol>
                <a:gridCol w="2100932">
                  <a:extLst>
                    <a:ext uri="{9D8B030D-6E8A-4147-A177-3AD203B41FA5}">
                      <a16:colId xmlns:a16="http://schemas.microsoft.com/office/drawing/2014/main" val="2376092833"/>
                    </a:ext>
                  </a:extLst>
                </a:gridCol>
              </a:tblGrid>
              <a:tr h="278130">
                <a:tc>
                  <a:txBody>
                    <a:bodyPr/>
                    <a:lstStyle/>
                    <a:p>
                      <a:pPr algn="ctr"/>
                      <a:endParaRPr lang="es-ES" sz="1000" dirty="0"/>
                    </a:p>
                  </a:txBody>
                  <a:tcPr marL="68580" marR="68580" marT="34290" marB="34290" anchor="ctr">
                    <a:solidFill>
                      <a:schemeClr val="bg1"/>
                    </a:solidFill>
                  </a:tcPr>
                </a:tc>
                <a:tc>
                  <a:txBody>
                    <a:bodyPr/>
                    <a:lstStyle/>
                    <a:p>
                      <a:pPr algn="ctr"/>
                      <a:r>
                        <a:rPr lang="es-ES" sz="1000" dirty="0" err="1">
                          <a:solidFill>
                            <a:schemeClr val="tx1">
                              <a:lumMod val="75000"/>
                              <a:lumOff val="25000"/>
                            </a:schemeClr>
                          </a:solidFill>
                        </a:rPr>
                        <a:t>Traditional</a:t>
                      </a:r>
                      <a:r>
                        <a:rPr lang="es-ES" sz="1000" dirty="0">
                          <a:solidFill>
                            <a:schemeClr val="tx1">
                              <a:lumMod val="75000"/>
                              <a:lumOff val="25000"/>
                            </a:schemeClr>
                          </a:solidFill>
                        </a:rPr>
                        <a:t> </a:t>
                      </a:r>
                      <a:r>
                        <a:rPr lang="es-ES" sz="1000" dirty="0" err="1">
                          <a:solidFill>
                            <a:schemeClr val="tx1">
                              <a:lumMod val="75000"/>
                              <a:lumOff val="25000"/>
                            </a:schemeClr>
                          </a:solidFill>
                        </a:rPr>
                        <a:t>system</a:t>
                      </a:r>
                      <a:endParaRPr lang="es-ES" sz="1000" dirty="0">
                        <a:solidFill>
                          <a:schemeClr val="tx1">
                            <a:lumMod val="75000"/>
                            <a:lumOff val="25000"/>
                          </a:schemeClr>
                        </a:solidFill>
                      </a:endParaRPr>
                    </a:p>
                  </a:txBody>
                  <a:tcPr marL="68580" marR="68580" marT="34290" marB="34290" anchor="ctr">
                    <a:solidFill>
                      <a:srgbClr val="FFC000"/>
                    </a:solidFill>
                  </a:tcPr>
                </a:tc>
                <a:tc>
                  <a:txBody>
                    <a:bodyPr/>
                    <a:lstStyle/>
                    <a:p>
                      <a:pPr algn="ctr"/>
                      <a:r>
                        <a:rPr lang="es-ES" sz="1000" dirty="0">
                          <a:solidFill>
                            <a:schemeClr val="tx1">
                              <a:lumMod val="75000"/>
                              <a:lumOff val="25000"/>
                            </a:schemeClr>
                          </a:solidFill>
                        </a:rPr>
                        <a:t>3-phase </a:t>
                      </a:r>
                      <a:r>
                        <a:rPr lang="es-ES" sz="1000" dirty="0" err="1">
                          <a:solidFill>
                            <a:schemeClr val="tx1">
                              <a:lumMod val="75000"/>
                              <a:lumOff val="25000"/>
                            </a:schemeClr>
                          </a:solidFill>
                        </a:rPr>
                        <a:t>system</a:t>
                      </a:r>
                      <a:endParaRPr lang="es-ES" sz="1000" dirty="0">
                        <a:solidFill>
                          <a:schemeClr val="tx1">
                            <a:lumMod val="75000"/>
                            <a:lumOff val="25000"/>
                          </a:schemeClr>
                        </a:solidFill>
                      </a:endParaRPr>
                    </a:p>
                  </a:txBody>
                  <a:tcPr marL="68580" marR="68580" marT="34290" marB="34290" anchor="ctr">
                    <a:solidFill>
                      <a:srgbClr val="FFC000"/>
                    </a:solidFill>
                  </a:tcPr>
                </a:tc>
                <a:tc>
                  <a:txBody>
                    <a:bodyPr/>
                    <a:lstStyle/>
                    <a:p>
                      <a:pPr algn="ctr"/>
                      <a:r>
                        <a:rPr lang="es-ES" sz="1000" dirty="0">
                          <a:solidFill>
                            <a:schemeClr val="tx1">
                              <a:lumMod val="75000"/>
                              <a:lumOff val="25000"/>
                            </a:schemeClr>
                          </a:solidFill>
                        </a:rPr>
                        <a:t>2-phase </a:t>
                      </a:r>
                      <a:r>
                        <a:rPr lang="es-ES" sz="1000" dirty="0" err="1">
                          <a:solidFill>
                            <a:schemeClr val="tx1">
                              <a:lumMod val="75000"/>
                              <a:lumOff val="25000"/>
                            </a:schemeClr>
                          </a:solidFill>
                        </a:rPr>
                        <a:t>system</a:t>
                      </a:r>
                      <a:r>
                        <a:rPr lang="es-ES" sz="1000" dirty="0">
                          <a:solidFill>
                            <a:schemeClr val="tx1">
                              <a:lumMod val="75000"/>
                              <a:lumOff val="25000"/>
                            </a:schemeClr>
                          </a:solidFill>
                        </a:rPr>
                        <a:t> </a:t>
                      </a:r>
                    </a:p>
                  </a:txBody>
                  <a:tcPr marL="68580" marR="68580" marT="34290" marB="34290" anchor="ctr">
                    <a:solidFill>
                      <a:srgbClr val="FFC000"/>
                    </a:solidFill>
                  </a:tcPr>
                </a:tc>
                <a:extLst>
                  <a:ext uri="{0D108BD9-81ED-4DB2-BD59-A6C34878D82A}">
                    <a16:rowId xmlns:a16="http://schemas.microsoft.com/office/drawing/2014/main" val="388029434"/>
                  </a:ext>
                </a:extLst>
              </a:tr>
              <a:tr h="377190">
                <a:tc>
                  <a:txBody>
                    <a:bodyPr/>
                    <a:lstStyle/>
                    <a:p>
                      <a:pPr algn="ctr"/>
                      <a:r>
                        <a:rPr lang="es-ES" sz="1000" dirty="0">
                          <a:solidFill>
                            <a:schemeClr val="tx1">
                              <a:lumMod val="75000"/>
                              <a:lumOff val="25000"/>
                            </a:schemeClr>
                          </a:solidFill>
                        </a:rPr>
                        <a:t>Energy </a:t>
                      </a:r>
                      <a:r>
                        <a:rPr lang="es-ES" sz="1000" dirty="0" err="1">
                          <a:solidFill>
                            <a:schemeClr val="tx1">
                              <a:lumMod val="75000"/>
                              <a:lumOff val="25000"/>
                            </a:schemeClr>
                          </a:solidFill>
                        </a:rPr>
                        <a:t>consumption</a:t>
                      </a:r>
                      <a:r>
                        <a:rPr lang="es-ES" sz="1000" dirty="0">
                          <a:solidFill>
                            <a:schemeClr val="tx1">
                              <a:lumMod val="75000"/>
                              <a:lumOff val="25000"/>
                            </a:schemeClr>
                          </a:solidFill>
                        </a:rPr>
                        <a:t> (kWh/ toneladas de aceituna procesada)</a:t>
                      </a:r>
                    </a:p>
                  </a:txBody>
                  <a:tcPr marL="68580" marR="68580" marT="34290" marB="34290" anchor="ctr">
                    <a:solidFill>
                      <a:schemeClr val="tx2">
                        <a:lumMod val="10000"/>
                        <a:lumOff val="90000"/>
                      </a:schemeClr>
                    </a:solidFill>
                  </a:tcPr>
                </a:tc>
                <a:tc>
                  <a:txBody>
                    <a:bodyPr/>
                    <a:lstStyle/>
                    <a:p>
                      <a:pPr algn="ctr"/>
                      <a:r>
                        <a:rPr lang="es-ES" sz="1000" dirty="0">
                          <a:solidFill>
                            <a:schemeClr val="tx1">
                              <a:lumMod val="75000"/>
                              <a:lumOff val="25000"/>
                            </a:schemeClr>
                          </a:solidFill>
                        </a:rPr>
                        <a:t>40 - 60</a:t>
                      </a:r>
                    </a:p>
                  </a:txBody>
                  <a:tcPr marL="68580" marR="68580" marT="34290" marB="34290" anchor="ctr">
                    <a:solidFill>
                      <a:schemeClr val="tx2">
                        <a:lumMod val="10000"/>
                        <a:lumOff val="90000"/>
                      </a:schemeClr>
                    </a:solidFill>
                  </a:tcPr>
                </a:tc>
                <a:tc>
                  <a:txBody>
                    <a:bodyPr/>
                    <a:lstStyle/>
                    <a:p>
                      <a:pPr algn="ctr"/>
                      <a:r>
                        <a:rPr lang="es-ES" sz="1000" dirty="0">
                          <a:solidFill>
                            <a:schemeClr val="tx1">
                              <a:lumMod val="75000"/>
                              <a:lumOff val="25000"/>
                            </a:schemeClr>
                          </a:solidFill>
                        </a:rPr>
                        <a:t>90 – 117</a:t>
                      </a:r>
                    </a:p>
                  </a:txBody>
                  <a:tcPr marL="68580" marR="68580" marT="34290" marB="34290" anchor="ctr">
                    <a:solidFill>
                      <a:schemeClr val="tx2">
                        <a:lumMod val="10000"/>
                        <a:lumOff val="90000"/>
                      </a:schemeClr>
                    </a:solidFill>
                  </a:tcPr>
                </a:tc>
                <a:tc>
                  <a:txBody>
                    <a:bodyPr/>
                    <a:lstStyle/>
                    <a:p>
                      <a:pPr algn="ctr"/>
                      <a:r>
                        <a:rPr lang="es-ES" sz="1000" dirty="0">
                          <a:solidFill>
                            <a:schemeClr val="tx1">
                              <a:lumMod val="75000"/>
                              <a:lumOff val="25000"/>
                            </a:schemeClr>
                          </a:solidFill>
                        </a:rPr>
                        <a:t>&lt; 90 – 117</a:t>
                      </a:r>
                    </a:p>
                  </a:txBody>
                  <a:tcPr marL="68580" marR="68580" marT="34290" marB="34290" anchor="ctr">
                    <a:solidFill>
                      <a:schemeClr val="tx2">
                        <a:lumMod val="10000"/>
                        <a:lumOff val="90000"/>
                      </a:schemeClr>
                    </a:solidFill>
                  </a:tcPr>
                </a:tc>
                <a:extLst>
                  <a:ext uri="{0D108BD9-81ED-4DB2-BD59-A6C34878D82A}">
                    <a16:rowId xmlns:a16="http://schemas.microsoft.com/office/drawing/2014/main" val="1871126205"/>
                  </a:ext>
                </a:extLst>
              </a:tr>
              <a:tr h="27813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1"/>
                          </a:solidFill>
                          <a:latin typeface="+mn-lt"/>
                          <a:ea typeface="+mn-ea"/>
                          <a:cs typeface="+mn-cs"/>
                        </a:rPr>
                        <a:t>Energy consumption in oil mills</a:t>
                      </a:r>
                      <a:r>
                        <a:rPr lang="es-ES" sz="1100" kern="1200" dirty="0">
                          <a:solidFill>
                            <a:schemeClr val="accent1"/>
                          </a:solidFill>
                          <a:latin typeface="+mn-lt"/>
                          <a:ea typeface="+mn-ea"/>
                          <a:cs typeface="+mn-cs"/>
                        </a:rPr>
                        <a:t>. </a:t>
                      </a:r>
                      <a:r>
                        <a:rPr lang="es-ES" sz="1100" dirty="0">
                          <a:solidFill>
                            <a:schemeClr val="accent1"/>
                          </a:solidFill>
                        </a:rPr>
                        <a:t>(Regional </a:t>
                      </a:r>
                      <a:r>
                        <a:rPr lang="es-ES" sz="1100" dirty="0" err="1">
                          <a:solidFill>
                            <a:schemeClr val="accent1"/>
                          </a:solidFill>
                        </a:rPr>
                        <a:t>Activity</a:t>
                      </a:r>
                      <a:r>
                        <a:rPr lang="es-ES" sz="1100" dirty="0">
                          <a:solidFill>
                            <a:schemeClr val="accent1"/>
                          </a:solidFill>
                        </a:rPr>
                        <a:t> Centre </a:t>
                      </a:r>
                      <a:r>
                        <a:rPr lang="es-ES" sz="1100" dirty="0" err="1">
                          <a:solidFill>
                            <a:schemeClr val="accent1"/>
                          </a:solidFill>
                        </a:rPr>
                        <a:t>for</a:t>
                      </a:r>
                      <a:r>
                        <a:rPr lang="es-ES" sz="1100" dirty="0">
                          <a:solidFill>
                            <a:schemeClr val="accent1"/>
                          </a:solidFill>
                        </a:rPr>
                        <a:t> </a:t>
                      </a:r>
                      <a:r>
                        <a:rPr lang="es-ES" sz="1100" dirty="0" err="1">
                          <a:solidFill>
                            <a:schemeClr val="accent1"/>
                          </a:solidFill>
                        </a:rPr>
                        <a:t>Cleaner</a:t>
                      </a:r>
                      <a:r>
                        <a:rPr lang="es-ES" sz="1100" dirty="0">
                          <a:solidFill>
                            <a:schemeClr val="accent1"/>
                          </a:solidFill>
                        </a:rPr>
                        <a:t> </a:t>
                      </a:r>
                      <a:r>
                        <a:rPr lang="es-ES" sz="1100" dirty="0" err="1">
                          <a:solidFill>
                            <a:schemeClr val="accent1"/>
                          </a:solidFill>
                        </a:rPr>
                        <a:t>Production</a:t>
                      </a:r>
                      <a:r>
                        <a:rPr lang="es-ES" sz="1100" dirty="0">
                          <a:solidFill>
                            <a:schemeClr val="accent1"/>
                          </a:solidFill>
                        </a:rPr>
                        <a:t> (RAC/CP, 2000)</a:t>
                      </a:r>
                      <a:endParaRPr lang="es-ES" sz="1100" kern="1200" dirty="0">
                        <a:solidFill>
                          <a:schemeClr val="accent1"/>
                        </a:solidFill>
                        <a:latin typeface="+mn-lt"/>
                        <a:ea typeface="+mn-ea"/>
                        <a:cs typeface="+mn-cs"/>
                      </a:endParaRPr>
                    </a:p>
                  </a:txBody>
                  <a:tcPr marL="68580" marR="68580" marT="34290" marB="34290" anchor="ctr">
                    <a:solidFill>
                      <a:schemeClr val="bg1"/>
                    </a:solidFill>
                  </a:tcPr>
                </a:tc>
                <a:tc hMerge="1">
                  <a:txBody>
                    <a:bodyPr/>
                    <a:lstStyle/>
                    <a:p>
                      <a:pPr algn="ctr"/>
                      <a:endParaRPr lang="es-ES" dirty="0"/>
                    </a:p>
                  </a:txBody>
                  <a:tcPr anchor="ctr">
                    <a:solidFill>
                      <a:schemeClr val="bg1"/>
                    </a:solidFill>
                  </a:tcPr>
                </a:tc>
                <a:tc hMerge="1">
                  <a:txBody>
                    <a:bodyPr/>
                    <a:lstStyle/>
                    <a:p>
                      <a:pPr algn="ctr"/>
                      <a:endParaRPr lang="es-ES" dirty="0"/>
                    </a:p>
                  </a:txBody>
                  <a:tcPr anchor="ctr">
                    <a:solidFill>
                      <a:schemeClr val="bg1"/>
                    </a:solidFill>
                  </a:tcPr>
                </a:tc>
                <a:tc hMerge="1">
                  <a:txBody>
                    <a:bodyPr/>
                    <a:lstStyle/>
                    <a:p>
                      <a:pPr algn="ctr"/>
                      <a:endParaRPr lang="es-ES" dirty="0"/>
                    </a:p>
                  </a:txBody>
                  <a:tcPr anchor="ctr">
                    <a:solidFill>
                      <a:schemeClr val="bg1"/>
                    </a:solidFill>
                  </a:tcPr>
                </a:tc>
                <a:extLst>
                  <a:ext uri="{0D108BD9-81ED-4DB2-BD59-A6C34878D82A}">
                    <a16:rowId xmlns:a16="http://schemas.microsoft.com/office/drawing/2014/main" val="1041813675"/>
                  </a:ext>
                </a:extLst>
              </a:tr>
            </a:tbl>
          </a:graphicData>
        </a:graphic>
      </p:graphicFrame>
      <p:sp>
        <p:nvSpPr>
          <p:cNvPr id="7" name="Titel 1">
            <a:extLst>
              <a:ext uri="{FF2B5EF4-FFF2-40B4-BE49-F238E27FC236}">
                <a16:creationId xmlns:a16="http://schemas.microsoft.com/office/drawing/2014/main" id="{05F06813-5D4E-41E1-9D2D-55542F9C873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6FD223C7-87D3-4611-AAF6-7FED1208FF2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70595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67</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6FE2B5FF-D834-4C99-937C-165307B27553}"/>
              </a:ext>
            </a:extLst>
          </p:cNvPr>
          <p:cNvGraphicFramePr>
            <a:graphicFrameLocks noGrp="1"/>
          </p:cNvGraphicFramePr>
          <p:nvPr>
            <p:extLst>
              <p:ext uri="{D42A27DB-BD31-4B8C-83A1-F6EECF244321}">
                <p14:modId xmlns:p14="http://schemas.microsoft.com/office/powerpoint/2010/main" val="4127809878"/>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During the separation (also known as clarification or polishing) of the olive oil from the remaining fine particles and water, BEMP is to use a vertical centrifuge that </a:t>
                      </a:r>
                      <a:r>
                        <a:rPr lang="en-US" sz="1200" dirty="0" err="1">
                          <a:solidFill>
                            <a:schemeClr val="tx1">
                              <a:lumMod val="75000"/>
                              <a:lumOff val="25000"/>
                            </a:schemeClr>
                          </a:solidFill>
                        </a:rPr>
                        <a:t>minimises</a:t>
                      </a:r>
                      <a:r>
                        <a:rPr lang="en-US" sz="1200" dirty="0">
                          <a:solidFill>
                            <a:schemeClr val="tx1">
                              <a:lumMod val="75000"/>
                              <a:lumOff val="25000"/>
                            </a:schemeClr>
                          </a:solidFill>
                        </a:rPr>
                        <a:t> the use of water. The quantity of water used should be kept to the minimum amount required to achieve the desired final olive oil composition.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C8494A39-A0F0-40E6-9F5F-A87092210695}"/>
              </a:ext>
            </a:extLst>
          </p:cNvPr>
          <p:cNvGraphicFramePr>
            <a:graphicFrameLocks noGrp="1"/>
          </p:cNvGraphicFramePr>
          <p:nvPr>
            <p:extLst>
              <p:ext uri="{D42A27DB-BD31-4B8C-83A1-F6EECF244321}">
                <p14:modId xmlns:p14="http://schemas.microsoft.com/office/powerpoint/2010/main" val="160140676"/>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olive oil manufacturers. The amount of water needed in the separation phase is highly dependent on the quality of the oil coming from the decanter.</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DF09E85C-1074-4016-8647-BB8AD384B16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6C1F60A1-CCE7-4EA5-8A4C-0C1F171B7B5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0814D995-5ECB-4789-B246-48BC1E21D882}"/>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err="1">
                <a:solidFill>
                  <a:srgbClr val="000000">
                    <a:lumMod val="75000"/>
                    <a:lumOff val="25000"/>
                  </a:srgbClr>
                </a:solidFill>
              </a:rPr>
              <a:t>Minimising</a:t>
            </a:r>
            <a:r>
              <a:rPr lang="en-US" sz="1800" dirty="0">
                <a:solidFill>
                  <a:srgbClr val="000000">
                    <a:lumMod val="75000"/>
                    <a:lumOff val="25000"/>
                  </a:srgbClr>
                </a:solidFill>
              </a:rPr>
              <a:t> </a:t>
            </a:r>
            <a:r>
              <a:rPr lang="en-US" sz="1800" dirty="0" err="1">
                <a:solidFill>
                  <a:srgbClr val="000000">
                    <a:lumMod val="75000"/>
                    <a:lumOff val="25000"/>
                  </a:srgbClr>
                </a:solidFill>
              </a:rPr>
              <a:t>wáter</a:t>
            </a:r>
            <a:r>
              <a:rPr lang="en-US" sz="1800" dirty="0">
                <a:solidFill>
                  <a:srgbClr val="000000">
                    <a:lumMod val="75000"/>
                    <a:lumOff val="25000"/>
                  </a:srgbClr>
                </a:solidFill>
              </a:rPr>
              <a:t> consumption in olive oil separation</a:t>
            </a:r>
            <a:r>
              <a:rPr lang="es-ES" sz="1800" dirty="0">
                <a:solidFill>
                  <a:srgbClr val="000000">
                    <a:lumMod val="75000"/>
                    <a:lumOff val="25000"/>
                  </a:srgbClr>
                </a:solidFill>
              </a:rPr>
              <a:t>:</a:t>
            </a:r>
          </a:p>
        </p:txBody>
      </p:sp>
    </p:spTree>
    <p:extLst>
      <p:ext uri="{BB962C8B-B14F-4D97-AF65-F5344CB8AC3E}">
        <p14:creationId xmlns:p14="http://schemas.microsoft.com/office/powerpoint/2010/main" val="1506201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68</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3C860E96-D353-48DC-9E01-E50D1D1FAE71}"/>
              </a:ext>
            </a:extLst>
          </p:cNvPr>
          <p:cNvGraphicFramePr>
            <a:graphicFrameLocks noGrp="1"/>
          </p:cNvGraphicFramePr>
          <p:nvPr>
            <p:extLst>
              <p:ext uri="{D42A27DB-BD31-4B8C-83A1-F6EECF244321}">
                <p14:modId xmlns:p14="http://schemas.microsoft.com/office/powerpoint/2010/main" val="257057644"/>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Water use in olive oil separation (l) per weight (</a:t>
                      </a:r>
                      <a:r>
                        <a:rPr lang="en-US" sz="1200" dirty="0" err="1">
                          <a:solidFill>
                            <a:schemeClr val="tx1">
                              <a:lumMod val="75000"/>
                              <a:lumOff val="25000"/>
                            </a:schemeClr>
                          </a:solidFill>
                        </a:rPr>
                        <a:t>tonnes</a:t>
                      </a:r>
                      <a:r>
                        <a:rPr lang="en-US" sz="1200" dirty="0">
                          <a:solidFill>
                            <a:schemeClr val="tx1">
                              <a:lumMod val="75000"/>
                              <a:lumOff val="25000"/>
                            </a:schemeClr>
                          </a:solidFill>
                        </a:rPr>
                        <a:t>) of olives processed or per unit volume (l) of olive oil manufactured.</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25592B52-0EBC-4324-9DE5-8527DD45A5EF}"/>
              </a:ext>
            </a:extLst>
          </p:cNvPr>
          <p:cNvGraphicFramePr>
            <a:graphicFrameLocks noGrp="1"/>
          </p:cNvGraphicFramePr>
          <p:nvPr>
            <p:extLst>
              <p:ext uri="{D42A27DB-BD31-4B8C-83A1-F6EECF244321}">
                <p14:modId xmlns:p14="http://schemas.microsoft.com/office/powerpoint/2010/main" val="1018550848"/>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Water used in olive oil separation is less than 50 l (5 %) per 1,000 l of olive oil manufactured</a:t>
                      </a:r>
                      <a:r>
                        <a:rPr lang="es-ES" sz="1200" kern="1200" dirty="0">
                          <a:solidFill>
                            <a:schemeClr val="tx1">
                              <a:lumMod val="75000"/>
                              <a:lumOff val="25000"/>
                            </a:schemeClr>
                          </a:solidFill>
                          <a:latin typeface="+mn-lt"/>
                          <a:ea typeface="+mn-ea"/>
                          <a:cs typeface="+mn-cs"/>
                        </a:rPr>
                        <a:t>.</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97396F91-A1B1-4E9D-8667-A9D323D5716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95FEC1C-6241-4CF7-82EA-F5760769B1A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627DE816-9934-40BD-B6D8-BA0EE6B2C3F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err="1">
                <a:solidFill>
                  <a:srgbClr val="000000">
                    <a:lumMod val="75000"/>
                    <a:lumOff val="25000"/>
                  </a:srgbClr>
                </a:solidFill>
              </a:rPr>
              <a:t>Minimising</a:t>
            </a:r>
            <a:r>
              <a:rPr lang="en-US" sz="1800" dirty="0">
                <a:solidFill>
                  <a:srgbClr val="000000">
                    <a:lumMod val="75000"/>
                    <a:lumOff val="25000"/>
                  </a:srgbClr>
                </a:solidFill>
              </a:rPr>
              <a:t> </a:t>
            </a:r>
            <a:r>
              <a:rPr lang="en-US" sz="1800" dirty="0" err="1">
                <a:solidFill>
                  <a:srgbClr val="000000">
                    <a:lumMod val="75000"/>
                    <a:lumOff val="25000"/>
                  </a:srgbClr>
                </a:solidFill>
              </a:rPr>
              <a:t>wáter</a:t>
            </a:r>
            <a:r>
              <a:rPr lang="en-US" sz="1800" dirty="0">
                <a:solidFill>
                  <a:srgbClr val="000000">
                    <a:lumMod val="75000"/>
                    <a:lumOff val="25000"/>
                  </a:srgbClr>
                </a:solidFill>
              </a:rPr>
              <a:t> consumption in olive oil separation</a:t>
            </a:r>
            <a:r>
              <a:rPr lang="es-ES" sz="1800" dirty="0">
                <a:solidFill>
                  <a:srgbClr val="000000">
                    <a:lumMod val="75000"/>
                    <a:lumOff val="25000"/>
                  </a:srgbClr>
                </a:solidFill>
              </a:rPr>
              <a:t>:</a:t>
            </a:r>
          </a:p>
        </p:txBody>
      </p:sp>
    </p:spTree>
    <p:extLst>
      <p:ext uri="{BB962C8B-B14F-4D97-AF65-F5344CB8AC3E}">
        <p14:creationId xmlns:p14="http://schemas.microsoft.com/office/powerpoint/2010/main" val="2116887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69</a:t>
            </a:fld>
            <a:endParaRPr lang="de-DE"/>
          </a:p>
        </p:txBody>
      </p:sp>
      <p:sp>
        <p:nvSpPr>
          <p:cNvPr id="16" name="Titel 1">
            <a:extLst>
              <a:ext uri="{FF2B5EF4-FFF2-40B4-BE49-F238E27FC236}">
                <a16:creationId xmlns:a16="http://schemas.microsoft.com/office/drawing/2014/main" id="{B4EC6515-09C9-4C38-AE51-0A5EF4CEE17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31580A1B-E93A-42A6-8861-CEE0C85BC34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esquinas superiores redondeadas 18">
            <a:extLst>
              <a:ext uri="{FF2B5EF4-FFF2-40B4-BE49-F238E27FC236}">
                <a16:creationId xmlns:a16="http://schemas.microsoft.com/office/drawing/2014/main" id="{2148A6CC-782C-4CBE-87F8-56EA01594180}"/>
              </a:ext>
            </a:extLst>
          </p:cNvPr>
          <p:cNvSpPr/>
          <p:nvPr/>
        </p:nvSpPr>
        <p:spPr>
          <a:xfrm>
            <a:off x="559190" y="142751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85800977-C502-42A3-92E6-86EE5838ADD7}"/>
              </a:ext>
            </a:extLst>
          </p:cNvPr>
          <p:cNvSpPr/>
          <p:nvPr/>
        </p:nvSpPr>
        <p:spPr>
          <a:xfrm>
            <a:off x="2276822" y="90029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1A68C97F-B15A-4ED2-8908-65333640FCC8}"/>
              </a:ext>
            </a:extLst>
          </p:cNvPr>
          <p:cNvSpPr/>
          <p:nvPr/>
        </p:nvSpPr>
        <p:spPr>
          <a:xfrm>
            <a:off x="506759" y="1532980"/>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2" name="TextBox 33">
            <a:extLst>
              <a:ext uri="{FF2B5EF4-FFF2-40B4-BE49-F238E27FC236}">
                <a16:creationId xmlns:a16="http://schemas.microsoft.com/office/drawing/2014/main" id="{B629D705-8072-413C-9B53-CF93E27EEB54}"/>
              </a:ext>
            </a:extLst>
          </p:cNvPr>
          <p:cNvSpPr txBox="1"/>
          <p:nvPr/>
        </p:nvSpPr>
        <p:spPr>
          <a:xfrm>
            <a:off x="610137" y="2189443"/>
            <a:ext cx="3790977" cy="5078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obvious environmental benefit is that of reduced water consumption</a:t>
            </a:r>
            <a:r>
              <a:rPr lang="es-ES" sz="1350" dirty="0">
                <a:solidFill>
                  <a:schemeClr val="tx1">
                    <a:lumMod val="75000"/>
                    <a:lumOff val="25000"/>
                  </a:schemeClr>
                </a:solidFill>
              </a:rPr>
              <a:t>.</a:t>
            </a:r>
          </a:p>
        </p:txBody>
      </p:sp>
      <p:pic>
        <p:nvPicPr>
          <p:cNvPr id="23" name="Gráfico 22">
            <a:extLst>
              <a:ext uri="{FF2B5EF4-FFF2-40B4-BE49-F238E27FC236}">
                <a16:creationId xmlns:a16="http://schemas.microsoft.com/office/drawing/2014/main" id="{C44F0E03-8DFD-448F-9137-3969C228FE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012410"/>
            <a:ext cx="427966" cy="408757"/>
          </a:xfrm>
          <a:prstGeom prst="rect">
            <a:avLst/>
          </a:prstGeom>
        </p:spPr>
      </p:pic>
      <p:sp>
        <p:nvSpPr>
          <p:cNvPr id="24" name="Rectángulo: esquinas superiores redondeadas 23">
            <a:extLst>
              <a:ext uri="{FF2B5EF4-FFF2-40B4-BE49-F238E27FC236}">
                <a16:creationId xmlns:a16="http://schemas.microsoft.com/office/drawing/2014/main" id="{95B48C34-CD4C-43B4-8D13-9F055F43460C}"/>
              </a:ext>
            </a:extLst>
          </p:cNvPr>
          <p:cNvSpPr/>
          <p:nvPr/>
        </p:nvSpPr>
        <p:spPr>
          <a:xfrm>
            <a:off x="5276852" y="1918157"/>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1AFD217C-40E1-4BE0-A4C7-CAD9D8664E40}"/>
              </a:ext>
            </a:extLst>
          </p:cNvPr>
          <p:cNvSpPr/>
          <p:nvPr/>
        </p:nvSpPr>
        <p:spPr>
          <a:xfrm>
            <a:off x="6380333" y="139093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ACA9246D-3A74-4EBF-A698-99F352D04B20}"/>
              </a:ext>
            </a:extLst>
          </p:cNvPr>
          <p:cNvSpPr/>
          <p:nvPr/>
        </p:nvSpPr>
        <p:spPr>
          <a:xfrm>
            <a:off x="5276852" y="2023621"/>
            <a:ext cx="3100144"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7" name="Gráfico 26">
            <a:extLst>
              <a:ext uri="{FF2B5EF4-FFF2-40B4-BE49-F238E27FC236}">
                <a16:creationId xmlns:a16="http://schemas.microsoft.com/office/drawing/2014/main" id="{F4AB9FE4-43FA-4E71-A448-711DACAD6A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1461903"/>
            <a:ext cx="336919" cy="507831"/>
          </a:xfrm>
          <a:prstGeom prst="rect">
            <a:avLst/>
          </a:prstGeom>
        </p:spPr>
      </p:pic>
      <p:sp>
        <p:nvSpPr>
          <p:cNvPr id="28" name="Rectángulo 27">
            <a:extLst>
              <a:ext uri="{FF2B5EF4-FFF2-40B4-BE49-F238E27FC236}">
                <a16:creationId xmlns:a16="http://schemas.microsoft.com/office/drawing/2014/main" id="{17604607-B87B-48F2-B526-DE8B5FB2549D}"/>
              </a:ext>
            </a:extLst>
          </p:cNvPr>
          <p:cNvSpPr/>
          <p:nvPr/>
        </p:nvSpPr>
        <p:spPr>
          <a:xfrm>
            <a:off x="559190" y="1934525"/>
            <a:ext cx="3917561" cy="9974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73E19172-9795-4077-A60E-BC6B56EB5E4A}"/>
              </a:ext>
            </a:extLst>
          </p:cNvPr>
          <p:cNvSpPr/>
          <p:nvPr/>
        </p:nvSpPr>
        <p:spPr>
          <a:xfrm>
            <a:off x="5276851" y="2425988"/>
            <a:ext cx="3100145" cy="316995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Box 33">
            <a:extLst>
              <a:ext uri="{FF2B5EF4-FFF2-40B4-BE49-F238E27FC236}">
                <a16:creationId xmlns:a16="http://schemas.microsoft.com/office/drawing/2014/main" id="{767E9287-FA8A-491A-9A4A-289ABD587D5E}"/>
              </a:ext>
            </a:extLst>
          </p:cNvPr>
          <p:cNvSpPr txBox="1"/>
          <p:nvPr/>
        </p:nvSpPr>
        <p:spPr>
          <a:xfrm>
            <a:off x="5288377" y="2839816"/>
            <a:ext cx="3054044" cy="2090316"/>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A clear economic saving is that of water costs. In terms of machinery, no costs will be incurred as different technologies are not required.</a:t>
            </a:r>
          </a:p>
          <a:p>
            <a:pPr marL="285750" indent="-285750" algn="just" defTabSz="534924">
              <a:spcAft>
                <a:spcPts val="450"/>
              </a:spcAft>
              <a:buFont typeface="Wingdings" panose="05000000000000000000" pitchFamily="2" charset="2"/>
              <a:buChar char="ü"/>
            </a:pPr>
            <a:endParaRPr lang="en-U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Reducing water inputs also results in reduced wastewater outputs.</a:t>
            </a:r>
          </a:p>
        </p:txBody>
      </p:sp>
      <p:sp>
        <p:nvSpPr>
          <p:cNvPr id="31" name="Rectángulo: esquinas superiores redondeadas 30">
            <a:extLst>
              <a:ext uri="{FF2B5EF4-FFF2-40B4-BE49-F238E27FC236}">
                <a16:creationId xmlns:a16="http://schemas.microsoft.com/office/drawing/2014/main" id="{4EAF715B-D9D2-4F11-A71F-E523307DD496}"/>
              </a:ext>
            </a:extLst>
          </p:cNvPr>
          <p:cNvSpPr/>
          <p:nvPr/>
        </p:nvSpPr>
        <p:spPr>
          <a:xfrm>
            <a:off x="559190" y="3498596"/>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F3040096-74A4-4A0F-83B1-A9BBA34CEC65}"/>
              </a:ext>
            </a:extLst>
          </p:cNvPr>
          <p:cNvSpPr/>
          <p:nvPr/>
        </p:nvSpPr>
        <p:spPr>
          <a:xfrm>
            <a:off x="2276822" y="297137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1">
            <a:extLst>
              <a:ext uri="{FF2B5EF4-FFF2-40B4-BE49-F238E27FC236}">
                <a16:creationId xmlns:a16="http://schemas.microsoft.com/office/drawing/2014/main" id="{0D0DC9EF-14C9-4167-853E-03D83C3EBD6B}"/>
              </a:ext>
            </a:extLst>
          </p:cNvPr>
          <p:cNvSpPr/>
          <p:nvPr/>
        </p:nvSpPr>
        <p:spPr>
          <a:xfrm>
            <a:off x="506759" y="3604060"/>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4" name="TextBox 33">
            <a:extLst>
              <a:ext uri="{FF2B5EF4-FFF2-40B4-BE49-F238E27FC236}">
                <a16:creationId xmlns:a16="http://schemas.microsoft.com/office/drawing/2014/main" id="{BA90895A-305E-43ED-AAD4-A0A0EDEE691C}"/>
              </a:ext>
            </a:extLst>
          </p:cNvPr>
          <p:cNvSpPr txBox="1"/>
          <p:nvPr/>
        </p:nvSpPr>
        <p:spPr>
          <a:xfrm>
            <a:off x="610137" y="4196483"/>
            <a:ext cx="3790977" cy="140294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Reducing stress on water resources.</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A reduction in the generation of waste and its environmental impacts should be considered an important factor to minimize the use of water during the separation of olive oil.</a:t>
            </a:r>
          </a:p>
        </p:txBody>
      </p:sp>
      <p:sp>
        <p:nvSpPr>
          <p:cNvPr id="35" name="Rectángulo 34">
            <a:extLst>
              <a:ext uri="{FF2B5EF4-FFF2-40B4-BE49-F238E27FC236}">
                <a16:creationId xmlns:a16="http://schemas.microsoft.com/office/drawing/2014/main" id="{AD7D2BDC-DC24-4818-B12A-9E6E1E764A3A}"/>
              </a:ext>
            </a:extLst>
          </p:cNvPr>
          <p:cNvSpPr/>
          <p:nvPr/>
        </p:nvSpPr>
        <p:spPr>
          <a:xfrm>
            <a:off x="559190" y="4005605"/>
            <a:ext cx="3917561" cy="159033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6" name="Gráfico 35" descr="Flecha: curva con sentido de las agujas del reloj">
            <a:extLst>
              <a:ext uri="{FF2B5EF4-FFF2-40B4-BE49-F238E27FC236}">
                <a16:creationId xmlns:a16="http://schemas.microsoft.com/office/drawing/2014/main" id="{F048B98B-469C-43E5-A175-EAE505E0D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349924" y="3075861"/>
            <a:ext cx="510233" cy="510233"/>
          </a:xfrm>
          <a:prstGeom prst="rect">
            <a:avLst/>
          </a:prstGeom>
        </p:spPr>
      </p:pic>
    </p:spTree>
    <p:extLst>
      <p:ext uri="{BB962C8B-B14F-4D97-AF65-F5344CB8AC3E}">
        <p14:creationId xmlns:p14="http://schemas.microsoft.com/office/powerpoint/2010/main" val="91417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superiores redondeadas 13">
            <a:extLst>
              <a:ext uri="{FF2B5EF4-FFF2-40B4-BE49-F238E27FC236}">
                <a16:creationId xmlns:a16="http://schemas.microsoft.com/office/drawing/2014/main" id="{3E2155A9-9C3F-46F6-B687-5B777CC7098D}"/>
              </a:ext>
            </a:extLst>
          </p:cNvPr>
          <p:cNvSpPr/>
          <p:nvPr/>
        </p:nvSpPr>
        <p:spPr>
          <a:xfrm>
            <a:off x="940190" y="2265347"/>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B1A6A73A-1693-42A0-B9C5-B9F2FE8F8B28}"/>
              </a:ext>
            </a:extLst>
          </p:cNvPr>
          <p:cNvSpPr/>
          <p:nvPr/>
        </p:nvSpPr>
        <p:spPr>
          <a:xfrm>
            <a:off x="2012393" y="1738124"/>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a:t>
            </a:fld>
            <a:endParaRPr lang="de-DE"/>
          </a:p>
        </p:txBody>
      </p:sp>
      <p:sp>
        <p:nvSpPr>
          <p:cNvPr id="140" name="Rectangle 11"/>
          <p:cNvSpPr/>
          <p:nvPr/>
        </p:nvSpPr>
        <p:spPr>
          <a:xfrm>
            <a:off x="887758" y="2370811"/>
            <a:ext cx="2833179"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45" name="TextBox 33"/>
          <p:cNvSpPr txBox="1"/>
          <p:nvPr/>
        </p:nvSpPr>
        <p:spPr>
          <a:xfrm>
            <a:off x="943512" y="2883391"/>
            <a:ext cx="2780748" cy="1962076"/>
          </a:xfrm>
          <a:prstGeom prst="rect">
            <a:avLst/>
          </a:prstGeom>
          <a:noFill/>
        </p:spPr>
        <p:txBody>
          <a:bodyPr wrap="square" rtlCol="0">
            <a:spAutoFit/>
          </a:bodyPr>
          <a:lstStyle/>
          <a:p>
            <a:pPr marL="285750" indent="-285750" algn="just" defTabSz="534924">
              <a:buFont typeface="Wingdings" panose="05000000000000000000" pitchFamily="2" charset="2"/>
              <a:buChar char="ü"/>
            </a:pPr>
            <a:r>
              <a:rPr lang="en-US" sz="1350" dirty="0">
                <a:solidFill>
                  <a:schemeClr val="tx1">
                    <a:lumMod val="75000"/>
                    <a:lumOff val="25000"/>
                  </a:schemeClr>
                </a:solidFill>
              </a:rPr>
              <a:t>The carrying out of an environmental sustainability assessment cannot itself lead directly to environmental benefits.</a:t>
            </a:r>
          </a:p>
          <a:p>
            <a:pPr marL="285750" indent="-285750" algn="just" defTabSz="534924">
              <a:buFont typeface="Wingdings" panose="05000000000000000000" pitchFamily="2" charset="2"/>
              <a:buChar char="ü"/>
            </a:pPr>
            <a:r>
              <a:rPr lang="en-US" sz="1350" dirty="0">
                <a:solidFill>
                  <a:schemeClr val="tx1">
                    <a:lumMod val="75000"/>
                    <a:lumOff val="25000"/>
                  </a:schemeClr>
                </a:solidFill>
              </a:rPr>
              <a:t>The exercise is a critical first step in a strategy to enhance the sustainability of products and  operations.</a:t>
            </a:r>
          </a:p>
        </p:txBody>
      </p:sp>
      <p:sp>
        <p:nvSpPr>
          <p:cNvPr id="157" name="TextBox 45"/>
          <p:cNvSpPr txBox="1"/>
          <p:nvPr/>
        </p:nvSpPr>
        <p:spPr>
          <a:xfrm>
            <a:off x="5543324" y="2879464"/>
            <a:ext cx="2780750" cy="2441694"/>
          </a:xfrm>
          <a:prstGeom prst="rect">
            <a:avLst/>
          </a:prstGeom>
          <a:noFill/>
        </p:spPr>
        <p:txBody>
          <a:bodyPr wrap="square" rtlCol="0">
            <a:spAutoFit/>
          </a:bodyPr>
          <a:lstStyle>
            <a:defPPr>
              <a:defRPr lang="es-ES"/>
            </a:defPPr>
            <a:lvl1pPr marL="285750" indent="-285750" algn="just" defTabSz="534924">
              <a:spcAft>
                <a:spcPts val="450"/>
              </a:spcAft>
              <a:buFont typeface="Wingdings" panose="05000000000000000000" pitchFamily="2" charset="2"/>
              <a:buChar char="ü"/>
              <a:defRPr sz="1350">
                <a:solidFill>
                  <a:schemeClr val="tx1">
                    <a:lumMod val="75000"/>
                    <a:lumOff val="25000"/>
                  </a:schemeClr>
                </a:solidFill>
              </a:defRPr>
            </a:lvl1pPr>
          </a:lstStyle>
          <a:p>
            <a:r>
              <a:rPr lang="en-US" dirty="0"/>
              <a:t>The EC’s PEF costs EUR 50,000 per product.</a:t>
            </a:r>
          </a:p>
          <a:p>
            <a:r>
              <a:rPr lang="en-US" dirty="0" err="1"/>
              <a:t>FoodDrinkEurope</a:t>
            </a:r>
            <a:r>
              <a:rPr lang="en-US" dirty="0"/>
              <a:t> (2013) reports that the development of the sectorial ENVIFOOD Protocol ‘has created more user-friendly and affordable tools for the assessment and voluntary communication of environmental impacts along the food chain’. </a:t>
            </a:r>
          </a:p>
        </p:txBody>
      </p:sp>
      <p:sp>
        <p:nvSpPr>
          <p:cNvPr id="12" name="Titel 1">
            <a:extLst>
              <a:ext uri="{FF2B5EF4-FFF2-40B4-BE49-F238E27FC236}">
                <a16:creationId xmlns:a16="http://schemas.microsoft.com/office/drawing/2014/main" id="{0DE709E3-E1CE-498A-B69E-ECC91F61675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Performing</a:t>
            </a:r>
            <a:r>
              <a:rPr lang="es-ES" sz="2400" dirty="0"/>
              <a:t> </a:t>
            </a:r>
            <a:r>
              <a:rPr lang="es-ES" sz="2400" dirty="0" err="1"/>
              <a:t>an</a:t>
            </a:r>
            <a:r>
              <a:rPr lang="es-ES" sz="2400" dirty="0"/>
              <a:t> </a:t>
            </a:r>
            <a:r>
              <a:rPr lang="es-ES" sz="2400" dirty="0" err="1"/>
              <a:t>enviromental</a:t>
            </a:r>
            <a:r>
              <a:rPr lang="es-ES" sz="2400" dirty="0"/>
              <a:t> </a:t>
            </a:r>
            <a:r>
              <a:rPr lang="es-ES" sz="2400" dirty="0" err="1"/>
              <a:t>sustainability</a:t>
            </a:r>
            <a:r>
              <a:rPr lang="es-ES" sz="2400" dirty="0"/>
              <a:t> </a:t>
            </a:r>
            <a:r>
              <a:rPr lang="es-ES" sz="2400" dirty="0" err="1"/>
              <a:t>assessment</a:t>
            </a:r>
            <a:r>
              <a:rPr lang="es-ES" sz="2400" dirty="0"/>
              <a:t> </a:t>
            </a:r>
            <a:r>
              <a:rPr lang="es-ES" sz="2400" dirty="0" err="1"/>
              <a:t>of</a:t>
            </a:r>
            <a:r>
              <a:rPr lang="es-ES" sz="2400" dirty="0"/>
              <a:t> </a:t>
            </a:r>
            <a:r>
              <a:rPr lang="es-ES" sz="2400" dirty="0" err="1"/>
              <a:t>poducts</a:t>
            </a:r>
            <a:r>
              <a:rPr lang="es-ES" sz="2400" dirty="0"/>
              <a:t> and/</a:t>
            </a:r>
            <a:r>
              <a:rPr lang="es-ES" sz="2400" dirty="0" err="1"/>
              <a:t>or</a:t>
            </a:r>
            <a:r>
              <a:rPr lang="es-ES" sz="2400" dirty="0"/>
              <a:t> </a:t>
            </a:r>
            <a:r>
              <a:rPr lang="es-ES" sz="2400" dirty="0" err="1"/>
              <a:t>operations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F5223700-C779-4D42-A4AE-3FCF2C6EA6A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20" name="Gráfico 19">
            <a:extLst>
              <a:ext uri="{FF2B5EF4-FFF2-40B4-BE49-F238E27FC236}">
                <a16:creationId xmlns:a16="http://schemas.microsoft.com/office/drawing/2014/main" id="{7F22C291-CBB1-4A21-A342-72A1096AF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240" y="1850241"/>
            <a:ext cx="427966" cy="408757"/>
          </a:xfrm>
          <a:prstGeom prst="rect">
            <a:avLst/>
          </a:prstGeom>
        </p:spPr>
      </p:pic>
      <p:sp>
        <p:nvSpPr>
          <p:cNvPr id="26" name="Rectángulo: esquinas superiores redondeadas 25">
            <a:extLst>
              <a:ext uri="{FF2B5EF4-FFF2-40B4-BE49-F238E27FC236}">
                <a16:creationId xmlns:a16="http://schemas.microsoft.com/office/drawing/2014/main" id="{594CC284-5235-465C-9FE4-4F210D2F2119}"/>
              </a:ext>
            </a:extLst>
          </p:cNvPr>
          <p:cNvSpPr/>
          <p:nvPr/>
        </p:nvSpPr>
        <p:spPr>
          <a:xfrm>
            <a:off x="5540496" y="2264525"/>
            <a:ext cx="278407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lipse 26">
            <a:extLst>
              <a:ext uri="{FF2B5EF4-FFF2-40B4-BE49-F238E27FC236}">
                <a16:creationId xmlns:a16="http://schemas.microsoft.com/office/drawing/2014/main" id="{E8EA32D2-A995-45F0-B9E4-3BB9A1F9C1AE}"/>
              </a:ext>
            </a:extLst>
          </p:cNvPr>
          <p:cNvSpPr/>
          <p:nvPr/>
        </p:nvSpPr>
        <p:spPr>
          <a:xfrm>
            <a:off x="6612699" y="1737302"/>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angle 11">
            <a:extLst>
              <a:ext uri="{FF2B5EF4-FFF2-40B4-BE49-F238E27FC236}">
                <a16:creationId xmlns:a16="http://schemas.microsoft.com/office/drawing/2014/main" id="{93294589-067B-4A5E-A61D-5B635409B862}"/>
              </a:ext>
            </a:extLst>
          </p:cNvPr>
          <p:cNvSpPr/>
          <p:nvPr/>
        </p:nvSpPr>
        <p:spPr>
          <a:xfrm>
            <a:off x="5540496" y="2369989"/>
            <a:ext cx="2784070"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1" name="Gráfico 20">
            <a:extLst>
              <a:ext uri="{FF2B5EF4-FFF2-40B4-BE49-F238E27FC236}">
                <a16:creationId xmlns:a16="http://schemas.microsoft.com/office/drawing/2014/main" id="{C49BAEE2-5AA5-43ED-B559-3D8A25397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2744" y="1808271"/>
            <a:ext cx="336919" cy="507831"/>
          </a:xfrm>
          <a:prstGeom prst="rect">
            <a:avLst/>
          </a:prstGeom>
        </p:spPr>
      </p:pic>
      <p:sp>
        <p:nvSpPr>
          <p:cNvPr id="22" name="Rectángulo 21">
            <a:extLst>
              <a:ext uri="{FF2B5EF4-FFF2-40B4-BE49-F238E27FC236}">
                <a16:creationId xmlns:a16="http://schemas.microsoft.com/office/drawing/2014/main" id="{5B0AC8E0-422C-4A54-9186-71FEF23EAD1A}"/>
              </a:ext>
            </a:extLst>
          </p:cNvPr>
          <p:cNvSpPr/>
          <p:nvPr/>
        </p:nvSpPr>
        <p:spPr>
          <a:xfrm>
            <a:off x="940190" y="2772356"/>
            <a:ext cx="2780748" cy="216923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04C46914-CD82-497B-BD17-83986FE6741C}"/>
              </a:ext>
            </a:extLst>
          </p:cNvPr>
          <p:cNvSpPr/>
          <p:nvPr/>
        </p:nvSpPr>
        <p:spPr>
          <a:xfrm>
            <a:off x="5537174" y="2772356"/>
            <a:ext cx="2780748" cy="254880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13332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70</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F93BE644-81EA-4228-BAA3-9CB58CE19A91}"/>
              </a:ext>
            </a:extLst>
          </p:cNvPr>
          <p:cNvGraphicFramePr>
            <a:graphicFrameLocks noGrp="1"/>
          </p:cNvGraphicFramePr>
          <p:nvPr>
            <p:extLst>
              <p:ext uri="{D42A27DB-BD31-4B8C-83A1-F6EECF244321}">
                <p14:modId xmlns:p14="http://schemas.microsoft.com/office/powerpoint/2010/main" val="2766870463"/>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 </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reduce the need for olives to be washed before being processed into olive oil. For instance, this can be achieved by harvesting the olives from the trees. To this aim, olive oil manufacturers can establish an appropriate cooperation with the farmers providing the olives. The adoption of appropriate measures to recycle the water still needed to wash olives can deliver further water savings.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2A01F015-490B-4992-8C9D-A2A843D7451D}"/>
              </a:ext>
            </a:extLst>
          </p:cNvPr>
          <p:cNvGraphicFramePr>
            <a:graphicFrameLocks noGrp="1"/>
          </p:cNvGraphicFramePr>
          <p:nvPr>
            <p:extLst>
              <p:ext uri="{D42A27DB-BD31-4B8C-83A1-F6EECF244321}">
                <p14:modId xmlns:p14="http://schemas.microsoft.com/office/powerpoint/2010/main" val="2992553142"/>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t>
                      </a:r>
                      <a:r>
                        <a:rPr lang="en-US" sz="1200" kern="1200" dirty="0" err="1">
                          <a:solidFill>
                            <a:schemeClr val="tx1">
                              <a:lumMod val="75000"/>
                              <a:lumOff val="25000"/>
                            </a:schemeClr>
                          </a:solidFill>
                          <a:latin typeface="+mn-lt"/>
                          <a:ea typeface="+mn-ea"/>
                          <a:cs typeface="+mn-cs"/>
                        </a:rPr>
                        <a:t>aplicable</a:t>
                      </a:r>
                      <a:r>
                        <a:rPr lang="en-US" sz="1200" kern="1200" dirty="0">
                          <a:solidFill>
                            <a:schemeClr val="tx1">
                              <a:lumMod val="75000"/>
                              <a:lumOff val="25000"/>
                            </a:schemeClr>
                          </a:solidFill>
                          <a:latin typeface="+mn-lt"/>
                          <a:ea typeface="+mn-ea"/>
                          <a:cs typeface="+mn-cs"/>
                        </a:rPr>
                        <a:t> to a bras </a:t>
                      </a:r>
                      <a:r>
                        <a:rPr lang="en-US" sz="1200" kern="1200" dirty="0" err="1">
                          <a:solidFill>
                            <a:schemeClr val="tx1">
                              <a:lumMod val="75000"/>
                              <a:lumOff val="25000"/>
                            </a:schemeClr>
                          </a:solidFill>
                          <a:latin typeface="+mn-lt"/>
                          <a:ea typeface="+mn-ea"/>
                          <a:cs typeface="+mn-cs"/>
                        </a:rPr>
                        <a:t>rango</a:t>
                      </a:r>
                      <a:r>
                        <a:rPr lang="en-US" sz="1200" kern="1200" dirty="0">
                          <a:solidFill>
                            <a:schemeClr val="tx1">
                              <a:lumMod val="75000"/>
                              <a:lumOff val="25000"/>
                            </a:schemeClr>
                          </a:solidFill>
                          <a:latin typeface="+mn-lt"/>
                          <a:ea typeface="+mn-ea"/>
                          <a:cs typeface="+mn-cs"/>
                        </a:rPr>
                        <a:t> of olive oil.</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B8814A8A-A4E0-4E9F-8A67-386433EC9B0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44F035D1-3132-4452-A0C1-324EFCE4585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1FF6A5C9-0CEF-4CA3-87FD-6270B4342C9B}"/>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Reduced washing of olives upon reception</a:t>
            </a:r>
            <a:r>
              <a:rPr lang="es-ES" sz="1800" dirty="0">
                <a:solidFill>
                  <a:srgbClr val="000000">
                    <a:lumMod val="75000"/>
                    <a:lumOff val="25000"/>
                  </a:srgbClr>
                </a:solidFill>
              </a:rPr>
              <a:t>:</a:t>
            </a:r>
          </a:p>
        </p:txBody>
      </p:sp>
    </p:spTree>
    <p:extLst>
      <p:ext uri="{BB962C8B-B14F-4D97-AF65-F5344CB8AC3E}">
        <p14:creationId xmlns:p14="http://schemas.microsoft.com/office/powerpoint/2010/main" val="294617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71</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309458E3-27A1-4D1D-9FF2-9357686A741B}"/>
              </a:ext>
            </a:extLst>
          </p:cNvPr>
          <p:cNvGraphicFramePr>
            <a:graphicFrameLocks noGrp="1"/>
          </p:cNvGraphicFramePr>
          <p:nvPr>
            <p:extLst>
              <p:ext uri="{D42A27DB-BD31-4B8C-83A1-F6EECF244321}">
                <p14:modId xmlns:p14="http://schemas.microsoft.com/office/powerpoint/2010/main" val="921313070"/>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Ratio between the quantity of water used to wash the olives upon reception and the quantity of olives processed (l of water per </a:t>
                      </a:r>
                      <a:r>
                        <a:rPr lang="en-US" sz="1200" dirty="0" err="1">
                          <a:solidFill>
                            <a:schemeClr val="tx1">
                              <a:lumMod val="75000"/>
                              <a:lumOff val="25000"/>
                            </a:schemeClr>
                          </a:solidFill>
                        </a:rPr>
                        <a:t>tonne</a:t>
                      </a:r>
                      <a:r>
                        <a:rPr lang="en-US" sz="1200" dirty="0">
                          <a:solidFill>
                            <a:schemeClr val="tx1">
                              <a:lumMod val="75000"/>
                              <a:lumOff val="25000"/>
                            </a:schemeClr>
                          </a:solidFill>
                        </a:rPr>
                        <a:t> of olives).</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460692C-CB68-41D3-A337-BB1A55EC7E42}"/>
              </a:ext>
            </a:extLst>
          </p:cNvPr>
          <p:cNvGraphicFramePr>
            <a:graphicFrameLocks noGrp="1"/>
          </p:cNvGraphicFramePr>
          <p:nvPr>
            <p:extLst>
              <p:ext uri="{D42A27DB-BD31-4B8C-83A1-F6EECF244321}">
                <p14:modId xmlns:p14="http://schemas.microsoft.com/office/powerpoint/2010/main" val="3925012495"/>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For olives delivered clean, no water (0 l) is used to wash the olives upon reception</a:t>
                      </a:r>
                      <a:r>
                        <a:rPr lang="es-ES" sz="1200" kern="1200" dirty="0">
                          <a:solidFill>
                            <a:schemeClr val="tx1">
                              <a:lumMod val="75000"/>
                              <a:lumOff val="25000"/>
                            </a:schemeClr>
                          </a:solidFill>
                          <a:latin typeface="+mn-lt"/>
                          <a:ea typeface="+mn-ea"/>
                          <a:cs typeface="+mn-cs"/>
                        </a:rPr>
                        <a:t>.</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F83EB091-5FE5-4AC6-9C46-A8506323026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E9D1BE14-5CD2-4368-824E-F610D887CD1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Untertitel 5">
            <a:extLst>
              <a:ext uri="{FF2B5EF4-FFF2-40B4-BE49-F238E27FC236}">
                <a16:creationId xmlns:a16="http://schemas.microsoft.com/office/drawing/2014/main" id="{1618B728-9084-46CB-872B-F4D215B8217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Reduced washing of olives upon reception</a:t>
            </a:r>
            <a:r>
              <a:rPr lang="es-ES" sz="1800" dirty="0">
                <a:solidFill>
                  <a:srgbClr val="000000">
                    <a:lumMod val="75000"/>
                    <a:lumOff val="25000"/>
                  </a:srgbClr>
                </a:solidFill>
              </a:rPr>
              <a:t>:</a:t>
            </a:r>
          </a:p>
        </p:txBody>
      </p:sp>
    </p:spTree>
    <p:extLst>
      <p:ext uri="{BB962C8B-B14F-4D97-AF65-F5344CB8AC3E}">
        <p14:creationId xmlns:p14="http://schemas.microsoft.com/office/powerpoint/2010/main" val="537536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72</a:t>
            </a:fld>
            <a:endParaRPr lang="de-DE"/>
          </a:p>
        </p:txBody>
      </p:sp>
      <p:sp>
        <p:nvSpPr>
          <p:cNvPr id="16" name="Titel 1">
            <a:extLst>
              <a:ext uri="{FF2B5EF4-FFF2-40B4-BE49-F238E27FC236}">
                <a16:creationId xmlns:a16="http://schemas.microsoft.com/office/drawing/2014/main" id="{8B2A08F1-E23B-4B71-8C85-582DB0CA7CA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olive </a:t>
            </a:r>
            <a:r>
              <a:rPr lang="es-ES" sz="2400" dirty="0" err="1"/>
              <a:t>oil</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8C669174-6156-407A-8604-5AAB32BFC05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esquinas superiores redondeadas 18">
            <a:extLst>
              <a:ext uri="{FF2B5EF4-FFF2-40B4-BE49-F238E27FC236}">
                <a16:creationId xmlns:a16="http://schemas.microsoft.com/office/drawing/2014/main" id="{23CB5406-C30D-4ADB-A400-77430168111D}"/>
              </a:ext>
            </a:extLst>
          </p:cNvPr>
          <p:cNvSpPr/>
          <p:nvPr/>
        </p:nvSpPr>
        <p:spPr>
          <a:xfrm>
            <a:off x="559190" y="2044550"/>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2AB80A33-855C-4629-8FE4-1AA5110696F5}"/>
              </a:ext>
            </a:extLst>
          </p:cNvPr>
          <p:cNvSpPr/>
          <p:nvPr/>
        </p:nvSpPr>
        <p:spPr>
          <a:xfrm>
            <a:off x="2276822" y="151732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11">
            <a:extLst>
              <a:ext uri="{FF2B5EF4-FFF2-40B4-BE49-F238E27FC236}">
                <a16:creationId xmlns:a16="http://schemas.microsoft.com/office/drawing/2014/main" id="{A5DE352B-6507-490F-AE95-63A9DCA76EEB}"/>
              </a:ext>
            </a:extLst>
          </p:cNvPr>
          <p:cNvSpPr/>
          <p:nvPr/>
        </p:nvSpPr>
        <p:spPr>
          <a:xfrm>
            <a:off x="506759" y="2150014"/>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2" name="TextBox 33">
            <a:extLst>
              <a:ext uri="{FF2B5EF4-FFF2-40B4-BE49-F238E27FC236}">
                <a16:creationId xmlns:a16="http://schemas.microsoft.com/office/drawing/2014/main" id="{7DD1E4AA-7381-4C0E-A37D-5E67FE5721AC}"/>
              </a:ext>
            </a:extLst>
          </p:cNvPr>
          <p:cNvSpPr txBox="1"/>
          <p:nvPr/>
        </p:nvSpPr>
        <p:spPr>
          <a:xfrm>
            <a:off x="610137" y="2567144"/>
            <a:ext cx="3790977" cy="229806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When the olives are clean, the water savings achieved thanks to reduced washing range from 15 % to 34% of the total water consumption in the oil mills.</a:t>
            </a:r>
          </a:p>
          <a:p>
            <a:pPr marL="285750" indent="-285750" algn="just" defTabSz="534924">
              <a:spcAft>
                <a:spcPts val="450"/>
              </a:spcAft>
              <a:buFont typeface="Wingdings" panose="05000000000000000000" pitchFamily="2" charset="2"/>
              <a:buChar char="ü"/>
            </a:pPr>
            <a:endParaRPr lang="en-US" sz="135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waste water generated in the washing stage is directly related to water used. However, there are slight differences between the volume of water consumption and waste water generated.</a:t>
            </a:r>
          </a:p>
        </p:txBody>
      </p:sp>
      <p:pic>
        <p:nvPicPr>
          <p:cNvPr id="23" name="Gráfico 22">
            <a:extLst>
              <a:ext uri="{FF2B5EF4-FFF2-40B4-BE49-F238E27FC236}">
                <a16:creationId xmlns:a16="http://schemas.microsoft.com/office/drawing/2014/main" id="{6D5636E6-0F74-466A-917F-31EE101C2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1629444"/>
            <a:ext cx="427966" cy="408757"/>
          </a:xfrm>
          <a:prstGeom prst="rect">
            <a:avLst/>
          </a:prstGeom>
        </p:spPr>
      </p:pic>
      <p:sp>
        <p:nvSpPr>
          <p:cNvPr id="24" name="Rectángulo: esquinas superiores redondeadas 23">
            <a:extLst>
              <a:ext uri="{FF2B5EF4-FFF2-40B4-BE49-F238E27FC236}">
                <a16:creationId xmlns:a16="http://schemas.microsoft.com/office/drawing/2014/main" id="{DB682477-98D8-474F-8C75-CEC07005E0D1}"/>
              </a:ext>
            </a:extLst>
          </p:cNvPr>
          <p:cNvSpPr/>
          <p:nvPr/>
        </p:nvSpPr>
        <p:spPr>
          <a:xfrm>
            <a:off x="5276852" y="1392919"/>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08EEE7DD-9421-4D10-81D7-A6F27C55DC92}"/>
              </a:ext>
            </a:extLst>
          </p:cNvPr>
          <p:cNvSpPr/>
          <p:nvPr/>
        </p:nvSpPr>
        <p:spPr>
          <a:xfrm>
            <a:off x="6380333" y="8656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11">
            <a:extLst>
              <a:ext uri="{FF2B5EF4-FFF2-40B4-BE49-F238E27FC236}">
                <a16:creationId xmlns:a16="http://schemas.microsoft.com/office/drawing/2014/main" id="{0C291E6C-D417-402D-B70E-BEEAB45E73FC}"/>
              </a:ext>
            </a:extLst>
          </p:cNvPr>
          <p:cNvSpPr/>
          <p:nvPr/>
        </p:nvSpPr>
        <p:spPr>
          <a:xfrm>
            <a:off x="5276852" y="1498383"/>
            <a:ext cx="3100144"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7" name="Gráfico 26">
            <a:extLst>
              <a:ext uri="{FF2B5EF4-FFF2-40B4-BE49-F238E27FC236}">
                <a16:creationId xmlns:a16="http://schemas.microsoft.com/office/drawing/2014/main" id="{2B587821-13BC-4159-A267-BED7E80EC2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0378" y="936665"/>
            <a:ext cx="336919" cy="507831"/>
          </a:xfrm>
          <a:prstGeom prst="rect">
            <a:avLst/>
          </a:prstGeom>
        </p:spPr>
      </p:pic>
      <p:sp>
        <p:nvSpPr>
          <p:cNvPr id="28" name="Rectángulo 27">
            <a:extLst>
              <a:ext uri="{FF2B5EF4-FFF2-40B4-BE49-F238E27FC236}">
                <a16:creationId xmlns:a16="http://schemas.microsoft.com/office/drawing/2014/main" id="{6E05EDD0-17DF-4A0E-A10A-4FBE76C6C3E9}"/>
              </a:ext>
            </a:extLst>
          </p:cNvPr>
          <p:cNvSpPr/>
          <p:nvPr/>
        </p:nvSpPr>
        <p:spPr>
          <a:xfrm>
            <a:off x="559190" y="2551559"/>
            <a:ext cx="3917561" cy="256910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3DF4A232-DA73-4990-89EF-E7C8BE77B4A1}"/>
              </a:ext>
            </a:extLst>
          </p:cNvPr>
          <p:cNvSpPr/>
          <p:nvPr/>
        </p:nvSpPr>
        <p:spPr>
          <a:xfrm>
            <a:off x="5276851" y="1900750"/>
            <a:ext cx="3100145" cy="1818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Box 33">
            <a:extLst>
              <a:ext uri="{FF2B5EF4-FFF2-40B4-BE49-F238E27FC236}">
                <a16:creationId xmlns:a16="http://schemas.microsoft.com/office/drawing/2014/main" id="{E64E9E67-1F59-49DC-A170-EEADB85EFA98}"/>
              </a:ext>
            </a:extLst>
          </p:cNvPr>
          <p:cNvSpPr txBox="1"/>
          <p:nvPr/>
        </p:nvSpPr>
        <p:spPr>
          <a:xfrm>
            <a:off x="5288377" y="1946515"/>
            <a:ext cx="3054044" cy="161069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Taking into account that the dirty and clean olives must not be mixed, it is necessary to set up two different olives reception facilities. </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Therefore the implementation costs are related only to this.</a:t>
            </a:r>
          </a:p>
        </p:txBody>
      </p:sp>
      <p:sp>
        <p:nvSpPr>
          <p:cNvPr id="31" name="Rectángulo: esquinas superiores redondeadas 30">
            <a:extLst>
              <a:ext uri="{FF2B5EF4-FFF2-40B4-BE49-F238E27FC236}">
                <a16:creationId xmlns:a16="http://schemas.microsoft.com/office/drawing/2014/main" id="{85436BE0-7826-4B0E-A98C-C008BA5BAFC3}"/>
              </a:ext>
            </a:extLst>
          </p:cNvPr>
          <p:cNvSpPr/>
          <p:nvPr/>
        </p:nvSpPr>
        <p:spPr>
          <a:xfrm>
            <a:off x="5310143" y="4320730"/>
            <a:ext cx="3100145"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Elipse 31">
            <a:extLst>
              <a:ext uri="{FF2B5EF4-FFF2-40B4-BE49-F238E27FC236}">
                <a16:creationId xmlns:a16="http://schemas.microsoft.com/office/drawing/2014/main" id="{E0077AC4-59D2-45E8-8CB0-3DEDD81FEAB5}"/>
              </a:ext>
            </a:extLst>
          </p:cNvPr>
          <p:cNvSpPr/>
          <p:nvPr/>
        </p:nvSpPr>
        <p:spPr>
          <a:xfrm>
            <a:off x="6519673" y="379350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1">
            <a:extLst>
              <a:ext uri="{FF2B5EF4-FFF2-40B4-BE49-F238E27FC236}">
                <a16:creationId xmlns:a16="http://schemas.microsoft.com/office/drawing/2014/main" id="{FF3683E5-5D9F-4637-8B76-112322B00E5B}"/>
              </a:ext>
            </a:extLst>
          </p:cNvPr>
          <p:cNvSpPr/>
          <p:nvPr/>
        </p:nvSpPr>
        <p:spPr>
          <a:xfrm>
            <a:off x="5276851" y="4426194"/>
            <a:ext cx="3216911" cy="553998"/>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a:p>
            <a:pPr algn="ctr" defTabSz="534924"/>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34" name="TextBox 33">
            <a:extLst>
              <a:ext uri="{FF2B5EF4-FFF2-40B4-BE49-F238E27FC236}">
                <a16:creationId xmlns:a16="http://schemas.microsoft.com/office/drawing/2014/main" id="{C3B4B88D-B15F-4E97-BB3D-490C2FB61454}"/>
              </a:ext>
            </a:extLst>
          </p:cNvPr>
          <p:cNvSpPr txBox="1"/>
          <p:nvPr/>
        </p:nvSpPr>
        <p:spPr>
          <a:xfrm>
            <a:off x="5276851" y="4908179"/>
            <a:ext cx="3065570" cy="71558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Reduction of water consumption and wastewater generation is the main driving force</a:t>
            </a:r>
            <a:r>
              <a:rPr lang="es-ES" sz="1350" dirty="0">
                <a:solidFill>
                  <a:schemeClr val="tx1">
                    <a:lumMod val="75000"/>
                    <a:lumOff val="25000"/>
                  </a:schemeClr>
                </a:solidFill>
              </a:rPr>
              <a:t>.</a:t>
            </a:r>
          </a:p>
        </p:txBody>
      </p:sp>
      <p:sp>
        <p:nvSpPr>
          <p:cNvPr id="35" name="Rectángulo 34">
            <a:extLst>
              <a:ext uri="{FF2B5EF4-FFF2-40B4-BE49-F238E27FC236}">
                <a16:creationId xmlns:a16="http://schemas.microsoft.com/office/drawing/2014/main" id="{1C798D81-6F5C-408F-88B2-B473C4FB734E}"/>
              </a:ext>
            </a:extLst>
          </p:cNvPr>
          <p:cNvSpPr/>
          <p:nvPr/>
        </p:nvSpPr>
        <p:spPr>
          <a:xfrm>
            <a:off x="5310129" y="4767325"/>
            <a:ext cx="3100049" cy="115401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6" name="Gráfico 35" descr="Flecha: curva con sentido de las agujas del reloj">
            <a:extLst>
              <a:ext uri="{FF2B5EF4-FFF2-40B4-BE49-F238E27FC236}">
                <a16:creationId xmlns:a16="http://schemas.microsoft.com/office/drawing/2014/main" id="{772E89B0-216D-43DB-BC2C-A2B1AEB75B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592775" y="3897995"/>
            <a:ext cx="510233" cy="510233"/>
          </a:xfrm>
          <a:prstGeom prst="rect">
            <a:avLst/>
          </a:prstGeom>
        </p:spPr>
      </p:pic>
    </p:spTree>
    <p:extLst>
      <p:ext uri="{BB962C8B-B14F-4D97-AF65-F5344CB8AC3E}">
        <p14:creationId xmlns:p14="http://schemas.microsoft.com/office/powerpoint/2010/main" val="861608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73</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EE85D9E-77F4-4A5B-891F-63F76DF0B391}"/>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environmental aspects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8FDA4899-F6D0-4B71-B76A-FF999A1147B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soft</a:t>
            </a:r>
            <a:r>
              <a:rPr lang="es-ES" sz="2400" dirty="0"/>
              <a:t> </a:t>
            </a:r>
            <a:r>
              <a:rPr lang="es-ES" sz="2400" dirty="0" err="1"/>
              <a:t>drinks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80FBC42F-F64D-4442-9FD8-98F5DE53AF0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7A611FE-A93A-4BCC-996E-FF74D873D6AC}"/>
              </a:ext>
            </a:extLst>
          </p:cNvPr>
          <p:cNvSpPr/>
          <p:nvPr/>
        </p:nvSpPr>
        <p:spPr>
          <a:xfrm>
            <a:off x="370136" y="3698783"/>
            <a:ext cx="7946429" cy="1755656"/>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B80A9C2-F1F7-4D20-8321-E27D1804DE67}"/>
              </a:ext>
            </a:extLst>
          </p:cNvPr>
          <p:cNvSpPr/>
          <p:nvPr/>
        </p:nvSpPr>
        <p:spPr>
          <a:xfrm>
            <a:off x="370136" y="3785987"/>
            <a:ext cx="8006861" cy="1590885"/>
          </a:xfrm>
          <a:prstGeom prst="rect">
            <a:avLst/>
          </a:prstGeom>
        </p:spPr>
        <p:txBody>
          <a:bodyPr wrap="square">
            <a:spAutoFit/>
          </a:bodyPr>
          <a:lstStyle/>
          <a:p>
            <a:pPr lvl="0" defTabSz="685800">
              <a:lnSpc>
                <a:spcPct val="150000"/>
              </a:lnSpc>
              <a:spcBef>
                <a:spcPct val="20000"/>
              </a:spcBef>
            </a:pPr>
            <a:r>
              <a:rPr lang="en-US" sz="1200" dirty="0">
                <a:solidFill>
                  <a:schemeClr val="tx1">
                    <a:lumMod val="75000"/>
                    <a:lumOff val="25000"/>
                  </a:schemeClr>
                </a:solidFill>
              </a:rPr>
              <a:t>The most relevant </a:t>
            </a:r>
            <a:r>
              <a:rPr lang="en-US" sz="1200" b="1" dirty="0">
                <a:solidFill>
                  <a:schemeClr val="tx1">
                    <a:lumMod val="75000"/>
                    <a:lumOff val="25000"/>
                  </a:schemeClr>
                </a:solidFill>
              </a:rPr>
              <a:t>indirect environmental aspects </a:t>
            </a:r>
            <a:r>
              <a:rPr lang="en-US" sz="1200" dirty="0">
                <a:solidFill>
                  <a:schemeClr val="tx1">
                    <a:lumMod val="75000"/>
                    <a:lumOff val="25000"/>
                  </a:schemeClr>
                </a:solidFill>
              </a:rPr>
              <a:t>are:</a:t>
            </a:r>
          </a:p>
          <a:p>
            <a:pPr marL="285750" lvl="0" indent="-2857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production and end use of packaging;</a:t>
            </a:r>
          </a:p>
          <a:p>
            <a:pPr marL="285750" lvl="0" indent="-2857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transport and logistics operations of ingredients and final products;</a:t>
            </a:r>
          </a:p>
          <a:p>
            <a:pPr marL="285750" lvl="0" indent="-2857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retail of the final products;</a:t>
            </a:r>
          </a:p>
          <a:p>
            <a:pPr marL="285750" lvl="0" indent="-285750" defTabSz="685800">
              <a:lnSpc>
                <a:spcPct val="150000"/>
              </a:lnSpc>
              <a:spcBef>
                <a:spcPct val="20000"/>
              </a:spcBef>
              <a:buFont typeface="Wingdings" panose="05000000000000000000" pitchFamily="2" charset="2"/>
              <a:buChar char="ü"/>
            </a:pPr>
            <a:r>
              <a:rPr lang="en-US" sz="1200" dirty="0">
                <a:solidFill>
                  <a:schemeClr val="tx1">
                    <a:lumMod val="75000"/>
                    <a:lumOff val="25000"/>
                  </a:schemeClr>
                </a:solidFill>
              </a:rPr>
              <a:t>use by consumers.</a:t>
            </a:r>
          </a:p>
        </p:txBody>
      </p:sp>
      <p:sp>
        <p:nvSpPr>
          <p:cNvPr id="13" name="Inhaltsplatzhalter 2">
            <a:extLst>
              <a:ext uri="{FF2B5EF4-FFF2-40B4-BE49-F238E27FC236}">
                <a16:creationId xmlns:a16="http://schemas.microsoft.com/office/drawing/2014/main" id="{90E2C085-D060-4DBF-9C9F-66E856AF4142}"/>
              </a:ext>
            </a:extLst>
          </p:cNvPr>
          <p:cNvSpPr txBox="1">
            <a:spLocks/>
          </p:cNvSpPr>
          <p:nvPr/>
        </p:nvSpPr>
        <p:spPr>
          <a:xfrm>
            <a:off x="431768" y="1866137"/>
            <a:ext cx="8229600" cy="12706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spcAft>
                <a:spcPts val="450"/>
              </a:spcAft>
            </a:pPr>
            <a:r>
              <a:rPr lang="en-US" sz="1600" b="0" dirty="0" err="1">
                <a:solidFill>
                  <a:schemeClr val="tx1">
                    <a:lumMod val="75000"/>
                    <a:lumOff val="25000"/>
                  </a:schemeClr>
                </a:solidFill>
              </a:rPr>
              <a:t>Pasteurisation</a:t>
            </a:r>
            <a:r>
              <a:rPr lang="en-US" sz="1600" b="0" dirty="0">
                <a:solidFill>
                  <a:schemeClr val="tx1">
                    <a:lumMod val="75000"/>
                    <a:lumOff val="25000"/>
                  </a:schemeClr>
                </a:solidFill>
              </a:rPr>
              <a:t> and </a:t>
            </a:r>
            <a:r>
              <a:rPr lang="en-US" sz="1600" b="0" dirty="0" err="1">
                <a:solidFill>
                  <a:schemeClr val="tx1">
                    <a:lumMod val="75000"/>
                    <a:lumOff val="25000"/>
                  </a:schemeClr>
                </a:solidFill>
              </a:rPr>
              <a:t>sterilisation</a:t>
            </a:r>
            <a:r>
              <a:rPr lang="en-US" sz="1600" b="0" dirty="0">
                <a:solidFill>
                  <a:schemeClr val="tx1">
                    <a:lumMod val="75000"/>
                    <a:lumOff val="25000"/>
                  </a:schemeClr>
                </a:solidFill>
              </a:rPr>
              <a:t> of drinks are steps involving high water and energy consumption. Another relevant factor affecting environmental impacts is related with the types of packages used, including returnable glass bottles and single-use packages (glass, plastic, cans, cartons).</a:t>
            </a:r>
          </a:p>
        </p:txBody>
      </p:sp>
      <p:cxnSp>
        <p:nvCxnSpPr>
          <p:cNvPr id="14" name="Conector recto 13">
            <a:extLst>
              <a:ext uri="{FF2B5EF4-FFF2-40B4-BE49-F238E27FC236}">
                <a16:creationId xmlns:a16="http://schemas.microsoft.com/office/drawing/2014/main" id="{4494E6DC-5DB4-48D8-B069-3F94F312CDDC}"/>
              </a:ext>
            </a:extLst>
          </p:cNvPr>
          <p:cNvCxnSpPr>
            <a:cxnSpLocks/>
          </p:cNvCxnSpPr>
          <p:nvPr/>
        </p:nvCxnSpPr>
        <p:spPr>
          <a:xfrm>
            <a:off x="431768" y="173245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05CBC77-DFE8-44B3-A36E-677D465806D2}"/>
              </a:ext>
            </a:extLst>
          </p:cNvPr>
          <p:cNvCxnSpPr>
            <a:cxnSpLocks/>
          </p:cNvCxnSpPr>
          <p:nvPr/>
        </p:nvCxnSpPr>
        <p:spPr>
          <a:xfrm>
            <a:off x="377661" y="313680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2142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DDCF6D44-64E8-4422-90F3-96BE40F82C17}"/>
              </a:ext>
            </a:extLst>
          </p:cNvPr>
          <p:cNvGraphicFramePr>
            <a:graphicFrameLocks noGrp="1"/>
          </p:cNvGraphicFramePr>
          <p:nvPr>
            <p:extLst>
              <p:ext uri="{D42A27DB-BD31-4B8C-83A1-F6EECF244321}">
                <p14:modId xmlns:p14="http://schemas.microsoft.com/office/powerpoint/2010/main" val="129404760"/>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install well-designed high-velocity small blowers at the point of use (in can/bottle-drying stages and in air-</a:t>
                      </a:r>
                      <a:r>
                        <a:rPr lang="en-US" sz="1200" dirty="0" err="1">
                          <a:solidFill>
                            <a:schemeClr val="tx1">
                              <a:lumMod val="75000"/>
                              <a:lumOff val="25000"/>
                            </a:schemeClr>
                          </a:solidFill>
                        </a:rPr>
                        <a:t>ionising</a:t>
                      </a:r>
                      <a:r>
                        <a:rPr lang="en-US" sz="1200" dirty="0">
                          <a:solidFill>
                            <a:schemeClr val="tx1">
                              <a:lumMod val="75000"/>
                              <a:lumOff val="25000"/>
                            </a:schemeClr>
                          </a:solidFill>
                        </a:rPr>
                        <a:t> rinsing systems) which can replace compressed air-based dryers. </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CAB23BF5-0AB4-4F60-B534-C4CD45F1BB03}"/>
              </a:ext>
            </a:extLst>
          </p:cNvPr>
          <p:cNvGraphicFramePr>
            <a:graphicFrameLocks noGrp="1"/>
          </p:cNvGraphicFramePr>
          <p:nvPr>
            <p:extLst>
              <p:ext uri="{D42A27DB-BD31-4B8C-83A1-F6EECF244321}">
                <p14:modId xmlns:p14="http://schemas.microsoft.com/office/powerpoint/2010/main" val="348168666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manufacturers of soft drinks that air rinse or dry cans or bottles before filling them.</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BCB9117F-832C-41F1-8F0C-F33892079D7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soft</a:t>
            </a:r>
            <a:r>
              <a:rPr lang="es-ES" sz="2400" dirty="0"/>
              <a:t> </a:t>
            </a:r>
            <a:r>
              <a:rPr lang="es-ES" sz="2400" dirty="0" err="1"/>
              <a:t>drinks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2FA87DB0-A93B-4367-B2F8-57EF46D90D6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86064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75</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4497E263-7F5F-41F4-906A-4FF61E9A2335}"/>
              </a:ext>
            </a:extLst>
          </p:cNvPr>
          <p:cNvGraphicFramePr>
            <a:graphicFrameLocks noGrp="1"/>
          </p:cNvGraphicFramePr>
          <p:nvPr>
            <p:extLst>
              <p:ext uri="{D42A27DB-BD31-4B8C-83A1-F6EECF244321}">
                <p14:modId xmlns:p14="http://schemas.microsoft.com/office/powerpoint/2010/main" val="237498032"/>
              </p:ext>
            </p:extLst>
          </p:nvPr>
        </p:nvGraphicFramePr>
        <p:xfrm>
          <a:off x="238984" y="1777433"/>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Energy use for blowing/drying per </a:t>
                      </a:r>
                      <a:r>
                        <a:rPr lang="en-US" sz="1200" dirty="0" err="1">
                          <a:solidFill>
                            <a:schemeClr val="tx1">
                              <a:lumMod val="75000"/>
                              <a:lumOff val="25000"/>
                            </a:schemeClr>
                          </a:solidFill>
                        </a:rPr>
                        <a:t>litre</a:t>
                      </a:r>
                      <a:r>
                        <a:rPr lang="en-US" sz="1200" dirty="0">
                          <a:solidFill>
                            <a:schemeClr val="tx1">
                              <a:lumMod val="75000"/>
                              <a:lumOff val="25000"/>
                            </a:schemeClr>
                          </a:solidFill>
                        </a:rPr>
                        <a:t> of product (kWh/l).</a:t>
                      </a:r>
                    </a:p>
                    <a:p>
                      <a:pPr algn="ctr"/>
                      <a:endParaRPr lang="es-ES" sz="1400" dirty="0"/>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DA76D544-36B4-467B-A042-F8918ABA8E60}"/>
              </a:ext>
            </a:extLst>
          </p:cNvPr>
          <p:cNvGraphicFramePr>
            <a:graphicFrameLocks noGrp="1"/>
          </p:cNvGraphicFramePr>
          <p:nvPr>
            <p:extLst>
              <p:ext uri="{D42A27DB-BD31-4B8C-83A1-F6EECF244321}">
                <p14:modId xmlns:p14="http://schemas.microsoft.com/office/powerpoint/2010/main" val="804646644"/>
              </p:ext>
            </p:extLst>
          </p:nvPr>
        </p:nvGraphicFramePr>
        <p:xfrm>
          <a:off x="238984" y="3752646"/>
          <a:ext cx="8666032" cy="1651567"/>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66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004959">
                <a:tc>
                  <a:txBody>
                    <a:bodyPr/>
                    <a:lstStyle/>
                    <a:p>
                      <a:pPr marL="0" marR="0" lvl="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0" i="0" kern="1200" dirty="0">
                          <a:solidFill>
                            <a:schemeClr val="dk1"/>
                          </a:solidFill>
                          <a:effectLst/>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86173429-2B0C-43DD-B4B3-68812B287B9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soft</a:t>
            </a:r>
            <a:r>
              <a:rPr lang="es-ES" sz="2400" dirty="0"/>
              <a:t> </a:t>
            </a:r>
            <a:r>
              <a:rPr lang="es-ES" sz="2400" dirty="0" err="1"/>
              <a:t>drinks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0D6A677B-6DB8-4F05-B2EE-DFCDD244E38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086291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a:xfrm>
            <a:off x="3062262" y="6432776"/>
            <a:ext cx="1246169" cy="180040"/>
          </a:xfrm>
        </p:spPr>
        <p:txBody>
          <a:bodyPr/>
          <a:lstStyle/>
          <a:p>
            <a:fld id="{78B3FE12-62BD-41F9-8F3F-A0956C733398}" type="slidenum">
              <a:rPr lang="de-DE" smtClean="0"/>
              <a:t>76</a:t>
            </a:fld>
            <a:endParaRPr lang="de-DE"/>
          </a:p>
        </p:txBody>
      </p:sp>
      <p:sp>
        <p:nvSpPr>
          <p:cNvPr id="16" name="Titel 1">
            <a:extLst>
              <a:ext uri="{FF2B5EF4-FFF2-40B4-BE49-F238E27FC236}">
                <a16:creationId xmlns:a16="http://schemas.microsoft.com/office/drawing/2014/main" id="{4B5D773C-24BA-47E6-9DA8-D558D454977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soft</a:t>
            </a:r>
            <a:r>
              <a:rPr lang="es-ES" sz="2400" dirty="0"/>
              <a:t> </a:t>
            </a:r>
            <a:r>
              <a:rPr lang="es-ES" sz="2400" dirty="0" err="1"/>
              <a:t>drinks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7" name="Rectángulo 16">
            <a:extLst>
              <a:ext uri="{FF2B5EF4-FFF2-40B4-BE49-F238E27FC236}">
                <a16:creationId xmlns:a16="http://schemas.microsoft.com/office/drawing/2014/main" id="{D8174C9C-98EA-4AAD-BE82-D81595048F8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ángulo: esquinas superiores redondeadas 17">
            <a:extLst>
              <a:ext uri="{FF2B5EF4-FFF2-40B4-BE49-F238E27FC236}">
                <a16:creationId xmlns:a16="http://schemas.microsoft.com/office/drawing/2014/main" id="{54992444-9E51-44ED-8264-CD6D33D03D45}"/>
              </a:ext>
            </a:extLst>
          </p:cNvPr>
          <p:cNvSpPr/>
          <p:nvPr/>
        </p:nvSpPr>
        <p:spPr>
          <a:xfrm>
            <a:off x="559190" y="1346555"/>
            <a:ext cx="4072540"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5734DB4F-3225-47B2-8CB1-36646460FF2C}"/>
              </a:ext>
            </a:extLst>
          </p:cNvPr>
          <p:cNvSpPr/>
          <p:nvPr/>
        </p:nvSpPr>
        <p:spPr>
          <a:xfrm>
            <a:off x="2276822" y="8282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1">
            <a:extLst>
              <a:ext uri="{FF2B5EF4-FFF2-40B4-BE49-F238E27FC236}">
                <a16:creationId xmlns:a16="http://schemas.microsoft.com/office/drawing/2014/main" id="{905D7EC7-17D3-4BCC-A2EC-57A64A96981F}"/>
              </a:ext>
            </a:extLst>
          </p:cNvPr>
          <p:cNvSpPr/>
          <p:nvPr/>
        </p:nvSpPr>
        <p:spPr>
          <a:xfrm>
            <a:off x="506759" y="1460983"/>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1" name="TextBox 33">
            <a:extLst>
              <a:ext uri="{FF2B5EF4-FFF2-40B4-BE49-F238E27FC236}">
                <a16:creationId xmlns:a16="http://schemas.microsoft.com/office/drawing/2014/main" id="{8CA2DB3C-6015-4099-BC49-FC83DB0330D4}"/>
              </a:ext>
            </a:extLst>
          </p:cNvPr>
          <p:cNvSpPr txBox="1"/>
          <p:nvPr/>
        </p:nvSpPr>
        <p:spPr>
          <a:xfrm>
            <a:off x="610137" y="1878113"/>
            <a:ext cx="3913916" cy="181844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Reduction of electricity consumption is the main environmental benefit associated with the use of high-speed air blowers instead of air compressors in the drying stage.</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Energy savings of up to 87% have been reported in the case of soft drink companies which replaced compressor systems with high-speed centrifugal blower systems.</a:t>
            </a:r>
          </a:p>
        </p:txBody>
      </p:sp>
      <p:pic>
        <p:nvPicPr>
          <p:cNvPr id="22" name="Gráfico 21">
            <a:extLst>
              <a:ext uri="{FF2B5EF4-FFF2-40B4-BE49-F238E27FC236}">
                <a16:creationId xmlns:a16="http://schemas.microsoft.com/office/drawing/2014/main" id="{E876E5DE-AA1A-4953-BEC7-647464D9C4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669" y="940413"/>
            <a:ext cx="427966" cy="408757"/>
          </a:xfrm>
          <a:prstGeom prst="rect">
            <a:avLst/>
          </a:prstGeom>
        </p:spPr>
      </p:pic>
      <p:sp>
        <p:nvSpPr>
          <p:cNvPr id="23" name="Rectángulo: esquinas superiores redondeadas 22">
            <a:extLst>
              <a:ext uri="{FF2B5EF4-FFF2-40B4-BE49-F238E27FC236}">
                <a16:creationId xmlns:a16="http://schemas.microsoft.com/office/drawing/2014/main" id="{6A25284C-F6F4-4486-A900-176E582771C4}"/>
              </a:ext>
            </a:extLst>
          </p:cNvPr>
          <p:cNvSpPr/>
          <p:nvPr/>
        </p:nvSpPr>
        <p:spPr>
          <a:xfrm>
            <a:off x="5276852" y="1392919"/>
            <a:ext cx="3100144"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D2D4A349-BE28-452D-A031-43D8F3D08F5F}"/>
              </a:ext>
            </a:extLst>
          </p:cNvPr>
          <p:cNvSpPr/>
          <p:nvPr/>
        </p:nvSpPr>
        <p:spPr>
          <a:xfrm>
            <a:off x="6538673" y="871811"/>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angle 11">
            <a:extLst>
              <a:ext uri="{FF2B5EF4-FFF2-40B4-BE49-F238E27FC236}">
                <a16:creationId xmlns:a16="http://schemas.microsoft.com/office/drawing/2014/main" id="{8AF00F26-950F-4352-A9B5-9FE5F20EBEEB}"/>
              </a:ext>
            </a:extLst>
          </p:cNvPr>
          <p:cNvSpPr/>
          <p:nvPr/>
        </p:nvSpPr>
        <p:spPr>
          <a:xfrm>
            <a:off x="5276852" y="1498383"/>
            <a:ext cx="3100144"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6" name="Gráfico 25">
            <a:extLst>
              <a:ext uri="{FF2B5EF4-FFF2-40B4-BE49-F238E27FC236}">
                <a16:creationId xmlns:a16="http://schemas.microsoft.com/office/drawing/2014/main" id="{31B15024-B6F7-4B7C-B65A-3BCA2C30D5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8718" y="942780"/>
            <a:ext cx="336919" cy="507831"/>
          </a:xfrm>
          <a:prstGeom prst="rect">
            <a:avLst/>
          </a:prstGeom>
        </p:spPr>
      </p:pic>
      <p:sp>
        <p:nvSpPr>
          <p:cNvPr id="27" name="Rectángulo 26">
            <a:extLst>
              <a:ext uri="{FF2B5EF4-FFF2-40B4-BE49-F238E27FC236}">
                <a16:creationId xmlns:a16="http://schemas.microsoft.com/office/drawing/2014/main" id="{C7494209-C4AA-4526-B9CA-C145F70420F0}"/>
              </a:ext>
            </a:extLst>
          </p:cNvPr>
          <p:cNvSpPr/>
          <p:nvPr/>
        </p:nvSpPr>
        <p:spPr>
          <a:xfrm>
            <a:off x="559190" y="1862528"/>
            <a:ext cx="4072540" cy="1856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A3D4D8B6-7B41-4AEF-BEB9-03DF4940E50D}"/>
              </a:ext>
            </a:extLst>
          </p:cNvPr>
          <p:cNvSpPr/>
          <p:nvPr/>
        </p:nvSpPr>
        <p:spPr>
          <a:xfrm>
            <a:off x="5276851" y="1900750"/>
            <a:ext cx="3100145" cy="1818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TextBox 33">
            <a:extLst>
              <a:ext uri="{FF2B5EF4-FFF2-40B4-BE49-F238E27FC236}">
                <a16:creationId xmlns:a16="http://schemas.microsoft.com/office/drawing/2014/main" id="{E996B3B3-06FC-4B2B-8E6E-0CC4990AE185}"/>
              </a:ext>
            </a:extLst>
          </p:cNvPr>
          <p:cNvSpPr txBox="1"/>
          <p:nvPr/>
        </p:nvSpPr>
        <p:spPr>
          <a:xfrm>
            <a:off x="5288377" y="1946515"/>
            <a:ext cx="3054044" cy="1338828"/>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The investment in blowers for drying or </a:t>
            </a:r>
            <a:r>
              <a:rPr lang="en-US" sz="1350" dirty="0" err="1">
                <a:solidFill>
                  <a:schemeClr val="tx1">
                    <a:lumMod val="75000"/>
                    <a:lumOff val="25000"/>
                  </a:schemeClr>
                </a:solidFill>
              </a:rPr>
              <a:t>ionised</a:t>
            </a:r>
            <a:r>
              <a:rPr lang="en-US" sz="1350" dirty="0">
                <a:solidFill>
                  <a:schemeClr val="tx1">
                    <a:lumMod val="75000"/>
                    <a:lumOff val="25000"/>
                  </a:schemeClr>
                </a:solidFill>
              </a:rPr>
              <a:t> air applications is higher than for compressed air systems but it often has a quick return of investment due to the significant energy savings. </a:t>
            </a:r>
          </a:p>
        </p:txBody>
      </p:sp>
      <p:sp>
        <p:nvSpPr>
          <p:cNvPr id="30" name="Rectángulo: esquinas superiores redondeadas 29">
            <a:extLst>
              <a:ext uri="{FF2B5EF4-FFF2-40B4-BE49-F238E27FC236}">
                <a16:creationId xmlns:a16="http://schemas.microsoft.com/office/drawing/2014/main" id="{4FF04DA1-1D04-4FCF-B2EC-F08106187551}"/>
              </a:ext>
            </a:extLst>
          </p:cNvPr>
          <p:cNvSpPr/>
          <p:nvPr/>
        </p:nvSpPr>
        <p:spPr>
          <a:xfrm>
            <a:off x="559190" y="4169336"/>
            <a:ext cx="830709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lipse 30">
            <a:extLst>
              <a:ext uri="{FF2B5EF4-FFF2-40B4-BE49-F238E27FC236}">
                <a16:creationId xmlns:a16="http://schemas.microsoft.com/office/drawing/2014/main" id="{2B5FD87A-E678-4004-B433-2D1BDFC282FF}"/>
              </a:ext>
            </a:extLst>
          </p:cNvPr>
          <p:cNvSpPr/>
          <p:nvPr/>
        </p:nvSpPr>
        <p:spPr>
          <a:xfrm>
            <a:off x="4558628" y="3662565"/>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11">
            <a:extLst>
              <a:ext uri="{FF2B5EF4-FFF2-40B4-BE49-F238E27FC236}">
                <a16:creationId xmlns:a16="http://schemas.microsoft.com/office/drawing/2014/main" id="{70EE389B-C5BD-4BC5-90EB-177C2D23F997}"/>
              </a:ext>
            </a:extLst>
          </p:cNvPr>
          <p:cNvSpPr/>
          <p:nvPr/>
        </p:nvSpPr>
        <p:spPr>
          <a:xfrm>
            <a:off x="1322676" y="4274800"/>
            <a:ext cx="7793187" cy="553998"/>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endParaRPr lang="es-ES" sz="1500" b="1" dirty="0">
              <a:solidFill>
                <a:schemeClr val="bg1"/>
              </a:solidFill>
              <a:ea typeface="Open Sans Light" panose="020B0306030504020204" pitchFamily="34" charset="0"/>
              <a:cs typeface="Open Sans Light" panose="020B0306030504020204" pitchFamily="34" charset="0"/>
            </a:endParaRPr>
          </a:p>
          <a:p>
            <a:pPr algn="ctr" defTabSz="534924"/>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3" name="TextBox 33">
            <a:extLst>
              <a:ext uri="{FF2B5EF4-FFF2-40B4-BE49-F238E27FC236}">
                <a16:creationId xmlns:a16="http://schemas.microsoft.com/office/drawing/2014/main" id="{30A354B0-6F7B-4F59-B784-604FE084335D}"/>
              </a:ext>
            </a:extLst>
          </p:cNvPr>
          <p:cNvSpPr txBox="1"/>
          <p:nvPr/>
        </p:nvSpPr>
        <p:spPr>
          <a:xfrm>
            <a:off x="1355707" y="4756785"/>
            <a:ext cx="7393521" cy="125931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Blowers require very little maintenance work.</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Blowers allows the packaging line to be fully automated, so that when the production line stops the blowers do too.</a:t>
            </a:r>
          </a:p>
          <a:p>
            <a:pPr marL="285750" indent="-285750" algn="just" defTabSz="534924">
              <a:spcAft>
                <a:spcPts val="450"/>
              </a:spcAft>
              <a:buFont typeface="Wingdings" panose="05000000000000000000" pitchFamily="2" charset="2"/>
              <a:buChar char="ü"/>
            </a:pPr>
            <a:r>
              <a:rPr lang="en-US" sz="1350" dirty="0">
                <a:solidFill>
                  <a:schemeClr val="tx1">
                    <a:lumMod val="75000"/>
                    <a:lumOff val="25000"/>
                  </a:schemeClr>
                </a:solidFill>
              </a:rPr>
              <a:t>Individual blowers also fit better with the air stream requirements at the point of use than compressed air system do</a:t>
            </a:r>
            <a:r>
              <a:rPr lang="es-ES" sz="1350" dirty="0">
                <a:solidFill>
                  <a:schemeClr val="tx1">
                    <a:lumMod val="75000"/>
                    <a:lumOff val="25000"/>
                  </a:schemeClr>
                </a:solidFill>
              </a:rPr>
              <a:t>.</a:t>
            </a:r>
          </a:p>
        </p:txBody>
      </p:sp>
      <p:sp>
        <p:nvSpPr>
          <p:cNvPr id="34" name="Rectángulo 33">
            <a:extLst>
              <a:ext uri="{FF2B5EF4-FFF2-40B4-BE49-F238E27FC236}">
                <a16:creationId xmlns:a16="http://schemas.microsoft.com/office/drawing/2014/main" id="{023D7B7B-C564-4887-A48E-337446F580AC}"/>
              </a:ext>
            </a:extLst>
          </p:cNvPr>
          <p:cNvSpPr/>
          <p:nvPr/>
        </p:nvSpPr>
        <p:spPr>
          <a:xfrm>
            <a:off x="559190" y="4677166"/>
            <a:ext cx="8306845" cy="13629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5" name="Gráfico 34" descr="Flecha: curva con sentido de las agujas del reloj">
            <a:extLst>
              <a:ext uri="{FF2B5EF4-FFF2-40B4-BE49-F238E27FC236}">
                <a16:creationId xmlns:a16="http://schemas.microsoft.com/office/drawing/2014/main" id="{25610116-150A-4AAC-881A-83747B2A8C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631730" y="3767053"/>
            <a:ext cx="510233" cy="510233"/>
          </a:xfrm>
          <a:prstGeom prst="rect">
            <a:avLst/>
          </a:prstGeom>
        </p:spPr>
      </p:pic>
    </p:spTree>
    <p:extLst>
      <p:ext uri="{BB962C8B-B14F-4D97-AF65-F5344CB8AC3E}">
        <p14:creationId xmlns:p14="http://schemas.microsoft.com/office/powerpoint/2010/main" val="2282788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77</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4C85A434-194F-4954-BC1F-F6678FB3B7D6}"/>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environmental aspects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3260E292-C641-4EE2-A516-46A4B193C86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CFC983DF-0EDC-4B56-8E18-268670B12F6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0CBA18E2-FBA2-4971-86F8-A85701E4B3D1}"/>
              </a:ext>
            </a:extLst>
          </p:cNvPr>
          <p:cNvSpPr/>
          <p:nvPr/>
        </p:nvSpPr>
        <p:spPr>
          <a:xfrm>
            <a:off x="491678" y="3426214"/>
            <a:ext cx="7946429" cy="2282375"/>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A9A7120-173E-46B8-A3B8-76C8564F37EF}"/>
              </a:ext>
            </a:extLst>
          </p:cNvPr>
          <p:cNvSpPr/>
          <p:nvPr/>
        </p:nvSpPr>
        <p:spPr>
          <a:xfrm>
            <a:off x="491678" y="3431786"/>
            <a:ext cx="8006861" cy="2218749"/>
          </a:xfrm>
          <a:prstGeom prst="rect">
            <a:avLst/>
          </a:prstGeom>
        </p:spPr>
        <p:txBody>
          <a:bodyPr wrap="square">
            <a:spAutoFit/>
          </a:bodyPr>
          <a:lstStyle/>
          <a:p>
            <a:pPr lvl="0" defTabSz="685800">
              <a:lnSpc>
                <a:spcPct val="150000"/>
              </a:lnSpc>
              <a:spcBef>
                <a:spcPct val="20000"/>
              </a:spcBef>
            </a:pPr>
            <a:r>
              <a:rPr lang="en-US" sz="1200" dirty="0">
                <a:solidFill>
                  <a:schemeClr val="tx1">
                    <a:lumMod val="75000"/>
                    <a:lumOff val="25000"/>
                  </a:schemeClr>
                </a:solidFill>
              </a:rPr>
              <a:t>The most relevant</a:t>
            </a:r>
            <a:r>
              <a:rPr lang="en-US" sz="1200" b="1" dirty="0">
                <a:solidFill>
                  <a:schemeClr val="tx1">
                    <a:lumMod val="75000"/>
                    <a:lumOff val="25000"/>
                  </a:schemeClr>
                </a:solidFill>
              </a:rPr>
              <a:t> indirect environmental aspects </a:t>
            </a:r>
            <a:r>
              <a:rPr lang="en-US" sz="1200" dirty="0">
                <a:solidFill>
                  <a:schemeClr val="tx1">
                    <a:lumMod val="75000"/>
                    <a:lumOff val="25000"/>
                  </a:schemeClr>
                </a:solidFill>
              </a:rPr>
              <a:t>are classified into upstream and downstream activities</a:t>
            </a:r>
            <a:r>
              <a:rPr lang="es-ES" sz="1200" dirty="0">
                <a:solidFill>
                  <a:schemeClr val="tx1">
                    <a:lumMod val="75000"/>
                    <a:lumOff val="25000"/>
                  </a:schemeClr>
                </a:solidFill>
              </a:rPr>
              <a:t>:</a:t>
            </a:r>
          </a:p>
          <a:p>
            <a:pPr marL="285750" lvl="0" indent="-285750" defTabSz="685800">
              <a:lnSpc>
                <a:spcPct val="150000"/>
              </a:lnSpc>
              <a:spcBef>
                <a:spcPct val="20000"/>
              </a:spcBef>
              <a:buFont typeface="Wingdings" panose="05000000000000000000" pitchFamily="2" charset="2"/>
              <a:buChar char="ü"/>
            </a:pPr>
            <a:r>
              <a:rPr lang="es-ES" sz="1200" dirty="0" err="1">
                <a:solidFill>
                  <a:schemeClr val="tx1">
                    <a:lumMod val="75000"/>
                    <a:lumOff val="25000"/>
                  </a:schemeClr>
                </a:solidFill>
              </a:rPr>
              <a:t>Upstream</a:t>
            </a:r>
            <a:r>
              <a:rPr lang="es-ES" sz="1200" dirty="0">
                <a:solidFill>
                  <a:schemeClr val="tx1">
                    <a:lumMod val="75000"/>
                    <a:lumOff val="25000"/>
                  </a:schemeClr>
                </a:solidFill>
              </a:rPr>
              <a:t> </a:t>
            </a:r>
            <a:r>
              <a:rPr lang="es-ES" sz="1200" dirty="0" err="1">
                <a:solidFill>
                  <a:schemeClr val="tx1">
                    <a:lumMod val="75000"/>
                    <a:lumOff val="25000"/>
                  </a:schemeClr>
                </a:solidFill>
              </a:rPr>
              <a:t>activities</a:t>
            </a:r>
            <a:r>
              <a:rPr lang="es-ES" sz="1200" dirty="0">
                <a:solidFill>
                  <a:schemeClr val="tx1">
                    <a:lumMod val="75000"/>
                    <a:lumOff val="25000"/>
                  </a:schemeClr>
                </a:solidFill>
              </a:rPr>
              <a:t>: </a:t>
            </a:r>
          </a:p>
          <a:p>
            <a:pPr marL="742950" lvl="1" indent="-285750" defTabSz="685800">
              <a:lnSpc>
                <a:spcPct val="150000"/>
              </a:lnSpc>
              <a:spcBef>
                <a:spcPct val="20000"/>
              </a:spcBef>
              <a:buFont typeface="Courier New" panose="02070309020205020404" pitchFamily="49" charset="0"/>
              <a:buChar char="o"/>
            </a:pPr>
            <a:r>
              <a:rPr lang="en-US" sz="1200" dirty="0">
                <a:solidFill>
                  <a:schemeClr val="tx1">
                    <a:lumMod val="75000"/>
                    <a:lumOff val="25000"/>
                  </a:schemeClr>
                </a:solidFill>
              </a:rPr>
              <a:t>Primary production of barley and its transport: Agriculture and transport activities.</a:t>
            </a:r>
          </a:p>
          <a:p>
            <a:pPr marL="742950" lvl="1" indent="-285750" defTabSz="685800">
              <a:lnSpc>
                <a:spcPct val="150000"/>
              </a:lnSpc>
              <a:spcBef>
                <a:spcPct val="20000"/>
              </a:spcBef>
              <a:buFont typeface="Courier New" panose="02070309020205020404" pitchFamily="49" charset="0"/>
              <a:buChar char="o"/>
            </a:pPr>
            <a:r>
              <a:rPr lang="en-US" sz="1200" dirty="0">
                <a:solidFill>
                  <a:schemeClr val="tx1">
                    <a:lumMod val="75000"/>
                    <a:lumOff val="25000"/>
                  </a:schemeClr>
                </a:solidFill>
              </a:rPr>
              <a:t>Usage of packaging materials: production of packaging.</a:t>
            </a:r>
          </a:p>
          <a:p>
            <a:pPr marL="285750" lvl="0" indent="-285750" defTabSz="685800">
              <a:lnSpc>
                <a:spcPct val="150000"/>
              </a:lnSpc>
              <a:spcBef>
                <a:spcPct val="20000"/>
              </a:spcBef>
              <a:buFont typeface="Wingdings" panose="05000000000000000000" pitchFamily="2" charset="2"/>
              <a:buChar char="ü"/>
            </a:pPr>
            <a:r>
              <a:rPr lang="es-ES" sz="1200" dirty="0" err="1">
                <a:solidFill>
                  <a:schemeClr val="tx1">
                    <a:lumMod val="75000"/>
                    <a:lumOff val="25000"/>
                  </a:schemeClr>
                </a:solidFill>
              </a:rPr>
              <a:t>Downstream</a:t>
            </a:r>
            <a:r>
              <a:rPr lang="es-ES" sz="1200" dirty="0">
                <a:solidFill>
                  <a:schemeClr val="tx1">
                    <a:lumMod val="75000"/>
                    <a:lumOff val="25000"/>
                  </a:schemeClr>
                </a:solidFill>
              </a:rPr>
              <a:t> </a:t>
            </a:r>
            <a:r>
              <a:rPr lang="es-ES" sz="1200" dirty="0" err="1">
                <a:solidFill>
                  <a:schemeClr val="tx1">
                    <a:lumMod val="75000"/>
                    <a:lumOff val="25000"/>
                  </a:schemeClr>
                </a:solidFill>
              </a:rPr>
              <a:t>activities</a:t>
            </a:r>
            <a:r>
              <a:rPr lang="es-ES" sz="1200" dirty="0">
                <a:solidFill>
                  <a:schemeClr val="tx1">
                    <a:lumMod val="75000"/>
                    <a:lumOff val="25000"/>
                  </a:schemeClr>
                </a:solidFill>
              </a:rPr>
              <a:t>:</a:t>
            </a:r>
          </a:p>
          <a:p>
            <a:pPr marL="742950" lvl="1" indent="-285750" defTabSz="685800">
              <a:lnSpc>
                <a:spcPct val="150000"/>
              </a:lnSpc>
              <a:spcBef>
                <a:spcPct val="20000"/>
              </a:spcBef>
              <a:buFont typeface="Courier New" panose="02070309020205020404" pitchFamily="49" charset="0"/>
              <a:buChar char="o"/>
            </a:pPr>
            <a:r>
              <a:rPr lang="en-US" sz="1200" dirty="0">
                <a:solidFill>
                  <a:schemeClr val="tx1">
                    <a:lumMod val="75000"/>
                    <a:lumOff val="25000"/>
                  </a:schemeClr>
                </a:solidFill>
              </a:rPr>
              <a:t>Packaging waste </a:t>
            </a:r>
          </a:p>
          <a:p>
            <a:pPr marL="742950" lvl="1" indent="-285750" defTabSz="685800">
              <a:lnSpc>
                <a:spcPct val="150000"/>
              </a:lnSpc>
              <a:spcBef>
                <a:spcPct val="20000"/>
              </a:spcBef>
              <a:buFont typeface="Courier New" panose="02070309020205020404" pitchFamily="49" charset="0"/>
              <a:buChar char="o"/>
            </a:pPr>
            <a:r>
              <a:rPr lang="en-US" sz="1200" dirty="0">
                <a:solidFill>
                  <a:schemeClr val="tx1">
                    <a:lumMod val="75000"/>
                    <a:lumOff val="25000"/>
                  </a:schemeClr>
                </a:solidFill>
              </a:rPr>
              <a:t>Transportation of packaged beer and retail.</a:t>
            </a:r>
          </a:p>
        </p:txBody>
      </p:sp>
      <p:sp>
        <p:nvSpPr>
          <p:cNvPr id="13" name="Inhaltsplatzhalter 2">
            <a:extLst>
              <a:ext uri="{FF2B5EF4-FFF2-40B4-BE49-F238E27FC236}">
                <a16:creationId xmlns:a16="http://schemas.microsoft.com/office/drawing/2014/main" id="{7EE44198-C765-4E7C-ACDC-C5F5CF7B23E2}"/>
              </a:ext>
            </a:extLst>
          </p:cNvPr>
          <p:cNvSpPr txBox="1">
            <a:spLocks/>
          </p:cNvSpPr>
          <p:nvPr/>
        </p:nvSpPr>
        <p:spPr>
          <a:xfrm>
            <a:off x="431768" y="1866137"/>
            <a:ext cx="8229600" cy="1270671"/>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just">
              <a:spcAft>
                <a:spcPts val="450"/>
              </a:spcAft>
            </a:pPr>
            <a:r>
              <a:rPr lang="en-US" sz="1600" b="0" dirty="0">
                <a:solidFill>
                  <a:schemeClr val="tx1">
                    <a:lumMod val="75000"/>
                    <a:lumOff val="25000"/>
                  </a:schemeClr>
                </a:solidFill>
              </a:rPr>
              <a:t>Breweries are highly dependent on the quality of the required raw materials (natural resources). Overall, the main environmental pressures of the industry are: water and energy consumption, by-products, waste and waste water management, and packaging.</a:t>
            </a:r>
          </a:p>
        </p:txBody>
      </p:sp>
      <p:cxnSp>
        <p:nvCxnSpPr>
          <p:cNvPr id="14" name="Conector recto 13">
            <a:extLst>
              <a:ext uri="{FF2B5EF4-FFF2-40B4-BE49-F238E27FC236}">
                <a16:creationId xmlns:a16="http://schemas.microsoft.com/office/drawing/2014/main" id="{7C9B71C9-5F92-47BC-B36D-FF6D541073DC}"/>
              </a:ext>
            </a:extLst>
          </p:cNvPr>
          <p:cNvCxnSpPr>
            <a:cxnSpLocks/>
          </p:cNvCxnSpPr>
          <p:nvPr/>
        </p:nvCxnSpPr>
        <p:spPr>
          <a:xfrm>
            <a:off x="431768" y="173245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025979BF-F83D-4A2B-BBF4-C80B59D3594B}"/>
              </a:ext>
            </a:extLst>
          </p:cNvPr>
          <p:cNvCxnSpPr>
            <a:cxnSpLocks/>
          </p:cNvCxnSpPr>
          <p:nvPr/>
        </p:nvCxnSpPr>
        <p:spPr>
          <a:xfrm>
            <a:off x="377661" y="313680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859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78</a:t>
            </a:fld>
            <a:endParaRPr lang="de-DE">
              <a:solidFill>
                <a:srgbClr val="000000">
                  <a:lumMod val="75000"/>
                  <a:lumOff val="25000"/>
                </a:srgbClr>
              </a:solidFill>
              <a:latin typeface="Arial"/>
            </a:endParaRPr>
          </a:p>
        </p:txBody>
      </p:sp>
      <p:pic>
        <p:nvPicPr>
          <p:cNvPr id="13" name="Imagen 12">
            <a:extLst>
              <a:ext uri="{FF2B5EF4-FFF2-40B4-BE49-F238E27FC236}">
                <a16:creationId xmlns:a16="http://schemas.microsoft.com/office/drawing/2014/main" id="{68810872-0F85-4BB0-91FA-F2E63AF766E5}"/>
              </a:ext>
            </a:extLst>
          </p:cNvPr>
          <p:cNvPicPr>
            <a:picLocks noChangeAspect="1"/>
          </p:cNvPicPr>
          <p:nvPr/>
        </p:nvPicPr>
        <p:blipFill rotWithShape="1">
          <a:blip r:embed="rId2"/>
          <a:srcRect t="15276" b="12889"/>
          <a:stretch/>
        </p:blipFill>
        <p:spPr>
          <a:xfrm>
            <a:off x="1354634" y="1178413"/>
            <a:ext cx="6997316" cy="3611723"/>
          </a:xfrm>
          <a:prstGeom prst="rect">
            <a:avLst/>
          </a:prstGeom>
        </p:spPr>
      </p:pic>
      <p:sp>
        <p:nvSpPr>
          <p:cNvPr id="8" name="Rectángulo 7">
            <a:extLst>
              <a:ext uri="{FF2B5EF4-FFF2-40B4-BE49-F238E27FC236}">
                <a16:creationId xmlns:a16="http://schemas.microsoft.com/office/drawing/2014/main" id="{26D9E760-0AFF-446D-B4A2-1F7361B92FBF}"/>
              </a:ext>
            </a:extLst>
          </p:cNvPr>
          <p:cNvSpPr/>
          <p:nvPr/>
        </p:nvSpPr>
        <p:spPr>
          <a:xfrm>
            <a:off x="424543" y="5073999"/>
            <a:ext cx="8403728" cy="461665"/>
          </a:xfrm>
          <a:prstGeom prst="rect">
            <a:avLst/>
          </a:prstGeom>
        </p:spPr>
        <p:txBody>
          <a:bodyPr wrap="square">
            <a:spAutoFit/>
          </a:bodyPr>
          <a:lstStyle/>
          <a:p>
            <a:r>
              <a:rPr lang="es-ES" sz="1200" dirty="0">
                <a:solidFill>
                  <a:schemeClr val="tx1">
                    <a:lumMod val="75000"/>
                    <a:lumOff val="25000"/>
                  </a:schemeClr>
                </a:solidFill>
              </a:rPr>
              <a:t>Análisis de entrada-salida para la etapa de elaboración de cerveza con una producción&gt; 1 millón de hl / año de datos de las cervecerías alemanas (</a:t>
            </a:r>
            <a:r>
              <a:rPr lang="es-ES" sz="1200" dirty="0" err="1">
                <a:solidFill>
                  <a:schemeClr val="tx1">
                    <a:lumMod val="75000"/>
                    <a:lumOff val="25000"/>
                  </a:schemeClr>
                </a:solidFill>
              </a:rPr>
              <a:t>Scheller</a:t>
            </a:r>
            <a:r>
              <a:rPr lang="es-ES" sz="1200" dirty="0">
                <a:solidFill>
                  <a:schemeClr val="tx1">
                    <a:lumMod val="75000"/>
                    <a:lumOff val="25000"/>
                  </a:schemeClr>
                </a:solidFill>
              </a:rPr>
              <a:t> et al., 2008)</a:t>
            </a:r>
          </a:p>
        </p:txBody>
      </p:sp>
      <p:sp>
        <p:nvSpPr>
          <p:cNvPr id="17" name="Titel 1">
            <a:extLst>
              <a:ext uri="{FF2B5EF4-FFF2-40B4-BE49-F238E27FC236}">
                <a16:creationId xmlns:a16="http://schemas.microsoft.com/office/drawing/2014/main" id="{9141F90A-FDF0-47F3-8FFB-450770D578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AD35FDEE-4FA5-4F7A-A62B-54C6AC76D8F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74093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79</a:t>
            </a:fld>
            <a:endParaRPr lang="de-DE">
              <a:solidFill>
                <a:srgbClr val="000000">
                  <a:lumMod val="75000"/>
                  <a:lumOff val="25000"/>
                </a:srgbClr>
              </a:solidFill>
              <a:latin typeface="Arial"/>
            </a:endParaRPr>
          </a:p>
        </p:txBody>
      </p:sp>
      <p:pic>
        <p:nvPicPr>
          <p:cNvPr id="17" name="Imagen 16">
            <a:extLst>
              <a:ext uri="{FF2B5EF4-FFF2-40B4-BE49-F238E27FC236}">
                <a16:creationId xmlns:a16="http://schemas.microsoft.com/office/drawing/2014/main" id="{11825850-F922-451C-8890-21BC62DA44C0}"/>
              </a:ext>
            </a:extLst>
          </p:cNvPr>
          <p:cNvPicPr>
            <a:picLocks noChangeAspect="1"/>
          </p:cNvPicPr>
          <p:nvPr/>
        </p:nvPicPr>
        <p:blipFill>
          <a:blip r:embed="rId2"/>
          <a:stretch>
            <a:fillRect/>
          </a:stretch>
        </p:blipFill>
        <p:spPr>
          <a:xfrm>
            <a:off x="5304171" y="3746337"/>
            <a:ext cx="3244702" cy="2166783"/>
          </a:xfrm>
          <a:prstGeom prst="rect">
            <a:avLst/>
          </a:prstGeom>
        </p:spPr>
      </p:pic>
      <p:sp>
        <p:nvSpPr>
          <p:cNvPr id="9" name="Titel 1">
            <a:extLst>
              <a:ext uri="{FF2B5EF4-FFF2-40B4-BE49-F238E27FC236}">
                <a16:creationId xmlns:a16="http://schemas.microsoft.com/office/drawing/2014/main" id="{5393A33A-8E82-42DF-AA64-333B1D15A27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57C0173A-77DC-4056-BA2D-9A46569535B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2" name="Tabla 11">
            <a:extLst>
              <a:ext uri="{FF2B5EF4-FFF2-40B4-BE49-F238E27FC236}">
                <a16:creationId xmlns:a16="http://schemas.microsoft.com/office/drawing/2014/main" id="{24D6A17F-781A-4689-B2D7-CF877A876BB4}"/>
              </a:ext>
            </a:extLst>
          </p:cNvPr>
          <p:cNvGraphicFramePr>
            <a:graphicFrameLocks noGrp="1"/>
          </p:cNvGraphicFramePr>
          <p:nvPr>
            <p:extLst>
              <p:ext uri="{D42A27DB-BD31-4B8C-83A1-F6EECF244321}">
                <p14:modId xmlns:p14="http://schemas.microsoft.com/office/powerpoint/2010/main" val="3750161514"/>
              </p:ext>
            </p:extLst>
          </p:nvPr>
        </p:nvGraphicFramePr>
        <p:xfrm>
          <a:off x="496388" y="880945"/>
          <a:ext cx="4075610" cy="5168891"/>
        </p:xfrm>
        <a:graphic>
          <a:graphicData uri="http://schemas.openxmlformats.org/drawingml/2006/table">
            <a:tbl>
              <a:tblPr firstRow="1" bandRow="1">
                <a:tableStyleId>{5C22544A-7EE6-4342-B048-85BDC9FD1C3A}</a:tableStyleId>
              </a:tblPr>
              <a:tblGrid>
                <a:gridCol w="1492859">
                  <a:extLst>
                    <a:ext uri="{9D8B030D-6E8A-4147-A177-3AD203B41FA5}">
                      <a16:colId xmlns:a16="http://schemas.microsoft.com/office/drawing/2014/main" val="33963303"/>
                    </a:ext>
                  </a:extLst>
                </a:gridCol>
                <a:gridCol w="860917">
                  <a:extLst>
                    <a:ext uri="{9D8B030D-6E8A-4147-A177-3AD203B41FA5}">
                      <a16:colId xmlns:a16="http://schemas.microsoft.com/office/drawing/2014/main" val="582462499"/>
                    </a:ext>
                  </a:extLst>
                </a:gridCol>
                <a:gridCol w="860917">
                  <a:extLst>
                    <a:ext uri="{9D8B030D-6E8A-4147-A177-3AD203B41FA5}">
                      <a16:colId xmlns:a16="http://schemas.microsoft.com/office/drawing/2014/main" val="3182489136"/>
                    </a:ext>
                  </a:extLst>
                </a:gridCol>
                <a:gridCol w="860917">
                  <a:extLst>
                    <a:ext uri="{9D8B030D-6E8A-4147-A177-3AD203B41FA5}">
                      <a16:colId xmlns:a16="http://schemas.microsoft.com/office/drawing/2014/main" val="1956283767"/>
                    </a:ext>
                  </a:extLst>
                </a:gridCol>
              </a:tblGrid>
              <a:tr h="278414">
                <a:tc>
                  <a:txBody>
                    <a:bodyPr/>
                    <a:lstStyle/>
                    <a:p>
                      <a:endParaRPr lang="es-ES" sz="800" dirty="0">
                        <a:solidFill>
                          <a:schemeClr val="tx1"/>
                        </a:solidFill>
                      </a:endParaRPr>
                    </a:p>
                  </a:txBody>
                  <a:tcPr>
                    <a:solidFill>
                      <a:srgbClr val="FFC000"/>
                    </a:solidFill>
                  </a:tcPr>
                </a:tc>
                <a:tc>
                  <a:txBody>
                    <a:bodyPr/>
                    <a:lstStyle/>
                    <a:p>
                      <a:r>
                        <a:rPr lang="es-ES" sz="800" dirty="0" err="1">
                          <a:solidFill>
                            <a:schemeClr val="tx1"/>
                          </a:solidFill>
                        </a:rPr>
                        <a:t>Units</a:t>
                      </a:r>
                      <a:endParaRPr lang="es-ES" sz="800" dirty="0">
                        <a:solidFill>
                          <a:schemeClr val="tx1"/>
                        </a:solidFill>
                      </a:endParaRPr>
                    </a:p>
                  </a:txBody>
                  <a:tcPr>
                    <a:solidFill>
                      <a:srgbClr val="FFC000"/>
                    </a:solidFill>
                  </a:tcPr>
                </a:tc>
                <a:tc>
                  <a:txBody>
                    <a:bodyPr/>
                    <a:lstStyle/>
                    <a:p>
                      <a:r>
                        <a:rPr lang="es-ES" sz="800" dirty="0">
                          <a:solidFill>
                            <a:schemeClr val="tx1"/>
                          </a:solidFill>
                        </a:rPr>
                        <a:t>2009</a:t>
                      </a:r>
                    </a:p>
                  </a:txBody>
                  <a:tcPr>
                    <a:solidFill>
                      <a:srgbClr val="FFC000"/>
                    </a:solidFill>
                  </a:tcPr>
                </a:tc>
                <a:tc>
                  <a:txBody>
                    <a:bodyPr/>
                    <a:lstStyle/>
                    <a:p>
                      <a:r>
                        <a:rPr lang="es-ES" sz="800" dirty="0">
                          <a:solidFill>
                            <a:schemeClr val="tx1"/>
                          </a:solidFill>
                        </a:rPr>
                        <a:t>2010</a:t>
                      </a:r>
                    </a:p>
                  </a:txBody>
                  <a:tcPr>
                    <a:solidFill>
                      <a:srgbClr val="FFC000"/>
                    </a:solidFill>
                  </a:tcPr>
                </a:tc>
                <a:extLst>
                  <a:ext uri="{0D108BD9-81ED-4DB2-BD59-A6C34878D82A}">
                    <a16:rowId xmlns:a16="http://schemas.microsoft.com/office/drawing/2014/main" val="3840777843"/>
                  </a:ext>
                </a:extLst>
              </a:tr>
              <a:tr h="317161">
                <a:tc>
                  <a:txBody>
                    <a:bodyPr/>
                    <a:lstStyle/>
                    <a:p>
                      <a:r>
                        <a:rPr lang="es-ES" sz="800" kern="1200" dirty="0">
                          <a:solidFill>
                            <a:schemeClr val="dk1"/>
                          </a:solidFill>
                          <a:latin typeface="+mn-lt"/>
                          <a:ea typeface="+mn-ea"/>
                          <a:cs typeface="+mn-cs"/>
                        </a:rPr>
                        <a:t>Total </a:t>
                      </a:r>
                      <a:r>
                        <a:rPr lang="es-ES" sz="800" kern="1200" dirty="0" err="1">
                          <a:solidFill>
                            <a:schemeClr val="dk1"/>
                          </a:solidFill>
                          <a:latin typeface="+mn-lt"/>
                          <a:ea typeface="+mn-ea"/>
                          <a:cs typeface="+mn-cs"/>
                        </a:rPr>
                        <a:t>production</a:t>
                      </a:r>
                      <a:r>
                        <a:rPr lang="es-ES" sz="800" kern="1200" dirty="0">
                          <a:solidFill>
                            <a:schemeClr val="dk1"/>
                          </a:solidFill>
                          <a:latin typeface="+mn-lt"/>
                          <a:ea typeface="+mn-ea"/>
                          <a:cs typeface="+mn-cs"/>
                        </a:rPr>
                        <a:t> in EU-27 + 3</a:t>
                      </a:r>
                    </a:p>
                  </a:txBody>
                  <a:tcPr>
                    <a:solidFill>
                      <a:srgbClr val="E7EEEF"/>
                    </a:solidFill>
                  </a:tcPr>
                </a:tc>
                <a:tc>
                  <a:txBody>
                    <a:bodyPr/>
                    <a:lstStyle/>
                    <a:p>
                      <a:r>
                        <a:rPr lang="es-ES" sz="800" kern="1200" dirty="0">
                          <a:solidFill>
                            <a:schemeClr val="dk1"/>
                          </a:solidFill>
                          <a:latin typeface="+mn-lt"/>
                          <a:ea typeface="+mn-ea"/>
                          <a:cs typeface="+mn-cs"/>
                        </a:rPr>
                        <a:t>Millones hl</a:t>
                      </a:r>
                    </a:p>
                  </a:txBody>
                  <a:tcPr>
                    <a:solidFill>
                      <a:srgbClr val="E7EEEF"/>
                    </a:solidFill>
                  </a:tcPr>
                </a:tc>
                <a:tc>
                  <a:txBody>
                    <a:bodyPr/>
                    <a:lstStyle/>
                    <a:p>
                      <a:r>
                        <a:rPr lang="es-ES" sz="800" kern="1200" dirty="0">
                          <a:solidFill>
                            <a:schemeClr val="dk1"/>
                          </a:solidFill>
                          <a:latin typeface="+mn-lt"/>
                          <a:ea typeface="+mn-ea"/>
                          <a:cs typeface="+mn-cs"/>
                        </a:rPr>
                        <a:t>401</a:t>
                      </a:r>
                    </a:p>
                  </a:txBody>
                  <a:tcPr>
                    <a:solidFill>
                      <a:srgbClr val="E7EEEF"/>
                    </a:solidFill>
                  </a:tcPr>
                </a:tc>
                <a:tc>
                  <a:txBody>
                    <a:bodyPr/>
                    <a:lstStyle/>
                    <a:p>
                      <a:r>
                        <a:rPr lang="es-ES" sz="800" kern="1200" dirty="0">
                          <a:solidFill>
                            <a:schemeClr val="dk1"/>
                          </a:solidFill>
                          <a:latin typeface="+mn-lt"/>
                          <a:ea typeface="+mn-ea"/>
                          <a:cs typeface="+mn-cs"/>
                        </a:rPr>
                        <a:t>399</a:t>
                      </a:r>
                    </a:p>
                  </a:txBody>
                  <a:tcPr>
                    <a:solidFill>
                      <a:srgbClr val="E7EEEF"/>
                    </a:solidFill>
                  </a:tcPr>
                </a:tc>
                <a:extLst>
                  <a:ext uri="{0D108BD9-81ED-4DB2-BD59-A6C34878D82A}">
                    <a16:rowId xmlns:a16="http://schemas.microsoft.com/office/drawing/2014/main" val="3336930448"/>
                  </a:ext>
                </a:extLst>
              </a:tr>
              <a:tr h="432492">
                <a:tc>
                  <a:txBody>
                    <a:bodyPr/>
                    <a:lstStyle/>
                    <a:p>
                      <a:r>
                        <a:rPr lang="en-US" sz="800" kern="1200" dirty="0">
                          <a:solidFill>
                            <a:schemeClr val="dk1"/>
                          </a:solidFill>
                          <a:latin typeface="+mn-lt"/>
                          <a:ea typeface="+mn-ea"/>
                          <a:cs typeface="+mn-cs"/>
                        </a:rPr>
                        <a:t>Production represented (including other beverages) </a:t>
                      </a:r>
                      <a:endParaRPr lang="es-ES" sz="800" kern="1200" dirty="0">
                        <a:solidFill>
                          <a:schemeClr val="dk1"/>
                        </a:solidFill>
                        <a:latin typeface="+mn-lt"/>
                        <a:ea typeface="+mn-ea"/>
                        <a:cs typeface="+mn-cs"/>
                      </a:endParaRPr>
                    </a:p>
                  </a:txBody>
                  <a:tcPr>
                    <a:solidFill>
                      <a:srgbClr val="E7EEEF"/>
                    </a:solidFill>
                  </a:tcPr>
                </a:tc>
                <a:tc>
                  <a:txBody>
                    <a:bodyPr/>
                    <a:lstStyle/>
                    <a:p>
                      <a:r>
                        <a:rPr lang="es-ES" sz="800" kern="1200" dirty="0">
                          <a:solidFill>
                            <a:schemeClr val="dk1"/>
                          </a:solidFill>
                          <a:latin typeface="+mn-lt"/>
                          <a:ea typeface="+mn-ea"/>
                          <a:cs typeface="+mn-cs"/>
                        </a:rPr>
                        <a:t>%</a:t>
                      </a:r>
                    </a:p>
                  </a:txBody>
                  <a:tcPr>
                    <a:solidFill>
                      <a:srgbClr val="E7EEEF"/>
                    </a:solidFill>
                  </a:tcPr>
                </a:tc>
                <a:tc>
                  <a:txBody>
                    <a:bodyPr/>
                    <a:lstStyle/>
                    <a:p>
                      <a:r>
                        <a:rPr lang="es-ES" sz="800" kern="1200" dirty="0">
                          <a:solidFill>
                            <a:schemeClr val="dk1"/>
                          </a:solidFill>
                          <a:latin typeface="+mn-lt"/>
                          <a:ea typeface="+mn-ea"/>
                          <a:cs typeface="+mn-cs"/>
                        </a:rPr>
                        <a:t>64,8</a:t>
                      </a:r>
                    </a:p>
                  </a:txBody>
                  <a:tcPr>
                    <a:solidFill>
                      <a:srgbClr val="E7EEEF"/>
                    </a:solidFill>
                  </a:tcPr>
                </a:tc>
                <a:tc>
                  <a:txBody>
                    <a:bodyPr/>
                    <a:lstStyle/>
                    <a:p>
                      <a:r>
                        <a:rPr lang="es-ES" sz="800" kern="1200" dirty="0">
                          <a:solidFill>
                            <a:schemeClr val="dk1"/>
                          </a:solidFill>
                          <a:latin typeface="+mn-lt"/>
                          <a:ea typeface="+mn-ea"/>
                          <a:cs typeface="+mn-cs"/>
                        </a:rPr>
                        <a:t>64,8</a:t>
                      </a:r>
                    </a:p>
                  </a:txBody>
                  <a:tcPr>
                    <a:solidFill>
                      <a:srgbClr val="E7EEEF"/>
                    </a:solidFill>
                  </a:tcPr>
                </a:tc>
                <a:extLst>
                  <a:ext uri="{0D108BD9-81ED-4DB2-BD59-A6C34878D82A}">
                    <a16:rowId xmlns:a16="http://schemas.microsoft.com/office/drawing/2014/main" val="3141355907"/>
                  </a:ext>
                </a:extLst>
              </a:tr>
              <a:tr h="317161">
                <a:tc>
                  <a:txBody>
                    <a:bodyPr/>
                    <a:lstStyle/>
                    <a:p>
                      <a:r>
                        <a:rPr lang="en-US" sz="800" kern="1200" dirty="0">
                          <a:solidFill>
                            <a:schemeClr val="dk1"/>
                          </a:solidFill>
                          <a:latin typeface="+mn-lt"/>
                          <a:ea typeface="+mn-ea"/>
                          <a:cs typeface="+mn-cs"/>
                        </a:rPr>
                        <a:t>Production represented which is not beer *** </a:t>
                      </a:r>
                      <a:endParaRPr lang="es-ES" sz="800" kern="1200" dirty="0">
                        <a:solidFill>
                          <a:schemeClr val="dk1"/>
                        </a:solidFill>
                        <a:latin typeface="+mn-lt"/>
                        <a:ea typeface="+mn-ea"/>
                        <a:cs typeface="+mn-cs"/>
                      </a:endParaRPr>
                    </a:p>
                  </a:txBody>
                  <a:tcPr>
                    <a:solidFill>
                      <a:srgbClr val="E7EEEF"/>
                    </a:solidFill>
                  </a:tcPr>
                </a:tc>
                <a:tc>
                  <a:txBody>
                    <a:bodyPr/>
                    <a:lstStyle/>
                    <a:p>
                      <a:r>
                        <a:rPr lang="es-ES" sz="800" kern="1200" dirty="0">
                          <a:solidFill>
                            <a:schemeClr val="dk1"/>
                          </a:solidFill>
                          <a:latin typeface="+mn-lt"/>
                          <a:ea typeface="+mn-ea"/>
                          <a:cs typeface="+mn-cs"/>
                        </a:rPr>
                        <a:t>%</a:t>
                      </a:r>
                    </a:p>
                  </a:txBody>
                  <a:tcPr>
                    <a:solidFill>
                      <a:srgbClr val="E7EEEF"/>
                    </a:solidFill>
                  </a:tcPr>
                </a:tc>
                <a:tc>
                  <a:txBody>
                    <a:bodyPr/>
                    <a:lstStyle/>
                    <a:p>
                      <a:r>
                        <a:rPr lang="es-ES" sz="800" kern="1200" dirty="0">
                          <a:solidFill>
                            <a:schemeClr val="dk1"/>
                          </a:solidFill>
                          <a:latin typeface="+mn-lt"/>
                          <a:ea typeface="+mn-ea"/>
                          <a:cs typeface="+mn-cs"/>
                        </a:rPr>
                        <a:t>2,8</a:t>
                      </a:r>
                    </a:p>
                  </a:txBody>
                  <a:tcPr>
                    <a:solidFill>
                      <a:srgbClr val="E7EEEF"/>
                    </a:solidFill>
                  </a:tcPr>
                </a:tc>
                <a:tc>
                  <a:txBody>
                    <a:bodyPr/>
                    <a:lstStyle/>
                    <a:p>
                      <a:r>
                        <a:rPr lang="es-ES" sz="800" kern="1200" dirty="0">
                          <a:solidFill>
                            <a:schemeClr val="dk1"/>
                          </a:solidFill>
                          <a:latin typeface="+mn-lt"/>
                          <a:ea typeface="+mn-ea"/>
                          <a:cs typeface="+mn-cs"/>
                        </a:rPr>
                        <a:t>2,6</a:t>
                      </a:r>
                    </a:p>
                  </a:txBody>
                  <a:tcPr>
                    <a:solidFill>
                      <a:srgbClr val="E7EEEF"/>
                    </a:solidFill>
                  </a:tcPr>
                </a:tc>
                <a:extLst>
                  <a:ext uri="{0D108BD9-81ED-4DB2-BD59-A6C34878D82A}">
                    <a16:rowId xmlns:a16="http://schemas.microsoft.com/office/drawing/2014/main" val="940092521"/>
                  </a:ext>
                </a:extLst>
              </a:tr>
              <a:tr h="317161">
                <a:tc>
                  <a:txBody>
                    <a:bodyPr/>
                    <a:lstStyle/>
                    <a:p>
                      <a:r>
                        <a:rPr lang="es-ES" sz="800" kern="1200" dirty="0" err="1">
                          <a:solidFill>
                            <a:schemeClr val="dk1"/>
                          </a:solidFill>
                          <a:latin typeface="+mn-lt"/>
                          <a:ea typeface="+mn-ea"/>
                          <a:cs typeface="+mn-cs"/>
                        </a:rPr>
                        <a:t>Specific</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water</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consumption</a:t>
                      </a:r>
                      <a:r>
                        <a:rPr lang="es-ES" sz="800" kern="1200" dirty="0">
                          <a:solidFill>
                            <a:schemeClr val="dk1"/>
                          </a:solidFill>
                          <a:latin typeface="+mn-lt"/>
                          <a:ea typeface="+mn-ea"/>
                          <a:cs typeface="+mn-cs"/>
                        </a:rPr>
                        <a:t> </a:t>
                      </a:r>
                    </a:p>
                  </a:txBody>
                  <a:tcPr>
                    <a:solidFill>
                      <a:srgbClr val="E7EEEF"/>
                    </a:solidFill>
                  </a:tcPr>
                </a:tc>
                <a:tc>
                  <a:txBody>
                    <a:bodyPr/>
                    <a:lstStyle/>
                    <a:p>
                      <a:r>
                        <a:rPr lang="es-ES" sz="800" kern="1200" dirty="0">
                          <a:solidFill>
                            <a:schemeClr val="dk1"/>
                          </a:solidFill>
                          <a:latin typeface="+mn-lt"/>
                          <a:ea typeface="+mn-ea"/>
                          <a:cs typeface="+mn-cs"/>
                        </a:rPr>
                        <a:t>hl/hl**</a:t>
                      </a:r>
                    </a:p>
                  </a:txBody>
                  <a:tcPr>
                    <a:solidFill>
                      <a:srgbClr val="E7EEEF"/>
                    </a:solidFill>
                  </a:tcPr>
                </a:tc>
                <a:tc>
                  <a:txBody>
                    <a:bodyPr/>
                    <a:lstStyle/>
                    <a:p>
                      <a:r>
                        <a:rPr lang="es-ES" sz="800" kern="1200" dirty="0">
                          <a:solidFill>
                            <a:schemeClr val="dk1"/>
                          </a:solidFill>
                          <a:latin typeface="+mn-lt"/>
                          <a:ea typeface="+mn-ea"/>
                          <a:cs typeface="+mn-cs"/>
                        </a:rPr>
                        <a:t>4,4</a:t>
                      </a:r>
                    </a:p>
                  </a:txBody>
                  <a:tcPr>
                    <a:solidFill>
                      <a:srgbClr val="E7EEEF"/>
                    </a:solidFill>
                  </a:tcPr>
                </a:tc>
                <a:tc>
                  <a:txBody>
                    <a:bodyPr/>
                    <a:lstStyle/>
                    <a:p>
                      <a:r>
                        <a:rPr lang="es-ES" sz="800" kern="1200" dirty="0">
                          <a:solidFill>
                            <a:schemeClr val="dk1"/>
                          </a:solidFill>
                          <a:latin typeface="+mn-lt"/>
                          <a:ea typeface="+mn-ea"/>
                          <a:cs typeface="+mn-cs"/>
                        </a:rPr>
                        <a:t>4,2</a:t>
                      </a:r>
                    </a:p>
                  </a:txBody>
                  <a:tcPr>
                    <a:solidFill>
                      <a:srgbClr val="E7EEEF"/>
                    </a:solidFill>
                  </a:tcPr>
                </a:tc>
                <a:extLst>
                  <a:ext uri="{0D108BD9-81ED-4DB2-BD59-A6C34878D82A}">
                    <a16:rowId xmlns:a16="http://schemas.microsoft.com/office/drawing/2014/main" val="1624724807"/>
                  </a:ext>
                </a:extLst>
              </a:tr>
              <a:tr h="278414">
                <a:tc>
                  <a:txBody>
                    <a:bodyPr/>
                    <a:lstStyle/>
                    <a:p>
                      <a:r>
                        <a:rPr lang="es-ES" sz="800" kern="1200" dirty="0" err="1">
                          <a:solidFill>
                            <a:schemeClr val="dk1"/>
                          </a:solidFill>
                          <a:latin typeface="+mn-lt"/>
                          <a:ea typeface="+mn-ea"/>
                          <a:cs typeface="+mn-cs"/>
                        </a:rPr>
                        <a:t>Waste</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water</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production</a:t>
                      </a:r>
                      <a:r>
                        <a:rPr lang="es-ES" sz="800" kern="1200" dirty="0">
                          <a:solidFill>
                            <a:schemeClr val="dk1"/>
                          </a:solidFill>
                          <a:latin typeface="+mn-lt"/>
                          <a:ea typeface="+mn-ea"/>
                          <a:cs typeface="+mn-cs"/>
                        </a:rPr>
                        <a:t> </a:t>
                      </a:r>
                    </a:p>
                  </a:txBody>
                  <a:tcPr>
                    <a:solidFill>
                      <a:srgbClr val="E7EE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kern="1200" dirty="0">
                          <a:solidFill>
                            <a:schemeClr val="dk1"/>
                          </a:solidFill>
                          <a:latin typeface="+mn-lt"/>
                          <a:ea typeface="+mn-ea"/>
                          <a:cs typeface="+mn-cs"/>
                        </a:rPr>
                        <a:t>hl/hl**</a:t>
                      </a:r>
                    </a:p>
                  </a:txBody>
                  <a:tcPr>
                    <a:solidFill>
                      <a:srgbClr val="E7EEEF"/>
                    </a:solidFill>
                  </a:tcPr>
                </a:tc>
                <a:tc>
                  <a:txBody>
                    <a:bodyPr/>
                    <a:lstStyle/>
                    <a:p>
                      <a:r>
                        <a:rPr lang="es-ES" sz="800" kern="1200" dirty="0">
                          <a:solidFill>
                            <a:schemeClr val="dk1"/>
                          </a:solidFill>
                          <a:latin typeface="+mn-lt"/>
                          <a:ea typeface="+mn-ea"/>
                          <a:cs typeface="+mn-cs"/>
                        </a:rPr>
                        <a:t>2,8</a:t>
                      </a:r>
                    </a:p>
                  </a:txBody>
                  <a:tcPr>
                    <a:solidFill>
                      <a:srgbClr val="E7EEEF"/>
                    </a:solidFill>
                  </a:tcPr>
                </a:tc>
                <a:tc>
                  <a:txBody>
                    <a:bodyPr/>
                    <a:lstStyle/>
                    <a:p>
                      <a:r>
                        <a:rPr lang="es-ES" sz="800" kern="1200" dirty="0">
                          <a:solidFill>
                            <a:schemeClr val="dk1"/>
                          </a:solidFill>
                          <a:latin typeface="+mn-lt"/>
                          <a:ea typeface="+mn-ea"/>
                          <a:cs typeface="+mn-cs"/>
                        </a:rPr>
                        <a:t>2,7</a:t>
                      </a:r>
                    </a:p>
                  </a:txBody>
                  <a:tcPr>
                    <a:solidFill>
                      <a:srgbClr val="E7EEEF"/>
                    </a:solidFill>
                  </a:tcPr>
                </a:tc>
                <a:extLst>
                  <a:ext uri="{0D108BD9-81ED-4DB2-BD59-A6C34878D82A}">
                    <a16:rowId xmlns:a16="http://schemas.microsoft.com/office/drawing/2014/main" val="2932282929"/>
                  </a:ext>
                </a:extLst>
              </a:tr>
              <a:tr h="278414">
                <a:tc>
                  <a:txBody>
                    <a:bodyPr/>
                    <a:lstStyle/>
                    <a:p>
                      <a:r>
                        <a:rPr lang="es-ES" sz="800" kern="1200" dirty="0">
                          <a:solidFill>
                            <a:schemeClr val="dk1"/>
                          </a:solidFill>
                          <a:latin typeface="+mn-lt"/>
                          <a:ea typeface="+mn-ea"/>
                          <a:cs typeface="+mn-cs"/>
                        </a:rPr>
                        <a:t>Total </a:t>
                      </a:r>
                      <a:r>
                        <a:rPr lang="es-ES" sz="800" kern="1200" dirty="0" err="1">
                          <a:solidFill>
                            <a:schemeClr val="dk1"/>
                          </a:solidFill>
                          <a:latin typeface="+mn-lt"/>
                          <a:ea typeface="+mn-ea"/>
                          <a:cs typeface="+mn-cs"/>
                        </a:rPr>
                        <a:t>direct</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energy</a:t>
                      </a:r>
                      <a:r>
                        <a:rPr lang="es-ES" sz="800" kern="1200" dirty="0">
                          <a:solidFill>
                            <a:schemeClr val="dk1"/>
                          </a:solidFill>
                          <a:latin typeface="+mn-lt"/>
                          <a:ea typeface="+mn-ea"/>
                          <a:cs typeface="+mn-cs"/>
                        </a:rPr>
                        <a:t> </a:t>
                      </a:r>
                    </a:p>
                  </a:txBody>
                  <a:tcPr>
                    <a:solidFill>
                      <a:srgbClr val="E7EE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kern="1200" dirty="0">
                          <a:solidFill>
                            <a:schemeClr val="dk1"/>
                          </a:solidFill>
                          <a:latin typeface="+mn-lt"/>
                          <a:ea typeface="+mn-ea"/>
                          <a:cs typeface="+mn-cs"/>
                        </a:rPr>
                        <a:t>MJ/hl**</a:t>
                      </a:r>
                    </a:p>
                  </a:txBody>
                  <a:tcPr>
                    <a:solidFill>
                      <a:srgbClr val="E7EEEF"/>
                    </a:solidFill>
                  </a:tcPr>
                </a:tc>
                <a:tc>
                  <a:txBody>
                    <a:bodyPr/>
                    <a:lstStyle/>
                    <a:p>
                      <a:r>
                        <a:rPr lang="es-ES" sz="800" kern="1200" dirty="0">
                          <a:solidFill>
                            <a:schemeClr val="dk1"/>
                          </a:solidFill>
                          <a:latin typeface="+mn-lt"/>
                          <a:ea typeface="+mn-ea"/>
                          <a:cs typeface="+mn-cs"/>
                        </a:rPr>
                        <a:t>119,5</a:t>
                      </a:r>
                    </a:p>
                  </a:txBody>
                  <a:tcPr>
                    <a:solidFill>
                      <a:srgbClr val="E7EEEF"/>
                    </a:solidFill>
                  </a:tcPr>
                </a:tc>
                <a:tc>
                  <a:txBody>
                    <a:bodyPr/>
                    <a:lstStyle/>
                    <a:p>
                      <a:r>
                        <a:rPr lang="es-ES" sz="800" kern="1200" dirty="0">
                          <a:solidFill>
                            <a:schemeClr val="dk1"/>
                          </a:solidFill>
                          <a:latin typeface="+mn-lt"/>
                          <a:ea typeface="+mn-ea"/>
                          <a:cs typeface="+mn-cs"/>
                        </a:rPr>
                        <a:t>116,8</a:t>
                      </a:r>
                    </a:p>
                  </a:txBody>
                  <a:tcPr>
                    <a:solidFill>
                      <a:srgbClr val="E7EEEF"/>
                    </a:solidFill>
                  </a:tcPr>
                </a:tc>
                <a:extLst>
                  <a:ext uri="{0D108BD9-81ED-4DB2-BD59-A6C34878D82A}">
                    <a16:rowId xmlns:a16="http://schemas.microsoft.com/office/drawing/2014/main" val="1361258499"/>
                  </a:ext>
                </a:extLst>
              </a:tr>
              <a:tr h="278414">
                <a:tc>
                  <a:txBody>
                    <a:bodyPr/>
                    <a:lstStyle/>
                    <a:p>
                      <a:r>
                        <a:rPr lang="es-ES" sz="800" kern="1200" dirty="0" err="1">
                          <a:solidFill>
                            <a:schemeClr val="dk1"/>
                          </a:solidFill>
                          <a:latin typeface="+mn-lt"/>
                          <a:ea typeface="+mn-ea"/>
                          <a:cs typeface="+mn-cs"/>
                        </a:rPr>
                        <a:t>Renewable</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energy</a:t>
                      </a:r>
                      <a:r>
                        <a:rPr lang="es-ES" sz="800" kern="1200" dirty="0">
                          <a:solidFill>
                            <a:schemeClr val="dk1"/>
                          </a:solidFill>
                          <a:latin typeface="+mn-lt"/>
                          <a:ea typeface="+mn-ea"/>
                          <a:cs typeface="+mn-cs"/>
                        </a:rPr>
                        <a:t> </a:t>
                      </a:r>
                    </a:p>
                  </a:txBody>
                  <a:tcPr>
                    <a:solidFill>
                      <a:srgbClr val="E7EEEF"/>
                    </a:solidFill>
                  </a:tcPr>
                </a:tc>
                <a:tc>
                  <a:txBody>
                    <a:bodyPr/>
                    <a:lstStyle/>
                    <a:p>
                      <a:r>
                        <a:rPr lang="es-ES" sz="800" kern="1200" dirty="0">
                          <a:solidFill>
                            <a:schemeClr val="dk1"/>
                          </a:solidFill>
                          <a:latin typeface="+mn-lt"/>
                          <a:ea typeface="+mn-ea"/>
                          <a:cs typeface="+mn-cs"/>
                        </a:rPr>
                        <a:t>%</a:t>
                      </a:r>
                    </a:p>
                  </a:txBody>
                  <a:tcPr>
                    <a:solidFill>
                      <a:srgbClr val="E7EEEF"/>
                    </a:solidFill>
                  </a:tcPr>
                </a:tc>
                <a:tc>
                  <a:txBody>
                    <a:bodyPr/>
                    <a:lstStyle/>
                    <a:p>
                      <a:r>
                        <a:rPr lang="es-ES" sz="800" kern="1200" dirty="0">
                          <a:solidFill>
                            <a:schemeClr val="dk1"/>
                          </a:solidFill>
                          <a:latin typeface="+mn-lt"/>
                          <a:ea typeface="+mn-ea"/>
                          <a:cs typeface="+mn-cs"/>
                        </a:rPr>
                        <a:t>4,8</a:t>
                      </a:r>
                    </a:p>
                  </a:txBody>
                  <a:tcPr>
                    <a:solidFill>
                      <a:srgbClr val="E7EEEF"/>
                    </a:solidFill>
                  </a:tcPr>
                </a:tc>
                <a:tc>
                  <a:txBody>
                    <a:bodyPr/>
                    <a:lstStyle/>
                    <a:p>
                      <a:r>
                        <a:rPr lang="es-ES" sz="800" kern="1200" dirty="0">
                          <a:solidFill>
                            <a:schemeClr val="dk1"/>
                          </a:solidFill>
                          <a:latin typeface="+mn-lt"/>
                          <a:ea typeface="+mn-ea"/>
                          <a:cs typeface="+mn-cs"/>
                        </a:rPr>
                        <a:t>5,3</a:t>
                      </a:r>
                    </a:p>
                  </a:txBody>
                  <a:tcPr>
                    <a:solidFill>
                      <a:srgbClr val="E7EEEF"/>
                    </a:solidFill>
                  </a:tcPr>
                </a:tc>
                <a:extLst>
                  <a:ext uri="{0D108BD9-81ED-4DB2-BD59-A6C34878D82A}">
                    <a16:rowId xmlns:a16="http://schemas.microsoft.com/office/drawing/2014/main" val="1333614384"/>
                  </a:ext>
                </a:extLst>
              </a:tr>
              <a:tr h="317161">
                <a:tc>
                  <a:txBody>
                    <a:bodyPr/>
                    <a:lstStyle/>
                    <a:p>
                      <a:r>
                        <a:rPr lang="en-US" sz="800" kern="1200" dirty="0">
                          <a:solidFill>
                            <a:schemeClr val="dk1"/>
                          </a:solidFill>
                          <a:latin typeface="+mn-lt"/>
                          <a:ea typeface="+mn-ea"/>
                          <a:cs typeface="+mn-cs"/>
                        </a:rPr>
                        <a:t>Carbon emissions from brewery (Scope One) </a:t>
                      </a:r>
                      <a:endParaRPr lang="es-ES" sz="800" kern="1200" dirty="0">
                        <a:solidFill>
                          <a:schemeClr val="dk1"/>
                        </a:solidFill>
                        <a:latin typeface="+mn-lt"/>
                        <a:ea typeface="+mn-ea"/>
                        <a:cs typeface="+mn-cs"/>
                      </a:endParaRPr>
                    </a:p>
                  </a:txBody>
                  <a:tcPr>
                    <a:solidFill>
                      <a:srgbClr val="E7EEEF"/>
                    </a:solidFill>
                  </a:tcPr>
                </a:tc>
                <a:tc>
                  <a:txBody>
                    <a:bodyPr/>
                    <a:lstStyle/>
                    <a:p>
                      <a:r>
                        <a:rPr lang="es-ES" sz="800" kern="1200" dirty="0">
                          <a:solidFill>
                            <a:schemeClr val="dk1"/>
                          </a:solidFill>
                          <a:latin typeface="+mn-lt"/>
                          <a:ea typeface="+mn-ea"/>
                          <a:cs typeface="+mn-cs"/>
                        </a:rPr>
                        <a:t>Kg/hl**</a:t>
                      </a:r>
                    </a:p>
                  </a:txBody>
                  <a:tcPr>
                    <a:solidFill>
                      <a:srgbClr val="E7EEEF"/>
                    </a:solidFill>
                  </a:tcPr>
                </a:tc>
                <a:tc>
                  <a:txBody>
                    <a:bodyPr/>
                    <a:lstStyle/>
                    <a:p>
                      <a:r>
                        <a:rPr lang="es-ES" sz="800" kern="1200" dirty="0">
                          <a:solidFill>
                            <a:schemeClr val="dk1"/>
                          </a:solidFill>
                          <a:latin typeface="+mn-lt"/>
                          <a:ea typeface="+mn-ea"/>
                          <a:cs typeface="+mn-cs"/>
                        </a:rPr>
                        <a:t>4,7</a:t>
                      </a:r>
                    </a:p>
                  </a:txBody>
                  <a:tcPr>
                    <a:solidFill>
                      <a:srgbClr val="E7EEEF"/>
                    </a:solidFill>
                  </a:tcPr>
                </a:tc>
                <a:tc>
                  <a:txBody>
                    <a:bodyPr/>
                    <a:lstStyle/>
                    <a:p>
                      <a:r>
                        <a:rPr lang="es-ES" sz="800" kern="1200" dirty="0">
                          <a:solidFill>
                            <a:schemeClr val="dk1"/>
                          </a:solidFill>
                          <a:latin typeface="+mn-lt"/>
                          <a:ea typeface="+mn-ea"/>
                          <a:cs typeface="+mn-cs"/>
                        </a:rPr>
                        <a:t>4,6</a:t>
                      </a:r>
                    </a:p>
                  </a:txBody>
                  <a:tcPr>
                    <a:solidFill>
                      <a:srgbClr val="E7EEEF"/>
                    </a:solidFill>
                  </a:tcPr>
                </a:tc>
                <a:extLst>
                  <a:ext uri="{0D108BD9-81ED-4DB2-BD59-A6C34878D82A}">
                    <a16:rowId xmlns:a16="http://schemas.microsoft.com/office/drawing/2014/main" val="1724366612"/>
                  </a:ext>
                </a:extLst>
              </a:tr>
              <a:tr h="432492">
                <a:tc>
                  <a:txBody>
                    <a:bodyPr/>
                    <a:lstStyle/>
                    <a:p>
                      <a:r>
                        <a:rPr lang="es-ES" sz="800" kern="1200" dirty="0" err="1">
                          <a:solidFill>
                            <a:schemeClr val="dk1"/>
                          </a:solidFill>
                          <a:latin typeface="+mn-lt"/>
                          <a:ea typeface="+mn-ea"/>
                          <a:cs typeface="+mn-cs"/>
                        </a:rPr>
                        <a:t>Carbon</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emissions</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electricity</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usage</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Scope</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Two</a:t>
                      </a:r>
                      <a:r>
                        <a:rPr lang="es-ES" sz="800" kern="1200" dirty="0">
                          <a:solidFill>
                            <a:schemeClr val="dk1"/>
                          </a:solidFill>
                          <a:latin typeface="+mn-lt"/>
                          <a:ea typeface="+mn-ea"/>
                          <a:cs typeface="+mn-cs"/>
                        </a:rPr>
                        <a:t>)</a:t>
                      </a:r>
                    </a:p>
                  </a:txBody>
                  <a:tcPr>
                    <a:solidFill>
                      <a:srgbClr val="E7EEEF"/>
                    </a:solidFill>
                  </a:tcPr>
                </a:tc>
                <a:tc>
                  <a:txBody>
                    <a:bodyPr/>
                    <a:lstStyle/>
                    <a:p>
                      <a:r>
                        <a:rPr lang="es-ES" sz="800" kern="1200" dirty="0">
                          <a:solidFill>
                            <a:schemeClr val="dk1"/>
                          </a:solidFill>
                          <a:latin typeface="+mn-lt"/>
                          <a:ea typeface="+mn-ea"/>
                          <a:cs typeface="+mn-cs"/>
                        </a:rPr>
                        <a:t>Kg/hl**</a:t>
                      </a:r>
                    </a:p>
                  </a:txBody>
                  <a:tcPr>
                    <a:solidFill>
                      <a:srgbClr val="E7EEEF"/>
                    </a:solidFill>
                  </a:tcPr>
                </a:tc>
                <a:tc>
                  <a:txBody>
                    <a:bodyPr/>
                    <a:lstStyle/>
                    <a:p>
                      <a:r>
                        <a:rPr lang="es-ES" sz="800" kern="1200" dirty="0">
                          <a:solidFill>
                            <a:schemeClr val="dk1"/>
                          </a:solidFill>
                          <a:latin typeface="+mn-lt"/>
                          <a:ea typeface="+mn-ea"/>
                          <a:cs typeface="+mn-cs"/>
                        </a:rPr>
                        <a:t>3,3</a:t>
                      </a:r>
                    </a:p>
                  </a:txBody>
                  <a:tcPr>
                    <a:solidFill>
                      <a:srgbClr val="E7EEEF"/>
                    </a:solidFill>
                  </a:tcPr>
                </a:tc>
                <a:tc>
                  <a:txBody>
                    <a:bodyPr/>
                    <a:lstStyle/>
                    <a:p>
                      <a:r>
                        <a:rPr lang="es-ES" sz="800" kern="1200" dirty="0">
                          <a:solidFill>
                            <a:schemeClr val="dk1"/>
                          </a:solidFill>
                          <a:latin typeface="+mn-lt"/>
                          <a:ea typeface="+mn-ea"/>
                          <a:cs typeface="+mn-cs"/>
                        </a:rPr>
                        <a:t>3,2</a:t>
                      </a:r>
                    </a:p>
                  </a:txBody>
                  <a:tcPr>
                    <a:solidFill>
                      <a:srgbClr val="E7EEEF"/>
                    </a:solidFill>
                  </a:tcPr>
                </a:tc>
                <a:extLst>
                  <a:ext uri="{0D108BD9-81ED-4DB2-BD59-A6C34878D82A}">
                    <a16:rowId xmlns:a16="http://schemas.microsoft.com/office/drawing/2014/main" val="1076054530"/>
                  </a:ext>
                </a:extLst>
              </a:tr>
              <a:tr h="317161">
                <a:tc>
                  <a:txBody>
                    <a:bodyPr/>
                    <a:lstStyle/>
                    <a:p>
                      <a:r>
                        <a:rPr lang="en-US" sz="800" kern="1200" dirty="0">
                          <a:solidFill>
                            <a:schemeClr val="dk1"/>
                          </a:solidFill>
                          <a:latin typeface="+mn-lt"/>
                          <a:ea typeface="+mn-ea"/>
                          <a:cs typeface="+mn-cs"/>
                        </a:rPr>
                        <a:t>Total carbon emissions (Scopes One and Two) </a:t>
                      </a:r>
                      <a:endParaRPr lang="es-ES" sz="800" kern="1200" dirty="0">
                        <a:solidFill>
                          <a:schemeClr val="dk1"/>
                        </a:solidFill>
                        <a:latin typeface="+mn-lt"/>
                        <a:ea typeface="+mn-ea"/>
                        <a:cs typeface="+mn-cs"/>
                      </a:endParaRPr>
                    </a:p>
                  </a:txBody>
                  <a:tcPr>
                    <a:solidFill>
                      <a:srgbClr val="E7EE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kern="1200" dirty="0">
                          <a:solidFill>
                            <a:schemeClr val="dk1"/>
                          </a:solidFill>
                          <a:latin typeface="+mn-lt"/>
                          <a:ea typeface="+mn-ea"/>
                          <a:cs typeface="+mn-cs"/>
                        </a:rPr>
                        <a:t>Kg/hl**</a:t>
                      </a:r>
                    </a:p>
                  </a:txBody>
                  <a:tcPr>
                    <a:solidFill>
                      <a:srgbClr val="E7EEEF"/>
                    </a:solidFill>
                  </a:tcPr>
                </a:tc>
                <a:tc>
                  <a:txBody>
                    <a:bodyPr/>
                    <a:lstStyle/>
                    <a:p>
                      <a:r>
                        <a:rPr lang="es-ES" sz="800" kern="1200" dirty="0">
                          <a:solidFill>
                            <a:schemeClr val="dk1"/>
                          </a:solidFill>
                          <a:latin typeface="+mn-lt"/>
                          <a:ea typeface="+mn-ea"/>
                          <a:cs typeface="+mn-cs"/>
                        </a:rPr>
                        <a:t>8,0</a:t>
                      </a:r>
                    </a:p>
                  </a:txBody>
                  <a:tcPr>
                    <a:solidFill>
                      <a:srgbClr val="E7EEEF"/>
                    </a:solidFill>
                  </a:tcPr>
                </a:tc>
                <a:tc>
                  <a:txBody>
                    <a:bodyPr/>
                    <a:lstStyle/>
                    <a:p>
                      <a:r>
                        <a:rPr lang="es-ES" sz="800" kern="1200" dirty="0">
                          <a:solidFill>
                            <a:schemeClr val="dk1"/>
                          </a:solidFill>
                          <a:latin typeface="+mn-lt"/>
                          <a:ea typeface="+mn-ea"/>
                          <a:cs typeface="+mn-cs"/>
                        </a:rPr>
                        <a:t>7,8</a:t>
                      </a:r>
                    </a:p>
                  </a:txBody>
                  <a:tcPr>
                    <a:solidFill>
                      <a:srgbClr val="E7EEEF"/>
                    </a:solidFill>
                  </a:tcPr>
                </a:tc>
                <a:extLst>
                  <a:ext uri="{0D108BD9-81ED-4DB2-BD59-A6C34878D82A}">
                    <a16:rowId xmlns:a16="http://schemas.microsoft.com/office/drawing/2014/main" val="1160553997"/>
                  </a:ext>
                </a:extLst>
              </a:tr>
              <a:tr h="317161">
                <a:tc>
                  <a:txBody>
                    <a:bodyPr/>
                    <a:lstStyle/>
                    <a:p>
                      <a:r>
                        <a:rPr lang="es-ES" sz="800" kern="1200" dirty="0" err="1">
                          <a:solidFill>
                            <a:schemeClr val="dk1"/>
                          </a:solidFill>
                          <a:latin typeface="+mn-lt"/>
                          <a:ea typeface="+mn-ea"/>
                          <a:cs typeface="+mn-cs"/>
                        </a:rPr>
                        <a:t>Secondary</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products</a:t>
                      </a:r>
                      <a:r>
                        <a:rPr lang="es-ES" sz="800" kern="1200" dirty="0">
                          <a:solidFill>
                            <a:schemeClr val="dk1"/>
                          </a:solidFill>
                          <a:latin typeface="+mn-lt"/>
                          <a:ea typeface="+mn-ea"/>
                          <a:cs typeface="+mn-cs"/>
                        </a:rPr>
                        <a:t>: Animal </a:t>
                      </a:r>
                      <a:r>
                        <a:rPr lang="es-ES" sz="800" kern="1200" dirty="0" err="1">
                          <a:solidFill>
                            <a:schemeClr val="dk1"/>
                          </a:solidFill>
                          <a:latin typeface="+mn-lt"/>
                          <a:ea typeface="+mn-ea"/>
                          <a:cs typeface="+mn-cs"/>
                        </a:rPr>
                        <a:t>feed</a:t>
                      </a:r>
                      <a:endParaRPr lang="es-ES" sz="800" kern="1200" dirty="0">
                        <a:solidFill>
                          <a:schemeClr val="dk1"/>
                        </a:solidFill>
                        <a:latin typeface="+mn-lt"/>
                        <a:ea typeface="+mn-ea"/>
                        <a:cs typeface="+mn-cs"/>
                      </a:endParaRPr>
                    </a:p>
                  </a:txBody>
                  <a:tcPr>
                    <a:solidFill>
                      <a:srgbClr val="E7EE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kern="1200" dirty="0">
                          <a:solidFill>
                            <a:schemeClr val="dk1"/>
                          </a:solidFill>
                          <a:latin typeface="+mn-lt"/>
                          <a:ea typeface="+mn-ea"/>
                          <a:cs typeface="+mn-cs"/>
                        </a:rPr>
                        <a:t>Kg/hl**</a:t>
                      </a:r>
                    </a:p>
                  </a:txBody>
                  <a:tcPr>
                    <a:solidFill>
                      <a:srgbClr val="E7EEEF"/>
                    </a:solidFill>
                  </a:tcPr>
                </a:tc>
                <a:tc>
                  <a:txBody>
                    <a:bodyPr/>
                    <a:lstStyle/>
                    <a:p>
                      <a:r>
                        <a:rPr lang="es-ES" sz="800" kern="1200" dirty="0">
                          <a:solidFill>
                            <a:schemeClr val="dk1"/>
                          </a:solidFill>
                          <a:latin typeface="+mn-lt"/>
                          <a:ea typeface="+mn-ea"/>
                          <a:cs typeface="+mn-cs"/>
                        </a:rPr>
                        <a:t>15,2</a:t>
                      </a:r>
                    </a:p>
                  </a:txBody>
                  <a:tcPr>
                    <a:solidFill>
                      <a:srgbClr val="E7EEEF"/>
                    </a:solidFill>
                  </a:tcPr>
                </a:tc>
                <a:tc>
                  <a:txBody>
                    <a:bodyPr/>
                    <a:lstStyle/>
                    <a:p>
                      <a:r>
                        <a:rPr lang="es-ES" sz="800" kern="1200" dirty="0">
                          <a:solidFill>
                            <a:schemeClr val="dk1"/>
                          </a:solidFill>
                          <a:latin typeface="+mn-lt"/>
                          <a:ea typeface="+mn-ea"/>
                          <a:cs typeface="+mn-cs"/>
                        </a:rPr>
                        <a:t>15,5</a:t>
                      </a:r>
                    </a:p>
                  </a:txBody>
                  <a:tcPr>
                    <a:solidFill>
                      <a:srgbClr val="E7EEEF"/>
                    </a:solidFill>
                  </a:tcPr>
                </a:tc>
                <a:extLst>
                  <a:ext uri="{0D108BD9-81ED-4DB2-BD59-A6C34878D82A}">
                    <a16:rowId xmlns:a16="http://schemas.microsoft.com/office/drawing/2014/main" val="3892095701"/>
                  </a:ext>
                </a:extLst>
              </a:tr>
              <a:tr h="343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kern="1200" dirty="0" err="1">
                          <a:solidFill>
                            <a:schemeClr val="dk1"/>
                          </a:solidFill>
                          <a:latin typeface="+mn-lt"/>
                          <a:ea typeface="+mn-ea"/>
                          <a:cs typeface="+mn-cs"/>
                        </a:rPr>
                        <a:t>Secondary</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products</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Biogas</a:t>
                      </a:r>
                      <a:r>
                        <a:rPr lang="es-ES" sz="800" kern="1200" dirty="0">
                          <a:solidFill>
                            <a:schemeClr val="dk1"/>
                          </a:solidFill>
                          <a:latin typeface="+mn-lt"/>
                          <a:ea typeface="+mn-ea"/>
                          <a:cs typeface="+mn-cs"/>
                        </a:rPr>
                        <a:t> </a:t>
                      </a:r>
                      <a:r>
                        <a:rPr lang="es-ES" sz="800" kern="1200" dirty="0" err="1">
                          <a:solidFill>
                            <a:schemeClr val="dk1"/>
                          </a:solidFill>
                          <a:latin typeface="+mn-lt"/>
                          <a:ea typeface="+mn-ea"/>
                          <a:cs typeface="+mn-cs"/>
                        </a:rPr>
                        <a:t>production</a:t>
                      </a:r>
                      <a:endParaRPr lang="es-ES" sz="800" kern="1200" dirty="0">
                        <a:solidFill>
                          <a:schemeClr val="dk1"/>
                        </a:solidFill>
                        <a:latin typeface="+mn-lt"/>
                        <a:ea typeface="+mn-ea"/>
                        <a:cs typeface="+mn-cs"/>
                      </a:endParaRPr>
                    </a:p>
                  </a:txBody>
                  <a:tcPr>
                    <a:solidFill>
                      <a:srgbClr val="E7EE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kern="1200" dirty="0">
                          <a:solidFill>
                            <a:schemeClr val="dk1"/>
                          </a:solidFill>
                          <a:latin typeface="+mn-lt"/>
                          <a:ea typeface="+mn-ea"/>
                          <a:cs typeface="+mn-cs"/>
                        </a:rPr>
                        <a:t>M3/1,000 hl**</a:t>
                      </a:r>
                    </a:p>
                  </a:txBody>
                  <a:tcPr>
                    <a:solidFill>
                      <a:srgbClr val="E7EEEF"/>
                    </a:solidFill>
                  </a:tcPr>
                </a:tc>
                <a:tc>
                  <a:txBody>
                    <a:bodyPr/>
                    <a:lstStyle/>
                    <a:p>
                      <a:r>
                        <a:rPr lang="es-ES" sz="800" kern="1200" dirty="0">
                          <a:solidFill>
                            <a:schemeClr val="dk1"/>
                          </a:solidFill>
                          <a:latin typeface="+mn-lt"/>
                          <a:ea typeface="+mn-ea"/>
                          <a:cs typeface="+mn-cs"/>
                        </a:rPr>
                        <a:t>83</a:t>
                      </a:r>
                    </a:p>
                  </a:txBody>
                  <a:tcPr>
                    <a:solidFill>
                      <a:srgbClr val="E7EEEF"/>
                    </a:solidFill>
                  </a:tcPr>
                </a:tc>
                <a:tc>
                  <a:txBody>
                    <a:bodyPr/>
                    <a:lstStyle/>
                    <a:p>
                      <a:r>
                        <a:rPr lang="es-ES" sz="800" kern="1200" dirty="0">
                          <a:solidFill>
                            <a:schemeClr val="dk1"/>
                          </a:solidFill>
                          <a:latin typeface="+mn-lt"/>
                          <a:ea typeface="+mn-ea"/>
                          <a:cs typeface="+mn-cs"/>
                        </a:rPr>
                        <a:t>92</a:t>
                      </a:r>
                    </a:p>
                  </a:txBody>
                  <a:tcPr>
                    <a:solidFill>
                      <a:srgbClr val="E7EEEF"/>
                    </a:solidFill>
                  </a:tcPr>
                </a:tc>
                <a:extLst>
                  <a:ext uri="{0D108BD9-81ED-4DB2-BD59-A6C34878D82A}">
                    <a16:rowId xmlns:a16="http://schemas.microsoft.com/office/drawing/2014/main" val="2254409220"/>
                  </a:ext>
                </a:extLst>
              </a:tr>
              <a:tr h="807318">
                <a:tc gridSpan="4">
                  <a:txBody>
                    <a:bodyPr/>
                    <a:lstStyle/>
                    <a:p>
                      <a:pPr marL="0" indent="0" algn="l">
                        <a:buFont typeface="Arial" panose="020B0604020202020204" pitchFamily="34" charset="0"/>
                        <a:buNone/>
                      </a:pPr>
                      <a:r>
                        <a:rPr lang="es-ES" sz="800" dirty="0">
                          <a:solidFill>
                            <a:schemeClr val="tx1"/>
                          </a:solidFill>
                        </a:rPr>
                        <a:t>* </a:t>
                      </a:r>
                      <a:r>
                        <a:rPr lang="en-US" sz="800" dirty="0">
                          <a:solidFill>
                            <a:schemeClr val="tx1"/>
                          </a:solidFill>
                        </a:rPr>
                        <a:t> Based on 2010 data when compared to 2008</a:t>
                      </a:r>
                      <a:r>
                        <a:rPr lang="es-ES" sz="800" dirty="0">
                          <a:solidFill>
                            <a:schemeClr val="tx1"/>
                          </a:solidFill>
                        </a:rPr>
                        <a:t>.</a:t>
                      </a:r>
                    </a:p>
                    <a:p>
                      <a:pPr marL="0" indent="0" algn="l">
                        <a:buFont typeface="Arial" panose="020B0604020202020204" pitchFamily="34" charset="0"/>
                        <a:buNone/>
                      </a:pPr>
                      <a:r>
                        <a:rPr lang="es-ES" sz="800" dirty="0">
                          <a:solidFill>
                            <a:schemeClr val="tx1"/>
                          </a:solidFill>
                        </a:rPr>
                        <a:t>** </a:t>
                      </a:r>
                      <a:r>
                        <a:rPr lang="en-US" sz="800" dirty="0">
                          <a:solidFill>
                            <a:schemeClr val="tx1"/>
                          </a:solidFill>
                        </a:rPr>
                        <a:t>Per </a:t>
                      </a:r>
                      <a:r>
                        <a:rPr lang="en-US" sz="800" dirty="0" err="1">
                          <a:solidFill>
                            <a:schemeClr val="tx1"/>
                          </a:solidFill>
                        </a:rPr>
                        <a:t>hectolitre</a:t>
                      </a:r>
                      <a:r>
                        <a:rPr lang="en-US" sz="800" dirty="0">
                          <a:solidFill>
                            <a:schemeClr val="tx1"/>
                          </a:solidFill>
                        </a:rPr>
                        <a:t> of beer produced</a:t>
                      </a:r>
                      <a:r>
                        <a:rPr lang="es-ES" sz="800" dirty="0">
                          <a:solidFill>
                            <a:schemeClr val="tx1"/>
                          </a:solidFill>
                        </a:rPr>
                        <a:t>.</a:t>
                      </a:r>
                    </a:p>
                    <a:p>
                      <a:pPr marL="0" indent="0" algn="l">
                        <a:buFont typeface="Arial" panose="020B0604020202020204" pitchFamily="34" charset="0"/>
                        <a:buNone/>
                      </a:pPr>
                      <a:r>
                        <a:rPr lang="es-ES" sz="800" dirty="0">
                          <a:solidFill>
                            <a:schemeClr val="tx1"/>
                          </a:solidFill>
                        </a:rPr>
                        <a:t>*** </a:t>
                      </a:r>
                      <a:r>
                        <a:rPr lang="en-US" sz="800" dirty="0">
                          <a:solidFill>
                            <a:schemeClr val="tx1"/>
                          </a:solidFill>
                        </a:rPr>
                        <a:t>In some production facilities beer is not the only beverage that is being produced. Data which were gathered represented production of all beverages</a:t>
                      </a:r>
                      <a:r>
                        <a:rPr lang="es-ES" sz="800" dirty="0">
                          <a:solidFill>
                            <a:schemeClr val="tx1"/>
                          </a:solidFill>
                        </a:rPr>
                        <a:t>.</a:t>
                      </a:r>
                    </a:p>
                    <a:p>
                      <a:pPr algn="ctr"/>
                      <a:r>
                        <a:rPr lang="en-US" sz="900" dirty="0">
                          <a:solidFill>
                            <a:schemeClr val="accent1"/>
                          </a:solidFill>
                        </a:rPr>
                        <a:t>Key environmental performance indicators of the European brewing sector. </a:t>
                      </a:r>
                      <a:r>
                        <a:rPr lang="en-US" sz="900" dirty="0" err="1">
                          <a:solidFill>
                            <a:schemeClr val="accent1"/>
                          </a:solidFill>
                        </a:rPr>
                        <a:t>Souerce</a:t>
                      </a:r>
                      <a:r>
                        <a:rPr lang="en-US" sz="900" dirty="0">
                          <a:solidFill>
                            <a:schemeClr val="accent1"/>
                          </a:solidFill>
                        </a:rPr>
                        <a:t>:</a:t>
                      </a:r>
                      <a:r>
                        <a:rPr lang="es-ES" sz="900" dirty="0">
                          <a:solidFill>
                            <a:schemeClr val="accent1"/>
                          </a:solidFill>
                        </a:rPr>
                        <a:t> KWA and </a:t>
                      </a:r>
                      <a:r>
                        <a:rPr lang="es-ES" sz="900" dirty="0" err="1">
                          <a:solidFill>
                            <a:schemeClr val="accent1"/>
                          </a:solidFill>
                        </a:rPr>
                        <a:t>Campden</a:t>
                      </a:r>
                      <a:r>
                        <a:rPr lang="es-ES" sz="900" dirty="0">
                          <a:solidFill>
                            <a:schemeClr val="accent1"/>
                          </a:solidFill>
                        </a:rPr>
                        <a:t> BRI, 2012.</a:t>
                      </a: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4217554025"/>
                  </a:ext>
                </a:extLst>
              </a:tr>
            </a:tbl>
          </a:graphicData>
        </a:graphic>
      </p:graphicFrame>
      <p:graphicFrame>
        <p:nvGraphicFramePr>
          <p:cNvPr id="15" name="Tabla 14">
            <a:extLst>
              <a:ext uri="{FF2B5EF4-FFF2-40B4-BE49-F238E27FC236}">
                <a16:creationId xmlns:a16="http://schemas.microsoft.com/office/drawing/2014/main" id="{D48F8E2F-3A1E-4302-83A4-EF12AC9B00D6}"/>
              </a:ext>
            </a:extLst>
          </p:cNvPr>
          <p:cNvGraphicFramePr>
            <a:graphicFrameLocks noGrp="1"/>
          </p:cNvGraphicFramePr>
          <p:nvPr>
            <p:extLst>
              <p:ext uri="{D42A27DB-BD31-4B8C-83A1-F6EECF244321}">
                <p14:modId xmlns:p14="http://schemas.microsoft.com/office/powerpoint/2010/main" val="229341624"/>
              </p:ext>
            </p:extLst>
          </p:nvPr>
        </p:nvGraphicFramePr>
        <p:xfrm>
          <a:off x="4808161" y="1235748"/>
          <a:ext cx="3965703" cy="2024858"/>
        </p:xfrm>
        <a:graphic>
          <a:graphicData uri="http://schemas.openxmlformats.org/drawingml/2006/table">
            <a:tbl>
              <a:tblPr firstRow="1" bandRow="1">
                <a:tableStyleId>{5C22544A-7EE6-4342-B048-85BDC9FD1C3A}</a:tableStyleId>
              </a:tblPr>
              <a:tblGrid>
                <a:gridCol w="1321901">
                  <a:extLst>
                    <a:ext uri="{9D8B030D-6E8A-4147-A177-3AD203B41FA5}">
                      <a16:colId xmlns:a16="http://schemas.microsoft.com/office/drawing/2014/main" val="857484688"/>
                    </a:ext>
                  </a:extLst>
                </a:gridCol>
                <a:gridCol w="1321901">
                  <a:extLst>
                    <a:ext uri="{9D8B030D-6E8A-4147-A177-3AD203B41FA5}">
                      <a16:colId xmlns:a16="http://schemas.microsoft.com/office/drawing/2014/main" val="4106958441"/>
                    </a:ext>
                  </a:extLst>
                </a:gridCol>
                <a:gridCol w="1321901">
                  <a:extLst>
                    <a:ext uri="{9D8B030D-6E8A-4147-A177-3AD203B41FA5}">
                      <a16:colId xmlns:a16="http://schemas.microsoft.com/office/drawing/2014/main" val="1609477946"/>
                    </a:ext>
                  </a:extLst>
                </a:gridCol>
              </a:tblGrid>
              <a:tr h="440636">
                <a:tc>
                  <a:txBody>
                    <a:bodyPr/>
                    <a:lstStyle/>
                    <a:p>
                      <a:pPr algn="ctr"/>
                      <a:endParaRPr lang="es-ES" sz="900" dirty="0"/>
                    </a:p>
                  </a:txBody>
                  <a:tcPr marL="63160" marR="63160" marT="31580" marB="31580" anchor="ctr">
                    <a:solidFill>
                      <a:schemeClr val="bg1"/>
                    </a:solidFill>
                  </a:tcPr>
                </a:tc>
                <a:tc>
                  <a:txBody>
                    <a:bodyPr/>
                    <a:lstStyle/>
                    <a:p>
                      <a:pPr algn="ctr"/>
                      <a:r>
                        <a:rPr lang="es-ES" sz="900" dirty="0">
                          <a:solidFill>
                            <a:schemeClr val="tx1"/>
                          </a:solidFill>
                        </a:rPr>
                        <a:t>Energy use </a:t>
                      </a:r>
                    </a:p>
                    <a:p>
                      <a:pPr algn="ctr"/>
                      <a:r>
                        <a:rPr lang="es-ES" sz="900" dirty="0">
                          <a:solidFill>
                            <a:schemeClr val="tx1"/>
                          </a:solidFill>
                        </a:rPr>
                        <a:t>(kWh/hl)</a:t>
                      </a:r>
                    </a:p>
                  </a:txBody>
                  <a:tcPr marL="63160" marR="63160" marT="31580" marB="31580" anchor="ctr">
                    <a:solidFill>
                      <a:srgbClr val="FFC000"/>
                    </a:solidFill>
                  </a:tcPr>
                </a:tc>
                <a:tc>
                  <a:txBody>
                    <a:bodyPr/>
                    <a:lstStyle/>
                    <a:p>
                      <a:pPr algn="ctr"/>
                      <a:r>
                        <a:rPr lang="es-ES" sz="900" dirty="0">
                          <a:solidFill>
                            <a:schemeClr val="tx1"/>
                          </a:solidFill>
                        </a:rPr>
                        <a:t>Energy use in </a:t>
                      </a:r>
                      <a:r>
                        <a:rPr lang="es-ES" sz="900" dirty="0" err="1">
                          <a:solidFill>
                            <a:schemeClr val="tx1"/>
                          </a:solidFill>
                        </a:rPr>
                        <a:t>brewhouse</a:t>
                      </a:r>
                      <a:r>
                        <a:rPr lang="es-ES" sz="900" dirty="0">
                          <a:solidFill>
                            <a:schemeClr val="tx1"/>
                          </a:solidFill>
                        </a:rPr>
                        <a:t> (%)</a:t>
                      </a:r>
                    </a:p>
                  </a:txBody>
                  <a:tcPr marL="63160" marR="63160" marT="31580" marB="31580" anchor="ctr">
                    <a:solidFill>
                      <a:srgbClr val="FFC000"/>
                    </a:solidFill>
                  </a:tcPr>
                </a:tc>
                <a:extLst>
                  <a:ext uri="{0D108BD9-81ED-4DB2-BD59-A6C34878D82A}">
                    <a16:rowId xmlns:a16="http://schemas.microsoft.com/office/drawing/2014/main" val="4277524342"/>
                  </a:ext>
                </a:extLst>
              </a:tr>
              <a:tr h="198795">
                <a:tc>
                  <a:txBody>
                    <a:bodyPr/>
                    <a:lstStyle/>
                    <a:p>
                      <a:pPr algn="ctr"/>
                      <a:r>
                        <a:rPr lang="es-ES" sz="900" dirty="0" err="1"/>
                        <a:t>Mashing</a:t>
                      </a:r>
                      <a:r>
                        <a:rPr lang="es-ES" sz="900" dirty="0"/>
                        <a:t> 52/78ºC</a:t>
                      </a:r>
                    </a:p>
                  </a:txBody>
                  <a:tcPr marL="63160" marR="63160" marT="31580" marB="31580" anchor="ctr">
                    <a:solidFill>
                      <a:srgbClr val="E7EEEF"/>
                    </a:solidFill>
                  </a:tcPr>
                </a:tc>
                <a:tc>
                  <a:txBody>
                    <a:bodyPr/>
                    <a:lstStyle/>
                    <a:p>
                      <a:pPr algn="ctr"/>
                      <a:r>
                        <a:rPr lang="es-ES" sz="900" dirty="0"/>
                        <a:t>2,21</a:t>
                      </a:r>
                    </a:p>
                  </a:txBody>
                  <a:tcPr marL="63160" marR="63160" marT="31580" marB="31580" anchor="ctr">
                    <a:solidFill>
                      <a:srgbClr val="E7EEEF"/>
                    </a:solidFill>
                  </a:tcPr>
                </a:tc>
                <a:tc>
                  <a:txBody>
                    <a:bodyPr/>
                    <a:lstStyle/>
                    <a:p>
                      <a:pPr algn="ctr"/>
                      <a:r>
                        <a:rPr lang="es-ES" sz="900" dirty="0"/>
                        <a:t>19,8</a:t>
                      </a:r>
                    </a:p>
                  </a:txBody>
                  <a:tcPr marL="63160" marR="63160" marT="31580" marB="31580" anchor="ctr">
                    <a:solidFill>
                      <a:srgbClr val="E7EEEF"/>
                    </a:solidFill>
                  </a:tcPr>
                </a:tc>
                <a:extLst>
                  <a:ext uri="{0D108BD9-81ED-4DB2-BD59-A6C34878D82A}">
                    <a16:rowId xmlns:a16="http://schemas.microsoft.com/office/drawing/2014/main" val="490260926"/>
                  </a:ext>
                </a:extLst>
              </a:tr>
              <a:tr h="311004">
                <a:tc>
                  <a:txBody>
                    <a:bodyPr/>
                    <a:lstStyle/>
                    <a:p>
                      <a:pPr algn="ctr"/>
                      <a:r>
                        <a:rPr lang="es-ES" sz="900" dirty="0" err="1"/>
                        <a:t>Heating</a:t>
                      </a:r>
                      <a:r>
                        <a:rPr lang="es-ES" sz="900" dirty="0"/>
                        <a:t> 78/99ºC</a:t>
                      </a:r>
                    </a:p>
                  </a:txBody>
                  <a:tcPr marL="63160" marR="63160" marT="31580" marB="31580" anchor="ctr">
                    <a:solidFill>
                      <a:srgbClr val="E7EEEF"/>
                    </a:solidFill>
                  </a:tcPr>
                </a:tc>
                <a:tc>
                  <a:txBody>
                    <a:bodyPr/>
                    <a:lstStyle/>
                    <a:p>
                      <a:pPr algn="ctr"/>
                      <a:r>
                        <a:rPr lang="es-ES" sz="900" dirty="0"/>
                        <a:t>3,38</a:t>
                      </a:r>
                    </a:p>
                  </a:txBody>
                  <a:tcPr marL="63160" marR="63160" marT="31580" marB="31580" anchor="ctr">
                    <a:solidFill>
                      <a:srgbClr val="E7EEEF"/>
                    </a:solidFill>
                  </a:tcPr>
                </a:tc>
                <a:tc>
                  <a:txBody>
                    <a:bodyPr/>
                    <a:lstStyle/>
                    <a:p>
                      <a:pPr algn="ctr"/>
                      <a:r>
                        <a:rPr lang="es-ES" sz="900" dirty="0"/>
                        <a:t>30,2</a:t>
                      </a:r>
                    </a:p>
                  </a:txBody>
                  <a:tcPr marL="63160" marR="63160" marT="31580" marB="31580" anchor="ctr">
                    <a:solidFill>
                      <a:srgbClr val="E7EEEF"/>
                    </a:solidFill>
                  </a:tcPr>
                </a:tc>
                <a:extLst>
                  <a:ext uri="{0D108BD9-81ED-4DB2-BD59-A6C34878D82A}">
                    <a16:rowId xmlns:a16="http://schemas.microsoft.com/office/drawing/2014/main" val="99184008"/>
                  </a:ext>
                </a:extLst>
              </a:tr>
              <a:tr h="198795">
                <a:tc>
                  <a:txBody>
                    <a:bodyPr/>
                    <a:lstStyle/>
                    <a:p>
                      <a:pPr algn="ctr"/>
                      <a:r>
                        <a:rPr lang="es-ES" sz="900" dirty="0" err="1"/>
                        <a:t>Boiling</a:t>
                      </a:r>
                      <a:r>
                        <a:rPr lang="es-ES" sz="900" dirty="0"/>
                        <a:t> </a:t>
                      </a:r>
                    </a:p>
                  </a:txBody>
                  <a:tcPr marL="63160" marR="63160" marT="31580" marB="31580" anchor="ctr">
                    <a:solidFill>
                      <a:srgbClr val="E7EEEF"/>
                    </a:solidFill>
                  </a:tcPr>
                </a:tc>
                <a:tc>
                  <a:txBody>
                    <a:bodyPr/>
                    <a:lstStyle/>
                    <a:p>
                      <a:pPr algn="ctr"/>
                      <a:r>
                        <a:rPr lang="es-ES" sz="900" dirty="0"/>
                        <a:t>5,03</a:t>
                      </a:r>
                    </a:p>
                  </a:txBody>
                  <a:tcPr marL="63160" marR="63160" marT="31580" marB="31580" anchor="ctr">
                    <a:solidFill>
                      <a:srgbClr val="E7EEEF"/>
                    </a:solidFill>
                  </a:tcPr>
                </a:tc>
                <a:tc>
                  <a:txBody>
                    <a:bodyPr/>
                    <a:lstStyle/>
                    <a:p>
                      <a:pPr algn="ctr"/>
                      <a:r>
                        <a:rPr lang="es-ES" sz="900" dirty="0"/>
                        <a:t>45</a:t>
                      </a:r>
                    </a:p>
                  </a:txBody>
                  <a:tcPr marL="63160" marR="63160" marT="31580" marB="31580" anchor="ctr">
                    <a:solidFill>
                      <a:srgbClr val="E7EEEF"/>
                    </a:solidFill>
                  </a:tcPr>
                </a:tc>
                <a:extLst>
                  <a:ext uri="{0D108BD9-81ED-4DB2-BD59-A6C34878D82A}">
                    <a16:rowId xmlns:a16="http://schemas.microsoft.com/office/drawing/2014/main" val="391149068"/>
                  </a:ext>
                </a:extLst>
              </a:tr>
              <a:tr h="198795">
                <a:tc>
                  <a:txBody>
                    <a:bodyPr/>
                    <a:lstStyle/>
                    <a:p>
                      <a:pPr algn="ctr"/>
                      <a:r>
                        <a:rPr lang="es-ES" sz="900" dirty="0"/>
                        <a:t>CIP</a:t>
                      </a:r>
                    </a:p>
                  </a:txBody>
                  <a:tcPr marL="63160" marR="63160" marT="31580" marB="31580" anchor="ctr">
                    <a:solidFill>
                      <a:srgbClr val="E7EEEF"/>
                    </a:solidFill>
                  </a:tcPr>
                </a:tc>
                <a:tc>
                  <a:txBody>
                    <a:bodyPr/>
                    <a:lstStyle/>
                    <a:p>
                      <a:pPr algn="ctr"/>
                      <a:r>
                        <a:rPr lang="es-ES" sz="900" dirty="0"/>
                        <a:t>0,28</a:t>
                      </a:r>
                    </a:p>
                  </a:txBody>
                  <a:tcPr marL="63160" marR="63160" marT="31580" marB="31580" anchor="ctr">
                    <a:solidFill>
                      <a:srgbClr val="E7EEEF"/>
                    </a:solidFill>
                  </a:tcPr>
                </a:tc>
                <a:tc>
                  <a:txBody>
                    <a:bodyPr/>
                    <a:lstStyle/>
                    <a:p>
                      <a:pPr algn="ctr"/>
                      <a:r>
                        <a:rPr lang="es-ES" sz="900" dirty="0"/>
                        <a:t>2,5</a:t>
                      </a:r>
                    </a:p>
                  </a:txBody>
                  <a:tcPr marL="63160" marR="63160" marT="31580" marB="31580" anchor="ctr">
                    <a:solidFill>
                      <a:srgbClr val="E7EEEF"/>
                    </a:solidFill>
                  </a:tcPr>
                </a:tc>
                <a:extLst>
                  <a:ext uri="{0D108BD9-81ED-4DB2-BD59-A6C34878D82A}">
                    <a16:rowId xmlns:a16="http://schemas.microsoft.com/office/drawing/2014/main" val="2423813033"/>
                  </a:ext>
                </a:extLst>
              </a:tr>
              <a:tr h="311004">
                <a:tc>
                  <a:txBody>
                    <a:bodyPr/>
                    <a:lstStyle/>
                    <a:p>
                      <a:pPr algn="ctr"/>
                      <a:r>
                        <a:rPr lang="es-ES" sz="900" dirty="0"/>
                        <a:t>Hot </a:t>
                      </a:r>
                      <a:r>
                        <a:rPr lang="es-ES" sz="900" dirty="0" err="1"/>
                        <a:t>service</a:t>
                      </a:r>
                      <a:r>
                        <a:rPr lang="es-ES" sz="900" dirty="0"/>
                        <a:t> </a:t>
                      </a:r>
                      <a:r>
                        <a:rPr lang="es-ES" sz="900" dirty="0" err="1"/>
                        <a:t>water</a:t>
                      </a:r>
                      <a:r>
                        <a:rPr lang="es-ES" sz="900" dirty="0"/>
                        <a:t> </a:t>
                      </a:r>
                    </a:p>
                  </a:txBody>
                  <a:tcPr marL="63160" marR="63160" marT="31580" marB="31580" anchor="ctr">
                    <a:solidFill>
                      <a:srgbClr val="E7EEEF"/>
                    </a:solidFill>
                  </a:tcPr>
                </a:tc>
                <a:tc>
                  <a:txBody>
                    <a:bodyPr/>
                    <a:lstStyle/>
                    <a:p>
                      <a:pPr algn="ctr"/>
                      <a:r>
                        <a:rPr lang="es-ES" sz="900" dirty="0"/>
                        <a:t>2,28</a:t>
                      </a:r>
                    </a:p>
                  </a:txBody>
                  <a:tcPr marL="63160" marR="63160" marT="31580" marB="31580" anchor="ctr">
                    <a:solidFill>
                      <a:srgbClr val="E7EEEF"/>
                    </a:solidFill>
                  </a:tcPr>
                </a:tc>
                <a:tc>
                  <a:txBody>
                    <a:bodyPr/>
                    <a:lstStyle/>
                    <a:p>
                      <a:pPr algn="ctr"/>
                      <a:r>
                        <a:rPr lang="es-ES" sz="900" dirty="0"/>
                        <a:t>2,5</a:t>
                      </a:r>
                    </a:p>
                  </a:txBody>
                  <a:tcPr marL="63160" marR="63160" marT="31580" marB="31580" anchor="ctr">
                    <a:solidFill>
                      <a:srgbClr val="E7EEEF"/>
                    </a:solidFill>
                  </a:tcPr>
                </a:tc>
                <a:extLst>
                  <a:ext uri="{0D108BD9-81ED-4DB2-BD59-A6C34878D82A}">
                    <a16:rowId xmlns:a16="http://schemas.microsoft.com/office/drawing/2014/main" val="1822379702"/>
                  </a:ext>
                </a:extLst>
              </a:tr>
              <a:tr h="328623">
                <a:tc gridSpan="3">
                  <a:txBody>
                    <a:bodyPr/>
                    <a:lstStyle/>
                    <a:p>
                      <a:pPr algn="ctr"/>
                      <a:r>
                        <a:rPr lang="en-US" sz="900" dirty="0">
                          <a:solidFill>
                            <a:schemeClr val="accent1"/>
                          </a:solidFill>
                        </a:rPr>
                        <a:t> Energy demand in brewhouse at 7.5% of total evaporation</a:t>
                      </a:r>
                      <a:r>
                        <a:rPr lang="es-ES" sz="900" dirty="0">
                          <a:solidFill>
                            <a:schemeClr val="accent1"/>
                          </a:solidFill>
                        </a:rPr>
                        <a:t> (</a:t>
                      </a:r>
                      <a:r>
                        <a:rPr lang="es-ES" sz="900" dirty="0" err="1">
                          <a:solidFill>
                            <a:schemeClr val="accent1"/>
                          </a:solidFill>
                        </a:rPr>
                        <a:t>Scheller</a:t>
                      </a:r>
                      <a:r>
                        <a:rPr lang="es-ES" sz="900" dirty="0">
                          <a:solidFill>
                            <a:schemeClr val="accent1"/>
                          </a:solidFill>
                        </a:rPr>
                        <a:t> et al.,2008)</a:t>
                      </a:r>
                    </a:p>
                  </a:txBody>
                  <a:tcPr marL="86935" marR="86935" marT="43467" marB="43467">
                    <a:solidFill>
                      <a:schemeClr val="bg1"/>
                    </a:solidFill>
                  </a:tcPr>
                </a:tc>
                <a:tc hMerge="1">
                  <a:txBody>
                    <a:bodyPr/>
                    <a:lstStyle/>
                    <a:p>
                      <a:endParaRPr lang="es-ES"/>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3606044627"/>
                  </a:ext>
                </a:extLst>
              </a:tr>
            </a:tbl>
          </a:graphicData>
        </a:graphic>
      </p:graphicFrame>
    </p:spTree>
    <p:extLst>
      <p:ext uri="{BB962C8B-B14F-4D97-AF65-F5344CB8AC3E}">
        <p14:creationId xmlns:p14="http://schemas.microsoft.com/office/powerpoint/2010/main" val="153995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ángulo 37">
            <a:extLst>
              <a:ext uri="{FF2B5EF4-FFF2-40B4-BE49-F238E27FC236}">
                <a16:creationId xmlns:a16="http://schemas.microsoft.com/office/drawing/2014/main" id="{526A3FA2-7C60-4CCC-8F0C-824C481E127E}"/>
              </a:ext>
            </a:extLst>
          </p:cNvPr>
          <p:cNvSpPr/>
          <p:nvPr/>
        </p:nvSpPr>
        <p:spPr>
          <a:xfrm flipH="1">
            <a:off x="3271194" y="4359585"/>
            <a:ext cx="5676066" cy="637520"/>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79A888DA-DB68-429A-8863-CFD13745093C}"/>
              </a:ext>
            </a:extLst>
          </p:cNvPr>
          <p:cNvSpPr/>
          <p:nvPr/>
        </p:nvSpPr>
        <p:spPr>
          <a:xfrm>
            <a:off x="370136" y="3479728"/>
            <a:ext cx="4714805"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7D3B0F90-ABA5-472B-A5DE-CB92D0B83BCF}"/>
              </a:ext>
            </a:extLst>
          </p:cNvPr>
          <p:cNvSpPr/>
          <p:nvPr/>
        </p:nvSpPr>
        <p:spPr>
          <a:xfrm>
            <a:off x="370136" y="2122877"/>
            <a:ext cx="4714805" cy="461665"/>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a:t>
            </a:fld>
            <a:endParaRPr lang="de-DE">
              <a:solidFill>
                <a:srgbClr val="000000">
                  <a:lumMod val="75000"/>
                  <a:lumOff val="25000"/>
                </a:srgbClr>
              </a:solidFill>
              <a:latin typeface="Arial"/>
            </a:endParaRPr>
          </a:p>
        </p:txBody>
      </p:sp>
      <p:sp>
        <p:nvSpPr>
          <p:cNvPr id="7" name="Untertitel 5">
            <a:extLst>
              <a:ext uri="{FF2B5EF4-FFF2-40B4-BE49-F238E27FC236}">
                <a16:creationId xmlns:a16="http://schemas.microsoft.com/office/drawing/2014/main" id="{18852BB9-79A1-49A0-AD11-A022567A6246}"/>
              </a:ext>
            </a:extLst>
          </p:cNvPr>
          <p:cNvSpPr>
            <a:spLocks noGrp="1"/>
          </p:cNvSpPr>
          <p:nvPr>
            <p:ph type="subTitle" idx="13"/>
          </p:nvPr>
        </p:nvSpPr>
        <p:spPr>
          <a:xfrm>
            <a:off x="370136" y="1206625"/>
            <a:ext cx="8403728" cy="367550"/>
          </a:xfrm>
          <a:noFill/>
        </p:spPr>
        <p:txBody>
          <a:bodyPr vert="horz" lIns="91440" tIns="45720" rIns="91440" bIns="45720" rtlCol="0" anchor="ctr">
            <a:noAutofit/>
          </a:bodyPr>
          <a:lstStyle/>
          <a:p>
            <a:r>
              <a:rPr lang="de-DE" sz="2400" b="1" dirty="0">
                <a:solidFill>
                  <a:srgbClr val="000000">
                    <a:lumMod val="75000"/>
                    <a:lumOff val="25000"/>
                  </a:srgbClr>
                </a:solidFill>
              </a:rPr>
              <a:t>Driving force for implementation: </a:t>
            </a:r>
            <a:r>
              <a:rPr lang="en-US" sz="1400" dirty="0">
                <a:solidFill>
                  <a:srgbClr val="000000">
                    <a:lumMod val="75000"/>
                    <a:lumOff val="25000"/>
                  </a:srgbClr>
                </a:solidFill>
              </a:rPr>
              <a:t>WRAP (2013) suggests a number of reasons for food and drinks businesses undertake a sustainability assessment– as well as ways the results can be used.</a:t>
            </a:r>
            <a:endParaRPr lang="es-ES" sz="3200" dirty="0">
              <a:solidFill>
                <a:srgbClr val="000000">
                  <a:lumMod val="75000"/>
                  <a:lumOff val="25000"/>
                </a:srgbClr>
              </a:solidFill>
              <a:latin typeface="Arial"/>
            </a:endParaRPr>
          </a:p>
        </p:txBody>
      </p:sp>
      <p:pic>
        <p:nvPicPr>
          <p:cNvPr id="9" name="Imagen 8" descr="Imagen que contiene imágenes prediseñadas&#10;&#10;Descripción generada automáticamente">
            <a:extLst>
              <a:ext uri="{FF2B5EF4-FFF2-40B4-BE49-F238E27FC236}">
                <a16:creationId xmlns:a16="http://schemas.microsoft.com/office/drawing/2014/main" id="{EEC36748-8941-4E3B-AF59-F4DE62CE6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81" y="5235288"/>
            <a:ext cx="849139" cy="637520"/>
          </a:xfrm>
          <a:prstGeom prst="rect">
            <a:avLst/>
          </a:prstGeom>
        </p:spPr>
      </p:pic>
      <p:sp>
        <p:nvSpPr>
          <p:cNvPr id="10" name="Titel 1">
            <a:extLst>
              <a:ext uri="{FF2B5EF4-FFF2-40B4-BE49-F238E27FC236}">
                <a16:creationId xmlns:a16="http://schemas.microsoft.com/office/drawing/2014/main" id="{D3F4CCBD-47FA-4922-ACE7-AF85D6D4B63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62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a:defRPr/>
            </a:pPr>
            <a:r>
              <a:rPr lang="es-ES" sz="2400" dirty="0" err="1"/>
              <a:t>Performing</a:t>
            </a:r>
            <a:r>
              <a:rPr lang="es-ES" sz="2400" dirty="0"/>
              <a:t> </a:t>
            </a:r>
            <a:r>
              <a:rPr lang="es-ES" sz="2400" dirty="0" err="1"/>
              <a:t>an</a:t>
            </a:r>
            <a:r>
              <a:rPr lang="es-ES" sz="2400" dirty="0"/>
              <a:t> </a:t>
            </a:r>
            <a:r>
              <a:rPr lang="es-ES" sz="2400" dirty="0" err="1"/>
              <a:t>enviromental</a:t>
            </a:r>
            <a:r>
              <a:rPr lang="es-ES" sz="2400" dirty="0"/>
              <a:t> </a:t>
            </a:r>
            <a:r>
              <a:rPr lang="es-ES" sz="2400" dirty="0" err="1"/>
              <a:t>sustainability</a:t>
            </a:r>
            <a:r>
              <a:rPr lang="es-ES" sz="2400" dirty="0"/>
              <a:t> </a:t>
            </a:r>
            <a:r>
              <a:rPr lang="es-ES" sz="2400" dirty="0" err="1"/>
              <a:t>assessment</a:t>
            </a:r>
            <a:r>
              <a:rPr lang="es-ES" sz="2400" dirty="0"/>
              <a:t> </a:t>
            </a:r>
            <a:r>
              <a:rPr lang="es-ES" sz="2400" dirty="0" err="1"/>
              <a:t>of</a:t>
            </a:r>
            <a:r>
              <a:rPr lang="es-ES" sz="2400" dirty="0"/>
              <a:t> </a:t>
            </a:r>
            <a:r>
              <a:rPr lang="es-ES" sz="2400" dirty="0" err="1"/>
              <a:t>poducts</a:t>
            </a:r>
            <a:r>
              <a:rPr lang="es-ES" sz="2400" dirty="0"/>
              <a:t> and/</a:t>
            </a:r>
            <a:r>
              <a:rPr lang="es-ES" sz="2400" dirty="0" err="1"/>
              <a:t>or</a:t>
            </a:r>
            <a:r>
              <a:rPr lang="es-ES" sz="2400" dirty="0"/>
              <a:t> </a:t>
            </a:r>
            <a:r>
              <a:rPr lang="es-ES" sz="2400" dirty="0" err="1"/>
              <a:t>operations</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A48F7D3-9964-45BA-AEB3-800BA059BF0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ángulo 18">
            <a:extLst>
              <a:ext uri="{FF2B5EF4-FFF2-40B4-BE49-F238E27FC236}">
                <a16:creationId xmlns:a16="http://schemas.microsoft.com/office/drawing/2014/main" id="{F401E7AA-0693-4ED5-9BCC-128D68A9AA04}"/>
              </a:ext>
            </a:extLst>
          </p:cNvPr>
          <p:cNvSpPr/>
          <p:nvPr/>
        </p:nvSpPr>
        <p:spPr>
          <a:xfrm>
            <a:off x="1537227" y="5292438"/>
            <a:ext cx="7410034" cy="523220"/>
          </a:xfrm>
          <a:prstGeom prst="rect">
            <a:avLst/>
          </a:prstGeom>
        </p:spPr>
        <p:txBody>
          <a:bodyPr wrap="square">
            <a:spAutoFit/>
          </a:bodyPr>
          <a:lstStyle/>
          <a:p>
            <a:r>
              <a:rPr lang="en-US" sz="1400" b="1" i="1" dirty="0">
                <a:solidFill>
                  <a:schemeClr val="tx1">
                    <a:lumMod val="75000"/>
                    <a:lumOff val="25000"/>
                  </a:schemeClr>
                </a:solidFill>
              </a:rPr>
              <a:t>Example: </a:t>
            </a:r>
            <a:r>
              <a:rPr lang="en-US" sz="1400" i="1" dirty="0">
                <a:solidFill>
                  <a:schemeClr val="tx1">
                    <a:lumMod val="75000"/>
                    <a:lumOff val="25000"/>
                  </a:schemeClr>
                </a:solidFill>
              </a:rPr>
              <a:t>Nestlé takes into account a "theoretical" inflated price of water when deciding an investment of a process to protect itself from a future shortage of supply.</a:t>
            </a:r>
            <a:endParaRPr lang="es-ES" sz="1400" i="1" dirty="0">
              <a:solidFill>
                <a:schemeClr val="tx1">
                  <a:lumMod val="75000"/>
                  <a:lumOff val="25000"/>
                </a:schemeClr>
              </a:solidFill>
            </a:endParaRPr>
          </a:p>
        </p:txBody>
      </p:sp>
      <p:sp>
        <p:nvSpPr>
          <p:cNvPr id="22" name="Rectángulo 21">
            <a:extLst>
              <a:ext uri="{FF2B5EF4-FFF2-40B4-BE49-F238E27FC236}">
                <a16:creationId xmlns:a16="http://schemas.microsoft.com/office/drawing/2014/main" id="{E94F85BC-DBAF-4C9A-BA43-E2403BB17E09}"/>
              </a:ext>
            </a:extLst>
          </p:cNvPr>
          <p:cNvSpPr/>
          <p:nvPr/>
        </p:nvSpPr>
        <p:spPr>
          <a:xfrm>
            <a:off x="3285795" y="4459327"/>
            <a:ext cx="5661465" cy="461665"/>
          </a:xfrm>
          <a:prstGeom prst="rect">
            <a:avLst/>
          </a:prstGeom>
        </p:spPr>
        <p:txBody>
          <a:bodyPr wrap="square">
            <a:spAutoFit/>
          </a:bodyPr>
          <a:lstStyle/>
          <a:p>
            <a:pPr lvl="0" algn="just" defTabSz="685800">
              <a:spcBef>
                <a:spcPct val="20000"/>
              </a:spcBef>
              <a:spcAft>
                <a:spcPts val="450"/>
              </a:spcAft>
            </a:pPr>
            <a:r>
              <a:rPr lang="en-US" sz="1200" dirty="0">
                <a:solidFill>
                  <a:schemeClr val="tx1">
                    <a:lumMod val="75000"/>
                    <a:lumOff val="25000"/>
                  </a:schemeClr>
                </a:solidFill>
              </a:rPr>
              <a:t>Regulation, actual or anticipated may be another factor, with laws requiring manufacturers to measure and report on the sustainability of their operations.</a:t>
            </a:r>
          </a:p>
        </p:txBody>
      </p:sp>
      <p:sp>
        <p:nvSpPr>
          <p:cNvPr id="23" name="Rectángulo 22">
            <a:extLst>
              <a:ext uri="{FF2B5EF4-FFF2-40B4-BE49-F238E27FC236}">
                <a16:creationId xmlns:a16="http://schemas.microsoft.com/office/drawing/2014/main" id="{9A095A57-57AB-4B05-BB69-CB4DC223BD96}"/>
              </a:ext>
            </a:extLst>
          </p:cNvPr>
          <p:cNvSpPr/>
          <p:nvPr/>
        </p:nvSpPr>
        <p:spPr>
          <a:xfrm>
            <a:off x="488681" y="3678188"/>
            <a:ext cx="4596260" cy="461665"/>
          </a:xfrm>
          <a:prstGeom prst="rect">
            <a:avLst/>
          </a:prstGeom>
        </p:spPr>
        <p:txBody>
          <a:bodyPr wrap="square">
            <a:spAutoFit/>
          </a:bodyPr>
          <a:lstStyle/>
          <a:p>
            <a:pPr lvl="0" algn="just" defTabSz="685800">
              <a:spcBef>
                <a:spcPct val="20000"/>
              </a:spcBef>
              <a:spcAft>
                <a:spcPts val="450"/>
              </a:spcAft>
            </a:pPr>
            <a:r>
              <a:rPr lang="en-US" sz="1200" dirty="0">
                <a:solidFill>
                  <a:schemeClr val="tx1">
                    <a:lumMod val="75000"/>
                    <a:lumOff val="25000"/>
                  </a:schemeClr>
                </a:solidFill>
              </a:rPr>
              <a:t>Companies that can demonstrate that they take their environmental impacts seriously will maintain a positive image.</a:t>
            </a:r>
          </a:p>
        </p:txBody>
      </p:sp>
      <p:sp>
        <p:nvSpPr>
          <p:cNvPr id="24" name="Rectángulo 23">
            <a:extLst>
              <a:ext uri="{FF2B5EF4-FFF2-40B4-BE49-F238E27FC236}">
                <a16:creationId xmlns:a16="http://schemas.microsoft.com/office/drawing/2014/main" id="{FB7EF81E-5394-4E50-B109-58C3153A549E}"/>
              </a:ext>
            </a:extLst>
          </p:cNvPr>
          <p:cNvSpPr/>
          <p:nvPr/>
        </p:nvSpPr>
        <p:spPr>
          <a:xfrm>
            <a:off x="488681" y="2120726"/>
            <a:ext cx="4596260" cy="461665"/>
          </a:xfrm>
          <a:prstGeom prst="rect">
            <a:avLst/>
          </a:prstGeom>
        </p:spPr>
        <p:txBody>
          <a:bodyPr wrap="square">
            <a:spAutoFit/>
          </a:bodyPr>
          <a:lstStyle/>
          <a:p>
            <a:pPr lvl="0" algn="just" defTabSz="685800">
              <a:spcBef>
                <a:spcPct val="20000"/>
              </a:spcBef>
              <a:spcAft>
                <a:spcPts val="450"/>
              </a:spcAft>
            </a:pPr>
            <a:r>
              <a:rPr lang="en-US" sz="1200" dirty="0">
                <a:solidFill>
                  <a:schemeClr val="tx1">
                    <a:lumMod val="75000"/>
                    <a:lumOff val="25000"/>
                  </a:schemeClr>
                </a:solidFill>
              </a:rPr>
              <a:t>A key factor in carrying out a sustainability assessment is to identify and reduce any unnecessary costs.</a:t>
            </a:r>
          </a:p>
        </p:txBody>
      </p:sp>
      <p:sp>
        <p:nvSpPr>
          <p:cNvPr id="29" name="Rectángulo 28">
            <a:extLst>
              <a:ext uri="{FF2B5EF4-FFF2-40B4-BE49-F238E27FC236}">
                <a16:creationId xmlns:a16="http://schemas.microsoft.com/office/drawing/2014/main" id="{66E380C3-87F7-4FCF-AC99-EB4D741128A2}"/>
              </a:ext>
            </a:extLst>
          </p:cNvPr>
          <p:cNvSpPr/>
          <p:nvPr/>
        </p:nvSpPr>
        <p:spPr>
          <a:xfrm flipH="1">
            <a:off x="3271194" y="2601054"/>
            <a:ext cx="5676066" cy="860374"/>
          </a:xfrm>
          <a:prstGeom prst="rect">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B6014E-51F3-473B-B760-5DBC2C91B23D}"/>
              </a:ext>
            </a:extLst>
          </p:cNvPr>
          <p:cNvSpPr/>
          <p:nvPr/>
        </p:nvSpPr>
        <p:spPr>
          <a:xfrm>
            <a:off x="3271193" y="2827726"/>
            <a:ext cx="5676067" cy="461665"/>
          </a:xfrm>
          <a:prstGeom prst="rect">
            <a:avLst/>
          </a:prstGeom>
        </p:spPr>
        <p:txBody>
          <a:bodyPr wrap="square">
            <a:spAutoFit/>
          </a:bodyPr>
          <a:lstStyle/>
          <a:p>
            <a:pPr lvl="0" algn="just" defTabSz="685800">
              <a:spcBef>
                <a:spcPct val="20000"/>
              </a:spcBef>
              <a:spcAft>
                <a:spcPts val="450"/>
              </a:spcAft>
            </a:pPr>
            <a:r>
              <a:rPr lang="en-US" sz="1200" dirty="0">
                <a:solidFill>
                  <a:schemeClr val="tx1">
                    <a:lumMod val="75000"/>
                    <a:lumOff val="25000"/>
                  </a:schemeClr>
                </a:solidFill>
              </a:rPr>
              <a:t>For larger </a:t>
            </a:r>
            <a:r>
              <a:rPr lang="en-US" sz="1200" dirty="0" err="1">
                <a:solidFill>
                  <a:schemeClr val="tx1">
                    <a:lumMod val="75000"/>
                    <a:lumOff val="25000"/>
                  </a:schemeClr>
                </a:solidFill>
              </a:rPr>
              <a:t>organisations</a:t>
            </a:r>
            <a:r>
              <a:rPr lang="en-US" sz="1200" dirty="0">
                <a:solidFill>
                  <a:schemeClr val="tx1">
                    <a:lumMod val="75000"/>
                    <a:lumOff val="25000"/>
                  </a:schemeClr>
                </a:solidFill>
              </a:rPr>
              <a:t> with a significant public profile, aspects such as ‘Brand improvement’, ‘Reputational Risk’ and CSR concerns will also be important. </a:t>
            </a:r>
          </a:p>
        </p:txBody>
      </p:sp>
    </p:spTree>
    <p:extLst>
      <p:ext uri="{BB962C8B-B14F-4D97-AF65-F5344CB8AC3E}">
        <p14:creationId xmlns:p14="http://schemas.microsoft.com/office/powerpoint/2010/main" val="3316057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80</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0EDC03CC-0D90-453A-B374-8A182AA5DD0B}"/>
              </a:ext>
            </a:extLst>
          </p:cNvPr>
          <p:cNvGraphicFramePr>
            <a:graphicFrameLocks noGrp="1"/>
          </p:cNvGraphicFramePr>
          <p:nvPr>
            <p:extLst>
              <p:ext uri="{D42A27DB-BD31-4B8C-83A1-F6EECF244321}">
                <p14:modId xmlns:p14="http://schemas.microsoft.com/office/powerpoint/2010/main" val="3768177352"/>
              </p:ext>
            </p:extLst>
          </p:nvPr>
        </p:nvGraphicFramePr>
        <p:xfrm>
          <a:off x="370136" y="1972933"/>
          <a:ext cx="8403730" cy="2442210"/>
        </p:xfrm>
        <a:graphic>
          <a:graphicData uri="http://schemas.openxmlformats.org/drawingml/2006/table">
            <a:tbl>
              <a:tblPr firstRow="1" bandRow="1">
                <a:tableStyleId>{5C22544A-7EE6-4342-B048-85BDC9FD1C3A}</a:tableStyleId>
              </a:tblPr>
              <a:tblGrid>
                <a:gridCol w="4201865">
                  <a:extLst>
                    <a:ext uri="{9D8B030D-6E8A-4147-A177-3AD203B41FA5}">
                      <a16:colId xmlns:a16="http://schemas.microsoft.com/office/drawing/2014/main" val="3270840498"/>
                    </a:ext>
                  </a:extLst>
                </a:gridCol>
                <a:gridCol w="4201865">
                  <a:extLst>
                    <a:ext uri="{9D8B030D-6E8A-4147-A177-3AD203B41FA5}">
                      <a16:colId xmlns:a16="http://schemas.microsoft.com/office/drawing/2014/main" val="979017218"/>
                    </a:ext>
                  </a:extLst>
                </a:gridCol>
              </a:tblGrid>
              <a:tr h="258095">
                <a:tc>
                  <a:txBody>
                    <a:bodyPr/>
                    <a:lstStyle/>
                    <a:p>
                      <a:pPr algn="ctr"/>
                      <a:r>
                        <a:rPr lang="es-ES" sz="2000" dirty="0">
                          <a:solidFill>
                            <a:schemeClr val="tx1">
                              <a:lumMod val="75000"/>
                              <a:lumOff val="25000"/>
                            </a:schemeClr>
                          </a:solidFill>
                        </a:rPr>
                        <a:t>Parámetros</a:t>
                      </a:r>
                    </a:p>
                  </a:txBody>
                  <a:tcPr marL="68580" marR="68580" marT="34290" marB="34290" anchor="ctr">
                    <a:solidFill>
                      <a:srgbClr val="FFC000"/>
                    </a:solidFill>
                  </a:tcPr>
                </a:tc>
                <a:tc>
                  <a:txBody>
                    <a:bodyPr/>
                    <a:lstStyle/>
                    <a:p>
                      <a:pPr algn="ctr"/>
                      <a:r>
                        <a:rPr lang="es-ES" sz="2000" dirty="0">
                          <a:solidFill>
                            <a:schemeClr val="tx1">
                              <a:lumMod val="75000"/>
                              <a:lumOff val="25000"/>
                            </a:schemeClr>
                          </a:solidFill>
                        </a:rPr>
                        <a:t>Cervecería continua</a:t>
                      </a:r>
                    </a:p>
                  </a:txBody>
                  <a:tcPr marL="68580" marR="68580" marT="34290" marB="34290" anchor="ctr">
                    <a:solidFill>
                      <a:srgbClr val="FFC000"/>
                    </a:solidFill>
                  </a:tcPr>
                </a:tc>
                <a:extLst>
                  <a:ext uri="{0D108BD9-81ED-4DB2-BD59-A6C34878D82A}">
                    <a16:rowId xmlns:a16="http://schemas.microsoft.com/office/drawing/2014/main" val="563678065"/>
                  </a:ext>
                </a:extLst>
              </a:tr>
              <a:tr h="278130">
                <a:tc>
                  <a:txBody>
                    <a:bodyPr/>
                    <a:lstStyle/>
                    <a:p>
                      <a:pPr algn="ctr"/>
                      <a:r>
                        <a:rPr lang="es-ES" sz="1100" dirty="0" err="1"/>
                        <a:t>Capacity</a:t>
                      </a:r>
                      <a:endParaRPr lang="es-ES" sz="1100" dirty="0"/>
                    </a:p>
                  </a:txBody>
                  <a:tcPr marL="68580" marR="68580" marT="34290" marB="34290" anchor="ctr">
                    <a:solidFill>
                      <a:srgbClr val="E7EEEF"/>
                    </a:solidFill>
                  </a:tcPr>
                </a:tc>
                <a:tc>
                  <a:txBody>
                    <a:bodyPr/>
                    <a:lstStyle/>
                    <a:p>
                      <a:pPr algn="l"/>
                      <a:r>
                        <a:rPr lang="en-US" sz="1100" dirty="0"/>
                        <a:t>200 hl/h of cold wort at 20ºP </a:t>
                      </a:r>
                    </a:p>
                  </a:txBody>
                  <a:tcPr marL="68580" marR="68580" marT="34290" marB="34290">
                    <a:solidFill>
                      <a:srgbClr val="E7EEEF"/>
                    </a:solidFill>
                  </a:tcPr>
                </a:tc>
                <a:extLst>
                  <a:ext uri="{0D108BD9-81ED-4DB2-BD59-A6C34878D82A}">
                    <a16:rowId xmlns:a16="http://schemas.microsoft.com/office/drawing/2014/main" val="1472987422"/>
                  </a:ext>
                </a:extLst>
              </a:tr>
              <a:tr h="388620">
                <a:tc>
                  <a:txBody>
                    <a:bodyPr/>
                    <a:lstStyle/>
                    <a:p>
                      <a:pPr algn="ctr"/>
                      <a:r>
                        <a:rPr lang="es-ES" sz="1100" kern="1200" dirty="0" err="1">
                          <a:solidFill>
                            <a:schemeClr val="dk1"/>
                          </a:solidFill>
                          <a:latin typeface="+mn-lt"/>
                          <a:ea typeface="+mn-ea"/>
                          <a:cs typeface="+mn-cs"/>
                        </a:rPr>
                        <a:t>Pumps</a:t>
                      </a:r>
                      <a:r>
                        <a:rPr lang="es-ES" sz="1100" kern="1200" dirty="0">
                          <a:solidFill>
                            <a:schemeClr val="dk1"/>
                          </a:solidFill>
                          <a:latin typeface="+mn-lt"/>
                          <a:ea typeface="+mn-ea"/>
                          <a:cs typeface="+mn-cs"/>
                        </a:rPr>
                        <a:t> </a:t>
                      </a:r>
                    </a:p>
                  </a:txBody>
                  <a:tcPr marL="68580" marR="68580" marT="34290" marB="34290" anchor="ctr">
                    <a:solidFill>
                      <a:srgbClr val="E7EEEF"/>
                    </a:solidFill>
                  </a:tcPr>
                </a:tc>
                <a:tc>
                  <a:txBody>
                    <a:bodyPr/>
                    <a:lstStyle/>
                    <a:p>
                      <a:pPr algn="l"/>
                      <a:r>
                        <a:rPr lang="pl-PL" sz="1100" dirty="0"/>
                        <a:t>Mash: 180 hl/h – 5.5 kW </a:t>
                      </a:r>
                    </a:p>
                    <a:p>
                      <a:pPr algn="l"/>
                      <a:r>
                        <a:rPr lang="pl-PL" sz="1100" dirty="0"/>
                        <a:t>Wort: 225 hl/h – 4 kW </a:t>
                      </a:r>
                    </a:p>
                  </a:txBody>
                  <a:tcPr marL="68580" marR="68580" marT="34290" marB="34290">
                    <a:solidFill>
                      <a:srgbClr val="E7EEEF"/>
                    </a:solidFill>
                  </a:tcPr>
                </a:tc>
                <a:extLst>
                  <a:ext uri="{0D108BD9-81ED-4DB2-BD59-A6C34878D82A}">
                    <a16:rowId xmlns:a16="http://schemas.microsoft.com/office/drawing/2014/main" val="3614332326"/>
                  </a:ext>
                </a:extLst>
              </a:tr>
              <a:tr h="868680">
                <a:tc>
                  <a:txBody>
                    <a:bodyPr/>
                    <a:lstStyle/>
                    <a:p>
                      <a:pPr algn="ctr"/>
                      <a:r>
                        <a:rPr lang="es-ES" sz="1100" dirty="0" err="1"/>
                        <a:t>Utilities</a:t>
                      </a:r>
                      <a:r>
                        <a:rPr lang="es-ES" sz="1100" dirty="0"/>
                        <a:t> </a:t>
                      </a:r>
                    </a:p>
                  </a:txBody>
                  <a:tcPr marL="68580" marR="68580" marT="34290" marB="34290" anchor="ctr">
                    <a:solidFill>
                      <a:srgbClr val="E7EEEF"/>
                    </a:solidFill>
                  </a:tcPr>
                </a:tc>
                <a:tc>
                  <a:txBody>
                    <a:bodyPr/>
                    <a:lstStyle/>
                    <a:p>
                      <a:pPr algn="l"/>
                      <a:r>
                        <a:rPr lang="en-US" sz="1100" dirty="0"/>
                        <a:t>Steam peak flow: 3 t/h </a:t>
                      </a:r>
                    </a:p>
                    <a:p>
                      <a:pPr algn="l"/>
                      <a:r>
                        <a:rPr lang="en-US" sz="1100" dirty="0"/>
                        <a:t>Water peak flow: 220 hl/h </a:t>
                      </a:r>
                    </a:p>
                    <a:p>
                      <a:pPr algn="l"/>
                      <a:r>
                        <a:rPr lang="en-US" sz="1100" dirty="0"/>
                        <a:t>Electricity installed: 250 kW </a:t>
                      </a:r>
                    </a:p>
                    <a:p>
                      <a:pPr algn="l"/>
                      <a:r>
                        <a:rPr lang="en-US" sz="1100" dirty="0"/>
                        <a:t>Electricity peak: 200 kW </a:t>
                      </a:r>
                    </a:p>
                    <a:p>
                      <a:pPr algn="l"/>
                      <a:r>
                        <a:rPr lang="en-US" sz="1100" dirty="0"/>
                        <a:t>Peak cooling power: 2,200 kW</a:t>
                      </a:r>
                    </a:p>
                  </a:txBody>
                  <a:tcPr marL="68580" marR="68580" marT="34290" marB="34290">
                    <a:solidFill>
                      <a:srgbClr val="E7EEEF"/>
                    </a:solidFill>
                  </a:tcPr>
                </a:tc>
                <a:extLst>
                  <a:ext uri="{0D108BD9-81ED-4DB2-BD59-A6C34878D82A}">
                    <a16:rowId xmlns:a16="http://schemas.microsoft.com/office/drawing/2014/main" val="2488017931"/>
                  </a:ext>
                </a:extLst>
              </a:tr>
              <a:tr h="278130">
                <a:tc gridSpan="2">
                  <a:txBody>
                    <a:bodyPr/>
                    <a:lstStyle/>
                    <a:p>
                      <a:pPr algn="ctr"/>
                      <a:endParaRPr lang="es-ES" sz="800" dirty="0">
                        <a:solidFill>
                          <a:schemeClr val="accent1"/>
                        </a:solidFill>
                      </a:endParaRPr>
                    </a:p>
                    <a:p>
                      <a:pPr algn="ctr"/>
                      <a:endParaRPr lang="es-ES" sz="800" dirty="0">
                        <a:solidFill>
                          <a:schemeClr val="accent1"/>
                        </a:solidFill>
                      </a:endParaRPr>
                    </a:p>
                    <a:p>
                      <a:pPr algn="ctr"/>
                      <a:r>
                        <a:rPr lang="en-US" sz="1100" dirty="0">
                          <a:solidFill>
                            <a:schemeClr val="tx1">
                              <a:lumMod val="75000"/>
                              <a:lumOff val="25000"/>
                            </a:schemeClr>
                          </a:solidFill>
                        </a:rPr>
                        <a:t>Brewhouse with continuous wort boiling and a capacity of 3 million </a:t>
                      </a:r>
                      <a:r>
                        <a:rPr lang="en-US" sz="1100" dirty="0" err="1">
                          <a:solidFill>
                            <a:schemeClr val="tx1">
                              <a:lumMod val="75000"/>
                              <a:lumOff val="25000"/>
                            </a:schemeClr>
                          </a:solidFill>
                        </a:rPr>
                        <a:t>hL</a:t>
                      </a:r>
                      <a:r>
                        <a:rPr lang="en-US" sz="1100" dirty="0">
                          <a:solidFill>
                            <a:schemeClr val="tx1">
                              <a:lumMod val="75000"/>
                              <a:lumOff val="25000"/>
                            </a:schemeClr>
                          </a:solidFill>
                        </a:rPr>
                        <a:t> at 12 brews/day (Larry Nelson, 2009)</a:t>
                      </a:r>
                    </a:p>
                  </a:txBody>
                  <a:tcPr marL="68580" marR="68580" marT="34290" marB="34290" anchor="ct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2873956575"/>
                  </a:ext>
                </a:extLst>
              </a:tr>
            </a:tbl>
          </a:graphicData>
        </a:graphic>
      </p:graphicFrame>
      <p:sp>
        <p:nvSpPr>
          <p:cNvPr id="7" name="Titel 1">
            <a:extLst>
              <a:ext uri="{FF2B5EF4-FFF2-40B4-BE49-F238E27FC236}">
                <a16:creationId xmlns:a16="http://schemas.microsoft.com/office/drawing/2014/main" id="{92CBD1B7-B287-43CD-9132-AF91D6557A5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8130C197-3089-479E-B1CF-71A6EE55FA5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21105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81</a:t>
            </a:fld>
            <a:endParaRPr lang="de-DE">
              <a:solidFill>
                <a:srgbClr val="000000">
                  <a:lumMod val="75000"/>
                  <a:lumOff val="25000"/>
                </a:srgbClr>
              </a:solidFill>
              <a:latin typeface="Arial"/>
            </a:endParaRPr>
          </a:p>
        </p:txBody>
      </p:sp>
      <p:pic>
        <p:nvPicPr>
          <p:cNvPr id="19" name="Imagen 18">
            <a:extLst>
              <a:ext uri="{FF2B5EF4-FFF2-40B4-BE49-F238E27FC236}">
                <a16:creationId xmlns:a16="http://schemas.microsoft.com/office/drawing/2014/main" id="{35101D91-1B43-44A4-B8DE-75B496F64E23}"/>
              </a:ext>
            </a:extLst>
          </p:cNvPr>
          <p:cNvPicPr>
            <a:picLocks noChangeAspect="1"/>
          </p:cNvPicPr>
          <p:nvPr/>
        </p:nvPicPr>
        <p:blipFill rotWithShape="1">
          <a:blip r:embed="rId2"/>
          <a:srcRect t="30433" r="54819" b="1"/>
          <a:stretch/>
        </p:blipFill>
        <p:spPr>
          <a:xfrm>
            <a:off x="917362" y="1541627"/>
            <a:ext cx="2854538" cy="2392420"/>
          </a:xfrm>
          <a:prstGeom prst="rect">
            <a:avLst/>
          </a:prstGeom>
        </p:spPr>
      </p:pic>
      <p:sp>
        <p:nvSpPr>
          <p:cNvPr id="3" name="CuadroTexto 2">
            <a:extLst>
              <a:ext uri="{FF2B5EF4-FFF2-40B4-BE49-F238E27FC236}">
                <a16:creationId xmlns:a16="http://schemas.microsoft.com/office/drawing/2014/main" id="{5FE353CD-DA75-4BFF-AE51-C6B5FDB957B8}"/>
              </a:ext>
            </a:extLst>
          </p:cNvPr>
          <p:cNvSpPr txBox="1"/>
          <p:nvPr/>
        </p:nvSpPr>
        <p:spPr>
          <a:xfrm>
            <a:off x="756932" y="4246707"/>
            <a:ext cx="3411539" cy="523220"/>
          </a:xfrm>
          <a:prstGeom prst="rect">
            <a:avLst/>
          </a:prstGeom>
          <a:noFill/>
        </p:spPr>
        <p:txBody>
          <a:bodyPr wrap="square" rtlCol="0">
            <a:spAutoFit/>
          </a:bodyPr>
          <a:lstStyle/>
          <a:p>
            <a:r>
              <a:rPr lang="en-US" sz="1400" dirty="0">
                <a:solidFill>
                  <a:schemeClr val="tx1">
                    <a:lumMod val="75000"/>
                    <a:lumOff val="25000"/>
                  </a:schemeClr>
                </a:solidFill>
              </a:rPr>
              <a:t>Historical data for a 10% Boil without Energy Recovery.</a:t>
            </a:r>
          </a:p>
        </p:txBody>
      </p:sp>
      <p:sp>
        <p:nvSpPr>
          <p:cNvPr id="8" name="CuadroTexto 7">
            <a:extLst>
              <a:ext uri="{FF2B5EF4-FFF2-40B4-BE49-F238E27FC236}">
                <a16:creationId xmlns:a16="http://schemas.microsoft.com/office/drawing/2014/main" id="{6E0C3C88-850A-4541-9522-F9A8CFC25153}"/>
              </a:ext>
            </a:extLst>
          </p:cNvPr>
          <p:cNvSpPr txBox="1"/>
          <p:nvPr/>
        </p:nvSpPr>
        <p:spPr>
          <a:xfrm>
            <a:off x="1049427" y="5423504"/>
            <a:ext cx="6892813" cy="523220"/>
          </a:xfrm>
          <a:prstGeom prst="rect">
            <a:avLst/>
          </a:prstGeom>
          <a:noFill/>
        </p:spPr>
        <p:txBody>
          <a:bodyPr wrap="square" rtlCol="0">
            <a:spAutoFit/>
          </a:bodyPr>
          <a:lstStyle/>
          <a:p>
            <a:pPr algn="ctr"/>
            <a:r>
              <a:rPr lang="en-US" sz="1400" dirty="0">
                <a:solidFill>
                  <a:schemeClr val="tx1">
                    <a:lumMod val="75000"/>
                    <a:lumOff val="25000"/>
                  </a:schemeClr>
                </a:solidFill>
              </a:rPr>
              <a:t>Wort boiling without energy recovery and with wort pre-heating using energy recover (Hancock, 2014).</a:t>
            </a:r>
          </a:p>
        </p:txBody>
      </p:sp>
      <p:sp>
        <p:nvSpPr>
          <p:cNvPr id="9" name="CuadroTexto 8">
            <a:extLst>
              <a:ext uri="{FF2B5EF4-FFF2-40B4-BE49-F238E27FC236}">
                <a16:creationId xmlns:a16="http://schemas.microsoft.com/office/drawing/2014/main" id="{3E5C3988-F37D-463E-AED4-BCB0DBABEDAA}"/>
              </a:ext>
            </a:extLst>
          </p:cNvPr>
          <p:cNvSpPr txBox="1"/>
          <p:nvPr/>
        </p:nvSpPr>
        <p:spPr>
          <a:xfrm>
            <a:off x="4731855" y="4138985"/>
            <a:ext cx="3685838" cy="523220"/>
          </a:xfrm>
          <a:prstGeom prst="rect">
            <a:avLst/>
          </a:prstGeom>
          <a:noFill/>
        </p:spPr>
        <p:txBody>
          <a:bodyPr wrap="square" rtlCol="0">
            <a:spAutoFit/>
          </a:bodyPr>
          <a:lstStyle/>
          <a:p>
            <a:r>
              <a:rPr lang="en-US" sz="1400" dirty="0">
                <a:solidFill>
                  <a:schemeClr val="tx1">
                    <a:lumMod val="75000"/>
                    <a:lumOff val="25000"/>
                  </a:schemeClr>
                </a:solidFill>
              </a:rPr>
              <a:t>Same Data with 4% Boil with Wort Preheating using Energy Recovery</a:t>
            </a:r>
            <a:endParaRPr lang="es-ES" sz="1400" dirty="0">
              <a:solidFill>
                <a:schemeClr val="tx1">
                  <a:lumMod val="75000"/>
                  <a:lumOff val="25000"/>
                </a:schemeClr>
              </a:solidFill>
            </a:endParaRPr>
          </a:p>
        </p:txBody>
      </p:sp>
      <p:sp>
        <p:nvSpPr>
          <p:cNvPr id="10" name="Titel 1">
            <a:extLst>
              <a:ext uri="{FF2B5EF4-FFF2-40B4-BE49-F238E27FC236}">
                <a16:creationId xmlns:a16="http://schemas.microsoft.com/office/drawing/2014/main" id="{E4781072-51F8-44B2-A6F9-03D8490E8AB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8913D46D-E84C-4B9E-A1C2-4AA0B299EEB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13" name="Imagen 12">
            <a:extLst>
              <a:ext uri="{FF2B5EF4-FFF2-40B4-BE49-F238E27FC236}">
                <a16:creationId xmlns:a16="http://schemas.microsoft.com/office/drawing/2014/main" id="{E3A2C60C-6AF9-491B-8EF8-3431C387B303}"/>
              </a:ext>
            </a:extLst>
          </p:cNvPr>
          <p:cNvPicPr>
            <a:picLocks noChangeAspect="1"/>
          </p:cNvPicPr>
          <p:nvPr/>
        </p:nvPicPr>
        <p:blipFill rotWithShape="1">
          <a:blip r:embed="rId2"/>
          <a:srcRect l="45647" t="30433" b="1"/>
          <a:stretch/>
        </p:blipFill>
        <p:spPr>
          <a:xfrm>
            <a:off x="5227320" y="1518988"/>
            <a:ext cx="3434048" cy="2392420"/>
          </a:xfrm>
          <a:prstGeom prst="rect">
            <a:avLst/>
          </a:prstGeom>
        </p:spPr>
      </p:pic>
      <p:cxnSp>
        <p:nvCxnSpPr>
          <p:cNvPr id="14" name="Conector recto 13">
            <a:extLst>
              <a:ext uri="{FF2B5EF4-FFF2-40B4-BE49-F238E27FC236}">
                <a16:creationId xmlns:a16="http://schemas.microsoft.com/office/drawing/2014/main" id="{E6157262-9FC4-4B93-A2B3-F119AF41C36C}"/>
              </a:ext>
            </a:extLst>
          </p:cNvPr>
          <p:cNvCxnSpPr>
            <a:cxnSpLocks/>
          </p:cNvCxnSpPr>
          <p:nvPr/>
        </p:nvCxnSpPr>
        <p:spPr>
          <a:xfrm>
            <a:off x="431768" y="4033694"/>
            <a:ext cx="378209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00A7CC72-D99E-4456-A113-6971A12D96BC}"/>
              </a:ext>
            </a:extLst>
          </p:cNvPr>
          <p:cNvCxnSpPr>
            <a:cxnSpLocks/>
          </p:cNvCxnSpPr>
          <p:nvPr/>
        </p:nvCxnSpPr>
        <p:spPr>
          <a:xfrm>
            <a:off x="377661" y="4948307"/>
            <a:ext cx="3836199"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1BA472DE-08F0-4F2B-A951-7DBAF130232E}"/>
              </a:ext>
            </a:extLst>
          </p:cNvPr>
          <p:cNvCxnSpPr>
            <a:cxnSpLocks/>
          </p:cNvCxnSpPr>
          <p:nvPr/>
        </p:nvCxnSpPr>
        <p:spPr>
          <a:xfrm>
            <a:off x="4683728" y="4033694"/>
            <a:ext cx="378209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D16E86A9-26FD-43E7-BFD6-E19B873BE128}"/>
              </a:ext>
            </a:extLst>
          </p:cNvPr>
          <p:cNvCxnSpPr>
            <a:cxnSpLocks/>
          </p:cNvCxnSpPr>
          <p:nvPr/>
        </p:nvCxnSpPr>
        <p:spPr>
          <a:xfrm>
            <a:off x="4629621" y="4948307"/>
            <a:ext cx="3836199"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80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82</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2ED383F5-18FF-455D-9C22-F74E3BC2453F}"/>
              </a:ext>
            </a:extLst>
          </p:cNvPr>
          <p:cNvGraphicFramePr>
            <a:graphicFrameLocks noGrp="1"/>
          </p:cNvGraphicFramePr>
          <p:nvPr>
            <p:extLst>
              <p:ext uri="{D42A27DB-BD31-4B8C-83A1-F6EECF244321}">
                <p14:modId xmlns:p14="http://schemas.microsoft.com/office/powerpoint/2010/main" val="1580725884"/>
              </p:ext>
            </p:extLst>
          </p:nvPr>
        </p:nvGraphicFramePr>
        <p:xfrm>
          <a:off x="370135" y="1423854"/>
          <a:ext cx="8403729" cy="4314309"/>
        </p:xfrm>
        <a:graphic>
          <a:graphicData uri="http://schemas.openxmlformats.org/drawingml/2006/table">
            <a:tbl>
              <a:tblPr firstRow="1" bandRow="1">
                <a:tableStyleId>{5C22544A-7EE6-4342-B048-85BDC9FD1C3A}</a:tableStyleId>
              </a:tblPr>
              <a:tblGrid>
                <a:gridCol w="2801243">
                  <a:extLst>
                    <a:ext uri="{9D8B030D-6E8A-4147-A177-3AD203B41FA5}">
                      <a16:colId xmlns:a16="http://schemas.microsoft.com/office/drawing/2014/main" val="810006825"/>
                    </a:ext>
                  </a:extLst>
                </a:gridCol>
                <a:gridCol w="2801243">
                  <a:extLst>
                    <a:ext uri="{9D8B030D-6E8A-4147-A177-3AD203B41FA5}">
                      <a16:colId xmlns:a16="http://schemas.microsoft.com/office/drawing/2014/main" val="2623357441"/>
                    </a:ext>
                  </a:extLst>
                </a:gridCol>
                <a:gridCol w="2801243">
                  <a:extLst>
                    <a:ext uri="{9D8B030D-6E8A-4147-A177-3AD203B41FA5}">
                      <a16:colId xmlns:a16="http://schemas.microsoft.com/office/drawing/2014/main" val="3635544343"/>
                    </a:ext>
                  </a:extLst>
                </a:gridCol>
              </a:tblGrid>
              <a:tr h="355981">
                <a:tc>
                  <a:txBody>
                    <a:bodyPr/>
                    <a:lstStyle/>
                    <a:p>
                      <a:pPr algn="ctr"/>
                      <a:r>
                        <a:rPr lang="es-ES" sz="1100" dirty="0">
                          <a:solidFill>
                            <a:schemeClr val="tx1">
                              <a:lumMod val="75000"/>
                              <a:lumOff val="25000"/>
                            </a:schemeClr>
                          </a:solidFill>
                        </a:rPr>
                        <a:t>Company</a:t>
                      </a:r>
                    </a:p>
                  </a:txBody>
                  <a:tcPr marL="68580" marR="68580" marT="34290" marB="34290" anchor="ctr">
                    <a:solidFill>
                      <a:srgbClr val="FFC000"/>
                    </a:solidFill>
                  </a:tcPr>
                </a:tc>
                <a:tc>
                  <a:txBody>
                    <a:bodyPr/>
                    <a:lstStyle/>
                    <a:p>
                      <a:pPr algn="ctr"/>
                      <a:r>
                        <a:rPr lang="es-ES" sz="1100" dirty="0">
                          <a:solidFill>
                            <a:schemeClr val="tx1">
                              <a:lumMod val="75000"/>
                              <a:lumOff val="25000"/>
                            </a:schemeClr>
                          </a:solidFill>
                        </a:rPr>
                        <a:t>Country</a:t>
                      </a:r>
                    </a:p>
                  </a:txBody>
                  <a:tcPr marL="68580" marR="68580" marT="34290" marB="34290" anchor="ctr">
                    <a:solidFill>
                      <a:srgbClr val="FFC000"/>
                    </a:solidFill>
                  </a:tcPr>
                </a:tc>
                <a:tc>
                  <a:txBody>
                    <a:bodyPr/>
                    <a:lstStyle/>
                    <a:p>
                      <a:pPr algn="ctr"/>
                      <a:r>
                        <a:rPr lang="es-ES" sz="1100" dirty="0" err="1">
                          <a:solidFill>
                            <a:schemeClr val="tx1">
                              <a:lumMod val="75000"/>
                              <a:lumOff val="25000"/>
                            </a:schemeClr>
                          </a:solidFill>
                        </a:rPr>
                        <a:t>Technique</a:t>
                      </a:r>
                      <a:r>
                        <a:rPr lang="es-ES" sz="1100" dirty="0">
                          <a:solidFill>
                            <a:schemeClr val="tx1">
                              <a:lumMod val="75000"/>
                              <a:lumOff val="25000"/>
                            </a:schemeClr>
                          </a:solidFill>
                        </a:rPr>
                        <a:t> </a:t>
                      </a:r>
                    </a:p>
                  </a:txBody>
                  <a:tcPr marL="68580" marR="68580" marT="34290" marB="34290" anchor="ctr">
                    <a:solidFill>
                      <a:srgbClr val="FFC000"/>
                    </a:solidFill>
                  </a:tcPr>
                </a:tc>
                <a:extLst>
                  <a:ext uri="{0D108BD9-81ED-4DB2-BD59-A6C34878D82A}">
                    <a16:rowId xmlns:a16="http://schemas.microsoft.com/office/drawing/2014/main" val="1812629421"/>
                  </a:ext>
                </a:extLst>
              </a:tr>
              <a:tr h="754380">
                <a:tc>
                  <a:txBody>
                    <a:bodyPr/>
                    <a:lstStyle/>
                    <a:p>
                      <a:pPr algn="ctr"/>
                      <a:r>
                        <a:rPr lang="es-ES" sz="900" dirty="0"/>
                        <a:t>Heineken Madrid </a:t>
                      </a:r>
                      <a:r>
                        <a:rPr lang="es-ES" sz="900" dirty="0" err="1"/>
                        <a:t>plant</a:t>
                      </a:r>
                      <a:endParaRPr lang="es-ES" sz="900" dirty="0"/>
                    </a:p>
                  </a:txBody>
                  <a:tcPr marL="68580" marR="68580" marT="34290" marB="34290" anchor="ctr">
                    <a:solidFill>
                      <a:srgbClr val="E7EEEF"/>
                    </a:solidFill>
                  </a:tcPr>
                </a:tc>
                <a:tc>
                  <a:txBody>
                    <a:bodyPr/>
                    <a:lstStyle/>
                    <a:p>
                      <a:pPr algn="ctr"/>
                      <a:r>
                        <a:rPr lang="es-ES" sz="900" dirty="0" err="1"/>
                        <a:t>Spain</a:t>
                      </a:r>
                      <a:endParaRPr lang="es-ES" sz="900" dirty="0"/>
                    </a:p>
                  </a:txBody>
                  <a:tcPr marL="68580" marR="68580" marT="34290" marB="34290" anchor="ctr">
                    <a:solidFill>
                      <a:srgbClr val="E7EEEF"/>
                    </a:solidFill>
                  </a:tcPr>
                </a:tc>
                <a:tc>
                  <a:txBody>
                    <a:bodyPr/>
                    <a:lstStyle/>
                    <a:p>
                      <a:r>
                        <a:rPr lang="es-ES" sz="900" dirty="0" err="1"/>
                        <a:t>Wort</a:t>
                      </a:r>
                      <a:r>
                        <a:rPr lang="es-ES" sz="900" dirty="0"/>
                        <a:t> </a:t>
                      </a:r>
                      <a:r>
                        <a:rPr lang="es-ES" sz="900" dirty="0" err="1"/>
                        <a:t>vapour</a:t>
                      </a:r>
                      <a:r>
                        <a:rPr lang="es-ES" sz="900" dirty="0"/>
                        <a:t> </a:t>
                      </a:r>
                      <a:r>
                        <a:rPr lang="es-ES" sz="900" dirty="0" err="1"/>
                        <a:t>recovery</a:t>
                      </a:r>
                      <a:r>
                        <a:rPr lang="es-ES" sz="900" dirty="0"/>
                        <a:t> </a:t>
                      </a:r>
                      <a:r>
                        <a:rPr lang="es-ES" sz="900" dirty="0" err="1"/>
                        <a:t>system</a:t>
                      </a:r>
                      <a:r>
                        <a:rPr lang="es-ES" sz="900" dirty="0"/>
                        <a:t> </a:t>
                      </a:r>
                    </a:p>
                  </a:txBody>
                  <a:tcPr marL="68580" marR="68580" marT="34290" marB="34290" anchor="ctr">
                    <a:solidFill>
                      <a:srgbClr val="E7EEEF"/>
                    </a:solidFill>
                  </a:tcPr>
                </a:tc>
                <a:extLst>
                  <a:ext uri="{0D108BD9-81ED-4DB2-BD59-A6C34878D82A}">
                    <a16:rowId xmlns:a16="http://schemas.microsoft.com/office/drawing/2014/main" val="2359275181"/>
                  </a:ext>
                </a:extLst>
              </a:tr>
              <a:tr h="934883">
                <a:tc>
                  <a:txBody>
                    <a:bodyPr/>
                    <a:lstStyle/>
                    <a:p>
                      <a:pPr algn="ctr"/>
                      <a:r>
                        <a:rPr lang="es-ES" sz="900" dirty="0"/>
                        <a:t>Heineken Sevilla </a:t>
                      </a:r>
                      <a:r>
                        <a:rPr lang="es-ES" sz="900" dirty="0" err="1"/>
                        <a:t>plant</a:t>
                      </a:r>
                      <a:endParaRPr lang="es-ES" sz="900" dirty="0"/>
                    </a:p>
                  </a:txBody>
                  <a:tcPr marL="68580" marR="68580" marT="34290" marB="34290" anchor="ctr">
                    <a:solidFill>
                      <a:srgbClr val="E7EEEF"/>
                    </a:solidFill>
                  </a:tcPr>
                </a:tc>
                <a:tc>
                  <a:txBody>
                    <a:bodyPr/>
                    <a:lstStyle/>
                    <a:p>
                      <a:pPr algn="ctr"/>
                      <a:r>
                        <a:rPr lang="es-ES" sz="900" dirty="0" err="1"/>
                        <a:t>Spain</a:t>
                      </a:r>
                      <a:endParaRPr lang="es-ES" sz="900" dirty="0"/>
                    </a:p>
                  </a:txBody>
                  <a:tcPr marL="68580" marR="68580" marT="34290" marB="34290" anchor="ctr">
                    <a:solidFill>
                      <a:srgbClr val="E7EEEF"/>
                    </a:solidFill>
                  </a:tcPr>
                </a:tc>
                <a:tc>
                  <a:txBody>
                    <a:bodyPr/>
                    <a:lstStyle/>
                    <a:p>
                      <a:pPr marL="0" algn="l" defTabSz="685800" rtl="0" eaLnBrk="1" latinLnBrk="0" hangingPunct="1"/>
                      <a:r>
                        <a:rPr lang="en-US" sz="900" kern="1200" dirty="0">
                          <a:solidFill>
                            <a:schemeClr val="dk1"/>
                          </a:solidFill>
                          <a:latin typeface="+mn-lt"/>
                          <a:ea typeface="+mn-ea"/>
                          <a:cs typeface="+mn-cs"/>
                        </a:rPr>
                        <a:t>Reduction of the rate of evaporation with wort of two phases that boils from 6.2% to 4.5%. This technique has reduced the thermal energy rate to 1.5 MJ / hl beer.</a:t>
                      </a:r>
                      <a:endParaRPr lang="es-ES" sz="900" kern="1200" dirty="0">
                        <a:solidFill>
                          <a:schemeClr val="dk1"/>
                        </a:solidFill>
                        <a:latin typeface="+mn-lt"/>
                        <a:ea typeface="+mn-ea"/>
                        <a:cs typeface="+mn-cs"/>
                      </a:endParaRPr>
                    </a:p>
                  </a:txBody>
                  <a:tcPr marL="68580" marR="68580" marT="34290" marB="34290" anchor="ctr">
                    <a:solidFill>
                      <a:srgbClr val="E7EEEF"/>
                    </a:solidFill>
                  </a:tcPr>
                </a:tc>
                <a:extLst>
                  <a:ext uri="{0D108BD9-81ED-4DB2-BD59-A6C34878D82A}">
                    <a16:rowId xmlns:a16="http://schemas.microsoft.com/office/drawing/2014/main" val="903880103"/>
                  </a:ext>
                </a:extLst>
              </a:tr>
              <a:tr h="758870">
                <a:tc>
                  <a:txBody>
                    <a:bodyPr/>
                    <a:lstStyle/>
                    <a:p>
                      <a:pPr algn="ctr"/>
                      <a:r>
                        <a:rPr lang="es-ES" sz="900" dirty="0"/>
                        <a:t>Heineken </a:t>
                      </a:r>
                      <a:r>
                        <a:rPr lang="es-ES" sz="900" dirty="0" err="1"/>
                        <a:t>Violonga</a:t>
                      </a:r>
                      <a:r>
                        <a:rPr lang="es-ES" sz="900" dirty="0"/>
                        <a:t> </a:t>
                      </a:r>
                      <a:r>
                        <a:rPr lang="es-ES" sz="900" dirty="0" err="1"/>
                        <a:t>plant</a:t>
                      </a:r>
                      <a:endParaRPr lang="es-ES" sz="900" dirty="0"/>
                    </a:p>
                  </a:txBody>
                  <a:tcPr marL="68580" marR="68580" marT="34290" marB="34290" anchor="ctr">
                    <a:solidFill>
                      <a:srgbClr val="E7EEEF"/>
                    </a:solidFill>
                  </a:tcPr>
                </a:tc>
                <a:tc>
                  <a:txBody>
                    <a:bodyPr/>
                    <a:lstStyle/>
                    <a:p>
                      <a:pPr algn="ctr"/>
                      <a:r>
                        <a:rPr lang="es-ES" sz="900" dirty="0"/>
                        <a:t>Portugal</a:t>
                      </a:r>
                    </a:p>
                  </a:txBody>
                  <a:tcPr marL="68580" marR="68580" marT="34290" marB="34290" anchor="ctr">
                    <a:solidFill>
                      <a:srgbClr val="E7EEEF"/>
                    </a:solidFill>
                  </a:tcPr>
                </a:tc>
                <a:tc>
                  <a:txBody>
                    <a:bodyPr/>
                    <a:lstStyle/>
                    <a:p>
                      <a:r>
                        <a:rPr lang="en-US" sz="900" dirty="0"/>
                        <a:t>Wort </a:t>
                      </a:r>
                      <a:r>
                        <a:rPr lang="en-US" sz="900" dirty="0" err="1"/>
                        <a:t>vapour</a:t>
                      </a:r>
                      <a:r>
                        <a:rPr lang="en-US" sz="900" dirty="0"/>
                        <a:t> recovery system.
Boil the wort in two phases.
Low pressure dynamic boiling (test)</a:t>
                      </a:r>
                      <a:endParaRPr lang="es-ES" sz="900" dirty="0"/>
                    </a:p>
                  </a:txBody>
                  <a:tcPr marL="68580" marR="68580" marT="34290" marB="34290" anchor="ctr">
                    <a:solidFill>
                      <a:srgbClr val="E7EEEF"/>
                    </a:solidFill>
                  </a:tcPr>
                </a:tc>
                <a:extLst>
                  <a:ext uri="{0D108BD9-81ED-4DB2-BD59-A6C34878D82A}">
                    <a16:rowId xmlns:a16="http://schemas.microsoft.com/office/drawing/2014/main" val="3063725130"/>
                  </a:ext>
                </a:extLst>
              </a:tr>
              <a:tr h="503399">
                <a:tc>
                  <a:txBody>
                    <a:bodyPr/>
                    <a:lstStyle/>
                    <a:p>
                      <a:pPr algn="ctr"/>
                      <a:r>
                        <a:rPr lang="es-ES" sz="900" dirty="0"/>
                        <a:t>Heineken </a:t>
                      </a:r>
                      <a:r>
                        <a:rPr lang="es-ES" sz="900" dirty="0" err="1"/>
                        <a:t>The</a:t>
                      </a:r>
                      <a:r>
                        <a:rPr lang="es-ES" sz="900" dirty="0"/>
                        <a:t> </a:t>
                      </a:r>
                      <a:r>
                        <a:rPr lang="es-ES" sz="900" dirty="0" err="1"/>
                        <a:t>Wijlre</a:t>
                      </a:r>
                      <a:r>
                        <a:rPr lang="es-ES" sz="900" dirty="0"/>
                        <a:t> </a:t>
                      </a:r>
                      <a:r>
                        <a:rPr lang="es-ES" sz="900" dirty="0" err="1"/>
                        <a:t>plant</a:t>
                      </a:r>
                      <a:endParaRPr lang="es-ES" sz="900" dirty="0"/>
                    </a:p>
                  </a:txBody>
                  <a:tcPr marL="68580" marR="68580" marT="34290" marB="34290" anchor="ctr">
                    <a:solidFill>
                      <a:srgbClr val="E7EEEF"/>
                    </a:solidFill>
                  </a:tcPr>
                </a:tc>
                <a:tc>
                  <a:txBody>
                    <a:bodyPr/>
                    <a:lstStyle/>
                    <a:p>
                      <a:pPr algn="ctr"/>
                      <a:r>
                        <a:rPr lang="es-ES" sz="900" dirty="0" err="1"/>
                        <a:t>The</a:t>
                      </a:r>
                      <a:r>
                        <a:rPr lang="es-ES" sz="900" dirty="0"/>
                        <a:t> </a:t>
                      </a:r>
                      <a:r>
                        <a:rPr lang="es-ES" sz="900" dirty="0" err="1"/>
                        <a:t>Netherlands</a:t>
                      </a:r>
                      <a:endParaRPr lang="es-ES" sz="900" dirty="0"/>
                    </a:p>
                  </a:txBody>
                  <a:tcPr marL="68580" marR="68580" marT="34290" marB="34290" anchor="ctr">
                    <a:solidFill>
                      <a:srgbClr val="E7EEEF"/>
                    </a:solidFill>
                  </a:tcPr>
                </a:tc>
                <a:tc>
                  <a:txBody>
                    <a:bodyPr/>
                    <a:lstStyle/>
                    <a:p>
                      <a:r>
                        <a:rPr lang="en-US" sz="900" dirty="0"/>
                        <a:t>Evaporation rate reduction of 2.5%, compared to 4.5%.</a:t>
                      </a:r>
                      <a:endParaRPr lang="es-ES" sz="900" dirty="0"/>
                    </a:p>
                  </a:txBody>
                  <a:tcPr marL="68580" marR="68580" marT="34290" marB="34290" anchor="ctr">
                    <a:solidFill>
                      <a:srgbClr val="E7EEEF"/>
                    </a:solidFill>
                  </a:tcPr>
                </a:tc>
                <a:extLst>
                  <a:ext uri="{0D108BD9-81ED-4DB2-BD59-A6C34878D82A}">
                    <a16:rowId xmlns:a16="http://schemas.microsoft.com/office/drawing/2014/main" val="100645141"/>
                  </a:ext>
                </a:extLst>
              </a:tr>
              <a:tr h="647226">
                <a:tc>
                  <a:txBody>
                    <a:bodyPr/>
                    <a:lstStyle/>
                    <a:p>
                      <a:pPr algn="ctr"/>
                      <a:r>
                        <a:rPr lang="es-ES" sz="900" dirty="0"/>
                        <a:t>Mahou-San Miguel Alovera </a:t>
                      </a:r>
                      <a:r>
                        <a:rPr lang="es-ES" sz="900" dirty="0" err="1"/>
                        <a:t>plant</a:t>
                      </a:r>
                      <a:endParaRPr lang="es-ES" sz="900" dirty="0"/>
                    </a:p>
                  </a:txBody>
                  <a:tcPr marL="68580" marR="68580" marT="34290" marB="34290" anchor="ctr">
                    <a:solidFill>
                      <a:srgbClr val="E7EEEF"/>
                    </a:solidFill>
                  </a:tcPr>
                </a:tc>
                <a:tc>
                  <a:txBody>
                    <a:bodyPr/>
                    <a:lstStyle/>
                    <a:p>
                      <a:pPr algn="ctr"/>
                      <a:r>
                        <a:rPr lang="es-ES" sz="900" dirty="0" err="1"/>
                        <a:t>Spain</a:t>
                      </a:r>
                      <a:endParaRPr lang="es-ES" sz="900" dirty="0"/>
                    </a:p>
                  </a:txBody>
                  <a:tcPr marL="68580" marR="68580" marT="34290" marB="34290" anchor="ctr">
                    <a:solidFill>
                      <a:srgbClr val="E7EEEF"/>
                    </a:solidFill>
                  </a:tcPr>
                </a:tc>
                <a:tc>
                  <a:txBody>
                    <a:bodyPr/>
                    <a:lstStyle/>
                    <a:p>
                      <a:r>
                        <a:rPr lang="en-US" sz="900" dirty="0"/>
                        <a:t>Wort </a:t>
                      </a:r>
                      <a:r>
                        <a:rPr lang="en-US" sz="900" dirty="0" err="1"/>
                        <a:t>vapour</a:t>
                      </a:r>
                      <a:r>
                        <a:rPr lang="en-US" sz="900" dirty="0"/>
                        <a:t> recovery system. Total thermal energy consumption was reduced by 25%.</a:t>
                      </a:r>
                      <a:endParaRPr lang="es-ES" sz="900" dirty="0"/>
                    </a:p>
                  </a:txBody>
                  <a:tcPr marL="68580" marR="68580" marT="34290" marB="34290" anchor="ctr">
                    <a:solidFill>
                      <a:srgbClr val="E7EEEF"/>
                    </a:solidFill>
                  </a:tcPr>
                </a:tc>
                <a:extLst>
                  <a:ext uri="{0D108BD9-81ED-4DB2-BD59-A6C34878D82A}">
                    <a16:rowId xmlns:a16="http://schemas.microsoft.com/office/drawing/2014/main" val="2040096234"/>
                  </a:ext>
                </a:extLst>
              </a:tr>
              <a:tr h="359570">
                <a:tc gridSpan="3">
                  <a:txBody>
                    <a:bodyPr/>
                    <a:lstStyle/>
                    <a:p>
                      <a:pPr algn="ctr"/>
                      <a:r>
                        <a:rPr lang="en-US" sz="900" dirty="0">
                          <a:solidFill>
                            <a:schemeClr val="accent1"/>
                          </a:solidFill>
                        </a:rPr>
                        <a:t>Reference </a:t>
                      </a:r>
                      <a:r>
                        <a:rPr lang="en-US" sz="900" dirty="0" err="1">
                          <a:solidFill>
                            <a:schemeClr val="accent1"/>
                          </a:solidFill>
                        </a:rPr>
                        <a:t>organisations</a:t>
                      </a:r>
                      <a:r>
                        <a:rPr lang="en-US" sz="900" dirty="0">
                          <a:solidFill>
                            <a:schemeClr val="accent1"/>
                          </a:solidFill>
                        </a:rPr>
                        <a:t> for the implementation of wort pre-heating and reduction of evaporation.</a:t>
                      </a:r>
                      <a:endParaRPr lang="es-ES" sz="900" dirty="0">
                        <a:solidFill>
                          <a:schemeClr val="accent1"/>
                        </a:solidFill>
                      </a:endParaRPr>
                    </a:p>
                  </a:txBody>
                  <a:tcPr marL="68580" marR="68580" marT="34290" marB="34290" anchor="ctr">
                    <a:solidFill>
                      <a:schemeClr val="bg1"/>
                    </a:solidFill>
                  </a:tcPr>
                </a:tc>
                <a:tc hMerge="1">
                  <a:txBody>
                    <a:bodyPr/>
                    <a:lstStyle/>
                    <a:p>
                      <a:endParaRPr lang="es-ES" dirty="0"/>
                    </a:p>
                  </a:txBody>
                  <a:tcPr>
                    <a:solidFill>
                      <a:schemeClr val="bg1"/>
                    </a:solidFill>
                  </a:tcPr>
                </a:tc>
                <a:tc hMerge="1">
                  <a:txBody>
                    <a:bodyPr/>
                    <a:lstStyle/>
                    <a:p>
                      <a:endParaRPr lang="es-ES" dirty="0"/>
                    </a:p>
                  </a:txBody>
                  <a:tcPr>
                    <a:solidFill>
                      <a:schemeClr val="bg1"/>
                    </a:solidFill>
                  </a:tcPr>
                </a:tc>
                <a:extLst>
                  <a:ext uri="{0D108BD9-81ED-4DB2-BD59-A6C34878D82A}">
                    <a16:rowId xmlns:a16="http://schemas.microsoft.com/office/drawing/2014/main" val="632553924"/>
                  </a:ext>
                </a:extLst>
              </a:tr>
            </a:tbl>
          </a:graphicData>
        </a:graphic>
      </p:graphicFrame>
      <p:sp>
        <p:nvSpPr>
          <p:cNvPr id="6" name="Titel 1">
            <a:extLst>
              <a:ext uri="{FF2B5EF4-FFF2-40B4-BE49-F238E27FC236}">
                <a16:creationId xmlns:a16="http://schemas.microsoft.com/office/drawing/2014/main" id="{89D71964-C651-4BE3-BA7F-9ACBD0396A1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8" name="Rectángulo 7">
            <a:extLst>
              <a:ext uri="{FF2B5EF4-FFF2-40B4-BE49-F238E27FC236}">
                <a16:creationId xmlns:a16="http://schemas.microsoft.com/office/drawing/2014/main" id="{75E19DC5-C2C3-4387-85E0-774DDC7DA8E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72134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83</a:t>
            </a:fld>
            <a:endParaRPr lang="de-DE">
              <a:solidFill>
                <a:srgbClr val="000000">
                  <a:lumMod val="75000"/>
                  <a:lumOff val="25000"/>
                </a:srgbClr>
              </a:solidFill>
              <a:latin typeface="Arial"/>
            </a:endParaRPr>
          </a:p>
        </p:txBody>
      </p:sp>
      <p:sp>
        <p:nvSpPr>
          <p:cNvPr id="9" name="Titel 1">
            <a:extLst>
              <a:ext uri="{FF2B5EF4-FFF2-40B4-BE49-F238E27FC236}">
                <a16:creationId xmlns:a16="http://schemas.microsoft.com/office/drawing/2014/main" id="{CBCA9078-94EE-4712-9C3B-C7EB7FFBB58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59B834E-4499-4233-9288-87BDBCA4477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1" name="Tabla 10">
            <a:extLst>
              <a:ext uri="{FF2B5EF4-FFF2-40B4-BE49-F238E27FC236}">
                <a16:creationId xmlns:a16="http://schemas.microsoft.com/office/drawing/2014/main" id="{577D9B0E-EE01-4B7C-B2FF-C8447989CCED}"/>
              </a:ext>
            </a:extLst>
          </p:cNvPr>
          <p:cNvGraphicFramePr>
            <a:graphicFrameLocks noGrp="1"/>
          </p:cNvGraphicFramePr>
          <p:nvPr>
            <p:extLst>
              <p:ext uri="{D42A27DB-BD31-4B8C-83A1-F6EECF244321}">
                <p14:modId xmlns:p14="http://schemas.microsoft.com/office/powerpoint/2010/main" val="2188480049"/>
              </p:ext>
            </p:extLst>
          </p:nvPr>
        </p:nvGraphicFramePr>
        <p:xfrm>
          <a:off x="238984" y="1476906"/>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0" indent="0" algn="just" defTabSz="713232">
                        <a:spcAft>
                          <a:spcPts val="600"/>
                        </a:spcAft>
                        <a:buFont typeface="Arial" panose="020B0604020202020204" pitchFamily="34" charset="0"/>
                        <a:buNone/>
                      </a:pPr>
                      <a:r>
                        <a:rPr lang="en-US" sz="1200" dirty="0">
                          <a:solidFill>
                            <a:schemeClr val="tx1">
                              <a:lumMod val="75000"/>
                              <a:lumOff val="25000"/>
                            </a:schemeClr>
                          </a:solidFill>
                        </a:rPr>
                        <a:t>BEMP is to reduce the energy use during wort boiling by</a:t>
                      </a:r>
                      <a:r>
                        <a:rPr lang="es-ES" sz="1200" dirty="0">
                          <a:solidFill>
                            <a:schemeClr val="tx1">
                              <a:lumMod val="75000"/>
                              <a:lumOff val="25000"/>
                            </a:schemeClr>
                          </a:solidFill>
                        </a:rPr>
                        <a:t>:</a:t>
                      </a:r>
                    </a:p>
                    <a:p>
                      <a:pPr marL="171450" indent="-171450" algn="just" defTabSz="713232">
                        <a:spcAft>
                          <a:spcPts val="600"/>
                        </a:spcAft>
                        <a:buFont typeface="Courier New" panose="02070309020205020404" pitchFamily="49" charset="0"/>
                        <a:buChar char="o"/>
                      </a:pPr>
                      <a:r>
                        <a:rPr lang="en-US" sz="1200" dirty="0">
                          <a:solidFill>
                            <a:schemeClr val="tx1">
                              <a:lumMod val="75000"/>
                              <a:lumOff val="25000"/>
                            </a:schemeClr>
                          </a:solidFill>
                        </a:rPr>
                        <a:t>implementing wort preheating with heat recovered from the wort </a:t>
                      </a:r>
                      <a:r>
                        <a:rPr lang="en-US" sz="1200" dirty="0" err="1">
                          <a:solidFill>
                            <a:schemeClr val="tx1">
                              <a:lumMod val="75000"/>
                              <a:lumOff val="25000"/>
                            </a:schemeClr>
                          </a:solidFill>
                        </a:rPr>
                        <a:t>vapour</a:t>
                      </a:r>
                      <a:r>
                        <a:rPr lang="en-US" sz="1200" dirty="0">
                          <a:solidFill>
                            <a:schemeClr val="tx1">
                              <a:lumMod val="75000"/>
                              <a:lumOff val="25000"/>
                            </a:schemeClr>
                          </a:solidFill>
                        </a:rPr>
                        <a:t> condensing thanks to the use of an energy storage system,</a:t>
                      </a:r>
                    </a:p>
                    <a:p>
                      <a:pPr marL="171450" indent="-171450" algn="just" defTabSz="713232">
                        <a:spcAft>
                          <a:spcPts val="600"/>
                        </a:spcAft>
                        <a:buFont typeface="Courier New" panose="02070309020205020404" pitchFamily="49" charset="0"/>
                        <a:buChar char="o"/>
                      </a:pPr>
                      <a:r>
                        <a:rPr lang="en-US" sz="1200" dirty="0">
                          <a:solidFill>
                            <a:schemeClr val="tx1">
                              <a:lumMod val="75000"/>
                              <a:lumOff val="25000"/>
                            </a:schemeClr>
                          </a:solidFill>
                        </a:rPr>
                        <a:t>reducing evaporation rates during boiling (e.g. by two-phase boiling systems, dynamic </a:t>
                      </a:r>
                      <a:r>
                        <a:rPr lang="en-US" sz="1200" dirty="0" err="1">
                          <a:solidFill>
                            <a:schemeClr val="tx1">
                              <a:lumMod val="75000"/>
                              <a:lumOff val="25000"/>
                            </a:schemeClr>
                          </a:solidFill>
                        </a:rPr>
                        <a:t>lowpressure</a:t>
                      </a:r>
                      <a:r>
                        <a:rPr lang="en-US" sz="1200" dirty="0">
                          <a:solidFill>
                            <a:schemeClr val="tx1">
                              <a:lumMod val="75000"/>
                              <a:lumOff val="25000"/>
                            </a:schemeClr>
                          </a:solidFill>
                        </a:rPr>
                        <a:t> boiling) provided that the beer taste allows adopting this solution.</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2" name="Tabla 11">
            <a:extLst>
              <a:ext uri="{FF2B5EF4-FFF2-40B4-BE49-F238E27FC236}">
                <a16:creationId xmlns:a16="http://schemas.microsoft.com/office/drawing/2014/main" id="{6A4143E3-03A6-4341-AA2F-1C39E0677D05}"/>
              </a:ext>
            </a:extLst>
          </p:cNvPr>
          <p:cNvGraphicFramePr>
            <a:graphicFrameLocks noGrp="1"/>
          </p:cNvGraphicFramePr>
          <p:nvPr>
            <p:extLst>
              <p:ext uri="{D42A27DB-BD31-4B8C-83A1-F6EECF244321}">
                <p14:modId xmlns:p14="http://schemas.microsoft.com/office/powerpoint/2010/main" val="2683546508"/>
              </p:ext>
            </p:extLst>
          </p:nvPr>
        </p:nvGraphicFramePr>
        <p:xfrm>
          <a:off x="238984" y="3452118"/>
          <a:ext cx="8666032" cy="2349170"/>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7124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 </a:t>
                      </a:r>
                    </a:p>
                  </a:txBody>
                  <a:tcPr marL="89226" marR="89226" marT="44613" marB="44613" anchor="ctr">
                    <a:solidFill>
                      <a:srgbClr val="FFC000"/>
                    </a:solidFill>
                  </a:tcPr>
                </a:tc>
                <a:extLst>
                  <a:ext uri="{0D108BD9-81ED-4DB2-BD59-A6C34878D82A}">
                    <a16:rowId xmlns:a16="http://schemas.microsoft.com/office/drawing/2014/main" val="1786670265"/>
                  </a:ext>
                </a:extLst>
              </a:tr>
              <a:tr h="1777928">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broadly applicable to all manufacturers of beer. The adoption of wort preheating is applicable to new breweries, provided that there are no space restrictions for installing the equipment needed. In the case of existing plants an economic study should be carried out in order to assess the opportunity to change the wort boiling installation.</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The reduction of evaporation rates is not suitable for all types of beer since it influences the beer's organoleptic characteristics. When implemented, it needs to be considered within the overall brewing process and applied to the extent that is suitable to the specific product.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3" name="Untertitel 5">
            <a:extLst>
              <a:ext uri="{FF2B5EF4-FFF2-40B4-BE49-F238E27FC236}">
                <a16:creationId xmlns:a16="http://schemas.microsoft.com/office/drawing/2014/main" id="{F23256A5-24DC-4089-81FD-9A7C414CC42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Reducing energy use in wort boiling</a:t>
            </a:r>
            <a:r>
              <a:rPr lang="es-ES" sz="1800" dirty="0">
                <a:solidFill>
                  <a:srgbClr val="000000">
                    <a:lumMod val="75000"/>
                    <a:lumOff val="25000"/>
                  </a:srgbClr>
                </a:solidFill>
              </a:rPr>
              <a:t>:</a:t>
            </a:r>
          </a:p>
        </p:txBody>
      </p:sp>
    </p:spTree>
    <p:extLst>
      <p:ext uri="{BB962C8B-B14F-4D97-AF65-F5344CB8AC3E}">
        <p14:creationId xmlns:p14="http://schemas.microsoft.com/office/powerpoint/2010/main" val="12043706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84</a:t>
            </a:fld>
            <a:endParaRPr lang="de-DE">
              <a:solidFill>
                <a:srgbClr val="000000">
                  <a:lumMod val="75000"/>
                  <a:lumOff val="25000"/>
                </a:srgbClr>
              </a:solidFill>
              <a:latin typeface="Arial"/>
            </a:endParaRPr>
          </a:p>
        </p:txBody>
      </p:sp>
      <p:sp>
        <p:nvSpPr>
          <p:cNvPr id="7" name="Titel 1">
            <a:extLst>
              <a:ext uri="{FF2B5EF4-FFF2-40B4-BE49-F238E27FC236}">
                <a16:creationId xmlns:a16="http://schemas.microsoft.com/office/drawing/2014/main" id="{8A5D511A-8929-4124-9546-B098797C5E9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Elaboración de cerveza</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6F0979E2-CB69-4026-8041-AF39A6AFEEE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D68C3653-945C-45E5-AEC9-5DA309CFD069}"/>
              </a:ext>
            </a:extLst>
          </p:cNvPr>
          <p:cNvGraphicFramePr>
            <a:graphicFrameLocks noGrp="1"/>
          </p:cNvGraphicFramePr>
          <p:nvPr>
            <p:extLst>
              <p:ext uri="{D42A27DB-BD31-4B8C-83A1-F6EECF244321}">
                <p14:modId xmlns:p14="http://schemas.microsoft.com/office/powerpoint/2010/main" val="1631815006"/>
              </p:ext>
            </p:extLst>
          </p:nvPr>
        </p:nvGraphicFramePr>
        <p:xfrm>
          <a:off x="238984" y="1804566"/>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Evaporation rate (%) during wort boiling.</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Overall energy use in the production process per </a:t>
                      </a:r>
                      <a:r>
                        <a:rPr lang="en-US" sz="1200" dirty="0" err="1">
                          <a:solidFill>
                            <a:schemeClr val="tx1">
                              <a:lumMod val="75000"/>
                              <a:lumOff val="25000"/>
                            </a:schemeClr>
                          </a:solidFill>
                        </a:rPr>
                        <a:t>hectolitre</a:t>
                      </a:r>
                      <a:r>
                        <a:rPr lang="en-US" sz="1200" dirty="0">
                          <a:solidFill>
                            <a:schemeClr val="tx1">
                              <a:lumMod val="75000"/>
                              <a:lumOff val="25000"/>
                            </a:schemeClr>
                          </a:solidFill>
                        </a:rPr>
                        <a:t> of beer produced (MJ/hl).</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Energy use in wort preheating per </a:t>
                      </a:r>
                      <a:r>
                        <a:rPr lang="en-US" sz="1200" dirty="0" err="1">
                          <a:solidFill>
                            <a:schemeClr val="tx1">
                              <a:lumMod val="75000"/>
                              <a:lumOff val="25000"/>
                            </a:schemeClr>
                          </a:solidFill>
                        </a:rPr>
                        <a:t>hectolitre</a:t>
                      </a:r>
                      <a:r>
                        <a:rPr lang="en-US" sz="1200" dirty="0">
                          <a:solidFill>
                            <a:schemeClr val="tx1">
                              <a:lumMod val="75000"/>
                              <a:lumOff val="25000"/>
                            </a:schemeClr>
                          </a:solidFill>
                        </a:rPr>
                        <a:t> of beer produced (MJ/hl).</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Number of brews between two cleans of the kettle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18621807-24AF-4DF7-ADDA-A543605D0D3F}"/>
              </a:ext>
            </a:extLst>
          </p:cNvPr>
          <p:cNvGraphicFramePr>
            <a:graphicFrameLocks noGrp="1"/>
          </p:cNvGraphicFramePr>
          <p:nvPr>
            <p:extLst>
              <p:ext uri="{D42A27DB-BD31-4B8C-83A1-F6EECF244321}">
                <p14:modId xmlns:p14="http://schemas.microsoft.com/office/powerpoint/2010/main" val="3700066524"/>
              </p:ext>
            </p:extLst>
          </p:nvPr>
        </p:nvGraphicFramePr>
        <p:xfrm>
          <a:off x="238984" y="3779778"/>
          <a:ext cx="8666032" cy="16399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47524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164751">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A wort preheating system with recovered heat from wort </a:t>
                      </a:r>
                      <a:r>
                        <a:rPr lang="en-US" sz="1200" kern="1200" dirty="0" err="1">
                          <a:solidFill>
                            <a:schemeClr val="tx1">
                              <a:lumMod val="75000"/>
                              <a:lumOff val="25000"/>
                            </a:schemeClr>
                          </a:solidFill>
                          <a:latin typeface="+mn-lt"/>
                          <a:ea typeface="+mn-ea"/>
                          <a:cs typeface="+mn-cs"/>
                        </a:rPr>
                        <a:t>vapour</a:t>
                      </a:r>
                      <a:r>
                        <a:rPr lang="en-US" sz="1200" kern="1200" dirty="0">
                          <a:solidFill>
                            <a:schemeClr val="tx1">
                              <a:lumMod val="75000"/>
                              <a:lumOff val="25000"/>
                            </a:schemeClr>
                          </a:solidFill>
                          <a:latin typeface="+mn-lt"/>
                          <a:ea typeface="+mn-ea"/>
                          <a:cs typeface="+mn-cs"/>
                        </a:rPr>
                        <a:t> condensing is installed.</a:t>
                      </a:r>
                    </a:p>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Evaporation rate during wort boiling is less than 4%</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2" name="Untertitel 5">
            <a:extLst>
              <a:ext uri="{FF2B5EF4-FFF2-40B4-BE49-F238E27FC236}">
                <a16:creationId xmlns:a16="http://schemas.microsoft.com/office/drawing/2014/main" id="{21086272-143D-47A7-93B5-027DA38B50BB}"/>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Reducing energy use in wort boiling</a:t>
            </a:r>
            <a:r>
              <a:rPr lang="es-ES" sz="1800" dirty="0">
                <a:solidFill>
                  <a:srgbClr val="000000">
                    <a:lumMod val="75000"/>
                    <a:lumOff val="25000"/>
                  </a:srgbClr>
                </a:solidFill>
              </a:rPr>
              <a:t>:</a:t>
            </a:r>
          </a:p>
        </p:txBody>
      </p:sp>
    </p:spTree>
    <p:extLst>
      <p:ext uri="{BB962C8B-B14F-4D97-AF65-F5344CB8AC3E}">
        <p14:creationId xmlns:p14="http://schemas.microsoft.com/office/powerpoint/2010/main" val="1630401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85</a:t>
            </a:fld>
            <a:endParaRPr lang="de-DE"/>
          </a:p>
        </p:txBody>
      </p:sp>
      <p:sp>
        <p:nvSpPr>
          <p:cNvPr id="16" name="Rectángulo: esquinas superiores redondeadas 15">
            <a:extLst>
              <a:ext uri="{FF2B5EF4-FFF2-40B4-BE49-F238E27FC236}">
                <a16:creationId xmlns:a16="http://schemas.microsoft.com/office/drawing/2014/main" id="{587B4616-1905-4F36-B6B0-C5CDC323D468}"/>
              </a:ext>
            </a:extLst>
          </p:cNvPr>
          <p:cNvSpPr/>
          <p:nvPr/>
        </p:nvSpPr>
        <p:spPr>
          <a:xfrm>
            <a:off x="394772" y="2169251"/>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B7354B5F-1A9E-46E3-BCDD-475218BA31E1}"/>
              </a:ext>
            </a:extLst>
          </p:cNvPr>
          <p:cNvSpPr/>
          <p:nvPr/>
        </p:nvSpPr>
        <p:spPr>
          <a:xfrm>
            <a:off x="2112404" y="164202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6867A7E8-C469-4793-9322-FB754E8A5756}"/>
              </a:ext>
            </a:extLst>
          </p:cNvPr>
          <p:cNvSpPr/>
          <p:nvPr/>
        </p:nvSpPr>
        <p:spPr>
          <a:xfrm>
            <a:off x="342341" y="2274715"/>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0" name="TextBox 33">
            <a:extLst>
              <a:ext uri="{FF2B5EF4-FFF2-40B4-BE49-F238E27FC236}">
                <a16:creationId xmlns:a16="http://schemas.microsoft.com/office/drawing/2014/main" id="{1B242438-487A-46EC-99BF-573921CB65FF}"/>
              </a:ext>
            </a:extLst>
          </p:cNvPr>
          <p:cNvSpPr txBox="1"/>
          <p:nvPr/>
        </p:nvSpPr>
        <p:spPr>
          <a:xfrm>
            <a:off x="445719" y="2725401"/>
            <a:ext cx="3790977" cy="188256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installation of a </a:t>
            </a:r>
            <a:r>
              <a:rPr lang="en-US" sz="1200" dirty="0" err="1">
                <a:solidFill>
                  <a:schemeClr val="tx1">
                    <a:lumMod val="75000"/>
                    <a:lumOff val="25000"/>
                  </a:schemeClr>
                </a:solidFill>
              </a:rPr>
              <a:t>vapour</a:t>
            </a:r>
            <a:r>
              <a:rPr lang="en-US" sz="1200" dirty="0">
                <a:solidFill>
                  <a:schemeClr val="tx1">
                    <a:lumMod val="75000"/>
                    <a:lumOff val="25000"/>
                  </a:schemeClr>
                </a:solidFill>
              </a:rPr>
              <a:t> condenser and plate heat exchanger to recover heat from the wort </a:t>
            </a:r>
            <a:r>
              <a:rPr lang="en-US" sz="1200" dirty="0" err="1">
                <a:solidFill>
                  <a:schemeClr val="tx1">
                    <a:lumMod val="75000"/>
                    <a:lumOff val="25000"/>
                  </a:schemeClr>
                </a:solidFill>
              </a:rPr>
              <a:t>vapour</a:t>
            </a:r>
            <a:r>
              <a:rPr lang="en-US" sz="1200" dirty="0">
                <a:solidFill>
                  <a:schemeClr val="tx1">
                    <a:lumMod val="75000"/>
                    <a:lumOff val="25000"/>
                  </a:schemeClr>
                </a:solidFill>
              </a:rPr>
              <a:t> can reduce by 70% the energy needed to preheat the wort.</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A reduction in the use of fossil fuels and CO2 emissions is achieved. </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reduction in the evaporation rate reduces the formation of scale, so less water, energy and cleaning products are required for cleaning.</a:t>
            </a:r>
          </a:p>
        </p:txBody>
      </p:sp>
      <p:pic>
        <p:nvPicPr>
          <p:cNvPr id="21" name="Gráfico 20">
            <a:extLst>
              <a:ext uri="{FF2B5EF4-FFF2-40B4-BE49-F238E27FC236}">
                <a16:creationId xmlns:a16="http://schemas.microsoft.com/office/drawing/2014/main" id="{50E16A4F-34E8-4F2B-9170-7C509832E1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754145"/>
            <a:ext cx="427966" cy="408757"/>
          </a:xfrm>
          <a:prstGeom prst="rect">
            <a:avLst/>
          </a:prstGeom>
        </p:spPr>
      </p:pic>
      <p:sp>
        <p:nvSpPr>
          <p:cNvPr id="22" name="Rectángulo: esquinas superiores redondeadas 21">
            <a:extLst>
              <a:ext uri="{FF2B5EF4-FFF2-40B4-BE49-F238E27FC236}">
                <a16:creationId xmlns:a16="http://schemas.microsoft.com/office/drawing/2014/main" id="{ED23C849-1836-4719-8400-5ADE32F1E283}"/>
              </a:ext>
            </a:extLst>
          </p:cNvPr>
          <p:cNvSpPr/>
          <p:nvPr/>
        </p:nvSpPr>
        <p:spPr>
          <a:xfrm>
            <a:off x="4763404" y="1314236"/>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4EC2E3C4-AC00-4C47-9821-58426309FB21}"/>
              </a:ext>
            </a:extLst>
          </p:cNvPr>
          <p:cNvSpPr/>
          <p:nvPr/>
        </p:nvSpPr>
        <p:spPr>
          <a:xfrm>
            <a:off x="6464211" y="787013"/>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99D76C09-B2CD-4808-B524-E142E064F8E5}"/>
              </a:ext>
            </a:extLst>
          </p:cNvPr>
          <p:cNvSpPr/>
          <p:nvPr/>
        </p:nvSpPr>
        <p:spPr>
          <a:xfrm>
            <a:off x="4763404" y="1419700"/>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5" name="Gráfico 24">
            <a:extLst>
              <a:ext uri="{FF2B5EF4-FFF2-40B4-BE49-F238E27FC236}">
                <a16:creationId xmlns:a16="http://schemas.microsoft.com/office/drawing/2014/main" id="{45031703-F445-4138-AFAD-F693FD35DF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256" y="857982"/>
            <a:ext cx="336919" cy="507831"/>
          </a:xfrm>
          <a:prstGeom prst="rect">
            <a:avLst/>
          </a:prstGeom>
        </p:spPr>
      </p:pic>
      <p:sp>
        <p:nvSpPr>
          <p:cNvPr id="26" name="Rectángulo 25">
            <a:extLst>
              <a:ext uri="{FF2B5EF4-FFF2-40B4-BE49-F238E27FC236}">
                <a16:creationId xmlns:a16="http://schemas.microsoft.com/office/drawing/2014/main" id="{F6FEC3D8-F928-496D-BF80-4D96DC980E8C}"/>
              </a:ext>
            </a:extLst>
          </p:cNvPr>
          <p:cNvSpPr/>
          <p:nvPr/>
        </p:nvSpPr>
        <p:spPr>
          <a:xfrm>
            <a:off x="394772" y="2676260"/>
            <a:ext cx="3917561" cy="241227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777FB824-BFE6-4677-9FAB-509038D1B303}"/>
              </a:ext>
            </a:extLst>
          </p:cNvPr>
          <p:cNvSpPr/>
          <p:nvPr/>
        </p:nvSpPr>
        <p:spPr>
          <a:xfrm>
            <a:off x="4763404" y="1822067"/>
            <a:ext cx="3976697" cy="1818447"/>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E86EDB32-46E5-4764-961C-4762A4299107}"/>
              </a:ext>
            </a:extLst>
          </p:cNvPr>
          <p:cNvSpPr txBox="1"/>
          <p:nvPr/>
        </p:nvSpPr>
        <p:spPr>
          <a:xfrm>
            <a:off x="4780720" y="1867832"/>
            <a:ext cx="3917561" cy="1354217"/>
          </a:xfrm>
          <a:prstGeom prst="rect">
            <a:avLst/>
          </a:prstGeom>
          <a:noFill/>
        </p:spPr>
        <p:txBody>
          <a:bodyPr wrap="square" rtlCol="0">
            <a:spAutoFit/>
          </a:bodyPr>
          <a:lstStyle/>
          <a:p>
            <a:pPr marL="285750" indent="-285750" algn="just" defTabSz="534924">
              <a:spcAft>
                <a:spcPts val="1200"/>
              </a:spcAft>
              <a:buFont typeface="Wingdings" panose="05000000000000000000" pitchFamily="2" charset="2"/>
              <a:buChar char="ü"/>
            </a:pPr>
            <a:r>
              <a:rPr lang="en-US" sz="1200" dirty="0">
                <a:solidFill>
                  <a:schemeClr val="tx1">
                    <a:lumMod val="75000"/>
                    <a:lumOff val="25000"/>
                  </a:schemeClr>
                </a:solidFill>
              </a:rPr>
              <a:t>Possible large energy savings, especially if the energy recovered from the steam condenser is used to preheat the wort. </a:t>
            </a:r>
          </a:p>
          <a:p>
            <a:pPr marL="285750" indent="-285750" algn="just" defTabSz="534924">
              <a:spcAft>
                <a:spcPts val="1200"/>
              </a:spcAft>
              <a:buFont typeface="Wingdings" panose="05000000000000000000" pitchFamily="2" charset="2"/>
              <a:buChar char="ü"/>
            </a:pPr>
            <a:r>
              <a:rPr lang="en-US" sz="1200" dirty="0">
                <a:solidFill>
                  <a:schemeClr val="tx1">
                    <a:lumMod val="75000"/>
                    <a:lumOff val="25000"/>
                  </a:schemeClr>
                </a:solidFill>
              </a:rPr>
              <a:t>The data of </a:t>
            </a:r>
            <a:r>
              <a:rPr lang="en-US" sz="1200" dirty="0" err="1">
                <a:solidFill>
                  <a:schemeClr val="tx1">
                    <a:lumMod val="75000"/>
                    <a:lumOff val="25000"/>
                  </a:schemeClr>
                </a:solidFill>
              </a:rPr>
              <a:t>Mahou</a:t>
            </a:r>
            <a:r>
              <a:rPr lang="en-US" sz="1200" dirty="0">
                <a:solidFill>
                  <a:schemeClr val="tx1">
                    <a:lumMod val="75000"/>
                    <a:lumOff val="25000"/>
                  </a:schemeClr>
                </a:solidFill>
              </a:rPr>
              <a:t>-San Miguel in </a:t>
            </a:r>
            <a:r>
              <a:rPr lang="en-US" sz="1200" dirty="0" err="1">
                <a:solidFill>
                  <a:schemeClr val="tx1">
                    <a:lumMod val="75000"/>
                    <a:lumOff val="25000"/>
                  </a:schemeClr>
                </a:solidFill>
              </a:rPr>
              <a:t>Alovera</a:t>
            </a:r>
            <a:r>
              <a:rPr lang="en-US" sz="1200" dirty="0">
                <a:solidFill>
                  <a:schemeClr val="tx1">
                    <a:lumMod val="75000"/>
                    <a:lumOff val="25000"/>
                  </a:schemeClr>
                </a:solidFill>
              </a:rPr>
              <a:t> show an investment of around 1,800,000 euros with an annual energy savings of 825,000 euros.</a:t>
            </a:r>
          </a:p>
        </p:txBody>
      </p:sp>
      <p:sp>
        <p:nvSpPr>
          <p:cNvPr id="29" name="Rectángulo: esquinas superiores redondeadas 28">
            <a:extLst>
              <a:ext uri="{FF2B5EF4-FFF2-40B4-BE49-F238E27FC236}">
                <a16:creationId xmlns:a16="http://schemas.microsoft.com/office/drawing/2014/main" id="{D72C9380-0EA9-451E-A42D-81EC56C8C40C}"/>
              </a:ext>
            </a:extLst>
          </p:cNvPr>
          <p:cNvSpPr/>
          <p:nvPr/>
        </p:nvSpPr>
        <p:spPr>
          <a:xfrm>
            <a:off x="4780720" y="4169336"/>
            <a:ext cx="3961473"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51F1C74A-E686-48CA-89AC-FD6E0DDEECBE}"/>
              </a:ext>
            </a:extLst>
          </p:cNvPr>
          <p:cNvSpPr/>
          <p:nvPr/>
        </p:nvSpPr>
        <p:spPr>
          <a:xfrm>
            <a:off x="6424990" y="3662565"/>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8E6A0B32-6901-4E5D-BF9E-8AFF338E0328}"/>
              </a:ext>
            </a:extLst>
          </p:cNvPr>
          <p:cNvSpPr/>
          <p:nvPr/>
        </p:nvSpPr>
        <p:spPr>
          <a:xfrm>
            <a:off x="4663184" y="4274800"/>
            <a:ext cx="4110680"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2" name="TextBox 33">
            <a:extLst>
              <a:ext uri="{FF2B5EF4-FFF2-40B4-BE49-F238E27FC236}">
                <a16:creationId xmlns:a16="http://schemas.microsoft.com/office/drawing/2014/main" id="{71E41C80-4413-4EF3-BE3F-3D7B33CCDDAD}"/>
              </a:ext>
            </a:extLst>
          </p:cNvPr>
          <p:cNvSpPr txBox="1"/>
          <p:nvPr/>
        </p:nvSpPr>
        <p:spPr>
          <a:xfrm>
            <a:off x="4780475" y="4756785"/>
            <a:ext cx="3844665" cy="126444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economic savings are the main driving force to install the proposed systems. </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reduction of direct CO2 emissions (combustion of fuel for thermal energy) and the reduction of the carbon footprint linked to beer produced</a:t>
            </a:r>
            <a:r>
              <a:rPr lang="es-ES" sz="1200" dirty="0">
                <a:solidFill>
                  <a:schemeClr val="tx1">
                    <a:lumMod val="75000"/>
                    <a:lumOff val="25000"/>
                  </a:schemeClr>
                </a:solidFill>
              </a:rPr>
              <a:t>.</a:t>
            </a:r>
          </a:p>
        </p:txBody>
      </p:sp>
      <p:sp>
        <p:nvSpPr>
          <p:cNvPr id="33" name="Rectángulo 32">
            <a:extLst>
              <a:ext uri="{FF2B5EF4-FFF2-40B4-BE49-F238E27FC236}">
                <a16:creationId xmlns:a16="http://schemas.microsoft.com/office/drawing/2014/main" id="{1864E83A-CD8E-4395-AC52-6BD849162628}"/>
              </a:ext>
            </a:extLst>
          </p:cNvPr>
          <p:cNvSpPr/>
          <p:nvPr/>
        </p:nvSpPr>
        <p:spPr>
          <a:xfrm>
            <a:off x="4780721" y="4677166"/>
            <a:ext cx="3961226" cy="13629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D6E388D5-51FD-4DA6-896B-39ED9CA1B0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498092" y="3767053"/>
            <a:ext cx="510233" cy="510233"/>
          </a:xfrm>
          <a:prstGeom prst="rect">
            <a:avLst/>
          </a:prstGeom>
        </p:spPr>
      </p:pic>
      <p:sp>
        <p:nvSpPr>
          <p:cNvPr id="35" name="Titel 1">
            <a:extLst>
              <a:ext uri="{FF2B5EF4-FFF2-40B4-BE49-F238E27FC236}">
                <a16:creationId xmlns:a16="http://schemas.microsoft.com/office/drawing/2014/main" id="{BA77C484-EAEF-4B12-A39F-4FDFD7EDEFF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F3443F0A-5F5D-4925-977A-6FA229CF8AC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724057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86</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1E4C46C2-826F-4417-8A55-7C43AC0661C3}"/>
              </a:ext>
            </a:extLst>
          </p:cNvPr>
          <p:cNvGraphicFramePr>
            <a:graphicFrameLocks noGrp="1"/>
          </p:cNvGraphicFramePr>
          <p:nvPr>
            <p:extLst>
              <p:ext uri="{D42A27DB-BD31-4B8C-83A1-F6EECF244321}">
                <p14:modId xmlns:p14="http://schemas.microsoft.com/office/powerpoint/2010/main" val="2111794727"/>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move from batch to continuous fermentation systems to save energy and water. One option is the use of a four-tank continuous system consisting of three stirred tanks and a fourth unstirred one, where the beer is separated from the yeast. From the last tank, the clarified beer flows to a warm maturation tank where the </a:t>
                      </a:r>
                      <a:r>
                        <a:rPr lang="en-US" sz="1200" dirty="0" err="1">
                          <a:solidFill>
                            <a:schemeClr val="tx1">
                              <a:lumMod val="75000"/>
                              <a:lumOff val="25000"/>
                            </a:schemeClr>
                          </a:solidFill>
                        </a:rPr>
                        <a:t>flavour</a:t>
                      </a:r>
                      <a:r>
                        <a:rPr lang="en-US" sz="1200" dirty="0">
                          <a:solidFill>
                            <a:schemeClr val="tx1">
                              <a:lumMod val="75000"/>
                              <a:lumOff val="25000"/>
                            </a:schemeClr>
                          </a:solidFill>
                        </a:rPr>
                        <a:t> is refined by yeast action.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A9FBAA60-29B2-486B-964E-54D3293E228E}"/>
              </a:ext>
            </a:extLst>
          </p:cNvPr>
          <p:cNvGraphicFramePr>
            <a:graphicFrameLocks noGrp="1"/>
          </p:cNvGraphicFramePr>
          <p:nvPr>
            <p:extLst>
              <p:ext uri="{D42A27DB-BD31-4B8C-83A1-F6EECF244321}">
                <p14:modId xmlns:p14="http://schemas.microsoft.com/office/powerpoint/2010/main" val="3026571395"/>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 </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There are some limitations to the applicability of this BEMP. The technique is mostly feasible for large-scale brewing operations. Moreover, switching to continuous brewing can have effects on the organoleptic characteristics of the final product and may not be suitable for all beer types.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0C0629C2-9DA6-443F-A44B-98391EC67C71}"/>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Moving from batch to continuous fermentation systems</a:t>
            </a:r>
            <a:r>
              <a:rPr lang="es-ES" sz="1800" dirty="0">
                <a:solidFill>
                  <a:srgbClr val="000000">
                    <a:lumMod val="75000"/>
                    <a:lumOff val="25000"/>
                  </a:srgbClr>
                </a:solidFill>
              </a:rPr>
              <a:t>:</a:t>
            </a:r>
          </a:p>
        </p:txBody>
      </p:sp>
      <p:sp>
        <p:nvSpPr>
          <p:cNvPr id="11" name="Titel 1">
            <a:extLst>
              <a:ext uri="{FF2B5EF4-FFF2-40B4-BE49-F238E27FC236}">
                <a16:creationId xmlns:a16="http://schemas.microsoft.com/office/drawing/2014/main" id="{B38840E3-5F22-4889-946C-3A4516F501F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9DA7E639-857A-4439-934F-6929C706178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60403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87</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E642C5FF-F1BD-4F95-868F-BE0362E32683}"/>
              </a:ext>
            </a:extLst>
          </p:cNvPr>
          <p:cNvGraphicFramePr>
            <a:graphicFrameLocks noGrp="1"/>
          </p:cNvGraphicFramePr>
          <p:nvPr>
            <p:extLst>
              <p:ext uri="{D42A27DB-BD31-4B8C-83A1-F6EECF244321}">
                <p14:modId xmlns:p14="http://schemas.microsoft.com/office/powerpoint/2010/main" val="3951430969"/>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Overall energy use in the production process per </a:t>
                      </a:r>
                      <a:r>
                        <a:rPr lang="en-US" sz="1200" dirty="0" err="1">
                          <a:solidFill>
                            <a:schemeClr val="tx1">
                              <a:lumMod val="75000"/>
                              <a:lumOff val="25000"/>
                            </a:schemeClr>
                          </a:solidFill>
                        </a:rPr>
                        <a:t>hectolitre</a:t>
                      </a:r>
                      <a:r>
                        <a:rPr lang="en-US" sz="1200" dirty="0">
                          <a:solidFill>
                            <a:schemeClr val="tx1">
                              <a:lumMod val="75000"/>
                              <a:lumOff val="25000"/>
                            </a:schemeClr>
                          </a:solidFill>
                        </a:rPr>
                        <a:t> of beer produced (MJ/hl).</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Water consumption in the production process per </a:t>
                      </a:r>
                      <a:r>
                        <a:rPr lang="en-US" sz="1200" dirty="0" err="1">
                          <a:solidFill>
                            <a:schemeClr val="tx1">
                              <a:lumMod val="75000"/>
                              <a:lumOff val="25000"/>
                            </a:schemeClr>
                          </a:solidFill>
                        </a:rPr>
                        <a:t>hectolitre</a:t>
                      </a:r>
                      <a:r>
                        <a:rPr lang="en-US" sz="1200" dirty="0">
                          <a:solidFill>
                            <a:schemeClr val="tx1">
                              <a:lumMod val="75000"/>
                              <a:lumOff val="25000"/>
                            </a:schemeClr>
                          </a:solidFill>
                        </a:rPr>
                        <a:t> of beer produced (hl of water/hl of beer)</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93B16F7C-3B3A-4012-BFF1-2C8575BD5470}"/>
              </a:ext>
            </a:extLst>
          </p:cNvPr>
          <p:cNvGraphicFramePr>
            <a:graphicFrameLocks noGrp="1"/>
          </p:cNvGraphicFramePr>
          <p:nvPr>
            <p:extLst>
              <p:ext uri="{D42A27DB-BD31-4B8C-83A1-F6EECF244321}">
                <p14:modId xmlns:p14="http://schemas.microsoft.com/office/powerpoint/2010/main" val="2095405030"/>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0" marR="0" lvl="0" indent="0" algn="ctr" defTabSz="713232" rtl="0" eaLnBrk="1" fontAlgn="auto" latinLnBrk="0" hangingPunct="1">
                        <a:lnSpc>
                          <a:spcPct val="100000"/>
                        </a:lnSpc>
                        <a:spcBef>
                          <a:spcPts val="0"/>
                        </a:spcBef>
                        <a:spcAft>
                          <a:spcPts val="600"/>
                        </a:spcAft>
                        <a:buClrTx/>
                        <a:buSzTx/>
                        <a:buFont typeface="Arial" panose="020B0604020202020204" pitchFamily="34" charset="0"/>
                        <a:buNone/>
                        <a:tabLst/>
                        <a:defRPr/>
                      </a:pPr>
                      <a:r>
                        <a:rPr lang="es-ES" sz="2400" kern="1200" dirty="0">
                          <a:solidFill>
                            <a:schemeClr val="tx1">
                              <a:lumMod val="75000"/>
                              <a:lumOff val="25000"/>
                            </a:schemeClr>
                          </a:solidFill>
                          <a:latin typeface="+mn-lt"/>
                          <a:ea typeface="+mn-ea"/>
                          <a:cs typeface="+mn-cs"/>
                        </a:rPr>
                        <a:t>N/A</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170F1934-8021-4B2C-B19E-42B7850BC12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Moving from batch to continuous fermentation systems</a:t>
            </a:r>
            <a:r>
              <a:rPr lang="es-ES" sz="1800" dirty="0">
                <a:solidFill>
                  <a:srgbClr val="000000">
                    <a:lumMod val="75000"/>
                    <a:lumOff val="25000"/>
                  </a:srgbClr>
                </a:solidFill>
              </a:rPr>
              <a:t>:</a:t>
            </a:r>
          </a:p>
        </p:txBody>
      </p:sp>
      <p:sp>
        <p:nvSpPr>
          <p:cNvPr id="11" name="Titel 1">
            <a:extLst>
              <a:ext uri="{FF2B5EF4-FFF2-40B4-BE49-F238E27FC236}">
                <a16:creationId xmlns:a16="http://schemas.microsoft.com/office/drawing/2014/main" id="{AD1C90D5-C14E-4588-A81C-CD73D1885E4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766A4356-9852-49B4-A349-08C55849C97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38650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88</a:t>
            </a:fld>
            <a:endParaRPr lang="de-DE"/>
          </a:p>
        </p:txBody>
      </p:sp>
      <p:sp>
        <p:nvSpPr>
          <p:cNvPr id="16" name="Rectángulo: esquinas superiores redondeadas 15">
            <a:extLst>
              <a:ext uri="{FF2B5EF4-FFF2-40B4-BE49-F238E27FC236}">
                <a16:creationId xmlns:a16="http://schemas.microsoft.com/office/drawing/2014/main" id="{BB94D0BC-4186-4E5C-A3E4-FF6EFAA0D092}"/>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10141F1C-233D-4560-A083-703162752128}"/>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FD969E4C-3BB8-434E-AB46-D4910E545E34}"/>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0" name="TextBox 33">
            <a:extLst>
              <a:ext uri="{FF2B5EF4-FFF2-40B4-BE49-F238E27FC236}">
                <a16:creationId xmlns:a16="http://schemas.microsoft.com/office/drawing/2014/main" id="{E6DB0ACE-49D2-43F7-B5D2-629F5534DBD9}"/>
              </a:ext>
            </a:extLst>
          </p:cNvPr>
          <p:cNvSpPr txBox="1"/>
          <p:nvPr/>
        </p:nvSpPr>
        <p:spPr>
          <a:xfrm>
            <a:off x="445719" y="2135169"/>
            <a:ext cx="3790977" cy="71045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It saves approximately 30-35% of energy.</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CO2 is not released systematically into the atmosphere. CO2 recovery is possible</a:t>
            </a:r>
            <a:endParaRPr lang="es-ES" sz="1200" dirty="0">
              <a:solidFill>
                <a:schemeClr val="tx1">
                  <a:lumMod val="75000"/>
                  <a:lumOff val="25000"/>
                </a:schemeClr>
              </a:solidFill>
            </a:endParaRPr>
          </a:p>
        </p:txBody>
      </p:sp>
      <p:pic>
        <p:nvPicPr>
          <p:cNvPr id="21" name="Gráfico 20">
            <a:extLst>
              <a:ext uri="{FF2B5EF4-FFF2-40B4-BE49-F238E27FC236}">
                <a16:creationId xmlns:a16="http://schemas.microsoft.com/office/drawing/2014/main" id="{BC40B979-B14B-4F30-B1BE-9E6CE76E3F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2" name="Rectángulo: esquinas superiores redondeadas 21">
            <a:extLst>
              <a:ext uri="{FF2B5EF4-FFF2-40B4-BE49-F238E27FC236}">
                <a16:creationId xmlns:a16="http://schemas.microsoft.com/office/drawing/2014/main" id="{A6EF00F1-7EAA-45FE-8274-86F4FAF7C17F}"/>
              </a:ext>
            </a:extLst>
          </p:cNvPr>
          <p:cNvSpPr/>
          <p:nvPr/>
        </p:nvSpPr>
        <p:spPr>
          <a:xfrm>
            <a:off x="4763404" y="1576110"/>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FCFAC75A-FFFE-44B1-AC1A-64F4CBA8EE80}"/>
              </a:ext>
            </a:extLst>
          </p:cNvPr>
          <p:cNvSpPr/>
          <p:nvPr/>
        </p:nvSpPr>
        <p:spPr>
          <a:xfrm>
            <a:off x="6464211" y="104888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2CBE0490-4A4A-4D21-A542-C037AF8EC5FC}"/>
              </a:ext>
            </a:extLst>
          </p:cNvPr>
          <p:cNvSpPr/>
          <p:nvPr/>
        </p:nvSpPr>
        <p:spPr>
          <a:xfrm>
            <a:off x="4763404" y="1681574"/>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5" name="Gráfico 24">
            <a:extLst>
              <a:ext uri="{FF2B5EF4-FFF2-40B4-BE49-F238E27FC236}">
                <a16:creationId xmlns:a16="http://schemas.microsoft.com/office/drawing/2014/main" id="{242EBC61-85A5-4E87-B6EB-7213529CDF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256" y="1119856"/>
            <a:ext cx="336919" cy="507831"/>
          </a:xfrm>
          <a:prstGeom prst="rect">
            <a:avLst/>
          </a:prstGeom>
        </p:spPr>
      </p:pic>
      <p:sp>
        <p:nvSpPr>
          <p:cNvPr id="26" name="Rectángulo 25">
            <a:extLst>
              <a:ext uri="{FF2B5EF4-FFF2-40B4-BE49-F238E27FC236}">
                <a16:creationId xmlns:a16="http://schemas.microsoft.com/office/drawing/2014/main" id="{6324B3F0-9631-4516-AC3D-29E1DB4962A7}"/>
              </a:ext>
            </a:extLst>
          </p:cNvPr>
          <p:cNvSpPr/>
          <p:nvPr/>
        </p:nvSpPr>
        <p:spPr>
          <a:xfrm>
            <a:off x="394772" y="2086028"/>
            <a:ext cx="3917561" cy="10907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3195A4F8-94B3-44D7-99FC-08F9D7B64D36}"/>
              </a:ext>
            </a:extLst>
          </p:cNvPr>
          <p:cNvSpPr/>
          <p:nvPr/>
        </p:nvSpPr>
        <p:spPr>
          <a:xfrm>
            <a:off x="4763404" y="2029970"/>
            <a:ext cx="3976697" cy="114685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8C99445C-1502-4F6F-AB01-0ED6A8DA086E}"/>
              </a:ext>
            </a:extLst>
          </p:cNvPr>
          <p:cNvSpPr txBox="1"/>
          <p:nvPr/>
        </p:nvSpPr>
        <p:spPr>
          <a:xfrm>
            <a:off x="4780720" y="2296300"/>
            <a:ext cx="3917561"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labor and capital costs are reduced because all the steps for the fermentation process are simplified</a:t>
            </a:r>
            <a:r>
              <a:rPr lang="es-ES" sz="1200" dirty="0">
                <a:solidFill>
                  <a:schemeClr val="tx1">
                    <a:lumMod val="75000"/>
                    <a:lumOff val="25000"/>
                  </a:schemeClr>
                </a:solidFill>
              </a:rPr>
              <a:t>.</a:t>
            </a:r>
          </a:p>
        </p:txBody>
      </p:sp>
      <p:sp>
        <p:nvSpPr>
          <p:cNvPr id="29" name="Rectángulo: esquinas superiores redondeadas 28">
            <a:extLst>
              <a:ext uri="{FF2B5EF4-FFF2-40B4-BE49-F238E27FC236}">
                <a16:creationId xmlns:a16="http://schemas.microsoft.com/office/drawing/2014/main" id="{AD5A2883-0EF3-45E8-BD70-813C6AB59296}"/>
              </a:ext>
            </a:extLst>
          </p:cNvPr>
          <p:cNvSpPr/>
          <p:nvPr/>
        </p:nvSpPr>
        <p:spPr>
          <a:xfrm>
            <a:off x="2495237" y="3833181"/>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7A996CD7-4E00-4BFB-B209-4D5FC2E4E77D}"/>
              </a:ext>
            </a:extLst>
          </p:cNvPr>
          <p:cNvSpPr/>
          <p:nvPr/>
        </p:nvSpPr>
        <p:spPr>
          <a:xfrm>
            <a:off x="4235533" y="332641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87F30FF8-25F9-4739-9B8C-56482334A2AA}"/>
              </a:ext>
            </a:extLst>
          </p:cNvPr>
          <p:cNvSpPr/>
          <p:nvPr/>
        </p:nvSpPr>
        <p:spPr>
          <a:xfrm>
            <a:off x="2374084" y="3938645"/>
            <a:ext cx="4210323" cy="553998"/>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endParaRPr lang="es-ES" sz="1500" b="1" dirty="0">
              <a:solidFill>
                <a:schemeClr val="bg1"/>
              </a:solidFill>
              <a:ea typeface="Open Sans Light" panose="020B0306030504020204" pitchFamily="34" charset="0"/>
              <a:cs typeface="Open Sans Light" panose="020B0306030504020204" pitchFamily="34" charset="0"/>
            </a:endParaRPr>
          </a:p>
          <a:p>
            <a:pPr algn="ctr" defTabSz="534924"/>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2" name="TextBox 33">
            <a:extLst>
              <a:ext uri="{FF2B5EF4-FFF2-40B4-BE49-F238E27FC236}">
                <a16:creationId xmlns:a16="http://schemas.microsoft.com/office/drawing/2014/main" id="{E84E2E31-D66A-4503-BCDC-533B0037A100}"/>
              </a:ext>
            </a:extLst>
          </p:cNvPr>
          <p:cNvSpPr txBox="1"/>
          <p:nvPr/>
        </p:nvSpPr>
        <p:spPr>
          <a:xfrm>
            <a:off x="2518514" y="4420630"/>
            <a:ext cx="3917169" cy="1456809"/>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Reduction of the maximum consumption of public services.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Reduction of energy losses and extraction.</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Reduction of waste disposal.</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Limited space requirements.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Easy control of the process.</a:t>
            </a:r>
          </a:p>
        </p:txBody>
      </p:sp>
      <p:sp>
        <p:nvSpPr>
          <p:cNvPr id="33" name="Rectángulo 32">
            <a:extLst>
              <a:ext uri="{FF2B5EF4-FFF2-40B4-BE49-F238E27FC236}">
                <a16:creationId xmlns:a16="http://schemas.microsoft.com/office/drawing/2014/main" id="{FB7D3B0F-1F54-4AEF-98EB-2B6F5D5D04B3}"/>
              </a:ext>
            </a:extLst>
          </p:cNvPr>
          <p:cNvSpPr/>
          <p:nvPr/>
        </p:nvSpPr>
        <p:spPr>
          <a:xfrm>
            <a:off x="2495244" y="4341011"/>
            <a:ext cx="4057246" cy="158086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DC3B547E-6B64-4601-AE92-E45C340C8B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308635" y="3430898"/>
            <a:ext cx="510233" cy="510233"/>
          </a:xfrm>
          <a:prstGeom prst="rect">
            <a:avLst/>
          </a:prstGeom>
        </p:spPr>
      </p:pic>
      <p:sp>
        <p:nvSpPr>
          <p:cNvPr id="35" name="Titel 1">
            <a:extLst>
              <a:ext uri="{FF2B5EF4-FFF2-40B4-BE49-F238E27FC236}">
                <a16:creationId xmlns:a16="http://schemas.microsoft.com/office/drawing/2014/main" id="{C65E470D-0BB1-4A87-8D4A-957C751D51F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B9AD7A63-12E9-47A9-A01D-923027C623E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79833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89</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2ED0E76A-4C98-4277-BBA3-30E3D8E59E3D}"/>
              </a:ext>
            </a:extLst>
          </p:cNvPr>
          <p:cNvGraphicFramePr>
            <a:graphicFrameLocks noGrp="1"/>
          </p:cNvGraphicFramePr>
          <p:nvPr>
            <p:extLst>
              <p:ext uri="{D42A27DB-BD31-4B8C-83A1-F6EECF244321}">
                <p14:modId xmlns:p14="http://schemas.microsoft.com/office/powerpoint/2010/main" val="68259868"/>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a:t>
                      </a:r>
                      <a:endParaRPr lang="es-ES" sz="2000" b="1" dirty="0">
                        <a:solidFill>
                          <a:schemeClr val="tx1">
                            <a:lumMod val="75000"/>
                            <a:lumOff val="25000"/>
                          </a:schemeClr>
                        </a:solidFill>
                        <a:latin typeface="Arial" panose="020B0604020202020204" pitchFamily="34" charset="0"/>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BEMP is to recover the CO2 generated during beer production from the tops of the fermentation tanks/vessels, the maturation vessels and the bright beer tanks. CO2 can then be scrubbed, purified and compressed for storage. It can later be used in-house in a number of brewery operations, e.g. carbonation and bottling, as well as sold or provided for other applications, in the framework of industrial symbiosis.</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E1A541AB-9157-4C89-AA21-5565B0D78F11}"/>
              </a:ext>
            </a:extLst>
          </p:cNvPr>
          <p:cNvGraphicFramePr>
            <a:graphicFrameLocks noGrp="1"/>
          </p:cNvGraphicFramePr>
          <p:nvPr>
            <p:extLst>
              <p:ext uri="{D42A27DB-BD31-4B8C-83A1-F6EECF244321}">
                <p14:modId xmlns:p14="http://schemas.microsoft.com/office/powerpoint/2010/main" val="2972869944"/>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 </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can be adapted to all scales of beer production. However, microbreweries and small breweries might find it unattractive because of investments costs and the complexity of the system to recover the CO2 generated.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6C7F60C2-A936-4489-95EE-063F43220F1A}"/>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CO2 recovery in beer production</a:t>
            </a:r>
            <a:r>
              <a:rPr lang="es-ES" sz="1800" dirty="0">
                <a:solidFill>
                  <a:srgbClr val="000000">
                    <a:lumMod val="75000"/>
                    <a:lumOff val="25000"/>
                  </a:srgbClr>
                </a:solidFill>
              </a:rPr>
              <a:t>:</a:t>
            </a:r>
          </a:p>
        </p:txBody>
      </p:sp>
      <p:sp>
        <p:nvSpPr>
          <p:cNvPr id="11" name="Titel 1">
            <a:extLst>
              <a:ext uri="{FF2B5EF4-FFF2-40B4-BE49-F238E27FC236}">
                <a16:creationId xmlns:a16="http://schemas.microsoft.com/office/drawing/2014/main" id="{E7082812-A00F-4830-8968-B78A338565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C96AB172-6186-4127-B233-DD47AF4B42A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5347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a:t>
            </a:fld>
            <a:endParaRPr lang="de-DE">
              <a:solidFill>
                <a:srgbClr val="000000">
                  <a:lumMod val="75000"/>
                  <a:lumOff val="25000"/>
                </a:srgbClr>
              </a:solidFill>
              <a:latin typeface="Arial"/>
            </a:endParaRPr>
          </a:p>
        </p:txBody>
      </p:sp>
      <p:sp>
        <p:nvSpPr>
          <p:cNvPr id="6" name="Titel 1">
            <a:extLst>
              <a:ext uri="{FF2B5EF4-FFF2-40B4-BE49-F238E27FC236}">
                <a16:creationId xmlns:a16="http://schemas.microsoft.com/office/drawing/2014/main" id="{97CE2BE9-4772-45B3-935C-7B474ECDA74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Sustainable</a:t>
            </a:r>
            <a:r>
              <a:rPr lang="es-ES" sz="2400" dirty="0"/>
              <a:t> </a:t>
            </a:r>
            <a:r>
              <a:rPr lang="es-ES" sz="2400" dirty="0" err="1"/>
              <a:t>supply</a:t>
            </a:r>
            <a:r>
              <a:rPr lang="es-ES" sz="2400" dirty="0"/>
              <a:t> </a:t>
            </a:r>
            <a:r>
              <a:rPr lang="es-ES" sz="2400" dirty="0" err="1"/>
              <a:t>chain</a:t>
            </a:r>
            <a:r>
              <a:rPr lang="es-ES" sz="2400" dirty="0"/>
              <a:t> </a:t>
            </a:r>
            <a:r>
              <a:rPr lang="es-ES" sz="2400" dirty="0" err="1"/>
              <a:t>management</a:t>
            </a:r>
            <a:r>
              <a:rPr lang="es-ES" sz="2400" dirty="0"/>
              <a:t>.</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D18FDF42-00CA-4296-A2C1-70E12E46B36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08BD54BB-6AA7-48EA-A1C9-6E937B80AEBF}"/>
              </a:ext>
            </a:extLst>
          </p:cNvPr>
          <p:cNvGraphicFramePr>
            <a:graphicFrameLocks noGrp="1"/>
          </p:cNvGraphicFramePr>
          <p:nvPr>
            <p:extLst>
              <p:ext uri="{D42A27DB-BD31-4B8C-83A1-F6EECF244321}">
                <p14:modId xmlns:p14="http://schemas.microsoft.com/office/powerpoint/2010/main" val="4020369181"/>
              </p:ext>
            </p:extLst>
          </p:nvPr>
        </p:nvGraphicFramePr>
        <p:xfrm>
          <a:off x="238984" y="1884346"/>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err="1">
                          <a:solidFill>
                            <a:schemeClr val="tx1"/>
                          </a:solidFill>
                        </a:rPr>
                        <a:t>Summary</a:t>
                      </a:r>
                      <a:endParaRPr lang="es-ES" sz="2000" b="1" dirty="0">
                        <a:solidFill>
                          <a:schemeClr val="tx1"/>
                        </a:solidFill>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BEMP must manage the supply chain, choosing one or more of the following three approaches: (1) selection of suppliers that meet the identified environmental performance criteria, (2) adaptation of recipes to eliminate unsustainable ingredients, (3) support for suppliers in the improvement of their environmental performance.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Later, a sustainability program for water resources can be implemented.</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11" name="Tabla 10">
            <a:extLst>
              <a:ext uri="{FF2B5EF4-FFF2-40B4-BE49-F238E27FC236}">
                <a16:creationId xmlns:a16="http://schemas.microsoft.com/office/drawing/2014/main" id="{9AA70842-1790-4898-B957-4EA50923921A}"/>
              </a:ext>
            </a:extLst>
          </p:cNvPr>
          <p:cNvGraphicFramePr>
            <a:graphicFrameLocks noGrp="1"/>
          </p:cNvGraphicFramePr>
          <p:nvPr>
            <p:extLst>
              <p:ext uri="{D42A27DB-BD31-4B8C-83A1-F6EECF244321}">
                <p14:modId xmlns:p14="http://schemas.microsoft.com/office/powerpoint/2010/main" val="3024174628"/>
              </p:ext>
            </p:extLst>
          </p:nvPr>
        </p:nvGraphicFramePr>
        <p:xfrm>
          <a:off x="238984" y="3836135"/>
          <a:ext cx="8666032" cy="177502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920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b="1" kern="1200" dirty="0" err="1">
                          <a:solidFill>
                            <a:schemeClr val="tx1"/>
                          </a:solidFill>
                          <a:latin typeface="+mn-lt"/>
                          <a:ea typeface="+mn-ea"/>
                          <a:cs typeface="+mn-cs"/>
                        </a:rPr>
                        <a:t>Applicability</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968162">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lumMod val="75000"/>
                              <a:lumOff val="25000"/>
                            </a:schemeClr>
                          </a:solidFill>
                          <a:effectLst/>
                          <a:latin typeface="+mn-lt"/>
                          <a:ea typeface="+mn-ea"/>
                          <a:cs typeface="+mn-cs"/>
                        </a:rPr>
                        <a:t>Sustainable supply chain management can have some limitations: (</a:t>
                      </a:r>
                      <a:r>
                        <a:rPr lang="en-US" sz="1400" kern="1200" dirty="0" err="1">
                          <a:solidFill>
                            <a:schemeClr val="tx1">
                              <a:lumMod val="75000"/>
                              <a:lumOff val="25000"/>
                            </a:schemeClr>
                          </a:solidFill>
                          <a:effectLst/>
                          <a:latin typeface="+mn-lt"/>
                          <a:ea typeface="+mn-ea"/>
                          <a:cs typeface="+mn-cs"/>
                        </a:rPr>
                        <a:t>i</a:t>
                      </a:r>
                      <a:r>
                        <a:rPr lang="en-US" sz="1400" kern="1200" dirty="0">
                          <a:solidFill>
                            <a:schemeClr val="tx1">
                              <a:lumMod val="75000"/>
                              <a:lumOff val="25000"/>
                            </a:schemeClr>
                          </a:solidFill>
                          <a:effectLst/>
                          <a:latin typeface="+mn-lt"/>
                          <a:ea typeface="+mn-ea"/>
                          <a:cs typeface="+mn-cs"/>
                        </a:rPr>
                        <a:t>) the green procurement approach assumes that ‘green’ choices are available; (ii) recipes can be adapted if unsustainable ingredients can be removed with equivalent, more sustainable alternatives; and (iii) it may not always be possible to influence the performance of existing suppliers, e.g. due to small volumes of products purchased by an SME. However, the three approaches presented are in most cases broadly applicable.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Tree>
    <p:extLst>
      <p:ext uri="{BB962C8B-B14F-4D97-AF65-F5344CB8AC3E}">
        <p14:creationId xmlns:p14="http://schemas.microsoft.com/office/powerpoint/2010/main" val="4108373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90</a:t>
            </a:fld>
            <a:endParaRPr lang="de-DE">
              <a:solidFill>
                <a:srgbClr val="000000">
                  <a:lumMod val="75000"/>
                  <a:lumOff val="25000"/>
                </a:srgbClr>
              </a:solidFill>
              <a:latin typeface="Arial"/>
            </a:endParaRPr>
          </a:p>
        </p:txBody>
      </p:sp>
      <p:graphicFrame>
        <p:nvGraphicFramePr>
          <p:cNvPr id="7" name="Tabla 6">
            <a:extLst>
              <a:ext uri="{FF2B5EF4-FFF2-40B4-BE49-F238E27FC236}">
                <a16:creationId xmlns:a16="http://schemas.microsoft.com/office/drawing/2014/main" id="{93A012C6-689F-4037-9FB1-093CA0A3BC0A}"/>
              </a:ext>
            </a:extLst>
          </p:cNvPr>
          <p:cNvGraphicFramePr>
            <a:graphicFrameLocks noGrp="1"/>
          </p:cNvGraphicFramePr>
          <p:nvPr>
            <p:extLst>
              <p:ext uri="{D42A27DB-BD31-4B8C-83A1-F6EECF244321}">
                <p14:modId xmlns:p14="http://schemas.microsoft.com/office/powerpoint/2010/main" val="233121626"/>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Percentage of CO2 recovered from fermentation (%).</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Amount of CO2 recovered per </a:t>
                      </a:r>
                      <a:r>
                        <a:rPr lang="en-US" sz="1200" dirty="0" err="1">
                          <a:solidFill>
                            <a:schemeClr val="tx1">
                              <a:lumMod val="75000"/>
                              <a:lumOff val="25000"/>
                            </a:schemeClr>
                          </a:solidFill>
                        </a:rPr>
                        <a:t>hectolitre</a:t>
                      </a:r>
                      <a:r>
                        <a:rPr lang="en-US" sz="1200" dirty="0">
                          <a:solidFill>
                            <a:schemeClr val="tx1">
                              <a:lumMod val="75000"/>
                              <a:lumOff val="25000"/>
                            </a:schemeClr>
                          </a:solidFill>
                        </a:rPr>
                        <a:t> of beer produced (g CO2/hl).</a:t>
                      </a:r>
                    </a:p>
                    <a:p>
                      <a:pPr marL="171450" indent="-171450" algn="just" defTabSz="713232">
                        <a:spcAft>
                          <a:spcPts val="600"/>
                        </a:spcAft>
                        <a:buFont typeface="Arial" panose="020B0604020202020204" pitchFamily="34" charset="0"/>
                        <a:buChar char="•"/>
                      </a:pPr>
                      <a:r>
                        <a:rPr lang="en-US" sz="1200" dirty="0">
                          <a:solidFill>
                            <a:schemeClr val="tx1">
                              <a:lumMod val="75000"/>
                              <a:lumOff val="25000"/>
                            </a:schemeClr>
                          </a:solidFill>
                        </a:rPr>
                        <a:t>Hourly capacity of the brewery's CO2 recovery system (g CO2/h).</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9" name="Tabla 8">
            <a:extLst>
              <a:ext uri="{FF2B5EF4-FFF2-40B4-BE49-F238E27FC236}">
                <a16:creationId xmlns:a16="http://schemas.microsoft.com/office/drawing/2014/main" id="{51EBB1FC-6892-4162-B8D7-938E721151BD}"/>
              </a:ext>
            </a:extLst>
          </p:cNvPr>
          <p:cNvGraphicFramePr>
            <a:graphicFrameLocks noGrp="1"/>
          </p:cNvGraphicFramePr>
          <p:nvPr>
            <p:extLst>
              <p:ext uri="{D42A27DB-BD31-4B8C-83A1-F6EECF244321}">
                <p14:modId xmlns:p14="http://schemas.microsoft.com/office/powerpoint/2010/main" val="2917665383"/>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A system recovering at least 50 % of the CO2 generated during fermentation is implemented</a:t>
                      </a:r>
                      <a:r>
                        <a:rPr lang="es-ES" sz="1200" kern="1200" dirty="0">
                          <a:solidFill>
                            <a:schemeClr val="tx1">
                              <a:lumMod val="75000"/>
                              <a:lumOff val="25000"/>
                            </a:schemeClr>
                          </a:solidFill>
                          <a:latin typeface="+mn-lt"/>
                          <a:ea typeface="+mn-ea"/>
                          <a:cs typeface="+mn-cs"/>
                        </a:rPr>
                        <a:t>.</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Untertitel 5">
            <a:extLst>
              <a:ext uri="{FF2B5EF4-FFF2-40B4-BE49-F238E27FC236}">
                <a16:creationId xmlns:a16="http://schemas.microsoft.com/office/drawing/2014/main" id="{14FEE345-6A6D-4F7A-989A-AB12A33D2DCD}"/>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CO2 recovery in beer production</a:t>
            </a:r>
            <a:r>
              <a:rPr lang="es-ES" sz="1800" dirty="0">
                <a:solidFill>
                  <a:srgbClr val="000000">
                    <a:lumMod val="75000"/>
                    <a:lumOff val="25000"/>
                  </a:srgbClr>
                </a:solidFill>
              </a:rPr>
              <a:t>:</a:t>
            </a:r>
          </a:p>
        </p:txBody>
      </p:sp>
      <p:sp>
        <p:nvSpPr>
          <p:cNvPr id="11" name="Titel 1">
            <a:extLst>
              <a:ext uri="{FF2B5EF4-FFF2-40B4-BE49-F238E27FC236}">
                <a16:creationId xmlns:a16="http://schemas.microsoft.com/office/drawing/2014/main" id="{5926AC1F-1AE5-4694-92DA-202A7361DA2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D9AD44BA-40B7-43A9-A850-A0E2FBDFC50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34210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91</a:t>
            </a:fld>
            <a:endParaRPr lang="de-DE"/>
          </a:p>
        </p:txBody>
      </p:sp>
      <p:sp>
        <p:nvSpPr>
          <p:cNvPr id="16" name="Rectángulo: esquinas superiores redondeadas 15">
            <a:extLst>
              <a:ext uri="{FF2B5EF4-FFF2-40B4-BE49-F238E27FC236}">
                <a16:creationId xmlns:a16="http://schemas.microsoft.com/office/drawing/2014/main" id="{515BF8F8-1B31-4197-AB7B-05B3444F77F3}"/>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C3FB861E-3310-4B08-9BAC-1DC1F982F300}"/>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1">
            <a:extLst>
              <a:ext uri="{FF2B5EF4-FFF2-40B4-BE49-F238E27FC236}">
                <a16:creationId xmlns:a16="http://schemas.microsoft.com/office/drawing/2014/main" id="{5156E23E-01EC-4F8D-B036-8F84D83890FE}"/>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20" name="TextBox 33">
            <a:extLst>
              <a:ext uri="{FF2B5EF4-FFF2-40B4-BE49-F238E27FC236}">
                <a16:creationId xmlns:a16="http://schemas.microsoft.com/office/drawing/2014/main" id="{731AF25E-1642-465C-8392-E291EE69A3CE}"/>
              </a:ext>
            </a:extLst>
          </p:cNvPr>
          <p:cNvSpPr txBox="1"/>
          <p:nvPr/>
        </p:nvSpPr>
        <p:spPr>
          <a:xfrm>
            <a:off x="445719" y="2304182"/>
            <a:ext cx="3790977" cy="64633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implementation of this technique reduces the amount of CO2 purchased, which reduces the environmental footprint of the final product</a:t>
            </a:r>
            <a:r>
              <a:rPr lang="es-ES" sz="1200" dirty="0">
                <a:solidFill>
                  <a:schemeClr val="tx1">
                    <a:lumMod val="75000"/>
                    <a:lumOff val="25000"/>
                  </a:schemeClr>
                </a:solidFill>
              </a:rPr>
              <a:t>.</a:t>
            </a:r>
          </a:p>
        </p:txBody>
      </p:sp>
      <p:pic>
        <p:nvPicPr>
          <p:cNvPr id="21" name="Gráfico 20">
            <a:extLst>
              <a:ext uri="{FF2B5EF4-FFF2-40B4-BE49-F238E27FC236}">
                <a16:creationId xmlns:a16="http://schemas.microsoft.com/office/drawing/2014/main" id="{BC4A9051-1736-4D9E-84D8-0DE77091C5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2" name="Rectángulo: esquinas superiores redondeadas 21">
            <a:extLst>
              <a:ext uri="{FF2B5EF4-FFF2-40B4-BE49-F238E27FC236}">
                <a16:creationId xmlns:a16="http://schemas.microsoft.com/office/drawing/2014/main" id="{E91DE906-379A-4345-928E-18C3E595A236}"/>
              </a:ext>
            </a:extLst>
          </p:cNvPr>
          <p:cNvSpPr/>
          <p:nvPr/>
        </p:nvSpPr>
        <p:spPr>
          <a:xfrm>
            <a:off x="4763404" y="1576110"/>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2D223620-D30E-459E-8AF1-8AE244C5698A}"/>
              </a:ext>
            </a:extLst>
          </p:cNvPr>
          <p:cNvSpPr/>
          <p:nvPr/>
        </p:nvSpPr>
        <p:spPr>
          <a:xfrm>
            <a:off x="6464211" y="1048887"/>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angle 11">
            <a:extLst>
              <a:ext uri="{FF2B5EF4-FFF2-40B4-BE49-F238E27FC236}">
                <a16:creationId xmlns:a16="http://schemas.microsoft.com/office/drawing/2014/main" id="{CF8CC2F1-6540-41A3-AB7C-20898C4C7219}"/>
              </a:ext>
            </a:extLst>
          </p:cNvPr>
          <p:cNvSpPr/>
          <p:nvPr/>
        </p:nvSpPr>
        <p:spPr>
          <a:xfrm>
            <a:off x="4763404" y="1681574"/>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5" name="Gráfico 24">
            <a:extLst>
              <a:ext uri="{FF2B5EF4-FFF2-40B4-BE49-F238E27FC236}">
                <a16:creationId xmlns:a16="http://schemas.microsoft.com/office/drawing/2014/main" id="{B82274E1-871A-4063-A709-6D12628DB0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256" y="1119856"/>
            <a:ext cx="336919" cy="507831"/>
          </a:xfrm>
          <a:prstGeom prst="rect">
            <a:avLst/>
          </a:prstGeom>
        </p:spPr>
      </p:pic>
      <p:sp>
        <p:nvSpPr>
          <p:cNvPr id="26" name="Rectángulo 25">
            <a:extLst>
              <a:ext uri="{FF2B5EF4-FFF2-40B4-BE49-F238E27FC236}">
                <a16:creationId xmlns:a16="http://schemas.microsoft.com/office/drawing/2014/main" id="{FD433532-B30E-48F9-AFAE-374BB862A528}"/>
              </a:ext>
            </a:extLst>
          </p:cNvPr>
          <p:cNvSpPr/>
          <p:nvPr/>
        </p:nvSpPr>
        <p:spPr>
          <a:xfrm>
            <a:off x="394772" y="2086028"/>
            <a:ext cx="3917561" cy="10907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176483B3-44BF-4EE3-BEB1-C95D9D907BE2}"/>
              </a:ext>
            </a:extLst>
          </p:cNvPr>
          <p:cNvSpPr/>
          <p:nvPr/>
        </p:nvSpPr>
        <p:spPr>
          <a:xfrm>
            <a:off x="4763404" y="2029970"/>
            <a:ext cx="3976697" cy="135649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extBox 33">
            <a:extLst>
              <a:ext uri="{FF2B5EF4-FFF2-40B4-BE49-F238E27FC236}">
                <a16:creationId xmlns:a16="http://schemas.microsoft.com/office/drawing/2014/main" id="{BF5051E0-EE08-4C61-B379-DFDDEFFF822B}"/>
              </a:ext>
            </a:extLst>
          </p:cNvPr>
          <p:cNvSpPr txBox="1"/>
          <p:nvPr/>
        </p:nvSpPr>
        <p:spPr>
          <a:xfrm>
            <a:off x="4780720" y="2102448"/>
            <a:ext cx="3917561" cy="107978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CO2 is required at the end of the manufacturing process to achieve the effervescent effect in the final product.</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Therefore, on-site generation, upon recovery, reduces operating costs of breweries.</a:t>
            </a:r>
          </a:p>
        </p:txBody>
      </p:sp>
      <p:sp>
        <p:nvSpPr>
          <p:cNvPr id="29" name="Rectángulo: esquinas superiores redondeadas 28">
            <a:extLst>
              <a:ext uri="{FF2B5EF4-FFF2-40B4-BE49-F238E27FC236}">
                <a16:creationId xmlns:a16="http://schemas.microsoft.com/office/drawing/2014/main" id="{F28DE252-CADB-41C3-80CE-66B011143577}"/>
              </a:ext>
            </a:extLst>
          </p:cNvPr>
          <p:cNvSpPr/>
          <p:nvPr/>
        </p:nvSpPr>
        <p:spPr>
          <a:xfrm>
            <a:off x="2495237" y="4045221"/>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lipse 29">
            <a:extLst>
              <a:ext uri="{FF2B5EF4-FFF2-40B4-BE49-F238E27FC236}">
                <a16:creationId xmlns:a16="http://schemas.microsoft.com/office/drawing/2014/main" id="{B469205E-B707-4502-840C-75C0670331F9}"/>
              </a:ext>
            </a:extLst>
          </p:cNvPr>
          <p:cNvSpPr/>
          <p:nvPr/>
        </p:nvSpPr>
        <p:spPr>
          <a:xfrm>
            <a:off x="4235533" y="3538450"/>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11">
            <a:extLst>
              <a:ext uri="{FF2B5EF4-FFF2-40B4-BE49-F238E27FC236}">
                <a16:creationId xmlns:a16="http://schemas.microsoft.com/office/drawing/2014/main" id="{B9CFEEA2-C867-4047-A890-BB671B6DE462}"/>
              </a:ext>
            </a:extLst>
          </p:cNvPr>
          <p:cNvSpPr/>
          <p:nvPr/>
        </p:nvSpPr>
        <p:spPr>
          <a:xfrm>
            <a:off x="2374084" y="4150685"/>
            <a:ext cx="4210323"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2" name="TextBox 33">
            <a:extLst>
              <a:ext uri="{FF2B5EF4-FFF2-40B4-BE49-F238E27FC236}">
                <a16:creationId xmlns:a16="http://schemas.microsoft.com/office/drawing/2014/main" id="{F3B745F9-67DA-47A2-B6E4-B890E946C898}"/>
              </a:ext>
            </a:extLst>
          </p:cNvPr>
          <p:cNvSpPr txBox="1"/>
          <p:nvPr/>
        </p:nvSpPr>
        <p:spPr>
          <a:xfrm>
            <a:off x="2518514" y="4756794"/>
            <a:ext cx="3917169" cy="89511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reduction of operating costs (reduction of purchased CO2).</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Better visibility of the market thanks to the promotion of an innovative product.</a:t>
            </a:r>
            <a:endParaRPr lang="es-ES" sz="1200" dirty="0">
              <a:solidFill>
                <a:schemeClr val="tx1">
                  <a:lumMod val="75000"/>
                  <a:lumOff val="25000"/>
                </a:schemeClr>
              </a:solidFill>
            </a:endParaRPr>
          </a:p>
        </p:txBody>
      </p:sp>
      <p:sp>
        <p:nvSpPr>
          <p:cNvPr id="33" name="Rectángulo 32">
            <a:extLst>
              <a:ext uri="{FF2B5EF4-FFF2-40B4-BE49-F238E27FC236}">
                <a16:creationId xmlns:a16="http://schemas.microsoft.com/office/drawing/2014/main" id="{C9632539-AFC1-4287-9CF4-97DBE1634CC0}"/>
              </a:ext>
            </a:extLst>
          </p:cNvPr>
          <p:cNvSpPr/>
          <p:nvPr/>
        </p:nvSpPr>
        <p:spPr>
          <a:xfrm>
            <a:off x="2495244" y="4539740"/>
            <a:ext cx="4057246" cy="138213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Gráfico 33" descr="Flecha: curva con sentido de las agujas del reloj">
            <a:extLst>
              <a:ext uri="{FF2B5EF4-FFF2-40B4-BE49-F238E27FC236}">
                <a16:creationId xmlns:a16="http://schemas.microsoft.com/office/drawing/2014/main" id="{9B169553-2989-466A-BD9B-B71DAE478A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308635" y="3642938"/>
            <a:ext cx="510233" cy="510233"/>
          </a:xfrm>
          <a:prstGeom prst="rect">
            <a:avLst/>
          </a:prstGeom>
        </p:spPr>
      </p:pic>
      <p:sp>
        <p:nvSpPr>
          <p:cNvPr id="35" name="Titel 1">
            <a:extLst>
              <a:ext uri="{FF2B5EF4-FFF2-40B4-BE49-F238E27FC236}">
                <a16:creationId xmlns:a16="http://schemas.microsoft.com/office/drawing/2014/main" id="{D6FF535D-9A3C-4630-9369-78A182BA8F3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beer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6" name="Rectángulo 35">
            <a:extLst>
              <a:ext uri="{FF2B5EF4-FFF2-40B4-BE49-F238E27FC236}">
                <a16:creationId xmlns:a16="http://schemas.microsoft.com/office/drawing/2014/main" id="{B41E76BF-EB87-4C20-8658-13497278504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844158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92</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1FE75053-2225-4992-BD85-9BE0C92AEFB9}"/>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impacts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967F949A-66C0-48C8-AE89-378BB56DF29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Production</a:t>
            </a:r>
            <a:r>
              <a:rPr lang="es-ES" sz="2400" dirty="0"/>
              <a:t> </a:t>
            </a:r>
            <a:r>
              <a:rPr lang="es-ES" sz="2400" dirty="0" err="1"/>
              <a:t>of</a:t>
            </a:r>
            <a:r>
              <a:rPr lang="es-ES" sz="2400" dirty="0"/>
              <a:t> </a:t>
            </a:r>
            <a:r>
              <a:rPr lang="es-ES" sz="2400" dirty="0" err="1"/>
              <a:t>meat</a:t>
            </a:r>
            <a:r>
              <a:rPr lang="es-ES" sz="2400" dirty="0"/>
              <a:t> and </a:t>
            </a:r>
            <a:r>
              <a:rPr lang="es-ES" sz="2400" dirty="0" err="1"/>
              <a:t>poultry</a:t>
            </a:r>
            <a:r>
              <a:rPr lang="es-ES" sz="2400" dirty="0"/>
              <a:t> </a:t>
            </a:r>
            <a:r>
              <a:rPr lang="es-ES" sz="2400" dirty="0" err="1"/>
              <a:t>meat</a:t>
            </a:r>
            <a:r>
              <a:rPr lang="es-ES" sz="2400" dirty="0"/>
              <a:t> </a:t>
            </a:r>
            <a:r>
              <a:rPr lang="es-ES" sz="2400" dirty="0" err="1"/>
              <a:t>products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648ECF7-B949-4713-9B36-2629B44594E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E76F4E88-301A-4E76-8BDA-59741FF4F01C}"/>
              </a:ext>
            </a:extLst>
          </p:cNvPr>
          <p:cNvSpPr/>
          <p:nvPr/>
        </p:nvSpPr>
        <p:spPr>
          <a:xfrm>
            <a:off x="491678" y="1976155"/>
            <a:ext cx="7946429" cy="3248297"/>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27F582B0-ED02-4BF7-9394-39D6D0C3CBB3}"/>
              </a:ext>
            </a:extLst>
          </p:cNvPr>
          <p:cNvSpPr/>
          <p:nvPr/>
        </p:nvSpPr>
        <p:spPr>
          <a:xfrm>
            <a:off x="491678" y="2145985"/>
            <a:ext cx="8006861" cy="2661947"/>
          </a:xfrm>
          <a:prstGeom prst="rect">
            <a:avLst/>
          </a:prstGeom>
        </p:spPr>
        <p:txBody>
          <a:bodyPr wrap="square">
            <a:spAutoFit/>
          </a:bodyPr>
          <a:lstStyle/>
          <a:p>
            <a:pPr marL="171450" lvl="0" indent="-171450" algn="just"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Energy consumption, </a:t>
            </a:r>
            <a:r>
              <a:rPr lang="en-US" sz="1200" dirty="0">
                <a:solidFill>
                  <a:schemeClr val="tx1">
                    <a:lumMod val="75000"/>
                    <a:lumOff val="25000"/>
                  </a:schemeClr>
                </a:solidFill>
              </a:rPr>
              <a:t>both in terms of thermal energy and electricity. </a:t>
            </a:r>
          </a:p>
          <a:p>
            <a:pPr marL="171450" lvl="0" indent="-171450" algn="just"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Water consumption, </a:t>
            </a:r>
            <a:r>
              <a:rPr lang="en-US" sz="1200" dirty="0">
                <a:solidFill>
                  <a:schemeClr val="tx1">
                    <a:lumMod val="75000"/>
                    <a:lumOff val="25000"/>
                  </a:schemeClr>
                </a:solidFill>
              </a:rPr>
              <a:t>used as an ingredient, for cleaning, for unfreezing of raw materials and for cooling cooked products.</a:t>
            </a:r>
          </a:p>
          <a:p>
            <a:pPr marL="171450" lvl="0" indent="-171450" algn="just"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Wastewater, </a:t>
            </a:r>
            <a:r>
              <a:rPr lang="en-US" sz="1200" dirty="0">
                <a:solidFill>
                  <a:schemeClr val="tx1">
                    <a:lumMod val="75000"/>
                    <a:lumOff val="25000"/>
                  </a:schemeClr>
                </a:solidFill>
              </a:rPr>
              <a:t>which contains a significant organic load, characterized by a high salt content and organic constituents including mainly  blood, fat, protein, sugars, spices, additives, detergents and disinfectants. </a:t>
            </a:r>
          </a:p>
          <a:p>
            <a:pPr marL="171450" lvl="0" indent="-171450" algn="just" defTabSz="685800">
              <a:lnSpc>
                <a:spcPct val="150000"/>
              </a:lnSpc>
              <a:spcBef>
                <a:spcPct val="20000"/>
              </a:spcBef>
              <a:buFont typeface="Wingdings" panose="05000000000000000000" pitchFamily="2" charset="2"/>
              <a:buChar char="ü"/>
            </a:pPr>
            <a:r>
              <a:rPr lang="en-US" sz="1200" b="1" dirty="0">
                <a:solidFill>
                  <a:schemeClr val="tx1">
                    <a:lumMod val="75000"/>
                    <a:lumOff val="25000"/>
                  </a:schemeClr>
                </a:solidFill>
              </a:rPr>
              <a:t>Solid waste consists mainly of by-products generated during the meat and poultry meat processing. </a:t>
            </a:r>
            <a:r>
              <a:rPr lang="en-US" sz="1200" dirty="0">
                <a:solidFill>
                  <a:schemeClr val="tx1">
                    <a:lumMod val="75000"/>
                    <a:lumOff val="25000"/>
                  </a:schemeClr>
                </a:solidFill>
              </a:rPr>
              <a:t>These wastes include non-conforming products and meat scraps remaining on the processing equipment (e.g. bone, fat, leftover </a:t>
            </a:r>
            <a:r>
              <a:rPr lang="en-US" sz="1200" dirty="0" err="1">
                <a:solidFill>
                  <a:schemeClr val="tx1">
                    <a:lumMod val="75000"/>
                    <a:lumOff val="25000"/>
                  </a:schemeClr>
                </a:solidFill>
              </a:rPr>
              <a:t>choppings</a:t>
            </a:r>
            <a:r>
              <a:rPr lang="en-US" sz="1200" dirty="0">
                <a:solidFill>
                  <a:schemeClr val="tx1">
                    <a:lumMod val="75000"/>
                    <a:lumOff val="25000"/>
                  </a:schemeClr>
                </a:solidFill>
              </a:rPr>
              <a:t>). Other solid wastes such as packaging wastes (e.g. glass, cardboard, plastics, metal) can also be found.</a:t>
            </a:r>
          </a:p>
        </p:txBody>
      </p:sp>
    </p:spTree>
    <p:extLst>
      <p:ext uri="{BB962C8B-B14F-4D97-AF65-F5344CB8AC3E}">
        <p14:creationId xmlns:p14="http://schemas.microsoft.com/office/powerpoint/2010/main" val="15605585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93</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CD414EE6-D206-454D-9BE1-443915A36BD3}"/>
              </a:ext>
            </a:extLst>
          </p:cNvPr>
          <p:cNvGraphicFramePr>
            <a:graphicFrameLocks noGrp="1"/>
          </p:cNvGraphicFramePr>
          <p:nvPr>
            <p:extLst>
              <p:ext uri="{D42A27DB-BD31-4B8C-83A1-F6EECF244321}">
                <p14:modId xmlns:p14="http://schemas.microsoft.com/office/powerpoint/2010/main" val="1928437879"/>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 </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lumMod val="75000"/>
                              <a:lumOff val="25000"/>
                            </a:schemeClr>
                          </a:solidFill>
                          <a:effectLst/>
                          <a:latin typeface="+mn-lt"/>
                          <a:ea typeface="+mn-ea"/>
                          <a:cs typeface="+mn-cs"/>
                        </a:rPr>
                        <a:t>BEMP is to use high-pressure processing for pasteurization and cooking processes in the production of meat and poultry meat products, in order to reduce energy use. High pressures can be used in different ways for</a:t>
                      </a:r>
                      <a:r>
                        <a:rPr lang="es-ES" sz="1200" kern="1200" dirty="0">
                          <a:solidFill>
                            <a:schemeClr val="tx1">
                              <a:lumMod val="75000"/>
                              <a:lumOff val="25000"/>
                            </a:schemeClr>
                          </a:solidFill>
                          <a:effectLst/>
                          <a:latin typeface="+mn-lt"/>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replacing thermal pasteurization,</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reducing the cooking stage: by using high pressures, the cooking stage can be reduced as the complete pasteurization is carried out during the high-pressure processing pasteurization stage.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D95F4B00-A801-4558-BF88-436DFF806FA9}"/>
              </a:ext>
            </a:extLst>
          </p:cNvPr>
          <p:cNvGraphicFramePr>
            <a:graphicFrameLocks noGrp="1"/>
          </p:cNvGraphicFramePr>
          <p:nvPr>
            <p:extLst>
              <p:ext uri="{D42A27DB-BD31-4B8C-83A1-F6EECF244321}">
                <p14:modId xmlns:p14="http://schemas.microsoft.com/office/powerpoint/2010/main" val="1980096698"/>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producers of meat and poultry meat products. However, investment costs for purchasing the equipment are high and could discourage SMEs. When this is the case, SMEs can use a rental service for high-pressure processing, if available. Environmental performance indicate.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10" name="Titel 1">
            <a:extLst>
              <a:ext uri="{FF2B5EF4-FFF2-40B4-BE49-F238E27FC236}">
                <a16:creationId xmlns:a16="http://schemas.microsoft.com/office/drawing/2014/main" id="{966790CF-F316-46B6-8C9A-C6CF70C9BEA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Production</a:t>
            </a:r>
            <a:r>
              <a:rPr lang="es-ES" sz="2400" dirty="0"/>
              <a:t> </a:t>
            </a:r>
            <a:r>
              <a:rPr lang="es-ES" sz="2400" dirty="0" err="1"/>
              <a:t>of</a:t>
            </a:r>
            <a:r>
              <a:rPr lang="es-ES" sz="2400" dirty="0"/>
              <a:t> </a:t>
            </a:r>
            <a:r>
              <a:rPr lang="es-ES" sz="2400" dirty="0" err="1"/>
              <a:t>meat</a:t>
            </a:r>
            <a:r>
              <a:rPr lang="es-ES" sz="2400" dirty="0"/>
              <a:t> and </a:t>
            </a:r>
            <a:r>
              <a:rPr lang="es-ES" sz="2400" dirty="0" err="1"/>
              <a:t>poultry</a:t>
            </a:r>
            <a:r>
              <a:rPr lang="es-ES" sz="2400" dirty="0"/>
              <a:t> </a:t>
            </a:r>
            <a:r>
              <a:rPr lang="es-ES" sz="2400" dirty="0" err="1"/>
              <a:t>meat</a:t>
            </a:r>
            <a:r>
              <a:rPr lang="es-ES" sz="2400" dirty="0"/>
              <a:t> </a:t>
            </a:r>
            <a:r>
              <a:rPr lang="es-ES" sz="2400" dirty="0" err="1"/>
              <a:t>products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7BA12816-7489-4703-8FA5-F1D39E88434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212401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94</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5F33C66F-9F30-4064-96AD-470C349D050A}"/>
              </a:ext>
            </a:extLst>
          </p:cNvPr>
          <p:cNvGraphicFramePr>
            <a:graphicFrameLocks noGrp="1"/>
          </p:cNvGraphicFramePr>
          <p:nvPr>
            <p:extLst>
              <p:ext uri="{D42A27DB-BD31-4B8C-83A1-F6EECF244321}">
                <p14:modId xmlns:p14="http://schemas.microsoft.com/office/powerpoint/2010/main" val="2744146070"/>
              </p:ext>
            </p:extLst>
          </p:nvPr>
        </p:nvGraphicFramePr>
        <p:xfrm>
          <a:off x="238984" y="1774275"/>
          <a:ext cx="8666032" cy="197374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5686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1405102">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Total energy use per amount of meat and poultry meat processed (kWh/kg of product).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Energy use in high-pressure processing (kWh/cycle of processed product or kWh/kg of product)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2FB4232A-2AC4-445F-B8C8-1C802173F18A}"/>
              </a:ext>
            </a:extLst>
          </p:cNvPr>
          <p:cNvGraphicFramePr>
            <a:graphicFrameLocks noGrp="1"/>
          </p:cNvGraphicFramePr>
          <p:nvPr>
            <p:extLst>
              <p:ext uri="{D42A27DB-BD31-4B8C-83A1-F6EECF244321}">
                <p14:modId xmlns:p14="http://schemas.microsoft.com/office/powerpoint/2010/main" val="2922318485"/>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High-pressure processing (owned or outsourced) is used to treat suitable meat products (e.g. cooked products, cured and cooked products, raw-cured).</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5DD85F52-87BF-4B34-A7F3-AF32557C1E8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Production</a:t>
            </a:r>
            <a:r>
              <a:rPr lang="es-ES" sz="2400" dirty="0"/>
              <a:t> </a:t>
            </a:r>
            <a:r>
              <a:rPr lang="es-ES" sz="2400" dirty="0" err="1"/>
              <a:t>of</a:t>
            </a:r>
            <a:r>
              <a:rPr lang="es-ES" sz="2400" dirty="0"/>
              <a:t> </a:t>
            </a:r>
            <a:r>
              <a:rPr lang="es-ES" sz="2400" dirty="0" err="1"/>
              <a:t>meat</a:t>
            </a:r>
            <a:r>
              <a:rPr lang="es-ES" sz="2400" dirty="0"/>
              <a:t> and </a:t>
            </a:r>
            <a:r>
              <a:rPr lang="es-ES" sz="2400" dirty="0" err="1"/>
              <a:t>poultry</a:t>
            </a:r>
            <a:r>
              <a:rPr lang="es-ES" sz="2400" dirty="0"/>
              <a:t> </a:t>
            </a:r>
            <a:r>
              <a:rPr lang="es-ES" sz="2400" dirty="0" err="1"/>
              <a:t>meat</a:t>
            </a:r>
            <a:r>
              <a:rPr lang="es-ES" sz="2400" dirty="0"/>
              <a:t> </a:t>
            </a:r>
            <a:r>
              <a:rPr lang="es-ES" sz="2400" dirty="0" err="1"/>
              <a:t>products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F89AD612-E91B-4AE7-8B40-61E86B67FCA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12966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95</a:t>
            </a:fld>
            <a:endParaRPr lang="de-DE"/>
          </a:p>
        </p:txBody>
      </p:sp>
      <p:sp>
        <p:nvSpPr>
          <p:cNvPr id="16" name="Rectángulo: esquinas superiores redondeadas 15">
            <a:extLst>
              <a:ext uri="{FF2B5EF4-FFF2-40B4-BE49-F238E27FC236}">
                <a16:creationId xmlns:a16="http://schemas.microsoft.com/office/drawing/2014/main" id="{012F738F-3981-44F9-A5C5-90BB13B33820}"/>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BD0A2A96-57EC-4C8B-86F4-5D3AF22387B6}"/>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8F759D0C-4B53-4783-A812-4626D526413D}"/>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9" name="TextBox 33">
            <a:extLst>
              <a:ext uri="{FF2B5EF4-FFF2-40B4-BE49-F238E27FC236}">
                <a16:creationId xmlns:a16="http://schemas.microsoft.com/office/drawing/2014/main" id="{E096082D-EBE2-431D-A687-8D7B98C27FF8}"/>
              </a:ext>
            </a:extLst>
          </p:cNvPr>
          <p:cNvSpPr txBox="1"/>
          <p:nvPr/>
        </p:nvSpPr>
        <p:spPr>
          <a:xfrm>
            <a:off x="445719" y="2114642"/>
            <a:ext cx="3790977" cy="188256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HPP equipment is very efficient systems, with low power consumption.</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level of pressure required is generally generated with the use of intensifiers that use electricity.</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Pressure processing uses cold water (or room temperature) as the transmission fluid, so no additional energy is needed to generate steam or hot water, and the water used can be recycled.</a:t>
            </a:r>
          </a:p>
        </p:txBody>
      </p:sp>
      <p:pic>
        <p:nvPicPr>
          <p:cNvPr id="20" name="Gráfico 19">
            <a:extLst>
              <a:ext uri="{FF2B5EF4-FFF2-40B4-BE49-F238E27FC236}">
                <a16:creationId xmlns:a16="http://schemas.microsoft.com/office/drawing/2014/main" id="{A8132C63-CE08-41FB-A95E-0D24C0FC6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1" name="Rectángulo: esquinas superiores redondeadas 20">
            <a:extLst>
              <a:ext uri="{FF2B5EF4-FFF2-40B4-BE49-F238E27FC236}">
                <a16:creationId xmlns:a16="http://schemas.microsoft.com/office/drawing/2014/main" id="{B1AB61D0-F897-4351-A42E-3FD1DE7F2FB7}"/>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969CAB43-B32B-4B31-9BDF-4A869698818F}"/>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0FEEE0F8-8694-49F9-B04B-E0E10605A063}"/>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4" name="Gráfico 23">
            <a:extLst>
              <a:ext uri="{FF2B5EF4-FFF2-40B4-BE49-F238E27FC236}">
                <a16:creationId xmlns:a16="http://schemas.microsoft.com/office/drawing/2014/main" id="{BDAD0344-7C97-4142-BC9E-A8E0F0F844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E88844B9-FFE5-4652-9853-455F7433F14C}"/>
              </a:ext>
            </a:extLst>
          </p:cNvPr>
          <p:cNvSpPr/>
          <p:nvPr/>
        </p:nvSpPr>
        <p:spPr>
          <a:xfrm>
            <a:off x="394772" y="2086028"/>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24A4B491-D8EB-443A-9FD8-A92017FC1C1F}"/>
              </a:ext>
            </a:extLst>
          </p:cNvPr>
          <p:cNvSpPr/>
          <p:nvPr/>
        </p:nvSpPr>
        <p:spPr>
          <a:xfrm>
            <a:off x="4797168" y="1779131"/>
            <a:ext cx="3976697" cy="1559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B5805440-3233-4529-9695-B3F6AA19F067}"/>
              </a:ext>
            </a:extLst>
          </p:cNvPr>
          <p:cNvSpPr txBox="1"/>
          <p:nvPr/>
        </p:nvSpPr>
        <p:spPr>
          <a:xfrm>
            <a:off x="4814484" y="1851609"/>
            <a:ext cx="3917561" cy="1449115"/>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investment needed for a HPP machine is in the range of EUR 500 000-2 000 000 depending on the volume of the vessel.</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Although the initial investment is high, the processing cost has been estimated at EUR 0.14/kg of product treated at 600 MPa, including investment and operation costs.</a:t>
            </a:r>
          </a:p>
        </p:txBody>
      </p:sp>
      <p:sp>
        <p:nvSpPr>
          <p:cNvPr id="28" name="Rectángulo: esquinas superiores redondeadas 27">
            <a:extLst>
              <a:ext uri="{FF2B5EF4-FFF2-40B4-BE49-F238E27FC236}">
                <a16:creationId xmlns:a16="http://schemas.microsoft.com/office/drawing/2014/main" id="{B2D2CB60-29F8-4C3D-A679-D14FF676A50D}"/>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961657FA-C5CA-404B-A1E9-8BCB6E0C83BF}"/>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2B21E89D-B471-47D6-B750-A202C715C0CE}"/>
              </a:ext>
            </a:extLst>
          </p:cNvPr>
          <p:cNvSpPr/>
          <p:nvPr/>
        </p:nvSpPr>
        <p:spPr>
          <a:xfrm>
            <a:off x="4669792" y="3967796"/>
            <a:ext cx="4210323" cy="553998"/>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endParaRPr lang="es-ES" sz="1500" b="1" dirty="0">
              <a:solidFill>
                <a:schemeClr val="bg1"/>
              </a:solidFill>
              <a:ea typeface="Open Sans Light" panose="020B0306030504020204" pitchFamily="34" charset="0"/>
              <a:cs typeface="Open Sans Light" panose="020B0306030504020204" pitchFamily="34" charset="0"/>
            </a:endParaRPr>
          </a:p>
          <a:p>
            <a:pPr algn="ctr" defTabSz="534924"/>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1" name="TextBox 33">
            <a:extLst>
              <a:ext uri="{FF2B5EF4-FFF2-40B4-BE49-F238E27FC236}">
                <a16:creationId xmlns:a16="http://schemas.microsoft.com/office/drawing/2014/main" id="{16F0A30C-789F-4274-90E2-DB670928FC6A}"/>
              </a:ext>
            </a:extLst>
          </p:cNvPr>
          <p:cNvSpPr txBox="1"/>
          <p:nvPr/>
        </p:nvSpPr>
        <p:spPr>
          <a:xfrm>
            <a:off x="4814222" y="4389612"/>
            <a:ext cx="3917169" cy="1697901"/>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Companies implementing HPP can improve its image thanks to a higher product quality and the achievable microbial risk reduction potential.</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Companies can reduce energy and reduce the process time in some meat and poultry meat products.</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High Pressure Processing allows </a:t>
            </a:r>
            <a:r>
              <a:rPr lang="en-US" sz="1200" dirty="0" err="1">
                <a:solidFill>
                  <a:schemeClr val="tx1">
                    <a:lumMod val="75000"/>
                    <a:lumOff val="25000"/>
                  </a:schemeClr>
                </a:solidFill>
              </a:rPr>
              <a:t>icompanies</a:t>
            </a:r>
            <a:r>
              <a:rPr lang="en-US" sz="1200" dirty="0">
                <a:solidFill>
                  <a:schemeClr val="tx1">
                    <a:lumMod val="75000"/>
                    <a:lumOff val="25000"/>
                  </a:schemeClr>
                </a:solidFill>
              </a:rPr>
              <a:t>’ to increase their turnover in two ways</a:t>
            </a:r>
            <a:r>
              <a:rPr lang="es-ES" sz="1200" dirty="0">
                <a:solidFill>
                  <a:schemeClr val="tx1">
                    <a:lumMod val="75000"/>
                    <a:lumOff val="25000"/>
                  </a:schemeClr>
                </a:solidFill>
              </a:rPr>
              <a:t>.</a:t>
            </a:r>
          </a:p>
        </p:txBody>
      </p:sp>
      <p:sp>
        <p:nvSpPr>
          <p:cNvPr id="32" name="Rectángulo 31">
            <a:extLst>
              <a:ext uri="{FF2B5EF4-FFF2-40B4-BE49-F238E27FC236}">
                <a16:creationId xmlns:a16="http://schemas.microsoft.com/office/drawing/2014/main" id="{CA031C1A-6EB8-4CEB-87A1-CD7DC01B6B08}"/>
              </a:ext>
            </a:extLst>
          </p:cNvPr>
          <p:cNvSpPr/>
          <p:nvPr/>
        </p:nvSpPr>
        <p:spPr>
          <a:xfrm>
            <a:off x="4790952" y="4356851"/>
            <a:ext cx="4057246" cy="173066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A36444B6-3DF4-4A21-8811-FDEC2B917C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7CD97091-49D3-45FD-A8FB-B90DF265E08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err="1"/>
              <a:t>Production</a:t>
            </a:r>
            <a:r>
              <a:rPr lang="es-ES" sz="2400" dirty="0"/>
              <a:t> </a:t>
            </a:r>
            <a:r>
              <a:rPr lang="es-ES" sz="2400" dirty="0" err="1"/>
              <a:t>of</a:t>
            </a:r>
            <a:r>
              <a:rPr lang="es-ES" sz="2400" dirty="0"/>
              <a:t> </a:t>
            </a:r>
            <a:r>
              <a:rPr lang="es-ES" sz="2400" dirty="0" err="1"/>
              <a:t>meat</a:t>
            </a:r>
            <a:r>
              <a:rPr lang="es-ES" sz="2400" dirty="0"/>
              <a:t> and </a:t>
            </a:r>
            <a:r>
              <a:rPr lang="es-ES" sz="2400" dirty="0" err="1"/>
              <a:t>poultry</a:t>
            </a:r>
            <a:r>
              <a:rPr lang="es-ES" sz="2400" dirty="0"/>
              <a:t> </a:t>
            </a:r>
            <a:r>
              <a:rPr lang="es-ES" sz="2400" dirty="0" err="1"/>
              <a:t>meat</a:t>
            </a:r>
            <a:r>
              <a:rPr lang="es-ES" sz="2400" dirty="0"/>
              <a:t> </a:t>
            </a:r>
            <a:r>
              <a:rPr lang="es-ES" sz="2400" dirty="0" err="1"/>
              <a:t>products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73CE267A-F5A1-4130-B090-14A0DCEB3631}"/>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01557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96</a:t>
            </a:fld>
            <a:endParaRPr lang="de-DE">
              <a:solidFill>
                <a:srgbClr val="000000">
                  <a:lumMod val="75000"/>
                  <a:lumOff val="25000"/>
                </a:srgbClr>
              </a:solidFill>
              <a:latin typeface="Arial"/>
            </a:endParaRPr>
          </a:p>
        </p:txBody>
      </p:sp>
      <p:sp>
        <p:nvSpPr>
          <p:cNvPr id="8" name="Untertitel 5">
            <a:extLst>
              <a:ext uri="{FF2B5EF4-FFF2-40B4-BE49-F238E27FC236}">
                <a16:creationId xmlns:a16="http://schemas.microsoft.com/office/drawing/2014/main" id="{702C1CA9-EC4E-477B-80E8-818D425CC693}"/>
              </a:ext>
            </a:extLst>
          </p:cNvPr>
          <p:cNvSpPr txBox="1">
            <a:spLocks/>
          </p:cNvSpPr>
          <p:nvPr/>
        </p:nvSpPr>
        <p:spPr>
          <a:xfrm>
            <a:off x="370136" y="933492"/>
            <a:ext cx="8403728" cy="367550"/>
          </a:xfrm>
          <a:prstGeom prst="rect">
            <a:avLst/>
          </a:prstGeom>
          <a:noFill/>
        </p:spPr>
        <p:txBody>
          <a:bodyPr vert="horz" lIns="91440" tIns="45720" rIns="91440" bIns="45720" rtlCol="0" anchor="ctr">
            <a:noAutofit/>
          </a:bodyPr>
          <a:lstStyle>
            <a:lvl1pPr marL="0" indent="0" algn="l" defTabSz="685800" rtl="0" eaLnBrk="1" latinLnBrk="0" hangingPunct="1">
              <a:spcBef>
                <a:spcPct val="20000"/>
              </a:spcBef>
              <a:buFont typeface="Arial" panose="020B0604020202020204" pitchFamily="34" charset="0"/>
              <a:buNone/>
              <a:defRPr lang="de-DE" sz="975" b="0" kern="1200" dirty="0">
                <a:solidFill>
                  <a:schemeClr val="accent1"/>
                </a:solidFill>
                <a:latin typeface="+mj-lt"/>
                <a:ea typeface="+mj-ea"/>
                <a:cs typeface="+mj-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solidFill>
                  <a:srgbClr val="000000">
                    <a:lumMod val="75000"/>
                    <a:lumOff val="25000"/>
                  </a:srgbClr>
                </a:solidFill>
              </a:rPr>
              <a:t>Overall, the most relevant environmental aspects are</a:t>
            </a:r>
            <a:r>
              <a:rPr lang="es-ES" sz="1800" dirty="0">
                <a:solidFill>
                  <a:srgbClr val="000000">
                    <a:lumMod val="75000"/>
                    <a:lumOff val="25000"/>
                  </a:srgbClr>
                </a:solidFill>
              </a:rPr>
              <a:t>:</a:t>
            </a:r>
          </a:p>
        </p:txBody>
      </p:sp>
      <p:sp>
        <p:nvSpPr>
          <p:cNvPr id="9" name="Titel 1">
            <a:extLst>
              <a:ext uri="{FF2B5EF4-FFF2-40B4-BE49-F238E27FC236}">
                <a16:creationId xmlns:a16="http://schemas.microsoft.com/office/drawing/2014/main" id="{01421841-0A6C-4600-A124-A5C0558C138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fruit</a:t>
            </a:r>
            <a:r>
              <a:rPr lang="es-ES" sz="2400" dirty="0"/>
              <a:t> </a:t>
            </a:r>
            <a:r>
              <a:rPr lang="es-ES" sz="2400" dirty="0" err="1"/>
              <a:t>juice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173C8C52-13FD-4B09-9149-51BC19E588B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1A80BBE4-6928-4535-BC49-965FBB025AB9}"/>
              </a:ext>
            </a:extLst>
          </p:cNvPr>
          <p:cNvSpPr/>
          <p:nvPr/>
        </p:nvSpPr>
        <p:spPr>
          <a:xfrm>
            <a:off x="491678" y="4740652"/>
            <a:ext cx="7946429" cy="747390"/>
          </a:xfrm>
          <a:prstGeom prst="rect">
            <a:avLst/>
          </a:prstGeom>
          <a:solidFill>
            <a:srgbClr val="FFC000">
              <a:alpha val="2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CB1888FF-29DB-4C1C-AFB0-F07751661015}"/>
              </a:ext>
            </a:extLst>
          </p:cNvPr>
          <p:cNvSpPr/>
          <p:nvPr/>
        </p:nvSpPr>
        <p:spPr>
          <a:xfrm>
            <a:off x="491678" y="4746223"/>
            <a:ext cx="8006861" cy="612155"/>
          </a:xfrm>
          <a:prstGeom prst="rect">
            <a:avLst/>
          </a:prstGeom>
        </p:spPr>
        <p:txBody>
          <a:bodyPr wrap="square">
            <a:spAutoFit/>
          </a:bodyPr>
          <a:lstStyle/>
          <a:p>
            <a:pPr lvl="0" defTabSz="685800">
              <a:lnSpc>
                <a:spcPct val="150000"/>
              </a:lnSpc>
              <a:spcBef>
                <a:spcPct val="20000"/>
              </a:spcBef>
            </a:pPr>
            <a:r>
              <a:rPr lang="en-US" sz="1200" b="1" i="1" dirty="0">
                <a:solidFill>
                  <a:schemeClr val="tx1">
                    <a:lumMod val="75000"/>
                    <a:lumOff val="25000"/>
                  </a:schemeClr>
                </a:solidFill>
              </a:rPr>
              <a:t>Indirect aspects: </a:t>
            </a:r>
            <a:r>
              <a:rPr lang="en-US" sz="1200" i="1" dirty="0">
                <a:solidFill>
                  <a:schemeClr val="tx1">
                    <a:lumMod val="75000"/>
                    <a:lumOff val="25000"/>
                  </a:schemeClr>
                </a:solidFill>
              </a:rPr>
              <a:t>Primary production of fruit and its transport  (agricultural and transport activities), the generation of waste (packaging and food) and the transportation of packaged fruit juice and retail</a:t>
            </a:r>
            <a:endParaRPr lang="es-ES" sz="1200" dirty="0">
              <a:solidFill>
                <a:schemeClr val="tx1">
                  <a:lumMod val="75000"/>
                  <a:lumOff val="25000"/>
                </a:schemeClr>
              </a:solidFill>
            </a:endParaRPr>
          </a:p>
        </p:txBody>
      </p:sp>
      <p:sp>
        <p:nvSpPr>
          <p:cNvPr id="13" name="Inhaltsplatzhalter 2">
            <a:extLst>
              <a:ext uri="{FF2B5EF4-FFF2-40B4-BE49-F238E27FC236}">
                <a16:creationId xmlns:a16="http://schemas.microsoft.com/office/drawing/2014/main" id="{FAC9F436-AF04-4C3A-AE31-892EB3C6AFDA}"/>
              </a:ext>
            </a:extLst>
          </p:cNvPr>
          <p:cNvSpPr txBox="1">
            <a:spLocks/>
          </p:cNvSpPr>
          <p:nvPr/>
        </p:nvSpPr>
        <p:spPr>
          <a:xfrm>
            <a:off x="431768" y="2206795"/>
            <a:ext cx="8229600" cy="1270671"/>
          </a:xfrm>
          <a:prstGeom prst="rect">
            <a:avLst/>
          </a:prstGeom>
        </p:spPr>
        <p:txBody>
          <a:bodyPr vert="horz" lIns="91440" tIns="45720" rIns="91440" bIns="45720" rtlCol="0">
            <a:normAutofit fontScale="92500" lnSpcReduction="10000"/>
          </a:bodyPr>
          <a:lstStyle>
            <a:lvl1pPr marL="0" indent="0" algn="l" defTabSz="685800" rtl="0" eaLnBrk="1" latinLnBrk="0" hangingPunct="1">
              <a:spcBef>
                <a:spcPct val="20000"/>
              </a:spcBef>
              <a:buFont typeface="Arial" panose="020B0604020202020204" pitchFamily="34" charset="0"/>
              <a:buNone/>
              <a:defRPr sz="1425"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lgn="just">
              <a:spcAft>
                <a:spcPts val="450"/>
              </a:spcAft>
              <a:buFont typeface="Wingdings" panose="05000000000000000000" pitchFamily="2" charset="2"/>
              <a:buChar char="ü"/>
            </a:pPr>
            <a:r>
              <a:rPr lang="en-US" sz="1600" b="0" dirty="0">
                <a:solidFill>
                  <a:schemeClr val="tx1">
                    <a:lumMod val="75000"/>
                    <a:lumOff val="25000"/>
                  </a:schemeClr>
                </a:solidFill>
              </a:rPr>
              <a:t>Water consumption and wastewater generation.</a:t>
            </a:r>
          </a:p>
          <a:p>
            <a:pPr marL="285750" indent="-285750" algn="just">
              <a:spcAft>
                <a:spcPts val="450"/>
              </a:spcAft>
              <a:buFont typeface="Wingdings" panose="05000000000000000000" pitchFamily="2" charset="2"/>
              <a:buChar char="ü"/>
            </a:pPr>
            <a:r>
              <a:rPr lang="en-US" sz="1600" b="0" dirty="0">
                <a:solidFill>
                  <a:schemeClr val="tx1">
                    <a:lumMod val="75000"/>
                    <a:lumOff val="25000"/>
                  </a:schemeClr>
                </a:solidFill>
              </a:rPr>
              <a:t>Energy consumption.</a:t>
            </a:r>
          </a:p>
          <a:p>
            <a:pPr marL="285750" indent="-285750" algn="just">
              <a:spcAft>
                <a:spcPts val="450"/>
              </a:spcAft>
              <a:buFont typeface="Wingdings" panose="05000000000000000000" pitchFamily="2" charset="2"/>
              <a:buChar char="ü"/>
            </a:pPr>
            <a:r>
              <a:rPr lang="en-US" sz="1600" b="0" dirty="0">
                <a:solidFill>
                  <a:schemeClr val="tx1">
                    <a:lumMod val="75000"/>
                    <a:lumOff val="25000"/>
                  </a:schemeClr>
                </a:solidFill>
              </a:rPr>
              <a:t>Organic derived products / waste.</a:t>
            </a:r>
          </a:p>
          <a:p>
            <a:pPr marL="285750" indent="-285750" algn="just">
              <a:spcAft>
                <a:spcPts val="450"/>
              </a:spcAft>
              <a:buFont typeface="Wingdings" panose="05000000000000000000" pitchFamily="2" charset="2"/>
              <a:buChar char="ü"/>
            </a:pPr>
            <a:r>
              <a:rPr lang="en-US" sz="1600" b="0" dirty="0">
                <a:solidFill>
                  <a:schemeClr val="tx1">
                    <a:lumMod val="75000"/>
                    <a:lumOff val="25000"/>
                  </a:schemeClr>
                </a:solidFill>
              </a:rPr>
              <a:t>Emissions to the air.</a:t>
            </a:r>
          </a:p>
        </p:txBody>
      </p:sp>
      <p:cxnSp>
        <p:nvCxnSpPr>
          <p:cNvPr id="14" name="Conector recto 13">
            <a:extLst>
              <a:ext uri="{FF2B5EF4-FFF2-40B4-BE49-F238E27FC236}">
                <a16:creationId xmlns:a16="http://schemas.microsoft.com/office/drawing/2014/main" id="{276A9785-46BE-4A07-912D-9D5CD4AB5C5C}"/>
              </a:ext>
            </a:extLst>
          </p:cNvPr>
          <p:cNvCxnSpPr>
            <a:cxnSpLocks/>
          </p:cNvCxnSpPr>
          <p:nvPr/>
        </p:nvCxnSpPr>
        <p:spPr>
          <a:xfrm>
            <a:off x="431768" y="2073112"/>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89290183-5012-42AA-8E6B-D8BAD19E7BA7}"/>
              </a:ext>
            </a:extLst>
          </p:cNvPr>
          <p:cNvCxnSpPr>
            <a:cxnSpLocks/>
          </p:cNvCxnSpPr>
          <p:nvPr/>
        </p:nvCxnSpPr>
        <p:spPr>
          <a:xfrm>
            <a:off x="377661" y="3513326"/>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212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97</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B7951FE2-F569-4B43-9E9F-1F467487DD5A}"/>
              </a:ext>
            </a:extLst>
          </p:cNvPr>
          <p:cNvGraphicFramePr>
            <a:graphicFrameLocks noGrp="1"/>
          </p:cNvGraphicFramePr>
          <p:nvPr>
            <p:extLst>
              <p:ext uri="{D42A27DB-BD31-4B8C-83A1-F6EECF244321}">
                <p14:modId xmlns:p14="http://schemas.microsoft.com/office/powerpoint/2010/main" val="2877099810"/>
              </p:ext>
            </p:extLst>
          </p:nvPr>
        </p:nvGraphicFramePr>
        <p:xfrm>
          <a:off x="238984" y="1102467"/>
          <a:ext cx="8666032" cy="2644883"/>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6116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Summary </a:t>
                      </a:r>
                    </a:p>
                  </a:txBody>
                  <a:tcPr marL="89226" marR="89226" marT="44613" marB="44613" anchor="ctr">
                    <a:solidFill>
                      <a:srgbClr val="FFC000"/>
                    </a:solidFill>
                  </a:tcPr>
                </a:tc>
                <a:extLst>
                  <a:ext uri="{0D108BD9-81ED-4DB2-BD59-A6C34878D82A}">
                    <a16:rowId xmlns:a16="http://schemas.microsoft.com/office/drawing/2014/main" val="1786670265"/>
                  </a:ext>
                </a:extLst>
              </a:tr>
              <a:tr h="198371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lumMod val="75000"/>
                              <a:lumOff val="25000"/>
                            </a:schemeClr>
                          </a:solidFill>
                          <a:effectLst/>
                          <a:latin typeface="+mn-lt"/>
                          <a:ea typeface="+mn-ea"/>
                          <a:cs typeface="+mn-cs"/>
                        </a:rPr>
                        <a:t>It is BEMP to dispose of the fruit residues of the production process by following the priority cascade:</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recovery of valuable products, whenever feasible: e.g. pectin (from citrus and peach residues), fine chemicals (beta-carotenoids from carrot residues) and multifunctional food ingredients (from carrot, orange and apple residues) that can be used in bakery products,</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use of the fruit residues as animal feed, if there are any local livestock or animal feed producers interested in this by-product,</a:t>
                      </a:r>
                    </a:p>
                    <a:p>
                      <a:pPr marL="17145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lumMod val="75000"/>
                              <a:lumOff val="25000"/>
                            </a:schemeClr>
                          </a:solidFill>
                          <a:effectLst/>
                          <a:latin typeface="+mn-lt"/>
                          <a:ea typeface="+mn-ea"/>
                          <a:cs typeface="+mn-cs"/>
                        </a:rPr>
                        <a:t>use of the fruit residues as anaerobic digestion co-substrate in an already existing anaerobic digestion plant nearby or plan the construction of a new anaerobic digestion system together with other nearby organizations producing organic waste that could be processed in an anaerobic digestion plant (e.g. livestock farmers).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7152F2AF-0ACA-42FE-A8C1-F045FAE21DEC}"/>
              </a:ext>
            </a:extLst>
          </p:cNvPr>
          <p:cNvGraphicFramePr>
            <a:graphicFrameLocks noGrp="1"/>
          </p:cNvGraphicFramePr>
          <p:nvPr>
            <p:extLst>
              <p:ext uri="{D42A27DB-BD31-4B8C-83A1-F6EECF244321}">
                <p14:modId xmlns:p14="http://schemas.microsoft.com/office/powerpoint/2010/main" val="2227816735"/>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Applicability</a:t>
                      </a:r>
                      <a:endParaRPr lang="es-ES" sz="2000" b="1"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This BEMP is applicable to all manufacturers of fruit juice, providing that local conditions (e.g. availability of local livestock to feed, presence of anaerobic digestion plants) allow the implementation of the options listed above.</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25C87B9B-931A-43B9-8563-5A82BB1BBE6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fruit</a:t>
            </a:r>
            <a:r>
              <a:rPr lang="es-ES" sz="2400" dirty="0"/>
              <a:t> </a:t>
            </a:r>
            <a:r>
              <a:rPr lang="es-ES" sz="2400" dirty="0" err="1"/>
              <a:t>juice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83A83126-7277-43D9-B962-5513F96CB8D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83854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98</a:t>
            </a:fld>
            <a:endParaRPr lang="de-DE">
              <a:solidFill>
                <a:srgbClr val="000000">
                  <a:lumMod val="75000"/>
                  <a:lumOff val="25000"/>
                </a:srgbClr>
              </a:solidFill>
              <a:latin typeface="Arial"/>
            </a:endParaRPr>
          </a:p>
        </p:txBody>
      </p:sp>
      <p:graphicFrame>
        <p:nvGraphicFramePr>
          <p:cNvPr id="6" name="Tabla 5">
            <a:extLst>
              <a:ext uri="{FF2B5EF4-FFF2-40B4-BE49-F238E27FC236}">
                <a16:creationId xmlns:a16="http://schemas.microsoft.com/office/drawing/2014/main" id="{A4CC568E-C86C-4728-8C63-5B1A73193E4D}"/>
              </a:ext>
            </a:extLst>
          </p:cNvPr>
          <p:cNvGraphicFramePr>
            <a:graphicFrameLocks noGrp="1"/>
          </p:cNvGraphicFramePr>
          <p:nvPr>
            <p:extLst>
              <p:ext uri="{D42A27DB-BD31-4B8C-83A1-F6EECF244321}">
                <p14:modId xmlns:p14="http://schemas.microsoft.com/office/powerpoint/2010/main" val="2952992874"/>
              </p:ext>
            </p:extLst>
          </p:nvPr>
        </p:nvGraphicFramePr>
        <p:xfrm>
          <a:off x="238984" y="1422935"/>
          <a:ext cx="8666032" cy="2324498"/>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7123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dirty="0">
                          <a:solidFill>
                            <a:schemeClr val="tx1">
                              <a:lumMod val="75000"/>
                              <a:lumOff val="25000"/>
                            </a:schemeClr>
                          </a:solidFill>
                          <a:latin typeface="Arial" panose="020B0604020202020204" pitchFamily="34" charset="0"/>
                          <a:cs typeface="Arial" panose="020B0604020202020204" pitchFamily="34" charset="0"/>
                        </a:rPr>
                        <a:t>Environmental performance indicators </a:t>
                      </a:r>
                    </a:p>
                  </a:txBody>
                  <a:tcPr marL="89226" marR="89226" marT="44613" marB="44613" anchor="ctr">
                    <a:solidFill>
                      <a:srgbClr val="FFC000"/>
                    </a:solidFill>
                  </a:tcPr>
                </a:tc>
                <a:extLst>
                  <a:ext uri="{0D108BD9-81ED-4DB2-BD59-A6C34878D82A}">
                    <a16:rowId xmlns:a16="http://schemas.microsoft.com/office/drawing/2014/main" val="1786670265"/>
                  </a:ext>
                </a:extLst>
              </a:tr>
              <a:tr h="1653267">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effectLst/>
                          <a:latin typeface="+mn-lt"/>
                          <a:ea typeface="+mn-ea"/>
                          <a:cs typeface="+mn-cs"/>
                        </a:rPr>
                        <a:t>Fruit residue exploitation rate (%): total amount of fruit residues used for recovery of valuable products (e.g. pectin, essential oils), as animal feed or as co-substrate in an anaerobic digestion plant.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graphicFrame>
        <p:nvGraphicFramePr>
          <p:cNvPr id="7" name="Tabla 6">
            <a:extLst>
              <a:ext uri="{FF2B5EF4-FFF2-40B4-BE49-F238E27FC236}">
                <a16:creationId xmlns:a16="http://schemas.microsoft.com/office/drawing/2014/main" id="{9A2023EF-4017-4714-96BF-B5DE4817E4AB}"/>
              </a:ext>
            </a:extLst>
          </p:cNvPr>
          <p:cNvGraphicFramePr>
            <a:graphicFrameLocks noGrp="1"/>
          </p:cNvGraphicFramePr>
          <p:nvPr>
            <p:extLst>
              <p:ext uri="{D42A27DB-BD31-4B8C-83A1-F6EECF244321}">
                <p14:modId xmlns:p14="http://schemas.microsoft.com/office/powerpoint/2010/main" val="1449546474"/>
              </p:ext>
            </p:extLst>
          </p:nvPr>
        </p:nvGraphicFramePr>
        <p:xfrm>
          <a:off x="238984" y="3748818"/>
          <a:ext cx="8666032" cy="2006715"/>
        </p:xfrm>
        <a:graphic>
          <a:graphicData uri="http://schemas.openxmlformats.org/drawingml/2006/table">
            <a:tbl>
              <a:tblPr bandRow="1">
                <a:tableStyleId>{5C22544A-7EE6-4342-B048-85BDC9FD1C3A}</a:tableStyleId>
              </a:tblPr>
              <a:tblGrid>
                <a:gridCol w="8666032">
                  <a:extLst>
                    <a:ext uri="{9D8B030D-6E8A-4147-A177-3AD203B41FA5}">
                      <a16:colId xmlns:a16="http://schemas.microsoft.com/office/drawing/2014/main" val="1259084843"/>
                    </a:ext>
                  </a:extLst>
                </a:gridCol>
              </a:tblGrid>
              <a:tr h="64948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000" b="1" kern="1200" dirty="0">
                          <a:solidFill>
                            <a:schemeClr val="tx1">
                              <a:lumMod val="75000"/>
                              <a:lumOff val="25000"/>
                            </a:schemeClr>
                          </a:solidFill>
                          <a:latin typeface="Arial" panose="020B0604020202020204" pitchFamily="34" charset="0"/>
                          <a:ea typeface="+mn-ea"/>
                          <a:cs typeface="Arial" panose="020B0604020202020204" pitchFamily="34" charset="0"/>
                        </a:rPr>
                        <a:t>Benchmarks of excellence </a:t>
                      </a:r>
                    </a:p>
                  </a:txBody>
                  <a:tcPr marL="89226" marR="89226" marT="44613" marB="44613" anchor="ctr">
                    <a:solidFill>
                      <a:srgbClr val="FFC000"/>
                    </a:solidFill>
                  </a:tcPr>
                </a:tc>
                <a:extLst>
                  <a:ext uri="{0D108BD9-81ED-4DB2-BD59-A6C34878D82A}">
                    <a16:rowId xmlns:a16="http://schemas.microsoft.com/office/drawing/2014/main" val="1786670265"/>
                  </a:ext>
                </a:extLst>
              </a:tr>
              <a:tr h="1357235">
                <a:tc>
                  <a:txBody>
                    <a:bodyPr/>
                    <a:lstStyle/>
                    <a:p>
                      <a:pPr marL="171450" marR="0" lvl="0" indent="-171450" algn="just" defTabSz="71323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lumMod val="75000"/>
                              <a:lumOff val="25000"/>
                            </a:schemeClr>
                          </a:solidFill>
                          <a:latin typeface="+mn-lt"/>
                          <a:ea typeface="+mn-ea"/>
                          <a:cs typeface="+mn-cs"/>
                        </a:rPr>
                        <a:t>100 % of the fruit residues are used for the recovery of valuable products (e.g. pectin, essential oils), as animal feed or as co-substrate for anaerobic digestion. </a:t>
                      </a:r>
                    </a:p>
                  </a:txBody>
                  <a:tcPr marL="116180" marR="116180" marT="58089" marB="58089" anchor="ctr">
                    <a:solidFill>
                      <a:srgbClr val="E7EEEF"/>
                    </a:solidFill>
                  </a:tcPr>
                </a:tc>
                <a:extLst>
                  <a:ext uri="{0D108BD9-81ED-4DB2-BD59-A6C34878D82A}">
                    <a16:rowId xmlns:a16="http://schemas.microsoft.com/office/drawing/2014/main" val="2953285026"/>
                  </a:ext>
                </a:extLst>
              </a:tr>
            </a:tbl>
          </a:graphicData>
        </a:graphic>
      </p:graphicFrame>
      <p:sp>
        <p:nvSpPr>
          <p:cNvPr id="9" name="Titel 1">
            <a:extLst>
              <a:ext uri="{FF2B5EF4-FFF2-40B4-BE49-F238E27FC236}">
                <a16:creationId xmlns:a16="http://schemas.microsoft.com/office/drawing/2014/main" id="{952FD2AA-12A3-48CE-BADD-AA2D01DADCC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fruit</a:t>
            </a:r>
            <a:r>
              <a:rPr lang="es-ES" sz="2400" dirty="0"/>
              <a:t> </a:t>
            </a:r>
            <a:r>
              <a:rPr lang="es-ES" sz="2400" dirty="0" err="1"/>
              <a:t>juice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8D083ED-59B9-45DA-AA90-E0209D25DAC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750346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99</a:t>
            </a:fld>
            <a:endParaRPr lang="de-DE"/>
          </a:p>
        </p:txBody>
      </p:sp>
      <p:sp>
        <p:nvSpPr>
          <p:cNvPr id="16" name="Rectángulo: esquinas superiores redondeadas 15">
            <a:extLst>
              <a:ext uri="{FF2B5EF4-FFF2-40B4-BE49-F238E27FC236}">
                <a16:creationId xmlns:a16="http://schemas.microsoft.com/office/drawing/2014/main" id="{D47A99EC-F086-4619-A803-C74D406786A8}"/>
              </a:ext>
            </a:extLst>
          </p:cNvPr>
          <p:cNvSpPr/>
          <p:nvPr/>
        </p:nvSpPr>
        <p:spPr>
          <a:xfrm>
            <a:off x="394772" y="1579019"/>
            <a:ext cx="3917682"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DE000EA8-067C-4283-A1C6-0191212CBF5F}"/>
              </a:ext>
            </a:extLst>
          </p:cNvPr>
          <p:cNvSpPr/>
          <p:nvPr/>
        </p:nvSpPr>
        <p:spPr>
          <a:xfrm>
            <a:off x="2112404" y="1051796"/>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angle 11">
            <a:extLst>
              <a:ext uri="{FF2B5EF4-FFF2-40B4-BE49-F238E27FC236}">
                <a16:creationId xmlns:a16="http://schemas.microsoft.com/office/drawing/2014/main" id="{6CC03BCC-9DCE-4606-946C-CEF4C90C2039}"/>
              </a:ext>
            </a:extLst>
          </p:cNvPr>
          <p:cNvSpPr/>
          <p:nvPr/>
        </p:nvSpPr>
        <p:spPr>
          <a:xfrm>
            <a:off x="342341" y="1684483"/>
            <a:ext cx="4065241"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Environmental</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sp>
        <p:nvSpPr>
          <p:cNvPr id="19" name="TextBox 33">
            <a:extLst>
              <a:ext uri="{FF2B5EF4-FFF2-40B4-BE49-F238E27FC236}">
                <a16:creationId xmlns:a16="http://schemas.microsoft.com/office/drawing/2014/main" id="{5B055613-D72C-415D-AB99-903C03214252}"/>
              </a:ext>
            </a:extLst>
          </p:cNvPr>
          <p:cNvSpPr txBox="1"/>
          <p:nvPr/>
        </p:nvSpPr>
        <p:spPr>
          <a:xfrm>
            <a:off x="445719" y="2301278"/>
            <a:ext cx="3790977" cy="1882567"/>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Extracted components can be used to substitute ‘virgin’ components which otherwise.</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use of fruit residues as co-substrate for biogas production contributes to the reduction of the environmental impacts caused by inappropriate management.</a:t>
            </a: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anaerobic digestion process generates biogas which can then be employed for the generation of renewable electricity and heat.</a:t>
            </a:r>
          </a:p>
        </p:txBody>
      </p:sp>
      <p:pic>
        <p:nvPicPr>
          <p:cNvPr id="20" name="Gráfico 19">
            <a:extLst>
              <a:ext uri="{FF2B5EF4-FFF2-40B4-BE49-F238E27FC236}">
                <a16:creationId xmlns:a16="http://schemas.microsoft.com/office/drawing/2014/main" id="{8F3D1DE4-78D6-4E4A-8FC3-E5A4FB312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251" y="1163913"/>
            <a:ext cx="427966" cy="408757"/>
          </a:xfrm>
          <a:prstGeom prst="rect">
            <a:avLst/>
          </a:prstGeom>
        </p:spPr>
      </p:pic>
      <p:sp>
        <p:nvSpPr>
          <p:cNvPr id="21" name="Rectángulo: esquinas superiores redondeadas 20">
            <a:extLst>
              <a:ext uri="{FF2B5EF4-FFF2-40B4-BE49-F238E27FC236}">
                <a16:creationId xmlns:a16="http://schemas.microsoft.com/office/drawing/2014/main" id="{A2EB9DE9-5644-42AE-B422-4B5D3433B1FF}"/>
              </a:ext>
            </a:extLst>
          </p:cNvPr>
          <p:cNvSpPr/>
          <p:nvPr/>
        </p:nvSpPr>
        <p:spPr>
          <a:xfrm>
            <a:off x="4797168" y="1325271"/>
            <a:ext cx="3976696"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F55F68E0-567A-442C-99E9-D91B55B641C7}"/>
              </a:ext>
            </a:extLst>
          </p:cNvPr>
          <p:cNvSpPr/>
          <p:nvPr/>
        </p:nvSpPr>
        <p:spPr>
          <a:xfrm>
            <a:off x="6497975" y="798048"/>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a:extLst>
              <a:ext uri="{FF2B5EF4-FFF2-40B4-BE49-F238E27FC236}">
                <a16:creationId xmlns:a16="http://schemas.microsoft.com/office/drawing/2014/main" id="{F36763B2-FFBC-49F0-AB02-C3EFA1A7E0F9}"/>
              </a:ext>
            </a:extLst>
          </p:cNvPr>
          <p:cNvSpPr/>
          <p:nvPr/>
        </p:nvSpPr>
        <p:spPr>
          <a:xfrm>
            <a:off x="4797168" y="1430735"/>
            <a:ext cx="3976696"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Economic</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benefits</a:t>
            </a:r>
            <a:endParaRPr lang="es-ES" sz="1500" b="1" dirty="0">
              <a:solidFill>
                <a:schemeClr val="bg1"/>
              </a:solidFill>
              <a:ea typeface="Open Sans Light" panose="020B0306030504020204" pitchFamily="34" charset="0"/>
              <a:cs typeface="Open Sans Light" panose="020B0306030504020204" pitchFamily="34" charset="0"/>
            </a:endParaRPr>
          </a:p>
        </p:txBody>
      </p:sp>
      <p:pic>
        <p:nvPicPr>
          <p:cNvPr id="24" name="Gráfico 23">
            <a:extLst>
              <a:ext uri="{FF2B5EF4-FFF2-40B4-BE49-F238E27FC236}">
                <a16:creationId xmlns:a16="http://schemas.microsoft.com/office/drawing/2014/main" id="{075C0322-FA15-48E4-B424-AA039CB1A7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8020" y="869017"/>
            <a:ext cx="336919" cy="507831"/>
          </a:xfrm>
          <a:prstGeom prst="rect">
            <a:avLst/>
          </a:prstGeom>
        </p:spPr>
      </p:pic>
      <p:sp>
        <p:nvSpPr>
          <p:cNvPr id="25" name="Rectángulo 24">
            <a:extLst>
              <a:ext uri="{FF2B5EF4-FFF2-40B4-BE49-F238E27FC236}">
                <a16:creationId xmlns:a16="http://schemas.microsoft.com/office/drawing/2014/main" id="{9F407A6C-1CBC-4B8B-8313-5A0E37452EA9}"/>
              </a:ext>
            </a:extLst>
          </p:cNvPr>
          <p:cNvSpPr/>
          <p:nvPr/>
        </p:nvSpPr>
        <p:spPr>
          <a:xfrm>
            <a:off x="394772" y="2086028"/>
            <a:ext cx="3917561" cy="21236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981C1560-D39E-4868-BA46-262ECA3E4EF8}"/>
              </a:ext>
            </a:extLst>
          </p:cNvPr>
          <p:cNvSpPr/>
          <p:nvPr/>
        </p:nvSpPr>
        <p:spPr>
          <a:xfrm>
            <a:off x="4797168" y="1779131"/>
            <a:ext cx="3976697" cy="15599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TextBox 33">
            <a:extLst>
              <a:ext uri="{FF2B5EF4-FFF2-40B4-BE49-F238E27FC236}">
                <a16:creationId xmlns:a16="http://schemas.microsoft.com/office/drawing/2014/main" id="{68248680-1D0C-42BF-97F8-B1E2FF7A6F92}"/>
              </a:ext>
            </a:extLst>
          </p:cNvPr>
          <p:cNvSpPr txBox="1"/>
          <p:nvPr/>
        </p:nvSpPr>
        <p:spPr>
          <a:xfrm>
            <a:off x="4814484" y="1946787"/>
            <a:ext cx="3917561" cy="114390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main costs are related to the transport of waste and the market price assigned to fruit waste.</a:t>
            </a:r>
          </a:p>
          <a:p>
            <a:pPr marL="285750" indent="-285750" algn="just" defTabSz="534924">
              <a:spcAft>
                <a:spcPts val="450"/>
              </a:spcAft>
              <a:buFont typeface="Wingdings" panose="05000000000000000000" pitchFamily="2" charset="2"/>
              <a:buChar char="ü"/>
            </a:pPr>
            <a:endParaRPr lang="en-US" sz="1200" dirty="0">
              <a:solidFill>
                <a:schemeClr val="tx1">
                  <a:lumMod val="75000"/>
                  <a:lumOff val="25000"/>
                </a:schemeClr>
              </a:solidFill>
            </a:endParaRPr>
          </a:p>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benefits of biogas plants that use fruit waste are related to the increase in biogas production.</a:t>
            </a:r>
            <a:endParaRPr lang="es-ES" sz="1200" dirty="0">
              <a:solidFill>
                <a:schemeClr val="tx1">
                  <a:lumMod val="75000"/>
                  <a:lumOff val="25000"/>
                </a:schemeClr>
              </a:solidFill>
            </a:endParaRPr>
          </a:p>
        </p:txBody>
      </p:sp>
      <p:sp>
        <p:nvSpPr>
          <p:cNvPr id="28" name="Rectángulo: esquinas superiores redondeadas 27">
            <a:extLst>
              <a:ext uri="{FF2B5EF4-FFF2-40B4-BE49-F238E27FC236}">
                <a16:creationId xmlns:a16="http://schemas.microsoft.com/office/drawing/2014/main" id="{DDC9FE86-5E44-4899-8361-D195A741E0B2}"/>
              </a:ext>
            </a:extLst>
          </p:cNvPr>
          <p:cNvSpPr/>
          <p:nvPr/>
        </p:nvSpPr>
        <p:spPr>
          <a:xfrm>
            <a:off x="4790945" y="3862332"/>
            <a:ext cx="4057499" cy="507831"/>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16740F7D-2B88-4199-A31C-85450551BB94}"/>
              </a:ext>
            </a:extLst>
          </p:cNvPr>
          <p:cNvSpPr/>
          <p:nvPr/>
        </p:nvSpPr>
        <p:spPr>
          <a:xfrm>
            <a:off x="6531241" y="3372979"/>
            <a:ext cx="639661" cy="63966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11">
            <a:extLst>
              <a:ext uri="{FF2B5EF4-FFF2-40B4-BE49-F238E27FC236}">
                <a16:creationId xmlns:a16="http://schemas.microsoft.com/office/drawing/2014/main" id="{25F0ABEE-B6D5-4260-A0E9-786DE35047CB}"/>
              </a:ext>
            </a:extLst>
          </p:cNvPr>
          <p:cNvSpPr/>
          <p:nvPr/>
        </p:nvSpPr>
        <p:spPr>
          <a:xfrm>
            <a:off x="4669792" y="3967796"/>
            <a:ext cx="4210323" cy="323165"/>
          </a:xfrm>
          <a:prstGeom prst="rect">
            <a:avLst/>
          </a:prstGeom>
          <a:noFill/>
          <a:ln>
            <a:noFill/>
          </a:ln>
        </p:spPr>
        <p:txBody>
          <a:bodyPr wrap="square">
            <a:spAutoFit/>
          </a:bodyPr>
          <a:lstStyle/>
          <a:p>
            <a:pPr algn="ctr" defTabSz="534924"/>
            <a:r>
              <a:rPr lang="es-ES" sz="1500" b="1" dirty="0" err="1">
                <a:solidFill>
                  <a:schemeClr val="bg1"/>
                </a:solidFill>
                <a:ea typeface="Open Sans Light" panose="020B0306030504020204" pitchFamily="34" charset="0"/>
                <a:cs typeface="Open Sans Light" panose="020B0306030504020204" pitchFamily="34" charset="0"/>
              </a:rPr>
              <a:t>Driving</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force</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for</a:t>
            </a:r>
            <a:r>
              <a:rPr lang="es-ES" sz="1500" b="1" dirty="0">
                <a:solidFill>
                  <a:schemeClr val="bg1"/>
                </a:solidFill>
                <a:ea typeface="Open Sans Light" panose="020B0306030504020204" pitchFamily="34" charset="0"/>
                <a:cs typeface="Open Sans Light" panose="020B0306030504020204" pitchFamily="34" charset="0"/>
              </a:rPr>
              <a:t> </a:t>
            </a:r>
            <a:r>
              <a:rPr lang="es-ES" sz="1500" b="1" dirty="0" err="1">
                <a:solidFill>
                  <a:schemeClr val="bg1"/>
                </a:solidFill>
                <a:ea typeface="Open Sans Light" panose="020B0306030504020204" pitchFamily="34" charset="0"/>
                <a:cs typeface="Open Sans Light" panose="020B0306030504020204" pitchFamily="34" charset="0"/>
              </a:rPr>
              <a:t>implementation</a:t>
            </a:r>
            <a:r>
              <a:rPr lang="es-ES" sz="1500" b="1" dirty="0">
                <a:solidFill>
                  <a:schemeClr val="bg1"/>
                </a:solidFill>
                <a:ea typeface="Open Sans Light" panose="020B0306030504020204" pitchFamily="34" charset="0"/>
                <a:cs typeface="Open Sans Light" panose="020B0306030504020204" pitchFamily="34" charset="0"/>
              </a:rPr>
              <a:t>:</a:t>
            </a:r>
          </a:p>
        </p:txBody>
      </p:sp>
      <p:sp>
        <p:nvSpPr>
          <p:cNvPr id="31" name="TextBox 33">
            <a:extLst>
              <a:ext uri="{FF2B5EF4-FFF2-40B4-BE49-F238E27FC236}">
                <a16:creationId xmlns:a16="http://schemas.microsoft.com/office/drawing/2014/main" id="{03BA5896-478E-4AF1-A280-4CF54E48FD4F}"/>
              </a:ext>
            </a:extLst>
          </p:cNvPr>
          <p:cNvSpPr txBox="1"/>
          <p:nvPr/>
        </p:nvSpPr>
        <p:spPr>
          <a:xfrm>
            <a:off x="4814222" y="4467825"/>
            <a:ext cx="3917169" cy="1015663"/>
          </a:xfrm>
          <a:prstGeom prst="rect">
            <a:avLst/>
          </a:prstGeom>
          <a:noFill/>
        </p:spPr>
        <p:txBody>
          <a:bodyPr wrap="square" rtlCol="0">
            <a:spAutoFit/>
          </a:bodyPr>
          <a:lstStyle/>
          <a:p>
            <a:pPr marL="285750" indent="-285750" algn="just" defTabSz="534924">
              <a:spcAft>
                <a:spcPts val="450"/>
              </a:spcAft>
              <a:buFont typeface="Wingdings" panose="05000000000000000000" pitchFamily="2" charset="2"/>
              <a:buChar char="ü"/>
            </a:pPr>
            <a:r>
              <a:rPr lang="en-US" sz="1200" dirty="0">
                <a:solidFill>
                  <a:schemeClr val="tx1">
                    <a:lumMod val="75000"/>
                    <a:lumOff val="25000"/>
                  </a:schemeClr>
                </a:solidFill>
              </a:rPr>
              <a:t>The environmental benefits and potential economic benefits that can be achieved thanks to the potential market value of the useful products that can be extracted and the waste of fruit used as food or co-substrate.</a:t>
            </a:r>
          </a:p>
        </p:txBody>
      </p:sp>
      <p:sp>
        <p:nvSpPr>
          <p:cNvPr id="32" name="Rectángulo 31">
            <a:extLst>
              <a:ext uri="{FF2B5EF4-FFF2-40B4-BE49-F238E27FC236}">
                <a16:creationId xmlns:a16="http://schemas.microsoft.com/office/drawing/2014/main" id="{64A16371-B7AE-4921-95B5-F4A578FEC478}"/>
              </a:ext>
            </a:extLst>
          </p:cNvPr>
          <p:cNvSpPr/>
          <p:nvPr/>
        </p:nvSpPr>
        <p:spPr>
          <a:xfrm>
            <a:off x="4790952" y="4356851"/>
            <a:ext cx="4057246" cy="150926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Gráfico 32" descr="Flecha: curva con sentido de las agujas del reloj">
            <a:extLst>
              <a:ext uri="{FF2B5EF4-FFF2-40B4-BE49-F238E27FC236}">
                <a16:creationId xmlns:a16="http://schemas.microsoft.com/office/drawing/2014/main" id="{2836C7FB-5856-4C93-8458-4FBFFF8247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604343" y="3477467"/>
            <a:ext cx="510233" cy="510233"/>
          </a:xfrm>
          <a:prstGeom prst="rect">
            <a:avLst/>
          </a:prstGeom>
        </p:spPr>
      </p:pic>
      <p:sp>
        <p:nvSpPr>
          <p:cNvPr id="34" name="Titel 1">
            <a:extLst>
              <a:ext uri="{FF2B5EF4-FFF2-40B4-BE49-F238E27FC236}">
                <a16:creationId xmlns:a16="http://schemas.microsoft.com/office/drawing/2014/main" id="{CBB476BD-DB8A-4B1E-A24C-07F16B998D7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Manufacture </a:t>
            </a:r>
            <a:r>
              <a:rPr lang="es-ES" sz="2400" dirty="0" err="1"/>
              <a:t>of</a:t>
            </a:r>
            <a:r>
              <a:rPr lang="es-ES" sz="2400" dirty="0"/>
              <a:t> </a:t>
            </a:r>
            <a:r>
              <a:rPr lang="es-ES" sz="2400" dirty="0" err="1"/>
              <a:t>fruit</a:t>
            </a:r>
            <a:r>
              <a:rPr lang="es-ES" sz="2400" dirty="0"/>
              <a:t> </a:t>
            </a:r>
            <a:r>
              <a:rPr lang="es-ES" sz="2400" dirty="0" err="1"/>
              <a:t>juice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35" name="Rectángulo 34">
            <a:extLst>
              <a:ext uri="{FF2B5EF4-FFF2-40B4-BE49-F238E27FC236}">
                <a16:creationId xmlns:a16="http://schemas.microsoft.com/office/drawing/2014/main" id="{B517C6A1-75CE-4016-BCDF-675E7410D4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20398965"/>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4321</TotalTime>
  <Words>14271</Words>
  <Application>Microsoft Office PowerPoint</Application>
  <PresentationFormat>Presentación en pantalla (4:3)</PresentationFormat>
  <Paragraphs>1402</Paragraphs>
  <Slides>127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127</vt:i4>
      </vt:variant>
    </vt:vector>
  </HeadingPairs>
  <TitlesOfParts>
    <vt:vector size="134" baseType="lpstr">
      <vt:lpstr>Arial</vt:lpstr>
      <vt:lpstr>Calibri</vt:lpstr>
      <vt:lpstr>Calibri Light</vt:lpstr>
      <vt:lpstr>Courier New</vt:lpstr>
      <vt:lpstr>Wingdings</vt:lpstr>
      <vt:lpstr>Larissa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Garcia</dc:creator>
  <cp:lastModifiedBy>Juan Garcia Cuadrado</cp:lastModifiedBy>
  <cp:revision>327</cp:revision>
  <dcterms:created xsi:type="dcterms:W3CDTF">2019-05-16T08:18:17Z</dcterms:created>
  <dcterms:modified xsi:type="dcterms:W3CDTF">2019-10-14T07:16:57Z</dcterms:modified>
</cp:coreProperties>
</file>