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Lst>
  <p:notesMasterIdLst>
    <p:notesMasterId r:id="rId70"/>
  </p:notesMasterIdLst>
  <p:sldIdLst>
    <p:sldId id="646" r:id="rId3"/>
    <p:sldId id="664" r:id="rId4"/>
    <p:sldId id="266" r:id="rId5"/>
    <p:sldId id="267" r:id="rId6"/>
    <p:sldId id="301" r:id="rId7"/>
    <p:sldId id="269" r:id="rId8"/>
    <p:sldId id="277" r:id="rId9"/>
    <p:sldId id="650" r:id="rId10"/>
    <p:sldId id="651" r:id="rId11"/>
    <p:sldId id="291" r:id="rId12"/>
    <p:sldId id="302" r:id="rId13"/>
    <p:sldId id="292" r:id="rId14"/>
    <p:sldId id="306" r:id="rId15"/>
    <p:sldId id="312" r:id="rId16"/>
    <p:sldId id="295" r:id="rId17"/>
    <p:sldId id="296" r:id="rId18"/>
    <p:sldId id="303" r:id="rId19"/>
    <p:sldId id="297" r:id="rId20"/>
    <p:sldId id="305" r:id="rId21"/>
    <p:sldId id="313" r:id="rId22"/>
    <p:sldId id="314" r:id="rId23"/>
    <p:sldId id="315" r:id="rId24"/>
    <p:sldId id="654" r:id="rId25"/>
    <p:sldId id="655" r:id="rId26"/>
    <p:sldId id="333" r:id="rId27"/>
    <p:sldId id="656" r:id="rId28"/>
    <p:sldId id="335" r:id="rId29"/>
    <p:sldId id="657" r:id="rId30"/>
    <p:sldId id="658" r:id="rId31"/>
    <p:sldId id="659" r:id="rId32"/>
    <p:sldId id="316" r:id="rId33"/>
    <p:sldId id="317" r:id="rId34"/>
    <p:sldId id="660" r:id="rId35"/>
    <p:sldId id="661" r:id="rId36"/>
    <p:sldId id="322" r:id="rId37"/>
    <p:sldId id="337" r:id="rId38"/>
    <p:sldId id="338" r:id="rId39"/>
    <p:sldId id="339" r:id="rId40"/>
    <p:sldId id="355" r:id="rId41"/>
    <p:sldId id="340" r:id="rId42"/>
    <p:sldId id="341" r:id="rId43"/>
    <p:sldId id="342" r:id="rId44"/>
    <p:sldId id="343" r:id="rId45"/>
    <p:sldId id="344" r:id="rId46"/>
    <p:sldId id="345" r:id="rId47"/>
    <p:sldId id="347" r:id="rId48"/>
    <p:sldId id="348" r:id="rId49"/>
    <p:sldId id="349" r:id="rId50"/>
    <p:sldId id="350" r:id="rId51"/>
    <p:sldId id="351" r:id="rId52"/>
    <p:sldId id="352" r:id="rId53"/>
    <p:sldId id="353" r:id="rId54"/>
    <p:sldId id="354" r:id="rId55"/>
    <p:sldId id="324" r:id="rId56"/>
    <p:sldId id="325" r:id="rId57"/>
    <p:sldId id="326" r:id="rId58"/>
    <p:sldId id="327" r:id="rId59"/>
    <p:sldId id="328" r:id="rId60"/>
    <p:sldId id="329" r:id="rId61"/>
    <p:sldId id="330" r:id="rId62"/>
    <p:sldId id="357" r:id="rId63"/>
    <p:sldId id="384" r:id="rId64"/>
    <p:sldId id="381" r:id="rId65"/>
    <p:sldId id="382" r:id="rId66"/>
    <p:sldId id="383" r:id="rId67"/>
    <p:sldId id="285" r:id="rId68"/>
    <p:sldId id="662" r:id="rId6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Garcia" initials="JG" lastIdx="1" clrIdx="0">
    <p:extLst>
      <p:ext uri="{19B8F6BF-5375-455C-9EA6-DF929625EA0E}">
        <p15:presenceInfo xmlns:p15="http://schemas.microsoft.com/office/powerpoint/2012/main" userId="S::jgarcia@fcirce.es::175dc08a-1302-4148-ac1b-0bfb3212d27b" providerId="AD"/>
      </p:ext>
    </p:extLst>
  </p:cmAuthor>
  <p:cmAuthor id="2" name="Inmaculada Fraj Latorre" initials="IFL" lastIdx="2" clrIdx="1">
    <p:extLst>
      <p:ext uri="{19B8F6BF-5375-455C-9EA6-DF929625EA0E}">
        <p15:presenceInfo xmlns:p15="http://schemas.microsoft.com/office/powerpoint/2012/main" userId="S::ifraj@fcirce.es::23f6cdc7-eb8f-4910-880b-64ad6385fb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EEF"/>
    <a:srgbClr val="FFC000"/>
    <a:srgbClr val="1B8E95"/>
    <a:srgbClr val="FFFFFF"/>
    <a:srgbClr val="88E28F"/>
    <a:srgbClr val="C6F2C9"/>
    <a:srgbClr val="22B8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6357" autoAdjust="0"/>
  </p:normalViewPr>
  <p:slideViewPr>
    <p:cSldViewPr snapToGrid="0">
      <p:cViewPr varScale="1">
        <p:scale>
          <a:sx n="106" d="100"/>
          <a:sy n="106" d="100"/>
        </p:scale>
        <p:origin x="172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microsoft.com/office/2016/11/relationships/changesInfo" Target="changesInfos/changesInfo1.xml"/><Relationship Id="rId7" Type="http://schemas.openxmlformats.org/officeDocument/2006/relationships/slide" Target="slides/slide5.xml"/><Relationship Id="rId7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Zarazaga Navarro" userId="3d120633-b5e1-4aa4-9335-407903167109" providerId="ADAL" clId="{5CEC8837-AEE7-4A3A-9441-EE7AF917FBE8}"/>
    <pc:docChg chg="custSel modSld">
      <pc:chgData name="Sara Zarazaga Navarro" userId="3d120633-b5e1-4aa4-9335-407903167109" providerId="ADAL" clId="{5CEC8837-AEE7-4A3A-9441-EE7AF917FBE8}" dt="2019-08-06T10:05:32.012" v="3" actId="478"/>
      <pc:docMkLst>
        <pc:docMk/>
      </pc:docMkLst>
      <pc:sldChg chg="delSp">
        <pc:chgData name="Sara Zarazaga Navarro" userId="3d120633-b5e1-4aa4-9335-407903167109" providerId="ADAL" clId="{5CEC8837-AEE7-4A3A-9441-EE7AF917FBE8}" dt="2019-08-06T10:05:32.012" v="3" actId="478"/>
        <pc:sldMkLst>
          <pc:docMk/>
          <pc:sldMk cId="3316057793" sldId="651"/>
        </pc:sldMkLst>
        <pc:spChg chg="topLvl">
          <ac:chgData name="Sara Zarazaga Navarro" userId="3d120633-b5e1-4aa4-9335-407903167109" providerId="ADAL" clId="{5CEC8837-AEE7-4A3A-9441-EE7AF917FBE8}" dt="2019-08-06T10:05:20.499" v="0" actId="478"/>
          <ac:spMkLst>
            <pc:docMk/>
            <pc:sldMk cId="3316057793" sldId="651"/>
            <ac:spMk id="12" creationId="{7D3B0F90-ABA5-472B-A5DE-CB92D0B83BCF}"/>
          </ac:spMkLst>
        </pc:spChg>
        <pc:spChg chg="del topLvl">
          <ac:chgData name="Sara Zarazaga Navarro" userId="3d120633-b5e1-4aa4-9335-407903167109" providerId="ADAL" clId="{5CEC8837-AEE7-4A3A-9441-EE7AF917FBE8}" dt="2019-08-06T10:05:20.499" v="0" actId="478"/>
          <ac:spMkLst>
            <pc:docMk/>
            <pc:sldMk cId="3316057793" sldId="651"/>
            <ac:spMk id="13" creationId="{1532CAAF-5775-486A-9D57-5E7B9E1C5525}"/>
          </ac:spMkLst>
        </pc:spChg>
        <pc:spChg chg="del topLvl">
          <ac:chgData name="Sara Zarazaga Navarro" userId="3d120633-b5e1-4aa4-9335-407903167109" providerId="ADAL" clId="{5CEC8837-AEE7-4A3A-9441-EE7AF917FBE8}" dt="2019-08-06T10:05:25.545" v="1" actId="478"/>
          <ac:spMkLst>
            <pc:docMk/>
            <pc:sldMk cId="3316057793" sldId="651"/>
            <ac:spMk id="28" creationId="{7DEB09CA-2FD6-47D1-BF5B-5AD635F55933}"/>
          </ac:spMkLst>
        </pc:spChg>
        <pc:spChg chg="topLvl">
          <ac:chgData name="Sara Zarazaga Navarro" userId="3d120633-b5e1-4aa4-9335-407903167109" providerId="ADAL" clId="{5CEC8837-AEE7-4A3A-9441-EE7AF917FBE8}" dt="2019-08-06T10:05:25.545" v="1" actId="478"/>
          <ac:spMkLst>
            <pc:docMk/>
            <pc:sldMk cId="3316057793" sldId="651"/>
            <ac:spMk id="29" creationId="{66E380C3-87F7-4FCF-AC99-EB4D741128A2}"/>
          </ac:spMkLst>
        </pc:spChg>
        <pc:spChg chg="del topLvl">
          <ac:chgData name="Sara Zarazaga Navarro" userId="3d120633-b5e1-4aa4-9335-407903167109" providerId="ADAL" clId="{5CEC8837-AEE7-4A3A-9441-EE7AF917FBE8}" dt="2019-08-06T10:05:29.161" v="2" actId="478"/>
          <ac:spMkLst>
            <pc:docMk/>
            <pc:sldMk cId="3316057793" sldId="651"/>
            <ac:spMk id="31" creationId="{9EB18FAF-57A9-494E-990A-78D8A28B72F3}"/>
          </ac:spMkLst>
        </pc:spChg>
        <pc:spChg chg="topLvl">
          <ac:chgData name="Sara Zarazaga Navarro" userId="3d120633-b5e1-4aa4-9335-407903167109" providerId="ADAL" clId="{5CEC8837-AEE7-4A3A-9441-EE7AF917FBE8}" dt="2019-08-06T10:05:29.161" v="2" actId="478"/>
          <ac:spMkLst>
            <pc:docMk/>
            <pc:sldMk cId="3316057793" sldId="651"/>
            <ac:spMk id="32" creationId="{79A888DA-DB68-429A-8863-CFD13745093C}"/>
          </ac:spMkLst>
        </pc:spChg>
        <pc:spChg chg="del topLvl">
          <ac:chgData name="Sara Zarazaga Navarro" userId="3d120633-b5e1-4aa4-9335-407903167109" providerId="ADAL" clId="{5CEC8837-AEE7-4A3A-9441-EE7AF917FBE8}" dt="2019-08-06T10:05:32.012" v="3" actId="478"/>
          <ac:spMkLst>
            <pc:docMk/>
            <pc:sldMk cId="3316057793" sldId="651"/>
            <ac:spMk id="37" creationId="{83DFB96E-0F35-4A81-8843-C0FCDD809460}"/>
          </ac:spMkLst>
        </pc:spChg>
        <pc:spChg chg="topLvl">
          <ac:chgData name="Sara Zarazaga Navarro" userId="3d120633-b5e1-4aa4-9335-407903167109" providerId="ADAL" clId="{5CEC8837-AEE7-4A3A-9441-EE7AF917FBE8}" dt="2019-08-06T10:05:32.012" v="3" actId="478"/>
          <ac:spMkLst>
            <pc:docMk/>
            <pc:sldMk cId="3316057793" sldId="651"/>
            <ac:spMk id="38" creationId="{526A3FA2-7C60-4CCC-8F0C-824C481E127E}"/>
          </ac:spMkLst>
        </pc:spChg>
        <pc:grpChg chg="del">
          <ac:chgData name="Sara Zarazaga Navarro" userId="3d120633-b5e1-4aa4-9335-407903167109" providerId="ADAL" clId="{5CEC8837-AEE7-4A3A-9441-EE7AF917FBE8}" dt="2019-08-06T10:05:20.499" v="0" actId="478"/>
          <ac:grpSpMkLst>
            <pc:docMk/>
            <pc:sldMk cId="3316057793" sldId="651"/>
            <ac:grpSpMk id="14" creationId="{98F24566-BEF5-4832-89D4-A2E544CF6E20}"/>
          </ac:grpSpMkLst>
        </pc:grpChg>
        <pc:grpChg chg="del">
          <ac:chgData name="Sara Zarazaga Navarro" userId="3d120633-b5e1-4aa4-9335-407903167109" providerId="ADAL" clId="{5CEC8837-AEE7-4A3A-9441-EE7AF917FBE8}" dt="2019-08-06T10:05:25.545" v="1" actId="478"/>
          <ac:grpSpMkLst>
            <pc:docMk/>
            <pc:sldMk cId="3316057793" sldId="651"/>
            <ac:grpSpMk id="27" creationId="{9141AFDE-7AF6-46A3-AAF5-752E14FB9DCA}"/>
          </ac:grpSpMkLst>
        </pc:grpChg>
        <pc:grpChg chg="del">
          <ac:chgData name="Sara Zarazaga Navarro" userId="3d120633-b5e1-4aa4-9335-407903167109" providerId="ADAL" clId="{5CEC8837-AEE7-4A3A-9441-EE7AF917FBE8}" dt="2019-08-06T10:05:29.161" v="2" actId="478"/>
          <ac:grpSpMkLst>
            <pc:docMk/>
            <pc:sldMk cId="3316057793" sldId="651"/>
            <ac:grpSpMk id="30" creationId="{01D991CA-9085-4FC2-89E7-DD358DE7236D}"/>
          </ac:grpSpMkLst>
        </pc:grpChg>
        <pc:grpChg chg="del">
          <ac:chgData name="Sara Zarazaga Navarro" userId="3d120633-b5e1-4aa4-9335-407903167109" providerId="ADAL" clId="{5CEC8837-AEE7-4A3A-9441-EE7AF917FBE8}" dt="2019-08-06T10:05:32.012" v="3" actId="478"/>
          <ac:grpSpMkLst>
            <pc:docMk/>
            <pc:sldMk cId="3316057793" sldId="651"/>
            <ac:grpSpMk id="36" creationId="{9CD86C78-61E3-4310-99B0-63CCA770A529}"/>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3B5F5-B5CF-4AF2-AF47-13E02D1B4800}" type="datetimeFigureOut">
              <a:rPr lang="es-ES" smtClean="0"/>
              <a:t>28/10/2019</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6B16E-D994-4930-B2FB-E3C56C285495}" type="slidenum">
              <a:rPr lang="es-ES" smtClean="0"/>
              <a:t>‹Nº›</a:t>
            </a:fld>
            <a:endParaRPr lang="es-ES"/>
          </a:p>
        </p:txBody>
      </p:sp>
    </p:spTree>
    <p:extLst>
      <p:ext uri="{BB962C8B-B14F-4D97-AF65-F5344CB8AC3E}">
        <p14:creationId xmlns:p14="http://schemas.microsoft.com/office/powerpoint/2010/main" val="1113277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4744" y="1916831"/>
            <a:ext cx="8495708" cy="910952"/>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p:txBody>
          <a:bodyPr/>
          <a:lstStyle/>
          <a:p>
            <a:fld id="{DCECC0AA-313D-465B-B385-BC881AD61D3E}" type="datetime1">
              <a:rPr lang="de-DE" smtClean="0"/>
              <a:t>28.10.2019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7" y="274638"/>
            <a:ext cx="8403728" cy="490066"/>
          </a:xfrm>
        </p:spPr>
        <p:txBody>
          <a:bodyPr/>
          <a:lstStyle/>
          <a:p>
            <a:r>
              <a:rPr lang="de-DE" dirty="0"/>
              <a:t>Titelmasterformat durch Klicken bearbeiten</a:t>
            </a:r>
          </a:p>
        </p:txBody>
      </p:sp>
    </p:spTree>
    <p:extLst>
      <p:ext uri="{BB962C8B-B14F-4D97-AF65-F5344CB8AC3E}">
        <p14:creationId xmlns:p14="http://schemas.microsoft.com/office/powerpoint/2010/main" val="366450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15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5" name="Datumsplatzhalter 4"/>
          <p:cNvSpPr>
            <a:spLocks noGrp="1"/>
          </p:cNvSpPr>
          <p:nvPr>
            <p:ph type="dt" sz="half" idx="10"/>
          </p:nvPr>
        </p:nvSpPr>
        <p:spPr/>
        <p:txBody>
          <a:bodyPr/>
          <a:lstStyle/>
          <a:p>
            <a:fld id="{AD89F54C-3E7E-4989-98A7-B6C9C3644CA5}" type="datetime1">
              <a:rPr lang="de-DE" smtClean="0"/>
              <a:t>28.10.2019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43379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D7B45DD-13F8-4B3C-B9D2-6AF40203AC01}" type="datetime1">
              <a:rPr lang="de-DE" smtClean="0"/>
              <a:t>28.10.2019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077407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0"/>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40"/>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1CA0605-D329-40CE-B597-340852337C23}" type="datetime1">
              <a:rPr lang="de-DE" smtClean="0"/>
              <a:t>28.10.2019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245886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94C04D7-7DE5-4BF6-A6F2-72D672D42D9E}" type="datetimeFigureOut">
              <a:rPr lang="es-ES" smtClean="0"/>
              <a:t>28/10/2019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887257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4C04D7-7DE5-4BF6-A6F2-72D672D42D9E}" type="datetimeFigureOut">
              <a:rPr lang="es-ES" smtClean="0"/>
              <a:t>28/10/2019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4210103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94C04D7-7DE5-4BF6-A6F2-72D672D42D9E}" type="datetimeFigureOut">
              <a:rPr lang="es-ES" smtClean="0"/>
              <a:t>28/10/2019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3319490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94C04D7-7DE5-4BF6-A6F2-72D672D42D9E}" type="datetimeFigureOut">
              <a:rPr lang="es-ES" smtClean="0"/>
              <a:t>28/10/2019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3956878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94C04D7-7DE5-4BF6-A6F2-72D672D42D9E}" type="datetimeFigureOut">
              <a:rPr lang="es-ES" smtClean="0"/>
              <a:t>28/10/2019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621469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94C04D7-7DE5-4BF6-A6F2-72D672D42D9E}" type="datetimeFigureOut">
              <a:rPr lang="es-ES" smtClean="0"/>
              <a:t>28/10/2019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3096754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C04D7-7DE5-4BF6-A6F2-72D672D42D9E}" type="datetimeFigureOut">
              <a:rPr lang="es-ES" smtClean="0"/>
              <a:t>28/10/2019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328265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70137" y="274638"/>
            <a:ext cx="8403728" cy="490066"/>
          </a:xfrm>
        </p:spPr>
        <p:txBody>
          <a:bodyPr/>
          <a:lstStyle/>
          <a:p>
            <a:r>
              <a:rPr lang="de-DE" dirty="0"/>
              <a:t>Titelmasterformat durch Klicken bearbeiten</a:t>
            </a:r>
          </a:p>
        </p:txBody>
      </p:sp>
      <p:sp>
        <p:nvSpPr>
          <p:cNvPr id="3" name="Inhaltsplatzhalter 2"/>
          <p:cNvSpPr>
            <a:spLocks noGrp="1"/>
          </p:cNvSpPr>
          <p:nvPr>
            <p:ph idx="1"/>
          </p:nvPr>
        </p:nvSpPr>
        <p:spPr/>
        <p:txBody>
          <a:bodyPr/>
          <a:lstStyle>
            <a:lvl1pPr>
              <a:defRPr sz="1425" b="1"/>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AA8E5087-61B5-49F9-A7BA-21236901373C}" type="datetime1">
              <a:rPr lang="de-DE" smtClean="0"/>
              <a:t>28.10.2019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975"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2943842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94C04D7-7DE5-4BF6-A6F2-72D672D42D9E}" type="datetimeFigureOut">
              <a:rPr lang="es-ES" smtClean="0"/>
              <a:t>28/10/2019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783146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94C04D7-7DE5-4BF6-A6F2-72D672D42D9E}" type="datetimeFigureOut">
              <a:rPr lang="es-ES" smtClean="0"/>
              <a:t>28/10/2019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614340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4C04D7-7DE5-4BF6-A6F2-72D672D42D9E}" type="datetimeFigureOut">
              <a:rPr lang="es-ES" smtClean="0"/>
              <a:t>28/10/2019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341233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4C04D7-7DE5-4BF6-A6F2-72D672D42D9E}" type="datetimeFigureOut">
              <a:rPr lang="es-ES" smtClean="0"/>
              <a:t>28/10/2019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285208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58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2F3569E-1AB3-425D-A423-8607CE5919E3}" type="datetime1">
              <a:rPr lang="de-DE" smtClean="0"/>
              <a:t>28.10.2019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7" y="4406900"/>
            <a:ext cx="8403728" cy="490066"/>
          </a:xfrm>
        </p:spPr>
        <p:txBody>
          <a:bodyPr/>
          <a:lstStyle/>
          <a:p>
            <a:r>
              <a:rPr lang="de-DE" dirty="0"/>
              <a:t>Titelmasterformat durch Klicken bearbeiten</a:t>
            </a:r>
          </a:p>
        </p:txBody>
      </p:sp>
    </p:spTree>
    <p:extLst>
      <p:ext uri="{BB962C8B-B14F-4D97-AF65-F5344CB8AC3E}">
        <p14:creationId xmlns:p14="http://schemas.microsoft.com/office/powerpoint/2010/main" val="245889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70137" y="274638"/>
            <a:ext cx="8403728" cy="490066"/>
          </a:xfrm>
        </p:spPr>
        <p:txBody>
          <a:bodyPr/>
          <a:lstStyle/>
          <a:p>
            <a:r>
              <a:rPr lang="de-DE" dirty="0"/>
              <a:t>Titelmasterformat durch Klicken bearbeiten</a:t>
            </a:r>
          </a:p>
        </p:txBody>
      </p:sp>
      <p:sp>
        <p:nvSpPr>
          <p:cNvPr id="3" name="Inhaltsplatzhalter 2"/>
          <p:cNvSpPr>
            <a:spLocks noGrp="1"/>
          </p:cNvSpPr>
          <p:nvPr>
            <p:ph sz="half" idx="1"/>
          </p:nvPr>
        </p:nvSpPr>
        <p:spPr>
          <a:xfrm>
            <a:off x="457200" y="1600202"/>
            <a:ext cx="4038600" cy="4525963"/>
          </a:xfrm>
        </p:spPr>
        <p:txBody>
          <a:bodyPr/>
          <a:lstStyle>
            <a:lvl1pPr>
              <a:defRPr sz="1500" b="1"/>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2"/>
            <a:ext cx="4038600" cy="4525963"/>
          </a:xfrm>
        </p:spPr>
        <p:txBody>
          <a:bodyPr/>
          <a:lstStyle>
            <a:lvl1pPr>
              <a:defRPr sz="1500" b="1"/>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p>
            <a:fld id="{6EB009CB-9D9F-4FBF-9144-05F7F9AA8A17}" type="datetime1">
              <a:rPr lang="de-DE" smtClean="0"/>
              <a:t>28.10.2019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975"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1666410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70137" y="274638"/>
            <a:ext cx="8403728" cy="490066"/>
          </a:xfrm>
        </p:spPr>
        <p:txBody>
          <a:bodyPr/>
          <a:lstStyle>
            <a:lvl1pPr>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453727"/>
          </a:xfrm>
          <a:solidFill>
            <a:schemeClr val="accent1"/>
          </a:solidFill>
        </p:spPr>
        <p:txBody>
          <a:bodyPr anchor="ctr">
            <a:normAutofit/>
          </a:bodyPr>
          <a:lstStyle>
            <a:lvl1pPr marL="0" indent="0">
              <a:buNone/>
              <a:defRPr sz="135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6" y="1535113"/>
            <a:ext cx="4041775" cy="453727"/>
          </a:xfrm>
          <a:solidFill>
            <a:schemeClr val="accent1"/>
          </a:solidFill>
        </p:spPr>
        <p:txBody>
          <a:bodyPr anchor="ctr">
            <a:normAutofit/>
          </a:bodyPr>
          <a:lstStyle>
            <a:lvl1pPr marL="0" indent="0">
              <a:buNone/>
              <a:defRPr sz="135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6" name="Inhaltsplatzhalter 5"/>
          <p:cNvSpPr>
            <a:spLocks noGrp="1"/>
          </p:cNvSpPr>
          <p:nvPr>
            <p:ph sz="quarter" idx="4"/>
          </p:nvPr>
        </p:nvSpPr>
        <p:spPr>
          <a:xfrm>
            <a:off x="4645026" y="2174875"/>
            <a:ext cx="4041775" cy="3951288"/>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0"/>
          </p:nvPr>
        </p:nvSpPr>
        <p:spPr/>
        <p:txBody>
          <a:bodyPr/>
          <a:lstStyle/>
          <a:p>
            <a:fld id="{D9842855-9BA2-47A4-91E9-CFB943AAF030}" type="datetime1">
              <a:rPr lang="de-DE" smtClean="0"/>
              <a:t>28.10.2019</a:t>
            </a:fld>
            <a:endParaRPr lang="de-DE"/>
          </a:p>
        </p:txBody>
      </p:sp>
      <p:sp>
        <p:nvSpPr>
          <p:cNvPr id="8" name="Fußzeilenplatzhalter 7"/>
          <p:cNvSpPr>
            <a:spLocks noGrp="1"/>
          </p:cNvSpPr>
          <p:nvPr>
            <p:ph type="ftr" sz="quarter" idx="11"/>
          </p:nvPr>
        </p:nvSpPr>
        <p:spPr/>
        <p:txBody>
          <a:bodyPr/>
          <a:lstStyle/>
          <a:p>
            <a:r>
              <a:rPr lang="en-US"/>
              <a:t>Use the menu "insert" to edit your footer line here</a:t>
            </a:r>
            <a:endParaRPr lang="de-DE"/>
          </a:p>
        </p:txBody>
      </p:sp>
      <p:sp>
        <p:nvSpPr>
          <p:cNvPr id="9" name="Foliennummernplatzhalter 8"/>
          <p:cNvSpPr>
            <a:spLocks noGrp="1"/>
          </p:cNvSpPr>
          <p:nvPr>
            <p:ph type="sldNum" sz="quarter" idx="12"/>
          </p:nvPr>
        </p:nvSpPr>
        <p:spPr/>
        <p:txBody>
          <a:bodyPr/>
          <a:lstStyle/>
          <a:p>
            <a:fld id="{78B3FE12-62BD-41F9-8F3F-A0956C733398}" type="slidenum">
              <a:rPr lang="de-DE" smtClean="0"/>
              <a:t>‹Nº›</a:t>
            </a:fld>
            <a:endParaRPr lang="de-DE"/>
          </a:p>
        </p:txBody>
      </p:sp>
      <p:sp>
        <p:nvSpPr>
          <p:cNvPr id="10"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975"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1818412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70137" y="274638"/>
            <a:ext cx="8403728" cy="490066"/>
          </a:xfr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2D5D9AE-DAFB-4DBC-8C38-71051176CD00}" type="datetime1">
              <a:rPr lang="de-DE" smtClean="0"/>
              <a:t>28.10.2019</a:t>
            </a:fld>
            <a:endParaRPr lang="de-DE"/>
          </a:p>
        </p:txBody>
      </p:sp>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‹Nº›</a:t>
            </a:fld>
            <a:endParaRPr lang="de-DE"/>
          </a:p>
        </p:txBody>
      </p:sp>
      <p:sp>
        <p:nvSpPr>
          <p:cNvPr id="6"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975"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216649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DAB42DE-3169-4D64-A66A-B7BF069A5FFB}" type="datetime1">
              <a:rPr lang="de-DE" smtClean="0"/>
              <a:t>28.10.2019</a:t>
            </a:fld>
            <a:endParaRPr lang="de-DE"/>
          </a:p>
        </p:txBody>
      </p:sp>
      <p:sp>
        <p:nvSpPr>
          <p:cNvPr id="3" name="Fußzeilenplatzhalter 2"/>
          <p:cNvSpPr>
            <a:spLocks noGrp="1"/>
          </p:cNvSpPr>
          <p:nvPr>
            <p:ph type="ftr" sz="quarter" idx="11"/>
          </p:nvPr>
        </p:nvSpPr>
        <p:spPr/>
        <p:txBody>
          <a:bodyPr/>
          <a:lstStyle/>
          <a:p>
            <a:r>
              <a:rPr lang="en-US"/>
              <a:t>Use the menu "insert" to edit your footer line here</a:t>
            </a:r>
            <a:endParaRPr lang="de-DE"/>
          </a:p>
        </p:txBody>
      </p:sp>
      <p:sp>
        <p:nvSpPr>
          <p:cNvPr id="4" name="Foliennummernplatzhalter 3"/>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221755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45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1500" b="1"/>
            </a:lvl1pPr>
          </a:lstStyle>
          <a:p>
            <a:r>
              <a:rPr lang="de-DE"/>
              <a:t>Titelmasterformat durch Klicken bearbeiten</a:t>
            </a:r>
          </a:p>
        </p:txBody>
      </p:sp>
      <p:sp>
        <p:nvSpPr>
          <p:cNvPr id="3" name="Inhaltsplatzhalt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5" name="Datumsplatzhalter 4"/>
          <p:cNvSpPr>
            <a:spLocks noGrp="1"/>
          </p:cNvSpPr>
          <p:nvPr>
            <p:ph type="dt" sz="half" idx="10"/>
          </p:nvPr>
        </p:nvSpPr>
        <p:spPr/>
        <p:txBody>
          <a:bodyPr/>
          <a:lstStyle/>
          <a:p>
            <a:fld id="{FE8A2239-EF32-4C9A-B1A7-E02CF8532B89}" type="datetime1">
              <a:rPr lang="de-DE" smtClean="0"/>
              <a:t>28.10.2019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2153770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70137" y="274638"/>
            <a:ext cx="8403728" cy="490066"/>
          </a:xfrm>
          <a:prstGeom prst="rect">
            <a:avLst/>
          </a:prstGeom>
          <a:solidFill>
            <a:schemeClr val="accent2">
              <a:lumMod val="75000"/>
            </a:schemeClr>
          </a:solidFill>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092280" y="6432776"/>
            <a:ext cx="755803" cy="180040"/>
          </a:xfrm>
          <a:prstGeom prst="rect">
            <a:avLst/>
          </a:prstGeom>
        </p:spPr>
        <p:txBody>
          <a:bodyPr vert="horz" lIns="91440" tIns="45720" rIns="91440" bIns="45720" rtlCol="0" anchor="ctr"/>
          <a:lstStyle>
            <a:lvl1pPr algn="l">
              <a:defRPr sz="600">
                <a:solidFill>
                  <a:schemeClr val="tx1">
                    <a:lumMod val="75000"/>
                    <a:lumOff val="25000"/>
                  </a:schemeClr>
                </a:solidFill>
              </a:defRPr>
            </a:lvl1pPr>
          </a:lstStyle>
          <a:p>
            <a:fld id="{69C8C11C-252D-4E31-B211-61D9BDB45342}" type="datetime1">
              <a:rPr lang="de-DE" smtClean="0"/>
              <a:t>28.10.2019</a:t>
            </a:fld>
            <a:endParaRPr lang="de-DE" dirty="0"/>
          </a:p>
        </p:txBody>
      </p:sp>
      <p:sp>
        <p:nvSpPr>
          <p:cNvPr id="5" name="Fußzeilenplatzhalter 4"/>
          <p:cNvSpPr>
            <a:spLocks noGrp="1"/>
          </p:cNvSpPr>
          <p:nvPr>
            <p:ph type="ftr" sz="quarter" idx="3"/>
          </p:nvPr>
        </p:nvSpPr>
        <p:spPr>
          <a:xfrm>
            <a:off x="1979714" y="6436056"/>
            <a:ext cx="5032240" cy="176761"/>
          </a:xfrm>
          <a:prstGeom prst="rect">
            <a:avLst/>
          </a:prstGeom>
        </p:spPr>
        <p:txBody>
          <a:bodyPr vert="horz" lIns="91440" tIns="45720" rIns="91440" bIns="45720" rtlCol="0" anchor="ctr"/>
          <a:lstStyle>
            <a:lvl1pPr algn="l">
              <a:defRPr sz="600">
                <a:solidFill>
                  <a:schemeClr val="tx1">
                    <a:lumMod val="75000"/>
                    <a:lumOff val="25000"/>
                  </a:schemeClr>
                </a:solidFill>
              </a:defRPr>
            </a:lvl1pPr>
          </a:lstStyle>
          <a:p>
            <a:r>
              <a:rPr lang="en-US" dirty="0"/>
              <a:t>Use the menu "insert" to edit your footer line here</a:t>
            </a:r>
            <a:endParaRPr lang="de-DE" dirty="0"/>
          </a:p>
        </p:txBody>
      </p:sp>
      <p:sp>
        <p:nvSpPr>
          <p:cNvPr id="6" name="Foliennummernplatzhalter 5"/>
          <p:cNvSpPr>
            <a:spLocks noGrp="1"/>
          </p:cNvSpPr>
          <p:nvPr>
            <p:ph type="sldNum" sz="quarter" idx="4"/>
          </p:nvPr>
        </p:nvSpPr>
        <p:spPr>
          <a:xfrm>
            <a:off x="7862598" y="6432776"/>
            <a:ext cx="514400" cy="180040"/>
          </a:xfrm>
          <a:prstGeom prst="rect">
            <a:avLst/>
          </a:prstGeom>
        </p:spPr>
        <p:txBody>
          <a:bodyPr vert="horz" lIns="91440" tIns="45720" rIns="36000" bIns="45720" rtlCol="0" anchor="ctr"/>
          <a:lstStyle>
            <a:lvl1pPr algn="r">
              <a:defRPr sz="600">
                <a:solidFill>
                  <a:schemeClr val="tx1">
                    <a:lumMod val="75000"/>
                    <a:lumOff val="25000"/>
                  </a:schemeClr>
                </a:solidFill>
              </a:defRPr>
            </a:lvl1pPr>
          </a:lstStyle>
          <a:p>
            <a:fld id="{78B3FE12-62BD-41F9-8F3F-A0956C733398}" type="slidenum">
              <a:rPr lang="de-DE" smtClean="0"/>
              <a:pPr/>
              <a:t>‹Nº›</a:t>
            </a:fld>
            <a:endParaRPr lang="de-DE" dirty="0"/>
          </a:p>
        </p:txBody>
      </p:sp>
      <p:pic>
        <p:nvPicPr>
          <p:cNvPr id="10" name="Picture 2" descr="http://www.uniteeurope.org/images/ue/ec.png"/>
          <p:cNvPicPr>
            <a:picLocks noChangeAspect="1" noChangeArrowheads="1"/>
          </p:cNvPicPr>
          <p:nvPr userDrawn="1"/>
        </p:nvPicPr>
        <p:blipFill>
          <a:blip r:embed="rId14"/>
          <a:srcRect l="89568"/>
          <a:stretch>
            <a:fillRect/>
          </a:stretch>
        </p:blipFill>
        <p:spPr bwMode="auto">
          <a:xfrm>
            <a:off x="8372736" y="6332204"/>
            <a:ext cx="462250" cy="337156"/>
          </a:xfrm>
          <a:prstGeom prst="rect">
            <a:avLst/>
          </a:prstGeom>
          <a:noFill/>
        </p:spPr>
      </p:pic>
      <p:sp>
        <p:nvSpPr>
          <p:cNvPr id="11" name="TextBox 17"/>
          <p:cNvSpPr txBox="1"/>
          <p:nvPr userDrawn="1"/>
        </p:nvSpPr>
        <p:spPr>
          <a:xfrm>
            <a:off x="1979712" y="6237314"/>
            <a:ext cx="5032240" cy="193337"/>
          </a:xfrm>
          <a:prstGeom prst="rect">
            <a:avLst/>
          </a:prstGeom>
          <a:noFill/>
        </p:spPr>
        <p:txBody>
          <a:bodyPr wrap="square" rtlCol="0">
            <a:noAutofit/>
          </a:bodyPr>
          <a:lstStyle/>
          <a:p>
            <a:pPr defTabSz="534924"/>
            <a:r>
              <a:rPr lang="en-US" sz="600" b="1" baseline="0" dirty="0">
                <a:solidFill>
                  <a:schemeClr val="tx1">
                    <a:lumMod val="75000"/>
                    <a:lumOff val="25000"/>
                  </a:schemeClr>
                </a:solidFill>
                <a:ea typeface="Open Sans Light" panose="020B0306030504020204" pitchFamily="34" charset="0"/>
                <a:cs typeface="Arial" panose="020B0604020202020204" pitchFamily="34" charset="0"/>
              </a:rPr>
              <a:t>Towards a Sustainable Agro-Food Industry. Capacity Building </a:t>
            </a:r>
            <a:r>
              <a:rPr lang="en-US" sz="600" b="1" baseline="0" dirty="0" err="1">
                <a:solidFill>
                  <a:schemeClr val="tx1">
                    <a:lumMod val="75000"/>
                    <a:lumOff val="25000"/>
                  </a:schemeClr>
                </a:solidFill>
                <a:ea typeface="Open Sans Light" panose="020B0306030504020204" pitchFamily="34" charset="0"/>
                <a:cs typeface="Arial" panose="020B0604020202020204" pitchFamily="34" charset="0"/>
              </a:rPr>
              <a:t>Programmes</a:t>
            </a:r>
            <a:r>
              <a:rPr lang="en-US" sz="600" b="1" baseline="0" dirty="0">
                <a:solidFill>
                  <a:schemeClr val="tx1">
                    <a:lumMod val="75000"/>
                    <a:lumOff val="25000"/>
                  </a:schemeClr>
                </a:solidFill>
                <a:ea typeface="Open Sans Light" panose="020B0306030504020204" pitchFamily="34" charset="0"/>
                <a:cs typeface="Arial" panose="020B0604020202020204" pitchFamily="34" charset="0"/>
              </a:rPr>
              <a:t> in Energy Efficiency.</a:t>
            </a:r>
            <a:endParaRPr lang="en-GB" sz="600" b="1" baseline="0" dirty="0">
              <a:solidFill>
                <a:schemeClr val="tx1">
                  <a:lumMod val="75000"/>
                  <a:lumOff val="25000"/>
                </a:schemeClr>
              </a:solidFill>
              <a:ea typeface="Open Sans Light" panose="020B0306030504020204" pitchFamily="34" charset="0"/>
              <a:cs typeface="Arial" panose="020B0604020202020204" pitchFamily="34" charset="0"/>
            </a:endParaRPr>
          </a:p>
        </p:txBody>
      </p:sp>
      <p:pic>
        <p:nvPicPr>
          <p:cNvPr id="18"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506035" y="6298941"/>
            <a:ext cx="1291171" cy="30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9920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dt="0"/>
  <p:txStyles>
    <p:titleStyle>
      <a:lvl1pPr algn="l" defTabSz="685800" rtl="0" eaLnBrk="1" latinLnBrk="0" hangingPunct="1">
        <a:spcBef>
          <a:spcPct val="0"/>
        </a:spcBef>
        <a:buNone/>
        <a:defRPr sz="1650" b="1" kern="1200">
          <a:solidFill>
            <a:schemeClr val="bg1"/>
          </a:solidFill>
          <a:latin typeface="+mj-lt"/>
          <a:ea typeface="+mj-ea"/>
          <a:cs typeface="+mj-cs"/>
        </a:defRPr>
      </a:lvl1pPr>
    </p:titleStyle>
    <p:bodyStyle>
      <a:lvl1pPr marL="0" indent="0" algn="l" defTabSz="685800" rtl="0" eaLnBrk="1" latinLnBrk="0" hangingPunct="1">
        <a:spcBef>
          <a:spcPct val="20000"/>
        </a:spcBef>
        <a:buFont typeface="Arial" panose="020B0604020202020204" pitchFamily="34" charset="0"/>
        <a:buNone/>
        <a:defRPr sz="1500"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C04D7-7DE5-4BF6-A6F2-72D672D42D9E}" type="datetimeFigureOut">
              <a:rPr lang="es-ES" smtClean="0"/>
              <a:t>28/10/2019</a:t>
            </a:fld>
            <a:endParaRPr lang="es-E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E7399-596B-47F8-B3EC-C7EA81B5980E}" type="slidenum">
              <a:rPr lang="es-ES" smtClean="0"/>
              <a:t>‹Nº›</a:t>
            </a:fld>
            <a:endParaRPr lang="es-ES" dirty="0"/>
          </a:p>
        </p:txBody>
      </p:sp>
    </p:spTree>
    <p:extLst>
      <p:ext uri="{BB962C8B-B14F-4D97-AF65-F5344CB8AC3E}">
        <p14:creationId xmlns:p14="http://schemas.microsoft.com/office/powerpoint/2010/main" val="37888473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jpg"/></Relationships>
</file>

<file path=ppt/slides/_rels/slide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fif"/><Relationship Id="rId1" Type="http://schemas.openxmlformats.org/officeDocument/2006/relationships/slideLayout" Target="../slideLayouts/slideLayout4.xml"/><Relationship Id="rId4" Type="http://schemas.openxmlformats.org/officeDocument/2006/relationships/image" Target="../media/image42.jpg"/></Relationships>
</file>

<file path=ppt/slides/_rels/slide4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jfi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47.jpg"/></Relationships>
</file>

<file path=ppt/slides/_rels/slide5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9.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22.svg"/><Relationship Id="rId4" Type="http://schemas.openxmlformats.org/officeDocument/2006/relationships/image" Target="../media/image21.png"/></Relationships>
</file>

<file path=ppt/slides/_rels/slide6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50.png"/><Relationship Id="rId11" Type="http://schemas.openxmlformats.org/officeDocument/2006/relationships/image" Target="../media/image6.jpeg"/><Relationship Id="rId5" Type="http://schemas.openxmlformats.org/officeDocument/2006/relationships/image" Target="../media/image8.jpeg"/><Relationship Id="rId10" Type="http://schemas.openxmlformats.org/officeDocument/2006/relationships/image" Target="../media/image52.png"/><Relationship Id="rId4" Type="http://schemas.openxmlformats.org/officeDocument/2006/relationships/image" Target="../media/image7.png"/><Relationship Id="rId9" Type="http://schemas.openxmlformats.org/officeDocument/2006/relationships/image" Target="../media/image14.png"/></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fif"/><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5"/>
          <p:cNvSpPr txBox="1"/>
          <p:nvPr/>
        </p:nvSpPr>
        <p:spPr>
          <a:xfrm>
            <a:off x="1835696" y="3733967"/>
            <a:ext cx="6567834" cy="769441"/>
          </a:xfrm>
          <a:prstGeom prst="rect">
            <a:avLst/>
          </a:prstGeom>
          <a:noFill/>
        </p:spPr>
        <p:txBody>
          <a:bodyPr wrap="square" rtlCol="0" anchor="t">
            <a:spAutoFit/>
          </a:bodyPr>
          <a:lstStyle/>
          <a:p>
            <a:pPr lvl="0"/>
            <a:r>
              <a:rPr lang="es-ES" sz="2800" kern="0" dirty="0">
                <a:ea typeface="ＭＳ Ｐゴシック" pitchFamily="-105" charset="-128"/>
              </a:rPr>
              <a:t>Mejores prácticas en gestión ambiental </a:t>
            </a:r>
            <a:endParaRPr lang="es-ES" dirty="0"/>
          </a:p>
          <a:p>
            <a:pPr lvl="0"/>
            <a:endParaRPr lang="en-GB" sz="1600" kern="0" dirty="0">
              <a:ea typeface="ＭＳ Ｐゴシック" pitchFamily="-105" charset="-128"/>
            </a:endParaRPr>
          </a:p>
        </p:txBody>
      </p:sp>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36423" y="5229200"/>
            <a:ext cx="2220053" cy="532813"/>
          </a:xfrm>
          <a:prstGeom prst="rect">
            <a:avLst/>
          </a:prstGeom>
          <a:noFill/>
          <a:extLst>
            <a:ext uri="{909E8E84-426E-40DD-AFC4-6F175D3DCCD1}">
              <a14:hiddenFill xmlns:a14="http://schemas.microsoft.com/office/drawing/2010/main">
                <a:solidFill>
                  <a:srgbClr val="FFFFFF"/>
                </a:solidFill>
              </a14:hiddenFill>
            </a:ext>
          </a:extLst>
        </p:spPr>
      </p:pic>
      <p:sp>
        <p:nvSpPr>
          <p:cNvPr id="28" name="Textfeld 6">
            <a:extLst>
              <a:ext uri="{FF2B5EF4-FFF2-40B4-BE49-F238E27FC236}">
                <a16:creationId xmlns:a16="http://schemas.microsoft.com/office/drawing/2014/main" id="{FF4A8B35-9B30-4F91-8031-AC39C49B3A46}"/>
              </a:ext>
            </a:extLst>
          </p:cNvPr>
          <p:cNvSpPr txBox="1"/>
          <p:nvPr/>
        </p:nvSpPr>
        <p:spPr>
          <a:xfrm>
            <a:off x="881608" y="6201308"/>
            <a:ext cx="1908175" cy="3810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600">
                <a:effectLst/>
                <a:latin typeface="Arial" panose="020B0604020202020204" pitchFamily="34" charset="0"/>
                <a:ea typeface="Calibri" panose="020F0502020204030204" pitchFamily="34" charset="0"/>
                <a:cs typeface="Times New Roman" panose="02020603050405020304" pitchFamily="18" charset="0"/>
              </a:rPr>
              <a:t>This project has received funding from the European Union’s H2020 Coordination Support Action under Grant Agreement No.785047.</a:t>
            </a:r>
            <a:endParaRPr lang="de-DE" sz="1100">
              <a:effectLst/>
              <a:ea typeface="Calibri" panose="020F0502020204030204" pitchFamily="34" charset="0"/>
              <a:cs typeface="Times New Roman" panose="02020603050405020304" pitchFamily="18" charset="0"/>
            </a:endParaRPr>
          </a:p>
          <a:p>
            <a:pPr>
              <a:lnSpc>
                <a:spcPct val="115000"/>
              </a:lnSpc>
              <a:spcAft>
                <a:spcPts val="1000"/>
              </a:spcAft>
            </a:pPr>
            <a:r>
              <a:rPr lang="en-US" sz="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ea typeface="Calibri" panose="020F0502020204030204" pitchFamily="34" charset="0"/>
              <a:cs typeface="Times New Roman" panose="02020603050405020304" pitchFamily="18" charset="0"/>
            </a:endParaRPr>
          </a:p>
        </p:txBody>
      </p:sp>
      <p:pic>
        <p:nvPicPr>
          <p:cNvPr id="29" name="Grafik 28">
            <a:extLst>
              <a:ext uri="{FF2B5EF4-FFF2-40B4-BE49-F238E27FC236}">
                <a16:creationId xmlns:a16="http://schemas.microsoft.com/office/drawing/2014/main" id="{150F95C0-8540-4F30-B067-350D27C33E5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2178" y="6244022"/>
            <a:ext cx="448310" cy="298450"/>
          </a:xfrm>
          <a:prstGeom prst="rect">
            <a:avLst/>
          </a:prstGeom>
        </p:spPr>
      </p:pic>
      <p:pic>
        <p:nvPicPr>
          <p:cNvPr id="14" name="Grafik 13">
            <a:extLst>
              <a:ext uri="{FF2B5EF4-FFF2-40B4-BE49-F238E27FC236}">
                <a16:creationId xmlns:a16="http://schemas.microsoft.com/office/drawing/2014/main" id="{DEF234FC-D941-43D0-BAF9-6ADB8B987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0" y="-11285"/>
            <a:ext cx="9072500" cy="3576021"/>
          </a:xfrm>
          <a:prstGeom prst="rect">
            <a:avLst/>
          </a:prstGeom>
        </p:spPr>
      </p:pic>
      <p:sp>
        <p:nvSpPr>
          <p:cNvPr id="15" name="Rechteck 14">
            <a:extLst>
              <a:ext uri="{FF2B5EF4-FFF2-40B4-BE49-F238E27FC236}">
                <a16:creationId xmlns:a16="http://schemas.microsoft.com/office/drawing/2014/main" id="{AB6DD39E-A38C-431B-B6BE-A49F7C6D1CC4}"/>
              </a:ext>
            </a:extLst>
          </p:cNvPr>
          <p:cNvSpPr/>
          <p:nvPr/>
        </p:nvSpPr>
        <p:spPr>
          <a:xfrm>
            <a:off x="1835695" y="5332526"/>
            <a:ext cx="4316347" cy="461665"/>
          </a:xfrm>
          <a:prstGeom prst="rect">
            <a:avLst/>
          </a:prstGeom>
        </p:spPr>
        <p:txBody>
          <a:bodyPr wrap="square">
            <a:spAutoFit/>
          </a:bodyPr>
          <a:lstStyle/>
          <a:p>
            <a:r>
              <a:rPr lang="en-US" sz="1200" b="1" dirty="0">
                <a:solidFill>
                  <a:srgbClr val="008595"/>
                </a:solidFill>
              </a:rPr>
              <a:t>Towards a Sustainable Agro-Food Industry. </a:t>
            </a:r>
            <a:br>
              <a:rPr lang="en-US" sz="1200" b="1" dirty="0">
                <a:solidFill>
                  <a:srgbClr val="008595"/>
                </a:solidFill>
              </a:rPr>
            </a:br>
            <a:r>
              <a:rPr lang="en-US" sz="1200" b="1" dirty="0">
                <a:solidFill>
                  <a:srgbClr val="008595"/>
                </a:solidFill>
              </a:rPr>
              <a:t>Capacity Building </a:t>
            </a:r>
            <a:r>
              <a:rPr lang="en-US" sz="1200" b="1" dirty="0" err="1">
                <a:solidFill>
                  <a:srgbClr val="008595"/>
                </a:solidFill>
              </a:rPr>
              <a:t>Programmes</a:t>
            </a:r>
            <a:r>
              <a:rPr lang="en-US" sz="1200" b="1" dirty="0">
                <a:solidFill>
                  <a:srgbClr val="008595"/>
                </a:solidFill>
              </a:rPr>
              <a:t> in Energy Efficiency.</a:t>
            </a:r>
            <a:endParaRPr lang="de-DE" sz="1200" b="1" dirty="0">
              <a:solidFill>
                <a:srgbClr val="008595"/>
              </a:solidFill>
            </a:endParaRPr>
          </a:p>
        </p:txBody>
      </p:sp>
      <p:cxnSp>
        <p:nvCxnSpPr>
          <p:cNvPr id="17" name="Gerader Verbinder 16">
            <a:extLst>
              <a:ext uri="{FF2B5EF4-FFF2-40B4-BE49-F238E27FC236}">
                <a16:creationId xmlns:a16="http://schemas.microsoft.com/office/drawing/2014/main" id="{1BAA1C25-ACF0-4932-8419-80346CACD5F0}"/>
              </a:ext>
            </a:extLst>
          </p:cNvPr>
          <p:cNvCxnSpPr>
            <a:cxnSpLocks/>
          </p:cNvCxnSpPr>
          <p:nvPr/>
        </p:nvCxnSpPr>
        <p:spPr>
          <a:xfrm flipH="1">
            <a:off x="0" y="6021288"/>
            <a:ext cx="9144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20" name="Picture 10"/>
          <p:cNvPicPr/>
          <p:nvPr/>
        </p:nvPicPr>
        <p:blipFill>
          <a:blip r:embed="rId5" cstate="print">
            <a:extLst>
              <a:ext uri="{28A0092B-C50C-407E-A947-70E740481C1C}">
                <a14:useLocalDpi xmlns:a14="http://schemas.microsoft.com/office/drawing/2010/main" val="0"/>
              </a:ext>
            </a:extLst>
          </a:blip>
          <a:stretch>
            <a:fillRect/>
          </a:stretch>
        </p:blipFill>
        <p:spPr bwMode="auto">
          <a:xfrm>
            <a:off x="3263205" y="6254452"/>
            <a:ext cx="598170" cy="285750"/>
          </a:xfrm>
          <a:prstGeom prst="rect">
            <a:avLst/>
          </a:prstGeom>
          <a:noFill/>
        </p:spPr>
      </p:pic>
      <p:pic>
        <p:nvPicPr>
          <p:cNvPr id="22" name="Picture 2"/>
          <p:cNvPicPr/>
          <p:nvPr/>
        </p:nvPicPr>
        <p:blipFill>
          <a:blip r:embed="rId6" cstate="print">
            <a:extLst>
              <a:ext uri="{28A0092B-C50C-407E-A947-70E740481C1C}">
                <a14:useLocalDpi xmlns:a14="http://schemas.microsoft.com/office/drawing/2010/main" val="0"/>
              </a:ext>
            </a:extLst>
          </a:blip>
          <a:stretch>
            <a:fillRect/>
          </a:stretch>
        </p:blipFill>
        <p:spPr bwMode="auto">
          <a:xfrm>
            <a:off x="5840035" y="6284932"/>
            <a:ext cx="396875" cy="224790"/>
          </a:xfrm>
          <a:prstGeom prst="rect">
            <a:avLst/>
          </a:prstGeom>
          <a:noFill/>
        </p:spPr>
      </p:pic>
      <p:pic>
        <p:nvPicPr>
          <p:cNvPr id="25" name="Picture 4"/>
          <p:cNvPicPr/>
          <p:nvPr/>
        </p:nvPicPr>
        <p:blipFill>
          <a:blip r:embed="rId7" cstate="print">
            <a:extLst>
              <a:ext uri="{28A0092B-C50C-407E-A947-70E740481C1C}">
                <a14:useLocalDpi xmlns:a14="http://schemas.microsoft.com/office/drawing/2010/main" val="0"/>
              </a:ext>
            </a:extLst>
          </a:blip>
          <a:stretch>
            <a:fillRect/>
          </a:stretch>
        </p:blipFill>
        <p:spPr bwMode="auto">
          <a:xfrm>
            <a:off x="6325810" y="6259532"/>
            <a:ext cx="340360" cy="275590"/>
          </a:xfrm>
          <a:prstGeom prst="rect">
            <a:avLst/>
          </a:prstGeom>
          <a:noFill/>
        </p:spPr>
      </p:pic>
      <p:pic>
        <p:nvPicPr>
          <p:cNvPr id="30" name="Picture 5"/>
          <p:cNvPicPr/>
          <p:nvPr/>
        </p:nvPicPr>
        <p:blipFill>
          <a:blip r:embed="rId8" cstate="print">
            <a:extLst>
              <a:ext uri="{28A0092B-C50C-407E-A947-70E740481C1C}">
                <a14:useLocalDpi xmlns:a14="http://schemas.microsoft.com/office/drawing/2010/main" val="0"/>
              </a:ext>
            </a:extLst>
          </a:blip>
          <a:stretch>
            <a:fillRect/>
          </a:stretch>
        </p:blipFill>
        <p:spPr bwMode="auto">
          <a:xfrm>
            <a:off x="4544000" y="6306522"/>
            <a:ext cx="643890" cy="182245"/>
          </a:xfrm>
          <a:prstGeom prst="rect">
            <a:avLst/>
          </a:prstGeom>
          <a:noFill/>
        </p:spPr>
      </p:pic>
      <p:pic>
        <p:nvPicPr>
          <p:cNvPr id="32" name="Picture 7"/>
          <p:cNvPicPr/>
          <p:nvPr/>
        </p:nvPicPr>
        <p:blipFill>
          <a:blip r:embed="rId9" cstate="print">
            <a:extLst>
              <a:ext uri="{28A0092B-C50C-407E-A947-70E740481C1C}">
                <a14:useLocalDpi xmlns:a14="http://schemas.microsoft.com/office/drawing/2010/main" val="0"/>
              </a:ext>
            </a:extLst>
          </a:blip>
          <a:stretch>
            <a:fillRect/>
          </a:stretch>
        </p:blipFill>
        <p:spPr bwMode="auto">
          <a:xfrm>
            <a:off x="6755070" y="6302712"/>
            <a:ext cx="591820" cy="189865"/>
          </a:xfrm>
          <a:prstGeom prst="rect">
            <a:avLst/>
          </a:prstGeom>
          <a:noFill/>
        </p:spPr>
      </p:pic>
      <p:pic>
        <p:nvPicPr>
          <p:cNvPr id="36" name="Picture 8"/>
          <p:cNvPicPr/>
          <p:nvPr/>
        </p:nvPicPr>
        <p:blipFill>
          <a:blip r:embed="rId10" cstate="print">
            <a:extLst>
              <a:ext uri="{28A0092B-C50C-407E-A947-70E740481C1C}">
                <a14:useLocalDpi xmlns:a14="http://schemas.microsoft.com/office/drawing/2010/main" val="0"/>
              </a:ext>
            </a:extLst>
          </a:blip>
          <a:stretch>
            <a:fillRect/>
          </a:stretch>
        </p:blipFill>
        <p:spPr bwMode="auto">
          <a:xfrm>
            <a:off x="3950275" y="6324302"/>
            <a:ext cx="504825" cy="146685"/>
          </a:xfrm>
          <a:prstGeom prst="rect">
            <a:avLst/>
          </a:prstGeom>
          <a:noFill/>
        </p:spPr>
      </p:pic>
      <p:pic>
        <p:nvPicPr>
          <p:cNvPr id="37" name="Picture 13"/>
          <p:cNvPicPr/>
          <p:nvPr/>
        </p:nvPicPr>
        <p:blipFill>
          <a:blip r:embed="rId11" cstate="print">
            <a:extLst>
              <a:ext uri="{28A0092B-C50C-407E-A947-70E740481C1C}">
                <a14:useLocalDpi xmlns:a14="http://schemas.microsoft.com/office/drawing/2010/main" val="0"/>
              </a:ext>
            </a:extLst>
          </a:blip>
          <a:stretch>
            <a:fillRect/>
          </a:stretch>
        </p:blipFill>
        <p:spPr bwMode="auto">
          <a:xfrm>
            <a:off x="7435790" y="6293187"/>
            <a:ext cx="455295" cy="208280"/>
          </a:xfrm>
          <a:prstGeom prst="rect">
            <a:avLst/>
          </a:prstGeom>
          <a:noFill/>
        </p:spPr>
      </p:pic>
      <p:pic>
        <p:nvPicPr>
          <p:cNvPr id="38" name="Picture 4"/>
          <p:cNvPicPr/>
          <p:nvPr/>
        </p:nvPicPr>
        <p:blipFill>
          <a:blip r:embed="rId12" cstate="print">
            <a:extLst>
              <a:ext uri="{28A0092B-C50C-407E-A947-70E740481C1C}">
                <a14:useLocalDpi xmlns:a14="http://schemas.microsoft.com/office/drawing/2010/main" val="0"/>
              </a:ext>
            </a:extLst>
          </a:blip>
          <a:stretch>
            <a:fillRect/>
          </a:stretch>
        </p:blipFill>
        <p:spPr bwMode="auto">
          <a:xfrm>
            <a:off x="5276790" y="6202382"/>
            <a:ext cx="474345" cy="389890"/>
          </a:xfrm>
          <a:prstGeom prst="rect">
            <a:avLst/>
          </a:prstGeom>
          <a:noFill/>
        </p:spPr>
      </p:pic>
      <p:pic>
        <p:nvPicPr>
          <p:cNvPr id="41" name="Picture 13"/>
          <p:cNvPicPr/>
          <p:nvPr/>
        </p:nvPicPr>
        <p:blipFill>
          <a:blip r:embed="rId13" cstate="print">
            <a:extLst>
              <a:ext uri="{28A0092B-C50C-407E-A947-70E740481C1C}">
                <a14:useLocalDpi xmlns:a14="http://schemas.microsoft.com/office/drawing/2010/main" val="0"/>
              </a:ext>
            </a:extLst>
          </a:blip>
          <a:stretch>
            <a:fillRect/>
          </a:stretch>
        </p:blipFill>
        <p:spPr bwMode="auto">
          <a:xfrm>
            <a:off x="7979985" y="6284297"/>
            <a:ext cx="423545" cy="226695"/>
          </a:xfrm>
          <a:prstGeom prst="rect">
            <a:avLst/>
          </a:prstGeom>
          <a:noFill/>
        </p:spPr>
      </p:pic>
      <p:pic>
        <p:nvPicPr>
          <p:cNvPr id="42" name="Imagen 41" descr="\\boole\UIP\UIP\GESTIÓN DE PROYECTOS\PROYECTOS EN MARCHA\INDUCE_2017_H2020\01_Ejecucion_INDUCE\04_Dissemination_INDUCE\TEMPLATES\SYNYO\Act logo asso RVB.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92430" y="6197302"/>
            <a:ext cx="400050" cy="400050"/>
          </a:xfrm>
          <a:prstGeom prst="rect">
            <a:avLst/>
          </a:prstGeom>
          <a:noFill/>
          <a:ln>
            <a:noFill/>
          </a:ln>
        </p:spPr>
      </p:pic>
    </p:spTree>
    <p:extLst>
      <p:ext uri="{BB962C8B-B14F-4D97-AF65-F5344CB8AC3E}">
        <p14:creationId xmlns:p14="http://schemas.microsoft.com/office/powerpoint/2010/main" val="717733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10</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97CE2BE9-4772-45B3-935C-7B474ECDA74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Gestión Sostenible de la Cadena de Suministro.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D18FDF42-00CA-4296-A2C1-70E12E46B36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08BD54BB-6AA7-48EA-A1C9-6E937B80AEBF}"/>
              </a:ext>
            </a:extLst>
          </p:cNvPr>
          <p:cNvGraphicFramePr>
            <a:graphicFrameLocks noGrp="1"/>
          </p:cNvGraphicFramePr>
          <p:nvPr>
            <p:extLst>
              <p:ext uri="{D42A27DB-BD31-4B8C-83A1-F6EECF244321}">
                <p14:modId xmlns:p14="http://schemas.microsoft.com/office/powerpoint/2010/main" val="4209561412"/>
              </p:ext>
            </p:extLst>
          </p:nvPr>
        </p:nvGraphicFramePr>
        <p:xfrm>
          <a:off x="238984" y="1884346"/>
          <a:ext cx="8666032" cy="198838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Gestionar la cadena de suministro, eligiendo uno o más de los siguientes tres enfoques: (1) selección de proveedores que cumplan con los criterios de desempeño ambiental identificados, (2) adaptación de recetas para eliminar ingredientes insostenibles, (3) apoyo a proveedores en la mejora de su desempeño ambiental.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Posteriormente, se puede implementar un programa de sostenibilidad de los recursos hídricos.</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9AA70842-1790-4898-B957-4EA50923921A}"/>
              </a:ext>
            </a:extLst>
          </p:cNvPr>
          <p:cNvGraphicFramePr>
            <a:graphicFrameLocks noGrp="1"/>
          </p:cNvGraphicFramePr>
          <p:nvPr>
            <p:extLst>
              <p:ext uri="{D42A27DB-BD31-4B8C-83A1-F6EECF244321}">
                <p14:modId xmlns:p14="http://schemas.microsoft.com/office/powerpoint/2010/main" val="1325994107"/>
              </p:ext>
            </p:extLst>
          </p:nvPr>
        </p:nvGraphicFramePr>
        <p:xfrm>
          <a:off x="238984" y="3836135"/>
          <a:ext cx="8666032" cy="177502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Puede tener algunas limitaciones: (1) el enfoque de adquisición verde supone que hay opciones "verdes" disponibles; (2) las recetas pueden adaptarse si los ingredientes no sostenibles pueden eliminarse con alternativas equivalentes y más sostenibles; (3) puede que no siempre sea posible influir en el desempeño de los proveedores existentes. </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4108373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11</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31496ABA-AC05-4780-8E07-EE2A582B63FD}"/>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Gestión Sostenible de la Cadena de Suministro.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105DA415-8412-461F-B283-D6D8AB3A9FBD}"/>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D9BFC1F6-AA15-409C-B29A-E266909BB998}"/>
              </a:ext>
            </a:extLst>
          </p:cNvPr>
          <p:cNvGraphicFramePr>
            <a:graphicFrameLocks noGrp="1"/>
          </p:cNvGraphicFramePr>
          <p:nvPr>
            <p:extLst>
              <p:ext uri="{D42A27DB-BD31-4B8C-83A1-F6EECF244321}">
                <p14:modId xmlns:p14="http://schemas.microsoft.com/office/powerpoint/2010/main" val="646569716"/>
              </p:ext>
            </p:extLst>
          </p:nvPr>
        </p:nvGraphicFramePr>
        <p:xfrm>
          <a:off x="238984" y="1884346"/>
          <a:ext cx="8666032" cy="192742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Porcentaje de ingredientes o productos que cumplan con los criterios de sostenibilidad o son obtenidos a través de compras verdes.</a:t>
                      </a:r>
                    </a:p>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Porcentaje de proveedores que participan en programas de mejora de la sostenibilidad o con sistemas de gestión ambiental establecidos.</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65064725-11D0-4EA5-9A4F-40E45D813ED4}"/>
              </a:ext>
            </a:extLst>
          </p:cNvPr>
          <p:cNvGraphicFramePr>
            <a:graphicFrameLocks noGrp="1"/>
          </p:cNvGraphicFramePr>
          <p:nvPr>
            <p:extLst>
              <p:ext uri="{D42A27DB-BD31-4B8C-83A1-F6EECF244321}">
                <p14:modId xmlns:p14="http://schemas.microsoft.com/office/powerpoint/2010/main" val="7124428"/>
              </p:ext>
            </p:extLst>
          </p:nvPr>
        </p:nvGraphicFramePr>
        <p:xfrm>
          <a:off x="238984" y="3659374"/>
          <a:ext cx="8666032" cy="156021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2400" kern="1200" dirty="0">
                          <a:solidFill>
                            <a:schemeClr val="tx1">
                              <a:lumMod val="75000"/>
                              <a:lumOff val="25000"/>
                            </a:schemeClr>
                          </a:solidFill>
                          <a:effectLst/>
                          <a:latin typeface="+mn-lt"/>
                          <a:ea typeface="+mn-ea"/>
                          <a:cs typeface="+mn-cs"/>
                        </a:rPr>
                        <a:t>N/A</a:t>
                      </a:r>
                      <a:endParaRPr lang="es-ES" sz="2000" kern="1200" dirty="0">
                        <a:solidFill>
                          <a:schemeClr val="tx1">
                            <a:lumMod val="75000"/>
                            <a:lumOff val="25000"/>
                          </a:schemeClr>
                        </a:solidFill>
                        <a:effectLst/>
                        <a:latin typeface="+mn-lt"/>
                        <a:ea typeface="+mn-ea"/>
                        <a:cs typeface="+mn-cs"/>
                      </a:endParaRPr>
                    </a:p>
                    <a:p>
                      <a:pPr algn="ctr"/>
                      <a:endParaRPr lang="es-ES" sz="1400" kern="1200" dirty="0">
                        <a:solidFill>
                          <a:schemeClr val="dk1"/>
                        </a:solidFill>
                        <a:latin typeface="+mn-lt"/>
                        <a:ea typeface="+mn-ea"/>
                        <a:cs typeface="+mn-cs"/>
                      </a:endParaRP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2397907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12</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989058"/>
            <a:ext cx="8403728" cy="367550"/>
          </a:xfrm>
        </p:spPr>
        <p:txBody>
          <a:bodyPr/>
          <a:lstStyle/>
          <a:p>
            <a:r>
              <a:rPr lang="es-ES" sz="2000" dirty="0">
                <a:solidFill>
                  <a:srgbClr val="000000">
                    <a:lumMod val="75000"/>
                    <a:lumOff val="25000"/>
                  </a:srgbClr>
                </a:solidFill>
                <a:latin typeface="Arial"/>
              </a:rPr>
              <a:t>Examina varias formas en que los principales proveedores gestionan su cadena de suministro para que sean más sostenibles.</a:t>
            </a:r>
          </a:p>
        </p:txBody>
      </p:sp>
      <p:sp>
        <p:nvSpPr>
          <p:cNvPr id="8" name="Titel 1">
            <a:extLst>
              <a:ext uri="{FF2B5EF4-FFF2-40B4-BE49-F238E27FC236}">
                <a16:creationId xmlns:a16="http://schemas.microsoft.com/office/drawing/2014/main" id="{6D31A3F9-26D5-4A81-84C6-BFBFEE257B5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Gestión Sostenible de la Cadena de Suministro.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69391098-DBBA-4CAD-AC08-F4258F9292B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CuadroTexto 10">
            <a:extLst>
              <a:ext uri="{FF2B5EF4-FFF2-40B4-BE49-F238E27FC236}">
                <a16:creationId xmlns:a16="http://schemas.microsoft.com/office/drawing/2014/main" id="{7F9FB2E5-809D-4606-8DC5-FF40F36DB216}"/>
              </a:ext>
            </a:extLst>
          </p:cNvPr>
          <p:cNvSpPr txBox="1"/>
          <p:nvPr/>
        </p:nvSpPr>
        <p:spPr>
          <a:xfrm>
            <a:off x="4848223" y="1825869"/>
            <a:ext cx="4067175" cy="4162678"/>
          </a:xfrm>
          <a:prstGeom prst="rect">
            <a:avLst/>
          </a:prstGeom>
          <a:noFill/>
        </p:spPr>
        <p:txBody>
          <a:bodyPr wrap="square" rtlCol="0" anchor="ctr">
            <a:spAutoFit/>
          </a:bodyPr>
          <a:lstStyle/>
          <a:p>
            <a:pPr algn="ctr"/>
            <a:r>
              <a:rPr lang="es-ES" dirty="0">
                <a:solidFill>
                  <a:schemeClr val="tx1">
                    <a:lumMod val="75000"/>
                    <a:lumOff val="25000"/>
                  </a:schemeClr>
                </a:solidFill>
              </a:rPr>
              <a:t>Adaptación de recetas para eliminar ingredientes insostenibles: </a:t>
            </a:r>
            <a:r>
              <a:rPr lang="es-ES" sz="1100" dirty="0">
                <a:solidFill>
                  <a:schemeClr val="tx1">
                    <a:lumMod val="75000"/>
                    <a:lumOff val="25000"/>
                  </a:schemeClr>
                </a:solidFill>
              </a:rPr>
              <a:t>un ingrediente puede ser sustituido por uno similar o eliminado por completo.</a:t>
            </a:r>
          </a:p>
          <a:p>
            <a:pPr algn="ctr"/>
            <a:endParaRPr lang="es-ES" sz="1100" dirty="0">
              <a:solidFill>
                <a:schemeClr val="tx1">
                  <a:lumMod val="75000"/>
                  <a:lumOff val="25000"/>
                </a:schemeClr>
              </a:solidFill>
            </a:endParaRPr>
          </a:p>
          <a:p>
            <a:pPr algn="ctr"/>
            <a:endParaRPr lang="es-ES" sz="1100" dirty="0">
              <a:solidFill>
                <a:schemeClr val="tx1">
                  <a:lumMod val="75000"/>
                  <a:lumOff val="25000"/>
                </a:schemeClr>
              </a:solidFill>
            </a:endParaRPr>
          </a:p>
          <a:p>
            <a:pPr algn="ctr">
              <a:lnSpc>
                <a:spcPts val="2800"/>
              </a:lnSpc>
            </a:pPr>
            <a:r>
              <a:rPr lang="es-ES" dirty="0">
                <a:solidFill>
                  <a:schemeClr val="tx1">
                    <a:lumMod val="75000"/>
                    <a:lumOff val="25000"/>
                  </a:schemeClr>
                </a:solidFill>
              </a:rPr>
              <a:t>Mejora del rendimiento de los proveedores existentes.</a:t>
            </a:r>
          </a:p>
          <a:p>
            <a:pPr algn="ctr">
              <a:lnSpc>
                <a:spcPts val="2800"/>
              </a:lnSpc>
            </a:pPr>
            <a:endParaRPr lang="es-ES" dirty="0">
              <a:solidFill>
                <a:schemeClr val="tx1">
                  <a:lumMod val="75000"/>
                  <a:lumOff val="25000"/>
                </a:schemeClr>
              </a:solidFill>
            </a:endParaRPr>
          </a:p>
          <a:p>
            <a:pPr algn="ctr">
              <a:lnSpc>
                <a:spcPts val="4300"/>
              </a:lnSpc>
            </a:pPr>
            <a:r>
              <a:rPr lang="es-ES" dirty="0">
                <a:solidFill>
                  <a:schemeClr val="tx1">
                    <a:lumMod val="75000"/>
                    <a:lumOff val="25000"/>
                  </a:schemeClr>
                </a:solidFill>
              </a:rPr>
              <a:t>Enfoque de múltiples opciones.</a:t>
            </a:r>
          </a:p>
          <a:p>
            <a:pPr algn="ctr">
              <a:lnSpc>
                <a:spcPts val="4300"/>
              </a:lnSpc>
            </a:pPr>
            <a:endParaRPr lang="es-ES" dirty="0">
              <a:solidFill>
                <a:schemeClr val="tx1">
                  <a:lumMod val="75000"/>
                  <a:lumOff val="25000"/>
                </a:schemeClr>
              </a:solidFill>
            </a:endParaRPr>
          </a:p>
          <a:p>
            <a:pPr algn="ctr">
              <a:lnSpc>
                <a:spcPts val="4300"/>
              </a:lnSpc>
            </a:pPr>
            <a:r>
              <a:rPr lang="es-ES" dirty="0">
                <a:solidFill>
                  <a:schemeClr val="tx1">
                    <a:lumMod val="75000"/>
                    <a:lumOff val="25000"/>
                  </a:schemeClr>
                </a:solidFill>
              </a:rPr>
              <a:t>Abastecimiento de agua sostenible.</a:t>
            </a:r>
            <a:endParaRPr lang="es-ES" sz="1600" i="1" dirty="0">
              <a:solidFill>
                <a:schemeClr val="tx1">
                  <a:lumMod val="75000"/>
                  <a:lumOff val="25000"/>
                </a:schemeClr>
              </a:solidFill>
            </a:endParaRPr>
          </a:p>
          <a:p>
            <a:pPr algn="ctr"/>
            <a:endParaRPr lang="es-ES" dirty="0">
              <a:solidFill>
                <a:schemeClr val="tx1">
                  <a:lumMod val="75000"/>
                  <a:lumOff val="25000"/>
                </a:schemeClr>
              </a:solidFill>
            </a:endParaRPr>
          </a:p>
        </p:txBody>
      </p:sp>
      <p:grpSp>
        <p:nvGrpSpPr>
          <p:cNvPr id="17" name="Grupo 16">
            <a:extLst>
              <a:ext uri="{FF2B5EF4-FFF2-40B4-BE49-F238E27FC236}">
                <a16:creationId xmlns:a16="http://schemas.microsoft.com/office/drawing/2014/main" id="{42C6B3C1-078E-4B63-8A94-5B95066557D8}"/>
              </a:ext>
            </a:extLst>
          </p:cNvPr>
          <p:cNvGrpSpPr/>
          <p:nvPr/>
        </p:nvGrpSpPr>
        <p:grpSpPr>
          <a:xfrm>
            <a:off x="4848224" y="1714500"/>
            <a:ext cx="4067175" cy="4331955"/>
            <a:chOff x="4373566" y="1714500"/>
            <a:chExt cx="4541834" cy="4331955"/>
          </a:xfrm>
        </p:grpSpPr>
        <p:sp>
          <p:nvSpPr>
            <p:cNvPr id="12" name="Rectángulo 11">
              <a:extLst>
                <a:ext uri="{FF2B5EF4-FFF2-40B4-BE49-F238E27FC236}">
                  <a16:creationId xmlns:a16="http://schemas.microsoft.com/office/drawing/2014/main" id="{4499226E-30F8-44C8-A3B2-4703CF0E9DE1}"/>
                </a:ext>
              </a:extLst>
            </p:cNvPr>
            <p:cNvSpPr/>
            <p:nvPr/>
          </p:nvSpPr>
          <p:spPr>
            <a:xfrm>
              <a:off x="4373566" y="1714500"/>
              <a:ext cx="4541834" cy="4331955"/>
            </a:xfrm>
            <a:prstGeom prst="rect">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4" name="Conector recto 13">
              <a:extLst>
                <a:ext uri="{FF2B5EF4-FFF2-40B4-BE49-F238E27FC236}">
                  <a16:creationId xmlns:a16="http://schemas.microsoft.com/office/drawing/2014/main" id="{91E1F355-3998-4E09-8C66-DD93D15C7CC1}"/>
                </a:ext>
              </a:extLst>
            </p:cNvPr>
            <p:cNvCxnSpPr/>
            <p:nvPr/>
          </p:nvCxnSpPr>
          <p:spPr>
            <a:xfrm>
              <a:off x="4373566" y="2828925"/>
              <a:ext cx="4541834" cy="0"/>
            </a:xfrm>
            <a:prstGeom prst="line">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Conector recto 14">
              <a:extLst>
                <a:ext uri="{FF2B5EF4-FFF2-40B4-BE49-F238E27FC236}">
                  <a16:creationId xmlns:a16="http://schemas.microsoft.com/office/drawing/2014/main" id="{14AA81F6-8B50-492C-BEDE-5069F669FE2E}"/>
                </a:ext>
              </a:extLst>
            </p:cNvPr>
            <p:cNvCxnSpPr/>
            <p:nvPr/>
          </p:nvCxnSpPr>
          <p:spPr>
            <a:xfrm>
              <a:off x="4373566" y="3857625"/>
              <a:ext cx="4541834" cy="0"/>
            </a:xfrm>
            <a:prstGeom prst="line">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Conector recto 15">
              <a:extLst>
                <a:ext uri="{FF2B5EF4-FFF2-40B4-BE49-F238E27FC236}">
                  <a16:creationId xmlns:a16="http://schemas.microsoft.com/office/drawing/2014/main" id="{4DF461EF-3C5F-42A0-8AA7-4C9667D812F8}"/>
                </a:ext>
              </a:extLst>
            </p:cNvPr>
            <p:cNvCxnSpPr/>
            <p:nvPr/>
          </p:nvCxnSpPr>
          <p:spPr>
            <a:xfrm>
              <a:off x="4373566" y="4848225"/>
              <a:ext cx="4541834" cy="0"/>
            </a:xfrm>
            <a:prstGeom prst="line">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 name="Grupo 17">
            <a:extLst>
              <a:ext uri="{FF2B5EF4-FFF2-40B4-BE49-F238E27FC236}">
                <a16:creationId xmlns:a16="http://schemas.microsoft.com/office/drawing/2014/main" id="{7C427D42-33DD-4348-AF13-09AFEEE478F8}"/>
              </a:ext>
            </a:extLst>
          </p:cNvPr>
          <p:cNvGrpSpPr/>
          <p:nvPr/>
        </p:nvGrpSpPr>
        <p:grpSpPr>
          <a:xfrm>
            <a:off x="370136" y="1714499"/>
            <a:ext cx="3947800" cy="4331955"/>
            <a:chOff x="4373566" y="1714500"/>
            <a:chExt cx="4541834" cy="4331955"/>
          </a:xfrm>
        </p:grpSpPr>
        <p:sp>
          <p:nvSpPr>
            <p:cNvPr id="19" name="Rectángulo 18">
              <a:extLst>
                <a:ext uri="{FF2B5EF4-FFF2-40B4-BE49-F238E27FC236}">
                  <a16:creationId xmlns:a16="http://schemas.microsoft.com/office/drawing/2014/main" id="{23E477F3-2033-47D9-8048-1007F74784FB}"/>
                </a:ext>
              </a:extLst>
            </p:cNvPr>
            <p:cNvSpPr/>
            <p:nvPr/>
          </p:nvSpPr>
          <p:spPr>
            <a:xfrm>
              <a:off x="4373566" y="1714500"/>
              <a:ext cx="4541834" cy="4331955"/>
            </a:xfrm>
            <a:prstGeom prst="rect">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0" name="Conector recto 19">
              <a:extLst>
                <a:ext uri="{FF2B5EF4-FFF2-40B4-BE49-F238E27FC236}">
                  <a16:creationId xmlns:a16="http://schemas.microsoft.com/office/drawing/2014/main" id="{C762C903-37F3-4C1C-8EAA-6E640BC43C5E}"/>
                </a:ext>
              </a:extLst>
            </p:cNvPr>
            <p:cNvCxnSpPr/>
            <p:nvPr/>
          </p:nvCxnSpPr>
          <p:spPr>
            <a:xfrm>
              <a:off x="4373566" y="2895600"/>
              <a:ext cx="4541834" cy="0"/>
            </a:xfrm>
            <a:prstGeom prst="line">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cxnSp>
      </p:grpSp>
      <p:sp>
        <p:nvSpPr>
          <p:cNvPr id="24" name="Rectángulo 23">
            <a:extLst>
              <a:ext uri="{FF2B5EF4-FFF2-40B4-BE49-F238E27FC236}">
                <a16:creationId xmlns:a16="http://schemas.microsoft.com/office/drawing/2014/main" id="{94224C9D-006F-47AE-8E29-21E352C9B9B3}"/>
              </a:ext>
            </a:extLst>
          </p:cNvPr>
          <p:cNvSpPr/>
          <p:nvPr/>
        </p:nvSpPr>
        <p:spPr>
          <a:xfrm>
            <a:off x="370136" y="1816839"/>
            <a:ext cx="3947800" cy="976421"/>
          </a:xfrm>
          <a:prstGeom prst="rect">
            <a:avLst/>
          </a:prstGeom>
        </p:spPr>
        <p:txBody>
          <a:bodyPr wrap="square">
            <a:spAutoFit/>
          </a:bodyPr>
          <a:lstStyle/>
          <a:p>
            <a:pPr lvl="0" defTabSz="685800">
              <a:spcBef>
                <a:spcPct val="20000"/>
              </a:spcBef>
            </a:pPr>
            <a:r>
              <a:rPr lang="es-ES" sz="1425" b="1" dirty="0">
                <a:solidFill>
                  <a:srgbClr val="000000">
                    <a:lumMod val="85000"/>
                    <a:lumOff val="15000"/>
                  </a:srgbClr>
                </a:solidFill>
              </a:rPr>
              <a:t>Adquisiciones ecológicas: </a:t>
            </a:r>
            <a:r>
              <a:rPr lang="es-ES" sz="1050" dirty="0">
                <a:solidFill>
                  <a:srgbClr val="000000">
                    <a:lumMod val="85000"/>
                    <a:lumOff val="15000"/>
                  </a:srgbClr>
                </a:solidFill>
              </a:rPr>
              <a:t>el fabricante puede cambiar de proveedor para reducir los impactos ambientales.</a:t>
            </a:r>
          </a:p>
          <a:p>
            <a:pPr lvl="0" defTabSz="685800">
              <a:spcBef>
                <a:spcPct val="20000"/>
              </a:spcBef>
              <a:spcAft>
                <a:spcPts val="900"/>
              </a:spcAft>
            </a:pPr>
            <a:endParaRPr lang="es-ES" sz="1050" i="1" dirty="0">
              <a:solidFill>
                <a:srgbClr val="000000">
                  <a:lumMod val="85000"/>
                  <a:lumOff val="15000"/>
                </a:srgbClr>
              </a:solidFill>
            </a:endParaRPr>
          </a:p>
          <a:p>
            <a:pPr lvl="0" defTabSz="685800">
              <a:spcBef>
                <a:spcPct val="20000"/>
              </a:spcBef>
              <a:spcAft>
                <a:spcPts val="900"/>
              </a:spcAft>
            </a:pPr>
            <a:r>
              <a:rPr lang="es-ES" sz="1050" i="1" dirty="0">
                <a:solidFill>
                  <a:srgbClr val="000000">
                    <a:lumMod val="85000"/>
                    <a:lumOff val="15000"/>
                  </a:srgbClr>
                </a:solidFill>
              </a:rPr>
              <a:t>Se han identificado seis productos clave como prioridades:</a:t>
            </a:r>
            <a:endParaRPr lang="es-ES" dirty="0"/>
          </a:p>
        </p:txBody>
      </p:sp>
      <p:sp>
        <p:nvSpPr>
          <p:cNvPr id="25" name="Rectángulo 24">
            <a:extLst>
              <a:ext uri="{FF2B5EF4-FFF2-40B4-BE49-F238E27FC236}">
                <a16:creationId xmlns:a16="http://schemas.microsoft.com/office/drawing/2014/main" id="{C8F96A17-952B-43B9-85B9-B58AF0041658}"/>
              </a:ext>
            </a:extLst>
          </p:cNvPr>
          <p:cNvSpPr/>
          <p:nvPr/>
        </p:nvSpPr>
        <p:spPr>
          <a:xfrm>
            <a:off x="370136" y="3584776"/>
            <a:ext cx="3947800" cy="247649"/>
          </a:xfrm>
          <a:prstGeom prst="rect">
            <a:avLst/>
          </a:prstGeom>
          <a:solidFill>
            <a:srgbClr val="88E28F"/>
          </a:solid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508B848A-9A5D-472D-BDFC-F71FB9303C32}"/>
              </a:ext>
            </a:extLst>
          </p:cNvPr>
          <p:cNvSpPr/>
          <p:nvPr/>
        </p:nvSpPr>
        <p:spPr>
          <a:xfrm>
            <a:off x="370136" y="4567966"/>
            <a:ext cx="3947800" cy="247649"/>
          </a:xfrm>
          <a:prstGeom prst="rect">
            <a:avLst/>
          </a:prstGeom>
          <a:solidFill>
            <a:srgbClr val="88E28F"/>
          </a:solid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062A68BD-2BB6-44CE-90AC-9E80A63D4A82}"/>
              </a:ext>
            </a:extLst>
          </p:cNvPr>
          <p:cNvSpPr/>
          <p:nvPr/>
        </p:nvSpPr>
        <p:spPr>
          <a:xfrm>
            <a:off x="370136" y="5602243"/>
            <a:ext cx="3947800" cy="444211"/>
          </a:xfrm>
          <a:prstGeom prst="rect">
            <a:avLst/>
          </a:prstGeom>
          <a:solidFill>
            <a:srgbClr val="88E28F"/>
          </a:solid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9" name="Conector recto 28">
            <a:extLst>
              <a:ext uri="{FF2B5EF4-FFF2-40B4-BE49-F238E27FC236}">
                <a16:creationId xmlns:a16="http://schemas.microsoft.com/office/drawing/2014/main" id="{D45934D2-1232-4A43-9B4D-4E5189F0599D}"/>
              </a:ext>
            </a:extLst>
          </p:cNvPr>
          <p:cNvCxnSpPr>
            <a:cxnSpLocks/>
          </p:cNvCxnSpPr>
          <p:nvPr/>
        </p:nvCxnSpPr>
        <p:spPr>
          <a:xfrm>
            <a:off x="2344036" y="2971361"/>
            <a:ext cx="0" cy="305796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CuadroTexto 29">
            <a:extLst>
              <a:ext uri="{FF2B5EF4-FFF2-40B4-BE49-F238E27FC236}">
                <a16:creationId xmlns:a16="http://schemas.microsoft.com/office/drawing/2014/main" id="{3EE5ECC1-A833-4061-AE66-545B0BD02F87}"/>
              </a:ext>
            </a:extLst>
          </p:cNvPr>
          <p:cNvSpPr txBox="1"/>
          <p:nvPr/>
        </p:nvSpPr>
        <p:spPr>
          <a:xfrm>
            <a:off x="331141" y="3584776"/>
            <a:ext cx="2041470" cy="276999"/>
          </a:xfrm>
          <a:prstGeom prst="rect">
            <a:avLst/>
          </a:prstGeom>
          <a:noFill/>
        </p:spPr>
        <p:txBody>
          <a:bodyPr wrap="square" rtlCol="0">
            <a:spAutoFit/>
          </a:bodyPr>
          <a:lstStyle/>
          <a:p>
            <a:pPr algn="ctr"/>
            <a:r>
              <a:rPr lang="es-ES" sz="1200" dirty="0"/>
              <a:t>Embalajes Papel y Cartón</a:t>
            </a:r>
          </a:p>
        </p:txBody>
      </p:sp>
      <p:sp>
        <p:nvSpPr>
          <p:cNvPr id="31" name="CuadroTexto 30">
            <a:extLst>
              <a:ext uri="{FF2B5EF4-FFF2-40B4-BE49-F238E27FC236}">
                <a16:creationId xmlns:a16="http://schemas.microsoft.com/office/drawing/2014/main" id="{816F11FC-8574-4CF0-81AD-FD87FEDAC2EF}"/>
              </a:ext>
            </a:extLst>
          </p:cNvPr>
          <p:cNvSpPr txBox="1"/>
          <p:nvPr/>
        </p:nvSpPr>
        <p:spPr>
          <a:xfrm>
            <a:off x="2372612" y="3570100"/>
            <a:ext cx="1923166" cy="276999"/>
          </a:xfrm>
          <a:prstGeom prst="rect">
            <a:avLst/>
          </a:prstGeom>
          <a:noFill/>
        </p:spPr>
        <p:txBody>
          <a:bodyPr wrap="square" rtlCol="0">
            <a:spAutoFit/>
          </a:bodyPr>
          <a:lstStyle/>
          <a:p>
            <a:pPr algn="ctr"/>
            <a:r>
              <a:rPr lang="es-ES" sz="1200" dirty="0"/>
              <a:t>Energía de la Madera</a:t>
            </a:r>
          </a:p>
        </p:txBody>
      </p:sp>
      <p:sp>
        <p:nvSpPr>
          <p:cNvPr id="32" name="CuadroTexto 31">
            <a:extLst>
              <a:ext uri="{FF2B5EF4-FFF2-40B4-BE49-F238E27FC236}">
                <a16:creationId xmlns:a16="http://schemas.microsoft.com/office/drawing/2014/main" id="{BF5EBF7C-A18B-4D4D-A42C-177A81B728DD}"/>
              </a:ext>
            </a:extLst>
          </p:cNvPr>
          <p:cNvSpPr txBox="1"/>
          <p:nvPr/>
        </p:nvSpPr>
        <p:spPr>
          <a:xfrm>
            <a:off x="331141" y="4550951"/>
            <a:ext cx="2041470" cy="276999"/>
          </a:xfrm>
          <a:prstGeom prst="rect">
            <a:avLst/>
          </a:prstGeom>
          <a:noFill/>
        </p:spPr>
        <p:txBody>
          <a:bodyPr wrap="square" rtlCol="0">
            <a:spAutoFit/>
          </a:bodyPr>
          <a:lstStyle/>
          <a:p>
            <a:pPr algn="ctr"/>
            <a:r>
              <a:rPr lang="es-ES" sz="1200" dirty="0"/>
              <a:t>Aceite de palma</a:t>
            </a:r>
          </a:p>
        </p:txBody>
      </p:sp>
      <p:sp>
        <p:nvSpPr>
          <p:cNvPr id="33" name="CuadroTexto 32">
            <a:extLst>
              <a:ext uri="{FF2B5EF4-FFF2-40B4-BE49-F238E27FC236}">
                <a16:creationId xmlns:a16="http://schemas.microsoft.com/office/drawing/2014/main" id="{45ABBA71-1804-47BE-B197-9FB5739DEC3B}"/>
              </a:ext>
            </a:extLst>
          </p:cNvPr>
          <p:cNvSpPr txBox="1"/>
          <p:nvPr/>
        </p:nvSpPr>
        <p:spPr>
          <a:xfrm>
            <a:off x="2364541" y="4556442"/>
            <a:ext cx="2041470" cy="276999"/>
          </a:xfrm>
          <a:prstGeom prst="rect">
            <a:avLst/>
          </a:prstGeom>
          <a:noFill/>
        </p:spPr>
        <p:txBody>
          <a:bodyPr wrap="square" rtlCol="0">
            <a:spAutoFit/>
          </a:bodyPr>
          <a:lstStyle/>
          <a:p>
            <a:pPr algn="ctr"/>
            <a:r>
              <a:rPr lang="es-ES" sz="1200" dirty="0"/>
              <a:t>Caña de azúcar</a:t>
            </a:r>
          </a:p>
        </p:txBody>
      </p:sp>
      <p:sp>
        <p:nvSpPr>
          <p:cNvPr id="34" name="CuadroTexto 33">
            <a:extLst>
              <a:ext uri="{FF2B5EF4-FFF2-40B4-BE49-F238E27FC236}">
                <a16:creationId xmlns:a16="http://schemas.microsoft.com/office/drawing/2014/main" id="{88BB81BB-2255-460A-AB2C-3502D1A442D2}"/>
              </a:ext>
            </a:extLst>
          </p:cNvPr>
          <p:cNvSpPr txBox="1"/>
          <p:nvPr/>
        </p:nvSpPr>
        <p:spPr>
          <a:xfrm>
            <a:off x="302566" y="5587567"/>
            <a:ext cx="2041470" cy="461665"/>
          </a:xfrm>
          <a:prstGeom prst="rect">
            <a:avLst/>
          </a:prstGeom>
          <a:noFill/>
        </p:spPr>
        <p:txBody>
          <a:bodyPr wrap="square" rtlCol="0">
            <a:spAutoFit/>
          </a:bodyPr>
          <a:lstStyle/>
          <a:p>
            <a:pPr algn="ctr"/>
            <a:r>
              <a:rPr lang="es-ES" sz="1200" dirty="0"/>
              <a:t>Soja para alimentación animal</a:t>
            </a:r>
          </a:p>
        </p:txBody>
      </p:sp>
      <p:sp>
        <p:nvSpPr>
          <p:cNvPr id="35" name="CuadroTexto 34">
            <a:extLst>
              <a:ext uri="{FF2B5EF4-FFF2-40B4-BE49-F238E27FC236}">
                <a16:creationId xmlns:a16="http://schemas.microsoft.com/office/drawing/2014/main" id="{DFE51224-0D58-431C-98CD-5242DEC52208}"/>
              </a:ext>
            </a:extLst>
          </p:cNvPr>
          <p:cNvSpPr txBox="1"/>
          <p:nvPr/>
        </p:nvSpPr>
        <p:spPr>
          <a:xfrm>
            <a:off x="2276466" y="5596313"/>
            <a:ext cx="2041470" cy="461665"/>
          </a:xfrm>
          <a:prstGeom prst="rect">
            <a:avLst/>
          </a:prstGeom>
          <a:noFill/>
        </p:spPr>
        <p:txBody>
          <a:bodyPr wrap="square" rtlCol="0">
            <a:spAutoFit/>
          </a:bodyPr>
          <a:lstStyle/>
          <a:p>
            <a:pPr algn="ctr"/>
            <a:r>
              <a:rPr lang="es-ES" sz="1200" dirty="0"/>
              <a:t>Materias primas de origen biológico para embalaje</a:t>
            </a:r>
          </a:p>
        </p:txBody>
      </p:sp>
      <p:pic>
        <p:nvPicPr>
          <p:cNvPr id="40" name="Imagen 39">
            <a:extLst>
              <a:ext uri="{FF2B5EF4-FFF2-40B4-BE49-F238E27FC236}">
                <a16:creationId xmlns:a16="http://schemas.microsoft.com/office/drawing/2014/main" id="{69E69923-F69A-40D7-AD6B-CEFA5290E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876" y="3960005"/>
            <a:ext cx="576000" cy="576000"/>
          </a:xfrm>
          <a:prstGeom prst="rect">
            <a:avLst/>
          </a:prstGeom>
        </p:spPr>
      </p:pic>
      <p:pic>
        <p:nvPicPr>
          <p:cNvPr id="42" name="Imagen 41" descr="Imagen que contiene texto&#10;&#10;Descripción generada automáticamente">
            <a:extLst>
              <a:ext uri="{FF2B5EF4-FFF2-40B4-BE49-F238E27FC236}">
                <a16:creationId xmlns:a16="http://schemas.microsoft.com/office/drawing/2014/main" id="{966700CF-844B-4B3F-A5CF-83F536E94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276" y="2962972"/>
            <a:ext cx="576000" cy="576000"/>
          </a:xfrm>
          <a:prstGeom prst="rect">
            <a:avLst/>
          </a:prstGeom>
        </p:spPr>
      </p:pic>
      <p:pic>
        <p:nvPicPr>
          <p:cNvPr id="44" name="Imagen 43">
            <a:extLst>
              <a:ext uri="{FF2B5EF4-FFF2-40B4-BE49-F238E27FC236}">
                <a16:creationId xmlns:a16="http://schemas.microsoft.com/office/drawing/2014/main" id="{630AFC49-85E4-4FEF-9823-1A8584669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876" y="4984758"/>
            <a:ext cx="576000" cy="576000"/>
          </a:xfrm>
          <a:prstGeom prst="rect">
            <a:avLst/>
          </a:prstGeom>
        </p:spPr>
      </p:pic>
      <p:pic>
        <p:nvPicPr>
          <p:cNvPr id="46" name="Imagen 45" descr="Imagen que contiene objeto&#10;&#10;Descripción generada automáticamente">
            <a:extLst>
              <a:ext uri="{FF2B5EF4-FFF2-40B4-BE49-F238E27FC236}">
                <a16:creationId xmlns:a16="http://schemas.microsoft.com/office/drawing/2014/main" id="{C4567994-373B-4B3A-8925-B31721A940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7776" y="5070773"/>
            <a:ext cx="576000" cy="576000"/>
          </a:xfrm>
          <a:prstGeom prst="rect">
            <a:avLst/>
          </a:prstGeom>
        </p:spPr>
      </p:pic>
      <p:pic>
        <p:nvPicPr>
          <p:cNvPr id="48" name="Imagen 47">
            <a:extLst>
              <a:ext uri="{FF2B5EF4-FFF2-40B4-BE49-F238E27FC236}">
                <a16:creationId xmlns:a16="http://schemas.microsoft.com/office/drawing/2014/main" id="{1FFFA658-1AB0-4705-87C8-DAFBAD5EF4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7776" y="3943506"/>
            <a:ext cx="576000" cy="576000"/>
          </a:xfrm>
          <a:prstGeom prst="rect">
            <a:avLst/>
          </a:prstGeom>
        </p:spPr>
      </p:pic>
      <p:pic>
        <p:nvPicPr>
          <p:cNvPr id="50" name="Imagen 49">
            <a:extLst>
              <a:ext uri="{FF2B5EF4-FFF2-40B4-BE49-F238E27FC236}">
                <a16:creationId xmlns:a16="http://schemas.microsoft.com/office/drawing/2014/main" id="{00183FC0-549B-46EF-9305-9C84A0C378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3876" y="2976877"/>
            <a:ext cx="576000" cy="576000"/>
          </a:xfrm>
          <a:prstGeom prst="rect">
            <a:avLst/>
          </a:prstGeom>
        </p:spPr>
      </p:pic>
    </p:spTree>
    <p:extLst>
      <p:ext uri="{BB962C8B-B14F-4D97-AF65-F5344CB8AC3E}">
        <p14:creationId xmlns:p14="http://schemas.microsoft.com/office/powerpoint/2010/main" val="54426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13</a:t>
            </a:fld>
            <a:endParaRPr lang="de-DE"/>
          </a:p>
        </p:txBody>
      </p:sp>
      <p:pic>
        <p:nvPicPr>
          <p:cNvPr id="12" name="Imagen 11">
            <a:extLst>
              <a:ext uri="{FF2B5EF4-FFF2-40B4-BE49-F238E27FC236}">
                <a16:creationId xmlns:a16="http://schemas.microsoft.com/office/drawing/2014/main" id="{98518B10-8CCA-43CF-AFC9-15C9A7F3D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495" y="1666413"/>
            <a:ext cx="682096" cy="682096"/>
          </a:xfrm>
          <a:prstGeom prst="rect">
            <a:avLst/>
          </a:prstGeom>
        </p:spPr>
      </p:pic>
      <p:pic>
        <p:nvPicPr>
          <p:cNvPr id="3" name="Imagen 2" descr="Imagen que contiene imágenes prediseñadas&#10;&#10;Descripción generada automáticamente">
            <a:extLst>
              <a:ext uri="{FF2B5EF4-FFF2-40B4-BE49-F238E27FC236}">
                <a16:creationId xmlns:a16="http://schemas.microsoft.com/office/drawing/2014/main" id="{2C591520-8BA8-4CCC-B063-D5B91736B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714" y="4310737"/>
            <a:ext cx="1186271" cy="406992"/>
          </a:xfrm>
          <a:prstGeom prst="rect">
            <a:avLst/>
          </a:prstGeom>
        </p:spPr>
      </p:pic>
      <p:pic>
        <p:nvPicPr>
          <p:cNvPr id="15" name="Imagen 14">
            <a:extLst>
              <a:ext uri="{FF2B5EF4-FFF2-40B4-BE49-F238E27FC236}">
                <a16:creationId xmlns:a16="http://schemas.microsoft.com/office/drawing/2014/main" id="{EAF50E3A-93F2-4018-980D-981C7CB67D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8520" y="2320840"/>
            <a:ext cx="595083" cy="656260"/>
          </a:xfrm>
          <a:prstGeom prst="rect">
            <a:avLst/>
          </a:prstGeom>
        </p:spPr>
      </p:pic>
      <p:graphicFrame>
        <p:nvGraphicFramePr>
          <p:cNvPr id="17" name="Tabla 16">
            <a:extLst>
              <a:ext uri="{FF2B5EF4-FFF2-40B4-BE49-F238E27FC236}">
                <a16:creationId xmlns:a16="http://schemas.microsoft.com/office/drawing/2014/main" id="{9449CE07-F121-4BEF-99FD-0F4716B73802}"/>
              </a:ext>
            </a:extLst>
          </p:cNvPr>
          <p:cNvGraphicFramePr>
            <a:graphicFrameLocks noGrp="1"/>
          </p:cNvGraphicFramePr>
          <p:nvPr>
            <p:extLst>
              <p:ext uri="{D42A27DB-BD31-4B8C-83A1-F6EECF244321}">
                <p14:modId xmlns:p14="http://schemas.microsoft.com/office/powerpoint/2010/main" val="2636625516"/>
              </p:ext>
            </p:extLst>
          </p:nvPr>
        </p:nvGraphicFramePr>
        <p:xfrm>
          <a:off x="6293887" y="2760080"/>
          <a:ext cx="2567679" cy="2519616"/>
        </p:xfrm>
        <a:graphic>
          <a:graphicData uri="http://schemas.openxmlformats.org/drawingml/2006/table">
            <a:tbl>
              <a:tblPr firstRow="1" bandRow="1">
                <a:tableStyleId>{5940675A-B579-460E-94D1-54222C63F5DA}</a:tableStyleId>
              </a:tblPr>
              <a:tblGrid>
                <a:gridCol w="1280177">
                  <a:extLst>
                    <a:ext uri="{9D8B030D-6E8A-4147-A177-3AD203B41FA5}">
                      <a16:colId xmlns:a16="http://schemas.microsoft.com/office/drawing/2014/main" val="1712659758"/>
                    </a:ext>
                  </a:extLst>
                </a:gridCol>
                <a:gridCol w="1287502">
                  <a:extLst>
                    <a:ext uri="{9D8B030D-6E8A-4147-A177-3AD203B41FA5}">
                      <a16:colId xmlns:a16="http://schemas.microsoft.com/office/drawing/2014/main" val="1626775650"/>
                    </a:ext>
                  </a:extLst>
                </a:gridCol>
              </a:tblGrid>
              <a:tr h="337271">
                <a:tc>
                  <a:txBody>
                    <a:bodyPr/>
                    <a:lstStyle/>
                    <a:p>
                      <a:r>
                        <a:rPr lang="es-ES" sz="900" b="1" dirty="0"/>
                        <a:t>Materia prima</a:t>
                      </a:r>
                    </a:p>
                  </a:txBody>
                  <a:tcPr marL="59518" marR="59518" marT="29759" marB="29759" anchor="ctr">
                    <a:solidFill>
                      <a:schemeClr val="bg1"/>
                    </a:solidFill>
                  </a:tcPr>
                </a:tc>
                <a:tc>
                  <a:txBody>
                    <a:bodyPr/>
                    <a:lstStyle/>
                    <a:p>
                      <a:r>
                        <a:rPr lang="es-ES" sz="900" b="1" dirty="0"/>
                        <a:t>% sostenible en 2013</a:t>
                      </a:r>
                    </a:p>
                  </a:txBody>
                  <a:tcPr marL="59518" marR="59518" marT="29759" marB="29759" anchor="ctr">
                    <a:solidFill>
                      <a:schemeClr val="bg1"/>
                    </a:solidFill>
                  </a:tcPr>
                </a:tc>
                <a:extLst>
                  <a:ext uri="{0D108BD9-81ED-4DB2-BD59-A6C34878D82A}">
                    <a16:rowId xmlns:a16="http://schemas.microsoft.com/office/drawing/2014/main" val="3849685972"/>
                  </a:ext>
                </a:extLst>
              </a:tr>
              <a:tr h="198395">
                <a:tc>
                  <a:txBody>
                    <a:bodyPr/>
                    <a:lstStyle/>
                    <a:p>
                      <a:r>
                        <a:rPr lang="es-ES" sz="900" dirty="0"/>
                        <a:t>Aceite de palma</a:t>
                      </a:r>
                    </a:p>
                  </a:txBody>
                  <a:tcPr marL="59518" marR="59518" marT="29759" marB="29759" anchor="ctr">
                    <a:solidFill>
                      <a:schemeClr val="bg1"/>
                    </a:solidFill>
                  </a:tcPr>
                </a:tc>
                <a:tc>
                  <a:txBody>
                    <a:bodyPr/>
                    <a:lstStyle/>
                    <a:p>
                      <a:r>
                        <a:rPr lang="es-ES" sz="900" dirty="0"/>
                        <a:t>100%</a:t>
                      </a:r>
                    </a:p>
                  </a:txBody>
                  <a:tcPr marL="59518" marR="59518" marT="29759" marB="29759" anchor="ctr">
                    <a:solidFill>
                      <a:schemeClr val="bg1"/>
                    </a:solidFill>
                  </a:tcPr>
                </a:tc>
                <a:extLst>
                  <a:ext uri="{0D108BD9-81ED-4DB2-BD59-A6C34878D82A}">
                    <a16:rowId xmlns:a16="http://schemas.microsoft.com/office/drawing/2014/main" val="1710262241"/>
                  </a:ext>
                </a:extLst>
              </a:tr>
              <a:tr h="198395">
                <a:tc>
                  <a:txBody>
                    <a:bodyPr/>
                    <a:lstStyle/>
                    <a:p>
                      <a:r>
                        <a:rPr lang="es-ES" sz="900" dirty="0"/>
                        <a:t>Papel</a:t>
                      </a:r>
                    </a:p>
                  </a:txBody>
                  <a:tcPr marL="59518" marR="59518" marT="29759" marB="29759" anchor="ctr">
                    <a:solidFill>
                      <a:schemeClr val="bg1"/>
                    </a:solidFill>
                  </a:tcPr>
                </a:tc>
                <a:tc>
                  <a:txBody>
                    <a:bodyPr/>
                    <a:lstStyle/>
                    <a:p>
                      <a:r>
                        <a:rPr lang="es-ES" sz="900" dirty="0"/>
                        <a:t>62%</a:t>
                      </a:r>
                    </a:p>
                  </a:txBody>
                  <a:tcPr marL="59518" marR="59518" marT="29759" marB="29759" anchor="ctr">
                    <a:solidFill>
                      <a:schemeClr val="bg1"/>
                    </a:solidFill>
                  </a:tcPr>
                </a:tc>
                <a:extLst>
                  <a:ext uri="{0D108BD9-81ED-4DB2-BD59-A6C34878D82A}">
                    <a16:rowId xmlns:a16="http://schemas.microsoft.com/office/drawing/2014/main" val="658771016"/>
                  </a:ext>
                </a:extLst>
              </a:tr>
              <a:tr h="198395">
                <a:tc>
                  <a:txBody>
                    <a:bodyPr/>
                    <a:lstStyle/>
                    <a:p>
                      <a:r>
                        <a:rPr lang="es-ES" sz="900" dirty="0"/>
                        <a:t>Soja</a:t>
                      </a:r>
                    </a:p>
                  </a:txBody>
                  <a:tcPr marL="59518" marR="59518" marT="29759" marB="29759" anchor="ctr">
                    <a:solidFill>
                      <a:schemeClr val="bg1"/>
                    </a:solidFill>
                  </a:tcPr>
                </a:tc>
                <a:tc>
                  <a:txBody>
                    <a:bodyPr/>
                    <a:lstStyle/>
                    <a:p>
                      <a:r>
                        <a:rPr lang="es-ES" sz="900" dirty="0"/>
                        <a:t>12-25%</a:t>
                      </a:r>
                    </a:p>
                  </a:txBody>
                  <a:tcPr marL="59518" marR="59518" marT="29759" marB="29759" anchor="ctr">
                    <a:solidFill>
                      <a:schemeClr val="bg1"/>
                    </a:solidFill>
                  </a:tcPr>
                </a:tc>
                <a:extLst>
                  <a:ext uri="{0D108BD9-81ED-4DB2-BD59-A6C34878D82A}">
                    <a16:rowId xmlns:a16="http://schemas.microsoft.com/office/drawing/2014/main" val="924006684"/>
                  </a:ext>
                </a:extLst>
              </a:tr>
              <a:tr h="198395">
                <a:tc>
                  <a:txBody>
                    <a:bodyPr/>
                    <a:lstStyle/>
                    <a:p>
                      <a:r>
                        <a:rPr lang="es-ES" sz="900" dirty="0"/>
                        <a:t>Té</a:t>
                      </a:r>
                    </a:p>
                  </a:txBody>
                  <a:tcPr marL="59518" marR="59518" marT="29759" marB="29759" anchor="ctr">
                    <a:solidFill>
                      <a:schemeClr val="bg1"/>
                    </a:solidFill>
                  </a:tcPr>
                </a:tc>
                <a:tc>
                  <a:txBody>
                    <a:bodyPr/>
                    <a:lstStyle/>
                    <a:p>
                      <a:r>
                        <a:rPr lang="es-ES" sz="900" dirty="0"/>
                        <a:t>53-83%</a:t>
                      </a:r>
                    </a:p>
                  </a:txBody>
                  <a:tcPr marL="59518" marR="59518" marT="29759" marB="29759" anchor="ctr">
                    <a:solidFill>
                      <a:schemeClr val="bg1"/>
                    </a:solidFill>
                  </a:tcPr>
                </a:tc>
                <a:extLst>
                  <a:ext uri="{0D108BD9-81ED-4DB2-BD59-A6C34878D82A}">
                    <a16:rowId xmlns:a16="http://schemas.microsoft.com/office/drawing/2014/main" val="2220735461"/>
                  </a:ext>
                </a:extLst>
              </a:tr>
              <a:tr h="198395">
                <a:tc>
                  <a:txBody>
                    <a:bodyPr/>
                    <a:lstStyle/>
                    <a:p>
                      <a:r>
                        <a:rPr lang="es-ES" sz="900" dirty="0"/>
                        <a:t>Fruta</a:t>
                      </a:r>
                    </a:p>
                  </a:txBody>
                  <a:tcPr marL="59518" marR="59518" marT="29759" marB="29759" anchor="ctr">
                    <a:solidFill>
                      <a:schemeClr val="bg1"/>
                    </a:solidFill>
                  </a:tcPr>
                </a:tc>
                <a:tc>
                  <a:txBody>
                    <a:bodyPr/>
                    <a:lstStyle/>
                    <a:p>
                      <a:r>
                        <a:rPr lang="es-ES" sz="900" dirty="0"/>
                        <a:t>25%</a:t>
                      </a:r>
                    </a:p>
                  </a:txBody>
                  <a:tcPr marL="59518" marR="59518" marT="29759" marB="29759" anchor="ctr">
                    <a:solidFill>
                      <a:schemeClr val="bg1"/>
                    </a:solidFill>
                  </a:tcPr>
                </a:tc>
                <a:extLst>
                  <a:ext uri="{0D108BD9-81ED-4DB2-BD59-A6C34878D82A}">
                    <a16:rowId xmlns:a16="http://schemas.microsoft.com/office/drawing/2014/main" val="3143674062"/>
                  </a:ext>
                </a:extLst>
              </a:tr>
              <a:tr h="198395">
                <a:tc>
                  <a:txBody>
                    <a:bodyPr/>
                    <a:lstStyle/>
                    <a:p>
                      <a:r>
                        <a:rPr lang="es-ES" sz="900" dirty="0"/>
                        <a:t>Vegetales</a:t>
                      </a:r>
                    </a:p>
                  </a:txBody>
                  <a:tcPr marL="59518" marR="59518" marT="29759" marB="29759" anchor="ctr">
                    <a:solidFill>
                      <a:schemeClr val="bg1"/>
                    </a:solidFill>
                  </a:tcPr>
                </a:tc>
                <a:tc>
                  <a:txBody>
                    <a:bodyPr/>
                    <a:lstStyle/>
                    <a:p>
                      <a:r>
                        <a:rPr lang="es-ES" sz="900" dirty="0"/>
                        <a:t>76%</a:t>
                      </a:r>
                    </a:p>
                  </a:txBody>
                  <a:tcPr marL="59518" marR="59518" marT="29759" marB="29759" anchor="ctr">
                    <a:solidFill>
                      <a:schemeClr val="bg1"/>
                    </a:solidFill>
                  </a:tcPr>
                </a:tc>
                <a:extLst>
                  <a:ext uri="{0D108BD9-81ED-4DB2-BD59-A6C34878D82A}">
                    <a16:rowId xmlns:a16="http://schemas.microsoft.com/office/drawing/2014/main" val="499567457"/>
                  </a:ext>
                </a:extLst>
              </a:tr>
              <a:tr h="198395">
                <a:tc>
                  <a:txBody>
                    <a:bodyPr/>
                    <a:lstStyle/>
                    <a:p>
                      <a:r>
                        <a:rPr lang="es-ES" sz="900" dirty="0"/>
                        <a:t>Cacao</a:t>
                      </a:r>
                    </a:p>
                  </a:txBody>
                  <a:tcPr marL="59518" marR="59518" marT="29759" marB="29759" anchor="ctr">
                    <a:solidFill>
                      <a:schemeClr val="bg1"/>
                    </a:solidFill>
                  </a:tcPr>
                </a:tc>
                <a:tc>
                  <a:txBody>
                    <a:bodyPr/>
                    <a:lstStyle/>
                    <a:p>
                      <a:r>
                        <a:rPr lang="es-ES" sz="900" dirty="0"/>
                        <a:t>70%</a:t>
                      </a:r>
                    </a:p>
                  </a:txBody>
                  <a:tcPr marL="59518" marR="59518" marT="29759" marB="29759" anchor="ctr">
                    <a:solidFill>
                      <a:schemeClr val="bg1"/>
                    </a:solidFill>
                  </a:tcPr>
                </a:tc>
                <a:extLst>
                  <a:ext uri="{0D108BD9-81ED-4DB2-BD59-A6C34878D82A}">
                    <a16:rowId xmlns:a16="http://schemas.microsoft.com/office/drawing/2014/main" val="3820019208"/>
                  </a:ext>
                </a:extLst>
              </a:tr>
              <a:tr h="198395">
                <a:tc>
                  <a:txBody>
                    <a:bodyPr/>
                    <a:lstStyle/>
                    <a:p>
                      <a:r>
                        <a:rPr lang="es-ES" sz="900" dirty="0"/>
                        <a:t>Azúcar</a:t>
                      </a:r>
                    </a:p>
                  </a:txBody>
                  <a:tcPr marL="59518" marR="59518" marT="29759" marB="29759" anchor="ctr">
                    <a:solidFill>
                      <a:schemeClr val="bg1"/>
                    </a:solidFill>
                  </a:tcPr>
                </a:tc>
                <a:tc>
                  <a:txBody>
                    <a:bodyPr/>
                    <a:lstStyle/>
                    <a:p>
                      <a:r>
                        <a:rPr lang="es-ES" sz="900" dirty="0"/>
                        <a:t>49%</a:t>
                      </a:r>
                    </a:p>
                  </a:txBody>
                  <a:tcPr marL="59518" marR="59518" marT="29759" marB="29759" anchor="ctr">
                    <a:solidFill>
                      <a:schemeClr val="bg1"/>
                    </a:solidFill>
                  </a:tcPr>
                </a:tc>
                <a:extLst>
                  <a:ext uri="{0D108BD9-81ED-4DB2-BD59-A6C34878D82A}">
                    <a16:rowId xmlns:a16="http://schemas.microsoft.com/office/drawing/2014/main" val="4189969295"/>
                  </a:ext>
                </a:extLst>
              </a:tr>
              <a:tr h="198395">
                <a:tc>
                  <a:txBody>
                    <a:bodyPr/>
                    <a:lstStyle/>
                    <a:p>
                      <a:r>
                        <a:rPr lang="es-ES" sz="900" dirty="0"/>
                        <a:t>Aceite de girasol</a:t>
                      </a:r>
                    </a:p>
                  </a:txBody>
                  <a:tcPr marL="59518" marR="59518" marT="29759" marB="29759" anchor="ctr">
                    <a:solidFill>
                      <a:schemeClr val="bg1"/>
                    </a:solidFill>
                  </a:tcPr>
                </a:tc>
                <a:tc>
                  <a:txBody>
                    <a:bodyPr/>
                    <a:lstStyle/>
                    <a:p>
                      <a:r>
                        <a:rPr lang="es-ES" sz="900" dirty="0"/>
                        <a:t>23%</a:t>
                      </a:r>
                    </a:p>
                  </a:txBody>
                  <a:tcPr marL="59518" marR="59518" marT="29759" marB="29759" anchor="ctr">
                    <a:solidFill>
                      <a:schemeClr val="bg1"/>
                    </a:solidFill>
                  </a:tcPr>
                </a:tc>
                <a:extLst>
                  <a:ext uri="{0D108BD9-81ED-4DB2-BD59-A6C34878D82A}">
                    <a16:rowId xmlns:a16="http://schemas.microsoft.com/office/drawing/2014/main" val="1568190301"/>
                  </a:ext>
                </a:extLst>
              </a:tr>
              <a:tr h="198395">
                <a:tc>
                  <a:txBody>
                    <a:bodyPr/>
                    <a:lstStyle/>
                    <a:p>
                      <a:r>
                        <a:rPr lang="es-ES" sz="900" dirty="0"/>
                        <a:t>Aceite de colza</a:t>
                      </a:r>
                    </a:p>
                  </a:txBody>
                  <a:tcPr marL="59518" marR="59518" marT="29759" marB="29759" anchor="ctr">
                    <a:solidFill>
                      <a:schemeClr val="bg1"/>
                    </a:solidFill>
                  </a:tcPr>
                </a:tc>
                <a:tc>
                  <a:txBody>
                    <a:bodyPr/>
                    <a:lstStyle/>
                    <a:p>
                      <a:r>
                        <a:rPr lang="es-ES" sz="900" dirty="0"/>
                        <a:t>39%</a:t>
                      </a:r>
                    </a:p>
                  </a:txBody>
                  <a:tcPr marL="59518" marR="59518" marT="29759" marB="29759" anchor="ctr">
                    <a:solidFill>
                      <a:schemeClr val="bg1"/>
                    </a:solidFill>
                  </a:tcPr>
                </a:tc>
                <a:extLst>
                  <a:ext uri="{0D108BD9-81ED-4DB2-BD59-A6C34878D82A}">
                    <a16:rowId xmlns:a16="http://schemas.microsoft.com/office/drawing/2014/main" val="595201493"/>
                  </a:ext>
                </a:extLst>
              </a:tr>
              <a:tr h="198395">
                <a:tc>
                  <a:txBody>
                    <a:bodyPr/>
                    <a:lstStyle/>
                    <a:p>
                      <a:r>
                        <a:rPr lang="es-ES" sz="900" dirty="0"/>
                        <a:t>Lácteo</a:t>
                      </a:r>
                    </a:p>
                  </a:txBody>
                  <a:tcPr marL="59518" marR="59518" marT="29759" marB="29759" anchor="ctr">
                    <a:solidFill>
                      <a:schemeClr val="bg1"/>
                    </a:solidFill>
                  </a:tcPr>
                </a:tc>
                <a:tc>
                  <a:txBody>
                    <a:bodyPr/>
                    <a:lstStyle/>
                    <a:p>
                      <a:r>
                        <a:rPr lang="es-ES" sz="900" dirty="0"/>
                        <a:t>31%</a:t>
                      </a:r>
                    </a:p>
                  </a:txBody>
                  <a:tcPr marL="59518" marR="59518" marT="29759" marB="29759" anchor="ctr">
                    <a:solidFill>
                      <a:schemeClr val="bg1"/>
                    </a:solidFill>
                  </a:tcPr>
                </a:tc>
                <a:extLst>
                  <a:ext uri="{0D108BD9-81ED-4DB2-BD59-A6C34878D82A}">
                    <a16:rowId xmlns:a16="http://schemas.microsoft.com/office/drawing/2014/main" val="244491528"/>
                  </a:ext>
                </a:extLst>
              </a:tr>
            </a:tbl>
          </a:graphicData>
        </a:graphic>
      </p:graphicFrame>
      <p:sp>
        <p:nvSpPr>
          <p:cNvPr id="16" name="Rectángulo 15">
            <a:extLst>
              <a:ext uri="{FF2B5EF4-FFF2-40B4-BE49-F238E27FC236}">
                <a16:creationId xmlns:a16="http://schemas.microsoft.com/office/drawing/2014/main" id="{D4BCECC6-BFBD-439B-ABD7-D52CB8EEBE97}"/>
              </a:ext>
            </a:extLst>
          </p:cNvPr>
          <p:cNvSpPr/>
          <p:nvPr/>
        </p:nvSpPr>
        <p:spPr>
          <a:xfrm>
            <a:off x="397444" y="2438400"/>
            <a:ext cx="2713286" cy="1519022"/>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Inhaltsplatzhalter 10">
            <a:extLst>
              <a:ext uri="{FF2B5EF4-FFF2-40B4-BE49-F238E27FC236}">
                <a16:creationId xmlns:a16="http://schemas.microsoft.com/office/drawing/2014/main" id="{CE784D90-EE64-42B0-9397-AB27D3A2DA39}"/>
              </a:ext>
            </a:extLst>
          </p:cNvPr>
          <p:cNvSpPr txBox="1">
            <a:spLocks/>
          </p:cNvSpPr>
          <p:nvPr/>
        </p:nvSpPr>
        <p:spPr>
          <a:xfrm>
            <a:off x="252641" y="2496014"/>
            <a:ext cx="2802278" cy="1912266"/>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189309" lvl="1" indent="0" algn="just">
              <a:buNone/>
            </a:pPr>
            <a:r>
              <a:rPr lang="da-DK" dirty="0"/>
              <a:t>Informa que gestiona toda la cadena de suministro de café.</a:t>
            </a:r>
          </a:p>
          <a:p>
            <a:pPr marL="189309" lvl="1" indent="0" algn="just">
              <a:buNone/>
            </a:pPr>
            <a:endParaRPr lang="da-DK" dirty="0"/>
          </a:p>
          <a:p>
            <a:pPr marL="189309" lvl="1" indent="0" algn="just">
              <a:buNone/>
            </a:pPr>
            <a:r>
              <a:rPr lang="es-ES" dirty="0"/>
              <a:t>Está certificado por un organismo externo independiente (DNV).</a:t>
            </a:r>
            <a:endParaRPr lang="da-DK" dirty="0"/>
          </a:p>
        </p:txBody>
      </p:sp>
      <p:sp>
        <p:nvSpPr>
          <p:cNvPr id="19" name="Rectángulo 18">
            <a:extLst>
              <a:ext uri="{FF2B5EF4-FFF2-40B4-BE49-F238E27FC236}">
                <a16:creationId xmlns:a16="http://schemas.microsoft.com/office/drawing/2014/main" id="{84A7FE4C-F7C7-4342-813C-ED27164EF30E}"/>
              </a:ext>
            </a:extLst>
          </p:cNvPr>
          <p:cNvSpPr/>
          <p:nvPr/>
        </p:nvSpPr>
        <p:spPr>
          <a:xfrm>
            <a:off x="398783" y="1541254"/>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C5737212-7D16-47C0-9336-9CDC86B79E7D}"/>
              </a:ext>
            </a:extLst>
          </p:cNvPr>
          <p:cNvSpPr/>
          <p:nvPr/>
        </p:nvSpPr>
        <p:spPr>
          <a:xfrm>
            <a:off x="396103" y="4944459"/>
            <a:ext cx="2713286" cy="1068104"/>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F427E2CB-9BA6-4E6C-BD61-217B6816BD29}"/>
              </a:ext>
            </a:extLst>
          </p:cNvPr>
          <p:cNvSpPr/>
          <p:nvPr/>
        </p:nvSpPr>
        <p:spPr>
          <a:xfrm>
            <a:off x="397442" y="4047313"/>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Inhaltsplatzhalter 10">
            <a:extLst>
              <a:ext uri="{FF2B5EF4-FFF2-40B4-BE49-F238E27FC236}">
                <a16:creationId xmlns:a16="http://schemas.microsoft.com/office/drawing/2014/main" id="{07E45A91-1FF8-42BA-8E48-C488F5A41BD7}"/>
              </a:ext>
            </a:extLst>
          </p:cNvPr>
          <p:cNvSpPr txBox="1">
            <a:spLocks/>
          </p:cNvSpPr>
          <p:nvPr/>
        </p:nvSpPr>
        <p:spPr>
          <a:xfrm>
            <a:off x="220271" y="4996998"/>
            <a:ext cx="2806397" cy="1321718"/>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350" dirty="0"/>
              <a:t>Lanzó su programa "</a:t>
            </a:r>
            <a:r>
              <a:rPr lang="es-ES" sz="1350" dirty="0" err="1"/>
              <a:t>Origins</a:t>
            </a:r>
            <a:r>
              <a:rPr lang="es-ES" sz="1350" dirty="0"/>
              <a:t> Farmer", que apoya a los agricultores europeos que cultivan granos para ellos.</a:t>
            </a:r>
          </a:p>
          <a:p>
            <a:pPr marL="252413" lvl="1" indent="0">
              <a:buNone/>
            </a:pPr>
            <a:endParaRPr lang="da-DK" sz="1350" dirty="0"/>
          </a:p>
          <a:p>
            <a:pPr marL="252413" lvl="1" indent="0">
              <a:buNone/>
            </a:pPr>
            <a:endParaRPr lang="da-DK" sz="1350" dirty="0"/>
          </a:p>
          <a:p>
            <a:endParaRPr lang="de-DE" sz="1500" dirty="0"/>
          </a:p>
        </p:txBody>
      </p:sp>
      <p:sp>
        <p:nvSpPr>
          <p:cNvPr id="23" name="Rectángulo 22">
            <a:extLst>
              <a:ext uri="{FF2B5EF4-FFF2-40B4-BE49-F238E27FC236}">
                <a16:creationId xmlns:a16="http://schemas.microsoft.com/office/drawing/2014/main" id="{49DDCEEA-64FC-473C-8B83-6E079C682921}"/>
              </a:ext>
            </a:extLst>
          </p:cNvPr>
          <p:cNvSpPr/>
          <p:nvPr/>
        </p:nvSpPr>
        <p:spPr>
          <a:xfrm>
            <a:off x="3442062" y="3092826"/>
            <a:ext cx="2713286" cy="2366213"/>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DF7421AF-FAF4-4FAD-A384-D4D3E16ECEED}"/>
              </a:ext>
            </a:extLst>
          </p:cNvPr>
          <p:cNvSpPr/>
          <p:nvPr/>
        </p:nvSpPr>
        <p:spPr>
          <a:xfrm>
            <a:off x="3443401" y="2195681"/>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Inhaltsplatzhalter 10">
            <a:extLst>
              <a:ext uri="{FF2B5EF4-FFF2-40B4-BE49-F238E27FC236}">
                <a16:creationId xmlns:a16="http://schemas.microsoft.com/office/drawing/2014/main" id="{4C6E9734-313E-4327-962F-9A4E908C69E7}"/>
              </a:ext>
            </a:extLst>
          </p:cNvPr>
          <p:cNvSpPr txBox="1">
            <a:spLocks/>
          </p:cNvSpPr>
          <p:nvPr/>
        </p:nvSpPr>
        <p:spPr>
          <a:xfrm>
            <a:off x="3301170" y="3139888"/>
            <a:ext cx="2802277" cy="2519618"/>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350" dirty="0"/>
              <a:t>Logra su objetivo declarado de garantizar que el 100% de las materias primas agrícolas que utiliza sean 'de origen sostenible’.</a:t>
            </a:r>
          </a:p>
          <a:p>
            <a:pPr marL="252413" lvl="1" indent="0" algn="just">
              <a:buNone/>
            </a:pPr>
            <a:r>
              <a:rPr lang="es-ES" sz="1350" dirty="0"/>
              <a:t>A través del 'Fondo de Asociación de Sostenibilidad de Knorr', que aporta fondos para proyectos complejos de agricultura sostenible</a:t>
            </a:r>
            <a:endParaRPr lang="da-DK" sz="1350" dirty="0"/>
          </a:p>
          <a:p>
            <a:pPr marL="252413" lvl="1" indent="0">
              <a:buNone/>
            </a:pPr>
            <a:endParaRPr lang="da-DK" sz="1350" dirty="0"/>
          </a:p>
          <a:p>
            <a:endParaRPr lang="de-DE" sz="1500" dirty="0"/>
          </a:p>
        </p:txBody>
      </p:sp>
      <p:sp>
        <p:nvSpPr>
          <p:cNvPr id="26" name="Untertitel 12">
            <a:extLst>
              <a:ext uri="{FF2B5EF4-FFF2-40B4-BE49-F238E27FC236}">
                <a16:creationId xmlns:a16="http://schemas.microsoft.com/office/drawing/2014/main" id="{2A1AFDDC-A6B8-43A2-A0BC-A7A065B09892}"/>
              </a:ext>
            </a:extLst>
          </p:cNvPr>
          <p:cNvSpPr txBox="1">
            <a:spLocks/>
          </p:cNvSpPr>
          <p:nvPr/>
        </p:nvSpPr>
        <p:spPr>
          <a:xfrm>
            <a:off x="370136" y="809837"/>
            <a:ext cx="8402400" cy="586051"/>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Casos de éxito:</a:t>
            </a:r>
          </a:p>
        </p:txBody>
      </p:sp>
      <p:sp>
        <p:nvSpPr>
          <p:cNvPr id="27" name="Titel 1">
            <a:extLst>
              <a:ext uri="{FF2B5EF4-FFF2-40B4-BE49-F238E27FC236}">
                <a16:creationId xmlns:a16="http://schemas.microsoft.com/office/drawing/2014/main" id="{04928BF7-DAB4-470A-98C2-4D71064678B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Gestión Sostenible de la Cadena de Suministro.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28" name="Rectángulo 27">
            <a:extLst>
              <a:ext uri="{FF2B5EF4-FFF2-40B4-BE49-F238E27FC236}">
                <a16:creationId xmlns:a16="http://schemas.microsoft.com/office/drawing/2014/main" id="{42ED138B-8813-4F49-B257-42B0801F8782}"/>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8626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14</a:t>
            </a:fld>
            <a:endParaRPr lang="de-DE"/>
          </a:p>
        </p:txBody>
      </p:sp>
      <p:sp>
        <p:nvSpPr>
          <p:cNvPr id="12" name="Titel 1">
            <a:extLst>
              <a:ext uri="{FF2B5EF4-FFF2-40B4-BE49-F238E27FC236}">
                <a16:creationId xmlns:a16="http://schemas.microsoft.com/office/drawing/2014/main" id="{7EA9BF0C-3A19-45F2-A032-E7B4CBFF8EA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Gestión Sostenible de la Cadena de Suministro.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3" name="Rectángulo 12">
            <a:extLst>
              <a:ext uri="{FF2B5EF4-FFF2-40B4-BE49-F238E27FC236}">
                <a16:creationId xmlns:a16="http://schemas.microsoft.com/office/drawing/2014/main" id="{4AF3987B-EE5A-420B-BCF3-283D9A7E694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Rectángulo: esquinas superiores redondeadas 15">
            <a:extLst>
              <a:ext uri="{FF2B5EF4-FFF2-40B4-BE49-F238E27FC236}">
                <a16:creationId xmlns:a16="http://schemas.microsoft.com/office/drawing/2014/main" id="{FEC0BBDF-79E9-49C0-B67D-8D6F3262EDEF}"/>
              </a:ext>
            </a:extLst>
          </p:cNvPr>
          <p:cNvSpPr/>
          <p:nvPr/>
        </p:nvSpPr>
        <p:spPr>
          <a:xfrm>
            <a:off x="940190" y="2106422"/>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Elipse 16">
            <a:extLst>
              <a:ext uri="{FF2B5EF4-FFF2-40B4-BE49-F238E27FC236}">
                <a16:creationId xmlns:a16="http://schemas.microsoft.com/office/drawing/2014/main" id="{9BA0826A-6B1C-428B-91F8-DDB3B47C5012}"/>
              </a:ext>
            </a:extLst>
          </p:cNvPr>
          <p:cNvSpPr/>
          <p:nvPr/>
        </p:nvSpPr>
        <p:spPr>
          <a:xfrm>
            <a:off x="2012393" y="1579199"/>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angle 11">
            <a:extLst>
              <a:ext uri="{FF2B5EF4-FFF2-40B4-BE49-F238E27FC236}">
                <a16:creationId xmlns:a16="http://schemas.microsoft.com/office/drawing/2014/main" id="{C5516FAA-C962-4984-AEA1-EDB533F03CB5}"/>
              </a:ext>
            </a:extLst>
          </p:cNvPr>
          <p:cNvSpPr/>
          <p:nvPr/>
        </p:nvSpPr>
        <p:spPr>
          <a:xfrm>
            <a:off x="887759" y="2211886"/>
            <a:ext cx="2888932" cy="323165"/>
          </a:xfrm>
          <a:prstGeom prst="rect">
            <a:avLst/>
          </a:prstGeom>
          <a:noFill/>
          <a:ln>
            <a:noFill/>
          </a:ln>
        </p:spPr>
        <p:txBody>
          <a:bodyPr wrap="non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9" name="TextBox 33">
            <a:extLst>
              <a:ext uri="{FF2B5EF4-FFF2-40B4-BE49-F238E27FC236}">
                <a16:creationId xmlns:a16="http://schemas.microsoft.com/office/drawing/2014/main" id="{7A69AC6E-C46E-47E1-8B66-DFD9FAF71286}"/>
              </a:ext>
            </a:extLst>
          </p:cNvPr>
          <p:cNvSpPr txBox="1"/>
          <p:nvPr/>
        </p:nvSpPr>
        <p:spPr>
          <a:xfrm>
            <a:off x="943512" y="2724466"/>
            <a:ext cx="2780748" cy="1338828"/>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 disminución del abastecimiento de agua </a:t>
            </a:r>
            <a:r>
              <a:rPr lang="es-ES" sz="1350" b="1" dirty="0">
                <a:solidFill>
                  <a:schemeClr val="tx1">
                    <a:lumMod val="75000"/>
                    <a:lumOff val="25000"/>
                  </a:schemeClr>
                </a:solidFill>
              </a:rPr>
              <a:t>mejora los niveles de las cuencas hidrográficas </a:t>
            </a:r>
            <a:r>
              <a:rPr lang="es-ES" sz="1350" dirty="0">
                <a:solidFill>
                  <a:schemeClr val="tx1">
                    <a:lumMod val="75000"/>
                    <a:lumOff val="25000"/>
                  </a:schemeClr>
                </a:solidFill>
              </a:rPr>
              <a:t>y reduce el estrés hídrico a los entornos naturales.</a:t>
            </a:r>
          </a:p>
        </p:txBody>
      </p:sp>
      <p:sp>
        <p:nvSpPr>
          <p:cNvPr id="20" name="TextBox 45">
            <a:extLst>
              <a:ext uri="{FF2B5EF4-FFF2-40B4-BE49-F238E27FC236}">
                <a16:creationId xmlns:a16="http://schemas.microsoft.com/office/drawing/2014/main" id="{ACA1F8D6-A5A9-46E0-97AF-E6C501958F23}"/>
              </a:ext>
            </a:extLst>
          </p:cNvPr>
          <p:cNvSpPr txBox="1"/>
          <p:nvPr/>
        </p:nvSpPr>
        <p:spPr>
          <a:xfrm>
            <a:off x="5147699" y="2721361"/>
            <a:ext cx="2780750" cy="1338828"/>
          </a:xfrm>
          <a:prstGeom prst="rect">
            <a:avLst/>
          </a:prstGeom>
          <a:noFill/>
        </p:spPr>
        <p:txBody>
          <a:bodyPr wrap="square" rtlCol="0">
            <a:spAutoFit/>
          </a:bodyPr>
          <a:lstStyle>
            <a:defPPr>
              <a:defRPr lang="es-ES"/>
            </a:defPPr>
            <a:lvl1pPr marL="285750" indent="-285750" algn="just" defTabSz="534924">
              <a:spcAft>
                <a:spcPts val="450"/>
              </a:spcAft>
              <a:buFont typeface="Wingdings" panose="05000000000000000000" pitchFamily="2" charset="2"/>
              <a:buChar char="ü"/>
              <a:defRPr sz="1350">
                <a:solidFill>
                  <a:schemeClr val="tx1">
                    <a:lumMod val="75000"/>
                    <a:lumOff val="25000"/>
                  </a:schemeClr>
                </a:solidFill>
              </a:defRPr>
            </a:lvl1pPr>
          </a:lstStyle>
          <a:p>
            <a:r>
              <a:rPr lang="es-ES" dirty="0"/>
              <a:t>Illy realiza una inversión para monitorear y proporcionar a la cadena de suministro que costó 3,2 millones de euros durante los tres años de 2011 a 2013.</a:t>
            </a:r>
          </a:p>
        </p:txBody>
      </p:sp>
      <p:sp>
        <p:nvSpPr>
          <p:cNvPr id="21" name="Rectángulo 20">
            <a:extLst>
              <a:ext uri="{FF2B5EF4-FFF2-40B4-BE49-F238E27FC236}">
                <a16:creationId xmlns:a16="http://schemas.microsoft.com/office/drawing/2014/main" id="{B17A277E-6EF0-4C69-B60D-C589A9AE801B}"/>
              </a:ext>
            </a:extLst>
          </p:cNvPr>
          <p:cNvSpPr/>
          <p:nvPr/>
        </p:nvSpPr>
        <p:spPr>
          <a:xfrm>
            <a:off x="5147699" y="4232952"/>
            <a:ext cx="2780748" cy="50783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McVitie’s </a:t>
            </a:r>
            <a:r>
              <a:rPr lang="es-ES" sz="1350" b="1" dirty="0">
                <a:solidFill>
                  <a:schemeClr val="tx1">
                    <a:lumMod val="75000"/>
                    <a:lumOff val="25000"/>
                  </a:schemeClr>
                </a:solidFill>
              </a:rPr>
              <a:t>aumenta su venta de galletas en un 5%</a:t>
            </a:r>
            <a:r>
              <a:rPr lang="es-ES" sz="1350" dirty="0">
                <a:solidFill>
                  <a:schemeClr val="tx1">
                    <a:lumMod val="75000"/>
                    <a:lumOff val="25000"/>
                  </a:schemeClr>
                </a:solidFill>
              </a:rPr>
              <a:t>.</a:t>
            </a:r>
          </a:p>
        </p:txBody>
      </p:sp>
      <p:sp>
        <p:nvSpPr>
          <p:cNvPr id="22" name="Rectángulo 21">
            <a:extLst>
              <a:ext uri="{FF2B5EF4-FFF2-40B4-BE49-F238E27FC236}">
                <a16:creationId xmlns:a16="http://schemas.microsoft.com/office/drawing/2014/main" id="{767C1D83-F850-4731-984B-5F995EB39DFF}"/>
              </a:ext>
            </a:extLst>
          </p:cNvPr>
          <p:cNvSpPr/>
          <p:nvPr/>
        </p:nvSpPr>
        <p:spPr>
          <a:xfrm>
            <a:off x="943512" y="4172774"/>
            <a:ext cx="2780748" cy="1338828"/>
          </a:xfrm>
          <a:prstGeom prst="rect">
            <a:avLst/>
          </a:prstGeom>
        </p:spPr>
        <p:txBody>
          <a:bodyPr wrap="square">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McCain </a:t>
            </a:r>
            <a:r>
              <a:rPr lang="es-ES" sz="1350" dirty="0" err="1">
                <a:solidFill>
                  <a:schemeClr val="tx1">
                    <a:lumMod val="75000"/>
                    <a:lumOff val="25000"/>
                  </a:schemeClr>
                </a:solidFill>
              </a:rPr>
              <a:t>Foods</a:t>
            </a:r>
            <a:r>
              <a:rPr lang="es-ES" sz="1350" dirty="0">
                <a:solidFill>
                  <a:schemeClr val="tx1">
                    <a:lumMod val="75000"/>
                    <a:lumOff val="25000"/>
                  </a:schemeClr>
                </a:solidFill>
              </a:rPr>
              <a:t> recientemente desarrolló una nueva variedad de papas que redujo las necesidades de riego </a:t>
            </a:r>
            <a:r>
              <a:rPr lang="es-ES" sz="1350" b="1" dirty="0">
                <a:solidFill>
                  <a:schemeClr val="tx1">
                    <a:lumMod val="75000"/>
                    <a:lumOff val="25000"/>
                  </a:schemeClr>
                </a:solidFill>
              </a:rPr>
              <a:t>de diez veces por temporada a ocho</a:t>
            </a:r>
            <a:r>
              <a:rPr lang="es-ES" sz="1350" dirty="0">
                <a:solidFill>
                  <a:schemeClr val="tx1">
                    <a:lumMod val="75000"/>
                    <a:lumOff val="25000"/>
                  </a:schemeClr>
                </a:solidFill>
              </a:rPr>
              <a:t>. </a:t>
            </a:r>
          </a:p>
        </p:txBody>
      </p:sp>
      <p:pic>
        <p:nvPicPr>
          <p:cNvPr id="23" name="Gráfico 22">
            <a:extLst>
              <a:ext uri="{FF2B5EF4-FFF2-40B4-BE49-F238E27FC236}">
                <a16:creationId xmlns:a16="http://schemas.microsoft.com/office/drawing/2014/main" id="{97A2CF3C-F5A3-4017-A5F7-FBFD58CC81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240" y="1691316"/>
            <a:ext cx="427966" cy="408757"/>
          </a:xfrm>
          <a:prstGeom prst="rect">
            <a:avLst/>
          </a:prstGeom>
        </p:spPr>
      </p:pic>
      <p:sp>
        <p:nvSpPr>
          <p:cNvPr id="24" name="Rectángulo: esquinas superiores redondeadas 23">
            <a:extLst>
              <a:ext uri="{FF2B5EF4-FFF2-40B4-BE49-F238E27FC236}">
                <a16:creationId xmlns:a16="http://schemas.microsoft.com/office/drawing/2014/main" id="{F80CDFE3-2FDC-4BDF-8E53-A1455D683035}"/>
              </a:ext>
            </a:extLst>
          </p:cNvPr>
          <p:cNvSpPr/>
          <p:nvPr/>
        </p:nvSpPr>
        <p:spPr>
          <a:xfrm>
            <a:off x="5144871" y="2106422"/>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Elipse 24">
            <a:extLst>
              <a:ext uri="{FF2B5EF4-FFF2-40B4-BE49-F238E27FC236}">
                <a16:creationId xmlns:a16="http://schemas.microsoft.com/office/drawing/2014/main" id="{056633DF-8E6F-4E07-9C01-49EB38D68DFF}"/>
              </a:ext>
            </a:extLst>
          </p:cNvPr>
          <p:cNvSpPr/>
          <p:nvPr/>
        </p:nvSpPr>
        <p:spPr>
          <a:xfrm>
            <a:off x="6217074" y="1579199"/>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angle 11">
            <a:extLst>
              <a:ext uri="{FF2B5EF4-FFF2-40B4-BE49-F238E27FC236}">
                <a16:creationId xmlns:a16="http://schemas.microsoft.com/office/drawing/2014/main" id="{82292FEC-B906-44CC-95FC-A38CB0070E47}"/>
              </a:ext>
            </a:extLst>
          </p:cNvPr>
          <p:cNvSpPr/>
          <p:nvPr/>
        </p:nvSpPr>
        <p:spPr>
          <a:xfrm>
            <a:off x="5144871" y="2211886"/>
            <a:ext cx="2784070"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7" name="Gráfico 26">
            <a:extLst>
              <a:ext uri="{FF2B5EF4-FFF2-40B4-BE49-F238E27FC236}">
                <a16:creationId xmlns:a16="http://schemas.microsoft.com/office/drawing/2014/main" id="{1BC8244B-253B-4BE9-ADC1-370B0CA01A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77119" y="1650168"/>
            <a:ext cx="336919" cy="507831"/>
          </a:xfrm>
          <a:prstGeom prst="rect">
            <a:avLst/>
          </a:prstGeom>
        </p:spPr>
      </p:pic>
      <p:sp>
        <p:nvSpPr>
          <p:cNvPr id="28" name="Rectángulo 27">
            <a:extLst>
              <a:ext uri="{FF2B5EF4-FFF2-40B4-BE49-F238E27FC236}">
                <a16:creationId xmlns:a16="http://schemas.microsoft.com/office/drawing/2014/main" id="{2F541F0E-5D82-4C61-8502-B5DE00E28E92}"/>
              </a:ext>
            </a:extLst>
          </p:cNvPr>
          <p:cNvSpPr/>
          <p:nvPr/>
        </p:nvSpPr>
        <p:spPr>
          <a:xfrm>
            <a:off x="940190" y="2613431"/>
            <a:ext cx="2780748" cy="2974928"/>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96479732-275E-4D8F-9EF0-5355049B1A8D}"/>
              </a:ext>
            </a:extLst>
          </p:cNvPr>
          <p:cNvSpPr/>
          <p:nvPr/>
        </p:nvSpPr>
        <p:spPr>
          <a:xfrm>
            <a:off x="5141549" y="2614253"/>
            <a:ext cx="2780748" cy="2224447"/>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98578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099E6F7D-B96B-41E3-AEBD-843A62C4158C}"/>
              </a:ext>
            </a:extLst>
          </p:cNvPr>
          <p:cNvSpPr/>
          <p:nvPr/>
        </p:nvSpPr>
        <p:spPr>
          <a:xfrm>
            <a:off x="2638463" y="4069307"/>
            <a:ext cx="5032240" cy="1189292"/>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15</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020423"/>
            <a:ext cx="8403728" cy="367550"/>
          </a:xfrm>
        </p:spPr>
        <p:txBody>
          <a:bodyPr/>
          <a:lstStyle/>
          <a:p>
            <a:pPr algn="ctr"/>
            <a:r>
              <a:rPr lang="de-DE" sz="3600" dirty="0">
                <a:solidFill>
                  <a:srgbClr val="000000">
                    <a:lumMod val="75000"/>
                    <a:lumOff val="25000"/>
                  </a:srgbClr>
                </a:solidFill>
                <a:latin typeface="Arial"/>
              </a:rPr>
              <a:t>Impulsión de la implementación:</a:t>
            </a:r>
            <a:endParaRPr lang="es-ES" sz="3600" dirty="0">
              <a:solidFill>
                <a:srgbClr val="000000">
                  <a:lumMod val="75000"/>
                  <a:lumOff val="25000"/>
                </a:srgbClr>
              </a:solidFill>
              <a:latin typeface="Arial"/>
            </a:endParaRPr>
          </a:p>
        </p:txBody>
      </p:sp>
      <p:sp>
        <p:nvSpPr>
          <p:cNvPr id="8" name="Inhaltsplatzhalter 2">
            <a:extLst>
              <a:ext uri="{FF2B5EF4-FFF2-40B4-BE49-F238E27FC236}">
                <a16:creationId xmlns:a16="http://schemas.microsoft.com/office/drawing/2014/main" id="{75266D3E-FDC3-4776-A54C-B62A5354912B}"/>
              </a:ext>
            </a:extLst>
          </p:cNvPr>
          <p:cNvSpPr>
            <a:spLocks noGrp="1"/>
          </p:cNvSpPr>
          <p:nvPr>
            <p:ph idx="1"/>
          </p:nvPr>
        </p:nvSpPr>
        <p:spPr>
          <a:xfrm>
            <a:off x="431768" y="2133993"/>
            <a:ext cx="8229600" cy="1189293"/>
          </a:xfrm>
        </p:spPr>
        <p:txBody>
          <a:bodyPr>
            <a:normAutofit/>
          </a:bodyPr>
          <a:lstStyle/>
          <a:p>
            <a:pPr algn="ctr">
              <a:spcAft>
                <a:spcPts val="450"/>
              </a:spcAft>
            </a:pPr>
            <a:r>
              <a:rPr lang="es-ES" b="0" dirty="0">
                <a:solidFill>
                  <a:schemeClr val="tx1">
                    <a:lumMod val="75000"/>
                    <a:lumOff val="25000"/>
                  </a:schemeClr>
                </a:solidFill>
              </a:rPr>
              <a:t>La presión del consumidor se está convirtiendo en un importante impulsor para una adquisición sostenible. En los Países Bajos la venta de los </a:t>
            </a:r>
            <a:r>
              <a:rPr lang="es-ES" dirty="0">
                <a:solidFill>
                  <a:schemeClr val="tx1">
                    <a:lumMod val="75000"/>
                    <a:lumOff val="25000"/>
                  </a:schemeClr>
                </a:solidFill>
              </a:rPr>
              <a:t>productos respetuosos con el medioambiente aumentó un 10% en 2013.</a:t>
            </a:r>
          </a:p>
          <a:p>
            <a:pPr algn="ctr">
              <a:spcAft>
                <a:spcPts val="450"/>
              </a:spcAft>
            </a:pPr>
            <a:r>
              <a:rPr lang="es-ES" b="0" dirty="0">
                <a:solidFill>
                  <a:schemeClr val="tx1">
                    <a:lumMod val="75000"/>
                    <a:lumOff val="25000"/>
                  </a:schemeClr>
                </a:solidFill>
              </a:rPr>
              <a:t>Para las compañías más grandes, la "</a:t>
            </a:r>
            <a:r>
              <a:rPr lang="es-ES" dirty="0">
                <a:solidFill>
                  <a:schemeClr val="tx1">
                    <a:lumMod val="75000"/>
                    <a:lumOff val="25000"/>
                  </a:schemeClr>
                </a:solidFill>
              </a:rPr>
              <a:t>prueba futura</a:t>
            </a:r>
            <a:r>
              <a:rPr lang="es-ES" b="0" dirty="0">
                <a:solidFill>
                  <a:schemeClr val="tx1">
                    <a:lumMod val="75000"/>
                    <a:lumOff val="25000"/>
                  </a:schemeClr>
                </a:solidFill>
              </a:rPr>
              <a:t>" es una preocupación particular.</a:t>
            </a:r>
          </a:p>
        </p:txBody>
      </p:sp>
      <p:pic>
        <p:nvPicPr>
          <p:cNvPr id="6" name="Imagen 5">
            <a:extLst>
              <a:ext uri="{FF2B5EF4-FFF2-40B4-BE49-F238E27FC236}">
                <a16:creationId xmlns:a16="http://schemas.microsoft.com/office/drawing/2014/main" id="{312543F2-562B-40B2-901C-004D7C798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764" y="4258623"/>
            <a:ext cx="830806" cy="786378"/>
          </a:xfrm>
          <a:prstGeom prst="rect">
            <a:avLst/>
          </a:prstGeom>
          <a:ln w="28575">
            <a:noFill/>
          </a:ln>
        </p:spPr>
      </p:pic>
      <p:sp>
        <p:nvSpPr>
          <p:cNvPr id="9" name="Titel 1">
            <a:extLst>
              <a:ext uri="{FF2B5EF4-FFF2-40B4-BE49-F238E27FC236}">
                <a16:creationId xmlns:a16="http://schemas.microsoft.com/office/drawing/2014/main" id="{B69688B9-4733-4765-BC23-EE77E502B2B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Gestión Sostenible de la Cadena de Suministro.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AB07F647-1014-427A-B58B-C85BD400658E}"/>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ángulo 12">
            <a:extLst>
              <a:ext uri="{FF2B5EF4-FFF2-40B4-BE49-F238E27FC236}">
                <a16:creationId xmlns:a16="http://schemas.microsoft.com/office/drawing/2014/main" id="{329CE929-0714-48A5-81DB-681356C9EC21}"/>
              </a:ext>
            </a:extLst>
          </p:cNvPr>
          <p:cNvSpPr/>
          <p:nvPr/>
        </p:nvSpPr>
        <p:spPr>
          <a:xfrm>
            <a:off x="2638463" y="4156121"/>
            <a:ext cx="5062373" cy="1015663"/>
          </a:xfrm>
          <a:prstGeom prst="rect">
            <a:avLst/>
          </a:prstGeom>
        </p:spPr>
        <p:txBody>
          <a:bodyPr wrap="square">
            <a:spAutoFit/>
          </a:bodyPr>
          <a:lstStyle/>
          <a:p>
            <a:r>
              <a:rPr lang="es-ES" sz="1200" b="1" dirty="0">
                <a:solidFill>
                  <a:schemeClr val="tx1">
                    <a:lumMod val="75000"/>
                    <a:lumOff val="25000"/>
                  </a:schemeClr>
                </a:solidFill>
              </a:rPr>
              <a:t>Ejemplo: </a:t>
            </a:r>
            <a:r>
              <a:rPr lang="es-ES" sz="1200" dirty="0">
                <a:solidFill>
                  <a:schemeClr val="tx1">
                    <a:lumMod val="75000"/>
                    <a:lumOff val="25000"/>
                  </a:schemeClr>
                </a:solidFill>
              </a:rPr>
              <a:t>Nature, gracias a una campaña publicitaria dirigida, logró un 17% de conciencia entre los consumidores de Danone e incrementó las percepciones de imagen de la marca en un 20% entre los que recordaban la campaña. Pasó de un año negativo en ventas en el año hasta un crecimiento de dos dígitos después de la campaña.</a:t>
            </a:r>
          </a:p>
        </p:txBody>
      </p:sp>
      <p:sp>
        <p:nvSpPr>
          <p:cNvPr id="15" name="Rectángulo 14">
            <a:extLst>
              <a:ext uri="{FF2B5EF4-FFF2-40B4-BE49-F238E27FC236}">
                <a16:creationId xmlns:a16="http://schemas.microsoft.com/office/drawing/2014/main" id="{BF5A5579-227A-4066-8D1C-ED98618BF812}"/>
              </a:ext>
            </a:extLst>
          </p:cNvPr>
          <p:cNvSpPr/>
          <p:nvPr/>
        </p:nvSpPr>
        <p:spPr>
          <a:xfrm>
            <a:off x="1731132" y="4069307"/>
            <a:ext cx="907331" cy="118929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Conector recto 17">
            <a:extLst>
              <a:ext uri="{FF2B5EF4-FFF2-40B4-BE49-F238E27FC236}">
                <a16:creationId xmlns:a16="http://schemas.microsoft.com/office/drawing/2014/main" id="{1CF673AE-0777-4882-9AF0-D64D0E2AF4BC}"/>
              </a:ext>
            </a:extLst>
          </p:cNvPr>
          <p:cNvCxnSpPr>
            <a:cxnSpLocks/>
          </p:cNvCxnSpPr>
          <p:nvPr/>
        </p:nvCxnSpPr>
        <p:spPr>
          <a:xfrm>
            <a:off x="431768" y="2000310"/>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D6271132-E82E-4E43-8DB7-3FB3AA3D642D}"/>
              </a:ext>
            </a:extLst>
          </p:cNvPr>
          <p:cNvCxnSpPr>
            <a:cxnSpLocks/>
          </p:cNvCxnSpPr>
          <p:nvPr/>
        </p:nvCxnSpPr>
        <p:spPr>
          <a:xfrm>
            <a:off x="377661" y="3323286"/>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221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16</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23A802B3-5F8E-4133-B8C4-52C5417AEB09}"/>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o selección del embalaje para minimizar el impacto ambiental.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8BB9C1CD-6187-4D79-8A3F-7E33A162B2D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D2874A69-4391-4EA3-B5F4-399939AE7171}"/>
              </a:ext>
            </a:extLst>
          </p:cNvPr>
          <p:cNvGraphicFramePr>
            <a:graphicFrameLocks noGrp="1"/>
          </p:cNvGraphicFramePr>
          <p:nvPr>
            <p:extLst>
              <p:ext uri="{D42A27DB-BD31-4B8C-83A1-F6EECF244321}">
                <p14:modId xmlns:p14="http://schemas.microsoft.com/office/powerpoint/2010/main" val="2456844849"/>
              </p:ext>
            </p:extLst>
          </p:nvPr>
        </p:nvGraphicFramePr>
        <p:xfrm>
          <a:off x="238984" y="1884345"/>
          <a:ext cx="8666032" cy="195032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5051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299803">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Se puede minimizar el impacto ambiental del embalaje (es decir, embalaje primario, secundario y terciario), a lo largo del ciclo de vida del producto.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Se trata de reducir el uso de envases de atmósfera modificada para aumentar la vida útil de los productos, la identificación del tamaño óptimo de la porción del paquete, reducir las sobras, incluidos los mensajes para recomendar un almacenamiento optimizado del producto.</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90377A8D-2FEE-4505-ADEF-73362BCC0A3A}"/>
              </a:ext>
            </a:extLst>
          </p:cNvPr>
          <p:cNvGraphicFramePr>
            <a:graphicFrameLocks noGrp="1"/>
          </p:cNvGraphicFramePr>
          <p:nvPr>
            <p:extLst>
              <p:ext uri="{D42A27DB-BD31-4B8C-83A1-F6EECF244321}">
                <p14:modId xmlns:p14="http://schemas.microsoft.com/office/powerpoint/2010/main" val="2580424701"/>
              </p:ext>
            </p:extLst>
          </p:nvPr>
        </p:nvGraphicFramePr>
        <p:xfrm>
          <a:off x="238984" y="3836135"/>
          <a:ext cx="8666032" cy="156021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Es aplicable a todos los fabricantes de alimentos y bebidas.</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155261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17</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86D0C6C9-C925-4CF5-89F4-86AA9170EF05}"/>
              </a:ext>
            </a:extLst>
          </p:cNvPr>
          <p:cNvGraphicFramePr>
            <a:graphicFrameLocks noGrp="1"/>
          </p:cNvGraphicFramePr>
          <p:nvPr>
            <p:extLst>
              <p:ext uri="{D42A27DB-BD31-4B8C-83A1-F6EECF244321}">
                <p14:modId xmlns:p14="http://schemas.microsoft.com/office/powerpoint/2010/main" val="1020335132"/>
              </p:ext>
            </p:extLst>
          </p:nvPr>
        </p:nvGraphicFramePr>
        <p:xfrm>
          <a:off x="238984" y="1395198"/>
          <a:ext cx="8666032" cy="229318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Emisiones de CO</a:t>
                      </a:r>
                      <a:r>
                        <a:rPr lang="es-ES" sz="1200" baseline="-25000" dirty="0">
                          <a:solidFill>
                            <a:schemeClr val="tx1">
                              <a:lumMod val="75000"/>
                              <a:lumOff val="25000"/>
                            </a:schemeClr>
                          </a:solidFill>
                        </a:rPr>
                        <a:t>2</a:t>
                      </a:r>
                      <a:r>
                        <a:rPr lang="es-ES" sz="1200" dirty="0">
                          <a:solidFill>
                            <a:schemeClr val="tx1">
                              <a:lumMod val="75000"/>
                              <a:lumOff val="25000"/>
                            </a:schemeClr>
                          </a:solidFill>
                        </a:rPr>
                        <a:t> relacionadas con el embalaje por unidad de peso/volumen del producto fabricado (embalaje g CO</a:t>
                      </a:r>
                      <a:r>
                        <a:rPr lang="es-ES" sz="1200" baseline="-25000" dirty="0">
                          <a:solidFill>
                            <a:schemeClr val="tx1">
                              <a:lumMod val="75000"/>
                              <a:lumOff val="25000"/>
                            </a:schemeClr>
                          </a:solidFill>
                        </a:rPr>
                        <a:t>2</a:t>
                      </a:r>
                      <a:r>
                        <a:rPr lang="es-ES" sz="1200" dirty="0">
                          <a:solidFill>
                            <a:schemeClr val="tx1">
                              <a:lumMod val="75000"/>
                              <a:lumOff val="25000"/>
                            </a:schemeClr>
                          </a:solidFill>
                        </a:rPr>
                        <a:t>eq / g o ml de producto)</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Peso del embalaje por unidad de peso / volumen del producto fabricado (g de embalaje / g o ml de producto).</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 embalaje que es reciclable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del contenido de material reciclado en el embalaje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Densidad media de la categoría de producto neto por volumen de producto envasado (kg de producto / l de producto envasado).</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4C1394DC-CBFE-46E0-9E39-A515BC9277E0}"/>
              </a:ext>
            </a:extLst>
          </p:cNvPr>
          <p:cNvGraphicFramePr>
            <a:graphicFrameLocks noGrp="1"/>
          </p:cNvGraphicFramePr>
          <p:nvPr>
            <p:extLst>
              <p:ext uri="{D42A27DB-BD31-4B8C-83A1-F6EECF244321}">
                <p14:modId xmlns:p14="http://schemas.microsoft.com/office/powerpoint/2010/main" val="1426172708"/>
              </p:ext>
            </p:extLst>
          </p:nvPr>
        </p:nvGraphicFramePr>
        <p:xfrm>
          <a:off x="238984" y="3659374"/>
          <a:ext cx="8666032" cy="156021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Se emplea una herramienta de diseño ecológico cuando se diseñan envases para identificar opciones con un bajo impacto </a:t>
                      </a:r>
                      <a:r>
                        <a:rPr lang="es-ES" sz="1400" kern="1200">
                          <a:solidFill>
                            <a:schemeClr val="tx1">
                              <a:lumMod val="75000"/>
                              <a:lumOff val="25000"/>
                            </a:schemeClr>
                          </a:solidFill>
                          <a:effectLst/>
                          <a:latin typeface="+mn-lt"/>
                          <a:ea typeface="+mn-ea"/>
                          <a:cs typeface="+mn-cs"/>
                        </a:rPr>
                        <a:t>ambiental.</a:t>
                      </a:r>
                      <a:endParaRPr lang="es-ES" sz="1400" kern="1200" dirty="0">
                        <a:solidFill>
                          <a:schemeClr val="tx1">
                            <a:lumMod val="75000"/>
                            <a:lumOff val="25000"/>
                          </a:schemeClr>
                        </a:solidFill>
                        <a:effectLst/>
                        <a:latin typeface="+mn-lt"/>
                        <a:ea typeface="+mn-ea"/>
                        <a:cs typeface="+mn-cs"/>
                      </a:endParaRP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D17115AC-FA9B-43C0-9C52-153A224A077E}"/>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o selección del embalaje para minimizar el impacto ambiental.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0CB39F75-25E0-4AF2-8747-95B51CCA7BF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86989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18</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162777"/>
            <a:ext cx="8403728" cy="367550"/>
          </a:xfrm>
        </p:spPr>
        <p:txBody>
          <a:bodyPr/>
          <a:lstStyle/>
          <a:p>
            <a:r>
              <a:rPr lang="es-ES" sz="3200" dirty="0">
                <a:solidFill>
                  <a:srgbClr val="000000">
                    <a:lumMod val="75000"/>
                    <a:lumOff val="25000"/>
                  </a:srgbClr>
                </a:solidFill>
                <a:latin typeface="Arial"/>
              </a:rPr>
              <a:t>Se puede minimizar el impacto ambiental del embalaje, mediante el uso de medidas como:</a:t>
            </a:r>
          </a:p>
        </p:txBody>
      </p:sp>
      <p:sp>
        <p:nvSpPr>
          <p:cNvPr id="8" name="Titel 1">
            <a:extLst>
              <a:ext uri="{FF2B5EF4-FFF2-40B4-BE49-F238E27FC236}">
                <a16:creationId xmlns:a16="http://schemas.microsoft.com/office/drawing/2014/main" id="{7D9E51DD-81B3-4A52-A0BA-41776E33CB38}"/>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o selección del embalaje para minimizar el impacto ambiental.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49A34EE7-FA81-4002-80A4-11DC7631E7C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FDE8AF8E-ECF5-4BF2-8A1B-B25B2B7732DA}"/>
              </a:ext>
            </a:extLst>
          </p:cNvPr>
          <p:cNvSpPr/>
          <p:nvPr/>
        </p:nvSpPr>
        <p:spPr>
          <a:xfrm>
            <a:off x="370136" y="2116284"/>
            <a:ext cx="4176853" cy="3554149"/>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40F5A39D-D6CE-481E-A239-8E062CA5F3C5}"/>
              </a:ext>
            </a:extLst>
          </p:cNvPr>
          <p:cNvSpPr/>
          <p:nvPr/>
        </p:nvSpPr>
        <p:spPr>
          <a:xfrm>
            <a:off x="370137" y="2158780"/>
            <a:ext cx="4176852" cy="3053656"/>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Herramientas de diseño ecológico para simular el desempeño ambiental del empaque durante el diseño.</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‘Peso ligero’ </a:t>
            </a:r>
            <a:r>
              <a:rPr lang="es-ES" sz="1400" i="1" dirty="0">
                <a:solidFill>
                  <a:schemeClr val="tx1">
                    <a:lumMod val="75000"/>
                    <a:lumOff val="25000"/>
                  </a:schemeClr>
                </a:solidFill>
              </a:rPr>
              <a:t>(embalaje con peso reducido pero con el mismo rendimiento de protección).</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Embalaje a granel de ingredientes entregados por los proveedores a la empresa.</a:t>
            </a:r>
          </a:p>
        </p:txBody>
      </p:sp>
      <p:sp>
        <p:nvSpPr>
          <p:cNvPr id="15" name="Rectángulo 14">
            <a:extLst>
              <a:ext uri="{FF2B5EF4-FFF2-40B4-BE49-F238E27FC236}">
                <a16:creationId xmlns:a16="http://schemas.microsoft.com/office/drawing/2014/main" id="{811005FB-07C8-423E-BB7C-CCB5EDEDF659}"/>
              </a:ext>
            </a:extLst>
          </p:cNvPr>
          <p:cNvSpPr/>
          <p:nvPr/>
        </p:nvSpPr>
        <p:spPr>
          <a:xfrm>
            <a:off x="4617757" y="2116284"/>
            <a:ext cx="4176853" cy="3554149"/>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486AF40E-03C7-49FD-8AFA-011C13C23E31}"/>
              </a:ext>
            </a:extLst>
          </p:cNvPr>
          <p:cNvSpPr/>
          <p:nvPr/>
        </p:nvSpPr>
        <p:spPr>
          <a:xfrm>
            <a:off x="4617758" y="2158780"/>
            <a:ext cx="4176852" cy="3431773"/>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Envases recargables para devolver al fabricante.</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Envases secundarios y terciarios retornables.</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Empaques que contienen material reciclado.</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Empaques que contienen bioplásticos </a:t>
            </a:r>
            <a:r>
              <a:rPr lang="es-ES" sz="1400" i="1" dirty="0">
                <a:solidFill>
                  <a:schemeClr val="tx1">
                    <a:lumMod val="75000"/>
                    <a:lumOff val="25000"/>
                  </a:schemeClr>
                </a:solidFill>
              </a:rPr>
              <a:t>(siempre que se puedan probar los beneficios ambientales de esta elección). </a:t>
            </a:r>
            <a:endParaRPr lang="es-ES" sz="1600" i="1" dirty="0">
              <a:solidFill>
                <a:schemeClr val="tx1">
                  <a:lumMod val="75000"/>
                  <a:lumOff val="25000"/>
                </a:schemeClr>
              </a:solidFill>
            </a:endParaRPr>
          </a:p>
        </p:txBody>
      </p:sp>
    </p:spTree>
    <p:extLst>
      <p:ext uri="{BB962C8B-B14F-4D97-AF65-F5344CB8AC3E}">
        <p14:creationId xmlns:p14="http://schemas.microsoft.com/office/powerpoint/2010/main" val="354979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19</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008097"/>
            <a:ext cx="8403728" cy="367550"/>
          </a:xfrm>
        </p:spPr>
        <p:txBody>
          <a:bodyPr/>
          <a:lstStyle/>
          <a:p>
            <a:pPr algn="ctr"/>
            <a:r>
              <a:rPr lang="es-ES" sz="3600" dirty="0">
                <a:solidFill>
                  <a:srgbClr val="000000">
                    <a:lumMod val="75000"/>
                    <a:lumOff val="25000"/>
                  </a:srgbClr>
                </a:solidFill>
                <a:latin typeface="Arial"/>
              </a:rPr>
              <a:t>Esta medida cubre estos enfoques:</a:t>
            </a:r>
          </a:p>
        </p:txBody>
      </p:sp>
      <p:sp>
        <p:nvSpPr>
          <p:cNvPr id="8" name="Titel 1">
            <a:extLst>
              <a:ext uri="{FF2B5EF4-FFF2-40B4-BE49-F238E27FC236}">
                <a16:creationId xmlns:a16="http://schemas.microsoft.com/office/drawing/2014/main" id="{4F306C7C-410E-46AB-9646-6833638E5BEB}"/>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o selección del embalaje para minimizar el impacto ambiental.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082B4213-5B29-43F4-BEFA-641FD5BCB92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21" name="Grupo 20">
            <a:extLst>
              <a:ext uri="{FF2B5EF4-FFF2-40B4-BE49-F238E27FC236}">
                <a16:creationId xmlns:a16="http://schemas.microsoft.com/office/drawing/2014/main" id="{73351447-0858-4341-AFDF-FDD8C0250EA1}"/>
              </a:ext>
            </a:extLst>
          </p:cNvPr>
          <p:cNvGrpSpPr/>
          <p:nvPr/>
        </p:nvGrpSpPr>
        <p:grpSpPr>
          <a:xfrm>
            <a:off x="2800350" y="2021043"/>
            <a:ext cx="3543300" cy="3054569"/>
            <a:chOff x="2800350" y="2021043"/>
            <a:chExt cx="3543300" cy="3054569"/>
          </a:xfrm>
        </p:grpSpPr>
        <p:sp>
          <p:nvSpPr>
            <p:cNvPr id="11" name="Triángulo isósceles 10">
              <a:extLst>
                <a:ext uri="{FF2B5EF4-FFF2-40B4-BE49-F238E27FC236}">
                  <a16:creationId xmlns:a16="http://schemas.microsoft.com/office/drawing/2014/main" id="{C334C655-1AA3-45E4-A52C-7BBA192A480B}"/>
                </a:ext>
              </a:extLst>
            </p:cNvPr>
            <p:cNvSpPr/>
            <p:nvPr/>
          </p:nvSpPr>
          <p:spPr>
            <a:xfrm>
              <a:off x="2800350" y="2021043"/>
              <a:ext cx="3543300" cy="3054569"/>
            </a:xfrm>
            <a:prstGeom prst="triangl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3" name="Conector recto 12">
              <a:extLst>
                <a:ext uri="{FF2B5EF4-FFF2-40B4-BE49-F238E27FC236}">
                  <a16:creationId xmlns:a16="http://schemas.microsoft.com/office/drawing/2014/main" id="{BB1A1231-AD43-46A6-9ACB-48375EC8D0C4}"/>
                </a:ext>
              </a:extLst>
            </p:cNvPr>
            <p:cNvCxnSpPr/>
            <p:nvPr/>
          </p:nvCxnSpPr>
          <p:spPr>
            <a:xfrm>
              <a:off x="4572000" y="2387600"/>
              <a:ext cx="1473200" cy="2476500"/>
            </a:xfrm>
            <a:prstGeom prst="lin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Conector recto 13">
              <a:extLst>
                <a:ext uri="{FF2B5EF4-FFF2-40B4-BE49-F238E27FC236}">
                  <a16:creationId xmlns:a16="http://schemas.microsoft.com/office/drawing/2014/main" id="{5E479CBB-249C-449B-B242-2078FB5E345D}"/>
                </a:ext>
              </a:extLst>
            </p:cNvPr>
            <p:cNvCxnSpPr>
              <a:cxnSpLocks/>
            </p:cNvCxnSpPr>
            <p:nvPr/>
          </p:nvCxnSpPr>
          <p:spPr>
            <a:xfrm>
              <a:off x="3139280" y="4864100"/>
              <a:ext cx="2917825" cy="0"/>
            </a:xfrm>
            <a:prstGeom prst="lin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sp>
          <p:nvSpPr>
            <p:cNvPr id="19" name="Triángulo isósceles 18">
              <a:extLst>
                <a:ext uri="{FF2B5EF4-FFF2-40B4-BE49-F238E27FC236}">
                  <a16:creationId xmlns:a16="http://schemas.microsoft.com/office/drawing/2014/main" id="{7F79A535-691F-4EC1-942D-CAE1EDD366B7}"/>
                </a:ext>
              </a:extLst>
            </p:cNvPr>
            <p:cNvSpPr/>
            <p:nvPr/>
          </p:nvSpPr>
          <p:spPr>
            <a:xfrm>
              <a:off x="6015038" y="4824413"/>
              <a:ext cx="71437" cy="64291"/>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rgbClr val="FFC000"/>
                  </a:solidFill>
                </a:ln>
              </a:endParaRPr>
            </a:p>
          </p:txBody>
        </p:sp>
      </p:grpSp>
      <p:sp>
        <p:nvSpPr>
          <p:cNvPr id="22" name="CuadroTexto 21">
            <a:extLst>
              <a:ext uri="{FF2B5EF4-FFF2-40B4-BE49-F238E27FC236}">
                <a16:creationId xmlns:a16="http://schemas.microsoft.com/office/drawing/2014/main" id="{A90B226D-9341-47CC-A1BA-56755D800C49}"/>
              </a:ext>
            </a:extLst>
          </p:cNvPr>
          <p:cNvSpPr txBox="1"/>
          <p:nvPr/>
        </p:nvSpPr>
        <p:spPr>
          <a:xfrm>
            <a:off x="3309756" y="5229722"/>
            <a:ext cx="2776719" cy="923330"/>
          </a:xfrm>
          <a:prstGeom prst="rect">
            <a:avLst/>
          </a:prstGeom>
          <a:noFill/>
        </p:spPr>
        <p:txBody>
          <a:bodyPr wrap="square" rtlCol="0">
            <a:spAutoFit/>
          </a:bodyPr>
          <a:lstStyle/>
          <a:p>
            <a:pPr algn="ctr"/>
            <a:r>
              <a:rPr lang="es-ES" dirty="0">
                <a:solidFill>
                  <a:schemeClr val="tx1">
                    <a:lumMod val="75000"/>
                    <a:lumOff val="25000"/>
                  </a:schemeClr>
                </a:solidFill>
              </a:rPr>
              <a:t>Envasado en atmósfera modificada</a:t>
            </a:r>
          </a:p>
          <a:p>
            <a:pPr algn="ctr"/>
            <a:endParaRPr lang="es-ES" dirty="0">
              <a:solidFill>
                <a:schemeClr val="tx1">
                  <a:lumMod val="75000"/>
                  <a:lumOff val="25000"/>
                </a:schemeClr>
              </a:solidFill>
            </a:endParaRPr>
          </a:p>
        </p:txBody>
      </p:sp>
      <p:sp>
        <p:nvSpPr>
          <p:cNvPr id="23" name="CuadroTexto 22">
            <a:extLst>
              <a:ext uri="{FF2B5EF4-FFF2-40B4-BE49-F238E27FC236}">
                <a16:creationId xmlns:a16="http://schemas.microsoft.com/office/drawing/2014/main" id="{6586B037-0A9B-4DD6-BA6D-440672ECD49B}"/>
              </a:ext>
            </a:extLst>
          </p:cNvPr>
          <p:cNvSpPr txBox="1"/>
          <p:nvPr/>
        </p:nvSpPr>
        <p:spPr>
          <a:xfrm>
            <a:off x="790212" y="2702520"/>
            <a:ext cx="2776719" cy="1200329"/>
          </a:xfrm>
          <a:prstGeom prst="rect">
            <a:avLst/>
          </a:prstGeom>
          <a:noFill/>
        </p:spPr>
        <p:txBody>
          <a:bodyPr wrap="square" rtlCol="0">
            <a:spAutoFit/>
          </a:bodyPr>
          <a:lstStyle/>
          <a:p>
            <a:pPr algn="r"/>
            <a:r>
              <a:rPr lang="es-ES" dirty="0">
                <a:solidFill>
                  <a:schemeClr val="tx1">
                    <a:lumMod val="75000"/>
                    <a:lumOff val="25000"/>
                  </a:schemeClr>
                </a:solidFill>
              </a:rPr>
              <a:t>Tamaño de porción óptimo para diferentes estilos de vida y hogares</a:t>
            </a:r>
          </a:p>
          <a:p>
            <a:pPr algn="r"/>
            <a:endParaRPr lang="es-ES" dirty="0">
              <a:solidFill>
                <a:schemeClr val="tx1">
                  <a:lumMod val="75000"/>
                  <a:lumOff val="25000"/>
                </a:schemeClr>
              </a:solidFill>
            </a:endParaRPr>
          </a:p>
        </p:txBody>
      </p:sp>
      <p:sp>
        <p:nvSpPr>
          <p:cNvPr id="24" name="CuadroTexto 23">
            <a:extLst>
              <a:ext uri="{FF2B5EF4-FFF2-40B4-BE49-F238E27FC236}">
                <a16:creationId xmlns:a16="http://schemas.microsoft.com/office/drawing/2014/main" id="{D9FA74A9-A958-43B2-A231-D738AABBB36D}"/>
              </a:ext>
            </a:extLst>
          </p:cNvPr>
          <p:cNvSpPr txBox="1"/>
          <p:nvPr/>
        </p:nvSpPr>
        <p:spPr>
          <a:xfrm>
            <a:off x="5741668" y="2551837"/>
            <a:ext cx="2776719" cy="1754326"/>
          </a:xfrm>
          <a:prstGeom prst="rect">
            <a:avLst/>
          </a:prstGeom>
          <a:noFill/>
        </p:spPr>
        <p:txBody>
          <a:bodyPr wrap="square" rtlCol="0">
            <a:spAutoFit/>
          </a:bodyPr>
          <a:lstStyle/>
          <a:p>
            <a:r>
              <a:rPr lang="es-ES" dirty="0">
                <a:solidFill>
                  <a:schemeClr val="tx1">
                    <a:lumMod val="75000"/>
                    <a:lumOff val="25000"/>
                  </a:schemeClr>
                </a:solidFill>
              </a:rPr>
              <a:t>Mensajes en el envase      que recomiendan un almacenamiento optimizado del producto alimenticio.</a:t>
            </a:r>
          </a:p>
          <a:p>
            <a:endParaRPr lang="es-ES" dirty="0">
              <a:solidFill>
                <a:schemeClr val="tx1">
                  <a:lumMod val="75000"/>
                  <a:lumOff val="25000"/>
                </a:schemeClr>
              </a:solidFill>
            </a:endParaRPr>
          </a:p>
        </p:txBody>
      </p:sp>
    </p:spTree>
    <p:extLst>
      <p:ext uri="{BB962C8B-B14F-4D97-AF65-F5344CB8AC3E}">
        <p14:creationId xmlns:p14="http://schemas.microsoft.com/office/powerpoint/2010/main" val="3551264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a:t>
            </a:fld>
            <a:endParaRPr lang="de-DE">
              <a:solidFill>
                <a:srgbClr val="000000">
                  <a:lumMod val="75000"/>
                  <a:lumOff val="25000"/>
                </a:srgbClr>
              </a:solidFill>
              <a:latin typeface="Arial"/>
            </a:endParaRPr>
          </a:p>
        </p:txBody>
      </p:sp>
      <p:sp>
        <p:nvSpPr>
          <p:cNvPr id="10" name="TextBox 25">
            <a:extLst>
              <a:ext uri="{FF2B5EF4-FFF2-40B4-BE49-F238E27FC236}">
                <a16:creationId xmlns:a16="http://schemas.microsoft.com/office/drawing/2014/main" id="{64F0474E-9880-4BF0-A056-26695B5D71AC}"/>
              </a:ext>
            </a:extLst>
          </p:cNvPr>
          <p:cNvSpPr txBox="1"/>
          <p:nvPr/>
        </p:nvSpPr>
        <p:spPr>
          <a:xfrm>
            <a:off x="385894" y="4660092"/>
            <a:ext cx="8368808" cy="1569660"/>
          </a:xfrm>
          <a:prstGeom prst="rect">
            <a:avLst/>
          </a:prstGeom>
          <a:solidFill>
            <a:schemeClr val="accent3">
              <a:lumMod val="20000"/>
              <a:lumOff val="80000"/>
            </a:schemeClr>
          </a:solidFill>
        </p:spPr>
        <p:txBody>
          <a:bodyPr wrap="square" rtlCol="0">
            <a:spAutoFit/>
          </a:bodyPr>
          <a:lstStyle/>
          <a:p>
            <a:r>
              <a:rPr lang="es-ES" sz="1200" dirty="0">
                <a:solidFill>
                  <a:schemeClr val="tx1">
                    <a:lumMod val="85000"/>
                    <a:lumOff val="15000"/>
                  </a:schemeClr>
                </a:solidFill>
                <a:cs typeface="Arial" panose="020B0604020202020204" pitchFamily="34" charset="0"/>
              </a:rPr>
              <a:t>2.5.(4).</a:t>
            </a:r>
            <a:r>
              <a:rPr lang="es-ES" sz="1200" dirty="0" err="1">
                <a:solidFill>
                  <a:schemeClr val="tx1">
                    <a:lumMod val="85000"/>
                    <a:lumOff val="15000"/>
                  </a:schemeClr>
                </a:solidFill>
                <a:cs typeface="Arial" panose="020B0604020202020204" pitchFamily="34" charset="0"/>
              </a:rPr>
              <a:t>ES_Mejor</a:t>
            </a:r>
            <a:r>
              <a:rPr lang="es-ES" sz="1200" dirty="0">
                <a:solidFill>
                  <a:schemeClr val="tx1">
                    <a:lumMod val="85000"/>
                    <a:lumOff val="15000"/>
                  </a:schemeClr>
                </a:solidFill>
                <a:cs typeface="Arial" panose="020B0604020202020204" pitchFamily="34" charset="0"/>
              </a:rPr>
              <a:t> práctica de gestión ambiental</a:t>
            </a:r>
          </a:p>
          <a:p>
            <a:endParaRPr lang="es-ES" sz="1200" dirty="0">
              <a:solidFill>
                <a:schemeClr val="tx1">
                  <a:lumMod val="85000"/>
                  <a:lumOff val="15000"/>
                </a:schemeClr>
              </a:solidFill>
              <a:cs typeface="Arial" panose="020B0604020202020204" pitchFamily="34" charset="0"/>
            </a:endParaRPr>
          </a:p>
          <a:p>
            <a:r>
              <a:rPr lang="es-ES" sz="1200" b="1" dirty="0">
                <a:solidFill>
                  <a:schemeClr val="tx1">
                    <a:lumMod val="85000"/>
                    <a:lumOff val="15000"/>
                  </a:schemeClr>
                </a:solidFill>
                <a:cs typeface="Arial" panose="020B0604020202020204" pitchFamily="34" charset="0"/>
              </a:rPr>
              <a:t>Versión de: </a:t>
            </a:r>
            <a:r>
              <a:rPr lang="es-ES" sz="1200" dirty="0">
                <a:solidFill>
                  <a:schemeClr val="tx1">
                    <a:lumMod val="85000"/>
                    <a:lumOff val="15000"/>
                  </a:schemeClr>
                </a:solidFill>
                <a:cs typeface="Arial" panose="020B0604020202020204" pitchFamily="34" charset="0"/>
              </a:rPr>
              <a:t>2.5.ES_La mejor práctica de gestión ambiental</a:t>
            </a:r>
          </a:p>
          <a:p>
            <a:br>
              <a:rPr lang="es-ES" sz="1200" dirty="0"/>
            </a:br>
            <a:r>
              <a:rPr lang="es-ES" sz="1200" b="1" dirty="0"/>
              <a:t>Descripción de los cambios: </a:t>
            </a:r>
            <a:r>
              <a:rPr lang="es-ES" sz="1200" dirty="0"/>
              <a:t>Se centra solo en los procesos que tiene la empresa en concreto. No incluye las diapositivas sobre Economía Circular.</a:t>
            </a:r>
          </a:p>
          <a:p>
            <a:endParaRPr lang="es-ES" sz="1200" b="1" dirty="0">
              <a:solidFill>
                <a:schemeClr val="tx1">
                  <a:lumMod val="85000"/>
                  <a:lumOff val="15000"/>
                </a:schemeClr>
              </a:solidFill>
              <a:cs typeface="Arial" panose="020B0604020202020204" pitchFamily="34" charset="0"/>
            </a:endParaRPr>
          </a:p>
          <a:p>
            <a:r>
              <a:rPr lang="es-ES" sz="1200" b="1" dirty="0">
                <a:solidFill>
                  <a:schemeClr val="tx1">
                    <a:lumMod val="85000"/>
                    <a:lumOff val="15000"/>
                  </a:schemeClr>
                </a:solidFill>
                <a:cs typeface="Arial" panose="020B0604020202020204" pitchFamily="34" charset="0"/>
              </a:rPr>
              <a:t>Lista de recursos usados: </a:t>
            </a:r>
            <a:r>
              <a:rPr lang="es-ES" sz="1200" dirty="0">
                <a:solidFill>
                  <a:schemeClr val="tx1">
                    <a:lumMod val="85000"/>
                    <a:lumOff val="15000"/>
                  </a:schemeClr>
                </a:solidFill>
                <a:cs typeface="Arial" panose="020B0604020202020204" pitchFamily="34" charset="0"/>
              </a:rPr>
              <a:t>N/A</a:t>
            </a:r>
          </a:p>
        </p:txBody>
      </p:sp>
    </p:spTree>
    <p:extLst>
      <p:ext uri="{BB962C8B-B14F-4D97-AF65-F5344CB8AC3E}">
        <p14:creationId xmlns:p14="http://schemas.microsoft.com/office/powerpoint/2010/main" val="3043315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20</a:t>
            </a:fld>
            <a:endParaRPr lang="de-DE"/>
          </a:p>
        </p:txBody>
      </p:sp>
      <p:sp>
        <p:nvSpPr>
          <p:cNvPr id="13" name="Untertitel 12"/>
          <p:cNvSpPr>
            <a:spLocks noGrp="1"/>
          </p:cNvSpPr>
          <p:nvPr>
            <p:ph type="subTitle" idx="13"/>
          </p:nvPr>
        </p:nvSpPr>
        <p:spPr>
          <a:xfrm>
            <a:off x="370136" y="930298"/>
            <a:ext cx="8402400" cy="288032"/>
          </a:xfrm>
        </p:spPr>
        <p:txBody>
          <a:bodyPr/>
          <a:lstStyle/>
          <a:p>
            <a:pPr algn="ctr"/>
            <a:r>
              <a:rPr lang="de-DE" sz="3600" dirty="0">
                <a:solidFill>
                  <a:srgbClr val="000000">
                    <a:lumMod val="75000"/>
                    <a:lumOff val="25000"/>
                  </a:srgbClr>
                </a:solidFill>
                <a:latin typeface="Arial"/>
              </a:rPr>
              <a:t>Casos de exito:</a:t>
            </a:r>
          </a:p>
        </p:txBody>
      </p:sp>
      <p:pic>
        <p:nvPicPr>
          <p:cNvPr id="3" name="Imagen 2">
            <a:extLst>
              <a:ext uri="{FF2B5EF4-FFF2-40B4-BE49-F238E27FC236}">
                <a16:creationId xmlns:a16="http://schemas.microsoft.com/office/drawing/2014/main" id="{6BE1B14E-E40B-411D-AFA2-90E0D8195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39" y="2356175"/>
            <a:ext cx="1169890" cy="433835"/>
          </a:xfrm>
          <a:prstGeom prst="rect">
            <a:avLst/>
          </a:prstGeom>
        </p:spPr>
      </p:pic>
      <p:pic>
        <p:nvPicPr>
          <p:cNvPr id="12" name="Imagen 11" descr="Imagen que contiene imágenes prediseñadas&#10;&#10;Descripción generada automáticamente">
            <a:extLst>
              <a:ext uri="{FF2B5EF4-FFF2-40B4-BE49-F238E27FC236}">
                <a16:creationId xmlns:a16="http://schemas.microsoft.com/office/drawing/2014/main" id="{97DC738C-088D-44D1-8C2A-C4F063836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5820" y="2342878"/>
            <a:ext cx="1501824" cy="439988"/>
          </a:xfrm>
          <a:prstGeom prst="rect">
            <a:avLst/>
          </a:prstGeom>
        </p:spPr>
      </p:pic>
      <p:pic>
        <p:nvPicPr>
          <p:cNvPr id="17" name="Imagen 16" descr="Imagen que contiene texto&#10;&#10;Descripción generada automáticamente">
            <a:extLst>
              <a:ext uri="{FF2B5EF4-FFF2-40B4-BE49-F238E27FC236}">
                <a16:creationId xmlns:a16="http://schemas.microsoft.com/office/drawing/2014/main" id="{8A4B3913-91BD-4405-B00E-FE92A0230E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3890" y="2184124"/>
            <a:ext cx="759255" cy="739008"/>
          </a:xfrm>
          <a:prstGeom prst="rect">
            <a:avLst/>
          </a:prstGeom>
        </p:spPr>
      </p:pic>
      <p:sp>
        <p:nvSpPr>
          <p:cNvPr id="15" name="Titel 1">
            <a:extLst>
              <a:ext uri="{FF2B5EF4-FFF2-40B4-BE49-F238E27FC236}">
                <a16:creationId xmlns:a16="http://schemas.microsoft.com/office/drawing/2014/main" id="{745B996D-9046-4AFB-8C19-5B2B94585BE0}"/>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o selección del embalaje para minimizar el impacto ambiental.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6" name="Rectángulo 15">
            <a:extLst>
              <a:ext uri="{FF2B5EF4-FFF2-40B4-BE49-F238E27FC236}">
                <a16:creationId xmlns:a16="http://schemas.microsoft.com/office/drawing/2014/main" id="{287FB991-7EF8-4BBA-9B0D-B720400376E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0" name="Rectángulo 29">
            <a:extLst>
              <a:ext uri="{FF2B5EF4-FFF2-40B4-BE49-F238E27FC236}">
                <a16:creationId xmlns:a16="http://schemas.microsoft.com/office/drawing/2014/main" id="{C010BE5B-0736-4FB1-9EF8-DB6388905951}"/>
              </a:ext>
            </a:extLst>
          </p:cNvPr>
          <p:cNvSpPr/>
          <p:nvPr/>
        </p:nvSpPr>
        <p:spPr>
          <a:xfrm>
            <a:off x="397444" y="3002200"/>
            <a:ext cx="2713286" cy="2449673"/>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Inhaltsplatzhalter 10">
            <a:extLst>
              <a:ext uri="{FF2B5EF4-FFF2-40B4-BE49-F238E27FC236}">
                <a16:creationId xmlns:a16="http://schemas.microsoft.com/office/drawing/2014/main" id="{00A9B3C5-4EBB-475E-BF5D-6676DB1124B6}"/>
              </a:ext>
            </a:extLst>
          </p:cNvPr>
          <p:cNvSpPr txBox="1">
            <a:spLocks/>
          </p:cNvSpPr>
          <p:nvPr/>
        </p:nvSpPr>
        <p:spPr>
          <a:xfrm>
            <a:off x="252641" y="3059815"/>
            <a:ext cx="2802278" cy="2119388"/>
          </a:xfrm>
          <a:prstGeom prst="rect">
            <a:avLst/>
          </a:prstGeom>
        </p:spPr>
        <p:txBody>
          <a:bodyPr vert="horz" lIns="91440" tIns="45720" rIns="91440" bIns="45720" rtlCol="0">
            <a:normAutofit lnSpcReduction="10000"/>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189309" lvl="1" indent="0" algn="just">
              <a:buNone/>
            </a:pPr>
            <a:r>
              <a:rPr lang="es-ES" dirty="0">
                <a:solidFill>
                  <a:schemeClr val="tx1">
                    <a:lumMod val="75000"/>
                    <a:lumOff val="25000"/>
                  </a:schemeClr>
                </a:solidFill>
              </a:rPr>
              <a:t>Diseñó ‘</a:t>
            </a:r>
            <a:r>
              <a:rPr lang="es-ES" b="1" dirty="0">
                <a:solidFill>
                  <a:schemeClr val="tx1">
                    <a:lumMod val="75000"/>
                    <a:lumOff val="25000"/>
                  </a:schemeClr>
                </a:solidFill>
              </a:rPr>
              <a:t>LCA </a:t>
            </a:r>
            <a:r>
              <a:rPr lang="es-ES" b="1" dirty="0" err="1">
                <a:solidFill>
                  <a:schemeClr val="tx1">
                    <a:lumMod val="75000"/>
                    <a:lumOff val="25000"/>
                  </a:schemeClr>
                </a:solidFill>
              </a:rPr>
              <a:t>Packaging</a:t>
            </a:r>
            <a:r>
              <a:rPr lang="es-ES" b="1" dirty="0">
                <a:solidFill>
                  <a:schemeClr val="tx1">
                    <a:lumMod val="75000"/>
                    <a:lumOff val="25000"/>
                  </a:schemeClr>
                </a:solidFill>
              </a:rPr>
              <a:t> </a:t>
            </a:r>
            <a:r>
              <a:rPr lang="es-ES" b="1" dirty="0" err="1">
                <a:solidFill>
                  <a:schemeClr val="tx1">
                    <a:lumMod val="75000"/>
                    <a:lumOff val="25000"/>
                  </a:schemeClr>
                </a:solidFill>
              </a:rPr>
              <a:t>Designer</a:t>
            </a:r>
            <a:r>
              <a:rPr lang="es-ES" dirty="0">
                <a:solidFill>
                  <a:schemeClr val="tx1">
                    <a:lumMod val="75000"/>
                    <a:lumOff val="25000"/>
                  </a:schemeClr>
                </a:solidFill>
              </a:rPr>
              <a:t>’, una herramienta que permite la comparación de diferentes soluciones de embalaje y selecciona aquellas con mejor impacto ambiental.</a:t>
            </a:r>
          </a:p>
          <a:p>
            <a:pPr marL="189309" lvl="1" indent="0" algn="just">
              <a:buNone/>
            </a:pPr>
            <a:endParaRPr lang="es-ES" dirty="0">
              <a:solidFill>
                <a:schemeClr val="tx1">
                  <a:lumMod val="75000"/>
                  <a:lumOff val="25000"/>
                </a:schemeClr>
              </a:solidFill>
            </a:endParaRPr>
          </a:p>
          <a:p>
            <a:pPr marL="189309" lvl="1" indent="0" algn="just">
              <a:buNone/>
            </a:pPr>
            <a:r>
              <a:rPr lang="es-ES" dirty="0">
                <a:solidFill>
                  <a:schemeClr val="tx1">
                    <a:lumMod val="75000"/>
                    <a:lumOff val="25000"/>
                  </a:schemeClr>
                </a:solidFill>
              </a:rPr>
              <a:t>Barilla llegó al punto en </a:t>
            </a:r>
            <a:r>
              <a:rPr lang="es-ES" b="1" dirty="0">
                <a:solidFill>
                  <a:schemeClr val="tx1">
                    <a:lumMod val="75000"/>
                    <a:lumOff val="25000"/>
                  </a:schemeClr>
                </a:solidFill>
              </a:rPr>
              <a:t>que el 98% de sus envases </a:t>
            </a:r>
            <a:r>
              <a:rPr lang="es-ES" dirty="0">
                <a:solidFill>
                  <a:schemeClr val="tx1">
                    <a:lumMod val="75000"/>
                    <a:lumOff val="25000"/>
                  </a:schemeClr>
                </a:solidFill>
              </a:rPr>
              <a:t>eran técnicamente reciclables.</a:t>
            </a:r>
          </a:p>
          <a:p>
            <a:pPr marL="189309" lvl="1" indent="0">
              <a:buFont typeface="Wingdings" panose="05000000000000000000" pitchFamily="2" charset="2"/>
              <a:buNone/>
            </a:pPr>
            <a:endParaRPr lang="da-DK" dirty="0">
              <a:solidFill>
                <a:schemeClr val="tx1">
                  <a:lumMod val="75000"/>
                  <a:lumOff val="25000"/>
                </a:schemeClr>
              </a:solidFill>
            </a:endParaRPr>
          </a:p>
          <a:p>
            <a:pPr marL="189309" lvl="1" indent="0">
              <a:buFont typeface="Wingdings" panose="05000000000000000000" pitchFamily="2" charset="2"/>
              <a:buNone/>
            </a:pPr>
            <a:endParaRPr lang="da-DK" dirty="0">
              <a:solidFill>
                <a:schemeClr val="tx1">
                  <a:lumMod val="75000"/>
                  <a:lumOff val="25000"/>
                </a:schemeClr>
              </a:solidFill>
            </a:endParaRPr>
          </a:p>
          <a:p>
            <a:endParaRPr lang="de-DE" dirty="0">
              <a:solidFill>
                <a:schemeClr val="tx1">
                  <a:lumMod val="75000"/>
                  <a:lumOff val="25000"/>
                </a:schemeClr>
              </a:solidFill>
            </a:endParaRPr>
          </a:p>
        </p:txBody>
      </p:sp>
      <p:sp>
        <p:nvSpPr>
          <p:cNvPr id="35" name="Rectángulo 34">
            <a:extLst>
              <a:ext uri="{FF2B5EF4-FFF2-40B4-BE49-F238E27FC236}">
                <a16:creationId xmlns:a16="http://schemas.microsoft.com/office/drawing/2014/main" id="{FB3DD9AF-E748-4CFC-A440-74A0C69947C7}"/>
              </a:ext>
            </a:extLst>
          </p:cNvPr>
          <p:cNvSpPr/>
          <p:nvPr/>
        </p:nvSpPr>
        <p:spPr>
          <a:xfrm>
            <a:off x="398783"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ángulo 35">
            <a:extLst>
              <a:ext uri="{FF2B5EF4-FFF2-40B4-BE49-F238E27FC236}">
                <a16:creationId xmlns:a16="http://schemas.microsoft.com/office/drawing/2014/main" id="{C0FB643A-FE73-4709-8616-06B1443A871F}"/>
              </a:ext>
            </a:extLst>
          </p:cNvPr>
          <p:cNvSpPr/>
          <p:nvPr/>
        </p:nvSpPr>
        <p:spPr>
          <a:xfrm>
            <a:off x="3339695" y="3002200"/>
            <a:ext cx="2713286" cy="2449673"/>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ángulo 36">
            <a:extLst>
              <a:ext uri="{FF2B5EF4-FFF2-40B4-BE49-F238E27FC236}">
                <a16:creationId xmlns:a16="http://schemas.microsoft.com/office/drawing/2014/main" id="{1BDF7591-97A3-4AC5-86B5-8B6EF4492D2C}"/>
              </a:ext>
            </a:extLst>
          </p:cNvPr>
          <p:cNvSpPr/>
          <p:nvPr/>
        </p:nvSpPr>
        <p:spPr>
          <a:xfrm>
            <a:off x="3341034"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Inhaltsplatzhalter 10">
            <a:extLst>
              <a:ext uri="{FF2B5EF4-FFF2-40B4-BE49-F238E27FC236}">
                <a16:creationId xmlns:a16="http://schemas.microsoft.com/office/drawing/2014/main" id="{4CB9324E-DD90-4A93-91B9-BEA96635FE60}"/>
              </a:ext>
            </a:extLst>
          </p:cNvPr>
          <p:cNvSpPr txBox="1">
            <a:spLocks/>
          </p:cNvSpPr>
          <p:nvPr/>
        </p:nvSpPr>
        <p:spPr>
          <a:xfrm>
            <a:off x="3214663" y="3054740"/>
            <a:ext cx="2806397" cy="2305584"/>
          </a:xfrm>
          <a:prstGeom prst="rect">
            <a:avLst/>
          </a:prstGeom>
        </p:spPr>
        <p:txBody>
          <a:bodyPr vert="horz" lIns="68580" tIns="34290" rIns="68580" bIns="34290" rtlCol="0">
            <a:normAutofit lnSpcReduction="10000"/>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buNone/>
            </a:pPr>
            <a:r>
              <a:rPr lang="es-ES" sz="1350" dirty="0"/>
              <a:t>Crea ‘</a:t>
            </a:r>
            <a:r>
              <a:rPr lang="es-ES" sz="1350" b="1" dirty="0"/>
              <a:t>envases más respetuosos</a:t>
            </a:r>
            <a:r>
              <a:rPr lang="es-ES" sz="1350" dirty="0"/>
              <a:t> con el medio ambiente' teniendo en cuenta: </a:t>
            </a:r>
          </a:p>
          <a:p>
            <a:pPr marL="252413" lvl="1" indent="0">
              <a:buNone/>
            </a:pPr>
            <a:endParaRPr lang="es-ES" sz="1350" dirty="0"/>
          </a:p>
          <a:p>
            <a:pPr lvl="1">
              <a:buFont typeface="Courier New" panose="02070309020205020404" pitchFamily="49" charset="0"/>
              <a:buChar char="o"/>
            </a:pPr>
            <a:r>
              <a:rPr lang="es-ES" sz="1200" dirty="0"/>
              <a:t>el porcentaje de materiales reciclados </a:t>
            </a:r>
            <a:r>
              <a:rPr lang="es-ES" sz="1200" dirty="0" err="1"/>
              <a:t>post-consumo</a:t>
            </a:r>
            <a:r>
              <a:rPr lang="es-ES" sz="1200" dirty="0"/>
              <a:t> en un paquete.</a:t>
            </a:r>
          </a:p>
          <a:p>
            <a:pPr lvl="1">
              <a:buFont typeface="Courier New" panose="02070309020205020404" pitchFamily="49" charset="0"/>
              <a:buChar char="o"/>
            </a:pPr>
            <a:endParaRPr lang="es-ES" sz="1200" dirty="0"/>
          </a:p>
          <a:p>
            <a:pPr lvl="1">
              <a:buFont typeface="Courier New" panose="02070309020205020404" pitchFamily="49" charset="0"/>
              <a:buChar char="o"/>
            </a:pPr>
            <a:r>
              <a:rPr lang="es-ES" sz="1200" dirty="0"/>
              <a:t>la cantidad de energía y emisiones de gases de efecto invernadero asociadas.</a:t>
            </a:r>
          </a:p>
          <a:p>
            <a:pPr marL="252413" lvl="1" indent="0">
              <a:buNone/>
            </a:pPr>
            <a:endParaRPr lang="da-DK" sz="1350" dirty="0"/>
          </a:p>
          <a:p>
            <a:pPr marL="252413" lvl="1" indent="0">
              <a:buNone/>
            </a:pPr>
            <a:endParaRPr lang="da-DK" sz="1350" dirty="0"/>
          </a:p>
          <a:p>
            <a:endParaRPr lang="de-DE" sz="1500" dirty="0"/>
          </a:p>
        </p:txBody>
      </p:sp>
      <p:sp>
        <p:nvSpPr>
          <p:cNvPr id="39" name="Rectángulo 38">
            <a:extLst>
              <a:ext uri="{FF2B5EF4-FFF2-40B4-BE49-F238E27FC236}">
                <a16:creationId xmlns:a16="http://schemas.microsoft.com/office/drawing/2014/main" id="{098C3BDD-621A-4F01-9D35-06318E32B0CD}"/>
              </a:ext>
            </a:extLst>
          </p:cNvPr>
          <p:cNvSpPr/>
          <p:nvPr/>
        </p:nvSpPr>
        <p:spPr>
          <a:xfrm>
            <a:off x="6197886" y="3002200"/>
            <a:ext cx="2713286" cy="2449672"/>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Rectángulo 39">
            <a:extLst>
              <a:ext uri="{FF2B5EF4-FFF2-40B4-BE49-F238E27FC236}">
                <a16:creationId xmlns:a16="http://schemas.microsoft.com/office/drawing/2014/main" id="{19E467DA-7014-4170-98B1-613D6D67347B}"/>
              </a:ext>
            </a:extLst>
          </p:cNvPr>
          <p:cNvSpPr/>
          <p:nvPr/>
        </p:nvSpPr>
        <p:spPr>
          <a:xfrm>
            <a:off x="6199225"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Inhaltsplatzhalter 10">
            <a:extLst>
              <a:ext uri="{FF2B5EF4-FFF2-40B4-BE49-F238E27FC236}">
                <a16:creationId xmlns:a16="http://schemas.microsoft.com/office/drawing/2014/main" id="{A3EADC1A-9F7C-4EF0-AA69-158575D515DE}"/>
              </a:ext>
            </a:extLst>
          </p:cNvPr>
          <p:cNvSpPr txBox="1">
            <a:spLocks/>
          </p:cNvSpPr>
          <p:nvPr/>
        </p:nvSpPr>
        <p:spPr>
          <a:xfrm>
            <a:off x="6023393" y="3054739"/>
            <a:ext cx="2802277" cy="2397133"/>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350" dirty="0"/>
              <a:t>Ha desarrollado una </a:t>
            </a:r>
            <a:r>
              <a:rPr lang="es-ES" sz="1350" b="1" dirty="0"/>
              <a:t>lámina de aluminio con un 90% de contenido reciclado</a:t>
            </a:r>
            <a:r>
              <a:rPr lang="es-ES" sz="1350" dirty="0"/>
              <a:t> que permite a los fabricantes de botes de bebidas tener un producto hecho con un 70% de material reciclado. </a:t>
            </a:r>
          </a:p>
          <a:p>
            <a:pPr marL="252413" lvl="1" indent="0">
              <a:buNone/>
            </a:pPr>
            <a:endParaRPr lang="da-DK" sz="1350" dirty="0"/>
          </a:p>
          <a:p>
            <a:endParaRPr lang="de-DE" sz="1500" dirty="0"/>
          </a:p>
        </p:txBody>
      </p:sp>
    </p:spTree>
    <p:extLst>
      <p:ext uri="{BB962C8B-B14F-4D97-AF65-F5344CB8AC3E}">
        <p14:creationId xmlns:p14="http://schemas.microsoft.com/office/powerpoint/2010/main" val="1318815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21</a:t>
            </a:fld>
            <a:endParaRPr lang="de-DE"/>
          </a:p>
        </p:txBody>
      </p:sp>
      <p:sp>
        <p:nvSpPr>
          <p:cNvPr id="12" name="Rectángulo: esquinas superiores redondeadas 11">
            <a:extLst>
              <a:ext uri="{FF2B5EF4-FFF2-40B4-BE49-F238E27FC236}">
                <a16:creationId xmlns:a16="http://schemas.microsoft.com/office/drawing/2014/main" id="{54566704-D28E-4339-9D5F-4092EA5B9E91}"/>
              </a:ext>
            </a:extLst>
          </p:cNvPr>
          <p:cNvSpPr/>
          <p:nvPr/>
        </p:nvSpPr>
        <p:spPr>
          <a:xfrm>
            <a:off x="940190" y="1747745"/>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12">
            <a:extLst>
              <a:ext uri="{FF2B5EF4-FFF2-40B4-BE49-F238E27FC236}">
                <a16:creationId xmlns:a16="http://schemas.microsoft.com/office/drawing/2014/main" id="{BB49019B-27AD-4F81-83C0-C0764150C723}"/>
              </a:ext>
            </a:extLst>
          </p:cNvPr>
          <p:cNvSpPr/>
          <p:nvPr/>
        </p:nvSpPr>
        <p:spPr>
          <a:xfrm>
            <a:off x="2012393" y="1220522"/>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angle 11">
            <a:extLst>
              <a:ext uri="{FF2B5EF4-FFF2-40B4-BE49-F238E27FC236}">
                <a16:creationId xmlns:a16="http://schemas.microsoft.com/office/drawing/2014/main" id="{4BEC0A77-A11F-4797-B1BE-CA38B2948C62}"/>
              </a:ext>
            </a:extLst>
          </p:cNvPr>
          <p:cNvSpPr/>
          <p:nvPr/>
        </p:nvSpPr>
        <p:spPr>
          <a:xfrm>
            <a:off x="887759" y="1853209"/>
            <a:ext cx="2888932" cy="323165"/>
          </a:xfrm>
          <a:prstGeom prst="rect">
            <a:avLst/>
          </a:prstGeom>
          <a:noFill/>
          <a:ln>
            <a:noFill/>
          </a:ln>
        </p:spPr>
        <p:txBody>
          <a:bodyPr wrap="non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5" name="TextBox 33">
            <a:extLst>
              <a:ext uri="{FF2B5EF4-FFF2-40B4-BE49-F238E27FC236}">
                <a16:creationId xmlns:a16="http://schemas.microsoft.com/office/drawing/2014/main" id="{0B143E23-C518-4445-8491-6426AA96CD31}"/>
              </a:ext>
            </a:extLst>
          </p:cNvPr>
          <p:cNvSpPr txBox="1"/>
          <p:nvPr/>
        </p:nvSpPr>
        <p:spPr>
          <a:xfrm>
            <a:off x="943512" y="2314989"/>
            <a:ext cx="2780748" cy="1754326"/>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 conversión de las barras Cadbury </a:t>
            </a:r>
            <a:r>
              <a:rPr lang="es-ES" sz="1350" dirty="0" err="1">
                <a:solidFill>
                  <a:schemeClr val="tx1">
                    <a:lumMod val="75000"/>
                    <a:lumOff val="25000"/>
                  </a:schemeClr>
                </a:solidFill>
              </a:rPr>
              <a:t>Dairy</a:t>
            </a:r>
            <a:r>
              <a:rPr lang="es-ES" sz="1350" dirty="0">
                <a:solidFill>
                  <a:schemeClr val="tx1">
                    <a:lumMod val="75000"/>
                    <a:lumOff val="25000"/>
                  </a:schemeClr>
                </a:solidFill>
              </a:rPr>
              <a:t> </a:t>
            </a:r>
            <a:r>
              <a:rPr lang="es-ES" sz="1350" dirty="0" err="1">
                <a:solidFill>
                  <a:schemeClr val="tx1">
                    <a:lumMod val="75000"/>
                    <a:lumOff val="25000"/>
                  </a:schemeClr>
                </a:solidFill>
              </a:rPr>
              <a:t>Milk</a:t>
            </a:r>
            <a:r>
              <a:rPr lang="es-ES" sz="1350" dirty="0">
                <a:solidFill>
                  <a:schemeClr val="tx1">
                    <a:lumMod val="75000"/>
                    <a:lumOff val="25000"/>
                  </a:schemeClr>
                </a:solidFill>
              </a:rPr>
              <a:t> en Australia de envases tradicionales de papel de aluminio y cartón a una nueva envoltura de flujo de una sola capa ahorró 1.270 toneladas de envases.</a:t>
            </a:r>
          </a:p>
        </p:txBody>
      </p:sp>
      <p:sp>
        <p:nvSpPr>
          <p:cNvPr id="16" name="TextBox 45">
            <a:extLst>
              <a:ext uri="{FF2B5EF4-FFF2-40B4-BE49-F238E27FC236}">
                <a16:creationId xmlns:a16="http://schemas.microsoft.com/office/drawing/2014/main" id="{C5CE72C5-5B41-45BE-9798-30BF61F06914}"/>
              </a:ext>
            </a:extLst>
          </p:cNvPr>
          <p:cNvSpPr txBox="1"/>
          <p:nvPr/>
        </p:nvSpPr>
        <p:spPr>
          <a:xfrm>
            <a:off x="5147699" y="2314298"/>
            <a:ext cx="2780750" cy="2585323"/>
          </a:xfrm>
          <a:prstGeom prst="rect">
            <a:avLst/>
          </a:prstGeom>
          <a:noFill/>
        </p:spPr>
        <p:txBody>
          <a:bodyPr wrap="square" rtlCol="0">
            <a:spAutoFit/>
          </a:bodyPr>
          <a:lstStyle>
            <a:defPPr>
              <a:defRPr lang="es-ES"/>
            </a:defPPr>
            <a:lvl1pPr marL="285750" indent="-285750" algn="just" defTabSz="534924">
              <a:spcAft>
                <a:spcPts val="450"/>
              </a:spcAft>
              <a:buFont typeface="Wingdings" panose="05000000000000000000" pitchFamily="2" charset="2"/>
              <a:buChar char="ü"/>
              <a:defRPr sz="1350">
                <a:solidFill>
                  <a:schemeClr val="tx1">
                    <a:lumMod val="75000"/>
                    <a:lumOff val="25000"/>
                  </a:schemeClr>
                </a:solidFill>
              </a:defRPr>
            </a:lvl1pPr>
          </a:lstStyle>
          <a:p>
            <a:r>
              <a:rPr lang="es-ES" dirty="0"/>
              <a:t>EUROPEN estima que los productores de alimentos y bebidas pagan tarifas anuales estimadas de hasta 3.1 mil millones de euros a los esquemas de Responsabilidad del Productor Extendido (EPR) en Europa y esto se refleja en una tasa de recuperación general del 76% y una </a:t>
            </a:r>
            <a:r>
              <a:rPr lang="es-ES" b="1" dirty="0"/>
              <a:t>tasa de reciclaje del 63%.</a:t>
            </a:r>
          </a:p>
        </p:txBody>
      </p:sp>
      <p:sp>
        <p:nvSpPr>
          <p:cNvPr id="17" name="Rectángulo 16">
            <a:extLst>
              <a:ext uri="{FF2B5EF4-FFF2-40B4-BE49-F238E27FC236}">
                <a16:creationId xmlns:a16="http://schemas.microsoft.com/office/drawing/2014/main" id="{518F0860-8DAD-4EC4-A6F7-3314B5D32535}"/>
              </a:ext>
            </a:extLst>
          </p:cNvPr>
          <p:cNvSpPr/>
          <p:nvPr/>
        </p:nvSpPr>
        <p:spPr>
          <a:xfrm>
            <a:off x="5147699" y="4978823"/>
            <a:ext cx="2780748" cy="71558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Corus reduce el grosor de sus latas y logra colocar el </a:t>
            </a:r>
            <a:r>
              <a:rPr lang="es-ES" sz="1350" b="1" dirty="0">
                <a:solidFill>
                  <a:schemeClr val="tx1">
                    <a:lumMod val="75000"/>
                    <a:lumOff val="25000"/>
                  </a:schemeClr>
                </a:solidFill>
              </a:rPr>
              <a:t>18% más de latas en cada palé</a:t>
            </a:r>
            <a:r>
              <a:rPr lang="es-ES" sz="1350" dirty="0">
                <a:solidFill>
                  <a:schemeClr val="tx1">
                    <a:lumMod val="75000"/>
                    <a:lumOff val="25000"/>
                  </a:schemeClr>
                </a:solidFill>
              </a:rPr>
              <a:t>.</a:t>
            </a:r>
          </a:p>
        </p:txBody>
      </p:sp>
      <p:sp>
        <p:nvSpPr>
          <p:cNvPr id="18" name="Rectángulo 17">
            <a:extLst>
              <a:ext uri="{FF2B5EF4-FFF2-40B4-BE49-F238E27FC236}">
                <a16:creationId xmlns:a16="http://schemas.microsoft.com/office/drawing/2014/main" id="{DCAD68EF-B346-4238-AD44-78394CE1C58C}"/>
              </a:ext>
            </a:extLst>
          </p:cNvPr>
          <p:cNvSpPr/>
          <p:nvPr/>
        </p:nvSpPr>
        <p:spPr>
          <a:xfrm>
            <a:off x="943512" y="4093419"/>
            <a:ext cx="2780748" cy="1338828"/>
          </a:xfrm>
          <a:prstGeom prst="rect">
            <a:avLst/>
          </a:prstGeom>
        </p:spPr>
        <p:txBody>
          <a:bodyPr wrap="square">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A G Barr redujo el impacto de carbono de sus botellas de 2 litros, 500 ml y 250 ml en 1.869 tCO</a:t>
            </a:r>
            <a:r>
              <a:rPr lang="es-ES" sz="1350" baseline="-25000" dirty="0">
                <a:solidFill>
                  <a:schemeClr val="tx1">
                    <a:lumMod val="75000"/>
                    <a:lumOff val="25000"/>
                  </a:schemeClr>
                </a:solidFill>
              </a:rPr>
              <a:t>2</a:t>
            </a:r>
            <a:r>
              <a:rPr lang="es-ES" sz="1350" dirty="0">
                <a:solidFill>
                  <a:schemeClr val="tx1">
                    <a:lumMod val="75000"/>
                    <a:lumOff val="25000"/>
                  </a:schemeClr>
                </a:solidFill>
              </a:rPr>
              <a:t>eq en 2010, ahorrando 505 toneladas de plástico.</a:t>
            </a:r>
          </a:p>
        </p:txBody>
      </p:sp>
      <p:pic>
        <p:nvPicPr>
          <p:cNvPr id="19" name="Gráfico 18">
            <a:extLst>
              <a:ext uri="{FF2B5EF4-FFF2-40B4-BE49-F238E27FC236}">
                <a16:creationId xmlns:a16="http://schemas.microsoft.com/office/drawing/2014/main" id="{2CC7F06D-E7CC-4857-B25D-14A730BC18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240" y="1332639"/>
            <a:ext cx="427966" cy="408757"/>
          </a:xfrm>
          <a:prstGeom prst="rect">
            <a:avLst/>
          </a:prstGeom>
        </p:spPr>
      </p:pic>
      <p:sp>
        <p:nvSpPr>
          <p:cNvPr id="20" name="Rectángulo: esquinas superiores redondeadas 19">
            <a:extLst>
              <a:ext uri="{FF2B5EF4-FFF2-40B4-BE49-F238E27FC236}">
                <a16:creationId xmlns:a16="http://schemas.microsoft.com/office/drawing/2014/main" id="{A0A4BAAE-08D6-46DA-B6F4-2C074B23AF4D}"/>
              </a:ext>
            </a:extLst>
          </p:cNvPr>
          <p:cNvSpPr/>
          <p:nvPr/>
        </p:nvSpPr>
        <p:spPr>
          <a:xfrm>
            <a:off x="5144871" y="1741396"/>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Elipse 20">
            <a:extLst>
              <a:ext uri="{FF2B5EF4-FFF2-40B4-BE49-F238E27FC236}">
                <a16:creationId xmlns:a16="http://schemas.microsoft.com/office/drawing/2014/main" id="{0F27DB1E-AC0B-4801-95F4-7DB282E26ED4}"/>
              </a:ext>
            </a:extLst>
          </p:cNvPr>
          <p:cNvSpPr/>
          <p:nvPr/>
        </p:nvSpPr>
        <p:spPr>
          <a:xfrm>
            <a:off x="6217074" y="121417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angle 11">
            <a:extLst>
              <a:ext uri="{FF2B5EF4-FFF2-40B4-BE49-F238E27FC236}">
                <a16:creationId xmlns:a16="http://schemas.microsoft.com/office/drawing/2014/main" id="{35595CA2-043A-4FD9-B0D2-AD50CFCB0A3A}"/>
              </a:ext>
            </a:extLst>
          </p:cNvPr>
          <p:cNvSpPr/>
          <p:nvPr/>
        </p:nvSpPr>
        <p:spPr>
          <a:xfrm>
            <a:off x="5144871" y="1846860"/>
            <a:ext cx="2784070"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3" name="Gráfico 22">
            <a:extLst>
              <a:ext uri="{FF2B5EF4-FFF2-40B4-BE49-F238E27FC236}">
                <a16:creationId xmlns:a16="http://schemas.microsoft.com/office/drawing/2014/main" id="{B758C231-2419-4153-A482-9E5133E5DE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77119" y="1285142"/>
            <a:ext cx="336919" cy="507831"/>
          </a:xfrm>
          <a:prstGeom prst="rect">
            <a:avLst/>
          </a:prstGeom>
        </p:spPr>
      </p:pic>
      <p:sp>
        <p:nvSpPr>
          <p:cNvPr id="24" name="Rectángulo 23">
            <a:extLst>
              <a:ext uri="{FF2B5EF4-FFF2-40B4-BE49-F238E27FC236}">
                <a16:creationId xmlns:a16="http://schemas.microsoft.com/office/drawing/2014/main" id="{7B23534D-A0E1-4AFF-AB70-3099D0273B32}"/>
              </a:ext>
            </a:extLst>
          </p:cNvPr>
          <p:cNvSpPr/>
          <p:nvPr/>
        </p:nvSpPr>
        <p:spPr>
          <a:xfrm>
            <a:off x="940190" y="2254753"/>
            <a:ext cx="2780748" cy="3472312"/>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a:extLst>
              <a:ext uri="{FF2B5EF4-FFF2-40B4-BE49-F238E27FC236}">
                <a16:creationId xmlns:a16="http://schemas.microsoft.com/office/drawing/2014/main" id="{21F5CC81-2F77-4726-AE83-05BD8FF4C32B}"/>
              </a:ext>
            </a:extLst>
          </p:cNvPr>
          <p:cNvSpPr/>
          <p:nvPr/>
        </p:nvSpPr>
        <p:spPr>
          <a:xfrm>
            <a:off x="5141549" y="2249227"/>
            <a:ext cx="2780748" cy="3477838"/>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Titel 1">
            <a:extLst>
              <a:ext uri="{FF2B5EF4-FFF2-40B4-BE49-F238E27FC236}">
                <a16:creationId xmlns:a16="http://schemas.microsoft.com/office/drawing/2014/main" id="{5DE3D700-F6B0-4BAF-B416-C0E316E45C55}"/>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o selección del embalaje para minimizar el impacto ambiental.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27" name="Rectángulo 26">
            <a:extLst>
              <a:ext uri="{FF2B5EF4-FFF2-40B4-BE49-F238E27FC236}">
                <a16:creationId xmlns:a16="http://schemas.microsoft.com/office/drawing/2014/main" id="{20315321-F7B6-491F-896E-D42B15396D37}"/>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82177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22</a:t>
            </a:fld>
            <a:endParaRPr lang="de-DE">
              <a:solidFill>
                <a:srgbClr val="000000">
                  <a:lumMod val="75000"/>
                  <a:lumOff val="25000"/>
                </a:srgbClr>
              </a:solidFill>
              <a:latin typeface="Arial"/>
            </a:endParaRPr>
          </a:p>
        </p:txBody>
      </p:sp>
      <p:sp>
        <p:nvSpPr>
          <p:cNvPr id="10" name="Untertitel 5">
            <a:extLst>
              <a:ext uri="{FF2B5EF4-FFF2-40B4-BE49-F238E27FC236}">
                <a16:creationId xmlns:a16="http://schemas.microsoft.com/office/drawing/2014/main" id="{B13729F0-FAE4-40EC-B55A-2F9D54ABC712}"/>
              </a:ext>
            </a:extLst>
          </p:cNvPr>
          <p:cNvSpPr txBox="1">
            <a:spLocks/>
          </p:cNvSpPr>
          <p:nvPr/>
        </p:nvSpPr>
        <p:spPr>
          <a:xfrm>
            <a:off x="370136" y="873765"/>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Impulsión de la implementación:</a:t>
            </a:r>
          </a:p>
        </p:txBody>
      </p:sp>
      <p:sp>
        <p:nvSpPr>
          <p:cNvPr id="11" name="Inhaltsplatzhalter 2">
            <a:extLst>
              <a:ext uri="{FF2B5EF4-FFF2-40B4-BE49-F238E27FC236}">
                <a16:creationId xmlns:a16="http://schemas.microsoft.com/office/drawing/2014/main" id="{8193E13B-A301-4CA7-BA13-6E5C16515A1D}"/>
              </a:ext>
            </a:extLst>
          </p:cNvPr>
          <p:cNvSpPr txBox="1">
            <a:spLocks/>
          </p:cNvSpPr>
          <p:nvPr/>
        </p:nvSpPr>
        <p:spPr>
          <a:xfrm>
            <a:off x="431768" y="2133994"/>
            <a:ext cx="8229600" cy="2485623"/>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Aft>
                <a:spcPts val="450"/>
              </a:spcAft>
            </a:pPr>
            <a:r>
              <a:rPr lang="es-ES" b="0" dirty="0" err="1">
                <a:solidFill>
                  <a:schemeClr val="tx1">
                    <a:lumMod val="75000"/>
                    <a:lumOff val="25000"/>
                  </a:schemeClr>
                </a:solidFill>
              </a:rPr>
              <a:t>Packaging</a:t>
            </a:r>
            <a:r>
              <a:rPr lang="es-ES" b="0" dirty="0">
                <a:solidFill>
                  <a:schemeClr val="tx1">
                    <a:lumMod val="75000"/>
                    <a:lumOff val="25000"/>
                  </a:schemeClr>
                </a:solidFill>
              </a:rPr>
              <a:t> </a:t>
            </a:r>
            <a:r>
              <a:rPr lang="es-ES" b="0" dirty="0" err="1">
                <a:solidFill>
                  <a:schemeClr val="tx1">
                    <a:lumMod val="75000"/>
                    <a:lumOff val="25000"/>
                  </a:schemeClr>
                </a:solidFill>
              </a:rPr>
              <a:t>Europe</a:t>
            </a:r>
            <a:r>
              <a:rPr lang="es-ES" b="0" dirty="0">
                <a:solidFill>
                  <a:schemeClr val="tx1">
                    <a:lumMod val="75000"/>
                    <a:lumOff val="25000"/>
                  </a:schemeClr>
                </a:solidFill>
              </a:rPr>
              <a:t> afirma que </a:t>
            </a:r>
            <a:r>
              <a:rPr lang="es-ES" dirty="0">
                <a:solidFill>
                  <a:schemeClr val="tx1">
                    <a:lumMod val="75000"/>
                    <a:lumOff val="25000"/>
                  </a:schemeClr>
                </a:solidFill>
              </a:rPr>
              <a:t>los problemas regulatorios siguen siendo factores importantes</a:t>
            </a:r>
            <a:r>
              <a:rPr lang="es-ES" b="0" dirty="0">
                <a:solidFill>
                  <a:schemeClr val="tx1">
                    <a:lumMod val="75000"/>
                    <a:lumOff val="25000"/>
                  </a:schemeClr>
                </a:solidFill>
              </a:rPr>
              <a:t>, pero ahora con una mayor presión tanto de los consumidores como de los reguladores.</a:t>
            </a:r>
          </a:p>
          <a:p>
            <a:pPr algn="ctr">
              <a:spcAft>
                <a:spcPts val="450"/>
              </a:spcAft>
            </a:pPr>
            <a:endParaRPr lang="es-ES" sz="600" b="0" dirty="0">
              <a:solidFill>
                <a:schemeClr val="tx1">
                  <a:lumMod val="75000"/>
                  <a:lumOff val="25000"/>
                </a:schemeClr>
              </a:solidFill>
            </a:endParaRPr>
          </a:p>
          <a:p>
            <a:pPr algn="ctr">
              <a:spcAft>
                <a:spcPts val="450"/>
              </a:spcAft>
            </a:pPr>
            <a:r>
              <a:rPr lang="es-ES" b="0" dirty="0">
                <a:solidFill>
                  <a:schemeClr val="tx1">
                    <a:lumMod val="75000"/>
                    <a:lumOff val="25000"/>
                  </a:schemeClr>
                </a:solidFill>
              </a:rPr>
              <a:t>EUROPEN subraya que </a:t>
            </a:r>
            <a:r>
              <a:rPr lang="es-ES" dirty="0">
                <a:solidFill>
                  <a:schemeClr val="tx1">
                    <a:lumMod val="75000"/>
                    <a:lumOff val="25000"/>
                  </a:schemeClr>
                </a:solidFill>
              </a:rPr>
              <a:t>el factor clave es el coste</a:t>
            </a:r>
            <a:r>
              <a:rPr lang="es-ES" b="0" dirty="0">
                <a:solidFill>
                  <a:schemeClr val="tx1">
                    <a:lumMod val="75000"/>
                    <a:lumOff val="25000"/>
                  </a:schemeClr>
                </a:solidFill>
              </a:rPr>
              <a:t>: "Lo que hagamos en términos de prevención, en la reducción de paquetes a lo largo de toda la cadena de valor, está reduciendo, por un lado, el factor de coste; y, por otro lado, la huella de CO</a:t>
            </a:r>
            <a:r>
              <a:rPr lang="es-ES" b="0" baseline="-25000" dirty="0">
                <a:solidFill>
                  <a:schemeClr val="tx1">
                    <a:lumMod val="75000"/>
                    <a:lumOff val="25000"/>
                  </a:schemeClr>
                </a:solidFill>
              </a:rPr>
              <a:t>2</a:t>
            </a:r>
            <a:r>
              <a:rPr lang="es-ES" b="0" dirty="0">
                <a:solidFill>
                  <a:schemeClr val="tx1">
                    <a:lumMod val="75000"/>
                    <a:lumOff val="25000"/>
                  </a:schemeClr>
                </a:solidFill>
              </a:rPr>
              <a:t>, que es indirectamente un factor de coste". </a:t>
            </a:r>
          </a:p>
          <a:p>
            <a:pPr algn="ctr">
              <a:spcAft>
                <a:spcPts val="450"/>
              </a:spcAft>
            </a:pPr>
            <a:endParaRPr lang="es-ES" sz="600" b="0" dirty="0">
              <a:solidFill>
                <a:schemeClr val="tx1">
                  <a:lumMod val="75000"/>
                  <a:lumOff val="25000"/>
                </a:schemeClr>
              </a:solidFill>
            </a:endParaRPr>
          </a:p>
          <a:p>
            <a:pPr algn="ctr">
              <a:spcAft>
                <a:spcPts val="450"/>
              </a:spcAft>
            </a:pPr>
            <a:r>
              <a:rPr lang="es-ES" b="0" dirty="0">
                <a:solidFill>
                  <a:schemeClr val="tx1">
                    <a:lumMod val="75000"/>
                    <a:lumOff val="25000"/>
                  </a:schemeClr>
                </a:solidFill>
              </a:rPr>
              <a:t>Los principales impulsores son el coste creciente de las materias primas y las </a:t>
            </a:r>
            <a:r>
              <a:rPr lang="es-ES" sz="1400" dirty="0">
                <a:solidFill>
                  <a:schemeClr val="tx1">
                    <a:lumMod val="75000"/>
                    <a:lumOff val="25000"/>
                  </a:schemeClr>
                </a:solidFill>
              </a:rPr>
              <a:t>preocupaciones sobre la seguridad del suministro.</a:t>
            </a:r>
            <a:endParaRPr lang="es-ES" dirty="0">
              <a:solidFill>
                <a:schemeClr val="tx1">
                  <a:lumMod val="75000"/>
                  <a:lumOff val="25000"/>
                </a:schemeClr>
              </a:solidFill>
            </a:endParaRPr>
          </a:p>
        </p:txBody>
      </p:sp>
      <p:sp>
        <p:nvSpPr>
          <p:cNvPr id="13" name="Titel 1">
            <a:extLst>
              <a:ext uri="{FF2B5EF4-FFF2-40B4-BE49-F238E27FC236}">
                <a16:creationId xmlns:a16="http://schemas.microsoft.com/office/drawing/2014/main" id="{4528A245-AEFB-4AAB-97A2-EA95E364E02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o selección del embalaje para minimizar el impacto ambiental.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4" name="Rectángulo 13">
            <a:extLst>
              <a:ext uri="{FF2B5EF4-FFF2-40B4-BE49-F238E27FC236}">
                <a16:creationId xmlns:a16="http://schemas.microsoft.com/office/drawing/2014/main" id="{5173603C-1E6C-49A3-914E-C92347850FA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7" name="Conector recto 16">
            <a:extLst>
              <a:ext uri="{FF2B5EF4-FFF2-40B4-BE49-F238E27FC236}">
                <a16:creationId xmlns:a16="http://schemas.microsoft.com/office/drawing/2014/main" id="{CA8FA6C3-0699-48ED-BA59-0FBD0D74CACE}"/>
              </a:ext>
            </a:extLst>
          </p:cNvPr>
          <p:cNvCxnSpPr>
            <a:cxnSpLocks/>
          </p:cNvCxnSpPr>
          <p:nvPr/>
        </p:nvCxnSpPr>
        <p:spPr>
          <a:xfrm>
            <a:off x="431768" y="2000310"/>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F5B1B465-C179-4057-986B-9D0776411D83}"/>
              </a:ext>
            </a:extLst>
          </p:cNvPr>
          <p:cNvCxnSpPr>
            <a:cxnSpLocks/>
          </p:cNvCxnSpPr>
          <p:nvPr/>
        </p:nvCxnSpPr>
        <p:spPr>
          <a:xfrm>
            <a:off x="377661" y="4504386"/>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447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23</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23A802B3-5F8E-4133-B8C4-52C5417AEB09}"/>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a:defRPr/>
            </a:pPr>
            <a:r>
              <a:rPr lang="es-ES" sz="2400" dirty="0"/>
              <a:t>Operaciones de limpieza ambientalmente amistosas.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8BB9C1CD-6187-4D79-8A3F-7E33A162B2D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D2874A69-4391-4EA3-B5F4-399939AE7171}"/>
              </a:ext>
            </a:extLst>
          </p:cNvPr>
          <p:cNvGraphicFramePr>
            <a:graphicFrameLocks noGrp="1"/>
          </p:cNvGraphicFramePr>
          <p:nvPr>
            <p:extLst>
              <p:ext uri="{D42A27DB-BD31-4B8C-83A1-F6EECF244321}">
                <p14:modId xmlns:p14="http://schemas.microsoft.com/office/powerpoint/2010/main" val="1057484192"/>
              </p:ext>
            </p:extLst>
          </p:nvPr>
        </p:nvGraphicFramePr>
        <p:xfrm>
          <a:off x="238984" y="1884345"/>
          <a:ext cx="8666032" cy="195032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5051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299803">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Consiste en reducir la cantidad de agua, energía y productos químicos utilizados durante las operaciones de limpieza.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90377A8D-2FEE-4505-ADEF-73362BCC0A3A}"/>
              </a:ext>
            </a:extLst>
          </p:cNvPr>
          <p:cNvGraphicFramePr>
            <a:graphicFrameLocks noGrp="1"/>
          </p:cNvGraphicFramePr>
          <p:nvPr>
            <p:extLst>
              <p:ext uri="{D42A27DB-BD31-4B8C-83A1-F6EECF244321}">
                <p14:modId xmlns:p14="http://schemas.microsoft.com/office/powerpoint/2010/main" val="4081679780"/>
              </p:ext>
            </p:extLst>
          </p:nvPr>
        </p:nvGraphicFramePr>
        <p:xfrm>
          <a:off x="238984" y="3836135"/>
          <a:ext cx="8666032" cy="156166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Es aplicable a todos los fabricantes de alimentos y bebidas. Sin embargo, pueden surgir algunas limitaciones cuando se necesita una inversión económica sustancial para adoptar sistemas de limpieza más sofisticados. </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2348125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24</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86D0C6C9-C925-4CF5-89F4-86AA9170EF05}"/>
              </a:ext>
            </a:extLst>
          </p:cNvPr>
          <p:cNvGraphicFramePr>
            <a:graphicFrameLocks noGrp="1"/>
          </p:cNvGraphicFramePr>
          <p:nvPr>
            <p:extLst>
              <p:ext uri="{D42A27DB-BD31-4B8C-83A1-F6EECF244321}">
                <p14:modId xmlns:p14="http://schemas.microsoft.com/office/powerpoint/2010/main" val="1483694550"/>
              </p:ext>
            </p:extLst>
          </p:nvPr>
        </p:nvGraphicFramePr>
        <p:xfrm>
          <a:off x="238984" y="956345"/>
          <a:ext cx="8666032" cy="382159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3983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2303222">
                <a:tc>
                  <a:txBody>
                    <a:bodyPr/>
                    <a:lstStyle/>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Uso de energía relacionado con la limpieza por unidad de producción (kWh / peso, volumen o número de productos).</a:t>
                      </a:r>
                    </a:p>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Uso de agua relacionado con la limpieza por unidad de producción (m3/peso, volumen o número de productos).</a:t>
                      </a:r>
                    </a:p>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Uso de agua relacionado con la limpieza (m3) por día.</a:t>
                      </a:r>
                    </a:p>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Generación de aguas residuales relacionadas con la limpieza por unidad de producción (m3/peso, volumen o número de productos).</a:t>
                      </a:r>
                    </a:p>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Generación de aguas residuales relacionadas con la limpieza (m3) por limpieza.</a:t>
                      </a:r>
                    </a:p>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Masa (kg) o volumen (m3) de producto de limpieza utilizado por unidad de producción (peso, volumen o número de productos).</a:t>
                      </a:r>
                    </a:p>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Proporción de agentes de limpieza (%) con una etiqueta ecológica ISO Tipo I25 (p. ej., etiqueta ecológica de la UE)</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4C1394DC-CBFE-46E0-9E39-A515BC9277E0}"/>
              </a:ext>
            </a:extLst>
          </p:cNvPr>
          <p:cNvGraphicFramePr>
            <a:graphicFrameLocks noGrp="1"/>
          </p:cNvGraphicFramePr>
          <p:nvPr>
            <p:extLst>
              <p:ext uri="{D42A27DB-BD31-4B8C-83A1-F6EECF244321}">
                <p14:modId xmlns:p14="http://schemas.microsoft.com/office/powerpoint/2010/main" val="3185183581"/>
              </p:ext>
            </p:extLst>
          </p:nvPr>
        </p:nvGraphicFramePr>
        <p:xfrm>
          <a:off x="238984" y="4556392"/>
          <a:ext cx="8666032" cy="156021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400" kern="1200" dirty="0">
                          <a:solidFill>
                            <a:schemeClr val="tx1">
                              <a:lumMod val="75000"/>
                              <a:lumOff val="25000"/>
                            </a:schemeClr>
                          </a:solidFill>
                          <a:latin typeface="+mn-lt"/>
                          <a:ea typeface="+mn-ea"/>
                          <a:cs typeface="+mn-cs"/>
                        </a:rPr>
                        <a:t>Operaciones de limpieza ambientales amistosas.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D17115AC-FA9B-43C0-9C52-153A224A077E}"/>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a:defRPr/>
            </a:pPr>
            <a:r>
              <a:rPr lang="es-ES" sz="2400" dirty="0"/>
              <a:t>Operaciones de limpieza ambientalmente amistosas.</a:t>
            </a:r>
          </a:p>
        </p:txBody>
      </p:sp>
      <p:sp>
        <p:nvSpPr>
          <p:cNvPr id="11" name="Rectángulo 10">
            <a:extLst>
              <a:ext uri="{FF2B5EF4-FFF2-40B4-BE49-F238E27FC236}">
                <a16:creationId xmlns:a16="http://schemas.microsoft.com/office/drawing/2014/main" id="{0CB39F75-25E0-4AF2-8747-95B51CCA7BF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02660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solidFill>
                  <a:srgbClr val="000000">
                    <a:lumMod val="75000"/>
                    <a:lumOff val="25000"/>
                  </a:srgbClr>
                </a:solidFill>
                <a:latin typeface="Arial"/>
              </a:rPr>
              <a:t>Review Meeting  |  Brussels</a:t>
            </a:r>
            <a:endParaRPr lang="de-DE" dirty="0">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25</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940771"/>
            <a:ext cx="8403728" cy="367550"/>
          </a:xfrm>
          <a:noFill/>
        </p:spPr>
        <p:txBody>
          <a:bodyPr vert="horz" lIns="91440" tIns="45720" rIns="91440" bIns="45720" rtlCol="0" anchor="ctr">
            <a:noAutofit/>
          </a:bodyPr>
          <a:lstStyle/>
          <a:p>
            <a:pPr algn="ctr"/>
            <a:r>
              <a:rPr lang="es-ES" sz="3600" dirty="0">
                <a:solidFill>
                  <a:srgbClr val="000000">
                    <a:lumMod val="75000"/>
                    <a:lumOff val="25000"/>
                  </a:srgbClr>
                </a:solidFill>
                <a:latin typeface="Arial"/>
              </a:rPr>
              <a:t>Operaciones:</a:t>
            </a:r>
          </a:p>
        </p:txBody>
      </p:sp>
      <p:sp>
        <p:nvSpPr>
          <p:cNvPr id="8" name="Titel 1">
            <a:extLst>
              <a:ext uri="{FF2B5EF4-FFF2-40B4-BE49-F238E27FC236}">
                <a16:creationId xmlns:a16="http://schemas.microsoft.com/office/drawing/2014/main" id="{95CA2288-AF3E-4FA5-8866-344789D5ABA0}"/>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a:defRPr/>
            </a:pPr>
            <a:r>
              <a:rPr lang="es-ES" sz="2400" dirty="0"/>
              <a:t>Operaciones de limpieza ambientalmente amistosas.</a:t>
            </a:r>
          </a:p>
        </p:txBody>
      </p:sp>
      <p:sp>
        <p:nvSpPr>
          <p:cNvPr id="9" name="Rectángulo 8">
            <a:extLst>
              <a:ext uri="{FF2B5EF4-FFF2-40B4-BE49-F238E27FC236}">
                <a16:creationId xmlns:a16="http://schemas.microsoft.com/office/drawing/2014/main" id="{28BC079D-DDF5-4E9B-96BF-CCD81131D7D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47F7509A-17BE-47AF-B6DE-73A3D10119D8}"/>
              </a:ext>
            </a:extLst>
          </p:cNvPr>
          <p:cNvSpPr/>
          <p:nvPr/>
        </p:nvSpPr>
        <p:spPr>
          <a:xfrm>
            <a:off x="370136" y="2116284"/>
            <a:ext cx="4176853" cy="3554149"/>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4D5BF6D3-A97B-4F84-BC90-7C47AEF1E0D6}"/>
              </a:ext>
            </a:extLst>
          </p:cNvPr>
          <p:cNvSpPr/>
          <p:nvPr/>
        </p:nvSpPr>
        <p:spPr>
          <a:xfrm>
            <a:off x="370137" y="2158780"/>
            <a:ext cx="4176852" cy="3141822"/>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100" b="1" dirty="0">
                <a:solidFill>
                  <a:schemeClr val="tx1">
                    <a:lumMod val="75000"/>
                    <a:lumOff val="25000"/>
                  </a:schemeClr>
                </a:solidFill>
              </a:rPr>
              <a:t>Implementando y optimizando los sistemas de ‘</a:t>
            </a:r>
            <a:r>
              <a:rPr lang="es-ES" sz="1100" b="1" dirty="0" err="1">
                <a:solidFill>
                  <a:schemeClr val="tx1">
                    <a:lumMod val="75000"/>
                    <a:lumOff val="25000"/>
                  </a:schemeClr>
                </a:solidFill>
              </a:rPr>
              <a:t>Cleaning</a:t>
            </a:r>
            <a:r>
              <a:rPr lang="es-ES" sz="1100" b="1" dirty="0">
                <a:solidFill>
                  <a:schemeClr val="tx1">
                    <a:lumMod val="75000"/>
                    <a:lumOff val="25000"/>
                  </a:schemeClr>
                </a:solidFill>
              </a:rPr>
              <a:t> in Place' </a:t>
            </a:r>
            <a:r>
              <a:rPr lang="es-ES" sz="1100" dirty="0">
                <a:solidFill>
                  <a:schemeClr val="tx1">
                    <a:lumMod val="75000"/>
                    <a:lumOff val="25000"/>
                  </a:schemeClr>
                </a:solidFill>
              </a:rPr>
              <a:t>(CIP) mediante una preparación de limpieza óptima (por ejemplo, formación de hielo), diseño y configuración precisos, medición y control del detergente temperatura y concentración, utilizando la acción mecánica adecuadamente, reutilizando el agua de enjuague final para el enjuague previo, reciclando detergentes y utilizando la verificación de limpieza en tiempo real.</a:t>
            </a:r>
          </a:p>
          <a:p>
            <a:pPr marL="285750" lvl="0" indent="-285750" defTabSz="685800">
              <a:lnSpc>
                <a:spcPct val="150000"/>
              </a:lnSpc>
              <a:spcBef>
                <a:spcPct val="20000"/>
              </a:spcBef>
              <a:buFont typeface="Wingdings" panose="05000000000000000000" pitchFamily="2" charset="2"/>
              <a:buChar char="ü"/>
            </a:pPr>
            <a:r>
              <a:rPr lang="es-ES" sz="1100" dirty="0">
                <a:solidFill>
                  <a:schemeClr val="tx1">
                    <a:lumMod val="75000"/>
                    <a:lumOff val="25000"/>
                  </a:schemeClr>
                </a:solidFill>
              </a:rPr>
              <a:t>Optimizando las operaciones de limpieza manual mediante la </a:t>
            </a:r>
            <a:r>
              <a:rPr lang="es-ES" sz="1100" b="1" dirty="0">
                <a:solidFill>
                  <a:schemeClr val="tx1">
                    <a:lumMod val="75000"/>
                    <a:lumOff val="25000"/>
                  </a:schemeClr>
                </a:solidFill>
              </a:rPr>
              <a:t>sensibilización y la monitorización de la energía</a:t>
            </a:r>
            <a:r>
              <a:rPr lang="es-ES" sz="1100" dirty="0">
                <a:solidFill>
                  <a:schemeClr val="tx1">
                    <a:lumMod val="75000"/>
                    <a:lumOff val="25000"/>
                  </a:schemeClr>
                </a:solidFill>
              </a:rPr>
              <a:t>, el agua y los productos químicos utilizados, y limpiar el equipo tan pronto como sea posible después de su uso.</a:t>
            </a:r>
          </a:p>
        </p:txBody>
      </p:sp>
      <p:sp>
        <p:nvSpPr>
          <p:cNvPr id="13" name="Rectángulo 12">
            <a:extLst>
              <a:ext uri="{FF2B5EF4-FFF2-40B4-BE49-F238E27FC236}">
                <a16:creationId xmlns:a16="http://schemas.microsoft.com/office/drawing/2014/main" id="{B64B0C5B-61A4-46B7-B4DB-8BB46A8DC755}"/>
              </a:ext>
            </a:extLst>
          </p:cNvPr>
          <p:cNvSpPr/>
          <p:nvPr/>
        </p:nvSpPr>
        <p:spPr>
          <a:xfrm>
            <a:off x="4617757" y="2116284"/>
            <a:ext cx="4176853" cy="3554149"/>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BB6144CE-2673-4A0E-A384-7BB83EDF0337}"/>
              </a:ext>
            </a:extLst>
          </p:cNvPr>
          <p:cNvSpPr/>
          <p:nvPr/>
        </p:nvSpPr>
        <p:spPr>
          <a:xfrm>
            <a:off x="4617758" y="2158780"/>
            <a:ext cx="4176852" cy="3179012"/>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Minimizar o evitar el uso de productos químicos nocivos </a:t>
            </a:r>
            <a:r>
              <a:rPr lang="es-ES" sz="1200" dirty="0">
                <a:solidFill>
                  <a:schemeClr val="tx1">
                    <a:lumMod val="75000"/>
                    <a:lumOff val="25000"/>
                  </a:schemeClr>
                </a:solidFill>
              </a:rPr>
              <a:t>mediante la captura y reutilización de productos de limpieza y el uso de productos químicos menos dañinos y biológicos.</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Una mejor planificación de la producción </a:t>
            </a:r>
            <a:r>
              <a:rPr lang="es-ES" sz="1200" dirty="0">
                <a:solidFill>
                  <a:schemeClr val="tx1">
                    <a:lumMod val="75000"/>
                    <a:lumOff val="25000"/>
                  </a:schemeClr>
                </a:solidFill>
              </a:rPr>
              <a:t>para evitar cambios en el proceso de producción que requieren que el equipo se limpie.</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Mejor diseño de la planta al mejorar el diseño de los recipientes, tuberías, etc. </a:t>
            </a:r>
            <a:r>
              <a:rPr lang="es-ES" sz="1200" dirty="0">
                <a:solidFill>
                  <a:schemeClr val="tx1">
                    <a:lumMod val="75000"/>
                    <a:lumOff val="25000"/>
                  </a:schemeClr>
                </a:solidFill>
              </a:rPr>
              <a:t>para eliminar las áreas que el detergente no puede alcanzar o donde el líquido se acumula. </a:t>
            </a:r>
          </a:p>
        </p:txBody>
      </p:sp>
    </p:spTree>
    <p:extLst>
      <p:ext uri="{BB962C8B-B14F-4D97-AF65-F5344CB8AC3E}">
        <p14:creationId xmlns:p14="http://schemas.microsoft.com/office/powerpoint/2010/main" val="3517405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D0A02D85-0213-4F44-AF84-F6EF469B969D}"/>
              </a:ext>
            </a:extLst>
          </p:cNvPr>
          <p:cNvSpPr/>
          <p:nvPr/>
        </p:nvSpPr>
        <p:spPr>
          <a:xfrm>
            <a:off x="397444"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Inhaltsplatzhalter 10"/>
          <p:cNvSpPr>
            <a:spLocks noGrp="1"/>
          </p:cNvSpPr>
          <p:nvPr>
            <p:ph sz="half" idx="1"/>
          </p:nvPr>
        </p:nvSpPr>
        <p:spPr>
          <a:xfrm>
            <a:off x="252641" y="3059815"/>
            <a:ext cx="2802278" cy="1912266"/>
          </a:xfrm>
        </p:spPr>
        <p:txBody>
          <a:bodyPr/>
          <a:lstStyle/>
          <a:p>
            <a:pPr marL="189309" lvl="1" indent="0" algn="just">
              <a:buNone/>
            </a:pPr>
            <a:r>
              <a:rPr lang="es-ES" dirty="0">
                <a:solidFill>
                  <a:schemeClr val="tx1">
                    <a:lumMod val="75000"/>
                    <a:lumOff val="25000"/>
                  </a:schemeClr>
                </a:solidFill>
              </a:rPr>
              <a:t>La compañía cervecera sudafricana SABMiller probó un </a:t>
            </a:r>
            <a:r>
              <a:rPr lang="es-ES" b="1" dirty="0">
                <a:solidFill>
                  <a:schemeClr val="tx1">
                    <a:lumMod val="75000"/>
                    <a:lumOff val="25000"/>
                  </a:schemeClr>
                </a:solidFill>
              </a:rPr>
              <a:t>nuevo sistema CIP </a:t>
            </a:r>
            <a:r>
              <a:rPr lang="es-ES" dirty="0">
                <a:solidFill>
                  <a:schemeClr val="tx1">
                    <a:lumMod val="75000"/>
                    <a:lumOff val="25000"/>
                  </a:schemeClr>
                </a:solidFill>
              </a:rPr>
              <a:t>que usa ECA* en lugar de detergentes y desinfectantes en su fábrica de cerveza "</a:t>
            </a:r>
            <a:r>
              <a:rPr lang="es-ES" dirty="0" err="1">
                <a:solidFill>
                  <a:schemeClr val="tx1">
                    <a:lumMod val="75000"/>
                    <a:lumOff val="25000"/>
                  </a:schemeClr>
                </a:solidFill>
              </a:rPr>
              <a:t>Chamdor</a:t>
            </a:r>
            <a:r>
              <a:rPr lang="es-ES" dirty="0">
                <a:solidFill>
                  <a:schemeClr val="tx1">
                    <a:lumMod val="75000"/>
                    <a:lumOff val="25000"/>
                  </a:schemeClr>
                </a:solidFill>
              </a:rPr>
              <a:t>". El resultado fue una </a:t>
            </a:r>
            <a:r>
              <a:rPr lang="es-ES" b="1" dirty="0">
                <a:solidFill>
                  <a:schemeClr val="tx1">
                    <a:lumMod val="75000"/>
                    <a:lumOff val="25000"/>
                  </a:schemeClr>
                </a:solidFill>
              </a:rPr>
              <a:t>reducción del 83% en el uso del agua</a:t>
            </a:r>
            <a:r>
              <a:rPr lang="es-ES" dirty="0">
                <a:solidFill>
                  <a:schemeClr val="tx1">
                    <a:lumMod val="75000"/>
                    <a:lumOff val="25000"/>
                  </a:schemeClr>
                </a:solidFill>
              </a:rPr>
              <a:t>.</a:t>
            </a:r>
            <a:endParaRPr lang="da-DK" dirty="0">
              <a:solidFill>
                <a:schemeClr val="tx1">
                  <a:lumMod val="75000"/>
                  <a:lumOff val="25000"/>
                </a:schemeClr>
              </a:solidFill>
            </a:endParaRPr>
          </a:p>
        </p:txBody>
      </p:sp>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26</a:t>
            </a:fld>
            <a:endParaRPr lang="de-DE"/>
          </a:p>
        </p:txBody>
      </p:sp>
      <p:sp>
        <p:nvSpPr>
          <p:cNvPr id="13" name="Untertitel 12"/>
          <p:cNvSpPr>
            <a:spLocks noGrp="1"/>
          </p:cNvSpPr>
          <p:nvPr>
            <p:ph type="subTitle" idx="13"/>
          </p:nvPr>
        </p:nvSpPr>
        <p:spPr>
          <a:xfrm>
            <a:off x="370136" y="955203"/>
            <a:ext cx="8402400" cy="586051"/>
          </a:xfrm>
        </p:spPr>
        <p:txBody>
          <a:bodyPr/>
          <a:lstStyle/>
          <a:p>
            <a:pPr algn="ctr"/>
            <a:r>
              <a:rPr lang="de-DE" sz="3600" dirty="0">
                <a:solidFill>
                  <a:srgbClr val="000000">
                    <a:lumMod val="75000"/>
                    <a:lumOff val="25000"/>
                  </a:srgbClr>
                </a:solidFill>
                <a:latin typeface="Arial"/>
              </a:rPr>
              <a:t>Casos de exito:</a:t>
            </a:r>
          </a:p>
        </p:txBody>
      </p:sp>
      <p:sp>
        <p:nvSpPr>
          <p:cNvPr id="12" name="Titel 1">
            <a:extLst>
              <a:ext uri="{FF2B5EF4-FFF2-40B4-BE49-F238E27FC236}">
                <a16:creationId xmlns:a16="http://schemas.microsoft.com/office/drawing/2014/main" id="{636F9C27-BF93-4B80-8FAA-05A4E5BAD35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a:defRPr/>
            </a:pPr>
            <a:r>
              <a:rPr lang="es-ES" sz="2400" dirty="0"/>
              <a:t>Operaciones de limpieza ambientalmente amistosas.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5" name="Rectángulo 14">
            <a:extLst>
              <a:ext uri="{FF2B5EF4-FFF2-40B4-BE49-F238E27FC236}">
                <a16:creationId xmlns:a16="http://schemas.microsoft.com/office/drawing/2014/main" id="{F5F103E2-EBD6-484F-B36C-4119D4AA861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 name="Rectángulo 4">
            <a:extLst>
              <a:ext uri="{FF2B5EF4-FFF2-40B4-BE49-F238E27FC236}">
                <a16:creationId xmlns:a16="http://schemas.microsoft.com/office/drawing/2014/main" id="{F3C933A1-DF2C-492A-976B-F005507AC779}"/>
              </a:ext>
            </a:extLst>
          </p:cNvPr>
          <p:cNvSpPr/>
          <p:nvPr/>
        </p:nvSpPr>
        <p:spPr>
          <a:xfrm>
            <a:off x="398783"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04C7BCDB-C7C8-44B2-B679-12924FBFF381}"/>
              </a:ext>
            </a:extLst>
          </p:cNvPr>
          <p:cNvSpPr/>
          <p:nvPr/>
        </p:nvSpPr>
        <p:spPr>
          <a:xfrm>
            <a:off x="3339695"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6BC2B0EC-9122-4967-9D7C-2A3537D0E916}"/>
              </a:ext>
            </a:extLst>
          </p:cNvPr>
          <p:cNvSpPr/>
          <p:nvPr/>
        </p:nvSpPr>
        <p:spPr>
          <a:xfrm>
            <a:off x="3341034"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Inhaltsplatzhalter 10">
            <a:extLst>
              <a:ext uri="{FF2B5EF4-FFF2-40B4-BE49-F238E27FC236}">
                <a16:creationId xmlns:a16="http://schemas.microsoft.com/office/drawing/2014/main" id="{7DEF9537-16D9-4888-AAC6-DDE1CED264F3}"/>
              </a:ext>
            </a:extLst>
          </p:cNvPr>
          <p:cNvSpPr txBox="1">
            <a:spLocks/>
          </p:cNvSpPr>
          <p:nvPr/>
        </p:nvSpPr>
        <p:spPr>
          <a:xfrm>
            <a:off x="3163863" y="3054740"/>
            <a:ext cx="2806397" cy="2423272"/>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200" dirty="0"/>
              <a:t>El </a:t>
            </a:r>
            <a:r>
              <a:rPr lang="es-ES" sz="1200" b="1" dirty="0"/>
              <a:t>método 'Green CIP</a:t>
            </a:r>
            <a:r>
              <a:rPr lang="es-ES" sz="1200" dirty="0"/>
              <a:t>' reduce el consumo de energía </a:t>
            </a:r>
            <a:r>
              <a:rPr lang="es-ES" sz="1200" b="1" dirty="0"/>
              <a:t>hasta en un 50%</a:t>
            </a:r>
            <a:r>
              <a:rPr lang="es-ES" sz="1200" dirty="0"/>
              <a:t> debido a que:</a:t>
            </a:r>
          </a:p>
          <a:p>
            <a:pPr marL="252413" lvl="1" indent="0" algn="just">
              <a:buNone/>
            </a:pPr>
            <a:r>
              <a:rPr lang="es-ES" sz="1200" dirty="0"/>
              <a:t>Ya no se requiere el tratamiento de aguas residuales.</a:t>
            </a:r>
          </a:p>
          <a:p>
            <a:pPr marL="252413" lvl="1" indent="0" algn="just">
              <a:buNone/>
            </a:pPr>
            <a:endParaRPr lang="es-ES" sz="1200" dirty="0"/>
          </a:p>
          <a:p>
            <a:pPr marL="252413" lvl="1" indent="0" algn="just">
              <a:buNone/>
            </a:pPr>
            <a:r>
              <a:rPr lang="es-ES" sz="1200" dirty="0"/>
              <a:t>Las tuberías ya no se enfrían con la descarga inicial de agua fría y </a:t>
            </a:r>
            <a:r>
              <a:rPr lang="es-ES" sz="1200" b="1" dirty="0"/>
              <a:t>no necesitan calentarse nuevamente </a:t>
            </a:r>
            <a:r>
              <a:rPr lang="es-ES" sz="1200" dirty="0"/>
              <a:t>(esto también ahorra tiempo, lo que es crítico desde una perspectiva financiera).</a:t>
            </a:r>
            <a:endParaRPr lang="da-DK" sz="1200" dirty="0"/>
          </a:p>
          <a:p>
            <a:endParaRPr lang="de-DE" sz="1400" dirty="0"/>
          </a:p>
        </p:txBody>
      </p:sp>
      <p:sp>
        <p:nvSpPr>
          <p:cNvPr id="20" name="Rectángulo 19">
            <a:extLst>
              <a:ext uri="{FF2B5EF4-FFF2-40B4-BE49-F238E27FC236}">
                <a16:creationId xmlns:a16="http://schemas.microsoft.com/office/drawing/2014/main" id="{0640EB41-1452-4D28-9858-3A178A6A211D}"/>
              </a:ext>
            </a:extLst>
          </p:cNvPr>
          <p:cNvSpPr/>
          <p:nvPr/>
        </p:nvSpPr>
        <p:spPr>
          <a:xfrm>
            <a:off x="6197886"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DAD6B99D-6100-4DB0-B19E-2F47FBDBC8A4}"/>
              </a:ext>
            </a:extLst>
          </p:cNvPr>
          <p:cNvSpPr/>
          <p:nvPr/>
        </p:nvSpPr>
        <p:spPr>
          <a:xfrm>
            <a:off x="6199225"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Inhaltsplatzhalter 10">
            <a:extLst>
              <a:ext uri="{FF2B5EF4-FFF2-40B4-BE49-F238E27FC236}">
                <a16:creationId xmlns:a16="http://schemas.microsoft.com/office/drawing/2014/main" id="{4C6E9734-313E-4327-962F-9A4E908C69E7}"/>
              </a:ext>
            </a:extLst>
          </p:cNvPr>
          <p:cNvSpPr txBox="1">
            <a:spLocks/>
          </p:cNvSpPr>
          <p:nvPr/>
        </p:nvSpPr>
        <p:spPr>
          <a:xfrm>
            <a:off x="6023393" y="3054739"/>
            <a:ext cx="2802277" cy="2289047"/>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350" dirty="0"/>
              <a:t>Obtuvo ahorros substanciales en productos químicos </a:t>
            </a:r>
            <a:r>
              <a:rPr lang="es-ES" sz="1350" b="1" dirty="0"/>
              <a:t>después de introducir la ECA </a:t>
            </a:r>
            <a:r>
              <a:rPr lang="es-ES" sz="1350" dirty="0"/>
              <a:t>en el sistema CIP en su planta base de bebidas de Atlanta (ABBP) en los EE. UU.</a:t>
            </a:r>
          </a:p>
          <a:p>
            <a:pPr marL="252413" lvl="1" indent="0" algn="just">
              <a:buNone/>
            </a:pPr>
            <a:endParaRPr lang="es-ES" sz="1350" dirty="0"/>
          </a:p>
          <a:p>
            <a:pPr marL="252413" lvl="1" indent="0" algn="just">
              <a:buNone/>
            </a:pPr>
            <a:r>
              <a:rPr lang="es-ES" sz="1350" b="1" dirty="0"/>
              <a:t>Redujo el uso de productos químicos en un 84%.</a:t>
            </a:r>
          </a:p>
        </p:txBody>
      </p:sp>
      <p:pic>
        <p:nvPicPr>
          <p:cNvPr id="22" name="Imagen 21" descr="Imagen que contiene imágenes prediseñadas&#10;&#10;Descripción generada automáticamente">
            <a:extLst>
              <a:ext uri="{FF2B5EF4-FFF2-40B4-BE49-F238E27FC236}">
                <a16:creationId xmlns:a16="http://schemas.microsoft.com/office/drawing/2014/main" id="{6565F6B0-D715-43BB-93CE-689806F8F9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964" y="2237597"/>
            <a:ext cx="944925" cy="632522"/>
          </a:xfrm>
          <a:prstGeom prst="rect">
            <a:avLst/>
          </a:prstGeom>
        </p:spPr>
      </p:pic>
      <p:pic>
        <p:nvPicPr>
          <p:cNvPr id="23" name="Imagen 22" descr="Imagen que contiene imágenes prediseñadas&#10;&#10;Descripción generada automáticamente">
            <a:extLst>
              <a:ext uri="{FF2B5EF4-FFF2-40B4-BE49-F238E27FC236}">
                <a16:creationId xmlns:a16="http://schemas.microsoft.com/office/drawing/2014/main" id="{C04FCDF6-7FBE-47EE-9DC4-C817E29C6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5367" y="2281884"/>
            <a:ext cx="971336" cy="543948"/>
          </a:xfrm>
          <a:prstGeom prst="rect">
            <a:avLst/>
          </a:prstGeom>
        </p:spPr>
      </p:pic>
      <p:pic>
        <p:nvPicPr>
          <p:cNvPr id="24" name="Imagen 23">
            <a:extLst>
              <a:ext uri="{FF2B5EF4-FFF2-40B4-BE49-F238E27FC236}">
                <a16:creationId xmlns:a16="http://schemas.microsoft.com/office/drawing/2014/main" id="{5AAAE314-0D14-4F7C-AEC0-7CE296F0998D}"/>
              </a:ext>
            </a:extLst>
          </p:cNvPr>
          <p:cNvPicPr>
            <a:picLocks noChangeAspect="1"/>
          </p:cNvPicPr>
          <p:nvPr/>
        </p:nvPicPr>
        <p:blipFill rotWithShape="1">
          <a:blip r:embed="rId4">
            <a:extLst>
              <a:ext uri="{28A0092B-C50C-407E-A947-70E740481C1C}">
                <a14:useLocalDpi xmlns:a14="http://schemas.microsoft.com/office/drawing/2010/main" val="0"/>
              </a:ext>
            </a:extLst>
          </a:blip>
          <a:srcRect t="17837" b="21122"/>
          <a:stretch/>
        </p:blipFill>
        <p:spPr>
          <a:xfrm>
            <a:off x="4237177" y="2273254"/>
            <a:ext cx="971335" cy="561208"/>
          </a:xfrm>
          <a:prstGeom prst="rect">
            <a:avLst/>
          </a:prstGeom>
        </p:spPr>
      </p:pic>
      <p:sp>
        <p:nvSpPr>
          <p:cNvPr id="25" name="CuadroTexto 24">
            <a:extLst>
              <a:ext uri="{FF2B5EF4-FFF2-40B4-BE49-F238E27FC236}">
                <a16:creationId xmlns:a16="http://schemas.microsoft.com/office/drawing/2014/main" id="{5F9C12E7-FDF7-42C4-8CD2-4A4FE5A0F3B8}"/>
              </a:ext>
            </a:extLst>
          </p:cNvPr>
          <p:cNvSpPr txBox="1"/>
          <p:nvPr/>
        </p:nvSpPr>
        <p:spPr>
          <a:xfrm>
            <a:off x="397444" y="5549993"/>
            <a:ext cx="1641576" cy="400110"/>
          </a:xfrm>
          <a:prstGeom prst="rect">
            <a:avLst/>
          </a:prstGeom>
          <a:noFill/>
        </p:spPr>
        <p:txBody>
          <a:bodyPr wrap="square" rtlCol="0">
            <a:spAutoFit/>
          </a:bodyPr>
          <a:lstStyle/>
          <a:p>
            <a:r>
              <a:rPr lang="es-ES" sz="1000" b="1" i="1" dirty="0"/>
              <a:t>*ECA Activación electroquímica</a:t>
            </a:r>
          </a:p>
        </p:txBody>
      </p:sp>
    </p:spTree>
    <p:extLst>
      <p:ext uri="{BB962C8B-B14F-4D97-AF65-F5344CB8AC3E}">
        <p14:creationId xmlns:p14="http://schemas.microsoft.com/office/powerpoint/2010/main" val="3141534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27</a:t>
            </a:fld>
            <a:endParaRPr lang="de-DE"/>
          </a:p>
        </p:txBody>
      </p:sp>
      <p:sp>
        <p:nvSpPr>
          <p:cNvPr id="13" name="Titel 1">
            <a:extLst>
              <a:ext uri="{FF2B5EF4-FFF2-40B4-BE49-F238E27FC236}">
                <a16:creationId xmlns:a16="http://schemas.microsoft.com/office/drawing/2014/main" id="{0D5E4E6A-A396-4289-A938-98C30370C5F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a:defRPr/>
            </a:pPr>
            <a:r>
              <a:rPr lang="es-ES" sz="2400" dirty="0"/>
              <a:t>Operaciones de limpieza ambientalmente amistosas.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4" name="Rectángulo 13">
            <a:extLst>
              <a:ext uri="{FF2B5EF4-FFF2-40B4-BE49-F238E27FC236}">
                <a16:creationId xmlns:a16="http://schemas.microsoft.com/office/drawing/2014/main" id="{D7FBCE6C-D543-4E72-9091-180C49445E2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Rectángulo: esquinas superiores redondeadas 14">
            <a:extLst>
              <a:ext uri="{FF2B5EF4-FFF2-40B4-BE49-F238E27FC236}">
                <a16:creationId xmlns:a16="http://schemas.microsoft.com/office/drawing/2014/main" id="{ED2ED6F6-840F-4D37-88B2-FF3E318BE455}"/>
              </a:ext>
            </a:extLst>
          </p:cNvPr>
          <p:cNvSpPr/>
          <p:nvPr/>
        </p:nvSpPr>
        <p:spPr>
          <a:xfrm>
            <a:off x="940190" y="1747745"/>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a:extLst>
              <a:ext uri="{FF2B5EF4-FFF2-40B4-BE49-F238E27FC236}">
                <a16:creationId xmlns:a16="http://schemas.microsoft.com/office/drawing/2014/main" id="{176E819E-5655-4E4A-B4EF-D6376216A287}"/>
              </a:ext>
            </a:extLst>
          </p:cNvPr>
          <p:cNvSpPr/>
          <p:nvPr/>
        </p:nvSpPr>
        <p:spPr>
          <a:xfrm>
            <a:off x="2012393" y="1220522"/>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11">
            <a:extLst>
              <a:ext uri="{FF2B5EF4-FFF2-40B4-BE49-F238E27FC236}">
                <a16:creationId xmlns:a16="http://schemas.microsoft.com/office/drawing/2014/main" id="{98533472-B536-44B8-8CED-AFBEAEDB1897}"/>
              </a:ext>
            </a:extLst>
          </p:cNvPr>
          <p:cNvSpPr/>
          <p:nvPr/>
        </p:nvSpPr>
        <p:spPr>
          <a:xfrm>
            <a:off x="887759" y="1853209"/>
            <a:ext cx="2888932" cy="323165"/>
          </a:xfrm>
          <a:prstGeom prst="rect">
            <a:avLst/>
          </a:prstGeom>
          <a:noFill/>
          <a:ln>
            <a:noFill/>
          </a:ln>
        </p:spPr>
        <p:txBody>
          <a:bodyPr wrap="non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8" name="TextBox 33">
            <a:extLst>
              <a:ext uri="{FF2B5EF4-FFF2-40B4-BE49-F238E27FC236}">
                <a16:creationId xmlns:a16="http://schemas.microsoft.com/office/drawing/2014/main" id="{AAA07779-33DB-4585-898B-A2F6977F505F}"/>
              </a:ext>
            </a:extLst>
          </p:cNvPr>
          <p:cNvSpPr txBox="1"/>
          <p:nvPr/>
        </p:nvSpPr>
        <p:spPr>
          <a:xfrm>
            <a:off x="943512" y="2314989"/>
            <a:ext cx="2780748" cy="2362185"/>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Se han identificado tres beneficios principales derivados del uso de operaciones de limpieza amigables con el medio ambiente:</a:t>
            </a:r>
          </a:p>
          <a:p>
            <a:pPr marL="742950" lvl="1" indent="-285750" algn="just" defTabSz="534924">
              <a:spcAft>
                <a:spcPts val="450"/>
              </a:spcAft>
              <a:buFont typeface="Courier New" panose="02070309020205020404" pitchFamily="49" charset="0"/>
              <a:buChar char="o"/>
            </a:pPr>
            <a:r>
              <a:rPr lang="es-ES" sz="1350" dirty="0">
                <a:solidFill>
                  <a:schemeClr val="tx1">
                    <a:lumMod val="75000"/>
                    <a:lumOff val="25000"/>
                  </a:schemeClr>
                </a:solidFill>
              </a:rPr>
              <a:t>Ahorro de agua.</a:t>
            </a:r>
          </a:p>
          <a:p>
            <a:pPr marL="742950" lvl="1" indent="-285750" algn="just" defTabSz="534924">
              <a:spcAft>
                <a:spcPts val="450"/>
              </a:spcAft>
              <a:buFont typeface="Courier New" panose="02070309020205020404" pitchFamily="49" charset="0"/>
              <a:buChar char="o"/>
            </a:pPr>
            <a:r>
              <a:rPr lang="es-ES" sz="1350" dirty="0">
                <a:solidFill>
                  <a:schemeClr val="tx1">
                    <a:lumMod val="75000"/>
                    <a:lumOff val="25000"/>
                  </a:schemeClr>
                </a:solidFill>
              </a:rPr>
              <a:t>Ahorro de energía.</a:t>
            </a:r>
          </a:p>
          <a:p>
            <a:pPr marL="742950" lvl="1" indent="-285750" algn="just" defTabSz="534924">
              <a:spcAft>
                <a:spcPts val="450"/>
              </a:spcAft>
              <a:buFont typeface="Courier New" panose="02070309020205020404" pitchFamily="49" charset="0"/>
              <a:buChar char="o"/>
            </a:pPr>
            <a:r>
              <a:rPr lang="es-ES" sz="1350" dirty="0">
                <a:solidFill>
                  <a:schemeClr val="tx1">
                    <a:lumMod val="75000"/>
                    <a:lumOff val="25000"/>
                  </a:schemeClr>
                </a:solidFill>
              </a:rPr>
              <a:t>Ahorro de productos químicos.</a:t>
            </a:r>
          </a:p>
        </p:txBody>
      </p:sp>
      <p:pic>
        <p:nvPicPr>
          <p:cNvPr id="22" name="Gráfico 21">
            <a:extLst>
              <a:ext uri="{FF2B5EF4-FFF2-40B4-BE49-F238E27FC236}">
                <a16:creationId xmlns:a16="http://schemas.microsoft.com/office/drawing/2014/main" id="{99A034A0-70F7-4A06-9B4B-687633C8C3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240" y="1332639"/>
            <a:ext cx="427966" cy="408757"/>
          </a:xfrm>
          <a:prstGeom prst="rect">
            <a:avLst/>
          </a:prstGeom>
        </p:spPr>
      </p:pic>
      <p:sp>
        <p:nvSpPr>
          <p:cNvPr id="23" name="Rectángulo: esquinas superiores redondeadas 22">
            <a:extLst>
              <a:ext uri="{FF2B5EF4-FFF2-40B4-BE49-F238E27FC236}">
                <a16:creationId xmlns:a16="http://schemas.microsoft.com/office/drawing/2014/main" id="{55F0020D-3544-40BF-B5F7-3950CB9AAADA}"/>
              </a:ext>
            </a:extLst>
          </p:cNvPr>
          <p:cNvSpPr/>
          <p:nvPr/>
        </p:nvSpPr>
        <p:spPr>
          <a:xfrm>
            <a:off x="4713428" y="1741396"/>
            <a:ext cx="362899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Elipse 23">
            <a:extLst>
              <a:ext uri="{FF2B5EF4-FFF2-40B4-BE49-F238E27FC236}">
                <a16:creationId xmlns:a16="http://schemas.microsoft.com/office/drawing/2014/main" id="{6AF711F7-E131-4432-B703-02386FF97AA3}"/>
              </a:ext>
            </a:extLst>
          </p:cNvPr>
          <p:cNvSpPr/>
          <p:nvPr/>
        </p:nvSpPr>
        <p:spPr>
          <a:xfrm>
            <a:off x="6380333" y="121417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angle 11">
            <a:extLst>
              <a:ext uri="{FF2B5EF4-FFF2-40B4-BE49-F238E27FC236}">
                <a16:creationId xmlns:a16="http://schemas.microsoft.com/office/drawing/2014/main" id="{76213378-BE82-4565-A339-D43C6B3F650F}"/>
              </a:ext>
            </a:extLst>
          </p:cNvPr>
          <p:cNvSpPr/>
          <p:nvPr/>
        </p:nvSpPr>
        <p:spPr>
          <a:xfrm>
            <a:off x="4713428" y="1846860"/>
            <a:ext cx="3628992"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6" name="Gráfico 25">
            <a:extLst>
              <a:ext uri="{FF2B5EF4-FFF2-40B4-BE49-F238E27FC236}">
                <a16:creationId xmlns:a16="http://schemas.microsoft.com/office/drawing/2014/main" id="{4EC38289-C03A-4730-AEB7-B0710855F5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0378" y="1285142"/>
            <a:ext cx="336919" cy="507831"/>
          </a:xfrm>
          <a:prstGeom prst="rect">
            <a:avLst/>
          </a:prstGeom>
        </p:spPr>
      </p:pic>
      <p:sp>
        <p:nvSpPr>
          <p:cNvPr id="27" name="Rectángulo 26">
            <a:extLst>
              <a:ext uri="{FF2B5EF4-FFF2-40B4-BE49-F238E27FC236}">
                <a16:creationId xmlns:a16="http://schemas.microsoft.com/office/drawing/2014/main" id="{4FA96F7D-CC40-4830-ADAE-A10A849ABB18}"/>
              </a:ext>
            </a:extLst>
          </p:cNvPr>
          <p:cNvSpPr/>
          <p:nvPr/>
        </p:nvSpPr>
        <p:spPr>
          <a:xfrm>
            <a:off x="940190" y="2254753"/>
            <a:ext cx="2780748" cy="3472312"/>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F18E70A2-3A28-46E4-842F-62371D8E0740}"/>
              </a:ext>
            </a:extLst>
          </p:cNvPr>
          <p:cNvSpPr/>
          <p:nvPr/>
        </p:nvSpPr>
        <p:spPr>
          <a:xfrm>
            <a:off x="4710105" y="2249227"/>
            <a:ext cx="3632315" cy="3477838"/>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TextBox 33">
            <a:extLst>
              <a:ext uri="{FF2B5EF4-FFF2-40B4-BE49-F238E27FC236}">
                <a16:creationId xmlns:a16="http://schemas.microsoft.com/office/drawing/2014/main" id="{C7A9A8E3-DDDA-496C-B0B6-9EE704BC1329}"/>
              </a:ext>
            </a:extLst>
          </p:cNvPr>
          <p:cNvSpPr txBox="1"/>
          <p:nvPr/>
        </p:nvSpPr>
        <p:spPr>
          <a:xfrm>
            <a:off x="4723761" y="2314989"/>
            <a:ext cx="3618660" cy="3049553"/>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Las técnicas avanzadas de limpieza, especialmente el CIP, ofrecen a los fabricantes varios beneficios económicos, entre ellos:</a:t>
            </a:r>
          </a:p>
          <a:p>
            <a:pPr marL="742950" lvl="1" indent="-285750" algn="just" defTabSz="534924">
              <a:spcAft>
                <a:spcPts val="450"/>
              </a:spcAft>
              <a:buFont typeface="Courier New" panose="02070309020205020404" pitchFamily="49" charset="0"/>
              <a:buChar char="o"/>
            </a:pPr>
            <a:r>
              <a:rPr lang="es-ES" sz="1350" dirty="0">
                <a:solidFill>
                  <a:schemeClr val="tx1">
                    <a:lumMod val="75000"/>
                    <a:lumOff val="25000"/>
                  </a:schemeClr>
                </a:solidFill>
              </a:rPr>
              <a:t>Reducir los costes considerables del tiempo de inactividad.</a:t>
            </a:r>
          </a:p>
          <a:p>
            <a:pPr marL="742950" lvl="1" indent="-285750" algn="just" defTabSz="534924">
              <a:spcAft>
                <a:spcPts val="450"/>
              </a:spcAft>
              <a:buFont typeface="Courier New" panose="02070309020205020404" pitchFamily="49" charset="0"/>
              <a:buChar char="o"/>
            </a:pPr>
            <a:r>
              <a:rPr lang="es-ES" sz="1350" dirty="0">
                <a:solidFill>
                  <a:schemeClr val="tx1">
                    <a:lumMod val="75000"/>
                    <a:lumOff val="25000"/>
                  </a:schemeClr>
                </a:solidFill>
              </a:rPr>
              <a:t>Reducir el coste de la energía, el agua, los productos químicos y el tratamiento de efluentes.</a:t>
            </a:r>
          </a:p>
          <a:p>
            <a:pPr marL="742950" lvl="1" indent="-285750" algn="just" defTabSz="534924">
              <a:spcAft>
                <a:spcPts val="450"/>
              </a:spcAft>
              <a:buFont typeface="Courier New" panose="02070309020205020404" pitchFamily="49" charset="0"/>
              <a:buChar char="o"/>
            </a:pPr>
            <a:r>
              <a:rPr lang="es-ES" sz="1350" dirty="0">
                <a:solidFill>
                  <a:schemeClr val="tx1">
                    <a:lumMod val="75000"/>
                    <a:lumOff val="25000"/>
                  </a:schemeClr>
                </a:solidFill>
              </a:rPr>
              <a:t>Reducir el coste del desperdicio de alimentos de lo contrario.</a:t>
            </a:r>
          </a:p>
          <a:p>
            <a:pPr marL="742950" lvl="1" indent="-285750" algn="just" defTabSz="534924">
              <a:spcAft>
                <a:spcPts val="450"/>
              </a:spcAft>
              <a:buFont typeface="Courier New" panose="02070309020205020404" pitchFamily="49" charset="0"/>
              <a:buChar char="o"/>
            </a:pPr>
            <a:r>
              <a:rPr lang="es-ES" sz="1350" dirty="0">
                <a:solidFill>
                  <a:schemeClr val="tx1">
                    <a:lumMod val="75000"/>
                    <a:lumOff val="25000"/>
                  </a:schemeClr>
                </a:solidFill>
              </a:rPr>
              <a:t>Reducción de los requisitos de mano de obra. </a:t>
            </a:r>
          </a:p>
        </p:txBody>
      </p:sp>
    </p:spTree>
    <p:extLst>
      <p:ext uri="{BB962C8B-B14F-4D97-AF65-F5344CB8AC3E}">
        <p14:creationId xmlns:p14="http://schemas.microsoft.com/office/powerpoint/2010/main" val="1781054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099E6F7D-B96B-41E3-AEBD-843A62C4158C}"/>
              </a:ext>
            </a:extLst>
          </p:cNvPr>
          <p:cNvSpPr/>
          <p:nvPr/>
        </p:nvSpPr>
        <p:spPr>
          <a:xfrm>
            <a:off x="2638463" y="4764602"/>
            <a:ext cx="5032240" cy="917803"/>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28</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020423"/>
            <a:ext cx="8403728" cy="367550"/>
          </a:xfrm>
        </p:spPr>
        <p:txBody>
          <a:bodyPr/>
          <a:lstStyle/>
          <a:p>
            <a:pPr algn="ctr"/>
            <a:r>
              <a:rPr lang="de-DE" sz="3600" dirty="0">
                <a:solidFill>
                  <a:srgbClr val="000000">
                    <a:lumMod val="75000"/>
                    <a:lumOff val="25000"/>
                  </a:srgbClr>
                </a:solidFill>
                <a:latin typeface="Arial"/>
              </a:rPr>
              <a:t>Impulsión de la implementación:</a:t>
            </a:r>
            <a:endParaRPr lang="es-ES" sz="3600" dirty="0">
              <a:solidFill>
                <a:srgbClr val="000000">
                  <a:lumMod val="75000"/>
                  <a:lumOff val="25000"/>
                </a:srgbClr>
              </a:solidFill>
              <a:latin typeface="Arial"/>
            </a:endParaRPr>
          </a:p>
        </p:txBody>
      </p:sp>
      <p:sp>
        <p:nvSpPr>
          <p:cNvPr id="8" name="Inhaltsplatzhalter 2">
            <a:extLst>
              <a:ext uri="{FF2B5EF4-FFF2-40B4-BE49-F238E27FC236}">
                <a16:creationId xmlns:a16="http://schemas.microsoft.com/office/drawing/2014/main" id="{75266D3E-FDC3-4776-A54C-B62A5354912B}"/>
              </a:ext>
            </a:extLst>
          </p:cNvPr>
          <p:cNvSpPr>
            <a:spLocks noGrp="1"/>
          </p:cNvSpPr>
          <p:nvPr>
            <p:ph idx="1"/>
          </p:nvPr>
        </p:nvSpPr>
        <p:spPr>
          <a:xfrm>
            <a:off x="431768" y="2028240"/>
            <a:ext cx="8229600" cy="2363460"/>
          </a:xfrm>
        </p:spPr>
        <p:txBody>
          <a:bodyPr>
            <a:normAutofit lnSpcReduction="10000"/>
          </a:bodyPr>
          <a:lstStyle/>
          <a:p>
            <a:pPr marL="285750" indent="-285750" algn="just">
              <a:spcAft>
                <a:spcPts val="450"/>
              </a:spcAft>
              <a:buFont typeface="Arial" panose="020B0604020202020204" pitchFamily="34" charset="0"/>
              <a:buChar char="•"/>
            </a:pPr>
            <a:r>
              <a:rPr lang="es-ES" b="0" dirty="0">
                <a:solidFill>
                  <a:schemeClr val="tx1">
                    <a:lumMod val="75000"/>
                    <a:lumOff val="25000"/>
                  </a:schemeClr>
                </a:solidFill>
              </a:rPr>
              <a:t>La </a:t>
            </a:r>
            <a:r>
              <a:rPr lang="es-ES" dirty="0">
                <a:solidFill>
                  <a:schemeClr val="tx1">
                    <a:lumMod val="75000"/>
                    <a:lumOff val="25000"/>
                  </a:schemeClr>
                </a:solidFill>
              </a:rPr>
              <a:t>oportunidad de reducir costes</a:t>
            </a:r>
            <a:r>
              <a:rPr lang="es-ES" b="0" dirty="0">
                <a:solidFill>
                  <a:schemeClr val="tx1">
                    <a:lumMod val="75000"/>
                    <a:lumOff val="25000"/>
                  </a:schemeClr>
                </a:solidFill>
              </a:rPr>
              <a:t>, especialmente aquellos relacionados con la energía, los productos químicos de limpieza, el agua y, sobre todo, el tiempo de inactividad.</a:t>
            </a:r>
          </a:p>
          <a:p>
            <a:pPr marL="285750" indent="-285750" algn="just">
              <a:spcAft>
                <a:spcPts val="450"/>
              </a:spcAft>
              <a:buFont typeface="Arial" panose="020B0604020202020204" pitchFamily="34" charset="0"/>
              <a:buChar char="•"/>
            </a:pPr>
            <a:r>
              <a:rPr lang="es-ES" dirty="0">
                <a:solidFill>
                  <a:schemeClr val="tx1">
                    <a:lumMod val="75000"/>
                    <a:lumOff val="25000"/>
                  </a:schemeClr>
                </a:solidFill>
              </a:rPr>
              <a:t>Con el agua</a:t>
            </a:r>
            <a:r>
              <a:rPr lang="es-ES" b="0" dirty="0">
                <a:solidFill>
                  <a:schemeClr val="tx1">
                    <a:lumMod val="75000"/>
                    <a:lumOff val="25000"/>
                  </a:schemeClr>
                </a:solidFill>
              </a:rPr>
              <a:t>, se puede obtener un </a:t>
            </a:r>
            <a:r>
              <a:rPr lang="es-ES" dirty="0">
                <a:solidFill>
                  <a:schemeClr val="tx1">
                    <a:lumMod val="75000"/>
                    <a:lumOff val="25000"/>
                  </a:schemeClr>
                </a:solidFill>
              </a:rPr>
              <a:t>doble beneficio de ahorro financiero </a:t>
            </a:r>
            <a:r>
              <a:rPr lang="es-ES" b="0" dirty="0">
                <a:solidFill>
                  <a:schemeClr val="tx1">
                    <a:lumMod val="75000"/>
                    <a:lumOff val="25000"/>
                  </a:schemeClr>
                </a:solidFill>
              </a:rPr>
              <a:t>ya que los fabricantes no solo pueden reducir los costes de consumo de agua, sino también los de tratar el efluente de aguas residuales antes de la descarga en los sistemas municipales de alcantarillado. </a:t>
            </a:r>
          </a:p>
          <a:p>
            <a:pPr marL="285750" indent="-285750" algn="just">
              <a:spcAft>
                <a:spcPts val="450"/>
              </a:spcAft>
              <a:buFont typeface="Arial" panose="020B0604020202020204" pitchFamily="34" charset="0"/>
              <a:buChar char="•"/>
            </a:pPr>
            <a:r>
              <a:rPr lang="es-ES" b="0" dirty="0">
                <a:solidFill>
                  <a:schemeClr val="tx1">
                    <a:lumMod val="75000"/>
                    <a:lumOff val="25000"/>
                  </a:schemeClr>
                </a:solidFill>
              </a:rPr>
              <a:t>El </a:t>
            </a:r>
            <a:r>
              <a:rPr lang="es-ES" dirty="0">
                <a:solidFill>
                  <a:schemeClr val="tx1">
                    <a:lumMod val="75000"/>
                    <a:lumOff val="25000"/>
                  </a:schemeClr>
                </a:solidFill>
              </a:rPr>
              <a:t>cumplimiento de la normativa</a:t>
            </a:r>
            <a:r>
              <a:rPr lang="es-ES" b="0" dirty="0">
                <a:solidFill>
                  <a:schemeClr val="tx1">
                    <a:lumMod val="75000"/>
                    <a:lumOff val="25000"/>
                  </a:schemeClr>
                </a:solidFill>
              </a:rPr>
              <a:t>, ya que los fabricantes están legalmente obligados a "limpiar" el efluente antes de la descarga. </a:t>
            </a:r>
          </a:p>
          <a:p>
            <a:pPr marL="285750" indent="-285750" algn="just">
              <a:spcAft>
                <a:spcPts val="450"/>
              </a:spcAft>
              <a:buFont typeface="Arial" panose="020B0604020202020204" pitchFamily="34" charset="0"/>
              <a:buChar char="•"/>
            </a:pPr>
            <a:r>
              <a:rPr lang="es-ES" b="0" dirty="0">
                <a:solidFill>
                  <a:schemeClr val="tx1">
                    <a:lumMod val="75000"/>
                    <a:lumOff val="25000"/>
                  </a:schemeClr>
                </a:solidFill>
              </a:rPr>
              <a:t>Se ha demostrado que los </a:t>
            </a:r>
            <a:r>
              <a:rPr lang="es-ES" dirty="0">
                <a:solidFill>
                  <a:schemeClr val="tx1">
                    <a:lumMod val="75000"/>
                    <a:lumOff val="25000"/>
                  </a:schemeClr>
                </a:solidFill>
              </a:rPr>
              <a:t>acuerdos e iniciativas voluntarios motivan la implementación </a:t>
            </a:r>
            <a:r>
              <a:rPr lang="es-ES" b="0" dirty="0">
                <a:solidFill>
                  <a:schemeClr val="tx1">
                    <a:lumMod val="75000"/>
                    <a:lumOff val="25000"/>
                  </a:schemeClr>
                </a:solidFill>
              </a:rPr>
              <a:t>de operaciones de limpieza sostenibles en el sector. </a:t>
            </a:r>
          </a:p>
        </p:txBody>
      </p:sp>
      <p:sp>
        <p:nvSpPr>
          <p:cNvPr id="9" name="Titel 1">
            <a:extLst>
              <a:ext uri="{FF2B5EF4-FFF2-40B4-BE49-F238E27FC236}">
                <a16:creationId xmlns:a16="http://schemas.microsoft.com/office/drawing/2014/main" id="{B69688B9-4733-4765-BC23-EE77E502B2B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a:defRPr/>
            </a:pPr>
            <a:r>
              <a:rPr lang="es-ES" sz="2400" dirty="0"/>
              <a:t>Operaciones de limpieza ambientalmente amistosas.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AB07F647-1014-427A-B58B-C85BD400658E}"/>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ángulo 12">
            <a:extLst>
              <a:ext uri="{FF2B5EF4-FFF2-40B4-BE49-F238E27FC236}">
                <a16:creationId xmlns:a16="http://schemas.microsoft.com/office/drawing/2014/main" id="{329CE929-0714-48A5-81DB-681356C9EC21}"/>
              </a:ext>
            </a:extLst>
          </p:cNvPr>
          <p:cNvSpPr/>
          <p:nvPr/>
        </p:nvSpPr>
        <p:spPr>
          <a:xfrm>
            <a:off x="2638463" y="4808004"/>
            <a:ext cx="5062373" cy="830997"/>
          </a:xfrm>
          <a:prstGeom prst="rect">
            <a:avLst/>
          </a:prstGeom>
        </p:spPr>
        <p:txBody>
          <a:bodyPr wrap="square">
            <a:spAutoFit/>
          </a:bodyPr>
          <a:lstStyle/>
          <a:p>
            <a:r>
              <a:rPr lang="es-ES" sz="1200" b="1" dirty="0">
                <a:solidFill>
                  <a:schemeClr val="tx1">
                    <a:lumMod val="75000"/>
                    <a:lumOff val="25000"/>
                  </a:schemeClr>
                </a:solidFill>
              </a:rPr>
              <a:t>Ejemplo: </a:t>
            </a:r>
            <a:r>
              <a:rPr lang="es-ES" sz="1200" dirty="0">
                <a:solidFill>
                  <a:schemeClr val="tx1">
                    <a:lumMod val="75000"/>
                    <a:lumOff val="25000"/>
                  </a:schemeClr>
                </a:solidFill>
              </a:rPr>
              <a:t>Tulip se adhiere al Compromiso de la Cámara de la Federación de Alimentos y Bebidas (FHC) y adquiere voluntariamente </a:t>
            </a:r>
          </a:p>
          <a:p>
            <a:r>
              <a:rPr lang="es-ES" sz="1200" dirty="0">
                <a:solidFill>
                  <a:schemeClr val="tx1">
                    <a:lumMod val="75000"/>
                    <a:lumOff val="25000"/>
                  </a:schemeClr>
                </a:solidFill>
              </a:rPr>
              <a:t>la responsabilidad de implementar operaciones de limpieza respetuosa. Utilizó un </a:t>
            </a:r>
            <a:r>
              <a:rPr lang="es-ES" sz="1200" b="1" dirty="0">
                <a:solidFill>
                  <a:schemeClr val="tx1">
                    <a:lumMod val="75000"/>
                    <a:lumOff val="25000"/>
                  </a:schemeClr>
                </a:solidFill>
              </a:rPr>
              <a:t>7,1% menos de agua en 2011 que en 2010</a:t>
            </a:r>
            <a:r>
              <a:rPr lang="es-ES" sz="1200" dirty="0">
                <a:solidFill>
                  <a:schemeClr val="tx1">
                    <a:lumMod val="75000"/>
                    <a:lumOff val="25000"/>
                  </a:schemeClr>
                </a:solidFill>
              </a:rPr>
              <a:t>.</a:t>
            </a:r>
          </a:p>
        </p:txBody>
      </p:sp>
      <p:sp>
        <p:nvSpPr>
          <p:cNvPr id="15" name="Rectángulo 14">
            <a:extLst>
              <a:ext uri="{FF2B5EF4-FFF2-40B4-BE49-F238E27FC236}">
                <a16:creationId xmlns:a16="http://schemas.microsoft.com/office/drawing/2014/main" id="{BF5A5579-227A-4066-8D1C-ED98618BF812}"/>
              </a:ext>
            </a:extLst>
          </p:cNvPr>
          <p:cNvSpPr/>
          <p:nvPr/>
        </p:nvSpPr>
        <p:spPr>
          <a:xfrm>
            <a:off x="1359018" y="4764602"/>
            <a:ext cx="1279446" cy="91780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Conector recto 17">
            <a:extLst>
              <a:ext uri="{FF2B5EF4-FFF2-40B4-BE49-F238E27FC236}">
                <a16:creationId xmlns:a16="http://schemas.microsoft.com/office/drawing/2014/main" id="{1CF673AE-0777-4882-9AF0-D64D0E2AF4BC}"/>
              </a:ext>
            </a:extLst>
          </p:cNvPr>
          <p:cNvCxnSpPr>
            <a:cxnSpLocks/>
          </p:cNvCxnSpPr>
          <p:nvPr/>
        </p:nvCxnSpPr>
        <p:spPr>
          <a:xfrm>
            <a:off x="431768" y="189455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D6271132-E82E-4E43-8DB7-3FB3AA3D642D}"/>
              </a:ext>
            </a:extLst>
          </p:cNvPr>
          <p:cNvCxnSpPr>
            <a:cxnSpLocks/>
          </p:cNvCxnSpPr>
          <p:nvPr/>
        </p:nvCxnSpPr>
        <p:spPr>
          <a:xfrm>
            <a:off x="377661" y="4359390"/>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pic>
        <p:nvPicPr>
          <p:cNvPr id="16" name="Imagen 15">
            <a:extLst>
              <a:ext uri="{FF2B5EF4-FFF2-40B4-BE49-F238E27FC236}">
                <a16:creationId xmlns:a16="http://schemas.microsoft.com/office/drawing/2014/main" id="{228463CF-4AF9-44A9-B7AD-CBC02C622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488" y="5044705"/>
            <a:ext cx="1227908" cy="444417"/>
          </a:xfrm>
          <a:prstGeom prst="rect">
            <a:avLst/>
          </a:prstGeom>
        </p:spPr>
      </p:pic>
    </p:spTree>
    <p:extLst>
      <p:ext uri="{BB962C8B-B14F-4D97-AF65-F5344CB8AC3E}">
        <p14:creationId xmlns:p14="http://schemas.microsoft.com/office/powerpoint/2010/main" val="338086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29</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23A802B3-5F8E-4133-B8C4-52C5417AEB09}"/>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las operaciones de transporte y distribución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8BB9C1CD-6187-4D79-8A3F-7E33A162B2D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D2874A69-4391-4EA3-B5F4-399939AE7171}"/>
              </a:ext>
            </a:extLst>
          </p:cNvPr>
          <p:cNvGraphicFramePr>
            <a:graphicFrameLocks noGrp="1"/>
          </p:cNvGraphicFramePr>
          <p:nvPr>
            <p:extLst>
              <p:ext uri="{D42A27DB-BD31-4B8C-83A1-F6EECF244321}">
                <p14:modId xmlns:p14="http://schemas.microsoft.com/office/powerpoint/2010/main" val="2398035298"/>
              </p:ext>
            </p:extLst>
          </p:nvPr>
        </p:nvGraphicFramePr>
        <p:xfrm>
          <a:off x="238984" y="1048624"/>
          <a:ext cx="8666032" cy="3440384"/>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7172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2868659">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400" kern="1200" dirty="0">
                          <a:solidFill>
                            <a:schemeClr val="tx1">
                              <a:lumMod val="75000"/>
                              <a:lumOff val="25000"/>
                            </a:schemeClr>
                          </a:solidFill>
                          <a:effectLst/>
                          <a:latin typeface="+mn-lt"/>
                          <a:ea typeface="+mn-ea"/>
                          <a:cs typeface="+mn-cs"/>
                        </a:rPr>
                        <a:t>Se tiene como objetivo mejorar el impacto ambiental de las operaciones de transporte y logística, mediante: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La compra verde y los requisitos ambientales para los proveedores de transporte.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El monitoreo de la eficiencia y el informe de todas las operaciones de transporte y logística.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Integración de la eficiencia del transporte en las decisiones de abastecimiento y diseño del empaque.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Cambio hacia modos de transporte más eficientes (por ejemplo, ferrocarril, marítimo).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Optimización del almacenamiento (es decir, aislamiento térmico, ubicación, gestión).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Optimización de la ruta (para el transporte por carretera): optimización de la red de rutas, planificación de rutas, uso de la telemática y capacitación del conductor.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Minimización del impacto ambiental de los vehículos de carretera a través de decisiones de compra y modificaciones de modernización (por ejemplo, compra de vehículos eléctricos para entregas locales o conversión de motores a gas natural y biogás en camiones más grandes).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90377A8D-2FEE-4505-ADEF-73362BCC0A3A}"/>
              </a:ext>
            </a:extLst>
          </p:cNvPr>
          <p:cNvGraphicFramePr>
            <a:graphicFrameLocks noGrp="1"/>
          </p:cNvGraphicFramePr>
          <p:nvPr>
            <p:extLst>
              <p:ext uri="{D42A27DB-BD31-4B8C-83A1-F6EECF244321}">
                <p14:modId xmlns:p14="http://schemas.microsoft.com/office/powerpoint/2010/main" val="3386297738"/>
              </p:ext>
            </p:extLst>
          </p:nvPr>
        </p:nvGraphicFramePr>
        <p:xfrm>
          <a:off x="238984" y="4490476"/>
          <a:ext cx="8666032" cy="156166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Es aplicable a todos los fabricantes de alimentos y bebidas. Sin embargo, algunas de las medidas específicas enumeradas anteriormente pueden no ser relevantes si la empresa no administra o tiene alguna influencia en las actividades específicas relacionadas en el campo del transporte y la logística.</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1659751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fontScale="70000" lnSpcReduction="20000"/>
          </a:bodyPr>
          <a:lstStyle/>
          <a:p>
            <a:pPr marL="342900" indent="-342900">
              <a:lnSpc>
                <a:spcPct val="150000"/>
              </a:lnSpc>
              <a:buFont typeface="+mj-lt"/>
              <a:buAutoNum type="arabicPeriod"/>
            </a:pPr>
            <a:r>
              <a:rPr lang="es-ES" sz="2100" dirty="0">
                <a:solidFill>
                  <a:schemeClr val="tx1">
                    <a:lumMod val="75000"/>
                    <a:lumOff val="25000"/>
                  </a:schemeClr>
                </a:solidFill>
              </a:rPr>
              <a:t>Evaluación Ambiental de Productos y Operaciones.</a:t>
            </a:r>
          </a:p>
          <a:p>
            <a:pPr marL="342900" indent="-342900">
              <a:lnSpc>
                <a:spcPct val="150000"/>
              </a:lnSpc>
              <a:buFont typeface="+mj-lt"/>
              <a:buAutoNum type="arabicPeriod"/>
            </a:pPr>
            <a:r>
              <a:rPr lang="es-ES" sz="2100" dirty="0">
                <a:solidFill>
                  <a:schemeClr val="tx1">
                    <a:lumMod val="75000"/>
                    <a:lumOff val="25000"/>
                  </a:schemeClr>
                </a:solidFill>
              </a:rPr>
              <a:t>Gestión Sostenible de la Cadena de Suministro.</a:t>
            </a:r>
          </a:p>
          <a:p>
            <a:pPr marL="342900" indent="-342900">
              <a:lnSpc>
                <a:spcPct val="150000"/>
              </a:lnSpc>
              <a:buFont typeface="+mj-lt"/>
              <a:buAutoNum type="arabicPeriod"/>
            </a:pPr>
            <a:r>
              <a:rPr lang="es-ES" sz="2100" dirty="0">
                <a:solidFill>
                  <a:schemeClr val="tx1">
                    <a:lumMod val="75000"/>
                    <a:lumOff val="25000"/>
                  </a:schemeClr>
                </a:solidFill>
              </a:rPr>
              <a:t>Mejora o selección del embalaje para minimizar el impacto ambiental.</a:t>
            </a:r>
          </a:p>
          <a:p>
            <a:pPr marL="342900" indent="-342900">
              <a:lnSpc>
                <a:spcPct val="150000"/>
              </a:lnSpc>
              <a:buFont typeface="+mj-lt"/>
              <a:buAutoNum type="arabicPeriod"/>
            </a:pPr>
            <a:r>
              <a:rPr lang="es-ES" sz="2100" dirty="0">
                <a:solidFill>
                  <a:schemeClr val="tx1">
                    <a:lumMod val="75000"/>
                    <a:lumOff val="25000"/>
                  </a:schemeClr>
                </a:solidFill>
              </a:rPr>
              <a:t>Operaciones de limpieza ambientales eficientes.</a:t>
            </a:r>
          </a:p>
          <a:p>
            <a:pPr marL="342900" indent="-342900">
              <a:lnSpc>
                <a:spcPct val="150000"/>
              </a:lnSpc>
              <a:buFont typeface="+mj-lt"/>
              <a:buAutoNum type="arabicPeriod"/>
            </a:pPr>
            <a:r>
              <a:rPr lang="es-ES" sz="2100" dirty="0">
                <a:solidFill>
                  <a:schemeClr val="tx1">
                    <a:lumMod val="75000"/>
                    <a:lumOff val="25000"/>
                  </a:schemeClr>
                </a:solidFill>
              </a:rPr>
              <a:t>Buenas prácticas para las operaciones de transporte y distribución.</a:t>
            </a:r>
          </a:p>
          <a:p>
            <a:pPr marL="342900" indent="-342900">
              <a:lnSpc>
                <a:spcPct val="150000"/>
              </a:lnSpc>
              <a:buFont typeface="+mj-lt"/>
              <a:buAutoNum type="arabicPeriod"/>
            </a:pPr>
            <a:r>
              <a:rPr lang="es-ES" sz="2100" dirty="0">
                <a:solidFill>
                  <a:schemeClr val="tx1">
                    <a:lumMod val="75000"/>
                    <a:lumOff val="25000"/>
                  </a:schemeClr>
                </a:solidFill>
              </a:rPr>
              <a:t>Buenas prácticas para congelación y refrigeración.</a:t>
            </a:r>
          </a:p>
          <a:p>
            <a:pPr marL="342900" indent="-342900">
              <a:lnSpc>
                <a:spcPct val="150000"/>
              </a:lnSpc>
              <a:buFont typeface="+mj-lt"/>
              <a:buAutoNum type="arabicPeriod"/>
            </a:pPr>
            <a:r>
              <a:rPr lang="es-ES" sz="2100" dirty="0">
                <a:solidFill>
                  <a:schemeClr val="tx1">
                    <a:lumMod val="75000"/>
                    <a:lumOff val="25000"/>
                  </a:schemeClr>
                </a:solidFill>
              </a:rPr>
              <a:t>Implantar la gestión energética y mejora de la eficiencia energética en todas las operaciones.</a:t>
            </a:r>
          </a:p>
          <a:p>
            <a:pPr marL="342900" indent="-342900">
              <a:lnSpc>
                <a:spcPct val="150000"/>
              </a:lnSpc>
              <a:buFont typeface="+mj-lt"/>
              <a:buAutoNum type="arabicPeriod"/>
            </a:pPr>
            <a:r>
              <a:rPr lang="es-ES" sz="2100" dirty="0">
                <a:solidFill>
                  <a:schemeClr val="tx1">
                    <a:lumMod val="75000"/>
                    <a:lumOff val="25000"/>
                  </a:schemeClr>
                </a:solidFill>
              </a:rPr>
              <a:t>Integración de energías renovables en los procesos de fabricación.</a:t>
            </a:r>
          </a:p>
          <a:p>
            <a:pPr marL="342900" indent="-342900">
              <a:lnSpc>
                <a:spcPct val="150000"/>
              </a:lnSpc>
              <a:buFont typeface="+mj-lt"/>
              <a:buAutoNum type="arabicPeriod"/>
            </a:pPr>
            <a:r>
              <a:rPr lang="es-ES" sz="2100" dirty="0">
                <a:solidFill>
                  <a:schemeClr val="tx1">
                    <a:lumMod val="75000"/>
                    <a:lumOff val="25000"/>
                  </a:schemeClr>
                </a:solidFill>
              </a:rPr>
              <a:t>Evitar el desperdicio de alimentos en las operaciones de fabricación.</a:t>
            </a:r>
          </a:p>
          <a:p>
            <a:pPr marL="342900" indent="-342900">
              <a:lnSpc>
                <a:spcPct val="150000"/>
              </a:lnSpc>
              <a:buFont typeface="+mj-lt"/>
              <a:buAutoNum type="arabicPeriod"/>
            </a:pPr>
            <a:r>
              <a:rPr lang="es-ES" sz="2100" dirty="0">
                <a:solidFill>
                  <a:schemeClr val="tx1">
                    <a:lumMod val="75000"/>
                    <a:lumOff val="25000"/>
                  </a:schemeClr>
                </a:solidFill>
              </a:rPr>
              <a:t>Elaboración de zumos de fruta</a:t>
            </a:r>
          </a:p>
          <a:p>
            <a:pPr>
              <a:lnSpc>
                <a:spcPct val="150000"/>
              </a:lnSpc>
            </a:pPr>
            <a:endParaRPr lang="es-ES" sz="2100" dirty="0">
              <a:solidFill>
                <a:schemeClr val="tx1">
                  <a:lumMod val="75000"/>
                  <a:lumOff val="25000"/>
                </a:schemeClr>
              </a:solidFill>
            </a:endParaRPr>
          </a:p>
          <a:p>
            <a:pPr>
              <a:lnSpc>
                <a:spcPct val="150000"/>
              </a:lnSpc>
            </a:pPr>
            <a:endParaRPr lang="es-ES" sz="2100" dirty="0">
              <a:solidFill>
                <a:schemeClr val="tx1">
                  <a:lumMod val="75000"/>
                  <a:lumOff val="25000"/>
                </a:schemeClr>
              </a:solidFill>
            </a:endParaRPr>
          </a:p>
          <a:p>
            <a:pPr lvl="0">
              <a:lnSpc>
                <a:spcPct val="150000"/>
              </a:lnSpc>
            </a:pPr>
            <a:r>
              <a:rPr lang="de-DE" sz="1100" b="0" dirty="0">
                <a:solidFill>
                  <a:srgbClr val="000000">
                    <a:lumMod val="85000"/>
                    <a:lumOff val="15000"/>
                  </a:srgbClr>
                </a:solidFill>
              </a:rPr>
              <a:t>Fuente: </a:t>
            </a:r>
            <a:r>
              <a:rPr lang="en-US" sz="1100" b="0" dirty="0" err="1">
                <a:solidFill>
                  <a:srgbClr val="000000">
                    <a:lumMod val="85000"/>
                    <a:lumOff val="15000"/>
                  </a:srgbClr>
                </a:solidFill>
              </a:rPr>
              <a:t>Dri</a:t>
            </a:r>
            <a:r>
              <a:rPr lang="en-US" sz="1100" b="0" dirty="0">
                <a:solidFill>
                  <a:srgbClr val="000000">
                    <a:lumMod val="85000"/>
                    <a:lumOff val="15000"/>
                  </a:srgbClr>
                </a:solidFill>
              </a:rPr>
              <a:t>, M., Antonopoulos, J., </a:t>
            </a:r>
            <a:r>
              <a:rPr lang="en-US" sz="1100" b="0" dirty="0" err="1">
                <a:solidFill>
                  <a:srgbClr val="000000">
                    <a:lumMod val="85000"/>
                    <a:lumOff val="15000"/>
                  </a:srgbClr>
                </a:solidFill>
              </a:rPr>
              <a:t>Confra</a:t>
            </a:r>
            <a:r>
              <a:rPr lang="en-US" sz="1100" b="0" dirty="0">
                <a:solidFill>
                  <a:srgbClr val="000000">
                    <a:lumMod val="85000"/>
                    <a:lumOff val="15000"/>
                  </a:srgbClr>
                </a:solidFill>
              </a:rPr>
              <a:t>, P., &amp; </a:t>
            </a:r>
            <a:r>
              <a:rPr lang="en-US" sz="1100" b="0" dirty="0" err="1">
                <a:solidFill>
                  <a:srgbClr val="000000">
                    <a:lumMod val="85000"/>
                    <a:lumOff val="15000"/>
                  </a:srgbClr>
                </a:solidFill>
              </a:rPr>
              <a:t>Gaudillat</a:t>
            </a:r>
            <a:r>
              <a:rPr lang="en-US" sz="1100" b="0" dirty="0">
                <a:solidFill>
                  <a:srgbClr val="000000">
                    <a:lumMod val="85000"/>
                    <a:lumOff val="15000"/>
                  </a:srgbClr>
                </a:solidFill>
              </a:rPr>
              <a:t>, P. (2015). Best Environmental Management Practice for the Food and Beverage Manufacturing Sector. JRC Scientific and Policy Reports.</a:t>
            </a:r>
            <a:endParaRPr lang="de-DE" sz="1100" b="0" dirty="0">
              <a:solidFill>
                <a:srgbClr val="000000">
                  <a:lumMod val="85000"/>
                  <a:lumOff val="15000"/>
                </a:srgbClr>
              </a:solidFill>
            </a:endParaRPr>
          </a:p>
        </p:txBody>
      </p:sp>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a:t>
            </a:fld>
            <a:endParaRPr lang="de-DE">
              <a:solidFill>
                <a:srgbClr val="000000">
                  <a:lumMod val="75000"/>
                  <a:lumOff val="25000"/>
                </a:srgbClr>
              </a:solidFill>
              <a:latin typeface="Arial"/>
            </a:endParaRPr>
          </a:p>
        </p:txBody>
      </p:sp>
      <p:sp>
        <p:nvSpPr>
          <p:cNvPr id="8" name="Titel 1">
            <a:extLst>
              <a:ext uri="{FF2B5EF4-FFF2-40B4-BE49-F238E27FC236}">
                <a16:creationId xmlns:a16="http://schemas.microsoft.com/office/drawing/2014/main" id="{852D95DF-38F3-46E0-A77D-2C4468DFD75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dirty="0"/>
              <a:t>Índice</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0710116C-D17B-40B2-9B12-9985BCBFB68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53630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1979714" y="6406602"/>
            <a:ext cx="5032240" cy="176761"/>
          </a:xfrm>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a:xfrm>
            <a:off x="7862598" y="6403322"/>
            <a:ext cx="514400" cy="180040"/>
          </a:xfrm>
        </p:spPr>
        <p:txBody>
          <a:bodyPr/>
          <a:lstStyle/>
          <a:p>
            <a:fld id="{78B3FE12-62BD-41F9-8F3F-A0956C733398}" type="slidenum">
              <a:rPr lang="de-DE">
                <a:solidFill>
                  <a:srgbClr val="000000">
                    <a:lumMod val="75000"/>
                    <a:lumOff val="25000"/>
                  </a:srgbClr>
                </a:solidFill>
                <a:latin typeface="Arial"/>
              </a:rPr>
              <a:pPr/>
              <a:t>30</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86D0C6C9-C925-4CF5-89F4-86AA9170EF05}"/>
              </a:ext>
            </a:extLst>
          </p:cNvPr>
          <p:cNvGraphicFramePr>
            <a:graphicFrameLocks noGrp="1"/>
          </p:cNvGraphicFramePr>
          <p:nvPr>
            <p:extLst>
              <p:ext uri="{D42A27DB-BD31-4B8C-83A1-F6EECF244321}">
                <p14:modId xmlns:p14="http://schemas.microsoft.com/office/powerpoint/2010/main" val="2542839492"/>
              </p:ext>
            </p:extLst>
          </p:nvPr>
        </p:nvGraphicFramePr>
        <p:xfrm>
          <a:off x="238984" y="889071"/>
          <a:ext cx="8666032" cy="356930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36948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3175276">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Transporte específico de emisiones de GEI por cantidad de producto. kg CO2eq emitido durante el transporte por tonelada, m3, </a:t>
                      </a:r>
                      <a:r>
                        <a:rPr lang="es-ES" sz="1200" dirty="0" err="1">
                          <a:solidFill>
                            <a:schemeClr val="tx1">
                              <a:lumMod val="75000"/>
                              <a:lumOff val="25000"/>
                            </a:schemeClr>
                          </a:solidFill>
                        </a:rPr>
                        <a:t>palet</a:t>
                      </a:r>
                      <a:r>
                        <a:rPr lang="es-ES" sz="1200" dirty="0">
                          <a:solidFill>
                            <a:schemeClr val="tx1">
                              <a:lumMod val="75000"/>
                              <a:lumOff val="25000"/>
                            </a:schemeClr>
                          </a:solidFill>
                        </a:rPr>
                        <a:t> o caja (según la relevancia) o kg CO2eq por cantidad neta (tonelada, m3) de producto entregado.</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Emisiones específicas de GEI de transporte por cantidad y distancia de producto. CO2eq emitido durante el transporte por tonelada de producto y kilómetro transportado (kg CO2eq / ton / km).</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Consumo de combustible del vehículo para transporte por carretera (l / 100 km).</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Uso total de energía de almacenes (kWh / m2) durante un período específico (por ejemplo, anual) normalizado por unidad relevante de rendimiento (por ejemplo, kg producto neto).</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 transporte por diferentes modos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Factor de carga para el transporte de carga (por ejemplo, factor de carga del camión) (% de peso o capacidad de volumen).</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 carreras vacías para vehículos de carretera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 entregas realizadas a través de back-acarreo (%).</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4C1394DC-CBFE-46E0-9E39-A515BC9277E0}"/>
              </a:ext>
            </a:extLst>
          </p:cNvPr>
          <p:cNvGraphicFramePr>
            <a:graphicFrameLocks noGrp="1"/>
          </p:cNvGraphicFramePr>
          <p:nvPr>
            <p:extLst>
              <p:ext uri="{D42A27DB-BD31-4B8C-83A1-F6EECF244321}">
                <p14:modId xmlns:p14="http://schemas.microsoft.com/office/powerpoint/2010/main" val="2771719073"/>
              </p:ext>
            </p:extLst>
          </p:nvPr>
        </p:nvGraphicFramePr>
        <p:xfrm>
          <a:off x="238984" y="4212281"/>
          <a:ext cx="8666032" cy="1902283"/>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46022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Para el 100% de las operaciones de transporte y logística (incluidos los proveedores externos), se informan los siguientes indicadores: % de transporte por diferentes modos; kg CO2eq por m3 / pallet etc. entregados.</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Para el transporte interno y las operaciones logísticas, se reportan los siguientes indicadores: factor de carga para el transporte de carga (% en peso o capacidad de volumen); kg CO2eq por t · km. </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Se optimiza el aislamiento de los almacenes de temperatura controlada.</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El consumo medio de combustible de los vehículos pesados es inferior o igual a 30 l / 100 km.</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D17115AC-FA9B-43C0-9C52-153A224A077E}"/>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las operaciones de transporte y distribución</a:t>
            </a:r>
          </a:p>
        </p:txBody>
      </p:sp>
      <p:sp>
        <p:nvSpPr>
          <p:cNvPr id="11" name="Rectángulo 10">
            <a:extLst>
              <a:ext uri="{FF2B5EF4-FFF2-40B4-BE49-F238E27FC236}">
                <a16:creationId xmlns:a16="http://schemas.microsoft.com/office/drawing/2014/main" id="{0CB39F75-25E0-4AF2-8747-95B51CCA7BF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167105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31</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172833"/>
            <a:ext cx="8403728" cy="367550"/>
          </a:xfrm>
        </p:spPr>
        <p:txBody>
          <a:bodyPr/>
          <a:lstStyle/>
          <a:p>
            <a:r>
              <a:rPr lang="es-ES" sz="2000" dirty="0">
                <a:solidFill>
                  <a:srgbClr val="000000">
                    <a:lumMod val="75000"/>
                    <a:lumOff val="25000"/>
                  </a:srgbClr>
                </a:solidFill>
                <a:latin typeface="Arial"/>
              </a:rPr>
              <a:t>Aparte de las emisiones de GEI y el cambio climático asociado, las principales presiones de sostenibilidad asociadas con el transporte de mercancías son</a:t>
            </a:r>
            <a:r>
              <a:rPr lang="es-ES" sz="2000" dirty="0"/>
              <a:t>:</a:t>
            </a:r>
            <a:endParaRPr lang="es-ES" sz="1200" dirty="0"/>
          </a:p>
        </p:txBody>
      </p:sp>
      <p:sp>
        <p:nvSpPr>
          <p:cNvPr id="8" name="Titel 1">
            <a:extLst>
              <a:ext uri="{FF2B5EF4-FFF2-40B4-BE49-F238E27FC236}">
                <a16:creationId xmlns:a16="http://schemas.microsoft.com/office/drawing/2014/main" id="{FA0B0974-2DCA-4211-8456-944475D12458}"/>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las operaciones de transporte y distribución</a:t>
            </a:r>
          </a:p>
        </p:txBody>
      </p:sp>
      <p:sp>
        <p:nvSpPr>
          <p:cNvPr id="9" name="Rectángulo 8">
            <a:extLst>
              <a:ext uri="{FF2B5EF4-FFF2-40B4-BE49-F238E27FC236}">
                <a16:creationId xmlns:a16="http://schemas.microsoft.com/office/drawing/2014/main" id="{D7063DE8-8612-4155-BC0B-4F5668BD9ECD}"/>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1" name="Tabla 10">
            <a:extLst>
              <a:ext uri="{FF2B5EF4-FFF2-40B4-BE49-F238E27FC236}">
                <a16:creationId xmlns:a16="http://schemas.microsoft.com/office/drawing/2014/main" id="{8A69437A-C3FD-41DC-8C75-1F32CC337455}"/>
              </a:ext>
            </a:extLst>
          </p:cNvPr>
          <p:cNvGraphicFramePr>
            <a:graphicFrameLocks noGrp="1"/>
          </p:cNvGraphicFramePr>
          <p:nvPr>
            <p:extLst>
              <p:ext uri="{D42A27DB-BD31-4B8C-83A1-F6EECF244321}">
                <p14:modId xmlns:p14="http://schemas.microsoft.com/office/powerpoint/2010/main" val="1002797577"/>
              </p:ext>
            </p:extLst>
          </p:nvPr>
        </p:nvGraphicFramePr>
        <p:xfrm>
          <a:off x="376015" y="2104866"/>
          <a:ext cx="8397849" cy="3760148"/>
        </p:xfrm>
        <a:graphic>
          <a:graphicData uri="http://schemas.openxmlformats.org/drawingml/2006/table">
            <a:tbl>
              <a:tblPr firstRow="1" bandRow="1">
                <a:tableStyleId>{5C22544A-7EE6-4342-B048-85BDC9FD1C3A}</a:tableStyleId>
              </a:tblPr>
              <a:tblGrid>
                <a:gridCol w="2281727">
                  <a:extLst>
                    <a:ext uri="{9D8B030D-6E8A-4147-A177-3AD203B41FA5}">
                      <a16:colId xmlns:a16="http://schemas.microsoft.com/office/drawing/2014/main" val="1310406589"/>
                    </a:ext>
                  </a:extLst>
                </a:gridCol>
                <a:gridCol w="6116122">
                  <a:extLst>
                    <a:ext uri="{9D8B030D-6E8A-4147-A177-3AD203B41FA5}">
                      <a16:colId xmlns:a16="http://schemas.microsoft.com/office/drawing/2014/main" val="2835579948"/>
                    </a:ext>
                  </a:extLst>
                </a:gridCol>
              </a:tblGrid>
              <a:tr h="537164">
                <a:tc>
                  <a:txBody>
                    <a:bodyPr/>
                    <a:lstStyle/>
                    <a:p>
                      <a:pPr algn="l"/>
                      <a:r>
                        <a:rPr lang="es-ES" dirty="0">
                          <a:solidFill>
                            <a:schemeClr val="tx1">
                              <a:lumMod val="75000"/>
                              <a:lumOff val="25000"/>
                            </a:schemeClr>
                          </a:solidFill>
                        </a:rPr>
                        <a:t>Contaminación del aire </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s-ES" b="0" dirty="0">
                          <a:solidFill>
                            <a:schemeClr val="tx1">
                              <a:lumMod val="75000"/>
                              <a:lumOff val="25000"/>
                            </a:schemeClr>
                          </a:solidFill>
                        </a:rPr>
                        <a:t>Acidificación, formación de ozono y otros efectos sobre la salud humana</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24000"/>
                      </a:srgbClr>
                    </a:solidFill>
                  </a:tcPr>
                </a:tc>
                <a:extLst>
                  <a:ext uri="{0D108BD9-81ED-4DB2-BD59-A6C34878D82A}">
                    <a16:rowId xmlns:a16="http://schemas.microsoft.com/office/drawing/2014/main" val="2190473654"/>
                  </a:ext>
                </a:extLst>
              </a:tr>
              <a:tr h="537164">
                <a:tc>
                  <a:txBody>
                    <a:bodyPr/>
                    <a:lstStyle/>
                    <a:p>
                      <a:pPr algn="l"/>
                      <a:r>
                        <a:rPr lang="es-ES" sz="1350" b="1" kern="1200" noProof="0" dirty="0">
                          <a:solidFill>
                            <a:schemeClr val="tx1">
                              <a:lumMod val="75000"/>
                              <a:lumOff val="25000"/>
                            </a:schemeClr>
                          </a:solidFill>
                          <a:latin typeface="+mn-lt"/>
                          <a:ea typeface="+mn-ea"/>
                          <a:cs typeface="+mn-cs"/>
                        </a:rPr>
                        <a:t>Agotamiento de recursos </a:t>
                      </a:r>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s-ES" sz="1350" b="0" kern="1200" dirty="0">
                          <a:solidFill>
                            <a:schemeClr val="tx1">
                              <a:lumMod val="75000"/>
                              <a:lumOff val="25000"/>
                            </a:schemeClr>
                          </a:solidFill>
                          <a:latin typeface="+mn-lt"/>
                          <a:ea typeface="+mn-ea"/>
                          <a:cs typeface="+mn-cs"/>
                        </a:rPr>
                        <a:t>Predominantemente petróleo</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24000"/>
                      </a:srgbClr>
                    </a:solidFill>
                  </a:tcPr>
                </a:tc>
                <a:extLst>
                  <a:ext uri="{0D108BD9-81ED-4DB2-BD59-A6C34878D82A}">
                    <a16:rowId xmlns:a16="http://schemas.microsoft.com/office/drawing/2014/main" val="598256586"/>
                  </a:ext>
                </a:extLst>
              </a:tr>
              <a:tr h="537164">
                <a:tc>
                  <a:txBody>
                    <a:bodyPr/>
                    <a:lstStyle/>
                    <a:p>
                      <a:pPr algn="l"/>
                      <a:r>
                        <a:rPr lang="es-ES" sz="1350" b="1" kern="1200" noProof="0" dirty="0">
                          <a:solidFill>
                            <a:schemeClr val="tx1">
                              <a:lumMod val="75000"/>
                              <a:lumOff val="25000"/>
                            </a:schemeClr>
                          </a:solidFill>
                          <a:latin typeface="+mn-lt"/>
                          <a:ea typeface="+mn-ea"/>
                          <a:cs typeface="+mn-cs"/>
                        </a:rPr>
                        <a:t>Contaminación del agua </a:t>
                      </a:r>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s-ES" sz="1350" b="0" kern="1200" dirty="0">
                          <a:solidFill>
                            <a:schemeClr val="tx1">
                              <a:lumMod val="75000"/>
                              <a:lumOff val="25000"/>
                            </a:schemeClr>
                          </a:solidFill>
                          <a:latin typeface="+mn-lt"/>
                          <a:ea typeface="+mn-ea"/>
                          <a:cs typeface="+mn-cs"/>
                        </a:rPr>
                        <a:t>Por ejemplo, metales pesados ​​y escurrimiento de HAP de carreteras, derrames químicos</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24000"/>
                      </a:srgbClr>
                    </a:solidFill>
                  </a:tcPr>
                </a:tc>
                <a:extLst>
                  <a:ext uri="{0D108BD9-81ED-4DB2-BD59-A6C34878D82A}">
                    <a16:rowId xmlns:a16="http://schemas.microsoft.com/office/drawing/2014/main" val="2496411692"/>
                  </a:ext>
                </a:extLst>
              </a:tr>
              <a:tr h="537164">
                <a:tc>
                  <a:txBody>
                    <a:bodyPr/>
                    <a:lstStyle/>
                    <a:p>
                      <a:pPr algn="l"/>
                      <a:r>
                        <a:rPr lang="es-ES" sz="1350" b="1" kern="1200" dirty="0">
                          <a:solidFill>
                            <a:schemeClr val="tx1">
                              <a:lumMod val="75000"/>
                              <a:lumOff val="25000"/>
                            </a:schemeClr>
                          </a:solidFill>
                          <a:latin typeface="+mn-lt"/>
                          <a:ea typeface="+mn-ea"/>
                          <a:cs typeface="+mn-cs"/>
                        </a:rPr>
                        <a:t>Agotamiento de la capa de ozono</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s-ES" sz="1350" b="0" kern="1200" dirty="0">
                          <a:solidFill>
                            <a:schemeClr val="tx1">
                              <a:lumMod val="75000"/>
                              <a:lumOff val="25000"/>
                            </a:schemeClr>
                          </a:solidFill>
                          <a:latin typeface="+mn-lt"/>
                          <a:ea typeface="+mn-ea"/>
                          <a:cs typeface="+mn-cs"/>
                        </a:rPr>
                        <a:t>Debido a la fuga de refrigerantes utilizados para el transporte</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24000"/>
                      </a:srgbClr>
                    </a:solidFill>
                  </a:tcPr>
                </a:tc>
                <a:extLst>
                  <a:ext uri="{0D108BD9-81ED-4DB2-BD59-A6C34878D82A}">
                    <a16:rowId xmlns:a16="http://schemas.microsoft.com/office/drawing/2014/main" val="1020606105"/>
                  </a:ext>
                </a:extLst>
              </a:tr>
              <a:tr h="537164">
                <a:tc gridSpan="2">
                  <a:txBody>
                    <a:bodyPr/>
                    <a:lstStyle/>
                    <a:p>
                      <a:pPr algn="ctr"/>
                      <a:r>
                        <a:rPr lang="es-ES" sz="1350" b="1" kern="1200" dirty="0">
                          <a:solidFill>
                            <a:schemeClr val="tx1">
                              <a:lumMod val="75000"/>
                              <a:lumOff val="25000"/>
                            </a:schemeClr>
                          </a:solidFill>
                          <a:latin typeface="+mn-lt"/>
                          <a:ea typeface="+mn-ea"/>
                          <a:cs typeface="+mn-cs"/>
                        </a:rPr>
                        <a:t>Accidentes de tráfico</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24000"/>
                      </a:srgbClr>
                    </a:solidFill>
                  </a:tcPr>
                </a:tc>
                <a:extLst>
                  <a:ext uri="{0D108BD9-81ED-4DB2-BD59-A6C34878D82A}">
                    <a16:rowId xmlns:a16="http://schemas.microsoft.com/office/drawing/2014/main" val="2697143257"/>
                  </a:ext>
                </a:extLst>
              </a:tr>
              <a:tr h="537164">
                <a:tc gridSpan="2">
                  <a:txBody>
                    <a:bodyPr/>
                    <a:lstStyle/>
                    <a:p>
                      <a:pPr algn="ctr"/>
                      <a:r>
                        <a:rPr lang="es-ES" sz="1350" b="1" kern="1200" dirty="0">
                          <a:solidFill>
                            <a:schemeClr val="tx1">
                              <a:lumMod val="75000"/>
                              <a:lumOff val="25000"/>
                            </a:schemeClr>
                          </a:solidFill>
                          <a:latin typeface="+mn-lt"/>
                          <a:ea typeface="+mn-ea"/>
                          <a:cs typeface="+mn-cs"/>
                        </a:rPr>
                        <a:t>Congestión de los corredores de transporte de pasajeros</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ES" dirty="0">
                        <a:solidFill>
                          <a:schemeClr val="tx1">
                            <a:lumMod val="75000"/>
                            <a:lumOff val="25000"/>
                          </a:schemeClr>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0403973"/>
                  </a:ext>
                </a:extLst>
              </a:tr>
              <a:tr h="537164">
                <a:tc gridSpan="2">
                  <a:txBody>
                    <a:bodyPr/>
                    <a:lstStyle/>
                    <a:p>
                      <a:pPr algn="ctr"/>
                      <a:r>
                        <a:rPr lang="es-ES" sz="1350" b="1" kern="1200" dirty="0">
                          <a:solidFill>
                            <a:schemeClr val="tx1">
                              <a:lumMod val="75000"/>
                              <a:lumOff val="25000"/>
                            </a:schemeClr>
                          </a:solidFill>
                          <a:latin typeface="+mn-lt"/>
                          <a:ea typeface="+mn-ea"/>
                          <a:cs typeface="+mn-cs"/>
                        </a:rPr>
                        <a:t>El ruido</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ES" dirty="0">
                        <a:solidFill>
                          <a:schemeClr val="tx1">
                            <a:lumMod val="75000"/>
                            <a:lumOff val="25000"/>
                          </a:schemeClr>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6907818"/>
                  </a:ext>
                </a:extLst>
              </a:tr>
            </a:tbl>
          </a:graphicData>
        </a:graphic>
      </p:graphicFrame>
    </p:spTree>
    <p:extLst>
      <p:ext uri="{BB962C8B-B14F-4D97-AF65-F5344CB8AC3E}">
        <p14:creationId xmlns:p14="http://schemas.microsoft.com/office/powerpoint/2010/main" val="1944140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32</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167671"/>
            <a:ext cx="8403728" cy="367550"/>
          </a:xfrm>
          <a:noFill/>
        </p:spPr>
        <p:txBody>
          <a:bodyPr vert="horz" lIns="91440" tIns="45720" rIns="91440" bIns="45720" rtlCol="0" anchor="ctr">
            <a:noAutofit/>
          </a:bodyPr>
          <a:lstStyle/>
          <a:p>
            <a:r>
              <a:rPr lang="es-ES" sz="2000" dirty="0">
                <a:solidFill>
                  <a:srgbClr val="000000">
                    <a:lumMod val="75000"/>
                    <a:lumOff val="25000"/>
                  </a:srgbClr>
                </a:solidFill>
                <a:latin typeface="Arial"/>
              </a:rPr>
              <a:t>Técnicas: Las siete técnicas descritas tienen como objetivo mejorar el impacto ambiental de la función de T&amp;L, desde un nivel más estratégico / general hasta consideraciones operacionales. </a:t>
            </a:r>
          </a:p>
        </p:txBody>
      </p:sp>
      <p:sp>
        <p:nvSpPr>
          <p:cNvPr id="9" name="Titel 1">
            <a:extLst>
              <a:ext uri="{FF2B5EF4-FFF2-40B4-BE49-F238E27FC236}">
                <a16:creationId xmlns:a16="http://schemas.microsoft.com/office/drawing/2014/main" id="{E7132C94-0BE3-4D78-837D-E8CEF66DECA5}"/>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las operaciones de transporte y distribución</a:t>
            </a:r>
          </a:p>
        </p:txBody>
      </p:sp>
      <p:sp>
        <p:nvSpPr>
          <p:cNvPr id="10" name="Rectángulo 9">
            <a:extLst>
              <a:ext uri="{FF2B5EF4-FFF2-40B4-BE49-F238E27FC236}">
                <a16:creationId xmlns:a16="http://schemas.microsoft.com/office/drawing/2014/main" id="{740588F4-9765-4EB5-9A97-3EBE2BCC16B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1" name="Tabla 10">
            <a:extLst>
              <a:ext uri="{FF2B5EF4-FFF2-40B4-BE49-F238E27FC236}">
                <a16:creationId xmlns:a16="http://schemas.microsoft.com/office/drawing/2014/main" id="{6590EEC0-E5D4-4154-923F-E35DD8C86716}"/>
              </a:ext>
            </a:extLst>
          </p:cNvPr>
          <p:cNvGraphicFramePr>
            <a:graphicFrameLocks noGrp="1"/>
          </p:cNvGraphicFramePr>
          <p:nvPr>
            <p:extLst>
              <p:ext uri="{D42A27DB-BD31-4B8C-83A1-F6EECF244321}">
                <p14:modId xmlns:p14="http://schemas.microsoft.com/office/powerpoint/2010/main" val="862115924"/>
              </p:ext>
            </p:extLst>
          </p:nvPr>
        </p:nvGraphicFramePr>
        <p:xfrm>
          <a:off x="1231371" y="2223778"/>
          <a:ext cx="6681257" cy="3256280"/>
        </p:xfrm>
        <a:graphic>
          <a:graphicData uri="http://schemas.openxmlformats.org/drawingml/2006/table">
            <a:tbl>
              <a:tblPr firstRow="1" bandRow="1">
                <a:tableStyleId>{5C22544A-7EE6-4342-B048-85BDC9FD1C3A}</a:tableStyleId>
              </a:tblPr>
              <a:tblGrid>
                <a:gridCol w="569637">
                  <a:extLst>
                    <a:ext uri="{9D8B030D-6E8A-4147-A177-3AD203B41FA5}">
                      <a16:colId xmlns:a16="http://schemas.microsoft.com/office/drawing/2014/main" val="1439655594"/>
                    </a:ext>
                  </a:extLst>
                </a:gridCol>
                <a:gridCol w="6111620">
                  <a:extLst>
                    <a:ext uri="{9D8B030D-6E8A-4147-A177-3AD203B41FA5}">
                      <a16:colId xmlns:a16="http://schemas.microsoft.com/office/drawing/2014/main" val="41964106"/>
                    </a:ext>
                  </a:extLst>
                </a:gridCol>
              </a:tblGrid>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T1</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algn="l" defTabSz="685800" rtl="0" eaLnBrk="1" latinLnBrk="0" hangingPunct="1"/>
                      <a:r>
                        <a:rPr lang="es-ES" sz="1350" b="0" kern="1200" dirty="0">
                          <a:solidFill>
                            <a:schemeClr val="tx1">
                              <a:lumMod val="75000"/>
                              <a:lumOff val="25000"/>
                            </a:schemeClr>
                          </a:solidFill>
                          <a:latin typeface="+mn-lt"/>
                          <a:ea typeface="+mn-ea"/>
                          <a:cs typeface="+mn-cs"/>
                        </a:rPr>
                        <a:t>Adquisiciones ecológicas y requisitos ambientales para los proveedores de transporte.</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296327606"/>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T2</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350" b="0" kern="1200" dirty="0">
                          <a:solidFill>
                            <a:schemeClr val="tx1">
                              <a:lumMod val="75000"/>
                              <a:lumOff val="25000"/>
                            </a:schemeClr>
                          </a:solidFill>
                          <a:latin typeface="+mn-lt"/>
                          <a:ea typeface="+mn-ea"/>
                          <a:cs typeface="+mn-cs"/>
                        </a:rPr>
                        <a:t>Monitorización de eficiencia y presentación de informes para todas las operaciones de transporte y logística.</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507829045"/>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T3</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350" b="0" kern="1200" dirty="0">
                          <a:solidFill>
                            <a:schemeClr val="tx1">
                              <a:lumMod val="75000"/>
                              <a:lumOff val="25000"/>
                            </a:schemeClr>
                          </a:solidFill>
                          <a:latin typeface="+mn-lt"/>
                          <a:ea typeface="+mn-ea"/>
                          <a:cs typeface="+mn-cs"/>
                        </a:rPr>
                        <a:t>Integración de la eficiencia del transporte en las decisiones de abastecimiento y diseño del embalaje.</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153829018"/>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T4</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350" b="0" kern="1200" dirty="0">
                          <a:solidFill>
                            <a:schemeClr val="tx1">
                              <a:lumMod val="75000"/>
                              <a:lumOff val="25000"/>
                            </a:schemeClr>
                          </a:solidFill>
                          <a:latin typeface="+mn-lt"/>
                          <a:ea typeface="+mn-ea"/>
                          <a:cs typeface="+mn-cs"/>
                        </a:rPr>
                        <a:t>Cambio hacia modos de transporte más eficientes.</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1379458170"/>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T5</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350" b="0" kern="1200" dirty="0">
                          <a:solidFill>
                            <a:schemeClr val="tx1">
                              <a:lumMod val="75000"/>
                              <a:lumOff val="25000"/>
                            </a:schemeClr>
                          </a:solidFill>
                          <a:latin typeface="+mn-lt"/>
                          <a:ea typeface="+mn-ea"/>
                          <a:cs typeface="+mn-cs"/>
                        </a:rPr>
                        <a:t>Optimización del almacenamiento.</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1889656974"/>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T6</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350" b="0" kern="1200" dirty="0">
                          <a:solidFill>
                            <a:schemeClr val="tx1">
                              <a:lumMod val="75000"/>
                              <a:lumOff val="25000"/>
                            </a:schemeClr>
                          </a:solidFill>
                          <a:latin typeface="+mn-lt"/>
                          <a:ea typeface="+mn-ea"/>
                          <a:cs typeface="+mn-cs"/>
                        </a:rPr>
                        <a:t>Optimización de rutas: optimización de la red de rutas, planificación de rutas, uso de la telemática y capacitación de conductores.</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728902328"/>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T7</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350" b="0" kern="1200" dirty="0">
                          <a:solidFill>
                            <a:schemeClr val="tx1">
                              <a:lumMod val="75000"/>
                              <a:lumOff val="25000"/>
                            </a:schemeClr>
                          </a:solidFill>
                          <a:latin typeface="+mn-lt"/>
                          <a:ea typeface="+mn-ea"/>
                          <a:cs typeface="+mn-cs"/>
                        </a:rPr>
                        <a:t>Minimización del impacto ambiental de los vehículos de carretera a través de decisiones de compra y modificaciones de modernización.</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68873533"/>
                  </a:ext>
                </a:extLst>
              </a:tr>
            </a:tbl>
          </a:graphicData>
        </a:graphic>
      </p:graphicFrame>
    </p:spTree>
    <p:extLst>
      <p:ext uri="{BB962C8B-B14F-4D97-AF65-F5344CB8AC3E}">
        <p14:creationId xmlns:p14="http://schemas.microsoft.com/office/powerpoint/2010/main" val="193640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33</a:t>
            </a:fld>
            <a:endParaRPr lang="de-DE"/>
          </a:p>
        </p:txBody>
      </p:sp>
      <p:sp>
        <p:nvSpPr>
          <p:cNvPr id="13" name="Titel 1">
            <a:extLst>
              <a:ext uri="{FF2B5EF4-FFF2-40B4-BE49-F238E27FC236}">
                <a16:creationId xmlns:a16="http://schemas.microsoft.com/office/drawing/2014/main" id="{0D5E4E6A-A396-4289-A938-98C30370C5F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las operaciones de transporte y distribución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4" name="Rectángulo 13">
            <a:extLst>
              <a:ext uri="{FF2B5EF4-FFF2-40B4-BE49-F238E27FC236}">
                <a16:creationId xmlns:a16="http://schemas.microsoft.com/office/drawing/2014/main" id="{D7FBCE6C-D543-4E72-9091-180C49445E2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Rectángulo: esquinas superiores redondeadas 14">
            <a:extLst>
              <a:ext uri="{FF2B5EF4-FFF2-40B4-BE49-F238E27FC236}">
                <a16:creationId xmlns:a16="http://schemas.microsoft.com/office/drawing/2014/main" id="{ED2ED6F6-840F-4D37-88B2-FF3E318BE455}"/>
              </a:ext>
            </a:extLst>
          </p:cNvPr>
          <p:cNvSpPr/>
          <p:nvPr/>
        </p:nvSpPr>
        <p:spPr>
          <a:xfrm>
            <a:off x="341357" y="1397283"/>
            <a:ext cx="8461286" cy="505695"/>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a:extLst>
              <a:ext uri="{FF2B5EF4-FFF2-40B4-BE49-F238E27FC236}">
                <a16:creationId xmlns:a16="http://schemas.microsoft.com/office/drawing/2014/main" id="{176E819E-5655-4E4A-B4EF-D6376216A287}"/>
              </a:ext>
            </a:extLst>
          </p:cNvPr>
          <p:cNvSpPr/>
          <p:nvPr/>
        </p:nvSpPr>
        <p:spPr>
          <a:xfrm>
            <a:off x="4280950" y="870060"/>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11">
            <a:extLst>
              <a:ext uri="{FF2B5EF4-FFF2-40B4-BE49-F238E27FC236}">
                <a16:creationId xmlns:a16="http://schemas.microsoft.com/office/drawing/2014/main" id="{98533472-B536-44B8-8CED-AFBEAEDB1897}"/>
              </a:ext>
            </a:extLst>
          </p:cNvPr>
          <p:cNvSpPr/>
          <p:nvPr/>
        </p:nvSpPr>
        <p:spPr>
          <a:xfrm>
            <a:off x="341354" y="1542725"/>
            <a:ext cx="8461286"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pic>
        <p:nvPicPr>
          <p:cNvPr id="22" name="Gráfico 21">
            <a:extLst>
              <a:ext uri="{FF2B5EF4-FFF2-40B4-BE49-F238E27FC236}">
                <a16:creationId xmlns:a16="http://schemas.microsoft.com/office/drawing/2014/main" id="{99A034A0-70F7-4A06-9B4B-687633C8C3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86797" y="982177"/>
            <a:ext cx="427966" cy="408757"/>
          </a:xfrm>
          <a:prstGeom prst="rect">
            <a:avLst/>
          </a:prstGeom>
        </p:spPr>
      </p:pic>
      <p:sp>
        <p:nvSpPr>
          <p:cNvPr id="27" name="Rectángulo 26">
            <a:extLst>
              <a:ext uri="{FF2B5EF4-FFF2-40B4-BE49-F238E27FC236}">
                <a16:creationId xmlns:a16="http://schemas.microsoft.com/office/drawing/2014/main" id="{4FA96F7D-CC40-4830-ADAE-A10A849ABB18}"/>
              </a:ext>
            </a:extLst>
          </p:cNvPr>
          <p:cNvSpPr/>
          <p:nvPr/>
        </p:nvSpPr>
        <p:spPr>
          <a:xfrm>
            <a:off x="341360" y="1904290"/>
            <a:ext cx="8461284" cy="424421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0" name="Tabla 9">
            <a:extLst>
              <a:ext uri="{FF2B5EF4-FFF2-40B4-BE49-F238E27FC236}">
                <a16:creationId xmlns:a16="http://schemas.microsoft.com/office/drawing/2014/main" id="{34B99639-E037-4608-8003-037F10B8420E}"/>
              </a:ext>
            </a:extLst>
          </p:cNvPr>
          <p:cNvGraphicFramePr>
            <a:graphicFrameLocks noGrp="1"/>
          </p:cNvGraphicFramePr>
          <p:nvPr>
            <p:extLst>
              <p:ext uri="{D42A27DB-BD31-4B8C-83A1-F6EECF244321}">
                <p14:modId xmlns:p14="http://schemas.microsoft.com/office/powerpoint/2010/main" val="368150694"/>
              </p:ext>
            </p:extLst>
          </p:nvPr>
        </p:nvGraphicFramePr>
        <p:xfrm>
          <a:off x="353044" y="1918157"/>
          <a:ext cx="8449596" cy="4230352"/>
        </p:xfrm>
        <a:graphic>
          <a:graphicData uri="http://schemas.openxmlformats.org/drawingml/2006/table">
            <a:tbl>
              <a:tblPr firstRow="1" bandRow="1">
                <a:tableStyleId>{5C22544A-7EE6-4342-B048-85BDC9FD1C3A}</a:tableStyleId>
              </a:tblPr>
              <a:tblGrid>
                <a:gridCol w="492776">
                  <a:extLst>
                    <a:ext uri="{9D8B030D-6E8A-4147-A177-3AD203B41FA5}">
                      <a16:colId xmlns:a16="http://schemas.microsoft.com/office/drawing/2014/main" val="3800564517"/>
                    </a:ext>
                  </a:extLst>
                </a:gridCol>
                <a:gridCol w="7956820">
                  <a:extLst>
                    <a:ext uri="{9D8B030D-6E8A-4147-A177-3AD203B41FA5}">
                      <a16:colId xmlns:a16="http://schemas.microsoft.com/office/drawing/2014/main" val="4197688708"/>
                    </a:ext>
                  </a:extLst>
                </a:gridCol>
              </a:tblGrid>
              <a:tr h="1105235">
                <a:tc>
                  <a:txBody>
                    <a:bodyPr/>
                    <a:lstStyle/>
                    <a:p>
                      <a:pPr algn="ctr"/>
                      <a:r>
                        <a:rPr lang="es-ES" dirty="0">
                          <a:solidFill>
                            <a:schemeClr val="tx1">
                              <a:lumMod val="75000"/>
                              <a:lumOff val="25000"/>
                            </a:schemeClr>
                          </a:solidFill>
                        </a:rPr>
                        <a:t>T1</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pPr algn="just"/>
                      <a:r>
                        <a:rPr lang="es-ES" sz="1100" b="0" dirty="0">
                          <a:solidFill>
                            <a:schemeClr val="tx1">
                              <a:lumMod val="75000"/>
                              <a:lumOff val="25000"/>
                            </a:schemeClr>
                          </a:solidFill>
                        </a:rPr>
                        <a:t>Alienta a los proveedores externos de T&amp;L a implementar las opciones de mejora y obtener los beneficios ambientales asociados.</a:t>
                      </a:r>
                    </a:p>
                    <a:p>
                      <a:pPr marL="285750" indent="-285750" algn="just">
                        <a:buFont typeface="Courier New" panose="02070309020205020404" pitchFamily="49" charset="0"/>
                        <a:buChar char="o"/>
                      </a:pPr>
                      <a:r>
                        <a:rPr lang="es-ES" sz="1050" b="0" dirty="0">
                          <a:solidFill>
                            <a:schemeClr val="tx1">
                              <a:lumMod val="75000"/>
                              <a:lumOff val="25000"/>
                            </a:schemeClr>
                          </a:solidFill>
                        </a:rPr>
                        <a:t>Usar combustibles de envío más limpios (contenido de bajo contenido de azufre)</a:t>
                      </a:r>
                    </a:p>
                    <a:p>
                      <a:pPr marL="285750" indent="-285750" algn="just">
                        <a:buFont typeface="Courier New" panose="02070309020205020404" pitchFamily="49" charset="0"/>
                        <a:buChar char="o"/>
                      </a:pPr>
                      <a:r>
                        <a:rPr lang="es-ES" sz="1050" b="0" dirty="0">
                          <a:solidFill>
                            <a:schemeClr val="tx1">
                              <a:lumMod val="75000"/>
                              <a:lumOff val="25000"/>
                            </a:schemeClr>
                          </a:solidFill>
                        </a:rPr>
                        <a:t>Usar camiones más eficientes y más limpios (por ejemplo, EURO V)</a:t>
                      </a:r>
                    </a:p>
                    <a:p>
                      <a:pPr marL="285750" indent="-285750" algn="just">
                        <a:buFont typeface="Courier New" panose="02070309020205020404" pitchFamily="49" charset="0"/>
                        <a:buChar char="o"/>
                      </a:pPr>
                      <a:r>
                        <a:rPr lang="es-ES" sz="1050" b="0" dirty="0">
                          <a:solidFill>
                            <a:schemeClr val="tx1">
                              <a:lumMod val="75000"/>
                              <a:lumOff val="25000"/>
                            </a:schemeClr>
                          </a:solidFill>
                        </a:rPr>
                        <a:t>Usar camiones con motor alterno (biogás o híbridos)</a:t>
                      </a:r>
                    </a:p>
                    <a:p>
                      <a:pPr marL="285750" indent="-285750" algn="just">
                        <a:buFont typeface="Courier New" panose="02070309020205020404" pitchFamily="49" charset="0"/>
                        <a:buChar char="o"/>
                      </a:pPr>
                      <a:r>
                        <a:rPr lang="es-ES" sz="1050" b="0" dirty="0">
                          <a:solidFill>
                            <a:schemeClr val="tx1">
                              <a:lumMod val="75000"/>
                              <a:lumOff val="25000"/>
                            </a:schemeClr>
                          </a:solidFill>
                        </a:rPr>
                        <a:t>Cambio hacia modos de transporte más eficientes. </a:t>
                      </a:r>
                    </a:p>
                  </a:txBody>
                  <a:tcP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3645795007"/>
                  </a:ext>
                </a:extLst>
              </a:tr>
              <a:tr h="467867">
                <a:tc>
                  <a:txBody>
                    <a:bodyPr/>
                    <a:lstStyle/>
                    <a:p>
                      <a:pPr algn="ctr"/>
                      <a:r>
                        <a:rPr lang="es-ES" b="1" dirty="0">
                          <a:solidFill>
                            <a:schemeClr val="tx1">
                              <a:lumMod val="75000"/>
                              <a:lumOff val="25000"/>
                            </a:schemeClr>
                          </a:solidFill>
                        </a:rPr>
                        <a:t>T2</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La monitorización detallada de la eficiencia de carga de camiones en diferentes etapas de transporte puede informar la optimización del empaque y de la red de distribución de acuerdo con el concepto de grupo de proveedores.</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629845932"/>
                  </a:ext>
                </a:extLst>
              </a:tr>
              <a:tr h="486863">
                <a:tc>
                  <a:txBody>
                    <a:bodyPr/>
                    <a:lstStyle/>
                    <a:p>
                      <a:pPr algn="ctr"/>
                      <a:r>
                        <a:rPr lang="es-ES" b="1" dirty="0">
                          <a:solidFill>
                            <a:schemeClr val="tx1">
                              <a:lumMod val="75000"/>
                              <a:lumOff val="25000"/>
                            </a:schemeClr>
                          </a:solidFill>
                        </a:rPr>
                        <a:t>T3</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Evitar el transporte aéreo y reducir las distancias de transporte puede reducir considerablemente el impacto ambiental. </a:t>
                      </a:r>
                      <a:r>
                        <a:rPr lang="es-ES" sz="900" b="0" i="1" kern="1200" dirty="0">
                          <a:solidFill>
                            <a:schemeClr val="tx1">
                              <a:lumMod val="75000"/>
                              <a:lumOff val="25000"/>
                            </a:schemeClr>
                          </a:solidFill>
                          <a:latin typeface="+mn-lt"/>
                          <a:ea typeface="+mn-ea"/>
                          <a:cs typeface="+mn-cs"/>
                        </a:rPr>
                        <a:t>(El impacto específico del calentamiento global del transporte aéreo es 60 veces mayor que el del transporte marítimo).</a:t>
                      </a:r>
                      <a:endParaRPr lang="es-ES" sz="1100" b="0" i="1" kern="1200" dirty="0">
                        <a:solidFill>
                          <a:schemeClr val="tx1">
                            <a:lumMod val="75000"/>
                            <a:lumOff val="25000"/>
                          </a:schemeClr>
                        </a:solidFill>
                        <a:latin typeface="+mn-lt"/>
                        <a:ea typeface="+mn-ea"/>
                        <a:cs typeface="+mn-cs"/>
                      </a:endParaRP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814577536"/>
                  </a:ext>
                </a:extLst>
              </a:tr>
              <a:tr h="473672">
                <a:tc>
                  <a:txBody>
                    <a:bodyPr/>
                    <a:lstStyle/>
                    <a:p>
                      <a:pPr algn="ctr"/>
                      <a:r>
                        <a:rPr lang="es-ES" b="1" dirty="0">
                          <a:solidFill>
                            <a:schemeClr val="tx1">
                              <a:lumMod val="75000"/>
                              <a:lumOff val="25000"/>
                            </a:schemeClr>
                          </a:solidFill>
                        </a:rPr>
                        <a:t>T4</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El cambio hacia modos más eficientes puede generar una variedad de beneficios ambientales, principalmente en términos de energía/CO</a:t>
                      </a:r>
                      <a:r>
                        <a:rPr lang="es-ES" sz="1100" b="0" kern="1200" baseline="-25000" dirty="0">
                          <a:solidFill>
                            <a:schemeClr val="tx1">
                              <a:lumMod val="75000"/>
                              <a:lumOff val="25000"/>
                            </a:schemeClr>
                          </a:solidFill>
                          <a:latin typeface="+mn-lt"/>
                          <a:ea typeface="+mn-ea"/>
                          <a:cs typeface="+mn-cs"/>
                        </a:rPr>
                        <a:t>2</a:t>
                      </a:r>
                      <a:r>
                        <a:rPr lang="es-ES" sz="1100" b="0" kern="1200" dirty="0">
                          <a:solidFill>
                            <a:schemeClr val="tx1">
                              <a:lumMod val="75000"/>
                              <a:lumOff val="25000"/>
                            </a:schemeClr>
                          </a:solidFill>
                          <a:latin typeface="+mn-lt"/>
                          <a:ea typeface="+mn-ea"/>
                          <a:cs typeface="+mn-cs"/>
                        </a:rPr>
                        <a:t>, contaminación del aire y ruido.</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1975075582"/>
                  </a:ext>
                </a:extLst>
              </a:tr>
              <a:tr h="612566">
                <a:tc>
                  <a:txBody>
                    <a:bodyPr/>
                    <a:lstStyle/>
                    <a:p>
                      <a:pPr algn="ctr"/>
                      <a:r>
                        <a:rPr lang="es-ES" b="1" dirty="0">
                          <a:solidFill>
                            <a:schemeClr val="tx1">
                              <a:lumMod val="75000"/>
                              <a:lumOff val="25000"/>
                            </a:schemeClr>
                          </a:solidFill>
                        </a:rPr>
                        <a:t>T5</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El almacenamiento optimizado produce numerosos beneficios relacionados principalmente con:</a:t>
                      </a:r>
                    </a:p>
                    <a:p>
                      <a:pPr marL="285750" indent="-285750" algn="just" defTabSz="685800" rtl="0" eaLnBrk="1" latinLnBrk="0" hangingPunct="1">
                        <a:buFont typeface="Courier New" panose="02070309020205020404" pitchFamily="49" charset="0"/>
                        <a:buChar char="o"/>
                      </a:pPr>
                      <a:r>
                        <a:rPr lang="es-ES" sz="1050" b="0" kern="1200" dirty="0">
                          <a:solidFill>
                            <a:schemeClr val="tx1">
                              <a:lumMod val="75000"/>
                              <a:lumOff val="25000"/>
                            </a:schemeClr>
                          </a:solidFill>
                          <a:latin typeface="+mn-lt"/>
                          <a:ea typeface="+mn-ea"/>
                          <a:cs typeface="+mn-cs"/>
                        </a:rPr>
                        <a:t>El menor consumo de energía y las emisiones de gases de efecto invernadero.</a:t>
                      </a:r>
                    </a:p>
                    <a:p>
                      <a:pPr marL="285750" indent="-285750" algn="just" defTabSz="685800" rtl="0" eaLnBrk="1" latinLnBrk="0" hangingPunct="1">
                        <a:buFont typeface="Courier New" panose="02070309020205020404" pitchFamily="49" charset="0"/>
                        <a:buChar char="o"/>
                      </a:pPr>
                      <a:r>
                        <a:rPr lang="es-ES" sz="1050" b="0" kern="1200" dirty="0">
                          <a:solidFill>
                            <a:schemeClr val="tx1">
                              <a:lumMod val="75000"/>
                              <a:lumOff val="25000"/>
                            </a:schemeClr>
                          </a:solidFill>
                          <a:latin typeface="+mn-lt"/>
                          <a:ea typeface="+mn-ea"/>
                          <a:cs typeface="+mn-cs"/>
                        </a:rPr>
                        <a:t>Menor distancia recorrida a través de una mejor gestión de la carga útil. </a:t>
                      </a:r>
                    </a:p>
                  </a:txBody>
                  <a:tcP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2769953122"/>
                  </a:ext>
                </a:extLst>
              </a:tr>
              <a:tr h="471583">
                <a:tc>
                  <a:txBody>
                    <a:bodyPr/>
                    <a:lstStyle/>
                    <a:p>
                      <a:pPr algn="ctr"/>
                      <a:r>
                        <a:rPr lang="es-ES" b="1" dirty="0">
                          <a:solidFill>
                            <a:schemeClr val="tx1">
                              <a:lumMod val="75000"/>
                              <a:lumOff val="25000"/>
                            </a:schemeClr>
                          </a:solidFill>
                        </a:rPr>
                        <a:t>T6</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Las técnicas de conducción más eficientes pueden reducir el consumo de combustible hasta en un 10%.</a:t>
                      </a:r>
                      <a:r>
                        <a:rPr lang="es-ES" sz="900" b="0" i="1" kern="1200" dirty="0">
                          <a:solidFill>
                            <a:schemeClr val="tx1">
                              <a:lumMod val="75000"/>
                              <a:lumOff val="25000"/>
                            </a:schemeClr>
                          </a:solidFill>
                          <a:latin typeface="+mn-lt"/>
                          <a:ea typeface="+mn-ea"/>
                          <a:cs typeface="+mn-cs"/>
                        </a:rPr>
                        <a:t>(En la vida real, los resultados eficientes son mas bajos).</a:t>
                      </a:r>
                    </a:p>
                  </a:txBody>
                  <a:tcP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4115900537"/>
                  </a:ext>
                </a:extLst>
              </a:tr>
              <a:tr h="612566">
                <a:tc>
                  <a:txBody>
                    <a:bodyPr/>
                    <a:lstStyle/>
                    <a:p>
                      <a:pPr algn="ctr"/>
                      <a:r>
                        <a:rPr lang="es-ES" b="1" dirty="0">
                          <a:solidFill>
                            <a:schemeClr val="tx1">
                              <a:lumMod val="75000"/>
                              <a:lumOff val="25000"/>
                            </a:schemeClr>
                          </a:solidFill>
                        </a:rPr>
                        <a:t>T7</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Las reducciones de combustible y CO</a:t>
                      </a:r>
                      <a:r>
                        <a:rPr lang="es-ES" sz="1100" b="0" kern="1200" baseline="-25000" dirty="0">
                          <a:solidFill>
                            <a:schemeClr val="tx1">
                              <a:lumMod val="75000"/>
                              <a:lumOff val="25000"/>
                            </a:schemeClr>
                          </a:solidFill>
                          <a:latin typeface="+mn-lt"/>
                          <a:ea typeface="+mn-ea"/>
                          <a:cs typeface="+mn-cs"/>
                        </a:rPr>
                        <a:t>2</a:t>
                      </a:r>
                      <a:r>
                        <a:rPr lang="es-ES" sz="1100" b="0" kern="1200" dirty="0">
                          <a:solidFill>
                            <a:schemeClr val="tx1">
                              <a:lumMod val="75000"/>
                              <a:lumOff val="25000"/>
                            </a:schemeClr>
                          </a:solidFill>
                          <a:latin typeface="+mn-lt"/>
                          <a:ea typeface="+mn-ea"/>
                          <a:cs typeface="+mn-cs"/>
                        </a:rPr>
                        <a:t> atribuibles a diversas medidas.</a:t>
                      </a:r>
                    </a:p>
                    <a:p>
                      <a:pPr marL="285750" indent="-285750" algn="just" defTabSz="685800" rtl="0" eaLnBrk="1" latinLnBrk="0" hangingPunct="1">
                        <a:buFont typeface="Courier New" panose="02070309020205020404" pitchFamily="49" charset="0"/>
                        <a:buChar char="o"/>
                      </a:pPr>
                      <a:r>
                        <a:rPr lang="es-ES" sz="1050" b="0" kern="1200" dirty="0">
                          <a:solidFill>
                            <a:schemeClr val="tx1">
                              <a:lumMod val="75000"/>
                              <a:lumOff val="25000"/>
                            </a:schemeClr>
                          </a:solidFill>
                          <a:latin typeface="+mn-lt"/>
                          <a:ea typeface="+mn-ea"/>
                          <a:cs typeface="+mn-cs"/>
                        </a:rPr>
                        <a:t>El uso de gas natural y biogás ​​podría generar ahorros de CO</a:t>
                      </a:r>
                      <a:r>
                        <a:rPr lang="es-ES" sz="1050" b="0" kern="1200" baseline="-25000" dirty="0">
                          <a:solidFill>
                            <a:schemeClr val="tx1">
                              <a:lumMod val="75000"/>
                              <a:lumOff val="25000"/>
                            </a:schemeClr>
                          </a:solidFill>
                          <a:latin typeface="+mn-lt"/>
                          <a:ea typeface="+mn-ea"/>
                          <a:cs typeface="+mn-cs"/>
                        </a:rPr>
                        <a:t>2 </a:t>
                      </a:r>
                      <a:r>
                        <a:rPr lang="es-ES" sz="1050" b="0" kern="1200" dirty="0">
                          <a:solidFill>
                            <a:schemeClr val="tx1">
                              <a:lumMod val="75000"/>
                              <a:lumOff val="25000"/>
                            </a:schemeClr>
                          </a:solidFill>
                          <a:latin typeface="+mn-lt"/>
                          <a:ea typeface="+mn-ea"/>
                          <a:cs typeface="+mn-cs"/>
                        </a:rPr>
                        <a:t>del 10-15% y más del 60%, respectivamente.</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328687888"/>
                  </a:ext>
                </a:extLst>
              </a:tr>
            </a:tbl>
          </a:graphicData>
        </a:graphic>
      </p:graphicFrame>
    </p:spTree>
    <p:extLst>
      <p:ext uri="{BB962C8B-B14F-4D97-AF65-F5344CB8AC3E}">
        <p14:creationId xmlns:p14="http://schemas.microsoft.com/office/powerpoint/2010/main" val="46705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34</a:t>
            </a:fld>
            <a:endParaRPr lang="de-DE"/>
          </a:p>
        </p:txBody>
      </p:sp>
      <p:sp>
        <p:nvSpPr>
          <p:cNvPr id="13" name="Titel 1">
            <a:extLst>
              <a:ext uri="{FF2B5EF4-FFF2-40B4-BE49-F238E27FC236}">
                <a16:creationId xmlns:a16="http://schemas.microsoft.com/office/drawing/2014/main" id="{0D5E4E6A-A396-4289-A938-98C30370C5F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las operaciones de transporte y distribución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4" name="Rectángulo 13">
            <a:extLst>
              <a:ext uri="{FF2B5EF4-FFF2-40B4-BE49-F238E27FC236}">
                <a16:creationId xmlns:a16="http://schemas.microsoft.com/office/drawing/2014/main" id="{D7FBCE6C-D543-4E72-9091-180C49445E2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Rectángulo: esquinas superiores redondeadas 14">
            <a:extLst>
              <a:ext uri="{FF2B5EF4-FFF2-40B4-BE49-F238E27FC236}">
                <a16:creationId xmlns:a16="http://schemas.microsoft.com/office/drawing/2014/main" id="{ED2ED6F6-840F-4D37-88B2-FF3E318BE455}"/>
              </a:ext>
            </a:extLst>
          </p:cNvPr>
          <p:cNvSpPr/>
          <p:nvPr/>
        </p:nvSpPr>
        <p:spPr>
          <a:xfrm>
            <a:off x="341357" y="1397283"/>
            <a:ext cx="8461286" cy="505695"/>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11">
            <a:extLst>
              <a:ext uri="{FF2B5EF4-FFF2-40B4-BE49-F238E27FC236}">
                <a16:creationId xmlns:a16="http://schemas.microsoft.com/office/drawing/2014/main" id="{98533472-B536-44B8-8CED-AFBEAEDB1897}"/>
              </a:ext>
            </a:extLst>
          </p:cNvPr>
          <p:cNvSpPr/>
          <p:nvPr/>
        </p:nvSpPr>
        <p:spPr>
          <a:xfrm>
            <a:off x="341354" y="1542725"/>
            <a:ext cx="8461286"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sp>
        <p:nvSpPr>
          <p:cNvPr id="27" name="Rectángulo 26">
            <a:extLst>
              <a:ext uri="{FF2B5EF4-FFF2-40B4-BE49-F238E27FC236}">
                <a16:creationId xmlns:a16="http://schemas.microsoft.com/office/drawing/2014/main" id="{4FA96F7D-CC40-4830-ADAE-A10A849ABB18}"/>
              </a:ext>
            </a:extLst>
          </p:cNvPr>
          <p:cNvSpPr/>
          <p:nvPr/>
        </p:nvSpPr>
        <p:spPr>
          <a:xfrm>
            <a:off x="341360" y="1904291"/>
            <a:ext cx="8461284" cy="3278656"/>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0" name="Tabla 9">
            <a:extLst>
              <a:ext uri="{FF2B5EF4-FFF2-40B4-BE49-F238E27FC236}">
                <a16:creationId xmlns:a16="http://schemas.microsoft.com/office/drawing/2014/main" id="{34B99639-E037-4608-8003-037F10B8420E}"/>
              </a:ext>
            </a:extLst>
          </p:cNvPr>
          <p:cNvGraphicFramePr>
            <a:graphicFrameLocks noGrp="1"/>
          </p:cNvGraphicFramePr>
          <p:nvPr>
            <p:extLst>
              <p:ext uri="{D42A27DB-BD31-4B8C-83A1-F6EECF244321}">
                <p14:modId xmlns:p14="http://schemas.microsoft.com/office/powerpoint/2010/main" val="245706317"/>
              </p:ext>
            </p:extLst>
          </p:nvPr>
        </p:nvGraphicFramePr>
        <p:xfrm>
          <a:off x="353044" y="1918157"/>
          <a:ext cx="8449596" cy="3264789"/>
        </p:xfrm>
        <a:graphic>
          <a:graphicData uri="http://schemas.openxmlformats.org/drawingml/2006/table">
            <a:tbl>
              <a:tblPr firstRow="1" bandRow="1">
                <a:tableStyleId>{5C22544A-7EE6-4342-B048-85BDC9FD1C3A}</a:tableStyleId>
              </a:tblPr>
              <a:tblGrid>
                <a:gridCol w="492776">
                  <a:extLst>
                    <a:ext uri="{9D8B030D-6E8A-4147-A177-3AD203B41FA5}">
                      <a16:colId xmlns:a16="http://schemas.microsoft.com/office/drawing/2014/main" val="3800564517"/>
                    </a:ext>
                  </a:extLst>
                </a:gridCol>
                <a:gridCol w="7956820">
                  <a:extLst>
                    <a:ext uri="{9D8B030D-6E8A-4147-A177-3AD203B41FA5}">
                      <a16:colId xmlns:a16="http://schemas.microsoft.com/office/drawing/2014/main" val="4197688708"/>
                    </a:ext>
                  </a:extLst>
                </a:gridCol>
              </a:tblGrid>
              <a:tr h="615493">
                <a:tc>
                  <a:txBody>
                    <a:bodyPr/>
                    <a:lstStyle/>
                    <a:p>
                      <a:pPr algn="ctr"/>
                      <a:r>
                        <a:rPr lang="es-ES" dirty="0">
                          <a:solidFill>
                            <a:schemeClr val="tx1">
                              <a:lumMod val="75000"/>
                              <a:lumOff val="25000"/>
                            </a:schemeClr>
                          </a:solidFill>
                        </a:rPr>
                        <a:t>T1</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pPr algn="just"/>
                      <a:r>
                        <a:rPr lang="es-ES" sz="1100" b="0" dirty="0">
                          <a:solidFill>
                            <a:schemeClr val="tx1">
                              <a:lumMod val="75000"/>
                              <a:lumOff val="25000"/>
                            </a:schemeClr>
                          </a:solidFill>
                        </a:rPr>
                        <a:t>Los proveedores de T&amp;L de terceros más respetuosos con el medio ambiente, y aquellos que cumplen con los requisitos ambientales específicos, no necesariamente brindan un servicio más caro.</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3645795007"/>
                  </a:ext>
                </a:extLst>
              </a:tr>
              <a:tr h="467867">
                <a:tc>
                  <a:txBody>
                    <a:bodyPr/>
                    <a:lstStyle/>
                    <a:p>
                      <a:pPr algn="ctr"/>
                      <a:r>
                        <a:rPr lang="es-ES" b="1" dirty="0">
                          <a:solidFill>
                            <a:schemeClr val="tx1">
                              <a:lumMod val="75000"/>
                              <a:lumOff val="25000"/>
                            </a:schemeClr>
                          </a:solidFill>
                        </a:rPr>
                        <a:t>T2</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No se conocen los costes pero se esperan que sean pequeños en comparación con los 	beneficios.</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629845932"/>
                  </a:ext>
                </a:extLst>
              </a:tr>
              <a:tr h="486863">
                <a:tc>
                  <a:txBody>
                    <a:bodyPr/>
                    <a:lstStyle/>
                    <a:p>
                      <a:pPr algn="ctr"/>
                      <a:r>
                        <a:rPr lang="es-ES" b="1" dirty="0">
                          <a:solidFill>
                            <a:schemeClr val="tx1">
                              <a:lumMod val="75000"/>
                              <a:lumOff val="25000"/>
                            </a:schemeClr>
                          </a:solidFill>
                        </a:rPr>
                        <a:t>T3</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El cálculo del coste del ciclo de vida debe aplicarse para determinar los costes netos. </a:t>
                      </a:r>
                      <a:r>
                        <a:rPr lang="es-ES" sz="900" b="0" i="1" kern="1200" dirty="0">
                          <a:solidFill>
                            <a:schemeClr val="tx1">
                              <a:lumMod val="75000"/>
                              <a:lumOff val="25000"/>
                            </a:schemeClr>
                          </a:solidFill>
                          <a:latin typeface="+mn-lt"/>
                          <a:ea typeface="+mn-ea"/>
                          <a:cs typeface="+mn-cs"/>
                        </a:rPr>
                        <a:t>(Los posibles aumentos en los costes de aprovisionamiento y embalaje pueden ser compensados por posibles reducciones en los costes de T&amp;L, almacenamiento y visualización en la tienda y costos de manejo).</a:t>
                      </a:r>
                    </a:p>
                  </a:txBody>
                  <a:tcP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814577536"/>
                  </a:ext>
                </a:extLst>
              </a:tr>
              <a:tr h="473672">
                <a:tc>
                  <a:txBody>
                    <a:bodyPr/>
                    <a:lstStyle/>
                    <a:p>
                      <a:pPr algn="ctr"/>
                      <a:r>
                        <a:rPr lang="es-ES" b="1" dirty="0">
                          <a:solidFill>
                            <a:schemeClr val="tx1">
                              <a:lumMod val="75000"/>
                              <a:lumOff val="25000"/>
                            </a:schemeClr>
                          </a:solidFill>
                        </a:rPr>
                        <a:t>T4</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La inversión en la red de distribución necesaria para lograr cambios intermodales puede ser recuperada por ahorros en los costes de transporte. </a:t>
                      </a:r>
                      <a:r>
                        <a:rPr lang="es-ES" sz="900" b="0" i="1" kern="1200" dirty="0">
                          <a:solidFill>
                            <a:schemeClr val="tx1">
                              <a:lumMod val="75000"/>
                              <a:lumOff val="25000"/>
                            </a:schemeClr>
                          </a:solidFill>
                          <a:latin typeface="+mn-lt"/>
                          <a:ea typeface="+mn-ea"/>
                          <a:cs typeface="+mn-cs"/>
                        </a:rPr>
                        <a:t>(Es más probable que el ferrocarril ofrezca ahorros de costes en comparación con el transporte por carretera para distancias más largas).</a:t>
                      </a:r>
                    </a:p>
                  </a:txBody>
                  <a:tcP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1975075582"/>
                  </a:ext>
                </a:extLst>
              </a:tr>
              <a:tr h="612566">
                <a:tc>
                  <a:txBody>
                    <a:bodyPr/>
                    <a:lstStyle/>
                    <a:p>
                      <a:pPr algn="ctr"/>
                      <a:r>
                        <a:rPr lang="es-ES" b="1" dirty="0">
                          <a:solidFill>
                            <a:schemeClr val="tx1">
                              <a:lumMod val="75000"/>
                              <a:lumOff val="25000"/>
                            </a:schemeClr>
                          </a:solidFill>
                        </a:rPr>
                        <a:t>T5</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Costes de formación de conductores entre 170 y 340 euros por conductor. Un ahorro de combustible del 5% se traduciría en 2.500 euros ahorrados solo en el primer año.</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2769953122"/>
                  </a:ext>
                </a:extLst>
              </a:tr>
              <a:tr h="471583">
                <a:tc>
                  <a:txBody>
                    <a:bodyPr/>
                    <a:lstStyle/>
                    <a:p>
                      <a:pPr algn="ctr"/>
                      <a:r>
                        <a:rPr lang="es-ES" b="1" dirty="0">
                          <a:solidFill>
                            <a:schemeClr val="tx1">
                              <a:lumMod val="75000"/>
                              <a:lumOff val="25000"/>
                            </a:schemeClr>
                          </a:solidFill>
                        </a:rPr>
                        <a:t>T6</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Las modificaciones del vehículo pueden resultar en un ahorro sustancial de combustible y costes.</a:t>
                      </a:r>
                      <a:endParaRPr lang="es-ES" sz="1050" b="0" kern="1200" dirty="0">
                        <a:solidFill>
                          <a:schemeClr val="tx1">
                            <a:lumMod val="75000"/>
                            <a:lumOff val="25000"/>
                          </a:schemeClr>
                        </a:solidFill>
                        <a:latin typeface="+mn-lt"/>
                        <a:ea typeface="+mn-ea"/>
                        <a:cs typeface="+mn-cs"/>
                      </a:endParaRP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4115900537"/>
                  </a:ext>
                </a:extLst>
              </a:tr>
            </a:tbl>
          </a:graphicData>
        </a:graphic>
      </p:graphicFrame>
      <p:sp>
        <p:nvSpPr>
          <p:cNvPr id="18" name="Elipse 17">
            <a:extLst>
              <a:ext uri="{FF2B5EF4-FFF2-40B4-BE49-F238E27FC236}">
                <a16:creationId xmlns:a16="http://schemas.microsoft.com/office/drawing/2014/main" id="{74EDD1CA-1EFC-4526-AD8A-9D020529E8B5}"/>
              </a:ext>
            </a:extLst>
          </p:cNvPr>
          <p:cNvSpPr/>
          <p:nvPr/>
        </p:nvSpPr>
        <p:spPr>
          <a:xfrm>
            <a:off x="4252169" y="905871"/>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9" name="Gráfico 18">
            <a:extLst>
              <a:ext uri="{FF2B5EF4-FFF2-40B4-BE49-F238E27FC236}">
                <a16:creationId xmlns:a16="http://schemas.microsoft.com/office/drawing/2014/main" id="{B49E0912-D891-4353-B755-30527371CE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12214" y="976840"/>
            <a:ext cx="336919" cy="507831"/>
          </a:xfrm>
          <a:prstGeom prst="rect">
            <a:avLst/>
          </a:prstGeom>
        </p:spPr>
      </p:pic>
    </p:spTree>
    <p:extLst>
      <p:ext uri="{BB962C8B-B14F-4D97-AF65-F5344CB8AC3E}">
        <p14:creationId xmlns:p14="http://schemas.microsoft.com/office/powerpoint/2010/main" val="548148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35</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402450" y="1022850"/>
            <a:ext cx="8403728" cy="367550"/>
          </a:xfrm>
        </p:spPr>
        <p:txBody>
          <a:bodyPr/>
          <a:lstStyle/>
          <a:p>
            <a:pPr algn="ctr"/>
            <a:r>
              <a:rPr lang="de-DE" sz="3600" dirty="0">
                <a:solidFill>
                  <a:srgbClr val="000000">
                    <a:lumMod val="75000"/>
                    <a:lumOff val="25000"/>
                  </a:srgbClr>
                </a:solidFill>
                <a:latin typeface="Arial"/>
              </a:rPr>
              <a:t>Impulsión de la implementación:</a:t>
            </a:r>
            <a:endParaRPr lang="es-ES" sz="3600" dirty="0">
              <a:solidFill>
                <a:srgbClr val="000000">
                  <a:lumMod val="75000"/>
                  <a:lumOff val="25000"/>
                </a:srgbClr>
              </a:solidFill>
              <a:latin typeface="Arial"/>
            </a:endParaRPr>
          </a:p>
        </p:txBody>
      </p:sp>
      <p:sp>
        <p:nvSpPr>
          <p:cNvPr id="8" name="Inhaltsplatzhalter 2">
            <a:extLst>
              <a:ext uri="{FF2B5EF4-FFF2-40B4-BE49-F238E27FC236}">
                <a16:creationId xmlns:a16="http://schemas.microsoft.com/office/drawing/2014/main" id="{75266D3E-FDC3-4776-A54C-B62A5354912B}"/>
              </a:ext>
            </a:extLst>
          </p:cNvPr>
          <p:cNvSpPr>
            <a:spLocks noGrp="1"/>
          </p:cNvSpPr>
          <p:nvPr>
            <p:ph idx="1"/>
          </p:nvPr>
        </p:nvSpPr>
        <p:spPr>
          <a:xfrm>
            <a:off x="457200" y="2035592"/>
            <a:ext cx="8229600" cy="3197831"/>
          </a:xfrm>
        </p:spPr>
        <p:txBody>
          <a:bodyPr vert="horz" lIns="91440" tIns="45720" rIns="91440" bIns="45720" rtlCol="0">
            <a:normAutofit/>
          </a:bodyPr>
          <a:lstStyle/>
          <a:p>
            <a:pPr marL="285750" indent="-285750" algn="just">
              <a:spcAft>
                <a:spcPts val="450"/>
              </a:spcAft>
              <a:buChar char="•"/>
            </a:pPr>
            <a:r>
              <a:rPr lang="es-ES" b="0" dirty="0">
                <a:solidFill>
                  <a:schemeClr val="tx1">
                    <a:lumMod val="75000"/>
                    <a:lumOff val="25000"/>
                  </a:schemeClr>
                </a:solidFill>
              </a:rPr>
              <a:t>Cumplir con los deberes de responsabilidad social corporativa, incluida la información (por ejemplo, la huella de carbono de la operación).</a:t>
            </a:r>
          </a:p>
          <a:p>
            <a:pPr marL="285750" indent="-285750" algn="just">
              <a:spcAft>
                <a:spcPts val="450"/>
              </a:spcAft>
              <a:buChar char="•"/>
            </a:pPr>
            <a:r>
              <a:rPr lang="es-ES" b="0" dirty="0">
                <a:solidFill>
                  <a:schemeClr val="tx1">
                    <a:lumMod val="75000"/>
                    <a:lumOff val="25000"/>
                  </a:schemeClr>
                </a:solidFill>
              </a:rPr>
              <a:t>Obtener oportunidades de ahorro de costes asociados con operaciones eficientes de T&amp;L.</a:t>
            </a:r>
          </a:p>
          <a:p>
            <a:pPr marL="285750" indent="-285750" algn="just">
              <a:spcAft>
                <a:spcPts val="450"/>
              </a:spcAft>
              <a:buChar char="•"/>
            </a:pPr>
            <a:r>
              <a:rPr lang="es-ES" b="0" dirty="0">
                <a:solidFill>
                  <a:schemeClr val="tx1">
                    <a:lumMod val="75000"/>
                    <a:lumOff val="25000"/>
                  </a:schemeClr>
                </a:solidFill>
              </a:rPr>
              <a:t>Reducir la exposición a la volatilidad del precio de la energía (gestión de riesgos).</a:t>
            </a:r>
          </a:p>
          <a:p>
            <a:pPr marL="285750" indent="-285750" algn="just">
              <a:spcAft>
                <a:spcPts val="450"/>
              </a:spcAft>
              <a:buChar char="•"/>
            </a:pPr>
            <a:r>
              <a:rPr lang="es-ES" b="0" dirty="0">
                <a:solidFill>
                  <a:schemeClr val="tx1">
                    <a:lumMod val="75000"/>
                    <a:lumOff val="25000"/>
                  </a:schemeClr>
                </a:solidFill>
              </a:rPr>
              <a:t>Realizar reducciones rentables de la huella de carbono.</a:t>
            </a:r>
          </a:p>
          <a:p>
            <a:pPr marL="285750" indent="-285750" algn="just">
              <a:spcAft>
                <a:spcPts val="450"/>
              </a:spcAft>
              <a:buChar char="•"/>
            </a:pPr>
            <a:r>
              <a:rPr lang="es-ES" b="0" dirty="0">
                <a:solidFill>
                  <a:schemeClr val="tx1">
                    <a:lumMod val="75000"/>
                    <a:lumOff val="25000"/>
                  </a:schemeClr>
                </a:solidFill>
              </a:rPr>
              <a:t>Reducir las posibles obligaciones futuras asociadas con la fijación de precios del carbono.</a:t>
            </a:r>
          </a:p>
          <a:p>
            <a:pPr marL="285750" indent="-285750" algn="just">
              <a:spcAft>
                <a:spcPts val="450"/>
              </a:spcAft>
              <a:buChar char="•"/>
            </a:pPr>
            <a:r>
              <a:rPr lang="es-ES" b="0" dirty="0">
                <a:solidFill>
                  <a:schemeClr val="tx1">
                    <a:lumMod val="75000"/>
                    <a:lumOff val="25000"/>
                  </a:schemeClr>
                </a:solidFill>
              </a:rPr>
              <a:t>Mejorar su posicionamiento de marketing e imagen pública.</a:t>
            </a:r>
          </a:p>
          <a:p>
            <a:pPr marL="285750" indent="-285750" algn="just">
              <a:spcAft>
                <a:spcPts val="450"/>
              </a:spcAft>
              <a:buChar char="•"/>
            </a:pPr>
            <a:r>
              <a:rPr lang="es-ES" b="0" dirty="0">
                <a:solidFill>
                  <a:schemeClr val="tx1">
                    <a:lumMod val="75000"/>
                    <a:lumOff val="25000"/>
                  </a:schemeClr>
                </a:solidFill>
              </a:rPr>
              <a:t>Reducir su carga ambiental general (informada), o la de grupos de productos particulares.</a:t>
            </a:r>
          </a:p>
          <a:p>
            <a:pPr marL="285750" indent="-285750" algn="just">
              <a:spcAft>
                <a:spcPts val="450"/>
              </a:spcAft>
              <a:buChar char="•"/>
            </a:pPr>
            <a:r>
              <a:rPr lang="es-ES" b="0" dirty="0">
                <a:solidFill>
                  <a:schemeClr val="tx1">
                    <a:lumMod val="75000"/>
                    <a:lumOff val="25000"/>
                  </a:schemeClr>
                </a:solidFill>
              </a:rPr>
              <a:t>Cálculo de la huella ambiental de los productos.</a:t>
            </a:r>
          </a:p>
        </p:txBody>
      </p:sp>
      <p:sp>
        <p:nvSpPr>
          <p:cNvPr id="9" name="Titel 1">
            <a:extLst>
              <a:ext uri="{FF2B5EF4-FFF2-40B4-BE49-F238E27FC236}">
                <a16:creationId xmlns:a16="http://schemas.microsoft.com/office/drawing/2014/main" id="{E5B46188-F9BE-4F06-9229-986DDB63196D}"/>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las operaciones de transporte y distribución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0A8D39EB-A9C3-42CA-A8FD-846642AB766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1" name="Conector recto 10">
            <a:extLst>
              <a:ext uri="{FF2B5EF4-FFF2-40B4-BE49-F238E27FC236}">
                <a16:creationId xmlns:a16="http://schemas.microsoft.com/office/drawing/2014/main" id="{FF1F8599-3091-42C5-9865-37B0492F2612}"/>
              </a:ext>
            </a:extLst>
          </p:cNvPr>
          <p:cNvCxnSpPr>
            <a:cxnSpLocks/>
          </p:cNvCxnSpPr>
          <p:nvPr/>
        </p:nvCxnSpPr>
        <p:spPr>
          <a:xfrm>
            <a:off x="431768" y="189455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565B97C8-8538-4513-8A1B-25E846E530E1}"/>
              </a:ext>
            </a:extLst>
          </p:cNvPr>
          <p:cNvCxnSpPr>
            <a:cxnSpLocks/>
          </p:cNvCxnSpPr>
          <p:nvPr/>
        </p:nvCxnSpPr>
        <p:spPr>
          <a:xfrm>
            <a:off x="377661" y="4955009"/>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510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36</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2A2464D3-A611-427D-9A97-E42040682497}"/>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congelación y refrigeración.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B4058EFC-77DD-4169-9CFF-DA5940CB43F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C8E7DD4F-93DF-486B-8B0D-F0CEE1EE3106}"/>
              </a:ext>
            </a:extLst>
          </p:cNvPr>
          <p:cNvGraphicFramePr>
            <a:graphicFrameLocks noGrp="1"/>
          </p:cNvGraphicFramePr>
          <p:nvPr>
            <p:extLst>
              <p:ext uri="{D42A27DB-BD31-4B8C-83A1-F6EECF244321}">
                <p14:modId xmlns:p14="http://schemas.microsoft.com/office/powerpoint/2010/main" val="3113216369"/>
              </p:ext>
            </p:extLst>
          </p:nvPr>
        </p:nvGraphicFramePr>
        <p:xfrm>
          <a:off x="238984" y="1884345"/>
          <a:ext cx="8666032" cy="195032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5051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299803">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Tiene como objetivo mejorar los equipos y procedimientos de refrigeración y congelación existentes.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B124DECA-5146-4651-9D81-CD6F3187365D}"/>
              </a:ext>
            </a:extLst>
          </p:cNvPr>
          <p:cNvGraphicFramePr>
            <a:graphicFrameLocks noGrp="1"/>
          </p:cNvGraphicFramePr>
          <p:nvPr>
            <p:extLst>
              <p:ext uri="{D42A27DB-BD31-4B8C-83A1-F6EECF244321}">
                <p14:modId xmlns:p14="http://schemas.microsoft.com/office/powerpoint/2010/main" val="1005203874"/>
              </p:ext>
            </p:extLst>
          </p:nvPr>
        </p:nvGraphicFramePr>
        <p:xfrm>
          <a:off x="238984" y="3836135"/>
          <a:ext cx="8666032" cy="156021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Es aplicable a todos los fabricantes de alimentos y bebidas. Algunas limitaciones a la implementación de cada una de las medidas enumeradas anteriormente pueden surgir de procesos específicos o requisitos del producto.</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862013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37</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DF63061B-28F0-4306-80E6-43D878576B4B}"/>
              </a:ext>
            </a:extLst>
          </p:cNvPr>
          <p:cNvGraphicFramePr>
            <a:graphicFrameLocks noGrp="1"/>
          </p:cNvGraphicFramePr>
          <p:nvPr>
            <p:extLst>
              <p:ext uri="{D42A27DB-BD31-4B8C-83A1-F6EECF244321}">
                <p14:modId xmlns:p14="http://schemas.microsoft.com/office/powerpoint/2010/main" val="1146174923"/>
              </p:ext>
            </p:extLst>
          </p:nvPr>
        </p:nvGraphicFramePr>
        <p:xfrm>
          <a:off x="238984" y="1307515"/>
          <a:ext cx="8666032" cy="3141383"/>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5882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2582555">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 uso de sistemas de refrigeración que funcionan con refrigerantes naturales en comparación con el número total de sistemas de refrigeración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Coeficiente de rendimiento (COP) por sistema de refrigeración único o para toda la instalación.</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Coeficiente de rendimiento del sistema (SCOP) por sistema de refrigeración único o para toda la instalación.</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Relación de eficiencia energética (EER) por sistema de refrigeración individual o para toda la instalación.</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Energía utilizada para la refrigeración por unidad de producto por área refrigerada (kWh/m</a:t>
                      </a:r>
                      <a:r>
                        <a:rPr lang="es-ES" sz="1200" baseline="30000" dirty="0">
                          <a:solidFill>
                            <a:schemeClr val="tx1">
                              <a:lumMod val="75000"/>
                              <a:lumOff val="25000"/>
                            </a:schemeClr>
                          </a:solidFill>
                        </a:rPr>
                        <a:t>2</a:t>
                      </a:r>
                      <a:r>
                        <a:rPr lang="es-ES" sz="1200" dirty="0">
                          <a:solidFill>
                            <a:schemeClr val="tx1">
                              <a:lumMod val="75000"/>
                              <a:lumOff val="25000"/>
                            </a:schemeClr>
                          </a:solidFill>
                        </a:rPr>
                        <a:t>/peso, volumen o número de productos).</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4E128050-7FA7-4101-95F6-1993ED001720}"/>
              </a:ext>
            </a:extLst>
          </p:cNvPr>
          <p:cNvGraphicFramePr>
            <a:graphicFrameLocks noGrp="1"/>
          </p:cNvGraphicFramePr>
          <p:nvPr>
            <p:extLst>
              <p:ext uri="{D42A27DB-BD31-4B8C-83A1-F6EECF244321}">
                <p14:modId xmlns:p14="http://schemas.microsoft.com/office/powerpoint/2010/main" val="2629576284"/>
              </p:ext>
            </p:extLst>
          </p:nvPr>
        </p:nvGraphicFramePr>
        <p:xfrm>
          <a:off x="238984" y="3964453"/>
          <a:ext cx="8666032" cy="16611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9300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Usar al 100% sistemas de refrigeración con refrigerantes naturales.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2B6E316F-4BAC-4178-AC80-A1F16DFD20AB}"/>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congelación y refrigeración.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EE4D846D-345B-4C83-910B-68C0FE86301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41177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38</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031843"/>
            <a:ext cx="8403728" cy="367550"/>
          </a:xfrm>
          <a:noFill/>
        </p:spPr>
        <p:txBody>
          <a:bodyPr vert="horz" lIns="91440" tIns="45720" rIns="91440" bIns="45720" rtlCol="0" anchor="ctr">
            <a:noAutofit/>
          </a:bodyPr>
          <a:lstStyle/>
          <a:p>
            <a:r>
              <a:rPr lang="es-ES" sz="2000" dirty="0">
                <a:solidFill>
                  <a:srgbClr val="000000">
                    <a:lumMod val="75000"/>
                    <a:lumOff val="25000"/>
                  </a:srgbClr>
                </a:solidFill>
                <a:latin typeface="Arial"/>
              </a:rPr>
              <a:t>El objetivo es mejorar los equipos y procedimientos de refrigeración y congelación existentes mediante técnicas como: </a:t>
            </a:r>
          </a:p>
        </p:txBody>
      </p:sp>
      <p:sp>
        <p:nvSpPr>
          <p:cNvPr id="8" name="Titel 1">
            <a:extLst>
              <a:ext uri="{FF2B5EF4-FFF2-40B4-BE49-F238E27FC236}">
                <a16:creationId xmlns:a16="http://schemas.microsoft.com/office/drawing/2014/main" id="{7D43EE48-A7CE-4C68-B4EC-08B5896710E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congelación y refrigeración.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DA3922CE-71EB-4E2D-8EB3-301E591E7F2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7E8E494E-59E8-48E3-9101-E12E6ADAAE96}"/>
              </a:ext>
            </a:extLst>
          </p:cNvPr>
          <p:cNvSpPr/>
          <p:nvPr/>
        </p:nvSpPr>
        <p:spPr>
          <a:xfrm>
            <a:off x="1204330" y="2206305"/>
            <a:ext cx="6735340" cy="2768368"/>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06B5E0DE-706C-43BE-BEF6-CA9D138CE6FF}"/>
              </a:ext>
            </a:extLst>
          </p:cNvPr>
          <p:cNvSpPr/>
          <p:nvPr/>
        </p:nvSpPr>
        <p:spPr>
          <a:xfrm>
            <a:off x="1204331" y="2341642"/>
            <a:ext cx="6735338" cy="2421881"/>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Seleccionar la temperatura adecuada </a:t>
            </a:r>
            <a:r>
              <a:rPr lang="es-ES" sz="1200" dirty="0">
                <a:solidFill>
                  <a:schemeClr val="tx1">
                    <a:lumMod val="75000"/>
                    <a:lumOff val="25000"/>
                  </a:schemeClr>
                </a:solidFill>
              </a:rPr>
              <a:t>según las necesidades de los productos que están refrigerados o congelados. </a:t>
            </a:r>
          </a:p>
          <a:p>
            <a:pPr marL="285750" lvl="0" indent="-285750" defTabSz="685800">
              <a:lnSpc>
                <a:spcPct val="150000"/>
              </a:lnSpc>
              <a:spcBef>
                <a:spcPct val="20000"/>
              </a:spcBef>
              <a:buFont typeface="Wingdings" panose="05000000000000000000" pitchFamily="2" charset="2"/>
              <a:buChar char="ü"/>
            </a:pPr>
            <a:r>
              <a:rPr lang="es-ES" sz="1200" b="1" dirty="0" err="1">
                <a:solidFill>
                  <a:schemeClr val="tx1">
                    <a:lumMod val="75000"/>
                    <a:lumOff val="25000"/>
                  </a:schemeClr>
                </a:solidFill>
              </a:rPr>
              <a:t>Preenfriar</a:t>
            </a:r>
            <a:r>
              <a:rPr lang="es-ES" sz="1200" b="1" dirty="0">
                <a:solidFill>
                  <a:schemeClr val="tx1">
                    <a:lumMod val="75000"/>
                    <a:lumOff val="25000"/>
                  </a:schemeClr>
                </a:solidFill>
              </a:rPr>
              <a:t> los productos calientes</a:t>
            </a:r>
            <a:r>
              <a:rPr lang="es-ES" sz="1200" dirty="0">
                <a:solidFill>
                  <a:schemeClr val="tx1">
                    <a:lumMod val="75000"/>
                    <a:lumOff val="25000"/>
                  </a:schemeClr>
                </a:solidFill>
              </a:rPr>
              <a:t> antes de colocarlos en el equipo de refrigeración. </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Minimizar el volumen de productos o ingredientes almacenados en frío</a:t>
            </a:r>
            <a:r>
              <a:rPr lang="es-ES" sz="1200" dirty="0">
                <a:solidFill>
                  <a:schemeClr val="tx1">
                    <a:lumMod val="75000"/>
                    <a:lumOff val="25000"/>
                  </a:schemeClr>
                </a:solidFill>
              </a:rPr>
              <a:t>.</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Evitar fugas de temperatura</a:t>
            </a:r>
            <a:r>
              <a:rPr lang="es-ES" sz="1200" dirty="0">
                <a:solidFill>
                  <a:schemeClr val="tx1">
                    <a:lumMod val="75000"/>
                    <a:lumOff val="25000"/>
                  </a:schemeClr>
                </a:solidFill>
              </a:rPr>
              <a:t>, por ejemplo a través de sellos de puertas, gracias al uso de puertas de alta velocidad y cortinas de aire, y a la información y capacitación del personal.</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Recopilar sistemáticamente datos sobre cargas de refrigeración, uso de energía y tasas de fugas y tener un plan regular de inspección y mantenimiento</a:t>
            </a:r>
            <a:r>
              <a:rPr lang="es-ES" sz="1200" dirty="0">
                <a:solidFill>
                  <a:schemeClr val="tx1">
                    <a:lumMod val="75000"/>
                    <a:lumOff val="25000"/>
                  </a:schemeClr>
                </a:solidFill>
              </a:rPr>
              <a:t>.</a:t>
            </a:r>
          </a:p>
        </p:txBody>
      </p:sp>
    </p:spTree>
    <p:extLst>
      <p:ext uri="{BB962C8B-B14F-4D97-AF65-F5344CB8AC3E}">
        <p14:creationId xmlns:p14="http://schemas.microsoft.com/office/powerpoint/2010/main" val="2307290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39</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031843"/>
            <a:ext cx="7918187" cy="367550"/>
          </a:xfrm>
          <a:noFill/>
        </p:spPr>
        <p:txBody>
          <a:bodyPr vert="horz" lIns="91440" tIns="45720" rIns="91440" bIns="45720" rtlCol="0" anchor="ctr">
            <a:noAutofit/>
          </a:bodyPr>
          <a:lstStyle/>
          <a:p>
            <a:r>
              <a:rPr lang="es-ES" sz="2000" dirty="0">
                <a:solidFill>
                  <a:srgbClr val="000000">
                    <a:lumMod val="75000"/>
                    <a:lumOff val="25000"/>
                  </a:srgbClr>
                </a:solidFill>
                <a:latin typeface="Arial"/>
              </a:rPr>
              <a:t>Cuando se actualizan los equipos de congelación y refrigeración o se diseñan y construyen nuevas instalaciones:</a:t>
            </a:r>
          </a:p>
        </p:txBody>
      </p:sp>
      <p:sp>
        <p:nvSpPr>
          <p:cNvPr id="8" name="Titel 1">
            <a:extLst>
              <a:ext uri="{FF2B5EF4-FFF2-40B4-BE49-F238E27FC236}">
                <a16:creationId xmlns:a16="http://schemas.microsoft.com/office/drawing/2014/main" id="{1DC38877-B62C-4D87-80A7-906C48C80E3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congelación y refrigeración.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34ECAD99-5F70-443F-91A7-BADA68F89CD2}"/>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0" name="Rectángulo 9">
            <a:extLst>
              <a:ext uri="{FF2B5EF4-FFF2-40B4-BE49-F238E27FC236}">
                <a16:creationId xmlns:a16="http://schemas.microsoft.com/office/drawing/2014/main" id="{63B9E793-E380-489E-99A6-DA479503D13F}"/>
              </a:ext>
            </a:extLst>
          </p:cNvPr>
          <p:cNvSpPr/>
          <p:nvPr/>
        </p:nvSpPr>
        <p:spPr>
          <a:xfrm>
            <a:off x="1204330" y="2206305"/>
            <a:ext cx="6735340" cy="2768368"/>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42A93CC9-5A62-4A3D-8A24-ECF9EABF3A6A}"/>
              </a:ext>
            </a:extLst>
          </p:cNvPr>
          <p:cNvSpPr/>
          <p:nvPr/>
        </p:nvSpPr>
        <p:spPr>
          <a:xfrm>
            <a:off x="1204331" y="2536514"/>
            <a:ext cx="6735338" cy="2107949"/>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Cambiar de hidrofluorocarbonos (HFC) a refrigerantes natural menos dañinos con el planeta</a:t>
            </a:r>
            <a:r>
              <a:rPr lang="es-ES" sz="1200" dirty="0">
                <a:solidFill>
                  <a:schemeClr val="tx1">
                    <a:lumMod val="75000"/>
                    <a:lumOff val="25000"/>
                  </a:schemeClr>
                </a:solidFill>
              </a:rPr>
              <a:t> (por ejemplo, refrigerantes naturales).</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Acordar un período de garantía sin fugas de varios años con el proveedor del equipo.</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Recuperar y reutilizar el calor residual generado por la unidad de refrigeración o por otros procesos que generan calor residual </a:t>
            </a:r>
            <a:r>
              <a:rPr lang="es-ES" sz="1200" dirty="0">
                <a:solidFill>
                  <a:schemeClr val="tx1">
                    <a:lumMod val="75000"/>
                    <a:lumOff val="25000"/>
                  </a:schemeClr>
                </a:solidFill>
              </a:rPr>
              <a:t>(por ejemplo, procesos de producción).</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Elegir el equipo, los sistemas de control y el diseño de la planta </a:t>
            </a:r>
            <a:r>
              <a:rPr lang="es-ES" sz="1200" dirty="0">
                <a:solidFill>
                  <a:schemeClr val="tx1">
                    <a:lumMod val="75000"/>
                    <a:lumOff val="25000"/>
                  </a:schemeClr>
                </a:solidFill>
              </a:rPr>
              <a:t>que permiten un consumo mínimo de energía y evitan pérdidas de temperatura y fugas de refrigerante.</a:t>
            </a:r>
          </a:p>
        </p:txBody>
      </p:sp>
    </p:spTree>
    <p:extLst>
      <p:ext uri="{BB962C8B-B14F-4D97-AF65-F5344CB8AC3E}">
        <p14:creationId xmlns:p14="http://schemas.microsoft.com/office/powerpoint/2010/main" val="3896275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3B05B941-A032-40C7-8D4C-68261E22CE7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Evaluación Ambiental de Productos y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411A3990-86FC-430A-861C-55A4BFF3A7F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BD025FDD-FD34-4EDC-A75C-D2C9FB803130}"/>
              </a:ext>
            </a:extLst>
          </p:cNvPr>
          <p:cNvGraphicFramePr>
            <a:graphicFrameLocks noGrp="1"/>
          </p:cNvGraphicFramePr>
          <p:nvPr>
            <p:extLst>
              <p:ext uri="{D42A27DB-BD31-4B8C-83A1-F6EECF244321}">
                <p14:modId xmlns:p14="http://schemas.microsoft.com/office/powerpoint/2010/main" val="445095703"/>
              </p:ext>
            </p:extLst>
          </p:nvPr>
        </p:nvGraphicFramePr>
        <p:xfrm>
          <a:off x="238984" y="1884346"/>
          <a:ext cx="8666032" cy="177502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solidFill>
                          <a:latin typeface="Arial" panose="020B0604020202020204" pitchFamily="34" charset="0"/>
                          <a:cs typeface="Arial" panose="020B0604020202020204" pitchFamily="34" charset="0"/>
                        </a:rPr>
                        <a:t>Resumen</a:t>
                      </a:r>
                      <a:endParaRPr lang="es-ES" sz="2000" b="1" dirty="0">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solidFill>
                          <a:effectLst/>
                          <a:latin typeface="+mn-lt"/>
                          <a:ea typeface="+mn-ea"/>
                          <a:cs typeface="+mn-cs"/>
                        </a:rPr>
                        <a:t>Evaluación del impacto ambiental de los productos y las operaciones.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dk1"/>
                          </a:solidFill>
                          <a:effectLst/>
                          <a:latin typeface="+mn-lt"/>
                          <a:ea typeface="+mn-ea"/>
                          <a:cs typeface="+mn-cs"/>
                        </a:rPr>
                        <a:t>Utilización herramientas de </a:t>
                      </a:r>
                      <a:r>
                        <a:rPr lang="es-ES" sz="1400" b="1" kern="1200" dirty="0">
                          <a:solidFill>
                            <a:schemeClr val="dk1"/>
                          </a:solidFill>
                          <a:effectLst/>
                          <a:latin typeface="+mn-lt"/>
                          <a:ea typeface="+mn-ea"/>
                          <a:cs typeface="+mn-cs"/>
                        </a:rPr>
                        <a:t>Análisis</a:t>
                      </a:r>
                      <a:r>
                        <a:rPr lang="es-ES" sz="1400" kern="1200" dirty="0">
                          <a:solidFill>
                            <a:schemeClr val="dk1"/>
                          </a:solidFill>
                          <a:effectLst/>
                          <a:latin typeface="+mn-lt"/>
                          <a:ea typeface="+mn-ea"/>
                          <a:cs typeface="+mn-cs"/>
                        </a:rPr>
                        <a:t> del Ciclo de Vida (ACV).</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dk1"/>
                          </a:solidFill>
                          <a:effectLst/>
                          <a:latin typeface="+mn-lt"/>
                          <a:ea typeface="+mn-ea"/>
                          <a:cs typeface="+mn-cs"/>
                        </a:rPr>
                        <a:t>Identificar las áreas de acción prioritarias, o "puntos críticos", y definir una estrategia para reducir los impactos ambientales.</a:t>
                      </a:r>
                      <a:endParaRPr lang="es-ES" sz="1400" b="1" dirty="0">
                        <a:solidFill>
                          <a:schemeClr val="tx1"/>
                        </a:solidFill>
                      </a:endParaRP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DD144C79-1433-4062-9BB4-A6E7E8F6F94F}"/>
              </a:ext>
            </a:extLst>
          </p:cNvPr>
          <p:cNvGraphicFramePr>
            <a:graphicFrameLocks noGrp="1"/>
          </p:cNvGraphicFramePr>
          <p:nvPr>
            <p:extLst>
              <p:ext uri="{D42A27DB-BD31-4B8C-83A1-F6EECF244321}">
                <p14:modId xmlns:p14="http://schemas.microsoft.com/office/powerpoint/2010/main" val="2353964650"/>
              </p:ext>
            </p:extLst>
          </p:nvPr>
        </p:nvGraphicFramePr>
        <p:xfrm>
          <a:off x="238984" y="3659374"/>
          <a:ext cx="8666032" cy="177502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solidFill>
                          <a:latin typeface="Arial" panose="020B0604020202020204" pitchFamily="34" charset="0"/>
                          <a:ea typeface="+mn-ea"/>
                          <a:cs typeface="Arial" panose="020B0604020202020204" pitchFamily="34" charset="0"/>
                        </a:rPr>
                        <a:t>Aplicabilidad</a:t>
                      </a:r>
                      <a:endParaRPr lang="es-ES" sz="2000" b="1" kern="1200" dirty="0">
                        <a:solidFill>
                          <a:schemeClr val="tx1"/>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solidFill>
                          <a:effectLst/>
                          <a:latin typeface="+mn-lt"/>
                          <a:ea typeface="+mn-ea"/>
                          <a:cs typeface="+mn-cs"/>
                        </a:rPr>
                        <a:t>Los fabricantes se enfrentan a una serie de desafíos que incluyen la complejidad del producto y el acceso a la información.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solidFill>
                          <a:effectLst/>
                          <a:latin typeface="+mn-lt"/>
                          <a:ea typeface="+mn-ea"/>
                          <a:cs typeface="+mn-cs"/>
                        </a:rPr>
                        <a:t>Puede ser costoso y llevar mucho tiempo emprender un ACV, y ciertos impactos ambientales dependen de proveedores y, por lo tanto, muy difíciles de cuantificar.</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1304353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4A15ED03-69B3-41CF-A254-24039FC5C95A}"/>
              </a:ext>
            </a:extLst>
          </p:cNvPr>
          <p:cNvPicPr>
            <a:picLocks noChangeAspect="1"/>
          </p:cNvPicPr>
          <p:nvPr/>
        </p:nvPicPr>
        <p:blipFill rotWithShape="1">
          <a:blip r:embed="rId2">
            <a:extLst>
              <a:ext uri="{28A0092B-C50C-407E-A947-70E740481C1C}">
                <a14:useLocalDpi xmlns:a14="http://schemas.microsoft.com/office/drawing/2010/main" val="0"/>
              </a:ext>
            </a:extLst>
          </a:blip>
          <a:srcRect l="52992"/>
          <a:stretch/>
        </p:blipFill>
        <p:spPr>
          <a:xfrm>
            <a:off x="7221052" y="2090326"/>
            <a:ext cx="666953" cy="944156"/>
          </a:xfrm>
          <a:prstGeom prst="rect">
            <a:avLst/>
          </a:prstGeom>
        </p:spPr>
      </p:pic>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40</a:t>
            </a:fld>
            <a:endParaRPr lang="de-DE"/>
          </a:p>
        </p:txBody>
      </p:sp>
      <p:pic>
        <p:nvPicPr>
          <p:cNvPr id="3" name="Imagen 2">
            <a:extLst>
              <a:ext uri="{FF2B5EF4-FFF2-40B4-BE49-F238E27FC236}">
                <a16:creationId xmlns:a16="http://schemas.microsoft.com/office/drawing/2014/main" id="{D6D7BD09-6D90-4893-948D-60427D543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369" y="2198137"/>
            <a:ext cx="1078821" cy="722810"/>
          </a:xfrm>
          <a:prstGeom prst="rect">
            <a:avLst/>
          </a:prstGeom>
        </p:spPr>
      </p:pic>
      <p:pic>
        <p:nvPicPr>
          <p:cNvPr id="12" name="Imagen 11" descr="Imagen que contiene imágenes prediseñadas&#10;&#10;Descripción generada automáticamente">
            <a:extLst>
              <a:ext uri="{FF2B5EF4-FFF2-40B4-BE49-F238E27FC236}">
                <a16:creationId xmlns:a16="http://schemas.microsoft.com/office/drawing/2014/main" id="{F34603FA-1455-4089-948A-6679D1097D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9775" y="2158681"/>
            <a:ext cx="993125" cy="807741"/>
          </a:xfrm>
          <a:prstGeom prst="rect">
            <a:avLst/>
          </a:prstGeom>
        </p:spPr>
      </p:pic>
      <p:sp>
        <p:nvSpPr>
          <p:cNvPr id="15" name="Rectángulo 14">
            <a:extLst>
              <a:ext uri="{FF2B5EF4-FFF2-40B4-BE49-F238E27FC236}">
                <a16:creationId xmlns:a16="http://schemas.microsoft.com/office/drawing/2014/main" id="{B1B264A5-509A-4353-BE26-53F2A673BF24}"/>
              </a:ext>
            </a:extLst>
          </p:cNvPr>
          <p:cNvSpPr/>
          <p:nvPr/>
        </p:nvSpPr>
        <p:spPr>
          <a:xfrm>
            <a:off x="397444"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Inhaltsplatzhalter 10">
            <a:extLst>
              <a:ext uri="{FF2B5EF4-FFF2-40B4-BE49-F238E27FC236}">
                <a16:creationId xmlns:a16="http://schemas.microsoft.com/office/drawing/2014/main" id="{B9F5BBDC-2C4D-4956-B58F-6D27E77363DA}"/>
              </a:ext>
            </a:extLst>
          </p:cNvPr>
          <p:cNvSpPr txBox="1">
            <a:spLocks/>
          </p:cNvSpPr>
          <p:nvPr/>
        </p:nvSpPr>
        <p:spPr>
          <a:xfrm>
            <a:off x="252641" y="3059815"/>
            <a:ext cx="2802278" cy="1912266"/>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189309" lvl="1" indent="0" algn="just">
              <a:buNone/>
            </a:pPr>
            <a:r>
              <a:rPr lang="es-ES" dirty="0">
                <a:solidFill>
                  <a:schemeClr val="tx1">
                    <a:lumMod val="75000"/>
                    <a:lumOff val="25000"/>
                  </a:schemeClr>
                </a:solidFill>
              </a:rPr>
              <a:t>Incluyen un sistema de refrigeración de amoníaco, con una </a:t>
            </a:r>
            <a:r>
              <a:rPr lang="es-ES" b="1" dirty="0">
                <a:solidFill>
                  <a:schemeClr val="tx1">
                    <a:lumMod val="75000"/>
                    <a:lumOff val="25000"/>
                  </a:schemeClr>
                </a:solidFill>
              </a:rPr>
              <a:t>capacidad de enfriamiento de más de 7,5 MW</a:t>
            </a:r>
            <a:r>
              <a:rPr lang="es-ES" dirty="0">
                <a:solidFill>
                  <a:schemeClr val="tx1">
                    <a:lumMod val="75000"/>
                    <a:lumOff val="25000"/>
                  </a:schemeClr>
                </a:solidFill>
              </a:rPr>
              <a:t>.</a:t>
            </a:r>
          </a:p>
        </p:txBody>
      </p:sp>
      <p:sp>
        <p:nvSpPr>
          <p:cNvPr id="18" name="Untertitel 12">
            <a:extLst>
              <a:ext uri="{FF2B5EF4-FFF2-40B4-BE49-F238E27FC236}">
                <a16:creationId xmlns:a16="http://schemas.microsoft.com/office/drawing/2014/main" id="{A8A7074E-89B3-4B13-8C76-41D678A07A16}"/>
              </a:ext>
            </a:extLst>
          </p:cNvPr>
          <p:cNvSpPr txBox="1">
            <a:spLocks/>
          </p:cNvSpPr>
          <p:nvPr/>
        </p:nvSpPr>
        <p:spPr>
          <a:xfrm>
            <a:off x="370136" y="955203"/>
            <a:ext cx="8402400" cy="586051"/>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a:solidFill>
                  <a:srgbClr val="000000">
                    <a:lumMod val="75000"/>
                    <a:lumOff val="25000"/>
                  </a:srgbClr>
                </a:solidFill>
                <a:latin typeface="Arial"/>
              </a:rPr>
              <a:t>Casos de exito:</a:t>
            </a:r>
          </a:p>
        </p:txBody>
      </p:sp>
      <p:sp>
        <p:nvSpPr>
          <p:cNvPr id="19" name="Titel 1">
            <a:extLst>
              <a:ext uri="{FF2B5EF4-FFF2-40B4-BE49-F238E27FC236}">
                <a16:creationId xmlns:a16="http://schemas.microsoft.com/office/drawing/2014/main" id="{30F5D1FB-C86A-486C-8A25-9D98B2D82B4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congelación y refrigeración.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20" name="Rectángulo 19">
            <a:extLst>
              <a:ext uri="{FF2B5EF4-FFF2-40B4-BE49-F238E27FC236}">
                <a16:creationId xmlns:a16="http://schemas.microsoft.com/office/drawing/2014/main" id="{6D4CD3D4-706C-4CB9-9EAC-71B87EAD3D2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1" name="Rectángulo 20">
            <a:extLst>
              <a:ext uri="{FF2B5EF4-FFF2-40B4-BE49-F238E27FC236}">
                <a16:creationId xmlns:a16="http://schemas.microsoft.com/office/drawing/2014/main" id="{9AD685CA-9C8E-4868-81BF-8143797FA988}"/>
              </a:ext>
            </a:extLst>
          </p:cNvPr>
          <p:cNvSpPr/>
          <p:nvPr/>
        </p:nvSpPr>
        <p:spPr>
          <a:xfrm>
            <a:off x="398783"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a:extLst>
              <a:ext uri="{FF2B5EF4-FFF2-40B4-BE49-F238E27FC236}">
                <a16:creationId xmlns:a16="http://schemas.microsoft.com/office/drawing/2014/main" id="{670B65DD-5393-452E-8C62-144A4B66DD63}"/>
              </a:ext>
            </a:extLst>
          </p:cNvPr>
          <p:cNvSpPr/>
          <p:nvPr/>
        </p:nvSpPr>
        <p:spPr>
          <a:xfrm>
            <a:off x="3339695"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ABBE6193-40CD-48F8-AADC-5CFC1597FAAD}"/>
              </a:ext>
            </a:extLst>
          </p:cNvPr>
          <p:cNvSpPr/>
          <p:nvPr/>
        </p:nvSpPr>
        <p:spPr>
          <a:xfrm>
            <a:off x="3341034"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Inhaltsplatzhalter 10">
            <a:extLst>
              <a:ext uri="{FF2B5EF4-FFF2-40B4-BE49-F238E27FC236}">
                <a16:creationId xmlns:a16="http://schemas.microsoft.com/office/drawing/2014/main" id="{41A9EA28-57E9-4254-B87E-A86089B1BF39}"/>
              </a:ext>
            </a:extLst>
          </p:cNvPr>
          <p:cNvSpPr txBox="1">
            <a:spLocks/>
          </p:cNvSpPr>
          <p:nvPr/>
        </p:nvSpPr>
        <p:spPr>
          <a:xfrm>
            <a:off x="3163863" y="3054740"/>
            <a:ext cx="2806397" cy="2423272"/>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200" dirty="0"/>
              <a:t>El mayor productor de lácteos en Polonia, reportó un </a:t>
            </a:r>
            <a:r>
              <a:rPr lang="es-ES" sz="1200" b="1" dirty="0"/>
              <a:t>ahorro de energía del 25%</a:t>
            </a:r>
            <a:r>
              <a:rPr lang="es-ES" sz="1200" dirty="0"/>
              <a:t> en comparación con las soluciones anteriores en dos de sus plantas, instalando un sistema con amoníaco. </a:t>
            </a:r>
          </a:p>
          <a:p>
            <a:endParaRPr lang="de-DE" sz="1400" dirty="0"/>
          </a:p>
        </p:txBody>
      </p:sp>
      <p:sp>
        <p:nvSpPr>
          <p:cNvPr id="25" name="Rectángulo 24">
            <a:extLst>
              <a:ext uri="{FF2B5EF4-FFF2-40B4-BE49-F238E27FC236}">
                <a16:creationId xmlns:a16="http://schemas.microsoft.com/office/drawing/2014/main" id="{6A862E0F-C877-4647-8FA6-C6ADEEF64AB4}"/>
              </a:ext>
            </a:extLst>
          </p:cNvPr>
          <p:cNvSpPr/>
          <p:nvPr/>
        </p:nvSpPr>
        <p:spPr>
          <a:xfrm>
            <a:off x="6197886"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21F419EF-A90F-4000-BA67-DDA81E18D2BB}"/>
              </a:ext>
            </a:extLst>
          </p:cNvPr>
          <p:cNvSpPr/>
          <p:nvPr/>
        </p:nvSpPr>
        <p:spPr>
          <a:xfrm>
            <a:off x="6199225"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Inhaltsplatzhalter 10">
            <a:extLst>
              <a:ext uri="{FF2B5EF4-FFF2-40B4-BE49-F238E27FC236}">
                <a16:creationId xmlns:a16="http://schemas.microsoft.com/office/drawing/2014/main" id="{83040EBE-108E-4601-ADED-DA9656669713}"/>
              </a:ext>
            </a:extLst>
          </p:cNvPr>
          <p:cNvSpPr txBox="1">
            <a:spLocks/>
          </p:cNvSpPr>
          <p:nvPr/>
        </p:nvSpPr>
        <p:spPr>
          <a:xfrm>
            <a:off x="6023393" y="3054739"/>
            <a:ext cx="2802277" cy="2289047"/>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350" dirty="0"/>
              <a:t>Invirtió en un sistema de enfriamiento geotérmico para enfriar su bodega.</a:t>
            </a:r>
          </a:p>
          <a:p>
            <a:pPr marL="252413" lvl="1" indent="0" algn="just">
              <a:buNone/>
            </a:pPr>
            <a:endParaRPr lang="es-ES" sz="1350" dirty="0"/>
          </a:p>
          <a:p>
            <a:pPr marL="252413" lvl="1" indent="0" algn="just">
              <a:buNone/>
            </a:pPr>
            <a:r>
              <a:rPr lang="es-ES" sz="1350" dirty="0"/>
              <a:t>La demanda energética para el funcionamiento de la geotermia gracias al sistema de enfriamiento es un </a:t>
            </a:r>
            <a:r>
              <a:rPr lang="es-ES" sz="1350" b="1" dirty="0"/>
              <a:t>10% más bajo</a:t>
            </a:r>
            <a:r>
              <a:rPr lang="es-ES" sz="1350" dirty="0"/>
              <a:t> que el utilizado anteriormente.</a:t>
            </a:r>
          </a:p>
        </p:txBody>
      </p:sp>
    </p:spTree>
    <p:extLst>
      <p:ext uri="{BB962C8B-B14F-4D97-AF65-F5344CB8AC3E}">
        <p14:creationId xmlns:p14="http://schemas.microsoft.com/office/powerpoint/2010/main" val="4286504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41</a:t>
            </a:fld>
            <a:endParaRPr lang="de-DE"/>
          </a:p>
        </p:txBody>
      </p:sp>
      <p:graphicFrame>
        <p:nvGraphicFramePr>
          <p:cNvPr id="7" name="Tabla 6">
            <a:extLst>
              <a:ext uri="{FF2B5EF4-FFF2-40B4-BE49-F238E27FC236}">
                <a16:creationId xmlns:a16="http://schemas.microsoft.com/office/drawing/2014/main" id="{1AFB3535-0380-4272-AE8B-F057299A8C7F}"/>
              </a:ext>
            </a:extLst>
          </p:cNvPr>
          <p:cNvGraphicFramePr>
            <a:graphicFrameLocks noGrp="1"/>
          </p:cNvGraphicFramePr>
          <p:nvPr>
            <p:extLst>
              <p:ext uri="{D42A27DB-BD31-4B8C-83A1-F6EECF244321}">
                <p14:modId xmlns:p14="http://schemas.microsoft.com/office/powerpoint/2010/main" val="2242244527"/>
              </p:ext>
            </p:extLst>
          </p:nvPr>
        </p:nvGraphicFramePr>
        <p:xfrm>
          <a:off x="1666908" y="1999533"/>
          <a:ext cx="5564121" cy="1295451"/>
        </p:xfrm>
        <a:graphic>
          <a:graphicData uri="http://schemas.openxmlformats.org/drawingml/2006/table">
            <a:tbl>
              <a:tblPr firstRow="1" bandRow="1">
                <a:tableStyleId>{5C22544A-7EE6-4342-B048-85BDC9FD1C3A}</a:tableStyleId>
              </a:tblPr>
              <a:tblGrid>
                <a:gridCol w="1854707">
                  <a:extLst>
                    <a:ext uri="{9D8B030D-6E8A-4147-A177-3AD203B41FA5}">
                      <a16:colId xmlns:a16="http://schemas.microsoft.com/office/drawing/2014/main" val="2955391965"/>
                    </a:ext>
                  </a:extLst>
                </a:gridCol>
                <a:gridCol w="1854707">
                  <a:extLst>
                    <a:ext uri="{9D8B030D-6E8A-4147-A177-3AD203B41FA5}">
                      <a16:colId xmlns:a16="http://schemas.microsoft.com/office/drawing/2014/main" val="2508976261"/>
                    </a:ext>
                  </a:extLst>
                </a:gridCol>
                <a:gridCol w="1854707">
                  <a:extLst>
                    <a:ext uri="{9D8B030D-6E8A-4147-A177-3AD203B41FA5}">
                      <a16:colId xmlns:a16="http://schemas.microsoft.com/office/drawing/2014/main" val="3647598697"/>
                    </a:ext>
                  </a:extLst>
                </a:gridCol>
              </a:tblGrid>
              <a:tr h="432801">
                <a:tc>
                  <a:txBody>
                    <a:bodyPr/>
                    <a:lstStyle/>
                    <a:p>
                      <a:endParaRPr lang="es-ES" sz="1200" dirty="0">
                        <a:solidFill>
                          <a:schemeClr val="tx1">
                            <a:lumMod val="75000"/>
                            <a:lumOff val="25000"/>
                          </a:schemeClr>
                        </a:solidFill>
                      </a:endParaRPr>
                    </a:p>
                  </a:txBody>
                  <a:tcPr marL="68580" marR="68580" marT="34290" marB="34290">
                    <a:solidFill>
                      <a:schemeClr val="bg1"/>
                    </a:solidFill>
                  </a:tcPr>
                </a:tc>
                <a:tc>
                  <a:txBody>
                    <a:bodyPr/>
                    <a:lstStyle/>
                    <a:p>
                      <a:pPr algn="ctr"/>
                      <a:r>
                        <a:rPr lang="es-ES" sz="1200" dirty="0">
                          <a:solidFill>
                            <a:schemeClr val="tx1">
                              <a:lumMod val="75000"/>
                              <a:lumOff val="25000"/>
                            </a:schemeClr>
                          </a:solidFill>
                        </a:rPr>
                        <a:t>Emisiones de GEI refrigerantes</a:t>
                      </a:r>
                    </a:p>
                  </a:txBody>
                  <a:tcPr marL="68580" marR="68580" marT="34290" marB="34290" anchor="ctr">
                    <a:solidFill>
                      <a:srgbClr val="FFC000"/>
                    </a:solidFill>
                  </a:tcPr>
                </a:tc>
                <a:tc>
                  <a:txBody>
                    <a:bodyPr/>
                    <a:lstStyle/>
                    <a:p>
                      <a:pPr algn="ctr"/>
                      <a:r>
                        <a:rPr lang="es-ES" sz="1200" dirty="0">
                          <a:solidFill>
                            <a:schemeClr val="tx1">
                              <a:lumMod val="75000"/>
                              <a:lumOff val="25000"/>
                            </a:schemeClr>
                          </a:solidFill>
                        </a:rPr>
                        <a:t>Energía</a:t>
                      </a:r>
                    </a:p>
                  </a:txBody>
                  <a:tcPr marL="68580" marR="68580" marT="34290" marB="34290" anchor="ctr">
                    <a:solidFill>
                      <a:srgbClr val="FFC000"/>
                    </a:solidFill>
                  </a:tcPr>
                </a:tc>
                <a:extLst>
                  <a:ext uri="{0D108BD9-81ED-4DB2-BD59-A6C34878D82A}">
                    <a16:rowId xmlns:a16="http://schemas.microsoft.com/office/drawing/2014/main" val="3191832784"/>
                  </a:ext>
                </a:extLst>
              </a:tr>
              <a:tr h="250569">
                <a:tc>
                  <a:txBody>
                    <a:bodyPr/>
                    <a:lstStyle/>
                    <a:p>
                      <a:r>
                        <a:rPr lang="es-ES" sz="1200" dirty="0">
                          <a:solidFill>
                            <a:schemeClr val="tx1">
                              <a:lumMod val="75000"/>
                              <a:lumOff val="25000"/>
                            </a:schemeClr>
                          </a:solidFill>
                        </a:rPr>
                        <a:t>Sistema existente</a:t>
                      </a:r>
                    </a:p>
                  </a:txBody>
                  <a:tcPr marL="68580" marR="68580" marT="34290" marB="34290">
                    <a:solidFill>
                      <a:schemeClr val="bg2"/>
                    </a:solidFill>
                  </a:tcPr>
                </a:tc>
                <a:tc>
                  <a:txBody>
                    <a:bodyPr/>
                    <a:lstStyle/>
                    <a:p>
                      <a:pPr algn="ctr"/>
                      <a:r>
                        <a:rPr lang="es-ES" sz="1200" dirty="0">
                          <a:solidFill>
                            <a:schemeClr val="tx1">
                              <a:lumMod val="75000"/>
                              <a:lumOff val="25000"/>
                            </a:schemeClr>
                          </a:solidFill>
                        </a:rPr>
                        <a:t>50%</a:t>
                      </a:r>
                    </a:p>
                  </a:txBody>
                  <a:tcPr marL="68580" marR="68580" marT="34290" marB="34290">
                    <a:solidFill>
                      <a:schemeClr val="bg2"/>
                    </a:solidFill>
                  </a:tcPr>
                </a:tc>
                <a:tc>
                  <a:txBody>
                    <a:bodyPr/>
                    <a:lstStyle/>
                    <a:p>
                      <a:pPr algn="ctr"/>
                      <a:r>
                        <a:rPr lang="es-ES" sz="1200" dirty="0">
                          <a:solidFill>
                            <a:schemeClr val="tx1">
                              <a:lumMod val="75000"/>
                              <a:lumOff val="25000"/>
                            </a:schemeClr>
                          </a:solidFill>
                        </a:rPr>
                        <a:t>25%</a:t>
                      </a:r>
                    </a:p>
                  </a:txBody>
                  <a:tcPr marL="68580" marR="68580" marT="34290" marB="34290">
                    <a:solidFill>
                      <a:schemeClr val="bg2"/>
                    </a:solidFill>
                  </a:tcPr>
                </a:tc>
                <a:extLst>
                  <a:ext uri="{0D108BD9-81ED-4DB2-BD59-A6C34878D82A}">
                    <a16:rowId xmlns:a16="http://schemas.microsoft.com/office/drawing/2014/main" val="246185257"/>
                  </a:ext>
                </a:extLst>
              </a:tr>
              <a:tr h="250569">
                <a:tc>
                  <a:txBody>
                    <a:bodyPr/>
                    <a:lstStyle/>
                    <a:p>
                      <a:r>
                        <a:rPr lang="es-ES" sz="1200" dirty="0">
                          <a:solidFill>
                            <a:schemeClr val="tx1">
                              <a:lumMod val="75000"/>
                              <a:lumOff val="25000"/>
                            </a:schemeClr>
                          </a:solidFill>
                        </a:rPr>
                        <a:t>Nuevo sistema</a:t>
                      </a:r>
                    </a:p>
                  </a:txBody>
                  <a:tcPr marL="68580" marR="68580" marT="34290" marB="34290">
                    <a:solidFill>
                      <a:schemeClr val="bg2"/>
                    </a:solidFill>
                  </a:tcPr>
                </a:tc>
                <a:tc>
                  <a:txBody>
                    <a:bodyPr/>
                    <a:lstStyle/>
                    <a:p>
                      <a:pPr algn="ctr"/>
                      <a:r>
                        <a:rPr lang="es-ES" sz="1200" dirty="0">
                          <a:solidFill>
                            <a:schemeClr val="tx1">
                              <a:lumMod val="75000"/>
                              <a:lumOff val="25000"/>
                            </a:schemeClr>
                          </a:solidFill>
                        </a:rPr>
                        <a:t>&gt; 90%</a:t>
                      </a:r>
                    </a:p>
                  </a:txBody>
                  <a:tcPr marL="68580" marR="68580" marT="34290" marB="34290">
                    <a:solidFill>
                      <a:schemeClr val="bg2"/>
                    </a:solidFill>
                  </a:tcPr>
                </a:tc>
                <a:tc>
                  <a:txBody>
                    <a:bodyPr/>
                    <a:lstStyle/>
                    <a:p>
                      <a:pPr algn="ctr"/>
                      <a:r>
                        <a:rPr lang="es-ES" sz="1200" dirty="0">
                          <a:solidFill>
                            <a:schemeClr val="tx1">
                              <a:lumMod val="75000"/>
                              <a:lumOff val="25000"/>
                            </a:schemeClr>
                          </a:solidFill>
                        </a:rPr>
                        <a:t>40%</a:t>
                      </a:r>
                    </a:p>
                  </a:txBody>
                  <a:tcPr marL="68580" marR="68580" marT="34290" marB="34290">
                    <a:solidFill>
                      <a:schemeClr val="bg2"/>
                    </a:solidFill>
                  </a:tcPr>
                </a:tc>
                <a:extLst>
                  <a:ext uri="{0D108BD9-81ED-4DB2-BD59-A6C34878D82A}">
                    <a16:rowId xmlns:a16="http://schemas.microsoft.com/office/drawing/2014/main" val="4291838267"/>
                  </a:ext>
                </a:extLst>
              </a:tr>
              <a:tr h="358191">
                <a:tc gridSpan="3">
                  <a:txBody>
                    <a:bodyPr/>
                    <a:lstStyle/>
                    <a:p>
                      <a:pPr algn="ctr"/>
                      <a:r>
                        <a:rPr lang="es-ES" sz="900" dirty="0">
                          <a:solidFill>
                            <a:schemeClr val="tx1">
                              <a:lumMod val="75000"/>
                              <a:lumOff val="25000"/>
                            </a:schemeClr>
                          </a:solidFill>
                        </a:rPr>
                        <a:t>Potencial de ahorro ambiental al optimizar la refrigeración en la cadena de suministro de comestibles. Fuente: </a:t>
                      </a:r>
                      <a:r>
                        <a:rPr lang="es-ES" sz="900" dirty="0" err="1">
                          <a:solidFill>
                            <a:schemeClr val="tx1">
                              <a:lumMod val="75000"/>
                              <a:lumOff val="25000"/>
                            </a:schemeClr>
                          </a:solidFill>
                        </a:rPr>
                        <a:t>Product</a:t>
                      </a:r>
                      <a:r>
                        <a:rPr lang="es-ES" sz="900" dirty="0">
                          <a:solidFill>
                            <a:schemeClr val="tx1">
                              <a:lumMod val="75000"/>
                              <a:lumOff val="25000"/>
                            </a:schemeClr>
                          </a:solidFill>
                        </a:rPr>
                        <a:t> </a:t>
                      </a:r>
                      <a:r>
                        <a:rPr lang="es-ES" sz="900" dirty="0" err="1">
                          <a:solidFill>
                            <a:schemeClr val="tx1">
                              <a:lumMod val="75000"/>
                              <a:lumOff val="25000"/>
                            </a:schemeClr>
                          </a:solidFill>
                        </a:rPr>
                        <a:t>Sustainability</a:t>
                      </a:r>
                      <a:r>
                        <a:rPr lang="es-ES" sz="900" dirty="0">
                          <a:solidFill>
                            <a:schemeClr val="tx1">
                              <a:lumMod val="75000"/>
                              <a:lumOff val="25000"/>
                            </a:schemeClr>
                          </a:solidFill>
                        </a:rPr>
                        <a:t> </a:t>
                      </a:r>
                      <a:r>
                        <a:rPr lang="es-ES" sz="900" dirty="0" err="1">
                          <a:solidFill>
                            <a:schemeClr val="tx1">
                              <a:lumMod val="75000"/>
                              <a:lumOff val="25000"/>
                            </a:schemeClr>
                          </a:solidFill>
                        </a:rPr>
                        <a:t>Forum</a:t>
                      </a:r>
                      <a:r>
                        <a:rPr lang="es-ES" sz="900" dirty="0">
                          <a:solidFill>
                            <a:schemeClr val="tx1">
                              <a:lumMod val="75000"/>
                              <a:lumOff val="25000"/>
                            </a:schemeClr>
                          </a:solidFill>
                        </a:rPr>
                        <a:t> (2013)</a:t>
                      </a:r>
                    </a:p>
                  </a:txBody>
                  <a:tcPr marL="68580" marR="68580" marT="34290" marB="34290">
                    <a:solidFill>
                      <a:schemeClr val="bg1"/>
                    </a:solidFill>
                  </a:tcPr>
                </a:tc>
                <a:tc hMerge="1">
                  <a:txBody>
                    <a:bodyPr/>
                    <a:lstStyle/>
                    <a:p>
                      <a:endParaRPr lang="es-ES" dirty="0"/>
                    </a:p>
                  </a:txBody>
                  <a:tcPr>
                    <a:solidFill>
                      <a:schemeClr val="bg1"/>
                    </a:solidFill>
                  </a:tcPr>
                </a:tc>
                <a:tc hMerge="1">
                  <a:txBody>
                    <a:bodyPr/>
                    <a:lstStyle/>
                    <a:p>
                      <a:endParaRPr lang="es-ES" dirty="0"/>
                    </a:p>
                  </a:txBody>
                  <a:tcPr>
                    <a:solidFill>
                      <a:schemeClr val="bg1"/>
                    </a:solidFill>
                  </a:tcPr>
                </a:tc>
                <a:extLst>
                  <a:ext uri="{0D108BD9-81ED-4DB2-BD59-A6C34878D82A}">
                    <a16:rowId xmlns:a16="http://schemas.microsoft.com/office/drawing/2014/main" val="2217872724"/>
                  </a:ext>
                </a:extLst>
              </a:tr>
            </a:tbl>
          </a:graphicData>
        </a:graphic>
      </p:graphicFrame>
      <p:sp>
        <p:nvSpPr>
          <p:cNvPr id="12" name="Titel 1">
            <a:extLst>
              <a:ext uri="{FF2B5EF4-FFF2-40B4-BE49-F238E27FC236}">
                <a16:creationId xmlns:a16="http://schemas.microsoft.com/office/drawing/2014/main" id="{9F3728DF-FB4A-4F90-BE9C-138A644C940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congelación y refrigeración.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3" name="Rectángulo 12">
            <a:extLst>
              <a:ext uri="{FF2B5EF4-FFF2-40B4-BE49-F238E27FC236}">
                <a16:creationId xmlns:a16="http://schemas.microsoft.com/office/drawing/2014/main" id="{AA74C2B7-683F-4BD9-B711-61CCEAD457E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4" name="Rectángulo: esquinas superiores redondeadas 13">
            <a:extLst>
              <a:ext uri="{FF2B5EF4-FFF2-40B4-BE49-F238E27FC236}">
                <a16:creationId xmlns:a16="http://schemas.microsoft.com/office/drawing/2014/main" id="{1C163143-4912-42C8-B938-6F034F9A135E}"/>
              </a:ext>
            </a:extLst>
          </p:cNvPr>
          <p:cNvSpPr/>
          <p:nvPr/>
        </p:nvSpPr>
        <p:spPr>
          <a:xfrm>
            <a:off x="1671247" y="1386237"/>
            <a:ext cx="55597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a:extLst>
              <a:ext uri="{FF2B5EF4-FFF2-40B4-BE49-F238E27FC236}">
                <a16:creationId xmlns:a16="http://schemas.microsoft.com/office/drawing/2014/main" id="{8949FA9B-841B-4822-9769-E6601863E83B}"/>
              </a:ext>
            </a:extLst>
          </p:cNvPr>
          <p:cNvSpPr/>
          <p:nvPr/>
        </p:nvSpPr>
        <p:spPr>
          <a:xfrm>
            <a:off x="4170464" y="859014"/>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angle 11">
            <a:extLst>
              <a:ext uri="{FF2B5EF4-FFF2-40B4-BE49-F238E27FC236}">
                <a16:creationId xmlns:a16="http://schemas.microsoft.com/office/drawing/2014/main" id="{36326881-47C3-44A5-B7F6-847BA7623EB5}"/>
              </a:ext>
            </a:extLst>
          </p:cNvPr>
          <p:cNvSpPr/>
          <p:nvPr/>
        </p:nvSpPr>
        <p:spPr>
          <a:xfrm>
            <a:off x="1600200" y="1529801"/>
            <a:ext cx="5769192"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pic>
        <p:nvPicPr>
          <p:cNvPr id="18" name="Gráfico 17">
            <a:extLst>
              <a:ext uri="{FF2B5EF4-FFF2-40B4-BE49-F238E27FC236}">
                <a16:creationId xmlns:a16="http://schemas.microsoft.com/office/drawing/2014/main" id="{4766E05C-EE8A-4418-876A-1D506EC7D0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76311" y="971131"/>
            <a:ext cx="427966" cy="408757"/>
          </a:xfrm>
          <a:prstGeom prst="rect">
            <a:avLst/>
          </a:prstGeom>
        </p:spPr>
      </p:pic>
      <p:sp>
        <p:nvSpPr>
          <p:cNvPr id="19" name="Rectángulo: esquinas superiores redondeadas 18">
            <a:extLst>
              <a:ext uri="{FF2B5EF4-FFF2-40B4-BE49-F238E27FC236}">
                <a16:creationId xmlns:a16="http://schemas.microsoft.com/office/drawing/2014/main" id="{FB626386-490A-4C2F-9531-F25CC08BDB1B}"/>
              </a:ext>
            </a:extLst>
          </p:cNvPr>
          <p:cNvSpPr/>
          <p:nvPr/>
        </p:nvSpPr>
        <p:spPr>
          <a:xfrm>
            <a:off x="967101" y="3947841"/>
            <a:ext cx="7170845"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lipse 19">
            <a:extLst>
              <a:ext uri="{FF2B5EF4-FFF2-40B4-BE49-F238E27FC236}">
                <a16:creationId xmlns:a16="http://schemas.microsoft.com/office/drawing/2014/main" id="{48B16817-BD2B-4C96-8634-8B57FE6BA80B}"/>
              </a:ext>
            </a:extLst>
          </p:cNvPr>
          <p:cNvSpPr/>
          <p:nvPr/>
        </p:nvSpPr>
        <p:spPr>
          <a:xfrm>
            <a:off x="4188005" y="342061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angle 11">
            <a:extLst>
              <a:ext uri="{FF2B5EF4-FFF2-40B4-BE49-F238E27FC236}">
                <a16:creationId xmlns:a16="http://schemas.microsoft.com/office/drawing/2014/main" id="{B0B4D95E-BEEF-4040-B82B-DBA42806FC79}"/>
              </a:ext>
            </a:extLst>
          </p:cNvPr>
          <p:cNvSpPr/>
          <p:nvPr/>
        </p:nvSpPr>
        <p:spPr>
          <a:xfrm>
            <a:off x="967101" y="4053305"/>
            <a:ext cx="7170845"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2" name="Gráfico 21">
            <a:extLst>
              <a:ext uri="{FF2B5EF4-FFF2-40B4-BE49-F238E27FC236}">
                <a16:creationId xmlns:a16="http://schemas.microsoft.com/office/drawing/2014/main" id="{C6DAFE16-161D-4EE1-BB5D-B7A32111A4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48050" y="3491587"/>
            <a:ext cx="336919" cy="507831"/>
          </a:xfrm>
          <a:prstGeom prst="rect">
            <a:avLst/>
          </a:prstGeom>
        </p:spPr>
      </p:pic>
      <p:sp>
        <p:nvSpPr>
          <p:cNvPr id="23" name="Rectángulo 22">
            <a:extLst>
              <a:ext uri="{FF2B5EF4-FFF2-40B4-BE49-F238E27FC236}">
                <a16:creationId xmlns:a16="http://schemas.microsoft.com/office/drawing/2014/main" id="{CD9B481C-3BB1-4606-ACF2-A359E056FBD8}"/>
              </a:ext>
            </a:extLst>
          </p:cNvPr>
          <p:cNvSpPr/>
          <p:nvPr/>
        </p:nvSpPr>
        <p:spPr>
          <a:xfrm>
            <a:off x="1666908" y="1893245"/>
            <a:ext cx="5564122" cy="1473486"/>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DA8E5FB8-A65E-4D40-8122-F0E9DDABC18E}"/>
              </a:ext>
            </a:extLst>
          </p:cNvPr>
          <p:cNvSpPr/>
          <p:nvPr/>
        </p:nvSpPr>
        <p:spPr>
          <a:xfrm>
            <a:off x="960535" y="4455672"/>
            <a:ext cx="7177411" cy="1218741"/>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Box 33">
            <a:extLst>
              <a:ext uri="{FF2B5EF4-FFF2-40B4-BE49-F238E27FC236}">
                <a16:creationId xmlns:a16="http://schemas.microsoft.com/office/drawing/2014/main" id="{A35FACD7-6E14-472B-86CB-D6AEE8FB2544}"/>
              </a:ext>
            </a:extLst>
          </p:cNvPr>
          <p:cNvSpPr txBox="1"/>
          <p:nvPr/>
        </p:nvSpPr>
        <p:spPr>
          <a:xfrm>
            <a:off x="987518" y="4603966"/>
            <a:ext cx="7150429" cy="923330"/>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 fábrica de cerveza </a:t>
            </a:r>
            <a:r>
              <a:rPr lang="es-ES" sz="1350" b="1" dirty="0">
                <a:solidFill>
                  <a:schemeClr val="tx1">
                    <a:lumMod val="75000"/>
                    <a:lumOff val="25000"/>
                  </a:schemeClr>
                </a:solidFill>
              </a:rPr>
              <a:t>Daniel </a:t>
            </a:r>
            <a:r>
              <a:rPr lang="es-ES" sz="1350" b="1" dirty="0" err="1">
                <a:solidFill>
                  <a:schemeClr val="tx1">
                    <a:lumMod val="75000"/>
                    <a:lumOff val="25000"/>
                  </a:schemeClr>
                </a:solidFill>
              </a:rPr>
              <a:t>Thwaites</a:t>
            </a:r>
            <a:r>
              <a:rPr lang="es-ES" sz="1350" b="1" dirty="0">
                <a:solidFill>
                  <a:schemeClr val="tx1">
                    <a:lumMod val="75000"/>
                    <a:lumOff val="25000"/>
                  </a:schemeClr>
                </a:solidFill>
              </a:rPr>
              <a:t> </a:t>
            </a:r>
            <a:r>
              <a:rPr lang="es-ES" sz="1350" dirty="0">
                <a:solidFill>
                  <a:schemeClr val="tx1">
                    <a:lumMod val="75000"/>
                    <a:lumOff val="25000"/>
                  </a:schemeClr>
                </a:solidFill>
              </a:rPr>
              <a:t>en el Reino Unido instaló un compresor alternativo con amoníaco y, como resultado, </a:t>
            </a:r>
            <a:r>
              <a:rPr lang="es-ES" sz="1350" b="1" dirty="0">
                <a:solidFill>
                  <a:schemeClr val="tx1">
                    <a:lumMod val="75000"/>
                    <a:lumOff val="25000"/>
                  </a:schemeClr>
                </a:solidFill>
              </a:rPr>
              <a:t>aumentó la producción de 310 kW a 400 kW</a:t>
            </a:r>
            <a:r>
              <a:rPr lang="es-ES" sz="1350" dirty="0">
                <a:solidFill>
                  <a:schemeClr val="tx1">
                    <a:lumMod val="75000"/>
                    <a:lumOff val="25000"/>
                  </a:schemeClr>
                </a:solidFill>
              </a:rPr>
              <a:t> con una eficiencia energética mejorada y </a:t>
            </a:r>
            <a:r>
              <a:rPr lang="es-ES" sz="1350" b="1" dirty="0">
                <a:solidFill>
                  <a:schemeClr val="tx1">
                    <a:lumMod val="75000"/>
                    <a:lumOff val="25000"/>
                  </a:schemeClr>
                </a:solidFill>
              </a:rPr>
              <a:t>ahorro alrededor de 2.500 euros por semana en costos de electricidad</a:t>
            </a:r>
            <a:r>
              <a:rPr lang="es-ES" sz="1350" dirty="0">
                <a:solidFill>
                  <a:schemeClr val="tx1">
                    <a:lumMod val="75000"/>
                    <a:lumOff val="25000"/>
                  </a:schemeClr>
                </a:solidFill>
              </a:rPr>
              <a:t>. La inversión se amortizó en menos de </a:t>
            </a:r>
            <a:r>
              <a:rPr lang="es-ES" sz="1350" b="1" dirty="0">
                <a:solidFill>
                  <a:schemeClr val="tx1">
                    <a:lumMod val="75000"/>
                    <a:lumOff val="25000"/>
                  </a:schemeClr>
                </a:solidFill>
              </a:rPr>
              <a:t>18 meses</a:t>
            </a:r>
            <a:r>
              <a:rPr lang="es-ES" sz="1350" dirty="0">
                <a:solidFill>
                  <a:schemeClr val="tx1">
                    <a:lumMod val="75000"/>
                    <a:lumOff val="25000"/>
                  </a:schemeClr>
                </a:solidFill>
              </a:rPr>
              <a:t>.</a:t>
            </a:r>
          </a:p>
        </p:txBody>
      </p:sp>
    </p:spTree>
    <p:extLst>
      <p:ext uri="{BB962C8B-B14F-4D97-AF65-F5344CB8AC3E}">
        <p14:creationId xmlns:p14="http://schemas.microsoft.com/office/powerpoint/2010/main" val="2543724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42</a:t>
            </a:fld>
            <a:endParaRPr lang="de-DE">
              <a:solidFill>
                <a:srgbClr val="000000">
                  <a:lumMod val="75000"/>
                  <a:lumOff val="25000"/>
                </a:srgbClr>
              </a:solidFill>
              <a:latin typeface="Arial"/>
            </a:endParaRPr>
          </a:p>
        </p:txBody>
      </p:sp>
      <p:pic>
        <p:nvPicPr>
          <p:cNvPr id="6" name="Imagen 5">
            <a:extLst>
              <a:ext uri="{FF2B5EF4-FFF2-40B4-BE49-F238E27FC236}">
                <a16:creationId xmlns:a16="http://schemas.microsoft.com/office/drawing/2014/main" id="{D83A3918-079E-4849-BC7A-674F8531F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687" y="4952420"/>
            <a:ext cx="1372687" cy="485016"/>
          </a:xfrm>
          <a:prstGeom prst="rect">
            <a:avLst/>
          </a:prstGeom>
        </p:spPr>
      </p:pic>
      <p:sp>
        <p:nvSpPr>
          <p:cNvPr id="9" name="Rectángulo 8">
            <a:extLst>
              <a:ext uri="{FF2B5EF4-FFF2-40B4-BE49-F238E27FC236}">
                <a16:creationId xmlns:a16="http://schemas.microsoft.com/office/drawing/2014/main" id="{95D2AE08-D14A-4A8E-9D46-216B4331AB98}"/>
              </a:ext>
            </a:extLst>
          </p:cNvPr>
          <p:cNvSpPr/>
          <p:nvPr/>
        </p:nvSpPr>
        <p:spPr>
          <a:xfrm>
            <a:off x="2638463" y="4764602"/>
            <a:ext cx="5032240" cy="917803"/>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Untertitel 5">
            <a:extLst>
              <a:ext uri="{FF2B5EF4-FFF2-40B4-BE49-F238E27FC236}">
                <a16:creationId xmlns:a16="http://schemas.microsoft.com/office/drawing/2014/main" id="{4E660545-EE62-4444-8F7A-0733E3746497}"/>
              </a:ext>
            </a:extLst>
          </p:cNvPr>
          <p:cNvSpPr txBox="1">
            <a:spLocks/>
          </p:cNvSpPr>
          <p:nvPr/>
        </p:nvSpPr>
        <p:spPr>
          <a:xfrm>
            <a:off x="370136" y="966407"/>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Impulsión de la implementación:</a:t>
            </a:r>
          </a:p>
        </p:txBody>
      </p:sp>
      <p:sp>
        <p:nvSpPr>
          <p:cNvPr id="11" name="Inhaltsplatzhalter 2">
            <a:extLst>
              <a:ext uri="{FF2B5EF4-FFF2-40B4-BE49-F238E27FC236}">
                <a16:creationId xmlns:a16="http://schemas.microsoft.com/office/drawing/2014/main" id="{6CB8EEE2-DCAD-4146-BC9F-80A719815191}"/>
              </a:ext>
            </a:extLst>
          </p:cNvPr>
          <p:cNvSpPr txBox="1">
            <a:spLocks/>
          </p:cNvSpPr>
          <p:nvPr/>
        </p:nvSpPr>
        <p:spPr>
          <a:xfrm>
            <a:off x="431768" y="2028240"/>
            <a:ext cx="8229600" cy="2363460"/>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gn="just">
              <a:spcAft>
                <a:spcPts val="450"/>
              </a:spcAft>
              <a:buFont typeface="Arial" panose="020B0604020202020204" pitchFamily="34" charset="0"/>
              <a:buChar char="•"/>
            </a:pPr>
            <a:r>
              <a:rPr lang="es-ES" b="0" dirty="0">
                <a:solidFill>
                  <a:schemeClr val="tx1">
                    <a:lumMod val="75000"/>
                    <a:lumOff val="25000"/>
                  </a:schemeClr>
                </a:solidFill>
              </a:rPr>
              <a:t>Tal vez el mayor impulsor del cambio en el sector han sido las </a:t>
            </a:r>
            <a:r>
              <a:rPr lang="es-ES" dirty="0">
                <a:solidFill>
                  <a:schemeClr val="tx1">
                    <a:lumMod val="75000"/>
                    <a:lumOff val="25000"/>
                  </a:schemeClr>
                </a:solidFill>
              </a:rPr>
              <a:t>normas de la UE </a:t>
            </a:r>
            <a:r>
              <a:rPr lang="es-ES" b="0" dirty="0">
                <a:solidFill>
                  <a:schemeClr val="tx1">
                    <a:lumMod val="75000"/>
                    <a:lumOff val="25000"/>
                  </a:schemeClr>
                </a:solidFill>
              </a:rPr>
              <a:t>para una "eliminación rápida" de los HFC (también conocidos como </a:t>
            </a:r>
            <a:r>
              <a:rPr lang="es-ES" dirty="0">
                <a:solidFill>
                  <a:schemeClr val="tx1">
                    <a:lumMod val="75000"/>
                    <a:lumOff val="25000"/>
                  </a:schemeClr>
                </a:solidFill>
              </a:rPr>
              <a:t>"</a:t>
            </a:r>
            <a:r>
              <a:rPr lang="es-ES" dirty="0" err="1">
                <a:solidFill>
                  <a:schemeClr val="tx1">
                    <a:lumMod val="75000"/>
                    <a:lumOff val="25000"/>
                  </a:schemeClr>
                </a:solidFill>
              </a:rPr>
              <a:t>Fgases</a:t>
            </a:r>
            <a:r>
              <a:rPr lang="es-ES" dirty="0">
                <a:solidFill>
                  <a:schemeClr val="tx1">
                    <a:lumMod val="75000"/>
                    <a:lumOff val="25000"/>
                  </a:schemeClr>
                </a:solidFill>
              </a:rPr>
              <a:t>"</a:t>
            </a:r>
            <a:r>
              <a:rPr lang="es-ES" b="0" dirty="0">
                <a:solidFill>
                  <a:schemeClr val="tx1">
                    <a:lumMod val="75000"/>
                    <a:lumOff val="25000"/>
                  </a:schemeClr>
                </a:solidFill>
              </a:rPr>
              <a:t>).</a:t>
            </a:r>
          </a:p>
          <a:p>
            <a:pPr marL="285750" indent="-285750" algn="just">
              <a:spcAft>
                <a:spcPts val="450"/>
              </a:spcAft>
              <a:buFont typeface="Arial" panose="020B0604020202020204" pitchFamily="34" charset="0"/>
              <a:buChar char="•"/>
            </a:pPr>
            <a:r>
              <a:rPr lang="es-ES" b="0" dirty="0">
                <a:solidFill>
                  <a:schemeClr val="tx1">
                    <a:lumMod val="75000"/>
                    <a:lumOff val="25000"/>
                  </a:schemeClr>
                </a:solidFill>
              </a:rPr>
              <a:t>La </a:t>
            </a:r>
            <a:r>
              <a:rPr lang="es-ES" dirty="0">
                <a:solidFill>
                  <a:schemeClr val="tx1">
                    <a:lumMod val="75000"/>
                    <a:lumOff val="25000"/>
                  </a:schemeClr>
                </a:solidFill>
              </a:rPr>
              <a:t>responsabilidad corporativa </a:t>
            </a:r>
            <a:r>
              <a:rPr lang="es-ES" b="0" dirty="0">
                <a:solidFill>
                  <a:schemeClr val="tx1">
                    <a:lumMod val="75000"/>
                    <a:lumOff val="25000"/>
                  </a:schemeClr>
                </a:solidFill>
              </a:rPr>
              <a:t>también puede ser un factor de impulsión de la implementación. </a:t>
            </a:r>
          </a:p>
          <a:p>
            <a:pPr marL="285750" indent="-285750" algn="just">
              <a:spcAft>
                <a:spcPts val="450"/>
              </a:spcAft>
              <a:buFont typeface="Arial" panose="020B0604020202020204" pitchFamily="34" charset="0"/>
              <a:buChar char="•"/>
            </a:pPr>
            <a:r>
              <a:rPr lang="es-ES" b="0" dirty="0">
                <a:solidFill>
                  <a:schemeClr val="tx1">
                    <a:lumMod val="75000"/>
                    <a:lumOff val="25000"/>
                  </a:schemeClr>
                </a:solidFill>
              </a:rPr>
              <a:t>El uso de equipos de refrigeración más eficientes debido a la </a:t>
            </a:r>
            <a:r>
              <a:rPr lang="es-ES" dirty="0">
                <a:solidFill>
                  <a:schemeClr val="tx1">
                    <a:lumMod val="75000"/>
                    <a:lumOff val="25000"/>
                  </a:schemeClr>
                </a:solidFill>
              </a:rPr>
              <a:t>necesidad de reducir costes</a:t>
            </a:r>
            <a:r>
              <a:rPr lang="es-ES" b="0" dirty="0">
                <a:solidFill>
                  <a:schemeClr val="tx1">
                    <a:lumMod val="75000"/>
                    <a:lumOff val="25000"/>
                  </a:schemeClr>
                </a:solidFill>
              </a:rPr>
              <a:t>.</a:t>
            </a:r>
          </a:p>
          <a:p>
            <a:pPr marL="285750" indent="-285750" algn="just">
              <a:spcAft>
                <a:spcPts val="450"/>
              </a:spcAft>
              <a:buFont typeface="Arial" panose="020B0604020202020204" pitchFamily="34" charset="0"/>
              <a:buChar char="•"/>
            </a:pPr>
            <a:r>
              <a:rPr lang="es-ES" b="0" dirty="0">
                <a:solidFill>
                  <a:schemeClr val="tx1">
                    <a:lumMod val="75000"/>
                    <a:lumOff val="25000"/>
                  </a:schemeClr>
                </a:solidFill>
              </a:rPr>
              <a:t>Dado el alto coste de capital de las nuevas plantas de refrigeración, es </a:t>
            </a:r>
            <a:r>
              <a:rPr lang="es-ES" dirty="0">
                <a:solidFill>
                  <a:schemeClr val="tx1">
                    <a:lumMod val="75000"/>
                    <a:lumOff val="25000"/>
                  </a:schemeClr>
                </a:solidFill>
              </a:rPr>
              <a:t>poco probable que los fabricantes reemplacen la maquinaria instalada recientemente.</a:t>
            </a:r>
          </a:p>
        </p:txBody>
      </p:sp>
      <p:sp>
        <p:nvSpPr>
          <p:cNvPr id="12" name="Titel 1">
            <a:extLst>
              <a:ext uri="{FF2B5EF4-FFF2-40B4-BE49-F238E27FC236}">
                <a16:creationId xmlns:a16="http://schemas.microsoft.com/office/drawing/2014/main" id="{7AD21698-4923-4EB3-A8A4-A4C667D388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congelación y refrigeración.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3" name="Rectángulo 12">
            <a:extLst>
              <a:ext uri="{FF2B5EF4-FFF2-40B4-BE49-F238E27FC236}">
                <a16:creationId xmlns:a16="http://schemas.microsoft.com/office/drawing/2014/main" id="{623ED487-2523-4485-A891-25F8DDBA46B7}"/>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4" name="Rectángulo 13">
            <a:extLst>
              <a:ext uri="{FF2B5EF4-FFF2-40B4-BE49-F238E27FC236}">
                <a16:creationId xmlns:a16="http://schemas.microsoft.com/office/drawing/2014/main" id="{B33CCC64-6F72-4096-97EE-487BD7918751}"/>
              </a:ext>
            </a:extLst>
          </p:cNvPr>
          <p:cNvSpPr/>
          <p:nvPr/>
        </p:nvSpPr>
        <p:spPr>
          <a:xfrm>
            <a:off x="2638463" y="4855867"/>
            <a:ext cx="5062373" cy="646331"/>
          </a:xfrm>
          <a:prstGeom prst="rect">
            <a:avLst/>
          </a:prstGeom>
        </p:spPr>
        <p:txBody>
          <a:bodyPr wrap="square">
            <a:spAutoFit/>
          </a:bodyPr>
          <a:lstStyle/>
          <a:p>
            <a:r>
              <a:rPr lang="es-ES" sz="1200" b="1" dirty="0">
                <a:solidFill>
                  <a:schemeClr val="tx1">
                    <a:lumMod val="75000"/>
                    <a:lumOff val="25000"/>
                  </a:schemeClr>
                </a:solidFill>
              </a:rPr>
              <a:t>Ejemplo: </a:t>
            </a:r>
            <a:r>
              <a:rPr lang="es-ES" sz="1200" dirty="0">
                <a:solidFill>
                  <a:schemeClr val="tx1">
                    <a:lumMod val="75000"/>
                    <a:lumOff val="25000"/>
                  </a:schemeClr>
                </a:solidFill>
              </a:rPr>
              <a:t>Esta iniciativa promueve un cambio a soluciones alternativas sin HFC para la tecnología de enfriamiento que protege tanto el clima como la capa de ozono.</a:t>
            </a:r>
          </a:p>
        </p:txBody>
      </p:sp>
      <p:sp>
        <p:nvSpPr>
          <p:cNvPr id="15" name="Rectángulo 14">
            <a:extLst>
              <a:ext uri="{FF2B5EF4-FFF2-40B4-BE49-F238E27FC236}">
                <a16:creationId xmlns:a16="http://schemas.microsoft.com/office/drawing/2014/main" id="{9B41D082-F290-405B-BD80-FFAD7C9E288C}"/>
              </a:ext>
            </a:extLst>
          </p:cNvPr>
          <p:cNvSpPr/>
          <p:nvPr/>
        </p:nvSpPr>
        <p:spPr>
          <a:xfrm>
            <a:off x="1000125" y="4764602"/>
            <a:ext cx="1638339" cy="91780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6" name="Conector recto 15">
            <a:extLst>
              <a:ext uri="{FF2B5EF4-FFF2-40B4-BE49-F238E27FC236}">
                <a16:creationId xmlns:a16="http://schemas.microsoft.com/office/drawing/2014/main" id="{EB9CA3C4-18D9-422D-B622-7680C9641CCF}"/>
              </a:ext>
            </a:extLst>
          </p:cNvPr>
          <p:cNvCxnSpPr>
            <a:cxnSpLocks/>
          </p:cNvCxnSpPr>
          <p:nvPr/>
        </p:nvCxnSpPr>
        <p:spPr>
          <a:xfrm>
            <a:off x="431768" y="189455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C996B713-7BBA-4010-A09A-EDEA2EC04539}"/>
              </a:ext>
            </a:extLst>
          </p:cNvPr>
          <p:cNvCxnSpPr>
            <a:cxnSpLocks/>
          </p:cNvCxnSpPr>
          <p:nvPr/>
        </p:nvCxnSpPr>
        <p:spPr>
          <a:xfrm>
            <a:off x="377661" y="4102215"/>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198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43</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12FE4CE6-1512-4B95-9DA9-408AEF828B74}"/>
              </a:ext>
            </a:extLst>
          </p:cNvPr>
          <p:cNvGraphicFramePr>
            <a:graphicFrameLocks noGrp="1"/>
          </p:cNvGraphicFramePr>
          <p:nvPr>
            <p:extLst>
              <p:ext uri="{D42A27DB-BD31-4B8C-83A1-F6EECF244321}">
                <p14:modId xmlns:p14="http://schemas.microsoft.com/office/powerpoint/2010/main" val="2869899114"/>
              </p:ext>
            </p:extLst>
          </p:nvPr>
        </p:nvGraphicFramePr>
        <p:xfrm>
          <a:off x="238984" y="1574216"/>
          <a:ext cx="8666032" cy="199156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53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23035">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Se debe gestionar el uso de energía en todas las operaciones de la empresa.</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9CA84828-44B4-4A69-986E-65C204953E96}"/>
              </a:ext>
            </a:extLst>
          </p:cNvPr>
          <p:cNvGraphicFramePr>
            <a:graphicFrameLocks noGrp="1"/>
          </p:cNvGraphicFramePr>
          <p:nvPr>
            <p:extLst>
              <p:ext uri="{D42A27DB-BD31-4B8C-83A1-F6EECF244321}">
                <p14:modId xmlns:p14="http://schemas.microsoft.com/office/powerpoint/2010/main" val="3735715197"/>
              </p:ext>
            </p:extLst>
          </p:nvPr>
        </p:nvGraphicFramePr>
        <p:xfrm>
          <a:off x="238984" y="3577330"/>
          <a:ext cx="8666032" cy="16611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9300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Es aplicable a todos los fabricantes de alimentos y bebidas.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6D2C771F-2794-4A90-945F-3B39739D066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Desplegar la gestión energética y mejorar la eficiencia energética en todas las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EEEDA2AD-FB50-442E-965E-BC93A9F20A1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22949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a:xfrm>
            <a:off x="7862598" y="6432776"/>
            <a:ext cx="514400" cy="180040"/>
          </a:xfrm>
        </p:spPr>
        <p:txBody>
          <a:bodyPr/>
          <a:lstStyle/>
          <a:p>
            <a:fld id="{78B3FE12-62BD-41F9-8F3F-A0956C733398}" type="slidenum">
              <a:rPr lang="de-DE">
                <a:solidFill>
                  <a:srgbClr val="000000">
                    <a:lumMod val="75000"/>
                    <a:lumOff val="25000"/>
                  </a:srgbClr>
                </a:solidFill>
                <a:latin typeface="Arial"/>
              </a:rPr>
              <a:pPr/>
              <a:t>44</a:t>
            </a:fld>
            <a:endParaRPr lang="de-DE">
              <a:solidFill>
                <a:srgbClr val="000000">
                  <a:lumMod val="75000"/>
                  <a:lumOff val="25000"/>
                </a:srgbClr>
              </a:solidFill>
              <a:latin typeface="Arial"/>
            </a:endParaRPr>
          </a:p>
        </p:txBody>
      </p:sp>
      <p:graphicFrame>
        <p:nvGraphicFramePr>
          <p:cNvPr id="7" name="Tabla 6">
            <a:extLst>
              <a:ext uri="{FF2B5EF4-FFF2-40B4-BE49-F238E27FC236}">
                <a16:creationId xmlns:a16="http://schemas.microsoft.com/office/drawing/2014/main" id="{7FB45E59-9798-4930-AA7D-A8595D8E1D8A}"/>
              </a:ext>
            </a:extLst>
          </p:cNvPr>
          <p:cNvGraphicFramePr>
            <a:graphicFrameLocks noGrp="1"/>
          </p:cNvGraphicFramePr>
          <p:nvPr>
            <p:extLst>
              <p:ext uri="{D42A27DB-BD31-4B8C-83A1-F6EECF244321}">
                <p14:modId xmlns:p14="http://schemas.microsoft.com/office/powerpoint/2010/main" val="2381319641"/>
              </p:ext>
            </p:extLst>
          </p:nvPr>
        </p:nvGraphicFramePr>
        <p:xfrm>
          <a:off x="238984" y="1011651"/>
          <a:ext cx="8666032" cy="2855499"/>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53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2286966">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Uso general de energía por unidad de producto (kWh / peso, volumen, valor o número de productos)</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Uso general de energía por área de superficie de la instalación (kWh / m</a:t>
                      </a:r>
                      <a:r>
                        <a:rPr lang="es-ES" sz="1200" baseline="30000" dirty="0">
                          <a:solidFill>
                            <a:schemeClr val="tx1">
                              <a:lumMod val="75000"/>
                              <a:lumOff val="25000"/>
                            </a:schemeClr>
                          </a:solidFill>
                        </a:rPr>
                        <a:t>2</a:t>
                      </a:r>
                      <a:r>
                        <a:rPr lang="es-ES" sz="1200" dirty="0">
                          <a:solidFill>
                            <a:schemeClr val="tx1">
                              <a:lumMod val="75000"/>
                              <a:lumOff val="25000"/>
                            </a:schemeClr>
                          </a:solidFill>
                        </a:rPr>
                        <a:t>).</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Uso general de energía (kWh) para procesos específicos.</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Uso neto de energía por unidad de producto (kWh / peso, volumen, valor o número de productos).</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Despliegue de intercambiadores de calor para recuperar corrientes calientes / frías (y / n)</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Aislamiento de todas las tuberías de vapor (y/n).</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9" name="Tabla 8">
            <a:extLst>
              <a:ext uri="{FF2B5EF4-FFF2-40B4-BE49-F238E27FC236}">
                <a16:creationId xmlns:a16="http://schemas.microsoft.com/office/drawing/2014/main" id="{327FEA5B-3449-44DC-80F4-F0C7A79948FB}"/>
              </a:ext>
            </a:extLst>
          </p:cNvPr>
          <p:cNvGraphicFramePr>
            <a:graphicFrameLocks noGrp="1"/>
          </p:cNvGraphicFramePr>
          <p:nvPr>
            <p:extLst>
              <p:ext uri="{D42A27DB-BD31-4B8C-83A1-F6EECF244321}">
                <p14:modId xmlns:p14="http://schemas.microsoft.com/office/powerpoint/2010/main" val="3022261118"/>
              </p:ext>
            </p:extLst>
          </p:nvPr>
        </p:nvGraphicFramePr>
        <p:xfrm>
          <a:off x="238984" y="3872604"/>
          <a:ext cx="8666032" cy="2223396"/>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18421">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70497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Se ha implementado un sistema de gestión de energía (</a:t>
                      </a:r>
                      <a:r>
                        <a:rPr lang="es-ES" sz="1200" kern="1200" dirty="0" err="1">
                          <a:solidFill>
                            <a:schemeClr val="tx1">
                              <a:lumMod val="75000"/>
                              <a:lumOff val="25000"/>
                            </a:schemeClr>
                          </a:solidFill>
                          <a:latin typeface="+mn-lt"/>
                          <a:ea typeface="+mn-ea"/>
                          <a:cs typeface="+mn-cs"/>
                        </a:rPr>
                        <a:t>EnMS</a:t>
                      </a:r>
                      <a:r>
                        <a:rPr lang="es-ES" sz="1200" kern="1200" dirty="0">
                          <a:solidFill>
                            <a:schemeClr val="tx1">
                              <a:lumMod val="75000"/>
                              <a:lumOff val="25000"/>
                            </a:schemeClr>
                          </a:solidFill>
                          <a:latin typeface="+mn-lt"/>
                          <a:ea typeface="+mn-ea"/>
                          <a:cs typeface="+mn-cs"/>
                        </a:rPr>
                        <a:t>) integral (por ejemplo, ISO 50001).</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Se implementan auditorías y monitoreos de energía regulares para identificar los principales impulsores del uso de la energía.</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Se implementan soluciones de eficiencia energética adecuadas para todos los procesos en una instalación.</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Las sinergias en la demanda de calor / frío / vapor se explotan a través de los procesos, dentro de las instalaciones y los vecinos.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6871862E-EBB4-41BC-8563-AE840C0360B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Desplegar la gestión energética y mejorar la eficiencia energética en todas las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AC1552EB-469A-4582-A837-4C1EEB383A3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758254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45</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FC5F76AB-7526-4613-8FA9-9CB9AB580F0A}"/>
              </a:ext>
            </a:extLst>
          </p:cNvPr>
          <p:cNvSpPr txBox="1">
            <a:spLocks/>
          </p:cNvSpPr>
          <p:nvPr/>
        </p:nvSpPr>
        <p:spPr>
          <a:xfrm>
            <a:off x="370136" y="1031843"/>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2000" dirty="0">
                <a:solidFill>
                  <a:srgbClr val="000000">
                    <a:lumMod val="75000"/>
                    <a:lumOff val="25000"/>
                  </a:srgbClr>
                </a:solidFill>
              </a:rPr>
              <a:t>Las mejores prácticas en el área de la gestión y la eficiencia de la energía pueden centrarse en:</a:t>
            </a:r>
          </a:p>
        </p:txBody>
      </p:sp>
      <p:sp>
        <p:nvSpPr>
          <p:cNvPr id="9" name="Titel 1">
            <a:extLst>
              <a:ext uri="{FF2B5EF4-FFF2-40B4-BE49-F238E27FC236}">
                <a16:creationId xmlns:a16="http://schemas.microsoft.com/office/drawing/2014/main" id="{E09A4821-9879-45FE-8B8A-6ED6683CBBE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Desplegar la gestión energética y mejorar la eficiencia energética en todas las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3A93379B-6189-42AB-B1BB-CFEC3204AD2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1E8609AF-2040-4A85-ABC0-838EBE1DC662}"/>
              </a:ext>
            </a:extLst>
          </p:cNvPr>
          <p:cNvSpPr/>
          <p:nvPr/>
        </p:nvSpPr>
        <p:spPr>
          <a:xfrm>
            <a:off x="914399" y="2009775"/>
            <a:ext cx="7134225" cy="3448050"/>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A2A7684F-ABD1-4B0B-A970-92F97D389ED6}"/>
              </a:ext>
            </a:extLst>
          </p:cNvPr>
          <p:cNvSpPr/>
          <p:nvPr/>
        </p:nvSpPr>
        <p:spPr>
          <a:xfrm>
            <a:off x="1204331" y="2093992"/>
            <a:ext cx="6735338" cy="3252878"/>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Implementar un sistema integral de gestión de la energía (</a:t>
            </a:r>
            <a:r>
              <a:rPr lang="es-ES" sz="1200" b="1" dirty="0" err="1">
                <a:solidFill>
                  <a:schemeClr val="tx1">
                    <a:lumMod val="75000"/>
                    <a:lumOff val="25000"/>
                  </a:schemeClr>
                </a:solidFill>
              </a:rPr>
              <a:t>ENMs</a:t>
            </a:r>
            <a:r>
              <a:rPr lang="es-ES" sz="1200" b="1" dirty="0">
                <a:solidFill>
                  <a:schemeClr val="tx1">
                    <a:lumMod val="75000"/>
                    <a:lumOff val="25000"/>
                  </a:schemeClr>
                </a:solidFill>
              </a:rPr>
              <a:t>), </a:t>
            </a:r>
            <a:r>
              <a:rPr lang="es-ES" sz="1200" dirty="0">
                <a:solidFill>
                  <a:schemeClr val="tx1">
                    <a:lumMod val="75000"/>
                    <a:lumOff val="25000"/>
                  </a:schemeClr>
                </a:solidFill>
              </a:rPr>
              <a:t>por ejemplo ISO 50001, como parte de un sistema de gestión ambiental como EMAS.</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Instalar medidores a nivel de proceso individual</a:t>
            </a:r>
            <a:r>
              <a:rPr lang="es-ES" sz="1200" dirty="0">
                <a:solidFill>
                  <a:schemeClr val="tx1">
                    <a:lumMod val="75000"/>
                    <a:lumOff val="25000"/>
                  </a:schemeClr>
                </a:solidFill>
              </a:rPr>
              <a:t>, asegurando una monitorización de la energía precisa.</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Realizando auditorías de energía regulares y monitorizando para identificar los principales impulsores del uso de energía.</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Implementando soluciones apropiadas de eficiencia de energía para todos los procesos en una instalación,</a:t>
            </a:r>
            <a:r>
              <a:rPr lang="es-ES" sz="1200" dirty="0">
                <a:solidFill>
                  <a:schemeClr val="tx1">
                    <a:lumMod val="75000"/>
                    <a:lumOff val="25000"/>
                  </a:schemeClr>
                </a:solidFill>
              </a:rPr>
              <a:t> en particular teniendo en cuenta las posibles sinergias en la demanda de calor, frío y vapor.</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Investigando y aprovechando las sinergias para la producción y el uso de electricidad, calor, frío y vapor con instalaciones vecinas </a:t>
            </a:r>
            <a:r>
              <a:rPr lang="es-ES" sz="1200" dirty="0">
                <a:solidFill>
                  <a:schemeClr val="tx1">
                    <a:lumMod val="75000"/>
                    <a:lumOff val="25000"/>
                  </a:schemeClr>
                </a:solidFill>
              </a:rPr>
              <a:t>(es decir, simbiosis industrial).</a:t>
            </a:r>
          </a:p>
        </p:txBody>
      </p:sp>
    </p:spTree>
    <p:extLst>
      <p:ext uri="{BB962C8B-B14F-4D97-AF65-F5344CB8AC3E}">
        <p14:creationId xmlns:p14="http://schemas.microsoft.com/office/powerpoint/2010/main" val="2027947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46</a:t>
            </a:fld>
            <a:endParaRPr lang="de-DE"/>
          </a:p>
        </p:txBody>
      </p:sp>
      <p:sp>
        <p:nvSpPr>
          <p:cNvPr id="11" name="Titel 1">
            <a:extLst>
              <a:ext uri="{FF2B5EF4-FFF2-40B4-BE49-F238E27FC236}">
                <a16:creationId xmlns:a16="http://schemas.microsoft.com/office/drawing/2014/main" id="{A5EE678A-2918-40DB-ADCD-5C5E05228EC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Desplegar la gestión energética y mejorar la eficiencia energética en todas las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93DE586F-4D0A-49B1-8E8B-CFA6C6D69EA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ángulo: esquinas superiores redondeadas 12">
            <a:extLst>
              <a:ext uri="{FF2B5EF4-FFF2-40B4-BE49-F238E27FC236}">
                <a16:creationId xmlns:a16="http://schemas.microsoft.com/office/drawing/2014/main" id="{15B62A66-6A14-4463-B9E2-50FBAA03E8FF}"/>
              </a:ext>
            </a:extLst>
          </p:cNvPr>
          <p:cNvSpPr/>
          <p:nvPr/>
        </p:nvSpPr>
        <p:spPr>
          <a:xfrm>
            <a:off x="940190" y="1747745"/>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5E0F2115-83C6-43C6-B4A2-3022640E23FB}"/>
              </a:ext>
            </a:extLst>
          </p:cNvPr>
          <p:cNvSpPr/>
          <p:nvPr/>
        </p:nvSpPr>
        <p:spPr>
          <a:xfrm>
            <a:off x="2012393" y="1220522"/>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angle 11">
            <a:extLst>
              <a:ext uri="{FF2B5EF4-FFF2-40B4-BE49-F238E27FC236}">
                <a16:creationId xmlns:a16="http://schemas.microsoft.com/office/drawing/2014/main" id="{AF01F2FB-B78E-4AE1-ACC2-4FCDF4FC8FAD}"/>
              </a:ext>
            </a:extLst>
          </p:cNvPr>
          <p:cNvSpPr/>
          <p:nvPr/>
        </p:nvSpPr>
        <p:spPr>
          <a:xfrm>
            <a:off x="887759" y="1853209"/>
            <a:ext cx="2888932" cy="323165"/>
          </a:xfrm>
          <a:prstGeom prst="rect">
            <a:avLst/>
          </a:prstGeom>
          <a:noFill/>
          <a:ln>
            <a:noFill/>
          </a:ln>
        </p:spPr>
        <p:txBody>
          <a:bodyPr wrap="non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6" name="TextBox 33">
            <a:extLst>
              <a:ext uri="{FF2B5EF4-FFF2-40B4-BE49-F238E27FC236}">
                <a16:creationId xmlns:a16="http://schemas.microsoft.com/office/drawing/2014/main" id="{B0A0CDFF-8E34-4C94-AFDC-4EFB82863599}"/>
              </a:ext>
            </a:extLst>
          </p:cNvPr>
          <p:cNvSpPr txBox="1"/>
          <p:nvPr/>
        </p:nvSpPr>
        <p:spPr>
          <a:xfrm>
            <a:off x="943512" y="2314989"/>
            <a:ext cx="2780748" cy="2713563"/>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Ayuda a reducir las emisiones de los gases de efecto invernadero y los contaminantes del aire asociados con la extracción y el transporte de energía fósil.</a:t>
            </a:r>
          </a:p>
          <a:p>
            <a:pPr marL="285750" indent="-285750" algn="just" defTabSz="534924">
              <a:spcAft>
                <a:spcPts val="450"/>
              </a:spcAft>
              <a:buFont typeface="Wingdings" panose="05000000000000000000" pitchFamily="2" charset="2"/>
              <a:buChar char="ü"/>
            </a:pPr>
            <a:endParaRPr lang="es-ES" sz="1350" dirty="0">
              <a:solidFill>
                <a:schemeClr val="tx1">
                  <a:lumMod val="75000"/>
                  <a:lumOff val="25000"/>
                </a:schemeClr>
              </a:solidFill>
            </a:endParaRPr>
          </a:p>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Reduce las emisiones directas en las instalaciones, mejorando potencialmente las condiciones ambientales y de trabajo locales.</a:t>
            </a:r>
          </a:p>
        </p:txBody>
      </p:sp>
      <p:pic>
        <p:nvPicPr>
          <p:cNvPr id="17" name="Gráfico 16">
            <a:extLst>
              <a:ext uri="{FF2B5EF4-FFF2-40B4-BE49-F238E27FC236}">
                <a16:creationId xmlns:a16="http://schemas.microsoft.com/office/drawing/2014/main" id="{04A9C5B4-2374-4D8A-882C-D5EE3344BF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240" y="1332639"/>
            <a:ext cx="427966" cy="408757"/>
          </a:xfrm>
          <a:prstGeom prst="rect">
            <a:avLst/>
          </a:prstGeom>
        </p:spPr>
      </p:pic>
      <p:sp>
        <p:nvSpPr>
          <p:cNvPr id="18" name="Rectángulo: esquinas superiores redondeadas 17">
            <a:extLst>
              <a:ext uri="{FF2B5EF4-FFF2-40B4-BE49-F238E27FC236}">
                <a16:creationId xmlns:a16="http://schemas.microsoft.com/office/drawing/2014/main" id="{2A24D213-773D-4A50-9100-6096597713D3}"/>
              </a:ext>
            </a:extLst>
          </p:cNvPr>
          <p:cNvSpPr/>
          <p:nvPr/>
        </p:nvSpPr>
        <p:spPr>
          <a:xfrm>
            <a:off x="4713428" y="1741396"/>
            <a:ext cx="362899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AB3E6F66-7330-4D1E-B59F-6540D4C6B6C3}"/>
              </a:ext>
            </a:extLst>
          </p:cNvPr>
          <p:cNvSpPr/>
          <p:nvPr/>
        </p:nvSpPr>
        <p:spPr>
          <a:xfrm>
            <a:off x="6380333" y="121417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1">
            <a:extLst>
              <a:ext uri="{FF2B5EF4-FFF2-40B4-BE49-F238E27FC236}">
                <a16:creationId xmlns:a16="http://schemas.microsoft.com/office/drawing/2014/main" id="{B88C1E1C-3E0C-4CA9-9227-DEA3F61F1737}"/>
              </a:ext>
            </a:extLst>
          </p:cNvPr>
          <p:cNvSpPr/>
          <p:nvPr/>
        </p:nvSpPr>
        <p:spPr>
          <a:xfrm>
            <a:off x="4713428" y="1846860"/>
            <a:ext cx="3628992"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1" name="Gráfico 20">
            <a:extLst>
              <a:ext uri="{FF2B5EF4-FFF2-40B4-BE49-F238E27FC236}">
                <a16:creationId xmlns:a16="http://schemas.microsoft.com/office/drawing/2014/main" id="{A63E9425-91F5-49E0-B43C-5C7E3D19B0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0378" y="1285142"/>
            <a:ext cx="336919" cy="507831"/>
          </a:xfrm>
          <a:prstGeom prst="rect">
            <a:avLst/>
          </a:prstGeom>
        </p:spPr>
      </p:pic>
      <p:sp>
        <p:nvSpPr>
          <p:cNvPr id="22" name="Rectángulo 21">
            <a:extLst>
              <a:ext uri="{FF2B5EF4-FFF2-40B4-BE49-F238E27FC236}">
                <a16:creationId xmlns:a16="http://schemas.microsoft.com/office/drawing/2014/main" id="{1407BA16-A26F-4A7A-AD92-68830041B484}"/>
              </a:ext>
            </a:extLst>
          </p:cNvPr>
          <p:cNvSpPr/>
          <p:nvPr/>
        </p:nvSpPr>
        <p:spPr>
          <a:xfrm>
            <a:off x="940190" y="2254753"/>
            <a:ext cx="2780748" cy="2926847"/>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69671849-A648-4797-A52C-4900A5528189}"/>
              </a:ext>
            </a:extLst>
          </p:cNvPr>
          <p:cNvSpPr/>
          <p:nvPr/>
        </p:nvSpPr>
        <p:spPr>
          <a:xfrm>
            <a:off x="4710105" y="2249227"/>
            <a:ext cx="3632315" cy="293237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extBox 33">
            <a:extLst>
              <a:ext uri="{FF2B5EF4-FFF2-40B4-BE49-F238E27FC236}">
                <a16:creationId xmlns:a16="http://schemas.microsoft.com/office/drawing/2014/main" id="{84510A6A-D316-4073-BE9D-792FBFF9BDBD}"/>
              </a:ext>
            </a:extLst>
          </p:cNvPr>
          <p:cNvSpPr txBox="1"/>
          <p:nvPr/>
        </p:nvSpPr>
        <p:spPr>
          <a:xfrm>
            <a:off x="4723761" y="2314989"/>
            <a:ext cx="3618660" cy="1754326"/>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 eficiencia energética en todos los sectores es el área de mejora ambiental con el caso de negocios más atractivo, ya que los ahorros de energía resultan directamente en menores facturas de energía, así como una cobertura contra futuros aumentos de los precios de la energía.</a:t>
            </a:r>
          </a:p>
        </p:txBody>
      </p:sp>
    </p:spTree>
    <p:extLst>
      <p:ext uri="{BB962C8B-B14F-4D97-AF65-F5344CB8AC3E}">
        <p14:creationId xmlns:p14="http://schemas.microsoft.com/office/powerpoint/2010/main" val="931517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47</a:t>
            </a:fld>
            <a:endParaRPr lang="de-DE">
              <a:solidFill>
                <a:srgbClr val="000000">
                  <a:lumMod val="75000"/>
                  <a:lumOff val="25000"/>
                </a:srgbClr>
              </a:solidFill>
              <a:latin typeface="Arial"/>
            </a:endParaRPr>
          </a:p>
        </p:txBody>
      </p:sp>
      <p:sp>
        <p:nvSpPr>
          <p:cNvPr id="9" name="Untertitel 5">
            <a:extLst>
              <a:ext uri="{FF2B5EF4-FFF2-40B4-BE49-F238E27FC236}">
                <a16:creationId xmlns:a16="http://schemas.microsoft.com/office/drawing/2014/main" id="{41134092-2B93-429E-8AA2-04810D529DF5}"/>
              </a:ext>
            </a:extLst>
          </p:cNvPr>
          <p:cNvSpPr txBox="1">
            <a:spLocks/>
          </p:cNvSpPr>
          <p:nvPr/>
        </p:nvSpPr>
        <p:spPr>
          <a:xfrm>
            <a:off x="370136" y="966407"/>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Impulsión de la implementación:</a:t>
            </a:r>
          </a:p>
        </p:txBody>
      </p:sp>
      <p:sp>
        <p:nvSpPr>
          <p:cNvPr id="10" name="Inhaltsplatzhalter 2">
            <a:extLst>
              <a:ext uri="{FF2B5EF4-FFF2-40B4-BE49-F238E27FC236}">
                <a16:creationId xmlns:a16="http://schemas.microsoft.com/office/drawing/2014/main" id="{E9B7D5D3-2A40-4739-96CC-AC2D0AF88C4E}"/>
              </a:ext>
            </a:extLst>
          </p:cNvPr>
          <p:cNvSpPr txBox="1">
            <a:spLocks/>
          </p:cNvSpPr>
          <p:nvPr/>
        </p:nvSpPr>
        <p:spPr>
          <a:xfrm>
            <a:off x="431768" y="2342564"/>
            <a:ext cx="8229600" cy="2762833"/>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Reducir los costes de la energía.</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Reducir las emisiones de gases de efecto invernadero (que también pueden estar asociadas con impuestos / gravámenes / permisos específicos).</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Recortar las emisiones contaminantes.</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Mejorar la eficiencia del proceso.</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Mejorar las condiciones de trabajo y el compromiso del personal.</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Mejora de la imagen pública.</a:t>
            </a:r>
          </a:p>
        </p:txBody>
      </p:sp>
      <p:sp>
        <p:nvSpPr>
          <p:cNvPr id="11" name="Titel 1">
            <a:extLst>
              <a:ext uri="{FF2B5EF4-FFF2-40B4-BE49-F238E27FC236}">
                <a16:creationId xmlns:a16="http://schemas.microsoft.com/office/drawing/2014/main" id="{54E5A19B-5E04-4A1E-807E-E6E57CC1D40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Desplegar la gestión energética y mejorar la eficiencia energética en todas las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D8288E13-AF79-43A7-AE3E-150FAAB4852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3" name="Conector recto 12">
            <a:extLst>
              <a:ext uri="{FF2B5EF4-FFF2-40B4-BE49-F238E27FC236}">
                <a16:creationId xmlns:a16="http://schemas.microsoft.com/office/drawing/2014/main" id="{ED5107AA-43B8-433B-B4D3-A03D39E72456}"/>
              </a:ext>
            </a:extLst>
          </p:cNvPr>
          <p:cNvCxnSpPr>
            <a:cxnSpLocks/>
          </p:cNvCxnSpPr>
          <p:nvPr/>
        </p:nvCxnSpPr>
        <p:spPr>
          <a:xfrm>
            <a:off x="431768" y="2208882"/>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5C469287-8930-482F-B51D-3D18A17C2610}"/>
              </a:ext>
            </a:extLst>
          </p:cNvPr>
          <p:cNvCxnSpPr>
            <a:cxnSpLocks/>
          </p:cNvCxnSpPr>
          <p:nvPr/>
        </p:nvCxnSpPr>
        <p:spPr>
          <a:xfrm>
            <a:off x="377661" y="507443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4822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48</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4D3FD53F-CD26-4042-9315-D63FBDDB59BA}"/>
              </a:ext>
            </a:extLst>
          </p:cNvPr>
          <p:cNvGraphicFramePr>
            <a:graphicFrameLocks noGrp="1"/>
          </p:cNvGraphicFramePr>
          <p:nvPr>
            <p:extLst>
              <p:ext uri="{D42A27DB-BD31-4B8C-83A1-F6EECF244321}">
                <p14:modId xmlns:p14="http://schemas.microsoft.com/office/powerpoint/2010/main" val="357881083"/>
              </p:ext>
            </p:extLst>
          </p:nvPr>
        </p:nvGraphicFramePr>
        <p:xfrm>
          <a:off x="238984" y="1453787"/>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La integración del uso de energías renovables en la producción de alimentos y bebidas debe ir más allá del uso de electricidad renovable y satisfacer la demanda de calor de los procesos de producción con calor renovable (es decir, de energía solar). </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62B93AFC-F8C4-49F2-BAF2-FFD6F6DBD9E1}"/>
              </a:ext>
            </a:extLst>
          </p:cNvPr>
          <p:cNvGraphicFramePr>
            <a:graphicFrameLocks noGrp="1"/>
          </p:cNvGraphicFramePr>
          <p:nvPr>
            <p:extLst>
              <p:ext uri="{D42A27DB-BD31-4B8C-83A1-F6EECF244321}">
                <p14:modId xmlns:p14="http://schemas.microsoft.com/office/powerpoint/2010/main" val="804830469"/>
              </p:ext>
            </p:extLst>
          </p:nvPr>
        </p:nvGraphicFramePr>
        <p:xfrm>
          <a:off x="238984" y="3429000"/>
          <a:ext cx="8666032" cy="2667000"/>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21854">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2045146">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Es aplicable a todos los fabricantes de alimentos y bebidas. </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Sin embargo, los sistemas de calor renovable dependen de la disponibilidad de una fuente de energía renovable local adecuada y de los requisitos de calor y temperatura de los procesos de producción. </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Además, la modernización de una instalación de producción ya existente con calor renovable requiere un análisis detallado de posibilidad técnica que tenga en cuenta el diseño actual y las limitaciones de los procesos de producción actuales.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8914BAA5-0E9C-43D9-B943-CBFFF7D58EC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Integración de energías renovables en los procesos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95ABE249-B85D-4675-B2EC-E69C8AD56C2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889856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49</a:t>
            </a:fld>
            <a:endParaRPr lang="de-DE">
              <a:solidFill>
                <a:srgbClr val="000000">
                  <a:lumMod val="75000"/>
                  <a:lumOff val="25000"/>
                </a:srgbClr>
              </a:solidFill>
              <a:latin typeface="Arial"/>
            </a:endParaRPr>
          </a:p>
        </p:txBody>
      </p:sp>
      <p:graphicFrame>
        <p:nvGraphicFramePr>
          <p:cNvPr id="7" name="Tabla 6">
            <a:extLst>
              <a:ext uri="{FF2B5EF4-FFF2-40B4-BE49-F238E27FC236}">
                <a16:creationId xmlns:a16="http://schemas.microsoft.com/office/drawing/2014/main" id="{D386ECF9-19FC-462C-A46D-428E3300AB3B}"/>
              </a:ext>
            </a:extLst>
          </p:cNvPr>
          <p:cNvGraphicFramePr>
            <a:graphicFrameLocks noGrp="1"/>
          </p:cNvGraphicFramePr>
          <p:nvPr>
            <p:extLst>
              <p:ext uri="{D42A27DB-BD31-4B8C-83A1-F6EECF244321}">
                <p14:modId xmlns:p14="http://schemas.microsoft.com/office/powerpoint/2010/main" val="1177727257"/>
              </p:ext>
            </p:extLst>
          </p:nvPr>
        </p:nvGraphicFramePr>
        <p:xfrm>
          <a:off x="238984" y="1793267"/>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del uso de energía de las instalaciones de producción (calor y electricidad por separado) con las fuentes de energía renovables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del uso de energía de las instalaciones de producción (calor y electricidad por separado) con el uso de energía renovable local o fuentes cercanas (%).</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9" name="Tabla 8">
            <a:extLst>
              <a:ext uri="{FF2B5EF4-FFF2-40B4-BE49-F238E27FC236}">
                <a16:creationId xmlns:a16="http://schemas.microsoft.com/office/drawing/2014/main" id="{E2ED877D-769C-4615-A995-2F5CED74D9B3}"/>
              </a:ext>
            </a:extLst>
          </p:cNvPr>
          <p:cNvGraphicFramePr>
            <a:graphicFrameLocks noGrp="1"/>
          </p:cNvGraphicFramePr>
          <p:nvPr>
            <p:extLst>
              <p:ext uri="{D42A27DB-BD31-4B8C-83A1-F6EECF244321}">
                <p14:modId xmlns:p14="http://schemas.microsoft.com/office/powerpoint/2010/main" val="956132474"/>
              </p:ext>
            </p:extLst>
          </p:nvPr>
        </p:nvGraphicFramePr>
        <p:xfrm>
          <a:off x="238984" y="3768480"/>
          <a:ext cx="8666032" cy="181927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83986">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235289">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Se implementa la generación de energía de calor renovable in situ o cercana para procesos de fabricación adecuados.</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Las tecnologías de procesos se adecuan para adaptarse mejor al suministro de calor de las energías renovables.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BA054347-2080-43A3-A00D-2E19C21C203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Integración de energías renovables en los procesos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E94F5365-450A-45C7-8942-6523EA5F866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59149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8099B847-6BBA-402B-B444-D2C06492300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Evaluación Ambiental de Productos y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8DEB75CE-DA2A-4DD3-9B90-F9819FF8F8D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F28B3C71-6139-4FB7-A722-706475FB56AD}"/>
              </a:ext>
            </a:extLst>
          </p:cNvPr>
          <p:cNvGraphicFramePr>
            <a:graphicFrameLocks noGrp="1"/>
          </p:cNvGraphicFramePr>
          <p:nvPr>
            <p:extLst>
              <p:ext uri="{D42A27DB-BD31-4B8C-83A1-F6EECF244321}">
                <p14:modId xmlns:p14="http://schemas.microsoft.com/office/powerpoint/2010/main" val="3897684549"/>
              </p:ext>
            </p:extLst>
          </p:nvPr>
        </p:nvGraphicFramePr>
        <p:xfrm>
          <a:off x="238984" y="1884346"/>
          <a:ext cx="8666032" cy="192742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solidFill>
                          <a:latin typeface="Arial" panose="020B0604020202020204" pitchFamily="34" charset="0"/>
                          <a:cs typeface="Arial" panose="020B0604020202020204" pitchFamily="34" charset="0"/>
                        </a:rPr>
                        <a:t>Indicadores</a:t>
                      </a:r>
                      <a:endParaRPr lang="es-ES" sz="2000" b="1" dirty="0">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indent="-171450" algn="just" defTabSz="713232">
                        <a:spcAft>
                          <a:spcPts val="600"/>
                        </a:spcAft>
                        <a:buFont typeface="Arial" panose="020B0604020202020204" pitchFamily="34" charset="0"/>
                        <a:buChar char="•"/>
                      </a:pPr>
                      <a:r>
                        <a:rPr lang="es-ES" sz="1400" dirty="0"/>
                        <a:t>Porcentaje </a:t>
                      </a:r>
                      <a:r>
                        <a:rPr lang="es-ES" sz="1400" dirty="0">
                          <a:solidFill>
                            <a:schemeClr val="tx1"/>
                          </a:solidFill>
                        </a:rPr>
                        <a:t>de instalaciones </a:t>
                      </a:r>
                      <a:r>
                        <a:rPr lang="es-ES" sz="1400" dirty="0"/>
                        <a:t>o productos evaluados utilizando un protocolo de evaluación de sostenibilidad ambiental reconocido (%). </a:t>
                      </a:r>
                    </a:p>
                    <a:p>
                      <a:pPr marL="171450" indent="-171450" algn="just" defTabSz="713232">
                        <a:spcAft>
                          <a:spcPts val="600"/>
                        </a:spcAft>
                        <a:buFont typeface="Arial" panose="020B0604020202020204" pitchFamily="34" charset="0"/>
                        <a:buChar char="•"/>
                      </a:pPr>
                      <a:r>
                        <a:rPr lang="es-ES" sz="1400" dirty="0">
                          <a:solidFill>
                            <a:schemeClr val="tx1"/>
                          </a:solidFill>
                        </a:rPr>
                        <a:t>Número de instalaciones </a:t>
                      </a:r>
                      <a:r>
                        <a:rPr lang="es-ES" sz="1400" dirty="0"/>
                        <a:t>o productos evaluados utilizando un protocolo de evaluación de sostenibilidad ambiental reconocido. </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DEF78377-DD71-43F5-A974-FDA63769C749}"/>
              </a:ext>
            </a:extLst>
          </p:cNvPr>
          <p:cNvGraphicFramePr>
            <a:graphicFrameLocks noGrp="1"/>
          </p:cNvGraphicFramePr>
          <p:nvPr>
            <p:extLst>
              <p:ext uri="{D42A27DB-BD31-4B8C-83A1-F6EECF244321}">
                <p14:modId xmlns:p14="http://schemas.microsoft.com/office/powerpoint/2010/main" val="1595186323"/>
              </p:ext>
            </p:extLst>
          </p:nvPr>
        </p:nvGraphicFramePr>
        <p:xfrm>
          <a:off x="238984" y="3659374"/>
          <a:ext cx="8666032" cy="177502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lvl="1" indent="-285750" algn="l" defTabSz="914400" rtl="0" eaLnBrk="1" latinLnBrk="0" hangingPunct="1">
                        <a:buFont typeface="Arial" panose="020B0604020202020204" pitchFamily="34" charset="0"/>
                        <a:buChar char="•"/>
                      </a:pPr>
                      <a:r>
                        <a:rPr lang="es-ES" sz="1400" kern="1200" dirty="0">
                          <a:solidFill>
                            <a:schemeClr val="dk1"/>
                          </a:solidFill>
                          <a:latin typeface="+mn-lt"/>
                          <a:ea typeface="+mn-ea"/>
                          <a:cs typeface="+mn-cs"/>
                        </a:rPr>
                        <a:t>Implementación de una evaluación de sostenibilidad ambiental en toda la empresa que cubre todas las operaciones. </a:t>
                      </a:r>
                    </a:p>
                    <a:p>
                      <a:pPr marL="285750" lvl="1" indent="-285750" algn="l" defTabSz="914400" rtl="0" eaLnBrk="1" latinLnBrk="0" hangingPunct="1">
                        <a:buFont typeface="Arial" panose="020B0604020202020204" pitchFamily="34" charset="0"/>
                        <a:buChar char="•"/>
                      </a:pPr>
                      <a:r>
                        <a:rPr lang="es-ES" sz="1400" kern="1200" dirty="0">
                          <a:solidFill>
                            <a:schemeClr val="dk1"/>
                          </a:solidFill>
                          <a:latin typeface="+mn-lt"/>
                          <a:ea typeface="+mn-ea"/>
                          <a:cs typeface="+mn-cs"/>
                        </a:rPr>
                        <a:t>Realización de la evaluación de sostenibilidad ambiental para todos los nuevos productos en desarrollo.</a:t>
                      </a:r>
                    </a:p>
                    <a:p>
                      <a:pPr algn="ctr"/>
                      <a:endParaRPr lang="es-ES" sz="1400" kern="1200" dirty="0">
                        <a:solidFill>
                          <a:schemeClr val="dk1"/>
                        </a:solidFill>
                        <a:latin typeface="+mn-lt"/>
                        <a:ea typeface="+mn-ea"/>
                        <a:cs typeface="+mn-cs"/>
                      </a:endParaRP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396937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50</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4E9775B6-191A-498A-BFF3-581DE62BAFC1}"/>
              </a:ext>
            </a:extLst>
          </p:cNvPr>
          <p:cNvSpPr txBox="1">
            <a:spLocks/>
          </p:cNvSpPr>
          <p:nvPr/>
        </p:nvSpPr>
        <p:spPr>
          <a:xfrm>
            <a:off x="370136" y="1031843"/>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2000" dirty="0">
                <a:solidFill>
                  <a:srgbClr val="000000">
                    <a:lumMod val="75000"/>
                    <a:lumOff val="25000"/>
                  </a:srgbClr>
                </a:solidFill>
              </a:rPr>
              <a:t>Las principales fuentes de energía renovables se pueden dividir en:</a:t>
            </a:r>
          </a:p>
        </p:txBody>
      </p:sp>
      <p:sp>
        <p:nvSpPr>
          <p:cNvPr id="9" name="Titel 1">
            <a:extLst>
              <a:ext uri="{FF2B5EF4-FFF2-40B4-BE49-F238E27FC236}">
                <a16:creationId xmlns:a16="http://schemas.microsoft.com/office/drawing/2014/main" id="{84406B6B-6853-497F-B408-AD63D84615B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Integración de energías renovables en los procesos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71D5E8D7-B3AD-4F6F-B3D2-E1F00D90AF6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4F68C8A5-AF12-4399-862F-7F5F28AE38A3}"/>
              </a:ext>
            </a:extLst>
          </p:cNvPr>
          <p:cNvSpPr/>
          <p:nvPr/>
        </p:nvSpPr>
        <p:spPr>
          <a:xfrm>
            <a:off x="914399" y="2009775"/>
            <a:ext cx="7134225" cy="3448050"/>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3BAB35C8-2D81-4CBC-85E7-384C0499E64D}"/>
              </a:ext>
            </a:extLst>
          </p:cNvPr>
          <p:cNvSpPr/>
          <p:nvPr/>
        </p:nvSpPr>
        <p:spPr>
          <a:xfrm>
            <a:off x="1204331" y="2093992"/>
            <a:ext cx="6735338" cy="3149067"/>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Biomasa: </a:t>
            </a:r>
            <a:r>
              <a:rPr lang="es-ES" sz="1600" dirty="0">
                <a:solidFill>
                  <a:schemeClr val="tx1">
                    <a:lumMod val="75000"/>
                    <a:lumOff val="25000"/>
                  </a:schemeClr>
                </a:solidFill>
              </a:rPr>
              <a:t>se puede utilizar para la producción de calor o en la producción combinada de calor y energía.</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Biogás generado a partir de material orgánico adecuado: </a:t>
            </a:r>
            <a:r>
              <a:rPr lang="es-ES" sz="1600" dirty="0">
                <a:solidFill>
                  <a:schemeClr val="tx1">
                    <a:lumMod val="75000"/>
                    <a:lumOff val="25000"/>
                  </a:schemeClr>
                </a:solidFill>
              </a:rPr>
              <a:t>se puede emplear para generar calor y energía.</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Sistemas solares térmicos: </a:t>
            </a:r>
            <a:r>
              <a:rPr lang="es-ES" sz="1600" dirty="0">
                <a:solidFill>
                  <a:schemeClr val="tx1">
                    <a:lumMod val="75000"/>
                    <a:lumOff val="25000"/>
                  </a:schemeClr>
                </a:solidFill>
              </a:rPr>
              <a:t>generan calor directamente.</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Turbinas eólicas fotovoltaicas (PV): </a:t>
            </a:r>
            <a:r>
              <a:rPr lang="es-ES" sz="1600" dirty="0">
                <a:solidFill>
                  <a:schemeClr val="tx1">
                    <a:lumMod val="75000"/>
                    <a:lumOff val="25000"/>
                  </a:schemeClr>
                </a:solidFill>
              </a:rPr>
              <a:t>a pequeña escala y otras fuentes de energía renovables disponibles en el lugar y cercanas: pueden generar electricidad en el lugar.</a:t>
            </a:r>
          </a:p>
        </p:txBody>
      </p:sp>
    </p:spTree>
    <p:extLst>
      <p:ext uri="{BB962C8B-B14F-4D97-AF65-F5344CB8AC3E}">
        <p14:creationId xmlns:p14="http://schemas.microsoft.com/office/powerpoint/2010/main" val="16890518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51</a:t>
            </a:fld>
            <a:endParaRPr lang="de-DE"/>
          </a:p>
        </p:txBody>
      </p:sp>
      <p:pic>
        <p:nvPicPr>
          <p:cNvPr id="3" name="Imagen 2">
            <a:extLst>
              <a:ext uri="{FF2B5EF4-FFF2-40B4-BE49-F238E27FC236}">
                <a16:creationId xmlns:a16="http://schemas.microsoft.com/office/drawing/2014/main" id="{4732B9E1-9B81-4156-97B3-51D6F13CD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485" y="1901591"/>
            <a:ext cx="660626" cy="755002"/>
          </a:xfrm>
          <a:prstGeom prst="rect">
            <a:avLst/>
          </a:prstGeom>
        </p:spPr>
      </p:pic>
      <p:sp>
        <p:nvSpPr>
          <p:cNvPr id="17" name="Rectángulo 16">
            <a:extLst>
              <a:ext uri="{FF2B5EF4-FFF2-40B4-BE49-F238E27FC236}">
                <a16:creationId xmlns:a16="http://schemas.microsoft.com/office/drawing/2014/main" id="{D50423C4-2E8F-46D0-AF34-1999FE7239CD}"/>
              </a:ext>
            </a:extLst>
          </p:cNvPr>
          <p:cNvSpPr/>
          <p:nvPr/>
        </p:nvSpPr>
        <p:spPr>
          <a:xfrm>
            <a:off x="397444" y="2713747"/>
            <a:ext cx="2713286" cy="3026660"/>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Inhaltsplatzhalter 10">
            <a:extLst>
              <a:ext uri="{FF2B5EF4-FFF2-40B4-BE49-F238E27FC236}">
                <a16:creationId xmlns:a16="http://schemas.microsoft.com/office/drawing/2014/main" id="{99D5C3E2-FFFA-42EB-9B2E-23407BCCF3EB}"/>
              </a:ext>
            </a:extLst>
          </p:cNvPr>
          <p:cNvSpPr txBox="1">
            <a:spLocks/>
          </p:cNvSpPr>
          <p:nvPr/>
        </p:nvSpPr>
        <p:spPr>
          <a:xfrm>
            <a:off x="252641" y="2771362"/>
            <a:ext cx="2802278" cy="3026660"/>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189309" lvl="1" indent="0" algn="just">
              <a:buNone/>
            </a:pPr>
            <a:r>
              <a:rPr lang="es-ES" dirty="0">
                <a:solidFill>
                  <a:schemeClr val="tx1">
                    <a:lumMod val="75000"/>
                    <a:lumOff val="25000"/>
                  </a:schemeClr>
                </a:solidFill>
              </a:rPr>
              <a:t>Ha integrado un sistema de calor solar para el proceso de elaboración que comenzó a funcionar en mayo de 2010.</a:t>
            </a:r>
          </a:p>
          <a:p>
            <a:pPr marL="189309" lvl="1" indent="0" algn="just">
              <a:buNone/>
            </a:pPr>
            <a:endParaRPr lang="es-ES" dirty="0">
              <a:solidFill>
                <a:schemeClr val="tx1">
                  <a:lumMod val="75000"/>
                  <a:lumOff val="25000"/>
                </a:schemeClr>
              </a:solidFill>
            </a:endParaRPr>
          </a:p>
          <a:p>
            <a:pPr marL="189309" lvl="1" indent="0" algn="just">
              <a:buNone/>
            </a:pPr>
            <a:r>
              <a:rPr lang="es-ES" dirty="0">
                <a:solidFill>
                  <a:schemeClr val="tx1">
                    <a:lumMod val="75000"/>
                    <a:lumOff val="25000"/>
                  </a:schemeClr>
                </a:solidFill>
              </a:rPr>
              <a:t>Durante los periodos libres de producción, el tanque de extracción está completamente lleno de agua de elaboración por calentamiento solar. </a:t>
            </a:r>
          </a:p>
          <a:p>
            <a:pPr marL="189309" lvl="1" indent="0" algn="just">
              <a:buNone/>
            </a:pPr>
            <a:endParaRPr lang="es-ES" dirty="0">
              <a:solidFill>
                <a:schemeClr val="tx1">
                  <a:lumMod val="75000"/>
                  <a:lumOff val="25000"/>
                </a:schemeClr>
              </a:solidFill>
            </a:endParaRPr>
          </a:p>
          <a:p>
            <a:pPr marL="189309" lvl="1" indent="0" algn="just">
              <a:buNone/>
            </a:pPr>
            <a:r>
              <a:rPr lang="es-ES" dirty="0">
                <a:solidFill>
                  <a:schemeClr val="tx1">
                    <a:lumMod val="75000"/>
                    <a:lumOff val="25000"/>
                  </a:schemeClr>
                </a:solidFill>
              </a:rPr>
              <a:t>La fuente de calor convencional es una caldera de vapor.</a:t>
            </a:r>
          </a:p>
        </p:txBody>
      </p:sp>
      <p:sp>
        <p:nvSpPr>
          <p:cNvPr id="19" name="Untertitel 12">
            <a:extLst>
              <a:ext uri="{FF2B5EF4-FFF2-40B4-BE49-F238E27FC236}">
                <a16:creationId xmlns:a16="http://schemas.microsoft.com/office/drawing/2014/main" id="{111C8463-A3F2-4DC4-A957-86BE59DB5B70}"/>
              </a:ext>
            </a:extLst>
          </p:cNvPr>
          <p:cNvSpPr txBox="1">
            <a:spLocks/>
          </p:cNvSpPr>
          <p:nvPr/>
        </p:nvSpPr>
        <p:spPr>
          <a:xfrm>
            <a:off x="370136" y="955203"/>
            <a:ext cx="8402400" cy="586051"/>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a:solidFill>
                  <a:srgbClr val="000000">
                    <a:lumMod val="75000"/>
                    <a:lumOff val="25000"/>
                  </a:srgbClr>
                </a:solidFill>
                <a:latin typeface="Arial"/>
              </a:rPr>
              <a:t>Casos de exito:</a:t>
            </a:r>
          </a:p>
        </p:txBody>
      </p:sp>
      <p:sp>
        <p:nvSpPr>
          <p:cNvPr id="20" name="Titel 1">
            <a:extLst>
              <a:ext uri="{FF2B5EF4-FFF2-40B4-BE49-F238E27FC236}">
                <a16:creationId xmlns:a16="http://schemas.microsoft.com/office/drawing/2014/main" id="{DE326285-BFA3-4926-8150-5DFFB0C4883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Integración de energías renovables en los procesos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21" name="Rectángulo 20">
            <a:extLst>
              <a:ext uri="{FF2B5EF4-FFF2-40B4-BE49-F238E27FC236}">
                <a16:creationId xmlns:a16="http://schemas.microsoft.com/office/drawing/2014/main" id="{CEB3EBE2-F03B-4D43-81BE-5FAC307A11D2}"/>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2" name="Rectángulo 21">
            <a:extLst>
              <a:ext uri="{FF2B5EF4-FFF2-40B4-BE49-F238E27FC236}">
                <a16:creationId xmlns:a16="http://schemas.microsoft.com/office/drawing/2014/main" id="{55FDC414-CBAF-4555-8698-839B24ABA14A}"/>
              </a:ext>
            </a:extLst>
          </p:cNvPr>
          <p:cNvSpPr/>
          <p:nvPr/>
        </p:nvSpPr>
        <p:spPr>
          <a:xfrm>
            <a:off x="398783" y="1816602"/>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ACBE6837-5DDA-4341-8D7E-711E36CBA098}"/>
              </a:ext>
            </a:extLst>
          </p:cNvPr>
          <p:cNvSpPr/>
          <p:nvPr/>
        </p:nvSpPr>
        <p:spPr>
          <a:xfrm>
            <a:off x="3339694" y="2730917"/>
            <a:ext cx="5485975" cy="3009490"/>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Inhaltsplatzhalter 10">
            <a:extLst>
              <a:ext uri="{FF2B5EF4-FFF2-40B4-BE49-F238E27FC236}">
                <a16:creationId xmlns:a16="http://schemas.microsoft.com/office/drawing/2014/main" id="{42B9FBC3-7932-4AE9-B629-E34F5E9E6663}"/>
              </a:ext>
            </a:extLst>
          </p:cNvPr>
          <p:cNvSpPr txBox="1">
            <a:spLocks/>
          </p:cNvSpPr>
          <p:nvPr/>
        </p:nvSpPr>
        <p:spPr>
          <a:xfrm>
            <a:off x="3176284" y="2876137"/>
            <a:ext cx="5649385" cy="3026660"/>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1" algn="just">
              <a:buFont typeface="Wingdings" panose="05000000000000000000" pitchFamily="2" charset="2"/>
              <a:buChar char="ü"/>
            </a:pPr>
            <a:r>
              <a:rPr lang="es-ES" sz="1350" b="1" dirty="0"/>
              <a:t>Miguel Torres S.A: </a:t>
            </a:r>
            <a:r>
              <a:rPr lang="es-ES" sz="1350" dirty="0"/>
              <a:t>Bodega que utiliza biomasa para la producción de calor y frío renovables.</a:t>
            </a:r>
          </a:p>
          <a:p>
            <a:pPr lvl="1" algn="just">
              <a:buFont typeface="Wingdings" panose="05000000000000000000" pitchFamily="2" charset="2"/>
              <a:buChar char="ü"/>
            </a:pPr>
            <a:r>
              <a:rPr lang="es-ES" sz="1350" b="1" dirty="0"/>
              <a:t>Lesa </a:t>
            </a:r>
            <a:r>
              <a:rPr lang="es-ES" sz="1350" b="1" dirty="0" err="1"/>
              <a:t>Dairy</a:t>
            </a:r>
            <a:r>
              <a:rPr lang="es-ES" sz="1350" b="1" dirty="0"/>
              <a:t> (Suiza): </a:t>
            </a:r>
            <a:r>
              <a:rPr lang="es-ES" sz="1350" dirty="0"/>
              <a:t>Implementó sistema de calefacción solar en su proceso de producción.</a:t>
            </a:r>
          </a:p>
          <a:p>
            <a:pPr lvl="1" algn="just">
              <a:buFont typeface="Wingdings" panose="05000000000000000000" pitchFamily="2" charset="2"/>
              <a:buChar char="ü"/>
            </a:pPr>
            <a:r>
              <a:rPr lang="es-ES" sz="1350" b="1" dirty="0" err="1"/>
              <a:t>Göss</a:t>
            </a:r>
            <a:r>
              <a:rPr lang="es-ES" sz="1350" b="1" dirty="0"/>
              <a:t> </a:t>
            </a:r>
            <a:r>
              <a:rPr lang="es-ES" sz="1350" b="1" dirty="0" err="1"/>
              <a:t>Brewery</a:t>
            </a:r>
            <a:r>
              <a:rPr lang="es-ES" sz="1350" b="1" dirty="0"/>
              <a:t> (Austria): </a:t>
            </a:r>
            <a:r>
              <a:rPr lang="es-ES" sz="1350" dirty="0"/>
              <a:t>primera elaboración de energía solar que se basa únicamente en calor renovable para macerado.</a:t>
            </a:r>
          </a:p>
          <a:p>
            <a:pPr lvl="1" algn="just">
              <a:buFont typeface="Wingdings" panose="05000000000000000000" pitchFamily="2" charset="2"/>
              <a:buChar char="ü"/>
            </a:pPr>
            <a:r>
              <a:rPr lang="es-ES" sz="1350" b="1" dirty="0"/>
              <a:t>Cervecería </a:t>
            </a:r>
            <a:r>
              <a:rPr lang="es-ES" sz="1350" b="1" dirty="0" err="1"/>
              <a:t>Hofmühl</a:t>
            </a:r>
            <a:r>
              <a:rPr lang="es-ES" sz="1350" b="1" dirty="0"/>
              <a:t> (Alemania): </a:t>
            </a:r>
            <a:r>
              <a:rPr lang="es-ES" sz="1350" dirty="0"/>
              <a:t>suministra agua caliente a varias etapas del proceso gracias a un sistema de calefacción solar.</a:t>
            </a:r>
          </a:p>
          <a:p>
            <a:pPr lvl="1" algn="just">
              <a:buFont typeface="Wingdings" panose="05000000000000000000" pitchFamily="2" charset="2"/>
              <a:buChar char="ü"/>
            </a:pPr>
            <a:r>
              <a:rPr lang="es-ES" sz="1350" b="1" dirty="0" err="1"/>
              <a:t>Neumarkter</a:t>
            </a:r>
            <a:r>
              <a:rPr lang="es-ES" sz="1350" b="1" dirty="0"/>
              <a:t> </a:t>
            </a:r>
            <a:r>
              <a:rPr lang="es-ES" sz="1350" b="1" dirty="0" err="1"/>
              <a:t>Lammsbräu</a:t>
            </a:r>
            <a:r>
              <a:rPr lang="es-ES" sz="1350" b="1" dirty="0"/>
              <a:t> (Alemania): </a:t>
            </a:r>
            <a:r>
              <a:rPr lang="es-ES" sz="1350" dirty="0"/>
              <a:t>la energía solar se utiliza para precalentar el aire ambiente para el proceso de secado en la casa de malta.</a:t>
            </a:r>
          </a:p>
        </p:txBody>
      </p:sp>
      <p:sp>
        <p:nvSpPr>
          <p:cNvPr id="29" name="Rectángulo 28">
            <a:extLst>
              <a:ext uri="{FF2B5EF4-FFF2-40B4-BE49-F238E27FC236}">
                <a16:creationId xmlns:a16="http://schemas.microsoft.com/office/drawing/2014/main" id="{7D949BED-E9C8-468A-A675-035D1A0A296D}"/>
              </a:ext>
            </a:extLst>
          </p:cNvPr>
          <p:cNvSpPr/>
          <p:nvPr/>
        </p:nvSpPr>
        <p:spPr>
          <a:xfrm>
            <a:off x="3339694" y="1816601"/>
            <a:ext cx="5485974" cy="89714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a:extLst>
              <a:ext uri="{FF2B5EF4-FFF2-40B4-BE49-F238E27FC236}">
                <a16:creationId xmlns:a16="http://schemas.microsoft.com/office/drawing/2014/main" id="{493CB4A7-80D4-43AD-AD48-B6A02934B615}"/>
              </a:ext>
            </a:extLst>
          </p:cNvPr>
          <p:cNvSpPr/>
          <p:nvPr/>
        </p:nvSpPr>
        <p:spPr>
          <a:xfrm>
            <a:off x="3339692" y="2129051"/>
            <a:ext cx="5485973" cy="369332"/>
          </a:xfrm>
          <a:prstGeom prst="rect">
            <a:avLst/>
          </a:prstGeom>
        </p:spPr>
        <p:txBody>
          <a:bodyPr wrap="square">
            <a:spAutoFit/>
          </a:bodyPr>
          <a:lstStyle/>
          <a:p>
            <a:pPr algn="ctr"/>
            <a:r>
              <a:rPr lang="es-ES" b="1" dirty="0">
                <a:solidFill>
                  <a:schemeClr val="tx1">
                    <a:lumMod val="75000"/>
                    <a:lumOff val="25000"/>
                  </a:schemeClr>
                </a:solidFill>
              </a:rPr>
              <a:t>Otras organizaciones de referencia:</a:t>
            </a:r>
            <a:endParaRPr lang="es-ES" sz="2400" b="1" dirty="0">
              <a:solidFill>
                <a:schemeClr val="tx1">
                  <a:lumMod val="75000"/>
                  <a:lumOff val="25000"/>
                </a:schemeClr>
              </a:solidFill>
            </a:endParaRPr>
          </a:p>
        </p:txBody>
      </p:sp>
    </p:spTree>
    <p:extLst>
      <p:ext uri="{BB962C8B-B14F-4D97-AF65-F5344CB8AC3E}">
        <p14:creationId xmlns:p14="http://schemas.microsoft.com/office/powerpoint/2010/main" val="1278618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52</a:t>
            </a:fld>
            <a:endParaRPr lang="de-DE"/>
          </a:p>
        </p:txBody>
      </p:sp>
      <p:sp>
        <p:nvSpPr>
          <p:cNvPr id="11" name="Titel 1">
            <a:extLst>
              <a:ext uri="{FF2B5EF4-FFF2-40B4-BE49-F238E27FC236}">
                <a16:creationId xmlns:a16="http://schemas.microsoft.com/office/drawing/2014/main" id="{AEFD0956-632F-4A43-84B0-B0CAF8482C8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Integración de energías renovables en los procesos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6FDB92A6-122E-44EA-91E7-A4145B83C2EE}"/>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ángulo: esquinas superiores redondeadas 12">
            <a:extLst>
              <a:ext uri="{FF2B5EF4-FFF2-40B4-BE49-F238E27FC236}">
                <a16:creationId xmlns:a16="http://schemas.microsoft.com/office/drawing/2014/main" id="{5FE6EA87-8510-4148-82ED-3C27FC36CA9D}"/>
              </a:ext>
            </a:extLst>
          </p:cNvPr>
          <p:cNvSpPr/>
          <p:nvPr/>
        </p:nvSpPr>
        <p:spPr>
          <a:xfrm>
            <a:off x="940189" y="1924506"/>
            <a:ext cx="3027293"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AFB339C1-8FD6-49B2-B5D9-FE0678ED8409}"/>
              </a:ext>
            </a:extLst>
          </p:cNvPr>
          <p:cNvSpPr/>
          <p:nvPr/>
        </p:nvSpPr>
        <p:spPr>
          <a:xfrm>
            <a:off x="2012393" y="139728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angle 11">
            <a:extLst>
              <a:ext uri="{FF2B5EF4-FFF2-40B4-BE49-F238E27FC236}">
                <a16:creationId xmlns:a16="http://schemas.microsoft.com/office/drawing/2014/main" id="{A66F517D-3319-4D72-8CC4-223E1C974E77}"/>
              </a:ext>
            </a:extLst>
          </p:cNvPr>
          <p:cNvSpPr/>
          <p:nvPr/>
        </p:nvSpPr>
        <p:spPr>
          <a:xfrm>
            <a:off x="887759" y="2029970"/>
            <a:ext cx="3141316" cy="323165"/>
          </a:xfrm>
          <a:prstGeom prst="rect">
            <a:avLst/>
          </a:prstGeom>
          <a:noFill/>
          <a:ln>
            <a:noFill/>
          </a:ln>
        </p:spPr>
        <p:txBody>
          <a:bodyPr wrap="squar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6" name="TextBox 33">
            <a:extLst>
              <a:ext uri="{FF2B5EF4-FFF2-40B4-BE49-F238E27FC236}">
                <a16:creationId xmlns:a16="http://schemas.microsoft.com/office/drawing/2014/main" id="{4F3D91DA-95EF-48A1-A0D8-96CAD88DA277}"/>
              </a:ext>
            </a:extLst>
          </p:cNvPr>
          <p:cNvSpPr txBox="1"/>
          <p:nvPr/>
        </p:nvSpPr>
        <p:spPr>
          <a:xfrm>
            <a:off x="943512" y="2564167"/>
            <a:ext cx="2923638" cy="1962076"/>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El uso de energías renovables para los procesos de producción reemplaza principalmente a los combustibles fósiles (por ejemplo, gas natural o carbón), por lo que se reducen las emisiones generadas durante su combustión.</a:t>
            </a:r>
          </a:p>
        </p:txBody>
      </p:sp>
      <p:pic>
        <p:nvPicPr>
          <p:cNvPr id="17" name="Gráfico 16">
            <a:extLst>
              <a:ext uri="{FF2B5EF4-FFF2-40B4-BE49-F238E27FC236}">
                <a16:creationId xmlns:a16="http://schemas.microsoft.com/office/drawing/2014/main" id="{B70EE6B4-BE18-49B9-8717-C6E026336E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240" y="1509400"/>
            <a:ext cx="427966" cy="408757"/>
          </a:xfrm>
          <a:prstGeom prst="rect">
            <a:avLst/>
          </a:prstGeom>
        </p:spPr>
      </p:pic>
      <p:sp>
        <p:nvSpPr>
          <p:cNvPr id="18" name="Rectángulo: esquinas superiores redondeadas 17">
            <a:extLst>
              <a:ext uri="{FF2B5EF4-FFF2-40B4-BE49-F238E27FC236}">
                <a16:creationId xmlns:a16="http://schemas.microsoft.com/office/drawing/2014/main" id="{86930F17-270F-4651-A28B-77F27E47E954}"/>
              </a:ext>
            </a:extLst>
          </p:cNvPr>
          <p:cNvSpPr/>
          <p:nvPr/>
        </p:nvSpPr>
        <p:spPr>
          <a:xfrm>
            <a:off x="4713428" y="1918157"/>
            <a:ext cx="362899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DAB925C0-ABBD-49FD-B64A-25C259BFBDDC}"/>
              </a:ext>
            </a:extLst>
          </p:cNvPr>
          <p:cNvSpPr/>
          <p:nvPr/>
        </p:nvSpPr>
        <p:spPr>
          <a:xfrm>
            <a:off x="6380333" y="1390934"/>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1">
            <a:extLst>
              <a:ext uri="{FF2B5EF4-FFF2-40B4-BE49-F238E27FC236}">
                <a16:creationId xmlns:a16="http://schemas.microsoft.com/office/drawing/2014/main" id="{98FC0C15-AC3D-46BE-A0B6-9EE68A14848B}"/>
              </a:ext>
            </a:extLst>
          </p:cNvPr>
          <p:cNvSpPr/>
          <p:nvPr/>
        </p:nvSpPr>
        <p:spPr>
          <a:xfrm>
            <a:off x="4713428" y="2023621"/>
            <a:ext cx="3628992"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1" name="Gráfico 20">
            <a:extLst>
              <a:ext uri="{FF2B5EF4-FFF2-40B4-BE49-F238E27FC236}">
                <a16:creationId xmlns:a16="http://schemas.microsoft.com/office/drawing/2014/main" id="{7A7B5493-BE43-40E4-B7C3-6B1FF7D6E4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0378" y="1461903"/>
            <a:ext cx="336919" cy="507831"/>
          </a:xfrm>
          <a:prstGeom prst="rect">
            <a:avLst/>
          </a:prstGeom>
        </p:spPr>
      </p:pic>
      <p:sp>
        <p:nvSpPr>
          <p:cNvPr id="22" name="Rectángulo 21">
            <a:extLst>
              <a:ext uri="{FF2B5EF4-FFF2-40B4-BE49-F238E27FC236}">
                <a16:creationId xmlns:a16="http://schemas.microsoft.com/office/drawing/2014/main" id="{687D2C64-C5EB-418F-B151-B034C62D4959}"/>
              </a:ext>
            </a:extLst>
          </p:cNvPr>
          <p:cNvSpPr/>
          <p:nvPr/>
        </p:nvSpPr>
        <p:spPr>
          <a:xfrm>
            <a:off x="940189" y="2431515"/>
            <a:ext cx="3021261" cy="2426874"/>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09355AC7-8763-4BAA-A8CE-6056C7406D34}"/>
              </a:ext>
            </a:extLst>
          </p:cNvPr>
          <p:cNvSpPr/>
          <p:nvPr/>
        </p:nvSpPr>
        <p:spPr>
          <a:xfrm>
            <a:off x="4710105" y="2425988"/>
            <a:ext cx="3632315" cy="243874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extBox 33">
            <a:extLst>
              <a:ext uri="{FF2B5EF4-FFF2-40B4-BE49-F238E27FC236}">
                <a16:creationId xmlns:a16="http://schemas.microsoft.com/office/drawing/2014/main" id="{7ACE4C61-08F1-4D72-985B-EE8802AFE252}"/>
              </a:ext>
            </a:extLst>
          </p:cNvPr>
          <p:cNvSpPr txBox="1"/>
          <p:nvPr/>
        </p:nvSpPr>
        <p:spPr>
          <a:xfrm>
            <a:off x="4723761" y="2491750"/>
            <a:ext cx="3618660" cy="1338828"/>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 economía del sistema de energía renovable se basa en el análisis de los costes de instalación y la energía generada. Por lo tanto, dependen de las condiciones locales y del tipo de fuente de energía renovable.</a:t>
            </a:r>
          </a:p>
        </p:txBody>
      </p:sp>
    </p:spTree>
    <p:extLst>
      <p:ext uri="{BB962C8B-B14F-4D97-AF65-F5344CB8AC3E}">
        <p14:creationId xmlns:p14="http://schemas.microsoft.com/office/powerpoint/2010/main" val="1499861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53</a:t>
            </a:fld>
            <a:endParaRPr lang="de-DE">
              <a:solidFill>
                <a:srgbClr val="000000">
                  <a:lumMod val="75000"/>
                  <a:lumOff val="25000"/>
                </a:srgbClr>
              </a:solidFill>
              <a:latin typeface="Arial"/>
            </a:endParaRPr>
          </a:p>
        </p:txBody>
      </p:sp>
      <p:sp>
        <p:nvSpPr>
          <p:cNvPr id="9" name="Untertitel 5">
            <a:extLst>
              <a:ext uri="{FF2B5EF4-FFF2-40B4-BE49-F238E27FC236}">
                <a16:creationId xmlns:a16="http://schemas.microsoft.com/office/drawing/2014/main" id="{2903CBD6-3B61-4283-A9E7-3B1FCC0B4015}"/>
              </a:ext>
            </a:extLst>
          </p:cNvPr>
          <p:cNvSpPr txBox="1">
            <a:spLocks/>
          </p:cNvSpPr>
          <p:nvPr/>
        </p:nvSpPr>
        <p:spPr>
          <a:xfrm>
            <a:off x="370136" y="966407"/>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Impulsión de la implementación:</a:t>
            </a:r>
          </a:p>
        </p:txBody>
      </p:sp>
      <p:sp>
        <p:nvSpPr>
          <p:cNvPr id="10" name="Inhaltsplatzhalter 2">
            <a:extLst>
              <a:ext uri="{FF2B5EF4-FFF2-40B4-BE49-F238E27FC236}">
                <a16:creationId xmlns:a16="http://schemas.microsoft.com/office/drawing/2014/main" id="{10E9F10B-50B8-459D-81ED-7AA4DFE0CF77}"/>
              </a:ext>
            </a:extLst>
          </p:cNvPr>
          <p:cNvSpPr txBox="1">
            <a:spLocks/>
          </p:cNvSpPr>
          <p:nvPr/>
        </p:nvSpPr>
        <p:spPr>
          <a:xfrm>
            <a:off x="431768" y="2342564"/>
            <a:ext cx="8229600" cy="2762833"/>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La reducción del coste relacionado con el uso de energía en un escenario de aumento continuo del precio del combustible.</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La reducción de las emisiones de CO</a:t>
            </a:r>
            <a:r>
              <a:rPr lang="es-ES" sz="1800" b="0" baseline="-25000" dirty="0">
                <a:solidFill>
                  <a:schemeClr val="tx1">
                    <a:lumMod val="75000"/>
                    <a:lumOff val="25000"/>
                  </a:schemeClr>
                </a:solidFill>
              </a:rPr>
              <a:t>2</a:t>
            </a:r>
            <a:r>
              <a:rPr lang="es-ES" sz="1800" b="0" dirty="0">
                <a:solidFill>
                  <a:schemeClr val="tx1">
                    <a:lumMod val="75000"/>
                    <a:lumOff val="25000"/>
                  </a:schemeClr>
                </a:solidFill>
              </a:rPr>
              <a:t>, que permite reducir la huella de carbono a nivel corporativo y de producto.</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Las inversiones en energía solar mejoran la imagen de mercado de la compañía y pueden agregar valor a ciertos productos "verdes" especiales. </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El aumento de la seguridad en el suministro de energía gracias al uso de energías renovables en el sitio y en las cercanías. </a:t>
            </a:r>
          </a:p>
        </p:txBody>
      </p:sp>
      <p:sp>
        <p:nvSpPr>
          <p:cNvPr id="11" name="Titel 1">
            <a:extLst>
              <a:ext uri="{FF2B5EF4-FFF2-40B4-BE49-F238E27FC236}">
                <a16:creationId xmlns:a16="http://schemas.microsoft.com/office/drawing/2014/main" id="{70579638-26F3-43FA-B382-57C5DB071AE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Integración de energías renovables en los procesos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AD1C31D9-CF47-4AC4-86A9-06586AFB98B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3" name="Conector recto 12">
            <a:extLst>
              <a:ext uri="{FF2B5EF4-FFF2-40B4-BE49-F238E27FC236}">
                <a16:creationId xmlns:a16="http://schemas.microsoft.com/office/drawing/2014/main" id="{D3B54144-039B-4367-B0C3-635C50C4AC08}"/>
              </a:ext>
            </a:extLst>
          </p:cNvPr>
          <p:cNvCxnSpPr>
            <a:cxnSpLocks/>
          </p:cNvCxnSpPr>
          <p:nvPr/>
        </p:nvCxnSpPr>
        <p:spPr>
          <a:xfrm>
            <a:off x="431768" y="2208882"/>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09D46800-C046-4032-9254-8E9B53C607B8}"/>
              </a:ext>
            </a:extLst>
          </p:cNvPr>
          <p:cNvCxnSpPr>
            <a:cxnSpLocks/>
          </p:cNvCxnSpPr>
          <p:nvPr/>
        </p:nvCxnSpPr>
        <p:spPr>
          <a:xfrm>
            <a:off x="377661" y="507443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7547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54</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6C0CBE37-2E84-4A41-97B9-10AFD2135752}"/>
              </a:ext>
            </a:extLst>
          </p:cNvPr>
          <p:cNvGraphicFramePr>
            <a:graphicFrameLocks noGrp="1"/>
          </p:cNvGraphicFramePr>
          <p:nvPr>
            <p:extLst>
              <p:ext uri="{D42A27DB-BD31-4B8C-83A1-F6EECF244321}">
                <p14:modId xmlns:p14="http://schemas.microsoft.com/office/powerpoint/2010/main" val="3310269577"/>
              </p:ext>
            </p:extLst>
          </p:nvPr>
        </p:nvGraphicFramePr>
        <p:xfrm>
          <a:off x="238984" y="1777433"/>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Se debe reducir la generación de desperdicio de alimentos en la instalación de producción identificando todos los desechos evitables.</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Además, informar públicamente sobre la generación de desperdicios de alimentos y las actividades de prevención de desperdicios implementadas y planificadas para el futuro, así como identificar objetivos en este campo y planificar actividades apropiadas para lograrlos.</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37E492FB-ACCB-40A3-B4E6-A4A5030343B4}"/>
              </a:ext>
            </a:extLst>
          </p:cNvPr>
          <p:cNvGraphicFramePr>
            <a:graphicFrameLocks noGrp="1"/>
          </p:cNvGraphicFramePr>
          <p:nvPr>
            <p:extLst>
              <p:ext uri="{D42A27DB-BD31-4B8C-83A1-F6EECF244321}">
                <p14:modId xmlns:p14="http://schemas.microsoft.com/office/powerpoint/2010/main" val="2941840163"/>
              </p:ext>
            </p:extLst>
          </p:nvPr>
        </p:nvGraphicFramePr>
        <p:xfrm>
          <a:off x="238984" y="3752646"/>
          <a:ext cx="8666032" cy="16515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660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004959">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Es aplicable a todos los fabricantes de alimentos y bebidas.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9C51B9B1-8AFD-49C8-A1EE-B7680CC6978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Evitar el desperdicio de alimentos en las operaciones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6F7192AF-FA98-4BAA-AFC7-09D77E840B9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809695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55</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083800C8-B8A2-41EA-9AD5-819B7C168B8C}"/>
              </a:ext>
            </a:extLst>
          </p:cNvPr>
          <p:cNvGraphicFramePr>
            <a:graphicFrameLocks noGrp="1"/>
          </p:cNvGraphicFramePr>
          <p:nvPr>
            <p:extLst>
              <p:ext uri="{D42A27DB-BD31-4B8C-83A1-F6EECF244321}">
                <p14:modId xmlns:p14="http://schemas.microsoft.com/office/powerpoint/2010/main" val="3387522683"/>
              </p:ext>
            </p:extLst>
          </p:nvPr>
        </p:nvGraphicFramePr>
        <p:xfrm>
          <a:off x="238984" y="1777433"/>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Efectividad general del equipo (OEE)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Relación entre la cantidad de residuos de alimentos generados (enviados para reciclaje, recuperación y eliminación, incluidos los residuos de alimentos utilizados como fuente de energía o fertilizantes) y la cantidad de productos terminados (toneladas de residuos de alimentos / tonelada de productos terminados).</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F566DB76-9375-4604-BF6F-C79F685B6B71}"/>
              </a:ext>
            </a:extLst>
          </p:cNvPr>
          <p:cNvGraphicFramePr>
            <a:graphicFrameLocks noGrp="1"/>
          </p:cNvGraphicFramePr>
          <p:nvPr>
            <p:extLst>
              <p:ext uri="{D42A27DB-BD31-4B8C-83A1-F6EECF244321}">
                <p14:modId xmlns:p14="http://schemas.microsoft.com/office/powerpoint/2010/main" val="3799717094"/>
              </p:ext>
            </p:extLst>
          </p:nvPr>
        </p:nvGraphicFramePr>
        <p:xfrm>
          <a:off x="238984" y="3752646"/>
          <a:ext cx="8666032" cy="16515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660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004959">
                <a:tc>
                  <a:txBody>
                    <a:bodyPr/>
                    <a:lstStyle/>
                    <a:p>
                      <a:pPr marL="0" marR="0" lvl="0" indent="0" algn="ctr" defTabSz="713232" rtl="0" eaLnBrk="1" fontAlgn="auto" latinLnBrk="0" hangingPunct="1">
                        <a:lnSpc>
                          <a:spcPct val="100000"/>
                        </a:lnSpc>
                        <a:spcBef>
                          <a:spcPts val="0"/>
                        </a:spcBef>
                        <a:spcAft>
                          <a:spcPts val="600"/>
                        </a:spcAft>
                        <a:buClrTx/>
                        <a:buSzTx/>
                        <a:buFont typeface="Arial" panose="020B0604020202020204" pitchFamily="34" charset="0"/>
                        <a:buNone/>
                        <a:tabLst/>
                        <a:defRPr/>
                      </a:pPr>
                      <a:r>
                        <a:rPr lang="es-ES" sz="1600" kern="1200" dirty="0">
                          <a:solidFill>
                            <a:schemeClr val="tx1">
                              <a:lumMod val="75000"/>
                              <a:lumOff val="25000"/>
                            </a:schemeClr>
                          </a:solidFill>
                          <a:latin typeface="+mn-lt"/>
                          <a:ea typeface="+mn-ea"/>
                          <a:cs typeface="+mn-cs"/>
                        </a:rPr>
                        <a:t>N/A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2ECADA5E-4939-477D-AE59-803F591D4D5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Evitar el desperdicio de alimentos en las operaciones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418C5989-B216-40CF-8D49-311E8E1EBD0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572980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56</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27AB7D64-6709-4B9B-BB24-F0B7E84908BC}"/>
              </a:ext>
            </a:extLst>
          </p:cNvPr>
          <p:cNvSpPr txBox="1">
            <a:spLocks/>
          </p:cNvSpPr>
          <p:nvPr/>
        </p:nvSpPr>
        <p:spPr>
          <a:xfrm>
            <a:off x="370136" y="1031843"/>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Se debe reducir la generación de desperdicio de alimentos en la instalación de producción identificando todos los desechos evitables con enfoques tales como:</a:t>
            </a:r>
          </a:p>
        </p:txBody>
      </p:sp>
      <p:sp>
        <p:nvSpPr>
          <p:cNvPr id="9" name="Titel 1">
            <a:extLst>
              <a:ext uri="{FF2B5EF4-FFF2-40B4-BE49-F238E27FC236}">
                <a16:creationId xmlns:a16="http://schemas.microsoft.com/office/drawing/2014/main" id="{D3AD1717-64DD-4D9B-8E0F-D225C54BAF0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a:t>Evitar el desperdicio de alimentos en las operaciones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B612D7E0-C9C7-40A8-9B3E-C9BF4865F09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C077655F-33C9-42FF-BF97-3DF43290FC14}"/>
              </a:ext>
            </a:extLst>
          </p:cNvPr>
          <p:cNvSpPr/>
          <p:nvPr/>
        </p:nvSpPr>
        <p:spPr>
          <a:xfrm>
            <a:off x="914399" y="2009775"/>
            <a:ext cx="7134225" cy="3657600"/>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B6EACCD7-A5E9-4A07-8D46-3C791CAD9960}"/>
              </a:ext>
            </a:extLst>
          </p:cNvPr>
          <p:cNvSpPr/>
          <p:nvPr/>
        </p:nvSpPr>
        <p:spPr>
          <a:xfrm>
            <a:off x="1204331" y="2093992"/>
            <a:ext cx="6735338" cy="3469155"/>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Mantenimiento productivo total </a:t>
            </a:r>
            <a:r>
              <a:rPr lang="es-ES" sz="1600" dirty="0">
                <a:solidFill>
                  <a:schemeClr val="tx1">
                    <a:lumMod val="75000"/>
                    <a:lumOff val="25000"/>
                  </a:schemeClr>
                </a:solidFill>
              </a:rPr>
              <a:t>(involucrar al personal en todos los niveles y funciones para maximizar la efectividad general de los equipos de producción).</a:t>
            </a:r>
          </a:p>
          <a:p>
            <a:pPr marL="285750" lvl="0" indent="-285750" defTabSz="685800">
              <a:lnSpc>
                <a:spcPct val="150000"/>
              </a:lnSpc>
              <a:spcBef>
                <a:spcPct val="20000"/>
              </a:spcBef>
              <a:buFont typeface="Wingdings" panose="05000000000000000000" pitchFamily="2" charset="2"/>
              <a:buChar char="ü"/>
            </a:pPr>
            <a:r>
              <a:rPr lang="es-ES" sz="1600" b="1" dirty="0" err="1">
                <a:solidFill>
                  <a:schemeClr val="tx1">
                    <a:lumMod val="75000"/>
                    <a:lumOff val="25000"/>
                  </a:schemeClr>
                </a:solidFill>
              </a:rPr>
              <a:t>Kaizen</a:t>
            </a:r>
            <a:r>
              <a:rPr lang="es-ES" sz="1600" b="1" dirty="0">
                <a:solidFill>
                  <a:schemeClr val="tx1">
                    <a:lumMod val="75000"/>
                    <a:lumOff val="25000"/>
                  </a:schemeClr>
                </a:solidFill>
              </a:rPr>
              <a:t>:</a:t>
            </a:r>
            <a:r>
              <a:rPr lang="es-ES" sz="1600" dirty="0">
                <a:solidFill>
                  <a:schemeClr val="tx1">
                    <a:lumMod val="75000"/>
                    <a:lumOff val="25000"/>
                  </a:schemeClr>
                </a:solidFill>
              </a:rPr>
              <a:t> (centrarse en la mejora continua de reducir el desperdicio de alimentos identificando y obteniendo los ahorros que son fáciles de lograr).</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Mapeo de la cadena de valor: </a:t>
            </a:r>
            <a:r>
              <a:rPr lang="es-ES" sz="1600" dirty="0">
                <a:solidFill>
                  <a:schemeClr val="tx1">
                    <a:lumMod val="75000"/>
                    <a:lumOff val="25000"/>
                  </a:schemeClr>
                </a:solidFill>
              </a:rPr>
              <a:t>(mejora la visibilidad de los procesos de valor añadido y no valor añadido para resaltar las fuentes de residuos). </a:t>
            </a:r>
          </a:p>
        </p:txBody>
      </p:sp>
    </p:spTree>
    <p:extLst>
      <p:ext uri="{BB962C8B-B14F-4D97-AF65-F5344CB8AC3E}">
        <p14:creationId xmlns:p14="http://schemas.microsoft.com/office/powerpoint/2010/main" val="16034165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57</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AA47D81B-F002-45D3-AC40-FF0EB68A5F11}"/>
              </a:ext>
            </a:extLst>
          </p:cNvPr>
          <p:cNvSpPr txBox="1">
            <a:spLocks/>
          </p:cNvSpPr>
          <p:nvPr/>
        </p:nvSpPr>
        <p:spPr>
          <a:xfrm>
            <a:off x="370136" y="1031843"/>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Usando estos métodos, se puede reducir el desperdicio de alimentos implementando lo siguiente:</a:t>
            </a:r>
          </a:p>
        </p:txBody>
      </p:sp>
      <p:sp>
        <p:nvSpPr>
          <p:cNvPr id="9" name="Titel 1">
            <a:extLst>
              <a:ext uri="{FF2B5EF4-FFF2-40B4-BE49-F238E27FC236}">
                <a16:creationId xmlns:a16="http://schemas.microsoft.com/office/drawing/2014/main" id="{76A91FDF-86B4-413C-886C-A970618B48E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a:t>Evitar el desperdicio de alimentos en las operaciones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2255DB43-218E-45C0-A167-63445BFB5F6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232982B8-B4A3-4BD1-BA1A-BBCB4E517962}"/>
              </a:ext>
            </a:extLst>
          </p:cNvPr>
          <p:cNvSpPr/>
          <p:nvPr/>
        </p:nvSpPr>
        <p:spPr>
          <a:xfrm>
            <a:off x="914399" y="2247899"/>
            <a:ext cx="7134225" cy="3057525"/>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02A5EEB1-8509-4A56-A617-94025F337BAB}"/>
              </a:ext>
            </a:extLst>
          </p:cNvPr>
          <p:cNvSpPr/>
          <p:nvPr/>
        </p:nvSpPr>
        <p:spPr>
          <a:xfrm>
            <a:off x="1204331" y="2342402"/>
            <a:ext cx="6735338" cy="2810065"/>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Campañas de sensibilización / participación del personal.</a:t>
            </a:r>
          </a:p>
          <a:p>
            <a:pPr marL="285750" lvl="0" indent="-2857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Revisión de los rangos de productos y, en consecuencia, reducción de las pérdidas de inventario.</a:t>
            </a:r>
          </a:p>
          <a:p>
            <a:pPr marL="285750" lvl="0" indent="-2857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Mayor visibilidad de las cantidades de desperdicio generadas a través de auditorías de desechos.</a:t>
            </a:r>
          </a:p>
          <a:p>
            <a:pPr marL="285750" lvl="0" indent="-2857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Pasar del enfoque tradicional de "empuje" del proveedor al sistema de "extracción" del cliente para garantizar que la producción refleje el exigir.</a:t>
            </a:r>
          </a:p>
          <a:p>
            <a:pPr marL="285750" lvl="0" indent="-2857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Fomentar la limpieza ordenada y los estándares de limpieza. </a:t>
            </a:r>
          </a:p>
        </p:txBody>
      </p:sp>
    </p:spTree>
    <p:extLst>
      <p:ext uri="{BB962C8B-B14F-4D97-AF65-F5344CB8AC3E}">
        <p14:creationId xmlns:p14="http://schemas.microsoft.com/office/powerpoint/2010/main" val="25746946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58</a:t>
            </a:fld>
            <a:endParaRPr lang="de-DE"/>
          </a:p>
        </p:txBody>
      </p:sp>
      <p:pic>
        <p:nvPicPr>
          <p:cNvPr id="4" name="Imagen 3">
            <a:extLst>
              <a:ext uri="{FF2B5EF4-FFF2-40B4-BE49-F238E27FC236}">
                <a16:creationId xmlns:a16="http://schemas.microsoft.com/office/drawing/2014/main" id="{8DFE9696-4202-48F9-94ED-DF6156E8B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603" y="2139374"/>
            <a:ext cx="828967" cy="828967"/>
          </a:xfrm>
          <a:prstGeom prst="rect">
            <a:avLst/>
          </a:prstGeom>
        </p:spPr>
      </p:pic>
      <p:pic>
        <p:nvPicPr>
          <p:cNvPr id="6" name="Imagen 5" descr="Imagen que contiene hacha&#10;&#10;Descripción generada automáticamente">
            <a:extLst>
              <a:ext uri="{FF2B5EF4-FFF2-40B4-BE49-F238E27FC236}">
                <a16:creationId xmlns:a16="http://schemas.microsoft.com/office/drawing/2014/main" id="{1A91D8D7-441A-4E31-ABD7-6256D185D9C6}"/>
              </a:ext>
            </a:extLst>
          </p:cNvPr>
          <p:cNvPicPr>
            <a:picLocks noChangeAspect="1"/>
          </p:cNvPicPr>
          <p:nvPr/>
        </p:nvPicPr>
        <p:blipFill rotWithShape="1">
          <a:blip r:embed="rId3">
            <a:extLst>
              <a:ext uri="{28A0092B-C50C-407E-A947-70E740481C1C}">
                <a14:useLocalDpi xmlns:a14="http://schemas.microsoft.com/office/drawing/2010/main" val="0"/>
              </a:ext>
            </a:extLst>
          </a:blip>
          <a:srcRect t="20381" b="20381"/>
          <a:stretch/>
        </p:blipFill>
        <p:spPr>
          <a:xfrm>
            <a:off x="4072586" y="2185172"/>
            <a:ext cx="1247503" cy="739008"/>
          </a:xfrm>
          <a:prstGeom prst="rect">
            <a:avLst/>
          </a:prstGeom>
        </p:spPr>
      </p:pic>
      <p:pic>
        <p:nvPicPr>
          <p:cNvPr id="16" name="Imagen 15">
            <a:extLst>
              <a:ext uri="{FF2B5EF4-FFF2-40B4-BE49-F238E27FC236}">
                <a16:creationId xmlns:a16="http://schemas.microsoft.com/office/drawing/2014/main" id="{C28DC09D-ECD3-479B-8A58-8858B76416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0261" y="2161586"/>
            <a:ext cx="788536" cy="788536"/>
          </a:xfrm>
          <a:prstGeom prst="rect">
            <a:avLst/>
          </a:prstGeom>
        </p:spPr>
      </p:pic>
      <p:sp>
        <p:nvSpPr>
          <p:cNvPr id="18" name="Rectángulo 17">
            <a:extLst>
              <a:ext uri="{FF2B5EF4-FFF2-40B4-BE49-F238E27FC236}">
                <a16:creationId xmlns:a16="http://schemas.microsoft.com/office/drawing/2014/main" id="{4CDDDED2-E16E-41D4-931E-6B28B3B0F9C7}"/>
              </a:ext>
            </a:extLst>
          </p:cNvPr>
          <p:cNvSpPr/>
          <p:nvPr/>
        </p:nvSpPr>
        <p:spPr>
          <a:xfrm>
            <a:off x="397444" y="3030240"/>
            <a:ext cx="2713286" cy="2289048"/>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Inhaltsplatzhalter 10">
            <a:extLst>
              <a:ext uri="{FF2B5EF4-FFF2-40B4-BE49-F238E27FC236}">
                <a16:creationId xmlns:a16="http://schemas.microsoft.com/office/drawing/2014/main" id="{9D80E30B-ECF3-4FAC-886A-8854D3937D37}"/>
              </a:ext>
            </a:extLst>
          </p:cNvPr>
          <p:cNvSpPr txBox="1">
            <a:spLocks/>
          </p:cNvSpPr>
          <p:nvPr/>
        </p:nvSpPr>
        <p:spPr>
          <a:xfrm>
            <a:off x="252641" y="3059814"/>
            <a:ext cx="2802278" cy="2283971"/>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189309" lvl="1" indent="0" algn="just">
              <a:buNone/>
            </a:pPr>
            <a:r>
              <a:rPr lang="es-ES" b="1" dirty="0" err="1">
                <a:solidFill>
                  <a:schemeClr val="tx1">
                    <a:lumMod val="75000"/>
                    <a:lumOff val="25000"/>
                  </a:schemeClr>
                </a:solidFill>
              </a:rPr>
              <a:t>United</a:t>
            </a:r>
            <a:r>
              <a:rPr lang="es-ES" b="1" dirty="0">
                <a:solidFill>
                  <a:schemeClr val="tx1">
                    <a:lumMod val="75000"/>
                    <a:lumOff val="25000"/>
                  </a:schemeClr>
                </a:solidFill>
              </a:rPr>
              <a:t> </a:t>
            </a:r>
            <a:r>
              <a:rPr lang="es-ES" b="1" dirty="0" err="1">
                <a:solidFill>
                  <a:schemeClr val="tx1">
                    <a:lumMod val="75000"/>
                    <a:lumOff val="25000"/>
                  </a:schemeClr>
                </a:solidFill>
              </a:rPr>
              <a:t>Biscuits</a:t>
            </a:r>
            <a:r>
              <a:rPr lang="es-ES" b="1" dirty="0">
                <a:solidFill>
                  <a:schemeClr val="tx1">
                    <a:lumMod val="75000"/>
                    <a:lumOff val="25000"/>
                  </a:schemeClr>
                </a:solidFill>
              </a:rPr>
              <a:t> </a:t>
            </a:r>
            <a:r>
              <a:rPr lang="es-ES" dirty="0">
                <a:solidFill>
                  <a:schemeClr val="tx1">
                    <a:lumMod val="75000"/>
                    <a:lumOff val="25000"/>
                  </a:schemeClr>
                </a:solidFill>
              </a:rPr>
              <a:t>desarrolló un programa de participación de los empleados en la reducción de desechos en todos sus sitios de fabricación, lo que resultó una </a:t>
            </a:r>
            <a:r>
              <a:rPr lang="es-ES" b="1" dirty="0">
                <a:solidFill>
                  <a:schemeClr val="tx1">
                    <a:lumMod val="75000"/>
                    <a:lumOff val="25000"/>
                  </a:schemeClr>
                </a:solidFill>
              </a:rPr>
              <a:t>reducción del 18% </a:t>
            </a:r>
            <a:r>
              <a:rPr lang="es-ES" dirty="0">
                <a:solidFill>
                  <a:schemeClr val="tx1">
                    <a:lumMod val="75000"/>
                    <a:lumOff val="25000"/>
                  </a:schemeClr>
                </a:solidFill>
              </a:rPr>
              <a:t>en el desperdicio de alimentos en los </a:t>
            </a:r>
            <a:r>
              <a:rPr lang="es-ES" b="1" dirty="0">
                <a:solidFill>
                  <a:schemeClr val="tx1">
                    <a:lumMod val="75000"/>
                    <a:lumOff val="25000"/>
                  </a:schemeClr>
                </a:solidFill>
              </a:rPr>
              <a:t>primeros ocho meses de 2008</a:t>
            </a:r>
            <a:r>
              <a:rPr lang="es-ES" dirty="0">
                <a:solidFill>
                  <a:schemeClr val="tx1">
                    <a:lumMod val="75000"/>
                    <a:lumOff val="25000"/>
                  </a:schemeClr>
                </a:solidFill>
              </a:rPr>
              <a:t>.</a:t>
            </a:r>
          </a:p>
        </p:txBody>
      </p:sp>
      <p:sp>
        <p:nvSpPr>
          <p:cNvPr id="20" name="Untertitel 12">
            <a:extLst>
              <a:ext uri="{FF2B5EF4-FFF2-40B4-BE49-F238E27FC236}">
                <a16:creationId xmlns:a16="http://schemas.microsoft.com/office/drawing/2014/main" id="{8001805C-1AEA-4F49-A4AB-EA2344BEC033}"/>
              </a:ext>
            </a:extLst>
          </p:cNvPr>
          <p:cNvSpPr txBox="1">
            <a:spLocks/>
          </p:cNvSpPr>
          <p:nvPr/>
        </p:nvSpPr>
        <p:spPr>
          <a:xfrm>
            <a:off x="370136" y="955203"/>
            <a:ext cx="8402400" cy="586051"/>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a:solidFill>
                  <a:srgbClr val="000000">
                    <a:lumMod val="75000"/>
                    <a:lumOff val="25000"/>
                  </a:srgbClr>
                </a:solidFill>
                <a:latin typeface="Arial"/>
              </a:rPr>
              <a:t>Casos de exito:</a:t>
            </a:r>
          </a:p>
        </p:txBody>
      </p:sp>
      <p:sp>
        <p:nvSpPr>
          <p:cNvPr id="21" name="Titel 1">
            <a:extLst>
              <a:ext uri="{FF2B5EF4-FFF2-40B4-BE49-F238E27FC236}">
                <a16:creationId xmlns:a16="http://schemas.microsoft.com/office/drawing/2014/main" id="{4FA0C04B-7AF5-4786-9747-CA7431650BB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Evitar el desperdicio de alimentos en las operaciones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22" name="Rectángulo 21">
            <a:extLst>
              <a:ext uri="{FF2B5EF4-FFF2-40B4-BE49-F238E27FC236}">
                <a16:creationId xmlns:a16="http://schemas.microsoft.com/office/drawing/2014/main" id="{4F90984C-28A8-4C18-BAE9-6CDFE2B066C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3" name="Rectángulo 22">
            <a:extLst>
              <a:ext uri="{FF2B5EF4-FFF2-40B4-BE49-F238E27FC236}">
                <a16:creationId xmlns:a16="http://schemas.microsoft.com/office/drawing/2014/main" id="{1356682E-D588-43C5-AD4E-F1A96B759C17}"/>
              </a:ext>
            </a:extLst>
          </p:cNvPr>
          <p:cNvSpPr/>
          <p:nvPr/>
        </p:nvSpPr>
        <p:spPr>
          <a:xfrm>
            <a:off x="398783"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5C04D6E3-308A-4279-9B85-8C53F7A6D65E}"/>
              </a:ext>
            </a:extLst>
          </p:cNvPr>
          <p:cNvSpPr/>
          <p:nvPr/>
        </p:nvSpPr>
        <p:spPr>
          <a:xfrm>
            <a:off x="3339695" y="3030240"/>
            <a:ext cx="2713286" cy="2289048"/>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a:extLst>
              <a:ext uri="{FF2B5EF4-FFF2-40B4-BE49-F238E27FC236}">
                <a16:creationId xmlns:a16="http://schemas.microsoft.com/office/drawing/2014/main" id="{FAA3A7E9-F95B-4B47-98FC-5D68DE223474}"/>
              </a:ext>
            </a:extLst>
          </p:cNvPr>
          <p:cNvSpPr/>
          <p:nvPr/>
        </p:nvSpPr>
        <p:spPr>
          <a:xfrm>
            <a:off x="3341034"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Inhaltsplatzhalter 10">
            <a:extLst>
              <a:ext uri="{FF2B5EF4-FFF2-40B4-BE49-F238E27FC236}">
                <a16:creationId xmlns:a16="http://schemas.microsoft.com/office/drawing/2014/main" id="{7ACC4610-203B-477C-AD1E-5AA8AABD6BF7}"/>
              </a:ext>
            </a:extLst>
          </p:cNvPr>
          <p:cNvSpPr txBox="1">
            <a:spLocks/>
          </p:cNvSpPr>
          <p:nvPr/>
        </p:nvSpPr>
        <p:spPr>
          <a:xfrm>
            <a:off x="3163863" y="3054740"/>
            <a:ext cx="2806397" cy="2423272"/>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200" b="1" dirty="0" err="1"/>
              <a:t>Greencore</a:t>
            </a:r>
            <a:r>
              <a:rPr lang="es-ES" sz="1200" dirty="0"/>
              <a:t> trabajó en asociación con WRAP en uno de sus sitios de fabricación en el Reino Unido y, a través de un programa de formación de empleados, logró una </a:t>
            </a:r>
            <a:r>
              <a:rPr lang="es-ES" sz="1200" b="1" dirty="0"/>
              <a:t>reducción en el desperdicio anual de alimentos de 950 toneladas o 12.6%. </a:t>
            </a:r>
          </a:p>
        </p:txBody>
      </p:sp>
      <p:sp>
        <p:nvSpPr>
          <p:cNvPr id="27" name="Rectángulo 26">
            <a:extLst>
              <a:ext uri="{FF2B5EF4-FFF2-40B4-BE49-F238E27FC236}">
                <a16:creationId xmlns:a16="http://schemas.microsoft.com/office/drawing/2014/main" id="{A4573227-B248-4E08-9D43-B14B8C9E4AF8}"/>
              </a:ext>
            </a:extLst>
          </p:cNvPr>
          <p:cNvSpPr/>
          <p:nvPr/>
        </p:nvSpPr>
        <p:spPr>
          <a:xfrm>
            <a:off x="6197886" y="3030240"/>
            <a:ext cx="2713286" cy="2289048"/>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0F7CA8E4-1F7D-47C3-9F96-1FF395521D4E}"/>
              </a:ext>
            </a:extLst>
          </p:cNvPr>
          <p:cNvSpPr/>
          <p:nvPr/>
        </p:nvSpPr>
        <p:spPr>
          <a:xfrm>
            <a:off x="6199225"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Inhaltsplatzhalter 10">
            <a:extLst>
              <a:ext uri="{FF2B5EF4-FFF2-40B4-BE49-F238E27FC236}">
                <a16:creationId xmlns:a16="http://schemas.microsoft.com/office/drawing/2014/main" id="{C1D6D804-E6CB-4EFF-8CD1-93665C9E983B}"/>
              </a:ext>
            </a:extLst>
          </p:cNvPr>
          <p:cNvSpPr txBox="1">
            <a:spLocks/>
          </p:cNvSpPr>
          <p:nvPr/>
        </p:nvSpPr>
        <p:spPr>
          <a:xfrm>
            <a:off x="6023393" y="3054739"/>
            <a:ext cx="2802277" cy="2289047"/>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200" dirty="0"/>
              <a:t>La consultora de operaciones </a:t>
            </a:r>
            <a:r>
              <a:rPr lang="es-ES" sz="1200" dirty="0" err="1"/>
              <a:t>Suiko</a:t>
            </a:r>
            <a:r>
              <a:rPr lang="es-ES" sz="1200" dirty="0"/>
              <a:t> llevó a cabo un enfoque similar al de </a:t>
            </a:r>
            <a:r>
              <a:rPr lang="es-ES" sz="1200" dirty="0" err="1"/>
              <a:t>Kaizen</a:t>
            </a:r>
            <a:r>
              <a:rPr lang="es-ES" sz="1200" dirty="0"/>
              <a:t> en </a:t>
            </a:r>
            <a:r>
              <a:rPr lang="es-ES" sz="1200" b="1" dirty="0" err="1"/>
              <a:t>Fox's</a:t>
            </a:r>
            <a:r>
              <a:rPr lang="es-ES" sz="1200" b="1" dirty="0"/>
              <a:t> </a:t>
            </a:r>
            <a:r>
              <a:rPr lang="es-ES" sz="1200" b="1" dirty="0" err="1"/>
              <a:t>Biscuits</a:t>
            </a:r>
            <a:r>
              <a:rPr lang="es-ES" sz="1200" dirty="0"/>
              <a:t>, donde a través de la formación de los empleados, se logró un </a:t>
            </a:r>
            <a:r>
              <a:rPr lang="es-ES" sz="1200" b="1" dirty="0"/>
              <a:t>aumento del 74% al 85% en la efectividad de los equipos de operación</a:t>
            </a:r>
            <a:r>
              <a:rPr lang="es-ES" sz="1200" dirty="0"/>
              <a:t> (OEE) y los residuos de la fábrica se </a:t>
            </a:r>
            <a:r>
              <a:rPr lang="es-ES" sz="1200" b="1" dirty="0"/>
              <a:t>redujeron en un 26%.</a:t>
            </a:r>
          </a:p>
        </p:txBody>
      </p:sp>
    </p:spTree>
    <p:extLst>
      <p:ext uri="{BB962C8B-B14F-4D97-AF65-F5344CB8AC3E}">
        <p14:creationId xmlns:p14="http://schemas.microsoft.com/office/powerpoint/2010/main" val="37761315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59</a:t>
            </a:fld>
            <a:endParaRPr lang="de-DE"/>
          </a:p>
        </p:txBody>
      </p:sp>
      <p:sp>
        <p:nvSpPr>
          <p:cNvPr id="11" name="Titel 1">
            <a:extLst>
              <a:ext uri="{FF2B5EF4-FFF2-40B4-BE49-F238E27FC236}">
                <a16:creationId xmlns:a16="http://schemas.microsoft.com/office/drawing/2014/main" id="{22022343-9B0C-4710-BFE5-01AAF73C2D8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Evitar el desperdicio de alimentos en las operaciones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99D3A68B-4776-4C3A-AE98-6F8F9946572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ángulo: esquinas superiores redondeadas 12">
            <a:extLst>
              <a:ext uri="{FF2B5EF4-FFF2-40B4-BE49-F238E27FC236}">
                <a16:creationId xmlns:a16="http://schemas.microsoft.com/office/drawing/2014/main" id="{E494FF61-2371-4A93-B740-58DC2E44B53C}"/>
              </a:ext>
            </a:extLst>
          </p:cNvPr>
          <p:cNvSpPr/>
          <p:nvPr/>
        </p:nvSpPr>
        <p:spPr>
          <a:xfrm>
            <a:off x="559190" y="1924506"/>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E43FAA9B-032C-4486-9657-768971E9BC44}"/>
              </a:ext>
            </a:extLst>
          </p:cNvPr>
          <p:cNvSpPr/>
          <p:nvPr/>
        </p:nvSpPr>
        <p:spPr>
          <a:xfrm>
            <a:off x="2276822" y="139728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angle 11">
            <a:extLst>
              <a:ext uri="{FF2B5EF4-FFF2-40B4-BE49-F238E27FC236}">
                <a16:creationId xmlns:a16="http://schemas.microsoft.com/office/drawing/2014/main" id="{F795A718-5E4E-46E1-8161-4D95A16F89C3}"/>
              </a:ext>
            </a:extLst>
          </p:cNvPr>
          <p:cNvSpPr/>
          <p:nvPr/>
        </p:nvSpPr>
        <p:spPr>
          <a:xfrm>
            <a:off x="506759" y="2029970"/>
            <a:ext cx="4065241"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6" name="TextBox 33">
            <a:extLst>
              <a:ext uri="{FF2B5EF4-FFF2-40B4-BE49-F238E27FC236}">
                <a16:creationId xmlns:a16="http://schemas.microsoft.com/office/drawing/2014/main" id="{2EE5B146-C546-4B0B-B842-9F002B8FCAC9}"/>
              </a:ext>
            </a:extLst>
          </p:cNvPr>
          <p:cNvSpPr txBox="1"/>
          <p:nvPr/>
        </p:nvSpPr>
        <p:spPr>
          <a:xfrm>
            <a:off x="610137" y="2516542"/>
            <a:ext cx="3790977" cy="2298065"/>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Desde la perspectiva de la materia prima, se requiere menos energía, agua, etc. </a:t>
            </a:r>
          </a:p>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Las eficiencias de transporte pueden mejorarse reduciendo la cantidad de materias primas que se destinan a convertirse en desechos. </a:t>
            </a:r>
          </a:p>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Las eficiencias de la planta de procesamiento aumentarán y habrá reducciones en la cantidad de desechos que se requerirán. </a:t>
            </a:r>
          </a:p>
        </p:txBody>
      </p:sp>
      <p:pic>
        <p:nvPicPr>
          <p:cNvPr id="17" name="Gráfico 16">
            <a:extLst>
              <a:ext uri="{FF2B5EF4-FFF2-40B4-BE49-F238E27FC236}">
                <a16:creationId xmlns:a16="http://schemas.microsoft.com/office/drawing/2014/main" id="{4A5FB178-E04D-4205-ADD9-8579288C84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2669" y="1509400"/>
            <a:ext cx="427966" cy="408757"/>
          </a:xfrm>
          <a:prstGeom prst="rect">
            <a:avLst/>
          </a:prstGeom>
        </p:spPr>
      </p:pic>
      <p:sp>
        <p:nvSpPr>
          <p:cNvPr id="18" name="Rectángulo: esquinas superiores redondeadas 17">
            <a:extLst>
              <a:ext uri="{FF2B5EF4-FFF2-40B4-BE49-F238E27FC236}">
                <a16:creationId xmlns:a16="http://schemas.microsoft.com/office/drawing/2014/main" id="{9610BC27-8187-4A06-933B-EA887312FAC5}"/>
              </a:ext>
            </a:extLst>
          </p:cNvPr>
          <p:cNvSpPr/>
          <p:nvPr/>
        </p:nvSpPr>
        <p:spPr>
          <a:xfrm>
            <a:off x="5276852" y="1918157"/>
            <a:ext cx="3065568"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A18377A2-C73D-48B5-A40D-1043D9285487}"/>
              </a:ext>
            </a:extLst>
          </p:cNvPr>
          <p:cNvSpPr/>
          <p:nvPr/>
        </p:nvSpPr>
        <p:spPr>
          <a:xfrm>
            <a:off x="6380333" y="1390934"/>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1">
            <a:extLst>
              <a:ext uri="{FF2B5EF4-FFF2-40B4-BE49-F238E27FC236}">
                <a16:creationId xmlns:a16="http://schemas.microsoft.com/office/drawing/2014/main" id="{19655C70-7C90-456D-BC94-D9F7157E9AE5}"/>
              </a:ext>
            </a:extLst>
          </p:cNvPr>
          <p:cNvSpPr/>
          <p:nvPr/>
        </p:nvSpPr>
        <p:spPr>
          <a:xfrm>
            <a:off x="5276852" y="2023621"/>
            <a:ext cx="3065568"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1" name="Gráfico 20">
            <a:extLst>
              <a:ext uri="{FF2B5EF4-FFF2-40B4-BE49-F238E27FC236}">
                <a16:creationId xmlns:a16="http://schemas.microsoft.com/office/drawing/2014/main" id="{0A51C4EF-9B10-471D-B7DD-0837BEEB2D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0378" y="1461903"/>
            <a:ext cx="336919" cy="507831"/>
          </a:xfrm>
          <a:prstGeom prst="rect">
            <a:avLst/>
          </a:prstGeom>
        </p:spPr>
      </p:pic>
      <p:sp>
        <p:nvSpPr>
          <p:cNvPr id="22" name="Rectángulo 21">
            <a:extLst>
              <a:ext uri="{FF2B5EF4-FFF2-40B4-BE49-F238E27FC236}">
                <a16:creationId xmlns:a16="http://schemas.microsoft.com/office/drawing/2014/main" id="{CDE6AB9E-F1ED-4B43-81A8-D0E1AB547A07}"/>
              </a:ext>
            </a:extLst>
          </p:cNvPr>
          <p:cNvSpPr/>
          <p:nvPr/>
        </p:nvSpPr>
        <p:spPr>
          <a:xfrm>
            <a:off x="559190" y="2431515"/>
            <a:ext cx="3917561" cy="2426874"/>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D92907FC-AEBA-451D-9925-977D05BE704D}"/>
              </a:ext>
            </a:extLst>
          </p:cNvPr>
          <p:cNvSpPr/>
          <p:nvPr/>
        </p:nvSpPr>
        <p:spPr>
          <a:xfrm>
            <a:off x="5276852" y="2425988"/>
            <a:ext cx="3065568" cy="243874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extBox 33">
            <a:extLst>
              <a:ext uri="{FF2B5EF4-FFF2-40B4-BE49-F238E27FC236}">
                <a16:creationId xmlns:a16="http://schemas.microsoft.com/office/drawing/2014/main" id="{8F1509D9-51ED-479C-B919-DF6874EC6B6E}"/>
              </a:ext>
            </a:extLst>
          </p:cNvPr>
          <p:cNvSpPr txBox="1"/>
          <p:nvPr/>
        </p:nvSpPr>
        <p:spPr>
          <a:xfrm>
            <a:off x="5288377" y="2491750"/>
            <a:ext cx="3054044" cy="1754326"/>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Los costes deben incluir los recursos para realizar el trabajo y los beneficios ocultos deben incluir el coste de mano de obra para producir el producto hasta el punto de rechazo y manejo de los desechos, los costes de energía y agua incorporados, etc. </a:t>
            </a:r>
          </a:p>
        </p:txBody>
      </p:sp>
    </p:spTree>
    <p:extLst>
      <p:ext uri="{BB962C8B-B14F-4D97-AF65-F5344CB8AC3E}">
        <p14:creationId xmlns:p14="http://schemas.microsoft.com/office/powerpoint/2010/main" val="1444999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222424"/>
            <a:ext cx="8229600" cy="3206826"/>
          </a:xfrm>
        </p:spPr>
        <p:txBody>
          <a:bodyPr>
            <a:normAutofit/>
          </a:bodyPr>
          <a:lstStyle/>
          <a:p>
            <a:pPr marL="285750" indent="-285750">
              <a:lnSpc>
                <a:spcPct val="150000"/>
              </a:lnSpc>
              <a:buFont typeface="Wingdings" panose="05000000000000000000" pitchFamily="2" charset="2"/>
              <a:buChar char="ü"/>
            </a:pPr>
            <a:r>
              <a:rPr lang="es-ES" sz="1600" dirty="0">
                <a:solidFill>
                  <a:schemeClr val="tx1">
                    <a:lumMod val="75000"/>
                    <a:lumOff val="25000"/>
                  </a:schemeClr>
                </a:solidFill>
              </a:rPr>
              <a:t>PEF / OEF (protocolo ENVIFOOD) 		</a:t>
            </a:r>
            <a:r>
              <a:rPr lang="es-ES" sz="1200" b="0" dirty="0">
                <a:solidFill>
                  <a:schemeClr val="tx1">
                    <a:lumMod val="75000"/>
                    <a:lumOff val="25000"/>
                  </a:schemeClr>
                </a:solidFill>
              </a:rPr>
              <a:t>(Según </a:t>
            </a:r>
            <a:r>
              <a:rPr lang="es-ES" sz="1200" dirty="0">
                <a:solidFill>
                  <a:schemeClr val="tx1">
                    <a:lumMod val="75000"/>
                    <a:lumOff val="25000"/>
                  </a:schemeClr>
                </a:solidFill>
              </a:rPr>
              <a:t>ISO 14040 </a:t>
            </a:r>
            <a:r>
              <a:rPr lang="es-ES" sz="1200" b="0" dirty="0">
                <a:solidFill>
                  <a:schemeClr val="tx1">
                    <a:lumMod val="75000"/>
                    <a:lumOff val="25000"/>
                  </a:schemeClr>
                </a:solidFill>
              </a:rPr>
              <a:t>y </a:t>
            </a:r>
            <a:r>
              <a:rPr lang="es-ES" sz="1200" dirty="0">
                <a:solidFill>
                  <a:schemeClr val="tx1">
                    <a:lumMod val="75000"/>
                    <a:lumOff val="25000"/>
                  </a:schemeClr>
                </a:solidFill>
              </a:rPr>
              <a:t>ISO 14044</a:t>
            </a:r>
            <a:r>
              <a:rPr lang="es-ES" sz="1200" b="0" dirty="0">
                <a:solidFill>
                  <a:schemeClr val="tx1">
                    <a:lumMod val="75000"/>
                    <a:lumOff val="25000"/>
                  </a:schemeClr>
                </a:solidFill>
              </a:rPr>
              <a:t>)</a:t>
            </a:r>
            <a:endParaRPr lang="es-ES" sz="1200" b="0" i="1" dirty="0">
              <a:solidFill>
                <a:schemeClr val="tx1">
                  <a:lumMod val="75000"/>
                  <a:lumOff val="25000"/>
                </a:schemeClr>
              </a:solidFill>
            </a:endParaRPr>
          </a:p>
          <a:p>
            <a:pPr marL="285750" indent="-285750">
              <a:lnSpc>
                <a:spcPct val="150000"/>
              </a:lnSpc>
              <a:buFont typeface="Wingdings" panose="05000000000000000000" pitchFamily="2" charset="2"/>
              <a:buChar char="ü"/>
            </a:pPr>
            <a:r>
              <a:rPr lang="es-ES" sz="1600" dirty="0">
                <a:solidFill>
                  <a:schemeClr val="tx1">
                    <a:lumMod val="75000"/>
                    <a:lumOff val="25000"/>
                  </a:schemeClr>
                </a:solidFill>
              </a:rPr>
              <a:t>Declaraciones ambientales de productos 	</a:t>
            </a:r>
            <a:r>
              <a:rPr lang="es-ES" sz="1200" b="0" dirty="0">
                <a:solidFill>
                  <a:schemeClr val="tx1">
                    <a:lumMod val="75000"/>
                    <a:lumOff val="25000"/>
                  </a:schemeClr>
                </a:solidFill>
              </a:rPr>
              <a:t>(Según </a:t>
            </a:r>
            <a:r>
              <a:rPr lang="es-ES" sz="1200" dirty="0">
                <a:solidFill>
                  <a:schemeClr val="tx1">
                    <a:lumMod val="75000"/>
                    <a:lumOff val="25000"/>
                  </a:schemeClr>
                </a:solidFill>
              </a:rPr>
              <a:t>ISO 14025, ISO 14020 y ISO 14021</a:t>
            </a:r>
            <a:r>
              <a:rPr lang="es-ES" sz="1200" b="0" dirty="0">
                <a:solidFill>
                  <a:schemeClr val="tx1">
                    <a:lumMod val="75000"/>
                    <a:lumOff val="25000"/>
                  </a:schemeClr>
                </a:solidFill>
              </a:rPr>
              <a:t>)</a:t>
            </a:r>
            <a:endParaRPr lang="es-ES" sz="1200" b="0" i="1" dirty="0">
              <a:solidFill>
                <a:schemeClr val="tx1">
                  <a:lumMod val="75000"/>
                  <a:lumOff val="25000"/>
                </a:schemeClr>
              </a:solidFill>
            </a:endParaRPr>
          </a:p>
          <a:p>
            <a:pPr marL="285750" indent="-285750">
              <a:lnSpc>
                <a:spcPct val="150000"/>
              </a:lnSpc>
              <a:buFont typeface="Wingdings" panose="05000000000000000000" pitchFamily="2" charset="2"/>
              <a:buChar char="ü"/>
            </a:pPr>
            <a:r>
              <a:rPr lang="es-ES" sz="1600" dirty="0">
                <a:solidFill>
                  <a:schemeClr val="tx1">
                    <a:lumMod val="75000"/>
                    <a:lumOff val="25000"/>
                  </a:schemeClr>
                </a:solidFill>
              </a:rPr>
              <a:t>Global </a:t>
            </a:r>
            <a:r>
              <a:rPr lang="es-ES" sz="1600" dirty="0" err="1">
                <a:solidFill>
                  <a:schemeClr val="tx1">
                    <a:lumMod val="75000"/>
                    <a:lumOff val="25000"/>
                  </a:schemeClr>
                </a:solidFill>
              </a:rPr>
              <a:t>Reporting</a:t>
            </a:r>
            <a:r>
              <a:rPr lang="es-ES" sz="1600" dirty="0">
                <a:solidFill>
                  <a:schemeClr val="tx1">
                    <a:lumMod val="75000"/>
                    <a:lumOff val="25000"/>
                  </a:schemeClr>
                </a:solidFill>
              </a:rPr>
              <a:t> </a:t>
            </a:r>
            <a:r>
              <a:rPr lang="es-ES" sz="1600" dirty="0" err="1">
                <a:solidFill>
                  <a:schemeClr val="tx1">
                    <a:lumMod val="75000"/>
                    <a:lumOff val="25000"/>
                  </a:schemeClr>
                </a:solidFill>
              </a:rPr>
              <a:t>Initiative</a:t>
            </a:r>
            <a:r>
              <a:rPr lang="es-ES" sz="1600" dirty="0">
                <a:solidFill>
                  <a:schemeClr val="tx1">
                    <a:lumMod val="75000"/>
                    <a:lumOff val="25000"/>
                  </a:schemeClr>
                </a:solidFill>
              </a:rPr>
              <a:t> 			</a:t>
            </a:r>
            <a:r>
              <a:rPr lang="es-ES" sz="1200" b="0" dirty="0">
                <a:solidFill>
                  <a:schemeClr val="tx1">
                    <a:lumMod val="75000"/>
                    <a:lumOff val="25000"/>
                  </a:schemeClr>
                </a:solidFill>
              </a:rPr>
              <a:t>(Según Marco de Información Sostenible)</a:t>
            </a:r>
            <a:endParaRPr lang="es-ES" sz="1600" b="0" i="1" dirty="0">
              <a:solidFill>
                <a:schemeClr val="tx1">
                  <a:lumMod val="75000"/>
                  <a:lumOff val="25000"/>
                </a:schemeClr>
              </a:solidFill>
            </a:endParaRPr>
          </a:p>
          <a:p>
            <a:pPr marL="285750" indent="-285750">
              <a:lnSpc>
                <a:spcPct val="150000"/>
              </a:lnSpc>
              <a:buFont typeface="Wingdings" panose="05000000000000000000" pitchFamily="2" charset="2"/>
              <a:buChar char="ü"/>
            </a:pPr>
            <a:r>
              <a:rPr lang="es-ES" sz="1600" dirty="0" err="1">
                <a:solidFill>
                  <a:schemeClr val="tx1">
                    <a:lumMod val="75000"/>
                    <a:lumOff val="25000"/>
                  </a:schemeClr>
                </a:solidFill>
              </a:rPr>
              <a:t>Carbon</a:t>
            </a:r>
            <a:r>
              <a:rPr lang="es-ES" sz="1600" dirty="0">
                <a:solidFill>
                  <a:schemeClr val="tx1">
                    <a:lumMod val="75000"/>
                    <a:lumOff val="25000"/>
                  </a:schemeClr>
                </a:solidFill>
              </a:rPr>
              <a:t> </a:t>
            </a:r>
            <a:r>
              <a:rPr lang="es-ES" sz="1600" dirty="0" err="1">
                <a:solidFill>
                  <a:schemeClr val="tx1">
                    <a:lumMod val="75000"/>
                    <a:lumOff val="25000"/>
                  </a:schemeClr>
                </a:solidFill>
              </a:rPr>
              <a:t>Disclouse</a:t>
            </a:r>
            <a:r>
              <a:rPr lang="es-ES" sz="1600" dirty="0">
                <a:solidFill>
                  <a:schemeClr val="tx1">
                    <a:lumMod val="75000"/>
                    <a:lumOff val="25000"/>
                  </a:schemeClr>
                </a:solidFill>
              </a:rPr>
              <a:t> Project (CDP) </a:t>
            </a:r>
            <a:r>
              <a:rPr lang="es-ES" sz="1200" b="0" dirty="0">
                <a:solidFill>
                  <a:schemeClr val="tx1">
                    <a:lumMod val="75000"/>
                    <a:lumOff val="25000"/>
                  </a:schemeClr>
                </a:solidFill>
              </a:rPr>
              <a:t>		</a:t>
            </a:r>
            <a:r>
              <a:rPr lang="es-ES" sz="1200" b="0" dirty="0" err="1">
                <a:solidFill>
                  <a:schemeClr val="tx1">
                    <a:lumMod val="75000"/>
                    <a:lumOff val="25000"/>
                  </a:schemeClr>
                </a:solidFill>
              </a:rPr>
              <a:t>Cool</a:t>
            </a:r>
            <a:r>
              <a:rPr lang="es-ES" sz="1200" b="0" dirty="0">
                <a:solidFill>
                  <a:schemeClr val="tx1">
                    <a:lumMod val="75000"/>
                    <a:lumOff val="25000"/>
                  </a:schemeClr>
                </a:solidFill>
              </a:rPr>
              <a:t> </a:t>
            </a:r>
            <a:r>
              <a:rPr lang="es-ES" sz="1200" b="0" dirty="0" err="1">
                <a:solidFill>
                  <a:schemeClr val="tx1">
                    <a:lumMod val="75000"/>
                    <a:lumOff val="25000"/>
                  </a:schemeClr>
                </a:solidFill>
              </a:rPr>
              <a:t>Farm</a:t>
            </a:r>
            <a:r>
              <a:rPr lang="es-ES" sz="1200" b="0" dirty="0">
                <a:solidFill>
                  <a:schemeClr val="tx1">
                    <a:lumMod val="75000"/>
                    <a:lumOff val="25000"/>
                  </a:schemeClr>
                </a:solidFill>
              </a:rPr>
              <a:t> Tool (</a:t>
            </a:r>
            <a:r>
              <a:rPr lang="es-ES" sz="1200" dirty="0">
                <a:solidFill>
                  <a:schemeClr val="tx1">
                    <a:lumMod val="75000"/>
                    <a:lumOff val="25000"/>
                  </a:schemeClr>
                </a:solidFill>
              </a:rPr>
              <a:t>CFT</a:t>
            </a:r>
            <a:r>
              <a:rPr lang="es-ES" sz="1200" b="0" dirty="0">
                <a:solidFill>
                  <a:schemeClr val="tx1">
                    <a:lumMod val="75000"/>
                    <a:lumOff val="25000"/>
                  </a:schemeClr>
                </a:solidFill>
              </a:rPr>
              <a:t>)</a:t>
            </a:r>
          </a:p>
          <a:p>
            <a:pPr marL="285750" indent="-285750">
              <a:lnSpc>
                <a:spcPct val="150000"/>
              </a:lnSpc>
              <a:buFont typeface="Wingdings" panose="05000000000000000000" pitchFamily="2" charset="2"/>
              <a:buChar char="ü"/>
            </a:pPr>
            <a:r>
              <a:rPr lang="es-ES" sz="1600" dirty="0">
                <a:solidFill>
                  <a:schemeClr val="tx1">
                    <a:lumMod val="75000"/>
                    <a:lumOff val="25000"/>
                  </a:schemeClr>
                </a:solidFill>
              </a:rPr>
              <a:t>Iniciativas sectoriales</a:t>
            </a:r>
          </a:p>
          <a:p>
            <a:pPr marL="285750" indent="-285750">
              <a:lnSpc>
                <a:spcPct val="150000"/>
              </a:lnSpc>
              <a:buFont typeface="Wingdings" panose="05000000000000000000" pitchFamily="2" charset="2"/>
              <a:buChar char="ü"/>
            </a:pPr>
            <a:r>
              <a:rPr lang="es-ES" sz="1600" dirty="0">
                <a:solidFill>
                  <a:schemeClr val="tx1">
                    <a:lumMod val="75000"/>
                    <a:lumOff val="25000"/>
                  </a:schemeClr>
                </a:solidFill>
              </a:rPr>
              <a:t>Iniciativas empresariales </a:t>
            </a:r>
          </a:p>
        </p:txBody>
      </p:sp>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244975"/>
            <a:ext cx="8403728" cy="367550"/>
          </a:xfrm>
        </p:spPr>
        <p:txBody>
          <a:bodyPr/>
          <a:lstStyle/>
          <a:p>
            <a:r>
              <a:rPr lang="de-DE" sz="3200" b="1" dirty="0">
                <a:solidFill>
                  <a:srgbClr val="000000">
                    <a:lumMod val="75000"/>
                    <a:lumOff val="25000"/>
                  </a:srgbClr>
                </a:solidFill>
                <a:latin typeface="Arial"/>
              </a:rPr>
              <a:t>Metodologías: </a:t>
            </a:r>
            <a:r>
              <a:rPr lang="es-ES" sz="1800" dirty="0">
                <a:solidFill>
                  <a:schemeClr val="tx1">
                    <a:lumMod val="75000"/>
                    <a:lumOff val="25000"/>
                  </a:schemeClr>
                </a:solidFill>
              </a:rPr>
              <a:t>Numerosas guías han establecido varias pautas para la evaluación de la sostenibilidad ambiental de categorías de productos y organizaciones específicas a través de diversos procesos.</a:t>
            </a:r>
            <a:endParaRPr lang="es-ES" sz="1350" dirty="0">
              <a:solidFill>
                <a:schemeClr val="tx1">
                  <a:lumMod val="75000"/>
                  <a:lumOff val="25000"/>
                </a:schemeClr>
              </a:solidFill>
            </a:endParaRPr>
          </a:p>
        </p:txBody>
      </p:sp>
      <p:sp>
        <p:nvSpPr>
          <p:cNvPr id="8" name="Titel 1">
            <a:extLst>
              <a:ext uri="{FF2B5EF4-FFF2-40B4-BE49-F238E27FC236}">
                <a16:creationId xmlns:a16="http://schemas.microsoft.com/office/drawing/2014/main" id="{6AEC3B7A-BD64-4BA8-AC21-F2E7F7513F4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Evaluación Ambiental de Productos y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CBCBA87F-BFE1-4560-B6CE-1372EA9FFEF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Flecha: a la derecha 10">
            <a:extLst>
              <a:ext uri="{FF2B5EF4-FFF2-40B4-BE49-F238E27FC236}">
                <a16:creationId xmlns:a16="http://schemas.microsoft.com/office/drawing/2014/main" id="{5EB16C86-41C3-4CCA-AD45-7E4559C06BE0}"/>
              </a:ext>
            </a:extLst>
          </p:cNvPr>
          <p:cNvSpPr/>
          <p:nvPr/>
        </p:nvSpPr>
        <p:spPr>
          <a:xfrm>
            <a:off x="4895849" y="2417598"/>
            <a:ext cx="352425" cy="176761"/>
          </a:xfrm>
          <a:prstGeom prst="rightArrow">
            <a:avLst/>
          </a:prstGeom>
          <a:solidFill>
            <a:srgbClr val="22B88B"/>
          </a:solidFill>
          <a:ln>
            <a:solidFill>
              <a:srgbClr val="22B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lecha: a la derecha 17">
            <a:extLst>
              <a:ext uri="{FF2B5EF4-FFF2-40B4-BE49-F238E27FC236}">
                <a16:creationId xmlns:a16="http://schemas.microsoft.com/office/drawing/2014/main" id="{A142CAF0-534C-40FD-8F07-83437953485D}"/>
              </a:ext>
            </a:extLst>
          </p:cNvPr>
          <p:cNvSpPr/>
          <p:nvPr/>
        </p:nvSpPr>
        <p:spPr>
          <a:xfrm>
            <a:off x="4895848" y="2789533"/>
            <a:ext cx="352425" cy="176761"/>
          </a:xfrm>
          <a:prstGeom prst="rightArrow">
            <a:avLst/>
          </a:prstGeom>
          <a:solidFill>
            <a:srgbClr val="22B88B"/>
          </a:solidFill>
          <a:ln>
            <a:solidFill>
              <a:srgbClr val="22B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Flecha: a la derecha 18">
            <a:extLst>
              <a:ext uri="{FF2B5EF4-FFF2-40B4-BE49-F238E27FC236}">
                <a16:creationId xmlns:a16="http://schemas.microsoft.com/office/drawing/2014/main" id="{83097395-8B6B-4877-9538-39F5FEBF8972}"/>
              </a:ext>
            </a:extLst>
          </p:cNvPr>
          <p:cNvSpPr/>
          <p:nvPr/>
        </p:nvSpPr>
        <p:spPr>
          <a:xfrm>
            <a:off x="4895848" y="3221505"/>
            <a:ext cx="352425" cy="176761"/>
          </a:xfrm>
          <a:prstGeom prst="rightArrow">
            <a:avLst/>
          </a:prstGeom>
          <a:solidFill>
            <a:srgbClr val="22B88B"/>
          </a:solidFill>
          <a:ln>
            <a:solidFill>
              <a:srgbClr val="22B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lecha: a la derecha 19">
            <a:extLst>
              <a:ext uri="{FF2B5EF4-FFF2-40B4-BE49-F238E27FC236}">
                <a16:creationId xmlns:a16="http://schemas.microsoft.com/office/drawing/2014/main" id="{5332D745-BA63-49EB-B527-4D0502EEFCBF}"/>
              </a:ext>
            </a:extLst>
          </p:cNvPr>
          <p:cNvSpPr/>
          <p:nvPr/>
        </p:nvSpPr>
        <p:spPr>
          <a:xfrm>
            <a:off x="4895847" y="3612850"/>
            <a:ext cx="352425" cy="176761"/>
          </a:xfrm>
          <a:prstGeom prst="rightArrow">
            <a:avLst/>
          </a:prstGeom>
          <a:solidFill>
            <a:srgbClr val="22B88B"/>
          </a:solidFill>
          <a:ln>
            <a:solidFill>
              <a:srgbClr val="22B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635112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60</a:t>
            </a:fld>
            <a:endParaRPr lang="de-DE">
              <a:solidFill>
                <a:srgbClr val="000000">
                  <a:lumMod val="75000"/>
                  <a:lumOff val="25000"/>
                </a:srgbClr>
              </a:solidFill>
              <a:latin typeface="Arial"/>
            </a:endParaRPr>
          </a:p>
        </p:txBody>
      </p:sp>
      <p:pic>
        <p:nvPicPr>
          <p:cNvPr id="9" name="Imagen 8">
            <a:extLst>
              <a:ext uri="{FF2B5EF4-FFF2-40B4-BE49-F238E27FC236}">
                <a16:creationId xmlns:a16="http://schemas.microsoft.com/office/drawing/2014/main" id="{0C5E1D68-902D-45EB-99B8-2F94C933D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23" y="4983806"/>
            <a:ext cx="1292742" cy="479393"/>
          </a:xfrm>
          <a:prstGeom prst="rect">
            <a:avLst/>
          </a:prstGeom>
        </p:spPr>
      </p:pic>
      <p:sp>
        <p:nvSpPr>
          <p:cNvPr id="11" name="Rectángulo 10">
            <a:extLst>
              <a:ext uri="{FF2B5EF4-FFF2-40B4-BE49-F238E27FC236}">
                <a16:creationId xmlns:a16="http://schemas.microsoft.com/office/drawing/2014/main" id="{82C9B40B-FE80-4C9D-AC40-77393DE2DC47}"/>
              </a:ext>
            </a:extLst>
          </p:cNvPr>
          <p:cNvSpPr/>
          <p:nvPr/>
        </p:nvSpPr>
        <p:spPr>
          <a:xfrm>
            <a:off x="2638463" y="4764602"/>
            <a:ext cx="5032240" cy="917803"/>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Untertitel 5">
            <a:extLst>
              <a:ext uri="{FF2B5EF4-FFF2-40B4-BE49-F238E27FC236}">
                <a16:creationId xmlns:a16="http://schemas.microsoft.com/office/drawing/2014/main" id="{6AAC667C-2697-4BF7-9F68-9ACB65D361FE}"/>
              </a:ext>
            </a:extLst>
          </p:cNvPr>
          <p:cNvSpPr txBox="1">
            <a:spLocks/>
          </p:cNvSpPr>
          <p:nvPr/>
        </p:nvSpPr>
        <p:spPr>
          <a:xfrm>
            <a:off x="370136" y="966407"/>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Impulsión de la implementación:</a:t>
            </a:r>
          </a:p>
        </p:txBody>
      </p:sp>
      <p:sp>
        <p:nvSpPr>
          <p:cNvPr id="13" name="Inhaltsplatzhalter 2">
            <a:extLst>
              <a:ext uri="{FF2B5EF4-FFF2-40B4-BE49-F238E27FC236}">
                <a16:creationId xmlns:a16="http://schemas.microsoft.com/office/drawing/2014/main" id="{316568A1-EE65-4A74-AC11-4911664EC9E4}"/>
              </a:ext>
            </a:extLst>
          </p:cNvPr>
          <p:cNvSpPr txBox="1">
            <a:spLocks/>
          </p:cNvSpPr>
          <p:nvPr/>
        </p:nvSpPr>
        <p:spPr>
          <a:xfrm>
            <a:off x="431768" y="2028240"/>
            <a:ext cx="8229600" cy="2363460"/>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gn="just">
              <a:spcAft>
                <a:spcPts val="450"/>
              </a:spcAft>
              <a:buFont typeface="Arial" panose="020B0604020202020204" pitchFamily="34" charset="0"/>
              <a:buChar char="•"/>
            </a:pPr>
            <a:r>
              <a:rPr lang="es-ES" sz="1600" b="0" dirty="0">
                <a:solidFill>
                  <a:schemeClr val="tx1">
                    <a:lumMod val="75000"/>
                    <a:lumOff val="25000"/>
                  </a:schemeClr>
                </a:solidFill>
              </a:rPr>
              <a:t>Ahorro de costes.</a:t>
            </a:r>
          </a:p>
          <a:p>
            <a:pPr marL="285750" indent="-285750" algn="just">
              <a:spcAft>
                <a:spcPts val="450"/>
              </a:spcAft>
              <a:buFont typeface="Arial" panose="020B0604020202020204" pitchFamily="34" charset="0"/>
              <a:buChar char="•"/>
            </a:pPr>
            <a:r>
              <a:rPr lang="es-ES" sz="1600" b="0" dirty="0">
                <a:solidFill>
                  <a:schemeClr val="tx1">
                    <a:lumMod val="75000"/>
                    <a:lumOff val="25000"/>
                  </a:schemeClr>
                </a:solidFill>
              </a:rPr>
              <a:t>Presión en la cadena de suministro, especialmente de consumidores y minoristas.</a:t>
            </a:r>
          </a:p>
          <a:p>
            <a:pPr marL="285750" indent="-285750" algn="just">
              <a:spcAft>
                <a:spcPts val="450"/>
              </a:spcAft>
              <a:buFont typeface="Arial" panose="020B0604020202020204" pitchFamily="34" charset="0"/>
              <a:buChar char="•"/>
            </a:pPr>
            <a:r>
              <a:rPr lang="es-ES" sz="1600" b="0" dirty="0">
                <a:solidFill>
                  <a:schemeClr val="tx1">
                    <a:lumMod val="75000"/>
                    <a:lumOff val="25000"/>
                  </a:schemeClr>
                </a:solidFill>
              </a:rPr>
              <a:t>Acuerdos voluntarios, por ejemplo, El Compromiso de </a:t>
            </a:r>
            <a:r>
              <a:rPr lang="es-ES" sz="1600" b="0" dirty="0" err="1">
                <a:solidFill>
                  <a:schemeClr val="tx1">
                    <a:lumMod val="75000"/>
                    <a:lumOff val="25000"/>
                  </a:schemeClr>
                </a:solidFill>
              </a:rPr>
              <a:t>Courtauld</a:t>
            </a:r>
            <a:r>
              <a:rPr lang="es-ES" sz="1600" b="0" dirty="0">
                <a:solidFill>
                  <a:schemeClr val="tx1">
                    <a:lumMod val="75000"/>
                    <a:lumOff val="25000"/>
                  </a:schemeClr>
                </a:solidFill>
              </a:rPr>
              <a:t> en el Reino Unido. </a:t>
            </a:r>
            <a:r>
              <a:rPr lang="es-ES" sz="1400" b="0" i="1" dirty="0">
                <a:solidFill>
                  <a:schemeClr val="tx1">
                    <a:lumMod val="75000"/>
                    <a:lumOff val="25000"/>
                  </a:schemeClr>
                </a:solidFill>
              </a:rPr>
              <a:t>(Este es un medio para presionar a las empresas a que se comprometan con la prevención de residuos). </a:t>
            </a:r>
          </a:p>
          <a:p>
            <a:pPr marL="285750" indent="-285750" algn="just">
              <a:spcAft>
                <a:spcPts val="450"/>
              </a:spcAft>
              <a:buFont typeface="Arial" panose="020B0604020202020204" pitchFamily="34" charset="0"/>
              <a:buChar char="•"/>
            </a:pPr>
            <a:r>
              <a:rPr lang="es-ES" sz="1600" b="0" dirty="0">
                <a:solidFill>
                  <a:schemeClr val="tx1">
                    <a:lumMod val="75000"/>
                    <a:lumOff val="25000"/>
                  </a:schemeClr>
                </a:solidFill>
              </a:rPr>
              <a:t>Anticipación de una legislación de residuos más estricta.</a:t>
            </a:r>
          </a:p>
        </p:txBody>
      </p:sp>
      <p:sp>
        <p:nvSpPr>
          <p:cNvPr id="14" name="Titel 1">
            <a:extLst>
              <a:ext uri="{FF2B5EF4-FFF2-40B4-BE49-F238E27FC236}">
                <a16:creationId xmlns:a16="http://schemas.microsoft.com/office/drawing/2014/main" id="{A5E16DDA-DF3D-49BE-8495-995CF6C9E29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Evitar el desperdicio de alimentos en las operaciones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5" name="Rectángulo 14">
            <a:extLst>
              <a:ext uri="{FF2B5EF4-FFF2-40B4-BE49-F238E27FC236}">
                <a16:creationId xmlns:a16="http://schemas.microsoft.com/office/drawing/2014/main" id="{B6C51781-AF73-422D-B657-64D66E86235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Rectángulo 15">
            <a:extLst>
              <a:ext uri="{FF2B5EF4-FFF2-40B4-BE49-F238E27FC236}">
                <a16:creationId xmlns:a16="http://schemas.microsoft.com/office/drawing/2014/main" id="{D6DFDB53-4664-47A1-933A-4A9782FB8A05}"/>
              </a:ext>
            </a:extLst>
          </p:cNvPr>
          <p:cNvSpPr/>
          <p:nvPr/>
        </p:nvSpPr>
        <p:spPr>
          <a:xfrm>
            <a:off x="2638463" y="4812735"/>
            <a:ext cx="5062373" cy="830997"/>
          </a:xfrm>
          <a:prstGeom prst="rect">
            <a:avLst/>
          </a:prstGeom>
        </p:spPr>
        <p:txBody>
          <a:bodyPr wrap="square">
            <a:spAutoFit/>
          </a:bodyPr>
          <a:lstStyle/>
          <a:p>
            <a:r>
              <a:rPr lang="es-ES" sz="1200" b="1" dirty="0">
                <a:solidFill>
                  <a:schemeClr val="tx1">
                    <a:lumMod val="75000"/>
                    <a:lumOff val="25000"/>
                  </a:schemeClr>
                </a:solidFill>
              </a:rPr>
              <a:t>Ejemplo: </a:t>
            </a:r>
            <a:r>
              <a:rPr lang="es-ES" sz="1200" dirty="0">
                <a:solidFill>
                  <a:schemeClr val="tx1">
                    <a:lumMod val="75000"/>
                    <a:lumOff val="25000"/>
                  </a:schemeClr>
                </a:solidFill>
              </a:rPr>
              <a:t>Barilla (2012) informa que las principales causas del desperdicio de producción son fallos técnicos e ineficiencias en los procesos de producción y cita el valor estimado del impacto que esto tiene en Italia en 1.178 millones de euros por año. </a:t>
            </a:r>
          </a:p>
        </p:txBody>
      </p:sp>
      <p:sp>
        <p:nvSpPr>
          <p:cNvPr id="17" name="Rectángulo 16">
            <a:extLst>
              <a:ext uri="{FF2B5EF4-FFF2-40B4-BE49-F238E27FC236}">
                <a16:creationId xmlns:a16="http://schemas.microsoft.com/office/drawing/2014/main" id="{7F3E0F39-5F1B-4557-A345-B43C942D9EEB}"/>
              </a:ext>
            </a:extLst>
          </p:cNvPr>
          <p:cNvSpPr/>
          <p:nvPr/>
        </p:nvSpPr>
        <p:spPr>
          <a:xfrm>
            <a:off x="1000125" y="4764602"/>
            <a:ext cx="1638339" cy="91780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Conector recto 17">
            <a:extLst>
              <a:ext uri="{FF2B5EF4-FFF2-40B4-BE49-F238E27FC236}">
                <a16:creationId xmlns:a16="http://schemas.microsoft.com/office/drawing/2014/main" id="{7D5051BC-0427-45D8-A2FE-D892BC6DC2D4}"/>
              </a:ext>
            </a:extLst>
          </p:cNvPr>
          <p:cNvCxnSpPr>
            <a:cxnSpLocks/>
          </p:cNvCxnSpPr>
          <p:nvPr/>
        </p:nvCxnSpPr>
        <p:spPr>
          <a:xfrm>
            <a:off x="431768" y="189455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2AC13172-1D44-4C61-8A6B-788A5B29635C}"/>
              </a:ext>
            </a:extLst>
          </p:cNvPr>
          <p:cNvCxnSpPr>
            <a:cxnSpLocks/>
          </p:cNvCxnSpPr>
          <p:nvPr/>
        </p:nvCxnSpPr>
        <p:spPr>
          <a:xfrm>
            <a:off x="377661" y="4102215"/>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905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61</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F2FCF3EF-04AE-4BD5-8039-28C02F92E642}"/>
              </a:ext>
            </a:extLst>
          </p:cNvPr>
          <p:cNvSpPr txBox="1">
            <a:spLocks/>
          </p:cNvSpPr>
          <p:nvPr/>
        </p:nvSpPr>
        <p:spPr>
          <a:xfrm>
            <a:off x="370137" y="3183967"/>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zumos de frutas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6E4BF060-9D76-43AF-B098-B017517F2E90}"/>
              </a:ext>
            </a:extLst>
          </p:cNvPr>
          <p:cNvSpPr/>
          <p:nvPr/>
        </p:nvSpPr>
        <p:spPr>
          <a:xfrm>
            <a:off x="8548874" y="3182965"/>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779992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62</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702C1CA9-EC4E-477B-80E8-818D425CC693}"/>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En general, los impactos ambientales más relevantes son:</a:t>
            </a:r>
          </a:p>
        </p:txBody>
      </p:sp>
      <p:sp>
        <p:nvSpPr>
          <p:cNvPr id="9" name="Titel 1">
            <a:extLst>
              <a:ext uri="{FF2B5EF4-FFF2-40B4-BE49-F238E27FC236}">
                <a16:creationId xmlns:a16="http://schemas.microsoft.com/office/drawing/2014/main" id="{01421841-0A6C-4600-A124-A5C0558C138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a:t>Elaboración de zumos de frutas</a:t>
            </a:r>
            <a:endParaRPr lang="de-DE" dirty="0">
              <a:solidFill>
                <a:srgbClr val="FFFFFF"/>
              </a:solidFill>
            </a:endParaRPr>
          </a:p>
        </p:txBody>
      </p:sp>
      <p:sp>
        <p:nvSpPr>
          <p:cNvPr id="10" name="Rectángulo 9">
            <a:extLst>
              <a:ext uri="{FF2B5EF4-FFF2-40B4-BE49-F238E27FC236}">
                <a16:creationId xmlns:a16="http://schemas.microsoft.com/office/drawing/2014/main" id="{173C8C52-13FD-4B09-9149-51BC19E588BD}"/>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1A80BBE4-6928-4535-BC49-965FBB025AB9}"/>
              </a:ext>
            </a:extLst>
          </p:cNvPr>
          <p:cNvSpPr/>
          <p:nvPr/>
        </p:nvSpPr>
        <p:spPr>
          <a:xfrm>
            <a:off x="491678" y="4170286"/>
            <a:ext cx="7946429" cy="1011314"/>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CB1888FF-29DB-4C1C-AFB0-F07751661015}"/>
              </a:ext>
            </a:extLst>
          </p:cNvPr>
          <p:cNvSpPr/>
          <p:nvPr/>
        </p:nvSpPr>
        <p:spPr>
          <a:xfrm>
            <a:off x="491678" y="4175857"/>
            <a:ext cx="8006861" cy="889154"/>
          </a:xfrm>
          <a:prstGeom prst="rect">
            <a:avLst/>
          </a:prstGeom>
        </p:spPr>
        <p:txBody>
          <a:bodyPr wrap="square">
            <a:spAutoFit/>
          </a:bodyPr>
          <a:lstStyle/>
          <a:p>
            <a:pPr lvl="0" defTabSz="685800">
              <a:lnSpc>
                <a:spcPct val="150000"/>
              </a:lnSpc>
              <a:spcBef>
                <a:spcPct val="20000"/>
              </a:spcBef>
            </a:pPr>
            <a:r>
              <a:rPr lang="es-ES" sz="1200" b="1" i="1" dirty="0">
                <a:solidFill>
                  <a:schemeClr val="tx1">
                    <a:lumMod val="75000"/>
                    <a:lumOff val="25000"/>
                  </a:schemeClr>
                </a:solidFill>
              </a:rPr>
              <a:t>Aspectos indirectos: </a:t>
            </a:r>
            <a:r>
              <a:rPr lang="es-ES" sz="1200" dirty="0">
                <a:solidFill>
                  <a:schemeClr val="tx1">
                    <a:lumMod val="75000"/>
                    <a:lumOff val="25000"/>
                  </a:schemeClr>
                </a:solidFill>
              </a:rPr>
              <a:t>La producción primaria de fruta y su transporte (actividades agrícolas y de transporte) y el uso de materiales de embalaje, la generación de residuos (empaque y alimentos) y el transporte de jugo de fruta envasado y el comercio minorista.</a:t>
            </a:r>
          </a:p>
        </p:txBody>
      </p:sp>
      <p:sp>
        <p:nvSpPr>
          <p:cNvPr id="13" name="Inhaltsplatzhalter 2">
            <a:extLst>
              <a:ext uri="{FF2B5EF4-FFF2-40B4-BE49-F238E27FC236}">
                <a16:creationId xmlns:a16="http://schemas.microsoft.com/office/drawing/2014/main" id="{FAC9F436-AF04-4C3A-AE31-892EB3C6AFDA}"/>
              </a:ext>
            </a:extLst>
          </p:cNvPr>
          <p:cNvSpPr txBox="1">
            <a:spLocks/>
          </p:cNvSpPr>
          <p:nvPr/>
        </p:nvSpPr>
        <p:spPr>
          <a:xfrm>
            <a:off x="431768" y="2206795"/>
            <a:ext cx="8229600" cy="1270671"/>
          </a:xfrm>
          <a:prstGeom prst="rect">
            <a:avLst/>
          </a:prstGeom>
        </p:spPr>
        <p:txBody>
          <a:bodyPr vert="horz" lIns="91440" tIns="45720" rIns="91440" bIns="45720" rtlCol="0">
            <a:normAutofit fontScale="92500" lnSpcReduction="10000"/>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gn="just">
              <a:spcAft>
                <a:spcPts val="450"/>
              </a:spcAft>
              <a:buFont typeface="Wingdings" panose="05000000000000000000" pitchFamily="2" charset="2"/>
              <a:buChar char="ü"/>
            </a:pPr>
            <a:r>
              <a:rPr lang="es-ES" sz="1600" b="0" dirty="0">
                <a:solidFill>
                  <a:schemeClr val="tx1">
                    <a:lumMod val="75000"/>
                    <a:lumOff val="25000"/>
                  </a:schemeClr>
                </a:solidFill>
              </a:rPr>
              <a:t>Consumo de agua y generación de aguas residuales.</a:t>
            </a:r>
          </a:p>
          <a:p>
            <a:pPr marL="285750" indent="-285750" algn="just">
              <a:spcAft>
                <a:spcPts val="450"/>
              </a:spcAft>
              <a:buFont typeface="Wingdings" panose="05000000000000000000" pitchFamily="2" charset="2"/>
              <a:buChar char="ü"/>
            </a:pPr>
            <a:r>
              <a:rPr lang="es-ES" sz="1600" b="0" dirty="0">
                <a:solidFill>
                  <a:schemeClr val="tx1">
                    <a:lumMod val="75000"/>
                    <a:lumOff val="25000"/>
                  </a:schemeClr>
                </a:solidFill>
              </a:rPr>
              <a:t>Consumo de energía.</a:t>
            </a:r>
          </a:p>
          <a:p>
            <a:pPr marL="285750" indent="-285750" algn="just">
              <a:spcAft>
                <a:spcPts val="450"/>
              </a:spcAft>
              <a:buFont typeface="Wingdings" panose="05000000000000000000" pitchFamily="2" charset="2"/>
              <a:buChar char="ü"/>
            </a:pPr>
            <a:r>
              <a:rPr lang="es-ES" sz="1600" b="0" dirty="0">
                <a:solidFill>
                  <a:schemeClr val="tx1">
                    <a:lumMod val="75000"/>
                    <a:lumOff val="25000"/>
                  </a:schemeClr>
                </a:solidFill>
              </a:rPr>
              <a:t>Productos y residuos orgánicos derivados.</a:t>
            </a:r>
          </a:p>
          <a:p>
            <a:pPr marL="285750" indent="-285750" algn="just">
              <a:spcAft>
                <a:spcPts val="450"/>
              </a:spcAft>
              <a:buFont typeface="Wingdings" panose="05000000000000000000" pitchFamily="2" charset="2"/>
              <a:buChar char="ü"/>
            </a:pPr>
            <a:r>
              <a:rPr lang="es-ES" sz="1600" b="0" dirty="0">
                <a:solidFill>
                  <a:schemeClr val="tx1">
                    <a:lumMod val="75000"/>
                    <a:lumOff val="25000"/>
                  </a:schemeClr>
                </a:solidFill>
              </a:rPr>
              <a:t>Emisiones al aire.</a:t>
            </a:r>
          </a:p>
        </p:txBody>
      </p:sp>
      <p:cxnSp>
        <p:nvCxnSpPr>
          <p:cNvPr id="14" name="Conector recto 13">
            <a:extLst>
              <a:ext uri="{FF2B5EF4-FFF2-40B4-BE49-F238E27FC236}">
                <a16:creationId xmlns:a16="http://schemas.microsoft.com/office/drawing/2014/main" id="{276A9785-46BE-4A07-912D-9D5CD4AB5C5C}"/>
              </a:ext>
            </a:extLst>
          </p:cNvPr>
          <p:cNvCxnSpPr>
            <a:cxnSpLocks/>
          </p:cNvCxnSpPr>
          <p:nvPr/>
        </p:nvCxnSpPr>
        <p:spPr>
          <a:xfrm>
            <a:off x="431768" y="2073112"/>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89290183-5012-42AA-8E6B-D8BAD19E7BA7}"/>
              </a:ext>
            </a:extLst>
          </p:cNvPr>
          <p:cNvCxnSpPr>
            <a:cxnSpLocks/>
          </p:cNvCxnSpPr>
          <p:nvPr/>
        </p:nvCxnSpPr>
        <p:spPr>
          <a:xfrm>
            <a:off x="377661" y="3513326"/>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2127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63</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B7951FE2-F569-4B43-9E9F-1F467487DD5A}"/>
              </a:ext>
            </a:extLst>
          </p:cNvPr>
          <p:cNvGraphicFramePr>
            <a:graphicFrameLocks noGrp="1"/>
          </p:cNvGraphicFramePr>
          <p:nvPr>
            <p:extLst>
              <p:ext uri="{D42A27DB-BD31-4B8C-83A1-F6EECF244321}">
                <p14:modId xmlns:p14="http://schemas.microsoft.com/office/powerpoint/2010/main" val="3904392262"/>
              </p:ext>
            </p:extLst>
          </p:nvPr>
        </p:nvGraphicFramePr>
        <p:xfrm>
          <a:off x="238984" y="1102467"/>
          <a:ext cx="8666032" cy="2644883"/>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61169">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983714">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kern="1200" dirty="0">
                          <a:solidFill>
                            <a:schemeClr val="tx1">
                              <a:lumMod val="75000"/>
                              <a:lumOff val="25000"/>
                            </a:schemeClr>
                          </a:solidFill>
                          <a:effectLst/>
                          <a:latin typeface="+mn-lt"/>
                          <a:ea typeface="+mn-ea"/>
                          <a:cs typeface="+mn-cs"/>
                        </a:rPr>
                        <a:t>Eliminar los residuos de fruta del proceso de producción: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Recuperación de productos valiosos como, pectina, productos químicos e ingredientes alimentarios multifuncionales que pueden usarse en productos de panadería.</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Uso de los residuos de frutas como alimento para animales.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Uso de los residuos de fruta como </a:t>
                      </a:r>
                      <a:r>
                        <a:rPr lang="es-ES" sz="1200" kern="1200" dirty="0" err="1">
                          <a:solidFill>
                            <a:schemeClr val="tx1">
                              <a:lumMod val="75000"/>
                              <a:lumOff val="25000"/>
                            </a:schemeClr>
                          </a:solidFill>
                          <a:effectLst/>
                          <a:latin typeface="+mn-lt"/>
                          <a:ea typeface="+mn-ea"/>
                          <a:cs typeface="+mn-cs"/>
                        </a:rPr>
                        <a:t>co-sustrato</a:t>
                      </a:r>
                      <a:r>
                        <a:rPr lang="es-ES" sz="1200" kern="1200" dirty="0">
                          <a:solidFill>
                            <a:schemeClr val="tx1">
                              <a:lumMod val="75000"/>
                              <a:lumOff val="25000"/>
                            </a:schemeClr>
                          </a:solidFill>
                          <a:effectLst/>
                          <a:latin typeface="+mn-lt"/>
                          <a:ea typeface="+mn-ea"/>
                          <a:cs typeface="+mn-cs"/>
                        </a:rPr>
                        <a:t> de digestión anaeróbica en una planta de digestión anaeróbica ya existente o planifique la construcción de un nuevo sistema de digestión anaeróbica junto con otros organizaciones cercanas que producen desechos orgánicos que podrían procesarse en una planta de digestión anaeróbica.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7152F2AF-0ACA-42FE-A8C1-F045FAE21DEC}"/>
              </a:ext>
            </a:extLst>
          </p:cNvPr>
          <p:cNvGraphicFramePr>
            <a:graphicFrameLocks noGrp="1"/>
          </p:cNvGraphicFramePr>
          <p:nvPr>
            <p:extLst>
              <p:ext uri="{D42A27DB-BD31-4B8C-83A1-F6EECF244321}">
                <p14:modId xmlns:p14="http://schemas.microsoft.com/office/powerpoint/2010/main" val="1158512769"/>
              </p:ext>
            </p:extLst>
          </p:nvPr>
        </p:nvGraphicFramePr>
        <p:xfrm>
          <a:off x="238984" y="3748818"/>
          <a:ext cx="8666032" cy="200671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948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Es aplicable a todos los fabricantes de zumo de frutas, siempre que las condiciones locales permitan la implementación de las opciones enumeradas anteriormente.</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25C87B9B-931A-43B9-8563-5A82BB1BBE6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zumos de frutas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83A83126-7277-43D9-B962-5513F96CB8D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83854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64</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A4CC568E-C86C-4728-8C63-5B1A73193E4D}"/>
              </a:ext>
            </a:extLst>
          </p:cNvPr>
          <p:cNvGraphicFramePr>
            <a:graphicFrameLocks noGrp="1"/>
          </p:cNvGraphicFramePr>
          <p:nvPr>
            <p:extLst>
              <p:ext uri="{D42A27DB-BD31-4B8C-83A1-F6EECF244321}">
                <p14:modId xmlns:p14="http://schemas.microsoft.com/office/powerpoint/2010/main" val="1315276868"/>
              </p:ext>
            </p:extLst>
          </p:nvPr>
        </p:nvGraphicFramePr>
        <p:xfrm>
          <a:off x="238984" y="1422935"/>
          <a:ext cx="8666032" cy="232449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71231">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653267">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Tasa de explotación de residuos de fruta (%): cantidad total de residuos de fruta utilizados para la recuperación de productos valiosos (p. Ej., Pectina, aceites esenciales), como alimento para animales o como </a:t>
                      </a:r>
                      <a:r>
                        <a:rPr lang="es-ES" sz="1200" kern="1200" dirty="0" err="1">
                          <a:solidFill>
                            <a:schemeClr val="tx1">
                              <a:lumMod val="75000"/>
                              <a:lumOff val="25000"/>
                            </a:schemeClr>
                          </a:solidFill>
                          <a:effectLst/>
                          <a:latin typeface="+mn-lt"/>
                          <a:ea typeface="+mn-ea"/>
                          <a:cs typeface="+mn-cs"/>
                        </a:rPr>
                        <a:t>co-sustrato</a:t>
                      </a:r>
                      <a:r>
                        <a:rPr lang="es-ES" sz="1200" kern="1200" dirty="0">
                          <a:solidFill>
                            <a:schemeClr val="tx1">
                              <a:lumMod val="75000"/>
                              <a:lumOff val="25000"/>
                            </a:schemeClr>
                          </a:solidFill>
                          <a:effectLst/>
                          <a:latin typeface="+mn-lt"/>
                          <a:ea typeface="+mn-ea"/>
                          <a:cs typeface="+mn-cs"/>
                        </a:rPr>
                        <a:t> en una planta de digestión anaeróbica.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9A2023EF-4017-4714-96BF-B5DE4817E4AB}"/>
              </a:ext>
            </a:extLst>
          </p:cNvPr>
          <p:cNvGraphicFramePr>
            <a:graphicFrameLocks noGrp="1"/>
          </p:cNvGraphicFramePr>
          <p:nvPr>
            <p:extLst>
              <p:ext uri="{D42A27DB-BD31-4B8C-83A1-F6EECF244321}">
                <p14:modId xmlns:p14="http://schemas.microsoft.com/office/powerpoint/2010/main" val="2774852804"/>
              </p:ext>
            </p:extLst>
          </p:nvPr>
        </p:nvGraphicFramePr>
        <p:xfrm>
          <a:off x="238984" y="3748818"/>
          <a:ext cx="8666032" cy="200671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948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El 100% de los residuos de la fruta se utilizan para la recuperación de productos valiosos (por ejemplo, pectina, aceites esenciales), como alimento para animales o como </a:t>
                      </a:r>
                      <a:r>
                        <a:rPr lang="es-ES" sz="1200" kern="1200" dirty="0" err="1">
                          <a:solidFill>
                            <a:schemeClr val="tx1">
                              <a:lumMod val="75000"/>
                              <a:lumOff val="25000"/>
                            </a:schemeClr>
                          </a:solidFill>
                          <a:latin typeface="+mn-lt"/>
                          <a:ea typeface="+mn-ea"/>
                          <a:cs typeface="+mn-cs"/>
                        </a:rPr>
                        <a:t>co-sustrato</a:t>
                      </a:r>
                      <a:r>
                        <a:rPr lang="es-ES" sz="1200" kern="1200" dirty="0">
                          <a:solidFill>
                            <a:schemeClr val="tx1">
                              <a:lumMod val="75000"/>
                              <a:lumOff val="25000"/>
                            </a:schemeClr>
                          </a:solidFill>
                          <a:latin typeface="+mn-lt"/>
                          <a:ea typeface="+mn-ea"/>
                          <a:cs typeface="+mn-cs"/>
                        </a:rPr>
                        <a:t> para la digestión anaeróbica.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952FD2AA-12A3-48CE-BADD-AA2D01DADCC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zumos de frutas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D8D083ED-59B9-45DA-AA90-E0209D25DAC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750346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65</a:t>
            </a:fld>
            <a:endParaRPr lang="de-DE"/>
          </a:p>
        </p:txBody>
      </p:sp>
      <p:sp>
        <p:nvSpPr>
          <p:cNvPr id="16" name="Rectángulo: esquinas superiores redondeadas 15">
            <a:extLst>
              <a:ext uri="{FF2B5EF4-FFF2-40B4-BE49-F238E27FC236}">
                <a16:creationId xmlns:a16="http://schemas.microsoft.com/office/drawing/2014/main" id="{D47A99EC-F086-4619-A803-C74D406786A8}"/>
              </a:ext>
            </a:extLst>
          </p:cNvPr>
          <p:cNvSpPr/>
          <p:nvPr/>
        </p:nvSpPr>
        <p:spPr>
          <a:xfrm>
            <a:off x="394772" y="1579019"/>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Elipse 16">
            <a:extLst>
              <a:ext uri="{FF2B5EF4-FFF2-40B4-BE49-F238E27FC236}">
                <a16:creationId xmlns:a16="http://schemas.microsoft.com/office/drawing/2014/main" id="{DE000EA8-067C-4283-A1C6-0191212CBF5F}"/>
              </a:ext>
            </a:extLst>
          </p:cNvPr>
          <p:cNvSpPr/>
          <p:nvPr/>
        </p:nvSpPr>
        <p:spPr>
          <a:xfrm>
            <a:off x="2112404" y="1051796"/>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angle 11">
            <a:extLst>
              <a:ext uri="{FF2B5EF4-FFF2-40B4-BE49-F238E27FC236}">
                <a16:creationId xmlns:a16="http://schemas.microsoft.com/office/drawing/2014/main" id="{6CC03BCC-9DCE-4606-946C-CEF4C90C2039}"/>
              </a:ext>
            </a:extLst>
          </p:cNvPr>
          <p:cNvSpPr/>
          <p:nvPr/>
        </p:nvSpPr>
        <p:spPr>
          <a:xfrm>
            <a:off x="342341" y="1684483"/>
            <a:ext cx="4065241"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9" name="TextBox 33">
            <a:extLst>
              <a:ext uri="{FF2B5EF4-FFF2-40B4-BE49-F238E27FC236}">
                <a16:creationId xmlns:a16="http://schemas.microsoft.com/office/drawing/2014/main" id="{5B055613-D72C-415D-AB99-903C03214252}"/>
              </a:ext>
            </a:extLst>
          </p:cNvPr>
          <p:cNvSpPr txBox="1"/>
          <p:nvPr/>
        </p:nvSpPr>
        <p:spPr>
          <a:xfrm>
            <a:off x="445719" y="2301278"/>
            <a:ext cx="3790977" cy="169790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Los componentes extraídos pueden utilizarse para sustituir componentes “vírgenes”.</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El uso de los residuos de fruta como alimento para animales, ya que esto evitaría producir otro alimento a partir de otros recursos naturales.</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El proceso de digestión anaeróbica genera biogás que luego puede emplearse para la generación de electricidad y calor renovables</a:t>
            </a:r>
          </a:p>
        </p:txBody>
      </p:sp>
      <p:pic>
        <p:nvPicPr>
          <p:cNvPr id="20" name="Gráfico 19">
            <a:extLst>
              <a:ext uri="{FF2B5EF4-FFF2-40B4-BE49-F238E27FC236}">
                <a16:creationId xmlns:a16="http://schemas.microsoft.com/office/drawing/2014/main" id="{8F3D1DE4-78D6-4E4A-8FC3-E5A4FB312B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8251" y="1163913"/>
            <a:ext cx="427966" cy="408757"/>
          </a:xfrm>
          <a:prstGeom prst="rect">
            <a:avLst/>
          </a:prstGeom>
        </p:spPr>
      </p:pic>
      <p:sp>
        <p:nvSpPr>
          <p:cNvPr id="21" name="Rectángulo: esquinas superiores redondeadas 20">
            <a:extLst>
              <a:ext uri="{FF2B5EF4-FFF2-40B4-BE49-F238E27FC236}">
                <a16:creationId xmlns:a16="http://schemas.microsoft.com/office/drawing/2014/main" id="{A2EB9DE9-5644-42AE-B422-4B5D3433B1FF}"/>
              </a:ext>
            </a:extLst>
          </p:cNvPr>
          <p:cNvSpPr/>
          <p:nvPr/>
        </p:nvSpPr>
        <p:spPr>
          <a:xfrm>
            <a:off x="4797168" y="1325271"/>
            <a:ext cx="3976696"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Elipse 21">
            <a:extLst>
              <a:ext uri="{FF2B5EF4-FFF2-40B4-BE49-F238E27FC236}">
                <a16:creationId xmlns:a16="http://schemas.microsoft.com/office/drawing/2014/main" id="{F55F68E0-567A-442C-99E9-D91B55B641C7}"/>
              </a:ext>
            </a:extLst>
          </p:cNvPr>
          <p:cNvSpPr/>
          <p:nvPr/>
        </p:nvSpPr>
        <p:spPr>
          <a:xfrm>
            <a:off x="6497975" y="79804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11">
            <a:extLst>
              <a:ext uri="{FF2B5EF4-FFF2-40B4-BE49-F238E27FC236}">
                <a16:creationId xmlns:a16="http://schemas.microsoft.com/office/drawing/2014/main" id="{F36763B2-FFBC-49F0-AB02-C3EFA1A7E0F9}"/>
              </a:ext>
            </a:extLst>
          </p:cNvPr>
          <p:cNvSpPr/>
          <p:nvPr/>
        </p:nvSpPr>
        <p:spPr>
          <a:xfrm>
            <a:off x="4797168" y="1430735"/>
            <a:ext cx="3976696"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4" name="Gráfico 23">
            <a:extLst>
              <a:ext uri="{FF2B5EF4-FFF2-40B4-BE49-F238E27FC236}">
                <a16:creationId xmlns:a16="http://schemas.microsoft.com/office/drawing/2014/main" id="{075C0322-FA15-48E4-B424-AA039CB1A7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58020" y="869017"/>
            <a:ext cx="336919" cy="507831"/>
          </a:xfrm>
          <a:prstGeom prst="rect">
            <a:avLst/>
          </a:prstGeom>
        </p:spPr>
      </p:pic>
      <p:sp>
        <p:nvSpPr>
          <p:cNvPr id="25" name="Rectángulo 24">
            <a:extLst>
              <a:ext uri="{FF2B5EF4-FFF2-40B4-BE49-F238E27FC236}">
                <a16:creationId xmlns:a16="http://schemas.microsoft.com/office/drawing/2014/main" id="{9F407A6C-1CBC-4B8B-8313-5A0E37452EA9}"/>
              </a:ext>
            </a:extLst>
          </p:cNvPr>
          <p:cNvSpPr/>
          <p:nvPr/>
        </p:nvSpPr>
        <p:spPr>
          <a:xfrm>
            <a:off x="394772" y="2086028"/>
            <a:ext cx="3917561" cy="212363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981C1560-D39E-4868-BA46-262ECA3E4EF8}"/>
              </a:ext>
            </a:extLst>
          </p:cNvPr>
          <p:cNvSpPr/>
          <p:nvPr/>
        </p:nvSpPr>
        <p:spPr>
          <a:xfrm>
            <a:off x="4797168" y="1779131"/>
            <a:ext cx="3976697" cy="155992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TextBox 33">
            <a:extLst>
              <a:ext uri="{FF2B5EF4-FFF2-40B4-BE49-F238E27FC236}">
                <a16:creationId xmlns:a16="http://schemas.microsoft.com/office/drawing/2014/main" id="{68248680-1D0C-42BF-97F8-B1E2FF7A6F92}"/>
              </a:ext>
            </a:extLst>
          </p:cNvPr>
          <p:cNvSpPr txBox="1"/>
          <p:nvPr/>
        </p:nvSpPr>
        <p:spPr>
          <a:xfrm>
            <a:off x="4814484" y="1946787"/>
            <a:ext cx="3917561" cy="1264449"/>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Los principales costes están relacionados con el transporte de los residuos y el precio de mercado asignado a los residuos de fruta.</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Los beneficios de las plantas de biogás que utilizan residuos de fruta están relacionados con el aumento de la producción de biogás.</a:t>
            </a:r>
          </a:p>
        </p:txBody>
      </p:sp>
      <p:sp>
        <p:nvSpPr>
          <p:cNvPr id="28" name="Rectángulo: esquinas superiores redondeadas 27">
            <a:extLst>
              <a:ext uri="{FF2B5EF4-FFF2-40B4-BE49-F238E27FC236}">
                <a16:creationId xmlns:a16="http://schemas.microsoft.com/office/drawing/2014/main" id="{DDC9FE86-5E44-4899-8361-D195A741E0B2}"/>
              </a:ext>
            </a:extLst>
          </p:cNvPr>
          <p:cNvSpPr/>
          <p:nvPr/>
        </p:nvSpPr>
        <p:spPr>
          <a:xfrm>
            <a:off x="4790945" y="3862332"/>
            <a:ext cx="4057499"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Elipse 28">
            <a:extLst>
              <a:ext uri="{FF2B5EF4-FFF2-40B4-BE49-F238E27FC236}">
                <a16:creationId xmlns:a16="http://schemas.microsoft.com/office/drawing/2014/main" id="{16740F7D-2B88-4199-A31C-85450551BB94}"/>
              </a:ext>
            </a:extLst>
          </p:cNvPr>
          <p:cNvSpPr/>
          <p:nvPr/>
        </p:nvSpPr>
        <p:spPr>
          <a:xfrm>
            <a:off x="6531241" y="3372979"/>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11">
            <a:extLst>
              <a:ext uri="{FF2B5EF4-FFF2-40B4-BE49-F238E27FC236}">
                <a16:creationId xmlns:a16="http://schemas.microsoft.com/office/drawing/2014/main" id="{25F0ABEE-B6D5-4260-A0E9-786DE35047CB}"/>
              </a:ext>
            </a:extLst>
          </p:cNvPr>
          <p:cNvSpPr/>
          <p:nvPr/>
        </p:nvSpPr>
        <p:spPr>
          <a:xfrm>
            <a:off x="4669792" y="3967796"/>
            <a:ext cx="4210323"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Impulsión de la implementación:</a:t>
            </a:r>
          </a:p>
        </p:txBody>
      </p:sp>
      <p:sp>
        <p:nvSpPr>
          <p:cNvPr id="31" name="TextBox 33">
            <a:extLst>
              <a:ext uri="{FF2B5EF4-FFF2-40B4-BE49-F238E27FC236}">
                <a16:creationId xmlns:a16="http://schemas.microsoft.com/office/drawing/2014/main" id="{03BA5896-478E-4AF1-A280-4CF54E48FD4F}"/>
              </a:ext>
            </a:extLst>
          </p:cNvPr>
          <p:cNvSpPr txBox="1"/>
          <p:nvPr/>
        </p:nvSpPr>
        <p:spPr>
          <a:xfrm>
            <a:off x="4814222" y="4467825"/>
            <a:ext cx="3917169" cy="1200329"/>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Los beneficios ambientales y los beneficios económicos potenciales que se pueden lograr gracias al valor de mercado potencial de los productos útiles que pueden extraerse y los residuos de fruta utilizados como alimento o </a:t>
            </a:r>
            <a:r>
              <a:rPr lang="es-ES" sz="1200" dirty="0" err="1">
                <a:solidFill>
                  <a:schemeClr val="tx1">
                    <a:lumMod val="75000"/>
                    <a:lumOff val="25000"/>
                  </a:schemeClr>
                </a:solidFill>
              </a:rPr>
              <a:t>co-sustrato</a:t>
            </a:r>
            <a:r>
              <a:rPr lang="es-ES" sz="1200" dirty="0">
                <a:solidFill>
                  <a:schemeClr val="tx1">
                    <a:lumMod val="75000"/>
                    <a:lumOff val="25000"/>
                  </a:schemeClr>
                </a:solidFill>
              </a:rPr>
              <a:t>.</a:t>
            </a:r>
          </a:p>
        </p:txBody>
      </p:sp>
      <p:sp>
        <p:nvSpPr>
          <p:cNvPr id="32" name="Rectángulo 31">
            <a:extLst>
              <a:ext uri="{FF2B5EF4-FFF2-40B4-BE49-F238E27FC236}">
                <a16:creationId xmlns:a16="http://schemas.microsoft.com/office/drawing/2014/main" id="{64A16371-B7AE-4921-95B5-F4A578FEC478}"/>
              </a:ext>
            </a:extLst>
          </p:cNvPr>
          <p:cNvSpPr/>
          <p:nvPr/>
        </p:nvSpPr>
        <p:spPr>
          <a:xfrm>
            <a:off x="4790952" y="4356851"/>
            <a:ext cx="4057246" cy="1509266"/>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Gráfico 32" descr="Flecha: curva con sentido de las agujas del reloj">
            <a:extLst>
              <a:ext uri="{FF2B5EF4-FFF2-40B4-BE49-F238E27FC236}">
                <a16:creationId xmlns:a16="http://schemas.microsoft.com/office/drawing/2014/main" id="{2836C7FB-5856-4C93-8458-4FBFFF8247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6604343" y="3477467"/>
            <a:ext cx="510233" cy="510233"/>
          </a:xfrm>
          <a:prstGeom prst="rect">
            <a:avLst/>
          </a:prstGeom>
        </p:spPr>
      </p:pic>
      <p:sp>
        <p:nvSpPr>
          <p:cNvPr id="34" name="Titel 1">
            <a:extLst>
              <a:ext uri="{FF2B5EF4-FFF2-40B4-BE49-F238E27FC236}">
                <a16:creationId xmlns:a16="http://schemas.microsoft.com/office/drawing/2014/main" id="{CBB476BD-DB8A-4B1E-A24C-07F16B998D73}"/>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zumos de frutas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35" name="Rectángulo 34">
            <a:extLst>
              <a:ext uri="{FF2B5EF4-FFF2-40B4-BE49-F238E27FC236}">
                <a16:creationId xmlns:a16="http://schemas.microsoft.com/office/drawing/2014/main" id="{B517C6A1-75CE-4016-BCDF-675E7410D46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9203989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
          <p:cNvSpPr txBox="1">
            <a:spLocks/>
          </p:cNvSpPr>
          <p:nvPr/>
        </p:nvSpPr>
        <p:spPr>
          <a:xfrm>
            <a:off x="1612106" y="1538791"/>
            <a:ext cx="5915025" cy="320437"/>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ES" sz="2100" b="1" dirty="0">
                <a:solidFill>
                  <a:schemeClr val="accent1"/>
                </a:solidFill>
                <a:ea typeface="Open Sans Light" panose="020B0306030504020204" pitchFamily="34" charset="0"/>
                <a:cs typeface="Open Sans Light" panose="020B0306030504020204" pitchFamily="34" charset="0"/>
              </a:rPr>
              <a:t>¡Gracias por su atención! </a:t>
            </a:r>
          </a:p>
        </p:txBody>
      </p:sp>
      <p:pic>
        <p:nvPicPr>
          <p:cNvPr id="32" name="Picture 2" descr="http://www.uniteeurope.org/images/ue/ec.png"/>
          <p:cNvPicPr>
            <a:picLocks noChangeAspect="1" noChangeArrowheads="1"/>
          </p:cNvPicPr>
          <p:nvPr/>
        </p:nvPicPr>
        <p:blipFill>
          <a:blip r:embed="rId2"/>
          <a:srcRect l="89568"/>
          <a:stretch>
            <a:fillRect/>
          </a:stretch>
        </p:blipFill>
        <p:spPr bwMode="auto">
          <a:xfrm>
            <a:off x="7338029" y="5688653"/>
            <a:ext cx="324036" cy="236347"/>
          </a:xfrm>
          <a:prstGeom prst="rect">
            <a:avLst/>
          </a:prstGeom>
          <a:noFill/>
          <a:ln>
            <a:noFill/>
          </a:ln>
        </p:spPr>
      </p:pic>
      <p:cxnSp>
        <p:nvCxnSpPr>
          <p:cNvPr id="72" name="Gerade Verbindung 71"/>
          <p:cNvCxnSpPr/>
          <p:nvPr/>
        </p:nvCxnSpPr>
        <p:spPr>
          <a:xfrm>
            <a:off x="1138237" y="5508231"/>
            <a:ext cx="686276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a:xfrm>
            <a:off x="1138237" y="4644135"/>
            <a:ext cx="686276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16112" y="2455875"/>
            <a:ext cx="2107016" cy="505684"/>
          </a:xfrm>
          <a:prstGeom prst="rect">
            <a:avLst/>
          </a:prstGeom>
          <a:noFill/>
          <a:extLst>
            <a:ext uri="{909E8E84-426E-40DD-AFC4-6F175D3DCCD1}">
              <a14:hiddenFill xmlns:a14="http://schemas.microsoft.com/office/drawing/2010/main">
                <a:solidFill>
                  <a:srgbClr val="FFFFFF"/>
                </a:solidFill>
              </a14:hiddenFill>
            </a:ext>
          </a:extLst>
        </p:spPr>
      </p:pic>
      <p:sp>
        <p:nvSpPr>
          <p:cNvPr id="88" name="Rectangle 5"/>
          <p:cNvSpPr>
            <a:spLocks noChangeArrowheads="1"/>
          </p:cNvSpPr>
          <p:nvPr/>
        </p:nvSpPr>
        <p:spPr bwMode="auto">
          <a:xfrm>
            <a:off x="1250631" y="5724255"/>
            <a:ext cx="6006389" cy="162018"/>
          </a:xfrm>
          <a:prstGeom prst="rect">
            <a:avLst/>
          </a:prstGeom>
          <a:noFill/>
          <a:ln w="9525">
            <a:noFill/>
            <a:miter lim="800000"/>
            <a:headEnd/>
            <a:tailEnd/>
          </a:ln>
        </p:spPr>
        <p:txBody>
          <a:bodyPr/>
          <a:lstStyle/>
          <a:p>
            <a:pPr algn="r"/>
            <a:r>
              <a:rPr lang="en-US" sz="675" dirty="0"/>
              <a:t>This project has received funding from the European Union’s H2020 Coordination Support Action under Grant Agreement No.785047.</a:t>
            </a:r>
            <a:endParaRPr lang="de-AT" sz="675" dirty="0">
              <a:latin typeface="+mj-lt"/>
              <a:cs typeface="Arial" panose="020B0604020202020204" pitchFamily="34" charset="0"/>
            </a:endParaRPr>
          </a:p>
        </p:txBody>
      </p:sp>
      <p:pic>
        <p:nvPicPr>
          <p:cNvPr id="28"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262419" y="4892765"/>
            <a:ext cx="638030" cy="361380"/>
          </a:xfrm>
          <a:prstGeom prst="rect">
            <a:avLst/>
          </a:prstGeom>
          <a:noFill/>
        </p:spPr>
      </p:pic>
      <p:pic>
        <p:nvPicPr>
          <p:cNvPr id="29"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988291" y="4907915"/>
            <a:ext cx="408891" cy="331080"/>
          </a:xfrm>
          <a:prstGeom prst="rect">
            <a:avLst/>
          </a:prstGeom>
          <a:noFill/>
        </p:spPr>
      </p:pic>
      <p:pic>
        <p:nvPicPr>
          <p:cNvPr id="30"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2708793" y="4959800"/>
            <a:ext cx="773537" cy="218940"/>
          </a:xfrm>
          <a:prstGeom prst="rect">
            <a:avLst/>
          </a:prstGeom>
          <a:noFill/>
        </p:spPr>
      </p:pic>
      <p:pic>
        <p:nvPicPr>
          <p:cNvPr id="31"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5485026" y="4959408"/>
            <a:ext cx="710983" cy="228095"/>
          </a:xfrm>
          <a:prstGeom prst="rect">
            <a:avLst/>
          </a:prstGeom>
          <a:noFill/>
        </p:spPr>
      </p:pic>
      <p:pic>
        <p:nvPicPr>
          <p:cNvPr id="33"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6283851" y="4948347"/>
            <a:ext cx="546968" cy="250217"/>
          </a:xfrm>
          <a:prstGeom prst="rect">
            <a:avLst/>
          </a:prstGeom>
          <a:noFill/>
        </p:spPr>
      </p:pic>
      <p:pic>
        <p:nvPicPr>
          <p:cNvPr id="3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6918663" y="4937287"/>
            <a:ext cx="508825" cy="272339"/>
          </a:xfrm>
          <a:prstGeom prst="rect">
            <a:avLst/>
          </a:prstGeom>
          <a:noFill/>
        </p:spPr>
      </p:pic>
      <p:pic>
        <p:nvPicPr>
          <p:cNvPr id="35" name="Imagen 34" descr="\\boole\UIP\UIP\GESTIÓN DE PROYECTOS\PROYECTOS EN MARCHA\INDUCE_2017_H2020\01_Ejecucion_INDUCE\04_Dissemination_INDUCE\TEMPLATES\SYNYO\Act logo asso RVB.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15328" y="4833157"/>
            <a:ext cx="480599" cy="480599"/>
          </a:xfrm>
          <a:prstGeom prst="rect">
            <a:avLst/>
          </a:prstGeom>
          <a:noFill/>
          <a:ln>
            <a:noFill/>
          </a:ln>
        </p:spPr>
      </p:pic>
      <p:pic>
        <p:nvPicPr>
          <p:cNvPr id="36"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auto">
          <a:xfrm>
            <a:off x="1242577" y="4901812"/>
            <a:ext cx="718610" cy="343286"/>
          </a:xfrm>
          <a:prstGeom prst="rect">
            <a:avLst/>
          </a:prstGeom>
          <a:noFill/>
        </p:spPr>
      </p:pic>
      <p:pic>
        <p:nvPicPr>
          <p:cNvPr id="37"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auto">
          <a:xfrm>
            <a:off x="2049029" y="4985345"/>
            <a:ext cx="606471" cy="176220"/>
          </a:xfrm>
          <a:prstGeom prst="rect">
            <a:avLst/>
          </a:prstGeom>
          <a:noFill/>
        </p:spPr>
      </p:pic>
      <p:pic>
        <p:nvPicPr>
          <p:cNvPr id="38"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3604723" y="4839260"/>
            <a:ext cx="569854" cy="468394"/>
          </a:xfrm>
          <a:prstGeom prst="rect">
            <a:avLst/>
          </a:prstGeom>
          <a:noFill/>
        </p:spPr>
      </p:pic>
      <p:grpSp>
        <p:nvGrpSpPr>
          <p:cNvPr id="2" name="Grupo 1">
            <a:extLst>
              <a:ext uri="{FF2B5EF4-FFF2-40B4-BE49-F238E27FC236}">
                <a16:creationId xmlns:a16="http://schemas.microsoft.com/office/drawing/2014/main" id="{457D8A0C-4DC2-4903-9F49-C31EA2A1070F}"/>
              </a:ext>
            </a:extLst>
          </p:cNvPr>
          <p:cNvGrpSpPr/>
          <p:nvPr/>
        </p:nvGrpSpPr>
        <p:grpSpPr>
          <a:xfrm>
            <a:off x="2897815" y="3494676"/>
            <a:ext cx="3744691" cy="416396"/>
            <a:chOff x="2603415" y="3068747"/>
            <a:chExt cx="4992921" cy="555194"/>
          </a:xfrm>
        </p:grpSpPr>
        <p:sp>
          <p:nvSpPr>
            <p:cNvPr id="54" name="TextBox 41"/>
            <p:cNvSpPr txBox="1"/>
            <p:nvPr/>
          </p:nvSpPr>
          <p:spPr>
            <a:xfrm>
              <a:off x="5220336" y="3072858"/>
              <a:ext cx="2376000" cy="305212"/>
            </a:xfrm>
            <a:prstGeom prst="rect">
              <a:avLst/>
            </a:prstGeom>
            <a:noFill/>
          </p:spPr>
          <p:txBody>
            <a:bodyPr wrap="square" rtlCol="0">
              <a:spAutoFit/>
            </a:bodyPr>
            <a:lstStyle/>
            <a:p>
              <a:pPr defTabSz="534924">
                <a:lnSpc>
                  <a:spcPct val="150000"/>
                </a:lnSpc>
              </a:pPr>
              <a:r>
                <a:rPr lang="en-US" sz="675" u="sng" dirty="0">
                  <a:solidFill>
                    <a:srgbClr val="34719E">
                      <a:lumMod val="75000"/>
                    </a:srgbClr>
                  </a:solidFill>
                  <a:ea typeface="Open Sans Light" panose="020B0306030504020204" pitchFamily="34" charset="0"/>
                  <a:cs typeface="Arial" panose="020B0604020202020204" pitchFamily="34" charset="0"/>
                </a:rPr>
                <a:t>ifraj@fcirce.es</a:t>
              </a:r>
              <a:endParaRPr lang="bg-BG" sz="675" u="sng" dirty="0">
                <a:solidFill>
                  <a:srgbClr val="34719E">
                    <a:lumMod val="75000"/>
                  </a:srgbClr>
                </a:solidFill>
                <a:ea typeface="Open Sans Light" panose="020B0306030504020204" pitchFamily="34" charset="0"/>
                <a:cs typeface="Arial" panose="020B0604020202020204" pitchFamily="34" charset="0"/>
              </a:endParaRPr>
            </a:p>
          </p:txBody>
        </p:sp>
        <p:sp>
          <p:nvSpPr>
            <p:cNvPr id="65" name="TextBox 48"/>
            <p:cNvSpPr txBox="1"/>
            <p:nvPr/>
          </p:nvSpPr>
          <p:spPr>
            <a:xfrm>
              <a:off x="3736984" y="3068747"/>
              <a:ext cx="2376000" cy="555194"/>
            </a:xfrm>
            <a:prstGeom prst="rect">
              <a:avLst/>
            </a:prstGeom>
            <a:noFill/>
          </p:spPr>
          <p:txBody>
            <a:bodyPr wrap="square" rtlCol="0">
              <a:spAutoFit/>
            </a:bodyPr>
            <a:lstStyle/>
            <a:p>
              <a:pPr defTabSz="534924"/>
              <a:r>
                <a:rPr lang="en-US" sz="1053" b="1" dirty="0">
                  <a:solidFill>
                    <a:srgbClr val="565656">
                      <a:lumMod val="75000"/>
                    </a:srgbClr>
                  </a:solidFill>
                  <a:ea typeface="Open Sans Light" panose="020B0306030504020204" pitchFamily="34" charset="0"/>
                  <a:cs typeface="Arial" panose="020B0604020202020204" pitchFamily="34" charset="0"/>
                </a:rPr>
                <a:t>Inmaculada Fraj</a:t>
              </a:r>
            </a:p>
            <a:p>
              <a:pPr defTabSz="534924"/>
              <a:r>
                <a:rPr lang="en-US" sz="1053" b="1" dirty="0">
                  <a:solidFill>
                    <a:srgbClr val="565656">
                      <a:lumMod val="75000"/>
                    </a:srgbClr>
                  </a:solidFill>
                  <a:ea typeface="Open Sans Light" panose="020B0306030504020204" pitchFamily="34" charset="0"/>
                  <a:cs typeface="Arial" panose="020B0604020202020204" pitchFamily="34" charset="0"/>
                </a:rPr>
                <a:t>Gema Millán</a:t>
              </a:r>
              <a:endParaRPr lang="bg-BG" sz="1053" b="1" dirty="0">
                <a:solidFill>
                  <a:srgbClr val="565656">
                    <a:lumMod val="75000"/>
                  </a:srgbClr>
                </a:solidFill>
                <a:ea typeface="Open Sans Light" panose="020B0306030504020204" pitchFamily="34" charset="0"/>
                <a:cs typeface="Arial" panose="020B0604020202020204" pitchFamily="34" charset="0"/>
              </a:endParaRPr>
            </a:p>
          </p:txBody>
        </p:sp>
        <p:pic>
          <p:nvPicPr>
            <p:cNvPr id="39" name="Picture 10">
              <a:extLst>
                <a:ext uri="{FF2B5EF4-FFF2-40B4-BE49-F238E27FC236}">
                  <a16:creationId xmlns:a16="http://schemas.microsoft.com/office/drawing/2014/main" id="{1308EA5B-8264-4CA9-B4F1-67C567DF16E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auto">
            <a:xfrm>
              <a:off x="2603415" y="3093774"/>
              <a:ext cx="958147" cy="457714"/>
            </a:xfrm>
            <a:prstGeom prst="rect">
              <a:avLst/>
            </a:prstGeom>
            <a:noFill/>
          </p:spPr>
        </p:pic>
        <p:sp>
          <p:nvSpPr>
            <p:cNvPr id="40" name="TextBox 41">
              <a:extLst>
                <a:ext uri="{FF2B5EF4-FFF2-40B4-BE49-F238E27FC236}">
                  <a16:creationId xmlns:a16="http://schemas.microsoft.com/office/drawing/2014/main" id="{2DACE3B1-8BFA-49DE-AA63-D982E1622F95}"/>
                </a:ext>
              </a:extLst>
            </p:cNvPr>
            <p:cNvSpPr txBox="1"/>
            <p:nvPr/>
          </p:nvSpPr>
          <p:spPr>
            <a:xfrm>
              <a:off x="5207757" y="3284984"/>
              <a:ext cx="2376000" cy="305212"/>
            </a:xfrm>
            <a:prstGeom prst="rect">
              <a:avLst/>
            </a:prstGeom>
            <a:noFill/>
          </p:spPr>
          <p:txBody>
            <a:bodyPr wrap="square" rtlCol="0">
              <a:spAutoFit/>
            </a:bodyPr>
            <a:lstStyle/>
            <a:p>
              <a:pPr defTabSz="534924">
                <a:lnSpc>
                  <a:spcPct val="150000"/>
                </a:lnSpc>
              </a:pPr>
              <a:r>
                <a:rPr lang="en-US" sz="675" u="sng" dirty="0">
                  <a:solidFill>
                    <a:srgbClr val="34719E">
                      <a:lumMod val="75000"/>
                    </a:srgbClr>
                  </a:solidFill>
                  <a:ea typeface="Open Sans Light" panose="020B0306030504020204" pitchFamily="34" charset="0"/>
                  <a:cs typeface="Arial" panose="020B0604020202020204" pitchFamily="34" charset="0"/>
                </a:rPr>
                <a:t>gmillan@fcirce.es</a:t>
              </a:r>
              <a:endParaRPr lang="bg-BG" sz="675" u="sng" dirty="0">
                <a:solidFill>
                  <a:srgbClr val="34719E">
                    <a:lumMod val="75000"/>
                  </a:srgbClr>
                </a:solidFill>
                <a:ea typeface="Open Sans Light" panose="020B0306030504020204" pitchFamily="34" charset="0"/>
                <a:cs typeface="Arial" panose="020B0604020202020204" pitchFamily="34" charset="0"/>
              </a:endParaRPr>
            </a:p>
          </p:txBody>
        </p:sp>
      </p:grpSp>
    </p:spTree>
    <p:extLst>
      <p:ext uri="{BB962C8B-B14F-4D97-AF65-F5344CB8AC3E}">
        <p14:creationId xmlns:p14="http://schemas.microsoft.com/office/powerpoint/2010/main" val="10170866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riángulo isósceles 17">
            <a:extLst>
              <a:ext uri="{FF2B5EF4-FFF2-40B4-BE49-F238E27FC236}">
                <a16:creationId xmlns:a16="http://schemas.microsoft.com/office/drawing/2014/main" id="{03BC96CC-144E-44D1-A21C-7A9D184C2E44}"/>
              </a:ext>
            </a:extLst>
          </p:cNvPr>
          <p:cNvSpPr/>
          <p:nvPr/>
        </p:nvSpPr>
        <p:spPr>
          <a:xfrm rot="5400000">
            <a:off x="-1510290" y="3580394"/>
            <a:ext cx="3949700" cy="929120"/>
          </a:xfrm>
          <a:prstGeom prst="triangle">
            <a:avLst>
              <a:gd name="adj" fmla="val 57958"/>
            </a:avLst>
          </a:prstGeom>
          <a:solidFill>
            <a:srgbClr val="C6F2C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Paralelogramo 9">
            <a:extLst>
              <a:ext uri="{FF2B5EF4-FFF2-40B4-BE49-F238E27FC236}">
                <a16:creationId xmlns:a16="http://schemas.microsoft.com/office/drawing/2014/main" id="{1A6A0B7E-2DA0-4F21-88BE-0A6E2223918C}"/>
              </a:ext>
            </a:extLst>
          </p:cNvPr>
          <p:cNvSpPr/>
          <p:nvPr/>
        </p:nvSpPr>
        <p:spPr>
          <a:xfrm rot="18000000">
            <a:off x="-1403613" y="1086454"/>
            <a:ext cx="9761271" cy="2229056"/>
          </a:xfrm>
          <a:prstGeom prst="parallelogram">
            <a:avLst>
              <a:gd name="adj" fmla="val 77741"/>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Paralelogramo 7">
            <a:extLst>
              <a:ext uri="{FF2B5EF4-FFF2-40B4-BE49-F238E27FC236}">
                <a16:creationId xmlns:a16="http://schemas.microsoft.com/office/drawing/2014/main" id="{714FAA7F-3B6D-42CC-8FF0-E0E188A57B63}"/>
              </a:ext>
            </a:extLst>
          </p:cNvPr>
          <p:cNvSpPr/>
          <p:nvPr/>
        </p:nvSpPr>
        <p:spPr>
          <a:xfrm rot="17925076" flipH="1">
            <a:off x="909952" y="1844330"/>
            <a:ext cx="9662986" cy="3229192"/>
          </a:xfrm>
          <a:prstGeom prst="parallelogram">
            <a:avLst>
              <a:gd name="adj" fmla="val 41048"/>
            </a:avLst>
          </a:prstGeom>
          <a:solidFill>
            <a:srgbClr val="88E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Paralelogramo 2">
            <a:extLst>
              <a:ext uri="{FF2B5EF4-FFF2-40B4-BE49-F238E27FC236}">
                <a16:creationId xmlns:a16="http://schemas.microsoft.com/office/drawing/2014/main" id="{B33A711C-71B7-4E63-9D3E-67DCCB556F9B}"/>
              </a:ext>
            </a:extLst>
          </p:cNvPr>
          <p:cNvSpPr/>
          <p:nvPr/>
        </p:nvSpPr>
        <p:spPr>
          <a:xfrm rot="2718216">
            <a:off x="-2133441" y="2619917"/>
            <a:ext cx="11251879" cy="1592768"/>
          </a:xfrm>
          <a:prstGeom prst="parallelogram">
            <a:avLst>
              <a:gd name="adj" fmla="val 981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5" name="Conector recto 4">
            <a:extLst>
              <a:ext uri="{FF2B5EF4-FFF2-40B4-BE49-F238E27FC236}">
                <a16:creationId xmlns:a16="http://schemas.microsoft.com/office/drawing/2014/main" id="{8EA922D2-E6D2-4989-9A0C-73512C0AF37B}"/>
              </a:ext>
            </a:extLst>
          </p:cNvPr>
          <p:cNvCxnSpPr>
            <a:cxnSpLocks/>
          </p:cNvCxnSpPr>
          <p:nvPr/>
        </p:nvCxnSpPr>
        <p:spPr>
          <a:xfrm flipH="1" flipV="1">
            <a:off x="0" y="2070100"/>
            <a:ext cx="2001916" cy="4914902"/>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A6495D4D-19AE-4D23-9516-38C3C622BD06}"/>
              </a:ext>
            </a:extLst>
          </p:cNvPr>
          <p:cNvCxnSpPr>
            <a:cxnSpLocks/>
          </p:cNvCxnSpPr>
          <p:nvPr/>
        </p:nvCxnSpPr>
        <p:spPr>
          <a:xfrm flipV="1">
            <a:off x="5553075" y="0"/>
            <a:ext cx="3927900" cy="7153276"/>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2982A145-4A24-473F-90CA-74FA44BA0DC5}"/>
              </a:ext>
            </a:extLst>
          </p:cNvPr>
          <p:cNvCxnSpPr>
            <a:cxnSpLocks/>
          </p:cNvCxnSpPr>
          <p:nvPr/>
        </p:nvCxnSpPr>
        <p:spPr>
          <a:xfrm flipV="1">
            <a:off x="2023670" y="-266700"/>
            <a:ext cx="3901892" cy="7153275"/>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
        <p:nvSpPr>
          <p:cNvPr id="2" name="Ellipse 1"/>
          <p:cNvSpPr/>
          <p:nvPr/>
        </p:nvSpPr>
        <p:spPr>
          <a:xfrm>
            <a:off x="2510569" y="1376499"/>
            <a:ext cx="4105002" cy="4105002"/>
          </a:xfrm>
          <a:prstGeom prst="ellipse">
            <a:avLst/>
          </a:prstGeom>
          <a:solidFill>
            <a:srgbClr val="FAFAFA">
              <a:alpha val="84000"/>
            </a:srgbClr>
          </a:solidFill>
          <a:ln w="12700" cap="flat" cmpd="sng" algn="ctr">
            <a:noFill/>
            <a:prstDash val="solid"/>
            <a:miter lim="800000"/>
          </a:ln>
          <a:effectLst/>
        </p:spPr>
        <p:txBody>
          <a:bodyPr rtlCol="0" anchor="ctr"/>
          <a:lstStyle/>
          <a:p>
            <a:pPr algn="ctr" defTabSz="713232"/>
            <a:endParaRPr lang="de-DE" sz="1404" kern="0" dirty="0">
              <a:solidFill>
                <a:srgbClr val="34719E"/>
              </a:solidFill>
              <a:latin typeface="Arial"/>
            </a:endParaRPr>
          </a:p>
        </p:txBody>
      </p:sp>
      <p:sp>
        <p:nvSpPr>
          <p:cNvPr id="7" name="TextBox 23"/>
          <p:cNvSpPr txBox="1"/>
          <p:nvPr/>
        </p:nvSpPr>
        <p:spPr>
          <a:xfrm>
            <a:off x="2915813" y="3753036"/>
            <a:ext cx="3312372" cy="600164"/>
          </a:xfrm>
          <a:prstGeom prst="rect">
            <a:avLst/>
          </a:prstGeom>
          <a:noFill/>
        </p:spPr>
        <p:txBody>
          <a:bodyPr wrap="square" rtlCol="0">
            <a:spAutoFit/>
          </a:bodyPr>
          <a:lstStyle/>
          <a:p>
            <a:pPr algn="ctr"/>
            <a:r>
              <a:rPr lang="en-US" sz="1100" b="1" cap="all" dirty="0">
                <a:solidFill>
                  <a:schemeClr val="accent1"/>
                </a:solidFill>
                <a:latin typeface="+mj-lt"/>
                <a:ea typeface="Lato Light" panose="020F0502020204030203" pitchFamily="34" charset="0"/>
                <a:cs typeface="Lato Light" panose="020F0502020204030203" pitchFamily="34" charset="0"/>
              </a:rPr>
              <a:t>Towards a sustainable agro-food industry. Capacity building programmes in energy efficiency.</a:t>
            </a:r>
            <a:endParaRPr lang="en-GB" sz="1100" b="1" cap="all" dirty="0">
              <a:solidFill>
                <a:schemeClr val="accent1"/>
              </a:solidFill>
              <a:latin typeface="+mj-lt"/>
              <a:ea typeface="Lato Light" panose="020F0502020204030203" pitchFamily="34" charset="0"/>
              <a:cs typeface="Lato Light" panose="020F050202020403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26898" y="2646850"/>
            <a:ext cx="2472345" cy="59336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ector recto 15">
            <a:extLst>
              <a:ext uri="{FF2B5EF4-FFF2-40B4-BE49-F238E27FC236}">
                <a16:creationId xmlns:a16="http://schemas.microsoft.com/office/drawing/2014/main" id="{EDCA113B-56F1-4F43-92C5-0B60BA529B5B}"/>
              </a:ext>
            </a:extLst>
          </p:cNvPr>
          <p:cNvCxnSpPr>
            <a:cxnSpLocks/>
          </p:cNvCxnSpPr>
          <p:nvPr/>
        </p:nvCxnSpPr>
        <p:spPr>
          <a:xfrm flipV="1">
            <a:off x="-170725" y="-857249"/>
            <a:ext cx="4109594" cy="7134224"/>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448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D0A02D85-0213-4F44-AF84-F6EF469B969D}"/>
              </a:ext>
            </a:extLst>
          </p:cNvPr>
          <p:cNvSpPr/>
          <p:nvPr/>
        </p:nvSpPr>
        <p:spPr>
          <a:xfrm>
            <a:off x="397444" y="3002200"/>
            <a:ext cx="2713286" cy="2007979"/>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Inhaltsplatzhalter 10"/>
          <p:cNvSpPr>
            <a:spLocks noGrp="1"/>
          </p:cNvSpPr>
          <p:nvPr>
            <p:ph sz="half" idx="1"/>
          </p:nvPr>
        </p:nvSpPr>
        <p:spPr>
          <a:xfrm>
            <a:off x="252641" y="3059815"/>
            <a:ext cx="2802278" cy="1912266"/>
          </a:xfrm>
        </p:spPr>
        <p:txBody>
          <a:bodyPr/>
          <a:lstStyle/>
          <a:p>
            <a:pPr marL="189309" lvl="1" indent="0" algn="just">
              <a:buNone/>
            </a:pPr>
            <a:r>
              <a:rPr lang="da-DK" dirty="0">
                <a:solidFill>
                  <a:schemeClr val="tx1">
                    <a:lumMod val="75000"/>
                    <a:lumOff val="25000"/>
                  </a:schemeClr>
                </a:solidFill>
              </a:rPr>
              <a:t>Ha disminuido en 10 años el </a:t>
            </a:r>
            <a:r>
              <a:rPr lang="da-DK" b="1" dirty="0">
                <a:solidFill>
                  <a:schemeClr val="tx1">
                    <a:lumMod val="75000"/>
                    <a:lumOff val="25000"/>
                  </a:schemeClr>
                </a:solidFill>
              </a:rPr>
              <a:t>15,11% </a:t>
            </a:r>
            <a:r>
              <a:rPr lang="da-DK" dirty="0">
                <a:solidFill>
                  <a:schemeClr val="tx1">
                    <a:lumMod val="75000"/>
                    <a:lumOff val="25000"/>
                  </a:schemeClr>
                </a:solidFill>
              </a:rPr>
              <a:t>de emisiones directas de </a:t>
            </a:r>
            <a:r>
              <a:rPr lang="da-DK" b="1" dirty="0">
                <a:solidFill>
                  <a:schemeClr val="tx1">
                    <a:lumMod val="75000"/>
                    <a:lumOff val="25000"/>
                  </a:schemeClr>
                </a:solidFill>
              </a:rPr>
              <a:t>GEI</a:t>
            </a:r>
            <a:r>
              <a:rPr lang="da-DK" dirty="0">
                <a:solidFill>
                  <a:schemeClr val="tx1">
                    <a:lumMod val="75000"/>
                    <a:lumOff val="25000"/>
                  </a:schemeClr>
                </a:solidFill>
              </a:rPr>
              <a:t> y en un </a:t>
            </a:r>
            <a:r>
              <a:rPr lang="da-DK" b="1" dirty="0">
                <a:solidFill>
                  <a:schemeClr val="tx1">
                    <a:lumMod val="75000"/>
                    <a:lumOff val="25000"/>
                  </a:schemeClr>
                </a:solidFill>
              </a:rPr>
              <a:t>46,16% </a:t>
            </a:r>
            <a:r>
              <a:rPr lang="da-DK" dirty="0">
                <a:solidFill>
                  <a:schemeClr val="tx1">
                    <a:lumMod val="75000"/>
                    <a:lumOff val="25000"/>
                  </a:schemeClr>
                </a:solidFill>
              </a:rPr>
              <a:t>emisiones directas de </a:t>
            </a:r>
            <a:r>
              <a:rPr lang="da-DK" b="1" dirty="0">
                <a:solidFill>
                  <a:schemeClr val="tx1">
                    <a:lumMod val="75000"/>
                    <a:lumOff val="25000"/>
                  </a:schemeClr>
                </a:solidFill>
              </a:rPr>
              <a:t>GEI</a:t>
            </a:r>
            <a:r>
              <a:rPr lang="da-DK" dirty="0">
                <a:solidFill>
                  <a:schemeClr val="tx1">
                    <a:lumMod val="75000"/>
                    <a:lumOff val="25000"/>
                  </a:schemeClr>
                </a:solidFill>
              </a:rPr>
              <a:t> por tonelada de producto. </a:t>
            </a:r>
          </a:p>
          <a:p>
            <a:pPr marL="189309" lvl="1" indent="0" algn="just">
              <a:buNone/>
            </a:pPr>
            <a:endParaRPr lang="da-DK" dirty="0">
              <a:solidFill>
                <a:schemeClr val="tx1">
                  <a:lumMod val="75000"/>
                  <a:lumOff val="25000"/>
                </a:schemeClr>
              </a:solidFill>
            </a:endParaRPr>
          </a:p>
          <a:p>
            <a:pPr marL="189309" lvl="1" indent="0" algn="just">
              <a:buNone/>
            </a:pPr>
            <a:r>
              <a:rPr lang="es-ES" dirty="0">
                <a:solidFill>
                  <a:schemeClr val="tx1">
                    <a:lumMod val="75000"/>
                    <a:lumOff val="25000"/>
                  </a:schemeClr>
                </a:solidFill>
              </a:rPr>
              <a:t>Ha desarrollado recientemente '</a:t>
            </a:r>
            <a:r>
              <a:rPr lang="es-ES" b="1" dirty="0" err="1">
                <a:solidFill>
                  <a:schemeClr val="tx1">
                    <a:lumMod val="75000"/>
                    <a:lumOff val="25000"/>
                  </a:schemeClr>
                </a:solidFill>
              </a:rPr>
              <a:t>EcodEX</a:t>
            </a:r>
            <a:r>
              <a:rPr lang="es-ES" dirty="0">
                <a:solidFill>
                  <a:schemeClr val="tx1">
                    <a:lumMod val="75000"/>
                    <a:lumOff val="25000"/>
                  </a:schemeClr>
                </a:solidFill>
              </a:rPr>
              <a:t>’.</a:t>
            </a:r>
          </a:p>
          <a:p>
            <a:pPr marL="189309" lvl="1" indent="0">
              <a:buNone/>
            </a:pPr>
            <a:endParaRPr lang="da-DK" dirty="0">
              <a:solidFill>
                <a:schemeClr val="tx1">
                  <a:lumMod val="75000"/>
                  <a:lumOff val="25000"/>
                </a:schemeClr>
              </a:solidFill>
            </a:endParaRPr>
          </a:p>
          <a:p>
            <a:pPr marL="189309" lvl="1" indent="0">
              <a:buNone/>
            </a:pPr>
            <a:endParaRPr lang="da-DK" dirty="0">
              <a:solidFill>
                <a:schemeClr val="tx1">
                  <a:lumMod val="75000"/>
                  <a:lumOff val="25000"/>
                </a:schemeClr>
              </a:solidFill>
            </a:endParaRPr>
          </a:p>
          <a:p>
            <a:endParaRPr lang="de-DE" dirty="0">
              <a:solidFill>
                <a:schemeClr val="tx1">
                  <a:lumMod val="75000"/>
                  <a:lumOff val="25000"/>
                </a:schemeClr>
              </a:solidFill>
            </a:endParaRPr>
          </a:p>
        </p:txBody>
      </p:sp>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7</a:t>
            </a:fld>
            <a:endParaRPr lang="de-DE"/>
          </a:p>
        </p:txBody>
      </p:sp>
      <p:sp>
        <p:nvSpPr>
          <p:cNvPr id="13" name="Untertitel 12"/>
          <p:cNvSpPr>
            <a:spLocks noGrp="1"/>
          </p:cNvSpPr>
          <p:nvPr>
            <p:ph type="subTitle" idx="13"/>
          </p:nvPr>
        </p:nvSpPr>
        <p:spPr>
          <a:xfrm>
            <a:off x="370136" y="955203"/>
            <a:ext cx="8402400" cy="586051"/>
          </a:xfrm>
        </p:spPr>
        <p:txBody>
          <a:bodyPr/>
          <a:lstStyle/>
          <a:p>
            <a:pPr algn="ctr"/>
            <a:r>
              <a:rPr lang="de-DE" sz="3600" dirty="0">
                <a:solidFill>
                  <a:srgbClr val="000000">
                    <a:lumMod val="75000"/>
                    <a:lumOff val="25000"/>
                  </a:srgbClr>
                </a:solidFill>
                <a:latin typeface="Arial"/>
              </a:rPr>
              <a:t>Casos de exito:</a:t>
            </a:r>
          </a:p>
        </p:txBody>
      </p:sp>
      <p:pic>
        <p:nvPicPr>
          <p:cNvPr id="4" name="Imagen 3">
            <a:extLst>
              <a:ext uri="{FF2B5EF4-FFF2-40B4-BE49-F238E27FC236}">
                <a16:creationId xmlns:a16="http://schemas.microsoft.com/office/drawing/2014/main" id="{ACC86FB2-B034-4CB2-85E2-69DCB674C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842" y="2260832"/>
            <a:ext cx="586052" cy="586052"/>
          </a:xfrm>
          <a:prstGeom prst="rect">
            <a:avLst/>
          </a:prstGeom>
        </p:spPr>
      </p:pic>
      <p:pic>
        <p:nvPicPr>
          <p:cNvPr id="6" name="Imagen 5">
            <a:extLst>
              <a:ext uri="{FF2B5EF4-FFF2-40B4-BE49-F238E27FC236}">
                <a16:creationId xmlns:a16="http://schemas.microsoft.com/office/drawing/2014/main" id="{5A45679B-9BB0-4D5C-9E17-A9F3F42C5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307" y="2359553"/>
            <a:ext cx="1680741" cy="388611"/>
          </a:xfrm>
          <a:prstGeom prst="rect">
            <a:avLst/>
          </a:prstGeom>
        </p:spPr>
      </p:pic>
      <p:pic>
        <p:nvPicPr>
          <p:cNvPr id="16" name="Imagen 15" descr="Imagen que contiene imágenes prediseñadas&#10;&#10;Descripción generada automáticamente">
            <a:extLst>
              <a:ext uri="{FF2B5EF4-FFF2-40B4-BE49-F238E27FC236}">
                <a16:creationId xmlns:a16="http://schemas.microsoft.com/office/drawing/2014/main" id="{4DB7785C-7E4C-4B59-8334-44F706CCB9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0857" y="2235098"/>
            <a:ext cx="849139" cy="637520"/>
          </a:xfrm>
          <a:prstGeom prst="rect">
            <a:avLst/>
          </a:prstGeom>
        </p:spPr>
      </p:pic>
      <p:sp>
        <p:nvSpPr>
          <p:cNvPr id="12" name="Titel 1">
            <a:extLst>
              <a:ext uri="{FF2B5EF4-FFF2-40B4-BE49-F238E27FC236}">
                <a16:creationId xmlns:a16="http://schemas.microsoft.com/office/drawing/2014/main" id="{636F9C27-BF93-4B80-8FAA-05A4E5BAD35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Evaluación Ambiental de Productos y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5" name="Rectángulo 14">
            <a:extLst>
              <a:ext uri="{FF2B5EF4-FFF2-40B4-BE49-F238E27FC236}">
                <a16:creationId xmlns:a16="http://schemas.microsoft.com/office/drawing/2014/main" id="{F5F103E2-EBD6-484F-B36C-4119D4AA861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 name="Rectángulo 4">
            <a:extLst>
              <a:ext uri="{FF2B5EF4-FFF2-40B4-BE49-F238E27FC236}">
                <a16:creationId xmlns:a16="http://schemas.microsoft.com/office/drawing/2014/main" id="{F3C933A1-DF2C-492A-976B-F005507AC779}"/>
              </a:ext>
            </a:extLst>
          </p:cNvPr>
          <p:cNvSpPr/>
          <p:nvPr/>
        </p:nvSpPr>
        <p:spPr>
          <a:xfrm>
            <a:off x="398783"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04C7BCDB-C7C8-44B2-B679-12924FBFF381}"/>
              </a:ext>
            </a:extLst>
          </p:cNvPr>
          <p:cNvSpPr/>
          <p:nvPr/>
        </p:nvSpPr>
        <p:spPr>
          <a:xfrm>
            <a:off x="3339695" y="3002200"/>
            <a:ext cx="2713286" cy="2007979"/>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6BC2B0EC-9122-4967-9D7C-2A3537D0E916}"/>
              </a:ext>
            </a:extLst>
          </p:cNvPr>
          <p:cNvSpPr/>
          <p:nvPr/>
        </p:nvSpPr>
        <p:spPr>
          <a:xfrm>
            <a:off x="3341034"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Inhaltsplatzhalter 10">
            <a:extLst>
              <a:ext uri="{FF2B5EF4-FFF2-40B4-BE49-F238E27FC236}">
                <a16:creationId xmlns:a16="http://schemas.microsoft.com/office/drawing/2014/main" id="{7DEF9537-16D9-4888-AAC6-DDE1CED264F3}"/>
              </a:ext>
            </a:extLst>
          </p:cNvPr>
          <p:cNvSpPr txBox="1">
            <a:spLocks/>
          </p:cNvSpPr>
          <p:nvPr/>
        </p:nvSpPr>
        <p:spPr>
          <a:xfrm>
            <a:off x="3163863" y="3054740"/>
            <a:ext cx="2806397" cy="1321718"/>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350" dirty="0"/>
              <a:t>Ha emprendido ACV utilizando la </a:t>
            </a:r>
            <a:r>
              <a:rPr lang="es-ES" sz="1350" b="1" dirty="0"/>
              <a:t>metodología PAS 2050 </a:t>
            </a:r>
            <a:r>
              <a:rPr lang="es-ES" sz="1350" dirty="0"/>
              <a:t>para su marca de patatas fritas </a:t>
            </a:r>
            <a:r>
              <a:rPr lang="es-ES" sz="1350" dirty="0" err="1"/>
              <a:t>Walkers</a:t>
            </a:r>
            <a:r>
              <a:rPr lang="es-ES" sz="1350" dirty="0"/>
              <a:t> en el Reino Unido.</a:t>
            </a:r>
          </a:p>
          <a:p>
            <a:pPr marL="252413" lvl="1" indent="0">
              <a:buNone/>
            </a:pPr>
            <a:endParaRPr lang="da-DK" sz="1350" dirty="0"/>
          </a:p>
          <a:p>
            <a:pPr marL="252413" lvl="1" indent="0">
              <a:buNone/>
            </a:pPr>
            <a:endParaRPr lang="da-DK" sz="1350" dirty="0"/>
          </a:p>
          <a:p>
            <a:endParaRPr lang="de-DE" sz="1500" dirty="0"/>
          </a:p>
        </p:txBody>
      </p:sp>
      <p:sp>
        <p:nvSpPr>
          <p:cNvPr id="20" name="Rectángulo 19">
            <a:extLst>
              <a:ext uri="{FF2B5EF4-FFF2-40B4-BE49-F238E27FC236}">
                <a16:creationId xmlns:a16="http://schemas.microsoft.com/office/drawing/2014/main" id="{0640EB41-1452-4D28-9858-3A178A6A211D}"/>
              </a:ext>
            </a:extLst>
          </p:cNvPr>
          <p:cNvSpPr/>
          <p:nvPr/>
        </p:nvSpPr>
        <p:spPr>
          <a:xfrm>
            <a:off x="6197886" y="3002200"/>
            <a:ext cx="2713286" cy="2007979"/>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DAD6B99D-6100-4DB0-B19E-2F47FBDBC8A4}"/>
              </a:ext>
            </a:extLst>
          </p:cNvPr>
          <p:cNvSpPr/>
          <p:nvPr/>
        </p:nvSpPr>
        <p:spPr>
          <a:xfrm>
            <a:off x="6199225"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Inhaltsplatzhalter 10">
            <a:extLst>
              <a:ext uri="{FF2B5EF4-FFF2-40B4-BE49-F238E27FC236}">
                <a16:creationId xmlns:a16="http://schemas.microsoft.com/office/drawing/2014/main" id="{4C6E9734-313E-4327-962F-9A4E908C69E7}"/>
              </a:ext>
            </a:extLst>
          </p:cNvPr>
          <p:cNvSpPr txBox="1">
            <a:spLocks/>
          </p:cNvSpPr>
          <p:nvPr/>
        </p:nvSpPr>
        <p:spPr>
          <a:xfrm>
            <a:off x="6023393" y="3054740"/>
            <a:ext cx="2802277" cy="1204774"/>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350" dirty="0"/>
              <a:t>La compañía de bebidas alcohólicas tuvo un puntaje de divulgación de 98 y una calificación de banda de rendimiento de “A”.</a:t>
            </a:r>
            <a:endParaRPr lang="da-DK" sz="1350" dirty="0"/>
          </a:p>
          <a:p>
            <a:pPr marL="252413" lvl="1" indent="0">
              <a:buNone/>
            </a:pPr>
            <a:endParaRPr lang="da-DK" sz="1350" dirty="0"/>
          </a:p>
          <a:p>
            <a:endParaRPr lang="de-DE" sz="1500" dirty="0"/>
          </a:p>
        </p:txBody>
      </p:sp>
    </p:spTree>
    <p:extLst>
      <p:ext uri="{BB962C8B-B14F-4D97-AF65-F5344CB8AC3E}">
        <p14:creationId xmlns:p14="http://schemas.microsoft.com/office/powerpoint/2010/main" val="1648672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esquinas superiores redondeadas 13">
            <a:extLst>
              <a:ext uri="{FF2B5EF4-FFF2-40B4-BE49-F238E27FC236}">
                <a16:creationId xmlns:a16="http://schemas.microsoft.com/office/drawing/2014/main" id="{3E2155A9-9C3F-46F6-B687-5B777CC7098D}"/>
              </a:ext>
            </a:extLst>
          </p:cNvPr>
          <p:cNvSpPr/>
          <p:nvPr/>
        </p:nvSpPr>
        <p:spPr>
          <a:xfrm>
            <a:off x="940190" y="2265347"/>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a:extLst>
              <a:ext uri="{FF2B5EF4-FFF2-40B4-BE49-F238E27FC236}">
                <a16:creationId xmlns:a16="http://schemas.microsoft.com/office/drawing/2014/main" id="{B1A6A73A-1693-42A0-B9C5-B9F2FE8F8B28}"/>
              </a:ext>
            </a:extLst>
          </p:cNvPr>
          <p:cNvSpPr/>
          <p:nvPr/>
        </p:nvSpPr>
        <p:spPr>
          <a:xfrm>
            <a:off x="2012393" y="1738124"/>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8</a:t>
            </a:fld>
            <a:endParaRPr lang="de-DE"/>
          </a:p>
        </p:txBody>
      </p:sp>
      <p:sp>
        <p:nvSpPr>
          <p:cNvPr id="140" name="Rectangle 11"/>
          <p:cNvSpPr/>
          <p:nvPr/>
        </p:nvSpPr>
        <p:spPr>
          <a:xfrm>
            <a:off x="887759" y="2370811"/>
            <a:ext cx="2888932" cy="323165"/>
          </a:xfrm>
          <a:prstGeom prst="rect">
            <a:avLst/>
          </a:prstGeom>
          <a:noFill/>
          <a:ln>
            <a:noFill/>
          </a:ln>
        </p:spPr>
        <p:txBody>
          <a:bodyPr wrap="non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45" name="TextBox 33"/>
          <p:cNvSpPr txBox="1"/>
          <p:nvPr/>
        </p:nvSpPr>
        <p:spPr>
          <a:xfrm>
            <a:off x="943512" y="2883391"/>
            <a:ext cx="2780748" cy="71558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No puede conducir directamente a los beneficios ambientales.</a:t>
            </a:r>
          </a:p>
        </p:txBody>
      </p:sp>
      <p:sp>
        <p:nvSpPr>
          <p:cNvPr id="157" name="TextBox 45"/>
          <p:cNvSpPr txBox="1"/>
          <p:nvPr/>
        </p:nvSpPr>
        <p:spPr>
          <a:xfrm>
            <a:off x="5543324" y="2879464"/>
            <a:ext cx="2780750" cy="507831"/>
          </a:xfrm>
          <a:prstGeom prst="rect">
            <a:avLst/>
          </a:prstGeom>
          <a:noFill/>
        </p:spPr>
        <p:txBody>
          <a:bodyPr wrap="square" rtlCol="0">
            <a:spAutoFit/>
          </a:bodyPr>
          <a:lstStyle>
            <a:defPPr>
              <a:defRPr lang="es-ES"/>
            </a:defPPr>
            <a:lvl1pPr marL="285750" indent="-285750" algn="just" defTabSz="534924">
              <a:spcAft>
                <a:spcPts val="450"/>
              </a:spcAft>
              <a:buFont typeface="Wingdings" panose="05000000000000000000" pitchFamily="2" charset="2"/>
              <a:buChar char="ü"/>
              <a:defRPr sz="1350">
                <a:solidFill>
                  <a:schemeClr val="tx1">
                    <a:lumMod val="75000"/>
                    <a:lumOff val="25000"/>
                  </a:schemeClr>
                </a:solidFill>
              </a:defRPr>
            </a:lvl1pPr>
          </a:lstStyle>
          <a:p>
            <a:r>
              <a:rPr lang="es-ES" dirty="0"/>
              <a:t>PEF cuesta aproximadamente 50.000 EUR por producto.</a:t>
            </a:r>
          </a:p>
        </p:txBody>
      </p:sp>
      <p:sp>
        <p:nvSpPr>
          <p:cNvPr id="12" name="Titel 1">
            <a:extLst>
              <a:ext uri="{FF2B5EF4-FFF2-40B4-BE49-F238E27FC236}">
                <a16:creationId xmlns:a16="http://schemas.microsoft.com/office/drawing/2014/main" id="{0DE709E3-E1CE-498A-B69E-ECC91F61675B}"/>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Evaluación Ambiental de Productos y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3" name="Rectángulo 12">
            <a:extLst>
              <a:ext uri="{FF2B5EF4-FFF2-40B4-BE49-F238E27FC236}">
                <a16:creationId xmlns:a16="http://schemas.microsoft.com/office/drawing/2014/main" id="{F5223700-C779-4D42-A4AE-3FCF2C6EA6A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Rectángulo 8">
            <a:extLst>
              <a:ext uri="{FF2B5EF4-FFF2-40B4-BE49-F238E27FC236}">
                <a16:creationId xmlns:a16="http://schemas.microsoft.com/office/drawing/2014/main" id="{08DE2930-1071-4129-A5C3-7A0050800331}"/>
              </a:ext>
            </a:extLst>
          </p:cNvPr>
          <p:cNvSpPr/>
          <p:nvPr/>
        </p:nvSpPr>
        <p:spPr>
          <a:xfrm>
            <a:off x="5543324" y="3602763"/>
            <a:ext cx="2780748" cy="1338828"/>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FoodDrinkEurope (2013) informa que el desarrollo del Protocolo ENVIFOOD sectorial "ha creado herramientas más accesibles y fáciles.</a:t>
            </a:r>
            <a:endParaRPr lang="en-US" sz="1350" dirty="0">
              <a:solidFill>
                <a:schemeClr val="tx1">
                  <a:lumMod val="75000"/>
                  <a:lumOff val="25000"/>
                </a:schemeClr>
              </a:solidFill>
            </a:endParaRPr>
          </a:p>
        </p:txBody>
      </p:sp>
      <p:sp>
        <p:nvSpPr>
          <p:cNvPr id="11" name="Rectángulo 10">
            <a:extLst>
              <a:ext uri="{FF2B5EF4-FFF2-40B4-BE49-F238E27FC236}">
                <a16:creationId xmlns:a16="http://schemas.microsoft.com/office/drawing/2014/main" id="{E6F08101-4E49-483D-8E78-AEBB79D59F08}"/>
              </a:ext>
            </a:extLst>
          </p:cNvPr>
          <p:cNvSpPr/>
          <p:nvPr/>
        </p:nvSpPr>
        <p:spPr>
          <a:xfrm>
            <a:off x="943512" y="3601108"/>
            <a:ext cx="2780748" cy="1131079"/>
          </a:xfrm>
          <a:prstGeom prst="rect">
            <a:avLst/>
          </a:prstGeom>
        </p:spPr>
        <p:txBody>
          <a:bodyPr wrap="square">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El ejercicio es un primer paso crítico en una estrategia para mejorar la sostenibilidad de los productos y las operaciones. </a:t>
            </a:r>
            <a:endParaRPr lang="en-US" sz="1350" dirty="0">
              <a:solidFill>
                <a:schemeClr val="tx1">
                  <a:lumMod val="75000"/>
                  <a:lumOff val="25000"/>
                </a:schemeClr>
              </a:solidFill>
            </a:endParaRPr>
          </a:p>
        </p:txBody>
      </p:sp>
      <p:pic>
        <p:nvPicPr>
          <p:cNvPr id="20" name="Gráfico 19">
            <a:extLst>
              <a:ext uri="{FF2B5EF4-FFF2-40B4-BE49-F238E27FC236}">
                <a16:creationId xmlns:a16="http://schemas.microsoft.com/office/drawing/2014/main" id="{7F22C291-CBB1-4A21-A342-72A1096AF9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240" y="1850241"/>
            <a:ext cx="427966" cy="408757"/>
          </a:xfrm>
          <a:prstGeom prst="rect">
            <a:avLst/>
          </a:prstGeom>
        </p:spPr>
      </p:pic>
      <p:sp>
        <p:nvSpPr>
          <p:cNvPr id="26" name="Rectángulo: esquinas superiores redondeadas 25">
            <a:extLst>
              <a:ext uri="{FF2B5EF4-FFF2-40B4-BE49-F238E27FC236}">
                <a16:creationId xmlns:a16="http://schemas.microsoft.com/office/drawing/2014/main" id="{594CC284-5235-465C-9FE4-4F210D2F2119}"/>
              </a:ext>
            </a:extLst>
          </p:cNvPr>
          <p:cNvSpPr/>
          <p:nvPr/>
        </p:nvSpPr>
        <p:spPr>
          <a:xfrm>
            <a:off x="5540496" y="2264525"/>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Elipse 26">
            <a:extLst>
              <a:ext uri="{FF2B5EF4-FFF2-40B4-BE49-F238E27FC236}">
                <a16:creationId xmlns:a16="http://schemas.microsoft.com/office/drawing/2014/main" id="{E8EA32D2-A995-45F0-B9E4-3BB9A1F9C1AE}"/>
              </a:ext>
            </a:extLst>
          </p:cNvPr>
          <p:cNvSpPr/>
          <p:nvPr/>
        </p:nvSpPr>
        <p:spPr>
          <a:xfrm>
            <a:off x="6612699" y="1737302"/>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angle 11">
            <a:extLst>
              <a:ext uri="{FF2B5EF4-FFF2-40B4-BE49-F238E27FC236}">
                <a16:creationId xmlns:a16="http://schemas.microsoft.com/office/drawing/2014/main" id="{93294589-067B-4A5E-A61D-5B635409B862}"/>
              </a:ext>
            </a:extLst>
          </p:cNvPr>
          <p:cNvSpPr/>
          <p:nvPr/>
        </p:nvSpPr>
        <p:spPr>
          <a:xfrm>
            <a:off x="5540496" y="2369989"/>
            <a:ext cx="2784070"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1" name="Gráfico 20">
            <a:extLst>
              <a:ext uri="{FF2B5EF4-FFF2-40B4-BE49-F238E27FC236}">
                <a16:creationId xmlns:a16="http://schemas.microsoft.com/office/drawing/2014/main" id="{C49BAEE2-5AA5-43ED-B559-3D8A25397D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72744" y="1808271"/>
            <a:ext cx="336919" cy="507831"/>
          </a:xfrm>
          <a:prstGeom prst="rect">
            <a:avLst/>
          </a:prstGeom>
        </p:spPr>
      </p:pic>
      <p:sp>
        <p:nvSpPr>
          <p:cNvPr id="22" name="Rectángulo 21">
            <a:extLst>
              <a:ext uri="{FF2B5EF4-FFF2-40B4-BE49-F238E27FC236}">
                <a16:creationId xmlns:a16="http://schemas.microsoft.com/office/drawing/2014/main" id="{5B0AC8E0-422C-4A54-9186-71FEF23EAD1A}"/>
              </a:ext>
            </a:extLst>
          </p:cNvPr>
          <p:cNvSpPr/>
          <p:nvPr/>
        </p:nvSpPr>
        <p:spPr>
          <a:xfrm>
            <a:off x="940190" y="2772356"/>
            <a:ext cx="2780748" cy="2169235"/>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a:extLst>
              <a:ext uri="{FF2B5EF4-FFF2-40B4-BE49-F238E27FC236}">
                <a16:creationId xmlns:a16="http://schemas.microsoft.com/office/drawing/2014/main" id="{04C46914-CD82-497B-BD17-83986FE6741C}"/>
              </a:ext>
            </a:extLst>
          </p:cNvPr>
          <p:cNvSpPr/>
          <p:nvPr/>
        </p:nvSpPr>
        <p:spPr>
          <a:xfrm>
            <a:off x="5537174" y="2772356"/>
            <a:ext cx="2780748" cy="2169235"/>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13332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ángulo 37">
            <a:extLst>
              <a:ext uri="{FF2B5EF4-FFF2-40B4-BE49-F238E27FC236}">
                <a16:creationId xmlns:a16="http://schemas.microsoft.com/office/drawing/2014/main" id="{526A3FA2-7C60-4CCC-8F0C-824C481E127E}"/>
              </a:ext>
            </a:extLst>
          </p:cNvPr>
          <p:cNvSpPr/>
          <p:nvPr/>
        </p:nvSpPr>
        <p:spPr>
          <a:xfrm flipH="1">
            <a:off x="3271194" y="4359585"/>
            <a:ext cx="5676066" cy="637520"/>
          </a:xfrm>
          <a:prstGeom prst="rect">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79A888DA-DB68-429A-8863-CFD13745093C}"/>
              </a:ext>
            </a:extLst>
          </p:cNvPr>
          <p:cNvSpPr/>
          <p:nvPr/>
        </p:nvSpPr>
        <p:spPr>
          <a:xfrm>
            <a:off x="370136" y="3479728"/>
            <a:ext cx="4714805" cy="860374"/>
          </a:xfrm>
          <a:prstGeom prst="rect">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7D3B0F90-ABA5-472B-A5DE-CB92D0B83BCF}"/>
              </a:ext>
            </a:extLst>
          </p:cNvPr>
          <p:cNvSpPr/>
          <p:nvPr/>
        </p:nvSpPr>
        <p:spPr>
          <a:xfrm>
            <a:off x="370136" y="2122877"/>
            <a:ext cx="4714805" cy="461665"/>
          </a:xfrm>
          <a:prstGeom prst="rect">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9</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206625"/>
            <a:ext cx="8403728" cy="367550"/>
          </a:xfrm>
          <a:noFill/>
        </p:spPr>
        <p:txBody>
          <a:bodyPr vert="horz" lIns="91440" tIns="45720" rIns="91440" bIns="45720" rtlCol="0" anchor="ctr">
            <a:noAutofit/>
          </a:bodyPr>
          <a:lstStyle/>
          <a:p>
            <a:r>
              <a:rPr lang="de-DE" sz="2400" b="1" dirty="0">
                <a:solidFill>
                  <a:srgbClr val="000000">
                    <a:lumMod val="75000"/>
                    <a:lumOff val="25000"/>
                  </a:srgbClr>
                </a:solidFill>
                <a:latin typeface="Arial"/>
              </a:rPr>
              <a:t>Impulsión de la implementación: </a:t>
            </a:r>
            <a:r>
              <a:rPr lang="es-ES" sz="1400" dirty="0">
                <a:solidFill>
                  <a:srgbClr val="000000">
                    <a:lumMod val="75000"/>
                    <a:lumOff val="25000"/>
                  </a:srgbClr>
                </a:solidFill>
                <a:latin typeface="Arial"/>
              </a:rPr>
              <a:t>WRAP (2013) sugiere varias razones para que las empresas de alimentos y bebidas realicen una evaluación de sostenibilidad, así como las formas en que se pueden utilizar los resultados.</a:t>
            </a:r>
            <a:endParaRPr lang="es-ES" sz="3200" dirty="0">
              <a:solidFill>
                <a:srgbClr val="000000">
                  <a:lumMod val="75000"/>
                  <a:lumOff val="25000"/>
                </a:srgbClr>
              </a:solidFill>
              <a:latin typeface="Arial"/>
            </a:endParaRPr>
          </a:p>
        </p:txBody>
      </p:sp>
      <p:pic>
        <p:nvPicPr>
          <p:cNvPr id="9" name="Imagen 8" descr="Imagen que contiene imágenes prediseñadas&#10;&#10;Descripción generada automáticamente">
            <a:extLst>
              <a:ext uri="{FF2B5EF4-FFF2-40B4-BE49-F238E27FC236}">
                <a16:creationId xmlns:a16="http://schemas.microsoft.com/office/drawing/2014/main" id="{EEC36748-8941-4E3B-AF59-F4DE62CE6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681" y="5235288"/>
            <a:ext cx="849139" cy="637520"/>
          </a:xfrm>
          <a:prstGeom prst="rect">
            <a:avLst/>
          </a:prstGeom>
        </p:spPr>
      </p:pic>
      <p:sp>
        <p:nvSpPr>
          <p:cNvPr id="10" name="Titel 1">
            <a:extLst>
              <a:ext uri="{FF2B5EF4-FFF2-40B4-BE49-F238E27FC236}">
                <a16:creationId xmlns:a16="http://schemas.microsoft.com/office/drawing/2014/main" id="{D3F4CCBD-47FA-4922-ACE7-AF85D6D4B63B}"/>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Evaluación Ambiental de Productos y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3A48F7D3-9964-45BA-AEB3-800BA059BF0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9" name="Rectángulo 18">
            <a:extLst>
              <a:ext uri="{FF2B5EF4-FFF2-40B4-BE49-F238E27FC236}">
                <a16:creationId xmlns:a16="http://schemas.microsoft.com/office/drawing/2014/main" id="{F401E7AA-0693-4ED5-9BCC-128D68A9AA04}"/>
              </a:ext>
            </a:extLst>
          </p:cNvPr>
          <p:cNvSpPr/>
          <p:nvPr/>
        </p:nvSpPr>
        <p:spPr>
          <a:xfrm>
            <a:off x="1537227" y="5292438"/>
            <a:ext cx="7410034" cy="523220"/>
          </a:xfrm>
          <a:prstGeom prst="rect">
            <a:avLst/>
          </a:prstGeom>
        </p:spPr>
        <p:txBody>
          <a:bodyPr wrap="square">
            <a:spAutoFit/>
          </a:bodyPr>
          <a:lstStyle/>
          <a:p>
            <a:r>
              <a:rPr lang="es-ES" sz="1400" b="1" i="1" dirty="0">
                <a:solidFill>
                  <a:schemeClr val="tx1">
                    <a:lumMod val="75000"/>
                    <a:lumOff val="25000"/>
                  </a:schemeClr>
                </a:solidFill>
              </a:rPr>
              <a:t>Ejemplo: </a:t>
            </a:r>
            <a:r>
              <a:rPr lang="es-ES" sz="1400" i="1" dirty="0">
                <a:solidFill>
                  <a:schemeClr val="tx1">
                    <a:lumMod val="75000"/>
                    <a:lumOff val="25000"/>
                  </a:schemeClr>
                </a:solidFill>
              </a:rPr>
              <a:t>Nestlé tiene en cuenta un precio "teórico" inflado por el agua al decidir una inversión de un proceso para protegerse de una escasez futura del suministro.</a:t>
            </a:r>
          </a:p>
        </p:txBody>
      </p:sp>
      <p:sp>
        <p:nvSpPr>
          <p:cNvPr id="22" name="Rectángulo 21">
            <a:extLst>
              <a:ext uri="{FF2B5EF4-FFF2-40B4-BE49-F238E27FC236}">
                <a16:creationId xmlns:a16="http://schemas.microsoft.com/office/drawing/2014/main" id="{E94F85BC-DBAF-4C9A-BA43-E2403BB17E09}"/>
              </a:ext>
            </a:extLst>
          </p:cNvPr>
          <p:cNvSpPr/>
          <p:nvPr/>
        </p:nvSpPr>
        <p:spPr>
          <a:xfrm>
            <a:off x="3285795" y="4459327"/>
            <a:ext cx="5661465" cy="461665"/>
          </a:xfrm>
          <a:prstGeom prst="rect">
            <a:avLst/>
          </a:prstGeom>
        </p:spPr>
        <p:txBody>
          <a:bodyPr wrap="square">
            <a:spAutoFit/>
          </a:bodyPr>
          <a:lstStyle/>
          <a:p>
            <a:pPr lvl="0" algn="just" defTabSz="685800">
              <a:spcBef>
                <a:spcPct val="20000"/>
              </a:spcBef>
              <a:spcAft>
                <a:spcPts val="450"/>
              </a:spcAft>
            </a:pPr>
            <a:r>
              <a:rPr lang="es-ES" sz="1200" dirty="0">
                <a:solidFill>
                  <a:schemeClr val="tx1">
                    <a:lumMod val="75000"/>
                    <a:lumOff val="25000"/>
                  </a:schemeClr>
                </a:solidFill>
              </a:rPr>
              <a:t>Las empresas que puedan demostrar que toman en serio sus impactos ambientales mantendrán una imagen positiva.</a:t>
            </a:r>
          </a:p>
        </p:txBody>
      </p:sp>
      <p:sp>
        <p:nvSpPr>
          <p:cNvPr id="23" name="Rectángulo 22">
            <a:extLst>
              <a:ext uri="{FF2B5EF4-FFF2-40B4-BE49-F238E27FC236}">
                <a16:creationId xmlns:a16="http://schemas.microsoft.com/office/drawing/2014/main" id="{9A095A57-57AB-4B05-BB69-CB4DC223BD96}"/>
              </a:ext>
            </a:extLst>
          </p:cNvPr>
          <p:cNvSpPr/>
          <p:nvPr/>
        </p:nvSpPr>
        <p:spPr>
          <a:xfrm>
            <a:off x="488681" y="3586749"/>
            <a:ext cx="4596260" cy="646331"/>
          </a:xfrm>
          <a:prstGeom prst="rect">
            <a:avLst/>
          </a:prstGeom>
        </p:spPr>
        <p:txBody>
          <a:bodyPr wrap="square">
            <a:spAutoFit/>
          </a:bodyPr>
          <a:lstStyle/>
          <a:p>
            <a:pPr lvl="0" algn="just" defTabSz="685800">
              <a:spcBef>
                <a:spcPct val="20000"/>
              </a:spcBef>
              <a:spcAft>
                <a:spcPts val="450"/>
              </a:spcAft>
            </a:pPr>
            <a:r>
              <a:rPr lang="es-ES" sz="1200" dirty="0">
                <a:solidFill>
                  <a:schemeClr val="tx1">
                    <a:lumMod val="75000"/>
                    <a:lumOff val="25000"/>
                  </a:schemeClr>
                </a:solidFill>
              </a:rPr>
              <a:t>La regulación, real o anticipada puede ser otro factor, con leyes que requieren que los fabricantes midan e informen sobre la sostenibilidad de sus operaciones.</a:t>
            </a:r>
          </a:p>
        </p:txBody>
      </p:sp>
      <p:sp>
        <p:nvSpPr>
          <p:cNvPr id="24" name="Rectángulo 23">
            <a:extLst>
              <a:ext uri="{FF2B5EF4-FFF2-40B4-BE49-F238E27FC236}">
                <a16:creationId xmlns:a16="http://schemas.microsoft.com/office/drawing/2014/main" id="{FB7EF81E-5394-4E50-B109-58C3153A549E}"/>
              </a:ext>
            </a:extLst>
          </p:cNvPr>
          <p:cNvSpPr/>
          <p:nvPr/>
        </p:nvSpPr>
        <p:spPr>
          <a:xfrm>
            <a:off x="488681" y="2120726"/>
            <a:ext cx="4596260" cy="461665"/>
          </a:xfrm>
          <a:prstGeom prst="rect">
            <a:avLst/>
          </a:prstGeom>
        </p:spPr>
        <p:txBody>
          <a:bodyPr wrap="square">
            <a:spAutoFit/>
          </a:bodyPr>
          <a:lstStyle/>
          <a:p>
            <a:pPr lvl="0" algn="just" defTabSz="685800">
              <a:spcBef>
                <a:spcPct val="20000"/>
              </a:spcBef>
              <a:spcAft>
                <a:spcPts val="450"/>
              </a:spcAft>
            </a:pPr>
            <a:r>
              <a:rPr lang="es-ES" sz="1200" dirty="0">
                <a:solidFill>
                  <a:schemeClr val="tx1">
                    <a:lumMod val="75000"/>
                    <a:lumOff val="25000"/>
                  </a:schemeClr>
                </a:solidFill>
              </a:rPr>
              <a:t>Un factor clave para llevar a cabo una evaluación de sostenibilidad es identificar y reducir cualquier coste innecesario.</a:t>
            </a:r>
          </a:p>
        </p:txBody>
      </p:sp>
      <p:sp>
        <p:nvSpPr>
          <p:cNvPr id="29" name="Rectángulo 28">
            <a:extLst>
              <a:ext uri="{FF2B5EF4-FFF2-40B4-BE49-F238E27FC236}">
                <a16:creationId xmlns:a16="http://schemas.microsoft.com/office/drawing/2014/main" id="{66E380C3-87F7-4FCF-AC99-EB4D741128A2}"/>
              </a:ext>
            </a:extLst>
          </p:cNvPr>
          <p:cNvSpPr/>
          <p:nvPr/>
        </p:nvSpPr>
        <p:spPr>
          <a:xfrm flipH="1">
            <a:off x="3271194" y="2601054"/>
            <a:ext cx="5676066" cy="860374"/>
          </a:xfrm>
          <a:prstGeom prst="rect">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4B6014E-51F3-473B-B760-5DBC2C91B23D}"/>
              </a:ext>
            </a:extLst>
          </p:cNvPr>
          <p:cNvSpPr/>
          <p:nvPr/>
        </p:nvSpPr>
        <p:spPr>
          <a:xfrm>
            <a:off x="3271194" y="2709635"/>
            <a:ext cx="5676067" cy="646331"/>
          </a:xfrm>
          <a:prstGeom prst="rect">
            <a:avLst/>
          </a:prstGeom>
        </p:spPr>
        <p:txBody>
          <a:bodyPr wrap="square">
            <a:spAutoFit/>
          </a:bodyPr>
          <a:lstStyle/>
          <a:p>
            <a:pPr lvl="0" algn="just" defTabSz="685800">
              <a:spcBef>
                <a:spcPct val="20000"/>
              </a:spcBef>
              <a:spcAft>
                <a:spcPts val="450"/>
              </a:spcAft>
            </a:pPr>
            <a:r>
              <a:rPr lang="es-ES" sz="1200" dirty="0">
                <a:solidFill>
                  <a:schemeClr val="tx1">
                    <a:lumMod val="75000"/>
                    <a:lumOff val="25000"/>
                  </a:schemeClr>
                </a:solidFill>
              </a:rPr>
              <a:t>Para las organizaciones más grandes con un perfil público importante, aspectos como "Mejora de marca", "Riesgo reputacional" y preocupaciones de RSE también serán importantes. </a:t>
            </a:r>
          </a:p>
        </p:txBody>
      </p:sp>
    </p:spTree>
    <p:extLst>
      <p:ext uri="{BB962C8B-B14F-4D97-AF65-F5344CB8AC3E}">
        <p14:creationId xmlns:p14="http://schemas.microsoft.com/office/powerpoint/2010/main" val="3316057793"/>
      </p:ext>
    </p:extLst>
  </p:cSld>
  <p:clrMapOvr>
    <a:masterClrMapping/>
  </p:clrMapOvr>
</p:sld>
</file>

<file path=ppt/theme/theme1.xml><?xml version="1.0" encoding="utf-8"?>
<a:theme xmlns:a="http://schemas.openxmlformats.org/drawingml/2006/main" name="Larissa">
  <a:themeElements>
    <a:clrScheme name="INDUCE Colors">
      <a:dk1>
        <a:srgbClr val="000000"/>
      </a:dk1>
      <a:lt1>
        <a:srgbClr val="FFFFFF"/>
      </a:lt1>
      <a:dk2>
        <a:srgbClr val="262626"/>
      </a:dk2>
      <a:lt2>
        <a:srgbClr val="F2F2F2"/>
      </a:lt2>
      <a:accent1>
        <a:srgbClr val="1B8E95"/>
      </a:accent1>
      <a:accent2>
        <a:srgbClr val="23B98C"/>
      </a:accent2>
      <a:accent3>
        <a:srgbClr val="4FD576"/>
      </a:accent3>
      <a:accent4>
        <a:srgbClr val="87DE8D"/>
      </a:accent4>
      <a:accent5>
        <a:srgbClr val="7952A2"/>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4284</TotalTime>
  <Words>8280</Words>
  <Application>Microsoft Office PowerPoint</Application>
  <PresentationFormat>Presentación en pantalla (4:3)</PresentationFormat>
  <Paragraphs>706</Paragraphs>
  <Slides>67</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67</vt:i4>
      </vt:variant>
    </vt:vector>
  </HeadingPairs>
  <TitlesOfParts>
    <vt:vector size="74" baseType="lpstr">
      <vt:lpstr>Arial</vt:lpstr>
      <vt:lpstr>Calibri</vt:lpstr>
      <vt:lpstr>Calibri Light</vt:lpstr>
      <vt:lpstr>Courier New</vt:lpstr>
      <vt:lpstr>Wingdings</vt:lpstr>
      <vt:lpstr>Larissa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Garcia</dc:creator>
  <cp:lastModifiedBy>Juan Garcia Cuadrado</cp:lastModifiedBy>
  <cp:revision>320</cp:revision>
  <dcterms:created xsi:type="dcterms:W3CDTF">2019-05-16T08:18:17Z</dcterms:created>
  <dcterms:modified xsi:type="dcterms:W3CDTF">2019-10-28T14:38:27Z</dcterms:modified>
</cp:coreProperties>
</file>