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9"/>
  </p:notesMasterIdLst>
  <p:sldIdLst>
    <p:sldId id="665" r:id="rId2"/>
    <p:sldId id="266" r:id="rId3"/>
    <p:sldId id="664" r:id="rId4"/>
    <p:sldId id="267" r:id="rId5"/>
    <p:sldId id="301" r:id="rId6"/>
    <p:sldId id="269" r:id="rId7"/>
    <p:sldId id="277" r:id="rId8"/>
    <p:sldId id="650" r:id="rId9"/>
    <p:sldId id="651" r:id="rId10"/>
    <p:sldId id="291" r:id="rId11"/>
    <p:sldId id="302" r:id="rId12"/>
    <p:sldId id="292" r:id="rId13"/>
    <p:sldId id="306" r:id="rId14"/>
    <p:sldId id="312" r:id="rId15"/>
    <p:sldId id="295" r:id="rId16"/>
    <p:sldId id="296" r:id="rId17"/>
    <p:sldId id="303" r:id="rId18"/>
    <p:sldId id="297" r:id="rId19"/>
    <p:sldId id="305" r:id="rId20"/>
    <p:sldId id="313" r:id="rId21"/>
    <p:sldId id="314" r:id="rId22"/>
    <p:sldId id="315" r:id="rId23"/>
    <p:sldId id="654" r:id="rId24"/>
    <p:sldId id="655" r:id="rId25"/>
    <p:sldId id="333" r:id="rId26"/>
    <p:sldId id="656" r:id="rId27"/>
    <p:sldId id="335" r:id="rId28"/>
    <p:sldId id="657" r:id="rId29"/>
    <p:sldId id="658" r:id="rId30"/>
    <p:sldId id="659" r:id="rId31"/>
    <p:sldId id="316" r:id="rId32"/>
    <p:sldId id="317" r:id="rId33"/>
    <p:sldId id="660" r:id="rId34"/>
    <p:sldId id="661" r:id="rId35"/>
    <p:sldId id="322" r:id="rId36"/>
    <p:sldId id="337" r:id="rId37"/>
    <p:sldId id="338" r:id="rId38"/>
    <p:sldId id="339" r:id="rId39"/>
    <p:sldId id="355" r:id="rId40"/>
    <p:sldId id="340" r:id="rId41"/>
    <p:sldId id="341" r:id="rId42"/>
    <p:sldId id="342" r:id="rId43"/>
    <p:sldId id="343" r:id="rId44"/>
    <p:sldId id="344" r:id="rId45"/>
    <p:sldId id="345" r:id="rId46"/>
    <p:sldId id="347" r:id="rId47"/>
    <p:sldId id="348" r:id="rId48"/>
    <p:sldId id="349" r:id="rId49"/>
    <p:sldId id="350" r:id="rId50"/>
    <p:sldId id="351" r:id="rId51"/>
    <p:sldId id="352" r:id="rId52"/>
    <p:sldId id="353" r:id="rId53"/>
    <p:sldId id="354" r:id="rId54"/>
    <p:sldId id="324" r:id="rId55"/>
    <p:sldId id="325" r:id="rId56"/>
    <p:sldId id="326" r:id="rId57"/>
    <p:sldId id="327" r:id="rId58"/>
    <p:sldId id="328" r:id="rId59"/>
    <p:sldId id="329" r:id="rId60"/>
    <p:sldId id="330" r:id="rId61"/>
    <p:sldId id="357" r:id="rId62"/>
    <p:sldId id="388" r:id="rId63"/>
    <p:sldId id="385" r:id="rId64"/>
    <p:sldId id="386" r:id="rId65"/>
    <p:sldId id="387" r:id="rId66"/>
    <p:sldId id="285" r:id="rId67"/>
    <p:sldId id="662"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FFC000"/>
    <a:srgbClr val="1B8E95"/>
    <a:srgbClr val="FFFFFF"/>
    <a:srgbClr val="88E28F"/>
    <a:srgbClr val="C6F2C9"/>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357" autoAdjust="0"/>
  </p:normalViewPr>
  <p:slideViewPr>
    <p:cSldViewPr snapToGrid="0">
      <p:cViewPr varScale="1">
        <p:scale>
          <a:sx n="106" d="100"/>
          <a:sy n="106" d="100"/>
        </p:scale>
        <p:origin x="17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28/10/2019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28.10.2019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28.10.2019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28.10.2019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28.10.2019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28.10.2019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28.10.2019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fif"/><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52.png"/><Relationship Id="rId4" Type="http://schemas.openxmlformats.org/officeDocument/2006/relationships/image" Target="../media/image7.png"/><Relationship Id="rId9" Type="http://schemas.openxmlformats.org/officeDocument/2006/relationships/image" Target="../media/image14.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769441"/>
          </a:xfrm>
          <a:prstGeom prst="rect">
            <a:avLst/>
          </a:prstGeom>
          <a:noFill/>
        </p:spPr>
        <p:txBody>
          <a:bodyPr wrap="square" rtlCol="0" anchor="t">
            <a:spAutoFit/>
          </a:bodyPr>
          <a:lstStyle/>
          <a:p>
            <a:pPr lvl="0"/>
            <a:r>
              <a:rPr lang="es-ES" sz="2800" kern="0" dirty="0">
                <a:ea typeface="ＭＳ Ｐゴシック" pitchFamily="-105" charset="-128"/>
              </a:rPr>
              <a:t>Mejores prácticas en gestión ambiental </a:t>
            </a:r>
            <a:endParaRPr lang="es-ES" dirty="0"/>
          </a:p>
          <a:p>
            <a:pPr lvl="0"/>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095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7CE2BE9-4772-45B3-935C-7B474ECDA7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D18FDF42-00CA-4296-A2C1-70E12E46B3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08BD54BB-6AA7-48EA-A1C9-6E937B80AEBF}"/>
              </a:ext>
            </a:extLst>
          </p:cNvPr>
          <p:cNvGraphicFramePr>
            <a:graphicFrameLocks noGrp="1"/>
          </p:cNvGraphicFramePr>
          <p:nvPr>
            <p:extLst>
              <p:ext uri="{D42A27DB-BD31-4B8C-83A1-F6EECF244321}">
                <p14:modId xmlns:p14="http://schemas.microsoft.com/office/powerpoint/2010/main" val="4209561412"/>
              </p:ext>
            </p:extLst>
          </p:nvPr>
        </p:nvGraphicFramePr>
        <p:xfrm>
          <a:off x="238984" y="1884346"/>
          <a:ext cx="8666032" cy="19883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Gestionar la cadena de suministro, eligiendo uno o más de los siguientes tres enfoques: (1) selección de proveedores que cumplan con los criterios de desempeño ambiental identificados, (2) adaptación de recetas para eliminar ingredientes insostenibles, (3) apoyo a proveedores en la mejora de su desempeño ambiental.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Posteriormente, se puede implementar un programa de sostenibilidad de los recursos hídricos.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AA70842-1790-4898-B957-4EA50923921A}"/>
              </a:ext>
            </a:extLst>
          </p:cNvPr>
          <p:cNvGraphicFramePr>
            <a:graphicFrameLocks noGrp="1"/>
          </p:cNvGraphicFramePr>
          <p:nvPr>
            <p:extLst>
              <p:ext uri="{D42A27DB-BD31-4B8C-83A1-F6EECF244321}">
                <p14:modId xmlns:p14="http://schemas.microsoft.com/office/powerpoint/2010/main" val="1325994107"/>
              </p:ext>
            </p:extLst>
          </p:nvPr>
        </p:nvGraphicFramePr>
        <p:xfrm>
          <a:off x="238984" y="3836135"/>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Puede tener algunas limitaciones: (1) el enfoque de adquisición verde supone que hay opciones "verdes" disponibles; (2) las recetas pueden adaptarse si los ingredientes no sostenibles pueden eliminarse con alternativas equivalentes y más sostenibles; (3) puede que no siempre sea posible influir en el desempeño de los proveedores existentes.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410837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1496ABA-AC05-4780-8E07-EE2A582B63F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105DA415-8412-461F-B283-D6D8AB3A9F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9BFC1F6-AA15-409C-B29A-E266909BB998}"/>
              </a:ext>
            </a:extLst>
          </p:cNvPr>
          <p:cNvGraphicFramePr>
            <a:graphicFrameLocks noGrp="1"/>
          </p:cNvGraphicFramePr>
          <p:nvPr>
            <p:extLst>
              <p:ext uri="{D42A27DB-BD31-4B8C-83A1-F6EECF244321}">
                <p14:modId xmlns:p14="http://schemas.microsoft.com/office/powerpoint/2010/main" val="646569716"/>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ingredientes o productos que cumplan con los criterios de sostenibilidad o son obtenidos a través de compras verdes.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proveedores que participan en programas de mejora de la sostenibilidad o con sistemas de gestión ambiental establecidos.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65064725-11D0-4EA5-9A4F-40E45D813ED4}"/>
              </a:ext>
            </a:extLst>
          </p:cNvPr>
          <p:cNvGraphicFramePr>
            <a:graphicFrameLocks noGrp="1"/>
          </p:cNvGraphicFramePr>
          <p:nvPr>
            <p:extLst>
              <p:ext uri="{D42A27DB-BD31-4B8C-83A1-F6EECF244321}">
                <p14:modId xmlns:p14="http://schemas.microsoft.com/office/powerpoint/2010/main" val="712442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400" kern="1200" dirty="0">
                          <a:solidFill>
                            <a:schemeClr val="tx1">
                              <a:lumMod val="75000"/>
                              <a:lumOff val="25000"/>
                            </a:schemeClr>
                          </a:solidFill>
                          <a:effectLst/>
                          <a:latin typeface="+mn-lt"/>
                          <a:ea typeface="+mn-ea"/>
                          <a:cs typeface="+mn-cs"/>
                        </a:rPr>
                        <a:t>N/A</a:t>
                      </a:r>
                      <a:endParaRPr lang="es-ES" sz="2000" kern="1200" dirty="0">
                        <a:solidFill>
                          <a:schemeClr val="tx1">
                            <a:lumMod val="75000"/>
                            <a:lumOff val="25000"/>
                          </a:schemeClr>
                        </a:solidFill>
                        <a:effectLst/>
                        <a:latin typeface="+mn-lt"/>
                        <a:ea typeface="+mn-ea"/>
                        <a:cs typeface="+mn-cs"/>
                      </a:endParaRP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9790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89058"/>
            <a:ext cx="8403728" cy="367550"/>
          </a:xfrm>
        </p:spPr>
        <p:txBody>
          <a:bodyPr/>
          <a:lstStyle/>
          <a:p>
            <a:r>
              <a:rPr lang="es-ES" sz="2000" dirty="0">
                <a:solidFill>
                  <a:srgbClr val="000000">
                    <a:lumMod val="75000"/>
                    <a:lumOff val="25000"/>
                  </a:srgbClr>
                </a:solidFill>
                <a:latin typeface="Arial"/>
              </a:rPr>
              <a:t>Examina varias formas en que los principales proveedores gestionan su cadena de suministro para que sean más sostenibles.</a:t>
            </a:r>
          </a:p>
        </p:txBody>
      </p:sp>
      <p:sp>
        <p:nvSpPr>
          <p:cNvPr id="8" name="Titel 1">
            <a:extLst>
              <a:ext uri="{FF2B5EF4-FFF2-40B4-BE49-F238E27FC236}">
                <a16:creationId xmlns:a16="http://schemas.microsoft.com/office/drawing/2014/main" id="{6D31A3F9-26D5-4A81-84C6-BFBFEE257B5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9391098-DBBA-4CAD-AC08-F4258F9292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7F9FB2E5-809D-4606-8DC5-FF40F36DB216}"/>
              </a:ext>
            </a:extLst>
          </p:cNvPr>
          <p:cNvSpPr txBox="1"/>
          <p:nvPr/>
        </p:nvSpPr>
        <p:spPr>
          <a:xfrm>
            <a:off x="4848223" y="1825869"/>
            <a:ext cx="4067175" cy="4162678"/>
          </a:xfrm>
          <a:prstGeom prst="rect">
            <a:avLst/>
          </a:prstGeom>
          <a:noFill/>
        </p:spPr>
        <p:txBody>
          <a:bodyPr wrap="square" rtlCol="0" anchor="ctr">
            <a:spAutoFit/>
          </a:bodyPr>
          <a:lstStyle/>
          <a:p>
            <a:pPr algn="ctr"/>
            <a:r>
              <a:rPr lang="es-ES" dirty="0">
                <a:solidFill>
                  <a:schemeClr val="tx1">
                    <a:lumMod val="75000"/>
                    <a:lumOff val="25000"/>
                  </a:schemeClr>
                </a:solidFill>
              </a:rPr>
              <a:t>Adaptación de recetas para eliminar ingredientes insostenibles: </a:t>
            </a:r>
            <a:r>
              <a:rPr lang="es-ES" sz="1100" dirty="0">
                <a:solidFill>
                  <a:schemeClr val="tx1">
                    <a:lumMod val="75000"/>
                    <a:lumOff val="25000"/>
                  </a:schemeClr>
                </a:solidFill>
              </a:rPr>
              <a:t>un ingrediente puede ser sustituido por uno similar o eliminado por completo.</a:t>
            </a:r>
          </a:p>
          <a:p>
            <a:pPr algn="ctr"/>
            <a:endParaRPr lang="es-ES" sz="1100" dirty="0">
              <a:solidFill>
                <a:schemeClr val="tx1">
                  <a:lumMod val="75000"/>
                  <a:lumOff val="25000"/>
                </a:schemeClr>
              </a:solidFill>
            </a:endParaRPr>
          </a:p>
          <a:p>
            <a:pPr algn="ctr"/>
            <a:endParaRPr lang="es-ES" sz="1100" dirty="0">
              <a:solidFill>
                <a:schemeClr val="tx1">
                  <a:lumMod val="75000"/>
                  <a:lumOff val="25000"/>
                </a:schemeClr>
              </a:solidFill>
            </a:endParaRPr>
          </a:p>
          <a:p>
            <a:pPr algn="ctr">
              <a:lnSpc>
                <a:spcPts val="2800"/>
              </a:lnSpc>
            </a:pPr>
            <a:r>
              <a:rPr lang="es-ES" dirty="0">
                <a:solidFill>
                  <a:schemeClr val="tx1">
                    <a:lumMod val="75000"/>
                    <a:lumOff val="25000"/>
                  </a:schemeClr>
                </a:solidFill>
              </a:rPr>
              <a:t>Mejora del rendimiento de los proveedores existentes.</a:t>
            </a:r>
          </a:p>
          <a:p>
            <a:pPr algn="ctr">
              <a:lnSpc>
                <a:spcPts val="28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Enfoque de múltiples opciones.</a:t>
            </a:r>
          </a:p>
          <a:p>
            <a:pPr algn="ctr">
              <a:lnSpc>
                <a:spcPts val="43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Abastecimiento de agua sostenible.</a:t>
            </a:r>
            <a:endParaRPr lang="es-ES" sz="1600" i="1" dirty="0">
              <a:solidFill>
                <a:schemeClr val="tx1">
                  <a:lumMod val="75000"/>
                  <a:lumOff val="25000"/>
                </a:schemeClr>
              </a:solidFill>
            </a:endParaRPr>
          </a:p>
          <a:p>
            <a:pPr algn="ctr"/>
            <a:endParaRPr lang="es-ES" dirty="0">
              <a:solidFill>
                <a:schemeClr val="tx1">
                  <a:lumMod val="75000"/>
                  <a:lumOff val="25000"/>
                </a:schemeClr>
              </a:solidFill>
            </a:endParaRPr>
          </a:p>
        </p:txBody>
      </p:sp>
      <p:grpSp>
        <p:nvGrpSpPr>
          <p:cNvPr id="17" name="Grupo 16">
            <a:extLst>
              <a:ext uri="{FF2B5EF4-FFF2-40B4-BE49-F238E27FC236}">
                <a16:creationId xmlns:a16="http://schemas.microsoft.com/office/drawing/2014/main" id="{42C6B3C1-078E-4B63-8A94-5B95066557D8}"/>
              </a:ext>
            </a:extLst>
          </p:cNvPr>
          <p:cNvGrpSpPr/>
          <p:nvPr/>
        </p:nvGrpSpPr>
        <p:grpSpPr>
          <a:xfrm>
            <a:off x="4848224" y="1714500"/>
            <a:ext cx="4067175" cy="4331955"/>
            <a:chOff x="4373566" y="1714500"/>
            <a:chExt cx="4541834" cy="4331955"/>
          </a:xfrm>
        </p:grpSpPr>
        <p:sp>
          <p:nvSpPr>
            <p:cNvPr id="12" name="Rectángulo 11">
              <a:extLst>
                <a:ext uri="{FF2B5EF4-FFF2-40B4-BE49-F238E27FC236}">
                  <a16:creationId xmlns:a16="http://schemas.microsoft.com/office/drawing/2014/main" id="{4499226E-30F8-44C8-A3B2-4703CF0E9DE1}"/>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91E1F355-3998-4E09-8C66-DD93D15C7CC1}"/>
                </a:ext>
              </a:extLst>
            </p:cNvPr>
            <p:cNvCxnSpPr/>
            <p:nvPr/>
          </p:nvCxnSpPr>
          <p:spPr>
            <a:xfrm>
              <a:off x="4373566" y="28289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14">
              <a:extLst>
                <a:ext uri="{FF2B5EF4-FFF2-40B4-BE49-F238E27FC236}">
                  <a16:creationId xmlns:a16="http://schemas.microsoft.com/office/drawing/2014/main" id="{14AA81F6-8B50-492C-BEDE-5069F669FE2E}"/>
                </a:ext>
              </a:extLst>
            </p:cNvPr>
            <p:cNvCxnSpPr/>
            <p:nvPr/>
          </p:nvCxnSpPr>
          <p:spPr>
            <a:xfrm>
              <a:off x="4373566" y="38576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Conector recto 15">
              <a:extLst>
                <a:ext uri="{FF2B5EF4-FFF2-40B4-BE49-F238E27FC236}">
                  <a16:creationId xmlns:a16="http://schemas.microsoft.com/office/drawing/2014/main" id="{4DF461EF-3C5F-42A0-8AA7-4C9667D812F8}"/>
                </a:ext>
              </a:extLst>
            </p:cNvPr>
            <p:cNvCxnSpPr/>
            <p:nvPr/>
          </p:nvCxnSpPr>
          <p:spPr>
            <a:xfrm>
              <a:off x="4373566" y="48482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 name="Grupo 17">
            <a:extLst>
              <a:ext uri="{FF2B5EF4-FFF2-40B4-BE49-F238E27FC236}">
                <a16:creationId xmlns:a16="http://schemas.microsoft.com/office/drawing/2014/main" id="{7C427D42-33DD-4348-AF13-09AFEEE478F8}"/>
              </a:ext>
            </a:extLst>
          </p:cNvPr>
          <p:cNvGrpSpPr/>
          <p:nvPr/>
        </p:nvGrpSpPr>
        <p:grpSpPr>
          <a:xfrm>
            <a:off x="370136" y="1714499"/>
            <a:ext cx="3947800" cy="4331955"/>
            <a:chOff x="4373566" y="1714500"/>
            <a:chExt cx="4541834" cy="4331955"/>
          </a:xfrm>
        </p:grpSpPr>
        <p:sp>
          <p:nvSpPr>
            <p:cNvPr id="19" name="Rectángulo 18">
              <a:extLst>
                <a:ext uri="{FF2B5EF4-FFF2-40B4-BE49-F238E27FC236}">
                  <a16:creationId xmlns:a16="http://schemas.microsoft.com/office/drawing/2014/main" id="{23E477F3-2033-47D9-8048-1007F74784FB}"/>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C762C903-37F3-4C1C-8EAA-6E640BC43C5E}"/>
                </a:ext>
              </a:extLst>
            </p:cNvPr>
            <p:cNvCxnSpPr/>
            <p:nvPr/>
          </p:nvCxnSpPr>
          <p:spPr>
            <a:xfrm>
              <a:off x="4373566" y="2895600"/>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ángulo 23">
            <a:extLst>
              <a:ext uri="{FF2B5EF4-FFF2-40B4-BE49-F238E27FC236}">
                <a16:creationId xmlns:a16="http://schemas.microsoft.com/office/drawing/2014/main" id="{94224C9D-006F-47AE-8E29-21E352C9B9B3}"/>
              </a:ext>
            </a:extLst>
          </p:cNvPr>
          <p:cNvSpPr/>
          <p:nvPr/>
        </p:nvSpPr>
        <p:spPr>
          <a:xfrm>
            <a:off x="370136" y="1816839"/>
            <a:ext cx="3947800" cy="976421"/>
          </a:xfrm>
          <a:prstGeom prst="rect">
            <a:avLst/>
          </a:prstGeom>
        </p:spPr>
        <p:txBody>
          <a:bodyPr wrap="square">
            <a:spAutoFit/>
          </a:bodyPr>
          <a:lstStyle/>
          <a:p>
            <a:pPr lvl="0" defTabSz="685800">
              <a:spcBef>
                <a:spcPct val="20000"/>
              </a:spcBef>
            </a:pPr>
            <a:r>
              <a:rPr lang="es-ES" sz="1425" b="1" dirty="0">
                <a:solidFill>
                  <a:srgbClr val="000000">
                    <a:lumMod val="85000"/>
                    <a:lumOff val="15000"/>
                  </a:srgbClr>
                </a:solidFill>
              </a:rPr>
              <a:t>Adquisiciones ecológicas: </a:t>
            </a:r>
            <a:r>
              <a:rPr lang="es-ES" sz="1050" dirty="0">
                <a:solidFill>
                  <a:srgbClr val="000000">
                    <a:lumMod val="85000"/>
                    <a:lumOff val="15000"/>
                  </a:srgbClr>
                </a:solidFill>
              </a:rPr>
              <a:t>el fabricante puede cambiar de proveedor para reducir los impactos ambientales.</a:t>
            </a:r>
          </a:p>
          <a:p>
            <a:pPr lvl="0" defTabSz="685800">
              <a:spcBef>
                <a:spcPct val="20000"/>
              </a:spcBef>
              <a:spcAft>
                <a:spcPts val="900"/>
              </a:spcAft>
            </a:pPr>
            <a:endParaRPr lang="es-ES" sz="1050" i="1" dirty="0">
              <a:solidFill>
                <a:srgbClr val="000000">
                  <a:lumMod val="85000"/>
                  <a:lumOff val="15000"/>
                </a:srgbClr>
              </a:solidFill>
            </a:endParaRPr>
          </a:p>
          <a:p>
            <a:pPr lvl="0" defTabSz="685800">
              <a:spcBef>
                <a:spcPct val="20000"/>
              </a:spcBef>
              <a:spcAft>
                <a:spcPts val="900"/>
              </a:spcAft>
            </a:pPr>
            <a:r>
              <a:rPr lang="es-ES" sz="1050" i="1" dirty="0">
                <a:solidFill>
                  <a:srgbClr val="000000">
                    <a:lumMod val="85000"/>
                    <a:lumOff val="15000"/>
                  </a:srgbClr>
                </a:solidFill>
              </a:rPr>
              <a:t>Se han identificado seis productos clave como prioridades:</a:t>
            </a:r>
            <a:endParaRPr lang="es-ES" dirty="0"/>
          </a:p>
        </p:txBody>
      </p:sp>
      <p:sp>
        <p:nvSpPr>
          <p:cNvPr id="25" name="Rectángulo 24">
            <a:extLst>
              <a:ext uri="{FF2B5EF4-FFF2-40B4-BE49-F238E27FC236}">
                <a16:creationId xmlns:a16="http://schemas.microsoft.com/office/drawing/2014/main" id="{C8F96A17-952B-43B9-85B9-B58AF0041658}"/>
              </a:ext>
            </a:extLst>
          </p:cNvPr>
          <p:cNvSpPr/>
          <p:nvPr/>
        </p:nvSpPr>
        <p:spPr>
          <a:xfrm>
            <a:off x="370136" y="358477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508B848A-9A5D-472D-BDFC-F71FB9303C32}"/>
              </a:ext>
            </a:extLst>
          </p:cNvPr>
          <p:cNvSpPr/>
          <p:nvPr/>
        </p:nvSpPr>
        <p:spPr>
          <a:xfrm>
            <a:off x="370136" y="456796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062A68BD-2BB6-44CE-90AC-9E80A63D4A82}"/>
              </a:ext>
            </a:extLst>
          </p:cNvPr>
          <p:cNvSpPr/>
          <p:nvPr/>
        </p:nvSpPr>
        <p:spPr>
          <a:xfrm>
            <a:off x="370136" y="5602243"/>
            <a:ext cx="3947800" cy="444211"/>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28">
            <a:extLst>
              <a:ext uri="{FF2B5EF4-FFF2-40B4-BE49-F238E27FC236}">
                <a16:creationId xmlns:a16="http://schemas.microsoft.com/office/drawing/2014/main" id="{D45934D2-1232-4A43-9B4D-4E5189F0599D}"/>
              </a:ext>
            </a:extLst>
          </p:cNvPr>
          <p:cNvCxnSpPr>
            <a:cxnSpLocks/>
          </p:cNvCxnSpPr>
          <p:nvPr/>
        </p:nvCxnSpPr>
        <p:spPr>
          <a:xfrm>
            <a:off x="2344036" y="2971361"/>
            <a:ext cx="0" cy="30579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EE5ECC1-A833-4061-AE66-545B0BD02F87}"/>
              </a:ext>
            </a:extLst>
          </p:cNvPr>
          <p:cNvSpPr txBox="1"/>
          <p:nvPr/>
        </p:nvSpPr>
        <p:spPr>
          <a:xfrm>
            <a:off x="331141" y="3584776"/>
            <a:ext cx="2041470" cy="276999"/>
          </a:xfrm>
          <a:prstGeom prst="rect">
            <a:avLst/>
          </a:prstGeom>
          <a:noFill/>
        </p:spPr>
        <p:txBody>
          <a:bodyPr wrap="square" rtlCol="0">
            <a:spAutoFit/>
          </a:bodyPr>
          <a:lstStyle/>
          <a:p>
            <a:pPr algn="ctr"/>
            <a:r>
              <a:rPr lang="es-ES" sz="1200" dirty="0"/>
              <a:t>Embalajes Papel y Cartón</a:t>
            </a:r>
          </a:p>
        </p:txBody>
      </p:sp>
      <p:sp>
        <p:nvSpPr>
          <p:cNvPr id="31" name="CuadroTexto 30">
            <a:extLst>
              <a:ext uri="{FF2B5EF4-FFF2-40B4-BE49-F238E27FC236}">
                <a16:creationId xmlns:a16="http://schemas.microsoft.com/office/drawing/2014/main" id="{816F11FC-8574-4CF0-81AD-FD87FEDAC2EF}"/>
              </a:ext>
            </a:extLst>
          </p:cNvPr>
          <p:cNvSpPr txBox="1"/>
          <p:nvPr/>
        </p:nvSpPr>
        <p:spPr>
          <a:xfrm>
            <a:off x="2372612" y="3570100"/>
            <a:ext cx="1923166" cy="276999"/>
          </a:xfrm>
          <a:prstGeom prst="rect">
            <a:avLst/>
          </a:prstGeom>
          <a:noFill/>
        </p:spPr>
        <p:txBody>
          <a:bodyPr wrap="square" rtlCol="0">
            <a:spAutoFit/>
          </a:bodyPr>
          <a:lstStyle/>
          <a:p>
            <a:pPr algn="ctr"/>
            <a:r>
              <a:rPr lang="es-ES" sz="1200" dirty="0"/>
              <a:t>Energía de la Madera</a:t>
            </a:r>
          </a:p>
        </p:txBody>
      </p:sp>
      <p:sp>
        <p:nvSpPr>
          <p:cNvPr id="32" name="CuadroTexto 31">
            <a:extLst>
              <a:ext uri="{FF2B5EF4-FFF2-40B4-BE49-F238E27FC236}">
                <a16:creationId xmlns:a16="http://schemas.microsoft.com/office/drawing/2014/main" id="{BF5EBF7C-A18B-4D4D-A42C-177A81B728DD}"/>
              </a:ext>
            </a:extLst>
          </p:cNvPr>
          <p:cNvSpPr txBox="1"/>
          <p:nvPr/>
        </p:nvSpPr>
        <p:spPr>
          <a:xfrm>
            <a:off x="331141" y="4550951"/>
            <a:ext cx="2041470" cy="276999"/>
          </a:xfrm>
          <a:prstGeom prst="rect">
            <a:avLst/>
          </a:prstGeom>
          <a:noFill/>
        </p:spPr>
        <p:txBody>
          <a:bodyPr wrap="square" rtlCol="0">
            <a:spAutoFit/>
          </a:bodyPr>
          <a:lstStyle/>
          <a:p>
            <a:pPr algn="ctr"/>
            <a:r>
              <a:rPr lang="es-ES" sz="1200" dirty="0"/>
              <a:t>Aceite de palma</a:t>
            </a:r>
          </a:p>
        </p:txBody>
      </p:sp>
      <p:sp>
        <p:nvSpPr>
          <p:cNvPr id="33" name="CuadroTexto 32">
            <a:extLst>
              <a:ext uri="{FF2B5EF4-FFF2-40B4-BE49-F238E27FC236}">
                <a16:creationId xmlns:a16="http://schemas.microsoft.com/office/drawing/2014/main" id="{45ABBA71-1804-47BE-B197-9FB5739DEC3B}"/>
              </a:ext>
            </a:extLst>
          </p:cNvPr>
          <p:cNvSpPr txBox="1"/>
          <p:nvPr/>
        </p:nvSpPr>
        <p:spPr>
          <a:xfrm>
            <a:off x="2364541" y="4556442"/>
            <a:ext cx="2041470" cy="276999"/>
          </a:xfrm>
          <a:prstGeom prst="rect">
            <a:avLst/>
          </a:prstGeom>
          <a:noFill/>
        </p:spPr>
        <p:txBody>
          <a:bodyPr wrap="square" rtlCol="0">
            <a:spAutoFit/>
          </a:bodyPr>
          <a:lstStyle/>
          <a:p>
            <a:pPr algn="ctr"/>
            <a:r>
              <a:rPr lang="es-ES" sz="1200" dirty="0"/>
              <a:t>Caña de azúcar</a:t>
            </a:r>
          </a:p>
        </p:txBody>
      </p:sp>
      <p:sp>
        <p:nvSpPr>
          <p:cNvPr id="34" name="CuadroTexto 33">
            <a:extLst>
              <a:ext uri="{FF2B5EF4-FFF2-40B4-BE49-F238E27FC236}">
                <a16:creationId xmlns:a16="http://schemas.microsoft.com/office/drawing/2014/main" id="{88BB81BB-2255-460A-AB2C-3502D1A442D2}"/>
              </a:ext>
            </a:extLst>
          </p:cNvPr>
          <p:cNvSpPr txBox="1"/>
          <p:nvPr/>
        </p:nvSpPr>
        <p:spPr>
          <a:xfrm>
            <a:off x="302566" y="5587567"/>
            <a:ext cx="2041470" cy="461665"/>
          </a:xfrm>
          <a:prstGeom prst="rect">
            <a:avLst/>
          </a:prstGeom>
          <a:noFill/>
        </p:spPr>
        <p:txBody>
          <a:bodyPr wrap="square" rtlCol="0">
            <a:spAutoFit/>
          </a:bodyPr>
          <a:lstStyle/>
          <a:p>
            <a:pPr algn="ctr"/>
            <a:r>
              <a:rPr lang="es-ES" sz="1200" dirty="0"/>
              <a:t>Soja para alimentación animal</a:t>
            </a:r>
          </a:p>
        </p:txBody>
      </p:sp>
      <p:sp>
        <p:nvSpPr>
          <p:cNvPr id="35" name="CuadroTexto 34">
            <a:extLst>
              <a:ext uri="{FF2B5EF4-FFF2-40B4-BE49-F238E27FC236}">
                <a16:creationId xmlns:a16="http://schemas.microsoft.com/office/drawing/2014/main" id="{DFE51224-0D58-431C-98CD-5242DEC52208}"/>
              </a:ext>
            </a:extLst>
          </p:cNvPr>
          <p:cNvSpPr txBox="1"/>
          <p:nvPr/>
        </p:nvSpPr>
        <p:spPr>
          <a:xfrm>
            <a:off x="2276466" y="5596313"/>
            <a:ext cx="2041470" cy="461665"/>
          </a:xfrm>
          <a:prstGeom prst="rect">
            <a:avLst/>
          </a:prstGeom>
          <a:noFill/>
        </p:spPr>
        <p:txBody>
          <a:bodyPr wrap="square" rtlCol="0">
            <a:spAutoFit/>
          </a:bodyPr>
          <a:lstStyle/>
          <a:p>
            <a:pPr algn="ctr"/>
            <a:r>
              <a:rPr lang="es-ES" sz="1200" dirty="0"/>
              <a:t>Materias primas de origen biológico para embalaje</a:t>
            </a:r>
          </a:p>
        </p:txBody>
      </p:sp>
      <p:pic>
        <p:nvPicPr>
          <p:cNvPr id="40" name="Imagen 39">
            <a:extLst>
              <a:ext uri="{FF2B5EF4-FFF2-40B4-BE49-F238E27FC236}">
                <a16:creationId xmlns:a16="http://schemas.microsoft.com/office/drawing/2014/main" id="{69E69923-F69A-40D7-AD6B-CEFA5290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76" y="3960005"/>
            <a:ext cx="576000" cy="576000"/>
          </a:xfrm>
          <a:prstGeom prst="rect">
            <a:avLst/>
          </a:prstGeom>
        </p:spPr>
      </p:pic>
      <p:pic>
        <p:nvPicPr>
          <p:cNvPr id="42" name="Imagen 41" descr="Imagen que contiene texto&#10;&#10;Descripción generada automáticamente">
            <a:extLst>
              <a:ext uri="{FF2B5EF4-FFF2-40B4-BE49-F238E27FC236}">
                <a16:creationId xmlns:a16="http://schemas.microsoft.com/office/drawing/2014/main" id="{966700CF-844B-4B3F-A5CF-83F536E94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76" y="2962972"/>
            <a:ext cx="576000" cy="576000"/>
          </a:xfrm>
          <a:prstGeom prst="rect">
            <a:avLst/>
          </a:prstGeom>
        </p:spPr>
      </p:pic>
      <p:pic>
        <p:nvPicPr>
          <p:cNvPr id="44" name="Imagen 43">
            <a:extLst>
              <a:ext uri="{FF2B5EF4-FFF2-40B4-BE49-F238E27FC236}">
                <a16:creationId xmlns:a16="http://schemas.microsoft.com/office/drawing/2014/main" id="{630AFC49-85E4-4FEF-9823-1A8584669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76" y="4984758"/>
            <a:ext cx="576000" cy="576000"/>
          </a:xfrm>
          <a:prstGeom prst="rect">
            <a:avLst/>
          </a:prstGeom>
        </p:spPr>
      </p:pic>
      <p:pic>
        <p:nvPicPr>
          <p:cNvPr id="46" name="Imagen 45" descr="Imagen que contiene objeto&#10;&#10;Descripción generada automáticamente">
            <a:extLst>
              <a:ext uri="{FF2B5EF4-FFF2-40B4-BE49-F238E27FC236}">
                <a16:creationId xmlns:a16="http://schemas.microsoft.com/office/drawing/2014/main" id="{C4567994-373B-4B3A-8925-B31721A94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776" y="5070773"/>
            <a:ext cx="576000" cy="576000"/>
          </a:xfrm>
          <a:prstGeom prst="rect">
            <a:avLst/>
          </a:prstGeom>
        </p:spPr>
      </p:pic>
      <p:pic>
        <p:nvPicPr>
          <p:cNvPr id="48" name="Imagen 47">
            <a:extLst>
              <a:ext uri="{FF2B5EF4-FFF2-40B4-BE49-F238E27FC236}">
                <a16:creationId xmlns:a16="http://schemas.microsoft.com/office/drawing/2014/main" id="{1FFFA658-1AB0-4705-87C8-DAFBAD5EF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776" y="3943506"/>
            <a:ext cx="576000" cy="576000"/>
          </a:xfrm>
          <a:prstGeom prst="rect">
            <a:avLst/>
          </a:prstGeom>
        </p:spPr>
      </p:pic>
      <p:pic>
        <p:nvPicPr>
          <p:cNvPr id="50" name="Imagen 49">
            <a:extLst>
              <a:ext uri="{FF2B5EF4-FFF2-40B4-BE49-F238E27FC236}">
                <a16:creationId xmlns:a16="http://schemas.microsoft.com/office/drawing/2014/main" id="{00183FC0-549B-46EF-9305-9C84A0C37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76" y="2976877"/>
            <a:ext cx="576000" cy="576000"/>
          </a:xfrm>
          <a:prstGeom prst="rect">
            <a:avLst/>
          </a:prstGeom>
        </p:spPr>
      </p:pic>
    </p:spTree>
    <p:extLst>
      <p:ext uri="{BB962C8B-B14F-4D97-AF65-F5344CB8AC3E}">
        <p14:creationId xmlns:p14="http://schemas.microsoft.com/office/powerpoint/2010/main" val="5442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13</a:t>
            </a:fld>
            <a:endParaRPr lang="de-DE"/>
          </a:p>
        </p:txBody>
      </p:sp>
      <p:pic>
        <p:nvPicPr>
          <p:cNvPr id="12" name="Imagen 11">
            <a:extLst>
              <a:ext uri="{FF2B5EF4-FFF2-40B4-BE49-F238E27FC236}">
                <a16:creationId xmlns:a16="http://schemas.microsoft.com/office/drawing/2014/main" id="{98518B10-8CCA-43CF-AFC9-15C9A7F3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95" y="1666413"/>
            <a:ext cx="682096" cy="682096"/>
          </a:xfrm>
          <a:prstGeom prst="rect">
            <a:avLst/>
          </a:prstGeom>
        </p:spPr>
      </p:pic>
      <p:pic>
        <p:nvPicPr>
          <p:cNvPr id="3" name="Imagen 2" descr="Imagen que contiene imágenes prediseñadas&#10;&#10;Descripción generada automáticamente">
            <a:extLst>
              <a:ext uri="{FF2B5EF4-FFF2-40B4-BE49-F238E27FC236}">
                <a16:creationId xmlns:a16="http://schemas.microsoft.com/office/drawing/2014/main" id="{2C591520-8BA8-4CCC-B063-D5B91736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714" y="4310737"/>
            <a:ext cx="1186271" cy="406992"/>
          </a:xfrm>
          <a:prstGeom prst="rect">
            <a:avLst/>
          </a:prstGeom>
        </p:spPr>
      </p:pic>
      <p:pic>
        <p:nvPicPr>
          <p:cNvPr id="15" name="Imagen 14">
            <a:extLst>
              <a:ext uri="{FF2B5EF4-FFF2-40B4-BE49-F238E27FC236}">
                <a16:creationId xmlns:a16="http://schemas.microsoft.com/office/drawing/2014/main" id="{EAF50E3A-93F2-4018-980D-981C7CB67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520" y="2320840"/>
            <a:ext cx="595083" cy="656260"/>
          </a:xfrm>
          <a:prstGeom prst="rect">
            <a:avLst/>
          </a:prstGeom>
        </p:spPr>
      </p:pic>
      <p:graphicFrame>
        <p:nvGraphicFramePr>
          <p:cNvPr id="17" name="Tabla 16">
            <a:extLst>
              <a:ext uri="{FF2B5EF4-FFF2-40B4-BE49-F238E27FC236}">
                <a16:creationId xmlns:a16="http://schemas.microsoft.com/office/drawing/2014/main" id="{9449CE07-F121-4BEF-99FD-0F4716B73802}"/>
              </a:ext>
            </a:extLst>
          </p:cNvPr>
          <p:cNvGraphicFramePr>
            <a:graphicFrameLocks noGrp="1"/>
          </p:cNvGraphicFramePr>
          <p:nvPr>
            <p:extLst>
              <p:ext uri="{D42A27DB-BD31-4B8C-83A1-F6EECF244321}">
                <p14:modId xmlns:p14="http://schemas.microsoft.com/office/powerpoint/2010/main" val="2636625516"/>
              </p:ext>
            </p:extLst>
          </p:nvPr>
        </p:nvGraphicFramePr>
        <p:xfrm>
          <a:off x="6293887" y="2760080"/>
          <a:ext cx="2567679" cy="2519616"/>
        </p:xfrm>
        <a:graphic>
          <a:graphicData uri="http://schemas.openxmlformats.org/drawingml/2006/table">
            <a:tbl>
              <a:tblPr firstRow="1" bandRow="1">
                <a:tableStyleId>{5940675A-B579-460E-94D1-54222C63F5DA}</a:tableStyleId>
              </a:tblPr>
              <a:tblGrid>
                <a:gridCol w="1280177">
                  <a:extLst>
                    <a:ext uri="{9D8B030D-6E8A-4147-A177-3AD203B41FA5}">
                      <a16:colId xmlns:a16="http://schemas.microsoft.com/office/drawing/2014/main" val="1712659758"/>
                    </a:ext>
                  </a:extLst>
                </a:gridCol>
                <a:gridCol w="1287502">
                  <a:extLst>
                    <a:ext uri="{9D8B030D-6E8A-4147-A177-3AD203B41FA5}">
                      <a16:colId xmlns:a16="http://schemas.microsoft.com/office/drawing/2014/main" val="1626775650"/>
                    </a:ext>
                  </a:extLst>
                </a:gridCol>
              </a:tblGrid>
              <a:tr h="337271">
                <a:tc>
                  <a:txBody>
                    <a:bodyPr/>
                    <a:lstStyle/>
                    <a:p>
                      <a:r>
                        <a:rPr lang="es-ES" sz="900" b="1" dirty="0"/>
                        <a:t>Materia prima</a:t>
                      </a:r>
                    </a:p>
                  </a:txBody>
                  <a:tcPr marL="59518" marR="59518" marT="29759" marB="29759" anchor="ctr">
                    <a:solidFill>
                      <a:schemeClr val="bg1"/>
                    </a:solidFill>
                  </a:tcPr>
                </a:tc>
                <a:tc>
                  <a:txBody>
                    <a:bodyPr/>
                    <a:lstStyle/>
                    <a:p>
                      <a:r>
                        <a:rPr lang="es-ES" sz="900" b="1" dirty="0"/>
                        <a:t>% sostenible en 2013</a:t>
                      </a:r>
                    </a:p>
                  </a:txBody>
                  <a:tcPr marL="59518" marR="59518" marT="29759" marB="29759" anchor="ctr">
                    <a:solidFill>
                      <a:schemeClr val="bg1"/>
                    </a:solidFill>
                  </a:tcPr>
                </a:tc>
                <a:extLst>
                  <a:ext uri="{0D108BD9-81ED-4DB2-BD59-A6C34878D82A}">
                    <a16:rowId xmlns:a16="http://schemas.microsoft.com/office/drawing/2014/main" val="3849685972"/>
                  </a:ext>
                </a:extLst>
              </a:tr>
              <a:tr h="198395">
                <a:tc>
                  <a:txBody>
                    <a:bodyPr/>
                    <a:lstStyle/>
                    <a:p>
                      <a:r>
                        <a:rPr lang="es-ES" sz="900" dirty="0"/>
                        <a:t>Aceite de palma</a:t>
                      </a:r>
                    </a:p>
                  </a:txBody>
                  <a:tcPr marL="59518" marR="59518" marT="29759" marB="29759" anchor="ctr">
                    <a:solidFill>
                      <a:schemeClr val="bg1"/>
                    </a:solidFill>
                  </a:tcPr>
                </a:tc>
                <a:tc>
                  <a:txBody>
                    <a:bodyPr/>
                    <a:lstStyle/>
                    <a:p>
                      <a:r>
                        <a:rPr lang="es-ES" sz="900" dirty="0"/>
                        <a:t>100%</a:t>
                      </a:r>
                    </a:p>
                  </a:txBody>
                  <a:tcPr marL="59518" marR="59518" marT="29759" marB="29759" anchor="ctr">
                    <a:solidFill>
                      <a:schemeClr val="bg1"/>
                    </a:solidFill>
                  </a:tcPr>
                </a:tc>
                <a:extLst>
                  <a:ext uri="{0D108BD9-81ED-4DB2-BD59-A6C34878D82A}">
                    <a16:rowId xmlns:a16="http://schemas.microsoft.com/office/drawing/2014/main" val="1710262241"/>
                  </a:ext>
                </a:extLst>
              </a:tr>
              <a:tr h="198395">
                <a:tc>
                  <a:txBody>
                    <a:bodyPr/>
                    <a:lstStyle/>
                    <a:p>
                      <a:r>
                        <a:rPr lang="es-ES" sz="900" dirty="0"/>
                        <a:t>Papel</a:t>
                      </a:r>
                    </a:p>
                  </a:txBody>
                  <a:tcPr marL="59518" marR="59518" marT="29759" marB="29759" anchor="ctr">
                    <a:solidFill>
                      <a:schemeClr val="bg1"/>
                    </a:solidFill>
                  </a:tcPr>
                </a:tc>
                <a:tc>
                  <a:txBody>
                    <a:bodyPr/>
                    <a:lstStyle/>
                    <a:p>
                      <a:r>
                        <a:rPr lang="es-ES" sz="900" dirty="0"/>
                        <a:t>62%</a:t>
                      </a:r>
                    </a:p>
                  </a:txBody>
                  <a:tcPr marL="59518" marR="59518" marT="29759" marB="29759" anchor="ctr">
                    <a:solidFill>
                      <a:schemeClr val="bg1"/>
                    </a:solidFill>
                  </a:tcPr>
                </a:tc>
                <a:extLst>
                  <a:ext uri="{0D108BD9-81ED-4DB2-BD59-A6C34878D82A}">
                    <a16:rowId xmlns:a16="http://schemas.microsoft.com/office/drawing/2014/main" val="658771016"/>
                  </a:ext>
                </a:extLst>
              </a:tr>
              <a:tr h="198395">
                <a:tc>
                  <a:txBody>
                    <a:bodyPr/>
                    <a:lstStyle/>
                    <a:p>
                      <a:r>
                        <a:rPr lang="es-ES" sz="900" dirty="0"/>
                        <a:t>Soja</a:t>
                      </a:r>
                    </a:p>
                  </a:txBody>
                  <a:tcPr marL="59518" marR="59518" marT="29759" marB="29759" anchor="ctr">
                    <a:solidFill>
                      <a:schemeClr val="bg1"/>
                    </a:solidFill>
                  </a:tcPr>
                </a:tc>
                <a:tc>
                  <a:txBody>
                    <a:bodyPr/>
                    <a:lstStyle/>
                    <a:p>
                      <a:r>
                        <a:rPr lang="es-ES" sz="900" dirty="0"/>
                        <a:t>12-25%</a:t>
                      </a:r>
                    </a:p>
                  </a:txBody>
                  <a:tcPr marL="59518" marR="59518" marT="29759" marB="29759" anchor="ctr">
                    <a:solidFill>
                      <a:schemeClr val="bg1"/>
                    </a:solidFill>
                  </a:tcPr>
                </a:tc>
                <a:extLst>
                  <a:ext uri="{0D108BD9-81ED-4DB2-BD59-A6C34878D82A}">
                    <a16:rowId xmlns:a16="http://schemas.microsoft.com/office/drawing/2014/main" val="924006684"/>
                  </a:ext>
                </a:extLst>
              </a:tr>
              <a:tr h="198395">
                <a:tc>
                  <a:txBody>
                    <a:bodyPr/>
                    <a:lstStyle/>
                    <a:p>
                      <a:r>
                        <a:rPr lang="es-ES" sz="900" dirty="0"/>
                        <a:t>Té</a:t>
                      </a:r>
                    </a:p>
                  </a:txBody>
                  <a:tcPr marL="59518" marR="59518" marT="29759" marB="29759" anchor="ctr">
                    <a:solidFill>
                      <a:schemeClr val="bg1"/>
                    </a:solidFill>
                  </a:tcPr>
                </a:tc>
                <a:tc>
                  <a:txBody>
                    <a:bodyPr/>
                    <a:lstStyle/>
                    <a:p>
                      <a:r>
                        <a:rPr lang="es-ES" sz="900" dirty="0"/>
                        <a:t>53-83%</a:t>
                      </a:r>
                    </a:p>
                  </a:txBody>
                  <a:tcPr marL="59518" marR="59518" marT="29759" marB="29759" anchor="ctr">
                    <a:solidFill>
                      <a:schemeClr val="bg1"/>
                    </a:solidFill>
                  </a:tcPr>
                </a:tc>
                <a:extLst>
                  <a:ext uri="{0D108BD9-81ED-4DB2-BD59-A6C34878D82A}">
                    <a16:rowId xmlns:a16="http://schemas.microsoft.com/office/drawing/2014/main" val="2220735461"/>
                  </a:ext>
                </a:extLst>
              </a:tr>
              <a:tr h="198395">
                <a:tc>
                  <a:txBody>
                    <a:bodyPr/>
                    <a:lstStyle/>
                    <a:p>
                      <a:r>
                        <a:rPr lang="es-ES" sz="900" dirty="0"/>
                        <a:t>Fruta</a:t>
                      </a:r>
                    </a:p>
                  </a:txBody>
                  <a:tcPr marL="59518" marR="59518" marT="29759" marB="29759" anchor="ctr">
                    <a:solidFill>
                      <a:schemeClr val="bg1"/>
                    </a:solidFill>
                  </a:tcPr>
                </a:tc>
                <a:tc>
                  <a:txBody>
                    <a:bodyPr/>
                    <a:lstStyle/>
                    <a:p>
                      <a:r>
                        <a:rPr lang="es-ES" sz="900" dirty="0"/>
                        <a:t>25%</a:t>
                      </a:r>
                    </a:p>
                  </a:txBody>
                  <a:tcPr marL="59518" marR="59518" marT="29759" marB="29759" anchor="ctr">
                    <a:solidFill>
                      <a:schemeClr val="bg1"/>
                    </a:solidFill>
                  </a:tcPr>
                </a:tc>
                <a:extLst>
                  <a:ext uri="{0D108BD9-81ED-4DB2-BD59-A6C34878D82A}">
                    <a16:rowId xmlns:a16="http://schemas.microsoft.com/office/drawing/2014/main" val="3143674062"/>
                  </a:ext>
                </a:extLst>
              </a:tr>
              <a:tr h="198395">
                <a:tc>
                  <a:txBody>
                    <a:bodyPr/>
                    <a:lstStyle/>
                    <a:p>
                      <a:r>
                        <a:rPr lang="es-ES" sz="900" dirty="0"/>
                        <a:t>Vegetales</a:t>
                      </a:r>
                    </a:p>
                  </a:txBody>
                  <a:tcPr marL="59518" marR="59518" marT="29759" marB="29759" anchor="ctr">
                    <a:solidFill>
                      <a:schemeClr val="bg1"/>
                    </a:solidFill>
                  </a:tcPr>
                </a:tc>
                <a:tc>
                  <a:txBody>
                    <a:bodyPr/>
                    <a:lstStyle/>
                    <a:p>
                      <a:r>
                        <a:rPr lang="es-ES" sz="900" dirty="0"/>
                        <a:t>76%</a:t>
                      </a:r>
                    </a:p>
                  </a:txBody>
                  <a:tcPr marL="59518" marR="59518" marT="29759" marB="29759" anchor="ctr">
                    <a:solidFill>
                      <a:schemeClr val="bg1"/>
                    </a:solidFill>
                  </a:tcPr>
                </a:tc>
                <a:extLst>
                  <a:ext uri="{0D108BD9-81ED-4DB2-BD59-A6C34878D82A}">
                    <a16:rowId xmlns:a16="http://schemas.microsoft.com/office/drawing/2014/main" val="499567457"/>
                  </a:ext>
                </a:extLst>
              </a:tr>
              <a:tr h="198395">
                <a:tc>
                  <a:txBody>
                    <a:bodyPr/>
                    <a:lstStyle/>
                    <a:p>
                      <a:r>
                        <a:rPr lang="es-ES" sz="900" dirty="0"/>
                        <a:t>Cacao</a:t>
                      </a:r>
                    </a:p>
                  </a:txBody>
                  <a:tcPr marL="59518" marR="59518" marT="29759" marB="29759" anchor="ctr">
                    <a:solidFill>
                      <a:schemeClr val="bg1"/>
                    </a:solidFill>
                  </a:tcPr>
                </a:tc>
                <a:tc>
                  <a:txBody>
                    <a:bodyPr/>
                    <a:lstStyle/>
                    <a:p>
                      <a:r>
                        <a:rPr lang="es-ES" sz="900" dirty="0"/>
                        <a:t>70%</a:t>
                      </a:r>
                    </a:p>
                  </a:txBody>
                  <a:tcPr marL="59518" marR="59518" marT="29759" marB="29759" anchor="ctr">
                    <a:solidFill>
                      <a:schemeClr val="bg1"/>
                    </a:solidFill>
                  </a:tcPr>
                </a:tc>
                <a:extLst>
                  <a:ext uri="{0D108BD9-81ED-4DB2-BD59-A6C34878D82A}">
                    <a16:rowId xmlns:a16="http://schemas.microsoft.com/office/drawing/2014/main" val="3820019208"/>
                  </a:ext>
                </a:extLst>
              </a:tr>
              <a:tr h="198395">
                <a:tc>
                  <a:txBody>
                    <a:bodyPr/>
                    <a:lstStyle/>
                    <a:p>
                      <a:r>
                        <a:rPr lang="es-ES" sz="900" dirty="0"/>
                        <a:t>Azúcar</a:t>
                      </a:r>
                    </a:p>
                  </a:txBody>
                  <a:tcPr marL="59518" marR="59518" marT="29759" marB="29759" anchor="ctr">
                    <a:solidFill>
                      <a:schemeClr val="bg1"/>
                    </a:solidFill>
                  </a:tcPr>
                </a:tc>
                <a:tc>
                  <a:txBody>
                    <a:bodyPr/>
                    <a:lstStyle/>
                    <a:p>
                      <a:r>
                        <a:rPr lang="es-ES" sz="900" dirty="0"/>
                        <a:t>49%</a:t>
                      </a:r>
                    </a:p>
                  </a:txBody>
                  <a:tcPr marL="59518" marR="59518" marT="29759" marB="29759" anchor="ctr">
                    <a:solidFill>
                      <a:schemeClr val="bg1"/>
                    </a:solidFill>
                  </a:tcPr>
                </a:tc>
                <a:extLst>
                  <a:ext uri="{0D108BD9-81ED-4DB2-BD59-A6C34878D82A}">
                    <a16:rowId xmlns:a16="http://schemas.microsoft.com/office/drawing/2014/main" val="4189969295"/>
                  </a:ext>
                </a:extLst>
              </a:tr>
              <a:tr h="198395">
                <a:tc>
                  <a:txBody>
                    <a:bodyPr/>
                    <a:lstStyle/>
                    <a:p>
                      <a:r>
                        <a:rPr lang="es-ES" sz="900" dirty="0"/>
                        <a:t>Aceite de girasol</a:t>
                      </a:r>
                    </a:p>
                  </a:txBody>
                  <a:tcPr marL="59518" marR="59518" marT="29759" marB="29759" anchor="ctr">
                    <a:solidFill>
                      <a:schemeClr val="bg1"/>
                    </a:solidFill>
                  </a:tcPr>
                </a:tc>
                <a:tc>
                  <a:txBody>
                    <a:bodyPr/>
                    <a:lstStyle/>
                    <a:p>
                      <a:r>
                        <a:rPr lang="es-ES" sz="900" dirty="0"/>
                        <a:t>23%</a:t>
                      </a:r>
                    </a:p>
                  </a:txBody>
                  <a:tcPr marL="59518" marR="59518" marT="29759" marB="29759" anchor="ctr">
                    <a:solidFill>
                      <a:schemeClr val="bg1"/>
                    </a:solidFill>
                  </a:tcPr>
                </a:tc>
                <a:extLst>
                  <a:ext uri="{0D108BD9-81ED-4DB2-BD59-A6C34878D82A}">
                    <a16:rowId xmlns:a16="http://schemas.microsoft.com/office/drawing/2014/main" val="1568190301"/>
                  </a:ext>
                </a:extLst>
              </a:tr>
              <a:tr h="198395">
                <a:tc>
                  <a:txBody>
                    <a:bodyPr/>
                    <a:lstStyle/>
                    <a:p>
                      <a:r>
                        <a:rPr lang="es-ES" sz="900" dirty="0"/>
                        <a:t>Aceite de colza</a:t>
                      </a:r>
                    </a:p>
                  </a:txBody>
                  <a:tcPr marL="59518" marR="59518" marT="29759" marB="29759" anchor="ctr">
                    <a:solidFill>
                      <a:schemeClr val="bg1"/>
                    </a:solidFill>
                  </a:tcPr>
                </a:tc>
                <a:tc>
                  <a:txBody>
                    <a:bodyPr/>
                    <a:lstStyle/>
                    <a:p>
                      <a:r>
                        <a:rPr lang="es-ES" sz="900" dirty="0"/>
                        <a:t>39%</a:t>
                      </a:r>
                    </a:p>
                  </a:txBody>
                  <a:tcPr marL="59518" marR="59518" marT="29759" marB="29759" anchor="ctr">
                    <a:solidFill>
                      <a:schemeClr val="bg1"/>
                    </a:solidFill>
                  </a:tcPr>
                </a:tc>
                <a:extLst>
                  <a:ext uri="{0D108BD9-81ED-4DB2-BD59-A6C34878D82A}">
                    <a16:rowId xmlns:a16="http://schemas.microsoft.com/office/drawing/2014/main" val="595201493"/>
                  </a:ext>
                </a:extLst>
              </a:tr>
              <a:tr h="198395">
                <a:tc>
                  <a:txBody>
                    <a:bodyPr/>
                    <a:lstStyle/>
                    <a:p>
                      <a:r>
                        <a:rPr lang="es-ES" sz="900" dirty="0"/>
                        <a:t>Lácteo</a:t>
                      </a:r>
                    </a:p>
                  </a:txBody>
                  <a:tcPr marL="59518" marR="59518" marT="29759" marB="29759" anchor="ctr">
                    <a:solidFill>
                      <a:schemeClr val="bg1"/>
                    </a:solidFill>
                  </a:tcPr>
                </a:tc>
                <a:tc>
                  <a:txBody>
                    <a:bodyPr/>
                    <a:lstStyle/>
                    <a:p>
                      <a:r>
                        <a:rPr lang="es-ES" sz="900" dirty="0"/>
                        <a:t>31%</a:t>
                      </a:r>
                    </a:p>
                  </a:txBody>
                  <a:tcPr marL="59518" marR="59518" marT="29759" marB="29759" anchor="ctr">
                    <a:solidFill>
                      <a:schemeClr val="bg1"/>
                    </a:solidFill>
                  </a:tcPr>
                </a:tc>
                <a:extLst>
                  <a:ext uri="{0D108BD9-81ED-4DB2-BD59-A6C34878D82A}">
                    <a16:rowId xmlns:a16="http://schemas.microsoft.com/office/drawing/2014/main" val="244491528"/>
                  </a:ext>
                </a:extLst>
              </a:tr>
            </a:tbl>
          </a:graphicData>
        </a:graphic>
      </p:graphicFrame>
      <p:sp>
        <p:nvSpPr>
          <p:cNvPr id="16" name="Rectángulo 15">
            <a:extLst>
              <a:ext uri="{FF2B5EF4-FFF2-40B4-BE49-F238E27FC236}">
                <a16:creationId xmlns:a16="http://schemas.microsoft.com/office/drawing/2014/main" id="{D4BCECC6-BFBD-439B-ABD7-D52CB8EEBE97}"/>
              </a:ext>
            </a:extLst>
          </p:cNvPr>
          <p:cNvSpPr/>
          <p:nvPr/>
        </p:nvSpPr>
        <p:spPr>
          <a:xfrm>
            <a:off x="397444" y="2438400"/>
            <a:ext cx="2713286" cy="151902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CE784D90-EE64-42B0-9397-AB27D3A2DA39}"/>
              </a:ext>
            </a:extLst>
          </p:cNvPr>
          <p:cNvSpPr txBox="1">
            <a:spLocks/>
          </p:cNvSpPr>
          <p:nvPr/>
        </p:nvSpPr>
        <p:spPr>
          <a:xfrm>
            <a:off x="252641" y="2496014"/>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da-DK" dirty="0"/>
              <a:t>Informa que gestiona toda la cadena de suministro de café.</a:t>
            </a:r>
          </a:p>
          <a:p>
            <a:pPr marL="189309" lvl="1" indent="0" algn="just">
              <a:buNone/>
            </a:pPr>
            <a:endParaRPr lang="da-DK" dirty="0"/>
          </a:p>
          <a:p>
            <a:pPr marL="189309" lvl="1" indent="0" algn="just">
              <a:buNone/>
            </a:pPr>
            <a:r>
              <a:rPr lang="es-ES" dirty="0"/>
              <a:t>Está certificado por un organismo externo independiente (DNV).</a:t>
            </a:r>
            <a:endParaRPr lang="da-DK" dirty="0"/>
          </a:p>
        </p:txBody>
      </p:sp>
      <p:sp>
        <p:nvSpPr>
          <p:cNvPr id="19" name="Rectángulo 18">
            <a:extLst>
              <a:ext uri="{FF2B5EF4-FFF2-40B4-BE49-F238E27FC236}">
                <a16:creationId xmlns:a16="http://schemas.microsoft.com/office/drawing/2014/main" id="{84A7FE4C-F7C7-4342-813C-ED27164EF30E}"/>
              </a:ext>
            </a:extLst>
          </p:cNvPr>
          <p:cNvSpPr/>
          <p:nvPr/>
        </p:nvSpPr>
        <p:spPr>
          <a:xfrm>
            <a:off x="398783" y="1541254"/>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C5737212-7D16-47C0-9336-9CDC86B79E7D}"/>
              </a:ext>
            </a:extLst>
          </p:cNvPr>
          <p:cNvSpPr/>
          <p:nvPr/>
        </p:nvSpPr>
        <p:spPr>
          <a:xfrm>
            <a:off x="396103" y="4944459"/>
            <a:ext cx="2713286" cy="1068104"/>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F427E2CB-9BA6-4E6C-BD61-217B6816BD29}"/>
              </a:ext>
            </a:extLst>
          </p:cNvPr>
          <p:cNvSpPr/>
          <p:nvPr/>
        </p:nvSpPr>
        <p:spPr>
          <a:xfrm>
            <a:off x="397442" y="4047313"/>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Inhaltsplatzhalter 10">
            <a:extLst>
              <a:ext uri="{FF2B5EF4-FFF2-40B4-BE49-F238E27FC236}">
                <a16:creationId xmlns:a16="http://schemas.microsoft.com/office/drawing/2014/main" id="{07E45A91-1FF8-42BA-8E48-C488F5A41BD7}"/>
              </a:ext>
            </a:extLst>
          </p:cNvPr>
          <p:cNvSpPr txBox="1">
            <a:spLocks/>
          </p:cNvSpPr>
          <p:nvPr/>
        </p:nvSpPr>
        <p:spPr>
          <a:xfrm>
            <a:off x="220271" y="4996998"/>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Lanzó su programa "</a:t>
            </a:r>
            <a:r>
              <a:rPr lang="es-ES" sz="1350" dirty="0" err="1"/>
              <a:t>Origins</a:t>
            </a:r>
            <a:r>
              <a:rPr lang="es-ES" sz="1350" dirty="0"/>
              <a:t> Farmer", que apoya a los agricultores europeos que cultivan granos para ellos.</a:t>
            </a:r>
          </a:p>
          <a:p>
            <a:pPr marL="252413" lvl="1" indent="0">
              <a:buNone/>
            </a:pPr>
            <a:endParaRPr lang="da-DK" sz="1350" dirty="0"/>
          </a:p>
          <a:p>
            <a:pPr marL="252413" lvl="1" indent="0">
              <a:buNone/>
            </a:pPr>
            <a:endParaRPr lang="da-DK" sz="1350" dirty="0"/>
          </a:p>
          <a:p>
            <a:endParaRPr lang="de-DE" sz="1500" dirty="0"/>
          </a:p>
        </p:txBody>
      </p:sp>
      <p:sp>
        <p:nvSpPr>
          <p:cNvPr id="23" name="Rectángulo 22">
            <a:extLst>
              <a:ext uri="{FF2B5EF4-FFF2-40B4-BE49-F238E27FC236}">
                <a16:creationId xmlns:a16="http://schemas.microsoft.com/office/drawing/2014/main" id="{49DDCEEA-64FC-473C-8B83-6E079C682921}"/>
              </a:ext>
            </a:extLst>
          </p:cNvPr>
          <p:cNvSpPr/>
          <p:nvPr/>
        </p:nvSpPr>
        <p:spPr>
          <a:xfrm>
            <a:off x="3442062" y="3092826"/>
            <a:ext cx="2713286" cy="236621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F7421AF-FAF4-4FAD-A384-D4D3E16ECEED}"/>
              </a:ext>
            </a:extLst>
          </p:cNvPr>
          <p:cNvSpPr/>
          <p:nvPr/>
        </p:nvSpPr>
        <p:spPr>
          <a:xfrm>
            <a:off x="3443401" y="2195681"/>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3301170" y="3139888"/>
            <a:ext cx="2802277" cy="25196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Logra su objetivo declarado de garantizar que el 100% de las materias primas agrícolas que utiliza sean 'de origen sostenible’.</a:t>
            </a:r>
          </a:p>
          <a:p>
            <a:pPr marL="252413" lvl="1" indent="0" algn="just">
              <a:buNone/>
            </a:pPr>
            <a:r>
              <a:rPr lang="es-ES" sz="1350" dirty="0"/>
              <a:t>A través del 'Fondo de Asociación de Sostenibilidad de Knorr', que aporta fondos para proyectos complejos de agricultura sostenible</a:t>
            </a:r>
            <a:endParaRPr lang="da-DK" sz="1350" dirty="0"/>
          </a:p>
          <a:p>
            <a:pPr marL="252413" lvl="1" indent="0">
              <a:buNone/>
            </a:pPr>
            <a:endParaRPr lang="da-DK" sz="1350" dirty="0"/>
          </a:p>
          <a:p>
            <a:endParaRPr lang="de-DE" sz="1500" dirty="0"/>
          </a:p>
        </p:txBody>
      </p:sp>
      <p:sp>
        <p:nvSpPr>
          <p:cNvPr id="26" name="Untertitel 12">
            <a:extLst>
              <a:ext uri="{FF2B5EF4-FFF2-40B4-BE49-F238E27FC236}">
                <a16:creationId xmlns:a16="http://schemas.microsoft.com/office/drawing/2014/main" id="{2A1AFDDC-A6B8-43A2-A0BC-A7A065B09892}"/>
              </a:ext>
            </a:extLst>
          </p:cNvPr>
          <p:cNvSpPr txBox="1">
            <a:spLocks/>
          </p:cNvSpPr>
          <p:nvPr/>
        </p:nvSpPr>
        <p:spPr>
          <a:xfrm>
            <a:off x="370136" y="809837"/>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7" name="Titel 1">
            <a:extLst>
              <a:ext uri="{FF2B5EF4-FFF2-40B4-BE49-F238E27FC236}">
                <a16:creationId xmlns:a16="http://schemas.microsoft.com/office/drawing/2014/main" id="{04928BF7-DAB4-470A-98C2-4D71064678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8" name="Rectángulo 27">
            <a:extLst>
              <a:ext uri="{FF2B5EF4-FFF2-40B4-BE49-F238E27FC236}">
                <a16:creationId xmlns:a16="http://schemas.microsoft.com/office/drawing/2014/main" id="{42ED138B-8813-4F49-B257-42B0801F878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6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sp>
        <p:nvSpPr>
          <p:cNvPr id="12" name="Titel 1">
            <a:extLst>
              <a:ext uri="{FF2B5EF4-FFF2-40B4-BE49-F238E27FC236}">
                <a16:creationId xmlns:a16="http://schemas.microsoft.com/office/drawing/2014/main" id="{7EA9BF0C-3A19-45F2-A032-E7B4CBFF8EA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4AF3987B-EE5A-420B-BCF3-283D9A7E694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esquinas superiores redondeadas 15">
            <a:extLst>
              <a:ext uri="{FF2B5EF4-FFF2-40B4-BE49-F238E27FC236}">
                <a16:creationId xmlns:a16="http://schemas.microsoft.com/office/drawing/2014/main" id="{FEC0BBDF-79E9-49C0-B67D-8D6F3262EDEF}"/>
              </a:ext>
            </a:extLst>
          </p:cNvPr>
          <p:cNvSpPr/>
          <p:nvPr/>
        </p:nvSpPr>
        <p:spPr>
          <a:xfrm>
            <a:off x="940190"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9BA0826A-6B1C-428B-91F8-DDB3B47C5012}"/>
              </a:ext>
            </a:extLst>
          </p:cNvPr>
          <p:cNvSpPr/>
          <p:nvPr/>
        </p:nvSpPr>
        <p:spPr>
          <a:xfrm>
            <a:off x="2012393"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C5516FAA-C962-4984-AEA1-EDB533F03CB5}"/>
              </a:ext>
            </a:extLst>
          </p:cNvPr>
          <p:cNvSpPr/>
          <p:nvPr/>
        </p:nvSpPr>
        <p:spPr>
          <a:xfrm>
            <a:off x="887759" y="2211886"/>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7A69AC6E-C46E-47E1-8B66-DFD9FAF71286}"/>
              </a:ext>
            </a:extLst>
          </p:cNvPr>
          <p:cNvSpPr txBox="1"/>
          <p:nvPr/>
        </p:nvSpPr>
        <p:spPr>
          <a:xfrm>
            <a:off x="943512" y="2724466"/>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disminución del abastecimiento de agua </a:t>
            </a:r>
            <a:r>
              <a:rPr lang="es-ES" sz="1350" b="1" dirty="0">
                <a:solidFill>
                  <a:schemeClr val="tx1">
                    <a:lumMod val="75000"/>
                    <a:lumOff val="25000"/>
                  </a:schemeClr>
                </a:solidFill>
              </a:rPr>
              <a:t>mejora los niveles de las cuencas hidrográficas </a:t>
            </a:r>
            <a:r>
              <a:rPr lang="es-ES" sz="1350" dirty="0">
                <a:solidFill>
                  <a:schemeClr val="tx1">
                    <a:lumMod val="75000"/>
                    <a:lumOff val="25000"/>
                  </a:schemeClr>
                </a:solidFill>
              </a:rPr>
              <a:t>y reduce el estrés hídrico a los entornos naturales.</a:t>
            </a:r>
          </a:p>
        </p:txBody>
      </p:sp>
      <p:sp>
        <p:nvSpPr>
          <p:cNvPr id="20" name="TextBox 45">
            <a:extLst>
              <a:ext uri="{FF2B5EF4-FFF2-40B4-BE49-F238E27FC236}">
                <a16:creationId xmlns:a16="http://schemas.microsoft.com/office/drawing/2014/main" id="{ACA1F8D6-A5A9-46E0-97AF-E6C501958F23}"/>
              </a:ext>
            </a:extLst>
          </p:cNvPr>
          <p:cNvSpPr txBox="1"/>
          <p:nvPr/>
        </p:nvSpPr>
        <p:spPr>
          <a:xfrm>
            <a:off x="5147699" y="2721361"/>
            <a:ext cx="2780750" cy="1338828"/>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Illy realiza una inversión para monitorear y proporcionar a la cadena de suministro que costó 3,2 millones de euros durante los tres años de 2011 a 2013.</a:t>
            </a:r>
          </a:p>
        </p:txBody>
      </p:sp>
      <p:sp>
        <p:nvSpPr>
          <p:cNvPr id="21" name="Rectángulo 20">
            <a:extLst>
              <a:ext uri="{FF2B5EF4-FFF2-40B4-BE49-F238E27FC236}">
                <a16:creationId xmlns:a16="http://schemas.microsoft.com/office/drawing/2014/main" id="{B17A277E-6EF0-4C69-B60D-C589A9AE801B}"/>
              </a:ext>
            </a:extLst>
          </p:cNvPr>
          <p:cNvSpPr/>
          <p:nvPr/>
        </p:nvSpPr>
        <p:spPr>
          <a:xfrm>
            <a:off x="5147699" y="4232952"/>
            <a:ext cx="2780748" cy="5078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McVitie’s </a:t>
            </a:r>
            <a:r>
              <a:rPr lang="es-ES" sz="1350" b="1" dirty="0">
                <a:solidFill>
                  <a:schemeClr val="tx1">
                    <a:lumMod val="75000"/>
                    <a:lumOff val="25000"/>
                  </a:schemeClr>
                </a:solidFill>
              </a:rPr>
              <a:t>aumenta su venta de galletas en un 5%</a:t>
            </a:r>
            <a:r>
              <a:rPr lang="es-ES" sz="1350" dirty="0">
                <a:solidFill>
                  <a:schemeClr val="tx1">
                    <a:lumMod val="75000"/>
                    <a:lumOff val="25000"/>
                  </a:schemeClr>
                </a:solidFill>
              </a:rPr>
              <a:t>.</a:t>
            </a:r>
          </a:p>
        </p:txBody>
      </p:sp>
      <p:sp>
        <p:nvSpPr>
          <p:cNvPr id="22" name="Rectángulo 21">
            <a:extLst>
              <a:ext uri="{FF2B5EF4-FFF2-40B4-BE49-F238E27FC236}">
                <a16:creationId xmlns:a16="http://schemas.microsoft.com/office/drawing/2014/main" id="{767C1D83-F850-4731-984B-5F995EB39DFF}"/>
              </a:ext>
            </a:extLst>
          </p:cNvPr>
          <p:cNvSpPr/>
          <p:nvPr/>
        </p:nvSpPr>
        <p:spPr>
          <a:xfrm>
            <a:off x="943512" y="4172774"/>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McCain </a:t>
            </a:r>
            <a:r>
              <a:rPr lang="es-ES" sz="1350" dirty="0" err="1">
                <a:solidFill>
                  <a:schemeClr val="tx1">
                    <a:lumMod val="75000"/>
                    <a:lumOff val="25000"/>
                  </a:schemeClr>
                </a:solidFill>
              </a:rPr>
              <a:t>Foods</a:t>
            </a:r>
            <a:r>
              <a:rPr lang="es-ES" sz="1350" dirty="0">
                <a:solidFill>
                  <a:schemeClr val="tx1">
                    <a:lumMod val="75000"/>
                    <a:lumOff val="25000"/>
                  </a:schemeClr>
                </a:solidFill>
              </a:rPr>
              <a:t> recientemente desarrolló una nueva variedad de papas que redujo las necesidades de riego </a:t>
            </a:r>
            <a:r>
              <a:rPr lang="es-ES" sz="1350" b="1" dirty="0">
                <a:solidFill>
                  <a:schemeClr val="tx1">
                    <a:lumMod val="75000"/>
                    <a:lumOff val="25000"/>
                  </a:schemeClr>
                </a:solidFill>
              </a:rPr>
              <a:t>de diez veces por temporada a ocho</a:t>
            </a:r>
            <a:r>
              <a:rPr lang="es-ES" sz="1350" dirty="0">
                <a:solidFill>
                  <a:schemeClr val="tx1">
                    <a:lumMod val="75000"/>
                    <a:lumOff val="25000"/>
                  </a:schemeClr>
                </a:solidFill>
              </a:rPr>
              <a:t>. </a:t>
            </a:r>
          </a:p>
        </p:txBody>
      </p:sp>
      <p:pic>
        <p:nvPicPr>
          <p:cNvPr id="23" name="Gráfico 22">
            <a:extLst>
              <a:ext uri="{FF2B5EF4-FFF2-40B4-BE49-F238E27FC236}">
                <a16:creationId xmlns:a16="http://schemas.microsoft.com/office/drawing/2014/main" id="{97A2CF3C-F5A3-4017-A5F7-FBFD58CC81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691316"/>
            <a:ext cx="427966" cy="408757"/>
          </a:xfrm>
          <a:prstGeom prst="rect">
            <a:avLst/>
          </a:prstGeom>
        </p:spPr>
      </p:pic>
      <p:sp>
        <p:nvSpPr>
          <p:cNvPr id="24" name="Rectángulo: esquinas superiores redondeadas 23">
            <a:extLst>
              <a:ext uri="{FF2B5EF4-FFF2-40B4-BE49-F238E27FC236}">
                <a16:creationId xmlns:a16="http://schemas.microsoft.com/office/drawing/2014/main" id="{F80CDFE3-2FDC-4BDF-8E53-A1455D683035}"/>
              </a:ext>
            </a:extLst>
          </p:cNvPr>
          <p:cNvSpPr/>
          <p:nvPr/>
        </p:nvSpPr>
        <p:spPr>
          <a:xfrm>
            <a:off x="5144871"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56633DF-8E6F-4E07-9C01-49EB38D68DFF}"/>
              </a:ext>
            </a:extLst>
          </p:cNvPr>
          <p:cNvSpPr/>
          <p:nvPr/>
        </p:nvSpPr>
        <p:spPr>
          <a:xfrm>
            <a:off x="6217074"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82292FEC-B906-44CC-95FC-A38CB0070E47}"/>
              </a:ext>
            </a:extLst>
          </p:cNvPr>
          <p:cNvSpPr/>
          <p:nvPr/>
        </p:nvSpPr>
        <p:spPr>
          <a:xfrm>
            <a:off x="5144871" y="2211886"/>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1BC8244B-253B-4BE9-ADC1-370B0CA01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650168"/>
            <a:ext cx="336919" cy="507831"/>
          </a:xfrm>
          <a:prstGeom prst="rect">
            <a:avLst/>
          </a:prstGeom>
        </p:spPr>
      </p:pic>
      <p:sp>
        <p:nvSpPr>
          <p:cNvPr id="28" name="Rectángulo 27">
            <a:extLst>
              <a:ext uri="{FF2B5EF4-FFF2-40B4-BE49-F238E27FC236}">
                <a16:creationId xmlns:a16="http://schemas.microsoft.com/office/drawing/2014/main" id="{2F541F0E-5D82-4C61-8502-B5DE00E28E92}"/>
              </a:ext>
            </a:extLst>
          </p:cNvPr>
          <p:cNvSpPr/>
          <p:nvPr/>
        </p:nvSpPr>
        <p:spPr>
          <a:xfrm>
            <a:off x="940190" y="2613431"/>
            <a:ext cx="2780748" cy="297492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96479732-275E-4D8F-9EF0-5355049B1A8D}"/>
              </a:ext>
            </a:extLst>
          </p:cNvPr>
          <p:cNvSpPr/>
          <p:nvPr/>
        </p:nvSpPr>
        <p:spPr>
          <a:xfrm>
            <a:off x="5141549" y="2614253"/>
            <a:ext cx="2780748" cy="2224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857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069307"/>
            <a:ext cx="5032240" cy="118929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133993"/>
            <a:ext cx="8229600" cy="1189293"/>
          </a:xfrm>
        </p:spPr>
        <p:txBody>
          <a:bodyPr>
            <a:normAutofit/>
          </a:bodyPr>
          <a:lstStyle/>
          <a:p>
            <a:pPr algn="ctr">
              <a:spcAft>
                <a:spcPts val="450"/>
              </a:spcAft>
            </a:pPr>
            <a:r>
              <a:rPr lang="es-ES" b="0" dirty="0">
                <a:solidFill>
                  <a:schemeClr val="tx1">
                    <a:lumMod val="75000"/>
                    <a:lumOff val="25000"/>
                  </a:schemeClr>
                </a:solidFill>
              </a:rPr>
              <a:t>La presión del consumidor se está convirtiendo en un importante impulsor para una adquisición sostenible. En los Países Bajos la venta de los </a:t>
            </a:r>
            <a:r>
              <a:rPr lang="es-ES" dirty="0">
                <a:solidFill>
                  <a:schemeClr val="tx1">
                    <a:lumMod val="75000"/>
                    <a:lumOff val="25000"/>
                  </a:schemeClr>
                </a:solidFill>
              </a:rPr>
              <a:t>productos respetuosos con el medioambiente aumentó un 10% en 2013.</a:t>
            </a:r>
          </a:p>
          <a:p>
            <a:pPr algn="ctr">
              <a:spcAft>
                <a:spcPts val="450"/>
              </a:spcAft>
            </a:pPr>
            <a:r>
              <a:rPr lang="es-ES" b="0" dirty="0">
                <a:solidFill>
                  <a:schemeClr val="tx1">
                    <a:lumMod val="75000"/>
                    <a:lumOff val="25000"/>
                  </a:schemeClr>
                </a:solidFill>
              </a:rPr>
              <a:t>Para las compañías más grandes, la "</a:t>
            </a:r>
            <a:r>
              <a:rPr lang="es-ES" dirty="0">
                <a:solidFill>
                  <a:schemeClr val="tx1">
                    <a:lumMod val="75000"/>
                    <a:lumOff val="25000"/>
                  </a:schemeClr>
                </a:solidFill>
              </a:rPr>
              <a:t>prueba futura</a:t>
            </a:r>
            <a:r>
              <a:rPr lang="es-ES" b="0" dirty="0">
                <a:solidFill>
                  <a:schemeClr val="tx1">
                    <a:lumMod val="75000"/>
                    <a:lumOff val="25000"/>
                  </a:schemeClr>
                </a:solidFill>
              </a:rPr>
              <a:t>" es una preocupación particular.</a:t>
            </a:r>
          </a:p>
        </p:txBody>
      </p:sp>
      <p:pic>
        <p:nvPicPr>
          <p:cNvPr id="6" name="Imagen 5">
            <a:extLst>
              <a:ext uri="{FF2B5EF4-FFF2-40B4-BE49-F238E27FC236}">
                <a16:creationId xmlns:a16="http://schemas.microsoft.com/office/drawing/2014/main" id="{312543F2-562B-40B2-901C-004D7C79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64" y="4258623"/>
            <a:ext cx="830806" cy="786378"/>
          </a:xfrm>
          <a:prstGeom prst="rect">
            <a:avLst/>
          </a:prstGeom>
          <a:ln w="28575">
            <a:noFill/>
          </a:ln>
        </p:spPr>
      </p:pic>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156121"/>
            <a:ext cx="5062373" cy="1015663"/>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Nature, gracias a una campaña publicitaria dirigida, logró un 17% de conciencia entre los consumidores de Danone e incrementó las percepciones de imagen de la marca en un 20% entre los que recordaban la campaña. Pasó de un año negativo en ventas en el año hasta un crecimiento de dos dígitos después de la campaña.</a:t>
            </a:r>
          </a:p>
        </p:txBody>
      </p:sp>
      <p:sp>
        <p:nvSpPr>
          <p:cNvPr id="15" name="Rectángulo 14">
            <a:extLst>
              <a:ext uri="{FF2B5EF4-FFF2-40B4-BE49-F238E27FC236}">
                <a16:creationId xmlns:a16="http://schemas.microsoft.com/office/drawing/2014/main" id="{BF5A5579-227A-4066-8D1C-ED98618BF812}"/>
              </a:ext>
            </a:extLst>
          </p:cNvPr>
          <p:cNvSpPr/>
          <p:nvPr/>
        </p:nvSpPr>
        <p:spPr>
          <a:xfrm>
            <a:off x="1731132" y="4069307"/>
            <a:ext cx="907331" cy="11892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33232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2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16</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45684484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puede minimizar el impacto ambiental del embalaje (es decir, embalaje primario, secundario y terciario), a lo largo del ciclo de vida del producto.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trata de reducir el uso de envases de atmósfera modificada para aumentar la vida útil de los productos, la identificación del tamaño óptimo de la porción del paquete, reducir las sobras, incluidos los mensajes para recomendar un almacenamiento optimizado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2580424701"/>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5526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499982662"/>
              </p:ext>
            </p:extLst>
          </p:nvPr>
        </p:nvGraphicFramePr>
        <p:xfrm>
          <a:off x="238984" y="1395198"/>
          <a:ext cx="8666032" cy="22931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relacionadas con el embalaje por unidad de peso/volumen del producto fabricado (embalaje 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Peso del embalaje por unidad de peso / volumen del producto fabricado (g de embalaje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embalaje que es reciclable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contenido de material reciclado en el embalaje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Densidad media de la categoría de producto neto por volumen de producto envasado (kg de producto / l de producto envasado).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142617270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emplea una herramienta de diseño ecológico cuando se diseñan envases para identificar opciones con un bajo impacto </a:t>
                      </a:r>
                      <a:r>
                        <a:rPr lang="es-ES" sz="1400" kern="1200">
                          <a:solidFill>
                            <a:schemeClr val="tx1">
                              <a:lumMod val="75000"/>
                              <a:lumOff val="25000"/>
                            </a:schemeClr>
                          </a:solidFill>
                          <a:effectLst/>
                          <a:latin typeface="+mn-lt"/>
                          <a:ea typeface="+mn-ea"/>
                          <a:cs typeface="+mn-cs"/>
                        </a:rPr>
                        <a:t>ambiental.</a:t>
                      </a:r>
                      <a:endParaRPr lang="es-ES" sz="1400" kern="1200" dirty="0">
                        <a:solidFill>
                          <a:schemeClr val="tx1">
                            <a:lumMod val="75000"/>
                            <a:lumOff val="25000"/>
                          </a:schemeClr>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8698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2777"/>
            <a:ext cx="8403728" cy="367550"/>
          </a:xfrm>
        </p:spPr>
        <p:txBody>
          <a:bodyPr/>
          <a:lstStyle/>
          <a:p>
            <a:r>
              <a:rPr lang="es-ES" sz="3200" dirty="0">
                <a:solidFill>
                  <a:srgbClr val="000000">
                    <a:lumMod val="75000"/>
                    <a:lumOff val="25000"/>
                  </a:srgbClr>
                </a:solidFill>
                <a:latin typeface="Arial"/>
              </a:rPr>
              <a:t>Se puede minimizar el impacto ambiental del embalaje, mediante el uso de medidas como:</a:t>
            </a:r>
          </a:p>
        </p:txBody>
      </p:sp>
      <p:sp>
        <p:nvSpPr>
          <p:cNvPr id="8" name="Titel 1">
            <a:extLst>
              <a:ext uri="{FF2B5EF4-FFF2-40B4-BE49-F238E27FC236}">
                <a16:creationId xmlns:a16="http://schemas.microsoft.com/office/drawing/2014/main" id="{7D9E51DD-81B3-4A52-A0BA-41776E33CB3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49A34EE7-FA81-4002-80A4-11DC7631E7C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FDE8AF8E-ECF5-4BF2-8A1B-B25B2B7732DA}"/>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0F5A39D-D6CE-481E-A239-8E062CA5F3C5}"/>
              </a:ext>
            </a:extLst>
          </p:cNvPr>
          <p:cNvSpPr/>
          <p:nvPr/>
        </p:nvSpPr>
        <p:spPr>
          <a:xfrm>
            <a:off x="370137" y="2158780"/>
            <a:ext cx="4176852" cy="3053656"/>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Herramientas de diseño ecológico para simular el desempeño ambiental del empaque durante el diseño.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‘Peso ligero’ </a:t>
            </a:r>
            <a:r>
              <a:rPr lang="es-ES" sz="1400" i="1" dirty="0">
                <a:solidFill>
                  <a:schemeClr val="tx1">
                    <a:lumMod val="75000"/>
                    <a:lumOff val="25000"/>
                  </a:schemeClr>
                </a:solidFill>
              </a:rPr>
              <a:t>(embalaje con peso reducido pero con el mismo rendimiento de protección).</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Embalaje a granel de ingredientes entregados por los proveedores a la empresa.</a:t>
            </a:r>
          </a:p>
        </p:txBody>
      </p:sp>
      <p:sp>
        <p:nvSpPr>
          <p:cNvPr id="15" name="Rectángulo 14">
            <a:extLst>
              <a:ext uri="{FF2B5EF4-FFF2-40B4-BE49-F238E27FC236}">
                <a16:creationId xmlns:a16="http://schemas.microsoft.com/office/drawing/2014/main" id="{811005FB-07C8-423E-BB7C-CCB5EDEDF659}"/>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486AF40E-03C7-49FD-8AFA-011C13C23E31}"/>
              </a:ext>
            </a:extLst>
          </p:cNvPr>
          <p:cNvSpPr/>
          <p:nvPr/>
        </p:nvSpPr>
        <p:spPr>
          <a:xfrm>
            <a:off x="4617758" y="2158780"/>
            <a:ext cx="4176852" cy="3431773"/>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recargables para devolver al fabricante.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secundarios y terciarios retornables.</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material reciclado.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bioplásticos </a:t>
            </a:r>
            <a:r>
              <a:rPr lang="es-ES" sz="1400" i="1" dirty="0">
                <a:solidFill>
                  <a:schemeClr val="tx1">
                    <a:lumMod val="75000"/>
                    <a:lumOff val="25000"/>
                  </a:schemeClr>
                </a:solidFill>
              </a:rPr>
              <a:t>(siempre que se puedan probar los beneficios ambientales de esta elección). </a:t>
            </a:r>
            <a:endParaRPr lang="es-ES" sz="1600" i="1" dirty="0">
              <a:solidFill>
                <a:schemeClr val="tx1">
                  <a:lumMod val="75000"/>
                  <a:lumOff val="25000"/>
                </a:schemeClr>
              </a:solidFill>
            </a:endParaRPr>
          </a:p>
        </p:txBody>
      </p:sp>
    </p:spTree>
    <p:extLst>
      <p:ext uri="{BB962C8B-B14F-4D97-AF65-F5344CB8AC3E}">
        <p14:creationId xmlns:p14="http://schemas.microsoft.com/office/powerpoint/2010/main" val="35497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08097"/>
            <a:ext cx="8403728" cy="367550"/>
          </a:xfrm>
        </p:spPr>
        <p:txBody>
          <a:bodyPr/>
          <a:lstStyle/>
          <a:p>
            <a:pPr algn="ctr"/>
            <a:r>
              <a:rPr lang="es-ES" sz="3600" dirty="0">
                <a:solidFill>
                  <a:srgbClr val="000000">
                    <a:lumMod val="75000"/>
                    <a:lumOff val="25000"/>
                  </a:srgbClr>
                </a:solidFill>
                <a:latin typeface="Arial"/>
              </a:rPr>
              <a:t>Esta medida cubre estos enfoques:</a:t>
            </a:r>
          </a:p>
        </p:txBody>
      </p:sp>
      <p:sp>
        <p:nvSpPr>
          <p:cNvPr id="8" name="Titel 1">
            <a:extLst>
              <a:ext uri="{FF2B5EF4-FFF2-40B4-BE49-F238E27FC236}">
                <a16:creationId xmlns:a16="http://schemas.microsoft.com/office/drawing/2014/main" id="{4F306C7C-410E-46AB-9646-6833638E5BEB}"/>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82B4213-5B29-43F4-BEFA-641FD5BCB9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 name="Grupo 20">
            <a:extLst>
              <a:ext uri="{FF2B5EF4-FFF2-40B4-BE49-F238E27FC236}">
                <a16:creationId xmlns:a16="http://schemas.microsoft.com/office/drawing/2014/main" id="{73351447-0858-4341-AFDF-FDD8C0250EA1}"/>
              </a:ext>
            </a:extLst>
          </p:cNvPr>
          <p:cNvGrpSpPr/>
          <p:nvPr/>
        </p:nvGrpSpPr>
        <p:grpSpPr>
          <a:xfrm>
            <a:off x="2800350" y="2021043"/>
            <a:ext cx="3543300" cy="3054569"/>
            <a:chOff x="2800350" y="2021043"/>
            <a:chExt cx="3543300" cy="3054569"/>
          </a:xfrm>
        </p:grpSpPr>
        <p:sp>
          <p:nvSpPr>
            <p:cNvPr id="11" name="Triángulo isósceles 10">
              <a:extLst>
                <a:ext uri="{FF2B5EF4-FFF2-40B4-BE49-F238E27FC236}">
                  <a16:creationId xmlns:a16="http://schemas.microsoft.com/office/drawing/2014/main" id="{C334C655-1AA3-45E4-A52C-7BBA192A480B}"/>
                </a:ext>
              </a:extLst>
            </p:cNvPr>
            <p:cNvSpPr/>
            <p:nvPr/>
          </p:nvSpPr>
          <p:spPr>
            <a:xfrm>
              <a:off x="2800350" y="2021043"/>
              <a:ext cx="3543300" cy="3054569"/>
            </a:xfrm>
            <a:prstGeom prs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12">
              <a:extLst>
                <a:ext uri="{FF2B5EF4-FFF2-40B4-BE49-F238E27FC236}">
                  <a16:creationId xmlns:a16="http://schemas.microsoft.com/office/drawing/2014/main" id="{BB1A1231-AD43-46A6-9ACB-48375EC8D0C4}"/>
                </a:ext>
              </a:extLst>
            </p:cNvPr>
            <p:cNvCxnSpPr/>
            <p:nvPr/>
          </p:nvCxnSpPr>
          <p:spPr>
            <a:xfrm>
              <a:off x="4572000" y="2387600"/>
              <a:ext cx="1473200" cy="247650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a:extLst>
                <a:ext uri="{FF2B5EF4-FFF2-40B4-BE49-F238E27FC236}">
                  <a16:creationId xmlns:a16="http://schemas.microsoft.com/office/drawing/2014/main" id="{5E479CBB-249C-449B-B242-2078FB5E345D}"/>
                </a:ext>
              </a:extLst>
            </p:cNvPr>
            <p:cNvCxnSpPr>
              <a:cxnSpLocks/>
            </p:cNvCxnSpPr>
            <p:nvPr/>
          </p:nvCxnSpPr>
          <p:spPr>
            <a:xfrm>
              <a:off x="3139280" y="4864100"/>
              <a:ext cx="2917825" cy="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19" name="Triángulo isósceles 18">
              <a:extLst>
                <a:ext uri="{FF2B5EF4-FFF2-40B4-BE49-F238E27FC236}">
                  <a16:creationId xmlns:a16="http://schemas.microsoft.com/office/drawing/2014/main" id="{7F79A535-691F-4EC1-942D-CAE1EDD366B7}"/>
                </a:ext>
              </a:extLst>
            </p:cNvPr>
            <p:cNvSpPr/>
            <p:nvPr/>
          </p:nvSpPr>
          <p:spPr>
            <a:xfrm>
              <a:off x="6015038" y="4824413"/>
              <a:ext cx="71437" cy="64291"/>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C000"/>
                  </a:solidFill>
                </a:ln>
              </a:endParaRPr>
            </a:p>
          </p:txBody>
        </p:sp>
      </p:grpSp>
      <p:sp>
        <p:nvSpPr>
          <p:cNvPr id="22" name="CuadroTexto 21">
            <a:extLst>
              <a:ext uri="{FF2B5EF4-FFF2-40B4-BE49-F238E27FC236}">
                <a16:creationId xmlns:a16="http://schemas.microsoft.com/office/drawing/2014/main" id="{A90B226D-9341-47CC-A1BA-56755D800C49}"/>
              </a:ext>
            </a:extLst>
          </p:cNvPr>
          <p:cNvSpPr txBox="1"/>
          <p:nvPr/>
        </p:nvSpPr>
        <p:spPr>
          <a:xfrm>
            <a:off x="3309756" y="5229722"/>
            <a:ext cx="2776719" cy="923330"/>
          </a:xfrm>
          <a:prstGeom prst="rect">
            <a:avLst/>
          </a:prstGeom>
          <a:noFill/>
        </p:spPr>
        <p:txBody>
          <a:bodyPr wrap="square" rtlCol="0">
            <a:spAutoFit/>
          </a:bodyPr>
          <a:lstStyle/>
          <a:p>
            <a:pPr algn="ctr"/>
            <a:r>
              <a:rPr lang="es-ES" dirty="0">
                <a:solidFill>
                  <a:schemeClr val="tx1">
                    <a:lumMod val="75000"/>
                    <a:lumOff val="25000"/>
                  </a:schemeClr>
                </a:solidFill>
              </a:rPr>
              <a:t>Envasado en atmósfera modificada</a:t>
            </a:r>
          </a:p>
          <a:p>
            <a:pPr algn="ctr"/>
            <a:endParaRPr lang="es-ES" dirty="0">
              <a:solidFill>
                <a:schemeClr val="tx1">
                  <a:lumMod val="75000"/>
                  <a:lumOff val="25000"/>
                </a:schemeClr>
              </a:solidFill>
            </a:endParaRPr>
          </a:p>
        </p:txBody>
      </p:sp>
      <p:sp>
        <p:nvSpPr>
          <p:cNvPr id="23" name="CuadroTexto 22">
            <a:extLst>
              <a:ext uri="{FF2B5EF4-FFF2-40B4-BE49-F238E27FC236}">
                <a16:creationId xmlns:a16="http://schemas.microsoft.com/office/drawing/2014/main" id="{6586B037-0A9B-4DD6-BA6D-440672ECD49B}"/>
              </a:ext>
            </a:extLst>
          </p:cNvPr>
          <p:cNvSpPr txBox="1"/>
          <p:nvPr/>
        </p:nvSpPr>
        <p:spPr>
          <a:xfrm>
            <a:off x="790212" y="2702520"/>
            <a:ext cx="2776719" cy="1200329"/>
          </a:xfrm>
          <a:prstGeom prst="rect">
            <a:avLst/>
          </a:prstGeom>
          <a:noFill/>
        </p:spPr>
        <p:txBody>
          <a:bodyPr wrap="square" rtlCol="0">
            <a:spAutoFit/>
          </a:bodyPr>
          <a:lstStyle/>
          <a:p>
            <a:pPr algn="r"/>
            <a:r>
              <a:rPr lang="es-ES" dirty="0">
                <a:solidFill>
                  <a:schemeClr val="tx1">
                    <a:lumMod val="75000"/>
                    <a:lumOff val="25000"/>
                  </a:schemeClr>
                </a:solidFill>
              </a:rPr>
              <a:t>Tamaño de porción óptimo para diferentes estilos de vida y hogares</a:t>
            </a:r>
          </a:p>
          <a:p>
            <a:pPr algn="r"/>
            <a:endParaRPr lang="es-ES" dirty="0">
              <a:solidFill>
                <a:schemeClr val="tx1">
                  <a:lumMod val="75000"/>
                  <a:lumOff val="25000"/>
                </a:schemeClr>
              </a:solidFill>
            </a:endParaRPr>
          </a:p>
        </p:txBody>
      </p:sp>
      <p:sp>
        <p:nvSpPr>
          <p:cNvPr id="24" name="CuadroTexto 23">
            <a:extLst>
              <a:ext uri="{FF2B5EF4-FFF2-40B4-BE49-F238E27FC236}">
                <a16:creationId xmlns:a16="http://schemas.microsoft.com/office/drawing/2014/main" id="{D9FA74A9-A958-43B2-A231-D738AABBB36D}"/>
              </a:ext>
            </a:extLst>
          </p:cNvPr>
          <p:cNvSpPr txBox="1"/>
          <p:nvPr/>
        </p:nvSpPr>
        <p:spPr>
          <a:xfrm>
            <a:off x="5741668" y="2551837"/>
            <a:ext cx="2776719" cy="1754326"/>
          </a:xfrm>
          <a:prstGeom prst="rect">
            <a:avLst/>
          </a:prstGeom>
          <a:noFill/>
        </p:spPr>
        <p:txBody>
          <a:bodyPr wrap="square" rtlCol="0">
            <a:spAutoFit/>
          </a:bodyPr>
          <a:lstStyle/>
          <a:p>
            <a:r>
              <a:rPr lang="es-ES" dirty="0">
                <a:solidFill>
                  <a:schemeClr val="tx1">
                    <a:lumMod val="75000"/>
                    <a:lumOff val="25000"/>
                  </a:schemeClr>
                </a:solidFill>
              </a:rPr>
              <a:t>Mensajes en el envase      que recomiendan un almacenamiento optimizado del producto alimenticio.</a:t>
            </a:r>
          </a:p>
          <a:p>
            <a:endParaRPr lang="es-ES" dirty="0">
              <a:solidFill>
                <a:schemeClr val="tx1">
                  <a:lumMod val="75000"/>
                  <a:lumOff val="25000"/>
                </a:schemeClr>
              </a:solidFill>
            </a:endParaRPr>
          </a:p>
        </p:txBody>
      </p:sp>
    </p:spTree>
    <p:extLst>
      <p:ext uri="{BB962C8B-B14F-4D97-AF65-F5344CB8AC3E}">
        <p14:creationId xmlns:p14="http://schemas.microsoft.com/office/powerpoint/2010/main" val="355126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a:t>
            </a:fld>
            <a:endParaRPr lang="de-DE">
              <a:solidFill>
                <a:srgbClr val="000000">
                  <a:lumMod val="75000"/>
                  <a:lumOff val="25000"/>
                </a:srgbClr>
              </a:solidFill>
              <a:latin typeface="Arial"/>
            </a:endParaRPr>
          </a:p>
        </p:txBody>
      </p:sp>
      <p:sp>
        <p:nvSpPr>
          <p:cNvPr id="10" name="TextBox 25">
            <a:extLst>
              <a:ext uri="{FF2B5EF4-FFF2-40B4-BE49-F238E27FC236}">
                <a16:creationId xmlns:a16="http://schemas.microsoft.com/office/drawing/2014/main" id="{9440A751-14DC-4B0D-A4FF-B281750B7635}"/>
              </a:ext>
            </a:extLst>
          </p:cNvPr>
          <p:cNvSpPr txBox="1"/>
          <p:nvPr/>
        </p:nvSpPr>
        <p:spPr>
          <a:xfrm>
            <a:off x="449267" y="4632932"/>
            <a:ext cx="8314487" cy="1569660"/>
          </a:xfrm>
          <a:prstGeom prst="rect">
            <a:avLst/>
          </a:prstGeom>
          <a:solidFill>
            <a:schemeClr val="accent3">
              <a:lumMod val="20000"/>
              <a:lumOff val="80000"/>
            </a:schemeClr>
          </a:solidFill>
        </p:spPr>
        <p:txBody>
          <a:bodyPr wrap="square" rtlCol="0">
            <a:spAutoFit/>
          </a:bodyPr>
          <a:lstStyle/>
          <a:p>
            <a:r>
              <a:rPr lang="es-ES" sz="1200" dirty="0">
                <a:solidFill>
                  <a:schemeClr val="tx1">
                    <a:lumMod val="85000"/>
                    <a:lumOff val="15000"/>
                  </a:schemeClr>
                </a:solidFill>
                <a:cs typeface="Arial" panose="020B0604020202020204" pitchFamily="34" charset="0"/>
              </a:rPr>
              <a:t>2.5.(3).</a:t>
            </a:r>
            <a:r>
              <a:rPr lang="es-ES" sz="1200" dirty="0" err="1">
                <a:solidFill>
                  <a:schemeClr val="tx1">
                    <a:lumMod val="85000"/>
                    <a:lumOff val="15000"/>
                  </a:schemeClr>
                </a:solidFill>
                <a:cs typeface="Arial" panose="020B0604020202020204" pitchFamily="34" charset="0"/>
              </a:rPr>
              <a:t>ES_Mejor</a:t>
            </a:r>
            <a:r>
              <a:rPr lang="es-ES" sz="1200" dirty="0">
                <a:solidFill>
                  <a:schemeClr val="tx1">
                    <a:lumMod val="85000"/>
                    <a:lumOff val="15000"/>
                  </a:schemeClr>
                </a:solidFill>
                <a:cs typeface="Arial" panose="020B0604020202020204" pitchFamily="34" charset="0"/>
              </a:rPr>
              <a:t> práctica de gestión ambiental</a:t>
            </a:r>
          </a:p>
          <a:p>
            <a:endParaRPr lang="es-ES" sz="1200" dirty="0">
              <a:solidFill>
                <a:schemeClr val="tx1">
                  <a:lumMod val="85000"/>
                  <a:lumOff val="15000"/>
                </a:schemeClr>
              </a:solidFill>
              <a:cs typeface="Arial" panose="020B0604020202020204" pitchFamily="34" charset="0"/>
            </a:endParaRPr>
          </a:p>
          <a:p>
            <a:r>
              <a:rPr lang="es-ES" sz="1200" b="1" dirty="0">
                <a:solidFill>
                  <a:schemeClr val="tx1">
                    <a:lumMod val="85000"/>
                    <a:lumOff val="15000"/>
                  </a:schemeClr>
                </a:solidFill>
                <a:cs typeface="Arial" panose="020B0604020202020204" pitchFamily="34" charset="0"/>
              </a:rPr>
              <a:t>Versión de: </a:t>
            </a:r>
            <a:r>
              <a:rPr lang="es-ES" sz="1200" dirty="0">
                <a:solidFill>
                  <a:schemeClr val="tx1">
                    <a:lumMod val="85000"/>
                    <a:lumOff val="15000"/>
                  </a:schemeClr>
                </a:solidFill>
                <a:cs typeface="Arial" panose="020B0604020202020204" pitchFamily="34" charset="0"/>
              </a:rPr>
              <a:t>2.5.ES_La mejor práctica de gestión ambiental</a:t>
            </a:r>
          </a:p>
          <a:p>
            <a:br>
              <a:rPr lang="es-ES" sz="1200" dirty="0"/>
            </a:br>
            <a:r>
              <a:rPr lang="es-ES" sz="1200" b="1" dirty="0"/>
              <a:t>Descripción de los cambios: </a:t>
            </a:r>
            <a:r>
              <a:rPr lang="es-ES" sz="1200" dirty="0"/>
              <a:t>Se centra solo en los procesos que tiene la empresa en concreto. No incluye diapositivas de economía circular.</a:t>
            </a:r>
          </a:p>
          <a:p>
            <a:endParaRPr lang="es-ES" sz="1200" b="1" dirty="0">
              <a:solidFill>
                <a:schemeClr val="tx1">
                  <a:lumMod val="85000"/>
                  <a:lumOff val="15000"/>
                </a:schemeClr>
              </a:solidFill>
              <a:cs typeface="Arial" panose="020B0604020202020204" pitchFamily="34" charset="0"/>
            </a:endParaRPr>
          </a:p>
          <a:p>
            <a:r>
              <a:rPr lang="es-ES" sz="1200" b="1" dirty="0">
                <a:solidFill>
                  <a:schemeClr val="tx1">
                    <a:lumMod val="85000"/>
                    <a:lumOff val="15000"/>
                  </a:schemeClr>
                </a:solidFill>
                <a:cs typeface="Arial" panose="020B0604020202020204" pitchFamily="34" charset="0"/>
              </a:rPr>
              <a:t>Lista de recursos usados: </a:t>
            </a:r>
            <a:r>
              <a:rPr lang="es-ES" sz="1200" dirty="0">
                <a:solidFill>
                  <a:schemeClr val="tx1">
                    <a:lumMod val="85000"/>
                    <a:lumOff val="15000"/>
                  </a:schemeClr>
                </a:solidFill>
                <a:cs typeface="Arial" panose="020B0604020202020204" pitchFamily="34" charset="0"/>
              </a:rPr>
              <a:t>N/A</a:t>
            </a:r>
          </a:p>
        </p:txBody>
      </p:sp>
    </p:spTree>
    <p:extLst>
      <p:ext uri="{BB962C8B-B14F-4D97-AF65-F5344CB8AC3E}">
        <p14:creationId xmlns:p14="http://schemas.microsoft.com/office/powerpoint/2010/main" val="35363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20</a:t>
            </a:fld>
            <a:endParaRPr lang="de-DE"/>
          </a:p>
        </p:txBody>
      </p:sp>
      <p:sp>
        <p:nvSpPr>
          <p:cNvPr id="13" name="Untertitel 12"/>
          <p:cNvSpPr>
            <a:spLocks noGrp="1"/>
          </p:cNvSpPr>
          <p:nvPr>
            <p:ph type="subTitle" idx="13"/>
          </p:nvPr>
        </p:nvSpPr>
        <p:spPr>
          <a:xfrm>
            <a:off x="370136" y="930298"/>
            <a:ext cx="8402400" cy="288032"/>
          </a:xfrm>
        </p:spPr>
        <p:txBody>
          <a:bodyPr/>
          <a:lstStyle/>
          <a:p>
            <a:pPr algn="ctr"/>
            <a:r>
              <a:rPr lang="de-DE" sz="3600" dirty="0">
                <a:solidFill>
                  <a:srgbClr val="000000">
                    <a:lumMod val="75000"/>
                    <a:lumOff val="25000"/>
                  </a:srgbClr>
                </a:solidFill>
                <a:latin typeface="Arial"/>
              </a:rPr>
              <a:t>Casos de éxito:</a:t>
            </a:r>
          </a:p>
        </p:txBody>
      </p:sp>
      <p:pic>
        <p:nvPicPr>
          <p:cNvPr id="3" name="Imagen 2">
            <a:extLst>
              <a:ext uri="{FF2B5EF4-FFF2-40B4-BE49-F238E27FC236}">
                <a16:creationId xmlns:a16="http://schemas.microsoft.com/office/drawing/2014/main" id="{6BE1B14E-E40B-411D-AFA2-90E0D819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39" y="2356175"/>
            <a:ext cx="1169890" cy="433835"/>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97DC738C-088D-44D1-8C2A-C4F063836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820" y="2342878"/>
            <a:ext cx="1501824" cy="439988"/>
          </a:xfrm>
          <a:prstGeom prst="rect">
            <a:avLst/>
          </a:prstGeom>
        </p:spPr>
      </p:pic>
      <p:pic>
        <p:nvPicPr>
          <p:cNvPr id="17" name="Imagen 16" descr="Imagen que contiene texto&#10;&#10;Descripción generada automáticamente">
            <a:extLst>
              <a:ext uri="{FF2B5EF4-FFF2-40B4-BE49-F238E27FC236}">
                <a16:creationId xmlns:a16="http://schemas.microsoft.com/office/drawing/2014/main" id="{8A4B3913-91BD-4405-B00E-FE92A0230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890" y="2184124"/>
            <a:ext cx="759255" cy="739008"/>
          </a:xfrm>
          <a:prstGeom prst="rect">
            <a:avLst/>
          </a:prstGeom>
        </p:spPr>
      </p:pic>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97444"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252641" y="3059815"/>
            <a:ext cx="2802278" cy="2119388"/>
          </a:xfrm>
          <a:prstGeom prst="rect">
            <a:avLst/>
          </a:prstGeom>
        </p:spPr>
        <p:txBody>
          <a:bodyPr vert="horz" lIns="91440" tIns="45720" rIns="91440" bIns="45720" rtlCol="0">
            <a:normAutofit lnSpcReduction="1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Diseñó ‘</a:t>
            </a:r>
            <a:r>
              <a:rPr lang="es-ES" b="1" dirty="0">
                <a:solidFill>
                  <a:schemeClr val="tx1">
                    <a:lumMod val="75000"/>
                    <a:lumOff val="25000"/>
                  </a:schemeClr>
                </a:solidFill>
              </a:rPr>
              <a:t>LCA </a:t>
            </a:r>
            <a:r>
              <a:rPr lang="es-ES" b="1" dirty="0" err="1">
                <a:solidFill>
                  <a:schemeClr val="tx1">
                    <a:lumMod val="75000"/>
                    <a:lumOff val="25000"/>
                  </a:schemeClr>
                </a:solidFill>
              </a:rPr>
              <a:t>Packaging</a:t>
            </a:r>
            <a:r>
              <a:rPr lang="es-ES" b="1" dirty="0">
                <a:solidFill>
                  <a:schemeClr val="tx1">
                    <a:lumMod val="75000"/>
                    <a:lumOff val="25000"/>
                  </a:schemeClr>
                </a:solidFill>
              </a:rPr>
              <a:t> </a:t>
            </a:r>
            <a:r>
              <a:rPr lang="es-ES" b="1" dirty="0" err="1">
                <a:solidFill>
                  <a:schemeClr val="tx1">
                    <a:lumMod val="75000"/>
                    <a:lumOff val="25000"/>
                  </a:schemeClr>
                </a:solidFill>
              </a:rPr>
              <a:t>Designer</a:t>
            </a:r>
            <a:r>
              <a:rPr lang="es-ES" dirty="0">
                <a:solidFill>
                  <a:schemeClr val="tx1">
                    <a:lumMod val="75000"/>
                    <a:lumOff val="25000"/>
                  </a:schemeClr>
                </a:solidFill>
              </a:rPr>
              <a:t>’, una herramienta que permite la comparación de diferentes soluciones de embalaje y selecciona aquellas con mejor impacto ambiental.</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Barilla llegó al punto en </a:t>
            </a:r>
            <a:r>
              <a:rPr lang="es-ES" b="1" dirty="0">
                <a:solidFill>
                  <a:schemeClr val="tx1">
                    <a:lumMod val="75000"/>
                    <a:lumOff val="25000"/>
                  </a:schemeClr>
                </a:solidFill>
              </a:rPr>
              <a:t>que el 98% de sus envases </a:t>
            </a:r>
            <a:r>
              <a:rPr lang="es-ES" dirty="0">
                <a:solidFill>
                  <a:schemeClr val="tx1">
                    <a:lumMod val="75000"/>
                    <a:lumOff val="25000"/>
                  </a:schemeClr>
                </a:solidFill>
              </a:rPr>
              <a:t>eran técnicamente reciclables.</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C0FB643A-FE73-4709-8616-06B1443A871F}"/>
              </a:ext>
            </a:extLst>
          </p:cNvPr>
          <p:cNvSpPr/>
          <p:nvPr/>
        </p:nvSpPr>
        <p:spPr>
          <a:xfrm>
            <a:off x="3339695"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1BDF7591-97A3-4AC5-86B5-8B6EF4492D2C}"/>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Inhaltsplatzhalter 10">
            <a:extLst>
              <a:ext uri="{FF2B5EF4-FFF2-40B4-BE49-F238E27FC236}">
                <a16:creationId xmlns:a16="http://schemas.microsoft.com/office/drawing/2014/main" id="{4CB9324E-DD90-4A93-91B9-BEA96635FE60}"/>
              </a:ext>
            </a:extLst>
          </p:cNvPr>
          <p:cNvSpPr txBox="1">
            <a:spLocks/>
          </p:cNvSpPr>
          <p:nvPr/>
        </p:nvSpPr>
        <p:spPr>
          <a:xfrm>
            <a:off x="3214663" y="3054740"/>
            <a:ext cx="2806397" cy="2305584"/>
          </a:xfrm>
          <a:prstGeom prst="rect">
            <a:avLst/>
          </a:prstGeom>
        </p:spPr>
        <p:txBody>
          <a:bodyPr vert="horz" lIns="68580" tIns="34290" rIns="68580" bIns="34290" rtlCol="0">
            <a:normAutofit lnSpcReduction="1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buNone/>
            </a:pPr>
            <a:r>
              <a:rPr lang="es-ES" sz="1350" dirty="0"/>
              <a:t>Crea ‘</a:t>
            </a:r>
            <a:r>
              <a:rPr lang="es-ES" sz="1350" b="1" dirty="0"/>
              <a:t>envases más respetuosos</a:t>
            </a:r>
            <a:r>
              <a:rPr lang="es-ES" sz="1350" dirty="0"/>
              <a:t> con el medio ambiente' teniendo en cuenta: </a:t>
            </a:r>
          </a:p>
          <a:p>
            <a:pPr marL="252413" lvl="1" indent="0">
              <a:buNone/>
            </a:pPr>
            <a:endParaRPr lang="es-ES" sz="1350" dirty="0"/>
          </a:p>
          <a:p>
            <a:pPr lvl="1">
              <a:buFont typeface="Courier New" panose="02070309020205020404" pitchFamily="49" charset="0"/>
              <a:buChar char="o"/>
            </a:pPr>
            <a:r>
              <a:rPr lang="es-ES" sz="1200" dirty="0"/>
              <a:t>el porcentaje de materiales reciclados </a:t>
            </a:r>
            <a:r>
              <a:rPr lang="es-ES" sz="1200" dirty="0" err="1"/>
              <a:t>post-consumo</a:t>
            </a:r>
            <a:r>
              <a:rPr lang="es-ES" sz="1200" dirty="0"/>
              <a:t> en un paquete.</a:t>
            </a:r>
          </a:p>
          <a:p>
            <a:pPr lvl="1">
              <a:buFont typeface="Courier New" panose="02070309020205020404" pitchFamily="49" charset="0"/>
              <a:buChar char="o"/>
            </a:pPr>
            <a:endParaRPr lang="es-ES" sz="1200" dirty="0"/>
          </a:p>
          <a:p>
            <a:pPr lvl="1">
              <a:buFont typeface="Courier New" panose="02070309020205020404" pitchFamily="49" charset="0"/>
              <a:buChar char="o"/>
            </a:pPr>
            <a:r>
              <a:rPr lang="es-ES" sz="1200" dirty="0"/>
              <a:t>la cantidad de energía y emisiones de gases de efecto invernadero asociadas.</a:t>
            </a:r>
          </a:p>
          <a:p>
            <a:pPr marL="252413" lvl="1" indent="0">
              <a:buNone/>
            </a:pPr>
            <a:endParaRPr lang="da-DK" sz="1350" dirty="0"/>
          </a:p>
          <a:p>
            <a:pPr marL="252413" lvl="1" indent="0">
              <a:buNone/>
            </a:pPr>
            <a:endParaRPr lang="da-DK" sz="1350" dirty="0"/>
          </a:p>
          <a:p>
            <a:endParaRPr lang="de-DE" sz="1500" dirty="0"/>
          </a:p>
        </p:txBody>
      </p:sp>
      <p:sp>
        <p:nvSpPr>
          <p:cNvPr id="39" name="Rectángulo 38">
            <a:extLst>
              <a:ext uri="{FF2B5EF4-FFF2-40B4-BE49-F238E27FC236}">
                <a16:creationId xmlns:a16="http://schemas.microsoft.com/office/drawing/2014/main" id="{098C3BDD-621A-4F01-9D35-06318E32B0CD}"/>
              </a:ext>
            </a:extLst>
          </p:cNvPr>
          <p:cNvSpPr/>
          <p:nvPr/>
        </p:nvSpPr>
        <p:spPr>
          <a:xfrm>
            <a:off x="6197886" y="3002200"/>
            <a:ext cx="2713286" cy="244967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a:extLst>
              <a:ext uri="{FF2B5EF4-FFF2-40B4-BE49-F238E27FC236}">
                <a16:creationId xmlns:a16="http://schemas.microsoft.com/office/drawing/2014/main" id="{19E467DA-7014-4170-98B1-613D6D67347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Inhaltsplatzhalter 10">
            <a:extLst>
              <a:ext uri="{FF2B5EF4-FFF2-40B4-BE49-F238E27FC236}">
                <a16:creationId xmlns:a16="http://schemas.microsoft.com/office/drawing/2014/main" id="{A3EADC1A-9F7C-4EF0-AA69-158575D515DE}"/>
              </a:ext>
            </a:extLst>
          </p:cNvPr>
          <p:cNvSpPr txBox="1">
            <a:spLocks/>
          </p:cNvSpPr>
          <p:nvPr/>
        </p:nvSpPr>
        <p:spPr>
          <a:xfrm>
            <a:off x="6023393" y="3054739"/>
            <a:ext cx="2802277" cy="2397133"/>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desarrollado una </a:t>
            </a:r>
            <a:r>
              <a:rPr lang="es-ES" sz="1350" b="1" dirty="0"/>
              <a:t>lámina de aluminio con un 90% de contenido reciclado</a:t>
            </a:r>
            <a:r>
              <a:rPr lang="es-ES" sz="1350" dirty="0"/>
              <a:t> que permite a los fabricantes de botes de bebidas tener un producto hecho con un 70% de material reciclado. </a:t>
            </a:r>
          </a:p>
          <a:p>
            <a:pPr marL="252413" lvl="1" indent="0">
              <a:buNone/>
            </a:pPr>
            <a:endParaRPr lang="da-DK" sz="1350" dirty="0"/>
          </a:p>
          <a:p>
            <a:endParaRPr lang="de-DE" sz="1500" dirty="0"/>
          </a:p>
        </p:txBody>
      </p:sp>
    </p:spTree>
    <p:extLst>
      <p:ext uri="{BB962C8B-B14F-4D97-AF65-F5344CB8AC3E}">
        <p14:creationId xmlns:p14="http://schemas.microsoft.com/office/powerpoint/2010/main" val="131881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21</a:t>
            </a:fld>
            <a:endParaRPr lang="de-DE"/>
          </a:p>
        </p:txBody>
      </p:sp>
      <p:sp>
        <p:nvSpPr>
          <p:cNvPr id="12" name="Rectángulo: esquinas superiores redondeadas 11">
            <a:extLst>
              <a:ext uri="{FF2B5EF4-FFF2-40B4-BE49-F238E27FC236}">
                <a16:creationId xmlns:a16="http://schemas.microsoft.com/office/drawing/2014/main" id="{54566704-D28E-4339-9D5F-4092EA5B9E91}"/>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BB49019B-27AD-4F81-83C0-C0764150C723}"/>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1">
            <a:extLst>
              <a:ext uri="{FF2B5EF4-FFF2-40B4-BE49-F238E27FC236}">
                <a16:creationId xmlns:a16="http://schemas.microsoft.com/office/drawing/2014/main" id="{4BEC0A77-A11F-4797-B1BE-CA38B2948C62}"/>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5" name="TextBox 33">
            <a:extLst>
              <a:ext uri="{FF2B5EF4-FFF2-40B4-BE49-F238E27FC236}">
                <a16:creationId xmlns:a16="http://schemas.microsoft.com/office/drawing/2014/main" id="{0B143E23-C518-4445-8491-6426AA96CD31}"/>
              </a:ext>
            </a:extLst>
          </p:cNvPr>
          <p:cNvSpPr txBox="1"/>
          <p:nvPr/>
        </p:nvSpPr>
        <p:spPr>
          <a:xfrm>
            <a:off x="943512" y="2314989"/>
            <a:ext cx="2780748"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conversión de las barras Cadbury </a:t>
            </a:r>
            <a:r>
              <a:rPr lang="es-ES" sz="1350" dirty="0" err="1">
                <a:solidFill>
                  <a:schemeClr val="tx1">
                    <a:lumMod val="75000"/>
                    <a:lumOff val="25000"/>
                  </a:schemeClr>
                </a:solidFill>
              </a:rPr>
              <a:t>Dairy</a:t>
            </a:r>
            <a:r>
              <a:rPr lang="es-ES" sz="1350" dirty="0">
                <a:solidFill>
                  <a:schemeClr val="tx1">
                    <a:lumMod val="75000"/>
                    <a:lumOff val="25000"/>
                  </a:schemeClr>
                </a:solidFill>
              </a:rPr>
              <a:t> </a:t>
            </a:r>
            <a:r>
              <a:rPr lang="es-ES" sz="1350" dirty="0" err="1">
                <a:solidFill>
                  <a:schemeClr val="tx1">
                    <a:lumMod val="75000"/>
                    <a:lumOff val="25000"/>
                  </a:schemeClr>
                </a:solidFill>
              </a:rPr>
              <a:t>Milk</a:t>
            </a:r>
            <a:r>
              <a:rPr lang="es-ES" sz="1350" dirty="0">
                <a:solidFill>
                  <a:schemeClr val="tx1">
                    <a:lumMod val="75000"/>
                    <a:lumOff val="25000"/>
                  </a:schemeClr>
                </a:solidFill>
              </a:rPr>
              <a:t> en Australia de envases tradicionales de papel de aluminio y cartón a una nueva envoltura de flujo de una sola capa ahorró 1.270 toneladas de envases.</a:t>
            </a:r>
          </a:p>
        </p:txBody>
      </p:sp>
      <p:sp>
        <p:nvSpPr>
          <p:cNvPr id="16" name="TextBox 45">
            <a:extLst>
              <a:ext uri="{FF2B5EF4-FFF2-40B4-BE49-F238E27FC236}">
                <a16:creationId xmlns:a16="http://schemas.microsoft.com/office/drawing/2014/main" id="{C5CE72C5-5B41-45BE-9798-30BF61F06914}"/>
              </a:ext>
            </a:extLst>
          </p:cNvPr>
          <p:cNvSpPr txBox="1"/>
          <p:nvPr/>
        </p:nvSpPr>
        <p:spPr>
          <a:xfrm>
            <a:off x="5147699" y="2314298"/>
            <a:ext cx="2780750" cy="2585323"/>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EUROPEN estima que los productores de alimentos y bebidas pagan tarifas anuales estimadas de hasta 3.1 mil millones de euros a los esquemas de Responsabilidad del Productor Extendido (EPR) en Europa y esto se refleja en una tasa de recuperación general del 76% y una </a:t>
            </a:r>
            <a:r>
              <a:rPr lang="es-ES" b="1" dirty="0"/>
              <a:t>tasa de reciclaje del 63%.</a:t>
            </a:r>
          </a:p>
        </p:txBody>
      </p:sp>
      <p:sp>
        <p:nvSpPr>
          <p:cNvPr id="17" name="Rectángulo 16">
            <a:extLst>
              <a:ext uri="{FF2B5EF4-FFF2-40B4-BE49-F238E27FC236}">
                <a16:creationId xmlns:a16="http://schemas.microsoft.com/office/drawing/2014/main" id="{518F0860-8DAD-4EC4-A6F7-3314B5D32535}"/>
              </a:ext>
            </a:extLst>
          </p:cNvPr>
          <p:cNvSpPr/>
          <p:nvPr/>
        </p:nvSpPr>
        <p:spPr>
          <a:xfrm>
            <a:off x="5147699" y="4978823"/>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Corus reduce el grosor de sus latas y logra colocar el </a:t>
            </a:r>
            <a:r>
              <a:rPr lang="es-ES" sz="1350" b="1" dirty="0">
                <a:solidFill>
                  <a:schemeClr val="tx1">
                    <a:lumMod val="75000"/>
                    <a:lumOff val="25000"/>
                  </a:schemeClr>
                </a:solidFill>
              </a:rPr>
              <a:t>18% más de latas en cada palé</a:t>
            </a:r>
            <a:r>
              <a:rPr lang="es-ES" sz="1350" dirty="0">
                <a:solidFill>
                  <a:schemeClr val="tx1">
                    <a:lumMod val="75000"/>
                    <a:lumOff val="25000"/>
                  </a:schemeClr>
                </a:solidFill>
              </a:rPr>
              <a:t>.</a:t>
            </a:r>
          </a:p>
        </p:txBody>
      </p:sp>
      <p:sp>
        <p:nvSpPr>
          <p:cNvPr id="18" name="Rectángulo 17">
            <a:extLst>
              <a:ext uri="{FF2B5EF4-FFF2-40B4-BE49-F238E27FC236}">
                <a16:creationId xmlns:a16="http://schemas.microsoft.com/office/drawing/2014/main" id="{DCAD68EF-B346-4238-AD44-78394CE1C58C}"/>
              </a:ext>
            </a:extLst>
          </p:cNvPr>
          <p:cNvSpPr/>
          <p:nvPr/>
        </p:nvSpPr>
        <p:spPr>
          <a:xfrm>
            <a:off x="943512" y="4093419"/>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 G Barr redujo el impacto de carbono de sus botellas de 2 litros, 500 ml y 250 ml en 1.869 tCO</a:t>
            </a:r>
            <a:r>
              <a:rPr lang="es-ES" sz="1350" baseline="-25000" dirty="0">
                <a:solidFill>
                  <a:schemeClr val="tx1">
                    <a:lumMod val="75000"/>
                    <a:lumOff val="25000"/>
                  </a:schemeClr>
                </a:solidFill>
              </a:rPr>
              <a:t>2</a:t>
            </a:r>
            <a:r>
              <a:rPr lang="es-ES" sz="1350" dirty="0">
                <a:solidFill>
                  <a:schemeClr val="tx1">
                    <a:lumMod val="75000"/>
                    <a:lumOff val="25000"/>
                  </a:schemeClr>
                </a:solidFill>
              </a:rPr>
              <a:t>eq en 2010, ahorrando 505 toneladas de plástico.</a:t>
            </a:r>
          </a:p>
        </p:txBody>
      </p:sp>
      <p:pic>
        <p:nvPicPr>
          <p:cNvPr id="19" name="Gráfico 18">
            <a:extLst>
              <a:ext uri="{FF2B5EF4-FFF2-40B4-BE49-F238E27FC236}">
                <a16:creationId xmlns:a16="http://schemas.microsoft.com/office/drawing/2014/main" id="{2CC7F06D-E7CC-4857-B25D-14A730BC1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0" name="Rectángulo: esquinas superiores redondeadas 19">
            <a:extLst>
              <a:ext uri="{FF2B5EF4-FFF2-40B4-BE49-F238E27FC236}">
                <a16:creationId xmlns:a16="http://schemas.microsoft.com/office/drawing/2014/main" id="{A0A4BAAE-08D6-46DA-B6F4-2C074B23AF4D}"/>
              </a:ext>
            </a:extLst>
          </p:cNvPr>
          <p:cNvSpPr/>
          <p:nvPr/>
        </p:nvSpPr>
        <p:spPr>
          <a:xfrm>
            <a:off x="5144871" y="1741396"/>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0F27DB1E-AC0B-4801-95F4-7DB282E26ED4}"/>
              </a:ext>
            </a:extLst>
          </p:cNvPr>
          <p:cNvSpPr/>
          <p:nvPr/>
        </p:nvSpPr>
        <p:spPr>
          <a:xfrm>
            <a:off x="6217074"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11">
            <a:extLst>
              <a:ext uri="{FF2B5EF4-FFF2-40B4-BE49-F238E27FC236}">
                <a16:creationId xmlns:a16="http://schemas.microsoft.com/office/drawing/2014/main" id="{35595CA2-043A-4FD9-B0D2-AD50CFCB0A3A}"/>
              </a:ext>
            </a:extLst>
          </p:cNvPr>
          <p:cNvSpPr/>
          <p:nvPr/>
        </p:nvSpPr>
        <p:spPr>
          <a:xfrm>
            <a:off x="5144871" y="1846860"/>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3" name="Gráfico 22">
            <a:extLst>
              <a:ext uri="{FF2B5EF4-FFF2-40B4-BE49-F238E27FC236}">
                <a16:creationId xmlns:a16="http://schemas.microsoft.com/office/drawing/2014/main" id="{B758C231-2419-4153-A482-9E5133E5DE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285142"/>
            <a:ext cx="336919" cy="507831"/>
          </a:xfrm>
          <a:prstGeom prst="rect">
            <a:avLst/>
          </a:prstGeom>
        </p:spPr>
      </p:pic>
      <p:sp>
        <p:nvSpPr>
          <p:cNvPr id="24" name="Rectángulo 23">
            <a:extLst>
              <a:ext uri="{FF2B5EF4-FFF2-40B4-BE49-F238E27FC236}">
                <a16:creationId xmlns:a16="http://schemas.microsoft.com/office/drawing/2014/main" id="{7B23534D-A0E1-4AFF-AB70-3099D0273B32}"/>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21F5CC81-2F77-4726-AE83-05BD8FF4C32B}"/>
              </a:ext>
            </a:extLst>
          </p:cNvPr>
          <p:cNvSpPr/>
          <p:nvPr/>
        </p:nvSpPr>
        <p:spPr>
          <a:xfrm>
            <a:off x="5141549" y="2249227"/>
            <a:ext cx="2780748"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itel 1">
            <a:extLst>
              <a:ext uri="{FF2B5EF4-FFF2-40B4-BE49-F238E27FC236}">
                <a16:creationId xmlns:a16="http://schemas.microsoft.com/office/drawing/2014/main" id="{5DE3D700-F6B0-4BAF-B416-C0E316E45C5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7" name="Rectángulo 26">
            <a:extLst>
              <a:ext uri="{FF2B5EF4-FFF2-40B4-BE49-F238E27FC236}">
                <a16:creationId xmlns:a16="http://schemas.microsoft.com/office/drawing/2014/main" id="{20315321-F7B6-491F-896E-D42B15396D3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217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22</a:t>
            </a:fld>
            <a:endParaRPr lang="de-DE">
              <a:solidFill>
                <a:srgbClr val="000000">
                  <a:lumMod val="75000"/>
                  <a:lumOff val="25000"/>
                </a:srgbClr>
              </a:solidFill>
              <a:latin typeface="Arial"/>
            </a:endParaRPr>
          </a:p>
        </p:txBody>
      </p:sp>
      <p:sp>
        <p:nvSpPr>
          <p:cNvPr id="10" name="Untertitel 5">
            <a:extLst>
              <a:ext uri="{FF2B5EF4-FFF2-40B4-BE49-F238E27FC236}">
                <a16:creationId xmlns:a16="http://schemas.microsoft.com/office/drawing/2014/main" id="{B13729F0-FAE4-40EC-B55A-2F9D54ABC712}"/>
              </a:ext>
            </a:extLst>
          </p:cNvPr>
          <p:cNvSpPr txBox="1">
            <a:spLocks/>
          </p:cNvSpPr>
          <p:nvPr/>
        </p:nvSpPr>
        <p:spPr>
          <a:xfrm>
            <a:off x="370136" y="873765"/>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8193E13B-A301-4CA7-BA13-6E5C16515A1D}"/>
              </a:ext>
            </a:extLst>
          </p:cNvPr>
          <p:cNvSpPr txBox="1">
            <a:spLocks/>
          </p:cNvSpPr>
          <p:nvPr/>
        </p:nvSpPr>
        <p:spPr>
          <a:xfrm>
            <a:off x="431768" y="2133994"/>
            <a:ext cx="8229600" cy="248562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Aft>
                <a:spcPts val="450"/>
              </a:spcAft>
            </a:pPr>
            <a:r>
              <a:rPr lang="es-ES" b="0" dirty="0" err="1">
                <a:solidFill>
                  <a:schemeClr val="tx1">
                    <a:lumMod val="75000"/>
                    <a:lumOff val="25000"/>
                  </a:schemeClr>
                </a:solidFill>
              </a:rPr>
              <a:t>Packaging</a:t>
            </a:r>
            <a:r>
              <a:rPr lang="es-ES" b="0" dirty="0">
                <a:solidFill>
                  <a:schemeClr val="tx1">
                    <a:lumMod val="75000"/>
                    <a:lumOff val="25000"/>
                  </a:schemeClr>
                </a:solidFill>
              </a:rPr>
              <a:t> </a:t>
            </a:r>
            <a:r>
              <a:rPr lang="es-ES" b="0" dirty="0" err="1">
                <a:solidFill>
                  <a:schemeClr val="tx1">
                    <a:lumMod val="75000"/>
                    <a:lumOff val="25000"/>
                  </a:schemeClr>
                </a:solidFill>
              </a:rPr>
              <a:t>Europe</a:t>
            </a:r>
            <a:r>
              <a:rPr lang="es-ES" b="0" dirty="0">
                <a:solidFill>
                  <a:schemeClr val="tx1">
                    <a:lumMod val="75000"/>
                    <a:lumOff val="25000"/>
                  </a:schemeClr>
                </a:solidFill>
              </a:rPr>
              <a:t> afirma que </a:t>
            </a:r>
            <a:r>
              <a:rPr lang="es-ES" dirty="0">
                <a:solidFill>
                  <a:schemeClr val="tx1">
                    <a:lumMod val="75000"/>
                    <a:lumOff val="25000"/>
                  </a:schemeClr>
                </a:solidFill>
              </a:rPr>
              <a:t>los problemas regulatorios siguen siendo factores importantes</a:t>
            </a:r>
            <a:r>
              <a:rPr lang="es-ES" b="0" dirty="0">
                <a:solidFill>
                  <a:schemeClr val="tx1">
                    <a:lumMod val="75000"/>
                    <a:lumOff val="25000"/>
                  </a:schemeClr>
                </a:solidFill>
              </a:rPr>
              <a:t>, pero ahora con una mayor presión tanto de los consumidores como de los reguladores.</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EUROPEN subraya que </a:t>
            </a:r>
            <a:r>
              <a:rPr lang="es-ES" dirty="0">
                <a:solidFill>
                  <a:schemeClr val="tx1">
                    <a:lumMod val="75000"/>
                    <a:lumOff val="25000"/>
                  </a:schemeClr>
                </a:solidFill>
              </a:rPr>
              <a:t>el factor clave es el coste</a:t>
            </a:r>
            <a:r>
              <a:rPr lang="es-ES" b="0" dirty="0">
                <a:solidFill>
                  <a:schemeClr val="tx1">
                    <a:lumMod val="75000"/>
                    <a:lumOff val="25000"/>
                  </a:schemeClr>
                </a:solidFill>
              </a:rPr>
              <a:t>: "Lo que hagamos en términos de prevención, en la reducción de paquetes a lo largo de toda la cadena de valor, está reduciendo, por un lado, el factor de coste; y, por otro lado, la huella de CO</a:t>
            </a:r>
            <a:r>
              <a:rPr lang="es-ES" b="0" baseline="-25000" dirty="0">
                <a:solidFill>
                  <a:schemeClr val="tx1">
                    <a:lumMod val="75000"/>
                    <a:lumOff val="25000"/>
                  </a:schemeClr>
                </a:solidFill>
              </a:rPr>
              <a:t>2</a:t>
            </a:r>
            <a:r>
              <a:rPr lang="es-ES" b="0" dirty="0">
                <a:solidFill>
                  <a:schemeClr val="tx1">
                    <a:lumMod val="75000"/>
                    <a:lumOff val="25000"/>
                  </a:schemeClr>
                </a:solidFill>
              </a:rPr>
              <a:t>, que es indirectamente un factor de coste". </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Los principales impulsores son el coste creciente de las materias primas y las </a:t>
            </a:r>
            <a:r>
              <a:rPr lang="es-ES" sz="1400" dirty="0">
                <a:solidFill>
                  <a:schemeClr val="tx1">
                    <a:lumMod val="75000"/>
                    <a:lumOff val="25000"/>
                  </a:schemeClr>
                </a:solidFill>
              </a:rPr>
              <a:t>preocupaciones sobre la seguridad del suministro.</a:t>
            </a:r>
            <a:endParaRPr lang="es-ES" dirty="0">
              <a:solidFill>
                <a:schemeClr val="tx1">
                  <a:lumMod val="75000"/>
                  <a:lumOff val="25000"/>
                </a:schemeClr>
              </a:solidFill>
            </a:endParaRPr>
          </a:p>
        </p:txBody>
      </p:sp>
      <p:sp>
        <p:nvSpPr>
          <p:cNvPr id="13" name="Titel 1">
            <a:extLst>
              <a:ext uri="{FF2B5EF4-FFF2-40B4-BE49-F238E27FC236}">
                <a16:creationId xmlns:a16="http://schemas.microsoft.com/office/drawing/2014/main" id="{4528A245-AEFB-4AAB-97A2-EA95E364E0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173603C-1E6C-49A3-914E-C92347850F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 name="Conector recto 16">
            <a:extLst>
              <a:ext uri="{FF2B5EF4-FFF2-40B4-BE49-F238E27FC236}">
                <a16:creationId xmlns:a16="http://schemas.microsoft.com/office/drawing/2014/main" id="{CA8FA6C3-0699-48ED-BA59-0FBD0D74CACE}"/>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5B1B465-C179-4057-986B-9D0776411D83}"/>
              </a:ext>
            </a:extLst>
          </p:cNvPr>
          <p:cNvCxnSpPr>
            <a:cxnSpLocks/>
          </p:cNvCxnSpPr>
          <p:nvPr/>
        </p:nvCxnSpPr>
        <p:spPr>
          <a:xfrm>
            <a:off x="377661" y="45043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4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1057484192"/>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Consiste en reducir la cantidad de agua, energía y productos químicos utilizados durante las operaciones de limpieza.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4081679780"/>
              </p:ext>
            </p:extLst>
          </p:nvPr>
        </p:nvGraphicFramePr>
        <p:xfrm>
          <a:off x="238984" y="3836135"/>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pueden surgir algunas limitaciones cuando se necesita una inversión económica sustancial para adoptar sistemas de limpieza más sofisticados.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4812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483694550"/>
              </p:ext>
            </p:extLst>
          </p:nvPr>
        </p:nvGraphicFramePr>
        <p:xfrm>
          <a:off x="238984" y="956345"/>
          <a:ext cx="8666032" cy="38215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983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30322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energía relacionado con la limpieza por unidad de producción (kWh /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por unidad de producción (m3/peso,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(m3) por día.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por unidad de producción (m3/peso,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(m3) por limpieza.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Masa (kg) o volumen (m3) de producto de limpieza utilizado por unidad de producción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Proporción de agentes de limpieza (%) con una etiqueta ecológica ISO Tipo I25 (p. ej., etiqueta ecológica de la UE)</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3185183581"/>
              </p:ext>
            </p:extLst>
          </p:nvPr>
        </p:nvGraphicFramePr>
        <p:xfrm>
          <a:off x="238984" y="4556392"/>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400" kern="1200" dirty="0">
                          <a:solidFill>
                            <a:schemeClr val="tx1">
                              <a:lumMod val="75000"/>
                              <a:lumOff val="25000"/>
                            </a:schemeClr>
                          </a:solidFill>
                          <a:latin typeface="+mn-lt"/>
                          <a:ea typeface="+mn-ea"/>
                          <a:cs typeface="+mn-cs"/>
                        </a:rPr>
                        <a:t>Operaciones de limpieza ambientales amistosas.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266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solidFill>
                  <a:srgbClr val="000000">
                    <a:lumMod val="75000"/>
                    <a:lumOff val="25000"/>
                  </a:srgbClr>
                </a:solidFill>
                <a:latin typeface="Arial"/>
              </a:rPr>
              <a:t>Review Meeting  |  Brussels</a:t>
            </a:r>
            <a:endParaRPr lang="de-DE" dirty="0">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40771"/>
            <a:ext cx="8403728" cy="367550"/>
          </a:xfrm>
          <a:noFill/>
        </p:spPr>
        <p:txBody>
          <a:bodyPr vert="horz" lIns="91440" tIns="45720" rIns="91440" bIns="45720" rtlCol="0" anchor="ctr">
            <a:noAutofit/>
          </a:bodyPr>
          <a:lstStyle/>
          <a:p>
            <a:pPr algn="ctr"/>
            <a:r>
              <a:rPr lang="es-ES" sz="3600" dirty="0">
                <a:solidFill>
                  <a:srgbClr val="000000">
                    <a:lumMod val="75000"/>
                    <a:lumOff val="25000"/>
                  </a:srgbClr>
                </a:solidFill>
                <a:latin typeface="Arial"/>
              </a:rPr>
              <a:t>Operaciones:</a:t>
            </a:r>
          </a:p>
        </p:txBody>
      </p:sp>
      <p:sp>
        <p:nvSpPr>
          <p:cNvPr id="8" name="Titel 1">
            <a:extLst>
              <a:ext uri="{FF2B5EF4-FFF2-40B4-BE49-F238E27FC236}">
                <a16:creationId xmlns:a16="http://schemas.microsoft.com/office/drawing/2014/main" id="{95CA2288-AF3E-4FA5-8866-344789D5ABA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9" name="Rectángulo 8">
            <a:extLst>
              <a:ext uri="{FF2B5EF4-FFF2-40B4-BE49-F238E27FC236}">
                <a16:creationId xmlns:a16="http://schemas.microsoft.com/office/drawing/2014/main" id="{28BC079D-DDF5-4E9B-96BF-CCD81131D7D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7F7509A-17BE-47AF-B6DE-73A3D10119D8}"/>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D5BF6D3-A97B-4F84-BC90-7C47AEF1E0D6}"/>
              </a:ext>
            </a:extLst>
          </p:cNvPr>
          <p:cNvSpPr/>
          <p:nvPr/>
        </p:nvSpPr>
        <p:spPr>
          <a:xfrm>
            <a:off x="370137" y="2158780"/>
            <a:ext cx="4176852" cy="314182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100" b="1" dirty="0">
                <a:solidFill>
                  <a:schemeClr val="tx1">
                    <a:lumMod val="75000"/>
                    <a:lumOff val="25000"/>
                  </a:schemeClr>
                </a:solidFill>
              </a:rPr>
              <a:t>Implementando y optimizando los sistemas de ‘</a:t>
            </a:r>
            <a:r>
              <a:rPr lang="es-ES" sz="1100" b="1" dirty="0" err="1">
                <a:solidFill>
                  <a:schemeClr val="tx1">
                    <a:lumMod val="75000"/>
                    <a:lumOff val="25000"/>
                  </a:schemeClr>
                </a:solidFill>
              </a:rPr>
              <a:t>Cleaning</a:t>
            </a:r>
            <a:r>
              <a:rPr lang="es-ES" sz="1100" b="1" dirty="0">
                <a:solidFill>
                  <a:schemeClr val="tx1">
                    <a:lumMod val="75000"/>
                    <a:lumOff val="25000"/>
                  </a:schemeClr>
                </a:solidFill>
              </a:rPr>
              <a:t> in Place' </a:t>
            </a:r>
            <a:r>
              <a:rPr lang="es-ES" sz="1100" dirty="0">
                <a:solidFill>
                  <a:schemeClr val="tx1">
                    <a:lumMod val="75000"/>
                    <a:lumOff val="25000"/>
                  </a:schemeClr>
                </a:solidFill>
              </a:rPr>
              <a:t>(CIP) mediante una preparación de limpieza óptima (por ejemplo, formación de hielo), diseño y configuración precisos, medición y control del detergente, temperatura y concentración, utilizando la acción mecánica adecuadamente, reutilizando el agua de enjuague final para el enjuague previo, reciclando detergentes y utilizando la verificación de limpieza en tiempo real.</a:t>
            </a:r>
          </a:p>
          <a:p>
            <a:pPr marL="285750" lvl="0" indent="-285750" defTabSz="685800">
              <a:lnSpc>
                <a:spcPct val="150000"/>
              </a:lnSpc>
              <a:spcBef>
                <a:spcPct val="20000"/>
              </a:spcBef>
              <a:buFont typeface="Wingdings" panose="05000000000000000000" pitchFamily="2" charset="2"/>
              <a:buChar char="ü"/>
            </a:pPr>
            <a:r>
              <a:rPr lang="es-ES" sz="1100" dirty="0">
                <a:solidFill>
                  <a:schemeClr val="tx1">
                    <a:lumMod val="75000"/>
                    <a:lumOff val="25000"/>
                  </a:schemeClr>
                </a:solidFill>
              </a:rPr>
              <a:t>Optimizando las operaciones de limpieza manual mediante la </a:t>
            </a:r>
            <a:r>
              <a:rPr lang="es-ES" sz="1100" b="1" dirty="0">
                <a:solidFill>
                  <a:schemeClr val="tx1">
                    <a:lumMod val="75000"/>
                    <a:lumOff val="25000"/>
                  </a:schemeClr>
                </a:solidFill>
              </a:rPr>
              <a:t>sensibilización y la monitorización de la energía</a:t>
            </a:r>
            <a:r>
              <a:rPr lang="es-ES" sz="1100" dirty="0">
                <a:solidFill>
                  <a:schemeClr val="tx1">
                    <a:lumMod val="75000"/>
                    <a:lumOff val="25000"/>
                  </a:schemeClr>
                </a:solidFill>
              </a:rPr>
              <a:t>, el agua y los productos químicos utilizados, y limpiar el equipo tan pronto como sea posible después de su uso.</a:t>
            </a:r>
          </a:p>
        </p:txBody>
      </p:sp>
      <p:sp>
        <p:nvSpPr>
          <p:cNvPr id="13" name="Rectángulo 12">
            <a:extLst>
              <a:ext uri="{FF2B5EF4-FFF2-40B4-BE49-F238E27FC236}">
                <a16:creationId xmlns:a16="http://schemas.microsoft.com/office/drawing/2014/main" id="{B64B0C5B-61A4-46B7-B4DB-8BB46A8DC755}"/>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B6144CE-2673-4A0E-A384-7BB83EDF0337}"/>
              </a:ext>
            </a:extLst>
          </p:cNvPr>
          <p:cNvSpPr/>
          <p:nvPr/>
        </p:nvSpPr>
        <p:spPr>
          <a:xfrm>
            <a:off x="4617758" y="2158780"/>
            <a:ext cx="4176852" cy="317901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o evitar el uso de productos químicos nocivos </a:t>
            </a:r>
            <a:r>
              <a:rPr lang="es-ES" sz="1200" dirty="0">
                <a:solidFill>
                  <a:schemeClr val="tx1">
                    <a:lumMod val="75000"/>
                    <a:lumOff val="25000"/>
                  </a:schemeClr>
                </a:solidFill>
              </a:rPr>
              <a:t>mediante la captura y reutilización de productos de limpieza y el uso de productos químicos menos dañinos y biológicos.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Una mejor planificación de la producción </a:t>
            </a:r>
            <a:r>
              <a:rPr lang="es-ES" sz="1200" dirty="0">
                <a:solidFill>
                  <a:schemeClr val="tx1">
                    <a:lumMod val="75000"/>
                    <a:lumOff val="25000"/>
                  </a:schemeClr>
                </a:solidFill>
              </a:rPr>
              <a:t>para evitar cambios en el proceso de producción que requieren que el equipo se limpie.</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Mejor diseño de la planta al mejorar el diseño de los recipientes, tuberías, etc. </a:t>
            </a:r>
            <a:r>
              <a:rPr lang="es-ES" sz="1200" dirty="0">
                <a:solidFill>
                  <a:schemeClr val="tx1">
                    <a:lumMod val="75000"/>
                    <a:lumOff val="25000"/>
                  </a:schemeClr>
                </a:solidFill>
              </a:rPr>
              <a:t>para eliminar las áreas que el detergente no puede alcanzar o donde el líquido se acumula. </a:t>
            </a:r>
          </a:p>
        </p:txBody>
      </p:sp>
    </p:spTree>
    <p:extLst>
      <p:ext uri="{BB962C8B-B14F-4D97-AF65-F5344CB8AC3E}">
        <p14:creationId xmlns:p14="http://schemas.microsoft.com/office/powerpoint/2010/main" val="351740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es-ES" dirty="0">
                <a:solidFill>
                  <a:schemeClr val="tx1">
                    <a:lumMod val="75000"/>
                    <a:lumOff val="25000"/>
                  </a:schemeClr>
                </a:solidFill>
              </a:rPr>
              <a:t>La compañía cervecera sudafricana SABMiller probó un </a:t>
            </a:r>
            <a:r>
              <a:rPr lang="es-ES" b="1" dirty="0">
                <a:solidFill>
                  <a:schemeClr val="tx1">
                    <a:lumMod val="75000"/>
                    <a:lumOff val="25000"/>
                  </a:schemeClr>
                </a:solidFill>
              </a:rPr>
              <a:t>nuevo sistema CIP </a:t>
            </a:r>
            <a:r>
              <a:rPr lang="es-ES" dirty="0">
                <a:solidFill>
                  <a:schemeClr val="tx1">
                    <a:lumMod val="75000"/>
                    <a:lumOff val="25000"/>
                  </a:schemeClr>
                </a:solidFill>
              </a:rPr>
              <a:t>que usa ECA* en lugar de detergentes y desinfectantes en su fábrica de cerveza "</a:t>
            </a:r>
            <a:r>
              <a:rPr lang="es-ES" dirty="0" err="1">
                <a:solidFill>
                  <a:schemeClr val="tx1">
                    <a:lumMod val="75000"/>
                    <a:lumOff val="25000"/>
                  </a:schemeClr>
                </a:solidFill>
              </a:rPr>
              <a:t>Chamdor</a:t>
            </a:r>
            <a:r>
              <a:rPr lang="es-ES" dirty="0">
                <a:solidFill>
                  <a:schemeClr val="tx1">
                    <a:lumMod val="75000"/>
                    <a:lumOff val="25000"/>
                  </a:schemeClr>
                </a:solidFill>
              </a:rPr>
              <a:t>". El resultado fue una </a:t>
            </a:r>
            <a:r>
              <a:rPr lang="es-ES" b="1" dirty="0">
                <a:solidFill>
                  <a:schemeClr val="tx1">
                    <a:lumMod val="75000"/>
                    <a:lumOff val="25000"/>
                  </a:schemeClr>
                </a:solidFill>
              </a:rPr>
              <a:t>reducción del 83% en el uso del agua</a:t>
            </a:r>
            <a:r>
              <a:rPr lang="es-ES" dirty="0">
                <a:solidFill>
                  <a:schemeClr val="tx1">
                    <a:lumMod val="75000"/>
                    <a:lumOff val="25000"/>
                  </a:schemeClr>
                </a:solidFill>
              </a:rPr>
              <a:t>.</a:t>
            </a:r>
            <a:endParaRPr lang="da-DK"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26</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éxito:</a:t>
            </a:r>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a:t>
            </a:r>
            <a:r>
              <a:rPr lang="es-ES" sz="1200" b="1" dirty="0"/>
              <a:t>método 'Green CIP</a:t>
            </a:r>
            <a:r>
              <a:rPr lang="es-ES" sz="1200" dirty="0"/>
              <a:t>' reduce el consumo de energía </a:t>
            </a:r>
            <a:r>
              <a:rPr lang="es-ES" sz="1200" b="1" dirty="0"/>
              <a:t>hasta en un 50%</a:t>
            </a:r>
            <a:r>
              <a:rPr lang="es-ES" sz="1200" dirty="0"/>
              <a:t> debido a que:</a:t>
            </a:r>
          </a:p>
          <a:p>
            <a:pPr marL="252413" lvl="1" indent="0" algn="just">
              <a:buNone/>
            </a:pPr>
            <a:r>
              <a:rPr lang="es-ES" sz="1200" dirty="0"/>
              <a:t>Ya no se requiere el tratamiento de aguas residuales.</a:t>
            </a:r>
          </a:p>
          <a:p>
            <a:pPr marL="252413" lvl="1" indent="0" algn="just">
              <a:buNone/>
            </a:pPr>
            <a:endParaRPr lang="es-ES" sz="1200" dirty="0"/>
          </a:p>
          <a:p>
            <a:pPr marL="252413" lvl="1" indent="0" algn="just">
              <a:buNone/>
            </a:pPr>
            <a:r>
              <a:rPr lang="es-ES" sz="1200" dirty="0"/>
              <a:t>Las tuberías ya no se enfrían con la descarga inicial de agua fría y </a:t>
            </a:r>
            <a:r>
              <a:rPr lang="es-ES" sz="1200" b="1" dirty="0"/>
              <a:t>no necesitan calentarse nuevamente </a:t>
            </a:r>
            <a:r>
              <a:rPr lang="es-ES" sz="1200" dirty="0"/>
              <a:t>(esto también ahorra tiempo, lo que es crítico desde una perspectiva financiera).</a:t>
            </a:r>
            <a:endParaRPr lang="da-DK" sz="1200" dirty="0"/>
          </a:p>
          <a:p>
            <a:endParaRPr lang="de-DE" sz="14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Obtuvo ahorros substanciales en productos químicos </a:t>
            </a:r>
            <a:r>
              <a:rPr lang="es-ES" sz="1350" b="1" dirty="0"/>
              <a:t>después de introducir la ECA </a:t>
            </a:r>
            <a:r>
              <a:rPr lang="es-ES" sz="1350" dirty="0"/>
              <a:t>en el sistema CIP en su planta base de bebidas de Atlanta (ABBP) en los EE. UU.</a:t>
            </a:r>
          </a:p>
          <a:p>
            <a:pPr marL="252413" lvl="1" indent="0" algn="just">
              <a:buNone/>
            </a:pPr>
            <a:endParaRPr lang="es-ES" sz="1350" dirty="0"/>
          </a:p>
          <a:p>
            <a:pPr marL="252413" lvl="1" indent="0" algn="just">
              <a:buNone/>
            </a:pPr>
            <a:r>
              <a:rPr lang="es-ES" sz="1350" b="1" dirty="0"/>
              <a:t>Redujo el uso de productos químicos en un 84%.</a:t>
            </a:r>
          </a:p>
        </p:txBody>
      </p:sp>
      <p:pic>
        <p:nvPicPr>
          <p:cNvPr id="22" name="Imagen 21" descr="Imagen que contiene imágenes prediseñadas&#10;&#10;Descripción generada automáticamente">
            <a:extLst>
              <a:ext uri="{FF2B5EF4-FFF2-40B4-BE49-F238E27FC236}">
                <a16:creationId xmlns:a16="http://schemas.microsoft.com/office/drawing/2014/main" id="{6565F6B0-D715-43BB-93CE-689806F8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64" y="2237597"/>
            <a:ext cx="944925" cy="632522"/>
          </a:xfrm>
          <a:prstGeom prst="rect">
            <a:avLst/>
          </a:prstGeom>
        </p:spPr>
      </p:pic>
      <p:pic>
        <p:nvPicPr>
          <p:cNvPr id="23" name="Imagen 22" descr="Imagen que contiene imágenes prediseñadas&#10;&#10;Descripción generada automáticamente">
            <a:extLst>
              <a:ext uri="{FF2B5EF4-FFF2-40B4-BE49-F238E27FC236}">
                <a16:creationId xmlns:a16="http://schemas.microsoft.com/office/drawing/2014/main" id="{C04FCDF6-7FBE-47EE-9DC4-C817E29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367" y="2281884"/>
            <a:ext cx="971336" cy="543948"/>
          </a:xfrm>
          <a:prstGeom prst="rect">
            <a:avLst/>
          </a:prstGeom>
        </p:spPr>
      </p:pic>
      <p:pic>
        <p:nvPicPr>
          <p:cNvPr id="24" name="Imagen 23">
            <a:extLst>
              <a:ext uri="{FF2B5EF4-FFF2-40B4-BE49-F238E27FC236}">
                <a16:creationId xmlns:a16="http://schemas.microsoft.com/office/drawing/2014/main" id="{5AAAE314-0D14-4F7C-AEC0-7CE296F0998D}"/>
              </a:ext>
            </a:extLst>
          </p:cNvPr>
          <p:cNvPicPr>
            <a:picLocks noChangeAspect="1"/>
          </p:cNvPicPr>
          <p:nvPr/>
        </p:nvPicPr>
        <p:blipFill rotWithShape="1">
          <a:blip r:embed="rId4">
            <a:extLst>
              <a:ext uri="{28A0092B-C50C-407E-A947-70E740481C1C}">
                <a14:useLocalDpi xmlns:a14="http://schemas.microsoft.com/office/drawing/2010/main" val="0"/>
              </a:ext>
            </a:extLst>
          </a:blip>
          <a:srcRect t="17837" b="21122"/>
          <a:stretch/>
        </p:blipFill>
        <p:spPr>
          <a:xfrm>
            <a:off x="4237177" y="2273254"/>
            <a:ext cx="971335" cy="561208"/>
          </a:xfrm>
          <a:prstGeom prst="rect">
            <a:avLst/>
          </a:prstGeom>
        </p:spPr>
      </p:pic>
      <p:sp>
        <p:nvSpPr>
          <p:cNvPr id="25" name="CuadroTexto 24">
            <a:extLst>
              <a:ext uri="{FF2B5EF4-FFF2-40B4-BE49-F238E27FC236}">
                <a16:creationId xmlns:a16="http://schemas.microsoft.com/office/drawing/2014/main" id="{5F9C12E7-FDF7-42C4-8CD2-4A4FE5A0F3B8}"/>
              </a:ext>
            </a:extLst>
          </p:cNvPr>
          <p:cNvSpPr txBox="1"/>
          <p:nvPr/>
        </p:nvSpPr>
        <p:spPr>
          <a:xfrm>
            <a:off x="397444" y="5549993"/>
            <a:ext cx="1641576" cy="400110"/>
          </a:xfrm>
          <a:prstGeom prst="rect">
            <a:avLst/>
          </a:prstGeom>
          <a:noFill/>
        </p:spPr>
        <p:txBody>
          <a:bodyPr wrap="square" rtlCol="0">
            <a:spAutoFit/>
          </a:bodyPr>
          <a:lstStyle/>
          <a:p>
            <a:r>
              <a:rPr lang="es-ES" sz="1000" b="1" i="1" dirty="0"/>
              <a:t>*ECA Activación electroquímica</a:t>
            </a:r>
          </a:p>
        </p:txBody>
      </p:sp>
    </p:spTree>
    <p:extLst>
      <p:ext uri="{BB962C8B-B14F-4D97-AF65-F5344CB8AC3E}">
        <p14:creationId xmlns:p14="http://schemas.microsoft.com/office/powerpoint/2010/main" val="314153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27</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8" name="TextBox 33">
            <a:extLst>
              <a:ext uri="{FF2B5EF4-FFF2-40B4-BE49-F238E27FC236}">
                <a16:creationId xmlns:a16="http://schemas.microsoft.com/office/drawing/2014/main" id="{AAA07779-33DB-4585-898B-A2F6977F505F}"/>
              </a:ext>
            </a:extLst>
          </p:cNvPr>
          <p:cNvSpPr txBox="1"/>
          <p:nvPr/>
        </p:nvSpPr>
        <p:spPr>
          <a:xfrm>
            <a:off x="943512" y="2314989"/>
            <a:ext cx="2780748" cy="236218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Se han identificado tres beneficios principales derivados del uso de operaciones de limpieza amigables con el medio ambiente:</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agua.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energía.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productos químicos.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3" name="Rectángulo: esquinas superiores redondeadas 22">
            <a:extLst>
              <a:ext uri="{FF2B5EF4-FFF2-40B4-BE49-F238E27FC236}">
                <a16:creationId xmlns:a16="http://schemas.microsoft.com/office/drawing/2014/main" id="{55F0020D-3544-40BF-B5F7-3950CB9AAADA}"/>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6AF711F7-E131-4432-B703-02386FF97AA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76213378-BE82-4565-A339-D43C6B3F650F}"/>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6" name="Gráfico 25">
            <a:extLst>
              <a:ext uri="{FF2B5EF4-FFF2-40B4-BE49-F238E27FC236}">
                <a16:creationId xmlns:a16="http://schemas.microsoft.com/office/drawing/2014/main" id="{4EC38289-C03A-4730-AEB7-B0710855F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F18E70A2-3A28-46E4-842F-62371D8E0740}"/>
              </a:ext>
            </a:extLst>
          </p:cNvPr>
          <p:cNvSpPr/>
          <p:nvPr/>
        </p:nvSpPr>
        <p:spPr>
          <a:xfrm>
            <a:off x="4710105" y="2249227"/>
            <a:ext cx="3632315"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C7A9A8E3-DDDA-496C-B0B6-9EE704BC1329}"/>
              </a:ext>
            </a:extLst>
          </p:cNvPr>
          <p:cNvSpPr txBox="1"/>
          <p:nvPr/>
        </p:nvSpPr>
        <p:spPr>
          <a:xfrm>
            <a:off x="4723761" y="2314989"/>
            <a:ext cx="3618660" cy="304955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técnicas avanzadas de limpieza, especialmente el CIP, ofrecen a los fabricantes varios beneficios económicos, entre ellos: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los costes considerables del tiempo de inactividad.</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 la energía, el agua, los productos químicos y el tratamiento de efluentes.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del desperdicio de alimentos.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Reducción de los requisitos de mano de obra. </a:t>
            </a:r>
          </a:p>
        </p:txBody>
      </p:sp>
    </p:spTree>
    <p:extLst>
      <p:ext uri="{BB962C8B-B14F-4D97-AF65-F5344CB8AC3E}">
        <p14:creationId xmlns:p14="http://schemas.microsoft.com/office/powerpoint/2010/main" val="178105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028240"/>
            <a:ext cx="8229600" cy="2363460"/>
          </a:xfrm>
        </p:spPr>
        <p:txBody>
          <a:bodyPr>
            <a:normAutofit lnSpcReduction="10000"/>
          </a:body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oportunidad de reducir costes</a:t>
            </a:r>
            <a:r>
              <a:rPr lang="es-ES" b="0" dirty="0">
                <a:solidFill>
                  <a:schemeClr val="tx1">
                    <a:lumMod val="75000"/>
                    <a:lumOff val="25000"/>
                  </a:schemeClr>
                </a:solidFill>
              </a:rPr>
              <a:t>, especialmente aquellos relacionados con la energía, los productos químicos de limpieza, el agua y, sobre todo, el tiempo de inactividad.</a:t>
            </a:r>
          </a:p>
          <a:p>
            <a:pPr marL="285750" indent="-285750" algn="just">
              <a:spcAft>
                <a:spcPts val="450"/>
              </a:spcAft>
              <a:buFont typeface="Arial" panose="020B0604020202020204" pitchFamily="34" charset="0"/>
              <a:buChar char="•"/>
            </a:pPr>
            <a:r>
              <a:rPr lang="es-ES" dirty="0">
                <a:solidFill>
                  <a:schemeClr val="tx1">
                    <a:lumMod val="75000"/>
                    <a:lumOff val="25000"/>
                  </a:schemeClr>
                </a:solidFill>
              </a:rPr>
              <a:t>Con el agua</a:t>
            </a:r>
            <a:r>
              <a:rPr lang="es-ES" b="0" dirty="0">
                <a:solidFill>
                  <a:schemeClr val="tx1">
                    <a:lumMod val="75000"/>
                    <a:lumOff val="25000"/>
                  </a:schemeClr>
                </a:solidFill>
              </a:rPr>
              <a:t>, se puede obtener un </a:t>
            </a:r>
            <a:r>
              <a:rPr lang="es-ES" dirty="0">
                <a:solidFill>
                  <a:schemeClr val="tx1">
                    <a:lumMod val="75000"/>
                    <a:lumOff val="25000"/>
                  </a:schemeClr>
                </a:solidFill>
              </a:rPr>
              <a:t>doble beneficio de ahorro financiero </a:t>
            </a:r>
            <a:r>
              <a:rPr lang="es-ES" b="0" dirty="0">
                <a:solidFill>
                  <a:schemeClr val="tx1">
                    <a:lumMod val="75000"/>
                    <a:lumOff val="25000"/>
                  </a:schemeClr>
                </a:solidFill>
              </a:rPr>
              <a:t>ya que los fabricantes no solo pueden reducir los costes de consumo de agua, sino también los de tratar el efluente de aguas residuales antes de la descarga en los sistemas municipales de alcantarillado.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a:t>
            </a:r>
            <a:r>
              <a:rPr lang="es-ES" dirty="0">
                <a:solidFill>
                  <a:schemeClr val="tx1">
                    <a:lumMod val="75000"/>
                    <a:lumOff val="25000"/>
                  </a:schemeClr>
                </a:solidFill>
              </a:rPr>
              <a:t>cumplimiento de la normativa</a:t>
            </a:r>
            <a:r>
              <a:rPr lang="es-ES" b="0" dirty="0">
                <a:solidFill>
                  <a:schemeClr val="tx1">
                    <a:lumMod val="75000"/>
                    <a:lumOff val="25000"/>
                  </a:schemeClr>
                </a:solidFill>
              </a:rPr>
              <a:t>, ya que los fabricantes están legalmente obligados a "limpiar" el efluente antes de la descarga.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Se ha demostrado que los </a:t>
            </a:r>
            <a:r>
              <a:rPr lang="es-ES" dirty="0">
                <a:solidFill>
                  <a:schemeClr val="tx1">
                    <a:lumMod val="75000"/>
                    <a:lumOff val="25000"/>
                  </a:schemeClr>
                </a:solidFill>
              </a:rPr>
              <a:t>acuerdos e iniciativas voluntarios motivan la implementación </a:t>
            </a:r>
            <a:r>
              <a:rPr lang="es-ES" b="0" dirty="0">
                <a:solidFill>
                  <a:schemeClr val="tx1">
                    <a:lumMod val="75000"/>
                    <a:lumOff val="25000"/>
                  </a:schemeClr>
                </a:solidFill>
              </a:rPr>
              <a:t>de operaciones de limpieza sostenibles en el sector. </a:t>
            </a:r>
          </a:p>
        </p:txBody>
      </p:sp>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808004"/>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Tulip se adhiere al Compromiso de la Cámara de la Federación de Alimentos y Bebidas (FHC) y adquiere voluntariamente </a:t>
            </a:r>
          </a:p>
          <a:p>
            <a:r>
              <a:rPr lang="es-ES" sz="1200" dirty="0">
                <a:solidFill>
                  <a:schemeClr val="tx1">
                    <a:lumMod val="75000"/>
                    <a:lumOff val="25000"/>
                  </a:schemeClr>
                </a:solidFill>
              </a:rPr>
              <a:t>la responsabilidad de implementar operaciones de limpieza respetuosa. Utilizó un </a:t>
            </a:r>
            <a:r>
              <a:rPr lang="es-ES" sz="1200" b="1" dirty="0">
                <a:solidFill>
                  <a:schemeClr val="tx1">
                    <a:lumMod val="75000"/>
                    <a:lumOff val="25000"/>
                  </a:schemeClr>
                </a:solidFill>
              </a:rPr>
              <a:t>7,1% menos de agua en 2011 que en 2010</a:t>
            </a:r>
            <a:r>
              <a:rPr lang="es-ES" sz="1200"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BF5A5579-227A-4066-8D1C-ED98618BF812}"/>
              </a:ext>
            </a:extLst>
          </p:cNvPr>
          <p:cNvSpPr/>
          <p:nvPr/>
        </p:nvSpPr>
        <p:spPr>
          <a:xfrm>
            <a:off x="1359018" y="4764602"/>
            <a:ext cx="1279446"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435939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228463CF-4AF9-44A9-B7AD-CBC02C622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88" y="5044705"/>
            <a:ext cx="1227908" cy="444417"/>
          </a:xfrm>
          <a:prstGeom prst="rect">
            <a:avLst/>
          </a:prstGeom>
        </p:spPr>
      </p:pic>
    </p:spTree>
    <p:extLst>
      <p:ext uri="{BB962C8B-B14F-4D97-AF65-F5344CB8AC3E}">
        <p14:creationId xmlns:p14="http://schemas.microsoft.com/office/powerpoint/2010/main" val="33808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29</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750847886"/>
              </p:ext>
            </p:extLst>
          </p:nvPr>
        </p:nvGraphicFramePr>
        <p:xfrm>
          <a:off x="238984" y="1048624"/>
          <a:ext cx="8666032" cy="3440384"/>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7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86865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kern="1200" dirty="0">
                          <a:solidFill>
                            <a:schemeClr val="tx1">
                              <a:lumMod val="75000"/>
                              <a:lumOff val="25000"/>
                            </a:schemeClr>
                          </a:solidFill>
                          <a:effectLst/>
                          <a:latin typeface="+mn-lt"/>
                          <a:ea typeface="+mn-ea"/>
                          <a:cs typeface="+mn-cs"/>
                        </a:rPr>
                        <a:t>Se tiene como objetivo mejorar el impacto ambiental de las operaciones de transporte y logística, mediante: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La compra verde y los requisitos ambientales para los proveedores de transporte.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El monitoreo de la eficiencia y el informe de todas las operaciones de transporte y logística.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Integración de la eficiencia del transporte en las decisiones de abastecimiento y diseño del empaque.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Cambio hacia modos de transporte más eficientes (por ejemplo, ferrocarril, marítimo).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del almacenamiento (es decir, aislamiento térmico, ubicación, gestión).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 la ruta (para el transporte por carretera): optimización de la red de rutas, planificación de rutas, uso de la telemática y capacitación del conductor.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Minimización del impacto ambiental de los vehículos de carretera a través de decisiones de compra y modificaciones de modernización (por ejemplo, compra de vehículos eléctricos para entregas locales o conversión de motores a gas natural y biogás en camiones más grandes).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3386297738"/>
              </p:ext>
            </p:extLst>
          </p:nvPr>
        </p:nvGraphicFramePr>
        <p:xfrm>
          <a:off x="238984" y="4490476"/>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algunas de las medidas específicas enumeradas anteriormente pueden no ser relevantes si la empresa no administra o tiene alguna influencia en las actividades específicas relacionadas en el campo del transporte y la logística.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65975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0000" lnSpcReduction="20000"/>
          </a:bodyPr>
          <a:lstStyle/>
          <a:p>
            <a:pPr marL="342900" indent="-342900">
              <a:lnSpc>
                <a:spcPct val="150000"/>
              </a:lnSpc>
              <a:buFont typeface="+mj-lt"/>
              <a:buAutoNum type="arabicPeriod"/>
            </a:pPr>
            <a:r>
              <a:rPr lang="es-ES" sz="2100" dirty="0">
                <a:solidFill>
                  <a:schemeClr val="tx1">
                    <a:lumMod val="75000"/>
                    <a:lumOff val="25000"/>
                  </a:schemeClr>
                </a:solidFill>
              </a:rPr>
              <a:t>Evaluación Ambiental de Productos y Operaciones.</a:t>
            </a:r>
          </a:p>
          <a:p>
            <a:pPr marL="342900" indent="-342900">
              <a:lnSpc>
                <a:spcPct val="150000"/>
              </a:lnSpc>
              <a:buFont typeface="+mj-lt"/>
              <a:buAutoNum type="arabicPeriod"/>
            </a:pPr>
            <a:r>
              <a:rPr lang="es-ES" sz="2100" dirty="0">
                <a:solidFill>
                  <a:schemeClr val="tx1">
                    <a:lumMod val="75000"/>
                    <a:lumOff val="25000"/>
                  </a:schemeClr>
                </a:solidFill>
              </a:rPr>
              <a:t>Gestión Sostenible de la Cadena de Suministro.</a:t>
            </a:r>
          </a:p>
          <a:p>
            <a:pPr marL="342900" indent="-342900">
              <a:lnSpc>
                <a:spcPct val="150000"/>
              </a:lnSpc>
              <a:buFont typeface="+mj-lt"/>
              <a:buAutoNum type="arabicPeriod"/>
            </a:pPr>
            <a:r>
              <a:rPr lang="es-ES" sz="2100" dirty="0">
                <a:solidFill>
                  <a:schemeClr val="tx1">
                    <a:lumMod val="75000"/>
                    <a:lumOff val="25000"/>
                  </a:schemeClr>
                </a:solidFill>
              </a:rPr>
              <a:t>Mejora o selección del embalaje para minimizar el impacto ambiental.</a:t>
            </a:r>
          </a:p>
          <a:p>
            <a:pPr marL="342900" indent="-342900">
              <a:lnSpc>
                <a:spcPct val="150000"/>
              </a:lnSpc>
              <a:buFont typeface="+mj-lt"/>
              <a:buAutoNum type="arabicPeriod"/>
            </a:pPr>
            <a:r>
              <a:rPr lang="es-ES" sz="2100" dirty="0">
                <a:solidFill>
                  <a:schemeClr val="tx1">
                    <a:lumMod val="75000"/>
                    <a:lumOff val="25000"/>
                  </a:schemeClr>
                </a:solidFill>
              </a:rPr>
              <a:t>Operaciones de limpieza ambientales eficientes.</a:t>
            </a:r>
          </a:p>
          <a:p>
            <a:pPr marL="342900" indent="-342900">
              <a:lnSpc>
                <a:spcPct val="150000"/>
              </a:lnSpc>
              <a:buFont typeface="+mj-lt"/>
              <a:buAutoNum type="arabicPeriod"/>
            </a:pPr>
            <a:r>
              <a:rPr lang="es-ES" sz="2100" dirty="0">
                <a:solidFill>
                  <a:schemeClr val="tx1">
                    <a:lumMod val="75000"/>
                    <a:lumOff val="25000"/>
                  </a:schemeClr>
                </a:solidFill>
              </a:rPr>
              <a:t>Buenas prácticas para las operaciones de transporte y distribución.</a:t>
            </a:r>
          </a:p>
          <a:p>
            <a:pPr marL="342900" indent="-342900">
              <a:lnSpc>
                <a:spcPct val="150000"/>
              </a:lnSpc>
              <a:buFont typeface="+mj-lt"/>
              <a:buAutoNum type="arabicPeriod"/>
            </a:pPr>
            <a:r>
              <a:rPr lang="es-ES" sz="2100" dirty="0">
                <a:solidFill>
                  <a:schemeClr val="tx1">
                    <a:lumMod val="75000"/>
                    <a:lumOff val="25000"/>
                  </a:schemeClr>
                </a:solidFill>
              </a:rPr>
              <a:t>Buenas prácticas para congelación y refrigeración.</a:t>
            </a:r>
          </a:p>
          <a:p>
            <a:pPr marL="342900" indent="-342900">
              <a:lnSpc>
                <a:spcPct val="150000"/>
              </a:lnSpc>
              <a:buFont typeface="+mj-lt"/>
              <a:buAutoNum type="arabicPeriod"/>
            </a:pPr>
            <a:r>
              <a:rPr lang="es-ES" sz="2100" dirty="0">
                <a:solidFill>
                  <a:schemeClr val="tx1">
                    <a:lumMod val="75000"/>
                    <a:lumOff val="25000"/>
                  </a:schemeClr>
                </a:solidFill>
              </a:rPr>
              <a:t>Implantar la gestión energética y mejora de la eficiencia energética en todas las operaciones.</a:t>
            </a:r>
          </a:p>
          <a:p>
            <a:pPr marL="342900" indent="-342900">
              <a:lnSpc>
                <a:spcPct val="150000"/>
              </a:lnSpc>
              <a:buFont typeface="+mj-lt"/>
              <a:buAutoNum type="arabicPeriod"/>
            </a:pPr>
            <a:r>
              <a:rPr lang="es-ES" sz="2100" dirty="0">
                <a:solidFill>
                  <a:schemeClr val="tx1">
                    <a:lumMod val="75000"/>
                    <a:lumOff val="25000"/>
                  </a:schemeClr>
                </a:solidFill>
              </a:rPr>
              <a:t>Integración de energías renovables en los procesos de fabricación.</a:t>
            </a:r>
          </a:p>
          <a:p>
            <a:pPr marL="342900" indent="-342900">
              <a:lnSpc>
                <a:spcPct val="150000"/>
              </a:lnSpc>
              <a:buFont typeface="+mj-lt"/>
              <a:buAutoNum type="arabicPeriod"/>
            </a:pPr>
            <a:r>
              <a:rPr lang="es-ES" sz="2100" dirty="0">
                <a:solidFill>
                  <a:schemeClr val="tx1">
                    <a:lumMod val="75000"/>
                    <a:lumOff val="25000"/>
                  </a:schemeClr>
                </a:solidFill>
              </a:rPr>
              <a:t>Evitar el desperdicio de alimentos en las operaciones de fabricación.</a:t>
            </a:r>
          </a:p>
          <a:p>
            <a:pPr marL="342900" indent="-342900">
              <a:lnSpc>
                <a:spcPct val="150000"/>
              </a:lnSpc>
              <a:buFont typeface="+mj-lt"/>
              <a:buAutoNum type="arabicPeriod"/>
            </a:pPr>
            <a:r>
              <a:rPr lang="es-ES" sz="2100" dirty="0">
                <a:solidFill>
                  <a:schemeClr val="tx1">
                    <a:lumMod val="75000"/>
                    <a:lumOff val="25000"/>
                  </a:schemeClr>
                </a:solidFill>
              </a:rPr>
              <a:t>Buenas practicas en la elaboración de productos </a:t>
            </a:r>
            <a:r>
              <a:rPr lang="es-ES" sz="2100" dirty="0" err="1">
                <a:solidFill>
                  <a:schemeClr val="tx1">
                    <a:lumMod val="75000"/>
                    <a:lumOff val="25000"/>
                  </a:schemeClr>
                </a:solidFill>
              </a:rPr>
              <a:t>carnicos</a:t>
            </a:r>
            <a:endParaRPr lang="es-ES" sz="2100" dirty="0">
              <a:solidFill>
                <a:schemeClr val="tx1">
                  <a:lumMod val="75000"/>
                  <a:lumOff val="25000"/>
                </a:schemeClr>
              </a:solidFill>
            </a:endParaRPr>
          </a:p>
          <a:p>
            <a:pPr>
              <a:lnSpc>
                <a:spcPct val="150000"/>
              </a:lnSpc>
            </a:pPr>
            <a:endParaRPr lang="es-ES" sz="2100" dirty="0">
              <a:solidFill>
                <a:schemeClr val="tx1">
                  <a:lumMod val="75000"/>
                  <a:lumOff val="25000"/>
                </a:schemeClr>
              </a:solidFill>
            </a:endParaRPr>
          </a:p>
          <a:p>
            <a:pPr>
              <a:lnSpc>
                <a:spcPct val="150000"/>
              </a:lnSpc>
            </a:pPr>
            <a:endParaRPr lang="es-ES" sz="2100" dirty="0">
              <a:solidFill>
                <a:schemeClr val="tx1">
                  <a:lumMod val="75000"/>
                  <a:lumOff val="25000"/>
                </a:schemeClr>
              </a:solidFill>
            </a:endParaRPr>
          </a:p>
          <a:p>
            <a:pPr lvl="0">
              <a:lnSpc>
                <a:spcPct val="150000"/>
              </a:lnSpc>
            </a:pPr>
            <a:r>
              <a:rPr lang="de-DE" sz="1100" b="0" dirty="0">
                <a:solidFill>
                  <a:srgbClr val="000000">
                    <a:lumMod val="85000"/>
                    <a:lumOff val="15000"/>
                  </a:srgbClr>
                </a:solidFill>
              </a:rPr>
              <a:t>Fuente: </a:t>
            </a:r>
            <a:r>
              <a:rPr lang="en-US" sz="1100" b="0" dirty="0" err="1">
                <a:solidFill>
                  <a:srgbClr val="000000">
                    <a:lumMod val="85000"/>
                    <a:lumOff val="15000"/>
                  </a:srgbClr>
                </a:solidFill>
              </a:rPr>
              <a:t>Dri</a:t>
            </a:r>
            <a:r>
              <a:rPr lang="en-US" sz="1100" b="0" dirty="0">
                <a:solidFill>
                  <a:srgbClr val="000000">
                    <a:lumMod val="85000"/>
                    <a:lumOff val="15000"/>
                  </a:srgbClr>
                </a:solidFill>
              </a:rPr>
              <a:t>, M., Antonopoulos, J., </a:t>
            </a:r>
            <a:r>
              <a:rPr lang="en-US" sz="1100" b="0" dirty="0" err="1">
                <a:solidFill>
                  <a:srgbClr val="000000">
                    <a:lumMod val="85000"/>
                    <a:lumOff val="15000"/>
                  </a:srgbClr>
                </a:solidFill>
              </a:rPr>
              <a:t>Confra</a:t>
            </a:r>
            <a:r>
              <a:rPr lang="en-US" sz="1100" b="0" dirty="0">
                <a:solidFill>
                  <a:srgbClr val="000000">
                    <a:lumMod val="85000"/>
                    <a:lumOff val="15000"/>
                  </a:srgbClr>
                </a:solidFill>
              </a:rPr>
              <a:t>, P., &amp; </a:t>
            </a:r>
            <a:r>
              <a:rPr lang="en-US" sz="1100" b="0" dirty="0" err="1">
                <a:solidFill>
                  <a:srgbClr val="000000">
                    <a:lumMod val="85000"/>
                    <a:lumOff val="15000"/>
                  </a:srgbClr>
                </a:solidFill>
              </a:rPr>
              <a:t>Gaudillat</a:t>
            </a:r>
            <a:r>
              <a:rPr lang="en-US" sz="1100" b="0" dirty="0">
                <a:solidFill>
                  <a:srgbClr val="000000">
                    <a:lumMod val="85000"/>
                    <a:lumOff val="15000"/>
                  </a:srgbClr>
                </a:solidFill>
              </a:rPr>
              <a:t>, P. (2015). Best Environmental Management Practice for the Food and Beverage Manufacturing Sector. JRC Scientific and Policy Reports.</a:t>
            </a:r>
            <a:endParaRPr lang="de-DE" sz="1100" b="0" dirty="0">
              <a:solidFill>
                <a:srgbClr val="000000">
                  <a:lumMod val="85000"/>
                  <a:lumOff val="15000"/>
                </a:srgbClr>
              </a:solidFill>
            </a:endParaRP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852D95DF-38F3-46E0-A77D-2C4468DFD7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a:t>Índice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710116C-D17B-40B2-9B12-9985BCBFB6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67967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979714" y="6406602"/>
            <a:ext cx="5032240" cy="176761"/>
          </a:xfrm>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03322"/>
            <a:ext cx="514400" cy="180040"/>
          </a:xfrm>
        </p:spPr>
        <p:txBody>
          <a:bodyPr/>
          <a:lstStyle/>
          <a:p>
            <a:fld id="{78B3FE12-62BD-41F9-8F3F-A0956C733398}" type="slidenum">
              <a:rPr lang="de-DE">
                <a:solidFill>
                  <a:srgbClr val="000000">
                    <a:lumMod val="75000"/>
                    <a:lumOff val="25000"/>
                  </a:srgbClr>
                </a:solidFill>
                <a:latin typeface="Arial"/>
              </a:rPr>
              <a:pPr/>
              <a:t>30</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115543542"/>
              </p:ext>
            </p:extLst>
          </p:nvPr>
        </p:nvGraphicFramePr>
        <p:xfrm>
          <a:off x="238984" y="889071"/>
          <a:ext cx="8666032" cy="356930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6948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317527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Transporte específico de emisiones de GEI por cantidad de producto.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emitido durante el transporte por tonelada, m</a:t>
                      </a:r>
                      <a:r>
                        <a:rPr lang="es-ES" sz="1200" baseline="30000" dirty="0">
                          <a:solidFill>
                            <a:schemeClr val="tx1">
                              <a:lumMod val="75000"/>
                              <a:lumOff val="25000"/>
                            </a:schemeClr>
                          </a:solidFill>
                        </a:rPr>
                        <a:t>3</a:t>
                      </a:r>
                      <a:r>
                        <a:rPr lang="es-ES" sz="1200" dirty="0">
                          <a:solidFill>
                            <a:schemeClr val="tx1">
                              <a:lumMod val="75000"/>
                              <a:lumOff val="25000"/>
                            </a:schemeClr>
                          </a:solidFill>
                        </a:rPr>
                        <a:t>, </a:t>
                      </a:r>
                      <a:r>
                        <a:rPr lang="es-ES" sz="1200" dirty="0" err="1">
                          <a:solidFill>
                            <a:schemeClr val="tx1">
                              <a:lumMod val="75000"/>
                              <a:lumOff val="25000"/>
                            </a:schemeClr>
                          </a:solidFill>
                        </a:rPr>
                        <a:t>palet</a:t>
                      </a:r>
                      <a:r>
                        <a:rPr lang="es-ES" sz="1200" dirty="0">
                          <a:solidFill>
                            <a:schemeClr val="tx1">
                              <a:lumMod val="75000"/>
                              <a:lumOff val="25000"/>
                            </a:schemeClr>
                          </a:solidFill>
                        </a:rPr>
                        <a:t> o caja (según la relevancia) 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por cantidad neta (tonelada, m</a:t>
                      </a:r>
                      <a:r>
                        <a:rPr lang="es-ES" sz="1200" baseline="30000" dirty="0">
                          <a:solidFill>
                            <a:schemeClr val="tx1">
                              <a:lumMod val="75000"/>
                              <a:lumOff val="25000"/>
                            </a:schemeClr>
                          </a:solidFill>
                        </a:rPr>
                        <a:t>3</a:t>
                      </a:r>
                      <a:r>
                        <a:rPr lang="es-ES" sz="1200" dirty="0">
                          <a:solidFill>
                            <a:schemeClr val="tx1">
                              <a:lumMod val="75000"/>
                              <a:lumOff val="25000"/>
                            </a:schemeClr>
                          </a:solidFill>
                        </a:rPr>
                        <a:t>) de producto entregado.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específicas de GEI de transporte por cantidad y distancia de producto. CO</a:t>
                      </a:r>
                      <a:r>
                        <a:rPr lang="es-ES" sz="1200" baseline="-25000" dirty="0">
                          <a:solidFill>
                            <a:schemeClr val="tx1">
                              <a:lumMod val="75000"/>
                              <a:lumOff val="25000"/>
                            </a:schemeClr>
                          </a:solidFill>
                        </a:rPr>
                        <a:t>2</a:t>
                      </a:r>
                      <a:r>
                        <a:rPr lang="es-ES" sz="1200" dirty="0">
                          <a:solidFill>
                            <a:schemeClr val="tx1">
                              <a:lumMod val="75000"/>
                              <a:lumOff val="25000"/>
                            </a:schemeClr>
                          </a:solidFill>
                        </a:rPr>
                        <a:t>eq emitido durante el transporte por tonelada de producto y kilómetro transportado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ton /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Consumo de combustible del vehículo para transporte por carretera (l / 100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total de energía de almacenes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 durante un período específico (por ejemplo, anual) normalizado por unidad relevante de rendimiento (por ejemplo, kg producto neto).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transporte por diferentes modos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Factor de carga para el transporte de carga (por ejemplo, factor de carga del camión) (% de peso o capacidad de volumen).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carreras vacías para vehículos de carretera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entregas realizadas a través de back-acarreo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1559045560"/>
              </p:ext>
            </p:extLst>
          </p:nvPr>
        </p:nvGraphicFramePr>
        <p:xfrm>
          <a:off x="238984" y="4212281"/>
          <a:ext cx="8666032" cy="19022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602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100% de las operaciones de transporte y logística (incluidos los proveedores externos), se informan los siguientes indicadores: % de transporte por diferentes modos; kg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eq por m</a:t>
                      </a:r>
                      <a:r>
                        <a:rPr lang="es-ES" sz="1200" kern="1200" baseline="30000" dirty="0">
                          <a:solidFill>
                            <a:schemeClr val="tx1">
                              <a:lumMod val="75000"/>
                              <a:lumOff val="25000"/>
                            </a:schemeClr>
                          </a:solidFill>
                          <a:latin typeface="+mn-lt"/>
                          <a:ea typeface="+mn-ea"/>
                          <a:cs typeface="+mn-cs"/>
                        </a:rPr>
                        <a:t>3</a:t>
                      </a:r>
                      <a:r>
                        <a:rPr lang="es-ES" sz="1200" kern="1200" dirty="0">
                          <a:solidFill>
                            <a:schemeClr val="tx1">
                              <a:lumMod val="75000"/>
                              <a:lumOff val="25000"/>
                            </a:schemeClr>
                          </a:solidFill>
                          <a:latin typeface="+mn-lt"/>
                          <a:ea typeface="+mn-ea"/>
                          <a:cs typeface="+mn-cs"/>
                        </a:rPr>
                        <a:t> / pallet etc. entregados.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transporte interno y las operaciones logísticas, se reportan los siguientes indicadores: factor de carga para el transporte de carga (% en peso o capacidad de volumen); kg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eq por t · km.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optimiza el aislamiento de los almacenes de temperatura controlada.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consumo medio de combustible de los vehículos pesados es inferior o igual a 30 l / 100 km.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6710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72833"/>
            <a:ext cx="8403728" cy="367550"/>
          </a:xfrm>
        </p:spPr>
        <p:txBody>
          <a:bodyPr/>
          <a:lstStyle/>
          <a:p>
            <a:r>
              <a:rPr lang="es-ES" sz="2000" dirty="0">
                <a:solidFill>
                  <a:srgbClr val="000000">
                    <a:lumMod val="75000"/>
                    <a:lumOff val="25000"/>
                  </a:srgbClr>
                </a:solidFill>
                <a:latin typeface="Arial"/>
              </a:rPr>
              <a:t>Aparte de las emisiones de GEI y el cambio climático asociado, las principales presiones de sostenibilidad asociadas con el transporte de mercancías son</a:t>
            </a:r>
            <a:r>
              <a:rPr lang="es-ES" sz="2000" dirty="0"/>
              <a:t>:</a:t>
            </a:r>
            <a:endParaRPr lang="es-ES" sz="1200" dirty="0"/>
          </a:p>
        </p:txBody>
      </p:sp>
      <p:sp>
        <p:nvSpPr>
          <p:cNvPr id="8" name="Titel 1">
            <a:extLst>
              <a:ext uri="{FF2B5EF4-FFF2-40B4-BE49-F238E27FC236}">
                <a16:creationId xmlns:a16="http://schemas.microsoft.com/office/drawing/2014/main" id="{FA0B0974-2DCA-4211-8456-944475D1245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9" name="Rectángulo 8">
            <a:extLst>
              <a:ext uri="{FF2B5EF4-FFF2-40B4-BE49-F238E27FC236}">
                <a16:creationId xmlns:a16="http://schemas.microsoft.com/office/drawing/2014/main" id="{D7063DE8-8612-4155-BC0B-4F5668BD9EC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8A69437A-C3FD-41DC-8C75-1F32CC337455}"/>
              </a:ext>
            </a:extLst>
          </p:cNvPr>
          <p:cNvGraphicFramePr>
            <a:graphicFrameLocks noGrp="1"/>
          </p:cNvGraphicFramePr>
          <p:nvPr>
            <p:extLst>
              <p:ext uri="{D42A27DB-BD31-4B8C-83A1-F6EECF244321}">
                <p14:modId xmlns:p14="http://schemas.microsoft.com/office/powerpoint/2010/main" val="1002797577"/>
              </p:ext>
            </p:extLst>
          </p:nvPr>
        </p:nvGraphicFramePr>
        <p:xfrm>
          <a:off x="376015" y="2104866"/>
          <a:ext cx="8397849" cy="3760148"/>
        </p:xfrm>
        <a:graphic>
          <a:graphicData uri="http://schemas.openxmlformats.org/drawingml/2006/table">
            <a:tbl>
              <a:tblPr firstRow="1" bandRow="1">
                <a:tableStyleId>{5C22544A-7EE6-4342-B048-85BDC9FD1C3A}</a:tableStyleId>
              </a:tblPr>
              <a:tblGrid>
                <a:gridCol w="2281727">
                  <a:extLst>
                    <a:ext uri="{9D8B030D-6E8A-4147-A177-3AD203B41FA5}">
                      <a16:colId xmlns:a16="http://schemas.microsoft.com/office/drawing/2014/main" val="1310406589"/>
                    </a:ext>
                  </a:extLst>
                </a:gridCol>
                <a:gridCol w="6116122">
                  <a:extLst>
                    <a:ext uri="{9D8B030D-6E8A-4147-A177-3AD203B41FA5}">
                      <a16:colId xmlns:a16="http://schemas.microsoft.com/office/drawing/2014/main" val="2835579948"/>
                    </a:ext>
                  </a:extLst>
                </a:gridCol>
              </a:tblGrid>
              <a:tr h="537164">
                <a:tc>
                  <a:txBody>
                    <a:bodyPr/>
                    <a:lstStyle/>
                    <a:p>
                      <a:pPr algn="l"/>
                      <a:r>
                        <a:rPr lang="es-ES" dirty="0">
                          <a:solidFill>
                            <a:schemeClr val="tx1">
                              <a:lumMod val="75000"/>
                              <a:lumOff val="25000"/>
                            </a:schemeClr>
                          </a:solidFill>
                        </a:rPr>
                        <a:t>Contaminación del aire </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b="0" dirty="0">
                          <a:solidFill>
                            <a:schemeClr val="tx1">
                              <a:lumMod val="75000"/>
                              <a:lumOff val="25000"/>
                            </a:schemeClr>
                          </a:solidFill>
                        </a:rPr>
                        <a:t>Acidificación, formación de ozono y otros efectos sobre la salud humana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190473654"/>
                  </a:ext>
                </a:extLst>
              </a:tr>
              <a:tr h="537164">
                <a:tc>
                  <a:txBody>
                    <a:bodyPr/>
                    <a:lstStyle/>
                    <a:p>
                      <a:pPr algn="l"/>
                      <a:r>
                        <a:rPr lang="es-ES" sz="1350" b="1" kern="1200" noProof="0" dirty="0">
                          <a:solidFill>
                            <a:schemeClr val="tx1">
                              <a:lumMod val="75000"/>
                              <a:lumOff val="25000"/>
                            </a:schemeClr>
                          </a:solidFill>
                          <a:latin typeface="+mn-lt"/>
                          <a:ea typeface="+mn-ea"/>
                          <a:cs typeface="+mn-cs"/>
                        </a:rPr>
                        <a:t>Agotamiento de recursos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Predominantemente petróleo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598256586"/>
                  </a:ext>
                </a:extLst>
              </a:tr>
              <a:tr h="537164">
                <a:tc>
                  <a:txBody>
                    <a:bodyPr/>
                    <a:lstStyle/>
                    <a:p>
                      <a:pPr algn="l"/>
                      <a:r>
                        <a:rPr lang="es-ES" sz="1350" b="1" kern="1200" noProof="0" dirty="0">
                          <a:solidFill>
                            <a:schemeClr val="tx1">
                              <a:lumMod val="75000"/>
                              <a:lumOff val="25000"/>
                            </a:schemeClr>
                          </a:solidFill>
                          <a:latin typeface="+mn-lt"/>
                          <a:ea typeface="+mn-ea"/>
                          <a:cs typeface="+mn-cs"/>
                        </a:rPr>
                        <a:t>Contaminación del agua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Por ejemplo, metales pesados ​​y escurrimiento de HAP de carreteras, derrames químicos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496411692"/>
                  </a:ext>
                </a:extLst>
              </a:tr>
              <a:tr h="537164">
                <a:tc>
                  <a:txBody>
                    <a:bodyPr/>
                    <a:lstStyle/>
                    <a:p>
                      <a:pPr algn="l"/>
                      <a:r>
                        <a:rPr lang="es-ES" sz="1350" b="1" kern="1200" dirty="0">
                          <a:solidFill>
                            <a:schemeClr val="tx1">
                              <a:lumMod val="75000"/>
                              <a:lumOff val="25000"/>
                            </a:schemeClr>
                          </a:solidFill>
                          <a:latin typeface="+mn-lt"/>
                          <a:ea typeface="+mn-ea"/>
                          <a:cs typeface="+mn-cs"/>
                        </a:rPr>
                        <a:t>Agotamiento de la capa de ozono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Debido a la fuga de refrigerantes utilizados para el transporte</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1020606105"/>
                  </a:ext>
                </a:extLst>
              </a:tr>
              <a:tr h="537164">
                <a:tc gridSpan="2">
                  <a:txBody>
                    <a:bodyPr/>
                    <a:lstStyle/>
                    <a:p>
                      <a:pPr algn="ctr"/>
                      <a:r>
                        <a:rPr lang="es-ES" sz="1350" b="1" kern="1200" dirty="0">
                          <a:solidFill>
                            <a:schemeClr val="tx1">
                              <a:lumMod val="75000"/>
                              <a:lumOff val="25000"/>
                            </a:schemeClr>
                          </a:solidFill>
                          <a:latin typeface="+mn-lt"/>
                          <a:ea typeface="+mn-ea"/>
                          <a:cs typeface="+mn-cs"/>
                        </a:rPr>
                        <a:t>Accidentes de tráfico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697143257"/>
                  </a:ext>
                </a:extLst>
              </a:tr>
              <a:tr h="537164">
                <a:tc gridSpan="2">
                  <a:txBody>
                    <a:bodyPr/>
                    <a:lstStyle/>
                    <a:p>
                      <a:pPr algn="ctr"/>
                      <a:r>
                        <a:rPr lang="es-ES" sz="1350" b="1" kern="1200" dirty="0">
                          <a:solidFill>
                            <a:schemeClr val="tx1">
                              <a:lumMod val="75000"/>
                              <a:lumOff val="25000"/>
                            </a:schemeClr>
                          </a:solidFill>
                          <a:latin typeface="+mn-lt"/>
                          <a:ea typeface="+mn-ea"/>
                          <a:cs typeface="+mn-cs"/>
                        </a:rPr>
                        <a:t>Congestión de los corredores de transporte de pasajeros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403973"/>
                  </a:ext>
                </a:extLst>
              </a:tr>
              <a:tr h="537164">
                <a:tc gridSpan="2">
                  <a:txBody>
                    <a:bodyPr/>
                    <a:lstStyle/>
                    <a:p>
                      <a:pPr algn="ctr"/>
                      <a:r>
                        <a:rPr lang="es-ES" sz="1350" b="1" kern="1200" dirty="0">
                          <a:solidFill>
                            <a:schemeClr val="tx1">
                              <a:lumMod val="75000"/>
                              <a:lumOff val="25000"/>
                            </a:schemeClr>
                          </a:solidFill>
                          <a:latin typeface="+mn-lt"/>
                          <a:ea typeface="+mn-ea"/>
                          <a:cs typeface="+mn-cs"/>
                        </a:rPr>
                        <a:t>El ruido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907818"/>
                  </a:ext>
                </a:extLst>
              </a:tr>
            </a:tbl>
          </a:graphicData>
        </a:graphic>
      </p:graphicFrame>
    </p:spTree>
    <p:extLst>
      <p:ext uri="{BB962C8B-B14F-4D97-AF65-F5344CB8AC3E}">
        <p14:creationId xmlns:p14="http://schemas.microsoft.com/office/powerpoint/2010/main" val="194414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32</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7671"/>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Técnicas: Las siete técnicas descritas tienen como objetivo mejorar el impacto ambiental de la función de T&amp;L, desde un nivel más estratégico / general hasta consideraciones operacionales. </a:t>
            </a:r>
          </a:p>
        </p:txBody>
      </p:sp>
      <p:sp>
        <p:nvSpPr>
          <p:cNvPr id="9" name="Titel 1">
            <a:extLst>
              <a:ext uri="{FF2B5EF4-FFF2-40B4-BE49-F238E27FC236}">
                <a16:creationId xmlns:a16="http://schemas.microsoft.com/office/drawing/2014/main" id="{E7132C94-0BE3-4D78-837D-E8CEF66DECA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0" name="Rectángulo 9">
            <a:extLst>
              <a:ext uri="{FF2B5EF4-FFF2-40B4-BE49-F238E27FC236}">
                <a16:creationId xmlns:a16="http://schemas.microsoft.com/office/drawing/2014/main" id="{740588F4-9765-4EB5-9A97-3EBE2BCC16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6590EEC0-E5D4-4154-923F-E35DD8C86716}"/>
              </a:ext>
            </a:extLst>
          </p:cNvPr>
          <p:cNvGraphicFramePr>
            <a:graphicFrameLocks noGrp="1"/>
          </p:cNvGraphicFramePr>
          <p:nvPr>
            <p:extLst>
              <p:ext uri="{D42A27DB-BD31-4B8C-83A1-F6EECF244321}">
                <p14:modId xmlns:p14="http://schemas.microsoft.com/office/powerpoint/2010/main" val="862115924"/>
              </p:ext>
            </p:extLst>
          </p:nvPr>
        </p:nvGraphicFramePr>
        <p:xfrm>
          <a:off x="1231371" y="2223778"/>
          <a:ext cx="6681257" cy="3256280"/>
        </p:xfrm>
        <a:graphic>
          <a:graphicData uri="http://schemas.openxmlformats.org/drawingml/2006/table">
            <a:tbl>
              <a:tblPr firstRow="1" bandRow="1">
                <a:tableStyleId>{5C22544A-7EE6-4342-B048-85BDC9FD1C3A}</a:tableStyleId>
              </a:tblPr>
              <a:tblGrid>
                <a:gridCol w="569637">
                  <a:extLst>
                    <a:ext uri="{9D8B030D-6E8A-4147-A177-3AD203B41FA5}">
                      <a16:colId xmlns:a16="http://schemas.microsoft.com/office/drawing/2014/main" val="1439655594"/>
                    </a:ext>
                  </a:extLst>
                </a:gridCol>
                <a:gridCol w="6111620">
                  <a:extLst>
                    <a:ext uri="{9D8B030D-6E8A-4147-A177-3AD203B41FA5}">
                      <a16:colId xmlns:a16="http://schemas.microsoft.com/office/drawing/2014/main" val="41964106"/>
                    </a:ext>
                  </a:extLst>
                </a:gridCol>
              </a:tblGrid>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T1</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350" b="0" kern="1200" dirty="0">
                          <a:solidFill>
                            <a:schemeClr val="tx1">
                              <a:lumMod val="75000"/>
                              <a:lumOff val="25000"/>
                            </a:schemeClr>
                          </a:solidFill>
                          <a:latin typeface="+mn-lt"/>
                          <a:ea typeface="+mn-ea"/>
                          <a:cs typeface="+mn-cs"/>
                        </a:rPr>
                        <a:t>Adquisiciones ecológicas y requisitos ambientales para los proveedores de transporte.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T2</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Monitorización de eficiencia y presentación de informes para todas las operaciones de transporte y logística.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T3</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Integración de la eficiencia del transporte en las decisiones de abastecimiento y diseño del embalaje.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T4</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Cambio hacia modos de transporte más eficientes.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T5</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del almacenamiento.</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T6</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 rutas: optimización de la red de rutas, planificación de rutas, uso de la telemática y capacitación de conductores.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T7</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Minimización del impacto ambiental de los vehículos de carretera a través de decisiones de compra y modificaciones de modernización.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bl>
          </a:graphicData>
        </a:graphic>
      </p:graphicFrame>
    </p:spTree>
    <p:extLst>
      <p:ext uri="{BB962C8B-B14F-4D97-AF65-F5344CB8AC3E}">
        <p14:creationId xmlns:p14="http://schemas.microsoft.com/office/powerpoint/2010/main" val="19364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33</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4280950" y="87006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6797" y="982177"/>
            <a:ext cx="427966" cy="408757"/>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341360" y="1904290"/>
            <a:ext cx="8461284" cy="424421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1390823889"/>
              </p:ext>
            </p:extLst>
          </p:nvPr>
        </p:nvGraphicFramePr>
        <p:xfrm>
          <a:off x="353044" y="1918157"/>
          <a:ext cx="8449596" cy="4230352"/>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1105235">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Alienta a los proveedores externos de T&amp;L a implementar las opciones de mejora y obtener los beneficios ambientales asociados.</a:t>
                      </a:r>
                    </a:p>
                    <a:p>
                      <a:pPr marL="285750" indent="-285750" algn="just">
                        <a:buFont typeface="Courier New" panose="02070309020205020404" pitchFamily="49" charset="0"/>
                        <a:buChar char="o"/>
                      </a:pPr>
                      <a:r>
                        <a:rPr lang="es-ES" sz="1050" b="0" dirty="0">
                          <a:solidFill>
                            <a:schemeClr val="tx1">
                              <a:lumMod val="75000"/>
                              <a:lumOff val="25000"/>
                            </a:schemeClr>
                          </a:solidFill>
                        </a:rPr>
                        <a:t>Usar combustibles de envío más limpios (contenido de bajo contenido de azufre)</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más eficientes y más limpios (por ejemplo, EURO V)</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con motor alterno (biogás o híbridos)</a:t>
                      </a:r>
                    </a:p>
                    <a:p>
                      <a:pPr marL="285750" indent="-285750" algn="just">
                        <a:buFont typeface="Courier New" panose="02070309020205020404" pitchFamily="49" charset="0"/>
                        <a:buChar char="o"/>
                      </a:pPr>
                      <a:r>
                        <a:rPr lang="es-ES" sz="1050" b="0" dirty="0">
                          <a:solidFill>
                            <a:schemeClr val="tx1">
                              <a:lumMod val="75000"/>
                              <a:lumOff val="25000"/>
                            </a:schemeClr>
                          </a:solidFill>
                        </a:rPr>
                        <a:t>Cambio hacia modos de transporte más eficientes.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monitorización detallada de la eficiencia de carga de camiones en diferentes etapas de transporte puede informar la optimización del empaque y de la red de distribución de acuerdo con el concepto de grupo de proveedores.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Evitar el transporte aéreo y reducir las distancias de transporte puede reducir considerablemente el impacto ambiental. </a:t>
                      </a:r>
                      <a:r>
                        <a:rPr lang="es-ES" sz="900" b="0" i="1" kern="1200" dirty="0">
                          <a:solidFill>
                            <a:schemeClr val="tx1">
                              <a:lumMod val="75000"/>
                              <a:lumOff val="25000"/>
                            </a:schemeClr>
                          </a:solidFill>
                          <a:latin typeface="+mn-lt"/>
                          <a:ea typeface="+mn-ea"/>
                          <a:cs typeface="+mn-cs"/>
                        </a:rPr>
                        <a:t>(El impacto específico del calentamiento global del transporte aéreo es 60 veces mayor que el del transporte marítimo).</a:t>
                      </a:r>
                      <a:endParaRPr lang="es-ES" sz="1100" b="0" i="1"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cambio hacia modos más eficientes puede generar una variedad de beneficios ambientales, principalmente en términos de energía/CO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contaminación del aire y ruido.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almacenamiento optimizado produce numerosos beneficios relacionados principalmente con:</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menor consumo de energía y las emisiones de gases de efecto invernadero.</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Menor distancia recorrida a través de una mejor gestión de la carga útil.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técnicas de conducción más eficientes pueden reducir el consumo de combustible hasta en un 10%.</a:t>
                      </a:r>
                      <a:r>
                        <a:rPr lang="es-ES" sz="900" b="0" i="1" kern="1200" dirty="0">
                          <a:solidFill>
                            <a:schemeClr val="tx1">
                              <a:lumMod val="75000"/>
                              <a:lumOff val="25000"/>
                            </a:schemeClr>
                          </a:solidFill>
                          <a:latin typeface="+mn-lt"/>
                          <a:ea typeface="+mn-ea"/>
                          <a:cs typeface="+mn-cs"/>
                        </a:rPr>
                        <a:t>(En la vida real, los resultados eficientes son mas bajos).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r h="612566">
                <a:tc>
                  <a:txBody>
                    <a:bodyPr/>
                    <a:lstStyle/>
                    <a:p>
                      <a:pPr algn="ctr"/>
                      <a:r>
                        <a:rPr lang="es-ES" b="1" dirty="0">
                          <a:solidFill>
                            <a:schemeClr val="tx1">
                              <a:lumMod val="75000"/>
                              <a:lumOff val="25000"/>
                            </a:schemeClr>
                          </a:solidFill>
                        </a:rPr>
                        <a:t>T7</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reducciones de combustible y 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atribuibles a diversas medidas.</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uso de gas natural y biogás ​​podría generar ahorros de CO</a:t>
                      </a:r>
                      <a:r>
                        <a:rPr lang="es-ES" sz="1050" b="0" kern="1200" baseline="-25000" dirty="0">
                          <a:solidFill>
                            <a:schemeClr val="tx1">
                              <a:lumMod val="75000"/>
                              <a:lumOff val="25000"/>
                            </a:schemeClr>
                          </a:solidFill>
                          <a:latin typeface="+mn-lt"/>
                          <a:ea typeface="+mn-ea"/>
                          <a:cs typeface="+mn-cs"/>
                        </a:rPr>
                        <a:t>2</a:t>
                      </a:r>
                      <a:r>
                        <a:rPr lang="es-ES" sz="1050" b="0" kern="1200" dirty="0">
                          <a:solidFill>
                            <a:schemeClr val="tx1">
                              <a:lumMod val="75000"/>
                              <a:lumOff val="25000"/>
                            </a:schemeClr>
                          </a:solidFill>
                          <a:latin typeface="+mn-lt"/>
                          <a:ea typeface="+mn-ea"/>
                          <a:cs typeface="+mn-cs"/>
                        </a:rPr>
                        <a:t> del 10-15% y más del 60%, respectivamente.</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28687888"/>
                  </a:ext>
                </a:extLst>
              </a:tr>
            </a:tbl>
          </a:graphicData>
        </a:graphic>
      </p:graphicFrame>
    </p:spTree>
    <p:extLst>
      <p:ext uri="{BB962C8B-B14F-4D97-AF65-F5344CB8AC3E}">
        <p14:creationId xmlns:p14="http://schemas.microsoft.com/office/powerpoint/2010/main" val="4670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34</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sp>
        <p:nvSpPr>
          <p:cNvPr id="27" name="Rectángulo 26">
            <a:extLst>
              <a:ext uri="{FF2B5EF4-FFF2-40B4-BE49-F238E27FC236}">
                <a16:creationId xmlns:a16="http://schemas.microsoft.com/office/drawing/2014/main" id="{4FA96F7D-CC40-4830-ADAE-A10A849ABB18}"/>
              </a:ext>
            </a:extLst>
          </p:cNvPr>
          <p:cNvSpPr/>
          <p:nvPr/>
        </p:nvSpPr>
        <p:spPr>
          <a:xfrm>
            <a:off x="341360" y="1904291"/>
            <a:ext cx="8461284" cy="327865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245706317"/>
              </p:ext>
            </p:extLst>
          </p:nvPr>
        </p:nvGraphicFramePr>
        <p:xfrm>
          <a:off x="353044" y="1918157"/>
          <a:ext cx="8449596" cy="3264789"/>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615493">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Los proveedores de T&amp;L de terceros más respetuosos con el medio ambiente, y aquellos que cumplen con los requisitos ambientales específicos, no necesariamente brindan un servicio más caro.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No se conocen los costes pero se esperan que sean pequeños en comparación con los 	beneficios.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cálculo del coste del ciclo de vida debe aplicarse para determinar los costes netos. </a:t>
                      </a:r>
                      <a:r>
                        <a:rPr lang="es-ES" sz="900" b="0" i="1" kern="1200" dirty="0">
                          <a:solidFill>
                            <a:schemeClr val="tx1">
                              <a:lumMod val="75000"/>
                              <a:lumOff val="25000"/>
                            </a:schemeClr>
                          </a:solidFill>
                          <a:latin typeface="+mn-lt"/>
                          <a:ea typeface="+mn-ea"/>
                          <a:cs typeface="+mn-cs"/>
                        </a:rPr>
                        <a:t>(Los posibles aumentos en los costes de aprovisionamiento y embalaje pueden ser compensados por posibles reducciones en los costes de T&amp;L, almacenamiento y visualización en la tienda y costos de manejo).</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inversión en la red de distribución necesaria para lograr cambios intermodales puede ser recuperada por ahorros en los costes de transporte. </a:t>
                      </a:r>
                      <a:r>
                        <a:rPr lang="es-ES" sz="900" b="0" i="1" kern="1200" dirty="0">
                          <a:solidFill>
                            <a:schemeClr val="tx1">
                              <a:lumMod val="75000"/>
                              <a:lumOff val="25000"/>
                            </a:schemeClr>
                          </a:solidFill>
                          <a:latin typeface="+mn-lt"/>
                          <a:ea typeface="+mn-ea"/>
                          <a:cs typeface="+mn-cs"/>
                        </a:rPr>
                        <a:t>(Es más probable que el ferrocarril ofrezca ahorros de costes en comparación con el transporte por carretera para distancias más largas).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Costes de formación de conductores entre 170 y 340 euros por conductor. Un ahorro de combustible del 5% se traduciría en 2.500 euros ahorrados solo en el primer año.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modificaciones del vehículo pueden resultar en un ahorro sustancial de combustible y costes.</a:t>
                      </a:r>
                      <a:endParaRPr lang="es-ES" sz="1050" b="0"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bl>
          </a:graphicData>
        </a:graphic>
      </p:graphicFrame>
      <p:sp>
        <p:nvSpPr>
          <p:cNvPr id="18" name="Elipse 17">
            <a:extLst>
              <a:ext uri="{FF2B5EF4-FFF2-40B4-BE49-F238E27FC236}">
                <a16:creationId xmlns:a16="http://schemas.microsoft.com/office/drawing/2014/main" id="{74EDD1CA-1EFC-4526-AD8A-9D020529E8B5}"/>
              </a:ext>
            </a:extLst>
          </p:cNvPr>
          <p:cNvSpPr/>
          <p:nvPr/>
        </p:nvSpPr>
        <p:spPr>
          <a:xfrm>
            <a:off x="4252169" y="90587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a:extLst>
              <a:ext uri="{FF2B5EF4-FFF2-40B4-BE49-F238E27FC236}">
                <a16:creationId xmlns:a16="http://schemas.microsoft.com/office/drawing/2014/main" id="{B49E0912-D891-4353-B755-30527371C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2214" y="976840"/>
            <a:ext cx="336919" cy="507831"/>
          </a:xfrm>
          <a:prstGeom prst="rect">
            <a:avLst/>
          </a:prstGeom>
        </p:spPr>
      </p:pic>
    </p:spTree>
    <p:extLst>
      <p:ext uri="{BB962C8B-B14F-4D97-AF65-F5344CB8AC3E}">
        <p14:creationId xmlns:p14="http://schemas.microsoft.com/office/powerpoint/2010/main" val="54814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402450" y="1022850"/>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57200" y="2035592"/>
            <a:ext cx="8229600" cy="3197831"/>
          </a:xfrm>
        </p:spPr>
        <p:txBody>
          <a:bodyPr vert="horz" lIns="91440" tIns="45720" rIns="91440" bIns="45720" rtlCol="0">
            <a:normAutofit/>
          </a:bodyPr>
          <a:lstStyle/>
          <a:p>
            <a:pPr marL="285750" indent="-285750" algn="just">
              <a:spcAft>
                <a:spcPts val="450"/>
              </a:spcAft>
              <a:buChar char="•"/>
            </a:pPr>
            <a:r>
              <a:rPr lang="es-ES" b="0" dirty="0">
                <a:solidFill>
                  <a:schemeClr val="tx1">
                    <a:lumMod val="75000"/>
                    <a:lumOff val="25000"/>
                  </a:schemeClr>
                </a:solidFill>
              </a:rPr>
              <a:t>Cumplir con los deberes de responsabilidad social corporativa, incluida la información (por ejemplo, la huella de carbono de la operación).</a:t>
            </a:r>
          </a:p>
          <a:p>
            <a:pPr marL="285750" indent="-285750" algn="just">
              <a:spcAft>
                <a:spcPts val="450"/>
              </a:spcAft>
              <a:buChar char="•"/>
            </a:pPr>
            <a:r>
              <a:rPr lang="es-ES" b="0" dirty="0">
                <a:solidFill>
                  <a:schemeClr val="tx1">
                    <a:lumMod val="75000"/>
                    <a:lumOff val="25000"/>
                  </a:schemeClr>
                </a:solidFill>
              </a:rPr>
              <a:t>Obtener oportunidades de ahorro de costes asociados con operaciones eficientes de T&amp;L.</a:t>
            </a:r>
          </a:p>
          <a:p>
            <a:pPr marL="285750" indent="-285750" algn="just">
              <a:spcAft>
                <a:spcPts val="450"/>
              </a:spcAft>
              <a:buChar char="•"/>
            </a:pPr>
            <a:r>
              <a:rPr lang="es-ES" b="0" dirty="0">
                <a:solidFill>
                  <a:schemeClr val="tx1">
                    <a:lumMod val="75000"/>
                    <a:lumOff val="25000"/>
                  </a:schemeClr>
                </a:solidFill>
              </a:rPr>
              <a:t>Reducir la exposición a la volatilidad del precio de la energía (gestión de riesgos).</a:t>
            </a:r>
          </a:p>
          <a:p>
            <a:pPr marL="285750" indent="-285750" algn="just">
              <a:spcAft>
                <a:spcPts val="450"/>
              </a:spcAft>
              <a:buChar char="•"/>
            </a:pPr>
            <a:r>
              <a:rPr lang="es-ES" b="0" dirty="0">
                <a:solidFill>
                  <a:schemeClr val="tx1">
                    <a:lumMod val="75000"/>
                    <a:lumOff val="25000"/>
                  </a:schemeClr>
                </a:solidFill>
              </a:rPr>
              <a:t>Realizar reducciones rentables de la huella de carbono.</a:t>
            </a:r>
          </a:p>
          <a:p>
            <a:pPr marL="285750" indent="-285750" algn="just">
              <a:spcAft>
                <a:spcPts val="450"/>
              </a:spcAft>
              <a:buChar char="•"/>
            </a:pPr>
            <a:r>
              <a:rPr lang="es-ES" b="0" dirty="0">
                <a:solidFill>
                  <a:schemeClr val="tx1">
                    <a:lumMod val="75000"/>
                    <a:lumOff val="25000"/>
                  </a:schemeClr>
                </a:solidFill>
              </a:rPr>
              <a:t>Reducir las posibles obligaciones futuras asociadas con la fijación de precios del carbono.</a:t>
            </a:r>
          </a:p>
          <a:p>
            <a:pPr marL="285750" indent="-285750" algn="just">
              <a:spcAft>
                <a:spcPts val="450"/>
              </a:spcAft>
              <a:buChar char="•"/>
            </a:pPr>
            <a:r>
              <a:rPr lang="es-ES" b="0" dirty="0">
                <a:solidFill>
                  <a:schemeClr val="tx1">
                    <a:lumMod val="75000"/>
                    <a:lumOff val="25000"/>
                  </a:schemeClr>
                </a:solidFill>
              </a:rPr>
              <a:t>Mejorar su posicionamiento de marketing e imagen pública.</a:t>
            </a:r>
          </a:p>
          <a:p>
            <a:pPr marL="285750" indent="-285750" algn="just">
              <a:spcAft>
                <a:spcPts val="450"/>
              </a:spcAft>
              <a:buChar char="•"/>
            </a:pPr>
            <a:r>
              <a:rPr lang="es-ES" b="0" dirty="0">
                <a:solidFill>
                  <a:schemeClr val="tx1">
                    <a:lumMod val="75000"/>
                    <a:lumOff val="25000"/>
                  </a:schemeClr>
                </a:solidFill>
              </a:rPr>
              <a:t>Reducir su carga ambiental general (informada), o la de grupos de productos particulares.</a:t>
            </a:r>
          </a:p>
          <a:p>
            <a:pPr marL="285750" indent="-285750" algn="just">
              <a:spcAft>
                <a:spcPts val="450"/>
              </a:spcAft>
              <a:buChar char="•"/>
            </a:pPr>
            <a:r>
              <a:rPr lang="es-ES" b="0" dirty="0">
                <a:solidFill>
                  <a:schemeClr val="tx1">
                    <a:lumMod val="75000"/>
                    <a:lumOff val="25000"/>
                  </a:schemeClr>
                </a:solidFill>
              </a:rPr>
              <a:t>Cálculo de la huella ambiental de los productos.</a:t>
            </a:r>
          </a:p>
        </p:txBody>
      </p:sp>
      <p:sp>
        <p:nvSpPr>
          <p:cNvPr id="9" name="Titel 1">
            <a:extLst>
              <a:ext uri="{FF2B5EF4-FFF2-40B4-BE49-F238E27FC236}">
                <a16:creationId xmlns:a16="http://schemas.microsoft.com/office/drawing/2014/main" id="{E5B46188-F9BE-4F06-9229-986DDB63196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8D39EB-A9C3-42CA-A8FD-846642AB76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Conector recto 10">
            <a:extLst>
              <a:ext uri="{FF2B5EF4-FFF2-40B4-BE49-F238E27FC236}">
                <a16:creationId xmlns:a16="http://schemas.microsoft.com/office/drawing/2014/main" id="{FF1F8599-3091-42C5-9865-37B0492F2612}"/>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5B97C8-8538-4513-8A1B-25E846E530E1}"/>
              </a:ext>
            </a:extLst>
          </p:cNvPr>
          <p:cNvCxnSpPr>
            <a:cxnSpLocks/>
          </p:cNvCxnSpPr>
          <p:nvPr/>
        </p:nvCxnSpPr>
        <p:spPr>
          <a:xfrm>
            <a:off x="377661" y="4955009"/>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1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36</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A2464D3-A611-427D-9A97-E4204068249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B4058EFC-77DD-4169-9CFF-DA5940CB43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C8E7DD4F-93DF-486B-8B0D-F0CEE1EE3106}"/>
              </a:ext>
            </a:extLst>
          </p:cNvPr>
          <p:cNvGraphicFramePr>
            <a:graphicFrameLocks noGrp="1"/>
          </p:cNvGraphicFramePr>
          <p:nvPr>
            <p:extLst>
              <p:ext uri="{D42A27DB-BD31-4B8C-83A1-F6EECF244321}">
                <p14:modId xmlns:p14="http://schemas.microsoft.com/office/powerpoint/2010/main" val="311321636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Tiene como objetivo mejorar los equipos y procedimientos de refrigeración y congelación existentes.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B124DECA-5146-4651-9D81-CD6F3187365D}"/>
              </a:ext>
            </a:extLst>
          </p:cNvPr>
          <p:cNvGraphicFramePr>
            <a:graphicFrameLocks noGrp="1"/>
          </p:cNvGraphicFramePr>
          <p:nvPr>
            <p:extLst>
              <p:ext uri="{D42A27DB-BD31-4B8C-83A1-F6EECF244321}">
                <p14:modId xmlns:p14="http://schemas.microsoft.com/office/powerpoint/2010/main" val="1005203874"/>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Algunas limitaciones a la implementación de cada una de las medidas enumeradas anteriormente pueden surgir de procesos específicos o requisitos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86201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F63061B-28F0-4306-80E6-43D878576B4B}"/>
              </a:ext>
            </a:extLst>
          </p:cNvPr>
          <p:cNvGraphicFramePr>
            <a:graphicFrameLocks noGrp="1"/>
          </p:cNvGraphicFramePr>
          <p:nvPr>
            <p:extLst>
              <p:ext uri="{D42A27DB-BD31-4B8C-83A1-F6EECF244321}">
                <p14:modId xmlns:p14="http://schemas.microsoft.com/office/powerpoint/2010/main" val="3572594567"/>
              </p:ext>
            </p:extLst>
          </p:nvPr>
        </p:nvGraphicFramePr>
        <p:xfrm>
          <a:off x="238984" y="1307515"/>
          <a:ext cx="8666032" cy="31413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882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58255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uso de sistemas de refrigeración que funcionan con refrigerantes naturales en comparación con el número total de sistemas de refrigeración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del sistema (SCOP)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de eficiencia energética (EER) por sistema de refrigeración individual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Energía utilizada para la refrigeración por unidad de producto por área refrigerada (kWh/m</a:t>
                      </a:r>
                      <a:r>
                        <a:rPr lang="es-ES" sz="1200" baseline="30000" dirty="0">
                          <a:solidFill>
                            <a:schemeClr val="tx1">
                              <a:lumMod val="75000"/>
                              <a:lumOff val="25000"/>
                            </a:schemeClr>
                          </a:solidFill>
                        </a:rPr>
                        <a:t>2</a:t>
                      </a:r>
                      <a:r>
                        <a:rPr lang="es-ES" sz="1200" dirty="0">
                          <a:solidFill>
                            <a:schemeClr val="tx1">
                              <a:lumMod val="75000"/>
                              <a:lumOff val="25000"/>
                            </a:schemeClr>
                          </a:solidFill>
                        </a:rPr>
                        <a:t>/peso, volumen o número de productos).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E128050-7FA7-4101-95F6-1993ED001720}"/>
              </a:ext>
            </a:extLst>
          </p:cNvPr>
          <p:cNvGraphicFramePr>
            <a:graphicFrameLocks noGrp="1"/>
          </p:cNvGraphicFramePr>
          <p:nvPr>
            <p:extLst>
              <p:ext uri="{D42A27DB-BD31-4B8C-83A1-F6EECF244321}">
                <p14:modId xmlns:p14="http://schemas.microsoft.com/office/powerpoint/2010/main" val="2629576284"/>
              </p:ext>
            </p:extLst>
          </p:nvPr>
        </p:nvGraphicFramePr>
        <p:xfrm>
          <a:off x="238984" y="3964453"/>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Usar al 100% sistemas de refrigeración con refrigerantes naturales.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2B6E316F-4BAC-4178-AC80-A1F16DFD20A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E4D846D-345B-4C83-910B-68C0FE86301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41177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El objetivo es mejorar los equipos y procedimientos de refrigeración y congelación existentes mediante técnicas como: </a:t>
            </a:r>
          </a:p>
        </p:txBody>
      </p:sp>
      <p:sp>
        <p:nvSpPr>
          <p:cNvPr id="8" name="Titel 1">
            <a:extLst>
              <a:ext uri="{FF2B5EF4-FFF2-40B4-BE49-F238E27FC236}">
                <a16:creationId xmlns:a16="http://schemas.microsoft.com/office/drawing/2014/main" id="{7D43EE48-A7CE-4C68-B4EC-08B5896710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DA3922CE-71EB-4E2D-8EB3-301E591E7F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E8E494E-59E8-48E3-9101-E12E6ADAAE96}"/>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6B5E0DE-706C-43BE-BEF6-CA9D138CE6FF}"/>
              </a:ext>
            </a:extLst>
          </p:cNvPr>
          <p:cNvSpPr/>
          <p:nvPr/>
        </p:nvSpPr>
        <p:spPr>
          <a:xfrm>
            <a:off x="1204331" y="2341642"/>
            <a:ext cx="6735338" cy="2421881"/>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Seleccionar la temperatura adecuada </a:t>
            </a:r>
            <a:r>
              <a:rPr lang="es-ES" sz="1200" dirty="0">
                <a:solidFill>
                  <a:schemeClr val="tx1">
                    <a:lumMod val="75000"/>
                    <a:lumOff val="25000"/>
                  </a:schemeClr>
                </a:solidFill>
              </a:rPr>
              <a:t>según las necesidades de los productos que están refrigerados o congelados. </a:t>
            </a:r>
          </a:p>
          <a:p>
            <a:pPr marL="285750" lvl="0" indent="-285750" defTabSz="685800">
              <a:lnSpc>
                <a:spcPct val="150000"/>
              </a:lnSpc>
              <a:spcBef>
                <a:spcPct val="20000"/>
              </a:spcBef>
              <a:buFont typeface="Wingdings" panose="05000000000000000000" pitchFamily="2" charset="2"/>
              <a:buChar char="ü"/>
            </a:pPr>
            <a:r>
              <a:rPr lang="es-ES" sz="1200" b="1" dirty="0" err="1">
                <a:solidFill>
                  <a:schemeClr val="tx1">
                    <a:lumMod val="75000"/>
                    <a:lumOff val="25000"/>
                  </a:schemeClr>
                </a:solidFill>
              </a:rPr>
              <a:t>Preenfriar</a:t>
            </a:r>
            <a:r>
              <a:rPr lang="es-ES" sz="1200" b="1" dirty="0">
                <a:solidFill>
                  <a:schemeClr val="tx1">
                    <a:lumMod val="75000"/>
                    <a:lumOff val="25000"/>
                  </a:schemeClr>
                </a:solidFill>
              </a:rPr>
              <a:t> los productos calientes</a:t>
            </a:r>
            <a:r>
              <a:rPr lang="es-ES" sz="1200" dirty="0">
                <a:solidFill>
                  <a:schemeClr val="tx1">
                    <a:lumMod val="75000"/>
                    <a:lumOff val="25000"/>
                  </a:schemeClr>
                </a:solidFill>
              </a:rPr>
              <a:t> antes de colocarlos en el equipo de refrigeración. </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el volumen de productos o ingredientes almacenados en frío</a:t>
            </a:r>
            <a:r>
              <a:rPr lang="es-ES" sz="1200"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Evitar fugas de temperatura</a:t>
            </a:r>
            <a:r>
              <a:rPr lang="es-ES" sz="1200" dirty="0">
                <a:solidFill>
                  <a:schemeClr val="tx1">
                    <a:lumMod val="75000"/>
                    <a:lumOff val="25000"/>
                  </a:schemeClr>
                </a:solidFill>
              </a:rPr>
              <a:t>, por ejemplo a través de sellos de puertas, gracias al uso de puertas de alta velocidad y cortinas de aire, y a la información y capacitación del personal.</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Recopilar sistemáticamente datos sobre cargas de refrigeración, uso de energía y tasas de fugas y tener un plan regular de inspección y mantenimiento</a:t>
            </a:r>
            <a:r>
              <a:rPr lang="es-ES" sz="1200" dirty="0">
                <a:solidFill>
                  <a:schemeClr val="tx1">
                    <a:lumMod val="75000"/>
                    <a:lumOff val="25000"/>
                  </a:schemeClr>
                </a:solidFill>
              </a:rPr>
              <a:t>.</a:t>
            </a:r>
          </a:p>
        </p:txBody>
      </p:sp>
    </p:spTree>
    <p:extLst>
      <p:ext uri="{BB962C8B-B14F-4D97-AF65-F5344CB8AC3E}">
        <p14:creationId xmlns:p14="http://schemas.microsoft.com/office/powerpoint/2010/main" val="2307290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7918187"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Cuando se actualizan los equipos de congelación y refrigeración o se diseñan y construyen nuevas instalaciones:</a:t>
            </a:r>
          </a:p>
        </p:txBody>
      </p:sp>
      <p:sp>
        <p:nvSpPr>
          <p:cNvPr id="8" name="Titel 1">
            <a:extLst>
              <a:ext uri="{FF2B5EF4-FFF2-40B4-BE49-F238E27FC236}">
                <a16:creationId xmlns:a16="http://schemas.microsoft.com/office/drawing/2014/main" id="{1DC38877-B62C-4D87-80A7-906C48C80E3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ECAD99-5F70-443F-91A7-BADA68F89C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ángulo 9">
            <a:extLst>
              <a:ext uri="{FF2B5EF4-FFF2-40B4-BE49-F238E27FC236}">
                <a16:creationId xmlns:a16="http://schemas.microsoft.com/office/drawing/2014/main" id="{63B9E793-E380-489E-99A6-DA479503D13F}"/>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2A93CC9-5A62-4A3D-8A24-ECF9EABF3A6A}"/>
              </a:ext>
            </a:extLst>
          </p:cNvPr>
          <p:cNvSpPr/>
          <p:nvPr/>
        </p:nvSpPr>
        <p:spPr>
          <a:xfrm>
            <a:off x="1204331" y="2536514"/>
            <a:ext cx="6735338" cy="2107949"/>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Cambiar de hidrofluorocarbonos (HFC) a refrigerantes natural menos dañinos con el planeta</a:t>
            </a:r>
            <a:r>
              <a:rPr lang="es-ES" sz="1200" dirty="0">
                <a:solidFill>
                  <a:schemeClr val="tx1">
                    <a:lumMod val="75000"/>
                    <a:lumOff val="25000"/>
                  </a:schemeClr>
                </a:solidFill>
              </a:rPr>
              <a:t> (por ejemplo, refrigerantes naturales).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Acordar un período de garantía sin fugas de varios años con el proveedor del equipo.</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Recuperar y reutilizar el calor residual generado por la unidad de refrigeración o por otros procesos que generan calor residual </a:t>
            </a:r>
            <a:r>
              <a:rPr lang="es-ES" sz="1200" dirty="0">
                <a:solidFill>
                  <a:schemeClr val="tx1">
                    <a:lumMod val="75000"/>
                    <a:lumOff val="25000"/>
                  </a:schemeClr>
                </a:solidFill>
              </a:rPr>
              <a:t>(por ejemplo, procesos de producción).</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Elegir el equipo, los sistemas de control y el diseño de la planta </a:t>
            </a:r>
            <a:r>
              <a:rPr lang="es-ES" sz="1200" dirty="0">
                <a:solidFill>
                  <a:schemeClr val="tx1">
                    <a:lumMod val="75000"/>
                    <a:lumOff val="25000"/>
                  </a:schemeClr>
                </a:solidFill>
              </a:rPr>
              <a:t>que permiten un consumo mínimo de energía y evitan pérdidas de temperatura y fugas de refrigerante.</a:t>
            </a:r>
          </a:p>
        </p:txBody>
      </p:sp>
    </p:spTree>
    <p:extLst>
      <p:ext uri="{BB962C8B-B14F-4D97-AF65-F5344CB8AC3E}">
        <p14:creationId xmlns:p14="http://schemas.microsoft.com/office/powerpoint/2010/main" val="389627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B05B941-A032-40C7-8D4C-68261E22CE7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11A3990-86FC-430A-861C-55A4BFF3A7F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BD025FDD-FD34-4EDC-A75C-D2C9FB803130}"/>
              </a:ext>
            </a:extLst>
          </p:cNvPr>
          <p:cNvGraphicFramePr>
            <a:graphicFrameLocks noGrp="1"/>
          </p:cNvGraphicFramePr>
          <p:nvPr>
            <p:extLst>
              <p:ext uri="{D42A27DB-BD31-4B8C-83A1-F6EECF244321}">
                <p14:modId xmlns:p14="http://schemas.microsoft.com/office/powerpoint/2010/main" val="445095703"/>
              </p:ext>
            </p:extLst>
          </p:nvPr>
        </p:nvGraphicFramePr>
        <p:xfrm>
          <a:off x="238984" y="1884346"/>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Resumen</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Evaluación del impacto ambiental de los productos y las operaciones.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Utilización herramientas de </a:t>
                      </a:r>
                      <a:r>
                        <a:rPr lang="es-ES" sz="1400" b="1" kern="1200" dirty="0">
                          <a:solidFill>
                            <a:schemeClr val="dk1"/>
                          </a:solidFill>
                          <a:effectLst/>
                          <a:latin typeface="+mn-lt"/>
                          <a:ea typeface="+mn-ea"/>
                          <a:cs typeface="+mn-cs"/>
                        </a:rPr>
                        <a:t>Análisis</a:t>
                      </a:r>
                      <a:r>
                        <a:rPr lang="es-ES" sz="1400" kern="1200" dirty="0">
                          <a:solidFill>
                            <a:schemeClr val="dk1"/>
                          </a:solidFill>
                          <a:effectLst/>
                          <a:latin typeface="+mn-lt"/>
                          <a:ea typeface="+mn-ea"/>
                          <a:cs typeface="+mn-cs"/>
                        </a:rPr>
                        <a:t> del Ciclo de Vida (ACV).</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Identificar las áreas de acción prioritarias, o "puntos críticos", y definir una estrategia para reducir los impactos ambientales.</a:t>
                      </a:r>
                      <a:endParaRPr lang="es-ES" sz="1400" b="1" dirty="0">
                        <a:solidFill>
                          <a:schemeClr val="tx1"/>
                        </a:solidFill>
                      </a:endParaRP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D144C79-1433-4062-9BB4-A6E7E8F6F94F}"/>
              </a:ext>
            </a:extLst>
          </p:cNvPr>
          <p:cNvGraphicFramePr>
            <a:graphicFrameLocks noGrp="1"/>
          </p:cNvGraphicFramePr>
          <p:nvPr>
            <p:extLst>
              <p:ext uri="{D42A27DB-BD31-4B8C-83A1-F6EECF244321}">
                <p14:modId xmlns:p14="http://schemas.microsoft.com/office/powerpoint/2010/main" val="2353964650"/>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Aplicabilidad</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Los fabricantes se enfrentan a una serie de desafíos que incluyen la complejidad del producto y el acceso a la información.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Puede ser costoso y llevar mucho tiempo emprender un ACV, y ciertos impactos ambientales dependen de proveedores y, por lo tanto, muy difíciles de cuantificar.</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30435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A15ED03-69B3-41CF-A254-24039FC5C95A}"/>
              </a:ext>
            </a:extLst>
          </p:cNvPr>
          <p:cNvPicPr>
            <a:picLocks noChangeAspect="1"/>
          </p:cNvPicPr>
          <p:nvPr/>
        </p:nvPicPr>
        <p:blipFill rotWithShape="1">
          <a:blip r:embed="rId2">
            <a:extLst>
              <a:ext uri="{28A0092B-C50C-407E-A947-70E740481C1C}">
                <a14:useLocalDpi xmlns:a14="http://schemas.microsoft.com/office/drawing/2010/main" val="0"/>
              </a:ext>
            </a:extLst>
          </a:blip>
          <a:srcRect l="52992"/>
          <a:stretch/>
        </p:blipFill>
        <p:spPr>
          <a:xfrm>
            <a:off x="7221052" y="2090326"/>
            <a:ext cx="666953" cy="944156"/>
          </a:xfrm>
          <a:prstGeom prst="rect">
            <a:avLst/>
          </a:prstGeom>
        </p:spPr>
      </p:pic>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40</a:t>
            </a:fld>
            <a:endParaRPr lang="de-DE"/>
          </a:p>
        </p:txBody>
      </p:sp>
      <p:pic>
        <p:nvPicPr>
          <p:cNvPr id="3" name="Imagen 2">
            <a:extLst>
              <a:ext uri="{FF2B5EF4-FFF2-40B4-BE49-F238E27FC236}">
                <a16:creationId xmlns:a16="http://schemas.microsoft.com/office/drawing/2014/main" id="{D6D7BD09-6D90-4893-948D-60427D54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69" y="2198137"/>
            <a:ext cx="1078821" cy="722810"/>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F34603FA-1455-4089-948A-6679D1097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775" y="2158681"/>
            <a:ext cx="993125" cy="807741"/>
          </a:xfrm>
          <a:prstGeom prst="rect">
            <a:avLst/>
          </a:prstGeom>
        </p:spPr>
      </p:pic>
      <p:sp>
        <p:nvSpPr>
          <p:cNvPr id="15" name="Rectángulo 14">
            <a:extLst>
              <a:ext uri="{FF2B5EF4-FFF2-40B4-BE49-F238E27FC236}">
                <a16:creationId xmlns:a16="http://schemas.microsoft.com/office/drawing/2014/main" id="{B1B264A5-509A-4353-BE26-53F2A673BF24}"/>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nhaltsplatzhalter 10">
            <a:extLst>
              <a:ext uri="{FF2B5EF4-FFF2-40B4-BE49-F238E27FC236}">
                <a16:creationId xmlns:a16="http://schemas.microsoft.com/office/drawing/2014/main" id="{B9F5BBDC-2C4D-4956-B58F-6D27E77363DA}"/>
              </a:ext>
            </a:extLst>
          </p:cNvPr>
          <p:cNvSpPr txBox="1">
            <a:spLocks/>
          </p:cNvSpPr>
          <p:nvPr/>
        </p:nvSpPr>
        <p:spPr>
          <a:xfrm>
            <a:off x="252641" y="3059815"/>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Incluyen un sistema de refrigeración de amoníaco, con una </a:t>
            </a:r>
            <a:r>
              <a:rPr lang="es-ES" b="1" dirty="0">
                <a:solidFill>
                  <a:schemeClr val="tx1">
                    <a:lumMod val="75000"/>
                    <a:lumOff val="25000"/>
                  </a:schemeClr>
                </a:solidFill>
              </a:rPr>
              <a:t>capacidad de enfriamiento de más de 7,5 MW</a:t>
            </a:r>
            <a:r>
              <a:rPr lang="es-ES" dirty="0">
                <a:solidFill>
                  <a:schemeClr val="tx1">
                    <a:lumMod val="75000"/>
                    <a:lumOff val="25000"/>
                  </a:schemeClr>
                </a:solidFill>
              </a:rPr>
              <a:t>.</a:t>
            </a:r>
          </a:p>
        </p:txBody>
      </p:sp>
      <p:sp>
        <p:nvSpPr>
          <p:cNvPr id="18" name="Untertitel 12">
            <a:extLst>
              <a:ext uri="{FF2B5EF4-FFF2-40B4-BE49-F238E27FC236}">
                <a16:creationId xmlns:a16="http://schemas.microsoft.com/office/drawing/2014/main" id="{A8A7074E-89B3-4B13-8C76-41D678A07A16}"/>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19" name="Titel 1">
            <a:extLst>
              <a:ext uri="{FF2B5EF4-FFF2-40B4-BE49-F238E27FC236}">
                <a16:creationId xmlns:a16="http://schemas.microsoft.com/office/drawing/2014/main" id="{30F5D1FB-C86A-486C-8A25-9D98B2D82B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0" name="Rectángulo 19">
            <a:extLst>
              <a:ext uri="{FF2B5EF4-FFF2-40B4-BE49-F238E27FC236}">
                <a16:creationId xmlns:a16="http://schemas.microsoft.com/office/drawing/2014/main" id="{6D4CD3D4-706C-4CB9-9EAC-71B87EAD3D2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ángulo 20">
            <a:extLst>
              <a:ext uri="{FF2B5EF4-FFF2-40B4-BE49-F238E27FC236}">
                <a16:creationId xmlns:a16="http://schemas.microsoft.com/office/drawing/2014/main" id="{9AD685CA-9C8E-4868-81BF-8143797FA988}"/>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70B65DD-5393-452E-8C62-144A4B66DD63}"/>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BBE6193-40CD-48F8-AADC-5CFC1597FAAD}"/>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Inhaltsplatzhalter 10">
            <a:extLst>
              <a:ext uri="{FF2B5EF4-FFF2-40B4-BE49-F238E27FC236}">
                <a16:creationId xmlns:a16="http://schemas.microsoft.com/office/drawing/2014/main" id="{41A9EA28-57E9-4254-B87E-A86089B1BF39}"/>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mayor productor de lácteos en Polonia, reportó un </a:t>
            </a:r>
            <a:r>
              <a:rPr lang="es-ES" sz="1200" b="1" dirty="0"/>
              <a:t>ahorro de energía del 25%</a:t>
            </a:r>
            <a:r>
              <a:rPr lang="es-ES" sz="1200" dirty="0"/>
              <a:t> en comparación con las soluciones anteriores en dos de sus plantas, instalando un sistema con amoníaco. </a:t>
            </a:r>
          </a:p>
          <a:p>
            <a:endParaRPr lang="de-DE" sz="1400" dirty="0"/>
          </a:p>
        </p:txBody>
      </p:sp>
      <p:sp>
        <p:nvSpPr>
          <p:cNvPr id="25" name="Rectángulo 24">
            <a:extLst>
              <a:ext uri="{FF2B5EF4-FFF2-40B4-BE49-F238E27FC236}">
                <a16:creationId xmlns:a16="http://schemas.microsoft.com/office/drawing/2014/main" id="{6A862E0F-C877-4647-8FA6-C6ADEEF64AB4}"/>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1F419EF-A90F-4000-BA67-DDA81E18D2B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Inhaltsplatzhalter 10">
            <a:extLst>
              <a:ext uri="{FF2B5EF4-FFF2-40B4-BE49-F238E27FC236}">
                <a16:creationId xmlns:a16="http://schemas.microsoft.com/office/drawing/2014/main" id="{83040EBE-108E-4601-ADED-DA9656669713}"/>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Invirtió en un sistema de enfriamiento geotérmico para enfriar su bodega.</a:t>
            </a:r>
          </a:p>
          <a:p>
            <a:pPr marL="252413" lvl="1" indent="0" algn="just">
              <a:buNone/>
            </a:pPr>
            <a:endParaRPr lang="es-ES" sz="1350" dirty="0"/>
          </a:p>
          <a:p>
            <a:pPr marL="252413" lvl="1" indent="0" algn="just">
              <a:buNone/>
            </a:pPr>
            <a:r>
              <a:rPr lang="es-ES" sz="1350" dirty="0"/>
              <a:t>La demanda energética para el funcionamiento de la geotermia gracias al sistema de enfriamiento es un </a:t>
            </a:r>
            <a:r>
              <a:rPr lang="es-ES" sz="1350" b="1" dirty="0"/>
              <a:t>10% más bajo</a:t>
            </a:r>
            <a:r>
              <a:rPr lang="es-ES" sz="1350" dirty="0"/>
              <a:t> que el utilizado anteriormente.</a:t>
            </a:r>
          </a:p>
        </p:txBody>
      </p:sp>
    </p:spTree>
    <p:extLst>
      <p:ext uri="{BB962C8B-B14F-4D97-AF65-F5344CB8AC3E}">
        <p14:creationId xmlns:p14="http://schemas.microsoft.com/office/powerpoint/2010/main" val="428650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41</a:t>
            </a:fld>
            <a:endParaRPr lang="de-DE"/>
          </a:p>
        </p:txBody>
      </p:sp>
      <p:graphicFrame>
        <p:nvGraphicFramePr>
          <p:cNvPr id="7" name="Tabla 6">
            <a:extLst>
              <a:ext uri="{FF2B5EF4-FFF2-40B4-BE49-F238E27FC236}">
                <a16:creationId xmlns:a16="http://schemas.microsoft.com/office/drawing/2014/main" id="{1AFB3535-0380-4272-AE8B-F057299A8C7F}"/>
              </a:ext>
            </a:extLst>
          </p:cNvPr>
          <p:cNvGraphicFramePr>
            <a:graphicFrameLocks noGrp="1"/>
          </p:cNvGraphicFramePr>
          <p:nvPr>
            <p:extLst>
              <p:ext uri="{D42A27DB-BD31-4B8C-83A1-F6EECF244321}">
                <p14:modId xmlns:p14="http://schemas.microsoft.com/office/powerpoint/2010/main" val="2242244527"/>
              </p:ext>
            </p:extLst>
          </p:nvPr>
        </p:nvGraphicFramePr>
        <p:xfrm>
          <a:off x="1666908" y="1999533"/>
          <a:ext cx="5564121" cy="1295451"/>
        </p:xfrm>
        <a:graphic>
          <a:graphicData uri="http://schemas.openxmlformats.org/drawingml/2006/table">
            <a:tbl>
              <a:tblPr firstRow="1" bandRow="1">
                <a:tableStyleId>{5C22544A-7EE6-4342-B048-85BDC9FD1C3A}</a:tableStyleId>
              </a:tblPr>
              <a:tblGrid>
                <a:gridCol w="1854707">
                  <a:extLst>
                    <a:ext uri="{9D8B030D-6E8A-4147-A177-3AD203B41FA5}">
                      <a16:colId xmlns:a16="http://schemas.microsoft.com/office/drawing/2014/main" val="2955391965"/>
                    </a:ext>
                  </a:extLst>
                </a:gridCol>
                <a:gridCol w="1854707">
                  <a:extLst>
                    <a:ext uri="{9D8B030D-6E8A-4147-A177-3AD203B41FA5}">
                      <a16:colId xmlns:a16="http://schemas.microsoft.com/office/drawing/2014/main" val="2508976261"/>
                    </a:ext>
                  </a:extLst>
                </a:gridCol>
                <a:gridCol w="1854707">
                  <a:extLst>
                    <a:ext uri="{9D8B030D-6E8A-4147-A177-3AD203B41FA5}">
                      <a16:colId xmlns:a16="http://schemas.microsoft.com/office/drawing/2014/main" val="3647598697"/>
                    </a:ext>
                  </a:extLst>
                </a:gridCol>
              </a:tblGrid>
              <a:tr h="432801">
                <a:tc>
                  <a:txBody>
                    <a:bodyPr/>
                    <a:lstStyle/>
                    <a:p>
                      <a:endParaRPr lang="es-ES" sz="1200" dirty="0">
                        <a:solidFill>
                          <a:schemeClr val="tx1">
                            <a:lumMod val="75000"/>
                            <a:lumOff val="25000"/>
                          </a:schemeClr>
                        </a:solidFill>
                      </a:endParaRPr>
                    </a:p>
                  </a:txBody>
                  <a:tcPr marL="68580" marR="68580" marT="34290" marB="34290">
                    <a:solidFill>
                      <a:schemeClr val="bg1"/>
                    </a:solidFill>
                  </a:tcPr>
                </a:tc>
                <a:tc>
                  <a:txBody>
                    <a:bodyPr/>
                    <a:lstStyle/>
                    <a:p>
                      <a:pPr algn="ctr"/>
                      <a:r>
                        <a:rPr lang="es-ES" sz="1200" dirty="0">
                          <a:solidFill>
                            <a:schemeClr val="tx1">
                              <a:lumMod val="75000"/>
                              <a:lumOff val="25000"/>
                            </a:schemeClr>
                          </a:solidFill>
                        </a:rPr>
                        <a:t>Emisiones de GEI refrigerantes</a:t>
                      </a:r>
                    </a:p>
                  </a:txBody>
                  <a:tcPr marL="68580" marR="68580" marT="34290" marB="34290" anchor="ctr">
                    <a:solidFill>
                      <a:srgbClr val="FFC000"/>
                    </a:solidFill>
                  </a:tcPr>
                </a:tc>
                <a:tc>
                  <a:txBody>
                    <a:bodyPr/>
                    <a:lstStyle/>
                    <a:p>
                      <a:pPr algn="ctr"/>
                      <a:r>
                        <a:rPr lang="es-ES" sz="1200" dirty="0">
                          <a:solidFill>
                            <a:schemeClr val="tx1">
                              <a:lumMod val="75000"/>
                              <a:lumOff val="25000"/>
                            </a:schemeClr>
                          </a:solidFill>
                        </a:rPr>
                        <a:t>Energía</a:t>
                      </a:r>
                    </a:p>
                  </a:txBody>
                  <a:tcPr marL="68580" marR="68580" marT="34290" marB="34290" anchor="ctr">
                    <a:solidFill>
                      <a:srgbClr val="FFC000"/>
                    </a:solidFill>
                  </a:tcPr>
                </a:tc>
                <a:extLst>
                  <a:ext uri="{0D108BD9-81ED-4DB2-BD59-A6C34878D82A}">
                    <a16:rowId xmlns:a16="http://schemas.microsoft.com/office/drawing/2014/main" val="3191832784"/>
                  </a:ext>
                </a:extLst>
              </a:tr>
              <a:tr h="250569">
                <a:tc>
                  <a:txBody>
                    <a:bodyPr/>
                    <a:lstStyle/>
                    <a:p>
                      <a:r>
                        <a:rPr lang="es-ES" sz="1200" dirty="0">
                          <a:solidFill>
                            <a:schemeClr val="tx1">
                              <a:lumMod val="75000"/>
                              <a:lumOff val="25000"/>
                            </a:schemeClr>
                          </a:solidFill>
                        </a:rPr>
                        <a:t>Sistema existente</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50%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25%</a:t>
                      </a:r>
                    </a:p>
                  </a:txBody>
                  <a:tcPr marL="68580" marR="68580" marT="34290" marB="34290">
                    <a:solidFill>
                      <a:schemeClr val="bg2"/>
                    </a:solidFill>
                  </a:tcPr>
                </a:tc>
                <a:extLst>
                  <a:ext uri="{0D108BD9-81ED-4DB2-BD59-A6C34878D82A}">
                    <a16:rowId xmlns:a16="http://schemas.microsoft.com/office/drawing/2014/main" val="246185257"/>
                  </a:ext>
                </a:extLst>
              </a:tr>
              <a:tr h="250569">
                <a:tc>
                  <a:txBody>
                    <a:bodyPr/>
                    <a:lstStyle/>
                    <a:p>
                      <a:r>
                        <a:rPr lang="es-ES" sz="1200" dirty="0">
                          <a:solidFill>
                            <a:schemeClr val="tx1">
                              <a:lumMod val="75000"/>
                              <a:lumOff val="25000"/>
                            </a:schemeClr>
                          </a:solidFill>
                        </a:rPr>
                        <a:t>Nuevo sistema</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&gt; 90%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40%</a:t>
                      </a:r>
                    </a:p>
                  </a:txBody>
                  <a:tcPr marL="68580" marR="68580" marT="34290" marB="34290">
                    <a:solidFill>
                      <a:schemeClr val="bg2"/>
                    </a:solidFill>
                  </a:tcPr>
                </a:tc>
                <a:extLst>
                  <a:ext uri="{0D108BD9-81ED-4DB2-BD59-A6C34878D82A}">
                    <a16:rowId xmlns:a16="http://schemas.microsoft.com/office/drawing/2014/main" val="4291838267"/>
                  </a:ext>
                </a:extLst>
              </a:tr>
              <a:tr h="358191">
                <a:tc gridSpan="3">
                  <a:txBody>
                    <a:bodyPr/>
                    <a:lstStyle/>
                    <a:p>
                      <a:pPr algn="ctr"/>
                      <a:r>
                        <a:rPr lang="es-ES" sz="900" dirty="0">
                          <a:solidFill>
                            <a:schemeClr val="tx1">
                              <a:lumMod val="75000"/>
                              <a:lumOff val="25000"/>
                            </a:schemeClr>
                          </a:solidFill>
                        </a:rPr>
                        <a:t>Potencial de ahorro ambiental al optimizar la refrigeración en la cadena de suministro de comestibles. Fuente: </a:t>
                      </a:r>
                      <a:r>
                        <a:rPr lang="es-ES" sz="900" dirty="0" err="1">
                          <a:solidFill>
                            <a:schemeClr val="tx1">
                              <a:lumMod val="75000"/>
                              <a:lumOff val="25000"/>
                            </a:schemeClr>
                          </a:solidFill>
                        </a:rPr>
                        <a:t>Product</a:t>
                      </a:r>
                      <a:r>
                        <a:rPr lang="es-ES" sz="900" dirty="0">
                          <a:solidFill>
                            <a:schemeClr val="tx1">
                              <a:lumMod val="75000"/>
                              <a:lumOff val="25000"/>
                            </a:schemeClr>
                          </a:solidFill>
                        </a:rPr>
                        <a:t> </a:t>
                      </a:r>
                      <a:r>
                        <a:rPr lang="es-ES" sz="900" dirty="0" err="1">
                          <a:solidFill>
                            <a:schemeClr val="tx1">
                              <a:lumMod val="75000"/>
                              <a:lumOff val="25000"/>
                            </a:schemeClr>
                          </a:solidFill>
                        </a:rPr>
                        <a:t>Sustainability</a:t>
                      </a:r>
                      <a:r>
                        <a:rPr lang="es-ES" sz="900" dirty="0">
                          <a:solidFill>
                            <a:schemeClr val="tx1">
                              <a:lumMod val="75000"/>
                              <a:lumOff val="25000"/>
                            </a:schemeClr>
                          </a:solidFill>
                        </a:rPr>
                        <a:t> </a:t>
                      </a:r>
                      <a:r>
                        <a:rPr lang="es-ES" sz="900" dirty="0" err="1">
                          <a:solidFill>
                            <a:schemeClr val="tx1">
                              <a:lumMod val="75000"/>
                              <a:lumOff val="25000"/>
                            </a:schemeClr>
                          </a:solidFill>
                        </a:rPr>
                        <a:t>Forum</a:t>
                      </a:r>
                      <a:r>
                        <a:rPr lang="es-ES" sz="900" dirty="0">
                          <a:solidFill>
                            <a:schemeClr val="tx1">
                              <a:lumMod val="75000"/>
                              <a:lumOff val="25000"/>
                            </a:schemeClr>
                          </a:solidFill>
                        </a:rPr>
                        <a:t> (2013)</a:t>
                      </a:r>
                    </a:p>
                  </a:txBody>
                  <a:tcPr marL="68580" marR="68580" marT="34290" marB="34290">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217872724"/>
                  </a:ext>
                </a:extLst>
              </a:tr>
            </a:tbl>
          </a:graphicData>
        </a:graphic>
      </p:graphicFrame>
      <p:sp>
        <p:nvSpPr>
          <p:cNvPr id="12" name="Titel 1">
            <a:extLst>
              <a:ext uri="{FF2B5EF4-FFF2-40B4-BE49-F238E27FC236}">
                <a16:creationId xmlns:a16="http://schemas.microsoft.com/office/drawing/2014/main" id="{9F3728DF-FB4A-4F90-BE9C-138A644C940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AA74C2B7-683F-4BD9-B711-61CCEAD457E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esquinas superiores redondeadas 13">
            <a:extLst>
              <a:ext uri="{FF2B5EF4-FFF2-40B4-BE49-F238E27FC236}">
                <a16:creationId xmlns:a16="http://schemas.microsoft.com/office/drawing/2014/main" id="{1C163143-4912-42C8-B938-6F034F9A135E}"/>
              </a:ext>
            </a:extLst>
          </p:cNvPr>
          <p:cNvSpPr/>
          <p:nvPr/>
        </p:nvSpPr>
        <p:spPr>
          <a:xfrm>
            <a:off x="1671247" y="1386237"/>
            <a:ext cx="55597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949FA9B-841B-4822-9769-E6601863E83B}"/>
              </a:ext>
            </a:extLst>
          </p:cNvPr>
          <p:cNvSpPr/>
          <p:nvPr/>
        </p:nvSpPr>
        <p:spPr>
          <a:xfrm>
            <a:off x="4170464" y="85901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1">
            <a:extLst>
              <a:ext uri="{FF2B5EF4-FFF2-40B4-BE49-F238E27FC236}">
                <a16:creationId xmlns:a16="http://schemas.microsoft.com/office/drawing/2014/main" id="{36326881-47C3-44A5-B7F6-847BA7623EB5}"/>
              </a:ext>
            </a:extLst>
          </p:cNvPr>
          <p:cNvSpPr/>
          <p:nvPr/>
        </p:nvSpPr>
        <p:spPr>
          <a:xfrm>
            <a:off x="1600200" y="1529801"/>
            <a:ext cx="57691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18" name="Gráfico 17">
            <a:extLst>
              <a:ext uri="{FF2B5EF4-FFF2-40B4-BE49-F238E27FC236}">
                <a16:creationId xmlns:a16="http://schemas.microsoft.com/office/drawing/2014/main" id="{4766E05C-EE8A-4418-876A-1D506EC7D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6311" y="971131"/>
            <a:ext cx="427966" cy="408757"/>
          </a:xfrm>
          <a:prstGeom prst="rect">
            <a:avLst/>
          </a:prstGeom>
        </p:spPr>
      </p:pic>
      <p:sp>
        <p:nvSpPr>
          <p:cNvPr id="19" name="Rectángulo: esquinas superiores redondeadas 18">
            <a:extLst>
              <a:ext uri="{FF2B5EF4-FFF2-40B4-BE49-F238E27FC236}">
                <a16:creationId xmlns:a16="http://schemas.microsoft.com/office/drawing/2014/main" id="{FB626386-490A-4C2F-9531-F25CC08BDB1B}"/>
              </a:ext>
            </a:extLst>
          </p:cNvPr>
          <p:cNvSpPr/>
          <p:nvPr/>
        </p:nvSpPr>
        <p:spPr>
          <a:xfrm>
            <a:off x="967101" y="3947841"/>
            <a:ext cx="71708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48B16817-BD2B-4C96-8634-8B57FE6BA80B}"/>
              </a:ext>
            </a:extLst>
          </p:cNvPr>
          <p:cNvSpPr/>
          <p:nvPr/>
        </p:nvSpPr>
        <p:spPr>
          <a:xfrm>
            <a:off x="4188005" y="342061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B0B4D95E-BEEF-4040-B82B-DBA42806FC79}"/>
              </a:ext>
            </a:extLst>
          </p:cNvPr>
          <p:cNvSpPr/>
          <p:nvPr/>
        </p:nvSpPr>
        <p:spPr>
          <a:xfrm>
            <a:off x="967101" y="4053305"/>
            <a:ext cx="7170845"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2" name="Gráfico 21">
            <a:extLst>
              <a:ext uri="{FF2B5EF4-FFF2-40B4-BE49-F238E27FC236}">
                <a16:creationId xmlns:a16="http://schemas.microsoft.com/office/drawing/2014/main" id="{C6DAFE16-161D-4EE1-BB5D-B7A32111A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050" y="3491587"/>
            <a:ext cx="336919" cy="507831"/>
          </a:xfrm>
          <a:prstGeom prst="rect">
            <a:avLst/>
          </a:prstGeom>
        </p:spPr>
      </p:pic>
      <p:sp>
        <p:nvSpPr>
          <p:cNvPr id="23" name="Rectángulo 22">
            <a:extLst>
              <a:ext uri="{FF2B5EF4-FFF2-40B4-BE49-F238E27FC236}">
                <a16:creationId xmlns:a16="http://schemas.microsoft.com/office/drawing/2014/main" id="{CD9B481C-3BB1-4606-ACF2-A359E056FBD8}"/>
              </a:ext>
            </a:extLst>
          </p:cNvPr>
          <p:cNvSpPr/>
          <p:nvPr/>
        </p:nvSpPr>
        <p:spPr>
          <a:xfrm>
            <a:off x="1666908" y="1893245"/>
            <a:ext cx="5564122" cy="147348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A8E5FB8-A65E-4D40-8122-F0E9DDABC18E}"/>
              </a:ext>
            </a:extLst>
          </p:cNvPr>
          <p:cNvSpPr/>
          <p:nvPr/>
        </p:nvSpPr>
        <p:spPr>
          <a:xfrm>
            <a:off x="960535" y="4455672"/>
            <a:ext cx="7177411" cy="1218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Box 33">
            <a:extLst>
              <a:ext uri="{FF2B5EF4-FFF2-40B4-BE49-F238E27FC236}">
                <a16:creationId xmlns:a16="http://schemas.microsoft.com/office/drawing/2014/main" id="{A35FACD7-6E14-472B-86CB-D6AEE8FB2544}"/>
              </a:ext>
            </a:extLst>
          </p:cNvPr>
          <p:cNvSpPr txBox="1"/>
          <p:nvPr/>
        </p:nvSpPr>
        <p:spPr>
          <a:xfrm>
            <a:off x="987518" y="4603966"/>
            <a:ext cx="7150429" cy="92333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fábrica de cerveza </a:t>
            </a:r>
            <a:r>
              <a:rPr lang="es-ES" sz="1350" b="1" dirty="0">
                <a:solidFill>
                  <a:schemeClr val="tx1">
                    <a:lumMod val="75000"/>
                    <a:lumOff val="25000"/>
                  </a:schemeClr>
                </a:solidFill>
              </a:rPr>
              <a:t>Daniel </a:t>
            </a:r>
            <a:r>
              <a:rPr lang="es-ES" sz="1350" b="1" dirty="0" err="1">
                <a:solidFill>
                  <a:schemeClr val="tx1">
                    <a:lumMod val="75000"/>
                    <a:lumOff val="25000"/>
                  </a:schemeClr>
                </a:solidFill>
              </a:rPr>
              <a:t>Thwaites</a:t>
            </a:r>
            <a:r>
              <a:rPr lang="es-ES" sz="1350" b="1" dirty="0">
                <a:solidFill>
                  <a:schemeClr val="tx1">
                    <a:lumMod val="75000"/>
                    <a:lumOff val="25000"/>
                  </a:schemeClr>
                </a:solidFill>
              </a:rPr>
              <a:t> </a:t>
            </a:r>
            <a:r>
              <a:rPr lang="es-ES" sz="1350" dirty="0">
                <a:solidFill>
                  <a:schemeClr val="tx1">
                    <a:lumMod val="75000"/>
                    <a:lumOff val="25000"/>
                  </a:schemeClr>
                </a:solidFill>
              </a:rPr>
              <a:t>en el Reino Unido instaló un compresor alternativo con amoníaco y, como resultado, </a:t>
            </a:r>
            <a:r>
              <a:rPr lang="es-ES" sz="1350" b="1" dirty="0">
                <a:solidFill>
                  <a:schemeClr val="tx1">
                    <a:lumMod val="75000"/>
                    <a:lumOff val="25000"/>
                  </a:schemeClr>
                </a:solidFill>
              </a:rPr>
              <a:t>aumentó la producción de 310 kW a 400 kW</a:t>
            </a:r>
            <a:r>
              <a:rPr lang="es-ES" sz="1350" dirty="0">
                <a:solidFill>
                  <a:schemeClr val="tx1">
                    <a:lumMod val="75000"/>
                    <a:lumOff val="25000"/>
                  </a:schemeClr>
                </a:solidFill>
              </a:rPr>
              <a:t> con una eficiencia energética mejorada y </a:t>
            </a:r>
            <a:r>
              <a:rPr lang="es-ES" sz="1350" b="1" dirty="0">
                <a:solidFill>
                  <a:schemeClr val="tx1">
                    <a:lumMod val="75000"/>
                    <a:lumOff val="25000"/>
                  </a:schemeClr>
                </a:solidFill>
              </a:rPr>
              <a:t>ahorro alrededor de 2.500 euros por semana en costos de electricidad</a:t>
            </a:r>
            <a:r>
              <a:rPr lang="es-ES" sz="1350" dirty="0">
                <a:solidFill>
                  <a:schemeClr val="tx1">
                    <a:lumMod val="75000"/>
                    <a:lumOff val="25000"/>
                  </a:schemeClr>
                </a:solidFill>
              </a:rPr>
              <a:t>. La inversión se amortizó en menos de </a:t>
            </a:r>
            <a:r>
              <a:rPr lang="es-ES" sz="1350" b="1" dirty="0">
                <a:solidFill>
                  <a:schemeClr val="tx1">
                    <a:lumMod val="75000"/>
                    <a:lumOff val="25000"/>
                  </a:schemeClr>
                </a:solidFill>
              </a:rPr>
              <a:t>18 meses</a:t>
            </a:r>
            <a:r>
              <a:rPr lang="es-ES" sz="1350" dirty="0">
                <a:solidFill>
                  <a:schemeClr val="tx1">
                    <a:lumMod val="75000"/>
                    <a:lumOff val="25000"/>
                  </a:schemeClr>
                </a:solidFill>
              </a:rPr>
              <a:t>.</a:t>
            </a:r>
          </a:p>
        </p:txBody>
      </p:sp>
    </p:spTree>
    <p:extLst>
      <p:ext uri="{BB962C8B-B14F-4D97-AF65-F5344CB8AC3E}">
        <p14:creationId xmlns:p14="http://schemas.microsoft.com/office/powerpoint/2010/main" val="2543724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42</a:t>
            </a:fld>
            <a:endParaRPr lang="de-DE">
              <a:solidFill>
                <a:srgbClr val="000000">
                  <a:lumMod val="75000"/>
                  <a:lumOff val="25000"/>
                </a:srgbClr>
              </a:solidFill>
              <a:latin typeface="Arial"/>
            </a:endParaRPr>
          </a:p>
        </p:txBody>
      </p:sp>
      <p:pic>
        <p:nvPicPr>
          <p:cNvPr id="6" name="Imagen 5">
            <a:extLst>
              <a:ext uri="{FF2B5EF4-FFF2-40B4-BE49-F238E27FC236}">
                <a16:creationId xmlns:a16="http://schemas.microsoft.com/office/drawing/2014/main" id="{D83A3918-079E-4849-BC7A-674F8531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87" y="4952420"/>
            <a:ext cx="1372687" cy="485016"/>
          </a:xfrm>
          <a:prstGeom prst="rect">
            <a:avLst/>
          </a:prstGeom>
        </p:spPr>
      </p:pic>
      <p:sp>
        <p:nvSpPr>
          <p:cNvPr id="9" name="Rectángulo 8">
            <a:extLst>
              <a:ext uri="{FF2B5EF4-FFF2-40B4-BE49-F238E27FC236}">
                <a16:creationId xmlns:a16="http://schemas.microsoft.com/office/drawing/2014/main" id="{95D2AE08-D14A-4A8E-9D46-216B4331AB98}"/>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Untertitel 5">
            <a:extLst>
              <a:ext uri="{FF2B5EF4-FFF2-40B4-BE49-F238E27FC236}">
                <a16:creationId xmlns:a16="http://schemas.microsoft.com/office/drawing/2014/main" id="{4E660545-EE62-4444-8F7A-0733E3746497}"/>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6CB8EEE2-DCAD-4146-BC9F-80A719815191}"/>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Tal vez el mayor impulsor del cambio en el sector han sido las </a:t>
            </a:r>
            <a:r>
              <a:rPr lang="es-ES" dirty="0">
                <a:solidFill>
                  <a:schemeClr val="tx1">
                    <a:lumMod val="75000"/>
                    <a:lumOff val="25000"/>
                  </a:schemeClr>
                </a:solidFill>
              </a:rPr>
              <a:t>normas de la UE </a:t>
            </a:r>
            <a:r>
              <a:rPr lang="es-ES" b="0" dirty="0">
                <a:solidFill>
                  <a:schemeClr val="tx1">
                    <a:lumMod val="75000"/>
                    <a:lumOff val="25000"/>
                  </a:schemeClr>
                </a:solidFill>
              </a:rPr>
              <a:t>para una "eliminación rápida" de los HFC (también conocidos como </a:t>
            </a:r>
            <a:r>
              <a:rPr lang="es-ES" dirty="0">
                <a:solidFill>
                  <a:schemeClr val="tx1">
                    <a:lumMod val="75000"/>
                    <a:lumOff val="25000"/>
                  </a:schemeClr>
                </a:solidFill>
              </a:rPr>
              <a:t>"</a:t>
            </a:r>
            <a:r>
              <a:rPr lang="es-ES" dirty="0" err="1">
                <a:solidFill>
                  <a:schemeClr val="tx1">
                    <a:lumMod val="75000"/>
                    <a:lumOff val="25000"/>
                  </a:schemeClr>
                </a:solidFill>
              </a:rPr>
              <a:t>Fgases</a:t>
            </a:r>
            <a:r>
              <a:rPr lang="es-ES" dirty="0">
                <a:solidFill>
                  <a:schemeClr val="tx1">
                    <a:lumMod val="75000"/>
                    <a:lumOff val="25000"/>
                  </a:schemeClr>
                </a:solidFill>
              </a:rPr>
              <a:t>"</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responsabilidad corporativa </a:t>
            </a:r>
            <a:r>
              <a:rPr lang="es-ES" b="0" dirty="0">
                <a:solidFill>
                  <a:schemeClr val="tx1">
                    <a:lumMod val="75000"/>
                    <a:lumOff val="25000"/>
                  </a:schemeClr>
                </a:solidFill>
              </a:rPr>
              <a:t>también puede ser un factor de impulsión de la implementación.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uso de equipos de refrigeración más eficientes debido a la </a:t>
            </a:r>
            <a:r>
              <a:rPr lang="es-ES" dirty="0">
                <a:solidFill>
                  <a:schemeClr val="tx1">
                    <a:lumMod val="75000"/>
                    <a:lumOff val="25000"/>
                  </a:schemeClr>
                </a:solidFill>
              </a:rPr>
              <a:t>necesidad de reducir costes</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Dado el alto coste de capital de las nuevas plantas de refrigeración, es </a:t>
            </a:r>
            <a:r>
              <a:rPr lang="es-ES" dirty="0">
                <a:solidFill>
                  <a:schemeClr val="tx1">
                    <a:lumMod val="75000"/>
                    <a:lumOff val="25000"/>
                  </a:schemeClr>
                </a:solidFill>
              </a:rPr>
              <a:t>poco probable que los fabricantes reemplacen la maquinaria instalada recientemente.</a:t>
            </a:r>
          </a:p>
        </p:txBody>
      </p:sp>
      <p:sp>
        <p:nvSpPr>
          <p:cNvPr id="12" name="Titel 1">
            <a:extLst>
              <a:ext uri="{FF2B5EF4-FFF2-40B4-BE49-F238E27FC236}">
                <a16:creationId xmlns:a16="http://schemas.microsoft.com/office/drawing/2014/main" id="{7AD21698-4923-4EB3-A8A4-A4C667D388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623ED487-2523-4485-A891-25F8DDBA46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13">
            <a:extLst>
              <a:ext uri="{FF2B5EF4-FFF2-40B4-BE49-F238E27FC236}">
                <a16:creationId xmlns:a16="http://schemas.microsoft.com/office/drawing/2014/main" id="{B33CCC64-6F72-4096-97EE-487BD7918751}"/>
              </a:ext>
            </a:extLst>
          </p:cNvPr>
          <p:cNvSpPr/>
          <p:nvPr/>
        </p:nvSpPr>
        <p:spPr>
          <a:xfrm>
            <a:off x="2638463" y="4855867"/>
            <a:ext cx="5062373" cy="646331"/>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Esta iniciativa promueve un cambio a soluciones alternativas sin HFC para la tecnología de enfriamiento que protege tanto el clima como la capa de ozono.</a:t>
            </a:r>
          </a:p>
        </p:txBody>
      </p:sp>
      <p:sp>
        <p:nvSpPr>
          <p:cNvPr id="15" name="Rectángulo 14">
            <a:extLst>
              <a:ext uri="{FF2B5EF4-FFF2-40B4-BE49-F238E27FC236}">
                <a16:creationId xmlns:a16="http://schemas.microsoft.com/office/drawing/2014/main" id="{9B41D082-F290-405B-BD80-FFAD7C9E288C}"/>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B9CA3C4-18D9-422D-B622-7680C9641CCF}"/>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996B713-7BBA-4010-A09A-EDEA2EC04539}"/>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9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12FE4CE6-1512-4B95-9DA9-408AEF828B74}"/>
              </a:ext>
            </a:extLst>
          </p:cNvPr>
          <p:cNvGraphicFramePr>
            <a:graphicFrameLocks noGrp="1"/>
          </p:cNvGraphicFramePr>
          <p:nvPr>
            <p:extLst>
              <p:ext uri="{D42A27DB-BD31-4B8C-83A1-F6EECF244321}">
                <p14:modId xmlns:p14="http://schemas.microsoft.com/office/powerpoint/2010/main" val="2869899114"/>
              </p:ext>
            </p:extLst>
          </p:nvPr>
        </p:nvGraphicFramePr>
        <p:xfrm>
          <a:off x="238984" y="1574216"/>
          <a:ext cx="8666032" cy="19915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2303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gestionar el uso de energía en todas las operaciones de la empresa.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CA84828-44B4-4A69-986E-65C204953E96}"/>
              </a:ext>
            </a:extLst>
          </p:cNvPr>
          <p:cNvGraphicFramePr>
            <a:graphicFrameLocks noGrp="1"/>
          </p:cNvGraphicFramePr>
          <p:nvPr>
            <p:extLst>
              <p:ext uri="{D42A27DB-BD31-4B8C-83A1-F6EECF244321}">
                <p14:modId xmlns:p14="http://schemas.microsoft.com/office/powerpoint/2010/main" val="3735715197"/>
              </p:ext>
            </p:extLst>
          </p:nvPr>
        </p:nvGraphicFramePr>
        <p:xfrm>
          <a:off x="238984" y="3577330"/>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6D2C771F-2794-4A90-945F-3B39739D066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EEDA2AD-FB50-442E-965E-BC93A9F20A1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2949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32776"/>
            <a:ext cx="514400" cy="180040"/>
          </a:xfrm>
        </p:spPr>
        <p:txBody>
          <a:bodyPr/>
          <a:lstStyle/>
          <a:p>
            <a:fld id="{78B3FE12-62BD-41F9-8F3F-A0956C733398}" type="slidenum">
              <a:rPr lang="de-DE">
                <a:solidFill>
                  <a:srgbClr val="000000">
                    <a:lumMod val="75000"/>
                    <a:lumOff val="25000"/>
                  </a:srgbClr>
                </a:solidFill>
                <a:latin typeface="Arial"/>
              </a:rPr>
              <a:pPr/>
              <a:t>44</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7FB45E59-9798-4930-AA7D-A8595D8E1D8A}"/>
              </a:ext>
            </a:extLst>
          </p:cNvPr>
          <p:cNvGraphicFramePr>
            <a:graphicFrameLocks noGrp="1"/>
          </p:cNvGraphicFramePr>
          <p:nvPr>
            <p:extLst>
              <p:ext uri="{D42A27DB-BD31-4B8C-83A1-F6EECF244321}">
                <p14:modId xmlns:p14="http://schemas.microsoft.com/office/powerpoint/2010/main" val="1222439518"/>
              </p:ext>
            </p:extLst>
          </p:nvPr>
        </p:nvGraphicFramePr>
        <p:xfrm>
          <a:off x="238984" y="1011651"/>
          <a:ext cx="8666032" cy="2855499"/>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28696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área de superficie de la instalación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(kWh) para procesos específicos.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neto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Despliegue de intercambiadores de calor para recuperar corrientes calientes / frías (y / 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Aislamiento de todas las tuberías de vapor (y/n).</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327FEA5B-3449-44DC-80F4-F0C7A79948FB}"/>
              </a:ext>
            </a:extLst>
          </p:cNvPr>
          <p:cNvGraphicFramePr>
            <a:graphicFrameLocks noGrp="1"/>
          </p:cNvGraphicFramePr>
          <p:nvPr>
            <p:extLst>
              <p:ext uri="{D42A27DB-BD31-4B8C-83A1-F6EECF244321}">
                <p14:modId xmlns:p14="http://schemas.microsoft.com/office/powerpoint/2010/main" val="3022261118"/>
              </p:ext>
            </p:extLst>
          </p:nvPr>
        </p:nvGraphicFramePr>
        <p:xfrm>
          <a:off x="238984" y="3872604"/>
          <a:ext cx="8666032" cy="222339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1842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70497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ha implementado un sistema de gestión de energía (</a:t>
                      </a:r>
                      <a:r>
                        <a:rPr lang="es-ES" sz="1200" kern="1200" dirty="0" err="1">
                          <a:solidFill>
                            <a:schemeClr val="tx1">
                              <a:lumMod val="75000"/>
                              <a:lumOff val="25000"/>
                            </a:schemeClr>
                          </a:solidFill>
                          <a:latin typeface="+mn-lt"/>
                          <a:ea typeface="+mn-ea"/>
                          <a:cs typeface="+mn-cs"/>
                        </a:rPr>
                        <a:t>EnMS</a:t>
                      </a:r>
                      <a:r>
                        <a:rPr lang="es-ES" sz="1200" kern="1200" dirty="0">
                          <a:solidFill>
                            <a:schemeClr val="tx1">
                              <a:lumMod val="75000"/>
                              <a:lumOff val="25000"/>
                            </a:schemeClr>
                          </a:solidFill>
                          <a:latin typeface="+mn-lt"/>
                          <a:ea typeface="+mn-ea"/>
                          <a:cs typeface="+mn-cs"/>
                        </a:rPr>
                        <a:t>) integral (por ejemplo, ISO 50001).</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auditorías y monitoreos de energía regulares para identificar los principales impulsores del uso de la energía.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soluciones de eficiencia energética adecuadas para todos los procesos en una instalación.</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sinergias en la demanda de calor / frío / vapor se explotan a través de los procesos, dentro de las instalaciones y los vecinos.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6871862E-EBB4-41BC-8563-AE840C0360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C1552EB-469A-4582-A837-4C1EEB383A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8254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FC5F76AB-7526-4613-8FA9-9CB9AB580F0A}"/>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mejores prácticas en el área de la gestión y la eficiencia de la energía pueden centrarse en:</a:t>
            </a:r>
          </a:p>
        </p:txBody>
      </p:sp>
      <p:sp>
        <p:nvSpPr>
          <p:cNvPr id="9" name="Titel 1">
            <a:extLst>
              <a:ext uri="{FF2B5EF4-FFF2-40B4-BE49-F238E27FC236}">
                <a16:creationId xmlns:a16="http://schemas.microsoft.com/office/drawing/2014/main" id="{E09A4821-9879-45FE-8B8A-6ED6683CBBE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3A93379B-6189-42AB-B1BB-CFEC3204AD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E8609AF-2040-4A85-ABC0-838EBE1DC662}"/>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2A7684F-ABD1-4B0B-A970-92F97D389ED6}"/>
              </a:ext>
            </a:extLst>
          </p:cNvPr>
          <p:cNvSpPr/>
          <p:nvPr/>
        </p:nvSpPr>
        <p:spPr>
          <a:xfrm>
            <a:off x="1204331" y="2093992"/>
            <a:ext cx="6735338" cy="3252878"/>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Implementar un sistema integral de gestión de la energía (</a:t>
            </a:r>
            <a:r>
              <a:rPr lang="es-ES" sz="1200" b="1" dirty="0" err="1">
                <a:solidFill>
                  <a:schemeClr val="tx1">
                    <a:lumMod val="75000"/>
                    <a:lumOff val="25000"/>
                  </a:schemeClr>
                </a:solidFill>
              </a:rPr>
              <a:t>ENMs</a:t>
            </a:r>
            <a:r>
              <a:rPr lang="es-ES" sz="1200" b="1" dirty="0">
                <a:solidFill>
                  <a:schemeClr val="tx1">
                    <a:lumMod val="75000"/>
                    <a:lumOff val="25000"/>
                  </a:schemeClr>
                </a:solidFill>
              </a:rPr>
              <a:t>), </a:t>
            </a:r>
            <a:r>
              <a:rPr lang="es-ES" sz="1200" dirty="0">
                <a:solidFill>
                  <a:schemeClr val="tx1">
                    <a:lumMod val="75000"/>
                    <a:lumOff val="25000"/>
                  </a:schemeClr>
                </a:solidFill>
              </a:rPr>
              <a:t>por ejemplo ISO 50001, como parte de un sistema de gestión ambiental como EMAS.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Instalar medidores a nivel de proceso individual</a:t>
            </a:r>
            <a:r>
              <a:rPr lang="es-ES" sz="1200" dirty="0">
                <a:solidFill>
                  <a:schemeClr val="tx1">
                    <a:lumMod val="75000"/>
                    <a:lumOff val="25000"/>
                  </a:schemeClr>
                </a:solidFill>
              </a:rPr>
              <a:t>, asegurando una monitorización de la energía precisa.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Realizando auditorías de energía regulares y monitorizando para identificar los principales impulsores del uso de energía.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Implementando soluciones apropiadas de eficiencia de energía para todos los procesos en una instalación,</a:t>
            </a:r>
            <a:r>
              <a:rPr lang="es-ES" sz="1200" dirty="0">
                <a:solidFill>
                  <a:schemeClr val="tx1">
                    <a:lumMod val="75000"/>
                    <a:lumOff val="25000"/>
                  </a:schemeClr>
                </a:solidFill>
              </a:rPr>
              <a:t> en particular teniendo en cuenta las posibles sinergias en la demanda de calor, frío y vapor.</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Investigando y aprovechando las sinergias para la producción y el uso de electricidad, calor, frío y vapor con instalaciones vecinas </a:t>
            </a:r>
            <a:r>
              <a:rPr lang="es-ES" sz="1200" dirty="0">
                <a:solidFill>
                  <a:schemeClr val="tx1">
                    <a:lumMod val="75000"/>
                    <a:lumOff val="25000"/>
                  </a:schemeClr>
                </a:solidFill>
              </a:rPr>
              <a:t>(es decir, simbiosis industrial).</a:t>
            </a:r>
          </a:p>
        </p:txBody>
      </p:sp>
    </p:spTree>
    <p:extLst>
      <p:ext uri="{BB962C8B-B14F-4D97-AF65-F5344CB8AC3E}">
        <p14:creationId xmlns:p14="http://schemas.microsoft.com/office/powerpoint/2010/main" val="202794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46</a:t>
            </a:fld>
            <a:endParaRPr lang="de-DE"/>
          </a:p>
        </p:txBody>
      </p:sp>
      <p:sp>
        <p:nvSpPr>
          <p:cNvPr id="11" name="Titel 1">
            <a:extLst>
              <a:ext uri="{FF2B5EF4-FFF2-40B4-BE49-F238E27FC236}">
                <a16:creationId xmlns:a16="http://schemas.microsoft.com/office/drawing/2014/main" id="{A5EE678A-2918-40DB-ADCD-5C5E05228EC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3DE586F-4D0A-49B1-8E8B-CFA6C6D69E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15B62A66-6A14-4463-B9E2-50FBAA03E8FF}"/>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5E0F2115-83C6-43C6-B4A2-3022640E23FB}"/>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F01F2FB-B78E-4AE1-ACC2-4FCDF4FC8FAD}"/>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B0A0CDFF-8E34-4C94-AFDC-4EFB82863599}"/>
              </a:ext>
            </a:extLst>
          </p:cNvPr>
          <p:cNvSpPr txBox="1"/>
          <p:nvPr/>
        </p:nvSpPr>
        <p:spPr>
          <a:xfrm>
            <a:off x="943512" y="2314989"/>
            <a:ext cx="2780748" cy="271356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Ayuda a reducir las emisiones de los gases de efecto invernadero y los contaminantes del aire asociados con la extracción y el transporte de energía fósil.</a:t>
            </a:r>
          </a:p>
          <a:p>
            <a:pPr marL="285750" indent="-285750" algn="just" defTabSz="534924">
              <a:spcAft>
                <a:spcPts val="450"/>
              </a:spcAft>
              <a:buFont typeface="Wingdings" panose="05000000000000000000" pitchFamily="2" charset="2"/>
              <a:buChar char="ü"/>
            </a:pPr>
            <a:endParaRPr lang="es-E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Reduce las emisiones directas en las instalaciones, mejorando potencialmente las condiciones ambientales y de trabajo locales.</a:t>
            </a:r>
          </a:p>
        </p:txBody>
      </p:sp>
      <p:pic>
        <p:nvPicPr>
          <p:cNvPr id="17" name="Gráfico 16">
            <a:extLst>
              <a:ext uri="{FF2B5EF4-FFF2-40B4-BE49-F238E27FC236}">
                <a16:creationId xmlns:a16="http://schemas.microsoft.com/office/drawing/2014/main" id="{04A9C5B4-2374-4D8A-882C-D5EE3344BF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18" name="Rectángulo: esquinas superiores redondeadas 17">
            <a:extLst>
              <a:ext uri="{FF2B5EF4-FFF2-40B4-BE49-F238E27FC236}">
                <a16:creationId xmlns:a16="http://schemas.microsoft.com/office/drawing/2014/main" id="{2A24D213-773D-4A50-9100-6096597713D3}"/>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B3E6F66-7330-4D1E-B59F-6540D4C6B6C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B88C1E1C-3E0C-4CA9-9227-DEA3F61F1737}"/>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A63E9425-91F5-49E0-B43C-5C7E3D19B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2" name="Rectángulo 21">
            <a:extLst>
              <a:ext uri="{FF2B5EF4-FFF2-40B4-BE49-F238E27FC236}">
                <a16:creationId xmlns:a16="http://schemas.microsoft.com/office/drawing/2014/main" id="{1407BA16-A26F-4A7A-AD92-68830041B484}"/>
              </a:ext>
            </a:extLst>
          </p:cNvPr>
          <p:cNvSpPr/>
          <p:nvPr/>
        </p:nvSpPr>
        <p:spPr>
          <a:xfrm>
            <a:off x="940190" y="2254753"/>
            <a:ext cx="2780748" cy="29268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9671849-A648-4797-A52C-4900A5528189}"/>
              </a:ext>
            </a:extLst>
          </p:cNvPr>
          <p:cNvSpPr/>
          <p:nvPr/>
        </p:nvSpPr>
        <p:spPr>
          <a:xfrm>
            <a:off x="4710105" y="2249227"/>
            <a:ext cx="3632315" cy="293237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4510A6A-D316-4073-BE9D-792FBFF9BDBD}"/>
              </a:ext>
            </a:extLst>
          </p:cNvPr>
          <p:cNvSpPr txBox="1"/>
          <p:nvPr/>
        </p:nvSpPr>
        <p:spPr>
          <a:xfrm>
            <a:off x="4723761" y="2314989"/>
            <a:ext cx="3618660"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eficiencia energética en todos los sectores es el área de mejora ambiental con el caso de negocios más atractivo, ya que los ahorros de energía resultan directamente en menores facturas de energía, así como una cobertura contra futuros aumentos de los precios de la energía.</a:t>
            </a:r>
          </a:p>
        </p:txBody>
      </p:sp>
    </p:spTree>
    <p:extLst>
      <p:ext uri="{BB962C8B-B14F-4D97-AF65-F5344CB8AC3E}">
        <p14:creationId xmlns:p14="http://schemas.microsoft.com/office/powerpoint/2010/main" val="931517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47</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41134092-2B93-429E-8AA2-04810D529DF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E9B7D5D3-2A40-4739-96CC-AC2D0AF88C4E}"/>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los costes de la energía.</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las emisiones de gases de efecto invernadero (que también pueden estar asociadas con impuestos / gravámenes / permisos específicos).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Recortar las emisiones contaminantes.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 eficiencia del proceso.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las condiciones de trabajo y el compromiso del personal.</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 de la imagen pública.</a:t>
            </a:r>
          </a:p>
        </p:txBody>
      </p:sp>
      <p:sp>
        <p:nvSpPr>
          <p:cNvPr id="11" name="Titel 1">
            <a:extLst>
              <a:ext uri="{FF2B5EF4-FFF2-40B4-BE49-F238E27FC236}">
                <a16:creationId xmlns:a16="http://schemas.microsoft.com/office/drawing/2014/main" id="{54E5A19B-5E04-4A1E-807E-E6E57CC1D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8288E13-AF79-43A7-AE3E-150FAAB485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ED5107AA-43B8-433B-B4D3-A03D39E72456}"/>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C469287-8930-482F-B51D-3D18A17C2610}"/>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82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48</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D3FD53F-CD26-4042-9315-D63FBDDB59BA}"/>
              </a:ext>
            </a:extLst>
          </p:cNvPr>
          <p:cNvGraphicFramePr>
            <a:graphicFrameLocks noGrp="1"/>
          </p:cNvGraphicFramePr>
          <p:nvPr>
            <p:extLst>
              <p:ext uri="{D42A27DB-BD31-4B8C-83A1-F6EECF244321}">
                <p14:modId xmlns:p14="http://schemas.microsoft.com/office/powerpoint/2010/main" val="357881083"/>
              </p:ext>
            </p:extLst>
          </p:nvPr>
        </p:nvGraphicFramePr>
        <p:xfrm>
          <a:off x="238984" y="145378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La integración del uso de energías renovables en la producción de alimentos y bebidas debe ir más allá del uso de electricidad renovable y satisfacer la demanda de calor de los procesos de producción con calor renovable (es decir, de energía solar).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62B93AFC-F8C4-49F2-BAF2-FFD6F6DBD9E1}"/>
              </a:ext>
            </a:extLst>
          </p:cNvPr>
          <p:cNvGraphicFramePr>
            <a:graphicFrameLocks noGrp="1"/>
          </p:cNvGraphicFramePr>
          <p:nvPr>
            <p:extLst>
              <p:ext uri="{D42A27DB-BD31-4B8C-83A1-F6EECF244321}">
                <p14:modId xmlns:p14="http://schemas.microsoft.com/office/powerpoint/2010/main" val="804830469"/>
              </p:ext>
            </p:extLst>
          </p:nvPr>
        </p:nvGraphicFramePr>
        <p:xfrm>
          <a:off x="238984" y="3429000"/>
          <a:ext cx="8666032" cy="266700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21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045146">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Sin embargo, los sistemas de calor renovable dependen de la disponibilidad de una fuente de energía renovable local adecuada y de los requisitos de calor y temperatura de los procesos de producción.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Además, la modernización de una instalación de producción ya existente con calor renovable requiere un análisis detallado de posibilidad técnica que tenga en cuenta el diseño actual y las limitaciones de los procesos de producción actuales.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914BAA5-0E9C-43D9-B943-CBFFF7D58EC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ABE249-B85D-4675-B2EC-E69C8AD56C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8985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49</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D386ECF9-19FC-462C-A46D-428E3300AB3B}"/>
              </a:ext>
            </a:extLst>
          </p:cNvPr>
          <p:cNvGraphicFramePr>
            <a:graphicFrameLocks noGrp="1"/>
          </p:cNvGraphicFramePr>
          <p:nvPr>
            <p:extLst>
              <p:ext uri="{D42A27DB-BD31-4B8C-83A1-F6EECF244321}">
                <p14:modId xmlns:p14="http://schemas.microsoft.com/office/powerpoint/2010/main" val="1177727257"/>
              </p:ext>
            </p:extLst>
          </p:nvPr>
        </p:nvGraphicFramePr>
        <p:xfrm>
          <a:off x="238984" y="179326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las fuentes de energía renovables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el uso de energía renovable local o fuentes cercanas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2ED877D-769C-4615-A995-2F5CED74D9B3}"/>
              </a:ext>
            </a:extLst>
          </p:cNvPr>
          <p:cNvGraphicFramePr>
            <a:graphicFrameLocks noGrp="1"/>
          </p:cNvGraphicFramePr>
          <p:nvPr>
            <p:extLst>
              <p:ext uri="{D42A27DB-BD31-4B8C-83A1-F6EECF244321}">
                <p14:modId xmlns:p14="http://schemas.microsoft.com/office/powerpoint/2010/main" val="956132474"/>
              </p:ext>
            </p:extLst>
          </p:nvPr>
        </p:nvGraphicFramePr>
        <p:xfrm>
          <a:off x="238984" y="3768480"/>
          <a:ext cx="8666032" cy="181927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8398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3528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 la generación de energía de calor renovable in situ o cercana para procesos de fabricación adecuados.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tecnologías de procesos se adecuan para adaptarse mejor al suministro de calor de las energías renovables.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A054347-2080-43A3-A00D-2E19C21C203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4F5365-450A-45C7-8942-6523EA5F866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914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8099B847-6BBA-402B-B444-D2C0649230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DEB75CE-DA2A-4DD3-9B90-F9819FF8F8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F28B3C71-6139-4FB7-A722-706475FB56AD}"/>
              </a:ext>
            </a:extLst>
          </p:cNvPr>
          <p:cNvGraphicFramePr>
            <a:graphicFrameLocks noGrp="1"/>
          </p:cNvGraphicFramePr>
          <p:nvPr>
            <p:extLst>
              <p:ext uri="{D42A27DB-BD31-4B8C-83A1-F6EECF244321}">
                <p14:modId xmlns:p14="http://schemas.microsoft.com/office/powerpoint/2010/main" val="3897684549"/>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Indicadores</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t>Porcentaje </a:t>
                      </a:r>
                      <a:r>
                        <a:rPr lang="es-ES" sz="1400" dirty="0">
                          <a:solidFill>
                            <a:schemeClr val="tx1"/>
                          </a:solidFill>
                        </a:rPr>
                        <a:t>de instalaciones </a:t>
                      </a:r>
                      <a:r>
                        <a:rPr lang="es-ES" sz="1400" dirty="0"/>
                        <a:t>o productos evaluados utilizando un protocolo de evaluación de sostenibilidad ambiental reconocido (%). </a:t>
                      </a:r>
                    </a:p>
                    <a:p>
                      <a:pPr marL="171450" indent="-171450" algn="just" defTabSz="713232">
                        <a:spcAft>
                          <a:spcPts val="600"/>
                        </a:spcAft>
                        <a:buFont typeface="Arial" panose="020B0604020202020204" pitchFamily="34" charset="0"/>
                        <a:buChar char="•"/>
                      </a:pPr>
                      <a:r>
                        <a:rPr lang="es-ES" sz="1400" dirty="0">
                          <a:solidFill>
                            <a:schemeClr val="tx1"/>
                          </a:solidFill>
                        </a:rPr>
                        <a:t>Número de instalaciones </a:t>
                      </a:r>
                      <a:r>
                        <a:rPr lang="es-ES" sz="1400" dirty="0"/>
                        <a:t>o productos evaluados utilizando un protocolo de evaluación de sostenibilidad ambiental reconocido.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EF78377-DD71-43F5-A974-FDA63769C749}"/>
              </a:ext>
            </a:extLst>
          </p:cNvPr>
          <p:cNvGraphicFramePr>
            <a:graphicFrameLocks noGrp="1"/>
          </p:cNvGraphicFramePr>
          <p:nvPr>
            <p:extLst>
              <p:ext uri="{D42A27DB-BD31-4B8C-83A1-F6EECF244321}">
                <p14:modId xmlns:p14="http://schemas.microsoft.com/office/powerpoint/2010/main" val="1595186323"/>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Implementación de una evaluación de sostenibilidad ambiental en toda la empresa que cubre todas las operaciones. </a:t>
                      </a:r>
                    </a:p>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Realización de la evaluación de sostenibilidad ambiental para todos los nuevos productos en desarrollo.</a:t>
                      </a: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9693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50</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9775B6-191A-498A-BFF3-581DE62BAFC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principales fuentes de energía renovables se pueden dividir en:</a:t>
            </a:r>
          </a:p>
        </p:txBody>
      </p:sp>
      <p:sp>
        <p:nvSpPr>
          <p:cNvPr id="9" name="Titel 1">
            <a:extLst>
              <a:ext uri="{FF2B5EF4-FFF2-40B4-BE49-F238E27FC236}">
                <a16:creationId xmlns:a16="http://schemas.microsoft.com/office/drawing/2014/main" id="{84406B6B-6853-497F-B408-AD63D84615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1D5E8D7-B3AD-4F6F-B3D2-E1F00D90AF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F68C8A5-AF12-4399-862F-7F5F28AE38A3}"/>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BAB35C8-2D81-4CBC-85E7-384C0499E64D}"/>
              </a:ext>
            </a:extLst>
          </p:cNvPr>
          <p:cNvSpPr/>
          <p:nvPr/>
        </p:nvSpPr>
        <p:spPr>
          <a:xfrm>
            <a:off x="1204331" y="2093992"/>
            <a:ext cx="6735338" cy="3149067"/>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Biomasa: </a:t>
            </a:r>
            <a:r>
              <a:rPr lang="es-ES" sz="1600" dirty="0">
                <a:solidFill>
                  <a:schemeClr val="tx1">
                    <a:lumMod val="75000"/>
                    <a:lumOff val="25000"/>
                  </a:schemeClr>
                </a:solidFill>
              </a:rPr>
              <a:t>se puede utilizar para la producción de calor o en la producción combinada de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Biogás generado a partir de material orgánico adecuado: </a:t>
            </a:r>
            <a:r>
              <a:rPr lang="es-ES" sz="1600" dirty="0">
                <a:solidFill>
                  <a:schemeClr val="tx1">
                    <a:lumMod val="75000"/>
                    <a:lumOff val="25000"/>
                  </a:schemeClr>
                </a:solidFill>
              </a:rPr>
              <a:t>se puede emplear para generar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Sistemas solares térmicos: </a:t>
            </a:r>
            <a:r>
              <a:rPr lang="es-ES" sz="1600" dirty="0">
                <a:solidFill>
                  <a:schemeClr val="tx1">
                    <a:lumMod val="75000"/>
                    <a:lumOff val="25000"/>
                  </a:schemeClr>
                </a:solidFill>
              </a:rPr>
              <a:t>generan calor directamente.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Turbinas eólicas fotovoltaicas (PV): </a:t>
            </a:r>
            <a:r>
              <a:rPr lang="es-ES" sz="1600" dirty="0">
                <a:solidFill>
                  <a:schemeClr val="tx1">
                    <a:lumMod val="75000"/>
                    <a:lumOff val="25000"/>
                  </a:schemeClr>
                </a:solidFill>
              </a:rPr>
              <a:t>a pequeña escala y otras fuentes de energía renovables disponibles en el lugar y cercanas: pueden generar electricidad en el lugar.</a:t>
            </a:r>
          </a:p>
        </p:txBody>
      </p:sp>
    </p:spTree>
    <p:extLst>
      <p:ext uri="{BB962C8B-B14F-4D97-AF65-F5344CB8AC3E}">
        <p14:creationId xmlns:p14="http://schemas.microsoft.com/office/powerpoint/2010/main" val="168905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51</a:t>
            </a:fld>
            <a:endParaRPr lang="de-DE"/>
          </a:p>
        </p:txBody>
      </p:sp>
      <p:pic>
        <p:nvPicPr>
          <p:cNvPr id="3" name="Imagen 2">
            <a:extLst>
              <a:ext uri="{FF2B5EF4-FFF2-40B4-BE49-F238E27FC236}">
                <a16:creationId xmlns:a16="http://schemas.microsoft.com/office/drawing/2014/main" id="{4732B9E1-9B81-4156-97B3-51D6F13C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85" y="1901591"/>
            <a:ext cx="660626" cy="755002"/>
          </a:xfrm>
          <a:prstGeom prst="rect">
            <a:avLst/>
          </a:prstGeom>
        </p:spPr>
      </p:pic>
      <p:sp>
        <p:nvSpPr>
          <p:cNvPr id="17" name="Rectángulo 16">
            <a:extLst>
              <a:ext uri="{FF2B5EF4-FFF2-40B4-BE49-F238E27FC236}">
                <a16:creationId xmlns:a16="http://schemas.microsoft.com/office/drawing/2014/main" id="{D50423C4-2E8F-46D0-AF34-1999FE7239CD}"/>
              </a:ext>
            </a:extLst>
          </p:cNvPr>
          <p:cNvSpPr/>
          <p:nvPr/>
        </p:nvSpPr>
        <p:spPr>
          <a:xfrm>
            <a:off x="397444" y="2713747"/>
            <a:ext cx="2713286" cy="302666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99D5C3E2-FFFA-42EB-9B2E-23407BCCF3EB}"/>
              </a:ext>
            </a:extLst>
          </p:cNvPr>
          <p:cNvSpPr txBox="1">
            <a:spLocks/>
          </p:cNvSpPr>
          <p:nvPr/>
        </p:nvSpPr>
        <p:spPr>
          <a:xfrm>
            <a:off x="252641" y="2771362"/>
            <a:ext cx="2802278" cy="30266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Ha integrado un sistema de calor solar para el proceso de elaboración que comenzó a funcionar en mayo de 2010.</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Durante los periodos libres de producción, el tanque de extracción está completamente lleno de agua de elaboración por calentamiento solar. </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La fuente de calor convencional es una caldera de vapor.</a:t>
            </a:r>
          </a:p>
        </p:txBody>
      </p:sp>
      <p:sp>
        <p:nvSpPr>
          <p:cNvPr id="19" name="Untertitel 12">
            <a:extLst>
              <a:ext uri="{FF2B5EF4-FFF2-40B4-BE49-F238E27FC236}">
                <a16:creationId xmlns:a16="http://schemas.microsoft.com/office/drawing/2014/main" id="{111C8463-A3F2-4DC4-A957-86BE59DB5B70}"/>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0" name="Titel 1">
            <a:extLst>
              <a:ext uri="{FF2B5EF4-FFF2-40B4-BE49-F238E27FC236}">
                <a16:creationId xmlns:a16="http://schemas.microsoft.com/office/drawing/2014/main" id="{DE326285-BFA3-4926-8150-5DFFB0C488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1" name="Rectángulo 20">
            <a:extLst>
              <a:ext uri="{FF2B5EF4-FFF2-40B4-BE49-F238E27FC236}">
                <a16:creationId xmlns:a16="http://schemas.microsoft.com/office/drawing/2014/main" id="{CEB3EBE2-F03B-4D43-81BE-5FAC307A11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ángulo 21">
            <a:extLst>
              <a:ext uri="{FF2B5EF4-FFF2-40B4-BE49-F238E27FC236}">
                <a16:creationId xmlns:a16="http://schemas.microsoft.com/office/drawing/2014/main" id="{55FDC414-CBAF-4555-8698-839B24ABA14A}"/>
              </a:ext>
            </a:extLst>
          </p:cNvPr>
          <p:cNvSpPr/>
          <p:nvPr/>
        </p:nvSpPr>
        <p:spPr>
          <a:xfrm>
            <a:off x="398783" y="1816602"/>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CBE6837-5DDA-4341-8D7E-711E36CBA098}"/>
              </a:ext>
            </a:extLst>
          </p:cNvPr>
          <p:cNvSpPr/>
          <p:nvPr/>
        </p:nvSpPr>
        <p:spPr>
          <a:xfrm>
            <a:off x="3339694" y="2730917"/>
            <a:ext cx="5485975" cy="300949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Inhaltsplatzhalter 10">
            <a:extLst>
              <a:ext uri="{FF2B5EF4-FFF2-40B4-BE49-F238E27FC236}">
                <a16:creationId xmlns:a16="http://schemas.microsoft.com/office/drawing/2014/main" id="{42B9FBC3-7932-4AE9-B629-E34F5E9E6663}"/>
              </a:ext>
            </a:extLst>
          </p:cNvPr>
          <p:cNvSpPr txBox="1">
            <a:spLocks/>
          </p:cNvSpPr>
          <p:nvPr/>
        </p:nvSpPr>
        <p:spPr>
          <a:xfrm>
            <a:off x="3176284" y="2876137"/>
            <a:ext cx="5649385" cy="3026660"/>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anose="05000000000000000000" pitchFamily="2" charset="2"/>
              <a:buChar char="ü"/>
            </a:pPr>
            <a:r>
              <a:rPr lang="es-ES" sz="1350" b="1" dirty="0"/>
              <a:t>Miguel Torres S.A: </a:t>
            </a:r>
            <a:r>
              <a:rPr lang="es-ES" sz="1350" dirty="0"/>
              <a:t>Bodega que utiliza biomasa para la producción de calor y frío renovables.</a:t>
            </a:r>
          </a:p>
          <a:p>
            <a:pPr lvl="1" algn="just">
              <a:buFont typeface="Wingdings" panose="05000000000000000000" pitchFamily="2" charset="2"/>
              <a:buChar char="ü"/>
            </a:pPr>
            <a:r>
              <a:rPr lang="es-ES" sz="1350" b="1" dirty="0"/>
              <a:t>Lesa </a:t>
            </a:r>
            <a:r>
              <a:rPr lang="es-ES" sz="1350" b="1" dirty="0" err="1"/>
              <a:t>Dairy</a:t>
            </a:r>
            <a:r>
              <a:rPr lang="es-ES" sz="1350" b="1" dirty="0"/>
              <a:t> (Suiza): </a:t>
            </a:r>
            <a:r>
              <a:rPr lang="es-ES" sz="1350" dirty="0"/>
              <a:t>Implementó sistema de calefacción solar en su proceso de producción.</a:t>
            </a:r>
          </a:p>
          <a:p>
            <a:pPr lvl="1" algn="just">
              <a:buFont typeface="Wingdings" panose="05000000000000000000" pitchFamily="2" charset="2"/>
              <a:buChar char="ü"/>
            </a:pPr>
            <a:r>
              <a:rPr lang="es-ES" sz="1350" b="1" dirty="0" err="1"/>
              <a:t>Göss</a:t>
            </a:r>
            <a:r>
              <a:rPr lang="es-ES" sz="1350" b="1" dirty="0"/>
              <a:t> </a:t>
            </a:r>
            <a:r>
              <a:rPr lang="es-ES" sz="1350" b="1" dirty="0" err="1"/>
              <a:t>Brewery</a:t>
            </a:r>
            <a:r>
              <a:rPr lang="es-ES" sz="1350" b="1" dirty="0"/>
              <a:t> (Austria): </a:t>
            </a:r>
            <a:r>
              <a:rPr lang="es-ES" sz="1350" dirty="0"/>
              <a:t>primera elaboración de energía solar que se basa únicamente en calor renovable para macerado.</a:t>
            </a:r>
          </a:p>
          <a:p>
            <a:pPr lvl="1" algn="just">
              <a:buFont typeface="Wingdings" panose="05000000000000000000" pitchFamily="2" charset="2"/>
              <a:buChar char="ü"/>
            </a:pPr>
            <a:r>
              <a:rPr lang="es-ES" sz="1350" b="1" dirty="0"/>
              <a:t>Cervecería </a:t>
            </a:r>
            <a:r>
              <a:rPr lang="es-ES" sz="1350" b="1" dirty="0" err="1"/>
              <a:t>Hofmühl</a:t>
            </a:r>
            <a:r>
              <a:rPr lang="es-ES" sz="1350" b="1" dirty="0"/>
              <a:t> (Alemania): </a:t>
            </a:r>
            <a:r>
              <a:rPr lang="es-ES" sz="1350" dirty="0"/>
              <a:t>suministra agua caliente a varias etapas del proceso gracias a un sistema de calefacción solar.</a:t>
            </a:r>
          </a:p>
          <a:p>
            <a:pPr lvl="1" algn="just">
              <a:buFont typeface="Wingdings" panose="05000000000000000000" pitchFamily="2" charset="2"/>
              <a:buChar char="ü"/>
            </a:pPr>
            <a:r>
              <a:rPr lang="es-ES" sz="1350" b="1" dirty="0" err="1"/>
              <a:t>Neumarkter</a:t>
            </a:r>
            <a:r>
              <a:rPr lang="es-ES" sz="1350" b="1" dirty="0"/>
              <a:t> </a:t>
            </a:r>
            <a:r>
              <a:rPr lang="es-ES" sz="1350" b="1" dirty="0" err="1"/>
              <a:t>Lammsbräu</a:t>
            </a:r>
            <a:r>
              <a:rPr lang="es-ES" sz="1350" b="1" dirty="0"/>
              <a:t> (Alemania): </a:t>
            </a:r>
            <a:r>
              <a:rPr lang="es-ES" sz="1350" dirty="0"/>
              <a:t>la energía solar se utiliza para precalentar el aire ambiente para el proceso de secado en la casa de malta.</a:t>
            </a:r>
          </a:p>
        </p:txBody>
      </p:sp>
      <p:sp>
        <p:nvSpPr>
          <p:cNvPr id="29" name="Rectángulo 28">
            <a:extLst>
              <a:ext uri="{FF2B5EF4-FFF2-40B4-BE49-F238E27FC236}">
                <a16:creationId xmlns:a16="http://schemas.microsoft.com/office/drawing/2014/main" id="{7D949BED-E9C8-468A-A675-035D1A0A296D}"/>
              </a:ext>
            </a:extLst>
          </p:cNvPr>
          <p:cNvSpPr/>
          <p:nvPr/>
        </p:nvSpPr>
        <p:spPr>
          <a:xfrm>
            <a:off x="3339694" y="1816601"/>
            <a:ext cx="5485974" cy="89714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93CB4A7-80D4-43AD-AD48-B6A02934B615}"/>
              </a:ext>
            </a:extLst>
          </p:cNvPr>
          <p:cNvSpPr/>
          <p:nvPr/>
        </p:nvSpPr>
        <p:spPr>
          <a:xfrm>
            <a:off x="3339692" y="2129051"/>
            <a:ext cx="5485973" cy="369332"/>
          </a:xfrm>
          <a:prstGeom prst="rect">
            <a:avLst/>
          </a:prstGeom>
        </p:spPr>
        <p:txBody>
          <a:bodyPr wrap="square">
            <a:spAutoFit/>
          </a:bodyPr>
          <a:lstStyle/>
          <a:p>
            <a:pPr algn="ctr"/>
            <a:r>
              <a:rPr lang="es-ES" b="1" dirty="0">
                <a:solidFill>
                  <a:schemeClr val="tx1">
                    <a:lumMod val="75000"/>
                    <a:lumOff val="25000"/>
                  </a:schemeClr>
                </a:solidFill>
              </a:rPr>
              <a:t>Otras organizaciones de referencia:</a:t>
            </a:r>
            <a:endParaRPr lang="es-ES" sz="2400" b="1" dirty="0">
              <a:solidFill>
                <a:schemeClr val="tx1">
                  <a:lumMod val="75000"/>
                  <a:lumOff val="25000"/>
                </a:schemeClr>
              </a:solidFill>
            </a:endParaRPr>
          </a:p>
        </p:txBody>
      </p:sp>
    </p:spTree>
    <p:extLst>
      <p:ext uri="{BB962C8B-B14F-4D97-AF65-F5344CB8AC3E}">
        <p14:creationId xmlns:p14="http://schemas.microsoft.com/office/powerpoint/2010/main" val="1278618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52</a:t>
            </a:fld>
            <a:endParaRPr lang="de-DE"/>
          </a:p>
        </p:txBody>
      </p:sp>
      <p:sp>
        <p:nvSpPr>
          <p:cNvPr id="11" name="Titel 1">
            <a:extLst>
              <a:ext uri="{FF2B5EF4-FFF2-40B4-BE49-F238E27FC236}">
                <a16:creationId xmlns:a16="http://schemas.microsoft.com/office/drawing/2014/main" id="{AEFD0956-632F-4A43-84B0-B0CAF8482C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6FDB92A6-122E-44EA-91E7-A4145B83C2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5FE6EA87-8510-4148-82ED-3C27FC36CA9D}"/>
              </a:ext>
            </a:extLst>
          </p:cNvPr>
          <p:cNvSpPr/>
          <p:nvPr/>
        </p:nvSpPr>
        <p:spPr>
          <a:xfrm>
            <a:off x="940189" y="1924506"/>
            <a:ext cx="302729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AFB339C1-8FD6-49B2-B5D9-FE0678ED8409}"/>
              </a:ext>
            </a:extLst>
          </p:cNvPr>
          <p:cNvSpPr/>
          <p:nvPr/>
        </p:nvSpPr>
        <p:spPr>
          <a:xfrm>
            <a:off x="2012393"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66F517D-3319-4D72-8CC4-223E1C974E77}"/>
              </a:ext>
            </a:extLst>
          </p:cNvPr>
          <p:cNvSpPr/>
          <p:nvPr/>
        </p:nvSpPr>
        <p:spPr>
          <a:xfrm>
            <a:off x="887759" y="2029970"/>
            <a:ext cx="3141316" cy="323165"/>
          </a:xfrm>
          <a:prstGeom prst="rect">
            <a:avLst/>
          </a:prstGeom>
          <a:noFill/>
          <a:ln>
            <a:noFill/>
          </a:ln>
        </p:spPr>
        <p:txBody>
          <a:bodyPr wrap="squar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4F3D91DA-95EF-48A1-A0D8-96CAD88DA277}"/>
              </a:ext>
            </a:extLst>
          </p:cNvPr>
          <p:cNvSpPr txBox="1"/>
          <p:nvPr/>
        </p:nvSpPr>
        <p:spPr>
          <a:xfrm>
            <a:off x="943512" y="2564167"/>
            <a:ext cx="2923638" cy="196207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uso de energías renovables para los procesos de producción reemplaza principalmente a los combustibles fósiles (por ejemplo, gas natural o carbón), por lo que se reducen las emisiones generadas durante su combustión.</a:t>
            </a:r>
          </a:p>
        </p:txBody>
      </p:sp>
      <p:pic>
        <p:nvPicPr>
          <p:cNvPr id="17" name="Gráfico 16">
            <a:extLst>
              <a:ext uri="{FF2B5EF4-FFF2-40B4-BE49-F238E27FC236}">
                <a16:creationId xmlns:a16="http://schemas.microsoft.com/office/drawing/2014/main" id="{B70EE6B4-BE18-49B9-8717-C6E026336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509400"/>
            <a:ext cx="427966" cy="408757"/>
          </a:xfrm>
          <a:prstGeom prst="rect">
            <a:avLst/>
          </a:prstGeom>
        </p:spPr>
      </p:pic>
      <p:sp>
        <p:nvSpPr>
          <p:cNvPr id="18" name="Rectángulo: esquinas superiores redondeadas 17">
            <a:extLst>
              <a:ext uri="{FF2B5EF4-FFF2-40B4-BE49-F238E27FC236}">
                <a16:creationId xmlns:a16="http://schemas.microsoft.com/office/drawing/2014/main" id="{86930F17-270F-4651-A28B-77F27E47E954}"/>
              </a:ext>
            </a:extLst>
          </p:cNvPr>
          <p:cNvSpPr/>
          <p:nvPr/>
        </p:nvSpPr>
        <p:spPr>
          <a:xfrm>
            <a:off x="4713428" y="1918157"/>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DAB925C0-ABBD-49FD-B64A-25C259BFBDDC}"/>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8FC0C15-AC3D-46BE-A0B6-9EE68A14848B}"/>
              </a:ext>
            </a:extLst>
          </p:cNvPr>
          <p:cNvSpPr/>
          <p:nvPr/>
        </p:nvSpPr>
        <p:spPr>
          <a:xfrm>
            <a:off x="4713428" y="2023621"/>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7A7B5493-BE43-40E4-B7C3-6B1FF7D6E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687D2C64-C5EB-418F-B151-B034C62D4959}"/>
              </a:ext>
            </a:extLst>
          </p:cNvPr>
          <p:cNvSpPr/>
          <p:nvPr/>
        </p:nvSpPr>
        <p:spPr>
          <a:xfrm>
            <a:off x="940189" y="2431515"/>
            <a:ext cx="30212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09355AC7-8763-4BAA-A8CE-6056C7406D34}"/>
              </a:ext>
            </a:extLst>
          </p:cNvPr>
          <p:cNvSpPr/>
          <p:nvPr/>
        </p:nvSpPr>
        <p:spPr>
          <a:xfrm>
            <a:off x="4710105" y="2425988"/>
            <a:ext cx="3632315"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7ACE4C61-08F1-4D72-985B-EE8802AFE252}"/>
              </a:ext>
            </a:extLst>
          </p:cNvPr>
          <p:cNvSpPr txBox="1"/>
          <p:nvPr/>
        </p:nvSpPr>
        <p:spPr>
          <a:xfrm>
            <a:off x="4723761" y="2491750"/>
            <a:ext cx="3618660"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economía del sistema de energía renovable se basa en el análisis de los costes de instalación y la energía generada. Por lo tanto, dependen de las condiciones locales y del tipo de fuente de energía renovable.</a:t>
            </a:r>
          </a:p>
        </p:txBody>
      </p:sp>
    </p:spTree>
    <p:extLst>
      <p:ext uri="{BB962C8B-B14F-4D97-AF65-F5344CB8AC3E}">
        <p14:creationId xmlns:p14="http://schemas.microsoft.com/office/powerpoint/2010/main" val="1499861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53</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2903CBD6-3B61-4283-A9E7-3B1FCC0B401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10E9F10B-50B8-459D-81ED-7AA4DFE0CF77}"/>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del coste relacionado con el uso de energía en un escenario de aumento continuo del precio del combustible.</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 las emisiones de CO</a:t>
            </a:r>
            <a:r>
              <a:rPr lang="es-ES" sz="1800" b="0" baseline="-25000" dirty="0">
                <a:solidFill>
                  <a:schemeClr val="tx1">
                    <a:lumMod val="75000"/>
                    <a:lumOff val="25000"/>
                  </a:schemeClr>
                </a:solidFill>
              </a:rPr>
              <a:t>2</a:t>
            </a:r>
            <a:r>
              <a:rPr lang="es-ES" sz="1800" b="0" dirty="0">
                <a:solidFill>
                  <a:schemeClr val="tx1">
                    <a:lumMod val="75000"/>
                    <a:lumOff val="25000"/>
                  </a:schemeClr>
                </a:solidFill>
              </a:rPr>
              <a:t>, que permite reducir la huella de carbono a nivel corporativo y de producto.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Las inversiones en energía solar mejoran la imagen de mercado de la compañía y pueden agregar valor a ciertos productos "verdes" especiales. </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El aumento de la seguridad en el suministro de energía gracias al uso de energías renovables en el sitio y en las cercanías. </a:t>
            </a:r>
          </a:p>
        </p:txBody>
      </p:sp>
      <p:sp>
        <p:nvSpPr>
          <p:cNvPr id="11" name="Titel 1">
            <a:extLst>
              <a:ext uri="{FF2B5EF4-FFF2-40B4-BE49-F238E27FC236}">
                <a16:creationId xmlns:a16="http://schemas.microsoft.com/office/drawing/2014/main" id="{70579638-26F3-43FA-B382-57C5DB071AE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AD1C31D9-CF47-4AC4-86A9-06586AFB98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D3B54144-039B-4367-B0C3-635C50C4AC08}"/>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9D46800-C046-4032-9254-8E9B53C607B8}"/>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54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6C0CBE37-2E84-4A41-97B9-10AFD2135752}"/>
              </a:ext>
            </a:extLst>
          </p:cNvPr>
          <p:cNvGraphicFramePr>
            <a:graphicFrameLocks noGrp="1"/>
          </p:cNvGraphicFramePr>
          <p:nvPr>
            <p:extLst>
              <p:ext uri="{D42A27DB-BD31-4B8C-83A1-F6EECF244321}">
                <p14:modId xmlns:p14="http://schemas.microsoft.com/office/powerpoint/2010/main" val="3310269577"/>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reducir la generación de desperdicio de alimentos en la instalación de producción identificando todos los desechos evitables.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Además, informar públicamente sobre la generación de desperdicios de alimentos y las actividades de prevención de desperdicios implementadas y planificadas para el futuro, así como identificar objetivos en este campo y planificar actividades apropiadas para lograrlos.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7E492FB-ACCB-40A3-B4E6-A4A5030343B4}"/>
              </a:ext>
            </a:extLst>
          </p:cNvPr>
          <p:cNvGraphicFramePr>
            <a:graphicFrameLocks noGrp="1"/>
          </p:cNvGraphicFramePr>
          <p:nvPr>
            <p:extLst>
              <p:ext uri="{D42A27DB-BD31-4B8C-83A1-F6EECF244321}">
                <p14:modId xmlns:p14="http://schemas.microsoft.com/office/powerpoint/2010/main" val="294184016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C51B9B1-8AFD-49C8-A1EE-B7680CC6978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F7192AF-FA98-4BAA-AFC7-09D77E840B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0969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55</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83800C8-B8A2-41EA-9AD5-819B7C168B8C}"/>
              </a:ext>
            </a:extLst>
          </p:cNvPr>
          <p:cNvGraphicFramePr>
            <a:graphicFrameLocks noGrp="1"/>
          </p:cNvGraphicFramePr>
          <p:nvPr>
            <p:extLst>
              <p:ext uri="{D42A27DB-BD31-4B8C-83A1-F6EECF244321}">
                <p14:modId xmlns:p14="http://schemas.microsoft.com/office/powerpoint/2010/main" val="338752268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Efectividad general del equipo (OEE)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entre la cantidad de residuos de alimentos generados (enviados para reciclaje, recuperación y eliminación, incluidos los residuos de alimentos utilizados como fuente de energía o fertilizantes) y la cantidad de productos terminados (toneladas de residuos de alimentos / tonelada de productos terminados).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F566DB76-9375-4604-BF6F-C79F685B6B71}"/>
              </a:ext>
            </a:extLst>
          </p:cNvPr>
          <p:cNvGraphicFramePr>
            <a:graphicFrameLocks noGrp="1"/>
          </p:cNvGraphicFramePr>
          <p:nvPr>
            <p:extLst>
              <p:ext uri="{D42A27DB-BD31-4B8C-83A1-F6EECF244321}">
                <p14:modId xmlns:p14="http://schemas.microsoft.com/office/powerpoint/2010/main" val="379971709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6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ECADA5E-4939-477D-AE59-803F591D4D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18C5989-B216-40CF-8D49-311E8E1EBD0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29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27AB7D64-6709-4B9B-BB24-F0B7E84908BC}"/>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Se debe reducir la generación de desperdicio de alimentos en la instalación de producción identificando todos los desechos evitables con enfoques tales como:</a:t>
            </a:r>
          </a:p>
        </p:txBody>
      </p:sp>
      <p:sp>
        <p:nvSpPr>
          <p:cNvPr id="9" name="Titel 1">
            <a:extLst>
              <a:ext uri="{FF2B5EF4-FFF2-40B4-BE49-F238E27FC236}">
                <a16:creationId xmlns:a16="http://schemas.microsoft.com/office/drawing/2014/main" id="{D3AD1717-64DD-4D9B-8E0F-D225C54BAF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612D7E0-C9C7-40A8-9B3E-C9BF4865F0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C077655F-33C9-42FF-BF97-3DF43290FC14}"/>
              </a:ext>
            </a:extLst>
          </p:cNvPr>
          <p:cNvSpPr/>
          <p:nvPr/>
        </p:nvSpPr>
        <p:spPr>
          <a:xfrm>
            <a:off x="914399" y="2009775"/>
            <a:ext cx="7134225" cy="365760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B6EACCD7-A5E9-4A07-8D46-3C791CAD9960}"/>
              </a:ext>
            </a:extLst>
          </p:cNvPr>
          <p:cNvSpPr/>
          <p:nvPr/>
        </p:nvSpPr>
        <p:spPr>
          <a:xfrm>
            <a:off x="1204331" y="2093992"/>
            <a:ext cx="6735338" cy="346915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Mantenimiento productivo total </a:t>
            </a:r>
            <a:r>
              <a:rPr lang="es-ES" sz="1600" dirty="0">
                <a:solidFill>
                  <a:schemeClr val="tx1">
                    <a:lumMod val="75000"/>
                    <a:lumOff val="25000"/>
                  </a:schemeClr>
                </a:solidFill>
              </a:rPr>
              <a:t>(involucrar al personal en todos los niveles y funciones para maximizar la efectividad general de los equipos de producción).</a:t>
            </a:r>
          </a:p>
          <a:p>
            <a:pPr marL="285750" lvl="0" indent="-285750" defTabSz="685800">
              <a:lnSpc>
                <a:spcPct val="150000"/>
              </a:lnSpc>
              <a:spcBef>
                <a:spcPct val="20000"/>
              </a:spcBef>
              <a:buFont typeface="Wingdings" panose="05000000000000000000" pitchFamily="2" charset="2"/>
              <a:buChar char="ü"/>
            </a:pPr>
            <a:r>
              <a:rPr lang="es-ES" sz="1600" b="1" dirty="0" err="1">
                <a:solidFill>
                  <a:schemeClr val="tx1">
                    <a:lumMod val="75000"/>
                    <a:lumOff val="25000"/>
                  </a:schemeClr>
                </a:solidFill>
              </a:rPr>
              <a:t>Kaizen</a:t>
            </a:r>
            <a:r>
              <a:rPr lang="es-ES" sz="1600" b="1" dirty="0">
                <a:solidFill>
                  <a:schemeClr val="tx1">
                    <a:lumMod val="75000"/>
                    <a:lumOff val="25000"/>
                  </a:schemeClr>
                </a:solidFill>
              </a:rPr>
              <a:t>:</a:t>
            </a:r>
            <a:r>
              <a:rPr lang="es-ES" sz="1600" dirty="0">
                <a:solidFill>
                  <a:schemeClr val="tx1">
                    <a:lumMod val="75000"/>
                    <a:lumOff val="25000"/>
                  </a:schemeClr>
                </a:solidFill>
              </a:rPr>
              <a:t> (centrarse en la mejora continua de reducir el desperdicio de alimentos identificando y obteniendo los ahorros que son fáciles de lograr).</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Mapeo de la cadena de valor: </a:t>
            </a:r>
            <a:r>
              <a:rPr lang="es-ES" sz="1600" dirty="0">
                <a:solidFill>
                  <a:schemeClr val="tx1">
                    <a:lumMod val="75000"/>
                    <a:lumOff val="25000"/>
                  </a:schemeClr>
                </a:solidFill>
              </a:rPr>
              <a:t>(mejora la visibilidad de los procesos de valor añadido y no valor añadido para resaltar las fuentes de residuos). </a:t>
            </a:r>
          </a:p>
        </p:txBody>
      </p:sp>
    </p:spTree>
    <p:extLst>
      <p:ext uri="{BB962C8B-B14F-4D97-AF65-F5344CB8AC3E}">
        <p14:creationId xmlns:p14="http://schemas.microsoft.com/office/powerpoint/2010/main" val="1603416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A47D81B-F002-45D3-AC40-FF0EB68A5F1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Usando estos métodos, se puede reducir el desperdicio de alimentos implementando lo siguiente:</a:t>
            </a:r>
          </a:p>
        </p:txBody>
      </p:sp>
      <p:sp>
        <p:nvSpPr>
          <p:cNvPr id="9" name="Titel 1">
            <a:extLst>
              <a:ext uri="{FF2B5EF4-FFF2-40B4-BE49-F238E27FC236}">
                <a16:creationId xmlns:a16="http://schemas.microsoft.com/office/drawing/2014/main" id="{76A91FDF-86B4-413C-886C-A970618B48E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255DB43-218E-45C0-A167-63445BFB5F6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232982B8-B4A3-4BD1-BA1A-BBCB4E517962}"/>
              </a:ext>
            </a:extLst>
          </p:cNvPr>
          <p:cNvSpPr/>
          <p:nvPr/>
        </p:nvSpPr>
        <p:spPr>
          <a:xfrm>
            <a:off x="914399" y="2247899"/>
            <a:ext cx="7134225" cy="305752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2A5EEB1-8509-4A56-A617-94025F337BAB}"/>
              </a:ext>
            </a:extLst>
          </p:cNvPr>
          <p:cNvSpPr/>
          <p:nvPr/>
        </p:nvSpPr>
        <p:spPr>
          <a:xfrm>
            <a:off x="1204331" y="2342402"/>
            <a:ext cx="6735338" cy="281006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Campañas de sensibilización / participación del personal.</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Revisión de los rangos de productos y, en consecuencia, reducción de las pérdidas de inventario.</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Mayor visibilidad de las cantidades de desperdicio generadas a través de auditorías de desechos.</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Pasar del enfoque tradicional de "empuje" del proveedor al sistema de "extracción" del cliente para garantizar que la producción refleje el exigir.</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Fomentar la limpieza ordenada y los estándares de limpieza. </a:t>
            </a:r>
          </a:p>
        </p:txBody>
      </p:sp>
    </p:spTree>
    <p:extLst>
      <p:ext uri="{BB962C8B-B14F-4D97-AF65-F5344CB8AC3E}">
        <p14:creationId xmlns:p14="http://schemas.microsoft.com/office/powerpoint/2010/main" val="2574694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58</a:t>
            </a:fld>
            <a:endParaRPr lang="de-DE"/>
          </a:p>
        </p:txBody>
      </p:sp>
      <p:pic>
        <p:nvPicPr>
          <p:cNvPr id="4" name="Imagen 3">
            <a:extLst>
              <a:ext uri="{FF2B5EF4-FFF2-40B4-BE49-F238E27FC236}">
                <a16:creationId xmlns:a16="http://schemas.microsoft.com/office/drawing/2014/main" id="{8DFE9696-4202-48F9-94ED-DF6156E8B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03" y="2139374"/>
            <a:ext cx="828967" cy="828967"/>
          </a:xfrm>
          <a:prstGeom prst="rect">
            <a:avLst/>
          </a:prstGeom>
        </p:spPr>
      </p:pic>
      <p:pic>
        <p:nvPicPr>
          <p:cNvPr id="6" name="Imagen 5" descr="Imagen que contiene hacha&#10;&#10;Descripción generada automáticamente">
            <a:extLst>
              <a:ext uri="{FF2B5EF4-FFF2-40B4-BE49-F238E27FC236}">
                <a16:creationId xmlns:a16="http://schemas.microsoft.com/office/drawing/2014/main" id="{1A91D8D7-441A-4E31-ABD7-6256D185D9C6}"/>
              </a:ext>
            </a:extLst>
          </p:cNvPr>
          <p:cNvPicPr>
            <a:picLocks noChangeAspect="1"/>
          </p:cNvPicPr>
          <p:nvPr/>
        </p:nvPicPr>
        <p:blipFill rotWithShape="1">
          <a:blip r:embed="rId3">
            <a:extLst>
              <a:ext uri="{28A0092B-C50C-407E-A947-70E740481C1C}">
                <a14:useLocalDpi xmlns:a14="http://schemas.microsoft.com/office/drawing/2010/main" val="0"/>
              </a:ext>
            </a:extLst>
          </a:blip>
          <a:srcRect t="20381" b="20381"/>
          <a:stretch/>
        </p:blipFill>
        <p:spPr>
          <a:xfrm>
            <a:off x="4072586" y="2185172"/>
            <a:ext cx="1247503" cy="739008"/>
          </a:xfrm>
          <a:prstGeom prst="rect">
            <a:avLst/>
          </a:prstGeom>
        </p:spPr>
      </p:pic>
      <p:pic>
        <p:nvPicPr>
          <p:cNvPr id="16" name="Imagen 15">
            <a:extLst>
              <a:ext uri="{FF2B5EF4-FFF2-40B4-BE49-F238E27FC236}">
                <a16:creationId xmlns:a16="http://schemas.microsoft.com/office/drawing/2014/main" id="{C28DC09D-ECD3-479B-8A58-8858B7641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61" y="2161586"/>
            <a:ext cx="788536" cy="788536"/>
          </a:xfrm>
          <a:prstGeom prst="rect">
            <a:avLst/>
          </a:prstGeom>
        </p:spPr>
      </p:pic>
      <p:sp>
        <p:nvSpPr>
          <p:cNvPr id="18" name="Rectángulo 17">
            <a:extLst>
              <a:ext uri="{FF2B5EF4-FFF2-40B4-BE49-F238E27FC236}">
                <a16:creationId xmlns:a16="http://schemas.microsoft.com/office/drawing/2014/main" id="{4CDDDED2-E16E-41D4-931E-6B28B3B0F9C7}"/>
              </a:ext>
            </a:extLst>
          </p:cNvPr>
          <p:cNvSpPr/>
          <p:nvPr/>
        </p:nvSpPr>
        <p:spPr>
          <a:xfrm>
            <a:off x="397444"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Inhaltsplatzhalter 10">
            <a:extLst>
              <a:ext uri="{FF2B5EF4-FFF2-40B4-BE49-F238E27FC236}">
                <a16:creationId xmlns:a16="http://schemas.microsoft.com/office/drawing/2014/main" id="{9D80E30B-ECF3-4FAC-886A-8854D3937D37}"/>
              </a:ext>
            </a:extLst>
          </p:cNvPr>
          <p:cNvSpPr txBox="1">
            <a:spLocks/>
          </p:cNvSpPr>
          <p:nvPr/>
        </p:nvSpPr>
        <p:spPr>
          <a:xfrm>
            <a:off x="252641" y="3059814"/>
            <a:ext cx="2802278" cy="22839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b="1" dirty="0" err="1">
                <a:solidFill>
                  <a:schemeClr val="tx1">
                    <a:lumMod val="75000"/>
                    <a:lumOff val="25000"/>
                  </a:schemeClr>
                </a:solidFill>
              </a:rPr>
              <a:t>United</a:t>
            </a:r>
            <a:r>
              <a:rPr lang="es-ES" b="1" dirty="0">
                <a:solidFill>
                  <a:schemeClr val="tx1">
                    <a:lumMod val="75000"/>
                    <a:lumOff val="25000"/>
                  </a:schemeClr>
                </a:solidFill>
              </a:rPr>
              <a:t> </a:t>
            </a:r>
            <a:r>
              <a:rPr lang="es-ES" b="1" dirty="0" err="1">
                <a:solidFill>
                  <a:schemeClr val="tx1">
                    <a:lumMod val="75000"/>
                    <a:lumOff val="25000"/>
                  </a:schemeClr>
                </a:solidFill>
              </a:rPr>
              <a:t>Biscuits</a:t>
            </a:r>
            <a:r>
              <a:rPr lang="es-ES" b="1" dirty="0">
                <a:solidFill>
                  <a:schemeClr val="tx1">
                    <a:lumMod val="75000"/>
                    <a:lumOff val="25000"/>
                  </a:schemeClr>
                </a:solidFill>
              </a:rPr>
              <a:t> </a:t>
            </a:r>
            <a:r>
              <a:rPr lang="es-ES" dirty="0">
                <a:solidFill>
                  <a:schemeClr val="tx1">
                    <a:lumMod val="75000"/>
                    <a:lumOff val="25000"/>
                  </a:schemeClr>
                </a:solidFill>
              </a:rPr>
              <a:t>desarrolló un programa de participación de los empleados en la reducción de desechos en todos sus sitios de fabricación, lo que resultó una </a:t>
            </a:r>
            <a:r>
              <a:rPr lang="es-ES" b="1" dirty="0">
                <a:solidFill>
                  <a:schemeClr val="tx1">
                    <a:lumMod val="75000"/>
                    <a:lumOff val="25000"/>
                  </a:schemeClr>
                </a:solidFill>
              </a:rPr>
              <a:t>reducción del 18% </a:t>
            </a:r>
            <a:r>
              <a:rPr lang="es-ES" dirty="0">
                <a:solidFill>
                  <a:schemeClr val="tx1">
                    <a:lumMod val="75000"/>
                    <a:lumOff val="25000"/>
                  </a:schemeClr>
                </a:solidFill>
              </a:rPr>
              <a:t>en el desperdicio de alimentos en los </a:t>
            </a:r>
            <a:r>
              <a:rPr lang="es-ES" b="1" dirty="0">
                <a:solidFill>
                  <a:schemeClr val="tx1">
                    <a:lumMod val="75000"/>
                    <a:lumOff val="25000"/>
                  </a:schemeClr>
                </a:solidFill>
              </a:rPr>
              <a:t>primeros ocho meses de 2008</a:t>
            </a:r>
            <a:r>
              <a:rPr lang="es-ES" dirty="0">
                <a:solidFill>
                  <a:schemeClr val="tx1">
                    <a:lumMod val="75000"/>
                    <a:lumOff val="25000"/>
                  </a:schemeClr>
                </a:solidFill>
              </a:rPr>
              <a:t>.</a:t>
            </a:r>
          </a:p>
        </p:txBody>
      </p:sp>
      <p:sp>
        <p:nvSpPr>
          <p:cNvPr id="20" name="Untertitel 12">
            <a:extLst>
              <a:ext uri="{FF2B5EF4-FFF2-40B4-BE49-F238E27FC236}">
                <a16:creationId xmlns:a16="http://schemas.microsoft.com/office/drawing/2014/main" id="{8001805C-1AEA-4F49-A4AB-EA2344BEC033}"/>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1" name="Titel 1">
            <a:extLst>
              <a:ext uri="{FF2B5EF4-FFF2-40B4-BE49-F238E27FC236}">
                <a16:creationId xmlns:a16="http://schemas.microsoft.com/office/drawing/2014/main" id="{4FA0C04B-7AF5-4786-9747-CA7431650BB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2" name="Rectángulo 21">
            <a:extLst>
              <a:ext uri="{FF2B5EF4-FFF2-40B4-BE49-F238E27FC236}">
                <a16:creationId xmlns:a16="http://schemas.microsoft.com/office/drawing/2014/main" id="{4F90984C-28A8-4C18-BAE9-6CDFE2B066C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ángulo 22">
            <a:extLst>
              <a:ext uri="{FF2B5EF4-FFF2-40B4-BE49-F238E27FC236}">
                <a16:creationId xmlns:a16="http://schemas.microsoft.com/office/drawing/2014/main" id="{1356682E-D588-43C5-AD4E-F1A96B759C1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5C04D6E3-308A-4279-9B85-8C53F7A6D65E}"/>
              </a:ext>
            </a:extLst>
          </p:cNvPr>
          <p:cNvSpPr/>
          <p:nvPr/>
        </p:nvSpPr>
        <p:spPr>
          <a:xfrm>
            <a:off x="3339695"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FAA3A7E9-F95B-4B47-98FC-5D68DE223474}"/>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Inhaltsplatzhalter 10">
            <a:extLst>
              <a:ext uri="{FF2B5EF4-FFF2-40B4-BE49-F238E27FC236}">
                <a16:creationId xmlns:a16="http://schemas.microsoft.com/office/drawing/2014/main" id="{7ACC4610-203B-477C-AD1E-5AA8AABD6BF7}"/>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b="1" dirty="0" err="1"/>
              <a:t>Greencore</a:t>
            </a:r>
            <a:r>
              <a:rPr lang="es-ES" sz="1200" dirty="0"/>
              <a:t> trabajó en asociación con WRAP en uno de sus sitios de fabricación en el Reino Unido y, a través de un programa de formación de empleados, logró una </a:t>
            </a:r>
            <a:r>
              <a:rPr lang="es-ES" sz="1200" b="1" dirty="0"/>
              <a:t>reducción en el desperdicio anual de alimentos de 950 toneladas o 12.6%. </a:t>
            </a:r>
          </a:p>
        </p:txBody>
      </p:sp>
      <p:sp>
        <p:nvSpPr>
          <p:cNvPr id="27" name="Rectángulo 26">
            <a:extLst>
              <a:ext uri="{FF2B5EF4-FFF2-40B4-BE49-F238E27FC236}">
                <a16:creationId xmlns:a16="http://schemas.microsoft.com/office/drawing/2014/main" id="{A4573227-B248-4E08-9D43-B14B8C9E4AF8}"/>
              </a:ext>
            </a:extLst>
          </p:cNvPr>
          <p:cNvSpPr/>
          <p:nvPr/>
        </p:nvSpPr>
        <p:spPr>
          <a:xfrm>
            <a:off x="6197886"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0F7CA8E4-1F7D-47C3-9F96-1FF395521D4E}"/>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Inhaltsplatzhalter 10">
            <a:extLst>
              <a:ext uri="{FF2B5EF4-FFF2-40B4-BE49-F238E27FC236}">
                <a16:creationId xmlns:a16="http://schemas.microsoft.com/office/drawing/2014/main" id="{C1D6D804-E6CB-4EFF-8CD1-93665C9E983B}"/>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La consultora de operaciones </a:t>
            </a:r>
            <a:r>
              <a:rPr lang="es-ES" sz="1200" dirty="0" err="1"/>
              <a:t>Suiko</a:t>
            </a:r>
            <a:r>
              <a:rPr lang="es-ES" sz="1200" dirty="0"/>
              <a:t> llevó a cabo un enfoque similar al de </a:t>
            </a:r>
            <a:r>
              <a:rPr lang="es-ES" sz="1200" dirty="0" err="1"/>
              <a:t>Kaizen</a:t>
            </a:r>
            <a:r>
              <a:rPr lang="es-ES" sz="1200" dirty="0"/>
              <a:t> en </a:t>
            </a:r>
            <a:r>
              <a:rPr lang="es-ES" sz="1200" b="1" dirty="0" err="1"/>
              <a:t>Fox's</a:t>
            </a:r>
            <a:r>
              <a:rPr lang="es-ES" sz="1200" b="1" dirty="0"/>
              <a:t> </a:t>
            </a:r>
            <a:r>
              <a:rPr lang="es-ES" sz="1200" b="1" dirty="0" err="1"/>
              <a:t>Biscuits</a:t>
            </a:r>
            <a:r>
              <a:rPr lang="es-ES" sz="1200" dirty="0"/>
              <a:t>, donde a través de la formación de los empleados, se logró un </a:t>
            </a:r>
            <a:r>
              <a:rPr lang="es-ES" sz="1200" b="1" dirty="0"/>
              <a:t>aumento del 74% al 85% en la efectividad de los equipos de operación</a:t>
            </a:r>
            <a:r>
              <a:rPr lang="es-ES" sz="1200" dirty="0"/>
              <a:t> (OEE) y los residuos de la fábrica se </a:t>
            </a:r>
            <a:r>
              <a:rPr lang="es-ES" sz="1200" b="1" dirty="0"/>
              <a:t>redujeron en un 26%.</a:t>
            </a:r>
          </a:p>
        </p:txBody>
      </p:sp>
    </p:spTree>
    <p:extLst>
      <p:ext uri="{BB962C8B-B14F-4D97-AF65-F5344CB8AC3E}">
        <p14:creationId xmlns:p14="http://schemas.microsoft.com/office/powerpoint/2010/main" val="377613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59</a:t>
            </a:fld>
            <a:endParaRPr lang="de-DE"/>
          </a:p>
        </p:txBody>
      </p:sp>
      <p:sp>
        <p:nvSpPr>
          <p:cNvPr id="11" name="Titel 1">
            <a:extLst>
              <a:ext uri="{FF2B5EF4-FFF2-40B4-BE49-F238E27FC236}">
                <a16:creationId xmlns:a16="http://schemas.microsoft.com/office/drawing/2014/main" id="{22022343-9B0C-4710-BFE5-01AAF73C2D8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9D3A68B-4776-4C3A-AE98-6F8F994657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E494FF61-2371-4A93-B740-58DC2E44B53C}"/>
              </a:ext>
            </a:extLst>
          </p:cNvPr>
          <p:cNvSpPr/>
          <p:nvPr/>
        </p:nvSpPr>
        <p:spPr>
          <a:xfrm>
            <a:off x="559190" y="192450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E43FAA9B-032C-4486-9657-768971E9BC44}"/>
              </a:ext>
            </a:extLst>
          </p:cNvPr>
          <p:cNvSpPr/>
          <p:nvPr/>
        </p:nvSpPr>
        <p:spPr>
          <a:xfrm>
            <a:off x="2276822"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F795A718-5E4E-46E1-8161-4D95A16F89C3}"/>
              </a:ext>
            </a:extLst>
          </p:cNvPr>
          <p:cNvSpPr/>
          <p:nvPr/>
        </p:nvSpPr>
        <p:spPr>
          <a:xfrm>
            <a:off x="506759" y="2029970"/>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2EE5B146-C546-4B0B-B842-9F002B8FCAC9}"/>
              </a:ext>
            </a:extLst>
          </p:cNvPr>
          <p:cNvSpPr txBox="1"/>
          <p:nvPr/>
        </p:nvSpPr>
        <p:spPr>
          <a:xfrm>
            <a:off x="610137" y="2516542"/>
            <a:ext cx="3790977" cy="229806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Desde la perspectiva de la materia prima, se requiere menos energía, agua, etc.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transporte pueden mejorarse reduciendo la cantidad de materias primas que se destinan a convertirse en desechos.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la planta de procesamiento aumentarán y habrá reducciones en la cantidad de desechos que se requerirán. </a:t>
            </a:r>
          </a:p>
        </p:txBody>
      </p:sp>
      <p:pic>
        <p:nvPicPr>
          <p:cNvPr id="17" name="Gráfico 16">
            <a:extLst>
              <a:ext uri="{FF2B5EF4-FFF2-40B4-BE49-F238E27FC236}">
                <a16:creationId xmlns:a16="http://schemas.microsoft.com/office/drawing/2014/main" id="{4A5FB178-E04D-4205-ADD9-8579288C84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509400"/>
            <a:ext cx="427966" cy="408757"/>
          </a:xfrm>
          <a:prstGeom prst="rect">
            <a:avLst/>
          </a:prstGeom>
        </p:spPr>
      </p:pic>
      <p:sp>
        <p:nvSpPr>
          <p:cNvPr id="18" name="Rectángulo: esquinas superiores redondeadas 17">
            <a:extLst>
              <a:ext uri="{FF2B5EF4-FFF2-40B4-BE49-F238E27FC236}">
                <a16:creationId xmlns:a16="http://schemas.microsoft.com/office/drawing/2014/main" id="{9610BC27-8187-4A06-933B-EA887312FAC5}"/>
              </a:ext>
            </a:extLst>
          </p:cNvPr>
          <p:cNvSpPr/>
          <p:nvPr/>
        </p:nvSpPr>
        <p:spPr>
          <a:xfrm>
            <a:off x="5276852" y="1918157"/>
            <a:ext cx="3065568"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18377A2-C73D-48B5-A40D-1043D9285487}"/>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19655C70-7C90-456D-BC94-D9F7157E9AE5}"/>
              </a:ext>
            </a:extLst>
          </p:cNvPr>
          <p:cNvSpPr/>
          <p:nvPr/>
        </p:nvSpPr>
        <p:spPr>
          <a:xfrm>
            <a:off x="5276852" y="2023621"/>
            <a:ext cx="3065568"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0A51C4EF-9B10-471D-B7DD-0837BEEB2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CDE6AB9E-F1ED-4B43-81A8-D0E1AB547A07}"/>
              </a:ext>
            </a:extLst>
          </p:cNvPr>
          <p:cNvSpPr/>
          <p:nvPr/>
        </p:nvSpPr>
        <p:spPr>
          <a:xfrm>
            <a:off x="559190" y="2431515"/>
            <a:ext cx="39175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D92907FC-AEBA-451D-9925-977D05BE704D}"/>
              </a:ext>
            </a:extLst>
          </p:cNvPr>
          <p:cNvSpPr/>
          <p:nvPr/>
        </p:nvSpPr>
        <p:spPr>
          <a:xfrm>
            <a:off x="5276852" y="2425988"/>
            <a:ext cx="3065568"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F1509D9-51ED-479C-B919-DF6874EC6B6E}"/>
              </a:ext>
            </a:extLst>
          </p:cNvPr>
          <p:cNvSpPr txBox="1"/>
          <p:nvPr/>
        </p:nvSpPr>
        <p:spPr>
          <a:xfrm>
            <a:off x="5288377" y="2491750"/>
            <a:ext cx="3054044"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costes deben incluir los recursos para realizar el trabajo y los beneficios ocultos deben incluir el coste de mano de obra para producir el producto hasta el punto de rechazo y manejo de los desechos, los costes de energía y agua incorporados, etc. </a:t>
            </a:r>
          </a:p>
        </p:txBody>
      </p:sp>
    </p:spTree>
    <p:extLst>
      <p:ext uri="{BB962C8B-B14F-4D97-AF65-F5344CB8AC3E}">
        <p14:creationId xmlns:p14="http://schemas.microsoft.com/office/powerpoint/2010/main" val="144499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22424"/>
            <a:ext cx="8229600" cy="3206826"/>
          </a:xfrm>
        </p:spPr>
        <p:txBody>
          <a:bodyPr>
            <a:normAutofit/>
          </a:bodyPr>
          <a:lstStyle/>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PEF / OEF (protocolo ENVIFOOD) 		</a:t>
            </a:r>
            <a:r>
              <a:rPr lang="es-ES" sz="1200" b="0" dirty="0">
                <a:solidFill>
                  <a:schemeClr val="tx1">
                    <a:lumMod val="75000"/>
                    <a:lumOff val="25000"/>
                  </a:schemeClr>
                </a:solidFill>
              </a:rPr>
              <a:t>(Según </a:t>
            </a:r>
            <a:r>
              <a:rPr lang="es-ES" sz="1200" dirty="0">
                <a:solidFill>
                  <a:schemeClr val="tx1">
                    <a:lumMod val="75000"/>
                    <a:lumOff val="25000"/>
                  </a:schemeClr>
                </a:solidFill>
              </a:rPr>
              <a:t>ISO 14040 </a:t>
            </a:r>
            <a:r>
              <a:rPr lang="es-ES" sz="1200" b="0" dirty="0">
                <a:solidFill>
                  <a:schemeClr val="tx1">
                    <a:lumMod val="75000"/>
                    <a:lumOff val="25000"/>
                  </a:schemeClr>
                </a:solidFill>
              </a:rPr>
              <a:t>y </a:t>
            </a:r>
            <a:r>
              <a:rPr lang="es-ES" sz="1200" dirty="0">
                <a:solidFill>
                  <a:schemeClr val="tx1">
                    <a:lumMod val="75000"/>
                    <a:lumOff val="25000"/>
                  </a:schemeClr>
                </a:solidFill>
              </a:rPr>
              <a:t>ISO 14044</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Declaraciones ambientales de productos 	</a:t>
            </a:r>
            <a:r>
              <a:rPr lang="es-ES" sz="1200" b="0" dirty="0">
                <a:solidFill>
                  <a:schemeClr val="tx1">
                    <a:lumMod val="75000"/>
                    <a:lumOff val="25000"/>
                  </a:schemeClr>
                </a:solidFill>
              </a:rPr>
              <a:t>(Según </a:t>
            </a:r>
            <a:r>
              <a:rPr lang="es-ES" sz="1200" dirty="0">
                <a:solidFill>
                  <a:schemeClr val="tx1">
                    <a:lumMod val="75000"/>
                    <a:lumOff val="25000"/>
                  </a:schemeClr>
                </a:solidFill>
              </a:rPr>
              <a:t>ISO 14025, ISO 14020 y ISO 14021</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Global </a:t>
            </a:r>
            <a:r>
              <a:rPr lang="es-ES" sz="1600" dirty="0" err="1">
                <a:solidFill>
                  <a:schemeClr val="tx1">
                    <a:lumMod val="75000"/>
                    <a:lumOff val="25000"/>
                  </a:schemeClr>
                </a:solidFill>
              </a:rPr>
              <a:t>Reporting</a:t>
            </a:r>
            <a:r>
              <a:rPr lang="es-ES" sz="1600" dirty="0">
                <a:solidFill>
                  <a:schemeClr val="tx1">
                    <a:lumMod val="75000"/>
                    <a:lumOff val="25000"/>
                  </a:schemeClr>
                </a:solidFill>
              </a:rPr>
              <a:t> </a:t>
            </a:r>
            <a:r>
              <a:rPr lang="es-ES" sz="1600" dirty="0" err="1">
                <a:solidFill>
                  <a:schemeClr val="tx1">
                    <a:lumMod val="75000"/>
                    <a:lumOff val="25000"/>
                  </a:schemeClr>
                </a:solidFill>
              </a:rPr>
              <a:t>Initiative</a:t>
            </a:r>
            <a:r>
              <a:rPr lang="es-ES" sz="1600" dirty="0">
                <a:solidFill>
                  <a:schemeClr val="tx1">
                    <a:lumMod val="75000"/>
                    <a:lumOff val="25000"/>
                  </a:schemeClr>
                </a:solidFill>
              </a:rPr>
              <a:t> 			</a:t>
            </a:r>
            <a:r>
              <a:rPr lang="es-ES" sz="1200" b="0" dirty="0">
                <a:solidFill>
                  <a:schemeClr val="tx1">
                    <a:lumMod val="75000"/>
                    <a:lumOff val="25000"/>
                  </a:schemeClr>
                </a:solidFill>
              </a:rPr>
              <a:t>(Según Marco de Información Sostenible)</a:t>
            </a:r>
            <a:endParaRPr lang="es-ES" sz="16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err="1">
                <a:solidFill>
                  <a:schemeClr val="tx1">
                    <a:lumMod val="75000"/>
                    <a:lumOff val="25000"/>
                  </a:schemeClr>
                </a:solidFill>
              </a:rPr>
              <a:t>Carbon</a:t>
            </a:r>
            <a:r>
              <a:rPr lang="es-ES" sz="1600" dirty="0">
                <a:solidFill>
                  <a:schemeClr val="tx1">
                    <a:lumMod val="75000"/>
                    <a:lumOff val="25000"/>
                  </a:schemeClr>
                </a:solidFill>
              </a:rPr>
              <a:t> </a:t>
            </a:r>
            <a:r>
              <a:rPr lang="es-ES" sz="1600" dirty="0" err="1">
                <a:solidFill>
                  <a:schemeClr val="tx1">
                    <a:lumMod val="75000"/>
                    <a:lumOff val="25000"/>
                  </a:schemeClr>
                </a:solidFill>
              </a:rPr>
              <a:t>Disclouse</a:t>
            </a:r>
            <a:r>
              <a:rPr lang="es-ES" sz="1600" dirty="0">
                <a:solidFill>
                  <a:schemeClr val="tx1">
                    <a:lumMod val="75000"/>
                    <a:lumOff val="25000"/>
                  </a:schemeClr>
                </a:solidFill>
              </a:rPr>
              <a:t> Project (CDP) </a:t>
            </a:r>
            <a:r>
              <a:rPr lang="es-ES" sz="1200" b="0" dirty="0">
                <a:solidFill>
                  <a:schemeClr val="tx1">
                    <a:lumMod val="75000"/>
                    <a:lumOff val="25000"/>
                  </a:schemeClr>
                </a:solidFill>
              </a:rPr>
              <a:t>		</a:t>
            </a:r>
            <a:r>
              <a:rPr lang="es-ES" sz="1200" b="0" dirty="0" err="1">
                <a:solidFill>
                  <a:schemeClr val="tx1">
                    <a:lumMod val="75000"/>
                    <a:lumOff val="25000"/>
                  </a:schemeClr>
                </a:solidFill>
              </a:rPr>
              <a:t>Cool</a:t>
            </a:r>
            <a:r>
              <a:rPr lang="es-ES" sz="1200" b="0" dirty="0">
                <a:solidFill>
                  <a:schemeClr val="tx1">
                    <a:lumMod val="75000"/>
                    <a:lumOff val="25000"/>
                  </a:schemeClr>
                </a:solidFill>
              </a:rPr>
              <a:t> </a:t>
            </a:r>
            <a:r>
              <a:rPr lang="es-ES" sz="1200" b="0" dirty="0" err="1">
                <a:solidFill>
                  <a:schemeClr val="tx1">
                    <a:lumMod val="75000"/>
                    <a:lumOff val="25000"/>
                  </a:schemeClr>
                </a:solidFill>
              </a:rPr>
              <a:t>Farm</a:t>
            </a:r>
            <a:r>
              <a:rPr lang="es-ES" sz="1200" b="0" dirty="0">
                <a:solidFill>
                  <a:schemeClr val="tx1">
                    <a:lumMod val="75000"/>
                    <a:lumOff val="25000"/>
                  </a:schemeClr>
                </a:solidFill>
              </a:rPr>
              <a:t> Tool (</a:t>
            </a:r>
            <a:r>
              <a:rPr lang="es-ES" sz="1200" dirty="0">
                <a:solidFill>
                  <a:schemeClr val="tx1">
                    <a:lumMod val="75000"/>
                    <a:lumOff val="25000"/>
                  </a:schemeClr>
                </a:solidFill>
              </a:rPr>
              <a:t>CFT</a:t>
            </a:r>
            <a:r>
              <a:rPr lang="es-ES" sz="1200" b="0" dirty="0">
                <a:solidFill>
                  <a:schemeClr val="tx1">
                    <a:lumMod val="75000"/>
                    <a:lumOff val="25000"/>
                  </a:schemeClr>
                </a:solidFill>
              </a:rPr>
              <a:t>)</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sectoriales</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empresariales </a:t>
            </a: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44975"/>
            <a:ext cx="8403728" cy="367550"/>
          </a:xfrm>
        </p:spPr>
        <p:txBody>
          <a:bodyPr/>
          <a:lstStyle/>
          <a:p>
            <a:r>
              <a:rPr lang="de-DE" sz="3200" b="1" dirty="0">
                <a:solidFill>
                  <a:srgbClr val="000000">
                    <a:lumMod val="75000"/>
                    <a:lumOff val="25000"/>
                  </a:srgbClr>
                </a:solidFill>
                <a:latin typeface="Arial"/>
              </a:rPr>
              <a:t>Metodologías: </a:t>
            </a:r>
            <a:r>
              <a:rPr lang="es-ES" sz="1800" dirty="0">
                <a:solidFill>
                  <a:schemeClr val="tx1">
                    <a:lumMod val="75000"/>
                    <a:lumOff val="25000"/>
                  </a:schemeClr>
                </a:solidFill>
              </a:rPr>
              <a:t>Numerosas guías han establecido varias pautas para la evaluación de la sostenibilidad ambiental de categorías de productos y organizaciones específicas a través de diversos procesos.</a:t>
            </a:r>
            <a:endParaRPr lang="es-ES" sz="1350" dirty="0">
              <a:solidFill>
                <a:schemeClr val="tx1">
                  <a:lumMod val="75000"/>
                  <a:lumOff val="25000"/>
                </a:schemeClr>
              </a:solidFill>
            </a:endParaRPr>
          </a:p>
        </p:txBody>
      </p:sp>
      <p:sp>
        <p:nvSpPr>
          <p:cNvPr id="8" name="Titel 1">
            <a:extLst>
              <a:ext uri="{FF2B5EF4-FFF2-40B4-BE49-F238E27FC236}">
                <a16:creationId xmlns:a16="http://schemas.microsoft.com/office/drawing/2014/main" id="{6AEC3B7A-BD64-4BA8-AC21-F2E7F7513F4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CBCBA87F-BFE1-4560-B6CE-1372EA9FFE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Flecha: a la derecha 10">
            <a:extLst>
              <a:ext uri="{FF2B5EF4-FFF2-40B4-BE49-F238E27FC236}">
                <a16:creationId xmlns:a16="http://schemas.microsoft.com/office/drawing/2014/main" id="{5EB16C86-41C3-4CCA-AD45-7E4559C06BE0}"/>
              </a:ext>
            </a:extLst>
          </p:cNvPr>
          <p:cNvSpPr/>
          <p:nvPr/>
        </p:nvSpPr>
        <p:spPr>
          <a:xfrm>
            <a:off x="4895849" y="2417598"/>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A142CAF0-534C-40FD-8F07-83437953485D}"/>
              </a:ext>
            </a:extLst>
          </p:cNvPr>
          <p:cNvSpPr/>
          <p:nvPr/>
        </p:nvSpPr>
        <p:spPr>
          <a:xfrm>
            <a:off x="4895848" y="2789533"/>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83097395-8B6B-4877-9538-39F5FEBF8972}"/>
              </a:ext>
            </a:extLst>
          </p:cNvPr>
          <p:cNvSpPr/>
          <p:nvPr/>
        </p:nvSpPr>
        <p:spPr>
          <a:xfrm>
            <a:off x="4895848" y="3221505"/>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19">
            <a:extLst>
              <a:ext uri="{FF2B5EF4-FFF2-40B4-BE49-F238E27FC236}">
                <a16:creationId xmlns:a16="http://schemas.microsoft.com/office/drawing/2014/main" id="{5332D745-BA63-49EB-B527-4D0502EEFCBF}"/>
              </a:ext>
            </a:extLst>
          </p:cNvPr>
          <p:cNvSpPr/>
          <p:nvPr/>
        </p:nvSpPr>
        <p:spPr>
          <a:xfrm>
            <a:off x="4895847" y="3612850"/>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3511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60</a:t>
            </a:fld>
            <a:endParaRPr lang="de-DE">
              <a:solidFill>
                <a:srgbClr val="000000">
                  <a:lumMod val="75000"/>
                  <a:lumOff val="25000"/>
                </a:srgbClr>
              </a:solidFill>
              <a:latin typeface="Arial"/>
            </a:endParaRPr>
          </a:p>
        </p:txBody>
      </p:sp>
      <p:pic>
        <p:nvPicPr>
          <p:cNvPr id="9" name="Imagen 8">
            <a:extLst>
              <a:ext uri="{FF2B5EF4-FFF2-40B4-BE49-F238E27FC236}">
                <a16:creationId xmlns:a16="http://schemas.microsoft.com/office/drawing/2014/main" id="{0C5E1D68-902D-45EB-99B8-2F94C933D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23" y="4983806"/>
            <a:ext cx="1292742" cy="479393"/>
          </a:xfrm>
          <a:prstGeom prst="rect">
            <a:avLst/>
          </a:prstGeom>
        </p:spPr>
      </p:pic>
      <p:sp>
        <p:nvSpPr>
          <p:cNvPr id="11" name="Rectángulo 10">
            <a:extLst>
              <a:ext uri="{FF2B5EF4-FFF2-40B4-BE49-F238E27FC236}">
                <a16:creationId xmlns:a16="http://schemas.microsoft.com/office/drawing/2014/main" id="{82C9B40B-FE80-4C9D-AC40-77393DE2DC47}"/>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Untertitel 5">
            <a:extLst>
              <a:ext uri="{FF2B5EF4-FFF2-40B4-BE49-F238E27FC236}">
                <a16:creationId xmlns:a16="http://schemas.microsoft.com/office/drawing/2014/main" id="{6AAC667C-2697-4BF7-9F68-9ACB65D361FE}"/>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3" name="Inhaltsplatzhalter 2">
            <a:extLst>
              <a:ext uri="{FF2B5EF4-FFF2-40B4-BE49-F238E27FC236}">
                <a16:creationId xmlns:a16="http://schemas.microsoft.com/office/drawing/2014/main" id="{316568A1-EE65-4A74-AC11-4911664EC9E4}"/>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Ahorro de costes.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Presión en la cadena de suministro, especialmente de consumidores y minoristas.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Acuerdos voluntarios, por ejemplo, El Compromiso de </a:t>
            </a:r>
            <a:r>
              <a:rPr lang="es-ES" sz="1600" b="0" dirty="0" err="1">
                <a:solidFill>
                  <a:schemeClr val="tx1">
                    <a:lumMod val="75000"/>
                    <a:lumOff val="25000"/>
                  </a:schemeClr>
                </a:solidFill>
              </a:rPr>
              <a:t>Courtauld</a:t>
            </a:r>
            <a:r>
              <a:rPr lang="es-ES" sz="1600" b="0" dirty="0">
                <a:solidFill>
                  <a:schemeClr val="tx1">
                    <a:lumMod val="75000"/>
                    <a:lumOff val="25000"/>
                  </a:schemeClr>
                </a:solidFill>
              </a:rPr>
              <a:t> en el Reino Unido. </a:t>
            </a:r>
            <a:r>
              <a:rPr lang="es-ES" sz="1400" b="0" i="1" dirty="0">
                <a:solidFill>
                  <a:schemeClr val="tx1">
                    <a:lumMod val="75000"/>
                    <a:lumOff val="25000"/>
                  </a:schemeClr>
                </a:solidFill>
              </a:rPr>
              <a:t>(Este es un medio para presionar a las empresas a que se comprometan con la prevención de residuos). </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Anticipación de una legislación de residuos más estricta.</a:t>
            </a:r>
          </a:p>
        </p:txBody>
      </p:sp>
      <p:sp>
        <p:nvSpPr>
          <p:cNvPr id="14" name="Titel 1">
            <a:extLst>
              <a:ext uri="{FF2B5EF4-FFF2-40B4-BE49-F238E27FC236}">
                <a16:creationId xmlns:a16="http://schemas.microsoft.com/office/drawing/2014/main" id="{A5E16DDA-DF3D-49BE-8495-995CF6C9E2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B6C51781-AF73-422D-B657-64D66E8623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15">
            <a:extLst>
              <a:ext uri="{FF2B5EF4-FFF2-40B4-BE49-F238E27FC236}">
                <a16:creationId xmlns:a16="http://schemas.microsoft.com/office/drawing/2014/main" id="{D6DFDB53-4664-47A1-933A-4A9782FB8A05}"/>
              </a:ext>
            </a:extLst>
          </p:cNvPr>
          <p:cNvSpPr/>
          <p:nvPr/>
        </p:nvSpPr>
        <p:spPr>
          <a:xfrm>
            <a:off x="2638463" y="4812735"/>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Barilla (2012) informa que las principales causas del desperdicio de producción son fallos técnicos e ineficiencias en los procesos de producción y cita el valor estimado del impacto que esto tiene en Italia en 1.178 millones de euros por año. </a:t>
            </a:r>
          </a:p>
        </p:txBody>
      </p:sp>
      <p:sp>
        <p:nvSpPr>
          <p:cNvPr id="17" name="Rectángulo 16">
            <a:extLst>
              <a:ext uri="{FF2B5EF4-FFF2-40B4-BE49-F238E27FC236}">
                <a16:creationId xmlns:a16="http://schemas.microsoft.com/office/drawing/2014/main" id="{7F3E0F39-5F1B-4557-A345-B43C942D9EEB}"/>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7D5051BC-0427-45D8-A2FE-D892BC6DC2D4}"/>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AC13172-1D44-4C61-8A6B-788A5B29635C}"/>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0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61</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2FCF3EF-04AE-4BD5-8039-28C02F92E642}"/>
              </a:ext>
            </a:extLst>
          </p:cNvPr>
          <p:cNvSpPr txBox="1">
            <a:spLocks/>
          </p:cNvSpPr>
          <p:nvPr/>
        </p:nvSpPr>
        <p:spPr>
          <a:xfrm>
            <a:off x="469725" y="3183967"/>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6E4BF060-9D76-43AF-B098-B017517F2E90}"/>
              </a:ext>
            </a:extLst>
          </p:cNvPr>
          <p:cNvSpPr/>
          <p:nvPr/>
        </p:nvSpPr>
        <p:spPr>
          <a:xfrm>
            <a:off x="8648462" y="3182965"/>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77999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62</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1FE75053-2225-4992-BD85-9BE0C92AEFB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967F949A-66C0-48C8-AE89-378BB56DF29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648ECF7-B949-4713-9B36-2629B44594E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E76F4E88-301A-4E76-8BDA-59741FF4F01C}"/>
              </a:ext>
            </a:extLst>
          </p:cNvPr>
          <p:cNvSpPr/>
          <p:nvPr/>
        </p:nvSpPr>
        <p:spPr>
          <a:xfrm>
            <a:off x="491678" y="1994262"/>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7F582B0-ED02-4BF7-9394-39D6D0C3CBB3}"/>
              </a:ext>
            </a:extLst>
          </p:cNvPr>
          <p:cNvSpPr/>
          <p:nvPr/>
        </p:nvSpPr>
        <p:spPr>
          <a:xfrm>
            <a:off x="491678" y="2145985"/>
            <a:ext cx="8006861" cy="2938946"/>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Consumo de energía</a:t>
            </a:r>
            <a:r>
              <a:rPr lang="es-ES" sz="1200" dirty="0">
                <a:solidFill>
                  <a:schemeClr val="tx1">
                    <a:lumMod val="75000"/>
                    <a:lumOff val="25000"/>
                  </a:schemeClr>
                </a:solidFill>
              </a:rPr>
              <a:t>, tanto en términos de energía térmica como eléctrica. </a:t>
            </a:r>
          </a:p>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Consumo de agua</a:t>
            </a:r>
            <a:r>
              <a:rPr lang="es-ES" sz="1200" dirty="0">
                <a:solidFill>
                  <a:schemeClr val="tx1">
                    <a:lumMod val="75000"/>
                    <a:lumOff val="25000"/>
                  </a:schemeClr>
                </a:solidFill>
              </a:rPr>
              <a:t>, utilizado como ingrediente, para la limpieza, para descongelar las materias primas y para enfriar los productos cocidos.</a:t>
            </a:r>
          </a:p>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Aguas residuales</a:t>
            </a:r>
            <a:r>
              <a:rPr lang="es-ES" sz="1200" dirty="0">
                <a:solidFill>
                  <a:schemeClr val="tx1">
                    <a:lumMod val="75000"/>
                    <a:lumOff val="25000"/>
                  </a:schemeClr>
                </a:solidFill>
              </a:rPr>
              <a:t>, que contienen una carga orgánica importante, caracterizada por un alto contenido de sal y constituyentes orgánicos que incluyen principalmente sangre, grasa, proteínas, azúcares, especias, aditivos, detergentes y desinfectantes. </a:t>
            </a:r>
          </a:p>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Los residuos sólidos consisten principalmente en subproductos generados durante el procesamiento de la carne y la carne de ave. </a:t>
            </a:r>
            <a:r>
              <a:rPr lang="es-ES" sz="1200" dirty="0">
                <a:solidFill>
                  <a:schemeClr val="tx1">
                    <a:lumMod val="75000"/>
                    <a:lumOff val="25000"/>
                  </a:schemeClr>
                </a:solidFill>
              </a:rPr>
              <a:t>Estos desechos incluyen productos no conformes y restos de carne que permanecen en el equipo de procesamiento (por ejemplo, hueso, grasa, restos de restos). También se pueden encontrar otros desechos sólidos, como desechos de embalaje (por ejemplo, vidrio, cartón, plásticos, metales).</a:t>
            </a:r>
          </a:p>
        </p:txBody>
      </p:sp>
    </p:spTree>
    <p:extLst>
      <p:ext uri="{BB962C8B-B14F-4D97-AF65-F5344CB8AC3E}">
        <p14:creationId xmlns:p14="http://schemas.microsoft.com/office/powerpoint/2010/main" val="1560558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CD414EE6-D206-454D-9BE1-443915A36BD3}"/>
              </a:ext>
            </a:extLst>
          </p:cNvPr>
          <p:cNvGraphicFramePr>
            <a:graphicFrameLocks noGrp="1"/>
          </p:cNvGraphicFramePr>
          <p:nvPr>
            <p:extLst>
              <p:ext uri="{D42A27DB-BD31-4B8C-83A1-F6EECF244321}">
                <p14:modId xmlns:p14="http://schemas.microsoft.com/office/powerpoint/2010/main" val="1179736364"/>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Se puede utilizar el procesamiento a alta presión para la pasteurización y los procesos de cocción en la producción de carne y productos de carne de aves de corral, a fin de reducir el uso de energía. Las altas presiones se pueden utilizar de diferentes maneras:</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Reemplazar la pasteurización térmica,</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Reducir la etapa de cocción: al usar altas presiones, la etapa de cocción se puede reducir ya que la pasteurización completa se lleva a cabo durante la etapa de pasteurización de procesamiento a alta presión.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D95F4B00-A801-4558-BF88-436DFF806FA9}"/>
              </a:ext>
            </a:extLst>
          </p:cNvPr>
          <p:cNvGraphicFramePr>
            <a:graphicFrameLocks noGrp="1"/>
          </p:cNvGraphicFramePr>
          <p:nvPr>
            <p:extLst>
              <p:ext uri="{D42A27DB-BD31-4B8C-83A1-F6EECF244321}">
                <p14:modId xmlns:p14="http://schemas.microsoft.com/office/powerpoint/2010/main" val="2234777540"/>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productores de carne y productos de carne de ave. Sin embargo, los costos de inversión para comprar el equipo son altos y podrían desalentar a las PYME. Cuando este es el caso, las pymes pueden usar un servicio de alquiler para el procesamiento de alta presión.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966790CF-F316-46B6-8C9A-C6CF70C9BE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7BA12816-7489-4703-8FA5-F1D39E88434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21240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5F33C66F-9F30-4064-96AD-470C349D050A}"/>
              </a:ext>
            </a:extLst>
          </p:cNvPr>
          <p:cNvGraphicFramePr>
            <a:graphicFrameLocks noGrp="1"/>
          </p:cNvGraphicFramePr>
          <p:nvPr>
            <p:extLst>
              <p:ext uri="{D42A27DB-BD31-4B8C-83A1-F6EECF244321}">
                <p14:modId xmlns:p14="http://schemas.microsoft.com/office/powerpoint/2010/main" val="2277202012"/>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total de energía por cantidad de carne y carne de ave procesada (kWh / kg de producto).</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energía en el procesamiento a alta presión (kWh / ciclo del producto procesado o kWh / kg de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2FB4232A-2AC4-445F-B8C8-1C802173F18A}"/>
              </a:ext>
            </a:extLst>
          </p:cNvPr>
          <p:cNvGraphicFramePr>
            <a:graphicFrameLocks noGrp="1"/>
          </p:cNvGraphicFramePr>
          <p:nvPr>
            <p:extLst>
              <p:ext uri="{D42A27DB-BD31-4B8C-83A1-F6EECF244321}">
                <p14:modId xmlns:p14="http://schemas.microsoft.com/office/powerpoint/2010/main" val="3309520260"/>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procesamiento a alta presión (propio o subcontratado) se utiliza para tratar productos cárnicos adecuados (por ejemplo, productos cocidos, productos curados y cocidos, curados crudos).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5DD85F52-87BF-4B34-A7F3-AF32557C1E8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F89AD612-E91B-4AE7-8B40-61E86B67FCA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1296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65</a:t>
            </a:fld>
            <a:endParaRPr lang="de-DE"/>
          </a:p>
        </p:txBody>
      </p:sp>
      <p:sp>
        <p:nvSpPr>
          <p:cNvPr id="16" name="Rectángulo: esquinas superiores redondeadas 15">
            <a:extLst>
              <a:ext uri="{FF2B5EF4-FFF2-40B4-BE49-F238E27FC236}">
                <a16:creationId xmlns:a16="http://schemas.microsoft.com/office/drawing/2014/main" id="{012F738F-3981-44F9-A5C5-90BB13B33820}"/>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BD0A2A96-57EC-4C8B-86F4-5D3AF22387B6}"/>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8F759D0C-4B53-4783-A812-4626D526413D}"/>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E096082D-EBE2-431D-A687-8D7B98C27FF8}"/>
              </a:ext>
            </a:extLst>
          </p:cNvPr>
          <p:cNvSpPr txBox="1"/>
          <p:nvPr/>
        </p:nvSpPr>
        <p:spPr>
          <a:xfrm>
            <a:off x="445719" y="2114642"/>
            <a:ext cx="3790977" cy="206723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equipos de HPP son sistemas muy eficientes, con un bajo consumo de energía.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nivel de presión requerido generalmente se genera con el uso de intensificadores que usan electricidad.</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procesamiento a presión utiliza agua fría (o temperatura ambiente) como fluido de transmisión, por lo que no se necesita energía adicional para generar vapor o agua caliente, y el agua usada se puede reciclar.</a:t>
            </a:r>
          </a:p>
        </p:txBody>
      </p:sp>
      <p:pic>
        <p:nvPicPr>
          <p:cNvPr id="20" name="Gráfico 19">
            <a:extLst>
              <a:ext uri="{FF2B5EF4-FFF2-40B4-BE49-F238E27FC236}">
                <a16:creationId xmlns:a16="http://schemas.microsoft.com/office/drawing/2014/main" id="{A8132C63-CE08-41FB-A95E-0D24C0FC6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1" name="Rectángulo: esquinas superiores redondeadas 20">
            <a:extLst>
              <a:ext uri="{FF2B5EF4-FFF2-40B4-BE49-F238E27FC236}">
                <a16:creationId xmlns:a16="http://schemas.microsoft.com/office/drawing/2014/main" id="{B1AB61D0-F897-4351-A42E-3FD1DE7F2FB7}"/>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969CAB43-B32B-4B31-9BDF-4A869698818F}"/>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0FEEE0F8-8694-49F9-B04B-E0E10605A063}"/>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4" name="Gráfico 23">
            <a:extLst>
              <a:ext uri="{FF2B5EF4-FFF2-40B4-BE49-F238E27FC236}">
                <a16:creationId xmlns:a16="http://schemas.microsoft.com/office/drawing/2014/main" id="{BDAD0344-7C97-4142-BC9E-A8E0F0F84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E88844B9-FFE5-4652-9853-455F7433F14C}"/>
              </a:ext>
            </a:extLst>
          </p:cNvPr>
          <p:cNvSpPr/>
          <p:nvPr/>
        </p:nvSpPr>
        <p:spPr>
          <a:xfrm>
            <a:off x="394772" y="2086028"/>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4A4B491-D8EB-443A-9FD8-A92017FC1C1F}"/>
              </a:ext>
            </a:extLst>
          </p:cNvPr>
          <p:cNvSpPr/>
          <p:nvPr/>
        </p:nvSpPr>
        <p:spPr>
          <a:xfrm>
            <a:off x="4797168" y="1779131"/>
            <a:ext cx="3976697" cy="1559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B5805440-3233-4529-9695-B3F6AA19F067}"/>
              </a:ext>
            </a:extLst>
          </p:cNvPr>
          <p:cNvSpPr txBox="1"/>
          <p:nvPr/>
        </p:nvSpPr>
        <p:spPr>
          <a:xfrm>
            <a:off x="4814484" y="1851609"/>
            <a:ext cx="3917561" cy="144911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inversión necesaria para una máquina HPP está en el rango de 500.000-2.000.000 euros dependiendo del volumen del recipiente.</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Aunque la inversión inicial es alta, el costo de procesamiento se ha estimado en 0,14 euros / kg de producto tratado a 600 MPa, incluidos los costos de inversión y operación.</a:t>
            </a:r>
          </a:p>
        </p:txBody>
      </p:sp>
      <p:sp>
        <p:nvSpPr>
          <p:cNvPr id="28" name="Rectángulo: esquinas superiores redondeadas 27">
            <a:extLst>
              <a:ext uri="{FF2B5EF4-FFF2-40B4-BE49-F238E27FC236}">
                <a16:creationId xmlns:a16="http://schemas.microsoft.com/office/drawing/2014/main" id="{B2D2CB60-29F8-4C3D-A679-D14FF676A50D}"/>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961657FA-C5CA-404B-A1E9-8BCB6E0C83BF}"/>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2B21E89D-B471-47D6-B750-A202C715C0CE}"/>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1" name="TextBox 33">
            <a:extLst>
              <a:ext uri="{FF2B5EF4-FFF2-40B4-BE49-F238E27FC236}">
                <a16:creationId xmlns:a16="http://schemas.microsoft.com/office/drawing/2014/main" id="{16F0A30C-789F-4274-90E2-DB670928FC6A}"/>
              </a:ext>
            </a:extLst>
          </p:cNvPr>
          <p:cNvSpPr txBox="1"/>
          <p:nvPr/>
        </p:nvSpPr>
        <p:spPr>
          <a:xfrm>
            <a:off x="4814222" y="4389612"/>
            <a:ext cx="3917169" cy="16979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Pueden mejorar su imagen gracias a una mayor calidad del producto y al potencial de reducción de riesgo microbiano alcanzable.</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Pueden reducir la energía y reducir el tiempo de proceso en algunos productos cárnicos y de carne de ave.</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procesamiento de alta presión permite aumentar su volumen de negocios de dos maneras.</a:t>
            </a:r>
          </a:p>
        </p:txBody>
      </p:sp>
      <p:sp>
        <p:nvSpPr>
          <p:cNvPr id="32" name="Rectángulo 31">
            <a:extLst>
              <a:ext uri="{FF2B5EF4-FFF2-40B4-BE49-F238E27FC236}">
                <a16:creationId xmlns:a16="http://schemas.microsoft.com/office/drawing/2014/main" id="{CA031C1A-6EB8-4CEB-87A1-CD7DC01B6B08}"/>
              </a:ext>
            </a:extLst>
          </p:cNvPr>
          <p:cNvSpPr/>
          <p:nvPr/>
        </p:nvSpPr>
        <p:spPr>
          <a:xfrm>
            <a:off x="4790952" y="4356851"/>
            <a:ext cx="4057246" cy="173066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A36444B6-3DF4-4A21-8811-FDEC2B917C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7CD97091-49D3-45FD-A8FB-B90DF265E08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73CE267A-F5A1-4130-B090-14A0DCEB363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1557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1612106" y="1538791"/>
            <a:ext cx="5915025" cy="3204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100" b="1" dirty="0">
                <a:solidFill>
                  <a:schemeClr val="accent1"/>
                </a:solidFill>
                <a:ea typeface="Open Sans Light" panose="020B0306030504020204" pitchFamily="34" charset="0"/>
                <a:cs typeface="Open Sans Light" panose="020B0306030504020204" pitchFamily="34" charset="0"/>
              </a:rPr>
              <a:t>¡Gracias por su atención! </a:t>
            </a: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7338029" y="5688653"/>
            <a:ext cx="324036" cy="236347"/>
          </a:xfrm>
          <a:prstGeom prst="rect">
            <a:avLst/>
          </a:prstGeom>
          <a:noFill/>
          <a:ln>
            <a:noFill/>
          </a:ln>
        </p:spPr>
      </p:pic>
      <p:cxnSp>
        <p:nvCxnSpPr>
          <p:cNvPr id="72" name="Gerade Verbindung 71"/>
          <p:cNvCxnSpPr/>
          <p:nvPr/>
        </p:nvCxnSpPr>
        <p:spPr>
          <a:xfrm>
            <a:off x="1138237" y="5508231"/>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138237" y="4644135"/>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112" y="2455875"/>
            <a:ext cx="2107016" cy="505684"/>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250631" y="5724255"/>
            <a:ext cx="6006389" cy="162018"/>
          </a:xfrm>
          <a:prstGeom prst="rect">
            <a:avLst/>
          </a:prstGeom>
          <a:noFill/>
          <a:ln w="9525">
            <a:noFill/>
            <a:miter lim="800000"/>
            <a:headEnd/>
            <a:tailEnd/>
          </a:ln>
        </p:spPr>
        <p:txBody>
          <a:bodyPr/>
          <a:lstStyle/>
          <a:p>
            <a:pPr algn="r"/>
            <a:r>
              <a:rPr lang="en-US" sz="675" dirty="0"/>
              <a:t>This project has received funding from the European Union’s H2020 Coordination Support Action under Grant Agreement No.785047.</a:t>
            </a:r>
            <a:endParaRPr lang="de-AT" sz="675"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62419" y="4892765"/>
            <a:ext cx="638030" cy="36138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88291" y="4907915"/>
            <a:ext cx="408891" cy="33108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708793" y="4959800"/>
            <a:ext cx="773537" cy="21894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485026" y="4959408"/>
            <a:ext cx="710983" cy="228095"/>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283851" y="4948347"/>
            <a:ext cx="546968" cy="250217"/>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918663" y="4937287"/>
            <a:ext cx="508825" cy="27233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5328" y="4833157"/>
            <a:ext cx="480599" cy="4805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242577" y="4901812"/>
            <a:ext cx="718610" cy="343286"/>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049029" y="4985345"/>
            <a:ext cx="606471" cy="17622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604723" y="4839260"/>
            <a:ext cx="569854" cy="468394"/>
          </a:xfrm>
          <a:prstGeom prst="rect">
            <a:avLst/>
          </a:prstGeom>
          <a:noFill/>
        </p:spPr>
      </p:pic>
      <p:grpSp>
        <p:nvGrpSpPr>
          <p:cNvPr id="2" name="Grupo 1">
            <a:extLst>
              <a:ext uri="{FF2B5EF4-FFF2-40B4-BE49-F238E27FC236}">
                <a16:creationId xmlns:a16="http://schemas.microsoft.com/office/drawing/2014/main" id="{457D8A0C-4DC2-4903-9F49-C31EA2A1070F}"/>
              </a:ext>
            </a:extLst>
          </p:cNvPr>
          <p:cNvGrpSpPr/>
          <p:nvPr/>
        </p:nvGrpSpPr>
        <p:grpSpPr>
          <a:xfrm>
            <a:off x="2897815" y="3494676"/>
            <a:ext cx="3744691" cy="416396"/>
            <a:chOff x="2603415" y="3068747"/>
            <a:chExt cx="4992921" cy="555194"/>
          </a:xfrm>
        </p:grpSpPr>
        <p:sp>
          <p:nvSpPr>
            <p:cNvPr id="54" name="TextBox 41"/>
            <p:cNvSpPr txBox="1"/>
            <p:nvPr/>
          </p:nvSpPr>
          <p:spPr>
            <a:xfrm>
              <a:off x="5220336" y="3072858"/>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ifraj@fcirce.es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sp>
          <p:nvSpPr>
            <p:cNvPr id="65" name="TextBox 48"/>
            <p:cNvSpPr txBox="1"/>
            <p:nvPr/>
          </p:nvSpPr>
          <p:spPr>
            <a:xfrm>
              <a:off x="3736984" y="3068747"/>
              <a:ext cx="2376000" cy="555194"/>
            </a:xfrm>
            <a:prstGeom prst="rect">
              <a:avLst/>
            </a:prstGeom>
            <a:noFill/>
          </p:spPr>
          <p:txBody>
            <a:bodyPr wrap="square" rtlCol="0">
              <a:spAutoFit/>
            </a:bodyPr>
            <a:lstStyle/>
            <a:p>
              <a:pPr defTabSz="534924"/>
              <a:r>
                <a:rPr lang="en-US" sz="1053" b="1" dirty="0">
                  <a:solidFill>
                    <a:srgbClr val="565656">
                      <a:lumMod val="75000"/>
                    </a:srgbClr>
                  </a:solidFill>
                  <a:ea typeface="Open Sans Light" panose="020B0306030504020204" pitchFamily="34" charset="0"/>
                  <a:cs typeface="Arial" panose="020B0604020202020204" pitchFamily="34" charset="0"/>
                </a:rPr>
                <a:t>Inmaculada Fraj</a:t>
              </a:r>
            </a:p>
            <a:p>
              <a:pPr defTabSz="534924"/>
              <a:r>
                <a:rPr lang="en-US" sz="1053" b="1" dirty="0">
                  <a:solidFill>
                    <a:srgbClr val="565656">
                      <a:lumMod val="75000"/>
                    </a:srgbClr>
                  </a:solidFill>
                  <a:ea typeface="Open Sans Light" panose="020B0306030504020204" pitchFamily="34" charset="0"/>
                  <a:cs typeface="Arial" panose="020B0604020202020204" pitchFamily="34" charset="0"/>
                </a:rPr>
                <a:t>Gema Millán</a:t>
              </a:r>
              <a:endParaRPr lang="bg-BG" sz="1053" b="1" dirty="0">
                <a:solidFill>
                  <a:srgbClr val="565656">
                    <a:lumMod val="75000"/>
                  </a:srgbClr>
                </a:solidFill>
                <a:ea typeface="Open Sans Light" panose="020B0306030504020204" pitchFamily="34" charset="0"/>
                <a:cs typeface="Arial" panose="020B0604020202020204" pitchFamily="34" charset="0"/>
              </a:endParaRPr>
            </a:p>
          </p:txBody>
        </p:sp>
        <p:pic>
          <p:nvPicPr>
            <p:cNvPr id="39" name="Picture 10">
              <a:extLst>
                <a:ext uri="{FF2B5EF4-FFF2-40B4-BE49-F238E27FC236}">
                  <a16:creationId xmlns:a16="http://schemas.microsoft.com/office/drawing/2014/main" id="{1308EA5B-8264-4CA9-B4F1-67C567DF16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2603415" y="3093774"/>
              <a:ext cx="958147" cy="457714"/>
            </a:xfrm>
            <a:prstGeom prst="rect">
              <a:avLst/>
            </a:prstGeom>
            <a:noFill/>
          </p:spPr>
        </p:pic>
        <p:sp>
          <p:nvSpPr>
            <p:cNvPr id="40" name="TextBox 41">
              <a:extLst>
                <a:ext uri="{FF2B5EF4-FFF2-40B4-BE49-F238E27FC236}">
                  <a16:creationId xmlns:a16="http://schemas.microsoft.com/office/drawing/2014/main" id="{2DACE3B1-8BFA-49DE-AA63-D982E1622F95}"/>
                </a:ext>
              </a:extLst>
            </p:cNvPr>
            <p:cNvSpPr txBox="1"/>
            <p:nvPr/>
          </p:nvSpPr>
          <p:spPr>
            <a:xfrm>
              <a:off x="5207757" y="3284984"/>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gmillan@fcirce.es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grpSp>
    </p:spTree>
    <p:extLst>
      <p:ext uri="{BB962C8B-B14F-4D97-AF65-F5344CB8AC3E}">
        <p14:creationId xmlns:p14="http://schemas.microsoft.com/office/powerpoint/2010/main" val="1017086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da-DK" dirty="0">
                <a:solidFill>
                  <a:schemeClr val="tx1">
                    <a:lumMod val="75000"/>
                    <a:lumOff val="25000"/>
                  </a:schemeClr>
                </a:solidFill>
              </a:rPr>
              <a:t>Ha disminuido en 10 años el </a:t>
            </a:r>
            <a:r>
              <a:rPr lang="da-DK" b="1" dirty="0">
                <a:solidFill>
                  <a:schemeClr val="tx1">
                    <a:lumMod val="75000"/>
                    <a:lumOff val="25000"/>
                  </a:schemeClr>
                </a:solidFill>
              </a:rPr>
              <a:t>15,11% </a:t>
            </a:r>
            <a:r>
              <a:rPr lang="da-DK" dirty="0">
                <a:solidFill>
                  <a:schemeClr val="tx1">
                    <a:lumMod val="75000"/>
                    <a:lumOff val="25000"/>
                  </a:schemeClr>
                </a:solidFill>
              </a:rPr>
              <a:t>de emisiones directas de </a:t>
            </a:r>
            <a:r>
              <a:rPr lang="da-DK" b="1" dirty="0">
                <a:solidFill>
                  <a:schemeClr val="tx1">
                    <a:lumMod val="75000"/>
                    <a:lumOff val="25000"/>
                  </a:schemeClr>
                </a:solidFill>
              </a:rPr>
              <a:t>GEI</a:t>
            </a:r>
            <a:r>
              <a:rPr lang="da-DK" dirty="0">
                <a:solidFill>
                  <a:schemeClr val="tx1">
                    <a:lumMod val="75000"/>
                    <a:lumOff val="25000"/>
                  </a:schemeClr>
                </a:solidFill>
              </a:rPr>
              <a:t> y en un </a:t>
            </a:r>
            <a:r>
              <a:rPr lang="da-DK" b="1" dirty="0">
                <a:solidFill>
                  <a:schemeClr val="tx1">
                    <a:lumMod val="75000"/>
                    <a:lumOff val="25000"/>
                  </a:schemeClr>
                </a:solidFill>
              </a:rPr>
              <a:t>46,16% </a:t>
            </a:r>
            <a:r>
              <a:rPr lang="da-DK" dirty="0">
                <a:solidFill>
                  <a:schemeClr val="tx1">
                    <a:lumMod val="75000"/>
                    <a:lumOff val="25000"/>
                  </a:schemeClr>
                </a:solidFill>
              </a:rPr>
              <a:t>emisiones directas de </a:t>
            </a:r>
            <a:r>
              <a:rPr lang="da-DK" b="1" dirty="0">
                <a:solidFill>
                  <a:schemeClr val="tx1">
                    <a:lumMod val="75000"/>
                    <a:lumOff val="25000"/>
                  </a:schemeClr>
                </a:solidFill>
              </a:rPr>
              <a:t>GEI</a:t>
            </a:r>
            <a:r>
              <a:rPr lang="da-DK" dirty="0">
                <a:solidFill>
                  <a:schemeClr val="tx1">
                    <a:lumMod val="75000"/>
                    <a:lumOff val="25000"/>
                  </a:schemeClr>
                </a:solidFill>
              </a:rPr>
              <a:t> por tonelada de producto. </a:t>
            </a:r>
          </a:p>
          <a:p>
            <a:pPr marL="189309" lvl="1" indent="0" algn="just">
              <a:buNone/>
            </a:pPr>
            <a:endParaRPr lang="da-DK" dirty="0">
              <a:solidFill>
                <a:schemeClr val="tx1">
                  <a:lumMod val="75000"/>
                  <a:lumOff val="25000"/>
                </a:schemeClr>
              </a:solidFill>
            </a:endParaRPr>
          </a:p>
          <a:p>
            <a:pPr marL="189309" lvl="1" indent="0" algn="just">
              <a:buNone/>
            </a:pPr>
            <a:r>
              <a:rPr lang="es-ES" dirty="0">
                <a:solidFill>
                  <a:schemeClr val="tx1">
                    <a:lumMod val="75000"/>
                    <a:lumOff val="25000"/>
                  </a:schemeClr>
                </a:solidFill>
              </a:rPr>
              <a:t>Ha desarrollado recientemente '</a:t>
            </a:r>
            <a:r>
              <a:rPr lang="es-ES" b="1" dirty="0" err="1">
                <a:solidFill>
                  <a:schemeClr val="tx1">
                    <a:lumMod val="75000"/>
                    <a:lumOff val="25000"/>
                  </a:schemeClr>
                </a:solidFill>
              </a:rPr>
              <a:t>EcodEX</a:t>
            </a:r>
            <a:r>
              <a:rPr lang="es-ES" dirty="0">
                <a:solidFill>
                  <a:schemeClr val="tx1">
                    <a:lumMod val="75000"/>
                    <a:lumOff val="25000"/>
                  </a:schemeClr>
                </a:solidFill>
              </a:rPr>
              <a:t>’.</a:t>
            </a:r>
          </a:p>
          <a:p>
            <a:pPr marL="189309" lvl="1" indent="0">
              <a:buNone/>
            </a:pPr>
            <a:endParaRPr lang="da-DK" dirty="0">
              <a:solidFill>
                <a:schemeClr val="tx1">
                  <a:lumMod val="75000"/>
                  <a:lumOff val="25000"/>
                </a:schemeClr>
              </a:solidFill>
            </a:endParaRPr>
          </a:p>
          <a:p>
            <a:pPr marL="189309" lvl="1" indent="0">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7</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exito:</a:t>
            </a:r>
          </a:p>
        </p:txBody>
      </p:sp>
      <p:pic>
        <p:nvPicPr>
          <p:cNvPr id="4" name="Imagen 3">
            <a:extLst>
              <a:ext uri="{FF2B5EF4-FFF2-40B4-BE49-F238E27FC236}">
                <a16:creationId xmlns:a16="http://schemas.microsoft.com/office/drawing/2014/main" id="{ACC86FB2-B034-4CB2-85E2-69DCB674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42" y="2260832"/>
            <a:ext cx="586052" cy="586052"/>
          </a:xfrm>
          <a:prstGeom prst="rect">
            <a:avLst/>
          </a:prstGeom>
        </p:spPr>
      </p:pic>
      <p:pic>
        <p:nvPicPr>
          <p:cNvPr id="6" name="Imagen 5">
            <a:extLst>
              <a:ext uri="{FF2B5EF4-FFF2-40B4-BE49-F238E27FC236}">
                <a16:creationId xmlns:a16="http://schemas.microsoft.com/office/drawing/2014/main" id="{5A45679B-9BB0-4D5C-9E17-A9F3F42C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07" y="2359553"/>
            <a:ext cx="1680741" cy="388611"/>
          </a:xfrm>
          <a:prstGeom prst="rect">
            <a:avLst/>
          </a:prstGeom>
        </p:spPr>
      </p:pic>
      <p:pic>
        <p:nvPicPr>
          <p:cNvPr id="16" name="Imagen 15" descr="Imagen que contiene imágenes prediseñadas&#10;&#10;Descripción generada automáticamente">
            <a:extLst>
              <a:ext uri="{FF2B5EF4-FFF2-40B4-BE49-F238E27FC236}">
                <a16:creationId xmlns:a16="http://schemas.microsoft.com/office/drawing/2014/main" id="{4DB7785C-7E4C-4B59-8334-44F706CCB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57" y="2235098"/>
            <a:ext cx="849139" cy="637520"/>
          </a:xfrm>
          <a:prstGeom prst="rect">
            <a:avLst/>
          </a:prstGeom>
        </p:spPr>
      </p:pic>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emprendido ACV utilizando la </a:t>
            </a:r>
            <a:r>
              <a:rPr lang="es-ES" sz="1350" b="1" dirty="0"/>
              <a:t>metodología PAS 2050 </a:t>
            </a:r>
            <a:r>
              <a:rPr lang="es-ES" sz="1350" dirty="0"/>
              <a:t>para su marca de patatas fritas </a:t>
            </a:r>
            <a:r>
              <a:rPr lang="es-ES" sz="1350" dirty="0" err="1"/>
              <a:t>Walkers</a:t>
            </a:r>
            <a:r>
              <a:rPr lang="es-ES" sz="1350" dirty="0"/>
              <a:t> en el Reino Unido.</a:t>
            </a:r>
          </a:p>
          <a:p>
            <a:pPr marL="252413" lvl="1" indent="0">
              <a:buNone/>
            </a:pPr>
            <a:endParaRPr lang="da-DK" sz="1350" dirty="0"/>
          </a:p>
          <a:p>
            <a:pPr marL="252413" lvl="1" indent="0">
              <a:buNone/>
            </a:pPr>
            <a:endParaRPr lang="da-DK" sz="1350" dirty="0"/>
          </a:p>
          <a:p>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40"/>
            <a:ext cx="2802277" cy="1204774"/>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 compañía de bebidas alcohólicas tuvo un puntaje de divulgación de 98 y una calificación de banda de rendimiento de “A”.</a:t>
            </a:r>
            <a:endParaRPr lang="da-DK" sz="1350" dirty="0"/>
          </a:p>
          <a:p>
            <a:pPr marL="252413" lvl="1" indent="0">
              <a:buNone/>
            </a:pPr>
            <a:endParaRPr lang="da-DK" sz="1350" dirty="0"/>
          </a:p>
          <a:p>
            <a:endParaRPr lang="de-DE" sz="1500" dirty="0"/>
          </a:p>
        </p:txBody>
      </p:sp>
    </p:spTree>
    <p:extLst>
      <p:ext uri="{BB962C8B-B14F-4D97-AF65-F5344CB8AC3E}">
        <p14:creationId xmlns:p14="http://schemas.microsoft.com/office/powerpoint/2010/main" val="164867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superiores redondeadas 13">
            <a:extLst>
              <a:ext uri="{FF2B5EF4-FFF2-40B4-BE49-F238E27FC236}">
                <a16:creationId xmlns:a16="http://schemas.microsoft.com/office/drawing/2014/main" id="{3E2155A9-9C3F-46F6-B687-5B777CC7098D}"/>
              </a:ext>
            </a:extLst>
          </p:cNvPr>
          <p:cNvSpPr/>
          <p:nvPr/>
        </p:nvSpPr>
        <p:spPr>
          <a:xfrm>
            <a:off x="940190" y="2265347"/>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B1A6A73A-1693-42A0-B9C5-B9F2FE8F8B28}"/>
              </a:ext>
            </a:extLst>
          </p:cNvPr>
          <p:cNvSpPr/>
          <p:nvPr/>
        </p:nvSpPr>
        <p:spPr>
          <a:xfrm>
            <a:off x="2012393" y="173812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a:t>
            </a:fld>
            <a:endParaRPr lang="de-DE"/>
          </a:p>
        </p:txBody>
      </p:sp>
      <p:sp>
        <p:nvSpPr>
          <p:cNvPr id="140" name="Rectangle 11"/>
          <p:cNvSpPr/>
          <p:nvPr/>
        </p:nvSpPr>
        <p:spPr>
          <a:xfrm>
            <a:off x="887759" y="2370811"/>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45" name="TextBox 33"/>
          <p:cNvSpPr txBox="1"/>
          <p:nvPr/>
        </p:nvSpPr>
        <p:spPr>
          <a:xfrm>
            <a:off x="943512" y="2883391"/>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No puede conducir directamente a los beneficios ambientales.</a:t>
            </a:r>
          </a:p>
        </p:txBody>
      </p:sp>
      <p:sp>
        <p:nvSpPr>
          <p:cNvPr id="157" name="TextBox 45"/>
          <p:cNvSpPr txBox="1"/>
          <p:nvPr/>
        </p:nvSpPr>
        <p:spPr>
          <a:xfrm>
            <a:off x="5543324" y="2879464"/>
            <a:ext cx="2780750" cy="507831"/>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PEF cuesta aproximadamente 50.000 EUR por producto.</a:t>
            </a:r>
          </a:p>
        </p:txBody>
      </p:sp>
      <p:sp>
        <p:nvSpPr>
          <p:cNvPr id="12" name="Titel 1">
            <a:extLst>
              <a:ext uri="{FF2B5EF4-FFF2-40B4-BE49-F238E27FC236}">
                <a16:creationId xmlns:a16="http://schemas.microsoft.com/office/drawing/2014/main" id="{0DE709E3-E1CE-498A-B69E-ECC91F6167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F5223700-C779-4D42-A4AE-3FCF2C6EA6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8">
            <a:extLst>
              <a:ext uri="{FF2B5EF4-FFF2-40B4-BE49-F238E27FC236}">
                <a16:creationId xmlns:a16="http://schemas.microsoft.com/office/drawing/2014/main" id="{08DE2930-1071-4129-A5C3-7A0050800331}"/>
              </a:ext>
            </a:extLst>
          </p:cNvPr>
          <p:cNvSpPr/>
          <p:nvPr/>
        </p:nvSpPr>
        <p:spPr>
          <a:xfrm>
            <a:off x="5543324" y="3602763"/>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FoodDrinkEurope (2013) informa que el desarrollo del Protocolo ENVIFOOD sectorial "ha creado herramientas más accesibles y fáciles.</a:t>
            </a:r>
            <a:endParaRPr lang="en-US" sz="1350" dirty="0">
              <a:solidFill>
                <a:schemeClr val="tx1">
                  <a:lumMod val="75000"/>
                  <a:lumOff val="25000"/>
                </a:schemeClr>
              </a:solidFill>
            </a:endParaRPr>
          </a:p>
        </p:txBody>
      </p:sp>
      <p:sp>
        <p:nvSpPr>
          <p:cNvPr id="11" name="Rectángulo 10">
            <a:extLst>
              <a:ext uri="{FF2B5EF4-FFF2-40B4-BE49-F238E27FC236}">
                <a16:creationId xmlns:a16="http://schemas.microsoft.com/office/drawing/2014/main" id="{E6F08101-4E49-483D-8E78-AEBB79D59F08}"/>
              </a:ext>
            </a:extLst>
          </p:cNvPr>
          <p:cNvSpPr/>
          <p:nvPr/>
        </p:nvSpPr>
        <p:spPr>
          <a:xfrm>
            <a:off x="943512" y="3601108"/>
            <a:ext cx="2780748" cy="1131079"/>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ejercicio es un primer paso crítico en una estrategia para mejorar la sostenibilidad de los productos y las operaciones. </a:t>
            </a:r>
            <a:endParaRPr lang="en-US" sz="1350" dirty="0">
              <a:solidFill>
                <a:schemeClr val="tx1">
                  <a:lumMod val="75000"/>
                  <a:lumOff val="25000"/>
                </a:schemeClr>
              </a:solidFill>
            </a:endParaRPr>
          </a:p>
        </p:txBody>
      </p:sp>
      <p:pic>
        <p:nvPicPr>
          <p:cNvPr id="20" name="Gráfico 19">
            <a:extLst>
              <a:ext uri="{FF2B5EF4-FFF2-40B4-BE49-F238E27FC236}">
                <a16:creationId xmlns:a16="http://schemas.microsoft.com/office/drawing/2014/main" id="{7F22C291-CBB1-4A21-A342-72A1096AF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850241"/>
            <a:ext cx="427966" cy="408757"/>
          </a:xfrm>
          <a:prstGeom prst="rect">
            <a:avLst/>
          </a:prstGeom>
        </p:spPr>
      </p:pic>
      <p:sp>
        <p:nvSpPr>
          <p:cNvPr id="26" name="Rectángulo: esquinas superiores redondeadas 25">
            <a:extLst>
              <a:ext uri="{FF2B5EF4-FFF2-40B4-BE49-F238E27FC236}">
                <a16:creationId xmlns:a16="http://schemas.microsoft.com/office/drawing/2014/main" id="{594CC284-5235-465C-9FE4-4F210D2F2119}"/>
              </a:ext>
            </a:extLst>
          </p:cNvPr>
          <p:cNvSpPr/>
          <p:nvPr/>
        </p:nvSpPr>
        <p:spPr>
          <a:xfrm>
            <a:off x="5540496" y="226452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E8EA32D2-A995-45F0-B9E4-3BB9A1F9C1AE}"/>
              </a:ext>
            </a:extLst>
          </p:cNvPr>
          <p:cNvSpPr/>
          <p:nvPr/>
        </p:nvSpPr>
        <p:spPr>
          <a:xfrm>
            <a:off x="6612699" y="173730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angle 11">
            <a:extLst>
              <a:ext uri="{FF2B5EF4-FFF2-40B4-BE49-F238E27FC236}">
                <a16:creationId xmlns:a16="http://schemas.microsoft.com/office/drawing/2014/main" id="{93294589-067B-4A5E-A61D-5B635409B862}"/>
              </a:ext>
            </a:extLst>
          </p:cNvPr>
          <p:cNvSpPr/>
          <p:nvPr/>
        </p:nvSpPr>
        <p:spPr>
          <a:xfrm>
            <a:off x="5540496" y="2369989"/>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C49BAEE2-5AA5-43ED-B559-3D8A25397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2744" y="1808271"/>
            <a:ext cx="336919" cy="507831"/>
          </a:xfrm>
          <a:prstGeom prst="rect">
            <a:avLst/>
          </a:prstGeom>
        </p:spPr>
      </p:pic>
      <p:sp>
        <p:nvSpPr>
          <p:cNvPr id="22" name="Rectángulo 21">
            <a:extLst>
              <a:ext uri="{FF2B5EF4-FFF2-40B4-BE49-F238E27FC236}">
                <a16:creationId xmlns:a16="http://schemas.microsoft.com/office/drawing/2014/main" id="{5B0AC8E0-422C-4A54-9186-71FEF23EAD1A}"/>
              </a:ext>
            </a:extLst>
          </p:cNvPr>
          <p:cNvSpPr/>
          <p:nvPr/>
        </p:nvSpPr>
        <p:spPr>
          <a:xfrm>
            <a:off x="940190"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04C46914-CD82-497B-BD17-83986FE6741C}"/>
              </a:ext>
            </a:extLst>
          </p:cNvPr>
          <p:cNvSpPr/>
          <p:nvPr/>
        </p:nvSpPr>
        <p:spPr>
          <a:xfrm>
            <a:off x="5537174"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333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526A3FA2-7C60-4CCC-8F0C-824C481E127E}"/>
              </a:ext>
            </a:extLst>
          </p:cNvPr>
          <p:cNvSpPr/>
          <p:nvPr/>
        </p:nvSpPr>
        <p:spPr>
          <a:xfrm flipH="1">
            <a:off x="3271194" y="4359585"/>
            <a:ext cx="5676066" cy="637520"/>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79A888DA-DB68-429A-8863-CFD13745093C}"/>
              </a:ext>
            </a:extLst>
          </p:cNvPr>
          <p:cNvSpPr/>
          <p:nvPr/>
        </p:nvSpPr>
        <p:spPr>
          <a:xfrm>
            <a:off x="370136" y="3479728"/>
            <a:ext cx="4714805"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D3B0F90-ABA5-472B-A5DE-CB92D0B83BCF}"/>
              </a:ext>
            </a:extLst>
          </p:cNvPr>
          <p:cNvSpPr/>
          <p:nvPr/>
        </p:nvSpPr>
        <p:spPr>
          <a:xfrm>
            <a:off x="370136" y="2122877"/>
            <a:ext cx="4714805" cy="461665"/>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06625"/>
            <a:ext cx="8403728" cy="367550"/>
          </a:xfrm>
          <a:noFill/>
        </p:spPr>
        <p:txBody>
          <a:bodyPr vert="horz" lIns="91440" tIns="45720" rIns="91440" bIns="45720" rtlCol="0" anchor="ctr">
            <a:noAutofit/>
          </a:bodyPr>
          <a:lstStyle/>
          <a:p>
            <a:r>
              <a:rPr lang="de-DE" sz="2400" b="1" dirty="0">
                <a:solidFill>
                  <a:srgbClr val="000000">
                    <a:lumMod val="75000"/>
                    <a:lumOff val="25000"/>
                  </a:srgbClr>
                </a:solidFill>
                <a:latin typeface="Arial"/>
              </a:rPr>
              <a:t>Impulsión de la implementación: </a:t>
            </a:r>
            <a:r>
              <a:rPr lang="es-ES" sz="1400" dirty="0">
                <a:solidFill>
                  <a:srgbClr val="000000">
                    <a:lumMod val="75000"/>
                    <a:lumOff val="25000"/>
                  </a:srgbClr>
                </a:solidFill>
                <a:latin typeface="Arial"/>
              </a:rPr>
              <a:t>WRAP (2013) sugiere varias razones para que las empresas de alimentos y bebidas realicen una evaluación de sostenibilidad, así como las formas en que se pueden utilizar los resultados.</a:t>
            </a:r>
            <a:endParaRPr lang="es-ES" sz="3200" dirty="0">
              <a:solidFill>
                <a:srgbClr val="000000">
                  <a:lumMod val="75000"/>
                  <a:lumOff val="25000"/>
                </a:srgbClr>
              </a:solidFill>
              <a:latin typeface="Arial"/>
            </a:endParaRPr>
          </a:p>
        </p:txBody>
      </p:sp>
      <p:pic>
        <p:nvPicPr>
          <p:cNvPr id="9" name="Imagen 8" descr="Imagen que contiene imágenes prediseñadas&#10;&#10;Descripción generada automáticamente">
            <a:extLst>
              <a:ext uri="{FF2B5EF4-FFF2-40B4-BE49-F238E27FC236}">
                <a16:creationId xmlns:a16="http://schemas.microsoft.com/office/drawing/2014/main" id="{EEC36748-8941-4E3B-AF59-F4DE62CE6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81" y="5235288"/>
            <a:ext cx="849139" cy="637520"/>
          </a:xfrm>
          <a:prstGeom prst="rect">
            <a:avLst/>
          </a:prstGeom>
        </p:spPr>
      </p:pic>
      <p:sp>
        <p:nvSpPr>
          <p:cNvPr id="10" name="Titel 1">
            <a:extLst>
              <a:ext uri="{FF2B5EF4-FFF2-40B4-BE49-F238E27FC236}">
                <a16:creationId xmlns:a16="http://schemas.microsoft.com/office/drawing/2014/main" id="{D3F4CCBD-47FA-4922-ACE7-AF85D6D4B63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A48F7D3-9964-45BA-AEB3-800BA059BF0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18">
            <a:extLst>
              <a:ext uri="{FF2B5EF4-FFF2-40B4-BE49-F238E27FC236}">
                <a16:creationId xmlns:a16="http://schemas.microsoft.com/office/drawing/2014/main" id="{F401E7AA-0693-4ED5-9BCC-128D68A9AA04}"/>
              </a:ext>
            </a:extLst>
          </p:cNvPr>
          <p:cNvSpPr/>
          <p:nvPr/>
        </p:nvSpPr>
        <p:spPr>
          <a:xfrm>
            <a:off x="1537227" y="5292438"/>
            <a:ext cx="7410034" cy="523220"/>
          </a:xfrm>
          <a:prstGeom prst="rect">
            <a:avLst/>
          </a:prstGeom>
        </p:spPr>
        <p:txBody>
          <a:bodyPr wrap="square">
            <a:spAutoFit/>
          </a:bodyPr>
          <a:lstStyle/>
          <a:p>
            <a:r>
              <a:rPr lang="es-ES" sz="1400" b="1" i="1" dirty="0">
                <a:solidFill>
                  <a:schemeClr val="tx1">
                    <a:lumMod val="75000"/>
                    <a:lumOff val="25000"/>
                  </a:schemeClr>
                </a:solidFill>
              </a:rPr>
              <a:t>Ejemplo: </a:t>
            </a:r>
            <a:r>
              <a:rPr lang="es-ES" sz="1400" i="1" dirty="0">
                <a:solidFill>
                  <a:schemeClr val="tx1">
                    <a:lumMod val="75000"/>
                    <a:lumOff val="25000"/>
                  </a:schemeClr>
                </a:solidFill>
              </a:rPr>
              <a:t>Nestlé tiene en cuenta un precio "teórico" inflado por el agua al decidir una inversión de un proceso para protegerse de una escasez futura del suministro.</a:t>
            </a:r>
          </a:p>
        </p:txBody>
      </p:sp>
      <p:sp>
        <p:nvSpPr>
          <p:cNvPr id="22" name="Rectángulo 21">
            <a:extLst>
              <a:ext uri="{FF2B5EF4-FFF2-40B4-BE49-F238E27FC236}">
                <a16:creationId xmlns:a16="http://schemas.microsoft.com/office/drawing/2014/main" id="{E94F85BC-DBAF-4C9A-BA43-E2403BB17E09}"/>
              </a:ext>
            </a:extLst>
          </p:cNvPr>
          <p:cNvSpPr/>
          <p:nvPr/>
        </p:nvSpPr>
        <p:spPr>
          <a:xfrm>
            <a:off x="3285795" y="4459327"/>
            <a:ext cx="5661465"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Las empresas que puedan demostrar que toman en serio sus impactos ambientales mantendrán una imagen positiva.</a:t>
            </a:r>
          </a:p>
        </p:txBody>
      </p:sp>
      <p:sp>
        <p:nvSpPr>
          <p:cNvPr id="23" name="Rectángulo 22">
            <a:extLst>
              <a:ext uri="{FF2B5EF4-FFF2-40B4-BE49-F238E27FC236}">
                <a16:creationId xmlns:a16="http://schemas.microsoft.com/office/drawing/2014/main" id="{9A095A57-57AB-4B05-BB69-CB4DC223BD96}"/>
              </a:ext>
            </a:extLst>
          </p:cNvPr>
          <p:cNvSpPr/>
          <p:nvPr/>
        </p:nvSpPr>
        <p:spPr>
          <a:xfrm>
            <a:off x="488681" y="3586749"/>
            <a:ext cx="4596260"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 regulación, real o anticipada puede ser otro factor, con leyes que requieren que los fabricantes midan e informen sobre la sostenibilidad de sus operaciones.</a:t>
            </a:r>
          </a:p>
        </p:txBody>
      </p:sp>
      <p:sp>
        <p:nvSpPr>
          <p:cNvPr id="24" name="Rectángulo 23">
            <a:extLst>
              <a:ext uri="{FF2B5EF4-FFF2-40B4-BE49-F238E27FC236}">
                <a16:creationId xmlns:a16="http://schemas.microsoft.com/office/drawing/2014/main" id="{FB7EF81E-5394-4E50-B109-58C3153A549E}"/>
              </a:ext>
            </a:extLst>
          </p:cNvPr>
          <p:cNvSpPr/>
          <p:nvPr/>
        </p:nvSpPr>
        <p:spPr>
          <a:xfrm>
            <a:off x="488681" y="2120726"/>
            <a:ext cx="4596260"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Un factor clave para llevar a cabo una evaluación de sostenibilidad es identificar y reducir cualquier coste innecesario.</a:t>
            </a:r>
          </a:p>
        </p:txBody>
      </p:sp>
      <p:sp>
        <p:nvSpPr>
          <p:cNvPr id="29" name="Rectángulo 28">
            <a:extLst>
              <a:ext uri="{FF2B5EF4-FFF2-40B4-BE49-F238E27FC236}">
                <a16:creationId xmlns:a16="http://schemas.microsoft.com/office/drawing/2014/main" id="{66E380C3-87F7-4FCF-AC99-EB4D741128A2}"/>
              </a:ext>
            </a:extLst>
          </p:cNvPr>
          <p:cNvSpPr/>
          <p:nvPr/>
        </p:nvSpPr>
        <p:spPr>
          <a:xfrm flipH="1">
            <a:off x="3271194" y="2601054"/>
            <a:ext cx="5676066"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B6014E-51F3-473B-B760-5DBC2C91B23D}"/>
              </a:ext>
            </a:extLst>
          </p:cNvPr>
          <p:cNvSpPr/>
          <p:nvPr/>
        </p:nvSpPr>
        <p:spPr>
          <a:xfrm>
            <a:off x="3271194" y="2709635"/>
            <a:ext cx="5676067"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Para las organizaciones más grandes con un perfil público importante, aspectos como "Mejora de marca", "Riesgo reputacional" y preocupaciones de RSE también serán importantes. </a:t>
            </a:r>
          </a:p>
        </p:txBody>
      </p:sp>
    </p:spTree>
    <p:extLst>
      <p:ext uri="{BB962C8B-B14F-4D97-AF65-F5344CB8AC3E}">
        <p14:creationId xmlns:p14="http://schemas.microsoft.com/office/powerpoint/2010/main" val="3316057793"/>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8432</Words>
  <Application>Microsoft Office PowerPoint</Application>
  <PresentationFormat>Presentación en pantalla (4:3)</PresentationFormat>
  <Paragraphs>707</Paragraphs>
  <Slides>67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67</vt:i4>
      </vt:variant>
    </vt:vector>
  </HeadingPairs>
  <TitlesOfParts>
    <vt:vector size="72" baseType="lpstr">
      <vt:lpstr>Arial</vt:lpstr>
      <vt:lpstr>Calibri</vt:lpstr>
      <vt:lpstr>Courier New</vt:lpstr>
      <vt:lpstr>Wingdings</vt:lpstr>
      <vt:lpstr>Larissa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320</cp:revision>
  <dcterms:created xsi:type="dcterms:W3CDTF">2019-05-16T08:18:17Z</dcterms:created>
  <dcterms:modified xsi:type="dcterms:W3CDTF">2019-10-28T14:18:47Z</dcterms:modified>
</cp:coreProperties>
</file>