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5" r:id="rId2"/>
    <p:sldMasterId id="2147483677" r:id="rId3"/>
    <p:sldMasterId id="2147483679" r:id="rId4"/>
    <p:sldMasterId id="2147483741" r:id="rId5"/>
  </p:sldMasterIdLst>
  <p:notesMasterIdLst>
    <p:notesMasterId r:id="rId46"/>
  </p:notesMasterIdLst>
  <p:handoutMasterIdLst>
    <p:handoutMasterId r:id="rId47"/>
  </p:handoutMasterIdLst>
  <p:sldIdLst>
    <p:sldId id="646" r:id="rId6"/>
    <p:sldId id="507" r:id="rId7"/>
    <p:sldId id="488" r:id="rId8"/>
    <p:sldId id="679" r:id="rId9"/>
    <p:sldId id="493" r:id="rId10"/>
    <p:sldId id="680" r:id="rId11"/>
    <p:sldId id="425" r:id="rId12"/>
    <p:sldId id="681" r:id="rId13"/>
    <p:sldId id="512" r:id="rId14"/>
    <p:sldId id="682" r:id="rId15"/>
    <p:sldId id="647" r:id="rId16"/>
    <p:sldId id="279" r:id="rId17"/>
    <p:sldId id="280" r:id="rId18"/>
    <p:sldId id="352" r:id="rId19"/>
    <p:sldId id="672" r:id="rId20"/>
    <p:sldId id="683" r:id="rId21"/>
    <p:sldId id="516" r:id="rId22"/>
    <p:sldId id="520" r:id="rId23"/>
    <p:sldId id="521" r:id="rId24"/>
    <p:sldId id="290" r:id="rId25"/>
    <p:sldId id="360" r:id="rId26"/>
    <p:sldId id="684" r:id="rId27"/>
    <p:sldId id="541" r:id="rId28"/>
    <p:sldId id="685" r:id="rId29"/>
    <p:sldId id="544" r:id="rId30"/>
    <p:sldId id="602" r:id="rId31"/>
    <p:sldId id="686" r:id="rId32"/>
    <p:sldId id="676" r:id="rId33"/>
    <p:sldId id="578" r:id="rId34"/>
    <p:sldId id="687" r:id="rId35"/>
    <p:sldId id="688" r:id="rId36"/>
    <p:sldId id="581" r:id="rId37"/>
    <p:sldId id="582" r:id="rId38"/>
    <p:sldId id="583" r:id="rId39"/>
    <p:sldId id="689" r:id="rId40"/>
    <p:sldId id="593" r:id="rId41"/>
    <p:sldId id="594" r:id="rId42"/>
    <p:sldId id="595" r:id="rId43"/>
    <p:sldId id="690" r:id="rId44"/>
    <p:sldId id="342" r:id="rId4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en Kubin" initials="KK" lastIdx="1" clrIdx="0"/>
  <p:cmAuthor id="1" name="Georg Ratjen" initials="G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F2FCF3"/>
    <a:srgbClr val="DDF7DF"/>
    <a:srgbClr val="C6F2C9"/>
    <a:srgbClr val="D5F7EC"/>
    <a:srgbClr val="008595"/>
    <a:srgbClr val="22B88B"/>
    <a:srgbClr val="573C78"/>
    <a:srgbClr val="1A8B69"/>
    <a:srgbClr val="7CE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0D491-6153-45EA-ADF9-DE79171D221A}" v="308" dt="2019-07-25T08:25:36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7870" autoAdjust="0"/>
  </p:normalViewPr>
  <p:slideViewPr>
    <p:cSldViewPr>
      <p:cViewPr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28B0D491-6153-45EA-ADF9-DE79171D221A}"/>
    <pc:docChg chg="undo custSel addSld delSld modSld modMainMaster">
      <pc:chgData name="Sara Zarazaga Navarro" userId="3d120633-b5e1-4aa4-9335-407903167109" providerId="ADAL" clId="{28B0D491-6153-45EA-ADF9-DE79171D221A}" dt="2019-07-25T08:25:46.362" v="1920" actId="404"/>
      <pc:docMkLst>
        <pc:docMk/>
      </pc:docMkLst>
      <pc:sldChg chg="modSp">
        <pc:chgData name="Sara Zarazaga Navarro" userId="3d120633-b5e1-4aa4-9335-407903167109" providerId="ADAL" clId="{28B0D491-6153-45EA-ADF9-DE79171D221A}" dt="2019-07-25T07:55:26.528" v="298" actId="404"/>
        <pc:sldMkLst>
          <pc:docMk/>
          <pc:sldMk cId="0" sldId="279"/>
        </pc:sldMkLst>
        <pc:spChg chg="mod">
          <ac:chgData name="Sara Zarazaga Navarro" userId="3d120633-b5e1-4aa4-9335-407903167109" providerId="ADAL" clId="{28B0D491-6153-45EA-ADF9-DE79171D221A}" dt="2019-07-25T07:55:26.528" v="298" actId="404"/>
          <ac:spMkLst>
            <pc:docMk/>
            <pc:sldMk cId="0" sldId="279"/>
            <ac:spMk id="4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7:05.250" v="346" actId="1035"/>
        <pc:sldMkLst>
          <pc:docMk/>
          <pc:sldMk cId="0" sldId="280"/>
        </pc:sldMkLst>
        <pc:spChg chg="mod">
          <ac:chgData name="Sara Zarazaga Navarro" userId="3d120633-b5e1-4aa4-9335-407903167109" providerId="ADAL" clId="{28B0D491-6153-45EA-ADF9-DE79171D221A}" dt="2019-07-25T07:57:00.234" v="344" actId="20577"/>
          <ac:spMkLst>
            <pc:docMk/>
            <pc:sldMk cId="0" sldId="280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6:15.808" v="315" actId="1076"/>
          <ac:spMkLst>
            <pc:docMk/>
            <pc:sldMk cId="0" sldId="280"/>
            <ac:spMk id="6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7:05.250" v="346" actId="1035"/>
          <ac:picMkLst>
            <pc:docMk/>
            <pc:sldMk cId="0" sldId="280"/>
            <ac:picMk id="12" creationId="{AF49E507-895C-45B0-9A64-5628C30989CE}"/>
          </ac:picMkLst>
        </pc:picChg>
      </pc:sldChg>
      <pc:sldChg chg="modSp">
        <pc:chgData name="Sara Zarazaga Navarro" userId="3d120633-b5e1-4aa4-9335-407903167109" providerId="ADAL" clId="{28B0D491-6153-45EA-ADF9-DE79171D221A}" dt="2019-07-25T07:58:45.956" v="359" actId="1076"/>
        <pc:sldMkLst>
          <pc:docMk/>
          <pc:sldMk cId="0" sldId="290"/>
        </pc:sldMkLst>
        <pc:spChg chg="mod">
          <ac:chgData name="Sara Zarazaga Navarro" userId="3d120633-b5e1-4aa4-9335-407903167109" providerId="ADAL" clId="{28B0D491-6153-45EA-ADF9-DE79171D221A}" dt="2019-07-25T07:57:31.781" v="350" actId="404"/>
          <ac:spMkLst>
            <pc:docMk/>
            <pc:sldMk cId="0" sldId="290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8:31.264" v="356" actId="1076"/>
          <ac:picMkLst>
            <pc:docMk/>
            <pc:sldMk cId="0" sldId="290"/>
            <ac:picMk id="10" creationId="{6208F524-3BE4-44BF-B826-8DBEC2031015}"/>
          </ac:picMkLst>
        </pc:picChg>
        <pc:picChg chg="mod">
          <ac:chgData name="Sara Zarazaga Navarro" userId="3d120633-b5e1-4aa4-9335-407903167109" providerId="ADAL" clId="{28B0D491-6153-45EA-ADF9-DE79171D221A}" dt="2019-07-25T07:58:34.199" v="357" actId="1076"/>
          <ac:picMkLst>
            <pc:docMk/>
            <pc:sldMk cId="0" sldId="290"/>
            <ac:picMk id="11" creationId="{68257DC4-3D90-4AAD-B6FC-922CE18E88EF}"/>
          </ac:picMkLst>
        </pc:picChg>
        <pc:picChg chg="mod">
          <ac:chgData name="Sara Zarazaga Navarro" userId="3d120633-b5e1-4aa4-9335-407903167109" providerId="ADAL" clId="{28B0D491-6153-45EA-ADF9-DE79171D221A}" dt="2019-07-25T07:58:45.956" v="359" actId="1076"/>
          <ac:picMkLst>
            <pc:docMk/>
            <pc:sldMk cId="0" sldId="290"/>
            <ac:picMk id="12" creationId="{2350200E-E47A-48B9-9EFA-80EB2367869C}"/>
          </ac:picMkLst>
        </pc:picChg>
        <pc:picChg chg="mod">
          <ac:chgData name="Sara Zarazaga Navarro" userId="3d120633-b5e1-4aa4-9335-407903167109" providerId="ADAL" clId="{28B0D491-6153-45EA-ADF9-DE79171D221A}" dt="2019-07-25T07:58:39.379" v="358" actId="1076"/>
          <ac:picMkLst>
            <pc:docMk/>
            <pc:sldMk cId="0" sldId="290"/>
            <ac:picMk id="13" creationId="{B948A8C7-754E-4E96-9A3A-E979F29962D3}"/>
          </ac:picMkLst>
        </pc:picChg>
      </pc:sldChg>
      <pc:sldChg chg="add">
        <pc:chgData name="Sara Zarazaga Navarro" userId="3d120633-b5e1-4aa4-9335-407903167109" providerId="ADAL" clId="{28B0D491-6153-45EA-ADF9-DE79171D221A}" dt="2019-07-25T08:05:27.230" v="440"/>
        <pc:sldMkLst>
          <pc:docMk/>
          <pc:sldMk cId="4051448276" sldId="342"/>
        </pc:sldMkLst>
      </pc:sldChg>
      <pc:sldChg chg="modSp">
        <pc:chgData name="Sara Zarazaga Navarro" userId="3d120633-b5e1-4aa4-9335-407903167109" providerId="ADAL" clId="{28B0D491-6153-45EA-ADF9-DE79171D221A}" dt="2019-07-25T07:57:19.876" v="348" actId="404"/>
        <pc:sldMkLst>
          <pc:docMk/>
          <pc:sldMk cId="248318806" sldId="352"/>
        </pc:sldMkLst>
        <pc:spChg chg="mod">
          <ac:chgData name="Sara Zarazaga Navarro" userId="3d120633-b5e1-4aa4-9335-407903167109" providerId="ADAL" clId="{28B0D491-6153-45EA-ADF9-DE79171D221A}" dt="2019-07-25T07:57:19.876" v="348" actId="404"/>
          <ac:spMkLst>
            <pc:docMk/>
            <pc:sldMk cId="248318806" sldId="352"/>
            <ac:spMk id="4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8:56.254" v="361" actId="404"/>
        <pc:sldMkLst>
          <pc:docMk/>
          <pc:sldMk cId="3757577655" sldId="360"/>
        </pc:sldMkLst>
        <pc:spChg chg="mod">
          <ac:chgData name="Sara Zarazaga Navarro" userId="3d120633-b5e1-4aa4-9335-407903167109" providerId="ADAL" clId="{28B0D491-6153-45EA-ADF9-DE79171D221A}" dt="2019-07-25T07:58:56.254" v="361" actId="404"/>
          <ac:spMkLst>
            <pc:docMk/>
            <pc:sldMk cId="3757577655" sldId="360"/>
            <ac:spMk id="7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3:57.740" v="274" actId="1076"/>
        <pc:sldMkLst>
          <pc:docMk/>
          <pc:sldMk cId="399679367" sldId="425"/>
        </pc:sldMkLst>
        <pc:spChg chg="mod">
          <ac:chgData name="Sara Zarazaga Navarro" userId="3d120633-b5e1-4aa4-9335-407903167109" providerId="ADAL" clId="{28B0D491-6153-45EA-ADF9-DE79171D221A}" dt="2019-07-25T07:53:30.303" v="271" actId="404"/>
          <ac:spMkLst>
            <pc:docMk/>
            <pc:sldMk cId="399679367" sldId="425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3:46.579" v="272" actId="1076"/>
          <ac:picMkLst>
            <pc:docMk/>
            <pc:sldMk cId="399679367" sldId="425"/>
            <ac:picMk id="14" creationId="{78B46B6C-9E9F-4847-A940-3904F84F09FB}"/>
          </ac:picMkLst>
        </pc:picChg>
        <pc:picChg chg="mod">
          <ac:chgData name="Sara Zarazaga Navarro" userId="3d120633-b5e1-4aa4-9335-407903167109" providerId="ADAL" clId="{28B0D491-6153-45EA-ADF9-DE79171D221A}" dt="2019-07-25T07:53:53.386" v="273" actId="1076"/>
          <ac:picMkLst>
            <pc:docMk/>
            <pc:sldMk cId="399679367" sldId="425"/>
            <ac:picMk id="15" creationId="{267B11BF-8F71-4ECA-BE15-D2CBB5E12FBA}"/>
          </ac:picMkLst>
        </pc:picChg>
        <pc:picChg chg="mod">
          <ac:chgData name="Sara Zarazaga Navarro" userId="3d120633-b5e1-4aa4-9335-407903167109" providerId="ADAL" clId="{28B0D491-6153-45EA-ADF9-DE79171D221A}" dt="2019-07-25T07:53:57.740" v="274" actId="1076"/>
          <ac:picMkLst>
            <pc:docMk/>
            <pc:sldMk cId="399679367" sldId="425"/>
            <ac:picMk id="16" creationId="{DA9B03D3-8387-4BA3-9684-3579DBEBB222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03.178" v="264" actId="1076"/>
        <pc:sldMkLst>
          <pc:docMk/>
          <pc:sldMk cId="3363037497" sldId="488"/>
        </pc:sldMkLst>
        <pc:spChg chg="mod">
          <ac:chgData name="Sara Zarazaga Navarro" userId="3d120633-b5e1-4aa4-9335-407903167109" providerId="ADAL" clId="{28B0D491-6153-45EA-ADF9-DE79171D221A}" dt="2019-07-25T07:52:35.783" v="252" actId="1035"/>
          <ac:spMkLst>
            <pc:docMk/>
            <pc:sldMk cId="3363037497" sldId="488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37.178" v="253" actId="1076"/>
          <ac:spMkLst>
            <pc:docMk/>
            <pc:sldMk cId="3363037497" sldId="488"/>
            <ac:spMk id="19" creationId="{D9782251-1029-4FC4-BD28-974BA7D80A67}"/>
          </ac:spMkLst>
        </pc:spChg>
        <pc:picChg chg="mod">
          <ac:chgData name="Sara Zarazaga Navarro" userId="3d120633-b5e1-4aa4-9335-407903167109" providerId="ADAL" clId="{28B0D491-6153-45EA-ADF9-DE79171D221A}" dt="2019-07-25T07:52:46.289" v="257" actId="1076"/>
          <ac:picMkLst>
            <pc:docMk/>
            <pc:sldMk cId="3363037497" sldId="488"/>
            <ac:picMk id="12" creationId="{363C1173-BE69-41F5-8D9C-30B3DEC6E664}"/>
          </ac:picMkLst>
        </pc:picChg>
        <pc:picChg chg="mod">
          <ac:chgData name="Sara Zarazaga Navarro" userId="3d120633-b5e1-4aa4-9335-407903167109" providerId="ADAL" clId="{28B0D491-6153-45EA-ADF9-DE79171D221A}" dt="2019-07-25T07:52:52.431" v="263" actId="1076"/>
          <ac:picMkLst>
            <pc:docMk/>
            <pc:sldMk cId="3363037497" sldId="488"/>
            <ac:picMk id="13" creationId="{5B5C49C4-AAD4-42A2-A39F-DED0F7B2BC12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4" creationId="{91C58540-F3F6-40BC-A191-641E8BBB9969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5" creationId="{F8AAD4A3-B891-4DD3-8A81-5AD7289C5136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6" creationId="{D900B4CD-A22C-4A4A-ADC0-02757C1B3121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21.856" v="269" actId="404"/>
        <pc:sldMkLst>
          <pc:docMk/>
          <pc:sldMk cId="2415092332" sldId="493"/>
        </pc:sldMkLst>
        <pc:spChg chg="mod">
          <ac:chgData name="Sara Zarazaga Navarro" userId="3d120633-b5e1-4aa4-9335-407903167109" providerId="ADAL" clId="{28B0D491-6153-45EA-ADF9-DE79171D221A}" dt="2019-07-25T07:53:21.856" v="269" actId="404"/>
          <ac:spMkLst>
            <pc:docMk/>
            <pc:sldMk cId="2415092332" sldId="493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21.856" v="269" actId="404"/>
          <ac:spMkLst>
            <pc:docMk/>
            <pc:sldMk cId="2415092332" sldId="493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24:27.322" v="24" actId="1076"/>
          <ac:spMkLst>
            <pc:docMk/>
            <pc:sldMk cId="2415092332" sldId="493"/>
            <ac:spMk id="15" creationId="{89C4763C-1A87-4400-9373-C030EC7CFBB4}"/>
          </ac:spMkLst>
        </pc:spChg>
      </pc:sldChg>
      <pc:sldChg chg="modSp">
        <pc:chgData name="Sara Zarazaga Navarro" userId="3d120633-b5e1-4aa4-9335-407903167109" providerId="ADAL" clId="{28B0D491-6153-45EA-ADF9-DE79171D221A}" dt="2019-07-25T07:52:26.944" v="248" actId="1076"/>
        <pc:sldMkLst>
          <pc:docMk/>
          <pc:sldMk cId="2622588165" sldId="507"/>
        </pc:sldMkLst>
        <pc:spChg chg="mod">
          <ac:chgData name="Sara Zarazaga Navarro" userId="3d120633-b5e1-4aa4-9335-407903167109" providerId="ADAL" clId="{28B0D491-6153-45EA-ADF9-DE79171D221A}" dt="2019-07-25T07:48:53.173" v="237" actId="404"/>
          <ac:spMkLst>
            <pc:docMk/>
            <pc:sldMk cId="2622588165" sldId="507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3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20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22.622" v="279" actId="404"/>
        <pc:sldMkLst>
          <pc:docMk/>
          <pc:sldMk cId="3821733491" sldId="512"/>
        </pc:sldMkLst>
        <pc:spChg chg="mod">
          <ac:chgData name="Sara Zarazaga Navarro" userId="3d120633-b5e1-4aa4-9335-407903167109" providerId="ADAL" clId="{28B0D491-6153-45EA-ADF9-DE79171D221A}" dt="2019-07-25T07:54:22.622" v="279" actId="404"/>
          <ac:spMkLst>
            <pc:docMk/>
            <pc:sldMk cId="3821733491" sldId="512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27:56.587" v="74"/>
          <ac:spMkLst>
            <pc:docMk/>
            <pc:sldMk cId="3821733491" sldId="512"/>
            <ac:spMk id="27" creationId="{51795978-A6A1-42AF-A9F9-3DBE1243EB5E}"/>
          </ac:spMkLst>
        </pc:spChg>
        <pc:grpChg chg="mod">
          <ac:chgData name="Sara Zarazaga Navarro" userId="3d120633-b5e1-4aa4-9335-407903167109" providerId="ADAL" clId="{28B0D491-6153-45EA-ADF9-DE79171D221A}" dt="2019-07-25T07:27:56.587" v="74"/>
          <ac:grpSpMkLst>
            <pc:docMk/>
            <pc:sldMk cId="3821733491" sldId="512"/>
            <ac:grpSpMk id="33" creationId="{FFF9D6DE-9026-4D3F-AFB7-648A0E278A9D}"/>
          </ac:grpSpMkLst>
        </pc:grpChg>
        <pc:picChg chg="mod">
          <ac:chgData name="Sara Zarazaga Navarro" userId="3d120633-b5e1-4aa4-9335-407903167109" providerId="ADAL" clId="{28B0D491-6153-45EA-ADF9-DE79171D221A}" dt="2019-07-25T07:26:47.048" v="47" actId="1076"/>
          <ac:picMkLst>
            <pc:docMk/>
            <pc:sldMk cId="3821733491" sldId="512"/>
            <ac:picMk id="26" creationId="{8BCC590C-1A47-42F6-AE1C-CFE805CADBBF}"/>
          </ac:picMkLst>
        </pc:picChg>
      </pc:sldChg>
      <pc:sldChg chg="modSp">
        <pc:chgData name="Sara Zarazaga Navarro" userId="3d120633-b5e1-4aa4-9335-407903167109" providerId="ADAL" clId="{28B0D491-6153-45EA-ADF9-DE79171D221A}" dt="2019-07-25T07:30:01.220" v="89" actId="1076"/>
        <pc:sldMkLst>
          <pc:docMk/>
          <pc:sldMk cId="4071855575" sldId="520"/>
        </pc:sldMkLst>
        <pc:spChg chg="mod">
          <ac:chgData name="Sara Zarazaga Navarro" userId="3d120633-b5e1-4aa4-9335-407903167109" providerId="ADAL" clId="{28B0D491-6153-45EA-ADF9-DE79171D221A}" dt="2019-07-25T07:30:01.220" v="89" actId="1076"/>
          <ac:spMkLst>
            <pc:docMk/>
            <pc:sldMk cId="4071855575" sldId="520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29:55.608" v="88" actId="1076"/>
          <ac:picMkLst>
            <pc:docMk/>
            <pc:sldMk cId="4071855575" sldId="520"/>
            <ac:picMk id="8" creationId="{0DE0E6BE-A8F8-4A8F-9DC4-F348CCD56770}"/>
          </ac:picMkLst>
        </pc:picChg>
      </pc:sldChg>
      <pc:sldChg chg="modSp">
        <pc:chgData name="Sara Zarazaga Navarro" userId="3d120633-b5e1-4aa4-9335-407903167109" providerId="ADAL" clId="{28B0D491-6153-45EA-ADF9-DE79171D221A}" dt="2019-07-25T07:59:18.862" v="366" actId="1076"/>
        <pc:sldMkLst>
          <pc:docMk/>
          <pc:sldMk cId="3104999242" sldId="541"/>
        </pc:sldMkLst>
        <pc:spChg chg="mod">
          <ac:chgData name="Sara Zarazaga Navarro" userId="3d120633-b5e1-4aa4-9335-407903167109" providerId="ADAL" clId="{28B0D491-6153-45EA-ADF9-DE79171D221A}" dt="2019-07-25T07:59:06.310" v="363" actId="404"/>
          <ac:spMkLst>
            <pc:docMk/>
            <pc:sldMk cId="3104999242" sldId="541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9:15.438" v="365" actId="1076"/>
          <ac:picMkLst>
            <pc:docMk/>
            <pc:sldMk cId="3104999242" sldId="541"/>
            <ac:picMk id="11" creationId="{E7F3DB76-E5A2-4533-A8FA-5B83ECD0D076}"/>
          </ac:picMkLst>
        </pc:picChg>
        <pc:picChg chg="mod">
          <ac:chgData name="Sara Zarazaga Navarro" userId="3d120633-b5e1-4aa4-9335-407903167109" providerId="ADAL" clId="{28B0D491-6153-45EA-ADF9-DE79171D221A}" dt="2019-07-25T07:59:18.862" v="366" actId="1076"/>
          <ac:picMkLst>
            <pc:docMk/>
            <pc:sldMk cId="3104999242" sldId="541"/>
            <ac:picMk id="29" creationId="{5E915251-A482-4E82-964B-67AE91CC7B5D}"/>
          </ac:picMkLst>
        </pc:picChg>
      </pc:sldChg>
      <pc:sldChg chg="modSp">
        <pc:chgData name="Sara Zarazaga Navarro" userId="3d120633-b5e1-4aa4-9335-407903167109" providerId="ADAL" clId="{28B0D491-6153-45EA-ADF9-DE79171D221A}" dt="2019-07-25T08:00:23.475" v="389" actId="1076"/>
        <pc:sldMkLst>
          <pc:docMk/>
          <pc:sldMk cId="2013909500" sldId="578"/>
        </pc:sldMkLst>
        <pc:spChg chg="mod">
          <ac:chgData name="Sara Zarazaga Navarro" userId="3d120633-b5e1-4aa4-9335-407903167109" providerId="ADAL" clId="{28B0D491-6153-45EA-ADF9-DE79171D221A}" dt="2019-07-25T08:00:03.584" v="380" actId="403"/>
          <ac:spMkLst>
            <pc:docMk/>
            <pc:sldMk cId="2013909500" sldId="578"/>
            <ac:spMk id="7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0:12.880" v="386" actId="1035"/>
          <ac:picMkLst>
            <pc:docMk/>
            <pc:sldMk cId="2013909500" sldId="578"/>
            <ac:picMk id="13" creationId="{F022BBC6-05B2-4A50-B8F4-1534C5E8F509}"/>
          </ac:picMkLst>
        </pc:picChg>
        <pc:picChg chg="mod">
          <ac:chgData name="Sara Zarazaga Navarro" userId="3d120633-b5e1-4aa4-9335-407903167109" providerId="ADAL" clId="{28B0D491-6153-45EA-ADF9-DE79171D221A}" dt="2019-07-25T08:00:19.473" v="388" actId="1076"/>
          <ac:picMkLst>
            <pc:docMk/>
            <pc:sldMk cId="2013909500" sldId="578"/>
            <ac:picMk id="14" creationId="{1BCA0E14-C9A7-4969-8BF4-6946340B894A}"/>
          </ac:picMkLst>
        </pc:picChg>
        <pc:picChg chg="mod">
          <ac:chgData name="Sara Zarazaga Navarro" userId="3d120633-b5e1-4aa4-9335-407903167109" providerId="ADAL" clId="{28B0D491-6153-45EA-ADF9-DE79171D221A}" dt="2019-07-25T08:00:23.475" v="389" actId="1076"/>
          <ac:picMkLst>
            <pc:docMk/>
            <pc:sldMk cId="2013909500" sldId="578"/>
            <ac:picMk id="15" creationId="{5A1D4DD3-2F1E-4125-B1B8-A8ADD6324296}"/>
          </ac:picMkLst>
        </pc:picChg>
      </pc:sldChg>
      <pc:sldChg chg="modSp">
        <pc:chgData name="Sara Zarazaga Navarro" userId="3d120633-b5e1-4aa4-9335-407903167109" providerId="ADAL" clId="{28B0D491-6153-45EA-ADF9-DE79171D221A}" dt="2019-07-25T08:00:47.823" v="396" actId="1076"/>
        <pc:sldMkLst>
          <pc:docMk/>
          <pc:sldMk cId="2660597801" sldId="581"/>
        </pc:sldMkLst>
        <pc:spChg chg="mod">
          <ac:chgData name="Sara Zarazaga Navarro" userId="3d120633-b5e1-4aa4-9335-407903167109" providerId="ADAL" clId="{28B0D491-6153-45EA-ADF9-DE79171D221A}" dt="2019-07-25T08:00:30.835" v="391" actId="404"/>
          <ac:spMkLst>
            <pc:docMk/>
            <pc:sldMk cId="2660597801" sldId="581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0:38.055" v="393" actId="1076"/>
          <ac:picMkLst>
            <pc:docMk/>
            <pc:sldMk cId="2660597801" sldId="581"/>
            <ac:picMk id="9" creationId="{24EEAB53-0238-44D0-A31B-633A71203207}"/>
          </ac:picMkLst>
        </pc:picChg>
        <pc:picChg chg="mod">
          <ac:chgData name="Sara Zarazaga Navarro" userId="3d120633-b5e1-4aa4-9335-407903167109" providerId="ADAL" clId="{28B0D491-6153-45EA-ADF9-DE79171D221A}" dt="2019-07-25T08:00:44.176" v="395" actId="1076"/>
          <ac:picMkLst>
            <pc:docMk/>
            <pc:sldMk cId="2660597801" sldId="581"/>
            <ac:picMk id="10" creationId="{6C3C3E77-6269-4B54-9729-AC62A285B468}"/>
          </ac:picMkLst>
        </pc:picChg>
        <pc:picChg chg="mod">
          <ac:chgData name="Sara Zarazaga Navarro" userId="3d120633-b5e1-4aa4-9335-407903167109" providerId="ADAL" clId="{28B0D491-6153-45EA-ADF9-DE79171D221A}" dt="2019-07-25T08:00:47.823" v="396" actId="1076"/>
          <ac:picMkLst>
            <pc:docMk/>
            <pc:sldMk cId="2660597801" sldId="581"/>
            <ac:picMk id="11" creationId="{A121ED48-D084-4B12-B6E9-692EFC1AFBB3}"/>
          </ac:picMkLst>
        </pc:picChg>
        <pc:picChg chg="mod">
          <ac:chgData name="Sara Zarazaga Navarro" userId="3d120633-b5e1-4aa4-9335-407903167109" providerId="ADAL" clId="{28B0D491-6153-45EA-ADF9-DE79171D221A}" dt="2019-07-25T08:00:35.769" v="392" actId="1076"/>
          <ac:picMkLst>
            <pc:docMk/>
            <pc:sldMk cId="2660597801" sldId="581"/>
            <ac:picMk id="12" creationId="{512AD61F-6C49-4980-85F7-28B4928E039D}"/>
          </ac:picMkLst>
        </pc:picChg>
        <pc:picChg chg="mod">
          <ac:chgData name="Sara Zarazaga Navarro" userId="3d120633-b5e1-4aa4-9335-407903167109" providerId="ADAL" clId="{28B0D491-6153-45EA-ADF9-DE79171D221A}" dt="2019-07-25T08:00:40.613" v="394" actId="1076"/>
          <ac:picMkLst>
            <pc:docMk/>
            <pc:sldMk cId="2660597801" sldId="581"/>
            <ac:picMk id="13" creationId="{C50CF6B0-FDEB-4A78-BEA8-ACBFE575D344}"/>
          </ac:picMkLst>
        </pc:picChg>
      </pc:sldChg>
      <pc:sldChg chg="modSp">
        <pc:chgData name="Sara Zarazaga Navarro" userId="3d120633-b5e1-4aa4-9335-407903167109" providerId="ADAL" clId="{28B0D491-6153-45EA-ADF9-DE79171D221A}" dt="2019-07-25T08:01:16.003" v="404" actId="1076"/>
        <pc:sldMkLst>
          <pc:docMk/>
          <pc:sldMk cId="1932710487" sldId="582"/>
        </pc:sldMkLst>
        <pc:spChg chg="mod">
          <ac:chgData name="Sara Zarazaga Navarro" userId="3d120633-b5e1-4aa4-9335-407903167109" providerId="ADAL" clId="{28B0D491-6153-45EA-ADF9-DE79171D221A}" dt="2019-07-25T08:01:06.836" v="401" actId="208"/>
          <ac:spMkLst>
            <pc:docMk/>
            <pc:sldMk cId="1932710487" sldId="582"/>
            <ac:spMk id="2" creationId="{83C72A9E-946C-425E-853A-59398F830EE8}"/>
          </ac:spMkLst>
        </pc:spChg>
        <pc:spChg chg="mod">
          <ac:chgData name="Sara Zarazaga Navarro" userId="3d120633-b5e1-4aa4-9335-407903167109" providerId="ADAL" clId="{28B0D491-6153-45EA-ADF9-DE79171D221A}" dt="2019-07-25T08:00:56.436" v="398" actId="404"/>
          <ac:spMkLst>
            <pc:docMk/>
            <pc:sldMk cId="1932710487" sldId="582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1:16.003" v="404" actId="1076"/>
          <ac:picMkLst>
            <pc:docMk/>
            <pc:sldMk cId="1932710487" sldId="582"/>
            <ac:picMk id="10" creationId="{1DF1AB02-9EF5-48B5-87C4-B21F15EB715C}"/>
          </ac:picMkLst>
        </pc:picChg>
        <pc:picChg chg="mod">
          <ac:chgData name="Sara Zarazaga Navarro" userId="3d120633-b5e1-4aa4-9335-407903167109" providerId="ADAL" clId="{28B0D491-6153-45EA-ADF9-DE79171D221A}" dt="2019-07-25T08:01:11.407" v="402" actId="1076"/>
          <ac:picMkLst>
            <pc:docMk/>
            <pc:sldMk cId="1932710487" sldId="582"/>
            <ac:picMk id="11" creationId="{6DF65CC4-8CF4-4812-823C-396691696265}"/>
          </ac:picMkLst>
        </pc:picChg>
      </pc:sldChg>
      <pc:sldChg chg="modSp">
        <pc:chgData name="Sara Zarazaga Navarro" userId="3d120633-b5e1-4aa4-9335-407903167109" providerId="ADAL" clId="{28B0D491-6153-45EA-ADF9-DE79171D221A}" dt="2019-07-25T08:01:49.392" v="416" actId="1076"/>
        <pc:sldMkLst>
          <pc:docMk/>
          <pc:sldMk cId="2616371196" sldId="593"/>
        </pc:sldMkLst>
        <pc:spChg chg="mod">
          <ac:chgData name="Sara Zarazaga Navarro" userId="3d120633-b5e1-4aa4-9335-407903167109" providerId="ADAL" clId="{28B0D491-6153-45EA-ADF9-DE79171D221A}" dt="2019-07-25T08:01:47.320" v="415" actId="20577"/>
          <ac:spMkLst>
            <pc:docMk/>
            <pc:sldMk cId="2616371196" sldId="593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1:49.392" v="416" actId="1076"/>
          <ac:picMkLst>
            <pc:docMk/>
            <pc:sldMk cId="2616371196" sldId="593"/>
            <ac:picMk id="14" creationId="{D9583D34-879B-47AB-A4D6-BD446709F269}"/>
          </ac:picMkLst>
        </pc:picChg>
      </pc:sldChg>
      <pc:sldChg chg="modSp">
        <pc:chgData name="Sara Zarazaga Navarro" userId="3d120633-b5e1-4aa4-9335-407903167109" providerId="ADAL" clId="{28B0D491-6153-45EA-ADF9-DE79171D221A}" dt="2019-07-25T08:02:10.975" v="423" actId="404"/>
        <pc:sldMkLst>
          <pc:docMk/>
          <pc:sldMk cId="2319138889" sldId="594"/>
        </pc:sldMkLst>
        <pc:spChg chg="mod">
          <ac:chgData name="Sara Zarazaga Navarro" userId="3d120633-b5e1-4aa4-9335-407903167109" providerId="ADAL" clId="{28B0D491-6153-45EA-ADF9-DE79171D221A}" dt="2019-07-25T08:02:10.975" v="423" actId="404"/>
          <ac:spMkLst>
            <pc:docMk/>
            <pc:sldMk cId="2319138889" sldId="594"/>
            <ac:spMk id="3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6" creationId="{F36F8C92-E232-4419-9D96-A2FC5D96B1CF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7" creationId="{1285F8EC-72A3-4678-A9FB-6021FABE19E1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9" creationId="{8142A9E3-7B37-4228-A001-C2BE292D3998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0" creationId="{97CC1995-8B7A-4CDC-89E7-391C9235C947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1" creationId="{F2872971-714B-41B6-8C69-7E356BE349F3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2" creationId="{23FBBA70-D321-4B86-9B94-E3A5552E77F5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3" creationId="{287E98D6-67AA-4024-ABEC-28BB05F8DACC}"/>
          </ac:spMkLst>
        </pc:spChg>
      </pc:sldChg>
      <pc:sldChg chg="modSp">
        <pc:chgData name="Sara Zarazaga Navarro" userId="3d120633-b5e1-4aa4-9335-407903167109" providerId="ADAL" clId="{28B0D491-6153-45EA-ADF9-DE79171D221A}" dt="2019-07-25T08:02:34.649" v="432"/>
        <pc:sldMkLst>
          <pc:docMk/>
          <pc:sldMk cId="709459104" sldId="595"/>
        </pc:sldMkLst>
        <pc:graphicFrameChg chg="mod">
          <ac:chgData name="Sara Zarazaga Navarro" userId="3d120633-b5e1-4aa4-9335-407903167109" providerId="ADAL" clId="{28B0D491-6153-45EA-ADF9-DE79171D221A}" dt="2019-07-25T08:02:34.649" v="432"/>
          <ac:graphicFrameMkLst>
            <pc:docMk/>
            <pc:sldMk cId="709459104" sldId="595"/>
            <ac:graphicFrameMk id="6" creationId="{E065F2F1-08E5-4009-8099-707D72B4835F}"/>
          </ac:graphicFrameMkLst>
        </pc:graphicFrameChg>
      </pc:sldChg>
      <pc:sldChg chg="modSp">
        <pc:chgData name="Sara Zarazaga Navarro" userId="3d120633-b5e1-4aa4-9335-407903167109" providerId="ADAL" clId="{28B0D491-6153-45EA-ADF9-DE79171D221A}" dt="2019-07-25T07:59:42.251" v="373" actId="27636"/>
        <pc:sldMkLst>
          <pc:docMk/>
          <pc:sldMk cId="3207663975" sldId="602"/>
        </pc:sldMkLst>
        <pc:spChg chg="mod">
          <ac:chgData name="Sara Zarazaga Navarro" userId="3d120633-b5e1-4aa4-9335-407903167109" providerId="ADAL" clId="{28B0D491-6153-45EA-ADF9-DE79171D221A}" dt="2019-07-25T07:59:42.251" v="373" actId="27636"/>
          <ac:spMkLst>
            <pc:docMk/>
            <pc:sldMk cId="3207663975" sldId="602"/>
            <ac:spMk id="4" creationId="{00000000-0000-0000-0000-000000000000}"/>
          </ac:spMkLst>
        </pc:spChg>
      </pc:sldChg>
      <pc:sldChg chg="del">
        <pc:chgData name="Sara Zarazaga Navarro" userId="3d120633-b5e1-4aa4-9335-407903167109" providerId="ADAL" clId="{28B0D491-6153-45EA-ADF9-DE79171D221A}" dt="2019-07-25T08:05:25.753" v="439" actId="2696"/>
        <pc:sldMkLst>
          <pc:docMk/>
          <pc:sldMk cId="3745899740" sldId="645"/>
        </pc:sldMkLst>
      </pc:sldChg>
      <pc:sldChg chg="modSp">
        <pc:chgData name="Sara Zarazaga Navarro" userId="3d120633-b5e1-4aa4-9335-407903167109" providerId="ADAL" clId="{28B0D491-6153-45EA-ADF9-DE79171D221A}" dt="2019-07-25T07:55:12.623" v="296" actId="1076"/>
        <pc:sldMkLst>
          <pc:docMk/>
          <pc:sldMk cId="3279456953" sldId="647"/>
        </pc:sldMkLst>
        <pc:spChg chg="mod">
          <ac:chgData name="Sara Zarazaga Navarro" userId="3d120633-b5e1-4aa4-9335-407903167109" providerId="ADAL" clId="{28B0D491-6153-45EA-ADF9-DE79171D221A}" dt="2019-07-25T07:54:47.487" v="287" actId="404"/>
          <ac:spMkLst>
            <pc:docMk/>
            <pc:sldMk cId="3279456953" sldId="647"/>
            <ac:spMk id="9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4:53.419" v="288" actId="1035"/>
          <ac:picMkLst>
            <pc:docMk/>
            <pc:sldMk cId="3279456953" sldId="647"/>
            <ac:picMk id="8" creationId="{C0F7DEB2-F7A1-4FF5-A9DE-392A12488008}"/>
          </ac:picMkLst>
        </pc:picChg>
        <pc:picChg chg="mod">
          <ac:chgData name="Sara Zarazaga Navarro" userId="3d120633-b5e1-4aa4-9335-407903167109" providerId="ADAL" clId="{28B0D491-6153-45EA-ADF9-DE79171D221A}" dt="2019-07-25T07:55:12.623" v="296" actId="1076"/>
          <ac:picMkLst>
            <pc:docMk/>
            <pc:sldMk cId="3279456953" sldId="647"/>
            <ac:picMk id="35" creationId="{1771986A-9DE3-4AEB-A28D-79ECEA42ED17}"/>
          </ac:picMkLst>
        </pc:picChg>
        <pc:picChg chg="mod">
          <ac:chgData name="Sara Zarazaga Navarro" userId="3d120633-b5e1-4aa4-9335-407903167109" providerId="ADAL" clId="{28B0D491-6153-45EA-ADF9-DE79171D221A}" dt="2019-07-25T07:55:09.569" v="295" actId="1076"/>
          <ac:picMkLst>
            <pc:docMk/>
            <pc:sldMk cId="3279456953" sldId="647"/>
            <ac:picMk id="37" creationId="{D0636CE4-44A7-413C-8197-AB806C5D9304}"/>
          </ac:picMkLst>
        </pc:picChg>
      </pc:sldChg>
      <pc:sldChg chg="addSp delSp modSp">
        <pc:chgData name="Sara Zarazaga Navarro" userId="3d120633-b5e1-4aa4-9335-407903167109" providerId="ADAL" clId="{28B0D491-6153-45EA-ADF9-DE79171D221A}" dt="2019-07-25T08:25:46.362" v="1920" actId="404"/>
        <pc:sldMkLst>
          <pc:docMk/>
          <pc:sldMk cId="2736617663" sldId="660"/>
        </pc:sldMkLst>
        <pc:graphicFrameChg chg="add del mod modGraphic">
          <ac:chgData name="Sara Zarazaga Navarro" userId="3d120633-b5e1-4aa4-9335-407903167109" providerId="ADAL" clId="{28B0D491-6153-45EA-ADF9-DE79171D221A}" dt="2019-07-25T07:45:36.801" v="118" actId="478"/>
          <ac:graphicFrameMkLst>
            <pc:docMk/>
            <pc:sldMk cId="2736617663" sldId="660"/>
            <ac:graphicFrameMk id="3" creationId="{F0B2E54C-061F-4BF3-8719-0951357319E4}"/>
          </ac:graphicFrameMkLst>
        </pc:graphicFrameChg>
        <pc:graphicFrameChg chg="add mod modGraphic">
          <ac:chgData name="Sara Zarazaga Navarro" userId="3d120633-b5e1-4aa4-9335-407903167109" providerId="ADAL" clId="{28B0D491-6153-45EA-ADF9-DE79171D221A}" dt="2019-07-25T08:25:46.362" v="1920" actId="404"/>
          <ac:graphicFrameMkLst>
            <pc:docMk/>
            <pc:sldMk cId="2736617663" sldId="660"/>
            <ac:graphicFrameMk id="9" creationId="{9A2100C9-8AFD-446A-9ED8-E5AA6D9A0093}"/>
          </ac:graphicFrameMkLst>
        </pc:graphicFrameChg>
        <pc:picChg chg="del mod">
          <ac:chgData name="Sara Zarazaga Navarro" userId="3d120633-b5e1-4aa4-9335-407903167109" providerId="ADAL" clId="{28B0D491-6153-45EA-ADF9-DE79171D221A}" dt="2019-07-25T08:24:24.981" v="1899" actId="478"/>
          <ac:picMkLst>
            <pc:docMk/>
            <pc:sldMk cId="2736617663" sldId="660"/>
            <ac:picMk id="2" creationId="{7195AB71-EBDE-43AC-BB9A-93635290B11E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13.531" v="267" actId="1036"/>
        <pc:sldMkLst>
          <pc:docMk/>
          <pc:sldMk cId="1119105056" sldId="661"/>
        </pc:sldMkLst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2:57.606" v="6" actId="207"/>
          <ac:spMkLst>
            <pc:docMk/>
            <pc:sldMk cId="1119105056" sldId="661"/>
            <ac:spMk id="13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09.658" v="277" actId="1036"/>
        <pc:sldMkLst>
          <pc:docMk/>
          <pc:sldMk cId="4028455007" sldId="662"/>
        </pc:sldMkLst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40.477" v="285" actId="1036"/>
        <pc:sldMkLst>
          <pc:docMk/>
          <pc:sldMk cId="4194379093" sldId="663"/>
        </pc:sldMkLst>
        <pc:spChg chg="mod">
          <ac:chgData name="Sara Zarazaga Navarro" userId="3d120633-b5e1-4aa4-9335-407903167109" providerId="ADAL" clId="{28B0D491-6153-45EA-ADF9-DE79171D221A}" dt="2019-07-25T07:28:42.375" v="75" actId="207"/>
          <ac:spMkLst>
            <pc:docMk/>
            <pc:sldMk cId="4194379093" sldId="663"/>
            <ac:spMk id="2" creationId="{3AA98350-98D5-4DEF-A2D8-6E3654D2D1E9}"/>
          </ac:spMkLst>
        </pc:spChg>
        <pc:spChg chg="mod">
          <ac:chgData name="Sara Zarazaga Navarro" userId="3d120633-b5e1-4aa4-9335-407903167109" providerId="ADAL" clId="{28B0D491-6153-45EA-ADF9-DE79171D221A}" dt="2019-07-25T07:54:40.477" v="285" actId="1036"/>
          <ac:spMkLst>
            <pc:docMk/>
            <pc:sldMk cId="4194379093" sldId="663"/>
            <ac:spMk id="7" creationId="{4BBB327E-5BA8-4C72-ADD5-B986445C7165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2" creationId="{00000000-0000-0000-0000-000000000000}"/>
          </ac:spMkLst>
        </pc:spChg>
        <pc:cxnChg chg="mod">
          <ac:chgData name="Sara Zarazaga Navarro" userId="3d120633-b5e1-4aa4-9335-407903167109" providerId="ADAL" clId="{28B0D491-6153-45EA-ADF9-DE79171D221A}" dt="2019-07-25T07:54:40.477" v="285" actId="1036"/>
          <ac:cxnSpMkLst>
            <pc:docMk/>
            <pc:sldMk cId="4194379093" sldId="663"/>
            <ac:cxnSpMk id="21" creationId="{05F1A5C7-F633-4594-A8F3-516D05AD0E2B}"/>
          </ac:cxnSpMkLst>
        </pc:cxnChg>
      </pc:sldChg>
      <pc:sldChg chg="modSp">
        <pc:chgData name="Sara Zarazaga Navarro" userId="3d120633-b5e1-4aa4-9335-407903167109" providerId="ADAL" clId="{28B0D491-6153-45EA-ADF9-DE79171D221A}" dt="2019-07-25T07:59:32.289" v="369" actId="1036"/>
        <pc:sldMkLst>
          <pc:docMk/>
          <pc:sldMk cId="4036771584" sldId="664"/>
        </pc:sldMkLst>
        <pc:spChg chg="mod">
          <ac:chgData name="Sara Zarazaga Navarro" userId="3d120633-b5e1-4aa4-9335-407903167109" providerId="ADAL" clId="{28B0D491-6153-45EA-ADF9-DE79171D221A}" dt="2019-07-25T07:31:03.245" v="98" actId="207"/>
          <ac:spMkLst>
            <pc:docMk/>
            <pc:sldMk cId="4036771584" sldId="664"/>
            <ac:spMk id="2" creationId="{3AA98350-98D5-4DEF-A2D8-6E3654D2D1E9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7" creationId="{4BBB327E-5BA8-4C72-ADD5-B986445C7165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2" creationId="{00000000-0000-0000-0000-000000000000}"/>
          </ac:spMkLst>
        </pc:spChg>
        <pc:cxnChg chg="mod">
          <ac:chgData name="Sara Zarazaga Navarro" userId="3d120633-b5e1-4aa4-9335-407903167109" providerId="ADAL" clId="{28B0D491-6153-45EA-ADF9-DE79171D221A}" dt="2019-07-25T07:59:32.289" v="369" actId="1036"/>
          <ac:cxnSpMkLst>
            <pc:docMk/>
            <pc:sldMk cId="4036771584" sldId="664"/>
            <ac:cxnSpMk id="21" creationId="{05F1A5C7-F633-4594-A8F3-516D05AD0E2B}"/>
          </ac:cxnSpMkLst>
        </pc:cxnChg>
      </pc:sldChg>
      <pc:sldChg chg="modSp">
        <pc:chgData name="Sara Zarazaga Navarro" userId="3d120633-b5e1-4aa4-9335-407903167109" providerId="ADAL" clId="{28B0D491-6153-45EA-ADF9-DE79171D221A}" dt="2019-07-25T07:59:51.378" v="376" actId="1036"/>
        <pc:sldMkLst>
          <pc:docMk/>
          <pc:sldMk cId="3372930952" sldId="665"/>
        </pc:sldMkLst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8:01:35.361" v="412" actId="1076"/>
        <pc:sldMkLst>
          <pc:docMk/>
          <pc:sldMk cId="743758349" sldId="666"/>
        </pc:sldMkLst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35.361" v="412" actId="1076"/>
          <ac:spMkLst>
            <pc:docMk/>
            <pc:sldMk cId="743758349" sldId="666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8:03:00.540" v="438" actId="1076"/>
        <pc:sldMkLst>
          <pc:docMk/>
          <pc:sldMk cId="391706184" sldId="667"/>
        </pc:sldMkLst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2" creationId="{00000000-0000-0000-0000-000000000000}"/>
          </ac:spMkLst>
        </pc:spChg>
      </pc:sldChg>
      <pc:sldMasterChg chg="delSp modSp">
        <pc:chgData name="Sara Zarazaga Navarro" userId="3d120633-b5e1-4aa4-9335-407903167109" providerId="ADAL" clId="{28B0D491-6153-45EA-ADF9-DE79171D221A}" dt="2019-07-25T07:24:18.074" v="22" actId="478"/>
        <pc:sldMasterMkLst>
          <pc:docMk/>
          <pc:sldMasterMk cId="0" sldId="2147483651"/>
        </pc:sldMasterMkLst>
        <pc:grpChg chg="del mod">
          <ac:chgData name="Sara Zarazaga Navarro" userId="3d120633-b5e1-4aa4-9335-407903167109" providerId="ADAL" clId="{28B0D491-6153-45EA-ADF9-DE79171D221A}" dt="2019-07-25T07:24:18.074" v="22" actId="478"/>
          <ac:grpSpMkLst>
            <pc:docMk/>
            <pc:sldMasterMk cId="0" sldId="2147483651"/>
            <ac:grpSpMk id="7" creationId="{00000000-0000-0000-0000-000000000000}"/>
          </ac:grpSpMkLst>
        </pc:gr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AA-40E4-9797-10E46E4B3723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1'!$D$9:$D$18</c:f>
              <c:numCache>
                <c:formatCode>#,##0</c:formatCode>
                <c:ptCount val="10"/>
                <c:pt idx="0">
                  <c:v>1765.216759889134</c:v>
                </c:pt>
                <c:pt idx="1">
                  <c:v>2417.3916522361196</c:v>
                </c:pt>
                <c:pt idx="2">
                  <c:v>1982.6083906714625</c:v>
                </c:pt>
                <c:pt idx="3">
                  <c:v>2330.4349999231881</c:v>
                </c:pt>
                <c:pt idx="4">
                  <c:v>2069.565042984394</c:v>
                </c:pt>
                <c:pt idx="5">
                  <c:v>2156.5216952973256</c:v>
                </c:pt>
                <c:pt idx="6">
                  <c:v>1895.6517383585312</c:v>
                </c:pt>
                <c:pt idx="7">
                  <c:v>2634.7832830184484</c:v>
                </c:pt>
                <c:pt idx="8">
                  <c:v>2243.4783476102571</c:v>
                </c:pt>
                <c:pt idx="9">
                  <c:v>2504.3483045490511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AA-40E4-9797-10E46E4B3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080576"/>
        <c:axId val="276270464"/>
      </c:lineChart>
      <c:dateAx>
        <c:axId val="277080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270464"/>
        <c:crosses val="autoZero"/>
        <c:auto val="1"/>
        <c:lblOffset val="100"/>
        <c:baseTimeUnit val="months"/>
      </c:dateAx>
      <c:valAx>
        <c:axId val="276270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7080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4C-461E-94A8-14B90285D5DE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1'!$D$9:$D$18</c:f>
              <c:numCache>
                <c:formatCode>#,##0</c:formatCode>
                <c:ptCount val="10"/>
                <c:pt idx="0">
                  <c:v>1765.216759889134</c:v>
                </c:pt>
                <c:pt idx="1">
                  <c:v>2417.3916522361196</c:v>
                </c:pt>
                <c:pt idx="2">
                  <c:v>1982.6083906714625</c:v>
                </c:pt>
                <c:pt idx="3">
                  <c:v>2330.4349999231881</c:v>
                </c:pt>
                <c:pt idx="4">
                  <c:v>2069.565042984394</c:v>
                </c:pt>
                <c:pt idx="5">
                  <c:v>2156.5216952973256</c:v>
                </c:pt>
                <c:pt idx="6">
                  <c:v>1895.6517383585312</c:v>
                </c:pt>
                <c:pt idx="7">
                  <c:v>2634.7832830184484</c:v>
                </c:pt>
                <c:pt idx="8">
                  <c:v>2243.4783476102571</c:v>
                </c:pt>
                <c:pt idx="9">
                  <c:v>2504.3483045490511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4C-461E-94A8-14B90285D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34464"/>
        <c:axId val="276046400"/>
      </c:lineChart>
      <c:dateAx>
        <c:axId val="276734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046400"/>
        <c:crosses val="autoZero"/>
        <c:auto val="1"/>
        <c:lblOffset val="100"/>
        <c:baseTimeUnit val="months"/>
      </c:dateAx>
      <c:valAx>
        <c:axId val="2760464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6734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95-4B9C-9C6E-F71F3CB36C3C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1'!$S$7:$S$16</c:f>
              <c:numCache>
                <c:formatCode>#,##0</c:formatCode>
                <c:ptCount val="10"/>
                <c:pt idx="0">
                  <c:v>1220</c:v>
                </c:pt>
                <c:pt idx="1">
                  <c:v>1640</c:v>
                </c:pt>
                <c:pt idx="2">
                  <c:v>1380</c:v>
                </c:pt>
                <c:pt idx="3">
                  <c:v>3230</c:v>
                </c:pt>
                <c:pt idx="4">
                  <c:v>2580</c:v>
                </c:pt>
                <c:pt idx="5">
                  <c:v>1840</c:v>
                </c:pt>
                <c:pt idx="6">
                  <c:v>2430</c:v>
                </c:pt>
                <c:pt idx="7">
                  <c:v>1980</c:v>
                </c:pt>
                <c:pt idx="8">
                  <c:v>2790</c:v>
                </c:pt>
                <c:pt idx="9">
                  <c:v>3080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95-4B9C-9C6E-F71F3CB3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35488"/>
        <c:axId val="276048128"/>
      </c:lineChart>
      <c:dateAx>
        <c:axId val="276735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048128"/>
        <c:crosses val="autoZero"/>
        <c:auto val="1"/>
        <c:lblOffset val="100"/>
        <c:baseTimeUnit val="months"/>
      </c:dateAx>
      <c:valAx>
        <c:axId val="276048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6735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0E974-0A86-4953-B75F-7D8121DA1D18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C66202F-84FF-4136-BEC8-9F30517D8044}">
      <dgm:prSet phldrT="[Texto]" custT="1"/>
      <dgm:spPr>
        <a:solidFill>
          <a:srgbClr val="008595"/>
        </a:solidFill>
      </dgm:spPr>
      <dgm:t>
        <a:bodyPr/>
        <a:lstStyle/>
        <a:p>
          <a:r>
            <a:rPr lang="de-DE" sz="2800" dirty="0">
              <a:latin typeface="Arial" panose="020B0604020202020204" pitchFamily="34" charset="0"/>
              <a:cs typeface="Arial" panose="020B0604020202020204" pitchFamily="34" charset="0"/>
            </a:rPr>
            <a:t>Weitere Ursachen für die Anpassung</a:t>
          </a:r>
          <a:endParaRPr lang="en-GB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F2BDF-6924-4A13-A1C9-17AD4C63437E}" type="parTrans" cxnId="{C017AA88-251D-491F-ABB5-275D6ABFCD6D}">
      <dgm:prSet/>
      <dgm:spPr/>
      <dgm:t>
        <a:bodyPr/>
        <a:lstStyle/>
        <a:p>
          <a:endParaRPr lang="es-ES"/>
        </a:p>
      </dgm:t>
    </dgm:pt>
    <dgm:pt modelId="{58952584-8018-46E8-BFF3-A13A5E597473}" type="sibTrans" cxnId="{C017AA88-251D-491F-ABB5-275D6ABFCD6D}">
      <dgm:prSet/>
      <dgm:spPr/>
      <dgm:t>
        <a:bodyPr/>
        <a:lstStyle/>
        <a:p>
          <a:endParaRPr lang="es-ES"/>
        </a:p>
      </dgm:t>
    </dgm:pt>
    <dgm:pt modelId="{8E1C688D-2C22-4C8B-BE72-8B4493E5CF33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Andere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>
              <a:latin typeface="Arial" panose="020B0604020202020204" pitchFamily="34" charset="0"/>
              <a:cs typeface="Arial" panose="020B0604020202020204" pitchFamily="34" charset="0"/>
            </a:rPr>
            <a:t>Energiequellen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1CBD0-3F2D-4FA8-882B-618307AD66B8}" type="parTrans" cxnId="{CD0E52C6-72B4-457B-8849-0D139ADAD9CF}">
      <dgm:prSet/>
      <dgm:spPr/>
      <dgm:t>
        <a:bodyPr/>
        <a:lstStyle/>
        <a:p>
          <a:endParaRPr lang="es-ES"/>
        </a:p>
      </dgm:t>
    </dgm:pt>
    <dgm:pt modelId="{A1E45243-25B5-42C6-9AE3-D4A2A01857E3}" type="sibTrans" cxnId="{CD0E52C6-72B4-457B-8849-0D139ADAD9CF}">
      <dgm:prSet/>
      <dgm:spPr/>
      <dgm:t>
        <a:bodyPr/>
        <a:lstStyle/>
        <a:p>
          <a:endParaRPr lang="es-ES"/>
        </a:p>
      </dgm:t>
    </dgm:pt>
    <dgm:pt modelId="{F6184915-76ED-4C47-98C4-39C0AAC5ECC2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Bessere Verfügbarkeit (mehr Messpunkte) und Häufigkeit der Daten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F213E-44E6-4677-9239-A7250E8DE21F}" type="parTrans" cxnId="{F5E6FD0A-8FC2-4011-96E4-B6F42964EFEA}">
      <dgm:prSet/>
      <dgm:spPr/>
      <dgm:t>
        <a:bodyPr/>
        <a:lstStyle/>
        <a:p>
          <a:endParaRPr lang="es-ES"/>
        </a:p>
      </dgm:t>
    </dgm:pt>
    <dgm:pt modelId="{CD450CDE-9DFE-4381-8AFB-CDBC6EB55FD5}" type="sibTrans" cxnId="{F5E6FD0A-8FC2-4011-96E4-B6F42964EFEA}">
      <dgm:prSet/>
      <dgm:spPr/>
      <dgm:t>
        <a:bodyPr/>
        <a:lstStyle/>
        <a:p>
          <a:endParaRPr lang="es-ES"/>
        </a:p>
      </dgm:t>
    </dgm:pt>
    <dgm:pt modelId="{1FA0CF2A-2BA2-4856-9FB8-AA10A37E83A0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Energieziele, die sich auf ein anderes Jahr als das der Ausgangsjahr beziehen.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EA84B-8327-4342-8A50-0893DD2DAEE2}" type="parTrans" cxnId="{E4E4A3A7-17D8-4DE4-B0EF-BEC2AC7D37C0}">
      <dgm:prSet/>
      <dgm:spPr/>
      <dgm:t>
        <a:bodyPr/>
        <a:lstStyle/>
        <a:p>
          <a:endParaRPr lang="es-ES"/>
        </a:p>
      </dgm:t>
    </dgm:pt>
    <dgm:pt modelId="{770A5913-A9B7-4352-9595-BFE1D20ED55A}" type="sibTrans" cxnId="{E4E4A3A7-17D8-4DE4-B0EF-BEC2AC7D37C0}">
      <dgm:prSet/>
      <dgm:spPr/>
      <dgm:t>
        <a:bodyPr/>
        <a:lstStyle/>
        <a:p>
          <a:endParaRPr lang="es-ES"/>
        </a:p>
      </dgm:t>
    </dgm:pt>
    <dgm:pt modelId="{7539F0E9-84D3-45AB-B209-6DE878B96CC9}" type="pres">
      <dgm:prSet presAssocID="{4030E974-0A86-4953-B75F-7D8121DA1D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73C116-3D4F-4447-9EE7-97F3BBA7F166}" type="pres">
      <dgm:prSet presAssocID="{4C66202F-84FF-4136-BEC8-9F30517D8044}" presName="root1" presStyleCnt="0"/>
      <dgm:spPr/>
    </dgm:pt>
    <dgm:pt modelId="{A3CA7013-9586-4124-9062-53FABAFE6DFA}" type="pres">
      <dgm:prSet presAssocID="{4C66202F-84FF-4136-BEC8-9F30517D8044}" presName="LevelOneTextNode" presStyleLbl="node0" presStyleIdx="0" presStyleCnt="1" custLinFactNeighborX="-3357">
        <dgm:presLayoutVars>
          <dgm:chPref val="3"/>
        </dgm:presLayoutVars>
      </dgm:prSet>
      <dgm:spPr/>
    </dgm:pt>
    <dgm:pt modelId="{B14C736A-3138-429C-9CA7-97AF3D0F9AEB}" type="pres">
      <dgm:prSet presAssocID="{4C66202F-84FF-4136-BEC8-9F30517D8044}" presName="level2hierChild" presStyleCnt="0"/>
      <dgm:spPr/>
    </dgm:pt>
    <dgm:pt modelId="{598DAEC1-354D-4017-AA31-5443D9B0211C}" type="pres">
      <dgm:prSet presAssocID="{65D1CBD0-3F2D-4FA8-882B-618307AD66B8}" presName="conn2-1" presStyleLbl="parChTrans1D2" presStyleIdx="0" presStyleCnt="3"/>
      <dgm:spPr/>
    </dgm:pt>
    <dgm:pt modelId="{6AA52326-88E6-4F85-AADA-3E1D19519745}" type="pres">
      <dgm:prSet presAssocID="{65D1CBD0-3F2D-4FA8-882B-618307AD66B8}" presName="connTx" presStyleLbl="parChTrans1D2" presStyleIdx="0" presStyleCnt="3"/>
      <dgm:spPr/>
    </dgm:pt>
    <dgm:pt modelId="{3DBFC4A4-CCF5-4754-9677-719EEE16543A}" type="pres">
      <dgm:prSet presAssocID="{8E1C688D-2C22-4C8B-BE72-8B4493E5CF33}" presName="root2" presStyleCnt="0"/>
      <dgm:spPr/>
    </dgm:pt>
    <dgm:pt modelId="{2E9AC13D-CCF4-48FF-843B-DAAE47EDF889}" type="pres">
      <dgm:prSet presAssocID="{8E1C688D-2C22-4C8B-BE72-8B4493E5CF33}" presName="LevelTwoTextNode" presStyleLbl="node2" presStyleIdx="0" presStyleCnt="3" custScaleX="106566">
        <dgm:presLayoutVars>
          <dgm:chPref val="3"/>
        </dgm:presLayoutVars>
      </dgm:prSet>
      <dgm:spPr/>
    </dgm:pt>
    <dgm:pt modelId="{30D28A43-E2BC-4467-8737-15B72D711C67}" type="pres">
      <dgm:prSet presAssocID="{8E1C688D-2C22-4C8B-BE72-8B4493E5CF33}" presName="level3hierChild" presStyleCnt="0"/>
      <dgm:spPr/>
    </dgm:pt>
    <dgm:pt modelId="{D4722A98-A904-46F4-9049-A99916CF3396}" type="pres">
      <dgm:prSet presAssocID="{513F213E-44E6-4677-9239-A7250E8DE21F}" presName="conn2-1" presStyleLbl="parChTrans1D2" presStyleIdx="1" presStyleCnt="3"/>
      <dgm:spPr/>
    </dgm:pt>
    <dgm:pt modelId="{3BD0F16F-1FB8-4137-83F5-EAE6DA1DDB36}" type="pres">
      <dgm:prSet presAssocID="{513F213E-44E6-4677-9239-A7250E8DE21F}" presName="connTx" presStyleLbl="parChTrans1D2" presStyleIdx="1" presStyleCnt="3"/>
      <dgm:spPr/>
    </dgm:pt>
    <dgm:pt modelId="{F0B35B05-9244-4361-B5B9-C4857D76D3AD}" type="pres">
      <dgm:prSet presAssocID="{F6184915-76ED-4C47-98C4-39C0AAC5ECC2}" presName="root2" presStyleCnt="0"/>
      <dgm:spPr/>
    </dgm:pt>
    <dgm:pt modelId="{FFFD40FF-CD9B-4377-8C7B-9D179C17E79B}" type="pres">
      <dgm:prSet presAssocID="{F6184915-76ED-4C47-98C4-39C0AAC5ECC2}" presName="LevelTwoTextNode" presStyleLbl="node2" presStyleIdx="1" presStyleCnt="3" custScaleX="107787" custLinFactNeighborX="-907">
        <dgm:presLayoutVars>
          <dgm:chPref val="3"/>
        </dgm:presLayoutVars>
      </dgm:prSet>
      <dgm:spPr/>
    </dgm:pt>
    <dgm:pt modelId="{700E9916-B061-4B9D-876D-5BD7657B93E9}" type="pres">
      <dgm:prSet presAssocID="{F6184915-76ED-4C47-98C4-39C0AAC5ECC2}" presName="level3hierChild" presStyleCnt="0"/>
      <dgm:spPr/>
    </dgm:pt>
    <dgm:pt modelId="{D608A4CD-BF26-4BCD-A3A0-8EC2CF256905}" type="pres">
      <dgm:prSet presAssocID="{01BEA84B-8327-4342-8A50-0893DD2DAEE2}" presName="conn2-1" presStyleLbl="parChTrans1D2" presStyleIdx="2" presStyleCnt="3"/>
      <dgm:spPr/>
    </dgm:pt>
    <dgm:pt modelId="{24ED322B-BD30-4C9A-A838-7BE5D1DCA504}" type="pres">
      <dgm:prSet presAssocID="{01BEA84B-8327-4342-8A50-0893DD2DAEE2}" presName="connTx" presStyleLbl="parChTrans1D2" presStyleIdx="2" presStyleCnt="3"/>
      <dgm:spPr/>
    </dgm:pt>
    <dgm:pt modelId="{30F304AC-A442-4646-A69F-76764A5BCF1F}" type="pres">
      <dgm:prSet presAssocID="{1FA0CF2A-2BA2-4856-9FB8-AA10A37E83A0}" presName="root2" presStyleCnt="0"/>
      <dgm:spPr/>
    </dgm:pt>
    <dgm:pt modelId="{94C9CAC6-401E-4FD7-BF97-0A51B1CCA386}" type="pres">
      <dgm:prSet presAssocID="{1FA0CF2A-2BA2-4856-9FB8-AA10A37E83A0}" presName="LevelTwoTextNode" presStyleLbl="node2" presStyleIdx="2" presStyleCnt="3" custScaleX="107787">
        <dgm:presLayoutVars>
          <dgm:chPref val="3"/>
        </dgm:presLayoutVars>
      </dgm:prSet>
      <dgm:spPr/>
    </dgm:pt>
    <dgm:pt modelId="{896D20C7-7520-4F23-A749-D7FEB5064F1A}" type="pres">
      <dgm:prSet presAssocID="{1FA0CF2A-2BA2-4856-9FB8-AA10A37E83A0}" presName="level3hierChild" presStyleCnt="0"/>
      <dgm:spPr/>
    </dgm:pt>
  </dgm:ptLst>
  <dgm:cxnLst>
    <dgm:cxn modelId="{B40B0209-5566-44A5-9459-3D2FA45FBF81}" type="presOf" srcId="{513F213E-44E6-4677-9239-A7250E8DE21F}" destId="{D4722A98-A904-46F4-9049-A99916CF3396}" srcOrd="0" destOrd="0" presId="urn:microsoft.com/office/officeart/2008/layout/HorizontalMultiLevelHierarchy"/>
    <dgm:cxn modelId="{F5E6FD0A-8FC2-4011-96E4-B6F42964EFEA}" srcId="{4C66202F-84FF-4136-BEC8-9F30517D8044}" destId="{F6184915-76ED-4C47-98C4-39C0AAC5ECC2}" srcOrd="1" destOrd="0" parTransId="{513F213E-44E6-4677-9239-A7250E8DE21F}" sibTransId="{CD450CDE-9DFE-4381-8AFB-CDBC6EB55FD5}"/>
    <dgm:cxn modelId="{E2934947-FC86-40A6-875F-DC106AE9912E}" type="presOf" srcId="{4C66202F-84FF-4136-BEC8-9F30517D8044}" destId="{A3CA7013-9586-4124-9062-53FABAFE6DFA}" srcOrd="0" destOrd="0" presId="urn:microsoft.com/office/officeart/2008/layout/HorizontalMultiLevelHierarchy"/>
    <dgm:cxn modelId="{38BC6869-965C-4B50-B0DF-BA4E96B39D0E}" type="presOf" srcId="{01BEA84B-8327-4342-8A50-0893DD2DAEE2}" destId="{24ED322B-BD30-4C9A-A838-7BE5D1DCA504}" srcOrd="1" destOrd="0" presId="urn:microsoft.com/office/officeart/2008/layout/HorizontalMultiLevelHierarchy"/>
    <dgm:cxn modelId="{E4099C6C-A040-4CCF-BD3B-E74F9B5CE5DE}" type="presOf" srcId="{8E1C688D-2C22-4C8B-BE72-8B4493E5CF33}" destId="{2E9AC13D-CCF4-48FF-843B-DAAE47EDF889}" srcOrd="0" destOrd="0" presId="urn:microsoft.com/office/officeart/2008/layout/HorizontalMultiLevelHierarchy"/>
    <dgm:cxn modelId="{08E4D353-4EA8-47F5-849D-95A0548056A9}" type="presOf" srcId="{65D1CBD0-3F2D-4FA8-882B-618307AD66B8}" destId="{598DAEC1-354D-4017-AA31-5443D9B0211C}" srcOrd="0" destOrd="0" presId="urn:microsoft.com/office/officeart/2008/layout/HorizontalMultiLevelHierarchy"/>
    <dgm:cxn modelId="{C017AA88-251D-491F-ABB5-275D6ABFCD6D}" srcId="{4030E974-0A86-4953-B75F-7D8121DA1D18}" destId="{4C66202F-84FF-4136-BEC8-9F30517D8044}" srcOrd="0" destOrd="0" parTransId="{6D1F2BDF-6924-4A13-A1C9-17AD4C63437E}" sibTransId="{58952584-8018-46E8-BFF3-A13A5E597473}"/>
    <dgm:cxn modelId="{E4E4A3A7-17D8-4DE4-B0EF-BEC2AC7D37C0}" srcId="{4C66202F-84FF-4136-BEC8-9F30517D8044}" destId="{1FA0CF2A-2BA2-4856-9FB8-AA10A37E83A0}" srcOrd="2" destOrd="0" parTransId="{01BEA84B-8327-4342-8A50-0893DD2DAEE2}" sibTransId="{770A5913-A9B7-4352-9595-BFE1D20ED55A}"/>
    <dgm:cxn modelId="{3EA4E9C2-4F15-454D-8E8E-996F0A3EE9F5}" type="presOf" srcId="{4030E974-0A86-4953-B75F-7D8121DA1D18}" destId="{7539F0E9-84D3-45AB-B209-6DE878B96CC9}" srcOrd="0" destOrd="0" presId="urn:microsoft.com/office/officeart/2008/layout/HorizontalMultiLevelHierarchy"/>
    <dgm:cxn modelId="{CD0E52C6-72B4-457B-8849-0D139ADAD9CF}" srcId="{4C66202F-84FF-4136-BEC8-9F30517D8044}" destId="{8E1C688D-2C22-4C8B-BE72-8B4493E5CF33}" srcOrd="0" destOrd="0" parTransId="{65D1CBD0-3F2D-4FA8-882B-618307AD66B8}" sibTransId="{A1E45243-25B5-42C6-9AE3-D4A2A01857E3}"/>
    <dgm:cxn modelId="{E78B45DD-A6CC-418B-945D-A8E547D8C39E}" type="presOf" srcId="{01BEA84B-8327-4342-8A50-0893DD2DAEE2}" destId="{D608A4CD-BF26-4BCD-A3A0-8EC2CF256905}" srcOrd="0" destOrd="0" presId="urn:microsoft.com/office/officeart/2008/layout/HorizontalMultiLevelHierarchy"/>
    <dgm:cxn modelId="{1F1B04E5-2EA6-46A6-8E80-FA2242A0ACCF}" type="presOf" srcId="{F6184915-76ED-4C47-98C4-39C0AAC5ECC2}" destId="{FFFD40FF-CD9B-4377-8C7B-9D179C17E79B}" srcOrd="0" destOrd="0" presId="urn:microsoft.com/office/officeart/2008/layout/HorizontalMultiLevelHierarchy"/>
    <dgm:cxn modelId="{130C00EF-C13A-4116-9C97-8432CE3B8087}" type="presOf" srcId="{65D1CBD0-3F2D-4FA8-882B-618307AD66B8}" destId="{6AA52326-88E6-4F85-AADA-3E1D19519745}" srcOrd="1" destOrd="0" presId="urn:microsoft.com/office/officeart/2008/layout/HorizontalMultiLevelHierarchy"/>
    <dgm:cxn modelId="{5152A9FC-D7F4-4BA8-AF09-5DC907C5D9C7}" type="presOf" srcId="{513F213E-44E6-4677-9239-A7250E8DE21F}" destId="{3BD0F16F-1FB8-4137-83F5-EAE6DA1DDB36}" srcOrd="1" destOrd="0" presId="urn:microsoft.com/office/officeart/2008/layout/HorizontalMultiLevelHierarchy"/>
    <dgm:cxn modelId="{BEEBC1FC-7258-4C73-938A-1DE4153FE7E9}" type="presOf" srcId="{1FA0CF2A-2BA2-4856-9FB8-AA10A37E83A0}" destId="{94C9CAC6-401E-4FD7-BF97-0A51B1CCA386}" srcOrd="0" destOrd="0" presId="urn:microsoft.com/office/officeart/2008/layout/HorizontalMultiLevelHierarchy"/>
    <dgm:cxn modelId="{9D38BAF0-B6D3-41C0-87F4-19BBE843BB2B}" type="presParOf" srcId="{7539F0E9-84D3-45AB-B209-6DE878B96CC9}" destId="{CC73C116-3D4F-4447-9EE7-97F3BBA7F166}" srcOrd="0" destOrd="0" presId="urn:microsoft.com/office/officeart/2008/layout/HorizontalMultiLevelHierarchy"/>
    <dgm:cxn modelId="{FE1F71F5-5FFC-48D3-95DE-51B63208C9C0}" type="presParOf" srcId="{CC73C116-3D4F-4447-9EE7-97F3BBA7F166}" destId="{A3CA7013-9586-4124-9062-53FABAFE6DFA}" srcOrd="0" destOrd="0" presId="urn:microsoft.com/office/officeart/2008/layout/HorizontalMultiLevelHierarchy"/>
    <dgm:cxn modelId="{43B32FF6-E022-4A0D-AB37-CD4383089CEA}" type="presParOf" srcId="{CC73C116-3D4F-4447-9EE7-97F3BBA7F166}" destId="{B14C736A-3138-429C-9CA7-97AF3D0F9AEB}" srcOrd="1" destOrd="0" presId="urn:microsoft.com/office/officeart/2008/layout/HorizontalMultiLevelHierarchy"/>
    <dgm:cxn modelId="{75829834-5F78-4B98-8214-C7CFA4943A4D}" type="presParOf" srcId="{B14C736A-3138-429C-9CA7-97AF3D0F9AEB}" destId="{598DAEC1-354D-4017-AA31-5443D9B0211C}" srcOrd="0" destOrd="0" presId="urn:microsoft.com/office/officeart/2008/layout/HorizontalMultiLevelHierarchy"/>
    <dgm:cxn modelId="{BD626022-3CBA-4431-961A-33AC7F7573FA}" type="presParOf" srcId="{598DAEC1-354D-4017-AA31-5443D9B0211C}" destId="{6AA52326-88E6-4F85-AADA-3E1D19519745}" srcOrd="0" destOrd="0" presId="urn:microsoft.com/office/officeart/2008/layout/HorizontalMultiLevelHierarchy"/>
    <dgm:cxn modelId="{5AAA0FE8-88C4-48FA-96CD-4449B47EBE80}" type="presParOf" srcId="{B14C736A-3138-429C-9CA7-97AF3D0F9AEB}" destId="{3DBFC4A4-CCF5-4754-9677-719EEE16543A}" srcOrd="1" destOrd="0" presId="urn:microsoft.com/office/officeart/2008/layout/HorizontalMultiLevelHierarchy"/>
    <dgm:cxn modelId="{5FD95CD4-B670-470C-9141-AB7F51E737D8}" type="presParOf" srcId="{3DBFC4A4-CCF5-4754-9677-719EEE16543A}" destId="{2E9AC13D-CCF4-48FF-843B-DAAE47EDF889}" srcOrd="0" destOrd="0" presId="urn:microsoft.com/office/officeart/2008/layout/HorizontalMultiLevelHierarchy"/>
    <dgm:cxn modelId="{72B49DF0-E040-49F5-9604-D38A9B940504}" type="presParOf" srcId="{3DBFC4A4-CCF5-4754-9677-719EEE16543A}" destId="{30D28A43-E2BC-4467-8737-15B72D711C67}" srcOrd="1" destOrd="0" presId="urn:microsoft.com/office/officeart/2008/layout/HorizontalMultiLevelHierarchy"/>
    <dgm:cxn modelId="{D186D069-12D0-43D2-867F-02B97EA31F79}" type="presParOf" srcId="{B14C736A-3138-429C-9CA7-97AF3D0F9AEB}" destId="{D4722A98-A904-46F4-9049-A99916CF3396}" srcOrd="2" destOrd="0" presId="urn:microsoft.com/office/officeart/2008/layout/HorizontalMultiLevelHierarchy"/>
    <dgm:cxn modelId="{D53133D0-3137-47A5-B106-6793FC6E88BF}" type="presParOf" srcId="{D4722A98-A904-46F4-9049-A99916CF3396}" destId="{3BD0F16F-1FB8-4137-83F5-EAE6DA1DDB36}" srcOrd="0" destOrd="0" presId="urn:microsoft.com/office/officeart/2008/layout/HorizontalMultiLevelHierarchy"/>
    <dgm:cxn modelId="{2D00CB50-A6D6-486C-9F7C-4B325C774ACE}" type="presParOf" srcId="{B14C736A-3138-429C-9CA7-97AF3D0F9AEB}" destId="{F0B35B05-9244-4361-B5B9-C4857D76D3AD}" srcOrd="3" destOrd="0" presId="urn:microsoft.com/office/officeart/2008/layout/HorizontalMultiLevelHierarchy"/>
    <dgm:cxn modelId="{31D6A6C3-868C-4A0A-A479-C007FE2BFB1B}" type="presParOf" srcId="{F0B35B05-9244-4361-B5B9-C4857D76D3AD}" destId="{FFFD40FF-CD9B-4377-8C7B-9D179C17E79B}" srcOrd="0" destOrd="0" presId="urn:microsoft.com/office/officeart/2008/layout/HorizontalMultiLevelHierarchy"/>
    <dgm:cxn modelId="{35D11924-CBE4-4854-B75C-5F475D713D1D}" type="presParOf" srcId="{F0B35B05-9244-4361-B5B9-C4857D76D3AD}" destId="{700E9916-B061-4B9D-876D-5BD7657B93E9}" srcOrd="1" destOrd="0" presId="urn:microsoft.com/office/officeart/2008/layout/HorizontalMultiLevelHierarchy"/>
    <dgm:cxn modelId="{6955CA63-0B6C-44BC-8CA7-FED596691A18}" type="presParOf" srcId="{B14C736A-3138-429C-9CA7-97AF3D0F9AEB}" destId="{D608A4CD-BF26-4BCD-A3A0-8EC2CF256905}" srcOrd="4" destOrd="0" presId="urn:microsoft.com/office/officeart/2008/layout/HorizontalMultiLevelHierarchy"/>
    <dgm:cxn modelId="{16D139BD-DED2-4C0B-8B71-FA09405C0C2E}" type="presParOf" srcId="{D608A4CD-BF26-4BCD-A3A0-8EC2CF256905}" destId="{24ED322B-BD30-4C9A-A838-7BE5D1DCA504}" srcOrd="0" destOrd="0" presId="urn:microsoft.com/office/officeart/2008/layout/HorizontalMultiLevelHierarchy"/>
    <dgm:cxn modelId="{4373B554-B1FA-490D-8D5D-D8B4FD752BEC}" type="presParOf" srcId="{B14C736A-3138-429C-9CA7-97AF3D0F9AEB}" destId="{30F304AC-A442-4646-A69F-76764A5BCF1F}" srcOrd="5" destOrd="0" presId="urn:microsoft.com/office/officeart/2008/layout/HorizontalMultiLevelHierarchy"/>
    <dgm:cxn modelId="{054BACFF-0D89-42FF-B900-64F2474819E9}" type="presParOf" srcId="{30F304AC-A442-4646-A69F-76764A5BCF1F}" destId="{94C9CAC6-401E-4FD7-BF97-0A51B1CCA386}" srcOrd="0" destOrd="0" presId="urn:microsoft.com/office/officeart/2008/layout/HorizontalMultiLevelHierarchy"/>
    <dgm:cxn modelId="{76EFD3CE-E0DD-4D37-BEFA-C3717CEEC943}" type="presParOf" srcId="{30F304AC-A442-4646-A69F-76764A5BCF1F}" destId="{896D20C7-7520-4F23-A749-D7FEB5064F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A4CD-BF26-4BCD-A3A0-8EC2CF256905}">
      <dsp:nvSpPr>
        <dsp:cNvPr id="0" name=""/>
        <dsp:cNvSpPr/>
      </dsp:nvSpPr>
      <dsp:spPr>
        <a:xfrm>
          <a:off x="2151841" y="2411110"/>
          <a:ext cx="631799" cy="1145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899" y="0"/>
              </a:lnTo>
              <a:lnTo>
                <a:pt x="315899" y="1145277"/>
              </a:lnTo>
              <a:lnTo>
                <a:pt x="631799" y="11452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35041" y="2951048"/>
        <a:ext cx="65399" cy="65399"/>
      </dsp:txXfrm>
    </dsp:sp>
    <dsp:sp modelId="{D4722A98-A904-46F4-9049-A99916CF3396}">
      <dsp:nvSpPr>
        <dsp:cNvPr id="0" name=""/>
        <dsp:cNvSpPr/>
      </dsp:nvSpPr>
      <dsp:spPr>
        <a:xfrm>
          <a:off x="2151841" y="2365390"/>
          <a:ext cx="604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54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38998" y="2395996"/>
        <a:ext cx="30227" cy="30227"/>
      </dsp:txXfrm>
    </dsp:sp>
    <dsp:sp modelId="{598DAEC1-354D-4017-AA31-5443D9B0211C}">
      <dsp:nvSpPr>
        <dsp:cNvPr id="0" name=""/>
        <dsp:cNvSpPr/>
      </dsp:nvSpPr>
      <dsp:spPr>
        <a:xfrm>
          <a:off x="2151841" y="1265832"/>
          <a:ext cx="631799" cy="1145277"/>
        </a:xfrm>
        <a:custGeom>
          <a:avLst/>
          <a:gdLst/>
          <a:ahLst/>
          <a:cxnLst/>
          <a:rect l="0" t="0" r="0" b="0"/>
          <a:pathLst>
            <a:path>
              <a:moveTo>
                <a:pt x="0" y="1145277"/>
              </a:moveTo>
              <a:lnTo>
                <a:pt x="315899" y="1145277"/>
              </a:lnTo>
              <a:lnTo>
                <a:pt x="315899" y="0"/>
              </a:lnTo>
              <a:lnTo>
                <a:pt x="63179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35041" y="1805771"/>
        <a:ext cx="65399" cy="65399"/>
      </dsp:txXfrm>
    </dsp:sp>
    <dsp:sp modelId="{A3CA7013-9586-4124-9062-53FABAFE6DFA}">
      <dsp:nvSpPr>
        <dsp:cNvPr id="0" name=""/>
        <dsp:cNvSpPr/>
      </dsp:nvSpPr>
      <dsp:spPr>
        <a:xfrm rot="16200000">
          <a:off x="-717379" y="1952999"/>
          <a:ext cx="4822220" cy="916221"/>
        </a:xfrm>
        <a:prstGeom prst="rect">
          <a:avLst/>
        </a:prstGeom>
        <a:solidFill>
          <a:srgbClr val="00859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latin typeface="Arial" panose="020B0604020202020204" pitchFamily="34" charset="0"/>
              <a:cs typeface="Arial" panose="020B0604020202020204" pitchFamily="34" charset="0"/>
            </a:rPr>
            <a:t>Weitere Ursachen für die Anpassung</a:t>
          </a:r>
          <a:endParaRPr lang="en-GB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17379" y="1952999"/>
        <a:ext cx="4822220" cy="916221"/>
      </dsp:txXfrm>
    </dsp:sp>
    <dsp:sp modelId="{2E9AC13D-CCF4-48FF-843B-DAAE47EDF889}">
      <dsp:nvSpPr>
        <dsp:cNvPr id="0" name=""/>
        <dsp:cNvSpPr/>
      </dsp:nvSpPr>
      <dsp:spPr>
        <a:xfrm>
          <a:off x="2783640" y="807721"/>
          <a:ext cx="3202529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Andere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Energiequellen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3640" y="807721"/>
        <a:ext cx="3202529" cy="916221"/>
      </dsp:txXfrm>
    </dsp:sp>
    <dsp:sp modelId="{FFFD40FF-CD9B-4377-8C7B-9D179C17E79B}">
      <dsp:nvSpPr>
        <dsp:cNvPr id="0" name=""/>
        <dsp:cNvSpPr/>
      </dsp:nvSpPr>
      <dsp:spPr>
        <a:xfrm>
          <a:off x="2756383" y="1952999"/>
          <a:ext cx="3239223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Bessere Verfügbarkeit (mehr Messpunkte) und Häufigkeit der Daten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6383" y="1952999"/>
        <a:ext cx="3239223" cy="916221"/>
      </dsp:txXfrm>
    </dsp:sp>
    <dsp:sp modelId="{94C9CAC6-401E-4FD7-BF97-0A51B1CCA386}">
      <dsp:nvSpPr>
        <dsp:cNvPr id="0" name=""/>
        <dsp:cNvSpPr/>
      </dsp:nvSpPr>
      <dsp:spPr>
        <a:xfrm>
          <a:off x="2783640" y="3098276"/>
          <a:ext cx="3239223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Energieziele, die sich auf ein anderes Jahr als das der Ausgangsjahr beziehen.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3640" y="3098276"/>
        <a:ext cx="3239223" cy="916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928" y="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C2E9E347-9F5B-4027-9BF7-B1B0E75A02D8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928" y="972185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56C84584-D7F7-43F8-BD0F-C6C438C5174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730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>
            <a:lvl1pPr marL="0" marR="0" lvl="0" indent="0" algn="l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4021286" y="0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>
            <a:lvl1pPr marL="0" marR="0" lvl="0" indent="0" algn="r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51EC510-CA93-428C-9B66-6EC632F1ADDC}" type="datetime1">
              <a:rPr lang="de-DE"/>
              <a:pPr lvl="0"/>
              <a:t>31.07.2019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709935" y="4861444"/>
            <a:ext cx="5679441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721095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b" anchorCtr="0" compatLnSpc="1"/>
          <a:lstStyle>
            <a:lvl1pPr marL="0" marR="0" lvl="0" indent="0" algn="l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021286" y="9721095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b" anchorCtr="0" compatLnSpc="1"/>
          <a:lstStyle>
            <a:lvl1pPr marL="0" marR="0" lvl="0" indent="0" algn="r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85DB7DA-FBD7-4490-9036-2AE7395137AC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232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Wesentliche Verbraucher:</a:t>
            </a:r>
            <a:r>
              <a:rPr lang="de-DE" baseline="0" dirty="0"/>
              <a:t> Produktion &amp; Druckluft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Produktion: Verbrauch verschiedenen Anlagen zusammengefasst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DL: zentrale Anlage – einfach zum steuern und Messdaten vorhanden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15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Abbildung in Anlehnung an ISO 50006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81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Kollinearität</a:t>
            </a:r>
            <a:r>
              <a:rPr lang="de-DE" dirty="0"/>
              <a:t>: zwei oder mehrere </a:t>
            </a:r>
            <a:r>
              <a:rPr lang="de-DE" dirty="0" err="1"/>
              <a:t>unabh</a:t>
            </a:r>
            <a:r>
              <a:rPr lang="de-DE" dirty="0"/>
              <a:t>. V ändern sich stets gemeinsam – und</a:t>
            </a:r>
            <a:r>
              <a:rPr lang="de-DE" baseline="0" dirty="0"/>
              <a:t> dann?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9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761996">
              <a:spcAft>
                <a:spcPts val="700"/>
              </a:spcAft>
              <a:buClr>
                <a:srgbClr val="009A6A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Wie geht man vor?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Anpassung des Zeitraums für die Baseline (Referenzzeitraum)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„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Backcasting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“ 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 statistisches Modell mit Energiedaten aus Berichtszeitraum abbilden und mit Daten aus Referenzzeitraum vergleichen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Modell aus Standard Bedingungen und Leistung mit Energiedaten und relevanten Variablen aus Referenz- und Berichtszeitraum </a:t>
            </a: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299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510"/>
            <a:ext cx="8640759" cy="4752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379978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Calibri" pitchFamily="34"/>
              <a:buChar char="‐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  <a:lvl4pPr marL="1562096" marR="0" lvl="3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4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solidFill>
            <a:srgbClr val="1A8B69"/>
          </a:solidFill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chemeClr val="bg1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72890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2 Bilder Horzizonta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052739"/>
            <a:ext cx="4248146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4248146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5229197"/>
            <a:ext cx="8640759" cy="576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8550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19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3"/>
            <a:ext cx="8640763" cy="47529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chemeClr val="accent5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9194149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 (Hac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3"/>
            <a:ext cx="8640763" cy="47529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</a:defRPr>
            </a:lvl1pPr>
            <a:lvl2pPr marL="714375" indent="-257175">
              <a:buClr>
                <a:schemeClr val="accent5"/>
              </a:buClr>
              <a:buFont typeface="Wingdings" panose="05000000000000000000" pitchFamily="2" charset="2"/>
              <a:buChar char="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 marL="15621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2224044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844825"/>
            <a:ext cx="8640763" cy="396066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chemeClr val="accent5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333500" indent="0">
              <a:buClr>
                <a:srgbClr val="009A6A"/>
              </a:buClr>
              <a:buNone/>
              <a:defRPr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 baseline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1363101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1619" y="1052736"/>
            <a:ext cx="4250382" cy="47527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4716463" y="1052735"/>
            <a:ext cx="4248149" cy="475275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2773791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4716463" y="1844823"/>
            <a:ext cx="4248149" cy="396066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321619" y="1844824"/>
            <a:ext cx="4250381" cy="396066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4402621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6"/>
            <a:ext cx="8640763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3675658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772816"/>
            <a:ext cx="8640763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15747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44829"/>
            <a:ext cx="8640759" cy="3960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Calibri" pitchFamily="34"/>
              <a:buChar char="‐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4492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5229200"/>
            <a:ext cx="8640763" cy="576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7"/>
            <a:ext cx="8640763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194052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6"/>
            <a:ext cx="4248151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052735"/>
            <a:ext cx="4248149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7545095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772816"/>
            <a:ext cx="4248151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772815"/>
            <a:ext cx="4248149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6226011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Bilder Horzizonta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052736"/>
            <a:ext cx="4248149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7"/>
            <a:ext cx="4248151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5229200"/>
            <a:ext cx="8640763" cy="576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1525136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0225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3"/>
          <p:cNvSpPr>
            <a:spLocks noGrp="1"/>
          </p:cNvSpPr>
          <p:nvPr>
            <p:ph type="pic" sz="quarter" idx="19"/>
          </p:nvPr>
        </p:nvSpPr>
        <p:spPr>
          <a:xfrm>
            <a:off x="0" y="188640"/>
            <a:ext cx="9144000" cy="3428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5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5838300"/>
            <a:ext cx="3528070" cy="194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Name, Titel und Position im Unternehmen</a:t>
            </a:r>
          </a:p>
        </p:txBody>
      </p:sp>
      <p:sp>
        <p:nvSpPr>
          <p:cNvPr id="7" name="4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5634717"/>
            <a:ext cx="3528070" cy="179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Ort, Datum des Vortrags</a:t>
            </a:r>
          </a:p>
        </p:txBody>
      </p:sp>
      <p:sp>
        <p:nvSpPr>
          <p:cNvPr id="6" name="3"/>
          <p:cNvSpPr>
            <a:spLocks noGrp="1"/>
          </p:cNvSpPr>
          <p:nvPr>
            <p:ph type="body" sz="quarter" idx="14" hasCustomPrompt="1"/>
          </p:nvPr>
        </p:nvSpPr>
        <p:spPr>
          <a:xfrm>
            <a:off x="612574" y="4850530"/>
            <a:ext cx="8352039" cy="3006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Art des Zusammentreffens (z.B. Mitgliederversammlung)</a:t>
            </a:r>
          </a:p>
        </p:txBody>
      </p:sp>
      <p:sp>
        <p:nvSpPr>
          <p:cNvPr id="5" name="2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562499"/>
            <a:ext cx="8352606" cy="288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Vortrag für den Verband Veranstalter des Vortrages  im Rahmen der</a:t>
            </a:r>
          </a:p>
        </p:txBody>
      </p:sp>
      <p:sp>
        <p:nvSpPr>
          <p:cNvPr id="17" name="1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858955"/>
            <a:ext cx="835305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der Titel des Vortrags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3059832" y="6426491"/>
            <a:ext cx="3096344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FFFFFF"/>
                </a:solidFill>
                <a:ea typeface="ＭＳ Ｐゴシック" pitchFamily="-105" charset="-128"/>
              </a:rPr>
              <a:t>ÖKOTEC Energiemanagement GmbH, 2017</a:t>
            </a:r>
          </a:p>
        </p:txBody>
      </p:sp>
    </p:spTree>
    <p:extLst>
      <p:ext uri="{BB962C8B-B14F-4D97-AF65-F5344CB8AC3E}">
        <p14:creationId xmlns:p14="http://schemas.microsoft.com/office/powerpoint/2010/main" val="17134594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0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17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321621" y="1052739"/>
            <a:ext cx="4250378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4716466" y="1052730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0BE7A8-E012-4043-9584-3658768D2784}" type="datetime1">
              <a:rPr lang="de-DE" smtClean="0"/>
              <a:t>31.07.2019</a:t>
            </a:fld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14220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lang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kurz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8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>
              <a:spcBef>
                <a:spcPct val="20000"/>
              </a:spcBef>
              <a:defRPr/>
            </a:pPr>
            <a:r>
              <a:rPr lang="de-DE" sz="3600" b="1" dirty="0">
                <a:solidFill>
                  <a:srgbClr val="FFFFFF"/>
                </a:solidFill>
                <a:ea typeface="ＭＳ Ｐゴシック" pitchFamily="-105" charset="-128"/>
                <a:cs typeface="Calibri"/>
              </a:rPr>
              <a:t>Vielen Dank.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2000" b="1" dirty="0">
                <a:solidFill>
                  <a:prstClr val="white"/>
                </a:solidFill>
                <a:ea typeface="ＭＳ Ｐゴシック" pitchFamily="-105" charset="-128"/>
              </a:rPr>
              <a:t>ÖKOTEC Energiemanagement GmbH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EUREF-Campus, Haus 13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Torgauer Straße 12-15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10829 Berlin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Tel. +49 (30) 536397 – 0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Fax +49 (30) 536397 – 90 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energie@oekotec.de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defRPr/>
            </a:pPr>
            <a:r>
              <a:rPr lang="de-DE" sz="1600" b="1" dirty="0">
                <a:solidFill>
                  <a:srgbClr val="FFFFFF"/>
                </a:solidFill>
                <a:ea typeface="ＭＳ Ｐゴシック" pitchFamily="-105" charset="-128"/>
              </a:rPr>
              <a:t>www.oekotec.de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spcBef>
                <a:spcPct val="20000"/>
              </a:spcBef>
              <a:defRPr/>
            </a:pPr>
            <a:endParaRPr lang="de-DE" sz="3600" b="1" dirty="0">
              <a:solidFill>
                <a:srgbClr val="FFFFFF"/>
              </a:solidFill>
              <a:ea typeface="ＭＳ Ｐゴシック" pitchFamily="-105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459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79057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7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92844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28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Lang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Kurz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88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3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2522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b="1" i="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285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681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 dirty="0"/>
              <a:t>Hier steht die Überschrift 2</a:t>
            </a:r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978A97-9115-407A-926C-F380AC990E59}" type="datetime1">
              <a:rPr lang="de-DE" smtClean="0"/>
              <a:t>31.07.2019</a:t>
            </a:fld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21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22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01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2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7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8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7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5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07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1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	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574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1664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8640759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333979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399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104444" y="1279316"/>
            <a:ext cx="5839074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05398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97266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386631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391500" indent="-28575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88330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88640"/>
            <a:ext cx="8352606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3805"/>
            <a:ext cx="8352606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rgbClr val="0669B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2"/>
            <a:ext cx="8352605" cy="504078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64B446"/>
              </a:buCl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4064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2"/>
            <a:ext cx="8352605" cy="504078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rgbClr val="009A6A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9A6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Überschrift 1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88640"/>
            <a:ext cx="8352606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7" name="Überschrift 2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3805"/>
            <a:ext cx="8352606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17245102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89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26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772820"/>
            <a:ext cx="8640759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644275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 - lang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68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 - kurz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37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 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>
              <a:spcBef>
                <a:spcPct val="20000"/>
              </a:spcBef>
              <a:defRPr/>
            </a:pPr>
            <a:r>
              <a:rPr lang="de-DE" sz="3600" b="1" dirty="0">
                <a:solidFill>
                  <a:srgbClr val="FFFFFF"/>
                </a:solidFill>
                <a:ea typeface="ＭＳ Ｐゴシック" pitchFamily="-105" charset="-128"/>
                <a:cs typeface="Calibri"/>
              </a:rPr>
              <a:t>Vielen Dank.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2000" b="1" dirty="0">
                <a:solidFill>
                  <a:prstClr val="white"/>
                </a:solidFill>
                <a:ea typeface="ＭＳ Ｐゴシック" pitchFamily="-105" charset="-128"/>
              </a:rPr>
              <a:t>ÖKOTEC Energiemanagement GmbH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EUREF-Campus, Haus 13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Torgauer Straße 12-15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10829 Berlin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Tel. +49 (30) 536397 – 0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Fax +49 (30) 536397 – 90 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energie@oekotec.de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defRPr/>
            </a:pPr>
            <a:r>
              <a:rPr lang="de-DE" sz="1600" b="1" dirty="0">
                <a:solidFill>
                  <a:srgbClr val="FFFFFF"/>
                </a:solidFill>
                <a:ea typeface="ＭＳ Ｐゴシック" pitchFamily="-105" charset="-128"/>
              </a:rPr>
              <a:t>www.oekotec.de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spcBef>
                <a:spcPct val="20000"/>
              </a:spcBef>
              <a:defRPr/>
            </a:pPr>
            <a:endParaRPr lang="de-DE" sz="3600" b="1" dirty="0">
              <a:solidFill>
                <a:srgbClr val="FFFFFF"/>
              </a:solidFill>
              <a:ea typeface="ＭＳ Ｐゴシック" pitchFamily="-105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954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79057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79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92844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27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 Lang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355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 Kurz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6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92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2522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b="1" i="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4010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819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5229197"/>
            <a:ext cx="8640759" cy="576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8640759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887049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30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8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589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44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88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7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41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	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7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1064505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8450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052730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896202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399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104444" y="1279316"/>
            <a:ext cx="5839074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265695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351856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93001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391500" indent="-28575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862889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50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772820"/>
            <a:ext cx="4248146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772811"/>
            <a:ext cx="4248146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00981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47" Type="http://schemas.openxmlformats.org/officeDocument/2006/relationships/slideLayout" Target="../slideLayouts/slideLayout72.xml"/><Relationship Id="rId50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80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78.xml"/><Relationship Id="rId58" Type="http://schemas.openxmlformats.org/officeDocument/2006/relationships/slideLayout" Target="../slideLayouts/slideLayout83.xml"/><Relationship Id="rId5" Type="http://schemas.openxmlformats.org/officeDocument/2006/relationships/slideLayout" Target="../slideLayouts/slideLayout30.xml"/><Relationship Id="rId61" Type="http://schemas.openxmlformats.org/officeDocument/2006/relationships/image" Target="../media/image7.emf"/><Relationship Id="rId1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81.xml"/><Relationship Id="rId8" Type="http://schemas.openxmlformats.org/officeDocument/2006/relationships/slideLayout" Target="../slideLayouts/slideLayout33.xml"/><Relationship Id="rId51" Type="http://schemas.openxmlformats.org/officeDocument/2006/relationships/slideLayout" Target="../slideLayouts/slideLayout76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59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79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49" Type="http://schemas.openxmlformats.org/officeDocument/2006/relationships/slideLayout" Target="../slideLayouts/slideLayout74.xml"/><Relationship Id="rId57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77.xml"/><Relationship Id="rId6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idx="1"/>
          </p:nvPr>
        </p:nvSpPr>
        <p:spPr>
          <a:xfrm>
            <a:off x="506034" y="1196752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49F1CD-1E82-4EF1-896F-31A4AED2894E}" type="datetime1">
              <a:rPr lang="de-DE" smtClean="0"/>
              <a:t>31.07.2019</a:t>
            </a:fld>
            <a:endParaRPr lang="de-DE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39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40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801" r:id="rId11"/>
    <p:sldLayoutId id="2147483802" r:id="rId12"/>
  </p:sldLayoutIdLst>
  <p:hf hdr="0"/>
  <p:txStyles>
    <p:titleStyle>
      <a:lvl1pPr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0" name="Rectangle 20"/>
          <p:cNvSpPr txBox="1">
            <a:spLocks noChangeArrowheads="1"/>
          </p:cNvSpPr>
          <p:nvPr/>
        </p:nvSpPr>
        <p:spPr bwMode="auto">
          <a:xfrm>
            <a:off x="107504" y="6377315"/>
            <a:ext cx="57606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669B2"/>
                </a:solidFill>
                <a:latin typeface="Calibri" pitchFamily="34" charset="0"/>
                <a:ea typeface="ＭＳ Ｐゴシック" pitchFamily="-10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9pPr>
          </a:lstStyle>
          <a:p>
            <a:pPr algn="l">
              <a:defRPr/>
            </a:pPr>
            <a:fld id="{B23B1552-D6EF-4FEE-AB48-CC40A4143530}" type="slidenum">
              <a:rPr lang="de-DE" altLang="de-DE" sz="1400" smtClean="0"/>
              <a:pPr algn="l">
                <a:defRPr/>
              </a:pPr>
              <a:t>‹Nº›</a:t>
            </a:fld>
            <a:endParaRPr lang="de-DE" altLang="de-DE" sz="14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675005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7524" y="6419395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1000" kern="0" dirty="0">
                <a:solidFill>
                  <a:srgbClr val="FFFFFF">
                    <a:lumMod val="65000"/>
                  </a:srgbClr>
                </a:solidFill>
                <a:ea typeface="ＭＳ Ｐゴシック" pitchFamily="-105" charset="-128"/>
              </a:rPr>
              <a:t>ÖKOTEC Energiemanagement GmbH, 2017</a:t>
            </a:r>
            <a:endParaRPr lang="en-GB" altLang="de-DE" sz="1000" kern="0" dirty="0">
              <a:solidFill>
                <a:srgbClr val="FFFFFF">
                  <a:lumMod val="65000"/>
                </a:srgbClr>
              </a:solidFill>
              <a:ea typeface="ＭＳ Ｐゴシック" pitchFamily="-105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2"/>
          <a:stretch/>
        </p:blipFill>
        <p:spPr>
          <a:xfrm>
            <a:off x="7452320" y="5877273"/>
            <a:ext cx="1609259" cy="982800"/>
          </a:xfrm>
          <a:prstGeom prst="rect">
            <a:avLst/>
          </a:prstGeom>
          <a:noFill/>
        </p:spPr>
      </p:pic>
      <p:grpSp>
        <p:nvGrpSpPr>
          <p:cNvPr id="5124" name="Gruppieren 5123"/>
          <p:cNvGrpSpPr/>
          <p:nvPr/>
        </p:nvGrpSpPr>
        <p:grpSpPr>
          <a:xfrm>
            <a:off x="-982314" y="-97628"/>
            <a:ext cx="11349438" cy="7070628"/>
            <a:chOff x="-982314" y="-97628"/>
            <a:chExt cx="11349438" cy="7070628"/>
          </a:xfrm>
        </p:grpSpPr>
        <p:cxnSp>
          <p:nvCxnSpPr>
            <p:cNvPr id="3" name="Gerade Verbindung 2"/>
            <p:cNvCxnSpPr/>
            <p:nvPr userDrawn="1"/>
          </p:nvCxnSpPr>
          <p:spPr>
            <a:xfrm flipH="1">
              <a:off x="-326003" y="5801505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20737" y="6885385"/>
              <a:ext cx="0" cy="66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H="1">
              <a:off x="-326003" y="1056143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H="1">
              <a:off x="9287124" y="1056144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H="1">
              <a:off x="9338141" y="5800712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8956676" y="6901279"/>
              <a:ext cx="0" cy="71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H="1">
              <a:off x="-971550" y="2578651"/>
              <a:ext cx="86181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 userDrawn="1"/>
          </p:nvSpPr>
          <p:spPr>
            <a:xfrm>
              <a:off x="-808386" y="2389282"/>
              <a:ext cx="6197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379978"/>
                  </a:solidFill>
                  <a:latin typeface="Arial" charset="0"/>
                  <a:ea typeface="ＭＳ Ｐゴシック" pitchFamily="-105" charset="-128"/>
                </a:rPr>
                <a:t>1/3</a:t>
              </a:r>
            </a:p>
          </p:txBody>
        </p:sp>
        <p:cxnSp>
          <p:nvCxnSpPr>
            <p:cNvPr id="23" name="Gerade Verbindung 22"/>
            <p:cNvCxnSpPr/>
            <p:nvPr userDrawn="1"/>
          </p:nvCxnSpPr>
          <p:spPr>
            <a:xfrm flipH="1">
              <a:off x="-982314" y="4291415"/>
              <a:ext cx="86181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 userDrawn="1"/>
          </p:nvSpPr>
          <p:spPr>
            <a:xfrm>
              <a:off x="-819150" y="4102046"/>
              <a:ext cx="6197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379978"/>
                  </a:solidFill>
                  <a:latin typeface="Arial" charset="0"/>
                  <a:ea typeface="ＭＳ Ｐゴシック" pitchFamily="-105" charset="-128"/>
                </a:rPr>
                <a:t>1/3</a:t>
              </a:r>
            </a:p>
          </p:txBody>
        </p:sp>
        <p:cxnSp>
          <p:nvCxnSpPr>
            <p:cNvPr id="25" name="Gerade Verbindung 24"/>
            <p:cNvCxnSpPr/>
            <p:nvPr userDrawn="1"/>
          </p:nvCxnSpPr>
          <p:spPr>
            <a:xfrm flipV="1">
              <a:off x="320737" y="-97628"/>
              <a:ext cx="0" cy="60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flipV="1">
              <a:off x="8955088" y="-97628"/>
              <a:ext cx="0" cy="60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 userDrawn="1"/>
          </p:nvSpPr>
          <p:spPr>
            <a:xfrm>
              <a:off x="9287124" y="1673557"/>
              <a:ext cx="1080000" cy="1260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Gestaltungs- und Platzierungshilfe</a:t>
              </a:r>
            </a:p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Keine Inhalte  außerhalb der </a:t>
              </a:r>
              <a:r>
                <a:rPr lang="de-DE" sz="800" dirty="0">
                  <a:solidFill>
                    <a:srgbClr val="0669B2"/>
                  </a:solidFill>
                  <a:latin typeface="Arial" charset="0"/>
                  <a:ea typeface="ＭＳ Ｐゴシック" pitchFamily="-105" charset="-128"/>
                </a:rPr>
                <a:t>blauen </a:t>
              </a: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Striche platzieren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 flipV="1">
              <a:off x="3053680" y="-87533"/>
              <a:ext cx="732" cy="5078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flipV="1">
              <a:off x="6111937" y="-97628"/>
              <a:ext cx="0" cy="608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 flipV="1">
              <a:off x="3054412" y="6918463"/>
              <a:ext cx="0" cy="389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 flipV="1">
              <a:off x="6111937" y="6916602"/>
              <a:ext cx="0" cy="563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flipH="1">
              <a:off x="-331548" y="190500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flipH="1">
              <a:off x="9281579" y="190501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flipH="1">
              <a:off x="-337093" y="739775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flipH="1">
              <a:off x="9276034" y="739776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 flipH="1">
              <a:off x="-323262" y="369888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H="1">
              <a:off x="9289865" y="369889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eck 1"/>
          <p:cNvSpPr/>
          <p:nvPr/>
        </p:nvSpPr>
        <p:spPr>
          <a:xfrm>
            <a:off x="7668344" y="6093296"/>
            <a:ext cx="1188132" cy="74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31" name="Picture 2" descr="N:\Marketing\Werbemittel\Fotos, Grafiken, Logos\Logos\Logos EnEffCo\Jan 2014 Überarbeitung Wortmarke EnEffCo\EnEffCo_Wortmarke_HQ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3" t="11069" r="6891" b="10891"/>
          <a:stretch/>
        </p:blipFill>
        <p:spPr bwMode="auto">
          <a:xfrm>
            <a:off x="7596336" y="6058773"/>
            <a:ext cx="1309984" cy="4665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7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pic>
        <p:nvPicPr>
          <p:cNvPr id="4" name="Picture 3" descr="03913002 Rückseite V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0" b="-1"/>
          <a:stretch/>
        </p:blipFill>
        <p:spPr bwMode="auto">
          <a:xfrm>
            <a:off x="0" y="116632"/>
            <a:ext cx="9144000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67" descr="Key Visual Start 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18"/>
          <a:stretch/>
        </p:blipFill>
        <p:spPr bwMode="auto">
          <a:xfrm>
            <a:off x="0" y="161925"/>
            <a:ext cx="9144000" cy="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0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641906"/>
            <a:ext cx="9144000" cy="3216093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7524" y="6419062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1000" kern="0" dirty="0">
                <a:solidFill>
                  <a:srgbClr val="FFFFFF"/>
                </a:solidFill>
                <a:ea typeface="ＭＳ Ｐゴシック" pitchFamily="-105" charset="-128"/>
              </a:rPr>
              <a:t>ÖKOTEC Energiemanagement GmbH, 2017</a:t>
            </a:r>
            <a:endParaRPr lang="en-GB" altLang="de-DE" sz="1000" kern="0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2"/>
          <a:stretch/>
        </p:blipFill>
        <p:spPr>
          <a:xfrm>
            <a:off x="7452320" y="5877273"/>
            <a:ext cx="1609259" cy="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0000" cy="97516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669B2"/>
          </a:solidFill>
          <a:ln>
            <a:noFill/>
          </a:ln>
        </p:spPr>
        <p:txBody>
          <a:bodyPr vert="horz" lIns="91440" tIns="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5" charset="-128"/>
              </a:rPr>
              <a:t>Training unit developed by ÖKOTEC</a:t>
            </a:r>
            <a:endParaRPr lang="de-DE">
              <a:solidFill>
                <a:prstClr val="black">
                  <a:tint val="75000"/>
                </a:prstClr>
              </a:solidFill>
              <a:ea typeface="ＭＳ Ｐゴシック" pitchFamily="-105" charset="-128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  <a:ea typeface="ＭＳ Ｐゴシック" pitchFamily="-105" charset="-128"/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  <a:ea typeface="ＭＳ Ｐゴシック" pitchFamily="-105" charset="-128"/>
            </a:endParaRPr>
          </a:p>
        </p:txBody>
      </p:sp>
      <p:pic>
        <p:nvPicPr>
          <p:cNvPr id="10" name="Bild 9" descr="Veolia_Bildmarke.emf"/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  <p:sldLayoutId id="2147483788" r:id="rId47"/>
    <p:sldLayoutId id="2147483789" r:id="rId48"/>
    <p:sldLayoutId id="2147483790" r:id="rId49"/>
    <p:sldLayoutId id="2147483791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799" r:id="rId58"/>
    <p:sldLayoutId id="2147483800" r:id="rId59"/>
  </p:sldLayoutIdLst>
  <p:hf hdr="0"/>
  <p:txStyles>
    <p:titleStyle>
      <a:lvl1pPr marL="180975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10000"/>
        <a:buFont typeface="Wingdings" panose="05000000000000000000" pitchFamily="2" charset="2"/>
        <a:buChar char="§"/>
        <a:defRPr sz="2000" b="1" kern="1200" baseline="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555625" indent="-285750" algn="l" defTabSz="914400" rtl="0" eaLnBrk="1" latinLnBrk="0" hangingPunct="1">
        <a:spcBef>
          <a:spcPct val="20000"/>
        </a:spcBef>
        <a:buClrTx/>
        <a:buSzPct val="110000"/>
        <a:buFont typeface="Symbol" panose="05050102010706020507" pitchFamily="18" charset="2"/>
        <a:buChar char="-"/>
        <a:defRPr sz="1800" b="0" i="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736600" indent="-285750" algn="l" defTabSz="914400" rtl="0" eaLnBrk="1" latinLnBrk="0" hangingPunct="1">
        <a:spcBef>
          <a:spcPct val="20000"/>
        </a:spcBef>
        <a:buClrTx/>
        <a:buSzPct val="110000"/>
        <a:buFont typeface="Arial" panose="020B0604020202020204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911225" indent="-285750" algn="l" defTabSz="914400" rtl="0" eaLnBrk="1" latinLnBrk="0" hangingPunct="1">
        <a:spcBef>
          <a:spcPct val="20000"/>
        </a:spcBef>
        <a:buClrTx/>
        <a:buSzPct val="110000"/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803275" indent="-171450" algn="l" defTabSz="914400" rtl="0" eaLnBrk="1" latinLnBrk="0" hangingPunct="1">
        <a:spcBef>
          <a:spcPct val="20000"/>
        </a:spcBef>
        <a:buClrTx/>
        <a:buSzPct val="110000"/>
        <a:buFont typeface="Arial"/>
        <a:buChar char="•"/>
        <a:defRPr sz="140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jp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4.png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7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6.png"/><Relationship Id="rId5" Type="http://schemas.openxmlformats.org/officeDocument/2006/relationships/image" Target="../media/image7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emf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01310"/>
            <a:ext cx="6567834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4000" kern="0" dirty="0">
                <a:ea typeface="ＭＳ Ｐゴシック" pitchFamily="-105" charset="-128"/>
              </a:rPr>
              <a:t>Workshop </a:t>
            </a:r>
          </a:p>
          <a:p>
            <a:r>
              <a:rPr lang="en-GB" sz="2800" dirty="0" err="1"/>
              <a:t>Energiemanagement</a:t>
            </a:r>
            <a:r>
              <a:rPr lang="en-GB" sz="2800" dirty="0"/>
              <a:t> (</a:t>
            </a:r>
            <a:r>
              <a:rPr lang="en-GB" sz="2800" dirty="0" err="1"/>
              <a:t>Ziele</a:t>
            </a:r>
            <a:r>
              <a:rPr lang="en-GB" sz="2800" dirty="0"/>
              <a:t> und </a:t>
            </a:r>
            <a:r>
              <a:rPr lang="en-GB" sz="2800" dirty="0" err="1"/>
              <a:t>Vorgaben</a:t>
            </a:r>
            <a:r>
              <a:rPr lang="en-GB" sz="2800" dirty="0"/>
              <a:t>)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8595"/>
                </a:solidFill>
              </a:rPr>
              <a:t>Towards a Sustainable Agro-Food Industry. </a:t>
            </a:r>
            <a:br>
              <a:rPr lang="en-US" sz="1200" b="1" dirty="0">
                <a:solidFill>
                  <a:srgbClr val="008595"/>
                </a:solidFill>
              </a:rPr>
            </a:br>
            <a:r>
              <a:rPr lang="en-US" sz="1200" b="1" dirty="0">
                <a:solidFill>
                  <a:srgbClr val="008595"/>
                </a:solidFill>
              </a:rPr>
              <a:t>Capacity Building </a:t>
            </a:r>
            <a:r>
              <a:rPr lang="en-US" sz="1200" b="1" dirty="0" err="1">
                <a:solidFill>
                  <a:srgbClr val="008595"/>
                </a:solidFill>
              </a:rPr>
              <a:t>Programmes</a:t>
            </a:r>
            <a:r>
              <a:rPr lang="en-US" sz="1200" b="1" dirty="0">
                <a:solidFill>
                  <a:srgbClr val="008595"/>
                </a:solidFill>
              </a:rPr>
              <a:t> in Energy Efficiency.</a:t>
            </a:r>
            <a:endParaRPr lang="de-DE" sz="1200" b="1" dirty="0">
              <a:solidFill>
                <a:srgbClr val="008595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73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Identifizierung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von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-Performance-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Indikatoren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 der Benutzer von Indikatoren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Geeignetes Verfahren auswählen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Sammlung relevanter Informationen über die energiebezogene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Systemgrenzen definieren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von Energieflüssen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der relevanten Variablen und statischen Faktoren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Datenerhebung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Bildung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Energieausgangsbasis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des geeigneten Basiszeitraums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und Prüfung der Energieausgangsbasis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 von EnPI und EnB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Bestimmen Sie, wann eine Normalisierung erforderlich ist.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 der Änderung der Energieeffizienz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der Veränderungen in der Energieeffizienz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Wartung und Einstellung der  EnPI und das EnB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Kontinuierlicher Verbesserungsprozes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206053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Referenz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 2018 wird durch ISO 50006 kommentiert: 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34D29665-2EED-427A-B405-8023C2D3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Globo: línea 41">
            <a:extLst>
              <a:ext uri="{FF2B5EF4-FFF2-40B4-BE49-F238E27FC236}">
                <a16:creationId xmlns:a16="http://schemas.microsoft.com/office/drawing/2014/main" id="{CEB92285-E7FE-4789-8B55-463D8C4EA308}"/>
              </a:ext>
            </a:extLst>
          </p:cNvPr>
          <p:cNvSpPr/>
          <p:nvPr/>
        </p:nvSpPr>
        <p:spPr>
          <a:xfrm>
            <a:off x="7119363" y="4131287"/>
            <a:ext cx="1973923" cy="1203391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Theorie: Regression</a:t>
            </a:r>
          </a:p>
          <a:p>
            <a:endParaRPr lang="de-DE" sz="1100" b="1" dirty="0">
              <a:solidFill>
                <a:schemeClr val="bg1"/>
              </a:solidFill>
              <a:ea typeface="ＭＳ Ｐゴシック" pitchFamily="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Grundlagen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Erste Anwendung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Modellvalidierung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Optimierung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1741134-F402-4DE6-B036-D162C64B8322}"/>
              </a:ext>
            </a:extLst>
          </p:cNvPr>
          <p:cNvCxnSpPr>
            <a:cxnSpLocks/>
          </p:cNvCxnSpPr>
          <p:nvPr/>
        </p:nvCxnSpPr>
        <p:spPr>
          <a:xfrm flipH="1" flipV="1">
            <a:off x="6418832" y="4064850"/>
            <a:ext cx="766250" cy="6540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>
            <a:extLst>
              <a:ext uri="{FF2B5EF4-FFF2-40B4-BE49-F238E27FC236}">
                <a16:creationId xmlns:a16="http://schemas.microsoft.com/office/drawing/2014/main" id="{39031DE5-C7CC-4B6D-9207-7F23CF1D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264EFE60-262B-4310-B6C9-CCDD7A6D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17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380661" y="1744931"/>
            <a:ext cx="2643999" cy="3767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Referenzzeitraum: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Statistische Ermittlung einer Basisfunktion, die den Energieverbrauch (Aufwand) auf Basis relevanter Variablen (Nutzen und externe Einflussfaktoren) erklärt.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76"/>
              </a:spcBef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76"/>
              </a:spcBef>
            </a:pP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Berichtsperiode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 der Ausgangsbasis auf die tatsächlich relevanten Variablen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 des Modells mit der aktuellen Strommessung zur Bewertung der Einsparungen</a:t>
            </a:r>
          </a:p>
        </p:txBody>
      </p:sp>
      <p:sp>
        <p:nvSpPr>
          <p:cNvPr id="27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70136" y="1034101"/>
            <a:ext cx="8423279" cy="6453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es-ES" dirty="0" err="1">
                <a:solidFill>
                  <a:srgbClr val="008595"/>
                </a:solidFill>
              </a:rPr>
              <a:t>Grundansatz</a:t>
            </a:r>
            <a:endParaRPr lang="es-ES" dirty="0">
              <a:solidFill>
                <a:srgbClr val="008595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93203" y="4819725"/>
            <a:ext cx="258618" cy="1173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4530165" y="5843319"/>
            <a:ext cx="2113511" cy="408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BDE436DF-8F8F-40D3-81F1-F966D38620E4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Überwachung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F9F7E3F-49ED-4FAB-B719-709B5EB1CBF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F7DEB2-F7A1-4FF5-A9DE-392A12488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2060848"/>
            <a:ext cx="180040" cy="18004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771986A-9DE3-4AEB-A28D-79ECEA42E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4005064"/>
            <a:ext cx="180040" cy="18004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0636CE4-44A7-413C-8197-AB806C5D9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4614056"/>
            <a:ext cx="180040" cy="180040"/>
          </a:xfrm>
          <a:prstGeom prst="rect">
            <a:avLst/>
          </a:prstGeom>
        </p:spPr>
      </p:pic>
      <p:sp>
        <p:nvSpPr>
          <p:cNvPr id="86" name="Rechteck 64">
            <a:extLst>
              <a:ext uri="{FF2B5EF4-FFF2-40B4-BE49-F238E27FC236}">
                <a16:creationId xmlns:a16="http://schemas.microsoft.com/office/drawing/2014/main" id="{1B174D99-944D-43E7-AC4E-D8A85717631A}"/>
              </a:ext>
            </a:extLst>
          </p:cNvPr>
          <p:cNvSpPr/>
          <p:nvPr/>
        </p:nvSpPr>
        <p:spPr>
          <a:xfrm>
            <a:off x="6711620" y="1633777"/>
            <a:ext cx="14664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7" name="Rechteck 65">
            <a:extLst>
              <a:ext uri="{FF2B5EF4-FFF2-40B4-BE49-F238E27FC236}">
                <a16:creationId xmlns:a16="http://schemas.microsoft.com/office/drawing/2014/main" id="{791D5426-2BEE-401F-93C3-FF6FFC6A6255}"/>
              </a:ext>
            </a:extLst>
          </p:cNvPr>
          <p:cNvSpPr/>
          <p:nvPr/>
        </p:nvSpPr>
        <p:spPr>
          <a:xfrm>
            <a:off x="6751872" y="1651032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8" name="Rechteck 69">
            <a:extLst>
              <a:ext uri="{FF2B5EF4-FFF2-40B4-BE49-F238E27FC236}">
                <a16:creationId xmlns:a16="http://schemas.microsoft.com/office/drawing/2014/main" id="{4A527583-85D9-44F2-AE91-402F2B4D823F}"/>
              </a:ext>
            </a:extLst>
          </p:cNvPr>
          <p:cNvSpPr/>
          <p:nvPr/>
        </p:nvSpPr>
        <p:spPr>
          <a:xfrm>
            <a:off x="6746842" y="1638157"/>
            <a:ext cx="11459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9" name="Rechteck 70">
            <a:extLst>
              <a:ext uri="{FF2B5EF4-FFF2-40B4-BE49-F238E27FC236}">
                <a16:creationId xmlns:a16="http://schemas.microsoft.com/office/drawing/2014/main" id="{30DF7D38-D4AA-4322-8EDA-29A49FF68A41}"/>
              </a:ext>
            </a:extLst>
          </p:cNvPr>
          <p:cNvSpPr/>
          <p:nvPr/>
        </p:nvSpPr>
        <p:spPr>
          <a:xfrm>
            <a:off x="6772656" y="1662827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0" name="Rechteck 71">
            <a:extLst>
              <a:ext uri="{FF2B5EF4-FFF2-40B4-BE49-F238E27FC236}">
                <a16:creationId xmlns:a16="http://schemas.microsoft.com/office/drawing/2014/main" id="{04FE4CB2-02B5-4281-9B15-C2F7DFD20E0D}"/>
              </a:ext>
            </a:extLst>
          </p:cNvPr>
          <p:cNvSpPr/>
          <p:nvPr/>
        </p:nvSpPr>
        <p:spPr>
          <a:xfrm>
            <a:off x="6781891" y="1649953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1" name="Rechteck 72">
            <a:extLst>
              <a:ext uri="{FF2B5EF4-FFF2-40B4-BE49-F238E27FC236}">
                <a16:creationId xmlns:a16="http://schemas.microsoft.com/office/drawing/2014/main" id="{529027A9-0D1E-45F3-82D6-26CFF203AC95}"/>
              </a:ext>
            </a:extLst>
          </p:cNvPr>
          <p:cNvSpPr/>
          <p:nvPr/>
        </p:nvSpPr>
        <p:spPr>
          <a:xfrm>
            <a:off x="6718322" y="1640132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2" name="Picture 9">
            <a:extLst>
              <a:ext uri="{FF2B5EF4-FFF2-40B4-BE49-F238E27FC236}">
                <a16:creationId xmlns:a16="http://schemas.microsoft.com/office/drawing/2014/main" id="{57D0472C-0817-4244-8085-4633E638EA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31226" y="1599313"/>
            <a:ext cx="6012966" cy="39235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Textfeld 9">
            <a:extLst>
              <a:ext uri="{FF2B5EF4-FFF2-40B4-BE49-F238E27FC236}">
                <a16:creationId xmlns:a16="http://schemas.microsoft.com/office/drawing/2014/main" id="{3A312BDD-4D6F-4BC8-A989-35B8672C11DB}"/>
              </a:ext>
            </a:extLst>
          </p:cNvPr>
          <p:cNvSpPr txBox="1"/>
          <p:nvPr/>
        </p:nvSpPr>
        <p:spPr>
          <a:xfrm rot="16200004">
            <a:off x="2541934" y="3329250"/>
            <a:ext cx="1388784" cy="4047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Relevante Variablen</a:t>
            </a:r>
          </a:p>
        </p:txBody>
      </p:sp>
      <p:sp>
        <p:nvSpPr>
          <p:cNvPr id="94" name="Textfeld 10">
            <a:extLst>
              <a:ext uri="{FF2B5EF4-FFF2-40B4-BE49-F238E27FC236}">
                <a16:creationId xmlns:a16="http://schemas.microsoft.com/office/drawing/2014/main" id="{B002A0CC-1E7B-4699-B954-50BA4A1CA1BB}"/>
              </a:ext>
            </a:extLst>
          </p:cNvPr>
          <p:cNvSpPr txBox="1"/>
          <p:nvPr/>
        </p:nvSpPr>
        <p:spPr>
          <a:xfrm rot="16200004">
            <a:off x="2761093" y="2343231"/>
            <a:ext cx="1124263" cy="2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 err="1">
                <a:solidFill>
                  <a:srgbClr val="0070C0"/>
                </a:solidFill>
                <a:latin typeface="Calibri"/>
              </a:rPr>
              <a:t>Aufwand</a:t>
            </a:r>
            <a:endParaRPr lang="de-DE" sz="1200" b="1" i="0" u="none" strike="noStrike" kern="1200" cap="none" spc="0" baseline="0" dirty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95" name="Textfeld 13">
            <a:extLst>
              <a:ext uri="{FF2B5EF4-FFF2-40B4-BE49-F238E27FC236}">
                <a16:creationId xmlns:a16="http://schemas.microsoft.com/office/drawing/2014/main" id="{E3C2F3A5-0114-4A82-9457-8E858FB4D826}"/>
              </a:ext>
            </a:extLst>
          </p:cNvPr>
          <p:cNvSpPr txBox="1"/>
          <p:nvPr/>
        </p:nvSpPr>
        <p:spPr>
          <a:xfrm>
            <a:off x="7532499" y="3865127"/>
            <a:ext cx="674552" cy="202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Zeit</a:t>
            </a:r>
          </a:p>
        </p:txBody>
      </p:sp>
      <p:sp>
        <p:nvSpPr>
          <p:cNvPr id="96" name="Freihandform 28">
            <a:extLst>
              <a:ext uri="{FF2B5EF4-FFF2-40B4-BE49-F238E27FC236}">
                <a16:creationId xmlns:a16="http://schemas.microsoft.com/office/drawing/2014/main" id="{913027EC-60BF-4180-8A37-355D145B2CDB}"/>
              </a:ext>
            </a:extLst>
          </p:cNvPr>
          <p:cNvSpPr/>
          <p:nvPr/>
        </p:nvSpPr>
        <p:spPr>
          <a:xfrm flipV="1">
            <a:off x="5838728" y="3478931"/>
            <a:ext cx="1764142" cy="1338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4146"/>
              <a:gd name="f7" fmla="val 477218"/>
              <a:gd name="f8" fmla="val 270585"/>
              <a:gd name="f9" fmla="val 152400"/>
              <a:gd name="f10" fmla="val 124342"/>
              <a:gd name="f11" fmla="val 304800"/>
              <a:gd name="f12" fmla="val -21900"/>
              <a:gd name="f13" fmla="val 461818"/>
              <a:gd name="f14" fmla="val 2730"/>
              <a:gd name="f15" fmla="val 618836"/>
              <a:gd name="f16" fmla="val 27360"/>
              <a:gd name="f17" fmla="val 780473"/>
              <a:gd name="f18" fmla="val 344476"/>
              <a:gd name="f19" fmla="val 942109"/>
              <a:gd name="f20" fmla="val 418367"/>
              <a:gd name="f21" fmla="val 1103745"/>
              <a:gd name="f22" fmla="val 492258"/>
              <a:gd name="f23" fmla="val 1294631"/>
              <a:gd name="f24" fmla="val 490718"/>
              <a:gd name="f25" fmla="val 1431637"/>
              <a:gd name="f26" fmla="val 446076"/>
              <a:gd name="f27" fmla="val 1568643"/>
              <a:gd name="f28" fmla="val 401434"/>
              <a:gd name="f29" fmla="val 1666394"/>
              <a:gd name="f30" fmla="val 275973"/>
              <a:gd name="f31" fmla="val 150512"/>
              <a:gd name="f32" fmla="+- 0 0 -90"/>
              <a:gd name="f33" fmla="*/ f3 1 1764146"/>
              <a:gd name="f34" fmla="*/ f4 1 47721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1764146"/>
              <a:gd name="f43" fmla="*/ f39 1 477218"/>
              <a:gd name="f44" fmla="*/ 0 f40 1"/>
              <a:gd name="f45" fmla="*/ 270585 f39 1"/>
              <a:gd name="f46" fmla="*/ 461818 f40 1"/>
              <a:gd name="f47" fmla="*/ 2730 f39 1"/>
              <a:gd name="f48" fmla="*/ 942109 f40 1"/>
              <a:gd name="f49" fmla="*/ 418367 f39 1"/>
              <a:gd name="f50" fmla="*/ 1431637 f40 1"/>
              <a:gd name="f51" fmla="*/ 446076 f39 1"/>
              <a:gd name="f52" fmla="*/ 1764146 f40 1"/>
              <a:gd name="f53" fmla="*/ 150512 f39 1"/>
              <a:gd name="f54" fmla="+- f41 0 f1"/>
              <a:gd name="f55" fmla="*/ f44 1 1764146"/>
              <a:gd name="f56" fmla="*/ f45 1 477218"/>
              <a:gd name="f57" fmla="*/ f46 1 1764146"/>
              <a:gd name="f58" fmla="*/ f47 1 477218"/>
              <a:gd name="f59" fmla="*/ f48 1 1764146"/>
              <a:gd name="f60" fmla="*/ f49 1 477218"/>
              <a:gd name="f61" fmla="*/ f50 1 1764146"/>
              <a:gd name="f62" fmla="*/ f51 1 477218"/>
              <a:gd name="f63" fmla="*/ f52 1 1764146"/>
              <a:gd name="f64" fmla="*/ f53 1 477218"/>
              <a:gd name="f65" fmla="*/ f35 1 f42"/>
              <a:gd name="f66" fmla="*/ f36 1 f42"/>
              <a:gd name="f67" fmla="*/ f35 1 f43"/>
              <a:gd name="f68" fmla="*/ f37 1 f43"/>
              <a:gd name="f69" fmla="*/ f55 1 f42"/>
              <a:gd name="f70" fmla="*/ f56 1 f43"/>
              <a:gd name="f71" fmla="*/ f57 1 f42"/>
              <a:gd name="f72" fmla="*/ f58 1 f43"/>
              <a:gd name="f73" fmla="*/ f59 1 f42"/>
              <a:gd name="f74" fmla="*/ f60 1 f43"/>
              <a:gd name="f75" fmla="*/ f61 1 f42"/>
              <a:gd name="f76" fmla="*/ f62 1 f43"/>
              <a:gd name="f77" fmla="*/ f63 1 f42"/>
              <a:gd name="f78" fmla="*/ f64 1 f43"/>
              <a:gd name="f79" fmla="*/ f65 f33 1"/>
              <a:gd name="f80" fmla="*/ f66 f33 1"/>
              <a:gd name="f81" fmla="*/ f68 f34 1"/>
              <a:gd name="f82" fmla="*/ f67 f34 1"/>
              <a:gd name="f83" fmla="*/ f69 f33 1"/>
              <a:gd name="f84" fmla="*/ f70 f34 1"/>
              <a:gd name="f85" fmla="*/ f71 f33 1"/>
              <a:gd name="f86" fmla="*/ f72 f34 1"/>
              <a:gd name="f87" fmla="*/ f73 f33 1"/>
              <a:gd name="f88" fmla="*/ f74 f34 1"/>
              <a:gd name="f89" fmla="*/ f75 f33 1"/>
              <a:gd name="f90" fmla="*/ f76 f34 1"/>
              <a:gd name="f91" fmla="*/ f77 f33 1"/>
              <a:gd name="f92" fmla="*/ f78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</a:cxnLst>
            <a:rect l="f79" t="f82" r="f80" b="f81"/>
            <a:pathLst>
              <a:path w="1764146" h="477218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6" y="f31"/>
                </a:cubicBezTo>
              </a:path>
            </a:pathLst>
          </a:custGeom>
          <a:noFill/>
          <a:ln w="12701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7" name="Picture 9">
            <a:extLst>
              <a:ext uri="{FF2B5EF4-FFF2-40B4-BE49-F238E27FC236}">
                <a16:creationId xmlns:a16="http://schemas.microsoft.com/office/drawing/2014/main" id="{DC1320D3-1C46-4FC7-B636-0E65DFDF8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15" r="-2674" b="35774"/>
          <a:stretch/>
        </p:blipFill>
        <p:spPr>
          <a:xfrm>
            <a:off x="5445482" y="1596647"/>
            <a:ext cx="3672000" cy="25200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8" name="Fußzeilenplatzhalter 3">
            <a:extLst>
              <a:ext uri="{FF2B5EF4-FFF2-40B4-BE49-F238E27FC236}">
                <a16:creationId xmlns:a16="http://schemas.microsoft.com/office/drawing/2014/main" id="{B108B598-179F-4F34-901E-8CA52E5E1F61}"/>
              </a:ext>
            </a:extLst>
          </p:cNvPr>
          <p:cNvSpPr txBox="1"/>
          <p:nvPr/>
        </p:nvSpPr>
        <p:spPr>
          <a:xfrm>
            <a:off x="7006734" y="4920903"/>
            <a:ext cx="15119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dirty="0">
                <a:solidFill>
                  <a:srgbClr val="898989"/>
                </a:solidFill>
                <a:cs typeface="Calibri"/>
              </a:rPr>
              <a:t> Abbildung nach ISO 50006</a:t>
            </a:r>
            <a:endParaRPr lang="de-DE" sz="800" b="1" i="0" u="none" strike="noStrike" kern="1200" cap="none" spc="0" baseline="0" dirty="0">
              <a:solidFill>
                <a:srgbClr val="898989"/>
              </a:solidFill>
              <a:uFillTx/>
              <a:latin typeface="Calibri"/>
              <a:cs typeface="Calibri"/>
            </a:endParaRPr>
          </a:p>
        </p:txBody>
      </p:sp>
      <p:sp>
        <p:nvSpPr>
          <p:cNvPr id="99" name="Freihandform 37">
            <a:extLst>
              <a:ext uri="{FF2B5EF4-FFF2-40B4-BE49-F238E27FC236}">
                <a16:creationId xmlns:a16="http://schemas.microsoft.com/office/drawing/2014/main" id="{1A58B49C-55D4-4C5F-8FB3-1ADD3847ADA6}"/>
              </a:ext>
            </a:extLst>
          </p:cNvPr>
          <p:cNvSpPr/>
          <p:nvPr/>
        </p:nvSpPr>
        <p:spPr>
          <a:xfrm flipV="1">
            <a:off x="3564236" y="3700136"/>
            <a:ext cx="1731519" cy="106466"/>
          </a:xfrm>
          <a:custGeom>
            <a:avLst/>
            <a:gdLst>
              <a:gd name="connsiteX0" fmla="*/ 0 w 1320800"/>
              <a:gd name="connsiteY0" fmla="*/ 49659 h 175713"/>
              <a:gd name="connsiteX1" fmla="*/ 240145 w 1320800"/>
              <a:gd name="connsiteY1" fmla="*/ 3478 h 175713"/>
              <a:gd name="connsiteX2" fmla="*/ 471054 w 1320800"/>
              <a:gd name="connsiteY2" fmla="*/ 132787 h 175713"/>
              <a:gd name="connsiteX3" fmla="*/ 665018 w 1320800"/>
              <a:gd name="connsiteY3" fmla="*/ 169732 h 175713"/>
              <a:gd name="connsiteX4" fmla="*/ 1016000 w 1320800"/>
              <a:gd name="connsiteY4" fmla="*/ 21950 h 175713"/>
              <a:gd name="connsiteX5" fmla="*/ 1320800 w 1320800"/>
              <a:gd name="connsiteY5" fmla="*/ 68132 h 1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175713">
                <a:moveTo>
                  <a:pt x="0" y="49659"/>
                </a:moveTo>
                <a:cubicBezTo>
                  <a:pt x="80818" y="19641"/>
                  <a:pt x="161636" y="-10377"/>
                  <a:pt x="240145" y="3478"/>
                </a:cubicBezTo>
                <a:cubicBezTo>
                  <a:pt x="318654" y="17333"/>
                  <a:pt x="400242" y="105078"/>
                  <a:pt x="471054" y="132787"/>
                </a:cubicBezTo>
                <a:cubicBezTo>
                  <a:pt x="541866" y="160496"/>
                  <a:pt x="574194" y="188205"/>
                  <a:pt x="665018" y="169732"/>
                </a:cubicBezTo>
                <a:cubicBezTo>
                  <a:pt x="755842" y="151259"/>
                  <a:pt x="906703" y="38883"/>
                  <a:pt x="1016000" y="21950"/>
                </a:cubicBezTo>
                <a:cubicBezTo>
                  <a:pt x="1125297" y="5017"/>
                  <a:pt x="1271540" y="55817"/>
                  <a:pt x="1320800" y="68132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ihandform 38">
            <a:extLst>
              <a:ext uri="{FF2B5EF4-FFF2-40B4-BE49-F238E27FC236}">
                <a16:creationId xmlns:a16="http://schemas.microsoft.com/office/drawing/2014/main" id="{E1C31953-701D-4FEC-BCBB-46167D96ADF1}"/>
              </a:ext>
            </a:extLst>
          </p:cNvPr>
          <p:cNvSpPr/>
          <p:nvPr/>
        </p:nvSpPr>
        <p:spPr>
          <a:xfrm flipV="1">
            <a:off x="5295756" y="3662035"/>
            <a:ext cx="1828274" cy="98846"/>
          </a:xfrm>
          <a:custGeom>
            <a:avLst/>
            <a:gdLst>
              <a:gd name="connsiteX0" fmla="*/ 0 w 1662545"/>
              <a:gd name="connsiteY0" fmla="*/ 2990 h 118053"/>
              <a:gd name="connsiteX1" fmla="*/ 230909 w 1662545"/>
              <a:gd name="connsiteY1" fmla="*/ 86117 h 118053"/>
              <a:gd name="connsiteX2" fmla="*/ 554182 w 1662545"/>
              <a:gd name="connsiteY2" fmla="*/ 113827 h 118053"/>
              <a:gd name="connsiteX3" fmla="*/ 831273 w 1662545"/>
              <a:gd name="connsiteY3" fmla="*/ 2990 h 118053"/>
              <a:gd name="connsiteX4" fmla="*/ 1237673 w 1662545"/>
              <a:gd name="connsiteY4" fmla="*/ 76881 h 118053"/>
              <a:gd name="connsiteX5" fmla="*/ 1431636 w 1662545"/>
              <a:gd name="connsiteY5" fmla="*/ 2990 h 118053"/>
              <a:gd name="connsiteX6" fmla="*/ 1662545 w 1662545"/>
              <a:gd name="connsiteY6" fmla="*/ 21463 h 11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2545" h="118053">
                <a:moveTo>
                  <a:pt x="0" y="2990"/>
                </a:moveTo>
                <a:cubicBezTo>
                  <a:pt x="69272" y="35317"/>
                  <a:pt x="138545" y="67644"/>
                  <a:pt x="230909" y="86117"/>
                </a:cubicBezTo>
                <a:cubicBezTo>
                  <a:pt x="323273" y="104590"/>
                  <a:pt x="454121" y="127682"/>
                  <a:pt x="554182" y="113827"/>
                </a:cubicBezTo>
                <a:cubicBezTo>
                  <a:pt x="654243" y="99973"/>
                  <a:pt x="717358" y="9148"/>
                  <a:pt x="831273" y="2990"/>
                </a:cubicBezTo>
                <a:cubicBezTo>
                  <a:pt x="945188" y="-3168"/>
                  <a:pt x="1137613" y="76881"/>
                  <a:pt x="1237673" y="76881"/>
                </a:cubicBezTo>
                <a:cubicBezTo>
                  <a:pt x="1337733" y="76881"/>
                  <a:pt x="1360824" y="12226"/>
                  <a:pt x="1431636" y="2990"/>
                </a:cubicBezTo>
                <a:cubicBezTo>
                  <a:pt x="1502448" y="-6246"/>
                  <a:pt x="1628678" y="7609"/>
                  <a:pt x="1662545" y="21463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hteck 39">
            <a:extLst>
              <a:ext uri="{FF2B5EF4-FFF2-40B4-BE49-F238E27FC236}">
                <a16:creationId xmlns:a16="http://schemas.microsoft.com/office/drawing/2014/main" id="{D5BDAC49-2947-4DEA-A95C-FF10A31761BB}"/>
              </a:ext>
            </a:extLst>
          </p:cNvPr>
          <p:cNvSpPr/>
          <p:nvPr/>
        </p:nvSpPr>
        <p:spPr>
          <a:xfrm>
            <a:off x="4602502" y="4194373"/>
            <a:ext cx="258618" cy="1173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5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indent="-342900" algn="just" defTabSz="761996" rtl="0">
              <a:spcAft>
                <a:spcPts val="700"/>
              </a:spcAft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Ist eine statistische Methode, die versucht, eine abhängige Variable durch eine oder mehrere relevante Variablen zu erklären (hier: lineare Abhängigkeit).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1" t="-8009" r="-34890" b="8009"/>
          <a:stretch/>
        </p:blipFill>
        <p:spPr bwMode="auto">
          <a:xfrm>
            <a:off x="3419872" y="1574872"/>
            <a:ext cx="6094318" cy="37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27115" y="5589438"/>
            <a:ext cx="4248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Quelle: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 https://de.wikipedia.org/wiki/Lineare_Regression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040858" y="530976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8595"/>
                </a:solidFill>
              </a:rPr>
              <a:t>Relevante (erläuternde) Variable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6733" y="3367842"/>
            <a:ext cx="331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8595"/>
                </a:solidFill>
              </a:rPr>
              <a:t>Abhängige</a:t>
            </a:r>
            <a:r>
              <a:rPr lang="en-US" dirty="0">
                <a:solidFill>
                  <a:srgbClr val="008595"/>
                </a:solidFill>
              </a:rPr>
              <a:t> (</a:t>
            </a:r>
            <a:r>
              <a:rPr lang="en-US" dirty="0" err="1">
                <a:solidFill>
                  <a:srgbClr val="008595"/>
                </a:solidFill>
              </a:rPr>
              <a:t>zu</a:t>
            </a:r>
            <a:r>
              <a:rPr lang="en-US" dirty="0">
                <a:solidFill>
                  <a:srgbClr val="008595"/>
                </a:solidFill>
              </a:rPr>
              <a:t> </a:t>
            </a:r>
            <a:r>
              <a:rPr lang="en-US" dirty="0" err="1">
                <a:solidFill>
                  <a:srgbClr val="008595"/>
                </a:solidFill>
              </a:rPr>
              <a:t>erklärende</a:t>
            </a:r>
            <a:r>
              <a:rPr lang="en-US" dirty="0">
                <a:solidFill>
                  <a:srgbClr val="008595"/>
                </a:solidFill>
              </a:rPr>
              <a:t>) Variable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38CB1E-432F-4842-845C-DDB42FD155E3}" type="datetime1">
              <a:rPr lang="de-DE" smtClean="0"/>
              <a:t>31.07.2019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5900E31-6EB8-44C0-A978-A0ABCA886F50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dirty="0">
                <a:solidFill>
                  <a:srgbClr val="FFFFFF"/>
                </a:solidFill>
                <a:latin typeface="Arial"/>
              </a:rPr>
              <a:t>Methoden: Beginnen wir mit der linearen Regression.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6A31B89-E31C-4842-8085-A52F8E51B32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98596E-ABD0-43C9-AD31-BB06B7CCC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3" y="1114728"/>
            <a:ext cx="184801" cy="184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1187624" y="4941168"/>
            <a:ext cx="1869392" cy="426927"/>
          </a:xfrm>
          <a:prstGeom prst="roundRect">
            <a:avLst/>
          </a:prstGeom>
          <a:solidFill>
            <a:srgbClr val="008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50712"/>
            <a:ext cx="5491350" cy="27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11"/>
              <p:cNvSpPr txBox="1">
                <a:spLocks noGrp="1"/>
              </p:cNvSpPr>
              <p:nvPr>
                <p:ph type="body" sz="quarter" idx="4294967295"/>
              </p:nvPr>
            </p:nvSpPr>
            <p:spPr>
              <a:xfrm>
                <a:off x="521531" y="1214614"/>
                <a:ext cx="7634755" cy="4968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1">
                <a:normAutofit/>
              </a:bodyPr>
              <a:lstStyle/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de-DE" b="1" dirty="0">
                    <a:solidFill>
                      <a:srgbClr val="008595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Lineare Beziehungen</a:t>
                </a:r>
              </a:p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Darstellung der Korrelation in </a:t>
                </a:r>
              </a:p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einem Scatterplot</a:t>
                </a: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marL="342900" lvl="0" indent="-342900" algn="l" defTabSz="761996" rtl="0">
                  <a:spcAft>
                    <a:spcPts val="700"/>
                  </a:spcAft>
                  <a:buSzPct val="100000"/>
                  <a:buFont typeface="Wingdings" pitchFamily="2"/>
                  <a:buChar char="§"/>
                </a:pPr>
                <a:r>
                  <a:rPr lang="de-DE" sz="1900" b="1" dirty="0">
                    <a:solidFill>
                      <a:srgbClr val="008595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Darstellung des erwarteten Energieverbrauchs durch eine vereinfachte lineare Gleichung</a:t>
                </a:r>
              </a:p>
              <a:p>
                <a:pPr lvl="0" algn="l" defTabSz="761996" rtl="0">
                  <a:spcAft>
                    <a:spcPts val="700"/>
                  </a:spcAft>
                  <a:buClr>
                    <a:srgbClr val="009A6A"/>
                  </a:buClr>
                  <a:buSzPct val="100000"/>
                </a:pPr>
                <a:r>
                  <a:rPr lang="de-DE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ＭＳ Ｐゴシック" pitchFamily="16"/>
                  </a:rPr>
                  <a:t>	</a:t>
                </a:r>
                <a:r>
                  <a:rPr lang="de-DE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ＭＳ Ｐゴシック" pitchFamily="16"/>
                  </a:rPr>
                  <a:t>			</a:t>
                </a:r>
                <a:r>
                  <a:rPr lang="de-DE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y = </a:t>
                </a:r>
                <a:r>
                  <a:rPr lang="de-DE" dirty="0" err="1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Erwarteter Energieverbrauch</a:t>
                </a:r>
                <a:endParaRPr lang="de-DE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Clr>
                    <a:srgbClr val="009A6A"/>
                  </a:buClr>
                  <a:buSzPct val="100000"/>
                </a:pPr>
                <a:r>
                  <a:rPr lang="de-DE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</a:t>
                </a:r>
                <a14:m>
                  <m:oMath xmlns:m="http://schemas.openxmlformats.org/officeDocument/2006/math">
                    <m:r>
                      <a:rPr lang="de-DE" dirty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ＭＳ Ｐゴシック" pitchFamily="16"/>
                      </a:rPr>
                      <m:t>𝒚</m:t>
                    </m:r>
                    <m:r>
                      <a:rPr lang="de-DE" dirty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ＭＳ Ｐゴシック" pitchFamily="16"/>
                      </a:rPr>
                      <m:t> = </m:t>
                    </m:r>
                    <m:r>
                      <a:rPr lang="de-DE" dirty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ＭＳ Ｐゴシック" pitchFamily="16"/>
                      </a:rPr>
                      <m:t>𝒃</m:t>
                    </m:r>
                    <m:r>
                      <a:rPr lang="de-DE" dirty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ＭＳ Ｐゴシック" pitchFamily="16"/>
                      </a:rPr>
                      <m:t>∗</m:t>
                    </m:r>
                    <m:r>
                      <a:rPr lang="de-DE" dirty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ＭＳ Ｐゴシック" pitchFamily="16"/>
                      </a:rPr>
                      <m:t>𝒙</m:t>
                    </m:r>
                    <m:r>
                      <a:rPr lang="de-DE" dirty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ＭＳ Ｐゴシック" pitchFamily="16"/>
                      </a:rPr>
                      <m:t> + </m:t>
                    </m:r>
                    <m:r>
                      <a:rPr lang="de-DE" dirty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ＭＳ Ｐゴシック" pitchFamily="16"/>
                      </a:rPr>
                      <m:t>𝒕</m:t>
                    </m:r>
                  </m:oMath>
                </a14:m>
                <a:r>
                  <a:rPr lang="de-DE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	b = Koeffizient</a:t>
                </a:r>
              </a:p>
              <a:p>
                <a:pPr lvl="0" algn="l" defTabSz="761996" rtl="0">
                  <a:spcAft>
                    <a:spcPts val="700"/>
                  </a:spcAft>
                  <a:buClr>
                    <a:srgbClr val="009A6A"/>
                  </a:buClr>
                  <a:buSzPct val="100000"/>
                </a:pPr>
                <a:r>
                  <a:rPr lang="de-DE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			x = Unabhängige Variable </a:t>
                </a:r>
              </a:p>
              <a:p>
                <a:pPr lvl="0" algn="l" defTabSz="761996" rtl="0">
                  <a:spcAft>
                    <a:spcPts val="700"/>
                  </a:spcAft>
                  <a:buClr>
                    <a:srgbClr val="009A6A"/>
                  </a:buClr>
                  <a:buSzPct val="100000"/>
                </a:pPr>
                <a:r>
                  <a:rPr lang="de-DE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			t= Grundlast</a:t>
                </a:r>
              </a:p>
            </p:txBody>
          </p:sp>
        </mc:Choice>
        <mc:Fallback>
          <p:sp>
            <p:nvSpPr>
              <p:cNvPr id="4" name="Inhaltsplatzhalter 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521531" y="1214614"/>
                <a:ext cx="7634755" cy="4968549"/>
              </a:xfrm>
              <a:prstGeom prst="rect">
                <a:avLst/>
              </a:prstGeom>
              <a:blipFill>
                <a:blip r:embed="rId3"/>
                <a:stretch>
                  <a:fillRect l="-1917" t="-1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5220072" y="3593921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Quelle: https://www.inwt-statistics.del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79933E-ED2B-4820-9431-98D0174DA871}" type="datetime1">
              <a:rPr lang="de-DE" smtClean="0"/>
              <a:t>31.07.2019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F71A828-DF76-49EE-8290-F841B984B75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Grundstruktur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linearen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Regressionsfunktionen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9745FB4-14DE-4A6F-B892-09F54B06371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F49E507-895C-45B0-9A64-5628C3098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" y="3980479"/>
            <a:ext cx="240609" cy="2406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99479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Suche nach der am besten passenden Geraden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Verfahren zur mathematischen Bestimmung der am besten passenden Geraden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24560"/>
            <a:ext cx="4951978" cy="373438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920169" y="5515009"/>
            <a:ext cx="27976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www.</a:t>
            </a:r>
            <a:r>
              <a:rPr lang="de-DE" sz="1000" dirty="0"/>
              <a:t>methodenberatung.uzh.ch</a:t>
            </a:r>
            <a:endParaRPr lang="de-DE" sz="1000" dirty="0">
              <a:solidFill>
                <a:srgbClr val="595959"/>
              </a:solidFill>
              <a:ea typeface="ＭＳ Ｐゴシック" pitchFamily="16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11420" y="5919664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8595"/>
                </a:solidFill>
              </a:rPr>
              <a:t>x = Unabhängige Variable (z.B. Benefit)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55836" y="5929307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8595"/>
                </a:solidFill>
              </a:rPr>
              <a:t>y = Energieverbrauch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DA1D1E-63B8-4504-8E3B-3FF16BD2594E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F5A3EB-C086-434D-B248-B9F1285F1F7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400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Computergestützte</a:t>
            </a:r>
            <a:r>
              <a:rPr lang="en-US" sz="240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Lösung</a:t>
            </a:r>
            <a:r>
              <a:rPr lang="en-US" sz="240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Verfahren</a:t>
            </a:r>
            <a:r>
              <a:rPr lang="en-US" sz="240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kleinsten</a:t>
            </a:r>
            <a:r>
              <a:rPr lang="en-US" sz="240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Quadrate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65FC736-0276-4D91-8A5A-4644AE4788B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DA1D1E-63B8-4504-8E3B-3FF16BD2594E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F5A3EB-C086-434D-B248-B9F1285F1F7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400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Computergestützte</a:t>
            </a:r>
            <a:r>
              <a:rPr lang="en-US" sz="240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Lösung</a:t>
            </a:r>
            <a:r>
              <a:rPr lang="en-US" sz="240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Verfahren</a:t>
            </a:r>
            <a:r>
              <a:rPr lang="en-US" sz="240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kleinsten</a:t>
            </a:r>
            <a:r>
              <a:rPr lang="en-US" sz="240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Quadrate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65FC736-0276-4D91-8A5A-4644AE4788B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fik 6">
            <a:extLst>
              <a:ext uri="{FF2B5EF4-FFF2-40B4-BE49-F238E27FC236}">
                <a16:creationId xmlns:a16="http://schemas.microsoft.com/office/drawing/2014/main" id="{EE465082-2905-4D84-96A0-35F871E47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95925"/>
            <a:ext cx="3284984" cy="3284984"/>
          </a:xfrm>
          <a:prstGeom prst="rect">
            <a:avLst/>
          </a:prstGeom>
        </p:spPr>
      </p:pic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47977C79-E443-4C97-8CF0-739F28D74424}"/>
              </a:ext>
            </a:extLst>
          </p:cNvPr>
          <p:cNvSpPr txBox="1">
            <a:spLocks/>
          </p:cNvSpPr>
          <p:nvPr/>
        </p:nvSpPr>
        <p:spPr>
          <a:xfrm>
            <a:off x="321621" y="1052739"/>
            <a:ext cx="511447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 compatLnSpc="1">
            <a:normAutofit lnSpcReduction="10000"/>
          </a:bodyPr>
          <a:lstStyle/>
          <a:p>
            <a:pPr algn="just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sz="2000" b="1" kern="0" dirty="0">
                <a:solidFill>
                  <a:srgbClr val="595959"/>
                </a:solidFill>
                <a:ea typeface="ＭＳ Ｐゴシック" pitchFamily="16"/>
              </a:rPr>
              <a:t>Ziel: </a:t>
            </a:r>
            <a:r>
              <a:rPr lang="de-DE" sz="2000" kern="0" dirty="0">
                <a:solidFill>
                  <a:srgbClr val="595959"/>
                </a:solidFill>
                <a:ea typeface="ＭＳ Ｐゴシック" pitchFamily="16"/>
              </a:rPr>
              <a:t>Zu bestimmen, bei welchen Geraden die Quadratsummen zwischen den Geraden und den Messwerten für den Energieverbrauch minimal sind. </a:t>
            </a:r>
          </a:p>
          <a:p>
            <a:pPr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sz="2000" kern="0" dirty="0">
                <a:solidFill>
                  <a:srgbClr val="595959"/>
                </a:solidFill>
                <a:ea typeface="ＭＳ Ｐゴシック" pitchFamily="16"/>
              </a:rPr>
              <a:t>Quadratisch, damit: </a:t>
            </a:r>
          </a:p>
          <a:p>
            <a:pPr marL="342900" indent="-342900" defTabSz="761996">
              <a:spcAft>
                <a:spcPts val="7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sich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 positive und negative </a:t>
            </a: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Abstände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 </a:t>
            </a: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zwischen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 den </a:t>
            </a: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Datenpunkten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 </a:t>
            </a: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nicht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 </a:t>
            </a: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aufheben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.</a:t>
            </a:r>
            <a:endParaRPr lang="de-DE" sz="2000" dirty="0">
              <a:solidFill>
                <a:srgbClr val="595959"/>
              </a:solidFill>
              <a:ea typeface="ＭＳ Ｐゴシック" pitchFamily="16"/>
            </a:endParaRPr>
          </a:p>
          <a:p>
            <a:pPr marL="342900" indent="-342900" defTabSz="761996">
              <a:spcAft>
                <a:spcPts val="700"/>
              </a:spcAft>
              <a:buSzPct val="100000"/>
              <a:buFont typeface="Wingdings" panose="05000000000000000000" pitchFamily="2" charset="2"/>
              <a:buChar char="§"/>
            </a:pPr>
            <a:r>
              <a:rPr lang="de-DE" sz="2000" kern="0" dirty="0">
                <a:solidFill>
                  <a:srgbClr val="595959"/>
                </a:solidFill>
                <a:ea typeface="ＭＳ Ｐゴシック" pitchFamily="16"/>
              </a:rPr>
              <a:t>längere Distanzen mit einem höheren Gewicht in die Berechnung einbezogen werden.</a:t>
            </a:r>
          </a:p>
          <a:p>
            <a:pPr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sz="2000" kern="0" dirty="0">
                <a:solidFill>
                  <a:srgbClr val="595959"/>
                </a:solidFill>
                <a:ea typeface="ＭＳ Ｐゴシック" pitchFamily="16"/>
              </a:rPr>
              <a:t>Der Abstand zwischen Datenpunkten und Geraden wird auch als </a:t>
            </a:r>
            <a:r>
              <a:rPr lang="de-DE" sz="2000" b="1" kern="0" dirty="0">
                <a:solidFill>
                  <a:srgbClr val="0070C0"/>
                </a:solidFill>
                <a:ea typeface="ＭＳ Ｐゴシック" pitchFamily="16"/>
              </a:rPr>
              <a:t>Rückstand </a:t>
            </a:r>
            <a:r>
              <a:rPr lang="de-DE" sz="2000" b="1" kern="0" dirty="0">
                <a:solidFill>
                  <a:srgbClr val="0070C0"/>
                </a:solidFill>
                <a:latin typeface="Calibri"/>
                <a:ea typeface="ＭＳ Ｐゴシック" pitchFamily="16"/>
              </a:rPr>
              <a:t>(e</a:t>
            </a:r>
            <a:r>
              <a:rPr lang="de-DE" sz="2000" b="1" kern="0" baseline="-25000" dirty="0">
                <a:solidFill>
                  <a:srgbClr val="0070C0"/>
                </a:solidFill>
                <a:latin typeface="Calibri"/>
                <a:ea typeface="ＭＳ Ｐゴシック" pitchFamily="16"/>
              </a:rPr>
              <a:t>x</a:t>
            </a:r>
            <a:r>
              <a:rPr lang="de-DE" sz="2000" b="1" kern="0" dirty="0">
                <a:solidFill>
                  <a:srgbClr val="0070C0"/>
                </a:solidFill>
                <a:latin typeface="Calibri"/>
                <a:ea typeface="ＭＳ Ｐゴシック" pitchFamily="16"/>
              </a:rPr>
              <a:t>)</a:t>
            </a:r>
            <a:r>
              <a:rPr lang="de-DE" sz="2000" kern="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"</a:t>
            </a: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Fehler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" </a:t>
            </a: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bezeichnet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. </a:t>
            </a:r>
            <a:endParaRPr lang="de-DE" sz="2000" dirty="0">
              <a:solidFill>
                <a:srgbClr val="595959"/>
              </a:solidFill>
              <a:ea typeface="ＭＳ Ｐゴシック" pitchFamily="16"/>
            </a:endParaRPr>
          </a:p>
          <a:p>
            <a:pPr defTabSz="761996">
              <a:spcAft>
                <a:spcPts val="700"/>
              </a:spcAft>
              <a:buClr>
                <a:srgbClr val="009A6A"/>
              </a:buClr>
              <a:buSzPct val="100000"/>
            </a:pPr>
            <a:endParaRPr lang="de-DE" sz="2000" kern="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lvl="0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Berechnung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 </a:t>
            </a: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z.B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. </a:t>
            </a:r>
            <a:r>
              <a:rPr lang="en-US" sz="2000" dirty="0" err="1">
                <a:solidFill>
                  <a:srgbClr val="595959"/>
                </a:solidFill>
                <a:ea typeface="ＭＳ Ｐゴシック" pitchFamily="16"/>
              </a:rPr>
              <a:t>mit</a:t>
            </a:r>
            <a:r>
              <a:rPr lang="en-US" sz="2000" dirty="0">
                <a:solidFill>
                  <a:srgbClr val="595959"/>
                </a:solidFill>
                <a:ea typeface="ＭＳ Ｐゴシック" pitchFamily="16"/>
              </a:rPr>
              <a:t> dem Excel "Solver".</a:t>
            </a:r>
            <a:endParaRPr lang="de-DE" sz="2000" dirty="0">
              <a:solidFill>
                <a:srgbClr val="595959"/>
              </a:solidFill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</a:pPr>
            <a:endParaRPr lang="de-DE" sz="2000" b="1" kern="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16" name="Rechteck 7">
            <a:extLst>
              <a:ext uri="{FF2B5EF4-FFF2-40B4-BE49-F238E27FC236}">
                <a16:creationId xmlns:a16="http://schemas.microsoft.com/office/drawing/2014/main" id="{04CFFE09-8CF2-418D-83DA-F96DCCB4F9E3}"/>
              </a:ext>
            </a:extLst>
          </p:cNvPr>
          <p:cNvSpPr/>
          <p:nvPr/>
        </p:nvSpPr>
        <p:spPr>
          <a:xfrm>
            <a:off x="6178488" y="523279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Quelle: www.wiwiweb.de</a:t>
            </a:r>
          </a:p>
        </p:txBody>
      </p:sp>
      <p:cxnSp>
        <p:nvCxnSpPr>
          <p:cNvPr id="17" name="Gerade Verbindung 8">
            <a:extLst>
              <a:ext uri="{FF2B5EF4-FFF2-40B4-BE49-F238E27FC236}">
                <a16:creationId xmlns:a16="http://schemas.microsoft.com/office/drawing/2014/main" id="{14C622B3-F337-4235-B62A-9B3C5B168E1B}"/>
              </a:ext>
            </a:extLst>
          </p:cNvPr>
          <p:cNvCxnSpPr/>
          <p:nvPr/>
        </p:nvCxnSpPr>
        <p:spPr>
          <a:xfrm>
            <a:off x="7078588" y="2780928"/>
            <a:ext cx="0" cy="432048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9">
            <a:extLst>
              <a:ext uri="{FF2B5EF4-FFF2-40B4-BE49-F238E27FC236}">
                <a16:creationId xmlns:a16="http://schemas.microsoft.com/office/drawing/2014/main" id="{F60685D5-B3F6-402A-BC3B-782E4490A7BE}"/>
              </a:ext>
            </a:extLst>
          </p:cNvPr>
          <p:cNvCxnSpPr/>
          <p:nvPr/>
        </p:nvCxnSpPr>
        <p:spPr>
          <a:xfrm>
            <a:off x="7380312" y="3034361"/>
            <a:ext cx="0" cy="826687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7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Identifizierung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von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-Performance-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Indikatoren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 der Benutzer von Indikatoren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Geeignetes Verfahren auswählen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Sammlung relevanter Informationen über die energiebezogene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Systemgrenzen definieren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von Energieflüssen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der relevanten Variablen und statischen Faktoren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Datenerhebung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Bildung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Energieausgangsbasis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des geeigneten Basiszeitraums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und Prüfung der Energieausgangsbasis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 von EnPI und EnB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Bestimmen Sie, wann eine Normalisierung erforderlich ist.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 der Änderung der Energieeffizienz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der Veränderungen in der Energieeffizienz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Wartung und Einstellung der  EnPI und das EnB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Kontinuierlicher Verbesserungsprozes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206053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Referenz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 2018 wird durch ISO 50006 kommentiert: 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34D29665-2EED-427A-B405-8023C2D3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Globo: línea 41">
            <a:extLst>
              <a:ext uri="{FF2B5EF4-FFF2-40B4-BE49-F238E27FC236}">
                <a16:creationId xmlns:a16="http://schemas.microsoft.com/office/drawing/2014/main" id="{CEB92285-E7FE-4789-8B55-463D8C4EA308}"/>
              </a:ext>
            </a:extLst>
          </p:cNvPr>
          <p:cNvSpPr/>
          <p:nvPr/>
        </p:nvSpPr>
        <p:spPr>
          <a:xfrm>
            <a:off x="7119363" y="4131287"/>
            <a:ext cx="1973923" cy="1203391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Theorie: Regression</a:t>
            </a:r>
          </a:p>
          <a:p>
            <a:endParaRPr lang="de-DE" sz="1100" b="1" dirty="0">
              <a:solidFill>
                <a:schemeClr val="bg1"/>
              </a:solidFill>
              <a:ea typeface="ＭＳ Ｐゴシック" pitchFamily="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Grundlagen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Erste Anwendung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Modellvalidierung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Optimierung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1741134-F402-4DE6-B036-D162C64B8322}"/>
              </a:ext>
            </a:extLst>
          </p:cNvPr>
          <p:cNvCxnSpPr>
            <a:cxnSpLocks/>
          </p:cNvCxnSpPr>
          <p:nvPr/>
        </p:nvCxnSpPr>
        <p:spPr>
          <a:xfrm flipH="1" flipV="1">
            <a:off x="6418832" y="4064850"/>
            <a:ext cx="766250" cy="6540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>
            <a:extLst>
              <a:ext uri="{FF2B5EF4-FFF2-40B4-BE49-F238E27FC236}">
                <a16:creationId xmlns:a16="http://schemas.microsoft.com/office/drawing/2014/main" id="{39031DE5-C7CC-4B6D-9207-7F23CF1D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264EFE60-262B-4310-B6C9-CCDD7A6D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9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1E0977-EEEE-4082-9E86-5A802B67B0D9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77" y="1230681"/>
            <a:ext cx="7977796" cy="4669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80" y="3203547"/>
            <a:ext cx="2265016" cy="22650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5F687B2-0901-4794-8C84-710F67EE4B6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Übung 1 mit INDUCE Toolkit zum Monitoring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6EA8D0-DAAC-4FB2-B8C8-61C524F8179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1FEBCF5-9306-4A74-90C4-4472020760FC}"/>
              </a:ext>
            </a:extLst>
          </p:cNvPr>
          <p:cNvGrpSpPr/>
          <p:nvPr/>
        </p:nvGrpSpPr>
        <p:grpSpPr>
          <a:xfrm>
            <a:off x="23998" y="2708920"/>
            <a:ext cx="4620010" cy="3487559"/>
            <a:chOff x="418149" y="2583726"/>
            <a:chExt cx="4349568" cy="312751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9" y="2583726"/>
              <a:ext cx="4349568" cy="3127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005064"/>
              <a:ext cx="151447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14719"/>
              </p:ext>
            </p:extLst>
          </p:nvPr>
        </p:nvGraphicFramePr>
        <p:xfrm>
          <a:off x="4352548" y="2852936"/>
          <a:ext cx="4539932" cy="327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E45FC1-3327-4DB7-9DE8-F709FBC4BDA4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6F3CEF-C857-4CA1-9A36-7E9EA4980EE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263DFA3-FBD8-458B-A4C1-C27105D27233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Null-Hypothese: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E0E6BE-A8F8-4A8F-9DC4-F348CCD56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3059832" y="755968"/>
            <a:ext cx="3097811" cy="209557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275856" y="830020"/>
            <a:ext cx="1816660" cy="248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sz="2400" b="1" dirty="0">
                <a:solidFill>
                  <a:schemeClr val="bg1"/>
                </a:solidFill>
                <a:ea typeface="ＭＳ Ｐゴシック" pitchFamily="16"/>
                <a:sym typeface="Wingdings" panose="05000000000000000000" pitchFamily="2" charset="2"/>
              </a:rPr>
              <a:t>Willst du das ernsthaft als Modell verwenden? </a:t>
            </a:r>
          </a:p>
          <a:p>
            <a:pPr lvl="0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400" b="1" dirty="0">
                <a:solidFill>
                  <a:schemeClr val="bg1"/>
                </a:solidFill>
                <a:ea typeface="ＭＳ Ｐゴシック" pitchFamily="16"/>
                <a:sym typeface="Wingdings" panose="05000000000000000000" pitchFamily="2" charset="2"/>
              </a:rPr>
              <a:t>
</a:t>
            </a:r>
            <a:endParaRPr lang="de-DE" sz="2400" b="1" dirty="0">
              <a:solidFill>
                <a:schemeClr val="bg1"/>
              </a:solidFill>
              <a:ea typeface="ＭＳ Ｐゴシック" pitchFamily="16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185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4E2B0C4-70AC-45AC-906A-DE288D9E1C34}"/>
              </a:ext>
            </a:extLst>
          </p:cNvPr>
          <p:cNvGrpSpPr/>
          <p:nvPr/>
        </p:nvGrpSpPr>
        <p:grpSpPr>
          <a:xfrm>
            <a:off x="380058" y="1835877"/>
            <a:ext cx="8580600" cy="4345770"/>
            <a:chOff x="333532" y="1514076"/>
            <a:chExt cx="8580600" cy="434577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1"/>
            <a:stretch/>
          </p:blipFill>
          <p:spPr bwMode="auto">
            <a:xfrm>
              <a:off x="333532" y="1698742"/>
              <a:ext cx="8580600" cy="3240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Abgerundetes Rechteck 15"/>
            <p:cNvSpPr/>
            <p:nvPr/>
          </p:nvSpPr>
          <p:spPr>
            <a:xfrm>
              <a:off x="2051720" y="2294802"/>
              <a:ext cx="792088" cy="29444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 flipH="1">
              <a:off x="2872516" y="1883408"/>
              <a:ext cx="403340" cy="62687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bgerundetes Rechteck 23"/>
            <p:cNvSpPr/>
            <p:nvPr/>
          </p:nvSpPr>
          <p:spPr>
            <a:xfrm>
              <a:off x="5448515" y="3698005"/>
              <a:ext cx="779669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>
              <a:off x="6046242" y="3074760"/>
              <a:ext cx="0" cy="5679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bgerundetes Rechteck 18"/>
            <p:cNvSpPr/>
            <p:nvPr/>
          </p:nvSpPr>
          <p:spPr>
            <a:xfrm>
              <a:off x="4823759" y="4447669"/>
              <a:ext cx="461911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 flipV="1">
              <a:off x="5257121" y="4804727"/>
              <a:ext cx="816223" cy="88719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bgerundetes Rechteck 13"/>
            <p:cNvSpPr/>
            <p:nvPr/>
          </p:nvSpPr>
          <p:spPr>
            <a:xfrm>
              <a:off x="7227616" y="4443113"/>
              <a:ext cx="1656184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7775983" y="3221622"/>
              <a:ext cx="222303" cy="11617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/>
            <p:cNvSpPr txBox="1"/>
            <p:nvPr/>
          </p:nvSpPr>
          <p:spPr>
            <a:xfrm>
              <a:off x="2664035" y="1514076"/>
              <a:ext cx="23995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Zu klein</a:t>
              </a:r>
            </a:p>
            <a:p>
              <a:r>
                <a:rPr lang="de-DE" dirty="0">
                  <a:solidFill>
                    <a:srgbClr val="008595"/>
                  </a:solidFill>
                </a:rPr>
                <a:t>
</a:t>
              </a:r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H="1">
              <a:off x="8055708" y="4524122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8056503" y="4672186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5433185" y="2676464"/>
              <a:ext cx="194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Zu groß</a:t>
              </a:r>
            </a:p>
            <a:p>
              <a:r>
                <a:rPr lang="de-DE" dirty="0">
                  <a:solidFill>
                    <a:srgbClr val="008595"/>
                  </a:solidFill>
                </a:rPr>
                <a:t>
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978806" y="2752772"/>
              <a:ext cx="18166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Große Abstände</a:t>
              </a:r>
            </a:p>
            <a:p>
              <a:r>
                <a:rPr lang="de-DE" dirty="0">
                  <a:solidFill>
                    <a:srgbClr val="008595"/>
                  </a:solidFill>
                </a:rPr>
                <a:t>
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100778" y="549051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>
                  <a:solidFill>
                    <a:srgbClr val="595959"/>
                  </a:solidFill>
                </a:defRPr>
              </a:lvl1pPr>
            </a:lstStyle>
            <a:p>
              <a:r>
                <a:rPr lang="de-DE" dirty="0">
                  <a:solidFill>
                    <a:srgbClr val="008595"/>
                  </a:solidFill>
                </a:rPr>
                <a:t>Zu groß</a:t>
              </a: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7227616" y="4609687"/>
              <a:ext cx="1656184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4832631" y="4623246"/>
              <a:ext cx="461911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259005-FAAC-4C64-9580-97449C326CA4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E9C49F5-D3AA-45D1-BE38-0F86D63747F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3188905-AB1B-4A22-8303-84EEDD743EF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Prüfgrößen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09D4703-A05A-4C8A-88B6-184028294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5602577" y="763236"/>
            <a:ext cx="3171287" cy="2145282"/>
          </a:xfrm>
          <a:prstGeom prst="rect">
            <a:avLst/>
          </a:prstGeom>
        </p:spPr>
      </p:pic>
      <p:sp>
        <p:nvSpPr>
          <p:cNvPr id="28" name="Rechteck 3">
            <a:extLst>
              <a:ext uri="{FF2B5EF4-FFF2-40B4-BE49-F238E27FC236}">
                <a16:creationId xmlns:a16="http://schemas.microsoft.com/office/drawing/2014/main" id="{FBBC49D3-3236-48AC-A0CA-E93C7BB192BA}"/>
              </a:ext>
            </a:extLst>
          </p:cNvPr>
          <p:cNvSpPr/>
          <p:nvPr/>
        </p:nvSpPr>
        <p:spPr>
          <a:xfrm>
            <a:off x="5796136" y="899984"/>
            <a:ext cx="1816660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sz="2400" b="1" dirty="0">
                <a:solidFill>
                  <a:schemeClr val="bg1"/>
                </a:solidFill>
                <a:ea typeface="ＭＳ Ｐゴシック" pitchFamily="16"/>
                <a:sym typeface="Wingdings" panose="05000000000000000000" pitchFamily="2" charset="2"/>
              </a:rPr>
              <a:t>Willst du das ernsthaft als Modell verwenden</a:t>
            </a:r>
            <a:r>
              <a:rPr lang="en-US" sz="2400" b="1" dirty="0">
                <a:solidFill>
                  <a:schemeClr val="bg1"/>
                </a:solidFill>
                <a:ea typeface="ＭＳ Ｐゴシック" pitchFamily="16"/>
                <a:sym typeface="Wingdings" panose="05000000000000000000" pitchFamily="2" charset="2"/>
              </a:rPr>
              <a:t>?
</a:t>
            </a:r>
            <a:endParaRPr lang="de-DE" sz="2400" b="1" dirty="0">
              <a:solidFill>
                <a:schemeClr val="bg1"/>
              </a:solidFill>
              <a:ea typeface="ＭＳ Ｐゴシック" pitchFamily="16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388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Sammlung relevanter Informationen über die energiebezogene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Systemgrenzen definieren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von Energieflüssen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der relevanten Variablen und statischen Faktoren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Datenerhebung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23685" y="2654765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Identifizierung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von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-Performance-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Indikatoren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 der Benutzer von Indikatoren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Geeignetes Verfahren auswählen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Bildung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Energieausgangsbasis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des geeigneten Basiszeitraums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und Prüfung der Energieausgangsbasis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 von EnPI und EnB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Bestimmen Sie, wann eine Normalisierung erforderlich ist.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 der Änderung der Energieeffizienz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der Veränderungen in der Energieeffizienz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Wartung und Einstellung der  EnPI und das EnB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Kontinuierlicher Verbesserungsprozes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206053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Referenz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 2018 wird durch ISO 50006 kommentiert: 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8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4F513C0-C294-4282-B413-DE4DB5E95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93" y="1484784"/>
            <a:ext cx="5703031" cy="475252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237232A-A5DD-472E-8957-553E17A30D6C}"/>
              </a:ext>
            </a:extLst>
          </p:cNvPr>
          <p:cNvSpPr/>
          <p:nvPr/>
        </p:nvSpPr>
        <p:spPr>
          <a:xfrm>
            <a:off x="2627785" y="1286040"/>
            <a:ext cx="6516215" cy="495127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779003" y="1052736"/>
            <a:ext cx="7634755" cy="51845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</a:pP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ISO 50006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Anhang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D.2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listet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folgende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Prüfgrößen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als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Prüfgrößen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auf,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z.B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:</a:t>
            </a:r>
            <a:endParaRPr lang="de-DE" sz="1800" b="1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(Angepasst) Bestimmtheitsmaß (R²)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Signifikanz (P-Wert)</a:t>
            </a:r>
          </a:p>
          <a:p>
            <a:pPr marL="342900" lvl="0" indent="-342900" algn="l" defTabSz="761996" rtl="0">
              <a:spcAft>
                <a:spcPts val="700"/>
              </a:spcAft>
            </a:pPr>
            <a:endParaRPr lang="es-ES" b="1" dirty="0">
              <a:solidFill>
                <a:srgbClr val="008595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</a:pPr>
            <a:r>
              <a:rPr lang="de-DE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Empfehlung (nicht in der Normung angegeben!):</a:t>
            </a:r>
          </a:p>
          <a:p>
            <a:pPr marL="342900" indent="-342900" algn="l" defTabSz="761996" rtl="0">
              <a:spcAft>
                <a:spcPts val="700"/>
              </a:spcAft>
            </a:pPr>
            <a:r>
              <a:rPr lang="de-DE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Für das gesamte Modell: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Die Signifikanz (P-Wert) sollte kleiner als 0,05 sein (häufige Bezugnahme auf die Literatur).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(Angepasst) R²: so nah wie möglich &gt;0,9</a:t>
            </a:r>
          </a:p>
          <a:p>
            <a:pPr algn="l" defTabSz="761996" rtl="0">
              <a:spcAft>
                <a:spcPts val="700"/>
              </a:spcAft>
              <a:buSzPct val="100000"/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Für die einzelnen unabhängigen Variablen und den Schnittpunkt: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P-Wert: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kleiner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0,05 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Geringer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Abstand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obere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/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untere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Grenzwerte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in 95%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Konfidenzintervall</a:t>
            </a:r>
            <a:endParaRPr lang="de-DE" sz="18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EB9D8A-97F0-481D-8A72-5DCDE2526DB6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8A330F-6E23-40E8-88E0-B4C984DA9B66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ISO 50006: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Welche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Testwerte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sollten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verwendet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werden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?</a:t>
            </a:r>
            <a:endParaRPr lang="de-DE" dirty="0"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9CE060-BAC2-462D-B6D2-B119679B130A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08F524-3BE4-44BF-B826-8DBEC2031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8" y="1444490"/>
            <a:ext cx="226457" cy="2264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8257DC4-3D90-4AAD-B6FC-922CE18E8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5" y="1815350"/>
            <a:ext cx="226457" cy="2264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50200E-E47A-48B9-9EFA-80EB23678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9" y="3913100"/>
            <a:ext cx="226457" cy="2264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48A8C7-754E-4E96-9A3A-E979F2996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4" y="3238066"/>
            <a:ext cx="226457" cy="2264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1B1D36-652B-4F1A-A196-055892CE5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" y="5012249"/>
            <a:ext cx="226457" cy="22645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4122F03-8599-4801-9BD5-60A2F79B7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1" y="5370805"/>
            <a:ext cx="226457" cy="2264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F55BC08-B9C2-4254-A8F2-2CA470D6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7591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E3C8B3D-E9AA-41BD-B60F-365725E2D02D}"/>
              </a:ext>
            </a:extLst>
          </p:cNvPr>
          <p:cNvSpPr/>
          <p:nvPr/>
        </p:nvSpPr>
        <p:spPr>
          <a:xfrm>
            <a:off x="42317" y="908720"/>
            <a:ext cx="9059366" cy="4737893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5CC37BB-9175-4B1A-ADF0-382691C44AB5}"/>
              </a:ext>
            </a:extLst>
          </p:cNvPr>
          <p:cNvSpPr/>
          <p:nvPr/>
        </p:nvSpPr>
        <p:spPr>
          <a:xfrm>
            <a:off x="-14286" y="0"/>
            <a:ext cx="9180512" cy="61875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106434"/>
              </p:ext>
            </p:extLst>
          </p:nvPr>
        </p:nvGraphicFramePr>
        <p:xfrm>
          <a:off x="251172" y="1596952"/>
          <a:ext cx="4536852" cy="34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657714"/>
              </p:ext>
            </p:extLst>
          </p:nvPr>
        </p:nvGraphicFramePr>
        <p:xfrm>
          <a:off x="4663553" y="1544161"/>
          <a:ext cx="432048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DF6C7C-9543-493F-AB04-0744FC41F98F}" type="datetime1">
              <a:rPr lang="de-DE" smtClean="0"/>
              <a:t>31.07.2019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6FB79A7-FDEA-4351-A200-F4CCFD3B9B5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Diskussion: Möglichkeiten zur Verbesserung des Modells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7A4561E-B6B2-4D9C-AEBA-43BFB4B2AAE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58CDC41-28AB-46D0-B53B-97B245B0E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3177">
            <a:off x="3139077" y="4335945"/>
            <a:ext cx="2210773" cy="2210773"/>
          </a:xfrm>
          <a:prstGeom prst="rect">
            <a:avLst/>
          </a:prstGeom>
        </p:spPr>
      </p:pic>
      <p:sp>
        <p:nvSpPr>
          <p:cNvPr id="7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8066803" cy="50405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Was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könnten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wir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tun, um die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Qualität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unseres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Modells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zu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verbessern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?</a:t>
            </a:r>
            <a:endParaRPr lang="de-DE" sz="18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B6A9A10-F17B-47FE-96C6-19BC8AA94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1" y="1073724"/>
            <a:ext cx="226457" cy="2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7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Identifizierung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von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-Performance-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Indikatoren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 der Benutzer von Indikatoren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Geeignetes Verfahren auswählen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Sammlung relevanter Informationen über die energiebezogene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Systemgrenzen definieren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von Energieflüssen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der relevanten Variablen und statischen Faktoren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Datenerhebung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Bildung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Energieausgangsbasis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des geeigneten Basiszeitraums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und Prüfung der Energieausgangsbasis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 von EnPI und EnB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Bestimmen Sie, wann eine Normalisierung erforderlich ist.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 der Änderung der Energieeffizienz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der Veränderungen in der Energieeffizienz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Wartung und Einstellung der  EnPI und das EnB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Kontinuierlicher Verbesserungsprozes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206053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Referenz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 2018 wird durch ISO 50006 kommentiert: 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34D29665-2EED-427A-B405-8023C2D3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Globo: línea 41">
            <a:extLst>
              <a:ext uri="{FF2B5EF4-FFF2-40B4-BE49-F238E27FC236}">
                <a16:creationId xmlns:a16="http://schemas.microsoft.com/office/drawing/2014/main" id="{CEB92285-E7FE-4789-8B55-463D8C4EA308}"/>
              </a:ext>
            </a:extLst>
          </p:cNvPr>
          <p:cNvSpPr/>
          <p:nvPr/>
        </p:nvSpPr>
        <p:spPr>
          <a:xfrm>
            <a:off x="7119363" y="4131287"/>
            <a:ext cx="1973923" cy="1203391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Theorie: Regression</a:t>
            </a:r>
          </a:p>
          <a:p>
            <a:endParaRPr lang="de-DE" sz="1100" b="1" dirty="0">
              <a:solidFill>
                <a:schemeClr val="bg1"/>
              </a:solidFill>
              <a:ea typeface="ＭＳ Ｐゴシック" pitchFamily="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Grundlagen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Erste Anwendung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Modellvalidierung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Optimierung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1741134-F402-4DE6-B036-D162C64B8322}"/>
              </a:ext>
            </a:extLst>
          </p:cNvPr>
          <p:cNvCxnSpPr>
            <a:cxnSpLocks/>
          </p:cNvCxnSpPr>
          <p:nvPr/>
        </p:nvCxnSpPr>
        <p:spPr>
          <a:xfrm flipH="1" flipV="1">
            <a:off x="6418832" y="4064850"/>
            <a:ext cx="766250" cy="6540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>
            <a:extLst>
              <a:ext uri="{FF2B5EF4-FFF2-40B4-BE49-F238E27FC236}">
                <a16:creationId xmlns:a16="http://schemas.microsoft.com/office/drawing/2014/main" id="{39031DE5-C7CC-4B6D-9207-7F23CF1D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264EFE60-262B-4310-B6C9-CCDD7A6D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71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FB23B6-7E41-4455-89B8-513C897A839D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CA990F64-611D-42F4-A1D5-4589D524AFC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kern="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Multivariate lineare Funktionsbegriffe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1055A9E-FD36-4094-8D0D-5281F8FB903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Inhaltsplatzhalter 11">
            <a:extLst>
              <a:ext uri="{FF2B5EF4-FFF2-40B4-BE49-F238E27FC236}">
                <a16:creationId xmlns:a16="http://schemas.microsoft.com/office/drawing/2014/main" id="{7D85C77D-F214-4AF5-9607-CF15FDD6C450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539552" y="1052739"/>
            <a:ext cx="8196278" cy="46085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lvl="0" indent="0" algn="l" defTabSz="761996" rtl="0">
              <a:spcAft>
                <a:spcPts val="700"/>
              </a:spcAft>
              <a:buClr>
                <a:srgbClr val="009A6A"/>
              </a:buClr>
              <a:buSzPct val="100000"/>
              <a:buNone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Vorher: Aufwand - Nutzen</a:t>
            </a: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Die 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multivariate lineare Regression 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untersucht, ob/wie die abhängige Variable (Aufwand) durch mehrere unabhängige Variablen erklärt werden kann.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Jetzt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: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Ein Aufwand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-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ein Nutzen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-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verschiedene externe Einflussfaktoren</a:t>
            </a: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		</a:t>
            </a:r>
          </a:p>
        </p:txBody>
      </p:sp>
      <p:sp>
        <p:nvSpPr>
          <p:cNvPr id="23" name="Textfeld 23">
            <a:extLst>
              <a:ext uri="{FF2B5EF4-FFF2-40B4-BE49-F238E27FC236}">
                <a16:creationId xmlns:a16="http://schemas.microsoft.com/office/drawing/2014/main" id="{A7119E02-7B5D-4822-82EC-AF61475DC3E2}"/>
              </a:ext>
            </a:extLst>
          </p:cNvPr>
          <p:cNvSpPr txBox="1"/>
          <p:nvPr/>
        </p:nvSpPr>
        <p:spPr>
          <a:xfrm>
            <a:off x="4458132" y="203526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  <a:ea typeface="ＭＳ Ｐゴシック" pitchFamily="16"/>
              </a:rPr>
              <a:t>x1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graphicFrame>
        <p:nvGraphicFramePr>
          <p:cNvPr id="24" name="Objekt 4">
            <a:extLst>
              <a:ext uri="{FF2B5EF4-FFF2-40B4-BE49-F238E27FC236}">
                <a16:creationId xmlns:a16="http://schemas.microsoft.com/office/drawing/2014/main" id="{FD747191-0EBF-41F0-A187-E5D4966CF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42742"/>
              </p:ext>
            </p:extLst>
          </p:nvPr>
        </p:nvGraphicFramePr>
        <p:xfrm>
          <a:off x="806683" y="1412775"/>
          <a:ext cx="51403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4" imgW="4287442" imgH="803275" progId="Visio.Drawing.11">
                  <p:embed/>
                </p:oleObj>
              </mc:Choice>
              <mc:Fallback>
                <p:oleObj name="Visio" r:id="rId4" imgW="4287442" imgH="803275" progId="Visio.Drawing.11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83" y="1412775"/>
                        <a:ext cx="51403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5" name="Abgerundetes Rechteck 14">
                <a:extLst>
                  <a:ext uri="{FF2B5EF4-FFF2-40B4-BE49-F238E27FC236}">
                    <a16:creationId xmlns:a16="http://schemas.microsoft.com/office/drawing/2014/main" id="{11577484-78DB-493C-8D1A-EB75A5EB5F1B}"/>
                  </a:ext>
                </a:extLst>
              </p:cNvPr>
              <p:cNvSpPr/>
              <p:nvPr/>
            </p:nvSpPr>
            <p:spPr>
              <a:xfrm>
                <a:off x="4139952" y="4869160"/>
                <a:ext cx="4595878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761996">
                  <a:spcAft>
                    <a:spcPts val="7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𝒚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=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+…+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  <a:ea typeface="ＭＳ Ｐゴシック" pitchFamily="16"/>
                </a:endParaRPr>
              </a:p>
            </p:txBody>
          </p:sp>
        </mc:Choice>
        <mc:Fallback>
          <p:sp>
            <p:nvSpPr>
              <p:cNvPr id="25" name="Abgerundetes Rechteck 14">
                <a:extLst>
                  <a:ext uri="{FF2B5EF4-FFF2-40B4-BE49-F238E27FC236}">
                    <a16:creationId xmlns:a16="http://schemas.microsoft.com/office/drawing/2014/main" id="{11577484-78DB-493C-8D1A-EB75A5EB5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869160"/>
                <a:ext cx="4595878" cy="43204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 Verbindung mit Pfeil 17">
            <a:extLst>
              <a:ext uri="{FF2B5EF4-FFF2-40B4-BE49-F238E27FC236}">
                <a16:creationId xmlns:a16="http://schemas.microsoft.com/office/drawing/2014/main" id="{2AD7A352-0578-430B-839B-BD2D68C12082}"/>
              </a:ext>
            </a:extLst>
          </p:cNvPr>
          <p:cNvCxnSpPr/>
          <p:nvPr/>
        </p:nvCxnSpPr>
        <p:spPr>
          <a:xfrm flipV="1">
            <a:off x="2390018" y="4869160"/>
            <a:ext cx="0" cy="454339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19">
            <a:extLst>
              <a:ext uri="{FF2B5EF4-FFF2-40B4-BE49-F238E27FC236}">
                <a16:creationId xmlns:a16="http://schemas.microsoft.com/office/drawing/2014/main" id="{A2DBF36F-1796-4FE4-8C38-B10362BA8DDA}"/>
              </a:ext>
            </a:extLst>
          </p:cNvPr>
          <p:cNvSpPr txBox="1"/>
          <p:nvPr/>
        </p:nvSpPr>
        <p:spPr>
          <a:xfrm>
            <a:off x="2699792" y="535756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00B050"/>
                </a:solidFill>
              </a:rPr>
              <a:t>Einfluss</a:t>
            </a:r>
            <a:r>
              <a:rPr lang="de-DE" sz="1200" b="1" dirty="0">
                <a:solidFill>
                  <a:srgbClr val="00B050"/>
                </a:solidFill>
                <a:ea typeface="ＭＳ Ｐゴシック" pitchFamily="16"/>
              </a:rPr>
              <a:t> x3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44" name="Textfeld 20">
            <a:extLst>
              <a:ext uri="{FF2B5EF4-FFF2-40B4-BE49-F238E27FC236}">
                <a16:creationId xmlns:a16="http://schemas.microsoft.com/office/drawing/2014/main" id="{FF8E1BDE-6DC4-4511-BE7E-DD1D7455BF00}"/>
              </a:ext>
            </a:extLst>
          </p:cNvPr>
          <p:cNvSpPr txBox="1"/>
          <p:nvPr/>
        </p:nvSpPr>
        <p:spPr>
          <a:xfrm>
            <a:off x="1475656" y="535756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00B050"/>
                </a:solidFill>
              </a:rPr>
              <a:t>Einfluss</a:t>
            </a:r>
            <a:r>
              <a:rPr lang="de-DE" sz="1200" dirty="0">
                <a:solidFill>
                  <a:srgbClr val="00B050"/>
                </a:solidFill>
                <a:ea typeface="ＭＳ Ｐゴシック" pitchFamily="16"/>
              </a:rPr>
              <a:t> x2</a:t>
            </a:r>
            <a:endParaRPr lang="de-DE" sz="1200" dirty="0">
              <a:solidFill>
                <a:srgbClr val="00B050"/>
              </a:solidFill>
            </a:endParaRPr>
          </a:p>
        </p:txBody>
      </p:sp>
      <p:sp>
        <p:nvSpPr>
          <p:cNvPr id="45" name="Abgerundetes Rechteck 21">
            <a:extLst>
              <a:ext uri="{FF2B5EF4-FFF2-40B4-BE49-F238E27FC236}">
                <a16:creationId xmlns:a16="http://schemas.microsoft.com/office/drawing/2014/main" id="{75654C55-F332-4A83-8DC2-EA023CA94683}"/>
              </a:ext>
            </a:extLst>
          </p:cNvPr>
          <p:cNvSpPr/>
          <p:nvPr/>
        </p:nvSpPr>
        <p:spPr>
          <a:xfrm>
            <a:off x="5892120" y="1669627"/>
            <a:ext cx="1656184" cy="40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feld 22">
                <a:extLst>
                  <a:ext uri="{FF2B5EF4-FFF2-40B4-BE49-F238E27FC236}">
                    <a16:creationId xmlns:a16="http://schemas.microsoft.com/office/drawing/2014/main" id="{7F08A0ED-E51F-41AA-A9FA-B422AAA131FF}"/>
                  </a:ext>
                </a:extLst>
              </p:cNvPr>
              <p:cNvSpPr txBox="1"/>
              <p:nvPr/>
            </p:nvSpPr>
            <p:spPr>
              <a:xfrm>
                <a:off x="5892120" y="1669627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6" name="Textfeld 22">
                <a:extLst>
                  <a:ext uri="{FF2B5EF4-FFF2-40B4-BE49-F238E27FC236}">
                    <a16:creationId xmlns:a16="http://schemas.microsoft.com/office/drawing/2014/main" id="{7F08A0ED-E51F-41AA-A9FA-B422AAA13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20" y="1669627"/>
                <a:ext cx="1656184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feld 24">
            <a:extLst>
              <a:ext uri="{FF2B5EF4-FFF2-40B4-BE49-F238E27FC236}">
                <a16:creationId xmlns:a16="http://schemas.microsoft.com/office/drawing/2014/main" id="{225D4D12-9B76-4E6F-ABC3-63B1777FD2AD}"/>
              </a:ext>
            </a:extLst>
          </p:cNvPr>
          <p:cNvSpPr txBox="1"/>
          <p:nvPr/>
        </p:nvSpPr>
        <p:spPr>
          <a:xfrm>
            <a:off x="3910211" y="443711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  <a:ea typeface="ＭＳ Ｐゴシック" pitchFamily="16"/>
              </a:rPr>
              <a:t>x1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grpSp>
        <p:nvGrpSpPr>
          <p:cNvPr id="48" name="Gruppieren 6">
            <a:extLst>
              <a:ext uri="{FF2B5EF4-FFF2-40B4-BE49-F238E27FC236}">
                <a16:creationId xmlns:a16="http://schemas.microsoft.com/office/drawing/2014/main" id="{32030A32-E66A-4B8B-8940-39D80B99A69F}"/>
              </a:ext>
            </a:extLst>
          </p:cNvPr>
          <p:cNvGrpSpPr/>
          <p:nvPr/>
        </p:nvGrpSpPr>
        <p:grpSpPr>
          <a:xfrm>
            <a:off x="107504" y="3946574"/>
            <a:ext cx="5140325" cy="1376925"/>
            <a:chOff x="107504" y="3946574"/>
            <a:chExt cx="5140325" cy="1376925"/>
          </a:xfrm>
        </p:grpSpPr>
        <p:cxnSp>
          <p:nvCxnSpPr>
            <p:cNvPr id="49" name="Gerade Verbindung mit Pfeil 18">
              <a:extLst>
                <a:ext uri="{FF2B5EF4-FFF2-40B4-BE49-F238E27FC236}">
                  <a16:creationId xmlns:a16="http://schemas.microsoft.com/office/drawing/2014/main" id="{E0780829-63FE-4A03-8AF3-7393C75B51DE}"/>
                </a:ext>
              </a:extLst>
            </p:cNvPr>
            <p:cNvCxnSpPr/>
            <p:nvPr/>
          </p:nvCxnSpPr>
          <p:spPr>
            <a:xfrm flipV="1">
              <a:off x="2894074" y="4869160"/>
              <a:ext cx="0" cy="454339"/>
            </a:xfrm>
            <a:prstGeom prst="straightConnector1">
              <a:avLst/>
            </a:prstGeom>
            <a:ln w="2222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" name="Objekt 5">
              <a:extLst>
                <a:ext uri="{FF2B5EF4-FFF2-40B4-BE49-F238E27FC236}">
                  <a16:creationId xmlns:a16="http://schemas.microsoft.com/office/drawing/2014/main" id="{E78C1B7C-8EC5-46CC-BDBC-D571BFC59D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2302187"/>
                </p:ext>
              </p:extLst>
            </p:nvPr>
          </p:nvGraphicFramePr>
          <p:xfrm>
            <a:off x="107504" y="3946574"/>
            <a:ext cx="5140325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Visio" r:id="rId8" imgW="4287442" imgH="803275" progId="Visio.Drawing.11">
                    <p:embed/>
                  </p:oleObj>
                </mc:Choice>
                <mc:Fallback>
                  <p:oleObj name="Visio" r:id="rId8" imgW="4287442" imgH="803275" progId="Visio.Drawing.11">
                    <p:embed/>
                    <p:pic>
                      <p:nvPicPr>
                        <p:cNvPr id="6" name="Objek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04" y="3946574"/>
                          <a:ext cx="5140325" cy="981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E7F3DB76-E5A2-4533-A8FA-5B83ECD0D0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7544" y="2636912"/>
            <a:ext cx="240655" cy="24065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E915251-A482-4E82-964B-67AE91CC7B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7544" y="3645024"/>
            <a:ext cx="240655" cy="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9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Identifizierung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von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-Performance-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Indikatoren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 der Benutzer von Indikatoren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Geeignetes Verfahren auswählen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Sammlung relevanter Informationen über die energiebezogene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Systemgrenzen definieren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von Energieflüssen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der relevanten Variablen und statischen Faktoren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Datenerhebung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Bildung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Energieausgangsbasis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des geeigneten Basiszeitraums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und Prüfung der Energieausgangsbasis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 von EnPI und EnB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Bestimmen Sie, wann eine Normalisierung erforderlich ist.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 der Änderung der Energieeffizienz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der Veränderungen in der Energieeffizienz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Wartung und Einstellung der  EnPI und das EnB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Kontinuierlicher Verbesserungsprozes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206053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Referenz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 2018 wird durch ISO 50006 kommentiert: 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34D29665-2EED-427A-B405-8023C2D3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39031DE5-C7CC-4B6D-9207-7F23CF1D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264EFE60-262B-4310-B6C9-CCDD7A6D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Globo: línea 37">
            <a:extLst>
              <a:ext uri="{FF2B5EF4-FFF2-40B4-BE49-F238E27FC236}">
                <a16:creationId xmlns:a16="http://schemas.microsoft.com/office/drawing/2014/main" id="{B5D03021-B56C-4382-956A-EEB0FB4FE647}"/>
              </a:ext>
            </a:extLst>
          </p:cNvPr>
          <p:cNvSpPr/>
          <p:nvPr/>
        </p:nvSpPr>
        <p:spPr>
          <a:xfrm>
            <a:off x="7301172" y="4133448"/>
            <a:ext cx="1580586" cy="659513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ea typeface="ＭＳ Ｐゴシック" pitchFamily="16"/>
              </a:rPr>
              <a:t>Anwendung: Optimierung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3DB6C650-6E3C-4162-88CD-1E718D705868}"/>
              </a:ext>
            </a:extLst>
          </p:cNvPr>
          <p:cNvCxnSpPr>
            <a:cxnSpLocks/>
          </p:cNvCxnSpPr>
          <p:nvPr/>
        </p:nvCxnSpPr>
        <p:spPr>
          <a:xfrm flipH="1" flipV="1">
            <a:off x="6592796" y="4073098"/>
            <a:ext cx="774094" cy="41183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2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57539" y="2009867"/>
            <a:ext cx="576064" cy="48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F4C89-B6AC-4BF6-9996-EFDB8531D71E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8" y="1196752"/>
            <a:ext cx="8013799" cy="469100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56" y="3145544"/>
            <a:ext cx="2299680" cy="229968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53CD539-A1FA-4000-B56F-C8C7D536649F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Übung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mit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INDUCE Monitoring Tool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A464DFE-3DB9-43EC-A5F3-7F30B93E619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365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5D19074-94C2-433E-835F-94FDCE719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899592" y="1124744"/>
            <a:ext cx="7186237" cy="4861277"/>
          </a:xfrm>
          <a:prstGeom prst="rect">
            <a:avLst/>
          </a:prstGeom>
        </p:spPr>
      </p:pic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1529003" y="1628800"/>
            <a:ext cx="3056739" cy="20162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lnSpcReduction="10000"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Jetzt gefällt uns das Modell wirklich gut, wir verwenden es als Ausgangsbasis!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D48E7B-1572-41C7-92DB-207B2B309A5D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B38C452-2833-45BA-A461-BC1021915683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Modell für die Ausgangsbasis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F3281D-AB19-4537-8524-7F205FA101DC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6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Identifizierung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von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-Performance-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Indikatoren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 der Benutzer von Indikatoren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Geeignetes Verfahren auswählen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Sammlung relevanter Informationen über die energiebezogene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Systemgrenzen definieren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von Energieflüssen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der relevanten Variablen und statischen Faktoren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Datenerhebung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Bildung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Energieausgangsbasis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des geeigneten Basiszeitraums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und Prüfung der Energieausgangsbasis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 von EnPI und EnB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Bestimmen Sie, wann eine Normalisierung erforderlich ist.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 der Änderung der Energieeffizienz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der Veränderungen in der Energieeffizienz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Wartung und Einstellung der  EnPI und das EnB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Kontinuierlicher Verbesserungsprozes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206053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Referenz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 2018 wird durch ISO 50006 kommentiert: 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B7F00E93-FA23-4707-BE96-B8373340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C7BB8DA7-E1E6-4EA5-BF30-B8EEE06B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447" y="2305506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F47BB6D8-ED26-4189-8DA2-7CC4396D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447" y="332201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2A671543-492E-4023-BBD2-37C6C657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37" y="4318247"/>
            <a:ext cx="985642" cy="89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53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9111" y="2721771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61AF0B24-DABA-46E3-BD3E-3ADF3766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325554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1C724247-609C-4E80-8FFD-896BE9D4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15" y="4338531"/>
            <a:ext cx="985642" cy="89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83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542012" y="1390524"/>
            <a:ext cx="8006861" cy="453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Ausgehend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 von der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Entwicklung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haben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 Sie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einen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Funktionswert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erhalten</a:t>
            </a: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.</a:t>
            </a:r>
          </a:p>
          <a:p>
            <a:pPr algn="l" defTabSz="761996" rtl="0">
              <a:spcAft>
                <a:spcPts val="700"/>
              </a:spcAft>
              <a:buSzPct val="100000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algn="l" defTabSz="761996" rtl="0">
              <a:spcAft>
                <a:spcPts val="700"/>
              </a:spcAft>
              <a:buSzPct val="100000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628650" lvl="1" indent="-171450" algn="l" defTabSz="761996" rtl="0">
              <a:spcAft>
                <a:spcPts val="600"/>
              </a:spcAft>
              <a:buSzPct val="100000"/>
              <a:buFont typeface="Calibri" pitchFamily="34"/>
              <a:buChar char="‐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457200" lvl="1" algn="l" defTabSz="761996" rtl="0">
              <a:spcAft>
                <a:spcPts val="600"/>
              </a:spcAft>
              <a:buSzPct val="100000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Die b´s und die t bleiben unverändert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.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Neue X-Werte setzen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Um die Ausgangsbasis für das Monitoring anzuwenden, verwenden Sie die ermittelte Gleichung und die neuen Messwerte für die unabhängigen Variablen.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Als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Ergebnis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,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erhalten Sie den gemäß dem Regressionsmodell erwarteten Energieverbrauch.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Zur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Überprüfung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Effizienzänderung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,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werden die aktuell gemessenen Energieverbrauchswerte mit den erwarteten Energieverbrauchswerten verglichen.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bgerundetes Rechteck 7"/>
              <p:cNvSpPr/>
              <p:nvPr/>
            </p:nvSpPr>
            <p:spPr>
              <a:xfrm>
                <a:off x="2075627" y="1988840"/>
                <a:ext cx="4595878" cy="432048"/>
              </a:xfrm>
              <a:prstGeom prst="roundRect">
                <a:avLst/>
              </a:prstGeom>
              <a:solidFill>
                <a:srgbClr val="00859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761996">
                  <a:spcAft>
                    <a:spcPts val="7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𝒚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=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+…+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  <a:ea typeface="ＭＳ Ｐゴシック" pitchFamily="16"/>
                </a:endParaRPr>
              </a:p>
            </p:txBody>
          </p:sp>
        </mc:Choice>
        <mc:Fallback xmlns="">
          <p:sp>
            <p:nvSpPr>
              <p:cNvPr id="8" name="Abgerundetes 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27" y="1988840"/>
                <a:ext cx="4595878" cy="43204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9FDE5E-A929-49AB-BF7D-8DCFF7B3C29B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2901B20-D98E-48AB-9F8C-4EFDB80766A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Ausgangsbasis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auf den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Überwachungszeitraum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140D4A-EDEE-4E07-8459-88FBC1CF747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5B230C-DA56-447E-8184-0F4C4EA48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799" y="1390524"/>
            <a:ext cx="240655" cy="2406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22BBC6-05B2-4A50-B8F4-1534C5E8F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2972321"/>
            <a:ext cx="240655" cy="2406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CA0E14-C9A7-4969-8BF4-6946340B8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3864571"/>
            <a:ext cx="240655" cy="2406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A1D4DD3-2F1E-4125-B1B8-A8ADD6324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49" y="4509120"/>
            <a:ext cx="240655" cy="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objeto&#10;&#10;Descripción generada automáticamente">
            <a:extLst>
              <a:ext uri="{FF2B5EF4-FFF2-40B4-BE49-F238E27FC236}">
                <a16:creationId xmlns:a16="http://schemas.microsoft.com/office/drawing/2014/main" id="{BEF982BA-9C5F-4237-9D85-FE53E658A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315416"/>
            <a:ext cx="7920880" cy="792088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9782251-1029-4FC4-BD28-974BA7D80A67}"/>
              </a:ext>
            </a:extLst>
          </p:cNvPr>
          <p:cNvSpPr/>
          <p:nvPr/>
        </p:nvSpPr>
        <p:spPr>
          <a:xfrm>
            <a:off x="400730" y="1002084"/>
            <a:ext cx="8666360" cy="52858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hteck 3"/>
          <p:cNvSpPr/>
          <p:nvPr/>
        </p:nvSpPr>
        <p:spPr>
          <a:xfrm>
            <a:off x="852984" y="1628800"/>
            <a:ext cx="7920880" cy="432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relevanter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Energieverbraucher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"Definition und Quantifizierung der relevanten Variablen und statischen  Faktoren."</a:t>
            </a:r>
          </a:p>
          <a:p>
            <a:pPr marL="0" lvl="1">
              <a:spcAft>
                <a:spcPts val="7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quantifizierbarer Faktor, der die 	energiebezogene Leistung beeinflusst und sich routinemäßig 	ändert.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spcAft>
                <a:spcPts val="700"/>
              </a:spcAft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Statische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identifizierter Faktor, der die 	energiebezogene Leistung beeinflusst und sich nicht routinemäßig 	ändert.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der relevanten Variablen und deren Einfluss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>
              <a:spcAft>
                <a:spcPts val="700"/>
              </a:spcAft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Sicherstellung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Datenqualität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>
              <a:spcAft>
                <a:spcPts val="700"/>
              </a:spcAft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Ausreißern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1A83F9-AB55-46A9-9F46-61F9B817340A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B17E995-8689-446A-997C-D1BEF3BD1DF7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Schlüsselwörter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C3D46C-B5F4-4CF9-A428-0D5335F359A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8A6305-7FFD-4C9A-9597-03A585974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4626"/>
            <a:ext cx="159980" cy="1599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C3C874-331F-4B6F-87E4-2A37F0B43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4666"/>
            <a:ext cx="159980" cy="1599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3C1173-BE69-41F5-8D9C-30B3DEC6E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8" y="2744959"/>
            <a:ext cx="159980" cy="1599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B5C49C4-AAD4-42A2-A39F-DED0F7B2B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8" y="3403709"/>
            <a:ext cx="159980" cy="1599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1C58540-F3F6-40BC-A191-641E8BBB9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49608"/>
            <a:ext cx="159980" cy="1599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8AAD4A3-B891-4DD3-8A81-5AD7289C5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7838"/>
            <a:ext cx="159980" cy="1599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900B4CD-A22C-4A4A-ADC0-02757C1B3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57252"/>
            <a:ext cx="159980" cy="1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7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542012" y="1390524"/>
            <a:ext cx="8006861" cy="453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b="1" dirty="0">
              <a:solidFill>
                <a:srgbClr val="595959"/>
              </a:solidFill>
              <a:latin typeface="Calibri"/>
              <a:ea typeface="ＭＳ Ｐゴシック" pitchFamily="16"/>
              <a:cs typeface="ＭＳ Ｐゴシック" pitchFamily="16"/>
            </a:endParaRP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b="1" dirty="0">
              <a:solidFill>
                <a:srgbClr val="595959"/>
              </a:solidFill>
              <a:latin typeface="Calibri"/>
              <a:ea typeface="ＭＳ Ｐゴシック" pitchFamily="16"/>
              <a:cs typeface="ＭＳ Ｐゴシック" pitchFamily="16"/>
            </a:endParaRP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Neue X-Werte setzen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Um die Ausgangsbasis für das Monitoring anzuwenden, verwenden Sie die ermittelte Gleichung und die neuen Messwerte für die unabhängigen Variablen.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Als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Ergebnis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,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erhalten Sie den gemäß dem Regressionsmodell erwarteten Energieverbrauch.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Zur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Überprüfung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Effizienzänderung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,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werden die aktuell gemessenen Energieverbrauchswerte mit den erwarteten Energieverbrauchswerten verglichen.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9FDE5E-A929-49AB-BF7D-8DCFF7B3C29B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2901B20-D98E-48AB-9F8C-4EFDB80766A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Ausgangsbasis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auf den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Überwachungszeitraum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140D4A-EDEE-4E07-8459-88FBC1CF747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022BBC6-05B2-4A50-B8F4-1534C5E8F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2132856"/>
            <a:ext cx="240655" cy="2406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CA0E14-C9A7-4969-8BF4-6946340B8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3025106"/>
            <a:ext cx="240655" cy="2406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A1D4DD3-2F1E-4125-B1B8-A8ADD6324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49" y="3669655"/>
            <a:ext cx="240655" cy="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31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521484" y="997396"/>
            <a:ext cx="8006861" cy="453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1" algn="just" defTabSz="761996" rtl="0">
              <a:spcAft>
                <a:spcPts val="700"/>
              </a:spcAft>
              <a:buSzPct val="100000"/>
            </a:pPr>
            <a:r>
              <a:rPr lang="de-DE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Bedeutung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Neue X-Werte setzen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Um die Ausgangsbasis für das Monitoring anzuwenden, verwenden Sie die ermittelte Gleichung und die neuen Messwerte für die unabhängigen Variablen.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Als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Ergebnis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,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erhalten Sie den gemäß dem Regressionsmodell erwarteten Energieverbrauch.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Zur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Überprüfung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Effizienzänderung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,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werden die aktuell gemessenen Energieverbrauchswerte mit den erwarteten Energieverbrauchswerten verglichen.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9FDE5E-A929-49AB-BF7D-8DCFF7B3C29B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2901B20-D98E-48AB-9F8C-4EFDB80766A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CUSUM-Chart 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um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140D4A-EDEE-4E07-8459-88FBC1CF747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022BBC6-05B2-4A50-B8F4-1534C5E8F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1340768"/>
            <a:ext cx="240655" cy="2406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CA0E14-C9A7-4969-8BF4-6946340B8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2233018"/>
            <a:ext cx="240655" cy="2406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A1D4DD3-2F1E-4125-B1B8-A8ADD6324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49" y="2877567"/>
            <a:ext cx="240655" cy="24065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957CF78-CE60-40F1-A042-E39F234E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9" y="3780152"/>
            <a:ext cx="838378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139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FB62E580-CCF6-456E-98CC-DFE87077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41" y="1435984"/>
            <a:ext cx="4637137" cy="438154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BC7D81A-42DF-492A-BF1F-154291FBA448}"/>
              </a:ext>
            </a:extLst>
          </p:cNvPr>
          <p:cNvSpPr/>
          <p:nvPr/>
        </p:nvSpPr>
        <p:spPr>
          <a:xfrm>
            <a:off x="3572247" y="1385935"/>
            <a:ext cx="5544616" cy="4896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773124" y="1556792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lvl="0" indent="-342900" algn="l" defTabSz="761996" rtl="0">
              <a:spcAft>
                <a:spcPts val="700"/>
              </a:spcAft>
            </a:pPr>
            <a:r>
              <a:rPr lang="de-DE" sz="2000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Bedeutung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"Energie-Performancekoeffizient" - Energiewirkungsgrad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Stellt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das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Verhältnis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zwischen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dem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gemessenen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Aufwand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und dem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erwarteten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Aufwand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dar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.</a:t>
            </a:r>
            <a:endParaRPr lang="de-DE" sz="18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Der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EnPC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wird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in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Prozent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angegeben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.</a:t>
            </a:r>
            <a:endParaRPr lang="de-DE" sz="18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Der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Prozess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ist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für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Werte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unter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100%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effizienter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geworden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. </a:t>
            </a:r>
            <a:endParaRPr lang="de-DE" sz="18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Bei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Werten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über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100% hat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sich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die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Effizienz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des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Prozesses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verschlechtert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.</a:t>
            </a:r>
          </a:p>
          <a:p>
            <a:pPr lvl="0" algn="l" defTabSz="761996" rtl="0">
              <a:spcAft>
                <a:spcPts val="700"/>
              </a:spcAft>
              <a:buSzPct val="100000"/>
            </a:pPr>
            <a:endParaRPr lang="es-ES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28B71C-E634-4B7D-AC19-484D8568A50D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EEAB53-0238-44D0-A31B-633A71203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6" y="2347899"/>
            <a:ext cx="240655" cy="2406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C3C3E77-6269-4B54-9729-AC62A285B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8" y="3350430"/>
            <a:ext cx="240655" cy="240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21ED48-D084-4B12-B6E9-692EFC1AF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6" y="3737794"/>
            <a:ext cx="240655" cy="2406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12AD61F-6C49-4980-85F7-28B4928E0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980" y="1947488"/>
            <a:ext cx="240655" cy="2406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50CF6B0-FDEB-4A78-BEA8-ACBFE575D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980" y="2988967"/>
            <a:ext cx="240655" cy="24065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30C51862-378A-40DA-B40C-D9A8942FA206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EnPC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4F2E90D-4F1D-4A14-A128-42959079F94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597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1026613" y="1628800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 algn="l" defTabSz="761996" rtl="0">
              <a:spcAft>
                <a:spcPts val="700"/>
              </a:spcAft>
            </a:pPr>
            <a:r>
              <a:rPr lang="de-DE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Der Vergleich kann auf den Energie-Performance Indikator (Verhältnis von Nutzen zu Aufwand) übertragen werden.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Anstatt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den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modellierten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Energieverbrauch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(-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aufwand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)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mit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den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gemessenen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Ausgaben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zu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vergleichen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,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werden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die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Kennzahlen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miteinander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verglichen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: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de-DE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Vergleich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Angepasstes EnPI = gemessener Nutzen / modellierter Aufwand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Gemessener EnPI = gemessener Nutzen / gemessener Aufwand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EBD548-23F6-4697-82DA-8FA2C95E3905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70CC2F4-24C9-4C0E-89E5-6ED514DA1360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Angepasstes EnPI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88F55A4-CB54-4DE9-9B79-1469E15E964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DF1AB02-9EF5-48B5-87C4-B21F15EB7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7345" y="4388847"/>
            <a:ext cx="240655" cy="240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F65CC4-8CF4-4812-823C-396691696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3122" y="4005174"/>
            <a:ext cx="240655" cy="240655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3C72A9E-946C-425E-853A-59398F830EE8}"/>
              </a:ext>
            </a:extLst>
          </p:cNvPr>
          <p:cNvSpPr/>
          <p:nvPr/>
        </p:nvSpPr>
        <p:spPr>
          <a:xfrm>
            <a:off x="827583" y="3573016"/>
            <a:ext cx="7833785" cy="14401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710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136184" y="1683392"/>
            <a:ext cx="1737184" cy="66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788024" y="2378077"/>
            <a:ext cx="576064" cy="5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E03B51-D1EF-41D2-9934-AFCD7894CA34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35" y="1124744"/>
            <a:ext cx="7995890" cy="46805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27279"/>
            <a:ext cx="2380840" cy="238084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A0E3C3F-B827-4235-8481-6E7393F3092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Übung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mit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INDUCE Monitoring Tool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C238BB6-DADA-4E51-89C7-6EC03231B87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10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9111" y="2721771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61AF0B24-DABA-46E3-BD3E-3ADF3766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325554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1C724247-609C-4E80-8FFD-896BE9D4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27" y="5193856"/>
            <a:ext cx="985642" cy="89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8C483306-C29B-4FC5-BC37-5774F8A7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49" y="4259705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881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922787" cy="51125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Statische Faktoren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Das sind Faktoren, die den Energieverbrauch beeinflussen, sich aber nicht routinemäßig ändern</a:t>
            </a:r>
          </a:p>
          <a:p>
            <a:pPr lvl="2" algn="l" defTabSz="761996" rtl="0">
              <a:spcAft>
                <a:spcPts val="700"/>
              </a:spcAft>
              <a:buSzPct val="10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	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  <a:sym typeface="Wingdings" panose="05000000000000000000" pitchFamily="2" charset="2"/>
              </a:rPr>
              <a:t>	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Produktion neuer Produkte</a:t>
            </a:r>
          </a:p>
          <a:p>
            <a:pPr lvl="2" algn="l" defTabSz="761996" rtl="0">
              <a:spcAft>
                <a:spcPts val="700"/>
              </a:spcAft>
              <a:buSzPct val="100000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		 	Naturkatastrophen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	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sz="2000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sz="18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Ändern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sich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die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statischen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Faktoren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, muss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ein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neues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Regressionsmodell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berechnet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werden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,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sonst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sind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die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Ergebnisse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nicht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mehr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vergleichbar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!</a:t>
            </a:r>
          </a:p>
        </p:txBody>
      </p:sp>
      <p:sp>
        <p:nvSpPr>
          <p:cNvPr id="6" name="Rechteck 5"/>
          <p:cNvSpPr/>
          <p:nvPr/>
        </p:nvSpPr>
        <p:spPr>
          <a:xfrm>
            <a:off x="1543264" y="4486472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Quelle: http://www.oekotec.de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5" y="2856661"/>
            <a:ext cx="3267807" cy="16032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6661"/>
            <a:ext cx="3411856" cy="162981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521844" y="4459928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Quelle: http://www.</a:t>
            </a:r>
            <a:r>
              <a:rPr lang="de-DE" sz="1000" dirty="0"/>
              <a:t> directindustry.de</a:t>
            </a:r>
            <a:endParaRPr lang="de-DE" sz="1000" dirty="0">
              <a:solidFill>
                <a:srgbClr val="595959"/>
              </a:solidFill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F95120-3007-41E4-B358-16D24AB42A00}" type="datetime1">
              <a:rPr lang="de-DE" smtClean="0"/>
              <a:t>31.07.2019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F984A4B-4F2C-44D3-A477-B6274500260C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Wann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muss die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Ausgangsbasis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ggf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angepasst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werden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?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11C7EAD-5C90-4F0D-BB25-A7261E0D66B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9583D34-879B-47AB-A4D6-BD446709F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61170" y="5445224"/>
            <a:ext cx="217931" cy="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7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70136" y="98072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50006: Anhaltspunkt, dass eine Ausgangsbasis gegebenenfalls für einen statischen Faktor korrigiert werden muss. Aber keine Aussage darüber, wie dies geschehen soll.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de-D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4AD89E-A8EF-4E29-BBB6-69F4ACE127A6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6D61E9F-363D-462D-92E7-5AC5709AB3E4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Wann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muss die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Ausgangsbasis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ggf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angepasst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werden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?</a:t>
            </a:r>
            <a:endParaRPr lang="de-DE" dirty="0"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AC7A666-E031-4AB8-8287-634DD2CA644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6687CF-2B25-479E-84CC-FFD70DF0D46C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56C3BEE-E2AC-48F6-9E42-3FE901ABC084}"/>
              </a:ext>
            </a:extLst>
          </p:cNvPr>
          <p:cNvSpPr/>
          <p:nvPr/>
        </p:nvSpPr>
        <p:spPr>
          <a:xfrm rot="10800000">
            <a:off x="4074940" y="2685186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920C864-4E03-44F9-B373-73204B697D6E}"/>
              </a:ext>
            </a:extLst>
          </p:cNvPr>
          <p:cNvSpPr/>
          <p:nvPr/>
        </p:nvSpPr>
        <p:spPr>
          <a:xfrm>
            <a:off x="3958463" y="2144031"/>
            <a:ext cx="292248" cy="3877258"/>
          </a:xfrm>
          <a:prstGeom prst="roundRect">
            <a:avLst>
              <a:gd name="adj" fmla="val 50000"/>
            </a:avLst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56C3BEE-E2AC-48F6-9E42-3FE901ABC084}"/>
              </a:ext>
            </a:extLst>
          </p:cNvPr>
          <p:cNvSpPr/>
          <p:nvPr/>
        </p:nvSpPr>
        <p:spPr>
          <a:xfrm>
            <a:off x="2316681" y="2682816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58C8031-30E2-4C40-8C10-EB6705065889}"/>
              </a:ext>
            </a:extLst>
          </p:cNvPr>
          <p:cNvSpPr/>
          <p:nvPr/>
        </p:nvSpPr>
        <p:spPr>
          <a:xfrm>
            <a:off x="1801763" y="3888665"/>
            <a:ext cx="2229968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2000">
                <a:srgbClr val="4FD476"/>
              </a:gs>
              <a:gs pos="5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6BFEB64-A75D-4D13-BF50-D42B8140608D}"/>
              </a:ext>
            </a:extLst>
          </p:cNvPr>
          <p:cNvSpPr/>
          <p:nvPr/>
        </p:nvSpPr>
        <p:spPr>
          <a:xfrm rot="10800000">
            <a:off x="4162826" y="5359213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BC43B4-F810-4ABD-97E7-8DDD1EC7BD91}"/>
              </a:ext>
            </a:extLst>
          </p:cNvPr>
          <p:cNvSpPr txBox="1"/>
          <p:nvPr/>
        </p:nvSpPr>
        <p:spPr>
          <a:xfrm>
            <a:off x="3219770" y="180547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008595"/>
                </a:solidFill>
              </a:rPr>
              <a:t>Statischer</a:t>
            </a:r>
            <a:r>
              <a:rPr lang="es-ES" sz="1600" dirty="0">
                <a:solidFill>
                  <a:srgbClr val="008595"/>
                </a:solidFill>
              </a:rPr>
              <a:t> </a:t>
            </a:r>
            <a:r>
              <a:rPr lang="es-ES" sz="1600" dirty="0" err="1">
                <a:solidFill>
                  <a:srgbClr val="008595"/>
                </a:solidFill>
              </a:rPr>
              <a:t>Faktor</a:t>
            </a:r>
            <a:endParaRPr lang="es-ES" sz="1600" dirty="0">
              <a:solidFill>
                <a:srgbClr val="008595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6F8C92-E232-4419-9D96-A2FC5D96B1CF}"/>
              </a:ext>
            </a:extLst>
          </p:cNvPr>
          <p:cNvSpPr txBox="1"/>
          <p:nvPr/>
        </p:nvSpPr>
        <p:spPr>
          <a:xfrm>
            <a:off x="2574389" y="2348880"/>
            <a:ext cx="1384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Vorfall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85F8EC-72A3-4678-A9FB-6021FABE19E1}"/>
              </a:ext>
            </a:extLst>
          </p:cNvPr>
          <p:cNvSpPr txBox="1"/>
          <p:nvPr/>
        </p:nvSpPr>
        <p:spPr>
          <a:xfrm>
            <a:off x="4250711" y="2351933"/>
            <a:ext cx="284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Permanente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Veränderung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72FE612-51C1-4F36-94F0-EC603155B034}"/>
              </a:ext>
            </a:extLst>
          </p:cNvPr>
          <p:cNvSpPr/>
          <p:nvPr/>
        </p:nvSpPr>
        <p:spPr>
          <a:xfrm rot="10800000">
            <a:off x="4150859" y="3898147"/>
            <a:ext cx="2229968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2000">
                <a:srgbClr val="4FD476"/>
              </a:gs>
              <a:gs pos="5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42A9E3-7B37-4228-A001-C2BE292D3998}"/>
              </a:ext>
            </a:extLst>
          </p:cNvPr>
          <p:cNvSpPr txBox="1"/>
          <p:nvPr/>
        </p:nvSpPr>
        <p:spPr>
          <a:xfrm>
            <a:off x="1389355" y="2982027"/>
            <a:ext cx="2536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Korrektur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Datensatzes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Wiederbeschaffungswert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7CC1995-8B7A-4CDC-89E7-391C9235C947}"/>
              </a:ext>
            </a:extLst>
          </p:cNvPr>
          <p:cNvSpPr txBox="1"/>
          <p:nvPr/>
        </p:nvSpPr>
        <p:spPr>
          <a:xfrm>
            <a:off x="4258568" y="2999172"/>
            <a:ext cx="253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“Bestandsaufnahme": Wie viel Energie wurde bisher eingespart?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2872971-714B-41B6-8C69-7E356BE349F3}"/>
              </a:ext>
            </a:extLst>
          </p:cNvPr>
          <p:cNvSpPr txBox="1"/>
          <p:nvPr/>
        </p:nvSpPr>
        <p:spPr>
          <a:xfrm>
            <a:off x="1423553" y="4163809"/>
            <a:ext cx="2536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Ausblenden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Messperiode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FBBA70-D321-4B86-9B94-E3A5552E77F5}"/>
              </a:ext>
            </a:extLst>
          </p:cNvPr>
          <p:cNvSpPr txBox="1"/>
          <p:nvPr/>
        </p:nvSpPr>
        <p:spPr>
          <a:xfrm>
            <a:off x="4250711" y="4209412"/>
            <a:ext cx="266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Entwicklung neuer Ausgangsbasis (ggf. mit neuen Einflussgrößen)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7E98D6-67AA-4024-ABEC-28BB05F8DACC}"/>
              </a:ext>
            </a:extLst>
          </p:cNvPr>
          <p:cNvSpPr txBox="1"/>
          <p:nvPr/>
        </p:nvSpPr>
        <p:spPr>
          <a:xfrm>
            <a:off x="4267279" y="5639840"/>
            <a:ext cx="320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Fortsetzung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Monitorings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38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74415" y="5954637"/>
            <a:ext cx="2048959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latin typeface="Calibri"/>
                <a:ea typeface="ＭＳ Ｐゴシック" pitchFamily="16"/>
              </a:rPr>
              <a:t>Verweis: ISO 50006:2014 (E) 4.6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A3C972-063C-49F6-AE5B-55B87C50D2B0}" type="datetime1">
              <a:rPr lang="de-DE" smtClean="0"/>
              <a:t>31.07.2019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343F5F-2626-448F-A159-5D2C5538F5C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334CF18-AF75-4FA8-AB3F-625FD768934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Wann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muss die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Ausgangsbasis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ggf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angepasst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werden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?</a:t>
            </a:r>
            <a:endParaRPr lang="de-DE" dirty="0"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065F2F1-08E5-4009-8099-707D72B48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382512"/>
              </p:ext>
            </p:extLst>
          </p:nvPr>
        </p:nvGraphicFramePr>
        <p:xfrm>
          <a:off x="1087756" y="1017890"/>
          <a:ext cx="7289241" cy="482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459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9111" y="2721771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61AF0B24-DABA-46E3-BD3E-3ADF3766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325554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8C483306-C29B-4FC5-BC37-5774F8A7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49" y="4259705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A6731868-DF4E-41A1-B1B9-02F241F6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49" y="5251745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Identifizierung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von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-Performance-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Indikatoren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 der Benutzer von Indikatoren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Geeignetes Verfahren auswählen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Sammlung relevanter Informationen über die energiebezogene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Systemgrenzen definieren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von Energieflüssen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der relevanten Variablen und statischen Faktoren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Datenerhebung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Bildung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Energieausgangsbasis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des geeigneten Basiszeitraums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und Prüfung der Energieausgangsbasis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 von EnPI und EnB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Bestimmen Sie, wann eine Normalisierung erforderlich ist.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 der Änderung der Energieeffizienz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der Veränderungen in der Energieeffizienz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Wartung und Einstellung der  EnPI und das EnB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Kontinuierlicher Verbesserungsprozes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206053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Referenz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 2018 wird durch ISO 50006 kommentiert: 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4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11FB7D-4186-4727-9E19-0100D77C387E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4673" y="4866695"/>
            <a:ext cx="36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Kriterien für die Entscheidung, ob ein Energieaverbraucher ein "Significant Energy User" ist, werden vom Unternehmen selbst festgelegt!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94650" y="4866695"/>
            <a:ext cx="282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auf diese SEUs muss der detaillierte M&amp;V-Ansatz angewendet werden!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86EDD1-2B13-4994-BEB8-2AE206D18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31870"/>
            <a:ext cx="683062" cy="68306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AF7A570-32F3-4B87-AE42-15879AAFF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65" y="4731870"/>
            <a:ext cx="683062" cy="683062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5C2DEDBF-0FD1-45B3-B4F4-B826620D7AF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 Analyse, was die "SEUs" sind.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4492FA7-1DFA-442B-8B30-543436C5C10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BACB94E1-EBD5-4AA6-B200-B837067E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88057"/>
            <a:ext cx="338175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7E0178-C9B4-4707-A407-A7A526285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1247744"/>
            <a:ext cx="4182456" cy="322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09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Identifizierung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von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-Performance-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Indikatoren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 der Benutzer von Indikatoren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Geeignetes Verfahren auswählen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Sammlung relevanter Informationen über die energiebezogene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Systemgrenzen definieren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von Energieflüssen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der relevanten Variablen und statischen Faktoren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Datenerhebung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Bildung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Energieausgangsbasis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des geeigneten Basiszeitraums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und Prüfung der Energieausgangsbasis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 von EnPI und EnB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Bestimmen Sie, wann eine Normalisierung erforderlich ist.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 der Änderung der Energieeffizienz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der Veränderungen in der Energieeffizienz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Wartung und Einstellung der  EnPI und das EnB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Kontinuierlicher Verbesserungsprozes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206053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Referenz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 2018 wird durch ISO 50006 kommentiert: 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F330B4E5-014E-43F8-A56F-51BE36DFD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4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03" y="1390524"/>
            <a:ext cx="3694660" cy="3694660"/>
          </a:xfrm>
          <a:prstGeom prst="rect">
            <a:avLst/>
          </a:prstGeom>
        </p:spPr>
      </p:pic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Alle relevanten Variablen müssen messbar sein, damit sie berücksichtigt werden können.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Beispiele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für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relevante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Variablen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Benefits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	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erforderliche Produktionsmenge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Umwelt- und Produktionseinflüsse </a:t>
            </a:r>
          </a:p>
          <a:p>
            <a:pPr lvl="0" algn="l" defTabSz="761996" rtl="0"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Wetter, Druck, Luftfeuchtigkeit, Wind, </a:t>
            </a:r>
          </a:p>
          <a:p>
            <a:pPr lvl="0" algn="l" defTabSz="761996" rtl="0">
              <a:buClr>
                <a:srgbClr val="009A6A"/>
              </a:buClr>
              <a:buSzPct val="10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Sonnenscheindauer, 	Produktionsmethoden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Rohmaterialeigenschaften 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Art,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Reinheit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Aggregatzustand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64977" y="5085072"/>
            <a:ext cx="206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Conrad </a:t>
            </a:r>
            <a:r>
              <a:rPr lang="de-DE" sz="1000" dirty="0" err="1">
                <a:solidFill>
                  <a:srgbClr val="595959"/>
                </a:solidFill>
                <a:ea typeface="ＭＳ Ｐゴシック" pitchFamily="16"/>
              </a:rPr>
              <a:t>Weather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 Station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78" y="4693746"/>
            <a:ext cx="2065920" cy="127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hteck 8"/>
          <p:cNvSpPr/>
          <p:nvPr/>
        </p:nvSpPr>
        <p:spPr>
          <a:xfrm>
            <a:off x="2006325" y="5872910"/>
            <a:ext cx="1404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urbanmining.at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4C247A-56B0-4DD9-B79B-AE412E457A92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7120550-12E3-42F7-861A-46088D65CD1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Was sind relevante Variablen?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E3EE012-0D0C-42F1-9D08-393A4EFA110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8B46B6C-9E9F-4847-A940-3904F84F0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2132856"/>
            <a:ext cx="145923" cy="1459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67B11BF-8F71-4ECA-BE15-D2CBB5E12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2852936"/>
            <a:ext cx="145923" cy="1459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A9B03D3-8387-4BA3-9684-3579DBEBB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3786180"/>
            <a:ext cx="145923" cy="1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Identifizierung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von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-Performance-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Indikatoren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Identifizierung der Benutzer von Indikatoren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Geeignetes Verfahren auswählen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Sammlung relevanter Informationen über die energiebezogene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Systemgrenzen definieren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von Energieflüssen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Quantifizierung der relevanten Variablen und statischen Faktoren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Datenerhebung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Bildung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Energieausgangsbasis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des geeigneten Basiszeitraums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und Prüfung der Energieausgangsbasis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Anwendung von EnPI und EnB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Bestimmen Sie, wann eine Normalisierung erforderlich ist.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 der Änderung der Energieeffizienz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der Veränderungen in der Energieeffizienz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Wartung und Einstellung der  EnPI und das EnB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Kontinuierlicher Verbesserungsprozes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206053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Referenz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 2018 wird durch ISO 50006 kommentiert: 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34D29665-2EED-427A-B405-8023C2D3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655F2470-DA69-43DA-AF3D-A925CE2D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07" y="2417224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1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02201"/>
            <a:ext cx="7778771" cy="48032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r>
              <a:rPr lang="es-ES" altLang="de-DE" sz="1600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	</a:t>
            </a:r>
            <a:r>
              <a:rPr lang="de-DE" altLang="de-DE" sz="1600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Auswahl der Indikatoren je nach Benutzer und Anwendung</a:t>
            </a:r>
          </a:p>
          <a:p>
            <a:r>
              <a:rPr lang="de-DE" altLang="de-DE" sz="1600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"Kann der Benutzer mit der Kennzahl etwas anfangen?"</a:t>
            </a:r>
          </a:p>
          <a:p>
            <a:r>
              <a:rPr lang="de-DE" altLang="de-DE" sz="1600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Unternehmens-, System- und Werksebene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</p:spPr>
        <p:txBody>
          <a:bodyPr/>
          <a:lstStyle/>
          <a:p>
            <a:fld id="{45F19557-8D80-44EF-945A-AE86EEA51A64}" type="datetime1">
              <a:rPr lang="de-DE" smtClean="0"/>
              <a:t>31.07.2019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</p:spPr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</p:spPr>
        <p:txBody>
          <a:bodyPr/>
          <a:lstStyle/>
          <a:p>
            <a:fld id="{78B3FE12-62BD-41F9-8F3F-A0956C733398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1291AF-CC49-4FFA-BDF4-2F9CD4B58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68014" y="1083253"/>
            <a:ext cx="127246" cy="1272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430263-46E8-439D-B7EC-4CA238005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68014" y="1413956"/>
            <a:ext cx="127246" cy="12724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10508" y="5970575"/>
            <a:ext cx="2383986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ea typeface="ＭＳ Ｐゴシック" pitchFamily="16"/>
              </a:rPr>
              <a:t>Referencia: </a:t>
            </a:r>
            <a:r>
              <a:rPr lang="de-DE" sz="1100" b="1" dirty="0">
                <a:solidFill>
                  <a:schemeClr val="accent1"/>
                </a:solidFill>
                <a:latin typeface="Calibri"/>
                <a:ea typeface="ＭＳ Ｐゴシック" pitchFamily="16"/>
              </a:rPr>
              <a:t>ISO 50006:2014 (E) 4.3.2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4E5AD9-AF21-43FE-ADE5-2590DFA24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75616" y="1727601"/>
            <a:ext cx="127246" cy="127246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FFF9D6DE-9026-4D3F-AFB7-648A0E278A9D}"/>
              </a:ext>
            </a:extLst>
          </p:cNvPr>
          <p:cNvGrpSpPr/>
          <p:nvPr/>
        </p:nvGrpSpPr>
        <p:grpSpPr>
          <a:xfrm>
            <a:off x="2454324" y="1722120"/>
            <a:ext cx="6094549" cy="4517378"/>
            <a:chOff x="2258956" y="1708040"/>
            <a:chExt cx="6094549" cy="451737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C6F0C57-3041-4AA3-9940-A5BB39679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956" y="2112514"/>
              <a:ext cx="5738936" cy="4112904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56ECA7B-3AFF-4851-8E98-0E43AD89308E}"/>
                </a:ext>
              </a:extLst>
            </p:cNvPr>
            <p:cNvSpPr txBox="1"/>
            <p:nvPr/>
          </p:nvSpPr>
          <p:spPr>
            <a:xfrm rot="309139">
              <a:off x="4206382" y="5077098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Anlagenbediener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2E48A9-CAE9-4482-895B-8E10FA73B2F5}"/>
                </a:ext>
              </a:extLst>
            </p:cNvPr>
            <p:cNvSpPr txBox="1"/>
            <p:nvPr/>
          </p:nvSpPr>
          <p:spPr>
            <a:xfrm rot="309139">
              <a:off x="3878319" y="4120147"/>
              <a:ext cx="4475186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Prozessmanager / Produktionsleiter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6309E0F-E234-4C7B-9A70-CC70AE1E807F}"/>
                </a:ext>
              </a:extLst>
            </p:cNvPr>
            <p:cNvSpPr txBox="1"/>
            <p:nvPr/>
          </p:nvSpPr>
          <p:spPr>
            <a:xfrm rot="309139">
              <a:off x="4170066" y="3716103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Wartung und Service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006F3BC-3833-4A92-9DA9-99B61331CB5E}"/>
                </a:ext>
              </a:extLst>
            </p:cNvPr>
            <p:cNvSpPr txBox="1"/>
            <p:nvPr/>
          </p:nvSpPr>
          <p:spPr>
            <a:xfrm rot="309139">
              <a:off x="4069985" y="3101631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Werksleitung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3C7F33A-F040-4485-8E7D-86F76021CC1A}"/>
                </a:ext>
              </a:extLst>
            </p:cNvPr>
            <p:cNvSpPr txBox="1"/>
            <p:nvPr/>
          </p:nvSpPr>
          <p:spPr>
            <a:xfrm rot="309139">
              <a:off x="3997977" y="2430280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EMB / Energiemanager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BCC590C-1A47-42F6-AE1C-CFE805CAD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295" y="1891124"/>
              <a:ext cx="1054224" cy="761522"/>
            </a:xfrm>
            <a:prstGeom prst="rect">
              <a:avLst/>
            </a:prstGeom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51795978-A6A1-42AF-A9F9-3DBE1243EB5E}"/>
                </a:ext>
              </a:extLst>
            </p:cNvPr>
            <p:cNvSpPr/>
            <p:nvPr/>
          </p:nvSpPr>
          <p:spPr>
            <a:xfrm rot="203311">
              <a:off x="4034756" y="1807718"/>
              <a:ext cx="1531448" cy="630816"/>
            </a:xfrm>
            <a:custGeom>
              <a:avLst/>
              <a:gdLst>
                <a:gd name="connsiteX0" fmla="*/ 0 w 1465734"/>
                <a:gd name="connsiteY0" fmla="*/ 0 h 630816"/>
                <a:gd name="connsiteX1" fmla="*/ 1465734 w 1465734"/>
                <a:gd name="connsiteY1" fmla="*/ 0 h 630816"/>
                <a:gd name="connsiteX2" fmla="*/ 1465734 w 1465734"/>
                <a:gd name="connsiteY2" fmla="*/ 630816 h 630816"/>
                <a:gd name="connsiteX3" fmla="*/ 0 w 1465734"/>
                <a:gd name="connsiteY3" fmla="*/ 630816 h 630816"/>
                <a:gd name="connsiteX4" fmla="*/ 0 w 1465734"/>
                <a:gd name="connsiteY4" fmla="*/ 0 h 630816"/>
                <a:gd name="connsiteX0" fmla="*/ 0 w 1546555"/>
                <a:gd name="connsiteY0" fmla="*/ 4785 h 630816"/>
                <a:gd name="connsiteX1" fmla="*/ 1546555 w 1546555"/>
                <a:gd name="connsiteY1" fmla="*/ 0 h 630816"/>
                <a:gd name="connsiteX2" fmla="*/ 1546555 w 1546555"/>
                <a:gd name="connsiteY2" fmla="*/ 630816 h 630816"/>
                <a:gd name="connsiteX3" fmla="*/ 80821 w 1546555"/>
                <a:gd name="connsiteY3" fmla="*/ 630816 h 630816"/>
                <a:gd name="connsiteX4" fmla="*/ 0 w 1546555"/>
                <a:gd name="connsiteY4" fmla="*/ 4785 h 630816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61804 w 1527538"/>
                <a:gd name="connsiteY3" fmla="*/ 630816 h 630816"/>
                <a:gd name="connsiteX4" fmla="*/ 0 w 1527538"/>
                <a:gd name="connsiteY4" fmla="*/ 3659 h 630816"/>
                <a:gd name="connsiteX0" fmla="*/ 0 w 1527538"/>
                <a:gd name="connsiteY0" fmla="*/ 3659 h 631379"/>
                <a:gd name="connsiteX1" fmla="*/ 1527538 w 1527538"/>
                <a:gd name="connsiteY1" fmla="*/ 0 h 631379"/>
                <a:gd name="connsiteX2" fmla="*/ 1527538 w 1527538"/>
                <a:gd name="connsiteY2" fmla="*/ 630816 h 631379"/>
                <a:gd name="connsiteX3" fmla="*/ 52296 w 1527538"/>
                <a:gd name="connsiteY3" fmla="*/ 631379 h 631379"/>
                <a:gd name="connsiteX4" fmla="*/ 0 w 1527538"/>
                <a:gd name="connsiteY4" fmla="*/ 3659 h 631379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32716 w 1527538"/>
                <a:gd name="connsiteY3" fmla="*/ 622997 h 630816"/>
                <a:gd name="connsiteX4" fmla="*/ 0 w 1527538"/>
                <a:gd name="connsiteY4" fmla="*/ 3659 h 630816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32716 w 1527538"/>
                <a:gd name="connsiteY3" fmla="*/ 622997 h 630816"/>
                <a:gd name="connsiteX4" fmla="*/ 0 w 1527538"/>
                <a:gd name="connsiteY4" fmla="*/ 3659 h 630816"/>
                <a:gd name="connsiteX0" fmla="*/ 0 w 1541237"/>
                <a:gd name="connsiteY0" fmla="*/ 14011 h 630816"/>
                <a:gd name="connsiteX1" fmla="*/ 1541237 w 1541237"/>
                <a:gd name="connsiteY1" fmla="*/ 0 h 630816"/>
                <a:gd name="connsiteX2" fmla="*/ 1541237 w 1541237"/>
                <a:gd name="connsiteY2" fmla="*/ 630816 h 630816"/>
                <a:gd name="connsiteX3" fmla="*/ 46415 w 1541237"/>
                <a:gd name="connsiteY3" fmla="*/ 622997 h 630816"/>
                <a:gd name="connsiteX4" fmla="*/ 0 w 1541237"/>
                <a:gd name="connsiteY4" fmla="*/ 14011 h 630816"/>
                <a:gd name="connsiteX0" fmla="*/ 0 w 1526131"/>
                <a:gd name="connsiteY0" fmla="*/ 27428 h 630816"/>
                <a:gd name="connsiteX1" fmla="*/ 1526131 w 1526131"/>
                <a:gd name="connsiteY1" fmla="*/ 0 h 630816"/>
                <a:gd name="connsiteX2" fmla="*/ 1526131 w 1526131"/>
                <a:gd name="connsiteY2" fmla="*/ 630816 h 630816"/>
                <a:gd name="connsiteX3" fmla="*/ 31309 w 1526131"/>
                <a:gd name="connsiteY3" fmla="*/ 622997 h 630816"/>
                <a:gd name="connsiteX4" fmla="*/ 0 w 1526131"/>
                <a:gd name="connsiteY4" fmla="*/ 27428 h 630816"/>
                <a:gd name="connsiteX0" fmla="*/ 0 w 1526694"/>
                <a:gd name="connsiteY0" fmla="*/ 17919 h 630816"/>
                <a:gd name="connsiteX1" fmla="*/ 1526694 w 1526694"/>
                <a:gd name="connsiteY1" fmla="*/ 0 h 630816"/>
                <a:gd name="connsiteX2" fmla="*/ 1526694 w 1526694"/>
                <a:gd name="connsiteY2" fmla="*/ 630816 h 630816"/>
                <a:gd name="connsiteX3" fmla="*/ 31872 w 1526694"/>
                <a:gd name="connsiteY3" fmla="*/ 622997 h 630816"/>
                <a:gd name="connsiteX4" fmla="*/ 0 w 1526694"/>
                <a:gd name="connsiteY4" fmla="*/ 17919 h 630816"/>
                <a:gd name="connsiteX0" fmla="*/ 0 w 1531448"/>
                <a:gd name="connsiteY0" fmla="*/ 18200 h 630816"/>
                <a:gd name="connsiteX1" fmla="*/ 1531448 w 1531448"/>
                <a:gd name="connsiteY1" fmla="*/ 0 h 630816"/>
                <a:gd name="connsiteX2" fmla="*/ 1531448 w 1531448"/>
                <a:gd name="connsiteY2" fmla="*/ 630816 h 630816"/>
                <a:gd name="connsiteX3" fmla="*/ 36626 w 1531448"/>
                <a:gd name="connsiteY3" fmla="*/ 622997 h 630816"/>
                <a:gd name="connsiteX4" fmla="*/ 0 w 1531448"/>
                <a:gd name="connsiteY4" fmla="*/ 18200 h 63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448" h="630816">
                  <a:moveTo>
                    <a:pt x="0" y="18200"/>
                  </a:moveTo>
                  <a:lnTo>
                    <a:pt x="1531448" y="0"/>
                  </a:lnTo>
                  <a:lnTo>
                    <a:pt x="1531448" y="630816"/>
                  </a:lnTo>
                  <a:lnTo>
                    <a:pt x="36626" y="622997"/>
                  </a:lnTo>
                  <a:lnTo>
                    <a:pt x="0" y="18200"/>
                  </a:lnTo>
                  <a:close/>
                </a:path>
              </a:pathLst>
            </a:custGeom>
            <a:solidFill>
              <a:srgbClr val="573C78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0B4D9A24-0BAA-4444-8407-EDA9B44D35E3}"/>
                </a:ext>
              </a:extLst>
            </p:cNvPr>
            <p:cNvSpPr txBox="1"/>
            <p:nvPr/>
          </p:nvSpPr>
          <p:spPr>
            <a:xfrm rot="309139">
              <a:off x="3964756" y="1708040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Top-Management / GL</a:t>
              </a:r>
            </a:p>
          </p:txBody>
        </p:sp>
      </p:grpSp>
      <p:sp>
        <p:nvSpPr>
          <p:cNvPr id="29" name="Titel 1">
            <a:extLst>
              <a:ext uri="{FF2B5EF4-FFF2-40B4-BE49-F238E27FC236}">
                <a16:creationId xmlns:a16="http://schemas.microsoft.com/office/drawing/2014/main" id="{672BD2F8-D6A5-46A5-9197-497AA0D79628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Benutzer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der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Indikatoren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identifizieren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A3B9A6A-C37E-4900-B5BF-CAF52054C61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3349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 Allgemein 20/16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ien EnEffCo 20/16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ortragsende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ortragstitel Balken Bild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oliensatz OEKOTEC Blau">
  <a:themeElements>
    <a:clrScheme name="NEUE OEKOTEC PALETTE">
      <a:dk1>
        <a:sysClr val="windowText" lastClr="000000"/>
      </a:dk1>
      <a:lt1>
        <a:sysClr val="window" lastClr="FFFFFF"/>
      </a:lt1>
      <a:dk2>
        <a:srgbClr val="646464"/>
      </a:dk2>
      <a:lt2>
        <a:srgbClr val="7ABCCE"/>
      </a:lt2>
      <a:accent1>
        <a:srgbClr val="0669B2"/>
      </a:accent1>
      <a:accent2>
        <a:srgbClr val="00AEC7"/>
      </a:accent2>
      <a:accent3>
        <a:srgbClr val="64B446"/>
      </a:accent3>
      <a:accent4>
        <a:srgbClr val="F49F25"/>
      </a:accent4>
      <a:accent5>
        <a:srgbClr val="199C6A"/>
      </a:accent5>
      <a:accent6>
        <a:srgbClr val="7ABCCE"/>
      </a:accent6>
      <a:hlink>
        <a:srgbClr val="0669B2"/>
      </a:hlink>
      <a:folHlink>
        <a:srgbClr val="7ABC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180000" rIns="180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10000"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Bef>
            <a:spcPts val="576"/>
          </a:spcBef>
          <a:defRPr sz="2400"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Ökotec</Template>
  <TotalTime>840</TotalTime>
  <Words>2811</Words>
  <Application>Microsoft Office PowerPoint</Application>
  <PresentationFormat>Presentación en pantalla (4:3)</PresentationFormat>
  <Paragraphs>576</Paragraphs>
  <Slides>40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Folien Allgemein 20/16</vt:lpstr>
      <vt:lpstr>Folien EnEffCo 20/16</vt:lpstr>
      <vt:lpstr>1_Vortragsende</vt:lpstr>
      <vt:lpstr>Vortragstitel Balken Bild</vt:lpstr>
      <vt:lpstr>2_Foliensatz OEKOTEC Blau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Ratjen</dc:creator>
  <cp:lastModifiedBy>Juan Garcia</cp:lastModifiedBy>
  <cp:revision>546</cp:revision>
  <cp:lastPrinted>2017-01-25T12:04:00Z</cp:lastPrinted>
  <dcterms:created xsi:type="dcterms:W3CDTF">2017-01-09T15:17:15Z</dcterms:created>
  <dcterms:modified xsi:type="dcterms:W3CDTF">2019-07-31T11:33:34Z</dcterms:modified>
</cp:coreProperties>
</file>