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sldIdLst>
    <p:sldId id="264" r:id="rId6"/>
    <p:sldId id="396" r:id="rId7"/>
    <p:sldId id="397" r:id="rId8"/>
    <p:sldId id="318" r:id="rId9"/>
    <p:sldId id="321" r:id="rId10"/>
    <p:sldId id="416" r:id="rId11"/>
    <p:sldId id="404" r:id="rId12"/>
    <p:sldId id="419" r:id="rId13"/>
    <p:sldId id="329" r:id="rId14"/>
    <p:sldId id="330" r:id="rId15"/>
    <p:sldId id="417" r:id="rId16"/>
    <p:sldId id="332" r:id="rId17"/>
    <p:sldId id="333" r:id="rId18"/>
    <p:sldId id="334" r:id="rId19"/>
    <p:sldId id="380" r:id="rId20"/>
    <p:sldId id="335" r:id="rId21"/>
    <p:sldId id="339" r:id="rId22"/>
    <p:sldId id="340" r:id="rId23"/>
    <p:sldId id="386" r:id="rId24"/>
    <p:sldId id="364" r:id="rId25"/>
    <p:sldId id="365" r:id="rId26"/>
    <p:sldId id="371" r:id="rId27"/>
    <p:sldId id="34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88B"/>
    <a:srgbClr val="2AA4A4"/>
    <a:srgbClr val="E7EEEF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A1501-82B6-45A7-AD2E-5C2665EBAA4A}" v="18" dt="2019-07-24T13:05:36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10" y="5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79BA1501-82B6-45A7-AD2E-5C2665EBAA4A}"/>
    <pc:docChg chg="custSel modSld">
      <pc:chgData name="Sara Zarazaga Navarro" userId="3d120633-b5e1-4aa4-9335-407903167109" providerId="ADAL" clId="{79BA1501-82B6-45A7-AD2E-5C2665EBAA4A}" dt="2019-07-24T13:05:36.163" v="17" actId="207"/>
      <pc:docMkLst>
        <pc:docMk/>
      </pc:docMkLst>
      <pc:sldChg chg="addSp delSp modSp">
        <pc:chgData name="Sara Zarazaga Navarro" userId="3d120633-b5e1-4aa4-9335-407903167109" providerId="ADAL" clId="{79BA1501-82B6-45A7-AD2E-5C2665EBAA4A}" dt="2019-07-24T13:04:13.210" v="6" actId="207"/>
        <pc:sldMkLst>
          <pc:docMk/>
          <pc:sldMk cId="3530448664" sldId="333"/>
        </pc:sldMkLst>
        <pc:spChg chg="mod">
          <ac:chgData name="Sara Zarazaga Navarro" userId="3d120633-b5e1-4aa4-9335-407903167109" providerId="ADAL" clId="{79BA1501-82B6-45A7-AD2E-5C2665EBAA4A}" dt="2019-07-24T13:04:13.210" v="6" actId="207"/>
          <ac:spMkLst>
            <pc:docMk/>
            <pc:sldMk cId="3530448664" sldId="333"/>
            <ac:spMk id="3" creationId="{00000000-0000-0000-0000-000000000000}"/>
          </ac:spMkLst>
        </pc:spChg>
        <pc:picChg chg="add">
          <ac:chgData name="Sara Zarazaga Navarro" userId="3d120633-b5e1-4aa4-9335-407903167109" providerId="ADAL" clId="{79BA1501-82B6-45A7-AD2E-5C2665EBAA4A}" dt="2019-07-24T13:03:58.658" v="3"/>
          <ac:picMkLst>
            <pc:docMk/>
            <pc:sldMk cId="3530448664" sldId="333"/>
            <ac:picMk id="14" creationId="{3A3B5BBE-3FBF-40C3-8D7C-D710D23BFFD1}"/>
          </ac:picMkLst>
        </pc:picChg>
        <pc:picChg chg="del">
          <ac:chgData name="Sara Zarazaga Navarro" userId="3d120633-b5e1-4aa4-9335-407903167109" providerId="ADAL" clId="{79BA1501-82B6-45A7-AD2E-5C2665EBAA4A}" dt="2019-07-24T13:03:58.388" v="2" actId="478"/>
          <ac:picMkLst>
            <pc:docMk/>
            <pc:sldMk cId="3530448664" sldId="333"/>
            <ac:picMk id="1026" creationId="{00000000-0000-0000-0000-000000000000}"/>
          </ac:picMkLst>
        </pc:picChg>
      </pc:sldChg>
      <pc:sldChg chg="modSp">
        <pc:chgData name="Sara Zarazaga Navarro" userId="3d120633-b5e1-4aa4-9335-407903167109" providerId="ADAL" clId="{79BA1501-82B6-45A7-AD2E-5C2665EBAA4A}" dt="2019-07-24T13:04:34.234" v="8" actId="208"/>
        <pc:sldMkLst>
          <pc:docMk/>
          <pc:sldMk cId="1708202349" sldId="335"/>
        </pc:sldMkLst>
        <pc:spChg chg="mod">
          <ac:chgData name="Sara Zarazaga Navarro" userId="3d120633-b5e1-4aa4-9335-407903167109" providerId="ADAL" clId="{79BA1501-82B6-45A7-AD2E-5C2665EBAA4A}" dt="2019-07-24T13:04:34.234" v="8" actId="208"/>
          <ac:spMkLst>
            <pc:docMk/>
            <pc:sldMk cId="1708202349" sldId="335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27.538" v="7" actId="207"/>
          <ac:spMkLst>
            <pc:docMk/>
            <pc:sldMk cId="1708202349" sldId="335"/>
            <ac:spMk id="8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4:56.105" v="12" actId="207"/>
        <pc:sldMkLst>
          <pc:docMk/>
          <pc:sldMk cId="2619818100" sldId="339"/>
        </pc:sldMkLst>
        <pc:spChg chg="mod">
          <ac:chgData name="Sara Zarazaga Navarro" userId="3d120633-b5e1-4aa4-9335-407903167109" providerId="ADAL" clId="{79BA1501-82B6-45A7-AD2E-5C2665EBAA4A}" dt="2019-07-24T13:04:45.001" v="10" actId="207"/>
          <ac:spMkLst>
            <pc:docMk/>
            <pc:sldMk cId="2619818100" sldId="339"/>
            <ac:spMk id="9" creationId="{1ACED0E5-AAFB-47F1-B22D-4DCAC1B04CCF}"/>
          </ac:spMkLst>
        </pc:spChg>
        <pc:spChg chg="mod">
          <ac:chgData name="Sara Zarazaga Navarro" userId="3d120633-b5e1-4aa4-9335-407903167109" providerId="ADAL" clId="{79BA1501-82B6-45A7-AD2E-5C2665EBAA4A}" dt="2019-07-24T13:04:52.327" v="11" actId="207"/>
          <ac:spMkLst>
            <pc:docMk/>
            <pc:sldMk cId="2619818100" sldId="339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4:56.105" v="12" actId="207"/>
          <ac:spMkLst>
            <pc:docMk/>
            <pc:sldMk cId="2619818100" sldId="339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13.434" v="16" actId="207"/>
        <pc:sldMkLst>
          <pc:docMk/>
          <pc:sldMk cId="1724277399" sldId="340"/>
        </pc:sldMkLst>
        <pc:spChg chg="mod">
          <ac:chgData name="Sara Zarazaga Navarro" userId="3d120633-b5e1-4aa4-9335-407903167109" providerId="ADAL" clId="{79BA1501-82B6-45A7-AD2E-5C2665EBAA4A}" dt="2019-07-24T13:05:10.590" v="15" actId="207"/>
          <ac:spMkLst>
            <pc:docMk/>
            <pc:sldMk cId="1724277399" sldId="340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79BA1501-82B6-45A7-AD2E-5C2665EBAA4A}" dt="2019-07-24T13:05:13.434" v="16" actId="207"/>
          <ac:spMkLst>
            <pc:docMk/>
            <pc:sldMk cId="1724277399" sldId="340"/>
            <ac:spMk id="11" creationId="{00000000-0000-0000-0000-000000000000}"/>
          </ac:spMkLst>
        </pc:spChg>
      </pc:sldChg>
      <pc:sldChg chg="modSp">
        <pc:chgData name="Sara Zarazaga Navarro" userId="3d120633-b5e1-4aa4-9335-407903167109" providerId="ADAL" clId="{79BA1501-82B6-45A7-AD2E-5C2665EBAA4A}" dt="2019-07-24T13:05:36.163" v="17" actId="207"/>
        <pc:sldMkLst>
          <pc:docMk/>
          <pc:sldMk cId="45015174" sldId="371"/>
        </pc:sldMkLst>
        <pc:spChg chg="mod">
          <ac:chgData name="Sara Zarazaga Navarro" userId="3d120633-b5e1-4aa4-9335-407903167109" providerId="ADAL" clId="{79BA1501-82B6-45A7-AD2E-5C2665EBAA4A}" dt="2019-07-24T13:05:36.163" v="17" actId="207"/>
          <ac:spMkLst>
            <pc:docMk/>
            <pc:sldMk cId="45015174" sldId="371"/>
            <ac:spMk id="21" creationId="{00000000-0000-0000-0000-000000000000}"/>
          </ac:spMkLst>
        </pc:spChg>
      </pc:sldChg>
      <pc:sldChg chg="addSp delSp delAnim modAnim">
        <pc:chgData name="Sara Zarazaga Navarro" userId="3d120633-b5e1-4aa4-9335-407903167109" providerId="ADAL" clId="{79BA1501-82B6-45A7-AD2E-5C2665EBAA4A}" dt="2019-07-24T13:02:33.519" v="1"/>
        <pc:sldMkLst>
          <pc:docMk/>
          <pc:sldMk cId="3779627133" sldId="397"/>
        </pc:sldMkLst>
        <pc:spChg chg="del">
          <ac:chgData name="Sara Zarazaga Navarro" userId="3d120633-b5e1-4aa4-9335-407903167109" providerId="ADAL" clId="{79BA1501-82B6-45A7-AD2E-5C2665EBAA4A}" dt="2019-07-24T13:02:33.086" v="0" actId="478"/>
          <ac:spMkLst>
            <pc:docMk/>
            <pc:sldMk cId="3779627133" sldId="397"/>
            <ac:spMk id="6" creationId="{00000000-0000-0000-0000-000000000000}"/>
          </ac:spMkLst>
        </pc:spChg>
        <pc:spChg chg="add">
          <ac:chgData name="Sara Zarazaga Navarro" userId="3d120633-b5e1-4aa4-9335-407903167109" providerId="ADAL" clId="{79BA1501-82B6-45A7-AD2E-5C2665EBAA4A}" dt="2019-07-24T13:02:33.519" v="1"/>
          <ac:spMkLst>
            <pc:docMk/>
            <pc:sldMk cId="3779627133" sldId="397"/>
            <ac:spMk id="9" creationId="{8547BFCC-3833-4912-BF25-8DDF5CF518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- Analisis de contexto (Diagrama DAFO) </a:t>
          </a:r>
        </a:p>
        <a:p>
          <a:r>
            <a:rPr lang="de-DE" sz="1100" kern="120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- Necesidades y espectativas de las partes interesadas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Identificación de riesgos y oportunidades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100" kern="1200" noProof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Acciones para tratar los riesgos y oportunidades</a:t>
          </a: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>
              <a:solidFill>
                <a:schemeClr val="tx1">
                  <a:lumMod val="75000"/>
                  <a:lumOff val="25000"/>
                </a:schemeClr>
              </a:solidFill>
            </a:rPr>
            <a:t>Objetivo del sistema</a:t>
          </a:r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2000"/>
            <a:t>Objetivo del sistema</a:t>
          </a:r>
          <a:endParaRPr lang="de-DE" sz="2000"/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2000"/>
            <a:t>Objetivo de energía</a:t>
          </a:r>
          <a:endParaRPr lang="de-DE" sz="2000"/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2606" custLinFactNeighborY="14677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Competencia de comportamiento</a:t>
          </a:r>
          <a:endParaRPr lang="de-DE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/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/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>
              <a:solidFill>
                <a:schemeClr val="bg1"/>
              </a:solidFill>
            </a:rPr>
          </a:br>
          <a:endParaRPr lang="de-DE" sz="1100" b="1">
            <a:solidFill>
              <a:schemeClr val="bg1"/>
            </a:solidFill>
          </a:endParaRPr>
        </a:p>
        <a:p>
          <a:endParaRPr lang="de-DE" sz="1100" b="1">
            <a:solidFill>
              <a:schemeClr val="bg1"/>
            </a:solidFill>
          </a:endParaRPr>
        </a:p>
        <a:p>
          <a:br>
            <a:rPr lang="de-DE" sz="1100" b="1">
              <a:solidFill>
                <a:schemeClr val="bg1"/>
              </a:solidFill>
            </a:rPr>
          </a:br>
          <a:r>
            <a:rPr lang="de-DE" sz="1200" b="1">
              <a:solidFill>
                <a:schemeClr val="tx1"/>
              </a:solidFill>
            </a:rPr>
            <a:t>Experiencia</a:t>
          </a:r>
          <a:endParaRPr lang="de-DE" sz="1600" b="1">
            <a:solidFill>
              <a:schemeClr val="tx1"/>
            </a:solidFill>
          </a:endParaRPr>
        </a:p>
        <a:p>
          <a:r>
            <a:rPr lang="de-DE" sz="1300" b="1">
              <a:solidFill>
                <a:schemeClr val="tx1"/>
              </a:solidFill>
            </a:rPr>
            <a:t>competencias</a:t>
          </a:r>
        </a:p>
        <a:p>
          <a:r>
            <a:rPr lang="de-DE" sz="1600" b="1">
              <a:solidFill>
                <a:schemeClr val="tx1"/>
              </a:solidFill>
            </a:rPr>
            <a:t>técnicas</a:t>
          </a:r>
        </a:p>
        <a:p>
          <a:endParaRPr lang="de-DE" sz="1100" b="1">
            <a:solidFill>
              <a:schemeClr val="bg1"/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/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/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2000" b="1" dirty="0">
              <a:solidFill>
                <a:schemeClr val="tx1">
                  <a:lumMod val="75000"/>
                  <a:lumOff val="25000"/>
                </a:schemeClr>
              </a:solidFill>
            </a:rPr>
            <a:t>Personalidad</a:t>
          </a:r>
          <a:endParaRPr lang="de-DE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/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/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101516" custScaleY="131571" custLinFactNeighborX="778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9470" custScaleY="50068" custLinFactNeighborX="-21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de-DE"/>
            <a:t>Motivar</a:t>
          </a:r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solidFill>
          <a:schemeClr val="accent6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>
              <a:solidFill>
                <a:schemeClr val="tx1"/>
              </a:solidFill>
            </a:rPr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/>
            <a:t>Participar</a:t>
          </a:r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/>
            <a:t>Sistemas de sugerencias</a:t>
          </a:r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solidFill>
          <a:schemeClr val="accent2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/>
            <a:t>Identificadores</a:t>
          </a:r>
          <a:r>
            <a:rPr lang="de-DE" sz="1050" baseline="0"/>
            <a:t> de consumo energético</a:t>
          </a:r>
          <a:endParaRPr lang="de-DE" sz="1050"/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solidFill>
          <a:schemeClr val="accent3"/>
        </a:solidFill>
      </dgm:spPr>
      <dgm:t>
        <a:bodyPr/>
        <a:lstStyle/>
        <a:p>
          <a:r>
            <a:rPr lang="de-DE"/>
            <a:t>Informar</a:t>
          </a:r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solidFill>
          <a:schemeClr val="accent3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/>
            <a:t>Contenido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solidFill>
          <a:schemeClr val="accent3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/>
            <a:t>Reuniones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/>
            <a:t>Grupos de trabajo</a:t>
          </a:r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solidFill>
          <a:schemeClr val="accent2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err="1">
              <a:solidFill>
                <a:schemeClr val="tx1"/>
              </a:solidFill>
            </a:rPr>
            <a:t>ProNak</a:t>
          </a:r>
          <a:endParaRPr lang="de-DE" sz="1050">
            <a:solidFill>
              <a:schemeClr val="tx1"/>
            </a:solidFill>
          </a:endParaRPr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solidFill>
          <a:schemeClr val="accent6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/>
            <a:t>Acuerdo objetivo</a:t>
          </a:r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/>
            <a:t>Sistemas incentivadores</a:t>
          </a:r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/>
            <a:t>Punto de referencia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/>
            <a:t>Concursos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/>
            <a:t>Días de energia</a:t>
          </a:r>
          <a:endParaRPr lang="de-DE" sz="1050">
            <a:solidFill>
              <a:srgbClr val="FF0000"/>
            </a:solidFill>
          </a:endParaRP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solidFill>
          <a:schemeClr val="accent3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/>
            <a:t>Medios de comunicación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solidFill>
          <a:schemeClr val="accent3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/>
            <a:t>Materiales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/>
            <a:t>Avisos (Noticias)</a:t>
          </a:r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 custT="1"/>
      <dgm:spPr>
        <a:solidFill>
          <a:schemeClr val="accent5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srgbClr val="FFFFFF"/>
              </a:solidFill>
              <a:latin typeface="Arial"/>
              <a:ea typeface="+mn-ea"/>
              <a:cs typeface="+mn-cs"/>
            </a:rPr>
            <a:t>Habilitar</a:t>
          </a:r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/>
      <dgm:t>
        <a:bodyPr/>
        <a:lstStyle/>
        <a:p>
          <a:r>
            <a:rPr lang="de-DE"/>
            <a:t>Ganar</a:t>
          </a:r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/>
            <a:t>Proteger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solidFill>
          <a:schemeClr val="accent5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/>
            <a:t>Servicio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/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/>
            <a:t>Checklists especializados</a:t>
          </a:r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solidFill>
          <a:schemeClr val="accent5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/>
            <a:t>Conocimiento</a:t>
          </a:r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/>
            <a:t>Cultura de error</a:t>
          </a:r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/>
            <a:t>Check </a:t>
          </a:r>
          <a:r>
            <a:rPr lang="de-DE" sz="1050" err="1"/>
            <a:t>lists</a:t>
          </a:r>
          <a:endParaRPr lang="de-DE" sz="1050"/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/>
            <a:t>Automatizar</a:t>
          </a:r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solidFill>
          <a:schemeClr val="accent1">
            <a:lumMod val="20000"/>
            <a:lumOff val="8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>
              <a:solidFill>
                <a:schemeClr val="tx1"/>
              </a:solidFill>
            </a:rPr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>
              <a:solidFill>
                <a:schemeClr val="tx1"/>
              </a:solidFill>
            </a:rPr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/>
            <a:t>Cultura corporativa</a:t>
          </a:r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solidFill>
          <a:schemeClr val="accent1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/>
            <a:t>Gestión del cambio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/>
            <a:t>Modelos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solidFill>
          <a:schemeClr val="accent1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>
              <a:solidFill>
                <a:schemeClr val="tx1"/>
              </a:solidFill>
            </a:rPr>
            <a:t>Storytelling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>
              <a:solidFill>
                <a:schemeClr val="tx1"/>
              </a:solidFill>
            </a:rPr>
            <a:t>Rutina y continuidad</a:t>
          </a:r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>
              <a:solidFill>
                <a:schemeClr val="tx1"/>
              </a:solidFill>
            </a:rPr>
            <a:t>Entrenamiento </a:t>
          </a:r>
          <a:r>
            <a:rPr lang="de-DE" sz="1050"/>
            <a:t>avanzado</a:t>
          </a:r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 custLinFactNeighborX="11744" custLinFactNeighborY="-135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 custLinFactNeighborX="6288" custLinFactNeighborY="-55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A11C800F-278E-4648-9960-E300AA3EA73C}" type="presOf" srcId="{6A32DF0D-19BA-4EA7-A3EA-2667D9A21846}" destId="{3469FE93-25D8-4F7A-AA2A-3B82B871F07B}" srcOrd="0" destOrd="0" presId="urn:microsoft.com/office/officeart/2005/8/layout/lProcess3"/>
    <dgm:cxn modelId="{A5B66015-E3B0-4384-AC8A-17C01D32DBDB}" type="presOf" srcId="{1E14D347-EDB0-4FB6-88D4-7EF44ADAF18A}" destId="{C7816EB3-A758-44E1-9716-2B89F96A877D}" srcOrd="0" destOrd="0" presId="urn:microsoft.com/office/officeart/2005/8/layout/lProcess3"/>
    <dgm:cxn modelId="{36E4CC15-C2DC-43FB-B155-6A07BF68D07A}" type="presOf" srcId="{657230E7-1B02-46B8-BBC5-5C8281597D91}" destId="{0EC57499-A8B2-4920-AD32-11D61A2009C5}" srcOrd="0" destOrd="0" presId="urn:microsoft.com/office/officeart/2005/8/layout/lProcess3"/>
    <dgm:cxn modelId="{8C331A16-2562-4C1B-A482-9D0F23C16DBE}" type="presOf" srcId="{E26ACE8D-9CA8-4C40-8963-824FEC2C3B00}" destId="{5A97C4D4-A878-443D-9798-C86BA6573CB4}" srcOrd="0" destOrd="0" presId="urn:microsoft.com/office/officeart/2005/8/layout/lProcess3"/>
    <dgm:cxn modelId="{2D488319-57CC-4479-B2D7-8D95BAAB1FA2}" type="presOf" srcId="{20819C42-E30F-489D-8EB9-A1D05759EB1E}" destId="{214557C9-8919-4BDA-9FCC-99CF99D9DE4C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5DF4892B-9B44-41B5-A80F-00BC5E8402B3}" type="presOf" srcId="{4A2D602B-9F04-4313-9347-796E3F6A291B}" destId="{0FC285FE-E05A-4DCB-98A7-D86A684DD27A}" srcOrd="0" destOrd="0" presId="urn:microsoft.com/office/officeart/2005/8/layout/lProcess3"/>
    <dgm:cxn modelId="{E5E0F02C-7127-48D3-A4AB-B0D1F24AC143}" type="presOf" srcId="{49BE4C59-0E59-467E-914B-E952E2D35E49}" destId="{42240598-6235-4F17-9158-318D2B27D4A9}" srcOrd="0" destOrd="0" presId="urn:microsoft.com/office/officeart/2005/8/layout/lProcess3"/>
    <dgm:cxn modelId="{94D4B030-4213-4085-B110-5AA5BF623A56}" type="presOf" srcId="{B8045214-B910-4C83-A908-1A83D5D50897}" destId="{05A9CC36-733E-4CA2-87D6-B295FB8B7877}" srcOrd="0" destOrd="0" presId="urn:microsoft.com/office/officeart/2005/8/layout/lProcess3"/>
    <dgm:cxn modelId="{28D51D32-9F93-4BFC-ACAE-414C338ABAB3}" type="presOf" srcId="{AB936372-C5D0-431A-AEB3-C9CA514819EE}" destId="{4F642A6E-B068-4FB9-8633-E089EDD7ECE4}" srcOrd="0" destOrd="0" presId="urn:microsoft.com/office/officeart/2005/8/layout/lProcess3"/>
    <dgm:cxn modelId="{28212535-9DB7-4109-846F-7914E7B93FF5}" type="presOf" srcId="{0AC9F133-0C41-4FEE-9C31-8CB3A9DDAB8B}" destId="{8B305C19-5E8C-42F2-8E7E-D8E4EA2DA894}" srcOrd="0" destOrd="0" presId="urn:microsoft.com/office/officeart/2005/8/layout/lProcess3"/>
    <dgm:cxn modelId="{4BB43236-C508-4D5F-BF32-8F8B66800CED}" type="presOf" srcId="{F54F4155-A9FE-46F1-BF06-8D1AD4F66222}" destId="{9B63BCE3-565F-44C2-BF76-2BD44F3B0074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88823C44-0F34-4492-8A42-3E4F841DBAA8}" type="presOf" srcId="{C31D5ED6-6BD5-4732-A940-127CE79FEE58}" destId="{BCF9872A-410E-4CAE-96FB-235B0B49EAB3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C285C545-15D6-4E63-ACA4-A05CF30CC85B}" type="presOf" srcId="{F3718637-FCE1-4284-BA23-473E0BBDFC86}" destId="{A2CA4AAF-5B78-4E80-AC43-C09EE94F4C12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FCCE9967-C9CA-4A99-882F-619A567F0237}" type="presOf" srcId="{10860C30-9269-48B2-9F9A-03216A87DB75}" destId="{60683E4C-B840-43A2-B11A-DAAC446B32C4}" srcOrd="0" destOrd="0" presId="urn:microsoft.com/office/officeart/2005/8/layout/lProcess3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CFE1D46D-75C1-44EE-B600-6EA5CB8E7AB8}" type="presOf" srcId="{46F6882F-F69B-4043-8B15-CD23217972BA}" destId="{F6870673-7F8A-41AD-9291-7D1ADE8CC9B6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EB60CB54-98D8-4551-8981-8092F0BA24BA}" type="presOf" srcId="{D1E5B27B-A1AD-4E5C-8077-397155D3C068}" destId="{0D04FF0A-F00C-4832-8814-EE89B6A971C0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89799E87-E38E-4170-9DBF-FFACEC074FF4}" type="presOf" srcId="{87467AF4-9954-4C97-B872-CD21BE218ACA}" destId="{E337BA27-9A33-464C-8581-51004DEE1119}" srcOrd="0" destOrd="0" presId="urn:microsoft.com/office/officeart/2005/8/layout/lProcess3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CC313388-9DBD-476A-8D86-751FF3E4D1B0}" type="presOf" srcId="{D08B421A-4364-4413-8D12-CF8965C5B596}" destId="{32A43EAE-2E26-4351-AA49-5C9F4774C2EF}" srcOrd="0" destOrd="0" presId="urn:microsoft.com/office/officeart/2005/8/layout/lProcess3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2E826B89-F565-43A7-A8F1-9BF1956CBC94}" type="presOf" srcId="{99A1D180-11D7-411F-A5BE-07E12729F085}" destId="{99C237BB-700E-418B-A279-8B1AFE43DBA1}" srcOrd="0" destOrd="0" presId="urn:microsoft.com/office/officeart/2005/8/layout/lProcess3"/>
    <dgm:cxn modelId="{EBE29589-847F-42CB-9C26-3A9A27BB366E}" type="presOf" srcId="{DBA7DF64-868D-4C11-B109-2A5992A8AC52}" destId="{DAE6A969-1DDA-40D0-B7EF-C42AB7AB4B29}" srcOrd="0" destOrd="0" presId="urn:microsoft.com/office/officeart/2005/8/layout/lProcess3"/>
    <dgm:cxn modelId="{5C1B388B-ADE0-4D39-B8D2-D2E9CCB7B760}" type="presOf" srcId="{8B438ABE-7A84-435B-ADB4-19CBAD38B6B1}" destId="{DDD0EC3A-A9EE-4B57-B0D3-A2F51E6846F7}" srcOrd="0" destOrd="0" presId="urn:microsoft.com/office/officeart/2005/8/layout/lProcess3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AA965490-D5DF-4B2C-9661-7303B0F348B1}" type="presOf" srcId="{87798B80-EFDD-4577-80A1-C550979F341A}" destId="{A3AF6C67-89AC-4612-87F2-C132E28715F4}" srcOrd="0" destOrd="0" presId="urn:microsoft.com/office/officeart/2005/8/layout/lProcess3"/>
    <dgm:cxn modelId="{30464C96-501F-4C15-800B-C13C4402C935}" type="presOf" srcId="{DE5AB340-881C-4E1E-9FB4-2109DBECF6E9}" destId="{C1263683-AB4D-45E3-89DA-C3305E2261E6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8E2DF79D-1A91-4F84-BD95-803D7C9AEC16}" type="presOf" srcId="{D8DDFF25-F712-49AE-92BF-9D0A7E87DEDA}" destId="{5D0BC6CE-D9E9-425F-AAB4-3FF57CE06C29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76E6F4A1-E436-4394-8045-45902B71CB53}" type="presOf" srcId="{6FCF858A-8510-451C-A0C5-2F77AAB54097}" destId="{9FE1FEF1-AC15-44B8-9DFE-ACEDBA21889C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64742BAB-4751-4B93-A7F6-5A06BD0C1CC2}" type="presOf" srcId="{A9B5A552-0AB6-45CD-8587-E1EBBC4571A7}" destId="{86772383-184D-4338-BBF2-9F3EE7456109}" srcOrd="0" destOrd="0" presId="urn:microsoft.com/office/officeart/2005/8/layout/lProcess3"/>
    <dgm:cxn modelId="{6EBBBEAC-2E56-4FF9-857A-5CD34AEF47EC}" type="presOf" srcId="{8343443B-391F-47DA-8F27-878DCD01A8F7}" destId="{6069B7D2-84CF-4388-8294-214EBF747812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2984B7AE-8C4B-428F-B355-CC101A5EE666}" type="presOf" srcId="{19B11093-B1E4-42ED-BC89-E4E9617958AE}" destId="{E0F721E2-5E34-4FDF-9250-E67690A274E7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3C1CC7B3-1191-4228-9EA6-3D2DE7AE8351}" type="presOf" srcId="{70B55A40-03BF-42E3-9EFB-43A2B5FF01FC}" destId="{E9D6A19D-1C54-497A-977B-6B3FADC653D9}" srcOrd="0" destOrd="0" presId="urn:microsoft.com/office/officeart/2005/8/layout/lProcess3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1903BFB6-6B18-4FA8-8747-E65CA3CECD94}" type="presOf" srcId="{A8127BB2-82B4-461E-BEB4-AF580DF5AC37}" destId="{33A640BD-4AC1-4FDC-93CB-CF800E4FF82D}" srcOrd="0" destOrd="0" presId="urn:microsoft.com/office/officeart/2005/8/layout/lProcess3"/>
    <dgm:cxn modelId="{23C5ACB7-EF30-4C96-943C-5B33ABC5D7C1}" type="presOf" srcId="{D76B38AF-C2FA-4636-BF20-4BC399DF0CD7}" destId="{1188A86D-921C-4C2E-A81B-57406570CF1F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B588C3D3-9EC4-4D6C-B57E-0F20E1E801D2}" type="presOf" srcId="{FA4B7B06-2109-4AFB-8378-AEB654F11F1D}" destId="{39CAE5B6-511D-4CAB-8FC8-5B3201A8ACFD}" srcOrd="0" destOrd="0" presId="urn:microsoft.com/office/officeart/2005/8/layout/lProcess3"/>
    <dgm:cxn modelId="{403F35D4-EB9A-4547-B196-CBD42790C487}" type="presOf" srcId="{D9A7F9A0-AFA3-4D96-BC32-3BE3678D6753}" destId="{23464EA3-B7D0-48C2-A8A8-7A60F4F93940}" srcOrd="0" destOrd="0" presId="urn:microsoft.com/office/officeart/2005/8/layout/lProcess3"/>
    <dgm:cxn modelId="{F28908D8-EA7A-4945-B4E3-4AC46608EEE7}" type="presOf" srcId="{6C7FD647-C4D2-4919-8304-9CD56F50E808}" destId="{B0EA1530-5E67-42E5-AEC1-A7BEA102742D}" srcOrd="0" destOrd="0" presId="urn:microsoft.com/office/officeart/2005/8/layout/lProcess3"/>
    <dgm:cxn modelId="{291865DD-2E1C-452F-B0F6-949084DCEBE8}" type="presOf" srcId="{A4F730FD-FC33-452E-A48D-4FC3095C44E5}" destId="{3F9CB453-C704-41B6-BCA9-986D6B2D5D5F}" srcOrd="0" destOrd="0" presId="urn:microsoft.com/office/officeart/2005/8/layout/lProcess3"/>
    <dgm:cxn modelId="{9CA4BDE8-04AE-4DD3-932E-B9EFA08FE63A}" type="presOf" srcId="{E6C19BA5-325B-4258-94F4-71F808C19D56}" destId="{E0CBC892-841E-46DE-A266-2869E5C03DFA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F4A02CFE-E8A4-44CB-B74E-F672A20CE8F7}" type="presOf" srcId="{3F594A75-981B-4AE7-8AF2-F807E47FB03C}" destId="{D71F5526-3208-40F5-A072-1DF422AB9B66}" srcOrd="0" destOrd="0" presId="urn:microsoft.com/office/officeart/2005/8/layout/lProcess3"/>
    <dgm:cxn modelId="{BCCCC140-6337-4D74-9893-9C5AD46102FD}" type="presParOf" srcId="{214557C9-8919-4BDA-9FCC-99CF99D9DE4C}" destId="{F696D48E-8FA0-4F8C-8B0C-438B24C2EAB6}" srcOrd="0" destOrd="0" presId="urn:microsoft.com/office/officeart/2005/8/layout/lProcess3"/>
    <dgm:cxn modelId="{DD77FC16-A9CF-4161-A6ED-D4DBCBF70D23}" type="presParOf" srcId="{F696D48E-8FA0-4F8C-8B0C-438B24C2EAB6}" destId="{E0CBC892-841E-46DE-A266-2869E5C03DFA}" srcOrd="0" destOrd="0" presId="urn:microsoft.com/office/officeart/2005/8/layout/lProcess3"/>
    <dgm:cxn modelId="{1FF9F542-D3B2-4B0E-AA09-387CB8942CD8}" type="presParOf" srcId="{F696D48E-8FA0-4F8C-8B0C-438B24C2EAB6}" destId="{0B761CEE-58EC-4ED6-861A-9BA057D0AFBF}" srcOrd="1" destOrd="0" presId="urn:microsoft.com/office/officeart/2005/8/layout/lProcess3"/>
    <dgm:cxn modelId="{28FB2D7F-ED33-4C83-93B6-E52BD6E6F80B}" type="presParOf" srcId="{F696D48E-8FA0-4F8C-8B0C-438B24C2EAB6}" destId="{0EC57499-A8B2-4920-AD32-11D61A2009C5}" srcOrd="2" destOrd="0" presId="urn:microsoft.com/office/officeart/2005/8/layout/lProcess3"/>
    <dgm:cxn modelId="{D057C130-2904-4DBC-AF06-FE324ACC91CE}" type="presParOf" srcId="{F696D48E-8FA0-4F8C-8B0C-438B24C2EAB6}" destId="{3E5A0DB0-393F-4FD1-826A-D6FE27BEB986}" srcOrd="3" destOrd="0" presId="urn:microsoft.com/office/officeart/2005/8/layout/lProcess3"/>
    <dgm:cxn modelId="{CCCB610F-D348-4F74-ACB3-5C4D13609579}" type="presParOf" srcId="{F696D48E-8FA0-4F8C-8B0C-438B24C2EAB6}" destId="{39CAE5B6-511D-4CAB-8FC8-5B3201A8ACFD}" srcOrd="4" destOrd="0" presId="urn:microsoft.com/office/officeart/2005/8/layout/lProcess3"/>
    <dgm:cxn modelId="{0D62C4A9-BE36-42A1-A0E7-02E90D851569}" type="presParOf" srcId="{F696D48E-8FA0-4F8C-8B0C-438B24C2EAB6}" destId="{C573F775-559E-49AF-B627-8FC0AB17B8A0}" srcOrd="5" destOrd="0" presId="urn:microsoft.com/office/officeart/2005/8/layout/lProcess3"/>
    <dgm:cxn modelId="{BFA39E8C-4801-4005-9E64-8BF23864D4D1}" type="presParOf" srcId="{F696D48E-8FA0-4F8C-8B0C-438B24C2EAB6}" destId="{05A9CC36-733E-4CA2-87D6-B295FB8B7877}" srcOrd="6" destOrd="0" presId="urn:microsoft.com/office/officeart/2005/8/layout/lProcess3"/>
    <dgm:cxn modelId="{680A9667-8972-4A40-9C6C-596BCED28FD9}" type="presParOf" srcId="{F696D48E-8FA0-4F8C-8B0C-438B24C2EAB6}" destId="{05C70D07-05AA-427B-A5ED-70C8F839FA17}" srcOrd="7" destOrd="0" presId="urn:microsoft.com/office/officeart/2005/8/layout/lProcess3"/>
    <dgm:cxn modelId="{36CD99BC-A973-4087-935E-DE0AF63005BE}" type="presParOf" srcId="{F696D48E-8FA0-4F8C-8B0C-438B24C2EAB6}" destId="{C7816EB3-A758-44E1-9716-2B89F96A877D}" srcOrd="8" destOrd="0" presId="urn:microsoft.com/office/officeart/2005/8/layout/lProcess3"/>
    <dgm:cxn modelId="{9955D928-A9A6-4695-96F8-0D1098EE0F5C}" type="presParOf" srcId="{F696D48E-8FA0-4F8C-8B0C-438B24C2EAB6}" destId="{44515CFE-5929-4FA3-B5F3-DC9D37D0F89E}" srcOrd="9" destOrd="0" presId="urn:microsoft.com/office/officeart/2005/8/layout/lProcess3"/>
    <dgm:cxn modelId="{3CFC4AF6-B9EA-4519-9AFA-0269CD10FC8C}" type="presParOf" srcId="{F696D48E-8FA0-4F8C-8B0C-438B24C2EAB6}" destId="{E9D6A19D-1C54-497A-977B-6B3FADC653D9}" srcOrd="10" destOrd="0" presId="urn:microsoft.com/office/officeart/2005/8/layout/lProcess3"/>
    <dgm:cxn modelId="{5BD4A386-833E-4B9B-8B3D-E73D08B25D24}" type="presParOf" srcId="{214557C9-8919-4BDA-9FCC-99CF99D9DE4C}" destId="{F6DC2CE1-7872-48CB-BA5D-E8D7B1210791}" srcOrd="1" destOrd="0" presId="urn:microsoft.com/office/officeart/2005/8/layout/lProcess3"/>
    <dgm:cxn modelId="{454473D4-0212-49AC-A5AF-93CA77E74620}" type="presParOf" srcId="{214557C9-8919-4BDA-9FCC-99CF99D9DE4C}" destId="{8C55A440-E25A-4600-A13E-FE816B2E9CA8}" srcOrd="2" destOrd="0" presId="urn:microsoft.com/office/officeart/2005/8/layout/lProcess3"/>
    <dgm:cxn modelId="{0091B09F-1F40-4C3B-83DA-07BF560A3B40}" type="presParOf" srcId="{8C55A440-E25A-4600-A13E-FE816B2E9CA8}" destId="{3469FE93-25D8-4F7A-AA2A-3B82B871F07B}" srcOrd="0" destOrd="0" presId="urn:microsoft.com/office/officeart/2005/8/layout/lProcess3"/>
    <dgm:cxn modelId="{CFEA8FF5-348A-4BB8-A293-334035D59FBB}" type="presParOf" srcId="{8C55A440-E25A-4600-A13E-FE816B2E9CA8}" destId="{3C4FA1FC-7FDE-4990-97E6-87E15802DFF4}" srcOrd="1" destOrd="0" presId="urn:microsoft.com/office/officeart/2005/8/layout/lProcess3"/>
    <dgm:cxn modelId="{719338B0-8E33-4605-B9DB-66D37636FE1E}" type="presParOf" srcId="{8C55A440-E25A-4600-A13E-FE816B2E9CA8}" destId="{9FE1FEF1-AC15-44B8-9DFE-ACEDBA21889C}" srcOrd="2" destOrd="0" presId="urn:microsoft.com/office/officeart/2005/8/layout/lProcess3"/>
    <dgm:cxn modelId="{E96B338E-3834-4B5B-971F-1C60906CDCF5}" type="presParOf" srcId="{8C55A440-E25A-4600-A13E-FE816B2E9CA8}" destId="{22C60C31-914A-4AC7-A621-1EFF7BF81725}" srcOrd="3" destOrd="0" presId="urn:microsoft.com/office/officeart/2005/8/layout/lProcess3"/>
    <dgm:cxn modelId="{307743C5-FB67-4670-AE5A-65507AE1F7E9}" type="presParOf" srcId="{8C55A440-E25A-4600-A13E-FE816B2E9CA8}" destId="{4F642A6E-B068-4FB9-8633-E089EDD7ECE4}" srcOrd="4" destOrd="0" presId="urn:microsoft.com/office/officeart/2005/8/layout/lProcess3"/>
    <dgm:cxn modelId="{7A5B4811-2EE5-4ABC-90AC-5DEEE58AD90D}" type="presParOf" srcId="{8C55A440-E25A-4600-A13E-FE816B2E9CA8}" destId="{A4448E90-FAA0-4094-8368-7E284BDDF933}" srcOrd="5" destOrd="0" presId="urn:microsoft.com/office/officeart/2005/8/layout/lProcess3"/>
    <dgm:cxn modelId="{B375AF2F-3679-43AF-AB08-8889E7308273}" type="presParOf" srcId="{8C55A440-E25A-4600-A13E-FE816B2E9CA8}" destId="{99C237BB-700E-418B-A279-8B1AFE43DBA1}" srcOrd="6" destOrd="0" presId="urn:microsoft.com/office/officeart/2005/8/layout/lProcess3"/>
    <dgm:cxn modelId="{A4383D54-B684-4542-B48A-0F4F6DAA2D9B}" type="presParOf" srcId="{8C55A440-E25A-4600-A13E-FE816B2E9CA8}" destId="{F37850E5-0673-420E-82C1-4DB37E867775}" srcOrd="7" destOrd="0" presId="urn:microsoft.com/office/officeart/2005/8/layout/lProcess3"/>
    <dgm:cxn modelId="{102DB528-D109-4FB5-A355-B668A133BDCC}" type="presParOf" srcId="{8C55A440-E25A-4600-A13E-FE816B2E9CA8}" destId="{23464EA3-B7D0-48C2-A8A8-7A60F4F93940}" srcOrd="8" destOrd="0" presId="urn:microsoft.com/office/officeart/2005/8/layout/lProcess3"/>
    <dgm:cxn modelId="{916C9DCD-B236-4EE9-94F8-7697ED839FB7}" type="presParOf" srcId="{8C55A440-E25A-4600-A13E-FE816B2E9CA8}" destId="{B1C3E8A0-AB96-4A2F-B0F9-D8569B2C8B2F}" srcOrd="9" destOrd="0" presId="urn:microsoft.com/office/officeart/2005/8/layout/lProcess3"/>
    <dgm:cxn modelId="{C2256C59-81EA-4398-9EB2-B320554AC2D9}" type="presParOf" srcId="{8C55A440-E25A-4600-A13E-FE816B2E9CA8}" destId="{6069B7D2-84CF-4388-8294-214EBF747812}" srcOrd="10" destOrd="0" presId="urn:microsoft.com/office/officeart/2005/8/layout/lProcess3"/>
    <dgm:cxn modelId="{AFF55B0B-EF50-41F9-8DFB-2565D748F9E4}" type="presParOf" srcId="{214557C9-8919-4BDA-9FCC-99CF99D9DE4C}" destId="{092093C7-2110-4438-98FA-6EAB6F43FFBB}" srcOrd="3" destOrd="0" presId="urn:microsoft.com/office/officeart/2005/8/layout/lProcess3"/>
    <dgm:cxn modelId="{E5BFE343-C38A-44D0-B283-F710794F64E8}" type="presParOf" srcId="{214557C9-8919-4BDA-9FCC-99CF99D9DE4C}" destId="{6AAE1734-5E71-40DC-A1B3-57093D793075}" srcOrd="4" destOrd="0" presId="urn:microsoft.com/office/officeart/2005/8/layout/lProcess3"/>
    <dgm:cxn modelId="{F3C5F868-9AE5-463B-9CD4-F37EBD5F9CED}" type="presParOf" srcId="{6AAE1734-5E71-40DC-A1B3-57093D793075}" destId="{5A97C4D4-A878-443D-9798-C86BA6573CB4}" srcOrd="0" destOrd="0" presId="urn:microsoft.com/office/officeart/2005/8/layout/lProcess3"/>
    <dgm:cxn modelId="{14031E4A-DACB-4340-B356-056AB2480680}" type="presParOf" srcId="{6AAE1734-5E71-40DC-A1B3-57093D793075}" destId="{9A2B236C-81B4-4214-AD57-C5313C9580E9}" srcOrd="1" destOrd="0" presId="urn:microsoft.com/office/officeart/2005/8/layout/lProcess3"/>
    <dgm:cxn modelId="{763241D4-99E7-4188-9FB0-7D02693922E2}" type="presParOf" srcId="{6AAE1734-5E71-40DC-A1B3-57093D793075}" destId="{0FC285FE-E05A-4DCB-98A7-D86A684DD27A}" srcOrd="2" destOrd="0" presId="urn:microsoft.com/office/officeart/2005/8/layout/lProcess3"/>
    <dgm:cxn modelId="{C18C6F9D-3051-4400-AAA9-72C1DEE13692}" type="presParOf" srcId="{6AAE1734-5E71-40DC-A1B3-57093D793075}" destId="{EEC5A2F4-54A7-4E4D-BA43-43564C4C464B}" srcOrd="3" destOrd="0" presId="urn:microsoft.com/office/officeart/2005/8/layout/lProcess3"/>
    <dgm:cxn modelId="{F71F6ABA-F4FB-46DA-A387-F910A0249BA7}" type="presParOf" srcId="{6AAE1734-5E71-40DC-A1B3-57093D793075}" destId="{8B305C19-5E8C-42F2-8E7E-D8E4EA2DA894}" srcOrd="4" destOrd="0" presId="urn:microsoft.com/office/officeart/2005/8/layout/lProcess3"/>
    <dgm:cxn modelId="{AA64F872-BF90-453D-ACCA-21860234F73E}" type="presParOf" srcId="{6AAE1734-5E71-40DC-A1B3-57093D793075}" destId="{D5B8D93B-A6EB-40F0-87C3-4B5444729CD5}" srcOrd="5" destOrd="0" presId="urn:microsoft.com/office/officeart/2005/8/layout/lProcess3"/>
    <dgm:cxn modelId="{104EAAA8-6D73-46B3-8625-83D4E7719DF5}" type="presParOf" srcId="{6AAE1734-5E71-40DC-A1B3-57093D793075}" destId="{60683E4C-B840-43A2-B11A-DAAC446B32C4}" srcOrd="6" destOrd="0" presId="urn:microsoft.com/office/officeart/2005/8/layout/lProcess3"/>
    <dgm:cxn modelId="{FC770160-5821-4BC2-B6A1-283B0DF52804}" type="presParOf" srcId="{6AAE1734-5E71-40DC-A1B3-57093D793075}" destId="{ADAFD9CB-9463-4904-A5D4-D16C445A95E8}" srcOrd="7" destOrd="0" presId="urn:microsoft.com/office/officeart/2005/8/layout/lProcess3"/>
    <dgm:cxn modelId="{5007FECD-527A-4CED-83D8-2C23963409DB}" type="presParOf" srcId="{6AAE1734-5E71-40DC-A1B3-57093D793075}" destId="{E0F721E2-5E34-4FDF-9250-E67690A274E7}" srcOrd="8" destOrd="0" presId="urn:microsoft.com/office/officeart/2005/8/layout/lProcess3"/>
    <dgm:cxn modelId="{432D1294-C6C8-4EB4-9450-B64D53B81A05}" type="presParOf" srcId="{6AAE1734-5E71-40DC-A1B3-57093D793075}" destId="{15B2BFFB-2AB9-4CB6-9C83-3563D6A9F1FC}" srcOrd="9" destOrd="0" presId="urn:microsoft.com/office/officeart/2005/8/layout/lProcess3"/>
    <dgm:cxn modelId="{98891A98-CCFE-410F-AA44-49C0632A6D33}" type="presParOf" srcId="{6AAE1734-5E71-40DC-A1B3-57093D793075}" destId="{BCF9872A-410E-4CAE-96FB-235B0B49EAB3}" srcOrd="10" destOrd="0" presId="urn:microsoft.com/office/officeart/2005/8/layout/lProcess3"/>
    <dgm:cxn modelId="{3A031DA1-32B4-4639-9642-CEB93477C1F6}" type="presParOf" srcId="{214557C9-8919-4BDA-9FCC-99CF99D9DE4C}" destId="{6C15330E-628B-4D08-A9C4-203E78541F74}" srcOrd="5" destOrd="0" presId="urn:microsoft.com/office/officeart/2005/8/layout/lProcess3"/>
    <dgm:cxn modelId="{9ACA4440-77D2-4C3D-9FA1-077C7D999272}" type="presParOf" srcId="{214557C9-8919-4BDA-9FCC-99CF99D9DE4C}" destId="{E48237DD-3670-40CF-ADCA-E37F49EA51C1}" srcOrd="6" destOrd="0" presId="urn:microsoft.com/office/officeart/2005/8/layout/lProcess3"/>
    <dgm:cxn modelId="{56971EBB-4AB9-4417-8942-12D3294F0825}" type="presParOf" srcId="{E48237DD-3670-40CF-ADCA-E37F49EA51C1}" destId="{9B63BCE3-565F-44C2-BF76-2BD44F3B0074}" srcOrd="0" destOrd="0" presId="urn:microsoft.com/office/officeart/2005/8/layout/lProcess3"/>
    <dgm:cxn modelId="{8CE5E2DC-1211-49C4-B0ED-A00498D0A22E}" type="presParOf" srcId="{E48237DD-3670-40CF-ADCA-E37F49EA51C1}" destId="{E484D73F-FC66-44CF-995E-9B4C22CE4423}" srcOrd="1" destOrd="0" presId="urn:microsoft.com/office/officeart/2005/8/layout/lProcess3"/>
    <dgm:cxn modelId="{1C8E11F9-3E05-408B-9085-A2734A45430C}" type="presParOf" srcId="{E48237DD-3670-40CF-ADCA-E37F49EA51C1}" destId="{B0EA1530-5E67-42E5-AEC1-A7BEA102742D}" srcOrd="2" destOrd="0" presId="urn:microsoft.com/office/officeart/2005/8/layout/lProcess3"/>
    <dgm:cxn modelId="{8C532D72-D53F-40C7-850C-8526AC9A6444}" type="presParOf" srcId="{E48237DD-3670-40CF-ADCA-E37F49EA51C1}" destId="{E2B7097F-0A4B-4537-9454-213B850CF645}" srcOrd="3" destOrd="0" presId="urn:microsoft.com/office/officeart/2005/8/layout/lProcess3"/>
    <dgm:cxn modelId="{F984952A-A5AD-451C-9E8C-8DC04A17E6D2}" type="presParOf" srcId="{E48237DD-3670-40CF-ADCA-E37F49EA51C1}" destId="{A3AF6C67-89AC-4612-87F2-C132E28715F4}" srcOrd="4" destOrd="0" presId="urn:microsoft.com/office/officeart/2005/8/layout/lProcess3"/>
    <dgm:cxn modelId="{123F6C0C-4FA2-4C1E-AAE0-89F666AAEB4F}" type="presParOf" srcId="{E48237DD-3670-40CF-ADCA-E37F49EA51C1}" destId="{F734B81B-D371-4090-8F0A-4BF9E73E708D}" srcOrd="5" destOrd="0" presId="urn:microsoft.com/office/officeart/2005/8/layout/lProcess3"/>
    <dgm:cxn modelId="{6AFD6D99-C010-421D-B092-F21F72E0C467}" type="presParOf" srcId="{E48237DD-3670-40CF-ADCA-E37F49EA51C1}" destId="{42240598-6235-4F17-9158-318D2B27D4A9}" srcOrd="6" destOrd="0" presId="urn:microsoft.com/office/officeart/2005/8/layout/lProcess3"/>
    <dgm:cxn modelId="{EF221693-C940-4567-80EB-B2602CAE155F}" type="presParOf" srcId="{E48237DD-3670-40CF-ADCA-E37F49EA51C1}" destId="{B75C83F3-1F45-4735-922E-F6F266112138}" srcOrd="7" destOrd="0" presId="urn:microsoft.com/office/officeart/2005/8/layout/lProcess3"/>
    <dgm:cxn modelId="{58D01C71-75B6-4382-89B5-8893678E616E}" type="presParOf" srcId="{E48237DD-3670-40CF-ADCA-E37F49EA51C1}" destId="{F6870673-7F8A-41AD-9291-7D1ADE8CC9B6}" srcOrd="8" destOrd="0" presId="urn:microsoft.com/office/officeart/2005/8/layout/lProcess3"/>
    <dgm:cxn modelId="{05325DCD-4189-468E-B5F2-5411AD0E0961}" type="presParOf" srcId="{E48237DD-3670-40CF-ADCA-E37F49EA51C1}" destId="{871C2B4A-7C5C-4EF0-B4A4-3094582743DA}" srcOrd="9" destOrd="0" presId="urn:microsoft.com/office/officeart/2005/8/layout/lProcess3"/>
    <dgm:cxn modelId="{467A93F0-F5D1-46C6-97A3-24A3740B627A}" type="presParOf" srcId="{E48237DD-3670-40CF-ADCA-E37F49EA51C1}" destId="{DDD0EC3A-A9EE-4B57-B0D3-A2F51E6846F7}" srcOrd="10" destOrd="0" presId="urn:microsoft.com/office/officeart/2005/8/layout/lProcess3"/>
    <dgm:cxn modelId="{9E6271CB-0153-460E-8C00-D9EC7F067AE5}" type="presParOf" srcId="{214557C9-8919-4BDA-9FCC-99CF99D9DE4C}" destId="{61C5A4AD-F808-4235-82E4-0548271412F6}" srcOrd="7" destOrd="0" presId="urn:microsoft.com/office/officeart/2005/8/layout/lProcess3"/>
    <dgm:cxn modelId="{DF7B8223-2475-4DE4-A5E8-D7CAD1C8A3E9}" type="presParOf" srcId="{214557C9-8919-4BDA-9FCC-99CF99D9DE4C}" destId="{C9F8D20B-4E8E-4B32-A72F-93DEA70B17E7}" srcOrd="8" destOrd="0" presId="urn:microsoft.com/office/officeart/2005/8/layout/lProcess3"/>
    <dgm:cxn modelId="{636FE93C-964C-41D8-A74F-C37F90C981B1}" type="presParOf" srcId="{C9F8D20B-4E8E-4B32-A72F-93DEA70B17E7}" destId="{1188A86D-921C-4C2E-A81B-57406570CF1F}" srcOrd="0" destOrd="0" presId="urn:microsoft.com/office/officeart/2005/8/layout/lProcess3"/>
    <dgm:cxn modelId="{3C1E7F5A-C993-492A-ABC9-A9A0CB99CA06}" type="presParOf" srcId="{C9F8D20B-4E8E-4B32-A72F-93DEA70B17E7}" destId="{D32C5D71-B7E5-400D-B956-010A6DFE7856}" srcOrd="1" destOrd="0" presId="urn:microsoft.com/office/officeart/2005/8/layout/lProcess3"/>
    <dgm:cxn modelId="{E09E2137-4452-4AF5-BDBD-A7307E4AA7AD}" type="presParOf" srcId="{C9F8D20B-4E8E-4B32-A72F-93DEA70B17E7}" destId="{A2CA4AAF-5B78-4E80-AC43-C09EE94F4C12}" srcOrd="2" destOrd="0" presId="urn:microsoft.com/office/officeart/2005/8/layout/lProcess3"/>
    <dgm:cxn modelId="{D53D6D42-D817-463F-88A3-607C3FD6C6BE}" type="presParOf" srcId="{C9F8D20B-4E8E-4B32-A72F-93DEA70B17E7}" destId="{F3EF5A86-81E0-475C-9C9F-DB56C952D18A}" srcOrd="3" destOrd="0" presId="urn:microsoft.com/office/officeart/2005/8/layout/lProcess3"/>
    <dgm:cxn modelId="{7D03D944-8037-4906-95D7-1B978897C046}" type="presParOf" srcId="{C9F8D20B-4E8E-4B32-A72F-93DEA70B17E7}" destId="{86772383-184D-4338-BBF2-9F3EE7456109}" srcOrd="4" destOrd="0" presId="urn:microsoft.com/office/officeart/2005/8/layout/lProcess3"/>
    <dgm:cxn modelId="{7A8095E5-D329-4820-8E3D-5CED303A2867}" type="presParOf" srcId="{C9F8D20B-4E8E-4B32-A72F-93DEA70B17E7}" destId="{09C69BD2-0DE3-43D3-8C05-C2E20B21E718}" srcOrd="5" destOrd="0" presId="urn:microsoft.com/office/officeart/2005/8/layout/lProcess3"/>
    <dgm:cxn modelId="{AA5071DD-84CB-4AEE-AA44-6A1B2B50E270}" type="presParOf" srcId="{C9F8D20B-4E8E-4B32-A72F-93DEA70B17E7}" destId="{DAE6A969-1DDA-40D0-B7EF-C42AB7AB4B29}" srcOrd="6" destOrd="0" presId="urn:microsoft.com/office/officeart/2005/8/layout/lProcess3"/>
    <dgm:cxn modelId="{E08EADD4-696A-4148-96E9-8E4A39551486}" type="presParOf" srcId="{C9F8D20B-4E8E-4B32-A72F-93DEA70B17E7}" destId="{31016528-A495-4722-9781-7819522EBB9E}" srcOrd="7" destOrd="0" presId="urn:microsoft.com/office/officeart/2005/8/layout/lProcess3"/>
    <dgm:cxn modelId="{2FF95C74-7ADC-4517-97A1-8F6A58414EAA}" type="presParOf" srcId="{C9F8D20B-4E8E-4B32-A72F-93DEA70B17E7}" destId="{5D0BC6CE-D9E9-425F-AAB4-3FF57CE06C29}" srcOrd="8" destOrd="0" presId="urn:microsoft.com/office/officeart/2005/8/layout/lProcess3"/>
    <dgm:cxn modelId="{BB3D9DAD-B1B8-4A1E-B243-7DB82D270769}" type="presParOf" srcId="{C9F8D20B-4E8E-4B32-A72F-93DEA70B17E7}" destId="{55582500-8B56-482B-B2E4-4F2E6FC89061}" srcOrd="9" destOrd="0" presId="urn:microsoft.com/office/officeart/2005/8/layout/lProcess3"/>
    <dgm:cxn modelId="{3809A424-8777-45DC-BCD9-2F5E0F3E6639}" type="presParOf" srcId="{C9F8D20B-4E8E-4B32-A72F-93DEA70B17E7}" destId="{3F9CB453-C704-41B6-BCA9-986D6B2D5D5F}" srcOrd="10" destOrd="0" presId="urn:microsoft.com/office/officeart/2005/8/layout/lProcess3"/>
    <dgm:cxn modelId="{98272762-903E-4447-AD6F-AFABA9D256D9}" type="presParOf" srcId="{214557C9-8919-4BDA-9FCC-99CF99D9DE4C}" destId="{6F297815-E704-4967-9F60-1306553151BE}" srcOrd="9" destOrd="0" presId="urn:microsoft.com/office/officeart/2005/8/layout/lProcess3"/>
    <dgm:cxn modelId="{ABB4F4A8-FC55-49DC-9EA5-32D118E16975}" type="presParOf" srcId="{214557C9-8919-4BDA-9FCC-99CF99D9DE4C}" destId="{6E42B10D-7700-46B2-B2A7-D56FDF699B8F}" srcOrd="10" destOrd="0" presId="urn:microsoft.com/office/officeart/2005/8/layout/lProcess3"/>
    <dgm:cxn modelId="{CB7738B4-8BD1-45CC-8D46-5A2D6C5980F5}" type="presParOf" srcId="{6E42B10D-7700-46B2-B2A7-D56FDF699B8F}" destId="{E337BA27-9A33-464C-8581-51004DEE1119}" srcOrd="0" destOrd="0" presId="urn:microsoft.com/office/officeart/2005/8/layout/lProcess3"/>
    <dgm:cxn modelId="{E092284E-AAB5-4B5A-AF44-4C96A3A16D5C}" type="presParOf" srcId="{6E42B10D-7700-46B2-B2A7-D56FDF699B8F}" destId="{B6035975-78E2-4793-84BD-DFF4353EEA4A}" srcOrd="1" destOrd="0" presId="urn:microsoft.com/office/officeart/2005/8/layout/lProcess3"/>
    <dgm:cxn modelId="{FA1B26A0-5403-48B1-8F6A-E32431667BFB}" type="presParOf" srcId="{6E42B10D-7700-46B2-B2A7-D56FDF699B8F}" destId="{0D04FF0A-F00C-4832-8814-EE89B6A971C0}" srcOrd="2" destOrd="0" presId="urn:microsoft.com/office/officeart/2005/8/layout/lProcess3"/>
    <dgm:cxn modelId="{45000902-AB8C-47B8-877B-2C2F392F19AB}" type="presParOf" srcId="{6E42B10D-7700-46B2-B2A7-D56FDF699B8F}" destId="{E57B1F13-1015-419E-A084-E152D5CD5C6D}" srcOrd="3" destOrd="0" presId="urn:microsoft.com/office/officeart/2005/8/layout/lProcess3"/>
    <dgm:cxn modelId="{D2FF940D-957E-4E3B-8599-827FA035F9ED}" type="presParOf" srcId="{6E42B10D-7700-46B2-B2A7-D56FDF699B8F}" destId="{D71F5526-3208-40F5-A072-1DF422AB9B66}" srcOrd="4" destOrd="0" presId="urn:microsoft.com/office/officeart/2005/8/layout/lProcess3"/>
    <dgm:cxn modelId="{12D2D840-88C2-4973-9A87-35D06F33E5BC}" type="presParOf" srcId="{6E42B10D-7700-46B2-B2A7-D56FDF699B8F}" destId="{D50ED55F-59F7-4CA8-A459-0E9E341C73AD}" srcOrd="5" destOrd="0" presId="urn:microsoft.com/office/officeart/2005/8/layout/lProcess3"/>
    <dgm:cxn modelId="{7361FD8D-3364-46B0-8947-5D25487BCF42}" type="presParOf" srcId="{6E42B10D-7700-46B2-B2A7-D56FDF699B8F}" destId="{32A43EAE-2E26-4351-AA49-5C9F4774C2EF}" srcOrd="6" destOrd="0" presId="urn:microsoft.com/office/officeart/2005/8/layout/lProcess3"/>
    <dgm:cxn modelId="{1BADCB29-7D11-4B86-B905-E17FF094258C}" type="presParOf" srcId="{6E42B10D-7700-46B2-B2A7-D56FDF699B8F}" destId="{F137B9F6-EF20-44AB-B878-C3634BC0DB5A}" srcOrd="7" destOrd="0" presId="urn:microsoft.com/office/officeart/2005/8/layout/lProcess3"/>
    <dgm:cxn modelId="{40A613D6-A4AA-4AA1-9B07-5F22A2A2A66F}" type="presParOf" srcId="{6E42B10D-7700-46B2-B2A7-D56FDF699B8F}" destId="{33A640BD-4AC1-4FDC-93CB-CF800E4FF82D}" srcOrd="8" destOrd="0" presId="urn:microsoft.com/office/officeart/2005/8/layout/lProcess3"/>
    <dgm:cxn modelId="{0BBB494A-D826-4F66-BE09-80024A299F19}" type="presParOf" srcId="{6E42B10D-7700-46B2-B2A7-D56FDF699B8F}" destId="{20F71056-99A7-46AC-B8D8-778848852958}" srcOrd="9" destOrd="0" presId="urn:microsoft.com/office/officeart/2005/8/layout/lProcess3"/>
    <dgm:cxn modelId="{CE39826E-6EA5-47CE-866B-B262D66872C5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- Analisis de contexto (Diagrama DAFO)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- Necesidades y espectativas de las partes interesadas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Identificación de riesgos y oportunidades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Acciones para tratar los riesgos y oportunidades</a:t>
          </a:r>
        </a:p>
      </dsp:txBody>
      <dsp:txXfrm>
        <a:off x="4898063" y="466513"/>
        <a:ext cx="1675310" cy="98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>
                  <a:lumMod val="75000"/>
                  <a:lumOff val="25000"/>
                </a:schemeClr>
              </a:solidFill>
            </a:rPr>
            <a:t>Objetivo del sistema</a:t>
          </a:r>
          <a:endParaRPr lang="de-DE" sz="18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50191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Objetivo del sistema</a:t>
          </a:r>
          <a:endParaRPr lang="de-DE" sz="2000" kern="1200"/>
        </a:p>
      </dsp:txBody>
      <dsp:txXfrm>
        <a:off x="57375" y="507566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Objetivo de energía</a:t>
          </a:r>
          <a:endParaRPr lang="de-DE" sz="2000" kern="1200"/>
        </a:p>
      </dsp:txBody>
      <dsp:txXfrm>
        <a:off x="77168" y="2499584"/>
        <a:ext cx="2769440" cy="1844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997661" y="47795"/>
          <a:ext cx="1775282" cy="1769401"/>
        </a:xfrm>
        <a:prstGeom prst="trapezoid">
          <a:avLst>
            <a:gd name="adj" fmla="val 49417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>
              <a:solidFill>
                <a:schemeClr val="bg1"/>
              </a:solidFill>
            </a:rPr>
          </a:br>
          <a:endParaRPr lang="de-DE" sz="1100" b="1" kern="120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>
              <a:solidFill>
                <a:schemeClr val="bg1"/>
              </a:solidFill>
            </a:rPr>
          </a:br>
          <a:r>
            <a:rPr lang="de-DE" sz="1200" b="1" kern="1200">
              <a:solidFill>
                <a:schemeClr val="tx1"/>
              </a:solidFill>
            </a:rPr>
            <a:t>Experiencia</a:t>
          </a:r>
          <a:endParaRPr lang="de-DE" sz="1600" b="1" kern="120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>
              <a:solidFill>
                <a:schemeClr val="tx1"/>
              </a:solidFill>
            </a:rPr>
            <a:t>competencias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técnicas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>
            <a:solidFill>
              <a:schemeClr val="bg1"/>
            </a:solidFill>
          </a:endParaRPr>
        </a:p>
      </dsp:txBody>
      <dsp:txXfrm>
        <a:off x="997661" y="47795"/>
        <a:ext cx="1775282" cy="1769401"/>
      </dsp:txXfrm>
    </dsp:sp>
    <dsp:sp modelId="{DA3C1CD8-828F-43D2-9844-45D43F0986AC}">
      <dsp:nvSpPr>
        <dsp:cNvPr id="0" name=""/>
        <dsp:cNvSpPr/>
      </dsp:nvSpPr>
      <dsp:spPr>
        <a:xfrm>
          <a:off x="665900" y="1746996"/>
          <a:ext cx="2401452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Competencia de comportamiento</a:t>
          </a:r>
          <a:endParaRPr lang="de-DE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86155" y="1746996"/>
        <a:ext cx="1560944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Personalidad</a:t>
          </a:r>
          <a:endParaRPr lang="de-DE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Motivar</a:t>
          </a:r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solidFill>
                <a:schemeClr val="tx1"/>
              </a:solidFill>
            </a:rPr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Acuerdo objetivo</a:t>
          </a:r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Sistemas incentivadores</a:t>
          </a:r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Punto de referencia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Concursos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Participar</a:t>
          </a:r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Sistemas de sugerencias</a:t>
          </a:r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Identificadores</a:t>
          </a:r>
          <a:r>
            <a:rPr lang="de-DE" sz="1050" kern="1200" baseline="0"/>
            <a:t> de consumo energético</a:t>
          </a:r>
          <a:endParaRPr lang="de-DE" sz="1050" kern="1200"/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Grupos de trabajo</a:t>
          </a:r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err="1">
              <a:solidFill>
                <a:schemeClr val="tx1"/>
              </a:solidFill>
            </a:rPr>
            <a:t>ProNak</a:t>
          </a:r>
          <a:endParaRPr lang="de-DE" sz="1050" kern="1200">
            <a:solidFill>
              <a:schemeClr val="tx1"/>
            </a:solidFill>
          </a:endParaRPr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Días de energia</a:t>
          </a:r>
          <a:endParaRPr lang="de-DE" sz="1050" kern="1200">
            <a:solidFill>
              <a:srgbClr val="FF0000"/>
            </a:solidFill>
          </a:endParaRP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Informar</a:t>
          </a:r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chemeClr val="accent3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Contenido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chemeClr val="accent3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Reuniones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chemeClr val="accent3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Medios de comunicación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chemeClr val="accent3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Materiales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Avisos (Noticias)</a:t>
          </a:r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srgbClr val="FFFFFF"/>
              </a:solidFill>
              <a:latin typeface="Arial"/>
              <a:ea typeface="+mn-ea"/>
              <a:cs typeface="+mn-cs"/>
            </a:rPr>
            <a:t>Habilitar</a:t>
          </a:r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chemeClr val="accent5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Servicio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Checklists especializados</a:t>
          </a:r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chemeClr val="accent5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Conocimiento</a:t>
          </a:r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chemeClr val="accent5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solidFill>
                <a:schemeClr val="tx1"/>
              </a:solidFill>
            </a:rPr>
            <a:t>Entrenamiento </a:t>
          </a:r>
          <a:r>
            <a:rPr lang="de-DE" sz="1050" kern="1200"/>
            <a:t>avanzado</a:t>
          </a:r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Proteger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Cultura de error</a:t>
          </a:r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Check </a:t>
          </a:r>
          <a:r>
            <a:rPr lang="de-DE" sz="1050" kern="1200" err="1"/>
            <a:t>lists</a:t>
          </a:r>
          <a:endParaRPr lang="de-DE" sz="1050" kern="1200"/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60630" y="3486967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Automatizar</a:t>
          </a:r>
        </a:p>
      </dsp:txBody>
      <dsp:txXfrm>
        <a:off x="4672040" y="3486967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solidFill>
                <a:schemeClr val="tx1"/>
              </a:solidFill>
            </a:rPr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solidFill>
                <a:schemeClr val="tx1"/>
              </a:solidFill>
            </a:rPr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40149" y="4279052"/>
          <a:ext cx="1875964" cy="750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Ganar</a:t>
          </a:r>
        </a:p>
      </dsp:txBody>
      <dsp:txXfrm>
        <a:off x="415342" y="4279052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Cultura corporativa</a:t>
          </a:r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Gestión del cambio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chemeClr val="accent1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/>
            <a:t>Modelos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chemeClr val="accent1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solidFill>
                <a:schemeClr val="tx1"/>
              </a:solidFill>
            </a:rPr>
            <a:t>Storytelling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chemeClr val="accent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>
              <a:solidFill>
                <a:schemeClr val="tx1"/>
              </a:solidFill>
            </a:rPr>
            <a:t>Rutina y continuidad</a:t>
          </a:r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ervice/terms/#usag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ervice/terms/#usag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Da der Nutzen immer eine relevante</a:t>
            </a:r>
            <a:r>
              <a:rPr lang="de-DE" baseline="0"/>
              <a:t> Variable ist, ist die Effizienz immer wichtig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7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chemeClr val="tx1"/>
                </a:solidFill>
              </a:rPr>
              <a:t>Bildquellen: </a:t>
            </a:r>
            <a:r>
              <a:rPr lang="de-DE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CC0 Creative </a:t>
            </a:r>
            <a:r>
              <a:rPr lang="de-DE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Commons</a:t>
            </a:r>
            <a:r>
              <a:rPr lang="de-DE" u="sng">
                <a:solidFill>
                  <a:schemeClr val="tx1"/>
                </a:solidFill>
                <a:effectLst/>
              </a:rPr>
              <a:t> </a:t>
            </a:r>
            <a:r>
              <a:rPr lang="de-DE">
                <a:solidFill>
                  <a:schemeClr val="tx1"/>
                </a:solidFill>
                <a:effectLst/>
              </a:rPr>
              <a:t>Freie kommerzielle Nutzung; Kein Bildnachweis nötig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119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chemeClr val="tx1"/>
                </a:solidFill>
              </a:rPr>
              <a:t>Bildquellen: </a:t>
            </a:r>
            <a:r>
              <a:rPr lang="de-DE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CC0 Creative </a:t>
            </a:r>
            <a:r>
              <a:rPr lang="de-DE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Commons</a:t>
            </a:r>
            <a:r>
              <a:rPr lang="de-DE" u="sng">
                <a:solidFill>
                  <a:schemeClr val="tx1"/>
                </a:solidFill>
                <a:effectLst/>
              </a:rPr>
              <a:t> </a:t>
            </a:r>
            <a:r>
              <a:rPr lang="de-DE">
                <a:solidFill>
                  <a:schemeClr val="tx1"/>
                </a:solidFill>
                <a:effectLst/>
              </a:rPr>
              <a:t>Freie kommerzielle Nutzung; Kein Bildnachweis nötig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8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Si el tiempo es abundante, puede hacer una lluvia de ideas con la alta dirección en relación con el contexto y las partes interesadas.</a:t>
            </a:r>
          </a:p>
          <a:p>
            <a:r>
              <a:rPr lang="es-ES"/>
              <a:t>De lo contrario, muestre y explique ejemplos seleccionados de la tabla anterior.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46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Véase más arriba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Una posibilidad de calificación de riesgos y recompensas </a:t>
            </a:r>
            <a:r>
              <a:rPr lang="es-ES">
                <a:solidFill>
                  <a:srgbClr val="FF0000"/>
                </a:solidFill>
              </a:rPr>
              <a:t>(evaluación de relevancia simple)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Paso final: tome en cuenta las acciones de evaluación de riesgos y recompensas al definir los objetivos.</a:t>
            </a:r>
          </a:p>
          <a:p>
            <a:r>
              <a:rPr lang="es-ES"/>
              <a:t>Explique, que junto a los objetivos de energía también se requieren objetivos de gestión que pueden obtenerse fácilmente a partir del análisis de riesgos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err="1"/>
              <a:t>Second</a:t>
            </a:r>
            <a:r>
              <a:rPr lang="es-ES" b="1"/>
              <a:t> </a:t>
            </a:r>
            <a:r>
              <a:rPr lang="es-ES" b="1" err="1"/>
              <a:t>Main</a:t>
            </a:r>
            <a:r>
              <a:rPr lang="es-ES" b="1"/>
              <a:t> Focus es la difusión de la responsabilidad en la empresa</a:t>
            </a:r>
          </a:p>
          <a:p>
            <a:r>
              <a:rPr lang="es-ES" b="1"/>
              <a:t>Requisito es garantía de habilidad y comunicación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67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All Pictures: Creative </a:t>
            </a:r>
            <a:r>
              <a:rPr lang="de-DE" err="1"/>
              <a:t>Commons</a:t>
            </a:r>
            <a:r>
              <a:rPr lang="de-DE"/>
              <a:t> COO </a:t>
            </a:r>
            <a:r>
              <a:rPr lang="de-DE" err="1"/>
              <a:t>Licence</a:t>
            </a:r>
            <a:r>
              <a:rPr lang="de-DE"/>
              <a:t> (open Source)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45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Alle Bilder sind Creative </a:t>
            </a:r>
            <a:r>
              <a:rPr lang="de-DE" err="1"/>
              <a:t>Commons</a:t>
            </a:r>
            <a:r>
              <a:rPr lang="de-DE"/>
              <a:t> COO Lizenz (open Source)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94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1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3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1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7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6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1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0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88" r:id="rId15"/>
    <p:sldLayoutId id="2147483689" r:id="rId16"/>
    <p:sldLayoutId id="2147483695" r:id="rId17"/>
    <p:sldLayoutId id="2147483696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GB" dirty="0" err="1">
                <a:solidFill>
                  <a:prstClr val="black"/>
                </a:solidFill>
                <a:latin typeface="Calibri"/>
              </a:rPr>
              <a:t>Gestión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energética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Requisitos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enfoque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básico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55862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Foco en el equipo de energía en lugar de gerentes de administración individuales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Identificación de requisitos de competencia y comunicación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r>
              <a:rPr lang="de-DE" sz="36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Estructura organizativa modificada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" y="2531851"/>
            <a:ext cx="5939323" cy="3959549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8CDC4F5-DCCF-4D2A-8550-9CAA3F32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099410D-02F0-4317-9413-1BF6C99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Responsabilidad de la alta dirección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C4AB218-0125-480F-82CE-4361F5EB8499}"/>
              </a:ext>
            </a:extLst>
          </p:cNvPr>
          <p:cNvGrpSpPr/>
          <p:nvPr/>
        </p:nvGrpSpPr>
        <p:grpSpPr>
          <a:xfrm rot="5400000">
            <a:off x="6898118" y="3517562"/>
            <a:ext cx="1154224" cy="2568540"/>
            <a:chOff x="7681477" y="2658340"/>
            <a:chExt cx="1154224" cy="2568540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821CF64-08BA-44D5-A7B6-152EA6C667FC}"/>
                </a:ext>
              </a:extLst>
            </p:cNvPr>
            <p:cNvSpPr/>
            <p:nvPr/>
          </p:nvSpPr>
          <p:spPr>
            <a:xfrm rot="16200000">
              <a:off x="7862136" y="4103499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20972BA-D771-49B9-8D08-9D5D8FADBB1F}"/>
                </a:ext>
              </a:extLst>
            </p:cNvPr>
            <p:cNvSpPr/>
            <p:nvPr/>
          </p:nvSpPr>
          <p:spPr>
            <a:xfrm rot="16200000">
              <a:off x="7034305" y="3659455"/>
              <a:ext cx="256854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Cómo se ve </a:t>
              </a:r>
            </a:p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 papel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1C78107-136B-4AC0-9BC8-E15C808685FD}"/>
                </a:ext>
              </a:extLst>
            </p:cNvPr>
            <p:cNvSpPr/>
            <p:nvPr/>
          </p:nvSpPr>
          <p:spPr>
            <a:xfrm rot="5400000">
              <a:off x="8000697" y="2790211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8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798" y="1268761"/>
            <a:ext cx="7813002" cy="3096762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22B88B"/>
                </a:solidFill>
              </a:rPr>
              <a:t>Toma de conciencia: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energética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</a:rPr>
              <a:t>Contribución a la eficacia del </a:t>
            </a:r>
            <a:r>
              <a:rPr lang="es-ES" sz="17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SGEn</a:t>
            </a: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</a:rPr>
              <a:t>, incluyendo el logro de objetivos y de las metas energéticas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</a:rPr>
              <a:t>Impacto de las actividades o de su comportamiento con respecto al desempeño energético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</a:rPr>
              <a:t>Beneficios de un mejor desempeño energético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700">
                <a:solidFill>
                  <a:schemeClr val="tx1">
                    <a:lumMod val="65000"/>
                    <a:lumOff val="35000"/>
                  </a:schemeClr>
                </a:solidFill>
              </a:rPr>
              <a:t>Implicaciones de no ser conformes con los requisitos del </a:t>
            </a:r>
            <a:r>
              <a:rPr lang="es-ES" sz="1700" err="1">
                <a:solidFill>
                  <a:schemeClr val="tx1">
                    <a:lumMod val="65000"/>
                    <a:lumOff val="35000"/>
                  </a:schemeClr>
                </a:solidFill>
              </a:rPr>
              <a:t>SGEn</a:t>
            </a:r>
            <a:endParaRPr lang="es-ES" sz="1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3EB9043-2F29-4199-8AE7-D5C7DBA925A2}"/>
              </a:ext>
            </a:extLst>
          </p:cNvPr>
          <p:cNvGrpSpPr/>
          <p:nvPr/>
        </p:nvGrpSpPr>
        <p:grpSpPr>
          <a:xfrm>
            <a:off x="368808" y="1268760"/>
            <a:ext cx="432993" cy="485073"/>
            <a:chOff x="144701" y="4312079"/>
            <a:chExt cx="432993" cy="485073"/>
          </a:xfrm>
        </p:grpSpPr>
        <p:grpSp>
          <p:nvGrpSpPr>
            <p:cNvPr id="27" name="Gruppieren 28">
              <a:extLst>
                <a:ext uri="{FF2B5EF4-FFF2-40B4-BE49-F238E27FC236}">
                  <a16:creationId xmlns:a16="http://schemas.microsoft.com/office/drawing/2014/main" id="{700275F1-17FC-4107-A903-519B270B893D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0" name="Rechteckige Legende 29">
                <a:extLst>
                  <a:ext uri="{FF2B5EF4-FFF2-40B4-BE49-F238E27FC236}">
                    <a16:creationId xmlns:a16="http://schemas.microsoft.com/office/drawing/2014/main" id="{8A13E381-F7EE-4615-A1C1-508A33DCFF5B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30">
                <a:extLst>
                  <a:ext uri="{FF2B5EF4-FFF2-40B4-BE49-F238E27FC236}">
                    <a16:creationId xmlns:a16="http://schemas.microsoft.com/office/drawing/2014/main" id="{DA480D08-3111-4211-9015-28F785778360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91291E9B-2EB8-4D22-BFBD-A56C36659B92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C7AB7080-1F32-44DB-A530-4CAB67521D04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Ellipse 34">
              <a:extLst>
                <a:ext uri="{FF2B5EF4-FFF2-40B4-BE49-F238E27FC236}">
                  <a16:creationId xmlns:a16="http://schemas.microsoft.com/office/drawing/2014/main" id="{FD97AE98-ECC4-40EF-838D-3383FF045AA3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hteck 33">
              <a:extLst>
                <a:ext uri="{FF2B5EF4-FFF2-40B4-BE49-F238E27FC236}">
                  <a16:creationId xmlns:a16="http://schemas.microsoft.com/office/drawing/2014/main" id="{830719DD-02B2-4FE0-A76D-8907E80819BF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A148C731-1208-4E4E-BF35-96AB030F44EA}"/>
              </a:ext>
            </a:extLst>
          </p:cNvPr>
          <p:cNvGrpSpPr/>
          <p:nvPr/>
        </p:nvGrpSpPr>
        <p:grpSpPr>
          <a:xfrm rot="5400000">
            <a:off x="3867214" y="3287412"/>
            <a:ext cx="1154224" cy="3461174"/>
            <a:chOff x="7681478" y="2263531"/>
            <a:chExt cx="1154224" cy="3461174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81A359A0-BF24-47A2-B65E-69AB78406D03}"/>
                </a:ext>
              </a:extLst>
            </p:cNvPr>
            <p:cNvSpPr/>
            <p:nvPr/>
          </p:nvSpPr>
          <p:spPr>
            <a:xfrm rot="16200000">
              <a:off x="7862137" y="4889700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5A1FB439-6BBC-45CA-9087-337956C5DCA6}"/>
                </a:ext>
              </a:extLst>
            </p:cNvPr>
            <p:cNvSpPr/>
            <p:nvPr/>
          </p:nvSpPr>
          <p:spPr>
            <a:xfrm rot="16200000">
              <a:off x="7120483" y="3573278"/>
              <a:ext cx="25685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 se han considerado los </a:t>
              </a:r>
              <a:r>
                <a:rPr lang="es-ES" sz="1400">
                  <a:solidFill>
                    <a:srgbClr val="22B88B"/>
                  </a:solidFill>
                </a:rPr>
                <a:t>requisitos de competencia </a:t>
              </a: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</a:t>
              </a:r>
              <a:r>
                <a:rPr lang="es-ES" sz="14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SGEn</a:t>
              </a:r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59C59318-40DE-4A72-8791-827BB030BC6B}"/>
                </a:ext>
              </a:extLst>
            </p:cNvPr>
            <p:cNvSpPr/>
            <p:nvPr/>
          </p:nvSpPr>
          <p:spPr>
            <a:xfrm rot="5400000">
              <a:off x="8000698" y="2082872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>
                <a:solidFill>
                  <a:srgbClr val="000000"/>
                </a:solidFill>
              </a:endParaRPr>
            </a:p>
          </p:txBody>
        </p:sp>
      </p:grpSp>
      <p:sp>
        <p:nvSpPr>
          <p:cNvPr id="38" name="Titel 1">
            <a:extLst>
              <a:ext uri="{FF2B5EF4-FFF2-40B4-BE49-F238E27FC236}">
                <a16:creationId xmlns:a16="http://schemas.microsoft.com/office/drawing/2014/main" id="{811D1451-95F0-471B-8CED-F8997220315B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Identificación de competencias y comunicación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C5D9C3E-21F3-478F-A20D-D176D07124A5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2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829877427"/>
              </p:ext>
            </p:extLst>
          </p:nvPr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776431" y="390520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Identificación de competencias y comunicación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351929" y="4711208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Es posible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137537" y="2777364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Puedo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442438" y="2782021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Quiero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6207" y="3161602"/>
            <a:ext cx="1315130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>
                <a:solidFill>
                  <a:schemeClr val="bg1"/>
                </a:solidFill>
              </a:rPr>
              <a:t>Logro de la motivación</a:t>
            </a:r>
          </a:p>
        </p:txBody>
      </p:sp>
      <p:sp>
        <p:nvSpPr>
          <p:cNvPr id="40" name="Untertitel 5">
            <a:extLst>
              <a:ext uri="{FF2B5EF4-FFF2-40B4-BE49-F238E27FC236}">
                <a16:creationId xmlns:a16="http://schemas.microsoft.com/office/drawing/2014/main" id="{3E426E9E-CD0C-4F74-AF98-1A04B39B6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pPr algn="just"/>
            <a:r>
              <a:rPr lang="es-ES" sz="3200">
                <a:solidFill>
                  <a:srgbClr val="000000">
                    <a:lumMod val="75000"/>
                    <a:lumOff val="25000"/>
                  </a:srgbClr>
                </a:solidFill>
              </a:rPr>
              <a:t>¿Cómo podemos llegar a los trabajadores?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480611" y="2743238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268760"/>
            <a:ext cx="5471326" cy="48574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>
                <a:solidFill>
                  <a:srgbClr val="22B88B"/>
                </a:solidFill>
              </a:rPr>
              <a:t>¿Cuál es el objetivo primordial en la empresa?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para los empleados</a:t>
            </a:r>
            <a:r>
              <a:rPr lang="es-ES" sz="1700" b="0">
                <a:solidFill>
                  <a:schemeClr val="tx1">
                    <a:lumMod val="75000"/>
                    <a:lumOff val="25000"/>
                  </a:schemeClr>
                </a:solidFill>
              </a:rPr>
              <a:t>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sz="1700" b="0">
                <a:solidFill>
                  <a:schemeClr val="tx1">
                    <a:lumMod val="75000"/>
                    <a:lumOff val="25000"/>
                  </a:schemeClr>
                </a:solidFill>
              </a:rPr>
              <a:t>Consejo: Establecer destino inteligentes.</a:t>
            </a:r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>
                <a:solidFill>
                  <a:srgbClr val="22B88B"/>
                </a:solidFill>
              </a:rPr>
              <a:t>¿Qué grupos debo considerar?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Dirección, ejecutivos.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Empleados técnicos/comerciales.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Trabajadores competentes...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>
                <a:solidFill>
                  <a:srgbClr val="22B88B"/>
                </a:solidFill>
              </a:rPr>
              <a:t>¿Qué medidas, rotación formatos, comunicación… son adecuados?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¿Qué quieres lograr con las diferentes medidas?.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¿Qué obstáculos podría surgir?.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¿Cómo controlo la efectividad?.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¿Qué departamentos puedes prestar apoyo?.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09530" y="3392444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/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6212560" y="3406688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86E28-7273-42E7-AC84-38C3C5C96FD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La competencia y motivación de los empleados se basan en un concepto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2A55F6-7A38-4D12-ADCB-C04392434B44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A998B-D202-47B9-B28A-517250D9C418}"/>
              </a:ext>
            </a:extLst>
          </p:cNvPr>
          <p:cNvGrpSpPr/>
          <p:nvPr/>
        </p:nvGrpSpPr>
        <p:grpSpPr>
          <a:xfrm rot="5400000">
            <a:off x="6713972" y="3497408"/>
            <a:ext cx="1154224" cy="2823515"/>
            <a:chOff x="7681478" y="2513587"/>
            <a:chExt cx="1154224" cy="282351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C335EF1-80A1-4305-AB3D-5FF3DF4F6E63}"/>
                </a:ext>
              </a:extLst>
            </p:cNvPr>
            <p:cNvSpPr/>
            <p:nvPr/>
          </p:nvSpPr>
          <p:spPr>
            <a:xfrm rot="16200000">
              <a:off x="7862137" y="450209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B03EAE-9CAC-4C66-A142-B9B94EC4FA95}"/>
                </a:ext>
              </a:extLst>
            </p:cNvPr>
            <p:cNvSpPr/>
            <p:nvPr/>
          </p:nvSpPr>
          <p:spPr>
            <a:xfrm rot="16200000">
              <a:off x="7012763" y="3680999"/>
              <a:ext cx="25685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 hay un </a:t>
              </a:r>
              <a:r>
                <a:rPr lang="es-ES" sz="1400">
                  <a:solidFill>
                    <a:srgbClr val="22B88B"/>
                  </a:solidFill>
                </a:rPr>
                <a:t>concepto</a:t>
              </a: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 </a:t>
              </a:r>
              <a:r>
                <a:rPr lang="es-ES" sz="1400">
                  <a:solidFill>
                    <a:srgbClr val="22B88B"/>
                  </a:solidFill>
                </a:rPr>
                <a:t>comunicación</a:t>
              </a:r>
              <a:endParaRPr lang="es-E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83568A-CE44-4BB1-B403-C157CD9C3D2C}"/>
                </a:ext>
              </a:extLst>
            </p:cNvPr>
            <p:cNvSpPr/>
            <p:nvPr/>
          </p:nvSpPr>
          <p:spPr>
            <a:xfrm rot="5400000">
              <a:off x="8000698" y="2332928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3A3B5BBE-3FBF-40C3-8D7C-D710D23B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5" y="1073128"/>
            <a:ext cx="3637935" cy="281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4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/>
        </p:nvGraphicFramePr>
        <p:xfrm>
          <a:off x="211370" y="912941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Enfoques y empleos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a De ComprobaciÃ³n, De VerificaciÃ³n, Lista, Marcador">
            <a:extLst>
              <a:ext uri="{FF2B5EF4-FFF2-40B4-BE49-F238E27FC236}">
                <a16:creationId xmlns:a16="http://schemas.microsoft.com/office/drawing/2014/main" id="{E10D3D84-18C6-426E-A32C-363C3CA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84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D7CEA6-F5EC-4BAC-8659-0472170DF6B9}"/>
              </a:ext>
            </a:extLst>
          </p:cNvPr>
          <p:cNvSpPr/>
          <p:nvPr/>
        </p:nvSpPr>
        <p:spPr>
          <a:xfrm>
            <a:off x="923925" y="1816046"/>
            <a:ext cx="714375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Medición</a:t>
            </a:r>
          </a:p>
          <a:p>
            <a:pPr lvl="0" algn="ctr">
              <a:defRPr/>
            </a:pPr>
            <a:r>
              <a:rPr lang="es-ES" sz="6000" b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lvl="0" algn="ctr">
              <a:defRPr/>
            </a:pPr>
            <a:r>
              <a:rPr lang="es-ES" sz="6000" b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Verificación</a:t>
            </a:r>
            <a:endParaRPr lang="de-DE" sz="6600" b="1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52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b="0">
                <a:solidFill>
                  <a:schemeClr val="tx1">
                    <a:lumMod val="65000"/>
                    <a:lumOff val="35000"/>
                  </a:schemeClr>
                </a:solidFill>
              </a:rPr>
              <a:t>Adaptación a la estructura de alto nivel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b="0">
                <a:solidFill>
                  <a:schemeClr val="tx1">
                    <a:lumMod val="65000"/>
                    <a:lumOff val="35000"/>
                  </a:schemeClr>
                </a:solidFill>
              </a:rPr>
              <a:t>Mayor responsabilidad e implicación de la Alta Dirección.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b="0">
                <a:solidFill>
                  <a:schemeClr val="tx1">
                    <a:lumMod val="65000"/>
                    <a:lumOff val="35000"/>
                  </a:schemeClr>
                </a:solidFill>
              </a:rPr>
              <a:t>Mayor integración de los procesos de Gestión Energética, particularmente: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Análisis de contexto y riesgo.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Asegurar que se logren los objetivos.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Determinación de competencias y comunicación.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Planificación de recursos.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b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Introducción de los conceptos de la normalización en las variables claves y factores estáticos para mostrar mas evidencias de la gestión energética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b="0">
                <a:solidFill>
                  <a:schemeClr val="tx1">
                    <a:lumMod val="65000"/>
                    <a:lumOff val="35000"/>
                  </a:schemeClr>
                </a:solidFill>
              </a:rPr>
              <a:t>Modificaciones al Plan de Recopilación de Datos Energéticos.</a:t>
            </a:r>
          </a:p>
          <a:p>
            <a:endParaRPr lang="es-ES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/>
          </a:p>
          <a:p>
            <a:endParaRPr lang="nl-NL" b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>
              <a:highlight>
                <a:srgbClr val="FFFF00"/>
              </a:highlight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46331" y="3913219"/>
            <a:ext cx="8240469" cy="13779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61034" y="3603328"/>
            <a:ext cx="4692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rgbClr val="FFC000"/>
                </a:solidFill>
              </a:rPr>
              <a:t>Temas de enfoque para el administrador de energía</a:t>
            </a:r>
            <a:endParaRPr lang="de-DE" sz="1400" b="1">
              <a:solidFill>
                <a:srgbClr val="FFC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B0A2A68-EFD3-489C-AF92-1F1AD061187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Requisitos significativos en la norma 50001:2018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D6366-EC73-4F17-AA75-3969E4B436A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73265" y="867614"/>
            <a:ext cx="4075993" cy="52049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endParaRPr lang="es-ES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b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Implementar indicadores </a:t>
            </a:r>
            <a:r>
              <a:rPr lang="es-ES" sz="1800" kern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IEn</a:t>
            </a: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arriba-abajo para toda la compañía.</a:t>
            </a:r>
          </a:p>
          <a:p>
            <a:pPr marL="34290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La línea base como relación pura entre producción y energía (otras variables significativas).</a:t>
            </a:r>
          </a:p>
          <a:p>
            <a:pPr marL="34290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IEn</a:t>
            </a: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Solo registran la energía consumida. (Sin otras variables)</a:t>
            </a:r>
          </a:p>
        </p:txBody>
      </p:sp>
      <p:sp>
        <p:nvSpPr>
          <p:cNvPr id="11" name="Textplatzhalter 2"/>
          <p:cNvSpPr txBox="1"/>
          <p:nvPr/>
        </p:nvSpPr>
        <p:spPr>
          <a:xfrm>
            <a:off x="4495107" y="763237"/>
            <a:ext cx="4447375" cy="5309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i="0" u="none" strike="noStrike" kern="1200" cap="none" spc="0" baseline="0">
                <a:solidFill>
                  <a:srgbClr val="FFC000"/>
                </a:solidFill>
                <a:uFillTx/>
                <a:latin typeface="Calibri"/>
                <a:cs typeface="Calibri"/>
              </a:rPr>
              <a:t>Problemas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0" i="0" u="none" strike="noStrike" kern="1200" cap="none" spc="0" baseline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/>
              <a:cs typeface="Calibri"/>
            </a:endParaRPr>
          </a:p>
          <a:p>
            <a:pPr marL="342900" lvl="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No hay objetivos energéticos a nivel de sistema (áreas de responsabilidad)</a:t>
            </a:r>
          </a:p>
          <a:p>
            <a:pPr marL="342900" lvl="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Influencias externas (clima, propiedades del producto, etc.) no eliminadas.</a:t>
            </a:r>
          </a:p>
          <a:p>
            <a:pPr marL="342900" lvl="0" indent="-342900"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Balance energético de productos intermedios no considerados (procesos, productos, etc.)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E4FFF330-BB38-4FCF-A8CF-B7911D622B9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Problemas comunes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80BC484-C1B8-420F-932C-5E016AE4ADE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Dardos, Ojo De Buey, Juego, Jugando, Destino, Ãxito">
            <a:extLst>
              <a:ext uri="{FF2B5EF4-FFF2-40B4-BE49-F238E27FC236}">
                <a16:creationId xmlns:a16="http://schemas.microsoft.com/office/drawing/2014/main" id="{4786B304-8B4D-455D-B2CF-1C2A7039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24440"/>
          <a:stretch/>
        </p:blipFill>
        <p:spPr bwMode="auto">
          <a:xfrm flipH="1">
            <a:off x="368804" y="1610686"/>
            <a:ext cx="3959911" cy="18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ACED0E5-AAFB-47F1-B22D-4DCAC1B04CCF}"/>
              </a:ext>
            </a:extLst>
          </p:cNvPr>
          <p:cNvSpPr/>
          <p:nvPr/>
        </p:nvSpPr>
        <p:spPr>
          <a:xfrm>
            <a:off x="278993" y="763237"/>
            <a:ext cx="4139531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Bef>
                <a:spcPct val="20000"/>
              </a:spcBef>
            </a:pPr>
            <a:r>
              <a:rPr lang="es-ES" sz="2000" b="1">
                <a:solidFill>
                  <a:srgbClr val="FFC000"/>
                </a:solidFill>
                <a:latin typeface="Calibri"/>
                <a:cs typeface="Calibri"/>
              </a:rPr>
              <a:t>Practicas comunes en Monitorización</a:t>
            </a:r>
          </a:p>
        </p:txBody>
      </p:sp>
      <p:pic>
        <p:nvPicPr>
          <p:cNvPr id="2052" name="Picture 4" descr="Pensamiento, Idea, InnovaciÃ³n, ImaginaciÃ³n, InspiraciÃ³n">
            <a:extLst>
              <a:ext uri="{FF2B5EF4-FFF2-40B4-BE49-F238E27FC236}">
                <a16:creationId xmlns:a16="http://schemas.microsoft.com/office/drawing/2014/main" id="{99F4362C-28AE-48D1-8095-FA9D3913F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836"/>
          <a:stretch/>
        </p:blipFill>
        <p:spPr bwMode="auto">
          <a:xfrm>
            <a:off x="4572000" y="1610686"/>
            <a:ext cx="4198735" cy="18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68808" y="858918"/>
            <a:ext cx="4189469" cy="486744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de-DE" sz="2200" b="1">
                <a:solidFill>
                  <a:srgbClr val="FFC000"/>
                </a:solidFill>
                <a:latin typeface="Calibri"/>
                <a:cs typeface="Calibri"/>
              </a:rPr>
              <a:t>Temas de ISO 50001:2018/50006</a:t>
            </a:r>
          </a:p>
          <a:p>
            <a:pPr lvl="0"/>
            <a:endParaRPr lang="de-DE" b="0"/>
          </a:p>
          <a:p>
            <a:pPr lvl="0"/>
            <a:endParaRPr lang="de-DE" b="0"/>
          </a:p>
          <a:p>
            <a:pPr lvl="0"/>
            <a:endParaRPr lang="de-DE" b="0"/>
          </a:p>
          <a:p>
            <a:pPr lvl="0"/>
            <a:endParaRPr lang="de-DE" b="0"/>
          </a:p>
          <a:p>
            <a:pPr lvl="0"/>
            <a:endParaRPr lang="de-DE" b="0"/>
          </a:p>
          <a:p>
            <a:pPr lvl="0"/>
            <a:endParaRPr lang="de-DE" b="0"/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Desarrollo sistemático de Indicadores y Líneas base para aplicaciones energéticas.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Monitorización de sistemas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Agregación de indicadores energéticos y Líneas base en Cadenas de Suministro / Redes de trabajo</a:t>
            </a:r>
            <a:endParaRPr lang="de-DE" sz="1800" kern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1" name="Textplatzhalter 2"/>
          <p:cNvSpPr txBox="1"/>
          <p:nvPr/>
        </p:nvSpPr>
        <p:spPr>
          <a:xfrm>
            <a:off x="4661355" y="826566"/>
            <a:ext cx="4511036" cy="44868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lnSpc>
                <a:spcPct val="20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>
                <a:solidFill>
                  <a:srgbClr val="FFC000"/>
                </a:solidFill>
                <a:latin typeface="Calibri"/>
                <a:cs typeface="Calibri"/>
              </a:rPr>
              <a:t>Mejora de la supervisión (ejemplo)</a:t>
            </a:r>
            <a:r>
              <a:rPr lang="de-DE" sz="2000" b="1" i="0" u="none" strike="noStrike" kern="1200" cap="none" spc="0" baseline="0">
                <a:solidFill>
                  <a:srgbClr val="FFC000"/>
                </a:solidFill>
                <a:uFillTx/>
                <a:latin typeface="Calibri"/>
                <a:cs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>
              <a:solidFill>
                <a:srgbClr val="595959"/>
              </a:solidFill>
              <a:uFillTx/>
              <a:latin typeface="Calibri"/>
              <a:cs typeface="Calibri"/>
            </a:endParaRPr>
          </a:p>
          <a:p>
            <a:pPr marL="342900" lvl="0" indent="-342900">
              <a:lnSpc>
                <a:spcPct val="11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ker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Objetivos cuantitativos según departamentos o procesos.</a:t>
            </a:r>
          </a:p>
        </p:txBody>
      </p:sp>
      <p:pic>
        <p:nvPicPr>
          <p:cNvPr id="12" name="Picture 2" descr="C:\Users\ratjen\AppData\Local\Microsoft\Windows\Temporary Internet Files\Content.IE5\6L4I4I1X\side-view-of-a-happy-arm-rising-winning-business-man-working-on-his-laptop-computer-at-his-desk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18309" y="1637368"/>
            <a:ext cx="2121453" cy="156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3350E00-5521-4FDA-B59F-1F5BD3622CF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Soluciones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BE04C70-5C9D-4FFD-BB24-B374367BCDAA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Tierra, Planeta, Continentes, La Luz, Pera, Bombilla">
            <a:extLst>
              <a:ext uri="{FF2B5EF4-FFF2-40B4-BE49-F238E27FC236}">
                <a16:creationId xmlns:a16="http://schemas.microsoft.com/office/drawing/2014/main" id="{FCCB7CC4-6863-44FF-95AD-351F42CC2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 b="13022"/>
          <a:stretch/>
        </p:blipFill>
        <p:spPr bwMode="auto">
          <a:xfrm>
            <a:off x="388742" y="1487563"/>
            <a:ext cx="4113372" cy="18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42913" y="847725"/>
            <a:ext cx="8423275" cy="5338911"/>
          </a:xfrm>
        </p:spPr>
        <p:txBody>
          <a:bodyPr>
            <a:normAutofit fontScale="92500" lnSpcReduction="10000"/>
          </a:bodyPr>
          <a:lstStyle/>
          <a:p>
            <a:r>
              <a:rPr lang="es-ES" altLang="de-DE" sz="1900" kern="0" dirty="0"/>
              <a:t>El objetivo de todos los sistemas de gestión de energía según la norma ISO 50001 es la mejora continua del rendimiento relacionado con la energía.</a:t>
            </a:r>
          </a:p>
          <a:p>
            <a:endParaRPr lang="es-ES" altLang="de-DE" sz="1800" kern="0" dirty="0"/>
          </a:p>
          <a:p>
            <a:pPr marL="0" indent="0">
              <a:buNone/>
            </a:pPr>
            <a:endParaRPr lang="es-ES" altLang="de-DE" sz="1800" kern="0" dirty="0"/>
          </a:p>
          <a:p>
            <a:pPr marL="0" indent="0">
              <a:buNone/>
            </a:pPr>
            <a:endParaRPr lang="es-ES" altLang="de-DE" sz="1800" kern="0" dirty="0"/>
          </a:p>
          <a:p>
            <a:pPr marL="0" indent="0">
              <a:buNone/>
            </a:pPr>
            <a:r>
              <a:rPr lang="es-ES" altLang="de-DE" sz="1800" kern="0" dirty="0"/>
              <a:t> </a:t>
            </a:r>
            <a:endParaRPr lang="es-ES" altLang="de-DE" sz="1800" kern="0" spc="-30" dirty="0"/>
          </a:p>
          <a:p>
            <a:endParaRPr lang="es-ES" altLang="de-DE" sz="1800" kern="0" spc="-30" dirty="0"/>
          </a:p>
          <a:p>
            <a:endParaRPr lang="es-ES" altLang="de-DE" sz="1800" kern="0" spc="-30" dirty="0"/>
          </a:p>
          <a:p>
            <a:endParaRPr lang="es-ES" altLang="de-DE" sz="1800" kern="0" spc="-30" dirty="0"/>
          </a:p>
          <a:p>
            <a:pPr marL="0" indent="0">
              <a:buNone/>
            </a:pPr>
            <a:endParaRPr lang="es-ES" altLang="de-DE" sz="1800" kern="0" spc="-30" dirty="0"/>
          </a:p>
          <a:p>
            <a:pPr marL="0" indent="0">
              <a:buNone/>
            </a:pPr>
            <a:endParaRPr lang="es-ES" altLang="de-DE" sz="1800" kern="0" spc="-30" dirty="0"/>
          </a:p>
          <a:p>
            <a:pPr marL="0" indent="0">
              <a:buNone/>
            </a:pPr>
            <a:endParaRPr lang="es-ES" altLang="de-DE" sz="1800" kern="0" spc="-30" dirty="0"/>
          </a:p>
          <a:p>
            <a:pPr marL="0" indent="0">
              <a:buNone/>
            </a:pPr>
            <a:endParaRPr lang="es-ES" altLang="de-DE" sz="500" kern="0" spc="-30" dirty="0"/>
          </a:p>
          <a:p>
            <a:pPr defTabSz="200025"/>
            <a:r>
              <a:rPr lang="es-ES" sz="1800" b="0" dirty="0"/>
              <a:t>Planificación (PLAN) 							-</a:t>
            </a:r>
            <a:r>
              <a:rPr lang="es-ES" sz="1800" dirty="0"/>
              <a:t>Definición de "áreas de uso de energía significativa" y 																	      formación de </a:t>
            </a:r>
            <a:r>
              <a:rPr lang="es-ES" sz="1800" dirty="0" err="1"/>
              <a:t>LBs</a:t>
            </a:r>
            <a:r>
              <a:rPr lang="es-ES" sz="1800" dirty="0"/>
              <a:t> según "variables relevantes”.</a:t>
            </a:r>
          </a:p>
          <a:p>
            <a:pPr defTabSz="200025"/>
            <a:r>
              <a:rPr lang="es-ES" sz="1800" b="0" dirty="0"/>
              <a:t>Implementación (</a:t>
            </a:r>
            <a:r>
              <a:rPr lang="es-ES" sz="1800" dirty="0"/>
              <a:t>HACER</a:t>
            </a:r>
            <a:r>
              <a:rPr lang="es-ES" sz="1800" b="0" dirty="0"/>
              <a:t>)			 	- Monitorización</a:t>
            </a:r>
            <a:r>
              <a:rPr lang="es-ES" sz="1800" dirty="0"/>
              <a:t> de ahorros como comparación entre el 																	  consumo de energía actual y el esperado según </a:t>
            </a:r>
            <a:r>
              <a:rPr lang="es-ES" sz="1800" dirty="0" err="1"/>
              <a:t>IEn</a:t>
            </a:r>
            <a:r>
              <a:rPr lang="es-ES" sz="1800" dirty="0"/>
              <a:t>.</a:t>
            </a:r>
          </a:p>
          <a:p>
            <a:pPr defTabSz="200025"/>
            <a:r>
              <a:rPr lang="es-ES" sz="1800" b="0" dirty="0"/>
              <a:t>Chequeo (COMPROBAR)					- </a:t>
            </a:r>
            <a:r>
              <a:rPr lang="es-ES" sz="1800" dirty="0"/>
              <a:t>Verificar regularmente la línea base</a:t>
            </a:r>
            <a:endParaRPr lang="es-ES" sz="1800" b="0" dirty="0"/>
          </a:p>
          <a:p>
            <a:pPr defTabSz="200025"/>
            <a:r>
              <a:rPr lang="es-ES" sz="1800" b="0" dirty="0"/>
              <a:t>Revisión de gestión (ACTUAR) 		- </a:t>
            </a:r>
            <a:r>
              <a:rPr lang="es-ES" sz="1800" dirty="0"/>
              <a:t>Ajuste de Línea base cuando sea apropiado.</a:t>
            </a:r>
            <a:endParaRPr lang="es-ES" dirty="0"/>
          </a:p>
        </p:txBody>
      </p:sp>
      <p:sp>
        <p:nvSpPr>
          <p:cNvPr id="7" name="Abgerundetes Rechteck 6"/>
          <p:cNvSpPr/>
          <p:nvPr/>
        </p:nvSpPr>
        <p:spPr>
          <a:xfrm>
            <a:off x="560852" y="1836651"/>
            <a:ext cx="2824162" cy="2362495"/>
          </a:xfrm>
          <a:prstGeom prst="roundRect">
            <a:avLst>
              <a:gd name="adj" fmla="val 322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>
                <a:solidFill>
                  <a:prstClr val="black"/>
                </a:solidFill>
              </a:rPr>
              <a:t>“Mejora del rendimiento energético”.</a:t>
            </a:r>
          </a:p>
          <a:p>
            <a:endParaRPr lang="es-ES" sz="1600" b="1">
              <a:solidFill>
                <a:prstClr val="black"/>
              </a:solidFill>
            </a:endParaRPr>
          </a:p>
          <a:p>
            <a:pPr algn="just"/>
            <a:r>
              <a:rPr lang="es-ES" sz="1400">
                <a:solidFill>
                  <a:prstClr val="black"/>
                </a:solidFill>
              </a:rPr>
              <a:t>"Mejora a través de resultados medibles en términos de eficiencia energética, uso de energía o consumo de energía en </a:t>
            </a:r>
            <a:r>
              <a:rPr lang="es-ES" sz="1400">
                <a:solidFill>
                  <a:schemeClr val="tx1"/>
                </a:solidFill>
              </a:rPr>
              <a:t>comparación con la línea base de referencia</a:t>
            </a:r>
            <a:r>
              <a:rPr lang="es-ES" sz="1400">
                <a:solidFill>
                  <a:prstClr val="black"/>
                </a:solidFill>
              </a:rPr>
              <a:t>".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543301" y="1838663"/>
            <a:ext cx="3114354" cy="2376264"/>
          </a:xfrm>
          <a:prstGeom prst="roundRect">
            <a:avLst>
              <a:gd name="adj" fmla="val 32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dirty="0">
                <a:solidFill>
                  <a:schemeClr val="tx1"/>
                </a:solidFill>
              </a:rPr>
              <a:t>“Línea base Energética (</a:t>
            </a:r>
            <a:r>
              <a:rPr lang="es-ES" sz="1600" b="1" dirty="0" err="1">
                <a:solidFill>
                  <a:schemeClr val="tx1"/>
                </a:solidFill>
              </a:rPr>
              <a:t>LBs</a:t>
            </a:r>
            <a:r>
              <a:rPr lang="es-ES" sz="1600" b="1" dirty="0">
                <a:solidFill>
                  <a:schemeClr val="tx1"/>
                </a:solidFill>
              </a:rPr>
              <a:t>)”</a:t>
            </a:r>
          </a:p>
          <a:p>
            <a:endParaRPr lang="en-US" sz="1600" b="1" dirty="0">
              <a:solidFill>
                <a:prstClr val="black"/>
              </a:solidFill>
            </a:endParaRPr>
          </a:p>
          <a:p>
            <a:pPr algn="just"/>
            <a:r>
              <a:rPr lang="es-ES" sz="1400" dirty="0">
                <a:solidFill>
                  <a:prstClr val="black"/>
                </a:solidFill>
              </a:rPr>
              <a:t>“Las referencias cuantitativas pueden normalizarse mediante variables que influyen en la entrada de energía y/o el consumo de energía, como los niveles de producción, los días de grado (temperatura exterior), etc.".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6815943" y="1850200"/>
            <a:ext cx="2076538" cy="2376264"/>
          </a:xfrm>
          <a:prstGeom prst="roundRect">
            <a:avLst>
              <a:gd name="adj" fmla="val 322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>
                <a:solidFill>
                  <a:prstClr val="black"/>
                </a:solidFill>
              </a:rPr>
              <a:t>Indicador de rendimiento energético (</a:t>
            </a:r>
            <a:r>
              <a:rPr lang="es-ES" sz="1600" b="1" err="1">
                <a:solidFill>
                  <a:prstClr val="black"/>
                </a:solidFill>
              </a:rPr>
              <a:t>IEn</a:t>
            </a:r>
            <a:r>
              <a:rPr lang="es-ES" sz="1600" b="1">
                <a:solidFill>
                  <a:prstClr val="black"/>
                </a:solidFill>
              </a:rPr>
              <a:t>)“</a:t>
            </a:r>
          </a:p>
          <a:p>
            <a:endParaRPr lang="es-ES" sz="1400">
              <a:solidFill>
                <a:prstClr val="black"/>
              </a:solidFill>
            </a:endParaRPr>
          </a:p>
          <a:p>
            <a:pPr algn="just"/>
            <a:r>
              <a:rPr lang="es-ES" sz="1400">
                <a:solidFill>
                  <a:prstClr val="black"/>
                </a:solidFill>
              </a:rPr>
              <a:t>"Valor cuantitativo o medida del rendimiento relacionado con la energía según lo definido por la organización".</a:t>
            </a:r>
            <a:endParaRPr lang="de-DE" sz="140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0852" y="1475098"/>
            <a:ext cx="5112568" cy="3615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s-E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Algunas definiciones estándar de la serie </a:t>
            </a:r>
            <a:r>
              <a:rPr lang="es-ES" sz="1400" b="1">
                <a:solidFill>
                  <a:srgbClr val="22B88B"/>
                </a:solidFill>
              </a:rPr>
              <a:t>ISO 50000</a:t>
            </a:r>
            <a:endParaRPr lang="de-DE" sz="1400" b="1">
              <a:solidFill>
                <a:srgbClr val="22B88B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D4CDDB4-A2C6-4F98-83EE-E5188B3CFFF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 Enfoque de la estandarización en </a:t>
            </a:r>
            <a:r>
              <a:rPr lang="es-ES" err="1">
                <a:solidFill>
                  <a:srgbClr val="FFFFFF"/>
                </a:solidFill>
              </a:rPr>
              <a:t>IEn</a:t>
            </a:r>
            <a:r>
              <a:rPr lang="es-ES">
                <a:solidFill>
                  <a:srgbClr val="FFFFFF"/>
                </a:solidFill>
              </a:rPr>
              <a:t> y </a:t>
            </a:r>
            <a:r>
              <a:rPr lang="es-ES" err="1">
                <a:solidFill>
                  <a:srgbClr val="FFFFFF"/>
                </a:solidFill>
              </a:rPr>
              <a:t>LBs</a:t>
            </a:r>
            <a:r>
              <a:rPr lang="es-E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4CA936-D5ED-458F-BFEA-7B904F8F9B53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0C81E62-D194-4988-874F-F7BFA2598F30}"/>
              </a:ext>
            </a:extLst>
          </p:cNvPr>
          <p:cNvSpPr/>
          <p:nvPr/>
        </p:nvSpPr>
        <p:spPr>
          <a:xfrm>
            <a:off x="370136" y="1209169"/>
            <a:ext cx="6230689" cy="4782056"/>
          </a:xfrm>
          <a:prstGeom prst="rect">
            <a:avLst/>
          </a:prstGeom>
          <a:noFill/>
          <a:ln>
            <a:solidFill>
              <a:srgbClr val="C6F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Grafik 6">
            <a:extLst>
              <a:ext uri="{FF2B5EF4-FFF2-40B4-BE49-F238E27FC236}">
                <a16:creationId xmlns:a16="http://schemas.microsoft.com/office/drawing/2014/main" id="{7FA46FB9-087E-4221-ACAA-3D8AE6964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36" y="2171447"/>
            <a:ext cx="2256460" cy="293225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7FA82F35-5923-4C44-9B02-7A5519AEFF1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Adaptación Normativa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31493-0507-4EEA-80C1-2710C4CDA37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7079031-9336-4A6A-8E9D-EF7CC47C8A58}"/>
              </a:ext>
            </a:extLst>
          </p:cNvPr>
          <p:cNvCxnSpPr>
            <a:cxnSpLocks/>
          </p:cNvCxnSpPr>
          <p:nvPr/>
        </p:nvCxnSpPr>
        <p:spPr>
          <a:xfrm>
            <a:off x="2247900" y="1733297"/>
            <a:ext cx="0" cy="4257928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116C732-4E40-46FD-8837-8304906DFDB0}"/>
              </a:ext>
            </a:extLst>
          </p:cNvPr>
          <p:cNvCxnSpPr>
            <a:cxnSpLocks/>
          </p:cNvCxnSpPr>
          <p:nvPr/>
        </p:nvCxnSpPr>
        <p:spPr>
          <a:xfrm flipH="1">
            <a:off x="370136" y="17332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240CB5E-2D55-42DB-B87E-29AAF52163E6}"/>
              </a:ext>
            </a:extLst>
          </p:cNvPr>
          <p:cNvCxnSpPr>
            <a:cxnSpLocks/>
          </p:cNvCxnSpPr>
          <p:nvPr/>
        </p:nvCxnSpPr>
        <p:spPr>
          <a:xfrm flipH="1">
            <a:off x="370136" y="26095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87D49A3-0981-4654-80A1-57B666DFB3BB}"/>
              </a:ext>
            </a:extLst>
          </p:cNvPr>
          <p:cNvCxnSpPr>
            <a:cxnSpLocks/>
          </p:cNvCxnSpPr>
          <p:nvPr/>
        </p:nvCxnSpPr>
        <p:spPr>
          <a:xfrm flipH="1">
            <a:off x="370136" y="3514472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47E7921-AE96-4E5A-AFBE-85E79B870E83}"/>
              </a:ext>
            </a:extLst>
          </p:cNvPr>
          <p:cNvSpPr/>
          <p:nvPr/>
        </p:nvSpPr>
        <p:spPr>
          <a:xfrm>
            <a:off x="370133" y="1986781"/>
            <a:ext cx="18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21.08.2018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C52694E-A76C-49EB-AE97-2478FC0B0B54}"/>
              </a:ext>
            </a:extLst>
          </p:cNvPr>
          <p:cNvSpPr/>
          <p:nvPr/>
        </p:nvSpPr>
        <p:spPr>
          <a:xfrm>
            <a:off x="2247901" y="1986781"/>
            <a:ext cx="435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Publicación en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</a:rPr>
              <a:t>50001:2018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ACFC153-F70E-461A-8C9D-A805293DB751}"/>
              </a:ext>
            </a:extLst>
          </p:cNvPr>
          <p:cNvSpPr/>
          <p:nvPr/>
        </p:nvSpPr>
        <p:spPr>
          <a:xfrm>
            <a:off x="370133" y="292272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20.08.2021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D472E71-CDAD-41E7-AAA7-C5CD75902272}"/>
              </a:ext>
            </a:extLst>
          </p:cNvPr>
          <p:cNvSpPr/>
          <p:nvPr/>
        </p:nvSpPr>
        <p:spPr>
          <a:xfrm>
            <a:off x="2247901" y="2738869"/>
            <a:ext cx="435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Fecha de caducidad de los certificados acordes con la antigua norma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4752C5-7DF7-4558-81F7-6BD058C2ED49}"/>
              </a:ext>
            </a:extLst>
          </p:cNvPr>
          <p:cNvSpPr/>
          <p:nvPr/>
        </p:nvSpPr>
        <p:spPr>
          <a:xfrm>
            <a:off x="370133" y="453489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20.02.2020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056ACB3-4DF9-41B0-BA5E-D0C9750C58C6}"/>
              </a:ext>
            </a:extLst>
          </p:cNvPr>
          <p:cNvSpPr/>
          <p:nvPr/>
        </p:nvSpPr>
        <p:spPr>
          <a:xfrm>
            <a:off x="2247901" y="4327578"/>
            <a:ext cx="435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Después solo auditorías (inicial/recertificación y seguimiento) acordes a la nueva normativa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EBEC2B1-04DD-4CC4-BC9B-20D89D89DAF6}"/>
              </a:ext>
            </a:extLst>
          </p:cNvPr>
          <p:cNvSpPr txBox="1"/>
          <p:nvPr/>
        </p:nvSpPr>
        <p:spPr>
          <a:xfrm>
            <a:off x="370125" y="1209169"/>
            <a:ext cx="62306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Período de adaptación: </a:t>
            </a:r>
            <a:r>
              <a:rPr lang="es-ES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3 años</a:t>
            </a:r>
            <a:endParaRPr lang="es-E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8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7" y="2068012"/>
            <a:ext cx="5503920" cy="3948356"/>
          </a:xfrm>
          <a:prstGeom prst="rect">
            <a:avLst/>
          </a:prstGeom>
        </p:spPr>
      </p:pic>
      <p:sp>
        <p:nvSpPr>
          <p:cNvPr id="8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25799" y="2068012"/>
            <a:ext cx="2003625" cy="39483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ts val="2400"/>
              </a:lnSpc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Implementar interfaces necesarias para el software de control de eficiencia energética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72834" y="6016368"/>
            <a:ext cx="1446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Source: ÖKOTEC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Rechteck 14">
            <a:extLst>
              <a:ext uri="{FF2B5EF4-FFF2-40B4-BE49-F238E27FC236}">
                <a16:creationId xmlns:a16="http://schemas.microsoft.com/office/drawing/2014/main" id="{99B2B078-29B2-4B66-A619-21FC8BA1D8E6}"/>
              </a:ext>
            </a:extLst>
          </p:cNvPr>
          <p:cNvSpPr/>
          <p:nvPr/>
        </p:nvSpPr>
        <p:spPr>
          <a:xfrm>
            <a:off x="370136" y="964920"/>
            <a:ext cx="8403728" cy="7372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Ejemplo: Metodología sobre indicadores de rendimiento energético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IEn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Ministerio Federal de Medio Ambiente de Alemania (BMU)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6AF34D5-869D-4AC0-87BD-AFE355DBF389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738002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/>
              <a:t>Implementar el concepto de medición, interfaces y figuras clave en el control de energía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65A8F4-AFB5-43E5-B321-41BA9910F3AD}"/>
              </a:ext>
            </a:extLst>
          </p:cNvPr>
          <p:cNvSpPr/>
          <p:nvPr/>
        </p:nvSpPr>
        <p:spPr>
          <a:xfrm>
            <a:off x="8547545" y="273637"/>
            <a:ext cx="224991" cy="7373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0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platzhalter 2"/>
          <p:cNvSpPr txBox="1"/>
          <p:nvPr/>
        </p:nvSpPr>
        <p:spPr>
          <a:xfrm>
            <a:off x="531790" y="1135877"/>
            <a:ext cx="8423279" cy="6453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lnSpc>
                <a:spcPct val="20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>
                <a:solidFill>
                  <a:srgbClr val="595959"/>
                </a:solidFill>
                <a:cs typeface="Calibri"/>
              </a:rPr>
              <a:t>Almacenar </a:t>
            </a:r>
            <a:r>
              <a:rPr lang="es-ES" sz="2000" b="1" err="1">
                <a:solidFill>
                  <a:srgbClr val="595959"/>
                </a:solidFill>
                <a:cs typeface="Calibri"/>
              </a:rPr>
              <a:t>EnPIs</a:t>
            </a:r>
            <a:r>
              <a:rPr lang="es-ES" sz="2000" b="1">
                <a:solidFill>
                  <a:srgbClr val="595959"/>
                </a:solidFill>
                <a:cs typeface="Calibri"/>
              </a:rPr>
              <a:t> en el software de Control de Eficiencia Energética</a:t>
            </a:r>
            <a:endParaRPr lang="en-US" sz="2000" b="1">
              <a:solidFill>
                <a:srgbClr val="595959"/>
              </a:solidFill>
              <a:cs typeface="Calibri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039103" y="1781178"/>
            <a:ext cx="647696" cy="3524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36" name="Textfeld 12"/>
          <p:cNvSpPr txBox="1"/>
          <p:nvPr/>
        </p:nvSpPr>
        <p:spPr>
          <a:xfrm>
            <a:off x="7845204" y="5650790"/>
            <a:ext cx="231992" cy="83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*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Textfeld 20"/>
          <p:cNvSpPr txBox="1"/>
          <p:nvPr/>
        </p:nvSpPr>
        <p:spPr>
          <a:xfrm>
            <a:off x="273316" y="5120910"/>
            <a:ext cx="816001" cy="2010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Electricity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51" name="Textfeld 25"/>
          <p:cNvSpPr txBox="1"/>
          <p:nvPr/>
        </p:nvSpPr>
        <p:spPr>
          <a:xfrm>
            <a:off x="3473809" y="4324850"/>
            <a:ext cx="121658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cold</a:t>
            </a: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 /             kW </a:t>
            </a:r>
            <a:r>
              <a:rPr lang="de-DE" sz="1200" b="1" i="0" u="none" strike="noStrike" kern="1200" cap="none" spc="0" baseline="0" err="1">
                <a:solidFill>
                  <a:srgbClr val="595959"/>
                </a:solidFill>
                <a:uFillTx/>
                <a:latin typeface="Calibri"/>
              </a:rPr>
              <a:t>electricity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el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549687"/>
                  </p:ext>
                </p:extLst>
              </p:nvPr>
            </p:nvGraphicFramePr>
            <p:xfrm>
              <a:off x="211041" y="1781178"/>
              <a:ext cx="8731117" cy="4130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consumos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eficiencia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intensidad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b="1" i="1"/>
                            <a:t>Consumo</a:t>
                          </a:r>
                          <a:endParaRPr lang="es-ES" sz="1200" b="0" i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beneficios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informativos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en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diagrama</m:t>
                                </m:r>
                                <m:r>
                                  <m:rPr>
                                    <m:nor/>
                                  </m:rPr>
                                  <a:rPr lang="es-ES" sz="1200" b="0" i="0" dirty="0" smtClean="0"/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de-DE" sz="1200" b="0" i="0" dirty="0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𝑆𝑎𝑙𝑖𝑑𝑎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𝑛𝑡𝑟𝑎𝑑𝑎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Salida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1" dirty="0"/>
                                      <m:t> </m:t>
                                    </m:r>
                                  </m:num>
                                  <m:den>
                                    <m:r>
                                      <a:rPr lang="de-DE" b="0" i="1" dirty="0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𝑛𝑡𝑟𝑎𝑑𝑎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0" i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957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el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549687"/>
                  </p:ext>
                </p:extLst>
              </p:nvPr>
            </p:nvGraphicFramePr>
            <p:xfrm>
              <a:off x="211041" y="1781178"/>
              <a:ext cx="8731117" cy="41308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3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43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9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consumos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eficiencia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>
                              <a:solidFill>
                                <a:schemeClr val="tx1"/>
                              </a:solidFill>
                            </a:rPr>
                            <a:t>EnPI como intensidad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7" t="-68317" r="-183071" b="-506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382" t="-68317" r="-108989" b="-506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98750" t="-68317" r="-1042" b="-506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89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endParaRPr lang="de-DE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61" b="8821"/>
          <a:stretch/>
        </p:blipFill>
        <p:spPr bwMode="auto">
          <a:xfrm>
            <a:off x="181335" y="2915899"/>
            <a:ext cx="3070321" cy="30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142875" y="2831221"/>
            <a:ext cx="1367426" cy="178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Electricidad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24" b="12224"/>
          <a:stretch/>
        </p:blipFill>
        <p:spPr bwMode="auto">
          <a:xfrm>
            <a:off x="3468850" y="2835574"/>
            <a:ext cx="2530475" cy="308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25"/>
          <a:stretch/>
        </p:blipFill>
        <p:spPr bwMode="auto">
          <a:xfrm>
            <a:off x="6116734" y="3203927"/>
            <a:ext cx="2816225" cy="27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3373600" y="2831222"/>
            <a:ext cx="1198562" cy="198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>
                <a:solidFill>
                  <a:prstClr val="black">
                    <a:lumMod val="65000"/>
                    <a:lumOff val="35000"/>
                  </a:prstClr>
                </a:solidFill>
              </a:rPr>
              <a:t>kW frio / kW Electricidad</a:t>
            </a:r>
            <a:endParaRPr lang="en-US" sz="12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031007" y="2821697"/>
            <a:ext cx="1602691" cy="1788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kW Electricidad / kW frío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" name="Textfeld 14"/>
          <p:cNvSpPr txBox="1"/>
          <p:nvPr/>
        </p:nvSpPr>
        <p:spPr>
          <a:xfrm>
            <a:off x="2485029" y="2915646"/>
            <a:ext cx="796660" cy="4956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kW frío</a:t>
            </a:r>
            <a:endParaRPr lang="en-US" sz="12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9" name="Rechteck 14">
            <a:extLst>
              <a:ext uri="{FF2B5EF4-FFF2-40B4-BE49-F238E27FC236}">
                <a16:creationId xmlns:a16="http://schemas.microsoft.com/office/drawing/2014/main" id="{D0806618-0ACF-4023-9B05-7710A4E6D3A3}"/>
              </a:ext>
            </a:extLst>
          </p:cNvPr>
          <p:cNvSpPr/>
          <p:nvPr/>
        </p:nvSpPr>
        <p:spPr>
          <a:xfrm>
            <a:off x="370135" y="976497"/>
            <a:ext cx="8731117" cy="2146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1100" dirty="0"/>
              <a:t>Ejemplo: Metodología sobre indicadores de rendimiento energético </a:t>
            </a:r>
            <a:r>
              <a:rPr lang="es-ES" sz="1100" dirty="0" err="1"/>
              <a:t>IEn</a:t>
            </a:r>
            <a:r>
              <a:rPr lang="es-ES" sz="1100" dirty="0"/>
              <a:t> del Ministerio Federal de Medio Ambiente de Alemania (BMU)</a:t>
            </a:r>
            <a:endParaRPr lang="de-DE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BA91986-CF5E-4CE9-AC9B-DA264DC9CD85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738002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/>
              <a:t>Implementar el concepto de medición, interfaces y figuras clave en el control de energía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B6C2999-4BC1-45B0-BAB9-19AD26F83A67}"/>
              </a:ext>
            </a:extLst>
          </p:cNvPr>
          <p:cNvSpPr/>
          <p:nvPr/>
        </p:nvSpPr>
        <p:spPr>
          <a:xfrm>
            <a:off x="8547545" y="273637"/>
            <a:ext cx="224991" cy="7373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F3DBA60E-F3A8-49E4-8B96-171D234F8D61}"/>
              </a:ext>
            </a:extLst>
          </p:cNvPr>
          <p:cNvSpPr/>
          <p:nvPr/>
        </p:nvSpPr>
        <p:spPr>
          <a:xfrm rot="5400000">
            <a:off x="4119243" y="-1816011"/>
            <a:ext cx="517017" cy="79958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feld 20"/>
          <p:cNvSpPr txBox="1"/>
          <p:nvPr/>
        </p:nvSpPr>
        <p:spPr>
          <a:xfrm>
            <a:off x="565864" y="2048487"/>
            <a:ext cx="7809804" cy="4140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Las medidas llevaron a una reducción de los consumos energéticos.</a:t>
            </a: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En 2018 el Consumo Energético fue de 700 </a:t>
            </a:r>
            <a:r>
              <a:rPr lang="es-ES" err="1">
                <a:solidFill>
                  <a:schemeClr val="tx1">
                    <a:lumMod val="75000"/>
                    <a:lumOff val="25000"/>
                  </a:schemeClr>
                </a:solidFill>
              </a:rPr>
              <a:t>MWh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Según la Línea de base, el Consumo Energético hubiera sido de 1100 </a:t>
            </a:r>
            <a:r>
              <a:rPr lang="es-ES" err="1">
                <a:solidFill>
                  <a:schemeClr val="tx1">
                    <a:lumMod val="75000"/>
                    <a:lumOff val="25000"/>
                  </a:schemeClr>
                </a:solidFill>
              </a:rPr>
              <a:t>MWh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sin medidas de Eficiencia Energética</a:t>
            </a: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Los ahorros alcanzados fueron de 400 </a:t>
            </a:r>
            <a:r>
              <a:rPr lang="es-ES" err="1">
                <a:solidFill>
                  <a:schemeClr val="tx1">
                    <a:lumMod val="75000"/>
                    <a:lumOff val="25000"/>
                  </a:schemeClr>
                </a:solidFill>
              </a:rPr>
              <a:t>MWh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 (&gt; 35%).</a:t>
            </a:r>
            <a:endParaRPr lang="de-DE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576"/>
              </a:spcBef>
              <a:spcAft>
                <a:spcPts val="1200"/>
              </a:spcAft>
              <a:buClr>
                <a:srgbClr val="009864"/>
              </a:buClr>
              <a:buFont typeface="Wingdings" panose="05000000000000000000" pitchFamily="2" charset="2"/>
              <a:buChar char="§"/>
            </a:pPr>
            <a:endParaRPr lang="de-DE" b="1"/>
          </a:p>
          <a:p>
            <a:pPr>
              <a:spcBef>
                <a:spcPts val="576"/>
              </a:spcBef>
            </a:pPr>
            <a:endParaRPr lang="de-DE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39550" y="1795112"/>
            <a:ext cx="8423279" cy="645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s-ES">
                <a:solidFill>
                  <a:schemeClr val="bg1"/>
                </a:solidFill>
              </a:rPr>
              <a:t>Evaluación de Ahorros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Rechteck 14">
            <a:extLst>
              <a:ext uri="{FF2B5EF4-FFF2-40B4-BE49-F238E27FC236}">
                <a16:creationId xmlns:a16="http://schemas.microsoft.com/office/drawing/2014/main" id="{7A73CB04-2AA0-4CE5-91B5-A16B6E401849}"/>
              </a:ext>
            </a:extLst>
          </p:cNvPr>
          <p:cNvSpPr/>
          <p:nvPr/>
        </p:nvSpPr>
        <p:spPr>
          <a:xfrm>
            <a:off x="370136" y="751312"/>
            <a:ext cx="8403728" cy="2559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Ejemplo: Metodología sobre indicadores de rendimiento energético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IEn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Ministerio Federal de Medio Ambiente de Alemania (BMU)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6D6C4EE-4932-4260-B644-E2E5DE20988E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Monitorización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8C406C6-FF84-462B-96D4-F17C5645A4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Adaptación a la estructura de alto nivel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Mayor responsabilidad e implicación de la Alta Dirección.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Mayor integración de los procesos de Gestión Energética, particularmente: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 de contexto y riesgo.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Asegurar que se logren los objetivos.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Determinación de competencias y comunicación.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Planificación de recursos.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Introducción de los conceptos de figuras claves y puntos de partida para la gestión de pruebas concretas.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Modificaciones al Plan de Recopilación de Datos Energéticos.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Aclaración de conceptos y adaptación de definiciones.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95BFABB-AE44-45CD-9001-77DB0BCDE9A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Cambios significativos en 50001:2018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53A957B-D2C7-4A13-8403-B2FDA161D41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bgerundetes Rechteck 5">
            <a:extLst>
              <a:ext uri="{FF2B5EF4-FFF2-40B4-BE49-F238E27FC236}">
                <a16:creationId xmlns:a16="http://schemas.microsoft.com/office/drawing/2014/main" id="{8547BFCC-3833-4912-BF25-8DDF5CF518C1}"/>
              </a:ext>
            </a:extLst>
          </p:cNvPr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en las tareas de la Alta Dirección</a:t>
            </a:r>
            <a:endParaRPr lang="de-DE" sz="6600" b="1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65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27816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Dirección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</a:rPr>
              <a:t>Equipo </a:t>
            </a:r>
          </a:p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</a:p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</a:rPr>
              <a:t>energía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>
                <a:solidFill>
                  <a:srgbClr val="FFC000"/>
                </a:solidFill>
              </a:rPr>
              <a:t>Plan Estratégico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Integración en procesos de gestión estratégica.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 de entradas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 de salidas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2639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>
                  <a:solidFill>
                    <a:schemeClr val="bg1"/>
                  </a:solidFill>
                </a:rPr>
                <a:t>Tipos de energía presentes.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s-ES" sz="160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>
                  <a:solidFill>
                    <a:schemeClr val="bg1"/>
                  </a:solidFill>
                </a:rPr>
                <a:t>Usos de la energía pasados y presentes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s-ES" sz="160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>
                  <a:solidFill>
                    <a:schemeClr val="bg1"/>
                  </a:solidFill>
                </a:rPr>
                <a:t>Consumo de energía pasados y presentes.</a:t>
              </a:r>
              <a:endParaRPr lang="de-DE" sz="160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697988" y="3157357"/>
              <a:ext cx="2254381" cy="2970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Revisión de la energía.</a:t>
              </a:r>
              <a:endParaRPr lang="de-DE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Determinar los UIE Basándose en el consumo de energía y/o en las oportunidades identificadas para la mejora del desempeño energético.</a:t>
              </a:r>
              <a:endParaRPr lang="de-DE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Para los UIE, determinar: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Las variables pertinentes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 desempeño energético presente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 personal</a:t>
              </a:r>
              <a:endParaRPr lang="de-DE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Priorización de medidas de eficiencia</a:t>
              </a:r>
              <a:endParaRPr lang="de-DE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501618" y="4232362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501618" y="5436403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32735" y="3187888"/>
              <a:ext cx="2046874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Tendencia en el uso y el consumo de le energía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Uso y consumo futuros de la energía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Oportunidades de mejora del desempeño energético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</a:t>
              </a:r>
              <a:endParaRPr lang="es-ES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LBEn</a:t>
              </a:r>
              <a:endParaRPr lang="es-ES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Objetivos de la energía, metas de la energía y planes de acción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de recopilación de los datos de la energía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663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36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Incluir existente en la empresa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3192E55-DDDA-4A22-8815-C1877B3377C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Integración en procesos de gestión estratégica.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6EF77A-B7D5-4BCA-A7CC-AB2067955DC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0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1018704"/>
            <a:ext cx="8402400" cy="288032"/>
          </a:xfrm>
        </p:spPr>
        <p:txBody>
          <a:bodyPr/>
          <a:lstStyle/>
          <a:p>
            <a:r>
              <a:rPr lang="es-ES" sz="20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Incluir el análisis de las partes interesadas, riesgos y oportunidades si los hubiera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D4F22F-1EA2-4523-A9E9-383F356F7A6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Integración en procesos de gestión estratégica.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5E6046-5D51-492C-8C6F-4178DB1487C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7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873525"/>
              </p:ext>
            </p:extLst>
          </p:nvPr>
        </p:nvGraphicFramePr>
        <p:xfrm>
          <a:off x="465664" y="1185116"/>
          <a:ext cx="8306871" cy="492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>
                          <a:solidFill>
                            <a:schemeClr val="tx1"/>
                          </a:solidFill>
                        </a:rPr>
                        <a:t>Parte interesada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>
                          <a:solidFill>
                            <a:schemeClr val="tx1"/>
                          </a:solidFill>
                        </a:rPr>
                        <a:t>Requerimientos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>
                          <a:solidFill>
                            <a:schemeClr val="tx1"/>
                          </a:solidFill>
                        </a:rPr>
                        <a:t>Importancia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>
                          <a:solidFill>
                            <a:schemeClr val="tx1"/>
                          </a:solidFill>
                        </a:rPr>
                        <a:t>(1-5)</a:t>
                      </a:r>
                      <a:endParaRPr lang="es-ES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>
                          <a:solidFill>
                            <a:schemeClr val="tx1"/>
                          </a:solidFill>
                        </a:rPr>
                        <a:t>Acciones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>
                          <a:solidFill>
                            <a:schemeClr val="tx1"/>
                          </a:solidFill>
                        </a:rPr>
                        <a:t>Riesgo / Oportunidad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/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</a:rPr>
                        <a:t>Compras / Control financiero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Estabilidad / Reducción de costes energéticos.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Inversiones en tecnologías verdes y procesos con subvenciones.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Oportunidad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/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Empleados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Empleador atractivo.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Recursos.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Formación / formación continua sobre la influencia en la eficiencia energética.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Administración de recursos.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Concepto de formación y motivación para la eficiencia energética.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Oportunidad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/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Dirección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Ahorros impuestos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Imagen.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Implementación del </a:t>
                      </a:r>
                      <a:r>
                        <a:rPr lang="es-ES" sz="1050" noProof="0" err="1">
                          <a:solidFill>
                            <a:schemeClr val="tx1"/>
                          </a:solidFill>
                        </a:rPr>
                        <a:t>GEn</a:t>
                      </a: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 / ISO 50001 con los recursos necesarios.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Oportunidad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/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Clientes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Requerimientos Datos precisos sobre valores de CO</a:t>
                      </a:r>
                      <a:r>
                        <a:rPr lang="es-ES" sz="1050" baseline="-25000" noProof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 / Productos.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Protección del clima.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es-ES" sz="1050" baseline="-25000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s-ES" sz="1050" noProof="0" dirty="0">
                          <a:solidFill>
                            <a:schemeClr val="tx1"/>
                          </a:solidFill>
                        </a:rPr>
                        <a:t> Productos certificados, medición, informe.</a:t>
                      </a:r>
                    </a:p>
                    <a:p>
                      <a:pPr algn="l"/>
                      <a:endParaRPr lang="es-E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Riesgo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/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</a:rPr>
                        <a:t>Políticos / Legislación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Cumplimiento de los objetivos energéticos y climáticos para empresas (Nacional / UE).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Introducción de la operación ISO 50001 y/o ejecución de auditorías energéticas según EDL-G.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</a:rPr>
                        <a:t>Normativa energética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</a:rPr>
                        <a:t>Riesgo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3" y="6425423"/>
            <a:ext cx="5032240" cy="176761"/>
          </a:xfrm>
        </p:spPr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Evalución de riesgos y oportunidades - Ejemplos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658BC1-8E44-43BD-9C26-949544B4C4F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2CC011-242A-4314-B2CF-4CD62BEBE8B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5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Resultado: Identificación y definición de objetivos.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4019" y="3794630"/>
            <a:ext cx="16600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Equipo </a:t>
            </a:r>
          </a:p>
          <a:p>
            <a:r>
              <a:rPr lang="es-ES"/>
              <a:t>de </a:t>
            </a:r>
          </a:p>
          <a:p>
            <a:r>
              <a:rPr lang="es-ES"/>
              <a:t>energía</a:t>
            </a:r>
          </a:p>
        </p:txBody>
      </p:sp>
      <p:sp>
        <p:nvSpPr>
          <p:cNvPr id="22" name="Pfeil nach rechts 21"/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/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id="{343BE007-BBFB-4D36-A9D4-5E38C24FF402}"/>
              </a:ext>
            </a:extLst>
          </p:cNvPr>
          <p:cNvSpPr txBox="1"/>
          <p:nvPr/>
        </p:nvSpPr>
        <p:spPr>
          <a:xfrm>
            <a:off x="233467" y="1580788"/>
            <a:ext cx="1227816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Dirección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id="{66397944-2CBC-446A-886D-81122EF16127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Planificación de salidas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235EAA9-FB3B-4546-9B82-CFF18E137EC4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B5813C0-39BC-475E-B0C8-58BCD501EB9F}"/>
              </a:ext>
            </a:extLst>
          </p:cNvPr>
          <p:cNvSpPr/>
          <p:nvPr/>
        </p:nvSpPr>
        <p:spPr>
          <a:xfrm>
            <a:off x="1383599" y="3247229"/>
            <a:ext cx="20468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Tendencia en el uso y el consumo de le energía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Uso y consumo futuros de la energía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Oportunidades de mejora del desempeño energético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ES" sz="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EIE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</a:t>
            </a:r>
            <a:endParaRPr lang="es-ES" sz="1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LBEn</a:t>
            </a:r>
            <a:endParaRPr lang="es-ES" sz="1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ES" sz="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de la energía, metas de la energía y planes de acción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ES" sz="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Plan de recopilación de los datos de la energía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100" kern="1200" noProof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Acciones para tratar los riesgos y oportunidades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6F70B1-7B37-4FAD-8541-EAFCFCE54FED}"/>
              </a:ext>
            </a:extLst>
          </p:cNvPr>
          <p:cNvGrpSpPr/>
          <p:nvPr/>
        </p:nvGrpSpPr>
        <p:grpSpPr>
          <a:xfrm rot="5400000">
            <a:off x="6721838" y="4515130"/>
            <a:ext cx="1154221" cy="2568540"/>
            <a:chOff x="7681477" y="2658340"/>
            <a:chExt cx="1154221" cy="2568540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221F4939-784D-41E1-9255-B24D1EAA4D0E}"/>
                </a:ext>
              </a:extLst>
            </p:cNvPr>
            <p:cNvSpPr/>
            <p:nvPr/>
          </p:nvSpPr>
          <p:spPr>
            <a:xfrm rot="16200000">
              <a:off x="7862136" y="4194575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56C31FF-951D-4B32-9BE4-227ADA5BE2ED}"/>
                </a:ext>
              </a:extLst>
            </p:cNvPr>
            <p:cNvSpPr/>
            <p:nvPr/>
          </p:nvSpPr>
          <p:spPr>
            <a:xfrm rot="16200000">
              <a:off x="7034305" y="3659455"/>
              <a:ext cx="256854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Hay objetivos </a:t>
              </a:r>
            </a:p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del </a:t>
              </a:r>
              <a:r>
                <a:rPr lang="es-ES" sz="1400">
                  <a:solidFill>
                    <a:srgbClr val="22B88B"/>
                  </a:solidFill>
                </a:rPr>
                <a:t>Sistema</a:t>
              </a:r>
              <a:endParaRPr lang="en-US" sz="1400">
                <a:solidFill>
                  <a:srgbClr val="22B88B"/>
                </a:solidFill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94999AA-5DAE-4BAE-A87B-1D5410FBFF32}"/>
                </a:ext>
              </a:extLst>
            </p:cNvPr>
            <p:cNvSpPr/>
            <p:nvPr/>
          </p:nvSpPr>
          <p:spPr>
            <a:xfrm rot="5400000">
              <a:off x="8000694" y="2681974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6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Props1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1F6289A-18EF-41A7-BCE7-228FFD5D1F63}">
  <ds:schemaRefs>
    <ds:schemaRef ds:uri="2f6a910d-138e-42c1-8e8a-320c1b7cf3f7"/>
    <ds:schemaRef ds:uri="57dcf4a7-cd30-45ae-940f-c673e6c8995a"/>
    <ds:schemaRef ds:uri="611ea500-83e9-4ef4-bf2f-c0233a3133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1936</Words>
  <Application>Microsoft Office PowerPoint</Application>
  <PresentationFormat>Presentación en pantalla (4:3)</PresentationFormat>
  <Paragraphs>423</Paragraphs>
  <Slides>23</Slides>
  <Notes>12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Gema Millan Ballesteros</cp:lastModifiedBy>
  <cp:revision>3</cp:revision>
  <dcterms:created xsi:type="dcterms:W3CDTF">2015-07-06T02:50:51Z</dcterms:created>
  <dcterms:modified xsi:type="dcterms:W3CDTF">2019-10-14T17:57:53Z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