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8"/>
  </p:notesMasterIdLst>
  <p:sldIdLst>
    <p:sldId id="264" r:id="rId6"/>
    <p:sldId id="317" r:id="rId7"/>
    <p:sldId id="300" r:id="rId8"/>
    <p:sldId id="420" r:id="rId9"/>
    <p:sldId id="422" r:id="rId10"/>
    <p:sldId id="416" r:id="rId11"/>
    <p:sldId id="404" r:id="rId12"/>
    <p:sldId id="423" r:id="rId13"/>
    <p:sldId id="424" r:id="rId14"/>
    <p:sldId id="328" r:id="rId15"/>
    <p:sldId id="425" r:id="rId16"/>
    <p:sldId id="426" r:id="rId17"/>
    <p:sldId id="417" r:id="rId18"/>
    <p:sldId id="427" r:id="rId19"/>
    <p:sldId id="428" r:id="rId20"/>
    <p:sldId id="429" r:id="rId21"/>
    <p:sldId id="380" r:id="rId22"/>
    <p:sldId id="335" r:id="rId23"/>
    <p:sldId id="339" r:id="rId24"/>
    <p:sldId id="340" r:id="rId25"/>
    <p:sldId id="386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364" r:id="rId39"/>
    <p:sldId id="365" r:id="rId40"/>
    <p:sldId id="442" r:id="rId41"/>
    <p:sldId id="443" r:id="rId42"/>
    <p:sldId id="444" r:id="rId43"/>
    <p:sldId id="445" r:id="rId44"/>
    <p:sldId id="446" r:id="rId45"/>
    <p:sldId id="447" r:id="rId46"/>
    <p:sldId id="342" r:id="rId4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88B"/>
    <a:srgbClr val="2AA4A4"/>
    <a:srgbClr val="E7EEEF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1501-82B6-45A7-AD2E-5C2665EBAA4A}" v="18" dt="2019-07-24T13:05:36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22" y="10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9BA1501-82B6-45A7-AD2E-5C2665EBAA4A}"/>
    <pc:docChg chg="custSel modSld">
      <pc:chgData name="Sara Zarazaga Navarro" userId="3d120633-b5e1-4aa4-9335-407903167109" providerId="ADAL" clId="{79BA1501-82B6-45A7-AD2E-5C2665EBAA4A}" dt="2019-07-24T13:05:36.163" v="17" actId="207"/>
      <pc:docMkLst>
        <pc:docMk/>
      </pc:docMkLst>
      <pc:sldChg chg="addSp delSp modSp">
        <pc:chgData name="Sara Zarazaga Navarro" userId="3d120633-b5e1-4aa4-9335-407903167109" providerId="ADAL" clId="{79BA1501-82B6-45A7-AD2E-5C2665EBAA4A}" dt="2019-07-24T13:04:13.210" v="6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79BA1501-82B6-45A7-AD2E-5C2665EBAA4A}" dt="2019-07-24T13:04:13.210" v="6" actId="207"/>
          <ac:spMkLst>
            <pc:docMk/>
            <pc:sldMk cId="3530448664" sldId="333"/>
            <ac:spMk id="3" creationId="{00000000-0000-0000-0000-000000000000}"/>
          </ac:spMkLst>
        </pc:spChg>
        <pc:picChg chg="add">
          <ac:chgData name="Sara Zarazaga Navarro" userId="3d120633-b5e1-4aa4-9335-407903167109" providerId="ADAL" clId="{79BA1501-82B6-45A7-AD2E-5C2665EBAA4A}" dt="2019-07-24T13:03:58.658" v="3"/>
          <ac:picMkLst>
            <pc:docMk/>
            <pc:sldMk cId="3530448664" sldId="333"/>
            <ac:picMk id="14" creationId="{3A3B5BBE-3FBF-40C3-8D7C-D710D23BFFD1}"/>
          </ac:picMkLst>
        </pc:picChg>
        <pc:picChg chg="del">
          <ac:chgData name="Sara Zarazaga Navarro" userId="3d120633-b5e1-4aa4-9335-407903167109" providerId="ADAL" clId="{79BA1501-82B6-45A7-AD2E-5C2665EBAA4A}" dt="2019-07-24T13:03:58.388" v="2" actId="478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79BA1501-82B6-45A7-AD2E-5C2665EBAA4A}" dt="2019-07-24T13:04:34.234" v="8" actId="208"/>
        <pc:sldMkLst>
          <pc:docMk/>
          <pc:sldMk cId="1708202349" sldId="335"/>
        </pc:sldMkLst>
        <pc:spChg chg="mod">
          <ac:chgData name="Sara Zarazaga Navarro" userId="3d120633-b5e1-4aa4-9335-407903167109" providerId="ADAL" clId="{79BA1501-82B6-45A7-AD2E-5C2665EBAA4A}" dt="2019-07-24T13:04:34.234" v="8" actId="208"/>
          <ac:spMkLst>
            <pc:docMk/>
            <pc:sldMk cId="1708202349" sldId="335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27.538" v="7" actId="207"/>
          <ac:spMkLst>
            <pc:docMk/>
            <pc:sldMk cId="1708202349" sldId="335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4:56.105" v="12" actId="207"/>
        <pc:sldMkLst>
          <pc:docMk/>
          <pc:sldMk cId="2619818100" sldId="339"/>
        </pc:sldMkLst>
        <pc:spChg chg="mod">
          <ac:chgData name="Sara Zarazaga Navarro" userId="3d120633-b5e1-4aa4-9335-407903167109" providerId="ADAL" clId="{79BA1501-82B6-45A7-AD2E-5C2665EBAA4A}" dt="2019-07-24T13:04:45.001" v="10" actId="207"/>
          <ac:spMkLst>
            <pc:docMk/>
            <pc:sldMk cId="2619818100" sldId="339"/>
            <ac:spMk id="9" creationId="{1ACED0E5-AAFB-47F1-B22D-4DCAC1B04CCF}"/>
          </ac:spMkLst>
        </pc:spChg>
        <pc:spChg chg="mod">
          <ac:chgData name="Sara Zarazaga Navarro" userId="3d120633-b5e1-4aa4-9335-407903167109" providerId="ADAL" clId="{79BA1501-82B6-45A7-AD2E-5C2665EBAA4A}" dt="2019-07-24T13:04:52.327" v="11" actId="207"/>
          <ac:spMkLst>
            <pc:docMk/>
            <pc:sldMk cId="2619818100" sldId="339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56.105" v="12" actId="207"/>
          <ac:spMkLst>
            <pc:docMk/>
            <pc:sldMk cId="2619818100" sldId="339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13.434" v="16" actId="207"/>
        <pc:sldMkLst>
          <pc:docMk/>
          <pc:sldMk cId="1724277399" sldId="340"/>
        </pc:sldMkLst>
        <pc:spChg chg="mod">
          <ac:chgData name="Sara Zarazaga Navarro" userId="3d120633-b5e1-4aa4-9335-407903167109" providerId="ADAL" clId="{79BA1501-82B6-45A7-AD2E-5C2665EBAA4A}" dt="2019-07-24T13:05:10.590" v="15" actId="207"/>
          <ac:spMkLst>
            <pc:docMk/>
            <pc:sldMk cId="1724277399" sldId="340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5:13.434" v="16" actId="207"/>
          <ac:spMkLst>
            <pc:docMk/>
            <pc:sldMk cId="1724277399" sldId="340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36.163" v="17" actId="207"/>
        <pc:sldMkLst>
          <pc:docMk/>
          <pc:sldMk cId="45015174" sldId="371"/>
        </pc:sldMkLst>
        <pc:spChg chg="mod">
          <ac:chgData name="Sara Zarazaga Navarro" userId="3d120633-b5e1-4aa4-9335-407903167109" providerId="ADAL" clId="{79BA1501-82B6-45A7-AD2E-5C2665EBAA4A}" dt="2019-07-24T13:05:36.163" v="17" actId="207"/>
          <ac:spMkLst>
            <pc:docMk/>
            <pc:sldMk cId="45015174" sldId="371"/>
            <ac:spMk id="21" creationId="{00000000-0000-0000-0000-000000000000}"/>
          </ac:spMkLst>
        </pc:spChg>
      </pc:sldChg>
      <pc:sldChg chg="addSp delSp delAnim modAnim">
        <pc:chgData name="Sara Zarazaga Navarro" userId="3d120633-b5e1-4aa4-9335-407903167109" providerId="ADAL" clId="{79BA1501-82B6-45A7-AD2E-5C2665EBAA4A}" dt="2019-07-24T13:02:33.519" v="1"/>
        <pc:sldMkLst>
          <pc:docMk/>
          <pc:sldMk cId="3779627133" sldId="397"/>
        </pc:sldMkLst>
        <pc:spChg chg="del">
          <ac:chgData name="Sara Zarazaga Navarro" userId="3d120633-b5e1-4aa4-9335-407903167109" providerId="ADAL" clId="{79BA1501-82B6-45A7-AD2E-5C2665EBAA4A}" dt="2019-07-24T13:02:33.086" v="0" actId="478"/>
          <ac:spMkLst>
            <pc:docMk/>
            <pc:sldMk cId="3779627133" sldId="397"/>
            <ac:spMk id="6" creationId="{00000000-0000-0000-0000-000000000000}"/>
          </ac:spMkLst>
        </pc:spChg>
        <pc:spChg chg="add">
          <ac:chgData name="Sara Zarazaga Navarro" userId="3d120633-b5e1-4aa4-9335-407903167109" providerId="ADAL" clId="{79BA1501-82B6-45A7-AD2E-5C2665EBAA4A}" dt="2019-07-24T13:02:33.519" v="1"/>
          <ac:spMkLst>
            <pc:docMk/>
            <pc:sldMk cId="3779627133" sldId="397"/>
            <ac:spMk id="9" creationId="{8547BFCC-3833-4912-BF25-8DDF5CF518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System-Target</a:t>
          </a:r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Energy Target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de-DE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Experience
Competences
Techniques
</a:t>
          </a: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de-DE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de-DE" dirty="0" err="1"/>
            <a:t>Motivate</a:t>
          </a:r>
          <a:endParaRPr lang="de-DE" dirty="0"/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err="1"/>
            <a:t>Participate</a:t>
          </a:r>
          <a:endParaRPr lang="de-DE" dirty="0"/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Suggestion </a:t>
          </a:r>
          <a:r>
            <a:rPr lang="de-DE" sz="1050" dirty="0" err="1"/>
            <a:t>system</a:t>
          </a:r>
          <a:endParaRPr lang="de-DE" sz="1050" dirty="0"/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Scouts</a:t>
          </a: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err="1"/>
            <a:t>Inform</a:t>
          </a:r>
          <a:endParaRPr lang="de-DE" dirty="0"/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Contents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Meetings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Working </a:t>
          </a:r>
          <a:r>
            <a:rPr lang="de-DE" sz="1050" dirty="0" err="1"/>
            <a:t>groups</a:t>
          </a:r>
          <a:endParaRPr lang="de-DE" sz="1050" dirty="0"/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ProNak</a:t>
          </a:r>
          <a:endParaRPr lang="de-DE" sz="1050" dirty="0"/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Target </a:t>
          </a:r>
          <a:r>
            <a:rPr lang="de-DE" sz="1050" dirty="0" err="1"/>
            <a:t>agreement</a:t>
          </a:r>
          <a:endParaRPr lang="de-DE" sz="1050" dirty="0"/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Incentive </a:t>
          </a:r>
          <a:r>
            <a:rPr lang="de-DE" sz="1050" dirty="0" err="1"/>
            <a:t>systems</a:t>
          </a:r>
          <a:endParaRPr lang="de-DE" sz="1050" dirty="0"/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Contests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Days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Media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Materials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Notices</a:t>
          </a:r>
          <a:endParaRPr lang="de-DE" sz="1050" dirty="0"/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solidFill>
          <a:schemeClr val="accent5"/>
        </a:solidFill>
      </dgm:spPr>
      <dgm:t>
        <a:bodyPr/>
        <a:lstStyle/>
        <a:p>
          <a:r>
            <a:rPr lang="de-DE" dirty="0" err="1"/>
            <a:t>Enable</a:t>
          </a:r>
          <a:endParaRPr lang="de-DE" dirty="0"/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/>
      <dgm:t>
        <a:bodyPr/>
        <a:lstStyle/>
        <a:p>
          <a:r>
            <a:rPr lang="de-DE" dirty="0" err="1"/>
            <a:t>Win</a:t>
          </a:r>
          <a:endParaRPr lang="de-DE" dirty="0"/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 err="1"/>
            <a:t>Protect</a:t>
          </a:r>
          <a:r>
            <a:rPr lang="de-DE" dirty="0"/>
            <a:t> 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Service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Checklists</a:t>
          </a:r>
          <a:r>
            <a:rPr lang="de-DE" sz="1050" dirty="0"/>
            <a:t> </a:t>
          </a:r>
          <a:r>
            <a:rPr lang="de-DE" sz="1050" dirty="0" err="1"/>
            <a:t>specialist</a:t>
          </a:r>
          <a:r>
            <a:rPr lang="de-DE" sz="1050" dirty="0"/>
            <a:t> </a:t>
          </a:r>
          <a:r>
            <a:rPr lang="de-DE" sz="1050" dirty="0" err="1"/>
            <a:t>areas</a:t>
          </a:r>
          <a:endParaRPr lang="de-DE" sz="1050" dirty="0"/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Knowledge</a:t>
          </a:r>
          <a:endParaRPr lang="de-DE" sz="1050" dirty="0"/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Error </a:t>
          </a:r>
          <a:r>
            <a:rPr lang="de-DE" sz="1050" dirty="0" err="1"/>
            <a:t>culture</a:t>
          </a:r>
          <a:endParaRPr lang="de-DE" sz="1050" dirty="0"/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Check </a:t>
          </a:r>
          <a:r>
            <a:rPr lang="de-DE" sz="1050" dirty="0" err="1"/>
            <a:t>lists</a:t>
          </a:r>
          <a:endParaRPr lang="de-DE" sz="1050" dirty="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Automate</a:t>
          </a:r>
          <a:endParaRPr lang="de-DE" sz="1050" dirty="0"/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culture</a:t>
          </a:r>
          <a:endParaRPr lang="de-DE" sz="1050" dirty="0"/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Models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Stories 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Rituals, </a:t>
          </a:r>
          <a:r>
            <a:rPr lang="de-DE" sz="1050" dirty="0" err="1"/>
            <a:t>Continuity</a:t>
          </a:r>
          <a:endParaRPr lang="de-DE" sz="1050" dirty="0"/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Advanced</a:t>
          </a:r>
          <a:r>
            <a:rPr lang="de-DE" sz="1050" dirty="0"/>
            <a:t> </a:t>
          </a:r>
          <a:r>
            <a:rPr lang="de-DE" sz="1050" dirty="0" err="1"/>
            <a:t>training</a:t>
          </a:r>
          <a:endParaRPr lang="de-DE" sz="1050" dirty="0"/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A11C800F-278E-4648-9960-E300AA3EA73C}" type="presOf" srcId="{6A32DF0D-19BA-4EA7-A3EA-2667D9A21846}" destId="{3469FE93-25D8-4F7A-AA2A-3B82B871F07B}" srcOrd="0" destOrd="0" presId="urn:microsoft.com/office/officeart/2005/8/layout/lProcess3"/>
    <dgm:cxn modelId="{A5B66015-E3B0-4384-AC8A-17C01D32DBDB}" type="presOf" srcId="{1E14D347-EDB0-4FB6-88D4-7EF44ADAF18A}" destId="{C7816EB3-A758-44E1-9716-2B89F96A877D}" srcOrd="0" destOrd="0" presId="urn:microsoft.com/office/officeart/2005/8/layout/lProcess3"/>
    <dgm:cxn modelId="{36E4CC15-C2DC-43FB-B155-6A07BF68D07A}" type="presOf" srcId="{657230E7-1B02-46B8-BBC5-5C8281597D91}" destId="{0EC57499-A8B2-4920-AD32-11D61A2009C5}" srcOrd="0" destOrd="0" presId="urn:microsoft.com/office/officeart/2005/8/layout/lProcess3"/>
    <dgm:cxn modelId="{8C331A16-2562-4C1B-A482-9D0F23C16DBE}" type="presOf" srcId="{E26ACE8D-9CA8-4C40-8963-824FEC2C3B00}" destId="{5A97C4D4-A878-443D-9798-C86BA6573CB4}" srcOrd="0" destOrd="0" presId="urn:microsoft.com/office/officeart/2005/8/layout/lProcess3"/>
    <dgm:cxn modelId="{2D488319-57CC-4479-B2D7-8D95BAAB1FA2}" type="presOf" srcId="{20819C42-E30F-489D-8EB9-A1D05759EB1E}" destId="{214557C9-8919-4BDA-9FCC-99CF99D9DE4C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5DF4892B-9B44-41B5-A80F-00BC5E8402B3}" type="presOf" srcId="{4A2D602B-9F04-4313-9347-796E3F6A291B}" destId="{0FC285FE-E05A-4DCB-98A7-D86A684DD27A}" srcOrd="0" destOrd="0" presId="urn:microsoft.com/office/officeart/2005/8/layout/lProcess3"/>
    <dgm:cxn modelId="{E5E0F02C-7127-48D3-A4AB-B0D1F24AC143}" type="presOf" srcId="{49BE4C59-0E59-467E-914B-E952E2D35E49}" destId="{42240598-6235-4F17-9158-318D2B27D4A9}" srcOrd="0" destOrd="0" presId="urn:microsoft.com/office/officeart/2005/8/layout/lProcess3"/>
    <dgm:cxn modelId="{94D4B030-4213-4085-B110-5AA5BF623A56}" type="presOf" srcId="{B8045214-B910-4C83-A908-1A83D5D50897}" destId="{05A9CC36-733E-4CA2-87D6-B295FB8B7877}" srcOrd="0" destOrd="0" presId="urn:microsoft.com/office/officeart/2005/8/layout/lProcess3"/>
    <dgm:cxn modelId="{28D51D32-9F93-4BFC-ACAE-414C338ABAB3}" type="presOf" srcId="{AB936372-C5D0-431A-AEB3-C9CA514819EE}" destId="{4F642A6E-B068-4FB9-8633-E089EDD7ECE4}" srcOrd="0" destOrd="0" presId="urn:microsoft.com/office/officeart/2005/8/layout/lProcess3"/>
    <dgm:cxn modelId="{28212535-9DB7-4109-846F-7914E7B93FF5}" type="presOf" srcId="{0AC9F133-0C41-4FEE-9C31-8CB3A9DDAB8B}" destId="{8B305C19-5E8C-42F2-8E7E-D8E4EA2DA894}" srcOrd="0" destOrd="0" presId="urn:microsoft.com/office/officeart/2005/8/layout/lProcess3"/>
    <dgm:cxn modelId="{4BB43236-C508-4D5F-BF32-8F8B66800CED}" type="presOf" srcId="{F54F4155-A9FE-46F1-BF06-8D1AD4F66222}" destId="{9B63BCE3-565F-44C2-BF76-2BD44F3B0074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88823C44-0F34-4492-8A42-3E4F841DBAA8}" type="presOf" srcId="{C31D5ED6-6BD5-4732-A940-127CE79FEE58}" destId="{BCF9872A-410E-4CAE-96FB-235B0B49EAB3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C285C545-15D6-4E63-ACA4-A05CF30CC85B}" type="presOf" srcId="{F3718637-FCE1-4284-BA23-473E0BBDFC86}" destId="{A2CA4AAF-5B78-4E80-AC43-C09EE94F4C12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FCCE9967-C9CA-4A99-882F-619A567F0237}" type="presOf" srcId="{10860C30-9269-48B2-9F9A-03216A87DB75}" destId="{60683E4C-B840-43A2-B11A-DAAC446B32C4}" srcOrd="0" destOrd="0" presId="urn:microsoft.com/office/officeart/2005/8/layout/lProcess3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CFE1D46D-75C1-44EE-B600-6EA5CB8E7AB8}" type="presOf" srcId="{46F6882F-F69B-4043-8B15-CD23217972BA}" destId="{F6870673-7F8A-41AD-9291-7D1ADE8CC9B6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EB60CB54-98D8-4551-8981-8092F0BA24BA}" type="presOf" srcId="{D1E5B27B-A1AD-4E5C-8077-397155D3C068}" destId="{0D04FF0A-F00C-4832-8814-EE89B6A971C0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89799E87-E38E-4170-9DBF-FFACEC074FF4}" type="presOf" srcId="{87467AF4-9954-4C97-B872-CD21BE218ACA}" destId="{E337BA27-9A33-464C-8581-51004DEE1119}" srcOrd="0" destOrd="0" presId="urn:microsoft.com/office/officeart/2005/8/layout/lProcess3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CC313388-9DBD-476A-8D86-751FF3E4D1B0}" type="presOf" srcId="{D08B421A-4364-4413-8D12-CF8965C5B596}" destId="{32A43EAE-2E26-4351-AA49-5C9F4774C2EF}" srcOrd="0" destOrd="0" presId="urn:microsoft.com/office/officeart/2005/8/layout/lProcess3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2E826B89-F565-43A7-A8F1-9BF1956CBC94}" type="presOf" srcId="{99A1D180-11D7-411F-A5BE-07E12729F085}" destId="{99C237BB-700E-418B-A279-8B1AFE43DBA1}" srcOrd="0" destOrd="0" presId="urn:microsoft.com/office/officeart/2005/8/layout/lProcess3"/>
    <dgm:cxn modelId="{EBE29589-847F-42CB-9C26-3A9A27BB366E}" type="presOf" srcId="{DBA7DF64-868D-4C11-B109-2A5992A8AC52}" destId="{DAE6A969-1DDA-40D0-B7EF-C42AB7AB4B29}" srcOrd="0" destOrd="0" presId="urn:microsoft.com/office/officeart/2005/8/layout/lProcess3"/>
    <dgm:cxn modelId="{5C1B388B-ADE0-4D39-B8D2-D2E9CCB7B760}" type="presOf" srcId="{8B438ABE-7A84-435B-ADB4-19CBAD38B6B1}" destId="{DDD0EC3A-A9EE-4B57-B0D3-A2F51E6846F7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AA965490-D5DF-4B2C-9661-7303B0F348B1}" type="presOf" srcId="{87798B80-EFDD-4577-80A1-C550979F341A}" destId="{A3AF6C67-89AC-4612-87F2-C132E28715F4}" srcOrd="0" destOrd="0" presId="urn:microsoft.com/office/officeart/2005/8/layout/lProcess3"/>
    <dgm:cxn modelId="{30464C96-501F-4C15-800B-C13C4402C935}" type="presOf" srcId="{DE5AB340-881C-4E1E-9FB4-2109DBECF6E9}" destId="{C1263683-AB4D-45E3-89DA-C3305E2261E6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8E2DF79D-1A91-4F84-BD95-803D7C9AEC16}" type="presOf" srcId="{D8DDFF25-F712-49AE-92BF-9D0A7E87DEDA}" destId="{5D0BC6CE-D9E9-425F-AAB4-3FF57CE06C29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76E6F4A1-E436-4394-8045-45902B71CB53}" type="presOf" srcId="{6FCF858A-8510-451C-A0C5-2F77AAB54097}" destId="{9FE1FEF1-AC15-44B8-9DFE-ACEDBA21889C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64742BAB-4751-4B93-A7F6-5A06BD0C1CC2}" type="presOf" srcId="{A9B5A552-0AB6-45CD-8587-E1EBBC4571A7}" destId="{86772383-184D-4338-BBF2-9F3EE7456109}" srcOrd="0" destOrd="0" presId="urn:microsoft.com/office/officeart/2005/8/layout/lProcess3"/>
    <dgm:cxn modelId="{6EBBBEAC-2E56-4FF9-857A-5CD34AEF47EC}" type="presOf" srcId="{8343443B-391F-47DA-8F27-878DCD01A8F7}" destId="{6069B7D2-84CF-4388-8294-214EBF747812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2984B7AE-8C4B-428F-B355-CC101A5EE666}" type="presOf" srcId="{19B11093-B1E4-42ED-BC89-E4E9617958AE}" destId="{E0F721E2-5E34-4FDF-9250-E67690A274E7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3C1CC7B3-1191-4228-9EA6-3D2DE7AE8351}" type="presOf" srcId="{70B55A40-03BF-42E3-9EFB-43A2B5FF01FC}" destId="{E9D6A19D-1C54-497A-977B-6B3FADC653D9}" srcOrd="0" destOrd="0" presId="urn:microsoft.com/office/officeart/2005/8/layout/lProcess3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1903BFB6-6B18-4FA8-8747-E65CA3CECD94}" type="presOf" srcId="{A8127BB2-82B4-461E-BEB4-AF580DF5AC37}" destId="{33A640BD-4AC1-4FDC-93CB-CF800E4FF82D}" srcOrd="0" destOrd="0" presId="urn:microsoft.com/office/officeart/2005/8/layout/lProcess3"/>
    <dgm:cxn modelId="{23C5ACB7-EF30-4C96-943C-5B33ABC5D7C1}" type="presOf" srcId="{D76B38AF-C2FA-4636-BF20-4BC399DF0CD7}" destId="{1188A86D-921C-4C2E-A81B-57406570CF1F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B588C3D3-9EC4-4D6C-B57E-0F20E1E801D2}" type="presOf" srcId="{FA4B7B06-2109-4AFB-8378-AEB654F11F1D}" destId="{39CAE5B6-511D-4CAB-8FC8-5B3201A8ACFD}" srcOrd="0" destOrd="0" presId="urn:microsoft.com/office/officeart/2005/8/layout/lProcess3"/>
    <dgm:cxn modelId="{403F35D4-EB9A-4547-B196-CBD42790C487}" type="presOf" srcId="{D9A7F9A0-AFA3-4D96-BC32-3BE3678D6753}" destId="{23464EA3-B7D0-48C2-A8A8-7A60F4F93940}" srcOrd="0" destOrd="0" presId="urn:microsoft.com/office/officeart/2005/8/layout/lProcess3"/>
    <dgm:cxn modelId="{F28908D8-EA7A-4945-B4E3-4AC46608EEE7}" type="presOf" srcId="{6C7FD647-C4D2-4919-8304-9CD56F50E808}" destId="{B0EA1530-5E67-42E5-AEC1-A7BEA102742D}" srcOrd="0" destOrd="0" presId="urn:microsoft.com/office/officeart/2005/8/layout/lProcess3"/>
    <dgm:cxn modelId="{291865DD-2E1C-452F-B0F6-949084DCEBE8}" type="presOf" srcId="{A4F730FD-FC33-452E-A48D-4FC3095C44E5}" destId="{3F9CB453-C704-41B6-BCA9-986D6B2D5D5F}" srcOrd="0" destOrd="0" presId="urn:microsoft.com/office/officeart/2005/8/layout/lProcess3"/>
    <dgm:cxn modelId="{9CA4BDE8-04AE-4DD3-932E-B9EFA08FE63A}" type="presOf" srcId="{E6C19BA5-325B-4258-94F4-71F808C19D56}" destId="{E0CBC892-841E-46DE-A266-2869E5C03DFA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F4A02CFE-E8A4-44CB-B74E-F672A20CE8F7}" type="presOf" srcId="{3F594A75-981B-4AE7-8AF2-F807E47FB03C}" destId="{D71F5526-3208-40F5-A072-1DF422AB9B66}" srcOrd="0" destOrd="0" presId="urn:microsoft.com/office/officeart/2005/8/layout/lProcess3"/>
    <dgm:cxn modelId="{BCCCC140-6337-4D74-9893-9C5AD46102FD}" type="presParOf" srcId="{214557C9-8919-4BDA-9FCC-99CF99D9DE4C}" destId="{F696D48E-8FA0-4F8C-8B0C-438B24C2EAB6}" srcOrd="0" destOrd="0" presId="urn:microsoft.com/office/officeart/2005/8/layout/lProcess3"/>
    <dgm:cxn modelId="{DD77FC16-A9CF-4161-A6ED-D4DBCBF70D23}" type="presParOf" srcId="{F696D48E-8FA0-4F8C-8B0C-438B24C2EAB6}" destId="{E0CBC892-841E-46DE-A266-2869E5C03DFA}" srcOrd="0" destOrd="0" presId="urn:microsoft.com/office/officeart/2005/8/layout/lProcess3"/>
    <dgm:cxn modelId="{1FF9F542-D3B2-4B0E-AA09-387CB8942CD8}" type="presParOf" srcId="{F696D48E-8FA0-4F8C-8B0C-438B24C2EAB6}" destId="{0B761CEE-58EC-4ED6-861A-9BA057D0AFBF}" srcOrd="1" destOrd="0" presId="urn:microsoft.com/office/officeart/2005/8/layout/lProcess3"/>
    <dgm:cxn modelId="{28FB2D7F-ED33-4C83-93B6-E52BD6E6F80B}" type="presParOf" srcId="{F696D48E-8FA0-4F8C-8B0C-438B24C2EAB6}" destId="{0EC57499-A8B2-4920-AD32-11D61A2009C5}" srcOrd="2" destOrd="0" presId="urn:microsoft.com/office/officeart/2005/8/layout/lProcess3"/>
    <dgm:cxn modelId="{D057C130-2904-4DBC-AF06-FE324ACC91CE}" type="presParOf" srcId="{F696D48E-8FA0-4F8C-8B0C-438B24C2EAB6}" destId="{3E5A0DB0-393F-4FD1-826A-D6FE27BEB986}" srcOrd="3" destOrd="0" presId="urn:microsoft.com/office/officeart/2005/8/layout/lProcess3"/>
    <dgm:cxn modelId="{CCCB610F-D348-4F74-ACB3-5C4D13609579}" type="presParOf" srcId="{F696D48E-8FA0-4F8C-8B0C-438B24C2EAB6}" destId="{39CAE5B6-511D-4CAB-8FC8-5B3201A8ACFD}" srcOrd="4" destOrd="0" presId="urn:microsoft.com/office/officeart/2005/8/layout/lProcess3"/>
    <dgm:cxn modelId="{0D62C4A9-BE36-42A1-A0E7-02E90D851569}" type="presParOf" srcId="{F696D48E-8FA0-4F8C-8B0C-438B24C2EAB6}" destId="{C573F775-559E-49AF-B627-8FC0AB17B8A0}" srcOrd="5" destOrd="0" presId="urn:microsoft.com/office/officeart/2005/8/layout/lProcess3"/>
    <dgm:cxn modelId="{BFA39E8C-4801-4005-9E64-8BF23864D4D1}" type="presParOf" srcId="{F696D48E-8FA0-4F8C-8B0C-438B24C2EAB6}" destId="{05A9CC36-733E-4CA2-87D6-B295FB8B7877}" srcOrd="6" destOrd="0" presId="urn:microsoft.com/office/officeart/2005/8/layout/lProcess3"/>
    <dgm:cxn modelId="{680A9667-8972-4A40-9C6C-596BCED28FD9}" type="presParOf" srcId="{F696D48E-8FA0-4F8C-8B0C-438B24C2EAB6}" destId="{05C70D07-05AA-427B-A5ED-70C8F839FA17}" srcOrd="7" destOrd="0" presId="urn:microsoft.com/office/officeart/2005/8/layout/lProcess3"/>
    <dgm:cxn modelId="{36CD99BC-A973-4087-935E-DE0AF63005BE}" type="presParOf" srcId="{F696D48E-8FA0-4F8C-8B0C-438B24C2EAB6}" destId="{C7816EB3-A758-44E1-9716-2B89F96A877D}" srcOrd="8" destOrd="0" presId="urn:microsoft.com/office/officeart/2005/8/layout/lProcess3"/>
    <dgm:cxn modelId="{9955D928-A9A6-4695-96F8-0D1098EE0F5C}" type="presParOf" srcId="{F696D48E-8FA0-4F8C-8B0C-438B24C2EAB6}" destId="{44515CFE-5929-4FA3-B5F3-DC9D37D0F89E}" srcOrd="9" destOrd="0" presId="urn:microsoft.com/office/officeart/2005/8/layout/lProcess3"/>
    <dgm:cxn modelId="{3CFC4AF6-B9EA-4519-9AFA-0269CD10FC8C}" type="presParOf" srcId="{F696D48E-8FA0-4F8C-8B0C-438B24C2EAB6}" destId="{E9D6A19D-1C54-497A-977B-6B3FADC653D9}" srcOrd="10" destOrd="0" presId="urn:microsoft.com/office/officeart/2005/8/layout/lProcess3"/>
    <dgm:cxn modelId="{5BD4A386-833E-4B9B-8B3D-E73D08B25D24}" type="presParOf" srcId="{214557C9-8919-4BDA-9FCC-99CF99D9DE4C}" destId="{F6DC2CE1-7872-48CB-BA5D-E8D7B1210791}" srcOrd="1" destOrd="0" presId="urn:microsoft.com/office/officeart/2005/8/layout/lProcess3"/>
    <dgm:cxn modelId="{454473D4-0212-49AC-A5AF-93CA77E74620}" type="presParOf" srcId="{214557C9-8919-4BDA-9FCC-99CF99D9DE4C}" destId="{8C55A440-E25A-4600-A13E-FE816B2E9CA8}" srcOrd="2" destOrd="0" presId="urn:microsoft.com/office/officeart/2005/8/layout/lProcess3"/>
    <dgm:cxn modelId="{0091B09F-1F40-4C3B-83DA-07BF560A3B40}" type="presParOf" srcId="{8C55A440-E25A-4600-A13E-FE816B2E9CA8}" destId="{3469FE93-25D8-4F7A-AA2A-3B82B871F07B}" srcOrd="0" destOrd="0" presId="urn:microsoft.com/office/officeart/2005/8/layout/lProcess3"/>
    <dgm:cxn modelId="{CFEA8FF5-348A-4BB8-A293-334035D59FBB}" type="presParOf" srcId="{8C55A440-E25A-4600-A13E-FE816B2E9CA8}" destId="{3C4FA1FC-7FDE-4990-97E6-87E15802DFF4}" srcOrd="1" destOrd="0" presId="urn:microsoft.com/office/officeart/2005/8/layout/lProcess3"/>
    <dgm:cxn modelId="{719338B0-8E33-4605-B9DB-66D37636FE1E}" type="presParOf" srcId="{8C55A440-E25A-4600-A13E-FE816B2E9CA8}" destId="{9FE1FEF1-AC15-44B8-9DFE-ACEDBA21889C}" srcOrd="2" destOrd="0" presId="urn:microsoft.com/office/officeart/2005/8/layout/lProcess3"/>
    <dgm:cxn modelId="{E96B338E-3834-4B5B-971F-1C60906CDCF5}" type="presParOf" srcId="{8C55A440-E25A-4600-A13E-FE816B2E9CA8}" destId="{22C60C31-914A-4AC7-A621-1EFF7BF81725}" srcOrd="3" destOrd="0" presId="urn:microsoft.com/office/officeart/2005/8/layout/lProcess3"/>
    <dgm:cxn modelId="{307743C5-FB67-4670-AE5A-65507AE1F7E9}" type="presParOf" srcId="{8C55A440-E25A-4600-A13E-FE816B2E9CA8}" destId="{4F642A6E-B068-4FB9-8633-E089EDD7ECE4}" srcOrd="4" destOrd="0" presId="urn:microsoft.com/office/officeart/2005/8/layout/lProcess3"/>
    <dgm:cxn modelId="{7A5B4811-2EE5-4ABC-90AC-5DEEE58AD90D}" type="presParOf" srcId="{8C55A440-E25A-4600-A13E-FE816B2E9CA8}" destId="{A4448E90-FAA0-4094-8368-7E284BDDF933}" srcOrd="5" destOrd="0" presId="urn:microsoft.com/office/officeart/2005/8/layout/lProcess3"/>
    <dgm:cxn modelId="{B375AF2F-3679-43AF-AB08-8889E7308273}" type="presParOf" srcId="{8C55A440-E25A-4600-A13E-FE816B2E9CA8}" destId="{99C237BB-700E-418B-A279-8B1AFE43DBA1}" srcOrd="6" destOrd="0" presId="urn:microsoft.com/office/officeart/2005/8/layout/lProcess3"/>
    <dgm:cxn modelId="{A4383D54-B684-4542-B48A-0F4F6DAA2D9B}" type="presParOf" srcId="{8C55A440-E25A-4600-A13E-FE816B2E9CA8}" destId="{F37850E5-0673-420E-82C1-4DB37E867775}" srcOrd="7" destOrd="0" presId="urn:microsoft.com/office/officeart/2005/8/layout/lProcess3"/>
    <dgm:cxn modelId="{102DB528-D109-4FB5-A355-B668A133BDCC}" type="presParOf" srcId="{8C55A440-E25A-4600-A13E-FE816B2E9CA8}" destId="{23464EA3-B7D0-48C2-A8A8-7A60F4F93940}" srcOrd="8" destOrd="0" presId="urn:microsoft.com/office/officeart/2005/8/layout/lProcess3"/>
    <dgm:cxn modelId="{916C9DCD-B236-4EE9-94F8-7697ED839FB7}" type="presParOf" srcId="{8C55A440-E25A-4600-A13E-FE816B2E9CA8}" destId="{B1C3E8A0-AB96-4A2F-B0F9-D8569B2C8B2F}" srcOrd="9" destOrd="0" presId="urn:microsoft.com/office/officeart/2005/8/layout/lProcess3"/>
    <dgm:cxn modelId="{C2256C59-81EA-4398-9EB2-B320554AC2D9}" type="presParOf" srcId="{8C55A440-E25A-4600-A13E-FE816B2E9CA8}" destId="{6069B7D2-84CF-4388-8294-214EBF747812}" srcOrd="10" destOrd="0" presId="urn:microsoft.com/office/officeart/2005/8/layout/lProcess3"/>
    <dgm:cxn modelId="{AFF55B0B-EF50-41F9-8DFB-2565D748F9E4}" type="presParOf" srcId="{214557C9-8919-4BDA-9FCC-99CF99D9DE4C}" destId="{092093C7-2110-4438-98FA-6EAB6F43FFBB}" srcOrd="3" destOrd="0" presId="urn:microsoft.com/office/officeart/2005/8/layout/lProcess3"/>
    <dgm:cxn modelId="{E5BFE343-C38A-44D0-B283-F710794F64E8}" type="presParOf" srcId="{214557C9-8919-4BDA-9FCC-99CF99D9DE4C}" destId="{6AAE1734-5E71-40DC-A1B3-57093D793075}" srcOrd="4" destOrd="0" presId="urn:microsoft.com/office/officeart/2005/8/layout/lProcess3"/>
    <dgm:cxn modelId="{F3C5F868-9AE5-463B-9CD4-F37EBD5F9CED}" type="presParOf" srcId="{6AAE1734-5E71-40DC-A1B3-57093D793075}" destId="{5A97C4D4-A878-443D-9798-C86BA6573CB4}" srcOrd="0" destOrd="0" presId="urn:microsoft.com/office/officeart/2005/8/layout/lProcess3"/>
    <dgm:cxn modelId="{14031E4A-DACB-4340-B356-056AB2480680}" type="presParOf" srcId="{6AAE1734-5E71-40DC-A1B3-57093D793075}" destId="{9A2B236C-81B4-4214-AD57-C5313C9580E9}" srcOrd="1" destOrd="0" presId="urn:microsoft.com/office/officeart/2005/8/layout/lProcess3"/>
    <dgm:cxn modelId="{763241D4-99E7-4188-9FB0-7D02693922E2}" type="presParOf" srcId="{6AAE1734-5E71-40DC-A1B3-57093D793075}" destId="{0FC285FE-E05A-4DCB-98A7-D86A684DD27A}" srcOrd="2" destOrd="0" presId="urn:microsoft.com/office/officeart/2005/8/layout/lProcess3"/>
    <dgm:cxn modelId="{C18C6F9D-3051-4400-AAA9-72C1DEE13692}" type="presParOf" srcId="{6AAE1734-5E71-40DC-A1B3-57093D793075}" destId="{EEC5A2F4-54A7-4E4D-BA43-43564C4C464B}" srcOrd="3" destOrd="0" presId="urn:microsoft.com/office/officeart/2005/8/layout/lProcess3"/>
    <dgm:cxn modelId="{F71F6ABA-F4FB-46DA-A387-F910A0249BA7}" type="presParOf" srcId="{6AAE1734-5E71-40DC-A1B3-57093D793075}" destId="{8B305C19-5E8C-42F2-8E7E-D8E4EA2DA894}" srcOrd="4" destOrd="0" presId="urn:microsoft.com/office/officeart/2005/8/layout/lProcess3"/>
    <dgm:cxn modelId="{AA64F872-BF90-453D-ACCA-21860234F73E}" type="presParOf" srcId="{6AAE1734-5E71-40DC-A1B3-57093D793075}" destId="{D5B8D93B-A6EB-40F0-87C3-4B5444729CD5}" srcOrd="5" destOrd="0" presId="urn:microsoft.com/office/officeart/2005/8/layout/lProcess3"/>
    <dgm:cxn modelId="{104EAAA8-6D73-46B3-8625-83D4E7719DF5}" type="presParOf" srcId="{6AAE1734-5E71-40DC-A1B3-57093D793075}" destId="{60683E4C-B840-43A2-B11A-DAAC446B32C4}" srcOrd="6" destOrd="0" presId="urn:microsoft.com/office/officeart/2005/8/layout/lProcess3"/>
    <dgm:cxn modelId="{FC770160-5821-4BC2-B6A1-283B0DF52804}" type="presParOf" srcId="{6AAE1734-5E71-40DC-A1B3-57093D793075}" destId="{ADAFD9CB-9463-4904-A5D4-D16C445A95E8}" srcOrd="7" destOrd="0" presId="urn:microsoft.com/office/officeart/2005/8/layout/lProcess3"/>
    <dgm:cxn modelId="{5007FECD-527A-4CED-83D8-2C23963409DB}" type="presParOf" srcId="{6AAE1734-5E71-40DC-A1B3-57093D793075}" destId="{E0F721E2-5E34-4FDF-9250-E67690A274E7}" srcOrd="8" destOrd="0" presId="urn:microsoft.com/office/officeart/2005/8/layout/lProcess3"/>
    <dgm:cxn modelId="{432D1294-C6C8-4EB4-9450-B64D53B81A05}" type="presParOf" srcId="{6AAE1734-5E71-40DC-A1B3-57093D793075}" destId="{15B2BFFB-2AB9-4CB6-9C83-3563D6A9F1FC}" srcOrd="9" destOrd="0" presId="urn:microsoft.com/office/officeart/2005/8/layout/lProcess3"/>
    <dgm:cxn modelId="{98891A98-CCFE-410F-AA44-49C0632A6D33}" type="presParOf" srcId="{6AAE1734-5E71-40DC-A1B3-57093D793075}" destId="{BCF9872A-410E-4CAE-96FB-235B0B49EAB3}" srcOrd="10" destOrd="0" presId="urn:microsoft.com/office/officeart/2005/8/layout/lProcess3"/>
    <dgm:cxn modelId="{3A031DA1-32B4-4639-9642-CEB93477C1F6}" type="presParOf" srcId="{214557C9-8919-4BDA-9FCC-99CF99D9DE4C}" destId="{6C15330E-628B-4D08-A9C4-203E78541F74}" srcOrd="5" destOrd="0" presId="urn:microsoft.com/office/officeart/2005/8/layout/lProcess3"/>
    <dgm:cxn modelId="{9ACA4440-77D2-4C3D-9FA1-077C7D999272}" type="presParOf" srcId="{214557C9-8919-4BDA-9FCC-99CF99D9DE4C}" destId="{E48237DD-3670-40CF-ADCA-E37F49EA51C1}" srcOrd="6" destOrd="0" presId="urn:microsoft.com/office/officeart/2005/8/layout/lProcess3"/>
    <dgm:cxn modelId="{56971EBB-4AB9-4417-8942-12D3294F0825}" type="presParOf" srcId="{E48237DD-3670-40CF-ADCA-E37F49EA51C1}" destId="{9B63BCE3-565F-44C2-BF76-2BD44F3B0074}" srcOrd="0" destOrd="0" presId="urn:microsoft.com/office/officeart/2005/8/layout/lProcess3"/>
    <dgm:cxn modelId="{8CE5E2DC-1211-49C4-B0ED-A00498D0A22E}" type="presParOf" srcId="{E48237DD-3670-40CF-ADCA-E37F49EA51C1}" destId="{E484D73F-FC66-44CF-995E-9B4C22CE4423}" srcOrd="1" destOrd="0" presId="urn:microsoft.com/office/officeart/2005/8/layout/lProcess3"/>
    <dgm:cxn modelId="{1C8E11F9-3E05-408B-9085-A2734A45430C}" type="presParOf" srcId="{E48237DD-3670-40CF-ADCA-E37F49EA51C1}" destId="{B0EA1530-5E67-42E5-AEC1-A7BEA102742D}" srcOrd="2" destOrd="0" presId="urn:microsoft.com/office/officeart/2005/8/layout/lProcess3"/>
    <dgm:cxn modelId="{8C532D72-D53F-40C7-850C-8526AC9A6444}" type="presParOf" srcId="{E48237DD-3670-40CF-ADCA-E37F49EA51C1}" destId="{E2B7097F-0A4B-4537-9454-213B850CF645}" srcOrd="3" destOrd="0" presId="urn:microsoft.com/office/officeart/2005/8/layout/lProcess3"/>
    <dgm:cxn modelId="{F984952A-A5AD-451C-9E8C-8DC04A17E6D2}" type="presParOf" srcId="{E48237DD-3670-40CF-ADCA-E37F49EA51C1}" destId="{A3AF6C67-89AC-4612-87F2-C132E28715F4}" srcOrd="4" destOrd="0" presId="urn:microsoft.com/office/officeart/2005/8/layout/lProcess3"/>
    <dgm:cxn modelId="{123F6C0C-4FA2-4C1E-AAE0-89F666AAEB4F}" type="presParOf" srcId="{E48237DD-3670-40CF-ADCA-E37F49EA51C1}" destId="{F734B81B-D371-4090-8F0A-4BF9E73E708D}" srcOrd="5" destOrd="0" presId="urn:microsoft.com/office/officeart/2005/8/layout/lProcess3"/>
    <dgm:cxn modelId="{6AFD6D99-C010-421D-B092-F21F72E0C467}" type="presParOf" srcId="{E48237DD-3670-40CF-ADCA-E37F49EA51C1}" destId="{42240598-6235-4F17-9158-318D2B27D4A9}" srcOrd="6" destOrd="0" presId="urn:microsoft.com/office/officeart/2005/8/layout/lProcess3"/>
    <dgm:cxn modelId="{EF221693-C940-4567-80EB-B2602CAE155F}" type="presParOf" srcId="{E48237DD-3670-40CF-ADCA-E37F49EA51C1}" destId="{B75C83F3-1F45-4735-922E-F6F266112138}" srcOrd="7" destOrd="0" presId="urn:microsoft.com/office/officeart/2005/8/layout/lProcess3"/>
    <dgm:cxn modelId="{58D01C71-75B6-4382-89B5-8893678E616E}" type="presParOf" srcId="{E48237DD-3670-40CF-ADCA-E37F49EA51C1}" destId="{F6870673-7F8A-41AD-9291-7D1ADE8CC9B6}" srcOrd="8" destOrd="0" presId="urn:microsoft.com/office/officeart/2005/8/layout/lProcess3"/>
    <dgm:cxn modelId="{05325DCD-4189-468E-B5F2-5411AD0E0961}" type="presParOf" srcId="{E48237DD-3670-40CF-ADCA-E37F49EA51C1}" destId="{871C2B4A-7C5C-4EF0-B4A4-3094582743DA}" srcOrd="9" destOrd="0" presId="urn:microsoft.com/office/officeart/2005/8/layout/lProcess3"/>
    <dgm:cxn modelId="{467A93F0-F5D1-46C6-97A3-24A3740B627A}" type="presParOf" srcId="{E48237DD-3670-40CF-ADCA-E37F49EA51C1}" destId="{DDD0EC3A-A9EE-4B57-B0D3-A2F51E6846F7}" srcOrd="10" destOrd="0" presId="urn:microsoft.com/office/officeart/2005/8/layout/lProcess3"/>
    <dgm:cxn modelId="{9E6271CB-0153-460E-8C00-D9EC7F067AE5}" type="presParOf" srcId="{214557C9-8919-4BDA-9FCC-99CF99D9DE4C}" destId="{61C5A4AD-F808-4235-82E4-0548271412F6}" srcOrd="7" destOrd="0" presId="urn:microsoft.com/office/officeart/2005/8/layout/lProcess3"/>
    <dgm:cxn modelId="{DF7B8223-2475-4DE4-A5E8-D7CAD1C8A3E9}" type="presParOf" srcId="{214557C9-8919-4BDA-9FCC-99CF99D9DE4C}" destId="{C9F8D20B-4E8E-4B32-A72F-93DEA70B17E7}" srcOrd="8" destOrd="0" presId="urn:microsoft.com/office/officeart/2005/8/layout/lProcess3"/>
    <dgm:cxn modelId="{636FE93C-964C-41D8-A74F-C37F90C981B1}" type="presParOf" srcId="{C9F8D20B-4E8E-4B32-A72F-93DEA70B17E7}" destId="{1188A86D-921C-4C2E-A81B-57406570CF1F}" srcOrd="0" destOrd="0" presId="urn:microsoft.com/office/officeart/2005/8/layout/lProcess3"/>
    <dgm:cxn modelId="{3C1E7F5A-C993-492A-ABC9-A9A0CB99CA06}" type="presParOf" srcId="{C9F8D20B-4E8E-4B32-A72F-93DEA70B17E7}" destId="{D32C5D71-B7E5-400D-B956-010A6DFE7856}" srcOrd="1" destOrd="0" presId="urn:microsoft.com/office/officeart/2005/8/layout/lProcess3"/>
    <dgm:cxn modelId="{E09E2137-4452-4AF5-BDBD-A7307E4AA7AD}" type="presParOf" srcId="{C9F8D20B-4E8E-4B32-A72F-93DEA70B17E7}" destId="{A2CA4AAF-5B78-4E80-AC43-C09EE94F4C12}" srcOrd="2" destOrd="0" presId="urn:microsoft.com/office/officeart/2005/8/layout/lProcess3"/>
    <dgm:cxn modelId="{D53D6D42-D817-463F-88A3-607C3FD6C6BE}" type="presParOf" srcId="{C9F8D20B-4E8E-4B32-A72F-93DEA70B17E7}" destId="{F3EF5A86-81E0-475C-9C9F-DB56C952D18A}" srcOrd="3" destOrd="0" presId="urn:microsoft.com/office/officeart/2005/8/layout/lProcess3"/>
    <dgm:cxn modelId="{7D03D944-8037-4906-95D7-1B978897C046}" type="presParOf" srcId="{C9F8D20B-4E8E-4B32-A72F-93DEA70B17E7}" destId="{86772383-184D-4338-BBF2-9F3EE7456109}" srcOrd="4" destOrd="0" presId="urn:microsoft.com/office/officeart/2005/8/layout/lProcess3"/>
    <dgm:cxn modelId="{7A8095E5-D329-4820-8E3D-5CED303A2867}" type="presParOf" srcId="{C9F8D20B-4E8E-4B32-A72F-93DEA70B17E7}" destId="{09C69BD2-0DE3-43D3-8C05-C2E20B21E718}" srcOrd="5" destOrd="0" presId="urn:microsoft.com/office/officeart/2005/8/layout/lProcess3"/>
    <dgm:cxn modelId="{AA5071DD-84CB-4AEE-AA44-6A1B2B50E270}" type="presParOf" srcId="{C9F8D20B-4E8E-4B32-A72F-93DEA70B17E7}" destId="{DAE6A969-1DDA-40D0-B7EF-C42AB7AB4B29}" srcOrd="6" destOrd="0" presId="urn:microsoft.com/office/officeart/2005/8/layout/lProcess3"/>
    <dgm:cxn modelId="{E08EADD4-696A-4148-96E9-8E4A39551486}" type="presParOf" srcId="{C9F8D20B-4E8E-4B32-A72F-93DEA70B17E7}" destId="{31016528-A495-4722-9781-7819522EBB9E}" srcOrd="7" destOrd="0" presId="urn:microsoft.com/office/officeart/2005/8/layout/lProcess3"/>
    <dgm:cxn modelId="{2FF95C74-7ADC-4517-97A1-8F6A58414EAA}" type="presParOf" srcId="{C9F8D20B-4E8E-4B32-A72F-93DEA70B17E7}" destId="{5D0BC6CE-D9E9-425F-AAB4-3FF57CE06C29}" srcOrd="8" destOrd="0" presId="urn:microsoft.com/office/officeart/2005/8/layout/lProcess3"/>
    <dgm:cxn modelId="{BB3D9DAD-B1B8-4A1E-B243-7DB82D270769}" type="presParOf" srcId="{C9F8D20B-4E8E-4B32-A72F-93DEA70B17E7}" destId="{55582500-8B56-482B-B2E4-4F2E6FC89061}" srcOrd="9" destOrd="0" presId="urn:microsoft.com/office/officeart/2005/8/layout/lProcess3"/>
    <dgm:cxn modelId="{3809A424-8777-45DC-BCD9-2F5E0F3E6639}" type="presParOf" srcId="{C9F8D20B-4E8E-4B32-A72F-93DEA70B17E7}" destId="{3F9CB453-C704-41B6-BCA9-986D6B2D5D5F}" srcOrd="10" destOrd="0" presId="urn:microsoft.com/office/officeart/2005/8/layout/lProcess3"/>
    <dgm:cxn modelId="{98272762-903E-4447-AD6F-AFABA9D256D9}" type="presParOf" srcId="{214557C9-8919-4BDA-9FCC-99CF99D9DE4C}" destId="{6F297815-E704-4967-9F60-1306553151BE}" srcOrd="9" destOrd="0" presId="urn:microsoft.com/office/officeart/2005/8/layout/lProcess3"/>
    <dgm:cxn modelId="{ABB4F4A8-FC55-49DC-9EA5-32D118E16975}" type="presParOf" srcId="{214557C9-8919-4BDA-9FCC-99CF99D9DE4C}" destId="{6E42B10D-7700-46B2-B2A7-D56FDF699B8F}" srcOrd="10" destOrd="0" presId="urn:microsoft.com/office/officeart/2005/8/layout/lProcess3"/>
    <dgm:cxn modelId="{CB7738B4-8BD1-45CC-8D46-5A2D6C5980F5}" type="presParOf" srcId="{6E42B10D-7700-46B2-B2A7-D56FDF699B8F}" destId="{E337BA27-9A33-464C-8581-51004DEE1119}" srcOrd="0" destOrd="0" presId="urn:microsoft.com/office/officeart/2005/8/layout/lProcess3"/>
    <dgm:cxn modelId="{E092284E-AAB5-4B5A-AF44-4C96A3A16D5C}" type="presParOf" srcId="{6E42B10D-7700-46B2-B2A7-D56FDF699B8F}" destId="{B6035975-78E2-4793-84BD-DFF4353EEA4A}" srcOrd="1" destOrd="0" presId="urn:microsoft.com/office/officeart/2005/8/layout/lProcess3"/>
    <dgm:cxn modelId="{FA1B26A0-5403-48B1-8F6A-E32431667BFB}" type="presParOf" srcId="{6E42B10D-7700-46B2-B2A7-D56FDF699B8F}" destId="{0D04FF0A-F00C-4832-8814-EE89B6A971C0}" srcOrd="2" destOrd="0" presId="urn:microsoft.com/office/officeart/2005/8/layout/lProcess3"/>
    <dgm:cxn modelId="{45000902-AB8C-47B8-877B-2C2F392F19AB}" type="presParOf" srcId="{6E42B10D-7700-46B2-B2A7-D56FDF699B8F}" destId="{E57B1F13-1015-419E-A084-E152D5CD5C6D}" srcOrd="3" destOrd="0" presId="urn:microsoft.com/office/officeart/2005/8/layout/lProcess3"/>
    <dgm:cxn modelId="{D2FF940D-957E-4E3B-8599-827FA035F9ED}" type="presParOf" srcId="{6E42B10D-7700-46B2-B2A7-D56FDF699B8F}" destId="{D71F5526-3208-40F5-A072-1DF422AB9B66}" srcOrd="4" destOrd="0" presId="urn:microsoft.com/office/officeart/2005/8/layout/lProcess3"/>
    <dgm:cxn modelId="{12D2D840-88C2-4973-9A87-35D06F33E5BC}" type="presParOf" srcId="{6E42B10D-7700-46B2-B2A7-D56FDF699B8F}" destId="{D50ED55F-59F7-4CA8-A459-0E9E341C73AD}" srcOrd="5" destOrd="0" presId="urn:microsoft.com/office/officeart/2005/8/layout/lProcess3"/>
    <dgm:cxn modelId="{7361FD8D-3364-46B0-8947-5D25487BCF42}" type="presParOf" srcId="{6E42B10D-7700-46B2-B2A7-D56FDF699B8F}" destId="{32A43EAE-2E26-4351-AA49-5C9F4774C2EF}" srcOrd="6" destOrd="0" presId="urn:microsoft.com/office/officeart/2005/8/layout/lProcess3"/>
    <dgm:cxn modelId="{1BADCB29-7D11-4B86-B905-E17FF094258C}" type="presParOf" srcId="{6E42B10D-7700-46B2-B2A7-D56FDF699B8F}" destId="{F137B9F6-EF20-44AB-B878-C3634BC0DB5A}" srcOrd="7" destOrd="0" presId="urn:microsoft.com/office/officeart/2005/8/layout/lProcess3"/>
    <dgm:cxn modelId="{40A613D6-A4AA-4AA1-9B07-5F22A2A2A66F}" type="presParOf" srcId="{6E42B10D-7700-46B2-B2A7-D56FDF699B8F}" destId="{33A640BD-4AC1-4FDC-93CB-CF800E4FF82D}" srcOrd="8" destOrd="0" presId="urn:microsoft.com/office/officeart/2005/8/layout/lProcess3"/>
    <dgm:cxn modelId="{0BBB494A-D826-4F66-BE09-80024A299F19}" type="presParOf" srcId="{6E42B10D-7700-46B2-B2A7-D56FDF699B8F}" destId="{20F71056-99A7-46AC-B8D8-778848852958}" srcOrd="9" destOrd="0" presId="urn:microsoft.com/office/officeart/2005/8/layout/lProcess3"/>
    <dgm:cxn modelId="{CE39826E-6EA5-47CE-866B-B262D66872C5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System-Target</a:t>
          </a:r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Energy Target</a:t>
          </a:r>
        </a:p>
      </dsp:txBody>
      <dsp:txXfrm>
        <a:off x="77168" y="2499584"/>
        <a:ext cx="2769440" cy="18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Experience
Competences
Techniques
</a:t>
          </a: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de-DE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de-DE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Motivate</a:t>
          </a:r>
          <a:endParaRPr lang="de-DE" sz="1800" kern="1200" dirty="0"/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Target </a:t>
          </a:r>
          <a:r>
            <a:rPr lang="de-DE" sz="1050" kern="1200" dirty="0" err="1"/>
            <a:t>agreement</a:t>
          </a:r>
          <a:endParaRPr lang="de-DE" sz="1050" kern="1200" dirty="0"/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Incentive </a:t>
          </a:r>
          <a:r>
            <a:rPr lang="de-DE" sz="1050" kern="1200" dirty="0" err="1"/>
            <a:t>systems</a:t>
          </a:r>
          <a:endParaRPr lang="de-DE" sz="1050" kern="1200" dirty="0"/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Contests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Participate</a:t>
          </a:r>
          <a:endParaRPr lang="de-DE" sz="1800" kern="1200" dirty="0"/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Suggestion </a:t>
          </a:r>
          <a:r>
            <a:rPr lang="de-DE" sz="1050" kern="1200" dirty="0" err="1"/>
            <a:t>system</a:t>
          </a:r>
          <a:endParaRPr lang="de-DE" sz="1050" kern="1200" dirty="0"/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Scouts</a:t>
          </a: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Working </a:t>
          </a:r>
          <a:r>
            <a:rPr lang="de-DE" sz="1050" kern="1200" dirty="0" err="1"/>
            <a:t>groups</a:t>
          </a:r>
          <a:endParaRPr lang="de-DE" sz="1050" kern="1200" dirty="0"/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ProNak</a:t>
          </a:r>
          <a:endParaRPr lang="de-DE" sz="1050" kern="1200" dirty="0"/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Days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Inform</a:t>
          </a:r>
          <a:endParaRPr lang="de-DE" sz="1800" kern="1200" dirty="0"/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Contents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Meetings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Media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Materials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Notices</a:t>
          </a:r>
          <a:endParaRPr lang="de-DE" sz="1050" kern="1200" dirty="0"/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Enable</a:t>
          </a:r>
          <a:endParaRPr lang="de-DE" sz="1800" kern="1200" dirty="0"/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Service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Checklists</a:t>
          </a:r>
          <a:r>
            <a:rPr lang="de-DE" sz="1050" kern="1200" dirty="0"/>
            <a:t> </a:t>
          </a:r>
          <a:r>
            <a:rPr lang="de-DE" sz="1050" kern="1200" dirty="0" err="1"/>
            <a:t>specialist</a:t>
          </a:r>
          <a:r>
            <a:rPr lang="de-DE" sz="1050" kern="1200" dirty="0"/>
            <a:t> </a:t>
          </a:r>
          <a:r>
            <a:rPr lang="de-DE" sz="1050" kern="1200" dirty="0" err="1"/>
            <a:t>areas</a:t>
          </a:r>
          <a:endParaRPr lang="de-DE" sz="1050" kern="1200" dirty="0"/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Knowledge</a:t>
          </a:r>
          <a:endParaRPr lang="de-DE" sz="1050" kern="1200" dirty="0"/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Advanced</a:t>
          </a:r>
          <a:r>
            <a:rPr lang="de-DE" sz="1050" kern="1200" dirty="0"/>
            <a:t> </a:t>
          </a:r>
          <a:r>
            <a:rPr lang="de-DE" sz="1050" kern="1200" dirty="0" err="1"/>
            <a:t>training</a:t>
          </a:r>
          <a:endParaRPr lang="de-DE" sz="1050" kern="1200" dirty="0"/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Protect</a:t>
          </a:r>
          <a:r>
            <a:rPr lang="de-DE" sz="1800" kern="1200" dirty="0"/>
            <a:t> 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Error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Check </a:t>
          </a:r>
          <a:r>
            <a:rPr lang="de-DE" sz="1050" kern="1200" dirty="0" err="1"/>
            <a:t>lists</a:t>
          </a:r>
          <a:endParaRPr lang="de-DE" sz="1050" kern="1200" dirty="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Automate</a:t>
          </a:r>
          <a:endParaRPr lang="de-DE" sz="1050" kern="1200" dirty="0"/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Win</a:t>
          </a:r>
          <a:endParaRPr lang="de-DE" sz="1800" kern="1200" dirty="0"/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Corporate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Models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Stories 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Rituals, </a:t>
          </a:r>
          <a:r>
            <a:rPr lang="de-DE" sz="1050" kern="1200" dirty="0" err="1"/>
            <a:t>Continuity</a:t>
          </a:r>
          <a:endParaRPr lang="de-DE" sz="1050" kern="1200" dirty="0"/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ervice/terms/#usage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Alle Bilder sind Creative </a:t>
            </a:r>
            <a:r>
              <a:rPr lang="de-DE" err="1"/>
              <a:t>Commons</a:t>
            </a:r>
            <a:r>
              <a:rPr lang="de-DE"/>
              <a:t> COO Lizenz (open Source)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94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7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3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2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0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Si el tiempo es abundante, puede hacer una lluvia de ideas con la alta dirección en relación con el contexto y las partes interesadas.</a:t>
            </a:r>
          </a:p>
          <a:p>
            <a:r>
              <a:rPr lang="es-ES"/>
              <a:t>De lo contrario, muestre y explique ejemplos seleccionados de la tabla anterior.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60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7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9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1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2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chemeClr val="tx1"/>
                </a:solidFill>
              </a:rPr>
              <a:t>Bildquellen: </a:t>
            </a:r>
            <a:r>
              <a:rPr lang="de-DE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CC0 Creative </a:t>
            </a:r>
            <a:r>
              <a:rPr lang="de-DE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</a:t>
            </a:r>
            <a:r>
              <a:rPr lang="de-DE" u="sng">
                <a:solidFill>
                  <a:schemeClr val="tx1"/>
                </a:solidFill>
                <a:effectLst/>
              </a:rPr>
              <a:t> </a:t>
            </a:r>
            <a:r>
              <a:rPr lang="de-DE">
                <a:solidFill>
                  <a:schemeClr val="tx1"/>
                </a:solidFill>
                <a:effectLst/>
              </a:rPr>
              <a:t>Freie kommerzielle Nutzung; Kein Bildnachweis nötig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119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9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1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3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9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Una posibilidad de calificación de riesgos y recompensas </a:t>
            </a:r>
            <a:r>
              <a:rPr lang="es-ES" dirty="0">
                <a:solidFill>
                  <a:srgbClr val="FF0000"/>
                </a:solidFill>
              </a:rPr>
              <a:t>(evaluación de relevancia simple)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7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All Pictures: Creative </a:t>
            </a:r>
            <a:r>
              <a:rPr lang="de-DE" err="1"/>
              <a:t>Commons</a:t>
            </a:r>
            <a:r>
              <a:rPr lang="de-DE"/>
              <a:t> COO </a:t>
            </a:r>
            <a:r>
              <a:rPr lang="de-DE" err="1"/>
              <a:t>Licence</a:t>
            </a:r>
            <a:r>
              <a:rPr lang="de-DE"/>
              <a:t> (open Source)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45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1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3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7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88" r:id="rId15"/>
    <p:sldLayoutId id="2147483689" r:id="rId16"/>
    <p:sldLayoutId id="2147483696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Energy Management (Requirements and Basic Approach)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117603"/>
          <a:ext cx="8229600" cy="476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Risk</a:t>
                      </a:r>
                      <a:r>
                        <a:rPr lang="de-DE" sz="1200" dirty="0"/>
                        <a:t> / </a:t>
                      </a:r>
                      <a:r>
                        <a:rPr lang="de-DE" sz="1200" dirty="0" err="1"/>
                        <a:t>Opportunity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Source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Cause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Asses-</a:t>
                      </a:r>
                      <a:r>
                        <a:rPr lang="de-DE" sz="1200" dirty="0" err="1"/>
                        <a:t>sment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Risk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Asses-</a:t>
                      </a:r>
                      <a:r>
                        <a:rPr lang="de-DE" sz="1200" dirty="0" err="1"/>
                        <a:t>sment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Oppor-tunity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Measures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Priority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Non-</a:t>
                      </a:r>
                      <a:r>
                        <a:rPr lang="de-DE" sz="1000" dirty="0" err="1"/>
                        <a:t>compliance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with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obligations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Lawmakers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Laws and deadlines are forgotten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Continuous updating of legal </a:t>
                      </a:r>
                      <a:r>
                        <a:rPr lang="en-US" sz="1000" dirty="0" err="1"/>
                        <a:t>cadastre</a:t>
                      </a:r>
                      <a:r>
                        <a:rPr lang="en-US" sz="1000" dirty="0"/>
                        <a:t>, adherence to delivery deadlines through cooperation with news service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Energy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price</a:t>
                      </a:r>
                      <a:r>
                        <a:rPr lang="de-DE" sz="1000" dirty="0"/>
                        <a:t>/ CO</a:t>
                      </a:r>
                      <a:r>
                        <a:rPr lang="de-DE" sz="1000" baseline="-25000" dirty="0"/>
                        <a:t>2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reduction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Technology </a:t>
                      </a:r>
                      <a:r>
                        <a:rPr lang="de-DE" sz="1000" dirty="0" err="1"/>
                        <a:t>EnMS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Potential to refine overcapacities from wind energy (sector coupling)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Concept and efficiency audit Conversion of hydrogen production (natural gas) to electricity via electrolysis. 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Resources required to achieve energy goals and obtain certificate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Execution of resource audit to plan the necessary and necessary steps up to certification.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new employees in the company.</a:t>
                      </a:r>
                    </a:p>
                    <a:p>
                      <a:pPr algn="ctr"/>
                      <a:r>
                        <a:rPr lang="en-US" sz="1000" dirty="0"/>
                        <a:t>Inefficient plant management.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for plant managers and weekly posting of energy consumption &amp; key figures.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 availability Corporate image in the region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Water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supply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High water consumption for steam generation. Water scarcity in summer months. 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Creation of alternative energy concepts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&amp; Opportunity Assessment - Examples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Result: Identification and definition of objectives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38071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/>
              <a:t>Energy </a:t>
            </a:r>
            <a:r>
              <a:rPr lang="es-ES" sz="1400" dirty="0" err="1"/>
              <a:t>Team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/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156754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energy use &amp; consumption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prognosis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 measures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consumer (SEU)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figures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targets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data collection plan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/>
            <a:r>
              <a:rPr lang="en-US" sz="1100" dirty="0"/>
              <a:t>Identification of measures from opportunities &amp; risks</a:t>
            </a:r>
            <a:endParaRPr lang="de-DE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642756" y="3517839"/>
              <a:ext cx="1524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there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>
                  <a:solidFill>
                    <a:srgbClr val="22B88B"/>
                  </a:solidFill>
                </a:rPr>
                <a:t>“</a:t>
              </a:r>
              <a:r>
                <a:rPr lang="es-ES" sz="1400" dirty="0" err="1">
                  <a:solidFill>
                    <a:srgbClr val="22B88B"/>
                  </a:solidFill>
                </a:rPr>
                <a:t>Sistem</a:t>
              </a:r>
              <a:r>
                <a:rPr lang="es-ES" sz="1400" dirty="0">
                  <a:solidFill>
                    <a:srgbClr val="22B88B"/>
                  </a:solidFill>
                </a:rPr>
                <a:t> Targets”</a:t>
              </a:r>
              <a:endParaRPr lang="en-US" sz="1400" dirty="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energy team instead of individual management managers.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competence requirements and communication.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Changed Organizational Structure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Responsibility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7162580" y="4171441"/>
            <a:ext cx="1015663" cy="1553117"/>
            <a:chOff x="7896923" y="2970872"/>
            <a:chExt cx="1015663" cy="155311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819612" y="3569514"/>
              <a:ext cx="11702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How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role looks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like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077582" y="279021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74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798" y="1268761"/>
            <a:ext cx="7813002" cy="3096762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22B88B"/>
                </a:solidFill>
              </a:rPr>
              <a:t>Awareness-raising</a:t>
            </a:r>
            <a:r>
              <a:rPr lang="es-ES" dirty="0">
                <a:solidFill>
                  <a:srgbClr val="22B88B"/>
                </a:solidFill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
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to the effectiveness of the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SGEn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including the achievement of energy targets and targets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activities or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behaviour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respect to energy performance
Benefits of better energy performance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Implications of not being compliant with the requirements of the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SGEn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3EB9043-2F29-4199-8AE7-D5C7DBA925A2}"/>
              </a:ext>
            </a:extLst>
          </p:cNvPr>
          <p:cNvGrpSpPr/>
          <p:nvPr/>
        </p:nvGrpSpPr>
        <p:grpSpPr>
          <a:xfrm>
            <a:off x="368808" y="1268760"/>
            <a:ext cx="432993" cy="485073"/>
            <a:chOff x="144701" y="4312079"/>
            <a:chExt cx="432993" cy="485073"/>
          </a:xfrm>
        </p:grpSpPr>
        <p:grpSp>
          <p:nvGrpSpPr>
            <p:cNvPr id="27" name="Gruppieren 28">
              <a:extLst>
                <a:ext uri="{FF2B5EF4-FFF2-40B4-BE49-F238E27FC236}">
                  <a16:creationId xmlns:a16="http://schemas.microsoft.com/office/drawing/2014/main" id="{700275F1-17FC-4107-A903-519B270B893D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0" name="Rechteckige Legende 29">
                <a:extLst>
                  <a:ext uri="{FF2B5EF4-FFF2-40B4-BE49-F238E27FC236}">
                    <a16:creationId xmlns:a16="http://schemas.microsoft.com/office/drawing/2014/main" id="{8A13E381-F7EE-4615-A1C1-508A33DCFF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DA480D08-3111-4211-9015-28F785778360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91291E9B-2EB8-4D22-BFBD-A56C36659B92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C7AB7080-1F32-44DB-A530-4CAB67521D04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Ellipse 34">
              <a:extLst>
                <a:ext uri="{FF2B5EF4-FFF2-40B4-BE49-F238E27FC236}">
                  <a16:creationId xmlns:a16="http://schemas.microsoft.com/office/drawing/2014/main" id="{FD97AE98-ECC4-40EF-838D-3383FF045AA3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hteck 33">
              <a:extLst>
                <a:ext uri="{FF2B5EF4-FFF2-40B4-BE49-F238E27FC236}">
                  <a16:creationId xmlns:a16="http://schemas.microsoft.com/office/drawing/2014/main" id="{830719DD-02B2-4FE0-A76D-8907E80819BF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148C731-1208-4E4E-BF35-96AB030F44EA}"/>
              </a:ext>
            </a:extLst>
          </p:cNvPr>
          <p:cNvGrpSpPr/>
          <p:nvPr/>
        </p:nvGrpSpPr>
        <p:grpSpPr>
          <a:xfrm rot="5400000">
            <a:off x="4086950" y="3704063"/>
            <a:ext cx="1212578" cy="2963349"/>
            <a:chOff x="7820039" y="2263531"/>
            <a:chExt cx="1212578" cy="2963349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A1FB439-6BBC-45CA-9087-337956C5DCA6}"/>
                </a:ext>
              </a:extLst>
            </p:cNvPr>
            <p:cNvSpPr/>
            <p:nvPr/>
          </p:nvSpPr>
          <p:spPr>
            <a:xfrm rot="16200000">
              <a:off x="7249749" y="3444012"/>
              <a:ext cx="2568540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SGEn's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competency requirements have already been considered
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59C59318-40DE-4A72-8791-827BB030BC6B}"/>
                </a:ext>
              </a:extLst>
            </p:cNvPr>
            <p:cNvSpPr/>
            <p:nvPr/>
          </p:nvSpPr>
          <p:spPr>
            <a:xfrm rot="5400000">
              <a:off x="8000698" y="2082872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>
                <a:solidFill>
                  <a:srgbClr val="000000"/>
                </a:solidFill>
              </a:endParaRPr>
            </a:p>
          </p:txBody>
        </p:sp>
      </p:grpSp>
      <p:sp>
        <p:nvSpPr>
          <p:cNvPr id="38" name="Titel 1">
            <a:extLst>
              <a:ext uri="{FF2B5EF4-FFF2-40B4-BE49-F238E27FC236}">
                <a16:creationId xmlns:a16="http://schemas.microsoft.com/office/drawing/2014/main" id="{811D1451-95F0-471B-8CED-F8997220315B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Skills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identification</a:t>
            </a:r>
            <a:r>
              <a:rPr lang="es-ES" dirty="0">
                <a:solidFill>
                  <a:srgbClr val="FFFFFF"/>
                </a:solidFill>
              </a:rPr>
              <a:t> and </a:t>
            </a:r>
            <a:r>
              <a:rPr lang="es-ES" dirty="0" err="1">
                <a:solidFill>
                  <a:srgbClr val="FFFFFF"/>
                </a:solidFill>
              </a:rPr>
              <a:t>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C5D9C3E-21F3-478F-A20D-D176D07124A5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2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Identification of competence and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It's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
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 can
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
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Achieving motivation
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How can we reach that colleagues and employees?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What is the overriding goal in the company?</a:t>
            </a:r>
            <a:endParaRPr lang="es-E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ones are the subordinates?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Tip: Set Smart Destinations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Which target group(s) should I consider? 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Management, Executives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/ commercial employees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skilled worker,...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Which measures, rotation, formats, communication are suitable?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I want to achieve with the e.g. measures 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obstacles could arise?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I control effectiveness?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departments can support?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22B88B"/>
                </a:solidFill>
              </a:rPr>
              <a:t>Integrating a holistic concept into the CIP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2" y="1371721"/>
            <a:ext cx="3251758" cy="25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Employee competence and motivation are based on one concept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679154" y="3462590"/>
            <a:ext cx="1154201" cy="2893195"/>
            <a:chOff x="7681501" y="2513587"/>
            <a:chExt cx="1154201" cy="289319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C335EF1-80A1-4305-AB3D-5FF3DF4F6E63}"/>
                </a:ext>
              </a:extLst>
            </p:cNvPr>
            <p:cNvSpPr/>
            <p:nvPr/>
          </p:nvSpPr>
          <p:spPr>
            <a:xfrm rot="16200000">
              <a:off x="8096967" y="4806585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sz="600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7012765" y="3680998"/>
              <a:ext cx="25685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there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s-ES" sz="1400" dirty="0" err="1">
                  <a:solidFill>
                    <a:srgbClr val="22B88B"/>
                  </a:solidFill>
                </a:rPr>
                <a:t>communication</a:t>
              </a:r>
              <a:r>
                <a:rPr lang="es-ES" sz="1400" dirty="0">
                  <a:solidFill>
                    <a:srgbClr val="22B88B"/>
                  </a:solidFill>
                </a:rPr>
                <a:t> concept</a:t>
              </a:r>
              <a:endPara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59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Approaches and Examples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m 6">
            <a:extLst>
              <a:ext uri="{FF2B5EF4-FFF2-40B4-BE49-F238E27FC236}">
                <a16:creationId xmlns:a16="http://schemas.microsoft.com/office/drawing/2014/main" id="{4F4DF2E2-D7BD-4EE8-A25B-34A12B729080}"/>
              </a:ext>
            </a:extLst>
          </p:cNvPr>
          <p:cNvGraphicFramePr/>
          <p:nvPr/>
        </p:nvGraphicFramePr>
        <p:xfrm>
          <a:off x="177514" y="1031511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4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a De ComprobaciÃ³n, De VerificaciÃ³n, Lista, Marcador">
            <a:extLst>
              <a:ext uri="{FF2B5EF4-FFF2-40B4-BE49-F238E27FC236}">
                <a16:creationId xmlns:a16="http://schemas.microsoft.com/office/drawing/2014/main" id="{E10D3D84-18C6-426E-A32C-363C3CA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84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D7CEA6-F5EC-4BAC-8659-0472170DF6B9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52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Adoption to the " High-Level-Structure ".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Greater responsibility and involvement of Top Management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Stronger integration into strategic management processes, in particular</a:t>
            </a: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 and risk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Securing achievement of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Determination of competence and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planning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of the concept of the normalization of key figures and starting points for more concrete evidence management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Amendments to the Energy Data Collection Plan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Clarification of concepts and updating of definitions</a:t>
            </a:r>
          </a:p>
          <a:p>
            <a:endParaRPr lang="es-E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/>
          </a:p>
          <a:p>
            <a:endParaRPr lang="nl-NL" b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highlight>
                <a:srgbClr val="FFFF00"/>
              </a:highlight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46331" y="3702391"/>
            <a:ext cx="8240469" cy="137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23396" y="3392500"/>
            <a:ext cx="422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000"/>
                </a:solidFill>
              </a:rPr>
              <a:t>Focus Topics for Energy Manager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3265" y="867614"/>
            <a:ext cx="4075993" cy="52049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Low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EnPIs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Top-Down for the whole company</a:t>
            </a: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Baseline as a pure ratio between production and energy </a:t>
            </a: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EnPIs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only record directly consumed energy</a:t>
            </a:r>
          </a:p>
        </p:txBody>
      </p:sp>
      <p:sp>
        <p:nvSpPr>
          <p:cNvPr id="11" name="Textplatzhalter 2"/>
          <p:cNvSpPr txBox="1"/>
          <p:nvPr/>
        </p:nvSpPr>
        <p:spPr>
          <a:xfrm>
            <a:off x="4495107" y="763237"/>
            <a:ext cx="4447375" cy="5309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  <a:cs typeface="Calibri"/>
              </a:rPr>
              <a:t>Problems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0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 energy targets at system level (areas of responsibility) </a:t>
            </a: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External influences (weather, product properties etc.) not eliminated</a:t>
            </a: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Energetic balance of intermediate products not taken into account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4FFF330-BB38-4FCF-A8CF-B7911D622B9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Common Problems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0BC484-C1B8-420F-932C-5E016AE4ADE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Dardos, Ojo De Buey, Juego, Jugando, Destino, Ãxito">
            <a:extLst>
              <a:ext uri="{FF2B5EF4-FFF2-40B4-BE49-F238E27FC236}">
                <a16:creationId xmlns:a16="http://schemas.microsoft.com/office/drawing/2014/main" id="{4786B304-8B4D-455D-B2CF-1C2A7039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24440"/>
          <a:stretch/>
        </p:blipFill>
        <p:spPr bwMode="auto">
          <a:xfrm flipH="1">
            <a:off x="368804" y="1610686"/>
            <a:ext cx="3959911" cy="18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ACED0E5-AAFB-47F1-B22D-4DCAC1B04CCF}"/>
              </a:ext>
            </a:extLst>
          </p:cNvPr>
          <p:cNvSpPr/>
          <p:nvPr/>
        </p:nvSpPr>
        <p:spPr>
          <a:xfrm>
            <a:off x="278993" y="763237"/>
            <a:ext cx="3568477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</a:pPr>
            <a:r>
              <a:rPr lang="es-ES" sz="2000" b="1" dirty="0" err="1">
                <a:solidFill>
                  <a:srgbClr val="FFC000"/>
                </a:solidFill>
                <a:latin typeface="Calibri"/>
                <a:cs typeface="Calibri"/>
              </a:rPr>
              <a:t>Common</a:t>
            </a:r>
            <a:r>
              <a:rPr lang="es-ES" sz="20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Calibri"/>
                <a:cs typeface="Calibri"/>
              </a:rPr>
              <a:t>Practice</a:t>
            </a:r>
            <a:r>
              <a:rPr lang="es-ES" sz="2000" b="1" dirty="0">
                <a:solidFill>
                  <a:srgbClr val="FFC000"/>
                </a:solidFill>
                <a:latin typeface="Calibri"/>
                <a:cs typeface="Calibri"/>
              </a:rPr>
              <a:t> in </a:t>
            </a:r>
            <a:r>
              <a:rPr lang="es-ES" sz="2000" b="1" dirty="0" err="1">
                <a:solidFill>
                  <a:srgbClr val="FFC000"/>
                </a:solidFill>
                <a:latin typeface="Calibri"/>
                <a:cs typeface="Calibri"/>
              </a:rPr>
              <a:t>Monitoring</a:t>
            </a:r>
            <a:endParaRPr lang="es-ES" sz="20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2052" name="Picture 4" descr="Pensamiento, Idea, InnovaciÃ³n, ImaginaciÃ³n, InspiraciÃ³n">
            <a:extLst>
              <a:ext uri="{FF2B5EF4-FFF2-40B4-BE49-F238E27FC236}">
                <a16:creationId xmlns:a16="http://schemas.microsoft.com/office/drawing/2014/main" id="{99F4362C-28AE-48D1-8095-FA9D3913F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836"/>
          <a:stretch/>
        </p:blipFill>
        <p:spPr bwMode="auto">
          <a:xfrm>
            <a:off x="4572000" y="1610686"/>
            <a:ext cx="4198735" cy="18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Transitional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Regulation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Expiration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acoording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Afterwards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audits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initial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recertification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new standard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Transition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68808" y="858918"/>
            <a:ext cx="4189469" cy="48674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de-DE" sz="2200" b="1" dirty="0">
                <a:solidFill>
                  <a:srgbClr val="FFC000"/>
                </a:solidFill>
                <a:latin typeface="Calibri"/>
                <a:cs typeface="Calibri"/>
              </a:rPr>
              <a:t>Topics of ISO 50001:2018/50006</a:t>
            </a:r>
          </a:p>
          <a:p>
            <a:pPr lvl="0"/>
            <a:endParaRPr lang="de-DE" b="0" dirty="0"/>
          </a:p>
          <a:p>
            <a:pPr lvl="0"/>
            <a:endParaRPr lang="de-DE" b="0" dirty="0"/>
          </a:p>
          <a:p>
            <a:pPr lvl="0"/>
            <a:endParaRPr lang="de-DE" b="0" dirty="0"/>
          </a:p>
          <a:p>
            <a:pPr lvl="0"/>
            <a:endParaRPr lang="de-DE" b="0" dirty="0"/>
          </a:p>
          <a:p>
            <a:pPr lvl="0"/>
            <a:endParaRPr lang="de-DE" b="0" dirty="0"/>
          </a:p>
          <a:p>
            <a:pPr lvl="0"/>
            <a:endParaRPr lang="de-DE" b="0" dirty="0"/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Systematical development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EnPIs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and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EnBs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for Energy Applications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Application for Monitoring 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Aggregation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EnPIs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and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EnBs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in Supply Chains / Supply Networks </a:t>
            </a:r>
          </a:p>
        </p:txBody>
      </p:sp>
      <p:sp>
        <p:nvSpPr>
          <p:cNvPr id="11" name="Textplatzhalter 2"/>
          <p:cNvSpPr txBox="1"/>
          <p:nvPr/>
        </p:nvSpPr>
        <p:spPr>
          <a:xfrm>
            <a:off x="4661355" y="826566"/>
            <a:ext cx="4511036" cy="448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lnSpc>
                <a:spcPct val="20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dirty="0">
                <a:solidFill>
                  <a:srgbClr val="FFC000"/>
                </a:solidFill>
                <a:latin typeface="Calibri"/>
                <a:cs typeface="Calibri"/>
              </a:rPr>
              <a:t>Monitoring Improvement e.g.: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lvl="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Quantitative targets according to responsibility areas of people</a:t>
            </a:r>
          </a:p>
          <a:p>
            <a:pPr marL="342900" lvl="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Precice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Monitoring usable for many applications (efficiency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surveilence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,…)</a:t>
            </a:r>
          </a:p>
          <a:p>
            <a:pPr marL="342900" lvl="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Efforts of Systems reflect the full energy related „backpack“</a:t>
            </a:r>
          </a:p>
        </p:txBody>
      </p:sp>
      <p:pic>
        <p:nvPicPr>
          <p:cNvPr id="12" name="Picture 2" descr="C:\Users\ratjen\AppData\Local\Microsoft\Windows\Temporary Internet Files\Content.IE5\6L4I4I1X\side-view-of-a-happy-arm-rising-winning-business-man-working-on-his-laptop-computer-at-his-desk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18309" y="1637368"/>
            <a:ext cx="2121453" cy="15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3350E00-5521-4FDA-B59F-1F5BD3622CF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Solutions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BE04C70-5C9D-4FFD-BB24-B374367BCDAA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Tierra, Planeta, Continentes, La Luz, Pera, Bombilla">
            <a:extLst>
              <a:ext uri="{FF2B5EF4-FFF2-40B4-BE49-F238E27FC236}">
                <a16:creationId xmlns:a16="http://schemas.microsoft.com/office/drawing/2014/main" id="{FCCB7CC4-6863-44FF-95AD-351F42CC2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 b="13022"/>
          <a:stretch/>
        </p:blipFill>
        <p:spPr bwMode="auto">
          <a:xfrm>
            <a:off x="388742" y="1487563"/>
            <a:ext cx="4113372" cy="18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42913" y="847725"/>
            <a:ext cx="8423275" cy="5338911"/>
          </a:xfrm>
        </p:spPr>
        <p:txBody>
          <a:bodyPr>
            <a:normAutofit fontScale="92500" lnSpcReduction="10000"/>
          </a:bodyPr>
          <a:lstStyle/>
          <a:p>
            <a:r>
              <a:rPr lang="en-US" altLang="de-DE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goal of all Energy Management Systems according to ISO 50001 is the continuous improvement of energy-related performance.</a:t>
            </a:r>
          </a:p>
          <a:p>
            <a:endParaRPr lang="es-ES" altLang="de-DE" sz="1800" kern="0" dirty="0"/>
          </a:p>
          <a:p>
            <a:pPr marL="0" indent="0">
              <a:buNone/>
            </a:pPr>
            <a:endParaRPr lang="es-ES" altLang="de-DE" sz="1800" kern="0" dirty="0"/>
          </a:p>
          <a:p>
            <a:pPr marL="0" indent="0">
              <a:buNone/>
            </a:pPr>
            <a:endParaRPr lang="es-ES" altLang="de-DE" sz="1800" kern="0" dirty="0"/>
          </a:p>
          <a:p>
            <a:pPr marL="0" indent="0">
              <a:buNone/>
            </a:pPr>
            <a:r>
              <a:rPr lang="es-ES" altLang="de-DE" sz="1800" kern="0" dirty="0"/>
              <a:t> </a:t>
            </a:r>
            <a:endParaRPr lang="es-ES" altLang="de-DE" sz="1800" kern="0" spc="-30" dirty="0"/>
          </a:p>
          <a:p>
            <a:endParaRPr lang="es-ES" altLang="de-DE" sz="1800" kern="0" spc="-30" dirty="0"/>
          </a:p>
          <a:p>
            <a:endParaRPr lang="es-ES" altLang="de-DE" sz="1800" kern="0" spc="-30" dirty="0"/>
          </a:p>
          <a:p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500" kern="0" spc="-30" dirty="0"/>
          </a:p>
          <a:p>
            <a:pPr defTabSz="200025"/>
            <a:r>
              <a:rPr lang="en-US" sz="1800" dirty="0"/>
              <a:t>Planning (PLAN)</a:t>
            </a:r>
            <a:r>
              <a:rPr lang="es-ES" sz="1800" b="0" dirty="0"/>
              <a:t> 							-	</a:t>
            </a:r>
            <a:r>
              <a:rPr lang="en-US" sz="1800" dirty="0"/>
              <a:t>Definition of "essential energy use areas" and formation 																	of </a:t>
            </a:r>
            <a:r>
              <a:rPr lang="en-US" sz="1800" dirty="0" err="1"/>
              <a:t>EnBs</a:t>
            </a:r>
            <a:r>
              <a:rPr lang="en-US" sz="1800" dirty="0"/>
              <a:t> depending on "relevant variables</a:t>
            </a:r>
          </a:p>
          <a:p>
            <a:pPr defTabSz="200025"/>
            <a:r>
              <a:rPr lang="en-US" sz="1800" dirty="0"/>
              <a:t>Implementation (DO) </a:t>
            </a:r>
            <a:r>
              <a:rPr lang="es-ES" sz="1800" b="0" dirty="0"/>
              <a:t>			 		- </a:t>
            </a:r>
            <a:r>
              <a:rPr lang="en-US" sz="1800" dirty="0"/>
              <a:t> 	Monitoring of savings as comparison between current 																		and expected energy consumption according to </a:t>
            </a:r>
            <a:r>
              <a:rPr lang="en-US" sz="1800" dirty="0" err="1"/>
              <a:t>EnB</a:t>
            </a:r>
            <a:endParaRPr lang="en-US" sz="1800" dirty="0"/>
          </a:p>
          <a:p>
            <a:pPr defTabSz="200025"/>
            <a:r>
              <a:rPr lang="en-US" sz="1800" dirty="0"/>
              <a:t>Check (CHECK) </a:t>
            </a:r>
            <a:r>
              <a:rPr lang="es-ES" sz="1800" b="0" dirty="0"/>
              <a:t>								- 	</a:t>
            </a:r>
            <a:r>
              <a:rPr lang="en-US" sz="1800" dirty="0"/>
              <a:t>Regular check of </a:t>
            </a:r>
            <a:r>
              <a:rPr lang="en-US" sz="1800" dirty="0" err="1"/>
              <a:t>EnB</a:t>
            </a:r>
            <a:r>
              <a:rPr lang="en-US" sz="1800" dirty="0"/>
              <a:t> for suitability </a:t>
            </a:r>
          </a:p>
          <a:p>
            <a:pPr defTabSz="200025"/>
            <a:r>
              <a:rPr lang="en-US" sz="1800" dirty="0"/>
              <a:t>Management review (ACT) </a:t>
            </a:r>
            <a:r>
              <a:rPr lang="es-ES" sz="1800" b="0" dirty="0"/>
              <a:t>			- 	</a:t>
            </a:r>
            <a:r>
              <a:rPr lang="en-US" sz="1800" dirty="0"/>
              <a:t>Adjustment of </a:t>
            </a:r>
            <a:r>
              <a:rPr lang="en-US" sz="1800" dirty="0" err="1"/>
              <a:t>EnB</a:t>
            </a:r>
            <a:r>
              <a:rPr lang="en-US" sz="1800" dirty="0"/>
              <a:t> where appropriate</a:t>
            </a:r>
          </a:p>
          <a:p>
            <a:pPr defTabSz="200025"/>
            <a:endParaRPr lang="es-ES" dirty="0"/>
          </a:p>
        </p:txBody>
      </p:sp>
      <p:sp>
        <p:nvSpPr>
          <p:cNvPr id="7" name="Abgerundetes Rechteck 6"/>
          <p:cNvSpPr/>
          <p:nvPr/>
        </p:nvSpPr>
        <p:spPr>
          <a:xfrm>
            <a:off x="560852" y="1836651"/>
            <a:ext cx="2824162" cy="2362495"/>
          </a:xfrm>
          <a:prstGeom prst="roundRect">
            <a:avLst>
              <a:gd name="adj" fmla="val 322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>
                <a:solidFill>
                  <a:prstClr val="black"/>
                </a:solidFill>
              </a:rPr>
              <a:t>Improvement of energy performance".</a:t>
            </a:r>
            <a:endParaRPr lang="es-ES" sz="1600" b="1" dirty="0">
              <a:solidFill>
                <a:prstClr val="black"/>
              </a:solidFill>
            </a:endParaRPr>
          </a:p>
          <a:p>
            <a:endParaRPr lang="es-ES" sz="1600" b="1" dirty="0">
              <a:solidFill>
                <a:prstClr val="black"/>
              </a:solidFill>
            </a:endParaRPr>
          </a:p>
          <a:p>
            <a:pPr algn="just"/>
            <a:r>
              <a:rPr lang="es-ES" sz="1400" dirty="0">
                <a:solidFill>
                  <a:prstClr val="black"/>
                </a:solidFill>
              </a:rPr>
              <a:t>"</a:t>
            </a:r>
            <a:r>
              <a:rPr lang="en-US" sz="1400" dirty="0">
                <a:solidFill>
                  <a:prstClr val="black"/>
                </a:solidFill>
              </a:rPr>
              <a:t>Improvement through measurable results in terms of energy efficiency, energy use or energy consumption compared to the baseline energy base </a:t>
            </a:r>
            <a:r>
              <a:rPr lang="es-ES" sz="1400" dirty="0">
                <a:solidFill>
                  <a:prstClr val="black"/>
                </a:solidFill>
              </a:rPr>
              <a:t>".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543301" y="1838663"/>
            <a:ext cx="3114354" cy="2376264"/>
          </a:xfrm>
          <a:prstGeom prst="roundRect">
            <a:avLst>
              <a:gd name="adj" fmla="val 32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prstClr val="black"/>
                </a:solidFill>
              </a:rPr>
              <a:t>Energetic Baseline (</a:t>
            </a:r>
            <a:r>
              <a:rPr lang="en-US" sz="1600" b="1" dirty="0" err="1">
                <a:solidFill>
                  <a:prstClr val="black"/>
                </a:solidFill>
              </a:rPr>
              <a:t>EnB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  <a:r>
              <a:rPr lang="es-ES" sz="1600" b="1" dirty="0">
                <a:solidFill>
                  <a:schemeClr val="tx1"/>
                </a:solidFill>
              </a:rPr>
              <a:t>”</a:t>
            </a:r>
          </a:p>
          <a:p>
            <a:endParaRPr lang="en-US" sz="1600" b="1" dirty="0">
              <a:solidFill>
                <a:prstClr val="black"/>
              </a:solidFill>
            </a:endParaRPr>
          </a:p>
          <a:p>
            <a:pPr algn="just"/>
            <a:r>
              <a:rPr lang="es-ES" sz="1400" dirty="0">
                <a:solidFill>
                  <a:prstClr val="black"/>
                </a:solidFill>
              </a:rPr>
              <a:t>“</a:t>
            </a:r>
            <a:r>
              <a:rPr lang="en-US" sz="1400" dirty="0">
                <a:solidFill>
                  <a:prstClr val="black"/>
                </a:solidFill>
              </a:rPr>
              <a:t>quantitative reference point(s) may be </a:t>
            </a:r>
            <a:r>
              <a:rPr lang="en-US" sz="1400" dirty="0" err="1">
                <a:solidFill>
                  <a:prstClr val="black"/>
                </a:solidFill>
              </a:rPr>
              <a:t>normalised</a:t>
            </a:r>
            <a:r>
              <a:rPr lang="en-US" sz="1400" dirty="0">
                <a:solidFill>
                  <a:prstClr val="black"/>
                </a:solidFill>
              </a:rPr>
              <a:t> by variables that have an influence on energy input and/or energy consumption, such as production levels, degree days (outdoor temperature), </a:t>
            </a:r>
            <a:r>
              <a:rPr lang="en-US" sz="1400" dirty="0" err="1">
                <a:solidFill>
                  <a:prstClr val="black"/>
                </a:solidFill>
              </a:rPr>
              <a:t>etc</a:t>
            </a:r>
            <a:r>
              <a:rPr lang="es-ES" sz="1400" dirty="0">
                <a:solidFill>
                  <a:prstClr val="black"/>
                </a:solidFill>
              </a:rPr>
              <a:t>.".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815943" y="1850200"/>
            <a:ext cx="2076538" cy="2376264"/>
          </a:xfrm>
          <a:prstGeom prst="roundRect">
            <a:avLst>
              <a:gd name="adj" fmla="val 32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prstClr val="black"/>
                </a:solidFill>
              </a:rPr>
              <a:t>Energy Performance Indicator (</a:t>
            </a:r>
            <a:r>
              <a:rPr lang="en-US" sz="1600" b="1" dirty="0" err="1">
                <a:solidFill>
                  <a:prstClr val="black"/>
                </a:solidFill>
              </a:rPr>
              <a:t>EnPI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  <a:r>
              <a:rPr lang="es-ES" sz="1600" b="1" dirty="0">
                <a:solidFill>
                  <a:prstClr val="black"/>
                </a:solidFill>
              </a:rPr>
              <a:t>“</a:t>
            </a:r>
          </a:p>
          <a:p>
            <a:endParaRPr lang="es-E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"quantitative value or measure of energy related performance as defined by the </a:t>
            </a:r>
            <a:r>
              <a:rPr lang="en-US" sz="1400" dirty="0" err="1">
                <a:solidFill>
                  <a:prstClr val="black"/>
                </a:solidFill>
              </a:rPr>
              <a:t>organisation</a:t>
            </a:r>
            <a:r>
              <a:rPr lang="en-US" sz="1400" b="1" dirty="0">
                <a:solidFill>
                  <a:prstClr val="black"/>
                </a:solidFill>
              </a:rPr>
              <a:t>".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0852" y="1475098"/>
            <a:ext cx="5112568" cy="3615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standard definitions from the ISO 50000 series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n-US" sz="2400" dirty="0"/>
              <a:t>Focus of Standardization on </a:t>
            </a:r>
            <a:r>
              <a:rPr lang="en-US" sz="2400" dirty="0" err="1"/>
              <a:t>EnPI</a:t>
            </a:r>
            <a:r>
              <a:rPr lang="en-US" sz="2400" dirty="0"/>
              <a:t> and </a:t>
            </a:r>
            <a:r>
              <a:rPr lang="en-US" sz="2400" dirty="0" err="1"/>
              <a:t>EnB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de-DE" sz="2400" dirty="0"/>
              <a:t>Understanding of Energy Applications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E105249-8ADE-4ECE-AE18-4D7E07535253}"/>
              </a:ext>
            </a:extLst>
          </p:cNvPr>
          <p:cNvSpPr txBox="1">
            <a:spLocks/>
          </p:cNvSpPr>
          <p:nvPr/>
        </p:nvSpPr>
        <p:spPr>
          <a:xfrm>
            <a:off x="519205" y="2105943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e-DE"/>
              <a:t>To establish monitoring it is helpful to think of Energy Applications as Systems</a:t>
            </a:r>
            <a:endParaRPr lang="de-DE" dirty="0"/>
          </a:p>
        </p:txBody>
      </p:sp>
      <p:sp>
        <p:nvSpPr>
          <p:cNvPr id="12" name="Abgerundetes Rechteck 3">
            <a:extLst>
              <a:ext uri="{FF2B5EF4-FFF2-40B4-BE49-F238E27FC236}">
                <a16:creationId xmlns:a16="http://schemas.microsoft.com/office/drawing/2014/main" id="{2A4B5AFE-DE93-454E-82D3-C3CA868B7A46}"/>
              </a:ext>
            </a:extLst>
          </p:cNvPr>
          <p:cNvSpPr/>
          <p:nvPr/>
        </p:nvSpPr>
        <p:spPr>
          <a:xfrm>
            <a:off x="2725616" y="2657784"/>
            <a:ext cx="2057400" cy="17936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7EEE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3" name="Gerade Verbindung mit Pfeil 38">
            <a:extLst>
              <a:ext uri="{FF2B5EF4-FFF2-40B4-BE49-F238E27FC236}">
                <a16:creationId xmlns:a16="http://schemas.microsoft.com/office/drawing/2014/main" id="{EBFA0786-C79C-4CE9-BA1C-8F0796AA69DC}"/>
              </a:ext>
            </a:extLst>
          </p:cNvPr>
          <p:cNvCxnSpPr/>
          <p:nvPr/>
        </p:nvCxnSpPr>
        <p:spPr>
          <a:xfrm>
            <a:off x="4538944" y="3329329"/>
            <a:ext cx="1078846" cy="4864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cxnSp>
        <p:nvCxnSpPr>
          <p:cNvPr id="15" name="Gerade Verbindung mit Pfeil 40">
            <a:extLst>
              <a:ext uri="{FF2B5EF4-FFF2-40B4-BE49-F238E27FC236}">
                <a16:creationId xmlns:a16="http://schemas.microsoft.com/office/drawing/2014/main" id="{DA23512F-15FF-4196-A27D-F82E0C67B800}"/>
              </a:ext>
            </a:extLst>
          </p:cNvPr>
          <p:cNvCxnSpPr/>
          <p:nvPr/>
        </p:nvCxnSpPr>
        <p:spPr>
          <a:xfrm>
            <a:off x="1977133" y="3324464"/>
            <a:ext cx="1078846" cy="4865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16" name="Textfeld 8">
            <a:extLst>
              <a:ext uri="{FF2B5EF4-FFF2-40B4-BE49-F238E27FC236}">
                <a16:creationId xmlns:a16="http://schemas.microsoft.com/office/drawing/2014/main" id="{2009E460-9310-4EDF-AED2-42A9C862EAB5}"/>
              </a:ext>
            </a:extLst>
          </p:cNvPr>
          <p:cNvSpPr txBox="1"/>
          <p:nvPr/>
        </p:nvSpPr>
        <p:spPr>
          <a:xfrm>
            <a:off x="2939347" y="4081569"/>
            <a:ext cx="1635879" cy="2651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External influences</a:t>
            </a:r>
          </a:p>
        </p:txBody>
      </p:sp>
      <p:sp>
        <p:nvSpPr>
          <p:cNvPr id="17" name="Textfeld 28">
            <a:extLst>
              <a:ext uri="{FF2B5EF4-FFF2-40B4-BE49-F238E27FC236}">
                <a16:creationId xmlns:a16="http://schemas.microsoft.com/office/drawing/2014/main" id="{56B719DE-7EB9-4D2B-AD20-8A4DF6A4C19A}"/>
              </a:ext>
            </a:extLst>
          </p:cNvPr>
          <p:cNvSpPr txBox="1"/>
          <p:nvPr/>
        </p:nvSpPr>
        <p:spPr>
          <a:xfrm>
            <a:off x="4859587" y="3015625"/>
            <a:ext cx="977082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Benefits</a:t>
            </a:r>
          </a:p>
        </p:txBody>
      </p:sp>
      <p:sp>
        <p:nvSpPr>
          <p:cNvPr id="18" name="Textfeld 50">
            <a:extLst>
              <a:ext uri="{FF2B5EF4-FFF2-40B4-BE49-F238E27FC236}">
                <a16:creationId xmlns:a16="http://schemas.microsoft.com/office/drawing/2014/main" id="{2818E601-91FA-4BBB-8DB6-34C4BCD8723E}"/>
              </a:ext>
            </a:extLst>
          </p:cNvPr>
          <p:cNvSpPr txBox="1"/>
          <p:nvPr/>
        </p:nvSpPr>
        <p:spPr>
          <a:xfrm>
            <a:off x="1914863" y="2990242"/>
            <a:ext cx="977082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Efforts</a:t>
            </a:r>
          </a:p>
        </p:txBody>
      </p:sp>
      <p:sp>
        <p:nvSpPr>
          <p:cNvPr id="19" name="Abgerundetes Rechteck 13">
            <a:extLst>
              <a:ext uri="{FF2B5EF4-FFF2-40B4-BE49-F238E27FC236}">
                <a16:creationId xmlns:a16="http://schemas.microsoft.com/office/drawing/2014/main" id="{DED366BC-9504-4D5A-B122-712598FD50AB}"/>
              </a:ext>
            </a:extLst>
          </p:cNvPr>
          <p:cNvSpPr/>
          <p:nvPr/>
        </p:nvSpPr>
        <p:spPr>
          <a:xfrm>
            <a:off x="3060899" y="2800568"/>
            <a:ext cx="1478045" cy="10529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25402">
            <a:solidFill>
              <a:srgbClr val="0669B2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System</a:t>
            </a:r>
          </a:p>
        </p:txBody>
      </p:sp>
      <p:cxnSp>
        <p:nvCxnSpPr>
          <p:cNvPr id="20" name="Gerade Verbindung mit Pfeil 48">
            <a:extLst>
              <a:ext uri="{FF2B5EF4-FFF2-40B4-BE49-F238E27FC236}">
                <a16:creationId xmlns:a16="http://schemas.microsoft.com/office/drawing/2014/main" id="{029351E6-820B-4604-B662-4ACC29E0DAAF}"/>
              </a:ext>
            </a:extLst>
          </p:cNvPr>
          <p:cNvCxnSpPr/>
          <p:nvPr/>
        </p:nvCxnSpPr>
        <p:spPr>
          <a:xfrm flipV="1">
            <a:off x="3378360" y="3865350"/>
            <a:ext cx="0" cy="269547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21" name="Rechteck 4">
            <a:extLst>
              <a:ext uri="{FF2B5EF4-FFF2-40B4-BE49-F238E27FC236}">
                <a16:creationId xmlns:a16="http://schemas.microsoft.com/office/drawing/2014/main" id="{71A5BC28-6080-4B69-8051-B1B9287D0A6C}"/>
              </a:ext>
            </a:extLst>
          </p:cNvPr>
          <p:cNvSpPr/>
          <p:nvPr/>
        </p:nvSpPr>
        <p:spPr>
          <a:xfrm>
            <a:off x="439616" y="4278111"/>
            <a:ext cx="5697416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  <a:cs typeface="Calibri"/>
              </a:rPr>
              <a:t>Systems: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  <a:cs typeface="Calibri"/>
              </a:rPr>
              <a:t>use efforts to generate benefits</a:t>
            </a:r>
            <a:endParaRPr lang="en-GB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22" name="Rechteck 29">
            <a:extLst>
              <a:ext uri="{FF2B5EF4-FFF2-40B4-BE49-F238E27FC236}">
                <a16:creationId xmlns:a16="http://schemas.microsoft.com/office/drawing/2014/main" id="{274249F9-AD42-473B-8084-9C00C4EBA71D}"/>
              </a:ext>
            </a:extLst>
          </p:cNvPr>
          <p:cNvSpPr/>
          <p:nvPr/>
        </p:nvSpPr>
        <p:spPr>
          <a:xfrm>
            <a:off x="439616" y="4912399"/>
            <a:ext cx="8502868" cy="1323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are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exposed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to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external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influences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that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cannot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be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sensefully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adjusted</a:t>
            </a: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For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Monitoring: 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Efforts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, Benefits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and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External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influences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must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be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correctly</a:t>
            </a:r>
            <a:r>
              <a:rPr lang="de-DE" sz="20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defined</a:t>
            </a:r>
            <a:r>
              <a:rPr lang="de-DE" sz="20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and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measured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to </a:t>
            </a:r>
            <a:r>
              <a:rPr lang="de-DE" sz="2000" b="0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establish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suitable</a:t>
            </a:r>
            <a:r>
              <a:rPr lang="de-DE" sz="20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statistical</a:t>
            </a:r>
            <a:r>
              <a:rPr lang="de-DE" sz="20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</a:t>
            </a:r>
            <a:r>
              <a:rPr lang="de-DE" sz="20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  <a:cs typeface="Calibri"/>
              </a:rPr>
              <a:t>models</a:t>
            </a: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.</a:t>
            </a:r>
          </a:p>
        </p:txBody>
      </p:sp>
      <p:cxnSp>
        <p:nvCxnSpPr>
          <p:cNvPr id="23" name="Gerade Verbindung mit Pfeil 18">
            <a:extLst>
              <a:ext uri="{FF2B5EF4-FFF2-40B4-BE49-F238E27FC236}">
                <a16:creationId xmlns:a16="http://schemas.microsoft.com/office/drawing/2014/main" id="{1082D890-18BD-48CB-9804-5DAAE788E457}"/>
              </a:ext>
            </a:extLst>
          </p:cNvPr>
          <p:cNvCxnSpPr/>
          <p:nvPr/>
        </p:nvCxnSpPr>
        <p:spPr>
          <a:xfrm flipV="1">
            <a:off x="3380829" y="3864856"/>
            <a:ext cx="0" cy="269547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F1C06286-4113-420B-9135-FD03D590EBD8}"/>
              </a:ext>
            </a:extLst>
          </p:cNvPr>
          <p:cNvSpPr txBox="1">
            <a:spLocks/>
          </p:cNvSpPr>
          <p:nvPr/>
        </p:nvSpPr>
        <p:spPr>
          <a:xfrm>
            <a:off x="1757993" y="879288"/>
            <a:ext cx="7014544" cy="1058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b="1" dirty="0"/>
              <a:t>Guide </a:t>
            </a:r>
            <a:r>
              <a:rPr lang="de-DE" b="1" dirty="0" err="1"/>
              <a:t>used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following</a:t>
            </a:r>
            <a:r>
              <a:rPr lang="de-DE" b="1" dirty="0"/>
              <a:t> Trainings </a:t>
            </a:r>
            <a:r>
              <a:rPr lang="de-DE" b="1" dirty="0" err="1"/>
              <a:t>contents</a:t>
            </a:r>
            <a:r>
              <a:rPr lang="de-DE" b="1" dirty="0"/>
              <a:t>:                                    </a:t>
            </a:r>
            <a:r>
              <a:rPr lang="de-DE" dirty="0" err="1"/>
              <a:t>Methodology</a:t>
            </a:r>
            <a:r>
              <a:rPr lang="de-DE" dirty="0"/>
              <a:t> on Energy Performance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EnPIs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Federal 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Environment in Germany (BMU)</a:t>
            </a: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D65838DE-00B2-4499-997E-DADBB183D1B1}"/>
              </a:ext>
            </a:extLst>
          </p:cNvPr>
          <p:cNvSpPr/>
          <p:nvPr/>
        </p:nvSpPr>
        <p:spPr>
          <a:xfrm>
            <a:off x="368808" y="879288"/>
            <a:ext cx="1257236" cy="10532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BMU EnPI-</a:t>
            </a:r>
            <a:r>
              <a:rPr lang="de-DE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</a:t>
            </a: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Key Performance Indicator Methodology: Classification in the Standard Language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6" name="Tabelle 5">
            <a:extLst>
              <a:ext uri="{FF2B5EF4-FFF2-40B4-BE49-F238E27FC236}">
                <a16:creationId xmlns:a16="http://schemas.microsoft.com/office/drawing/2014/main" id="{507A2E20-44A0-49BC-83DC-DB4D99BD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96909"/>
              </p:ext>
            </p:extLst>
          </p:nvPr>
        </p:nvGraphicFramePr>
        <p:xfrm>
          <a:off x="346779" y="2725308"/>
          <a:ext cx="8609013" cy="318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09">
                <a:tc>
                  <a:txBody>
                    <a:bodyPr/>
                    <a:lstStyle/>
                    <a:p>
                      <a:r>
                        <a:rPr lang="de-DE" sz="1600" dirty="0"/>
                        <a:t>Terms in ISO 50001: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Terms in EnPI-</a:t>
                      </a:r>
                      <a:r>
                        <a:rPr lang="de-DE" sz="1600" dirty="0" err="1"/>
                        <a:t>Methodology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r>
                        <a:rPr lang="en-US" altLang="de-DE" sz="1600" kern="1200" dirty="0"/>
                        <a:t>"Areas of Significant Energy use (SEUs)"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/>
                        <a:t>Systems (supply engineering, processes, buildings) for which a company would like to carry out precise monitoring</a:t>
                      </a:r>
                      <a:endParaRPr lang="de-DE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600" kern="0" dirty="0"/>
                        <a:t>"</a:t>
                      </a:r>
                      <a:r>
                        <a:rPr lang="de-DE" altLang="de-DE" sz="1600" kern="0" dirty="0" err="1"/>
                        <a:t>Energy</a:t>
                      </a:r>
                      <a:r>
                        <a:rPr lang="de-DE" altLang="de-DE" sz="1600" kern="0" dirty="0"/>
                        <a:t> </a:t>
                      </a:r>
                      <a:r>
                        <a:rPr lang="de-DE" altLang="de-DE" sz="1600" kern="0" dirty="0" err="1"/>
                        <a:t>consumption</a:t>
                      </a:r>
                      <a:r>
                        <a:rPr lang="de-DE" altLang="de-DE" sz="1600" kern="0" dirty="0"/>
                        <a:t>"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altLang="de-DE" sz="1600" kern="1200" dirty="0" err="1"/>
                        <a:t>Efforts</a:t>
                      </a:r>
                      <a:r>
                        <a:rPr lang="de-DE" altLang="de-DE" sz="1600" kern="1200" dirty="0"/>
                        <a:t>, </a:t>
                      </a:r>
                      <a:r>
                        <a:rPr lang="en-US" altLang="de-DE" sz="1600" kern="1200" dirty="0"/>
                        <a:t>which accumulates in the system and is associated with energy (e.g. use of electricity in a refrigeration system)</a:t>
                      </a:r>
                      <a:endParaRPr lang="de-DE" altLang="de-D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939">
                <a:tc>
                  <a:txBody>
                    <a:bodyPr/>
                    <a:lstStyle/>
                    <a:p>
                      <a:r>
                        <a:rPr lang="de-DE" altLang="de-DE" sz="1600" kern="0" dirty="0"/>
                        <a:t>"Relevant Variables"</a:t>
                      </a:r>
                      <a:endParaRPr lang="en-US" sz="1600" b="1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altLang="de-DE" sz="1600" kern="1200" dirty="0" err="1"/>
                        <a:t>Benefits</a:t>
                      </a:r>
                      <a:r>
                        <a:rPr lang="de-DE" altLang="de-DE" sz="1600" kern="1200" dirty="0"/>
                        <a:t>, </a:t>
                      </a:r>
                      <a:r>
                        <a:rPr lang="en-US" altLang="de-DE" sz="1600" kern="1200" dirty="0"/>
                        <a:t>generated by a system (e.g. cold)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altLang="de-DE" sz="1600" kern="1200" dirty="0" err="1"/>
                        <a:t>External</a:t>
                      </a:r>
                      <a:r>
                        <a:rPr lang="de-DE" altLang="de-DE" sz="1600" kern="1200" dirty="0"/>
                        <a:t> </a:t>
                      </a:r>
                      <a:r>
                        <a:rPr lang="de-DE" altLang="de-DE" sz="1600" kern="1200" dirty="0" err="1"/>
                        <a:t>Influencing</a:t>
                      </a:r>
                      <a:r>
                        <a:rPr lang="de-DE" altLang="de-DE" sz="1600" kern="1200" dirty="0"/>
                        <a:t> Variables, </a:t>
                      </a:r>
                      <a:r>
                        <a:rPr lang="en-US" altLang="de-DE" sz="1600" kern="1200" dirty="0"/>
                        <a:t>that affect the system from the outside, have a relevant influence on the effort and cannot be sensibly controlled (e.g. outside temperatures)</a:t>
                      </a:r>
                      <a:endParaRPr lang="de-DE" altLang="de-DE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Objekt 11">
            <a:extLst>
              <a:ext uri="{FF2B5EF4-FFF2-40B4-BE49-F238E27FC236}">
                <a16:creationId xmlns:a16="http://schemas.microsoft.com/office/drawing/2014/main" id="{5B20F15C-5C1F-4286-9A28-EB433C69C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884614"/>
              </p:ext>
            </p:extLst>
          </p:nvPr>
        </p:nvGraphicFramePr>
        <p:xfrm>
          <a:off x="1951607" y="1671772"/>
          <a:ext cx="5140672" cy="98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4287280" imgH="803343" progId="Visio.Drawing.11">
                  <p:embed/>
                </p:oleObj>
              </mc:Choice>
              <mc:Fallback>
                <p:oleObj name="Visio" r:id="rId4" imgW="4287280" imgH="803343" progId="Visio.Drawing.11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607" y="1671772"/>
                        <a:ext cx="5140672" cy="982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Gerade Verbindung mit Pfeil 16">
            <a:extLst>
              <a:ext uri="{FF2B5EF4-FFF2-40B4-BE49-F238E27FC236}">
                <a16:creationId xmlns:a16="http://schemas.microsoft.com/office/drawing/2014/main" id="{3B590F96-A817-479F-B075-D21DDF88D158}"/>
              </a:ext>
            </a:extLst>
          </p:cNvPr>
          <p:cNvCxnSpPr/>
          <p:nvPr/>
        </p:nvCxnSpPr>
        <p:spPr>
          <a:xfrm flipH="1">
            <a:off x="5268771" y="1673393"/>
            <a:ext cx="202359" cy="6371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18">
            <a:extLst>
              <a:ext uri="{FF2B5EF4-FFF2-40B4-BE49-F238E27FC236}">
                <a16:creationId xmlns:a16="http://schemas.microsoft.com/office/drawing/2014/main" id="{2F2834CB-0C21-464C-AA98-7998DACD2F67}"/>
              </a:ext>
            </a:extLst>
          </p:cNvPr>
          <p:cNvSpPr txBox="1"/>
          <p:nvPr/>
        </p:nvSpPr>
        <p:spPr>
          <a:xfrm>
            <a:off x="5412813" y="1506072"/>
            <a:ext cx="2398812" cy="255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5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595959"/>
                </a:solidFill>
              </a:rPr>
              <a:t>External</a:t>
            </a:r>
            <a:r>
              <a:rPr lang="de-DE" sz="1200" b="1" dirty="0">
                <a:solidFill>
                  <a:srgbClr val="595959"/>
                </a:solidFill>
              </a:rPr>
              <a:t> </a:t>
            </a:r>
            <a:r>
              <a:rPr lang="de-DE" sz="1200" b="1" dirty="0" err="1">
                <a:solidFill>
                  <a:srgbClr val="595959"/>
                </a:solidFill>
              </a:rPr>
              <a:t>influences</a:t>
            </a:r>
            <a:endParaRPr lang="de-DE" sz="1200" b="1" dirty="0">
              <a:solidFill>
                <a:srgbClr val="59595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17">
                <a:extLst>
                  <a:ext uri="{FF2B5EF4-FFF2-40B4-BE49-F238E27FC236}">
                    <a16:creationId xmlns:a16="http://schemas.microsoft.com/office/drawing/2014/main" id="{7C658980-9B59-4F43-B0FF-F12C06E0A8C3}"/>
                  </a:ext>
                </a:extLst>
              </p:cNvPr>
              <p:cNvSpPr txBox="1"/>
              <p:nvPr/>
            </p:nvSpPr>
            <p:spPr>
              <a:xfrm>
                <a:off x="224674" y="1469771"/>
                <a:ext cx="2112651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𝑬𝒇𝒇𝒐𝒓𝒕𝒔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𝑩𝒂𝒔𝒆𝒍𝒊𝒏𝒆</m:t>
                      </m:r>
                    </m:oMath>
                  </m:oMathPara>
                </a14:m>
                <a:endParaRPr lang="de-DE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   =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𝒆𝒙𝒕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𝑬𝒇𝑮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Textfeld 17">
                <a:extLst>
                  <a:ext uri="{FF2B5EF4-FFF2-40B4-BE49-F238E27FC236}">
                    <a16:creationId xmlns:a16="http://schemas.microsoft.com/office/drawing/2014/main" id="{7C658980-9B59-4F43-B0FF-F12C06E0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4" y="1469771"/>
                <a:ext cx="2112651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14">
            <a:extLst>
              <a:ext uri="{FF2B5EF4-FFF2-40B4-BE49-F238E27FC236}">
                <a16:creationId xmlns:a16="http://schemas.microsoft.com/office/drawing/2014/main" id="{CDEBFABC-1C34-4AF5-88B2-CE35E845F56B}"/>
              </a:ext>
            </a:extLst>
          </p:cNvPr>
          <p:cNvSpPr/>
          <p:nvPr/>
        </p:nvSpPr>
        <p:spPr>
          <a:xfrm>
            <a:off x="2567141" y="955619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295281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eck 54">
            <a:extLst>
              <a:ext uri="{FF2B5EF4-FFF2-40B4-BE49-F238E27FC236}">
                <a16:creationId xmlns:a16="http://schemas.microsoft.com/office/drawing/2014/main" id="{ABC7F708-C353-49F2-82E0-5B019CE7419E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56">
            <a:extLst>
              <a:ext uri="{FF2B5EF4-FFF2-40B4-BE49-F238E27FC236}">
                <a16:creationId xmlns:a16="http://schemas.microsoft.com/office/drawing/2014/main" id="{D82113FE-3A8A-4EBE-BCE8-B21E02B349A9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eck 57">
            <a:extLst>
              <a:ext uri="{FF2B5EF4-FFF2-40B4-BE49-F238E27FC236}">
                <a16:creationId xmlns:a16="http://schemas.microsoft.com/office/drawing/2014/main" id="{39375C0C-3DFD-4B15-8A55-CFF519488C76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15" name="Rechteck 59">
            <a:extLst>
              <a:ext uri="{FF2B5EF4-FFF2-40B4-BE49-F238E27FC236}">
                <a16:creationId xmlns:a16="http://schemas.microsoft.com/office/drawing/2014/main" id="{0F317A60-6BEB-412C-99EF-BDE972380CFA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ihandform 60">
            <a:extLst>
              <a:ext uri="{FF2B5EF4-FFF2-40B4-BE49-F238E27FC236}">
                <a16:creationId xmlns:a16="http://schemas.microsoft.com/office/drawing/2014/main" id="{3EB0FCB2-FEEB-4382-8647-23D9EB418D53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17" name="Freihandform 61">
            <a:extLst>
              <a:ext uri="{FF2B5EF4-FFF2-40B4-BE49-F238E27FC236}">
                <a16:creationId xmlns:a16="http://schemas.microsoft.com/office/drawing/2014/main" id="{194C7540-2991-4C01-910F-53703C1F415B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63">
            <a:extLst>
              <a:ext uri="{FF2B5EF4-FFF2-40B4-BE49-F238E27FC236}">
                <a16:creationId xmlns:a16="http://schemas.microsoft.com/office/drawing/2014/main" id="{38A68854-58DE-4216-9C1F-E36DAFD12F44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5">
            <a:extLst>
              <a:ext uri="{FF2B5EF4-FFF2-40B4-BE49-F238E27FC236}">
                <a16:creationId xmlns:a16="http://schemas.microsoft.com/office/drawing/2014/main" id="{053DCBF9-D68D-4620-AAA2-5BEECF4C0DC6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6">
            <a:extLst>
              <a:ext uri="{FF2B5EF4-FFF2-40B4-BE49-F238E27FC236}">
                <a16:creationId xmlns:a16="http://schemas.microsoft.com/office/drawing/2014/main" id="{F31BDFA2-F606-4F78-A70D-E640DB702BCB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1" name="Freihandform 67">
            <a:extLst>
              <a:ext uri="{FF2B5EF4-FFF2-40B4-BE49-F238E27FC236}">
                <a16:creationId xmlns:a16="http://schemas.microsoft.com/office/drawing/2014/main" id="{A0421C01-BD2C-4F3B-A1EC-36EC2944A1F5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22" name="Freihandform 68">
            <a:extLst>
              <a:ext uri="{FF2B5EF4-FFF2-40B4-BE49-F238E27FC236}">
                <a16:creationId xmlns:a16="http://schemas.microsoft.com/office/drawing/2014/main" id="{0278CE42-1E08-4C86-8721-9F9401C07648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77">
            <a:extLst>
              <a:ext uri="{FF2B5EF4-FFF2-40B4-BE49-F238E27FC236}">
                <a16:creationId xmlns:a16="http://schemas.microsoft.com/office/drawing/2014/main" id="{A52CC861-8FA0-4B71-A7F6-BCD9C48098A5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24" name="Rechteck 82">
            <a:extLst>
              <a:ext uri="{FF2B5EF4-FFF2-40B4-BE49-F238E27FC236}">
                <a16:creationId xmlns:a16="http://schemas.microsoft.com/office/drawing/2014/main" id="{339D4415-2870-41D1-B013-E0EF6A351D42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ihandform 83">
            <a:extLst>
              <a:ext uri="{FF2B5EF4-FFF2-40B4-BE49-F238E27FC236}">
                <a16:creationId xmlns:a16="http://schemas.microsoft.com/office/drawing/2014/main" id="{30F88484-0330-4528-8423-594D0EFD30DC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32" name="Freihandform 84">
            <a:extLst>
              <a:ext uri="{FF2B5EF4-FFF2-40B4-BE49-F238E27FC236}">
                <a16:creationId xmlns:a16="http://schemas.microsoft.com/office/drawing/2014/main" id="{81EBB015-02E7-420F-A716-431D8CE3900B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ihandform 85">
            <a:extLst>
              <a:ext uri="{FF2B5EF4-FFF2-40B4-BE49-F238E27FC236}">
                <a16:creationId xmlns:a16="http://schemas.microsoft.com/office/drawing/2014/main" id="{1C0C338C-521C-41B8-BBE8-1F1C40619BE3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ihandform 86">
            <a:extLst>
              <a:ext uri="{FF2B5EF4-FFF2-40B4-BE49-F238E27FC236}">
                <a16:creationId xmlns:a16="http://schemas.microsoft.com/office/drawing/2014/main" id="{132D1DE9-2628-4A52-86B7-7F28740023C8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Freihandform 87">
            <a:extLst>
              <a:ext uri="{FF2B5EF4-FFF2-40B4-BE49-F238E27FC236}">
                <a16:creationId xmlns:a16="http://schemas.microsoft.com/office/drawing/2014/main" id="{65DE5A52-6A7A-486A-AC49-C7CF88C6C839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8">
            <a:extLst>
              <a:ext uri="{FF2B5EF4-FFF2-40B4-BE49-F238E27FC236}">
                <a16:creationId xmlns:a16="http://schemas.microsoft.com/office/drawing/2014/main" id="{4B3928C0-14F8-4C55-AAED-3A9044E9BCAD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ihandform 92">
            <a:extLst>
              <a:ext uri="{FF2B5EF4-FFF2-40B4-BE49-F238E27FC236}">
                <a16:creationId xmlns:a16="http://schemas.microsoft.com/office/drawing/2014/main" id="{616F5C06-0EF8-4597-A243-D9BE9C4DA85B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38" name="Freihandform 95">
            <a:extLst>
              <a:ext uri="{FF2B5EF4-FFF2-40B4-BE49-F238E27FC236}">
                <a16:creationId xmlns:a16="http://schemas.microsoft.com/office/drawing/2014/main" id="{CCC4356F-9B22-4202-9053-3A935527B28E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ihandform 96">
            <a:extLst>
              <a:ext uri="{FF2B5EF4-FFF2-40B4-BE49-F238E27FC236}">
                <a16:creationId xmlns:a16="http://schemas.microsoft.com/office/drawing/2014/main" id="{456F4527-D875-4DC8-8869-4CA8B28B56B5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7">
            <a:extLst>
              <a:ext uri="{FF2B5EF4-FFF2-40B4-BE49-F238E27FC236}">
                <a16:creationId xmlns:a16="http://schemas.microsoft.com/office/drawing/2014/main" id="{4E1F6B1F-FAF2-4837-8E8D-A5DD8598BF5B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ihandform 117">
            <a:extLst>
              <a:ext uri="{FF2B5EF4-FFF2-40B4-BE49-F238E27FC236}">
                <a16:creationId xmlns:a16="http://schemas.microsoft.com/office/drawing/2014/main" id="{03455BA1-73E4-4ACD-8A3A-6B0FF628CBCF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ihandform 118">
            <a:extLst>
              <a:ext uri="{FF2B5EF4-FFF2-40B4-BE49-F238E27FC236}">
                <a16:creationId xmlns:a16="http://schemas.microsoft.com/office/drawing/2014/main" id="{25BFD49C-CA81-4DF7-80FA-ADA2C121A2D5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43" name="Freihandform 119">
            <a:extLst>
              <a:ext uri="{FF2B5EF4-FFF2-40B4-BE49-F238E27FC236}">
                <a16:creationId xmlns:a16="http://schemas.microsoft.com/office/drawing/2014/main" id="{1168A062-D0B2-44D0-A886-1280B92E2B22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120">
            <a:extLst>
              <a:ext uri="{FF2B5EF4-FFF2-40B4-BE49-F238E27FC236}">
                <a16:creationId xmlns:a16="http://schemas.microsoft.com/office/drawing/2014/main" id="{FAE64569-03E0-480C-B9ED-775F298AF6CF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ihandform 122">
            <a:extLst>
              <a:ext uri="{FF2B5EF4-FFF2-40B4-BE49-F238E27FC236}">
                <a16:creationId xmlns:a16="http://schemas.microsoft.com/office/drawing/2014/main" id="{CC811AE3-5931-4D42-8647-7BDA83DAB4DF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46" name="Rechteck 124">
            <a:extLst>
              <a:ext uri="{FF2B5EF4-FFF2-40B4-BE49-F238E27FC236}">
                <a16:creationId xmlns:a16="http://schemas.microsoft.com/office/drawing/2014/main" id="{DED892C0-E625-4C7F-9A2C-92C7BF715BBA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47" name="Freihandform 46">
            <a:extLst>
              <a:ext uri="{FF2B5EF4-FFF2-40B4-BE49-F238E27FC236}">
                <a16:creationId xmlns:a16="http://schemas.microsoft.com/office/drawing/2014/main" id="{20AAEF8F-9C8A-4245-853D-3B2A18388C22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ihandform 48">
            <a:extLst>
              <a:ext uri="{FF2B5EF4-FFF2-40B4-BE49-F238E27FC236}">
                <a16:creationId xmlns:a16="http://schemas.microsoft.com/office/drawing/2014/main" id="{7386B3B8-0A68-47DB-A726-5A67E314F7E0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extfeld 1">
            <a:extLst>
              <a:ext uri="{FF2B5EF4-FFF2-40B4-BE49-F238E27FC236}">
                <a16:creationId xmlns:a16="http://schemas.microsoft.com/office/drawing/2014/main" id="{3C7039E9-A5A7-4CBF-A5F6-862751D5140E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50" name="Textfeld 50">
            <a:extLst>
              <a:ext uri="{FF2B5EF4-FFF2-40B4-BE49-F238E27FC236}">
                <a16:creationId xmlns:a16="http://schemas.microsoft.com/office/drawing/2014/main" id="{C1B25033-CA98-4FB5-B679-FE988F21FDF0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  <p:sp>
        <p:nvSpPr>
          <p:cNvPr id="51" name="Rechteck 74">
            <a:extLst>
              <a:ext uri="{FF2B5EF4-FFF2-40B4-BE49-F238E27FC236}">
                <a16:creationId xmlns:a16="http://schemas.microsoft.com/office/drawing/2014/main" id="{7CA0DF64-2450-41A5-B3E9-24569F02F5D6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ihandform 75">
            <a:extLst>
              <a:ext uri="{FF2B5EF4-FFF2-40B4-BE49-F238E27FC236}">
                <a16:creationId xmlns:a16="http://schemas.microsoft.com/office/drawing/2014/main" id="{4C9121C0-B96D-4F94-906F-44EB85800D26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ihandform 76">
            <a:extLst>
              <a:ext uri="{FF2B5EF4-FFF2-40B4-BE49-F238E27FC236}">
                <a16:creationId xmlns:a16="http://schemas.microsoft.com/office/drawing/2014/main" id="{ED52F5AD-F6DD-463F-B57E-E929349315A4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78">
            <a:extLst>
              <a:ext uri="{FF2B5EF4-FFF2-40B4-BE49-F238E27FC236}">
                <a16:creationId xmlns:a16="http://schemas.microsoft.com/office/drawing/2014/main" id="{A072E8CA-2F9A-485C-855A-5650117D8C68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ihandform 79">
            <a:extLst>
              <a:ext uri="{FF2B5EF4-FFF2-40B4-BE49-F238E27FC236}">
                <a16:creationId xmlns:a16="http://schemas.microsoft.com/office/drawing/2014/main" id="{A2B1BC78-D7F0-4E72-A7B9-3EF717C3997C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Pfeil nach unten 2">
            <a:extLst>
              <a:ext uri="{FF2B5EF4-FFF2-40B4-BE49-F238E27FC236}">
                <a16:creationId xmlns:a16="http://schemas.microsoft.com/office/drawing/2014/main" id="{05A8C91F-8116-42DB-A6BC-CA882B47CF7F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Freihandform 51">
            <a:extLst>
              <a:ext uri="{FF2B5EF4-FFF2-40B4-BE49-F238E27FC236}">
                <a16:creationId xmlns:a16="http://schemas.microsoft.com/office/drawing/2014/main" id="{5A2485E6-8D22-4090-98E2-255DAD33667F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bgerundetes Rechteck 4">
            <a:extLst>
              <a:ext uri="{FF2B5EF4-FFF2-40B4-BE49-F238E27FC236}">
                <a16:creationId xmlns:a16="http://schemas.microsoft.com/office/drawing/2014/main" id="{F12B0ED1-D01D-4CB4-A531-378CDA9E8559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hteck 55">
            <a:extLst>
              <a:ext uri="{FF2B5EF4-FFF2-40B4-BE49-F238E27FC236}">
                <a16:creationId xmlns:a16="http://schemas.microsoft.com/office/drawing/2014/main" id="{48B1BBC4-6086-450D-8044-D12D41357D32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201971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Step 1: Define System Boundaries &amp; Application Areas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0" name="Gruppieren 2">
            <a:extLst>
              <a:ext uri="{FF2B5EF4-FFF2-40B4-BE49-F238E27FC236}">
                <a16:creationId xmlns:a16="http://schemas.microsoft.com/office/drawing/2014/main" id="{CD483EAB-9B0B-45D4-87C6-6A5559FAD636}"/>
              </a:ext>
            </a:extLst>
          </p:cNvPr>
          <p:cNvGrpSpPr/>
          <p:nvPr/>
        </p:nvGrpSpPr>
        <p:grpSpPr>
          <a:xfrm>
            <a:off x="1317522" y="2281398"/>
            <a:ext cx="3672404" cy="2129171"/>
            <a:chOff x="1317522" y="2623130"/>
            <a:chExt cx="3672404" cy="2129171"/>
          </a:xfrm>
        </p:grpSpPr>
        <p:sp>
          <p:nvSpPr>
            <p:cNvPr id="61" name="Abgerundetes Rechteck 9">
              <a:extLst>
                <a:ext uri="{FF2B5EF4-FFF2-40B4-BE49-F238E27FC236}">
                  <a16:creationId xmlns:a16="http://schemas.microsoft.com/office/drawing/2014/main" id="{5D83533B-EE1E-43A9-8A84-FAEFBC6997F0}"/>
                </a:ext>
              </a:extLst>
            </p:cNvPr>
            <p:cNvSpPr/>
            <p:nvPr/>
          </p:nvSpPr>
          <p:spPr>
            <a:xfrm>
              <a:off x="3745766" y="2837081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lvl="0" algn="ctr" defTabSz="7619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dirty="0" err="1">
                  <a:solidFill>
                    <a:srgbClr val="000000"/>
                  </a:solidFill>
                </a:rPr>
                <a:t>Cooling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Compressor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bgerundetes Rechteck 20">
              <a:extLst>
                <a:ext uri="{FF2B5EF4-FFF2-40B4-BE49-F238E27FC236}">
                  <a16:creationId xmlns:a16="http://schemas.microsoft.com/office/drawing/2014/main" id="{ECC08AA5-C280-4E2B-9617-DBAF3F456C83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lvl="0" algn="ctr" defTabSz="7619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dirty="0">
                  <a:solidFill>
                    <a:srgbClr val="000000"/>
                  </a:solidFill>
                </a:rPr>
                <a:t>Free Cooler</a:t>
              </a:r>
            </a:p>
          </p:txBody>
        </p:sp>
        <p:sp>
          <p:nvSpPr>
            <p:cNvPr id="63" name="Abgerundetes Rechteck 26">
              <a:extLst>
                <a:ext uri="{FF2B5EF4-FFF2-40B4-BE49-F238E27FC236}">
                  <a16:creationId xmlns:a16="http://schemas.microsoft.com/office/drawing/2014/main" id="{CB6D7F32-298B-4AF1-BC5C-BBAA46259678}"/>
                </a:ext>
              </a:extLst>
            </p:cNvPr>
            <p:cNvSpPr/>
            <p:nvPr/>
          </p:nvSpPr>
          <p:spPr>
            <a:xfrm>
              <a:off x="1317522" y="2623130"/>
              <a:ext cx="3672404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pic>
        <p:nvPicPr>
          <p:cNvPr id="64" name="Picture 3">
            <a:extLst>
              <a:ext uri="{FF2B5EF4-FFF2-40B4-BE49-F238E27FC236}">
                <a16:creationId xmlns:a16="http://schemas.microsoft.com/office/drawing/2014/main" id="{423FC8AE-EB38-4CFC-8650-58BDC494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90509" y="2166289"/>
            <a:ext cx="1076925" cy="1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Textfeld 35">
            <a:extLst>
              <a:ext uri="{FF2B5EF4-FFF2-40B4-BE49-F238E27FC236}">
                <a16:creationId xmlns:a16="http://schemas.microsoft.com/office/drawing/2014/main" id="{00222B44-3970-4705-8E69-344FDB538E24}"/>
              </a:ext>
            </a:extLst>
          </p:cNvPr>
          <p:cNvSpPr txBox="1"/>
          <p:nvPr/>
        </p:nvSpPr>
        <p:spPr>
          <a:xfrm>
            <a:off x="5965432" y="3639025"/>
            <a:ext cx="192708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3591A8"/>
                </a:solidFill>
                <a:uFillTx/>
                <a:latin typeface="Calibri"/>
              </a:rPr>
              <a:t>Corinna Schmidt: 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>
                <a:solidFill>
                  <a:srgbClr val="3591A8"/>
                </a:solidFill>
              </a:rPr>
              <a:t>In </a:t>
            </a:r>
            <a:r>
              <a:rPr lang="de-DE" sz="1600" dirty="0" err="1">
                <a:solidFill>
                  <a:srgbClr val="3591A8"/>
                </a:solidFill>
              </a:rPr>
              <a:t>charge</a:t>
            </a:r>
            <a:r>
              <a:rPr lang="de-DE" sz="1600" dirty="0">
                <a:solidFill>
                  <a:srgbClr val="3591A8"/>
                </a:solidFill>
              </a:rPr>
              <a:t> </a:t>
            </a:r>
            <a:r>
              <a:rPr lang="de-DE" sz="1600" dirty="0" err="1">
                <a:solidFill>
                  <a:srgbClr val="3591A8"/>
                </a:solidFill>
              </a:rPr>
              <a:t>of</a:t>
            </a:r>
            <a:r>
              <a:rPr lang="de-DE" sz="1600" dirty="0">
                <a:solidFill>
                  <a:srgbClr val="3591A8"/>
                </a:solidFill>
              </a:rPr>
              <a:t> </a:t>
            </a:r>
            <a:r>
              <a:rPr lang="de-DE" sz="1600" dirty="0" err="1">
                <a:solidFill>
                  <a:srgbClr val="3591A8"/>
                </a:solidFill>
              </a:rPr>
              <a:t>refrigeration</a:t>
            </a:r>
            <a:r>
              <a:rPr lang="de-DE" sz="1600" dirty="0">
                <a:solidFill>
                  <a:srgbClr val="3591A8"/>
                </a:solidFill>
              </a:rPr>
              <a:t> </a:t>
            </a:r>
            <a:endParaRPr lang="de-DE" sz="1600" i="0" u="none" strike="noStrike" kern="1200" cap="none" spc="0" baseline="0" dirty="0">
              <a:solidFill>
                <a:srgbClr val="3591A8"/>
              </a:solidFill>
              <a:uFillTx/>
              <a:latin typeface="Calibri"/>
            </a:endParaRPr>
          </a:p>
        </p:txBody>
      </p:sp>
      <p:sp>
        <p:nvSpPr>
          <p:cNvPr id="66" name="Textfeld 30">
            <a:extLst>
              <a:ext uri="{FF2B5EF4-FFF2-40B4-BE49-F238E27FC236}">
                <a16:creationId xmlns:a16="http://schemas.microsoft.com/office/drawing/2014/main" id="{17695ED7-D22C-4CA4-B3B1-2DC3F5A861B2}"/>
              </a:ext>
            </a:extLst>
          </p:cNvPr>
          <p:cNvSpPr txBox="1"/>
          <p:nvPr/>
        </p:nvSpPr>
        <p:spPr>
          <a:xfrm>
            <a:off x="6316400" y="3396758"/>
            <a:ext cx="1884218" cy="11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cco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domain</a:t>
            </a:r>
          </a:p>
        </p:txBody>
      </p:sp>
      <p:sp>
        <p:nvSpPr>
          <p:cNvPr id="67" name="Textplatzhalter 2">
            <a:extLst>
              <a:ext uri="{FF2B5EF4-FFF2-40B4-BE49-F238E27FC236}">
                <a16:creationId xmlns:a16="http://schemas.microsoft.com/office/drawing/2014/main" id="{509EA4EE-DEB4-4CCE-BBD8-3B404A54D0DC}"/>
              </a:ext>
            </a:extLst>
          </p:cNvPr>
          <p:cNvSpPr txBox="1">
            <a:spLocks/>
          </p:cNvSpPr>
          <p:nvPr/>
        </p:nvSpPr>
        <p:spPr>
          <a:xfrm>
            <a:off x="539550" y="1412775"/>
            <a:ext cx="4386133" cy="64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Define System Boundary: Cold Station</a:t>
            </a:r>
            <a:endParaRPr lang="en-US" dirty="0"/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B9A31487-F8CF-4737-A014-32BB1CAE4FD9}"/>
              </a:ext>
            </a:extLst>
          </p:cNvPr>
          <p:cNvSpPr txBox="1">
            <a:spLocks/>
          </p:cNvSpPr>
          <p:nvPr/>
        </p:nvSpPr>
        <p:spPr>
          <a:xfrm>
            <a:off x="5289929" y="1385066"/>
            <a:ext cx="3652558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Identify the Person in Charge:</a:t>
            </a:r>
            <a:endParaRPr lang="en-US" dirty="0"/>
          </a:p>
        </p:txBody>
      </p:sp>
      <p:sp>
        <p:nvSpPr>
          <p:cNvPr id="69" name="Rechteck 18">
            <a:extLst>
              <a:ext uri="{FF2B5EF4-FFF2-40B4-BE49-F238E27FC236}">
                <a16:creationId xmlns:a16="http://schemas.microsoft.com/office/drawing/2014/main" id="{9AD4616A-967A-4886-BBB1-8EA225997D0A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70" name="Textfeld 32">
            <a:extLst>
              <a:ext uri="{FF2B5EF4-FFF2-40B4-BE49-F238E27FC236}">
                <a16:creationId xmlns:a16="http://schemas.microsoft.com/office/drawing/2014/main" id="{CFCF68CF-7714-42C8-9C9A-3E3B26A67CFF}"/>
              </a:ext>
            </a:extLst>
          </p:cNvPr>
          <p:cNvSpPr txBox="1"/>
          <p:nvPr/>
        </p:nvSpPr>
        <p:spPr>
          <a:xfrm>
            <a:off x="502358" y="4909318"/>
            <a:ext cx="6654579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Define Application Areas:</a:t>
            </a:r>
          </a:p>
          <a:p>
            <a:pPr marL="342900" indent="-342900"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Savings proof according to ISO 50001:2018</a:t>
            </a:r>
          </a:p>
          <a:p>
            <a:pPr marL="342900" indent="-342900"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Efficiency Monitoring (for early fault detection)</a:t>
            </a:r>
          </a:p>
        </p:txBody>
      </p:sp>
    </p:spTree>
    <p:extLst>
      <p:ext uri="{BB962C8B-B14F-4D97-AF65-F5344CB8AC3E}">
        <p14:creationId xmlns:p14="http://schemas.microsoft.com/office/powerpoint/2010/main" val="1228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 build="p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hteck 54">
            <a:extLst>
              <a:ext uri="{FF2B5EF4-FFF2-40B4-BE49-F238E27FC236}">
                <a16:creationId xmlns:a16="http://schemas.microsoft.com/office/drawing/2014/main" id="{6508B851-B7BA-4D53-904D-384BB1DEEA77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56">
            <a:extLst>
              <a:ext uri="{FF2B5EF4-FFF2-40B4-BE49-F238E27FC236}">
                <a16:creationId xmlns:a16="http://schemas.microsoft.com/office/drawing/2014/main" id="{91CFE299-824A-46F1-AD00-E03513793DDE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eck 57">
            <a:extLst>
              <a:ext uri="{FF2B5EF4-FFF2-40B4-BE49-F238E27FC236}">
                <a16:creationId xmlns:a16="http://schemas.microsoft.com/office/drawing/2014/main" id="{15D9AD5D-095E-4018-B3E0-606294F02DA8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19" name="Rechteck 59">
            <a:extLst>
              <a:ext uri="{FF2B5EF4-FFF2-40B4-BE49-F238E27FC236}">
                <a16:creationId xmlns:a16="http://schemas.microsoft.com/office/drawing/2014/main" id="{70E62D3B-86A8-4650-A793-1CB002E14F66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0">
            <a:extLst>
              <a:ext uri="{FF2B5EF4-FFF2-40B4-BE49-F238E27FC236}">
                <a16:creationId xmlns:a16="http://schemas.microsoft.com/office/drawing/2014/main" id="{712FE22A-046D-4BBC-82CC-78853D6FF8EF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21" name="Freihandform 61">
            <a:extLst>
              <a:ext uri="{FF2B5EF4-FFF2-40B4-BE49-F238E27FC236}">
                <a16:creationId xmlns:a16="http://schemas.microsoft.com/office/drawing/2014/main" id="{012EDCBC-3F29-48B6-AF14-81178669716A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ihandform 63">
            <a:extLst>
              <a:ext uri="{FF2B5EF4-FFF2-40B4-BE49-F238E27FC236}">
                <a16:creationId xmlns:a16="http://schemas.microsoft.com/office/drawing/2014/main" id="{1D8835FA-9198-43B8-BD22-7BADC77291B7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5">
            <a:extLst>
              <a:ext uri="{FF2B5EF4-FFF2-40B4-BE49-F238E27FC236}">
                <a16:creationId xmlns:a16="http://schemas.microsoft.com/office/drawing/2014/main" id="{16B6E4A5-98FD-432A-BC59-B919C1A85F19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66">
            <a:extLst>
              <a:ext uri="{FF2B5EF4-FFF2-40B4-BE49-F238E27FC236}">
                <a16:creationId xmlns:a16="http://schemas.microsoft.com/office/drawing/2014/main" id="{835E998D-9B6F-491A-BB21-30F3527944C7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5" name="Freihandform 67">
            <a:extLst>
              <a:ext uri="{FF2B5EF4-FFF2-40B4-BE49-F238E27FC236}">
                <a16:creationId xmlns:a16="http://schemas.microsoft.com/office/drawing/2014/main" id="{B90E5D74-4B90-4D17-AFA7-1FEF9CFE6187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26" name="Freihandform 68">
            <a:extLst>
              <a:ext uri="{FF2B5EF4-FFF2-40B4-BE49-F238E27FC236}">
                <a16:creationId xmlns:a16="http://schemas.microsoft.com/office/drawing/2014/main" id="{DF308A33-2286-4CE8-8FA9-5C5C54A97624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ihandform 77">
            <a:extLst>
              <a:ext uri="{FF2B5EF4-FFF2-40B4-BE49-F238E27FC236}">
                <a16:creationId xmlns:a16="http://schemas.microsoft.com/office/drawing/2014/main" id="{EF595C9B-F3D8-45FC-AC9D-709878B59A00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28" name="Rechteck 82">
            <a:extLst>
              <a:ext uri="{FF2B5EF4-FFF2-40B4-BE49-F238E27FC236}">
                <a16:creationId xmlns:a16="http://schemas.microsoft.com/office/drawing/2014/main" id="{F52322CF-CB16-4613-802D-96A555E910BD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ihandform 83">
            <a:extLst>
              <a:ext uri="{FF2B5EF4-FFF2-40B4-BE49-F238E27FC236}">
                <a16:creationId xmlns:a16="http://schemas.microsoft.com/office/drawing/2014/main" id="{03B64B25-2600-46E3-BFC8-ECD2EBA9A547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30" name="Freihandform 84">
            <a:extLst>
              <a:ext uri="{FF2B5EF4-FFF2-40B4-BE49-F238E27FC236}">
                <a16:creationId xmlns:a16="http://schemas.microsoft.com/office/drawing/2014/main" id="{A34DFEA6-E046-4AA1-BDAC-971A40245E20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ihandform 85">
            <a:extLst>
              <a:ext uri="{FF2B5EF4-FFF2-40B4-BE49-F238E27FC236}">
                <a16:creationId xmlns:a16="http://schemas.microsoft.com/office/drawing/2014/main" id="{35FF5D28-24D5-48C8-A662-CCC5BEBEC027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ihandform 86">
            <a:extLst>
              <a:ext uri="{FF2B5EF4-FFF2-40B4-BE49-F238E27FC236}">
                <a16:creationId xmlns:a16="http://schemas.microsoft.com/office/drawing/2014/main" id="{77B5BF08-D971-4305-BB57-D141D8CBE41D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Freihandform 87">
            <a:extLst>
              <a:ext uri="{FF2B5EF4-FFF2-40B4-BE49-F238E27FC236}">
                <a16:creationId xmlns:a16="http://schemas.microsoft.com/office/drawing/2014/main" id="{40E925FD-67F7-4ED0-A359-FC74F7055BDD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ihandform 88">
            <a:extLst>
              <a:ext uri="{FF2B5EF4-FFF2-40B4-BE49-F238E27FC236}">
                <a16:creationId xmlns:a16="http://schemas.microsoft.com/office/drawing/2014/main" id="{A3556DD4-DC3E-4733-8CAD-F49C62717BCB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ihandform 92">
            <a:extLst>
              <a:ext uri="{FF2B5EF4-FFF2-40B4-BE49-F238E27FC236}">
                <a16:creationId xmlns:a16="http://schemas.microsoft.com/office/drawing/2014/main" id="{03222A25-1B22-4BB7-B5E2-B01884743A2F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36" name="Freihandform 95">
            <a:extLst>
              <a:ext uri="{FF2B5EF4-FFF2-40B4-BE49-F238E27FC236}">
                <a16:creationId xmlns:a16="http://schemas.microsoft.com/office/drawing/2014/main" id="{9A5E4BDA-96DB-4869-9D11-A6E2B1A7ACE6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ihandform 96">
            <a:extLst>
              <a:ext uri="{FF2B5EF4-FFF2-40B4-BE49-F238E27FC236}">
                <a16:creationId xmlns:a16="http://schemas.microsoft.com/office/drawing/2014/main" id="{63B4012D-19BC-4A1B-AF6D-93D9842C15B1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ihandform 97">
            <a:extLst>
              <a:ext uri="{FF2B5EF4-FFF2-40B4-BE49-F238E27FC236}">
                <a16:creationId xmlns:a16="http://schemas.microsoft.com/office/drawing/2014/main" id="{41AE1CAC-C2A8-45D4-9B47-9A9F63A72EEF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ihandform 117">
            <a:extLst>
              <a:ext uri="{FF2B5EF4-FFF2-40B4-BE49-F238E27FC236}">
                <a16:creationId xmlns:a16="http://schemas.microsoft.com/office/drawing/2014/main" id="{BD2E46EB-9C7A-44AD-B05E-0B64BBE2A046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118">
            <a:extLst>
              <a:ext uri="{FF2B5EF4-FFF2-40B4-BE49-F238E27FC236}">
                <a16:creationId xmlns:a16="http://schemas.microsoft.com/office/drawing/2014/main" id="{E78B71D9-C395-4ABD-A8AF-8CE9C9400871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41" name="Freihandform 119">
            <a:extLst>
              <a:ext uri="{FF2B5EF4-FFF2-40B4-BE49-F238E27FC236}">
                <a16:creationId xmlns:a16="http://schemas.microsoft.com/office/drawing/2014/main" id="{D83413E5-2FE5-41C8-8F2A-D10228D336AC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ihandform 120">
            <a:extLst>
              <a:ext uri="{FF2B5EF4-FFF2-40B4-BE49-F238E27FC236}">
                <a16:creationId xmlns:a16="http://schemas.microsoft.com/office/drawing/2014/main" id="{B94BA3EA-D9E6-4585-A967-D63BBE35EB0D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ihandform 122">
            <a:extLst>
              <a:ext uri="{FF2B5EF4-FFF2-40B4-BE49-F238E27FC236}">
                <a16:creationId xmlns:a16="http://schemas.microsoft.com/office/drawing/2014/main" id="{2C17183D-7C17-4823-A2AE-A1EA38353776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44" name="Rechteck 124">
            <a:extLst>
              <a:ext uri="{FF2B5EF4-FFF2-40B4-BE49-F238E27FC236}">
                <a16:creationId xmlns:a16="http://schemas.microsoft.com/office/drawing/2014/main" id="{7457BB28-9FDE-450A-9FC8-0C8DDBE4E5FE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45" name="Freihandform 46">
            <a:extLst>
              <a:ext uri="{FF2B5EF4-FFF2-40B4-BE49-F238E27FC236}">
                <a16:creationId xmlns:a16="http://schemas.microsoft.com/office/drawing/2014/main" id="{0CA50681-B3D4-4422-AB71-4ADFD983C9B6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ihandform 48">
            <a:extLst>
              <a:ext uri="{FF2B5EF4-FFF2-40B4-BE49-F238E27FC236}">
                <a16:creationId xmlns:a16="http://schemas.microsoft.com/office/drawing/2014/main" id="{DEA53441-52A7-4AB9-AE72-5F1CA4A3C207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extfeld 1">
            <a:extLst>
              <a:ext uri="{FF2B5EF4-FFF2-40B4-BE49-F238E27FC236}">
                <a16:creationId xmlns:a16="http://schemas.microsoft.com/office/drawing/2014/main" id="{95296EE6-017E-4A5D-9E48-3B2B37F37795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48" name="Textfeld 50">
            <a:extLst>
              <a:ext uri="{FF2B5EF4-FFF2-40B4-BE49-F238E27FC236}">
                <a16:creationId xmlns:a16="http://schemas.microsoft.com/office/drawing/2014/main" id="{FEBC845B-2326-42C1-8705-2DA66763FDFC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  <p:sp>
        <p:nvSpPr>
          <p:cNvPr id="49" name="Rechteck 74">
            <a:extLst>
              <a:ext uri="{FF2B5EF4-FFF2-40B4-BE49-F238E27FC236}">
                <a16:creationId xmlns:a16="http://schemas.microsoft.com/office/drawing/2014/main" id="{F5F1A249-6D18-4C52-9754-0EC40782B420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ihandform 75">
            <a:extLst>
              <a:ext uri="{FF2B5EF4-FFF2-40B4-BE49-F238E27FC236}">
                <a16:creationId xmlns:a16="http://schemas.microsoft.com/office/drawing/2014/main" id="{40CE711B-5C6B-4F3D-AB4D-2EF3F0F546EB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ihandform 76">
            <a:extLst>
              <a:ext uri="{FF2B5EF4-FFF2-40B4-BE49-F238E27FC236}">
                <a16:creationId xmlns:a16="http://schemas.microsoft.com/office/drawing/2014/main" id="{BA4BC7BF-477E-419D-AE63-34E1C3428D5B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ihandform 78">
            <a:extLst>
              <a:ext uri="{FF2B5EF4-FFF2-40B4-BE49-F238E27FC236}">
                <a16:creationId xmlns:a16="http://schemas.microsoft.com/office/drawing/2014/main" id="{C01BC4EE-7C32-4365-BC14-9DFF7A6AF2F5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ihandform 79">
            <a:extLst>
              <a:ext uri="{FF2B5EF4-FFF2-40B4-BE49-F238E27FC236}">
                <a16:creationId xmlns:a16="http://schemas.microsoft.com/office/drawing/2014/main" id="{3476238A-AB68-4EED-944B-7D9301DF3A88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feil nach unten 2">
            <a:extLst>
              <a:ext uri="{FF2B5EF4-FFF2-40B4-BE49-F238E27FC236}">
                <a16:creationId xmlns:a16="http://schemas.microsoft.com/office/drawing/2014/main" id="{56F0E850-FF8D-45E1-8E6D-98F4FFC94345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Freihandform 51">
            <a:extLst>
              <a:ext uri="{FF2B5EF4-FFF2-40B4-BE49-F238E27FC236}">
                <a16:creationId xmlns:a16="http://schemas.microsoft.com/office/drawing/2014/main" id="{5E071825-61FD-4913-9F13-E4409C3FC2FA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Abgerundetes Rechteck 4">
            <a:extLst>
              <a:ext uri="{FF2B5EF4-FFF2-40B4-BE49-F238E27FC236}">
                <a16:creationId xmlns:a16="http://schemas.microsoft.com/office/drawing/2014/main" id="{3AD583BC-60D2-49C6-8B62-607FA41005C0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Grafik 47">
            <a:extLst>
              <a:ext uri="{FF2B5EF4-FFF2-40B4-BE49-F238E27FC236}">
                <a16:creationId xmlns:a16="http://schemas.microsoft.com/office/drawing/2014/main" id="{D21242BC-DC58-4AC9-91CB-C00AAA496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1493385"/>
            <a:ext cx="303198" cy="232610"/>
          </a:xfrm>
          <a:prstGeom prst="rect">
            <a:avLst/>
          </a:prstGeom>
        </p:spPr>
      </p:pic>
      <p:sp>
        <p:nvSpPr>
          <p:cNvPr id="58" name="Rechteck 52">
            <a:extLst>
              <a:ext uri="{FF2B5EF4-FFF2-40B4-BE49-F238E27FC236}">
                <a16:creationId xmlns:a16="http://schemas.microsoft.com/office/drawing/2014/main" id="{C18B4D4D-127C-4CD4-8560-F0CB232EC7C7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56214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2: Develop Data and Measurement Concept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feld 13">
            <a:extLst>
              <a:ext uri="{FF2B5EF4-FFF2-40B4-BE49-F238E27FC236}">
                <a16:creationId xmlns:a16="http://schemas.microsoft.com/office/drawing/2014/main" id="{A6051D1F-7C55-4AF3-B0F4-D814B624A25F}"/>
              </a:ext>
            </a:extLst>
          </p:cNvPr>
          <p:cNvSpPr txBox="1"/>
          <p:nvPr/>
        </p:nvSpPr>
        <p:spPr>
          <a:xfrm>
            <a:off x="5514887" y="2198257"/>
            <a:ext cx="920471" cy="340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4B4B4B"/>
                </a:solidFill>
              </a:rPr>
              <a:t>Refrigerant</a:t>
            </a:r>
            <a:endParaRPr lang="de-DE" sz="1200" b="1" dirty="0">
              <a:solidFill>
                <a:srgbClr val="4B4B4B"/>
              </a:solidFill>
            </a:endParaRPr>
          </a:p>
        </p:txBody>
      </p:sp>
      <p:grpSp>
        <p:nvGrpSpPr>
          <p:cNvPr id="60" name="Gruppieren 2">
            <a:extLst>
              <a:ext uri="{FF2B5EF4-FFF2-40B4-BE49-F238E27FC236}">
                <a16:creationId xmlns:a16="http://schemas.microsoft.com/office/drawing/2014/main" id="{FC6EF90A-829A-43C8-9F9F-D951299C7076}"/>
              </a:ext>
            </a:extLst>
          </p:cNvPr>
          <p:cNvGrpSpPr/>
          <p:nvPr/>
        </p:nvGrpSpPr>
        <p:grpSpPr>
          <a:xfrm>
            <a:off x="446057" y="1677607"/>
            <a:ext cx="6176865" cy="2715256"/>
            <a:chOff x="141319" y="2102480"/>
            <a:chExt cx="6176865" cy="2715256"/>
          </a:xfrm>
        </p:grpSpPr>
        <p:sp>
          <p:nvSpPr>
            <p:cNvPr id="61" name="Textfeld 22">
              <a:extLst>
                <a:ext uri="{FF2B5EF4-FFF2-40B4-BE49-F238E27FC236}">
                  <a16:creationId xmlns:a16="http://schemas.microsoft.com/office/drawing/2014/main" id="{2D25D7C8-63B0-4715-BB97-D1D83E8AA173}"/>
                </a:ext>
              </a:extLst>
            </p:cNvPr>
            <p:cNvSpPr txBox="1"/>
            <p:nvPr/>
          </p:nvSpPr>
          <p:spPr>
            <a:xfrm>
              <a:off x="150263" y="3578230"/>
              <a:ext cx="9112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</a:rPr>
                <a:t>Electricity</a:t>
              </a: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62" name="Textfeld 5">
              <a:extLst>
                <a:ext uri="{FF2B5EF4-FFF2-40B4-BE49-F238E27FC236}">
                  <a16:creationId xmlns:a16="http://schemas.microsoft.com/office/drawing/2014/main" id="{F1BEA748-96F6-4C98-A5A6-474860E8972A}"/>
                </a:ext>
              </a:extLst>
            </p:cNvPr>
            <p:cNvSpPr txBox="1"/>
            <p:nvPr/>
          </p:nvSpPr>
          <p:spPr>
            <a:xfrm>
              <a:off x="2602729" y="3347673"/>
              <a:ext cx="1163071" cy="6177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</a:rPr>
                <a:t>Cold</a:t>
              </a:r>
              <a:r>
                <a:rPr lang="de-DE" sz="1200" b="1" dirty="0">
                  <a:solidFill>
                    <a:srgbClr val="4B4B4B"/>
                  </a:solidFill>
                </a:rPr>
                <a:t> </a:t>
              </a:r>
              <a:r>
                <a:rPr lang="de-DE" sz="1200" b="1" dirty="0" err="1">
                  <a:solidFill>
                    <a:srgbClr val="4B4B4B"/>
                  </a:solidFill>
                </a:rPr>
                <a:t>water</a:t>
              </a:r>
              <a:endParaRPr lang="de-DE" sz="1200" b="1" dirty="0">
                <a:solidFill>
                  <a:srgbClr val="4B4B4B"/>
                </a:solidFill>
              </a:endParaRP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63" name="Abgerundetes Rechteck 9">
              <a:extLst>
                <a:ext uri="{FF2B5EF4-FFF2-40B4-BE49-F238E27FC236}">
                  <a16:creationId xmlns:a16="http://schemas.microsoft.com/office/drawing/2014/main" id="{93B2D0B2-29EF-4873-BCFD-D35BB637B88C}"/>
                </a:ext>
              </a:extLst>
            </p:cNvPr>
            <p:cNvSpPr/>
            <p:nvPr/>
          </p:nvSpPr>
          <p:spPr>
            <a:xfrm>
              <a:off x="3745766" y="2733685"/>
              <a:ext cx="1079997" cy="115118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64" name="Gerade Verbindung mit Pfeil 10">
              <a:extLst>
                <a:ext uri="{FF2B5EF4-FFF2-40B4-BE49-F238E27FC236}">
                  <a16:creationId xmlns:a16="http://schemas.microsoft.com/office/drawing/2014/main" id="{2E19A292-61DA-4FD2-A467-73BC1117D6D5}"/>
                </a:ext>
              </a:extLst>
            </p:cNvPr>
            <p:cNvCxnSpPr/>
            <p:nvPr/>
          </p:nvCxnSpPr>
          <p:spPr>
            <a:xfrm>
              <a:off x="1327638" y="3134599"/>
              <a:ext cx="241812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65" name="Gerade Verbindung mit Pfeil 11">
              <a:extLst>
                <a:ext uri="{FF2B5EF4-FFF2-40B4-BE49-F238E27FC236}">
                  <a16:creationId xmlns:a16="http://schemas.microsoft.com/office/drawing/2014/main" id="{49724A8D-70D9-4285-8C5E-062AD5D0636F}"/>
                </a:ext>
              </a:extLst>
            </p:cNvPr>
            <p:cNvCxnSpPr/>
            <p:nvPr/>
          </p:nvCxnSpPr>
          <p:spPr>
            <a:xfrm flipV="1">
              <a:off x="4835977" y="2922063"/>
              <a:ext cx="1417054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66" name="Gerade Verbindung mit Pfeil 12">
              <a:extLst>
                <a:ext uri="{FF2B5EF4-FFF2-40B4-BE49-F238E27FC236}">
                  <a16:creationId xmlns:a16="http://schemas.microsoft.com/office/drawing/2014/main" id="{5B211BF5-C1EA-48FE-A5D7-A67B6248B13B}"/>
                </a:ext>
              </a:extLst>
            </p:cNvPr>
            <p:cNvCxnSpPr/>
            <p:nvPr/>
          </p:nvCxnSpPr>
          <p:spPr>
            <a:xfrm>
              <a:off x="2625461" y="3642969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67" name="Abgerundetes Rechteck 20">
              <a:extLst>
                <a:ext uri="{FF2B5EF4-FFF2-40B4-BE49-F238E27FC236}">
                  <a16:creationId xmlns:a16="http://schemas.microsoft.com/office/drawing/2014/main" id="{80F01473-A895-4E4D-8166-CA33CDCDADF4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algn="ctr" defTabSz="7619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dirty="0">
                  <a:solidFill>
                    <a:srgbClr val="000000"/>
                  </a:solidFill>
                </a:rPr>
                <a:t>Free Cooler</a:t>
              </a:r>
            </a:p>
          </p:txBody>
        </p:sp>
        <p:cxnSp>
          <p:nvCxnSpPr>
            <p:cNvPr id="68" name="Gerade Verbindung mit Pfeil 23">
              <a:extLst>
                <a:ext uri="{FF2B5EF4-FFF2-40B4-BE49-F238E27FC236}">
                  <a16:creationId xmlns:a16="http://schemas.microsoft.com/office/drawing/2014/main" id="{C8B9AFB1-B5D6-4AEF-AB29-D0FD1504111A}"/>
                </a:ext>
              </a:extLst>
            </p:cNvPr>
            <p:cNvCxnSpPr/>
            <p:nvPr/>
          </p:nvCxnSpPr>
          <p:spPr>
            <a:xfrm>
              <a:off x="226778" y="3884873"/>
              <a:ext cx="1270515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69" name="Abgerundetes Rechteck 26">
              <a:extLst>
                <a:ext uri="{FF2B5EF4-FFF2-40B4-BE49-F238E27FC236}">
                  <a16:creationId xmlns:a16="http://schemas.microsoft.com/office/drawing/2014/main" id="{DA6865E1-3470-4E28-92C9-E93E91C944DF}"/>
                </a:ext>
              </a:extLst>
            </p:cNvPr>
            <p:cNvSpPr/>
            <p:nvPr/>
          </p:nvSpPr>
          <p:spPr>
            <a:xfrm>
              <a:off x="1248508" y="2623130"/>
              <a:ext cx="3741418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cxnSp>
          <p:nvCxnSpPr>
            <p:cNvPr id="70" name="Gerade Verbindung mit Pfeil 16">
              <a:extLst>
                <a:ext uri="{FF2B5EF4-FFF2-40B4-BE49-F238E27FC236}">
                  <a16:creationId xmlns:a16="http://schemas.microsoft.com/office/drawing/2014/main" id="{15F084D5-24F3-4CCA-A584-970D4568487D}"/>
                </a:ext>
              </a:extLst>
            </p:cNvPr>
            <p:cNvCxnSpPr/>
            <p:nvPr/>
          </p:nvCxnSpPr>
          <p:spPr>
            <a:xfrm flipH="1">
              <a:off x="2592516" y="3773189"/>
              <a:ext cx="112413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1" name="Textfeld 18">
              <a:extLst>
                <a:ext uri="{FF2B5EF4-FFF2-40B4-BE49-F238E27FC236}">
                  <a16:creationId xmlns:a16="http://schemas.microsoft.com/office/drawing/2014/main" id="{A5E7B976-BF0B-496A-9607-00F0A4CA940C}"/>
                </a:ext>
              </a:extLst>
            </p:cNvPr>
            <p:cNvSpPr txBox="1"/>
            <p:nvPr/>
          </p:nvSpPr>
          <p:spPr>
            <a:xfrm>
              <a:off x="141319" y="3923004"/>
              <a:ext cx="1584179" cy="894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</a:rPr>
                <a:t>Intake</a:t>
              </a:r>
              <a:r>
                <a:rPr lang="de-DE" sz="1200" b="1" dirty="0">
                  <a:solidFill>
                    <a:srgbClr val="4B4B4B"/>
                  </a:solidFill>
                </a:rPr>
                <a:t> Air</a:t>
              </a:r>
              <a:br>
                <a:rPr lang="de-DE" sz="1200" b="1" dirty="0">
                  <a:solidFill>
                    <a:srgbClr val="4B4B4B"/>
                  </a:solidFill>
                </a:rPr>
              </a:br>
              <a:b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</a:b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cxnSp>
          <p:nvCxnSpPr>
            <p:cNvPr id="72" name="Gerade Verbindung mit Pfeil 19">
              <a:extLst>
                <a:ext uri="{FF2B5EF4-FFF2-40B4-BE49-F238E27FC236}">
                  <a16:creationId xmlns:a16="http://schemas.microsoft.com/office/drawing/2014/main" id="{2FDA208E-126B-439C-A472-D58ADF90CB10}"/>
                </a:ext>
              </a:extLst>
            </p:cNvPr>
            <p:cNvCxnSpPr/>
            <p:nvPr/>
          </p:nvCxnSpPr>
          <p:spPr>
            <a:xfrm>
              <a:off x="226778" y="4246171"/>
              <a:ext cx="127051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73" name="Gerade Verbindung mit Pfeil 10">
              <a:extLst>
                <a:ext uri="{FF2B5EF4-FFF2-40B4-BE49-F238E27FC236}">
                  <a16:creationId xmlns:a16="http://schemas.microsoft.com/office/drawing/2014/main" id="{44C6333D-7CBB-4A1B-8B9E-C3CAFE42C81C}"/>
                </a:ext>
              </a:extLst>
            </p:cNvPr>
            <p:cNvCxnSpPr/>
            <p:nvPr/>
          </p:nvCxnSpPr>
          <p:spPr>
            <a:xfrm>
              <a:off x="1314617" y="3117014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none"/>
            </a:ln>
          </p:spPr>
        </p:cxnSp>
        <p:cxnSp>
          <p:nvCxnSpPr>
            <p:cNvPr id="74" name="Gerade Verbindung mit Pfeil 10">
              <a:extLst>
                <a:ext uri="{FF2B5EF4-FFF2-40B4-BE49-F238E27FC236}">
                  <a16:creationId xmlns:a16="http://schemas.microsoft.com/office/drawing/2014/main" id="{F184AA9F-FEE0-44B6-A941-ECF23E93B924}"/>
                </a:ext>
              </a:extLst>
            </p:cNvPr>
            <p:cNvCxnSpPr/>
            <p:nvPr/>
          </p:nvCxnSpPr>
          <p:spPr>
            <a:xfrm>
              <a:off x="225526" y="2905999"/>
              <a:ext cx="3520240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5" name="Textfeld 5">
              <a:extLst>
                <a:ext uri="{FF2B5EF4-FFF2-40B4-BE49-F238E27FC236}">
                  <a16:creationId xmlns:a16="http://schemas.microsoft.com/office/drawing/2014/main" id="{2B39A0B8-DA45-4486-84F2-97C4C5DE7A87}"/>
                </a:ext>
              </a:extLst>
            </p:cNvPr>
            <p:cNvSpPr txBox="1"/>
            <p:nvPr/>
          </p:nvSpPr>
          <p:spPr>
            <a:xfrm>
              <a:off x="2713702" y="3666032"/>
              <a:ext cx="1163071" cy="3407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</a:rPr>
                <a:t>Cold</a:t>
              </a:r>
              <a:r>
                <a:rPr lang="de-DE" sz="1200" b="1" dirty="0">
                  <a:solidFill>
                    <a:srgbClr val="4B4B4B"/>
                  </a:solidFill>
                </a:rPr>
                <a:t> </a:t>
              </a:r>
              <a:r>
                <a:rPr lang="de-DE" sz="1200" b="1" dirty="0" err="1">
                  <a:solidFill>
                    <a:srgbClr val="4B4B4B"/>
                  </a:solidFill>
                </a:rPr>
                <a:t>water</a:t>
              </a:r>
              <a:endParaRPr lang="de-DE" sz="1200" b="1" dirty="0">
                <a:solidFill>
                  <a:srgbClr val="4B4B4B"/>
                </a:solidFill>
              </a:endParaRPr>
            </a:p>
          </p:txBody>
        </p:sp>
        <p:cxnSp>
          <p:nvCxnSpPr>
            <p:cNvPr id="76" name="Gerade Verbindung mit Pfeil 11">
              <a:extLst>
                <a:ext uri="{FF2B5EF4-FFF2-40B4-BE49-F238E27FC236}">
                  <a16:creationId xmlns:a16="http://schemas.microsoft.com/office/drawing/2014/main" id="{F60C61FD-CE99-4AA0-BC49-E537E4E6435A}"/>
                </a:ext>
              </a:extLst>
            </p:cNvPr>
            <p:cNvCxnSpPr/>
            <p:nvPr/>
          </p:nvCxnSpPr>
          <p:spPr>
            <a:xfrm>
              <a:off x="4825763" y="3466291"/>
              <a:ext cx="142726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7" name="Textfeld 30">
              <a:extLst>
                <a:ext uri="{FF2B5EF4-FFF2-40B4-BE49-F238E27FC236}">
                  <a16:creationId xmlns:a16="http://schemas.microsoft.com/office/drawing/2014/main" id="{8376A622-575C-43EE-8BE9-4674A6A99F32}"/>
                </a:ext>
              </a:extLst>
            </p:cNvPr>
            <p:cNvSpPr txBox="1"/>
            <p:nvPr/>
          </p:nvSpPr>
          <p:spPr>
            <a:xfrm>
              <a:off x="142402" y="2102480"/>
              <a:ext cx="1872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6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Input</a:t>
              </a:r>
            </a:p>
          </p:txBody>
        </p:sp>
        <p:sp>
          <p:nvSpPr>
            <p:cNvPr id="78" name="Textfeld 30">
              <a:extLst>
                <a:ext uri="{FF2B5EF4-FFF2-40B4-BE49-F238E27FC236}">
                  <a16:creationId xmlns:a16="http://schemas.microsoft.com/office/drawing/2014/main" id="{E429EB57-8522-4AF2-AD78-40F6E4F5F1EE}"/>
                </a:ext>
              </a:extLst>
            </p:cNvPr>
            <p:cNvSpPr txBox="1"/>
            <p:nvPr/>
          </p:nvSpPr>
          <p:spPr>
            <a:xfrm>
              <a:off x="4445978" y="2117546"/>
              <a:ext cx="1872206" cy="4234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6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Output</a:t>
              </a:r>
            </a:p>
          </p:txBody>
        </p:sp>
      </p:grpSp>
      <p:sp>
        <p:nvSpPr>
          <p:cNvPr id="79" name="Textfeld 24">
            <a:extLst>
              <a:ext uri="{FF2B5EF4-FFF2-40B4-BE49-F238E27FC236}">
                <a16:creationId xmlns:a16="http://schemas.microsoft.com/office/drawing/2014/main" id="{85F25CA8-C64A-4487-B300-BD72F675CEE8}"/>
              </a:ext>
            </a:extLst>
          </p:cNvPr>
          <p:cNvSpPr txBox="1"/>
          <p:nvPr/>
        </p:nvSpPr>
        <p:spPr>
          <a:xfrm>
            <a:off x="5533359" y="3504296"/>
            <a:ext cx="1584179" cy="617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4B4B4B"/>
                </a:solidFill>
              </a:rPr>
              <a:t>Exhaust</a:t>
            </a:r>
            <a:r>
              <a:rPr lang="de-DE" sz="1200" b="1" dirty="0">
                <a:solidFill>
                  <a:srgbClr val="4B4B4B"/>
                </a:solidFill>
              </a:rPr>
              <a:t> </a:t>
            </a:r>
            <a:r>
              <a:rPr lang="de-DE" sz="1200" b="1" dirty="0" err="1">
                <a:solidFill>
                  <a:srgbClr val="4B4B4B"/>
                </a:solidFill>
              </a:rPr>
              <a:t>air</a:t>
            </a:r>
            <a:endParaRPr lang="de-DE" sz="1200" b="1" dirty="0">
              <a:solidFill>
                <a:srgbClr val="4B4B4B"/>
              </a:solidFill>
            </a:endParaRP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(</a:t>
            </a:r>
            <a:r>
              <a:rPr lang="de-DE" sz="1200" b="1" dirty="0" err="1">
                <a:solidFill>
                  <a:srgbClr val="4B4B4B"/>
                </a:solidFill>
              </a:rPr>
              <a:t>unused</a:t>
            </a:r>
            <a:r>
              <a:rPr lang="de-DE" sz="1200" b="1" dirty="0">
                <a:solidFill>
                  <a:srgbClr val="4B4B4B"/>
                </a:solidFill>
                <a:latin typeface="Calibri"/>
              </a:rPr>
              <a:t>)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cxnSp>
        <p:nvCxnSpPr>
          <p:cNvPr id="80" name="Gerade Verbindung mit Pfeil 27">
            <a:extLst>
              <a:ext uri="{FF2B5EF4-FFF2-40B4-BE49-F238E27FC236}">
                <a16:creationId xmlns:a16="http://schemas.microsoft.com/office/drawing/2014/main" id="{DE161A25-5B69-40DB-904B-36DE94425D87}"/>
              </a:ext>
            </a:extLst>
          </p:cNvPr>
          <p:cNvCxnSpPr/>
          <p:nvPr/>
        </p:nvCxnSpPr>
        <p:spPr>
          <a:xfrm flipV="1">
            <a:off x="2907467" y="3816754"/>
            <a:ext cx="3650302" cy="4536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81" name="Textplatzhalter 2">
            <a:extLst>
              <a:ext uri="{FF2B5EF4-FFF2-40B4-BE49-F238E27FC236}">
                <a16:creationId xmlns:a16="http://schemas.microsoft.com/office/drawing/2014/main" id="{F2D9E5E4-B488-46B7-8F74-178E18A13E1B}"/>
              </a:ext>
            </a:extLst>
          </p:cNvPr>
          <p:cNvSpPr txBox="1">
            <a:spLocks/>
          </p:cNvSpPr>
          <p:nvPr/>
        </p:nvSpPr>
        <p:spPr>
          <a:xfrm>
            <a:off x="530264" y="997138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Drawing Energy and Mass Flow Diagrams</a:t>
            </a:r>
            <a:endParaRPr lang="en-US" dirty="0"/>
          </a:p>
        </p:txBody>
      </p:sp>
      <p:sp>
        <p:nvSpPr>
          <p:cNvPr id="82" name="Textfeld 13">
            <a:extLst>
              <a:ext uri="{FF2B5EF4-FFF2-40B4-BE49-F238E27FC236}">
                <a16:creationId xmlns:a16="http://schemas.microsoft.com/office/drawing/2014/main" id="{868F7DFF-BBBB-4938-80DE-DBF60958EDDF}"/>
              </a:ext>
            </a:extLst>
          </p:cNvPr>
          <p:cNvSpPr txBox="1"/>
          <p:nvPr/>
        </p:nvSpPr>
        <p:spPr>
          <a:xfrm>
            <a:off x="445765" y="2154726"/>
            <a:ext cx="920471" cy="340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4B4B4B"/>
                </a:solidFill>
              </a:rPr>
              <a:t>Refrigerant</a:t>
            </a:r>
            <a:endParaRPr lang="de-DE" sz="1200" b="1" dirty="0">
              <a:solidFill>
                <a:srgbClr val="4B4B4B"/>
              </a:solidFill>
            </a:endParaRPr>
          </a:p>
        </p:txBody>
      </p:sp>
      <p:sp>
        <p:nvSpPr>
          <p:cNvPr id="83" name="Textfeld 13">
            <a:extLst>
              <a:ext uri="{FF2B5EF4-FFF2-40B4-BE49-F238E27FC236}">
                <a16:creationId xmlns:a16="http://schemas.microsoft.com/office/drawing/2014/main" id="{ACC7147A-6D4B-46E5-BF17-A082B37E1430}"/>
              </a:ext>
            </a:extLst>
          </p:cNvPr>
          <p:cNvSpPr txBox="1"/>
          <p:nvPr/>
        </p:nvSpPr>
        <p:spPr>
          <a:xfrm>
            <a:off x="5523145" y="2702137"/>
            <a:ext cx="111772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4B4B4B"/>
                </a:solidFill>
              </a:rPr>
              <a:t>Waste</a:t>
            </a:r>
            <a:r>
              <a:rPr lang="de-DE" sz="1200" b="1" dirty="0">
                <a:solidFill>
                  <a:srgbClr val="4B4B4B"/>
                </a:solidFill>
              </a:rPr>
              <a:t> </a:t>
            </a:r>
            <a:r>
              <a:rPr lang="de-DE" sz="1200" b="1" dirty="0" err="1">
                <a:solidFill>
                  <a:srgbClr val="4B4B4B"/>
                </a:solidFill>
              </a:rPr>
              <a:t>heat</a:t>
            </a:r>
            <a:r>
              <a:rPr lang="de-DE" sz="1200" b="1" dirty="0">
                <a:solidFill>
                  <a:srgbClr val="4B4B4B"/>
                </a:solidFill>
              </a:rPr>
              <a:t> (</a:t>
            </a:r>
            <a:r>
              <a:rPr lang="de-DE" sz="1200" b="1" dirty="0" err="1">
                <a:solidFill>
                  <a:srgbClr val="4B4B4B"/>
                </a:solidFill>
              </a:rPr>
              <a:t>unused</a:t>
            </a:r>
            <a:r>
              <a:rPr lang="de-DE" sz="1200" b="1" dirty="0">
                <a:solidFill>
                  <a:srgbClr val="4B4B4B"/>
                </a:solidFill>
              </a:rPr>
              <a:t>)</a:t>
            </a:r>
            <a:r>
              <a: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rPr>
              <a:t> 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sp>
        <p:nvSpPr>
          <p:cNvPr id="84" name="Textfeld 31">
            <a:extLst>
              <a:ext uri="{FF2B5EF4-FFF2-40B4-BE49-F238E27FC236}">
                <a16:creationId xmlns:a16="http://schemas.microsoft.com/office/drawing/2014/main" id="{956CD3F0-FD22-49D0-90DD-EA88C65E9E1E}"/>
              </a:ext>
            </a:extLst>
          </p:cNvPr>
          <p:cNvSpPr txBox="1"/>
          <p:nvPr/>
        </p:nvSpPr>
        <p:spPr>
          <a:xfrm>
            <a:off x="3732521" y="4708194"/>
            <a:ext cx="2731779" cy="698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 err="1">
                <a:solidFill>
                  <a:srgbClr val="595959"/>
                </a:solidFill>
              </a:rPr>
              <a:t>Efforts</a:t>
            </a:r>
            <a:endParaRPr lang="de-DE" b="1" dirty="0">
              <a:solidFill>
                <a:srgbClr val="595959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595959"/>
                </a:solidFill>
              </a:rPr>
              <a:t>Electricity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85" name="Textfeld 32">
            <a:extLst>
              <a:ext uri="{FF2B5EF4-FFF2-40B4-BE49-F238E27FC236}">
                <a16:creationId xmlns:a16="http://schemas.microsoft.com/office/drawing/2014/main" id="{0CC27496-9719-4C8E-AFDB-2276C68F78B6}"/>
              </a:ext>
            </a:extLst>
          </p:cNvPr>
          <p:cNvSpPr txBox="1"/>
          <p:nvPr/>
        </p:nvSpPr>
        <p:spPr>
          <a:xfrm>
            <a:off x="352395" y="4300252"/>
            <a:ext cx="3743590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Analyse</a:t>
            </a: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595959"/>
                </a:solidFill>
              </a:rPr>
              <a:t>Electricity</a:t>
            </a:r>
            <a:endParaRPr lang="de-DE" dirty="0">
              <a:solidFill>
                <a:srgbClr val="595959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595959"/>
                </a:solidFill>
              </a:rPr>
              <a:t>Air </a:t>
            </a:r>
            <a:r>
              <a:rPr lang="de-DE" dirty="0" err="1">
                <a:solidFill>
                  <a:srgbClr val="595959"/>
                </a:solidFill>
              </a:rPr>
              <a:t>Intake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and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Exhaust</a:t>
            </a:r>
            <a:endParaRPr lang="de-DE" dirty="0">
              <a:solidFill>
                <a:srgbClr val="595959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595959"/>
                </a:solidFill>
              </a:rPr>
              <a:t>Refrigerant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Inlet</a:t>
            </a:r>
            <a:r>
              <a:rPr lang="de-DE" dirty="0">
                <a:solidFill>
                  <a:srgbClr val="595959"/>
                </a:solidFill>
              </a:rPr>
              <a:t> Flow</a:t>
            </a: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595959"/>
                </a:solidFill>
              </a:rPr>
              <a:t>Refrigerant</a:t>
            </a:r>
            <a:r>
              <a:rPr lang="de-DE" dirty="0">
                <a:solidFill>
                  <a:srgbClr val="595959"/>
                </a:solidFill>
              </a:rPr>
              <a:t> Outlet Flow</a:t>
            </a:r>
          </a:p>
        </p:txBody>
      </p:sp>
      <p:sp>
        <p:nvSpPr>
          <p:cNvPr id="86" name="Richtungspfeil 36">
            <a:extLst>
              <a:ext uri="{FF2B5EF4-FFF2-40B4-BE49-F238E27FC236}">
                <a16:creationId xmlns:a16="http://schemas.microsoft.com/office/drawing/2014/main" id="{42BC11D7-58AD-4153-8E7C-B277954EC5B9}"/>
              </a:ext>
            </a:extLst>
          </p:cNvPr>
          <p:cNvSpPr/>
          <p:nvPr/>
        </p:nvSpPr>
        <p:spPr>
          <a:xfrm>
            <a:off x="3184848" y="4839657"/>
            <a:ext cx="493073" cy="108532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vert270" wrap="square" lIns="179999" tIns="45720" rIns="179999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Define</a:t>
            </a:r>
            <a:endParaRPr lang="en-US" sz="1600" b="0" i="0" u="none" strike="noStrike" kern="1200" cap="none" spc="0" baseline="0" dirty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7" name="Textfeld 33">
            <a:extLst>
              <a:ext uri="{FF2B5EF4-FFF2-40B4-BE49-F238E27FC236}">
                <a16:creationId xmlns:a16="http://schemas.microsoft.com/office/drawing/2014/main" id="{C4E9EB3A-F8B2-492D-9E50-8B01501893F6}"/>
              </a:ext>
            </a:extLst>
          </p:cNvPr>
          <p:cNvSpPr txBox="1"/>
          <p:nvPr/>
        </p:nvSpPr>
        <p:spPr>
          <a:xfrm>
            <a:off x="5241235" y="4713269"/>
            <a:ext cx="2731779" cy="1201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 err="1">
                <a:solidFill>
                  <a:srgbClr val="595959"/>
                </a:solidFill>
              </a:rPr>
              <a:t>Benefits</a:t>
            </a:r>
            <a:r>
              <a:rPr lang="de-DE" b="1" dirty="0">
                <a:solidFill>
                  <a:srgbClr val="595959"/>
                </a:solidFill>
              </a:rPr>
              <a:t>                           </a:t>
            </a: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595959"/>
                </a:solidFill>
              </a:rPr>
              <a:t>Cooling</a:t>
            </a:r>
            <a:r>
              <a:rPr lang="de-DE" dirty="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37929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 animBg="1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2: Develop Data and Measurement Concept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35" name="Textfeld 21">
            <a:extLst>
              <a:ext uri="{FF2B5EF4-FFF2-40B4-BE49-F238E27FC236}">
                <a16:creationId xmlns:a16="http://schemas.microsoft.com/office/drawing/2014/main" id="{B8EFB484-3A62-432A-A547-29A0CE109044}"/>
              </a:ext>
            </a:extLst>
          </p:cNvPr>
          <p:cNvSpPr txBox="1"/>
          <p:nvPr/>
        </p:nvSpPr>
        <p:spPr>
          <a:xfrm>
            <a:off x="5084933" y="2987894"/>
            <a:ext cx="130037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Cooling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 [kWh(</a:t>
            </a:r>
            <a:r>
              <a:rPr lang="de-DE" sz="12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th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)]</a:t>
            </a:r>
          </a:p>
        </p:txBody>
      </p:sp>
      <p:grpSp>
        <p:nvGrpSpPr>
          <p:cNvPr id="36" name="Gruppieren 24">
            <a:extLst>
              <a:ext uri="{FF2B5EF4-FFF2-40B4-BE49-F238E27FC236}">
                <a16:creationId xmlns:a16="http://schemas.microsoft.com/office/drawing/2014/main" id="{D4837F31-73DA-4591-BB5A-98F41D50EE55}"/>
              </a:ext>
            </a:extLst>
          </p:cNvPr>
          <p:cNvGrpSpPr/>
          <p:nvPr/>
        </p:nvGrpSpPr>
        <p:grpSpPr>
          <a:xfrm>
            <a:off x="598272" y="2512297"/>
            <a:ext cx="5830580" cy="2198579"/>
            <a:chOff x="459732" y="2641601"/>
            <a:chExt cx="5830580" cy="2198579"/>
          </a:xfrm>
        </p:grpSpPr>
        <p:cxnSp>
          <p:nvCxnSpPr>
            <p:cNvPr id="37" name="Gerade Verbindung mit Pfeil 32">
              <a:extLst>
                <a:ext uri="{FF2B5EF4-FFF2-40B4-BE49-F238E27FC236}">
                  <a16:creationId xmlns:a16="http://schemas.microsoft.com/office/drawing/2014/main" id="{A2D15B8E-02BA-4A8F-B75B-0754F8199E3A}"/>
                </a:ext>
              </a:extLst>
            </p:cNvPr>
            <p:cNvCxnSpPr/>
            <p:nvPr/>
          </p:nvCxnSpPr>
          <p:spPr>
            <a:xfrm>
              <a:off x="4625739" y="3450095"/>
              <a:ext cx="1664573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38" name="Textfeld 27">
              <a:extLst>
                <a:ext uri="{FF2B5EF4-FFF2-40B4-BE49-F238E27FC236}">
                  <a16:creationId xmlns:a16="http://schemas.microsoft.com/office/drawing/2014/main" id="{982BAE3B-50B8-4B0F-928A-49AD4197F389}"/>
                </a:ext>
              </a:extLst>
            </p:cNvPr>
            <p:cNvSpPr txBox="1"/>
            <p:nvPr/>
          </p:nvSpPr>
          <p:spPr>
            <a:xfrm>
              <a:off x="2607448" y="3456160"/>
              <a:ext cx="1163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Pre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-</a:t>
              </a:r>
              <a:r>
                <a:rPr lang="de-DE" sz="1200" b="1" i="0" u="none" strike="noStrike" kern="1200" cap="none" spc="0" dirty="0">
                  <a:solidFill>
                    <a:srgbClr val="4B4B4B"/>
                  </a:solidFill>
                  <a:uFillTx/>
                  <a:latin typeface="Calibri"/>
                </a:rPr>
                <a:t> </a:t>
              </a:r>
              <a:r>
                <a:rPr lang="de-DE" sz="1200" b="1" i="0" u="none" strike="noStrike" kern="1200" cap="none" spc="0" dirty="0" err="1">
                  <a:solidFill>
                    <a:srgbClr val="4B4B4B"/>
                  </a:solidFill>
                  <a:uFillTx/>
                  <a:latin typeface="Calibri"/>
                </a:rPr>
                <a:t>cooling</a:t>
              </a:r>
              <a:endPara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th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39" name="Abgerundetes Rechteck 29">
              <a:extLst>
                <a:ext uri="{FF2B5EF4-FFF2-40B4-BE49-F238E27FC236}">
                  <a16:creationId xmlns:a16="http://schemas.microsoft.com/office/drawing/2014/main" id="{F13A78B0-73F1-48AC-83B4-31F12DF674EC}"/>
                </a:ext>
              </a:extLst>
            </p:cNvPr>
            <p:cNvSpPr/>
            <p:nvPr/>
          </p:nvSpPr>
          <p:spPr>
            <a:xfrm>
              <a:off x="3745766" y="2874023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dirty="0" err="1">
                  <a:solidFill>
                    <a:srgbClr val="000000"/>
                  </a:solidFill>
                  <a:latin typeface="Calibri"/>
                </a:rPr>
                <a:t>Cooling</a:t>
              </a:r>
              <a:r>
                <a:rPr lang="de-DE" sz="12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de-DE" sz="12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/>
                </a:rPr>
                <a:t>ompressor</a:t>
              </a:r>
              <a:endPara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0" name="Gerade Verbindung mit Pfeil 31">
              <a:extLst>
                <a:ext uri="{FF2B5EF4-FFF2-40B4-BE49-F238E27FC236}">
                  <a16:creationId xmlns:a16="http://schemas.microsoft.com/office/drawing/2014/main" id="{B4D70509-F164-4DD4-8760-DBFE0C4DA0A2}"/>
                </a:ext>
              </a:extLst>
            </p:cNvPr>
            <p:cNvCxnSpPr/>
            <p:nvPr/>
          </p:nvCxnSpPr>
          <p:spPr>
            <a:xfrm>
              <a:off x="1327635" y="3171550"/>
              <a:ext cx="2418131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41" name="Gerade Verbindung mit Pfeil 33">
              <a:extLst>
                <a:ext uri="{FF2B5EF4-FFF2-40B4-BE49-F238E27FC236}">
                  <a16:creationId xmlns:a16="http://schemas.microsoft.com/office/drawing/2014/main" id="{CAF35864-97C5-4765-B5B0-E454E4EB46F8}"/>
                </a:ext>
              </a:extLst>
            </p:cNvPr>
            <p:cNvCxnSpPr/>
            <p:nvPr/>
          </p:nvCxnSpPr>
          <p:spPr>
            <a:xfrm>
              <a:off x="2625461" y="3679920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42" name="Abgerundetes Rechteck 34">
              <a:extLst>
                <a:ext uri="{FF2B5EF4-FFF2-40B4-BE49-F238E27FC236}">
                  <a16:creationId xmlns:a16="http://schemas.microsoft.com/office/drawing/2014/main" id="{CBE9BB57-3E98-4172-9ACA-A6C232A0C2F2}"/>
                </a:ext>
              </a:extLst>
            </p:cNvPr>
            <p:cNvSpPr/>
            <p:nvPr/>
          </p:nvSpPr>
          <p:spPr>
            <a:xfrm>
              <a:off x="1532461" y="3349146"/>
              <a:ext cx="1079997" cy="84416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Free Cooler</a:t>
              </a:r>
            </a:p>
          </p:txBody>
        </p:sp>
        <p:sp>
          <p:nvSpPr>
            <p:cNvPr id="43" name="Textfeld 35">
              <a:extLst>
                <a:ext uri="{FF2B5EF4-FFF2-40B4-BE49-F238E27FC236}">
                  <a16:creationId xmlns:a16="http://schemas.microsoft.com/office/drawing/2014/main" id="{5D23DC9D-92D4-4F40-96EA-19C5FFC01C73}"/>
                </a:ext>
              </a:extLst>
            </p:cNvPr>
            <p:cNvSpPr txBox="1"/>
            <p:nvPr/>
          </p:nvSpPr>
          <p:spPr>
            <a:xfrm>
              <a:off x="459732" y="3615171"/>
              <a:ext cx="1168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Electricity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el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</p:txBody>
        </p:sp>
        <p:cxnSp>
          <p:nvCxnSpPr>
            <p:cNvPr id="44" name="Gerade Verbindung mit Pfeil 36">
              <a:extLst>
                <a:ext uri="{FF2B5EF4-FFF2-40B4-BE49-F238E27FC236}">
                  <a16:creationId xmlns:a16="http://schemas.microsoft.com/office/drawing/2014/main" id="{EF574854-301C-4758-85DD-250ADD082DC9}"/>
                </a:ext>
              </a:extLst>
            </p:cNvPr>
            <p:cNvCxnSpPr/>
            <p:nvPr/>
          </p:nvCxnSpPr>
          <p:spPr>
            <a:xfrm>
              <a:off x="556448" y="3921825"/>
              <a:ext cx="984809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45" name="Abgerundetes Rechteck 37">
              <a:extLst>
                <a:ext uri="{FF2B5EF4-FFF2-40B4-BE49-F238E27FC236}">
                  <a16:creationId xmlns:a16="http://schemas.microsoft.com/office/drawing/2014/main" id="{BA03E178-A37F-4102-87ED-3864F0CFEB72}"/>
                </a:ext>
              </a:extLst>
            </p:cNvPr>
            <p:cNvSpPr/>
            <p:nvPr/>
          </p:nvSpPr>
          <p:spPr>
            <a:xfrm>
              <a:off x="1213335" y="2641601"/>
              <a:ext cx="3776600" cy="177338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6" name="Textfeld 25">
              <a:extLst>
                <a:ext uri="{FF2B5EF4-FFF2-40B4-BE49-F238E27FC236}">
                  <a16:creationId xmlns:a16="http://schemas.microsoft.com/office/drawing/2014/main" id="{DA57487E-620C-4353-865D-8F0F267B0C7E}"/>
                </a:ext>
              </a:extLst>
            </p:cNvPr>
            <p:cNvSpPr txBox="1"/>
            <p:nvPr/>
          </p:nvSpPr>
          <p:spPr>
            <a:xfrm>
              <a:off x="1200625" y="4416731"/>
              <a:ext cx="4193411" cy="4234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dirty="0" err="1">
                  <a:solidFill>
                    <a:srgbClr val="4B4B4B"/>
                  </a:solidFill>
                </a:rPr>
                <a:t>External</a:t>
              </a:r>
              <a:r>
                <a:rPr lang="de-DE" sz="1400" b="1" dirty="0">
                  <a:solidFill>
                    <a:srgbClr val="4B4B4B"/>
                  </a:solidFill>
                </a:rPr>
                <a:t> </a:t>
              </a:r>
              <a:r>
                <a:rPr lang="de-DE" sz="1400" b="1" dirty="0" err="1">
                  <a:solidFill>
                    <a:srgbClr val="4B4B4B"/>
                  </a:solidFill>
                </a:rPr>
                <a:t>Influence</a:t>
              </a:r>
              <a:r>
                <a:rPr lang="de-DE" sz="1400" b="1" dirty="0">
                  <a:solidFill>
                    <a:srgbClr val="4B4B4B"/>
                  </a:solidFill>
                </a:rPr>
                <a:t> : </a:t>
              </a:r>
              <a:r>
                <a:rPr lang="de-DE" sz="1400" dirty="0" err="1">
                  <a:solidFill>
                    <a:srgbClr val="4B4B4B"/>
                  </a:solidFill>
                </a:rPr>
                <a:t>Ambient</a:t>
              </a:r>
              <a:r>
                <a:rPr lang="de-DE" sz="1400" dirty="0">
                  <a:solidFill>
                    <a:srgbClr val="4B4B4B"/>
                  </a:solidFill>
                </a:rPr>
                <a:t> </a:t>
              </a:r>
              <a:r>
                <a:rPr lang="de-DE" sz="1400" dirty="0" err="1">
                  <a:solidFill>
                    <a:srgbClr val="4B4B4B"/>
                  </a:solidFill>
                </a:rPr>
                <a:t>Temperature</a:t>
              </a:r>
              <a:r>
                <a:rPr lang="de-DE" sz="1400" dirty="0">
                  <a:solidFill>
                    <a:srgbClr val="4B4B4B"/>
                  </a:solidFill>
                </a:rPr>
                <a:t>[°</a:t>
              </a:r>
              <a:r>
                <a:rPr lang="de-DE" sz="1400" b="0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C]</a:t>
              </a:r>
            </a:p>
          </p:txBody>
        </p:sp>
        <p:cxnSp>
          <p:nvCxnSpPr>
            <p:cNvPr id="47" name="Gerade Verbindung mit Pfeil 20">
              <a:extLst>
                <a:ext uri="{FF2B5EF4-FFF2-40B4-BE49-F238E27FC236}">
                  <a16:creationId xmlns:a16="http://schemas.microsoft.com/office/drawing/2014/main" id="{0ACF6CD4-F9E0-4378-96CA-3F77CDCF78DF}"/>
                </a:ext>
              </a:extLst>
            </p:cNvPr>
            <p:cNvCxnSpPr/>
            <p:nvPr/>
          </p:nvCxnSpPr>
          <p:spPr>
            <a:xfrm>
              <a:off x="1314614" y="3153966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</a:ln>
          </p:spPr>
        </p:cxnSp>
      </p:grp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56C6F098-B450-47DA-9FC6-14CCD2416FC3}"/>
              </a:ext>
            </a:extLst>
          </p:cNvPr>
          <p:cNvSpPr txBox="1">
            <a:spLocks/>
          </p:cNvSpPr>
          <p:nvPr/>
        </p:nvSpPr>
        <p:spPr>
          <a:xfrm>
            <a:off x="539550" y="1412775"/>
            <a:ext cx="485159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Drawing Effort-Benefit Diagram</a:t>
            </a:r>
            <a:endParaRPr lang="en-US" dirty="0"/>
          </a:p>
        </p:txBody>
      </p:sp>
      <p:cxnSp>
        <p:nvCxnSpPr>
          <p:cNvPr id="49" name="Gerade Verbindung mit Pfeil 26">
            <a:extLst>
              <a:ext uri="{FF2B5EF4-FFF2-40B4-BE49-F238E27FC236}">
                <a16:creationId xmlns:a16="http://schemas.microsoft.com/office/drawing/2014/main" id="{6A0D889E-A133-4EC1-B687-8CEF540A28BA}"/>
              </a:ext>
            </a:extLst>
          </p:cNvPr>
          <p:cNvCxnSpPr>
            <a:endCxn id="42" idx="2"/>
          </p:cNvCxnSpPr>
          <p:nvPr/>
        </p:nvCxnSpPr>
        <p:spPr>
          <a:xfrm flipV="1">
            <a:off x="2211000" y="4064006"/>
            <a:ext cx="0" cy="353878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oval"/>
          </a:ln>
        </p:spPr>
      </p:cxnSp>
      <p:sp>
        <p:nvSpPr>
          <p:cNvPr id="50" name="Textfeld 30">
            <a:extLst>
              <a:ext uri="{FF2B5EF4-FFF2-40B4-BE49-F238E27FC236}">
                <a16:creationId xmlns:a16="http://schemas.microsoft.com/office/drawing/2014/main" id="{4B377685-7AC5-4300-8325-AFEDE89CA5DD}"/>
              </a:ext>
            </a:extLst>
          </p:cNvPr>
          <p:cNvSpPr txBox="1"/>
          <p:nvPr/>
        </p:nvSpPr>
        <p:spPr>
          <a:xfrm>
            <a:off x="456426" y="2093244"/>
            <a:ext cx="996728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Effort</a:t>
            </a:r>
            <a:endParaRPr lang="de-DE" sz="16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sp>
        <p:nvSpPr>
          <p:cNvPr id="51" name="Textfeld 30">
            <a:extLst>
              <a:ext uri="{FF2B5EF4-FFF2-40B4-BE49-F238E27FC236}">
                <a16:creationId xmlns:a16="http://schemas.microsoft.com/office/drawing/2014/main" id="{16684329-B922-43C3-AF55-222948DBC11C}"/>
              </a:ext>
            </a:extLst>
          </p:cNvPr>
          <p:cNvSpPr txBox="1"/>
          <p:nvPr/>
        </p:nvSpPr>
        <p:spPr>
          <a:xfrm>
            <a:off x="5458432" y="2108310"/>
            <a:ext cx="84128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err="1">
                <a:solidFill>
                  <a:srgbClr val="4B4B4B"/>
                </a:solidFill>
                <a:latin typeface="Calibri"/>
              </a:rPr>
              <a:t>Benefit</a:t>
            </a:r>
            <a:endParaRPr lang="de-DE" sz="16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325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2: Develop Data and Measurement Concept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23" name="Textfeld 21">
            <a:extLst>
              <a:ext uri="{FF2B5EF4-FFF2-40B4-BE49-F238E27FC236}">
                <a16:creationId xmlns:a16="http://schemas.microsoft.com/office/drawing/2014/main" id="{0180B15B-C7A1-4137-906F-322CD5725380}"/>
              </a:ext>
            </a:extLst>
          </p:cNvPr>
          <p:cNvSpPr txBox="1"/>
          <p:nvPr/>
        </p:nvSpPr>
        <p:spPr>
          <a:xfrm>
            <a:off x="5084933" y="3207702"/>
            <a:ext cx="1343919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4B4B4B"/>
                </a:solidFill>
                <a:latin typeface="Calibri"/>
              </a:rPr>
              <a:t>Cooling</a:t>
            </a:r>
            <a:r>
              <a:rPr lang="de-DE" sz="1200" b="1" dirty="0">
                <a:solidFill>
                  <a:srgbClr val="4B4B4B"/>
                </a:solidFill>
                <a:latin typeface="Calibri"/>
              </a:rPr>
              <a:t> 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[kWh(</a:t>
            </a:r>
            <a:r>
              <a:rPr lang="de-DE" sz="12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th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)]</a:t>
            </a:r>
          </a:p>
        </p:txBody>
      </p:sp>
      <p:cxnSp>
        <p:nvCxnSpPr>
          <p:cNvPr id="24" name="Gerade Verbindung mit Pfeil 26">
            <a:extLst>
              <a:ext uri="{FF2B5EF4-FFF2-40B4-BE49-F238E27FC236}">
                <a16:creationId xmlns:a16="http://schemas.microsoft.com/office/drawing/2014/main" id="{B6BCD2B2-7659-4DB3-B4F2-FC41A367C5EC}"/>
              </a:ext>
            </a:extLst>
          </p:cNvPr>
          <p:cNvCxnSpPr/>
          <p:nvPr/>
        </p:nvCxnSpPr>
        <p:spPr>
          <a:xfrm flipV="1">
            <a:off x="1467664" y="4417100"/>
            <a:ext cx="0" cy="353878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oval"/>
          </a:ln>
        </p:spPr>
      </p:cxnSp>
      <p:sp>
        <p:nvSpPr>
          <p:cNvPr id="25" name="Textfeld 32">
            <a:extLst>
              <a:ext uri="{FF2B5EF4-FFF2-40B4-BE49-F238E27FC236}">
                <a16:creationId xmlns:a16="http://schemas.microsoft.com/office/drawing/2014/main" id="{9FCE2CE4-4438-436F-8352-412D1D946B75}"/>
              </a:ext>
            </a:extLst>
          </p:cNvPr>
          <p:cNvSpPr txBox="1"/>
          <p:nvPr/>
        </p:nvSpPr>
        <p:spPr>
          <a:xfrm>
            <a:off x="278580" y="4770978"/>
            <a:ext cx="8866908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lvl="0">
              <a:spcBef>
                <a:spcPts val="5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dirty="0">
              <a:solidFill>
                <a:srgbClr val="595959"/>
              </a:solidFill>
            </a:endParaRP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err="1">
                <a:solidFill>
                  <a:srgbClr val="4B4B4B"/>
                </a:solidFill>
              </a:rPr>
              <a:t>Electricity</a:t>
            </a:r>
            <a:r>
              <a:rPr lang="de-DE" sz="1600" b="1" dirty="0">
                <a:solidFill>
                  <a:srgbClr val="4B4B4B"/>
                </a:solidFill>
              </a:rPr>
              <a:t> : </a:t>
            </a:r>
            <a:r>
              <a:rPr lang="de-DE" sz="1600" dirty="0">
                <a:solidFill>
                  <a:srgbClr val="4B4B4B"/>
                </a:solidFill>
              </a:rPr>
              <a:t>Measurement </a:t>
            </a:r>
            <a:r>
              <a:rPr lang="de-DE" sz="1600" dirty="0" err="1">
                <a:solidFill>
                  <a:srgbClr val="4B4B4B"/>
                </a:solidFill>
              </a:rPr>
              <a:t>for</a:t>
            </a:r>
            <a:r>
              <a:rPr lang="de-DE" sz="1600" dirty="0">
                <a:solidFill>
                  <a:srgbClr val="4B4B4B"/>
                </a:solidFill>
              </a:rPr>
              <a:t> </a:t>
            </a:r>
            <a:r>
              <a:rPr lang="de-DE" sz="1600" dirty="0" err="1">
                <a:solidFill>
                  <a:srgbClr val="4B4B4B"/>
                </a:solidFill>
              </a:rPr>
              <a:t>free</a:t>
            </a:r>
            <a:r>
              <a:rPr lang="de-DE" sz="1600" dirty="0">
                <a:solidFill>
                  <a:srgbClr val="4B4B4B"/>
                </a:solidFill>
              </a:rPr>
              <a:t> cooler </a:t>
            </a:r>
            <a:r>
              <a:rPr lang="de-DE" sz="1600" dirty="0" err="1">
                <a:solidFill>
                  <a:srgbClr val="4B4B4B"/>
                </a:solidFill>
              </a:rPr>
              <a:t>and</a:t>
            </a:r>
            <a:r>
              <a:rPr lang="de-DE" sz="1600" dirty="0">
                <a:solidFill>
                  <a:srgbClr val="4B4B4B"/>
                </a:solidFill>
              </a:rPr>
              <a:t> </a:t>
            </a:r>
            <a:r>
              <a:rPr lang="de-DE" sz="1600" dirty="0" err="1">
                <a:solidFill>
                  <a:srgbClr val="4B4B4B"/>
                </a:solidFill>
              </a:rPr>
              <a:t>refrigeration</a:t>
            </a:r>
            <a:r>
              <a:rPr lang="de-DE" sz="1600" dirty="0">
                <a:solidFill>
                  <a:srgbClr val="4B4B4B"/>
                </a:solidFill>
              </a:rPr>
              <a:t> </a:t>
            </a:r>
            <a:r>
              <a:rPr lang="de-DE" sz="1600" dirty="0" err="1">
                <a:solidFill>
                  <a:srgbClr val="4B4B4B"/>
                </a:solidFill>
              </a:rPr>
              <a:t>compressor</a:t>
            </a:r>
            <a:r>
              <a:rPr lang="de-DE" sz="1600" dirty="0">
                <a:solidFill>
                  <a:srgbClr val="4B4B4B"/>
                </a:solidFill>
              </a:rPr>
              <a:t> total in kWh(</a:t>
            </a:r>
            <a:r>
              <a:rPr lang="de-DE" sz="1600" dirty="0" err="1">
                <a:solidFill>
                  <a:srgbClr val="4B4B4B"/>
                </a:solidFill>
              </a:rPr>
              <a:t>el</a:t>
            </a:r>
            <a:r>
              <a:rPr lang="de-DE" sz="1600" dirty="0">
                <a:solidFill>
                  <a:srgbClr val="4B4B4B"/>
                </a:solidFill>
              </a:rPr>
              <a:t>)</a:t>
            </a:r>
            <a:r>
              <a:rPr lang="de-DE" sz="1600" b="1" dirty="0">
                <a:solidFill>
                  <a:srgbClr val="4B4B4B"/>
                </a:solidFill>
              </a:rPr>
              <a:t> </a:t>
            </a:r>
            <a:r>
              <a:rPr lang="de-DE" sz="1600" b="1" dirty="0" err="1">
                <a:solidFill>
                  <a:srgbClr val="4B4B4B"/>
                </a:solidFill>
              </a:rPr>
              <a:t>Cooling</a:t>
            </a:r>
            <a:r>
              <a:rPr lang="de-DE" sz="1600" b="1" dirty="0">
                <a:solidFill>
                  <a:srgbClr val="4B4B4B"/>
                </a:solidFill>
              </a:rPr>
              <a:t> </a:t>
            </a:r>
            <a:r>
              <a:rPr lang="de-DE" sz="1600" b="1" dirty="0" err="1">
                <a:solidFill>
                  <a:srgbClr val="4B4B4B"/>
                </a:solidFill>
              </a:rPr>
              <a:t>quantity</a:t>
            </a:r>
            <a:r>
              <a:rPr lang="de-DE" sz="1600" b="1" dirty="0">
                <a:solidFill>
                  <a:srgbClr val="4B4B4B"/>
                </a:solidFill>
              </a:rPr>
              <a:t>: </a:t>
            </a:r>
            <a:r>
              <a:rPr lang="de-DE" sz="1600" dirty="0">
                <a:solidFill>
                  <a:srgbClr val="4B4B4B"/>
                </a:solidFill>
              </a:rPr>
              <a:t>Measurement </a:t>
            </a:r>
            <a:r>
              <a:rPr lang="de-DE" sz="1600" dirty="0" err="1">
                <a:solidFill>
                  <a:srgbClr val="4B4B4B"/>
                </a:solidFill>
              </a:rPr>
              <a:t>from</a:t>
            </a:r>
            <a:r>
              <a:rPr lang="de-DE" sz="1600" dirty="0">
                <a:solidFill>
                  <a:srgbClr val="4B4B4B"/>
                </a:solidFill>
              </a:rPr>
              <a:t> </a:t>
            </a:r>
            <a:r>
              <a:rPr lang="de-DE" sz="1600" dirty="0" err="1">
                <a:solidFill>
                  <a:srgbClr val="4B4B4B"/>
                </a:solidFill>
              </a:rPr>
              <a:t>refrigeration</a:t>
            </a:r>
            <a:r>
              <a:rPr lang="de-DE" sz="1600" dirty="0">
                <a:solidFill>
                  <a:srgbClr val="4B4B4B"/>
                </a:solidFill>
              </a:rPr>
              <a:t> </a:t>
            </a:r>
            <a:r>
              <a:rPr lang="de-DE" sz="1600" dirty="0" err="1">
                <a:solidFill>
                  <a:srgbClr val="4B4B4B"/>
                </a:solidFill>
              </a:rPr>
              <a:t>compressor</a:t>
            </a:r>
            <a:r>
              <a:rPr lang="de-DE" sz="1600" dirty="0">
                <a:solidFill>
                  <a:srgbClr val="4B4B4B"/>
                </a:solidFill>
              </a:rPr>
              <a:t> in kWh(</a:t>
            </a:r>
            <a:r>
              <a:rPr lang="de-DE" sz="1600" dirty="0" err="1">
                <a:solidFill>
                  <a:srgbClr val="4B4B4B"/>
                </a:solidFill>
              </a:rPr>
              <a:t>th</a:t>
            </a:r>
            <a:r>
              <a:rPr lang="de-DE" sz="1600" dirty="0">
                <a:solidFill>
                  <a:srgbClr val="4B4B4B"/>
                </a:solidFill>
              </a:rPr>
              <a:t>) </a:t>
            </a: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err="1">
                <a:solidFill>
                  <a:srgbClr val="4B4B4B"/>
                </a:solidFill>
              </a:rPr>
              <a:t>Ambient</a:t>
            </a:r>
            <a:r>
              <a:rPr lang="de-DE" sz="1600" b="1" dirty="0">
                <a:solidFill>
                  <a:srgbClr val="4B4B4B"/>
                </a:solidFill>
              </a:rPr>
              <a:t> </a:t>
            </a:r>
            <a:r>
              <a:rPr lang="de-DE" sz="1600" b="1" dirty="0" err="1">
                <a:solidFill>
                  <a:srgbClr val="4B4B4B"/>
                </a:solidFill>
              </a:rPr>
              <a:t>temperature</a:t>
            </a:r>
            <a:r>
              <a:rPr lang="de-DE" sz="1600" b="1" dirty="0">
                <a:solidFill>
                  <a:srgbClr val="4B4B4B"/>
                </a:solidFill>
              </a:rPr>
              <a:t>: </a:t>
            </a:r>
            <a:r>
              <a:rPr lang="de-DE" sz="1600" dirty="0">
                <a:solidFill>
                  <a:srgbClr val="4B4B4B"/>
                </a:solidFill>
              </a:rPr>
              <a:t>Measurement at </a:t>
            </a:r>
            <a:r>
              <a:rPr lang="de-DE" sz="1600" dirty="0" err="1">
                <a:solidFill>
                  <a:srgbClr val="4B4B4B"/>
                </a:solidFill>
              </a:rPr>
              <a:t>free</a:t>
            </a:r>
            <a:r>
              <a:rPr lang="de-DE" sz="1600" dirty="0">
                <a:solidFill>
                  <a:srgbClr val="4B4B4B"/>
                </a:solidFill>
              </a:rPr>
              <a:t> cooler in °C</a:t>
            </a:r>
            <a:endParaRPr lang="de-DE" sz="160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grpSp>
        <p:nvGrpSpPr>
          <p:cNvPr id="26" name="Gruppieren 22">
            <a:extLst>
              <a:ext uri="{FF2B5EF4-FFF2-40B4-BE49-F238E27FC236}">
                <a16:creationId xmlns:a16="http://schemas.microsoft.com/office/drawing/2014/main" id="{E23A4156-5855-4299-96A1-2CD1792FEAF9}"/>
              </a:ext>
            </a:extLst>
          </p:cNvPr>
          <p:cNvGrpSpPr/>
          <p:nvPr/>
        </p:nvGrpSpPr>
        <p:grpSpPr>
          <a:xfrm>
            <a:off x="290609" y="5444387"/>
            <a:ext cx="314032" cy="304796"/>
            <a:chOff x="1196635" y="2363329"/>
            <a:chExt cx="314032" cy="304796"/>
          </a:xfrm>
        </p:grpSpPr>
        <p:sp>
          <p:nvSpPr>
            <p:cNvPr id="27" name="Ellipse 39">
              <a:extLst>
                <a:ext uri="{FF2B5EF4-FFF2-40B4-BE49-F238E27FC236}">
                  <a16:creationId xmlns:a16="http://schemas.microsoft.com/office/drawing/2014/main" id="{862F3A9F-43C6-4431-8171-BE47FEA3312E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28" name="Textfeld 40">
              <a:extLst>
                <a:ext uri="{FF2B5EF4-FFF2-40B4-BE49-F238E27FC236}">
                  <a16:creationId xmlns:a16="http://schemas.microsoft.com/office/drawing/2014/main" id="{8AD09281-6146-4F9C-B4E7-6B5E719EBEE7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29" name="Gruppieren 26">
            <a:extLst>
              <a:ext uri="{FF2B5EF4-FFF2-40B4-BE49-F238E27FC236}">
                <a16:creationId xmlns:a16="http://schemas.microsoft.com/office/drawing/2014/main" id="{2DA6141D-8B74-466B-A7BC-1F8A3B00BCCF}"/>
              </a:ext>
            </a:extLst>
          </p:cNvPr>
          <p:cNvGrpSpPr/>
          <p:nvPr/>
        </p:nvGrpSpPr>
        <p:grpSpPr>
          <a:xfrm>
            <a:off x="285729" y="5133835"/>
            <a:ext cx="314032" cy="304796"/>
            <a:chOff x="1174806" y="3439510"/>
            <a:chExt cx="314032" cy="304796"/>
          </a:xfrm>
        </p:grpSpPr>
        <p:sp>
          <p:nvSpPr>
            <p:cNvPr id="30" name="Ellipse 39">
              <a:extLst>
                <a:ext uri="{FF2B5EF4-FFF2-40B4-BE49-F238E27FC236}">
                  <a16:creationId xmlns:a16="http://schemas.microsoft.com/office/drawing/2014/main" id="{84B281F6-2E17-4206-9E42-7DDA6F8F7758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1" name="Textfeld 40">
              <a:extLst>
                <a:ext uri="{FF2B5EF4-FFF2-40B4-BE49-F238E27FC236}">
                  <a16:creationId xmlns:a16="http://schemas.microsoft.com/office/drawing/2014/main" id="{1E54F447-8207-40C6-B205-7AE930C90139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32" name="Gruppieren 29">
            <a:extLst>
              <a:ext uri="{FF2B5EF4-FFF2-40B4-BE49-F238E27FC236}">
                <a16:creationId xmlns:a16="http://schemas.microsoft.com/office/drawing/2014/main" id="{AD6986E5-ED88-43F9-870E-5F691CA94025}"/>
              </a:ext>
            </a:extLst>
          </p:cNvPr>
          <p:cNvGrpSpPr/>
          <p:nvPr/>
        </p:nvGrpSpPr>
        <p:grpSpPr>
          <a:xfrm>
            <a:off x="289234" y="5747095"/>
            <a:ext cx="314032" cy="304796"/>
            <a:chOff x="1186762" y="4545362"/>
            <a:chExt cx="314032" cy="304796"/>
          </a:xfrm>
        </p:grpSpPr>
        <p:sp>
          <p:nvSpPr>
            <p:cNvPr id="33" name="Ellipse 39">
              <a:extLst>
                <a:ext uri="{FF2B5EF4-FFF2-40B4-BE49-F238E27FC236}">
                  <a16:creationId xmlns:a16="http://schemas.microsoft.com/office/drawing/2014/main" id="{B07FD345-9429-4729-87A2-1186D1BC4712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4" name="Textfeld 40">
              <a:extLst>
                <a:ext uri="{FF2B5EF4-FFF2-40B4-BE49-F238E27FC236}">
                  <a16:creationId xmlns:a16="http://schemas.microsoft.com/office/drawing/2014/main" id="{5A707371-07C3-42F8-B9DA-519C49CF813A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52" name="Gruppieren 32">
            <a:extLst>
              <a:ext uri="{FF2B5EF4-FFF2-40B4-BE49-F238E27FC236}">
                <a16:creationId xmlns:a16="http://schemas.microsoft.com/office/drawing/2014/main" id="{344ADF07-C8AD-4114-980D-A855E9112888}"/>
              </a:ext>
            </a:extLst>
          </p:cNvPr>
          <p:cNvGrpSpPr/>
          <p:nvPr/>
        </p:nvGrpSpPr>
        <p:grpSpPr>
          <a:xfrm>
            <a:off x="353096" y="3167425"/>
            <a:ext cx="314032" cy="304796"/>
            <a:chOff x="1174806" y="3439510"/>
            <a:chExt cx="314032" cy="304796"/>
          </a:xfrm>
        </p:grpSpPr>
        <p:sp>
          <p:nvSpPr>
            <p:cNvPr id="53" name="Ellipse 39">
              <a:extLst>
                <a:ext uri="{FF2B5EF4-FFF2-40B4-BE49-F238E27FC236}">
                  <a16:creationId xmlns:a16="http://schemas.microsoft.com/office/drawing/2014/main" id="{5BC2C02A-A72B-4330-B6ED-CD2E59F73901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Textfeld 40">
              <a:extLst>
                <a:ext uri="{FF2B5EF4-FFF2-40B4-BE49-F238E27FC236}">
                  <a16:creationId xmlns:a16="http://schemas.microsoft.com/office/drawing/2014/main" id="{87C97EDC-5AC9-4BDE-A78F-FE502709F28E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55" name="Gruppieren 35">
            <a:extLst>
              <a:ext uri="{FF2B5EF4-FFF2-40B4-BE49-F238E27FC236}">
                <a16:creationId xmlns:a16="http://schemas.microsoft.com/office/drawing/2014/main" id="{4D593007-1869-4D04-B33A-9706C0C47CB7}"/>
              </a:ext>
            </a:extLst>
          </p:cNvPr>
          <p:cNvGrpSpPr/>
          <p:nvPr/>
        </p:nvGrpSpPr>
        <p:grpSpPr>
          <a:xfrm>
            <a:off x="6010712" y="2716092"/>
            <a:ext cx="314032" cy="304796"/>
            <a:chOff x="1196635" y="2363329"/>
            <a:chExt cx="314032" cy="304796"/>
          </a:xfrm>
        </p:grpSpPr>
        <p:sp>
          <p:nvSpPr>
            <p:cNvPr id="56" name="Ellipse 39">
              <a:extLst>
                <a:ext uri="{FF2B5EF4-FFF2-40B4-BE49-F238E27FC236}">
                  <a16:creationId xmlns:a16="http://schemas.microsoft.com/office/drawing/2014/main" id="{2E62094A-BA7E-49BF-A421-9B88E44B6958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57" name="Textfeld 40">
              <a:extLst>
                <a:ext uri="{FF2B5EF4-FFF2-40B4-BE49-F238E27FC236}">
                  <a16:creationId xmlns:a16="http://schemas.microsoft.com/office/drawing/2014/main" id="{68381B23-E3BF-429E-BD74-F0FD06CF3AA1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58" name="Gruppieren 39">
            <a:extLst>
              <a:ext uri="{FF2B5EF4-FFF2-40B4-BE49-F238E27FC236}">
                <a16:creationId xmlns:a16="http://schemas.microsoft.com/office/drawing/2014/main" id="{7606889E-F1B9-48B2-A036-A939307624D5}"/>
              </a:ext>
            </a:extLst>
          </p:cNvPr>
          <p:cNvGrpSpPr/>
          <p:nvPr/>
        </p:nvGrpSpPr>
        <p:grpSpPr>
          <a:xfrm>
            <a:off x="1301879" y="4770978"/>
            <a:ext cx="318183" cy="304796"/>
            <a:chOff x="1429093" y="4981227"/>
            <a:chExt cx="318183" cy="304796"/>
          </a:xfrm>
        </p:grpSpPr>
        <p:sp>
          <p:nvSpPr>
            <p:cNvPr id="59" name="Ellipse 39">
              <a:extLst>
                <a:ext uri="{FF2B5EF4-FFF2-40B4-BE49-F238E27FC236}">
                  <a16:creationId xmlns:a16="http://schemas.microsoft.com/office/drawing/2014/main" id="{35A14388-018A-43E2-8530-415480748739}"/>
                </a:ext>
              </a:extLst>
            </p:cNvPr>
            <p:cNvSpPr/>
            <p:nvPr/>
          </p:nvSpPr>
          <p:spPr>
            <a:xfrm>
              <a:off x="1442480" y="4981227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Textfeld 40">
              <a:extLst>
                <a:ext uri="{FF2B5EF4-FFF2-40B4-BE49-F238E27FC236}">
                  <a16:creationId xmlns:a16="http://schemas.microsoft.com/office/drawing/2014/main" id="{6252E668-2478-4CF3-9B5B-40C9DA47008A}"/>
                </a:ext>
              </a:extLst>
            </p:cNvPr>
            <p:cNvSpPr txBox="1"/>
            <p:nvPr/>
          </p:nvSpPr>
          <p:spPr>
            <a:xfrm>
              <a:off x="1429093" y="4993283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E0FFE804-7F8D-477B-A8D7-6965D5B174A9}"/>
              </a:ext>
            </a:extLst>
          </p:cNvPr>
          <p:cNvSpPr txBox="1">
            <a:spLocks/>
          </p:cNvSpPr>
          <p:nvPr/>
        </p:nvSpPr>
        <p:spPr>
          <a:xfrm>
            <a:off x="456426" y="1206777"/>
            <a:ext cx="8147250" cy="64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Definition of which data are to be recorded for benefits, effort, external influencing variables (measured directly or calculated by measurement)</a:t>
            </a:r>
            <a:endParaRPr lang="en-US" dirty="0"/>
          </a:p>
        </p:txBody>
      </p:sp>
      <p:grpSp>
        <p:nvGrpSpPr>
          <p:cNvPr id="62" name="Gruppieren 24">
            <a:extLst>
              <a:ext uri="{FF2B5EF4-FFF2-40B4-BE49-F238E27FC236}">
                <a16:creationId xmlns:a16="http://schemas.microsoft.com/office/drawing/2014/main" id="{502CCDFE-892F-4EAF-8179-FDE0D3303F93}"/>
              </a:ext>
            </a:extLst>
          </p:cNvPr>
          <p:cNvGrpSpPr/>
          <p:nvPr/>
        </p:nvGrpSpPr>
        <p:grpSpPr>
          <a:xfrm>
            <a:off x="599761" y="2271131"/>
            <a:ext cx="5830580" cy="2198579"/>
            <a:chOff x="459732" y="2641601"/>
            <a:chExt cx="5830580" cy="2198579"/>
          </a:xfrm>
        </p:grpSpPr>
        <p:cxnSp>
          <p:nvCxnSpPr>
            <p:cNvPr id="63" name="Gerade Verbindung mit Pfeil 32">
              <a:extLst>
                <a:ext uri="{FF2B5EF4-FFF2-40B4-BE49-F238E27FC236}">
                  <a16:creationId xmlns:a16="http://schemas.microsoft.com/office/drawing/2014/main" id="{1CA6CBAA-A278-4629-95BE-44E2B7FED90B}"/>
                </a:ext>
              </a:extLst>
            </p:cNvPr>
            <p:cNvCxnSpPr/>
            <p:nvPr/>
          </p:nvCxnSpPr>
          <p:spPr>
            <a:xfrm>
              <a:off x="4625739" y="3450095"/>
              <a:ext cx="1664573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64" name="Textfeld 27">
              <a:extLst>
                <a:ext uri="{FF2B5EF4-FFF2-40B4-BE49-F238E27FC236}">
                  <a16:creationId xmlns:a16="http://schemas.microsoft.com/office/drawing/2014/main" id="{83E0EA2C-51E2-4BAC-BF09-EEA01A544673}"/>
                </a:ext>
              </a:extLst>
            </p:cNvPr>
            <p:cNvSpPr txBox="1"/>
            <p:nvPr/>
          </p:nvSpPr>
          <p:spPr>
            <a:xfrm>
              <a:off x="2607448" y="3456160"/>
              <a:ext cx="1163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Pre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-</a:t>
              </a:r>
              <a:r>
                <a:rPr lang="de-DE" sz="1200" b="1" i="0" u="none" strike="noStrike" kern="1200" cap="none" spc="0" dirty="0">
                  <a:solidFill>
                    <a:srgbClr val="4B4B4B"/>
                  </a:solidFill>
                  <a:uFillTx/>
                  <a:latin typeface="Calibri"/>
                </a:rPr>
                <a:t> </a:t>
              </a:r>
              <a:r>
                <a:rPr lang="de-DE" sz="1200" b="1" i="0" u="none" strike="noStrike" kern="1200" cap="none" spc="0" dirty="0" err="1">
                  <a:solidFill>
                    <a:srgbClr val="4B4B4B"/>
                  </a:solidFill>
                  <a:uFillTx/>
                  <a:latin typeface="Calibri"/>
                </a:rPr>
                <a:t>cooling</a:t>
              </a:r>
              <a:endPara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th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65" name="Abgerundetes Rechteck 29">
              <a:extLst>
                <a:ext uri="{FF2B5EF4-FFF2-40B4-BE49-F238E27FC236}">
                  <a16:creationId xmlns:a16="http://schemas.microsoft.com/office/drawing/2014/main" id="{88EA131C-A814-4058-892E-2DEC9A90786A}"/>
                </a:ext>
              </a:extLst>
            </p:cNvPr>
            <p:cNvSpPr/>
            <p:nvPr/>
          </p:nvSpPr>
          <p:spPr>
            <a:xfrm>
              <a:off x="3745766" y="2874023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dirty="0" err="1">
                  <a:solidFill>
                    <a:srgbClr val="000000"/>
                  </a:solidFill>
                  <a:latin typeface="Calibri"/>
                </a:rPr>
                <a:t>Cooling</a:t>
              </a:r>
              <a:r>
                <a:rPr lang="de-DE" sz="12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de-DE" sz="12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/>
                </a:rPr>
                <a:t>ompressor</a:t>
              </a:r>
              <a:endPara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66" name="Gerade Verbindung mit Pfeil 31">
              <a:extLst>
                <a:ext uri="{FF2B5EF4-FFF2-40B4-BE49-F238E27FC236}">
                  <a16:creationId xmlns:a16="http://schemas.microsoft.com/office/drawing/2014/main" id="{31D447F2-9DB9-4FC8-90DD-2A9C84D473EC}"/>
                </a:ext>
              </a:extLst>
            </p:cNvPr>
            <p:cNvCxnSpPr/>
            <p:nvPr/>
          </p:nvCxnSpPr>
          <p:spPr>
            <a:xfrm>
              <a:off x="1327635" y="3171550"/>
              <a:ext cx="2418131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67" name="Gerade Verbindung mit Pfeil 33">
              <a:extLst>
                <a:ext uri="{FF2B5EF4-FFF2-40B4-BE49-F238E27FC236}">
                  <a16:creationId xmlns:a16="http://schemas.microsoft.com/office/drawing/2014/main" id="{882E779B-2249-4B12-8B18-9124632F7918}"/>
                </a:ext>
              </a:extLst>
            </p:cNvPr>
            <p:cNvCxnSpPr/>
            <p:nvPr/>
          </p:nvCxnSpPr>
          <p:spPr>
            <a:xfrm>
              <a:off x="2625461" y="3679920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68" name="Abgerundetes Rechteck 34">
              <a:extLst>
                <a:ext uri="{FF2B5EF4-FFF2-40B4-BE49-F238E27FC236}">
                  <a16:creationId xmlns:a16="http://schemas.microsoft.com/office/drawing/2014/main" id="{CB1F66FB-E1FD-4D5B-9711-7E1D7A7BABA3}"/>
                </a:ext>
              </a:extLst>
            </p:cNvPr>
            <p:cNvSpPr/>
            <p:nvPr/>
          </p:nvSpPr>
          <p:spPr>
            <a:xfrm>
              <a:off x="1532461" y="3349146"/>
              <a:ext cx="1079997" cy="84416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Free Cooler</a:t>
              </a:r>
            </a:p>
          </p:txBody>
        </p:sp>
        <p:sp>
          <p:nvSpPr>
            <p:cNvPr id="69" name="Textfeld 35">
              <a:extLst>
                <a:ext uri="{FF2B5EF4-FFF2-40B4-BE49-F238E27FC236}">
                  <a16:creationId xmlns:a16="http://schemas.microsoft.com/office/drawing/2014/main" id="{6E66D486-B9A3-49EB-B7D8-B40CDC4BF80B}"/>
                </a:ext>
              </a:extLst>
            </p:cNvPr>
            <p:cNvSpPr txBox="1"/>
            <p:nvPr/>
          </p:nvSpPr>
          <p:spPr>
            <a:xfrm>
              <a:off x="459732" y="3615171"/>
              <a:ext cx="1168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  <a:latin typeface="Calibri"/>
                </a:rPr>
                <a:t>Electricity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el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</p:txBody>
        </p:sp>
        <p:cxnSp>
          <p:nvCxnSpPr>
            <p:cNvPr id="70" name="Gerade Verbindung mit Pfeil 36">
              <a:extLst>
                <a:ext uri="{FF2B5EF4-FFF2-40B4-BE49-F238E27FC236}">
                  <a16:creationId xmlns:a16="http://schemas.microsoft.com/office/drawing/2014/main" id="{FF740C99-2EFB-4525-A3D5-76B983A748DD}"/>
                </a:ext>
              </a:extLst>
            </p:cNvPr>
            <p:cNvCxnSpPr/>
            <p:nvPr/>
          </p:nvCxnSpPr>
          <p:spPr>
            <a:xfrm>
              <a:off x="556448" y="3921825"/>
              <a:ext cx="984809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1" name="Abgerundetes Rechteck 37">
              <a:extLst>
                <a:ext uri="{FF2B5EF4-FFF2-40B4-BE49-F238E27FC236}">
                  <a16:creationId xmlns:a16="http://schemas.microsoft.com/office/drawing/2014/main" id="{EDF0BC7D-4D83-4201-8E3E-11BA29DAACCD}"/>
                </a:ext>
              </a:extLst>
            </p:cNvPr>
            <p:cNvSpPr/>
            <p:nvPr/>
          </p:nvSpPr>
          <p:spPr>
            <a:xfrm>
              <a:off x="1213335" y="2641601"/>
              <a:ext cx="3776600" cy="177338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2" name="Textfeld 25">
              <a:extLst>
                <a:ext uri="{FF2B5EF4-FFF2-40B4-BE49-F238E27FC236}">
                  <a16:creationId xmlns:a16="http://schemas.microsoft.com/office/drawing/2014/main" id="{1ADAA965-9C6B-4E28-B81B-50280ED59983}"/>
                </a:ext>
              </a:extLst>
            </p:cNvPr>
            <p:cNvSpPr txBox="1"/>
            <p:nvPr/>
          </p:nvSpPr>
          <p:spPr>
            <a:xfrm>
              <a:off x="1200625" y="4416731"/>
              <a:ext cx="4193411" cy="4234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dirty="0" err="1">
                  <a:solidFill>
                    <a:srgbClr val="4B4B4B"/>
                  </a:solidFill>
                </a:rPr>
                <a:t>External</a:t>
              </a:r>
              <a:r>
                <a:rPr lang="de-DE" sz="1400" b="1" dirty="0">
                  <a:solidFill>
                    <a:srgbClr val="4B4B4B"/>
                  </a:solidFill>
                </a:rPr>
                <a:t> </a:t>
              </a:r>
              <a:r>
                <a:rPr lang="de-DE" sz="1400" b="1" dirty="0" err="1">
                  <a:solidFill>
                    <a:srgbClr val="4B4B4B"/>
                  </a:solidFill>
                </a:rPr>
                <a:t>Influence</a:t>
              </a:r>
              <a:r>
                <a:rPr lang="de-DE" sz="1400" b="1" dirty="0">
                  <a:solidFill>
                    <a:srgbClr val="4B4B4B"/>
                  </a:solidFill>
                </a:rPr>
                <a:t> : </a:t>
              </a:r>
              <a:r>
                <a:rPr lang="de-DE" sz="1400" dirty="0" err="1">
                  <a:solidFill>
                    <a:srgbClr val="4B4B4B"/>
                  </a:solidFill>
                </a:rPr>
                <a:t>Ambient</a:t>
              </a:r>
              <a:r>
                <a:rPr lang="de-DE" sz="1400" dirty="0">
                  <a:solidFill>
                    <a:srgbClr val="4B4B4B"/>
                  </a:solidFill>
                </a:rPr>
                <a:t> </a:t>
              </a:r>
              <a:r>
                <a:rPr lang="de-DE" sz="1400" dirty="0" err="1">
                  <a:solidFill>
                    <a:srgbClr val="4B4B4B"/>
                  </a:solidFill>
                </a:rPr>
                <a:t>Temperature</a:t>
              </a:r>
              <a:r>
                <a:rPr lang="de-DE" sz="1400" dirty="0">
                  <a:solidFill>
                    <a:srgbClr val="4B4B4B"/>
                  </a:solidFill>
                </a:rPr>
                <a:t>[°</a:t>
              </a:r>
              <a:r>
                <a:rPr lang="de-DE" sz="1400" b="0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C]</a:t>
              </a:r>
            </a:p>
          </p:txBody>
        </p:sp>
        <p:cxnSp>
          <p:nvCxnSpPr>
            <p:cNvPr id="73" name="Gerade Verbindung mit Pfeil 20">
              <a:extLst>
                <a:ext uri="{FF2B5EF4-FFF2-40B4-BE49-F238E27FC236}">
                  <a16:creationId xmlns:a16="http://schemas.microsoft.com/office/drawing/2014/main" id="{C5962C85-A5DA-475B-8FCF-4A42C51CCDCF}"/>
                </a:ext>
              </a:extLst>
            </p:cNvPr>
            <p:cNvCxnSpPr/>
            <p:nvPr/>
          </p:nvCxnSpPr>
          <p:spPr>
            <a:xfrm>
              <a:off x="1314614" y="3153966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</a:ln>
          </p:spPr>
        </p:cxnSp>
      </p:grpSp>
      <p:sp>
        <p:nvSpPr>
          <p:cNvPr id="74" name="Textfeld 30">
            <a:extLst>
              <a:ext uri="{FF2B5EF4-FFF2-40B4-BE49-F238E27FC236}">
                <a16:creationId xmlns:a16="http://schemas.microsoft.com/office/drawing/2014/main" id="{33BDBEDB-F489-417E-9EAF-15303455A5EA}"/>
              </a:ext>
            </a:extLst>
          </p:cNvPr>
          <p:cNvSpPr txBox="1"/>
          <p:nvPr/>
        </p:nvSpPr>
        <p:spPr>
          <a:xfrm>
            <a:off x="457915" y="1852078"/>
            <a:ext cx="996728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Effort</a:t>
            </a:r>
            <a:endParaRPr lang="de-DE" sz="16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sp>
        <p:nvSpPr>
          <p:cNvPr id="75" name="Textfeld 30">
            <a:extLst>
              <a:ext uri="{FF2B5EF4-FFF2-40B4-BE49-F238E27FC236}">
                <a16:creationId xmlns:a16="http://schemas.microsoft.com/office/drawing/2014/main" id="{6533B0C2-6625-44EF-90DA-D8EC0F4CA9B9}"/>
              </a:ext>
            </a:extLst>
          </p:cNvPr>
          <p:cNvSpPr txBox="1"/>
          <p:nvPr/>
        </p:nvSpPr>
        <p:spPr>
          <a:xfrm>
            <a:off x="5459921" y="1867144"/>
            <a:ext cx="84128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err="1">
                <a:solidFill>
                  <a:srgbClr val="4B4B4B"/>
                </a:solidFill>
                <a:latin typeface="Calibri"/>
              </a:rPr>
              <a:t>Benefit</a:t>
            </a:r>
            <a:endParaRPr lang="de-DE" sz="16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Adoption to the " High-Level-Structure ".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Greater responsibility and involvement of Top Management</a:t>
            </a:r>
            <a:r>
              <a:rPr lang="de-DE" b="0" dirty="0"/>
              <a:t>.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Stronger integration into strategic management processes, 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Context and risk analysis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Securing achievement of objectives.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Determination of competence and communication.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Resource planning.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Introduction of the concept of the normalization of key figures and starting points for more concrete evidence management.</a:t>
            </a:r>
            <a:endParaRPr lang="de-DE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Amendments to the Energy Data Collection Plan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Clarification of concepts and updating of definitions</a:t>
            </a:r>
            <a:r>
              <a:rPr lang="nl-NL" b="0" dirty="0"/>
              <a:t>.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2: Develop Data and Measurement Concept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cxnSp>
        <p:nvCxnSpPr>
          <p:cNvPr id="42" name="Gerade Verbindung 88">
            <a:extLst>
              <a:ext uri="{FF2B5EF4-FFF2-40B4-BE49-F238E27FC236}">
                <a16:creationId xmlns:a16="http://schemas.microsoft.com/office/drawing/2014/main" id="{A20D29AB-0D1D-4061-AF36-AF081AF9FD43}"/>
              </a:ext>
            </a:extLst>
          </p:cNvPr>
          <p:cNvCxnSpPr/>
          <p:nvPr/>
        </p:nvCxnSpPr>
        <p:spPr>
          <a:xfrm>
            <a:off x="5407352" y="2642630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83">
            <a:extLst>
              <a:ext uri="{FF2B5EF4-FFF2-40B4-BE49-F238E27FC236}">
                <a16:creationId xmlns:a16="http://schemas.microsoft.com/office/drawing/2014/main" id="{EC27DD4E-C48A-49D2-84E7-0C8694974187}"/>
              </a:ext>
            </a:extLst>
          </p:cNvPr>
          <p:cNvCxnSpPr/>
          <p:nvPr/>
        </p:nvCxnSpPr>
        <p:spPr>
          <a:xfrm>
            <a:off x="1270615" y="4321963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11">
            <a:extLst>
              <a:ext uri="{FF2B5EF4-FFF2-40B4-BE49-F238E27FC236}">
                <a16:creationId xmlns:a16="http://schemas.microsoft.com/office/drawing/2014/main" id="{BF6BD7D1-DFE7-4957-BC1B-9CEBCB68AD8C}"/>
              </a:ext>
            </a:extLst>
          </p:cNvPr>
          <p:cNvCxnSpPr/>
          <p:nvPr/>
        </p:nvCxnSpPr>
        <p:spPr>
          <a:xfrm>
            <a:off x="1268814" y="3621056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13">
            <a:extLst>
              <a:ext uri="{FF2B5EF4-FFF2-40B4-BE49-F238E27FC236}">
                <a16:creationId xmlns:a16="http://schemas.microsoft.com/office/drawing/2014/main" id="{8BBE2E8C-BC06-4470-A25A-E1BCB92E23F1}"/>
              </a:ext>
            </a:extLst>
          </p:cNvPr>
          <p:cNvSpPr txBox="1"/>
          <p:nvPr/>
        </p:nvSpPr>
        <p:spPr>
          <a:xfrm>
            <a:off x="5448910" y="2684428"/>
            <a:ext cx="920471" cy="340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grpSp>
        <p:nvGrpSpPr>
          <p:cNvPr id="46" name="Gruppieren 2">
            <a:extLst>
              <a:ext uri="{FF2B5EF4-FFF2-40B4-BE49-F238E27FC236}">
                <a16:creationId xmlns:a16="http://schemas.microsoft.com/office/drawing/2014/main" id="{25DA0141-9207-4B16-A52D-47F019F5DE36}"/>
              </a:ext>
            </a:extLst>
          </p:cNvPr>
          <p:cNvGrpSpPr/>
          <p:nvPr/>
        </p:nvGrpSpPr>
        <p:grpSpPr>
          <a:xfrm>
            <a:off x="380080" y="1932644"/>
            <a:ext cx="6111712" cy="2959715"/>
            <a:chOff x="141319" y="1871346"/>
            <a:chExt cx="6111712" cy="2959715"/>
          </a:xfrm>
        </p:grpSpPr>
        <p:sp>
          <p:nvSpPr>
            <p:cNvPr id="47" name="Textfeld 22">
              <a:extLst>
                <a:ext uri="{FF2B5EF4-FFF2-40B4-BE49-F238E27FC236}">
                  <a16:creationId xmlns:a16="http://schemas.microsoft.com/office/drawing/2014/main" id="{DBC1C4C2-7C36-4421-819A-BAC97865567F}"/>
                </a:ext>
              </a:extLst>
            </p:cNvPr>
            <p:cNvSpPr txBox="1"/>
            <p:nvPr/>
          </p:nvSpPr>
          <p:spPr>
            <a:xfrm>
              <a:off x="150263" y="3578230"/>
              <a:ext cx="6828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Strom</a:t>
              </a:r>
            </a:p>
          </p:txBody>
        </p:sp>
        <p:sp>
          <p:nvSpPr>
            <p:cNvPr id="48" name="Textfeld 5">
              <a:extLst>
                <a:ext uri="{FF2B5EF4-FFF2-40B4-BE49-F238E27FC236}">
                  <a16:creationId xmlns:a16="http://schemas.microsoft.com/office/drawing/2014/main" id="{7BDEADCB-7A01-470B-B0AB-0B037A9D6CBB}"/>
                </a:ext>
              </a:extLst>
            </p:cNvPr>
            <p:cNvSpPr txBox="1"/>
            <p:nvPr/>
          </p:nvSpPr>
          <p:spPr>
            <a:xfrm>
              <a:off x="2602729" y="3347673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sp>
          <p:nvSpPr>
            <p:cNvPr id="49" name="Abgerundetes Rechteck 9">
              <a:extLst>
                <a:ext uri="{FF2B5EF4-FFF2-40B4-BE49-F238E27FC236}">
                  <a16:creationId xmlns:a16="http://schemas.microsoft.com/office/drawing/2014/main" id="{44E7631A-733F-4FE7-99E1-78D16262F947}"/>
                </a:ext>
              </a:extLst>
            </p:cNvPr>
            <p:cNvSpPr/>
            <p:nvPr/>
          </p:nvSpPr>
          <p:spPr>
            <a:xfrm>
              <a:off x="3745766" y="2733685"/>
              <a:ext cx="1079997" cy="115118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50" name="Gerade Verbindung mit Pfeil 10">
              <a:extLst>
                <a:ext uri="{FF2B5EF4-FFF2-40B4-BE49-F238E27FC236}">
                  <a16:creationId xmlns:a16="http://schemas.microsoft.com/office/drawing/2014/main" id="{8AC3E388-416C-4652-AB3B-3E8A31A98A48}"/>
                </a:ext>
              </a:extLst>
            </p:cNvPr>
            <p:cNvCxnSpPr/>
            <p:nvPr/>
          </p:nvCxnSpPr>
          <p:spPr>
            <a:xfrm>
              <a:off x="1327638" y="3134599"/>
              <a:ext cx="241812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51" name="Gerade Verbindung mit Pfeil 11">
              <a:extLst>
                <a:ext uri="{FF2B5EF4-FFF2-40B4-BE49-F238E27FC236}">
                  <a16:creationId xmlns:a16="http://schemas.microsoft.com/office/drawing/2014/main" id="{6D68CEA6-1F5A-4DAA-84AF-1B4E32443EDE}"/>
                </a:ext>
              </a:extLst>
            </p:cNvPr>
            <p:cNvCxnSpPr/>
            <p:nvPr/>
          </p:nvCxnSpPr>
          <p:spPr>
            <a:xfrm flipV="1">
              <a:off x="4835977" y="2922063"/>
              <a:ext cx="1417054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76" name="Gerade Verbindung mit Pfeil 12">
              <a:extLst>
                <a:ext uri="{FF2B5EF4-FFF2-40B4-BE49-F238E27FC236}">
                  <a16:creationId xmlns:a16="http://schemas.microsoft.com/office/drawing/2014/main" id="{EB358CB3-83CE-41E1-AE31-6DBC7B8D126D}"/>
                </a:ext>
              </a:extLst>
            </p:cNvPr>
            <p:cNvCxnSpPr/>
            <p:nvPr/>
          </p:nvCxnSpPr>
          <p:spPr>
            <a:xfrm>
              <a:off x="2625461" y="3642969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7" name="Abgerundetes Rechteck 20">
              <a:extLst>
                <a:ext uri="{FF2B5EF4-FFF2-40B4-BE49-F238E27FC236}">
                  <a16:creationId xmlns:a16="http://schemas.microsoft.com/office/drawing/2014/main" id="{9C4D1435-11F5-4C6A-90F2-D56FC3954BA3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cxnSp>
          <p:nvCxnSpPr>
            <p:cNvPr id="78" name="Gerade Verbindung mit Pfeil 23">
              <a:extLst>
                <a:ext uri="{FF2B5EF4-FFF2-40B4-BE49-F238E27FC236}">
                  <a16:creationId xmlns:a16="http://schemas.microsoft.com/office/drawing/2014/main" id="{8B9B7AFE-9BF0-463A-A25B-16AA9D983292}"/>
                </a:ext>
              </a:extLst>
            </p:cNvPr>
            <p:cNvCxnSpPr/>
            <p:nvPr/>
          </p:nvCxnSpPr>
          <p:spPr>
            <a:xfrm>
              <a:off x="226778" y="3884873"/>
              <a:ext cx="1270515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9" name="Abgerundetes Rechteck 26">
              <a:extLst>
                <a:ext uri="{FF2B5EF4-FFF2-40B4-BE49-F238E27FC236}">
                  <a16:creationId xmlns:a16="http://schemas.microsoft.com/office/drawing/2014/main" id="{0CE37F80-7A4A-48FA-B7E9-92027C1DC1FD}"/>
                </a:ext>
              </a:extLst>
            </p:cNvPr>
            <p:cNvSpPr/>
            <p:nvPr/>
          </p:nvSpPr>
          <p:spPr>
            <a:xfrm>
              <a:off x="1248508" y="2623130"/>
              <a:ext cx="3741418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0" name="Textfeld 30">
              <a:extLst>
                <a:ext uri="{FF2B5EF4-FFF2-40B4-BE49-F238E27FC236}">
                  <a16:creationId xmlns:a16="http://schemas.microsoft.com/office/drawing/2014/main" id="{0066DB9A-0202-40C7-B4FE-6FB14FB72229}"/>
                </a:ext>
              </a:extLst>
            </p:cNvPr>
            <p:cNvSpPr txBox="1"/>
            <p:nvPr/>
          </p:nvSpPr>
          <p:spPr>
            <a:xfrm>
              <a:off x="1605558" y="2274295"/>
              <a:ext cx="1872206" cy="6177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 err="1">
                  <a:solidFill>
                    <a:srgbClr val="4B4B4B"/>
                  </a:solidFill>
                </a:rPr>
                <a:t>Cold</a:t>
              </a:r>
              <a:r>
                <a:rPr lang="de-DE" sz="1200" b="1" dirty="0">
                  <a:solidFill>
                    <a:srgbClr val="4B4B4B"/>
                  </a:solidFill>
                </a:rPr>
                <a:t> Generation</a:t>
              </a: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cxnSp>
          <p:nvCxnSpPr>
            <p:cNvPr id="81" name="Gerade Verbindung mit Pfeil 16">
              <a:extLst>
                <a:ext uri="{FF2B5EF4-FFF2-40B4-BE49-F238E27FC236}">
                  <a16:creationId xmlns:a16="http://schemas.microsoft.com/office/drawing/2014/main" id="{043D7781-7F0D-48E2-B625-43168D48E1FD}"/>
                </a:ext>
              </a:extLst>
            </p:cNvPr>
            <p:cNvCxnSpPr/>
            <p:nvPr/>
          </p:nvCxnSpPr>
          <p:spPr>
            <a:xfrm flipH="1">
              <a:off x="2592516" y="3773189"/>
              <a:ext cx="112413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82" name="Textfeld 18">
              <a:extLst>
                <a:ext uri="{FF2B5EF4-FFF2-40B4-BE49-F238E27FC236}">
                  <a16:creationId xmlns:a16="http://schemas.microsoft.com/office/drawing/2014/main" id="{6D099081-BB25-4EE3-90FB-30AC00B1AE14}"/>
                </a:ext>
              </a:extLst>
            </p:cNvPr>
            <p:cNvSpPr txBox="1"/>
            <p:nvPr/>
          </p:nvSpPr>
          <p:spPr>
            <a:xfrm>
              <a:off x="141319" y="3923004"/>
              <a:ext cx="15841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Außenluft</a:t>
              </a:r>
              <a:b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</a:b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cxnSp>
          <p:nvCxnSpPr>
            <p:cNvPr id="83" name="Gerade Verbindung mit Pfeil 19">
              <a:extLst>
                <a:ext uri="{FF2B5EF4-FFF2-40B4-BE49-F238E27FC236}">
                  <a16:creationId xmlns:a16="http://schemas.microsoft.com/office/drawing/2014/main" id="{259F9B53-0915-4B78-886F-3E4B04D3E3ED}"/>
                </a:ext>
              </a:extLst>
            </p:cNvPr>
            <p:cNvCxnSpPr/>
            <p:nvPr/>
          </p:nvCxnSpPr>
          <p:spPr>
            <a:xfrm>
              <a:off x="226778" y="4246171"/>
              <a:ext cx="127051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84" name="Gerade Verbindung mit Pfeil 10">
              <a:extLst>
                <a:ext uri="{FF2B5EF4-FFF2-40B4-BE49-F238E27FC236}">
                  <a16:creationId xmlns:a16="http://schemas.microsoft.com/office/drawing/2014/main" id="{388CE78D-D56F-419E-A402-96E25D345476}"/>
                </a:ext>
              </a:extLst>
            </p:cNvPr>
            <p:cNvCxnSpPr/>
            <p:nvPr/>
          </p:nvCxnSpPr>
          <p:spPr>
            <a:xfrm>
              <a:off x="1314617" y="3117014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none"/>
            </a:ln>
          </p:spPr>
        </p:cxnSp>
        <p:cxnSp>
          <p:nvCxnSpPr>
            <p:cNvPr id="85" name="Gerade Verbindung mit Pfeil 10">
              <a:extLst>
                <a:ext uri="{FF2B5EF4-FFF2-40B4-BE49-F238E27FC236}">
                  <a16:creationId xmlns:a16="http://schemas.microsoft.com/office/drawing/2014/main" id="{426D2022-2FF8-4B25-A3F7-2B98414462D5}"/>
                </a:ext>
              </a:extLst>
            </p:cNvPr>
            <p:cNvCxnSpPr/>
            <p:nvPr/>
          </p:nvCxnSpPr>
          <p:spPr>
            <a:xfrm>
              <a:off x="225526" y="2905999"/>
              <a:ext cx="3520240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86" name="Textfeld 5">
              <a:extLst>
                <a:ext uri="{FF2B5EF4-FFF2-40B4-BE49-F238E27FC236}">
                  <a16:creationId xmlns:a16="http://schemas.microsoft.com/office/drawing/2014/main" id="{DC881DAC-12D9-402E-B393-8F6465B3E1A6}"/>
                </a:ext>
              </a:extLst>
            </p:cNvPr>
            <p:cNvSpPr txBox="1"/>
            <p:nvPr/>
          </p:nvSpPr>
          <p:spPr>
            <a:xfrm>
              <a:off x="2713702" y="3666032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cxnSp>
          <p:nvCxnSpPr>
            <p:cNvPr id="87" name="Gerade Verbindung mit Pfeil 11">
              <a:extLst>
                <a:ext uri="{FF2B5EF4-FFF2-40B4-BE49-F238E27FC236}">
                  <a16:creationId xmlns:a16="http://schemas.microsoft.com/office/drawing/2014/main" id="{F9E76952-D3C1-409E-947B-0C33CC45276C}"/>
                </a:ext>
              </a:extLst>
            </p:cNvPr>
            <p:cNvCxnSpPr/>
            <p:nvPr/>
          </p:nvCxnSpPr>
          <p:spPr>
            <a:xfrm>
              <a:off x="4825763" y="3466291"/>
              <a:ext cx="142726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89" name="Textfeld 30">
              <a:extLst>
                <a:ext uri="{FF2B5EF4-FFF2-40B4-BE49-F238E27FC236}">
                  <a16:creationId xmlns:a16="http://schemas.microsoft.com/office/drawing/2014/main" id="{600D9C93-DA2A-47D9-A0F4-4102C93A852C}"/>
                </a:ext>
              </a:extLst>
            </p:cNvPr>
            <p:cNvSpPr txBox="1"/>
            <p:nvPr/>
          </p:nvSpPr>
          <p:spPr>
            <a:xfrm>
              <a:off x="4615276" y="1981084"/>
              <a:ext cx="456900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m³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90" name="Textfeld 30">
              <a:extLst>
                <a:ext uri="{FF2B5EF4-FFF2-40B4-BE49-F238E27FC236}">
                  <a16:creationId xmlns:a16="http://schemas.microsoft.com/office/drawing/2014/main" id="{A06F1996-F212-426C-8D0B-A5A725B8FFEE}"/>
                </a:ext>
              </a:extLst>
            </p:cNvPr>
            <p:cNvSpPr txBox="1"/>
            <p:nvPr/>
          </p:nvSpPr>
          <p:spPr>
            <a:xfrm>
              <a:off x="5232115" y="1987416"/>
              <a:ext cx="434378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°C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91" name="Textfeld 30">
              <a:extLst>
                <a:ext uri="{FF2B5EF4-FFF2-40B4-BE49-F238E27FC236}">
                  <a16:creationId xmlns:a16="http://schemas.microsoft.com/office/drawing/2014/main" id="{28C8EE19-5F6E-4A8E-BCEB-24AC3E4C8663}"/>
                </a:ext>
              </a:extLst>
            </p:cNvPr>
            <p:cNvSpPr txBox="1"/>
            <p:nvPr/>
          </p:nvSpPr>
          <p:spPr>
            <a:xfrm>
              <a:off x="188545" y="2930354"/>
              <a:ext cx="680374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kWh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92" name="Textfeld 30">
              <a:extLst>
                <a:ext uri="{FF2B5EF4-FFF2-40B4-BE49-F238E27FC236}">
                  <a16:creationId xmlns:a16="http://schemas.microsoft.com/office/drawing/2014/main" id="{3F8E3FB6-0AA1-42EE-A653-C4C47150B76A}"/>
                </a:ext>
              </a:extLst>
            </p:cNvPr>
            <p:cNvSpPr txBox="1"/>
            <p:nvPr/>
          </p:nvSpPr>
          <p:spPr>
            <a:xfrm>
              <a:off x="470092" y="4366190"/>
              <a:ext cx="680374" cy="4648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</a:rPr>
                <a:t>°C </a:t>
              </a:r>
              <a:endParaRPr lang="de-DE" b="1" dirty="0">
                <a:solidFill>
                  <a:srgbClr val="4B4B4B"/>
                </a:solidFill>
              </a:endParaRPr>
            </a:p>
          </p:txBody>
        </p:sp>
        <p:sp>
          <p:nvSpPr>
            <p:cNvPr id="93" name="Textfeld 30">
              <a:extLst>
                <a:ext uri="{FF2B5EF4-FFF2-40B4-BE49-F238E27FC236}">
                  <a16:creationId xmlns:a16="http://schemas.microsoft.com/office/drawing/2014/main" id="{26073BFA-0A35-40A7-A72E-A09186855E5F}"/>
                </a:ext>
              </a:extLst>
            </p:cNvPr>
            <p:cNvSpPr txBox="1"/>
            <p:nvPr/>
          </p:nvSpPr>
          <p:spPr>
            <a:xfrm>
              <a:off x="564257" y="1871346"/>
              <a:ext cx="456900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m³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94" name="Textfeld 30">
              <a:extLst>
                <a:ext uri="{FF2B5EF4-FFF2-40B4-BE49-F238E27FC236}">
                  <a16:creationId xmlns:a16="http://schemas.microsoft.com/office/drawing/2014/main" id="{D50E4245-0979-49B5-99E6-170AE3D6686F}"/>
                </a:ext>
              </a:extLst>
            </p:cNvPr>
            <p:cNvSpPr txBox="1"/>
            <p:nvPr/>
          </p:nvSpPr>
          <p:spPr>
            <a:xfrm>
              <a:off x="1181096" y="1877678"/>
              <a:ext cx="442048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°C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</p:grpSp>
      <p:sp>
        <p:nvSpPr>
          <p:cNvPr id="95" name="Textfeld 24">
            <a:extLst>
              <a:ext uri="{FF2B5EF4-FFF2-40B4-BE49-F238E27FC236}">
                <a16:creationId xmlns:a16="http://schemas.microsoft.com/office/drawing/2014/main" id="{B771CFF9-2486-4E73-8EB6-E6C6581AB16C}"/>
              </a:ext>
            </a:extLst>
          </p:cNvPr>
          <p:cNvSpPr txBox="1"/>
          <p:nvPr/>
        </p:nvSpPr>
        <p:spPr>
          <a:xfrm>
            <a:off x="5467382" y="3971995"/>
            <a:ext cx="158417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Fortluft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  <a:latin typeface="Calibri"/>
              </a:rPr>
              <a:t>(ungenutzt)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cxnSp>
        <p:nvCxnSpPr>
          <p:cNvPr id="96" name="Gerade Verbindung mit Pfeil 27">
            <a:extLst>
              <a:ext uri="{FF2B5EF4-FFF2-40B4-BE49-F238E27FC236}">
                <a16:creationId xmlns:a16="http://schemas.microsoft.com/office/drawing/2014/main" id="{64A22BDA-7EBB-4E89-8939-1DB9ED1D854C}"/>
              </a:ext>
            </a:extLst>
          </p:cNvPr>
          <p:cNvCxnSpPr/>
          <p:nvPr/>
        </p:nvCxnSpPr>
        <p:spPr>
          <a:xfrm flipV="1">
            <a:off x="2841490" y="4302925"/>
            <a:ext cx="3650302" cy="4536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97" name="Textfeld 13">
            <a:extLst>
              <a:ext uri="{FF2B5EF4-FFF2-40B4-BE49-F238E27FC236}">
                <a16:creationId xmlns:a16="http://schemas.microsoft.com/office/drawing/2014/main" id="{394FB83C-5FD0-4C8C-9E00-ADB090803B7A}"/>
              </a:ext>
            </a:extLst>
          </p:cNvPr>
          <p:cNvSpPr txBox="1"/>
          <p:nvPr/>
        </p:nvSpPr>
        <p:spPr>
          <a:xfrm>
            <a:off x="379788" y="2640897"/>
            <a:ext cx="920471" cy="340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sp>
        <p:nvSpPr>
          <p:cNvPr id="98" name="Textfeld 13">
            <a:extLst>
              <a:ext uri="{FF2B5EF4-FFF2-40B4-BE49-F238E27FC236}">
                <a16:creationId xmlns:a16="http://schemas.microsoft.com/office/drawing/2014/main" id="{58D58265-95DF-433A-9BDB-B1525C4F23EB}"/>
              </a:ext>
            </a:extLst>
          </p:cNvPr>
          <p:cNvSpPr txBox="1"/>
          <p:nvPr/>
        </p:nvSpPr>
        <p:spPr>
          <a:xfrm>
            <a:off x="5457168" y="3188308"/>
            <a:ext cx="111772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Abwärme (ungenutzt)</a:t>
            </a:r>
            <a:r>
              <a: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rPr>
              <a:t> 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grpSp>
        <p:nvGrpSpPr>
          <p:cNvPr id="99" name="Gruppieren 15">
            <a:extLst>
              <a:ext uri="{FF2B5EF4-FFF2-40B4-BE49-F238E27FC236}">
                <a16:creationId xmlns:a16="http://schemas.microsoft.com/office/drawing/2014/main" id="{8EBD96D8-3216-46A9-B11E-E0F0330088DA}"/>
              </a:ext>
            </a:extLst>
          </p:cNvPr>
          <p:cNvGrpSpPr/>
          <p:nvPr/>
        </p:nvGrpSpPr>
        <p:grpSpPr>
          <a:xfrm>
            <a:off x="1099543" y="3432963"/>
            <a:ext cx="314032" cy="304796"/>
            <a:chOff x="1174806" y="3439510"/>
            <a:chExt cx="314032" cy="304796"/>
          </a:xfrm>
        </p:grpSpPr>
        <p:sp>
          <p:nvSpPr>
            <p:cNvPr id="100" name="Ellipse 39">
              <a:extLst>
                <a:ext uri="{FF2B5EF4-FFF2-40B4-BE49-F238E27FC236}">
                  <a16:creationId xmlns:a16="http://schemas.microsoft.com/office/drawing/2014/main" id="{C2AA1E37-597E-4E63-A527-2E26B9A8B7B5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1" name="Textfeld 40">
              <a:extLst>
                <a:ext uri="{FF2B5EF4-FFF2-40B4-BE49-F238E27FC236}">
                  <a16:creationId xmlns:a16="http://schemas.microsoft.com/office/drawing/2014/main" id="{1ACDE502-0F17-4144-8E65-2C64A241B18D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02" name="Ellipse 39">
            <a:extLst>
              <a:ext uri="{FF2B5EF4-FFF2-40B4-BE49-F238E27FC236}">
                <a16:creationId xmlns:a16="http://schemas.microsoft.com/office/drawing/2014/main" id="{4356BC4B-3B19-4040-AA23-143C5C53BAB3}"/>
              </a:ext>
            </a:extLst>
          </p:cNvPr>
          <p:cNvSpPr/>
          <p:nvPr/>
        </p:nvSpPr>
        <p:spPr>
          <a:xfrm>
            <a:off x="5254954" y="2461261"/>
            <a:ext cx="304796" cy="30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54F86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>
              <a:spcBef>
                <a:spcPts val="400"/>
              </a:spcBef>
            </a:pPr>
            <a:endParaRPr lang="en-US" sz="1600" b="1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3" name="Textfeld 40">
            <a:extLst>
              <a:ext uri="{FF2B5EF4-FFF2-40B4-BE49-F238E27FC236}">
                <a16:creationId xmlns:a16="http://schemas.microsoft.com/office/drawing/2014/main" id="{330071B1-E5C8-4736-8A53-510A4DFD3003}"/>
              </a:ext>
            </a:extLst>
          </p:cNvPr>
          <p:cNvSpPr txBox="1"/>
          <p:nvPr/>
        </p:nvSpPr>
        <p:spPr>
          <a:xfrm>
            <a:off x="5245718" y="2463830"/>
            <a:ext cx="267855" cy="170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M</a:t>
            </a:r>
            <a:endParaRPr lang="en-US" sz="14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04" name="Gerade Verbindung 85">
            <a:extLst>
              <a:ext uri="{FF2B5EF4-FFF2-40B4-BE49-F238E27FC236}">
                <a16:creationId xmlns:a16="http://schemas.microsoft.com/office/drawing/2014/main" id="{FD014188-C823-4DCF-9EAC-2828674FE419}"/>
              </a:ext>
            </a:extLst>
          </p:cNvPr>
          <p:cNvCxnSpPr/>
          <p:nvPr/>
        </p:nvCxnSpPr>
        <p:spPr>
          <a:xfrm>
            <a:off x="1268814" y="2634201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feld 30">
            <a:extLst>
              <a:ext uri="{FF2B5EF4-FFF2-40B4-BE49-F238E27FC236}">
                <a16:creationId xmlns:a16="http://schemas.microsoft.com/office/drawing/2014/main" id="{C0EB0631-D3C6-4449-9946-CC0F3D0D2F8D}"/>
              </a:ext>
            </a:extLst>
          </p:cNvPr>
          <p:cNvSpPr txBox="1"/>
          <p:nvPr/>
        </p:nvSpPr>
        <p:spPr>
          <a:xfrm>
            <a:off x="289723" y="2172922"/>
            <a:ext cx="65352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Input</a:t>
            </a:r>
          </a:p>
        </p:txBody>
      </p:sp>
      <p:sp>
        <p:nvSpPr>
          <p:cNvPr id="106" name="Textfeld 30">
            <a:extLst>
              <a:ext uri="{FF2B5EF4-FFF2-40B4-BE49-F238E27FC236}">
                <a16:creationId xmlns:a16="http://schemas.microsoft.com/office/drawing/2014/main" id="{4F5C9897-7673-4A48-9E21-88EE9755BDF7}"/>
              </a:ext>
            </a:extLst>
          </p:cNvPr>
          <p:cNvSpPr txBox="1"/>
          <p:nvPr/>
        </p:nvSpPr>
        <p:spPr>
          <a:xfrm>
            <a:off x="5721687" y="2178844"/>
            <a:ext cx="83525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Output</a:t>
            </a:r>
          </a:p>
        </p:txBody>
      </p:sp>
      <p:grpSp>
        <p:nvGrpSpPr>
          <p:cNvPr id="107" name="Gruppieren 14">
            <a:extLst>
              <a:ext uri="{FF2B5EF4-FFF2-40B4-BE49-F238E27FC236}">
                <a16:creationId xmlns:a16="http://schemas.microsoft.com/office/drawing/2014/main" id="{77CC451C-A319-4C7B-AC9D-457FE5133673}"/>
              </a:ext>
            </a:extLst>
          </p:cNvPr>
          <p:cNvGrpSpPr/>
          <p:nvPr/>
        </p:nvGrpSpPr>
        <p:grpSpPr>
          <a:xfrm>
            <a:off x="1121372" y="2356782"/>
            <a:ext cx="314032" cy="304796"/>
            <a:chOff x="1196635" y="2363329"/>
            <a:chExt cx="314032" cy="304796"/>
          </a:xfrm>
        </p:grpSpPr>
        <p:sp>
          <p:nvSpPr>
            <p:cNvPr id="108" name="Ellipse 39">
              <a:extLst>
                <a:ext uri="{FF2B5EF4-FFF2-40B4-BE49-F238E27FC236}">
                  <a16:creationId xmlns:a16="http://schemas.microsoft.com/office/drawing/2014/main" id="{9685B9FF-8BB3-44D7-9E14-8A92775A3D26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09" name="Textfeld 40">
              <a:extLst>
                <a:ext uri="{FF2B5EF4-FFF2-40B4-BE49-F238E27FC236}">
                  <a16:creationId xmlns:a16="http://schemas.microsoft.com/office/drawing/2014/main" id="{4E4DBDDD-0C32-438A-95B6-9F24CE2A9323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cxnSp>
        <p:nvCxnSpPr>
          <p:cNvPr id="110" name="Gerader Verbinder 9">
            <a:extLst>
              <a:ext uri="{FF2B5EF4-FFF2-40B4-BE49-F238E27FC236}">
                <a16:creationId xmlns:a16="http://schemas.microsoft.com/office/drawing/2014/main" id="{28D8F20E-F8CA-43BA-A8CB-50130D0C554A}"/>
              </a:ext>
            </a:extLst>
          </p:cNvPr>
          <p:cNvCxnSpPr/>
          <p:nvPr/>
        </p:nvCxnSpPr>
        <p:spPr>
          <a:xfrm>
            <a:off x="5167702" y="2382538"/>
            <a:ext cx="60985" cy="3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60">
            <a:extLst>
              <a:ext uri="{FF2B5EF4-FFF2-40B4-BE49-F238E27FC236}">
                <a16:creationId xmlns:a16="http://schemas.microsoft.com/office/drawing/2014/main" id="{55EF4AFE-922F-44B3-A9A6-EBE522D98733}"/>
              </a:ext>
            </a:extLst>
          </p:cNvPr>
          <p:cNvCxnSpPr/>
          <p:nvPr/>
        </p:nvCxnSpPr>
        <p:spPr>
          <a:xfrm flipH="1">
            <a:off x="5445053" y="2367890"/>
            <a:ext cx="97299" cy="34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09">
            <a:extLst>
              <a:ext uri="{FF2B5EF4-FFF2-40B4-BE49-F238E27FC236}">
                <a16:creationId xmlns:a16="http://schemas.microsoft.com/office/drawing/2014/main" id="{BBA3E424-AA19-49C1-978B-85DB4F629FDD}"/>
              </a:ext>
            </a:extLst>
          </p:cNvPr>
          <p:cNvCxnSpPr/>
          <p:nvPr/>
        </p:nvCxnSpPr>
        <p:spPr>
          <a:xfrm>
            <a:off x="972735" y="3316840"/>
            <a:ext cx="164163" cy="19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05DDF8C3-CEEC-479A-AF28-D86219F14CD2}"/>
              </a:ext>
            </a:extLst>
          </p:cNvPr>
          <p:cNvCxnSpPr/>
          <p:nvPr/>
        </p:nvCxnSpPr>
        <p:spPr>
          <a:xfrm flipH="1">
            <a:off x="977463" y="4678399"/>
            <a:ext cx="87650" cy="47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feld 32">
            <a:extLst>
              <a:ext uri="{FF2B5EF4-FFF2-40B4-BE49-F238E27FC236}">
                <a16:creationId xmlns:a16="http://schemas.microsoft.com/office/drawing/2014/main" id="{3AE5C150-FA1C-48D4-9AFF-81211181B4C9}"/>
              </a:ext>
            </a:extLst>
          </p:cNvPr>
          <p:cNvSpPr txBox="1"/>
          <p:nvPr/>
        </p:nvSpPr>
        <p:spPr>
          <a:xfrm>
            <a:off x="191517" y="4760410"/>
            <a:ext cx="8866908" cy="14438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lvl="0">
              <a:spcBef>
                <a:spcPts val="5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dirty="0">
              <a:solidFill>
                <a:srgbClr val="595959"/>
              </a:solidFill>
            </a:endParaRP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595959"/>
                </a:solidFill>
              </a:rPr>
              <a:t>Electricity: </a:t>
            </a:r>
            <a:r>
              <a:rPr lang="en-US" sz="1600" dirty="0">
                <a:solidFill>
                  <a:srgbClr val="595959"/>
                </a:solidFill>
              </a:rPr>
              <a:t>Measurement for free cooler and refrigeration compressor total in kWh</a:t>
            </a: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595959"/>
                </a:solidFill>
              </a:rPr>
              <a:t>Refrigerant: </a:t>
            </a:r>
            <a:r>
              <a:rPr lang="en-US" sz="1600" dirty="0">
                <a:solidFill>
                  <a:srgbClr val="595959"/>
                </a:solidFill>
              </a:rPr>
              <a:t>Measurement of material data of refrigerant flow and return in m³ and °C </a:t>
            </a: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595959"/>
                </a:solidFill>
              </a:rPr>
              <a:t>Outdoor temperature: </a:t>
            </a:r>
            <a:r>
              <a:rPr lang="en-US" sz="1600" dirty="0">
                <a:solidFill>
                  <a:srgbClr val="595959"/>
                </a:solidFill>
              </a:rPr>
              <a:t>Measurement at free cooler in °C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grpSp>
        <p:nvGrpSpPr>
          <p:cNvPr id="115" name="Gruppieren 115">
            <a:extLst>
              <a:ext uri="{FF2B5EF4-FFF2-40B4-BE49-F238E27FC236}">
                <a16:creationId xmlns:a16="http://schemas.microsoft.com/office/drawing/2014/main" id="{D5C6925F-A49A-4D12-94E3-7618E5D1DDEA}"/>
              </a:ext>
            </a:extLst>
          </p:cNvPr>
          <p:cNvGrpSpPr/>
          <p:nvPr/>
        </p:nvGrpSpPr>
        <p:grpSpPr>
          <a:xfrm>
            <a:off x="189641" y="5459697"/>
            <a:ext cx="314032" cy="304796"/>
            <a:chOff x="1196635" y="2363329"/>
            <a:chExt cx="314032" cy="304796"/>
          </a:xfrm>
        </p:grpSpPr>
        <p:sp>
          <p:nvSpPr>
            <p:cNvPr id="116" name="Ellipse 39">
              <a:extLst>
                <a:ext uri="{FF2B5EF4-FFF2-40B4-BE49-F238E27FC236}">
                  <a16:creationId xmlns:a16="http://schemas.microsoft.com/office/drawing/2014/main" id="{6BFB1F1B-43C6-425E-873D-93B8A9CECD76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17" name="Textfeld 40">
              <a:extLst>
                <a:ext uri="{FF2B5EF4-FFF2-40B4-BE49-F238E27FC236}">
                  <a16:creationId xmlns:a16="http://schemas.microsoft.com/office/drawing/2014/main" id="{C896D87A-4345-4EC0-A58C-1C9D75AF8688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18" name="Gruppieren 118">
            <a:extLst>
              <a:ext uri="{FF2B5EF4-FFF2-40B4-BE49-F238E27FC236}">
                <a16:creationId xmlns:a16="http://schemas.microsoft.com/office/drawing/2014/main" id="{71073BE0-DFBA-4756-B76B-01E74CF1D80F}"/>
              </a:ext>
            </a:extLst>
          </p:cNvPr>
          <p:cNvGrpSpPr/>
          <p:nvPr/>
        </p:nvGrpSpPr>
        <p:grpSpPr>
          <a:xfrm>
            <a:off x="184761" y="5149145"/>
            <a:ext cx="314032" cy="304796"/>
            <a:chOff x="1174806" y="3439510"/>
            <a:chExt cx="314032" cy="304796"/>
          </a:xfrm>
        </p:grpSpPr>
        <p:sp>
          <p:nvSpPr>
            <p:cNvPr id="119" name="Ellipse 39">
              <a:extLst>
                <a:ext uri="{FF2B5EF4-FFF2-40B4-BE49-F238E27FC236}">
                  <a16:creationId xmlns:a16="http://schemas.microsoft.com/office/drawing/2014/main" id="{7C0F9BB4-C864-4925-B3FC-1BA352E9CF04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0" name="Textfeld 40">
              <a:extLst>
                <a:ext uri="{FF2B5EF4-FFF2-40B4-BE49-F238E27FC236}">
                  <a16:creationId xmlns:a16="http://schemas.microsoft.com/office/drawing/2014/main" id="{2959FC02-0EA7-45D0-8494-001B5FB2DAD6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21" name="Gruppieren 16">
            <a:extLst>
              <a:ext uri="{FF2B5EF4-FFF2-40B4-BE49-F238E27FC236}">
                <a16:creationId xmlns:a16="http://schemas.microsoft.com/office/drawing/2014/main" id="{D52A89EC-80AD-40AF-87CC-6E505D01FA6C}"/>
              </a:ext>
            </a:extLst>
          </p:cNvPr>
          <p:cNvGrpSpPr/>
          <p:nvPr/>
        </p:nvGrpSpPr>
        <p:grpSpPr>
          <a:xfrm>
            <a:off x="188266" y="5762405"/>
            <a:ext cx="314032" cy="304796"/>
            <a:chOff x="1186762" y="4545362"/>
            <a:chExt cx="314032" cy="304796"/>
          </a:xfrm>
        </p:grpSpPr>
        <p:sp>
          <p:nvSpPr>
            <p:cNvPr id="122" name="Ellipse 39">
              <a:extLst>
                <a:ext uri="{FF2B5EF4-FFF2-40B4-BE49-F238E27FC236}">
                  <a16:creationId xmlns:a16="http://schemas.microsoft.com/office/drawing/2014/main" id="{C441581E-90B7-4B2E-84FF-4179EFFB7CE7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3" name="Textfeld 40">
              <a:extLst>
                <a:ext uri="{FF2B5EF4-FFF2-40B4-BE49-F238E27FC236}">
                  <a16:creationId xmlns:a16="http://schemas.microsoft.com/office/drawing/2014/main" id="{9E2DBAA6-1782-404F-96F4-411445C343A8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24" name="Gruppieren 121">
            <a:extLst>
              <a:ext uri="{FF2B5EF4-FFF2-40B4-BE49-F238E27FC236}">
                <a16:creationId xmlns:a16="http://schemas.microsoft.com/office/drawing/2014/main" id="{B0F33BC8-2D00-4BC3-8DEC-906E40053D5E}"/>
              </a:ext>
            </a:extLst>
          </p:cNvPr>
          <p:cNvGrpSpPr/>
          <p:nvPr/>
        </p:nvGrpSpPr>
        <p:grpSpPr>
          <a:xfrm>
            <a:off x="1069730" y="4524790"/>
            <a:ext cx="314032" cy="304796"/>
            <a:chOff x="1186762" y="4545362"/>
            <a:chExt cx="314032" cy="304796"/>
          </a:xfrm>
        </p:grpSpPr>
        <p:sp>
          <p:nvSpPr>
            <p:cNvPr id="125" name="Ellipse 39">
              <a:extLst>
                <a:ext uri="{FF2B5EF4-FFF2-40B4-BE49-F238E27FC236}">
                  <a16:creationId xmlns:a16="http://schemas.microsoft.com/office/drawing/2014/main" id="{14F16426-0D66-42CB-AA12-6E4C4F1BBDE3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6" name="Textfeld 40">
              <a:extLst>
                <a:ext uri="{FF2B5EF4-FFF2-40B4-BE49-F238E27FC236}">
                  <a16:creationId xmlns:a16="http://schemas.microsoft.com/office/drawing/2014/main" id="{E1B1BB32-1A5D-4C8A-BCAD-2CFC217246C3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cxnSp>
        <p:nvCxnSpPr>
          <p:cNvPr id="127" name="Gerader Verbinder 124">
            <a:extLst>
              <a:ext uri="{FF2B5EF4-FFF2-40B4-BE49-F238E27FC236}">
                <a16:creationId xmlns:a16="http://schemas.microsoft.com/office/drawing/2014/main" id="{8C352900-8A00-4405-A942-52BC55B688F3}"/>
              </a:ext>
            </a:extLst>
          </p:cNvPr>
          <p:cNvCxnSpPr/>
          <p:nvPr/>
        </p:nvCxnSpPr>
        <p:spPr>
          <a:xfrm>
            <a:off x="1095574" y="2333770"/>
            <a:ext cx="60985" cy="3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5">
            <a:extLst>
              <a:ext uri="{FF2B5EF4-FFF2-40B4-BE49-F238E27FC236}">
                <a16:creationId xmlns:a16="http://schemas.microsoft.com/office/drawing/2014/main" id="{D7885B01-AC15-44E2-9CAD-65DB31EEA5ED}"/>
              </a:ext>
            </a:extLst>
          </p:cNvPr>
          <p:cNvCxnSpPr/>
          <p:nvPr/>
        </p:nvCxnSpPr>
        <p:spPr>
          <a:xfrm flipH="1">
            <a:off x="1372925" y="2319122"/>
            <a:ext cx="97299" cy="34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platzhalter 2">
            <a:extLst>
              <a:ext uri="{FF2B5EF4-FFF2-40B4-BE49-F238E27FC236}">
                <a16:creationId xmlns:a16="http://schemas.microsoft.com/office/drawing/2014/main" id="{DFF7E451-2A62-4A6A-8575-FFE09B1AF5E4}"/>
              </a:ext>
            </a:extLst>
          </p:cNvPr>
          <p:cNvSpPr txBox="1">
            <a:spLocks/>
          </p:cNvSpPr>
          <p:nvPr/>
        </p:nvSpPr>
        <p:spPr>
          <a:xfrm>
            <a:off x="464287" y="1241636"/>
            <a:ext cx="8604449" cy="64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Planning of the measuring points in the Energy and Mass flow Diagram , with which the data for benefit, effort, ext. influencing variables can be recorded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43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69" name="Rechteck 54">
            <a:extLst>
              <a:ext uri="{FF2B5EF4-FFF2-40B4-BE49-F238E27FC236}">
                <a16:creationId xmlns:a16="http://schemas.microsoft.com/office/drawing/2014/main" id="{2F9A14E7-B035-4592-B976-5831A7324484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 56">
            <a:extLst>
              <a:ext uri="{FF2B5EF4-FFF2-40B4-BE49-F238E27FC236}">
                <a16:creationId xmlns:a16="http://schemas.microsoft.com/office/drawing/2014/main" id="{3BD7CD6E-F2BD-47D2-8129-3799405ABD66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 57">
            <a:extLst>
              <a:ext uri="{FF2B5EF4-FFF2-40B4-BE49-F238E27FC236}">
                <a16:creationId xmlns:a16="http://schemas.microsoft.com/office/drawing/2014/main" id="{D9C9A92D-3CB4-4B6C-B15C-FC5CDA9F9090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72" name="Rechteck 59">
            <a:extLst>
              <a:ext uri="{FF2B5EF4-FFF2-40B4-BE49-F238E27FC236}">
                <a16:creationId xmlns:a16="http://schemas.microsoft.com/office/drawing/2014/main" id="{9D299499-BE6D-44CC-9CDE-CF0472D09A9B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ihandform 60">
            <a:extLst>
              <a:ext uri="{FF2B5EF4-FFF2-40B4-BE49-F238E27FC236}">
                <a16:creationId xmlns:a16="http://schemas.microsoft.com/office/drawing/2014/main" id="{06C73B3B-3F16-45C6-915A-6A646749EE9E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74" name="Freihandform 61">
            <a:extLst>
              <a:ext uri="{FF2B5EF4-FFF2-40B4-BE49-F238E27FC236}">
                <a16:creationId xmlns:a16="http://schemas.microsoft.com/office/drawing/2014/main" id="{6A3C4526-574F-4F92-9D28-52DDE1D6E77C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ihandform 63">
            <a:extLst>
              <a:ext uri="{FF2B5EF4-FFF2-40B4-BE49-F238E27FC236}">
                <a16:creationId xmlns:a16="http://schemas.microsoft.com/office/drawing/2014/main" id="{4DD1EF76-DCE5-427C-A5A8-9E658912281F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Freihandform 65">
            <a:extLst>
              <a:ext uri="{FF2B5EF4-FFF2-40B4-BE49-F238E27FC236}">
                <a16:creationId xmlns:a16="http://schemas.microsoft.com/office/drawing/2014/main" id="{C61074C7-3BEF-42BB-AEE5-8C764D7FB3F9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ihandform 66">
            <a:extLst>
              <a:ext uri="{FF2B5EF4-FFF2-40B4-BE49-F238E27FC236}">
                <a16:creationId xmlns:a16="http://schemas.microsoft.com/office/drawing/2014/main" id="{372A0252-179E-4E6E-ACB3-90D89847FB70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132" name="Freihandform 67">
            <a:extLst>
              <a:ext uri="{FF2B5EF4-FFF2-40B4-BE49-F238E27FC236}">
                <a16:creationId xmlns:a16="http://schemas.microsoft.com/office/drawing/2014/main" id="{11CF2E23-EF1E-43E6-B7FE-21AF3CEB69BB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133" name="Freihandform 68">
            <a:extLst>
              <a:ext uri="{FF2B5EF4-FFF2-40B4-BE49-F238E27FC236}">
                <a16:creationId xmlns:a16="http://schemas.microsoft.com/office/drawing/2014/main" id="{233ED4BA-2B20-4946-85C9-5ED1F86FC2C0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Freihandform 77">
            <a:extLst>
              <a:ext uri="{FF2B5EF4-FFF2-40B4-BE49-F238E27FC236}">
                <a16:creationId xmlns:a16="http://schemas.microsoft.com/office/drawing/2014/main" id="{715C6389-96B7-459A-BADB-A73709F6283A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135" name="Rechteck 82">
            <a:extLst>
              <a:ext uri="{FF2B5EF4-FFF2-40B4-BE49-F238E27FC236}">
                <a16:creationId xmlns:a16="http://schemas.microsoft.com/office/drawing/2014/main" id="{F25DC32B-86D4-4291-A7FD-2D760E19A39F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Freihandform 83">
            <a:extLst>
              <a:ext uri="{FF2B5EF4-FFF2-40B4-BE49-F238E27FC236}">
                <a16:creationId xmlns:a16="http://schemas.microsoft.com/office/drawing/2014/main" id="{7C5C8912-626B-4EC9-89B6-2D5969126DC4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137" name="Freihandform 84">
            <a:extLst>
              <a:ext uri="{FF2B5EF4-FFF2-40B4-BE49-F238E27FC236}">
                <a16:creationId xmlns:a16="http://schemas.microsoft.com/office/drawing/2014/main" id="{4939AA37-C2F4-4C15-A38A-0A02FDC0DF65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ihandform 85">
            <a:extLst>
              <a:ext uri="{FF2B5EF4-FFF2-40B4-BE49-F238E27FC236}">
                <a16:creationId xmlns:a16="http://schemas.microsoft.com/office/drawing/2014/main" id="{43A5AC97-B1AB-4123-AF68-5B3EE8AE926B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Freihandform 86">
            <a:extLst>
              <a:ext uri="{FF2B5EF4-FFF2-40B4-BE49-F238E27FC236}">
                <a16:creationId xmlns:a16="http://schemas.microsoft.com/office/drawing/2014/main" id="{7735F34E-D98E-4AE2-8C87-6DF2D9135ED1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Freihandform 87">
            <a:extLst>
              <a:ext uri="{FF2B5EF4-FFF2-40B4-BE49-F238E27FC236}">
                <a16:creationId xmlns:a16="http://schemas.microsoft.com/office/drawing/2014/main" id="{90C68A38-8656-443E-A30D-36B66F1F5566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Freihandform 88">
            <a:extLst>
              <a:ext uri="{FF2B5EF4-FFF2-40B4-BE49-F238E27FC236}">
                <a16:creationId xmlns:a16="http://schemas.microsoft.com/office/drawing/2014/main" id="{9F453E94-6EC4-4AB1-92BF-F09749610687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Freihandform 92">
            <a:extLst>
              <a:ext uri="{FF2B5EF4-FFF2-40B4-BE49-F238E27FC236}">
                <a16:creationId xmlns:a16="http://schemas.microsoft.com/office/drawing/2014/main" id="{7D525337-FE7C-45D0-89B3-DC5B58797E97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143" name="Freihandform 95">
            <a:extLst>
              <a:ext uri="{FF2B5EF4-FFF2-40B4-BE49-F238E27FC236}">
                <a16:creationId xmlns:a16="http://schemas.microsoft.com/office/drawing/2014/main" id="{EFCB4378-F677-4ED0-B5CF-307CB6D7CA59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Freihandform 96">
            <a:extLst>
              <a:ext uri="{FF2B5EF4-FFF2-40B4-BE49-F238E27FC236}">
                <a16:creationId xmlns:a16="http://schemas.microsoft.com/office/drawing/2014/main" id="{11E795EE-B442-42B3-9BCF-A837FA830F9C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Freihandform 97">
            <a:extLst>
              <a:ext uri="{FF2B5EF4-FFF2-40B4-BE49-F238E27FC236}">
                <a16:creationId xmlns:a16="http://schemas.microsoft.com/office/drawing/2014/main" id="{F3CCA5D9-3F09-4C07-A5F8-5C799FDE7857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Freihandform 117">
            <a:extLst>
              <a:ext uri="{FF2B5EF4-FFF2-40B4-BE49-F238E27FC236}">
                <a16:creationId xmlns:a16="http://schemas.microsoft.com/office/drawing/2014/main" id="{A9C21A2E-8C19-481F-B594-37B50D9328A0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Freihandform 118">
            <a:extLst>
              <a:ext uri="{FF2B5EF4-FFF2-40B4-BE49-F238E27FC236}">
                <a16:creationId xmlns:a16="http://schemas.microsoft.com/office/drawing/2014/main" id="{CE357DFE-6730-418A-A50A-22C45A773933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148" name="Freihandform 119">
            <a:extLst>
              <a:ext uri="{FF2B5EF4-FFF2-40B4-BE49-F238E27FC236}">
                <a16:creationId xmlns:a16="http://schemas.microsoft.com/office/drawing/2014/main" id="{E8DB7869-6C2F-43D6-AA06-FE370DD7A7F5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Freihandform 120">
            <a:extLst>
              <a:ext uri="{FF2B5EF4-FFF2-40B4-BE49-F238E27FC236}">
                <a16:creationId xmlns:a16="http://schemas.microsoft.com/office/drawing/2014/main" id="{D95F0AC8-BE9B-486A-8360-E5F117FA8E8F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Freihandform 122">
            <a:extLst>
              <a:ext uri="{FF2B5EF4-FFF2-40B4-BE49-F238E27FC236}">
                <a16:creationId xmlns:a16="http://schemas.microsoft.com/office/drawing/2014/main" id="{0A6314B8-E9A3-41FB-A990-BA582789289E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151" name="Rechteck 124">
            <a:extLst>
              <a:ext uri="{FF2B5EF4-FFF2-40B4-BE49-F238E27FC236}">
                <a16:creationId xmlns:a16="http://schemas.microsoft.com/office/drawing/2014/main" id="{90C75D48-D20A-453B-81C1-F7F05B6CADB9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152" name="Freihandform 46">
            <a:extLst>
              <a:ext uri="{FF2B5EF4-FFF2-40B4-BE49-F238E27FC236}">
                <a16:creationId xmlns:a16="http://schemas.microsoft.com/office/drawing/2014/main" id="{B7FE2B7B-63F8-42CE-B246-00422E1492AC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Freihandform 48">
            <a:extLst>
              <a:ext uri="{FF2B5EF4-FFF2-40B4-BE49-F238E27FC236}">
                <a16:creationId xmlns:a16="http://schemas.microsoft.com/office/drawing/2014/main" id="{949B6E03-8153-41FD-99F6-F0AC115D077F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Textfeld 1">
            <a:extLst>
              <a:ext uri="{FF2B5EF4-FFF2-40B4-BE49-F238E27FC236}">
                <a16:creationId xmlns:a16="http://schemas.microsoft.com/office/drawing/2014/main" id="{23D5DF2F-AAE8-458F-A56C-EB0430181DF2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155" name="Textfeld 50">
            <a:extLst>
              <a:ext uri="{FF2B5EF4-FFF2-40B4-BE49-F238E27FC236}">
                <a16:creationId xmlns:a16="http://schemas.microsoft.com/office/drawing/2014/main" id="{93321274-CD19-46C3-9C17-9CA457DDF46F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  <p:sp>
        <p:nvSpPr>
          <p:cNvPr id="156" name="Rechteck 74">
            <a:extLst>
              <a:ext uri="{FF2B5EF4-FFF2-40B4-BE49-F238E27FC236}">
                <a16:creationId xmlns:a16="http://schemas.microsoft.com/office/drawing/2014/main" id="{43F4BDCA-1FA3-4F17-B1BD-3E7B5E452653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Freihandform 75">
            <a:extLst>
              <a:ext uri="{FF2B5EF4-FFF2-40B4-BE49-F238E27FC236}">
                <a16:creationId xmlns:a16="http://schemas.microsoft.com/office/drawing/2014/main" id="{061AE455-7AF8-46EB-AF00-CB4B9F6BF237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Freihandform 76">
            <a:extLst>
              <a:ext uri="{FF2B5EF4-FFF2-40B4-BE49-F238E27FC236}">
                <a16:creationId xmlns:a16="http://schemas.microsoft.com/office/drawing/2014/main" id="{5313231A-6C42-42D7-8516-16FA3A131253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Freihandform 78">
            <a:extLst>
              <a:ext uri="{FF2B5EF4-FFF2-40B4-BE49-F238E27FC236}">
                <a16:creationId xmlns:a16="http://schemas.microsoft.com/office/drawing/2014/main" id="{8282AC3A-B766-4044-8E83-3C9A029D3CC0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Freihandform 79">
            <a:extLst>
              <a:ext uri="{FF2B5EF4-FFF2-40B4-BE49-F238E27FC236}">
                <a16:creationId xmlns:a16="http://schemas.microsoft.com/office/drawing/2014/main" id="{D3E214E4-ACA9-4976-BE01-EC6EC3CCBEAB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Pfeil nach unten 2">
            <a:extLst>
              <a:ext uri="{FF2B5EF4-FFF2-40B4-BE49-F238E27FC236}">
                <a16:creationId xmlns:a16="http://schemas.microsoft.com/office/drawing/2014/main" id="{D7CAFFDB-B9AD-44C7-8921-A9E7991253AE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Freihandform 51">
            <a:extLst>
              <a:ext uri="{FF2B5EF4-FFF2-40B4-BE49-F238E27FC236}">
                <a16:creationId xmlns:a16="http://schemas.microsoft.com/office/drawing/2014/main" id="{D473CFFC-687A-4037-A437-70AFDC5F0A65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Abgerundetes Rechteck 4">
            <a:extLst>
              <a:ext uri="{FF2B5EF4-FFF2-40B4-BE49-F238E27FC236}">
                <a16:creationId xmlns:a16="http://schemas.microsoft.com/office/drawing/2014/main" id="{ECE5ABE1-EAD8-4E09-AD66-2031CE698AD6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" name="Grafik 47">
            <a:extLst>
              <a:ext uri="{FF2B5EF4-FFF2-40B4-BE49-F238E27FC236}">
                <a16:creationId xmlns:a16="http://schemas.microsoft.com/office/drawing/2014/main" id="{9BB5C684-C756-42CA-89E8-51433C4ED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1493385"/>
            <a:ext cx="303198" cy="232610"/>
          </a:xfrm>
          <a:prstGeom prst="rect">
            <a:avLst/>
          </a:prstGeom>
        </p:spPr>
      </p:pic>
      <p:pic>
        <p:nvPicPr>
          <p:cNvPr id="165" name="Grafik 49">
            <a:extLst>
              <a:ext uri="{FF2B5EF4-FFF2-40B4-BE49-F238E27FC236}">
                <a16:creationId xmlns:a16="http://schemas.microsoft.com/office/drawing/2014/main" id="{1BC8F7D3-CE82-4A60-9305-078135842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08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Step 3: Plan the desired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Visualisations</a:t>
            </a:r>
            <a:r>
              <a:rPr lang="en-US" dirty="0">
                <a:latin typeface="Arial" pitchFamily="34" charset="0"/>
                <a:cs typeface="Arial" pitchFamily="34" charset="0"/>
              </a:rPr>
              <a:t> and Specify the Corresponding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EnPIs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49" name="Textfeld 34">
            <a:extLst>
              <a:ext uri="{FF2B5EF4-FFF2-40B4-BE49-F238E27FC236}">
                <a16:creationId xmlns:a16="http://schemas.microsoft.com/office/drawing/2014/main" id="{B6F9F870-71F0-454B-89F8-5E5B2ABF69AC}"/>
              </a:ext>
            </a:extLst>
          </p:cNvPr>
          <p:cNvSpPr txBox="1"/>
          <p:nvPr/>
        </p:nvSpPr>
        <p:spPr>
          <a:xfrm>
            <a:off x="8039103" y="1781178"/>
            <a:ext cx="647696" cy="3524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50" name="Textfeld 12">
            <a:extLst>
              <a:ext uri="{FF2B5EF4-FFF2-40B4-BE49-F238E27FC236}">
                <a16:creationId xmlns:a16="http://schemas.microsoft.com/office/drawing/2014/main" id="{49480EB2-F8E3-4D3D-A5E5-41A5BC212988}"/>
              </a:ext>
            </a:extLst>
          </p:cNvPr>
          <p:cNvSpPr txBox="1"/>
          <p:nvPr/>
        </p:nvSpPr>
        <p:spPr>
          <a:xfrm>
            <a:off x="7845204" y="5650790"/>
            <a:ext cx="231992" cy="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Textfeld 20">
            <a:extLst>
              <a:ext uri="{FF2B5EF4-FFF2-40B4-BE49-F238E27FC236}">
                <a16:creationId xmlns:a16="http://schemas.microsoft.com/office/drawing/2014/main" id="{E6F0E60E-49CB-4F23-A6F1-B174E41F97C5}"/>
              </a:ext>
            </a:extLst>
          </p:cNvPr>
          <p:cNvSpPr txBox="1"/>
          <p:nvPr/>
        </p:nvSpPr>
        <p:spPr>
          <a:xfrm>
            <a:off x="273316" y="5120910"/>
            <a:ext cx="816001" cy="2010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52" name="Textfeld 25">
            <a:extLst>
              <a:ext uri="{FF2B5EF4-FFF2-40B4-BE49-F238E27FC236}">
                <a16:creationId xmlns:a16="http://schemas.microsoft.com/office/drawing/2014/main" id="{16A06777-B3A2-4585-B603-7F20048DF608}"/>
              </a:ext>
            </a:extLst>
          </p:cNvPr>
          <p:cNvSpPr txBox="1"/>
          <p:nvPr/>
        </p:nvSpPr>
        <p:spPr>
          <a:xfrm>
            <a:off x="3473809" y="4324850"/>
            <a:ext cx="121658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cold</a:t>
            </a: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 /             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Tabelle 27">
                <a:extLst>
                  <a:ext uri="{FF2B5EF4-FFF2-40B4-BE49-F238E27FC236}">
                    <a16:creationId xmlns:a16="http://schemas.microsoft.com/office/drawing/2014/main" id="{02E1D5A6-089E-40C0-AA67-758F8C8EE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848892"/>
                  </p:ext>
                </p:extLst>
              </p:nvPr>
            </p:nvGraphicFramePr>
            <p:xfrm>
              <a:off x="211041" y="1781178"/>
              <a:ext cx="8731117" cy="4130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consumos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eficiencia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intensidad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b="1" i="1" dirty="0"/>
                            <a:t>Consumo</a:t>
                          </a:r>
                          <a:endParaRPr lang="es-ES" sz="1200" b="0" i="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beneficios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informativos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diagrama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𝑆𝑎𝑙𝑖𝑑𝑎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𝑛𝑡𝑟𝑎𝑑𝑎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Salida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1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𝑛𝑡𝑟𝑎𝑑𝑎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i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Tabelle 27">
                <a:extLst>
                  <a:ext uri="{FF2B5EF4-FFF2-40B4-BE49-F238E27FC236}">
                    <a16:creationId xmlns:a16="http://schemas.microsoft.com/office/drawing/2014/main" id="{02E1D5A6-089E-40C0-AA67-758F8C8EE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848892"/>
                  </p:ext>
                </p:extLst>
              </p:nvPr>
            </p:nvGraphicFramePr>
            <p:xfrm>
              <a:off x="211041" y="1781178"/>
              <a:ext cx="8731117" cy="4130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consumos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eficiencia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intensidad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7" t="-68317" r="-183071" b="-5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382" t="-68317" r="-108989" b="-5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8750" t="-68317" r="-1042" b="-506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4" name="Picture 3">
            <a:extLst>
              <a:ext uri="{FF2B5EF4-FFF2-40B4-BE49-F238E27FC236}">
                <a16:creationId xmlns:a16="http://schemas.microsoft.com/office/drawing/2014/main" id="{920B9683-2D4D-4E31-A663-1F0FDFEF1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61" b="8821"/>
          <a:stretch/>
        </p:blipFill>
        <p:spPr bwMode="auto">
          <a:xfrm>
            <a:off x="181335" y="2915899"/>
            <a:ext cx="3070321" cy="30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feld 29">
            <a:extLst>
              <a:ext uri="{FF2B5EF4-FFF2-40B4-BE49-F238E27FC236}">
                <a16:creationId xmlns:a16="http://schemas.microsoft.com/office/drawing/2014/main" id="{5596263D-4D0B-4A61-9572-6EA36F6FAE23}"/>
              </a:ext>
            </a:extLst>
          </p:cNvPr>
          <p:cNvSpPr txBox="1"/>
          <p:nvPr/>
        </p:nvSpPr>
        <p:spPr>
          <a:xfrm>
            <a:off x="142875" y="2831221"/>
            <a:ext cx="1367426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65BC95BB-BEC3-4C7D-8749-3F3B4B3A9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4" b="12224"/>
          <a:stretch/>
        </p:blipFill>
        <p:spPr bwMode="auto">
          <a:xfrm>
            <a:off x="3468850" y="2835574"/>
            <a:ext cx="2530475" cy="308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>
            <a:extLst>
              <a:ext uri="{FF2B5EF4-FFF2-40B4-BE49-F238E27FC236}">
                <a16:creationId xmlns:a16="http://schemas.microsoft.com/office/drawing/2014/main" id="{FCBEC489-553C-4B10-8B7A-C2564A2AA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25"/>
          <a:stretch/>
        </p:blipFill>
        <p:spPr bwMode="auto">
          <a:xfrm>
            <a:off x="6116734" y="3203927"/>
            <a:ext cx="2816225" cy="27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feld 39">
            <a:extLst>
              <a:ext uri="{FF2B5EF4-FFF2-40B4-BE49-F238E27FC236}">
                <a16:creationId xmlns:a16="http://schemas.microsoft.com/office/drawing/2014/main" id="{AA331185-7397-4BAB-8E4B-F483B9FBC498}"/>
              </a:ext>
            </a:extLst>
          </p:cNvPr>
          <p:cNvSpPr txBox="1"/>
          <p:nvPr/>
        </p:nvSpPr>
        <p:spPr>
          <a:xfrm>
            <a:off x="3373600" y="2831222"/>
            <a:ext cx="1198562" cy="198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frio / 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Textfeld 41">
            <a:extLst>
              <a:ext uri="{FF2B5EF4-FFF2-40B4-BE49-F238E27FC236}">
                <a16:creationId xmlns:a16="http://schemas.microsoft.com/office/drawing/2014/main" id="{49D44941-A616-463F-AF2D-C7EDFE8C1A27}"/>
              </a:ext>
            </a:extLst>
          </p:cNvPr>
          <p:cNvSpPr txBox="1"/>
          <p:nvPr/>
        </p:nvSpPr>
        <p:spPr>
          <a:xfrm>
            <a:off x="6031007" y="2821697"/>
            <a:ext cx="1602691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 / kW frio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0" name="Textfeld 14">
            <a:extLst>
              <a:ext uri="{FF2B5EF4-FFF2-40B4-BE49-F238E27FC236}">
                <a16:creationId xmlns:a16="http://schemas.microsoft.com/office/drawing/2014/main" id="{FA3BBC5F-DF36-4F3A-B478-8AC28998EC7E}"/>
              </a:ext>
            </a:extLst>
          </p:cNvPr>
          <p:cNvSpPr txBox="1"/>
          <p:nvPr/>
        </p:nvSpPr>
        <p:spPr>
          <a:xfrm>
            <a:off x="2485029" y="2915646"/>
            <a:ext cx="796660" cy="495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frío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89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18" name="Rechteck 54">
            <a:extLst>
              <a:ext uri="{FF2B5EF4-FFF2-40B4-BE49-F238E27FC236}">
                <a16:creationId xmlns:a16="http://schemas.microsoft.com/office/drawing/2014/main" id="{485290C1-B375-49D0-A682-C068E99379C9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56">
            <a:extLst>
              <a:ext uri="{FF2B5EF4-FFF2-40B4-BE49-F238E27FC236}">
                <a16:creationId xmlns:a16="http://schemas.microsoft.com/office/drawing/2014/main" id="{29349109-5F3A-4B30-80B2-B38E96F9EF44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hteck 57">
            <a:extLst>
              <a:ext uri="{FF2B5EF4-FFF2-40B4-BE49-F238E27FC236}">
                <a16:creationId xmlns:a16="http://schemas.microsoft.com/office/drawing/2014/main" id="{30C41CD5-605B-4720-892F-C91DAC0EFDED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21" name="Rechteck 59">
            <a:extLst>
              <a:ext uri="{FF2B5EF4-FFF2-40B4-BE49-F238E27FC236}">
                <a16:creationId xmlns:a16="http://schemas.microsoft.com/office/drawing/2014/main" id="{6D284D3A-58B0-418E-B7CD-BA2B7D8A5BB4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ihandform 60">
            <a:extLst>
              <a:ext uri="{FF2B5EF4-FFF2-40B4-BE49-F238E27FC236}">
                <a16:creationId xmlns:a16="http://schemas.microsoft.com/office/drawing/2014/main" id="{F524966A-3524-4B77-AEE7-B8C0B548C7BF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23" name="Freihandform 61">
            <a:extLst>
              <a:ext uri="{FF2B5EF4-FFF2-40B4-BE49-F238E27FC236}">
                <a16:creationId xmlns:a16="http://schemas.microsoft.com/office/drawing/2014/main" id="{80CF67EC-CC97-46F9-A988-A1C39666EE21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63">
            <a:extLst>
              <a:ext uri="{FF2B5EF4-FFF2-40B4-BE49-F238E27FC236}">
                <a16:creationId xmlns:a16="http://schemas.microsoft.com/office/drawing/2014/main" id="{37EAB08D-761C-4F83-BDDD-CF9F6F02622C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ihandform 65">
            <a:extLst>
              <a:ext uri="{FF2B5EF4-FFF2-40B4-BE49-F238E27FC236}">
                <a16:creationId xmlns:a16="http://schemas.microsoft.com/office/drawing/2014/main" id="{7909FA0A-6933-42AF-9B0C-04E1674D57D6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66">
            <a:extLst>
              <a:ext uri="{FF2B5EF4-FFF2-40B4-BE49-F238E27FC236}">
                <a16:creationId xmlns:a16="http://schemas.microsoft.com/office/drawing/2014/main" id="{65CEEC77-E397-4FEA-A8BC-8F4C0BDD8982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7" name="Freihandform 67">
            <a:extLst>
              <a:ext uri="{FF2B5EF4-FFF2-40B4-BE49-F238E27FC236}">
                <a16:creationId xmlns:a16="http://schemas.microsoft.com/office/drawing/2014/main" id="{A981E8E4-ACEF-45C4-AD24-570761DB5D19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28" name="Freihandform 68">
            <a:extLst>
              <a:ext uri="{FF2B5EF4-FFF2-40B4-BE49-F238E27FC236}">
                <a16:creationId xmlns:a16="http://schemas.microsoft.com/office/drawing/2014/main" id="{6365AC90-ECC0-44F8-A2A9-04FF386C4115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ihandform 77">
            <a:extLst>
              <a:ext uri="{FF2B5EF4-FFF2-40B4-BE49-F238E27FC236}">
                <a16:creationId xmlns:a16="http://schemas.microsoft.com/office/drawing/2014/main" id="{F471B17A-19A3-4138-BFD0-D4917FB2A28D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30" name="Rechteck 82">
            <a:extLst>
              <a:ext uri="{FF2B5EF4-FFF2-40B4-BE49-F238E27FC236}">
                <a16:creationId xmlns:a16="http://schemas.microsoft.com/office/drawing/2014/main" id="{CF269044-B951-44E7-8C8B-67D42BF426D1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ihandform 83">
            <a:extLst>
              <a:ext uri="{FF2B5EF4-FFF2-40B4-BE49-F238E27FC236}">
                <a16:creationId xmlns:a16="http://schemas.microsoft.com/office/drawing/2014/main" id="{450AF006-774B-415B-8C9B-FC5D12C82D94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32" name="Freihandform 84">
            <a:extLst>
              <a:ext uri="{FF2B5EF4-FFF2-40B4-BE49-F238E27FC236}">
                <a16:creationId xmlns:a16="http://schemas.microsoft.com/office/drawing/2014/main" id="{9675A182-300B-4DB4-8596-E7F0D7355DD1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ihandform 85">
            <a:extLst>
              <a:ext uri="{FF2B5EF4-FFF2-40B4-BE49-F238E27FC236}">
                <a16:creationId xmlns:a16="http://schemas.microsoft.com/office/drawing/2014/main" id="{E5FC3654-3E1A-47D0-9D8C-F07B811AF222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ihandform 86">
            <a:extLst>
              <a:ext uri="{FF2B5EF4-FFF2-40B4-BE49-F238E27FC236}">
                <a16:creationId xmlns:a16="http://schemas.microsoft.com/office/drawing/2014/main" id="{A67A7B7C-82EF-4E12-A3C8-4FDE8EE3ED43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Freihandform 87">
            <a:extLst>
              <a:ext uri="{FF2B5EF4-FFF2-40B4-BE49-F238E27FC236}">
                <a16:creationId xmlns:a16="http://schemas.microsoft.com/office/drawing/2014/main" id="{1C08639A-3E5C-4356-BAD8-20EC572CDE2D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8">
            <a:extLst>
              <a:ext uri="{FF2B5EF4-FFF2-40B4-BE49-F238E27FC236}">
                <a16:creationId xmlns:a16="http://schemas.microsoft.com/office/drawing/2014/main" id="{FD8002B7-7B66-4881-B7A9-9FB812E93FCF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ihandform 92">
            <a:extLst>
              <a:ext uri="{FF2B5EF4-FFF2-40B4-BE49-F238E27FC236}">
                <a16:creationId xmlns:a16="http://schemas.microsoft.com/office/drawing/2014/main" id="{67A1CB91-6447-4E03-B091-2C812DB120D5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38" name="Freihandform 95">
            <a:extLst>
              <a:ext uri="{FF2B5EF4-FFF2-40B4-BE49-F238E27FC236}">
                <a16:creationId xmlns:a16="http://schemas.microsoft.com/office/drawing/2014/main" id="{108ADA32-426E-41C1-BFE4-298E8EC311BF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ihandform 96">
            <a:extLst>
              <a:ext uri="{FF2B5EF4-FFF2-40B4-BE49-F238E27FC236}">
                <a16:creationId xmlns:a16="http://schemas.microsoft.com/office/drawing/2014/main" id="{A15CDFBA-07E8-4B08-9940-A4557D142545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7">
            <a:extLst>
              <a:ext uri="{FF2B5EF4-FFF2-40B4-BE49-F238E27FC236}">
                <a16:creationId xmlns:a16="http://schemas.microsoft.com/office/drawing/2014/main" id="{3C9E14D2-8CBC-4B67-B949-774E2F406E9C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ihandform 117">
            <a:extLst>
              <a:ext uri="{FF2B5EF4-FFF2-40B4-BE49-F238E27FC236}">
                <a16:creationId xmlns:a16="http://schemas.microsoft.com/office/drawing/2014/main" id="{E57B250D-EDC7-4E71-A7F5-CC479D7D007F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ihandform 118">
            <a:extLst>
              <a:ext uri="{FF2B5EF4-FFF2-40B4-BE49-F238E27FC236}">
                <a16:creationId xmlns:a16="http://schemas.microsoft.com/office/drawing/2014/main" id="{CEE049E3-38AD-4F78-A5F4-7303DD405E7B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43" name="Freihandform 119">
            <a:extLst>
              <a:ext uri="{FF2B5EF4-FFF2-40B4-BE49-F238E27FC236}">
                <a16:creationId xmlns:a16="http://schemas.microsoft.com/office/drawing/2014/main" id="{4E22623F-EA52-423C-9EB6-DA9FC7E0AA17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120">
            <a:extLst>
              <a:ext uri="{FF2B5EF4-FFF2-40B4-BE49-F238E27FC236}">
                <a16:creationId xmlns:a16="http://schemas.microsoft.com/office/drawing/2014/main" id="{ED820821-69D3-4BEE-8F74-BA28F536F7E0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ihandform 122">
            <a:extLst>
              <a:ext uri="{FF2B5EF4-FFF2-40B4-BE49-F238E27FC236}">
                <a16:creationId xmlns:a16="http://schemas.microsoft.com/office/drawing/2014/main" id="{F510F36D-75B1-4B0D-B6CA-5275CD294254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46" name="Rechteck 124">
            <a:extLst>
              <a:ext uri="{FF2B5EF4-FFF2-40B4-BE49-F238E27FC236}">
                <a16:creationId xmlns:a16="http://schemas.microsoft.com/office/drawing/2014/main" id="{613C952A-223B-47F5-A2D7-4124707C67E6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47" name="Rechteck 74">
            <a:extLst>
              <a:ext uri="{FF2B5EF4-FFF2-40B4-BE49-F238E27FC236}">
                <a16:creationId xmlns:a16="http://schemas.microsoft.com/office/drawing/2014/main" id="{C4B30986-A7C1-4B35-8CA9-D91D50F165C3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ihandform 75">
            <a:extLst>
              <a:ext uri="{FF2B5EF4-FFF2-40B4-BE49-F238E27FC236}">
                <a16:creationId xmlns:a16="http://schemas.microsoft.com/office/drawing/2014/main" id="{66332498-4939-4B27-B313-8629CEE93038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6">
            <a:extLst>
              <a:ext uri="{FF2B5EF4-FFF2-40B4-BE49-F238E27FC236}">
                <a16:creationId xmlns:a16="http://schemas.microsoft.com/office/drawing/2014/main" id="{B178B68E-E856-4FE3-8474-8C0819476BE0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ihandform 78">
            <a:extLst>
              <a:ext uri="{FF2B5EF4-FFF2-40B4-BE49-F238E27FC236}">
                <a16:creationId xmlns:a16="http://schemas.microsoft.com/office/drawing/2014/main" id="{BE8C2193-6C26-4917-9B9B-7D2D8850C000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ihandform 79">
            <a:extLst>
              <a:ext uri="{FF2B5EF4-FFF2-40B4-BE49-F238E27FC236}">
                <a16:creationId xmlns:a16="http://schemas.microsoft.com/office/drawing/2014/main" id="{C3CB3B39-1FA8-4220-B002-E121F47E0A21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Pfeil nach unten 2">
            <a:extLst>
              <a:ext uri="{FF2B5EF4-FFF2-40B4-BE49-F238E27FC236}">
                <a16:creationId xmlns:a16="http://schemas.microsoft.com/office/drawing/2014/main" id="{55F5BB91-7D80-4C68-B7E0-F85B6B8BF660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ihandform 51">
            <a:extLst>
              <a:ext uri="{FF2B5EF4-FFF2-40B4-BE49-F238E27FC236}">
                <a16:creationId xmlns:a16="http://schemas.microsoft.com/office/drawing/2014/main" id="{4B7A0986-F2B1-4944-8661-CD02929E6052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bgerundetes Rechteck 4">
            <a:extLst>
              <a:ext uri="{FF2B5EF4-FFF2-40B4-BE49-F238E27FC236}">
                <a16:creationId xmlns:a16="http://schemas.microsoft.com/office/drawing/2014/main" id="{7C85F4AB-F7CF-4492-8393-7C4A592A4012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Grafik 47">
            <a:extLst>
              <a:ext uri="{FF2B5EF4-FFF2-40B4-BE49-F238E27FC236}">
                <a16:creationId xmlns:a16="http://schemas.microsoft.com/office/drawing/2014/main" id="{156F7AFD-CDE9-4E10-B5C1-9B2F737E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1493385"/>
            <a:ext cx="303198" cy="232610"/>
          </a:xfrm>
          <a:prstGeom prst="rect">
            <a:avLst/>
          </a:prstGeom>
        </p:spPr>
      </p:pic>
      <p:pic>
        <p:nvPicPr>
          <p:cNvPr id="68" name="Grafik 49">
            <a:extLst>
              <a:ext uri="{FF2B5EF4-FFF2-40B4-BE49-F238E27FC236}">
                <a16:creationId xmlns:a16="http://schemas.microsoft.com/office/drawing/2014/main" id="{432B2995-AD33-4666-95B3-06BEA6F44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69" name="Grafik 52">
            <a:extLst>
              <a:ext uri="{FF2B5EF4-FFF2-40B4-BE49-F238E27FC236}">
                <a16:creationId xmlns:a16="http://schemas.microsoft.com/office/drawing/2014/main" id="{2CCC09E2-A574-4C7F-A9A9-A47F68F1B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728640"/>
            <a:ext cx="303198" cy="232610"/>
          </a:xfrm>
          <a:prstGeom prst="rect">
            <a:avLst/>
          </a:prstGeom>
        </p:spPr>
      </p:pic>
      <p:sp>
        <p:nvSpPr>
          <p:cNvPr id="70" name="Freihandform 46">
            <a:extLst>
              <a:ext uri="{FF2B5EF4-FFF2-40B4-BE49-F238E27FC236}">
                <a16:creationId xmlns:a16="http://schemas.microsoft.com/office/drawing/2014/main" id="{311BDE81-835B-40BB-95B1-55FC5ECF4917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ihandform 48">
            <a:extLst>
              <a:ext uri="{FF2B5EF4-FFF2-40B4-BE49-F238E27FC236}">
                <a16:creationId xmlns:a16="http://schemas.microsoft.com/office/drawing/2014/main" id="{E8672E37-8B06-4935-B658-2531EA863097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1">
            <a:extLst>
              <a:ext uri="{FF2B5EF4-FFF2-40B4-BE49-F238E27FC236}">
                <a16:creationId xmlns:a16="http://schemas.microsoft.com/office/drawing/2014/main" id="{D37317DE-ED9B-45E4-9B4C-CF3FB9D7AA8E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73" name="Textfeld 50">
            <a:extLst>
              <a:ext uri="{FF2B5EF4-FFF2-40B4-BE49-F238E27FC236}">
                <a16:creationId xmlns:a16="http://schemas.microsoft.com/office/drawing/2014/main" id="{D8E5D1D5-D561-42B3-B018-378116309E0A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</p:spTree>
    <p:extLst>
      <p:ext uri="{BB962C8B-B14F-4D97-AF65-F5344CB8AC3E}">
        <p14:creationId xmlns:p14="http://schemas.microsoft.com/office/powerpoint/2010/main" val="271613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7" y="2068012"/>
            <a:ext cx="5503920" cy="3948356"/>
          </a:xfrm>
          <a:prstGeom prst="rect">
            <a:avLst/>
          </a:prstGeom>
        </p:spPr>
      </p:pic>
      <p:sp>
        <p:nvSpPr>
          <p:cNvPr id="8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25799" y="2068012"/>
            <a:ext cx="2003625" cy="39483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Required Interfaces to Energy Efficiency Controlling Software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72834" y="6016368"/>
            <a:ext cx="1446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Source: ÖKOTEC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99B2B078-29B2-4B66-A619-21FC8BA1D8E6}"/>
              </a:ext>
            </a:extLst>
          </p:cNvPr>
          <p:cNvSpPr/>
          <p:nvPr/>
        </p:nvSpPr>
        <p:spPr>
          <a:xfrm>
            <a:off x="370136" y="964920"/>
            <a:ext cx="8403728" cy="7372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6AF34D5-869D-4AC0-87BD-AFE355DBF389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4: Implement Measurement Concept, Interfaces and Key Figures in Energy Controlling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65A8F4-AFB5-43E5-B321-41BA9910F3AD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41">
            <a:extLst>
              <a:ext uri="{FF2B5EF4-FFF2-40B4-BE49-F238E27FC236}">
                <a16:creationId xmlns:a16="http://schemas.microsoft.com/office/drawing/2014/main" id="{D70B1AF4-C106-431E-AF5D-D94888B4E1E4}"/>
              </a:ext>
            </a:extLst>
          </p:cNvPr>
          <p:cNvSpPr/>
          <p:nvPr/>
        </p:nvSpPr>
        <p:spPr>
          <a:xfrm>
            <a:off x="2565812" y="971840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3839407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platzhalter 2"/>
          <p:cNvSpPr txBox="1"/>
          <p:nvPr/>
        </p:nvSpPr>
        <p:spPr>
          <a:xfrm>
            <a:off x="531790" y="1135877"/>
            <a:ext cx="8423279" cy="645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lnSpc>
                <a:spcPct val="20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595959"/>
                </a:solidFill>
                <a:cs typeface="Calibri"/>
              </a:rPr>
              <a:t>Store </a:t>
            </a:r>
            <a:r>
              <a:rPr lang="en-US" sz="2000" b="1" dirty="0" err="1">
                <a:solidFill>
                  <a:srgbClr val="595959"/>
                </a:solidFill>
                <a:cs typeface="Calibri"/>
              </a:rPr>
              <a:t>EnPIs</a:t>
            </a:r>
            <a:r>
              <a:rPr lang="en-US" sz="2000" b="1" dirty="0">
                <a:solidFill>
                  <a:srgbClr val="595959"/>
                </a:solidFill>
                <a:cs typeface="Calibri"/>
              </a:rPr>
              <a:t> in the Energy Efficiency Controlling software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039103" y="1781178"/>
            <a:ext cx="647696" cy="3524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36" name="Textfeld 12"/>
          <p:cNvSpPr txBox="1"/>
          <p:nvPr/>
        </p:nvSpPr>
        <p:spPr>
          <a:xfrm>
            <a:off x="7845204" y="5650790"/>
            <a:ext cx="231992" cy="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Textfeld 20"/>
          <p:cNvSpPr txBox="1"/>
          <p:nvPr/>
        </p:nvSpPr>
        <p:spPr>
          <a:xfrm>
            <a:off x="273316" y="5120910"/>
            <a:ext cx="816001" cy="2010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51" name="Textfeld 25"/>
          <p:cNvSpPr txBox="1"/>
          <p:nvPr/>
        </p:nvSpPr>
        <p:spPr>
          <a:xfrm>
            <a:off x="3473809" y="4324850"/>
            <a:ext cx="121658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cold</a:t>
            </a: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 /             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el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177558"/>
                  </p:ext>
                </p:extLst>
              </p:nvPr>
            </p:nvGraphicFramePr>
            <p:xfrm>
              <a:off x="211041" y="1781178"/>
              <a:ext cx="8731117" cy="4179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EnPI</a:t>
                          </a:r>
                          <a:r>
                            <a:rPr lang="de-DE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chemeClr val="tx1"/>
                              </a:solidFill>
                            </a:rPr>
                            <a:t>as</a:t>
                          </a:r>
                          <a:r>
                            <a:rPr lang="de-DE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chemeClr val="tx1"/>
                              </a:solidFill>
                            </a:rPr>
                            <a:t>Efforts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EnPI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as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Efficiency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EnPI als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Intensity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1" i="1" dirty="0" err="1"/>
                            <a:t>Efforts</a:t>
                          </a:r>
                          <a:endParaRPr lang="de-DE" b="1" i="1" dirty="0"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benefits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informative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/>
                                  <m:t>diagram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𝐵𝑒𝑛𝑒𝑓𝑖𝑡𝑠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𝐸𝑓𝑓𝑜𝑟𝑡𝑠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e-DE" b="0" i="1" dirty="0" smtClean="0">
                                        <a:latin typeface="Cambria Math"/>
                                      </a:rPr>
                                      <m:t>Benefits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1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𝐸𝑓𝑓𝑜𝑟𝑡𝑠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el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177558"/>
                  </p:ext>
                </p:extLst>
              </p:nvPr>
            </p:nvGraphicFramePr>
            <p:xfrm>
              <a:off x="211041" y="1781178"/>
              <a:ext cx="8731117" cy="4179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EnPI</a:t>
                          </a:r>
                          <a:r>
                            <a:rPr lang="de-DE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chemeClr val="tx1"/>
                              </a:solidFill>
                            </a:rPr>
                            <a:t>as</a:t>
                          </a:r>
                          <a:r>
                            <a:rPr lang="de-DE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chemeClr val="tx1"/>
                              </a:solidFill>
                            </a:rPr>
                            <a:t>Efforts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EnPI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as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Efficiency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EnPI als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Intensity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0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7" t="-63303" r="-183071" b="-469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382" t="-63303" r="-108989" b="-469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8750" t="-63303" r="-1042" b="-469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61" b="8821"/>
          <a:stretch/>
        </p:blipFill>
        <p:spPr bwMode="auto">
          <a:xfrm>
            <a:off x="181335" y="2915899"/>
            <a:ext cx="3070321" cy="30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142875" y="2831221"/>
            <a:ext cx="1367426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4" b="12224"/>
          <a:stretch/>
        </p:blipFill>
        <p:spPr bwMode="auto">
          <a:xfrm>
            <a:off x="3468850" y="2835574"/>
            <a:ext cx="2530475" cy="308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25"/>
          <a:stretch/>
        </p:blipFill>
        <p:spPr bwMode="auto">
          <a:xfrm>
            <a:off x="6116734" y="3203927"/>
            <a:ext cx="2816225" cy="27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3373600" y="2831222"/>
            <a:ext cx="1198562" cy="198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frio / 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031007" y="2821697"/>
            <a:ext cx="1602691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 / kW frio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" name="Textfeld 14"/>
          <p:cNvSpPr txBox="1"/>
          <p:nvPr/>
        </p:nvSpPr>
        <p:spPr>
          <a:xfrm>
            <a:off x="2485029" y="2915646"/>
            <a:ext cx="796660" cy="495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frío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BA91986-CF5E-4CE9-AC9B-DA264DC9CD85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4: Implement Measurement Concept, Interfaces and Key Figures in Energy Controlling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6C2999-4BC1-45B0-BAB9-19AD26F83A67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hteck 53">
            <a:extLst>
              <a:ext uri="{FF2B5EF4-FFF2-40B4-BE49-F238E27FC236}">
                <a16:creationId xmlns:a16="http://schemas.microsoft.com/office/drawing/2014/main" id="{BB0C3B6E-6DD3-43AF-900B-56DA270C4E4B}"/>
              </a:ext>
            </a:extLst>
          </p:cNvPr>
          <p:cNvSpPr/>
          <p:nvPr/>
        </p:nvSpPr>
        <p:spPr>
          <a:xfrm>
            <a:off x="2565812" y="983535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</p:spTree>
    <p:extLst>
      <p:ext uri="{BB962C8B-B14F-4D97-AF65-F5344CB8AC3E}">
        <p14:creationId xmlns:p14="http://schemas.microsoft.com/office/powerpoint/2010/main" val="226179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50" name="Rechteck 54">
            <a:extLst>
              <a:ext uri="{FF2B5EF4-FFF2-40B4-BE49-F238E27FC236}">
                <a16:creationId xmlns:a16="http://schemas.microsoft.com/office/drawing/2014/main" id="{1CD54E08-78A6-4359-A3F8-7D7A71C88D58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hteck 56">
            <a:extLst>
              <a:ext uri="{FF2B5EF4-FFF2-40B4-BE49-F238E27FC236}">
                <a16:creationId xmlns:a16="http://schemas.microsoft.com/office/drawing/2014/main" id="{A90255AF-9B1D-4A86-A888-14FE909C1B0E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hteck 57">
            <a:extLst>
              <a:ext uri="{FF2B5EF4-FFF2-40B4-BE49-F238E27FC236}">
                <a16:creationId xmlns:a16="http://schemas.microsoft.com/office/drawing/2014/main" id="{0D1B431C-4E20-431B-BF80-EEA4CE1257ED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53" name="Rechteck 59">
            <a:extLst>
              <a:ext uri="{FF2B5EF4-FFF2-40B4-BE49-F238E27FC236}">
                <a16:creationId xmlns:a16="http://schemas.microsoft.com/office/drawing/2014/main" id="{6933139E-4755-485A-9AA6-CFED13ED1268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60">
            <a:extLst>
              <a:ext uri="{FF2B5EF4-FFF2-40B4-BE49-F238E27FC236}">
                <a16:creationId xmlns:a16="http://schemas.microsoft.com/office/drawing/2014/main" id="{066EDAB0-0771-46A0-A296-FA1E4282D82C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55" name="Freihandform 61">
            <a:extLst>
              <a:ext uri="{FF2B5EF4-FFF2-40B4-BE49-F238E27FC236}">
                <a16:creationId xmlns:a16="http://schemas.microsoft.com/office/drawing/2014/main" id="{77BBB51B-E520-4179-92D0-DFC400B51F78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ihandform 63">
            <a:extLst>
              <a:ext uri="{FF2B5EF4-FFF2-40B4-BE49-F238E27FC236}">
                <a16:creationId xmlns:a16="http://schemas.microsoft.com/office/drawing/2014/main" id="{B02ABB19-D651-45E4-9E62-76EDBCE21568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ihandform 65">
            <a:extLst>
              <a:ext uri="{FF2B5EF4-FFF2-40B4-BE49-F238E27FC236}">
                <a16:creationId xmlns:a16="http://schemas.microsoft.com/office/drawing/2014/main" id="{48381451-DA16-4583-84B0-D9DE73D4662D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ihandform 66">
            <a:extLst>
              <a:ext uri="{FF2B5EF4-FFF2-40B4-BE49-F238E27FC236}">
                <a16:creationId xmlns:a16="http://schemas.microsoft.com/office/drawing/2014/main" id="{ED09A6C2-705C-46C1-A3BB-590BDE341889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59" name="Freihandform 67">
            <a:extLst>
              <a:ext uri="{FF2B5EF4-FFF2-40B4-BE49-F238E27FC236}">
                <a16:creationId xmlns:a16="http://schemas.microsoft.com/office/drawing/2014/main" id="{A4841E53-D296-4C4A-B374-E0AB96D0A553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60" name="Freihandform 68">
            <a:extLst>
              <a:ext uri="{FF2B5EF4-FFF2-40B4-BE49-F238E27FC236}">
                <a16:creationId xmlns:a16="http://schemas.microsoft.com/office/drawing/2014/main" id="{9FEADA7C-4E03-41AB-9FE5-BFB50834D621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ihandform 77">
            <a:extLst>
              <a:ext uri="{FF2B5EF4-FFF2-40B4-BE49-F238E27FC236}">
                <a16:creationId xmlns:a16="http://schemas.microsoft.com/office/drawing/2014/main" id="{26B847FA-834B-46A5-8D4F-FFD66D09904E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75" name="Rechteck 82">
            <a:extLst>
              <a:ext uri="{FF2B5EF4-FFF2-40B4-BE49-F238E27FC236}">
                <a16:creationId xmlns:a16="http://schemas.microsoft.com/office/drawing/2014/main" id="{9D23FDFB-FA1F-4E7A-B99B-81DA8E37A046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ihandform 83">
            <a:extLst>
              <a:ext uri="{FF2B5EF4-FFF2-40B4-BE49-F238E27FC236}">
                <a16:creationId xmlns:a16="http://schemas.microsoft.com/office/drawing/2014/main" id="{1FFB410C-0D67-4023-A6EE-5C8E94D7E741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77" name="Freihandform 84">
            <a:extLst>
              <a:ext uri="{FF2B5EF4-FFF2-40B4-BE49-F238E27FC236}">
                <a16:creationId xmlns:a16="http://schemas.microsoft.com/office/drawing/2014/main" id="{25A6ECBB-7C64-4972-963E-E259BD9311E8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ihandform 85">
            <a:extLst>
              <a:ext uri="{FF2B5EF4-FFF2-40B4-BE49-F238E27FC236}">
                <a16:creationId xmlns:a16="http://schemas.microsoft.com/office/drawing/2014/main" id="{20EEED87-EDDE-4371-BDCE-0148F9F3EA08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ihandform 86">
            <a:extLst>
              <a:ext uri="{FF2B5EF4-FFF2-40B4-BE49-F238E27FC236}">
                <a16:creationId xmlns:a16="http://schemas.microsoft.com/office/drawing/2014/main" id="{14FBB386-E8D7-4376-B77C-1422911AE8B6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Freihandform 87">
            <a:extLst>
              <a:ext uri="{FF2B5EF4-FFF2-40B4-BE49-F238E27FC236}">
                <a16:creationId xmlns:a16="http://schemas.microsoft.com/office/drawing/2014/main" id="{83F710AA-768A-4B93-AFC8-56307C715A81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ihandform 88">
            <a:extLst>
              <a:ext uri="{FF2B5EF4-FFF2-40B4-BE49-F238E27FC236}">
                <a16:creationId xmlns:a16="http://schemas.microsoft.com/office/drawing/2014/main" id="{7AFB381E-8241-45FD-9C73-D40B99494888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reihandform 92">
            <a:extLst>
              <a:ext uri="{FF2B5EF4-FFF2-40B4-BE49-F238E27FC236}">
                <a16:creationId xmlns:a16="http://schemas.microsoft.com/office/drawing/2014/main" id="{D7DFEB35-2A7B-43DB-9082-31647A91766E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83" name="Freihandform 95">
            <a:extLst>
              <a:ext uri="{FF2B5EF4-FFF2-40B4-BE49-F238E27FC236}">
                <a16:creationId xmlns:a16="http://schemas.microsoft.com/office/drawing/2014/main" id="{22A30E68-5419-466E-8778-02050611BFB5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Freihandform 96">
            <a:extLst>
              <a:ext uri="{FF2B5EF4-FFF2-40B4-BE49-F238E27FC236}">
                <a16:creationId xmlns:a16="http://schemas.microsoft.com/office/drawing/2014/main" id="{B4DF361C-D88F-4AFD-BDF7-B595975E62C1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reihandform 97">
            <a:extLst>
              <a:ext uri="{FF2B5EF4-FFF2-40B4-BE49-F238E27FC236}">
                <a16:creationId xmlns:a16="http://schemas.microsoft.com/office/drawing/2014/main" id="{6F177DF3-00D1-49C4-AD95-A8D397FAB2D8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Freihandform 117">
            <a:extLst>
              <a:ext uri="{FF2B5EF4-FFF2-40B4-BE49-F238E27FC236}">
                <a16:creationId xmlns:a16="http://schemas.microsoft.com/office/drawing/2014/main" id="{F5A317C3-A4AC-413B-B792-9EC9BAD428F9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Freihandform 118">
            <a:extLst>
              <a:ext uri="{FF2B5EF4-FFF2-40B4-BE49-F238E27FC236}">
                <a16:creationId xmlns:a16="http://schemas.microsoft.com/office/drawing/2014/main" id="{4FC2573A-D65F-4784-938B-B7BE7707B9BE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89" name="Freihandform 119">
            <a:extLst>
              <a:ext uri="{FF2B5EF4-FFF2-40B4-BE49-F238E27FC236}">
                <a16:creationId xmlns:a16="http://schemas.microsoft.com/office/drawing/2014/main" id="{0ECF6B80-6219-468E-8347-4B4372E30CF9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reihandform 120">
            <a:extLst>
              <a:ext uri="{FF2B5EF4-FFF2-40B4-BE49-F238E27FC236}">
                <a16:creationId xmlns:a16="http://schemas.microsoft.com/office/drawing/2014/main" id="{FA261414-6A9C-4657-8BBB-E319ED5E04FA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Freihandform 122">
            <a:extLst>
              <a:ext uri="{FF2B5EF4-FFF2-40B4-BE49-F238E27FC236}">
                <a16:creationId xmlns:a16="http://schemas.microsoft.com/office/drawing/2014/main" id="{2AFC2137-F168-4E7B-9690-FCEECB7B49CF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92" name="Rechteck 124">
            <a:extLst>
              <a:ext uri="{FF2B5EF4-FFF2-40B4-BE49-F238E27FC236}">
                <a16:creationId xmlns:a16="http://schemas.microsoft.com/office/drawing/2014/main" id="{A434E8CD-BE13-4FCC-9C73-73FE87DEF68D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93" name="Freihandform 46">
            <a:extLst>
              <a:ext uri="{FF2B5EF4-FFF2-40B4-BE49-F238E27FC236}">
                <a16:creationId xmlns:a16="http://schemas.microsoft.com/office/drawing/2014/main" id="{B9B18DC1-5CAA-45E1-A238-0155D9402550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ihandform 48">
            <a:extLst>
              <a:ext uri="{FF2B5EF4-FFF2-40B4-BE49-F238E27FC236}">
                <a16:creationId xmlns:a16="http://schemas.microsoft.com/office/drawing/2014/main" id="{26D381CC-EE61-49FB-81C8-201852B086DE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Textfeld 1">
            <a:extLst>
              <a:ext uri="{FF2B5EF4-FFF2-40B4-BE49-F238E27FC236}">
                <a16:creationId xmlns:a16="http://schemas.microsoft.com/office/drawing/2014/main" id="{65113E85-BD1F-42FD-AF08-139F702722D0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96" name="Textfeld 50">
            <a:extLst>
              <a:ext uri="{FF2B5EF4-FFF2-40B4-BE49-F238E27FC236}">
                <a16:creationId xmlns:a16="http://schemas.microsoft.com/office/drawing/2014/main" id="{4293B369-E1AF-4781-A41B-776D6C3E7CFB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  <p:sp>
        <p:nvSpPr>
          <p:cNvPr id="97" name="Rechteck 74">
            <a:extLst>
              <a:ext uri="{FF2B5EF4-FFF2-40B4-BE49-F238E27FC236}">
                <a16:creationId xmlns:a16="http://schemas.microsoft.com/office/drawing/2014/main" id="{8044169D-3BC4-4048-A795-5E93D9DA167C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reihandform 75">
            <a:extLst>
              <a:ext uri="{FF2B5EF4-FFF2-40B4-BE49-F238E27FC236}">
                <a16:creationId xmlns:a16="http://schemas.microsoft.com/office/drawing/2014/main" id="{88A29041-552C-4DAA-AA9F-E82CD986E874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reihandform 76">
            <a:extLst>
              <a:ext uri="{FF2B5EF4-FFF2-40B4-BE49-F238E27FC236}">
                <a16:creationId xmlns:a16="http://schemas.microsoft.com/office/drawing/2014/main" id="{F87F911A-0778-42B9-8C8B-2A60D1022B7C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Freihandform 78">
            <a:extLst>
              <a:ext uri="{FF2B5EF4-FFF2-40B4-BE49-F238E27FC236}">
                <a16:creationId xmlns:a16="http://schemas.microsoft.com/office/drawing/2014/main" id="{1B9195B1-CF2E-42B0-9A7E-0E0ED4F846AF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reihandform 79">
            <a:extLst>
              <a:ext uri="{FF2B5EF4-FFF2-40B4-BE49-F238E27FC236}">
                <a16:creationId xmlns:a16="http://schemas.microsoft.com/office/drawing/2014/main" id="{64686BFD-0847-4A06-98D8-3E3A046A4AE7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Pfeil nach unten 2">
            <a:extLst>
              <a:ext uri="{FF2B5EF4-FFF2-40B4-BE49-F238E27FC236}">
                <a16:creationId xmlns:a16="http://schemas.microsoft.com/office/drawing/2014/main" id="{22563F96-7DD6-4B43-BF95-AC154F50ACD7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Freihandform 51">
            <a:extLst>
              <a:ext uri="{FF2B5EF4-FFF2-40B4-BE49-F238E27FC236}">
                <a16:creationId xmlns:a16="http://schemas.microsoft.com/office/drawing/2014/main" id="{6BA9D653-0D2C-483C-8960-8D1FC8564B63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Abgerundetes Rechteck 4">
            <a:extLst>
              <a:ext uri="{FF2B5EF4-FFF2-40B4-BE49-F238E27FC236}">
                <a16:creationId xmlns:a16="http://schemas.microsoft.com/office/drawing/2014/main" id="{3B7C75C1-E720-4677-946A-F549F656DAD5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5" name="Grafik 47">
            <a:extLst>
              <a:ext uri="{FF2B5EF4-FFF2-40B4-BE49-F238E27FC236}">
                <a16:creationId xmlns:a16="http://schemas.microsoft.com/office/drawing/2014/main" id="{E9A7D15E-35CC-4916-AE0B-58012DABA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1493385"/>
            <a:ext cx="303198" cy="232610"/>
          </a:xfrm>
          <a:prstGeom prst="rect">
            <a:avLst/>
          </a:prstGeom>
        </p:spPr>
      </p:pic>
      <p:pic>
        <p:nvPicPr>
          <p:cNvPr id="106" name="Grafik 49">
            <a:extLst>
              <a:ext uri="{FF2B5EF4-FFF2-40B4-BE49-F238E27FC236}">
                <a16:creationId xmlns:a16="http://schemas.microsoft.com/office/drawing/2014/main" id="{F829CAC5-9028-47A2-8345-279770B0D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107" name="Grafik 52">
            <a:extLst>
              <a:ext uri="{FF2B5EF4-FFF2-40B4-BE49-F238E27FC236}">
                <a16:creationId xmlns:a16="http://schemas.microsoft.com/office/drawing/2014/main" id="{4036705D-66AA-4309-86F0-1B268A8B6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728640"/>
            <a:ext cx="303198" cy="232610"/>
          </a:xfrm>
          <a:prstGeom prst="rect">
            <a:avLst/>
          </a:prstGeom>
        </p:spPr>
      </p:pic>
      <p:pic>
        <p:nvPicPr>
          <p:cNvPr id="108" name="Grafik 55">
            <a:extLst>
              <a:ext uri="{FF2B5EF4-FFF2-40B4-BE49-F238E27FC236}">
                <a16:creationId xmlns:a16="http://schemas.microsoft.com/office/drawing/2014/main" id="{2C4BB799-4F88-49D4-A3D3-042C17176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47" y="3596153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12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5: Monitoring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graphicFrame>
        <p:nvGraphicFramePr>
          <p:cNvPr id="62" name="Tabelle 8">
            <a:extLst>
              <a:ext uri="{FF2B5EF4-FFF2-40B4-BE49-F238E27FC236}">
                <a16:creationId xmlns:a16="http://schemas.microsoft.com/office/drawing/2014/main" id="{5905E350-C1FF-461F-970D-1EC8A58727CF}"/>
              </a:ext>
            </a:extLst>
          </p:cNvPr>
          <p:cNvGraphicFramePr>
            <a:graphicFrameLocks noGrp="1"/>
          </p:cNvGraphicFramePr>
          <p:nvPr/>
        </p:nvGraphicFramePr>
        <p:xfrm>
          <a:off x="518455" y="1990673"/>
          <a:ext cx="3367745" cy="392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326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: Hour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Electricity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[kWh]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[kWh]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Ambeient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temp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[ °C]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r>
                        <a:rPr lang="de-DE" sz="1400" dirty="0"/>
                        <a:t>01.07.2017,  10:00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212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1221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24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01.07.2017,  11:00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219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1296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26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01.07.2017,  12:00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243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1483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28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1"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r>
                        <a:rPr lang="de-DE" sz="1400" dirty="0"/>
                        <a:t>31.01.2018, 2:00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45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492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-6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31.01.2018, 3:00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46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504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-4</a:t>
                      </a:r>
                      <a:endParaRPr lang="en-US" sz="14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" name="Rechteck 15">
            <a:extLst>
              <a:ext uri="{FF2B5EF4-FFF2-40B4-BE49-F238E27FC236}">
                <a16:creationId xmlns:a16="http://schemas.microsoft.com/office/drawing/2014/main" id="{8A8E11FB-4328-4B7C-90BC-EB96940EC67D}"/>
              </a:ext>
            </a:extLst>
          </p:cNvPr>
          <p:cNvSpPr/>
          <p:nvPr/>
        </p:nvSpPr>
        <p:spPr>
          <a:xfrm>
            <a:off x="518455" y="1223260"/>
            <a:ext cx="8206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Calculate baseline with Energy Efficiency Controlling Software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feld 23">
                <a:extLst>
                  <a:ext uri="{FF2B5EF4-FFF2-40B4-BE49-F238E27FC236}">
                    <a16:creationId xmlns:a16="http://schemas.microsoft.com/office/drawing/2014/main" id="{B930B23A-4781-4EED-BD56-F3FF44E908D7}"/>
                  </a:ext>
                </a:extLst>
              </p:cNvPr>
              <p:cNvSpPr txBox="1"/>
              <p:nvPr/>
            </p:nvSpPr>
            <p:spPr>
              <a:xfrm>
                <a:off x="5950579" y="4885910"/>
                <a:ext cx="1719261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spcBef>
                    <a:spcPts val="576"/>
                  </a:spcBef>
                </a:pPr>
                <a:r>
                  <a:rPr lang="de-DE" sz="1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Electricity </a:t>
                </a:r>
                <a14:m>
                  <m:oMath xmlns:m="http://schemas.openxmlformats.org/officeDocument/2006/math">
                    <m:r>
                      <a:rPr lang="de-DE" sz="12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𝑩𝒂𝒔𝒆𝒍𝒊𝒏𝒆</m:t>
                    </m:r>
                  </m:oMath>
                </a14:m>
                <a:endParaRPr lang="de-DE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   =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𝑪𝒐𝒐𝒍𝒊𝒏𝒈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𝑨𝒎𝒃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𝒕𝒆𝒎𝒑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4" name="Textfeld 23">
                <a:extLst>
                  <a:ext uri="{FF2B5EF4-FFF2-40B4-BE49-F238E27FC236}">
                    <a16:creationId xmlns:a16="http://schemas.microsoft.com/office/drawing/2014/main" id="{B930B23A-4781-4EED-BD56-F3FF44E9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79" y="4885910"/>
                <a:ext cx="1719261" cy="914400"/>
              </a:xfrm>
              <a:prstGeom prst="rect">
                <a:avLst/>
              </a:prstGeom>
              <a:blipFill>
                <a:blip r:embed="rId3"/>
                <a:stretch>
                  <a:fillRect r="-21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97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5: Monitoring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973F9ED7-D207-450D-80CD-6B5C40BFFBC5}"/>
              </a:ext>
            </a:extLst>
          </p:cNvPr>
          <p:cNvSpPr txBox="1"/>
          <p:nvPr/>
        </p:nvSpPr>
        <p:spPr>
          <a:xfrm>
            <a:off x="565864" y="1666150"/>
            <a:ext cx="8578136" cy="4140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Energy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30%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Reference </a:t>
            </a:r>
            <a:r>
              <a:rPr lang="de-DE" dirty="0" err="1"/>
              <a:t>Period</a:t>
            </a:r>
            <a:r>
              <a:rPr lang="de-DE" dirty="0"/>
              <a:t>: Jan to </a:t>
            </a:r>
            <a:r>
              <a:rPr lang="de-DE" dirty="0" err="1"/>
              <a:t>July</a:t>
            </a:r>
            <a:r>
              <a:rPr lang="de-DE" dirty="0"/>
              <a:t> 2017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1200"/>
              </a:spcAft>
              <a:buSzPct val="110000"/>
            </a:pP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Measures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to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accomplish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that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target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Adjusting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Levels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station</a:t>
            </a: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Variable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drives</a:t>
            </a:r>
            <a:endParaRPr lang="de-DE" dirty="0"/>
          </a:p>
          <a:p>
            <a:pPr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</a:pP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de-DE" b="1" dirty="0"/>
          </a:p>
          <a:p>
            <a:pPr>
              <a:spcBef>
                <a:spcPts val="576"/>
              </a:spcBef>
            </a:pPr>
            <a:endParaRPr lang="de-DE" sz="2400" b="1" dirty="0"/>
          </a:p>
          <a:p>
            <a:pPr>
              <a:spcBef>
                <a:spcPts val="576"/>
              </a:spcBef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5CB0849F-6F8A-4353-93F3-CB1AFA7D04A6}"/>
              </a:ext>
            </a:extLst>
          </p:cNvPr>
          <p:cNvSpPr txBox="1"/>
          <p:nvPr/>
        </p:nvSpPr>
        <p:spPr>
          <a:xfrm>
            <a:off x="8039100" y="2141379"/>
            <a:ext cx="647700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40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5: Monitoring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5CB0849F-6F8A-4353-93F3-CB1AFA7D04A6}"/>
              </a:ext>
            </a:extLst>
          </p:cNvPr>
          <p:cNvSpPr txBox="1"/>
          <p:nvPr/>
        </p:nvSpPr>
        <p:spPr>
          <a:xfrm>
            <a:off x="8039100" y="2141379"/>
            <a:ext cx="647700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Objekt 22">
            <a:extLst>
              <a:ext uri="{FF2B5EF4-FFF2-40B4-BE49-F238E27FC236}">
                <a16:creationId xmlns:a16="http://schemas.microsoft.com/office/drawing/2014/main" id="{C448929B-995A-4542-922A-610F4F1CE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49123"/>
              </p:ext>
            </p:extLst>
          </p:nvPr>
        </p:nvGraphicFramePr>
        <p:xfrm>
          <a:off x="273881" y="1112360"/>
          <a:ext cx="6591221" cy="400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-Bild" r:id="rId4" imgW="9190476" imgH="6342857" progId="Paint.Picture">
                  <p:embed/>
                </p:oleObj>
              </mc:Choice>
              <mc:Fallback>
                <p:oleObj name="Bitmap-Bild" r:id="rId4" imgW="9190476" imgH="6342857" progId="Paint.Picture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81" y="1112360"/>
                        <a:ext cx="6591221" cy="4000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bgerundetes Rechteck 23">
            <a:extLst>
              <a:ext uri="{FF2B5EF4-FFF2-40B4-BE49-F238E27FC236}">
                <a16:creationId xmlns:a16="http://schemas.microsoft.com/office/drawing/2014/main" id="{F9E70257-B4A6-4FB3-A893-3831D06E1103}"/>
              </a:ext>
            </a:extLst>
          </p:cNvPr>
          <p:cNvSpPr/>
          <p:nvPr/>
        </p:nvSpPr>
        <p:spPr>
          <a:xfrm>
            <a:off x="302756" y="1189353"/>
            <a:ext cx="2993458" cy="6238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Optimisation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controls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and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temperatures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on a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cooling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compressor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Gerader Verbinder 24">
            <a:extLst>
              <a:ext uri="{FF2B5EF4-FFF2-40B4-BE49-F238E27FC236}">
                <a16:creationId xmlns:a16="http://schemas.microsoft.com/office/drawing/2014/main" id="{1CFD0C44-D1A6-4C1D-A4EF-95FA44BDAAD1}"/>
              </a:ext>
            </a:extLst>
          </p:cNvPr>
          <p:cNvCxnSpPr/>
          <p:nvPr/>
        </p:nvCxnSpPr>
        <p:spPr>
          <a:xfrm flipH="1">
            <a:off x="331632" y="1186093"/>
            <a:ext cx="28876" cy="46778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26">
            <a:extLst>
              <a:ext uri="{FF2B5EF4-FFF2-40B4-BE49-F238E27FC236}">
                <a16:creationId xmlns:a16="http://schemas.microsoft.com/office/drawing/2014/main" id="{E02020F7-76EB-43BF-B503-2842B8C7A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35" y="4624072"/>
            <a:ext cx="6553200" cy="1542781"/>
          </a:xfrm>
          <a:prstGeom prst="rect">
            <a:avLst/>
          </a:prstGeom>
        </p:spPr>
      </p:pic>
      <p:sp>
        <p:nvSpPr>
          <p:cNvPr id="16" name="Textfeld 27">
            <a:extLst>
              <a:ext uri="{FF2B5EF4-FFF2-40B4-BE49-F238E27FC236}">
                <a16:creationId xmlns:a16="http://schemas.microsoft.com/office/drawing/2014/main" id="{35456080-04F4-428B-B178-E3289750CFA6}"/>
              </a:ext>
            </a:extLst>
          </p:cNvPr>
          <p:cNvSpPr txBox="1"/>
          <p:nvPr/>
        </p:nvSpPr>
        <p:spPr>
          <a:xfrm>
            <a:off x="453015" y="5132452"/>
            <a:ext cx="3940480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Cumulated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Savings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(CUSUM)</a:t>
            </a:r>
          </a:p>
        </p:txBody>
      </p:sp>
      <p:sp>
        <p:nvSpPr>
          <p:cNvPr id="17" name="Textfeld 28">
            <a:extLst>
              <a:ext uri="{FF2B5EF4-FFF2-40B4-BE49-F238E27FC236}">
                <a16:creationId xmlns:a16="http://schemas.microsoft.com/office/drawing/2014/main" id="{78F90E34-24D9-4743-95D1-1F265A0AF029}"/>
              </a:ext>
            </a:extLst>
          </p:cNvPr>
          <p:cNvSpPr txBox="1"/>
          <p:nvPr/>
        </p:nvSpPr>
        <p:spPr>
          <a:xfrm>
            <a:off x="6770935" y="1599980"/>
            <a:ext cx="2377439" cy="87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high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would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been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effort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(Baseline)</a:t>
            </a:r>
          </a:p>
        </p:txBody>
      </p:sp>
      <p:cxnSp>
        <p:nvCxnSpPr>
          <p:cNvPr id="18" name="Gerade Verbindung mit Pfeil 29">
            <a:extLst>
              <a:ext uri="{FF2B5EF4-FFF2-40B4-BE49-F238E27FC236}">
                <a16:creationId xmlns:a16="http://schemas.microsoft.com/office/drawing/2014/main" id="{47EF1C4C-D43A-4D2A-9B42-A29D682E8E95}"/>
              </a:ext>
            </a:extLst>
          </p:cNvPr>
          <p:cNvCxnSpPr>
            <a:stCxn id="17" idx="1"/>
          </p:cNvCxnSpPr>
          <p:nvPr/>
        </p:nvCxnSpPr>
        <p:spPr>
          <a:xfrm flipH="1">
            <a:off x="6472553" y="2037280"/>
            <a:ext cx="298382" cy="5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30">
            <a:extLst>
              <a:ext uri="{FF2B5EF4-FFF2-40B4-BE49-F238E27FC236}">
                <a16:creationId xmlns:a16="http://schemas.microsoft.com/office/drawing/2014/main" id="{92078343-1797-4484-8871-FE0A68AA2AAC}"/>
              </a:ext>
            </a:extLst>
          </p:cNvPr>
          <p:cNvCxnSpPr/>
          <p:nvPr/>
        </p:nvCxnSpPr>
        <p:spPr>
          <a:xfrm flipH="1">
            <a:off x="6451741" y="3028404"/>
            <a:ext cx="508056" cy="5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31">
            <a:extLst>
              <a:ext uri="{FF2B5EF4-FFF2-40B4-BE49-F238E27FC236}">
                <a16:creationId xmlns:a16="http://schemas.microsoft.com/office/drawing/2014/main" id="{A33D7288-2209-4F33-91D3-3FE0AF0FD260}"/>
              </a:ext>
            </a:extLst>
          </p:cNvPr>
          <p:cNvSpPr txBox="1"/>
          <p:nvPr/>
        </p:nvSpPr>
        <p:spPr>
          <a:xfrm>
            <a:off x="6770935" y="2753874"/>
            <a:ext cx="2358191" cy="62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high was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effort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really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(after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mesures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)?</a:t>
            </a:r>
          </a:p>
        </p:txBody>
      </p:sp>
      <p:sp>
        <p:nvSpPr>
          <p:cNvPr id="21" name="Rechteck 32">
            <a:extLst>
              <a:ext uri="{FF2B5EF4-FFF2-40B4-BE49-F238E27FC236}">
                <a16:creationId xmlns:a16="http://schemas.microsoft.com/office/drawing/2014/main" id="{60A59BC7-6BDC-46D6-AD8A-AECC4B631C9D}"/>
              </a:ext>
            </a:extLst>
          </p:cNvPr>
          <p:cNvSpPr/>
          <p:nvPr/>
        </p:nvSpPr>
        <p:spPr>
          <a:xfrm>
            <a:off x="6732435" y="5007323"/>
            <a:ext cx="94167" cy="27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F7F8F8AF-0694-4B8C-9414-B723D1731EB1}"/>
              </a:ext>
            </a:extLst>
          </p:cNvPr>
          <p:cNvSpPr txBox="1"/>
          <p:nvPr/>
        </p:nvSpPr>
        <p:spPr>
          <a:xfrm>
            <a:off x="5870247" y="6019012"/>
            <a:ext cx="8621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alibri"/>
                <a:cs typeface="Calibri"/>
              </a:rPr>
              <a:t>Quelle: </a:t>
            </a:r>
            <a:r>
              <a:rPr lang="de-DE" sz="900" b="1" i="0" u="none" strike="noStrike" kern="1200" cap="none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alibri"/>
                <a:cs typeface="Calibri"/>
              </a:rPr>
              <a:t>EnEffCo</a:t>
            </a:r>
            <a:r>
              <a:rPr lang="de-DE" sz="9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alibri"/>
                <a:cs typeface="Calibri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86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Top Management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856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5: Monitoring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D6512776-7DC3-4F47-8CAB-8511B0814052}"/>
              </a:ext>
            </a:extLst>
          </p:cNvPr>
          <p:cNvSpPr txBox="1"/>
          <p:nvPr/>
        </p:nvSpPr>
        <p:spPr>
          <a:xfrm>
            <a:off x="565864" y="1666150"/>
            <a:ext cx="8578136" cy="4140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The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to a </a:t>
            </a:r>
            <a:r>
              <a:rPr lang="de-DE" dirty="0" err="1"/>
              <a:t>reduction</a:t>
            </a:r>
            <a:r>
              <a:rPr lang="de-DE" dirty="0"/>
              <a:t> in Energy </a:t>
            </a:r>
            <a:r>
              <a:rPr lang="de-DE" dirty="0" err="1"/>
              <a:t>Efforts</a:t>
            </a: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In 2018 </a:t>
            </a:r>
            <a:r>
              <a:rPr lang="de-DE" dirty="0" err="1"/>
              <a:t>the</a:t>
            </a:r>
            <a:r>
              <a:rPr lang="de-DE" dirty="0"/>
              <a:t> Energy </a:t>
            </a:r>
            <a:r>
              <a:rPr lang="de-DE" dirty="0" err="1"/>
              <a:t>Effort</a:t>
            </a:r>
            <a:r>
              <a:rPr lang="de-DE" dirty="0"/>
              <a:t> was 700 MWh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According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Baseline, </a:t>
            </a:r>
            <a:r>
              <a:rPr lang="de-DE" dirty="0" err="1"/>
              <a:t>the</a:t>
            </a:r>
            <a:r>
              <a:rPr lang="de-DE" dirty="0"/>
              <a:t> Energy </a:t>
            </a:r>
            <a:r>
              <a:rPr lang="de-DE" dirty="0" err="1"/>
              <a:t>Effort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                                                            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1100 MWh </a:t>
            </a:r>
            <a:r>
              <a:rPr lang="de-DE" dirty="0" err="1"/>
              <a:t>without</a:t>
            </a:r>
            <a:r>
              <a:rPr lang="de-DE" dirty="0"/>
              <a:t> Energy Efficiency </a:t>
            </a:r>
            <a:r>
              <a:rPr lang="de-DE" dirty="0" err="1"/>
              <a:t>measures</a:t>
            </a: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/>
              <a:t>The </a:t>
            </a:r>
            <a:r>
              <a:rPr lang="de-DE" dirty="0" err="1"/>
              <a:t>savings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400 MWh (&gt;35%)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de-DE" b="1" dirty="0"/>
          </a:p>
          <a:p>
            <a:pPr>
              <a:spcBef>
                <a:spcPts val="576"/>
              </a:spcBef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0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Step by Step Implementation Plan for Monitoring &amp; Verification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hteck 41">
            <a:extLst>
              <a:ext uri="{FF2B5EF4-FFF2-40B4-BE49-F238E27FC236}">
                <a16:creationId xmlns:a16="http://schemas.microsoft.com/office/drawing/2014/main" id="{8A4EBC3E-54C3-48F6-BAF5-34CE91E2413C}"/>
              </a:ext>
            </a:extLst>
          </p:cNvPr>
          <p:cNvSpPr/>
          <p:nvPr/>
        </p:nvSpPr>
        <p:spPr>
          <a:xfrm>
            <a:off x="2567141" y="764701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p:sp>
        <p:nvSpPr>
          <p:cNvPr id="7" name="Rechteck 54">
            <a:extLst>
              <a:ext uri="{FF2B5EF4-FFF2-40B4-BE49-F238E27FC236}">
                <a16:creationId xmlns:a16="http://schemas.microsoft.com/office/drawing/2014/main" id="{FFB2788D-18CD-43B9-BB54-78E2C4C080F5}"/>
              </a:ext>
            </a:extLst>
          </p:cNvPr>
          <p:cNvSpPr/>
          <p:nvPr/>
        </p:nvSpPr>
        <p:spPr>
          <a:xfrm>
            <a:off x="498512" y="2517683"/>
            <a:ext cx="6339600" cy="1244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3: Planning the Desired Visualization and Design of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r>
              <a:rPr lang="en-US" sz="1100" b="1" kern="0" dirty="0">
                <a:solidFill>
                  <a:prstClr val="black"/>
                </a:solidFill>
              </a:rPr>
              <a:t> (Energy Indicators)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56">
            <a:extLst>
              <a:ext uri="{FF2B5EF4-FFF2-40B4-BE49-F238E27FC236}">
                <a16:creationId xmlns:a16="http://schemas.microsoft.com/office/drawing/2014/main" id="{B93E7C55-8AA0-43B9-9982-62EAAD51BC15}"/>
              </a:ext>
            </a:extLst>
          </p:cNvPr>
          <p:cNvSpPr/>
          <p:nvPr/>
        </p:nvSpPr>
        <p:spPr>
          <a:xfrm>
            <a:off x="498511" y="119923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1: Definition of the Boundaries and Application Areas per System (plant, process and building technology)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57">
            <a:extLst>
              <a:ext uri="{FF2B5EF4-FFF2-40B4-BE49-F238E27FC236}">
                <a16:creationId xmlns:a16="http://schemas.microsoft.com/office/drawing/2014/main" id="{5229DEED-9364-4AA7-8876-99721B1469C1}"/>
              </a:ext>
            </a:extLst>
          </p:cNvPr>
          <p:cNvSpPr/>
          <p:nvPr/>
        </p:nvSpPr>
        <p:spPr>
          <a:xfrm>
            <a:off x="500512" y="3298152"/>
            <a:ext cx="6338277" cy="1063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4: Implementation in Energy Controlling</a:t>
            </a:r>
          </a:p>
        </p:txBody>
      </p:sp>
      <p:sp>
        <p:nvSpPr>
          <p:cNvPr id="12" name="Rechteck 59">
            <a:extLst>
              <a:ext uri="{FF2B5EF4-FFF2-40B4-BE49-F238E27FC236}">
                <a16:creationId xmlns:a16="http://schemas.microsoft.com/office/drawing/2014/main" id="{90DD114F-EB16-4F7A-A4B5-BE8D5C464938}"/>
              </a:ext>
            </a:extLst>
          </p:cNvPr>
          <p:cNvSpPr/>
          <p:nvPr/>
        </p:nvSpPr>
        <p:spPr>
          <a:xfrm>
            <a:off x="483364" y="3997182"/>
            <a:ext cx="6355425" cy="8258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ihandform 60">
            <a:extLst>
              <a:ext uri="{FF2B5EF4-FFF2-40B4-BE49-F238E27FC236}">
                <a16:creationId xmlns:a16="http://schemas.microsoft.com/office/drawing/2014/main" id="{9CF10724-0AEF-4364-AC45-8C08797B48C4}"/>
              </a:ext>
            </a:extLst>
          </p:cNvPr>
          <p:cNvSpPr/>
          <p:nvPr/>
        </p:nvSpPr>
        <p:spPr>
          <a:xfrm>
            <a:off x="539506" y="272864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Definition of valuation types for different expenses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(e.g. costs, primary energy, CO2)</a:t>
            </a:r>
          </a:p>
        </p:txBody>
      </p:sp>
      <p:sp>
        <p:nvSpPr>
          <p:cNvPr id="14" name="Freihandform 61">
            <a:extLst>
              <a:ext uri="{FF2B5EF4-FFF2-40B4-BE49-F238E27FC236}">
                <a16:creationId xmlns:a16="http://schemas.microsoft.com/office/drawing/2014/main" id="{C3FC335E-8972-4143-835B-78AD73B14C31}"/>
              </a:ext>
            </a:extLst>
          </p:cNvPr>
          <p:cNvSpPr/>
          <p:nvPr/>
        </p:nvSpPr>
        <p:spPr>
          <a:xfrm>
            <a:off x="539506" y="144779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Selection of Systems for Recording Actual 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ihandform 63">
            <a:extLst>
              <a:ext uri="{FF2B5EF4-FFF2-40B4-BE49-F238E27FC236}">
                <a16:creationId xmlns:a16="http://schemas.microsoft.com/office/drawing/2014/main" id="{D2F81857-5EB9-492F-A951-ED9FD6816B3C}"/>
              </a:ext>
            </a:extLst>
          </p:cNvPr>
          <p:cNvSpPr/>
          <p:nvPr/>
        </p:nvSpPr>
        <p:spPr>
          <a:xfrm>
            <a:off x="3061394" y="272864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Design of the </a:t>
            </a:r>
            <a:r>
              <a:rPr lang="en-US" sz="1000" b="1" kern="0" dirty="0" err="1">
                <a:solidFill>
                  <a:prstClr val="white"/>
                </a:solidFill>
              </a:rPr>
              <a:t>EnPIs</a:t>
            </a:r>
            <a:r>
              <a:rPr lang="en-US" sz="1000" b="1" kern="0" dirty="0">
                <a:solidFill>
                  <a:prstClr val="white"/>
                </a:solidFill>
              </a:rPr>
              <a:t> to be mapped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ihandform 65">
            <a:extLst>
              <a:ext uri="{FF2B5EF4-FFF2-40B4-BE49-F238E27FC236}">
                <a16:creationId xmlns:a16="http://schemas.microsoft.com/office/drawing/2014/main" id="{9D0DB2E8-52FD-4913-AD40-D52C33AD8E09}"/>
              </a:ext>
            </a:extLst>
          </p:cNvPr>
          <p:cNvSpPr/>
          <p:nvPr/>
        </p:nvSpPr>
        <p:spPr>
          <a:xfrm>
            <a:off x="538717" y="3501883"/>
            <a:ext cx="1051940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measuring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points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6">
            <a:extLst>
              <a:ext uri="{FF2B5EF4-FFF2-40B4-BE49-F238E27FC236}">
                <a16:creationId xmlns:a16="http://schemas.microsoft.com/office/drawing/2014/main" id="{90892F8F-42B0-4514-90B7-F69526A5E495}"/>
              </a:ext>
            </a:extLst>
          </p:cNvPr>
          <p:cNvSpPr/>
          <p:nvPr/>
        </p:nvSpPr>
        <p:spPr>
          <a:xfrm>
            <a:off x="2594849" y="3501883"/>
            <a:ext cx="151541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Maintenance of systems according to E-B diagrams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18" name="Freihandform 67">
            <a:extLst>
              <a:ext uri="{FF2B5EF4-FFF2-40B4-BE49-F238E27FC236}">
                <a16:creationId xmlns:a16="http://schemas.microsoft.com/office/drawing/2014/main" id="{A740094B-5A0F-472B-B482-AB1E4B93C438}"/>
              </a:ext>
            </a:extLst>
          </p:cNvPr>
          <p:cNvSpPr/>
          <p:nvPr/>
        </p:nvSpPr>
        <p:spPr>
          <a:xfrm>
            <a:off x="1660465" y="3501883"/>
            <a:ext cx="906675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Implementation </a:t>
            </a:r>
            <a:r>
              <a:rPr lang="de-DE" sz="1000" b="1" kern="0" dirty="0" err="1">
                <a:solidFill>
                  <a:prstClr val="white"/>
                </a:solidFill>
              </a:rPr>
              <a:t>of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interfaces</a:t>
            </a:r>
            <a:endParaRPr lang="de-DE" sz="1000" b="1" kern="0" dirty="0">
              <a:solidFill>
                <a:prstClr val="white"/>
              </a:solidFill>
            </a:endParaRPr>
          </a:p>
        </p:txBody>
      </p:sp>
      <p:sp>
        <p:nvSpPr>
          <p:cNvPr id="19" name="Freihandform 68">
            <a:extLst>
              <a:ext uri="{FF2B5EF4-FFF2-40B4-BE49-F238E27FC236}">
                <a16:creationId xmlns:a16="http://schemas.microsoft.com/office/drawing/2014/main" id="{2569CDC7-0131-4687-8951-8389BF12C57E}"/>
              </a:ext>
            </a:extLst>
          </p:cNvPr>
          <p:cNvSpPr/>
          <p:nvPr/>
        </p:nvSpPr>
        <p:spPr>
          <a:xfrm>
            <a:off x="2307405" y="144779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Monitoring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77">
            <a:extLst>
              <a:ext uri="{FF2B5EF4-FFF2-40B4-BE49-F238E27FC236}">
                <a16:creationId xmlns:a16="http://schemas.microsoft.com/office/drawing/2014/main" id="{DA9BB863-BA99-4968-A5F9-1F19100F8D53}"/>
              </a:ext>
            </a:extLst>
          </p:cNvPr>
          <p:cNvSpPr/>
          <p:nvPr/>
        </p:nvSpPr>
        <p:spPr>
          <a:xfrm>
            <a:off x="5584459" y="3501883"/>
            <a:ext cx="1219971" cy="39964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Maintaining and, if necessary, networking the </a:t>
            </a:r>
            <a:r>
              <a:rPr lang="en-US" sz="900" b="1" kern="0" dirty="0" err="1">
                <a:solidFill>
                  <a:prstClr val="white"/>
                </a:solidFill>
              </a:rPr>
              <a:t>EnPIs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21" name="Rechteck 82">
            <a:extLst>
              <a:ext uri="{FF2B5EF4-FFF2-40B4-BE49-F238E27FC236}">
                <a16:creationId xmlns:a16="http://schemas.microsoft.com/office/drawing/2014/main" id="{6F3D17FF-6E11-4008-98F1-24D4A3600566}"/>
              </a:ext>
            </a:extLst>
          </p:cNvPr>
          <p:cNvSpPr/>
          <p:nvPr/>
        </p:nvSpPr>
        <p:spPr>
          <a:xfrm>
            <a:off x="490218" y="3901530"/>
            <a:ext cx="4817365" cy="29706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Step 5: Recording, monitoring and benchmarking using the </a:t>
            </a:r>
            <a:r>
              <a:rPr lang="en-US" sz="1100" b="1" kern="0" dirty="0" err="1">
                <a:solidFill>
                  <a:prstClr val="black"/>
                </a:solidFill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ihandform 83">
            <a:extLst>
              <a:ext uri="{FF2B5EF4-FFF2-40B4-BE49-F238E27FC236}">
                <a16:creationId xmlns:a16="http://schemas.microsoft.com/office/drawing/2014/main" id="{C4BB1824-2957-48D0-880D-D3203A08EC33}"/>
              </a:ext>
            </a:extLst>
          </p:cNvPr>
          <p:cNvSpPr/>
          <p:nvPr/>
        </p:nvSpPr>
        <p:spPr>
          <a:xfrm>
            <a:off x="1318652" y="419056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4" name="Freihandform 84">
            <a:extLst>
              <a:ext uri="{FF2B5EF4-FFF2-40B4-BE49-F238E27FC236}">
                <a16:creationId xmlns:a16="http://schemas.microsoft.com/office/drawing/2014/main" id="{0F6F137C-1840-4012-846B-EBE9A37ECE9A}"/>
              </a:ext>
            </a:extLst>
          </p:cNvPr>
          <p:cNvSpPr/>
          <p:nvPr/>
        </p:nvSpPr>
        <p:spPr>
          <a:xfrm>
            <a:off x="541502" y="419056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Recording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ihandform 85">
            <a:extLst>
              <a:ext uri="{FF2B5EF4-FFF2-40B4-BE49-F238E27FC236}">
                <a16:creationId xmlns:a16="http://schemas.microsoft.com/office/drawing/2014/main" id="{13B4D220-FC8F-487E-8518-A74C67D70311}"/>
              </a:ext>
            </a:extLst>
          </p:cNvPr>
          <p:cNvSpPr/>
          <p:nvPr/>
        </p:nvSpPr>
        <p:spPr>
          <a:xfrm>
            <a:off x="1318652" y="444643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Creation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of</a:t>
            </a:r>
            <a:r>
              <a:rPr lang="de-DE" sz="1000" kern="0" dirty="0">
                <a:solidFill>
                  <a:prstClr val="black"/>
                </a:solidFill>
              </a:rPr>
              <a:t> Baseline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6">
            <a:extLst>
              <a:ext uri="{FF2B5EF4-FFF2-40B4-BE49-F238E27FC236}">
                <a16:creationId xmlns:a16="http://schemas.microsoft.com/office/drawing/2014/main" id="{E9E95CE2-C7E3-4333-AC97-C1CBFDA997FE}"/>
              </a:ext>
            </a:extLst>
          </p:cNvPr>
          <p:cNvSpPr/>
          <p:nvPr/>
        </p:nvSpPr>
        <p:spPr>
          <a:xfrm>
            <a:off x="2137595" y="444643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900" kern="0" dirty="0">
                <a:solidFill>
                  <a:prstClr val="black"/>
                </a:solidFill>
              </a:rPr>
              <a:t>Target-</a:t>
            </a:r>
            <a:r>
              <a:rPr lang="de-DE" sz="900" kern="0" dirty="0" err="1">
                <a:solidFill>
                  <a:prstClr val="black"/>
                </a:solidFill>
              </a:rPr>
              <a:t>Actual</a:t>
            </a:r>
            <a:r>
              <a:rPr lang="de-DE" sz="900" kern="0" dirty="0">
                <a:solidFill>
                  <a:prstClr val="black"/>
                </a:solidFill>
              </a:rPr>
              <a:t> </a:t>
            </a:r>
            <a:r>
              <a:rPr lang="de-DE" sz="900" kern="0" dirty="0" err="1">
                <a:solidFill>
                  <a:prstClr val="black"/>
                </a:solidFill>
              </a:rPr>
              <a:t>Comparison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Freihandform 87">
            <a:extLst>
              <a:ext uri="{FF2B5EF4-FFF2-40B4-BE49-F238E27FC236}">
                <a16:creationId xmlns:a16="http://schemas.microsoft.com/office/drawing/2014/main" id="{15B57451-C1B6-44F0-B5AC-0E21130F5EE1}"/>
              </a:ext>
            </a:extLst>
          </p:cNvPr>
          <p:cNvSpPr/>
          <p:nvPr/>
        </p:nvSpPr>
        <p:spPr>
          <a:xfrm>
            <a:off x="539506" y="444624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Actual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values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ihandform 88">
            <a:extLst>
              <a:ext uri="{FF2B5EF4-FFF2-40B4-BE49-F238E27FC236}">
                <a16:creationId xmlns:a16="http://schemas.microsoft.com/office/drawing/2014/main" id="{C071102D-137A-4D69-875C-659107E0CDF2}"/>
              </a:ext>
            </a:extLst>
          </p:cNvPr>
          <p:cNvSpPr/>
          <p:nvPr/>
        </p:nvSpPr>
        <p:spPr>
          <a:xfrm>
            <a:off x="4128737" y="3501883"/>
            <a:ext cx="1378334" cy="399648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Supplementing systems with ext. 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ihandform 92">
            <a:extLst>
              <a:ext uri="{FF2B5EF4-FFF2-40B4-BE49-F238E27FC236}">
                <a16:creationId xmlns:a16="http://schemas.microsoft.com/office/drawing/2014/main" id="{5948F517-ED3D-4FAA-A48A-EDDD0B79CFBE}"/>
              </a:ext>
            </a:extLst>
          </p:cNvPr>
          <p:cNvSpPr/>
          <p:nvPr/>
        </p:nvSpPr>
        <p:spPr>
          <a:xfrm>
            <a:off x="3743969" y="144779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Selection of Systems for Benchmarking</a:t>
            </a:r>
          </a:p>
        </p:txBody>
      </p:sp>
      <p:sp>
        <p:nvSpPr>
          <p:cNvPr id="30" name="Freihandform 95">
            <a:extLst>
              <a:ext uri="{FF2B5EF4-FFF2-40B4-BE49-F238E27FC236}">
                <a16:creationId xmlns:a16="http://schemas.microsoft.com/office/drawing/2014/main" id="{9DD71885-0AE7-43F3-A8B2-3B6FE54A9ECC}"/>
              </a:ext>
            </a:extLst>
          </p:cNvPr>
          <p:cNvSpPr/>
          <p:nvPr/>
        </p:nvSpPr>
        <p:spPr>
          <a:xfrm>
            <a:off x="5742196" y="303945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intensity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ihandform 96">
            <a:extLst>
              <a:ext uri="{FF2B5EF4-FFF2-40B4-BE49-F238E27FC236}">
                <a16:creationId xmlns:a16="http://schemas.microsoft.com/office/drawing/2014/main" id="{DCFB2C97-AC0D-42B3-89A2-E42741467DDB}"/>
              </a:ext>
            </a:extLst>
          </p:cNvPr>
          <p:cNvSpPr/>
          <p:nvPr/>
        </p:nvSpPr>
        <p:spPr>
          <a:xfrm>
            <a:off x="4403666" y="303945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Efficiency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ihandform 97">
            <a:extLst>
              <a:ext uri="{FF2B5EF4-FFF2-40B4-BE49-F238E27FC236}">
                <a16:creationId xmlns:a16="http://schemas.microsoft.com/office/drawing/2014/main" id="{97952F9E-BF57-4146-BFC7-176A2B88DBC2}"/>
              </a:ext>
            </a:extLst>
          </p:cNvPr>
          <p:cNvSpPr/>
          <p:nvPr/>
        </p:nvSpPr>
        <p:spPr>
          <a:xfrm>
            <a:off x="3061394" y="303945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kern="0" dirty="0" err="1">
                <a:solidFill>
                  <a:prstClr val="black"/>
                </a:solidFill>
              </a:rPr>
              <a:t>EnPI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as</a:t>
            </a:r>
            <a:r>
              <a:rPr lang="de-DE" sz="1000" kern="0" dirty="0">
                <a:solidFill>
                  <a:prstClr val="black"/>
                </a:solidFill>
              </a:rPr>
              <a:t> </a:t>
            </a:r>
            <a:r>
              <a:rPr lang="de-DE" sz="1000" kern="0" dirty="0" err="1">
                <a:solidFill>
                  <a:prstClr val="black"/>
                </a:solidFill>
              </a:rPr>
              <a:t>Effort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ihandform 117">
            <a:extLst>
              <a:ext uri="{FF2B5EF4-FFF2-40B4-BE49-F238E27FC236}">
                <a16:creationId xmlns:a16="http://schemas.microsoft.com/office/drawing/2014/main" id="{6AD8521B-E311-4E7E-BA84-F35E52FA1133}"/>
              </a:ext>
            </a:extLst>
          </p:cNvPr>
          <p:cNvSpPr/>
          <p:nvPr/>
        </p:nvSpPr>
        <p:spPr>
          <a:xfrm>
            <a:off x="535221" y="530690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Energy cost controlling in the cost units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ihandform 118">
            <a:extLst>
              <a:ext uri="{FF2B5EF4-FFF2-40B4-BE49-F238E27FC236}">
                <a16:creationId xmlns:a16="http://schemas.microsoft.com/office/drawing/2014/main" id="{1647C9AB-DA81-464C-AFC2-0877A9054B4C}"/>
              </a:ext>
            </a:extLst>
          </p:cNvPr>
          <p:cNvSpPr/>
          <p:nvPr/>
        </p:nvSpPr>
        <p:spPr>
          <a:xfrm>
            <a:off x="4033779" y="530690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</a:rPr>
              <a:t>Efficiency maintenance with early warning system</a:t>
            </a:r>
          </a:p>
        </p:txBody>
      </p:sp>
      <p:sp>
        <p:nvSpPr>
          <p:cNvPr id="35" name="Freihandform 119">
            <a:extLst>
              <a:ext uri="{FF2B5EF4-FFF2-40B4-BE49-F238E27FC236}">
                <a16:creationId xmlns:a16="http://schemas.microsoft.com/office/drawing/2014/main" id="{97865BB5-09B7-453D-A7F5-E70DCC5B8EDD}"/>
              </a:ext>
            </a:extLst>
          </p:cNvPr>
          <p:cNvSpPr/>
          <p:nvPr/>
        </p:nvSpPr>
        <p:spPr>
          <a:xfrm>
            <a:off x="1640728" y="530690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Proof of savings (ISO 50001</a:t>
            </a:r>
            <a:r>
              <a:rPr lang="de-DE" sz="1000" b="1" kern="0" dirty="0">
                <a:solidFill>
                  <a:prstClr val="black"/>
                </a:solidFill>
              </a:rPr>
              <a:t>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120">
            <a:extLst>
              <a:ext uri="{FF2B5EF4-FFF2-40B4-BE49-F238E27FC236}">
                <a16:creationId xmlns:a16="http://schemas.microsoft.com/office/drawing/2014/main" id="{4EF87139-0AA5-48B2-90F6-B2A5D2D6C717}"/>
              </a:ext>
            </a:extLst>
          </p:cNvPr>
          <p:cNvSpPr/>
          <p:nvPr/>
        </p:nvSpPr>
        <p:spPr>
          <a:xfrm>
            <a:off x="2462761" y="530690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Predictive</a:t>
            </a:r>
            <a:r>
              <a:rPr lang="de-DE" sz="1000" b="1" kern="0" dirty="0">
                <a:solidFill>
                  <a:prstClr val="black"/>
                </a:solidFill>
              </a:rPr>
              <a:t> main-</a:t>
            </a:r>
            <a:r>
              <a:rPr lang="de-DE" sz="1000" b="1" kern="0" dirty="0" err="1">
                <a:solidFill>
                  <a:prstClr val="black"/>
                </a:solidFill>
              </a:rPr>
              <a:t>tenance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ihandform 122">
            <a:extLst>
              <a:ext uri="{FF2B5EF4-FFF2-40B4-BE49-F238E27FC236}">
                <a16:creationId xmlns:a16="http://schemas.microsoft.com/office/drawing/2014/main" id="{072511C5-E50D-456A-8287-484284F9E421}"/>
              </a:ext>
            </a:extLst>
          </p:cNvPr>
          <p:cNvSpPr/>
          <p:nvPr/>
        </p:nvSpPr>
        <p:spPr>
          <a:xfrm>
            <a:off x="3198487" y="530690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black"/>
                </a:solidFill>
              </a:rPr>
              <a:t>Verification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of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efficiency</a:t>
            </a:r>
            <a:r>
              <a:rPr lang="de-DE" sz="1000" b="1" kern="0" dirty="0">
                <a:solidFill>
                  <a:prstClr val="black"/>
                </a:solidFill>
              </a:rPr>
              <a:t> </a:t>
            </a:r>
            <a:r>
              <a:rPr lang="de-DE" sz="1000" b="1" kern="0" dirty="0" err="1">
                <a:solidFill>
                  <a:prstClr val="black"/>
                </a:solidFill>
              </a:rPr>
              <a:t>measures</a:t>
            </a:r>
            <a:endParaRPr lang="de-DE" sz="1000" b="1" kern="0" dirty="0">
              <a:solidFill>
                <a:prstClr val="black"/>
              </a:solidFill>
            </a:endParaRPr>
          </a:p>
        </p:txBody>
      </p:sp>
      <p:sp>
        <p:nvSpPr>
          <p:cNvPr id="38" name="Rechteck 124">
            <a:extLst>
              <a:ext uri="{FF2B5EF4-FFF2-40B4-BE49-F238E27FC236}">
                <a16:creationId xmlns:a16="http://schemas.microsoft.com/office/drawing/2014/main" id="{A3FFC4C8-BE10-4455-B489-7DAC71445D8E}"/>
              </a:ext>
            </a:extLst>
          </p:cNvPr>
          <p:cNvSpPr/>
          <p:nvPr/>
        </p:nvSpPr>
        <p:spPr>
          <a:xfrm>
            <a:off x="475531" y="505925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Successful Use for Operational Practice</a:t>
            </a:r>
          </a:p>
        </p:txBody>
      </p:sp>
      <p:sp>
        <p:nvSpPr>
          <p:cNvPr id="39" name="Freihandform 46">
            <a:extLst>
              <a:ext uri="{FF2B5EF4-FFF2-40B4-BE49-F238E27FC236}">
                <a16:creationId xmlns:a16="http://schemas.microsoft.com/office/drawing/2014/main" id="{6170BE59-CC74-4E4C-968D-87781BBBF1E9}"/>
              </a:ext>
            </a:extLst>
          </p:cNvPr>
          <p:cNvSpPr/>
          <p:nvPr/>
        </p:nvSpPr>
        <p:spPr>
          <a:xfrm>
            <a:off x="4493014" y="606391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48">
            <a:extLst>
              <a:ext uri="{FF2B5EF4-FFF2-40B4-BE49-F238E27FC236}">
                <a16:creationId xmlns:a16="http://schemas.microsoft.com/office/drawing/2014/main" id="{76E68932-773D-4D44-9529-564E4A72392B}"/>
              </a:ext>
            </a:extLst>
          </p:cNvPr>
          <p:cNvSpPr/>
          <p:nvPr/>
        </p:nvSpPr>
        <p:spPr>
          <a:xfrm>
            <a:off x="564110" y="605543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feld 1">
            <a:extLst>
              <a:ext uri="{FF2B5EF4-FFF2-40B4-BE49-F238E27FC236}">
                <a16:creationId xmlns:a16="http://schemas.microsoft.com/office/drawing/2014/main" id="{8479A071-833F-469E-9A66-BF2EB22CEA78}"/>
              </a:ext>
            </a:extLst>
          </p:cNvPr>
          <p:cNvSpPr txBox="1"/>
          <p:nvPr/>
        </p:nvSpPr>
        <p:spPr>
          <a:xfrm>
            <a:off x="4627355" y="5989248"/>
            <a:ext cx="4375966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application: Monitoring</a:t>
            </a:r>
          </a:p>
        </p:txBody>
      </p:sp>
      <p:sp>
        <p:nvSpPr>
          <p:cNvPr id="42" name="Textfeld 50">
            <a:extLst>
              <a:ext uri="{FF2B5EF4-FFF2-40B4-BE49-F238E27FC236}">
                <a16:creationId xmlns:a16="http://schemas.microsoft.com/office/drawing/2014/main" id="{36C0D77E-91B6-4CCE-A677-8775B4AC6417}"/>
              </a:ext>
            </a:extLst>
          </p:cNvPr>
          <p:cNvSpPr txBox="1"/>
          <p:nvPr/>
        </p:nvSpPr>
        <p:spPr>
          <a:xfrm>
            <a:off x="690831" y="5989248"/>
            <a:ext cx="3712835" cy="1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application: Recording of actual values</a:t>
            </a:r>
          </a:p>
        </p:txBody>
      </p:sp>
      <p:sp>
        <p:nvSpPr>
          <p:cNvPr id="43" name="Rechteck 74">
            <a:extLst>
              <a:ext uri="{FF2B5EF4-FFF2-40B4-BE49-F238E27FC236}">
                <a16:creationId xmlns:a16="http://schemas.microsoft.com/office/drawing/2014/main" id="{82AED255-713B-4A2B-9D57-20C2A1EF4EC5}"/>
              </a:ext>
            </a:extLst>
          </p:cNvPr>
          <p:cNvSpPr/>
          <p:nvPr/>
        </p:nvSpPr>
        <p:spPr>
          <a:xfrm>
            <a:off x="498512" y="183272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lang="en-US" sz="1100" b="1" kern="0">
                <a:solidFill>
                  <a:prstClr val="black"/>
                </a:solidFill>
              </a:rPr>
              <a:t>Step 2: Conception of the Data Collection and Specification of the Measuring Points 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75">
            <a:extLst>
              <a:ext uri="{FF2B5EF4-FFF2-40B4-BE49-F238E27FC236}">
                <a16:creationId xmlns:a16="http://schemas.microsoft.com/office/drawing/2014/main" id="{0D261A57-5650-45C5-B69B-86947C80FC61}"/>
              </a:ext>
            </a:extLst>
          </p:cNvPr>
          <p:cNvSpPr/>
          <p:nvPr/>
        </p:nvSpPr>
        <p:spPr>
          <a:xfrm>
            <a:off x="536717" y="2086079"/>
            <a:ext cx="1289622" cy="431601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0" dirty="0">
                <a:solidFill>
                  <a:prstClr val="white"/>
                </a:solidFill>
              </a:rPr>
              <a:t>Energy and Mass Flow Scheme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ihandform 76">
            <a:extLst>
              <a:ext uri="{FF2B5EF4-FFF2-40B4-BE49-F238E27FC236}">
                <a16:creationId xmlns:a16="http://schemas.microsoft.com/office/drawing/2014/main" id="{C5351A52-4350-4DFF-B137-4566C4D2DEDF}"/>
              </a:ext>
            </a:extLst>
          </p:cNvPr>
          <p:cNvSpPr/>
          <p:nvPr/>
        </p:nvSpPr>
        <p:spPr>
          <a:xfrm>
            <a:off x="3061394" y="2086078"/>
            <a:ext cx="1570770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Supplement E-B Diagram with Ext. Influencing Factors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ihandform 78">
            <a:extLst>
              <a:ext uri="{FF2B5EF4-FFF2-40B4-BE49-F238E27FC236}">
                <a16:creationId xmlns:a16="http://schemas.microsoft.com/office/drawing/2014/main" id="{BCCF4F32-6A70-4A19-90E3-8EE9F9CFD823}"/>
              </a:ext>
            </a:extLst>
          </p:cNvPr>
          <p:cNvSpPr/>
          <p:nvPr/>
        </p:nvSpPr>
        <p:spPr>
          <a:xfrm>
            <a:off x="1900829" y="2086079"/>
            <a:ext cx="1077556" cy="431604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Effort-benefit</a:t>
            </a:r>
            <a:r>
              <a:rPr lang="de-DE" sz="1000" b="1" kern="0" dirty="0">
                <a:solidFill>
                  <a:prstClr val="white"/>
                </a:solidFill>
              </a:rPr>
              <a:t> </a:t>
            </a:r>
            <a:r>
              <a:rPr lang="de-DE" sz="1000" b="1" kern="0" dirty="0" err="1">
                <a:solidFill>
                  <a:prstClr val="white"/>
                </a:solidFill>
              </a:rPr>
              <a:t>diagram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ihandform 79">
            <a:extLst>
              <a:ext uri="{FF2B5EF4-FFF2-40B4-BE49-F238E27FC236}">
                <a16:creationId xmlns:a16="http://schemas.microsoft.com/office/drawing/2014/main" id="{DE9D5EAA-47BE-464E-A4A6-9F68DC53F6E5}"/>
              </a:ext>
            </a:extLst>
          </p:cNvPr>
          <p:cNvSpPr/>
          <p:nvPr/>
        </p:nvSpPr>
        <p:spPr>
          <a:xfrm>
            <a:off x="4699876" y="2086079"/>
            <a:ext cx="2094396" cy="431603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Measurement concept for data acquisition of benefit, effort, ext. influencing variables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feil nach unten 2">
            <a:extLst>
              <a:ext uri="{FF2B5EF4-FFF2-40B4-BE49-F238E27FC236}">
                <a16:creationId xmlns:a16="http://schemas.microsoft.com/office/drawing/2014/main" id="{2E2FBA89-4DA7-4709-ADEF-45ED73043B8B}"/>
              </a:ext>
            </a:extLst>
          </p:cNvPr>
          <p:cNvSpPr/>
          <p:nvPr/>
        </p:nvSpPr>
        <p:spPr>
          <a:xfrm>
            <a:off x="3224477" y="489272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Freihandform 51">
            <a:extLst>
              <a:ext uri="{FF2B5EF4-FFF2-40B4-BE49-F238E27FC236}">
                <a16:creationId xmlns:a16="http://schemas.microsoft.com/office/drawing/2014/main" id="{AD758C51-8AA2-4360-A958-FF005BB10B48}"/>
              </a:ext>
            </a:extLst>
          </p:cNvPr>
          <p:cNvSpPr/>
          <p:nvPr/>
        </p:nvSpPr>
        <p:spPr>
          <a:xfrm>
            <a:off x="5411780" y="144903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Mapping of Systems and Responsibilities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bgerundetes Rechteck 4">
            <a:extLst>
              <a:ext uri="{FF2B5EF4-FFF2-40B4-BE49-F238E27FC236}">
                <a16:creationId xmlns:a16="http://schemas.microsoft.com/office/drawing/2014/main" id="{15848D8A-E75F-4E02-A03D-B10517CE2205}"/>
              </a:ext>
            </a:extLst>
          </p:cNvPr>
          <p:cNvSpPr/>
          <p:nvPr/>
        </p:nvSpPr>
        <p:spPr>
          <a:xfrm>
            <a:off x="388483" y="114167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Grafik 47">
            <a:extLst>
              <a:ext uri="{FF2B5EF4-FFF2-40B4-BE49-F238E27FC236}">
                <a16:creationId xmlns:a16="http://schemas.microsoft.com/office/drawing/2014/main" id="{343E3341-3A4F-4FBA-BDC0-8B7FEF659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1493385"/>
            <a:ext cx="303198" cy="232610"/>
          </a:xfrm>
          <a:prstGeom prst="rect">
            <a:avLst/>
          </a:prstGeom>
        </p:spPr>
      </p:pic>
      <p:pic>
        <p:nvPicPr>
          <p:cNvPr id="52" name="Grafik 49">
            <a:extLst>
              <a:ext uri="{FF2B5EF4-FFF2-40B4-BE49-F238E27FC236}">
                <a16:creationId xmlns:a16="http://schemas.microsoft.com/office/drawing/2014/main" id="{6577A63D-53FC-41C9-A118-659E9017E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585A03E9-B19E-4A5D-8905-45C45CFFC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728640"/>
            <a:ext cx="303198" cy="232610"/>
          </a:xfrm>
          <a:prstGeom prst="rect">
            <a:avLst/>
          </a:prstGeom>
        </p:spPr>
      </p:pic>
      <p:pic>
        <p:nvPicPr>
          <p:cNvPr id="54" name="Grafik 55">
            <a:extLst>
              <a:ext uri="{FF2B5EF4-FFF2-40B4-BE49-F238E27FC236}">
                <a16:creationId xmlns:a16="http://schemas.microsoft.com/office/drawing/2014/main" id="{29E8881A-5646-4F5B-8F5A-AB258D35D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47" y="3596153"/>
            <a:ext cx="303198" cy="232610"/>
          </a:xfrm>
          <a:prstGeom prst="rect">
            <a:avLst/>
          </a:prstGeom>
        </p:spPr>
      </p:pic>
      <p:pic>
        <p:nvPicPr>
          <p:cNvPr id="55" name="Grafik 58">
            <a:extLst>
              <a:ext uri="{FF2B5EF4-FFF2-40B4-BE49-F238E27FC236}">
                <a16:creationId xmlns:a16="http://schemas.microsoft.com/office/drawing/2014/main" id="{C5C53845-8DBE-44AD-A81A-6AF612A8F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84" y="5444039"/>
            <a:ext cx="303198" cy="232610"/>
          </a:xfrm>
          <a:prstGeom prst="rect">
            <a:avLst/>
          </a:prstGeom>
        </p:spPr>
      </p:pic>
      <p:pic>
        <p:nvPicPr>
          <p:cNvPr id="56" name="Grafik 62">
            <a:extLst>
              <a:ext uri="{FF2B5EF4-FFF2-40B4-BE49-F238E27FC236}">
                <a16:creationId xmlns:a16="http://schemas.microsoft.com/office/drawing/2014/main" id="{EFAC70D6-6A67-4EF7-A064-F95603DF6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47" y="4355234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8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7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663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Include existing in the company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3192E55-DDDA-4A22-8815-C1877B3377CD}"/>
              </a:ext>
            </a:extLst>
          </p:cNvPr>
          <p:cNvSpPr txBox="1">
            <a:spLocks/>
          </p:cNvSpPr>
          <p:nvPr/>
        </p:nvSpPr>
        <p:spPr>
          <a:xfrm>
            <a:off x="370136" y="245184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Integration into strategic management processes.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6EF77A-B7D5-4BCA-A7CC-AB2067955DC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0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1018704"/>
            <a:ext cx="8402400" cy="288032"/>
          </a:xfrm>
        </p:spPr>
        <p:txBody>
          <a:bodyPr/>
          <a:lstStyle/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Include stakeholder analysis, risks and opportunities if they had</a:t>
            </a:r>
            <a:endParaRPr lang="es-ES" sz="20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D4F22F-1EA2-4523-A9E9-383F356F7A6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Integration into strategic management processes.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5E6046-5D51-492C-8C6F-4178DB1487C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7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65664" y="1185116"/>
          <a:ext cx="8306871" cy="471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algn="ctr"/>
                      <a:endParaRPr lang="es-ES" sz="18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/>
                        <a:t>Stakeholder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Requirements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/>
                        <a:t>Relevance</a:t>
                      </a:r>
                      <a:r>
                        <a:rPr lang="de-DE" sz="11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(1-5)</a:t>
                      </a:r>
                      <a:endParaRPr lang="de-D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Control</a:t>
                      </a:r>
                      <a:r>
                        <a:rPr lang="de-DE" sz="1100" dirty="0"/>
                        <a:t> / </a:t>
                      </a:r>
                      <a:r>
                        <a:rPr lang="de-DE" sz="1100" dirty="0" err="1"/>
                        <a:t>Application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points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r>
                        <a:rPr lang="de-DE" sz="1100" dirty="0"/>
                        <a:t> / </a:t>
                      </a:r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Purchasing</a:t>
                      </a:r>
                      <a:r>
                        <a:rPr lang="de-DE" sz="1100" dirty="0"/>
                        <a:t> / Controlling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Stability / Reduction of energy costs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Investments in green technologies and processes with subsidies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Employees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Attractive Employer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Resources and 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Training / further education concerning Influence on energy efficiency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Resource Management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Training and motivation concept for energy efficiency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de-DE" sz="1100" dirty="0"/>
                        <a:t>EEG </a:t>
                      </a:r>
                      <a:r>
                        <a:rPr lang="de-DE" sz="1100" dirty="0" err="1"/>
                        <a:t>exemption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tax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refund</a:t>
                      </a:r>
                      <a:endParaRPr lang="de-DE" sz="1100" dirty="0"/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de-DE" sz="1100" dirty="0" err="1"/>
                        <a:t>image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Implementation of the </a:t>
                      </a:r>
                      <a:r>
                        <a:rPr lang="en-US" sz="1100" dirty="0" err="1"/>
                        <a:t>EnM</a:t>
                      </a:r>
                      <a:r>
                        <a:rPr lang="en-US" sz="1100" dirty="0"/>
                        <a:t> / ISO 50001 with the necessary resources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Clients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Requirements Precise data on 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values Products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Climate protection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certificate products, measurement,</a:t>
                      </a:r>
                    </a:p>
                    <a:p>
                      <a:pPr algn="ctr"/>
                      <a:r>
                        <a:rPr lang="en-US" sz="1100" dirty="0"/>
                        <a:t>reporting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Politics / </a:t>
                      </a:r>
                      <a:r>
                        <a:rPr lang="de-DE" sz="1100" dirty="0" err="1"/>
                        <a:t>Legislation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Compliance with energy and climate targets for companies (Germany / EU)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Introduction of operation ISO 50001 and/or execution of energy audits according to EDL-G compliance </a:t>
                      </a:r>
                      <a:r>
                        <a:rPr lang="en-US" sz="1100" dirty="0" err="1"/>
                        <a:t>compliance</a:t>
                      </a:r>
                      <a:endParaRPr lang="en-US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&amp; Opportunity Assessment - Examples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547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57dcf4a7-cd30-45ae-940f-c673e6c8995a"/>
    <ds:schemaRef ds:uri="2f6a910d-138e-42c1-8e8a-320c1b7cf3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4697</Words>
  <Application>Microsoft Office PowerPoint</Application>
  <PresentationFormat>Presentación en pantalla (4:3)</PresentationFormat>
  <Paragraphs>986</Paragraphs>
  <Slides>42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Wingdings</vt:lpstr>
      <vt:lpstr>Larissa</vt:lpstr>
      <vt:lpstr>Visio</vt:lpstr>
      <vt:lpstr>Bitmap-Bild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5</cp:revision>
  <dcterms:created xsi:type="dcterms:W3CDTF">2015-07-06T02:50:51Z</dcterms:created>
  <dcterms:modified xsi:type="dcterms:W3CDTF">2019-07-31T08:57:04Z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