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65"/>
  </p:notesMasterIdLst>
  <p:sldIdLst>
    <p:sldId id="264" r:id="rId6"/>
    <p:sldId id="315" r:id="rId7"/>
    <p:sldId id="316" r:id="rId8"/>
    <p:sldId id="448" r:id="rId9"/>
    <p:sldId id="449" r:id="rId10"/>
    <p:sldId id="450" r:id="rId11"/>
    <p:sldId id="300" r:id="rId12"/>
    <p:sldId id="319" r:id="rId13"/>
    <p:sldId id="320" r:id="rId14"/>
    <p:sldId id="321" r:id="rId15"/>
    <p:sldId id="322" r:id="rId16"/>
    <p:sldId id="396" r:id="rId17"/>
    <p:sldId id="324" r:id="rId18"/>
    <p:sldId id="451" r:id="rId19"/>
    <p:sldId id="326" r:id="rId20"/>
    <p:sldId id="420" r:id="rId21"/>
    <p:sldId id="327" r:id="rId22"/>
    <p:sldId id="452" r:id="rId23"/>
    <p:sldId id="329" r:id="rId24"/>
    <p:sldId id="426" r:id="rId25"/>
    <p:sldId id="331" r:id="rId26"/>
    <p:sldId id="332" r:id="rId27"/>
    <p:sldId id="333" r:id="rId28"/>
    <p:sldId id="334" r:id="rId29"/>
    <p:sldId id="380" r:id="rId30"/>
    <p:sldId id="335" r:id="rId31"/>
    <p:sldId id="453" r:id="rId32"/>
    <p:sldId id="454" r:id="rId33"/>
    <p:sldId id="455" r:id="rId34"/>
    <p:sldId id="456" r:id="rId35"/>
    <p:sldId id="457" r:id="rId36"/>
    <p:sldId id="459" r:id="rId37"/>
    <p:sldId id="458" r:id="rId38"/>
    <p:sldId id="460" r:id="rId39"/>
    <p:sldId id="461" r:id="rId40"/>
    <p:sldId id="462" r:id="rId41"/>
    <p:sldId id="463" r:id="rId42"/>
    <p:sldId id="440" r:id="rId43"/>
    <p:sldId id="464" r:id="rId44"/>
    <p:sldId id="364" r:id="rId45"/>
    <p:sldId id="365" r:id="rId46"/>
    <p:sldId id="465" r:id="rId47"/>
    <p:sldId id="443" r:id="rId48"/>
    <p:sldId id="466" r:id="rId49"/>
    <p:sldId id="467" r:id="rId50"/>
    <p:sldId id="468" r:id="rId51"/>
    <p:sldId id="469" r:id="rId52"/>
    <p:sldId id="470" r:id="rId53"/>
    <p:sldId id="342" r:id="rId54"/>
    <p:sldId id="442" r:id="rId55"/>
    <p:sldId id="471" r:id="rId56"/>
    <p:sldId id="444" r:id="rId57"/>
    <p:sldId id="445" r:id="rId58"/>
    <p:sldId id="446" r:id="rId59"/>
    <p:sldId id="447" r:id="rId60"/>
    <p:sldId id="472" r:id="rId61"/>
    <p:sldId id="473" r:id="rId62"/>
    <p:sldId id="474" r:id="rId63"/>
    <p:sldId id="475" r:id="rId6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88B"/>
    <a:srgbClr val="2AA4A4"/>
    <a:srgbClr val="E7EEEF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A1501-82B6-45A7-AD2E-5C2665EBAA4A}" v="18" dt="2019-07-24T13:05:36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050" y="1182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79BA1501-82B6-45A7-AD2E-5C2665EBAA4A}"/>
    <pc:docChg chg="custSel modSld">
      <pc:chgData name="Sara Zarazaga Navarro" userId="3d120633-b5e1-4aa4-9335-407903167109" providerId="ADAL" clId="{79BA1501-82B6-45A7-AD2E-5C2665EBAA4A}" dt="2019-07-24T13:05:36.163" v="17" actId="207"/>
      <pc:docMkLst>
        <pc:docMk/>
      </pc:docMkLst>
      <pc:sldChg chg="addSp delSp modSp">
        <pc:chgData name="Sara Zarazaga Navarro" userId="3d120633-b5e1-4aa4-9335-407903167109" providerId="ADAL" clId="{79BA1501-82B6-45A7-AD2E-5C2665EBAA4A}" dt="2019-07-24T13:04:13.210" v="6" actId="207"/>
        <pc:sldMkLst>
          <pc:docMk/>
          <pc:sldMk cId="3530448664" sldId="333"/>
        </pc:sldMkLst>
        <pc:spChg chg="mod">
          <ac:chgData name="Sara Zarazaga Navarro" userId="3d120633-b5e1-4aa4-9335-407903167109" providerId="ADAL" clId="{79BA1501-82B6-45A7-AD2E-5C2665EBAA4A}" dt="2019-07-24T13:04:13.210" v="6" actId="207"/>
          <ac:spMkLst>
            <pc:docMk/>
            <pc:sldMk cId="3530448664" sldId="333"/>
            <ac:spMk id="3" creationId="{00000000-0000-0000-0000-000000000000}"/>
          </ac:spMkLst>
        </pc:spChg>
        <pc:picChg chg="add">
          <ac:chgData name="Sara Zarazaga Navarro" userId="3d120633-b5e1-4aa4-9335-407903167109" providerId="ADAL" clId="{79BA1501-82B6-45A7-AD2E-5C2665EBAA4A}" dt="2019-07-24T13:03:58.658" v="3"/>
          <ac:picMkLst>
            <pc:docMk/>
            <pc:sldMk cId="3530448664" sldId="333"/>
            <ac:picMk id="14" creationId="{3A3B5BBE-3FBF-40C3-8D7C-D710D23BFFD1}"/>
          </ac:picMkLst>
        </pc:picChg>
        <pc:picChg chg="del">
          <ac:chgData name="Sara Zarazaga Navarro" userId="3d120633-b5e1-4aa4-9335-407903167109" providerId="ADAL" clId="{79BA1501-82B6-45A7-AD2E-5C2665EBAA4A}" dt="2019-07-24T13:03:58.388" v="2" actId="478"/>
          <ac:picMkLst>
            <pc:docMk/>
            <pc:sldMk cId="3530448664" sldId="333"/>
            <ac:picMk id="1026" creationId="{00000000-0000-0000-0000-000000000000}"/>
          </ac:picMkLst>
        </pc:picChg>
      </pc:sldChg>
      <pc:sldChg chg="modSp">
        <pc:chgData name="Sara Zarazaga Navarro" userId="3d120633-b5e1-4aa4-9335-407903167109" providerId="ADAL" clId="{79BA1501-82B6-45A7-AD2E-5C2665EBAA4A}" dt="2019-07-24T13:04:34.234" v="8" actId="208"/>
        <pc:sldMkLst>
          <pc:docMk/>
          <pc:sldMk cId="1708202349" sldId="335"/>
        </pc:sldMkLst>
        <pc:spChg chg="mod">
          <ac:chgData name="Sara Zarazaga Navarro" userId="3d120633-b5e1-4aa4-9335-407903167109" providerId="ADAL" clId="{79BA1501-82B6-45A7-AD2E-5C2665EBAA4A}" dt="2019-07-24T13:04:34.234" v="8" actId="208"/>
          <ac:spMkLst>
            <pc:docMk/>
            <pc:sldMk cId="1708202349" sldId="335"/>
            <ac:spMk id="7" creationId="{00000000-0000-0000-0000-000000000000}"/>
          </ac:spMkLst>
        </pc:spChg>
        <pc:spChg chg="mod">
          <ac:chgData name="Sara Zarazaga Navarro" userId="3d120633-b5e1-4aa4-9335-407903167109" providerId="ADAL" clId="{79BA1501-82B6-45A7-AD2E-5C2665EBAA4A}" dt="2019-07-24T13:04:27.538" v="7" actId="207"/>
          <ac:spMkLst>
            <pc:docMk/>
            <pc:sldMk cId="1708202349" sldId="335"/>
            <ac:spMk id="8" creationId="{00000000-0000-0000-0000-000000000000}"/>
          </ac:spMkLst>
        </pc:spChg>
      </pc:sldChg>
      <pc:sldChg chg="modSp">
        <pc:chgData name="Sara Zarazaga Navarro" userId="3d120633-b5e1-4aa4-9335-407903167109" providerId="ADAL" clId="{79BA1501-82B6-45A7-AD2E-5C2665EBAA4A}" dt="2019-07-24T13:04:56.105" v="12" actId="207"/>
        <pc:sldMkLst>
          <pc:docMk/>
          <pc:sldMk cId="2619818100" sldId="339"/>
        </pc:sldMkLst>
        <pc:spChg chg="mod">
          <ac:chgData name="Sara Zarazaga Navarro" userId="3d120633-b5e1-4aa4-9335-407903167109" providerId="ADAL" clId="{79BA1501-82B6-45A7-AD2E-5C2665EBAA4A}" dt="2019-07-24T13:04:45.001" v="10" actId="207"/>
          <ac:spMkLst>
            <pc:docMk/>
            <pc:sldMk cId="2619818100" sldId="339"/>
            <ac:spMk id="9" creationId="{1ACED0E5-AAFB-47F1-B22D-4DCAC1B04CCF}"/>
          </ac:spMkLst>
        </pc:spChg>
        <pc:spChg chg="mod">
          <ac:chgData name="Sara Zarazaga Navarro" userId="3d120633-b5e1-4aa4-9335-407903167109" providerId="ADAL" clId="{79BA1501-82B6-45A7-AD2E-5C2665EBAA4A}" dt="2019-07-24T13:04:52.327" v="11" actId="207"/>
          <ac:spMkLst>
            <pc:docMk/>
            <pc:sldMk cId="2619818100" sldId="339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79BA1501-82B6-45A7-AD2E-5C2665EBAA4A}" dt="2019-07-24T13:04:56.105" v="12" actId="207"/>
          <ac:spMkLst>
            <pc:docMk/>
            <pc:sldMk cId="2619818100" sldId="339"/>
            <ac:spMk id="11" creationId="{00000000-0000-0000-0000-000000000000}"/>
          </ac:spMkLst>
        </pc:spChg>
      </pc:sldChg>
      <pc:sldChg chg="modSp">
        <pc:chgData name="Sara Zarazaga Navarro" userId="3d120633-b5e1-4aa4-9335-407903167109" providerId="ADAL" clId="{79BA1501-82B6-45A7-AD2E-5C2665EBAA4A}" dt="2019-07-24T13:05:13.434" v="16" actId="207"/>
        <pc:sldMkLst>
          <pc:docMk/>
          <pc:sldMk cId="1724277399" sldId="340"/>
        </pc:sldMkLst>
        <pc:spChg chg="mod">
          <ac:chgData name="Sara Zarazaga Navarro" userId="3d120633-b5e1-4aa4-9335-407903167109" providerId="ADAL" clId="{79BA1501-82B6-45A7-AD2E-5C2665EBAA4A}" dt="2019-07-24T13:05:10.590" v="15" actId="207"/>
          <ac:spMkLst>
            <pc:docMk/>
            <pc:sldMk cId="1724277399" sldId="340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79BA1501-82B6-45A7-AD2E-5C2665EBAA4A}" dt="2019-07-24T13:05:13.434" v="16" actId="207"/>
          <ac:spMkLst>
            <pc:docMk/>
            <pc:sldMk cId="1724277399" sldId="340"/>
            <ac:spMk id="11" creationId="{00000000-0000-0000-0000-000000000000}"/>
          </ac:spMkLst>
        </pc:spChg>
      </pc:sldChg>
      <pc:sldChg chg="modSp">
        <pc:chgData name="Sara Zarazaga Navarro" userId="3d120633-b5e1-4aa4-9335-407903167109" providerId="ADAL" clId="{79BA1501-82B6-45A7-AD2E-5C2665EBAA4A}" dt="2019-07-24T13:05:36.163" v="17" actId="207"/>
        <pc:sldMkLst>
          <pc:docMk/>
          <pc:sldMk cId="45015174" sldId="371"/>
        </pc:sldMkLst>
        <pc:spChg chg="mod">
          <ac:chgData name="Sara Zarazaga Navarro" userId="3d120633-b5e1-4aa4-9335-407903167109" providerId="ADAL" clId="{79BA1501-82B6-45A7-AD2E-5C2665EBAA4A}" dt="2019-07-24T13:05:36.163" v="17" actId="207"/>
          <ac:spMkLst>
            <pc:docMk/>
            <pc:sldMk cId="45015174" sldId="371"/>
            <ac:spMk id="21" creationId="{00000000-0000-0000-0000-000000000000}"/>
          </ac:spMkLst>
        </pc:spChg>
      </pc:sldChg>
      <pc:sldChg chg="addSp delSp delAnim modAnim">
        <pc:chgData name="Sara Zarazaga Navarro" userId="3d120633-b5e1-4aa4-9335-407903167109" providerId="ADAL" clId="{79BA1501-82B6-45A7-AD2E-5C2665EBAA4A}" dt="2019-07-24T13:02:33.519" v="1"/>
        <pc:sldMkLst>
          <pc:docMk/>
          <pc:sldMk cId="3779627133" sldId="397"/>
        </pc:sldMkLst>
        <pc:spChg chg="del">
          <ac:chgData name="Sara Zarazaga Navarro" userId="3d120633-b5e1-4aa4-9335-407903167109" providerId="ADAL" clId="{79BA1501-82B6-45A7-AD2E-5C2665EBAA4A}" dt="2019-07-24T13:02:33.086" v="0" actId="478"/>
          <ac:spMkLst>
            <pc:docMk/>
            <pc:sldMk cId="3779627133" sldId="397"/>
            <ac:spMk id="6" creationId="{00000000-0000-0000-0000-000000000000}"/>
          </ac:spMkLst>
        </pc:spChg>
        <pc:spChg chg="add">
          <ac:chgData name="Sara Zarazaga Navarro" userId="3d120633-b5e1-4aa4-9335-407903167109" providerId="ADAL" clId="{79BA1501-82B6-45A7-AD2E-5C2665EBAA4A}" dt="2019-07-24T13:02:33.519" v="1"/>
          <ac:spMkLst>
            <pc:docMk/>
            <pc:sldMk cId="3779627133" sldId="397"/>
            <ac:spMk id="9" creationId="{8547BFCC-3833-4912-BF25-8DDF5CF518C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FF909-DDCF-4722-A14B-69DE9943C6B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263CBC-645C-4947-9860-CD4970D69C38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/>
            <a:t>Kontext &amp; Stakeholderanalyse</a:t>
          </a:r>
          <a:endParaRPr lang="de-DE" sz="1100" kern="1200" dirty="0">
            <a:solidFill>
              <a:srgbClr val="000000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gm:t>
    </dgm:pt>
    <dgm:pt modelId="{82F5FBD8-71CE-4ED8-9411-BA3992467783}" type="parTrans" cxnId="{7111B3A1-1F2D-4F46-B948-F1D2354B1AE4}">
      <dgm:prSet/>
      <dgm:spPr/>
      <dgm:t>
        <a:bodyPr/>
        <a:lstStyle/>
        <a:p>
          <a:endParaRPr lang="de-DE"/>
        </a:p>
      </dgm:t>
    </dgm:pt>
    <dgm:pt modelId="{B0D6972D-1CB0-413F-8AD2-8596F02BB9FB}" type="sibTrans" cxnId="{7111B3A1-1F2D-4F46-B948-F1D2354B1AE4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CBCE07AE-85DF-4612-B1AE-0BC501ADCA9A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Risiko &amp; Chancen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Ermittlung</a:t>
          </a:r>
          <a:endParaRPr lang="de-DE" sz="1100" kern="1200" dirty="0">
            <a:solidFill>
              <a:srgbClr val="000000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gm:t>
    </dgm:pt>
    <dgm:pt modelId="{48E5C4AC-1C17-447A-B737-47AE494B987E}" type="parTrans" cxnId="{0FB77C32-FE8F-4C9C-B585-D85E9D00FB01}">
      <dgm:prSet/>
      <dgm:spPr/>
      <dgm:t>
        <a:bodyPr/>
        <a:lstStyle/>
        <a:p>
          <a:endParaRPr lang="de-DE"/>
        </a:p>
      </dgm:t>
    </dgm:pt>
    <dgm:pt modelId="{F3C2C309-27EB-4900-B345-7A76B334561D}" type="sibTrans" cxnId="{0FB77C32-FE8F-4C9C-B585-D85E9D00FB01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A099E968-9EB5-4297-ACC8-B84FA97EBE3B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/>
            <a:t>Maßnahmenableitung aus Chancen &amp; Risiken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gm:t>
    </dgm:pt>
    <dgm:pt modelId="{23524327-53BE-46FD-8231-F3A709970341}" type="parTrans" cxnId="{9BAA019C-F4C8-48B3-A35C-AD290C518578}">
      <dgm:prSet/>
      <dgm:spPr/>
      <dgm:t>
        <a:bodyPr/>
        <a:lstStyle/>
        <a:p>
          <a:endParaRPr lang="de-DE"/>
        </a:p>
      </dgm:t>
    </dgm:pt>
    <dgm:pt modelId="{F836EB5C-A5A7-46A7-AE76-687D62F9DA38}" type="sibTrans" cxnId="{9BAA019C-F4C8-48B3-A35C-AD290C518578}">
      <dgm:prSet/>
      <dgm:spPr/>
      <dgm:t>
        <a:bodyPr/>
        <a:lstStyle/>
        <a:p>
          <a:endParaRPr lang="de-DE"/>
        </a:p>
      </dgm:t>
    </dgm:pt>
    <dgm:pt modelId="{238986FF-4FE7-48ED-A565-AE25A81AD790}" type="pres">
      <dgm:prSet presAssocID="{938FF909-DDCF-4722-A14B-69DE9943C6B0}" presName="Name0" presStyleCnt="0">
        <dgm:presLayoutVars>
          <dgm:dir/>
          <dgm:resizeHandles val="exact"/>
        </dgm:presLayoutVars>
      </dgm:prSet>
      <dgm:spPr/>
    </dgm:pt>
    <dgm:pt modelId="{399CC019-093E-4A39-A3EE-A43CD472B912}" type="pres">
      <dgm:prSet presAssocID="{F7263CBC-645C-4947-9860-CD4970D69C38}" presName="node" presStyleLbl="node1" presStyleIdx="0" presStyleCnt="3" custLinFactNeighborX="-20509">
        <dgm:presLayoutVars>
          <dgm:bulletEnabled val="1"/>
        </dgm:presLayoutVars>
      </dgm:prSet>
      <dgm:spPr/>
    </dgm:pt>
    <dgm:pt modelId="{4E2908DF-CAFE-4150-8047-C60161BBC2F0}" type="pres">
      <dgm:prSet presAssocID="{B0D6972D-1CB0-413F-8AD2-8596F02BB9FB}" presName="sibTrans" presStyleLbl="sibTrans2D1" presStyleIdx="0" presStyleCnt="2"/>
      <dgm:spPr/>
    </dgm:pt>
    <dgm:pt modelId="{DE4D56EE-9BB7-42D2-A9C2-04FA103D0F0D}" type="pres">
      <dgm:prSet presAssocID="{B0D6972D-1CB0-413F-8AD2-8596F02BB9FB}" presName="connectorText" presStyleLbl="sibTrans2D1" presStyleIdx="0" presStyleCnt="2"/>
      <dgm:spPr/>
    </dgm:pt>
    <dgm:pt modelId="{B22B9CDE-15BF-4D58-A04A-AEC6DD51CB8F}" type="pres">
      <dgm:prSet presAssocID="{CBCE07AE-85DF-4612-B1AE-0BC501ADCA9A}" presName="node" presStyleLbl="node1" presStyleIdx="1" presStyleCnt="3">
        <dgm:presLayoutVars>
          <dgm:bulletEnabled val="1"/>
        </dgm:presLayoutVars>
      </dgm:prSet>
      <dgm:spPr/>
    </dgm:pt>
    <dgm:pt modelId="{BCF06188-D7C0-4600-AC31-FC1DB73E266F}" type="pres">
      <dgm:prSet presAssocID="{F3C2C309-27EB-4900-B345-7A76B334561D}" presName="sibTrans" presStyleLbl="sibTrans2D1" presStyleIdx="1" presStyleCnt="2"/>
      <dgm:spPr/>
    </dgm:pt>
    <dgm:pt modelId="{1EA65F40-87FE-4AF2-8AB1-8B511221BE55}" type="pres">
      <dgm:prSet presAssocID="{F3C2C309-27EB-4900-B345-7A76B334561D}" presName="connectorText" presStyleLbl="sibTrans2D1" presStyleIdx="1" presStyleCnt="2"/>
      <dgm:spPr/>
    </dgm:pt>
    <dgm:pt modelId="{83A5BEEF-5121-4FCC-B3D1-5806F8F83AA2}" type="pres">
      <dgm:prSet presAssocID="{A099E968-9EB5-4297-ACC8-B84FA97EBE3B}" presName="node" presStyleLbl="node1" presStyleIdx="2" presStyleCnt="3">
        <dgm:presLayoutVars>
          <dgm:bulletEnabled val="1"/>
        </dgm:presLayoutVars>
      </dgm:prSet>
      <dgm:spPr/>
    </dgm:pt>
  </dgm:ptLst>
  <dgm:cxnLst>
    <dgm:cxn modelId="{A0033B09-80B3-4E58-8E66-0438770ED62E}" type="presOf" srcId="{F7263CBC-645C-4947-9860-CD4970D69C38}" destId="{399CC019-093E-4A39-A3EE-A43CD472B912}" srcOrd="0" destOrd="0" presId="urn:microsoft.com/office/officeart/2005/8/layout/process1"/>
    <dgm:cxn modelId="{553B6827-D78A-442B-846A-E63E0C9B0C10}" type="presOf" srcId="{A099E968-9EB5-4297-ACC8-B84FA97EBE3B}" destId="{83A5BEEF-5121-4FCC-B3D1-5806F8F83AA2}" srcOrd="0" destOrd="0" presId="urn:microsoft.com/office/officeart/2005/8/layout/process1"/>
    <dgm:cxn modelId="{E44EA82E-D3C6-4008-A4B5-DC96DAEE437F}" type="presOf" srcId="{F3C2C309-27EB-4900-B345-7A76B334561D}" destId="{1EA65F40-87FE-4AF2-8AB1-8B511221BE55}" srcOrd="1" destOrd="0" presId="urn:microsoft.com/office/officeart/2005/8/layout/process1"/>
    <dgm:cxn modelId="{0FB77C32-FE8F-4C9C-B585-D85E9D00FB01}" srcId="{938FF909-DDCF-4722-A14B-69DE9943C6B0}" destId="{CBCE07AE-85DF-4612-B1AE-0BC501ADCA9A}" srcOrd="1" destOrd="0" parTransId="{48E5C4AC-1C17-447A-B737-47AE494B987E}" sibTransId="{F3C2C309-27EB-4900-B345-7A76B334561D}"/>
    <dgm:cxn modelId="{1F67164F-5346-4EE8-8AEC-2D81D10EAC3B}" type="presOf" srcId="{938FF909-DDCF-4722-A14B-69DE9943C6B0}" destId="{238986FF-4FE7-48ED-A565-AE25A81AD790}" srcOrd="0" destOrd="0" presId="urn:microsoft.com/office/officeart/2005/8/layout/process1"/>
    <dgm:cxn modelId="{CCFB997E-E8E2-4285-83DE-A32A4BF89EA1}" type="presOf" srcId="{B0D6972D-1CB0-413F-8AD2-8596F02BB9FB}" destId="{DE4D56EE-9BB7-42D2-A9C2-04FA103D0F0D}" srcOrd="1" destOrd="0" presId="urn:microsoft.com/office/officeart/2005/8/layout/process1"/>
    <dgm:cxn modelId="{9BAA019C-F4C8-48B3-A35C-AD290C518578}" srcId="{938FF909-DDCF-4722-A14B-69DE9943C6B0}" destId="{A099E968-9EB5-4297-ACC8-B84FA97EBE3B}" srcOrd="2" destOrd="0" parTransId="{23524327-53BE-46FD-8231-F3A709970341}" sibTransId="{F836EB5C-A5A7-46A7-AE76-687D62F9DA38}"/>
    <dgm:cxn modelId="{7111B3A1-1F2D-4F46-B948-F1D2354B1AE4}" srcId="{938FF909-DDCF-4722-A14B-69DE9943C6B0}" destId="{F7263CBC-645C-4947-9860-CD4970D69C38}" srcOrd="0" destOrd="0" parTransId="{82F5FBD8-71CE-4ED8-9411-BA3992467783}" sibTransId="{B0D6972D-1CB0-413F-8AD2-8596F02BB9FB}"/>
    <dgm:cxn modelId="{A6A6EAAD-9AD2-429A-BEA3-F4E1B9CEDF2D}" type="presOf" srcId="{B0D6972D-1CB0-413F-8AD2-8596F02BB9FB}" destId="{4E2908DF-CAFE-4150-8047-C60161BBC2F0}" srcOrd="0" destOrd="0" presId="urn:microsoft.com/office/officeart/2005/8/layout/process1"/>
    <dgm:cxn modelId="{D6CB2EB7-CD4C-449C-A42A-AB1AA184CB11}" type="presOf" srcId="{F3C2C309-27EB-4900-B345-7A76B334561D}" destId="{BCF06188-D7C0-4600-AC31-FC1DB73E266F}" srcOrd="0" destOrd="0" presId="urn:microsoft.com/office/officeart/2005/8/layout/process1"/>
    <dgm:cxn modelId="{7A2FC6BF-7D56-4534-817E-4493E8CB5186}" type="presOf" srcId="{CBCE07AE-85DF-4612-B1AE-0BC501ADCA9A}" destId="{B22B9CDE-15BF-4D58-A04A-AEC6DD51CB8F}" srcOrd="0" destOrd="0" presId="urn:microsoft.com/office/officeart/2005/8/layout/process1"/>
    <dgm:cxn modelId="{75B060E9-DA36-4EC0-815E-4D052C801F7E}" type="presParOf" srcId="{238986FF-4FE7-48ED-A565-AE25A81AD790}" destId="{399CC019-093E-4A39-A3EE-A43CD472B912}" srcOrd="0" destOrd="0" presId="urn:microsoft.com/office/officeart/2005/8/layout/process1"/>
    <dgm:cxn modelId="{A9597709-57B6-4EC4-93EA-7AD328AA1FDA}" type="presParOf" srcId="{238986FF-4FE7-48ED-A565-AE25A81AD790}" destId="{4E2908DF-CAFE-4150-8047-C60161BBC2F0}" srcOrd="1" destOrd="0" presId="urn:microsoft.com/office/officeart/2005/8/layout/process1"/>
    <dgm:cxn modelId="{B3B45AF1-5493-4D02-B072-7B8FE5E1BEF0}" type="presParOf" srcId="{4E2908DF-CAFE-4150-8047-C60161BBC2F0}" destId="{DE4D56EE-9BB7-42D2-A9C2-04FA103D0F0D}" srcOrd="0" destOrd="0" presId="urn:microsoft.com/office/officeart/2005/8/layout/process1"/>
    <dgm:cxn modelId="{0861E6B3-3010-4753-965B-D6CC99F5418F}" type="presParOf" srcId="{238986FF-4FE7-48ED-A565-AE25A81AD790}" destId="{B22B9CDE-15BF-4D58-A04A-AEC6DD51CB8F}" srcOrd="2" destOrd="0" presId="urn:microsoft.com/office/officeart/2005/8/layout/process1"/>
    <dgm:cxn modelId="{6BD6866C-EBE2-4879-8A0A-F01B822C4426}" type="presParOf" srcId="{238986FF-4FE7-48ED-A565-AE25A81AD790}" destId="{BCF06188-D7C0-4600-AC31-FC1DB73E266F}" srcOrd="3" destOrd="0" presId="urn:microsoft.com/office/officeart/2005/8/layout/process1"/>
    <dgm:cxn modelId="{98D0EDF3-0C87-4836-AE4A-5EEEAB63EB28}" type="presParOf" srcId="{BCF06188-D7C0-4600-AC31-FC1DB73E266F}" destId="{1EA65F40-87FE-4AF2-8AB1-8B511221BE55}" srcOrd="0" destOrd="0" presId="urn:microsoft.com/office/officeart/2005/8/layout/process1"/>
    <dgm:cxn modelId="{AA956045-FBCF-444C-AC23-29345C58EF46}" type="presParOf" srcId="{238986FF-4FE7-48ED-A565-AE25A81AD790}" destId="{83A5BEEF-5121-4FCC-B3D1-5806F8F83A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8FF909-DDCF-4722-A14B-69DE9943C6B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263CBC-645C-4947-9860-CD4970D69C38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/>
            <a:t>Kontext &amp; Stakeholderanalyse</a:t>
          </a:r>
          <a:endParaRPr lang="de-DE" sz="1100" kern="1200" dirty="0">
            <a:solidFill>
              <a:srgbClr val="000000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gm:t>
    </dgm:pt>
    <dgm:pt modelId="{82F5FBD8-71CE-4ED8-9411-BA3992467783}" type="parTrans" cxnId="{7111B3A1-1F2D-4F46-B948-F1D2354B1AE4}">
      <dgm:prSet/>
      <dgm:spPr/>
      <dgm:t>
        <a:bodyPr/>
        <a:lstStyle/>
        <a:p>
          <a:endParaRPr lang="de-DE"/>
        </a:p>
      </dgm:t>
    </dgm:pt>
    <dgm:pt modelId="{B0D6972D-1CB0-413F-8AD2-8596F02BB9FB}" type="sibTrans" cxnId="{7111B3A1-1F2D-4F46-B948-F1D2354B1AE4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CBCE07AE-85DF-4612-B1AE-0BC501ADCA9A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Risiko &amp; Chancen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Ermittlung</a:t>
          </a:r>
          <a:endParaRPr lang="de-DE" sz="1100" kern="1200" dirty="0">
            <a:solidFill>
              <a:srgbClr val="000000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gm:t>
    </dgm:pt>
    <dgm:pt modelId="{48E5C4AC-1C17-447A-B737-47AE494B987E}" type="parTrans" cxnId="{0FB77C32-FE8F-4C9C-B585-D85E9D00FB01}">
      <dgm:prSet/>
      <dgm:spPr/>
      <dgm:t>
        <a:bodyPr/>
        <a:lstStyle/>
        <a:p>
          <a:endParaRPr lang="de-DE"/>
        </a:p>
      </dgm:t>
    </dgm:pt>
    <dgm:pt modelId="{F3C2C309-27EB-4900-B345-7A76B334561D}" type="sibTrans" cxnId="{0FB77C32-FE8F-4C9C-B585-D85E9D00FB01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A099E968-9EB5-4297-ACC8-B84FA97EBE3B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/>
            <a:t>Maßnahmenableitung aus Chancen &amp; Risiken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gm:t>
    </dgm:pt>
    <dgm:pt modelId="{23524327-53BE-46FD-8231-F3A709970341}" type="parTrans" cxnId="{9BAA019C-F4C8-48B3-A35C-AD290C518578}">
      <dgm:prSet/>
      <dgm:spPr/>
      <dgm:t>
        <a:bodyPr/>
        <a:lstStyle/>
        <a:p>
          <a:endParaRPr lang="de-DE"/>
        </a:p>
      </dgm:t>
    </dgm:pt>
    <dgm:pt modelId="{F836EB5C-A5A7-46A7-AE76-687D62F9DA38}" type="sibTrans" cxnId="{9BAA019C-F4C8-48B3-A35C-AD290C518578}">
      <dgm:prSet/>
      <dgm:spPr/>
      <dgm:t>
        <a:bodyPr/>
        <a:lstStyle/>
        <a:p>
          <a:endParaRPr lang="de-DE"/>
        </a:p>
      </dgm:t>
    </dgm:pt>
    <dgm:pt modelId="{238986FF-4FE7-48ED-A565-AE25A81AD790}" type="pres">
      <dgm:prSet presAssocID="{938FF909-DDCF-4722-A14B-69DE9943C6B0}" presName="Name0" presStyleCnt="0">
        <dgm:presLayoutVars>
          <dgm:dir/>
          <dgm:resizeHandles val="exact"/>
        </dgm:presLayoutVars>
      </dgm:prSet>
      <dgm:spPr/>
    </dgm:pt>
    <dgm:pt modelId="{399CC019-093E-4A39-A3EE-A43CD472B912}" type="pres">
      <dgm:prSet presAssocID="{F7263CBC-645C-4947-9860-CD4970D69C38}" presName="node" presStyleLbl="node1" presStyleIdx="0" presStyleCnt="3" custLinFactNeighborX="-20509">
        <dgm:presLayoutVars>
          <dgm:bulletEnabled val="1"/>
        </dgm:presLayoutVars>
      </dgm:prSet>
      <dgm:spPr/>
    </dgm:pt>
    <dgm:pt modelId="{4E2908DF-CAFE-4150-8047-C60161BBC2F0}" type="pres">
      <dgm:prSet presAssocID="{B0D6972D-1CB0-413F-8AD2-8596F02BB9FB}" presName="sibTrans" presStyleLbl="sibTrans2D1" presStyleIdx="0" presStyleCnt="2"/>
      <dgm:spPr/>
    </dgm:pt>
    <dgm:pt modelId="{DE4D56EE-9BB7-42D2-A9C2-04FA103D0F0D}" type="pres">
      <dgm:prSet presAssocID="{B0D6972D-1CB0-413F-8AD2-8596F02BB9FB}" presName="connectorText" presStyleLbl="sibTrans2D1" presStyleIdx="0" presStyleCnt="2"/>
      <dgm:spPr/>
    </dgm:pt>
    <dgm:pt modelId="{B22B9CDE-15BF-4D58-A04A-AEC6DD51CB8F}" type="pres">
      <dgm:prSet presAssocID="{CBCE07AE-85DF-4612-B1AE-0BC501ADCA9A}" presName="node" presStyleLbl="node1" presStyleIdx="1" presStyleCnt="3">
        <dgm:presLayoutVars>
          <dgm:bulletEnabled val="1"/>
        </dgm:presLayoutVars>
      </dgm:prSet>
      <dgm:spPr/>
    </dgm:pt>
    <dgm:pt modelId="{BCF06188-D7C0-4600-AC31-FC1DB73E266F}" type="pres">
      <dgm:prSet presAssocID="{F3C2C309-27EB-4900-B345-7A76B334561D}" presName="sibTrans" presStyleLbl="sibTrans2D1" presStyleIdx="1" presStyleCnt="2"/>
      <dgm:spPr/>
    </dgm:pt>
    <dgm:pt modelId="{1EA65F40-87FE-4AF2-8AB1-8B511221BE55}" type="pres">
      <dgm:prSet presAssocID="{F3C2C309-27EB-4900-B345-7A76B334561D}" presName="connectorText" presStyleLbl="sibTrans2D1" presStyleIdx="1" presStyleCnt="2"/>
      <dgm:spPr/>
    </dgm:pt>
    <dgm:pt modelId="{83A5BEEF-5121-4FCC-B3D1-5806F8F83AA2}" type="pres">
      <dgm:prSet presAssocID="{A099E968-9EB5-4297-ACC8-B84FA97EBE3B}" presName="node" presStyleLbl="node1" presStyleIdx="2" presStyleCnt="3">
        <dgm:presLayoutVars>
          <dgm:bulletEnabled val="1"/>
        </dgm:presLayoutVars>
      </dgm:prSet>
      <dgm:spPr/>
    </dgm:pt>
  </dgm:ptLst>
  <dgm:cxnLst>
    <dgm:cxn modelId="{A0033B09-80B3-4E58-8E66-0438770ED62E}" type="presOf" srcId="{F7263CBC-645C-4947-9860-CD4970D69C38}" destId="{399CC019-093E-4A39-A3EE-A43CD472B912}" srcOrd="0" destOrd="0" presId="urn:microsoft.com/office/officeart/2005/8/layout/process1"/>
    <dgm:cxn modelId="{553B6827-D78A-442B-846A-E63E0C9B0C10}" type="presOf" srcId="{A099E968-9EB5-4297-ACC8-B84FA97EBE3B}" destId="{83A5BEEF-5121-4FCC-B3D1-5806F8F83AA2}" srcOrd="0" destOrd="0" presId="urn:microsoft.com/office/officeart/2005/8/layout/process1"/>
    <dgm:cxn modelId="{E44EA82E-D3C6-4008-A4B5-DC96DAEE437F}" type="presOf" srcId="{F3C2C309-27EB-4900-B345-7A76B334561D}" destId="{1EA65F40-87FE-4AF2-8AB1-8B511221BE55}" srcOrd="1" destOrd="0" presId="urn:microsoft.com/office/officeart/2005/8/layout/process1"/>
    <dgm:cxn modelId="{0FB77C32-FE8F-4C9C-B585-D85E9D00FB01}" srcId="{938FF909-DDCF-4722-A14B-69DE9943C6B0}" destId="{CBCE07AE-85DF-4612-B1AE-0BC501ADCA9A}" srcOrd="1" destOrd="0" parTransId="{48E5C4AC-1C17-447A-B737-47AE494B987E}" sibTransId="{F3C2C309-27EB-4900-B345-7A76B334561D}"/>
    <dgm:cxn modelId="{1F67164F-5346-4EE8-8AEC-2D81D10EAC3B}" type="presOf" srcId="{938FF909-DDCF-4722-A14B-69DE9943C6B0}" destId="{238986FF-4FE7-48ED-A565-AE25A81AD790}" srcOrd="0" destOrd="0" presId="urn:microsoft.com/office/officeart/2005/8/layout/process1"/>
    <dgm:cxn modelId="{CCFB997E-E8E2-4285-83DE-A32A4BF89EA1}" type="presOf" srcId="{B0D6972D-1CB0-413F-8AD2-8596F02BB9FB}" destId="{DE4D56EE-9BB7-42D2-A9C2-04FA103D0F0D}" srcOrd="1" destOrd="0" presId="urn:microsoft.com/office/officeart/2005/8/layout/process1"/>
    <dgm:cxn modelId="{9BAA019C-F4C8-48B3-A35C-AD290C518578}" srcId="{938FF909-DDCF-4722-A14B-69DE9943C6B0}" destId="{A099E968-9EB5-4297-ACC8-B84FA97EBE3B}" srcOrd="2" destOrd="0" parTransId="{23524327-53BE-46FD-8231-F3A709970341}" sibTransId="{F836EB5C-A5A7-46A7-AE76-687D62F9DA38}"/>
    <dgm:cxn modelId="{7111B3A1-1F2D-4F46-B948-F1D2354B1AE4}" srcId="{938FF909-DDCF-4722-A14B-69DE9943C6B0}" destId="{F7263CBC-645C-4947-9860-CD4970D69C38}" srcOrd="0" destOrd="0" parTransId="{82F5FBD8-71CE-4ED8-9411-BA3992467783}" sibTransId="{B0D6972D-1CB0-413F-8AD2-8596F02BB9FB}"/>
    <dgm:cxn modelId="{A6A6EAAD-9AD2-429A-BEA3-F4E1B9CEDF2D}" type="presOf" srcId="{B0D6972D-1CB0-413F-8AD2-8596F02BB9FB}" destId="{4E2908DF-CAFE-4150-8047-C60161BBC2F0}" srcOrd="0" destOrd="0" presId="urn:microsoft.com/office/officeart/2005/8/layout/process1"/>
    <dgm:cxn modelId="{D6CB2EB7-CD4C-449C-A42A-AB1AA184CB11}" type="presOf" srcId="{F3C2C309-27EB-4900-B345-7A76B334561D}" destId="{BCF06188-D7C0-4600-AC31-FC1DB73E266F}" srcOrd="0" destOrd="0" presId="urn:microsoft.com/office/officeart/2005/8/layout/process1"/>
    <dgm:cxn modelId="{7A2FC6BF-7D56-4534-817E-4493E8CB5186}" type="presOf" srcId="{CBCE07AE-85DF-4612-B1AE-0BC501ADCA9A}" destId="{B22B9CDE-15BF-4D58-A04A-AEC6DD51CB8F}" srcOrd="0" destOrd="0" presId="urn:microsoft.com/office/officeart/2005/8/layout/process1"/>
    <dgm:cxn modelId="{75B060E9-DA36-4EC0-815E-4D052C801F7E}" type="presParOf" srcId="{238986FF-4FE7-48ED-A565-AE25A81AD790}" destId="{399CC019-093E-4A39-A3EE-A43CD472B912}" srcOrd="0" destOrd="0" presId="urn:microsoft.com/office/officeart/2005/8/layout/process1"/>
    <dgm:cxn modelId="{A9597709-57B6-4EC4-93EA-7AD328AA1FDA}" type="presParOf" srcId="{238986FF-4FE7-48ED-A565-AE25A81AD790}" destId="{4E2908DF-CAFE-4150-8047-C60161BBC2F0}" srcOrd="1" destOrd="0" presId="urn:microsoft.com/office/officeart/2005/8/layout/process1"/>
    <dgm:cxn modelId="{B3B45AF1-5493-4D02-B072-7B8FE5E1BEF0}" type="presParOf" srcId="{4E2908DF-CAFE-4150-8047-C60161BBC2F0}" destId="{DE4D56EE-9BB7-42D2-A9C2-04FA103D0F0D}" srcOrd="0" destOrd="0" presId="urn:microsoft.com/office/officeart/2005/8/layout/process1"/>
    <dgm:cxn modelId="{0861E6B3-3010-4753-965B-D6CC99F5418F}" type="presParOf" srcId="{238986FF-4FE7-48ED-A565-AE25A81AD790}" destId="{B22B9CDE-15BF-4D58-A04A-AEC6DD51CB8F}" srcOrd="2" destOrd="0" presId="urn:microsoft.com/office/officeart/2005/8/layout/process1"/>
    <dgm:cxn modelId="{6BD6866C-EBE2-4879-8A0A-F01B822C4426}" type="presParOf" srcId="{238986FF-4FE7-48ED-A565-AE25A81AD790}" destId="{BCF06188-D7C0-4600-AC31-FC1DB73E266F}" srcOrd="3" destOrd="0" presId="urn:microsoft.com/office/officeart/2005/8/layout/process1"/>
    <dgm:cxn modelId="{98D0EDF3-0C87-4836-AE4A-5EEEAB63EB28}" type="presParOf" srcId="{BCF06188-D7C0-4600-AC31-FC1DB73E266F}" destId="{1EA65F40-87FE-4AF2-8AB1-8B511221BE55}" srcOrd="0" destOrd="0" presId="urn:microsoft.com/office/officeart/2005/8/layout/process1"/>
    <dgm:cxn modelId="{AA956045-FBCF-444C-AC23-29345C58EF46}" type="presParOf" srcId="{238986FF-4FE7-48ED-A565-AE25A81AD790}" destId="{83A5BEEF-5121-4FCC-B3D1-5806F8F83A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A29876-ED0E-4ED5-B752-A01C6144910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85CB8181-0E03-4C47-AD14-B4C72942FF7D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GB" dirty="0" err="1">
              <a:solidFill>
                <a:schemeClr val="tx1">
                  <a:lumMod val="75000"/>
                  <a:lumOff val="25000"/>
                </a:schemeClr>
              </a:solidFill>
            </a:rPr>
            <a:t>Zielsystem</a:t>
          </a:r>
          <a:endParaRPr lang="en-GB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91BD12-FEAA-4043-9C6C-DCD8FAF20C36}" type="parTrans" cxnId="{B43A05B3-BF78-4EC1-B20C-1A8A108732C3}">
      <dgm:prSet/>
      <dgm:spPr/>
      <dgm:t>
        <a:bodyPr/>
        <a:lstStyle/>
        <a:p>
          <a:endParaRPr lang="de-DE"/>
        </a:p>
      </dgm:t>
    </dgm:pt>
    <dgm:pt modelId="{90A4B632-E48A-408C-A31E-6F7CF4BD45CD}" type="sibTrans" cxnId="{B43A05B3-BF78-4EC1-B20C-1A8A108732C3}">
      <dgm:prSet/>
      <dgm:spPr/>
      <dgm:t>
        <a:bodyPr/>
        <a:lstStyle/>
        <a:p>
          <a:endParaRPr lang="de-DE"/>
        </a:p>
      </dgm:t>
    </dgm:pt>
    <dgm:pt modelId="{98242553-5125-45CD-B1CB-F6B54AC53B84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2000" dirty="0"/>
            <a:t>System-Ziele</a:t>
          </a:r>
          <a:endParaRPr lang="en-GB" sz="2000" dirty="0"/>
        </a:p>
      </dgm:t>
    </dgm:pt>
    <dgm:pt modelId="{C1E52DF2-D723-4868-B377-3747CCB2E92F}" type="parTrans" cxnId="{BB524354-15E4-4A6D-AD92-A83ECA2407CB}">
      <dgm:prSet/>
      <dgm:spPr/>
      <dgm:t>
        <a:bodyPr/>
        <a:lstStyle/>
        <a:p>
          <a:endParaRPr lang="de-DE"/>
        </a:p>
      </dgm:t>
    </dgm:pt>
    <dgm:pt modelId="{DD78189A-7D70-4E3E-AB02-CFB86FDAF89B}" type="sibTrans" cxnId="{BB524354-15E4-4A6D-AD92-A83ECA2407CB}">
      <dgm:prSet/>
      <dgm:spPr/>
      <dgm:t>
        <a:bodyPr/>
        <a:lstStyle/>
        <a:p>
          <a:endParaRPr lang="de-DE"/>
        </a:p>
      </dgm:t>
    </dgm:pt>
    <dgm:pt modelId="{87961D85-F1D3-41A7-BE15-20122EEA1B1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2000" dirty="0"/>
            <a:t>Energie Ziele</a:t>
          </a:r>
        </a:p>
      </dgm:t>
    </dgm:pt>
    <dgm:pt modelId="{1387C675-8C7B-4059-A657-23472CC0B04D}" type="parTrans" cxnId="{A9A5E231-EB00-47C7-AB8D-C20D2C4C147C}">
      <dgm:prSet/>
      <dgm:spPr/>
      <dgm:t>
        <a:bodyPr/>
        <a:lstStyle/>
        <a:p>
          <a:endParaRPr lang="de-DE"/>
        </a:p>
      </dgm:t>
    </dgm:pt>
    <dgm:pt modelId="{96A0FFE5-66D7-43B4-AC2D-AA6A85AE030D}" type="sibTrans" cxnId="{A9A5E231-EB00-47C7-AB8D-C20D2C4C147C}">
      <dgm:prSet/>
      <dgm:spPr/>
      <dgm:t>
        <a:bodyPr/>
        <a:lstStyle/>
        <a:p>
          <a:endParaRPr lang="de-DE"/>
        </a:p>
      </dgm:t>
    </dgm:pt>
    <dgm:pt modelId="{72F6C4B2-4AD7-47C3-B68B-C26FE3CE1A74}" type="pres">
      <dgm:prSet presAssocID="{1CA29876-ED0E-4ED5-B752-A01C6144910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45CF1E-164A-4886-9F77-C7D343A0F092}" type="pres">
      <dgm:prSet presAssocID="{85CB8181-0E03-4C47-AD14-B4C72942FF7D}" presName="vertOne" presStyleCnt="0"/>
      <dgm:spPr/>
    </dgm:pt>
    <dgm:pt modelId="{6CEAB1E8-9D7B-499D-ABCC-8FACD024A8A4}" type="pres">
      <dgm:prSet presAssocID="{85CB8181-0E03-4C47-AD14-B4C72942FF7D}" presName="txOne" presStyleLbl="node0" presStyleIdx="0" presStyleCnt="1" custFlipVert="0" custScaleY="41668" custLinFactY="-18023" custLinFactNeighborX="-37" custLinFactNeighborY="-100000">
        <dgm:presLayoutVars>
          <dgm:chPref val="3"/>
        </dgm:presLayoutVars>
      </dgm:prSet>
      <dgm:spPr/>
    </dgm:pt>
    <dgm:pt modelId="{84DD3B29-2B78-478A-9A27-87C7DDD33F3A}" type="pres">
      <dgm:prSet presAssocID="{85CB8181-0E03-4C47-AD14-B4C72942FF7D}" presName="parTransOne" presStyleCnt="0"/>
      <dgm:spPr/>
    </dgm:pt>
    <dgm:pt modelId="{DC164715-C80A-4245-BC6E-1FDC85480E92}" type="pres">
      <dgm:prSet presAssocID="{85CB8181-0E03-4C47-AD14-B4C72942FF7D}" presName="horzOne" presStyleCnt="0"/>
      <dgm:spPr/>
    </dgm:pt>
    <dgm:pt modelId="{85CD942C-EC60-4F60-829E-F8F08746F8F1}" type="pres">
      <dgm:prSet presAssocID="{98242553-5125-45CD-B1CB-F6B54AC53B84}" presName="vertTwo" presStyleCnt="0"/>
      <dgm:spPr/>
    </dgm:pt>
    <dgm:pt modelId="{8829BAC8-4B10-4291-8298-46CE9E8EB37F}" type="pres">
      <dgm:prSet presAssocID="{98242553-5125-45CD-B1CB-F6B54AC53B84}" presName="txTwo" presStyleLbl="node2" presStyleIdx="0" presStyleCnt="1" custScaleY="200784" custLinFactNeighborX="-251" custLinFactNeighborY="3398">
        <dgm:presLayoutVars>
          <dgm:chPref val="3"/>
        </dgm:presLayoutVars>
      </dgm:prSet>
      <dgm:spPr/>
    </dgm:pt>
    <dgm:pt modelId="{DA01CF80-42BE-4F24-81FB-E64EAA30B20F}" type="pres">
      <dgm:prSet presAssocID="{98242553-5125-45CD-B1CB-F6B54AC53B84}" presName="parTransTwo" presStyleCnt="0"/>
      <dgm:spPr/>
    </dgm:pt>
    <dgm:pt modelId="{20508017-3CA7-47B4-80B8-A6CB9E1C3B7A}" type="pres">
      <dgm:prSet presAssocID="{98242553-5125-45CD-B1CB-F6B54AC53B84}" presName="horzTwo" presStyleCnt="0"/>
      <dgm:spPr/>
    </dgm:pt>
    <dgm:pt modelId="{4495A4BC-DE9C-453F-9AFB-990F1CA8C040}" type="pres">
      <dgm:prSet presAssocID="{87961D85-F1D3-41A7-BE15-20122EEA1B10}" presName="vertThree" presStyleCnt="0"/>
      <dgm:spPr/>
    </dgm:pt>
    <dgm:pt modelId="{2DD3E086-B28F-4ADC-B971-6CBA215F0237}" type="pres">
      <dgm:prSet presAssocID="{87961D85-F1D3-41A7-BE15-20122EEA1B10}" presName="txThree" presStyleLbl="node3" presStyleIdx="0" presStyleCnt="1" custScaleY="200784" custLinFactNeighborX="29310" custLinFactNeighborY="1047">
        <dgm:presLayoutVars>
          <dgm:chPref val="3"/>
        </dgm:presLayoutVars>
      </dgm:prSet>
      <dgm:spPr/>
    </dgm:pt>
    <dgm:pt modelId="{5990B264-BAD7-4917-BA37-400C59F3B886}" type="pres">
      <dgm:prSet presAssocID="{87961D85-F1D3-41A7-BE15-20122EEA1B10}" presName="horzThree" presStyleCnt="0"/>
      <dgm:spPr/>
    </dgm:pt>
  </dgm:ptLst>
  <dgm:cxnLst>
    <dgm:cxn modelId="{A9A5E231-EB00-47C7-AB8D-C20D2C4C147C}" srcId="{98242553-5125-45CD-B1CB-F6B54AC53B84}" destId="{87961D85-F1D3-41A7-BE15-20122EEA1B10}" srcOrd="0" destOrd="0" parTransId="{1387C675-8C7B-4059-A657-23472CC0B04D}" sibTransId="{96A0FFE5-66D7-43B4-AC2D-AA6A85AE030D}"/>
    <dgm:cxn modelId="{BB524354-15E4-4A6D-AD92-A83ECA2407CB}" srcId="{85CB8181-0E03-4C47-AD14-B4C72942FF7D}" destId="{98242553-5125-45CD-B1CB-F6B54AC53B84}" srcOrd="0" destOrd="0" parTransId="{C1E52DF2-D723-4868-B377-3747CCB2E92F}" sibTransId="{DD78189A-7D70-4E3E-AB02-CFB86FDAF89B}"/>
    <dgm:cxn modelId="{E6955382-E297-4CDB-B1B8-304F938C9684}" type="presOf" srcId="{87961D85-F1D3-41A7-BE15-20122EEA1B10}" destId="{2DD3E086-B28F-4ADC-B971-6CBA215F0237}" srcOrd="0" destOrd="0" presId="urn:microsoft.com/office/officeart/2005/8/layout/hierarchy4"/>
    <dgm:cxn modelId="{8F6385A1-1C42-477A-BE4F-3514549749CE}" type="presOf" srcId="{85CB8181-0E03-4C47-AD14-B4C72942FF7D}" destId="{6CEAB1E8-9D7B-499D-ABCC-8FACD024A8A4}" srcOrd="0" destOrd="0" presId="urn:microsoft.com/office/officeart/2005/8/layout/hierarchy4"/>
    <dgm:cxn modelId="{90CCDBB0-B980-49AA-A1C3-564A3502D29B}" type="presOf" srcId="{98242553-5125-45CD-B1CB-F6B54AC53B84}" destId="{8829BAC8-4B10-4291-8298-46CE9E8EB37F}" srcOrd="0" destOrd="0" presId="urn:microsoft.com/office/officeart/2005/8/layout/hierarchy4"/>
    <dgm:cxn modelId="{B43A05B3-BF78-4EC1-B20C-1A8A108732C3}" srcId="{1CA29876-ED0E-4ED5-B752-A01C61449106}" destId="{85CB8181-0E03-4C47-AD14-B4C72942FF7D}" srcOrd="0" destOrd="0" parTransId="{C391BD12-FEAA-4043-9C6C-DCD8FAF20C36}" sibTransId="{90A4B632-E48A-408C-A31E-6F7CF4BD45CD}"/>
    <dgm:cxn modelId="{ED2F13E0-30C6-4F0E-AE9B-217F84CB511C}" type="presOf" srcId="{1CA29876-ED0E-4ED5-B752-A01C61449106}" destId="{72F6C4B2-4AD7-47C3-B68B-C26FE3CE1A74}" srcOrd="0" destOrd="0" presId="urn:microsoft.com/office/officeart/2005/8/layout/hierarchy4"/>
    <dgm:cxn modelId="{4779FB33-84E2-4778-AA6B-3C94E7832F96}" type="presParOf" srcId="{72F6C4B2-4AD7-47C3-B68B-C26FE3CE1A74}" destId="{5345CF1E-164A-4886-9F77-C7D343A0F092}" srcOrd="0" destOrd="0" presId="urn:microsoft.com/office/officeart/2005/8/layout/hierarchy4"/>
    <dgm:cxn modelId="{27B7DB53-47DD-4B92-A93F-6B081A347578}" type="presParOf" srcId="{5345CF1E-164A-4886-9F77-C7D343A0F092}" destId="{6CEAB1E8-9D7B-499D-ABCC-8FACD024A8A4}" srcOrd="0" destOrd="0" presId="urn:microsoft.com/office/officeart/2005/8/layout/hierarchy4"/>
    <dgm:cxn modelId="{805D0FEC-6A30-4CBB-8D54-943F918A2A0F}" type="presParOf" srcId="{5345CF1E-164A-4886-9F77-C7D343A0F092}" destId="{84DD3B29-2B78-478A-9A27-87C7DDD33F3A}" srcOrd="1" destOrd="0" presId="urn:microsoft.com/office/officeart/2005/8/layout/hierarchy4"/>
    <dgm:cxn modelId="{92771C42-EC07-4E1A-844A-EA1AAA3D71CF}" type="presParOf" srcId="{5345CF1E-164A-4886-9F77-C7D343A0F092}" destId="{DC164715-C80A-4245-BC6E-1FDC85480E92}" srcOrd="2" destOrd="0" presId="urn:microsoft.com/office/officeart/2005/8/layout/hierarchy4"/>
    <dgm:cxn modelId="{D3D8AE31-BA0B-4062-89F6-543F6CEA28FE}" type="presParOf" srcId="{DC164715-C80A-4245-BC6E-1FDC85480E92}" destId="{85CD942C-EC60-4F60-829E-F8F08746F8F1}" srcOrd="0" destOrd="0" presId="urn:microsoft.com/office/officeart/2005/8/layout/hierarchy4"/>
    <dgm:cxn modelId="{A8ACD898-FCB9-4223-80C8-2A8FC9CA13B3}" type="presParOf" srcId="{85CD942C-EC60-4F60-829E-F8F08746F8F1}" destId="{8829BAC8-4B10-4291-8298-46CE9E8EB37F}" srcOrd="0" destOrd="0" presId="urn:microsoft.com/office/officeart/2005/8/layout/hierarchy4"/>
    <dgm:cxn modelId="{0B9FB06D-6272-4D15-B3D6-A9032CB2A600}" type="presParOf" srcId="{85CD942C-EC60-4F60-829E-F8F08746F8F1}" destId="{DA01CF80-42BE-4F24-81FB-E64EAA30B20F}" srcOrd="1" destOrd="0" presId="urn:microsoft.com/office/officeart/2005/8/layout/hierarchy4"/>
    <dgm:cxn modelId="{7CD30C21-7C23-47C1-B1BC-12C9185959BB}" type="presParOf" srcId="{85CD942C-EC60-4F60-829E-F8F08746F8F1}" destId="{20508017-3CA7-47B4-80B8-A6CB9E1C3B7A}" srcOrd="2" destOrd="0" presId="urn:microsoft.com/office/officeart/2005/8/layout/hierarchy4"/>
    <dgm:cxn modelId="{3797DAAF-E83C-48CC-AEC7-F9706C876988}" type="presParOf" srcId="{20508017-3CA7-47B4-80B8-A6CB9E1C3B7A}" destId="{4495A4BC-DE9C-453F-9AFB-990F1CA8C040}" srcOrd="0" destOrd="0" presId="urn:microsoft.com/office/officeart/2005/8/layout/hierarchy4"/>
    <dgm:cxn modelId="{52BDE8C2-A1DE-42E6-8C34-B37A8A61040F}" type="presParOf" srcId="{4495A4BC-DE9C-453F-9AFB-990F1CA8C040}" destId="{2DD3E086-B28F-4ADC-B971-6CBA215F0237}" srcOrd="0" destOrd="0" presId="urn:microsoft.com/office/officeart/2005/8/layout/hierarchy4"/>
    <dgm:cxn modelId="{D5319629-CEAB-4BD5-8ACD-AA7ABEA95786}" type="presParOf" srcId="{4495A4BC-DE9C-453F-9AFB-990F1CA8C040}" destId="{5990B264-BAD7-4917-BA37-400C59F3B886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766359-AB70-4ADD-8680-E3DC5DE3FA1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1347A99-2610-406A-BA14-CD8287D7712E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400" b="1" dirty="0" err="1">
              <a:solidFill>
                <a:schemeClr val="tx1">
                  <a:lumMod val="75000"/>
                  <a:lumOff val="25000"/>
                </a:schemeClr>
              </a:solidFill>
            </a:rPr>
            <a:t>Verhaltenskompetenz</a:t>
          </a:r>
          <a:endParaRPr lang="en-GB" sz="1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A506AE-5EE3-46D7-91A7-0FA7D400668D}" type="parTrans" cxnId="{06595740-E876-4C11-BC7C-24AF88B229D9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2AA2F2D-FC94-4EAB-9A3D-F640E9E38201}" type="sibTrans" cxnId="{06595740-E876-4C11-BC7C-24AF88B229D9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BF64B15-C931-48AE-97E1-CAA6E21D929B}">
      <dgm:prSet phldrT="[Text]" custT="1"/>
      <dgm:spPr>
        <a:solidFill>
          <a:srgbClr val="88E28F"/>
        </a:solidFill>
        <a:ln>
          <a:solidFill>
            <a:schemeClr val="accent4"/>
          </a:solidFill>
        </a:ln>
      </dgm:spPr>
      <dgm:t>
        <a:bodyPr anchor="b"/>
        <a:lstStyle/>
        <a:p>
          <a:br>
            <a:rPr lang="de-DE" sz="1100" b="1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br>
            <a:rPr lang="de-DE" sz="1100" b="1" dirty="0">
              <a:solidFill>
                <a:schemeClr val="tx1">
                  <a:lumMod val="75000"/>
                  <a:lumOff val="25000"/>
                </a:schemeClr>
              </a:solidFill>
            </a:rPr>
          </a:br>
          <a:r>
            <a:rPr lang="en-GB" sz="1200" b="1" dirty="0" err="1">
              <a:solidFill>
                <a:schemeClr val="tx1">
                  <a:lumMod val="75000"/>
                  <a:lumOff val="25000"/>
                </a:schemeClr>
              </a:solidFill>
            </a:rPr>
            <a:t>Fach</a:t>
          </a:r>
          <a:r>
            <a:rPr lang="en-GB" sz="1200" b="1" dirty="0">
              <a:solidFill>
                <a:schemeClr val="tx1">
                  <a:lumMod val="75000"/>
                  <a:lumOff val="25000"/>
                </a:schemeClr>
              </a:solidFill>
            </a:rPr>
            <a:t>-</a:t>
          </a:r>
        </a:p>
        <a:p>
          <a:r>
            <a:rPr lang="en-GB" sz="1200" b="1" dirty="0" err="1">
              <a:solidFill>
                <a:schemeClr val="tx1">
                  <a:lumMod val="75000"/>
                  <a:lumOff val="25000"/>
                </a:schemeClr>
              </a:solidFill>
            </a:rPr>
            <a:t>Kompetenz</a:t>
          </a:r>
          <a:r>
            <a:rPr lang="de-DE" sz="1200" b="1" dirty="0">
              <a:solidFill>
                <a:schemeClr val="tx1">
                  <a:lumMod val="75000"/>
                  <a:lumOff val="25000"/>
                </a:schemeClr>
              </a:solidFill>
            </a:rPr>
            <a:t>
</a:t>
          </a:r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33E986A-CF8E-489E-8E80-38771F17AD1E}" type="parTrans" cxnId="{790436F1-676E-43FF-9D3B-DEEA9EFC7684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E1F29A0-0D9B-4564-A53E-ABFC03855410}" type="sibTrans" cxnId="{790436F1-676E-43FF-9D3B-DEEA9EFC7684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9E93588-3564-4720-BD25-9D707F11394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000" b="1" dirty="0" err="1">
              <a:solidFill>
                <a:schemeClr val="tx1">
                  <a:lumMod val="75000"/>
                  <a:lumOff val="25000"/>
                </a:schemeClr>
              </a:solidFill>
            </a:rPr>
            <a:t>Persönlichkeit</a:t>
          </a:r>
          <a:endParaRPr lang="en-GB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087A335-1C07-4495-B61F-0E784C6E5CDF}" type="parTrans" cxnId="{F3FB7479-D3B0-4C24-9357-3322307D4AE2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91CE6D5-7638-4CB7-BCBF-C08E62C35522}" type="sibTrans" cxnId="{F3FB7479-D3B0-4C24-9357-3322307D4AE2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FA3C2D-2611-40B2-9F49-F774D3FC087A}" type="pres">
      <dgm:prSet presAssocID="{EC766359-AB70-4ADD-8680-E3DC5DE3FA1B}" presName="Name0" presStyleCnt="0">
        <dgm:presLayoutVars>
          <dgm:dir/>
          <dgm:animLvl val="lvl"/>
          <dgm:resizeHandles val="exact"/>
        </dgm:presLayoutVars>
      </dgm:prSet>
      <dgm:spPr/>
    </dgm:pt>
    <dgm:pt modelId="{9AF290B4-49A4-4C4D-8211-5B0EE6238F63}" type="pres">
      <dgm:prSet presAssocID="{6BF64B15-C931-48AE-97E1-CAA6E21D929B}" presName="Name8" presStyleCnt="0"/>
      <dgm:spPr/>
    </dgm:pt>
    <dgm:pt modelId="{8F011266-00F0-44C1-BB56-E3D3188CC66E}" type="pres">
      <dgm:prSet presAssocID="{6BF64B15-C931-48AE-97E1-CAA6E21D929B}" presName="level" presStyleLbl="node1" presStyleIdx="0" presStyleCnt="3" custScaleX="96767" custScaleY="131571" custLinFactNeighborX="1317" custLinFactNeighborY="3554">
        <dgm:presLayoutVars>
          <dgm:chMax val="1"/>
          <dgm:bulletEnabled val="1"/>
        </dgm:presLayoutVars>
      </dgm:prSet>
      <dgm:spPr/>
    </dgm:pt>
    <dgm:pt modelId="{97E587B4-6C30-457E-BFA4-96C66ACC6611}" type="pres">
      <dgm:prSet presAssocID="{6BF64B15-C931-48AE-97E1-CAA6E21D92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E2AA42-6F91-4D9D-9FD1-0A515E8A601E}" type="pres">
      <dgm:prSet presAssocID="{41347A99-2610-406A-BA14-CD8287D7712E}" presName="Name8" presStyleCnt="0"/>
      <dgm:spPr/>
    </dgm:pt>
    <dgm:pt modelId="{DA3C1CD8-828F-43D2-9844-45D43F0986AC}" type="pres">
      <dgm:prSet presAssocID="{41347A99-2610-406A-BA14-CD8287D7712E}" presName="level" presStyleLbl="node1" presStyleIdx="1" presStyleCnt="3" custScaleX="97230" custScaleY="50068" custLinFactNeighborX="960" custLinFactNeighborY="-1666">
        <dgm:presLayoutVars>
          <dgm:chMax val="1"/>
          <dgm:bulletEnabled val="1"/>
        </dgm:presLayoutVars>
      </dgm:prSet>
      <dgm:spPr/>
    </dgm:pt>
    <dgm:pt modelId="{B15D54EA-1BED-4174-A6E1-290310B4BFBF}" type="pres">
      <dgm:prSet presAssocID="{41347A99-2610-406A-BA14-CD8287D771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5E3229-E563-4831-9FBE-4A130544AD61}" type="pres">
      <dgm:prSet presAssocID="{19E93588-3564-4720-BD25-9D707F113946}" presName="Name8" presStyleCnt="0"/>
      <dgm:spPr/>
    </dgm:pt>
    <dgm:pt modelId="{46F0EBBD-9B09-4D1E-A6CF-F20F44833CB8}" type="pres">
      <dgm:prSet presAssocID="{19E93588-3564-4720-BD25-9D707F113946}" presName="level" presStyleLbl="node1" presStyleIdx="2" presStyleCnt="3" custLinFactNeighborY="12187">
        <dgm:presLayoutVars>
          <dgm:chMax val="1"/>
          <dgm:bulletEnabled val="1"/>
        </dgm:presLayoutVars>
      </dgm:prSet>
      <dgm:spPr/>
    </dgm:pt>
    <dgm:pt modelId="{2B0D1177-7BB2-474D-A6BA-6679E31F81DB}" type="pres">
      <dgm:prSet presAssocID="{19E93588-3564-4720-BD25-9D707F11394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B150525-52B9-4F7F-9CCE-C369C8DF710E}" type="presOf" srcId="{6BF64B15-C931-48AE-97E1-CAA6E21D929B}" destId="{97E587B4-6C30-457E-BFA4-96C66ACC6611}" srcOrd="1" destOrd="0" presId="urn:microsoft.com/office/officeart/2005/8/layout/pyramid1"/>
    <dgm:cxn modelId="{06595740-E876-4C11-BC7C-24AF88B229D9}" srcId="{EC766359-AB70-4ADD-8680-E3DC5DE3FA1B}" destId="{41347A99-2610-406A-BA14-CD8287D7712E}" srcOrd="1" destOrd="0" parTransId="{6DA506AE-5EE3-46D7-91A7-0FA7D400668D}" sibTransId="{52AA2F2D-FC94-4EAB-9A3D-F640E9E38201}"/>
    <dgm:cxn modelId="{5B512463-6F77-490F-9AFA-CCA470984A9F}" type="presOf" srcId="{19E93588-3564-4720-BD25-9D707F113946}" destId="{46F0EBBD-9B09-4D1E-A6CF-F20F44833CB8}" srcOrd="0" destOrd="0" presId="urn:microsoft.com/office/officeart/2005/8/layout/pyramid1"/>
    <dgm:cxn modelId="{F3FB7479-D3B0-4C24-9357-3322307D4AE2}" srcId="{EC766359-AB70-4ADD-8680-E3DC5DE3FA1B}" destId="{19E93588-3564-4720-BD25-9D707F113946}" srcOrd="2" destOrd="0" parTransId="{7087A335-1C07-4495-B61F-0E784C6E5CDF}" sibTransId="{491CE6D5-7638-4CB7-BCBF-C08E62C35522}"/>
    <dgm:cxn modelId="{8652359E-DC8C-4C1C-8274-DF340806B220}" type="presOf" srcId="{6BF64B15-C931-48AE-97E1-CAA6E21D929B}" destId="{8F011266-00F0-44C1-BB56-E3D3188CC66E}" srcOrd="0" destOrd="0" presId="urn:microsoft.com/office/officeart/2005/8/layout/pyramid1"/>
    <dgm:cxn modelId="{F9DD35A9-A787-46DB-AB70-31C3B9D83176}" type="presOf" srcId="{EC766359-AB70-4ADD-8680-E3DC5DE3FA1B}" destId="{4BFA3C2D-2611-40B2-9F49-F774D3FC087A}" srcOrd="0" destOrd="0" presId="urn:microsoft.com/office/officeart/2005/8/layout/pyramid1"/>
    <dgm:cxn modelId="{F8955EAC-D59A-426B-93FA-D3230D5D53E2}" type="presOf" srcId="{19E93588-3564-4720-BD25-9D707F113946}" destId="{2B0D1177-7BB2-474D-A6BA-6679E31F81DB}" srcOrd="1" destOrd="0" presId="urn:microsoft.com/office/officeart/2005/8/layout/pyramid1"/>
    <dgm:cxn modelId="{98C011F0-4EC1-4E18-A821-B5261B56874D}" type="presOf" srcId="{41347A99-2610-406A-BA14-CD8287D7712E}" destId="{DA3C1CD8-828F-43D2-9844-45D43F0986AC}" srcOrd="0" destOrd="0" presId="urn:microsoft.com/office/officeart/2005/8/layout/pyramid1"/>
    <dgm:cxn modelId="{790436F1-676E-43FF-9D3B-DEEA9EFC7684}" srcId="{EC766359-AB70-4ADD-8680-E3DC5DE3FA1B}" destId="{6BF64B15-C931-48AE-97E1-CAA6E21D929B}" srcOrd="0" destOrd="0" parTransId="{433E986A-CF8E-489E-8E80-38771F17AD1E}" sibTransId="{2E1F29A0-0D9B-4564-A53E-ABFC03855410}"/>
    <dgm:cxn modelId="{488357F9-8E19-406C-9252-F0199AD3CE0C}" type="presOf" srcId="{41347A99-2610-406A-BA14-CD8287D7712E}" destId="{B15D54EA-1BED-4174-A6E1-290310B4BFBF}" srcOrd="1" destOrd="0" presId="urn:microsoft.com/office/officeart/2005/8/layout/pyramid1"/>
    <dgm:cxn modelId="{EF9979C2-ABB4-424A-9961-6FBE51CC3EAE}" type="presParOf" srcId="{4BFA3C2D-2611-40B2-9F49-F774D3FC087A}" destId="{9AF290B4-49A4-4C4D-8211-5B0EE6238F63}" srcOrd="0" destOrd="0" presId="urn:microsoft.com/office/officeart/2005/8/layout/pyramid1"/>
    <dgm:cxn modelId="{BB1EBD6D-CF4B-4E23-A291-287A1181709E}" type="presParOf" srcId="{9AF290B4-49A4-4C4D-8211-5B0EE6238F63}" destId="{8F011266-00F0-44C1-BB56-E3D3188CC66E}" srcOrd="0" destOrd="0" presId="urn:microsoft.com/office/officeart/2005/8/layout/pyramid1"/>
    <dgm:cxn modelId="{EC1904CB-9E50-4116-94A6-57E3AED26089}" type="presParOf" srcId="{9AF290B4-49A4-4C4D-8211-5B0EE6238F63}" destId="{97E587B4-6C30-457E-BFA4-96C66ACC6611}" srcOrd="1" destOrd="0" presId="urn:microsoft.com/office/officeart/2005/8/layout/pyramid1"/>
    <dgm:cxn modelId="{CE1FE58C-6560-4653-A2BE-C59B83B5A1C8}" type="presParOf" srcId="{4BFA3C2D-2611-40B2-9F49-F774D3FC087A}" destId="{2BE2AA42-6F91-4D9D-9FD1-0A515E8A601E}" srcOrd="1" destOrd="0" presId="urn:microsoft.com/office/officeart/2005/8/layout/pyramid1"/>
    <dgm:cxn modelId="{FE50CAE3-AA46-42AB-AC39-A70CB026B522}" type="presParOf" srcId="{2BE2AA42-6F91-4D9D-9FD1-0A515E8A601E}" destId="{DA3C1CD8-828F-43D2-9844-45D43F0986AC}" srcOrd="0" destOrd="0" presId="urn:microsoft.com/office/officeart/2005/8/layout/pyramid1"/>
    <dgm:cxn modelId="{8D94FBFB-2F55-4E81-ADA9-6A8B28BCAD86}" type="presParOf" srcId="{2BE2AA42-6F91-4D9D-9FD1-0A515E8A601E}" destId="{B15D54EA-1BED-4174-A6E1-290310B4BFBF}" srcOrd="1" destOrd="0" presId="urn:microsoft.com/office/officeart/2005/8/layout/pyramid1"/>
    <dgm:cxn modelId="{80708FC3-2F3C-46A5-9E72-891D887CA4B9}" type="presParOf" srcId="{4BFA3C2D-2611-40B2-9F49-F774D3FC087A}" destId="{385E3229-E563-4831-9FBE-4A130544AD61}" srcOrd="2" destOrd="0" presId="urn:microsoft.com/office/officeart/2005/8/layout/pyramid1"/>
    <dgm:cxn modelId="{DE16E0FC-927B-4D45-8EC7-189EF89B5436}" type="presParOf" srcId="{385E3229-E563-4831-9FBE-4A130544AD61}" destId="{46F0EBBD-9B09-4D1E-A6CF-F20F44833CB8}" srcOrd="0" destOrd="0" presId="urn:microsoft.com/office/officeart/2005/8/layout/pyramid1"/>
    <dgm:cxn modelId="{D82418F8-E7B4-4B3D-9D25-7331A37CA0A4}" type="presParOf" srcId="{385E3229-E563-4831-9FBE-4A130544AD61}" destId="{2B0D1177-7BB2-474D-A6BA-6679E31F81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819C42-E30F-489D-8EB9-A1D05759EB1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C19BA5-325B-4258-94F4-71F808C19D56}">
      <dgm:prSet phldrT="[Text]"/>
      <dgm:spPr>
        <a:xfrm>
          <a:off x="24814" y="2266"/>
          <a:ext cx="1875964" cy="750385"/>
        </a:xfrm>
        <a:prstGeom prst="chevron">
          <a:avLst/>
        </a:prstGeom>
        <a:solidFill>
          <a:srgbClr val="F49F25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motivieren</a:t>
          </a:r>
        </a:p>
      </dgm:t>
    </dgm:pt>
    <dgm:pt modelId="{9A1ACE3E-8E87-41CF-A7B9-5A408C4C79A1}" type="parTrans" cxnId="{36CA1F46-1C29-4831-8130-3DB5AC53EBF0}">
      <dgm:prSet/>
      <dgm:spPr/>
      <dgm:t>
        <a:bodyPr/>
        <a:lstStyle/>
        <a:p>
          <a:endParaRPr lang="de-DE"/>
        </a:p>
      </dgm:t>
    </dgm:pt>
    <dgm:pt modelId="{855D313E-D81A-4B37-A2E8-8F9BA0AFCF12}" type="sibTrans" cxnId="{36CA1F46-1C29-4831-8130-3DB5AC53EBF0}">
      <dgm:prSet/>
      <dgm:spPr/>
      <dgm:t>
        <a:bodyPr/>
        <a:lstStyle/>
        <a:p>
          <a:endParaRPr lang="de-DE"/>
        </a:p>
      </dgm:t>
    </dgm:pt>
    <dgm:pt modelId="{657230E7-1B02-46B8-BBC5-5C8281597D91}">
      <dgm:prSet phldrT="[Text]" custT="1"/>
      <dgm:spPr>
        <a:xfrm>
          <a:off x="1656903" y="66049"/>
          <a:ext cx="1557050" cy="622820"/>
        </a:xfrm>
        <a:prstGeom prst="chevron">
          <a:avLst/>
        </a:prstGeom>
        <a:solidFill>
          <a:srgbClr val="F49F25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Feedback</a:t>
          </a:r>
        </a:p>
      </dgm:t>
    </dgm:pt>
    <dgm:pt modelId="{EB1C1D52-40E2-49F0-9858-9C33428D200D}" type="parTrans" cxnId="{DC1DE261-1788-49F8-953F-15B6E1C4D687}">
      <dgm:prSet/>
      <dgm:spPr/>
      <dgm:t>
        <a:bodyPr/>
        <a:lstStyle/>
        <a:p>
          <a:endParaRPr lang="de-DE"/>
        </a:p>
      </dgm:t>
    </dgm:pt>
    <dgm:pt modelId="{AB0932FE-0D70-489C-8447-43E50D2C78FE}" type="sibTrans" cxnId="{DC1DE261-1788-49F8-953F-15B6E1C4D687}">
      <dgm:prSet/>
      <dgm:spPr/>
      <dgm:t>
        <a:bodyPr/>
        <a:lstStyle/>
        <a:p>
          <a:endParaRPr lang="de-DE"/>
        </a:p>
      </dgm:t>
    </dgm:pt>
    <dgm:pt modelId="{6A32DF0D-19BA-4EA7-A3EA-2667D9A21846}">
      <dgm:prSet phldrT="[Text]"/>
      <dgm:spPr>
        <a:xfrm>
          <a:off x="24814" y="857706"/>
          <a:ext cx="1875964" cy="750385"/>
        </a:xfrm>
        <a:prstGeom prst="chevron">
          <a:avLst/>
        </a:prstGeom>
        <a:solidFill>
          <a:srgbClr val="F49F25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beteiligen</a:t>
          </a:r>
        </a:p>
      </dgm:t>
    </dgm:pt>
    <dgm:pt modelId="{B5E08677-13F4-4539-9FDF-30BEA206CF4A}" type="parTrans" cxnId="{7FCEA369-86F7-4DA3-A037-42614A369A6F}">
      <dgm:prSet/>
      <dgm:spPr/>
      <dgm:t>
        <a:bodyPr/>
        <a:lstStyle/>
        <a:p>
          <a:endParaRPr lang="de-DE"/>
        </a:p>
      </dgm:t>
    </dgm:pt>
    <dgm:pt modelId="{C8B1C0D3-D5A3-4ED3-8A5D-0FEFF8931E44}" type="sibTrans" cxnId="{7FCEA369-86F7-4DA3-A037-42614A369A6F}">
      <dgm:prSet/>
      <dgm:spPr/>
      <dgm:t>
        <a:bodyPr/>
        <a:lstStyle/>
        <a:p>
          <a:endParaRPr lang="de-DE"/>
        </a:p>
      </dgm:t>
    </dgm:pt>
    <dgm:pt modelId="{6FCF858A-8510-451C-A0C5-2F77AAB54097}">
      <dgm:prSet phldrT="[Text]" custT="1"/>
      <dgm:spPr>
        <a:xfrm>
          <a:off x="1656903" y="921489"/>
          <a:ext cx="1557050" cy="622820"/>
        </a:xfrm>
        <a:prstGeom prst="chevron">
          <a:avLst/>
        </a:prstGeom>
        <a:solidFill>
          <a:srgbClr val="F49F25">
            <a:lumMod val="75000"/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Vorschlags-wesen</a:t>
          </a:r>
        </a:p>
      </dgm:t>
    </dgm:pt>
    <dgm:pt modelId="{A248D656-0435-4CB5-B95B-A48221EF9E94}" type="parTrans" cxnId="{A5EFE797-4196-4B8E-8EE6-FF5A072836D2}">
      <dgm:prSet/>
      <dgm:spPr/>
      <dgm:t>
        <a:bodyPr/>
        <a:lstStyle/>
        <a:p>
          <a:endParaRPr lang="de-DE"/>
        </a:p>
      </dgm:t>
    </dgm:pt>
    <dgm:pt modelId="{EC505385-A97C-48A0-A194-D384F8760CEB}" type="sibTrans" cxnId="{A5EFE797-4196-4B8E-8EE6-FF5A072836D2}">
      <dgm:prSet/>
      <dgm:spPr/>
      <dgm:t>
        <a:bodyPr/>
        <a:lstStyle/>
        <a:p>
          <a:endParaRPr lang="de-DE"/>
        </a:p>
      </dgm:t>
    </dgm:pt>
    <dgm:pt modelId="{AB936372-C5D0-431A-AEB3-C9CA514819EE}">
      <dgm:prSet phldrT="[Text]" custT="1"/>
      <dgm:spPr>
        <a:xfrm>
          <a:off x="2995966" y="921489"/>
          <a:ext cx="1557050" cy="622820"/>
        </a:xfrm>
        <a:prstGeom prst="chevron">
          <a:avLst/>
        </a:prstGeom>
        <a:solidFill>
          <a:srgbClr val="F49F25">
            <a:lumMod val="75000"/>
            <a:alpha val="8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EnergieScouts</a:t>
          </a:r>
          <a:endParaRPr lang="de-DE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CAD20B9-ADEA-42D1-8A09-F3179EDA6CDD}" type="parTrans" cxnId="{9B852D39-02F4-4B34-AA1D-6CD0D31DE7DD}">
      <dgm:prSet/>
      <dgm:spPr/>
      <dgm:t>
        <a:bodyPr/>
        <a:lstStyle/>
        <a:p>
          <a:endParaRPr lang="de-DE"/>
        </a:p>
      </dgm:t>
    </dgm:pt>
    <dgm:pt modelId="{324DFBB2-AAD1-477A-B191-023DA00E696B}" type="sibTrans" cxnId="{9B852D39-02F4-4B34-AA1D-6CD0D31DE7DD}">
      <dgm:prSet/>
      <dgm:spPr/>
      <dgm:t>
        <a:bodyPr/>
        <a:lstStyle/>
        <a:p>
          <a:endParaRPr lang="de-DE"/>
        </a:p>
      </dgm:t>
    </dgm:pt>
    <dgm:pt modelId="{E26ACE8D-9CA8-4C40-8963-824FEC2C3B00}">
      <dgm:prSet phldrT="[Text]"/>
      <dgm:spPr>
        <a:xfrm>
          <a:off x="24814" y="1713146"/>
          <a:ext cx="1875964" cy="750385"/>
        </a:xfrm>
        <a:prstGeom prst="chevron">
          <a:avLst/>
        </a:prstGeom>
        <a:solidFill>
          <a:srgbClr val="64B4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informieren</a:t>
          </a:r>
        </a:p>
      </dgm:t>
    </dgm:pt>
    <dgm:pt modelId="{F91D1BBA-2AB6-42E8-9BFC-5F711F79FC0D}" type="parTrans" cxnId="{DF0CE06E-75D1-4D86-9558-65F2A002FD9A}">
      <dgm:prSet/>
      <dgm:spPr/>
      <dgm:t>
        <a:bodyPr/>
        <a:lstStyle/>
        <a:p>
          <a:endParaRPr lang="de-DE"/>
        </a:p>
      </dgm:t>
    </dgm:pt>
    <dgm:pt modelId="{78842397-874A-4382-AE9B-D9C9484A1EB4}" type="sibTrans" cxnId="{DF0CE06E-75D1-4D86-9558-65F2A002FD9A}">
      <dgm:prSet/>
      <dgm:spPr/>
      <dgm:t>
        <a:bodyPr/>
        <a:lstStyle/>
        <a:p>
          <a:endParaRPr lang="de-DE"/>
        </a:p>
      </dgm:t>
    </dgm:pt>
    <dgm:pt modelId="{4A2D602B-9F04-4313-9347-796E3F6A291B}">
      <dgm:prSet phldrT="[Text]" custT="1"/>
      <dgm:spPr>
        <a:xfrm>
          <a:off x="1656903" y="1776929"/>
          <a:ext cx="1557050" cy="622820"/>
        </a:xfrm>
        <a:prstGeom prst="chevron">
          <a:avLst/>
        </a:prstGeom>
        <a:solidFill>
          <a:srgbClr val="64B446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Inhalte</a:t>
          </a:r>
        </a:p>
      </dgm:t>
    </dgm:pt>
    <dgm:pt modelId="{456D28CB-8757-4C15-8291-F5D550BBC260}" type="parTrans" cxnId="{E64125A0-9954-4AEF-9AEF-779ED4F2922A}">
      <dgm:prSet/>
      <dgm:spPr/>
      <dgm:t>
        <a:bodyPr/>
        <a:lstStyle/>
        <a:p>
          <a:endParaRPr lang="de-DE"/>
        </a:p>
      </dgm:t>
    </dgm:pt>
    <dgm:pt modelId="{C3288238-6835-4A0B-8F8E-64FE294FAAC4}" type="sibTrans" cxnId="{E64125A0-9954-4AEF-9AEF-779ED4F2922A}">
      <dgm:prSet/>
      <dgm:spPr/>
      <dgm:t>
        <a:bodyPr/>
        <a:lstStyle/>
        <a:p>
          <a:endParaRPr lang="de-DE"/>
        </a:p>
      </dgm:t>
    </dgm:pt>
    <dgm:pt modelId="{0AC9F133-0C41-4FEE-9C31-8CB3A9DDAB8B}">
      <dgm:prSet phldrT="[Text]" custT="1"/>
      <dgm:spPr>
        <a:xfrm>
          <a:off x="2995966" y="1776929"/>
          <a:ext cx="1557050" cy="622820"/>
        </a:xfrm>
        <a:prstGeom prst="chevron">
          <a:avLst/>
        </a:prstGeom>
        <a:solidFill>
          <a:srgbClr val="64B446">
            <a:alpha val="8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Veranstaltungen</a:t>
          </a:r>
        </a:p>
      </dgm:t>
    </dgm:pt>
    <dgm:pt modelId="{E3DEB446-275C-4B6C-913E-EC445EAE94BC}" type="parTrans" cxnId="{476A3098-AF9B-4A47-896E-C80B7B6BDA51}">
      <dgm:prSet/>
      <dgm:spPr/>
      <dgm:t>
        <a:bodyPr/>
        <a:lstStyle/>
        <a:p>
          <a:endParaRPr lang="de-DE"/>
        </a:p>
      </dgm:t>
    </dgm:pt>
    <dgm:pt modelId="{4CBA7ED7-D816-487E-B80D-9C006D770E3C}" type="sibTrans" cxnId="{476A3098-AF9B-4A47-896E-C80B7B6BDA51}">
      <dgm:prSet/>
      <dgm:spPr/>
      <dgm:t>
        <a:bodyPr/>
        <a:lstStyle/>
        <a:p>
          <a:endParaRPr lang="de-DE"/>
        </a:p>
      </dgm:t>
    </dgm:pt>
    <dgm:pt modelId="{99A1D180-11D7-411F-A5BE-07E12729F085}">
      <dgm:prSet phldrT="[Text]" custT="1"/>
      <dgm:spPr>
        <a:xfrm>
          <a:off x="4335030" y="921489"/>
          <a:ext cx="1557050" cy="622820"/>
        </a:xfrm>
        <a:prstGeom prst="chevron">
          <a:avLst/>
        </a:prstGeom>
        <a:solidFill>
          <a:srgbClr val="F49F25">
            <a:lumMod val="75000"/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Arbeitsgruppen</a:t>
          </a:r>
        </a:p>
      </dgm:t>
    </dgm:pt>
    <dgm:pt modelId="{B050618A-76FC-482F-AD6A-0B6E0BC4D6C8}" type="parTrans" cxnId="{17D3FFF9-B3D5-405F-A1C4-B21A54DC3CC4}">
      <dgm:prSet/>
      <dgm:spPr/>
      <dgm:t>
        <a:bodyPr/>
        <a:lstStyle/>
        <a:p>
          <a:endParaRPr lang="de-DE"/>
        </a:p>
      </dgm:t>
    </dgm:pt>
    <dgm:pt modelId="{AFE1E4BF-4781-4152-9AEA-0FDF221713F7}" type="sibTrans" cxnId="{17D3FFF9-B3D5-405F-A1C4-B21A54DC3CC4}">
      <dgm:prSet/>
      <dgm:spPr/>
      <dgm:t>
        <a:bodyPr/>
        <a:lstStyle/>
        <a:p>
          <a:endParaRPr lang="de-DE"/>
        </a:p>
      </dgm:t>
    </dgm:pt>
    <dgm:pt modelId="{D9A7F9A0-AFA3-4D96-BC32-3BE3678D6753}">
      <dgm:prSet phldrT="[Text]" custT="1"/>
      <dgm:spPr>
        <a:xfrm>
          <a:off x="5674093" y="921489"/>
          <a:ext cx="1557050" cy="622820"/>
        </a:xfrm>
        <a:prstGeom prst="chevron">
          <a:avLst/>
        </a:prstGeom>
        <a:solidFill>
          <a:srgbClr val="F49F25">
            <a:lumMod val="75000"/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ProNak</a:t>
          </a:r>
          <a:endParaRPr lang="de-DE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A4259A9-D1CD-4E3E-A542-B742715C05A2}" type="parTrans" cxnId="{F2258182-F2A2-4F13-821C-FF37398D00AC}">
      <dgm:prSet/>
      <dgm:spPr/>
      <dgm:t>
        <a:bodyPr/>
        <a:lstStyle/>
        <a:p>
          <a:endParaRPr lang="de-DE"/>
        </a:p>
      </dgm:t>
    </dgm:pt>
    <dgm:pt modelId="{71C8AFFF-2B9D-4209-AA12-3DF5458749BD}" type="sibTrans" cxnId="{F2258182-F2A2-4F13-821C-FF37398D00AC}">
      <dgm:prSet/>
      <dgm:spPr/>
      <dgm:t>
        <a:bodyPr/>
        <a:lstStyle/>
        <a:p>
          <a:endParaRPr lang="de-DE"/>
        </a:p>
      </dgm:t>
    </dgm:pt>
    <dgm:pt modelId="{FA4B7B06-2109-4AFB-8378-AEB654F11F1D}">
      <dgm:prSet phldrT="[Text]" custT="1"/>
      <dgm:spPr>
        <a:xfrm>
          <a:off x="2995966" y="66049"/>
          <a:ext cx="1557050" cy="622820"/>
        </a:xfrm>
        <a:prstGeom prst="chevron">
          <a:avLst/>
        </a:prstGeom>
        <a:solidFill>
          <a:srgbClr val="F49F25">
            <a:alpha val="8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Ziel-vereinbarung</a:t>
          </a:r>
        </a:p>
      </dgm:t>
    </dgm:pt>
    <dgm:pt modelId="{AD54550B-8871-4725-929F-7940F46E1D42}" type="parTrans" cxnId="{6B6AB1F1-591E-4FE7-847D-4D943F79B296}">
      <dgm:prSet/>
      <dgm:spPr/>
      <dgm:t>
        <a:bodyPr/>
        <a:lstStyle/>
        <a:p>
          <a:endParaRPr lang="de-DE"/>
        </a:p>
      </dgm:t>
    </dgm:pt>
    <dgm:pt modelId="{52AF609F-6792-4AC1-AF95-F1A7742F12BF}" type="sibTrans" cxnId="{6B6AB1F1-591E-4FE7-847D-4D943F79B296}">
      <dgm:prSet/>
      <dgm:spPr/>
      <dgm:t>
        <a:bodyPr/>
        <a:lstStyle/>
        <a:p>
          <a:endParaRPr lang="de-DE"/>
        </a:p>
      </dgm:t>
    </dgm:pt>
    <dgm:pt modelId="{B8045214-B910-4C83-A908-1A83D5D50897}">
      <dgm:prSet phldrT="[Text]" custT="1"/>
      <dgm:spPr>
        <a:xfrm>
          <a:off x="4335030" y="66049"/>
          <a:ext cx="1557050" cy="622820"/>
        </a:xfrm>
        <a:prstGeom prst="chevron">
          <a:avLst/>
        </a:prstGeom>
        <a:solidFill>
          <a:srgbClr val="F49F25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Anreizsysteme</a:t>
          </a:r>
        </a:p>
      </dgm:t>
    </dgm:pt>
    <dgm:pt modelId="{052EE224-B600-46F7-AEDE-E8207949A155}" type="parTrans" cxnId="{7A02D48D-AE50-42C8-BCF4-B00F418D3F91}">
      <dgm:prSet/>
      <dgm:spPr/>
      <dgm:t>
        <a:bodyPr/>
        <a:lstStyle/>
        <a:p>
          <a:endParaRPr lang="de-DE"/>
        </a:p>
      </dgm:t>
    </dgm:pt>
    <dgm:pt modelId="{264E61BD-B3A9-4E5B-8206-55409C60645C}" type="sibTrans" cxnId="{7A02D48D-AE50-42C8-BCF4-B00F418D3F91}">
      <dgm:prSet/>
      <dgm:spPr/>
      <dgm:t>
        <a:bodyPr/>
        <a:lstStyle/>
        <a:p>
          <a:endParaRPr lang="de-DE"/>
        </a:p>
      </dgm:t>
    </dgm:pt>
    <dgm:pt modelId="{1E14D347-EDB0-4FB6-88D4-7EF44ADAF18A}">
      <dgm:prSet phldrT="[Text]" custT="1"/>
      <dgm:spPr>
        <a:xfrm>
          <a:off x="5674093" y="66049"/>
          <a:ext cx="1557050" cy="622820"/>
        </a:xfrm>
        <a:prstGeom prst="chevron">
          <a:avLst/>
        </a:prstGeom>
        <a:solidFill>
          <a:srgbClr val="F49F25"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Benchmark</a:t>
          </a:r>
        </a:p>
      </dgm:t>
    </dgm:pt>
    <dgm:pt modelId="{409155BD-8139-4551-B66A-157BC9E60D34}" type="parTrans" cxnId="{274BE185-D802-4E61-A881-588104667D1A}">
      <dgm:prSet/>
      <dgm:spPr/>
      <dgm:t>
        <a:bodyPr/>
        <a:lstStyle/>
        <a:p>
          <a:endParaRPr lang="de-DE"/>
        </a:p>
      </dgm:t>
    </dgm:pt>
    <dgm:pt modelId="{0C1964B9-A625-4D0E-B53F-F300BADBEE81}" type="sibTrans" cxnId="{274BE185-D802-4E61-A881-588104667D1A}">
      <dgm:prSet/>
      <dgm:spPr/>
      <dgm:t>
        <a:bodyPr/>
        <a:lstStyle/>
        <a:p>
          <a:endParaRPr lang="de-DE"/>
        </a:p>
      </dgm:t>
    </dgm:pt>
    <dgm:pt modelId="{70B55A40-03BF-42E3-9EFB-43A2B5FF01FC}">
      <dgm:prSet phldrT="[Text]" custT="1"/>
      <dgm:spPr>
        <a:xfrm>
          <a:off x="7013156" y="66049"/>
          <a:ext cx="1557050" cy="622820"/>
        </a:xfrm>
        <a:prstGeom prst="chevron">
          <a:avLst/>
        </a:prstGeom>
        <a:solidFill>
          <a:srgbClr val="F49F25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Wettbewerbe</a:t>
          </a:r>
        </a:p>
      </dgm:t>
    </dgm:pt>
    <dgm:pt modelId="{B11BF37A-309E-44B6-AF97-2D5240DBD5D5}" type="parTrans" cxnId="{95E18278-6003-45E2-9491-0A2733FE2E37}">
      <dgm:prSet/>
      <dgm:spPr/>
      <dgm:t>
        <a:bodyPr/>
        <a:lstStyle/>
        <a:p>
          <a:endParaRPr lang="de-DE"/>
        </a:p>
      </dgm:t>
    </dgm:pt>
    <dgm:pt modelId="{F3A7D85E-5259-4120-AF86-B3F972529234}" type="sibTrans" cxnId="{95E18278-6003-45E2-9491-0A2733FE2E37}">
      <dgm:prSet/>
      <dgm:spPr/>
      <dgm:t>
        <a:bodyPr/>
        <a:lstStyle/>
        <a:p>
          <a:endParaRPr lang="de-DE"/>
        </a:p>
      </dgm:t>
    </dgm:pt>
    <dgm:pt modelId="{8343443B-391F-47DA-8F27-878DCD01A8F7}">
      <dgm:prSet phldrT="[Text]" custT="1"/>
      <dgm:spPr>
        <a:xfrm>
          <a:off x="7013156" y="921489"/>
          <a:ext cx="1557050" cy="622820"/>
        </a:xfrm>
        <a:prstGeom prst="chevron">
          <a:avLst/>
        </a:prstGeom>
        <a:solidFill>
          <a:srgbClr val="F49F25">
            <a:lumMod val="75000"/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Energietage</a:t>
          </a:r>
        </a:p>
      </dgm:t>
    </dgm:pt>
    <dgm:pt modelId="{5466409C-8FD2-46BF-9ECF-939150D6DBAF}" type="parTrans" cxnId="{46D0EF87-EBC9-439B-86CF-F65D413F658D}">
      <dgm:prSet/>
      <dgm:spPr/>
      <dgm:t>
        <a:bodyPr/>
        <a:lstStyle/>
        <a:p>
          <a:endParaRPr lang="de-DE"/>
        </a:p>
      </dgm:t>
    </dgm:pt>
    <dgm:pt modelId="{EDDAB38B-A6C0-4CE8-B478-91EB2AD25E4E}" type="sibTrans" cxnId="{46D0EF87-EBC9-439B-86CF-F65D413F658D}">
      <dgm:prSet/>
      <dgm:spPr/>
      <dgm:t>
        <a:bodyPr/>
        <a:lstStyle/>
        <a:p>
          <a:endParaRPr lang="de-DE"/>
        </a:p>
      </dgm:t>
    </dgm:pt>
    <dgm:pt modelId="{10860C30-9269-48B2-9F9A-03216A87DB75}">
      <dgm:prSet phldrT="[Text]" custT="1"/>
      <dgm:spPr>
        <a:xfrm>
          <a:off x="4335030" y="1776929"/>
          <a:ext cx="1557050" cy="622820"/>
        </a:xfrm>
        <a:prstGeom prst="chevron">
          <a:avLst/>
        </a:prstGeom>
        <a:solidFill>
          <a:srgbClr val="64B446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Medien</a:t>
          </a:r>
        </a:p>
      </dgm:t>
    </dgm:pt>
    <dgm:pt modelId="{4CE5B8A0-A4C7-4C1A-8C17-9B5B4C7F2922}" type="parTrans" cxnId="{D4F2E247-94B2-4744-9747-F39ACA601491}">
      <dgm:prSet/>
      <dgm:spPr/>
      <dgm:t>
        <a:bodyPr/>
        <a:lstStyle/>
        <a:p>
          <a:endParaRPr lang="de-DE"/>
        </a:p>
      </dgm:t>
    </dgm:pt>
    <dgm:pt modelId="{559A00E5-7BF0-4AB9-A803-BA2786DEA638}" type="sibTrans" cxnId="{D4F2E247-94B2-4744-9747-F39ACA601491}">
      <dgm:prSet/>
      <dgm:spPr/>
      <dgm:t>
        <a:bodyPr/>
        <a:lstStyle/>
        <a:p>
          <a:endParaRPr lang="de-DE"/>
        </a:p>
      </dgm:t>
    </dgm:pt>
    <dgm:pt modelId="{19B11093-B1E4-42ED-BC89-E4E9617958AE}">
      <dgm:prSet phldrT="[Text]" custT="1"/>
      <dgm:spPr>
        <a:xfrm>
          <a:off x="5674093" y="1776929"/>
          <a:ext cx="1557050" cy="622820"/>
        </a:xfrm>
        <a:prstGeom prst="chevron">
          <a:avLst/>
        </a:prstGeom>
        <a:solidFill>
          <a:srgbClr val="64B446"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Materialien</a:t>
          </a:r>
        </a:p>
      </dgm:t>
    </dgm:pt>
    <dgm:pt modelId="{AB484412-D5FE-4F0F-85D5-72F01BF4341A}" type="parTrans" cxnId="{06168CFC-088B-46A1-A60C-84E99C58B16E}">
      <dgm:prSet/>
      <dgm:spPr/>
      <dgm:t>
        <a:bodyPr/>
        <a:lstStyle/>
        <a:p>
          <a:endParaRPr lang="de-DE"/>
        </a:p>
      </dgm:t>
    </dgm:pt>
    <dgm:pt modelId="{0A02591E-D9F3-45AD-8576-54FBE4C473E5}" type="sibTrans" cxnId="{06168CFC-088B-46A1-A60C-84E99C58B16E}">
      <dgm:prSet/>
      <dgm:spPr/>
      <dgm:t>
        <a:bodyPr/>
        <a:lstStyle/>
        <a:p>
          <a:endParaRPr lang="de-DE"/>
        </a:p>
      </dgm:t>
    </dgm:pt>
    <dgm:pt modelId="{C31D5ED6-6BD5-4732-A940-127CE79FEE58}">
      <dgm:prSet phldrT="[Text]" custT="1"/>
      <dgm:spPr>
        <a:xfrm>
          <a:off x="7013156" y="1776929"/>
          <a:ext cx="1557050" cy="622820"/>
        </a:xfrm>
        <a:prstGeom prst="chevron">
          <a:avLst/>
        </a:prstGeom>
        <a:solidFill>
          <a:srgbClr val="64B446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Aushänge</a:t>
          </a:r>
        </a:p>
      </dgm:t>
    </dgm:pt>
    <dgm:pt modelId="{E965A6CA-7010-44C5-8EA3-0B3D1A2EF914}" type="parTrans" cxnId="{1C02D503-A334-4A1C-8B6D-48718AA2F4EB}">
      <dgm:prSet/>
      <dgm:spPr/>
      <dgm:t>
        <a:bodyPr/>
        <a:lstStyle/>
        <a:p>
          <a:endParaRPr lang="de-DE"/>
        </a:p>
      </dgm:t>
    </dgm:pt>
    <dgm:pt modelId="{A3FEEEC9-40A6-4ABF-81E7-633AE0BF1BE2}" type="sibTrans" cxnId="{1C02D503-A334-4A1C-8B6D-48718AA2F4EB}">
      <dgm:prSet/>
      <dgm:spPr/>
      <dgm:t>
        <a:bodyPr/>
        <a:lstStyle/>
        <a:p>
          <a:endParaRPr lang="de-DE"/>
        </a:p>
      </dgm:t>
    </dgm:pt>
    <dgm:pt modelId="{F54F4155-A9FE-46F1-BF06-8D1AD4F66222}">
      <dgm:prSet phldrT="[Text]"/>
      <dgm:spPr>
        <a:xfrm>
          <a:off x="24814" y="2568585"/>
          <a:ext cx="1875964" cy="750385"/>
        </a:xfrm>
        <a:prstGeom prst="chevron">
          <a:avLst/>
        </a:prstGeom>
        <a:solidFill>
          <a:srgbClr val="199C6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befähigen</a:t>
          </a:r>
        </a:p>
      </dgm:t>
    </dgm:pt>
    <dgm:pt modelId="{07C4B90A-8ED3-441B-A7DB-03C9459E3FF0}" type="parTrans" cxnId="{9DAC56A4-7B4B-462D-B10F-0C39D77CB959}">
      <dgm:prSet/>
      <dgm:spPr/>
      <dgm:t>
        <a:bodyPr/>
        <a:lstStyle/>
        <a:p>
          <a:endParaRPr lang="de-DE"/>
        </a:p>
      </dgm:t>
    </dgm:pt>
    <dgm:pt modelId="{00785826-23AC-44B4-A5B6-B0D270E2B8E2}" type="sibTrans" cxnId="{9DAC56A4-7B4B-462D-B10F-0C39D77CB959}">
      <dgm:prSet/>
      <dgm:spPr/>
      <dgm:t>
        <a:bodyPr/>
        <a:lstStyle/>
        <a:p>
          <a:endParaRPr lang="de-DE"/>
        </a:p>
      </dgm:t>
    </dgm:pt>
    <dgm:pt modelId="{87467AF4-9954-4C97-B872-CD21BE218ACA}">
      <dgm:prSet phldrT="[Text]"/>
      <dgm:spPr>
        <a:xfrm>
          <a:off x="24814" y="4279465"/>
          <a:ext cx="1875964" cy="750385"/>
        </a:xfrm>
        <a:prstGeom prst="chevron">
          <a:avLst/>
        </a:prstGeom>
        <a:solidFill>
          <a:srgbClr val="0669B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überzeugen</a:t>
          </a:r>
        </a:p>
      </dgm:t>
    </dgm:pt>
    <dgm:pt modelId="{E8C4E751-E6F4-4563-B98A-99ADE320631A}" type="parTrans" cxnId="{185F63B4-0441-4723-82E9-7717B49E446F}">
      <dgm:prSet/>
      <dgm:spPr/>
      <dgm:t>
        <a:bodyPr/>
        <a:lstStyle/>
        <a:p>
          <a:endParaRPr lang="de-DE"/>
        </a:p>
      </dgm:t>
    </dgm:pt>
    <dgm:pt modelId="{1452E300-8414-43D6-9E93-248EBFAF5798}" type="sibTrans" cxnId="{185F63B4-0441-4723-82E9-7717B49E446F}">
      <dgm:prSet/>
      <dgm:spPr/>
      <dgm:t>
        <a:bodyPr/>
        <a:lstStyle/>
        <a:p>
          <a:endParaRPr lang="de-DE"/>
        </a:p>
      </dgm:t>
    </dgm:pt>
    <dgm:pt modelId="{D76B38AF-C2FA-4636-BF20-4BC399DF0CD7}">
      <dgm:prSet phldrT="[Text]"/>
      <dgm:spPr>
        <a:xfrm>
          <a:off x="24814" y="3424025"/>
          <a:ext cx="1875964" cy="750385"/>
        </a:xfrm>
        <a:prstGeom prst="chevron">
          <a:avLst/>
        </a:prstGeom>
        <a:solidFill>
          <a:srgbClr val="7ABCC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schützen</a:t>
          </a:r>
        </a:p>
      </dgm:t>
    </dgm:pt>
    <dgm:pt modelId="{334948EF-EFBD-4D24-B527-EA54EA37977C}" type="parTrans" cxnId="{5E960C24-CC40-4841-BFC2-C0F5A5F5993B}">
      <dgm:prSet/>
      <dgm:spPr/>
      <dgm:t>
        <a:bodyPr/>
        <a:lstStyle/>
        <a:p>
          <a:endParaRPr lang="de-DE"/>
        </a:p>
      </dgm:t>
    </dgm:pt>
    <dgm:pt modelId="{074868AD-2DEB-4D38-BADA-DBA00F0803E8}" type="sibTrans" cxnId="{5E960C24-CC40-4841-BFC2-C0F5A5F5993B}">
      <dgm:prSet/>
      <dgm:spPr/>
      <dgm:t>
        <a:bodyPr/>
        <a:lstStyle/>
        <a:p>
          <a:endParaRPr lang="de-DE"/>
        </a:p>
      </dgm:t>
    </dgm:pt>
    <dgm:pt modelId="{6C7FD647-C4D2-4919-8304-9CD56F50E808}">
      <dgm:prSet phldrT="[Text]" custT="1"/>
      <dgm:spPr>
        <a:xfrm>
          <a:off x="1656903" y="2632368"/>
          <a:ext cx="1557050" cy="622820"/>
        </a:xfrm>
        <a:prstGeom prst="chevron">
          <a:avLst/>
        </a:prstGeom>
        <a:solidFill>
          <a:srgbClr val="199C6A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Bedienung</a:t>
          </a:r>
        </a:p>
      </dgm:t>
    </dgm:pt>
    <dgm:pt modelId="{B27E891D-5048-4735-A8FE-D58E354843FB}" type="parTrans" cxnId="{6DFE7483-223C-4158-999A-E754B4B8A95B}">
      <dgm:prSet/>
      <dgm:spPr/>
      <dgm:t>
        <a:bodyPr/>
        <a:lstStyle/>
        <a:p>
          <a:endParaRPr lang="de-DE"/>
        </a:p>
      </dgm:t>
    </dgm:pt>
    <dgm:pt modelId="{7EB54401-07AA-4EAD-B5A2-45AD63F4CE77}" type="sibTrans" cxnId="{6DFE7483-223C-4158-999A-E754B4B8A95B}">
      <dgm:prSet/>
      <dgm:spPr/>
      <dgm:t>
        <a:bodyPr/>
        <a:lstStyle/>
        <a:p>
          <a:endParaRPr lang="de-DE"/>
        </a:p>
      </dgm:t>
    </dgm:pt>
    <dgm:pt modelId="{87798B80-EFDD-4577-80A1-C550979F341A}">
      <dgm:prSet phldrT="[Text]" custT="1"/>
      <dgm:spPr>
        <a:xfrm>
          <a:off x="2995966" y="2632368"/>
          <a:ext cx="1557050" cy="622820"/>
        </a:xfrm>
        <a:prstGeom prst="chevron">
          <a:avLst/>
        </a:prstGeom>
        <a:solidFill>
          <a:srgbClr val="199C6A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E-Learning</a:t>
          </a:r>
        </a:p>
      </dgm:t>
    </dgm:pt>
    <dgm:pt modelId="{433FB1AD-A0B9-47B7-A2C0-A63585F9673C}" type="parTrans" cxnId="{70F6C45D-8035-4BED-B0AB-D3858D8C0CF8}">
      <dgm:prSet/>
      <dgm:spPr/>
      <dgm:t>
        <a:bodyPr/>
        <a:lstStyle/>
        <a:p>
          <a:endParaRPr lang="de-DE"/>
        </a:p>
      </dgm:t>
    </dgm:pt>
    <dgm:pt modelId="{110E6C31-472B-44E5-899B-01202D336A80}" type="sibTrans" cxnId="{70F6C45D-8035-4BED-B0AB-D3858D8C0CF8}">
      <dgm:prSet/>
      <dgm:spPr/>
      <dgm:t>
        <a:bodyPr/>
        <a:lstStyle/>
        <a:p>
          <a:endParaRPr lang="de-DE"/>
        </a:p>
      </dgm:t>
    </dgm:pt>
    <dgm:pt modelId="{49BE4C59-0E59-467E-914B-E952E2D35E49}">
      <dgm:prSet phldrT="[Text]" custT="1"/>
      <dgm:spPr>
        <a:xfrm>
          <a:off x="4335030" y="2632368"/>
          <a:ext cx="1557050" cy="622820"/>
        </a:xfrm>
        <a:prstGeom prst="chevron">
          <a:avLst/>
        </a:prstGeom>
        <a:solidFill>
          <a:srgbClr val="199C6A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Checklisten Fachbereiche</a:t>
          </a:r>
        </a:p>
      </dgm:t>
    </dgm:pt>
    <dgm:pt modelId="{2410229C-D68E-4CDF-9C8D-13ACB07F1121}" type="parTrans" cxnId="{5714B737-9833-4A3F-A3D7-79BA48E2053C}">
      <dgm:prSet/>
      <dgm:spPr/>
      <dgm:t>
        <a:bodyPr/>
        <a:lstStyle/>
        <a:p>
          <a:endParaRPr lang="de-DE"/>
        </a:p>
      </dgm:t>
    </dgm:pt>
    <dgm:pt modelId="{F336BFF0-FA62-4262-8BB4-D7DB1688AAB9}" type="sibTrans" cxnId="{5714B737-9833-4A3F-A3D7-79BA48E2053C}">
      <dgm:prSet/>
      <dgm:spPr/>
      <dgm:t>
        <a:bodyPr/>
        <a:lstStyle/>
        <a:p>
          <a:endParaRPr lang="de-DE"/>
        </a:p>
      </dgm:t>
    </dgm:pt>
    <dgm:pt modelId="{46F6882F-F69B-4043-8B15-CD23217972BA}">
      <dgm:prSet phldrT="[Text]" custT="1"/>
      <dgm:spPr>
        <a:xfrm>
          <a:off x="5674093" y="2632368"/>
          <a:ext cx="1557050" cy="622820"/>
        </a:xfrm>
        <a:prstGeom prst="chevron">
          <a:avLst/>
        </a:prstGeom>
        <a:solidFill>
          <a:srgbClr val="199C6A"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Wissen</a:t>
          </a:r>
        </a:p>
      </dgm:t>
    </dgm:pt>
    <dgm:pt modelId="{58D3992E-B15A-4905-B651-0A58C8CAE0D5}" type="parTrans" cxnId="{FA476C02-0BF6-4039-ADD9-941B3D805BDC}">
      <dgm:prSet/>
      <dgm:spPr/>
      <dgm:t>
        <a:bodyPr/>
        <a:lstStyle/>
        <a:p>
          <a:endParaRPr lang="de-DE"/>
        </a:p>
      </dgm:t>
    </dgm:pt>
    <dgm:pt modelId="{B81D2EBA-9412-4FE7-8BA6-66A5CAFCE523}" type="sibTrans" cxnId="{FA476C02-0BF6-4039-ADD9-941B3D805BDC}">
      <dgm:prSet/>
      <dgm:spPr/>
      <dgm:t>
        <a:bodyPr/>
        <a:lstStyle/>
        <a:p>
          <a:endParaRPr lang="de-DE"/>
        </a:p>
      </dgm:t>
    </dgm:pt>
    <dgm:pt modelId="{F3718637-FCE1-4284-BA23-473E0BBDFC86}">
      <dgm:prSet phldrT="[Text]" custT="1"/>
      <dgm:spPr>
        <a:xfrm>
          <a:off x="1656903" y="3487808"/>
          <a:ext cx="1557050" cy="622820"/>
        </a:xfrm>
        <a:prstGeom prst="chevron">
          <a:avLst/>
        </a:prstGeom>
        <a:solidFill>
          <a:srgbClr val="7ABCCE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Fehlerkultur</a:t>
          </a:r>
        </a:p>
      </dgm:t>
    </dgm:pt>
    <dgm:pt modelId="{521D31CF-4B8F-4A42-95EC-7A228995662B}" type="parTrans" cxnId="{72BBA9CE-F565-439E-B11A-0E0B2272A9F5}">
      <dgm:prSet/>
      <dgm:spPr/>
      <dgm:t>
        <a:bodyPr/>
        <a:lstStyle/>
        <a:p>
          <a:endParaRPr lang="de-DE"/>
        </a:p>
      </dgm:t>
    </dgm:pt>
    <dgm:pt modelId="{112529DF-B0CA-4F6F-9283-166C0F2406FD}" type="sibTrans" cxnId="{72BBA9CE-F565-439E-B11A-0E0B2272A9F5}">
      <dgm:prSet/>
      <dgm:spPr/>
      <dgm:t>
        <a:bodyPr/>
        <a:lstStyle/>
        <a:p>
          <a:endParaRPr lang="de-DE"/>
        </a:p>
      </dgm:t>
    </dgm:pt>
    <dgm:pt modelId="{A9B5A552-0AB6-45CD-8587-E1EBBC4571A7}">
      <dgm:prSet phldrT="[Text]" custT="1"/>
      <dgm:spPr>
        <a:xfrm>
          <a:off x="2995966" y="3487808"/>
          <a:ext cx="1557050" cy="622820"/>
        </a:xfrm>
        <a:prstGeom prst="chevron">
          <a:avLst/>
        </a:prstGeom>
        <a:solidFill>
          <a:srgbClr val="7ABCCE">
            <a:alpha val="8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Checklisten</a:t>
          </a:r>
        </a:p>
      </dgm:t>
    </dgm:pt>
    <dgm:pt modelId="{6FC6A451-51FC-41B8-87EB-33211BDFB92E}" type="parTrans" cxnId="{B8F089B2-EFC4-493D-A393-33DE5D46684E}">
      <dgm:prSet/>
      <dgm:spPr/>
      <dgm:t>
        <a:bodyPr/>
        <a:lstStyle/>
        <a:p>
          <a:endParaRPr lang="de-DE"/>
        </a:p>
      </dgm:t>
    </dgm:pt>
    <dgm:pt modelId="{17CE5D93-F617-4CE9-9AD3-DB46CB941A69}" type="sibTrans" cxnId="{B8F089B2-EFC4-493D-A393-33DE5D46684E}">
      <dgm:prSet/>
      <dgm:spPr/>
      <dgm:t>
        <a:bodyPr/>
        <a:lstStyle/>
        <a:p>
          <a:endParaRPr lang="de-DE"/>
        </a:p>
      </dgm:t>
    </dgm:pt>
    <dgm:pt modelId="{DBA7DF64-868D-4C11-B109-2A5992A8AC52}">
      <dgm:prSet phldrT="[Text]" custT="1"/>
      <dgm:spPr>
        <a:xfrm>
          <a:off x="4335030" y="3487808"/>
          <a:ext cx="1557050" cy="622820"/>
        </a:xfrm>
        <a:prstGeom prst="chevron">
          <a:avLst/>
        </a:prstGeom>
        <a:solidFill>
          <a:srgbClr val="7ABCCE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Automatisieren</a:t>
          </a:r>
        </a:p>
      </dgm:t>
    </dgm:pt>
    <dgm:pt modelId="{C477F20D-AEE6-48EA-9CDF-436E59DB524E}" type="parTrans" cxnId="{E3610F0E-A0FF-459E-AFAD-90AB6506EC35}">
      <dgm:prSet/>
      <dgm:spPr/>
      <dgm:t>
        <a:bodyPr/>
        <a:lstStyle/>
        <a:p>
          <a:endParaRPr lang="de-DE"/>
        </a:p>
      </dgm:t>
    </dgm:pt>
    <dgm:pt modelId="{AAA7D7D8-B681-4074-9458-FDD9C42F1D4A}" type="sibTrans" cxnId="{E3610F0E-A0FF-459E-AFAD-90AB6506EC35}">
      <dgm:prSet/>
      <dgm:spPr/>
      <dgm:t>
        <a:bodyPr/>
        <a:lstStyle/>
        <a:p>
          <a:endParaRPr lang="de-DE"/>
        </a:p>
      </dgm:t>
    </dgm:pt>
    <dgm:pt modelId="{D8DDFF25-F712-49AE-92BF-9D0A7E87DEDA}">
      <dgm:prSet phldrT="[Text]" custT="1"/>
      <dgm:spPr>
        <a:xfrm>
          <a:off x="5674093" y="3487808"/>
          <a:ext cx="1557050" cy="622820"/>
        </a:xfrm>
        <a:prstGeom prst="chevron">
          <a:avLst/>
        </a:prstGeom>
        <a:solidFill>
          <a:srgbClr val="7ABCCE"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PDCA</a:t>
          </a:r>
        </a:p>
      </dgm:t>
    </dgm:pt>
    <dgm:pt modelId="{604F18A3-0EC0-4916-BFF2-9CBFC4FCE2DB}" type="parTrans" cxnId="{1674DC58-2A18-4D6B-897E-B8D5E0F80752}">
      <dgm:prSet/>
      <dgm:spPr/>
      <dgm:t>
        <a:bodyPr/>
        <a:lstStyle/>
        <a:p>
          <a:endParaRPr lang="de-DE"/>
        </a:p>
      </dgm:t>
    </dgm:pt>
    <dgm:pt modelId="{2D874CE0-B0F6-46E2-86F3-BA885B79C54A}" type="sibTrans" cxnId="{1674DC58-2A18-4D6B-897E-B8D5E0F80752}">
      <dgm:prSet/>
      <dgm:spPr/>
      <dgm:t>
        <a:bodyPr/>
        <a:lstStyle/>
        <a:p>
          <a:endParaRPr lang="de-DE"/>
        </a:p>
      </dgm:t>
    </dgm:pt>
    <dgm:pt modelId="{A4F730FD-FC33-452E-A48D-4FC3095C44E5}">
      <dgm:prSet phldrT="[Text]" custT="1"/>
      <dgm:spPr>
        <a:xfrm>
          <a:off x="7013156" y="3487808"/>
          <a:ext cx="1557050" cy="622820"/>
        </a:xfrm>
        <a:prstGeom prst="chevron">
          <a:avLst/>
        </a:prstGeom>
        <a:solidFill>
          <a:srgbClr val="7ABCCE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Coaching</a:t>
          </a:r>
        </a:p>
      </dgm:t>
    </dgm:pt>
    <dgm:pt modelId="{7A6E5E84-6025-4261-B708-5C7C2D21A63D}" type="parTrans" cxnId="{168EAA45-BEB9-4830-A887-0AB284F4C4DA}">
      <dgm:prSet/>
      <dgm:spPr/>
      <dgm:t>
        <a:bodyPr/>
        <a:lstStyle/>
        <a:p>
          <a:endParaRPr lang="de-DE"/>
        </a:p>
      </dgm:t>
    </dgm:pt>
    <dgm:pt modelId="{266AF662-C3D9-4B36-98A0-CF01F11A827A}" type="sibTrans" cxnId="{168EAA45-BEB9-4830-A887-0AB284F4C4DA}">
      <dgm:prSet/>
      <dgm:spPr/>
      <dgm:t>
        <a:bodyPr/>
        <a:lstStyle/>
        <a:p>
          <a:endParaRPr lang="de-DE"/>
        </a:p>
      </dgm:t>
    </dgm:pt>
    <dgm:pt modelId="{D1E5B27B-A1AD-4E5C-8077-397155D3C068}">
      <dgm:prSet phldrT="[Text]" custT="1"/>
      <dgm:spPr>
        <a:xfrm>
          <a:off x="1656903" y="4343248"/>
          <a:ext cx="1557050" cy="622820"/>
        </a:xfrm>
        <a:prstGeom prst="chevron">
          <a:avLst/>
        </a:prstGeom>
        <a:solidFill>
          <a:srgbClr val="0669B2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Unternehmens-kultur</a:t>
          </a:r>
        </a:p>
      </dgm:t>
    </dgm:pt>
    <dgm:pt modelId="{7C76A974-9CD8-45FE-8FB7-6E673C46CC0D}" type="parTrans" cxnId="{32CAD5CA-4F51-440F-88D3-7B495D03AEF3}">
      <dgm:prSet/>
      <dgm:spPr/>
      <dgm:t>
        <a:bodyPr/>
        <a:lstStyle/>
        <a:p>
          <a:endParaRPr lang="de-DE"/>
        </a:p>
      </dgm:t>
    </dgm:pt>
    <dgm:pt modelId="{3CF05030-DA37-42CD-BA81-12B478CF96F2}" type="sibTrans" cxnId="{32CAD5CA-4F51-440F-88D3-7B495D03AEF3}">
      <dgm:prSet/>
      <dgm:spPr/>
      <dgm:t>
        <a:bodyPr/>
        <a:lstStyle/>
        <a:p>
          <a:endParaRPr lang="de-DE"/>
        </a:p>
      </dgm:t>
    </dgm:pt>
    <dgm:pt modelId="{3F594A75-981B-4AE7-8AF2-F807E47FB03C}">
      <dgm:prSet phldrT="[Text]" custT="1"/>
      <dgm:spPr>
        <a:xfrm>
          <a:off x="2995966" y="4343248"/>
          <a:ext cx="1557050" cy="622820"/>
        </a:xfrm>
        <a:prstGeom prst="chevron">
          <a:avLst/>
        </a:prstGeom>
        <a:solidFill>
          <a:srgbClr val="0669B2">
            <a:alpha val="8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Change Management</a:t>
          </a:r>
        </a:p>
      </dgm:t>
    </dgm:pt>
    <dgm:pt modelId="{A756D32A-06E4-4DFF-B2E3-D8AA67F93A93}" type="parTrans" cxnId="{18789888-ECFF-4598-9A9D-827E92F055ED}">
      <dgm:prSet/>
      <dgm:spPr/>
      <dgm:t>
        <a:bodyPr/>
        <a:lstStyle/>
        <a:p>
          <a:endParaRPr lang="de-DE"/>
        </a:p>
      </dgm:t>
    </dgm:pt>
    <dgm:pt modelId="{1207D54A-F684-4033-B8E4-844E850EF5E6}" type="sibTrans" cxnId="{18789888-ECFF-4598-9A9D-827E92F055ED}">
      <dgm:prSet/>
      <dgm:spPr/>
      <dgm:t>
        <a:bodyPr/>
        <a:lstStyle/>
        <a:p>
          <a:endParaRPr lang="de-DE"/>
        </a:p>
      </dgm:t>
    </dgm:pt>
    <dgm:pt modelId="{D08B421A-4364-4413-8D12-CF8965C5B596}">
      <dgm:prSet phldrT="[Text]" custT="1"/>
      <dgm:spPr>
        <a:xfrm>
          <a:off x="4335030" y="4343248"/>
          <a:ext cx="1557050" cy="622820"/>
        </a:xfrm>
        <a:prstGeom prst="chevron">
          <a:avLst/>
        </a:prstGeom>
        <a:solidFill>
          <a:srgbClr val="0669B2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Vorbilder</a:t>
          </a:r>
        </a:p>
      </dgm:t>
    </dgm:pt>
    <dgm:pt modelId="{102C8B89-C614-41DB-935C-4956A460AF15}" type="parTrans" cxnId="{56092CAE-E183-4DAB-A49D-A4EF633B1F51}">
      <dgm:prSet/>
      <dgm:spPr/>
      <dgm:t>
        <a:bodyPr/>
        <a:lstStyle/>
        <a:p>
          <a:endParaRPr lang="de-DE"/>
        </a:p>
      </dgm:t>
    </dgm:pt>
    <dgm:pt modelId="{8A8C8F07-B0CE-4116-ADA0-57935A21A6A3}" type="sibTrans" cxnId="{56092CAE-E183-4DAB-A49D-A4EF633B1F51}">
      <dgm:prSet/>
      <dgm:spPr/>
      <dgm:t>
        <a:bodyPr/>
        <a:lstStyle/>
        <a:p>
          <a:endParaRPr lang="de-DE"/>
        </a:p>
      </dgm:t>
    </dgm:pt>
    <dgm:pt modelId="{A8127BB2-82B4-461E-BEB4-AF580DF5AC37}">
      <dgm:prSet phldrT="[Text]" custT="1"/>
      <dgm:spPr>
        <a:xfrm>
          <a:off x="5674093" y="4343248"/>
          <a:ext cx="1557050" cy="622820"/>
        </a:xfrm>
        <a:prstGeom prst="chevron">
          <a:avLst/>
        </a:prstGeom>
        <a:solidFill>
          <a:srgbClr val="0669B2"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Geschichten</a:t>
          </a:r>
        </a:p>
      </dgm:t>
    </dgm:pt>
    <dgm:pt modelId="{D534909A-2BB0-4C5B-8E7F-86B8948EA1FE}" type="parTrans" cxnId="{88D5B066-EBD2-4A59-B8FE-15437EA34A99}">
      <dgm:prSet/>
      <dgm:spPr/>
      <dgm:t>
        <a:bodyPr/>
        <a:lstStyle/>
        <a:p>
          <a:endParaRPr lang="de-DE"/>
        </a:p>
      </dgm:t>
    </dgm:pt>
    <dgm:pt modelId="{F7B6F2B5-E303-45F9-B3F0-2BE2B115FE98}" type="sibTrans" cxnId="{88D5B066-EBD2-4A59-B8FE-15437EA34A99}">
      <dgm:prSet/>
      <dgm:spPr/>
      <dgm:t>
        <a:bodyPr/>
        <a:lstStyle/>
        <a:p>
          <a:endParaRPr lang="de-DE"/>
        </a:p>
      </dgm:t>
    </dgm:pt>
    <dgm:pt modelId="{DE5AB340-881C-4E1E-9FB4-2109DBECF6E9}">
      <dgm:prSet phldrT="[Text]" custT="1"/>
      <dgm:spPr>
        <a:xfrm>
          <a:off x="7013156" y="4343248"/>
          <a:ext cx="1557050" cy="622820"/>
        </a:xfrm>
        <a:prstGeom prst="chevron">
          <a:avLst/>
        </a:prstGeom>
        <a:solidFill>
          <a:srgbClr val="0669B2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Rituale, Kontinuität</a:t>
          </a:r>
        </a:p>
      </dgm:t>
    </dgm:pt>
    <dgm:pt modelId="{AE63321C-B463-4B5E-B4BC-50D47E0E86A5}" type="parTrans" cxnId="{4B828460-EB86-4570-8811-0DDF0EBDA6CA}">
      <dgm:prSet/>
      <dgm:spPr/>
      <dgm:t>
        <a:bodyPr/>
        <a:lstStyle/>
        <a:p>
          <a:endParaRPr lang="de-DE"/>
        </a:p>
      </dgm:t>
    </dgm:pt>
    <dgm:pt modelId="{18136820-2DC6-40D4-8F89-104CC2F1794A}" type="sibTrans" cxnId="{4B828460-EB86-4570-8811-0DDF0EBDA6CA}">
      <dgm:prSet/>
      <dgm:spPr/>
      <dgm:t>
        <a:bodyPr/>
        <a:lstStyle/>
        <a:p>
          <a:endParaRPr lang="de-DE"/>
        </a:p>
      </dgm:t>
    </dgm:pt>
    <dgm:pt modelId="{8B438ABE-7A84-435B-ADB4-19CBAD38B6B1}">
      <dgm:prSet phldrT="[Text]" custT="1"/>
      <dgm:spPr>
        <a:xfrm>
          <a:off x="7013156" y="2632368"/>
          <a:ext cx="1557050" cy="622820"/>
        </a:xfrm>
        <a:prstGeom prst="chevron">
          <a:avLst/>
        </a:prstGeom>
        <a:solidFill>
          <a:srgbClr val="199C6A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Fortbildung</a:t>
          </a:r>
        </a:p>
      </dgm:t>
    </dgm:pt>
    <dgm:pt modelId="{8EA31DA7-C65D-4A65-BBB1-FA0FE8B5B1A8}" type="parTrans" cxnId="{FE99B4A5-9763-4836-8E7C-2FD3CA556ADB}">
      <dgm:prSet/>
      <dgm:spPr/>
      <dgm:t>
        <a:bodyPr/>
        <a:lstStyle/>
        <a:p>
          <a:endParaRPr lang="de-DE"/>
        </a:p>
      </dgm:t>
    </dgm:pt>
    <dgm:pt modelId="{64ADAF31-57AB-4D8B-91D6-C9CC76062AF2}" type="sibTrans" cxnId="{FE99B4A5-9763-4836-8E7C-2FD3CA556ADB}">
      <dgm:prSet/>
      <dgm:spPr/>
      <dgm:t>
        <a:bodyPr/>
        <a:lstStyle/>
        <a:p>
          <a:endParaRPr lang="de-DE"/>
        </a:p>
      </dgm:t>
    </dgm:pt>
    <dgm:pt modelId="{214557C9-8919-4BDA-9FCC-99CF99D9DE4C}" type="pres">
      <dgm:prSet presAssocID="{20819C42-E30F-489D-8EB9-A1D05759EB1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696D48E-8FA0-4F8C-8B0C-438B24C2EAB6}" type="pres">
      <dgm:prSet presAssocID="{E6C19BA5-325B-4258-94F4-71F808C19D56}" presName="horFlow" presStyleCnt="0"/>
      <dgm:spPr/>
    </dgm:pt>
    <dgm:pt modelId="{E0CBC892-841E-46DE-A266-2869E5C03DFA}" type="pres">
      <dgm:prSet presAssocID="{E6C19BA5-325B-4258-94F4-71F808C19D56}" presName="bigChev" presStyleLbl="node1" presStyleIdx="0" presStyleCnt="6"/>
      <dgm:spPr/>
    </dgm:pt>
    <dgm:pt modelId="{0B761CEE-58EC-4ED6-861A-9BA057D0AFBF}" type="pres">
      <dgm:prSet presAssocID="{EB1C1D52-40E2-49F0-9858-9C33428D200D}" presName="parTrans" presStyleCnt="0"/>
      <dgm:spPr/>
    </dgm:pt>
    <dgm:pt modelId="{0EC57499-A8B2-4920-AD32-11D61A2009C5}" type="pres">
      <dgm:prSet presAssocID="{657230E7-1B02-46B8-BBC5-5C8281597D91}" presName="node" presStyleLbl="alignAccFollowNode1" presStyleIdx="0" presStyleCnt="30">
        <dgm:presLayoutVars>
          <dgm:bulletEnabled val="1"/>
        </dgm:presLayoutVars>
      </dgm:prSet>
      <dgm:spPr/>
    </dgm:pt>
    <dgm:pt modelId="{3E5A0DB0-393F-4FD1-826A-D6FE27BEB986}" type="pres">
      <dgm:prSet presAssocID="{AB0932FE-0D70-489C-8447-43E50D2C78FE}" presName="sibTrans" presStyleCnt="0"/>
      <dgm:spPr/>
    </dgm:pt>
    <dgm:pt modelId="{39CAE5B6-511D-4CAB-8FC8-5B3201A8ACFD}" type="pres">
      <dgm:prSet presAssocID="{FA4B7B06-2109-4AFB-8378-AEB654F11F1D}" presName="node" presStyleLbl="alignAccFollowNode1" presStyleIdx="1" presStyleCnt="30">
        <dgm:presLayoutVars>
          <dgm:bulletEnabled val="1"/>
        </dgm:presLayoutVars>
      </dgm:prSet>
      <dgm:spPr/>
    </dgm:pt>
    <dgm:pt modelId="{C573F775-559E-49AF-B627-8FC0AB17B8A0}" type="pres">
      <dgm:prSet presAssocID="{52AF609F-6792-4AC1-AF95-F1A7742F12BF}" presName="sibTrans" presStyleCnt="0"/>
      <dgm:spPr/>
    </dgm:pt>
    <dgm:pt modelId="{05A9CC36-733E-4CA2-87D6-B295FB8B7877}" type="pres">
      <dgm:prSet presAssocID="{B8045214-B910-4C83-A908-1A83D5D50897}" presName="node" presStyleLbl="alignAccFollowNode1" presStyleIdx="2" presStyleCnt="30">
        <dgm:presLayoutVars>
          <dgm:bulletEnabled val="1"/>
        </dgm:presLayoutVars>
      </dgm:prSet>
      <dgm:spPr/>
    </dgm:pt>
    <dgm:pt modelId="{05C70D07-05AA-427B-A5ED-70C8F839FA17}" type="pres">
      <dgm:prSet presAssocID="{264E61BD-B3A9-4E5B-8206-55409C60645C}" presName="sibTrans" presStyleCnt="0"/>
      <dgm:spPr/>
    </dgm:pt>
    <dgm:pt modelId="{C7816EB3-A758-44E1-9716-2B89F96A877D}" type="pres">
      <dgm:prSet presAssocID="{1E14D347-EDB0-4FB6-88D4-7EF44ADAF18A}" presName="node" presStyleLbl="alignAccFollowNode1" presStyleIdx="3" presStyleCnt="30">
        <dgm:presLayoutVars>
          <dgm:bulletEnabled val="1"/>
        </dgm:presLayoutVars>
      </dgm:prSet>
      <dgm:spPr/>
    </dgm:pt>
    <dgm:pt modelId="{44515CFE-5929-4FA3-B5F3-DC9D37D0F89E}" type="pres">
      <dgm:prSet presAssocID="{0C1964B9-A625-4D0E-B53F-F300BADBEE81}" presName="sibTrans" presStyleCnt="0"/>
      <dgm:spPr/>
    </dgm:pt>
    <dgm:pt modelId="{E9D6A19D-1C54-497A-977B-6B3FADC653D9}" type="pres">
      <dgm:prSet presAssocID="{70B55A40-03BF-42E3-9EFB-43A2B5FF01FC}" presName="node" presStyleLbl="alignAccFollowNode1" presStyleIdx="4" presStyleCnt="30">
        <dgm:presLayoutVars>
          <dgm:bulletEnabled val="1"/>
        </dgm:presLayoutVars>
      </dgm:prSet>
      <dgm:spPr/>
    </dgm:pt>
    <dgm:pt modelId="{F6DC2CE1-7872-48CB-BA5D-E8D7B1210791}" type="pres">
      <dgm:prSet presAssocID="{E6C19BA5-325B-4258-94F4-71F808C19D56}" presName="vSp" presStyleCnt="0"/>
      <dgm:spPr/>
    </dgm:pt>
    <dgm:pt modelId="{8C55A440-E25A-4600-A13E-FE816B2E9CA8}" type="pres">
      <dgm:prSet presAssocID="{6A32DF0D-19BA-4EA7-A3EA-2667D9A21846}" presName="horFlow" presStyleCnt="0"/>
      <dgm:spPr/>
    </dgm:pt>
    <dgm:pt modelId="{3469FE93-25D8-4F7A-AA2A-3B82B871F07B}" type="pres">
      <dgm:prSet presAssocID="{6A32DF0D-19BA-4EA7-A3EA-2667D9A21846}" presName="bigChev" presStyleLbl="node1" presStyleIdx="1" presStyleCnt="6"/>
      <dgm:spPr/>
    </dgm:pt>
    <dgm:pt modelId="{3C4FA1FC-7FDE-4990-97E6-87E15802DFF4}" type="pres">
      <dgm:prSet presAssocID="{A248D656-0435-4CB5-B95B-A48221EF9E94}" presName="parTrans" presStyleCnt="0"/>
      <dgm:spPr/>
    </dgm:pt>
    <dgm:pt modelId="{9FE1FEF1-AC15-44B8-9DFE-ACEDBA21889C}" type="pres">
      <dgm:prSet presAssocID="{6FCF858A-8510-451C-A0C5-2F77AAB54097}" presName="node" presStyleLbl="alignAccFollowNode1" presStyleIdx="5" presStyleCnt="30">
        <dgm:presLayoutVars>
          <dgm:bulletEnabled val="1"/>
        </dgm:presLayoutVars>
      </dgm:prSet>
      <dgm:spPr/>
    </dgm:pt>
    <dgm:pt modelId="{22C60C31-914A-4AC7-A621-1EFF7BF81725}" type="pres">
      <dgm:prSet presAssocID="{EC505385-A97C-48A0-A194-D384F8760CEB}" presName="sibTrans" presStyleCnt="0"/>
      <dgm:spPr/>
    </dgm:pt>
    <dgm:pt modelId="{4F642A6E-B068-4FB9-8633-E089EDD7ECE4}" type="pres">
      <dgm:prSet presAssocID="{AB936372-C5D0-431A-AEB3-C9CA514819EE}" presName="node" presStyleLbl="alignAccFollowNode1" presStyleIdx="6" presStyleCnt="30">
        <dgm:presLayoutVars>
          <dgm:bulletEnabled val="1"/>
        </dgm:presLayoutVars>
      </dgm:prSet>
      <dgm:spPr/>
    </dgm:pt>
    <dgm:pt modelId="{A4448E90-FAA0-4094-8368-7E284BDDF933}" type="pres">
      <dgm:prSet presAssocID="{324DFBB2-AAD1-477A-B191-023DA00E696B}" presName="sibTrans" presStyleCnt="0"/>
      <dgm:spPr/>
    </dgm:pt>
    <dgm:pt modelId="{99C237BB-700E-418B-A279-8B1AFE43DBA1}" type="pres">
      <dgm:prSet presAssocID="{99A1D180-11D7-411F-A5BE-07E12729F085}" presName="node" presStyleLbl="alignAccFollowNode1" presStyleIdx="7" presStyleCnt="30">
        <dgm:presLayoutVars>
          <dgm:bulletEnabled val="1"/>
        </dgm:presLayoutVars>
      </dgm:prSet>
      <dgm:spPr/>
    </dgm:pt>
    <dgm:pt modelId="{F37850E5-0673-420E-82C1-4DB37E867775}" type="pres">
      <dgm:prSet presAssocID="{AFE1E4BF-4781-4152-9AEA-0FDF221713F7}" presName="sibTrans" presStyleCnt="0"/>
      <dgm:spPr/>
    </dgm:pt>
    <dgm:pt modelId="{23464EA3-B7D0-48C2-A8A8-7A60F4F93940}" type="pres">
      <dgm:prSet presAssocID="{D9A7F9A0-AFA3-4D96-BC32-3BE3678D6753}" presName="node" presStyleLbl="alignAccFollowNode1" presStyleIdx="8" presStyleCnt="30">
        <dgm:presLayoutVars>
          <dgm:bulletEnabled val="1"/>
        </dgm:presLayoutVars>
      </dgm:prSet>
      <dgm:spPr/>
    </dgm:pt>
    <dgm:pt modelId="{B1C3E8A0-AB96-4A2F-B0F9-D8569B2C8B2F}" type="pres">
      <dgm:prSet presAssocID="{71C8AFFF-2B9D-4209-AA12-3DF5458749BD}" presName="sibTrans" presStyleCnt="0"/>
      <dgm:spPr/>
    </dgm:pt>
    <dgm:pt modelId="{6069B7D2-84CF-4388-8294-214EBF747812}" type="pres">
      <dgm:prSet presAssocID="{8343443B-391F-47DA-8F27-878DCD01A8F7}" presName="node" presStyleLbl="alignAccFollowNode1" presStyleIdx="9" presStyleCnt="30">
        <dgm:presLayoutVars>
          <dgm:bulletEnabled val="1"/>
        </dgm:presLayoutVars>
      </dgm:prSet>
      <dgm:spPr/>
    </dgm:pt>
    <dgm:pt modelId="{092093C7-2110-4438-98FA-6EAB6F43FFBB}" type="pres">
      <dgm:prSet presAssocID="{6A32DF0D-19BA-4EA7-A3EA-2667D9A21846}" presName="vSp" presStyleCnt="0"/>
      <dgm:spPr/>
    </dgm:pt>
    <dgm:pt modelId="{6AAE1734-5E71-40DC-A1B3-57093D793075}" type="pres">
      <dgm:prSet presAssocID="{E26ACE8D-9CA8-4C40-8963-824FEC2C3B00}" presName="horFlow" presStyleCnt="0"/>
      <dgm:spPr/>
    </dgm:pt>
    <dgm:pt modelId="{5A97C4D4-A878-443D-9798-C86BA6573CB4}" type="pres">
      <dgm:prSet presAssocID="{E26ACE8D-9CA8-4C40-8963-824FEC2C3B00}" presName="bigChev" presStyleLbl="node1" presStyleIdx="2" presStyleCnt="6"/>
      <dgm:spPr/>
    </dgm:pt>
    <dgm:pt modelId="{9A2B236C-81B4-4214-AD57-C5313C9580E9}" type="pres">
      <dgm:prSet presAssocID="{456D28CB-8757-4C15-8291-F5D550BBC260}" presName="parTrans" presStyleCnt="0"/>
      <dgm:spPr/>
    </dgm:pt>
    <dgm:pt modelId="{0FC285FE-E05A-4DCB-98A7-D86A684DD27A}" type="pres">
      <dgm:prSet presAssocID="{4A2D602B-9F04-4313-9347-796E3F6A291B}" presName="node" presStyleLbl="alignAccFollowNode1" presStyleIdx="10" presStyleCnt="30">
        <dgm:presLayoutVars>
          <dgm:bulletEnabled val="1"/>
        </dgm:presLayoutVars>
      </dgm:prSet>
      <dgm:spPr/>
    </dgm:pt>
    <dgm:pt modelId="{EEC5A2F4-54A7-4E4D-BA43-43564C4C464B}" type="pres">
      <dgm:prSet presAssocID="{C3288238-6835-4A0B-8F8E-64FE294FAAC4}" presName="sibTrans" presStyleCnt="0"/>
      <dgm:spPr/>
    </dgm:pt>
    <dgm:pt modelId="{8B305C19-5E8C-42F2-8E7E-D8E4EA2DA894}" type="pres">
      <dgm:prSet presAssocID="{0AC9F133-0C41-4FEE-9C31-8CB3A9DDAB8B}" presName="node" presStyleLbl="alignAccFollowNode1" presStyleIdx="11" presStyleCnt="30">
        <dgm:presLayoutVars>
          <dgm:bulletEnabled val="1"/>
        </dgm:presLayoutVars>
      </dgm:prSet>
      <dgm:spPr/>
    </dgm:pt>
    <dgm:pt modelId="{D5B8D93B-A6EB-40F0-87C3-4B5444729CD5}" type="pres">
      <dgm:prSet presAssocID="{4CBA7ED7-D816-487E-B80D-9C006D770E3C}" presName="sibTrans" presStyleCnt="0"/>
      <dgm:spPr/>
    </dgm:pt>
    <dgm:pt modelId="{60683E4C-B840-43A2-B11A-DAAC446B32C4}" type="pres">
      <dgm:prSet presAssocID="{10860C30-9269-48B2-9F9A-03216A87DB75}" presName="node" presStyleLbl="alignAccFollowNode1" presStyleIdx="12" presStyleCnt="30">
        <dgm:presLayoutVars>
          <dgm:bulletEnabled val="1"/>
        </dgm:presLayoutVars>
      </dgm:prSet>
      <dgm:spPr/>
    </dgm:pt>
    <dgm:pt modelId="{ADAFD9CB-9463-4904-A5D4-D16C445A95E8}" type="pres">
      <dgm:prSet presAssocID="{559A00E5-7BF0-4AB9-A803-BA2786DEA638}" presName="sibTrans" presStyleCnt="0"/>
      <dgm:spPr/>
    </dgm:pt>
    <dgm:pt modelId="{E0F721E2-5E34-4FDF-9250-E67690A274E7}" type="pres">
      <dgm:prSet presAssocID="{19B11093-B1E4-42ED-BC89-E4E9617958AE}" presName="node" presStyleLbl="alignAccFollowNode1" presStyleIdx="13" presStyleCnt="30">
        <dgm:presLayoutVars>
          <dgm:bulletEnabled val="1"/>
        </dgm:presLayoutVars>
      </dgm:prSet>
      <dgm:spPr/>
    </dgm:pt>
    <dgm:pt modelId="{15B2BFFB-2AB9-4CB6-9C83-3563D6A9F1FC}" type="pres">
      <dgm:prSet presAssocID="{0A02591E-D9F3-45AD-8576-54FBE4C473E5}" presName="sibTrans" presStyleCnt="0"/>
      <dgm:spPr/>
    </dgm:pt>
    <dgm:pt modelId="{BCF9872A-410E-4CAE-96FB-235B0B49EAB3}" type="pres">
      <dgm:prSet presAssocID="{C31D5ED6-6BD5-4732-A940-127CE79FEE58}" presName="node" presStyleLbl="alignAccFollowNode1" presStyleIdx="14" presStyleCnt="30">
        <dgm:presLayoutVars>
          <dgm:bulletEnabled val="1"/>
        </dgm:presLayoutVars>
      </dgm:prSet>
      <dgm:spPr/>
    </dgm:pt>
    <dgm:pt modelId="{6C15330E-628B-4D08-A9C4-203E78541F74}" type="pres">
      <dgm:prSet presAssocID="{E26ACE8D-9CA8-4C40-8963-824FEC2C3B00}" presName="vSp" presStyleCnt="0"/>
      <dgm:spPr/>
    </dgm:pt>
    <dgm:pt modelId="{E48237DD-3670-40CF-ADCA-E37F49EA51C1}" type="pres">
      <dgm:prSet presAssocID="{F54F4155-A9FE-46F1-BF06-8D1AD4F66222}" presName="horFlow" presStyleCnt="0"/>
      <dgm:spPr/>
    </dgm:pt>
    <dgm:pt modelId="{9B63BCE3-565F-44C2-BF76-2BD44F3B0074}" type="pres">
      <dgm:prSet presAssocID="{F54F4155-A9FE-46F1-BF06-8D1AD4F66222}" presName="bigChev" presStyleLbl="node1" presStyleIdx="3" presStyleCnt="6"/>
      <dgm:spPr/>
    </dgm:pt>
    <dgm:pt modelId="{E484D73F-FC66-44CF-995E-9B4C22CE4423}" type="pres">
      <dgm:prSet presAssocID="{B27E891D-5048-4735-A8FE-D58E354843FB}" presName="parTrans" presStyleCnt="0"/>
      <dgm:spPr/>
    </dgm:pt>
    <dgm:pt modelId="{B0EA1530-5E67-42E5-AEC1-A7BEA102742D}" type="pres">
      <dgm:prSet presAssocID="{6C7FD647-C4D2-4919-8304-9CD56F50E808}" presName="node" presStyleLbl="alignAccFollowNode1" presStyleIdx="15" presStyleCnt="30">
        <dgm:presLayoutVars>
          <dgm:bulletEnabled val="1"/>
        </dgm:presLayoutVars>
      </dgm:prSet>
      <dgm:spPr/>
    </dgm:pt>
    <dgm:pt modelId="{E2B7097F-0A4B-4537-9454-213B850CF645}" type="pres">
      <dgm:prSet presAssocID="{7EB54401-07AA-4EAD-B5A2-45AD63F4CE77}" presName="sibTrans" presStyleCnt="0"/>
      <dgm:spPr/>
    </dgm:pt>
    <dgm:pt modelId="{A3AF6C67-89AC-4612-87F2-C132E28715F4}" type="pres">
      <dgm:prSet presAssocID="{87798B80-EFDD-4577-80A1-C550979F341A}" presName="node" presStyleLbl="alignAccFollowNode1" presStyleIdx="16" presStyleCnt="30">
        <dgm:presLayoutVars>
          <dgm:bulletEnabled val="1"/>
        </dgm:presLayoutVars>
      </dgm:prSet>
      <dgm:spPr/>
    </dgm:pt>
    <dgm:pt modelId="{F734B81B-D371-4090-8F0A-4BF9E73E708D}" type="pres">
      <dgm:prSet presAssocID="{110E6C31-472B-44E5-899B-01202D336A80}" presName="sibTrans" presStyleCnt="0"/>
      <dgm:spPr/>
    </dgm:pt>
    <dgm:pt modelId="{42240598-6235-4F17-9158-318D2B27D4A9}" type="pres">
      <dgm:prSet presAssocID="{49BE4C59-0E59-467E-914B-E952E2D35E49}" presName="node" presStyleLbl="alignAccFollowNode1" presStyleIdx="17" presStyleCnt="30">
        <dgm:presLayoutVars>
          <dgm:bulletEnabled val="1"/>
        </dgm:presLayoutVars>
      </dgm:prSet>
      <dgm:spPr/>
    </dgm:pt>
    <dgm:pt modelId="{B75C83F3-1F45-4735-922E-F6F266112138}" type="pres">
      <dgm:prSet presAssocID="{F336BFF0-FA62-4262-8BB4-D7DB1688AAB9}" presName="sibTrans" presStyleCnt="0"/>
      <dgm:spPr/>
    </dgm:pt>
    <dgm:pt modelId="{F6870673-7F8A-41AD-9291-7D1ADE8CC9B6}" type="pres">
      <dgm:prSet presAssocID="{46F6882F-F69B-4043-8B15-CD23217972BA}" presName="node" presStyleLbl="alignAccFollowNode1" presStyleIdx="18" presStyleCnt="30">
        <dgm:presLayoutVars>
          <dgm:bulletEnabled val="1"/>
        </dgm:presLayoutVars>
      </dgm:prSet>
      <dgm:spPr/>
    </dgm:pt>
    <dgm:pt modelId="{871C2B4A-7C5C-4EF0-B4A4-3094582743DA}" type="pres">
      <dgm:prSet presAssocID="{B81D2EBA-9412-4FE7-8BA6-66A5CAFCE523}" presName="sibTrans" presStyleCnt="0"/>
      <dgm:spPr/>
    </dgm:pt>
    <dgm:pt modelId="{DDD0EC3A-A9EE-4B57-B0D3-A2F51E6846F7}" type="pres">
      <dgm:prSet presAssocID="{8B438ABE-7A84-435B-ADB4-19CBAD38B6B1}" presName="node" presStyleLbl="alignAccFollowNode1" presStyleIdx="19" presStyleCnt="30">
        <dgm:presLayoutVars>
          <dgm:bulletEnabled val="1"/>
        </dgm:presLayoutVars>
      </dgm:prSet>
      <dgm:spPr/>
    </dgm:pt>
    <dgm:pt modelId="{61C5A4AD-F808-4235-82E4-0548271412F6}" type="pres">
      <dgm:prSet presAssocID="{F54F4155-A9FE-46F1-BF06-8D1AD4F66222}" presName="vSp" presStyleCnt="0"/>
      <dgm:spPr/>
    </dgm:pt>
    <dgm:pt modelId="{C9F8D20B-4E8E-4B32-A72F-93DEA70B17E7}" type="pres">
      <dgm:prSet presAssocID="{D76B38AF-C2FA-4636-BF20-4BC399DF0CD7}" presName="horFlow" presStyleCnt="0"/>
      <dgm:spPr/>
    </dgm:pt>
    <dgm:pt modelId="{1188A86D-921C-4C2E-A81B-57406570CF1F}" type="pres">
      <dgm:prSet presAssocID="{D76B38AF-C2FA-4636-BF20-4BC399DF0CD7}" presName="bigChev" presStyleLbl="node1" presStyleIdx="4" presStyleCnt="6"/>
      <dgm:spPr/>
    </dgm:pt>
    <dgm:pt modelId="{D32C5D71-B7E5-400D-B956-010A6DFE7856}" type="pres">
      <dgm:prSet presAssocID="{521D31CF-4B8F-4A42-95EC-7A228995662B}" presName="parTrans" presStyleCnt="0"/>
      <dgm:spPr/>
    </dgm:pt>
    <dgm:pt modelId="{A2CA4AAF-5B78-4E80-AC43-C09EE94F4C12}" type="pres">
      <dgm:prSet presAssocID="{F3718637-FCE1-4284-BA23-473E0BBDFC86}" presName="node" presStyleLbl="alignAccFollowNode1" presStyleIdx="20" presStyleCnt="30">
        <dgm:presLayoutVars>
          <dgm:bulletEnabled val="1"/>
        </dgm:presLayoutVars>
      </dgm:prSet>
      <dgm:spPr/>
    </dgm:pt>
    <dgm:pt modelId="{F3EF5A86-81E0-475C-9C9F-DB56C952D18A}" type="pres">
      <dgm:prSet presAssocID="{112529DF-B0CA-4F6F-9283-166C0F2406FD}" presName="sibTrans" presStyleCnt="0"/>
      <dgm:spPr/>
    </dgm:pt>
    <dgm:pt modelId="{86772383-184D-4338-BBF2-9F3EE7456109}" type="pres">
      <dgm:prSet presAssocID="{A9B5A552-0AB6-45CD-8587-E1EBBC4571A7}" presName="node" presStyleLbl="alignAccFollowNode1" presStyleIdx="21" presStyleCnt="30">
        <dgm:presLayoutVars>
          <dgm:bulletEnabled val="1"/>
        </dgm:presLayoutVars>
      </dgm:prSet>
      <dgm:spPr/>
    </dgm:pt>
    <dgm:pt modelId="{09C69BD2-0DE3-43D3-8C05-C2E20B21E718}" type="pres">
      <dgm:prSet presAssocID="{17CE5D93-F617-4CE9-9AD3-DB46CB941A69}" presName="sibTrans" presStyleCnt="0"/>
      <dgm:spPr/>
    </dgm:pt>
    <dgm:pt modelId="{DAE6A969-1DDA-40D0-B7EF-C42AB7AB4B29}" type="pres">
      <dgm:prSet presAssocID="{DBA7DF64-868D-4C11-B109-2A5992A8AC52}" presName="node" presStyleLbl="alignAccFollowNode1" presStyleIdx="22" presStyleCnt="30">
        <dgm:presLayoutVars>
          <dgm:bulletEnabled val="1"/>
        </dgm:presLayoutVars>
      </dgm:prSet>
      <dgm:spPr/>
    </dgm:pt>
    <dgm:pt modelId="{31016528-A495-4722-9781-7819522EBB9E}" type="pres">
      <dgm:prSet presAssocID="{AAA7D7D8-B681-4074-9458-FDD9C42F1D4A}" presName="sibTrans" presStyleCnt="0"/>
      <dgm:spPr/>
    </dgm:pt>
    <dgm:pt modelId="{5D0BC6CE-D9E9-425F-AAB4-3FF57CE06C29}" type="pres">
      <dgm:prSet presAssocID="{D8DDFF25-F712-49AE-92BF-9D0A7E87DEDA}" presName="node" presStyleLbl="alignAccFollowNode1" presStyleIdx="23" presStyleCnt="30">
        <dgm:presLayoutVars>
          <dgm:bulletEnabled val="1"/>
        </dgm:presLayoutVars>
      </dgm:prSet>
      <dgm:spPr/>
    </dgm:pt>
    <dgm:pt modelId="{55582500-8B56-482B-B2E4-4F2E6FC89061}" type="pres">
      <dgm:prSet presAssocID="{2D874CE0-B0F6-46E2-86F3-BA885B79C54A}" presName="sibTrans" presStyleCnt="0"/>
      <dgm:spPr/>
    </dgm:pt>
    <dgm:pt modelId="{3F9CB453-C704-41B6-BCA9-986D6B2D5D5F}" type="pres">
      <dgm:prSet presAssocID="{A4F730FD-FC33-452E-A48D-4FC3095C44E5}" presName="node" presStyleLbl="alignAccFollowNode1" presStyleIdx="24" presStyleCnt="30">
        <dgm:presLayoutVars>
          <dgm:bulletEnabled val="1"/>
        </dgm:presLayoutVars>
      </dgm:prSet>
      <dgm:spPr/>
    </dgm:pt>
    <dgm:pt modelId="{6F297815-E704-4967-9F60-1306553151BE}" type="pres">
      <dgm:prSet presAssocID="{D76B38AF-C2FA-4636-BF20-4BC399DF0CD7}" presName="vSp" presStyleCnt="0"/>
      <dgm:spPr/>
    </dgm:pt>
    <dgm:pt modelId="{6E42B10D-7700-46B2-B2A7-D56FDF699B8F}" type="pres">
      <dgm:prSet presAssocID="{87467AF4-9954-4C97-B872-CD21BE218ACA}" presName="horFlow" presStyleCnt="0"/>
      <dgm:spPr/>
    </dgm:pt>
    <dgm:pt modelId="{E337BA27-9A33-464C-8581-51004DEE1119}" type="pres">
      <dgm:prSet presAssocID="{87467AF4-9954-4C97-B872-CD21BE218ACA}" presName="bigChev" presStyleLbl="node1" presStyleIdx="5" presStyleCnt="6"/>
      <dgm:spPr/>
    </dgm:pt>
    <dgm:pt modelId="{B6035975-78E2-4793-84BD-DFF4353EEA4A}" type="pres">
      <dgm:prSet presAssocID="{7C76A974-9CD8-45FE-8FB7-6E673C46CC0D}" presName="parTrans" presStyleCnt="0"/>
      <dgm:spPr/>
    </dgm:pt>
    <dgm:pt modelId="{0D04FF0A-F00C-4832-8814-EE89B6A971C0}" type="pres">
      <dgm:prSet presAssocID="{D1E5B27B-A1AD-4E5C-8077-397155D3C068}" presName="node" presStyleLbl="alignAccFollowNode1" presStyleIdx="25" presStyleCnt="30">
        <dgm:presLayoutVars>
          <dgm:bulletEnabled val="1"/>
        </dgm:presLayoutVars>
      </dgm:prSet>
      <dgm:spPr/>
    </dgm:pt>
    <dgm:pt modelId="{E57B1F13-1015-419E-A084-E152D5CD5C6D}" type="pres">
      <dgm:prSet presAssocID="{3CF05030-DA37-42CD-BA81-12B478CF96F2}" presName="sibTrans" presStyleCnt="0"/>
      <dgm:spPr/>
    </dgm:pt>
    <dgm:pt modelId="{D71F5526-3208-40F5-A072-1DF422AB9B66}" type="pres">
      <dgm:prSet presAssocID="{3F594A75-981B-4AE7-8AF2-F807E47FB03C}" presName="node" presStyleLbl="alignAccFollowNode1" presStyleIdx="26" presStyleCnt="30">
        <dgm:presLayoutVars>
          <dgm:bulletEnabled val="1"/>
        </dgm:presLayoutVars>
      </dgm:prSet>
      <dgm:spPr/>
    </dgm:pt>
    <dgm:pt modelId="{D50ED55F-59F7-4CA8-A459-0E9E341C73AD}" type="pres">
      <dgm:prSet presAssocID="{1207D54A-F684-4033-B8E4-844E850EF5E6}" presName="sibTrans" presStyleCnt="0"/>
      <dgm:spPr/>
    </dgm:pt>
    <dgm:pt modelId="{32A43EAE-2E26-4351-AA49-5C9F4774C2EF}" type="pres">
      <dgm:prSet presAssocID="{D08B421A-4364-4413-8D12-CF8965C5B596}" presName="node" presStyleLbl="alignAccFollowNode1" presStyleIdx="27" presStyleCnt="30">
        <dgm:presLayoutVars>
          <dgm:bulletEnabled val="1"/>
        </dgm:presLayoutVars>
      </dgm:prSet>
      <dgm:spPr/>
    </dgm:pt>
    <dgm:pt modelId="{F137B9F6-EF20-44AB-B878-C3634BC0DB5A}" type="pres">
      <dgm:prSet presAssocID="{8A8C8F07-B0CE-4116-ADA0-57935A21A6A3}" presName="sibTrans" presStyleCnt="0"/>
      <dgm:spPr/>
    </dgm:pt>
    <dgm:pt modelId="{33A640BD-4AC1-4FDC-93CB-CF800E4FF82D}" type="pres">
      <dgm:prSet presAssocID="{A8127BB2-82B4-461E-BEB4-AF580DF5AC37}" presName="node" presStyleLbl="alignAccFollowNode1" presStyleIdx="28" presStyleCnt="30">
        <dgm:presLayoutVars>
          <dgm:bulletEnabled val="1"/>
        </dgm:presLayoutVars>
      </dgm:prSet>
      <dgm:spPr/>
    </dgm:pt>
    <dgm:pt modelId="{20F71056-99A7-46AC-B8D8-778848852958}" type="pres">
      <dgm:prSet presAssocID="{F7B6F2B5-E303-45F9-B3F0-2BE2B115FE98}" presName="sibTrans" presStyleCnt="0"/>
      <dgm:spPr/>
    </dgm:pt>
    <dgm:pt modelId="{C1263683-AB4D-45E3-89DA-C3305E2261E6}" type="pres">
      <dgm:prSet presAssocID="{DE5AB340-881C-4E1E-9FB4-2109DBECF6E9}" presName="node" presStyleLbl="alignAccFollowNode1" presStyleIdx="29" presStyleCnt="30">
        <dgm:presLayoutVars>
          <dgm:bulletEnabled val="1"/>
        </dgm:presLayoutVars>
      </dgm:prSet>
      <dgm:spPr/>
    </dgm:pt>
  </dgm:ptLst>
  <dgm:cxnLst>
    <dgm:cxn modelId="{2FCBD600-0C26-43E8-853A-9E1A0C6DE99B}" type="presOf" srcId="{D9A7F9A0-AFA3-4D96-BC32-3BE3678D6753}" destId="{23464EA3-B7D0-48C2-A8A8-7A60F4F93940}" srcOrd="0" destOrd="0" presId="urn:microsoft.com/office/officeart/2005/8/layout/lProcess3"/>
    <dgm:cxn modelId="{CF902601-0714-4325-A753-D68DC0F3BF19}" type="presOf" srcId="{657230E7-1B02-46B8-BBC5-5C8281597D91}" destId="{0EC57499-A8B2-4920-AD32-11D61A2009C5}" srcOrd="0" destOrd="0" presId="urn:microsoft.com/office/officeart/2005/8/layout/lProcess3"/>
    <dgm:cxn modelId="{FA476C02-0BF6-4039-ADD9-941B3D805BDC}" srcId="{F54F4155-A9FE-46F1-BF06-8D1AD4F66222}" destId="{46F6882F-F69B-4043-8B15-CD23217972BA}" srcOrd="3" destOrd="0" parTransId="{58D3992E-B15A-4905-B651-0A58C8CAE0D5}" sibTransId="{B81D2EBA-9412-4FE7-8BA6-66A5CAFCE523}"/>
    <dgm:cxn modelId="{1C02D503-A334-4A1C-8B6D-48718AA2F4EB}" srcId="{E26ACE8D-9CA8-4C40-8963-824FEC2C3B00}" destId="{C31D5ED6-6BD5-4732-A940-127CE79FEE58}" srcOrd="4" destOrd="0" parTransId="{E965A6CA-7010-44C5-8EA3-0B3D1A2EF914}" sibTransId="{A3FEEEC9-40A6-4ABF-81E7-633AE0BF1BE2}"/>
    <dgm:cxn modelId="{50319F06-6873-41B7-A2F6-1F2FB2337893}" type="presOf" srcId="{D1E5B27B-A1AD-4E5C-8077-397155D3C068}" destId="{0D04FF0A-F00C-4832-8814-EE89B6A971C0}" srcOrd="0" destOrd="0" presId="urn:microsoft.com/office/officeart/2005/8/layout/lProcess3"/>
    <dgm:cxn modelId="{E3610F0E-A0FF-459E-AFAD-90AB6506EC35}" srcId="{D76B38AF-C2FA-4636-BF20-4BC399DF0CD7}" destId="{DBA7DF64-868D-4C11-B109-2A5992A8AC52}" srcOrd="2" destOrd="0" parTransId="{C477F20D-AEE6-48EA-9CDF-436E59DB524E}" sibTransId="{AAA7D7D8-B681-4074-9458-FDD9C42F1D4A}"/>
    <dgm:cxn modelId="{CAF4DF12-233B-4380-B38C-062FC8D29970}" type="presOf" srcId="{99A1D180-11D7-411F-A5BE-07E12729F085}" destId="{99C237BB-700E-418B-A279-8B1AFE43DBA1}" srcOrd="0" destOrd="0" presId="urn:microsoft.com/office/officeart/2005/8/layout/lProcess3"/>
    <dgm:cxn modelId="{5E960C24-CC40-4841-BFC2-C0F5A5F5993B}" srcId="{20819C42-E30F-489D-8EB9-A1D05759EB1E}" destId="{D76B38AF-C2FA-4636-BF20-4BC399DF0CD7}" srcOrd="4" destOrd="0" parTransId="{334948EF-EFBD-4D24-B527-EA54EA37977C}" sibTransId="{074868AD-2DEB-4D38-BADA-DBA00F0803E8}"/>
    <dgm:cxn modelId="{F06E8B25-C701-420F-B82D-8D6CB61D3026}" type="presOf" srcId="{F3718637-FCE1-4284-BA23-473E0BBDFC86}" destId="{A2CA4AAF-5B78-4E80-AC43-C09EE94F4C12}" srcOrd="0" destOrd="0" presId="urn:microsoft.com/office/officeart/2005/8/layout/lProcess3"/>
    <dgm:cxn modelId="{4BD4F02B-B3EB-4AF3-8A3A-86F13CB5B277}" type="presOf" srcId="{AB936372-C5D0-431A-AEB3-C9CA514819EE}" destId="{4F642A6E-B068-4FB9-8633-E089EDD7ECE4}" srcOrd="0" destOrd="0" presId="urn:microsoft.com/office/officeart/2005/8/layout/lProcess3"/>
    <dgm:cxn modelId="{8C2E0C2C-E397-4AF4-BFE8-ABFD350886C3}" type="presOf" srcId="{8343443B-391F-47DA-8F27-878DCD01A8F7}" destId="{6069B7D2-84CF-4388-8294-214EBF747812}" srcOrd="0" destOrd="0" presId="urn:microsoft.com/office/officeart/2005/8/layout/lProcess3"/>
    <dgm:cxn modelId="{5714B737-9833-4A3F-A3D7-79BA48E2053C}" srcId="{F54F4155-A9FE-46F1-BF06-8D1AD4F66222}" destId="{49BE4C59-0E59-467E-914B-E952E2D35E49}" srcOrd="2" destOrd="0" parTransId="{2410229C-D68E-4CDF-9C8D-13ACB07F1121}" sibTransId="{F336BFF0-FA62-4262-8BB4-D7DB1688AAB9}"/>
    <dgm:cxn modelId="{F7BF0838-26E8-44CB-817D-476EB263F712}" type="presOf" srcId="{8B438ABE-7A84-435B-ADB4-19CBAD38B6B1}" destId="{DDD0EC3A-A9EE-4B57-B0D3-A2F51E6846F7}" srcOrd="0" destOrd="0" presId="urn:microsoft.com/office/officeart/2005/8/layout/lProcess3"/>
    <dgm:cxn modelId="{9B852D39-02F4-4B34-AA1D-6CD0D31DE7DD}" srcId="{6A32DF0D-19BA-4EA7-A3EA-2667D9A21846}" destId="{AB936372-C5D0-431A-AEB3-C9CA514819EE}" srcOrd="1" destOrd="0" parTransId="{9CAD20B9-ADEA-42D1-8A09-F3179EDA6CDD}" sibTransId="{324DFBB2-AAD1-477A-B191-023DA00E696B}"/>
    <dgm:cxn modelId="{58146140-9568-40C0-990B-41C609809A10}" type="presOf" srcId="{6C7FD647-C4D2-4919-8304-9CD56F50E808}" destId="{B0EA1530-5E67-42E5-AEC1-A7BEA102742D}" srcOrd="0" destOrd="0" presId="urn:microsoft.com/office/officeart/2005/8/layout/lProcess3"/>
    <dgm:cxn modelId="{70F6C45D-8035-4BED-B0AB-D3858D8C0CF8}" srcId="{F54F4155-A9FE-46F1-BF06-8D1AD4F66222}" destId="{87798B80-EFDD-4577-80A1-C550979F341A}" srcOrd="1" destOrd="0" parTransId="{433FB1AD-A0B9-47B7-A2C0-A63585F9673C}" sibTransId="{110E6C31-472B-44E5-899B-01202D336A80}"/>
    <dgm:cxn modelId="{4B828460-EB86-4570-8811-0DDF0EBDA6CA}" srcId="{87467AF4-9954-4C97-B872-CD21BE218ACA}" destId="{DE5AB340-881C-4E1E-9FB4-2109DBECF6E9}" srcOrd="4" destOrd="0" parTransId="{AE63321C-B463-4B5E-B4BC-50D47E0E86A5}" sibTransId="{18136820-2DC6-40D4-8F89-104CC2F1794A}"/>
    <dgm:cxn modelId="{DC1DE261-1788-49F8-953F-15B6E1C4D687}" srcId="{E6C19BA5-325B-4258-94F4-71F808C19D56}" destId="{657230E7-1B02-46B8-BBC5-5C8281597D91}" srcOrd="0" destOrd="0" parTransId="{EB1C1D52-40E2-49F0-9858-9C33428D200D}" sibTransId="{AB0932FE-0D70-489C-8447-43E50D2C78FE}"/>
    <dgm:cxn modelId="{E63F7543-BB0A-4198-92FD-26E4F5AEC4C8}" type="presOf" srcId="{B8045214-B910-4C83-A908-1A83D5D50897}" destId="{05A9CC36-733E-4CA2-87D6-B295FB8B7877}" srcOrd="0" destOrd="0" presId="urn:microsoft.com/office/officeart/2005/8/layout/lProcess3"/>
    <dgm:cxn modelId="{01163245-02A8-4428-B51A-BCA566354A53}" type="presOf" srcId="{A4F730FD-FC33-452E-A48D-4FC3095C44E5}" destId="{3F9CB453-C704-41B6-BCA9-986D6B2D5D5F}" srcOrd="0" destOrd="0" presId="urn:microsoft.com/office/officeart/2005/8/layout/lProcess3"/>
    <dgm:cxn modelId="{168EAA45-BEB9-4830-A887-0AB284F4C4DA}" srcId="{D76B38AF-C2FA-4636-BF20-4BC399DF0CD7}" destId="{A4F730FD-FC33-452E-A48D-4FC3095C44E5}" srcOrd="4" destOrd="0" parTransId="{7A6E5E84-6025-4261-B708-5C7C2D21A63D}" sibTransId="{266AF662-C3D9-4B36-98A0-CF01F11A827A}"/>
    <dgm:cxn modelId="{5C530946-4F4E-40F8-8BFC-03DFC8DC5F4C}" type="presOf" srcId="{D08B421A-4364-4413-8D12-CF8965C5B596}" destId="{32A43EAE-2E26-4351-AA49-5C9F4774C2EF}" srcOrd="0" destOrd="0" presId="urn:microsoft.com/office/officeart/2005/8/layout/lProcess3"/>
    <dgm:cxn modelId="{36CA1F46-1C29-4831-8130-3DB5AC53EBF0}" srcId="{20819C42-E30F-489D-8EB9-A1D05759EB1E}" destId="{E6C19BA5-325B-4258-94F4-71F808C19D56}" srcOrd="0" destOrd="0" parTransId="{9A1ACE3E-8E87-41CF-A7B9-5A408C4C79A1}" sibTransId="{855D313E-D81A-4B37-A2E8-8F9BA0AFCF12}"/>
    <dgm:cxn modelId="{88D5B066-EBD2-4A59-B8FE-15437EA34A99}" srcId="{87467AF4-9954-4C97-B872-CD21BE218ACA}" destId="{A8127BB2-82B4-461E-BEB4-AF580DF5AC37}" srcOrd="3" destOrd="0" parTransId="{D534909A-2BB0-4C5B-8E7F-86B8948EA1FE}" sibTransId="{F7B6F2B5-E303-45F9-B3F0-2BE2B115FE98}"/>
    <dgm:cxn modelId="{D4F2E247-94B2-4744-9747-F39ACA601491}" srcId="{E26ACE8D-9CA8-4C40-8963-824FEC2C3B00}" destId="{10860C30-9269-48B2-9F9A-03216A87DB75}" srcOrd="2" destOrd="0" parTransId="{4CE5B8A0-A4C7-4C1A-8C17-9B5B4C7F2922}" sibTransId="{559A00E5-7BF0-4AB9-A803-BA2786DEA638}"/>
    <dgm:cxn modelId="{7FCEA369-86F7-4DA3-A037-42614A369A6F}" srcId="{20819C42-E30F-489D-8EB9-A1D05759EB1E}" destId="{6A32DF0D-19BA-4EA7-A3EA-2667D9A21846}" srcOrd="1" destOrd="0" parTransId="{B5E08677-13F4-4539-9FDF-30BEA206CF4A}" sibTransId="{C8B1C0D3-D5A3-4ED3-8A5D-0FEFF8931E44}"/>
    <dgm:cxn modelId="{E591C949-7693-4CE3-9E10-F516DA43CEC5}" type="presOf" srcId="{49BE4C59-0E59-467E-914B-E952E2D35E49}" destId="{42240598-6235-4F17-9158-318D2B27D4A9}" srcOrd="0" destOrd="0" presId="urn:microsoft.com/office/officeart/2005/8/layout/lProcess3"/>
    <dgm:cxn modelId="{DF0CE06E-75D1-4D86-9558-65F2A002FD9A}" srcId="{20819C42-E30F-489D-8EB9-A1D05759EB1E}" destId="{E26ACE8D-9CA8-4C40-8963-824FEC2C3B00}" srcOrd="2" destOrd="0" parTransId="{F91D1BBA-2AB6-42E8-9BFC-5F711F79FC0D}" sibTransId="{78842397-874A-4382-AE9B-D9C9484A1EB4}"/>
    <dgm:cxn modelId="{B482AF6F-1083-4662-83EC-E9A0D11A3628}" type="presOf" srcId="{87798B80-EFDD-4577-80A1-C550979F341A}" destId="{A3AF6C67-89AC-4612-87F2-C132E28715F4}" srcOrd="0" destOrd="0" presId="urn:microsoft.com/office/officeart/2005/8/layout/lProcess3"/>
    <dgm:cxn modelId="{09A13754-2AF3-4D1B-BDA3-05AA1EA6EFF4}" type="presOf" srcId="{DE5AB340-881C-4E1E-9FB4-2109DBECF6E9}" destId="{C1263683-AB4D-45E3-89DA-C3305E2261E6}" srcOrd="0" destOrd="0" presId="urn:microsoft.com/office/officeart/2005/8/layout/lProcess3"/>
    <dgm:cxn modelId="{E80C9874-10D2-4388-90F6-EA145BFD047A}" type="presOf" srcId="{0AC9F133-0C41-4FEE-9C31-8CB3A9DDAB8B}" destId="{8B305C19-5E8C-42F2-8E7E-D8E4EA2DA894}" srcOrd="0" destOrd="0" presId="urn:microsoft.com/office/officeart/2005/8/layout/lProcess3"/>
    <dgm:cxn modelId="{6F641156-EBE4-4F74-B032-D84D7573705D}" type="presOf" srcId="{46F6882F-F69B-4043-8B15-CD23217972BA}" destId="{F6870673-7F8A-41AD-9291-7D1ADE8CC9B6}" srcOrd="0" destOrd="0" presId="urn:microsoft.com/office/officeart/2005/8/layout/lProcess3"/>
    <dgm:cxn modelId="{FBED4378-EEA6-4458-9ADE-6F584BC7477D}" type="presOf" srcId="{D8DDFF25-F712-49AE-92BF-9D0A7E87DEDA}" destId="{5D0BC6CE-D9E9-425F-AAB4-3FF57CE06C29}" srcOrd="0" destOrd="0" presId="urn:microsoft.com/office/officeart/2005/8/layout/lProcess3"/>
    <dgm:cxn modelId="{95E18278-6003-45E2-9491-0A2733FE2E37}" srcId="{E6C19BA5-325B-4258-94F4-71F808C19D56}" destId="{70B55A40-03BF-42E3-9EFB-43A2B5FF01FC}" srcOrd="4" destOrd="0" parTransId="{B11BF37A-309E-44B6-AF97-2D5240DBD5D5}" sibTransId="{F3A7D85E-5259-4120-AF86-B3F972529234}"/>
    <dgm:cxn modelId="{1674DC58-2A18-4D6B-897E-B8D5E0F80752}" srcId="{D76B38AF-C2FA-4636-BF20-4BC399DF0CD7}" destId="{D8DDFF25-F712-49AE-92BF-9D0A7E87DEDA}" srcOrd="3" destOrd="0" parTransId="{604F18A3-0EC0-4916-BFF2-9CBFC4FCE2DB}" sibTransId="{2D874CE0-B0F6-46E2-86F3-BA885B79C54A}"/>
    <dgm:cxn modelId="{2BCD457A-2C86-45CF-B51A-434BCE775196}" type="presOf" srcId="{20819C42-E30F-489D-8EB9-A1D05759EB1E}" destId="{214557C9-8919-4BDA-9FCC-99CF99D9DE4C}" srcOrd="0" destOrd="0" presId="urn:microsoft.com/office/officeart/2005/8/layout/lProcess3"/>
    <dgm:cxn modelId="{3FDC847F-5BE9-49D5-A56F-9709F12DDA9C}" type="presOf" srcId="{3F594A75-981B-4AE7-8AF2-F807E47FB03C}" destId="{D71F5526-3208-40F5-A072-1DF422AB9B66}" srcOrd="0" destOrd="0" presId="urn:microsoft.com/office/officeart/2005/8/layout/lProcess3"/>
    <dgm:cxn modelId="{F2258182-F2A2-4F13-821C-FF37398D00AC}" srcId="{6A32DF0D-19BA-4EA7-A3EA-2667D9A21846}" destId="{D9A7F9A0-AFA3-4D96-BC32-3BE3678D6753}" srcOrd="3" destOrd="0" parTransId="{0A4259A9-D1CD-4E3E-A542-B742715C05A2}" sibTransId="{71C8AFFF-2B9D-4209-AA12-3DF5458749BD}"/>
    <dgm:cxn modelId="{6DFE7483-223C-4158-999A-E754B4B8A95B}" srcId="{F54F4155-A9FE-46F1-BF06-8D1AD4F66222}" destId="{6C7FD647-C4D2-4919-8304-9CD56F50E808}" srcOrd="0" destOrd="0" parTransId="{B27E891D-5048-4735-A8FE-D58E354843FB}" sibTransId="{7EB54401-07AA-4EAD-B5A2-45AD63F4CE77}"/>
    <dgm:cxn modelId="{274BE185-D802-4E61-A881-588104667D1A}" srcId="{E6C19BA5-325B-4258-94F4-71F808C19D56}" destId="{1E14D347-EDB0-4FB6-88D4-7EF44ADAF18A}" srcOrd="3" destOrd="0" parTransId="{409155BD-8139-4551-B66A-157BC9E60D34}" sibTransId="{0C1964B9-A625-4D0E-B53F-F300BADBEE81}"/>
    <dgm:cxn modelId="{46D0EF87-EBC9-439B-86CF-F65D413F658D}" srcId="{6A32DF0D-19BA-4EA7-A3EA-2667D9A21846}" destId="{8343443B-391F-47DA-8F27-878DCD01A8F7}" srcOrd="4" destOrd="0" parTransId="{5466409C-8FD2-46BF-9ECF-939150D6DBAF}" sibTransId="{EDDAB38B-A6C0-4CE8-B478-91EB2AD25E4E}"/>
    <dgm:cxn modelId="{18789888-ECFF-4598-9A9D-827E92F055ED}" srcId="{87467AF4-9954-4C97-B872-CD21BE218ACA}" destId="{3F594A75-981B-4AE7-8AF2-F807E47FB03C}" srcOrd="1" destOrd="0" parTransId="{A756D32A-06E4-4DFF-B2E3-D8AA67F93A93}" sibTransId="{1207D54A-F684-4033-B8E4-844E850EF5E6}"/>
    <dgm:cxn modelId="{7A02D48D-AE50-42C8-BCF4-B00F418D3F91}" srcId="{E6C19BA5-325B-4258-94F4-71F808C19D56}" destId="{B8045214-B910-4C83-A908-1A83D5D50897}" srcOrd="2" destOrd="0" parTransId="{052EE224-B600-46F7-AEDE-E8207949A155}" sibTransId="{264E61BD-B3A9-4E5B-8206-55409C60645C}"/>
    <dgm:cxn modelId="{CC294D8F-44B0-4E97-9EC5-18D77A8BB398}" type="presOf" srcId="{F54F4155-A9FE-46F1-BF06-8D1AD4F66222}" destId="{9B63BCE3-565F-44C2-BF76-2BD44F3B0074}" srcOrd="0" destOrd="0" presId="urn:microsoft.com/office/officeart/2005/8/layout/lProcess3"/>
    <dgm:cxn modelId="{B68E6291-D00D-4AAA-AF64-8EC954A7CFDF}" type="presOf" srcId="{19B11093-B1E4-42ED-BC89-E4E9617958AE}" destId="{E0F721E2-5E34-4FDF-9250-E67690A274E7}" srcOrd="0" destOrd="0" presId="urn:microsoft.com/office/officeart/2005/8/layout/lProcess3"/>
    <dgm:cxn modelId="{A5EFE797-4196-4B8E-8EE6-FF5A072836D2}" srcId="{6A32DF0D-19BA-4EA7-A3EA-2667D9A21846}" destId="{6FCF858A-8510-451C-A0C5-2F77AAB54097}" srcOrd="0" destOrd="0" parTransId="{A248D656-0435-4CB5-B95B-A48221EF9E94}" sibTransId="{EC505385-A97C-48A0-A194-D384F8760CEB}"/>
    <dgm:cxn modelId="{476A3098-AF9B-4A47-896E-C80B7B6BDA51}" srcId="{E26ACE8D-9CA8-4C40-8963-824FEC2C3B00}" destId="{0AC9F133-0C41-4FEE-9C31-8CB3A9DDAB8B}" srcOrd="1" destOrd="0" parTransId="{E3DEB446-275C-4B6C-913E-EC445EAE94BC}" sibTransId="{4CBA7ED7-D816-487E-B80D-9C006D770E3C}"/>
    <dgm:cxn modelId="{6512E29F-4492-4AA7-BF86-3E0EDF521776}" type="presOf" srcId="{E26ACE8D-9CA8-4C40-8963-824FEC2C3B00}" destId="{5A97C4D4-A878-443D-9798-C86BA6573CB4}" srcOrd="0" destOrd="0" presId="urn:microsoft.com/office/officeart/2005/8/layout/lProcess3"/>
    <dgm:cxn modelId="{E64125A0-9954-4AEF-9AEF-779ED4F2922A}" srcId="{E26ACE8D-9CA8-4C40-8963-824FEC2C3B00}" destId="{4A2D602B-9F04-4313-9347-796E3F6A291B}" srcOrd="0" destOrd="0" parTransId="{456D28CB-8757-4C15-8291-F5D550BBC260}" sibTransId="{C3288238-6835-4A0B-8F8E-64FE294FAAC4}"/>
    <dgm:cxn modelId="{CF4F5AA0-2536-484F-84AE-E03B65511A58}" type="presOf" srcId="{6FCF858A-8510-451C-A0C5-2F77AAB54097}" destId="{9FE1FEF1-AC15-44B8-9DFE-ACEDBA21889C}" srcOrd="0" destOrd="0" presId="urn:microsoft.com/office/officeart/2005/8/layout/lProcess3"/>
    <dgm:cxn modelId="{9BD1D6A2-CEE9-4C94-9F56-8F3B8C9BFE6E}" type="presOf" srcId="{1E14D347-EDB0-4FB6-88D4-7EF44ADAF18A}" destId="{C7816EB3-A758-44E1-9716-2B89F96A877D}" srcOrd="0" destOrd="0" presId="urn:microsoft.com/office/officeart/2005/8/layout/lProcess3"/>
    <dgm:cxn modelId="{9DAC56A4-7B4B-462D-B10F-0C39D77CB959}" srcId="{20819C42-E30F-489D-8EB9-A1D05759EB1E}" destId="{F54F4155-A9FE-46F1-BF06-8D1AD4F66222}" srcOrd="3" destOrd="0" parTransId="{07C4B90A-8ED3-441B-A7DB-03C9459E3FF0}" sibTransId="{00785826-23AC-44B4-A5B6-B0D270E2B8E2}"/>
    <dgm:cxn modelId="{FE99B4A5-9763-4836-8E7C-2FD3CA556ADB}" srcId="{F54F4155-A9FE-46F1-BF06-8D1AD4F66222}" destId="{8B438ABE-7A84-435B-ADB4-19CBAD38B6B1}" srcOrd="4" destOrd="0" parTransId="{8EA31DA7-C65D-4A65-BBB1-FA0FE8B5B1A8}" sibTransId="{64ADAF31-57AB-4D8B-91D6-C9CC76062AF2}"/>
    <dgm:cxn modelId="{00D995A7-7AC6-43A1-BB8F-2D67C50864D0}" type="presOf" srcId="{D76B38AF-C2FA-4636-BF20-4BC399DF0CD7}" destId="{1188A86D-921C-4C2E-A81B-57406570CF1F}" srcOrd="0" destOrd="0" presId="urn:microsoft.com/office/officeart/2005/8/layout/lProcess3"/>
    <dgm:cxn modelId="{3BF854A9-0181-4ABF-8FC5-4E3B4A29E043}" type="presOf" srcId="{E6C19BA5-325B-4258-94F4-71F808C19D56}" destId="{E0CBC892-841E-46DE-A266-2869E5C03DFA}" srcOrd="0" destOrd="0" presId="urn:microsoft.com/office/officeart/2005/8/layout/lProcess3"/>
    <dgm:cxn modelId="{587F0EAA-7CDB-47CA-BF97-92E7ED006584}" type="presOf" srcId="{4A2D602B-9F04-4313-9347-796E3F6A291B}" destId="{0FC285FE-E05A-4DCB-98A7-D86A684DD27A}" srcOrd="0" destOrd="0" presId="urn:microsoft.com/office/officeart/2005/8/layout/lProcess3"/>
    <dgm:cxn modelId="{56092CAE-E183-4DAB-A49D-A4EF633B1F51}" srcId="{87467AF4-9954-4C97-B872-CD21BE218ACA}" destId="{D08B421A-4364-4413-8D12-CF8965C5B596}" srcOrd="2" destOrd="0" parTransId="{102C8B89-C614-41DB-935C-4956A460AF15}" sibTransId="{8A8C8F07-B0CE-4116-ADA0-57935A21A6A3}"/>
    <dgm:cxn modelId="{3331E5AF-E1D0-4A97-A2F1-729A7FCBEC08}" type="presOf" srcId="{6A32DF0D-19BA-4EA7-A3EA-2667D9A21846}" destId="{3469FE93-25D8-4F7A-AA2A-3B82B871F07B}" srcOrd="0" destOrd="0" presId="urn:microsoft.com/office/officeart/2005/8/layout/lProcess3"/>
    <dgm:cxn modelId="{B8F089B2-EFC4-493D-A393-33DE5D46684E}" srcId="{D76B38AF-C2FA-4636-BF20-4BC399DF0CD7}" destId="{A9B5A552-0AB6-45CD-8587-E1EBBC4571A7}" srcOrd="1" destOrd="0" parTransId="{6FC6A451-51FC-41B8-87EB-33211BDFB92E}" sibTransId="{17CE5D93-F617-4CE9-9AD3-DB46CB941A69}"/>
    <dgm:cxn modelId="{185F63B4-0441-4723-82E9-7717B49E446F}" srcId="{20819C42-E30F-489D-8EB9-A1D05759EB1E}" destId="{87467AF4-9954-4C97-B872-CD21BE218ACA}" srcOrd="5" destOrd="0" parTransId="{E8C4E751-E6F4-4563-B98A-99ADE320631A}" sibTransId="{1452E300-8414-43D6-9E93-248EBFAF5798}"/>
    <dgm:cxn modelId="{77EB57C3-7D3E-429F-8907-2242C83888BC}" type="presOf" srcId="{87467AF4-9954-4C97-B872-CD21BE218ACA}" destId="{E337BA27-9A33-464C-8581-51004DEE1119}" srcOrd="0" destOrd="0" presId="urn:microsoft.com/office/officeart/2005/8/layout/lProcess3"/>
    <dgm:cxn modelId="{32CAD5CA-4F51-440F-88D3-7B495D03AEF3}" srcId="{87467AF4-9954-4C97-B872-CD21BE218ACA}" destId="{D1E5B27B-A1AD-4E5C-8077-397155D3C068}" srcOrd="0" destOrd="0" parTransId="{7C76A974-9CD8-45FE-8FB7-6E673C46CC0D}" sibTransId="{3CF05030-DA37-42CD-BA81-12B478CF96F2}"/>
    <dgm:cxn modelId="{72BBA9CE-F565-439E-B11A-0E0B2272A9F5}" srcId="{D76B38AF-C2FA-4636-BF20-4BC399DF0CD7}" destId="{F3718637-FCE1-4284-BA23-473E0BBDFC86}" srcOrd="0" destOrd="0" parTransId="{521D31CF-4B8F-4A42-95EC-7A228995662B}" sibTransId="{112529DF-B0CA-4F6F-9283-166C0F2406FD}"/>
    <dgm:cxn modelId="{2F42B3CE-0497-480E-A947-1F0147BC9911}" type="presOf" srcId="{10860C30-9269-48B2-9F9A-03216A87DB75}" destId="{60683E4C-B840-43A2-B11A-DAAC446B32C4}" srcOrd="0" destOrd="0" presId="urn:microsoft.com/office/officeart/2005/8/layout/lProcess3"/>
    <dgm:cxn modelId="{B78507D2-3FFB-472E-B7E6-54C5D55F5CA3}" type="presOf" srcId="{70B55A40-03BF-42E3-9EFB-43A2B5FF01FC}" destId="{E9D6A19D-1C54-497A-977B-6B3FADC653D9}" srcOrd="0" destOrd="0" presId="urn:microsoft.com/office/officeart/2005/8/layout/lProcess3"/>
    <dgm:cxn modelId="{304C3BD8-C0D4-4652-B5CD-EE4F9B1E90BA}" type="presOf" srcId="{DBA7DF64-868D-4C11-B109-2A5992A8AC52}" destId="{DAE6A969-1DDA-40D0-B7EF-C42AB7AB4B29}" srcOrd="0" destOrd="0" presId="urn:microsoft.com/office/officeart/2005/8/layout/lProcess3"/>
    <dgm:cxn modelId="{0D588CDB-CBB3-4CB3-A5A1-5CF76A2FAE41}" type="presOf" srcId="{FA4B7B06-2109-4AFB-8378-AEB654F11F1D}" destId="{39CAE5B6-511D-4CAB-8FC8-5B3201A8ACFD}" srcOrd="0" destOrd="0" presId="urn:microsoft.com/office/officeart/2005/8/layout/lProcess3"/>
    <dgm:cxn modelId="{85E87FDD-D4C4-4022-BB53-6785884C9016}" type="presOf" srcId="{C31D5ED6-6BD5-4732-A940-127CE79FEE58}" destId="{BCF9872A-410E-4CAE-96FB-235B0B49EAB3}" srcOrd="0" destOrd="0" presId="urn:microsoft.com/office/officeart/2005/8/layout/lProcess3"/>
    <dgm:cxn modelId="{31AF40EF-A427-497B-B478-AC96199BD013}" type="presOf" srcId="{A9B5A552-0AB6-45CD-8587-E1EBBC4571A7}" destId="{86772383-184D-4338-BBF2-9F3EE7456109}" srcOrd="0" destOrd="0" presId="urn:microsoft.com/office/officeart/2005/8/layout/lProcess3"/>
    <dgm:cxn modelId="{6B6AB1F1-591E-4FE7-847D-4D943F79B296}" srcId="{E6C19BA5-325B-4258-94F4-71F808C19D56}" destId="{FA4B7B06-2109-4AFB-8378-AEB654F11F1D}" srcOrd="1" destOrd="0" parTransId="{AD54550B-8871-4725-929F-7940F46E1D42}" sibTransId="{52AF609F-6792-4AC1-AF95-F1A7742F12BF}"/>
    <dgm:cxn modelId="{56B194F8-E0DE-4001-B3D0-4AC530655811}" type="presOf" srcId="{A8127BB2-82B4-461E-BEB4-AF580DF5AC37}" destId="{33A640BD-4AC1-4FDC-93CB-CF800E4FF82D}" srcOrd="0" destOrd="0" presId="urn:microsoft.com/office/officeart/2005/8/layout/lProcess3"/>
    <dgm:cxn modelId="{17D3FFF9-B3D5-405F-A1C4-B21A54DC3CC4}" srcId="{6A32DF0D-19BA-4EA7-A3EA-2667D9A21846}" destId="{99A1D180-11D7-411F-A5BE-07E12729F085}" srcOrd="2" destOrd="0" parTransId="{B050618A-76FC-482F-AD6A-0B6E0BC4D6C8}" sibTransId="{AFE1E4BF-4781-4152-9AEA-0FDF221713F7}"/>
    <dgm:cxn modelId="{06168CFC-088B-46A1-A60C-84E99C58B16E}" srcId="{E26ACE8D-9CA8-4C40-8963-824FEC2C3B00}" destId="{19B11093-B1E4-42ED-BC89-E4E9617958AE}" srcOrd="3" destOrd="0" parTransId="{AB484412-D5FE-4F0F-85D5-72F01BF4341A}" sibTransId="{0A02591E-D9F3-45AD-8576-54FBE4C473E5}"/>
    <dgm:cxn modelId="{2309C05F-2C81-43CD-A257-D0DE084C23A2}" type="presParOf" srcId="{214557C9-8919-4BDA-9FCC-99CF99D9DE4C}" destId="{F696D48E-8FA0-4F8C-8B0C-438B24C2EAB6}" srcOrd="0" destOrd="0" presId="urn:microsoft.com/office/officeart/2005/8/layout/lProcess3"/>
    <dgm:cxn modelId="{0B254026-636E-4531-B4E9-E53B0CE90F45}" type="presParOf" srcId="{F696D48E-8FA0-4F8C-8B0C-438B24C2EAB6}" destId="{E0CBC892-841E-46DE-A266-2869E5C03DFA}" srcOrd="0" destOrd="0" presId="urn:microsoft.com/office/officeart/2005/8/layout/lProcess3"/>
    <dgm:cxn modelId="{A9867416-7CFD-453F-88E2-4666F2DE3A86}" type="presParOf" srcId="{F696D48E-8FA0-4F8C-8B0C-438B24C2EAB6}" destId="{0B761CEE-58EC-4ED6-861A-9BA057D0AFBF}" srcOrd="1" destOrd="0" presId="urn:microsoft.com/office/officeart/2005/8/layout/lProcess3"/>
    <dgm:cxn modelId="{EE696C80-8710-4204-81BD-906A1D737E4F}" type="presParOf" srcId="{F696D48E-8FA0-4F8C-8B0C-438B24C2EAB6}" destId="{0EC57499-A8B2-4920-AD32-11D61A2009C5}" srcOrd="2" destOrd="0" presId="urn:microsoft.com/office/officeart/2005/8/layout/lProcess3"/>
    <dgm:cxn modelId="{5785BE94-4C60-490A-8171-2EFA416F2C6E}" type="presParOf" srcId="{F696D48E-8FA0-4F8C-8B0C-438B24C2EAB6}" destId="{3E5A0DB0-393F-4FD1-826A-D6FE27BEB986}" srcOrd="3" destOrd="0" presId="urn:microsoft.com/office/officeart/2005/8/layout/lProcess3"/>
    <dgm:cxn modelId="{7CCE9AE4-6546-445F-94EF-EF06B27536BB}" type="presParOf" srcId="{F696D48E-8FA0-4F8C-8B0C-438B24C2EAB6}" destId="{39CAE5B6-511D-4CAB-8FC8-5B3201A8ACFD}" srcOrd="4" destOrd="0" presId="urn:microsoft.com/office/officeart/2005/8/layout/lProcess3"/>
    <dgm:cxn modelId="{053FED86-F53C-4D07-9E96-0207EBF67EA3}" type="presParOf" srcId="{F696D48E-8FA0-4F8C-8B0C-438B24C2EAB6}" destId="{C573F775-559E-49AF-B627-8FC0AB17B8A0}" srcOrd="5" destOrd="0" presId="urn:microsoft.com/office/officeart/2005/8/layout/lProcess3"/>
    <dgm:cxn modelId="{6D74D84D-FB79-48DC-8501-265C671FD430}" type="presParOf" srcId="{F696D48E-8FA0-4F8C-8B0C-438B24C2EAB6}" destId="{05A9CC36-733E-4CA2-87D6-B295FB8B7877}" srcOrd="6" destOrd="0" presId="urn:microsoft.com/office/officeart/2005/8/layout/lProcess3"/>
    <dgm:cxn modelId="{5DB5A603-B0C4-4775-93F4-DDA8980C9CF5}" type="presParOf" srcId="{F696D48E-8FA0-4F8C-8B0C-438B24C2EAB6}" destId="{05C70D07-05AA-427B-A5ED-70C8F839FA17}" srcOrd="7" destOrd="0" presId="urn:microsoft.com/office/officeart/2005/8/layout/lProcess3"/>
    <dgm:cxn modelId="{95D39F8C-6DEC-415C-83C1-3014B473A2C1}" type="presParOf" srcId="{F696D48E-8FA0-4F8C-8B0C-438B24C2EAB6}" destId="{C7816EB3-A758-44E1-9716-2B89F96A877D}" srcOrd="8" destOrd="0" presId="urn:microsoft.com/office/officeart/2005/8/layout/lProcess3"/>
    <dgm:cxn modelId="{AB8A1DB7-DB89-4B7D-A02B-89F0CD25434B}" type="presParOf" srcId="{F696D48E-8FA0-4F8C-8B0C-438B24C2EAB6}" destId="{44515CFE-5929-4FA3-B5F3-DC9D37D0F89E}" srcOrd="9" destOrd="0" presId="urn:microsoft.com/office/officeart/2005/8/layout/lProcess3"/>
    <dgm:cxn modelId="{F6CDF21D-B915-4336-A7E6-5BFF2A1844CC}" type="presParOf" srcId="{F696D48E-8FA0-4F8C-8B0C-438B24C2EAB6}" destId="{E9D6A19D-1C54-497A-977B-6B3FADC653D9}" srcOrd="10" destOrd="0" presId="urn:microsoft.com/office/officeart/2005/8/layout/lProcess3"/>
    <dgm:cxn modelId="{6A619135-CC6C-4DC6-BB0D-EAF462609636}" type="presParOf" srcId="{214557C9-8919-4BDA-9FCC-99CF99D9DE4C}" destId="{F6DC2CE1-7872-48CB-BA5D-E8D7B1210791}" srcOrd="1" destOrd="0" presId="urn:microsoft.com/office/officeart/2005/8/layout/lProcess3"/>
    <dgm:cxn modelId="{F6AAEAE9-8479-47F6-9E72-617824EBDD66}" type="presParOf" srcId="{214557C9-8919-4BDA-9FCC-99CF99D9DE4C}" destId="{8C55A440-E25A-4600-A13E-FE816B2E9CA8}" srcOrd="2" destOrd="0" presId="urn:microsoft.com/office/officeart/2005/8/layout/lProcess3"/>
    <dgm:cxn modelId="{921E0667-2206-4F53-B2AF-696B326459C6}" type="presParOf" srcId="{8C55A440-E25A-4600-A13E-FE816B2E9CA8}" destId="{3469FE93-25D8-4F7A-AA2A-3B82B871F07B}" srcOrd="0" destOrd="0" presId="urn:microsoft.com/office/officeart/2005/8/layout/lProcess3"/>
    <dgm:cxn modelId="{52713997-1767-4BD6-907E-06520B015E43}" type="presParOf" srcId="{8C55A440-E25A-4600-A13E-FE816B2E9CA8}" destId="{3C4FA1FC-7FDE-4990-97E6-87E15802DFF4}" srcOrd="1" destOrd="0" presId="urn:microsoft.com/office/officeart/2005/8/layout/lProcess3"/>
    <dgm:cxn modelId="{3E04FBB2-6B4E-4F93-A6FB-C15BBD6F2C38}" type="presParOf" srcId="{8C55A440-E25A-4600-A13E-FE816B2E9CA8}" destId="{9FE1FEF1-AC15-44B8-9DFE-ACEDBA21889C}" srcOrd="2" destOrd="0" presId="urn:microsoft.com/office/officeart/2005/8/layout/lProcess3"/>
    <dgm:cxn modelId="{728D6DB7-FA9D-425C-91FC-B134F210A509}" type="presParOf" srcId="{8C55A440-E25A-4600-A13E-FE816B2E9CA8}" destId="{22C60C31-914A-4AC7-A621-1EFF7BF81725}" srcOrd="3" destOrd="0" presId="urn:microsoft.com/office/officeart/2005/8/layout/lProcess3"/>
    <dgm:cxn modelId="{F7F303F5-8B35-44DE-84D7-3202984251D1}" type="presParOf" srcId="{8C55A440-E25A-4600-A13E-FE816B2E9CA8}" destId="{4F642A6E-B068-4FB9-8633-E089EDD7ECE4}" srcOrd="4" destOrd="0" presId="urn:microsoft.com/office/officeart/2005/8/layout/lProcess3"/>
    <dgm:cxn modelId="{EA433A2F-B0A1-428F-BB1A-DC9F79CDEB81}" type="presParOf" srcId="{8C55A440-E25A-4600-A13E-FE816B2E9CA8}" destId="{A4448E90-FAA0-4094-8368-7E284BDDF933}" srcOrd="5" destOrd="0" presId="urn:microsoft.com/office/officeart/2005/8/layout/lProcess3"/>
    <dgm:cxn modelId="{33415EC6-0D86-4B70-9957-C34DD8D2820B}" type="presParOf" srcId="{8C55A440-E25A-4600-A13E-FE816B2E9CA8}" destId="{99C237BB-700E-418B-A279-8B1AFE43DBA1}" srcOrd="6" destOrd="0" presId="urn:microsoft.com/office/officeart/2005/8/layout/lProcess3"/>
    <dgm:cxn modelId="{66E6435A-EA11-4F8F-A9EF-B378A5A0ADFF}" type="presParOf" srcId="{8C55A440-E25A-4600-A13E-FE816B2E9CA8}" destId="{F37850E5-0673-420E-82C1-4DB37E867775}" srcOrd="7" destOrd="0" presId="urn:microsoft.com/office/officeart/2005/8/layout/lProcess3"/>
    <dgm:cxn modelId="{E918163E-8F8D-4230-BDEE-0FDD8BA96E1C}" type="presParOf" srcId="{8C55A440-E25A-4600-A13E-FE816B2E9CA8}" destId="{23464EA3-B7D0-48C2-A8A8-7A60F4F93940}" srcOrd="8" destOrd="0" presId="urn:microsoft.com/office/officeart/2005/8/layout/lProcess3"/>
    <dgm:cxn modelId="{547A52E8-D53F-45B7-84E0-3246D74667C5}" type="presParOf" srcId="{8C55A440-E25A-4600-A13E-FE816B2E9CA8}" destId="{B1C3E8A0-AB96-4A2F-B0F9-D8569B2C8B2F}" srcOrd="9" destOrd="0" presId="urn:microsoft.com/office/officeart/2005/8/layout/lProcess3"/>
    <dgm:cxn modelId="{E3333694-A5C3-4028-8D79-9AC4127483F3}" type="presParOf" srcId="{8C55A440-E25A-4600-A13E-FE816B2E9CA8}" destId="{6069B7D2-84CF-4388-8294-214EBF747812}" srcOrd="10" destOrd="0" presId="urn:microsoft.com/office/officeart/2005/8/layout/lProcess3"/>
    <dgm:cxn modelId="{D59E2D55-73EA-4992-A440-607847DC0094}" type="presParOf" srcId="{214557C9-8919-4BDA-9FCC-99CF99D9DE4C}" destId="{092093C7-2110-4438-98FA-6EAB6F43FFBB}" srcOrd="3" destOrd="0" presId="urn:microsoft.com/office/officeart/2005/8/layout/lProcess3"/>
    <dgm:cxn modelId="{BBB14BC2-7817-4754-891C-8899520B5BB9}" type="presParOf" srcId="{214557C9-8919-4BDA-9FCC-99CF99D9DE4C}" destId="{6AAE1734-5E71-40DC-A1B3-57093D793075}" srcOrd="4" destOrd="0" presId="urn:microsoft.com/office/officeart/2005/8/layout/lProcess3"/>
    <dgm:cxn modelId="{32A8B758-9E74-4875-94BD-FFF2FC09EA5C}" type="presParOf" srcId="{6AAE1734-5E71-40DC-A1B3-57093D793075}" destId="{5A97C4D4-A878-443D-9798-C86BA6573CB4}" srcOrd="0" destOrd="0" presId="urn:microsoft.com/office/officeart/2005/8/layout/lProcess3"/>
    <dgm:cxn modelId="{2023C14D-52CB-4592-A249-DD8245F16506}" type="presParOf" srcId="{6AAE1734-5E71-40DC-A1B3-57093D793075}" destId="{9A2B236C-81B4-4214-AD57-C5313C9580E9}" srcOrd="1" destOrd="0" presId="urn:microsoft.com/office/officeart/2005/8/layout/lProcess3"/>
    <dgm:cxn modelId="{51542EE7-6A27-4B18-89C4-7965336CDA78}" type="presParOf" srcId="{6AAE1734-5E71-40DC-A1B3-57093D793075}" destId="{0FC285FE-E05A-4DCB-98A7-D86A684DD27A}" srcOrd="2" destOrd="0" presId="urn:microsoft.com/office/officeart/2005/8/layout/lProcess3"/>
    <dgm:cxn modelId="{D21A14F2-7B63-4501-928C-6333B674CEA5}" type="presParOf" srcId="{6AAE1734-5E71-40DC-A1B3-57093D793075}" destId="{EEC5A2F4-54A7-4E4D-BA43-43564C4C464B}" srcOrd="3" destOrd="0" presId="urn:microsoft.com/office/officeart/2005/8/layout/lProcess3"/>
    <dgm:cxn modelId="{826E52FF-8BC9-43E8-81F0-8751D55E1153}" type="presParOf" srcId="{6AAE1734-5E71-40DC-A1B3-57093D793075}" destId="{8B305C19-5E8C-42F2-8E7E-D8E4EA2DA894}" srcOrd="4" destOrd="0" presId="urn:microsoft.com/office/officeart/2005/8/layout/lProcess3"/>
    <dgm:cxn modelId="{67557090-963D-40C4-82BE-F0AD35E99B50}" type="presParOf" srcId="{6AAE1734-5E71-40DC-A1B3-57093D793075}" destId="{D5B8D93B-A6EB-40F0-87C3-4B5444729CD5}" srcOrd="5" destOrd="0" presId="urn:microsoft.com/office/officeart/2005/8/layout/lProcess3"/>
    <dgm:cxn modelId="{D4F20610-76B9-4377-A7F7-C652CC3D4DF6}" type="presParOf" srcId="{6AAE1734-5E71-40DC-A1B3-57093D793075}" destId="{60683E4C-B840-43A2-B11A-DAAC446B32C4}" srcOrd="6" destOrd="0" presId="urn:microsoft.com/office/officeart/2005/8/layout/lProcess3"/>
    <dgm:cxn modelId="{0FCEFA25-6C36-4117-8741-F0DA5D2AFA59}" type="presParOf" srcId="{6AAE1734-5E71-40DC-A1B3-57093D793075}" destId="{ADAFD9CB-9463-4904-A5D4-D16C445A95E8}" srcOrd="7" destOrd="0" presId="urn:microsoft.com/office/officeart/2005/8/layout/lProcess3"/>
    <dgm:cxn modelId="{8D85C13D-C19B-4A02-B9D5-3C457017E89C}" type="presParOf" srcId="{6AAE1734-5E71-40DC-A1B3-57093D793075}" destId="{E0F721E2-5E34-4FDF-9250-E67690A274E7}" srcOrd="8" destOrd="0" presId="urn:microsoft.com/office/officeart/2005/8/layout/lProcess3"/>
    <dgm:cxn modelId="{D4CF314D-6C72-472A-8ACC-41D09A6C3BE4}" type="presParOf" srcId="{6AAE1734-5E71-40DC-A1B3-57093D793075}" destId="{15B2BFFB-2AB9-4CB6-9C83-3563D6A9F1FC}" srcOrd="9" destOrd="0" presId="urn:microsoft.com/office/officeart/2005/8/layout/lProcess3"/>
    <dgm:cxn modelId="{69F349B4-FD4A-4009-9D28-4B243DBA57E2}" type="presParOf" srcId="{6AAE1734-5E71-40DC-A1B3-57093D793075}" destId="{BCF9872A-410E-4CAE-96FB-235B0B49EAB3}" srcOrd="10" destOrd="0" presId="urn:microsoft.com/office/officeart/2005/8/layout/lProcess3"/>
    <dgm:cxn modelId="{4CD8A681-831B-4AED-98D1-D125646D0D1A}" type="presParOf" srcId="{214557C9-8919-4BDA-9FCC-99CF99D9DE4C}" destId="{6C15330E-628B-4D08-A9C4-203E78541F74}" srcOrd="5" destOrd="0" presId="urn:microsoft.com/office/officeart/2005/8/layout/lProcess3"/>
    <dgm:cxn modelId="{98E14A5A-34AD-479A-AAE7-9471E3AD3D96}" type="presParOf" srcId="{214557C9-8919-4BDA-9FCC-99CF99D9DE4C}" destId="{E48237DD-3670-40CF-ADCA-E37F49EA51C1}" srcOrd="6" destOrd="0" presId="urn:microsoft.com/office/officeart/2005/8/layout/lProcess3"/>
    <dgm:cxn modelId="{FBA8AB11-ED59-4B1C-BCC3-574A29061CF4}" type="presParOf" srcId="{E48237DD-3670-40CF-ADCA-E37F49EA51C1}" destId="{9B63BCE3-565F-44C2-BF76-2BD44F3B0074}" srcOrd="0" destOrd="0" presId="urn:microsoft.com/office/officeart/2005/8/layout/lProcess3"/>
    <dgm:cxn modelId="{42A1749A-6646-420C-BC7A-53230E653AAB}" type="presParOf" srcId="{E48237DD-3670-40CF-ADCA-E37F49EA51C1}" destId="{E484D73F-FC66-44CF-995E-9B4C22CE4423}" srcOrd="1" destOrd="0" presId="urn:microsoft.com/office/officeart/2005/8/layout/lProcess3"/>
    <dgm:cxn modelId="{84D56D25-899C-44A3-919E-BDE087AEA489}" type="presParOf" srcId="{E48237DD-3670-40CF-ADCA-E37F49EA51C1}" destId="{B0EA1530-5E67-42E5-AEC1-A7BEA102742D}" srcOrd="2" destOrd="0" presId="urn:microsoft.com/office/officeart/2005/8/layout/lProcess3"/>
    <dgm:cxn modelId="{43729176-64D1-4B4E-AB62-4CEC58BA3887}" type="presParOf" srcId="{E48237DD-3670-40CF-ADCA-E37F49EA51C1}" destId="{E2B7097F-0A4B-4537-9454-213B850CF645}" srcOrd="3" destOrd="0" presId="urn:microsoft.com/office/officeart/2005/8/layout/lProcess3"/>
    <dgm:cxn modelId="{C369861B-D53D-4251-AAA1-E63542D1E6DF}" type="presParOf" srcId="{E48237DD-3670-40CF-ADCA-E37F49EA51C1}" destId="{A3AF6C67-89AC-4612-87F2-C132E28715F4}" srcOrd="4" destOrd="0" presId="urn:microsoft.com/office/officeart/2005/8/layout/lProcess3"/>
    <dgm:cxn modelId="{813E60FD-2DD0-4253-A403-00D9280025A9}" type="presParOf" srcId="{E48237DD-3670-40CF-ADCA-E37F49EA51C1}" destId="{F734B81B-D371-4090-8F0A-4BF9E73E708D}" srcOrd="5" destOrd="0" presId="urn:microsoft.com/office/officeart/2005/8/layout/lProcess3"/>
    <dgm:cxn modelId="{EB469BE2-E923-45D9-AD35-44A89F07998F}" type="presParOf" srcId="{E48237DD-3670-40CF-ADCA-E37F49EA51C1}" destId="{42240598-6235-4F17-9158-318D2B27D4A9}" srcOrd="6" destOrd="0" presId="urn:microsoft.com/office/officeart/2005/8/layout/lProcess3"/>
    <dgm:cxn modelId="{1848DBFC-93E6-4BD1-AF9E-3C25FDCEA253}" type="presParOf" srcId="{E48237DD-3670-40CF-ADCA-E37F49EA51C1}" destId="{B75C83F3-1F45-4735-922E-F6F266112138}" srcOrd="7" destOrd="0" presId="urn:microsoft.com/office/officeart/2005/8/layout/lProcess3"/>
    <dgm:cxn modelId="{26B6B7D6-489C-453C-8E5D-088696AEAA0F}" type="presParOf" srcId="{E48237DD-3670-40CF-ADCA-E37F49EA51C1}" destId="{F6870673-7F8A-41AD-9291-7D1ADE8CC9B6}" srcOrd="8" destOrd="0" presId="urn:microsoft.com/office/officeart/2005/8/layout/lProcess3"/>
    <dgm:cxn modelId="{8EEE631D-9565-4353-AFDD-FA0639EEC6FA}" type="presParOf" srcId="{E48237DD-3670-40CF-ADCA-E37F49EA51C1}" destId="{871C2B4A-7C5C-4EF0-B4A4-3094582743DA}" srcOrd="9" destOrd="0" presId="urn:microsoft.com/office/officeart/2005/8/layout/lProcess3"/>
    <dgm:cxn modelId="{72CDC5F9-09E6-4A46-83BE-9C2DE86B2367}" type="presParOf" srcId="{E48237DD-3670-40CF-ADCA-E37F49EA51C1}" destId="{DDD0EC3A-A9EE-4B57-B0D3-A2F51E6846F7}" srcOrd="10" destOrd="0" presId="urn:microsoft.com/office/officeart/2005/8/layout/lProcess3"/>
    <dgm:cxn modelId="{795472C8-59D2-4B6E-AF56-04A63D3B7BBA}" type="presParOf" srcId="{214557C9-8919-4BDA-9FCC-99CF99D9DE4C}" destId="{61C5A4AD-F808-4235-82E4-0548271412F6}" srcOrd="7" destOrd="0" presId="urn:microsoft.com/office/officeart/2005/8/layout/lProcess3"/>
    <dgm:cxn modelId="{77DF739A-C9DE-4216-9EA4-58A47F2CE9AB}" type="presParOf" srcId="{214557C9-8919-4BDA-9FCC-99CF99D9DE4C}" destId="{C9F8D20B-4E8E-4B32-A72F-93DEA70B17E7}" srcOrd="8" destOrd="0" presId="urn:microsoft.com/office/officeart/2005/8/layout/lProcess3"/>
    <dgm:cxn modelId="{2F180B7C-65D5-4991-B001-0360B5687E64}" type="presParOf" srcId="{C9F8D20B-4E8E-4B32-A72F-93DEA70B17E7}" destId="{1188A86D-921C-4C2E-A81B-57406570CF1F}" srcOrd="0" destOrd="0" presId="urn:microsoft.com/office/officeart/2005/8/layout/lProcess3"/>
    <dgm:cxn modelId="{4FA6ECCC-4351-48B3-AC31-B2A14A288B80}" type="presParOf" srcId="{C9F8D20B-4E8E-4B32-A72F-93DEA70B17E7}" destId="{D32C5D71-B7E5-400D-B956-010A6DFE7856}" srcOrd="1" destOrd="0" presId="urn:microsoft.com/office/officeart/2005/8/layout/lProcess3"/>
    <dgm:cxn modelId="{A274C23E-6614-4529-94AF-5565C6AADBEC}" type="presParOf" srcId="{C9F8D20B-4E8E-4B32-A72F-93DEA70B17E7}" destId="{A2CA4AAF-5B78-4E80-AC43-C09EE94F4C12}" srcOrd="2" destOrd="0" presId="urn:microsoft.com/office/officeart/2005/8/layout/lProcess3"/>
    <dgm:cxn modelId="{94F2BB18-3E4A-45A2-AEB6-57FB8AE37A6B}" type="presParOf" srcId="{C9F8D20B-4E8E-4B32-A72F-93DEA70B17E7}" destId="{F3EF5A86-81E0-475C-9C9F-DB56C952D18A}" srcOrd="3" destOrd="0" presId="urn:microsoft.com/office/officeart/2005/8/layout/lProcess3"/>
    <dgm:cxn modelId="{D159059A-58FB-4A08-8ABA-B2BEA5C73593}" type="presParOf" srcId="{C9F8D20B-4E8E-4B32-A72F-93DEA70B17E7}" destId="{86772383-184D-4338-BBF2-9F3EE7456109}" srcOrd="4" destOrd="0" presId="urn:microsoft.com/office/officeart/2005/8/layout/lProcess3"/>
    <dgm:cxn modelId="{74C5C3A5-8C5E-4D2A-89CD-8F1FB6F2E574}" type="presParOf" srcId="{C9F8D20B-4E8E-4B32-A72F-93DEA70B17E7}" destId="{09C69BD2-0DE3-43D3-8C05-C2E20B21E718}" srcOrd="5" destOrd="0" presId="urn:microsoft.com/office/officeart/2005/8/layout/lProcess3"/>
    <dgm:cxn modelId="{AE938AAE-0CAA-41A8-81A7-BA2A698C04A5}" type="presParOf" srcId="{C9F8D20B-4E8E-4B32-A72F-93DEA70B17E7}" destId="{DAE6A969-1DDA-40D0-B7EF-C42AB7AB4B29}" srcOrd="6" destOrd="0" presId="urn:microsoft.com/office/officeart/2005/8/layout/lProcess3"/>
    <dgm:cxn modelId="{E30D52AA-4506-41CD-A0D3-E093D8BB67AD}" type="presParOf" srcId="{C9F8D20B-4E8E-4B32-A72F-93DEA70B17E7}" destId="{31016528-A495-4722-9781-7819522EBB9E}" srcOrd="7" destOrd="0" presId="urn:microsoft.com/office/officeart/2005/8/layout/lProcess3"/>
    <dgm:cxn modelId="{30171953-60E4-4252-A0CD-BFF3E41D1D2A}" type="presParOf" srcId="{C9F8D20B-4E8E-4B32-A72F-93DEA70B17E7}" destId="{5D0BC6CE-D9E9-425F-AAB4-3FF57CE06C29}" srcOrd="8" destOrd="0" presId="urn:microsoft.com/office/officeart/2005/8/layout/lProcess3"/>
    <dgm:cxn modelId="{2B665680-696D-437B-8208-78CC2397218D}" type="presParOf" srcId="{C9F8D20B-4E8E-4B32-A72F-93DEA70B17E7}" destId="{55582500-8B56-482B-B2E4-4F2E6FC89061}" srcOrd="9" destOrd="0" presId="urn:microsoft.com/office/officeart/2005/8/layout/lProcess3"/>
    <dgm:cxn modelId="{D5F1FC30-2469-4397-8237-D1AE0C1A1047}" type="presParOf" srcId="{C9F8D20B-4E8E-4B32-A72F-93DEA70B17E7}" destId="{3F9CB453-C704-41B6-BCA9-986D6B2D5D5F}" srcOrd="10" destOrd="0" presId="urn:microsoft.com/office/officeart/2005/8/layout/lProcess3"/>
    <dgm:cxn modelId="{50E8FA7D-E683-4ADB-804F-F3C57DC4BABF}" type="presParOf" srcId="{214557C9-8919-4BDA-9FCC-99CF99D9DE4C}" destId="{6F297815-E704-4967-9F60-1306553151BE}" srcOrd="9" destOrd="0" presId="urn:microsoft.com/office/officeart/2005/8/layout/lProcess3"/>
    <dgm:cxn modelId="{65B3A58B-4269-491D-B6DD-5C76D3AB8B6B}" type="presParOf" srcId="{214557C9-8919-4BDA-9FCC-99CF99D9DE4C}" destId="{6E42B10D-7700-46B2-B2A7-D56FDF699B8F}" srcOrd="10" destOrd="0" presId="urn:microsoft.com/office/officeart/2005/8/layout/lProcess3"/>
    <dgm:cxn modelId="{F8425377-3B1D-4ECD-B5CC-4F1842B19B33}" type="presParOf" srcId="{6E42B10D-7700-46B2-B2A7-D56FDF699B8F}" destId="{E337BA27-9A33-464C-8581-51004DEE1119}" srcOrd="0" destOrd="0" presId="urn:microsoft.com/office/officeart/2005/8/layout/lProcess3"/>
    <dgm:cxn modelId="{F85C2F6B-A2CF-44CB-B07E-A19F32A056BA}" type="presParOf" srcId="{6E42B10D-7700-46B2-B2A7-D56FDF699B8F}" destId="{B6035975-78E2-4793-84BD-DFF4353EEA4A}" srcOrd="1" destOrd="0" presId="urn:microsoft.com/office/officeart/2005/8/layout/lProcess3"/>
    <dgm:cxn modelId="{704AD5DD-96B3-4B6E-B459-54D141EE2B3C}" type="presParOf" srcId="{6E42B10D-7700-46B2-B2A7-D56FDF699B8F}" destId="{0D04FF0A-F00C-4832-8814-EE89B6A971C0}" srcOrd="2" destOrd="0" presId="urn:microsoft.com/office/officeart/2005/8/layout/lProcess3"/>
    <dgm:cxn modelId="{2A9E71B0-749F-4DAA-A81E-8F5381BDE826}" type="presParOf" srcId="{6E42B10D-7700-46B2-B2A7-D56FDF699B8F}" destId="{E57B1F13-1015-419E-A084-E152D5CD5C6D}" srcOrd="3" destOrd="0" presId="urn:microsoft.com/office/officeart/2005/8/layout/lProcess3"/>
    <dgm:cxn modelId="{F73B860E-55B4-4625-9264-1C7BCDF25049}" type="presParOf" srcId="{6E42B10D-7700-46B2-B2A7-D56FDF699B8F}" destId="{D71F5526-3208-40F5-A072-1DF422AB9B66}" srcOrd="4" destOrd="0" presId="urn:microsoft.com/office/officeart/2005/8/layout/lProcess3"/>
    <dgm:cxn modelId="{E92DE7DE-594E-4C59-9BF5-E1A860FDE854}" type="presParOf" srcId="{6E42B10D-7700-46B2-B2A7-D56FDF699B8F}" destId="{D50ED55F-59F7-4CA8-A459-0E9E341C73AD}" srcOrd="5" destOrd="0" presId="urn:microsoft.com/office/officeart/2005/8/layout/lProcess3"/>
    <dgm:cxn modelId="{F1CB887A-B902-458E-BD9B-4AB9C793B2CB}" type="presParOf" srcId="{6E42B10D-7700-46B2-B2A7-D56FDF699B8F}" destId="{32A43EAE-2E26-4351-AA49-5C9F4774C2EF}" srcOrd="6" destOrd="0" presId="urn:microsoft.com/office/officeart/2005/8/layout/lProcess3"/>
    <dgm:cxn modelId="{D0AFD33B-D802-420A-8B6E-65CE8FA897B4}" type="presParOf" srcId="{6E42B10D-7700-46B2-B2A7-D56FDF699B8F}" destId="{F137B9F6-EF20-44AB-B878-C3634BC0DB5A}" srcOrd="7" destOrd="0" presId="urn:microsoft.com/office/officeart/2005/8/layout/lProcess3"/>
    <dgm:cxn modelId="{73F128D2-2E66-4EFB-9177-C5548E8DE91D}" type="presParOf" srcId="{6E42B10D-7700-46B2-B2A7-D56FDF699B8F}" destId="{33A640BD-4AC1-4FDC-93CB-CF800E4FF82D}" srcOrd="8" destOrd="0" presId="urn:microsoft.com/office/officeart/2005/8/layout/lProcess3"/>
    <dgm:cxn modelId="{DE364800-3646-4470-8EA8-46C0239A0355}" type="presParOf" srcId="{6E42B10D-7700-46B2-B2A7-D56FDF699B8F}" destId="{20F71056-99A7-46AC-B8D8-778848852958}" srcOrd="9" destOrd="0" presId="urn:microsoft.com/office/officeart/2005/8/layout/lProcess3"/>
    <dgm:cxn modelId="{277AE28E-54AD-422A-97CB-A8156DBA1EB4}" type="presParOf" srcId="{6E42B10D-7700-46B2-B2A7-D56FDF699B8F}" destId="{C1263683-AB4D-45E3-89DA-C3305E2261E6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F12FA4-5A0E-4389-8A06-773B4BFCA325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5A5210B3-F3A9-4BAA-83C9-C85533E5BF46}">
      <dgm:prSet phldrT="[Text]" custT="1"/>
      <dgm:spPr/>
      <dgm:t>
        <a:bodyPr/>
        <a:lstStyle/>
        <a:p>
          <a:r>
            <a:rPr lang="de-DE" sz="1400" b="1" dirty="0">
              <a:latin typeface="Calibri" panose="020F0502020204030204" pitchFamily="34" charset="0"/>
            </a:rPr>
            <a:t>Bewertungsoptionen</a:t>
          </a:r>
          <a:br>
            <a:rPr lang="de-DE" sz="1400" b="1" dirty="0">
              <a:latin typeface="Calibri" panose="020F0502020204030204" pitchFamily="34" charset="0"/>
            </a:rPr>
          </a:br>
          <a:br>
            <a:rPr lang="de-DE" sz="1400" b="1" dirty="0">
              <a:latin typeface="Calibri" panose="020F0502020204030204" pitchFamily="34" charset="0"/>
            </a:rPr>
          </a:br>
          <a:r>
            <a:rPr lang="de-DE" sz="1400" b="1" dirty="0">
              <a:latin typeface="Calibri" panose="020F0502020204030204" pitchFamily="34" charset="0"/>
            </a:rPr>
            <a:t>  </a:t>
          </a:r>
        </a:p>
      </dgm:t>
    </dgm:pt>
    <dgm:pt modelId="{C3A92DBF-1517-42DD-9653-FD481F4F89D6}" type="parTrans" cxnId="{1365CBC0-B374-4509-A8EE-4BD243731F5B}">
      <dgm:prSet/>
      <dgm:spPr/>
      <dgm:t>
        <a:bodyPr/>
        <a:lstStyle/>
        <a:p>
          <a:endParaRPr lang="de-DE" sz="1400">
            <a:latin typeface="Calibri" panose="020F0502020204030204" pitchFamily="34" charset="0"/>
          </a:endParaRPr>
        </a:p>
      </dgm:t>
    </dgm:pt>
    <dgm:pt modelId="{BF850599-AAB6-4CBC-B85B-F14F692548F5}" type="sibTrans" cxnId="{1365CBC0-B374-4509-A8EE-4BD243731F5B}">
      <dgm:prSet/>
      <dgm:spPr/>
      <dgm:t>
        <a:bodyPr/>
        <a:lstStyle/>
        <a:p>
          <a:endParaRPr lang="de-DE" sz="1400">
            <a:latin typeface="Calibri" panose="020F0502020204030204" pitchFamily="34" charset="0"/>
          </a:endParaRPr>
        </a:p>
      </dgm:t>
    </dgm:pt>
    <dgm:pt modelId="{123CCA4F-C7CE-4935-ADAB-E72FED211E0C}">
      <dgm:prSet phldrT="[Text]" custT="1"/>
      <dgm:spPr/>
      <dgm:t>
        <a:bodyPr/>
        <a:lstStyle/>
        <a:p>
          <a:r>
            <a:rPr lang="de-DE" sz="1400" dirty="0">
              <a:latin typeface="Calibri" panose="020F0502020204030204" pitchFamily="34" charset="0"/>
            </a:rPr>
            <a:t>Kosten </a:t>
          </a:r>
          <a:r>
            <a:rPr lang="de-DE" sz="1100" dirty="0">
              <a:latin typeface="Calibri" panose="020F0502020204030204" pitchFamily="34" charset="0"/>
            </a:rPr>
            <a:t>[€]</a:t>
          </a:r>
        </a:p>
      </dgm:t>
    </dgm:pt>
    <dgm:pt modelId="{561BDA03-2740-47CF-ACC8-DF5236A5311B}" type="parTrans" cxnId="{2D22789E-A4B8-4421-A1AE-2695AA3F0514}">
      <dgm:prSet/>
      <dgm:spPr/>
      <dgm:t>
        <a:bodyPr/>
        <a:lstStyle/>
        <a:p>
          <a:endParaRPr lang="de-DE" sz="1400">
            <a:latin typeface="Calibri" panose="020F0502020204030204" pitchFamily="34" charset="0"/>
          </a:endParaRPr>
        </a:p>
      </dgm:t>
    </dgm:pt>
    <dgm:pt modelId="{A601D603-CD62-4FB4-946E-92A4BFB78386}" type="sibTrans" cxnId="{2D22789E-A4B8-4421-A1AE-2695AA3F0514}">
      <dgm:prSet/>
      <dgm:spPr/>
      <dgm:t>
        <a:bodyPr/>
        <a:lstStyle/>
        <a:p>
          <a:endParaRPr lang="de-DE" sz="1400">
            <a:latin typeface="Calibri" panose="020F0502020204030204" pitchFamily="34" charset="0"/>
          </a:endParaRPr>
        </a:p>
      </dgm:t>
    </dgm:pt>
    <dgm:pt modelId="{754B8320-9CC4-4937-A1A8-F629DFEB53F9}">
      <dgm:prSet phldrT="[Text]" custT="1"/>
      <dgm:spPr/>
      <dgm:t>
        <a:bodyPr/>
        <a:lstStyle/>
        <a:p>
          <a:r>
            <a:rPr lang="de-DE" sz="1400" dirty="0">
              <a:latin typeface="Calibri" panose="020F0502020204030204" pitchFamily="34" charset="0"/>
            </a:rPr>
            <a:t>Primärenergie </a:t>
          </a:r>
          <a:r>
            <a:rPr lang="de-DE" sz="1100" dirty="0">
              <a:latin typeface="Calibri" panose="020F0502020204030204" pitchFamily="34" charset="0"/>
            </a:rPr>
            <a:t>[</a:t>
          </a:r>
          <a:r>
            <a:rPr lang="de-DE" sz="1100" dirty="0" err="1">
              <a:latin typeface="Calibri" panose="020F0502020204030204" pitchFamily="34" charset="0"/>
            </a:rPr>
            <a:t>MWh</a:t>
          </a:r>
          <a:r>
            <a:rPr lang="de-DE" sz="1100" baseline="-25000" dirty="0" err="1">
              <a:latin typeface="Calibri" panose="020F0502020204030204" pitchFamily="34" charset="0"/>
            </a:rPr>
            <a:t>Pr</a:t>
          </a:r>
          <a:r>
            <a:rPr lang="de-DE" sz="1100" dirty="0">
              <a:latin typeface="Calibri" panose="020F0502020204030204" pitchFamily="34" charset="0"/>
            </a:rPr>
            <a:t>]</a:t>
          </a:r>
        </a:p>
      </dgm:t>
    </dgm:pt>
    <dgm:pt modelId="{2CA6CFE4-1832-4E28-BC8A-11A0591FFDCB}" type="parTrans" cxnId="{9DBCF11F-B72C-4997-BDB0-C7710A05BDC1}">
      <dgm:prSet/>
      <dgm:spPr/>
      <dgm:t>
        <a:bodyPr/>
        <a:lstStyle/>
        <a:p>
          <a:endParaRPr lang="de-DE" sz="1400">
            <a:latin typeface="Calibri" panose="020F0502020204030204" pitchFamily="34" charset="0"/>
          </a:endParaRPr>
        </a:p>
      </dgm:t>
    </dgm:pt>
    <dgm:pt modelId="{F09294FF-0517-4920-97A4-F19912B04B6B}" type="sibTrans" cxnId="{9DBCF11F-B72C-4997-BDB0-C7710A05BDC1}">
      <dgm:prSet/>
      <dgm:spPr/>
      <dgm:t>
        <a:bodyPr/>
        <a:lstStyle/>
        <a:p>
          <a:endParaRPr lang="de-DE" sz="1400">
            <a:latin typeface="Calibri" panose="020F0502020204030204" pitchFamily="34" charset="0"/>
          </a:endParaRPr>
        </a:p>
      </dgm:t>
    </dgm:pt>
    <dgm:pt modelId="{A596CD66-1CE8-41DE-9670-A60B4DF19E57}">
      <dgm:prSet phldrT="[Text]" custT="1"/>
      <dgm:spPr/>
      <dgm:t>
        <a:bodyPr/>
        <a:lstStyle/>
        <a:p>
          <a:r>
            <a:rPr lang="de-DE" sz="1400" b="1" dirty="0">
              <a:latin typeface="Calibri" panose="020F0502020204030204" pitchFamily="34" charset="0"/>
            </a:rPr>
            <a:t>Bewertungsfaktoren</a:t>
          </a:r>
          <a:br>
            <a:rPr lang="de-DE" sz="1400" b="1" dirty="0">
              <a:latin typeface="Calibri" panose="020F0502020204030204" pitchFamily="34" charset="0"/>
            </a:rPr>
          </a:br>
          <a:r>
            <a:rPr lang="de-DE" sz="1100" b="0" dirty="0">
              <a:latin typeface="Calibri" panose="020F0502020204030204" pitchFamily="34" charset="0"/>
            </a:rPr>
            <a:t>(EAN = Einheit der Aufwands- oder Nutzengröße, z. B. bei Strom: </a:t>
          </a:r>
          <a:r>
            <a:rPr lang="de-DE" sz="1100" b="0" dirty="0" err="1">
              <a:latin typeface="Calibri" panose="020F0502020204030204" pitchFamily="34" charset="0"/>
            </a:rPr>
            <a:t>MWh</a:t>
          </a:r>
          <a:r>
            <a:rPr lang="de-DE" sz="1100" baseline="-25000" dirty="0" err="1">
              <a:latin typeface="Calibri" panose="020F0502020204030204" pitchFamily="34" charset="0"/>
            </a:rPr>
            <a:t>el</a:t>
          </a:r>
          <a:r>
            <a:rPr lang="de-DE" sz="1100" b="0" dirty="0">
              <a:latin typeface="Calibri" panose="020F0502020204030204" pitchFamily="34" charset="0"/>
            </a:rPr>
            <a:t>) </a:t>
          </a:r>
        </a:p>
      </dgm:t>
    </dgm:pt>
    <dgm:pt modelId="{FFDE56EC-05B6-448E-B86F-43B8AE87B6EE}" type="parTrans" cxnId="{32B62AD4-2EEB-49AC-A6B9-9BFCACF15BAD}">
      <dgm:prSet/>
      <dgm:spPr/>
      <dgm:t>
        <a:bodyPr/>
        <a:lstStyle/>
        <a:p>
          <a:endParaRPr lang="de-DE" sz="1400">
            <a:latin typeface="Calibri" panose="020F0502020204030204" pitchFamily="34" charset="0"/>
          </a:endParaRPr>
        </a:p>
      </dgm:t>
    </dgm:pt>
    <dgm:pt modelId="{86F9CF88-E2A1-4F01-AFA9-0BC6F085F283}" type="sibTrans" cxnId="{32B62AD4-2EEB-49AC-A6B9-9BFCACF15BAD}">
      <dgm:prSet/>
      <dgm:spPr/>
      <dgm:t>
        <a:bodyPr/>
        <a:lstStyle/>
        <a:p>
          <a:endParaRPr lang="de-DE" sz="1400">
            <a:latin typeface="Calibri" panose="020F0502020204030204" pitchFamily="34" charset="0"/>
          </a:endParaRPr>
        </a:p>
      </dgm:t>
    </dgm:pt>
    <dgm:pt modelId="{EE856919-FB14-4EF5-A733-CA1F8F0E81D6}">
      <dgm:prSet phldrT="[Text]" custT="1"/>
      <dgm:spPr/>
      <dgm:t>
        <a:bodyPr/>
        <a:lstStyle/>
        <a:p>
          <a:pPr algn="ctr"/>
          <a:r>
            <a:rPr lang="de-DE" sz="1400" dirty="0">
              <a:latin typeface="Calibri" panose="020F0502020204030204" pitchFamily="34" charset="0"/>
            </a:rPr>
            <a:t>Kostenintensität</a:t>
          </a:r>
          <a:r>
            <a:rPr lang="de-DE" sz="1400" baseline="-25000" dirty="0">
              <a:latin typeface="Calibri" panose="020F0502020204030204" pitchFamily="34" charset="0"/>
            </a:rPr>
            <a:t> </a:t>
          </a:r>
          <a:r>
            <a:rPr lang="de-DE" sz="1100" baseline="0" dirty="0">
              <a:latin typeface="Calibri" panose="020F0502020204030204" pitchFamily="34" charset="0"/>
            </a:rPr>
            <a:t>[€/EAN]</a:t>
          </a:r>
          <a:endParaRPr lang="de-DE" sz="1100" dirty="0">
            <a:latin typeface="Calibri" panose="020F0502020204030204" pitchFamily="34" charset="0"/>
          </a:endParaRPr>
        </a:p>
      </dgm:t>
    </dgm:pt>
    <dgm:pt modelId="{29E2B8B5-7EAB-4B39-A41C-5082B155D4C8}" type="parTrans" cxnId="{0FC781DF-EAB7-48F4-AA3F-6D25747B422B}">
      <dgm:prSet/>
      <dgm:spPr/>
      <dgm:t>
        <a:bodyPr/>
        <a:lstStyle/>
        <a:p>
          <a:endParaRPr lang="de-DE" sz="1400">
            <a:latin typeface="Calibri" panose="020F0502020204030204" pitchFamily="34" charset="0"/>
          </a:endParaRPr>
        </a:p>
      </dgm:t>
    </dgm:pt>
    <dgm:pt modelId="{9F404FCC-D9B2-4941-AF03-209C62D6C245}" type="sibTrans" cxnId="{0FC781DF-EAB7-48F4-AA3F-6D25747B422B}">
      <dgm:prSet/>
      <dgm:spPr/>
      <dgm:t>
        <a:bodyPr/>
        <a:lstStyle/>
        <a:p>
          <a:endParaRPr lang="de-DE" sz="1400">
            <a:latin typeface="Calibri" panose="020F0502020204030204" pitchFamily="34" charset="0"/>
          </a:endParaRPr>
        </a:p>
      </dgm:t>
    </dgm:pt>
    <dgm:pt modelId="{5EB2025C-C171-4C08-90B3-C3FC517223C0}">
      <dgm:prSet phldrT="[Text]" custT="1"/>
      <dgm:spPr/>
      <dgm:t>
        <a:bodyPr/>
        <a:lstStyle/>
        <a:p>
          <a:pPr algn="ctr"/>
          <a:r>
            <a:rPr lang="de-DE" sz="1400" dirty="0">
              <a:latin typeface="Calibri" panose="020F0502020204030204" pitchFamily="34" charset="0"/>
            </a:rPr>
            <a:t>Primärenergieintensität </a:t>
          </a:r>
          <a:r>
            <a:rPr lang="de-DE" sz="1100" baseline="0" dirty="0">
              <a:latin typeface="Calibri" panose="020F0502020204030204" pitchFamily="34" charset="0"/>
            </a:rPr>
            <a:t>[</a:t>
          </a:r>
          <a:r>
            <a:rPr lang="de-DE" sz="1100" baseline="0" dirty="0" err="1">
              <a:latin typeface="Calibri" panose="020F0502020204030204" pitchFamily="34" charset="0"/>
            </a:rPr>
            <a:t>MWh</a:t>
          </a:r>
          <a:r>
            <a:rPr lang="de-DE" sz="1100" baseline="-25000" dirty="0" err="1">
              <a:latin typeface="Calibri" panose="020F0502020204030204" pitchFamily="34" charset="0"/>
            </a:rPr>
            <a:t>pr</a:t>
          </a:r>
          <a:r>
            <a:rPr lang="de-DE" sz="1100" baseline="0" dirty="0">
              <a:latin typeface="Calibri" panose="020F0502020204030204" pitchFamily="34" charset="0"/>
            </a:rPr>
            <a:t>/EAN]</a:t>
          </a:r>
          <a:endParaRPr lang="de-DE" sz="1100" dirty="0">
            <a:latin typeface="Calibri" panose="020F0502020204030204" pitchFamily="34" charset="0"/>
          </a:endParaRPr>
        </a:p>
      </dgm:t>
    </dgm:pt>
    <dgm:pt modelId="{D9DFE2FE-DCF0-45DF-87BE-E9160653CA2A}" type="parTrans" cxnId="{94E24DC8-F754-4057-BFD7-98F0A041421A}">
      <dgm:prSet/>
      <dgm:spPr/>
      <dgm:t>
        <a:bodyPr/>
        <a:lstStyle/>
        <a:p>
          <a:endParaRPr lang="de-DE" sz="1400">
            <a:latin typeface="Calibri" panose="020F0502020204030204" pitchFamily="34" charset="0"/>
          </a:endParaRPr>
        </a:p>
      </dgm:t>
    </dgm:pt>
    <dgm:pt modelId="{9B465CF2-7839-4EC7-B808-E8CC779BD54B}" type="sibTrans" cxnId="{94E24DC8-F754-4057-BFD7-98F0A041421A}">
      <dgm:prSet/>
      <dgm:spPr/>
      <dgm:t>
        <a:bodyPr/>
        <a:lstStyle/>
        <a:p>
          <a:endParaRPr lang="de-DE" sz="1400">
            <a:latin typeface="Calibri" panose="020F0502020204030204" pitchFamily="34" charset="0"/>
          </a:endParaRPr>
        </a:p>
      </dgm:t>
    </dgm:pt>
    <dgm:pt modelId="{BEA5C21E-4E6E-49EF-BBA9-07A03ED2393F}">
      <dgm:prSet phldrT="[Text]" custT="1"/>
      <dgm:spPr/>
      <dgm:t>
        <a:bodyPr/>
        <a:lstStyle/>
        <a:p>
          <a:r>
            <a:rPr lang="de-DE" sz="1400" dirty="0">
              <a:latin typeface="Calibri" panose="020F0502020204030204" pitchFamily="34" charset="0"/>
            </a:rPr>
            <a:t>CO</a:t>
          </a:r>
          <a:r>
            <a:rPr lang="de-DE" sz="1050" dirty="0">
              <a:latin typeface="Calibri" panose="020F0502020204030204" pitchFamily="34" charset="0"/>
            </a:rPr>
            <a:t>2</a:t>
          </a:r>
          <a:r>
            <a:rPr lang="de-DE" sz="1400" dirty="0">
              <a:latin typeface="Calibri" panose="020F0502020204030204" pitchFamily="34" charset="0"/>
            </a:rPr>
            <a:t>-Emissionen [</a:t>
          </a:r>
          <a:r>
            <a:rPr lang="de-DE" sz="1100" dirty="0">
              <a:latin typeface="Calibri" panose="020F0502020204030204" pitchFamily="34" charset="0"/>
            </a:rPr>
            <a:t>t</a:t>
          </a:r>
          <a:r>
            <a:rPr lang="de-DE" sz="1100" baseline="-25000" dirty="0">
              <a:latin typeface="Calibri" panose="020F0502020204030204" pitchFamily="34" charset="0"/>
            </a:rPr>
            <a:t>CO2</a:t>
          </a:r>
          <a:r>
            <a:rPr lang="de-DE" sz="1100" dirty="0">
              <a:latin typeface="Calibri" panose="020F0502020204030204" pitchFamily="34" charset="0"/>
            </a:rPr>
            <a:t>]</a:t>
          </a:r>
        </a:p>
      </dgm:t>
    </dgm:pt>
    <dgm:pt modelId="{3CACB538-A1CF-4D11-AD18-7D876FCB8F39}" type="parTrans" cxnId="{B014DCF2-A98F-4428-BAE3-842793B576F0}">
      <dgm:prSet/>
      <dgm:spPr/>
      <dgm:t>
        <a:bodyPr/>
        <a:lstStyle/>
        <a:p>
          <a:endParaRPr lang="de-DE" sz="1400">
            <a:latin typeface="Calibri" panose="020F0502020204030204" pitchFamily="34" charset="0"/>
          </a:endParaRPr>
        </a:p>
      </dgm:t>
    </dgm:pt>
    <dgm:pt modelId="{5BF1A6D8-2070-4764-9F39-00EDB13BB88C}" type="sibTrans" cxnId="{B014DCF2-A98F-4428-BAE3-842793B576F0}">
      <dgm:prSet/>
      <dgm:spPr/>
      <dgm:t>
        <a:bodyPr/>
        <a:lstStyle/>
        <a:p>
          <a:endParaRPr lang="de-DE" sz="1400">
            <a:latin typeface="Calibri" panose="020F0502020204030204" pitchFamily="34" charset="0"/>
          </a:endParaRPr>
        </a:p>
      </dgm:t>
    </dgm:pt>
    <dgm:pt modelId="{E844C76F-9F46-43E7-9C46-B6C2154B8E07}">
      <dgm:prSet phldrT="[Text]" custT="1"/>
      <dgm:spPr/>
      <dgm:t>
        <a:bodyPr/>
        <a:lstStyle/>
        <a:p>
          <a:pPr algn="ctr"/>
          <a:r>
            <a:rPr lang="de-DE" sz="1400" dirty="0">
              <a:latin typeface="Calibri" panose="020F0502020204030204" pitchFamily="34" charset="0"/>
            </a:rPr>
            <a:t>CO2-Intensität</a:t>
          </a:r>
          <a:r>
            <a:rPr lang="de-DE" sz="1100" baseline="0" dirty="0">
              <a:latin typeface="Calibri" panose="020F0502020204030204" pitchFamily="34" charset="0"/>
            </a:rPr>
            <a:t> [t</a:t>
          </a:r>
          <a:r>
            <a:rPr lang="de-DE" sz="1100" baseline="-25000" dirty="0">
              <a:latin typeface="Calibri" panose="020F0502020204030204" pitchFamily="34" charset="0"/>
            </a:rPr>
            <a:t>CO2</a:t>
          </a:r>
          <a:r>
            <a:rPr lang="de-DE" sz="1100" baseline="0" dirty="0">
              <a:latin typeface="Calibri" panose="020F0502020204030204" pitchFamily="34" charset="0"/>
            </a:rPr>
            <a:t>/EAN]</a:t>
          </a:r>
          <a:endParaRPr lang="de-DE" sz="1100" dirty="0">
            <a:latin typeface="Calibri" panose="020F0502020204030204" pitchFamily="34" charset="0"/>
          </a:endParaRPr>
        </a:p>
      </dgm:t>
    </dgm:pt>
    <dgm:pt modelId="{2E0D543D-4CD2-4AF8-B0DE-3A057932FDF1}" type="parTrans" cxnId="{53BC86FA-F5A2-42AA-9704-3D401D2960B5}">
      <dgm:prSet/>
      <dgm:spPr/>
      <dgm:t>
        <a:bodyPr/>
        <a:lstStyle/>
        <a:p>
          <a:endParaRPr lang="de-DE" sz="1400">
            <a:latin typeface="Calibri" panose="020F0502020204030204" pitchFamily="34" charset="0"/>
          </a:endParaRPr>
        </a:p>
      </dgm:t>
    </dgm:pt>
    <dgm:pt modelId="{6BE90C20-89FB-415A-935C-A0CA6FD91731}" type="sibTrans" cxnId="{53BC86FA-F5A2-42AA-9704-3D401D2960B5}">
      <dgm:prSet/>
      <dgm:spPr/>
      <dgm:t>
        <a:bodyPr/>
        <a:lstStyle/>
        <a:p>
          <a:endParaRPr lang="de-DE" sz="1400">
            <a:latin typeface="Calibri" panose="020F0502020204030204" pitchFamily="34" charset="0"/>
          </a:endParaRPr>
        </a:p>
      </dgm:t>
    </dgm:pt>
    <dgm:pt modelId="{D7FA5F7A-EEAC-4894-BA84-A3EA6DFDF30A}" type="pres">
      <dgm:prSet presAssocID="{A5F12FA4-5A0E-4389-8A06-773B4BFCA325}" presName="theList" presStyleCnt="0">
        <dgm:presLayoutVars>
          <dgm:dir/>
          <dgm:animLvl val="lvl"/>
          <dgm:resizeHandles val="exact"/>
        </dgm:presLayoutVars>
      </dgm:prSet>
      <dgm:spPr/>
    </dgm:pt>
    <dgm:pt modelId="{B607A971-2BEE-4FF5-9FD0-C08736E34840}" type="pres">
      <dgm:prSet presAssocID="{5A5210B3-F3A9-4BAA-83C9-C85533E5BF46}" presName="compNode" presStyleCnt="0"/>
      <dgm:spPr/>
    </dgm:pt>
    <dgm:pt modelId="{0E5A686D-B141-41D6-96FF-7D9FF5068820}" type="pres">
      <dgm:prSet presAssocID="{5A5210B3-F3A9-4BAA-83C9-C85533E5BF46}" presName="aNode" presStyleLbl="bgShp" presStyleIdx="0" presStyleCnt="2" custLinFactNeighborX="-24532" custLinFactNeighborY="-10300"/>
      <dgm:spPr/>
    </dgm:pt>
    <dgm:pt modelId="{3802F6A1-4BE3-4CC3-B922-2067A7AE5135}" type="pres">
      <dgm:prSet presAssocID="{5A5210B3-F3A9-4BAA-83C9-C85533E5BF46}" presName="textNode" presStyleLbl="bgShp" presStyleIdx="0" presStyleCnt="2"/>
      <dgm:spPr/>
    </dgm:pt>
    <dgm:pt modelId="{0054E11E-B451-4CCE-8E26-A3CBA373F34A}" type="pres">
      <dgm:prSet presAssocID="{5A5210B3-F3A9-4BAA-83C9-C85533E5BF46}" presName="compChildNode" presStyleCnt="0"/>
      <dgm:spPr/>
    </dgm:pt>
    <dgm:pt modelId="{C35775A7-15DC-476C-A55D-4CBD356D232A}" type="pres">
      <dgm:prSet presAssocID="{5A5210B3-F3A9-4BAA-83C9-C85533E5BF46}" presName="theInnerList" presStyleCnt="0"/>
      <dgm:spPr/>
    </dgm:pt>
    <dgm:pt modelId="{7F7D548D-DE3C-476A-AEC5-D88E2ECF99A5}" type="pres">
      <dgm:prSet presAssocID="{123CCA4F-C7CE-4935-ADAB-E72FED211E0C}" presName="childNode" presStyleLbl="node1" presStyleIdx="0" presStyleCnt="6">
        <dgm:presLayoutVars>
          <dgm:bulletEnabled val="1"/>
        </dgm:presLayoutVars>
      </dgm:prSet>
      <dgm:spPr/>
    </dgm:pt>
    <dgm:pt modelId="{5D18AFC0-A289-4BA5-AED1-69C70BF2CA1B}" type="pres">
      <dgm:prSet presAssocID="{123CCA4F-C7CE-4935-ADAB-E72FED211E0C}" presName="aSpace2" presStyleCnt="0"/>
      <dgm:spPr/>
    </dgm:pt>
    <dgm:pt modelId="{B06F683E-E3E1-47BC-AB47-EB4F0BD0167C}" type="pres">
      <dgm:prSet presAssocID="{754B8320-9CC4-4937-A1A8-F629DFEB53F9}" presName="childNode" presStyleLbl="node1" presStyleIdx="1" presStyleCnt="6">
        <dgm:presLayoutVars>
          <dgm:bulletEnabled val="1"/>
        </dgm:presLayoutVars>
      </dgm:prSet>
      <dgm:spPr/>
    </dgm:pt>
    <dgm:pt modelId="{898A126F-6445-4272-A851-80F86BFBC684}" type="pres">
      <dgm:prSet presAssocID="{754B8320-9CC4-4937-A1A8-F629DFEB53F9}" presName="aSpace2" presStyleCnt="0"/>
      <dgm:spPr/>
    </dgm:pt>
    <dgm:pt modelId="{9B690EEB-5E71-4F3F-BC54-1849D2115E33}" type="pres">
      <dgm:prSet presAssocID="{BEA5C21E-4E6E-49EF-BBA9-07A03ED2393F}" presName="childNode" presStyleLbl="node1" presStyleIdx="2" presStyleCnt="6">
        <dgm:presLayoutVars>
          <dgm:bulletEnabled val="1"/>
        </dgm:presLayoutVars>
      </dgm:prSet>
      <dgm:spPr/>
    </dgm:pt>
    <dgm:pt modelId="{16AAC47A-5AA4-46F5-ADFA-D79F62BED5F6}" type="pres">
      <dgm:prSet presAssocID="{5A5210B3-F3A9-4BAA-83C9-C85533E5BF46}" presName="aSpace" presStyleCnt="0"/>
      <dgm:spPr/>
    </dgm:pt>
    <dgm:pt modelId="{A38DF6D9-31D7-4EA8-92A4-3A86D3F1A305}" type="pres">
      <dgm:prSet presAssocID="{A596CD66-1CE8-41DE-9670-A60B4DF19E57}" presName="compNode" presStyleCnt="0"/>
      <dgm:spPr/>
    </dgm:pt>
    <dgm:pt modelId="{F8A5A88C-B76F-4EF8-BC93-569AC5CC6BC1}" type="pres">
      <dgm:prSet presAssocID="{A596CD66-1CE8-41DE-9670-A60B4DF19E57}" presName="aNode" presStyleLbl="bgShp" presStyleIdx="1" presStyleCnt="2"/>
      <dgm:spPr/>
    </dgm:pt>
    <dgm:pt modelId="{13D41963-80B4-474E-8384-2B72605F1F70}" type="pres">
      <dgm:prSet presAssocID="{A596CD66-1CE8-41DE-9670-A60B4DF19E57}" presName="textNode" presStyleLbl="bgShp" presStyleIdx="1" presStyleCnt="2"/>
      <dgm:spPr/>
    </dgm:pt>
    <dgm:pt modelId="{507D4E12-FB9A-4A68-9617-B20A9EF2A7E7}" type="pres">
      <dgm:prSet presAssocID="{A596CD66-1CE8-41DE-9670-A60B4DF19E57}" presName="compChildNode" presStyleCnt="0"/>
      <dgm:spPr/>
    </dgm:pt>
    <dgm:pt modelId="{DFD2EFC9-B5BE-4187-879B-A49188406547}" type="pres">
      <dgm:prSet presAssocID="{A596CD66-1CE8-41DE-9670-A60B4DF19E57}" presName="theInnerList" presStyleCnt="0"/>
      <dgm:spPr/>
    </dgm:pt>
    <dgm:pt modelId="{A6A259DC-421E-4338-B8D0-EC22E6C1B98E}" type="pres">
      <dgm:prSet presAssocID="{EE856919-FB14-4EF5-A733-CA1F8F0E81D6}" presName="childNode" presStyleLbl="node1" presStyleIdx="3" presStyleCnt="6" custScaleX="110328">
        <dgm:presLayoutVars>
          <dgm:bulletEnabled val="1"/>
        </dgm:presLayoutVars>
      </dgm:prSet>
      <dgm:spPr/>
    </dgm:pt>
    <dgm:pt modelId="{EC68D30A-F16A-4AD7-A402-6073B26B892A}" type="pres">
      <dgm:prSet presAssocID="{EE856919-FB14-4EF5-A733-CA1F8F0E81D6}" presName="aSpace2" presStyleCnt="0"/>
      <dgm:spPr/>
    </dgm:pt>
    <dgm:pt modelId="{77F54A41-CCB7-47B0-982B-75E3AF11C635}" type="pres">
      <dgm:prSet presAssocID="{5EB2025C-C171-4C08-90B3-C3FC517223C0}" presName="childNode" presStyleLbl="node1" presStyleIdx="4" presStyleCnt="6" custScaleX="109480">
        <dgm:presLayoutVars>
          <dgm:bulletEnabled val="1"/>
        </dgm:presLayoutVars>
      </dgm:prSet>
      <dgm:spPr/>
    </dgm:pt>
    <dgm:pt modelId="{20B091DB-456A-4EE2-8076-E9B1BB5ACE4E}" type="pres">
      <dgm:prSet presAssocID="{5EB2025C-C171-4C08-90B3-C3FC517223C0}" presName="aSpace2" presStyleCnt="0"/>
      <dgm:spPr/>
    </dgm:pt>
    <dgm:pt modelId="{6B3E3D18-F858-4202-A4E1-E23828AA1EF4}" type="pres">
      <dgm:prSet presAssocID="{E844C76F-9F46-43E7-9C46-B6C2154B8E07}" presName="childNode" presStyleLbl="node1" presStyleIdx="5" presStyleCnt="6" custScaleX="110328">
        <dgm:presLayoutVars>
          <dgm:bulletEnabled val="1"/>
        </dgm:presLayoutVars>
      </dgm:prSet>
      <dgm:spPr/>
    </dgm:pt>
  </dgm:ptLst>
  <dgm:cxnLst>
    <dgm:cxn modelId="{ECA5040C-F674-42B4-81BF-F82F146D4D74}" type="presOf" srcId="{A5F12FA4-5A0E-4389-8A06-773B4BFCA325}" destId="{D7FA5F7A-EEAC-4894-BA84-A3EA6DFDF30A}" srcOrd="0" destOrd="0" presId="urn:microsoft.com/office/officeart/2005/8/layout/lProcess2"/>
    <dgm:cxn modelId="{FB0A3119-2867-449F-AE85-A15E76B465BA}" type="presOf" srcId="{123CCA4F-C7CE-4935-ADAB-E72FED211E0C}" destId="{7F7D548D-DE3C-476A-AEC5-D88E2ECF99A5}" srcOrd="0" destOrd="0" presId="urn:microsoft.com/office/officeart/2005/8/layout/lProcess2"/>
    <dgm:cxn modelId="{9DBCF11F-B72C-4997-BDB0-C7710A05BDC1}" srcId="{5A5210B3-F3A9-4BAA-83C9-C85533E5BF46}" destId="{754B8320-9CC4-4937-A1A8-F629DFEB53F9}" srcOrd="1" destOrd="0" parTransId="{2CA6CFE4-1832-4E28-BC8A-11A0591FFDCB}" sibTransId="{F09294FF-0517-4920-97A4-F19912B04B6B}"/>
    <dgm:cxn modelId="{9BEFEA42-2A00-4D07-B8EE-662ADD514D02}" type="presOf" srcId="{E844C76F-9F46-43E7-9C46-B6C2154B8E07}" destId="{6B3E3D18-F858-4202-A4E1-E23828AA1EF4}" srcOrd="0" destOrd="0" presId="urn:microsoft.com/office/officeart/2005/8/layout/lProcess2"/>
    <dgm:cxn modelId="{3E7A9375-2251-41E3-B805-737F8983871C}" type="presOf" srcId="{5A5210B3-F3A9-4BAA-83C9-C85533E5BF46}" destId="{0E5A686D-B141-41D6-96FF-7D9FF5068820}" srcOrd="0" destOrd="0" presId="urn:microsoft.com/office/officeart/2005/8/layout/lProcess2"/>
    <dgm:cxn modelId="{0C3FBF56-518B-4C17-99A3-6BFFD0D178A9}" type="presOf" srcId="{5EB2025C-C171-4C08-90B3-C3FC517223C0}" destId="{77F54A41-CCB7-47B0-982B-75E3AF11C635}" srcOrd="0" destOrd="0" presId="urn:microsoft.com/office/officeart/2005/8/layout/lProcess2"/>
    <dgm:cxn modelId="{4F984379-CBF4-4C0B-A897-5DD250E56532}" type="presOf" srcId="{A596CD66-1CE8-41DE-9670-A60B4DF19E57}" destId="{13D41963-80B4-474E-8384-2B72605F1F70}" srcOrd="1" destOrd="0" presId="urn:microsoft.com/office/officeart/2005/8/layout/lProcess2"/>
    <dgm:cxn modelId="{563D0582-4AFD-49DD-B4FF-7435E5495A32}" type="presOf" srcId="{EE856919-FB14-4EF5-A733-CA1F8F0E81D6}" destId="{A6A259DC-421E-4338-B8D0-EC22E6C1B98E}" srcOrd="0" destOrd="0" presId="urn:microsoft.com/office/officeart/2005/8/layout/lProcess2"/>
    <dgm:cxn modelId="{BCA57D8A-1F3D-40AF-9AD4-CE73F4C0E9B3}" type="presOf" srcId="{5A5210B3-F3A9-4BAA-83C9-C85533E5BF46}" destId="{3802F6A1-4BE3-4CC3-B922-2067A7AE5135}" srcOrd="1" destOrd="0" presId="urn:microsoft.com/office/officeart/2005/8/layout/lProcess2"/>
    <dgm:cxn modelId="{7C7F6B8B-791F-4843-BFED-F88BDC37777C}" type="presOf" srcId="{BEA5C21E-4E6E-49EF-BBA9-07A03ED2393F}" destId="{9B690EEB-5E71-4F3F-BC54-1849D2115E33}" srcOrd="0" destOrd="0" presId="urn:microsoft.com/office/officeart/2005/8/layout/lProcess2"/>
    <dgm:cxn modelId="{2D22789E-A4B8-4421-A1AE-2695AA3F0514}" srcId="{5A5210B3-F3A9-4BAA-83C9-C85533E5BF46}" destId="{123CCA4F-C7CE-4935-ADAB-E72FED211E0C}" srcOrd="0" destOrd="0" parTransId="{561BDA03-2740-47CF-ACC8-DF5236A5311B}" sibTransId="{A601D603-CD62-4FB4-946E-92A4BFB78386}"/>
    <dgm:cxn modelId="{1365CBC0-B374-4509-A8EE-4BD243731F5B}" srcId="{A5F12FA4-5A0E-4389-8A06-773B4BFCA325}" destId="{5A5210B3-F3A9-4BAA-83C9-C85533E5BF46}" srcOrd="0" destOrd="0" parTransId="{C3A92DBF-1517-42DD-9653-FD481F4F89D6}" sibTransId="{BF850599-AAB6-4CBC-B85B-F14F692548F5}"/>
    <dgm:cxn modelId="{94E24DC8-F754-4057-BFD7-98F0A041421A}" srcId="{A596CD66-1CE8-41DE-9670-A60B4DF19E57}" destId="{5EB2025C-C171-4C08-90B3-C3FC517223C0}" srcOrd="1" destOrd="0" parTransId="{D9DFE2FE-DCF0-45DF-87BE-E9160653CA2A}" sibTransId="{9B465CF2-7839-4EC7-B808-E8CC779BD54B}"/>
    <dgm:cxn modelId="{6F8B4AD3-6ADE-40F8-AD13-DFB42501E181}" type="presOf" srcId="{754B8320-9CC4-4937-A1A8-F629DFEB53F9}" destId="{B06F683E-E3E1-47BC-AB47-EB4F0BD0167C}" srcOrd="0" destOrd="0" presId="urn:microsoft.com/office/officeart/2005/8/layout/lProcess2"/>
    <dgm:cxn modelId="{32B62AD4-2EEB-49AC-A6B9-9BFCACF15BAD}" srcId="{A5F12FA4-5A0E-4389-8A06-773B4BFCA325}" destId="{A596CD66-1CE8-41DE-9670-A60B4DF19E57}" srcOrd="1" destOrd="0" parTransId="{FFDE56EC-05B6-448E-B86F-43B8AE87B6EE}" sibTransId="{86F9CF88-E2A1-4F01-AFA9-0BC6F085F283}"/>
    <dgm:cxn modelId="{8B0BB6D5-76EB-4AB1-A24C-177D27E61976}" type="presOf" srcId="{A596CD66-1CE8-41DE-9670-A60B4DF19E57}" destId="{F8A5A88C-B76F-4EF8-BC93-569AC5CC6BC1}" srcOrd="0" destOrd="0" presId="urn:microsoft.com/office/officeart/2005/8/layout/lProcess2"/>
    <dgm:cxn modelId="{0FC781DF-EAB7-48F4-AA3F-6D25747B422B}" srcId="{A596CD66-1CE8-41DE-9670-A60B4DF19E57}" destId="{EE856919-FB14-4EF5-A733-CA1F8F0E81D6}" srcOrd="0" destOrd="0" parTransId="{29E2B8B5-7EAB-4B39-A41C-5082B155D4C8}" sibTransId="{9F404FCC-D9B2-4941-AF03-209C62D6C245}"/>
    <dgm:cxn modelId="{B014DCF2-A98F-4428-BAE3-842793B576F0}" srcId="{5A5210B3-F3A9-4BAA-83C9-C85533E5BF46}" destId="{BEA5C21E-4E6E-49EF-BBA9-07A03ED2393F}" srcOrd="2" destOrd="0" parTransId="{3CACB538-A1CF-4D11-AD18-7D876FCB8F39}" sibTransId="{5BF1A6D8-2070-4764-9F39-00EDB13BB88C}"/>
    <dgm:cxn modelId="{53BC86FA-F5A2-42AA-9704-3D401D2960B5}" srcId="{A596CD66-1CE8-41DE-9670-A60B4DF19E57}" destId="{E844C76F-9F46-43E7-9C46-B6C2154B8E07}" srcOrd="2" destOrd="0" parTransId="{2E0D543D-4CD2-4AF8-B0DE-3A057932FDF1}" sibTransId="{6BE90C20-89FB-415A-935C-A0CA6FD91731}"/>
    <dgm:cxn modelId="{9C205978-C494-4CEE-A9D3-A5D3F6B26383}" type="presParOf" srcId="{D7FA5F7A-EEAC-4894-BA84-A3EA6DFDF30A}" destId="{B607A971-2BEE-4FF5-9FD0-C08736E34840}" srcOrd="0" destOrd="0" presId="urn:microsoft.com/office/officeart/2005/8/layout/lProcess2"/>
    <dgm:cxn modelId="{F835EAB6-FB39-4623-869F-9D0AD9689541}" type="presParOf" srcId="{B607A971-2BEE-4FF5-9FD0-C08736E34840}" destId="{0E5A686D-B141-41D6-96FF-7D9FF5068820}" srcOrd="0" destOrd="0" presId="urn:microsoft.com/office/officeart/2005/8/layout/lProcess2"/>
    <dgm:cxn modelId="{D4AA133F-B070-4A86-9C2C-35DDCD317F44}" type="presParOf" srcId="{B607A971-2BEE-4FF5-9FD0-C08736E34840}" destId="{3802F6A1-4BE3-4CC3-B922-2067A7AE5135}" srcOrd="1" destOrd="0" presId="urn:microsoft.com/office/officeart/2005/8/layout/lProcess2"/>
    <dgm:cxn modelId="{E4E55419-AE30-46B3-BC6F-6E552B27A301}" type="presParOf" srcId="{B607A971-2BEE-4FF5-9FD0-C08736E34840}" destId="{0054E11E-B451-4CCE-8E26-A3CBA373F34A}" srcOrd="2" destOrd="0" presId="urn:microsoft.com/office/officeart/2005/8/layout/lProcess2"/>
    <dgm:cxn modelId="{3EC0BB32-651E-4910-A5DC-97DD70C96DD2}" type="presParOf" srcId="{0054E11E-B451-4CCE-8E26-A3CBA373F34A}" destId="{C35775A7-15DC-476C-A55D-4CBD356D232A}" srcOrd="0" destOrd="0" presId="urn:microsoft.com/office/officeart/2005/8/layout/lProcess2"/>
    <dgm:cxn modelId="{B6B8A40D-5510-4FFE-8D27-5474B00B00C0}" type="presParOf" srcId="{C35775A7-15DC-476C-A55D-4CBD356D232A}" destId="{7F7D548D-DE3C-476A-AEC5-D88E2ECF99A5}" srcOrd="0" destOrd="0" presId="urn:microsoft.com/office/officeart/2005/8/layout/lProcess2"/>
    <dgm:cxn modelId="{3566D1E3-BFDE-4568-A59E-508EFA69149D}" type="presParOf" srcId="{C35775A7-15DC-476C-A55D-4CBD356D232A}" destId="{5D18AFC0-A289-4BA5-AED1-69C70BF2CA1B}" srcOrd="1" destOrd="0" presId="urn:microsoft.com/office/officeart/2005/8/layout/lProcess2"/>
    <dgm:cxn modelId="{753190AB-9D35-4404-9B06-242E4E99866C}" type="presParOf" srcId="{C35775A7-15DC-476C-A55D-4CBD356D232A}" destId="{B06F683E-E3E1-47BC-AB47-EB4F0BD0167C}" srcOrd="2" destOrd="0" presId="urn:microsoft.com/office/officeart/2005/8/layout/lProcess2"/>
    <dgm:cxn modelId="{6809E290-21E0-4691-AE6D-640C92AB37F6}" type="presParOf" srcId="{C35775A7-15DC-476C-A55D-4CBD356D232A}" destId="{898A126F-6445-4272-A851-80F86BFBC684}" srcOrd="3" destOrd="0" presId="urn:microsoft.com/office/officeart/2005/8/layout/lProcess2"/>
    <dgm:cxn modelId="{10075080-D162-4B85-9FFB-D9593EB41CED}" type="presParOf" srcId="{C35775A7-15DC-476C-A55D-4CBD356D232A}" destId="{9B690EEB-5E71-4F3F-BC54-1849D2115E33}" srcOrd="4" destOrd="0" presId="urn:microsoft.com/office/officeart/2005/8/layout/lProcess2"/>
    <dgm:cxn modelId="{5D410BED-1C48-4A3B-A9F3-4BDB188B7201}" type="presParOf" srcId="{D7FA5F7A-EEAC-4894-BA84-A3EA6DFDF30A}" destId="{16AAC47A-5AA4-46F5-ADFA-D79F62BED5F6}" srcOrd="1" destOrd="0" presId="urn:microsoft.com/office/officeart/2005/8/layout/lProcess2"/>
    <dgm:cxn modelId="{3F0F9177-AD9E-4F27-B113-3593868FBF20}" type="presParOf" srcId="{D7FA5F7A-EEAC-4894-BA84-A3EA6DFDF30A}" destId="{A38DF6D9-31D7-4EA8-92A4-3A86D3F1A305}" srcOrd="2" destOrd="0" presId="urn:microsoft.com/office/officeart/2005/8/layout/lProcess2"/>
    <dgm:cxn modelId="{A45E2AE6-DD28-4FB1-8194-637DCFD527D9}" type="presParOf" srcId="{A38DF6D9-31D7-4EA8-92A4-3A86D3F1A305}" destId="{F8A5A88C-B76F-4EF8-BC93-569AC5CC6BC1}" srcOrd="0" destOrd="0" presId="urn:microsoft.com/office/officeart/2005/8/layout/lProcess2"/>
    <dgm:cxn modelId="{E33715FD-FA28-4D1B-BCE9-39F437CF1B2E}" type="presParOf" srcId="{A38DF6D9-31D7-4EA8-92A4-3A86D3F1A305}" destId="{13D41963-80B4-474E-8384-2B72605F1F70}" srcOrd="1" destOrd="0" presId="urn:microsoft.com/office/officeart/2005/8/layout/lProcess2"/>
    <dgm:cxn modelId="{7149FA84-4C98-4781-8B96-8965F9735B84}" type="presParOf" srcId="{A38DF6D9-31D7-4EA8-92A4-3A86D3F1A305}" destId="{507D4E12-FB9A-4A68-9617-B20A9EF2A7E7}" srcOrd="2" destOrd="0" presId="urn:microsoft.com/office/officeart/2005/8/layout/lProcess2"/>
    <dgm:cxn modelId="{2DD0D65A-EF7F-4F72-8783-9E51F7B5C1D0}" type="presParOf" srcId="{507D4E12-FB9A-4A68-9617-B20A9EF2A7E7}" destId="{DFD2EFC9-B5BE-4187-879B-A49188406547}" srcOrd="0" destOrd="0" presId="urn:microsoft.com/office/officeart/2005/8/layout/lProcess2"/>
    <dgm:cxn modelId="{050FCD1E-0D22-41AA-82FC-44C502AD7065}" type="presParOf" srcId="{DFD2EFC9-B5BE-4187-879B-A49188406547}" destId="{A6A259DC-421E-4338-B8D0-EC22E6C1B98E}" srcOrd="0" destOrd="0" presId="urn:microsoft.com/office/officeart/2005/8/layout/lProcess2"/>
    <dgm:cxn modelId="{1E9C687E-ACA0-4657-866C-17D130A526C5}" type="presParOf" srcId="{DFD2EFC9-B5BE-4187-879B-A49188406547}" destId="{EC68D30A-F16A-4AD7-A402-6073B26B892A}" srcOrd="1" destOrd="0" presId="urn:microsoft.com/office/officeart/2005/8/layout/lProcess2"/>
    <dgm:cxn modelId="{542B3B05-E410-4106-A685-8545C92C9DD0}" type="presParOf" srcId="{DFD2EFC9-B5BE-4187-879B-A49188406547}" destId="{77F54A41-CCB7-47B0-982B-75E3AF11C635}" srcOrd="2" destOrd="0" presId="urn:microsoft.com/office/officeart/2005/8/layout/lProcess2"/>
    <dgm:cxn modelId="{52F38817-DC6B-4CA7-AD7E-E930066B497C}" type="presParOf" srcId="{DFD2EFC9-B5BE-4187-879B-A49188406547}" destId="{20B091DB-456A-4EE2-8076-E9B1BB5ACE4E}" srcOrd="3" destOrd="0" presId="urn:microsoft.com/office/officeart/2005/8/layout/lProcess2"/>
    <dgm:cxn modelId="{D1DE244B-7351-4183-BA07-18FD18117F85}" type="presParOf" srcId="{DFD2EFC9-B5BE-4187-879B-A49188406547}" destId="{6B3E3D18-F858-4202-A4E1-E23828AA1EF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C019-093E-4A39-A3EE-A43CD472B912}">
      <dsp:nvSpPr>
        <dsp:cNvPr id="0" name=""/>
        <dsp:cNvSpPr/>
      </dsp:nvSpPr>
      <dsp:spPr>
        <a:xfrm>
          <a:off x="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Kontext &amp; Stakeholderanalyse</a:t>
          </a:r>
          <a:endParaRPr lang="de-DE" sz="1100" kern="1200" dirty="0">
            <a:solidFill>
              <a:srgbClr val="000000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sp:txBody>
      <dsp:txXfrm>
        <a:off x="30513" y="466513"/>
        <a:ext cx="1675310" cy="980775"/>
      </dsp:txXfrm>
    </dsp:sp>
    <dsp:sp modelId="{4E2908DF-CAFE-4150-8047-C60161BBC2F0}">
      <dsp:nvSpPr>
        <dsp:cNvPr id="0" name=""/>
        <dsp:cNvSpPr/>
      </dsp:nvSpPr>
      <dsp:spPr>
        <a:xfrm>
          <a:off x="1911422" y="741595"/>
          <a:ext cx="371182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1911422" y="827717"/>
        <a:ext cx="259827" cy="258367"/>
      </dsp:txXfrm>
    </dsp:sp>
    <dsp:sp modelId="{B22B9CDE-15BF-4D58-A04A-AEC6DD51CB8F}">
      <dsp:nvSpPr>
        <dsp:cNvPr id="0" name=""/>
        <dsp:cNvSpPr/>
      </dsp:nvSpPr>
      <dsp:spPr>
        <a:xfrm>
          <a:off x="2436679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Risiko &amp; Chancen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Ermittlung</a:t>
          </a:r>
          <a:endParaRPr lang="de-DE" sz="1100" kern="1200" dirty="0">
            <a:solidFill>
              <a:srgbClr val="000000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sp:txBody>
      <dsp:txXfrm>
        <a:off x="2467192" y="466513"/>
        <a:ext cx="1675310" cy="980775"/>
      </dsp:txXfrm>
    </dsp:sp>
    <dsp:sp modelId="{BCF06188-D7C0-4600-AC31-FC1DB73E266F}">
      <dsp:nvSpPr>
        <dsp:cNvPr id="0" name=""/>
        <dsp:cNvSpPr/>
      </dsp:nvSpPr>
      <dsp:spPr>
        <a:xfrm>
          <a:off x="4346649" y="741595"/>
          <a:ext cx="368103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4346649" y="827717"/>
        <a:ext cx="257672" cy="258367"/>
      </dsp:txXfrm>
    </dsp:sp>
    <dsp:sp modelId="{83A5BEEF-5121-4FCC-B3D1-5806F8F83AA2}">
      <dsp:nvSpPr>
        <dsp:cNvPr id="0" name=""/>
        <dsp:cNvSpPr/>
      </dsp:nvSpPr>
      <dsp:spPr>
        <a:xfrm>
          <a:off x="486755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Maßnahmenableitung aus Chancen &amp; Risiken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sp:txBody>
      <dsp:txXfrm>
        <a:off x="4898063" y="466513"/>
        <a:ext cx="1675310" cy="980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C019-093E-4A39-A3EE-A43CD472B912}">
      <dsp:nvSpPr>
        <dsp:cNvPr id="0" name=""/>
        <dsp:cNvSpPr/>
      </dsp:nvSpPr>
      <dsp:spPr>
        <a:xfrm>
          <a:off x="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Kontext &amp; Stakeholderanalyse</a:t>
          </a:r>
          <a:endParaRPr lang="de-DE" sz="1100" kern="1200" dirty="0">
            <a:solidFill>
              <a:srgbClr val="000000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sp:txBody>
      <dsp:txXfrm>
        <a:off x="30513" y="466513"/>
        <a:ext cx="1675310" cy="980775"/>
      </dsp:txXfrm>
    </dsp:sp>
    <dsp:sp modelId="{4E2908DF-CAFE-4150-8047-C60161BBC2F0}">
      <dsp:nvSpPr>
        <dsp:cNvPr id="0" name=""/>
        <dsp:cNvSpPr/>
      </dsp:nvSpPr>
      <dsp:spPr>
        <a:xfrm>
          <a:off x="1911422" y="741595"/>
          <a:ext cx="371182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1911422" y="827717"/>
        <a:ext cx="259827" cy="258367"/>
      </dsp:txXfrm>
    </dsp:sp>
    <dsp:sp modelId="{B22B9CDE-15BF-4D58-A04A-AEC6DD51CB8F}">
      <dsp:nvSpPr>
        <dsp:cNvPr id="0" name=""/>
        <dsp:cNvSpPr/>
      </dsp:nvSpPr>
      <dsp:spPr>
        <a:xfrm>
          <a:off x="2436679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Risiko &amp; Chancen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Ermittlung</a:t>
          </a:r>
          <a:endParaRPr lang="de-DE" sz="1100" kern="1200" dirty="0">
            <a:solidFill>
              <a:srgbClr val="000000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sp:txBody>
      <dsp:txXfrm>
        <a:off x="2467192" y="466513"/>
        <a:ext cx="1675310" cy="980775"/>
      </dsp:txXfrm>
    </dsp:sp>
    <dsp:sp modelId="{BCF06188-D7C0-4600-AC31-FC1DB73E266F}">
      <dsp:nvSpPr>
        <dsp:cNvPr id="0" name=""/>
        <dsp:cNvSpPr/>
      </dsp:nvSpPr>
      <dsp:spPr>
        <a:xfrm>
          <a:off x="4346649" y="741595"/>
          <a:ext cx="368103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4346649" y="827717"/>
        <a:ext cx="257672" cy="258367"/>
      </dsp:txXfrm>
    </dsp:sp>
    <dsp:sp modelId="{83A5BEEF-5121-4FCC-B3D1-5806F8F83AA2}">
      <dsp:nvSpPr>
        <dsp:cNvPr id="0" name=""/>
        <dsp:cNvSpPr/>
      </dsp:nvSpPr>
      <dsp:spPr>
        <a:xfrm>
          <a:off x="486755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Maßnahmenableitung aus Chancen &amp; Risiken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sp:txBody>
      <dsp:txXfrm>
        <a:off x="4898063" y="466513"/>
        <a:ext cx="1675310" cy="980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B1E8-9D7B-499D-ABCC-8FACD024A8A4}">
      <dsp:nvSpPr>
        <dsp:cNvPr id="0" name=""/>
        <dsp:cNvSpPr/>
      </dsp:nvSpPr>
      <dsp:spPr>
        <a:xfrm>
          <a:off x="344" y="0"/>
          <a:ext cx="2901148" cy="40653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Zielsystem</a:t>
          </a:r>
          <a:endParaRPr lang="en-GB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251" y="11907"/>
        <a:ext cx="2877334" cy="382717"/>
      </dsp:txXfrm>
    </dsp:sp>
    <dsp:sp modelId="{8829BAC8-4B10-4291-8298-46CE9E8EB37F}">
      <dsp:nvSpPr>
        <dsp:cNvPr id="0" name=""/>
        <dsp:cNvSpPr/>
      </dsp:nvSpPr>
      <dsp:spPr>
        <a:xfrm>
          <a:off x="0" y="446125"/>
          <a:ext cx="2895484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System-Ziele</a:t>
          </a:r>
          <a:endParaRPr lang="en-GB" sz="2000" kern="1200" dirty="0"/>
        </a:p>
      </dsp:txBody>
      <dsp:txXfrm>
        <a:off x="57375" y="503500"/>
        <a:ext cx="2780734" cy="1844189"/>
      </dsp:txXfrm>
    </dsp:sp>
    <dsp:sp modelId="{2DD3E086-B28F-4ADC-B971-6CBA215F0237}">
      <dsp:nvSpPr>
        <dsp:cNvPr id="0" name=""/>
        <dsp:cNvSpPr/>
      </dsp:nvSpPr>
      <dsp:spPr>
        <a:xfrm>
          <a:off x="19793" y="2442209"/>
          <a:ext cx="2884190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Energie Ziele</a:t>
          </a:r>
        </a:p>
      </dsp:txBody>
      <dsp:txXfrm>
        <a:off x="77168" y="2499584"/>
        <a:ext cx="2769440" cy="1844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1266-00F0-44C1-BB56-E3D3188CC66E}">
      <dsp:nvSpPr>
        <dsp:cNvPr id="0" name=""/>
        <dsp:cNvSpPr/>
      </dsp:nvSpPr>
      <dsp:spPr>
        <a:xfrm>
          <a:off x="1048611" y="47795"/>
          <a:ext cx="1692233" cy="1769401"/>
        </a:xfrm>
        <a:prstGeom prst="trapezoid">
          <a:avLst>
            <a:gd name="adj" fmla="val 51671"/>
          </a:avLst>
        </a:prstGeom>
        <a:solidFill>
          <a:srgbClr val="88E28F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 dirty="0">
              <a:solidFill>
                <a:schemeClr val="tx1">
                  <a:lumMod val="75000"/>
                  <a:lumOff val="25000"/>
                </a:schemeClr>
              </a:solidFill>
            </a:rPr>
          </a:br>
          <a:r>
            <a:rPr lang="en-GB" sz="12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Fach</a:t>
          </a:r>
          <a:r>
            <a:rPr lang="en-GB" sz="1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-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Kompetenz</a:t>
          </a:r>
          <a:r>
            <a:rPr lang="de-DE" sz="1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
</a:t>
          </a: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048611" y="47795"/>
        <a:ext cx="1692233" cy="1769401"/>
      </dsp:txXfrm>
    </dsp:sp>
    <dsp:sp modelId="{DA3C1CD8-828F-43D2-9844-45D43F0986AC}">
      <dsp:nvSpPr>
        <dsp:cNvPr id="0" name=""/>
        <dsp:cNvSpPr/>
      </dsp:nvSpPr>
      <dsp:spPr>
        <a:xfrm>
          <a:off x="721187" y="1746996"/>
          <a:ext cx="2347373" cy="673327"/>
        </a:xfrm>
        <a:prstGeom prst="trapezoid">
          <a:avLst>
            <a:gd name="adj" fmla="val 49417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Verhaltenskompetenz</a:t>
          </a:r>
          <a:endParaRPr lang="en-GB" sz="1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131977" y="1746996"/>
        <a:ext cx="1525792" cy="673327"/>
      </dsp:txXfrm>
    </dsp:sp>
    <dsp:sp modelId="{46F0EBBD-9B09-4D1E-A6CF-F20F44833CB8}">
      <dsp:nvSpPr>
        <dsp:cNvPr id="0" name=""/>
        <dsp:cNvSpPr/>
      </dsp:nvSpPr>
      <dsp:spPr>
        <a:xfrm>
          <a:off x="0" y="2442728"/>
          <a:ext cx="3743393" cy="1344826"/>
        </a:xfrm>
        <a:prstGeom prst="trapezoid">
          <a:avLst>
            <a:gd name="adj" fmla="val 49417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Persönlichkeit</a:t>
          </a:r>
          <a:endParaRPr lang="en-GB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55093" y="2442728"/>
        <a:ext cx="2433206" cy="1344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BC892-841E-46DE-A266-2869E5C03DFA}">
      <dsp:nvSpPr>
        <dsp:cNvPr id="0" name=""/>
        <dsp:cNvSpPr/>
      </dsp:nvSpPr>
      <dsp:spPr>
        <a:xfrm>
          <a:off x="24814" y="2266"/>
          <a:ext cx="1875964" cy="750385"/>
        </a:xfrm>
        <a:prstGeom prst="chevron">
          <a:avLst/>
        </a:prstGeom>
        <a:solidFill>
          <a:srgbClr val="F49F2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motivieren</a:t>
          </a:r>
        </a:p>
      </dsp:txBody>
      <dsp:txXfrm>
        <a:off x="400007" y="2266"/>
        <a:ext cx="1125579" cy="750385"/>
      </dsp:txXfrm>
    </dsp:sp>
    <dsp:sp modelId="{0EC57499-A8B2-4920-AD32-11D61A2009C5}">
      <dsp:nvSpPr>
        <dsp:cNvPr id="0" name=""/>
        <dsp:cNvSpPr/>
      </dsp:nvSpPr>
      <dsp:spPr>
        <a:xfrm>
          <a:off x="1656903" y="66049"/>
          <a:ext cx="1557050" cy="622820"/>
        </a:xfrm>
        <a:prstGeom prst="chevron">
          <a:avLst/>
        </a:prstGeom>
        <a:solidFill>
          <a:srgbClr val="F49F25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Feedback</a:t>
          </a:r>
        </a:p>
      </dsp:txBody>
      <dsp:txXfrm>
        <a:off x="1968313" y="66049"/>
        <a:ext cx="934230" cy="622820"/>
      </dsp:txXfrm>
    </dsp:sp>
    <dsp:sp modelId="{39CAE5B6-511D-4CAB-8FC8-5B3201A8ACFD}">
      <dsp:nvSpPr>
        <dsp:cNvPr id="0" name=""/>
        <dsp:cNvSpPr/>
      </dsp:nvSpPr>
      <dsp:spPr>
        <a:xfrm>
          <a:off x="2995966" y="66049"/>
          <a:ext cx="1557050" cy="622820"/>
        </a:xfrm>
        <a:prstGeom prst="chevron">
          <a:avLst/>
        </a:prstGeom>
        <a:solidFill>
          <a:srgbClr val="F49F25"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Ziel-vereinbarung</a:t>
          </a:r>
        </a:p>
      </dsp:txBody>
      <dsp:txXfrm>
        <a:off x="3307376" y="66049"/>
        <a:ext cx="934230" cy="622820"/>
      </dsp:txXfrm>
    </dsp:sp>
    <dsp:sp modelId="{05A9CC36-733E-4CA2-87D6-B295FB8B7877}">
      <dsp:nvSpPr>
        <dsp:cNvPr id="0" name=""/>
        <dsp:cNvSpPr/>
      </dsp:nvSpPr>
      <dsp:spPr>
        <a:xfrm>
          <a:off x="4335030" y="66049"/>
          <a:ext cx="1557050" cy="622820"/>
        </a:xfrm>
        <a:prstGeom prst="chevron">
          <a:avLst/>
        </a:prstGeom>
        <a:solidFill>
          <a:srgbClr val="F49F25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Anreizsysteme</a:t>
          </a:r>
        </a:p>
      </dsp:txBody>
      <dsp:txXfrm>
        <a:off x="4646440" y="66049"/>
        <a:ext cx="934230" cy="622820"/>
      </dsp:txXfrm>
    </dsp:sp>
    <dsp:sp modelId="{C7816EB3-A758-44E1-9716-2B89F96A877D}">
      <dsp:nvSpPr>
        <dsp:cNvPr id="0" name=""/>
        <dsp:cNvSpPr/>
      </dsp:nvSpPr>
      <dsp:spPr>
        <a:xfrm>
          <a:off x="5674093" y="66049"/>
          <a:ext cx="1557050" cy="622820"/>
        </a:xfrm>
        <a:prstGeom prst="chevron">
          <a:avLst/>
        </a:prstGeom>
        <a:solidFill>
          <a:srgbClr val="F49F25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Benchmark</a:t>
          </a:r>
        </a:p>
      </dsp:txBody>
      <dsp:txXfrm>
        <a:off x="5985503" y="66049"/>
        <a:ext cx="934230" cy="622820"/>
      </dsp:txXfrm>
    </dsp:sp>
    <dsp:sp modelId="{E9D6A19D-1C54-497A-977B-6B3FADC653D9}">
      <dsp:nvSpPr>
        <dsp:cNvPr id="0" name=""/>
        <dsp:cNvSpPr/>
      </dsp:nvSpPr>
      <dsp:spPr>
        <a:xfrm>
          <a:off x="7013156" y="66049"/>
          <a:ext cx="1557050" cy="622820"/>
        </a:xfrm>
        <a:prstGeom prst="chevron">
          <a:avLst/>
        </a:prstGeom>
        <a:solidFill>
          <a:srgbClr val="F49F25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Wettbewerbe</a:t>
          </a:r>
        </a:p>
      </dsp:txBody>
      <dsp:txXfrm>
        <a:off x="7324566" y="66049"/>
        <a:ext cx="934230" cy="622820"/>
      </dsp:txXfrm>
    </dsp:sp>
    <dsp:sp modelId="{3469FE93-25D8-4F7A-AA2A-3B82B871F07B}">
      <dsp:nvSpPr>
        <dsp:cNvPr id="0" name=""/>
        <dsp:cNvSpPr/>
      </dsp:nvSpPr>
      <dsp:spPr>
        <a:xfrm>
          <a:off x="24814" y="857706"/>
          <a:ext cx="1875964" cy="750385"/>
        </a:xfrm>
        <a:prstGeom prst="chevron">
          <a:avLst/>
        </a:prstGeom>
        <a:solidFill>
          <a:srgbClr val="F49F25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beteiligen</a:t>
          </a:r>
        </a:p>
      </dsp:txBody>
      <dsp:txXfrm>
        <a:off x="400007" y="857706"/>
        <a:ext cx="1125579" cy="750385"/>
      </dsp:txXfrm>
    </dsp:sp>
    <dsp:sp modelId="{9FE1FEF1-AC15-44B8-9DFE-ACEDBA21889C}">
      <dsp:nvSpPr>
        <dsp:cNvPr id="0" name=""/>
        <dsp:cNvSpPr/>
      </dsp:nvSpPr>
      <dsp:spPr>
        <a:xfrm>
          <a:off x="1656903" y="921489"/>
          <a:ext cx="1557050" cy="622820"/>
        </a:xfrm>
        <a:prstGeom prst="chevron">
          <a:avLst/>
        </a:prstGeom>
        <a:solidFill>
          <a:srgbClr val="F49F25">
            <a:lumMod val="75000"/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Vorschlags-wesen</a:t>
          </a:r>
        </a:p>
      </dsp:txBody>
      <dsp:txXfrm>
        <a:off x="1968313" y="921489"/>
        <a:ext cx="934230" cy="622820"/>
      </dsp:txXfrm>
    </dsp:sp>
    <dsp:sp modelId="{4F642A6E-B068-4FB9-8633-E089EDD7ECE4}">
      <dsp:nvSpPr>
        <dsp:cNvPr id="0" name=""/>
        <dsp:cNvSpPr/>
      </dsp:nvSpPr>
      <dsp:spPr>
        <a:xfrm>
          <a:off x="2995966" y="921489"/>
          <a:ext cx="1557050" cy="622820"/>
        </a:xfrm>
        <a:prstGeom prst="chevron">
          <a:avLst/>
        </a:prstGeom>
        <a:solidFill>
          <a:srgbClr val="F49F25">
            <a:lumMod val="75000"/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EnergieScouts</a:t>
          </a:r>
          <a:endParaRPr lang="de-DE" sz="105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07376" y="921489"/>
        <a:ext cx="934230" cy="622820"/>
      </dsp:txXfrm>
    </dsp:sp>
    <dsp:sp modelId="{99C237BB-700E-418B-A279-8B1AFE43DBA1}">
      <dsp:nvSpPr>
        <dsp:cNvPr id="0" name=""/>
        <dsp:cNvSpPr/>
      </dsp:nvSpPr>
      <dsp:spPr>
        <a:xfrm>
          <a:off x="4335030" y="921489"/>
          <a:ext cx="1557050" cy="622820"/>
        </a:xfrm>
        <a:prstGeom prst="chevron">
          <a:avLst/>
        </a:prstGeom>
        <a:solidFill>
          <a:srgbClr val="F49F25">
            <a:lumMod val="75000"/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Arbeitsgruppen</a:t>
          </a:r>
        </a:p>
      </dsp:txBody>
      <dsp:txXfrm>
        <a:off x="4646440" y="921489"/>
        <a:ext cx="934230" cy="622820"/>
      </dsp:txXfrm>
    </dsp:sp>
    <dsp:sp modelId="{23464EA3-B7D0-48C2-A8A8-7A60F4F93940}">
      <dsp:nvSpPr>
        <dsp:cNvPr id="0" name=""/>
        <dsp:cNvSpPr/>
      </dsp:nvSpPr>
      <dsp:spPr>
        <a:xfrm>
          <a:off x="5674093" y="921489"/>
          <a:ext cx="1557050" cy="622820"/>
        </a:xfrm>
        <a:prstGeom prst="chevron">
          <a:avLst/>
        </a:prstGeom>
        <a:solidFill>
          <a:srgbClr val="F49F25">
            <a:lumMod val="75000"/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ProNak</a:t>
          </a:r>
          <a:endParaRPr lang="de-DE" sz="105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985503" y="921489"/>
        <a:ext cx="934230" cy="622820"/>
      </dsp:txXfrm>
    </dsp:sp>
    <dsp:sp modelId="{6069B7D2-84CF-4388-8294-214EBF747812}">
      <dsp:nvSpPr>
        <dsp:cNvPr id="0" name=""/>
        <dsp:cNvSpPr/>
      </dsp:nvSpPr>
      <dsp:spPr>
        <a:xfrm>
          <a:off x="7013156" y="921489"/>
          <a:ext cx="1557050" cy="622820"/>
        </a:xfrm>
        <a:prstGeom prst="chevron">
          <a:avLst/>
        </a:prstGeom>
        <a:solidFill>
          <a:srgbClr val="F49F25">
            <a:lumMod val="75000"/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Energietage</a:t>
          </a:r>
        </a:p>
      </dsp:txBody>
      <dsp:txXfrm>
        <a:off x="7324566" y="921489"/>
        <a:ext cx="934230" cy="622820"/>
      </dsp:txXfrm>
    </dsp:sp>
    <dsp:sp modelId="{5A97C4D4-A878-443D-9798-C86BA6573CB4}">
      <dsp:nvSpPr>
        <dsp:cNvPr id="0" name=""/>
        <dsp:cNvSpPr/>
      </dsp:nvSpPr>
      <dsp:spPr>
        <a:xfrm>
          <a:off x="24814" y="1713146"/>
          <a:ext cx="1875964" cy="750385"/>
        </a:xfrm>
        <a:prstGeom prst="chevron">
          <a:avLst/>
        </a:prstGeom>
        <a:solidFill>
          <a:srgbClr val="64B4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informieren</a:t>
          </a:r>
        </a:p>
      </dsp:txBody>
      <dsp:txXfrm>
        <a:off x="400007" y="1713146"/>
        <a:ext cx="1125579" cy="750385"/>
      </dsp:txXfrm>
    </dsp:sp>
    <dsp:sp modelId="{0FC285FE-E05A-4DCB-98A7-D86A684DD27A}">
      <dsp:nvSpPr>
        <dsp:cNvPr id="0" name=""/>
        <dsp:cNvSpPr/>
      </dsp:nvSpPr>
      <dsp:spPr>
        <a:xfrm>
          <a:off x="1656903" y="1776929"/>
          <a:ext cx="1557050" cy="622820"/>
        </a:xfrm>
        <a:prstGeom prst="chevron">
          <a:avLst/>
        </a:prstGeom>
        <a:solidFill>
          <a:srgbClr val="64B446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Inhalte</a:t>
          </a:r>
        </a:p>
      </dsp:txBody>
      <dsp:txXfrm>
        <a:off x="1968313" y="1776929"/>
        <a:ext cx="934230" cy="622820"/>
      </dsp:txXfrm>
    </dsp:sp>
    <dsp:sp modelId="{8B305C19-5E8C-42F2-8E7E-D8E4EA2DA894}">
      <dsp:nvSpPr>
        <dsp:cNvPr id="0" name=""/>
        <dsp:cNvSpPr/>
      </dsp:nvSpPr>
      <dsp:spPr>
        <a:xfrm>
          <a:off x="2995966" y="1776929"/>
          <a:ext cx="1557050" cy="622820"/>
        </a:xfrm>
        <a:prstGeom prst="chevron">
          <a:avLst/>
        </a:prstGeom>
        <a:solidFill>
          <a:srgbClr val="64B446"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Veranstaltungen</a:t>
          </a:r>
        </a:p>
      </dsp:txBody>
      <dsp:txXfrm>
        <a:off x="3307376" y="1776929"/>
        <a:ext cx="934230" cy="622820"/>
      </dsp:txXfrm>
    </dsp:sp>
    <dsp:sp modelId="{60683E4C-B840-43A2-B11A-DAAC446B32C4}">
      <dsp:nvSpPr>
        <dsp:cNvPr id="0" name=""/>
        <dsp:cNvSpPr/>
      </dsp:nvSpPr>
      <dsp:spPr>
        <a:xfrm>
          <a:off x="4335030" y="1776929"/>
          <a:ext cx="1557050" cy="622820"/>
        </a:xfrm>
        <a:prstGeom prst="chevron">
          <a:avLst/>
        </a:prstGeom>
        <a:solidFill>
          <a:srgbClr val="64B446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Medien</a:t>
          </a:r>
        </a:p>
      </dsp:txBody>
      <dsp:txXfrm>
        <a:off x="4646440" y="1776929"/>
        <a:ext cx="934230" cy="622820"/>
      </dsp:txXfrm>
    </dsp:sp>
    <dsp:sp modelId="{E0F721E2-5E34-4FDF-9250-E67690A274E7}">
      <dsp:nvSpPr>
        <dsp:cNvPr id="0" name=""/>
        <dsp:cNvSpPr/>
      </dsp:nvSpPr>
      <dsp:spPr>
        <a:xfrm>
          <a:off x="5674093" y="1776929"/>
          <a:ext cx="1557050" cy="622820"/>
        </a:xfrm>
        <a:prstGeom prst="chevron">
          <a:avLst/>
        </a:prstGeom>
        <a:solidFill>
          <a:srgbClr val="64B446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Materialien</a:t>
          </a:r>
        </a:p>
      </dsp:txBody>
      <dsp:txXfrm>
        <a:off x="5985503" y="1776929"/>
        <a:ext cx="934230" cy="622820"/>
      </dsp:txXfrm>
    </dsp:sp>
    <dsp:sp modelId="{BCF9872A-410E-4CAE-96FB-235B0B49EAB3}">
      <dsp:nvSpPr>
        <dsp:cNvPr id="0" name=""/>
        <dsp:cNvSpPr/>
      </dsp:nvSpPr>
      <dsp:spPr>
        <a:xfrm>
          <a:off x="7013156" y="1776929"/>
          <a:ext cx="1557050" cy="622820"/>
        </a:xfrm>
        <a:prstGeom prst="chevron">
          <a:avLst/>
        </a:prstGeom>
        <a:solidFill>
          <a:srgbClr val="64B446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Aushänge</a:t>
          </a:r>
        </a:p>
      </dsp:txBody>
      <dsp:txXfrm>
        <a:off x="7324566" y="1776929"/>
        <a:ext cx="934230" cy="622820"/>
      </dsp:txXfrm>
    </dsp:sp>
    <dsp:sp modelId="{9B63BCE3-565F-44C2-BF76-2BD44F3B0074}">
      <dsp:nvSpPr>
        <dsp:cNvPr id="0" name=""/>
        <dsp:cNvSpPr/>
      </dsp:nvSpPr>
      <dsp:spPr>
        <a:xfrm>
          <a:off x="24814" y="2568585"/>
          <a:ext cx="1875964" cy="750385"/>
        </a:xfrm>
        <a:prstGeom prst="chevron">
          <a:avLst/>
        </a:prstGeom>
        <a:solidFill>
          <a:srgbClr val="199C6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befähigen</a:t>
          </a:r>
        </a:p>
      </dsp:txBody>
      <dsp:txXfrm>
        <a:off x="400007" y="2568585"/>
        <a:ext cx="1125579" cy="750385"/>
      </dsp:txXfrm>
    </dsp:sp>
    <dsp:sp modelId="{B0EA1530-5E67-42E5-AEC1-A7BEA102742D}">
      <dsp:nvSpPr>
        <dsp:cNvPr id="0" name=""/>
        <dsp:cNvSpPr/>
      </dsp:nvSpPr>
      <dsp:spPr>
        <a:xfrm>
          <a:off x="1656903" y="2632368"/>
          <a:ext cx="1557050" cy="622820"/>
        </a:xfrm>
        <a:prstGeom prst="chevron">
          <a:avLst/>
        </a:prstGeom>
        <a:solidFill>
          <a:srgbClr val="199C6A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Bedienung</a:t>
          </a:r>
        </a:p>
      </dsp:txBody>
      <dsp:txXfrm>
        <a:off x="1968313" y="2632368"/>
        <a:ext cx="934230" cy="622820"/>
      </dsp:txXfrm>
    </dsp:sp>
    <dsp:sp modelId="{A3AF6C67-89AC-4612-87F2-C132E28715F4}">
      <dsp:nvSpPr>
        <dsp:cNvPr id="0" name=""/>
        <dsp:cNvSpPr/>
      </dsp:nvSpPr>
      <dsp:spPr>
        <a:xfrm>
          <a:off x="2995966" y="2632368"/>
          <a:ext cx="1557050" cy="622820"/>
        </a:xfrm>
        <a:prstGeom prst="chevron">
          <a:avLst/>
        </a:prstGeom>
        <a:solidFill>
          <a:srgbClr val="199C6A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E-Learning</a:t>
          </a:r>
        </a:p>
      </dsp:txBody>
      <dsp:txXfrm>
        <a:off x="3307376" y="2632368"/>
        <a:ext cx="934230" cy="622820"/>
      </dsp:txXfrm>
    </dsp:sp>
    <dsp:sp modelId="{42240598-6235-4F17-9158-318D2B27D4A9}">
      <dsp:nvSpPr>
        <dsp:cNvPr id="0" name=""/>
        <dsp:cNvSpPr/>
      </dsp:nvSpPr>
      <dsp:spPr>
        <a:xfrm>
          <a:off x="4335030" y="2632368"/>
          <a:ext cx="1557050" cy="622820"/>
        </a:xfrm>
        <a:prstGeom prst="chevron">
          <a:avLst/>
        </a:prstGeom>
        <a:solidFill>
          <a:srgbClr val="199C6A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Checklisten Fachbereiche</a:t>
          </a:r>
        </a:p>
      </dsp:txBody>
      <dsp:txXfrm>
        <a:off x="4646440" y="2632368"/>
        <a:ext cx="934230" cy="622820"/>
      </dsp:txXfrm>
    </dsp:sp>
    <dsp:sp modelId="{F6870673-7F8A-41AD-9291-7D1ADE8CC9B6}">
      <dsp:nvSpPr>
        <dsp:cNvPr id="0" name=""/>
        <dsp:cNvSpPr/>
      </dsp:nvSpPr>
      <dsp:spPr>
        <a:xfrm>
          <a:off x="5674093" y="2632368"/>
          <a:ext cx="1557050" cy="622820"/>
        </a:xfrm>
        <a:prstGeom prst="chevron">
          <a:avLst/>
        </a:prstGeom>
        <a:solidFill>
          <a:srgbClr val="199C6A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Wissen</a:t>
          </a:r>
        </a:p>
      </dsp:txBody>
      <dsp:txXfrm>
        <a:off x="5985503" y="2632368"/>
        <a:ext cx="934230" cy="622820"/>
      </dsp:txXfrm>
    </dsp:sp>
    <dsp:sp modelId="{DDD0EC3A-A9EE-4B57-B0D3-A2F51E6846F7}">
      <dsp:nvSpPr>
        <dsp:cNvPr id="0" name=""/>
        <dsp:cNvSpPr/>
      </dsp:nvSpPr>
      <dsp:spPr>
        <a:xfrm>
          <a:off x="7013156" y="2632368"/>
          <a:ext cx="1557050" cy="622820"/>
        </a:xfrm>
        <a:prstGeom prst="chevron">
          <a:avLst/>
        </a:prstGeom>
        <a:solidFill>
          <a:srgbClr val="199C6A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Fortbildung</a:t>
          </a:r>
        </a:p>
      </dsp:txBody>
      <dsp:txXfrm>
        <a:off x="7324566" y="2632368"/>
        <a:ext cx="934230" cy="622820"/>
      </dsp:txXfrm>
    </dsp:sp>
    <dsp:sp modelId="{1188A86D-921C-4C2E-A81B-57406570CF1F}">
      <dsp:nvSpPr>
        <dsp:cNvPr id="0" name=""/>
        <dsp:cNvSpPr/>
      </dsp:nvSpPr>
      <dsp:spPr>
        <a:xfrm>
          <a:off x="24814" y="3424025"/>
          <a:ext cx="1875964" cy="750385"/>
        </a:xfrm>
        <a:prstGeom prst="chevron">
          <a:avLst/>
        </a:prstGeom>
        <a:solidFill>
          <a:srgbClr val="7ABCC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schützen</a:t>
          </a:r>
        </a:p>
      </dsp:txBody>
      <dsp:txXfrm>
        <a:off x="400007" y="3424025"/>
        <a:ext cx="1125579" cy="750385"/>
      </dsp:txXfrm>
    </dsp:sp>
    <dsp:sp modelId="{A2CA4AAF-5B78-4E80-AC43-C09EE94F4C12}">
      <dsp:nvSpPr>
        <dsp:cNvPr id="0" name=""/>
        <dsp:cNvSpPr/>
      </dsp:nvSpPr>
      <dsp:spPr>
        <a:xfrm>
          <a:off x="1656903" y="3487808"/>
          <a:ext cx="1557050" cy="622820"/>
        </a:xfrm>
        <a:prstGeom prst="chevron">
          <a:avLst/>
        </a:prstGeom>
        <a:solidFill>
          <a:srgbClr val="7ABCCE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Fehlerkultur</a:t>
          </a:r>
        </a:p>
      </dsp:txBody>
      <dsp:txXfrm>
        <a:off x="1968313" y="3487808"/>
        <a:ext cx="934230" cy="622820"/>
      </dsp:txXfrm>
    </dsp:sp>
    <dsp:sp modelId="{86772383-184D-4338-BBF2-9F3EE7456109}">
      <dsp:nvSpPr>
        <dsp:cNvPr id="0" name=""/>
        <dsp:cNvSpPr/>
      </dsp:nvSpPr>
      <dsp:spPr>
        <a:xfrm>
          <a:off x="2995966" y="3487808"/>
          <a:ext cx="1557050" cy="622820"/>
        </a:xfrm>
        <a:prstGeom prst="chevron">
          <a:avLst/>
        </a:prstGeom>
        <a:solidFill>
          <a:srgbClr val="7ABCCE"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Checklisten</a:t>
          </a:r>
        </a:p>
      </dsp:txBody>
      <dsp:txXfrm>
        <a:off x="3307376" y="3487808"/>
        <a:ext cx="934230" cy="622820"/>
      </dsp:txXfrm>
    </dsp:sp>
    <dsp:sp modelId="{DAE6A969-1DDA-40D0-B7EF-C42AB7AB4B29}">
      <dsp:nvSpPr>
        <dsp:cNvPr id="0" name=""/>
        <dsp:cNvSpPr/>
      </dsp:nvSpPr>
      <dsp:spPr>
        <a:xfrm>
          <a:off x="4335030" y="3487808"/>
          <a:ext cx="1557050" cy="622820"/>
        </a:xfrm>
        <a:prstGeom prst="chevron">
          <a:avLst/>
        </a:prstGeom>
        <a:solidFill>
          <a:srgbClr val="7ABCCE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Automatisieren</a:t>
          </a:r>
        </a:p>
      </dsp:txBody>
      <dsp:txXfrm>
        <a:off x="4646440" y="3487808"/>
        <a:ext cx="934230" cy="622820"/>
      </dsp:txXfrm>
    </dsp:sp>
    <dsp:sp modelId="{5D0BC6CE-D9E9-425F-AAB4-3FF57CE06C29}">
      <dsp:nvSpPr>
        <dsp:cNvPr id="0" name=""/>
        <dsp:cNvSpPr/>
      </dsp:nvSpPr>
      <dsp:spPr>
        <a:xfrm>
          <a:off x="5674093" y="3487808"/>
          <a:ext cx="1557050" cy="622820"/>
        </a:xfrm>
        <a:prstGeom prst="chevron">
          <a:avLst/>
        </a:prstGeom>
        <a:solidFill>
          <a:srgbClr val="7ABCCE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PDCA</a:t>
          </a:r>
        </a:p>
      </dsp:txBody>
      <dsp:txXfrm>
        <a:off x="5985503" y="3487808"/>
        <a:ext cx="934230" cy="622820"/>
      </dsp:txXfrm>
    </dsp:sp>
    <dsp:sp modelId="{3F9CB453-C704-41B6-BCA9-986D6B2D5D5F}">
      <dsp:nvSpPr>
        <dsp:cNvPr id="0" name=""/>
        <dsp:cNvSpPr/>
      </dsp:nvSpPr>
      <dsp:spPr>
        <a:xfrm>
          <a:off x="7013156" y="3487808"/>
          <a:ext cx="1557050" cy="622820"/>
        </a:xfrm>
        <a:prstGeom prst="chevron">
          <a:avLst/>
        </a:prstGeom>
        <a:solidFill>
          <a:srgbClr val="7ABCCE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Coaching</a:t>
          </a:r>
        </a:p>
      </dsp:txBody>
      <dsp:txXfrm>
        <a:off x="7324566" y="3487808"/>
        <a:ext cx="934230" cy="622820"/>
      </dsp:txXfrm>
    </dsp:sp>
    <dsp:sp modelId="{E337BA27-9A33-464C-8581-51004DEE1119}">
      <dsp:nvSpPr>
        <dsp:cNvPr id="0" name=""/>
        <dsp:cNvSpPr/>
      </dsp:nvSpPr>
      <dsp:spPr>
        <a:xfrm>
          <a:off x="24814" y="4279465"/>
          <a:ext cx="1875964" cy="750385"/>
        </a:xfrm>
        <a:prstGeom prst="chevron">
          <a:avLst/>
        </a:prstGeom>
        <a:solidFill>
          <a:srgbClr val="0669B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überzeugen</a:t>
          </a:r>
        </a:p>
      </dsp:txBody>
      <dsp:txXfrm>
        <a:off x="400007" y="4279465"/>
        <a:ext cx="1125579" cy="750385"/>
      </dsp:txXfrm>
    </dsp:sp>
    <dsp:sp modelId="{0D04FF0A-F00C-4832-8814-EE89B6A971C0}">
      <dsp:nvSpPr>
        <dsp:cNvPr id="0" name=""/>
        <dsp:cNvSpPr/>
      </dsp:nvSpPr>
      <dsp:spPr>
        <a:xfrm>
          <a:off x="1656903" y="4343248"/>
          <a:ext cx="1557050" cy="622820"/>
        </a:xfrm>
        <a:prstGeom prst="chevron">
          <a:avLst/>
        </a:prstGeom>
        <a:solidFill>
          <a:srgbClr val="0669B2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Unternehmens-kultur</a:t>
          </a:r>
        </a:p>
      </dsp:txBody>
      <dsp:txXfrm>
        <a:off x="1968313" y="4343248"/>
        <a:ext cx="934230" cy="622820"/>
      </dsp:txXfrm>
    </dsp:sp>
    <dsp:sp modelId="{D71F5526-3208-40F5-A072-1DF422AB9B66}">
      <dsp:nvSpPr>
        <dsp:cNvPr id="0" name=""/>
        <dsp:cNvSpPr/>
      </dsp:nvSpPr>
      <dsp:spPr>
        <a:xfrm>
          <a:off x="2995966" y="4343248"/>
          <a:ext cx="1557050" cy="622820"/>
        </a:xfrm>
        <a:prstGeom prst="chevron">
          <a:avLst/>
        </a:prstGeom>
        <a:solidFill>
          <a:srgbClr val="0669B2"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Change Management</a:t>
          </a:r>
        </a:p>
      </dsp:txBody>
      <dsp:txXfrm>
        <a:off x="3307376" y="4343248"/>
        <a:ext cx="934230" cy="622820"/>
      </dsp:txXfrm>
    </dsp:sp>
    <dsp:sp modelId="{32A43EAE-2E26-4351-AA49-5C9F4774C2EF}">
      <dsp:nvSpPr>
        <dsp:cNvPr id="0" name=""/>
        <dsp:cNvSpPr/>
      </dsp:nvSpPr>
      <dsp:spPr>
        <a:xfrm>
          <a:off x="4335030" y="4343248"/>
          <a:ext cx="1557050" cy="622820"/>
        </a:xfrm>
        <a:prstGeom prst="chevron">
          <a:avLst/>
        </a:prstGeom>
        <a:solidFill>
          <a:srgbClr val="0669B2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Vorbilder</a:t>
          </a:r>
        </a:p>
      </dsp:txBody>
      <dsp:txXfrm>
        <a:off x="4646440" y="4343248"/>
        <a:ext cx="934230" cy="622820"/>
      </dsp:txXfrm>
    </dsp:sp>
    <dsp:sp modelId="{33A640BD-4AC1-4FDC-93CB-CF800E4FF82D}">
      <dsp:nvSpPr>
        <dsp:cNvPr id="0" name=""/>
        <dsp:cNvSpPr/>
      </dsp:nvSpPr>
      <dsp:spPr>
        <a:xfrm>
          <a:off x="5674093" y="4343248"/>
          <a:ext cx="1557050" cy="622820"/>
        </a:xfrm>
        <a:prstGeom prst="chevron">
          <a:avLst/>
        </a:prstGeom>
        <a:solidFill>
          <a:srgbClr val="0669B2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Geschichten</a:t>
          </a:r>
        </a:p>
      </dsp:txBody>
      <dsp:txXfrm>
        <a:off x="5985503" y="4343248"/>
        <a:ext cx="934230" cy="622820"/>
      </dsp:txXfrm>
    </dsp:sp>
    <dsp:sp modelId="{C1263683-AB4D-45E3-89DA-C3305E2261E6}">
      <dsp:nvSpPr>
        <dsp:cNvPr id="0" name=""/>
        <dsp:cNvSpPr/>
      </dsp:nvSpPr>
      <dsp:spPr>
        <a:xfrm>
          <a:off x="7013156" y="4343248"/>
          <a:ext cx="1557050" cy="622820"/>
        </a:xfrm>
        <a:prstGeom prst="chevron">
          <a:avLst/>
        </a:prstGeom>
        <a:solidFill>
          <a:srgbClr val="0669B2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Rituale, Kontinuität</a:t>
          </a:r>
        </a:p>
      </dsp:txBody>
      <dsp:txXfrm>
        <a:off x="7324566" y="4343248"/>
        <a:ext cx="934230" cy="6228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A686D-B141-41D6-96FF-7D9FF5068820}">
      <dsp:nvSpPr>
        <dsp:cNvPr id="0" name=""/>
        <dsp:cNvSpPr/>
      </dsp:nvSpPr>
      <dsp:spPr>
        <a:xfrm>
          <a:off x="0" y="0"/>
          <a:ext cx="2869727" cy="27965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Calibri" panose="020F0502020204030204" pitchFamily="34" charset="0"/>
            </a:rPr>
            <a:t>Bewertungsoptionen</a:t>
          </a:r>
          <a:br>
            <a:rPr lang="de-DE" sz="1400" b="1" kern="1200" dirty="0">
              <a:latin typeface="Calibri" panose="020F0502020204030204" pitchFamily="34" charset="0"/>
            </a:rPr>
          </a:br>
          <a:br>
            <a:rPr lang="de-DE" sz="1400" b="1" kern="1200" dirty="0">
              <a:latin typeface="Calibri" panose="020F0502020204030204" pitchFamily="34" charset="0"/>
            </a:rPr>
          </a:br>
          <a:r>
            <a:rPr lang="de-DE" sz="1400" b="1" kern="1200" dirty="0">
              <a:latin typeface="Calibri" panose="020F0502020204030204" pitchFamily="34" charset="0"/>
            </a:rPr>
            <a:t>  </a:t>
          </a:r>
        </a:p>
      </dsp:txBody>
      <dsp:txXfrm>
        <a:off x="0" y="0"/>
        <a:ext cx="2869727" cy="838962"/>
      </dsp:txXfrm>
    </dsp:sp>
    <dsp:sp modelId="{7F7D548D-DE3C-476A-AEC5-D88E2ECF99A5}">
      <dsp:nvSpPr>
        <dsp:cNvPr id="0" name=""/>
        <dsp:cNvSpPr/>
      </dsp:nvSpPr>
      <dsp:spPr>
        <a:xfrm>
          <a:off x="289955" y="839200"/>
          <a:ext cx="2295781" cy="5494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Calibri" panose="020F0502020204030204" pitchFamily="34" charset="0"/>
            </a:rPr>
            <a:t>Kosten </a:t>
          </a:r>
          <a:r>
            <a:rPr lang="de-DE" sz="1100" kern="1200" dirty="0">
              <a:latin typeface="Calibri" panose="020F0502020204030204" pitchFamily="34" charset="0"/>
            </a:rPr>
            <a:t>[€]</a:t>
          </a:r>
        </a:p>
      </dsp:txBody>
      <dsp:txXfrm>
        <a:off x="306047" y="855292"/>
        <a:ext cx="2263597" cy="517224"/>
      </dsp:txXfrm>
    </dsp:sp>
    <dsp:sp modelId="{B06F683E-E3E1-47BC-AB47-EB4F0BD0167C}">
      <dsp:nvSpPr>
        <dsp:cNvPr id="0" name=""/>
        <dsp:cNvSpPr/>
      </dsp:nvSpPr>
      <dsp:spPr>
        <a:xfrm>
          <a:off x="289955" y="1473133"/>
          <a:ext cx="2295781" cy="5494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Calibri" panose="020F0502020204030204" pitchFamily="34" charset="0"/>
            </a:rPr>
            <a:t>Primärenergie </a:t>
          </a:r>
          <a:r>
            <a:rPr lang="de-DE" sz="1100" kern="1200" dirty="0">
              <a:latin typeface="Calibri" panose="020F0502020204030204" pitchFamily="34" charset="0"/>
            </a:rPr>
            <a:t>[</a:t>
          </a:r>
          <a:r>
            <a:rPr lang="de-DE" sz="1100" kern="1200" dirty="0" err="1">
              <a:latin typeface="Calibri" panose="020F0502020204030204" pitchFamily="34" charset="0"/>
            </a:rPr>
            <a:t>MWh</a:t>
          </a:r>
          <a:r>
            <a:rPr lang="de-DE" sz="1100" kern="1200" baseline="-25000" dirty="0" err="1">
              <a:latin typeface="Calibri" panose="020F0502020204030204" pitchFamily="34" charset="0"/>
            </a:rPr>
            <a:t>Pr</a:t>
          </a:r>
          <a:r>
            <a:rPr lang="de-DE" sz="1100" kern="1200" dirty="0">
              <a:latin typeface="Calibri" panose="020F0502020204030204" pitchFamily="34" charset="0"/>
            </a:rPr>
            <a:t>]</a:t>
          </a:r>
        </a:p>
      </dsp:txBody>
      <dsp:txXfrm>
        <a:off x="306047" y="1489225"/>
        <a:ext cx="2263597" cy="517224"/>
      </dsp:txXfrm>
    </dsp:sp>
    <dsp:sp modelId="{9B690EEB-5E71-4F3F-BC54-1849D2115E33}">
      <dsp:nvSpPr>
        <dsp:cNvPr id="0" name=""/>
        <dsp:cNvSpPr/>
      </dsp:nvSpPr>
      <dsp:spPr>
        <a:xfrm>
          <a:off x="289955" y="2107065"/>
          <a:ext cx="2295781" cy="5494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Calibri" panose="020F0502020204030204" pitchFamily="34" charset="0"/>
            </a:rPr>
            <a:t>CO</a:t>
          </a:r>
          <a:r>
            <a:rPr lang="de-DE" sz="1050" kern="1200" dirty="0">
              <a:latin typeface="Calibri" panose="020F0502020204030204" pitchFamily="34" charset="0"/>
            </a:rPr>
            <a:t>2</a:t>
          </a:r>
          <a:r>
            <a:rPr lang="de-DE" sz="1400" kern="1200" dirty="0">
              <a:latin typeface="Calibri" panose="020F0502020204030204" pitchFamily="34" charset="0"/>
            </a:rPr>
            <a:t>-Emissionen [</a:t>
          </a:r>
          <a:r>
            <a:rPr lang="de-DE" sz="1100" kern="1200" dirty="0">
              <a:latin typeface="Calibri" panose="020F0502020204030204" pitchFamily="34" charset="0"/>
            </a:rPr>
            <a:t>t</a:t>
          </a:r>
          <a:r>
            <a:rPr lang="de-DE" sz="1100" kern="1200" baseline="-25000" dirty="0">
              <a:latin typeface="Calibri" panose="020F0502020204030204" pitchFamily="34" charset="0"/>
            </a:rPr>
            <a:t>CO2</a:t>
          </a:r>
          <a:r>
            <a:rPr lang="de-DE" sz="1100" kern="1200" dirty="0">
              <a:latin typeface="Calibri" panose="020F0502020204030204" pitchFamily="34" charset="0"/>
            </a:rPr>
            <a:t>]</a:t>
          </a:r>
        </a:p>
      </dsp:txBody>
      <dsp:txXfrm>
        <a:off x="306047" y="2123157"/>
        <a:ext cx="2263597" cy="517224"/>
      </dsp:txXfrm>
    </dsp:sp>
    <dsp:sp modelId="{F8A5A88C-B76F-4EF8-BC93-569AC5CC6BC1}">
      <dsp:nvSpPr>
        <dsp:cNvPr id="0" name=""/>
        <dsp:cNvSpPr/>
      </dsp:nvSpPr>
      <dsp:spPr>
        <a:xfrm>
          <a:off x="3087940" y="0"/>
          <a:ext cx="2869727" cy="27965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Calibri" panose="020F0502020204030204" pitchFamily="34" charset="0"/>
            </a:rPr>
            <a:t>Bewertungsfaktoren</a:t>
          </a:r>
          <a:br>
            <a:rPr lang="de-DE" sz="1400" b="1" kern="1200" dirty="0">
              <a:latin typeface="Calibri" panose="020F0502020204030204" pitchFamily="34" charset="0"/>
            </a:rPr>
          </a:br>
          <a:r>
            <a:rPr lang="de-DE" sz="1100" b="0" kern="1200" dirty="0">
              <a:latin typeface="Calibri" panose="020F0502020204030204" pitchFamily="34" charset="0"/>
            </a:rPr>
            <a:t>(EAN = Einheit der Aufwands- oder Nutzengröße, z. B. bei Strom: </a:t>
          </a:r>
          <a:r>
            <a:rPr lang="de-DE" sz="1100" b="0" kern="1200" dirty="0" err="1">
              <a:latin typeface="Calibri" panose="020F0502020204030204" pitchFamily="34" charset="0"/>
            </a:rPr>
            <a:t>MWh</a:t>
          </a:r>
          <a:r>
            <a:rPr lang="de-DE" sz="1100" kern="1200" baseline="-25000" dirty="0" err="1">
              <a:latin typeface="Calibri" panose="020F0502020204030204" pitchFamily="34" charset="0"/>
            </a:rPr>
            <a:t>el</a:t>
          </a:r>
          <a:r>
            <a:rPr lang="de-DE" sz="1100" b="0" kern="1200" dirty="0">
              <a:latin typeface="Calibri" panose="020F0502020204030204" pitchFamily="34" charset="0"/>
            </a:rPr>
            <a:t>) </a:t>
          </a:r>
        </a:p>
      </dsp:txBody>
      <dsp:txXfrm>
        <a:off x="3087940" y="0"/>
        <a:ext cx="2869727" cy="838962"/>
      </dsp:txXfrm>
    </dsp:sp>
    <dsp:sp modelId="{A6A259DC-421E-4338-B8D0-EC22E6C1B98E}">
      <dsp:nvSpPr>
        <dsp:cNvPr id="0" name=""/>
        <dsp:cNvSpPr/>
      </dsp:nvSpPr>
      <dsp:spPr>
        <a:xfrm>
          <a:off x="3256358" y="839200"/>
          <a:ext cx="2532890" cy="5494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Calibri" panose="020F0502020204030204" pitchFamily="34" charset="0"/>
            </a:rPr>
            <a:t>Kostenintensität</a:t>
          </a:r>
          <a:r>
            <a:rPr lang="de-DE" sz="1400" kern="1200" baseline="-25000" dirty="0">
              <a:latin typeface="Calibri" panose="020F0502020204030204" pitchFamily="34" charset="0"/>
            </a:rPr>
            <a:t> </a:t>
          </a:r>
          <a:r>
            <a:rPr lang="de-DE" sz="1100" kern="1200" baseline="0" dirty="0">
              <a:latin typeface="Calibri" panose="020F0502020204030204" pitchFamily="34" charset="0"/>
            </a:rPr>
            <a:t>[€/EAN]</a:t>
          </a:r>
          <a:endParaRPr lang="de-DE" sz="1100" kern="1200" dirty="0">
            <a:latin typeface="Calibri" panose="020F0502020204030204" pitchFamily="34" charset="0"/>
          </a:endParaRPr>
        </a:p>
      </dsp:txBody>
      <dsp:txXfrm>
        <a:off x="3272450" y="855292"/>
        <a:ext cx="2500706" cy="517224"/>
      </dsp:txXfrm>
    </dsp:sp>
    <dsp:sp modelId="{77F54A41-CCB7-47B0-982B-75E3AF11C635}">
      <dsp:nvSpPr>
        <dsp:cNvPr id="0" name=""/>
        <dsp:cNvSpPr/>
      </dsp:nvSpPr>
      <dsp:spPr>
        <a:xfrm>
          <a:off x="3266092" y="1473133"/>
          <a:ext cx="2513422" cy="5494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Calibri" panose="020F0502020204030204" pitchFamily="34" charset="0"/>
            </a:rPr>
            <a:t>Primärenergieintensität </a:t>
          </a:r>
          <a:r>
            <a:rPr lang="de-DE" sz="1100" kern="1200" baseline="0" dirty="0">
              <a:latin typeface="Calibri" panose="020F0502020204030204" pitchFamily="34" charset="0"/>
            </a:rPr>
            <a:t>[</a:t>
          </a:r>
          <a:r>
            <a:rPr lang="de-DE" sz="1100" kern="1200" baseline="0" dirty="0" err="1">
              <a:latin typeface="Calibri" panose="020F0502020204030204" pitchFamily="34" charset="0"/>
            </a:rPr>
            <a:t>MWh</a:t>
          </a:r>
          <a:r>
            <a:rPr lang="de-DE" sz="1100" kern="1200" baseline="-25000" dirty="0" err="1">
              <a:latin typeface="Calibri" panose="020F0502020204030204" pitchFamily="34" charset="0"/>
            </a:rPr>
            <a:t>pr</a:t>
          </a:r>
          <a:r>
            <a:rPr lang="de-DE" sz="1100" kern="1200" baseline="0" dirty="0">
              <a:latin typeface="Calibri" panose="020F0502020204030204" pitchFamily="34" charset="0"/>
            </a:rPr>
            <a:t>/EAN]</a:t>
          </a:r>
          <a:endParaRPr lang="de-DE" sz="1100" kern="1200" dirty="0">
            <a:latin typeface="Calibri" panose="020F0502020204030204" pitchFamily="34" charset="0"/>
          </a:endParaRPr>
        </a:p>
      </dsp:txBody>
      <dsp:txXfrm>
        <a:off x="3282184" y="1489225"/>
        <a:ext cx="2481238" cy="517224"/>
      </dsp:txXfrm>
    </dsp:sp>
    <dsp:sp modelId="{6B3E3D18-F858-4202-A4E1-E23828AA1EF4}">
      <dsp:nvSpPr>
        <dsp:cNvPr id="0" name=""/>
        <dsp:cNvSpPr/>
      </dsp:nvSpPr>
      <dsp:spPr>
        <a:xfrm>
          <a:off x="3256358" y="2107065"/>
          <a:ext cx="2532890" cy="5494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Calibri" panose="020F0502020204030204" pitchFamily="34" charset="0"/>
            </a:rPr>
            <a:t>CO2-Intensität</a:t>
          </a:r>
          <a:r>
            <a:rPr lang="de-DE" sz="1100" kern="1200" baseline="0" dirty="0">
              <a:latin typeface="Calibri" panose="020F0502020204030204" pitchFamily="34" charset="0"/>
            </a:rPr>
            <a:t> [t</a:t>
          </a:r>
          <a:r>
            <a:rPr lang="de-DE" sz="1100" kern="1200" baseline="-25000" dirty="0">
              <a:latin typeface="Calibri" panose="020F0502020204030204" pitchFamily="34" charset="0"/>
            </a:rPr>
            <a:t>CO2</a:t>
          </a:r>
          <a:r>
            <a:rPr lang="de-DE" sz="1100" kern="1200" baseline="0" dirty="0">
              <a:latin typeface="Calibri" panose="020F0502020204030204" pitchFamily="34" charset="0"/>
            </a:rPr>
            <a:t>/EAN]</a:t>
          </a:r>
          <a:endParaRPr lang="de-DE" sz="1100" kern="1200" dirty="0">
            <a:latin typeface="Calibri" panose="020F0502020204030204" pitchFamily="34" charset="0"/>
          </a:endParaRPr>
        </a:p>
      </dsp:txBody>
      <dsp:txXfrm>
        <a:off x="3272450" y="2123157"/>
        <a:ext cx="2500706" cy="517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31.07.2019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service/terms/#usage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5 min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Vorstellung der Agenda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Grundsätzlicher Ablauf ähnlich</a:t>
            </a:r>
            <a:r>
              <a:rPr lang="de-DE" baseline="0" dirty="0"/>
              <a:t> internes Audit aber eher gemeinsame Erarbeitung</a:t>
            </a:r>
            <a:r>
              <a:rPr lang="de-DE" dirty="0"/>
              <a:t>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Zum Rausarbeiten von Lücken</a:t>
            </a:r>
            <a:r>
              <a:rPr lang="de-DE" baseline="0" dirty="0"/>
              <a:t> bzw. erforderlicher ToDos werden Top-Management Aufgaben kurz vorgestellt, dabei Fokus auf Neuerungen/ änderungen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/>
              <a:t>Abgleich mit der Ist Situation im Unternehmen per Pinnwand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/>
              <a:t>Bei Abweichung von der Norm ggf. gemeinsame Erarbeitung zum Lückenschluss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/>
              <a:t>Ergebnis des Tages: Abweichungsbericht mit Handlungsbedarf </a:t>
            </a:r>
            <a:endParaRPr lang="de-DE" dirty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714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Paso final: tome en cuenta las acciones de evaluación de riesgos y recompensas al definir los objetivos.</a:t>
            </a:r>
          </a:p>
          <a:p>
            <a:r>
              <a:rPr lang="es-ES" dirty="0"/>
              <a:t>Explique, que junto a los objetivos de energía también se requieren objetivos de gestión que pueden obtenerse fácilmente a partir del análisis de riesgos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352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/>
              <a:t>Second</a:t>
            </a:r>
            <a:r>
              <a:rPr lang="es-ES" b="1" dirty="0"/>
              <a:t> </a:t>
            </a:r>
            <a:r>
              <a:rPr lang="es-ES" b="1" dirty="0" err="1"/>
              <a:t>Main</a:t>
            </a:r>
            <a:r>
              <a:rPr lang="es-ES" b="1" dirty="0"/>
              <a:t> Focus es la difusión de la responsabilidad en la empresa</a:t>
            </a:r>
          </a:p>
          <a:p>
            <a:r>
              <a:rPr lang="es-ES" b="1" dirty="0"/>
              <a:t>Requisito es garantía de habilidad y comunicación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155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673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203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038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258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82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527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559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88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08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145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509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357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195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01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596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>
                <a:solidFill>
                  <a:schemeClr val="tx1"/>
                </a:solidFill>
              </a:rPr>
              <a:t>Bildquellen: </a:t>
            </a:r>
            <a:r>
              <a:rPr lang="de-DE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CC0 Creative </a:t>
            </a:r>
            <a:r>
              <a:rPr lang="de-DE" sz="120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Commons</a:t>
            </a:r>
            <a:r>
              <a:rPr lang="de-DE" u="sng">
                <a:solidFill>
                  <a:schemeClr val="tx1"/>
                </a:solidFill>
                <a:effectLst/>
              </a:rPr>
              <a:t> </a:t>
            </a:r>
            <a:r>
              <a:rPr lang="de-DE">
                <a:solidFill>
                  <a:schemeClr val="tx1"/>
                </a:solidFill>
                <a:effectLst/>
              </a:rPr>
              <a:t>Freie kommerzielle Nutzung; Kein Bildnachweis nötig 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4C5EE-6D5B-4EB0-A65B-0235D62CD93A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119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487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01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6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Approx.3-5 Minutes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Short</a:t>
            </a:r>
            <a:r>
              <a:rPr lang="de-DE" b="0" baseline="0" dirty="0"/>
              <a:t> introdruction to k</a:t>
            </a:r>
            <a:r>
              <a:rPr lang="de-DE" b="0" dirty="0"/>
              <a:t>ey facts</a:t>
            </a:r>
            <a:r>
              <a:rPr lang="de-DE" b="0" baseline="0" dirty="0"/>
              <a:t> which can be found in foreword of ISO Standard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Emphasize importance of Top-Management Actions: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/>
              <a:t>Integration of Energy related topics into corportate planning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/>
              <a:t>Responsibility for reaching targets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/>
              <a:t>Definiton of needed Communication and training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/>
              <a:t>Planning of financial and personnel ressources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935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6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28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801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96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93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Describir los nuevos requisitos de los Capítulos (4.1, 4.2,).</a:t>
            </a:r>
          </a:p>
          <a:p>
            <a:r>
              <a:rPr lang="es-ES" dirty="0">
                <a:solidFill>
                  <a:srgbClr val="0070C0"/>
                </a:solidFill>
              </a:rPr>
              <a:t>Explicar nuevo vocabulario</a:t>
            </a: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dirty="0">
                <a:solidFill>
                  <a:srgbClr val="0070C0"/>
                </a:solidFill>
              </a:rPr>
              <a:t>Explicar el hacer real:</a:t>
            </a:r>
          </a:p>
          <a:p>
            <a:r>
              <a:rPr lang="es-ES" dirty="0">
                <a:solidFill>
                  <a:srgbClr val="0070C0"/>
                </a:solidFill>
              </a:rPr>
              <a:t>Identifique los temas relevantes relacionados con </a:t>
            </a:r>
            <a:r>
              <a:rPr lang="es-ES" dirty="0" err="1">
                <a:solidFill>
                  <a:srgbClr val="0070C0"/>
                </a:solidFill>
              </a:rPr>
              <a:t>SGEn</a:t>
            </a:r>
            <a:r>
              <a:rPr lang="es-ES" dirty="0">
                <a:solidFill>
                  <a:srgbClr val="0070C0"/>
                </a:solidFill>
              </a:rPr>
              <a:t> / </a:t>
            </a:r>
            <a:r>
              <a:rPr lang="es-ES" dirty="0" err="1">
                <a:solidFill>
                  <a:srgbClr val="0070C0"/>
                </a:solidFill>
              </a:rPr>
              <a:t>ebL</a:t>
            </a:r>
            <a:r>
              <a:rPr lang="es-ES" dirty="0">
                <a:solidFill>
                  <a:srgbClr val="0070C0"/>
                </a:solidFill>
              </a:rPr>
              <a:t>, por ejemplo, Innovaciones técnicas, nuevos requerimientos del cliente, modificaciones legales, etc.</a:t>
            </a:r>
          </a:p>
          <a:p>
            <a:r>
              <a:rPr lang="es-ES" dirty="0">
                <a:solidFill>
                  <a:srgbClr val="0070C0"/>
                </a:solidFill>
              </a:rPr>
              <a:t>Uso del análisis PESTEL (político, económico, social, técnico, ecológico, legal)</a:t>
            </a:r>
          </a:p>
          <a:p>
            <a:r>
              <a:rPr lang="es-ES" dirty="0">
                <a:solidFill>
                  <a:srgbClr val="0070C0"/>
                </a:solidFill>
              </a:rPr>
              <a:t>Luego verifique si hay partes interesadas.</a:t>
            </a:r>
          </a:p>
          <a:p>
            <a:endParaRPr lang="de-DE" dirty="0">
              <a:solidFill>
                <a:srgbClr val="0070C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</a:rPr>
              <a:t>Compruebe si la integración en el </a:t>
            </a:r>
            <a:r>
              <a:rPr lang="es-ES" b="1" dirty="0">
                <a:solidFill>
                  <a:srgbClr val="FF0000"/>
                </a:solidFill>
              </a:rPr>
              <a:t>IMS</a:t>
            </a:r>
            <a:r>
              <a:rPr lang="es-ES" b="1" dirty="0">
                <a:solidFill>
                  <a:srgbClr val="0070C0"/>
                </a:solidFill>
              </a:rPr>
              <a:t> existente es posible, ya que el análisis de las partes interesadas se realiza con frecuencia en otras personas.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88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If</a:t>
            </a:r>
            <a:r>
              <a:rPr lang="de-DE" baseline="0" dirty="0"/>
              <a:t> time </a:t>
            </a:r>
            <a:r>
              <a:rPr lang="de-DE" baseline="0" dirty="0" err="1"/>
              <a:t>is</a:t>
            </a:r>
            <a:r>
              <a:rPr lang="de-DE" baseline="0" dirty="0"/>
              <a:t> abundant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do </a:t>
            </a:r>
            <a:r>
              <a:rPr lang="de-DE" baseline="0" dirty="0" err="1"/>
              <a:t>brainstorm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Top Management </a:t>
            </a:r>
            <a:r>
              <a:rPr lang="de-DE" baseline="0" dirty="0" err="1"/>
              <a:t>regarding</a:t>
            </a:r>
            <a:r>
              <a:rPr lang="de-DE" baseline="0" dirty="0"/>
              <a:t> </a:t>
            </a:r>
            <a:r>
              <a:rPr lang="de-DE" baseline="0" dirty="0" err="1"/>
              <a:t>Context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Stakeholders,</a:t>
            </a:r>
          </a:p>
          <a:p>
            <a:r>
              <a:rPr lang="de-DE" baseline="0" dirty="0" err="1"/>
              <a:t>otherwise</a:t>
            </a:r>
            <a:r>
              <a:rPr lang="de-DE" baseline="0" dirty="0"/>
              <a:t> </a:t>
            </a:r>
            <a:r>
              <a:rPr lang="de-DE" baseline="0" dirty="0" err="1"/>
              <a:t>show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explain</a:t>
            </a:r>
            <a:r>
              <a:rPr lang="de-DE" baseline="0" dirty="0"/>
              <a:t> </a:t>
            </a:r>
            <a:r>
              <a:rPr lang="de-DE" baseline="0" dirty="0" err="1"/>
              <a:t>selected</a:t>
            </a:r>
            <a:r>
              <a:rPr lang="de-DE" baseline="0" dirty="0"/>
              <a:t> </a:t>
            </a:r>
            <a:r>
              <a:rPr lang="de-DE" baseline="0" dirty="0" err="1"/>
              <a:t>examples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Table </a:t>
            </a:r>
            <a:r>
              <a:rPr lang="de-DE" baseline="0" dirty="0" err="1"/>
              <a:t>above</a:t>
            </a:r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4C5EE-6D5B-4EB0-A65B-0235D62CD93A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72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Véase más arriba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436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Una posibilidad de calificación de riesgos y recompensas </a:t>
            </a:r>
            <a:r>
              <a:rPr lang="es-ES" dirty="0">
                <a:solidFill>
                  <a:srgbClr val="FF0000"/>
                </a:solidFill>
              </a:rPr>
              <a:t>(evaluación de relevancia simple)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04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Enfoque más avanzado con evaluación de riesgos.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08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1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7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311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7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88" r:id="rId13"/>
    <p:sldLayoutId id="2147483689" r:id="rId14"/>
    <p:sldLayoutId id="2147483696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kotec.de/de/kennzahlen-in-der-praxis-bmub-vorhaben-enpi-connec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6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90.png"/><Relationship Id="rId9" Type="http://schemas.microsoft.com/office/2007/relationships/diagramDrawing" Target="../diagrams/drawing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2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7" Type="http://schemas.openxmlformats.org/officeDocument/2006/relationships/image" Target="../media/image56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800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2800" kern="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Workshop 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Energy Management (Requirements and Basic Approach)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7" name="Diagramm 6"/>
          <p:cNvGraphicFramePr/>
          <p:nvPr/>
        </p:nvGraphicFramePr>
        <p:xfrm>
          <a:off x="1403181" y="1224163"/>
          <a:ext cx="6609696" cy="191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262202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0" y="1580787"/>
            <a:ext cx="1274508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Leitung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3583695"/>
            <a:ext cx="1296107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spcBef>
                <a:spcPts val="576"/>
              </a:spcBef>
              <a:defRPr/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Energieteam</a:t>
            </a:r>
          </a:p>
        </p:txBody>
      </p:sp>
      <p:sp>
        <p:nvSpPr>
          <p:cNvPr id="11" name="Pfeil nach rechts 10"/>
          <p:cNvSpPr/>
          <p:nvPr/>
        </p:nvSpPr>
        <p:spPr>
          <a:xfrm rot="16200000">
            <a:off x="307478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289871" y="2935623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56310" y="1256797"/>
            <a:ext cx="3103438" cy="39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FFC000"/>
                </a:solidFill>
              </a:rPr>
              <a:t>Strategische Planung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441791" y="2709785"/>
            <a:ext cx="2451681" cy="424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chemeClr val="accent1"/>
                </a:solidFill>
              </a:rPr>
              <a:t>Taktische Planung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354521" y="3822026"/>
            <a:ext cx="4272227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Eigene Darstellung basierend auf DIN ISO 50001:2018, Bild A.2</a:t>
            </a:r>
          </a:p>
        </p:txBody>
      </p:sp>
      <p:cxnSp>
        <p:nvCxnSpPr>
          <p:cNvPr id="18" name="Gerade Verbindung 13"/>
          <p:cNvCxnSpPr/>
          <p:nvPr/>
        </p:nvCxnSpPr>
        <p:spPr>
          <a:xfrm>
            <a:off x="5743533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el 1">
            <a:extLst>
              <a:ext uri="{FF2B5EF4-FFF2-40B4-BE49-F238E27FC236}">
                <a16:creationId xmlns:a16="http://schemas.microsoft.com/office/drawing/2014/main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die strategischen 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528761-77BD-4892-B65A-9949ABE3E756}"/>
              </a:ext>
            </a:extLst>
          </p:cNvPr>
          <p:cNvGrpSpPr/>
          <p:nvPr/>
        </p:nvGrpSpPr>
        <p:grpSpPr>
          <a:xfrm>
            <a:off x="1112067" y="847432"/>
            <a:ext cx="7191925" cy="397858"/>
            <a:chOff x="1130912" y="847432"/>
            <a:chExt cx="7191925" cy="397858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A5B4E43E-C564-410F-AA71-45490E1891EB}"/>
                </a:ext>
              </a:extLst>
            </p:cNvPr>
            <p:cNvSpPr/>
            <p:nvPr/>
          </p:nvSpPr>
          <p:spPr>
            <a:xfrm>
              <a:off x="1149904" y="847432"/>
              <a:ext cx="7114795" cy="397167"/>
            </a:xfrm>
            <a:prstGeom prst="roundRect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id="{107468D5-410E-4016-AAE4-48665F334204}"/>
                </a:ext>
              </a:extLst>
            </p:cNvPr>
            <p:cNvSpPr/>
            <p:nvPr/>
          </p:nvSpPr>
          <p:spPr>
            <a:xfrm>
              <a:off x="3520165" y="848015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1D55E538-0F80-4C84-B545-8055F1FB48F7}"/>
                </a:ext>
              </a:extLst>
            </p:cNvPr>
            <p:cNvSpPr/>
            <p:nvPr/>
          </p:nvSpPr>
          <p:spPr>
            <a:xfrm>
              <a:off x="5656729" y="849290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E395487-C9AA-4D11-BFC2-BB3A84897DBE}"/>
                </a:ext>
              </a:extLst>
            </p:cNvPr>
            <p:cNvSpPr txBox="1"/>
            <p:nvPr/>
          </p:nvSpPr>
          <p:spPr>
            <a:xfrm>
              <a:off x="1130912" y="893402"/>
              <a:ext cx="2389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Input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EF4A888-1B2E-4BF9-BA30-96691A9ABC71}"/>
                </a:ext>
              </a:extLst>
            </p:cNvPr>
            <p:cNvSpPr txBox="1"/>
            <p:nvPr/>
          </p:nvSpPr>
          <p:spPr>
            <a:xfrm>
              <a:off x="3927276" y="893402"/>
              <a:ext cx="1729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Planung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41054D3-7C42-4704-8AFE-AD040AEEE8B8}"/>
                </a:ext>
              </a:extLst>
            </p:cNvPr>
            <p:cNvSpPr txBox="1"/>
            <p:nvPr/>
          </p:nvSpPr>
          <p:spPr>
            <a:xfrm>
              <a:off x="6063839" y="893402"/>
              <a:ext cx="225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Ergebnisse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E26E490-B7B9-4119-98DD-D6A55630A91E}"/>
              </a:ext>
            </a:extLst>
          </p:cNvPr>
          <p:cNvGrpSpPr/>
          <p:nvPr/>
        </p:nvGrpSpPr>
        <p:grpSpPr>
          <a:xfrm>
            <a:off x="1274508" y="3125183"/>
            <a:ext cx="6867043" cy="3039868"/>
            <a:chOff x="1227816" y="3125183"/>
            <a:chExt cx="6867043" cy="3039868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A67EDECC-D2CA-4C76-A3B9-D16089180F5B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4DADBF4-6531-49AE-A5DF-1D769013111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C0510105-4385-48B7-9D0A-1591BC3B17F6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Triángulo isósceles 36">
                <a:extLst>
                  <a:ext uri="{FF2B5EF4-FFF2-40B4-BE49-F238E27FC236}">
                    <a16:creationId xmlns:a16="http://schemas.microsoft.com/office/drawing/2014/main" id="{EC39380D-3B7A-48F2-AD0D-C297C0C28DCA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Triángulo isósceles 37">
                <a:extLst>
                  <a:ext uri="{FF2B5EF4-FFF2-40B4-BE49-F238E27FC236}">
                    <a16:creationId xmlns:a16="http://schemas.microsoft.com/office/drawing/2014/main" id="{8CA31771-57B8-4DC9-BF54-4BC157442561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183FEF5A-5EE0-460F-AC14-A6771CB0958C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90A45374-336C-4146-B2B0-12294B37FFFD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Triángulo isósceles 31">
                <a:extLst>
                  <a:ext uri="{FF2B5EF4-FFF2-40B4-BE49-F238E27FC236}">
                    <a16:creationId xmlns:a16="http://schemas.microsoft.com/office/drawing/2014/main" id="{05B9A4F4-5866-48C3-96CA-DFB0EB90E9B8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Triángulo isósceles 32">
                <a:extLst>
                  <a:ext uri="{FF2B5EF4-FFF2-40B4-BE49-F238E27FC236}">
                    <a16:creationId xmlns:a16="http://schemas.microsoft.com/office/drawing/2014/main" id="{BD1CE366-6153-4CBB-838B-D0459F98B3AD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6581CC7C-1402-4B58-9FF7-EF653CA6CECF}"/>
                </a:ext>
              </a:extLst>
            </p:cNvPr>
            <p:cNvSpPr/>
            <p:nvPr/>
          </p:nvSpPr>
          <p:spPr>
            <a:xfrm>
              <a:off x="1249415" y="3366348"/>
              <a:ext cx="2255007" cy="1357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Energieträger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Energieeinsätze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Energieverbraucher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05776087-11C0-4EE6-91F3-2EE5A87C1C5C}"/>
                </a:ext>
              </a:extLst>
            </p:cNvPr>
            <p:cNvSpPr/>
            <p:nvPr/>
          </p:nvSpPr>
          <p:spPr>
            <a:xfrm>
              <a:off x="3748049" y="3364737"/>
              <a:ext cx="2254381" cy="263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Energetische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Bewertung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Ermittlung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der SEU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inkl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relevante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Variablen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energiebezogene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Leistung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relevantes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Personal</a:t>
              </a: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Priorisierung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Effizienzmaßnahmen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Pfeil nach unten 18">
              <a:extLst>
                <a:ext uri="{FF2B5EF4-FFF2-40B4-BE49-F238E27FC236}">
                  <a16:creationId xmlns:a16="http://schemas.microsoft.com/office/drawing/2014/main" id="{9DEDB15E-C50F-4157-9BE9-F5BADA33B9C1}"/>
                </a:ext>
              </a:extLst>
            </p:cNvPr>
            <p:cNvSpPr/>
            <p:nvPr/>
          </p:nvSpPr>
          <p:spPr>
            <a:xfrm>
              <a:off x="4474437" y="3906724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Pfeil nach unten 19">
              <a:extLst>
                <a:ext uri="{FF2B5EF4-FFF2-40B4-BE49-F238E27FC236}">
                  <a16:creationId xmlns:a16="http://schemas.microsoft.com/office/drawing/2014/main" id="{60CAD9E2-2FE2-49A0-BA97-F84A7C7FE36C}"/>
                </a:ext>
              </a:extLst>
            </p:cNvPr>
            <p:cNvSpPr/>
            <p:nvPr/>
          </p:nvSpPr>
          <p:spPr>
            <a:xfrm>
              <a:off x="4461791" y="5214286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1E51125-8813-4084-BFE2-D8F8B5133433}"/>
                </a:ext>
              </a:extLst>
            </p:cNvPr>
            <p:cNvSpPr/>
            <p:nvPr/>
          </p:nvSpPr>
          <p:spPr>
            <a:xfrm>
              <a:off x="6024259" y="3364579"/>
              <a:ext cx="2046874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Bewertung Energieeinsatz &amp; Verbrauch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Verbrauchsprognose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Effizienzmaßnahmen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Hauptverbraucher (SEU)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Kennzahlen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Energieziele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 zur Energiedatensammlung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004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1495" y="1444396"/>
            <a:ext cx="3970505" cy="4792916"/>
          </a:xfrm>
        </p:spPr>
        <p:txBody>
          <a:bodyPr>
            <a:normAutofit/>
          </a:bodyPr>
          <a:lstStyle/>
          <a:p>
            <a:r>
              <a:rPr lang="en-GB" sz="1800" dirty="0" err="1">
                <a:solidFill>
                  <a:srgbClr val="22B88B"/>
                </a:solidFill>
              </a:rPr>
              <a:t>Kontext</a:t>
            </a:r>
            <a:r>
              <a:rPr lang="en-GB" sz="1800" dirty="0">
                <a:solidFill>
                  <a:srgbClr val="22B88B"/>
                </a:solidFill>
              </a:rPr>
              <a:t>- und </a:t>
            </a:r>
            <a:r>
              <a:rPr lang="en-GB" sz="1800" dirty="0" err="1">
                <a:solidFill>
                  <a:srgbClr val="22B88B"/>
                </a:solidFill>
              </a:rPr>
              <a:t>Stakeholderanalyse</a:t>
            </a:r>
            <a:endParaRPr lang="en-GB" sz="1800" dirty="0">
              <a:solidFill>
                <a:srgbClr val="22B88B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interne &amp; externe Themen bestimmen, </a:t>
            </a:r>
            <a:b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 Einfluss auf das EnMS und die ebL </a:t>
            </a:r>
            <a:b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haben (Umfeld-/Kontextanalyse)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Interessierte Parteien mit Einfluss auf ebL und</a:t>
            </a:r>
            <a:b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EnMS bestimmen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relevante Anforderungen und Erwartungen der Parteien und den Umgang mit den identifizierten Punkten bestimmen </a:t>
            </a:r>
            <a:endParaRPr lang="en-GB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800" dirty="0" err="1">
                <a:solidFill>
                  <a:srgbClr val="22B88B"/>
                </a:solidFill>
              </a:rPr>
              <a:t>Erwartete</a:t>
            </a:r>
            <a:r>
              <a:rPr lang="en-GB" sz="1800" dirty="0">
                <a:solidFill>
                  <a:srgbClr val="22B88B"/>
                </a:solidFill>
              </a:rPr>
              <a:t> </a:t>
            </a:r>
            <a:r>
              <a:rPr lang="en-GB" sz="1800" dirty="0" err="1">
                <a:solidFill>
                  <a:srgbClr val="22B88B"/>
                </a:solidFill>
              </a:rPr>
              <a:t>Nachweise</a:t>
            </a:r>
            <a:r>
              <a:rPr lang="en-GB" sz="1800" dirty="0">
                <a:solidFill>
                  <a:srgbClr val="22B88B"/>
                </a:solidFill>
              </a:rPr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Kontextanalyse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Stakeholderanalyse (Themen, Parteien, Anforderungen), ggf. als Teil der Kontextanalyse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11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871914"/>
            <a:ext cx="8006861" cy="326667"/>
          </a:xfrm>
        </p:spPr>
        <p:txBody>
          <a:bodyPr/>
          <a:lstStyle/>
          <a:p>
            <a:pPr algn="ctr"/>
            <a:r>
              <a:rPr lang="de-DE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Eingaben für die Planung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206690" y="1491549"/>
            <a:ext cx="313276" cy="231481"/>
            <a:chOff x="-3204864" y="2348880"/>
            <a:chExt cx="936104" cy="576064"/>
          </a:xfrm>
        </p:grpSpPr>
        <p:sp>
          <p:nvSpPr>
            <p:cNvPr id="25" name="Rechteckige Legende 24"/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71B64414-F839-4CEB-A455-72276DAA3BC4}"/>
              </a:ext>
            </a:extLst>
          </p:cNvPr>
          <p:cNvGrpSpPr/>
          <p:nvPr/>
        </p:nvGrpSpPr>
        <p:grpSpPr>
          <a:xfrm>
            <a:off x="195666" y="4064759"/>
            <a:ext cx="432993" cy="485074"/>
            <a:chOff x="144701" y="4312078"/>
            <a:chExt cx="432993" cy="485074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144701" y="4312078"/>
              <a:ext cx="313276" cy="231481"/>
              <a:chOff x="-3204864" y="2348877"/>
              <a:chExt cx="936104" cy="576064"/>
            </a:xfrm>
          </p:grpSpPr>
          <p:sp>
            <p:nvSpPr>
              <p:cNvPr id="30" name="Rechteckige Legende 29"/>
              <p:cNvSpPr/>
              <p:nvPr/>
            </p:nvSpPr>
            <p:spPr>
              <a:xfrm>
                <a:off x="-3204864" y="2348877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Gerade Verbindung 30"/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Ellipse 34"/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A49F9948-A5E9-4AD7-8EAE-468803F8CD9F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die 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1F9E209-EBBE-4B76-A7B5-C8B6538B40D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3D0CC77-5593-4F57-AC87-9A57CF688473}"/>
              </a:ext>
            </a:extLst>
          </p:cNvPr>
          <p:cNvSpPr/>
          <p:nvPr/>
        </p:nvSpPr>
        <p:spPr>
          <a:xfrm>
            <a:off x="5182158" y="5249272"/>
            <a:ext cx="25685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110000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Wird bereits eine Kontext-Stakeholderanalyse durchgeführt?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69E60E5-61FC-4B73-B67F-0C07788CBE81}"/>
              </a:ext>
            </a:extLst>
          </p:cNvPr>
          <p:cNvSpPr/>
          <p:nvPr/>
        </p:nvSpPr>
        <p:spPr>
          <a:xfrm rot="10800000">
            <a:off x="7465451" y="5158397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6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¿</a:t>
            </a:r>
            <a:endParaRPr lang="es-ES" sz="6000" dirty="0">
              <a:solidFill>
                <a:srgbClr val="00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2813D7-B364-4422-B929-1764FBA09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887" y="1228161"/>
            <a:ext cx="3658977" cy="37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2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b="0" dirty="0"/>
              <a:t>Integration in die Managementprozesse</a:t>
            </a:r>
            <a:br>
              <a:rPr lang="de-DE" dirty="0"/>
            </a:br>
            <a:r>
              <a:rPr lang="de-DE" dirty="0"/>
              <a:t>Kontextanalyse– Beispiele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defPPr>
              <a:defRPr lang="de-DE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entwickelt von ÖKOTEC Energiemanagement GmbH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877586" y="1580223"/>
            <a:ext cx="2304257" cy="2642934"/>
            <a:chOff x="755575" y="1081889"/>
            <a:chExt cx="2304257" cy="2642934"/>
          </a:xfrm>
        </p:grpSpPr>
        <p:sp>
          <p:nvSpPr>
            <p:cNvPr id="7" name="Rechteck: obere Ecken abgerundet 6"/>
            <p:cNvSpPr/>
            <p:nvPr/>
          </p:nvSpPr>
          <p:spPr>
            <a:xfrm>
              <a:off x="755576" y="1081889"/>
              <a:ext cx="2304256" cy="611609"/>
            </a:xfrm>
            <a:prstGeom prst="round2Same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de-DE" sz="2000" b="1" dirty="0">
                  <a:solidFill>
                    <a:schemeClr val="bg1"/>
                  </a:solidFill>
                </a:rPr>
                <a:t>Politische</a:t>
              </a:r>
              <a:br>
                <a:rPr lang="de-DE" sz="2000" b="1" dirty="0">
                  <a:solidFill>
                    <a:schemeClr val="bg1"/>
                  </a:solidFill>
                </a:rPr>
              </a:br>
              <a:r>
                <a:rPr lang="de-DE" sz="1600" dirty="0">
                  <a:solidFill>
                    <a:schemeClr val="bg1"/>
                  </a:solidFill>
                </a:rPr>
                <a:t>Faktoren</a:t>
              </a: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755575" y="1693498"/>
              <a:ext cx="2304257" cy="2031325"/>
              <a:chOff x="755575" y="1693498"/>
              <a:chExt cx="2304257" cy="2031325"/>
            </a:xfrm>
          </p:grpSpPr>
          <p:sp>
            <p:nvSpPr>
              <p:cNvPr id="9" name="Rechteck: obere Ecken abgerundet 8"/>
              <p:cNvSpPr/>
              <p:nvPr/>
            </p:nvSpPr>
            <p:spPr>
              <a:xfrm rot="10800000">
                <a:off x="755576" y="1693498"/>
                <a:ext cx="2304256" cy="1675425"/>
              </a:xfrm>
              <a:prstGeom prst="round2SameRect">
                <a:avLst>
                  <a:gd name="adj1" fmla="val 6549"/>
                  <a:gd name="adj2" fmla="val 0"/>
                </a:avLst>
              </a:prstGeom>
              <a:solidFill>
                <a:srgbClr val="FAFAFA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rtlCol="0" anchor="t"/>
              <a:lstStyle/>
              <a:p>
                <a:endParaRPr lang="de-DE" sz="1400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755575" y="1693498"/>
                <a:ext cx="2304257" cy="2031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200" dirty="0"/>
                  <a:t>2° Grad-Ziel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200" dirty="0"/>
                  <a:t>Klimaschutz auf deutscher und europäischer Ebene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sz="1200" dirty="0"/>
                  <a:t>NAPE</a:t>
                </a:r>
                <a:endParaRPr lang="de-DE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200" dirty="0"/>
                  <a:t>Änderungen der Steuerpolitik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200" dirty="0"/>
                  <a:t>Unternehmenspolitik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200" dirty="0"/>
                  <a:t>Geschäftspolitik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400" dirty="0"/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6012107" y="1580223"/>
            <a:ext cx="2304256" cy="2287034"/>
            <a:chOff x="755576" y="1081889"/>
            <a:chExt cx="2304256" cy="2287034"/>
          </a:xfrm>
        </p:grpSpPr>
        <p:sp>
          <p:nvSpPr>
            <p:cNvPr id="12" name="Rechteck: obere Ecken abgerundet 11"/>
            <p:cNvSpPr/>
            <p:nvPr/>
          </p:nvSpPr>
          <p:spPr>
            <a:xfrm>
              <a:off x="755576" y="1081889"/>
              <a:ext cx="2304256" cy="611609"/>
            </a:xfrm>
            <a:prstGeom prst="round2Same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de-DE" sz="2000" b="1" dirty="0">
                  <a:solidFill>
                    <a:schemeClr val="bg1"/>
                  </a:solidFill>
                </a:rPr>
                <a:t>Soziale</a:t>
              </a:r>
              <a:br>
                <a:rPr lang="de-DE" sz="2000" b="1" dirty="0">
                  <a:solidFill>
                    <a:schemeClr val="bg1"/>
                  </a:solidFill>
                </a:rPr>
              </a:br>
              <a:r>
                <a:rPr lang="de-DE" sz="1600" dirty="0">
                  <a:solidFill>
                    <a:schemeClr val="bg1"/>
                  </a:solidFill>
                </a:rPr>
                <a:t>Faktoren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755576" y="1693498"/>
              <a:ext cx="2304256" cy="1675425"/>
              <a:chOff x="755576" y="1693498"/>
              <a:chExt cx="2304256" cy="1675425"/>
            </a:xfrm>
          </p:grpSpPr>
          <p:sp>
            <p:nvSpPr>
              <p:cNvPr id="14" name="Rechteck: obere Ecken abgerundet 13"/>
              <p:cNvSpPr/>
              <p:nvPr/>
            </p:nvSpPr>
            <p:spPr>
              <a:xfrm rot="10800000">
                <a:off x="755576" y="1693498"/>
                <a:ext cx="2304256" cy="1675425"/>
              </a:xfrm>
              <a:prstGeom prst="round2SameRect">
                <a:avLst>
                  <a:gd name="adj1" fmla="val 6549"/>
                  <a:gd name="adj2" fmla="val 0"/>
                </a:avLst>
              </a:prstGeom>
              <a:solidFill>
                <a:srgbClr val="FAFAFA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rtlCol="0" anchor="t"/>
              <a:lstStyle/>
              <a:p>
                <a:endParaRPr lang="de-DE" sz="1400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806017" y="1716098"/>
                <a:ext cx="2203373" cy="15696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200" dirty="0"/>
                  <a:t>Ressourcen für </a:t>
                </a:r>
                <a:r>
                  <a:rPr lang="de-DE" sz="1200" dirty="0" err="1"/>
                  <a:t>EnM</a:t>
                </a:r>
                <a:endParaRPr lang="de-DE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200" dirty="0"/>
                  <a:t>Aus- und Weiterbildung Mitarbeiter Energieeffizienz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200" dirty="0"/>
                  <a:t>Mitarbeiterbeteiligung bzgl. Energie im Unternehmen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200" dirty="0"/>
                  <a:t>Verantwortung in der Region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200" dirty="0"/>
              </a:p>
            </p:txBody>
          </p:sp>
        </p:grpSp>
      </p:grpSp>
      <p:sp>
        <p:nvSpPr>
          <p:cNvPr id="17" name="Rechteck: obere Ecken abgerundet 16"/>
          <p:cNvSpPr/>
          <p:nvPr/>
        </p:nvSpPr>
        <p:spPr>
          <a:xfrm>
            <a:off x="6012108" y="4120674"/>
            <a:ext cx="2304256" cy="611609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chemeClr val="bg1"/>
                </a:solidFill>
              </a:rPr>
              <a:t>Ökologische</a:t>
            </a:r>
            <a:br>
              <a:rPr lang="de-DE" sz="2000" b="1" dirty="0">
                <a:solidFill>
                  <a:schemeClr val="bg1"/>
                </a:solidFill>
              </a:rPr>
            </a:br>
            <a:r>
              <a:rPr lang="de-DE" sz="1600" dirty="0">
                <a:solidFill>
                  <a:schemeClr val="bg1"/>
                </a:solidFill>
              </a:rPr>
              <a:t>Faktoren</a:t>
            </a:r>
          </a:p>
        </p:txBody>
      </p:sp>
      <p:sp>
        <p:nvSpPr>
          <p:cNvPr id="19" name="Rechteck: obere Ecken abgerundet 18"/>
          <p:cNvSpPr/>
          <p:nvPr/>
        </p:nvSpPr>
        <p:spPr>
          <a:xfrm rot="10800000">
            <a:off x="6012108" y="4732283"/>
            <a:ext cx="2304256" cy="1675425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6012107" y="4732283"/>
            <a:ext cx="2304257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Umweltschutzauflagen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Ausstoß Emissionen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Wasserverbrauch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Energetische Gebäudemodernisierung (z.B. Wärmeisolierung)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Anforderungen von Aufraggebern bzgl. 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Ökostrom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400" dirty="0"/>
          </a:p>
        </p:txBody>
      </p:sp>
      <p:sp>
        <p:nvSpPr>
          <p:cNvPr id="22" name="Rechteck: obere Ecken abgerundet 21"/>
          <p:cNvSpPr/>
          <p:nvPr/>
        </p:nvSpPr>
        <p:spPr>
          <a:xfrm>
            <a:off x="3455823" y="1588562"/>
            <a:ext cx="2304256" cy="611609"/>
          </a:xfrm>
          <a:prstGeom prst="round2SameRect">
            <a:avLst/>
          </a:prstGeom>
          <a:solidFill>
            <a:srgbClr val="009864"/>
          </a:solidFill>
          <a:ln>
            <a:solidFill>
              <a:srgbClr val="00986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chemeClr val="bg1"/>
                </a:solidFill>
              </a:rPr>
              <a:t>Ökonomische</a:t>
            </a:r>
            <a:br>
              <a:rPr lang="de-DE" sz="2000" b="1" dirty="0">
                <a:solidFill>
                  <a:schemeClr val="bg1"/>
                </a:solidFill>
              </a:rPr>
            </a:br>
            <a:r>
              <a:rPr lang="de-DE" sz="1600" dirty="0">
                <a:solidFill>
                  <a:schemeClr val="bg1"/>
                </a:solidFill>
              </a:rPr>
              <a:t>Faktoren</a:t>
            </a:r>
          </a:p>
        </p:txBody>
      </p:sp>
      <p:sp>
        <p:nvSpPr>
          <p:cNvPr id="24" name="Rechteck: obere Ecken abgerundet 23"/>
          <p:cNvSpPr/>
          <p:nvPr/>
        </p:nvSpPr>
        <p:spPr>
          <a:xfrm rot="10800000">
            <a:off x="3455823" y="2200171"/>
            <a:ext cx="2304256" cy="1675425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00986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endParaRPr lang="de-DE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3455822" y="2200171"/>
            <a:ext cx="2304257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Energiepreisentwicklung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Rohstoffpreise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Steuerrückerstattung (</a:t>
            </a:r>
            <a:r>
              <a:rPr lang="de-DE" sz="1200" dirty="0" err="1"/>
              <a:t>SpAefV</a:t>
            </a:r>
            <a:r>
              <a:rPr lang="de-DE" sz="1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Energieeinsparung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Umsatzwachstum / Produktionsauslastung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Fördermittel (BUND, 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877585" y="4120674"/>
            <a:ext cx="2304257" cy="2287034"/>
            <a:chOff x="755575" y="1081889"/>
            <a:chExt cx="2304257" cy="2287034"/>
          </a:xfrm>
        </p:grpSpPr>
        <p:sp>
          <p:nvSpPr>
            <p:cNvPr id="27" name="Rechteck: obere Ecken abgerundet 26"/>
            <p:cNvSpPr/>
            <p:nvPr/>
          </p:nvSpPr>
          <p:spPr>
            <a:xfrm>
              <a:off x="755576" y="1081889"/>
              <a:ext cx="2304256" cy="611609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de-DE" sz="2000" b="1" dirty="0">
                  <a:solidFill>
                    <a:schemeClr val="bg1"/>
                  </a:solidFill>
                </a:rPr>
                <a:t>Technische</a:t>
              </a:r>
              <a:br>
                <a:rPr lang="de-DE" sz="2000" b="1" dirty="0">
                  <a:solidFill>
                    <a:schemeClr val="bg1"/>
                  </a:solidFill>
                </a:rPr>
              </a:br>
              <a:r>
                <a:rPr lang="de-DE" sz="1600" dirty="0">
                  <a:solidFill>
                    <a:schemeClr val="bg1"/>
                  </a:solidFill>
                </a:rPr>
                <a:t>Faktoren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755575" y="1693498"/>
              <a:ext cx="2304257" cy="1675425"/>
              <a:chOff x="755575" y="1693498"/>
              <a:chExt cx="2304257" cy="1675425"/>
            </a:xfrm>
          </p:grpSpPr>
          <p:sp>
            <p:nvSpPr>
              <p:cNvPr id="29" name="Rechteck: obere Ecken abgerundet 28"/>
              <p:cNvSpPr/>
              <p:nvPr/>
            </p:nvSpPr>
            <p:spPr>
              <a:xfrm rot="10800000">
                <a:off x="755576" y="1693498"/>
                <a:ext cx="2304256" cy="1675425"/>
              </a:xfrm>
              <a:prstGeom prst="round2SameRect">
                <a:avLst>
                  <a:gd name="adj1" fmla="val 6549"/>
                  <a:gd name="adj2" fmla="val 0"/>
                </a:avLst>
              </a:prstGeom>
              <a:solidFill>
                <a:srgbClr val="FAFAFA"/>
              </a:solidFill>
              <a:ln>
                <a:solidFill>
                  <a:srgbClr val="0669B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rtlCol="0" anchor="t"/>
              <a:lstStyle/>
              <a:p>
                <a:endParaRPr lang="de-DE" sz="1400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755575" y="1693498"/>
                <a:ext cx="2304257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DE" sz="1200" dirty="0"/>
                  <a:t>Entwicklung Energietechnik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DE" sz="1200" dirty="0"/>
                  <a:t>Sektorenkopplung</a:t>
                </a:r>
              </a:p>
              <a:p>
                <a:pPr marL="628650" lvl="1" indent="-171450">
                  <a:buFont typeface="Wingdings" panose="05000000000000000000" pitchFamily="2" charset="2"/>
                  <a:buChar char="§"/>
                </a:pPr>
                <a:r>
                  <a:rPr lang="de-DE" sz="1200" dirty="0"/>
                  <a:t>Speichertechnologien</a:t>
                </a:r>
              </a:p>
              <a:p>
                <a:pPr marL="628650" lvl="1" indent="-171450">
                  <a:buFont typeface="Wingdings" panose="05000000000000000000" pitchFamily="2" charset="2"/>
                  <a:buChar char="§"/>
                </a:pPr>
                <a:r>
                  <a:rPr lang="de-DE" sz="1200" dirty="0"/>
                  <a:t>Erneuerbare Energien</a:t>
                </a:r>
              </a:p>
              <a:p>
                <a:pPr marL="628650" lvl="1" indent="-171450">
                  <a:buFont typeface="Wingdings" panose="05000000000000000000" pitchFamily="2" charset="2"/>
                  <a:buChar char="§"/>
                </a:pPr>
                <a:r>
                  <a:rPr lang="de-DE" sz="1200" dirty="0"/>
                  <a:t>E-Mobility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de-DE" sz="1200" dirty="0"/>
                  <a:t>Digitalisierung Infrastruktur, Software, GLT,…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200" dirty="0"/>
              </a:p>
            </p:txBody>
          </p:sp>
        </p:grpSp>
      </p:grpSp>
      <p:grpSp>
        <p:nvGrpSpPr>
          <p:cNvPr id="31" name="Gruppieren 30"/>
          <p:cNvGrpSpPr/>
          <p:nvPr/>
        </p:nvGrpSpPr>
        <p:grpSpPr>
          <a:xfrm>
            <a:off x="3455821" y="4120674"/>
            <a:ext cx="2304257" cy="2287034"/>
            <a:chOff x="755575" y="1081889"/>
            <a:chExt cx="2304257" cy="2287034"/>
          </a:xfrm>
        </p:grpSpPr>
        <p:sp>
          <p:nvSpPr>
            <p:cNvPr id="32" name="Rechteck: obere Ecken abgerundet 31"/>
            <p:cNvSpPr/>
            <p:nvPr/>
          </p:nvSpPr>
          <p:spPr>
            <a:xfrm>
              <a:off x="755576" y="1081889"/>
              <a:ext cx="2304256" cy="611609"/>
            </a:xfrm>
            <a:prstGeom prst="round2Same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de-DE" sz="2000" b="1" dirty="0">
                  <a:solidFill>
                    <a:schemeClr val="bg1"/>
                  </a:solidFill>
                </a:rPr>
                <a:t>Rechtliche</a:t>
              </a:r>
              <a:br>
                <a:rPr lang="de-DE" sz="2000" b="1" dirty="0">
                  <a:solidFill>
                    <a:schemeClr val="bg1"/>
                  </a:solidFill>
                </a:rPr>
              </a:br>
              <a:r>
                <a:rPr lang="de-DE" sz="1600" dirty="0">
                  <a:solidFill>
                    <a:schemeClr val="bg1"/>
                  </a:solidFill>
                </a:rPr>
                <a:t>Faktoren</a:t>
              </a:r>
            </a:p>
          </p:txBody>
        </p:sp>
        <p:grpSp>
          <p:nvGrpSpPr>
            <p:cNvPr id="33" name="Gruppieren 32"/>
            <p:cNvGrpSpPr/>
            <p:nvPr/>
          </p:nvGrpSpPr>
          <p:grpSpPr>
            <a:xfrm>
              <a:off x="755575" y="1693498"/>
              <a:ext cx="2304257" cy="1675425"/>
              <a:chOff x="755575" y="1693498"/>
              <a:chExt cx="2304257" cy="1675425"/>
            </a:xfrm>
          </p:grpSpPr>
          <p:sp>
            <p:nvSpPr>
              <p:cNvPr id="34" name="Rechteck: obere Ecken abgerundet 33"/>
              <p:cNvSpPr/>
              <p:nvPr/>
            </p:nvSpPr>
            <p:spPr>
              <a:xfrm rot="10800000">
                <a:off x="755576" y="1693498"/>
                <a:ext cx="2304256" cy="1675425"/>
              </a:xfrm>
              <a:prstGeom prst="round2SameRect">
                <a:avLst>
                  <a:gd name="adj1" fmla="val 6549"/>
                  <a:gd name="adj2" fmla="val 0"/>
                </a:avLst>
              </a:prstGeom>
              <a:solidFill>
                <a:srgbClr val="FAFAFA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rtlCol="0" anchor="t"/>
              <a:lstStyle/>
              <a:p>
                <a:endParaRPr lang="de-DE" sz="1400" dirty="0"/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755575" y="1693498"/>
                <a:ext cx="2304257" cy="1600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200" dirty="0"/>
                  <a:t>Beachtung aller rechtlichen Vorgaben (z. B. StromStG, </a:t>
                </a:r>
                <a:r>
                  <a:rPr lang="de-DE" sz="1200" dirty="0" err="1"/>
                  <a:t>EnergieStG</a:t>
                </a:r>
                <a:r>
                  <a:rPr lang="de-DE" sz="1200" dirty="0"/>
                  <a:t>, EEG)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200" dirty="0"/>
                  <a:t>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200" dirty="0"/>
                  <a:t>Audit/</a:t>
                </a:r>
                <a:r>
                  <a:rPr lang="de-DE" sz="1200" dirty="0" err="1"/>
                  <a:t>Reportingpflicht</a:t>
                </a:r>
                <a:r>
                  <a:rPr lang="de-DE" sz="1200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sz="1200" dirty="0"/>
                  <a:t>CSR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sz="1200" dirty="0"/>
                  <a:t>ISO 50001/16247-1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785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440266" y="1955303"/>
          <a:ext cx="3496734" cy="366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128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Beispiele Interessierte Parteien</a:t>
                      </a:r>
                    </a:p>
                  </a:txBody>
                  <a:tcPr anchor="ctr">
                    <a:solidFill>
                      <a:srgbClr val="22B8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16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Kapitalgeber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/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Investoren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Unternehmensleitung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Controlling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Mitarbeiter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Gesetzgeber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Öffentlichkeit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Klima-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Partnerschaft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Kunden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13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135004" y="1214519"/>
            <a:ext cx="9078664" cy="288032"/>
          </a:xfrm>
        </p:spPr>
        <p:txBody>
          <a:bodyPr/>
          <a:lstStyle/>
          <a:p>
            <a:pPr algn="ctr"/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Stockholder</a:t>
            </a:r>
            <a:r>
              <a:rPr lang="es-ES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Analyse</a:t>
            </a:r>
            <a:endParaRPr lang="es-ES" sz="3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9" name="Inhaltsplatzhalter 7"/>
          <p:cNvGraphicFramePr>
            <a:graphicFrameLocks/>
          </p:cNvGraphicFramePr>
          <p:nvPr/>
        </p:nvGraphicFramePr>
        <p:xfrm>
          <a:off x="4165599" y="1955304"/>
          <a:ext cx="4436534" cy="366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95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Beispiele Erwartung/ Anforderung</a:t>
                      </a:r>
                    </a:p>
                  </a:txBody>
                  <a:tcPr anchor="ctr">
                    <a:solidFill>
                      <a:srgbClr val="22B8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4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Hohe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Kapital-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Rendite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Einhaltung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Unternehmensziele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Sicherstellung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Energie-Steuereffekte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Innovativer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sicherer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Arbeitsplatz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Einhaltung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der 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Energie-Gesetzgebung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Energieschonende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Produktion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Einhaltung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der 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Klimaziele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Preise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Verfügbarkeit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el 1">
            <a:extLst>
              <a:ext uri="{FF2B5EF4-FFF2-40B4-BE49-F238E27FC236}">
                <a16:creationId xmlns:a16="http://schemas.microsoft.com/office/drawing/2014/main" id="{97C10D5F-9760-411B-8AFB-185D487680B2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solidFill>
                  <a:srgbClr val="FFFFFF"/>
                </a:solidFill>
              </a:rPr>
              <a:t>Integration in Strategic Management Processes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CA99F3E-73D2-4A61-82A4-C49D6ADF475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6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14</a:t>
            </a:fld>
            <a:endParaRPr lang="de-DE"/>
          </a:p>
        </p:txBody>
      </p:sp>
      <p:graphicFrame>
        <p:nvGraphicFramePr>
          <p:cNvPr id="7" name="Diagramm 6"/>
          <p:cNvGraphicFramePr/>
          <p:nvPr/>
        </p:nvGraphicFramePr>
        <p:xfrm>
          <a:off x="1403181" y="1224163"/>
          <a:ext cx="6609696" cy="191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262202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0" y="1580787"/>
            <a:ext cx="1274508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Leitung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3583695"/>
            <a:ext cx="1296107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spcBef>
                <a:spcPts val="576"/>
              </a:spcBef>
              <a:defRPr/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Energieteam</a:t>
            </a:r>
          </a:p>
        </p:txBody>
      </p:sp>
      <p:sp>
        <p:nvSpPr>
          <p:cNvPr id="11" name="Pfeil nach rechts 10"/>
          <p:cNvSpPr/>
          <p:nvPr/>
        </p:nvSpPr>
        <p:spPr>
          <a:xfrm rot="16200000">
            <a:off x="307478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289871" y="2935623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56310" y="1256797"/>
            <a:ext cx="3103438" cy="39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FFC000"/>
                </a:solidFill>
              </a:rPr>
              <a:t>Strategische Planung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441791" y="2709785"/>
            <a:ext cx="2451681" cy="424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chemeClr val="accent1"/>
                </a:solidFill>
              </a:rPr>
              <a:t>Taktische Planung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354521" y="3822026"/>
            <a:ext cx="4272227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Eigene Darstellung basierend auf DIN ISO 50001:2018, Bild A.2</a:t>
            </a:r>
          </a:p>
        </p:txBody>
      </p:sp>
      <p:cxnSp>
        <p:nvCxnSpPr>
          <p:cNvPr id="18" name="Gerade Verbindung 13"/>
          <p:cNvCxnSpPr/>
          <p:nvPr/>
        </p:nvCxnSpPr>
        <p:spPr>
          <a:xfrm>
            <a:off x="5743533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el 1">
            <a:extLst>
              <a:ext uri="{FF2B5EF4-FFF2-40B4-BE49-F238E27FC236}">
                <a16:creationId xmlns:a16="http://schemas.microsoft.com/office/drawing/2014/main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die strategischen 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528761-77BD-4892-B65A-9949ABE3E756}"/>
              </a:ext>
            </a:extLst>
          </p:cNvPr>
          <p:cNvGrpSpPr/>
          <p:nvPr/>
        </p:nvGrpSpPr>
        <p:grpSpPr>
          <a:xfrm>
            <a:off x="1112067" y="847432"/>
            <a:ext cx="7191925" cy="397858"/>
            <a:chOff x="1130912" y="847432"/>
            <a:chExt cx="7191925" cy="397858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A5B4E43E-C564-410F-AA71-45490E1891EB}"/>
                </a:ext>
              </a:extLst>
            </p:cNvPr>
            <p:cNvSpPr/>
            <p:nvPr/>
          </p:nvSpPr>
          <p:spPr>
            <a:xfrm>
              <a:off x="1149904" y="847432"/>
              <a:ext cx="7114795" cy="397167"/>
            </a:xfrm>
            <a:prstGeom prst="roundRect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id="{107468D5-410E-4016-AAE4-48665F334204}"/>
                </a:ext>
              </a:extLst>
            </p:cNvPr>
            <p:cNvSpPr/>
            <p:nvPr/>
          </p:nvSpPr>
          <p:spPr>
            <a:xfrm>
              <a:off x="3520165" y="848015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1D55E538-0F80-4C84-B545-8055F1FB48F7}"/>
                </a:ext>
              </a:extLst>
            </p:cNvPr>
            <p:cNvSpPr/>
            <p:nvPr/>
          </p:nvSpPr>
          <p:spPr>
            <a:xfrm>
              <a:off x="5656729" y="849290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E395487-C9AA-4D11-BFC2-BB3A84897DBE}"/>
                </a:ext>
              </a:extLst>
            </p:cNvPr>
            <p:cNvSpPr txBox="1"/>
            <p:nvPr/>
          </p:nvSpPr>
          <p:spPr>
            <a:xfrm>
              <a:off x="1130912" y="893402"/>
              <a:ext cx="2389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Input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EF4A888-1B2E-4BF9-BA30-96691A9ABC71}"/>
                </a:ext>
              </a:extLst>
            </p:cNvPr>
            <p:cNvSpPr txBox="1"/>
            <p:nvPr/>
          </p:nvSpPr>
          <p:spPr>
            <a:xfrm>
              <a:off x="3927276" y="893402"/>
              <a:ext cx="1729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Planung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41054D3-7C42-4704-8AFE-AD040AEEE8B8}"/>
                </a:ext>
              </a:extLst>
            </p:cNvPr>
            <p:cNvSpPr txBox="1"/>
            <p:nvPr/>
          </p:nvSpPr>
          <p:spPr>
            <a:xfrm>
              <a:off x="6063839" y="893402"/>
              <a:ext cx="225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Ergebnisse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E26E490-B7B9-4119-98DD-D6A55630A91E}"/>
              </a:ext>
            </a:extLst>
          </p:cNvPr>
          <p:cNvGrpSpPr/>
          <p:nvPr/>
        </p:nvGrpSpPr>
        <p:grpSpPr>
          <a:xfrm>
            <a:off x="1274508" y="3125183"/>
            <a:ext cx="6867043" cy="3039868"/>
            <a:chOff x="1227816" y="3125183"/>
            <a:chExt cx="6867043" cy="3039868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A67EDECC-D2CA-4C76-A3B9-D16089180F5B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4DADBF4-6531-49AE-A5DF-1D769013111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C0510105-4385-48B7-9D0A-1591BC3B17F6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Triángulo isósceles 36">
                <a:extLst>
                  <a:ext uri="{FF2B5EF4-FFF2-40B4-BE49-F238E27FC236}">
                    <a16:creationId xmlns:a16="http://schemas.microsoft.com/office/drawing/2014/main" id="{EC39380D-3B7A-48F2-AD0D-C297C0C28DCA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Triángulo isósceles 37">
                <a:extLst>
                  <a:ext uri="{FF2B5EF4-FFF2-40B4-BE49-F238E27FC236}">
                    <a16:creationId xmlns:a16="http://schemas.microsoft.com/office/drawing/2014/main" id="{8CA31771-57B8-4DC9-BF54-4BC157442561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183FEF5A-5EE0-460F-AC14-A6771CB0958C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90A45374-336C-4146-B2B0-12294B37FFFD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Triángulo isósceles 31">
                <a:extLst>
                  <a:ext uri="{FF2B5EF4-FFF2-40B4-BE49-F238E27FC236}">
                    <a16:creationId xmlns:a16="http://schemas.microsoft.com/office/drawing/2014/main" id="{05B9A4F4-5866-48C3-96CA-DFB0EB90E9B8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Triángulo isósceles 32">
                <a:extLst>
                  <a:ext uri="{FF2B5EF4-FFF2-40B4-BE49-F238E27FC236}">
                    <a16:creationId xmlns:a16="http://schemas.microsoft.com/office/drawing/2014/main" id="{BD1CE366-6153-4CBB-838B-D0459F98B3AD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6581CC7C-1402-4B58-9FF7-EF653CA6CECF}"/>
                </a:ext>
              </a:extLst>
            </p:cNvPr>
            <p:cNvSpPr/>
            <p:nvPr/>
          </p:nvSpPr>
          <p:spPr>
            <a:xfrm>
              <a:off x="1249415" y="3366348"/>
              <a:ext cx="2255007" cy="1357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Energieträger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Energieeinsätze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Energieverbraucher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05776087-11C0-4EE6-91F3-2EE5A87C1C5C}"/>
                </a:ext>
              </a:extLst>
            </p:cNvPr>
            <p:cNvSpPr/>
            <p:nvPr/>
          </p:nvSpPr>
          <p:spPr>
            <a:xfrm>
              <a:off x="3748049" y="3364737"/>
              <a:ext cx="2254381" cy="263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Energetische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Bewertung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Ermittlung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der SEU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inkl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relevante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Variablen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energiebezogene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Leistung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relevantes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Personal</a:t>
              </a: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Priorisierung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Effizienzmaßnahmen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Pfeil nach unten 18">
              <a:extLst>
                <a:ext uri="{FF2B5EF4-FFF2-40B4-BE49-F238E27FC236}">
                  <a16:creationId xmlns:a16="http://schemas.microsoft.com/office/drawing/2014/main" id="{9DEDB15E-C50F-4157-9BE9-F5BADA33B9C1}"/>
                </a:ext>
              </a:extLst>
            </p:cNvPr>
            <p:cNvSpPr/>
            <p:nvPr/>
          </p:nvSpPr>
          <p:spPr>
            <a:xfrm>
              <a:off x="4474437" y="3906724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Pfeil nach unten 19">
              <a:extLst>
                <a:ext uri="{FF2B5EF4-FFF2-40B4-BE49-F238E27FC236}">
                  <a16:creationId xmlns:a16="http://schemas.microsoft.com/office/drawing/2014/main" id="{60CAD9E2-2FE2-49A0-BA97-F84A7C7FE36C}"/>
                </a:ext>
              </a:extLst>
            </p:cNvPr>
            <p:cNvSpPr/>
            <p:nvPr/>
          </p:nvSpPr>
          <p:spPr>
            <a:xfrm>
              <a:off x="4461791" y="5214286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1E51125-8813-4084-BFE2-D8F8B5133433}"/>
                </a:ext>
              </a:extLst>
            </p:cNvPr>
            <p:cNvSpPr/>
            <p:nvPr/>
          </p:nvSpPr>
          <p:spPr>
            <a:xfrm>
              <a:off x="6024259" y="3364579"/>
              <a:ext cx="2046874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Bewertung Energieeinsatz &amp; Verbrauch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Verbrauchsprognose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Effizienzmaßnahmen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Hauptverbraucher (SEU)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Kennzahlen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Energieziele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 zur Energiedatensammlung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702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75373"/>
            <a:ext cx="8229600" cy="4857403"/>
          </a:xfrm>
        </p:spPr>
        <p:txBody>
          <a:bodyPr/>
          <a:lstStyle/>
          <a:p>
            <a:r>
              <a:rPr lang="es-ES" sz="1800" dirty="0" err="1">
                <a:solidFill>
                  <a:srgbClr val="22B88B"/>
                </a:solidFill>
              </a:rPr>
              <a:t>Risiko</a:t>
            </a:r>
            <a:r>
              <a:rPr lang="es-ES" sz="1800" dirty="0">
                <a:solidFill>
                  <a:srgbClr val="22B88B"/>
                </a:solidFill>
              </a:rPr>
              <a:t>- </a:t>
            </a:r>
            <a:r>
              <a:rPr lang="es-ES" sz="1800" dirty="0" err="1">
                <a:solidFill>
                  <a:srgbClr val="22B88B"/>
                </a:solidFill>
              </a:rPr>
              <a:t>und</a:t>
            </a:r>
            <a:r>
              <a:rPr lang="es-ES" sz="1800" dirty="0">
                <a:solidFill>
                  <a:srgbClr val="22B88B"/>
                </a:solidFill>
              </a:rPr>
              <a:t> </a:t>
            </a:r>
            <a:r>
              <a:rPr lang="es-ES" sz="1800" dirty="0" err="1">
                <a:solidFill>
                  <a:srgbClr val="22B88B"/>
                </a:solidFill>
              </a:rPr>
              <a:t>Chancenanalyse</a:t>
            </a:r>
            <a:endParaRPr lang="es-ES" sz="1800" dirty="0">
              <a:solidFill>
                <a:srgbClr val="22B88B"/>
              </a:solidFill>
            </a:endParaRP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Bestimmung Chancen und Risiken für EBL und EnMS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Maßnahmen zum Umgang mit Chancen und Risiken definieren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Wirksamkeit der Maßnahmen bewerten</a:t>
            </a:r>
          </a:p>
          <a:p>
            <a:pPr lvl="1" indent="0">
              <a:buNone/>
            </a:pPr>
            <a:endParaRPr lang="es-ES" dirty="0"/>
          </a:p>
          <a:p>
            <a:pPr lvl="1" indent="0">
              <a:buNone/>
            </a:pPr>
            <a:endParaRPr lang="es-ES" dirty="0"/>
          </a:p>
          <a:p>
            <a:r>
              <a:rPr lang="es-ES" sz="1800" dirty="0" err="1">
                <a:solidFill>
                  <a:srgbClr val="22B88B"/>
                </a:solidFill>
              </a:rPr>
              <a:t>Erwartete</a:t>
            </a:r>
            <a:r>
              <a:rPr lang="es-ES" sz="1800" dirty="0">
                <a:solidFill>
                  <a:srgbClr val="22B88B"/>
                </a:solidFill>
              </a:rPr>
              <a:t> </a:t>
            </a:r>
            <a:r>
              <a:rPr lang="es-ES" sz="1800" dirty="0" err="1">
                <a:solidFill>
                  <a:srgbClr val="22B88B"/>
                </a:solidFill>
              </a:rPr>
              <a:t>Nachweise</a:t>
            </a:r>
            <a:r>
              <a:rPr lang="es-ES" sz="1800" dirty="0">
                <a:solidFill>
                  <a:srgbClr val="22B88B"/>
                </a:solidFill>
              </a:rPr>
              <a:t> </a:t>
            </a:r>
          </a:p>
          <a:p>
            <a:pPr marL="787400" lvl="2" indent="-342900">
              <a:buFont typeface="Courier New" panose="02070309020205020404" pitchFamily="49" charset="0"/>
              <a:buChar char="o"/>
            </a:pPr>
            <a:r>
              <a:rPr lang="de-DE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Chancen und Risikoanalyse (ggf. im Rahmen der Kontextanalyse)</a:t>
            </a:r>
          </a:p>
          <a:p>
            <a:pPr marL="787400" lvl="2" indent="-342900">
              <a:buFont typeface="Courier New" panose="02070309020205020404" pitchFamily="49" charset="0"/>
              <a:buChar char="o"/>
            </a:pPr>
            <a:r>
              <a:rPr lang="de-DE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Maßnahmen zum Umgang mit Chancen und Risiken (ggf. in Aktionsplan, Korrektur- und Vorbeugemaßnahmenplan oder Maßnahmenplan EnMS)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15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529608"/>
          </a:xfrm>
        </p:spPr>
        <p:txBody>
          <a:bodyPr/>
          <a:lstStyle/>
          <a:p>
            <a:r>
              <a:rPr lang="de-DE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Planungsprozess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F6DAF142-245A-4E16-BE1B-A93FA5EB4768}"/>
              </a:ext>
            </a:extLst>
          </p:cNvPr>
          <p:cNvSpPr txBox="1">
            <a:spLocks/>
          </p:cNvSpPr>
          <p:nvPr/>
        </p:nvSpPr>
        <p:spPr>
          <a:xfrm>
            <a:off x="371464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die 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F4CAFAF-2E59-4E8D-9B28-4481C8B7EF46}"/>
              </a:ext>
            </a:extLst>
          </p:cNvPr>
          <p:cNvSpPr/>
          <p:nvPr/>
        </p:nvSpPr>
        <p:spPr>
          <a:xfrm>
            <a:off x="8550201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CC42E59-8D73-4C12-AA7E-5A8DE22232AA}"/>
              </a:ext>
            </a:extLst>
          </p:cNvPr>
          <p:cNvSpPr/>
          <p:nvPr/>
        </p:nvSpPr>
        <p:spPr>
          <a:xfrm>
            <a:off x="5439358" y="5151893"/>
            <a:ext cx="228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110000"/>
            </a:pPr>
            <a:r>
              <a:rPr lang="de-DE" sz="1400" b="1" dirty="0">
                <a:cs typeface="Arial" panose="020B0604020202020204" pitchFamily="34" charset="0"/>
              </a:rPr>
              <a:t>Wird bereits eine Risikoanalyse gemacht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ACB600A-5793-483A-BD82-C9D88D167520}"/>
              </a:ext>
            </a:extLst>
          </p:cNvPr>
          <p:cNvSpPr/>
          <p:nvPr/>
        </p:nvSpPr>
        <p:spPr>
          <a:xfrm rot="10800000">
            <a:off x="7341785" y="4943215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6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¿</a:t>
            </a:r>
            <a:endParaRPr lang="es-ES" sz="6000" dirty="0">
              <a:solidFill>
                <a:srgbClr val="000000"/>
              </a:solidFill>
            </a:endParaRPr>
          </a:p>
        </p:txBody>
      </p:sp>
      <p:grpSp>
        <p:nvGrpSpPr>
          <p:cNvPr id="46" name="Gruppieren 23">
            <a:extLst>
              <a:ext uri="{FF2B5EF4-FFF2-40B4-BE49-F238E27FC236}">
                <a16:creationId xmlns:a16="http://schemas.microsoft.com/office/drawing/2014/main" id="{4E38DEC7-2BC3-4195-8BA9-350B73487899}"/>
              </a:ext>
            </a:extLst>
          </p:cNvPr>
          <p:cNvGrpSpPr/>
          <p:nvPr/>
        </p:nvGrpSpPr>
        <p:grpSpPr>
          <a:xfrm>
            <a:off x="111722" y="1635268"/>
            <a:ext cx="313276" cy="231481"/>
            <a:chOff x="-3204864" y="2348880"/>
            <a:chExt cx="936104" cy="576064"/>
          </a:xfrm>
        </p:grpSpPr>
        <p:sp>
          <p:nvSpPr>
            <p:cNvPr id="47" name="Rechteckige Legende 24">
              <a:extLst>
                <a:ext uri="{FF2B5EF4-FFF2-40B4-BE49-F238E27FC236}">
                  <a16:creationId xmlns:a16="http://schemas.microsoft.com/office/drawing/2014/main" id="{222296FF-25B7-494D-935E-7EC30165F836}"/>
                </a:ext>
              </a:extLst>
            </p:cNvPr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8" name="Gerade Verbindung 25">
              <a:extLst>
                <a:ext uri="{FF2B5EF4-FFF2-40B4-BE49-F238E27FC236}">
                  <a16:creationId xmlns:a16="http://schemas.microsoft.com/office/drawing/2014/main" id="{B1247D66-888E-4BEB-84FE-D8B6278986FC}"/>
                </a:ext>
              </a:extLst>
            </p:cNvPr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156ADA3B-C3EA-4588-910D-A6DD16631A81}"/>
                </a:ext>
              </a:extLst>
            </p:cNvPr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7">
              <a:extLst>
                <a:ext uri="{FF2B5EF4-FFF2-40B4-BE49-F238E27FC236}">
                  <a16:creationId xmlns:a16="http://schemas.microsoft.com/office/drawing/2014/main" id="{319CD5C6-E16F-4E48-B31F-573F5DC011C4}"/>
                </a:ext>
              </a:extLst>
            </p:cNvPr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64C041AD-C8B4-4C4B-9F17-0B78CBDE679A}"/>
              </a:ext>
            </a:extLst>
          </p:cNvPr>
          <p:cNvGrpSpPr/>
          <p:nvPr/>
        </p:nvGrpSpPr>
        <p:grpSpPr>
          <a:xfrm>
            <a:off x="111722" y="3363757"/>
            <a:ext cx="432993" cy="485073"/>
            <a:chOff x="144701" y="4312079"/>
            <a:chExt cx="432993" cy="485073"/>
          </a:xfrm>
        </p:grpSpPr>
        <p:grpSp>
          <p:nvGrpSpPr>
            <p:cNvPr id="52" name="Gruppieren 28">
              <a:extLst>
                <a:ext uri="{FF2B5EF4-FFF2-40B4-BE49-F238E27FC236}">
                  <a16:creationId xmlns:a16="http://schemas.microsoft.com/office/drawing/2014/main" id="{CA47AE0A-0B7C-4777-BA1A-7C6803B9B4D3}"/>
                </a:ext>
              </a:extLst>
            </p:cNvPr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55" name="Rechteckige Legende 29">
                <a:extLst>
                  <a:ext uri="{FF2B5EF4-FFF2-40B4-BE49-F238E27FC236}">
                    <a16:creationId xmlns:a16="http://schemas.microsoft.com/office/drawing/2014/main" id="{1EC734AF-FD7E-40C0-A113-8113F78BCB38}"/>
                  </a:ext>
                </a:extLst>
              </p:cNvPr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6" name="Gerade Verbindung 30">
                <a:extLst>
                  <a:ext uri="{FF2B5EF4-FFF2-40B4-BE49-F238E27FC236}">
                    <a16:creationId xmlns:a16="http://schemas.microsoft.com/office/drawing/2014/main" id="{3BC634A0-B18C-48EF-96E1-D18321251EAE}"/>
                  </a:ext>
                </a:extLst>
              </p:cNvPr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31">
                <a:extLst>
                  <a:ext uri="{FF2B5EF4-FFF2-40B4-BE49-F238E27FC236}">
                    <a16:creationId xmlns:a16="http://schemas.microsoft.com/office/drawing/2014/main" id="{8F427A38-D17D-44E3-9DC6-8670127D83B5}"/>
                  </a:ext>
                </a:extLst>
              </p:cNvPr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32">
                <a:extLst>
                  <a:ext uri="{FF2B5EF4-FFF2-40B4-BE49-F238E27FC236}">
                    <a16:creationId xmlns:a16="http://schemas.microsoft.com/office/drawing/2014/main" id="{1ED8121C-97DE-4D2F-AF5E-56D3965AF285}"/>
                  </a:ext>
                </a:extLst>
              </p:cNvPr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Ellipse 34">
              <a:extLst>
                <a:ext uri="{FF2B5EF4-FFF2-40B4-BE49-F238E27FC236}">
                  <a16:creationId xmlns:a16="http://schemas.microsoft.com/office/drawing/2014/main" id="{234826D2-A00C-45C3-AF06-EA3AB9315261}"/>
                </a:ext>
              </a:extLst>
            </p:cNvPr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Rechteck 33">
              <a:extLst>
                <a:ext uri="{FF2B5EF4-FFF2-40B4-BE49-F238E27FC236}">
                  <a16:creationId xmlns:a16="http://schemas.microsoft.com/office/drawing/2014/main" id="{041A8C72-34D1-4D47-97A2-AD4A66FEC751}"/>
                </a:ext>
              </a:extLst>
            </p:cNvPr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451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E5FA355-02AA-4815-A753-304F1A4042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5" y="610535"/>
            <a:ext cx="8409319" cy="5273344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16</a:t>
            </a:fld>
            <a:endParaRPr lang="de-D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446793E-0B8D-4BF9-8414-8FEA7550792C}"/>
              </a:ext>
            </a:extLst>
          </p:cNvPr>
          <p:cNvSpPr/>
          <p:nvPr/>
        </p:nvSpPr>
        <p:spPr>
          <a:xfrm>
            <a:off x="923925" y="1816046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</a:t>
            </a: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Focus Top Management</a:t>
            </a:r>
            <a:endParaRPr lang="de-DE" sz="66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856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465664" y="1185116"/>
          <a:ext cx="8306871" cy="4550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4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387">
                <a:tc>
                  <a:txBody>
                    <a:bodyPr/>
                    <a:lstStyle/>
                    <a:p>
                      <a:pPr algn="ctr"/>
                      <a:endParaRPr lang="es-ES" sz="1800" noProof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Stakeholder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Anforderungen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Relevanz (1-5)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Regelung</a:t>
                      </a:r>
                      <a:r>
                        <a:rPr lang="de-DE" sz="1100" baseline="0" dirty="0"/>
                        <a:t> / Ansatzpunkte</a:t>
                      </a:r>
                      <a:endParaRPr lang="de-DE" sz="11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Risiko</a:t>
                      </a:r>
                      <a:r>
                        <a:rPr lang="de-DE" sz="1100" baseline="0" dirty="0"/>
                        <a:t> / Chance</a:t>
                      </a:r>
                      <a:endParaRPr lang="de-DE" sz="11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Einkauf / Controlling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dirty="0"/>
                        <a:t>Stabilität</a:t>
                      </a:r>
                      <a:r>
                        <a:rPr lang="de-DE" sz="1100" baseline="0" dirty="0"/>
                        <a:t> / Reduzierung </a:t>
                      </a:r>
                      <a:r>
                        <a:rPr lang="de-DE" sz="1100" dirty="0"/>
                        <a:t>Energiekosten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Investitionen in grüne Technologien und Prozesse</a:t>
                      </a:r>
                      <a:r>
                        <a:rPr lang="de-DE" sz="1100" baseline="0" dirty="0"/>
                        <a:t> mit Fördermitteln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Chance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2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Mitarbeiter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/>
                        <a:t>Attraktiver Arbeitgeber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dirty="0"/>
                        <a:t>Ressourcen 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dirty="0"/>
                        <a:t>Aus-</a:t>
                      </a:r>
                      <a:r>
                        <a:rPr lang="de-DE" sz="1100" baseline="0" dirty="0"/>
                        <a:t> / Weiterbildung </a:t>
                      </a:r>
                      <a:r>
                        <a:rPr lang="de-DE" sz="1100" baseline="0" dirty="0" err="1"/>
                        <a:t>b</a:t>
                      </a:r>
                      <a:r>
                        <a:rPr lang="de-DE" sz="1100" dirty="0" err="1"/>
                        <a:t>zg</a:t>
                      </a:r>
                      <a:r>
                        <a:rPr lang="de-DE" sz="1100" dirty="0"/>
                        <a:t>. Einfluss auf Energieeffizienz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Ressourcenmanagement</a:t>
                      </a:r>
                    </a:p>
                    <a:p>
                      <a:pPr algn="ctr"/>
                      <a:r>
                        <a:rPr lang="de-DE" sz="1100" dirty="0"/>
                        <a:t>Schulung-, Motivationskonzept für Energieeffizienz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Chance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Management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/>
                        <a:t>EEG-Befreiung,</a:t>
                      </a:r>
                      <a:r>
                        <a:rPr lang="de-DE" sz="1100" baseline="0" dirty="0"/>
                        <a:t> Steuerrückerstattung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de-DE" sz="1100" baseline="0" dirty="0"/>
                        <a:t>Image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Umsetzung</a:t>
                      </a:r>
                      <a:r>
                        <a:rPr lang="de-DE" sz="1100" baseline="0" dirty="0"/>
                        <a:t> des </a:t>
                      </a:r>
                      <a:r>
                        <a:rPr lang="de-DE" sz="1100" baseline="0" dirty="0" err="1"/>
                        <a:t>EnM</a:t>
                      </a:r>
                      <a:r>
                        <a:rPr lang="de-DE" sz="1100" baseline="0" dirty="0"/>
                        <a:t> / ISO 50001 mit den erforderlichen Ressourcen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Chance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Kunden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/>
                        <a:t>Anforderungen präzise Daten bzgl. CO</a:t>
                      </a:r>
                      <a:r>
                        <a:rPr lang="de-DE" sz="1100" baseline="-25000" dirty="0"/>
                        <a:t>2</a:t>
                      </a:r>
                      <a:r>
                        <a:rPr lang="de-DE" sz="1100" dirty="0"/>
                        <a:t>-Werte Produkte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/>
                        <a:t>Klimaschutz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CO</a:t>
                      </a:r>
                      <a:r>
                        <a:rPr lang="de-DE" sz="1100" baseline="-25000" dirty="0"/>
                        <a:t>2</a:t>
                      </a:r>
                      <a:r>
                        <a:rPr lang="de-DE" sz="1100" dirty="0"/>
                        <a:t>-Ausweis Produkte, Messung,</a:t>
                      </a:r>
                    </a:p>
                    <a:p>
                      <a:pPr algn="ctr"/>
                      <a:r>
                        <a:rPr lang="de-DE" sz="1100" dirty="0"/>
                        <a:t>Berichterstattung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Risiko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Politik / Gesetzgebung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/>
                        <a:t>Einhaltung Energie- und Klimaziele für Unternehmen (Deutschland / EU)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Einführung</a:t>
                      </a:r>
                      <a:r>
                        <a:rPr lang="de-DE" sz="1100" baseline="0" dirty="0"/>
                        <a:t> Betrieb ISO 50001 und/oder </a:t>
                      </a:r>
                      <a:r>
                        <a:rPr lang="de-DE" sz="1100" dirty="0"/>
                        <a:t>Durchführung Energieaudits</a:t>
                      </a:r>
                      <a:r>
                        <a:rPr lang="de-DE" sz="1100" baseline="0" dirty="0"/>
                        <a:t> gem. EDL-G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Wahrung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dirty="0"/>
                        <a:t>Compliance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Risiko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3" y="6425423"/>
            <a:ext cx="5032240" cy="176761"/>
          </a:xfrm>
        </p:spPr>
        <p:txBody>
          <a:bodyPr/>
          <a:lstStyle/>
          <a:p>
            <a:r>
              <a:rPr lang="en-US" dirty="0"/>
              <a:t>Use the menu "insert" to edit your footer line here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17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Bewertung Risiko &amp; Chancen - Beispiele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658BC1-8E44-43BD-9C26-949544B4C4F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die 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F2CC011-242A-4314-B2CF-4CD62BEBE8B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335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457200" y="1117603"/>
          <a:ext cx="8229600" cy="4701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95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81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608"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Risiko</a:t>
                      </a:r>
                      <a:r>
                        <a:rPr lang="de-DE" sz="1000" baseline="0" dirty="0"/>
                        <a:t> / Chance</a:t>
                      </a:r>
                      <a:endParaRPr lang="de-DE" sz="1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Herkunft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Ursache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Bewer-tung</a:t>
                      </a:r>
                      <a:r>
                        <a:rPr lang="de-DE" sz="1000" dirty="0"/>
                        <a:t> Risiko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Bewer-tung</a:t>
                      </a:r>
                      <a:r>
                        <a:rPr lang="de-DE" sz="1000" dirty="0"/>
                        <a:t> Chance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Maßnahme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Prio</a:t>
                      </a:r>
                      <a:endParaRPr lang="de-DE" sz="1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504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1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Nichteinhaltung</a:t>
                      </a:r>
                      <a:r>
                        <a:rPr lang="de-DE" sz="1000" baseline="0" dirty="0"/>
                        <a:t> Verpflichtungen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Gesetzgeber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Gesetze u.</a:t>
                      </a:r>
                      <a:r>
                        <a:rPr lang="de-DE" sz="1000" baseline="0" dirty="0"/>
                        <a:t> Termine werden vergessen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Kontinuierliche Aktualisierung Rechtskataster, Termintreue</a:t>
                      </a:r>
                      <a:r>
                        <a:rPr lang="de-DE" sz="1000" baseline="0" dirty="0"/>
                        <a:t> durch Zusammenarbeit mit Newsdienst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866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Energiepreis-/ CO</a:t>
                      </a:r>
                      <a:r>
                        <a:rPr lang="de-DE" sz="1000" baseline="-25000" dirty="0"/>
                        <a:t>2</a:t>
                      </a:r>
                      <a:r>
                        <a:rPr lang="de-DE" sz="1000" dirty="0"/>
                        <a:t>-Reduzierung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000" dirty="0"/>
                        <a:t>Technologie</a:t>
                      </a:r>
                      <a:br>
                        <a:rPr lang="de-DE" sz="1000" dirty="0"/>
                      </a:br>
                      <a:r>
                        <a:rPr lang="de-DE" sz="1000" dirty="0"/>
                        <a:t>EnMS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Potential Überkapazitäten aus der Windenergie zu veredeln</a:t>
                      </a:r>
                      <a:r>
                        <a:rPr lang="de-DE" sz="1000" baseline="0" dirty="0"/>
                        <a:t> (</a:t>
                      </a:r>
                      <a:r>
                        <a:rPr lang="de-DE" sz="1000" dirty="0"/>
                        <a:t>Sektorenkopplung)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Konzept und Wirtschaftlichkeitsprüfung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dirty="0"/>
                        <a:t>Umstellung Wasserstoff-produktion (Erdgas) auf Strom über Elektrolyse. 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426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Personal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000" baseline="0" dirty="0"/>
                        <a:t>EnMS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Erforderliche Ressourcen</a:t>
                      </a:r>
                      <a:r>
                        <a:rPr lang="de-DE" sz="1000" baseline="0" dirty="0"/>
                        <a:t> für Umsetzung Energieziele und Erhalt Zertifikat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Durchführung Ressourcenaudit zur Planung der erforderlichen</a:t>
                      </a:r>
                      <a:r>
                        <a:rPr lang="de-DE" sz="1000" baseline="0" dirty="0"/>
                        <a:t> und notwendigen Schritte bis zur Zertifizierung.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26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Personal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000" dirty="0"/>
                        <a:t>EnMS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Einarbeitung</a:t>
                      </a:r>
                      <a:r>
                        <a:rPr lang="de-DE" sz="1000" baseline="0" dirty="0"/>
                        <a:t> neue Mitarbeiter im Betrieb. Ineffizientes</a:t>
                      </a:r>
                      <a:r>
                        <a:rPr lang="de-DE" sz="1000" dirty="0"/>
                        <a:t> Anlagenmanagement.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Schulung </a:t>
                      </a:r>
                      <a:r>
                        <a:rPr lang="de-DE" sz="1000" baseline="0" dirty="0"/>
                        <a:t>Anlagenverantwortliche und wöchentlichen Aushang Energieverbrauch &amp; Kennzahlen.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651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Wasserverfüg-barkeit</a:t>
                      </a:r>
                      <a:br>
                        <a:rPr lang="de-DE" sz="1000" dirty="0"/>
                      </a:br>
                      <a:r>
                        <a:rPr lang="de-DE" sz="1000" dirty="0"/>
                        <a:t>Image Unternehmen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baseline="0" dirty="0" err="1"/>
                        <a:t>i.d</a:t>
                      </a:r>
                      <a:r>
                        <a:rPr lang="de-DE" sz="1000" baseline="0" dirty="0"/>
                        <a:t>. Region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000" dirty="0"/>
                        <a:t>Wasser-verband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Hoher Wasserverbrauch für Dampferzeugung. Wasserknappheit </a:t>
                      </a:r>
                      <a:r>
                        <a:rPr lang="de-DE" sz="1000" baseline="0" dirty="0"/>
                        <a:t>in </a:t>
                      </a:r>
                      <a:r>
                        <a:rPr lang="de-DE" sz="1000" dirty="0"/>
                        <a:t>Sommermonaten</a:t>
                      </a:r>
                      <a:r>
                        <a:rPr lang="de-DE" sz="1000" baseline="0" dirty="0"/>
                        <a:t>. 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Erstellung</a:t>
                      </a:r>
                      <a:r>
                        <a:rPr lang="de-DE" sz="1000" baseline="0" dirty="0"/>
                        <a:t> a</a:t>
                      </a:r>
                      <a:r>
                        <a:rPr lang="de-DE" sz="1000" dirty="0"/>
                        <a:t>lternativer Energiekonzepte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18</a:t>
            </a:fld>
            <a:endParaRPr lang="de-DE"/>
          </a:p>
        </p:txBody>
      </p:sp>
      <p:sp>
        <p:nvSpPr>
          <p:cNvPr id="7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Bewertung Risiko &amp; Chancen - Beispiele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A1DD35A-62C9-4C49-8A8E-ACE3FDAABC6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die 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138D56C-A658-4EF8-B6A2-6BD7E10DEFA3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678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19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Ergebnis: Ableitung und Definition von Zielen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38071" y="3794630"/>
            <a:ext cx="1100477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lnSpc>
                <a:spcPts val="1800"/>
              </a:lnSpc>
              <a:spcBef>
                <a:spcPts val="576"/>
              </a:spcBef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z="1400" dirty="0" err="1"/>
              <a:t>Energie-team</a:t>
            </a:r>
            <a:endParaRPr lang="es-ES" sz="1400" dirty="0"/>
          </a:p>
        </p:txBody>
      </p:sp>
      <p:sp>
        <p:nvSpPr>
          <p:cNvPr id="22" name="Pfeil nach rechts 21"/>
          <p:cNvSpPr/>
          <p:nvPr/>
        </p:nvSpPr>
        <p:spPr>
          <a:xfrm rot="5400000">
            <a:off x="540945" y="3146558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feil nach unten 24"/>
          <p:cNvSpPr/>
          <p:nvPr/>
        </p:nvSpPr>
        <p:spPr>
          <a:xfrm rot="16200000">
            <a:off x="3560998" y="1927293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Pfeil nach unten 25"/>
          <p:cNvSpPr/>
          <p:nvPr/>
        </p:nvSpPr>
        <p:spPr>
          <a:xfrm rot="16200000">
            <a:off x="3560998" y="4112824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7" name="Diagramm 26"/>
          <p:cNvGraphicFramePr/>
          <p:nvPr/>
        </p:nvGraphicFramePr>
        <p:xfrm>
          <a:off x="4569962" y="1052736"/>
          <a:ext cx="2903984" cy="440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Gerade Verbindung 13"/>
          <p:cNvCxnSpPr/>
          <p:nvPr/>
        </p:nvCxnSpPr>
        <p:spPr>
          <a:xfrm>
            <a:off x="679293" y="29398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8">
            <a:extLst>
              <a:ext uri="{FF2B5EF4-FFF2-40B4-BE49-F238E27FC236}">
                <a16:creationId xmlns:a16="http://schemas.microsoft.com/office/drawing/2014/main" id="{343BE007-BBFB-4D36-A9D4-5E38C24FF402}"/>
              </a:ext>
            </a:extLst>
          </p:cNvPr>
          <p:cNvSpPr txBox="1"/>
          <p:nvPr/>
        </p:nvSpPr>
        <p:spPr>
          <a:xfrm>
            <a:off x="156754" y="1580788"/>
            <a:ext cx="1304529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Leitung</a:t>
            </a:r>
          </a:p>
        </p:txBody>
      </p:sp>
      <p:sp>
        <p:nvSpPr>
          <p:cNvPr id="34" name="Pfeil nach rechts 10">
            <a:extLst>
              <a:ext uri="{FF2B5EF4-FFF2-40B4-BE49-F238E27FC236}">
                <a16:creationId xmlns:a16="http://schemas.microsoft.com/office/drawing/2014/main" id="{66397944-2CBC-446A-886D-81122EF16127}"/>
              </a:ext>
            </a:extLst>
          </p:cNvPr>
          <p:cNvSpPr/>
          <p:nvPr/>
        </p:nvSpPr>
        <p:spPr>
          <a:xfrm rot="16200000">
            <a:off x="540945" y="1979926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36608734-C4B1-4B07-85FA-2AA0DC5FF7C0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die 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18D3006-1FF6-4DFF-83C2-C054E9974716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13566899-FC7D-4660-9421-14BDF9DDD4CE}"/>
              </a:ext>
            </a:extLst>
          </p:cNvPr>
          <p:cNvSpPr/>
          <p:nvPr/>
        </p:nvSpPr>
        <p:spPr>
          <a:xfrm>
            <a:off x="1192783" y="1126116"/>
            <a:ext cx="2195614" cy="397167"/>
          </a:xfrm>
          <a:prstGeom prst="roundRect">
            <a:avLst/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34604FF-B387-4330-833E-6DE9484F897B}"/>
              </a:ext>
            </a:extLst>
          </p:cNvPr>
          <p:cNvSpPr txBox="1"/>
          <p:nvPr/>
        </p:nvSpPr>
        <p:spPr>
          <a:xfrm>
            <a:off x="1192783" y="1172086"/>
            <a:ext cx="22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Ergebnisse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6235EAA9-FB3B-4546-9B82-CFF18E137EC4}"/>
              </a:ext>
            </a:extLst>
          </p:cNvPr>
          <p:cNvSpPr/>
          <p:nvPr/>
        </p:nvSpPr>
        <p:spPr>
          <a:xfrm>
            <a:off x="1362311" y="3098245"/>
            <a:ext cx="2083411" cy="3004102"/>
          </a:xfrm>
          <a:prstGeom prst="roundRect">
            <a:avLst/>
          </a:prstGeom>
          <a:solidFill>
            <a:srgbClr val="C6F2C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B5813C0-39BC-475E-B0C8-58BCD501EB9F}"/>
              </a:ext>
            </a:extLst>
          </p:cNvPr>
          <p:cNvSpPr/>
          <p:nvPr/>
        </p:nvSpPr>
        <p:spPr>
          <a:xfrm>
            <a:off x="1383599" y="3247229"/>
            <a:ext cx="2046874" cy="282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Bewertung Energieeinsatz &amp; Verbrauch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Verbrauchsprognose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Effizienzmaßnahmen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Hauptverbraucher (SEU)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Kennzahlen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Energieziele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zur Energiedatensammlung</a:t>
            </a:r>
          </a:p>
        </p:txBody>
      </p:sp>
      <p:sp>
        <p:nvSpPr>
          <p:cNvPr id="66" name="Forma libre: forma 65">
            <a:extLst>
              <a:ext uri="{FF2B5EF4-FFF2-40B4-BE49-F238E27FC236}">
                <a16:creationId xmlns:a16="http://schemas.microsoft.com/office/drawing/2014/main" id="{D157E4D6-535B-469D-9AB8-68CC35E7EA62}"/>
              </a:ext>
            </a:extLst>
          </p:cNvPr>
          <p:cNvSpPr/>
          <p:nvPr/>
        </p:nvSpPr>
        <p:spPr>
          <a:xfrm>
            <a:off x="1534597" y="1654054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3" tIns="72423" rIns="72423" bIns="72423" numCol="1" spcCol="1270" anchor="ctr" anchorCtr="0">
            <a:noAutofit/>
          </a:bodyPr>
          <a:lstStyle/>
          <a:p>
            <a:pPr lvl="0" algn="ctr"/>
            <a:r>
              <a:rPr lang="en-US" sz="1100" dirty="0" err="1"/>
              <a:t>Maßnahmenableitung</a:t>
            </a:r>
            <a:r>
              <a:rPr lang="en-US" sz="1100" dirty="0"/>
              <a:t> </a:t>
            </a:r>
            <a:r>
              <a:rPr lang="en-US" sz="1100" dirty="0" err="1"/>
              <a:t>aus</a:t>
            </a:r>
            <a:r>
              <a:rPr lang="en-US" sz="1100" dirty="0"/>
              <a:t> </a:t>
            </a:r>
            <a:r>
              <a:rPr lang="en-US" sz="1100" dirty="0" err="1"/>
              <a:t>Chancen</a:t>
            </a:r>
            <a:r>
              <a:rPr lang="en-US" sz="1100" dirty="0"/>
              <a:t> &amp; </a:t>
            </a:r>
            <a:r>
              <a:rPr lang="en-US" sz="1100" dirty="0" err="1"/>
              <a:t>Risiken</a:t>
            </a:r>
            <a:endParaRPr lang="en-US" sz="110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E6F70B1-7B37-4FAD-8541-EAFCFCE54FED}"/>
              </a:ext>
            </a:extLst>
          </p:cNvPr>
          <p:cNvGrpSpPr/>
          <p:nvPr/>
        </p:nvGrpSpPr>
        <p:grpSpPr>
          <a:xfrm rot="5400000">
            <a:off x="7036010" y="4914555"/>
            <a:ext cx="1015663" cy="1902905"/>
            <a:chOff x="7817362" y="2746266"/>
            <a:chExt cx="1015663" cy="1902905"/>
          </a:xfrm>
        </p:grpSpPr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656C31FF-951D-4B32-9BE4-227ADA5BE2ED}"/>
                </a:ext>
              </a:extLst>
            </p:cNvPr>
            <p:cNvSpPr/>
            <p:nvPr/>
          </p:nvSpPr>
          <p:spPr>
            <a:xfrm rot="16200000">
              <a:off x="7535034" y="3625561"/>
              <a:ext cx="15240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Gibt es schon „System Ziele“</a:t>
              </a:r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C94999AA-5DAE-4BAE-A87B-1D5410FBFF32}"/>
                </a:ext>
              </a:extLst>
            </p:cNvPr>
            <p:cNvSpPr/>
            <p:nvPr/>
          </p:nvSpPr>
          <p:spPr>
            <a:xfrm rot="5400000">
              <a:off x="7998021" y="2565607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68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32" grpId="0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9641" y="1050584"/>
            <a:ext cx="4330178" cy="1135514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Einleitung und Überblick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Aufgabenfokus Top-Management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GAP-Analyse &amp; Ergebnisse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BBBBC1CD-1069-42F9-8D15-9DD9616A2727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Agenda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C0881-97B1-44E9-9F67-9BEF7219477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4C3BDFB-9BA8-46B9-8105-227A51D1377B}"/>
              </a:ext>
            </a:extLst>
          </p:cNvPr>
          <p:cNvGrpSpPr/>
          <p:nvPr/>
        </p:nvGrpSpPr>
        <p:grpSpPr>
          <a:xfrm>
            <a:off x="3860203" y="1470716"/>
            <a:ext cx="4502949" cy="4750029"/>
            <a:chOff x="3860203" y="1470716"/>
            <a:chExt cx="4502949" cy="4750029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CE02540C-5CCA-42F8-8898-2E2A8F9417AE}"/>
                </a:ext>
              </a:extLst>
            </p:cNvPr>
            <p:cNvSpPr/>
            <p:nvPr/>
          </p:nvSpPr>
          <p:spPr>
            <a:xfrm>
              <a:off x="5530797" y="3672713"/>
              <a:ext cx="1138221" cy="34603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Arco de bloque 33">
              <a:extLst>
                <a:ext uri="{FF2B5EF4-FFF2-40B4-BE49-F238E27FC236}">
                  <a16:creationId xmlns:a16="http://schemas.microsoft.com/office/drawing/2014/main" id="{24A32AC9-68B8-4C35-A62E-C12EF7BE1730}"/>
                </a:ext>
              </a:extLst>
            </p:cNvPr>
            <p:cNvSpPr/>
            <p:nvPr/>
          </p:nvSpPr>
          <p:spPr>
            <a:xfrm rot="16200000">
              <a:off x="3973034" y="1744427"/>
              <a:ext cx="4246733" cy="4246733"/>
            </a:xfrm>
            <a:prstGeom prst="blockArc">
              <a:avLst>
                <a:gd name="adj1" fmla="val 10800000"/>
                <a:gd name="adj2" fmla="val 10573259"/>
                <a:gd name="adj3" fmla="val 384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224D7FC5-3B72-4F9A-A353-84DDB66A4486}"/>
                </a:ext>
              </a:extLst>
            </p:cNvPr>
            <p:cNvGrpSpPr/>
            <p:nvPr/>
          </p:nvGrpSpPr>
          <p:grpSpPr>
            <a:xfrm>
              <a:off x="3860203" y="1470716"/>
              <a:ext cx="4502949" cy="4750029"/>
              <a:chOff x="3860203" y="1470716"/>
              <a:chExt cx="4502949" cy="4750029"/>
            </a:xfrm>
          </p:grpSpPr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BA633E4-6D0B-427B-B7AC-5668165BBF57}"/>
                  </a:ext>
                </a:extLst>
              </p:cNvPr>
              <p:cNvSpPr txBox="1"/>
              <p:nvPr/>
            </p:nvSpPr>
            <p:spPr>
              <a:xfrm>
                <a:off x="5873779" y="1470716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</a:t>
                </a: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45F4CA5E-5AA1-4AFA-A7F2-E905FB25A21B}"/>
                  </a:ext>
                </a:extLst>
              </p:cNvPr>
              <p:cNvSpPr txBox="1"/>
              <p:nvPr/>
            </p:nvSpPr>
            <p:spPr>
              <a:xfrm>
                <a:off x="7922091" y="3554570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</a:t>
                </a: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12F105A3-6532-4AC7-ADCE-73261769DD38}"/>
                  </a:ext>
                </a:extLst>
              </p:cNvPr>
              <p:cNvSpPr txBox="1"/>
              <p:nvPr/>
            </p:nvSpPr>
            <p:spPr>
              <a:xfrm>
                <a:off x="5873778" y="5635970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</a:t>
                </a: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6C3429B-3295-450E-BC7A-BD9EEF6D42A4}"/>
                  </a:ext>
                </a:extLst>
              </p:cNvPr>
              <p:cNvSpPr txBox="1"/>
              <p:nvPr/>
            </p:nvSpPr>
            <p:spPr>
              <a:xfrm>
                <a:off x="3860203" y="3575407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</a:p>
            </p:txBody>
          </p:sp>
        </p:grp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CA259EDE-7DBA-4CE2-BD83-32061C1C6F1A}"/>
                </a:ext>
              </a:extLst>
            </p:cNvPr>
            <p:cNvSpPr txBox="1"/>
            <p:nvPr/>
          </p:nvSpPr>
          <p:spPr>
            <a:xfrm>
              <a:off x="5436825" y="3661064"/>
              <a:ext cx="13197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cap="small" dirty="0" err="1"/>
                <a:t>Führung</a:t>
              </a:r>
              <a:r>
                <a:rPr lang="es-ES" cap="small" dirty="0"/>
                <a:t>
</a:t>
              </a: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1B4D3855-084B-45E9-BDA9-D9B79AEA97A9}"/>
                </a:ext>
              </a:extLst>
            </p:cNvPr>
            <p:cNvSpPr/>
            <p:nvPr/>
          </p:nvSpPr>
          <p:spPr>
            <a:xfrm>
              <a:off x="4859906" y="2633391"/>
              <a:ext cx="2468803" cy="2468803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Triángulo isósceles 44">
              <a:extLst>
                <a:ext uri="{FF2B5EF4-FFF2-40B4-BE49-F238E27FC236}">
                  <a16:creationId xmlns:a16="http://schemas.microsoft.com/office/drawing/2014/main" id="{6F8371C5-39B3-4974-B648-F2909E713D31}"/>
                </a:ext>
              </a:extLst>
            </p:cNvPr>
            <p:cNvSpPr/>
            <p:nvPr/>
          </p:nvSpPr>
          <p:spPr>
            <a:xfrm>
              <a:off x="3911570" y="4098784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4E10AD5A-B182-46CA-B838-29325061AE63}"/>
                </a:ext>
              </a:extLst>
            </p:cNvPr>
            <p:cNvSpPr/>
            <p:nvPr/>
          </p:nvSpPr>
          <p:spPr>
            <a:xfrm rot="4909666">
              <a:off x="5697266" y="1774898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CBF6E514-53FB-4202-A7F9-D143E999D15C}"/>
                </a:ext>
              </a:extLst>
            </p:cNvPr>
            <p:cNvSpPr/>
            <p:nvPr/>
          </p:nvSpPr>
          <p:spPr>
            <a:xfrm rot="10800000">
              <a:off x="7927848" y="3491002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D293067C-4844-45D8-A6C0-EF205A857C72}"/>
                </a:ext>
              </a:extLst>
            </p:cNvPr>
            <p:cNvSpPr/>
            <p:nvPr/>
          </p:nvSpPr>
          <p:spPr>
            <a:xfrm rot="15783737">
              <a:off x="6169188" y="5835899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4CB06B4C-487E-426D-9E10-D020F0BB3805}"/>
                </a:ext>
              </a:extLst>
            </p:cNvPr>
            <p:cNvSpPr/>
            <p:nvPr/>
          </p:nvSpPr>
          <p:spPr>
            <a:xfrm>
              <a:off x="5583459" y="2226611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A8ADC22A-3564-4684-8BEE-D037055EE4B2}"/>
                </a:ext>
              </a:extLst>
            </p:cNvPr>
            <p:cNvSpPr/>
            <p:nvPr/>
          </p:nvSpPr>
          <p:spPr>
            <a:xfrm>
              <a:off x="5581667" y="4471845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D9E6CE38-EF2D-4434-8AC5-DB355A4C7C6B}"/>
                </a:ext>
              </a:extLst>
            </p:cNvPr>
            <p:cNvSpPr/>
            <p:nvPr/>
          </p:nvSpPr>
          <p:spPr>
            <a:xfrm>
              <a:off x="4460585" y="3334882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F3F4075E-CA9F-4C91-8223-981D5A5E3C59}"/>
                </a:ext>
              </a:extLst>
            </p:cNvPr>
            <p:cNvSpPr/>
            <p:nvPr/>
          </p:nvSpPr>
          <p:spPr>
            <a:xfrm>
              <a:off x="6723759" y="3334882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9973D1ED-CA18-4E80-BCC9-1752E14B8503}"/>
                </a:ext>
              </a:extLst>
            </p:cNvPr>
            <p:cNvSpPr txBox="1"/>
            <p:nvPr/>
          </p:nvSpPr>
          <p:spPr>
            <a:xfrm>
              <a:off x="5581667" y="2545080"/>
              <a:ext cx="1021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Planung</a:t>
              </a:r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
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EC90291A-5C47-4FD6-B0A6-E77296249505}"/>
                </a:ext>
              </a:extLst>
            </p:cNvPr>
            <p:cNvSpPr txBox="1"/>
            <p:nvPr/>
          </p:nvSpPr>
          <p:spPr>
            <a:xfrm>
              <a:off x="6704378" y="3681537"/>
              <a:ext cx="1086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Betrieb</a:t>
              </a:r>
              <a:endPara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0E3A62D7-1110-4CA0-AE9A-47186D0C5D33}"/>
                </a:ext>
              </a:extLst>
            </p:cNvPr>
            <p:cNvSpPr txBox="1"/>
            <p:nvPr/>
          </p:nvSpPr>
          <p:spPr>
            <a:xfrm>
              <a:off x="5482280" y="4861125"/>
              <a:ext cx="121711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Leistungs-bewertung</a:t>
              </a:r>
              <a:r>
                <a:rPr lang="es-E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
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0BE6A076-3757-4EAA-A7B7-43ED74A81EE7}"/>
                </a:ext>
              </a:extLst>
            </p:cNvPr>
            <p:cNvSpPr txBox="1"/>
            <p:nvPr/>
          </p:nvSpPr>
          <p:spPr>
            <a:xfrm>
              <a:off x="4428611" y="3674007"/>
              <a:ext cx="108648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Verbesserung</a:t>
              </a:r>
              <a:endPara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
</a:t>
              </a:r>
              <a:endPara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024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67543"/>
            <a:ext cx="8229600" cy="455862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Fokus auf Energieteam anstelle einzelner Managementverantwortlicher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Forderung Bestimmung von Kompetenzanforderungen und Kommunikation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20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655106"/>
          </a:xfrm>
        </p:spPr>
        <p:txBody>
          <a:bodyPr/>
          <a:lstStyle/>
          <a:p>
            <a:r>
              <a:rPr lang="de-DE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Veränderte Aufbauorganisation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7" y="2531851"/>
            <a:ext cx="5939323" cy="3959549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F8CDC4F5-DCCF-4D2A-8550-9CAA3F325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4283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ES" b="0" i="0" u="none" strike="noStrike" cap="none" normalizeH="0" baseline="0">
              <a:ln>
                <a:noFill/>
              </a:ln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3099410D-02F0-4317-9413-1BF6C9951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120EC20-E622-4119-AA51-A639438A266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Verantwortung Top-Management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C623DC0-2309-4AE8-8FA2-F8E6C29A754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C4AB218-0125-480F-82CE-4361F5EB8499}"/>
              </a:ext>
            </a:extLst>
          </p:cNvPr>
          <p:cNvGrpSpPr/>
          <p:nvPr/>
        </p:nvGrpSpPr>
        <p:grpSpPr>
          <a:xfrm rot="5400000">
            <a:off x="6868095" y="3945485"/>
            <a:ext cx="1015663" cy="2282032"/>
            <a:chOff x="8035424" y="2900900"/>
            <a:chExt cx="1015663" cy="2282032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920972BA-D771-49B9-8D08-9D5D8FADBB1F}"/>
                </a:ext>
              </a:extLst>
            </p:cNvPr>
            <p:cNvSpPr/>
            <p:nvPr/>
          </p:nvSpPr>
          <p:spPr>
            <a:xfrm rot="16200000">
              <a:off x="7490142" y="3898986"/>
              <a:ext cx="182922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Wie sieht die Rollenverteilung bei Ihnen aus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1C78107-136B-4AC0-9BC8-E15C808685FD}"/>
                </a:ext>
              </a:extLst>
            </p:cNvPr>
            <p:cNvSpPr/>
            <p:nvPr/>
          </p:nvSpPr>
          <p:spPr>
            <a:xfrm rot="5400000">
              <a:off x="8216083" y="2720241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749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2084" y="1268760"/>
            <a:ext cx="8229600" cy="4857403"/>
          </a:xfrm>
        </p:spPr>
        <p:txBody>
          <a:bodyPr>
            <a:normAutofit/>
          </a:bodyPr>
          <a:lstStyle/>
          <a:p>
            <a:r>
              <a:rPr lang="es-ES" sz="1800" dirty="0">
                <a:solidFill>
                  <a:srgbClr val="22B88B"/>
                </a:solidFill>
              </a:rPr>
              <a:t>Neue </a:t>
            </a:r>
            <a:r>
              <a:rPr lang="es-ES" sz="1800" dirty="0" err="1">
                <a:solidFill>
                  <a:srgbClr val="22B88B"/>
                </a:solidFill>
              </a:rPr>
              <a:t>Normanforderungen</a:t>
            </a:r>
            <a:r>
              <a:rPr lang="es-ES" sz="1800" dirty="0">
                <a:solidFill>
                  <a:srgbClr val="22B88B"/>
                </a:solidFill>
              </a:rPr>
              <a:t>: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Bestimmung der erforderlichen Kompetenz für </a:t>
            </a:r>
            <a:b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Personen (auch extern!) mit Einfluss auf die ebL bzw. das EnMS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Einleitung zum Erwerb der benötigten Kompetenz und Prüfung Wirksamkeit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Bestimmung der internen und externen </a:t>
            </a:r>
            <a:b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Kommunikation (worüber, wann, wie, wer mit wem)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Sicherstellung zuverlässiger und mit EnMS übereinstimmender Inhalte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1800" dirty="0" err="1">
                <a:solidFill>
                  <a:srgbClr val="22B88B"/>
                </a:solidFill>
              </a:rPr>
              <a:t>Expected</a:t>
            </a:r>
            <a:r>
              <a:rPr lang="es-ES" sz="1800" dirty="0">
                <a:solidFill>
                  <a:srgbClr val="22B88B"/>
                </a:solidFill>
              </a:rPr>
              <a:t> </a:t>
            </a:r>
            <a:r>
              <a:rPr lang="es-ES" sz="1800" dirty="0" err="1">
                <a:solidFill>
                  <a:srgbClr val="22B88B"/>
                </a:solidFill>
              </a:rPr>
              <a:t>Documentation</a:t>
            </a:r>
            <a:r>
              <a:rPr lang="es-ES" sz="1800" dirty="0">
                <a:solidFill>
                  <a:srgbClr val="22B88B"/>
                </a:solidFill>
              </a:rPr>
              <a:t>: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z.B. Kompetenzmatrix, Kompetenzanforderung in der Stellenbeschreibung o.ä.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Prozess zur Regelung der Kommunikation inkl. Kommunikationsmatrix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Prozess zur Abgabe von Verbesserungsvorschlägen inklusive Entscheidung, ob Verbesserungsvorschläge aufbewahrt werden sollen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21</a:t>
            </a:fld>
            <a:endParaRPr lang="de-DE"/>
          </a:p>
        </p:txBody>
      </p:sp>
      <p:grpSp>
        <p:nvGrpSpPr>
          <p:cNvPr id="22" name="Gruppieren 23">
            <a:extLst>
              <a:ext uri="{FF2B5EF4-FFF2-40B4-BE49-F238E27FC236}">
                <a16:creationId xmlns:a16="http://schemas.microsoft.com/office/drawing/2014/main" id="{4DDAD0AB-7F77-4EE2-92B3-A583BB6116C0}"/>
              </a:ext>
            </a:extLst>
          </p:cNvPr>
          <p:cNvGrpSpPr/>
          <p:nvPr/>
        </p:nvGrpSpPr>
        <p:grpSpPr>
          <a:xfrm>
            <a:off x="368808" y="1343892"/>
            <a:ext cx="313276" cy="231481"/>
            <a:chOff x="-3204864" y="2348880"/>
            <a:chExt cx="936104" cy="576064"/>
          </a:xfrm>
        </p:grpSpPr>
        <p:sp>
          <p:nvSpPr>
            <p:cNvPr id="23" name="Rechteckige Legende 24">
              <a:extLst>
                <a:ext uri="{FF2B5EF4-FFF2-40B4-BE49-F238E27FC236}">
                  <a16:creationId xmlns:a16="http://schemas.microsoft.com/office/drawing/2014/main" id="{F37CD7CC-079C-4A07-A225-5D03F7D783B7}"/>
                </a:ext>
              </a:extLst>
            </p:cNvPr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4" name="Gerade Verbindung 25">
              <a:extLst>
                <a:ext uri="{FF2B5EF4-FFF2-40B4-BE49-F238E27FC236}">
                  <a16:creationId xmlns:a16="http://schemas.microsoft.com/office/drawing/2014/main" id="{0419FB0A-D224-4C35-8292-2D929AD27771}"/>
                </a:ext>
              </a:extLst>
            </p:cNvPr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6">
              <a:extLst>
                <a:ext uri="{FF2B5EF4-FFF2-40B4-BE49-F238E27FC236}">
                  <a16:creationId xmlns:a16="http://schemas.microsoft.com/office/drawing/2014/main" id="{8EF4E304-DFC6-4280-911A-DF3ED85C7863}"/>
                </a:ext>
              </a:extLst>
            </p:cNvPr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7">
              <a:extLst>
                <a:ext uri="{FF2B5EF4-FFF2-40B4-BE49-F238E27FC236}">
                  <a16:creationId xmlns:a16="http://schemas.microsoft.com/office/drawing/2014/main" id="{8C7E49AD-948E-4265-9574-F703DA6517A8}"/>
                </a:ext>
              </a:extLst>
            </p:cNvPr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E917CBA-3590-42E9-B73E-CE960D291144}"/>
              </a:ext>
            </a:extLst>
          </p:cNvPr>
          <p:cNvGrpSpPr/>
          <p:nvPr/>
        </p:nvGrpSpPr>
        <p:grpSpPr>
          <a:xfrm>
            <a:off x="368808" y="3334516"/>
            <a:ext cx="432993" cy="485073"/>
            <a:chOff x="144701" y="4312079"/>
            <a:chExt cx="432993" cy="485073"/>
          </a:xfrm>
        </p:grpSpPr>
        <p:grpSp>
          <p:nvGrpSpPr>
            <p:cNvPr id="28" name="Gruppieren 28">
              <a:extLst>
                <a:ext uri="{FF2B5EF4-FFF2-40B4-BE49-F238E27FC236}">
                  <a16:creationId xmlns:a16="http://schemas.microsoft.com/office/drawing/2014/main" id="{ED1479E7-07B5-439A-88A9-CA5EA073836F}"/>
                </a:ext>
              </a:extLst>
            </p:cNvPr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31" name="Rechteckige Legende 29">
                <a:extLst>
                  <a:ext uri="{FF2B5EF4-FFF2-40B4-BE49-F238E27FC236}">
                    <a16:creationId xmlns:a16="http://schemas.microsoft.com/office/drawing/2014/main" id="{87F7D6A1-C802-48A0-95D8-46DDE443615B}"/>
                  </a:ext>
                </a:extLst>
              </p:cNvPr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Gerade Verbindung 30">
                <a:extLst>
                  <a:ext uri="{FF2B5EF4-FFF2-40B4-BE49-F238E27FC236}">
                    <a16:creationId xmlns:a16="http://schemas.microsoft.com/office/drawing/2014/main" id="{25E7656C-B03A-4A9C-99AC-5D501C8BC937}"/>
                  </a:ext>
                </a:extLst>
              </p:cNvPr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1">
                <a:extLst>
                  <a:ext uri="{FF2B5EF4-FFF2-40B4-BE49-F238E27FC236}">
                    <a16:creationId xmlns:a16="http://schemas.microsoft.com/office/drawing/2014/main" id="{C23FFF27-3119-4723-AA5D-0838955B0293}"/>
                  </a:ext>
                </a:extLst>
              </p:cNvPr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2">
                <a:extLst>
                  <a:ext uri="{FF2B5EF4-FFF2-40B4-BE49-F238E27FC236}">
                    <a16:creationId xmlns:a16="http://schemas.microsoft.com/office/drawing/2014/main" id="{AC980011-E74C-4936-B80C-DFFEC252E367}"/>
                  </a:ext>
                </a:extLst>
              </p:cNvPr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Ellipse 34">
              <a:extLst>
                <a:ext uri="{FF2B5EF4-FFF2-40B4-BE49-F238E27FC236}">
                  <a16:creationId xmlns:a16="http://schemas.microsoft.com/office/drawing/2014/main" id="{BDD94A9F-226A-4700-8552-DB8CE1CA703B}"/>
                </a:ext>
              </a:extLst>
            </p:cNvPr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hteck 33">
              <a:extLst>
                <a:ext uri="{FF2B5EF4-FFF2-40B4-BE49-F238E27FC236}">
                  <a16:creationId xmlns:a16="http://schemas.microsoft.com/office/drawing/2014/main" id="{D4D7F943-CEE2-4111-AEA6-CCDCA4DD1DC2}"/>
                </a:ext>
              </a:extLst>
            </p:cNvPr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5" name="Titel 1">
            <a:extLst>
              <a:ext uri="{FF2B5EF4-FFF2-40B4-BE49-F238E27FC236}">
                <a16:creationId xmlns:a16="http://schemas.microsoft.com/office/drawing/2014/main" id="{5C29156C-F445-4D68-AEFE-A9335FC24CCF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Bestimmung von Kompetenz und Kommunikation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EAA310E-2B95-4867-8102-5800C697B11D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E5107CF0-B487-42FD-BE7B-7E1D0184FB99}"/>
              </a:ext>
            </a:extLst>
          </p:cNvPr>
          <p:cNvGrpSpPr/>
          <p:nvPr/>
        </p:nvGrpSpPr>
        <p:grpSpPr>
          <a:xfrm rot="5400000">
            <a:off x="4823140" y="4229110"/>
            <a:ext cx="1015663" cy="2955981"/>
            <a:chOff x="8024732" y="2270898"/>
            <a:chExt cx="1015663" cy="2955981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E645AD0-5EA8-453D-B6BC-22583711BA6E}"/>
                </a:ext>
              </a:extLst>
            </p:cNvPr>
            <p:cNvSpPr/>
            <p:nvPr/>
          </p:nvSpPr>
          <p:spPr>
            <a:xfrm rot="16200000">
              <a:off x="7120485" y="3573277"/>
              <a:ext cx="256854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Sind Kompentenz Anforderungen aus EnMS bereits berücksichtigt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E9395A87-2327-443B-8407-E36B4D8C03EA}"/>
                </a:ext>
              </a:extLst>
            </p:cNvPr>
            <p:cNvSpPr/>
            <p:nvPr/>
          </p:nvSpPr>
          <p:spPr>
            <a:xfrm rot="5400000">
              <a:off x="8205391" y="2090239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686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/>
        </p:nvGraphicFramePr>
        <p:xfrm>
          <a:off x="368808" y="1837057"/>
          <a:ext cx="3743394" cy="378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Pfeil nach rechts 11">
            <a:extLst>
              <a:ext uri="{FF2B5EF4-FFF2-40B4-BE49-F238E27FC236}">
                <a16:creationId xmlns:a16="http://schemas.microsoft.com/office/drawing/2014/main" id="{04959551-3E4F-4FCF-BB8A-EE9C3B51FD55}"/>
              </a:ext>
            </a:extLst>
          </p:cNvPr>
          <p:cNvSpPr/>
          <p:nvPr/>
        </p:nvSpPr>
        <p:spPr>
          <a:xfrm>
            <a:off x="3776431" y="3612972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22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85232" y="4383683"/>
            <a:ext cx="2890557" cy="58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34D6919-5425-4133-8C2E-08DCFF93B054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Kompetenz und Kommunikation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B112DC4-ADAB-4F15-9D33-F6110A103F1D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AD041BF-E05A-400D-8B06-EED064DAB923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6521B5B-5674-44AA-93F1-F27596DEA534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BEDBCA9-40A6-45EE-B0F8-3398AC72143E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A619BEE3-4E2C-43BF-AFA7-DFF3BD9AF8BB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4D60817-71CF-44CB-9DCC-5E0F75BDDC32}"/>
              </a:ext>
            </a:extLst>
          </p:cNvPr>
          <p:cNvSpPr txBox="1"/>
          <p:nvPr/>
        </p:nvSpPr>
        <p:spPr>
          <a:xfrm>
            <a:off x="5351929" y="4711208"/>
            <a:ext cx="217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Dürfen</a:t>
            </a:r>
            <a:r>
              <a:rPr lang="es-ES" dirty="0"/>
              <a:t>
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D436C02-F6DA-440C-98A2-4E31B3F12F23}"/>
              </a:ext>
            </a:extLst>
          </p:cNvPr>
          <p:cNvSpPr txBox="1"/>
          <p:nvPr/>
        </p:nvSpPr>
        <p:spPr>
          <a:xfrm>
            <a:off x="7137537" y="2777364"/>
            <a:ext cx="131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Können</a:t>
            </a:r>
            <a:r>
              <a:rPr lang="es-ES" dirty="0"/>
              <a:t>
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4FC95AD-DB63-4332-8A01-B49D47E22342}"/>
              </a:ext>
            </a:extLst>
          </p:cNvPr>
          <p:cNvSpPr txBox="1"/>
          <p:nvPr/>
        </p:nvSpPr>
        <p:spPr>
          <a:xfrm>
            <a:off x="4442438" y="2782021"/>
            <a:ext cx="131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Wollen</a:t>
            </a:r>
            <a:r>
              <a:rPr lang="es-ES" dirty="0"/>
              <a:t>
</a:t>
            </a:r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96FE38D3-69E8-4E85-B5AB-505F14CD369C}"/>
              </a:ext>
            </a:extLst>
          </p:cNvPr>
          <p:cNvSpPr/>
          <p:nvPr/>
        </p:nvSpPr>
        <p:spPr>
          <a:xfrm rot="14400000">
            <a:off x="4944849" y="3414270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Triángulo isósceles 25">
            <a:extLst>
              <a:ext uri="{FF2B5EF4-FFF2-40B4-BE49-F238E27FC236}">
                <a16:creationId xmlns:a16="http://schemas.microsoft.com/office/drawing/2014/main" id="{89E183A6-5C61-4444-B1C9-589E04333D58}"/>
              </a:ext>
            </a:extLst>
          </p:cNvPr>
          <p:cNvSpPr/>
          <p:nvPr/>
        </p:nvSpPr>
        <p:spPr>
          <a:xfrm rot="7200000" flipH="1">
            <a:off x="6616421" y="3430249"/>
            <a:ext cx="1324120" cy="1154195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3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Triángulo isósceles 25">
            <a:extLst>
              <a:ext uri="{FF2B5EF4-FFF2-40B4-BE49-F238E27FC236}">
                <a16:creationId xmlns:a16="http://schemas.microsoft.com/office/drawing/2014/main" id="{CF69ED13-0699-481B-B30E-C404EFDA85E6}"/>
              </a:ext>
            </a:extLst>
          </p:cNvPr>
          <p:cNvSpPr/>
          <p:nvPr/>
        </p:nvSpPr>
        <p:spPr>
          <a:xfrm>
            <a:off x="5771342" y="1978752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Triángulo isósceles 25">
            <a:extLst>
              <a:ext uri="{FF2B5EF4-FFF2-40B4-BE49-F238E27FC236}">
                <a16:creationId xmlns:a16="http://schemas.microsoft.com/office/drawing/2014/main" id="{CA45759C-A379-45E7-B426-D8A5D208C29A}"/>
              </a:ext>
            </a:extLst>
          </p:cNvPr>
          <p:cNvSpPr/>
          <p:nvPr/>
        </p:nvSpPr>
        <p:spPr>
          <a:xfrm flipV="1">
            <a:off x="5788830" y="2955718"/>
            <a:ext cx="1337122" cy="1336214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  <a:gd name="connsiteX0" fmla="*/ 33613 w 1409723"/>
              <a:gd name="connsiteY0" fmla="*/ 1160094 h 1341349"/>
              <a:gd name="connsiteX1" fmla="*/ 181504 w 1409723"/>
              <a:gd name="connsiteY1" fmla="*/ 553002 h 1341349"/>
              <a:gd name="connsiteX2" fmla="*/ 722743 w 1409723"/>
              <a:gd name="connsiteY2" fmla="*/ 211 h 1341349"/>
              <a:gd name="connsiteX3" fmla="*/ 1120179 w 1409723"/>
              <a:gd name="connsiteY3" fmla="*/ 371794 h 1341349"/>
              <a:gd name="connsiteX4" fmla="*/ 1334351 w 1409723"/>
              <a:gd name="connsiteY4" fmla="*/ 850148 h 1341349"/>
              <a:gd name="connsiteX5" fmla="*/ 1369559 w 1409723"/>
              <a:gd name="connsiteY5" fmla="*/ 1166451 h 1341349"/>
              <a:gd name="connsiteX6" fmla="*/ 725243 w 1409723"/>
              <a:gd name="connsiteY6" fmla="*/ 1341349 h 1341349"/>
              <a:gd name="connsiteX7" fmla="*/ 33613 w 1409723"/>
              <a:gd name="connsiteY7" fmla="*/ 1160094 h 1341349"/>
              <a:gd name="connsiteX0" fmla="*/ 33613 w 1369561"/>
              <a:gd name="connsiteY0" fmla="*/ 1160094 h 1341349"/>
              <a:gd name="connsiteX1" fmla="*/ 181504 w 1369561"/>
              <a:gd name="connsiteY1" fmla="*/ 553002 h 1341349"/>
              <a:gd name="connsiteX2" fmla="*/ 722743 w 1369561"/>
              <a:gd name="connsiteY2" fmla="*/ 211 h 1341349"/>
              <a:gd name="connsiteX3" fmla="*/ 1120179 w 1369561"/>
              <a:gd name="connsiteY3" fmla="*/ 371794 h 1341349"/>
              <a:gd name="connsiteX4" fmla="*/ 1334351 w 1369561"/>
              <a:gd name="connsiteY4" fmla="*/ 850148 h 1341349"/>
              <a:gd name="connsiteX5" fmla="*/ 1369559 w 1369561"/>
              <a:gd name="connsiteY5" fmla="*/ 1166451 h 1341349"/>
              <a:gd name="connsiteX6" fmla="*/ 725243 w 1369561"/>
              <a:gd name="connsiteY6" fmla="*/ 1341349 h 1341349"/>
              <a:gd name="connsiteX7" fmla="*/ 33613 w 1369561"/>
              <a:gd name="connsiteY7" fmla="*/ 1160094 h 1341349"/>
              <a:gd name="connsiteX0" fmla="*/ 1174 w 1337122"/>
              <a:gd name="connsiteY0" fmla="*/ 1160094 h 1341349"/>
              <a:gd name="connsiteX1" fmla="*/ 149065 w 1337122"/>
              <a:gd name="connsiteY1" fmla="*/ 553002 h 1341349"/>
              <a:gd name="connsiteX2" fmla="*/ 690304 w 1337122"/>
              <a:gd name="connsiteY2" fmla="*/ 211 h 1341349"/>
              <a:gd name="connsiteX3" fmla="*/ 1087740 w 1337122"/>
              <a:gd name="connsiteY3" fmla="*/ 371794 h 1341349"/>
              <a:gd name="connsiteX4" fmla="*/ 1301912 w 1337122"/>
              <a:gd name="connsiteY4" fmla="*/ 850148 h 1341349"/>
              <a:gd name="connsiteX5" fmla="*/ 1337120 w 1337122"/>
              <a:gd name="connsiteY5" fmla="*/ 1166451 h 1341349"/>
              <a:gd name="connsiteX6" fmla="*/ 692804 w 1337122"/>
              <a:gd name="connsiteY6" fmla="*/ 1341349 h 1341349"/>
              <a:gd name="connsiteX7" fmla="*/ 1174 w 1337122"/>
              <a:gd name="connsiteY7" fmla="*/ 1160094 h 1341349"/>
              <a:gd name="connsiteX0" fmla="*/ 1174 w 1337122"/>
              <a:gd name="connsiteY0" fmla="*/ 1160094 h 1343556"/>
              <a:gd name="connsiteX1" fmla="*/ 149065 w 1337122"/>
              <a:gd name="connsiteY1" fmla="*/ 553002 h 1343556"/>
              <a:gd name="connsiteX2" fmla="*/ 690304 w 1337122"/>
              <a:gd name="connsiteY2" fmla="*/ 211 h 1343556"/>
              <a:gd name="connsiteX3" fmla="*/ 1087740 w 1337122"/>
              <a:gd name="connsiteY3" fmla="*/ 371794 h 1343556"/>
              <a:gd name="connsiteX4" fmla="*/ 1301912 w 1337122"/>
              <a:gd name="connsiteY4" fmla="*/ 850148 h 1343556"/>
              <a:gd name="connsiteX5" fmla="*/ 1337120 w 1337122"/>
              <a:gd name="connsiteY5" fmla="*/ 1166451 h 1343556"/>
              <a:gd name="connsiteX6" fmla="*/ 692804 w 1337122"/>
              <a:gd name="connsiteY6" fmla="*/ 1341349 h 1343556"/>
              <a:gd name="connsiteX7" fmla="*/ 1174 w 1337122"/>
              <a:gd name="connsiteY7" fmla="*/ 1160094 h 1343556"/>
              <a:gd name="connsiteX0" fmla="*/ 1174 w 1337122"/>
              <a:gd name="connsiteY0" fmla="*/ 1152956 h 1336418"/>
              <a:gd name="connsiteX1" fmla="*/ 149065 w 1337122"/>
              <a:gd name="connsiteY1" fmla="*/ 545864 h 1336418"/>
              <a:gd name="connsiteX2" fmla="*/ 661729 w 1337122"/>
              <a:gd name="connsiteY2" fmla="*/ 217 h 1336418"/>
              <a:gd name="connsiteX3" fmla="*/ 1087740 w 1337122"/>
              <a:gd name="connsiteY3" fmla="*/ 364656 h 1336418"/>
              <a:gd name="connsiteX4" fmla="*/ 1301912 w 1337122"/>
              <a:gd name="connsiteY4" fmla="*/ 843010 h 1336418"/>
              <a:gd name="connsiteX5" fmla="*/ 1337120 w 1337122"/>
              <a:gd name="connsiteY5" fmla="*/ 1159313 h 1336418"/>
              <a:gd name="connsiteX6" fmla="*/ 692804 w 1337122"/>
              <a:gd name="connsiteY6" fmla="*/ 1334211 h 1336418"/>
              <a:gd name="connsiteX7" fmla="*/ 1174 w 1337122"/>
              <a:gd name="connsiteY7" fmla="*/ 1152956 h 1336418"/>
              <a:gd name="connsiteX0" fmla="*/ 1174 w 1337122"/>
              <a:gd name="connsiteY0" fmla="*/ 1154780 h 1338242"/>
              <a:gd name="connsiteX1" fmla="*/ 149065 w 1337122"/>
              <a:gd name="connsiteY1" fmla="*/ 547688 h 1338242"/>
              <a:gd name="connsiteX2" fmla="*/ 661729 w 1337122"/>
              <a:gd name="connsiteY2" fmla="*/ 2041 h 1338242"/>
              <a:gd name="connsiteX3" fmla="*/ 1071072 w 1337122"/>
              <a:gd name="connsiteY3" fmla="*/ 378386 h 1338242"/>
              <a:gd name="connsiteX4" fmla="*/ 1301912 w 1337122"/>
              <a:gd name="connsiteY4" fmla="*/ 844834 h 1338242"/>
              <a:gd name="connsiteX5" fmla="*/ 1337120 w 1337122"/>
              <a:gd name="connsiteY5" fmla="*/ 1161137 h 1338242"/>
              <a:gd name="connsiteX6" fmla="*/ 692804 w 1337122"/>
              <a:gd name="connsiteY6" fmla="*/ 1336035 h 1338242"/>
              <a:gd name="connsiteX7" fmla="*/ 1174 w 1337122"/>
              <a:gd name="connsiteY7" fmla="*/ 1154780 h 1338242"/>
              <a:gd name="connsiteX0" fmla="*/ 1174 w 1337122"/>
              <a:gd name="connsiteY0" fmla="*/ 1152752 h 1336214"/>
              <a:gd name="connsiteX1" fmla="*/ 149065 w 1337122"/>
              <a:gd name="connsiteY1" fmla="*/ 545660 h 1336214"/>
              <a:gd name="connsiteX2" fmla="*/ 661729 w 1337122"/>
              <a:gd name="connsiteY2" fmla="*/ 13 h 1336214"/>
              <a:gd name="connsiteX3" fmla="*/ 1071072 w 1337122"/>
              <a:gd name="connsiteY3" fmla="*/ 376358 h 1336214"/>
              <a:gd name="connsiteX4" fmla="*/ 1301912 w 1337122"/>
              <a:gd name="connsiteY4" fmla="*/ 842806 h 1336214"/>
              <a:gd name="connsiteX5" fmla="*/ 1337120 w 1337122"/>
              <a:gd name="connsiteY5" fmla="*/ 1159109 h 1336214"/>
              <a:gd name="connsiteX6" fmla="*/ 692804 w 1337122"/>
              <a:gd name="connsiteY6" fmla="*/ 1334007 h 1336214"/>
              <a:gd name="connsiteX7" fmla="*/ 1174 w 1337122"/>
              <a:gd name="connsiteY7" fmla="*/ 1152752 h 133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122" h="1336214">
                <a:moveTo>
                  <a:pt x="1174" y="1152752"/>
                </a:moveTo>
                <a:cubicBezTo>
                  <a:pt x="-6106" y="1123755"/>
                  <a:pt x="17804" y="775330"/>
                  <a:pt x="149065" y="545660"/>
                </a:cubicBezTo>
                <a:cubicBezTo>
                  <a:pt x="402216" y="115985"/>
                  <a:pt x="660461" y="2036"/>
                  <a:pt x="661729" y="13"/>
                </a:cubicBezTo>
                <a:cubicBezTo>
                  <a:pt x="662997" y="-2010"/>
                  <a:pt x="973432" y="243139"/>
                  <a:pt x="1071072" y="376358"/>
                </a:cubicBezTo>
                <a:cubicBezTo>
                  <a:pt x="1168713" y="509577"/>
                  <a:pt x="1264129" y="712546"/>
                  <a:pt x="1301912" y="842806"/>
                </a:cubicBezTo>
                <a:cubicBezTo>
                  <a:pt x="1317586" y="897059"/>
                  <a:pt x="1336244" y="1158205"/>
                  <a:pt x="1337120" y="1159109"/>
                </a:cubicBezTo>
                <a:cubicBezTo>
                  <a:pt x="1337996" y="1160013"/>
                  <a:pt x="1077219" y="1291434"/>
                  <a:pt x="692804" y="1334007"/>
                </a:cubicBezTo>
                <a:cubicBezTo>
                  <a:pt x="380700" y="1357820"/>
                  <a:pt x="8454" y="1181749"/>
                  <a:pt x="1174" y="115275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A32CC77-F3BC-4950-8796-CC390D5CF0E8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  <a:noFill/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D1EE81A5-63EF-411F-80B5-97CF16760B18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 dirty="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AA3DDDC-563A-44D8-B5A9-39B86A71ED73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94941CD-08C2-4613-837E-6008388AF42F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5796207" y="3161602"/>
            <a:ext cx="1315130" cy="504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600" b="1" dirty="0">
                <a:solidFill>
                  <a:schemeClr val="bg1"/>
                </a:solidFill>
              </a:rPr>
              <a:t>Motivation Erfolg
</a:t>
            </a:r>
          </a:p>
        </p:txBody>
      </p:sp>
      <p:sp>
        <p:nvSpPr>
          <p:cNvPr id="40" name="Untertitel 5">
            <a:extLst>
              <a:ext uri="{FF2B5EF4-FFF2-40B4-BE49-F238E27FC236}">
                <a16:creationId xmlns:a16="http://schemas.microsoft.com/office/drawing/2014/main" id="{3E426E9E-CD0C-4F74-AF98-1A04B39B6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655106"/>
          </a:xfrm>
        </p:spPr>
        <p:txBody>
          <a:bodyPr/>
          <a:lstStyle/>
          <a:p>
            <a:pPr algn="just"/>
            <a:r>
              <a:rPr lang="de-DE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Wie können wir erreichen,  dass Kollegen und Mitarbeiter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?</a:t>
            </a:r>
          </a:p>
        </p:txBody>
      </p:sp>
      <p:sp>
        <p:nvSpPr>
          <p:cNvPr id="41" name="Textfeld 13">
            <a:extLst>
              <a:ext uri="{FF2B5EF4-FFF2-40B4-BE49-F238E27FC236}">
                <a16:creationId xmlns:a16="http://schemas.microsoft.com/office/drawing/2014/main" id="{A95AB062-7FD5-43E5-91F9-643523F8B665}"/>
              </a:ext>
            </a:extLst>
          </p:cNvPr>
          <p:cNvSpPr txBox="1"/>
          <p:nvPr/>
        </p:nvSpPr>
        <p:spPr>
          <a:xfrm>
            <a:off x="7926728" y="5544517"/>
            <a:ext cx="897882" cy="650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?!</a:t>
            </a:r>
          </a:p>
        </p:txBody>
      </p:sp>
      <p:sp>
        <p:nvSpPr>
          <p:cNvPr id="42" name="Pfeil nach rechts 10">
            <a:extLst>
              <a:ext uri="{FF2B5EF4-FFF2-40B4-BE49-F238E27FC236}">
                <a16:creationId xmlns:a16="http://schemas.microsoft.com/office/drawing/2014/main" id="{5EFA914A-BBCB-430B-99F2-7D536B6E3D21}"/>
              </a:ext>
            </a:extLst>
          </p:cNvPr>
          <p:cNvSpPr/>
          <p:nvPr/>
        </p:nvSpPr>
        <p:spPr>
          <a:xfrm>
            <a:off x="3480611" y="31957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3" grpId="0" animBg="1"/>
      <p:bldP spid="10" grpId="0"/>
      <p:bldP spid="15" grpId="0"/>
      <p:bldP spid="41" grpId="0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1" y="1268760"/>
            <a:ext cx="5471326" cy="485740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rgbClr val="22B88B"/>
                </a:solidFill>
              </a:rPr>
              <a:t>Was ist das übergeordnete Ziel im Unternehmen</a:t>
            </a:r>
            <a:r>
              <a:rPr lang="en-US" dirty="0">
                <a:solidFill>
                  <a:srgbClr val="22B88B"/>
                </a:solidFill>
              </a:rPr>
              <a:t>?</a:t>
            </a:r>
            <a:endParaRPr lang="es-ES" dirty="0">
              <a:solidFill>
                <a:srgbClr val="22B88B"/>
              </a:solidFill>
            </a:endParaRP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Welche die untergeordneten?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Tipp: Smarte Ziele setzen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rgbClr val="22B88B"/>
                </a:solidFill>
              </a:rPr>
              <a:t>Welche Zielgruppe(n) muss / sollte ich berücksichtigen</a:t>
            </a:r>
            <a:r>
              <a:rPr lang="en-US" dirty="0">
                <a:solidFill>
                  <a:srgbClr val="22B88B"/>
                </a:solidFill>
              </a:rPr>
              <a:t>? 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Management, Führungskräfte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Technische / kaufmännische Mitarbeiter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Facharbeiter,…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rgbClr val="22B88B"/>
                </a:solidFill>
              </a:rPr>
              <a:t>Welche Maßnahmen, Turnus, Formate, Kommunikation eignen sich?</a:t>
            </a:r>
            <a:endParaRPr lang="en-US" dirty="0">
              <a:solidFill>
                <a:srgbClr val="22B88B"/>
              </a:solidFill>
            </a:endParaRP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möchte ich mit der z.B. Maßnahmen erreichen 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Welche Hindernisse könnten auftreten?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Wie kontrolliere ich die Wirksamkeit?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Welche Abteilungen können unterstützen?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de-DE" sz="1900" b="1" dirty="0">
                <a:solidFill>
                  <a:srgbClr val="22B88B"/>
                </a:solidFill>
              </a:rPr>
              <a:t>Ganzheitliches Konzept in den KVP einbinden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23</a:t>
            </a:fld>
            <a:endParaRPr lang="de-DE"/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6209530" y="3392444"/>
            <a:ext cx="2736000" cy="2962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42" y="1371721"/>
            <a:ext cx="3251758" cy="251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3"/>
          <p:cNvSpPr txBox="1">
            <a:spLocks/>
          </p:cNvSpPr>
          <p:nvPr/>
        </p:nvSpPr>
        <p:spPr>
          <a:xfrm>
            <a:off x="6212560" y="3406688"/>
            <a:ext cx="2736000" cy="2962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  <a:p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0C86E28-7273-42E7-AC84-38C3C5C96FDD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solidFill>
                  <a:srgbClr val="FFFFFF"/>
                </a:solidFill>
              </a:rPr>
              <a:t>Mitarbeiterkompetenz und Motivation  basiert auf einem Konzept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B2A55F6-7A38-4D12-ADCB-C04392434B44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A1A998B-D202-47B9-B28A-517250D9C418}"/>
              </a:ext>
            </a:extLst>
          </p:cNvPr>
          <p:cNvGrpSpPr/>
          <p:nvPr/>
        </p:nvGrpSpPr>
        <p:grpSpPr>
          <a:xfrm rot="5400000">
            <a:off x="6811586" y="3525338"/>
            <a:ext cx="1015663" cy="2906238"/>
            <a:chOff x="7820039" y="2443903"/>
            <a:chExt cx="1015663" cy="290623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BB03EAE-9CAC-4C66-A142-B9B94EC4FA95}"/>
                </a:ext>
              </a:extLst>
            </p:cNvPr>
            <p:cNvSpPr/>
            <p:nvPr/>
          </p:nvSpPr>
          <p:spPr>
            <a:xfrm rot="16200000">
              <a:off x="6798867" y="3527690"/>
              <a:ext cx="290623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Gibt es schon ein Kommunikations-</a:t>
              </a:r>
              <a:b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konzept</a:t>
              </a:r>
              <a:endPara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B83568A-CE44-4BB1-B403-C157CD9C3D2C}"/>
                </a:ext>
              </a:extLst>
            </p:cNvPr>
            <p:cNvSpPr/>
            <p:nvPr/>
          </p:nvSpPr>
          <p:spPr>
            <a:xfrm rot="5400000">
              <a:off x="8000698" y="2332928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448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03DE744-389D-436A-919C-22A8400453D7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Ansätze und Beispiele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2B28D0-670F-4AE6-A057-45A6B902A6AE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Diagramm 7">
            <a:extLst>
              <a:ext uri="{FF2B5EF4-FFF2-40B4-BE49-F238E27FC236}">
                <a16:creationId xmlns:a16="http://schemas.microsoft.com/office/drawing/2014/main" id="{4B65AC1A-C35C-4BCF-B35C-8512943551C5}"/>
              </a:ext>
            </a:extLst>
          </p:cNvPr>
          <p:cNvGraphicFramePr/>
          <p:nvPr/>
        </p:nvGraphicFramePr>
        <p:xfrm>
          <a:off x="211370" y="917162"/>
          <a:ext cx="8595022" cy="503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9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sta De ComprobaciÃ³n, De VerificaciÃ³n, Lista, Marcador">
            <a:extLst>
              <a:ext uri="{FF2B5EF4-FFF2-40B4-BE49-F238E27FC236}">
                <a16:creationId xmlns:a16="http://schemas.microsoft.com/office/drawing/2014/main" id="{E10D3D84-18C6-426E-A32C-363C3CAE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84"/>
            <a:ext cx="9144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7D7CEA6-F5EC-4BAC-8659-0472170DF6B9}"/>
              </a:ext>
            </a:extLst>
          </p:cNvPr>
          <p:cNvSpPr/>
          <p:nvPr/>
        </p:nvSpPr>
        <p:spPr>
          <a:xfrm>
            <a:off x="923925" y="1816046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Messung</a:t>
            </a: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Verifizierung</a:t>
            </a:r>
            <a:endParaRPr lang="de-DE" sz="66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527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Übernahme der „High-Level-Structure“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Stärkere Verantwortung und Mitwirkung des Top-Managements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Stärkere Integration in strategische Managementprozesse, insb</a:t>
            </a:r>
            <a:r>
              <a:rPr lang="es-E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Kontext- und Risikoanalyse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Sicherstellung Zielerreichung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Bestimmung von Kompetenz und Kommunikation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Ressourcenplanung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Einführung des Konzepts der Normalisierung von Kennzahlen und Ausgangsbasen für konkretere Nachweisführung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Ergänzungen bzgl. des Plans für die Energiedatensammlung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Begriffliche Klarstellungen und Aktualisierung von Definition</a:t>
            </a:r>
            <a:endParaRPr lang="es-E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 dirty="0"/>
          </a:p>
          <a:p>
            <a:endParaRPr lang="nl-NL" b="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 dirty="0">
              <a:highlight>
                <a:srgbClr val="FFFF00"/>
              </a:highlight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46331" y="3702391"/>
            <a:ext cx="8240469" cy="13779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23396" y="3392500"/>
            <a:ext cx="4224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FFC000"/>
                </a:solidFill>
              </a:rPr>
              <a:t>Focusthemen</a:t>
            </a:r>
            <a:r>
              <a:rPr lang="en-US" sz="1400" b="1" dirty="0">
                <a:solidFill>
                  <a:srgbClr val="FFC000"/>
                </a:solidFill>
              </a:rPr>
              <a:t> </a:t>
            </a:r>
            <a:r>
              <a:rPr lang="en-US" sz="1400" b="1" dirty="0" err="1">
                <a:solidFill>
                  <a:srgbClr val="FFC000"/>
                </a:solidFill>
              </a:rPr>
              <a:t>für</a:t>
            </a:r>
            <a:r>
              <a:rPr lang="en-US" sz="1400" b="1" dirty="0">
                <a:solidFill>
                  <a:srgbClr val="FFC000"/>
                </a:solidFill>
              </a:rPr>
              <a:t> Energy Manager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26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0A2A68-EFD3-489C-AF92-1F1AD061187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l-NL" dirty="0"/>
              <a:t>Significant changes to 50001:2018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D6366-EC73-4F17-AA75-3969E4B436A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2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27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0A2A68-EFD3-489C-AF92-1F1AD061187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Notwendigkeit zur Normalisierung von Variablen im Monitoring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D6366-EC73-4F17-AA75-3969E4B436A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CAE00F-CEFD-4BE5-A4CD-DFD93B036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 descr="COP KM">
            <a:extLst>
              <a:ext uri="{FF2B5EF4-FFF2-40B4-BE49-F238E27FC236}">
                <a16:creationId xmlns:a16="http://schemas.microsoft.com/office/drawing/2014/main" id="{E6E0AD15-FACF-469F-A9AA-9795EAA80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4"/>
          <a:stretch/>
        </p:blipFill>
        <p:spPr bwMode="auto">
          <a:xfrm>
            <a:off x="363306" y="1138248"/>
            <a:ext cx="5665379" cy="513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2">
            <a:extLst>
              <a:ext uri="{FF2B5EF4-FFF2-40B4-BE49-F238E27FC236}">
                <a16:creationId xmlns:a16="http://schemas.microsoft.com/office/drawing/2014/main" id="{2D08F193-5906-41A4-841B-122C18C6C022}"/>
              </a:ext>
            </a:extLst>
          </p:cNvPr>
          <p:cNvSpPr txBox="1"/>
          <p:nvPr/>
        </p:nvSpPr>
        <p:spPr>
          <a:xfrm>
            <a:off x="2776272" y="2282675"/>
            <a:ext cx="4196801" cy="3286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Effizienz der Kälteerzeugung sinkt mit steigender Außentemperatur!</a:t>
            </a:r>
          </a:p>
        </p:txBody>
      </p:sp>
      <p:sp>
        <p:nvSpPr>
          <p:cNvPr id="14" name="Rechteck 4">
            <a:extLst>
              <a:ext uri="{FF2B5EF4-FFF2-40B4-BE49-F238E27FC236}">
                <a16:creationId xmlns:a16="http://schemas.microsoft.com/office/drawing/2014/main" id="{464A262E-6164-4D39-B101-DEBD5834AF20}"/>
              </a:ext>
            </a:extLst>
          </p:cNvPr>
          <p:cNvSpPr/>
          <p:nvPr/>
        </p:nvSpPr>
        <p:spPr>
          <a:xfrm>
            <a:off x="1931070" y="1608478"/>
            <a:ext cx="2819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Effizienz [kWh(Kälte)/kWh(Strom)] </a:t>
            </a:r>
            <a:endParaRPr lang="de-DE" sz="1400" dirty="0"/>
          </a:p>
        </p:txBody>
      </p:sp>
      <p:sp>
        <p:nvSpPr>
          <p:cNvPr id="15" name="Textfeld 12">
            <a:extLst>
              <a:ext uri="{FF2B5EF4-FFF2-40B4-BE49-F238E27FC236}">
                <a16:creationId xmlns:a16="http://schemas.microsoft.com/office/drawing/2014/main" id="{3220E447-8A3F-4E48-ADD3-33C296782A16}"/>
              </a:ext>
            </a:extLst>
          </p:cNvPr>
          <p:cNvSpPr txBox="1"/>
          <p:nvPr/>
        </p:nvSpPr>
        <p:spPr>
          <a:xfrm>
            <a:off x="4690527" y="3190208"/>
            <a:ext cx="3342807" cy="770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Außentemperatur ist eine externe Einflussgröße!</a:t>
            </a:r>
          </a:p>
        </p:txBody>
      </p:sp>
      <p:sp>
        <p:nvSpPr>
          <p:cNvPr id="16" name="Textfeld 13">
            <a:extLst>
              <a:ext uri="{FF2B5EF4-FFF2-40B4-BE49-F238E27FC236}">
                <a16:creationId xmlns:a16="http://schemas.microsoft.com/office/drawing/2014/main" id="{1AF316DE-9FF8-4BD4-AFE7-22A1E8ADA4FB}"/>
              </a:ext>
            </a:extLst>
          </p:cNvPr>
          <p:cNvSpPr txBox="1"/>
          <p:nvPr/>
        </p:nvSpPr>
        <p:spPr>
          <a:xfrm>
            <a:off x="5953734" y="4414095"/>
            <a:ext cx="2988753" cy="770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Faires Monitoring muss das berücksichtigen!</a:t>
            </a:r>
          </a:p>
        </p:txBody>
      </p:sp>
    </p:spTree>
    <p:extLst>
      <p:ext uri="{BB962C8B-B14F-4D97-AF65-F5344CB8AC3E}">
        <p14:creationId xmlns:p14="http://schemas.microsoft.com/office/powerpoint/2010/main" val="393726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28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0A2A68-EFD3-489C-AF92-1F1AD061187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Energieanwendungen als Systeme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D6366-EC73-4F17-AA75-3969E4B436A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1DA4937-56C9-4EBF-83B0-A86812C8B90E}"/>
              </a:ext>
            </a:extLst>
          </p:cNvPr>
          <p:cNvSpPr txBox="1">
            <a:spLocks/>
          </p:cNvSpPr>
          <p:nvPr/>
        </p:nvSpPr>
        <p:spPr>
          <a:xfrm>
            <a:off x="539550" y="950552"/>
            <a:ext cx="8423279" cy="838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Für den Aufbau von aussagekräftigem Monitoring hilft es, Anlagen als Systeme zu verstehen</a:t>
            </a:r>
            <a:endParaRPr lang="de-DE" dirty="0"/>
          </a:p>
        </p:txBody>
      </p:sp>
      <p:sp>
        <p:nvSpPr>
          <p:cNvPr id="18" name="Abgerundetes Rechteck 3">
            <a:extLst>
              <a:ext uri="{FF2B5EF4-FFF2-40B4-BE49-F238E27FC236}">
                <a16:creationId xmlns:a16="http://schemas.microsoft.com/office/drawing/2014/main" id="{74F13520-FB07-46C2-94BA-2BB54221DD01}"/>
              </a:ext>
            </a:extLst>
          </p:cNvPr>
          <p:cNvSpPr/>
          <p:nvPr/>
        </p:nvSpPr>
        <p:spPr>
          <a:xfrm>
            <a:off x="2725616" y="1894112"/>
            <a:ext cx="1943099" cy="179363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19" name="Gerade Verbindung mit Pfeil 38">
            <a:extLst>
              <a:ext uri="{FF2B5EF4-FFF2-40B4-BE49-F238E27FC236}">
                <a16:creationId xmlns:a16="http://schemas.microsoft.com/office/drawing/2014/main" id="{6715C442-958D-4237-AFDB-409D22242AAA}"/>
              </a:ext>
            </a:extLst>
          </p:cNvPr>
          <p:cNvCxnSpPr/>
          <p:nvPr/>
        </p:nvCxnSpPr>
        <p:spPr>
          <a:xfrm flipV="1">
            <a:off x="1914863" y="2572020"/>
            <a:ext cx="977082" cy="2"/>
          </a:xfrm>
          <a:prstGeom prst="straightConnector1">
            <a:avLst/>
          </a:prstGeom>
          <a:noFill/>
          <a:ln w="38103">
            <a:solidFill>
              <a:srgbClr val="054F86"/>
            </a:solidFill>
            <a:prstDash val="solid"/>
            <a:round/>
            <a:tailEnd type="arrow"/>
          </a:ln>
        </p:spPr>
      </p:cxnSp>
      <p:sp>
        <p:nvSpPr>
          <p:cNvPr id="20" name="Textfeld 8">
            <a:extLst>
              <a:ext uri="{FF2B5EF4-FFF2-40B4-BE49-F238E27FC236}">
                <a16:creationId xmlns:a16="http://schemas.microsoft.com/office/drawing/2014/main" id="{78B8461D-3140-44F0-BFAC-99BD1EB16D60}"/>
              </a:ext>
            </a:extLst>
          </p:cNvPr>
          <p:cNvSpPr txBox="1"/>
          <p:nvPr/>
        </p:nvSpPr>
        <p:spPr>
          <a:xfrm>
            <a:off x="2813539" y="3317897"/>
            <a:ext cx="1855176" cy="2651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</a:rPr>
              <a:t>Externe </a:t>
            </a:r>
            <a:r>
              <a:rPr lang="de-DE" sz="1200" b="1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</a:rPr>
              <a:t>Einflüssgrößen</a:t>
            </a:r>
            <a:endParaRPr lang="de-DE" sz="1200" b="1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</p:txBody>
      </p:sp>
      <p:sp>
        <p:nvSpPr>
          <p:cNvPr id="21" name="Textfeld 28">
            <a:extLst>
              <a:ext uri="{FF2B5EF4-FFF2-40B4-BE49-F238E27FC236}">
                <a16:creationId xmlns:a16="http://schemas.microsoft.com/office/drawing/2014/main" id="{74C679FF-8323-44DC-93F7-61279165CA39}"/>
              </a:ext>
            </a:extLst>
          </p:cNvPr>
          <p:cNvSpPr txBox="1"/>
          <p:nvPr/>
        </p:nvSpPr>
        <p:spPr>
          <a:xfrm>
            <a:off x="4859587" y="2251953"/>
            <a:ext cx="977082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</a:rPr>
              <a:t>Nutzen</a:t>
            </a:r>
          </a:p>
        </p:txBody>
      </p:sp>
      <p:sp>
        <p:nvSpPr>
          <p:cNvPr id="22" name="Textfeld 50">
            <a:extLst>
              <a:ext uri="{FF2B5EF4-FFF2-40B4-BE49-F238E27FC236}">
                <a16:creationId xmlns:a16="http://schemas.microsoft.com/office/drawing/2014/main" id="{73CE81C1-63FA-46D4-A99E-8A36FBC12CC2}"/>
              </a:ext>
            </a:extLst>
          </p:cNvPr>
          <p:cNvSpPr txBox="1"/>
          <p:nvPr/>
        </p:nvSpPr>
        <p:spPr>
          <a:xfrm>
            <a:off x="1914863" y="2226570"/>
            <a:ext cx="977082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</a:rPr>
              <a:t>Aufwand</a:t>
            </a:r>
          </a:p>
        </p:txBody>
      </p:sp>
      <p:sp>
        <p:nvSpPr>
          <p:cNvPr id="23" name="Abgerundetes Rechteck 13">
            <a:extLst>
              <a:ext uri="{FF2B5EF4-FFF2-40B4-BE49-F238E27FC236}">
                <a16:creationId xmlns:a16="http://schemas.microsoft.com/office/drawing/2014/main" id="{DC2D70E0-5FE3-4646-BE6C-380C1DEF6931}"/>
              </a:ext>
            </a:extLst>
          </p:cNvPr>
          <p:cNvSpPr/>
          <p:nvPr/>
        </p:nvSpPr>
        <p:spPr>
          <a:xfrm>
            <a:off x="2891945" y="2036896"/>
            <a:ext cx="1646999" cy="105297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2F2F2"/>
          </a:solidFill>
          <a:ln w="25402">
            <a:solidFill>
              <a:srgbClr val="0669B2"/>
            </a:solidFill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System</a:t>
            </a:r>
          </a:p>
        </p:txBody>
      </p:sp>
      <p:sp>
        <p:nvSpPr>
          <p:cNvPr id="24" name="Rechteck 4">
            <a:extLst>
              <a:ext uri="{FF2B5EF4-FFF2-40B4-BE49-F238E27FC236}">
                <a16:creationId xmlns:a16="http://schemas.microsoft.com/office/drawing/2014/main" id="{4DFF081C-5900-4614-AB76-4D3E7C0069D9}"/>
              </a:ext>
            </a:extLst>
          </p:cNvPr>
          <p:cNvSpPr/>
          <p:nvPr/>
        </p:nvSpPr>
        <p:spPr>
          <a:xfrm>
            <a:off x="439616" y="3815888"/>
            <a:ext cx="8366776" cy="70788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Systeme: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solidFill>
                  <a:srgbClr val="595959"/>
                </a:solidFill>
                <a:latin typeface="Calibri"/>
                <a:cs typeface="Calibri"/>
              </a:rPr>
              <a:t>setzen Aufwände (z. B. Strom) ein, um Nutzen (z. B. Produkte) zu erzeugen</a:t>
            </a:r>
            <a:endParaRPr lang="en-GB" sz="2000" b="0" i="0" u="none" strike="noStrike" kern="1200" cap="none" spc="0" baseline="0" dirty="0">
              <a:solidFill>
                <a:srgbClr val="595959"/>
              </a:solidFill>
              <a:uFillTx/>
              <a:latin typeface="Calibri"/>
              <a:cs typeface="Calibri"/>
            </a:endParaRPr>
          </a:p>
        </p:txBody>
      </p:sp>
      <p:sp>
        <p:nvSpPr>
          <p:cNvPr id="25" name="Rechteck 29">
            <a:extLst>
              <a:ext uri="{FF2B5EF4-FFF2-40B4-BE49-F238E27FC236}">
                <a16:creationId xmlns:a16="http://schemas.microsoft.com/office/drawing/2014/main" id="{D11B13C9-7C82-4205-A31F-CFEE1B1DEE82}"/>
              </a:ext>
            </a:extLst>
          </p:cNvPr>
          <p:cNvSpPr/>
          <p:nvPr/>
        </p:nvSpPr>
        <p:spPr>
          <a:xfrm>
            <a:off x="439616" y="4490368"/>
            <a:ext cx="8598876" cy="70788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sind externen</a:t>
            </a:r>
            <a:r>
              <a:rPr lang="de-DE" sz="2000" b="0" i="0" u="none" strike="noStrike" kern="1200" cap="none" spc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Einflussgrößen (z. B. Witterung, Variable Anforderungen an Produkteigenschaften) ausgesetzt, die sich nicht sinnvoll steuern lassen</a:t>
            </a:r>
            <a:endParaRPr lang="de-DE" sz="2000" b="0" i="0" u="none" strike="noStrike" kern="1200" cap="none" spc="0" baseline="0" dirty="0">
              <a:solidFill>
                <a:srgbClr val="595959"/>
              </a:solidFill>
              <a:uFillTx/>
              <a:latin typeface="Calibri"/>
              <a:cs typeface="Calibri"/>
            </a:endParaRPr>
          </a:p>
        </p:txBody>
      </p:sp>
      <p:cxnSp>
        <p:nvCxnSpPr>
          <p:cNvPr id="26" name="Gerade Verbindung mit Pfeil 38">
            <a:extLst>
              <a:ext uri="{FF2B5EF4-FFF2-40B4-BE49-F238E27FC236}">
                <a16:creationId xmlns:a16="http://schemas.microsoft.com/office/drawing/2014/main" id="{21965316-0022-4551-A9B6-01BB1B0B0E15}"/>
              </a:ext>
            </a:extLst>
          </p:cNvPr>
          <p:cNvCxnSpPr/>
          <p:nvPr/>
        </p:nvCxnSpPr>
        <p:spPr>
          <a:xfrm flipV="1">
            <a:off x="4538944" y="2572021"/>
            <a:ext cx="1163116" cy="1"/>
          </a:xfrm>
          <a:prstGeom prst="straightConnector1">
            <a:avLst/>
          </a:prstGeom>
          <a:noFill/>
          <a:ln w="38103">
            <a:solidFill>
              <a:srgbClr val="054F86"/>
            </a:solidFill>
            <a:prstDash val="solid"/>
            <a:round/>
            <a:tailEnd type="arrow"/>
          </a:ln>
        </p:spPr>
      </p:cxnSp>
      <p:sp>
        <p:nvSpPr>
          <p:cNvPr id="27" name="Rechteck 29">
            <a:extLst>
              <a:ext uri="{FF2B5EF4-FFF2-40B4-BE49-F238E27FC236}">
                <a16:creationId xmlns:a16="http://schemas.microsoft.com/office/drawing/2014/main" id="{B9FC2517-58CA-40F4-93C7-C62F50E7E239}"/>
              </a:ext>
            </a:extLst>
          </p:cNvPr>
          <p:cNvSpPr/>
          <p:nvPr/>
        </p:nvSpPr>
        <p:spPr>
          <a:xfrm>
            <a:off x="439616" y="5152654"/>
            <a:ext cx="8598876" cy="70788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enthalten interne</a:t>
            </a:r>
            <a:r>
              <a:rPr lang="de-DE" sz="2000" b="0" i="0" u="none" strike="noStrike" kern="1200" cap="none" spc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Einflussgrößen (z. B. Wartung, Regelung, Fahrweisen), die sich </a:t>
            </a:r>
            <a:r>
              <a:rPr lang="de-DE" sz="2000" dirty="0">
                <a:solidFill>
                  <a:srgbClr val="595959"/>
                </a:solidFill>
                <a:latin typeface="Calibri"/>
                <a:cs typeface="Calibri"/>
              </a:rPr>
              <a:t>sinnvoll optimieren</a:t>
            </a:r>
            <a:r>
              <a:rPr lang="de-DE" sz="2000" b="0" i="0" u="none" strike="noStrike" kern="1200" cap="none" spc="0" dirty="0">
                <a:solidFill>
                  <a:srgbClr val="595959"/>
                </a:solidFill>
                <a:uFillTx/>
                <a:latin typeface="Calibri"/>
                <a:cs typeface="Calibri"/>
              </a:rPr>
              <a:t> lassen und häufig Effizienzpotenziale bieten</a:t>
            </a:r>
            <a:endParaRPr lang="de-DE" sz="2000" b="0" i="0" u="none" strike="noStrike" kern="1200" cap="none" spc="0" baseline="0" dirty="0">
              <a:solidFill>
                <a:srgbClr val="595959"/>
              </a:solidFill>
              <a:uFillTx/>
              <a:latin typeface="Calibri"/>
              <a:cs typeface="Calibri"/>
            </a:endParaRPr>
          </a:p>
        </p:txBody>
      </p:sp>
      <p:sp>
        <p:nvSpPr>
          <p:cNvPr id="28" name="Textfeld 8">
            <a:extLst>
              <a:ext uri="{FF2B5EF4-FFF2-40B4-BE49-F238E27FC236}">
                <a16:creationId xmlns:a16="http://schemas.microsoft.com/office/drawing/2014/main" id="{C3524B5E-C82A-4A1A-8716-DEBFAE0F01F8}"/>
              </a:ext>
            </a:extLst>
          </p:cNvPr>
          <p:cNvSpPr txBox="1"/>
          <p:nvPr/>
        </p:nvSpPr>
        <p:spPr>
          <a:xfrm>
            <a:off x="2899351" y="2758593"/>
            <a:ext cx="1725405" cy="2651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</a:rPr>
              <a:t>Interne </a:t>
            </a:r>
            <a:r>
              <a:rPr lang="de-DE" sz="1200" b="1" i="0" u="none" strike="noStrike" kern="1200" cap="none" spc="0" baseline="0" dirty="0" err="1">
                <a:solidFill>
                  <a:srgbClr val="595959"/>
                </a:solidFill>
                <a:uFillTx/>
                <a:latin typeface="Calibri"/>
              </a:rPr>
              <a:t>Einflüssgrößen</a:t>
            </a:r>
            <a:endParaRPr lang="de-DE" sz="1200" b="1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8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5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29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0A2A68-EFD3-489C-AF92-1F1AD061187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Normensprache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D6366-EC73-4F17-AA75-3969E4B436A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Foliennummernplatzhalter 4">
            <a:extLst>
              <a:ext uri="{FF2B5EF4-FFF2-40B4-BE49-F238E27FC236}">
                <a16:creationId xmlns:a16="http://schemas.microsoft.com/office/drawing/2014/main" id="{47289BE2-7D20-4CFC-91F3-FE6AD67281C5}"/>
              </a:ext>
            </a:extLst>
          </p:cNvPr>
          <p:cNvSpPr txBox="1">
            <a:spLocks/>
          </p:cNvSpPr>
          <p:nvPr/>
        </p:nvSpPr>
        <p:spPr>
          <a:xfrm>
            <a:off x="8100392" y="5880585"/>
            <a:ext cx="272646" cy="21856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047BE3-02A1-4435-821A-3BBCADEA6157}" type="slidenum">
              <a:rPr lang="de-DE" smtClean="0"/>
              <a:pPr/>
              <a:t>29</a:t>
            </a:fld>
            <a:endParaRPr lang="de-DE" dirty="0"/>
          </a:p>
        </p:txBody>
      </p:sp>
      <p:graphicFrame>
        <p:nvGraphicFramePr>
          <p:cNvPr id="30" name="Tabelle 5">
            <a:extLst>
              <a:ext uri="{FF2B5EF4-FFF2-40B4-BE49-F238E27FC236}">
                <a16:creationId xmlns:a16="http://schemas.microsoft.com/office/drawing/2014/main" id="{72710F7D-3764-4CD9-9A3B-FF37ECADC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495218"/>
              </p:ext>
            </p:extLst>
          </p:nvPr>
        </p:nvGraphicFramePr>
        <p:xfrm>
          <a:off x="333474" y="1859518"/>
          <a:ext cx="8609013" cy="437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1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Normbegriffe: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Bedeutung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alt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„Bereiche mit</a:t>
                      </a:r>
                      <a:r>
                        <a:rPr lang="de-DE" altLang="de-DE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</a:t>
                      </a:r>
                      <a:r>
                        <a:rPr lang="de-DE" alt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esentlichem Energieeinsatz“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b="1" dirty="0"/>
                        <a:t>Systeme </a:t>
                      </a:r>
                      <a:r>
                        <a:rPr lang="de-DE" sz="1800" b="0" dirty="0"/>
                        <a:t>(Versorgungstechnik, Prozesse, Gebäude), bei denen ein Unternehmen genaues Monitoring durchführen möchte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altLang="de-DE" sz="1800" b="1" kern="0" dirty="0">
                          <a:solidFill>
                            <a:srgbClr val="000000"/>
                          </a:solidFill>
                        </a:rPr>
                        <a:t>„Energie-verbrauch“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alt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Aufwand</a:t>
                      </a:r>
                      <a:r>
                        <a:rPr lang="de-DE" altLang="de-DE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de-DE" alt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altLang="de-DE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der im System anfällt und der mit Energie behaftet ist (z. B. Stromeinsatz bei einer Kälteanlage)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altLang="de-DE" sz="1800" b="1" kern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„Relevante Variablen“</a:t>
                      </a:r>
                      <a:endParaRPr lang="en-US" sz="1800" b="1" kern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de-DE" alt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Nutzen</a:t>
                      </a:r>
                      <a:r>
                        <a:rPr lang="de-DE" altLang="de-DE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den ein System erzeugt (z. B. Kälte)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de-DE" alt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Externe Einflussgrößen, </a:t>
                      </a:r>
                      <a:r>
                        <a:rPr lang="de-DE" altLang="de-DE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 von außen auf das System wirken, </a:t>
                      </a:r>
                      <a:r>
                        <a:rPr lang="de-DE" altLang="de-DE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relevanten Einfluss auf den Aufwand haben</a:t>
                      </a:r>
                      <a:r>
                        <a:rPr lang="de-DE" altLang="de-DE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und nicht sinnvoll</a:t>
                      </a:r>
                      <a:r>
                        <a:rPr lang="de-DE" altLang="de-DE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gesteuert werden können (z. B. Außentemperaturen)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„Energetische Ausgangsbasis“</a:t>
                      </a:r>
                      <a:endParaRPr lang="en-US" sz="1800" b="1" kern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alt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Baseline, </a:t>
                      </a:r>
                      <a:r>
                        <a:rPr lang="de-DE" altLang="de-DE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 den Aufwand des Systems im Referenz-zustand als Funktion über Nutzen und externe Einflussgrößen erklärt.</a:t>
                      </a:r>
                      <a:endParaRPr lang="de-DE" altLang="de-DE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" name="Objekt 11">
            <a:extLst>
              <a:ext uri="{FF2B5EF4-FFF2-40B4-BE49-F238E27FC236}">
                <a16:creationId xmlns:a16="http://schemas.microsoft.com/office/drawing/2014/main" id="{4E1A988B-60F2-48AF-ADAE-19C1716A2D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094211"/>
              </p:ext>
            </p:extLst>
          </p:nvPr>
        </p:nvGraphicFramePr>
        <p:xfrm>
          <a:off x="2038785" y="916512"/>
          <a:ext cx="5140672" cy="932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4" imgW="4287280" imgH="803520" progId="Visio.Drawing.11">
                  <p:embed/>
                </p:oleObj>
              </mc:Choice>
              <mc:Fallback>
                <p:oleObj name="Visio" r:id="rId4" imgW="4287280" imgH="803520" progId="Visio.Drawing.11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785" y="916512"/>
                        <a:ext cx="5140672" cy="932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Gerade Verbindung mit Pfeil 16">
            <a:extLst>
              <a:ext uri="{FF2B5EF4-FFF2-40B4-BE49-F238E27FC236}">
                <a16:creationId xmlns:a16="http://schemas.microsoft.com/office/drawing/2014/main" id="{BD984337-EADC-4F5F-9B90-83602ABB5D57}"/>
              </a:ext>
            </a:extLst>
          </p:cNvPr>
          <p:cNvCxnSpPr/>
          <p:nvPr/>
        </p:nvCxnSpPr>
        <p:spPr>
          <a:xfrm flipH="1">
            <a:off x="5255466" y="998519"/>
            <a:ext cx="202359" cy="63711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18">
            <a:extLst>
              <a:ext uri="{FF2B5EF4-FFF2-40B4-BE49-F238E27FC236}">
                <a16:creationId xmlns:a16="http://schemas.microsoft.com/office/drawing/2014/main" id="{78E93D2F-506F-462F-8425-8BD93153D2B7}"/>
              </a:ext>
            </a:extLst>
          </p:cNvPr>
          <p:cNvSpPr txBox="1"/>
          <p:nvPr/>
        </p:nvSpPr>
        <p:spPr>
          <a:xfrm>
            <a:off x="5399508" y="831198"/>
            <a:ext cx="2398812" cy="2551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bg2">
                    <a:lumMod val="75000"/>
                  </a:schemeClr>
                </a:solidFill>
              </a:rPr>
              <a:t>Externe Einflussgrößen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feld 17">
                <a:extLst>
                  <a:ext uri="{FF2B5EF4-FFF2-40B4-BE49-F238E27FC236}">
                    <a16:creationId xmlns:a16="http://schemas.microsoft.com/office/drawing/2014/main" id="{1BA493FB-04BD-43B2-9A22-BB685673DBED}"/>
                  </a:ext>
                </a:extLst>
              </p:cNvPr>
              <p:cNvSpPr txBox="1"/>
              <p:nvPr/>
            </p:nvSpPr>
            <p:spPr>
              <a:xfrm>
                <a:off x="211369" y="794897"/>
                <a:ext cx="2112651" cy="9144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spcBef>
                    <a:spcPts val="576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𝑨𝒖𝒇𝒘𝒂𝒏𝒅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𝑩𝒂𝒔𝒆𝒍𝒊𝒏𝒆</m:t>
                      </m:r>
                    </m:oMath>
                  </m:oMathPara>
                </a14:m>
                <a:endParaRPr lang="de-DE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/>
                </a:endParaRPr>
              </a:p>
              <a:p>
                <a:pPr>
                  <a:spcBef>
                    <a:spcPts val="576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   =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𝒇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𝑵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, 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𝒆𝒙𝒕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𝑬𝒇𝑮</m:t>
                      </m:r>
                      <m:r>
                        <a:rPr lang="de-DE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4" name="Textfeld 17">
                <a:extLst>
                  <a:ext uri="{FF2B5EF4-FFF2-40B4-BE49-F238E27FC236}">
                    <a16:creationId xmlns:a16="http://schemas.microsoft.com/office/drawing/2014/main" id="{1BA493FB-04BD-43B2-9A22-BB685673D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9" y="794897"/>
                <a:ext cx="2112651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7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BBF1249-D34B-42B7-B266-7FF5048BB8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0" y="422787"/>
            <a:ext cx="8004600" cy="53364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1904DBA-99A4-4EF1-8BEE-D920A6633215}"/>
              </a:ext>
            </a:extLst>
          </p:cNvPr>
          <p:cNvSpPr/>
          <p:nvPr/>
        </p:nvSpPr>
        <p:spPr>
          <a:xfrm>
            <a:off x="923925" y="1816046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Einleitung</a:t>
            </a: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Überblick</a:t>
            </a:r>
            <a:endParaRPr lang="de-DE" sz="66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829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30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0A2A68-EFD3-489C-AF92-1F1AD061187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Empfohlener Einführungsplan Schritt für Schritt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D6366-EC73-4F17-AA75-3969E4B436A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Abgerundetes Rechteck 4">
            <a:extLst>
              <a:ext uri="{FF2B5EF4-FFF2-40B4-BE49-F238E27FC236}">
                <a16:creationId xmlns:a16="http://schemas.microsoft.com/office/drawing/2014/main" id="{199FCCE6-8E6C-4ABA-8CF5-C4F977B35CEE}"/>
              </a:ext>
            </a:extLst>
          </p:cNvPr>
          <p:cNvSpPr/>
          <p:nvPr/>
        </p:nvSpPr>
        <p:spPr>
          <a:xfrm>
            <a:off x="386862" y="1086384"/>
            <a:ext cx="7447083" cy="3701566"/>
          </a:xfrm>
          <a:prstGeom prst="roundRect">
            <a:avLst>
              <a:gd name="adj" fmla="val 5518"/>
            </a:avLst>
          </a:prstGeom>
          <a:noFill/>
          <a:ln w="28575">
            <a:solidFill>
              <a:srgbClr val="054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hteck 54">
            <a:extLst>
              <a:ext uri="{FF2B5EF4-FFF2-40B4-BE49-F238E27FC236}">
                <a16:creationId xmlns:a16="http://schemas.microsoft.com/office/drawing/2014/main" id="{917484B1-560A-423F-AF9C-69030D1CF1EE}"/>
              </a:ext>
            </a:extLst>
          </p:cNvPr>
          <p:cNvSpPr/>
          <p:nvPr/>
        </p:nvSpPr>
        <p:spPr>
          <a:xfrm>
            <a:off x="496891" y="2397741"/>
            <a:ext cx="6339600" cy="130867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3: Planung der angestrebten Visualisierung und Design der </a:t>
            </a:r>
            <a:r>
              <a:rPr kumimoji="0" lang="de-D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(Energiekennzahlen)</a:t>
            </a:r>
          </a:p>
        </p:txBody>
      </p:sp>
      <p:sp>
        <p:nvSpPr>
          <p:cNvPr id="14" name="Rechteck 56">
            <a:extLst>
              <a:ext uri="{FF2B5EF4-FFF2-40B4-BE49-F238E27FC236}">
                <a16:creationId xmlns:a16="http://schemas.microsoft.com/office/drawing/2014/main" id="{5F5500B9-67BF-4882-9EEB-0C2FCFE10C8D}"/>
              </a:ext>
            </a:extLst>
          </p:cNvPr>
          <p:cNvSpPr/>
          <p:nvPr/>
        </p:nvSpPr>
        <p:spPr>
          <a:xfrm>
            <a:off x="496890" y="1143945"/>
            <a:ext cx="7224709" cy="10029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1: Festlegung der Grenzen und Anwendungsbereiche je System (Anlagen-,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Prozess-, Gebäudetechnik)</a:t>
            </a:r>
          </a:p>
        </p:txBody>
      </p:sp>
      <p:sp>
        <p:nvSpPr>
          <p:cNvPr id="15" name="Rechteck 57">
            <a:extLst>
              <a:ext uri="{FF2B5EF4-FFF2-40B4-BE49-F238E27FC236}">
                <a16:creationId xmlns:a16="http://schemas.microsoft.com/office/drawing/2014/main" id="{4F09A7AE-8616-4289-B06D-5703CFD9B869}"/>
              </a:ext>
            </a:extLst>
          </p:cNvPr>
          <p:cNvSpPr/>
          <p:nvPr/>
        </p:nvSpPr>
        <p:spPr>
          <a:xfrm>
            <a:off x="498891" y="3258474"/>
            <a:ext cx="6338277" cy="1047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4: Implementierung in das Energiecontrolling</a:t>
            </a:r>
          </a:p>
        </p:txBody>
      </p:sp>
      <p:sp>
        <p:nvSpPr>
          <p:cNvPr id="16" name="Rechteck 59">
            <a:extLst>
              <a:ext uri="{FF2B5EF4-FFF2-40B4-BE49-F238E27FC236}">
                <a16:creationId xmlns:a16="http://schemas.microsoft.com/office/drawing/2014/main" id="{5139E4DF-FAE8-417D-A4D7-5BAFCECB5232}"/>
              </a:ext>
            </a:extLst>
          </p:cNvPr>
          <p:cNvSpPr/>
          <p:nvPr/>
        </p:nvSpPr>
        <p:spPr>
          <a:xfrm>
            <a:off x="481743" y="3855660"/>
            <a:ext cx="6355425" cy="9120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60">
            <a:extLst>
              <a:ext uri="{FF2B5EF4-FFF2-40B4-BE49-F238E27FC236}">
                <a16:creationId xmlns:a16="http://schemas.microsoft.com/office/drawing/2014/main" id="{0AA8F1A9-83E1-49C2-9813-6415E4C1D4F5}"/>
              </a:ext>
            </a:extLst>
          </p:cNvPr>
          <p:cNvSpPr/>
          <p:nvPr/>
        </p:nvSpPr>
        <p:spPr>
          <a:xfrm>
            <a:off x="537885" y="2673350"/>
            <a:ext cx="2433662" cy="56951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t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Festlegung der Bewertungsarten für unterschiedliche Aufwände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kern="0" dirty="0">
                <a:solidFill>
                  <a:prstClr val="white"/>
                </a:solidFill>
              </a:rPr>
              <a:t>(z. B. Kosten, Primärenergie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8" name="Freihandform 61">
            <a:extLst>
              <a:ext uri="{FF2B5EF4-FFF2-40B4-BE49-F238E27FC236}">
                <a16:creationId xmlns:a16="http://schemas.microsoft.com/office/drawing/2014/main" id="{7925A15B-CBD3-4A44-A391-B66B5C81DA5D}"/>
              </a:ext>
            </a:extLst>
          </p:cNvPr>
          <p:cNvSpPr/>
          <p:nvPr/>
        </p:nvSpPr>
        <p:spPr>
          <a:xfrm>
            <a:off x="537885" y="1392507"/>
            <a:ext cx="1668791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die Erfassung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von Ist-Werten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63">
            <a:extLst>
              <a:ext uri="{FF2B5EF4-FFF2-40B4-BE49-F238E27FC236}">
                <a16:creationId xmlns:a16="http://schemas.microsoft.com/office/drawing/2014/main" id="{FC53612E-4061-4AA3-AE1A-5274B3532DDB}"/>
              </a:ext>
            </a:extLst>
          </p:cNvPr>
          <p:cNvSpPr/>
          <p:nvPr/>
        </p:nvSpPr>
        <p:spPr>
          <a:xfrm>
            <a:off x="3059773" y="2673350"/>
            <a:ext cx="3751012" cy="284755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der </a:t>
            </a:r>
            <a:r>
              <a:rPr kumimoji="0" lang="de-DE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die abgebildet werden sollen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65">
            <a:extLst>
              <a:ext uri="{FF2B5EF4-FFF2-40B4-BE49-F238E27FC236}">
                <a16:creationId xmlns:a16="http://schemas.microsoft.com/office/drawing/2014/main" id="{402FFDB1-24FF-41B4-A587-4F333CCEC833}"/>
              </a:ext>
            </a:extLst>
          </p:cNvPr>
          <p:cNvSpPr/>
          <p:nvPr/>
        </p:nvSpPr>
        <p:spPr>
          <a:xfrm>
            <a:off x="537096" y="3528991"/>
            <a:ext cx="1051940" cy="31724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Umsetzung Messstellen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ihandform 66">
            <a:extLst>
              <a:ext uri="{FF2B5EF4-FFF2-40B4-BE49-F238E27FC236}">
                <a16:creationId xmlns:a16="http://schemas.microsoft.com/office/drawing/2014/main" id="{777D92DC-E467-4BF2-86ED-CECEDD2536BD}"/>
              </a:ext>
            </a:extLst>
          </p:cNvPr>
          <p:cNvSpPr/>
          <p:nvPr/>
        </p:nvSpPr>
        <p:spPr>
          <a:xfrm>
            <a:off x="2522602" y="3520519"/>
            <a:ext cx="1586041" cy="32572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Einpflegen </a:t>
            </a:r>
            <a:r>
              <a:rPr lang="de-DE" sz="1000" b="1" kern="0" dirty="0">
                <a:solidFill>
                  <a:prstClr val="white"/>
                </a:solidFill>
              </a:rPr>
              <a:t>Systeme nach Nutzen-Aufwand-Schema</a:t>
            </a:r>
            <a:endParaRPr lang="de-DE" sz="1000" kern="0" dirty="0">
              <a:solidFill>
                <a:prstClr val="white"/>
              </a:solidFill>
            </a:endParaRPr>
          </a:p>
        </p:txBody>
      </p:sp>
      <p:sp>
        <p:nvSpPr>
          <p:cNvPr id="22" name="Freihandform 67">
            <a:extLst>
              <a:ext uri="{FF2B5EF4-FFF2-40B4-BE49-F238E27FC236}">
                <a16:creationId xmlns:a16="http://schemas.microsoft.com/office/drawing/2014/main" id="{FA54B365-11DF-438D-8586-9EE878E6CD14}"/>
              </a:ext>
            </a:extLst>
          </p:cNvPr>
          <p:cNvSpPr/>
          <p:nvPr/>
        </p:nvSpPr>
        <p:spPr>
          <a:xfrm>
            <a:off x="1658845" y="3526677"/>
            <a:ext cx="793948" cy="319563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white"/>
                </a:solidFill>
                <a:latin typeface="Calibri"/>
              </a:rPr>
              <a:t>Umsetzung Schnittstellen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ihandform 68">
            <a:extLst>
              <a:ext uri="{FF2B5EF4-FFF2-40B4-BE49-F238E27FC236}">
                <a16:creationId xmlns:a16="http://schemas.microsoft.com/office/drawing/2014/main" id="{A96D9867-D25C-4D08-BB31-CFBF4FA79502}"/>
              </a:ext>
            </a:extLst>
          </p:cNvPr>
          <p:cNvSpPr/>
          <p:nvPr/>
        </p:nvSpPr>
        <p:spPr>
          <a:xfrm>
            <a:off x="2305784" y="1392507"/>
            <a:ext cx="1323488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Monitoring                     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ihandform 77">
            <a:extLst>
              <a:ext uri="{FF2B5EF4-FFF2-40B4-BE49-F238E27FC236}">
                <a16:creationId xmlns:a16="http://schemas.microsoft.com/office/drawing/2014/main" id="{806CBEE0-108F-4976-80FB-06A440514648}"/>
              </a:ext>
            </a:extLst>
          </p:cNvPr>
          <p:cNvSpPr/>
          <p:nvPr/>
        </p:nvSpPr>
        <p:spPr>
          <a:xfrm>
            <a:off x="5582838" y="3528991"/>
            <a:ext cx="1219971" cy="31724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Einpflegen und ggf. Vernetzung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der </a:t>
            </a:r>
            <a:r>
              <a:rPr kumimoji="0" lang="de-DE" sz="10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82">
            <a:extLst>
              <a:ext uri="{FF2B5EF4-FFF2-40B4-BE49-F238E27FC236}">
                <a16:creationId xmlns:a16="http://schemas.microsoft.com/office/drawing/2014/main" id="{8B1E53CE-A5AE-47F5-AFAA-429F0222CA57}"/>
              </a:ext>
            </a:extLst>
          </p:cNvPr>
          <p:cNvSpPr/>
          <p:nvPr/>
        </p:nvSpPr>
        <p:spPr>
          <a:xfrm>
            <a:off x="488597" y="3867478"/>
            <a:ext cx="4229789" cy="3714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5: Erfassung, Monitoring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 Benchmarking anhand der </a:t>
            </a:r>
            <a:r>
              <a:rPr kumimoji="0" lang="de-DE" sz="11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ihandform 83">
            <a:extLst>
              <a:ext uri="{FF2B5EF4-FFF2-40B4-BE49-F238E27FC236}">
                <a16:creationId xmlns:a16="http://schemas.microsoft.com/office/drawing/2014/main" id="{B39B0165-5B47-4615-91AC-AF21AB6908F3}"/>
              </a:ext>
            </a:extLst>
          </p:cNvPr>
          <p:cNvSpPr/>
          <p:nvPr/>
        </p:nvSpPr>
        <p:spPr>
          <a:xfrm>
            <a:off x="1317031" y="4135278"/>
            <a:ext cx="1534848" cy="20459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</a:p>
        </p:txBody>
      </p:sp>
      <p:sp>
        <p:nvSpPr>
          <p:cNvPr id="27" name="Freihandform 84">
            <a:extLst>
              <a:ext uri="{FF2B5EF4-FFF2-40B4-BE49-F238E27FC236}">
                <a16:creationId xmlns:a16="http://schemas.microsoft.com/office/drawing/2014/main" id="{447A3138-CE2E-4FF3-8DFE-5C97E240523F}"/>
              </a:ext>
            </a:extLst>
          </p:cNvPr>
          <p:cNvSpPr/>
          <p:nvPr/>
        </p:nvSpPr>
        <p:spPr>
          <a:xfrm>
            <a:off x="539881" y="4135279"/>
            <a:ext cx="716800" cy="20721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Erfassung</a:t>
            </a:r>
          </a:p>
        </p:txBody>
      </p:sp>
      <p:sp>
        <p:nvSpPr>
          <p:cNvPr id="28" name="Freihandform 85">
            <a:extLst>
              <a:ext uri="{FF2B5EF4-FFF2-40B4-BE49-F238E27FC236}">
                <a16:creationId xmlns:a16="http://schemas.microsoft.com/office/drawing/2014/main" id="{02991090-8CD9-464F-8BF9-9E42052A672A}"/>
              </a:ext>
            </a:extLst>
          </p:cNvPr>
          <p:cNvSpPr/>
          <p:nvPr/>
        </p:nvSpPr>
        <p:spPr>
          <a:xfrm>
            <a:off x="1317031" y="4391148"/>
            <a:ext cx="751232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Erstellung Baseline</a:t>
            </a:r>
          </a:p>
        </p:txBody>
      </p:sp>
      <p:sp>
        <p:nvSpPr>
          <p:cNvPr id="35" name="Freihandform 86">
            <a:extLst>
              <a:ext uri="{FF2B5EF4-FFF2-40B4-BE49-F238E27FC236}">
                <a16:creationId xmlns:a16="http://schemas.microsoft.com/office/drawing/2014/main" id="{F1528A9B-7621-41FD-B03E-500060C8F944}"/>
              </a:ext>
            </a:extLst>
          </p:cNvPr>
          <p:cNvSpPr/>
          <p:nvPr/>
        </p:nvSpPr>
        <p:spPr>
          <a:xfrm>
            <a:off x="2135974" y="4391148"/>
            <a:ext cx="71590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prstClr val="black"/>
                </a:solidFill>
                <a:latin typeface="Calibri"/>
              </a:rPr>
              <a:t>Soll-Ist Vergleich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ihandform 87">
            <a:extLst>
              <a:ext uri="{FF2B5EF4-FFF2-40B4-BE49-F238E27FC236}">
                <a16:creationId xmlns:a16="http://schemas.microsoft.com/office/drawing/2014/main" id="{5F9A6125-94DC-47C4-AA35-4DD90B89D8E1}"/>
              </a:ext>
            </a:extLst>
          </p:cNvPr>
          <p:cNvSpPr/>
          <p:nvPr/>
        </p:nvSpPr>
        <p:spPr>
          <a:xfrm>
            <a:off x="537885" y="4390957"/>
            <a:ext cx="71879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IST-Werte</a:t>
            </a:r>
          </a:p>
        </p:txBody>
      </p:sp>
      <p:sp>
        <p:nvSpPr>
          <p:cNvPr id="37" name="Freihandform 88">
            <a:extLst>
              <a:ext uri="{FF2B5EF4-FFF2-40B4-BE49-F238E27FC236}">
                <a16:creationId xmlns:a16="http://schemas.microsoft.com/office/drawing/2014/main" id="{5DA9A33D-245C-4D1E-9A6C-E519E8E3C65D}"/>
              </a:ext>
            </a:extLst>
          </p:cNvPr>
          <p:cNvSpPr/>
          <p:nvPr/>
        </p:nvSpPr>
        <p:spPr>
          <a:xfrm>
            <a:off x="4210238" y="3525269"/>
            <a:ext cx="1258371" cy="32097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Ergänzung Systeme um externe Einflussgrößen</a:t>
            </a:r>
          </a:p>
        </p:txBody>
      </p:sp>
      <p:sp>
        <p:nvSpPr>
          <p:cNvPr id="38" name="Freihandform 89">
            <a:extLst>
              <a:ext uri="{FF2B5EF4-FFF2-40B4-BE49-F238E27FC236}">
                <a16:creationId xmlns:a16="http://schemas.microsoft.com/office/drawing/2014/main" id="{494BCF6B-3697-4FFA-B5A6-FDD16922C03D}"/>
              </a:ext>
            </a:extLst>
          </p:cNvPr>
          <p:cNvSpPr/>
          <p:nvPr/>
        </p:nvSpPr>
        <p:spPr>
          <a:xfrm>
            <a:off x="2937660" y="4391148"/>
            <a:ext cx="728650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Erstellung Benchmarks</a:t>
            </a:r>
          </a:p>
        </p:txBody>
      </p:sp>
      <p:sp>
        <p:nvSpPr>
          <p:cNvPr id="39" name="Freihandform 92">
            <a:extLst>
              <a:ext uri="{FF2B5EF4-FFF2-40B4-BE49-F238E27FC236}">
                <a16:creationId xmlns:a16="http://schemas.microsoft.com/office/drawing/2014/main" id="{4B087163-AA85-4CD6-BFE8-1A8512E5D6B7}"/>
              </a:ext>
            </a:extLst>
          </p:cNvPr>
          <p:cNvSpPr/>
          <p:nvPr/>
        </p:nvSpPr>
        <p:spPr>
          <a:xfrm>
            <a:off x="3742348" y="1392507"/>
            <a:ext cx="1563614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Benchmarking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ihandform 93">
            <a:extLst>
              <a:ext uri="{FF2B5EF4-FFF2-40B4-BE49-F238E27FC236}">
                <a16:creationId xmlns:a16="http://schemas.microsoft.com/office/drawing/2014/main" id="{6CFD3B0D-9AFB-4FC9-9D59-B868294F2E14}"/>
              </a:ext>
            </a:extLst>
          </p:cNvPr>
          <p:cNvSpPr/>
          <p:nvPr/>
        </p:nvSpPr>
        <p:spPr>
          <a:xfrm>
            <a:off x="3730299" y="4391148"/>
            <a:ext cx="988087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Bewertung Einsparpotenziale</a:t>
            </a:r>
          </a:p>
        </p:txBody>
      </p:sp>
      <p:sp>
        <p:nvSpPr>
          <p:cNvPr id="41" name="Freihandform 94">
            <a:extLst>
              <a:ext uri="{FF2B5EF4-FFF2-40B4-BE49-F238E27FC236}">
                <a16:creationId xmlns:a16="http://schemas.microsoft.com/office/drawing/2014/main" id="{1CC56D13-2B2B-4780-BF8E-799CFFEB9506}"/>
              </a:ext>
            </a:extLst>
          </p:cNvPr>
          <p:cNvSpPr/>
          <p:nvPr/>
        </p:nvSpPr>
        <p:spPr>
          <a:xfrm>
            <a:off x="2937659" y="4130676"/>
            <a:ext cx="1780727" cy="20920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Benchmarking</a:t>
            </a:r>
          </a:p>
        </p:txBody>
      </p:sp>
      <p:sp>
        <p:nvSpPr>
          <p:cNvPr id="42" name="Freihandform 95">
            <a:extLst>
              <a:ext uri="{FF2B5EF4-FFF2-40B4-BE49-F238E27FC236}">
                <a16:creationId xmlns:a16="http://schemas.microsoft.com/office/drawing/2014/main" id="{01C2C5CB-801F-4BA6-9C23-A569108076E4}"/>
              </a:ext>
            </a:extLst>
          </p:cNvPr>
          <p:cNvSpPr/>
          <p:nvPr/>
        </p:nvSpPr>
        <p:spPr>
          <a:xfrm>
            <a:off x="5740575" y="2984165"/>
            <a:ext cx="1070212" cy="241514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 als Intensität</a:t>
            </a:r>
          </a:p>
        </p:txBody>
      </p:sp>
      <p:sp>
        <p:nvSpPr>
          <p:cNvPr id="43" name="Freihandform 96">
            <a:extLst>
              <a:ext uri="{FF2B5EF4-FFF2-40B4-BE49-F238E27FC236}">
                <a16:creationId xmlns:a16="http://schemas.microsoft.com/office/drawing/2014/main" id="{AD2886A1-4375-4A42-8C94-5360B86325C2}"/>
              </a:ext>
            </a:extLst>
          </p:cNvPr>
          <p:cNvSpPr/>
          <p:nvPr/>
        </p:nvSpPr>
        <p:spPr>
          <a:xfrm>
            <a:off x="4402045" y="2984165"/>
            <a:ext cx="1274568" cy="240302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prstClr val="black"/>
                </a:solidFill>
                <a:latin typeface="Calibri"/>
              </a:rPr>
              <a:t>EnPI als Effizienz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ihandform 97">
            <a:extLst>
              <a:ext uri="{FF2B5EF4-FFF2-40B4-BE49-F238E27FC236}">
                <a16:creationId xmlns:a16="http://schemas.microsoft.com/office/drawing/2014/main" id="{9537685A-C22F-471D-8DD3-50D6171E72EA}"/>
              </a:ext>
            </a:extLst>
          </p:cNvPr>
          <p:cNvSpPr/>
          <p:nvPr/>
        </p:nvSpPr>
        <p:spPr>
          <a:xfrm>
            <a:off x="3059773" y="2984165"/>
            <a:ext cx="1268824" cy="24338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 als Aufwand</a:t>
            </a:r>
          </a:p>
        </p:txBody>
      </p:sp>
      <p:sp>
        <p:nvSpPr>
          <p:cNvPr id="45" name="Freihandform 117">
            <a:extLst>
              <a:ext uri="{FF2B5EF4-FFF2-40B4-BE49-F238E27FC236}">
                <a16:creationId xmlns:a16="http://schemas.microsoft.com/office/drawing/2014/main" id="{EA1632FC-48E2-438E-9E9D-A9E38DD462AD}"/>
              </a:ext>
            </a:extLst>
          </p:cNvPr>
          <p:cNvSpPr/>
          <p:nvPr/>
        </p:nvSpPr>
        <p:spPr>
          <a:xfrm>
            <a:off x="533600" y="5251610"/>
            <a:ext cx="102772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Energiekosten-controlling in den Kostenstellen</a:t>
            </a:r>
          </a:p>
        </p:txBody>
      </p:sp>
      <p:sp>
        <p:nvSpPr>
          <p:cNvPr id="46" name="Freihandform 118">
            <a:extLst>
              <a:ext uri="{FF2B5EF4-FFF2-40B4-BE49-F238E27FC236}">
                <a16:creationId xmlns:a16="http://schemas.microsoft.com/office/drawing/2014/main" id="{5CD4F1A9-E385-4B87-BA42-CA2A59FBA98D}"/>
              </a:ext>
            </a:extLst>
          </p:cNvPr>
          <p:cNvSpPr/>
          <p:nvPr/>
        </p:nvSpPr>
        <p:spPr>
          <a:xfrm>
            <a:off x="1621899" y="5251610"/>
            <a:ext cx="943621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</a:rPr>
              <a:t>Effizienz-erhaltung  mit Frühwarnsystem</a:t>
            </a:r>
          </a:p>
        </p:txBody>
      </p:sp>
      <p:sp>
        <p:nvSpPr>
          <p:cNvPr id="47" name="Freihandform 119">
            <a:extLst>
              <a:ext uri="{FF2B5EF4-FFF2-40B4-BE49-F238E27FC236}">
                <a16:creationId xmlns:a16="http://schemas.microsoft.com/office/drawing/2014/main" id="{79A1BBB3-2803-41B1-8EF6-FFAAA46DAB4B}"/>
              </a:ext>
            </a:extLst>
          </p:cNvPr>
          <p:cNvSpPr/>
          <p:nvPr/>
        </p:nvSpPr>
        <p:spPr>
          <a:xfrm>
            <a:off x="2633889" y="5251610"/>
            <a:ext cx="75750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Nachweis Einsparungen (ISO 50001)</a:t>
            </a:r>
          </a:p>
        </p:txBody>
      </p:sp>
      <p:sp>
        <p:nvSpPr>
          <p:cNvPr id="48" name="Freihandform 120">
            <a:extLst>
              <a:ext uri="{FF2B5EF4-FFF2-40B4-BE49-F238E27FC236}">
                <a16:creationId xmlns:a16="http://schemas.microsoft.com/office/drawing/2014/main" id="{416BEF04-2B62-4B08-AF22-993777BCCC65}"/>
              </a:ext>
            </a:extLst>
          </p:cNvPr>
          <p:cNvSpPr/>
          <p:nvPr/>
        </p:nvSpPr>
        <p:spPr>
          <a:xfrm>
            <a:off x="3455922" y="5251610"/>
            <a:ext cx="671193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Voraus-schauende Wartung</a:t>
            </a:r>
          </a:p>
        </p:txBody>
      </p:sp>
      <p:sp>
        <p:nvSpPr>
          <p:cNvPr id="49" name="Freihandform 121">
            <a:extLst>
              <a:ext uri="{FF2B5EF4-FFF2-40B4-BE49-F238E27FC236}">
                <a16:creationId xmlns:a16="http://schemas.microsoft.com/office/drawing/2014/main" id="{01E49204-E498-4250-AD10-56C4DD2E006A}"/>
              </a:ext>
            </a:extLst>
          </p:cNvPr>
          <p:cNvSpPr/>
          <p:nvPr/>
        </p:nvSpPr>
        <p:spPr>
          <a:xfrm>
            <a:off x="4192463" y="5251610"/>
            <a:ext cx="74291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 von Effizienz-maßnahmen</a:t>
            </a:r>
          </a:p>
        </p:txBody>
      </p:sp>
      <p:sp>
        <p:nvSpPr>
          <p:cNvPr id="50" name="Freihandform 122">
            <a:extLst>
              <a:ext uri="{FF2B5EF4-FFF2-40B4-BE49-F238E27FC236}">
                <a16:creationId xmlns:a16="http://schemas.microsoft.com/office/drawing/2014/main" id="{90D51FB2-125F-48D7-9C61-91D716485212}"/>
              </a:ext>
            </a:extLst>
          </p:cNvPr>
          <p:cNvSpPr/>
          <p:nvPr/>
        </p:nvSpPr>
        <p:spPr>
          <a:xfrm>
            <a:off x="4993744" y="5251610"/>
            <a:ext cx="788475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Verifizierung von Effizienz-maßnahmen</a:t>
            </a:r>
          </a:p>
        </p:txBody>
      </p:sp>
      <p:sp>
        <p:nvSpPr>
          <p:cNvPr id="51" name="Freihandform 123">
            <a:extLst>
              <a:ext uri="{FF2B5EF4-FFF2-40B4-BE49-F238E27FC236}">
                <a16:creationId xmlns:a16="http://schemas.microsoft.com/office/drawing/2014/main" id="{69B23828-1AAE-47B6-91A0-6C85C2705AA5}"/>
              </a:ext>
            </a:extLst>
          </p:cNvPr>
          <p:cNvSpPr/>
          <p:nvPr/>
        </p:nvSpPr>
        <p:spPr>
          <a:xfrm>
            <a:off x="5837141" y="5251610"/>
            <a:ext cx="95525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Prozess-optimierung mit Benchmarks</a:t>
            </a:r>
          </a:p>
        </p:txBody>
      </p:sp>
      <p:sp>
        <p:nvSpPr>
          <p:cNvPr id="52" name="Rechteck 124">
            <a:extLst>
              <a:ext uri="{FF2B5EF4-FFF2-40B4-BE49-F238E27FC236}">
                <a16:creationId xmlns:a16="http://schemas.microsoft.com/office/drawing/2014/main" id="{7089582E-11FD-4F5F-B556-9EA6C8762F91}"/>
              </a:ext>
            </a:extLst>
          </p:cNvPr>
          <p:cNvSpPr/>
          <p:nvPr/>
        </p:nvSpPr>
        <p:spPr>
          <a:xfrm>
            <a:off x="473910" y="5003960"/>
            <a:ext cx="6355425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Erfolgreicher Einsatz für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die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betriebliche Praxis</a:t>
            </a:r>
          </a:p>
        </p:txBody>
      </p:sp>
      <p:sp>
        <p:nvSpPr>
          <p:cNvPr id="53" name="Freihandform 46">
            <a:extLst>
              <a:ext uri="{FF2B5EF4-FFF2-40B4-BE49-F238E27FC236}">
                <a16:creationId xmlns:a16="http://schemas.microsoft.com/office/drawing/2014/main" id="{680EDA67-8F67-4D2A-B139-894A9162BEC4}"/>
              </a:ext>
            </a:extLst>
          </p:cNvPr>
          <p:cNvSpPr/>
          <p:nvPr/>
        </p:nvSpPr>
        <p:spPr>
          <a:xfrm>
            <a:off x="4210039" y="6008620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ihandform 48">
            <a:extLst>
              <a:ext uri="{FF2B5EF4-FFF2-40B4-BE49-F238E27FC236}">
                <a16:creationId xmlns:a16="http://schemas.microsoft.com/office/drawing/2014/main" id="{3F62675F-41F9-47D9-8063-3234E6CC5E0F}"/>
              </a:ext>
            </a:extLst>
          </p:cNvPr>
          <p:cNvSpPr/>
          <p:nvPr/>
        </p:nvSpPr>
        <p:spPr>
          <a:xfrm>
            <a:off x="562489" y="6000142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feld 1">
            <a:extLst>
              <a:ext uri="{FF2B5EF4-FFF2-40B4-BE49-F238E27FC236}">
                <a16:creationId xmlns:a16="http://schemas.microsoft.com/office/drawing/2014/main" id="{784C770A-35EF-4C6B-82BE-D6346A7F3C22}"/>
              </a:ext>
            </a:extLst>
          </p:cNvPr>
          <p:cNvSpPr txBox="1"/>
          <p:nvPr/>
        </p:nvSpPr>
        <p:spPr>
          <a:xfrm>
            <a:off x="4334332" y="5933958"/>
            <a:ext cx="4528313" cy="199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Erweiterte Anwendung: Monitoring und Benchmarking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Textfeld 50">
            <a:extLst>
              <a:ext uri="{FF2B5EF4-FFF2-40B4-BE49-F238E27FC236}">
                <a16:creationId xmlns:a16="http://schemas.microsoft.com/office/drawing/2014/main" id="{123B4A9E-EA01-4A38-B3F9-5F7C61F679E1}"/>
              </a:ext>
            </a:extLst>
          </p:cNvPr>
          <p:cNvSpPr txBox="1"/>
          <p:nvPr/>
        </p:nvSpPr>
        <p:spPr>
          <a:xfrm>
            <a:off x="699258" y="5933958"/>
            <a:ext cx="3335625" cy="172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Basis Anwendung: Erfassung Ist-Werte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Rechteck 74">
            <a:extLst>
              <a:ext uri="{FF2B5EF4-FFF2-40B4-BE49-F238E27FC236}">
                <a16:creationId xmlns:a16="http://schemas.microsoft.com/office/drawing/2014/main" id="{56D09CA9-94FB-4F43-A246-D4E858D7CE8C}"/>
              </a:ext>
            </a:extLst>
          </p:cNvPr>
          <p:cNvSpPr/>
          <p:nvPr/>
        </p:nvSpPr>
        <p:spPr>
          <a:xfrm>
            <a:off x="496891" y="1777439"/>
            <a:ext cx="6500572" cy="6849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/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2: Konzeption der Datenerfassung und Spezifizierung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der Messstellen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8" name="Freihandform 75">
            <a:extLst>
              <a:ext uri="{FF2B5EF4-FFF2-40B4-BE49-F238E27FC236}">
                <a16:creationId xmlns:a16="http://schemas.microsoft.com/office/drawing/2014/main" id="{90CF69DC-FB78-4543-A7E8-2F4DA8190BD8}"/>
              </a:ext>
            </a:extLst>
          </p:cNvPr>
          <p:cNvSpPr/>
          <p:nvPr/>
        </p:nvSpPr>
        <p:spPr>
          <a:xfrm>
            <a:off x="535096" y="2030790"/>
            <a:ext cx="1289622" cy="356096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kern="0" dirty="0">
                <a:solidFill>
                  <a:prstClr val="white"/>
                </a:solidFill>
              </a:rPr>
              <a:t>Energie- und Stoffstrom-Schema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ihandform 76">
            <a:extLst>
              <a:ext uri="{FF2B5EF4-FFF2-40B4-BE49-F238E27FC236}">
                <a16:creationId xmlns:a16="http://schemas.microsoft.com/office/drawing/2014/main" id="{4E113948-23F4-4068-B0DD-7553B4FEC942}"/>
              </a:ext>
            </a:extLst>
          </p:cNvPr>
          <p:cNvSpPr/>
          <p:nvPr/>
        </p:nvSpPr>
        <p:spPr>
          <a:xfrm>
            <a:off x="3059773" y="2030789"/>
            <a:ext cx="1570770" cy="343624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Ergänzung N-A Schema um externe Einflussgrößen</a:t>
            </a:r>
          </a:p>
        </p:txBody>
      </p:sp>
      <p:sp>
        <p:nvSpPr>
          <p:cNvPr id="60" name="Freihandform 78">
            <a:extLst>
              <a:ext uri="{FF2B5EF4-FFF2-40B4-BE49-F238E27FC236}">
                <a16:creationId xmlns:a16="http://schemas.microsoft.com/office/drawing/2014/main" id="{B992C468-6D9C-41C8-9769-0DE65D6CF37C}"/>
              </a:ext>
            </a:extLst>
          </p:cNvPr>
          <p:cNvSpPr/>
          <p:nvPr/>
        </p:nvSpPr>
        <p:spPr>
          <a:xfrm>
            <a:off x="1899208" y="2030789"/>
            <a:ext cx="1077556" cy="356096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Nutzen-Aufwand-Schema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Freihandform 79">
            <a:extLst>
              <a:ext uri="{FF2B5EF4-FFF2-40B4-BE49-F238E27FC236}">
                <a16:creationId xmlns:a16="http://schemas.microsoft.com/office/drawing/2014/main" id="{ADB1FAF6-B5C8-4051-8997-7BA9F4F18AD4}"/>
              </a:ext>
            </a:extLst>
          </p:cNvPr>
          <p:cNvSpPr/>
          <p:nvPr/>
        </p:nvSpPr>
        <p:spPr>
          <a:xfrm>
            <a:off x="4698255" y="2030790"/>
            <a:ext cx="2094396" cy="344864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 err="1">
                <a:solidFill>
                  <a:prstClr val="white"/>
                </a:solidFill>
                <a:latin typeface="Calibri"/>
              </a:rPr>
              <a:t>Messk</a:t>
            </a:r>
            <a:r>
              <a:rPr kumimoji="0" lang="de-DE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onzept</a:t>
            </a: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zur Datenerfassung von Nutzen, Aufwand,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ext. Einflussgrößen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Pfeil nach unten 2">
            <a:extLst>
              <a:ext uri="{FF2B5EF4-FFF2-40B4-BE49-F238E27FC236}">
                <a16:creationId xmlns:a16="http://schemas.microsoft.com/office/drawing/2014/main" id="{77CAC4B9-335A-4093-8DFB-541CAFC9966F}"/>
              </a:ext>
            </a:extLst>
          </p:cNvPr>
          <p:cNvSpPr/>
          <p:nvPr/>
        </p:nvSpPr>
        <p:spPr>
          <a:xfrm>
            <a:off x="3222856" y="4837435"/>
            <a:ext cx="1616567" cy="220112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Freihandform 51">
            <a:extLst>
              <a:ext uri="{FF2B5EF4-FFF2-40B4-BE49-F238E27FC236}">
                <a16:creationId xmlns:a16="http://schemas.microsoft.com/office/drawing/2014/main" id="{5DE80624-7886-4C28-8C55-B2FA5B567080}"/>
              </a:ext>
            </a:extLst>
          </p:cNvPr>
          <p:cNvSpPr/>
          <p:nvPr/>
        </p:nvSpPr>
        <p:spPr>
          <a:xfrm>
            <a:off x="5410159" y="1393748"/>
            <a:ext cx="1400627" cy="37429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Abbildung der Systeme und Zuständigkeiten</a:t>
            </a:r>
          </a:p>
        </p:txBody>
      </p:sp>
    </p:spTree>
    <p:extLst>
      <p:ext uri="{BB962C8B-B14F-4D97-AF65-F5344CB8AC3E}">
        <p14:creationId xmlns:p14="http://schemas.microsoft.com/office/powerpoint/2010/main" val="3918114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31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0A2A68-EFD3-489C-AF92-1F1AD061187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Schritt 1: Systemgrenzen und Anwendungsbereiche festlegen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D6366-EC73-4F17-AA75-3969E4B436A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4" name="Gruppieren 2">
            <a:extLst>
              <a:ext uri="{FF2B5EF4-FFF2-40B4-BE49-F238E27FC236}">
                <a16:creationId xmlns:a16="http://schemas.microsoft.com/office/drawing/2014/main" id="{C2A99A9E-716E-461A-B17C-72901F27ED4A}"/>
              </a:ext>
            </a:extLst>
          </p:cNvPr>
          <p:cNvGrpSpPr/>
          <p:nvPr/>
        </p:nvGrpSpPr>
        <p:grpSpPr>
          <a:xfrm>
            <a:off x="1317522" y="2281398"/>
            <a:ext cx="3672404" cy="2129171"/>
            <a:chOff x="1317522" y="2623130"/>
            <a:chExt cx="3672404" cy="2129171"/>
          </a:xfrm>
        </p:grpSpPr>
        <p:sp>
          <p:nvSpPr>
            <p:cNvPr id="65" name="Abgerundetes Rechteck 9">
              <a:extLst>
                <a:ext uri="{FF2B5EF4-FFF2-40B4-BE49-F238E27FC236}">
                  <a16:creationId xmlns:a16="http://schemas.microsoft.com/office/drawing/2014/main" id="{954A97AA-4B59-465B-B182-41899B7A35BB}"/>
                </a:ext>
              </a:extLst>
            </p:cNvPr>
            <p:cNvSpPr/>
            <p:nvPr/>
          </p:nvSpPr>
          <p:spPr>
            <a:xfrm>
              <a:off x="3745766" y="2837081"/>
              <a:ext cx="1079997" cy="1047792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Kälte-kompressor</a:t>
              </a:r>
            </a:p>
          </p:txBody>
        </p:sp>
        <p:sp>
          <p:nvSpPr>
            <p:cNvPr id="66" name="Abgerundetes Rechteck 20">
              <a:extLst>
                <a:ext uri="{FF2B5EF4-FFF2-40B4-BE49-F238E27FC236}">
                  <a16:creationId xmlns:a16="http://schemas.microsoft.com/office/drawing/2014/main" id="{36B876F9-3523-4E4D-9B88-9E37EAE69C21}"/>
                </a:ext>
              </a:extLst>
            </p:cNvPr>
            <p:cNvSpPr/>
            <p:nvPr/>
          </p:nvSpPr>
          <p:spPr>
            <a:xfrm>
              <a:off x="1497293" y="3312203"/>
              <a:ext cx="1079997" cy="12306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Freikühler</a:t>
              </a:r>
            </a:p>
          </p:txBody>
        </p:sp>
        <p:sp>
          <p:nvSpPr>
            <p:cNvPr id="67" name="Abgerundetes Rechteck 26">
              <a:extLst>
                <a:ext uri="{FF2B5EF4-FFF2-40B4-BE49-F238E27FC236}">
                  <a16:creationId xmlns:a16="http://schemas.microsoft.com/office/drawing/2014/main" id="{4BA9AD50-7C6E-4671-B142-57EDC309537A}"/>
                </a:ext>
              </a:extLst>
            </p:cNvPr>
            <p:cNvSpPr/>
            <p:nvPr/>
          </p:nvSpPr>
          <p:spPr>
            <a:xfrm>
              <a:off x="1317522" y="2623130"/>
              <a:ext cx="3672404" cy="212917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19046">
              <a:solidFill>
                <a:srgbClr val="4B4B4B"/>
              </a:solidFill>
              <a:custDash>
                <a:ds d="300063" sp="300063"/>
              </a:custDash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24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68" name="Textfeld 32">
            <a:extLst>
              <a:ext uri="{FF2B5EF4-FFF2-40B4-BE49-F238E27FC236}">
                <a16:creationId xmlns:a16="http://schemas.microsoft.com/office/drawing/2014/main" id="{834A153A-48FF-4F2C-9A10-FB6319316EFA}"/>
              </a:ext>
            </a:extLst>
          </p:cNvPr>
          <p:cNvSpPr txBox="1"/>
          <p:nvPr/>
        </p:nvSpPr>
        <p:spPr>
          <a:xfrm>
            <a:off x="502358" y="4909318"/>
            <a:ext cx="6654579" cy="13284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" b="1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Anwendungsbereiche festlegen:</a:t>
            </a:r>
          </a:p>
          <a:p>
            <a:pPr marL="342900" indent="-3429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kern="0" dirty="0">
                <a:solidFill>
                  <a:srgbClr val="595959"/>
                </a:solidFill>
                <a:latin typeface="Calibri"/>
                <a:cs typeface="Calibri"/>
              </a:rPr>
              <a:t>Einsparnachweis nach ISO 50001:2018</a:t>
            </a:r>
          </a:p>
          <a:p>
            <a:pPr marL="342900" indent="-3429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kern="0" dirty="0">
                <a:solidFill>
                  <a:srgbClr val="595959"/>
                </a:solidFill>
                <a:latin typeface="Calibri"/>
                <a:cs typeface="Calibri"/>
              </a:rPr>
              <a:t>Effizienzüberwachung (zur Fehlerfrüherkennung)</a:t>
            </a:r>
          </a:p>
        </p:txBody>
      </p:sp>
      <p:pic>
        <p:nvPicPr>
          <p:cNvPr id="69" name="Picture 3">
            <a:extLst>
              <a:ext uri="{FF2B5EF4-FFF2-40B4-BE49-F238E27FC236}">
                <a16:creationId xmlns:a16="http://schemas.microsoft.com/office/drawing/2014/main" id="{B9D093AA-B65C-43F3-839D-863B944B34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90509" y="2166289"/>
            <a:ext cx="1076925" cy="125455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Textfeld 35">
            <a:extLst>
              <a:ext uri="{FF2B5EF4-FFF2-40B4-BE49-F238E27FC236}">
                <a16:creationId xmlns:a16="http://schemas.microsoft.com/office/drawing/2014/main" id="{76E46C23-DD39-4055-A0AE-4C48E38E173C}"/>
              </a:ext>
            </a:extLst>
          </p:cNvPr>
          <p:cNvSpPr txBox="1"/>
          <p:nvPr/>
        </p:nvSpPr>
        <p:spPr>
          <a:xfrm>
            <a:off x="5965432" y="3639025"/>
            <a:ext cx="1927088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 dirty="0">
                <a:solidFill>
                  <a:srgbClr val="3591A8"/>
                </a:solidFill>
                <a:uFillTx/>
                <a:latin typeface="Calibri"/>
              </a:rPr>
              <a:t>Corinna Schmidt:         </a:t>
            </a:r>
            <a:r>
              <a:rPr lang="de-DE" sz="1600" dirty="0">
                <a:solidFill>
                  <a:srgbClr val="3591A8"/>
                </a:solidFill>
              </a:rPr>
              <a:t>Verantwortlich für Kälteerzeugung </a:t>
            </a:r>
            <a:endParaRPr lang="de-DE" sz="1600" b="0" i="0" u="none" strike="noStrike" kern="1200" cap="none" spc="0" baseline="0" dirty="0">
              <a:solidFill>
                <a:srgbClr val="3591A8"/>
              </a:solidFill>
              <a:uFillTx/>
              <a:latin typeface="Calibri"/>
            </a:endParaRPr>
          </a:p>
        </p:txBody>
      </p:sp>
      <p:sp>
        <p:nvSpPr>
          <p:cNvPr id="71" name="Textfeld 30">
            <a:extLst>
              <a:ext uri="{FF2B5EF4-FFF2-40B4-BE49-F238E27FC236}">
                <a16:creationId xmlns:a16="http://schemas.microsoft.com/office/drawing/2014/main" id="{4BB05688-E576-4561-AB5F-97B937EC4FDC}"/>
              </a:ext>
            </a:extLst>
          </p:cNvPr>
          <p:cNvSpPr txBox="1"/>
          <p:nvPr/>
        </p:nvSpPr>
        <p:spPr>
          <a:xfrm>
            <a:off x="6316400" y="3396758"/>
            <a:ext cx="1884218" cy="118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cco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public domain</a:t>
            </a:r>
          </a:p>
        </p:txBody>
      </p:sp>
      <p:sp>
        <p:nvSpPr>
          <p:cNvPr id="72" name="Textplatzhalter 2">
            <a:extLst>
              <a:ext uri="{FF2B5EF4-FFF2-40B4-BE49-F238E27FC236}">
                <a16:creationId xmlns:a16="http://schemas.microsoft.com/office/drawing/2014/main" id="{B241D632-711C-459E-BF8F-5D7456077787}"/>
              </a:ext>
            </a:extLst>
          </p:cNvPr>
          <p:cNvSpPr txBox="1">
            <a:spLocks/>
          </p:cNvSpPr>
          <p:nvPr/>
        </p:nvSpPr>
        <p:spPr>
          <a:xfrm>
            <a:off x="539550" y="1412775"/>
            <a:ext cx="4386133" cy="64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/>
              <a:t>Systemgrenze festlegen: Kältestation</a:t>
            </a:r>
            <a:endParaRPr lang="en-US" dirty="0"/>
          </a:p>
        </p:txBody>
      </p:sp>
      <p:sp>
        <p:nvSpPr>
          <p:cNvPr id="73" name="Textplatzhalter 2">
            <a:extLst>
              <a:ext uri="{FF2B5EF4-FFF2-40B4-BE49-F238E27FC236}">
                <a16:creationId xmlns:a16="http://schemas.microsoft.com/office/drawing/2014/main" id="{278F61FB-E517-4F1E-8B9B-4E9931F67A39}"/>
              </a:ext>
            </a:extLst>
          </p:cNvPr>
          <p:cNvSpPr txBox="1">
            <a:spLocks/>
          </p:cNvSpPr>
          <p:nvPr/>
        </p:nvSpPr>
        <p:spPr>
          <a:xfrm>
            <a:off x="5289929" y="1385066"/>
            <a:ext cx="3652558" cy="64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/>
              <a:t>Verantwortliche identifizieren: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2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1" grpId="0"/>
      <p:bldP spid="7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32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0A2A68-EFD3-489C-AF92-1F1AD061187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Empfohlener Einführungsplan Schritt für Schritt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D6366-EC73-4F17-AA75-3969E4B436A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Abgerundetes Rechteck 4">
            <a:extLst>
              <a:ext uri="{FF2B5EF4-FFF2-40B4-BE49-F238E27FC236}">
                <a16:creationId xmlns:a16="http://schemas.microsoft.com/office/drawing/2014/main" id="{199FCCE6-8E6C-4ABA-8CF5-C4F977B35CEE}"/>
              </a:ext>
            </a:extLst>
          </p:cNvPr>
          <p:cNvSpPr/>
          <p:nvPr/>
        </p:nvSpPr>
        <p:spPr>
          <a:xfrm>
            <a:off x="386862" y="1086384"/>
            <a:ext cx="7447083" cy="3701566"/>
          </a:xfrm>
          <a:prstGeom prst="roundRect">
            <a:avLst>
              <a:gd name="adj" fmla="val 5518"/>
            </a:avLst>
          </a:prstGeom>
          <a:noFill/>
          <a:ln w="28575">
            <a:solidFill>
              <a:srgbClr val="054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hteck 54">
            <a:extLst>
              <a:ext uri="{FF2B5EF4-FFF2-40B4-BE49-F238E27FC236}">
                <a16:creationId xmlns:a16="http://schemas.microsoft.com/office/drawing/2014/main" id="{917484B1-560A-423F-AF9C-69030D1CF1EE}"/>
              </a:ext>
            </a:extLst>
          </p:cNvPr>
          <p:cNvSpPr/>
          <p:nvPr/>
        </p:nvSpPr>
        <p:spPr>
          <a:xfrm>
            <a:off x="496891" y="2397741"/>
            <a:ext cx="6339600" cy="130867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3: Planung der angestrebten Visualisierung und Design der </a:t>
            </a:r>
            <a:r>
              <a:rPr kumimoji="0" lang="de-D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(Energiekennzahlen)</a:t>
            </a:r>
          </a:p>
        </p:txBody>
      </p:sp>
      <p:sp>
        <p:nvSpPr>
          <p:cNvPr id="14" name="Rechteck 56">
            <a:extLst>
              <a:ext uri="{FF2B5EF4-FFF2-40B4-BE49-F238E27FC236}">
                <a16:creationId xmlns:a16="http://schemas.microsoft.com/office/drawing/2014/main" id="{5F5500B9-67BF-4882-9EEB-0C2FCFE10C8D}"/>
              </a:ext>
            </a:extLst>
          </p:cNvPr>
          <p:cNvSpPr/>
          <p:nvPr/>
        </p:nvSpPr>
        <p:spPr>
          <a:xfrm>
            <a:off x="496890" y="1143945"/>
            <a:ext cx="7224709" cy="10029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1: Festlegung der Grenzen und Anwendungsbereiche je System (Anlagen-,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Prozess-, Gebäudetechnik)</a:t>
            </a:r>
          </a:p>
        </p:txBody>
      </p:sp>
      <p:sp>
        <p:nvSpPr>
          <p:cNvPr id="15" name="Rechteck 57">
            <a:extLst>
              <a:ext uri="{FF2B5EF4-FFF2-40B4-BE49-F238E27FC236}">
                <a16:creationId xmlns:a16="http://schemas.microsoft.com/office/drawing/2014/main" id="{4F09A7AE-8616-4289-B06D-5703CFD9B869}"/>
              </a:ext>
            </a:extLst>
          </p:cNvPr>
          <p:cNvSpPr/>
          <p:nvPr/>
        </p:nvSpPr>
        <p:spPr>
          <a:xfrm>
            <a:off x="498891" y="3258474"/>
            <a:ext cx="6338277" cy="1047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4: Implementierung in das Energiecontrolling</a:t>
            </a:r>
          </a:p>
        </p:txBody>
      </p:sp>
      <p:sp>
        <p:nvSpPr>
          <p:cNvPr id="16" name="Rechteck 59">
            <a:extLst>
              <a:ext uri="{FF2B5EF4-FFF2-40B4-BE49-F238E27FC236}">
                <a16:creationId xmlns:a16="http://schemas.microsoft.com/office/drawing/2014/main" id="{5139E4DF-FAE8-417D-A4D7-5BAFCECB5232}"/>
              </a:ext>
            </a:extLst>
          </p:cNvPr>
          <p:cNvSpPr/>
          <p:nvPr/>
        </p:nvSpPr>
        <p:spPr>
          <a:xfrm>
            <a:off x="481743" y="3855660"/>
            <a:ext cx="6355425" cy="9120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60">
            <a:extLst>
              <a:ext uri="{FF2B5EF4-FFF2-40B4-BE49-F238E27FC236}">
                <a16:creationId xmlns:a16="http://schemas.microsoft.com/office/drawing/2014/main" id="{0AA8F1A9-83E1-49C2-9813-6415E4C1D4F5}"/>
              </a:ext>
            </a:extLst>
          </p:cNvPr>
          <p:cNvSpPr/>
          <p:nvPr/>
        </p:nvSpPr>
        <p:spPr>
          <a:xfrm>
            <a:off x="537885" y="2673350"/>
            <a:ext cx="2433662" cy="56951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t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Festlegung der Bewertungsarten für unterschiedliche Aufwände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kern="0" dirty="0">
                <a:solidFill>
                  <a:prstClr val="white"/>
                </a:solidFill>
              </a:rPr>
              <a:t>(z. B. Kosten, Primärenergie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8" name="Freihandform 61">
            <a:extLst>
              <a:ext uri="{FF2B5EF4-FFF2-40B4-BE49-F238E27FC236}">
                <a16:creationId xmlns:a16="http://schemas.microsoft.com/office/drawing/2014/main" id="{7925A15B-CBD3-4A44-A391-B66B5C81DA5D}"/>
              </a:ext>
            </a:extLst>
          </p:cNvPr>
          <p:cNvSpPr/>
          <p:nvPr/>
        </p:nvSpPr>
        <p:spPr>
          <a:xfrm>
            <a:off x="537885" y="1392507"/>
            <a:ext cx="1668791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die Erfassung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von Ist-Werten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63">
            <a:extLst>
              <a:ext uri="{FF2B5EF4-FFF2-40B4-BE49-F238E27FC236}">
                <a16:creationId xmlns:a16="http://schemas.microsoft.com/office/drawing/2014/main" id="{FC53612E-4061-4AA3-AE1A-5274B3532DDB}"/>
              </a:ext>
            </a:extLst>
          </p:cNvPr>
          <p:cNvSpPr/>
          <p:nvPr/>
        </p:nvSpPr>
        <p:spPr>
          <a:xfrm>
            <a:off x="3059773" y="2673350"/>
            <a:ext cx="3751012" cy="284755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der </a:t>
            </a:r>
            <a:r>
              <a:rPr kumimoji="0" lang="de-DE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die abgebildet werden sollen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65">
            <a:extLst>
              <a:ext uri="{FF2B5EF4-FFF2-40B4-BE49-F238E27FC236}">
                <a16:creationId xmlns:a16="http://schemas.microsoft.com/office/drawing/2014/main" id="{402FFDB1-24FF-41B4-A587-4F333CCEC833}"/>
              </a:ext>
            </a:extLst>
          </p:cNvPr>
          <p:cNvSpPr/>
          <p:nvPr/>
        </p:nvSpPr>
        <p:spPr>
          <a:xfrm>
            <a:off x="537096" y="3528991"/>
            <a:ext cx="1051940" cy="31724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Umsetzung Messstellen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ihandform 66">
            <a:extLst>
              <a:ext uri="{FF2B5EF4-FFF2-40B4-BE49-F238E27FC236}">
                <a16:creationId xmlns:a16="http://schemas.microsoft.com/office/drawing/2014/main" id="{777D92DC-E467-4BF2-86ED-CECEDD2536BD}"/>
              </a:ext>
            </a:extLst>
          </p:cNvPr>
          <p:cNvSpPr/>
          <p:nvPr/>
        </p:nvSpPr>
        <p:spPr>
          <a:xfrm>
            <a:off x="2522602" y="3520519"/>
            <a:ext cx="1586041" cy="32572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Einpflegen </a:t>
            </a:r>
            <a:r>
              <a:rPr lang="de-DE" sz="1000" b="1" kern="0" dirty="0">
                <a:solidFill>
                  <a:prstClr val="white"/>
                </a:solidFill>
              </a:rPr>
              <a:t>Systeme nach Nutzen-Aufwand-Schema</a:t>
            </a:r>
            <a:endParaRPr lang="de-DE" sz="1000" kern="0" dirty="0">
              <a:solidFill>
                <a:prstClr val="white"/>
              </a:solidFill>
            </a:endParaRPr>
          </a:p>
        </p:txBody>
      </p:sp>
      <p:sp>
        <p:nvSpPr>
          <p:cNvPr id="22" name="Freihandform 67">
            <a:extLst>
              <a:ext uri="{FF2B5EF4-FFF2-40B4-BE49-F238E27FC236}">
                <a16:creationId xmlns:a16="http://schemas.microsoft.com/office/drawing/2014/main" id="{FA54B365-11DF-438D-8586-9EE878E6CD14}"/>
              </a:ext>
            </a:extLst>
          </p:cNvPr>
          <p:cNvSpPr/>
          <p:nvPr/>
        </p:nvSpPr>
        <p:spPr>
          <a:xfrm>
            <a:off x="1658845" y="3526677"/>
            <a:ext cx="793948" cy="319563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white"/>
                </a:solidFill>
                <a:latin typeface="Calibri"/>
              </a:rPr>
              <a:t>Umsetzung Schnittstellen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ihandform 68">
            <a:extLst>
              <a:ext uri="{FF2B5EF4-FFF2-40B4-BE49-F238E27FC236}">
                <a16:creationId xmlns:a16="http://schemas.microsoft.com/office/drawing/2014/main" id="{A96D9867-D25C-4D08-BB31-CFBF4FA79502}"/>
              </a:ext>
            </a:extLst>
          </p:cNvPr>
          <p:cNvSpPr/>
          <p:nvPr/>
        </p:nvSpPr>
        <p:spPr>
          <a:xfrm>
            <a:off x="2305784" y="1392507"/>
            <a:ext cx="1323488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Monitoring                     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ihandform 77">
            <a:extLst>
              <a:ext uri="{FF2B5EF4-FFF2-40B4-BE49-F238E27FC236}">
                <a16:creationId xmlns:a16="http://schemas.microsoft.com/office/drawing/2014/main" id="{806CBEE0-108F-4976-80FB-06A440514648}"/>
              </a:ext>
            </a:extLst>
          </p:cNvPr>
          <p:cNvSpPr/>
          <p:nvPr/>
        </p:nvSpPr>
        <p:spPr>
          <a:xfrm>
            <a:off x="5582838" y="3528991"/>
            <a:ext cx="1219971" cy="31724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Einpflegen und ggf. Vernetzung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der </a:t>
            </a:r>
            <a:r>
              <a:rPr kumimoji="0" lang="de-DE" sz="10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82">
            <a:extLst>
              <a:ext uri="{FF2B5EF4-FFF2-40B4-BE49-F238E27FC236}">
                <a16:creationId xmlns:a16="http://schemas.microsoft.com/office/drawing/2014/main" id="{8B1E53CE-A5AE-47F5-AFAA-429F0222CA57}"/>
              </a:ext>
            </a:extLst>
          </p:cNvPr>
          <p:cNvSpPr/>
          <p:nvPr/>
        </p:nvSpPr>
        <p:spPr>
          <a:xfrm>
            <a:off x="488597" y="3867478"/>
            <a:ext cx="4229789" cy="3714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5: Erfassung, Monitoring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 Benchmarking anhand der </a:t>
            </a:r>
            <a:r>
              <a:rPr kumimoji="0" lang="de-DE" sz="11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ihandform 83">
            <a:extLst>
              <a:ext uri="{FF2B5EF4-FFF2-40B4-BE49-F238E27FC236}">
                <a16:creationId xmlns:a16="http://schemas.microsoft.com/office/drawing/2014/main" id="{B39B0165-5B47-4615-91AC-AF21AB6908F3}"/>
              </a:ext>
            </a:extLst>
          </p:cNvPr>
          <p:cNvSpPr/>
          <p:nvPr/>
        </p:nvSpPr>
        <p:spPr>
          <a:xfrm>
            <a:off x="1317031" y="4135278"/>
            <a:ext cx="1534848" cy="20459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</a:p>
        </p:txBody>
      </p:sp>
      <p:sp>
        <p:nvSpPr>
          <p:cNvPr id="27" name="Freihandform 84">
            <a:extLst>
              <a:ext uri="{FF2B5EF4-FFF2-40B4-BE49-F238E27FC236}">
                <a16:creationId xmlns:a16="http://schemas.microsoft.com/office/drawing/2014/main" id="{447A3138-CE2E-4FF3-8DFE-5C97E240523F}"/>
              </a:ext>
            </a:extLst>
          </p:cNvPr>
          <p:cNvSpPr/>
          <p:nvPr/>
        </p:nvSpPr>
        <p:spPr>
          <a:xfrm>
            <a:off x="539881" y="4135279"/>
            <a:ext cx="716800" cy="20721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Erfassung</a:t>
            </a:r>
          </a:p>
        </p:txBody>
      </p:sp>
      <p:sp>
        <p:nvSpPr>
          <p:cNvPr id="28" name="Freihandform 85">
            <a:extLst>
              <a:ext uri="{FF2B5EF4-FFF2-40B4-BE49-F238E27FC236}">
                <a16:creationId xmlns:a16="http://schemas.microsoft.com/office/drawing/2014/main" id="{02991090-8CD9-464F-8BF9-9E42052A672A}"/>
              </a:ext>
            </a:extLst>
          </p:cNvPr>
          <p:cNvSpPr/>
          <p:nvPr/>
        </p:nvSpPr>
        <p:spPr>
          <a:xfrm>
            <a:off x="1317031" y="4391148"/>
            <a:ext cx="751232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Erstellung Baseline</a:t>
            </a:r>
          </a:p>
        </p:txBody>
      </p:sp>
      <p:sp>
        <p:nvSpPr>
          <p:cNvPr id="35" name="Freihandform 86">
            <a:extLst>
              <a:ext uri="{FF2B5EF4-FFF2-40B4-BE49-F238E27FC236}">
                <a16:creationId xmlns:a16="http://schemas.microsoft.com/office/drawing/2014/main" id="{F1528A9B-7621-41FD-B03E-500060C8F944}"/>
              </a:ext>
            </a:extLst>
          </p:cNvPr>
          <p:cNvSpPr/>
          <p:nvPr/>
        </p:nvSpPr>
        <p:spPr>
          <a:xfrm>
            <a:off x="2135974" y="4391148"/>
            <a:ext cx="71590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prstClr val="black"/>
                </a:solidFill>
                <a:latin typeface="Calibri"/>
              </a:rPr>
              <a:t>Soll-Ist Vergleich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ihandform 87">
            <a:extLst>
              <a:ext uri="{FF2B5EF4-FFF2-40B4-BE49-F238E27FC236}">
                <a16:creationId xmlns:a16="http://schemas.microsoft.com/office/drawing/2014/main" id="{5F9A6125-94DC-47C4-AA35-4DD90B89D8E1}"/>
              </a:ext>
            </a:extLst>
          </p:cNvPr>
          <p:cNvSpPr/>
          <p:nvPr/>
        </p:nvSpPr>
        <p:spPr>
          <a:xfrm>
            <a:off x="537885" y="4390957"/>
            <a:ext cx="71879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IST-Werte</a:t>
            </a:r>
          </a:p>
        </p:txBody>
      </p:sp>
      <p:sp>
        <p:nvSpPr>
          <p:cNvPr id="37" name="Freihandform 88">
            <a:extLst>
              <a:ext uri="{FF2B5EF4-FFF2-40B4-BE49-F238E27FC236}">
                <a16:creationId xmlns:a16="http://schemas.microsoft.com/office/drawing/2014/main" id="{5DA9A33D-245C-4D1E-9A6C-E519E8E3C65D}"/>
              </a:ext>
            </a:extLst>
          </p:cNvPr>
          <p:cNvSpPr/>
          <p:nvPr/>
        </p:nvSpPr>
        <p:spPr>
          <a:xfrm>
            <a:off x="4210238" y="3525269"/>
            <a:ext cx="1258371" cy="32097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Ergänzung Systeme um externe Einflussgrößen</a:t>
            </a:r>
          </a:p>
        </p:txBody>
      </p:sp>
      <p:sp>
        <p:nvSpPr>
          <p:cNvPr id="38" name="Freihandform 89">
            <a:extLst>
              <a:ext uri="{FF2B5EF4-FFF2-40B4-BE49-F238E27FC236}">
                <a16:creationId xmlns:a16="http://schemas.microsoft.com/office/drawing/2014/main" id="{494BCF6B-3697-4FFA-B5A6-FDD16922C03D}"/>
              </a:ext>
            </a:extLst>
          </p:cNvPr>
          <p:cNvSpPr/>
          <p:nvPr/>
        </p:nvSpPr>
        <p:spPr>
          <a:xfrm>
            <a:off x="2937660" y="4391148"/>
            <a:ext cx="728650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Erstellung Benchmarks</a:t>
            </a:r>
          </a:p>
        </p:txBody>
      </p:sp>
      <p:sp>
        <p:nvSpPr>
          <p:cNvPr id="39" name="Freihandform 92">
            <a:extLst>
              <a:ext uri="{FF2B5EF4-FFF2-40B4-BE49-F238E27FC236}">
                <a16:creationId xmlns:a16="http://schemas.microsoft.com/office/drawing/2014/main" id="{4B087163-AA85-4CD6-BFE8-1A8512E5D6B7}"/>
              </a:ext>
            </a:extLst>
          </p:cNvPr>
          <p:cNvSpPr/>
          <p:nvPr/>
        </p:nvSpPr>
        <p:spPr>
          <a:xfrm>
            <a:off x="3742348" y="1392507"/>
            <a:ext cx="1563614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Benchmarking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ihandform 93">
            <a:extLst>
              <a:ext uri="{FF2B5EF4-FFF2-40B4-BE49-F238E27FC236}">
                <a16:creationId xmlns:a16="http://schemas.microsoft.com/office/drawing/2014/main" id="{6CFD3B0D-9AFB-4FC9-9D59-B868294F2E14}"/>
              </a:ext>
            </a:extLst>
          </p:cNvPr>
          <p:cNvSpPr/>
          <p:nvPr/>
        </p:nvSpPr>
        <p:spPr>
          <a:xfrm>
            <a:off x="3730299" y="4391148"/>
            <a:ext cx="988087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Bewertung Einsparpotenziale</a:t>
            </a:r>
          </a:p>
        </p:txBody>
      </p:sp>
      <p:sp>
        <p:nvSpPr>
          <p:cNvPr id="41" name="Freihandform 94">
            <a:extLst>
              <a:ext uri="{FF2B5EF4-FFF2-40B4-BE49-F238E27FC236}">
                <a16:creationId xmlns:a16="http://schemas.microsoft.com/office/drawing/2014/main" id="{1CC56D13-2B2B-4780-BF8E-799CFFEB9506}"/>
              </a:ext>
            </a:extLst>
          </p:cNvPr>
          <p:cNvSpPr/>
          <p:nvPr/>
        </p:nvSpPr>
        <p:spPr>
          <a:xfrm>
            <a:off x="2937659" y="4130676"/>
            <a:ext cx="1780727" cy="20920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Benchmarking</a:t>
            </a:r>
          </a:p>
        </p:txBody>
      </p:sp>
      <p:sp>
        <p:nvSpPr>
          <p:cNvPr id="42" name="Freihandform 95">
            <a:extLst>
              <a:ext uri="{FF2B5EF4-FFF2-40B4-BE49-F238E27FC236}">
                <a16:creationId xmlns:a16="http://schemas.microsoft.com/office/drawing/2014/main" id="{01C2C5CB-801F-4BA6-9C23-A569108076E4}"/>
              </a:ext>
            </a:extLst>
          </p:cNvPr>
          <p:cNvSpPr/>
          <p:nvPr/>
        </p:nvSpPr>
        <p:spPr>
          <a:xfrm>
            <a:off x="5740575" y="2984165"/>
            <a:ext cx="1070212" cy="241514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 als Intensität</a:t>
            </a:r>
          </a:p>
        </p:txBody>
      </p:sp>
      <p:sp>
        <p:nvSpPr>
          <p:cNvPr id="43" name="Freihandform 96">
            <a:extLst>
              <a:ext uri="{FF2B5EF4-FFF2-40B4-BE49-F238E27FC236}">
                <a16:creationId xmlns:a16="http://schemas.microsoft.com/office/drawing/2014/main" id="{AD2886A1-4375-4A42-8C94-5360B86325C2}"/>
              </a:ext>
            </a:extLst>
          </p:cNvPr>
          <p:cNvSpPr/>
          <p:nvPr/>
        </p:nvSpPr>
        <p:spPr>
          <a:xfrm>
            <a:off x="4402045" y="2984165"/>
            <a:ext cx="1274568" cy="240302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prstClr val="black"/>
                </a:solidFill>
                <a:latin typeface="Calibri"/>
              </a:rPr>
              <a:t>EnPI als Effizienz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ihandform 97">
            <a:extLst>
              <a:ext uri="{FF2B5EF4-FFF2-40B4-BE49-F238E27FC236}">
                <a16:creationId xmlns:a16="http://schemas.microsoft.com/office/drawing/2014/main" id="{9537685A-C22F-471D-8DD3-50D6171E72EA}"/>
              </a:ext>
            </a:extLst>
          </p:cNvPr>
          <p:cNvSpPr/>
          <p:nvPr/>
        </p:nvSpPr>
        <p:spPr>
          <a:xfrm>
            <a:off x="3059773" y="2984165"/>
            <a:ext cx="1268824" cy="24338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 als Aufwand</a:t>
            </a:r>
          </a:p>
        </p:txBody>
      </p:sp>
      <p:sp>
        <p:nvSpPr>
          <p:cNvPr id="45" name="Freihandform 117">
            <a:extLst>
              <a:ext uri="{FF2B5EF4-FFF2-40B4-BE49-F238E27FC236}">
                <a16:creationId xmlns:a16="http://schemas.microsoft.com/office/drawing/2014/main" id="{EA1632FC-48E2-438E-9E9D-A9E38DD462AD}"/>
              </a:ext>
            </a:extLst>
          </p:cNvPr>
          <p:cNvSpPr/>
          <p:nvPr/>
        </p:nvSpPr>
        <p:spPr>
          <a:xfrm>
            <a:off x="533600" y="5251610"/>
            <a:ext cx="102772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Energiekosten-controlling in den Kostenstellen</a:t>
            </a:r>
          </a:p>
        </p:txBody>
      </p:sp>
      <p:sp>
        <p:nvSpPr>
          <p:cNvPr id="46" name="Freihandform 118">
            <a:extLst>
              <a:ext uri="{FF2B5EF4-FFF2-40B4-BE49-F238E27FC236}">
                <a16:creationId xmlns:a16="http://schemas.microsoft.com/office/drawing/2014/main" id="{5CD4F1A9-E385-4B87-BA42-CA2A59FBA98D}"/>
              </a:ext>
            </a:extLst>
          </p:cNvPr>
          <p:cNvSpPr/>
          <p:nvPr/>
        </p:nvSpPr>
        <p:spPr>
          <a:xfrm>
            <a:off x="1621899" y="5251610"/>
            <a:ext cx="943621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</a:rPr>
              <a:t>Effizienz-erhaltung  mit Frühwarnsystem</a:t>
            </a:r>
          </a:p>
        </p:txBody>
      </p:sp>
      <p:sp>
        <p:nvSpPr>
          <p:cNvPr id="47" name="Freihandform 119">
            <a:extLst>
              <a:ext uri="{FF2B5EF4-FFF2-40B4-BE49-F238E27FC236}">
                <a16:creationId xmlns:a16="http://schemas.microsoft.com/office/drawing/2014/main" id="{79A1BBB3-2803-41B1-8EF6-FFAAA46DAB4B}"/>
              </a:ext>
            </a:extLst>
          </p:cNvPr>
          <p:cNvSpPr/>
          <p:nvPr/>
        </p:nvSpPr>
        <p:spPr>
          <a:xfrm>
            <a:off x="2633889" y="5251610"/>
            <a:ext cx="75750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Nachweis Einsparungen (ISO 50001)</a:t>
            </a:r>
          </a:p>
        </p:txBody>
      </p:sp>
      <p:sp>
        <p:nvSpPr>
          <p:cNvPr id="48" name="Freihandform 120">
            <a:extLst>
              <a:ext uri="{FF2B5EF4-FFF2-40B4-BE49-F238E27FC236}">
                <a16:creationId xmlns:a16="http://schemas.microsoft.com/office/drawing/2014/main" id="{416BEF04-2B62-4B08-AF22-993777BCCC65}"/>
              </a:ext>
            </a:extLst>
          </p:cNvPr>
          <p:cNvSpPr/>
          <p:nvPr/>
        </p:nvSpPr>
        <p:spPr>
          <a:xfrm>
            <a:off x="3455922" y="5251610"/>
            <a:ext cx="671193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Voraus-schauende Wartung</a:t>
            </a:r>
          </a:p>
        </p:txBody>
      </p:sp>
      <p:sp>
        <p:nvSpPr>
          <p:cNvPr id="49" name="Freihandform 121">
            <a:extLst>
              <a:ext uri="{FF2B5EF4-FFF2-40B4-BE49-F238E27FC236}">
                <a16:creationId xmlns:a16="http://schemas.microsoft.com/office/drawing/2014/main" id="{01E49204-E498-4250-AD10-56C4DD2E006A}"/>
              </a:ext>
            </a:extLst>
          </p:cNvPr>
          <p:cNvSpPr/>
          <p:nvPr/>
        </p:nvSpPr>
        <p:spPr>
          <a:xfrm>
            <a:off x="4192463" y="5251610"/>
            <a:ext cx="74291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 von Effizienz-maßnahmen</a:t>
            </a:r>
          </a:p>
        </p:txBody>
      </p:sp>
      <p:sp>
        <p:nvSpPr>
          <p:cNvPr id="50" name="Freihandform 122">
            <a:extLst>
              <a:ext uri="{FF2B5EF4-FFF2-40B4-BE49-F238E27FC236}">
                <a16:creationId xmlns:a16="http://schemas.microsoft.com/office/drawing/2014/main" id="{90D51FB2-125F-48D7-9C61-91D716485212}"/>
              </a:ext>
            </a:extLst>
          </p:cNvPr>
          <p:cNvSpPr/>
          <p:nvPr/>
        </p:nvSpPr>
        <p:spPr>
          <a:xfrm>
            <a:off x="4993744" y="5251610"/>
            <a:ext cx="788475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Verifizierung von Effizienz-maßnahmen</a:t>
            </a:r>
          </a:p>
        </p:txBody>
      </p:sp>
      <p:sp>
        <p:nvSpPr>
          <p:cNvPr id="51" name="Freihandform 123">
            <a:extLst>
              <a:ext uri="{FF2B5EF4-FFF2-40B4-BE49-F238E27FC236}">
                <a16:creationId xmlns:a16="http://schemas.microsoft.com/office/drawing/2014/main" id="{69B23828-1AAE-47B6-91A0-6C85C2705AA5}"/>
              </a:ext>
            </a:extLst>
          </p:cNvPr>
          <p:cNvSpPr/>
          <p:nvPr/>
        </p:nvSpPr>
        <p:spPr>
          <a:xfrm>
            <a:off x="5837141" y="5251610"/>
            <a:ext cx="95525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Prozess-optimierung mit Benchmarks</a:t>
            </a:r>
          </a:p>
        </p:txBody>
      </p:sp>
      <p:sp>
        <p:nvSpPr>
          <p:cNvPr id="52" name="Rechteck 124">
            <a:extLst>
              <a:ext uri="{FF2B5EF4-FFF2-40B4-BE49-F238E27FC236}">
                <a16:creationId xmlns:a16="http://schemas.microsoft.com/office/drawing/2014/main" id="{7089582E-11FD-4F5F-B556-9EA6C8762F91}"/>
              </a:ext>
            </a:extLst>
          </p:cNvPr>
          <p:cNvSpPr/>
          <p:nvPr/>
        </p:nvSpPr>
        <p:spPr>
          <a:xfrm>
            <a:off x="473910" y="5003960"/>
            <a:ext cx="6355425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Erfolgreicher Einsatz für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die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betriebliche Praxis</a:t>
            </a:r>
          </a:p>
        </p:txBody>
      </p:sp>
      <p:sp>
        <p:nvSpPr>
          <p:cNvPr id="53" name="Freihandform 46">
            <a:extLst>
              <a:ext uri="{FF2B5EF4-FFF2-40B4-BE49-F238E27FC236}">
                <a16:creationId xmlns:a16="http://schemas.microsoft.com/office/drawing/2014/main" id="{680EDA67-8F67-4D2A-B139-894A9162BEC4}"/>
              </a:ext>
            </a:extLst>
          </p:cNvPr>
          <p:cNvSpPr/>
          <p:nvPr/>
        </p:nvSpPr>
        <p:spPr>
          <a:xfrm>
            <a:off x="4210039" y="6008620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ihandform 48">
            <a:extLst>
              <a:ext uri="{FF2B5EF4-FFF2-40B4-BE49-F238E27FC236}">
                <a16:creationId xmlns:a16="http://schemas.microsoft.com/office/drawing/2014/main" id="{3F62675F-41F9-47D9-8063-3234E6CC5E0F}"/>
              </a:ext>
            </a:extLst>
          </p:cNvPr>
          <p:cNvSpPr/>
          <p:nvPr/>
        </p:nvSpPr>
        <p:spPr>
          <a:xfrm>
            <a:off x="562489" y="6000142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feld 1">
            <a:extLst>
              <a:ext uri="{FF2B5EF4-FFF2-40B4-BE49-F238E27FC236}">
                <a16:creationId xmlns:a16="http://schemas.microsoft.com/office/drawing/2014/main" id="{784C770A-35EF-4C6B-82BE-D6346A7F3C22}"/>
              </a:ext>
            </a:extLst>
          </p:cNvPr>
          <p:cNvSpPr txBox="1"/>
          <p:nvPr/>
        </p:nvSpPr>
        <p:spPr>
          <a:xfrm>
            <a:off x="4334332" y="5933958"/>
            <a:ext cx="4528313" cy="199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Erweiterte Anwendung: Monitoring und Benchmarking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Textfeld 50">
            <a:extLst>
              <a:ext uri="{FF2B5EF4-FFF2-40B4-BE49-F238E27FC236}">
                <a16:creationId xmlns:a16="http://schemas.microsoft.com/office/drawing/2014/main" id="{123B4A9E-EA01-4A38-B3F9-5F7C61F679E1}"/>
              </a:ext>
            </a:extLst>
          </p:cNvPr>
          <p:cNvSpPr txBox="1"/>
          <p:nvPr/>
        </p:nvSpPr>
        <p:spPr>
          <a:xfrm>
            <a:off x="699258" y="5933958"/>
            <a:ext cx="3335625" cy="172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Basis Anwendung: Erfassung Ist-Werte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Rechteck 74">
            <a:extLst>
              <a:ext uri="{FF2B5EF4-FFF2-40B4-BE49-F238E27FC236}">
                <a16:creationId xmlns:a16="http://schemas.microsoft.com/office/drawing/2014/main" id="{56D09CA9-94FB-4F43-A246-D4E858D7CE8C}"/>
              </a:ext>
            </a:extLst>
          </p:cNvPr>
          <p:cNvSpPr/>
          <p:nvPr/>
        </p:nvSpPr>
        <p:spPr>
          <a:xfrm>
            <a:off x="496891" y="1777439"/>
            <a:ext cx="6500572" cy="6849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/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2: Konzeption der Datenerfassung und Spezifizierung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der Messstellen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8" name="Freihandform 75">
            <a:extLst>
              <a:ext uri="{FF2B5EF4-FFF2-40B4-BE49-F238E27FC236}">
                <a16:creationId xmlns:a16="http://schemas.microsoft.com/office/drawing/2014/main" id="{90CF69DC-FB78-4543-A7E8-2F4DA8190BD8}"/>
              </a:ext>
            </a:extLst>
          </p:cNvPr>
          <p:cNvSpPr/>
          <p:nvPr/>
        </p:nvSpPr>
        <p:spPr>
          <a:xfrm>
            <a:off x="535096" y="2030790"/>
            <a:ext cx="1289622" cy="356096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kern="0" dirty="0">
                <a:solidFill>
                  <a:prstClr val="white"/>
                </a:solidFill>
              </a:rPr>
              <a:t>Energie- und Stoffstrom-Schema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ihandform 76">
            <a:extLst>
              <a:ext uri="{FF2B5EF4-FFF2-40B4-BE49-F238E27FC236}">
                <a16:creationId xmlns:a16="http://schemas.microsoft.com/office/drawing/2014/main" id="{4E113948-23F4-4068-B0DD-7553B4FEC942}"/>
              </a:ext>
            </a:extLst>
          </p:cNvPr>
          <p:cNvSpPr/>
          <p:nvPr/>
        </p:nvSpPr>
        <p:spPr>
          <a:xfrm>
            <a:off x="3059773" y="2030789"/>
            <a:ext cx="1570770" cy="343624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Ergänzung N-A Schema um externe Einflussgrößen</a:t>
            </a:r>
          </a:p>
        </p:txBody>
      </p:sp>
      <p:sp>
        <p:nvSpPr>
          <p:cNvPr id="60" name="Freihandform 78">
            <a:extLst>
              <a:ext uri="{FF2B5EF4-FFF2-40B4-BE49-F238E27FC236}">
                <a16:creationId xmlns:a16="http://schemas.microsoft.com/office/drawing/2014/main" id="{B992C468-6D9C-41C8-9769-0DE65D6CF37C}"/>
              </a:ext>
            </a:extLst>
          </p:cNvPr>
          <p:cNvSpPr/>
          <p:nvPr/>
        </p:nvSpPr>
        <p:spPr>
          <a:xfrm>
            <a:off x="1899208" y="2030789"/>
            <a:ext cx="1077556" cy="356096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Nutzen-Aufwand-Schema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Freihandform 79">
            <a:extLst>
              <a:ext uri="{FF2B5EF4-FFF2-40B4-BE49-F238E27FC236}">
                <a16:creationId xmlns:a16="http://schemas.microsoft.com/office/drawing/2014/main" id="{ADB1FAF6-B5C8-4051-8997-7BA9F4F18AD4}"/>
              </a:ext>
            </a:extLst>
          </p:cNvPr>
          <p:cNvSpPr/>
          <p:nvPr/>
        </p:nvSpPr>
        <p:spPr>
          <a:xfrm>
            <a:off x="4698255" y="2030790"/>
            <a:ext cx="2094396" cy="344864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 err="1">
                <a:solidFill>
                  <a:prstClr val="white"/>
                </a:solidFill>
                <a:latin typeface="Calibri"/>
              </a:rPr>
              <a:t>Messk</a:t>
            </a:r>
            <a:r>
              <a:rPr kumimoji="0" lang="de-DE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onzept</a:t>
            </a: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zur Datenerfassung von Nutzen, Aufwand,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ext. Einflussgrößen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Pfeil nach unten 2">
            <a:extLst>
              <a:ext uri="{FF2B5EF4-FFF2-40B4-BE49-F238E27FC236}">
                <a16:creationId xmlns:a16="http://schemas.microsoft.com/office/drawing/2014/main" id="{77CAC4B9-335A-4093-8DFB-541CAFC9966F}"/>
              </a:ext>
            </a:extLst>
          </p:cNvPr>
          <p:cNvSpPr/>
          <p:nvPr/>
        </p:nvSpPr>
        <p:spPr>
          <a:xfrm>
            <a:off x="3222856" y="4837435"/>
            <a:ext cx="1616567" cy="220112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Freihandform 51">
            <a:extLst>
              <a:ext uri="{FF2B5EF4-FFF2-40B4-BE49-F238E27FC236}">
                <a16:creationId xmlns:a16="http://schemas.microsoft.com/office/drawing/2014/main" id="{5DE80624-7886-4C28-8C55-B2FA5B567080}"/>
              </a:ext>
            </a:extLst>
          </p:cNvPr>
          <p:cNvSpPr/>
          <p:nvPr/>
        </p:nvSpPr>
        <p:spPr>
          <a:xfrm>
            <a:off x="5410159" y="1393748"/>
            <a:ext cx="1400627" cy="37429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Abbildung der Systeme und Zuständigkeiten</a:t>
            </a:r>
          </a:p>
        </p:txBody>
      </p:sp>
      <p:pic>
        <p:nvPicPr>
          <p:cNvPr id="64" name="Grafik 49">
            <a:extLst>
              <a:ext uri="{FF2B5EF4-FFF2-40B4-BE49-F238E27FC236}">
                <a16:creationId xmlns:a16="http://schemas.microsoft.com/office/drawing/2014/main" id="{6E81BDF0-B9A3-436B-9F69-8E96A7343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93" y="1478281"/>
            <a:ext cx="303198" cy="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07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33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0A2A68-EFD3-489C-AF92-1F1AD061187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Schritt 2: Daten- und Messkonzept entwickeln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D6366-EC73-4F17-AA75-3969E4B436A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feld 13">
            <a:extLst>
              <a:ext uri="{FF2B5EF4-FFF2-40B4-BE49-F238E27FC236}">
                <a16:creationId xmlns:a16="http://schemas.microsoft.com/office/drawing/2014/main" id="{C5CCEF99-4BD6-4C63-A9DE-ABAF8F4630EE}"/>
              </a:ext>
            </a:extLst>
          </p:cNvPr>
          <p:cNvSpPr txBox="1"/>
          <p:nvPr/>
        </p:nvSpPr>
        <p:spPr>
          <a:xfrm>
            <a:off x="5426361" y="2161719"/>
            <a:ext cx="1018283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>
                <a:solidFill>
                  <a:srgbClr val="4B4B4B"/>
                </a:solidFill>
              </a:rPr>
              <a:t>Kältemittel</a:t>
            </a:r>
          </a:p>
        </p:txBody>
      </p:sp>
      <p:grpSp>
        <p:nvGrpSpPr>
          <p:cNvPr id="17" name="Gruppieren 2">
            <a:extLst>
              <a:ext uri="{FF2B5EF4-FFF2-40B4-BE49-F238E27FC236}">
                <a16:creationId xmlns:a16="http://schemas.microsoft.com/office/drawing/2014/main" id="{34E8A344-8588-427B-BEC3-B4490A208A97}"/>
              </a:ext>
            </a:extLst>
          </p:cNvPr>
          <p:cNvGrpSpPr/>
          <p:nvPr/>
        </p:nvGrpSpPr>
        <p:grpSpPr>
          <a:xfrm>
            <a:off x="455343" y="1641069"/>
            <a:ext cx="6176865" cy="2649821"/>
            <a:chOff x="141319" y="2102480"/>
            <a:chExt cx="6176865" cy="2649821"/>
          </a:xfrm>
        </p:grpSpPr>
        <p:sp>
          <p:nvSpPr>
            <p:cNvPr id="18" name="Textfeld 22">
              <a:extLst>
                <a:ext uri="{FF2B5EF4-FFF2-40B4-BE49-F238E27FC236}">
                  <a16:creationId xmlns:a16="http://schemas.microsoft.com/office/drawing/2014/main" id="{5A10ADDD-25BB-44D9-A5F7-F9DC18EF003E}"/>
                </a:ext>
              </a:extLst>
            </p:cNvPr>
            <p:cNvSpPr txBox="1"/>
            <p:nvPr/>
          </p:nvSpPr>
          <p:spPr>
            <a:xfrm>
              <a:off x="150263" y="3578230"/>
              <a:ext cx="6828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Strom</a:t>
              </a:r>
            </a:p>
          </p:txBody>
        </p:sp>
        <p:sp>
          <p:nvSpPr>
            <p:cNvPr id="19" name="Textfeld 5">
              <a:extLst>
                <a:ext uri="{FF2B5EF4-FFF2-40B4-BE49-F238E27FC236}">
                  <a16:creationId xmlns:a16="http://schemas.microsoft.com/office/drawing/2014/main" id="{8CE118DF-FCFC-4C05-9C81-318B8AFF13DF}"/>
                </a:ext>
              </a:extLst>
            </p:cNvPr>
            <p:cNvSpPr txBox="1"/>
            <p:nvPr/>
          </p:nvSpPr>
          <p:spPr>
            <a:xfrm>
              <a:off x="2602729" y="3347673"/>
              <a:ext cx="1163071" cy="3407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Kühlwasser</a:t>
              </a:r>
            </a:p>
          </p:txBody>
        </p:sp>
        <p:sp>
          <p:nvSpPr>
            <p:cNvPr id="20" name="Abgerundetes Rechteck 9">
              <a:extLst>
                <a:ext uri="{FF2B5EF4-FFF2-40B4-BE49-F238E27FC236}">
                  <a16:creationId xmlns:a16="http://schemas.microsoft.com/office/drawing/2014/main" id="{6E0BD260-C417-476C-A98B-EF0F19E60348}"/>
                </a:ext>
              </a:extLst>
            </p:cNvPr>
            <p:cNvSpPr/>
            <p:nvPr/>
          </p:nvSpPr>
          <p:spPr>
            <a:xfrm>
              <a:off x="3745766" y="2733685"/>
              <a:ext cx="1079997" cy="1151188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Kälte-kompressor</a:t>
              </a:r>
            </a:p>
          </p:txBody>
        </p:sp>
        <p:cxnSp>
          <p:nvCxnSpPr>
            <p:cNvPr id="21" name="Gerade Verbindung mit Pfeil 10">
              <a:extLst>
                <a:ext uri="{FF2B5EF4-FFF2-40B4-BE49-F238E27FC236}">
                  <a16:creationId xmlns:a16="http://schemas.microsoft.com/office/drawing/2014/main" id="{60CC66EE-E68F-4118-B0CC-A7A93E561FEB}"/>
                </a:ext>
              </a:extLst>
            </p:cNvPr>
            <p:cNvCxnSpPr/>
            <p:nvPr/>
          </p:nvCxnSpPr>
          <p:spPr>
            <a:xfrm>
              <a:off x="1327638" y="3134599"/>
              <a:ext cx="2418128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cxnSp>
          <p:nvCxnSpPr>
            <p:cNvPr id="22" name="Gerade Verbindung mit Pfeil 11">
              <a:extLst>
                <a:ext uri="{FF2B5EF4-FFF2-40B4-BE49-F238E27FC236}">
                  <a16:creationId xmlns:a16="http://schemas.microsoft.com/office/drawing/2014/main" id="{B70531D4-E64D-4A05-AAD8-503AE001DA3C}"/>
                </a:ext>
              </a:extLst>
            </p:cNvPr>
            <p:cNvCxnSpPr/>
            <p:nvPr/>
          </p:nvCxnSpPr>
          <p:spPr>
            <a:xfrm flipV="1">
              <a:off x="4835977" y="2922063"/>
              <a:ext cx="1417054" cy="1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cxnSp>
          <p:nvCxnSpPr>
            <p:cNvPr id="23" name="Gerade Verbindung mit Pfeil 12">
              <a:extLst>
                <a:ext uri="{FF2B5EF4-FFF2-40B4-BE49-F238E27FC236}">
                  <a16:creationId xmlns:a16="http://schemas.microsoft.com/office/drawing/2014/main" id="{E115B3B5-52B5-462E-8824-088FB27C9F56}"/>
                </a:ext>
              </a:extLst>
            </p:cNvPr>
            <p:cNvCxnSpPr/>
            <p:nvPr/>
          </p:nvCxnSpPr>
          <p:spPr>
            <a:xfrm>
              <a:off x="2625461" y="3642969"/>
              <a:ext cx="1107284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24" name="Abgerundetes Rechteck 20">
              <a:extLst>
                <a:ext uri="{FF2B5EF4-FFF2-40B4-BE49-F238E27FC236}">
                  <a16:creationId xmlns:a16="http://schemas.microsoft.com/office/drawing/2014/main" id="{CC512DA1-ED72-437B-92E6-EF8139F9AF9B}"/>
                </a:ext>
              </a:extLst>
            </p:cNvPr>
            <p:cNvSpPr/>
            <p:nvPr/>
          </p:nvSpPr>
          <p:spPr>
            <a:xfrm>
              <a:off x="1497293" y="3312203"/>
              <a:ext cx="1079997" cy="12306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Freikühler</a:t>
              </a:r>
            </a:p>
          </p:txBody>
        </p:sp>
        <p:cxnSp>
          <p:nvCxnSpPr>
            <p:cNvPr id="25" name="Gerade Verbindung mit Pfeil 23">
              <a:extLst>
                <a:ext uri="{FF2B5EF4-FFF2-40B4-BE49-F238E27FC236}">
                  <a16:creationId xmlns:a16="http://schemas.microsoft.com/office/drawing/2014/main" id="{534B9F00-8E61-44C6-B7F4-BD96A6B9C985}"/>
                </a:ext>
              </a:extLst>
            </p:cNvPr>
            <p:cNvCxnSpPr/>
            <p:nvPr/>
          </p:nvCxnSpPr>
          <p:spPr>
            <a:xfrm>
              <a:off x="226778" y="3884873"/>
              <a:ext cx="1270515" cy="1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26" name="Abgerundetes Rechteck 26">
              <a:extLst>
                <a:ext uri="{FF2B5EF4-FFF2-40B4-BE49-F238E27FC236}">
                  <a16:creationId xmlns:a16="http://schemas.microsoft.com/office/drawing/2014/main" id="{9B7805B2-66CD-40C4-9689-5489A9C40D88}"/>
                </a:ext>
              </a:extLst>
            </p:cNvPr>
            <p:cNvSpPr/>
            <p:nvPr/>
          </p:nvSpPr>
          <p:spPr>
            <a:xfrm>
              <a:off x="1248508" y="2623130"/>
              <a:ext cx="3741418" cy="212917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19046">
              <a:solidFill>
                <a:srgbClr val="4B4B4B"/>
              </a:solidFill>
              <a:custDash>
                <a:ds d="300063" sp="300063"/>
              </a:custDash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24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cxnSp>
          <p:nvCxnSpPr>
            <p:cNvPr id="27" name="Gerade Verbindung mit Pfeil 16">
              <a:extLst>
                <a:ext uri="{FF2B5EF4-FFF2-40B4-BE49-F238E27FC236}">
                  <a16:creationId xmlns:a16="http://schemas.microsoft.com/office/drawing/2014/main" id="{9208EE72-C46C-4568-8FDD-5EC134B4808C}"/>
                </a:ext>
              </a:extLst>
            </p:cNvPr>
            <p:cNvCxnSpPr/>
            <p:nvPr/>
          </p:nvCxnSpPr>
          <p:spPr>
            <a:xfrm flipH="1">
              <a:off x="2592516" y="3773189"/>
              <a:ext cx="1124135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28" name="Textfeld 18">
              <a:extLst>
                <a:ext uri="{FF2B5EF4-FFF2-40B4-BE49-F238E27FC236}">
                  <a16:creationId xmlns:a16="http://schemas.microsoft.com/office/drawing/2014/main" id="{D3A5A2C1-9281-4586-9519-9E997DB76302}"/>
                </a:ext>
              </a:extLst>
            </p:cNvPr>
            <p:cNvSpPr txBox="1"/>
            <p:nvPr/>
          </p:nvSpPr>
          <p:spPr>
            <a:xfrm>
              <a:off x="141319" y="3923004"/>
              <a:ext cx="15841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Außenluft</a:t>
              </a:r>
              <a:b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</a:br>
              <a:endPara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cxnSp>
          <p:nvCxnSpPr>
            <p:cNvPr id="29" name="Gerade Verbindung mit Pfeil 19">
              <a:extLst>
                <a:ext uri="{FF2B5EF4-FFF2-40B4-BE49-F238E27FC236}">
                  <a16:creationId xmlns:a16="http://schemas.microsoft.com/office/drawing/2014/main" id="{A34D4496-C2F1-4DCA-9AE9-F8C363FAD91B}"/>
                </a:ext>
              </a:extLst>
            </p:cNvPr>
            <p:cNvCxnSpPr/>
            <p:nvPr/>
          </p:nvCxnSpPr>
          <p:spPr>
            <a:xfrm>
              <a:off x="226778" y="4246171"/>
              <a:ext cx="1270515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cxnSp>
          <p:nvCxnSpPr>
            <p:cNvPr id="30" name="Gerade Verbindung mit Pfeil 10">
              <a:extLst>
                <a:ext uri="{FF2B5EF4-FFF2-40B4-BE49-F238E27FC236}">
                  <a16:creationId xmlns:a16="http://schemas.microsoft.com/office/drawing/2014/main" id="{A62C0930-D087-46C2-B675-527882B58C2F}"/>
                </a:ext>
              </a:extLst>
            </p:cNvPr>
            <p:cNvCxnSpPr/>
            <p:nvPr/>
          </p:nvCxnSpPr>
          <p:spPr>
            <a:xfrm>
              <a:off x="1314617" y="3117014"/>
              <a:ext cx="0" cy="767859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none"/>
            </a:ln>
          </p:spPr>
        </p:cxnSp>
        <p:cxnSp>
          <p:nvCxnSpPr>
            <p:cNvPr id="31" name="Gerade Verbindung mit Pfeil 10">
              <a:extLst>
                <a:ext uri="{FF2B5EF4-FFF2-40B4-BE49-F238E27FC236}">
                  <a16:creationId xmlns:a16="http://schemas.microsoft.com/office/drawing/2014/main" id="{F4719F48-D878-4F95-8DF2-25D6BBC9ABF2}"/>
                </a:ext>
              </a:extLst>
            </p:cNvPr>
            <p:cNvCxnSpPr/>
            <p:nvPr/>
          </p:nvCxnSpPr>
          <p:spPr>
            <a:xfrm>
              <a:off x="225526" y="2905999"/>
              <a:ext cx="3520240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32" name="Textfeld 5">
              <a:extLst>
                <a:ext uri="{FF2B5EF4-FFF2-40B4-BE49-F238E27FC236}">
                  <a16:creationId xmlns:a16="http://schemas.microsoft.com/office/drawing/2014/main" id="{4BF74502-F96C-4CCB-A830-A5B37326E90C}"/>
                </a:ext>
              </a:extLst>
            </p:cNvPr>
            <p:cNvSpPr txBox="1"/>
            <p:nvPr/>
          </p:nvSpPr>
          <p:spPr>
            <a:xfrm>
              <a:off x="2713702" y="3666032"/>
              <a:ext cx="1163071" cy="3407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Kühlwasser</a:t>
              </a:r>
            </a:p>
          </p:txBody>
        </p:sp>
        <p:cxnSp>
          <p:nvCxnSpPr>
            <p:cNvPr id="33" name="Gerade Verbindung mit Pfeil 11">
              <a:extLst>
                <a:ext uri="{FF2B5EF4-FFF2-40B4-BE49-F238E27FC236}">
                  <a16:creationId xmlns:a16="http://schemas.microsoft.com/office/drawing/2014/main" id="{7B3AF83D-A843-4D37-BB38-EAA367AD4714}"/>
                </a:ext>
              </a:extLst>
            </p:cNvPr>
            <p:cNvCxnSpPr/>
            <p:nvPr/>
          </p:nvCxnSpPr>
          <p:spPr>
            <a:xfrm>
              <a:off x="4825763" y="3466291"/>
              <a:ext cx="1427268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34" name="Textfeld 30">
              <a:extLst>
                <a:ext uri="{FF2B5EF4-FFF2-40B4-BE49-F238E27FC236}">
                  <a16:creationId xmlns:a16="http://schemas.microsoft.com/office/drawing/2014/main" id="{2403E31F-0D1F-4ACE-AC48-F53617B8E34C}"/>
                </a:ext>
              </a:extLst>
            </p:cNvPr>
            <p:cNvSpPr txBox="1"/>
            <p:nvPr/>
          </p:nvSpPr>
          <p:spPr>
            <a:xfrm>
              <a:off x="142402" y="2102480"/>
              <a:ext cx="18722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6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Input</a:t>
              </a:r>
            </a:p>
          </p:txBody>
        </p:sp>
        <p:sp>
          <p:nvSpPr>
            <p:cNvPr id="35" name="Textfeld 30">
              <a:extLst>
                <a:ext uri="{FF2B5EF4-FFF2-40B4-BE49-F238E27FC236}">
                  <a16:creationId xmlns:a16="http://schemas.microsoft.com/office/drawing/2014/main" id="{21C25B4A-57A6-4F77-AD38-5F96FD9E881E}"/>
                </a:ext>
              </a:extLst>
            </p:cNvPr>
            <p:cNvSpPr txBox="1"/>
            <p:nvPr/>
          </p:nvSpPr>
          <p:spPr>
            <a:xfrm>
              <a:off x="4445978" y="2117546"/>
              <a:ext cx="1872206" cy="42344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6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Output</a:t>
              </a:r>
            </a:p>
          </p:txBody>
        </p:sp>
      </p:grpSp>
      <p:sp>
        <p:nvSpPr>
          <p:cNvPr id="36" name="Textfeld 24">
            <a:extLst>
              <a:ext uri="{FF2B5EF4-FFF2-40B4-BE49-F238E27FC236}">
                <a16:creationId xmlns:a16="http://schemas.microsoft.com/office/drawing/2014/main" id="{FFDF01B2-6A68-4948-BFA7-DDCE0B3BFDD0}"/>
              </a:ext>
            </a:extLst>
          </p:cNvPr>
          <p:cNvSpPr txBox="1"/>
          <p:nvPr/>
        </p:nvSpPr>
        <p:spPr>
          <a:xfrm>
            <a:off x="5542645" y="3467758"/>
            <a:ext cx="1584179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Fortluft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>
                <a:solidFill>
                  <a:srgbClr val="4B4B4B"/>
                </a:solidFill>
                <a:latin typeface="Calibri"/>
              </a:rPr>
              <a:t>(ungenutzt)</a:t>
            </a:r>
            <a:endParaRPr lang="de-DE" sz="1200" b="1" i="0" u="none" strike="noStrike" kern="1200" cap="none" spc="0" baseline="0" dirty="0">
              <a:solidFill>
                <a:srgbClr val="4B4B4B"/>
              </a:solidFill>
              <a:uFillTx/>
              <a:latin typeface="Calibri"/>
            </a:endParaRPr>
          </a:p>
        </p:txBody>
      </p:sp>
      <p:cxnSp>
        <p:nvCxnSpPr>
          <p:cNvPr id="37" name="Gerade Verbindung mit Pfeil 27">
            <a:extLst>
              <a:ext uri="{FF2B5EF4-FFF2-40B4-BE49-F238E27FC236}">
                <a16:creationId xmlns:a16="http://schemas.microsoft.com/office/drawing/2014/main" id="{3F429022-3ED7-4CD2-940C-31200872037E}"/>
              </a:ext>
            </a:extLst>
          </p:cNvPr>
          <p:cNvCxnSpPr/>
          <p:nvPr/>
        </p:nvCxnSpPr>
        <p:spPr>
          <a:xfrm flipV="1">
            <a:off x="2916753" y="3780216"/>
            <a:ext cx="3650302" cy="4536"/>
          </a:xfrm>
          <a:prstGeom prst="straightConnector1">
            <a:avLst/>
          </a:prstGeom>
          <a:noFill/>
          <a:ln w="38103">
            <a:solidFill>
              <a:srgbClr val="054F86"/>
            </a:solidFill>
            <a:prstDash val="solid"/>
            <a:round/>
            <a:tailEnd type="arrow"/>
          </a:ln>
        </p:spPr>
      </p:cxn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A8C17782-9754-47F9-9CFC-4AA5E496E6E8}"/>
              </a:ext>
            </a:extLst>
          </p:cNvPr>
          <p:cNvSpPr txBox="1">
            <a:spLocks/>
          </p:cNvSpPr>
          <p:nvPr/>
        </p:nvSpPr>
        <p:spPr>
          <a:xfrm>
            <a:off x="539550" y="950552"/>
            <a:ext cx="8423279" cy="64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b="1"/>
              <a:t>Energie- und Stoffstromschema zeichnen</a:t>
            </a:r>
            <a:endParaRPr lang="en-US" b="1" dirty="0"/>
          </a:p>
        </p:txBody>
      </p:sp>
      <p:sp>
        <p:nvSpPr>
          <p:cNvPr id="39" name="Textfeld 13">
            <a:extLst>
              <a:ext uri="{FF2B5EF4-FFF2-40B4-BE49-F238E27FC236}">
                <a16:creationId xmlns:a16="http://schemas.microsoft.com/office/drawing/2014/main" id="{252E3D0A-FE63-4D69-AD3F-0D54ABEB2BE2}"/>
              </a:ext>
            </a:extLst>
          </p:cNvPr>
          <p:cNvSpPr txBox="1"/>
          <p:nvPr/>
        </p:nvSpPr>
        <p:spPr>
          <a:xfrm>
            <a:off x="455051" y="2118188"/>
            <a:ext cx="98507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>
                <a:solidFill>
                  <a:srgbClr val="4B4B4B"/>
                </a:solidFill>
              </a:rPr>
              <a:t>Kältemittel</a:t>
            </a:r>
          </a:p>
        </p:txBody>
      </p:sp>
      <p:sp>
        <p:nvSpPr>
          <p:cNvPr id="40" name="Textfeld 13">
            <a:extLst>
              <a:ext uri="{FF2B5EF4-FFF2-40B4-BE49-F238E27FC236}">
                <a16:creationId xmlns:a16="http://schemas.microsoft.com/office/drawing/2014/main" id="{0C7B129D-9F1C-4BD5-A399-4671766DD847}"/>
              </a:ext>
            </a:extLst>
          </p:cNvPr>
          <p:cNvSpPr txBox="1"/>
          <p:nvPr/>
        </p:nvSpPr>
        <p:spPr>
          <a:xfrm>
            <a:off x="5532431" y="2665599"/>
            <a:ext cx="1117727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Abwärme (ungenutzt)</a:t>
            </a:r>
            <a:r>
              <a:rPr lang="de-DE" sz="1200" b="1" i="0" u="none" strike="noStrike" kern="1200" cap="none" spc="0" dirty="0">
                <a:solidFill>
                  <a:srgbClr val="4B4B4B"/>
                </a:solidFill>
                <a:uFillTx/>
                <a:latin typeface="Calibri"/>
              </a:rPr>
              <a:t> </a:t>
            </a:r>
            <a:endParaRPr lang="de-DE" sz="1200" b="1" i="0" u="none" strike="noStrike" kern="1200" cap="none" spc="0" baseline="0" dirty="0">
              <a:solidFill>
                <a:srgbClr val="4B4B4B"/>
              </a:solidFill>
              <a:uFillTx/>
              <a:latin typeface="Calibri"/>
            </a:endParaRPr>
          </a:p>
        </p:txBody>
      </p:sp>
      <p:sp>
        <p:nvSpPr>
          <p:cNvPr id="41" name="Textfeld 31">
            <a:extLst>
              <a:ext uri="{FF2B5EF4-FFF2-40B4-BE49-F238E27FC236}">
                <a16:creationId xmlns:a16="http://schemas.microsoft.com/office/drawing/2014/main" id="{73E8D869-36F5-496B-84CC-D97300DA3D01}"/>
              </a:ext>
            </a:extLst>
          </p:cNvPr>
          <p:cNvSpPr txBox="1"/>
          <p:nvPr/>
        </p:nvSpPr>
        <p:spPr>
          <a:xfrm>
            <a:off x="3741807" y="4671656"/>
            <a:ext cx="2731779" cy="698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" b="1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</a:rPr>
              <a:t>Aufwand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</a:rPr>
              <a:t>Strom</a:t>
            </a:r>
          </a:p>
        </p:txBody>
      </p:sp>
      <p:sp>
        <p:nvSpPr>
          <p:cNvPr id="42" name="Textfeld 32">
            <a:extLst>
              <a:ext uri="{FF2B5EF4-FFF2-40B4-BE49-F238E27FC236}">
                <a16:creationId xmlns:a16="http://schemas.microsoft.com/office/drawing/2014/main" id="{B5311373-6698-4926-AA74-E3761E2CB4AF}"/>
              </a:ext>
            </a:extLst>
          </p:cNvPr>
          <p:cNvSpPr txBox="1"/>
          <p:nvPr/>
        </p:nvSpPr>
        <p:spPr>
          <a:xfrm>
            <a:off x="361681" y="4263714"/>
            <a:ext cx="3743590" cy="13284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" b="1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</a:rPr>
              <a:t>Analyse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</a:rPr>
              <a:t>Strom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595959"/>
                </a:solidFill>
                <a:latin typeface="Calibri"/>
              </a:rPr>
              <a:t>Ansaug- und Fortluft</a:t>
            </a:r>
            <a:endParaRPr lang="de-DE" sz="1800" b="0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595959"/>
                </a:solidFill>
                <a:latin typeface="Calibri"/>
              </a:rPr>
              <a:t>Kältemittelvorlauf</a:t>
            </a:r>
            <a:endParaRPr lang="de-DE" sz="1800" b="0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</a:rPr>
              <a:t>Kältemittelrücklauf</a:t>
            </a:r>
          </a:p>
        </p:txBody>
      </p:sp>
      <p:sp>
        <p:nvSpPr>
          <p:cNvPr id="43" name="Richtungspfeil 36">
            <a:extLst>
              <a:ext uri="{FF2B5EF4-FFF2-40B4-BE49-F238E27FC236}">
                <a16:creationId xmlns:a16="http://schemas.microsoft.com/office/drawing/2014/main" id="{2A3A0D21-5DD8-4E98-9424-EE90849EED8E}"/>
              </a:ext>
            </a:extLst>
          </p:cNvPr>
          <p:cNvSpPr/>
          <p:nvPr/>
        </p:nvSpPr>
        <p:spPr>
          <a:xfrm>
            <a:off x="3096002" y="4803119"/>
            <a:ext cx="591205" cy="1085328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vert270" wrap="square" lIns="179999" tIns="45720" rIns="179999" bIns="45720" anchor="b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Definieren</a:t>
            </a:r>
            <a:endParaRPr lang="en-US" sz="1600" b="0" i="0" u="none" strike="noStrike" kern="1200" cap="none" spc="0" baseline="0" dirty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4" name="Textfeld 33">
            <a:extLst>
              <a:ext uri="{FF2B5EF4-FFF2-40B4-BE49-F238E27FC236}">
                <a16:creationId xmlns:a16="http://schemas.microsoft.com/office/drawing/2014/main" id="{83F9FBF9-449D-48CE-BDF8-4A34AE27AFE6}"/>
              </a:ext>
            </a:extLst>
          </p:cNvPr>
          <p:cNvSpPr txBox="1"/>
          <p:nvPr/>
        </p:nvSpPr>
        <p:spPr>
          <a:xfrm>
            <a:off x="5250521" y="4676731"/>
            <a:ext cx="2731779" cy="12018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</a:rPr>
              <a:t>Nutzen                          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</a:rPr>
              <a:t>Kälte</a:t>
            </a:r>
          </a:p>
        </p:txBody>
      </p:sp>
    </p:spTree>
    <p:extLst>
      <p:ext uri="{BB962C8B-B14F-4D97-AF65-F5344CB8AC3E}">
        <p14:creationId xmlns:p14="http://schemas.microsoft.com/office/powerpoint/2010/main" val="353936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 animBg="1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34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0A2A68-EFD3-489C-AF92-1F1AD061187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Schritt 2: Daten- und Messkonzept entwickeln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D6366-EC73-4F17-AA75-3969E4B436A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feld 21">
            <a:extLst>
              <a:ext uri="{FF2B5EF4-FFF2-40B4-BE49-F238E27FC236}">
                <a16:creationId xmlns:a16="http://schemas.microsoft.com/office/drawing/2014/main" id="{02D1E425-3AA4-4A55-81A2-C9A65C7DD841}"/>
              </a:ext>
            </a:extLst>
          </p:cNvPr>
          <p:cNvSpPr txBox="1"/>
          <p:nvPr/>
        </p:nvSpPr>
        <p:spPr>
          <a:xfrm>
            <a:off x="5084933" y="2596009"/>
            <a:ext cx="1300377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Kälte [kWh(</a:t>
            </a:r>
            <a:r>
              <a:rPr lang="de-DE" sz="1200" b="1" i="0" u="none" strike="noStrike" kern="1200" cap="none" spc="0" baseline="0" dirty="0" err="1">
                <a:solidFill>
                  <a:srgbClr val="4B4B4B"/>
                </a:solidFill>
                <a:uFillTx/>
                <a:latin typeface="Calibri"/>
              </a:rPr>
              <a:t>th</a:t>
            </a:r>
            <a:r>
              <a: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)]</a:t>
            </a:r>
          </a:p>
        </p:txBody>
      </p:sp>
      <p:grpSp>
        <p:nvGrpSpPr>
          <p:cNvPr id="46" name="Gruppieren 24">
            <a:extLst>
              <a:ext uri="{FF2B5EF4-FFF2-40B4-BE49-F238E27FC236}">
                <a16:creationId xmlns:a16="http://schemas.microsoft.com/office/drawing/2014/main" id="{4F9BDF52-4DFD-4F98-9F3B-4AFFBDA6CED0}"/>
              </a:ext>
            </a:extLst>
          </p:cNvPr>
          <p:cNvGrpSpPr/>
          <p:nvPr/>
        </p:nvGrpSpPr>
        <p:grpSpPr>
          <a:xfrm>
            <a:off x="598272" y="2120412"/>
            <a:ext cx="5830580" cy="2190628"/>
            <a:chOff x="459732" y="2641601"/>
            <a:chExt cx="5830580" cy="2190628"/>
          </a:xfrm>
        </p:grpSpPr>
        <p:cxnSp>
          <p:nvCxnSpPr>
            <p:cNvPr id="47" name="Gerade Verbindung mit Pfeil 32">
              <a:extLst>
                <a:ext uri="{FF2B5EF4-FFF2-40B4-BE49-F238E27FC236}">
                  <a16:creationId xmlns:a16="http://schemas.microsoft.com/office/drawing/2014/main" id="{FCFDE790-49A3-4CDB-994E-9539D4750766}"/>
                </a:ext>
              </a:extLst>
            </p:cNvPr>
            <p:cNvCxnSpPr/>
            <p:nvPr/>
          </p:nvCxnSpPr>
          <p:spPr>
            <a:xfrm>
              <a:off x="4625739" y="3450095"/>
              <a:ext cx="1664573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48" name="Textfeld 27">
              <a:extLst>
                <a:ext uri="{FF2B5EF4-FFF2-40B4-BE49-F238E27FC236}">
                  <a16:creationId xmlns:a16="http://schemas.microsoft.com/office/drawing/2014/main" id="{EC8AF168-FCA5-4B02-B5B0-B93FED3BA46D}"/>
                </a:ext>
              </a:extLst>
            </p:cNvPr>
            <p:cNvSpPr txBox="1"/>
            <p:nvPr/>
          </p:nvSpPr>
          <p:spPr>
            <a:xfrm>
              <a:off x="2607448" y="3456160"/>
              <a:ext cx="11630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Vorkühlung         [kWh(</a:t>
              </a:r>
              <a:r>
                <a:rPr lang="de-DE" sz="1200" b="1" i="0" u="none" strike="noStrike" kern="1200" cap="none" spc="0" baseline="0" dirty="0" err="1">
                  <a:solidFill>
                    <a:srgbClr val="4B4B4B"/>
                  </a:solidFill>
                  <a:uFillTx/>
                  <a:latin typeface="Calibri"/>
                </a:rPr>
                <a:t>th</a:t>
              </a: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)]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sp>
          <p:nvSpPr>
            <p:cNvPr id="49" name="Abgerundetes Rechteck 29">
              <a:extLst>
                <a:ext uri="{FF2B5EF4-FFF2-40B4-BE49-F238E27FC236}">
                  <a16:creationId xmlns:a16="http://schemas.microsoft.com/office/drawing/2014/main" id="{415784DD-FC41-4130-8E19-CE96BEA16D1D}"/>
                </a:ext>
              </a:extLst>
            </p:cNvPr>
            <p:cNvSpPr/>
            <p:nvPr/>
          </p:nvSpPr>
          <p:spPr>
            <a:xfrm>
              <a:off x="3745766" y="2874023"/>
              <a:ext cx="1079997" cy="1047792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Kälte-kompressor</a:t>
              </a:r>
            </a:p>
          </p:txBody>
        </p:sp>
        <p:cxnSp>
          <p:nvCxnSpPr>
            <p:cNvPr id="50" name="Gerade Verbindung mit Pfeil 31">
              <a:extLst>
                <a:ext uri="{FF2B5EF4-FFF2-40B4-BE49-F238E27FC236}">
                  <a16:creationId xmlns:a16="http://schemas.microsoft.com/office/drawing/2014/main" id="{AFA5D46B-42F7-4460-BA3F-95077201C1C8}"/>
                </a:ext>
              </a:extLst>
            </p:cNvPr>
            <p:cNvCxnSpPr/>
            <p:nvPr/>
          </p:nvCxnSpPr>
          <p:spPr>
            <a:xfrm>
              <a:off x="1327635" y="3171550"/>
              <a:ext cx="2418131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cxnSp>
          <p:nvCxnSpPr>
            <p:cNvPr id="51" name="Gerade Verbindung mit Pfeil 33">
              <a:extLst>
                <a:ext uri="{FF2B5EF4-FFF2-40B4-BE49-F238E27FC236}">
                  <a16:creationId xmlns:a16="http://schemas.microsoft.com/office/drawing/2014/main" id="{F886113C-3852-4DD3-A214-3A1DDED7C512}"/>
                </a:ext>
              </a:extLst>
            </p:cNvPr>
            <p:cNvCxnSpPr/>
            <p:nvPr/>
          </p:nvCxnSpPr>
          <p:spPr>
            <a:xfrm>
              <a:off x="2625461" y="3679920"/>
              <a:ext cx="1107284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52" name="Abgerundetes Rechteck 34">
              <a:extLst>
                <a:ext uri="{FF2B5EF4-FFF2-40B4-BE49-F238E27FC236}">
                  <a16:creationId xmlns:a16="http://schemas.microsoft.com/office/drawing/2014/main" id="{08E6B132-16C7-495E-8803-5B494E3EDA37}"/>
                </a:ext>
              </a:extLst>
            </p:cNvPr>
            <p:cNvSpPr/>
            <p:nvPr/>
          </p:nvSpPr>
          <p:spPr>
            <a:xfrm>
              <a:off x="1532461" y="3349146"/>
              <a:ext cx="1079997" cy="84416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Freikühler</a:t>
              </a:r>
            </a:p>
          </p:txBody>
        </p:sp>
        <p:sp>
          <p:nvSpPr>
            <p:cNvPr id="53" name="Textfeld 35">
              <a:extLst>
                <a:ext uri="{FF2B5EF4-FFF2-40B4-BE49-F238E27FC236}">
                  <a16:creationId xmlns:a16="http://schemas.microsoft.com/office/drawing/2014/main" id="{13C7A7E6-5F7A-4616-873F-241D58E76BB1}"/>
                </a:ext>
              </a:extLst>
            </p:cNvPr>
            <p:cNvSpPr txBox="1"/>
            <p:nvPr/>
          </p:nvSpPr>
          <p:spPr>
            <a:xfrm>
              <a:off x="459732" y="3615171"/>
              <a:ext cx="11684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dirty="0">
                  <a:solidFill>
                    <a:srgbClr val="4B4B4B"/>
                  </a:solidFill>
                  <a:latin typeface="Calibri"/>
                </a:rPr>
                <a:t>Strom</a:t>
              </a: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  [kWh(</a:t>
              </a:r>
              <a:r>
                <a:rPr lang="de-DE" sz="1200" b="1" i="0" u="none" strike="noStrike" kern="1200" cap="none" spc="0" baseline="0" dirty="0" err="1">
                  <a:solidFill>
                    <a:srgbClr val="4B4B4B"/>
                  </a:solidFill>
                  <a:uFillTx/>
                  <a:latin typeface="Calibri"/>
                </a:rPr>
                <a:t>el</a:t>
              </a: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)]</a:t>
              </a:r>
            </a:p>
          </p:txBody>
        </p:sp>
        <p:cxnSp>
          <p:nvCxnSpPr>
            <p:cNvPr id="54" name="Gerade Verbindung mit Pfeil 36">
              <a:extLst>
                <a:ext uri="{FF2B5EF4-FFF2-40B4-BE49-F238E27FC236}">
                  <a16:creationId xmlns:a16="http://schemas.microsoft.com/office/drawing/2014/main" id="{4F85A7D8-B9AC-4248-A760-85E3E281C86F}"/>
                </a:ext>
              </a:extLst>
            </p:cNvPr>
            <p:cNvCxnSpPr/>
            <p:nvPr/>
          </p:nvCxnSpPr>
          <p:spPr>
            <a:xfrm>
              <a:off x="556448" y="3921825"/>
              <a:ext cx="984809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55" name="Abgerundetes Rechteck 37">
              <a:extLst>
                <a:ext uri="{FF2B5EF4-FFF2-40B4-BE49-F238E27FC236}">
                  <a16:creationId xmlns:a16="http://schemas.microsoft.com/office/drawing/2014/main" id="{E639F717-3BD3-4FA1-954F-3272EDE49FE1}"/>
                </a:ext>
              </a:extLst>
            </p:cNvPr>
            <p:cNvSpPr/>
            <p:nvPr/>
          </p:nvSpPr>
          <p:spPr>
            <a:xfrm>
              <a:off x="1213335" y="2641601"/>
              <a:ext cx="3776600" cy="177338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19046">
              <a:solidFill>
                <a:srgbClr val="4B4B4B"/>
              </a:solidFill>
              <a:custDash>
                <a:ds d="300063" sp="300063"/>
              </a:custDash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24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6" name="Textfeld 25">
              <a:extLst>
                <a:ext uri="{FF2B5EF4-FFF2-40B4-BE49-F238E27FC236}">
                  <a16:creationId xmlns:a16="http://schemas.microsoft.com/office/drawing/2014/main" id="{AC2CA04B-D38A-4A1A-9ADF-042F73D5C8E8}"/>
                </a:ext>
              </a:extLst>
            </p:cNvPr>
            <p:cNvSpPr txBox="1"/>
            <p:nvPr/>
          </p:nvSpPr>
          <p:spPr>
            <a:xfrm>
              <a:off x="1200625" y="4416731"/>
              <a:ext cx="4193411" cy="41549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Externe Einflussgröße: </a:t>
              </a:r>
              <a:r>
                <a:rPr lang="de-DE" sz="1400" b="0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Außentemperatur [°C]</a:t>
              </a:r>
            </a:p>
          </p:txBody>
        </p:sp>
        <p:cxnSp>
          <p:nvCxnSpPr>
            <p:cNvPr id="57" name="Gerade Verbindung mit Pfeil 20">
              <a:extLst>
                <a:ext uri="{FF2B5EF4-FFF2-40B4-BE49-F238E27FC236}">
                  <a16:creationId xmlns:a16="http://schemas.microsoft.com/office/drawing/2014/main" id="{DCCC7D2A-ECB0-47C1-A6E3-E21D7B2A408D}"/>
                </a:ext>
              </a:extLst>
            </p:cNvPr>
            <p:cNvCxnSpPr/>
            <p:nvPr/>
          </p:nvCxnSpPr>
          <p:spPr>
            <a:xfrm>
              <a:off x="1314614" y="3153966"/>
              <a:ext cx="0" cy="767859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</a:ln>
          </p:spPr>
        </p:cxnSp>
      </p:grpSp>
      <p:sp>
        <p:nvSpPr>
          <p:cNvPr id="58" name="Textplatzhalter 2">
            <a:extLst>
              <a:ext uri="{FF2B5EF4-FFF2-40B4-BE49-F238E27FC236}">
                <a16:creationId xmlns:a16="http://schemas.microsoft.com/office/drawing/2014/main" id="{43E13DC3-AA4A-444E-A362-9586381313A4}"/>
              </a:ext>
            </a:extLst>
          </p:cNvPr>
          <p:cNvSpPr txBox="1">
            <a:spLocks/>
          </p:cNvSpPr>
          <p:nvPr/>
        </p:nvSpPr>
        <p:spPr>
          <a:xfrm>
            <a:off x="539551" y="1020890"/>
            <a:ext cx="3968442" cy="645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b="1"/>
              <a:t>Nutzen-Aufwand-Schema zeichnen</a:t>
            </a:r>
            <a:endParaRPr lang="en-US" b="1" dirty="0"/>
          </a:p>
        </p:txBody>
      </p:sp>
      <p:cxnSp>
        <p:nvCxnSpPr>
          <p:cNvPr id="59" name="Gerade Verbindung mit Pfeil 26">
            <a:extLst>
              <a:ext uri="{FF2B5EF4-FFF2-40B4-BE49-F238E27FC236}">
                <a16:creationId xmlns:a16="http://schemas.microsoft.com/office/drawing/2014/main" id="{791A1CDB-792F-421D-9FFF-A2377E9B5EEF}"/>
              </a:ext>
            </a:extLst>
          </p:cNvPr>
          <p:cNvCxnSpPr>
            <a:endCxn id="52" idx="2"/>
          </p:cNvCxnSpPr>
          <p:nvPr/>
        </p:nvCxnSpPr>
        <p:spPr>
          <a:xfrm flipV="1">
            <a:off x="2211000" y="3672121"/>
            <a:ext cx="0" cy="353878"/>
          </a:xfrm>
          <a:prstGeom prst="straightConnector1">
            <a:avLst/>
          </a:prstGeom>
          <a:noFill/>
          <a:ln w="38103">
            <a:solidFill>
              <a:srgbClr val="054F86"/>
            </a:solidFill>
            <a:prstDash val="solid"/>
            <a:round/>
            <a:tailEnd type="oval"/>
          </a:ln>
        </p:spPr>
      </p:cxnSp>
      <p:sp>
        <p:nvSpPr>
          <p:cNvPr id="60" name="Textfeld 30">
            <a:extLst>
              <a:ext uri="{FF2B5EF4-FFF2-40B4-BE49-F238E27FC236}">
                <a16:creationId xmlns:a16="http://schemas.microsoft.com/office/drawing/2014/main" id="{381B0071-BA8A-46CC-9C27-181F9407F6C8}"/>
              </a:ext>
            </a:extLst>
          </p:cNvPr>
          <p:cNvSpPr txBox="1"/>
          <p:nvPr/>
        </p:nvSpPr>
        <p:spPr>
          <a:xfrm>
            <a:off x="456426" y="1701359"/>
            <a:ext cx="996728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Aufwand</a:t>
            </a:r>
          </a:p>
        </p:txBody>
      </p:sp>
      <p:sp>
        <p:nvSpPr>
          <p:cNvPr id="61" name="Textfeld 30">
            <a:extLst>
              <a:ext uri="{FF2B5EF4-FFF2-40B4-BE49-F238E27FC236}">
                <a16:creationId xmlns:a16="http://schemas.microsoft.com/office/drawing/2014/main" id="{B3478580-1734-49E1-8AD4-BD56C2328F8A}"/>
              </a:ext>
            </a:extLst>
          </p:cNvPr>
          <p:cNvSpPr txBox="1"/>
          <p:nvPr/>
        </p:nvSpPr>
        <p:spPr>
          <a:xfrm>
            <a:off x="5458432" y="1716425"/>
            <a:ext cx="841280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Nutzen</a:t>
            </a:r>
          </a:p>
        </p:txBody>
      </p:sp>
    </p:spTree>
    <p:extLst>
      <p:ext uri="{BB962C8B-B14F-4D97-AF65-F5344CB8AC3E}">
        <p14:creationId xmlns:p14="http://schemas.microsoft.com/office/powerpoint/2010/main" val="2221368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35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0A2A68-EFD3-489C-AF92-1F1AD061187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Schritt 2: Daten- und Messkonzept entwickeln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D6366-EC73-4F17-AA75-3969E4B436A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feld 21">
            <a:extLst>
              <a:ext uri="{FF2B5EF4-FFF2-40B4-BE49-F238E27FC236}">
                <a16:creationId xmlns:a16="http://schemas.microsoft.com/office/drawing/2014/main" id="{E426DE11-515E-43DF-AD84-039E11BDE571}"/>
              </a:ext>
            </a:extLst>
          </p:cNvPr>
          <p:cNvSpPr txBox="1"/>
          <p:nvPr/>
        </p:nvSpPr>
        <p:spPr>
          <a:xfrm>
            <a:off x="5084933" y="2876110"/>
            <a:ext cx="1300377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Kälte [kWh(</a:t>
            </a:r>
            <a:r>
              <a:rPr lang="de-DE" sz="1200" b="1" i="0" u="none" strike="noStrike" kern="1200" cap="none" spc="0" baseline="0" dirty="0" err="1">
                <a:solidFill>
                  <a:srgbClr val="4B4B4B"/>
                </a:solidFill>
                <a:uFillTx/>
                <a:latin typeface="Calibri"/>
              </a:rPr>
              <a:t>th</a:t>
            </a:r>
            <a:r>
              <a: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)]</a:t>
            </a:r>
          </a:p>
        </p:txBody>
      </p:sp>
      <p:grpSp>
        <p:nvGrpSpPr>
          <p:cNvPr id="24" name="Gruppieren 24">
            <a:extLst>
              <a:ext uri="{FF2B5EF4-FFF2-40B4-BE49-F238E27FC236}">
                <a16:creationId xmlns:a16="http://schemas.microsoft.com/office/drawing/2014/main" id="{B0A4FCA1-4DD5-43A4-B806-4746959EDE42}"/>
              </a:ext>
            </a:extLst>
          </p:cNvPr>
          <p:cNvGrpSpPr/>
          <p:nvPr/>
        </p:nvGrpSpPr>
        <p:grpSpPr>
          <a:xfrm>
            <a:off x="598272" y="2400513"/>
            <a:ext cx="5830580" cy="2190628"/>
            <a:chOff x="459732" y="2641601"/>
            <a:chExt cx="5830580" cy="2190628"/>
          </a:xfrm>
        </p:grpSpPr>
        <p:cxnSp>
          <p:nvCxnSpPr>
            <p:cNvPr id="25" name="Gerade Verbindung mit Pfeil 32">
              <a:extLst>
                <a:ext uri="{FF2B5EF4-FFF2-40B4-BE49-F238E27FC236}">
                  <a16:creationId xmlns:a16="http://schemas.microsoft.com/office/drawing/2014/main" id="{18526C2A-0707-45A8-BA46-308F2EEF0AF0}"/>
                </a:ext>
              </a:extLst>
            </p:cNvPr>
            <p:cNvCxnSpPr/>
            <p:nvPr/>
          </p:nvCxnSpPr>
          <p:spPr>
            <a:xfrm>
              <a:off x="4625739" y="3450095"/>
              <a:ext cx="1664573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26" name="Textfeld 27">
              <a:extLst>
                <a:ext uri="{FF2B5EF4-FFF2-40B4-BE49-F238E27FC236}">
                  <a16:creationId xmlns:a16="http://schemas.microsoft.com/office/drawing/2014/main" id="{FC5CD19C-5A8C-408F-9A2F-953DEF962899}"/>
                </a:ext>
              </a:extLst>
            </p:cNvPr>
            <p:cNvSpPr txBox="1"/>
            <p:nvPr/>
          </p:nvSpPr>
          <p:spPr>
            <a:xfrm>
              <a:off x="2607448" y="3456160"/>
              <a:ext cx="11630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Vorkühlung         [kWh(</a:t>
              </a:r>
              <a:r>
                <a:rPr lang="de-DE" sz="1200" b="1" i="0" u="none" strike="noStrike" kern="1200" cap="none" spc="0" baseline="0" dirty="0" err="1">
                  <a:solidFill>
                    <a:srgbClr val="4B4B4B"/>
                  </a:solidFill>
                  <a:uFillTx/>
                  <a:latin typeface="Calibri"/>
                </a:rPr>
                <a:t>th</a:t>
              </a: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)]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sp>
          <p:nvSpPr>
            <p:cNvPr id="27" name="Abgerundetes Rechteck 29">
              <a:extLst>
                <a:ext uri="{FF2B5EF4-FFF2-40B4-BE49-F238E27FC236}">
                  <a16:creationId xmlns:a16="http://schemas.microsoft.com/office/drawing/2014/main" id="{CEE911D0-246D-487B-A033-FF96C2B90832}"/>
                </a:ext>
              </a:extLst>
            </p:cNvPr>
            <p:cNvSpPr/>
            <p:nvPr/>
          </p:nvSpPr>
          <p:spPr>
            <a:xfrm>
              <a:off x="3745766" y="2874023"/>
              <a:ext cx="1079997" cy="1047792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Kälte-kompressor</a:t>
              </a:r>
            </a:p>
          </p:txBody>
        </p:sp>
        <p:cxnSp>
          <p:nvCxnSpPr>
            <p:cNvPr id="28" name="Gerade Verbindung mit Pfeil 31">
              <a:extLst>
                <a:ext uri="{FF2B5EF4-FFF2-40B4-BE49-F238E27FC236}">
                  <a16:creationId xmlns:a16="http://schemas.microsoft.com/office/drawing/2014/main" id="{931309E5-AC8A-4575-A8D7-00CC5008E93C}"/>
                </a:ext>
              </a:extLst>
            </p:cNvPr>
            <p:cNvCxnSpPr/>
            <p:nvPr/>
          </p:nvCxnSpPr>
          <p:spPr>
            <a:xfrm>
              <a:off x="1327635" y="3171550"/>
              <a:ext cx="2418131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cxnSp>
          <p:nvCxnSpPr>
            <p:cNvPr id="29" name="Gerade Verbindung mit Pfeil 33">
              <a:extLst>
                <a:ext uri="{FF2B5EF4-FFF2-40B4-BE49-F238E27FC236}">
                  <a16:creationId xmlns:a16="http://schemas.microsoft.com/office/drawing/2014/main" id="{8D53E61F-B771-4134-AB50-F5F33859721D}"/>
                </a:ext>
              </a:extLst>
            </p:cNvPr>
            <p:cNvCxnSpPr/>
            <p:nvPr/>
          </p:nvCxnSpPr>
          <p:spPr>
            <a:xfrm>
              <a:off x="2625461" y="3679920"/>
              <a:ext cx="1107284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30" name="Abgerundetes Rechteck 34">
              <a:extLst>
                <a:ext uri="{FF2B5EF4-FFF2-40B4-BE49-F238E27FC236}">
                  <a16:creationId xmlns:a16="http://schemas.microsoft.com/office/drawing/2014/main" id="{7835DFC8-7FCE-4345-98BF-F4D70E5946C0}"/>
                </a:ext>
              </a:extLst>
            </p:cNvPr>
            <p:cNvSpPr/>
            <p:nvPr/>
          </p:nvSpPr>
          <p:spPr>
            <a:xfrm>
              <a:off x="1532461" y="3349146"/>
              <a:ext cx="1079997" cy="84416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Freikühler</a:t>
              </a:r>
            </a:p>
          </p:txBody>
        </p:sp>
        <p:sp>
          <p:nvSpPr>
            <p:cNvPr id="31" name="Textfeld 35">
              <a:extLst>
                <a:ext uri="{FF2B5EF4-FFF2-40B4-BE49-F238E27FC236}">
                  <a16:creationId xmlns:a16="http://schemas.microsoft.com/office/drawing/2014/main" id="{FBB5EF86-E160-4479-AC5E-0CA20542FEEC}"/>
                </a:ext>
              </a:extLst>
            </p:cNvPr>
            <p:cNvSpPr txBox="1"/>
            <p:nvPr/>
          </p:nvSpPr>
          <p:spPr>
            <a:xfrm>
              <a:off x="459732" y="3615171"/>
              <a:ext cx="11684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dirty="0">
                  <a:solidFill>
                    <a:srgbClr val="4B4B4B"/>
                  </a:solidFill>
                  <a:latin typeface="Calibri"/>
                </a:rPr>
                <a:t>Strom</a:t>
              </a: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  [kWh(</a:t>
              </a:r>
              <a:r>
                <a:rPr lang="de-DE" sz="1200" b="1" i="0" u="none" strike="noStrike" kern="1200" cap="none" spc="0" baseline="0" dirty="0" err="1">
                  <a:solidFill>
                    <a:srgbClr val="4B4B4B"/>
                  </a:solidFill>
                  <a:uFillTx/>
                  <a:latin typeface="Calibri"/>
                </a:rPr>
                <a:t>el</a:t>
              </a: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)]</a:t>
              </a:r>
            </a:p>
          </p:txBody>
        </p:sp>
        <p:cxnSp>
          <p:nvCxnSpPr>
            <p:cNvPr id="32" name="Gerade Verbindung mit Pfeil 36">
              <a:extLst>
                <a:ext uri="{FF2B5EF4-FFF2-40B4-BE49-F238E27FC236}">
                  <a16:creationId xmlns:a16="http://schemas.microsoft.com/office/drawing/2014/main" id="{2EA6DAA5-0F6B-4085-BD0D-EC1CE2637D45}"/>
                </a:ext>
              </a:extLst>
            </p:cNvPr>
            <p:cNvCxnSpPr/>
            <p:nvPr/>
          </p:nvCxnSpPr>
          <p:spPr>
            <a:xfrm>
              <a:off x="556448" y="3921825"/>
              <a:ext cx="984809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33" name="Abgerundetes Rechteck 37">
              <a:extLst>
                <a:ext uri="{FF2B5EF4-FFF2-40B4-BE49-F238E27FC236}">
                  <a16:creationId xmlns:a16="http://schemas.microsoft.com/office/drawing/2014/main" id="{E2CFCBCA-013F-4634-A688-DE4DA7D7F668}"/>
                </a:ext>
              </a:extLst>
            </p:cNvPr>
            <p:cNvSpPr/>
            <p:nvPr/>
          </p:nvSpPr>
          <p:spPr>
            <a:xfrm>
              <a:off x="1213335" y="2641601"/>
              <a:ext cx="3776600" cy="177338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19046">
              <a:solidFill>
                <a:srgbClr val="4B4B4B"/>
              </a:solidFill>
              <a:custDash>
                <a:ds d="300063" sp="300063"/>
              </a:custDash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24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4" name="Textfeld 25">
              <a:extLst>
                <a:ext uri="{FF2B5EF4-FFF2-40B4-BE49-F238E27FC236}">
                  <a16:creationId xmlns:a16="http://schemas.microsoft.com/office/drawing/2014/main" id="{39C0A07B-230A-4AEB-85E5-1447FC8927ED}"/>
                </a:ext>
              </a:extLst>
            </p:cNvPr>
            <p:cNvSpPr txBox="1"/>
            <p:nvPr/>
          </p:nvSpPr>
          <p:spPr>
            <a:xfrm>
              <a:off x="1200625" y="4416731"/>
              <a:ext cx="4193411" cy="41549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Externe Einflussgröße: </a:t>
              </a:r>
              <a:r>
                <a:rPr lang="de-DE" sz="1400" b="0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Außentemperatur [°C]</a:t>
              </a:r>
            </a:p>
          </p:txBody>
        </p:sp>
        <p:cxnSp>
          <p:nvCxnSpPr>
            <p:cNvPr id="35" name="Gerade Verbindung mit Pfeil 20">
              <a:extLst>
                <a:ext uri="{FF2B5EF4-FFF2-40B4-BE49-F238E27FC236}">
                  <a16:creationId xmlns:a16="http://schemas.microsoft.com/office/drawing/2014/main" id="{75CF89FC-79F8-4350-9DB6-74CF21DADA76}"/>
                </a:ext>
              </a:extLst>
            </p:cNvPr>
            <p:cNvCxnSpPr/>
            <p:nvPr/>
          </p:nvCxnSpPr>
          <p:spPr>
            <a:xfrm>
              <a:off x="1314614" y="3153966"/>
              <a:ext cx="0" cy="767859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</a:ln>
          </p:spPr>
        </p:cxnSp>
      </p:grpSp>
      <p:cxnSp>
        <p:nvCxnSpPr>
          <p:cNvPr id="36" name="Gerade Verbindung mit Pfeil 26">
            <a:extLst>
              <a:ext uri="{FF2B5EF4-FFF2-40B4-BE49-F238E27FC236}">
                <a16:creationId xmlns:a16="http://schemas.microsoft.com/office/drawing/2014/main" id="{0CB0D997-3D7D-4A2C-8A4E-5AF415BBDF7B}"/>
              </a:ext>
            </a:extLst>
          </p:cNvPr>
          <p:cNvCxnSpPr>
            <a:endCxn id="30" idx="2"/>
          </p:cNvCxnSpPr>
          <p:nvPr/>
        </p:nvCxnSpPr>
        <p:spPr>
          <a:xfrm flipV="1">
            <a:off x="2211000" y="3952222"/>
            <a:ext cx="0" cy="353878"/>
          </a:xfrm>
          <a:prstGeom prst="straightConnector1">
            <a:avLst/>
          </a:prstGeom>
          <a:noFill/>
          <a:ln w="38103">
            <a:solidFill>
              <a:srgbClr val="054F86"/>
            </a:solidFill>
            <a:prstDash val="solid"/>
            <a:round/>
            <a:tailEnd type="oval"/>
          </a:ln>
        </p:spPr>
      </p:cxnSp>
      <p:sp>
        <p:nvSpPr>
          <p:cNvPr id="37" name="Textfeld 30">
            <a:extLst>
              <a:ext uri="{FF2B5EF4-FFF2-40B4-BE49-F238E27FC236}">
                <a16:creationId xmlns:a16="http://schemas.microsoft.com/office/drawing/2014/main" id="{E8674864-9342-4551-BA78-8121E074A059}"/>
              </a:ext>
            </a:extLst>
          </p:cNvPr>
          <p:cNvSpPr txBox="1"/>
          <p:nvPr/>
        </p:nvSpPr>
        <p:spPr>
          <a:xfrm>
            <a:off x="456426" y="1981460"/>
            <a:ext cx="996728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Aufwand</a:t>
            </a:r>
          </a:p>
        </p:txBody>
      </p:sp>
      <p:sp>
        <p:nvSpPr>
          <p:cNvPr id="38" name="Textfeld 30">
            <a:extLst>
              <a:ext uri="{FF2B5EF4-FFF2-40B4-BE49-F238E27FC236}">
                <a16:creationId xmlns:a16="http://schemas.microsoft.com/office/drawing/2014/main" id="{55400152-741D-43C8-A55E-2CB0F882C3F1}"/>
              </a:ext>
            </a:extLst>
          </p:cNvPr>
          <p:cNvSpPr txBox="1"/>
          <p:nvPr/>
        </p:nvSpPr>
        <p:spPr>
          <a:xfrm>
            <a:off x="5458432" y="1996526"/>
            <a:ext cx="841280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Nutzen</a:t>
            </a:r>
          </a:p>
        </p:txBody>
      </p:sp>
      <p:sp>
        <p:nvSpPr>
          <p:cNvPr id="39" name="Textfeld 32">
            <a:extLst>
              <a:ext uri="{FF2B5EF4-FFF2-40B4-BE49-F238E27FC236}">
                <a16:creationId xmlns:a16="http://schemas.microsoft.com/office/drawing/2014/main" id="{3918E93B-0347-4FFC-A8FB-9126F0A80E9B}"/>
              </a:ext>
            </a:extLst>
          </p:cNvPr>
          <p:cNvSpPr txBox="1"/>
          <p:nvPr/>
        </p:nvSpPr>
        <p:spPr>
          <a:xfrm>
            <a:off x="277091" y="4680552"/>
            <a:ext cx="8866908" cy="13284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" b="1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  <a:p>
            <a:pPr lvl="0">
              <a:spcBef>
                <a:spcPts val="5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b="1" dirty="0">
              <a:solidFill>
                <a:srgbClr val="595959"/>
              </a:solidFill>
            </a:endParaRPr>
          </a:p>
          <a:p>
            <a:pPr marL="285750" lvl="0" indent="-285750">
              <a:spcBef>
                <a:spcPts val="575"/>
              </a:spcBef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</a:rPr>
              <a:t>Strom</a:t>
            </a:r>
            <a:r>
              <a:rPr lang="de-DE" b="1" kern="0" dirty="0">
                <a:solidFill>
                  <a:srgbClr val="595959"/>
                </a:solidFill>
              </a:rPr>
              <a:t>:</a:t>
            </a:r>
            <a:r>
              <a:rPr lang="de-DE" b="1" dirty="0">
                <a:solidFill>
                  <a:srgbClr val="595959"/>
                </a:solidFill>
              </a:rPr>
              <a:t> </a:t>
            </a:r>
            <a:r>
              <a:rPr lang="de-DE" dirty="0">
                <a:solidFill>
                  <a:srgbClr val="595959"/>
                </a:solidFill>
              </a:rPr>
              <a:t>Erfassung für Freikühler und Kältekompressor insgesamt in kWh(</a:t>
            </a:r>
            <a:r>
              <a:rPr lang="de-DE" dirty="0" err="1">
                <a:solidFill>
                  <a:srgbClr val="595959"/>
                </a:solidFill>
              </a:rPr>
              <a:t>el</a:t>
            </a:r>
            <a:r>
              <a:rPr lang="de-DE" dirty="0">
                <a:solidFill>
                  <a:srgbClr val="595959"/>
                </a:solidFill>
              </a:rPr>
              <a:t>)                                                </a:t>
            </a:r>
            <a:r>
              <a:rPr lang="de-DE" b="1" dirty="0">
                <a:solidFill>
                  <a:srgbClr val="595959"/>
                </a:solidFill>
                <a:latin typeface="Calibri"/>
              </a:rPr>
              <a:t>Kältemenge:</a:t>
            </a:r>
            <a:r>
              <a:rPr lang="de-DE" dirty="0">
                <a:solidFill>
                  <a:srgbClr val="595959"/>
                </a:solidFill>
                <a:latin typeface="Calibri"/>
              </a:rPr>
              <a:t> Erfassung ab Kältekompressor </a:t>
            </a:r>
            <a:r>
              <a:rPr lang="de-DE" dirty="0">
                <a:solidFill>
                  <a:srgbClr val="595959"/>
                </a:solidFill>
              </a:rPr>
              <a:t>in kWh(</a:t>
            </a:r>
            <a:r>
              <a:rPr lang="de-DE" dirty="0" err="1">
                <a:solidFill>
                  <a:srgbClr val="595959"/>
                </a:solidFill>
              </a:rPr>
              <a:t>th</a:t>
            </a:r>
            <a:r>
              <a:rPr lang="de-DE" dirty="0">
                <a:solidFill>
                  <a:srgbClr val="595959"/>
                </a:solidFill>
              </a:rPr>
              <a:t>) </a:t>
            </a:r>
          </a:p>
          <a:p>
            <a:pPr marL="285750" lvl="0" indent="-28575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b="1" dirty="0">
                <a:solidFill>
                  <a:srgbClr val="595959"/>
                </a:solidFill>
              </a:rPr>
              <a:t>Außentemperatur: </a:t>
            </a:r>
            <a:r>
              <a:rPr lang="de-DE" dirty="0">
                <a:solidFill>
                  <a:srgbClr val="595959"/>
                </a:solidFill>
              </a:rPr>
              <a:t>Erfassung am Freikühler in °C</a:t>
            </a:r>
            <a:endParaRPr lang="de-DE" sz="1800" b="0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</p:txBody>
      </p:sp>
      <p:grpSp>
        <p:nvGrpSpPr>
          <p:cNvPr id="40" name="Gruppieren 22">
            <a:extLst>
              <a:ext uri="{FF2B5EF4-FFF2-40B4-BE49-F238E27FC236}">
                <a16:creationId xmlns:a16="http://schemas.microsoft.com/office/drawing/2014/main" id="{F11EBB61-B08C-4100-9B01-CEDADFF924C1}"/>
              </a:ext>
            </a:extLst>
          </p:cNvPr>
          <p:cNvGrpSpPr/>
          <p:nvPr/>
        </p:nvGrpSpPr>
        <p:grpSpPr>
          <a:xfrm>
            <a:off x="264904" y="5429873"/>
            <a:ext cx="314032" cy="304796"/>
            <a:chOff x="1196635" y="2363329"/>
            <a:chExt cx="314032" cy="304796"/>
          </a:xfrm>
        </p:grpSpPr>
        <p:sp>
          <p:nvSpPr>
            <p:cNvPr id="41" name="Ellipse 39">
              <a:extLst>
                <a:ext uri="{FF2B5EF4-FFF2-40B4-BE49-F238E27FC236}">
                  <a16:creationId xmlns:a16="http://schemas.microsoft.com/office/drawing/2014/main" id="{FCF5D7BC-BB03-4DAD-8C56-F0C12CAD1B29}"/>
                </a:ext>
              </a:extLst>
            </p:cNvPr>
            <p:cNvSpPr/>
            <p:nvPr/>
          </p:nvSpPr>
          <p:spPr>
            <a:xfrm>
              <a:off x="1205871" y="2363329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54F86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>
                <a:spcBef>
                  <a:spcPts val="400"/>
                </a:spcBef>
              </a:pPr>
              <a:endParaRPr lang="en-US" sz="1600" b="1">
                <a:solidFill>
                  <a:schemeClr val="bg1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42" name="Textfeld 40">
              <a:extLst>
                <a:ext uri="{FF2B5EF4-FFF2-40B4-BE49-F238E27FC236}">
                  <a16:creationId xmlns:a16="http://schemas.microsoft.com/office/drawing/2014/main" id="{ECE938E2-72AB-479E-9D91-756762DE30C4}"/>
                </a:ext>
              </a:extLst>
            </p:cNvPr>
            <p:cNvSpPr txBox="1"/>
            <p:nvPr/>
          </p:nvSpPr>
          <p:spPr>
            <a:xfrm>
              <a:off x="1196635" y="2365898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chemeClr val="bg1"/>
                  </a:solidFill>
                  <a:uFillTx/>
                  <a:latin typeface="Arial" pitchFamily="34"/>
                  <a:cs typeface="Arial" pitchFamily="34"/>
                </a:rPr>
                <a:t>D</a:t>
              </a:r>
              <a:endParaRPr lang="en-US" sz="14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43" name="Gruppieren 26">
            <a:extLst>
              <a:ext uri="{FF2B5EF4-FFF2-40B4-BE49-F238E27FC236}">
                <a16:creationId xmlns:a16="http://schemas.microsoft.com/office/drawing/2014/main" id="{6B1E80AC-F57F-446B-A9EC-58519D8B531D}"/>
              </a:ext>
            </a:extLst>
          </p:cNvPr>
          <p:cNvGrpSpPr/>
          <p:nvPr/>
        </p:nvGrpSpPr>
        <p:grpSpPr>
          <a:xfrm>
            <a:off x="260024" y="5119321"/>
            <a:ext cx="314032" cy="304796"/>
            <a:chOff x="1174806" y="3439510"/>
            <a:chExt cx="314032" cy="304796"/>
          </a:xfrm>
        </p:grpSpPr>
        <p:sp>
          <p:nvSpPr>
            <p:cNvPr id="44" name="Ellipse 39">
              <a:extLst>
                <a:ext uri="{FF2B5EF4-FFF2-40B4-BE49-F238E27FC236}">
                  <a16:creationId xmlns:a16="http://schemas.microsoft.com/office/drawing/2014/main" id="{E94306DF-2868-4930-A8F8-72BA1B51B32F}"/>
                </a:ext>
              </a:extLst>
            </p:cNvPr>
            <p:cNvSpPr/>
            <p:nvPr/>
          </p:nvSpPr>
          <p:spPr>
            <a:xfrm>
              <a:off x="1184042" y="3439510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2" name="Textfeld 40">
              <a:extLst>
                <a:ext uri="{FF2B5EF4-FFF2-40B4-BE49-F238E27FC236}">
                  <a16:creationId xmlns:a16="http://schemas.microsoft.com/office/drawing/2014/main" id="{8B412618-0B67-4E55-9B23-F329F2823D5C}"/>
                </a:ext>
              </a:extLst>
            </p:cNvPr>
            <p:cNvSpPr txBox="1"/>
            <p:nvPr/>
          </p:nvSpPr>
          <p:spPr>
            <a:xfrm>
              <a:off x="1174806" y="3442079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D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63" name="Gruppieren 29">
            <a:extLst>
              <a:ext uri="{FF2B5EF4-FFF2-40B4-BE49-F238E27FC236}">
                <a16:creationId xmlns:a16="http://schemas.microsoft.com/office/drawing/2014/main" id="{651A0E20-9233-48DD-8A99-D306DBAAC771}"/>
              </a:ext>
            </a:extLst>
          </p:cNvPr>
          <p:cNvGrpSpPr/>
          <p:nvPr/>
        </p:nvGrpSpPr>
        <p:grpSpPr>
          <a:xfrm>
            <a:off x="263529" y="5732581"/>
            <a:ext cx="314032" cy="304796"/>
            <a:chOff x="1186762" y="4545362"/>
            <a:chExt cx="314032" cy="304796"/>
          </a:xfrm>
        </p:grpSpPr>
        <p:sp>
          <p:nvSpPr>
            <p:cNvPr id="64" name="Ellipse 39">
              <a:extLst>
                <a:ext uri="{FF2B5EF4-FFF2-40B4-BE49-F238E27FC236}">
                  <a16:creationId xmlns:a16="http://schemas.microsoft.com/office/drawing/2014/main" id="{92F171A9-2331-4255-8445-85CBC7FC25EF}"/>
                </a:ext>
              </a:extLst>
            </p:cNvPr>
            <p:cNvSpPr/>
            <p:nvPr/>
          </p:nvSpPr>
          <p:spPr>
            <a:xfrm>
              <a:off x="1195998" y="4545362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5" name="Textfeld 40">
              <a:extLst>
                <a:ext uri="{FF2B5EF4-FFF2-40B4-BE49-F238E27FC236}">
                  <a16:creationId xmlns:a16="http://schemas.microsoft.com/office/drawing/2014/main" id="{D9811880-9CAD-45C3-80E4-A4B697B7A5BE}"/>
                </a:ext>
              </a:extLst>
            </p:cNvPr>
            <p:cNvSpPr txBox="1"/>
            <p:nvPr/>
          </p:nvSpPr>
          <p:spPr>
            <a:xfrm>
              <a:off x="1186762" y="4547931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D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66" name="Gruppieren 32">
            <a:extLst>
              <a:ext uri="{FF2B5EF4-FFF2-40B4-BE49-F238E27FC236}">
                <a16:creationId xmlns:a16="http://schemas.microsoft.com/office/drawing/2014/main" id="{9EE03498-F93F-455A-B2B3-FEACFE2A2AC1}"/>
              </a:ext>
            </a:extLst>
          </p:cNvPr>
          <p:cNvGrpSpPr/>
          <p:nvPr/>
        </p:nvGrpSpPr>
        <p:grpSpPr>
          <a:xfrm>
            <a:off x="477642" y="3207005"/>
            <a:ext cx="314032" cy="304796"/>
            <a:chOff x="1174806" y="3439510"/>
            <a:chExt cx="314032" cy="304796"/>
          </a:xfrm>
        </p:grpSpPr>
        <p:sp>
          <p:nvSpPr>
            <p:cNvPr id="67" name="Ellipse 39">
              <a:extLst>
                <a:ext uri="{FF2B5EF4-FFF2-40B4-BE49-F238E27FC236}">
                  <a16:creationId xmlns:a16="http://schemas.microsoft.com/office/drawing/2014/main" id="{633C9757-5A35-4F1E-8D9E-85072DC29C56}"/>
                </a:ext>
              </a:extLst>
            </p:cNvPr>
            <p:cNvSpPr/>
            <p:nvPr/>
          </p:nvSpPr>
          <p:spPr>
            <a:xfrm>
              <a:off x="1184042" y="3439510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8" name="Textfeld 40">
              <a:extLst>
                <a:ext uri="{FF2B5EF4-FFF2-40B4-BE49-F238E27FC236}">
                  <a16:creationId xmlns:a16="http://schemas.microsoft.com/office/drawing/2014/main" id="{D0993E1F-AAC1-4D48-B431-EF641D4CBF4E}"/>
                </a:ext>
              </a:extLst>
            </p:cNvPr>
            <p:cNvSpPr txBox="1"/>
            <p:nvPr/>
          </p:nvSpPr>
          <p:spPr>
            <a:xfrm>
              <a:off x="1174806" y="3442079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D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69" name="Gruppieren 35">
            <a:extLst>
              <a:ext uri="{FF2B5EF4-FFF2-40B4-BE49-F238E27FC236}">
                <a16:creationId xmlns:a16="http://schemas.microsoft.com/office/drawing/2014/main" id="{15E252FF-A049-40A9-B540-3BC6F146D517}"/>
              </a:ext>
            </a:extLst>
          </p:cNvPr>
          <p:cNvGrpSpPr/>
          <p:nvPr/>
        </p:nvGrpSpPr>
        <p:grpSpPr>
          <a:xfrm>
            <a:off x="6009223" y="2625666"/>
            <a:ext cx="314032" cy="304796"/>
            <a:chOff x="1196635" y="2363329"/>
            <a:chExt cx="314032" cy="304796"/>
          </a:xfrm>
        </p:grpSpPr>
        <p:sp>
          <p:nvSpPr>
            <p:cNvPr id="70" name="Ellipse 39">
              <a:extLst>
                <a:ext uri="{FF2B5EF4-FFF2-40B4-BE49-F238E27FC236}">
                  <a16:creationId xmlns:a16="http://schemas.microsoft.com/office/drawing/2014/main" id="{5EE62CD9-D0AD-4227-AEEC-64B5ECA652B1}"/>
                </a:ext>
              </a:extLst>
            </p:cNvPr>
            <p:cNvSpPr/>
            <p:nvPr/>
          </p:nvSpPr>
          <p:spPr>
            <a:xfrm>
              <a:off x="1205871" y="2363329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54F86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>
                <a:spcBef>
                  <a:spcPts val="400"/>
                </a:spcBef>
              </a:pPr>
              <a:endParaRPr lang="en-US" sz="1600" b="1">
                <a:solidFill>
                  <a:schemeClr val="bg1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71" name="Textfeld 40">
              <a:extLst>
                <a:ext uri="{FF2B5EF4-FFF2-40B4-BE49-F238E27FC236}">
                  <a16:creationId xmlns:a16="http://schemas.microsoft.com/office/drawing/2014/main" id="{DD36CF6C-1DDD-4F2D-A719-5F524BA90A26}"/>
                </a:ext>
              </a:extLst>
            </p:cNvPr>
            <p:cNvSpPr txBox="1"/>
            <p:nvPr/>
          </p:nvSpPr>
          <p:spPr>
            <a:xfrm>
              <a:off x="1196635" y="2365898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chemeClr val="bg1"/>
                  </a:solidFill>
                  <a:uFillTx/>
                  <a:latin typeface="Arial" pitchFamily="34"/>
                  <a:cs typeface="Arial" pitchFamily="34"/>
                </a:rPr>
                <a:t>D</a:t>
              </a:r>
              <a:endParaRPr lang="en-US" sz="14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72" name="Gruppieren 39">
            <a:extLst>
              <a:ext uri="{FF2B5EF4-FFF2-40B4-BE49-F238E27FC236}">
                <a16:creationId xmlns:a16="http://schemas.microsoft.com/office/drawing/2014/main" id="{26C5A9DF-D95A-4DA5-A86A-2433F0271749}"/>
              </a:ext>
            </a:extLst>
          </p:cNvPr>
          <p:cNvGrpSpPr/>
          <p:nvPr/>
        </p:nvGrpSpPr>
        <p:grpSpPr>
          <a:xfrm>
            <a:off x="1058059" y="4244687"/>
            <a:ext cx="314032" cy="304796"/>
            <a:chOff x="1186762" y="4545362"/>
            <a:chExt cx="314032" cy="304796"/>
          </a:xfrm>
        </p:grpSpPr>
        <p:sp>
          <p:nvSpPr>
            <p:cNvPr id="73" name="Ellipse 39">
              <a:extLst>
                <a:ext uri="{FF2B5EF4-FFF2-40B4-BE49-F238E27FC236}">
                  <a16:creationId xmlns:a16="http://schemas.microsoft.com/office/drawing/2014/main" id="{C6872074-2E3D-47D1-AC87-E16E2D0A8463}"/>
                </a:ext>
              </a:extLst>
            </p:cNvPr>
            <p:cNvSpPr/>
            <p:nvPr/>
          </p:nvSpPr>
          <p:spPr>
            <a:xfrm>
              <a:off x="1195998" y="4545362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4" name="Textfeld 40">
              <a:extLst>
                <a:ext uri="{FF2B5EF4-FFF2-40B4-BE49-F238E27FC236}">
                  <a16:creationId xmlns:a16="http://schemas.microsoft.com/office/drawing/2014/main" id="{B3A4EBCF-8089-4A44-BF7E-3ADCA95037FF}"/>
                </a:ext>
              </a:extLst>
            </p:cNvPr>
            <p:cNvSpPr txBox="1"/>
            <p:nvPr/>
          </p:nvSpPr>
          <p:spPr>
            <a:xfrm>
              <a:off x="1186762" y="4547931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D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75" name="Textplatzhalter 2">
            <a:extLst>
              <a:ext uri="{FF2B5EF4-FFF2-40B4-BE49-F238E27FC236}">
                <a16:creationId xmlns:a16="http://schemas.microsoft.com/office/drawing/2014/main" id="{D4C2E34E-296D-4068-8F69-B01FCC786A6D}"/>
              </a:ext>
            </a:extLst>
          </p:cNvPr>
          <p:cNvSpPr txBox="1">
            <a:spLocks/>
          </p:cNvSpPr>
          <p:nvPr/>
        </p:nvSpPr>
        <p:spPr>
          <a:xfrm>
            <a:off x="539551" y="1081183"/>
            <a:ext cx="8147250" cy="6453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Definition, welche Daten für Nutzen, Aufwand, externe Einflussgrößen erfasst (direkt gemessen oder per Messung berechnet) werden sollen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26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36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0A2A68-EFD3-489C-AF92-1F1AD061187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Schritt 2: Daten- und Messkonzept entwickeln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D6366-EC73-4F17-AA75-3969E4B436A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5" name="Gerade Verbindung 88">
            <a:extLst>
              <a:ext uri="{FF2B5EF4-FFF2-40B4-BE49-F238E27FC236}">
                <a16:creationId xmlns:a16="http://schemas.microsoft.com/office/drawing/2014/main" id="{EC930867-0419-4A43-BEDC-E1826F4B5509}"/>
              </a:ext>
            </a:extLst>
          </p:cNvPr>
          <p:cNvCxnSpPr/>
          <p:nvPr/>
        </p:nvCxnSpPr>
        <p:spPr>
          <a:xfrm>
            <a:off x="5482615" y="2401788"/>
            <a:ext cx="0" cy="3407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83">
            <a:extLst>
              <a:ext uri="{FF2B5EF4-FFF2-40B4-BE49-F238E27FC236}">
                <a16:creationId xmlns:a16="http://schemas.microsoft.com/office/drawing/2014/main" id="{5E3E0789-2190-4398-AA2C-7B4B81217DFE}"/>
              </a:ext>
            </a:extLst>
          </p:cNvPr>
          <p:cNvCxnSpPr/>
          <p:nvPr/>
        </p:nvCxnSpPr>
        <p:spPr>
          <a:xfrm>
            <a:off x="1345878" y="4081121"/>
            <a:ext cx="0" cy="3407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11">
            <a:extLst>
              <a:ext uri="{FF2B5EF4-FFF2-40B4-BE49-F238E27FC236}">
                <a16:creationId xmlns:a16="http://schemas.microsoft.com/office/drawing/2014/main" id="{615F9305-BFEC-4902-9618-8C2010654C1F}"/>
              </a:ext>
            </a:extLst>
          </p:cNvPr>
          <p:cNvCxnSpPr/>
          <p:nvPr/>
        </p:nvCxnSpPr>
        <p:spPr>
          <a:xfrm>
            <a:off x="1344077" y="3380214"/>
            <a:ext cx="0" cy="3407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13">
            <a:extLst>
              <a:ext uri="{FF2B5EF4-FFF2-40B4-BE49-F238E27FC236}">
                <a16:creationId xmlns:a16="http://schemas.microsoft.com/office/drawing/2014/main" id="{DA5321F8-BB77-4DB0-B1CD-BF605A409C6D}"/>
              </a:ext>
            </a:extLst>
          </p:cNvPr>
          <p:cNvSpPr txBox="1"/>
          <p:nvPr/>
        </p:nvSpPr>
        <p:spPr>
          <a:xfrm>
            <a:off x="5456349" y="2443586"/>
            <a:ext cx="988296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>
                <a:solidFill>
                  <a:srgbClr val="4B4B4B"/>
                </a:solidFill>
              </a:rPr>
              <a:t>Kältemittel</a:t>
            </a:r>
          </a:p>
        </p:txBody>
      </p:sp>
      <p:grpSp>
        <p:nvGrpSpPr>
          <p:cNvPr id="49" name="Gruppieren 2">
            <a:extLst>
              <a:ext uri="{FF2B5EF4-FFF2-40B4-BE49-F238E27FC236}">
                <a16:creationId xmlns:a16="http://schemas.microsoft.com/office/drawing/2014/main" id="{B243AE5B-5CEF-4965-836F-40A763B0D7F4}"/>
              </a:ext>
            </a:extLst>
          </p:cNvPr>
          <p:cNvGrpSpPr/>
          <p:nvPr/>
        </p:nvGrpSpPr>
        <p:grpSpPr>
          <a:xfrm>
            <a:off x="455343" y="1691802"/>
            <a:ext cx="6111712" cy="2959715"/>
            <a:chOff x="141319" y="1871346"/>
            <a:chExt cx="6111712" cy="2959715"/>
          </a:xfrm>
        </p:grpSpPr>
        <p:sp>
          <p:nvSpPr>
            <p:cNvPr id="50" name="Textfeld 22">
              <a:extLst>
                <a:ext uri="{FF2B5EF4-FFF2-40B4-BE49-F238E27FC236}">
                  <a16:creationId xmlns:a16="http://schemas.microsoft.com/office/drawing/2014/main" id="{91FC1228-C3A5-4FB7-8D5C-0D7D09F8F35D}"/>
                </a:ext>
              </a:extLst>
            </p:cNvPr>
            <p:cNvSpPr txBox="1"/>
            <p:nvPr/>
          </p:nvSpPr>
          <p:spPr>
            <a:xfrm>
              <a:off x="150263" y="3578230"/>
              <a:ext cx="6828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Strom</a:t>
              </a:r>
            </a:p>
          </p:txBody>
        </p:sp>
        <p:sp>
          <p:nvSpPr>
            <p:cNvPr id="51" name="Textfeld 5">
              <a:extLst>
                <a:ext uri="{FF2B5EF4-FFF2-40B4-BE49-F238E27FC236}">
                  <a16:creationId xmlns:a16="http://schemas.microsoft.com/office/drawing/2014/main" id="{F04E147F-05BE-4D8D-B7B9-A82DFBB54BC5}"/>
                </a:ext>
              </a:extLst>
            </p:cNvPr>
            <p:cNvSpPr txBox="1"/>
            <p:nvPr/>
          </p:nvSpPr>
          <p:spPr>
            <a:xfrm>
              <a:off x="2602729" y="3347673"/>
              <a:ext cx="1163071" cy="3407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Kühlwasser</a:t>
              </a:r>
            </a:p>
          </p:txBody>
        </p:sp>
        <p:sp>
          <p:nvSpPr>
            <p:cNvPr id="52" name="Abgerundetes Rechteck 9">
              <a:extLst>
                <a:ext uri="{FF2B5EF4-FFF2-40B4-BE49-F238E27FC236}">
                  <a16:creationId xmlns:a16="http://schemas.microsoft.com/office/drawing/2014/main" id="{91A23F63-9B6F-46D2-B6C6-C6AB90F02ED4}"/>
                </a:ext>
              </a:extLst>
            </p:cNvPr>
            <p:cNvSpPr/>
            <p:nvPr/>
          </p:nvSpPr>
          <p:spPr>
            <a:xfrm>
              <a:off x="3745766" y="2733685"/>
              <a:ext cx="1079997" cy="1151188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Kälte-kompressor</a:t>
              </a:r>
            </a:p>
          </p:txBody>
        </p:sp>
        <p:cxnSp>
          <p:nvCxnSpPr>
            <p:cNvPr id="53" name="Gerade Verbindung mit Pfeil 10">
              <a:extLst>
                <a:ext uri="{FF2B5EF4-FFF2-40B4-BE49-F238E27FC236}">
                  <a16:creationId xmlns:a16="http://schemas.microsoft.com/office/drawing/2014/main" id="{4EF8755F-3EF0-4DD1-895E-590BC1811FB1}"/>
                </a:ext>
              </a:extLst>
            </p:cNvPr>
            <p:cNvCxnSpPr/>
            <p:nvPr/>
          </p:nvCxnSpPr>
          <p:spPr>
            <a:xfrm>
              <a:off x="1327638" y="3134599"/>
              <a:ext cx="2418128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cxnSp>
          <p:nvCxnSpPr>
            <p:cNvPr id="54" name="Gerade Verbindung mit Pfeil 11">
              <a:extLst>
                <a:ext uri="{FF2B5EF4-FFF2-40B4-BE49-F238E27FC236}">
                  <a16:creationId xmlns:a16="http://schemas.microsoft.com/office/drawing/2014/main" id="{36356BFE-3A4A-478C-8A25-5A55713446CB}"/>
                </a:ext>
              </a:extLst>
            </p:cNvPr>
            <p:cNvCxnSpPr/>
            <p:nvPr/>
          </p:nvCxnSpPr>
          <p:spPr>
            <a:xfrm flipV="1">
              <a:off x="4835977" y="2922063"/>
              <a:ext cx="1417054" cy="1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cxnSp>
          <p:nvCxnSpPr>
            <p:cNvPr id="55" name="Gerade Verbindung mit Pfeil 12">
              <a:extLst>
                <a:ext uri="{FF2B5EF4-FFF2-40B4-BE49-F238E27FC236}">
                  <a16:creationId xmlns:a16="http://schemas.microsoft.com/office/drawing/2014/main" id="{074C2F98-2753-4F62-BEE3-2E6BEFCAA4C4}"/>
                </a:ext>
              </a:extLst>
            </p:cNvPr>
            <p:cNvCxnSpPr/>
            <p:nvPr/>
          </p:nvCxnSpPr>
          <p:spPr>
            <a:xfrm>
              <a:off x="2625461" y="3642969"/>
              <a:ext cx="1107284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56" name="Abgerundetes Rechteck 20">
              <a:extLst>
                <a:ext uri="{FF2B5EF4-FFF2-40B4-BE49-F238E27FC236}">
                  <a16:creationId xmlns:a16="http://schemas.microsoft.com/office/drawing/2014/main" id="{6B1CAEDE-92A2-4A9C-A993-C1EA4E19EA3E}"/>
                </a:ext>
              </a:extLst>
            </p:cNvPr>
            <p:cNvSpPr/>
            <p:nvPr/>
          </p:nvSpPr>
          <p:spPr>
            <a:xfrm>
              <a:off x="1497293" y="3312203"/>
              <a:ext cx="1079997" cy="12306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25402">
              <a:solidFill>
                <a:srgbClr val="0669B2"/>
              </a:solidFill>
              <a:prstDash val="solid"/>
            </a:ln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76199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Freikühler</a:t>
              </a:r>
            </a:p>
          </p:txBody>
        </p:sp>
        <p:cxnSp>
          <p:nvCxnSpPr>
            <p:cNvPr id="57" name="Gerade Verbindung mit Pfeil 23">
              <a:extLst>
                <a:ext uri="{FF2B5EF4-FFF2-40B4-BE49-F238E27FC236}">
                  <a16:creationId xmlns:a16="http://schemas.microsoft.com/office/drawing/2014/main" id="{EB0A04DD-B54C-4D00-B16F-8BD03BA95F43}"/>
                </a:ext>
              </a:extLst>
            </p:cNvPr>
            <p:cNvCxnSpPr/>
            <p:nvPr/>
          </p:nvCxnSpPr>
          <p:spPr>
            <a:xfrm>
              <a:off x="226778" y="3884873"/>
              <a:ext cx="1270515" cy="1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58" name="Abgerundetes Rechteck 26">
              <a:extLst>
                <a:ext uri="{FF2B5EF4-FFF2-40B4-BE49-F238E27FC236}">
                  <a16:creationId xmlns:a16="http://schemas.microsoft.com/office/drawing/2014/main" id="{BB9B155F-A665-40ED-A60B-B82971852C27}"/>
                </a:ext>
              </a:extLst>
            </p:cNvPr>
            <p:cNvSpPr/>
            <p:nvPr/>
          </p:nvSpPr>
          <p:spPr>
            <a:xfrm>
              <a:off x="1248508" y="2623130"/>
              <a:ext cx="3741418" cy="212917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19046">
              <a:solidFill>
                <a:srgbClr val="4B4B4B"/>
              </a:solidFill>
              <a:custDash>
                <a:ds d="300063" sp="300063"/>
              </a:custDash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24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9" name="Textfeld 30">
              <a:extLst>
                <a:ext uri="{FF2B5EF4-FFF2-40B4-BE49-F238E27FC236}">
                  <a16:creationId xmlns:a16="http://schemas.microsoft.com/office/drawing/2014/main" id="{BE2E0E26-769A-4DCD-A308-F7F9796549EF}"/>
                </a:ext>
              </a:extLst>
            </p:cNvPr>
            <p:cNvSpPr txBox="1"/>
            <p:nvPr/>
          </p:nvSpPr>
          <p:spPr>
            <a:xfrm>
              <a:off x="1605558" y="2274295"/>
              <a:ext cx="1872206" cy="3407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Kälteerzeugung</a:t>
              </a:r>
            </a:p>
          </p:txBody>
        </p:sp>
        <p:cxnSp>
          <p:nvCxnSpPr>
            <p:cNvPr id="60" name="Gerade Verbindung mit Pfeil 16">
              <a:extLst>
                <a:ext uri="{FF2B5EF4-FFF2-40B4-BE49-F238E27FC236}">
                  <a16:creationId xmlns:a16="http://schemas.microsoft.com/office/drawing/2014/main" id="{62A13E11-3F78-496D-A10A-233C108C878A}"/>
                </a:ext>
              </a:extLst>
            </p:cNvPr>
            <p:cNvCxnSpPr/>
            <p:nvPr/>
          </p:nvCxnSpPr>
          <p:spPr>
            <a:xfrm flipH="1">
              <a:off x="2592516" y="3773189"/>
              <a:ext cx="1124135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61" name="Textfeld 18">
              <a:extLst>
                <a:ext uri="{FF2B5EF4-FFF2-40B4-BE49-F238E27FC236}">
                  <a16:creationId xmlns:a16="http://schemas.microsoft.com/office/drawing/2014/main" id="{D6B6776A-B0A1-4B59-8C9B-A260976DB70A}"/>
                </a:ext>
              </a:extLst>
            </p:cNvPr>
            <p:cNvSpPr txBox="1"/>
            <p:nvPr/>
          </p:nvSpPr>
          <p:spPr>
            <a:xfrm>
              <a:off x="141319" y="3923004"/>
              <a:ext cx="15841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Außenluft</a:t>
              </a:r>
              <a:b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</a:br>
              <a:endPara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cxnSp>
          <p:nvCxnSpPr>
            <p:cNvPr id="76" name="Gerade Verbindung mit Pfeil 19">
              <a:extLst>
                <a:ext uri="{FF2B5EF4-FFF2-40B4-BE49-F238E27FC236}">
                  <a16:creationId xmlns:a16="http://schemas.microsoft.com/office/drawing/2014/main" id="{89808A1E-D5B9-48C0-8942-8D2BEB375FC7}"/>
                </a:ext>
              </a:extLst>
            </p:cNvPr>
            <p:cNvCxnSpPr/>
            <p:nvPr/>
          </p:nvCxnSpPr>
          <p:spPr>
            <a:xfrm>
              <a:off x="226778" y="4246171"/>
              <a:ext cx="1270515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cxnSp>
          <p:nvCxnSpPr>
            <p:cNvPr id="77" name="Gerade Verbindung mit Pfeil 10">
              <a:extLst>
                <a:ext uri="{FF2B5EF4-FFF2-40B4-BE49-F238E27FC236}">
                  <a16:creationId xmlns:a16="http://schemas.microsoft.com/office/drawing/2014/main" id="{973EEC26-5DAA-4996-BF8E-ADFF58EF21AD}"/>
                </a:ext>
              </a:extLst>
            </p:cNvPr>
            <p:cNvCxnSpPr/>
            <p:nvPr/>
          </p:nvCxnSpPr>
          <p:spPr>
            <a:xfrm>
              <a:off x="1314617" y="3117014"/>
              <a:ext cx="0" cy="767859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none"/>
            </a:ln>
          </p:spPr>
        </p:cxnSp>
        <p:cxnSp>
          <p:nvCxnSpPr>
            <p:cNvPr id="78" name="Gerade Verbindung mit Pfeil 10">
              <a:extLst>
                <a:ext uri="{FF2B5EF4-FFF2-40B4-BE49-F238E27FC236}">
                  <a16:creationId xmlns:a16="http://schemas.microsoft.com/office/drawing/2014/main" id="{43CF8B1A-D9B7-443E-AF56-CB4505201FC0}"/>
                </a:ext>
              </a:extLst>
            </p:cNvPr>
            <p:cNvCxnSpPr/>
            <p:nvPr/>
          </p:nvCxnSpPr>
          <p:spPr>
            <a:xfrm>
              <a:off x="225526" y="2905999"/>
              <a:ext cx="3520240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79" name="Textfeld 5">
              <a:extLst>
                <a:ext uri="{FF2B5EF4-FFF2-40B4-BE49-F238E27FC236}">
                  <a16:creationId xmlns:a16="http://schemas.microsoft.com/office/drawing/2014/main" id="{ECEED1CE-57BE-42A9-B71D-09A5316FF499}"/>
                </a:ext>
              </a:extLst>
            </p:cNvPr>
            <p:cNvSpPr txBox="1"/>
            <p:nvPr/>
          </p:nvSpPr>
          <p:spPr>
            <a:xfrm>
              <a:off x="2713702" y="3666032"/>
              <a:ext cx="1163071" cy="3407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200" b="1" i="0" u="none" strike="noStrike" kern="1200" cap="none" spc="0" baseline="0" dirty="0">
                  <a:solidFill>
                    <a:srgbClr val="4B4B4B"/>
                  </a:solidFill>
                  <a:uFillTx/>
                  <a:latin typeface="Calibri"/>
                </a:rPr>
                <a:t>Kühlwasser</a:t>
              </a:r>
            </a:p>
          </p:txBody>
        </p:sp>
        <p:cxnSp>
          <p:nvCxnSpPr>
            <p:cNvPr id="80" name="Gerade Verbindung mit Pfeil 11">
              <a:extLst>
                <a:ext uri="{FF2B5EF4-FFF2-40B4-BE49-F238E27FC236}">
                  <a16:creationId xmlns:a16="http://schemas.microsoft.com/office/drawing/2014/main" id="{B72A4D53-96E5-4F3C-A044-9E7DBC7978CF}"/>
                </a:ext>
              </a:extLst>
            </p:cNvPr>
            <p:cNvCxnSpPr/>
            <p:nvPr/>
          </p:nvCxnSpPr>
          <p:spPr>
            <a:xfrm>
              <a:off x="4825763" y="3466291"/>
              <a:ext cx="1427268" cy="0"/>
            </a:xfrm>
            <a:prstGeom prst="straightConnector1">
              <a:avLst/>
            </a:prstGeom>
            <a:noFill/>
            <a:ln w="38103">
              <a:solidFill>
                <a:srgbClr val="054F86"/>
              </a:solidFill>
              <a:prstDash val="solid"/>
              <a:round/>
              <a:tailEnd type="arrow"/>
            </a:ln>
          </p:spPr>
        </p:cxnSp>
        <p:sp>
          <p:nvSpPr>
            <p:cNvPr id="81" name="Textfeld 30">
              <a:extLst>
                <a:ext uri="{FF2B5EF4-FFF2-40B4-BE49-F238E27FC236}">
                  <a16:creationId xmlns:a16="http://schemas.microsoft.com/office/drawing/2014/main" id="{908C8699-FDF9-420F-A578-CF82BE9F9FC5}"/>
                </a:ext>
              </a:extLst>
            </p:cNvPr>
            <p:cNvSpPr txBox="1"/>
            <p:nvPr/>
          </p:nvSpPr>
          <p:spPr>
            <a:xfrm>
              <a:off x="4615276" y="1981084"/>
              <a:ext cx="456900" cy="5078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b="1" kern="0" dirty="0">
                  <a:solidFill>
                    <a:srgbClr val="4B4B4B"/>
                  </a:solidFill>
                  <a:latin typeface="Calibri"/>
                </a:rPr>
                <a:t>m³</a:t>
              </a:r>
              <a:endParaRPr lang="de-DE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sp>
          <p:nvSpPr>
            <p:cNvPr id="82" name="Textfeld 30">
              <a:extLst>
                <a:ext uri="{FF2B5EF4-FFF2-40B4-BE49-F238E27FC236}">
                  <a16:creationId xmlns:a16="http://schemas.microsoft.com/office/drawing/2014/main" id="{49002E6F-A309-48A8-BD20-E545B52B2117}"/>
                </a:ext>
              </a:extLst>
            </p:cNvPr>
            <p:cNvSpPr txBox="1"/>
            <p:nvPr/>
          </p:nvSpPr>
          <p:spPr>
            <a:xfrm>
              <a:off x="5232115" y="1987416"/>
              <a:ext cx="434378" cy="5078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b="1" kern="0" dirty="0">
                  <a:solidFill>
                    <a:srgbClr val="4B4B4B"/>
                  </a:solidFill>
                  <a:latin typeface="Calibri"/>
                </a:rPr>
                <a:t>°C</a:t>
              </a:r>
              <a:endParaRPr lang="de-DE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sp>
          <p:nvSpPr>
            <p:cNvPr id="83" name="Textfeld 30">
              <a:extLst>
                <a:ext uri="{FF2B5EF4-FFF2-40B4-BE49-F238E27FC236}">
                  <a16:creationId xmlns:a16="http://schemas.microsoft.com/office/drawing/2014/main" id="{CFF42956-5237-48FC-A017-04245B844451}"/>
                </a:ext>
              </a:extLst>
            </p:cNvPr>
            <p:cNvSpPr txBox="1"/>
            <p:nvPr/>
          </p:nvSpPr>
          <p:spPr>
            <a:xfrm>
              <a:off x="188545" y="2930354"/>
              <a:ext cx="680374" cy="5078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b="1" kern="0" dirty="0">
                  <a:solidFill>
                    <a:srgbClr val="4B4B4B"/>
                  </a:solidFill>
                  <a:latin typeface="Calibri"/>
                </a:rPr>
                <a:t>kWh</a:t>
              </a:r>
              <a:endParaRPr lang="de-DE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sp>
          <p:nvSpPr>
            <p:cNvPr id="84" name="Textfeld 30">
              <a:extLst>
                <a:ext uri="{FF2B5EF4-FFF2-40B4-BE49-F238E27FC236}">
                  <a16:creationId xmlns:a16="http://schemas.microsoft.com/office/drawing/2014/main" id="{0CC063F9-5223-4BF0-A047-B89A57DD88B3}"/>
                </a:ext>
              </a:extLst>
            </p:cNvPr>
            <p:cNvSpPr txBox="1"/>
            <p:nvPr/>
          </p:nvSpPr>
          <p:spPr>
            <a:xfrm>
              <a:off x="508199" y="4366190"/>
              <a:ext cx="680374" cy="4648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b="1" kern="0" dirty="0">
                  <a:solidFill>
                    <a:srgbClr val="4B4B4B"/>
                  </a:solidFill>
                  <a:latin typeface="Calibri"/>
                </a:rPr>
                <a:t>K</a:t>
              </a:r>
              <a:endParaRPr lang="de-DE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sp>
          <p:nvSpPr>
            <p:cNvPr id="85" name="Textfeld 30">
              <a:extLst>
                <a:ext uri="{FF2B5EF4-FFF2-40B4-BE49-F238E27FC236}">
                  <a16:creationId xmlns:a16="http://schemas.microsoft.com/office/drawing/2014/main" id="{0C3E72D1-E713-4AF1-8113-528DBDA57171}"/>
                </a:ext>
              </a:extLst>
            </p:cNvPr>
            <p:cNvSpPr txBox="1"/>
            <p:nvPr/>
          </p:nvSpPr>
          <p:spPr>
            <a:xfrm>
              <a:off x="564257" y="1871346"/>
              <a:ext cx="456900" cy="5078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b="1" kern="0" dirty="0">
                  <a:solidFill>
                    <a:srgbClr val="4B4B4B"/>
                  </a:solidFill>
                  <a:latin typeface="Calibri"/>
                </a:rPr>
                <a:t>m³</a:t>
              </a:r>
              <a:endParaRPr lang="de-DE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  <p:sp>
          <p:nvSpPr>
            <p:cNvPr id="86" name="Textfeld 30">
              <a:extLst>
                <a:ext uri="{FF2B5EF4-FFF2-40B4-BE49-F238E27FC236}">
                  <a16:creationId xmlns:a16="http://schemas.microsoft.com/office/drawing/2014/main" id="{A9A9C587-2934-4BB7-82E6-57046E83AAE9}"/>
                </a:ext>
              </a:extLst>
            </p:cNvPr>
            <p:cNvSpPr txBox="1"/>
            <p:nvPr/>
          </p:nvSpPr>
          <p:spPr>
            <a:xfrm>
              <a:off x="1181096" y="1877678"/>
              <a:ext cx="442048" cy="5078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b="1" kern="0" dirty="0">
                  <a:solidFill>
                    <a:srgbClr val="4B4B4B"/>
                  </a:solidFill>
                  <a:latin typeface="Calibri"/>
                </a:rPr>
                <a:t>°C</a:t>
              </a:r>
              <a:endParaRPr lang="de-DE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endParaRPr>
            </a:p>
          </p:txBody>
        </p:sp>
      </p:grpSp>
      <p:sp>
        <p:nvSpPr>
          <p:cNvPr id="87" name="Textfeld 24">
            <a:extLst>
              <a:ext uri="{FF2B5EF4-FFF2-40B4-BE49-F238E27FC236}">
                <a16:creationId xmlns:a16="http://schemas.microsoft.com/office/drawing/2014/main" id="{2B2D9CF7-0AE0-449F-B3EE-180F25F384B3}"/>
              </a:ext>
            </a:extLst>
          </p:cNvPr>
          <p:cNvSpPr txBox="1"/>
          <p:nvPr/>
        </p:nvSpPr>
        <p:spPr>
          <a:xfrm>
            <a:off x="5542645" y="3731153"/>
            <a:ext cx="1584179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Fortluft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>
                <a:solidFill>
                  <a:srgbClr val="4B4B4B"/>
                </a:solidFill>
                <a:latin typeface="Calibri"/>
              </a:rPr>
              <a:t>(ungenutzt)</a:t>
            </a:r>
            <a:endParaRPr lang="de-DE" sz="1200" b="1" i="0" u="none" strike="noStrike" kern="1200" cap="none" spc="0" baseline="0" dirty="0">
              <a:solidFill>
                <a:srgbClr val="4B4B4B"/>
              </a:solidFill>
              <a:uFillTx/>
              <a:latin typeface="Calibri"/>
            </a:endParaRPr>
          </a:p>
        </p:txBody>
      </p:sp>
      <p:cxnSp>
        <p:nvCxnSpPr>
          <p:cNvPr id="88" name="Gerade Verbindung mit Pfeil 27">
            <a:extLst>
              <a:ext uri="{FF2B5EF4-FFF2-40B4-BE49-F238E27FC236}">
                <a16:creationId xmlns:a16="http://schemas.microsoft.com/office/drawing/2014/main" id="{CBC7D511-6407-4F10-BE5C-E8E3A13826E3}"/>
              </a:ext>
            </a:extLst>
          </p:cNvPr>
          <p:cNvCxnSpPr/>
          <p:nvPr/>
        </p:nvCxnSpPr>
        <p:spPr>
          <a:xfrm flipV="1">
            <a:off x="2916753" y="4062083"/>
            <a:ext cx="3650302" cy="4536"/>
          </a:xfrm>
          <a:prstGeom prst="straightConnector1">
            <a:avLst/>
          </a:prstGeom>
          <a:noFill/>
          <a:ln w="38103">
            <a:solidFill>
              <a:srgbClr val="054F86"/>
            </a:solidFill>
            <a:prstDash val="solid"/>
            <a:round/>
            <a:tailEnd type="arrow"/>
          </a:ln>
        </p:spPr>
      </p:cxnSp>
      <p:sp>
        <p:nvSpPr>
          <p:cNvPr id="89" name="Textfeld 13">
            <a:extLst>
              <a:ext uri="{FF2B5EF4-FFF2-40B4-BE49-F238E27FC236}">
                <a16:creationId xmlns:a16="http://schemas.microsoft.com/office/drawing/2014/main" id="{B0D0CDC6-D979-4454-BE7B-223A79011B35}"/>
              </a:ext>
            </a:extLst>
          </p:cNvPr>
          <p:cNvSpPr txBox="1"/>
          <p:nvPr/>
        </p:nvSpPr>
        <p:spPr>
          <a:xfrm>
            <a:off x="277091" y="2400055"/>
            <a:ext cx="109843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>
                <a:solidFill>
                  <a:srgbClr val="4B4B4B"/>
                </a:solidFill>
              </a:rPr>
              <a:t>Kältemittel</a:t>
            </a:r>
          </a:p>
        </p:txBody>
      </p:sp>
      <p:sp>
        <p:nvSpPr>
          <p:cNvPr id="90" name="Textfeld 13">
            <a:extLst>
              <a:ext uri="{FF2B5EF4-FFF2-40B4-BE49-F238E27FC236}">
                <a16:creationId xmlns:a16="http://schemas.microsoft.com/office/drawing/2014/main" id="{5F3FD8EF-8B3B-4D5E-8A16-7BF28C25890B}"/>
              </a:ext>
            </a:extLst>
          </p:cNvPr>
          <p:cNvSpPr txBox="1"/>
          <p:nvPr/>
        </p:nvSpPr>
        <p:spPr>
          <a:xfrm>
            <a:off x="5532431" y="2947466"/>
            <a:ext cx="1117727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Abwärme (ungenutzt)</a:t>
            </a:r>
            <a:r>
              <a:rPr lang="de-DE" sz="1200" b="1" i="0" u="none" strike="noStrike" kern="1200" cap="none" spc="0" dirty="0">
                <a:solidFill>
                  <a:srgbClr val="4B4B4B"/>
                </a:solidFill>
                <a:uFillTx/>
                <a:latin typeface="Calibri"/>
              </a:rPr>
              <a:t> </a:t>
            </a:r>
            <a:endParaRPr lang="de-DE" sz="1200" b="1" i="0" u="none" strike="noStrike" kern="1200" cap="none" spc="0" baseline="0" dirty="0">
              <a:solidFill>
                <a:srgbClr val="4B4B4B"/>
              </a:solidFill>
              <a:uFillTx/>
              <a:latin typeface="Calibri"/>
            </a:endParaRPr>
          </a:p>
        </p:txBody>
      </p:sp>
      <p:grpSp>
        <p:nvGrpSpPr>
          <p:cNvPr id="91" name="Gruppieren 15">
            <a:extLst>
              <a:ext uri="{FF2B5EF4-FFF2-40B4-BE49-F238E27FC236}">
                <a16:creationId xmlns:a16="http://schemas.microsoft.com/office/drawing/2014/main" id="{C95432B2-61A5-4726-851E-9835D44CAFB3}"/>
              </a:ext>
            </a:extLst>
          </p:cNvPr>
          <p:cNvGrpSpPr/>
          <p:nvPr/>
        </p:nvGrpSpPr>
        <p:grpSpPr>
          <a:xfrm>
            <a:off x="1174806" y="3192121"/>
            <a:ext cx="314032" cy="304796"/>
            <a:chOff x="1174806" y="3439510"/>
            <a:chExt cx="314032" cy="304796"/>
          </a:xfrm>
        </p:grpSpPr>
        <p:sp>
          <p:nvSpPr>
            <p:cNvPr id="92" name="Ellipse 39">
              <a:extLst>
                <a:ext uri="{FF2B5EF4-FFF2-40B4-BE49-F238E27FC236}">
                  <a16:creationId xmlns:a16="http://schemas.microsoft.com/office/drawing/2014/main" id="{9956AB48-2B79-43D5-8AD9-824A235570CB}"/>
                </a:ext>
              </a:extLst>
            </p:cNvPr>
            <p:cNvSpPr/>
            <p:nvPr/>
          </p:nvSpPr>
          <p:spPr>
            <a:xfrm>
              <a:off x="1184042" y="3439510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3" name="Textfeld 40">
              <a:extLst>
                <a:ext uri="{FF2B5EF4-FFF2-40B4-BE49-F238E27FC236}">
                  <a16:creationId xmlns:a16="http://schemas.microsoft.com/office/drawing/2014/main" id="{E9926BAB-6801-4943-9349-836DB79A7F6D}"/>
                </a:ext>
              </a:extLst>
            </p:cNvPr>
            <p:cNvSpPr txBox="1"/>
            <p:nvPr/>
          </p:nvSpPr>
          <p:spPr>
            <a:xfrm>
              <a:off x="1174806" y="3442079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M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94" name="Ellipse 39">
            <a:extLst>
              <a:ext uri="{FF2B5EF4-FFF2-40B4-BE49-F238E27FC236}">
                <a16:creationId xmlns:a16="http://schemas.microsoft.com/office/drawing/2014/main" id="{32809571-BC7C-4D49-8BD3-B4869C0E05E6}"/>
              </a:ext>
            </a:extLst>
          </p:cNvPr>
          <p:cNvSpPr/>
          <p:nvPr/>
        </p:nvSpPr>
        <p:spPr>
          <a:xfrm>
            <a:off x="5330217" y="2220419"/>
            <a:ext cx="304796" cy="3047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54F86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>
              <a:spcBef>
                <a:spcPts val="400"/>
              </a:spcBef>
            </a:pPr>
            <a:endParaRPr lang="en-US" sz="1600" b="1">
              <a:solidFill>
                <a:schemeClr val="bg1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95" name="Textfeld 40">
            <a:extLst>
              <a:ext uri="{FF2B5EF4-FFF2-40B4-BE49-F238E27FC236}">
                <a16:creationId xmlns:a16="http://schemas.microsoft.com/office/drawing/2014/main" id="{CFDCAD37-B13E-4FE2-9D94-1650C9210D66}"/>
              </a:ext>
            </a:extLst>
          </p:cNvPr>
          <p:cNvSpPr txBox="1"/>
          <p:nvPr/>
        </p:nvSpPr>
        <p:spPr>
          <a:xfrm>
            <a:off x="5320981" y="2222988"/>
            <a:ext cx="267855" cy="170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M</a:t>
            </a:r>
            <a:endParaRPr lang="en-US" sz="140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96" name="Gerade Verbindung 85">
            <a:extLst>
              <a:ext uri="{FF2B5EF4-FFF2-40B4-BE49-F238E27FC236}">
                <a16:creationId xmlns:a16="http://schemas.microsoft.com/office/drawing/2014/main" id="{5A9A88E4-C322-46AF-A6D9-41E3745570C6}"/>
              </a:ext>
            </a:extLst>
          </p:cNvPr>
          <p:cNvCxnSpPr/>
          <p:nvPr/>
        </p:nvCxnSpPr>
        <p:spPr>
          <a:xfrm>
            <a:off x="1344077" y="2393359"/>
            <a:ext cx="0" cy="3407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feld 30">
            <a:extLst>
              <a:ext uri="{FF2B5EF4-FFF2-40B4-BE49-F238E27FC236}">
                <a16:creationId xmlns:a16="http://schemas.microsoft.com/office/drawing/2014/main" id="{370CE621-FD27-4A9E-A622-FC1468247233}"/>
              </a:ext>
            </a:extLst>
          </p:cNvPr>
          <p:cNvSpPr txBox="1"/>
          <p:nvPr/>
        </p:nvSpPr>
        <p:spPr>
          <a:xfrm>
            <a:off x="364986" y="1932080"/>
            <a:ext cx="653525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Input</a:t>
            </a:r>
          </a:p>
        </p:txBody>
      </p:sp>
      <p:sp>
        <p:nvSpPr>
          <p:cNvPr id="98" name="Textfeld 30">
            <a:extLst>
              <a:ext uri="{FF2B5EF4-FFF2-40B4-BE49-F238E27FC236}">
                <a16:creationId xmlns:a16="http://schemas.microsoft.com/office/drawing/2014/main" id="{E751D52C-21E5-43D3-9480-27ADB25213BD}"/>
              </a:ext>
            </a:extLst>
          </p:cNvPr>
          <p:cNvSpPr txBox="1"/>
          <p:nvPr/>
        </p:nvSpPr>
        <p:spPr>
          <a:xfrm>
            <a:off x="5796950" y="1938002"/>
            <a:ext cx="835257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 dirty="0">
                <a:solidFill>
                  <a:srgbClr val="4B4B4B"/>
                </a:solidFill>
                <a:uFillTx/>
                <a:latin typeface="Calibri"/>
              </a:rPr>
              <a:t>Output</a:t>
            </a:r>
          </a:p>
        </p:txBody>
      </p:sp>
      <p:grpSp>
        <p:nvGrpSpPr>
          <p:cNvPr id="99" name="Gruppieren 14">
            <a:extLst>
              <a:ext uri="{FF2B5EF4-FFF2-40B4-BE49-F238E27FC236}">
                <a16:creationId xmlns:a16="http://schemas.microsoft.com/office/drawing/2014/main" id="{6B13EE01-640F-4959-9AE7-87C8A06B120D}"/>
              </a:ext>
            </a:extLst>
          </p:cNvPr>
          <p:cNvGrpSpPr/>
          <p:nvPr/>
        </p:nvGrpSpPr>
        <p:grpSpPr>
          <a:xfrm>
            <a:off x="1196635" y="2115940"/>
            <a:ext cx="314032" cy="304796"/>
            <a:chOff x="1196635" y="2363329"/>
            <a:chExt cx="314032" cy="304796"/>
          </a:xfrm>
        </p:grpSpPr>
        <p:sp>
          <p:nvSpPr>
            <p:cNvPr id="100" name="Ellipse 39">
              <a:extLst>
                <a:ext uri="{FF2B5EF4-FFF2-40B4-BE49-F238E27FC236}">
                  <a16:creationId xmlns:a16="http://schemas.microsoft.com/office/drawing/2014/main" id="{1BE49A49-E8AC-4822-8D64-E36C22A3E662}"/>
                </a:ext>
              </a:extLst>
            </p:cNvPr>
            <p:cNvSpPr/>
            <p:nvPr/>
          </p:nvSpPr>
          <p:spPr>
            <a:xfrm>
              <a:off x="1205871" y="2363329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54F86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>
                <a:spcBef>
                  <a:spcPts val="400"/>
                </a:spcBef>
              </a:pPr>
              <a:endParaRPr lang="en-US" sz="1600" b="1">
                <a:solidFill>
                  <a:schemeClr val="bg1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101" name="Textfeld 40">
              <a:extLst>
                <a:ext uri="{FF2B5EF4-FFF2-40B4-BE49-F238E27FC236}">
                  <a16:creationId xmlns:a16="http://schemas.microsoft.com/office/drawing/2014/main" id="{C9A7E308-50B8-46C7-943F-8002ACC5C945}"/>
                </a:ext>
              </a:extLst>
            </p:cNvPr>
            <p:cNvSpPr txBox="1"/>
            <p:nvPr/>
          </p:nvSpPr>
          <p:spPr>
            <a:xfrm>
              <a:off x="1196635" y="2365898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chemeClr val="bg1"/>
                  </a:solidFill>
                  <a:uFillTx/>
                  <a:latin typeface="Arial" pitchFamily="34"/>
                  <a:cs typeface="Arial" pitchFamily="34"/>
                </a:rPr>
                <a:t>M</a:t>
              </a:r>
              <a:endParaRPr lang="en-US" sz="14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cxnSp>
        <p:nvCxnSpPr>
          <p:cNvPr id="102" name="Gerader Verbinder 9">
            <a:extLst>
              <a:ext uri="{FF2B5EF4-FFF2-40B4-BE49-F238E27FC236}">
                <a16:creationId xmlns:a16="http://schemas.microsoft.com/office/drawing/2014/main" id="{3F26C21D-E333-4810-BA13-289D9A667E16}"/>
              </a:ext>
            </a:extLst>
          </p:cNvPr>
          <p:cNvCxnSpPr/>
          <p:nvPr/>
        </p:nvCxnSpPr>
        <p:spPr>
          <a:xfrm>
            <a:off x="5242965" y="2141696"/>
            <a:ext cx="60985" cy="316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Gerader Verbinder 60">
            <a:extLst>
              <a:ext uri="{FF2B5EF4-FFF2-40B4-BE49-F238E27FC236}">
                <a16:creationId xmlns:a16="http://schemas.microsoft.com/office/drawing/2014/main" id="{EAD8BB3C-A456-4B5D-BDFA-3F5D39399076}"/>
              </a:ext>
            </a:extLst>
          </p:cNvPr>
          <p:cNvCxnSpPr/>
          <p:nvPr/>
        </p:nvCxnSpPr>
        <p:spPr>
          <a:xfrm flipH="1">
            <a:off x="5520316" y="2127048"/>
            <a:ext cx="97299" cy="34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r Verbinder 109">
            <a:extLst>
              <a:ext uri="{FF2B5EF4-FFF2-40B4-BE49-F238E27FC236}">
                <a16:creationId xmlns:a16="http://schemas.microsoft.com/office/drawing/2014/main" id="{84B0D137-4B7E-4CCA-AEB6-871BCA571C61}"/>
              </a:ext>
            </a:extLst>
          </p:cNvPr>
          <p:cNvCxnSpPr/>
          <p:nvPr/>
        </p:nvCxnSpPr>
        <p:spPr>
          <a:xfrm>
            <a:off x="1047998" y="3075998"/>
            <a:ext cx="164163" cy="195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r Verbinder 112">
            <a:extLst>
              <a:ext uri="{FF2B5EF4-FFF2-40B4-BE49-F238E27FC236}">
                <a16:creationId xmlns:a16="http://schemas.microsoft.com/office/drawing/2014/main" id="{B212FCD4-FE8D-4C8D-97F8-E0092339B1B4}"/>
              </a:ext>
            </a:extLst>
          </p:cNvPr>
          <p:cNvCxnSpPr/>
          <p:nvPr/>
        </p:nvCxnSpPr>
        <p:spPr>
          <a:xfrm flipH="1">
            <a:off x="1052726" y="4437557"/>
            <a:ext cx="87650" cy="47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feld 32">
            <a:extLst>
              <a:ext uri="{FF2B5EF4-FFF2-40B4-BE49-F238E27FC236}">
                <a16:creationId xmlns:a16="http://schemas.microsoft.com/office/drawing/2014/main" id="{673F5D21-40FA-41DA-A301-91D561798407}"/>
              </a:ext>
            </a:extLst>
          </p:cNvPr>
          <p:cNvSpPr txBox="1"/>
          <p:nvPr/>
        </p:nvSpPr>
        <p:spPr>
          <a:xfrm>
            <a:off x="277091" y="4600163"/>
            <a:ext cx="8866908" cy="13284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" b="1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  <a:p>
            <a:pPr lvl="0">
              <a:spcBef>
                <a:spcPts val="5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b="1" dirty="0">
              <a:solidFill>
                <a:srgbClr val="595959"/>
              </a:solidFill>
            </a:endParaRPr>
          </a:p>
          <a:p>
            <a:pPr marL="285750" lvl="0" indent="-285750">
              <a:spcBef>
                <a:spcPts val="575"/>
              </a:spcBef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</a:rPr>
              <a:t>Strom</a:t>
            </a:r>
            <a:r>
              <a:rPr lang="de-DE" b="1" kern="0" dirty="0">
                <a:solidFill>
                  <a:srgbClr val="595959"/>
                </a:solidFill>
              </a:rPr>
              <a:t>:</a:t>
            </a:r>
            <a:r>
              <a:rPr lang="de-DE" b="1" dirty="0">
                <a:solidFill>
                  <a:srgbClr val="595959"/>
                </a:solidFill>
              </a:rPr>
              <a:t> </a:t>
            </a:r>
            <a:r>
              <a:rPr lang="de-DE" dirty="0">
                <a:solidFill>
                  <a:srgbClr val="595959"/>
                </a:solidFill>
              </a:rPr>
              <a:t>Messung für Freikühler und Kältekompressor insgesamt in kWh</a:t>
            </a:r>
          </a:p>
          <a:p>
            <a:pPr marL="285750" lvl="0" indent="-28575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b="1" dirty="0">
                <a:solidFill>
                  <a:srgbClr val="595959"/>
                </a:solidFill>
                <a:latin typeface="Calibri"/>
              </a:rPr>
              <a:t>Kältemittel:</a:t>
            </a:r>
            <a:r>
              <a:rPr lang="de-DE" dirty="0">
                <a:solidFill>
                  <a:srgbClr val="595959"/>
                </a:solidFill>
                <a:latin typeface="Calibri"/>
              </a:rPr>
              <a:t> Messung Stoffdaten </a:t>
            </a:r>
            <a:r>
              <a:rPr lang="de-DE" dirty="0">
                <a:solidFill>
                  <a:srgbClr val="595959"/>
                </a:solidFill>
              </a:rPr>
              <a:t>Kältemittelvorlauf und –</a:t>
            </a:r>
            <a:r>
              <a:rPr lang="de-DE" dirty="0" err="1">
                <a:solidFill>
                  <a:srgbClr val="595959"/>
                </a:solidFill>
              </a:rPr>
              <a:t>rücklauf</a:t>
            </a:r>
            <a:r>
              <a:rPr lang="de-DE" dirty="0">
                <a:solidFill>
                  <a:srgbClr val="595959"/>
                </a:solidFill>
              </a:rPr>
              <a:t> in m³ und °C </a:t>
            </a:r>
          </a:p>
          <a:p>
            <a:pPr marL="285750" lvl="0" indent="-28575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b="1" dirty="0">
                <a:solidFill>
                  <a:srgbClr val="595959"/>
                </a:solidFill>
              </a:rPr>
              <a:t>Außentemperatur: </a:t>
            </a:r>
            <a:r>
              <a:rPr lang="de-DE" dirty="0">
                <a:solidFill>
                  <a:srgbClr val="595959"/>
                </a:solidFill>
              </a:rPr>
              <a:t>Messung am Freikühler in °C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</p:txBody>
      </p:sp>
      <p:grpSp>
        <p:nvGrpSpPr>
          <p:cNvPr id="107" name="Gruppieren 115">
            <a:extLst>
              <a:ext uri="{FF2B5EF4-FFF2-40B4-BE49-F238E27FC236}">
                <a16:creationId xmlns:a16="http://schemas.microsoft.com/office/drawing/2014/main" id="{CE6461C8-1C10-47E0-AF75-4233B2360663}"/>
              </a:ext>
            </a:extLst>
          </p:cNvPr>
          <p:cNvGrpSpPr/>
          <p:nvPr/>
        </p:nvGrpSpPr>
        <p:grpSpPr>
          <a:xfrm>
            <a:off x="264904" y="5349484"/>
            <a:ext cx="314032" cy="304796"/>
            <a:chOff x="1196635" y="2363329"/>
            <a:chExt cx="314032" cy="304796"/>
          </a:xfrm>
        </p:grpSpPr>
        <p:sp>
          <p:nvSpPr>
            <p:cNvPr id="108" name="Ellipse 39">
              <a:extLst>
                <a:ext uri="{FF2B5EF4-FFF2-40B4-BE49-F238E27FC236}">
                  <a16:creationId xmlns:a16="http://schemas.microsoft.com/office/drawing/2014/main" id="{91A0A586-EBCD-43B0-A8A3-035F12943BC4}"/>
                </a:ext>
              </a:extLst>
            </p:cNvPr>
            <p:cNvSpPr/>
            <p:nvPr/>
          </p:nvSpPr>
          <p:spPr>
            <a:xfrm>
              <a:off x="1205871" y="2363329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54F86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>
                <a:spcBef>
                  <a:spcPts val="400"/>
                </a:spcBef>
              </a:pPr>
              <a:endParaRPr lang="en-US" sz="1600" b="1">
                <a:solidFill>
                  <a:schemeClr val="bg1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109" name="Textfeld 40">
              <a:extLst>
                <a:ext uri="{FF2B5EF4-FFF2-40B4-BE49-F238E27FC236}">
                  <a16:creationId xmlns:a16="http://schemas.microsoft.com/office/drawing/2014/main" id="{FAF3357A-318D-4400-87BB-7E1E8AB1C333}"/>
                </a:ext>
              </a:extLst>
            </p:cNvPr>
            <p:cNvSpPr txBox="1"/>
            <p:nvPr/>
          </p:nvSpPr>
          <p:spPr>
            <a:xfrm>
              <a:off x="1196635" y="2365898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chemeClr val="bg1"/>
                  </a:solidFill>
                  <a:uFillTx/>
                  <a:latin typeface="Arial" pitchFamily="34"/>
                  <a:cs typeface="Arial" pitchFamily="34"/>
                </a:rPr>
                <a:t>M</a:t>
              </a:r>
              <a:endParaRPr lang="en-US" sz="14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110" name="Gruppieren 118">
            <a:extLst>
              <a:ext uri="{FF2B5EF4-FFF2-40B4-BE49-F238E27FC236}">
                <a16:creationId xmlns:a16="http://schemas.microsoft.com/office/drawing/2014/main" id="{65D322B4-A257-4CC7-9A49-5A778B3C3469}"/>
              </a:ext>
            </a:extLst>
          </p:cNvPr>
          <p:cNvGrpSpPr/>
          <p:nvPr/>
        </p:nvGrpSpPr>
        <p:grpSpPr>
          <a:xfrm>
            <a:off x="260024" y="5038932"/>
            <a:ext cx="314032" cy="304796"/>
            <a:chOff x="1174806" y="3439510"/>
            <a:chExt cx="314032" cy="304796"/>
          </a:xfrm>
        </p:grpSpPr>
        <p:sp>
          <p:nvSpPr>
            <p:cNvPr id="111" name="Ellipse 39">
              <a:extLst>
                <a:ext uri="{FF2B5EF4-FFF2-40B4-BE49-F238E27FC236}">
                  <a16:creationId xmlns:a16="http://schemas.microsoft.com/office/drawing/2014/main" id="{E2152A68-93E0-44ED-A6A0-37E95C1DD350}"/>
                </a:ext>
              </a:extLst>
            </p:cNvPr>
            <p:cNvSpPr/>
            <p:nvPr/>
          </p:nvSpPr>
          <p:spPr>
            <a:xfrm>
              <a:off x="1184042" y="3439510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2" name="Textfeld 40">
              <a:extLst>
                <a:ext uri="{FF2B5EF4-FFF2-40B4-BE49-F238E27FC236}">
                  <a16:creationId xmlns:a16="http://schemas.microsoft.com/office/drawing/2014/main" id="{EFABC577-78F9-4932-BE1A-6463E7136907}"/>
                </a:ext>
              </a:extLst>
            </p:cNvPr>
            <p:cNvSpPr txBox="1"/>
            <p:nvPr/>
          </p:nvSpPr>
          <p:spPr>
            <a:xfrm>
              <a:off x="1174806" y="3442079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M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113" name="Gruppieren 16">
            <a:extLst>
              <a:ext uri="{FF2B5EF4-FFF2-40B4-BE49-F238E27FC236}">
                <a16:creationId xmlns:a16="http://schemas.microsoft.com/office/drawing/2014/main" id="{DA63FE48-89D5-4D12-8CFB-86179C7F625C}"/>
              </a:ext>
            </a:extLst>
          </p:cNvPr>
          <p:cNvGrpSpPr/>
          <p:nvPr/>
        </p:nvGrpSpPr>
        <p:grpSpPr>
          <a:xfrm>
            <a:off x="263529" y="5652192"/>
            <a:ext cx="314032" cy="304796"/>
            <a:chOff x="1186762" y="4545362"/>
            <a:chExt cx="314032" cy="304796"/>
          </a:xfrm>
        </p:grpSpPr>
        <p:sp>
          <p:nvSpPr>
            <p:cNvPr id="114" name="Ellipse 39">
              <a:extLst>
                <a:ext uri="{FF2B5EF4-FFF2-40B4-BE49-F238E27FC236}">
                  <a16:creationId xmlns:a16="http://schemas.microsoft.com/office/drawing/2014/main" id="{EF0D56B2-F4BC-40B9-9193-8362FAD97BEA}"/>
                </a:ext>
              </a:extLst>
            </p:cNvPr>
            <p:cNvSpPr/>
            <p:nvPr/>
          </p:nvSpPr>
          <p:spPr>
            <a:xfrm>
              <a:off x="1195998" y="4545362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5" name="Textfeld 40">
              <a:extLst>
                <a:ext uri="{FF2B5EF4-FFF2-40B4-BE49-F238E27FC236}">
                  <a16:creationId xmlns:a16="http://schemas.microsoft.com/office/drawing/2014/main" id="{CD0D9B4E-5DE7-4A81-815B-185B8B7C9983}"/>
                </a:ext>
              </a:extLst>
            </p:cNvPr>
            <p:cNvSpPr txBox="1"/>
            <p:nvPr/>
          </p:nvSpPr>
          <p:spPr>
            <a:xfrm>
              <a:off x="1186762" y="4547931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M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116" name="Gruppieren 121">
            <a:extLst>
              <a:ext uri="{FF2B5EF4-FFF2-40B4-BE49-F238E27FC236}">
                <a16:creationId xmlns:a16="http://schemas.microsoft.com/office/drawing/2014/main" id="{A165D667-3776-429C-9EB8-59DB661BCEAC}"/>
              </a:ext>
            </a:extLst>
          </p:cNvPr>
          <p:cNvGrpSpPr/>
          <p:nvPr/>
        </p:nvGrpSpPr>
        <p:grpSpPr>
          <a:xfrm>
            <a:off x="1144993" y="4283948"/>
            <a:ext cx="314032" cy="304796"/>
            <a:chOff x="1186762" y="4545362"/>
            <a:chExt cx="314032" cy="304796"/>
          </a:xfrm>
        </p:grpSpPr>
        <p:sp>
          <p:nvSpPr>
            <p:cNvPr id="117" name="Ellipse 39">
              <a:extLst>
                <a:ext uri="{FF2B5EF4-FFF2-40B4-BE49-F238E27FC236}">
                  <a16:creationId xmlns:a16="http://schemas.microsoft.com/office/drawing/2014/main" id="{C5B58F0A-1E47-4A48-803A-3F0AA6C24EC0}"/>
                </a:ext>
              </a:extLst>
            </p:cNvPr>
            <p:cNvSpPr/>
            <p:nvPr/>
          </p:nvSpPr>
          <p:spPr>
            <a:xfrm>
              <a:off x="1195998" y="4545362"/>
              <a:ext cx="304796" cy="3047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square" lIns="179999" tIns="45720" rIns="179999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8" name="Textfeld 40">
              <a:extLst>
                <a:ext uri="{FF2B5EF4-FFF2-40B4-BE49-F238E27FC236}">
                  <a16:creationId xmlns:a16="http://schemas.microsoft.com/office/drawing/2014/main" id="{BE5ACEE0-C819-4D22-B1C8-F0EAABF208A5}"/>
                </a:ext>
              </a:extLst>
            </p:cNvPr>
            <p:cNvSpPr txBox="1"/>
            <p:nvPr/>
          </p:nvSpPr>
          <p:spPr>
            <a:xfrm>
              <a:off x="1186762" y="4547931"/>
              <a:ext cx="267855" cy="1703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5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 pitchFamily="34"/>
                  <a:cs typeface="Arial" pitchFamily="34"/>
                </a:rPr>
                <a:t>M</a:t>
              </a:r>
              <a:endParaRPr lang="en-US" sz="1400" b="1" i="0" u="none" strike="noStrike" kern="1200" cap="none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cxnSp>
        <p:nvCxnSpPr>
          <p:cNvPr id="119" name="Gerader Verbinder 124">
            <a:extLst>
              <a:ext uri="{FF2B5EF4-FFF2-40B4-BE49-F238E27FC236}">
                <a16:creationId xmlns:a16="http://schemas.microsoft.com/office/drawing/2014/main" id="{61CBC876-B599-41D2-A30D-D604F7D50C63}"/>
              </a:ext>
            </a:extLst>
          </p:cNvPr>
          <p:cNvCxnSpPr/>
          <p:nvPr/>
        </p:nvCxnSpPr>
        <p:spPr>
          <a:xfrm>
            <a:off x="1170837" y="2092928"/>
            <a:ext cx="60985" cy="316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Gerader Verbinder 125">
            <a:extLst>
              <a:ext uri="{FF2B5EF4-FFF2-40B4-BE49-F238E27FC236}">
                <a16:creationId xmlns:a16="http://schemas.microsoft.com/office/drawing/2014/main" id="{6687B9FC-31BB-4D35-88EF-0C6C5138CD49}"/>
              </a:ext>
            </a:extLst>
          </p:cNvPr>
          <p:cNvCxnSpPr/>
          <p:nvPr/>
        </p:nvCxnSpPr>
        <p:spPr>
          <a:xfrm flipH="1">
            <a:off x="1448188" y="2078280"/>
            <a:ext cx="97299" cy="34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platzhalter 2">
            <a:extLst>
              <a:ext uri="{FF2B5EF4-FFF2-40B4-BE49-F238E27FC236}">
                <a16:creationId xmlns:a16="http://schemas.microsoft.com/office/drawing/2014/main" id="{C5D44072-2662-423E-AAE9-5A8E93907A5D}"/>
              </a:ext>
            </a:extLst>
          </p:cNvPr>
          <p:cNvSpPr txBox="1">
            <a:spLocks/>
          </p:cNvSpPr>
          <p:nvPr/>
        </p:nvSpPr>
        <p:spPr>
          <a:xfrm>
            <a:off x="539550" y="1000794"/>
            <a:ext cx="8604449" cy="6453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Planung der Messstellen im S-E-Schema, mit denen die Daten für Nutzen, Aufwand, externe Einflussgrößen erfasst werden können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8745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37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0A2A68-EFD3-489C-AF92-1F1AD061187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Empfohlener Einführungsplan Schritt für Schritt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D6366-EC73-4F17-AA75-3969E4B436A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Abgerundetes Rechteck 4">
            <a:extLst>
              <a:ext uri="{FF2B5EF4-FFF2-40B4-BE49-F238E27FC236}">
                <a16:creationId xmlns:a16="http://schemas.microsoft.com/office/drawing/2014/main" id="{199FCCE6-8E6C-4ABA-8CF5-C4F977B35CEE}"/>
              </a:ext>
            </a:extLst>
          </p:cNvPr>
          <p:cNvSpPr/>
          <p:nvPr/>
        </p:nvSpPr>
        <p:spPr>
          <a:xfrm>
            <a:off x="386862" y="1086384"/>
            <a:ext cx="7447083" cy="3701566"/>
          </a:xfrm>
          <a:prstGeom prst="roundRect">
            <a:avLst>
              <a:gd name="adj" fmla="val 5518"/>
            </a:avLst>
          </a:prstGeom>
          <a:noFill/>
          <a:ln w="28575">
            <a:solidFill>
              <a:srgbClr val="054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hteck 54">
            <a:extLst>
              <a:ext uri="{FF2B5EF4-FFF2-40B4-BE49-F238E27FC236}">
                <a16:creationId xmlns:a16="http://schemas.microsoft.com/office/drawing/2014/main" id="{917484B1-560A-423F-AF9C-69030D1CF1EE}"/>
              </a:ext>
            </a:extLst>
          </p:cNvPr>
          <p:cNvSpPr/>
          <p:nvPr/>
        </p:nvSpPr>
        <p:spPr>
          <a:xfrm>
            <a:off x="496891" y="2397741"/>
            <a:ext cx="6339600" cy="130867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3: Planung der angestrebten Visualisierung und Design der </a:t>
            </a:r>
            <a:r>
              <a:rPr kumimoji="0" lang="de-D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(Energiekennzahlen)</a:t>
            </a:r>
          </a:p>
        </p:txBody>
      </p:sp>
      <p:sp>
        <p:nvSpPr>
          <p:cNvPr id="14" name="Rechteck 56">
            <a:extLst>
              <a:ext uri="{FF2B5EF4-FFF2-40B4-BE49-F238E27FC236}">
                <a16:creationId xmlns:a16="http://schemas.microsoft.com/office/drawing/2014/main" id="{5F5500B9-67BF-4882-9EEB-0C2FCFE10C8D}"/>
              </a:ext>
            </a:extLst>
          </p:cNvPr>
          <p:cNvSpPr/>
          <p:nvPr/>
        </p:nvSpPr>
        <p:spPr>
          <a:xfrm>
            <a:off x="496890" y="1143945"/>
            <a:ext cx="7224709" cy="10029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1: Festlegung der Grenzen und Anwendungsbereiche je System (Anlagen-,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Prozess-, Gebäudetechnik)</a:t>
            </a:r>
          </a:p>
        </p:txBody>
      </p:sp>
      <p:sp>
        <p:nvSpPr>
          <p:cNvPr id="15" name="Rechteck 57">
            <a:extLst>
              <a:ext uri="{FF2B5EF4-FFF2-40B4-BE49-F238E27FC236}">
                <a16:creationId xmlns:a16="http://schemas.microsoft.com/office/drawing/2014/main" id="{4F09A7AE-8616-4289-B06D-5703CFD9B869}"/>
              </a:ext>
            </a:extLst>
          </p:cNvPr>
          <p:cNvSpPr/>
          <p:nvPr/>
        </p:nvSpPr>
        <p:spPr>
          <a:xfrm>
            <a:off x="498891" y="3258474"/>
            <a:ext cx="6338277" cy="1047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4: Implementierung in das Energiecontrolling</a:t>
            </a:r>
          </a:p>
        </p:txBody>
      </p:sp>
      <p:sp>
        <p:nvSpPr>
          <p:cNvPr id="16" name="Rechteck 59">
            <a:extLst>
              <a:ext uri="{FF2B5EF4-FFF2-40B4-BE49-F238E27FC236}">
                <a16:creationId xmlns:a16="http://schemas.microsoft.com/office/drawing/2014/main" id="{5139E4DF-FAE8-417D-A4D7-5BAFCECB5232}"/>
              </a:ext>
            </a:extLst>
          </p:cNvPr>
          <p:cNvSpPr/>
          <p:nvPr/>
        </p:nvSpPr>
        <p:spPr>
          <a:xfrm>
            <a:off x="481743" y="3855660"/>
            <a:ext cx="6355425" cy="9120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60">
            <a:extLst>
              <a:ext uri="{FF2B5EF4-FFF2-40B4-BE49-F238E27FC236}">
                <a16:creationId xmlns:a16="http://schemas.microsoft.com/office/drawing/2014/main" id="{0AA8F1A9-83E1-49C2-9813-6415E4C1D4F5}"/>
              </a:ext>
            </a:extLst>
          </p:cNvPr>
          <p:cNvSpPr/>
          <p:nvPr/>
        </p:nvSpPr>
        <p:spPr>
          <a:xfrm>
            <a:off x="537885" y="2673350"/>
            <a:ext cx="2433662" cy="56951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t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Festlegung der Bewertungsarten für unterschiedliche Aufwände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kern="0" dirty="0">
                <a:solidFill>
                  <a:prstClr val="white"/>
                </a:solidFill>
              </a:rPr>
              <a:t>(z. B. Kosten, Primärenergie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8" name="Freihandform 61">
            <a:extLst>
              <a:ext uri="{FF2B5EF4-FFF2-40B4-BE49-F238E27FC236}">
                <a16:creationId xmlns:a16="http://schemas.microsoft.com/office/drawing/2014/main" id="{7925A15B-CBD3-4A44-A391-B66B5C81DA5D}"/>
              </a:ext>
            </a:extLst>
          </p:cNvPr>
          <p:cNvSpPr/>
          <p:nvPr/>
        </p:nvSpPr>
        <p:spPr>
          <a:xfrm>
            <a:off x="537885" y="1392507"/>
            <a:ext cx="1668791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die Erfassung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von Ist-Werten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63">
            <a:extLst>
              <a:ext uri="{FF2B5EF4-FFF2-40B4-BE49-F238E27FC236}">
                <a16:creationId xmlns:a16="http://schemas.microsoft.com/office/drawing/2014/main" id="{FC53612E-4061-4AA3-AE1A-5274B3532DDB}"/>
              </a:ext>
            </a:extLst>
          </p:cNvPr>
          <p:cNvSpPr/>
          <p:nvPr/>
        </p:nvSpPr>
        <p:spPr>
          <a:xfrm>
            <a:off x="3059773" y="2673350"/>
            <a:ext cx="3751012" cy="284755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der </a:t>
            </a:r>
            <a:r>
              <a:rPr kumimoji="0" lang="de-DE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die abgebildet werden sollen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65">
            <a:extLst>
              <a:ext uri="{FF2B5EF4-FFF2-40B4-BE49-F238E27FC236}">
                <a16:creationId xmlns:a16="http://schemas.microsoft.com/office/drawing/2014/main" id="{402FFDB1-24FF-41B4-A587-4F333CCEC833}"/>
              </a:ext>
            </a:extLst>
          </p:cNvPr>
          <p:cNvSpPr/>
          <p:nvPr/>
        </p:nvSpPr>
        <p:spPr>
          <a:xfrm>
            <a:off x="537096" y="3528991"/>
            <a:ext cx="1051940" cy="31724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Umsetzung Messstellen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ihandform 66">
            <a:extLst>
              <a:ext uri="{FF2B5EF4-FFF2-40B4-BE49-F238E27FC236}">
                <a16:creationId xmlns:a16="http://schemas.microsoft.com/office/drawing/2014/main" id="{777D92DC-E467-4BF2-86ED-CECEDD2536BD}"/>
              </a:ext>
            </a:extLst>
          </p:cNvPr>
          <p:cNvSpPr/>
          <p:nvPr/>
        </p:nvSpPr>
        <p:spPr>
          <a:xfrm>
            <a:off x="2522602" y="3520519"/>
            <a:ext cx="1586041" cy="32572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Einpflegen </a:t>
            </a:r>
            <a:r>
              <a:rPr lang="de-DE" sz="1000" b="1" kern="0" dirty="0">
                <a:solidFill>
                  <a:prstClr val="white"/>
                </a:solidFill>
              </a:rPr>
              <a:t>Systeme nach Nutzen-Aufwand-Schema</a:t>
            </a:r>
            <a:endParaRPr lang="de-DE" sz="1000" kern="0" dirty="0">
              <a:solidFill>
                <a:prstClr val="white"/>
              </a:solidFill>
            </a:endParaRPr>
          </a:p>
        </p:txBody>
      </p:sp>
      <p:sp>
        <p:nvSpPr>
          <p:cNvPr id="22" name="Freihandform 67">
            <a:extLst>
              <a:ext uri="{FF2B5EF4-FFF2-40B4-BE49-F238E27FC236}">
                <a16:creationId xmlns:a16="http://schemas.microsoft.com/office/drawing/2014/main" id="{FA54B365-11DF-438D-8586-9EE878E6CD14}"/>
              </a:ext>
            </a:extLst>
          </p:cNvPr>
          <p:cNvSpPr/>
          <p:nvPr/>
        </p:nvSpPr>
        <p:spPr>
          <a:xfrm>
            <a:off x="1658845" y="3526677"/>
            <a:ext cx="793948" cy="319563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white"/>
                </a:solidFill>
                <a:latin typeface="Calibri"/>
              </a:rPr>
              <a:t>Umsetzung Schnittstellen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ihandform 68">
            <a:extLst>
              <a:ext uri="{FF2B5EF4-FFF2-40B4-BE49-F238E27FC236}">
                <a16:creationId xmlns:a16="http://schemas.microsoft.com/office/drawing/2014/main" id="{A96D9867-D25C-4D08-BB31-CFBF4FA79502}"/>
              </a:ext>
            </a:extLst>
          </p:cNvPr>
          <p:cNvSpPr/>
          <p:nvPr/>
        </p:nvSpPr>
        <p:spPr>
          <a:xfrm>
            <a:off x="2305784" y="1392507"/>
            <a:ext cx="1323488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Monitoring                     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ihandform 77">
            <a:extLst>
              <a:ext uri="{FF2B5EF4-FFF2-40B4-BE49-F238E27FC236}">
                <a16:creationId xmlns:a16="http://schemas.microsoft.com/office/drawing/2014/main" id="{806CBEE0-108F-4976-80FB-06A440514648}"/>
              </a:ext>
            </a:extLst>
          </p:cNvPr>
          <p:cNvSpPr/>
          <p:nvPr/>
        </p:nvSpPr>
        <p:spPr>
          <a:xfrm>
            <a:off x="5582838" y="3528991"/>
            <a:ext cx="1219971" cy="31724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Einpflegen und ggf. Vernetzung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der </a:t>
            </a:r>
            <a:r>
              <a:rPr kumimoji="0" lang="de-DE" sz="10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82">
            <a:extLst>
              <a:ext uri="{FF2B5EF4-FFF2-40B4-BE49-F238E27FC236}">
                <a16:creationId xmlns:a16="http://schemas.microsoft.com/office/drawing/2014/main" id="{8B1E53CE-A5AE-47F5-AFAA-429F0222CA57}"/>
              </a:ext>
            </a:extLst>
          </p:cNvPr>
          <p:cNvSpPr/>
          <p:nvPr/>
        </p:nvSpPr>
        <p:spPr>
          <a:xfrm>
            <a:off x="488597" y="3867478"/>
            <a:ext cx="4229789" cy="3714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5: Erfassung, Monitoring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 Benchmarking anhand der </a:t>
            </a:r>
            <a:r>
              <a:rPr kumimoji="0" lang="de-DE" sz="11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ihandform 83">
            <a:extLst>
              <a:ext uri="{FF2B5EF4-FFF2-40B4-BE49-F238E27FC236}">
                <a16:creationId xmlns:a16="http://schemas.microsoft.com/office/drawing/2014/main" id="{B39B0165-5B47-4615-91AC-AF21AB6908F3}"/>
              </a:ext>
            </a:extLst>
          </p:cNvPr>
          <p:cNvSpPr/>
          <p:nvPr/>
        </p:nvSpPr>
        <p:spPr>
          <a:xfrm>
            <a:off x="1317031" y="4135278"/>
            <a:ext cx="1534848" cy="20459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</a:p>
        </p:txBody>
      </p:sp>
      <p:sp>
        <p:nvSpPr>
          <p:cNvPr id="27" name="Freihandform 84">
            <a:extLst>
              <a:ext uri="{FF2B5EF4-FFF2-40B4-BE49-F238E27FC236}">
                <a16:creationId xmlns:a16="http://schemas.microsoft.com/office/drawing/2014/main" id="{447A3138-CE2E-4FF3-8DFE-5C97E240523F}"/>
              </a:ext>
            </a:extLst>
          </p:cNvPr>
          <p:cNvSpPr/>
          <p:nvPr/>
        </p:nvSpPr>
        <p:spPr>
          <a:xfrm>
            <a:off x="539881" y="4135279"/>
            <a:ext cx="716800" cy="20721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Erfassung</a:t>
            </a:r>
          </a:p>
        </p:txBody>
      </p:sp>
      <p:sp>
        <p:nvSpPr>
          <p:cNvPr id="28" name="Freihandform 85">
            <a:extLst>
              <a:ext uri="{FF2B5EF4-FFF2-40B4-BE49-F238E27FC236}">
                <a16:creationId xmlns:a16="http://schemas.microsoft.com/office/drawing/2014/main" id="{02991090-8CD9-464F-8BF9-9E42052A672A}"/>
              </a:ext>
            </a:extLst>
          </p:cNvPr>
          <p:cNvSpPr/>
          <p:nvPr/>
        </p:nvSpPr>
        <p:spPr>
          <a:xfrm>
            <a:off x="1317031" y="4391148"/>
            <a:ext cx="751232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Erstellung Baseline</a:t>
            </a:r>
          </a:p>
        </p:txBody>
      </p:sp>
      <p:sp>
        <p:nvSpPr>
          <p:cNvPr id="35" name="Freihandform 86">
            <a:extLst>
              <a:ext uri="{FF2B5EF4-FFF2-40B4-BE49-F238E27FC236}">
                <a16:creationId xmlns:a16="http://schemas.microsoft.com/office/drawing/2014/main" id="{F1528A9B-7621-41FD-B03E-500060C8F944}"/>
              </a:ext>
            </a:extLst>
          </p:cNvPr>
          <p:cNvSpPr/>
          <p:nvPr/>
        </p:nvSpPr>
        <p:spPr>
          <a:xfrm>
            <a:off x="2135974" y="4391148"/>
            <a:ext cx="71590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prstClr val="black"/>
                </a:solidFill>
                <a:latin typeface="Calibri"/>
              </a:rPr>
              <a:t>Soll-Ist Vergleich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ihandform 87">
            <a:extLst>
              <a:ext uri="{FF2B5EF4-FFF2-40B4-BE49-F238E27FC236}">
                <a16:creationId xmlns:a16="http://schemas.microsoft.com/office/drawing/2014/main" id="{5F9A6125-94DC-47C4-AA35-4DD90B89D8E1}"/>
              </a:ext>
            </a:extLst>
          </p:cNvPr>
          <p:cNvSpPr/>
          <p:nvPr/>
        </p:nvSpPr>
        <p:spPr>
          <a:xfrm>
            <a:off x="537885" y="4390957"/>
            <a:ext cx="71879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IST-Werte</a:t>
            </a:r>
          </a:p>
        </p:txBody>
      </p:sp>
      <p:sp>
        <p:nvSpPr>
          <p:cNvPr id="37" name="Freihandform 88">
            <a:extLst>
              <a:ext uri="{FF2B5EF4-FFF2-40B4-BE49-F238E27FC236}">
                <a16:creationId xmlns:a16="http://schemas.microsoft.com/office/drawing/2014/main" id="{5DA9A33D-245C-4D1E-9A6C-E519E8E3C65D}"/>
              </a:ext>
            </a:extLst>
          </p:cNvPr>
          <p:cNvSpPr/>
          <p:nvPr/>
        </p:nvSpPr>
        <p:spPr>
          <a:xfrm>
            <a:off x="4210238" y="3525269"/>
            <a:ext cx="1258371" cy="32097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Ergänzung Systeme um externe Einflussgrößen</a:t>
            </a:r>
          </a:p>
        </p:txBody>
      </p:sp>
      <p:sp>
        <p:nvSpPr>
          <p:cNvPr id="38" name="Freihandform 89">
            <a:extLst>
              <a:ext uri="{FF2B5EF4-FFF2-40B4-BE49-F238E27FC236}">
                <a16:creationId xmlns:a16="http://schemas.microsoft.com/office/drawing/2014/main" id="{494BCF6B-3697-4FFA-B5A6-FDD16922C03D}"/>
              </a:ext>
            </a:extLst>
          </p:cNvPr>
          <p:cNvSpPr/>
          <p:nvPr/>
        </p:nvSpPr>
        <p:spPr>
          <a:xfrm>
            <a:off x="2937660" y="4391148"/>
            <a:ext cx="728650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Erstellung Benchmarks</a:t>
            </a:r>
          </a:p>
        </p:txBody>
      </p:sp>
      <p:sp>
        <p:nvSpPr>
          <p:cNvPr id="39" name="Freihandform 92">
            <a:extLst>
              <a:ext uri="{FF2B5EF4-FFF2-40B4-BE49-F238E27FC236}">
                <a16:creationId xmlns:a16="http://schemas.microsoft.com/office/drawing/2014/main" id="{4B087163-AA85-4CD6-BFE8-1A8512E5D6B7}"/>
              </a:ext>
            </a:extLst>
          </p:cNvPr>
          <p:cNvSpPr/>
          <p:nvPr/>
        </p:nvSpPr>
        <p:spPr>
          <a:xfrm>
            <a:off x="3742348" y="1392507"/>
            <a:ext cx="1563614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Benchmarking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ihandform 93">
            <a:extLst>
              <a:ext uri="{FF2B5EF4-FFF2-40B4-BE49-F238E27FC236}">
                <a16:creationId xmlns:a16="http://schemas.microsoft.com/office/drawing/2014/main" id="{6CFD3B0D-9AFB-4FC9-9D59-B868294F2E14}"/>
              </a:ext>
            </a:extLst>
          </p:cNvPr>
          <p:cNvSpPr/>
          <p:nvPr/>
        </p:nvSpPr>
        <p:spPr>
          <a:xfrm>
            <a:off x="3730299" y="4391148"/>
            <a:ext cx="988087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Bewertung Einsparpotenziale</a:t>
            </a:r>
          </a:p>
        </p:txBody>
      </p:sp>
      <p:sp>
        <p:nvSpPr>
          <p:cNvPr id="41" name="Freihandform 94">
            <a:extLst>
              <a:ext uri="{FF2B5EF4-FFF2-40B4-BE49-F238E27FC236}">
                <a16:creationId xmlns:a16="http://schemas.microsoft.com/office/drawing/2014/main" id="{1CC56D13-2B2B-4780-BF8E-799CFFEB9506}"/>
              </a:ext>
            </a:extLst>
          </p:cNvPr>
          <p:cNvSpPr/>
          <p:nvPr/>
        </p:nvSpPr>
        <p:spPr>
          <a:xfrm>
            <a:off x="2937659" y="4130676"/>
            <a:ext cx="1780727" cy="20920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Benchmarking</a:t>
            </a:r>
          </a:p>
        </p:txBody>
      </p:sp>
      <p:sp>
        <p:nvSpPr>
          <p:cNvPr id="42" name="Freihandform 95">
            <a:extLst>
              <a:ext uri="{FF2B5EF4-FFF2-40B4-BE49-F238E27FC236}">
                <a16:creationId xmlns:a16="http://schemas.microsoft.com/office/drawing/2014/main" id="{01C2C5CB-801F-4BA6-9C23-A569108076E4}"/>
              </a:ext>
            </a:extLst>
          </p:cNvPr>
          <p:cNvSpPr/>
          <p:nvPr/>
        </p:nvSpPr>
        <p:spPr>
          <a:xfrm>
            <a:off x="5740575" y="2984165"/>
            <a:ext cx="1070212" cy="241514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 als Intensität</a:t>
            </a:r>
          </a:p>
        </p:txBody>
      </p:sp>
      <p:sp>
        <p:nvSpPr>
          <p:cNvPr id="43" name="Freihandform 96">
            <a:extLst>
              <a:ext uri="{FF2B5EF4-FFF2-40B4-BE49-F238E27FC236}">
                <a16:creationId xmlns:a16="http://schemas.microsoft.com/office/drawing/2014/main" id="{AD2886A1-4375-4A42-8C94-5360B86325C2}"/>
              </a:ext>
            </a:extLst>
          </p:cNvPr>
          <p:cNvSpPr/>
          <p:nvPr/>
        </p:nvSpPr>
        <p:spPr>
          <a:xfrm>
            <a:off x="4402045" y="2984165"/>
            <a:ext cx="1274568" cy="240302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prstClr val="black"/>
                </a:solidFill>
                <a:latin typeface="Calibri"/>
              </a:rPr>
              <a:t>EnPI als Effizienz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ihandform 97">
            <a:extLst>
              <a:ext uri="{FF2B5EF4-FFF2-40B4-BE49-F238E27FC236}">
                <a16:creationId xmlns:a16="http://schemas.microsoft.com/office/drawing/2014/main" id="{9537685A-C22F-471D-8DD3-50D6171E72EA}"/>
              </a:ext>
            </a:extLst>
          </p:cNvPr>
          <p:cNvSpPr/>
          <p:nvPr/>
        </p:nvSpPr>
        <p:spPr>
          <a:xfrm>
            <a:off x="3059773" y="2984165"/>
            <a:ext cx="1268824" cy="24338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 als Aufwand</a:t>
            </a:r>
          </a:p>
        </p:txBody>
      </p:sp>
      <p:sp>
        <p:nvSpPr>
          <p:cNvPr id="45" name="Freihandform 117">
            <a:extLst>
              <a:ext uri="{FF2B5EF4-FFF2-40B4-BE49-F238E27FC236}">
                <a16:creationId xmlns:a16="http://schemas.microsoft.com/office/drawing/2014/main" id="{EA1632FC-48E2-438E-9E9D-A9E38DD462AD}"/>
              </a:ext>
            </a:extLst>
          </p:cNvPr>
          <p:cNvSpPr/>
          <p:nvPr/>
        </p:nvSpPr>
        <p:spPr>
          <a:xfrm>
            <a:off x="533600" y="5251610"/>
            <a:ext cx="102772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Energiekosten-controlling in den Kostenstellen</a:t>
            </a:r>
          </a:p>
        </p:txBody>
      </p:sp>
      <p:sp>
        <p:nvSpPr>
          <p:cNvPr id="46" name="Freihandform 118">
            <a:extLst>
              <a:ext uri="{FF2B5EF4-FFF2-40B4-BE49-F238E27FC236}">
                <a16:creationId xmlns:a16="http://schemas.microsoft.com/office/drawing/2014/main" id="{5CD4F1A9-E385-4B87-BA42-CA2A59FBA98D}"/>
              </a:ext>
            </a:extLst>
          </p:cNvPr>
          <p:cNvSpPr/>
          <p:nvPr/>
        </p:nvSpPr>
        <p:spPr>
          <a:xfrm>
            <a:off x="1621899" y="5251610"/>
            <a:ext cx="943621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</a:rPr>
              <a:t>Effizienz-erhaltung  mit Frühwarnsystem</a:t>
            </a:r>
          </a:p>
        </p:txBody>
      </p:sp>
      <p:sp>
        <p:nvSpPr>
          <p:cNvPr id="47" name="Freihandform 119">
            <a:extLst>
              <a:ext uri="{FF2B5EF4-FFF2-40B4-BE49-F238E27FC236}">
                <a16:creationId xmlns:a16="http://schemas.microsoft.com/office/drawing/2014/main" id="{79A1BBB3-2803-41B1-8EF6-FFAAA46DAB4B}"/>
              </a:ext>
            </a:extLst>
          </p:cNvPr>
          <p:cNvSpPr/>
          <p:nvPr/>
        </p:nvSpPr>
        <p:spPr>
          <a:xfrm>
            <a:off x="2633889" y="5251610"/>
            <a:ext cx="75750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Nachweis Einsparungen (ISO 50001)</a:t>
            </a:r>
          </a:p>
        </p:txBody>
      </p:sp>
      <p:sp>
        <p:nvSpPr>
          <p:cNvPr id="48" name="Freihandform 120">
            <a:extLst>
              <a:ext uri="{FF2B5EF4-FFF2-40B4-BE49-F238E27FC236}">
                <a16:creationId xmlns:a16="http://schemas.microsoft.com/office/drawing/2014/main" id="{416BEF04-2B62-4B08-AF22-993777BCCC65}"/>
              </a:ext>
            </a:extLst>
          </p:cNvPr>
          <p:cNvSpPr/>
          <p:nvPr/>
        </p:nvSpPr>
        <p:spPr>
          <a:xfrm>
            <a:off x="3455922" y="5251610"/>
            <a:ext cx="671193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Voraus-schauende Wartung</a:t>
            </a:r>
          </a:p>
        </p:txBody>
      </p:sp>
      <p:sp>
        <p:nvSpPr>
          <p:cNvPr id="49" name="Freihandform 121">
            <a:extLst>
              <a:ext uri="{FF2B5EF4-FFF2-40B4-BE49-F238E27FC236}">
                <a16:creationId xmlns:a16="http://schemas.microsoft.com/office/drawing/2014/main" id="{01E49204-E498-4250-AD10-56C4DD2E006A}"/>
              </a:ext>
            </a:extLst>
          </p:cNvPr>
          <p:cNvSpPr/>
          <p:nvPr/>
        </p:nvSpPr>
        <p:spPr>
          <a:xfrm>
            <a:off x="4192463" y="5251610"/>
            <a:ext cx="74291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 von Effizienz-maßnahmen</a:t>
            </a:r>
          </a:p>
        </p:txBody>
      </p:sp>
      <p:sp>
        <p:nvSpPr>
          <p:cNvPr id="50" name="Freihandform 122">
            <a:extLst>
              <a:ext uri="{FF2B5EF4-FFF2-40B4-BE49-F238E27FC236}">
                <a16:creationId xmlns:a16="http://schemas.microsoft.com/office/drawing/2014/main" id="{90D51FB2-125F-48D7-9C61-91D716485212}"/>
              </a:ext>
            </a:extLst>
          </p:cNvPr>
          <p:cNvSpPr/>
          <p:nvPr/>
        </p:nvSpPr>
        <p:spPr>
          <a:xfrm>
            <a:off x="4993744" y="5251610"/>
            <a:ext cx="788475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Verifizierung von Effizienz-maßnahmen</a:t>
            </a:r>
          </a:p>
        </p:txBody>
      </p:sp>
      <p:sp>
        <p:nvSpPr>
          <p:cNvPr id="51" name="Freihandform 123">
            <a:extLst>
              <a:ext uri="{FF2B5EF4-FFF2-40B4-BE49-F238E27FC236}">
                <a16:creationId xmlns:a16="http://schemas.microsoft.com/office/drawing/2014/main" id="{69B23828-1AAE-47B6-91A0-6C85C2705AA5}"/>
              </a:ext>
            </a:extLst>
          </p:cNvPr>
          <p:cNvSpPr/>
          <p:nvPr/>
        </p:nvSpPr>
        <p:spPr>
          <a:xfrm>
            <a:off x="5837141" y="5251610"/>
            <a:ext cx="95525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Prozess-optimierung mit Benchmarks</a:t>
            </a:r>
          </a:p>
        </p:txBody>
      </p:sp>
      <p:sp>
        <p:nvSpPr>
          <p:cNvPr id="52" name="Rechteck 124">
            <a:extLst>
              <a:ext uri="{FF2B5EF4-FFF2-40B4-BE49-F238E27FC236}">
                <a16:creationId xmlns:a16="http://schemas.microsoft.com/office/drawing/2014/main" id="{7089582E-11FD-4F5F-B556-9EA6C8762F91}"/>
              </a:ext>
            </a:extLst>
          </p:cNvPr>
          <p:cNvSpPr/>
          <p:nvPr/>
        </p:nvSpPr>
        <p:spPr>
          <a:xfrm>
            <a:off x="473910" y="5003960"/>
            <a:ext cx="6355425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Erfolgreicher Einsatz für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die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betriebliche Praxis</a:t>
            </a:r>
          </a:p>
        </p:txBody>
      </p:sp>
      <p:sp>
        <p:nvSpPr>
          <p:cNvPr id="53" name="Freihandform 46">
            <a:extLst>
              <a:ext uri="{FF2B5EF4-FFF2-40B4-BE49-F238E27FC236}">
                <a16:creationId xmlns:a16="http://schemas.microsoft.com/office/drawing/2014/main" id="{680EDA67-8F67-4D2A-B139-894A9162BEC4}"/>
              </a:ext>
            </a:extLst>
          </p:cNvPr>
          <p:cNvSpPr/>
          <p:nvPr/>
        </p:nvSpPr>
        <p:spPr>
          <a:xfrm>
            <a:off x="4210039" y="6008620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ihandform 48">
            <a:extLst>
              <a:ext uri="{FF2B5EF4-FFF2-40B4-BE49-F238E27FC236}">
                <a16:creationId xmlns:a16="http://schemas.microsoft.com/office/drawing/2014/main" id="{3F62675F-41F9-47D9-8063-3234E6CC5E0F}"/>
              </a:ext>
            </a:extLst>
          </p:cNvPr>
          <p:cNvSpPr/>
          <p:nvPr/>
        </p:nvSpPr>
        <p:spPr>
          <a:xfrm>
            <a:off x="562489" y="6000142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feld 1">
            <a:extLst>
              <a:ext uri="{FF2B5EF4-FFF2-40B4-BE49-F238E27FC236}">
                <a16:creationId xmlns:a16="http://schemas.microsoft.com/office/drawing/2014/main" id="{784C770A-35EF-4C6B-82BE-D6346A7F3C22}"/>
              </a:ext>
            </a:extLst>
          </p:cNvPr>
          <p:cNvSpPr txBox="1"/>
          <p:nvPr/>
        </p:nvSpPr>
        <p:spPr>
          <a:xfrm>
            <a:off x="4334332" y="5933958"/>
            <a:ext cx="4528313" cy="199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Erweiterte Anwendung: Monitoring und Benchmarking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Textfeld 50">
            <a:extLst>
              <a:ext uri="{FF2B5EF4-FFF2-40B4-BE49-F238E27FC236}">
                <a16:creationId xmlns:a16="http://schemas.microsoft.com/office/drawing/2014/main" id="{123B4A9E-EA01-4A38-B3F9-5F7C61F679E1}"/>
              </a:ext>
            </a:extLst>
          </p:cNvPr>
          <p:cNvSpPr txBox="1"/>
          <p:nvPr/>
        </p:nvSpPr>
        <p:spPr>
          <a:xfrm>
            <a:off x="699258" y="5933958"/>
            <a:ext cx="3335625" cy="172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Basis Anwendung: Erfassung Ist-Werte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Rechteck 74">
            <a:extLst>
              <a:ext uri="{FF2B5EF4-FFF2-40B4-BE49-F238E27FC236}">
                <a16:creationId xmlns:a16="http://schemas.microsoft.com/office/drawing/2014/main" id="{56D09CA9-94FB-4F43-A246-D4E858D7CE8C}"/>
              </a:ext>
            </a:extLst>
          </p:cNvPr>
          <p:cNvSpPr/>
          <p:nvPr/>
        </p:nvSpPr>
        <p:spPr>
          <a:xfrm>
            <a:off x="496891" y="1777439"/>
            <a:ext cx="6500572" cy="6849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/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2: Konzeption der Datenerfassung und Spezifizierung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der Messstellen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8" name="Freihandform 75">
            <a:extLst>
              <a:ext uri="{FF2B5EF4-FFF2-40B4-BE49-F238E27FC236}">
                <a16:creationId xmlns:a16="http://schemas.microsoft.com/office/drawing/2014/main" id="{90CF69DC-FB78-4543-A7E8-2F4DA8190BD8}"/>
              </a:ext>
            </a:extLst>
          </p:cNvPr>
          <p:cNvSpPr/>
          <p:nvPr/>
        </p:nvSpPr>
        <p:spPr>
          <a:xfrm>
            <a:off x="535096" y="2030790"/>
            <a:ext cx="1289622" cy="356096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kern="0" dirty="0">
                <a:solidFill>
                  <a:prstClr val="white"/>
                </a:solidFill>
              </a:rPr>
              <a:t>Energie- und Stoffstrom-Schema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ihandform 76">
            <a:extLst>
              <a:ext uri="{FF2B5EF4-FFF2-40B4-BE49-F238E27FC236}">
                <a16:creationId xmlns:a16="http://schemas.microsoft.com/office/drawing/2014/main" id="{4E113948-23F4-4068-B0DD-7553B4FEC942}"/>
              </a:ext>
            </a:extLst>
          </p:cNvPr>
          <p:cNvSpPr/>
          <p:nvPr/>
        </p:nvSpPr>
        <p:spPr>
          <a:xfrm>
            <a:off x="3059773" y="2030789"/>
            <a:ext cx="1570770" cy="343624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Ergänzung N-A Schema um externe Einflussgrößen</a:t>
            </a:r>
          </a:p>
        </p:txBody>
      </p:sp>
      <p:sp>
        <p:nvSpPr>
          <p:cNvPr id="60" name="Freihandform 78">
            <a:extLst>
              <a:ext uri="{FF2B5EF4-FFF2-40B4-BE49-F238E27FC236}">
                <a16:creationId xmlns:a16="http://schemas.microsoft.com/office/drawing/2014/main" id="{B992C468-6D9C-41C8-9769-0DE65D6CF37C}"/>
              </a:ext>
            </a:extLst>
          </p:cNvPr>
          <p:cNvSpPr/>
          <p:nvPr/>
        </p:nvSpPr>
        <p:spPr>
          <a:xfrm>
            <a:off x="1899208" y="2030789"/>
            <a:ext cx="1077556" cy="356096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Nutzen-Aufwand-Schema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Freihandform 79">
            <a:extLst>
              <a:ext uri="{FF2B5EF4-FFF2-40B4-BE49-F238E27FC236}">
                <a16:creationId xmlns:a16="http://schemas.microsoft.com/office/drawing/2014/main" id="{ADB1FAF6-B5C8-4051-8997-7BA9F4F18AD4}"/>
              </a:ext>
            </a:extLst>
          </p:cNvPr>
          <p:cNvSpPr/>
          <p:nvPr/>
        </p:nvSpPr>
        <p:spPr>
          <a:xfrm>
            <a:off x="4698255" y="2030790"/>
            <a:ext cx="2094396" cy="344864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 err="1">
                <a:solidFill>
                  <a:prstClr val="white"/>
                </a:solidFill>
                <a:latin typeface="Calibri"/>
              </a:rPr>
              <a:t>Messk</a:t>
            </a:r>
            <a:r>
              <a:rPr kumimoji="0" lang="de-DE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onzept</a:t>
            </a: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zur Datenerfassung von Nutzen, Aufwand,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ext. Einflussgrößen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Pfeil nach unten 2">
            <a:extLst>
              <a:ext uri="{FF2B5EF4-FFF2-40B4-BE49-F238E27FC236}">
                <a16:creationId xmlns:a16="http://schemas.microsoft.com/office/drawing/2014/main" id="{77CAC4B9-335A-4093-8DFB-541CAFC9966F}"/>
              </a:ext>
            </a:extLst>
          </p:cNvPr>
          <p:cNvSpPr/>
          <p:nvPr/>
        </p:nvSpPr>
        <p:spPr>
          <a:xfrm>
            <a:off x="3222856" y="4837435"/>
            <a:ext cx="1616567" cy="220112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Freihandform 51">
            <a:extLst>
              <a:ext uri="{FF2B5EF4-FFF2-40B4-BE49-F238E27FC236}">
                <a16:creationId xmlns:a16="http://schemas.microsoft.com/office/drawing/2014/main" id="{5DE80624-7886-4C28-8C55-B2FA5B567080}"/>
              </a:ext>
            </a:extLst>
          </p:cNvPr>
          <p:cNvSpPr/>
          <p:nvPr/>
        </p:nvSpPr>
        <p:spPr>
          <a:xfrm>
            <a:off x="5410159" y="1393748"/>
            <a:ext cx="1400627" cy="37429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Abbildung der Systeme und Zuständigkeiten</a:t>
            </a:r>
          </a:p>
        </p:txBody>
      </p:sp>
      <p:pic>
        <p:nvPicPr>
          <p:cNvPr id="64" name="Grafik 49">
            <a:extLst>
              <a:ext uri="{FF2B5EF4-FFF2-40B4-BE49-F238E27FC236}">
                <a16:creationId xmlns:a16="http://schemas.microsoft.com/office/drawing/2014/main" id="{6E81BDF0-B9A3-436B-9F69-8E96A7343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93" y="1478281"/>
            <a:ext cx="303198" cy="232610"/>
          </a:xfrm>
          <a:prstGeom prst="rect">
            <a:avLst/>
          </a:prstGeom>
        </p:spPr>
      </p:pic>
      <p:pic>
        <p:nvPicPr>
          <p:cNvPr id="65" name="Grafik 49">
            <a:extLst>
              <a:ext uri="{FF2B5EF4-FFF2-40B4-BE49-F238E27FC236}">
                <a16:creationId xmlns:a16="http://schemas.microsoft.com/office/drawing/2014/main" id="{E6D00E95-32C4-4F64-B9B7-2AAEDD9BF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14" y="2126879"/>
            <a:ext cx="303198" cy="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22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Schritt 3: Angestrebte Visualisierungen planen und entsprechende EnPIs spezifizieren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feld 32">
            <a:extLst>
              <a:ext uri="{FF2B5EF4-FFF2-40B4-BE49-F238E27FC236}">
                <a16:creationId xmlns:a16="http://schemas.microsoft.com/office/drawing/2014/main" id="{3726C140-FC58-4BFC-913F-C5BA28BB3460}"/>
              </a:ext>
            </a:extLst>
          </p:cNvPr>
          <p:cNvSpPr txBox="1"/>
          <p:nvPr/>
        </p:nvSpPr>
        <p:spPr>
          <a:xfrm>
            <a:off x="277091" y="5603673"/>
            <a:ext cx="8866908" cy="6448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0" b="1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595959"/>
                </a:solidFill>
                <a:latin typeface="Calibri"/>
              </a:rPr>
              <a:t>Methodik zum Aufstellen von Energiekennzahlen vgl.:                                                          </a:t>
            </a:r>
            <a:r>
              <a:rPr lang="de-DE" dirty="0">
                <a:solidFill>
                  <a:srgbClr val="595959"/>
                </a:solidFill>
                <a:latin typeface="Calibri"/>
                <a:hlinkClick r:id="rId3"/>
              </a:rPr>
              <a:t>Broschüre „EnPI-Connect – Teil 1 – Überblick zu Energiekennzahlen“</a:t>
            </a:r>
            <a:endParaRPr lang="de-DE" sz="1400" b="0" i="0" u="none" strike="noStrike" kern="1200" cap="none" spc="0" baseline="0" dirty="0">
              <a:solidFill>
                <a:srgbClr val="595959"/>
              </a:solidFill>
              <a:uFillTx/>
              <a:latin typeface="Calibri"/>
            </a:endParaRPr>
          </a:p>
        </p:txBody>
      </p:sp>
      <p:pic>
        <p:nvPicPr>
          <p:cNvPr id="19" name="Grafik 3">
            <a:extLst>
              <a:ext uri="{FF2B5EF4-FFF2-40B4-BE49-F238E27FC236}">
                <a16:creationId xmlns:a16="http://schemas.microsoft.com/office/drawing/2014/main" id="{F6C495A8-8E7C-4453-B1BB-3DF09A186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98" y="1281970"/>
            <a:ext cx="6123310" cy="4327777"/>
          </a:xfrm>
          <a:prstGeom prst="rect">
            <a:avLst/>
          </a:prstGeom>
        </p:spPr>
      </p:pic>
      <p:pic>
        <p:nvPicPr>
          <p:cNvPr id="20" name="Grafik 15">
            <a:extLst>
              <a:ext uri="{FF2B5EF4-FFF2-40B4-BE49-F238E27FC236}">
                <a16:creationId xmlns:a16="http://schemas.microsoft.com/office/drawing/2014/main" id="{E5CBE65E-9744-45B0-BC83-BAD53F022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09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8076" y="2662977"/>
            <a:ext cx="3856341" cy="18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39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0A2A68-EFD3-489C-AF92-1F1AD061187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Empfohlener Einführungsplan Schritt für Schritt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D6366-EC73-4F17-AA75-3969E4B436A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Abgerundetes Rechteck 4">
            <a:extLst>
              <a:ext uri="{FF2B5EF4-FFF2-40B4-BE49-F238E27FC236}">
                <a16:creationId xmlns:a16="http://schemas.microsoft.com/office/drawing/2014/main" id="{199FCCE6-8E6C-4ABA-8CF5-C4F977B35CEE}"/>
              </a:ext>
            </a:extLst>
          </p:cNvPr>
          <p:cNvSpPr/>
          <p:nvPr/>
        </p:nvSpPr>
        <p:spPr>
          <a:xfrm>
            <a:off x="386862" y="1086384"/>
            <a:ext cx="7447083" cy="3701566"/>
          </a:xfrm>
          <a:prstGeom prst="roundRect">
            <a:avLst>
              <a:gd name="adj" fmla="val 5518"/>
            </a:avLst>
          </a:prstGeom>
          <a:noFill/>
          <a:ln w="28575">
            <a:solidFill>
              <a:srgbClr val="054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hteck 54">
            <a:extLst>
              <a:ext uri="{FF2B5EF4-FFF2-40B4-BE49-F238E27FC236}">
                <a16:creationId xmlns:a16="http://schemas.microsoft.com/office/drawing/2014/main" id="{917484B1-560A-423F-AF9C-69030D1CF1EE}"/>
              </a:ext>
            </a:extLst>
          </p:cNvPr>
          <p:cNvSpPr/>
          <p:nvPr/>
        </p:nvSpPr>
        <p:spPr>
          <a:xfrm>
            <a:off x="496891" y="2397741"/>
            <a:ext cx="6339600" cy="130867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3: Planung der angestrebten Visualisierung und Design der </a:t>
            </a:r>
            <a:r>
              <a:rPr kumimoji="0" lang="de-D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(Energiekennzahlen)</a:t>
            </a:r>
          </a:p>
        </p:txBody>
      </p:sp>
      <p:sp>
        <p:nvSpPr>
          <p:cNvPr id="14" name="Rechteck 56">
            <a:extLst>
              <a:ext uri="{FF2B5EF4-FFF2-40B4-BE49-F238E27FC236}">
                <a16:creationId xmlns:a16="http://schemas.microsoft.com/office/drawing/2014/main" id="{5F5500B9-67BF-4882-9EEB-0C2FCFE10C8D}"/>
              </a:ext>
            </a:extLst>
          </p:cNvPr>
          <p:cNvSpPr/>
          <p:nvPr/>
        </p:nvSpPr>
        <p:spPr>
          <a:xfrm>
            <a:off x="496890" y="1143945"/>
            <a:ext cx="7224709" cy="10029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1: Festlegung der Grenzen und Anwendungsbereiche je System (Anlagen-,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Prozess-, Gebäudetechnik)</a:t>
            </a:r>
          </a:p>
        </p:txBody>
      </p:sp>
      <p:sp>
        <p:nvSpPr>
          <p:cNvPr id="15" name="Rechteck 57">
            <a:extLst>
              <a:ext uri="{FF2B5EF4-FFF2-40B4-BE49-F238E27FC236}">
                <a16:creationId xmlns:a16="http://schemas.microsoft.com/office/drawing/2014/main" id="{4F09A7AE-8616-4289-B06D-5703CFD9B869}"/>
              </a:ext>
            </a:extLst>
          </p:cNvPr>
          <p:cNvSpPr/>
          <p:nvPr/>
        </p:nvSpPr>
        <p:spPr>
          <a:xfrm>
            <a:off x="498891" y="3258474"/>
            <a:ext cx="6338277" cy="1047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4: Implementierung in das Energiecontrolling</a:t>
            </a:r>
          </a:p>
        </p:txBody>
      </p:sp>
      <p:sp>
        <p:nvSpPr>
          <p:cNvPr id="16" name="Rechteck 59">
            <a:extLst>
              <a:ext uri="{FF2B5EF4-FFF2-40B4-BE49-F238E27FC236}">
                <a16:creationId xmlns:a16="http://schemas.microsoft.com/office/drawing/2014/main" id="{5139E4DF-FAE8-417D-A4D7-5BAFCECB5232}"/>
              </a:ext>
            </a:extLst>
          </p:cNvPr>
          <p:cNvSpPr/>
          <p:nvPr/>
        </p:nvSpPr>
        <p:spPr>
          <a:xfrm>
            <a:off x="481743" y="3855660"/>
            <a:ext cx="6355425" cy="9120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60">
            <a:extLst>
              <a:ext uri="{FF2B5EF4-FFF2-40B4-BE49-F238E27FC236}">
                <a16:creationId xmlns:a16="http://schemas.microsoft.com/office/drawing/2014/main" id="{0AA8F1A9-83E1-49C2-9813-6415E4C1D4F5}"/>
              </a:ext>
            </a:extLst>
          </p:cNvPr>
          <p:cNvSpPr/>
          <p:nvPr/>
        </p:nvSpPr>
        <p:spPr>
          <a:xfrm>
            <a:off x="537885" y="2673350"/>
            <a:ext cx="2433662" cy="56951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t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Festlegung der Bewertungsarten für unterschiedliche Aufwände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kern="0" dirty="0">
                <a:solidFill>
                  <a:prstClr val="white"/>
                </a:solidFill>
              </a:rPr>
              <a:t>(z. B. Kosten, Primärenergie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8" name="Freihandform 61">
            <a:extLst>
              <a:ext uri="{FF2B5EF4-FFF2-40B4-BE49-F238E27FC236}">
                <a16:creationId xmlns:a16="http://schemas.microsoft.com/office/drawing/2014/main" id="{7925A15B-CBD3-4A44-A391-B66B5C81DA5D}"/>
              </a:ext>
            </a:extLst>
          </p:cNvPr>
          <p:cNvSpPr/>
          <p:nvPr/>
        </p:nvSpPr>
        <p:spPr>
          <a:xfrm>
            <a:off x="537885" y="1392507"/>
            <a:ext cx="1668791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die Erfassung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von Ist-Werten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63">
            <a:extLst>
              <a:ext uri="{FF2B5EF4-FFF2-40B4-BE49-F238E27FC236}">
                <a16:creationId xmlns:a16="http://schemas.microsoft.com/office/drawing/2014/main" id="{FC53612E-4061-4AA3-AE1A-5274B3532DDB}"/>
              </a:ext>
            </a:extLst>
          </p:cNvPr>
          <p:cNvSpPr/>
          <p:nvPr/>
        </p:nvSpPr>
        <p:spPr>
          <a:xfrm>
            <a:off x="3059773" y="2673350"/>
            <a:ext cx="3751012" cy="284755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der </a:t>
            </a:r>
            <a:r>
              <a:rPr kumimoji="0" lang="de-DE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die abgebildet werden sollen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65">
            <a:extLst>
              <a:ext uri="{FF2B5EF4-FFF2-40B4-BE49-F238E27FC236}">
                <a16:creationId xmlns:a16="http://schemas.microsoft.com/office/drawing/2014/main" id="{402FFDB1-24FF-41B4-A587-4F333CCEC833}"/>
              </a:ext>
            </a:extLst>
          </p:cNvPr>
          <p:cNvSpPr/>
          <p:nvPr/>
        </p:nvSpPr>
        <p:spPr>
          <a:xfrm>
            <a:off x="537096" y="3528991"/>
            <a:ext cx="1051940" cy="31724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Umsetzung Messstellen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ihandform 66">
            <a:extLst>
              <a:ext uri="{FF2B5EF4-FFF2-40B4-BE49-F238E27FC236}">
                <a16:creationId xmlns:a16="http://schemas.microsoft.com/office/drawing/2014/main" id="{777D92DC-E467-4BF2-86ED-CECEDD2536BD}"/>
              </a:ext>
            </a:extLst>
          </p:cNvPr>
          <p:cNvSpPr/>
          <p:nvPr/>
        </p:nvSpPr>
        <p:spPr>
          <a:xfrm>
            <a:off x="2522602" y="3520519"/>
            <a:ext cx="1586041" cy="32572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Einpflegen </a:t>
            </a:r>
            <a:r>
              <a:rPr lang="de-DE" sz="1000" b="1" kern="0" dirty="0">
                <a:solidFill>
                  <a:prstClr val="white"/>
                </a:solidFill>
              </a:rPr>
              <a:t>Systeme nach Nutzen-Aufwand-Schema</a:t>
            </a:r>
            <a:endParaRPr lang="de-DE" sz="1000" kern="0" dirty="0">
              <a:solidFill>
                <a:prstClr val="white"/>
              </a:solidFill>
            </a:endParaRPr>
          </a:p>
        </p:txBody>
      </p:sp>
      <p:sp>
        <p:nvSpPr>
          <p:cNvPr id="22" name="Freihandform 67">
            <a:extLst>
              <a:ext uri="{FF2B5EF4-FFF2-40B4-BE49-F238E27FC236}">
                <a16:creationId xmlns:a16="http://schemas.microsoft.com/office/drawing/2014/main" id="{FA54B365-11DF-438D-8586-9EE878E6CD14}"/>
              </a:ext>
            </a:extLst>
          </p:cNvPr>
          <p:cNvSpPr/>
          <p:nvPr/>
        </p:nvSpPr>
        <p:spPr>
          <a:xfrm>
            <a:off x="1658845" y="3526677"/>
            <a:ext cx="793948" cy="319563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white"/>
                </a:solidFill>
                <a:latin typeface="Calibri"/>
              </a:rPr>
              <a:t>Umsetzung Schnittstellen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ihandform 68">
            <a:extLst>
              <a:ext uri="{FF2B5EF4-FFF2-40B4-BE49-F238E27FC236}">
                <a16:creationId xmlns:a16="http://schemas.microsoft.com/office/drawing/2014/main" id="{A96D9867-D25C-4D08-BB31-CFBF4FA79502}"/>
              </a:ext>
            </a:extLst>
          </p:cNvPr>
          <p:cNvSpPr/>
          <p:nvPr/>
        </p:nvSpPr>
        <p:spPr>
          <a:xfrm>
            <a:off x="2305784" y="1392507"/>
            <a:ext cx="1323488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Monitoring                     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ihandform 77">
            <a:extLst>
              <a:ext uri="{FF2B5EF4-FFF2-40B4-BE49-F238E27FC236}">
                <a16:creationId xmlns:a16="http://schemas.microsoft.com/office/drawing/2014/main" id="{806CBEE0-108F-4976-80FB-06A440514648}"/>
              </a:ext>
            </a:extLst>
          </p:cNvPr>
          <p:cNvSpPr/>
          <p:nvPr/>
        </p:nvSpPr>
        <p:spPr>
          <a:xfrm>
            <a:off x="5582838" y="3528991"/>
            <a:ext cx="1219971" cy="31724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Einpflegen und ggf. Vernetzung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der </a:t>
            </a:r>
            <a:r>
              <a:rPr kumimoji="0" lang="de-DE" sz="10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82">
            <a:extLst>
              <a:ext uri="{FF2B5EF4-FFF2-40B4-BE49-F238E27FC236}">
                <a16:creationId xmlns:a16="http://schemas.microsoft.com/office/drawing/2014/main" id="{8B1E53CE-A5AE-47F5-AFAA-429F0222CA57}"/>
              </a:ext>
            </a:extLst>
          </p:cNvPr>
          <p:cNvSpPr/>
          <p:nvPr/>
        </p:nvSpPr>
        <p:spPr>
          <a:xfrm>
            <a:off x="488597" y="3867478"/>
            <a:ext cx="4229789" cy="3714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5: Erfassung, Monitoring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 Benchmarking anhand der </a:t>
            </a:r>
            <a:r>
              <a:rPr kumimoji="0" lang="de-DE" sz="11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ihandform 83">
            <a:extLst>
              <a:ext uri="{FF2B5EF4-FFF2-40B4-BE49-F238E27FC236}">
                <a16:creationId xmlns:a16="http://schemas.microsoft.com/office/drawing/2014/main" id="{B39B0165-5B47-4615-91AC-AF21AB6908F3}"/>
              </a:ext>
            </a:extLst>
          </p:cNvPr>
          <p:cNvSpPr/>
          <p:nvPr/>
        </p:nvSpPr>
        <p:spPr>
          <a:xfrm>
            <a:off x="1317031" y="4135278"/>
            <a:ext cx="1534848" cy="20459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</a:p>
        </p:txBody>
      </p:sp>
      <p:sp>
        <p:nvSpPr>
          <p:cNvPr id="27" name="Freihandform 84">
            <a:extLst>
              <a:ext uri="{FF2B5EF4-FFF2-40B4-BE49-F238E27FC236}">
                <a16:creationId xmlns:a16="http://schemas.microsoft.com/office/drawing/2014/main" id="{447A3138-CE2E-4FF3-8DFE-5C97E240523F}"/>
              </a:ext>
            </a:extLst>
          </p:cNvPr>
          <p:cNvSpPr/>
          <p:nvPr/>
        </p:nvSpPr>
        <p:spPr>
          <a:xfrm>
            <a:off x="539881" y="4135279"/>
            <a:ext cx="716800" cy="20721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Erfassung</a:t>
            </a:r>
          </a:p>
        </p:txBody>
      </p:sp>
      <p:sp>
        <p:nvSpPr>
          <p:cNvPr id="28" name="Freihandform 85">
            <a:extLst>
              <a:ext uri="{FF2B5EF4-FFF2-40B4-BE49-F238E27FC236}">
                <a16:creationId xmlns:a16="http://schemas.microsoft.com/office/drawing/2014/main" id="{02991090-8CD9-464F-8BF9-9E42052A672A}"/>
              </a:ext>
            </a:extLst>
          </p:cNvPr>
          <p:cNvSpPr/>
          <p:nvPr/>
        </p:nvSpPr>
        <p:spPr>
          <a:xfrm>
            <a:off x="1317031" y="4391148"/>
            <a:ext cx="751232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Erstellung Baseline</a:t>
            </a:r>
          </a:p>
        </p:txBody>
      </p:sp>
      <p:sp>
        <p:nvSpPr>
          <p:cNvPr id="35" name="Freihandform 86">
            <a:extLst>
              <a:ext uri="{FF2B5EF4-FFF2-40B4-BE49-F238E27FC236}">
                <a16:creationId xmlns:a16="http://schemas.microsoft.com/office/drawing/2014/main" id="{F1528A9B-7621-41FD-B03E-500060C8F944}"/>
              </a:ext>
            </a:extLst>
          </p:cNvPr>
          <p:cNvSpPr/>
          <p:nvPr/>
        </p:nvSpPr>
        <p:spPr>
          <a:xfrm>
            <a:off x="2135974" y="4391148"/>
            <a:ext cx="71590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prstClr val="black"/>
                </a:solidFill>
                <a:latin typeface="Calibri"/>
              </a:rPr>
              <a:t>Soll-Ist Vergleich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ihandform 87">
            <a:extLst>
              <a:ext uri="{FF2B5EF4-FFF2-40B4-BE49-F238E27FC236}">
                <a16:creationId xmlns:a16="http://schemas.microsoft.com/office/drawing/2014/main" id="{5F9A6125-94DC-47C4-AA35-4DD90B89D8E1}"/>
              </a:ext>
            </a:extLst>
          </p:cNvPr>
          <p:cNvSpPr/>
          <p:nvPr/>
        </p:nvSpPr>
        <p:spPr>
          <a:xfrm>
            <a:off x="537885" y="4390957"/>
            <a:ext cx="71879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IST-Werte</a:t>
            </a:r>
          </a:p>
        </p:txBody>
      </p:sp>
      <p:sp>
        <p:nvSpPr>
          <p:cNvPr id="37" name="Freihandform 88">
            <a:extLst>
              <a:ext uri="{FF2B5EF4-FFF2-40B4-BE49-F238E27FC236}">
                <a16:creationId xmlns:a16="http://schemas.microsoft.com/office/drawing/2014/main" id="{5DA9A33D-245C-4D1E-9A6C-E519E8E3C65D}"/>
              </a:ext>
            </a:extLst>
          </p:cNvPr>
          <p:cNvSpPr/>
          <p:nvPr/>
        </p:nvSpPr>
        <p:spPr>
          <a:xfrm>
            <a:off x="4210238" y="3525269"/>
            <a:ext cx="1258371" cy="32097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Ergänzung Systeme um externe Einflussgrößen</a:t>
            </a:r>
          </a:p>
        </p:txBody>
      </p:sp>
      <p:sp>
        <p:nvSpPr>
          <p:cNvPr id="38" name="Freihandform 89">
            <a:extLst>
              <a:ext uri="{FF2B5EF4-FFF2-40B4-BE49-F238E27FC236}">
                <a16:creationId xmlns:a16="http://schemas.microsoft.com/office/drawing/2014/main" id="{494BCF6B-3697-4FFA-B5A6-FDD16922C03D}"/>
              </a:ext>
            </a:extLst>
          </p:cNvPr>
          <p:cNvSpPr/>
          <p:nvPr/>
        </p:nvSpPr>
        <p:spPr>
          <a:xfrm>
            <a:off x="2937660" y="4391148"/>
            <a:ext cx="728650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Erstellung Benchmarks</a:t>
            </a:r>
          </a:p>
        </p:txBody>
      </p:sp>
      <p:sp>
        <p:nvSpPr>
          <p:cNvPr id="39" name="Freihandform 92">
            <a:extLst>
              <a:ext uri="{FF2B5EF4-FFF2-40B4-BE49-F238E27FC236}">
                <a16:creationId xmlns:a16="http://schemas.microsoft.com/office/drawing/2014/main" id="{4B087163-AA85-4CD6-BFE8-1A8512E5D6B7}"/>
              </a:ext>
            </a:extLst>
          </p:cNvPr>
          <p:cNvSpPr/>
          <p:nvPr/>
        </p:nvSpPr>
        <p:spPr>
          <a:xfrm>
            <a:off x="3742348" y="1392507"/>
            <a:ext cx="1563614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Benchmarking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ihandform 93">
            <a:extLst>
              <a:ext uri="{FF2B5EF4-FFF2-40B4-BE49-F238E27FC236}">
                <a16:creationId xmlns:a16="http://schemas.microsoft.com/office/drawing/2014/main" id="{6CFD3B0D-9AFB-4FC9-9D59-B868294F2E14}"/>
              </a:ext>
            </a:extLst>
          </p:cNvPr>
          <p:cNvSpPr/>
          <p:nvPr/>
        </p:nvSpPr>
        <p:spPr>
          <a:xfrm>
            <a:off x="3730299" y="4391148"/>
            <a:ext cx="988087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Bewertung Einsparpotenziale</a:t>
            </a:r>
          </a:p>
        </p:txBody>
      </p:sp>
      <p:sp>
        <p:nvSpPr>
          <p:cNvPr id="41" name="Freihandform 94">
            <a:extLst>
              <a:ext uri="{FF2B5EF4-FFF2-40B4-BE49-F238E27FC236}">
                <a16:creationId xmlns:a16="http://schemas.microsoft.com/office/drawing/2014/main" id="{1CC56D13-2B2B-4780-BF8E-799CFFEB9506}"/>
              </a:ext>
            </a:extLst>
          </p:cNvPr>
          <p:cNvSpPr/>
          <p:nvPr/>
        </p:nvSpPr>
        <p:spPr>
          <a:xfrm>
            <a:off x="2937659" y="4130676"/>
            <a:ext cx="1780727" cy="20920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Benchmarking</a:t>
            </a:r>
          </a:p>
        </p:txBody>
      </p:sp>
      <p:sp>
        <p:nvSpPr>
          <p:cNvPr id="42" name="Freihandform 95">
            <a:extLst>
              <a:ext uri="{FF2B5EF4-FFF2-40B4-BE49-F238E27FC236}">
                <a16:creationId xmlns:a16="http://schemas.microsoft.com/office/drawing/2014/main" id="{01C2C5CB-801F-4BA6-9C23-A569108076E4}"/>
              </a:ext>
            </a:extLst>
          </p:cNvPr>
          <p:cNvSpPr/>
          <p:nvPr/>
        </p:nvSpPr>
        <p:spPr>
          <a:xfrm>
            <a:off x="5740575" y="2984165"/>
            <a:ext cx="1070212" cy="241514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 als Intensität</a:t>
            </a:r>
          </a:p>
        </p:txBody>
      </p:sp>
      <p:sp>
        <p:nvSpPr>
          <p:cNvPr id="43" name="Freihandform 96">
            <a:extLst>
              <a:ext uri="{FF2B5EF4-FFF2-40B4-BE49-F238E27FC236}">
                <a16:creationId xmlns:a16="http://schemas.microsoft.com/office/drawing/2014/main" id="{AD2886A1-4375-4A42-8C94-5360B86325C2}"/>
              </a:ext>
            </a:extLst>
          </p:cNvPr>
          <p:cNvSpPr/>
          <p:nvPr/>
        </p:nvSpPr>
        <p:spPr>
          <a:xfrm>
            <a:off x="4402045" y="2984165"/>
            <a:ext cx="1274568" cy="240302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prstClr val="black"/>
                </a:solidFill>
                <a:latin typeface="Calibri"/>
              </a:rPr>
              <a:t>EnPI als Effizienz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ihandform 97">
            <a:extLst>
              <a:ext uri="{FF2B5EF4-FFF2-40B4-BE49-F238E27FC236}">
                <a16:creationId xmlns:a16="http://schemas.microsoft.com/office/drawing/2014/main" id="{9537685A-C22F-471D-8DD3-50D6171E72EA}"/>
              </a:ext>
            </a:extLst>
          </p:cNvPr>
          <p:cNvSpPr/>
          <p:nvPr/>
        </p:nvSpPr>
        <p:spPr>
          <a:xfrm>
            <a:off x="3059773" y="2984165"/>
            <a:ext cx="1268824" cy="24338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 als Aufwand</a:t>
            </a:r>
          </a:p>
        </p:txBody>
      </p:sp>
      <p:sp>
        <p:nvSpPr>
          <p:cNvPr id="45" name="Freihandform 117">
            <a:extLst>
              <a:ext uri="{FF2B5EF4-FFF2-40B4-BE49-F238E27FC236}">
                <a16:creationId xmlns:a16="http://schemas.microsoft.com/office/drawing/2014/main" id="{EA1632FC-48E2-438E-9E9D-A9E38DD462AD}"/>
              </a:ext>
            </a:extLst>
          </p:cNvPr>
          <p:cNvSpPr/>
          <p:nvPr/>
        </p:nvSpPr>
        <p:spPr>
          <a:xfrm>
            <a:off x="533600" y="5251610"/>
            <a:ext cx="102772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Energiekosten-controlling in den Kostenstellen</a:t>
            </a:r>
          </a:p>
        </p:txBody>
      </p:sp>
      <p:sp>
        <p:nvSpPr>
          <p:cNvPr id="46" name="Freihandform 118">
            <a:extLst>
              <a:ext uri="{FF2B5EF4-FFF2-40B4-BE49-F238E27FC236}">
                <a16:creationId xmlns:a16="http://schemas.microsoft.com/office/drawing/2014/main" id="{5CD4F1A9-E385-4B87-BA42-CA2A59FBA98D}"/>
              </a:ext>
            </a:extLst>
          </p:cNvPr>
          <p:cNvSpPr/>
          <p:nvPr/>
        </p:nvSpPr>
        <p:spPr>
          <a:xfrm>
            <a:off x="1621899" y="5251610"/>
            <a:ext cx="943621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</a:rPr>
              <a:t>Effizienz-erhaltung  mit Frühwarnsystem</a:t>
            </a:r>
          </a:p>
        </p:txBody>
      </p:sp>
      <p:sp>
        <p:nvSpPr>
          <p:cNvPr id="47" name="Freihandform 119">
            <a:extLst>
              <a:ext uri="{FF2B5EF4-FFF2-40B4-BE49-F238E27FC236}">
                <a16:creationId xmlns:a16="http://schemas.microsoft.com/office/drawing/2014/main" id="{79A1BBB3-2803-41B1-8EF6-FFAAA46DAB4B}"/>
              </a:ext>
            </a:extLst>
          </p:cNvPr>
          <p:cNvSpPr/>
          <p:nvPr/>
        </p:nvSpPr>
        <p:spPr>
          <a:xfrm>
            <a:off x="2633889" y="5251610"/>
            <a:ext cx="75750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Nachweis Einsparungen (ISO 50001)</a:t>
            </a:r>
          </a:p>
        </p:txBody>
      </p:sp>
      <p:sp>
        <p:nvSpPr>
          <p:cNvPr id="48" name="Freihandform 120">
            <a:extLst>
              <a:ext uri="{FF2B5EF4-FFF2-40B4-BE49-F238E27FC236}">
                <a16:creationId xmlns:a16="http://schemas.microsoft.com/office/drawing/2014/main" id="{416BEF04-2B62-4B08-AF22-993777BCCC65}"/>
              </a:ext>
            </a:extLst>
          </p:cNvPr>
          <p:cNvSpPr/>
          <p:nvPr/>
        </p:nvSpPr>
        <p:spPr>
          <a:xfrm>
            <a:off x="3455922" y="5251610"/>
            <a:ext cx="671193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Voraus-schauende Wartung</a:t>
            </a:r>
          </a:p>
        </p:txBody>
      </p:sp>
      <p:sp>
        <p:nvSpPr>
          <p:cNvPr id="49" name="Freihandform 121">
            <a:extLst>
              <a:ext uri="{FF2B5EF4-FFF2-40B4-BE49-F238E27FC236}">
                <a16:creationId xmlns:a16="http://schemas.microsoft.com/office/drawing/2014/main" id="{01E49204-E498-4250-AD10-56C4DD2E006A}"/>
              </a:ext>
            </a:extLst>
          </p:cNvPr>
          <p:cNvSpPr/>
          <p:nvPr/>
        </p:nvSpPr>
        <p:spPr>
          <a:xfrm>
            <a:off x="4192463" y="5251610"/>
            <a:ext cx="74291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 von Effizienz-maßnahmen</a:t>
            </a:r>
          </a:p>
        </p:txBody>
      </p:sp>
      <p:sp>
        <p:nvSpPr>
          <p:cNvPr id="50" name="Freihandform 122">
            <a:extLst>
              <a:ext uri="{FF2B5EF4-FFF2-40B4-BE49-F238E27FC236}">
                <a16:creationId xmlns:a16="http://schemas.microsoft.com/office/drawing/2014/main" id="{90D51FB2-125F-48D7-9C61-91D716485212}"/>
              </a:ext>
            </a:extLst>
          </p:cNvPr>
          <p:cNvSpPr/>
          <p:nvPr/>
        </p:nvSpPr>
        <p:spPr>
          <a:xfrm>
            <a:off x="4993744" y="5251610"/>
            <a:ext cx="788475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Verifizierung von Effizienz-maßnahmen</a:t>
            </a:r>
          </a:p>
        </p:txBody>
      </p:sp>
      <p:sp>
        <p:nvSpPr>
          <p:cNvPr id="51" name="Freihandform 123">
            <a:extLst>
              <a:ext uri="{FF2B5EF4-FFF2-40B4-BE49-F238E27FC236}">
                <a16:creationId xmlns:a16="http://schemas.microsoft.com/office/drawing/2014/main" id="{69B23828-1AAE-47B6-91A0-6C85C2705AA5}"/>
              </a:ext>
            </a:extLst>
          </p:cNvPr>
          <p:cNvSpPr/>
          <p:nvPr/>
        </p:nvSpPr>
        <p:spPr>
          <a:xfrm>
            <a:off x="5837141" y="5251610"/>
            <a:ext cx="95525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Prozess-optimierung mit Benchmarks</a:t>
            </a:r>
          </a:p>
        </p:txBody>
      </p:sp>
      <p:sp>
        <p:nvSpPr>
          <p:cNvPr id="52" name="Rechteck 124">
            <a:extLst>
              <a:ext uri="{FF2B5EF4-FFF2-40B4-BE49-F238E27FC236}">
                <a16:creationId xmlns:a16="http://schemas.microsoft.com/office/drawing/2014/main" id="{7089582E-11FD-4F5F-B556-9EA6C8762F91}"/>
              </a:ext>
            </a:extLst>
          </p:cNvPr>
          <p:cNvSpPr/>
          <p:nvPr/>
        </p:nvSpPr>
        <p:spPr>
          <a:xfrm>
            <a:off x="473910" y="5003960"/>
            <a:ext cx="6355425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Erfolgreicher Einsatz für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die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betriebliche Praxis</a:t>
            </a:r>
          </a:p>
        </p:txBody>
      </p:sp>
      <p:sp>
        <p:nvSpPr>
          <p:cNvPr id="53" name="Freihandform 46">
            <a:extLst>
              <a:ext uri="{FF2B5EF4-FFF2-40B4-BE49-F238E27FC236}">
                <a16:creationId xmlns:a16="http://schemas.microsoft.com/office/drawing/2014/main" id="{680EDA67-8F67-4D2A-B139-894A9162BEC4}"/>
              </a:ext>
            </a:extLst>
          </p:cNvPr>
          <p:cNvSpPr/>
          <p:nvPr/>
        </p:nvSpPr>
        <p:spPr>
          <a:xfrm>
            <a:off x="4210039" y="6008620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ihandform 48">
            <a:extLst>
              <a:ext uri="{FF2B5EF4-FFF2-40B4-BE49-F238E27FC236}">
                <a16:creationId xmlns:a16="http://schemas.microsoft.com/office/drawing/2014/main" id="{3F62675F-41F9-47D9-8063-3234E6CC5E0F}"/>
              </a:ext>
            </a:extLst>
          </p:cNvPr>
          <p:cNvSpPr/>
          <p:nvPr/>
        </p:nvSpPr>
        <p:spPr>
          <a:xfrm>
            <a:off x="562489" y="6000142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feld 1">
            <a:extLst>
              <a:ext uri="{FF2B5EF4-FFF2-40B4-BE49-F238E27FC236}">
                <a16:creationId xmlns:a16="http://schemas.microsoft.com/office/drawing/2014/main" id="{784C770A-35EF-4C6B-82BE-D6346A7F3C22}"/>
              </a:ext>
            </a:extLst>
          </p:cNvPr>
          <p:cNvSpPr txBox="1"/>
          <p:nvPr/>
        </p:nvSpPr>
        <p:spPr>
          <a:xfrm>
            <a:off x="4334332" y="5933958"/>
            <a:ext cx="4528313" cy="199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Erweiterte Anwendung: Monitoring und Benchmarking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Textfeld 50">
            <a:extLst>
              <a:ext uri="{FF2B5EF4-FFF2-40B4-BE49-F238E27FC236}">
                <a16:creationId xmlns:a16="http://schemas.microsoft.com/office/drawing/2014/main" id="{123B4A9E-EA01-4A38-B3F9-5F7C61F679E1}"/>
              </a:ext>
            </a:extLst>
          </p:cNvPr>
          <p:cNvSpPr txBox="1"/>
          <p:nvPr/>
        </p:nvSpPr>
        <p:spPr>
          <a:xfrm>
            <a:off x="699258" y="5933958"/>
            <a:ext cx="3335625" cy="172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Basis Anwendung: Erfassung Ist-Werte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Rechteck 74">
            <a:extLst>
              <a:ext uri="{FF2B5EF4-FFF2-40B4-BE49-F238E27FC236}">
                <a16:creationId xmlns:a16="http://schemas.microsoft.com/office/drawing/2014/main" id="{56D09CA9-94FB-4F43-A246-D4E858D7CE8C}"/>
              </a:ext>
            </a:extLst>
          </p:cNvPr>
          <p:cNvSpPr/>
          <p:nvPr/>
        </p:nvSpPr>
        <p:spPr>
          <a:xfrm>
            <a:off x="496891" y="1777439"/>
            <a:ext cx="6500572" cy="6849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/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2: Konzeption der Datenerfassung und Spezifizierung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der Messstellen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8" name="Freihandform 75">
            <a:extLst>
              <a:ext uri="{FF2B5EF4-FFF2-40B4-BE49-F238E27FC236}">
                <a16:creationId xmlns:a16="http://schemas.microsoft.com/office/drawing/2014/main" id="{90CF69DC-FB78-4543-A7E8-2F4DA8190BD8}"/>
              </a:ext>
            </a:extLst>
          </p:cNvPr>
          <p:cNvSpPr/>
          <p:nvPr/>
        </p:nvSpPr>
        <p:spPr>
          <a:xfrm>
            <a:off x="535096" y="2030790"/>
            <a:ext cx="1289622" cy="356096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kern="0" dirty="0">
                <a:solidFill>
                  <a:prstClr val="white"/>
                </a:solidFill>
              </a:rPr>
              <a:t>Energie- und Stoffstrom-Schema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ihandform 76">
            <a:extLst>
              <a:ext uri="{FF2B5EF4-FFF2-40B4-BE49-F238E27FC236}">
                <a16:creationId xmlns:a16="http://schemas.microsoft.com/office/drawing/2014/main" id="{4E113948-23F4-4068-B0DD-7553B4FEC942}"/>
              </a:ext>
            </a:extLst>
          </p:cNvPr>
          <p:cNvSpPr/>
          <p:nvPr/>
        </p:nvSpPr>
        <p:spPr>
          <a:xfrm>
            <a:off x="3059773" y="2030789"/>
            <a:ext cx="1570770" cy="343624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Ergänzung N-A Schema um externe Einflussgrößen</a:t>
            </a:r>
          </a:p>
        </p:txBody>
      </p:sp>
      <p:sp>
        <p:nvSpPr>
          <p:cNvPr id="60" name="Freihandform 78">
            <a:extLst>
              <a:ext uri="{FF2B5EF4-FFF2-40B4-BE49-F238E27FC236}">
                <a16:creationId xmlns:a16="http://schemas.microsoft.com/office/drawing/2014/main" id="{B992C468-6D9C-41C8-9769-0DE65D6CF37C}"/>
              </a:ext>
            </a:extLst>
          </p:cNvPr>
          <p:cNvSpPr/>
          <p:nvPr/>
        </p:nvSpPr>
        <p:spPr>
          <a:xfrm>
            <a:off x="1899208" y="2030789"/>
            <a:ext cx="1077556" cy="356096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Nutzen-Aufwand-Schema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Freihandform 79">
            <a:extLst>
              <a:ext uri="{FF2B5EF4-FFF2-40B4-BE49-F238E27FC236}">
                <a16:creationId xmlns:a16="http://schemas.microsoft.com/office/drawing/2014/main" id="{ADB1FAF6-B5C8-4051-8997-7BA9F4F18AD4}"/>
              </a:ext>
            </a:extLst>
          </p:cNvPr>
          <p:cNvSpPr/>
          <p:nvPr/>
        </p:nvSpPr>
        <p:spPr>
          <a:xfrm>
            <a:off x="4698255" y="2030790"/>
            <a:ext cx="2094396" cy="344864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 err="1">
                <a:solidFill>
                  <a:prstClr val="white"/>
                </a:solidFill>
                <a:latin typeface="Calibri"/>
              </a:rPr>
              <a:t>Messk</a:t>
            </a:r>
            <a:r>
              <a:rPr kumimoji="0" lang="de-DE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onzept</a:t>
            </a: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zur Datenerfassung von Nutzen, Aufwand,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ext. Einflussgrößen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Pfeil nach unten 2">
            <a:extLst>
              <a:ext uri="{FF2B5EF4-FFF2-40B4-BE49-F238E27FC236}">
                <a16:creationId xmlns:a16="http://schemas.microsoft.com/office/drawing/2014/main" id="{77CAC4B9-335A-4093-8DFB-541CAFC9966F}"/>
              </a:ext>
            </a:extLst>
          </p:cNvPr>
          <p:cNvSpPr/>
          <p:nvPr/>
        </p:nvSpPr>
        <p:spPr>
          <a:xfrm>
            <a:off x="3222856" y="4837435"/>
            <a:ext cx="1616567" cy="220112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Freihandform 51">
            <a:extLst>
              <a:ext uri="{FF2B5EF4-FFF2-40B4-BE49-F238E27FC236}">
                <a16:creationId xmlns:a16="http://schemas.microsoft.com/office/drawing/2014/main" id="{5DE80624-7886-4C28-8C55-B2FA5B567080}"/>
              </a:ext>
            </a:extLst>
          </p:cNvPr>
          <p:cNvSpPr/>
          <p:nvPr/>
        </p:nvSpPr>
        <p:spPr>
          <a:xfrm>
            <a:off x="5410159" y="1393748"/>
            <a:ext cx="1400627" cy="37429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Abbildung der Systeme und Zuständigkeiten</a:t>
            </a:r>
          </a:p>
        </p:txBody>
      </p:sp>
      <p:pic>
        <p:nvPicPr>
          <p:cNvPr id="64" name="Grafik 49">
            <a:extLst>
              <a:ext uri="{FF2B5EF4-FFF2-40B4-BE49-F238E27FC236}">
                <a16:creationId xmlns:a16="http://schemas.microsoft.com/office/drawing/2014/main" id="{6E81BDF0-B9A3-436B-9F69-8E96A7343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93" y="1478281"/>
            <a:ext cx="303198" cy="232610"/>
          </a:xfrm>
          <a:prstGeom prst="rect">
            <a:avLst/>
          </a:prstGeom>
        </p:spPr>
      </p:pic>
      <p:pic>
        <p:nvPicPr>
          <p:cNvPr id="65" name="Grafik 49">
            <a:extLst>
              <a:ext uri="{FF2B5EF4-FFF2-40B4-BE49-F238E27FC236}">
                <a16:creationId xmlns:a16="http://schemas.microsoft.com/office/drawing/2014/main" id="{E6D00E95-32C4-4F64-B9B7-2AAEDD9BF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14" y="2126879"/>
            <a:ext cx="303198" cy="232610"/>
          </a:xfrm>
          <a:prstGeom prst="rect">
            <a:avLst/>
          </a:prstGeom>
        </p:spPr>
      </p:pic>
      <p:pic>
        <p:nvPicPr>
          <p:cNvPr id="66" name="Grafik 53">
            <a:extLst>
              <a:ext uri="{FF2B5EF4-FFF2-40B4-BE49-F238E27FC236}">
                <a16:creationId xmlns:a16="http://schemas.microsoft.com/office/drawing/2014/main" id="{72C6B0B3-B011-497F-BD2E-AF614F983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93" y="2652584"/>
            <a:ext cx="303198" cy="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5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A007B138-E9AD-4A28-AAA7-749B77A70836}"/>
              </a:ext>
            </a:extLst>
          </p:cNvPr>
          <p:cNvSpPr/>
          <p:nvPr/>
        </p:nvSpPr>
        <p:spPr>
          <a:xfrm>
            <a:off x="370136" y="1710803"/>
            <a:ext cx="29382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110000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Anforderungen an Stellen, die Energiemanagementsysteme auditieren und zertifizieren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de-DE" sz="12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Verpflichtend für akkreditierte Stellen, dadurch ergeben sich indirekt Anforderungen auch für Unternehmen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105" name="Rechteck 104"/>
          <p:cNvSpPr/>
          <p:nvPr/>
        </p:nvSpPr>
        <p:spPr>
          <a:xfrm>
            <a:off x="3491880" y="1173706"/>
            <a:ext cx="2376264" cy="4789400"/>
          </a:xfrm>
          <a:prstGeom prst="rect">
            <a:avLst/>
          </a:prstGeom>
          <a:solidFill>
            <a:srgbClr val="C6F2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lvl="0" algn="ctr">
              <a:spcBef>
                <a:spcPct val="20000"/>
              </a:spcBef>
              <a:buSzPct val="110000"/>
            </a:pPr>
            <a:r>
              <a:rPr lang="de-DE" sz="2000" b="1" dirty="0">
                <a:solidFill>
                  <a:schemeClr val="tx1"/>
                </a:solidFill>
              </a:rPr>
              <a:t>EN ISO 50001:2018</a:t>
            </a:r>
            <a:br>
              <a:rPr lang="de-DE" sz="2000" b="1" dirty="0">
                <a:solidFill>
                  <a:schemeClr val="tx1"/>
                </a:solidFill>
              </a:rPr>
            </a:br>
            <a:r>
              <a:rPr lang="de-DE" sz="2000" b="1" dirty="0">
                <a:solidFill>
                  <a:schemeClr val="tx1"/>
                </a:solidFill>
              </a:rPr>
              <a:t>Energiemanagement-systeme – Anforderungen mit Anleitung zur Anwendung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A8444EA-FE14-4071-997C-D002D30DAEC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50000er Normenfamilie - Überblick 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CEBA143-4502-4EA2-995B-18682FF377B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74A6CE6-4349-477B-B48D-7EAB8622DDC3}"/>
              </a:ext>
            </a:extLst>
          </p:cNvPr>
          <p:cNvSpPr/>
          <p:nvPr/>
        </p:nvSpPr>
        <p:spPr>
          <a:xfrm>
            <a:off x="370136" y="1438275"/>
            <a:ext cx="2887720" cy="27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43A9C60-FDC0-4122-9E65-2D8B1126E282}"/>
              </a:ext>
            </a:extLst>
          </p:cNvPr>
          <p:cNvSpPr/>
          <p:nvPr/>
        </p:nvSpPr>
        <p:spPr>
          <a:xfrm>
            <a:off x="535853" y="2205647"/>
            <a:ext cx="2887720" cy="1388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15DA3B3-ACA0-4555-9E3D-9D60749365D1}"/>
              </a:ext>
            </a:extLst>
          </p:cNvPr>
          <p:cNvSpPr/>
          <p:nvPr/>
        </p:nvSpPr>
        <p:spPr>
          <a:xfrm>
            <a:off x="370136" y="1389873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50003:2014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E43135D-5F4B-49DF-BF96-68DA639BB52E}"/>
              </a:ext>
            </a:extLst>
          </p:cNvPr>
          <p:cNvSpPr/>
          <p:nvPr/>
        </p:nvSpPr>
        <p:spPr>
          <a:xfrm>
            <a:off x="370136" y="3573105"/>
            <a:ext cx="2938214" cy="220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SzPct val="110000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Energiemanagementsysteme - Messung und Verifizierung der energiebezogenen Leistung von Organisationen - Allgemeine Grundsätze und Anleitung</a:t>
            </a:r>
          </a:p>
          <a:p>
            <a:pPr lvl="0">
              <a:spcBef>
                <a:spcPct val="20000"/>
              </a:spcBef>
              <a:buSzPct val="110000"/>
            </a:pP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de-DE" sz="12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Leitfaden für systematische Nachweismessungen der umgesetzten Maßnahmen, Erstellung von Mess- und Überprüfungsplan</a:t>
            </a:r>
            <a:r>
              <a:rPr lang="es-E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lvl="0">
              <a:spcBef>
                <a:spcPct val="20000"/>
              </a:spcBef>
              <a:buSzPct val="11000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B183B97-9618-4B29-8267-83D7D7194A38}"/>
              </a:ext>
            </a:extLst>
          </p:cNvPr>
          <p:cNvSpPr/>
          <p:nvPr/>
        </p:nvSpPr>
        <p:spPr>
          <a:xfrm>
            <a:off x="370136" y="3300577"/>
            <a:ext cx="2887720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2637095-B964-4015-A68E-EC7E0883469C}"/>
              </a:ext>
            </a:extLst>
          </p:cNvPr>
          <p:cNvSpPr/>
          <p:nvPr/>
        </p:nvSpPr>
        <p:spPr>
          <a:xfrm>
            <a:off x="370136" y="3271503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50015:2014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10486DD2-2F3D-4A84-B7FF-DECF9DACE3D3}"/>
              </a:ext>
            </a:extLst>
          </p:cNvPr>
          <p:cNvSpPr/>
          <p:nvPr/>
        </p:nvSpPr>
        <p:spPr>
          <a:xfrm>
            <a:off x="6102168" y="1713865"/>
            <a:ext cx="2938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110000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Energiemanagementsysteme – Anleitung für die Anwendung, Wartung und Verbesserung des EnMS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8026F4E-6FAA-4A50-B0DB-F83CBFEE9B73}"/>
              </a:ext>
            </a:extLst>
          </p:cNvPr>
          <p:cNvSpPr/>
          <p:nvPr/>
        </p:nvSpPr>
        <p:spPr>
          <a:xfrm>
            <a:off x="6102168" y="1441337"/>
            <a:ext cx="2887720" cy="276999"/>
          </a:xfrm>
          <a:prstGeom prst="rect">
            <a:avLst/>
          </a:prstGeom>
          <a:solidFill>
            <a:srgbClr val="22B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10B07D8-98D3-434D-B3E9-7B2C0790931F}"/>
              </a:ext>
            </a:extLst>
          </p:cNvPr>
          <p:cNvSpPr/>
          <p:nvPr/>
        </p:nvSpPr>
        <p:spPr>
          <a:xfrm>
            <a:off x="6102168" y="1718335"/>
            <a:ext cx="2887720" cy="1388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4B6CA33-4922-438F-8E19-CF6FAACE9FFC}"/>
              </a:ext>
            </a:extLst>
          </p:cNvPr>
          <p:cNvSpPr/>
          <p:nvPr/>
        </p:nvSpPr>
        <p:spPr>
          <a:xfrm>
            <a:off x="6102168" y="1399950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50004:2014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EF775E7-39E1-42C6-9321-313C67394001}"/>
              </a:ext>
            </a:extLst>
          </p:cNvPr>
          <p:cNvSpPr/>
          <p:nvPr/>
        </p:nvSpPr>
        <p:spPr>
          <a:xfrm>
            <a:off x="6102168" y="3529709"/>
            <a:ext cx="2938214" cy="281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110000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Messung der energiebezogenen Leistung unter Nutzung von energetischen Ausgangsbasen (EnB) und Energieleistungskennzahlen (EnPI) – Allgemeine Grundsätze und Leitlinien</a:t>
            </a:r>
          </a:p>
          <a:p>
            <a:pPr lvl="0">
              <a:spcBef>
                <a:spcPct val="20000"/>
              </a:spcBef>
              <a:buSzPct val="110000"/>
            </a:pPr>
            <a:r>
              <a:rPr lang="de-DE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(Leitfaden für Anwender mit methodischen Ansätzen &amp; Praxisbeispielen zu Energie-kennzahlen, Anwendungshilfe zur Identifizierung von Einfluss-größen &amp; Erstellung von EnPI)</a:t>
            </a:r>
          </a:p>
          <a:p>
            <a:pPr lvl="0">
              <a:spcBef>
                <a:spcPct val="20000"/>
              </a:spcBef>
              <a:buSzPct val="110000"/>
            </a:pPr>
            <a:endParaRPr lang="en-US" sz="1400" dirty="0">
              <a:solidFill>
                <a:srgbClr val="22B88B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262DC95-4A3C-430C-B824-4AB97A015EDE}"/>
              </a:ext>
            </a:extLst>
          </p:cNvPr>
          <p:cNvSpPr/>
          <p:nvPr/>
        </p:nvSpPr>
        <p:spPr>
          <a:xfrm>
            <a:off x="6102168" y="3257181"/>
            <a:ext cx="2887720" cy="276999"/>
          </a:xfrm>
          <a:prstGeom prst="rect">
            <a:avLst/>
          </a:prstGeom>
          <a:solidFill>
            <a:srgbClr val="1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3F3B359-59B4-4BE7-BEB4-859088AC2390}"/>
              </a:ext>
            </a:extLst>
          </p:cNvPr>
          <p:cNvSpPr/>
          <p:nvPr/>
        </p:nvSpPr>
        <p:spPr>
          <a:xfrm>
            <a:off x="6102168" y="3534178"/>
            <a:ext cx="2887720" cy="2286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6322880C-0AED-4F59-995A-A512DB719D01}"/>
              </a:ext>
            </a:extLst>
          </p:cNvPr>
          <p:cNvSpPr/>
          <p:nvPr/>
        </p:nvSpPr>
        <p:spPr>
          <a:xfrm>
            <a:off x="6102168" y="3227787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50006:2014</a:t>
            </a:r>
          </a:p>
        </p:txBody>
      </p:sp>
    </p:spTree>
    <p:extLst>
      <p:ext uri="{BB962C8B-B14F-4D97-AF65-F5344CB8AC3E}">
        <p14:creationId xmlns:p14="http://schemas.microsoft.com/office/powerpoint/2010/main" val="677620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77" y="2068012"/>
            <a:ext cx="5503920" cy="3948356"/>
          </a:xfrm>
          <a:prstGeom prst="rect">
            <a:avLst/>
          </a:prstGeom>
        </p:spPr>
      </p:pic>
      <p:sp>
        <p:nvSpPr>
          <p:cNvPr id="8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25799" y="2068012"/>
            <a:ext cx="2003625" cy="39483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lnSpc>
                <a:spcPts val="2400"/>
              </a:lnSpc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Benötigte Schnittstellen zur Energieeffizienzcontrolling-Software umsetzen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672834" y="6016368"/>
            <a:ext cx="1446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/>
              <a:t>Source: ÖKOTEC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Rechteck 14">
            <a:extLst>
              <a:ext uri="{FF2B5EF4-FFF2-40B4-BE49-F238E27FC236}">
                <a16:creationId xmlns:a16="http://schemas.microsoft.com/office/drawing/2014/main" id="{99B2B078-29B2-4B66-A619-21FC8BA1D8E6}"/>
              </a:ext>
            </a:extLst>
          </p:cNvPr>
          <p:cNvSpPr/>
          <p:nvPr/>
        </p:nvSpPr>
        <p:spPr>
          <a:xfrm>
            <a:off x="370136" y="964920"/>
            <a:ext cx="8403728" cy="7372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6AF34D5-869D-4AC0-87BD-AFE355DBF389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738002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Schritt 4: Messkonzept, Schnittstellen und Kennzahlen im Energiecontrolling umsetzen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C65A8F4-AFB5-43E5-B321-41BA9910F3AD}"/>
              </a:ext>
            </a:extLst>
          </p:cNvPr>
          <p:cNvSpPr/>
          <p:nvPr/>
        </p:nvSpPr>
        <p:spPr>
          <a:xfrm>
            <a:off x="8547545" y="273637"/>
            <a:ext cx="224991" cy="7373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407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DBA91986-CF5E-4CE9-AC9B-DA264DC9CD85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738002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Schritt 4: Messkonzept, Schnittstellen und Kennzahlen im Energiecontrolling umsetzen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6C2999-4BC1-45B0-BAB9-19AD26F83A67}"/>
              </a:ext>
            </a:extLst>
          </p:cNvPr>
          <p:cNvSpPr/>
          <p:nvPr/>
        </p:nvSpPr>
        <p:spPr>
          <a:xfrm>
            <a:off x="8547545" y="273637"/>
            <a:ext cx="224991" cy="7373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hteck 53">
            <a:extLst>
              <a:ext uri="{FF2B5EF4-FFF2-40B4-BE49-F238E27FC236}">
                <a16:creationId xmlns:a16="http://schemas.microsoft.com/office/drawing/2014/main" id="{BB0C3B6E-6DD3-43AF-900B-56DA270C4E4B}"/>
              </a:ext>
            </a:extLst>
          </p:cNvPr>
          <p:cNvSpPr/>
          <p:nvPr/>
        </p:nvSpPr>
        <p:spPr>
          <a:xfrm>
            <a:off x="2565812" y="983535"/>
            <a:ext cx="6206724" cy="25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basis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BMU EnPI-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(Federal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Environment, Germany)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Tabelle 3">
                <a:extLst>
                  <a:ext uri="{FF2B5EF4-FFF2-40B4-BE49-F238E27FC236}">
                    <a16:creationId xmlns:a16="http://schemas.microsoft.com/office/drawing/2014/main" id="{C431FF31-BFD7-49E9-9547-DCF1640877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0860517"/>
                  </p:ext>
                </p:extLst>
              </p:nvPr>
            </p:nvGraphicFramePr>
            <p:xfrm>
              <a:off x="220894" y="1864570"/>
              <a:ext cx="8731117" cy="4171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38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30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43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95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/>
                            <a:t>EnPI als</a:t>
                          </a:r>
                          <a:r>
                            <a:rPr lang="de-DE" baseline="0" dirty="0"/>
                            <a:t> </a:t>
                          </a:r>
                          <a:r>
                            <a:rPr lang="de-DE" dirty="0"/>
                            <a:t>Aufwand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/>
                            <a:t>EnPI als Effizienz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/>
                            <a:t>EnPI als Intensität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95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/>
                                  </a:rPr>
                                  <m:t>𝐴𝑢𝑓𝑤</m:t>
                                </m:r>
                                <m:r>
                                  <m:rPr>
                                    <m:nor/>
                                  </m:rPr>
                                  <a:rPr lang="de-DE" b="0" i="0" dirty="0" smtClean="0">
                                    <a:latin typeface="Cambria Math"/>
                                  </a:rPr>
                                  <m:t>and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de-DE" sz="1200" b="0" i="0" dirty="0" smtClean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de-DE" sz="1200" b="0" i="0" dirty="0" smtClean="0"/>
                                  <m:t>und</m:t>
                                </m:r>
                                <m:r>
                                  <m:rPr>
                                    <m:nor/>
                                  </m:rPr>
                                  <a:rPr lang="de-DE" sz="12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sz="1200" b="0" i="0" dirty="0" smtClean="0"/>
                                  <m:t>Nutzen</m:t>
                                </m:r>
                                <m:r>
                                  <m:rPr>
                                    <m:nor/>
                                  </m:rPr>
                                  <a:rPr lang="de-DE" sz="12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sz="1200" b="0" i="0" dirty="0" smtClean="0"/>
                                  <m:t>informativ</m:t>
                                </m:r>
                                <m:r>
                                  <m:rPr>
                                    <m:nor/>
                                  </m:rPr>
                                  <a:rPr lang="de-DE" sz="12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sz="1200" b="0" i="0" dirty="0" smtClean="0"/>
                                  <m:t>in</m:t>
                                </m:r>
                                <m:r>
                                  <m:rPr>
                                    <m:nor/>
                                  </m:rPr>
                                  <a:rPr lang="de-DE" sz="12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sz="1200" b="0" i="0" dirty="0" smtClean="0"/>
                                  <m:t>Diagramm</m:t>
                                </m:r>
                                <m:r>
                                  <m:rPr>
                                    <m:nor/>
                                  </m:rPr>
                                  <a:rPr lang="de-DE" sz="1200" b="0" i="0" dirty="0" smtClean="0"/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dirty="0" smtClean="0">
                                        <a:latin typeface="Cambria Math"/>
                                      </a:rPr>
                                      <m:t>𝑁𝑢𝑡𝑧𝑒𝑛</m:t>
                                    </m:r>
                                  </m:num>
                                  <m:den>
                                    <m:r>
                                      <a:rPr lang="de-DE" b="0" i="1" dirty="0" smtClean="0">
                                        <a:latin typeface="Cambria Math"/>
                                      </a:rPr>
                                      <m:t>𝐴𝑢𝑓𝑤𝑎𝑛𝑑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dirty="0" smtClean="0">
                                        <a:latin typeface="Cambria Math"/>
                                      </a:rPr>
                                      <m:t>𝐴𝑢𝑓𝑤𝑎𝑛𝑑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 </m:t>
                                    </m:r>
                                  </m:num>
                                  <m:den>
                                    <m:r>
                                      <a:rPr lang="de-DE" b="0" i="1" dirty="0" smtClean="0">
                                        <a:latin typeface="Cambria Math"/>
                                      </a:rPr>
                                      <m:t>𝑁𝑢𝑡𝑧𝑒𝑛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9574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Tabelle 3">
                <a:extLst>
                  <a:ext uri="{FF2B5EF4-FFF2-40B4-BE49-F238E27FC236}">
                    <a16:creationId xmlns:a16="http://schemas.microsoft.com/office/drawing/2014/main" id="{C431FF31-BFD7-49E9-9547-DCF1640877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0860517"/>
                  </p:ext>
                </p:extLst>
              </p:nvPr>
            </p:nvGraphicFramePr>
            <p:xfrm>
              <a:off x="220894" y="1864570"/>
              <a:ext cx="8731117" cy="4171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38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30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43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95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/>
                            <a:t>EnPI als</a:t>
                          </a:r>
                          <a:r>
                            <a:rPr lang="de-DE" baseline="0" dirty="0"/>
                            <a:t> </a:t>
                          </a:r>
                          <a:r>
                            <a:rPr lang="de-DE" dirty="0"/>
                            <a:t>Aufwand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/>
                            <a:t>EnPI als Effizienz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/>
                            <a:t>EnPI als Intensität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3098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97" t="-62963" r="-182874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14382" t="-62963" r="-108764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98750" t="-62963" r="-833" b="-4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0896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extfeld 6">
            <a:extLst>
              <a:ext uri="{FF2B5EF4-FFF2-40B4-BE49-F238E27FC236}">
                <a16:creationId xmlns:a16="http://schemas.microsoft.com/office/drawing/2014/main" id="{A2030D33-DE64-46F6-BBE6-E80955EBCA0E}"/>
              </a:ext>
            </a:extLst>
          </p:cNvPr>
          <p:cNvSpPr txBox="1"/>
          <p:nvPr/>
        </p:nvSpPr>
        <p:spPr>
          <a:xfrm>
            <a:off x="8039100" y="1930365"/>
            <a:ext cx="647700" cy="352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feld 12">
            <a:extLst>
              <a:ext uri="{FF2B5EF4-FFF2-40B4-BE49-F238E27FC236}">
                <a16:creationId xmlns:a16="http://schemas.microsoft.com/office/drawing/2014/main" id="{3C902DA9-EFC9-458C-84BA-07A221223985}"/>
              </a:ext>
            </a:extLst>
          </p:cNvPr>
          <p:cNvSpPr txBox="1"/>
          <p:nvPr/>
        </p:nvSpPr>
        <p:spPr>
          <a:xfrm>
            <a:off x="7845206" y="5467482"/>
            <a:ext cx="231993" cy="832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b="1" dirty="0"/>
              <a:t>*</a:t>
            </a:r>
            <a:endParaRPr lang="en-US" b="1" dirty="0"/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F0748EEB-F066-4BC8-8438-43A81A52F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61" b="8821"/>
          <a:stretch/>
        </p:blipFill>
        <p:spPr bwMode="auto">
          <a:xfrm>
            <a:off x="220894" y="3017094"/>
            <a:ext cx="3070321" cy="300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feld 14">
            <a:extLst>
              <a:ext uri="{FF2B5EF4-FFF2-40B4-BE49-F238E27FC236}">
                <a16:creationId xmlns:a16="http://schemas.microsoft.com/office/drawing/2014/main" id="{D69A2A31-81B6-4930-A6C1-877E26FE86EB}"/>
              </a:ext>
            </a:extLst>
          </p:cNvPr>
          <p:cNvSpPr txBox="1"/>
          <p:nvPr/>
        </p:nvSpPr>
        <p:spPr>
          <a:xfrm>
            <a:off x="2781299" y="2940894"/>
            <a:ext cx="638173" cy="190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kW Kälte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feld 20">
            <a:extLst>
              <a:ext uri="{FF2B5EF4-FFF2-40B4-BE49-F238E27FC236}">
                <a16:creationId xmlns:a16="http://schemas.microsoft.com/office/drawing/2014/main" id="{12A39432-36FD-4E03-8825-C132BD757659}"/>
              </a:ext>
            </a:extLst>
          </p:cNvPr>
          <p:cNvSpPr txBox="1"/>
          <p:nvPr/>
        </p:nvSpPr>
        <p:spPr>
          <a:xfrm>
            <a:off x="152401" y="2912319"/>
            <a:ext cx="638173" cy="190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kW Strom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0DE76E08-5C62-463B-B131-AA2CE83C9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24" b="12224"/>
          <a:stretch/>
        </p:blipFill>
        <p:spPr bwMode="auto">
          <a:xfrm>
            <a:off x="3478376" y="2936770"/>
            <a:ext cx="2530475" cy="308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A82B6E94-6143-4A29-9A84-079643D50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425"/>
          <a:stretch/>
        </p:blipFill>
        <p:spPr bwMode="auto">
          <a:xfrm>
            <a:off x="6126260" y="3305123"/>
            <a:ext cx="2816225" cy="272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feld 25">
            <a:extLst>
              <a:ext uri="{FF2B5EF4-FFF2-40B4-BE49-F238E27FC236}">
                <a16:creationId xmlns:a16="http://schemas.microsoft.com/office/drawing/2014/main" id="{04704A86-8E28-4667-BEFD-8F8793ADD5EE}"/>
              </a:ext>
            </a:extLst>
          </p:cNvPr>
          <p:cNvSpPr txBox="1"/>
          <p:nvPr/>
        </p:nvSpPr>
        <p:spPr>
          <a:xfrm>
            <a:off x="3383126" y="2932419"/>
            <a:ext cx="941224" cy="190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kW Kälte / kW Strom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feld 26">
            <a:extLst>
              <a:ext uri="{FF2B5EF4-FFF2-40B4-BE49-F238E27FC236}">
                <a16:creationId xmlns:a16="http://schemas.microsoft.com/office/drawing/2014/main" id="{0D8B419D-557E-40E2-9EB2-BB01632CFD3F}"/>
              </a:ext>
            </a:extLst>
          </p:cNvPr>
          <p:cNvSpPr txBox="1"/>
          <p:nvPr/>
        </p:nvSpPr>
        <p:spPr>
          <a:xfrm>
            <a:off x="6040535" y="2922894"/>
            <a:ext cx="941224" cy="190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kW Strom / kW Kälte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A72CD872-9C3E-453F-ABEF-EA6C8F8FAB02}"/>
              </a:ext>
            </a:extLst>
          </p:cNvPr>
          <p:cNvSpPr txBox="1">
            <a:spLocks/>
          </p:cNvSpPr>
          <p:nvPr/>
        </p:nvSpPr>
        <p:spPr>
          <a:xfrm>
            <a:off x="539550" y="1201761"/>
            <a:ext cx="8423279" cy="64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/>
              <a:t>EnPIs in der Energieeffizienzcontrolling-Software hinterlegen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9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42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0A2A68-EFD3-489C-AF92-1F1AD061187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Empfohlener Einführungsplan Schritt für Schritt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D6366-EC73-4F17-AA75-3969E4B436A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Abgerundetes Rechteck 4">
            <a:extLst>
              <a:ext uri="{FF2B5EF4-FFF2-40B4-BE49-F238E27FC236}">
                <a16:creationId xmlns:a16="http://schemas.microsoft.com/office/drawing/2014/main" id="{199FCCE6-8E6C-4ABA-8CF5-C4F977B35CEE}"/>
              </a:ext>
            </a:extLst>
          </p:cNvPr>
          <p:cNvSpPr/>
          <p:nvPr/>
        </p:nvSpPr>
        <p:spPr>
          <a:xfrm>
            <a:off x="386862" y="1086384"/>
            <a:ext cx="7447083" cy="3701566"/>
          </a:xfrm>
          <a:prstGeom prst="roundRect">
            <a:avLst>
              <a:gd name="adj" fmla="val 5518"/>
            </a:avLst>
          </a:prstGeom>
          <a:noFill/>
          <a:ln w="28575">
            <a:solidFill>
              <a:srgbClr val="054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hteck 54">
            <a:extLst>
              <a:ext uri="{FF2B5EF4-FFF2-40B4-BE49-F238E27FC236}">
                <a16:creationId xmlns:a16="http://schemas.microsoft.com/office/drawing/2014/main" id="{917484B1-560A-423F-AF9C-69030D1CF1EE}"/>
              </a:ext>
            </a:extLst>
          </p:cNvPr>
          <p:cNvSpPr/>
          <p:nvPr/>
        </p:nvSpPr>
        <p:spPr>
          <a:xfrm>
            <a:off x="496891" y="2397741"/>
            <a:ext cx="6339600" cy="130867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3: Planung der angestrebten Visualisierung und Design der </a:t>
            </a:r>
            <a:r>
              <a:rPr kumimoji="0" lang="de-D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(Energiekennzahlen)</a:t>
            </a:r>
          </a:p>
        </p:txBody>
      </p:sp>
      <p:sp>
        <p:nvSpPr>
          <p:cNvPr id="14" name="Rechteck 56">
            <a:extLst>
              <a:ext uri="{FF2B5EF4-FFF2-40B4-BE49-F238E27FC236}">
                <a16:creationId xmlns:a16="http://schemas.microsoft.com/office/drawing/2014/main" id="{5F5500B9-67BF-4882-9EEB-0C2FCFE10C8D}"/>
              </a:ext>
            </a:extLst>
          </p:cNvPr>
          <p:cNvSpPr/>
          <p:nvPr/>
        </p:nvSpPr>
        <p:spPr>
          <a:xfrm>
            <a:off x="496890" y="1143945"/>
            <a:ext cx="7224709" cy="10029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1: Festlegung der Grenzen und Anwendungsbereiche je System (Anlagen-,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Prozess-, Gebäudetechnik)</a:t>
            </a:r>
          </a:p>
        </p:txBody>
      </p:sp>
      <p:sp>
        <p:nvSpPr>
          <p:cNvPr id="15" name="Rechteck 57">
            <a:extLst>
              <a:ext uri="{FF2B5EF4-FFF2-40B4-BE49-F238E27FC236}">
                <a16:creationId xmlns:a16="http://schemas.microsoft.com/office/drawing/2014/main" id="{4F09A7AE-8616-4289-B06D-5703CFD9B869}"/>
              </a:ext>
            </a:extLst>
          </p:cNvPr>
          <p:cNvSpPr/>
          <p:nvPr/>
        </p:nvSpPr>
        <p:spPr>
          <a:xfrm>
            <a:off x="498891" y="3258474"/>
            <a:ext cx="6338277" cy="1047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4: Implementierung in das Energiecontrolling</a:t>
            </a:r>
          </a:p>
        </p:txBody>
      </p:sp>
      <p:sp>
        <p:nvSpPr>
          <p:cNvPr id="16" name="Rechteck 59">
            <a:extLst>
              <a:ext uri="{FF2B5EF4-FFF2-40B4-BE49-F238E27FC236}">
                <a16:creationId xmlns:a16="http://schemas.microsoft.com/office/drawing/2014/main" id="{5139E4DF-FAE8-417D-A4D7-5BAFCECB5232}"/>
              </a:ext>
            </a:extLst>
          </p:cNvPr>
          <p:cNvSpPr/>
          <p:nvPr/>
        </p:nvSpPr>
        <p:spPr>
          <a:xfrm>
            <a:off x="481743" y="3855660"/>
            <a:ext cx="6355425" cy="9120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60">
            <a:extLst>
              <a:ext uri="{FF2B5EF4-FFF2-40B4-BE49-F238E27FC236}">
                <a16:creationId xmlns:a16="http://schemas.microsoft.com/office/drawing/2014/main" id="{0AA8F1A9-83E1-49C2-9813-6415E4C1D4F5}"/>
              </a:ext>
            </a:extLst>
          </p:cNvPr>
          <p:cNvSpPr/>
          <p:nvPr/>
        </p:nvSpPr>
        <p:spPr>
          <a:xfrm>
            <a:off x="537885" y="2673350"/>
            <a:ext cx="2433662" cy="56951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t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Festlegung der Bewertungsarten für unterschiedliche Aufwände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kern="0" dirty="0">
                <a:solidFill>
                  <a:prstClr val="white"/>
                </a:solidFill>
              </a:rPr>
              <a:t>(z. B. Kosten, Primärenergie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8" name="Freihandform 61">
            <a:extLst>
              <a:ext uri="{FF2B5EF4-FFF2-40B4-BE49-F238E27FC236}">
                <a16:creationId xmlns:a16="http://schemas.microsoft.com/office/drawing/2014/main" id="{7925A15B-CBD3-4A44-A391-B66B5C81DA5D}"/>
              </a:ext>
            </a:extLst>
          </p:cNvPr>
          <p:cNvSpPr/>
          <p:nvPr/>
        </p:nvSpPr>
        <p:spPr>
          <a:xfrm>
            <a:off x="537885" y="1392507"/>
            <a:ext cx="1668791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die Erfassung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von Ist-Werten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63">
            <a:extLst>
              <a:ext uri="{FF2B5EF4-FFF2-40B4-BE49-F238E27FC236}">
                <a16:creationId xmlns:a16="http://schemas.microsoft.com/office/drawing/2014/main" id="{FC53612E-4061-4AA3-AE1A-5274B3532DDB}"/>
              </a:ext>
            </a:extLst>
          </p:cNvPr>
          <p:cNvSpPr/>
          <p:nvPr/>
        </p:nvSpPr>
        <p:spPr>
          <a:xfrm>
            <a:off x="3059773" y="2673350"/>
            <a:ext cx="3751012" cy="284755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der </a:t>
            </a:r>
            <a:r>
              <a:rPr kumimoji="0" lang="de-DE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die abgebildet werden sollen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65">
            <a:extLst>
              <a:ext uri="{FF2B5EF4-FFF2-40B4-BE49-F238E27FC236}">
                <a16:creationId xmlns:a16="http://schemas.microsoft.com/office/drawing/2014/main" id="{402FFDB1-24FF-41B4-A587-4F333CCEC833}"/>
              </a:ext>
            </a:extLst>
          </p:cNvPr>
          <p:cNvSpPr/>
          <p:nvPr/>
        </p:nvSpPr>
        <p:spPr>
          <a:xfrm>
            <a:off x="537096" y="3528991"/>
            <a:ext cx="1051940" cy="31724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Umsetzung Messstellen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ihandform 66">
            <a:extLst>
              <a:ext uri="{FF2B5EF4-FFF2-40B4-BE49-F238E27FC236}">
                <a16:creationId xmlns:a16="http://schemas.microsoft.com/office/drawing/2014/main" id="{777D92DC-E467-4BF2-86ED-CECEDD2536BD}"/>
              </a:ext>
            </a:extLst>
          </p:cNvPr>
          <p:cNvSpPr/>
          <p:nvPr/>
        </p:nvSpPr>
        <p:spPr>
          <a:xfrm>
            <a:off x="2522602" y="3520519"/>
            <a:ext cx="1586041" cy="32572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Einpflegen </a:t>
            </a:r>
            <a:r>
              <a:rPr lang="de-DE" sz="1000" b="1" kern="0" dirty="0">
                <a:solidFill>
                  <a:prstClr val="white"/>
                </a:solidFill>
              </a:rPr>
              <a:t>Systeme nach Nutzen-Aufwand-Schema</a:t>
            </a:r>
            <a:endParaRPr lang="de-DE" sz="1000" kern="0" dirty="0">
              <a:solidFill>
                <a:prstClr val="white"/>
              </a:solidFill>
            </a:endParaRPr>
          </a:p>
        </p:txBody>
      </p:sp>
      <p:sp>
        <p:nvSpPr>
          <p:cNvPr id="22" name="Freihandform 67">
            <a:extLst>
              <a:ext uri="{FF2B5EF4-FFF2-40B4-BE49-F238E27FC236}">
                <a16:creationId xmlns:a16="http://schemas.microsoft.com/office/drawing/2014/main" id="{FA54B365-11DF-438D-8586-9EE878E6CD14}"/>
              </a:ext>
            </a:extLst>
          </p:cNvPr>
          <p:cNvSpPr/>
          <p:nvPr/>
        </p:nvSpPr>
        <p:spPr>
          <a:xfrm>
            <a:off x="1658845" y="3526677"/>
            <a:ext cx="793948" cy="319563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white"/>
                </a:solidFill>
                <a:latin typeface="Calibri"/>
              </a:rPr>
              <a:t>Umsetzung Schnittstellen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ihandform 68">
            <a:extLst>
              <a:ext uri="{FF2B5EF4-FFF2-40B4-BE49-F238E27FC236}">
                <a16:creationId xmlns:a16="http://schemas.microsoft.com/office/drawing/2014/main" id="{A96D9867-D25C-4D08-BB31-CFBF4FA79502}"/>
              </a:ext>
            </a:extLst>
          </p:cNvPr>
          <p:cNvSpPr/>
          <p:nvPr/>
        </p:nvSpPr>
        <p:spPr>
          <a:xfrm>
            <a:off x="2305784" y="1392507"/>
            <a:ext cx="1323488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Monitoring                     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ihandform 77">
            <a:extLst>
              <a:ext uri="{FF2B5EF4-FFF2-40B4-BE49-F238E27FC236}">
                <a16:creationId xmlns:a16="http://schemas.microsoft.com/office/drawing/2014/main" id="{806CBEE0-108F-4976-80FB-06A440514648}"/>
              </a:ext>
            </a:extLst>
          </p:cNvPr>
          <p:cNvSpPr/>
          <p:nvPr/>
        </p:nvSpPr>
        <p:spPr>
          <a:xfrm>
            <a:off x="5582838" y="3528991"/>
            <a:ext cx="1219971" cy="31724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Einpflegen und ggf. Vernetzung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der </a:t>
            </a:r>
            <a:r>
              <a:rPr kumimoji="0" lang="de-DE" sz="10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82">
            <a:extLst>
              <a:ext uri="{FF2B5EF4-FFF2-40B4-BE49-F238E27FC236}">
                <a16:creationId xmlns:a16="http://schemas.microsoft.com/office/drawing/2014/main" id="{8B1E53CE-A5AE-47F5-AFAA-429F0222CA57}"/>
              </a:ext>
            </a:extLst>
          </p:cNvPr>
          <p:cNvSpPr/>
          <p:nvPr/>
        </p:nvSpPr>
        <p:spPr>
          <a:xfrm>
            <a:off x="488597" y="3867478"/>
            <a:ext cx="4229789" cy="3714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5: Erfassung, Monitoring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 Benchmarking anhand der </a:t>
            </a:r>
            <a:r>
              <a:rPr kumimoji="0" lang="de-DE" sz="11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ihandform 83">
            <a:extLst>
              <a:ext uri="{FF2B5EF4-FFF2-40B4-BE49-F238E27FC236}">
                <a16:creationId xmlns:a16="http://schemas.microsoft.com/office/drawing/2014/main" id="{B39B0165-5B47-4615-91AC-AF21AB6908F3}"/>
              </a:ext>
            </a:extLst>
          </p:cNvPr>
          <p:cNvSpPr/>
          <p:nvPr/>
        </p:nvSpPr>
        <p:spPr>
          <a:xfrm>
            <a:off x="1317031" y="4135278"/>
            <a:ext cx="1534848" cy="20459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</a:p>
        </p:txBody>
      </p:sp>
      <p:sp>
        <p:nvSpPr>
          <p:cNvPr id="27" name="Freihandform 84">
            <a:extLst>
              <a:ext uri="{FF2B5EF4-FFF2-40B4-BE49-F238E27FC236}">
                <a16:creationId xmlns:a16="http://schemas.microsoft.com/office/drawing/2014/main" id="{447A3138-CE2E-4FF3-8DFE-5C97E240523F}"/>
              </a:ext>
            </a:extLst>
          </p:cNvPr>
          <p:cNvSpPr/>
          <p:nvPr/>
        </p:nvSpPr>
        <p:spPr>
          <a:xfrm>
            <a:off x="539881" y="4135279"/>
            <a:ext cx="716800" cy="20721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Erfassung</a:t>
            </a:r>
          </a:p>
        </p:txBody>
      </p:sp>
      <p:sp>
        <p:nvSpPr>
          <p:cNvPr id="28" name="Freihandform 85">
            <a:extLst>
              <a:ext uri="{FF2B5EF4-FFF2-40B4-BE49-F238E27FC236}">
                <a16:creationId xmlns:a16="http://schemas.microsoft.com/office/drawing/2014/main" id="{02991090-8CD9-464F-8BF9-9E42052A672A}"/>
              </a:ext>
            </a:extLst>
          </p:cNvPr>
          <p:cNvSpPr/>
          <p:nvPr/>
        </p:nvSpPr>
        <p:spPr>
          <a:xfrm>
            <a:off x="1317031" y="4391148"/>
            <a:ext cx="751232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Erstellung Baseline</a:t>
            </a:r>
          </a:p>
        </p:txBody>
      </p:sp>
      <p:sp>
        <p:nvSpPr>
          <p:cNvPr id="35" name="Freihandform 86">
            <a:extLst>
              <a:ext uri="{FF2B5EF4-FFF2-40B4-BE49-F238E27FC236}">
                <a16:creationId xmlns:a16="http://schemas.microsoft.com/office/drawing/2014/main" id="{F1528A9B-7621-41FD-B03E-500060C8F944}"/>
              </a:ext>
            </a:extLst>
          </p:cNvPr>
          <p:cNvSpPr/>
          <p:nvPr/>
        </p:nvSpPr>
        <p:spPr>
          <a:xfrm>
            <a:off x="2135974" y="4391148"/>
            <a:ext cx="71590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prstClr val="black"/>
                </a:solidFill>
                <a:latin typeface="Calibri"/>
              </a:rPr>
              <a:t>Soll-Ist Vergleich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ihandform 87">
            <a:extLst>
              <a:ext uri="{FF2B5EF4-FFF2-40B4-BE49-F238E27FC236}">
                <a16:creationId xmlns:a16="http://schemas.microsoft.com/office/drawing/2014/main" id="{5F9A6125-94DC-47C4-AA35-4DD90B89D8E1}"/>
              </a:ext>
            </a:extLst>
          </p:cNvPr>
          <p:cNvSpPr/>
          <p:nvPr/>
        </p:nvSpPr>
        <p:spPr>
          <a:xfrm>
            <a:off x="537885" y="4390957"/>
            <a:ext cx="71879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IST-Werte</a:t>
            </a:r>
          </a:p>
        </p:txBody>
      </p:sp>
      <p:sp>
        <p:nvSpPr>
          <p:cNvPr id="37" name="Freihandform 88">
            <a:extLst>
              <a:ext uri="{FF2B5EF4-FFF2-40B4-BE49-F238E27FC236}">
                <a16:creationId xmlns:a16="http://schemas.microsoft.com/office/drawing/2014/main" id="{5DA9A33D-245C-4D1E-9A6C-E519E8E3C65D}"/>
              </a:ext>
            </a:extLst>
          </p:cNvPr>
          <p:cNvSpPr/>
          <p:nvPr/>
        </p:nvSpPr>
        <p:spPr>
          <a:xfrm>
            <a:off x="4210238" y="3525269"/>
            <a:ext cx="1258371" cy="32097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Ergänzung Systeme um externe Einflussgrößen</a:t>
            </a:r>
          </a:p>
        </p:txBody>
      </p:sp>
      <p:sp>
        <p:nvSpPr>
          <p:cNvPr id="38" name="Freihandform 89">
            <a:extLst>
              <a:ext uri="{FF2B5EF4-FFF2-40B4-BE49-F238E27FC236}">
                <a16:creationId xmlns:a16="http://schemas.microsoft.com/office/drawing/2014/main" id="{494BCF6B-3697-4FFA-B5A6-FDD16922C03D}"/>
              </a:ext>
            </a:extLst>
          </p:cNvPr>
          <p:cNvSpPr/>
          <p:nvPr/>
        </p:nvSpPr>
        <p:spPr>
          <a:xfrm>
            <a:off x="2937660" y="4391148"/>
            <a:ext cx="728650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Erstellung Benchmarks</a:t>
            </a:r>
          </a:p>
        </p:txBody>
      </p:sp>
      <p:sp>
        <p:nvSpPr>
          <p:cNvPr id="39" name="Freihandform 92">
            <a:extLst>
              <a:ext uri="{FF2B5EF4-FFF2-40B4-BE49-F238E27FC236}">
                <a16:creationId xmlns:a16="http://schemas.microsoft.com/office/drawing/2014/main" id="{4B087163-AA85-4CD6-BFE8-1A8512E5D6B7}"/>
              </a:ext>
            </a:extLst>
          </p:cNvPr>
          <p:cNvSpPr/>
          <p:nvPr/>
        </p:nvSpPr>
        <p:spPr>
          <a:xfrm>
            <a:off x="3742348" y="1392507"/>
            <a:ext cx="1563614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Benchmarking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ihandform 93">
            <a:extLst>
              <a:ext uri="{FF2B5EF4-FFF2-40B4-BE49-F238E27FC236}">
                <a16:creationId xmlns:a16="http://schemas.microsoft.com/office/drawing/2014/main" id="{6CFD3B0D-9AFB-4FC9-9D59-B868294F2E14}"/>
              </a:ext>
            </a:extLst>
          </p:cNvPr>
          <p:cNvSpPr/>
          <p:nvPr/>
        </p:nvSpPr>
        <p:spPr>
          <a:xfrm>
            <a:off x="3730299" y="4391148"/>
            <a:ext cx="988087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Bewertung Einsparpotenziale</a:t>
            </a:r>
          </a:p>
        </p:txBody>
      </p:sp>
      <p:sp>
        <p:nvSpPr>
          <p:cNvPr id="41" name="Freihandform 94">
            <a:extLst>
              <a:ext uri="{FF2B5EF4-FFF2-40B4-BE49-F238E27FC236}">
                <a16:creationId xmlns:a16="http://schemas.microsoft.com/office/drawing/2014/main" id="{1CC56D13-2B2B-4780-BF8E-799CFFEB9506}"/>
              </a:ext>
            </a:extLst>
          </p:cNvPr>
          <p:cNvSpPr/>
          <p:nvPr/>
        </p:nvSpPr>
        <p:spPr>
          <a:xfrm>
            <a:off x="2937659" y="4130676"/>
            <a:ext cx="1780727" cy="20920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Benchmarking</a:t>
            </a:r>
          </a:p>
        </p:txBody>
      </p:sp>
      <p:sp>
        <p:nvSpPr>
          <p:cNvPr id="42" name="Freihandform 95">
            <a:extLst>
              <a:ext uri="{FF2B5EF4-FFF2-40B4-BE49-F238E27FC236}">
                <a16:creationId xmlns:a16="http://schemas.microsoft.com/office/drawing/2014/main" id="{01C2C5CB-801F-4BA6-9C23-A569108076E4}"/>
              </a:ext>
            </a:extLst>
          </p:cNvPr>
          <p:cNvSpPr/>
          <p:nvPr/>
        </p:nvSpPr>
        <p:spPr>
          <a:xfrm>
            <a:off x="5740575" y="2984165"/>
            <a:ext cx="1070212" cy="241514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 als Intensität</a:t>
            </a:r>
          </a:p>
        </p:txBody>
      </p:sp>
      <p:sp>
        <p:nvSpPr>
          <p:cNvPr id="43" name="Freihandform 96">
            <a:extLst>
              <a:ext uri="{FF2B5EF4-FFF2-40B4-BE49-F238E27FC236}">
                <a16:creationId xmlns:a16="http://schemas.microsoft.com/office/drawing/2014/main" id="{AD2886A1-4375-4A42-8C94-5360B86325C2}"/>
              </a:ext>
            </a:extLst>
          </p:cNvPr>
          <p:cNvSpPr/>
          <p:nvPr/>
        </p:nvSpPr>
        <p:spPr>
          <a:xfrm>
            <a:off x="4402045" y="2984165"/>
            <a:ext cx="1274568" cy="240302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prstClr val="black"/>
                </a:solidFill>
                <a:latin typeface="Calibri"/>
              </a:rPr>
              <a:t>EnPI als Effizienz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ihandform 97">
            <a:extLst>
              <a:ext uri="{FF2B5EF4-FFF2-40B4-BE49-F238E27FC236}">
                <a16:creationId xmlns:a16="http://schemas.microsoft.com/office/drawing/2014/main" id="{9537685A-C22F-471D-8DD3-50D6171E72EA}"/>
              </a:ext>
            </a:extLst>
          </p:cNvPr>
          <p:cNvSpPr/>
          <p:nvPr/>
        </p:nvSpPr>
        <p:spPr>
          <a:xfrm>
            <a:off x="3059773" y="2984165"/>
            <a:ext cx="1268824" cy="24338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 als Aufwand</a:t>
            </a:r>
          </a:p>
        </p:txBody>
      </p:sp>
      <p:sp>
        <p:nvSpPr>
          <p:cNvPr id="45" name="Freihandform 117">
            <a:extLst>
              <a:ext uri="{FF2B5EF4-FFF2-40B4-BE49-F238E27FC236}">
                <a16:creationId xmlns:a16="http://schemas.microsoft.com/office/drawing/2014/main" id="{EA1632FC-48E2-438E-9E9D-A9E38DD462AD}"/>
              </a:ext>
            </a:extLst>
          </p:cNvPr>
          <p:cNvSpPr/>
          <p:nvPr/>
        </p:nvSpPr>
        <p:spPr>
          <a:xfrm>
            <a:off x="533600" y="5251610"/>
            <a:ext cx="102772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Energiekosten-controlling in den Kostenstellen</a:t>
            </a:r>
          </a:p>
        </p:txBody>
      </p:sp>
      <p:sp>
        <p:nvSpPr>
          <p:cNvPr id="46" name="Freihandform 118">
            <a:extLst>
              <a:ext uri="{FF2B5EF4-FFF2-40B4-BE49-F238E27FC236}">
                <a16:creationId xmlns:a16="http://schemas.microsoft.com/office/drawing/2014/main" id="{5CD4F1A9-E385-4B87-BA42-CA2A59FBA98D}"/>
              </a:ext>
            </a:extLst>
          </p:cNvPr>
          <p:cNvSpPr/>
          <p:nvPr/>
        </p:nvSpPr>
        <p:spPr>
          <a:xfrm>
            <a:off x="1621899" y="5251610"/>
            <a:ext cx="943621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</a:rPr>
              <a:t>Effizienz-erhaltung  mit Frühwarnsystem</a:t>
            </a:r>
          </a:p>
        </p:txBody>
      </p:sp>
      <p:sp>
        <p:nvSpPr>
          <p:cNvPr id="47" name="Freihandform 119">
            <a:extLst>
              <a:ext uri="{FF2B5EF4-FFF2-40B4-BE49-F238E27FC236}">
                <a16:creationId xmlns:a16="http://schemas.microsoft.com/office/drawing/2014/main" id="{79A1BBB3-2803-41B1-8EF6-FFAAA46DAB4B}"/>
              </a:ext>
            </a:extLst>
          </p:cNvPr>
          <p:cNvSpPr/>
          <p:nvPr/>
        </p:nvSpPr>
        <p:spPr>
          <a:xfrm>
            <a:off x="2633889" y="5251610"/>
            <a:ext cx="75750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Nachweis Einsparungen (ISO 50001)</a:t>
            </a:r>
          </a:p>
        </p:txBody>
      </p:sp>
      <p:sp>
        <p:nvSpPr>
          <p:cNvPr id="48" name="Freihandform 120">
            <a:extLst>
              <a:ext uri="{FF2B5EF4-FFF2-40B4-BE49-F238E27FC236}">
                <a16:creationId xmlns:a16="http://schemas.microsoft.com/office/drawing/2014/main" id="{416BEF04-2B62-4B08-AF22-993777BCCC65}"/>
              </a:ext>
            </a:extLst>
          </p:cNvPr>
          <p:cNvSpPr/>
          <p:nvPr/>
        </p:nvSpPr>
        <p:spPr>
          <a:xfrm>
            <a:off x="3455922" y="5251610"/>
            <a:ext cx="671193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Voraus-schauende Wartung</a:t>
            </a:r>
          </a:p>
        </p:txBody>
      </p:sp>
      <p:sp>
        <p:nvSpPr>
          <p:cNvPr id="49" name="Freihandform 121">
            <a:extLst>
              <a:ext uri="{FF2B5EF4-FFF2-40B4-BE49-F238E27FC236}">
                <a16:creationId xmlns:a16="http://schemas.microsoft.com/office/drawing/2014/main" id="{01E49204-E498-4250-AD10-56C4DD2E006A}"/>
              </a:ext>
            </a:extLst>
          </p:cNvPr>
          <p:cNvSpPr/>
          <p:nvPr/>
        </p:nvSpPr>
        <p:spPr>
          <a:xfrm>
            <a:off x="4192463" y="5251610"/>
            <a:ext cx="74291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 von Effizienz-maßnahmen</a:t>
            </a:r>
          </a:p>
        </p:txBody>
      </p:sp>
      <p:sp>
        <p:nvSpPr>
          <p:cNvPr id="50" name="Freihandform 122">
            <a:extLst>
              <a:ext uri="{FF2B5EF4-FFF2-40B4-BE49-F238E27FC236}">
                <a16:creationId xmlns:a16="http://schemas.microsoft.com/office/drawing/2014/main" id="{90D51FB2-125F-48D7-9C61-91D716485212}"/>
              </a:ext>
            </a:extLst>
          </p:cNvPr>
          <p:cNvSpPr/>
          <p:nvPr/>
        </p:nvSpPr>
        <p:spPr>
          <a:xfrm>
            <a:off x="4993744" y="5251610"/>
            <a:ext cx="788475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Verifizierung von Effizienz-maßnahmen</a:t>
            </a:r>
          </a:p>
        </p:txBody>
      </p:sp>
      <p:sp>
        <p:nvSpPr>
          <p:cNvPr id="51" name="Freihandform 123">
            <a:extLst>
              <a:ext uri="{FF2B5EF4-FFF2-40B4-BE49-F238E27FC236}">
                <a16:creationId xmlns:a16="http://schemas.microsoft.com/office/drawing/2014/main" id="{69B23828-1AAE-47B6-91A0-6C85C2705AA5}"/>
              </a:ext>
            </a:extLst>
          </p:cNvPr>
          <p:cNvSpPr/>
          <p:nvPr/>
        </p:nvSpPr>
        <p:spPr>
          <a:xfrm>
            <a:off x="5837141" y="5251610"/>
            <a:ext cx="95525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Prozess-optimierung mit Benchmarks</a:t>
            </a:r>
          </a:p>
        </p:txBody>
      </p:sp>
      <p:sp>
        <p:nvSpPr>
          <p:cNvPr id="52" name="Rechteck 124">
            <a:extLst>
              <a:ext uri="{FF2B5EF4-FFF2-40B4-BE49-F238E27FC236}">
                <a16:creationId xmlns:a16="http://schemas.microsoft.com/office/drawing/2014/main" id="{7089582E-11FD-4F5F-B556-9EA6C8762F91}"/>
              </a:ext>
            </a:extLst>
          </p:cNvPr>
          <p:cNvSpPr/>
          <p:nvPr/>
        </p:nvSpPr>
        <p:spPr>
          <a:xfrm>
            <a:off x="473910" y="5003960"/>
            <a:ext cx="6355425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Erfolgreicher Einsatz für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die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betriebliche Praxis</a:t>
            </a:r>
          </a:p>
        </p:txBody>
      </p:sp>
      <p:sp>
        <p:nvSpPr>
          <p:cNvPr id="53" name="Freihandform 46">
            <a:extLst>
              <a:ext uri="{FF2B5EF4-FFF2-40B4-BE49-F238E27FC236}">
                <a16:creationId xmlns:a16="http://schemas.microsoft.com/office/drawing/2014/main" id="{680EDA67-8F67-4D2A-B139-894A9162BEC4}"/>
              </a:ext>
            </a:extLst>
          </p:cNvPr>
          <p:cNvSpPr/>
          <p:nvPr/>
        </p:nvSpPr>
        <p:spPr>
          <a:xfrm>
            <a:off x="4210039" y="6008620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ihandform 48">
            <a:extLst>
              <a:ext uri="{FF2B5EF4-FFF2-40B4-BE49-F238E27FC236}">
                <a16:creationId xmlns:a16="http://schemas.microsoft.com/office/drawing/2014/main" id="{3F62675F-41F9-47D9-8063-3234E6CC5E0F}"/>
              </a:ext>
            </a:extLst>
          </p:cNvPr>
          <p:cNvSpPr/>
          <p:nvPr/>
        </p:nvSpPr>
        <p:spPr>
          <a:xfrm>
            <a:off x="562489" y="6000142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feld 1">
            <a:extLst>
              <a:ext uri="{FF2B5EF4-FFF2-40B4-BE49-F238E27FC236}">
                <a16:creationId xmlns:a16="http://schemas.microsoft.com/office/drawing/2014/main" id="{784C770A-35EF-4C6B-82BE-D6346A7F3C22}"/>
              </a:ext>
            </a:extLst>
          </p:cNvPr>
          <p:cNvSpPr txBox="1"/>
          <p:nvPr/>
        </p:nvSpPr>
        <p:spPr>
          <a:xfrm>
            <a:off x="4334332" y="5933958"/>
            <a:ext cx="4528313" cy="199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Erweiterte Anwendung: Monitoring und Benchmarking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Textfeld 50">
            <a:extLst>
              <a:ext uri="{FF2B5EF4-FFF2-40B4-BE49-F238E27FC236}">
                <a16:creationId xmlns:a16="http://schemas.microsoft.com/office/drawing/2014/main" id="{123B4A9E-EA01-4A38-B3F9-5F7C61F679E1}"/>
              </a:ext>
            </a:extLst>
          </p:cNvPr>
          <p:cNvSpPr txBox="1"/>
          <p:nvPr/>
        </p:nvSpPr>
        <p:spPr>
          <a:xfrm>
            <a:off x="699258" y="5933958"/>
            <a:ext cx="3335625" cy="172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Basis Anwendung: Erfassung Ist-Werte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Rechteck 74">
            <a:extLst>
              <a:ext uri="{FF2B5EF4-FFF2-40B4-BE49-F238E27FC236}">
                <a16:creationId xmlns:a16="http://schemas.microsoft.com/office/drawing/2014/main" id="{56D09CA9-94FB-4F43-A246-D4E858D7CE8C}"/>
              </a:ext>
            </a:extLst>
          </p:cNvPr>
          <p:cNvSpPr/>
          <p:nvPr/>
        </p:nvSpPr>
        <p:spPr>
          <a:xfrm>
            <a:off x="496891" y="1777439"/>
            <a:ext cx="6500572" cy="6849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/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2: Konzeption der Datenerfassung und Spezifizierung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der Messstellen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8" name="Freihandform 75">
            <a:extLst>
              <a:ext uri="{FF2B5EF4-FFF2-40B4-BE49-F238E27FC236}">
                <a16:creationId xmlns:a16="http://schemas.microsoft.com/office/drawing/2014/main" id="{90CF69DC-FB78-4543-A7E8-2F4DA8190BD8}"/>
              </a:ext>
            </a:extLst>
          </p:cNvPr>
          <p:cNvSpPr/>
          <p:nvPr/>
        </p:nvSpPr>
        <p:spPr>
          <a:xfrm>
            <a:off x="535096" y="2030790"/>
            <a:ext cx="1289622" cy="356096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kern="0" dirty="0">
                <a:solidFill>
                  <a:prstClr val="white"/>
                </a:solidFill>
              </a:rPr>
              <a:t>Energie- und Stoffstrom-Schema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ihandform 76">
            <a:extLst>
              <a:ext uri="{FF2B5EF4-FFF2-40B4-BE49-F238E27FC236}">
                <a16:creationId xmlns:a16="http://schemas.microsoft.com/office/drawing/2014/main" id="{4E113948-23F4-4068-B0DD-7553B4FEC942}"/>
              </a:ext>
            </a:extLst>
          </p:cNvPr>
          <p:cNvSpPr/>
          <p:nvPr/>
        </p:nvSpPr>
        <p:spPr>
          <a:xfrm>
            <a:off x="3059773" y="2030789"/>
            <a:ext cx="1570770" cy="343624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Ergänzung N-A Schema um externe Einflussgrößen</a:t>
            </a:r>
          </a:p>
        </p:txBody>
      </p:sp>
      <p:sp>
        <p:nvSpPr>
          <p:cNvPr id="60" name="Freihandform 78">
            <a:extLst>
              <a:ext uri="{FF2B5EF4-FFF2-40B4-BE49-F238E27FC236}">
                <a16:creationId xmlns:a16="http://schemas.microsoft.com/office/drawing/2014/main" id="{B992C468-6D9C-41C8-9769-0DE65D6CF37C}"/>
              </a:ext>
            </a:extLst>
          </p:cNvPr>
          <p:cNvSpPr/>
          <p:nvPr/>
        </p:nvSpPr>
        <p:spPr>
          <a:xfrm>
            <a:off x="1899208" y="2030789"/>
            <a:ext cx="1077556" cy="356096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Nutzen-Aufwand-Schema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Freihandform 79">
            <a:extLst>
              <a:ext uri="{FF2B5EF4-FFF2-40B4-BE49-F238E27FC236}">
                <a16:creationId xmlns:a16="http://schemas.microsoft.com/office/drawing/2014/main" id="{ADB1FAF6-B5C8-4051-8997-7BA9F4F18AD4}"/>
              </a:ext>
            </a:extLst>
          </p:cNvPr>
          <p:cNvSpPr/>
          <p:nvPr/>
        </p:nvSpPr>
        <p:spPr>
          <a:xfrm>
            <a:off x="4698255" y="2030790"/>
            <a:ext cx="2094396" cy="344864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 err="1">
                <a:solidFill>
                  <a:prstClr val="white"/>
                </a:solidFill>
                <a:latin typeface="Calibri"/>
              </a:rPr>
              <a:t>Messk</a:t>
            </a:r>
            <a:r>
              <a:rPr kumimoji="0" lang="de-DE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onzept</a:t>
            </a: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zur Datenerfassung von Nutzen, Aufwand,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ext. Einflussgrößen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Pfeil nach unten 2">
            <a:extLst>
              <a:ext uri="{FF2B5EF4-FFF2-40B4-BE49-F238E27FC236}">
                <a16:creationId xmlns:a16="http://schemas.microsoft.com/office/drawing/2014/main" id="{77CAC4B9-335A-4093-8DFB-541CAFC9966F}"/>
              </a:ext>
            </a:extLst>
          </p:cNvPr>
          <p:cNvSpPr/>
          <p:nvPr/>
        </p:nvSpPr>
        <p:spPr>
          <a:xfrm>
            <a:off x="3222856" y="4837435"/>
            <a:ext cx="1616567" cy="220112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Freihandform 51">
            <a:extLst>
              <a:ext uri="{FF2B5EF4-FFF2-40B4-BE49-F238E27FC236}">
                <a16:creationId xmlns:a16="http://schemas.microsoft.com/office/drawing/2014/main" id="{5DE80624-7886-4C28-8C55-B2FA5B567080}"/>
              </a:ext>
            </a:extLst>
          </p:cNvPr>
          <p:cNvSpPr/>
          <p:nvPr/>
        </p:nvSpPr>
        <p:spPr>
          <a:xfrm>
            <a:off x="5410159" y="1393748"/>
            <a:ext cx="1400627" cy="37429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Abbildung der Systeme und Zuständigkeiten</a:t>
            </a:r>
          </a:p>
        </p:txBody>
      </p:sp>
      <p:pic>
        <p:nvPicPr>
          <p:cNvPr id="64" name="Grafik 49">
            <a:extLst>
              <a:ext uri="{FF2B5EF4-FFF2-40B4-BE49-F238E27FC236}">
                <a16:creationId xmlns:a16="http://schemas.microsoft.com/office/drawing/2014/main" id="{6E81BDF0-B9A3-436B-9F69-8E96A7343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93" y="1478281"/>
            <a:ext cx="303198" cy="232610"/>
          </a:xfrm>
          <a:prstGeom prst="rect">
            <a:avLst/>
          </a:prstGeom>
        </p:spPr>
      </p:pic>
      <p:pic>
        <p:nvPicPr>
          <p:cNvPr id="65" name="Grafik 49">
            <a:extLst>
              <a:ext uri="{FF2B5EF4-FFF2-40B4-BE49-F238E27FC236}">
                <a16:creationId xmlns:a16="http://schemas.microsoft.com/office/drawing/2014/main" id="{E6D00E95-32C4-4F64-B9B7-2AAEDD9BF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14" y="2126879"/>
            <a:ext cx="303198" cy="232610"/>
          </a:xfrm>
          <a:prstGeom prst="rect">
            <a:avLst/>
          </a:prstGeom>
        </p:spPr>
      </p:pic>
      <p:pic>
        <p:nvPicPr>
          <p:cNvPr id="66" name="Grafik 53">
            <a:extLst>
              <a:ext uri="{FF2B5EF4-FFF2-40B4-BE49-F238E27FC236}">
                <a16:creationId xmlns:a16="http://schemas.microsoft.com/office/drawing/2014/main" id="{72C6B0B3-B011-497F-BD2E-AF614F983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93" y="2652584"/>
            <a:ext cx="303198" cy="232610"/>
          </a:xfrm>
          <a:prstGeom prst="rect">
            <a:avLst/>
          </a:prstGeom>
        </p:spPr>
      </p:pic>
      <p:pic>
        <p:nvPicPr>
          <p:cNvPr id="67" name="Grafik 55">
            <a:extLst>
              <a:ext uri="{FF2B5EF4-FFF2-40B4-BE49-F238E27FC236}">
                <a16:creationId xmlns:a16="http://schemas.microsoft.com/office/drawing/2014/main" id="{75F68E28-F488-49D5-9272-7CBBAF93E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92" y="3549739"/>
            <a:ext cx="303198" cy="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010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Schritt 5: Monitoring und Benchmarking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370E9F89-243F-4E7C-9584-BAFBADC7C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54" y="1648091"/>
            <a:ext cx="1094629" cy="136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elle 8">
            <a:extLst>
              <a:ext uri="{FF2B5EF4-FFF2-40B4-BE49-F238E27FC236}">
                <a16:creationId xmlns:a16="http://schemas.microsoft.com/office/drawing/2014/main" id="{28A4DCC0-ACB7-41E9-A5D6-48A6EE4B1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90715"/>
              </p:ext>
            </p:extLst>
          </p:nvPr>
        </p:nvGraphicFramePr>
        <p:xfrm>
          <a:off x="518455" y="1506529"/>
          <a:ext cx="5783338" cy="3732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7326">
                <a:tc>
                  <a:txBody>
                    <a:bodyPr/>
                    <a:lstStyle/>
                    <a:p>
                      <a:r>
                        <a:rPr lang="de-DE" sz="1400" dirty="0"/>
                        <a:t>Zeitraum:        Stunde bis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Strom [kWh]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Kälte [kWh]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Außen-</a:t>
                      </a:r>
                      <a:r>
                        <a:rPr lang="de-DE" sz="1400" dirty="0" err="1"/>
                        <a:t>temp</a:t>
                      </a:r>
                      <a:r>
                        <a:rPr lang="de-DE" sz="1400" dirty="0"/>
                        <a:t>.</a:t>
                      </a:r>
                      <a:r>
                        <a:rPr lang="de-DE" sz="1400" baseline="0" dirty="0"/>
                        <a:t>  </a:t>
                      </a:r>
                      <a:r>
                        <a:rPr lang="de-DE" sz="1400" dirty="0"/>
                        <a:t>[ °C]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r>
                        <a:rPr lang="de-DE" sz="1400" dirty="0"/>
                        <a:t>01.07.2017,  10:00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1221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01.07.2017,  11:00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1296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01.07.2017,  12:00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1483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21">
                <a:tc>
                  <a:txBody>
                    <a:bodyPr/>
                    <a:lstStyle/>
                    <a:p>
                      <a:r>
                        <a:rPr lang="de-DE" sz="1400" dirty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…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r>
                        <a:rPr lang="de-DE" sz="1400" dirty="0"/>
                        <a:t>31.01.2018, 2:00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31.01.2018, 3:00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hteck 15">
            <a:extLst>
              <a:ext uri="{FF2B5EF4-FFF2-40B4-BE49-F238E27FC236}">
                <a16:creationId xmlns:a16="http://schemas.microsoft.com/office/drawing/2014/main" id="{897D0EAD-606E-4BF3-B2A6-0F260E4BAC25}"/>
              </a:ext>
            </a:extLst>
          </p:cNvPr>
          <p:cNvSpPr/>
          <p:nvPr/>
        </p:nvSpPr>
        <p:spPr>
          <a:xfrm>
            <a:off x="518455" y="1141051"/>
            <a:ext cx="8206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76"/>
              </a:spcBef>
              <a:spcAft>
                <a:spcPts val="1200"/>
              </a:spcAft>
              <a:buClr>
                <a:srgbClr val="009864"/>
              </a:buClr>
            </a:pP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Baseline mit der Energieeffizienzcontrolling-Software berechnen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feld 23">
                <a:extLst>
                  <a:ext uri="{FF2B5EF4-FFF2-40B4-BE49-F238E27FC236}">
                    <a16:creationId xmlns:a16="http://schemas.microsoft.com/office/drawing/2014/main" id="{B3701804-17AE-425D-B086-AFDEF4A0ACBD}"/>
                  </a:ext>
                </a:extLst>
              </p:cNvPr>
              <p:cNvSpPr txBox="1"/>
              <p:nvPr/>
            </p:nvSpPr>
            <p:spPr>
              <a:xfrm>
                <a:off x="6452671" y="4855041"/>
                <a:ext cx="1719261" cy="9144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spcBef>
                    <a:spcPts val="576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𝑺𝒕𝒓𝒐𝒎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𝑩𝒂𝒔𝒆𝒍𝒊𝒏𝒆</m:t>
                      </m:r>
                    </m:oMath>
                  </m:oMathPara>
                </a14:m>
                <a:endParaRPr lang="de-DE" sz="1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/>
                </a:endParaRPr>
              </a:p>
              <a:p>
                <a:pPr>
                  <a:spcBef>
                    <a:spcPts val="576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   =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𝒇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𝑲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ä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𝒍𝒕𝒆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, 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𝑨𝒖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ß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𝒆𝒏𝒕𝒆𝒎𝒑</m:t>
                      </m:r>
                      <m:r>
                        <a:rPr lang="de-DE" sz="12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feld 23">
                <a:extLst>
                  <a:ext uri="{FF2B5EF4-FFF2-40B4-BE49-F238E27FC236}">
                    <a16:creationId xmlns:a16="http://schemas.microsoft.com/office/drawing/2014/main" id="{B3701804-17AE-425D-B086-AFDEF4A0A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671" y="4855041"/>
                <a:ext cx="1719261" cy="914400"/>
              </a:xfrm>
              <a:prstGeom prst="rect">
                <a:avLst/>
              </a:prstGeom>
              <a:blipFill>
                <a:blip r:embed="rId4"/>
                <a:stretch>
                  <a:fillRect r="-152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697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Schritt 5: Monitoring und Benchmarking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hteck 64">
            <a:extLst>
              <a:ext uri="{FF2B5EF4-FFF2-40B4-BE49-F238E27FC236}">
                <a16:creationId xmlns:a16="http://schemas.microsoft.com/office/drawing/2014/main" id="{C4CE8A76-A94A-4389-AA0E-433CC3881F99}"/>
              </a:ext>
            </a:extLst>
          </p:cNvPr>
          <p:cNvSpPr/>
          <p:nvPr/>
        </p:nvSpPr>
        <p:spPr>
          <a:xfrm>
            <a:off x="6702321" y="1646182"/>
            <a:ext cx="146642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6" name="Rechteck 65">
            <a:extLst>
              <a:ext uri="{FF2B5EF4-FFF2-40B4-BE49-F238E27FC236}">
                <a16:creationId xmlns:a16="http://schemas.microsoft.com/office/drawing/2014/main" id="{FD31C404-3AC7-42B9-A6AC-BBECC657CAE9}"/>
              </a:ext>
            </a:extLst>
          </p:cNvPr>
          <p:cNvSpPr/>
          <p:nvPr/>
        </p:nvSpPr>
        <p:spPr>
          <a:xfrm>
            <a:off x="6742573" y="1663437"/>
            <a:ext cx="97767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7" name="Rechteck 69">
            <a:extLst>
              <a:ext uri="{FF2B5EF4-FFF2-40B4-BE49-F238E27FC236}">
                <a16:creationId xmlns:a16="http://schemas.microsoft.com/office/drawing/2014/main" id="{23ED76C3-6B74-47BA-B06B-28098EF5A218}"/>
              </a:ext>
            </a:extLst>
          </p:cNvPr>
          <p:cNvSpPr/>
          <p:nvPr/>
        </p:nvSpPr>
        <p:spPr>
          <a:xfrm>
            <a:off x="6737543" y="1650562"/>
            <a:ext cx="114592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8" name="Rechteck 70">
            <a:extLst>
              <a:ext uri="{FF2B5EF4-FFF2-40B4-BE49-F238E27FC236}">
                <a16:creationId xmlns:a16="http://schemas.microsoft.com/office/drawing/2014/main" id="{D7D8BEC7-8D0D-408F-8265-E089C2E39216}"/>
              </a:ext>
            </a:extLst>
          </p:cNvPr>
          <p:cNvSpPr/>
          <p:nvPr/>
        </p:nvSpPr>
        <p:spPr>
          <a:xfrm>
            <a:off x="6763357" y="1675232"/>
            <a:ext cx="97767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9" name="Rechteck 71">
            <a:extLst>
              <a:ext uri="{FF2B5EF4-FFF2-40B4-BE49-F238E27FC236}">
                <a16:creationId xmlns:a16="http://schemas.microsoft.com/office/drawing/2014/main" id="{70BC9FC2-9F53-446B-BF1E-744ED27F0029}"/>
              </a:ext>
            </a:extLst>
          </p:cNvPr>
          <p:cNvSpPr/>
          <p:nvPr/>
        </p:nvSpPr>
        <p:spPr>
          <a:xfrm>
            <a:off x="6772592" y="1662358"/>
            <a:ext cx="109563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20" name="Rechteck 72">
            <a:extLst>
              <a:ext uri="{FF2B5EF4-FFF2-40B4-BE49-F238E27FC236}">
                <a16:creationId xmlns:a16="http://schemas.microsoft.com/office/drawing/2014/main" id="{FC4B2180-F8B2-4FFC-90B1-981E71DFBCCB}"/>
              </a:ext>
            </a:extLst>
          </p:cNvPr>
          <p:cNvSpPr/>
          <p:nvPr/>
        </p:nvSpPr>
        <p:spPr>
          <a:xfrm>
            <a:off x="6709023" y="1652537"/>
            <a:ext cx="109563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21" name="Textfeld 8">
            <a:extLst>
              <a:ext uri="{FF2B5EF4-FFF2-40B4-BE49-F238E27FC236}">
                <a16:creationId xmlns:a16="http://schemas.microsoft.com/office/drawing/2014/main" id="{57963CC9-C865-4099-992B-6F4C45B58023}"/>
              </a:ext>
            </a:extLst>
          </p:cNvPr>
          <p:cNvSpPr txBox="1"/>
          <p:nvPr/>
        </p:nvSpPr>
        <p:spPr>
          <a:xfrm>
            <a:off x="500329" y="1595795"/>
            <a:ext cx="2839474" cy="7770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Referenzzeitraum:</a:t>
            </a:r>
          </a:p>
          <a:p>
            <a:pPr marL="285750" indent="-28575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statistische Ermittlung einer Baseline-Funktion, die den Stromverbrauch </a:t>
            </a:r>
            <a:r>
              <a:rPr lang="de-DE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(Aufwand) 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anhand Kältemengen </a:t>
            </a:r>
            <a:r>
              <a:rPr lang="de-DE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(Nutzen) 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Außentem-peraturen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(externe Einflussgröße) 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erklärt</a:t>
            </a:r>
          </a:p>
          <a:p>
            <a:pPr>
              <a:spcBef>
                <a:spcPts val="576"/>
              </a:spcBef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Berichtszeitraum:</a:t>
            </a:r>
          </a:p>
          <a:p>
            <a:pPr marL="285750" indent="-28575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Anwendung der Baseline  auf Kältemengen und Außentemperaturen im Berichtszeitraum </a:t>
            </a:r>
          </a:p>
          <a:p>
            <a:pPr marL="285750" indent="-28575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Vergleich des Modells mit der aktuellen Strommessung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3E534A1D-8C4C-4439-A5CA-313022BB20EE}"/>
              </a:ext>
            </a:extLst>
          </p:cNvPr>
          <p:cNvSpPr txBox="1">
            <a:spLocks/>
          </p:cNvSpPr>
          <p:nvPr/>
        </p:nvSpPr>
        <p:spPr>
          <a:xfrm>
            <a:off x="539550" y="759633"/>
            <a:ext cx="8423279" cy="64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/>
              <a:t>Exkurs: Grundlegendes Vorgehen beim Monitoring am Beispiel Kälte</a:t>
            </a:r>
            <a:endParaRPr lang="en-US" dirty="0"/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id="{90AC418D-08A9-4C08-AAE1-D1995196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35893" y="1608558"/>
            <a:ext cx="6012966" cy="392357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feld 9">
            <a:extLst>
              <a:ext uri="{FF2B5EF4-FFF2-40B4-BE49-F238E27FC236}">
                <a16:creationId xmlns:a16="http://schemas.microsoft.com/office/drawing/2014/main" id="{7FFBA371-9B71-417B-BC87-E796CCBEBD1A}"/>
              </a:ext>
            </a:extLst>
          </p:cNvPr>
          <p:cNvSpPr txBox="1"/>
          <p:nvPr/>
        </p:nvSpPr>
        <p:spPr>
          <a:xfrm rot="16200004">
            <a:off x="2532635" y="3341655"/>
            <a:ext cx="1388784" cy="4047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Relevante Variablen</a:t>
            </a:r>
          </a:p>
        </p:txBody>
      </p:sp>
      <p:sp>
        <p:nvSpPr>
          <p:cNvPr id="25" name="Textfeld 10">
            <a:extLst>
              <a:ext uri="{FF2B5EF4-FFF2-40B4-BE49-F238E27FC236}">
                <a16:creationId xmlns:a16="http://schemas.microsoft.com/office/drawing/2014/main" id="{3181ACCC-1A93-4F1F-A11E-4A1218610455}"/>
              </a:ext>
            </a:extLst>
          </p:cNvPr>
          <p:cNvSpPr txBox="1"/>
          <p:nvPr/>
        </p:nvSpPr>
        <p:spPr>
          <a:xfrm rot="16200004">
            <a:off x="2751794" y="2355636"/>
            <a:ext cx="1124263" cy="2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>
                <a:solidFill>
                  <a:srgbClr val="0070C0"/>
                </a:solidFill>
                <a:latin typeface="Calibri"/>
              </a:rPr>
              <a:t>Strom</a:t>
            </a:r>
            <a:endParaRPr lang="de-DE" sz="1200" b="1" i="0" u="none" strike="noStrike" kern="1200" cap="none" spc="0" baseline="0" dirty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26" name="Textfeld 13">
            <a:extLst>
              <a:ext uri="{FF2B5EF4-FFF2-40B4-BE49-F238E27FC236}">
                <a16:creationId xmlns:a16="http://schemas.microsoft.com/office/drawing/2014/main" id="{4234F69B-5320-42EC-8EBB-C99C30AFA3FE}"/>
              </a:ext>
            </a:extLst>
          </p:cNvPr>
          <p:cNvSpPr txBox="1"/>
          <p:nvPr/>
        </p:nvSpPr>
        <p:spPr>
          <a:xfrm>
            <a:off x="7523200" y="3877532"/>
            <a:ext cx="674552" cy="2023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Time</a:t>
            </a:r>
          </a:p>
        </p:txBody>
      </p:sp>
      <p:sp>
        <p:nvSpPr>
          <p:cNvPr id="27" name="Freihandform 28">
            <a:extLst>
              <a:ext uri="{FF2B5EF4-FFF2-40B4-BE49-F238E27FC236}">
                <a16:creationId xmlns:a16="http://schemas.microsoft.com/office/drawing/2014/main" id="{2EBA0E35-7F0C-4DE5-BE38-1B3D60FFD565}"/>
              </a:ext>
            </a:extLst>
          </p:cNvPr>
          <p:cNvSpPr/>
          <p:nvPr/>
        </p:nvSpPr>
        <p:spPr>
          <a:xfrm flipV="1">
            <a:off x="5829429" y="3491336"/>
            <a:ext cx="1764142" cy="1338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64146"/>
              <a:gd name="f7" fmla="val 477218"/>
              <a:gd name="f8" fmla="val 270585"/>
              <a:gd name="f9" fmla="val 152400"/>
              <a:gd name="f10" fmla="val 124342"/>
              <a:gd name="f11" fmla="val 304800"/>
              <a:gd name="f12" fmla="val -21900"/>
              <a:gd name="f13" fmla="val 461818"/>
              <a:gd name="f14" fmla="val 2730"/>
              <a:gd name="f15" fmla="val 618836"/>
              <a:gd name="f16" fmla="val 27360"/>
              <a:gd name="f17" fmla="val 780473"/>
              <a:gd name="f18" fmla="val 344476"/>
              <a:gd name="f19" fmla="val 942109"/>
              <a:gd name="f20" fmla="val 418367"/>
              <a:gd name="f21" fmla="val 1103745"/>
              <a:gd name="f22" fmla="val 492258"/>
              <a:gd name="f23" fmla="val 1294631"/>
              <a:gd name="f24" fmla="val 490718"/>
              <a:gd name="f25" fmla="val 1431637"/>
              <a:gd name="f26" fmla="val 446076"/>
              <a:gd name="f27" fmla="val 1568643"/>
              <a:gd name="f28" fmla="val 401434"/>
              <a:gd name="f29" fmla="val 1666394"/>
              <a:gd name="f30" fmla="val 275973"/>
              <a:gd name="f31" fmla="val 150512"/>
              <a:gd name="f32" fmla="+- 0 0 -90"/>
              <a:gd name="f33" fmla="*/ f3 1 1764146"/>
              <a:gd name="f34" fmla="*/ f4 1 477218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1764146"/>
              <a:gd name="f43" fmla="*/ f39 1 477218"/>
              <a:gd name="f44" fmla="*/ 0 f40 1"/>
              <a:gd name="f45" fmla="*/ 270585 f39 1"/>
              <a:gd name="f46" fmla="*/ 461818 f40 1"/>
              <a:gd name="f47" fmla="*/ 2730 f39 1"/>
              <a:gd name="f48" fmla="*/ 942109 f40 1"/>
              <a:gd name="f49" fmla="*/ 418367 f39 1"/>
              <a:gd name="f50" fmla="*/ 1431637 f40 1"/>
              <a:gd name="f51" fmla="*/ 446076 f39 1"/>
              <a:gd name="f52" fmla="*/ 1764146 f40 1"/>
              <a:gd name="f53" fmla="*/ 150512 f39 1"/>
              <a:gd name="f54" fmla="+- f41 0 f1"/>
              <a:gd name="f55" fmla="*/ f44 1 1764146"/>
              <a:gd name="f56" fmla="*/ f45 1 477218"/>
              <a:gd name="f57" fmla="*/ f46 1 1764146"/>
              <a:gd name="f58" fmla="*/ f47 1 477218"/>
              <a:gd name="f59" fmla="*/ f48 1 1764146"/>
              <a:gd name="f60" fmla="*/ f49 1 477218"/>
              <a:gd name="f61" fmla="*/ f50 1 1764146"/>
              <a:gd name="f62" fmla="*/ f51 1 477218"/>
              <a:gd name="f63" fmla="*/ f52 1 1764146"/>
              <a:gd name="f64" fmla="*/ f53 1 477218"/>
              <a:gd name="f65" fmla="*/ f35 1 f42"/>
              <a:gd name="f66" fmla="*/ f36 1 f42"/>
              <a:gd name="f67" fmla="*/ f35 1 f43"/>
              <a:gd name="f68" fmla="*/ f37 1 f43"/>
              <a:gd name="f69" fmla="*/ f55 1 f42"/>
              <a:gd name="f70" fmla="*/ f56 1 f43"/>
              <a:gd name="f71" fmla="*/ f57 1 f42"/>
              <a:gd name="f72" fmla="*/ f58 1 f43"/>
              <a:gd name="f73" fmla="*/ f59 1 f42"/>
              <a:gd name="f74" fmla="*/ f60 1 f43"/>
              <a:gd name="f75" fmla="*/ f61 1 f42"/>
              <a:gd name="f76" fmla="*/ f62 1 f43"/>
              <a:gd name="f77" fmla="*/ f63 1 f42"/>
              <a:gd name="f78" fmla="*/ f64 1 f43"/>
              <a:gd name="f79" fmla="*/ f65 f33 1"/>
              <a:gd name="f80" fmla="*/ f66 f33 1"/>
              <a:gd name="f81" fmla="*/ f68 f34 1"/>
              <a:gd name="f82" fmla="*/ f67 f34 1"/>
              <a:gd name="f83" fmla="*/ f69 f33 1"/>
              <a:gd name="f84" fmla="*/ f70 f34 1"/>
              <a:gd name="f85" fmla="*/ f71 f33 1"/>
              <a:gd name="f86" fmla="*/ f72 f34 1"/>
              <a:gd name="f87" fmla="*/ f73 f33 1"/>
              <a:gd name="f88" fmla="*/ f74 f34 1"/>
              <a:gd name="f89" fmla="*/ f75 f33 1"/>
              <a:gd name="f90" fmla="*/ f76 f34 1"/>
              <a:gd name="f91" fmla="*/ f77 f33 1"/>
              <a:gd name="f92" fmla="*/ f78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3" y="f84"/>
              </a:cxn>
              <a:cxn ang="f54">
                <a:pos x="f85" y="f86"/>
              </a:cxn>
              <a:cxn ang="f54">
                <a:pos x="f87" y="f88"/>
              </a:cxn>
              <a:cxn ang="f54">
                <a:pos x="f89" y="f90"/>
              </a:cxn>
              <a:cxn ang="f54">
                <a:pos x="f91" y="f92"/>
              </a:cxn>
            </a:cxnLst>
            <a:rect l="f79" t="f82" r="f80" b="f81"/>
            <a:pathLst>
              <a:path w="1764146" h="477218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6" y="f31"/>
                </a:cubicBezTo>
              </a:path>
            </a:pathLst>
          </a:custGeom>
          <a:noFill/>
          <a:ln w="12701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8" name="Picture 9">
            <a:extLst>
              <a:ext uri="{FF2B5EF4-FFF2-40B4-BE49-F238E27FC236}">
                <a16:creationId xmlns:a16="http://schemas.microsoft.com/office/drawing/2014/main" id="{D9FCCA56-1970-479D-9C2D-2579CAA7B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15" r="-2674" b="35774"/>
          <a:stretch/>
        </p:blipFill>
        <p:spPr>
          <a:xfrm>
            <a:off x="5436183" y="1609052"/>
            <a:ext cx="3672000" cy="25200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9" name="Fußzeilenplatzhalter 3">
            <a:extLst>
              <a:ext uri="{FF2B5EF4-FFF2-40B4-BE49-F238E27FC236}">
                <a16:creationId xmlns:a16="http://schemas.microsoft.com/office/drawing/2014/main" id="{CDA89D96-9794-47E6-8042-C087CF95905C}"/>
              </a:ext>
            </a:extLst>
          </p:cNvPr>
          <p:cNvSpPr txBox="1"/>
          <p:nvPr/>
        </p:nvSpPr>
        <p:spPr>
          <a:xfrm>
            <a:off x="6997435" y="4933308"/>
            <a:ext cx="151198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1" i="0" u="none" strike="noStrike" kern="1200" cap="none" spc="0" baseline="0" dirty="0">
                <a:solidFill>
                  <a:srgbClr val="898989"/>
                </a:solidFill>
                <a:uFillTx/>
                <a:latin typeface="Calibri"/>
                <a:cs typeface="Calibri"/>
              </a:rPr>
              <a:t> Abbildung auf Basis ISO 50006</a:t>
            </a:r>
          </a:p>
        </p:txBody>
      </p:sp>
      <p:sp>
        <p:nvSpPr>
          <p:cNvPr id="30" name="Abgerundetes Rechteck 36">
            <a:extLst>
              <a:ext uri="{FF2B5EF4-FFF2-40B4-BE49-F238E27FC236}">
                <a16:creationId xmlns:a16="http://schemas.microsoft.com/office/drawing/2014/main" id="{3479D042-3F6E-48EF-9680-DD310B964912}"/>
              </a:ext>
            </a:extLst>
          </p:cNvPr>
          <p:cNvSpPr/>
          <p:nvPr/>
        </p:nvSpPr>
        <p:spPr>
          <a:xfrm>
            <a:off x="3483685" y="1640802"/>
            <a:ext cx="1802772" cy="2471840"/>
          </a:xfrm>
          <a:prstGeom prst="roundRect">
            <a:avLst>
              <a:gd name="adj" fmla="val 17353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Freihandform 37">
            <a:extLst>
              <a:ext uri="{FF2B5EF4-FFF2-40B4-BE49-F238E27FC236}">
                <a16:creationId xmlns:a16="http://schemas.microsoft.com/office/drawing/2014/main" id="{4411C01F-E712-446D-B00E-5EBBF8DBED7C}"/>
              </a:ext>
            </a:extLst>
          </p:cNvPr>
          <p:cNvSpPr/>
          <p:nvPr/>
        </p:nvSpPr>
        <p:spPr>
          <a:xfrm flipV="1">
            <a:off x="3554937" y="3712541"/>
            <a:ext cx="1731519" cy="106466"/>
          </a:xfrm>
          <a:custGeom>
            <a:avLst/>
            <a:gdLst>
              <a:gd name="connsiteX0" fmla="*/ 0 w 1320800"/>
              <a:gd name="connsiteY0" fmla="*/ 49659 h 175713"/>
              <a:gd name="connsiteX1" fmla="*/ 240145 w 1320800"/>
              <a:gd name="connsiteY1" fmla="*/ 3478 h 175713"/>
              <a:gd name="connsiteX2" fmla="*/ 471054 w 1320800"/>
              <a:gd name="connsiteY2" fmla="*/ 132787 h 175713"/>
              <a:gd name="connsiteX3" fmla="*/ 665018 w 1320800"/>
              <a:gd name="connsiteY3" fmla="*/ 169732 h 175713"/>
              <a:gd name="connsiteX4" fmla="*/ 1016000 w 1320800"/>
              <a:gd name="connsiteY4" fmla="*/ 21950 h 175713"/>
              <a:gd name="connsiteX5" fmla="*/ 1320800 w 1320800"/>
              <a:gd name="connsiteY5" fmla="*/ 68132 h 17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175713">
                <a:moveTo>
                  <a:pt x="0" y="49659"/>
                </a:moveTo>
                <a:cubicBezTo>
                  <a:pt x="80818" y="19641"/>
                  <a:pt x="161636" y="-10377"/>
                  <a:pt x="240145" y="3478"/>
                </a:cubicBezTo>
                <a:cubicBezTo>
                  <a:pt x="318654" y="17333"/>
                  <a:pt x="400242" y="105078"/>
                  <a:pt x="471054" y="132787"/>
                </a:cubicBezTo>
                <a:cubicBezTo>
                  <a:pt x="541866" y="160496"/>
                  <a:pt x="574194" y="188205"/>
                  <a:pt x="665018" y="169732"/>
                </a:cubicBezTo>
                <a:cubicBezTo>
                  <a:pt x="755842" y="151259"/>
                  <a:pt x="906703" y="38883"/>
                  <a:pt x="1016000" y="21950"/>
                </a:cubicBezTo>
                <a:cubicBezTo>
                  <a:pt x="1125297" y="5017"/>
                  <a:pt x="1271540" y="55817"/>
                  <a:pt x="1320800" y="68132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ihandform 38">
            <a:extLst>
              <a:ext uri="{FF2B5EF4-FFF2-40B4-BE49-F238E27FC236}">
                <a16:creationId xmlns:a16="http://schemas.microsoft.com/office/drawing/2014/main" id="{9BFD3C78-A6AF-4002-A619-680DCCE9061C}"/>
              </a:ext>
            </a:extLst>
          </p:cNvPr>
          <p:cNvSpPr/>
          <p:nvPr/>
        </p:nvSpPr>
        <p:spPr>
          <a:xfrm flipV="1">
            <a:off x="5286457" y="3674440"/>
            <a:ext cx="1828274" cy="98846"/>
          </a:xfrm>
          <a:custGeom>
            <a:avLst/>
            <a:gdLst>
              <a:gd name="connsiteX0" fmla="*/ 0 w 1662545"/>
              <a:gd name="connsiteY0" fmla="*/ 2990 h 118053"/>
              <a:gd name="connsiteX1" fmla="*/ 230909 w 1662545"/>
              <a:gd name="connsiteY1" fmla="*/ 86117 h 118053"/>
              <a:gd name="connsiteX2" fmla="*/ 554182 w 1662545"/>
              <a:gd name="connsiteY2" fmla="*/ 113827 h 118053"/>
              <a:gd name="connsiteX3" fmla="*/ 831273 w 1662545"/>
              <a:gd name="connsiteY3" fmla="*/ 2990 h 118053"/>
              <a:gd name="connsiteX4" fmla="*/ 1237673 w 1662545"/>
              <a:gd name="connsiteY4" fmla="*/ 76881 h 118053"/>
              <a:gd name="connsiteX5" fmla="*/ 1431636 w 1662545"/>
              <a:gd name="connsiteY5" fmla="*/ 2990 h 118053"/>
              <a:gd name="connsiteX6" fmla="*/ 1662545 w 1662545"/>
              <a:gd name="connsiteY6" fmla="*/ 21463 h 11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2545" h="118053">
                <a:moveTo>
                  <a:pt x="0" y="2990"/>
                </a:moveTo>
                <a:cubicBezTo>
                  <a:pt x="69272" y="35317"/>
                  <a:pt x="138545" y="67644"/>
                  <a:pt x="230909" y="86117"/>
                </a:cubicBezTo>
                <a:cubicBezTo>
                  <a:pt x="323273" y="104590"/>
                  <a:pt x="454121" y="127682"/>
                  <a:pt x="554182" y="113827"/>
                </a:cubicBezTo>
                <a:cubicBezTo>
                  <a:pt x="654243" y="99973"/>
                  <a:pt x="717358" y="9148"/>
                  <a:pt x="831273" y="2990"/>
                </a:cubicBezTo>
                <a:cubicBezTo>
                  <a:pt x="945188" y="-3168"/>
                  <a:pt x="1137613" y="76881"/>
                  <a:pt x="1237673" y="76881"/>
                </a:cubicBezTo>
                <a:cubicBezTo>
                  <a:pt x="1337733" y="76881"/>
                  <a:pt x="1360824" y="12226"/>
                  <a:pt x="1431636" y="2990"/>
                </a:cubicBezTo>
                <a:cubicBezTo>
                  <a:pt x="1502448" y="-6246"/>
                  <a:pt x="1628678" y="7609"/>
                  <a:pt x="1662545" y="21463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9">
            <a:extLst>
              <a:ext uri="{FF2B5EF4-FFF2-40B4-BE49-F238E27FC236}">
                <a16:creationId xmlns:a16="http://schemas.microsoft.com/office/drawing/2014/main" id="{3201362E-CC62-43AC-B4EF-66E5B34DE310}"/>
              </a:ext>
            </a:extLst>
          </p:cNvPr>
          <p:cNvSpPr/>
          <p:nvPr/>
        </p:nvSpPr>
        <p:spPr>
          <a:xfrm>
            <a:off x="4593203" y="4206778"/>
            <a:ext cx="258618" cy="1173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hteck 40">
            <a:extLst>
              <a:ext uri="{FF2B5EF4-FFF2-40B4-BE49-F238E27FC236}">
                <a16:creationId xmlns:a16="http://schemas.microsoft.com/office/drawing/2014/main" id="{18953A7C-A362-4C98-A9AE-92A4577F33B0}"/>
              </a:ext>
            </a:extLst>
          </p:cNvPr>
          <p:cNvSpPr/>
          <p:nvPr/>
        </p:nvSpPr>
        <p:spPr>
          <a:xfrm>
            <a:off x="4530165" y="5230372"/>
            <a:ext cx="2113511" cy="4080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244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Schritt 5: Monitoring und Benchmarking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feld 8">
            <a:extLst>
              <a:ext uri="{FF2B5EF4-FFF2-40B4-BE49-F238E27FC236}">
                <a16:creationId xmlns:a16="http://schemas.microsoft.com/office/drawing/2014/main" id="{135A506A-0A3D-4E23-A4B5-2CEB320335E1}"/>
              </a:ext>
            </a:extLst>
          </p:cNvPr>
          <p:cNvSpPr txBox="1"/>
          <p:nvPr/>
        </p:nvSpPr>
        <p:spPr>
          <a:xfrm>
            <a:off x="8039100" y="2141379"/>
            <a:ext cx="647700" cy="352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DC95A196-DBC2-43EE-9124-71AA56242A35}"/>
              </a:ext>
            </a:extLst>
          </p:cNvPr>
          <p:cNvSpPr txBox="1">
            <a:spLocks/>
          </p:cNvSpPr>
          <p:nvPr/>
        </p:nvSpPr>
        <p:spPr>
          <a:xfrm>
            <a:off x="539550" y="1412775"/>
            <a:ext cx="8423279" cy="64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/>
              <a:t>Verantwortliche mit Auswertungen beauftragen</a:t>
            </a:r>
            <a:endParaRPr lang="en-US" dirty="0"/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360323CC-151A-4698-B5CB-D672D54542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8051" y="2409031"/>
            <a:ext cx="1076925" cy="125455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feld 35">
            <a:extLst>
              <a:ext uri="{FF2B5EF4-FFF2-40B4-BE49-F238E27FC236}">
                <a16:creationId xmlns:a16="http://schemas.microsoft.com/office/drawing/2014/main" id="{DE5E3B67-CC91-4900-A267-03D7CBC83688}"/>
              </a:ext>
            </a:extLst>
          </p:cNvPr>
          <p:cNvSpPr txBox="1"/>
          <p:nvPr/>
        </p:nvSpPr>
        <p:spPr>
          <a:xfrm>
            <a:off x="742171" y="3706910"/>
            <a:ext cx="2668686" cy="13234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 dirty="0">
                <a:solidFill>
                  <a:srgbClr val="3591A8"/>
                </a:solidFill>
                <a:uFillTx/>
                <a:latin typeface="Calibri"/>
              </a:rPr>
              <a:t>Corinna Schmidt:                        </a:t>
            </a:r>
            <a:r>
              <a:rPr lang="de-DE" sz="1600" i="0" u="none" strike="noStrike" kern="1200" cap="none" spc="0" baseline="0" dirty="0">
                <a:solidFill>
                  <a:srgbClr val="3591A8"/>
                </a:solidFill>
                <a:uFillTx/>
                <a:latin typeface="Calibri"/>
              </a:rPr>
              <a:t>Jetzt auch Beauftragte für  </a:t>
            </a:r>
            <a:r>
              <a:rPr lang="de-DE" sz="1600" dirty="0">
                <a:solidFill>
                  <a:srgbClr val="3591A8"/>
                </a:solidFill>
              </a:rPr>
              <a:t>Effizienzüberwachung und Benchmarking der Kältestation</a:t>
            </a:r>
          </a:p>
        </p:txBody>
      </p:sp>
      <p:sp>
        <p:nvSpPr>
          <p:cNvPr id="39" name="Textfeld 20">
            <a:extLst>
              <a:ext uri="{FF2B5EF4-FFF2-40B4-BE49-F238E27FC236}">
                <a16:creationId xmlns:a16="http://schemas.microsoft.com/office/drawing/2014/main" id="{83405EFE-CEFB-412F-8C79-15DB76C451C7}"/>
              </a:ext>
            </a:extLst>
          </p:cNvPr>
          <p:cNvSpPr txBox="1"/>
          <p:nvPr/>
        </p:nvSpPr>
        <p:spPr>
          <a:xfrm>
            <a:off x="1538051" y="5166586"/>
            <a:ext cx="1884218" cy="118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cco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22324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Schritt 5: Monitoring und Benchmarking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5D00F60-7AF4-48E1-ACB2-26BB2027D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814" b="1814"/>
          <a:stretch/>
        </p:blipFill>
        <p:spPr>
          <a:xfrm>
            <a:off x="803199" y="1957295"/>
            <a:ext cx="7369204" cy="3926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12">
            <a:extLst>
              <a:ext uri="{FF2B5EF4-FFF2-40B4-BE49-F238E27FC236}">
                <a16:creationId xmlns:a16="http://schemas.microsoft.com/office/drawing/2014/main" id="{E4BE3B11-3628-45E3-8171-A155CB1A9E7D}"/>
              </a:ext>
            </a:extLst>
          </p:cNvPr>
          <p:cNvSpPr txBox="1"/>
          <p:nvPr/>
        </p:nvSpPr>
        <p:spPr>
          <a:xfrm>
            <a:off x="3025141" y="4731149"/>
            <a:ext cx="2897766" cy="338554"/>
          </a:xfrm>
          <a:prstGeom prst="rect">
            <a:avLst/>
          </a:prstGeom>
          <a:solidFill>
            <a:srgbClr val="A2A2A2"/>
          </a:solidFill>
          <a:ln w="25402">
            <a:solidFill>
              <a:srgbClr val="FFFFFF"/>
            </a:solidFill>
            <a:prstDash val="solid"/>
            <a:miter/>
          </a:ln>
        </p:spPr>
        <p:txBody>
          <a:bodyPr vert="horz" wrap="square" lIns="0" tIns="45720" rIns="91440" bIns="45720" anchor="ctr" anchorCtr="1" compatLnSpc="1">
            <a:spAutoFit/>
          </a:bodyPr>
          <a:lstStyle/>
          <a:p>
            <a:pPr marL="9207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  <a:cs typeface="Calibri" pitchFamily="34"/>
              </a:rPr>
              <a:t>Kälte und Außentemperaturen</a:t>
            </a:r>
          </a:p>
        </p:txBody>
      </p:sp>
      <p:sp>
        <p:nvSpPr>
          <p:cNvPr id="13" name="Textfeld 10">
            <a:extLst>
              <a:ext uri="{FF2B5EF4-FFF2-40B4-BE49-F238E27FC236}">
                <a16:creationId xmlns:a16="http://schemas.microsoft.com/office/drawing/2014/main" id="{7CB46044-ACA5-485D-AC20-94F60A025D4C}"/>
              </a:ext>
            </a:extLst>
          </p:cNvPr>
          <p:cNvSpPr txBox="1"/>
          <p:nvPr/>
        </p:nvSpPr>
        <p:spPr>
          <a:xfrm>
            <a:off x="4100505" y="2936964"/>
            <a:ext cx="2675199" cy="338556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square" lIns="0" tIns="45720" rIns="91440" bIns="45720" anchor="ctr" anchorCtr="1" compatLnSpc="1">
            <a:spAutoFit/>
          </a:bodyPr>
          <a:lstStyle/>
          <a:p>
            <a:pPr marL="9207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0" cap="none" spc="0" baseline="0" dirty="0">
                <a:solidFill>
                  <a:srgbClr val="404040"/>
                </a:solidFill>
                <a:uFillTx/>
                <a:latin typeface="Calibri"/>
                <a:cs typeface="Calibri" pitchFamily="34"/>
              </a:rPr>
              <a:t>Weiße Linie: Strom (</a:t>
            </a:r>
            <a:r>
              <a:rPr lang="de-DE" sz="1600" b="1" i="0" u="none" strike="noStrike" kern="0" cap="none" spc="0" baseline="0" dirty="0">
                <a:solidFill>
                  <a:srgbClr val="404040"/>
                </a:solidFill>
                <a:uFillTx/>
                <a:latin typeface="Calibri"/>
                <a:cs typeface="Calibri" pitchFamily="34"/>
              </a:rPr>
              <a:t>Baseline)</a:t>
            </a:r>
          </a:p>
        </p:txBody>
      </p:sp>
      <p:sp>
        <p:nvSpPr>
          <p:cNvPr id="14" name="Textfeld 10">
            <a:extLst>
              <a:ext uri="{FF2B5EF4-FFF2-40B4-BE49-F238E27FC236}">
                <a16:creationId xmlns:a16="http://schemas.microsoft.com/office/drawing/2014/main" id="{92E1FEC3-3E65-4AB0-A4BA-D6895F0FA8AE}"/>
              </a:ext>
            </a:extLst>
          </p:cNvPr>
          <p:cNvSpPr txBox="1"/>
          <p:nvPr/>
        </p:nvSpPr>
        <p:spPr>
          <a:xfrm>
            <a:off x="441856" y="2929484"/>
            <a:ext cx="3437418" cy="338554"/>
          </a:xfrm>
          <a:prstGeom prst="rect">
            <a:avLst/>
          </a:prstGeom>
          <a:solidFill>
            <a:srgbClr val="666666"/>
          </a:solidFill>
          <a:ln w="25402">
            <a:solidFill>
              <a:srgbClr val="FFFFFF"/>
            </a:solidFill>
            <a:prstDash val="solid"/>
            <a:miter/>
          </a:ln>
        </p:spPr>
        <p:txBody>
          <a:bodyPr vert="horz" wrap="square" lIns="0" tIns="45720" rIns="91440" bIns="45720" anchor="ctr" anchorCtr="1" compatLnSpc="1">
            <a:spAutoFit/>
          </a:bodyPr>
          <a:lstStyle/>
          <a:p>
            <a:pPr marL="9207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  <a:cs typeface="Calibri" pitchFamily="34"/>
              </a:rPr>
              <a:t>Graue Linie: </a:t>
            </a:r>
            <a:r>
              <a:rPr lang="de-DE" sz="16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  <a:cs typeface="Calibri" pitchFamily="34"/>
              </a:rPr>
              <a:t>Strom (aktuell gemessen)</a:t>
            </a:r>
          </a:p>
        </p:txBody>
      </p:sp>
      <p:cxnSp>
        <p:nvCxnSpPr>
          <p:cNvPr id="15" name="Gerade Verbindung mit Pfeil 18">
            <a:extLst>
              <a:ext uri="{FF2B5EF4-FFF2-40B4-BE49-F238E27FC236}">
                <a16:creationId xmlns:a16="http://schemas.microsoft.com/office/drawing/2014/main" id="{E542E6AF-0A16-47E3-96FD-B5F35E539CF2}"/>
              </a:ext>
            </a:extLst>
          </p:cNvPr>
          <p:cNvCxnSpPr/>
          <p:nvPr/>
        </p:nvCxnSpPr>
        <p:spPr>
          <a:xfrm flipH="1">
            <a:off x="6451878" y="1848123"/>
            <a:ext cx="223346" cy="628595"/>
          </a:xfrm>
          <a:prstGeom prst="straightConnector1">
            <a:avLst/>
          </a:prstGeom>
          <a:noFill/>
          <a:ln w="19046">
            <a:solidFill>
              <a:srgbClr val="666666"/>
            </a:solidFill>
            <a:prstDash val="solid"/>
            <a:round/>
            <a:tailEnd type="arrow"/>
          </a:ln>
        </p:spPr>
      </p:cxnSp>
      <p:sp>
        <p:nvSpPr>
          <p:cNvPr id="16" name="Textfeld 10">
            <a:extLst>
              <a:ext uri="{FF2B5EF4-FFF2-40B4-BE49-F238E27FC236}">
                <a16:creationId xmlns:a16="http://schemas.microsoft.com/office/drawing/2014/main" id="{990704E4-DB2B-4490-8114-EB757D951BE9}"/>
              </a:ext>
            </a:extLst>
          </p:cNvPr>
          <p:cNvSpPr txBox="1"/>
          <p:nvPr/>
        </p:nvSpPr>
        <p:spPr>
          <a:xfrm>
            <a:off x="5833266" y="1266513"/>
            <a:ext cx="1683916" cy="584775"/>
          </a:xfrm>
          <a:prstGeom prst="rect">
            <a:avLst/>
          </a:prstGeom>
          <a:solidFill>
            <a:srgbClr val="F2F2F2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square" lIns="0" tIns="45720" rIns="91440" bIns="45720" anchor="ctr" anchorCtr="1" compatLnSpc="1">
            <a:spAutoFit/>
          </a:bodyPr>
          <a:lstStyle/>
          <a:p>
            <a:pPr marL="9207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0" cap="none" spc="0" baseline="0" dirty="0">
                <a:solidFill>
                  <a:srgbClr val="404040"/>
                </a:solidFill>
                <a:uFillTx/>
                <a:latin typeface="Calibri"/>
                <a:cs typeface="Calibri" pitchFamily="34"/>
              </a:rPr>
              <a:t>Grauer Bereich: Toleranz</a:t>
            </a:r>
            <a:endParaRPr lang="de-DE" sz="1600" b="1" i="0" u="none" strike="noStrike" kern="0" cap="none" spc="0" baseline="0" dirty="0">
              <a:solidFill>
                <a:srgbClr val="404040"/>
              </a:solidFill>
              <a:uFillTx/>
              <a:latin typeface="Calibri"/>
              <a:cs typeface="Calibri" pitchFamily="34"/>
            </a:endParaRPr>
          </a:p>
        </p:txBody>
      </p:sp>
      <p:cxnSp>
        <p:nvCxnSpPr>
          <p:cNvPr id="17" name="Gerade Verbindung mit Pfeil 15">
            <a:extLst>
              <a:ext uri="{FF2B5EF4-FFF2-40B4-BE49-F238E27FC236}">
                <a16:creationId xmlns:a16="http://schemas.microsoft.com/office/drawing/2014/main" id="{8160D3A2-7C31-468A-95A2-E6EDA5411952}"/>
              </a:ext>
            </a:extLst>
          </p:cNvPr>
          <p:cNvCxnSpPr/>
          <p:nvPr/>
        </p:nvCxnSpPr>
        <p:spPr>
          <a:xfrm flipV="1">
            <a:off x="3121578" y="2645864"/>
            <a:ext cx="0" cy="302676"/>
          </a:xfrm>
          <a:prstGeom prst="straightConnector1">
            <a:avLst/>
          </a:prstGeom>
          <a:noFill/>
          <a:ln w="19046">
            <a:solidFill>
              <a:srgbClr val="666666"/>
            </a:solidFill>
            <a:prstDash val="solid"/>
            <a:round/>
            <a:tailEnd type="arrow"/>
          </a:ln>
        </p:spPr>
      </p:cxnSp>
      <p:sp>
        <p:nvSpPr>
          <p:cNvPr id="18" name="Rechteck 5">
            <a:extLst>
              <a:ext uri="{FF2B5EF4-FFF2-40B4-BE49-F238E27FC236}">
                <a16:creationId xmlns:a16="http://schemas.microsoft.com/office/drawing/2014/main" id="{6D14426A-3D77-4EF7-A45E-D697CF81F94F}"/>
              </a:ext>
            </a:extLst>
          </p:cNvPr>
          <p:cNvSpPr/>
          <p:nvPr/>
        </p:nvSpPr>
        <p:spPr>
          <a:xfrm>
            <a:off x="3879273" y="5588713"/>
            <a:ext cx="498763" cy="110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hteck 74">
            <a:extLst>
              <a:ext uri="{FF2B5EF4-FFF2-40B4-BE49-F238E27FC236}">
                <a16:creationId xmlns:a16="http://schemas.microsoft.com/office/drawing/2014/main" id="{A2534FD8-4391-4C1E-9845-2B42D270BF8B}"/>
              </a:ext>
            </a:extLst>
          </p:cNvPr>
          <p:cNvSpPr/>
          <p:nvPr/>
        </p:nvSpPr>
        <p:spPr>
          <a:xfrm>
            <a:off x="3851124" y="3529004"/>
            <a:ext cx="498763" cy="110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feld 6">
            <a:extLst>
              <a:ext uri="{FF2B5EF4-FFF2-40B4-BE49-F238E27FC236}">
                <a16:creationId xmlns:a16="http://schemas.microsoft.com/office/drawing/2014/main" id="{F683FB5F-5EAB-452E-85DF-3C92D0592D11}"/>
              </a:ext>
            </a:extLst>
          </p:cNvPr>
          <p:cNvSpPr txBox="1"/>
          <p:nvPr/>
        </p:nvSpPr>
        <p:spPr>
          <a:xfrm>
            <a:off x="3749518" y="3490883"/>
            <a:ext cx="923637" cy="260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 2018</a:t>
            </a: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feld 75">
            <a:extLst>
              <a:ext uri="{FF2B5EF4-FFF2-40B4-BE49-F238E27FC236}">
                <a16:creationId xmlns:a16="http://schemas.microsoft.com/office/drawing/2014/main" id="{5BA20BB9-0B70-4C80-ADE0-97C6378EA6B4}"/>
              </a:ext>
            </a:extLst>
          </p:cNvPr>
          <p:cNvSpPr txBox="1"/>
          <p:nvPr/>
        </p:nvSpPr>
        <p:spPr>
          <a:xfrm>
            <a:off x="3759195" y="5559828"/>
            <a:ext cx="923637" cy="260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 2018</a:t>
            </a: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4" descr="Bildergebnis fÃ¼r eneffco">
            <a:extLst>
              <a:ext uri="{FF2B5EF4-FFF2-40B4-BE49-F238E27FC236}">
                <a16:creationId xmlns:a16="http://schemas.microsoft.com/office/drawing/2014/main" id="{98BA7A85-86AF-4100-9756-EC3906D76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2" y="1722364"/>
            <a:ext cx="876134" cy="2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05D3F024-67EC-48FD-B35A-A053E3AD3734}"/>
              </a:ext>
            </a:extLst>
          </p:cNvPr>
          <p:cNvSpPr txBox="1">
            <a:spLocks/>
          </p:cNvSpPr>
          <p:nvPr/>
        </p:nvSpPr>
        <p:spPr>
          <a:xfrm>
            <a:off x="539550" y="870165"/>
            <a:ext cx="8423279" cy="64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/>
              <a:t>Monitoring umsetzen</a:t>
            </a:r>
            <a:endParaRPr lang="en-US" dirty="0"/>
          </a:p>
        </p:txBody>
      </p:sp>
      <p:cxnSp>
        <p:nvCxnSpPr>
          <p:cNvPr id="24" name="Gerade Verbindung mit Pfeil 15">
            <a:extLst>
              <a:ext uri="{FF2B5EF4-FFF2-40B4-BE49-F238E27FC236}">
                <a16:creationId xmlns:a16="http://schemas.microsoft.com/office/drawing/2014/main" id="{677D584A-1B68-46AA-8A1A-49583A7EFDDA}"/>
              </a:ext>
            </a:extLst>
          </p:cNvPr>
          <p:cNvCxnSpPr/>
          <p:nvPr/>
        </p:nvCxnSpPr>
        <p:spPr>
          <a:xfrm flipV="1">
            <a:off x="4977810" y="2494526"/>
            <a:ext cx="0" cy="442438"/>
          </a:xfrm>
          <a:prstGeom prst="straightConnector1">
            <a:avLst/>
          </a:prstGeom>
          <a:noFill/>
          <a:ln w="19046">
            <a:solidFill>
              <a:srgbClr val="666666"/>
            </a:solidFill>
            <a:prstDash val="solid"/>
            <a:round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257769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46779" y="29607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Schritt 5: Monitoring und Benchmarking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5" name="Objekt 22">
            <a:extLst>
              <a:ext uri="{FF2B5EF4-FFF2-40B4-BE49-F238E27FC236}">
                <a16:creationId xmlns:a16="http://schemas.microsoft.com/office/drawing/2014/main" id="{21ACC853-F8BF-4BD8-B49D-7758CB000D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466981"/>
              </p:ext>
            </p:extLst>
          </p:nvPr>
        </p:nvGraphicFramePr>
        <p:xfrm>
          <a:off x="250255" y="904130"/>
          <a:ext cx="6591221" cy="400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-Bild" r:id="rId4" imgW="9190476" imgH="6342857" progId="Paint.Picture">
                  <p:embed/>
                </p:oleObj>
              </mc:Choice>
              <mc:Fallback>
                <p:oleObj name="Bitmap-Bild" r:id="rId4" imgW="9190476" imgH="6342857" progId="Paint.Picture">
                  <p:embed/>
                  <p:pic>
                    <p:nvPicPr>
                      <p:cNvPr id="23" name="Objek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55" y="904130"/>
                        <a:ext cx="6591221" cy="4000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bgerundetes Rechteck 23">
            <a:extLst>
              <a:ext uri="{FF2B5EF4-FFF2-40B4-BE49-F238E27FC236}">
                <a16:creationId xmlns:a16="http://schemas.microsoft.com/office/drawing/2014/main" id="{250200C9-89DA-4563-AB72-FFD3968F65E1}"/>
              </a:ext>
            </a:extLst>
          </p:cNvPr>
          <p:cNvSpPr/>
          <p:nvPr/>
        </p:nvSpPr>
        <p:spPr>
          <a:xfrm>
            <a:off x="279130" y="981123"/>
            <a:ext cx="2993458" cy="6238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Optimierung der Temperaturniveaus bei der Trocknung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7" name="Gerader Verbinder 24">
            <a:extLst>
              <a:ext uri="{FF2B5EF4-FFF2-40B4-BE49-F238E27FC236}">
                <a16:creationId xmlns:a16="http://schemas.microsoft.com/office/drawing/2014/main" id="{4DC8D25C-4A0F-4E8A-AA08-A5FD06FFA00D}"/>
              </a:ext>
            </a:extLst>
          </p:cNvPr>
          <p:cNvCxnSpPr/>
          <p:nvPr/>
        </p:nvCxnSpPr>
        <p:spPr>
          <a:xfrm flipH="1">
            <a:off x="308006" y="977863"/>
            <a:ext cx="28876" cy="467787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Grafik 26">
            <a:extLst>
              <a:ext uri="{FF2B5EF4-FFF2-40B4-BE49-F238E27FC236}">
                <a16:creationId xmlns:a16="http://schemas.microsoft.com/office/drawing/2014/main" id="{C9DFE1D3-7414-4AD3-951A-2C023C6D9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09" y="4415842"/>
            <a:ext cx="6553200" cy="1542781"/>
          </a:xfrm>
          <a:prstGeom prst="rect">
            <a:avLst/>
          </a:prstGeom>
        </p:spPr>
      </p:pic>
      <p:sp>
        <p:nvSpPr>
          <p:cNvPr id="29" name="Textfeld 27">
            <a:extLst>
              <a:ext uri="{FF2B5EF4-FFF2-40B4-BE49-F238E27FC236}">
                <a16:creationId xmlns:a16="http://schemas.microsoft.com/office/drawing/2014/main" id="{56B39712-61F5-4D9A-AC47-38218E2C6EA4}"/>
              </a:ext>
            </a:extLst>
          </p:cNvPr>
          <p:cNvSpPr txBox="1"/>
          <p:nvPr/>
        </p:nvSpPr>
        <p:spPr>
          <a:xfrm>
            <a:off x="429389" y="4924222"/>
            <a:ext cx="3940480" cy="548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Kumulierte Einsparungen 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(CUSUM)</a:t>
            </a:r>
          </a:p>
        </p:txBody>
      </p:sp>
      <p:sp>
        <p:nvSpPr>
          <p:cNvPr id="30" name="Textfeld 28">
            <a:extLst>
              <a:ext uri="{FF2B5EF4-FFF2-40B4-BE49-F238E27FC236}">
                <a16:creationId xmlns:a16="http://schemas.microsoft.com/office/drawing/2014/main" id="{6753D21C-6444-45DD-AEE9-975AFF7B1E74}"/>
              </a:ext>
            </a:extLst>
          </p:cNvPr>
          <p:cNvSpPr txBox="1"/>
          <p:nvPr/>
        </p:nvSpPr>
        <p:spPr>
          <a:xfrm>
            <a:off x="6747309" y="1391750"/>
            <a:ext cx="2377439" cy="87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Wie hoch wäre der Aufwand ohne die Maßnahme gewesen (Baseline)?</a:t>
            </a:r>
          </a:p>
        </p:txBody>
      </p:sp>
      <p:cxnSp>
        <p:nvCxnSpPr>
          <p:cNvPr id="31" name="Gerade Verbindung mit Pfeil 29">
            <a:extLst>
              <a:ext uri="{FF2B5EF4-FFF2-40B4-BE49-F238E27FC236}">
                <a16:creationId xmlns:a16="http://schemas.microsoft.com/office/drawing/2014/main" id="{05B012EE-23F6-4730-BFB0-1BCA013A3FC1}"/>
              </a:ext>
            </a:extLst>
          </p:cNvPr>
          <p:cNvCxnSpPr>
            <a:stCxn id="30" idx="1"/>
          </p:cNvCxnSpPr>
          <p:nvPr/>
        </p:nvCxnSpPr>
        <p:spPr>
          <a:xfrm flipH="1">
            <a:off x="6448927" y="1829050"/>
            <a:ext cx="298382" cy="5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0">
            <a:extLst>
              <a:ext uri="{FF2B5EF4-FFF2-40B4-BE49-F238E27FC236}">
                <a16:creationId xmlns:a16="http://schemas.microsoft.com/office/drawing/2014/main" id="{544BE472-2108-4DA1-B08B-B95A12A57B45}"/>
              </a:ext>
            </a:extLst>
          </p:cNvPr>
          <p:cNvCxnSpPr/>
          <p:nvPr/>
        </p:nvCxnSpPr>
        <p:spPr>
          <a:xfrm flipH="1">
            <a:off x="6428115" y="2820174"/>
            <a:ext cx="508056" cy="5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1">
            <a:extLst>
              <a:ext uri="{FF2B5EF4-FFF2-40B4-BE49-F238E27FC236}">
                <a16:creationId xmlns:a16="http://schemas.microsoft.com/office/drawing/2014/main" id="{160EA1B9-4881-4C1F-9151-0DA120DFF746}"/>
              </a:ext>
            </a:extLst>
          </p:cNvPr>
          <p:cNvSpPr txBox="1"/>
          <p:nvPr/>
        </p:nvSpPr>
        <p:spPr>
          <a:xfrm>
            <a:off x="6747309" y="2545644"/>
            <a:ext cx="2358191" cy="621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Wie hoch war der Aufwand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wicklich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sp>
        <p:nvSpPr>
          <p:cNvPr id="34" name="Rechteck 32">
            <a:extLst>
              <a:ext uri="{FF2B5EF4-FFF2-40B4-BE49-F238E27FC236}">
                <a16:creationId xmlns:a16="http://schemas.microsoft.com/office/drawing/2014/main" id="{17E578BD-CD33-417A-838A-38CC19B843B7}"/>
              </a:ext>
            </a:extLst>
          </p:cNvPr>
          <p:cNvSpPr/>
          <p:nvPr/>
        </p:nvSpPr>
        <p:spPr>
          <a:xfrm>
            <a:off x="6708809" y="4799093"/>
            <a:ext cx="94167" cy="2791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680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48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0A2A68-EFD3-489C-AF92-1F1AD061187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Empfohlener Einführungsplan Schritt für Schritt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D6366-EC73-4F17-AA75-3969E4B436A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Abgerundetes Rechteck 4">
            <a:extLst>
              <a:ext uri="{FF2B5EF4-FFF2-40B4-BE49-F238E27FC236}">
                <a16:creationId xmlns:a16="http://schemas.microsoft.com/office/drawing/2014/main" id="{199FCCE6-8E6C-4ABA-8CF5-C4F977B35CEE}"/>
              </a:ext>
            </a:extLst>
          </p:cNvPr>
          <p:cNvSpPr/>
          <p:nvPr/>
        </p:nvSpPr>
        <p:spPr>
          <a:xfrm>
            <a:off x="386862" y="1086384"/>
            <a:ext cx="7447083" cy="3701566"/>
          </a:xfrm>
          <a:prstGeom prst="roundRect">
            <a:avLst>
              <a:gd name="adj" fmla="val 5518"/>
            </a:avLst>
          </a:prstGeom>
          <a:noFill/>
          <a:ln w="28575">
            <a:solidFill>
              <a:srgbClr val="054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hteck 54">
            <a:extLst>
              <a:ext uri="{FF2B5EF4-FFF2-40B4-BE49-F238E27FC236}">
                <a16:creationId xmlns:a16="http://schemas.microsoft.com/office/drawing/2014/main" id="{917484B1-560A-423F-AF9C-69030D1CF1EE}"/>
              </a:ext>
            </a:extLst>
          </p:cNvPr>
          <p:cNvSpPr/>
          <p:nvPr/>
        </p:nvSpPr>
        <p:spPr>
          <a:xfrm>
            <a:off x="496891" y="2397741"/>
            <a:ext cx="6339600" cy="130867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3: Planung der angestrebten Visualisierung und Design der </a:t>
            </a:r>
            <a:r>
              <a:rPr kumimoji="0" lang="de-DE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(Energiekennzahlen)</a:t>
            </a:r>
          </a:p>
        </p:txBody>
      </p:sp>
      <p:sp>
        <p:nvSpPr>
          <p:cNvPr id="14" name="Rechteck 56">
            <a:extLst>
              <a:ext uri="{FF2B5EF4-FFF2-40B4-BE49-F238E27FC236}">
                <a16:creationId xmlns:a16="http://schemas.microsoft.com/office/drawing/2014/main" id="{5F5500B9-67BF-4882-9EEB-0C2FCFE10C8D}"/>
              </a:ext>
            </a:extLst>
          </p:cNvPr>
          <p:cNvSpPr/>
          <p:nvPr/>
        </p:nvSpPr>
        <p:spPr>
          <a:xfrm>
            <a:off x="496890" y="1143945"/>
            <a:ext cx="7224709" cy="10029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1: Festlegung der Grenzen und Anwendungsbereiche je System (Anlagen-,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Prozess-, Gebäudetechnik)</a:t>
            </a:r>
          </a:p>
        </p:txBody>
      </p:sp>
      <p:sp>
        <p:nvSpPr>
          <p:cNvPr id="15" name="Rechteck 57">
            <a:extLst>
              <a:ext uri="{FF2B5EF4-FFF2-40B4-BE49-F238E27FC236}">
                <a16:creationId xmlns:a16="http://schemas.microsoft.com/office/drawing/2014/main" id="{4F09A7AE-8616-4289-B06D-5703CFD9B869}"/>
              </a:ext>
            </a:extLst>
          </p:cNvPr>
          <p:cNvSpPr/>
          <p:nvPr/>
        </p:nvSpPr>
        <p:spPr>
          <a:xfrm>
            <a:off x="498891" y="3258474"/>
            <a:ext cx="6338277" cy="1047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4: Implementierung in das Energiecontrolling</a:t>
            </a:r>
          </a:p>
        </p:txBody>
      </p:sp>
      <p:sp>
        <p:nvSpPr>
          <p:cNvPr id="16" name="Rechteck 59">
            <a:extLst>
              <a:ext uri="{FF2B5EF4-FFF2-40B4-BE49-F238E27FC236}">
                <a16:creationId xmlns:a16="http://schemas.microsoft.com/office/drawing/2014/main" id="{5139E4DF-FAE8-417D-A4D7-5BAFCECB5232}"/>
              </a:ext>
            </a:extLst>
          </p:cNvPr>
          <p:cNvSpPr/>
          <p:nvPr/>
        </p:nvSpPr>
        <p:spPr>
          <a:xfrm>
            <a:off x="481743" y="3855660"/>
            <a:ext cx="6355425" cy="9120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60">
            <a:extLst>
              <a:ext uri="{FF2B5EF4-FFF2-40B4-BE49-F238E27FC236}">
                <a16:creationId xmlns:a16="http://schemas.microsoft.com/office/drawing/2014/main" id="{0AA8F1A9-83E1-49C2-9813-6415E4C1D4F5}"/>
              </a:ext>
            </a:extLst>
          </p:cNvPr>
          <p:cNvSpPr/>
          <p:nvPr/>
        </p:nvSpPr>
        <p:spPr>
          <a:xfrm>
            <a:off x="537885" y="2673350"/>
            <a:ext cx="2433662" cy="56951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t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Festlegung der Bewertungsarten für unterschiedliche Aufwände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kern="0" dirty="0">
                <a:solidFill>
                  <a:prstClr val="white"/>
                </a:solidFill>
              </a:rPr>
              <a:t>(z. B. Kosten, Primärenergie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8" name="Freihandform 61">
            <a:extLst>
              <a:ext uri="{FF2B5EF4-FFF2-40B4-BE49-F238E27FC236}">
                <a16:creationId xmlns:a16="http://schemas.microsoft.com/office/drawing/2014/main" id="{7925A15B-CBD3-4A44-A391-B66B5C81DA5D}"/>
              </a:ext>
            </a:extLst>
          </p:cNvPr>
          <p:cNvSpPr/>
          <p:nvPr/>
        </p:nvSpPr>
        <p:spPr>
          <a:xfrm>
            <a:off x="537885" y="1392507"/>
            <a:ext cx="1668791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die Erfassung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von Ist-Werten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63">
            <a:extLst>
              <a:ext uri="{FF2B5EF4-FFF2-40B4-BE49-F238E27FC236}">
                <a16:creationId xmlns:a16="http://schemas.microsoft.com/office/drawing/2014/main" id="{FC53612E-4061-4AA3-AE1A-5274B3532DDB}"/>
              </a:ext>
            </a:extLst>
          </p:cNvPr>
          <p:cNvSpPr/>
          <p:nvPr/>
        </p:nvSpPr>
        <p:spPr>
          <a:xfrm>
            <a:off x="3059773" y="2673350"/>
            <a:ext cx="3751012" cy="284755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der </a:t>
            </a:r>
            <a:r>
              <a:rPr kumimoji="0" lang="de-DE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die abgebildet werden sollen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65">
            <a:extLst>
              <a:ext uri="{FF2B5EF4-FFF2-40B4-BE49-F238E27FC236}">
                <a16:creationId xmlns:a16="http://schemas.microsoft.com/office/drawing/2014/main" id="{402FFDB1-24FF-41B4-A587-4F333CCEC833}"/>
              </a:ext>
            </a:extLst>
          </p:cNvPr>
          <p:cNvSpPr/>
          <p:nvPr/>
        </p:nvSpPr>
        <p:spPr>
          <a:xfrm>
            <a:off x="537096" y="3528991"/>
            <a:ext cx="1051940" cy="31724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Umsetzung Messstellen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ihandform 66">
            <a:extLst>
              <a:ext uri="{FF2B5EF4-FFF2-40B4-BE49-F238E27FC236}">
                <a16:creationId xmlns:a16="http://schemas.microsoft.com/office/drawing/2014/main" id="{777D92DC-E467-4BF2-86ED-CECEDD2536BD}"/>
              </a:ext>
            </a:extLst>
          </p:cNvPr>
          <p:cNvSpPr/>
          <p:nvPr/>
        </p:nvSpPr>
        <p:spPr>
          <a:xfrm>
            <a:off x="2522602" y="3520519"/>
            <a:ext cx="1586041" cy="32572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Einpflegen </a:t>
            </a:r>
            <a:r>
              <a:rPr lang="de-DE" sz="1000" b="1" kern="0" dirty="0">
                <a:solidFill>
                  <a:prstClr val="white"/>
                </a:solidFill>
              </a:rPr>
              <a:t>Systeme nach Nutzen-Aufwand-Schema</a:t>
            </a:r>
            <a:endParaRPr lang="de-DE" sz="1000" kern="0" dirty="0">
              <a:solidFill>
                <a:prstClr val="white"/>
              </a:solidFill>
            </a:endParaRPr>
          </a:p>
        </p:txBody>
      </p:sp>
      <p:sp>
        <p:nvSpPr>
          <p:cNvPr id="22" name="Freihandform 67">
            <a:extLst>
              <a:ext uri="{FF2B5EF4-FFF2-40B4-BE49-F238E27FC236}">
                <a16:creationId xmlns:a16="http://schemas.microsoft.com/office/drawing/2014/main" id="{FA54B365-11DF-438D-8586-9EE878E6CD14}"/>
              </a:ext>
            </a:extLst>
          </p:cNvPr>
          <p:cNvSpPr/>
          <p:nvPr/>
        </p:nvSpPr>
        <p:spPr>
          <a:xfrm>
            <a:off x="1658845" y="3526677"/>
            <a:ext cx="793948" cy="319563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white"/>
                </a:solidFill>
                <a:latin typeface="Calibri"/>
              </a:rPr>
              <a:t>Umsetzung Schnittstellen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ihandform 68">
            <a:extLst>
              <a:ext uri="{FF2B5EF4-FFF2-40B4-BE49-F238E27FC236}">
                <a16:creationId xmlns:a16="http://schemas.microsoft.com/office/drawing/2014/main" id="{A96D9867-D25C-4D08-BB31-CFBF4FA79502}"/>
              </a:ext>
            </a:extLst>
          </p:cNvPr>
          <p:cNvSpPr/>
          <p:nvPr/>
        </p:nvSpPr>
        <p:spPr>
          <a:xfrm>
            <a:off x="2305784" y="1392507"/>
            <a:ext cx="1323488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Monitoring                     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ihandform 77">
            <a:extLst>
              <a:ext uri="{FF2B5EF4-FFF2-40B4-BE49-F238E27FC236}">
                <a16:creationId xmlns:a16="http://schemas.microsoft.com/office/drawing/2014/main" id="{806CBEE0-108F-4976-80FB-06A440514648}"/>
              </a:ext>
            </a:extLst>
          </p:cNvPr>
          <p:cNvSpPr/>
          <p:nvPr/>
        </p:nvSpPr>
        <p:spPr>
          <a:xfrm>
            <a:off x="5582838" y="3528991"/>
            <a:ext cx="1219971" cy="31724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Einpflegen und ggf. Vernetzung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der </a:t>
            </a:r>
            <a:r>
              <a:rPr kumimoji="0" lang="de-DE" sz="10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82">
            <a:extLst>
              <a:ext uri="{FF2B5EF4-FFF2-40B4-BE49-F238E27FC236}">
                <a16:creationId xmlns:a16="http://schemas.microsoft.com/office/drawing/2014/main" id="{8B1E53CE-A5AE-47F5-AFAA-429F0222CA57}"/>
              </a:ext>
            </a:extLst>
          </p:cNvPr>
          <p:cNvSpPr/>
          <p:nvPr/>
        </p:nvSpPr>
        <p:spPr>
          <a:xfrm>
            <a:off x="488597" y="3867478"/>
            <a:ext cx="4229789" cy="3714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5: Erfassung, Monitoring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 Benchmarking anhand der </a:t>
            </a:r>
            <a:r>
              <a:rPr kumimoji="0" lang="de-DE" sz="11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EnPIs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ihandform 83">
            <a:extLst>
              <a:ext uri="{FF2B5EF4-FFF2-40B4-BE49-F238E27FC236}">
                <a16:creationId xmlns:a16="http://schemas.microsoft.com/office/drawing/2014/main" id="{B39B0165-5B47-4615-91AC-AF21AB6908F3}"/>
              </a:ext>
            </a:extLst>
          </p:cNvPr>
          <p:cNvSpPr/>
          <p:nvPr/>
        </p:nvSpPr>
        <p:spPr>
          <a:xfrm>
            <a:off x="1317031" y="4135278"/>
            <a:ext cx="1534848" cy="20459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</a:t>
            </a:r>
          </a:p>
        </p:txBody>
      </p:sp>
      <p:sp>
        <p:nvSpPr>
          <p:cNvPr id="27" name="Freihandform 84">
            <a:extLst>
              <a:ext uri="{FF2B5EF4-FFF2-40B4-BE49-F238E27FC236}">
                <a16:creationId xmlns:a16="http://schemas.microsoft.com/office/drawing/2014/main" id="{447A3138-CE2E-4FF3-8DFE-5C97E240523F}"/>
              </a:ext>
            </a:extLst>
          </p:cNvPr>
          <p:cNvSpPr/>
          <p:nvPr/>
        </p:nvSpPr>
        <p:spPr>
          <a:xfrm>
            <a:off x="539881" y="4135279"/>
            <a:ext cx="716800" cy="20721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Erfassung</a:t>
            </a:r>
          </a:p>
        </p:txBody>
      </p:sp>
      <p:sp>
        <p:nvSpPr>
          <p:cNvPr id="28" name="Freihandform 85">
            <a:extLst>
              <a:ext uri="{FF2B5EF4-FFF2-40B4-BE49-F238E27FC236}">
                <a16:creationId xmlns:a16="http://schemas.microsoft.com/office/drawing/2014/main" id="{02991090-8CD9-464F-8BF9-9E42052A672A}"/>
              </a:ext>
            </a:extLst>
          </p:cNvPr>
          <p:cNvSpPr/>
          <p:nvPr/>
        </p:nvSpPr>
        <p:spPr>
          <a:xfrm>
            <a:off x="1317031" y="4391148"/>
            <a:ext cx="751232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Erstellung Baseline</a:t>
            </a:r>
          </a:p>
        </p:txBody>
      </p:sp>
      <p:sp>
        <p:nvSpPr>
          <p:cNvPr id="35" name="Freihandform 86">
            <a:extLst>
              <a:ext uri="{FF2B5EF4-FFF2-40B4-BE49-F238E27FC236}">
                <a16:creationId xmlns:a16="http://schemas.microsoft.com/office/drawing/2014/main" id="{F1528A9B-7621-41FD-B03E-500060C8F944}"/>
              </a:ext>
            </a:extLst>
          </p:cNvPr>
          <p:cNvSpPr/>
          <p:nvPr/>
        </p:nvSpPr>
        <p:spPr>
          <a:xfrm>
            <a:off x="2135974" y="4391148"/>
            <a:ext cx="71590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prstClr val="black"/>
                </a:solidFill>
                <a:latin typeface="Calibri"/>
              </a:rPr>
              <a:t>Soll-Ist Vergleich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ihandform 87">
            <a:extLst>
              <a:ext uri="{FF2B5EF4-FFF2-40B4-BE49-F238E27FC236}">
                <a16:creationId xmlns:a16="http://schemas.microsoft.com/office/drawing/2014/main" id="{5F9A6125-94DC-47C4-AA35-4DD90B89D8E1}"/>
              </a:ext>
            </a:extLst>
          </p:cNvPr>
          <p:cNvSpPr/>
          <p:nvPr/>
        </p:nvSpPr>
        <p:spPr>
          <a:xfrm>
            <a:off x="537885" y="4390957"/>
            <a:ext cx="718795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IST-Werte</a:t>
            </a:r>
          </a:p>
        </p:txBody>
      </p:sp>
      <p:sp>
        <p:nvSpPr>
          <p:cNvPr id="37" name="Freihandform 88">
            <a:extLst>
              <a:ext uri="{FF2B5EF4-FFF2-40B4-BE49-F238E27FC236}">
                <a16:creationId xmlns:a16="http://schemas.microsoft.com/office/drawing/2014/main" id="{5DA9A33D-245C-4D1E-9A6C-E519E8E3C65D}"/>
              </a:ext>
            </a:extLst>
          </p:cNvPr>
          <p:cNvSpPr/>
          <p:nvPr/>
        </p:nvSpPr>
        <p:spPr>
          <a:xfrm>
            <a:off x="4210238" y="3525269"/>
            <a:ext cx="1258371" cy="32097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Ergänzung Systeme um externe Einflussgrößen</a:t>
            </a:r>
          </a:p>
        </p:txBody>
      </p:sp>
      <p:sp>
        <p:nvSpPr>
          <p:cNvPr id="38" name="Freihandform 89">
            <a:extLst>
              <a:ext uri="{FF2B5EF4-FFF2-40B4-BE49-F238E27FC236}">
                <a16:creationId xmlns:a16="http://schemas.microsoft.com/office/drawing/2014/main" id="{494BCF6B-3697-4FFA-B5A6-FDD16922C03D}"/>
              </a:ext>
            </a:extLst>
          </p:cNvPr>
          <p:cNvSpPr/>
          <p:nvPr/>
        </p:nvSpPr>
        <p:spPr>
          <a:xfrm>
            <a:off x="2937660" y="4391148"/>
            <a:ext cx="728650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Erstellung Benchmarks</a:t>
            </a:r>
          </a:p>
        </p:txBody>
      </p:sp>
      <p:sp>
        <p:nvSpPr>
          <p:cNvPr id="39" name="Freihandform 92">
            <a:extLst>
              <a:ext uri="{FF2B5EF4-FFF2-40B4-BE49-F238E27FC236}">
                <a16:creationId xmlns:a16="http://schemas.microsoft.com/office/drawing/2014/main" id="{4B087163-AA85-4CD6-BFE8-1A8512E5D6B7}"/>
              </a:ext>
            </a:extLst>
          </p:cNvPr>
          <p:cNvSpPr/>
          <p:nvPr/>
        </p:nvSpPr>
        <p:spPr>
          <a:xfrm>
            <a:off x="3742348" y="1392507"/>
            <a:ext cx="1563614" cy="375532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Auswahl der Systeme für Benchmarking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ihandform 93">
            <a:extLst>
              <a:ext uri="{FF2B5EF4-FFF2-40B4-BE49-F238E27FC236}">
                <a16:creationId xmlns:a16="http://schemas.microsoft.com/office/drawing/2014/main" id="{6CFD3B0D-9AFB-4FC9-9D59-B868294F2E14}"/>
              </a:ext>
            </a:extLst>
          </p:cNvPr>
          <p:cNvSpPr/>
          <p:nvPr/>
        </p:nvSpPr>
        <p:spPr>
          <a:xfrm>
            <a:off x="3730299" y="4391148"/>
            <a:ext cx="988087" cy="292597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72C0FA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Bewertung Einsparpotenziale</a:t>
            </a:r>
          </a:p>
        </p:txBody>
      </p:sp>
      <p:sp>
        <p:nvSpPr>
          <p:cNvPr id="41" name="Freihandform 94">
            <a:extLst>
              <a:ext uri="{FF2B5EF4-FFF2-40B4-BE49-F238E27FC236}">
                <a16:creationId xmlns:a16="http://schemas.microsoft.com/office/drawing/2014/main" id="{1CC56D13-2B2B-4780-BF8E-799CFFEB9506}"/>
              </a:ext>
            </a:extLst>
          </p:cNvPr>
          <p:cNvSpPr/>
          <p:nvPr/>
        </p:nvSpPr>
        <p:spPr>
          <a:xfrm>
            <a:off x="2937659" y="4130676"/>
            <a:ext cx="1780727" cy="209201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Benchmarking</a:t>
            </a:r>
          </a:p>
        </p:txBody>
      </p:sp>
      <p:sp>
        <p:nvSpPr>
          <p:cNvPr id="42" name="Freihandform 95">
            <a:extLst>
              <a:ext uri="{FF2B5EF4-FFF2-40B4-BE49-F238E27FC236}">
                <a16:creationId xmlns:a16="http://schemas.microsoft.com/office/drawing/2014/main" id="{01C2C5CB-801F-4BA6-9C23-A569108076E4}"/>
              </a:ext>
            </a:extLst>
          </p:cNvPr>
          <p:cNvSpPr/>
          <p:nvPr/>
        </p:nvSpPr>
        <p:spPr>
          <a:xfrm>
            <a:off x="5740575" y="2984165"/>
            <a:ext cx="1070212" cy="241514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 als Intensität</a:t>
            </a:r>
          </a:p>
        </p:txBody>
      </p:sp>
      <p:sp>
        <p:nvSpPr>
          <p:cNvPr id="43" name="Freihandform 96">
            <a:extLst>
              <a:ext uri="{FF2B5EF4-FFF2-40B4-BE49-F238E27FC236}">
                <a16:creationId xmlns:a16="http://schemas.microsoft.com/office/drawing/2014/main" id="{AD2886A1-4375-4A42-8C94-5360B86325C2}"/>
              </a:ext>
            </a:extLst>
          </p:cNvPr>
          <p:cNvSpPr/>
          <p:nvPr/>
        </p:nvSpPr>
        <p:spPr>
          <a:xfrm>
            <a:off x="4402045" y="2984165"/>
            <a:ext cx="1274568" cy="240302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kern="0" dirty="0">
                <a:solidFill>
                  <a:prstClr val="black"/>
                </a:solidFill>
                <a:latin typeface="Calibri"/>
              </a:rPr>
              <a:t>EnPI als Effizienz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ihandform 97">
            <a:extLst>
              <a:ext uri="{FF2B5EF4-FFF2-40B4-BE49-F238E27FC236}">
                <a16:creationId xmlns:a16="http://schemas.microsoft.com/office/drawing/2014/main" id="{9537685A-C22F-471D-8DD3-50D6171E72EA}"/>
              </a:ext>
            </a:extLst>
          </p:cNvPr>
          <p:cNvSpPr/>
          <p:nvPr/>
        </p:nvSpPr>
        <p:spPr>
          <a:xfrm>
            <a:off x="3059773" y="2984165"/>
            <a:ext cx="1268824" cy="243389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0669B2"/>
            </a:solidFill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EnPI als Aufwand</a:t>
            </a:r>
          </a:p>
        </p:txBody>
      </p:sp>
      <p:sp>
        <p:nvSpPr>
          <p:cNvPr id="45" name="Freihandform 117">
            <a:extLst>
              <a:ext uri="{FF2B5EF4-FFF2-40B4-BE49-F238E27FC236}">
                <a16:creationId xmlns:a16="http://schemas.microsoft.com/office/drawing/2014/main" id="{EA1632FC-48E2-438E-9E9D-A9E38DD462AD}"/>
              </a:ext>
            </a:extLst>
          </p:cNvPr>
          <p:cNvSpPr/>
          <p:nvPr/>
        </p:nvSpPr>
        <p:spPr>
          <a:xfrm>
            <a:off x="533600" y="5251610"/>
            <a:ext cx="102772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Energiekosten-controlling in den Kostenstellen</a:t>
            </a:r>
          </a:p>
        </p:txBody>
      </p:sp>
      <p:sp>
        <p:nvSpPr>
          <p:cNvPr id="46" name="Freihandform 118">
            <a:extLst>
              <a:ext uri="{FF2B5EF4-FFF2-40B4-BE49-F238E27FC236}">
                <a16:creationId xmlns:a16="http://schemas.microsoft.com/office/drawing/2014/main" id="{5CD4F1A9-E385-4B87-BA42-CA2A59FBA98D}"/>
              </a:ext>
            </a:extLst>
          </p:cNvPr>
          <p:cNvSpPr/>
          <p:nvPr/>
        </p:nvSpPr>
        <p:spPr>
          <a:xfrm>
            <a:off x="1621899" y="5251610"/>
            <a:ext cx="943621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de-DE" sz="1000" b="1" kern="0" dirty="0">
                <a:solidFill>
                  <a:prstClr val="black"/>
                </a:solidFill>
              </a:rPr>
              <a:t>Effizienz-erhaltung  mit Frühwarnsystem</a:t>
            </a:r>
          </a:p>
        </p:txBody>
      </p:sp>
      <p:sp>
        <p:nvSpPr>
          <p:cNvPr id="47" name="Freihandform 119">
            <a:extLst>
              <a:ext uri="{FF2B5EF4-FFF2-40B4-BE49-F238E27FC236}">
                <a16:creationId xmlns:a16="http://schemas.microsoft.com/office/drawing/2014/main" id="{79A1BBB3-2803-41B1-8EF6-FFAAA46DAB4B}"/>
              </a:ext>
            </a:extLst>
          </p:cNvPr>
          <p:cNvSpPr/>
          <p:nvPr/>
        </p:nvSpPr>
        <p:spPr>
          <a:xfrm>
            <a:off x="2633889" y="5251610"/>
            <a:ext cx="75750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Nachweis Einsparungen (ISO 50001)</a:t>
            </a:r>
          </a:p>
        </p:txBody>
      </p:sp>
      <p:sp>
        <p:nvSpPr>
          <p:cNvPr id="48" name="Freihandform 120">
            <a:extLst>
              <a:ext uri="{FF2B5EF4-FFF2-40B4-BE49-F238E27FC236}">
                <a16:creationId xmlns:a16="http://schemas.microsoft.com/office/drawing/2014/main" id="{416BEF04-2B62-4B08-AF22-993777BCCC65}"/>
              </a:ext>
            </a:extLst>
          </p:cNvPr>
          <p:cNvSpPr/>
          <p:nvPr/>
        </p:nvSpPr>
        <p:spPr>
          <a:xfrm>
            <a:off x="3455922" y="5251610"/>
            <a:ext cx="671193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Voraus-schauende Wartung</a:t>
            </a:r>
          </a:p>
        </p:txBody>
      </p:sp>
      <p:sp>
        <p:nvSpPr>
          <p:cNvPr id="49" name="Freihandform 121">
            <a:extLst>
              <a:ext uri="{FF2B5EF4-FFF2-40B4-BE49-F238E27FC236}">
                <a16:creationId xmlns:a16="http://schemas.microsoft.com/office/drawing/2014/main" id="{01E49204-E498-4250-AD10-56C4DD2E006A}"/>
              </a:ext>
            </a:extLst>
          </p:cNvPr>
          <p:cNvSpPr/>
          <p:nvPr/>
        </p:nvSpPr>
        <p:spPr>
          <a:xfrm>
            <a:off x="4192463" y="5251610"/>
            <a:ext cx="742917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 von Effizienz-maßnahmen</a:t>
            </a:r>
          </a:p>
        </p:txBody>
      </p:sp>
      <p:sp>
        <p:nvSpPr>
          <p:cNvPr id="50" name="Freihandform 122">
            <a:extLst>
              <a:ext uri="{FF2B5EF4-FFF2-40B4-BE49-F238E27FC236}">
                <a16:creationId xmlns:a16="http://schemas.microsoft.com/office/drawing/2014/main" id="{90D51FB2-125F-48D7-9C61-91D716485212}"/>
              </a:ext>
            </a:extLst>
          </p:cNvPr>
          <p:cNvSpPr/>
          <p:nvPr/>
        </p:nvSpPr>
        <p:spPr>
          <a:xfrm>
            <a:off x="4993744" y="5251610"/>
            <a:ext cx="788475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Verifizierung von Effizienz-maßnahmen</a:t>
            </a:r>
          </a:p>
        </p:txBody>
      </p:sp>
      <p:sp>
        <p:nvSpPr>
          <p:cNvPr id="51" name="Freihandform 123">
            <a:extLst>
              <a:ext uri="{FF2B5EF4-FFF2-40B4-BE49-F238E27FC236}">
                <a16:creationId xmlns:a16="http://schemas.microsoft.com/office/drawing/2014/main" id="{69B23828-1AAE-47B6-91A0-6C85C2705AA5}"/>
              </a:ext>
            </a:extLst>
          </p:cNvPr>
          <p:cNvSpPr/>
          <p:nvPr/>
        </p:nvSpPr>
        <p:spPr>
          <a:xfrm>
            <a:off x="5837141" y="5251610"/>
            <a:ext cx="955250" cy="557440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Prozess-optimierung mit Benchmarks</a:t>
            </a:r>
          </a:p>
        </p:txBody>
      </p:sp>
      <p:sp>
        <p:nvSpPr>
          <p:cNvPr id="52" name="Rechteck 124">
            <a:extLst>
              <a:ext uri="{FF2B5EF4-FFF2-40B4-BE49-F238E27FC236}">
                <a16:creationId xmlns:a16="http://schemas.microsoft.com/office/drawing/2014/main" id="{7089582E-11FD-4F5F-B556-9EA6C8762F91}"/>
              </a:ext>
            </a:extLst>
          </p:cNvPr>
          <p:cNvSpPr/>
          <p:nvPr/>
        </p:nvSpPr>
        <p:spPr>
          <a:xfrm>
            <a:off x="473910" y="5003960"/>
            <a:ext cx="6355425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Erfolgreicher Einsatz für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die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betriebliche Praxis</a:t>
            </a:r>
          </a:p>
        </p:txBody>
      </p:sp>
      <p:sp>
        <p:nvSpPr>
          <p:cNvPr id="53" name="Freihandform 46">
            <a:extLst>
              <a:ext uri="{FF2B5EF4-FFF2-40B4-BE49-F238E27FC236}">
                <a16:creationId xmlns:a16="http://schemas.microsoft.com/office/drawing/2014/main" id="{680EDA67-8F67-4D2A-B139-894A9162BEC4}"/>
              </a:ext>
            </a:extLst>
          </p:cNvPr>
          <p:cNvSpPr/>
          <p:nvPr/>
        </p:nvSpPr>
        <p:spPr>
          <a:xfrm>
            <a:off x="4210039" y="6008620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ihandform 48">
            <a:extLst>
              <a:ext uri="{FF2B5EF4-FFF2-40B4-BE49-F238E27FC236}">
                <a16:creationId xmlns:a16="http://schemas.microsoft.com/office/drawing/2014/main" id="{3F62675F-41F9-47D9-8063-3234E6CC5E0F}"/>
              </a:ext>
            </a:extLst>
          </p:cNvPr>
          <p:cNvSpPr/>
          <p:nvPr/>
        </p:nvSpPr>
        <p:spPr>
          <a:xfrm>
            <a:off x="562489" y="6000142"/>
            <a:ext cx="184703" cy="124698"/>
          </a:xfrm>
          <a:custGeom>
            <a:avLst/>
            <a:gdLst>
              <a:gd name="connsiteX0" fmla="*/ 0 w 655016"/>
              <a:gd name="connsiteY0" fmla="*/ 0 h 339138"/>
              <a:gd name="connsiteX1" fmla="*/ 655016 w 655016"/>
              <a:gd name="connsiteY1" fmla="*/ 0 h 339138"/>
              <a:gd name="connsiteX2" fmla="*/ 655016 w 655016"/>
              <a:gd name="connsiteY2" fmla="*/ 339138 h 339138"/>
              <a:gd name="connsiteX3" fmla="*/ 0 w 655016"/>
              <a:gd name="connsiteY3" fmla="*/ 339138 h 339138"/>
              <a:gd name="connsiteX4" fmla="*/ 0 w 655016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16" h="339138">
                <a:moveTo>
                  <a:pt x="0" y="0"/>
                </a:moveTo>
                <a:lnTo>
                  <a:pt x="655016" y="0"/>
                </a:lnTo>
                <a:lnTo>
                  <a:pt x="655016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feld 1">
            <a:extLst>
              <a:ext uri="{FF2B5EF4-FFF2-40B4-BE49-F238E27FC236}">
                <a16:creationId xmlns:a16="http://schemas.microsoft.com/office/drawing/2014/main" id="{784C770A-35EF-4C6B-82BE-D6346A7F3C22}"/>
              </a:ext>
            </a:extLst>
          </p:cNvPr>
          <p:cNvSpPr txBox="1"/>
          <p:nvPr/>
        </p:nvSpPr>
        <p:spPr>
          <a:xfrm>
            <a:off x="4334332" y="5933958"/>
            <a:ext cx="4528313" cy="199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Erweiterte Anwendung: Monitoring und Benchmarking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Textfeld 50">
            <a:extLst>
              <a:ext uri="{FF2B5EF4-FFF2-40B4-BE49-F238E27FC236}">
                <a16:creationId xmlns:a16="http://schemas.microsoft.com/office/drawing/2014/main" id="{123B4A9E-EA01-4A38-B3F9-5F7C61F679E1}"/>
              </a:ext>
            </a:extLst>
          </p:cNvPr>
          <p:cNvSpPr txBox="1"/>
          <p:nvPr/>
        </p:nvSpPr>
        <p:spPr>
          <a:xfrm>
            <a:off x="699258" y="5933958"/>
            <a:ext cx="3335625" cy="172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Basis Anwendung: Erfassung Ist-Werte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Rechteck 74">
            <a:extLst>
              <a:ext uri="{FF2B5EF4-FFF2-40B4-BE49-F238E27FC236}">
                <a16:creationId xmlns:a16="http://schemas.microsoft.com/office/drawing/2014/main" id="{56D09CA9-94FB-4F43-A246-D4E858D7CE8C}"/>
              </a:ext>
            </a:extLst>
          </p:cNvPr>
          <p:cNvSpPr/>
          <p:nvPr/>
        </p:nvSpPr>
        <p:spPr>
          <a:xfrm>
            <a:off x="496891" y="1777439"/>
            <a:ext cx="6500572" cy="6849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/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 2: Konzeption der Datenerfassung und Spezifizierung</a:t>
            </a:r>
            <a:r>
              <a:rPr kumimoji="0" lang="de-DE" sz="11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der Messstellen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8" name="Freihandform 75">
            <a:extLst>
              <a:ext uri="{FF2B5EF4-FFF2-40B4-BE49-F238E27FC236}">
                <a16:creationId xmlns:a16="http://schemas.microsoft.com/office/drawing/2014/main" id="{90CF69DC-FB78-4543-A7E8-2F4DA8190BD8}"/>
              </a:ext>
            </a:extLst>
          </p:cNvPr>
          <p:cNvSpPr/>
          <p:nvPr/>
        </p:nvSpPr>
        <p:spPr>
          <a:xfrm>
            <a:off x="535096" y="2030790"/>
            <a:ext cx="1289622" cy="356096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kern="0" dirty="0">
                <a:solidFill>
                  <a:prstClr val="white"/>
                </a:solidFill>
              </a:rPr>
              <a:t>Energie- und Stoffstrom-Schema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ihandform 76">
            <a:extLst>
              <a:ext uri="{FF2B5EF4-FFF2-40B4-BE49-F238E27FC236}">
                <a16:creationId xmlns:a16="http://schemas.microsoft.com/office/drawing/2014/main" id="{4E113948-23F4-4068-B0DD-7553B4FEC942}"/>
              </a:ext>
            </a:extLst>
          </p:cNvPr>
          <p:cNvSpPr/>
          <p:nvPr/>
        </p:nvSpPr>
        <p:spPr>
          <a:xfrm>
            <a:off x="3059773" y="2030789"/>
            <a:ext cx="1570770" cy="343624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72C0FA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Ergänzung N-A Schema um externe Einflussgrößen</a:t>
            </a:r>
          </a:p>
        </p:txBody>
      </p:sp>
      <p:sp>
        <p:nvSpPr>
          <p:cNvPr id="60" name="Freihandform 78">
            <a:extLst>
              <a:ext uri="{FF2B5EF4-FFF2-40B4-BE49-F238E27FC236}">
                <a16:creationId xmlns:a16="http://schemas.microsoft.com/office/drawing/2014/main" id="{B992C468-6D9C-41C8-9769-0DE65D6CF37C}"/>
              </a:ext>
            </a:extLst>
          </p:cNvPr>
          <p:cNvSpPr/>
          <p:nvPr/>
        </p:nvSpPr>
        <p:spPr>
          <a:xfrm>
            <a:off x="1899208" y="2030789"/>
            <a:ext cx="1077556" cy="356096"/>
          </a:xfrm>
          <a:custGeom>
            <a:avLst/>
            <a:gdLst>
              <a:gd name="connsiteX0" fmla="*/ 0 w 3509679"/>
              <a:gd name="connsiteY0" fmla="*/ 0 h 339138"/>
              <a:gd name="connsiteX1" fmla="*/ 3509679 w 3509679"/>
              <a:gd name="connsiteY1" fmla="*/ 0 h 339138"/>
              <a:gd name="connsiteX2" fmla="*/ 3509679 w 3509679"/>
              <a:gd name="connsiteY2" fmla="*/ 339138 h 339138"/>
              <a:gd name="connsiteX3" fmla="*/ 0 w 3509679"/>
              <a:gd name="connsiteY3" fmla="*/ 339138 h 339138"/>
              <a:gd name="connsiteX4" fmla="*/ 0 w 3509679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679" h="339138">
                <a:moveTo>
                  <a:pt x="0" y="0"/>
                </a:moveTo>
                <a:lnTo>
                  <a:pt x="3509679" y="0"/>
                </a:lnTo>
                <a:lnTo>
                  <a:pt x="3509679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Nutzen-Aufwand-Schema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Freihandform 79">
            <a:extLst>
              <a:ext uri="{FF2B5EF4-FFF2-40B4-BE49-F238E27FC236}">
                <a16:creationId xmlns:a16="http://schemas.microsoft.com/office/drawing/2014/main" id="{ADB1FAF6-B5C8-4051-8997-7BA9F4F18AD4}"/>
              </a:ext>
            </a:extLst>
          </p:cNvPr>
          <p:cNvSpPr/>
          <p:nvPr/>
        </p:nvSpPr>
        <p:spPr>
          <a:xfrm>
            <a:off x="4698255" y="2030790"/>
            <a:ext cx="2094396" cy="344864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 err="1">
                <a:solidFill>
                  <a:prstClr val="white"/>
                </a:solidFill>
                <a:latin typeface="Calibri"/>
              </a:rPr>
              <a:t>Messk</a:t>
            </a:r>
            <a:r>
              <a:rPr kumimoji="0" lang="de-DE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onzept</a:t>
            </a: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zur Datenerfassung von Nutzen, Aufwand,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ext. Einflussgrößen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Pfeil nach unten 2">
            <a:extLst>
              <a:ext uri="{FF2B5EF4-FFF2-40B4-BE49-F238E27FC236}">
                <a16:creationId xmlns:a16="http://schemas.microsoft.com/office/drawing/2014/main" id="{77CAC4B9-335A-4093-8DFB-541CAFC9966F}"/>
              </a:ext>
            </a:extLst>
          </p:cNvPr>
          <p:cNvSpPr/>
          <p:nvPr/>
        </p:nvSpPr>
        <p:spPr>
          <a:xfrm>
            <a:off x="3222856" y="4837435"/>
            <a:ext cx="1616567" cy="220112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Freihandform 51">
            <a:extLst>
              <a:ext uri="{FF2B5EF4-FFF2-40B4-BE49-F238E27FC236}">
                <a16:creationId xmlns:a16="http://schemas.microsoft.com/office/drawing/2014/main" id="{5DE80624-7886-4C28-8C55-B2FA5B567080}"/>
              </a:ext>
            </a:extLst>
          </p:cNvPr>
          <p:cNvSpPr/>
          <p:nvPr/>
        </p:nvSpPr>
        <p:spPr>
          <a:xfrm>
            <a:off x="5410159" y="1393748"/>
            <a:ext cx="1400627" cy="374291"/>
          </a:xfrm>
          <a:custGeom>
            <a:avLst/>
            <a:gdLst>
              <a:gd name="connsiteX0" fmla="*/ 0 w 2216937"/>
              <a:gd name="connsiteY0" fmla="*/ 0 h 339138"/>
              <a:gd name="connsiteX1" fmla="*/ 2216937 w 2216937"/>
              <a:gd name="connsiteY1" fmla="*/ 0 h 339138"/>
              <a:gd name="connsiteX2" fmla="*/ 2216937 w 2216937"/>
              <a:gd name="connsiteY2" fmla="*/ 339138 h 339138"/>
              <a:gd name="connsiteX3" fmla="*/ 0 w 2216937"/>
              <a:gd name="connsiteY3" fmla="*/ 339138 h 339138"/>
              <a:gd name="connsiteX4" fmla="*/ 0 w 2216937"/>
              <a:gd name="connsiteY4" fmla="*/ 0 h 3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937" h="339138">
                <a:moveTo>
                  <a:pt x="0" y="0"/>
                </a:moveTo>
                <a:lnTo>
                  <a:pt x="2216937" y="0"/>
                </a:lnTo>
                <a:lnTo>
                  <a:pt x="2216937" y="339138"/>
                </a:lnTo>
                <a:lnTo>
                  <a:pt x="0" y="339138"/>
                </a:lnTo>
                <a:lnTo>
                  <a:pt x="0" y="0"/>
                </a:lnTo>
                <a:close/>
              </a:path>
            </a:pathLst>
          </a:custGeom>
          <a:solidFill>
            <a:srgbClr val="0669B2"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72000" rIns="6350" bIns="47856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Abbildung der Systeme und Zuständigkeiten</a:t>
            </a:r>
          </a:p>
        </p:txBody>
      </p:sp>
      <p:pic>
        <p:nvPicPr>
          <p:cNvPr id="64" name="Grafik 49">
            <a:extLst>
              <a:ext uri="{FF2B5EF4-FFF2-40B4-BE49-F238E27FC236}">
                <a16:creationId xmlns:a16="http://schemas.microsoft.com/office/drawing/2014/main" id="{6E81BDF0-B9A3-436B-9F69-8E96A7343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93" y="1478281"/>
            <a:ext cx="303198" cy="232610"/>
          </a:xfrm>
          <a:prstGeom prst="rect">
            <a:avLst/>
          </a:prstGeom>
        </p:spPr>
      </p:pic>
      <p:pic>
        <p:nvPicPr>
          <p:cNvPr id="65" name="Grafik 49">
            <a:extLst>
              <a:ext uri="{FF2B5EF4-FFF2-40B4-BE49-F238E27FC236}">
                <a16:creationId xmlns:a16="http://schemas.microsoft.com/office/drawing/2014/main" id="{E6D00E95-32C4-4F64-B9B7-2AAEDD9BF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14" y="2126879"/>
            <a:ext cx="303198" cy="232610"/>
          </a:xfrm>
          <a:prstGeom prst="rect">
            <a:avLst/>
          </a:prstGeom>
        </p:spPr>
      </p:pic>
      <p:pic>
        <p:nvPicPr>
          <p:cNvPr id="66" name="Grafik 53">
            <a:extLst>
              <a:ext uri="{FF2B5EF4-FFF2-40B4-BE49-F238E27FC236}">
                <a16:creationId xmlns:a16="http://schemas.microsoft.com/office/drawing/2014/main" id="{72C6B0B3-B011-497F-BD2E-AF614F983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93" y="2652584"/>
            <a:ext cx="303198" cy="232610"/>
          </a:xfrm>
          <a:prstGeom prst="rect">
            <a:avLst/>
          </a:prstGeom>
        </p:spPr>
      </p:pic>
      <p:pic>
        <p:nvPicPr>
          <p:cNvPr id="67" name="Grafik 55">
            <a:extLst>
              <a:ext uri="{FF2B5EF4-FFF2-40B4-BE49-F238E27FC236}">
                <a16:creationId xmlns:a16="http://schemas.microsoft.com/office/drawing/2014/main" id="{75F68E28-F488-49D5-9272-7CBBAF93E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92" y="3549739"/>
            <a:ext cx="303198" cy="232610"/>
          </a:xfrm>
          <a:prstGeom prst="rect">
            <a:avLst/>
          </a:prstGeom>
        </p:spPr>
      </p:pic>
      <p:pic>
        <p:nvPicPr>
          <p:cNvPr id="68" name="Grafik 58">
            <a:extLst>
              <a:ext uri="{FF2B5EF4-FFF2-40B4-BE49-F238E27FC236}">
                <a16:creationId xmlns:a16="http://schemas.microsoft.com/office/drawing/2014/main" id="{632B4C4F-3D8B-4B31-AE3E-3FD889F49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84" y="5444039"/>
            <a:ext cx="303198" cy="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724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CBA010-F437-48B7-9EE9-4D5FBBB5BD06}"/>
              </a:ext>
            </a:extLst>
          </p:cNvPr>
          <p:cNvSpPr/>
          <p:nvPr/>
        </p:nvSpPr>
        <p:spPr>
          <a:xfrm>
            <a:off x="370136" y="1209169"/>
            <a:ext cx="6230689" cy="4782056"/>
          </a:xfrm>
          <a:prstGeom prst="rect">
            <a:avLst/>
          </a:prstGeom>
          <a:noFill/>
          <a:ln>
            <a:solidFill>
              <a:srgbClr val="C6F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036" y="2171447"/>
            <a:ext cx="2256460" cy="293225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Übergangsregelung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E8CD568-7657-4AB5-9D8E-D5A173A44755}"/>
              </a:ext>
            </a:extLst>
          </p:cNvPr>
          <p:cNvCxnSpPr>
            <a:cxnSpLocks/>
          </p:cNvCxnSpPr>
          <p:nvPr/>
        </p:nvCxnSpPr>
        <p:spPr>
          <a:xfrm>
            <a:off x="2247900" y="1733297"/>
            <a:ext cx="0" cy="4257928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DC62A23-45CD-4E6D-AE31-FE6FCFD04E9E}"/>
              </a:ext>
            </a:extLst>
          </p:cNvPr>
          <p:cNvCxnSpPr>
            <a:cxnSpLocks/>
          </p:cNvCxnSpPr>
          <p:nvPr/>
        </p:nvCxnSpPr>
        <p:spPr>
          <a:xfrm flipH="1">
            <a:off x="370136" y="1733297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27413A4-DA95-4924-A789-9F066E62A086}"/>
              </a:ext>
            </a:extLst>
          </p:cNvPr>
          <p:cNvCxnSpPr>
            <a:cxnSpLocks/>
          </p:cNvCxnSpPr>
          <p:nvPr/>
        </p:nvCxnSpPr>
        <p:spPr>
          <a:xfrm flipH="1">
            <a:off x="370136" y="2609597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2E4883E-CB60-4CE1-AB03-BC064798DD69}"/>
              </a:ext>
            </a:extLst>
          </p:cNvPr>
          <p:cNvCxnSpPr>
            <a:cxnSpLocks/>
          </p:cNvCxnSpPr>
          <p:nvPr/>
        </p:nvCxnSpPr>
        <p:spPr>
          <a:xfrm flipH="1">
            <a:off x="370136" y="3514472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7C795EB-149D-47D7-A932-FD75F950D9FB}"/>
              </a:ext>
            </a:extLst>
          </p:cNvPr>
          <p:cNvSpPr/>
          <p:nvPr/>
        </p:nvSpPr>
        <p:spPr>
          <a:xfrm>
            <a:off x="370133" y="1986781"/>
            <a:ext cx="1877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21.08.2018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A026A8A-BD15-4D80-A78A-B6736309F61B}"/>
              </a:ext>
            </a:extLst>
          </p:cNvPr>
          <p:cNvSpPr/>
          <p:nvPr/>
        </p:nvSpPr>
        <p:spPr>
          <a:xfrm>
            <a:off x="2247901" y="1986781"/>
            <a:ext cx="4352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Veröffentlichung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50001:2018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ECB5C6D-C9CB-410D-BEFD-6B303BA8FC85}"/>
              </a:ext>
            </a:extLst>
          </p:cNvPr>
          <p:cNvSpPr/>
          <p:nvPr/>
        </p:nvSpPr>
        <p:spPr>
          <a:xfrm>
            <a:off x="370133" y="2922726"/>
            <a:ext cx="187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20.08.2021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D48249D-B979-4172-B456-F3699138F670}"/>
              </a:ext>
            </a:extLst>
          </p:cNvPr>
          <p:cNvSpPr/>
          <p:nvPr/>
        </p:nvSpPr>
        <p:spPr>
          <a:xfrm>
            <a:off x="2247901" y="2738869"/>
            <a:ext cx="4352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Verfallsdatum für Zertifikate nach alter Norm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1437976-BE88-4273-9653-0E77E8540ABB}"/>
              </a:ext>
            </a:extLst>
          </p:cNvPr>
          <p:cNvSpPr/>
          <p:nvPr/>
        </p:nvSpPr>
        <p:spPr>
          <a:xfrm>
            <a:off x="370133" y="4534896"/>
            <a:ext cx="187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20.02.2020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3824FB5-AF8D-447E-AF81-7648BCCCA3D6}"/>
              </a:ext>
            </a:extLst>
          </p:cNvPr>
          <p:cNvSpPr/>
          <p:nvPr/>
        </p:nvSpPr>
        <p:spPr>
          <a:xfrm>
            <a:off x="2247901" y="4327578"/>
            <a:ext cx="4352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danach nur noch 	Audits (Erst-/Rezertifizierung und Überwachung) nach neuem Standard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AFEE844-C34D-4DF8-811C-455D1AFFD71C}"/>
              </a:ext>
            </a:extLst>
          </p:cNvPr>
          <p:cNvSpPr txBox="1"/>
          <p:nvPr/>
        </p:nvSpPr>
        <p:spPr>
          <a:xfrm>
            <a:off x="370125" y="1209169"/>
            <a:ext cx="62306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/>
              <a:t>Übergangsfrist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s-ES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66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040380" y="4723774"/>
            <a:ext cx="2562318" cy="14155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4877" y="4745144"/>
            <a:ext cx="230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1600" i="1" dirty="0">
                <a:latin typeface="Calibri"/>
              </a:rPr>
              <a:t>Alternativ zur Intensität:</a:t>
            </a:r>
            <a:endParaRPr lang="de-DE" sz="1600" i="1" baseline="-25000" dirty="0"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Varianten von </a:t>
            </a:r>
            <a:r>
              <a:rPr lang="de-DE" altLang="de-DE" dirty="0" err="1"/>
              <a:t>EnPIs</a:t>
            </a:r>
            <a:endParaRPr lang="de-DE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3"/>
          <a:stretch/>
        </p:blipFill>
        <p:spPr bwMode="auto">
          <a:xfrm>
            <a:off x="1622576" y="1381269"/>
            <a:ext cx="4987018" cy="13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3263693" y="3652574"/>
                <a:ext cx="2626469" cy="1359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𝐈𝐧𝐭𝐞𝐧𝐬𝐢𝐭</m:t>
                      </m:r>
                      <m:r>
                        <a:rPr lang="de-DE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ä</m:t>
                      </m:r>
                      <m:r>
                        <a:rPr lang="de-DE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de-DE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de-D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de-DE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num>
                        <m:den>
                          <m:r>
                            <a:rPr lang="de-DE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</m:den>
                      </m:f>
                    </m:oMath>
                  </m:oMathPara>
                </a14:m>
                <a:endParaRPr lang="de-DE" sz="2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eaLnBrk="0" hangingPunct="0">
                  <a:lnSpc>
                    <a:spcPct val="150000"/>
                  </a:lnSpc>
                </a:pPr>
                <a:r>
                  <a:rPr lang="de-DE" sz="20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de-DE" sz="2000" i="1" baseline="-25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693" y="3652574"/>
                <a:ext cx="2626469" cy="13596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3263693" y="5068466"/>
                <a:ext cx="2500010" cy="1493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1">
                          <a:latin typeface="Cambria Math" panose="02040503050406030204" pitchFamily="18" charset="0"/>
                        </a:rPr>
                        <m:t>𝐄𝐟𝐟𝐢𝐳𝐢𝐞𝐧𝐳</m:t>
                      </m:r>
                      <m:r>
                        <a:rPr lang="de-DE" sz="2000" b="1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de-DE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1">
                              <a:latin typeface="Cambria Math" panose="02040503050406030204" pitchFamily="18" charset="0"/>
                            </a:rPr>
                            <m:t>𝐍</m:t>
                          </m:r>
                        </m:num>
                        <m:den>
                          <m:sSub>
                            <m:sSubPr>
                              <m:ctrlPr>
                                <a:rPr lang="de-D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de-DE" sz="2000" b="1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2000" b="1" dirty="0">
                  <a:latin typeface="+mj-lt"/>
                </a:endParaRPr>
              </a:p>
              <a:p>
                <a:pPr eaLnBrk="0" hangingPunct="0">
                  <a:lnSpc>
                    <a:spcPct val="150000"/>
                  </a:lnSpc>
                </a:pPr>
                <a:r>
                  <a:rPr lang="de-DE" sz="2000" b="1" dirty="0">
                    <a:latin typeface="+mj-lt"/>
                  </a:rPr>
                  <a:t>	</a:t>
                </a: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693" y="5068466"/>
                <a:ext cx="2500010" cy="1493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 rot="18451683">
            <a:off x="-317278" y="1523235"/>
            <a:ext cx="2031023" cy="659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Exkurs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3263693" y="3103727"/>
                <a:ext cx="262646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𝐀𝐮𝐟𝐰𝐚𝐧𝐝</m:t>
                      </m:r>
                      <m:r>
                        <a:rPr lang="de-DE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de-DE" sz="2000" b="1"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</m:sSub>
                    </m:oMath>
                  </m:oMathPara>
                </a14:m>
                <a:endParaRPr lang="de-DE" sz="2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eaLnBrk="0" hangingPunct="0">
                  <a:lnSpc>
                    <a:spcPct val="150000"/>
                  </a:lnSpc>
                </a:pPr>
                <a:r>
                  <a:rPr lang="de-DE" sz="20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de-DE" sz="2000" i="1" baseline="-25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693" y="3103727"/>
                <a:ext cx="2626469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/>
      <p:bldP spid="7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1219200" y="4732570"/>
            <a:ext cx="5554980" cy="1504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Beispiel: System mit 1 Nutzen und 1 Aufwand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 bwMode="auto">
          <a:xfrm>
            <a:off x="3420240" y="1478979"/>
            <a:ext cx="1080000" cy="108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6986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r>
              <a:rPr kumimoji="0" lang="de-DE" i="0" u="none" strike="noStrike" cap="none" normalizeH="0" baseline="0" dirty="0">
                <a:ln>
                  <a:noFill/>
                </a:ln>
                <a:solidFill>
                  <a:srgbClr val="0669B2"/>
                </a:solidFill>
                <a:effectLst/>
              </a:rPr>
              <a:t>Kälte-maschine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380744" y="1634295"/>
            <a:ext cx="2126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400" b="1" i="1" dirty="0">
                <a:solidFill>
                  <a:srgbClr val="0669B2"/>
                </a:solidFill>
                <a:latin typeface="+mn-lt"/>
              </a:rPr>
              <a:t>Aufwand Strom</a:t>
            </a:r>
          </a:p>
          <a:p>
            <a:pPr algn="l">
              <a:lnSpc>
                <a:spcPct val="150000"/>
              </a:lnSpc>
            </a:pPr>
            <a:r>
              <a:rPr lang="de-DE" sz="1400" i="1" dirty="0">
                <a:solidFill>
                  <a:srgbClr val="0669B2"/>
                </a:solidFill>
                <a:latin typeface="+mn-lt"/>
              </a:rPr>
              <a:t>200 kWh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493276" y="1634295"/>
            <a:ext cx="1894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400" b="1" i="1" dirty="0">
                <a:solidFill>
                  <a:srgbClr val="0669B2"/>
                </a:solidFill>
                <a:latin typeface="+mn-lt"/>
              </a:rPr>
              <a:t>Nutzen Kälte</a:t>
            </a:r>
          </a:p>
          <a:p>
            <a:pPr algn="l">
              <a:lnSpc>
                <a:spcPct val="150000"/>
              </a:lnSpc>
            </a:pPr>
            <a:r>
              <a:rPr lang="de-DE" sz="1400" i="1" dirty="0">
                <a:solidFill>
                  <a:srgbClr val="0669B2"/>
                </a:solidFill>
                <a:latin typeface="+mn-lt"/>
              </a:rPr>
              <a:t>800 kWh</a:t>
            </a:r>
          </a:p>
        </p:txBody>
      </p:sp>
      <p:cxnSp>
        <p:nvCxnSpPr>
          <p:cNvPr id="12" name="Gerade Verbindung mit Pfeil 11"/>
          <p:cNvCxnSpPr/>
          <p:nvPr/>
        </p:nvCxnSpPr>
        <p:spPr bwMode="auto">
          <a:xfrm>
            <a:off x="1620240" y="2018979"/>
            <a:ext cx="1800000" cy="0"/>
          </a:xfrm>
          <a:prstGeom prst="straightConnector1">
            <a:avLst/>
          </a:prstGeom>
          <a:noFill/>
          <a:ln w="38100" cap="flat" cmpd="sng" algn="ctr">
            <a:solidFill>
              <a:srgbClr val="069864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>
            <a:off x="4500240" y="2018979"/>
            <a:ext cx="1800000" cy="0"/>
          </a:xfrm>
          <a:prstGeom prst="straightConnector1">
            <a:avLst/>
          </a:prstGeom>
          <a:noFill/>
          <a:ln w="38100" cap="flat" cmpd="sng" algn="ctr">
            <a:solidFill>
              <a:srgbClr val="A6A6A6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19877" r="89068" b="67025"/>
          <a:stretch/>
        </p:blipFill>
        <p:spPr bwMode="auto">
          <a:xfrm>
            <a:off x="2117259" y="1324559"/>
            <a:ext cx="494067" cy="32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9068" b="83512"/>
          <a:stretch/>
        </p:blipFill>
        <p:spPr bwMode="auto">
          <a:xfrm>
            <a:off x="5137624" y="1205619"/>
            <a:ext cx="658138" cy="40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1325880" y="5257656"/>
                <a:ext cx="7595998" cy="1419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>
                    <a:solidFill>
                      <a:schemeClr val="tx1"/>
                    </a:solidFill>
                    <a:latin typeface="Calibri"/>
                  </a:rPr>
                  <a:t>Stromeffizienz der Kälteerzeugung </a:t>
                </a:r>
              </a:p>
              <a:p>
                <a:pPr>
                  <a:lnSpc>
                    <a:spcPct val="150000"/>
                  </a:lnSpc>
                  <a:tabLst>
                    <a:tab pos="449263" algn="r"/>
                    <a:tab pos="541338" algn="l"/>
                  </a:tabLst>
                </a:pPr>
                <a14:m>
                  <m:oMath xmlns:m="http://schemas.openxmlformats.org/officeDocument/2006/math">
                    <m:r>
                      <a:rPr lang="de-DE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𝐍</m:t>
                        </m:r>
                      </m:num>
                      <m:den>
                        <m:sSub>
                          <m:sSubPr>
                            <m:ctrlPr>
                              <a:rPr lang="de-DE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𝐀</m:t>
                            </m:r>
                          </m:e>
                          <m:sub>
                            <m:r>
                              <a:rPr lang="de-DE" sz="16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𝐢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1600" dirty="0">
                    <a:solidFill>
                      <a:schemeClr val="tx1"/>
                    </a:solidFill>
                    <a:latin typeface="Calibri"/>
                  </a:rPr>
                  <a:t> =  800 kWh(</a:t>
                </a:r>
                <a:r>
                  <a:rPr lang="de-DE" sz="1600" dirty="0" err="1">
                    <a:solidFill>
                      <a:schemeClr val="tx1"/>
                    </a:solidFill>
                    <a:latin typeface="Calibri"/>
                  </a:rPr>
                  <a:t>th</a:t>
                </a:r>
                <a:r>
                  <a:rPr lang="de-DE" sz="1600" dirty="0">
                    <a:solidFill>
                      <a:schemeClr val="tx1"/>
                    </a:solidFill>
                    <a:latin typeface="Calibri"/>
                  </a:rPr>
                  <a:t>) / 200 kWh(</a:t>
                </a:r>
                <a:r>
                  <a:rPr lang="de-DE" sz="1600" dirty="0" err="1">
                    <a:solidFill>
                      <a:schemeClr val="tx1"/>
                    </a:solidFill>
                    <a:latin typeface="Calibri"/>
                  </a:rPr>
                  <a:t>el</a:t>
                </a:r>
                <a:r>
                  <a:rPr lang="de-DE" sz="1600" dirty="0">
                    <a:solidFill>
                      <a:schemeClr val="tx1"/>
                    </a:solidFill>
                    <a:latin typeface="Calibri"/>
                  </a:rPr>
                  <a:t>) </a:t>
                </a:r>
                <a:r>
                  <a:rPr lang="de-DE" sz="1600" b="1" dirty="0">
                    <a:solidFill>
                      <a:schemeClr val="tx1"/>
                    </a:solidFill>
                    <a:latin typeface="Calibri"/>
                  </a:rPr>
                  <a:t>= 4,0 kWh(</a:t>
                </a:r>
                <a:r>
                  <a:rPr lang="de-DE" sz="1600" b="1" dirty="0" err="1">
                    <a:solidFill>
                      <a:schemeClr val="tx1"/>
                    </a:solidFill>
                    <a:latin typeface="Calibri"/>
                  </a:rPr>
                  <a:t>th</a:t>
                </a:r>
                <a:r>
                  <a:rPr lang="de-DE" sz="1600" b="1" dirty="0">
                    <a:solidFill>
                      <a:schemeClr val="tx1"/>
                    </a:solidFill>
                    <a:latin typeface="Calibri"/>
                  </a:rPr>
                  <a:t>)/kWh(</a:t>
                </a:r>
                <a:r>
                  <a:rPr lang="de-DE" sz="1600" b="1" dirty="0" err="1">
                    <a:solidFill>
                      <a:schemeClr val="tx1"/>
                    </a:solidFill>
                    <a:latin typeface="Calibri"/>
                  </a:rPr>
                  <a:t>el</a:t>
                </a:r>
                <a:r>
                  <a:rPr lang="de-DE" sz="1600" b="1" dirty="0">
                    <a:solidFill>
                      <a:schemeClr val="tx1"/>
                    </a:solidFill>
                    <a:latin typeface="Calibri"/>
                  </a:rPr>
                  <a:t>)</a:t>
                </a:r>
                <a:endParaRPr lang="de-DE" sz="1600" b="1" baseline="-25000" dirty="0">
                  <a:solidFill>
                    <a:schemeClr val="tx1"/>
                  </a:solidFill>
                  <a:latin typeface="Calibri"/>
                </a:endParaRPr>
              </a:p>
              <a:p>
                <a:pPr>
                  <a:lnSpc>
                    <a:spcPct val="150000"/>
                  </a:lnSpc>
                  <a:tabLst>
                    <a:tab pos="449263" algn="r"/>
                    <a:tab pos="541338" algn="l"/>
                  </a:tabLst>
                </a:pPr>
                <a:endParaRPr lang="de-DE" sz="900" baseline="-250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de-DE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80" y="5257656"/>
                <a:ext cx="7595998" cy="1419748"/>
              </a:xfrm>
              <a:prstGeom prst="rect">
                <a:avLst/>
              </a:prstGeom>
              <a:blipFill>
                <a:blip r:embed="rId3"/>
                <a:stretch>
                  <a:fillRect l="-4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1380743" y="3625050"/>
                <a:ext cx="6488371" cy="1430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1600" b="1" dirty="0">
                    <a:latin typeface="Calibri"/>
                  </a:rPr>
                  <a:t>Stromintensität der Kälteerzeugung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DE" sz="1600" b="1" i="0">
                        <a:latin typeface="Cambria Math" panose="02040503050406030204" pitchFamily="18" charset="0"/>
                      </a:rPr>
                      <m:t>=  </m:t>
                    </m:r>
                    <m:f>
                      <m:fPr>
                        <m:ctrlPr>
                          <a:rPr lang="de-DE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de-DE" sz="16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num>
                      <m:den>
                        <m:r>
                          <a:rPr lang="de-DE" sz="1600" b="1" i="0">
                            <a:latin typeface="Cambria Math" panose="02040503050406030204" pitchFamily="18" charset="0"/>
                          </a:rPr>
                          <m:t>𝐍</m:t>
                        </m:r>
                      </m:den>
                    </m:f>
                  </m:oMath>
                </a14:m>
                <a:r>
                  <a:rPr lang="de-DE" sz="1600" dirty="0">
                    <a:latin typeface="Calibri"/>
                  </a:rPr>
                  <a:t> =  200 kWh(</a:t>
                </a:r>
                <a:r>
                  <a:rPr lang="de-DE" sz="1600" dirty="0" err="1">
                    <a:latin typeface="Calibri"/>
                  </a:rPr>
                  <a:t>el</a:t>
                </a:r>
                <a:r>
                  <a:rPr lang="de-DE" sz="1600" dirty="0">
                    <a:latin typeface="Calibri"/>
                  </a:rPr>
                  <a:t>) / 800 kWh(</a:t>
                </a:r>
                <a:r>
                  <a:rPr lang="de-DE" sz="1600" dirty="0" err="1">
                    <a:latin typeface="Calibri"/>
                  </a:rPr>
                  <a:t>th</a:t>
                </a:r>
                <a:r>
                  <a:rPr lang="de-DE" sz="1600" dirty="0">
                    <a:latin typeface="Calibri"/>
                  </a:rPr>
                  <a:t>) </a:t>
                </a:r>
                <a:r>
                  <a:rPr lang="de-DE" sz="1600" b="1" dirty="0">
                    <a:latin typeface="Calibri"/>
                  </a:rPr>
                  <a:t>= 0,25 kWh(</a:t>
                </a:r>
                <a:r>
                  <a:rPr lang="de-DE" sz="1600" b="1" dirty="0" err="1">
                    <a:latin typeface="Calibri"/>
                  </a:rPr>
                  <a:t>el</a:t>
                </a:r>
                <a:r>
                  <a:rPr lang="de-DE" sz="1600" b="1" dirty="0">
                    <a:latin typeface="Calibri"/>
                  </a:rPr>
                  <a:t>)/kWh(</a:t>
                </a:r>
                <a:r>
                  <a:rPr lang="de-DE" sz="1600" b="1" dirty="0" err="1">
                    <a:latin typeface="Calibri"/>
                  </a:rPr>
                  <a:t>th</a:t>
                </a:r>
                <a:r>
                  <a:rPr lang="de-DE" sz="1600" b="1" dirty="0">
                    <a:latin typeface="Calibri"/>
                  </a:rPr>
                  <a:t>)</a:t>
                </a:r>
                <a:endParaRPr lang="de-DE" sz="1600" b="1" baseline="-25000" dirty="0">
                  <a:latin typeface="Calibri"/>
                </a:endParaRPr>
              </a:p>
              <a:p>
                <a:pPr>
                  <a:lnSpc>
                    <a:spcPct val="150000"/>
                  </a:lnSpc>
                  <a:tabLst>
                    <a:tab pos="449263" algn="r"/>
                    <a:tab pos="541338" algn="l"/>
                  </a:tabLst>
                </a:pPr>
                <a:endParaRPr lang="de-DE" sz="1050" baseline="-25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de-DE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743" y="3625050"/>
                <a:ext cx="6488371" cy="1430969"/>
              </a:xfrm>
              <a:prstGeom prst="rect">
                <a:avLst/>
              </a:prstGeom>
              <a:blipFill>
                <a:blip r:embed="rId4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/>
          <p:cNvSpPr txBox="1"/>
          <p:nvPr/>
        </p:nvSpPr>
        <p:spPr>
          <a:xfrm>
            <a:off x="1337497" y="4753940"/>
            <a:ext cx="5825889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1600" i="1" dirty="0">
                <a:latin typeface="Calibri"/>
              </a:rPr>
              <a:t>Alternativ zur Stromintensität:</a:t>
            </a:r>
            <a:endParaRPr lang="de-DE" sz="1600" i="1" baseline="-25000" dirty="0">
              <a:latin typeface="Calibri"/>
            </a:endParaRPr>
          </a:p>
        </p:txBody>
      </p:sp>
      <p:sp>
        <p:nvSpPr>
          <p:cNvPr id="19" name="Textfeld 18"/>
          <p:cNvSpPr txBox="1"/>
          <p:nvPr/>
        </p:nvSpPr>
        <p:spPr>
          <a:xfrm rot="18451683">
            <a:off x="-317278" y="1523235"/>
            <a:ext cx="2031023" cy="659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Exkurs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1380744" y="2719894"/>
                <a:ext cx="648837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1600" b="1" i="1" dirty="0">
                    <a:latin typeface="Calibri"/>
                  </a:rPr>
                  <a:t>Stromaufwand der Kälteerzeugung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DE" sz="1600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de-DE" sz="1600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de-DE" sz="1600" i="1" dirty="0">
                    <a:latin typeface="Calibri"/>
                  </a:rPr>
                  <a:t>=  </a:t>
                </a:r>
                <a:r>
                  <a:rPr lang="de-DE" sz="1600" b="1" dirty="0">
                    <a:latin typeface="Calibri"/>
                  </a:rPr>
                  <a:t>200 kWh(</a:t>
                </a:r>
                <a:r>
                  <a:rPr lang="de-DE" sz="1600" b="1" dirty="0" err="1">
                    <a:latin typeface="Calibri"/>
                  </a:rPr>
                  <a:t>el</a:t>
                </a:r>
                <a:r>
                  <a:rPr lang="de-DE" sz="1600" b="1" dirty="0">
                    <a:latin typeface="Calibri"/>
                  </a:rPr>
                  <a:t>)</a:t>
                </a:r>
                <a:endParaRPr lang="de-DE" sz="1050" b="1" baseline="-25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de-DE" sz="1200" i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744" y="2719894"/>
                <a:ext cx="6488371" cy="1107996"/>
              </a:xfrm>
              <a:prstGeom prst="rect">
                <a:avLst/>
              </a:prstGeom>
              <a:blipFill>
                <a:blip r:embed="rId5"/>
                <a:stretch>
                  <a:fillRect l="-5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0" grpId="0"/>
      <p:bldP spid="23" grpId="0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36457" y="4585985"/>
            <a:ext cx="8385623" cy="16339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Calibri" pitchFamily="-105" charset="0"/>
              </a:rPr>
              <a:t>Beispiel: System mit 1 Nutzen und 2 Aufwänden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 bwMode="auto">
          <a:xfrm>
            <a:off x="3138913" y="1061205"/>
            <a:ext cx="1080000" cy="180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069864"/>
            </a:solidFill>
            <a:prstDash val="soli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669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Kompres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669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.- Kälte-maschine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99490" y="1148117"/>
            <a:ext cx="22394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b="1" i="1" dirty="0">
                <a:solidFill>
                  <a:srgbClr val="0669B2"/>
                </a:solidFill>
                <a:latin typeface="Comic Sans MS" panose="030F0702030302020204" pitchFamily="66" charset="0"/>
              </a:rPr>
              <a:t>Strom</a:t>
            </a:r>
          </a:p>
          <a:p>
            <a:pPr algn="ctr" eaLnBrk="0" hangingPunct="0">
              <a:lnSpc>
                <a:spcPct val="150000"/>
              </a:lnSpc>
            </a:pPr>
            <a:r>
              <a:rPr lang="de-DE" sz="1100" i="1" dirty="0">
                <a:solidFill>
                  <a:srgbClr val="000000">
                    <a:lumMod val="65000"/>
                    <a:lumOff val="35000"/>
                  </a:srgbClr>
                </a:solidFill>
                <a:latin typeface="Comic Sans MS" panose="030F0702030302020204" pitchFamily="66" charset="0"/>
              </a:rPr>
              <a:t>200 kWh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211950" y="1400474"/>
            <a:ext cx="360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1100" b="1" i="1" dirty="0">
                <a:solidFill>
                  <a:srgbClr val="0669B2"/>
                </a:solidFill>
                <a:latin typeface="+mn-lt"/>
              </a:rPr>
              <a:t>Kälte</a:t>
            </a:r>
          </a:p>
          <a:p>
            <a:pPr eaLnBrk="0" hangingPunct="0">
              <a:lnSpc>
                <a:spcPct val="150000"/>
              </a:lnSpc>
            </a:pPr>
            <a:r>
              <a:rPr lang="de-DE" sz="1100" i="1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800 kWh</a:t>
            </a:r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971500" y="1423330"/>
            <a:ext cx="2167413" cy="0"/>
          </a:xfrm>
          <a:prstGeom prst="straightConnector1">
            <a:avLst/>
          </a:prstGeom>
          <a:noFill/>
          <a:ln w="38100" cap="flat" cmpd="sng" algn="ctr">
            <a:solidFill>
              <a:srgbClr val="069864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4218913" y="1719170"/>
            <a:ext cx="1800000" cy="0"/>
          </a:xfrm>
          <a:prstGeom prst="straightConnector1">
            <a:avLst/>
          </a:prstGeom>
          <a:noFill/>
          <a:ln w="38100" cap="flat" cmpd="sng" algn="ctr">
            <a:solidFill>
              <a:srgbClr val="A6A6A6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899491" y="2087796"/>
            <a:ext cx="21107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b="1" i="1" dirty="0">
                <a:solidFill>
                  <a:srgbClr val="0669B2"/>
                </a:solidFill>
                <a:latin typeface="+mn-lt"/>
              </a:rPr>
              <a:t>Kühlwasser</a:t>
            </a:r>
          </a:p>
          <a:p>
            <a:pPr algn="ctr" eaLnBrk="0" hangingPunct="0">
              <a:lnSpc>
                <a:spcPct val="150000"/>
              </a:lnSpc>
            </a:pPr>
            <a:r>
              <a:rPr lang="de-DE" sz="1100" i="1" dirty="0">
                <a:solidFill>
                  <a:srgbClr val="000000">
                    <a:lumMod val="65000"/>
                    <a:lumOff val="35000"/>
                  </a:srgbClr>
                </a:solidFill>
                <a:latin typeface="Comic Sans MS" panose="030F0702030302020204" pitchFamily="66" charset="0"/>
              </a:rPr>
              <a:t>1.000 kWh</a:t>
            </a:r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966097" y="2359460"/>
            <a:ext cx="2167413" cy="0"/>
          </a:xfrm>
          <a:prstGeom prst="straightConnector1">
            <a:avLst/>
          </a:prstGeom>
          <a:noFill/>
          <a:ln w="38100" cap="flat" cmpd="sng" algn="ctr">
            <a:solidFill>
              <a:srgbClr val="069864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636457" y="5344203"/>
            <a:ext cx="5909550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1600" b="1" dirty="0">
                <a:latin typeface="Calibri"/>
              </a:rPr>
              <a:t>Kühlwassereffizienz </a:t>
            </a:r>
            <a:r>
              <a:rPr lang="de-DE" sz="1600" dirty="0">
                <a:latin typeface="Calibri"/>
              </a:rPr>
              <a:t>= 0,8 kWh(Kälte)/kWh(Kühlwasser)</a:t>
            </a:r>
            <a:endParaRPr lang="de-DE" sz="1600" baseline="-25000" dirty="0">
              <a:latin typeface="Calibri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6456" y="4911687"/>
            <a:ext cx="5825889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1600" b="1" dirty="0">
                <a:latin typeface="Calibri"/>
              </a:rPr>
              <a:t>Stromeffizienz </a:t>
            </a:r>
            <a:r>
              <a:rPr lang="de-DE" sz="1600" dirty="0">
                <a:latin typeface="Calibri"/>
              </a:rPr>
              <a:t>= 4,0 kWh(Kälte)/kWh(Strom)</a:t>
            </a:r>
            <a:endParaRPr lang="de-DE" sz="1600" baseline="-25000" dirty="0">
              <a:latin typeface="Calibri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36457" y="3310289"/>
            <a:ext cx="5382456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  <a:latin typeface="Calibri"/>
              </a:rPr>
              <a:t>Stromintensität </a:t>
            </a:r>
            <a:r>
              <a:rPr lang="de-DE" sz="1600" dirty="0">
                <a:solidFill>
                  <a:schemeClr val="tx1"/>
                </a:solidFill>
                <a:latin typeface="Calibri"/>
              </a:rPr>
              <a:t>= 0,25 kWh(Strom)/kWh(Kälte)</a:t>
            </a:r>
            <a:endParaRPr lang="de-DE" sz="1600" baseline="-25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67409" y="3660754"/>
            <a:ext cx="5968250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600" b="1" dirty="0">
                <a:solidFill>
                  <a:schemeClr val="tx1"/>
                </a:solidFill>
                <a:latin typeface="Calibri"/>
              </a:rPr>
              <a:t>Kühlwasserintensität </a:t>
            </a:r>
            <a:r>
              <a:rPr lang="de-DE" sz="1600" dirty="0">
                <a:solidFill>
                  <a:schemeClr val="tx1"/>
                </a:solidFill>
                <a:latin typeface="Calibri"/>
              </a:rPr>
              <a:t>= 1,25 </a:t>
            </a:r>
            <a:r>
              <a:rPr lang="de-DE" sz="1600" dirty="0">
                <a:solidFill>
                  <a:schemeClr val="tx1"/>
                </a:solidFill>
              </a:rPr>
              <a:t>kWh(Kühlwasser)/kWh(Kälte)</a:t>
            </a:r>
            <a:endParaRPr lang="de-DE" sz="1600" baseline="-250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970687" y="4967287"/>
            <a:ext cx="2971800" cy="812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Wie hoch ist denn die Effizienz insgesamt?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970687" y="3305589"/>
            <a:ext cx="2971800" cy="812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Wie hoch ist denn die Intensität insgesamt?</a:t>
            </a: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19" y="2359460"/>
            <a:ext cx="1073813" cy="81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636457" y="4502478"/>
            <a:ext cx="5825889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1600" i="1" dirty="0">
                <a:latin typeface="Calibri"/>
              </a:rPr>
              <a:t>Alternativ zur Stromintensität bzw. Kühlwasserintensität:</a:t>
            </a:r>
            <a:endParaRPr lang="de-DE" sz="1600" i="1" baseline="-25000" dirty="0">
              <a:latin typeface="Calibri"/>
            </a:endParaRPr>
          </a:p>
        </p:txBody>
      </p:sp>
      <p:sp>
        <p:nvSpPr>
          <p:cNvPr id="24" name="Textfeld 23"/>
          <p:cNvSpPr txBox="1"/>
          <p:nvPr/>
        </p:nvSpPr>
        <p:spPr>
          <a:xfrm rot="18451683">
            <a:off x="-317278" y="1523235"/>
            <a:ext cx="2031023" cy="659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Exkurs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  <p:bldP spid="19" grpId="0"/>
      <p:bldP spid="20" grpId="0"/>
      <p:bldP spid="3" grpId="0"/>
      <p:bldP spid="16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de-DE" dirty="0">
                <a:latin typeface="Calibri" pitchFamily="-105" charset="0"/>
              </a:rPr>
              <a:t>Unterschiedliche Aufwände zunächst bewerten, damit sie addiert werden können</a:t>
            </a:r>
            <a:endParaRPr lang="de-DE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9" b="40132"/>
          <a:stretch/>
        </p:blipFill>
        <p:spPr bwMode="auto">
          <a:xfrm>
            <a:off x="1571586" y="1223263"/>
            <a:ext cx="4248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765" y="1373470"/>
            <a:ext cx="1999199" cy="151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1102746" y="5668692"/>
                <a:ext cx="8411244" cy="579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r>
                      <a:rPr lang="de-DE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de-DE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𝐏𝐫𝐢𝐦</m:t>
                    </m:r>
                    <m:r>
                      <a:rPr lang="de-DE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ä</m:t>
                    </m:r>
                    <m:r>
                      <a:rPr lang="de-DE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𝐫𝐞𝐧𝐞𝐫𝐠𝐢𝐞</m:t>
                    </m:r>
                    <m:r>
                      <a:rPr lang="de-DE" sz="1600" b="1" i="0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de-D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Prim</m:t>
                        </m:r>
                        <m:r>
                          <a:rPr lang="de-DE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ä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renergieintensit</m:t>
                        </m:r>
                        <m:r>
                          <a:rPr lang="de-DE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ä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  <m:r>
                          <a:rPr lang="de-DE" sz="1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1600" b="0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D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∗ </m:t>
                        </m:r>
                        <m:r>
                          <m:rPr>
                            <m:sty m:val="p"/>
                          </m:rPr>
                          <a:rPr lang="de-DE" sz="1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de-DE" sz="1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1600" b="0" i="0">
                        <a:solidFill>
                          <a:schemeClr val="tx1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de-D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600" b="0" i="0">
                            <a:latin typeface="Cambria Math" panose="02040503050406030204" pitchFamily="18" charset="0"/>
                          </a:rPr>
                          <m:t>Prim</m:t>
                        </m:r>
                        <m:r>
                          <a:rPr lang="de-DE" sz="1600" b="0" i="0">
                            <a:latin typeface="Cambria Math" panose="02040503050406030204" pitchFamily="18" charset="0"/>
                          </a:rPr>
                          <m:t>ä</m:t>
                        </m:r>
                        <m:r>
                          <m:rPr>
                            <m:sty m:val="p"/>
                          </m:rPr>
                          <a:rPr lang="de-DE" sz="1600" b="0" i="0">
                            <a:latin typeface="Cambria Math" panose="02040503050406030204" pitchFamily="18" charset="0"/>
                          </a:rPr>
                          <m:t>renergieintensit</m:t>
                        </m:r>
                        <m:r>
                          <a:rPr lang="de-DE" sz="1600" b="0" i="0" smtClean="0">
                            <a:latin typeface="Cambria Math" panose="02040503050406030204" pitchFamily="18" charset="0"/>
                          </a:rPr>
                          <m:t>ä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  <m:r>
                          <a:rPr lang="de-DE" sz="1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1600" b="0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D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∗ </m:t>
                        </m:r>
                        <m:r>
                          <m:rPr>
                            <m:sty m:val="p"/>
                          </m:rPr>
                          <a:rPr lang="de-DE" sz="1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de-DE" sz="16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1600" b="0" i="0">
                        <a:solidFill>
                          <a:schemeClr val="tx1"/>
                        </a:solidFill>
                        <a:latin typeface="Cambria Math"/>
                      </a:rPr>
                      <m:t>+  </m:t>
                    </m:r>
                  </m:oMath>
                </a14:m>
                <a:r>
                  <a:rPr lang="de-DE" sz="1600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746" y="5668692"/>
                <a:ext cx="8411244" cy="579133"/>
              </a:xfrm>
              <a:prstGeom prst="rect">
                <a:avLst/>
              </a:prstGeom>
              <a:blipFill>
                <a:blip r:embed="rId4"/>
                <a:stretch>
                  <a:fillRect b="-1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Diagramm 15"/>
          <p:cNvGraphicFramePr/>
          <p:nvPr/>
        </p:nvGraphicFramePr>
        <p:xfrm>
          <a:off x="1263073" y="2652545"/>
          <a:ext cx="5960651" cy="2796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feld 7"/>
          <p:cNvSpPr txBox="1"/>
          <p:nvPr/>
        </p:nvSpPr>
        <p:spPr>
          <a:xfrm rot="18451683">
            <a:off x="-317278" y="1523235"/>
            <a:ext cx="2031023" cy="659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Exkurs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2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E5A686D-B141-41D6-96FF-7D9FF5068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F7D548D-DE3C-476A-AEC5-D88E2ECF9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06F683E-E3E1-47BC-AB47-EB4F0BD01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B690EEB-5E71-4F3F-BC54-1849D2115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8A5A88C-B76F-4EF8-BC93-569AC5CC6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6A259DC-421E-4338-B8D0-EC22E6C1B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7F54A41-CCB7-47B0-982B-75E3AF11C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B3E3D18-F858-4202-A4E1-E23828AA1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16" grpId="0">
        <p:bldSub>
          <a:bldDgm bld="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feld 35"/>
          <p:cNvSpPr txBox="1"/>
          <p:nvPr/>
        </p:nvSpPr>
        <p:spPr>
          <a:xfrm>
            <a:off x="307149" y="4244978"/>
            <a:ext cx="864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Primärenergie für Kälteerzeugung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= 3,0 kWh(</a:t>
            </a:r>
            <a:r>
              <a:rPr lang="de-DE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pr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)/kWh(</a:t>
            </a:r>
            <a:r>
              <a:rPr lang="de-DE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) * 200 kWh(</a:t>
            </a:r>
            <a:r>
              <a:rPr lang="de-DE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) + 0,3 kWh(</a:t>
            </a:r>
            <a:r>
              <a:rPr lang="de-DE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pr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)/kWh(</a:t>
            </a:r>
            <a:r>
              <a:rPr lang="de-DE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Kühlw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) * 1.000 kWh(</a:t>
            </a:r>
            <a:r>
              <a:rPr lang="de-DE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Kühlw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) = </a:t>
            </a: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900 kWh(</a:t>
            </a:r>
            <a:r>
              <a:rPr lang="de-DE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pr</a:t>
            </a: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)</a:t>
            </a:r>
            <a:endParaRPr lang="de-DE" sz="1200" b="1" baseline="-25000" dirty="0">
              <a:solidFill>
                <a:srgbClr val="000000">
                  <a:lumMod val="65000"/>
                  <a:lumOff val="35000"/>
                </a:srgbClr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7"/>
            <a:ext cx="8403728" cy="670237"/>
          </a:xfrm>
        </p:spPr>
        <p:txBody>
          <a:bodyPr>
            <a:normAutofit fontScale="90000"/>
          </a:bodyPr>
          <a:lstStyle/>
          <a:p>
            <a:r>
              <a:rPr lang="de-DE" altLang="de-DE" dirty="0"/>
              <a:t>Beispiel: System mit 1 Nutzen und 2 Aufwänden (mit Primärenergieintensität als Bewertungsfaktor)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2035802" y="1226343"/>
            <a:ext cx="2520350" cy="340734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1" u="none" strike="noStrike" kern="0" cap="none" spc="0" normalizeH="0" baseline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</a:defRPr>
            </a:lvl1pPr>
          </a:lstStyle>
          <a:p>
            <a:r>
              <a:rPr lang="de-DE" dirty="0"/>
              <a:t>Bewertungsart: Primärenergie</a:t>
            </a:r>
          </a:p>
        </p:txBody>
      </p:sp>
      <p:sp>
        <p:nvSpPr>
          <p:cNvPr id="22" name="Rechteck 21"/>
          <p:cNvSpPr/>
          <p:nvPr/>
        </p:nvSpPr>
        <p:spPr>
          <a:xfrm>
            <a:off x="315941" y="5092198"/>
            <a:ext cx="678589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Alternativ zur Primärenergieintensität:</a:t>
            </a:r>
          </a:p>
          <a:p>
            <a:pPr eaLnBrk="0" hangingPunct="0">
              <a:lnSpc>
                <a:spcPct val="150000"/>
              </a:lnSpc>
            </a:pP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Primärenergieeffizienz der Kälteerzeugung 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= 800 kWh(Kälte)/900 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kWh(</a:t>
            </a:r>
            <a:r>
              <a:rPr lang="de-DE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pr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)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 </a:t>
            </a: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= 0,89 kWh(Kälte)/kWh(</a:t>
            </a:r>
            <a:r>
              <a:rPr lang="de-DE" sz="12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pr</a:t>
            </a: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)</a:t>
            </a:r>
            <a:endParaRPr lang="de-DE" sz="1200" dirty="0">
              <a:solidFill>
                <a:srgbClr val="000000">
                  <a:lumMod val="65000"/>
                  <a:lumOff val="35000"/>
                </a:srgbClr>
              </a:solidFill>
              <a:latin typeface="Calibri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307149" y="4664976"/>
            <a:ext cx="8635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Primärenergieintensität der Kälteerzeugung 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= 900 kWh(</a:t>
            </a:r>
            <a:r>
              <a:rPr lang="de-DE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pr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) / 800 kWh(Kälte)= </a:t>
            </a: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1,125 kWh(</a:t>
            </a:r>
            <a:r>
              <a:rPr lang="de-DE" sz="12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pr</a:t>
            </a: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) / kWh(Kälte)</a:t>
            </a:r>
          </a:p>
        </p:txBody>
      </p:sp>
      <p:sp>
        <p:nvSpPr>
          <p:cNvPr id="30" name="Geschweifte Klammer links 29"/>
          <p:cNvSpPr/>
          <p:nvPr/>
        </p:nvSpPr>
        <p:spPr>
          <a:xfrm rot="16200000" flipH="1">
            <a:off x="5693656" y="3498451"/>
            <a:ext cx="118985" cy="15161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95959"/>
              </a:solidFill>
            </a:endParaRPr>
          </a:p>
        </p:txBody>
      </p:sp>
      <p:sp>
        <p:nvSpPr>
          <p:cNvPr id="44" name="Geschweifte Klammer links 43"/>
          <p:cNvSpPr/>
          <p:nvPr/>
        </p:nvSpPr>
        <p:spPr>
          <a:xfrm rot="16200000" flipH="1">
            <a:off x="3228578" y="3620277"/>
            <a:ext cx="116416" cy="12750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95959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437059" y="3879894"/>
            <a:ext cx="1835759" cy="309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1050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Primärenergieintensität Strom</a:t>
            </a:r>
          </a:p>
        </p:txBody>
      </p:sp>
      <p:sp>
        <p:nvSpPr>
          <p:cNvPr id="48" name="Rechteck 47"/>
          <p:cNvSpPr/>
          <p:nvPr/>
        </p:nvSpPr>
        <p:spPr>
          <a:xfrm>
            <a:off x="4711191" y="3899449"/>
            <a:ext cx="2129109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1050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Primärenergieintensität Kühlwasser</a:t>
            </a:r>
          </a:p>
        </p:txBody>
      </p:sp>
      <p:sp>
        <p:nvSpPr>
          <p:cNvPr id="38" name="Abgerundetes Rechteck 37"/>
          <p:cNvSpPr/>
          <p:nvPr/>
        </p:nvSpPr>
        <p:spPr bwMode="auto">
          <a:xfrm>
            <a:off x="4334667" y="1633960"/>
            <a:ext cx="1080000" cy="180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069864"/>
            </a:solidFill>
            <a:prstDash val="soli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669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Kompres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669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.- Kälte-maschine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2095244" y="1720872"/>
            <a:ext cx="2239423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b="1" i="1" dirty="0">
                <a:solidFill>
                  <a:srgbClr val="0669B2"/>
                </a:solidFill>
                <a:latin typeface="Comic Sans MS" panose="030F0702030302020204" pitchFamily="66" charset="0"/>
              </a:rPr>
              <a:t>Strom</a:t>
            </a:r>
            <a:endParaRPr lang="de-DE" sz="1100" i="1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407703" y="1973229"/>
            <a:ext cx="30059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b="1" i="1" dirty="0">
                <a:solidFill>
                  <a:srgbClr val="0669B2"/>
                </a:solidFill>
                <a:latin typeface="+mn-lt"/>
              </a:rPr>
              <a:t>Kälte</a:t>
            </a:r>
          </a:p>
          <a:p>
            <a:pPr algn="ctr" eaLnBrk="0" hangingPunct="0">
              <a:lnSpc>
                <a:spcPct val="150000"/>
              </a:lnSpc>
            </a:pPr>
            <a:r>
              <a:rPr lang="de-DE" sz="1100" i="1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800 kWh(Kälte)</a:t>
            </a:r>
            <a:endParaRPr lang="de-DE" sz="1100" i="1" dirty="0">
              <a:solidFill>
                <a:srgbClr val="000000">
                  <a:lumMod val="65000"/>
                  <a:lumOff val="35000"/>
                </a:srgbClr>
              </a:solidFill>
              <a:latin typeface="Calibri"/>
            </a:endParaRPr>
          </a:p>
        </p:txBody>
      </p:sp>
      <p:cxnSp>
        <p:nvCxnSpPr>
          <p:cNvPr id="47" name="Gerade Verbindung mit Pfeil 46"/>
          <p:cNvCxnSpPr/>
          <p:nvPr/>
        </p:nvCxnSpPr>
        <p:spPr bwMode="auto">
          <a:xfrm>
            <a:off x="2167254" y="1996085"/>
            <a:ext cx="2167413" cy="0"/>
          </a:xfrm>
          <a:prstGeom prst="straightConnector1">
            <a:avLst/>
          </a:prstGeom>
          <a:noFill/>
          <a:ln w="38100" cap="flat" cmpd="sng" algn="ctr">
            <a:solidFill>
              <a:srgbClr val="069864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mit Pfeil 51"/>
          <p:cNvCxnSpPr/>
          <p:nvPr/>
        </p:nvCxnSpPr>
        <p:spPr bwMode="auto">
          <a:xfrm>
            <a:off x="5414667" y="2291925"/>
            <a:ext cx="2781684" cy="0"/>
          </a:xfrm>
          <a:prstGeom prst="straightConnector1">
            <a:avLst/>
          </a:prstGeom>
          <a:noFill/>
          <a:ln w="38100" cap="flat" cmpd="sng" algn="ctr">
            <a:solidFill>
              <a:srgbClr val="A6A6A6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feld 52"/>
          <p:cNvSpPr txBox="1"/>
          <p:nvPr/>
        </p:nvSpPr>
        <p:spPr>
          <a:xfrm>
            <a:off x="2095245" y="2660551"/>
            <a:ext cx="2110746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b="1" i="1" dirty="0">
                <a:solidFill>
                  <a:srgbClr val="0669B2"/>
                </a:solidFill>
                <a:latin typeface="+mn-lt"/>
              </a:rPr>
              <a:t>Kühlwasser</a:t>
            </a:r>
            <a:endParaRPr lang="de-DE" sz="1100" i="1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p:cxnSp>
        <p:nvCxnSpPr>
          <p:cNvPr id="54" name="Gerade Verbindung mit Pfeil 53"/>
          <p:cNvCxnSpPr/>
          <p:nvPr/>
        </p:nvCxnSpPr>
        <p:spPr bwMode="auto">
          <a:xfrm>
            <a:off x="2161851" y="2932215"/>
            <a:ext cx="2167413" cy="0"/>
          </a:xfrm>
          <a:prstGeom prst="straightConnector1">
            <a:avLst/>
          </a:prstGeom>
          <a:noFill/>
          <a:ln w="38100" cap="flat" cmpd="sng" algn="ctr">
            <a:solidFill>
              <a:srgbClr val="069864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feld 54"/>
          <p:cNvSpPr txBox="1"/>
          <p:nvPr/>
        </p:nvSpPr>
        <p:spPr>
          <a:xfrm>
            <a:off x="1909410" y="1968974"/>
            <a:ext cx="2497267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i="1" dirty="0">
                <a:solidFill>
                  <a:srgbClr val="000000"/>
                </a:solidFill>
                <a:latin typeface="+mn-lt"/>
              </a:rPr>
              <a:t>200 kWh</a:t>
            </a:r>
            <a:endParaRPr lang="de-DE" sz="1100" i="1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802020" y="2907868"/>
            <a:ext cx="2429964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i="1" dirty="0">
                <a:solidFill>
                  <a:srgbClr val="000000"/>
                </a:solidFill>
                <a:latin typeface="+mn-lt"/>
              </a:rPr>
              <a:t>1.000 kWh</a:t>
            </a:r>
            <a:endParaRPr lang="de-DE" sz="1100" i="1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hteck 56"/>
              <p:cNvSpPr/>
              <p:nvPr/>
            </p:nvSpPr>
            <p:spPr>
              <a:xfrm>
                <a:off x="1706988" y="1686430"/>
                <a:ext cx="80983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1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1" i="1">
                              <a:solidFill>
                                <a:srgbClr val="595959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sz="1200" b="1" i="1">
                              <a:solidFill>
                                <a:srgbClr val="595959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de-DE" sz="1200" b="1" i="1">
                              <a:solidFill>
                                <a:srgbClr val="595959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de-DE" sz="1200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57" name="Rechteck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988" y="1686430"/>
                <a:ext cx="809839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hteck 57"/>
              <p:cNvSpPr/>
              <p:nvPr/>
            </p:nvSpPr>
            <p:spPr>
              <a:xfrm>
                <a:off x="1697260" y="2639741"/>
                <a:ext cx="80983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1" i="1">
                              <a:solidFill>
                                <a:srgbClr val="595959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sz="1200" b="1" i="1">
                              <a:solidFill>
                                <a:srgbClr val="595959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de-DE" sz="1200" b="1" i="1" smtClean="0">
                              <a:solidFill>
                                <a:srgbClr val="595959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de-DE" sz="1200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58" name="Rechteck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60" y="2639741"/>
                <a:ext cx="809839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hteck 58"/>
              <p:cNvSpPr/>
              <p:nvPr/>
            </p:nvSpPr>
            <p:spPr>
              <a:xfrm>
                <a:off x="5245466" y="2014926"/>
                <a:ext cx="80983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1" i="1" smtClean="0">
                          <a:solidFill>
                            <a:srgbClr val="595959"/>
                          </a:solidFill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de-DE" sz="1200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59" name="Rechteck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466" y="2014926"/>
                <a:ext cx="80983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/>
          <p:cNvSpPr txBox="1"/>
          <p:nvPr/>
        </p:nvSpPr>
        <p:spPr>
          <a:xfrm>
            <a:off x="3129691" y="1609360"/>
            <a:ext cx="1216102" cy="197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kWh(</a:t>
            </a:r>
            <a:r>
              <a:rPr lang="de-DE" sz="1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</a:t>
            </a:r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)/kWh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112107" y="2540669"/>
            <a:ext cx="1216102" cy="197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0,3 kWh(</a:t>
            </a:r>
            <a:r>
              <a:rPr lang="de-DE" sz="1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</a:t>
            </a:r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)/kWh</a:t>
            </a:r>
          </a:p>
        </p:txBody>
      </p:sp>
      <p:sp>
        <p:nvSpPr>
          <p:cNvPr id="28" name="Textfeld 27"/>
          <p:cNvSpPr txBox="1"/>
          <p:nvPr/>
        </p:nvSpPr>
        <p:spPr>
          <a:xfrm rot="18451683">
            <a:off x="-317278" y="1523235"/>
            <a:ext cx="2031023" cy="659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Exkurs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6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 animBg="1"/>
      <p:bldP spid="27" grpId="0"/>
      <p:bldP spid="30" grpId="0" animBg="1"/>
      <p:bldP spid="44" grpId="0" animBg="1"/>
      <p:bldP spid="45" grpId="0"/>
      <p:bldP spid="4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4047116" y="3924398"/>
            <a:ext cx="1360587" cy="690709"/>
          </a:xfrm>
          <a:prstGeom prst="roundRect">
            <a:avLst/>
          </a:prstGeom>
          <a:noFill/>
          <a:ln>
            <a:solidFill>
              <a:srgbClr val="054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658410"/>
          </a:xfrm>
        </p:spPr>
        <p:txBody>
          <a:bodyPr>
            <a:normAutofit fontScale="90000"/>
          </a:bodyPr>
          <a:lstStyle/>
          <a:p>
            <a:br>
              <a:rPr lang="de-DE" altLang="de-DE" dirty="0">
                <a:latin typeface="Calibri" pitchFamily="-105" charset="0"/>
              </a:rPr>
            </a:br>
            <a:r>
              <a:rPr lang="de-DE" altLang="de-DE" dirty="0">
                <a:latin typeface="Calibri" pitchFamily="-105" charset="0"/>
              </a:rPr>
              <a:t>Beispiel: System mit 1 Nutzen und 2 Aufwänden                                                              </a:t>
            </a:r>
            <a:r>
              <a:rPr lang="de-DE" altLang="de-DE" dirty="0"/>
              <a:t>(mit Kostenintensität als Bewertungsfaktor)</a:t>
            </a:r>
            <a:br>
              <a:rPr lang="de-DE" dirty="0"/>
            </a:br>
            <a:endParaRPr lang="de-DE" dirty="0"/>
          </a:p>
        </p:txBody>
      </p:sp>
      <p:sp>
        <p:nvSpPr>
          <p:cNvPr id="26" name="Geschweifte Klammer links 25"/>
          <p:cNvSpPr/>
          <p:nvPr/>
        </p:nvSpPr>
        <p:spPr>
          <a:xfrm rot="16200000" flipH="1">
            <a:off x="2659662" y="3650227"/>
            <a:ext cx="129621" cy="11865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95959"/>
              </a:solidFill>
            </a:endParaRPr>
          </a:p>
        </p:txBody>
      </p:sp>
      <p:sp>
        <p:nvSpPr>
          <p:cNvPr id="27" name="Geschweifte Klammer links 26"/>
          <p:cNvSpPr/>
          <p:nvPr/>
        </p:nvSpPr>
        <p:spPr>
          <a:xfrm rot="16200000" flipH="1">
            <a:off x="4667614" y="3677421"/>
            <a:ext cx="118286" cy="11208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95959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237898" y="3895535"/>
            <a:ext cx="125547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900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Kostenintensität Strom</a:t>
            </a:r>
          </a:p>
        </p:txBody>
      </p:sp>
      <p:sp>
        <p:nvSpPr>
          <p:cNvPr id="29" name="Rechteck 28"/>
          <p:cNvSpPr/>
          <p:nvPr/>
        </p:nvSpPr>
        <p:spPr>
          <a:xfrm>
            <a:off x="3986804" y="3892585"/>
            <a:ext cx="15039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900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Kostenintensität Kühlwasser</a:t>
            </a:r>
          </a:p>
        </p:txBody>
      </p:sp>
      <p:sp>
        <p:nvSpPr>
          <p:cNvPr id="35" name="Rechteck 34"/>
          <p:cNvSpPr/>
          <p:nvPr/>
        </p:nvSpPr>
        <p:spPr>
          <a:xfrm>
            <a:off x="315941" y="5092198"/>
            <a:ext cx="678824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Alternativ zur Kostenintensität:</a:t>
            </a:r>
          </a:p>
          <a:p>
            <a:pPr eaLnBrk="0" hangingPunct="0">
              <a:lnSpc>
                <a:spcPct val="150000"/>
              </a:lnSpc>
            </a:pP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Kosteneffizienz der Kälteerzeugung 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= 800 kWh(Kälte) / 4200 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Ct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 = 0,19 kWh(Kälte) / Ct = </a:t>
            </a: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19 kWh(Kälte)/€</a:t>
            </a:r>
          </a:p>
        </p:txBody>
      </p:sp>
      <p:sp>
        <p:nvSpPr>
          <p:cNvPr id="36" name="Rechteck 35"/>
          <p:cNvSpPr/>
          <p:nvPr/>
        </p:nvSpPr>
        <p:spPr>
          <a:xfrm>
            <a:off x="307149" y="4664976"/>
            <a:ext cx="8635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Kostenintensität der Kälteerzeugung 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= 4.200 Ct / 800 kWh(Kälte)= </a:t>
            </a: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5,3 Ct / kWh(Kälte)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07148" y="4244978"/>
            <a:ext cx="768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Kosten für Kälteerzeugung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= 15 Ct/kWh(Strom) * 200 kWh  + 1,2 Ct/kWh(</a:t>
            </a:r>
            <a:r>
              <a:rPr lang="de-DE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Kühlw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) + 1000 kWh  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= </a:t>
            </a:r>
            <a:r>
              <a:rPr lang="de-DE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4.200 Ct </a:t>
            </a:r>
            <a:r>
              <a:rPr lang="de-DE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= 42 €</a:t>
            </a:r>
            <a:endParaRPr lang="de-DE" sz="1200" baseline="-25000" dirty="0">
              <a:solidFill>
                <a:srgbClr val="000000">
                  <a:lumMod val="65000"/>
                  <a:lumOff val="35000"/>
                </a:srgbClr>
              </a:solidFill>
              <a:latin typeface="Calibri"/>
            </a:endParaRPr>
          </a:p>
        </p:txBody>
      </p:sp>
      <p:sp>
        <p:nvSpPr>
          <p:cNvPr id="23" name="Textfeld 22"/>
          <p:cNvSpPr txBox="1"/>
          <p:nvPr/>
        </p:nvSpPr>
        <p:spPr>
          <a:xfrm rot="18451683">
            <a:off x="-317278" y="1523235"/>
            <a:ext cx="2031023" cy="659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Exkurs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035802" y="1226343"/>
            <a:ext cx="2520350" cy="36933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1" u="none" strike="noStrike" kern="0" cap="none" spc="0" normalizeH="0" baseline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</a:defRPr>
            </a:lvl1pPr>
          </a:lstStyle>
          <a:p>
            <a:r>
              <a:rPr lang="de-DE" dirty="0"/>
              <a:t>Bewertungsart: Kosten</a:t>
            </a:r>
          </a:p>
        </p:txBody>
      </p:sp>
      <p:sp>
        <p:nvSpPr>
          <p:cNvPr id="25" name="Abgerundetes Rechteck 24"/>
          <p:cNvSpPr/>
          <p:nvPr/>
        </p:nvSpPr>
        <p:spPr bwMode="auto">
          <a:xfrm>
            <a:off x="4334667" y="1633960"/>
            <a:ext cx="1080000" cy="180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069864"/>
            </a:solidFill>
            <a:prstDash val="soli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669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Kompres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669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.- Kälte-maschine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095244" y="1720872"/>
            <a:ext cx="2239423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b="1" i="1" dirty="0">
                <a:solidFill>
                  <a:srgbClr val="0669B2"/>
                </a:solidFill>
                <a:latin typeface="Comic Sans MS" panose="030F0702030302020204" pitchFamily="66" charset="0"/>
              </a:rPr>
              <a:t>Strom</a:t>
            </a:r>
            <a:endParaRPr lang="de-DE" sz="1100" i="1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407703" y="1973229"/>
            <a:ext cx="30059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b="1" i="1" dirty="0">
                <a:solidFill>
                  <a:srgbClr val="0669B2"/>
                </a:solidFill>
                <a:latin typeface="+mn-lt"/>
              </a:rPr>
              <a:t>Kälte</a:t>
            </a:r>
          </a:p>
          <a:p>
            <a:pPr algn="ctr" eaLnBrk="0" hangingPunct="0">
              <a:lnSpc>
                <a:spcPct val="150000"/>
              </a:lnSpc>
            </a:pPr>
            <a:r>
              <a:rPr lang="de-DE" sz="1100" i="1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800 kWh(Kälte)</a:t>
            </a:r>
            <a:endParaRPr lang="de-DE" sz="1100" i="1" dirty="0">
              <a:solidFill>
                <a:srgbClr val="000000">
                  <a:lumMod val="65000"/>
                  <a:lumOff val="35000"/>
                </a:srgbClr>
              </a:solidFill>
              <a:latin typeface="Calibri"/>
            </a:endParaRPr>
          </a:p>
        </p:txBody>
      </p:sp>
      <p:cxnSp>
        <p:nvCxnSpPr>
          <p:cNvPr id="38" name="Gerade Verbindung mit Pfeil 37"/>
          <p:cNvCxnSpPr/>
          <p:nvPr/>
        </p:nvCxnSpPr>
        <p:spPr bwMode="auto">
          <a:xfrm>
            <a:off x="2167254" y="1996085"/>
            <a:ext cx="2167413" cy="0"/>
          </a:xfrm>
          <a:prstGeom prst="straightConnector1">
            <a:avLst/>
          </a:prstGeom>
          <a:noFill/>
          <a:ln w="38100" cap="flat" cmpd="sng" algn="ctr">
            <a:solidFill>
              <a:srgbClr val="069864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mit Pfeil 38"/>
          <p:cNvCxnSpPr/>
          <p:nvPr/>
        </p:nvCxnSpPr>
        <p:spPr bwMode="auto">
          <a:xfrm>
            <a:off x="5414667" y="2291925"/>
            <a:ext cx="2781684" cy="0"/>
          </a:xfrm>
          <a:prstGeom prst="straightConnector1">
            <a:avLst/>
          </a:prstGeom>
          <a:noFill/>
          <a:ln w="38100" cap="flat" cmpd="sng" algn="ctr">
            <a:solidFill>
              <a:srgbClr val="A6A6A6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feld 39"/>
          <p:cNvSpPr txBox="1"/>
          <p:nvPr/>
        </p:nvSpPr>
        <p:spPr>
          <a:xfrm>
            <a:off x="2095245" y="2660551"/>
            <a:ext cx="2110746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b="1" i="1" dirty="0">
                <a:solidFill>
                  <a:srgbClr val="0669B2"/>
                </a:solidFill>
                <a:latin typeface="+mn-lt"/>
              </a:rPr>
              <a:t>Kühlwasser</a:t>
            </a:r>
            <a:endParaRPr lang="de-DE" sz="1100" i="1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p:cxnSp>
        <p:nvCxnSpPr>
          <p:cNvPr id="41" name="Gerade Verbindung mit Pfeil 40"/>
          <p:cNvCxnSpPr/>
          <p:nvPr/>
        </p:nvCxnSpPr>
        <p:spPr bwMode="auto">
          <a:xfrm>
            <a:off x="2161851" y="2932215"/>
            <a:ext cx="2167413" cy="0"/>
          </a:xfrm>
          <a:prstGeom prst="straightConnector1">
            <a:avLst/>
          </a:prstGeom>
          <a:noFill/>
          <a:ln w="38100" cap="flat" cmpd="sng" algn="ctr">
            <a:solidFill>
              <a:srgbClr val="069864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feld 41"/>
          <p:cNvSpPr txBox="1"/>
          <p:nvPr/>
        </p:nvSpPr>
        <p:spPr>
          <a:xfrm>
            <a:off x="1909410" y="1968974"/>
            <a:ext cx="2497267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i="1" dirty="0">
                <a:solidFill>
                  <a:srgbClr val="000000"/>
                </a:solidFill>
                <a:latin typeface="+mn-lt"/>
              </a:rPr>
              <a:t>200 kWh</a:t>
            </a:r>
            <a:endParaRPr lang="de-DE" sz="1100" i="1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802020" y="2907868"/>
            <a:ext cx="2429964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i="1" dirty="0">
                <a:solidFill>
                  <a:srgbClr val="000000"/>
                </a:solidFill>
                <a:latin typeface="+mn-lt"/>
              </a:rPr>
              <a:t>1.000 kWh</a:t>
            </a:r>
            <a:endParaRPr lang="de-DE" sz="1100" i="1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hteck 43"/>
              <p:cNvSpPr/>
              <p:nvPr/>
            </p:nvSpPr>
            <p:spPr>
              <a:xfrm>
                <a:off x="1706988" y="1686430"/>
                <a:ext cx="80983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1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1" i="1">
                              <a:solidFill>
                                <a:srgbClr val="595959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sz="1200" b="1" i="1">
                              <a:solidFill>
                                <a:srgbClr val="595959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de-DE" sz="1200" b="1" i="1">
                              <a:solidFill>
                                <a:srgbClr val="595959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de-DE" sz="1200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44" name="Rechtec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988" y="1686430"/>
                <a:ext cx="809839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hteck 44"/>
              <p:cNvSpPr/>
              <p:nvPr/>
            </p:nvSpPr>
            <p:spPr>
              <a:xfrm>
                <a:off x="1697260" y="2639741"/>
                <a:ext cx="80983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1" i="1">
                              <a:solidFill>
                                <a:srgbClr val="595959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sz="1200" b="1" i="1">
                              <a:solidFill>
                                <a:srgbClr val="595959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de-DE" sz="1200" b="1" i="1" smtClean="0">
                              <a:solidFill>
                                <a:srgbClr val="595959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de-DE" sz="1200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45" name="Rechtec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60" y="2639741"/>
                <a:ext cx="809839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/>
              <p:cNvSpPr/>
              <p:nvPr/>
            </p:nvSpPr>
            <p:spPr>
              <a:xfrm>
                <a:off x="5245466" y="2014926"/>
                <a:ext cx="80983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1" i="1" smtClean="0">
                          <a:solidFill>
                            <a:srgbClr val="595959"/>
                          </a:solidFill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de-DE" sz="1200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46" name="Rechtec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466" y="2014926"/>
                <a:ext cx="80983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5814814" y="3433960"/>
            <a:ext cx="1417693" cy="293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Woher wissen wir das?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H="1">
            <a:off x="5414668" y="3765880"/>
            <a:ext cx="400146" cy="229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3150618" y="1609360"/>
            <a:ext cx="861070" cy="1859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Ct./kWh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3194838" y="2589984"/>
            <a:ext cx="861070" cy="1859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1,2 Ct./kWh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/>
      <p:bldP spid="29" grpId="0"/>
      <p:bldP spid="35" grpId="0" animBg="1"/>
      <p:bldP spid="36" grpId="0"/>
      <p:bldP spid="37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bgerundetes Rechteck 35"/>
          <p:cNvSpPr/>
          <p:nvPr/>
        </p:nvSpPr>
        <p:spPr>
          <a:xfrm>
            <a:off x="127375" y="4208722"/>
            <a:ext cx="6770514" cy="932442"/>
          </a:xfrm>
          <a:prstGeom prst="roundRect">
            <a:avLst/>
          </a:prstGeom>
          <a:noFill/>
          <a:ln>
            <a:solidFill>
              <a:srgbClr val="054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7296207" y="3682100"/>
            <a:ext cx="1417693" cy="293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Daher wissen wir das!</a:t>
            </a:r>
          </a:p>
        </p:txBody>
      </p:sp>
      <p:cxnSp>
        <p:nvCxnSpPr>
          <p:cNvPr id="51" name="Gerade Verbindung mit Pfeil 50"/>
          <p:cNvCxnSpPr/>
          <p:nvPr/>
        </p:nvCxnSpPr>
        <p:spPr>
          <a:xfrm flipH="1">
            <a:off x="6896061" y="4014020"/>
            <a:ext cx="400146" cy="229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/>
          <p:cNvGrpSpPr/>
          <p:nvPr/>
        </p:nvGrpSpPr>
        <p:grpSpPr>
          <a:xfrm>
            <a:off x="1071712" y="1378032"/>
            <a:ext cx="4860907" cy="2088290"/>
            <a:chOff x="758021" y="1412721"/>
            <a:chExt cx="4860907" cy="2088290"/>
          </a:xfrm>
        </p:grpSpPr>
        <p:sp>
          <p:nvSpPr>
            <p:cNvPr id="14" name="Abgerundetes Rechteck 13"/>
            <p:cNvSpPr/>
            <p:nvPr/>
          </p:nvSpPr>
          <p:spPr bwMode="auto">
            <a:xfrm>
              <a:off x="1370340" y="1412721"/>
              <a:ext cx="4038590" cy="208829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762000"/>
              <a:endParaRPr lang="de-DE">
                <a:solidFill>
                  <a:srgbClr val="333399"/>
                </a:solidFill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3602648" y="2189545"/>
              <a:ext cx="1080000" cy="791959"/>
            </a:xfrm>
            <a:prstGeom prst="roundRect">
              <a:avLst/>
            </a:prstGeom>
            <a:solidFill>
              <a:srgbClr val="C0E3FD"/>
            </a:solidFill>
            <a:ln>
              <a:solidFill>
                <a:srgbClr val="009A6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2000"/>
              <a:r>
                <a:rPr lang="de-DE" dirty="0">
                  <a:solidFill>
                    <a:srgbClr val="333399"/>
                  </a:solidFill>
                </a:rPr>
                <a:t>Kälte-maschine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62500" y="2746596"/>
              <a:ext cx="16879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400" i="1" dirty="0">
                  <a:solidFill>
                    <a:srgbClr val="0669B2"/>
                  </a:solidFill>
                  <a:latin typeface="+mn-lt"/>
                </a:rPr>
                <a:t>Strom</a:t>
              </a:r>
            </a:p>
          </p:txBody>
        </p:sp>
        <p:cxnSp>
          <p:nvCxnSpPr>
            <p:cNvPr id="22" name="Gerade Verbindung mit Pfeil 21"/>
            <p:cNvCxnSpPr/>
            <p:nvPr/>
          </p:nvCxnSpPr>
          <p:spPr bwMode="auto">
            <a:xfrm>
              <a:off x="4682798" y="2528433"/>
              <a:ext cx="936130" cy="0"/>
            </a:xfrm>
            <a:prstGeom prst="straightConnector1">
              <a:avLst/>
            </a:prstGeom>
            <a:ln>
              <a:solidFill>
                <a:srgbClr val="009A6A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4682798" y="2232365"/>
              <a:ext cx="64808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400" i="1" dirty="0">
                  <a:solidFill>
                    <a:srgbClr val="0669B2"/>
                  </a:solidFill>
                  <a:latin typeface="+mn-lt"/>
                </a:rPr>
                <a:t>Kälte</a:t>
              </a:r>
            </a:p>
          </p:txBody>
        </p:sp>
        <p:sp>
          <p:nvSpPr>
            <p:cNvPr id="30" name="Abgerundetes Rechteck 29"/>
            <p:cNvSpPr/>
            <p:nvPr/>
          </p:nvSpPr>
          <p:spPr bwMode="auto">
            <a:xfrm>
              <a:off x="1775440" y="1550984"/>
              <a:ext cx="1080000" cy="576080"/>
            </a:xfrm>
            <a:prstGeom prst="roundRect">
              <a:avLst/>
            </a:prstGeom>
            <a:solidFill>
              <a:srgbClr val="C0E3FD"/>
            </a:solidFill>
            <a:ln>
              <a:solidFill>
                <a:srgbClr val="009A6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2000"/>
              <a:r>
                <a:rPr lang="de-DE" dirty="0">
                  <a:solidFill>
                    <a:srgbClr val="333399"/>
                  </a:solidFill>
                </a:rPr>
                <a:t>Kühlturm</a:t>
              </a:r>
            </a:p>
          </p:txBody>
        </p:sp>
        <p:cxnSp>
          <p:nvCxnSpPr>
            <p:cNvPr id="31" name="Gerade Verbindung mit Pfeil 30"/>
            <p:cNvCxnSpPr/>
            <p:nvPr/>
          </p:nvCxnSpPr>
          <p:spPr bwMode="auto">
            <a:xfrm flipV="1">
              <a:off x="1509367" y="1984380"/>
              <a:ext cx="40" cy="1156580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 bwMode="auto">
            <a:xfrm>
              <a:off x="1509407" y="1984379"/>
              <a:ext cx="266033" cy="0"/>
            </a:xfrm>
            <a:prstGeom prst="line">
              <a:avLst/>
            </a:prstGeom>
            <a:ln>
              <a:solidFill>
                <a:srgbClr val="FF0000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 bwMode="auto">
            <a:xfrm flipV="1">
              <a:off x="3121473" y="1844780"/>
              <a:ext cx="0" cy="589281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 bwMode="auto">
            <a:xfrm>
              <a:off x="3121473" y="2434059"/>
              <a:ext cx="506251" cy="0"/>
            </a:xfrm>
            <a:prstGeom prst="line">
              <a:avLst/>
            </a:prstGeom>
            <a:ln>
              <a:solidFill>
                <a:srgbClr val="FF0000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 bwMode="auto">
            <a:xfrm>
              <a:off x="2855440" y="1844780"/>
              <a:ext cx="276348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feld 37"/>
            <p:cNvSpPr txBox="1"/>
            <p:nvPr/>
          </p:nvSpPr>
          <p:spPr>
            <a:xfrm>
              <a:off x="2813925" y="1526616"/>
              <a:ext cx="1687988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de-DE" sz="1400" i="1" dirty="0">
                  <a:solidFill>
                    <a:srgbClr val="0669B2"/>
                  </a:solidFill>
                  <a:latin typeface="+mn-lt"/>
                </a:rPr>
                <a:t>Kühlwasser</a:t>
              </a:r>
            </a:p>
          </p:txBody>
        </p:sp>
        <p:cxnSp>
          <p:nvCxnSpPr>
            <p:cNvPr id="39" name="Gerade Verbindung mit Pfeil 38"/>
            <p:cNvCxnSpPr/>
            <p:nvPr/>
          </p:nvCxnSpPr>
          <p:spPr bwMode="auto">
            <a:xfrm>
              <a:off x="762500" y="3140960"/>
              <a:ext cx="4856428" cy="0"/>
            </a:xfrm>
            <a:prstGeom prst="straightConnector1">
              <a:avLst/>
            </a:prstGeom>
            <a:ln>
              <a:solidFill>
                <a:srgbClr val="009A6A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 bwMode="auto">
            <a:xfrm>
              <a:off x="3098578" y="2708901"/>
              <a:ext cx="0" cy="432059"/>
            </a:xfrm>
            <a:prstGeom prst="straightConnector1">
              <a:avLst/>
            </a:prstGeom>
            <a:ln>
              <a:solidFill>
                <a:srgbClr val="009A6A"/>
              </a:solidFill>
              <a:tailEnd type="non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 bwMode="auto">
            <a:xfrm>
              <a:off x="3098578" y="2708899"/>
              <a:ext cx="506251" cy="0"/>
            </a:xfrm>
            <a:prstGeom prst="line">
              <a:avLst/>
            </a:prstGeom>
            <a:ln>
              <a:solidFill>
                <a:srgbClr val="009A6A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Gerade Verbindung mit Pfeil 49"/>
            <p:cNvCxnSpPr/>
            <p:nvPr/>
          </p:nvCxnSpPr>
          <p:spPr bwMode="auto">
            <a:xfrm flipH="1">
              <a:off x="758021" y="3106781"/>
              <a:ext cx="74376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714592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Calibri" pitchFamily="-105" charset="0"/>
              </a:rPr>
              <a:t>Vernetzung: Systeme lassen sich mit den Bewertungsfaktoren als „Bindeglied“ vernetzen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entwickelt von ÖKOTEC Energiemanagement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3"/>
              <p:cNvSpPr txBox="1"/>
              <p:nvPr/>
            </p:nvSpPr>
            <p:spPr>
              <a:xfrm>
                <a:off x="127375" y="4236431"/>
                <a:ext cx="6686664" cy="62780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𝐊𝐨𝐬𝐭𝐞𝐧𝐢𝐧𝐭𝐞𝐧𝐬𝐢𝐭</m:t>
                          </m:r>
                          <m:r>
                            <a:rPr lang="de-DE" sz="1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ä</m:t>
                          </m:r>
                          <m:r>
                            <a:rPr lang="de-DE" sz="1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de-DE" sz="1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𝐝𝐞𝐫</m:t>
                          </m:r>
                          <m:r>
                            <a:rPr lang="de-DE" sz="1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  <m:r>
                            <a:rPr lang="de-DE" sz="1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a:rPr lang="de-DE" sz="1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𝐡𝐥𝐰𝐚𝐬𝐬𝐞𝐫𝐞𝐫𝐳𝐞𝐮𝐠𝐮𝐧𝐠</m:t>
                          </m:r>
                        </m:e>
                        <m:sub/>
                      </m:sSub>
                      <m:r>
                        <a:rPr lang="de-DE" sz="1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1" i="0">
                              <a:latin typeface="Cambria Math" panose="02040503050406030204" pitchFamily="18" charset="0"/>
                            </a:rPr>
                            <m:t>𝟏𝟓</m:t>
                          </m:r>
                          <m:f>
                            <m:fPr>
                              <m:ctrlPr>
                                <a:rPr lang="de-DE" sz="1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200" b="1" i="0" smtClean="0">
                                  <a:latin typeface="Cambria Math" panose="02040503050406030204" pitchFamily="18" charset="0"/>
                                </a:rPr>
                                <m:t>𝐂𝐭</m:t>
                              </m:r>
                            </m:num>
                            <m:den>
                              <m:r>
                                <a:rPr lang="de-DE" sz="1200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1200" b="1" i="0">
                                  <a:latin typeface="Cambria Math" panose="02040503050406030204" pitchFamily="18" charset="0"/>
                                </a:rPr>
                                <m:t>𝐖𝐡</m:t>
                              </m:r>
                              <m:d>
                                <m:dPr>
                                  <m:ctrlPr>
                                    <a:rPr lang="de-DE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1" i="0" smtClean="0">
                                      <a:latin typeface="Cambria Math" panose="02040503050406030204" pitchFamily="18" charset="0"/>
                                    </a:rPr>
                                    <m:t>𝐞𝐥</m:t>
                                  </m:r>
                                </m:e>
                              </m:d>
                            </m:den>
                          </m:f>
                          <m:r>
                            <a:rPr lang="de-DE" sz="1200" b="1" i="0">
                              <a:latin typeface="Cambria Math" panose="02040503050406030204" pitchFamily="18" charset="0"/>
                            </a:rPr>
                            <m:t>∗ </m:t>
                          </m:r>
                          <m:r>
                            <a:rPr lang="de-DE" sz="1200" b="1" i="0" smtClean="0">
                              <a:latin typeface="Cambria Math" panose="02040503050406030204" pitchFamily="18" charset="0"/>
                            </a:rPr>
                            <m:t>𝟒𝟎𝟎</m:t>
                          </m:r>
                          <m:r>
                            <a:rPr lang="de-DE" sz="12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200" b="1" i="0">
                              <a:latin typeface="Cambria Math" panose="02040503050406030204" pitchFamily="18" charset="0"/>
                            </a:rPr>
                            <m:t>𝐤𝐖𝐡</m:t>
                          </m:r>
                          <m:r>
                            <a:rPr lang="de-DE" sz="1200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200" b="1" i="0" smtClean="0">
                              <a:latin typeface="Cambria Math" panose="02040503050406030204" pitchFamily="18" charset="0"/>
                            </a:rPr>
                            <m:t>𝐞𝐥</m:t>
                          </m:r>
                          <m:r>
                            <a:rPr lang="de-DE" sz="12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de-DE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  <m:r>
                            <a:rPr lang="de-DE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𝐤𝐖𝐡</m:t>
                          </m:r>
                          <m:r>
                            <a:rPr lang="de-DE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  <m:r>
                            <a:rPr lang="de-DE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ü)</m:t>
                          </m:r>
                        </m:den>
                      </m:f>
                      <m:r>
                        <m:rPr>
                          <m:nor/>
                        </m:rPr>
                        <a:rPr lang="de-DE" sz="1200" b="1" dirty="0" smtClean="0">
                          <a:solidFill>
                            <a:srgbClr val="FF0000"/>
                          </a:solidFill>
                        </a:rPr>
                        <m:t>= 1,2 </m:t>
                      </m:r>
                      <m:r>
                        <m:rPr>
                          <m:nor/>
                        </m:rPr>
                        <a:rPr lang="de-DE" sz="1200" b="1" dirty="0" smtClean="0">
                          <a:solidFill>
                            <a:srgbClr val="FF0000"/>
                          </a:solidFill>
                        </a:rPr>
                        <m:t>Ct</m:t>
                      </m:r>
                      <m:r>
                        <m:rPr>
                          <m:nor/>
                        </m:rPr>
                        <a:rPr lang="de-DE" sz="1200" b="1" dirty="0" smtClean="0">
                          <a:solidFill>
                            <a:srgbClr val="FF0000"/>
                          </a:solidFill>
                        </a:rPr>
                        <m:t>/ </m:t>
                      </m:r>
                      <m:r>
                        <m:rPr>
                          <m:nor/>
                        </m:rPr>
                        <a:rPr lang="de-DE" sz="1200" b="1" dirty="0" smtClean="0">
                          <a:solidFill>
                            <a:srgbClr val="FF0000"/>
                          </a:solidFill>
                        </a:rPr>
                        <m:t>kWh</m:t>
                      </m:r>
                      <m:r>
                        <m:rPr>
                          <m:nor/>
                        </m:rPr>
                        <a:rPr lang="de-DE" sz="1200" b="1" dirty="0" smtClean="0">
                          <a:solidFill>
                            <a:srgbClr val="FF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de-DE" sz="1200" b="1" dirty="0" smtClean="0">
                          <a:solidFill>
                            <a:srgbClr val="FF0000"/>
                          </a:solidFill>
                        </a:rPr>
                        <m:t>K</m:t>
                      </m:r>
                      <m:r>
                        <m:rPr>
                          <m:nor/>
                        </m:rPr>
                        <a:rPr lang="de-DE" sz="1200" b="1" dirty="0" smtClean="0">
                          <a:solidFill>
                            <a:srgbClr val="FF0000"/>
                          </a:solidFill>
                        </a:rPr>
                        <m:t>ü)</m:t>
                      </m:r>
                    </m:oMath>
                  </m:oMathPara>
                </a14:m>
                <a:endParaRPr lang="de-DE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75" y="4236431"/>
                <a:ext cx="6686664" cy="627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feld 41"/>
          <p:cNvSpPr txBox="1"/>
          <p:nvPr/>
        </p:nvSpPr>
        <p:spPr>
          <a:xfrm>
            <a:off x="1882799" y="2602154"/>
            <a:ext cx="2497267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i="1" dirty="0">
                <a:solidFill>
                  <a:srgbClr val="000000"/>
                </a:solidFill>
                <a:latin typeface="+mn-lt"/>
              </a:rPr>
              <a:t>200 kWh</a:t>
            </a:r>
            <a:endParaRPr lang="de-DE" sz="1100" i="1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2518320" y="2120547"/>
            <a:ext cx="116318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i="1" dirty="0">
                <a:solidFill>
                  <a:srgbClr val="000000"/>
                </a:solidFill>
                <a:latin typeface="+mn-lt"/>
              </a:rPr>
              <a:t>1.000 kWh</a:t>
            </a:r>
            <a:endParaRPr lang="de-DE" sz="1100" i="1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891914" y="2194191"/>
            <a:ext cx="30059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endParaRPr lang="de-DE" sz="1100" b="1" i="1" dirty="0">
              <a:solidFill>
                <a:srgbClr val="0669B2"/>
              </a:solidFill>
              <a:latin typeface="+mn-lt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de-DE" sz="1100" i="1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800 kWh</a:t>
            </a:r>
            <a:endParaRPr lang="de-DE" sz="1100" i="1" dirty="0">
              <a:solidFill>
                <a:srgbClr val="000000">
                  <a:lumMod val="65000"/>
                  <a:lumOff val="35000"/>
                </a:srgbClr>
              </a:solidFill>
              <a:latin typeface="Calibri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127374" y="3050199"/>
            <a:ext cx="242996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i="1" dirty="0">
                <a:solidFill>
                  <a:srgbClr val="000000"/>
                </a:solidFill>
              </a:rPr>
              <a:t>9</a:t>
            </a:r>
            <a:r>
              <a:rPr lang="de-DE" sz="1100" i="1" dirty="0">
                <a:solidFill>
                  <a:srgbClr val="000000"/>
                </a:solidFill>
                <a:latin typeface="+mn-lt"/>
              </a:rPr>
              <a:t>00 kWh</a:t>
            </a:r>
            <a:endParaRPr lang="de-DE" sz="1100" i="1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179919" y="3041612"/>
            <a:ext cx="242996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i="1" dirty="0">
                <a:solidFill>
                  <a:srgbClr val="000000"/>
                </a:solidFill>
                <a:latin typeface="+mn-lt"/>
              </a:rPr>
              <a:t>300 kWh</a:t>
            </a:r>
            <a:endParaRPr lang="de-DE" sz="1100" i="1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4172616" y="1493814"/>
            <a:ext cx="242996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i="1" dirty="0">
                <a:solidFill>
                  <a:srgbClr val="000000"/>
                </a:solidFill>
              </a:rPr>
              <a:t>4000 </a:t>
            </a:r>
            <a:r>
              <a:rPr lang="de-DE" sz="1100" i="1" dirty="0">
                <a:solidFill>
                  <a:srgbClr val="000000"/>
                </a:solidFill>
                <a:latin typeface="+mn-lt"/>
              </a:rPr>
              <a:t>kWh</a:t>
            </a:r>
            <a:endParaRPr lang="de-DE" sz="1100" i="1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03443" y="2039016"/>
            <a:ext cx="242996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de-DE" sz="1100" i="1" dirty="0">
                <a:solidFill>
                  <a:srgbClr val="000000"/>
                </a:solidFill>
                <a:latin typeface="+mn-lt"/>
              </a:rPr>
              <a:t>400 kWh</a:t>
            </a:r>
            <a:endParaRPr lang="de-DE" sz="1100" i="1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5405" y="2664072"/>
            <a:ext cx="861070" cy="1859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Ct./kWh</a:t>
            </a:r>
          </a:p>
        </p:txBody>
      </p:sp>
      <p:sp>
        <p:nvSpPr>
          <p:cNvPr id="52" name="Textfeld 51"/>
          <p:cNvSpPr txBox="1"/>
          <p:nvPr/>
        </p:nvSpPr>
        <p:spPr>
          <a:xfrm rot="18451683">
            <a:off x="-317278" y="1523235"/>
            <a:ext cx="2031023" cy="659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Exkurs</a:t>
            </a:r>
          </a:p>
        </p:txBody>
      </p:sp>
    </p:spTree>
    <p:extLst>
      <p:ext uri="{BB962C8B-B14F-4D97-AF65-F5344CB8AC3E}">
        <p14:creationId xmlns:p14="http://schemas.microsoft.com/office/powerpoint/2010/main" val="44011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mehreren Nutzen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entwickelt von ÖKOTEC Energiemanagement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78" y="1534552"/>
            <a:ext cx="930860" cy="70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6"/>
          <a:stretch/>
        </p:blipFill>
        <p:spPr bwMode="auto">
          <a:xfrm>
            <a:off x="1272384" y="2250771"/>
            <a:ext cx="4248150" cy="105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49" y="1522522"/>
            <a:ext cx="930860" cy="70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632316" y="1861066"/>
            <a:ext cx="3283084" cy="11008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Problem: </a:t>
            </a:r>
            <a:r>
              <a:rPr lang="de-DE" dirty="0">
                <a:solidFill>
                  <a:prstClr val="black">
                    <a:lumMod val="65000"/>
                    <a:lumOff val="35000"/>
                  </a:prstClr>
                </a:solidFill>
              </a:rPr>
              <a:t>Welcher Aufwand ist welchen Nutzen zuzuordnen? </a:t>
            </a:r>
          </a:p>
          <a:p>
            <a:pPr>
              <a:spcBef>
                <a:spcPts val="576"/>
              </a:spcBef>
            </a:pPr>
            <a:endParaRPr lang="de-DE" dirty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>
              <a:spcBef>
                <a:spcPts val="576"/>
              </a:spcBef>
            </a:pPr>
            <a:r>
              <a:rPr lang="de-DE" dirty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 Bewertungsfaktoren </a:t>
            </a:r>
            <a:r>
              <a:rPr lang="de-DE" dirty="0">
                <a:solidFill>
                  <a:prstClr val="black">
                    <a:lumMod val="65000"/>
                    <a:lumOff val="35000"/>
                  </a:prstClr>
                </a:solidFill>
              </a:rPr>
              <a:t>für Nutzen nicht direkt ermittelbar!</a:t>
            </a: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581024" y="3857730"/>
          <a:ext cx="835342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8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726">
                <a:tc>
                  <a:txBody>
                    <a:bodyPr/>
                    <a:lstStyle/>
                    <a:p>
                      <a:r>
                        <a:rPr lang="de-DE" dirty="0"/>
                        <a:t>Einfachste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Lösung: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Auch einfache</a:t>
                      </a:r>
                      <a:r>
                        <a:rPr lang="de-DE" baseline="0" dirty="0"/>
                        <a:t> Lösung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Lösung wenn anders</a:t>
                      </a:r>
                      <a:r>
                        <a:rPr lang="de-DE" baseline="0" dirty="0"/>
                        <a:t> nicht möglich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r>
                        <a:rPr lang="de-DE" sz="1800" b="0" dirty="0"/>
                        <a:t>Systemgrenzen</a:t>
                      </a:r>
                      <a:r>
                        <a:rPr lang="de-DE" sz="1800" b="0" baseline="0" dirty="0"/>
                        <a:t> ausweiten, um System mit nur einem Nutzen zu erhalten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Aufteilung des Systems in Teilsysteme </a:t>
                      </a:r>
                      <a:r>
                        <a:rPr lang="de-DE" sz="1800" b="0" dirty="0"/>
                        <a:t> mit jeweils nur einem Nutzen (z. B. mittels</a:t>
                      </a:r>
                      <a:r>
                        <a:rPr lang="de-DE" sz="1800" b="0" baseline="0" dirty="0"/>
                        <a:t> feinerer Messung)</a:t>
                      </a:r>
                      <a:endParaRPr lang="de-DE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/>
                        <a:t>Die Bewertungsfaktoren substituierter </a:t>
                      </a:r>
                      <a:r>
                        <a:rPr lang="de-DE" sz="1800" b="0" baseline="0" dirty="0"/>
                        <a:t>Nutzen von Vergleichssystemen heranziehen und auf dieser Basis die Bewertungsfaktoren für die Nutzen des Systems ermitteln</a:t>
                      </a:r>
                      <a:endParaRPr lang="de-DE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 rot="18451683">
            <a:off x="-317278" y="1523235"/>
            <a:ext cx="2031023" cy="659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Exkurs</a:t>
            </a:r>
          </a:p>
        </p:txBody>
      </p:sp>
    </p:spTree>
    <p:extLst>
      <p:ext uri="{BB962C8B-B14F-4D97-AF65-F5344CB8AC3E}">
        <p14:creationId xmlns:p14="http://schemas.microsoft.com/office/powerpoint/2010/main" val="42105347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635676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/>
              <a:t>Ermittlung Bewertungsfaktoren gekoppelter Nutzen (BSP 1: Ein Nutzen hat Vorrang; Bewertungsart Kosten)</a:t>
            </a:r>
            <a:br>
              <a:rPr lang="de-DE" dirty="0"/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hteck 35"/>
              <p:cNvSpPr/>
              <p:nvPr/>
            </p:nvSpPr>
            <p:spPr>
              <a:xfrm>
                <a:off x="1968326" y="5500441"/>
                <a:ext cx="3707810" cy="442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de-DE" sz="1100" b="1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de-DE" sz="1100" b="1" i="0">
                              <a:latin typeface="Cambria Math" panose="02040503050406030204" pitchFamily="18" charset="0"/>
                            </a:rPr>
                            <m:t>=  </m:t>
                          </m:r>
                        </m:e>
                      </m:box>
                      <m:f>
                        <m:fPr>
                          <m:ctrlPr>
                            <a:rPr lang="de-DE" sz="1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1" i="0" smtClean="0">
                              <a:latin typeface="Cambria Math"/>
                            </a:rPr>
                            <m:t>𝟒</m:t>
                          </m:r>
                          <m:r>
                            <a:rPr lang="de-DE" sz="1100" b="1" i="0" smtClean="0">
                              <a:latin typeface="Cambria Math"/>
                            </a:rPr>
                            <m:t> € −</m:t>
                          </m:r>
                          <m:sSub>
                            <m:sSubPr>
                              <m:ctrlPr>
                                <a:rPr lang="de-DE" sz="1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1" i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100" b="1" i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de-DE" sz="1100" b="1" i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𝐂𝐭</m:t>
                              </m:r>
                              <m:r>
                                <a:rPr lang="de-DE" sz="1100" b="1" i="0">
                                  <a:latin typeface="Cambria Math"/>
                                </a:rPr>
                                <m:t>/</m:t>
                              </m:r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1100" b="1" i="0">
                                  <a:latin typeface="Cambria Math"/>
                                </a:rPr>
                                <m:t>𝐖𝐡</m:t>
                              </m:r>
                            </m:e>
                            <m:sub>
                              <m:r>
                                <a:rPr lang="de-DE" sz="1100" b="1" i="0">
                                  <a:latin typeface="Cambria Math"/>
                                </a:rPr>
                                <m:t>𝐭𝐡</m:t>
                              </m:r>
                            </m:sub>
                          </m:sSub>
                          <m:r>
                            <a:rPr lang="de-DE" sz="1100" b="1" i="0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de-DE" sz="1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1" i="0">
                                  <a:latin typeface="Cambria Math"/>
                                </a:rPr>
                                <m:t>𝟓𝟎</m:t>
                              </m:r>
                              <m:r>
                                <a:rPr lang="de-DE" sz="1100" b="1" i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100" b="1" i="0">
                                  <a:latin typeface="Cambria Math"/>
                                </a:rPr>
                                <m:t>𝐤𝐖𝐡</m:t>
                              </m:r>
                            </m:e>
                            <m:sub>
                              <m:r>
                                <a:rPr lang="de-DE" sz="1100" b="1" i="0">
                                  <a:latin typeface="Cambria Math"/>
                                </a:rPr>
                                <m:t>𝐭𝐡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1" i="0">
                                  <a:latin typeface="Cambria Math"/>
                                </a:rPr>
                                <m:t>𝟑𝟓</m:t>
                              </m:r>
                              <m:r>
                                <a:rPr lang="de-DE" sz="1100" b="1" i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100" b="1" i="0">
                                  <a:latin typeface="Cambria Math"/>
                                </a:rPr>
                                <m:t>𝐤𝐖𝐡</m:t>
                              </m:r>
                            </m:e>
                            <m:sub>
                              <m:r>
                                <a:rPr lang="de-DE" sz="1100" b="1" i="0">
                                  <a:latin typeface="Cambria Math"/>
                                </a:rPr>
                                <m:t>𝐞𝐥</m:t>
                              </m:r>
                            </m:sub>
                          </m:sSub>
                        </m:den>
                      </m:f>
                      <m:r>
                        <a:rPr lang="de-DE" sz="1100" b="1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1" i="0" smtClean="0">
                              <a:latin typeface="Cambria Math"/>
                            </a:rPr>
                            <m:t>𝟓𝟏</m:t>
                          </m:r>
                          <m:r>
                            <a:rPr lang="de-DE" sz="1100" b="1" i="0" smtClean="0">
                              <a:latin typeface="Cambria Math"/>
                            </a:rPr>
                            <m:t>,</m:t>
                          </m:r>
                          <m:r>
                            <a:rPr lang="de-DE" sz="1100" b="1" i="0" smtClean="0">
                              <a:latin typeface="Cambria Math"/>
                            </a:rPr>
                            <m:t>𝟒𝟑</m:t>
                          </m:r>
                          <m:r>
                            <a:rPr lang="de-DE" sz="1100" b="1" i="0">
                              <a:latin typeface="Cambria Math"/>
                            </a:rPr>
                            <m:t> €/</m:t>
                          </m:r>
                          <m:r>
                            <a:rPr lang="de-DE" sz="1100" b="1" i="0">
                              <a:latin typeface="Cambria Math"/>
                            </a:rPr>
                            <m:t>𝐌𝐖𝐡</m:t>
                          </m:r>
                        </m:e>
                        <m:sub>
                          <m:r>
                            <a:rPr lang="de-DE" sz="1100" b="1" i="0" smtClean="0">
                              <a:latin typeface="Cambria Math"/>
                            </a:rPr>
                            <m:t>𝐞𝐥</m:t>
                          </m:r>
                        </m:sub>
                      </m:sSub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36" name="Rechtec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326" y="5500441"/>
                <a:ext cx="3707810" cy="442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feld 40"/>
          <p:cNvSpPr txBox="1"/>
          <p:nvPr/>
        </p:nvSpPr>
        <p:spPr>
          <a:xfrm>
            <a:off x="6662313" y="1377211"/>
            <a:ext cx="2305418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400" b="1" i="1" dirty="0">
                <a:latin typeface="+mn-lt"/>
              </a:rPr>
              <a:t>Variante 1:</a:t>
            </a:r>
          </a:p>
          <a:p>
            <a:pPr algn="l">
              <a:lnSpc>
                <a:spcPct val="150000"/>
              </a:lnSpc>
            </a:pPr>
            <a:r>
              <a:rPr lang="de-DE" sz="1100" b="1" i="1" dirty="0">
                <a:latin typeface="+mn-lt"/>
              </a:rPr>
              <a:t>Das BHKW ist stromgeführt</a:t>
            </a:r>
          </a:p>
          <a:p>
            <a:pPr algn="l">
              <a:lnSpc>
                <a:spcPct val="150000"/>
              </a:lnSpc>
            </a:pPr>
            <a:endParaRPr lang="de-DE" sz="1100" b="1" i="1" dirty="0"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de-DE" sz="1100" b="1" i="1" dirty="0">
                <a:latin typeface="+mn-lt"/>
              </a:rPr>
              <a:t>Daher wird die Kostenintensität für Gaskessel-Wärme direkt als Bewertungsfaktor für BHKW-Wärme  herangezogen.</a:t>
            </a:r>
          </a:p>
          <a:p>
            <a:pPr algn="l">
              <a:lnSpc>
                <a:spcPct val="150000"/>
              </a:lnSpc>
            </a:pPr>
            <a:endParaRPr lang="de-DE" sz="1100" b="1" i="1" dirty="0"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de-DE" sz="1100" b="1" i="1" dirty="0">
                <a:latin typeface="+mn-lt"/>
              </a:rPr>
              <a:t>Auf dieser Grundlage wird die Kostenintensität für BHKW-Strom ermittelt</a:t>
            </a:r>
          </a:p>
          <a:p>
            <a:pPr algn="l">
              <a:lnSpc>
                <a:spcPct val="150000"/>
              </a:lnSpc>
            </a:pPr>
            <a:endParaRPr lang="de-DE" sz="1100" i="1" dirty="0">
              <a:latin typeface="+mn-lt"/>
            </a:endParaRPr>
          </a:p>
          <a:p>
            <a:pPr algn="l">
              <a:lnSpc>
                <a:spcPct val="150000"/>
              </a:lnSpc>
            </a:pPr>
            <a:endParaRPr lang="de-DE" sz="1100" b="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318773" y="4871338"/>
                <a:ext cx="5852628" cy="411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1" i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de-DE" sz="1100" b="1" i="0" smtClean="0">
                              <a:latin typeface="Cambria Math" panose="02040503050406030204" pitchFamily="18" charset="0"/>
                            </a:rPr>
                            <m:t>𝐊𝐨𝐬𝐭𝐞𝐧𝐢𝐧𝐭𝐞𝐧𝐬𝐢𝐭</m:t>
                          </m:r>
                          <m:r>
                            <a:rPr lang="de-DE" sz="1100" b="1" i="0" smtClean="0">
                              <a:latin typeface="Cambria Math" panose="02040503050406030204" pitchFamily="18" charset="0"/>
                            </a:rPr>
                            <m:t>ä</m:t>
                          </m:r>
                          <m:r>
                            <a:rPr lang="de-DE" sz="1100" b="1" i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de-DE" sz="1100" b="1" i="0" smtClean="0">
                              <a:latin typeface="Cambria Math" panose="02040503050406030204" pitchFamily="18" charset="0"/>
                            </a:rPr>
                            <m:t>𝐒𝐭𝐫𝐨𝐦</m:t>
                          </m:r>
                        </m:sub>
                      </m:sSub>
                      <m:r>
                        <a:rPr lang="de-DE" sz="11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100" b="1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𝐊𝐨𝐬𝐭𝐞𝐧</m:t>
                              </m:r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𝐠𝐞𝐬𝐚𝐦𝐭</m:t>
                              </m:r>
                              <m:r>
                                <a:rPr lang="de-DE" sz="11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𝐊𝐨𝐬𝐭𝐞𝐧𝐢𝐧𝐭𝐞𝐧𝐬𝐢𝐭</m:t>
                              </m:r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ä</m:t>
                              </m:r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ä</m:t>
                              </m:r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𝐫𝐦𝐞</m:t>
                              </m:r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𝐚𝐮𝐬</m:t>
                              </m:r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𝐆𝐚𝐬𝐤𝐞𝐬𝐬𝐞𝐥</m:t>
                              </m:r>
                            </m:sub>
                          </m:sSub>
                          <m:r>
                            <a:rPr lang="de-DE" sz="1100" b="1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de-DE" sz="11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  <m:r>
                            <a:rPr lang="de-DE" sz="1100" b="1" i="0" smtClean="0">
                              <a:latin typeface="Cambria Math" panose="02040503050406030204" pitchFamily="18" charset="0"/>
                            </a:rPr>
                            <m:t>ä</m:t>
                          </m:r>
                          <m:r>
                            <a:rPr lang="de-DE" sz="1100" b="1" i="0" smtClean="0">
                              <a:latin typeface="Cambria Math" panose="02040503050406030204" pitchFamily="18" charset="0"/>
                            </a:rPr>
                            <m:t>𝐫𝐦𝐞</m:t>
                          </m:r>
                        </m:num>
                        <m:den>
                          <m:r>
                            <a:rPr lang="de-DE" sz="1100" b="1" i="0" smtClean="0">
                              <a:latin typeface="Cambria Math" panose="02040503050406030204" pitchFamily="18" charset="0"/>
                            </a:rPr>
                            <m:t>𝐒𝐭𝐫𝐨𝐦</m:t>
                          </m:r>
                        </m:den>
                      </m:f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3" y="4871338"/>
                <a:ext cx="5852628" cy="411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bgerundetes Rechteck 30"/>
          <p:cNvSpPr/>
          <p:nvPr/>
        </p:nvSpPr>
        <p:spPr bwMode="auto">
          <a:xfrm>
            <a:off x="3073616" y="1284356"/>
            <a:ext cx="1080000" cy="13211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6986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62000"/>
            <a:r>
              <a:rPr lang="de-DE" sz="1600" dirty="0">
                <a:solidFill>
                  <a:srgbClr val="0669B2"/>
                </a:solidFill>
              </a:rPr>
              <a:t>Kraft-Wärme-Kopplung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236967" y="1723460"/>
            <a:ext cx="22394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100" b="1" i="1" dirty="0">
                <a:latin typeface="+mn-lt"/>
              </a:rPr>
              <a:t> </a:t>
            </a:r>
            <a:r>
              <a:rPr lang="de-DE" sz="1100" b="1" i="1" dirty="0">
                <a:solidFill>
                  <a:srgbClr val="0669B2"/>
                </a:solidFill>
                <a:latin typeface="+mn-lt"/>
              </a:rPr>
              <a:t>Gas</a:t>
            </a:r>
          </a:p>
          <a:p>
            <a:pPr algn="l">
              <a:lnSpc>
                <a:spcPct val="150000"/>
              </a:lnSpc>
            </a:pPr>
            <a:r>
              <a:rPr lang="de-DE" sz="1100" i="1" dirty="0">
                <a:latin typeface="+mn-lt"/>
              </a:rPr>
              <a:t>100 kWh * 4 </a:t>
            </a:r>
            <a:r>
              <a:rPr lang="de-DE" sz="1100" i="1" dirty="0"/>
              <a:t>Ct</a:t>
            </a:r>
            <a:r>
              <a:rPr lang="de-DE" sz="1100" i="1" dirty="0">
                <a:latin typeface="+mn-lt"/>
              </a:rPr>
              <a:t>/kWh = 4 €</a:t>
            </a:r>
          </a:p>
        </p:txBody>
      </p:sp>
      <p:cxnSp>
        <p:nvCxnSpPr>
          <p:cNvPr id="33" name="Gerade Verbindung mit Pfeil 32"/>
          <p:cNvCxnSpPr>
            <a:stCxn id="32" idx="1"/>
          </p:cNvCxnSpPr>
          <p:nvPr/>
        </p:nvCxnSpPr>
        <p:spPr bwMode="auto">
          <a:xfrm>
            <a:off x="1236967" y="2023542"/>
            <a:ext cx="1831245" cy="16190"/>
          </a:xfrm>
          <a:prstGeom prst="straightConnector1">
            <a:avLst/>
          </a:prstGeom>
          <a:noFill/>
          <a:ln w="38100" cap="flat" cmpd="sng" algn="ctr">
            <a:solidFill>
              <a:srgbClr val="069864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feld 33"/>
          <p:cNvSpPr txBox="1"/>
          <p:nvPr/>
        </p:nvSpPr>
        <p:spPr>
          <a:xfrm>
            <a:off x="4218663" y="750474"/>
            <a:ext cx="3600500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de-DE" sz="1100" b="1" i="1" dirty="0">
              <a:solidFill>
                <a:srgbClr val="0669B2"/>
              </a:solidFill>
              <a:latin typeface="Calibri"/>
            </a:endParaRPr>
          </a:p>
          <a:p>
            <a:pPr lvl="0">
              <a:lnSpc>
                <a:spcPct val="150000"/>
              </a:lnSpc>
            </a:pPr>
            <a:endParaRPr lang="de-DE" sz="1100" b="1" i="1" dirty="0">
              <a:solidFill>
                <a:srgbClr val="0669B2"/>
              </a:solidFill>
              <a:latin typeface="Calibri"/>
            </a:endParaRPr>
          </a:p>
          <a:p>
            <a:pPr lvl="0">
              <a:lnSpc>
                <a:spcPct val="150000"/>
              </a:lnSpc>
            </a:pPr>
            <a:r>
              <a:rPr lang="de-DE" sz="1100" b="1" i="1" dirty="0">
                <a:solidFill>
                  <a:srgbClr val="0669B2"/>
                </a:solidFill>
                <a:latin typeface="Calibri"/>
              </a:rPr>
              <a:t>Wärme</a:t>
            </a:r>
          </a:p>
          <a:p>
            <a:pPr lvl="0">
              <a:lnSpc>
                <a:spcPct val="150000"/>
              </a:lnSpc>
            </a:pPr>
            <a:r>
              <a:rPr lang="de-DE" sz="1100" i="1" dirty="0">
                <a:solidFill>
                  <a:srgbClr val="595959"/>
                </a:solidFill>
                <a:latin typeface="Calibri"/>
              </a:rPr>
              <a:t>50 kWh</a:t>
            </a:r>
          </a:p>
          <a:p>
            <a:pPr algn="l">
              <a:lnSpc>
                <a:spcPct val="150000"/>
              </a:lnSpc>
            </a:pPr>
            <a:br>
              <a:rPr lang="de-DE" sz="1100" b="1" i="1" dirty="0">
                <a:solidFill>
                  <a:srgbClr val="0669B2"/>
                </a:solidFill>
                <a:latin typeface="+mn-lt"/>
              </a:rPr>
            </a:br>
            <a:r>
              <a:rPr lang="de-DE" sz="1100" b="1" i="1" dirty="0">
                <a:solidFill>
                  <a:srgbClr val="0669B2"/>
                </a:solidFill>
                <a:latin typeface="+mn-lt"/>
              </a:rPr>
              <a:t>Strom</a:t>
            </a:r>
          </a:p>
          <a:p>
            <a:pPr algn="l">
              <a:lnSpc>
                <a:spcPct val="150000"/>
              </a:lnSpc>
            </a:pPr>
            <a:r>
              <a:rPr lang="de-DE" sz="1100" i="1" dirty="0">
                <a:latin typeface="+mn-lt"/>
              </a:rPr>
              <a:t>35 kWh</a:t>
            </a:r>
          </a:p>
          <a:p>
            <a:pPr algn="l">
              <a:lnSpc>
                <a:spcPct val="150000"/>
              </a:lnSpc>
            </a:pPr>
            <a:endParaRPr lang="de-DE" sz="500" i="1" dirty="0">
              <a:solidFill>
                <a:srgbClr val="FF0000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de-DE" sz="500" i="1" dirty="0">
              <a:solidFill>
                <a:srgbClr val="FF0000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de-DE" sz="500" i="1" dirty="0">
              <a:solidFill>
                <a:srgbClr val="FF0000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de-DE" sz="500" i="1" dirty="0">
              <a:solidFill>
                <a:srgbClr val="FF0000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de-DE" sz="500" i="1" dirty="0">
              <a:solidFill>
                <a:srgbClr val="FF0000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de-DE" sz="5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5" name="Gerade Verbindung mit Pfeil 34"/>
          <p:cNvCxnSpPr/>
          <p:nvPr/>
        </p:nvCxnSpPr>
        <p:spPr bwMode="auto">
          <a:xfrm>
            <a:off x="4146653" y="1565175"/>
            <a:ext cx="1800000" cy="0"/>
          </a:xfrm>
          <a:prstGeom prst="straightConnector1">
            <a:avLst/>
          </a:prstGeom>
          <a:noFill/>
          <a:ln w="38100" cap="flat" cmpd="sng" algn="ctr">
            <a:solidFill>
              <a:srgbClr val="A6A6A6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mit Pfeil 36"/>
          <p:cNvCxnSpPr/>
          <p:nvPr/>
        </p:nvCxnSpPr>
        <p:spPr bwMode="auto">
          <a:xfrm>
            <a:off x="4153616" y="2299016"/>
            <a:ext cx="1800000" cy="0"/>
          </a:xfrm>
          <a:prstGeom prst="straightConnector1">
            <a:avLst/>
          </a:prstGeom>
          <a:noFill/>
          <a:ln w="38100" cap="flat" cmpd="sng" algn="ctr">
            <a:solidFill>
              <a:srgbClr val="A6A6A6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bgerundetes Rechteck 37"/>
          <p:cNvSpPr/>
          <p:nvPr/>
        </p:nvSpPr>
        <p:spPr bwMode="auto">
          <a:xfrm>
            <a:off x="3066653" y="2977635"/>
            <a:ext cx="1080000" cy="7553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62000"/>
            <a:r>
              <a:rPr lang="de-DE" sz="1600" dirty="0">
                <a:solidFill>
                  <a:srgbClr val="0669B2"/>
                </a:solidFill>
              </a:rPr>
              <a:t>Gaskessel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186046" y="3039051"/>
            <a:ext cx="22394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100" b="1" i="1" dirty="0">
                <a:latin typeface="+mn-lt"/>
              </a:rPr>
              <a:t> </a:t>
            </a:r>
            <a:r>
              <a:rPr lang="de-DE" sz="1100" b="1" i="1" dirty="0">
                <a:solidFill>
                  <a:srgbClr val="0669B2"/>
                </a:solidFill>
                <a:latin typeface="+mn-lt"/>
              </a:rPr>
              <a:t>Gas</a:t>
            </a:r>
          </a:p>
          <a:p>
            <a:pPr algn="l">
              <a:lnSpc>
                <a:spcPct val="150000"/>
              </a:lnSpc>
            </a:pPr>
            <a:r>
              <a:rPr lang="de-DE" sz="1100" i="1" dirty="0">
                <a:latin typeface="+mn-lt"/>
              </a:rPr>
              <a:t>56 kWh * 4 </a:t>
            </a:r>
            <a:r>
              <a:rPr lang="de-DE" sz="1100" i="1" dirty="0"/>
              <a:t>Ct</a:t>
            </a:r>
            <a:r>
              <a:rPr lang="de-DE" sz="1100" i="1" dirty="0">
                <a:latin typeface="+mn-lt"/>
              </a:rPr>
              <a:t>/kWh = 2,2 €</a:t>
            </a:r>
          </a:p>
        </p:txBody>
      </p:sp>
      <p:cxnSp>
        <p:nvCxnSpPr>
          <p:cNvPr id="40" name="Gerade Verbindung mit Pfeil 39"/>
          <p:cNvCxnSpPr>
            <a:stCxn id="39" idx="1"/>
          </p:cNvCxnSpPr>
          <p:nvPr/>
        </p:nvCxnSpPr>
        <p:spPr bwMode="auto">
          <a:xfrm>
            <a:off x="1186046" y="3339133"/>
            <a:ext cx="1875203" cy="16190"/>
          </a:xfrm>
          <a:prstGeom prst="straightConnector1">
            <a:avLst/>
          </a:prstGeom>
          <a:noFill/>
          <a:ln w="38100" cap="flat" cmpd="sng" algn="ctr">
            <a:solidFill>
              <a:srgbClr val="069864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" name="Gruppieren 44"/>
          <p:cNvGrpSpPr/>
          <p:nvPr/>
        </p:nvGrpSpPr>
        <p:grpSpPr>
          <a:xfrm>
            <a:off x="4139690" y="2992241"/>
            <a:ext cx="3697961" cy="877163"/>
            <a:chOff x="4139690" y="3530669"/>
            <a:chExt cx="3697961" cy="877163"/>
          </a:xfrm>
        </p:grpSpPr>
        <p:cxnSp>
          <p:nvCxnSpPr>
            <p:cNvPr id="46" name="Gerade Verbindung mit Pfeil 45"/>
            <p:cNvCxnSpPr/>
            <p:nvPr/>
          </p:nvCxnSpPr>
          <p:spPr bwMode="auto">
            <a:xfrm>
              <a:off x="4139690" y="3839379"/>
              <a:ext cx="1800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feld 47"/>
                <p:cNvSpPr txBox="1"/>
                <p:nvPr/>
              </p:nvSpPr>
              <p:spPr>
                <a:xfrm>
                  <a:off x="4237151" y="3530669"/>
                  <a:ext cx="3600500" cy="8771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de-DE" sz="1100" b="1" i="1" dirty="0">
                      <a:solidFill>
                        <a:srgbClr val="0669B2"/>
                      </a:solidFill>
                      <a:latin typeface="+mn-lt"/>
                    </a:rPr>
                    <a:t>Wärme</a:t>
                  </a:r>
                </a:p>
                <a:p>
                  <a:pPr algn="l">
                    <a:lnSpc>
                      <a:spcPct val="150000"/>
                    </a:lnSpc>
                  </a:pPr>
                  <a:r>
                    <a:rPr lang="de-DE" sz="1100" i="1" dirty="0">
                      <a:latin typeface="+mn-lt"/>
                    </a:rPr>
                    <a:t>50 kWh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05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050" b="1" i="1">
                                <a:latin typeface="Cambria Math"/>
                              </a:rPr>
                              <m:t> </m:t>
                            </m:r>
                            <m:r>
                              <a:rPr lang="de-DE" sz="1050" b="1" i="1" smtClean="0">
                                <a:latin typeface="Cambria Math" panose="02040503050406030204" pitchFamily="18" charset="0"/>
                              </a:rPr>
                              <m:t>𝑲𝒐𝒔𝒕𝒆𝒏𝒊𝒏𝒕𝒆𝒏𝒔𝒊𝒕</m:t>
                            </m:r>
                            <m:r>
                              <a:rPr lang="de-DE" sz="1050" b="1" i="1" smtClean="0">
                                <a:latin typeface="Cambria Math" panose="02040503050406030204" pitchFamily="18" charset="0"/>
                              </a:rPr>
                              <m:t>ä</m:t>
                            </m:r>
                            <m:r>
                              <a:rPr lang="de-DE" sz="105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/>
                        </m:sSub>
                        <m:r>
                          <a:rPr lang="de-DE" sz="1050" b="1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de-DE" sz="1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de-DE" sz="11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1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de-DE" sz="1100" b="1" i="1">
                                <a:latin typeface="Cambria Math"/>
                              </a:rPr>
                              <m:t> </m:t>
                            </m:r>
                            <m:r>
                              <a:rPr lang="de-DE" sz="1100" b="1" i="1" smtClean="0">
                                <a:latin typeface="Cambria Math" panose="02040503050406030204" pitchFamily="18" charset="0"/>
                              </a:rPr>
                              <m:t>𝑪𝒕</m:t>
                            </m:r>
                            <m:r>
                              <a:rPr lang="de-DE" sz="1100" b="1" i="1">
                                <a:latin typeface="Cambria Math"/>
                              </a:rPr>
                              <m:t>/</m:t>
                            </m:r>
                            <m:r>
                              <a:rPr lang="de-DE" sz="11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de-DE" sz="1100" b="1" i="1">
                                <a:latin typeface="Cambria Math"/>
                              </a:rPr>
                              <m:t>𝑾𝒉</m:t>
                            </m:r>
                          </m:e>
                          <m:sub>
                            <m:r>
                              <a:rPr lang="de-DE" sz="1100" b="1" i="1">
                                <a:latin typeface="Cambria Math"/>
                              </a:rPr>
                              <m:t>𝒕𝒉</m:t>
                            </m:r>
                          </m:sub>
                        </m:sSub>
                      </m:oMath>
                    </m:oMathPara>
                  </a14:m>
                  <a:endParaRPr lang="de-DE" sz="110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8" name="Textfeld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7151" y="3530669"/>
                  <a:ext cx="3600500" cy="8771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feld 49"/>
          <p:cNvSpPr txBox="1"/>
          <p:nvPr/>
        </p:nvSpPr>
        <p:spPr>
          <a:xfrm>
            <a:off x="1711757" y="2780113"/>
            <a:ext cx="148365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100" b="1" i="1" dirty="0">
                <a:latin typeface="+mn-lt"/>
              </a:rPr>
              <a:t>Vergleichssystem:</a:t>
            </a:r>
            <a:endParaRPr lang="de-DE" sz="1100" i="1" dirty="0">
              <a:latin typeface="+mn-lt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526089" y="1194206"/>
            <a:ext cx="1789529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100" b="1" i="1" dirty="0">
                <a:latin typeface="+mn-lt"/>
              </a:rPr>
              <a:t>Betrachtetes System:</a:t>
            </a:r>
            <a:endParaRPr lang="de-DE" sz="1100" i="1" dirty="0"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 rot="18451683">
            <a:off x="-317278" y="1523235"/>
            <a:ext cx="2031023" cy="659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Exkurs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0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0136" y="274637"/>
            <a:ext cx="8403728" cy="66067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/>
              <a:t>Ermittlung Bewertungsfaktoren gekoppelter Nutzen (BSP 2: Nutzen gleichrangig; Bewertungsart Kosten)</a:t>
            </a:r>
            <a:br>
              <a:rPr lang="de-DE" dirty="0"/>
            </a:br>
            <a:endParaRPr lang="de-DE" dirty="0"/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3066653" y="3877634"/>
            <a:ext cx="1080000" cy="7553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62000"/>
            <a:r>
              <a:rPr lang="de-DE" sz="1600" dirty="0">
                <a:solidFill>
                  <a:srgbClr val="0669B2"/>
                </a:solidFill>
              </a:rPr>
              <a:t>Strom-einkauf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098121" y="3964461"/>
            <a:ext cx="22394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100" b="1" i="1" dirty="0">
                <a:latin typeface="+mn-lt"/>
              </a:rPr>
              <a:t> </a:t>
            </a:r>
            <a:r>
              <a:rPr lang="de-DE" sz="1100" b="1" i="1" dirty="0">
                <a:solidFill>
                  <a:srgbClr val="0669B2"/>
                </a:solidFill>
                <a:latin typeface="+mn-lt"/>
              </a:rPr>
              <a:t>Strom</a:t>
            </a:r>
          </a:p>
          <a:p>
            <a:pPr algn="l">
              <a:lnSpc>
                <a:spcPct val="150000"/>
              </a:lnSpc>
            </a:pPr>
            <a:r>
              <a:rPr lang="de-DE" sz="1100" i="1" dirty="0">
                <a:latin typeface="+mn-lt"/>
              </a:rPr>
              <a:t>35 kWh * 12 </a:t>
            </a:r>
            <a:r>
              <a:rPr lang="de-DE" sz="1100" i="1" dirty="0"/>
              <a:t>Ct</a:t>
            </a:r>
            <a:r>
              <a:rPr lang="de-DE" sz="1100" i="1" dirty="0">
                <a:latin typeface="+mn-lt"/>
              </a:rPr>
              <a:t>/kWh = 4,2 €</a:t>
            </a:r>
          </a:p>
        </p:txBody>
      </p:sp>
      <p:cxnSp>
        <p:nvCxnSpPr>
          <p:cNvPr id="24" name="Gerade Verbindung mit Pfeil 23"/>
          <p:cNvCxnSpPr/>
          <p:nvPr/>
        </p:nvCxnSpPr>
        <p:spPr bwMode="auto">
          <a:xfrm>
            <a:off x="1186046" y="4280733"/>
            <a:ext cx="1875203" cy="0"/>
          </a:xfrm>
          <a:prstGeom prst="straightConnector1">
            <a:avLst/>
          </a:prstGeom>
          <a:noFill/>
          <a:ln w="38100" cap="flat" cmpd="sng" algn="ctr">
            <a:solidFill>
              <a:srgbClr val="069864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uppieren 1"/>
          <p:cNvGrpSpPr/>
          <p:nvPr/>
        </p:nvGrpSpPr>
        <p:grpSpPr>
          <a:xfrm>
            <a:off x="4146653" y="3938560"/>
            <a:ext cx="3690998" cy="865430"/>
            <a:chOff x="4146653" y="4476988"/>
            <a:chExt cx="3690998" cy="865430"/>
          </a:xfrm>
        </p:grpSpPr>
        <p:cxnSp>
          <p:nvCxnSpPr>
            <p:cNvPr id="21" name="Gerade Verbindung mit Pfeil 20"/>
            <p:cNvCxnSpPr/>
            <p:nvPr/>
          </p:nvCxnSpPr>
          <p:spPr bwMode="auto">
            <a:xfrm>
              <a:off x="4146653" y="4793750"/>
              <a:ext cx="1800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4237151" y="4476988"/>
                  <a:ext cx="3600500" cy="8654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de-DE" sz="1100" b="1" i="1" dirty="0">
                      <a:solidFill>
                        <a:srgbClr val="0669B2"/>
                      </a:solidFill>
                      <a:latin typeface="+mn-lt"/>
                    </a:rPr>
                    <a:t>Strom</a:t>
                  </a:r>
                </a:p>
                <a:p>
                  <a:pPr algn="l">
                    <a:lnSpc>
                      <a:spcPct val="150000"/>
                    </a:lnSpc>
                  </a:pPr>
                  <a:r>
                    <a:rPr lang="de-DE" sz="1100" i="1" dirty="0">
                      <a:latin typeface="+mn-lt"/>
                    </a:rPr>
                    <a:t>35 kWh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1050" b="1" i="1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de-DE" sz="1050" b="1" i="1" smtClean="0">
                            <a:latin typeface="Cambria Math" panose="02040503050406030204" pitchFamily="18" charset="0"/>
                          </a:rPr>
                          <m:t>𝒐𝒔𝒕𝒆𝒏𝒊𝒏𝒕𝒆𝒏𝒔𝒊𝒕</m:t>
                        </m:r>
                        <m:r>
                          <a:rPr lang="de-DE" sz="1050" b="1" i="1" smtClean="0">
                            <a:latin typeface="Cambria Math" panose="02040503050406030204" pitchFamily="18" charset="0"/>
                          </a:rPr>
                          <m:t>ä</m:t>
                        </m:r>
                        <m:r>
                          <a:rPr lang="de-DE" sz="105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de-DE" sz="105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de-DE" sz="1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1" i="1" smtClean="0">
                                <a:latin typeface="Cambria Math"/>
                              </a:rPr>
                              <m:t>𝟏𝟐</m:t>
                            </m:r>
                            <m:r>
                              <a:rPr lang="de-DE" sz="11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1100" b="1" i="1" smtClean="0">
                                <a:latin typeface="Cambria Math" panose="02040503050406030204" pitchFamily="18" charset="0"/>
                              </a:rPr>
                              <m:t>𝑪𝒕</m:t>
                            </m:r>
                            <m:r>
                              <a:rPr lang="de-DE" sz="1100" b="1" i="1" smtClean="0">
                                <a:latin typeface="Cambria Math" panose="02040503050406030204" pitchFamily="18" charset="0"/>
                              </a:rPr>
                              <m:t>./</m:t>
                            </m:r>
                            <m:r>
                              <a:rPr lang="de-DE" sz="1100" b="1" i="1" smtClean="0">
                                <a:latin typeface="Cambria Math" panose="02040503050406030204" pitchFamily="18" charset="0"/>
                              </a:rPr>
                              <m:t>𝒌𝑾𝒉</m:t>
                            </m:r>
                          </m:e>
                          <m:sub>
                            <m:r>
                              <a:rPr lang="de-DE" sz="1100" b="1" i="1" smtClean="0">
                                <a:latin typeface="Cambria Math"/>
                              </a:rPr>
                              <m:t>𝒆𝒍</m:t>
                            </m:r>
                          </m:sub>
                        </m:sSub>
                      </m:oMath>
                    </m:oMathPara>
                  </a14:m>
                  <a:endParaRPr lang="de-DE" sz="110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7" name="Textfeld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7151" y="4476988"/>
                  <a:ext cx="3600500" cy="8654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94694" y="4823518"/>
                <a:ext cx="4241086" cy="936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1" i="0" smtClean="0">
                              <a:latin typeface="Cambria Math" panose="02040503050406030204" pitchFamily="18" charset="0"/>
                            </a:rPr>
                            <m:t>𝐊𝐨𝐬𝐭𝐞𝐧𝐢𝐧𝐭𝐞𝐧𝐬𝐢𝐭</m:t>
                          </m:r>
                          <m:r>
                            <a:rPr lang="de-DE" sz="1100" b="1" i="0" smtClean="0">
                              <a:latin typeface="Cambria Math" panose="02040503050406030204" pitchFamily="18" charset="0"/>
                            </a:rPr>
                            <m:t>ä</m:t>
                          </m:r>
                          <m:r>
                            <a:rPr lang="de-DE" sz="1100" b="1" i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de-DE" sz="11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  <m:r>
                            <a:rPr lang="de-DE" sz="1100" b="1" i="0" smtClean="0">
                              <a:latin typeface="Cambria Math" panose="02040503050406030204" pitchFamily="18" charset="0"/>
                            </a:rPr>
                            <m:t>ä</m:t>
                          </m:r>
                          <m:r>
                            <a:rPr lang="de-DE" sz="1100" b="1" i="0" smtClean="0">
                              <a:latin typeface="Cambria Math" panose="02040503050406030204" pitchFamily="18" charset="0"/>
                            </a:rPr>
                            <m:t>𝐫𝐦𝐞</m:t>
                          </m:r>
                        </m:sub>
                      </m:sSub>
                      <m:r>
                        <a:rPr lang="de-DE" sz="1100" b="1" i="0"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de-DE" sz="1100" b="1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de-DE" sz="1100" b="1" i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box>
                    </m:oMath>
                  </m:oMathPara>
                </a14:m>
                <a:endParaRPr lang="de-DE" sz="1100" b="1" dirty="0">
                  <a:latin typeface="Cambria Math" panose="02040503050406030204" pitchFamily="18" charset="0"/>
                </a:endParaRPr>
              </a:p>
              <a:p>
                <a:endParaRPr lang="de-DE" sz="1100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1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1" i="0" smtClean="0">
                              <a:latin typeface="Cambria Math" panose="02040503050406030204" pitchFamily="18" charset="0"/>
                            </a:rPr>
                            <m:t>𝐊𝐨𝐬𝐭𝐞𝐧</m:t>
                          </m:r>
                          <m:r>
                            <a:rPr lang="de-DE" sz="11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100" b="1" i="0" smtClean="0">
                              <a:latin typeface="Cambria Math" panose="02040503050406030204" pitchFamily="18" charset="0"/>
                            </a:rPr>
                            <m:t>𝐠𝐞𝐬𝐚𝐦𝐭</m:t>
                          </m:r>
                        </m:num>
                        <m:den>
                          <m:sSub>
                            <m:sSubPr>
                              <m:ctrlPr>
                                <a:rPr lang="de-DE" sz="1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ä</m:t>
                              </m:r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𝐫𝐦𝐞</m:t>
                              </m:r>
                            </m:e>
                            <m:sub/>
                          </m:sSub>
                          <m:r>
                            <a:rPr lang="de-DE" sz="1100" b="1" i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de-DE" sz="11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𝐊𝐨𝐬𝐭𝐞𝐧𝐢𝐧𝐭𝐞𝐧𝐬𝐢𝐭</m:t>
                                  </m:r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ä</m:t>
                                  </m:r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𝐒𝐭𝐫𝐨𝐦</m:t>
                                  </m:r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𝐚𝐮𝐬</m:t>
                                  </m:r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𝐒𝐭𝐫𝐨𝐦𝐞𝐢𝐧𝐤𝐚𝐮𝐟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𝐊𝐨𝐬𝐭𝐞𝐧𝐢𝐧𝐭𝐞𝐧𝐬𝐢𝐭</m:t>
                                  </m:r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ä</m:t>
                                  </m:r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ä</m:t>
                                  </m:r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𝐫𝐦𝐞</m:t>
                                  </m:r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𝐚𝐮𝐬</m:t>
                                  </m:r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1100" b="1" i="0" smtClean="0">
                                      <a:latin typeface="Cambria Math" panose="02040503050406030204" pitchFamily="18" charset="0"/>
                                    </a:rPr>
                                    <m:t>𝐆𝐚𝐬𝐤𝐞𝐬𝐬𝐞𝐥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100" b="1" i="0">
                              <a:latin typeface="Cambria Math" panose="02040503050406030204" pitchFamily="18" charset="0"/>
                            </a:rPr>
                            <m:t> ∗ </m:t>
                          </m:r>
                          <m:sSub>
                            <m:sSubPr>
                              <m:ctrlPr>
                                <a:rPr lang="de-DE" sz="1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1" i="0" smtClean="0">
                                  <a:latin typeface="Cambria Math" panose="02040503050406030204" pitchFamily="18" charset="0"/>
                                </a:rPr>
                                <m:t>𝐒𝐭𝐫𝐨𝐦</m:t>
                              </m:r>
                            </m:e>
                            <m:sub/>
                          </m:sSub>
                        </m:den>
                      </m:f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4" y="4823518"/>
                <a:ext cx="4241086" cy="936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hteck 35"/>
              <p:cNvSpPr/>
              <p:nvPr/>
            </p:nvSpPr>
            <p:spPr>
              <a:xfrm>
                <a:off x="4697929" y="4834248"/>
                <a:ext cx="3940118" cy="1505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de-DE" sz="1050" b="1" i="1" smtClean="0">
                              <a:latin typeface="Cambria Math" panose="02040503050406030204" pitchFamily="18" charset="0"/>
                            </a:rPr>
                            <m:t>𝑲𝒐𝒔𝒕𝒆𝒏𝒊𝒏𝒕𝒆𝒏𝒔𝒊𝒕</m:t>
                          </m:r>
                          <m:r>
                            <a:rPr lang="de-DE" sz="1050" b="1" i="1" smtClean="0">
                              <a:latin typeface="Cambria Math" panose="02040503050406030204" pitchFamily="18" charset="0"/>
                            </a:rPr>
                            <m:t>ä</m:t>
                          </m:r>
                          <m:r>
                            <a:rPr lang="de-DE" sz="105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de-DE" sz="1050" b="1" i="1" smtClean="0">
                              <a:latin typeface="Cambria Math"/>
                            </a:rPr>
                            <m:t>𝑺𝒕𝒓𝒐𝒎</m:t>
                          </m:r>
                          <m:r>
                            <a:rPr lang="de-DE" sz="1050" b="1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de-DE" sz="1050" b="1" i="1"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de-DE" sz="1050" b="1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de-DE" sz="1050" b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box>
                    </m:oMath>
                  </m:oMathPara>
                </a14:m>
                <a:endParaRPr lang="de-DE" sz="1050" b="1" i="1" dirty="0">
                  <a:latin typeface="Cambria Math" panose="02040503050406030204" pitchFamily="18" charset="0"/>
                </a:endParaRPr>
              </a:p>
              <a:p>
                <a:endParaRPr lang="de-DE" sz="1050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05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05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50" b="1">
                              <a:latin typeface="Cambria Math" panose="02040503050406030204" pitchFamily="18" charset="0"/>
                            </a:rPr>
                            <m:t>𝐊𝐨𝐬𝐭𝐞𝐧</m:t>
                          </m:r>
                          <m:r>
                            <a:rPr lang="de-DE" sz="105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050" b="1">
                              <a:latin typeface="Cambria Math" panose="02040503050406030204" pitchFamily="18" charset="0"/>
                            </a:rPr>
                            <m:t>𝐠𝐞𝐬𝐚𝐦𝐭</m:t>
                          </m:r>
                        </m:num>
                        <m:den>
                          <m:sSub>
                            <m:sSubPr>
                              <m:ctrlPr>
                                <a:rPr lang="de-DE" sz="105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50" b="1" i="0" smtClean="0">
                                  <a:latin typeface="Cambria Math" panose="02040503050406030204" pitchFamily="18" charset="0"/>
                                </a:rPr>
                                <m:t>𝐒𝐭𝐫𝐨𝐦</m:t>
                              </m:r>
                            </m:e>
                            <m:sub/>
                          </m:sSub>
                          <m:r>
                            <a:rPr lang="de-DE" sz="1050" b="1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de-DE" sz="105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5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𝐊𝐨𝐬𝐭𝐞𝐧𝐢𝐧𝐭𝐞𝐧𝐬𝐢𝐭</m:t>
                                  </m:r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ä</m:t>
                                  </m:r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ä</m:t>
                                  </m:r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𝐫𝐦𝐞</m:t>
                                  </m:r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𝐚𝐮𝐬</m:t>
                                  </m:r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𝐆𝐚𝐬𝐤𝐞𝐬𝐬𝐞𝐥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05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𝐊𝐨𝐬𝐭𝐞𝐧𝐢𝐧𝐭𝐞𝐧𝐬𝐢𝐭</m:t>
                                  </m:r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ä</m:t>
                                  </m:r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𝐒𝐭𝐫𝐨𝐦</m:t>
                                  </m:r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𝐚𝐮𝐬</m:t>
                                  </m:r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1050" b="1">
                                      <a:latin typeface="Cambria Math" panose="02040503050406030204" pitchFamily="18" charset="0"/>
                                    </a:rPr>
                                    <m:t>𝐒𝐭𝐫𝐨𝐦𝐞𝐢𝐧𝐤𝐚𝐮𝐟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050" b="1">
                              <a:latin typeface="Cambria Math" panose="02040503050406030204" pitchFamily="18" charset="0"/>
                            </a:rPr>
                            <m:t> ∗ </m:t>
                          </m:r>
                          <m:sSub>
                            <m:sSubPr>
                              <m:ctrlPr>
                                <a:rPr lang="de-DE" sz="105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50" b="1" i="0" smtClean="0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  <m:r>
                                <a:rPr lang="de-DE" sz="1050" b="1" i="0" smtClean="0">
                                  <a:latin typeface="Cambria Math" panose="02040503050406030204" pitchFamily="18" charset="0"/>
                                </a:rPr>
                                <m:t>ä</m:t>
                              </m:r>
                              <m:r>
                                <a:rPr lang="de-DE" sz="1050" b="1" i="0" smtClean="0">
                                  <a:latin typeface="Cambria Math" panose="02040503050406030204" pitchFamily="18" charset="0"/>
                                </a:rPr>
                                <m:t>𝐫𝐦𝐞</m:t>
                              </m:r>
                            </m:e>
                            <m:sub/>
                          </m:sSub>
                        </m:den>
                      </m:f>
                    </m:oMath>
                  </m:oMathPara>
                </a14:m>
                <a:endParaRPr lang="de-DE" sz="1050" b="1" i="1" dirty="0">
                  <a:latin typeface="Cambria Math" panose="02040503050406030204" pitchFamily="18" charset="0"/>
                </a:endParaRPr>
              </a:p>
              <a:p>
                <a:endParaRPr lang="de-DE" sz="105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05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05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5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de-DE" sz="1050" b="1" i="1" smtClean="0">
                              <a:latin typeface="Cambria Math"/>
                            </a:rPr>
                            <m:t> €</m:t>
                          </m:r>
                        </m:num>
                        <m:den>
                          <m:sSub>
                            <m:sSubPr>
                              <m:ctrlPr>
                                <a:rPr lang="de-DE" sz="105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50" b="1" i="1">
                                  <a:latin typeface="Cambria Math"/>
                                </a:rPr>
                                <m:t>𝟑𝟓</m:t>
                              </m:r>
                              <m:r>
                                <a:rPr lang="de-DE" sz="105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050" b="1" i="1">
                                  <a:latin typeface="Cambria Math"/>
                                </a:rPr>
                                <m:t>𝒌𝑾𝒉</m:t>
                              </m:r>
                            </m:e>
                            <m:sub>
                              <m:r>
                                <a:rPr lang="de-DE" sz="1050" b="1" i="1">
                                  <a:latin typeface="Cambria Math"/>
                                </a:rPr>
                                <m:t>𝒆𝒍</m:t>
                              </m:r>
                            </m:sub>
                          </m:sSub>
                          <m:r>
                            <a:rPr lang="de-DE" sz="1050" b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05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5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050" b="1" i="1" smtClean="0"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de-DE" sz="105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050" b="1" i="1" smtClean="0"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de-DE" sz="1050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de-DE" sz="1050" b="1" i="1" smtClean="0">
                                      <a:latin typeface="Cambria Math" panose="02040503050406030204" pitchFamily="18" charset="0"/>
                                    </a:rPr>
                                    <m:t>𝑪𝒕</m:t>
                                  </m:r>
                                  <m:r>
                                    <a:rPr lang="de-DE" sz="1050" b="1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de-DE" sz="105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de-DE" sz="1050" b="1" i="1" smtClean="0">
                                      <a:latin typeface="Cambria Math"/>
                                    </a:rPr>
                                    <m:t>𝑾𝒉</m:t>
                                  </m:r>
                                </m:e>
                                <m:sub>
                                  <m:r>
                                    <a:rPr lang="de-DE" sz="1050" b="1" i="1" smtClean="0">
                                      <a:latin typeface="Cambria Math"/>
                                    </a:rPr>
                                    <m:t>𝒕𝒉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05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050" b="1" i="1" smtClean="0">
                                      <a:latin typeface="Cambria Math"/>
                                    </a:rPr>
                                    <m:t>𝟏𝟐</m:t>
                                  </m:r>
                                  <m:r>
                                    <a:rPr lang="de-DE" sz="1050" b="1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de-DE" sz="1050" b="1" i="1" smtClean="0">
                                      <a:latin typeface="Cambria Math" panose="02040503050406030204" pitchFamily="18" charset="0"/>
                                    </a:rPr>
                                    <m:t>𝑪𝒕</m:t>
                                  </m:r>
                                  <m:r>
                                    <a:rPr lang="de-DE" sz="1050" b="1" i="1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de-DE" sz="105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de-DE" sz="1050" b="1" i="1">
                                      <a:latin typeface="Cambria Math"/>
                                    </a:rPr>
                                    <m:t>𝑾𝒉</m:t>
                                  </m:r>
                                </m:e>
                                <m:sub>
                                  <m:r>
                                    <a:rPr lang="de-DE" sz="1050" b="1" i="1" smtClean="0">
                                      <a:latin typeface="Cambria Math"/>
                                    </a:rPr>
                                    <m:t>𝒆𝒍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050" b="1" i="1">
                              <a:latin typeface="Cambria Math" panose="02040503050406030204" pitchFamily="18" charset="0"/>
                            </a:rPr>
                            <m:t> ∗ </m:t>
                          </m:r>
                          <m:sSub>
                            <m:sSubPr>
                              <m:ctrlPr>
                                <a:rPr lang="de-DE" sz="105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50" b="1" i="1" smtClean="0">
                                  <a:latin typeface="Cambria Math"/>
                                </a:rPr>
                                <m:t>𝟓𝟎</m:t>
                              </m:r>
                              <m:r>
                                <a:rPr lang="de-DE" sz="105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050" b="1" i="1" smtClean="0">
                                  <a:latin typeface="Cambria Math"/>
                                </a:rPr>
                                <m:t>𝒌𝑾𝒉</m:t>
                              </m:r>
                            </m:e>
                            <m:sub>
                              <m:r>
                                <a:rPr lang="de-DE" sz="1050" b="1" i="1" smtClean="0">
                                  <a:latin typeface="Cambria Math"/>
                                </a:rPr>
                                <m:t>𝒕𝒉</m:t>
                              </m:r>
                            </m:sub>
                          </m:sSub>
                        </m:den>
                      </m:f>
                      <m:r>
                        <a:rPr lang="de-DE" sz="105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05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5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de-DE" sz="105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05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de-DE" sz="1050" b="1" i="1">
                              <a:latin typeface="Cambria Math"/>
                            </a:rPr>
                            <m:t> </m:t>
                          </m:r>
                          <m:r>
                            <a:rPr lang="de-DE" sz="1050" b="1" i="1" smtClean="0">
                              <a:latin typeface="Cambria Math" panose="02040503050406030204" pitchFamily="18" charset="0"/>
                            </a:rPr>
                            <m:t>𝑪𝒕</m:t>
                          </m:r>
                          <m:r>
                            <a:rPr lang="de-DE" sz="1050" b="1" i="1">
                              <a:latin typeface="Cambria Math"/>
                            </a:rPr>
                            <m:t>/</m:t>
                          </m:r>
                          <m:r>
                            <a:rPr lang="de-DE" sz="105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de-DE" sz="1050" b="1" i="1">
                              <a:latin typeface="Cambria Math"/>
                            </a:rPr>
                            <m:t>𝑾𝒉</m:t>
                          </m:r>
                        </m:e>
                        <m:sub>
                          <m:r>
                            <a:rPr lang="de-DE" sz="1050" b="1" i="1" smtClean="0">
                              <a:latin typeface="Cambria Math" panose="02040503050406030204" pitchFamily="18" charset="0"/>
                            </a:rPr>
                            <m:t>𝒆𝒍</m:t>
                          </m:r>
                        </m:sub>
                      </m:sSub>
                    </m:oMath>
                  </m:oMathPara>
                </a14:m>
                <a:endParaRPr lang="de-DE" sz="1050" dirty="0"/>
              </a:p>
            </p:txBody>
          </p:sp>
        </mc:Choice>
        <mc:Fallback xmlns="">
          <p:sp>
            <p:nvSpPr>
              <p:cNvPr id="36" name="Rechtec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929" y="4834248"/>
                <a:ext cx="3940118" cy="1505220"/>
              </a:xfrm>
              <a:prstGeom prst="rect">
                <a:avLst/>
              </a:prstGeom>
              <a:blipFill>
                <a:blip r:embed="rId5"/>
                <a:stretch>
                  <a:fillRect b="-4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hteck 36"/>
              <p:cNvSpPr/>
              <p:nvPr/>
            </p:nvSpPr>
            <p:spPr>
              <a:xfrm>
                <a:off x="71834" y="5791512"/>
                <a:ext cx="5754149" cy="558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de-DE" sz="1050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de-DE" sz="1050" b="1" i="0">
                              <a:latin typeface="Cambria Math" panose="02040503050406030204" pitchFamily="18" charset="0"/>
                            </a:rPr>
                            <m:t>=  </m:t>
                          </m:r>
                        </m:e>
                      </m:box>
                      <m:f>
                        <m:fPr>
                          <m:ctrlPr>
                            <a:rPr lang="de-DE" sz="105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50" b="1" i="0" smtClean="0">
                              <a:latin typeface="Cambria Math"/>
                            </a:rPr>
                            <m:t>𝟒</m:t>
                          </m:r>
                          <m:r>
                            <a:rPr lang="de-DE" sz="1050" b="1" i="0" smtClean="0">
                              <a:latin typeface="Cambria Math"/>
                            </a:rPr>
                            <m:t> €</m:t>
                          </m:r>
                        </m:num>
                        <m:den>
                          <m:sSub>
                            <m:sSubPr>
                              <m:ctrlPr>
                                <a:rPr lang="de-DE" sz="105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50" b="1" i="0" smtClean="0">
                                  <a:latin typeface="Cambria Math"/>
                                </a:rPr>
                                <m:t>𝟓𝟎</m:t>
                              </m:r>
                              <m:r>
                                <a:rPr lang="de-DE" sz="1050" b="1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050" b="1" i="0" smtClean="0">
                                  <a:latin typeface="Cambria Math"/>
                                </a:rPr>
                                <m:t>𝐤𝐖𝐡</m:t>
                              </m:r>
                            </m:e>
                            <m:sub>
                              <m:r>
                                <a:rPr lang="de-DE" sz="1050" b="1" i="0" smtClean="0">
                                  <a:latin typeface="Cambria Math"/>
                                </a:rPr>
                                <m:t>𝐭𝐡</m:t>
                              </m:r>
                            </m:sub>
                          </m:sSub>
                          <m:r>
                            <a:rPr lang="de-DE" sz="1050" b="1" i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de-DE" sz="105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5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050" b="1" i="0" smtClean="0">
                                      <a:latin typeface="Cambria Math"/>
                                    </a:rPr>
                                    <m:t>𝟏𝟐</m:t>
                                  </m:r>
                                  <m:r>
                                    <a:rPr lang="de-DE" sz="1050" b="1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de-DE" sz="1050" b="1" i="0" smtClean="0">
                                      <a:latin typeface="Cambria Math" panose="02040503050406030204" pitchFamily="18" charset="0"/>
                                    </a:rPr>
                                    <m:t>𝐂𝐭</m:t>
                                  </m:r>
                                  <m:r>
                                    <a:rPr lang="de-DE" sz="1050" b="1" i="0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de-DE" sz="1050" b="1" i="0" smtClean="0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  <m:r>
                                    <a:rPr lang="de-DE" sz="1050" b="1" i="0" smtClean="0">
                                      <a:latin typeface="Cambria Math"/>
                                    </a:rPr>
                                    <m:t>𝐖𝐡</m:t>
                                  </m:r>
                                </m:e>
                                <m:sub>
                                  <m:r>
                                    <a:rPr lang="de-DE" sz="1050" b="1" i="0" smtClean="0">
                                      <a:latin typeface="Cambria Math"/>
                                    </a:rPr>
                                    <m:t>𝐞𝐥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05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050" b="1" i="0" smtClean="0"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de-DE" sz="1050" b="1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050" b="1" i="0" smtClean="0"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de-DE" sz="1050" b="1" i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de-DE" sz="1050" b="1" i="0" smtClean="0">
                                      <a:latin typeface="Cambria Math" panose="02040503050406030204" pitchFamily="18" charset="0"/>
                                    </a:rPr>
                                    <m:t>𝐂𝐭</m:t>
                                  </m:r>
                                  <m:r>
                                    <a:rPr lang="de-DE" sz="1050" b="1" i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de-DE" sz="1050" b="1" i="0" smtClean="0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  <m:r>
                                    <a:rPr lang="de-DE" sz="1050" b="1" i="0">
                                      <a:latin typeface="Cambria Math"/>
                                    </a:rPr>
                                    <m:t>𝐖𝐡</m:t>
                                  </m:r>
                                </m:e>
                                <m:sub>
                                  <m:r>
                                    <a:rPr lang="de-DE" sz="1050" b="1" i="0" smtClean="0">
                                      <a:latin typeface="Cambria Math"/>
                                    </a:rPr>
                                    <m:t>𝐭𝐡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050" b="1" i="0">
                              <a:latin typeface="Cambria Math" panose="02040503050406030204" pitchFamily="18" charset="0"/>
                            </a:rPr>
                            <m:t> ∗ </m:t>
                          </m:r>
                          <m:sSub>
                            <m:sSubPr>
                              <m:ctrlPr>
                                <a:rPr lang="de-DE" sz="105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50" b="1" i="0" smtClean="0">
                                  <a:latin typeface="Cambria Math"/>
                                </a:rPr>
                                <m:t>𝟑𝟓</m:t>
                              </m:r>
                              <m:r>
                                <a:rPr lang="de-DE" sz="1050" b="1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050" b="1" i="0" smtClean="0">
                                  <a:latin typeface="Cambria Math"/>
                                </a:rPr>
                                <m:t>𝐤𝐖𝐡</m:t>
                              </m:r>
                            </m:e>
                            <m:sub>
                              <m:r>
                                <a:rPr lang="de-DE" sz="1050" b="1" i="0" smtClean="0">
                                  <a:latin typeface="Cambria Math"/>
                                </a:rPr>
                                <m:t>𝐞𝐥</m:t>
                              </m:r>
                            </m:sub>
                          </m:sSub>
                        </m:den>
                      </m:f>
                      <m:r>
                        <a:rPr lang="de-DE" sz="1050" b="1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05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5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de-DE" sz="105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050" b="1" i="0" smtClean="0"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de-DE" sz="1050" b="1" i="0">
                              <a:latin typeface="Cambria Math"/>
                            </a:rPr>
                            <m:t> </m:t>
                          </m:r>
                          <m:r>
                            <a:rPr lang="de-DE" sz="1050" b="1" i="0" smtClean="0">
                              <a:latin typeface="Cambria Math" panose="02040503050406030204" pitchFamily="18" charset="0"/>
                            </a:rPr>
                            <m:t>𝐂𝐭</m:t>
                          </m:r>
                          <m:r>
                            <a:rPr lang="de-DE" sz="1050" b="1" i="0">
                              <a:latin typeface="Cambria Math"/>
                            </a:rPr>
                            <m:t>/</m:t>
                          </m:r>
                          <m:r>
                            <a:rPr lang="de-DE" sz="105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1050" b="1" i="0">
                              <a:latin typeface="Cambria Math"/>
                            </a:rPr>
                            <m:t>𝐖𝐡</m:t>
                          </m:r>
                        </m:e>
                        <m:sub>
                          <m:r>
                            <a:rPr lang="de-DE" sz="1050" b="1" i="0" smtClean="0">
                              <a:latin typeface="Cambria Math" panose="02040503050406030204" pitchFamily="18" charset="0"/>
                            </a:rPr>
                            <m:t>𝐭𝐡</m:t>
                          </m:r>
                        </m:sub>
                      </m:sSub>
                    </m:oMath>
                  </m:oMathPara>
                </a14:m>
                <a:endParaRPr lang="de-DE" sz="1050" dirty="0"/>
              </a:p>
            </p:txBody>
          </p:sp>
        </mc:Choice>
        <mc:Fallback xmlns="">
          <p:sp>
            <p:nvSpPr>
              <p:cNvPr id="37" name="Rechtec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4" y="5791512"/>
                <a:ext cx="5754149" cy="558743"/>
              </a:xfrm>
              <a:prstGeom prst="rect">
                <a:avLst/>
              </a:prstGeom>
              <a:blipFill>
                <a:blip r:embed="rId6"/>
                <a:stretch>
                  <a:fillRect b="-32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feld 40"/>
          <p:cNvSpPr txBox="1"/>
          <p:nvPr/>
        </p:nvSpPr>
        <p:spPr>
          <a:xfrm>
            <a:off x="6810011" y="1377211"/>
            <a:ext cx="225678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400" b="1" i="1" dirty="0">
                <a:latin typeface="+mn-lt"/>
              </a:rPr>
              <a:t>Variante 2:</a:t>
            </a:r>
          </a:p>
          <a:p>
            <a:pPr algn="l">
              <a:lnSpc>
                <a:spcPct val="150000"/>
              </a:lnSpc>
            </a:pPr>
            <a:r>
              <a:rPr lang="de-DE" sz="1100" b="1" i="1" dirty="0">
                <a:latin typeface="+mn-lt"/>
              </a:rPr>
              <a:t>BHKW-Strom und BHKW-Wärme werden gleichranging betrachtet</a:t>
            </a:r>
          </a:p>
          <a:p>
            <a:pPr algn="l">
              <a:lnSpc>
                <a:spcPct val="150000"/>
              </a:lnSpc>
            </a:pPr>
            <a:endParaRPr lang="de-DE" sz="1100" b="1" i="1" dirty="0"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de-DE" sz="1100" b="1" i="1" dirty="0">
                <a:latin typeface="+mn-lt"/>
              </a:rPr>
              <a:t>Daher werden die beide Bewertungsfaktoren (für BHKW-Strom und BHKW-Wärme) anhand Vergleichssystem ermittelt</a:t>
            </a:r>
            <a:endParaRPr lang="de-DE" sz="1100" i="1" dirty="0">
              <a:latin typeface="+mn-lt"/>
            </a:endParaRPr>
          </a:p>
        </p:txBody>
      </p:sp>
      <p:sp>
        <p:nvSpPr>
          <p:cNvPr id="30" name="Abgerundetes Rechteck 29"/>
          <p:cNvSpPr/>
          <p:nvPr/>
        </p:nvSpPr>
        <p:spPr bwMode="auto">
          <a:xfrm>
            <a:off x="3073616" y="1284356"/>
            <a:ext cx="1080000" cy="13211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6986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62000"/>
            <a:r>
              <a:rPr lang="de-DE" sz="1600" dirty="0">
                <a:solidFill>
                  <a:srgbClr val="0669B2"/>
                </a:solidFill>
              </a:rPr>
              <a:t>Kraft-Wärme-Kopplung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236967" y="1723460"/>
            <a:ext cx="22394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100" b="1" i="1" dirty="0">
                <a:latin typeface="+mn-lt"/>
              </a:rPr>
              <a:t> </a:t>
            </a:r>
            <a:r>
              <a:rPr lang="de-DE" sz="1100" b="1" i="1" dirty="0">
                <a:solidFill>
                  <a:srgbClr val="0669B2"/>
                </a:solidFill>
                <a:latin typeface="+mn-lt"/>
              </a:rPr>
              <a:t>Gas</a:t>
            </a:r>
          </a:p>
          <a:p>
            <a:pPr algn="l">
              <a:lnSpc>
                <a:spcPct val="150000"/>
              </a:lnSpc>
            </a:pPr>
            <a:r>
              <a:rPr lang="de-DE" sz="1100" i="1" dirty="0">
                <a:latin typeface="+mn-lt"/>
              </a:rPr>
              <a:t>100 kWh * 4 </a:t>
            </a:r>
            <a:r>
              <a:rPr lang="de-DE" sz="1100" i="1" dirty="0"/>
              <a:t>Ct</a:t>
            </a:r>
            <a:r>
              <a:rPr lang="de-DE" sz="1100" i="1" dirty="0">
                <a:latin typeface="+mn-lt"/>
              </a:rPr>
              <a:t>/kWh = 4 €</a:t>
            </a:r>
          </a:p>
        </p:txBody>
      </p:sp>
      <p:cxnSp>
        <p:nvCxnSpPr>
          <p:cNvPr id="32" name="Gerade Verbindung mit Pfeil 31"/>
          <p:cNvCxnSpPr>
            <a:stCxn id="31" idx="1"/>
          </p:cNvCxnSpPr>
          <p:nvPr/>
        </p:nvCxnSpPr>
        <p:spPr bwMode="auto">
          <a:xfrm>
            <a:off x="1236967" y="2023542"/>
            <a:ext cx="1831245" cy="16190"/>
          </a:xfrm>
          <a:prstGeom prst="straightConnector1">
            <a:avLst/>
          </a:prstGeom>
          <a:noFill/>
          <a:ln w="38100" cap="flat" cmpd="sng" algn="ctr">
            <a:solidFill>
              <a:srgbClr val="069864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feld 32"/>
          <p:cNvSpPr txBox="1"/>
          <p:nvPr/>
        </p:nvSpPr>
        <p:spPr>
          <a:xfrm>
            <a:off x="4218663" y="750474"/>
            <a:ext cx="3600500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de-DE" sz="1100" b="1" i="1" dirty="0">
              <a:solidFill>
                <a:srgbClr val="0669B2"/>
              </a:solidFill>
              <a:latin typeface="Calibri"/>
            </a:endParaRPr>
          </a:p>
          <a:p>
            <a:pPr lvl="0">
              <a:lnSpc>
                <a:spcPct val="150000"/>
              </a:lnSpc>
            </a:pPr>
            <a:endParaRPr lang="de-DE" sz="1100" b="1" i="1" dirty="0">
              <a:solidFill>
                <a:srgbClr val="0669B2"/>
              </a:solidFill>
              <a:latin typeface="Calibri"/>
            </a:endParaRPr>
          </a:p>
          <a:p>
            <a:pPr lvl="0">
              <a:lnSpc>
                <a:spcPct val="150000"/>
              </a:lnSpc>
            </a:pPr>
            <a:r>
              <a:rPr lang="de-DE" sz="1100" b="1" i="1" dirty="0">
                <a:solidFill>
                  <a:srgbClr val="0669B2"/>
                </a:solidFill>
                <a:latin typeface="Calibri"/>
              </a:rPr>
              <a:t>Wärme</a:t>
            </a:r>
          </a:p>
          <a:p>
            <a:pPr lvl="0">
              <a:lnSpc>
                <a:spcPct val="150000"/>
              </a:lnSpc>
            </a:pPr>
            <a:r>
              <a:rPr lang="de-DE" sz="1100" i="1" dirty="0">
                <a:solidFill>
                  <a:srgbClr val="595959"/>
                </a:solidFill>
                <a:latin typeface="Calibri"/>
              </a:rPr>
              <a:t>50 kWh</a:t>
            </a:r>
          </a:p>
          <a:p>
            <a:pPr algn="l">
              <a:lnSpc>
                <a:spcPct val="150000"/>
              </a:lnSpc>
            </a:pPr>
            <a:br>
              <a:rPr lang="de-DE" sz="1100" b="1" i="1" dirty="0">
                <a:solidFill>
                  <a:srgbClr val="0669B2"/>
                </a:solidFill>
                <a:latin typeface="+mn-lt"/>
              </a:rPr>
            </a:br>
            <a:r>
              <a:rPr lang="de-DE" sz="1100" b="1" i="1" dirty="0">
                <a:solidFill>
                  <a:srgbClr val="0669B2"/>
                </a:solidFill>
                <a:latin typeface="+mn-lt"/>
              </a:rPr>
              <a:t>Strom</a:t>
            </a:r>
          </a:p>
          <a:p>
            <a:pPr algn="l">
              <a:lnSpc>
                <a:spcPct val="150000"/>
              </a:lnSpc>
            </a:pPr>
            <a:r>
              <a:rPr lang="de-DE" sz="1100" i="1" dirty="0">
                <a:latin typeface="+mn-lt"/>
              </a:rPr>
              <a:t>35 kWh</a:t>
            </a:r>
          </a:p>
          <a:p>
            <a:pPr algn="l">
              <a:lnSpc>
                <a:spcPct val="150000"/>
              </a:lnSpc>
            </a:pPr>
            <a:endParaRPr lang="de-DE" sz="500" i="1" dirty="0">
              <a:solidFill>
                <a:srgbClr val="FF0000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de-DE" sz="500" i="1" dirty="0">
              <a:solidFill>
                <a:srgbClr val="FF0000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de-DE" sz="500" i="1" dirty="0">
              <a:solidFill>
                <a:srgbClr val="FF0000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de-DE" sz="500" i="1" dirty="0">
              <a:solidFill>
                <a:srgbClr val="FF0000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de-DE" sz="500" i="1" dirty="0">
              <a:solidFill>
                <a:srgbClr val="FF0000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de-DE" sz="5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4" name="Gerade Verbindung mit Pfeil 33"/>
          <p:cNvCxnSpPr/>
          <p:nvPr/>
        </p:nvCxnSpPr>
        <p:spPr bwMode="auto">
          <a:xfrm>
            <a:off x="4146653" y="1565175"/>
            <a:ext cx="1800000" cy="0"/>
          </a:xfrm>
          <a:prstGeom prst="straightConnector1">
            <a:avLst/>
          </a:prstGeom>
          <a:noFill/>
          <a:ln w="38100" cap="flat" cmpd="sng" algn="ctr">
            <a:solidFill>
              <a:srgbClr val="A6A6A6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mit Pfeil 34"/>
          <p:cNvCxnSpPr/>
          <p:nvPr/>
        </p:nvCxnSpPr>
        <p:spPr bwMode="auto">
          <a:xfrm>
            <a:off x="4153616" y="2299016"/>
            <a:ext cx="1800000" cy="0"/>
          </a:xfrm>
          <a:prstGeom prst="straightConnector1">
            <a:avLst/>
          </a:prstGeom>
          <a:noFill/>
          <a:ln w="38100" cap="flat" cmpd="sng" algn="ctr">
            <a:solidFill>
              <a:srgbClr val="A6A6A6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bgerundetes Rechteck 37"/>
          <p:cNvSpPr/>
          <p:nvPr/>
        </p:nvSpPr>
        <p:spPr bwMode="auto">
          <a:xfrm>
            <a:off x="3066653" y="2977635"/>
            <a:ext cx="1080000" cy="7553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62000"/>
            <a:r>
              <a:rPr lang="de-DE" sz="1600" dirty="0">
                <a:solidFill>
                  <a:srgbClr val="0669B2"/>
                </a:solidFill>
              </a:rPr>
              <a:t>Gaskessel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186046" y="3039051"/>
            <a:ext cx="22394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100" b="1" i="1" dirty="0">
                <a:latin typeface="+mn-lt"/>
              </a:rPr>
              <a:t> </a:t>
            </a:r>
            <a:r>
              <a:rPr lang="de-DE" sz="1100" b="1" i="1" dirty="0">
                <a:solidFill>
                  <a:srgbClr val="0669B2"/>
                </a:solidFill>
                <a:latin typeface="+mn-lt"/>
              </a:rPr>
              <a:t>Gas</a:t>
            </a:r>
          </a:p>
          <a:p>
            <a:pPr algn="l">
              <a:lnSpc>
                <a:spcPct val="150000"/>
              </a:lnSpc>
            </a:pPr>
            <a:r>
              <a:rPr lang="de-DE" sz="1100" i="1" dirty="0">
                <a:latin typeface="+mn-lt"/>
              </a:rPr>
              <a:t>56 kWh * 4 </a:t>
            </a:r>
            <a:r>
              <a:rPr lang="de-DE" sz="1100" i="1" dirty="0"/>
              <a:t>Ct</a:t>
            </a:r>
            <a:r>
              <a:rPr lang="de-DE" sz="1100" i="1" dirty="0">
                <a:latin typeface="+mn-lt"/>
              </a:rPr>
              <a:t>/kWh = 2,2 €</a:t>
            </a:r>
          </a:p>
        </p:txBody>
      </p:sp>
      <p:cxnSp>
        <p:nvCxnSpPr>
          <p:cNvPr id="40" name="Gerade Verbindung mit Pfeil 39"/>
          <p:cNvCxnSpPr>
            <a:stCxn id="39" idx="1"/>
          </p:cNvCxnSpPr>
          <p:nvPr/>
        </p:nvCxnSpPr>
        <p:spPr bwMode="auto">
          <a:xfrm>
            <a:off x="1186046" y="3339133"/>
            <a:ext cx="1875203" cy="16190"/>
          </a:xfrm>
          <a:prstGeom prst="straightConnector1">
            <a:avLst/>
          </a:prstGeom>
          <a:noFill/>
          <a:ln w="38100" cap="flat" cmpd="sng" algn="ctr">
            <a:solidFill>
              <a:srgbClr val="069864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" name="Gruppieren 41"/>
          <p:cNvGrpSpPr/>
          <p:nvPr/>
        </p:nvGrpSpPr>
        <p:grpSpPr>
          <a:xfrm>
            <a:off x="4139690" y="2992241"/>
            <a:ext cx="3697961" cy="877163"/>
            <a:chOff x="4139690" y="3530669"/>
            <a:chExt cx="3697961" cy="877163"/>
          </a:xfrm>
        </p:grpSpPr>
        <p:cxnSp>
          <p:nvCxnSpPr>
            <p:cNvPr id="43" name="Gerade Verbindung mit Pfeil 42"/>
            <p:cNvCxnSpPr/>
            <p:nvPr/>
          </p:nvCxnSpPr>
          <p:spPr bwMode="auto">
            <a:xfrm>
              <a:off x="4139690" y="3839379"/>
              <a:ext cx="1800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feld 43"/>
                <p:cNvSpPr txBox="1"/>
                <p:nvPr/>
              </p:nvSpPr>
              <p:spPr>
                <a:xfrm>
                  <a:off x="4237151" y="3530669"/>
                  <a:ext cx="3600500" cy="8771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de-DE" sz="1100" b="1" i="1" dirty="0">
                      <a:solidFill>
                        <a:srgbClr val="0669B2"/>
                      </a:solidFill>
                      <a:latin typeface="+mn-lt"/>
                    </a:rPr>
                    <a:t>Wärme</a:t>
                  </a:r>
                </a:p>
                <a:p>
                  <a:pPr algn="l">
                    <a:lnSpc>
                      <a:spcPct val="150000"/>
                    </a:lnSpc>
                  </a:pPr>
                  <a:r>
                    <a:rPr lang="de-DE" sz="1100" i="1" dirty="0">
                      <a:latin typeface="+mn-lt"/>
                    </a:rPr>
                    <a:t>50 kWh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05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050" b="1" i="1">
                                <a:latin typeface="Cambria Math"/>
                              </a:rPr>
                              <m:t> </m:t>
                            </m:r>
                            <m:r>
                              <a:rPr lang="de-DE" sz="1050" b="1" i="1" smtClean="0">
                                <a:latin typeface="Cambria Math" panose="02040503050406030204" pitchFamily="18" charset="0"/>
                              </a:rPr>
                              <m:t>𝑲𝒐𝒔𝒕𝒆𝒏𝒊𝒏𝒕𝒆𝒏𝒔𝒊𝒕</m:t>
                            </m:r>
                            <m:r>
                              <a:rPr lang="de-DE" sz="1050" b="1" i="1" smtClean="0">
                                <a:latin typeface="Cambria Math" panose="02040503050406030204" pitchFamily="18" charset="0"/>
                              </a:rPr>
                              <m:t>ä</m:t>
                            </m:r>
                            <m:r>
                              <a:rPr lang="de-DE" sz="105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/>
                        </m:sSub>
                        <m:r>
                          <a:rPr lang="de-DE" sz="1050" b="1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de-DE" sz="1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de-DE" sz="11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1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de-DE" sz="1100" b="1" i="1">
                                <a:latin typeface="Cambria Math"/>
                              </a:rPr>
                              <m:t> </m:t>
                            </m:r>
                            <m:r>
                              <a:rPr lang="de-DE" sz="1100" b="1" i="1" smtClean="0">
                                <a:latin typeface="Cambria Math" panose="02040503050406030204" pitchFamily="18" charset="0"/>
                              </a:rPr>
                              <m:t>𝑪𝒕</m:t>
                            </m:r>
                            <m:r>
                              <a:rPr lang="de-DE" sz="1100" b="1" i="1">
                                <a:latin typeface="Cambria Math"/>
                              </a:rPr>
                              <m:t>/</m:t>
                            </m:r>
                            <m:r>
                              <a:rPr lang="de-DE" sz="11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de-DE" sz="1100" b="1" i="1">
                                <a:latin typeface="Cambria Math"/>
                              </a:rPr>
                              <m:t>𝑾𝒉</m:t>
                            </m:r>
                          </m:e>
                          <m:sub>
                            <m:r>
                              <a:rPr lang="de-DE" sz="1100" b="1" i="1">
                                <a:latin typeface="Cambria Math"/>
                              </a:rPr>
                              <m:t>𝒕𝒉</m:t>
                            </m:r>
                          </m:sub>
                        </m:sSub>
                      </m:oMath>
                    </m:oMathPara>
                  </a14:m>
                  <a:endParaRPr lang="de-DE" sz="1100" i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8" name="Textfeld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7151" y="3530669"/>
                  <a:ext cx="3600500" cy="8771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feld 44"/>
          <p:cNvSpPr txBox="1"/>
          <p:nvPr/>
        </p:nvSpPr>
        <p:spPr>
          <a:xfrm>
            <a:off x="1852433" y="2780113"/>
            <a:ext cx="148365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100" b="1" i="1" dirty="0">
                <a:latin typeface="+mn-lt"/>
              </a:rPr>
              <a:t>Vergleichssystem:</a:t>
            </a:r>
            <a:endParaRPr lang="de-DE" sz="1100" i="1" dirty="0">
              <a:latin typeface="+mn-lt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1686861" y="1194206"/>
            <a:ext cx="1789529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100" b="1" i="1" dirty="0">
                <a:latin typeface="+mn-lt"/>
              </a:rPr>
              <a:t>Betrachtetes System:</a:t>
            </a:r>
            <a:endParaRPr lang="de-DE" sz="1100" i="1" dirty="0">
              <a:latin typeface="+mn-lt"/>
            </a:endParaRPr>
          </a:p>
        </p:txBody>
      </p:sp>
      <p:sp>
        <p:nvSpPr>
          <p:cNvPr id="48" name="Textfeld 47"/>
          <p:cNvSpPr txBox="1"/>
          <p:nvPr/>
        </p:nvSpPr>
        <p:spPr>
          <a:xfrm rot="18451683">
            <a:off x="-317278" y="1523235"/>
            <a:ext cx="2031023" cy="6594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Exkurs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6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/>
              <a:t>Übernahme der „High-Level-Structure“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/>
              <a:t>Stärkere Verantwortung und Mitwirkung des Top-Managements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/>
              <a:t>Stärkere Integration in strategische Managementprozesse, insb.</a:t>
            </a:r>
          </a:p>
          <a:p>
            <a:pPr lvl="1" indent="0">
              <a:buNone/>
            </a:pPr>
            <a:r>
              <a:rPr lang="en-US" b="0" dirty="0"/>
              <a:t>in particular:</a:t>
            </a:r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–"/>
            </a:pPr>
            <a:r>
              <a:rPr lang="de-DE" dirty="0"/>
              <a:t>Kontext- und Risikoanalyse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de-DE" dirty="0"/>
              <a:t>Sicherstellung Zielerreichung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de-DE" dirty="0"/>
              <a:t>Bestimmung von Kompetenz und Kommunikation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de-DE" dirty="0"/>
              <a:t>Ressourcenplanung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/>
              <a:t>Einführung des Konzepts der Normalisierung von Kennzahlen und Ausgangsbasen für konkretere Nachweisführung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/>
              <a:t>Ergänzungen bzgl. des Plans für die Energiedatensammlung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/>
              <a:t>Begriffliche Klarstellungen und Aktualisierung von Definitionen</a:t>
            </a:r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5ADC2-9E03-4FCC-AD98-C8A3AE4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E3206-F3C6-4752-A4EE-F90B9341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378318" y="1610555"/>
            <a:ext cx="8278253" cy="2319140"/>
          </a:xfrm>
          <a:prstGeom prst="roundRect">
            <a:avLst/>
          </a:prstGeom>
          <a:noFill/>
          <a:ln w="38100">
            <a:solidFill>
              <a:srgbClr val="C6F2C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C85E89-475F-4DB6-A87F-32CD75A4DE49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Wesentliche Änderungen der 50001:2018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2F03E5-187C-464F-BB00-71021176C1D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45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/>
              <a:t>Adoption to the " High-Level-Structure ".</a:t>
            </a:r>
            <a:endParaRPr lang="de-DE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Greater responsibility and involvement of Top Management</a:t>
            </a:r>
            <a:r>
              <a:rPr lang="de-DE" b="0" dirty="0"/>
              <a:t>.</a:t>
            </a:r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Stronger integration into strategic management processes, </a:t>
            </a:r>
          </a:p>
          <a:p>
            <a:pPr lvl="1" indent="0">
              <a:buNone/>
            </a:pPr>
            <a:r>
              <a:rPr lang="en-US" b="0" dirty="0"/>
              <a:t>in particular:</a:t>
            </a:r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Context and risk analysis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Securing achievement of objectives.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Determination of competence and communication.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Resource planning.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Introduction of the concept of the normalization of key figures and starting points for more concrete evidence management.</a:t>
            </a:r>
            <a:endParaRPr lang="de-DE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Amendments to the Energy Data Collection Plan</a:t>
            </a:r>
            <a:r>
              <a:rPr lang="es-E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Clarification of concepts and updating of definitions</a:t>
            </a:r>
            <a:r>
              <a:rPr lang="nl-NL" b="0" dirty="0"/>
              <a:t>.</a:t>
            </a:r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5ADC2-9E03-4FCC-AD98-C8A3AE4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E3206-F3C6-4752-A4EE-F90B9341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378318" y="1610555"/>
            <a:ext cx="8278253" cy="2319140"/>
          </a:xfrm>
          <a:prstGeom prst="roundRect">
            <a:avLst/>
          </a:prstGeom>
          <a:noFill/>
          <a:ln w="38100">
            <a:solidFill>
              <a:srgbClr val="C6F2C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C85E89-475F-4DB6-A87F-32CD75A4DE49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l-NL" dirty="0"/>
              <a:t>Significant changes to 50001:2018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2F03E5-187C-464F-BB00-71021176C1D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9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0687"/>
            <a:ext cx="8229600" cy="2474281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21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„Die oberste Leitung trägt die gesamte Verantwortung für die Erfüllung der Anforderungen nach diesem Dokument. (…)</a:t>
            </a:r>
          </a:p>
          <a:p>
            <a:pPr algn="ctr">
              <a:lnSpc>
                <a:spcPts val="2100"/>
              </a:lnSpc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21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 Zuge der Kommunikation innerhalb der Organisation kann die oberste Leitung die Wichtigkeit des Energiemanagements durch Tätigkeiten zur Einbeziehung der Mitarbeiter hervorheben, beispielsweise durch Befähigung, Motivation, Anerkennung, Schulung und Teilhabe.“</a:t>
            </a:r>
          </a:p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Use the menu "insert" to edit your footer line here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860516" y="4104968"/>
            <a:ext cx="2924583" cy="338554"/>
          </a:xfrm>
          <a:prstGeom prst="rect">
            <a:avLst/>
          </a:prstGeom>
          <a:solidFill>
            <a:srgbClr val="1B8E95"/>
          </a:solidFill>
        </p:spPr>
        <p:txBody>
          <a:bodyPr wrap="none">
            <a:spAutoFit/>
          </a:bodyPr>
          <a:lstStyle/>
          <a:p>
            <a:pPr algn="r"/>
            <a:r>
              <a:rPr lang="sv-SE" sz="1600" b="1" i="1" dirty="0">
                <a:solidFill>
                  <a:schemeClr val="bg1"/>
                </a:solidFill>
              </a:rPr>
              <a:t>UNE EN ISO 50004:2018, </a:t>
            </a:r>
            <a:r>
              <a:rPr lang="en-US" sz="1600" b="1" i="1" dirty="0">
                <a:solidFill>
                  <a:schemeClr val="bg1"/>
                </a:solidFill>
              </a:rPr>
              <a:t>A.5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0C86B8E-103A-4803-8FA6-EAAA1474EA90}"/>
              </a:ext>
            </a:extLst>
          </p:cNvPr>
          <p:cNvSpPr txBox="1">
            <a:spLocks/>
          </p:cNvSpPr>
          <p:nvPr/>
        </p:nvSpPr>
        <p:spPr>
          <a:xfrm>
            <a:off x="370136" y="245184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Führung und Verantwortung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6F97383-283E-4CF6-A86C-28314AE5759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2C39596-FEE0-4CC2-BC46-4AEFA7EA1D1D}"/>
              </a:ext>
            </a:extLst>
          </p:cNvPr>
          <p:cNvCxnSpPr/>
          <p:nvPr/>
        </p:nvCxnSpPr>
        <p:spPr>
          <a:xfrm>
            <a:off x="370136" y="1771855"/>
            <a:ext cx="8414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6098BC8-A63D-41BC-9632-E6D3D44A39F0}"/>
              </a:ext>
            </a:extLst>
          </p:cNvPr>
          <p:cNvCxnSpPr/>
          <p:nvPr/>
        </p:nvCxnSpPr>
        <p:spPr>
          <a:xfrm>
            <a:off x="370136" y="4104968"/>
            <a:ext cx="8414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83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93270"/>
            <a:ext cx="8229600" cy="473289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indent="265113"/>
            <a:r>
              <a:rPr lang="de-DE" sz="1600" dirty="0"/>
              <a:t>Stärkere Verantwortung der „obersten Leitung“</a:t>
            </a:r>
          </a:p>
          <a:p>
            <a:endParaRPr lang="en-GB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Festlegung des Anwendungsbereichs und der Grenzen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Bildung EnMS – Team und Unterstützung/ Qualifizierung relevanter Akteure 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22B88B"/>
                </a:solidFill>
              </a:rPr>
              <a:t>Integration des EnMS in die Geschäftsprozess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Festlegung von Energiepolitik,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Zielen und Energiezielen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Sicherstellung Genehmigung und Umsetzung Aktionspläne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Sicherstellung, dass erforderliche Ressourcen zur Verfügung stehen 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Vermittlung Bedeutung des EnMS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22B88B"/>
                </a:solidFill>
              </a:rPr>
              <a:t>Sicherstellung Erreichung der Ergebnisse EnMS, insb. Verbesserung EnMS-Organisation und Energiebezogene Leistung (EbL).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Sicherstellung geeignete EnPIs bzgl.  EbL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Sicherstellung von Prozessen um Veränderungen zu bestimmen und zu behandeln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9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532920"/>
          </a:xfrm>
        </p:spPr>
        <p:txBody>
          <a:bodyPr/>
          <a:lstStyle/>
          <a:p>
            <a:pPr algn="ctr"/>
            <a:r>
              <a:rPr lang="de-DE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Verantwortung der obersten Leitung (Kap. 5.1)</a:t>
            </a:r>
            <a:endParaRPr lang="en-GB" sz="28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5166142" y="1424090"/>
            <a:ext cx="313276" cy="231481"/>
            <a:chOff x="-3204864" y="2348880"/>
            <a:chExt cx="936104" cy="576064"/>
          </a:xfrm>
        </p:grpSpPr>
        <p:sp>
          <p:nvSpPr>
            <p:cNvPr id="8" name="Rechteckige Legende 7"/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1413F8E4-38F7-4DFF-BFF4-9BCFE9133508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 err="1">
                <a:solidFill>
                  <a:srgbClr val="FFFFFF"/>
                </a:solidFill>
              </a:rPr>
              <a:t>Verantwortung</a:t>
            </a:r>
            <a:r>
              <a:rPr lang="en-GB" dirty="0">
                <a:solidFill>
                  <a:srgbClr val="FFFFFF"/>
                </a:solidFill>
              </a:rPr>
              <a:t> Top-Management</a:t>
            </a:r>
            <a:r>
              <a:rPr lang="es-ES" dirty="0">
                <a:solidFill>
                  <a:srgbClr val="FFFFFF"/>
                </a:solidFill>
              </a:rPr>
              <a:t>	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CCB6E29-F484-4EAC-B862-25A72E554A1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74146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F6289A-18EF-41A7-BCE7-228FFD5D1F63}">
  <ds:schemaRefs>
    <ds:schemaRef ds:uri="611ea500-83e9-4ef4-bf2f-c0233a31331f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57dcf4a7-cd30-45ae-940f-c673e6c8995a"/>
    <ds:schemaRef ds:uri="2f6a910d-138e-42c1-8e8a-320c1b7cf3f7"/>
  </ds:schemaRefs>
</ds:datastoreItem>
</file>

<file path=customXml/itemProps2.xml><?xml version="1.0" encoding="utf-8"?>
<ds:datastoreItem xmlns:ds="http://schemas.openxmlformats.org/officeDocument/2006/customXml" ds:itemID="{87B6057B-6DC8-40F1-95CE-31A011C7134B}">
  <ds:schemaRefs>
    <ds:schemaRef ds:uri="2f6a910d-138e-42c1-8e8a-320c1b7cf3f7"/>
    <ds:schemaRef ds:uri="57dcf4a7-cd30-45ae-940f-c673e6c8995a"/>
    <ds:schemaRef ds:uri="611ea500-83e9-4ef4-bf2f-c0233a3133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5427</Words>
  <Application>Microsoft Office PowerPoint</Application>
  <PresentationFormat>Presentación en pantalla (4:3)</PresentationFormat>
  <Paragraphs>1311</Paragraphs>
  <Slides>59</Slides>
  <Notes>33</Notes>
  <HiddenSlides>10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59</vt:i4>
      </vt:variant>
    </vt:vector>
  </HeadingPairs>
  <TitlesOfParts>
    <vt:vector size="69" baseType="lpstr">
      <vt:lpstr>Arial</vt:lpstr>
      <vt:lpstr>Calibri</vt:lpstr>
      <vt:lpstr>Cambria</vt:lpstr>
      <vt:lpstr>Cambria Math</vt:lpstr>
      <vt:lpstr>Comic Sans MS</vt:lpstr>
      <vt:lpstr>Courier New</vt:lpstr>
      <vt:lpstr>Wingdings</vt:lpstr>
      <vt:lpstr>Larissa</vt:lpstr>
      <vt:lpstr>Visio</vt:lpstr>
      <vt:lpstr>Bitmap-Bild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Integration in die Managementprozesse Kontextanalyse– Beispiele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Varianten von EnPIs</vt:lpstr>
      <vt:lpstr>Beispiel: System mit 1 Nutzen und 1 Aufwand</vt:lpstr>
      <vt:lpstr>Beispiel: System mit 1 Nutzen und 2 Aufwänden</vt:lpstr>
      <vt:lpstr>Unterschiedliche Aufwände zunächst bewerten, damit sie addiert werden können</vt:lpstr>
      <vt:lpstr>Beispiel: System mit 1 Nutzen und 2 Aufwänden (mit Primärenergieintensität als Bewertungsfaktor)</vt:lpstr>
      <vt:lpstr> Beispiel: System mit 1 Nutzen und 2 Aufwänden                                                              (mit Kostenintensität als Bewertungsfaktor) </vt:lpstr>
      <vt:lpstr>Vernetzung: Systeme lassen sich mit den Bewertungsfaktoren als „Bindeglied“ vernetzen</vt:lpstr>
      <vt:lpstr>Umgang mit mehreren Nutzen</vt:lpstr>
      <vt:lpstr> Ermittlung Bewertungsfaktoren gekoppelter Nutzen (BSP 1: Ein Nutzen hat Vorrang; Bewertungsart Kosten) </vt:lpstr>
      <vt:lpstr> Ermittlung Bewertungsfaktoren gekoppelter Nutzen (BSP 2: Nutzen gleichrangig; Bewertungsart Kosten)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</cp:lastModifiedBy>
  <cp:revision>8</cp:revision>
  <dcterms:created xsi:type="dcterms:W3CDTF">2015-07-06T02:50:51Z</dcterms:created>
  <dcterms:modified xsi:type="dcterms:W3CDTF">2019-07-31T09:59:57Z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