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64" r:id="rId6"/>
    <p:sldId id="388" r:id="rId7"/>
    <p:sldId id="315" r:id="rId8"/>
    <p:sldId id="316" r:id="rId9"/>
    <p:sldId id="296" r:id="rId10"/>
    <p:sldId id="448" r:id="rId11"/>
    <p:sldId id="300" r:id="rId12"/>
    <p:sldId id="420" r:id="rId13"/>
    <p:sldId id="319" r:id="rId14"/>
    <p:sldId id="320" r:id="rId15"/>
    <p:sldId id="422" r:id="rId16"/>
    <p:sldId id="322" r:id="rId17"/>
    <p:sldId id="338" r:id="rId18"/>
    <p:sldId id="324" r:id="rId19"/>
    <p:sldId id="423" r:id="rId20"/>
    <p:sldId id="326" r:id="rId21"/>
    <p:sldId id="425" r:id="rId22"/>
    <p:sldId id="426" r:id="rId23"/>
    <p:sldId id="331" r:id="rId24"/>
    <p:sldId id="342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88B"/>
    <a:srgbClr val="2AA4A4"/>
    <a:srgbClr val="E7EEEF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1501-82B6-45A7-AD2E-5C2665EBAA4A}" v="18" dt="2019-07-24T13:05:36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9BA1501-82B6-45A7-AD2E-5C2665EBAA4A}"/>
    <pc:docChg chg="custSel modSld">
      <pc:chgData name="Sara Zarazaga Navarro" userId="3d120633-b5e1-4aa4-9335-407903167109" providerId="ADAL" clId="{79BA1501-82B6-45A7-AD2E-5C2665EBAA4A}" dt="2019-07-24T13:05:36.163" v="17" actId="207"/>
      <pc:docMkLst>
        <pc:docMk/>
      </pc:docMkLst>
      <pc:sldChg chg="addSp delSp modSp">
        <pc:chgData name="Sara Zarazaga Navarro" userId="3d120633-b5e1-4aa4-9335-407903167109" providerId="ADAL" clId="{79BA1501-82B6-45A7-AD2E-5C2665EBAA4A}" dt="2019-07-24T13:04:13.210" v="6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79BA1501-82B6-45A7-AD2E-5C2665EBAA4A}" dt="2019-07-24T13:04:13.210" v="6" actId="207"/>
          <ac:spMkLst>
            <pc:docMk/>
            <pc:sldMk cId="3530448664" sldId="333"/>
            <ac:spMk id="3" creationId="{00000000-0000-0000-0000-000000000000}"/>
          </ac:spMkLst>
        </pc:spChg>
        <pc:picChg chg="add">
          <ac:chgData name="Sara Zarazaga Navarro" userId="3d120633-b5e1-4aa4-9335-407903167109" providerId="ADAL" clId="{79BA1501-82B6-45A7-AD2E-5C2665EBAA4A}" dt="2019-07-24T13:03:58.658" v="3"/>
          <ac:picMkLst>
            <pc:docMk/>
            <pc:sldMk cId="3530448664" sldId="333"/>
            <ac:picMk id="14" creationId="{3A3B5BBE-3FBF-40C3-8D7C-D710D23BFFD1}"/>
          </ac:picMkLst>
        </pc:picChg>
        <pc:picChg chg="del">
          <ac:chgData name="Sara Zarazaga Navarro" userId="3d120633-b5e1-4aa4-9335-407903167109" providerId="ADAL" clId="{79BA1501-82B6-45A7-AD2E-5C2665EBAA4A}" dt="2019-07-24T13:03:58.388" v="2" actId="478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79BA1501-82B6-45A7-AD2E-5C2665EBAA4A}" dt="2019-07-24T13:04:34.234" v="8" actId="208"/>
        <pc:sldMkLst>
          <pc:docMk/>
          <pc:sldMk cId="1708202349" sldId="335"/>
        </pc:sldMkLst>
        <pc:spChg chg="mod">
          <ac:chgData name="Sara Zarazaga Navarro" userId="3d120633-b5e1-4aa4-9335-407903167109" providerId="ADAL" clId="{79BA1501-82B6-45A7-AD2E-5C2665EBAA4A}" dt="2019-07-24T13:04:34.234" v="8" actId="208"/>
          <ac:spMkLst>
            <pc:docMk/>
            <pc:sldMk cId="1708202349" sldId="335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27.538" v="7" actId="207"/>
          <ac:spMkLst>
            <pc:docMk/>
            <pc:sldMk cId="1708202349" sldId="335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4:56.105" v="12" actId="207"/>
        <pc:sldMkLst>
          <pc:docMk/>
          <pc:sldMk cId="2619818100" sldId="339"/>
        </pc:sldMkLst>
        <pc:spChg chg="mod">
          <ac:chgData name="Sara Zarazaga Navarro" userId="3d120633-b5e1-4aa4-9335-407903167109" providerId="ADAL" clId="{79BA1501-82B6-45A7-AD2E-5C2665EBAA4A}" dt="2019-07-24T13:04:45.001" v="10" actId="207"/>
          <ac:spMkLst>
            <pc:docMk/>
            <pc:sldMk cId="2619818100" sldId="339"/>
            <ac:spMk id="9" creationId="{1ACED0E5-AAFB-47F1-B22D-4DCAC1B04CCF}"/>
          </ac:spMkLst>
        </pc:spChg>
        <pc:spChg chg="mod">
          <ac:chgData name="Sara Zarazaga Navarro" userId="3d120633-b5e1-4aa4-9335-407903167109" providerId="ADAL" clId="{79BA1501-82B6-45A7-AD2E-5C2665EBAA4A}" dt="2019-07-24T13:04:52.327" v="11" actId="207"/>
          <ac:spMkLst>
            <pc:docMk/>
            <pc:sldMk cId="2619818100" sldId="339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56.105" v="12" actId="207"/>
          <ac:spMkLst>
            <pc:docMk/>
            <pc:sldMk cId="2619818100" sldId="339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13.434" v="16" actId="207"/>
        <pc:sldMkLst>
          <pc:docMk/>
          <pc:sldMk cId="1724277399" sldId="340"/>
        </pc:sldMkLst>
        <pc:spChg chg="mod">
          <ac:chgData name="Sara Zarazaga Navarro" userId="3d120633-b5e1-4aa4-9335-407903167109" providerId="ADAL" clId="{79BA1501-82B6-45A7-AD2E-5C2665EBAA4A}" dt="2019-07-24T13:05:10.590" v="15" actId="207"/>
          <ac:spMkLst>
            <pc:docMk/>
            <pc:sldMk cId="1724277399" sldId="340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5:13.434" v="16" actId="207"/>
          <ac:spMkLst>
            <pc:docMk/>
            <pc:sldMk cId="1724277399" sldId="340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36.163" v="17" actId="207"/>
        <pc:sldMkLst>
          <pc:docMk/>
          <pc:sldMk cId="45015174" sldId="371"/>
        </pc:sldMkLst>
        <pc:spChg chg="mod">
          <ac:chgData name="Sara Zarazaga Navarro" userId="3d120633-b5e1-4aa4-9335-407903167109" providerId="ADAL" clId="{79BA1501-82B6-45A7-AD2E-5C2665EBAA4A}" dt="2019-07-24T13:05:36.163" v="17" actId="207"/>
          <ac:spMkLst>
            <pc:docMk/>
            <pc:sldMk cId="45015174" sldId="371"/>
            <ac:spMk id="21" creationId="{00000000-0000-0000-0000-000000000000}"/>
          </ac:spMkLst>
        </pc:spChg>
      </pc:sldChg>
      <pc:sldChg chg="addSp delSp delAnim modAnim">
        <pc:chgData name="Sara Zarazaga Navarro" userId="3d120633-b5e1-4aa4-9335-407903167109" providerId="ADAL" clId="{79BA1501-82B6-45A7-AD2E-5C2665EBAA4A}" dt="2019-07-24T13:02:33.519" v="1"/>
        <pc:sldMkLst>
          <pc:docMk/>
          <pc:sldMk cId="3779627133" sldId="397"/>
        </pc:sldMkLst>
        <pc:spChg chg="del">
          <ac:chgData name="Sara Zarazaga Navarro" userId="3d120633-b5e1-4aa4-9335-407903167109" providerId="ADAL" clId="{79BA1501-82B6-45A7-AD2E-5C2665EBAA4A}" dt="2019-07-24T13:02:33.086" v="0" actId="478"/>
          <ac:spMkLst>
            <pc:docMk/>
            <pc:sldMk cId="3779627133" sldId="397"/>
            <ac:spMk id="6" creationId="{00000000-0000-0000-0000-000000000000}"/>
          </ac:spMkLst>
        </pc:spChg>
        <pc:spChg chg="add">
          <ac:chgData name="Sara Zarazaga Navarro" userId="3d120633-b5e1-4aa4-9335-407903167109" providerId="ADAL" clId="{79BA1501-82B6-45A7-AD2E-5C2665EBAA4A}" dt="2019-07-24T13:02:33.519" v="1"/>
          <ac:spMkLst>
            <pc:docMk/>
            <pc:sldMk cId="3779627133" sldId="397"/>
            <ac:spMk id="9" creationId="{8547BFCC-3833-4912-BF25-8DDF5CF518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System-Target</a:t>
          </a:r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Energy Target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System-Target</a:t>
          </a:r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Energy Target</a:t>
          </a:r>
        </a:p>
      </dsp:txBody>
      <dsp:txXfrm>
        <a:off x="77168" y="2499584"/>
        <a:ext cx="2769440" cy="1844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Describir los nuevos requisitos de los Capítulos (4.1, 4.2,).</a:t>
            </a:r>
          </a:p>
          <a:p>
            <a:r>
              <a:rPr lang="es-ES" dirty="0">
                <a:solidFill>
                  <a:srgbClr val="0070C0"/>
                </a:solidFill>
              </a:rPr>
              <a:t>Explicar nuevo vocabulario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Explicar el hacer real:</a:t>
            </a:r>
          </a:p>
          <a:p>
            <a:r>
              <a:rPr lang="es-ES" dirty="0">
                <a:solidFill>
                  <a:srgbClr val="0070C0"/>
                </a:solidFill>
              </a:rPr>
              <a:t>Identifique los temas relevantes relacionados con </a:t>
            </a:r>
            <a:r>
              <a:rPr lang="es-ES" dirty="0" err="1">
                <a:solidFill>
                  <a:srgbClr val="0070C0"/>
                </a:solidFill>
              </a:rPr>
              <a:t>SGEn</a:t>
            </a:r>
            <a:r>
              <a:rPr lang="es-ES" dirty="0">
                <a:solidFill>
                  <a:srgbClr val="0070C0"/>
                </a:solidFill>
              </a:rPr>
              <a:t> / </a:t>
            </a:r>
            <a:r>
              <a:rPr lang="es-ES" dirty="0" err="1">
                <a:solidFill>
                  <a:srgbClr val="0070C0"/>
                </a:solidFill>
              </a:rPr>
              <a:t>ebL</a:t>
            </a:r>
            <a:r>
              <a:rPr lang="es-ES" dirty="0">
                <a:solidFill>
                  <a:srgbClr val="0070C0"/>
                </a:solidFill>
              </a:rPr>
              <a:t>, por ejemplo, Innovaciones técnicas, nuevos requerimientos del cliente, modificaciones legales, etc.</a:t>
            </a:r>
          </a:p>
          <a:p>
            <a:r>
              <a:rPr lang="es-ES" dirty="0">
                <a:solidFill>
                  <a:srgbClr val="0070C0"/>
                </a:solidFill>
              </a:rPr>
              <a:t>Uso del análisis PESTEL (político, económico, social, técnico, ecológico, legal)</a:t>
            </a:r>
          </a:p>
          <a:p>
            <a:r>
              <a:rPr lang="es-ES" dirty="0">
                <a:solidFill>
                  <a:srgbClr val="0070C0"/>
                </a:solidFill>
              </a:rPr>
              <a:t>Luego verifique si hay partes interesadas.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Compruebe si la integración en el </a:t>
            </a:r>
            <a:r>
              <a:rPr lang="es-ES" b="1" dirty="0">
                <a:solidFill>
                  <a:srgbClr val="FF0000"/>
                </a:solidFill>
              </a:rPr>
              <a:t>IMS</a:t>
            </a:r>
            <a:r>
              <a:rPr lang="es-ES" b="1" dirty="0">
                <a:solidFill>
                  <a:srgbClr val="0070C0"/>
                </a:solidFill>
              </a:rPr>
              <a:t> existente es posible, ya que el análisis de las partes interesadas se realiza con frecuencia en otras personas.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1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Energy Management (Requirements and Basic Approach)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3270"/>
            <a:ext cx="8229600" cy="473289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responsibility of “Top Management”</a:t>
            </a:r>
          </a:p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scope and limits.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Team and support/qualification of relevant actors.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22B88B"/>
                </a:solidFill>
              </a:rPr>
              <a:t>Integration of the </a:t>
            </a:r>
            <a:r>
              <a:rPr lang="en-GB" sz="2000" dirty="0" err="1">
                <a:solidFill>
                  <a:srgbClr val="22B88B"/>
                </a:solidFill>
              </a:rPr>
              <a:t>EnMS</a:t>
            </a:r>
            <a:r>
              <a:rPr lang="en-GB" sz="2000" dirty="0">
                <a:solidFill>
                  <a:srgbClr val="22B88B"/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the business process.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energy policy,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and targets.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approval and implementation of action plans.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that necessary resources are available.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Communicating Significance of the </a:t>
            </a:r>
            <a:r>
              <a:rPr lang="en-US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22B88B"/>
                </a:solidFill>
              </a:rPr>
              <a:t>Ensuring that results are </a:t>
            </a:r>
            <a:r>
              <a:rPr lang="en-GB" sz="2000" dirty="0" err="1">
                <a:solidFill>
                  <a:srgbClr val="22B88B"/>
                </a:solidFill>
              </a:rPr>
              <a:t>achived</a:t>
            </a:r>
            <a:r>
              <a:rPr lang="en-GB" sz="2000" dirty="0">
                <a:solidFill>
                  <a:srgbClr val="22B88B"/>
                </a:solidFill>
              </a:rPr>
              <a:t> </a:t>
            </a:r>
            <a:r>
              <a:rPr lang="en-GB" sz="2000" dirty="0" err="1">
                <a:solidFill>
                  <a:srgbClr val="22B88B"/>
                </a:solidFill>
              </a:rPr>
              <a:t>EnMS</a:t>
            </a:r>
            <a:r>
              <a:rPr lang="en-GB" sz="2000" dirty="0">
                <a:solidFill>
                  <a:srgbClr val="22B88B"/>
                </a:solidFill>
              </a:rPr>
              <a:t>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particular, improvement of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organisation and Energy-Related Performance.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suitable </a:t>
            </a:r>
            <a:r>
              <a:rPr lang="en-GB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ENPlS</a:t>
            </a: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regard to Energy-Related Performance.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processes to identify and manage changes.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3292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Commitment of Top Management (Section 5.1)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166142" y="1424090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1413F8E4-38F7-4DFF-BFF4-9BCFE9133508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Responsibility Top Management</a:t>
            </a:r>
            <a:r>
              <a:rPr lang="es-ES" dirty="0">
                <a:solidFill>
                  <a:srgbClr val="FFFFFF"/>
                </a:solidFill>
              </a:rPr>
              <a:t>	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B6E29-F484-4EAC-B862-25A72E554A1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7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495" y="1444396"/>
            <a:ext cx="3970505" cy="4792916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22B88B"/>
                </a:solidFill>
              </a:rPr>
              <a:t>Contexte</a:t>
            </a:r>
            <a:r>
              <a:rPr lang="en-GB" sz="1800" dirty="0">
                <a:solidFill>
                  <a:srgbClr val="22B88B"/>
                </a:solidFill>
              </a:rPr>
              <a:t> and Stakeholder Analysis.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internal &amp; external topics that have an influence on the </a:t>
            </a:r>
            <a:r>
              <a:rPr lang="en-GB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energy related performances (environment / context analysis).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interested parties with influence on energy related performances and </a:t>
            </a:r>
            <a:r>
              <a:rPr lang="en-GB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relevant requirements and expectations of the parties and how to deal with the points identified.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>
                <a:solidFill>
                  <a:srgbClr val="22B88B"/>
                </a:solidFill>
              </a:rPr>
              <a:t>Expected Documentation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analysis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analysis (topics, parties, requirements), possibly as part of the context analysis.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71914"/>
            <a:ext cx="8006861" cy="326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Inputs for planning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6690" y="1491549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B64414-F839-4CEB-A455-72276DAA3BC4}"/>
              </a:ext>
            </a:extLst>
          </p:cNvPr>
          <p:cNvGrpSpPr/>
          <p:nvPr/>
        </p:nvGrpSpPr>
        <p:grpSpPr>
          <a:xfrm>
            <a:off x="168502" y="4561149"/>
            <a:ext cx="432993" cy="485073"/>
            <a:chOff x="144701" y="4312079"/>
            <a:chExt cx="432993" cy="485073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0" name="Rechteckige Legende 29"/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4"/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49F9948-A5E9-4AD7-8EAE-468803F8CD9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F9E209-EBBE-4B76-A7B5-C8B6538B40D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0CC77-5593-4F57-AC87-9A57CF688473}"/>
              </a:ext>
            </a:extLst>
          </p:cNvPr>
          <p:cNvSpPr/>
          <p:nvPr/>
        </p:nvSpPr>
        <p:spPr>
          <a:xfrm>
            <a:off x="5182158" y="5249272"/>
            <a:ext cx="2568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rgbClr val="22B88B"/>
                </a:solidFill>
              </a:rPr>
              <a:t>analysis</a:t>
            </a:r>
            <a:r>
              <a:rPr lang="es-ES" sz="1400" b="1" dirty="0">
                <a:solidFill>
                  <a:srgbClr val="22B88B"/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carried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E60E5-61FC-4B73-B67F-0C07788CBE81}"/>
              </a:ext>
            </a:extLst>
          </p:cNvPr>
          <p:cNvSpPr/>
          <p:nvPr/>
        </p:nvSpPr>
        <p:spPr>
          <a:xfrm rot="10800000">
            <a:off x="7465451" y="515839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E2DDD7-DD6F-4C7D-8075-43D77C37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20" y="1354745"/>
            <a:ext cx="3681648" cy="38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: obere Ecken abgerundet 23"/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3198621" y="193253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price development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Commodity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refund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SpAefV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saving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growth / production capacity utilization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Subsidies (state, country)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34" name="Rechteck: obere Ecken abgerundet 6"/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Rechteck: obere Ecken abgerundet 8"/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20385" y="1924199"/>
            <a:ext cx="2304257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2° degree target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protection at German and European level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tax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hteck: obere Ecken abgerundet 16"/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: obere Ecken abgerundet 18"/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6" name="Rechteck: obere Ecken abgerundet 21"/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0" name="Rechteck: obere Ecken abgerundet 26"/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2" name="Rechteck: obere Ecken abgerundet 28"/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20386" y="4328780"/>
            <a:ext cx="2304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Technology Development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 coupling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technologies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 Energies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E-Mobility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Digitization Infrastructure, software, GLT,...</a:t>
            </a:r>
          </a:p>
        </p:txBody>
      </p:sp>
      <p:sp>
        <p:nvSpPr>
          <p:cNvPr id="55" name="Rechteck: obere Ecken abgerundet 31"/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7" name="Rechteck: obere Ecken abgerundet 33"/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198622" y="432294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all legal requirements (e.g.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StromStG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EEG)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Audit/reporting obligation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</a:t>
            </a:r>
          </a:p>
        </p:txBody>
      </p:sp>
      <p:sp>
        <p:nvSpPr>
          <p:cNvPr id="62" name="Rechteck: obere Ecken abgerundet 6"/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4" name="Rechteck: obere Ecken abgerundet 8"/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754907" y="1919474"/>
            <a:ext cx="2304256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for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training Employees Energy efficiency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participation regarding energy in the company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in the region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Constraints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Exhaust Emissions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consumption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 building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modernisation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 thermal insulation)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of customers with regard to CO2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 electricity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2A727468-890E-44D3-9DF9-D38EA2D463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9E43920-6055-4076-9AF5-E38963493AC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C41BD-1F44-4D7B-9E1E-5ACF565D89F4}"/>
              </a:ext>
            </a:extLst>
          </p:cNvPr>
          <p:cNvSpPr/>
          <p:nvPr/>
        </p:nvSpPr>
        <p:spPr>
          <a:xfrm>
            <a:off x="112936" y="733029"/>
            <a:ext cx="800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Context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Analysis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Example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CFAA90-9C73-4DC2-B119-772654472D47}"/>
              </a:ext>
            </a:extLst>
          </p:cNvPr>
          <p:cNvSpPr/>
          <p:nvPr/>
        </p:nvSpPr>
        <p:spPr>
          <a:xfrm>
            <a:off x="620386" y="1541102"/>
            <a:ext cx="230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Political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r>
              <a:rPr lang="de-DE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A66C16-6BE3-4CA7-A915-DC9D10B79A0A}"/>
              </a:ext>
            </a:extLst>
          </p:cNvPr>
          <p:cNvSpPr/>
          <p:nvPr/>
        </p:nvSpPr>
        <p:spPr>
          <a:xfrm>
            <a:off x="3196599" y="154110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Economic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7EEF42-0637-4224-B9C5-461B967AECE5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Social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83837F-3251-4264-B66A-8E5C78C15684}"/>
              </a:ext>
            </a:extLst>
          </p:cNvPr>
          <p:cNvSpPr/>
          <p:nvPr/>
        </p:nvSpPr>
        <p:spPr>
          <a:xfrm>
            <a:off x="618363" y="3918073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Technical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08DB9C-020D-453C-BA9F-FE155B5901D2}"/>
              </a:ext>
            </a:extLst>
          </p:cNvPr>
          <p:cNvSpPr/>
          <p:nvPr/>
        </p:nvSpPr>
        <p:spPr>
          <a:xfrm>
            <a:off x="3205727" y="391807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Legal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A613B8-C07E-452C-9E4A-823D77377640}"/>
              </a:ext>
            </a:extLst>
          </p:cNvPr>
          <p:cNvSpPr/>
          <p:nvPr/>
        </p:nvSpPr>
        <p:spPr>
          <a:xfrm>
            <a:off x="5752886" y="394641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Ecological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5283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40266" y="1955303"/>
          <a:ext cx="34967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Examples of Interested Parties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6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providers/investors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Corporate management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Controlling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Employees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Lawmakers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public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Climate Partnership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Clients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135004" y="1214519"/>
            <a:ext cx="9078664" cy="288032"/>
          </a:xfrm>
        </p:spPr>
        <p:txBody>
          <a:bodyPr/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Stockholder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Analysis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Example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/>
        </p:nvGraphicFramePr>
        <p:xfrm>
          <a:off x="4165599" y="1955304"/>
          <a:ext cx="44365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9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Examples Expectation/Requirement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return on capital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Adherence to corporate goals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Securing energy tax effects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 &amp; safe workplace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energy legislation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Energy-saving production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climate targets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Prices/Availability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97C10D5F-9760-411B-8AFB-185D487680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A99F3E-73D2-4A61-82A4-C49D6ADF475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5373"/>
            <a:ext cx="8229600" cy="4857403"/>
          </a:xfrm>
        </p:spPr>
        <p:txBody>
          <a:bodyPr/>
          <a:lstStyle/>
          <a:p>
            <a:r>
              <a:rPr lang="es-ES" sz="1800" dirty="0" err="1">
                <a:solidFill>
                  <a:srgbClr val="22B88B"/>
                </a:solidFill>
              </a:rPr>
              <a:t>Risk</a:t>
            </a:r>
            <a:r>
              <a:rPr lang="es-ES" sz="1800" dirty="0">
                <a:solidFill>
                  <a:srgbClr val="22B88B"/>
                </a:solidFill>
              </a:rPr>
              <a:t> and </a:t>
            </a:r>
            <a:r>
              <a:rPr lang="es-ES" sz="1800" dirty="0" err="1">
                <a:solidFill>
                  <a:srgbClr val="22B88B"/>
                </a:solidFill>
              </a:rPr>
              <a:t>Opportunity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Analysis</a:t>
            </a:r>
            <a:endParaRPr lang="es-ES" sz="1800" dirty="0">
              <a:solidFill>
                <a:srgbClr val="22B88B"/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opportunities and risks for Energy Related Performances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measures for dealing with opportunities and risks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the effectiveness of the measures</a:t>
            </a:r>
          </a:p>
          <a:p>
            <a:pPr lvl="1" indent="0">
              <a:buNone/>
            </a:pPr>
            <a:endParaRPr lang="es-ES" dirty="0"/>
          </a:p>
          <a:p>
            <a:pPr lvl="1" indent="0">
              <a:buNone/>
            </a:pPr>
            <a:endParaRPr lang="es-ES" dirty="0"/>
          </a:p>
          <a:p>
            <a:r>
              <a:rPr lang="es-ES" sz="1800" dirty="0">
                <a:solidFill>
                  <a:srgbClr val="22B88B"/>
                </a:solidFill>
              </a:rPr>
              <a:t>Documentación esperada 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and risk analysis (if necessary within the context of context analysis)	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for dealing with opportunities and risks (if necessary in action plans, corrective and preventive action plans or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action plans)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29608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Planning Process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6DAF142-245A-4E16-BE1B-A93FA5EB4768}"/>
              </a:ext>
            </a:extLst>
          </p:cNvPr>
          <p:cNvSpPr txBox="1">
            <a:spLocks/>
          </p:cNvSpPr>
          <p:nvPr/>
        </p:nvSpPr>
        <p:spPr>
          <a:xfrm>
            <a:off x="371464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4CAFAF-2E59-4E8D-9B28-4481C8B7EF46}"/>
              </a:ext>
            </a:extLst>
          </p:cNvPr>
          <p:cNvSpPr/>
          <p:nvPr/>
        </p:nvSpPr>
        <p:spPr>
          <a:xfrm>
            <a:off x="8550201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C42E59-8D73-4C12-AA7E-5A8DE22232AA}"/>
              </a:ext>
            </a:extLst>
          </p:cNvPr>
          <p:cNvSpPr/>
          <p:nvPr/>
        </p:nvSpPr>
        <p:spPr>
          <a:xfrm>
            <a:off x="5439358" y="5151893"/>
            <a:ext cx="228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>
                <a:solidFill>
                  <a:srgbClr val="22B88B"/>
                </a:solidFill>
              </a:rPr>
              <a:t>a </a:t>
            </a:r>
            <a:r>
              <a:rPr lang="es-ES" sz="1400" dirty="0" err="1">
                <a:solidFill>
                  <a:srgbClr val="22B88B"/>
                </a:solidFill>
              </a:rPr>
              <a:t>risk</a:t>
            </a:r>
            <a:r>
              <a:rPr lang="es-ES" sz="1400" dirty="0">
                <a:solidFill>
                  <a:srgbClr val="22B88B"/>
                </a:solidFill>
              </a:rPr>
              <a:t> análisis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carried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CB600A-5793-483A-BD82-C9D88D167520}"/>
              </a:ext>
            </a:extLst>
          </p:cNvPr>
          <p:cNvSpPr/>
          <p:nvPr/>
        </p:nvSpPr>
        <p:spPr>
          <a:xfrm rot="10800000">
            <a:off x="7341785" y="494321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6" name="Gruppieren 23">
            <a:extLst>
              <a:ext uri="{FF2B5EF4-FFF2-40B4-BE49-F238E27FC236}">
                <a16:creationId xmlns:a16="http://schemas.microsoft.com/office/drawing/2014/main" id="{4E38DEC7-2BC3-4195-8BA9-350B73487899}"/>
              </a:ext>
            </a:extLst>
          </p:cNvPr>
          <p:cNvGrpSpPr/>
          <p:nvPr/>
        </p:nvGrpSpPr>
        <p:grpSpPr>
          <a:xfrm>
            <a:off x="111722" y="1635268"/>
            <a:ext cx="313276" cy="231481"/>
            <a:chOff x="-3204864" y="2348880"/>
            <a:chExt cx="936104" cy="576064"/>
          </a:xfrm>
        </p:grpSpPr>
        <p:sp>
          <p:nvSpPr>
            <p:cNvPr id="47" name="Rechteckige Legende 24">
              <a:extLst>
                <a:ext uri="{FF2B5EF4-FFF2-40B4-BE49-F238E27FC236}">
                  <a16:creationId xmlns:a16="http://schemas.microsoft.com/office/drawing/2014/main" id="{222296FF-25B7-494D-935E-7EC30165F836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Gerade Verbindung 25">
              <a:extLst>
                <a:ext uri="{FF2B5EF4-FFF2-40B4-BE49-F238E27FC236}">
                  <a16:creationId xmlns:a16="http://schemas.microsoft.com/office/drawing/2014/main" id="{B1247D66-888E-4BEB-84FE-D8B6278986FC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56ADA3B-C3EA-4588-910D-A6DD16631A81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7">
              <a:extLst>
                <a:ext uri="{FF2B5EF4-FFF2-40B4-BE49-F238E27FC236}">
                  <a16:creationId xmlns:a16="http://schemas.microsoft.com/office/drawing/2014/main" id="{319CD5C6-E16F-4E48-B31F-573F5DC011C4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C041AD-C8B4-4C4B-9F17-0B78CBDE679A}"/>
              </a:ext>
            </a:extLst>
          </p:cNvPr>
          <p:cNvGrpSpPr/>
          <p:nvPr/>
        </p:nvGrpSpPr>
        <p:grpSpPr>
          <a:xfrm>
            <a:off x="111722" y="3363757"/>
            <a:ext cx="432993" cy="485073"/>
            <a:chOff x="144701" y="4312079"/>
            <a:chExt cx="432993" cy="485073"/>
          </a:xfrm>
        </p:grpSpPr>
        <p:grpSp>
          <p:nvGrpSpPr>
            <p:cNvPr id="52" name="Gruppieren 28">
              <a:extLst>
                <a:ext uri="{FF2B5EF4-FFF2-40B4-BE49-F238E27FC236}">
                  <a16:creationId xmlns:a16="http://schemas.microsoft.com/office/drawing/2014/main" id="{CA47AE0A-0B7C-4777-BA1A-7C6803B9B4D3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55" name="Rechteckige Legende 29">
                <a:extLst>
                  <a:ext uri="{FF2B5EF4-FFF2-40B4-BE49-F238E27FC236}">
                    <a16:creationId xmlns:a16="http://schemas.microsoft.com/office/drawing/2014/main" id="{1EC734AF-FD7E-40C0-A113-8113F78BCB38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Gerade Verbindung 30">
                <a:extLst>
                  <a:ext uri="{FF2B5EF4-FFF2-40B4-BE49-F238E27FC236}">
                    <a16:creationId xmlns:a16="http://schemas.microsoft.com/office/drawing/2014/main" id="{3BC634A0-B18C-48EF-96E1-D18321251EAE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31">
                <a:extLst>
                  <a:ext uri="{FF2B5EF4-FFF2-40B4-BE49-F238E27FC236}">
                    <a16:creationId xmlns:a16="http://schemas.microsoft.com/office/drawing/2014/main" id="{8F427A38-D17D-44E3-9DC6-8670127D83B5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2">
                <a:extLst>
                  <a:ext uri="{FF2B5EF4-FFF2-40B4-BE49-F238E27FC236}">
                    <a16:creationId xmlns:a16="http://schemas.microsoft.com/office/drawing/2014/main" id="{1ED8121C-97DE-4D2F-AF5E-56D3965AF285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234826D2-A00C-45C3-AF06-EA3AB9315261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hteck 33">
              <a:extLst>
                <a:ext uri="{FF2B5EF4-FFF2-40B4-BE49-F238E27FC236}">
                  <a16:creationId xmlns:a16="http://schemas.microsoft.com/office/drawing/2014/main" id="{041A8C72-34D1-4D47-97A2-AD4A66FEC751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Result: Identification and definition of objectives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38071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/>
              <a:t>Energy </a:t>
            </a:r>
            <a:r>
              <a:rPr lang="es-ES" sz="1400" dirty="0" err="1"/>
              <a:t>Team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/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156754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energy use &amp; consumption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prognosis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 measures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consumer (SEU)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figures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targets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data collection plan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/>
            <a:r>
              <a:rPr lang="en-US" sz="1100" dirty="0"/>
              <a:t>Identification of measures from opportunities &amp; risks</a:t>
            </a:r>
            <a:endParaRPr lang="de-DE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642756" y="3517839"/>
              <a:ext cx="1524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there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>
                  <a:solidFill>
                    <a:srgbClr val="22B88B"/>
                  </a:solidFill>
                </a:rPr>
                <a:t>“</a:t>
              </a:r>
              <a:r>
                <a:rPr lang="es-ES" sz="1400" dirty="0" err="1">
                  <a:solidFill>
                    <a:srgbClr val="22B88B"/>
                  </a:solidFill>
                </a:rPr>
                <a:t>Sistem</a:t>
              </a:r>
              <a:r>
                <a:rPr lang="es-ES" sz="1400" dirty="0">
                  <a:solidFill>
                    <a:srgbClr val="22B88B"/>
                  </a:solidFill>
                </a:rPr>
                <a:t> Targets”</a:t>
              </a:r>
              <a:endParaRPr lang="en-US" sz="1400" dirty="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energy team instead of individual management managers.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competence requirements and communication.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Changed Organizational Structure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Responsibility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7162580" y="4171441"/>
            <a:ext cx="1015663" cy="1553117"/>
            <a:chOff x="7896923" y="2970872"/>
            <a:chExt cx="1015663" cy="155311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819612" y="3569514"/>
              <a:ext cx="11702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How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role looks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like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077582" y="279021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74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084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New standard </a:t>
            </a:r>
            <a:r>
              <a:rPr lang="es-ES" sz="1800" dirty="0" err="1">
                <a:solidFill>
                  <a:srgbClr val="22B88B"/>
                </a:solidFill>
              </a:rPr>
              <a:t>requirements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the required competence for persons (also external!) with influence 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to Acquiring the Required Competence and Testing Effectiveness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internal and external communication (what, when, how, who with whom)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reliable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-compliant content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 err="1">
                <a:solidFill>
                  <a:srgbClr val="22B88B"/>
                </a:solidFill>
              </a:rPr>
              <a:t>Expected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Documentation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e.g. competence matrix, competence requirement in the job description, etc.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for regulating communication incl. Communication matrix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for submitting suggestions for improvement, including a decision as to whether suggestions for improvement should be retained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19</a:t>
            </a:fld>
            <a:endParaRPr lang="de-DE"/>
          </a:p>
        </p:txBody>
      </p:sp>
      <p:grpSp>
        <p:nvGrpSpPr>
          <p:cNvPr id="22" name="Gruppieren 23">
            <a:extLst>
              <a:ext uri="{FF2B5EF4-FFF2-40B4-BE49-F238E27FC236}">
                <a16:creationId xmlns:a16="http://schemas.microsoft.com/office/drawing/2014/main" id="{4DDAD0AB-7F77-4EE2-92B3-A583BB6116C0}"/>
              </a:ext>
            </a:extLst>
          </p:cNvPr>
          <p:cNvGrpSpPr/>
          <p:nvPr/>
        </p:nvGrpSpPr>
        <p:grpSpPr>
          <a:xfrm>
            <a:off x="368808" y="1343892"/>
            <a:ext cx="313276" cy="231481"/>
            <a:chOff x="-3204864" y="2348880"/>
            <a:chExt cx="936104" cy="576064"/>
          </a:xfrm>
        </p:grpSpPr>
        <p:sp>
          <p:nvSpPr>
            <p:cNvPr id="23" name="Rechteckige Legende 24">
              <a:extLst>
                <a:ext uri="{FF2B5EF4-FFF2-40B4-BE49-F238E27FC236}">
                  <a16:creationId xmlns:a16="http://schemas.microsoft.com/office/drawing/2014/main" id="{F37CD7CC-079C-4A07-A225-5D03F7D783B7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Gerade Verbindung 25">
              <a:extLst>
                <a:ext uri="{FF2B5EF4-FFF2-40B4-BE49-F238E27FC236}">
                  <a16:creationId xmlns:a16="http://schemas.microsoft.com/office/drawing/2014/main" id="{0419FB0A-D224-4C35-8292-2D929AD27771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8EF4E304-DFC6-4280-911A-DF3ED85C7863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>
              <a:extLst>
                <a:ext uri="{FF2B5EF4-FFF2-40B4-BE49-F238E27FC236}">
                  <a16:creationId xmlns:a16="http://schemas.microsoft.com/office/drawing/2014/main" id="{8C7E49AD-948E-4265-9574-F703DA6517A8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917CBA-3590-42E9-B73E-CE960D291144}"/>
              </a:ext>
            </a:extLst>
          </p:cNvPr>
          <p:cNvGrpSpPr/>
          <p:nvPr/>
        </p:nvGrpSpPr>
        <p:grpSpPr>
          <a:xfrm>
            <a:off x="368808" y="3186463"/>
            <a:ext cx="432993" cy="485073"/>
            <a:chOff x="144701" y="4312079"/>
            <a:chExt cx="432993" cy="485073"/>
          </a:xfrm>
        </p:grpSpPr>
        <p:grpSp>
          <p:nvGrpSpPr>
            <p:cNvPr id="28" name="Gruppieren 28">
              <a:extLst>
                <a:ext uri="{FF2B5EF4-FFF2-40B4-BE49-F238E27FC236}">
                  <a16:creationId xmlns:a16="http://schemas.microsoft.com/office/drawing/2014/main" id="{ED1479E7-07B5-439A-88A9-CA5EA073836F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1" name="Rechteckige Legende 29">
                <a:extLst>
                  <a:ext uri="{FF2B5EF4-FFF2-40B4-BE49-F238E27FC236}">
                    <a16:creationId xmlns:a16="http://schemas.microsoft.com/office/drawing/2014/main" id="{87F7D6A1-C802-48A0-95D8-46DDE44361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Gerade Verbindung 30">
                <a:extLst>
                  <a:ext uri="{FF2B5EF4-FFF2-40B4-BE49-F238E27FC236}">
                    <a16:creationId xmlns:a16="http://schemas.microsoft.com/office/drawing/2014/main" id="{25E7656C-B03A-4A9C-99AC-5D501C8BC937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1">
                <a:extLst>
                  <a:ext uri="{FF2B5EF4-FFF2-40B4-BE49-F238E27FC236}">
                    <a16:creationId xmlns:a16="http://schemas.microsoft.com/office/drawing/2014/main" id="{C23FFF27-3119-4723-AA5D-0838955B0293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2">
                <a:extLst>
                  <a:ext uri="{FF2B5EF4-FFF2-40B4-BE49-F238E27FC236}">
                    <a16:creationId xmlns:a16="http://schemas.microsoft.com/office/drawing/2014/main" id="{AC980011-E74C-4936-B80C-DFFEC252E367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Ellipse 34">
              <a:extLst>
                <a:ext uri="{FF2B5EF4-FFF2-40B4-BE49-F238E27FC236}">
                  <a16:creationId xmlns:a16="http://schemas.microsoft.com/office/drawing/2014/main" id="{BDD94A9F-226A-4700-8552-DB8CE1CA703B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D4D7F943-CEE2-4111-AEA6-CCDCA4DD1DC2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5C29156C-F445-4D68-AEFE-A9335FC24CCF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Identification of competence and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AA310E-2B95-4867-8102-5800C697B1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107CF0-B487-42FD-BE7B-7E1D0184FB99}"/>
              </a:ext>
            </a:extLst>
          </p:cNvPr>
          <p:cNvGrpSpPr/>
          <p:nvPr/>
        </p:nvGrpSpPr>
        <p:grpSpPr>
          <a:xfrm rot="5400000">
            <a:off x="4823139" y="4024417"/>
            <a:ext cx="1015663" cy="2955980"/>
            <a:chOff x="7820039" y="2270899"/>
            <a:chExt cx="1015663" cy="295598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E645AD0-5EA8-453D-B6BC-22583711BA6E}"/>
                </a:ext>
              </a:extLst>
            </p:cNvPr>
            <p:cNvSpPr/>
            <p:nvPr/>
          </p:nvSpPr>
          <p:spPr>
            <a:xfrm rot="16200000">
              <a:off x="7120484" y="3573277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competence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requirement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EnMS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considered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9395A87-2327-443B-8407-E36B4D8C03EA}"/>
                </a:ext>
              </a:extLst>
            </p:cNvPr>
            <p:cNvSpPr/>
            <p:nvPr/>
          </p:nvSpPr>
          <p:spPr>
            <a:xfrm rot="5400000">
              <a:off x="8000698" y="209024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6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AE7D7351-99A1-47D1-B03F-E43058C707B8}"/>
              </a:ext>
            </a:extLst>
          </p:cNvPr>
          <p:cNvSpPr txBox="1"/>
          <p:nvPr/>
        </p:nvSpPr>
        <p:spPr>
          <a:xfrm>
            <a:off x="431540" y="5013176"/>
            <a:ext cx="842493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2.3.1.EN.2_Energy Managers - Energy Management Requirements and Basic Approach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Version of: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2.3.1.EN. _Energy Managers - Energy Management Requirements and Basic Approach</a:t>
            </a:r>
          </a:p>
          <a:p>
            <a:br>
              <a:rPr lang="es-ES" sz="1200" dirty="0"/>
            </a:br>
            <a:r>
              <a:rPr lang="es-ES" sz="1200" b="1" dirty="0" err="1"/>
              <a:t>Description</a:t>
            </a:r>
            <a:r>
              <a:rPr lang="es-ES" sz="1200" b="1" dirty="0"/>
              <a:t> </a:t>
            </a:r>
            <a:r>
              <a:rPr lang="es-ES" sz="1200" b="1" dirty="0" err="1"/>
              <a:t>of</a:t>
            </a:r>
            <a:r>
              <a:rPr lang="es-ES" sz="1200" b="1" dirty="0"/>
              <a:t> 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changes</a:t>
            </a:r>
            <a:r>
              <a:rPr lang="es-ES" sz="1200" b="1" dirty="0"/>
              <a:t>: </a:t>
            </a:r>
            <a:r>
              <a:rPr lang="en-US" sz="1200" dirty="0"/>
              <a:t>This presentation includes only the first two parts of the original version.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List of resources used: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3.2.EN_Awareness in Energy Efficiency.</a:t>
            </a:r>
          </a:p>
        </p:txBody>
      </p:sp>
    </p:spTree>
    <p:extLst>
      <p:ext uri="{BB962C8B-B14F-4D97-AF65-F5344CB8AC3E}">
        <p14:creationId xmlns:p14="http://schemas.microsoft.com/office/powerpoint/2010/main" val="69897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1" y="1050584"/>
            <a:ext cx="4330178" cy="113551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Introduction and overview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Task Focus Top Management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GAP Analysis &amp; 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BBBC1CD-1069-42F9-8D15-9DD9616A272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C0881-97B1-44E9-9F67-9BEF7219477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3BDFB-9BA8-46B9-8105-227A51D1377B}"/>
              </a:ext>
            </a:extLst>
          </p:cNvPr>
          <p:cNvGrpSpPr/>
          <p:nvPr/>
        </p:nvGrpSpPr>
        <p:grpSpPr>
          <a:xfrm>
            <a:off x="3860203" y="1470716"/>
            <a:ext cx="4502949" cy="4750029"/>
            <a:chOff x="3860203" y="1470716"/>
            <a:chExt cx="4502949" cy="475002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E02540C-5CCA-42F8-8898-2E2A8F9417AE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24A32AC9-68B8-4C35-A62E-C12EF7BE1730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224D7FC5-3B72-4F9A-A353-84DDB66A4486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750029"/>
              <a:chOff x="3860203" y="1470716"/>
              <a:chExt cx="4502949" cy="4750029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BA633E4-6D0B-427B-B7AC-5668165BBF57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5F4CA5E-5AA1-4AFA-A7F2-E905FB25A21B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2F105A3-6532-4AC7-ADCE-73261769DD38}"/>
                  </a:ext>
                </a:extLst>
              </p:cNvPr>
              <p:cNvSpPr txBox="1"/>
              <p:nvPr/>
            </p:nvSpPr>
            <p:spPr>
              <a:xfrm>
                <a:off x="5873778" y="56359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6C3429B-3295-450E-BC7A-BD9EEF6D42A4}"/>
                  </a:ext>
                </a:extLst>
              </p:cNvPr>
              <p:cNvSpPr txBox="1"/>
              <p:nvPr/>
            </p:nvSpPr>
            <p:spPr>
              <a:xfrm>
                <a:off x="3860203" y="3575407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A259EDE-7DBA-4CE2-BD83-32061C1C6F1A}"/>
                </a:ext>
              </a:extLst>
            </p:cNvPr>
            <p:cNvSpPr txBox="1"/>
            <p:nvPr/>
          </p:nvSpPr>
          <p:spPr>
            <a:xfrm>
              <a:off x="5436825" y="3661064"/>
              <a:ext cx="13197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cap="small" dirty="0"/>
                <a:t>Management</a:t>
              </a:r>
              <a:r>
                <a:rPr lang="es-ES" cap="small" dirty="0"/>
                <a:t>
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B4D3855-084B-45E9-BDA9-D9B79AEA97A9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6F8371C5-39B3-4974-B648-F2909E713D3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4E10AD5A-B182-46CA-B838-29325061AE63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CBF6E514-53FB-4202-A7F9-D143E999D15C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D293067C-4844-45D8-A6C0-EF205A857C72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CB06B4C-487E-426D-9E10-D020F0BB3805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8ADC22A-3564-4684-8BEE-D037055EE4B2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9E6CE38-EF2D-4434-8AC5-DB355A4C7C6B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3F4075E-CA9F-4C91-8223-981D5A5E3C59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973D1ED-CA18-4E80-BCC9-1752E14B8503}"/>
                </a:ext>
              </a:extLst>
            </p:cNvPr>
            <p:cNvSpPr txBox="1"/>
            <p:nvPr/>
          </p:nvSpPr>
          <p:spPr>
            <a:xfrm>
              <a:off x="5581667" y="2545080"/>
              <a:ext cx="102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
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C90291A-5C47-4FD6-B0A6-E77296249505}"/>
                </a:ext>
              </a:extLst>
            </p:cNvPr>
            <p:cNvSpPr txBox="1"/>
            <p:nvPr/>
          </p:nvSpPr>
          <p:spPr>
            <a:xfrm>
              <a:off x="6704378" y="3681537"/>
              <a:ext cx="108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E3A62D7-1110-4CA0-AE9A-47186D0C5D33}"/>
                </a:ext>
              </a:extLst>
            </p:cNvPr>
            <p:cNvSpPr txBox="1"/>
            <p:nvPr/>
          </p:nvSpPr>
          <p:spPr>
            <a:xfrm>
              <a:off x="5482280" y="4861125"/>
              <a:ext cx="12171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E6A076-3757-4EAA-A7B7-43ED74A81EE7}"/>
                </a:ext>
              </a:extLst>
            </p:cNvPr>
            <p:cNvSpPr txBox="1"/>
            <p:nvPr/>
          </p:nvSpPr>
          <p:spPr>
            <a:xfrm>
              <a:off x="4428611" y="3674007"/>
              <a:ext cx="1086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02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BF1249-D34B-42B7-B266-7FF504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422787"/>
            <a:ext cx="8004600" cy="5336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904DBA-99A4-4EF1-8BEE-D920A6633215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007B138-E9AD-4A28-AAA7-749B77A70836}"/>
              </a:ext>
            </a:extLst>
          </p:cNvPr>
          <p:cNvSpPr/>
          <p:nvPr/>
        </p:nvSpPr>
        <p:spPr>
          <a:xfrm>
            <a:off x="370136" y="1710803"/>
            <a:ext cx="2938214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bodies that audit and certify energy management systems.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(mandatory for accredited bodies, this indirectly results in requirements for companies as well)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3491880" y="1173706"/>
            <a:ext cx="2376264" cy="4789400"/>
          </a:xfrm>
          <a:prstGeom prst="rect">
            <a:avLst/>
          </a:prstGeom>
          <a:solidFill>
            <a:srgbClr val="C6F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>
              <a:spcBef>
                <a:spcPct val="20000"/>
              </a:spcBef>
              <a:buSzPct val="110000"/>
            </a:pPr>
            <a:r>
              <a:rPr lang="de-DE" sz="2000" b="1" dirty="0">
                <a:solidFill>
                  <a:schemeClr val="tx1"/>
                </a:solidFill>
              </a:rPr>
              <a:t>EN ISO 50001:2018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Energy Management Systems - Requirements with application guidance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A8444EA-FE14-4071-997C-D002D30DAEC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50000 family of standards - Overview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EBA143-4502-4EA2-995B-18682FF377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A687DF-9F96-4E87-B715-7B081C65C823}"/>
              </a:ext>
            </a:extLst>
          </p:cNvPr>
          <p:cNvSpPr txBox="1"/>
          <p:nvPr/>
        </p:nvSpPr>
        <p:spPr>
          <a:xfrm>
            <a:off x="370136" y="763236"/>
            <a:ext cx="831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Energy management systems: guidance for the application, maintenance and improvement of the </a:t>
            </a:r>
            <a:r>
              <a:rPr lang="en-US" alt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EnMS</a:t>
            </a:r>
            <a:r>
              <a:rPr lang="en-US" alt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 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4A6CE6-4349-477B-B48D-7EAB8622DDC3}"/>
              </a:ext>
            </a:extLst>
          </p:cNvPr>
          <p:cNvSpPr/>
          <p:nvPr/>
        </p:nvSpPr>
        <p:spPr>
          <a:xfrm>
            <a:off x="370136" y="1438275"/>
            <a:ext cx="2887720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3A9C60-FDC0-4122-9E65-2D8B1126E282}"/>
              </a:ext>
            </a:extLst>
          </p:cNvPr>
          <p:cNvSpPr/>
          <p:nvPr/>
        </p:nvSpPr>
        <p:spPr>
          <a:xfrm>
            <a:off x="535853" y="2205647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5DA3B3-ACA0-4555-9E3D-9D60749365D1}"/>
              </a:ext>
            </a:extLst>
          </p:cNvPr>
          <p:cNvSpPr/>
          <p:nvPr/>
        </p:nvSpPr>
        <p:spPr>
          <a:xfrm>
            <a:off x="370136" y="138987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50003:2014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43135D-5F4B-49DF-BF96-68DA639BB52E}"/>
              </a:ext>
            </a:extLst>
          </p:cNvPr>
          <p:cNvSpPr/>
          <p:nvPr/>
        </p:nvSpPr>
        <p:spPr>
          <a:xfrm>
            <a:off x="370136" y="3573105"/>
            <a:ext cx="293821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SzPct val="110000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Energy Management Systems - Measurement and verification of the energy performance of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organisations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- General principles and guidance.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Guideline for systematic verification measurements of the implemented measures, preparation of measurement and verification plan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183B97-9618-4B29-8267-83D7D7194A38}"/>
              </a:ext>
            </a:extLst>
          </p:cNvPr>
          <p:cNvSpPr/>
          <p:nvPr/>
        </p:nvSpPr>
        <p:spPr>
          <a:xfrm>
            <a:off x="370136" y="3300577"/>
            <a:ext cx="2887720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2637095-B964-4015-A68E-EC7E0883469C}"/>
              </a:ext>
            </a:extLst>
          </p:cNvPr>
          <p:cNvSpPr/>
          <p:nvPr/>
        </p:nvSpPr>
        <p:spPr>
          <a:xfrm>
            <a:off x="370136" y="327150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50015:2014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486DD2-2F3D-4A84-B7FF-DECF9DACE3D3}"/>
              </a:ext>
            </a:extLst>
          </p:cNvPr>
          <p:cNvSpPr/>
          <p:nvPr/>
        </p:nvSpPr>
        <p:spPr>
          <a:xfrm>
            <a:off x="6102168" y="1713865"/>
            <a:ext cx="293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Management Systems - Guidance for the application, maintenance and improvement of the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8026F4E-6FAA-4A50-B0DB-F83CBFEE9B73}"/>
              </a:ext>
            </a:extLst>
          </p:cNvPr>
          <p:cNvSpPr/>
          <p:nvPr/>
        </p:nvSpPr>
        <p:spPr>
          <a:xfrm>
            <a:off x="6102168" y="1441337"/>
            <a:ext cx="2887720" cy="276999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0B07D8-98D3-434D-B3E9-7B2C0790931F}"/>
              </a:ext>
            </a:extLst>
          </p:cNvPr>
          <p:cNvSpPr/>
          <p:nvPr/>
        </p:nvSpPr>
        <p:spPr>
          <a:xfrm>
            <a:off x="6102168" y="1718335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B6CA33-4922-438F-8E19-CF6FAACE9FFC}"/>
              </a:ext>
            </a:extLst>
          </p:cNvPr>
          <p:cNvSpPr/>
          <p:nvPr/>
        </p:nvSpPr>
        <p:spPr>
          <a:xfrm>
            <a:off x="6102168" y="1399950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50004:2014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EF775E7-39E1-42C6-9321-313C67394001}"/>
              </a:ext>
            </a:extLst>
          </p:cNvPr>
          <p:cNvSpPr/>
          <p:nvPr/>
        </p:nvSpPr>
        <p:spPr>
          <a:xfrm>
            <a:off x="6102168" y="3529709"/>
            <a:ext cx="2938214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 of energy related performance using energy output bases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energy performance indicators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EnPI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- General principles and guidelines.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buSzPct val="110000"/>
            </a:pP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Guide for users with methodological approaches &amp; practical examples on energy performance indicators, application aid for identifying influencing variables &amp; creation of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EnP</a:t>
            </a: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62DC95-4A3C-430C-B824-4AB97A015EDE}"/>
              </a:ext>
            </a:extLst>
          </p:cNvPr>
          <p:cNvSpPr/>
          <p:nvPr/>
        </p:nvSpPr>
        <p:spPr>
          <a:xfrm>
            <a:off x="6102168" y="3257181"/>
            <a:ext cx="2887720" cy="276999"/>
          </a:xfrm>
          <a:prstGeom prst="rect">
            <a:avLst/>
          </a:prstGeom>
          <a:solidFill>
            <a:srgbClr val="1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F3B359-59B4-4BE7-BEB4-859088AC2390}"/>
              </a:ext>
            </a:extLst>
          </p:cNvPr>
          <p:cNvSpPr/>
          <p:nvPr/>
        </p:nvSpPr>
        <p:spPr>
          <a:xfrm>
            <a:off x="6102168" y="3534178"/>
            <a:ext cx="2887720" cy="228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22880C-0AED-4F59-995A-A512DB719D01}"/>
              </a:ext>
            </a:extLst>
          </p:cNvPr>
          <p:cNvSpPr/>
          <p:nvPr/>
        </p:nvSpPr>
        <p:spPr>
          <a:xfrm>
            <a:off x="6102168" y="3227787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50006:2014</a:t>
            </a:r>
          </a:p>
        </p:txBody>
      </p:sp>
    </p:spTree>
    <p:extLst>
      <p:ext uri="{BB962C8B-B14F-4D97-AF65-F5344CB8AC3E}">
        <p14:creationId xmlns:p14="http://schemas.microsoft.com/office/powerpoint/2010/main" val="385275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Transitional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Regulation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Expiration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acoording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Afterwards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audits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initial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recertification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new standard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Transition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9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Adoption to the " High-Level-Structure ".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Greater responsibility and involvement of Top Management</a:t>
            </a:r>
            <a:r>
              <a:rPr lang="de-DE" b="0" dirty="0"/>
              <a:t>.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Stronger integration into strategic management processes, 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Context and risk analysis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Securing achievement of objectives.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Determination of competence and communication.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Resource planning.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Introduction of the concept of the normalization of key figures and starting points for more concrete evidence management.</a:t>
            </a:r>
            <a:endParaRPr lang="de-DE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Amendments to the Energy Data Collection Plan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Clarification of concepts and updating of definitions</a:t>
            </a:r>
            <a:r>
              <a:rPr lang="nl-NL" b="0" dirty="0"/>
              <a:t>.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Top Management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85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0687"/>
            <a:ext cx="8229600" cy="247428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ES" sz="1600" dirty="0">
                <a:solidFill>
                  <a:srgbClr val="FFC000"/>
                </a:solidFill>
              </a:rPr>
              <a:t>Top </a:t>
            </a:r>
            <a:r>
              <a:rPr lang="es-ES" sz="1600" dirty="0" err="1">
                <a:solidFill>
                  <a:srgbClr val="FFC000"/>
                </a:solidFill>
              </a:rPr>
              <a:t>management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overall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meeting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[…]</a:t>
            </a:r>
          </a:p>
          <a:p>
            <a:pPr algn="ctr">
              <a:lnSpc>
                <a:spcPts val="21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n-US" sz="1600" dirty="0"/>
              <a:t>In the course of communication within the </a:t>
            </a:r>
            <a:r>
              <a:rPr lang="en-US" sz="1600" dirty="0" err="1"/>
              <a:t>organisation</a:t>
            </a:r>
            <a:r>
              <a:rPr lang="en-US" sz="1600" dirty="0"/>
              <a:t>, top management may </a:t>
            </a:r>
            <a:r>
              <a:rPr lang="en-US" sz="1600" dirty="0" err="1"/>
              <a:t>emphasise</a:t>
            </a:r>
            <a:r>
              <a:rPr lang="en-US" sz="1600" dirty="0"/>
              <a:t> the importance of </a:t>
            </a:r>
            <a:r>
              <a:rPr lang="es-ES" sz="1600" dirty="0" err="1">
                <a:solidFill>
                  <a:srgbClr val="FFC000"/>
                </a:solidFill>
              </a:rPr>
              <a:t>energy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management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mediante actividades de participación de los empleados como el empoderamiento, la motivación, el reconocimiento, la formación, las recompensas y la participación".</a:t>
            </a:r>
          </a:p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60516" y="4104968"/>
            <a:ext cx="2924583" cy="338554"/>
          </a:xfrm>
          <a:prstGeom prst="rect">
            <a:avLst/>
          </a:prstGeom>
          <a:solidFill>
            <a:srgbClr val="1B8E95"/>
          </a:solidFill>
        </p:spPr>
        <p:txBody>
          <a:bodyPr wrap="none">
            <a:spAutoFit/>
          </a:bodyPr>
          <a:lstStyle/>
          <a:p>
            <a:pPr algn="r"/>
            <a:r>
              <a:rPr lang="sv-SE" sz="1600" b="1" i="1" dirty="0">
                <a:solidFill>
                  <a:schemeClr val="bg1"/>
                </a:solidFill>
              </a:rPr>
              <a:t>UNE EN ISO 50004:2018, </a:t>
            </a:r>
            <a:r>
              <a:rPr lang="en-US" sz="1600" b="1" i="1" dirty="0">
                <a:solidFill>
                  <a:schemeClr val="bg1"/>
                </a:solidFill>
              </a:rPr>
              <a:t>A.5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C86B8E-103A-4803-8FA6-EAAA1474EA90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Leadership and Commitment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97383-283E-4CF6-A86C-28314AE5759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39596-FEE0-4CC2-BC46-4AEFA7EA1D1D}"/>
              </a:ext>
            </a:extLst>
          </p:cNvPr>
          <p:cNvCxnSpPr/>
          <p:nvPr/>
        </p:nvCxnSpPr>
        <p:spPr>
          <a:xfrm>
            <a:off x="370136" y="1771855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6098BC8-A63D-41BC-9632-E6D3D44A39F0}"/>
              </a:ext>
            </a:extLst>
          </p:cNvPr>
          <p:cNvCxnSpPr/>
          <p:nvPr/>
        </p:nvCxnSpPr>
        <p:spPr>
          <a:xfrm>
            <a:off x="370136" y="4104968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57dcf4a7-cd30-45ae-940f-c673e6c8995a"/>
    <ds:schemaRef ds:uri="2f6a910d-138e-42c1-8e8a-320c1b7cf3f7"/>
  </ds:schemaRefs>
</ds:datastoreItem>
</file>

<file path=customXml/itemProps3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1750</Words>
  <Application>Microsoft Office PowerPoint</Application>
  <PresentationFormat>Presentación en pantalla (4:3)</PresentationFormat>
  <Paragraphs>348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inherit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6</cp:revision>
  <dcterms:created xsi:type="dcterms:W3CDTF">2015-07-06T02:50:51Z</dcterms:created>
  <dcterms:modified xsi:type="dcterms:W3CDTF">2019-07-31T10:05:55Z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