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64" r:id="rId2"/>
    <p:sldId id="466" r:id="rId3"/>
    <p:sldId id="468" r:id="rId4"/>
    <p:sldId id="514" r:id="rId5"/>
    <p:sldId id="515" r:id="rId6"/>
    <p:sldId id="508" r:id="rId7"/>
    <p:sldId id="516" r:id="rId8"/>
    <p:sldId id="519" r:id="rId9"/>
    <p:sldId id="470" r:id="rId10"/>
    <p:sldId id="473" r:id="rId11"/>
    <p:sldId id="474" r:id="rId12"/>
    <p:sldId id="481" r:id="rId13"/>
    <p:sldId id="483" r:id="rId14"/>
    <p:sldId id="486" r:id="rId15"/>
    <p:sldId id="487" r:id="rId16"/>
    <p:sldId id="495" r:id="rId17"/>
    <p:sldId id="496" r:id="rId18"/>
    <p:sldId id="502" r:id="rId19"/>
    <p:sldId id="551" r:id="rId20"/>
    <p:sldId id="554" r:id="rId21"/>
    <p:sldId id="568" r:id="rId22"/>
    <p:sldId id="577" r:id="rId23"/>
    <p:sldId id="574" r:id="rId24"/>
    <p:sldId id="542" r:id="rId25"/>
    <p:sldId id="517" r:id="rId26"/>
    <p:sldId id="518" r:id="rId27"/>
    <p:sldId id="521" r:id="rId28"/>
    <p:sldId id="522" r:id="rId29"/>
    <p:sldId id="523" r:id="rId30"/>
    <p:sldId id="524" r:id="rId31"/>
    <p:sldId id="525" r:id="rId32"/>
    <p:sldId id="526" r:id="rId33"/>
    <p:sldId id="527" r:id="rId34"/>
    <p:sldId id="528" r:id="rId35"/>
    <p:sldId id="529" r:id="rId36"/>
    <p:sldId id="530" r:id="rId37"/>
    <p:sldId id="531" r:id="rId38"/>
    <p:sldId id="532" r:id="rId39"/>
    <p:sldId id="533" r:id="rId40"/>
    <p:sldId id="534" r:id="rId41"/>
    <p:sldId id="536" r:id="rId42"/>
    <p:sldId id="537" r:id="rId43"/>
    <p:sldId id="538" r:id="rId44"/>
    <p:sldId id="539" r:id="rId45"/>
    <p:sldId id="540" r:id="rId46"/>
    <p:sldId id="541" r:id="rId47"/>
    <p:sldId id="544" r:id="rId48"/>
    <p:sldId id="545" r:id="rId49"/>
    <p:sldId id="546" r:id="rId50"/>
    <p:sldId id="547" r:id="rId51"/>
    <p:sldId id="548" r:id="rId52"/>
    <p:sldId id="549" r:id="rId53"/>
    <p:sldId id="550" r:id="rId54"/>
    <p:sldId id="578" r:id="rId55"/>
    <p:sldId id="579" r:id="rId56"/>
    <p:sldId id="342" r:id="rId5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77">
          <p15:clr>
            <a:srgbClr val="A4A3A4"/>
          </p15:clr>
        </p15:guide>
        <p15:guide id="3" pos="2880">
          <p15:clr>
            <a:srgbClr val="A4A3A4"/>
          </p15:clr>
        </p15:guide>
        <p15:guide id="4" pos="295">
          <p15:clr>
            <a:srgbClr val="A4A3A4"/>
          </p15:clr>
        </p15:guide>
        <p15:guide id="5"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2AA4A4"/>
    <a:srgbClr val="364354"/>
    <a:srgbClr val="3B495B"/>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8C10E-9057-453C-8CFD-18E99C766E90}" v="3" dt="2019-09-09T10:15:30.447"/>
  </p1510:revLst>
</p1510:revInfo>
</file>

<file path=ppt/tableStyles.xml><?xml version="1.0" encoding="utf-8"?>
<a:tblStyleLst xmlns:a="http://schemas.openxmlformats.org/drawingml/2006/main" def="{5C22544A-7EE6-4342-B048-85BDC9FD1C3A}">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58"/>
      </p:cViewPr>
      <p:guideLst>
        <p:guide orient="horz" pos="2160"/>
        <p:guide orient="horz" pos="777"/>
        <p:guide pos="2880"/>
        <p:guide pos="295"/>
        <p:guide pos="546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Zarazaga Navarro" userId="3d120633-b5e1-4aa4-9335-407903167109" providerId="ADAL" clId="{15B8C10E-9057-453C-8CFD-18E99C766E90}"/>
    <pc:docChg chg="delSld modSld">
      <pc:chgData name="Sara Zarazaga Navarro" userId="3d120633-b5e1-4aa4-9335-407903167109" providerId="ADAL" clId="{15B8C10E-9057-453C-8CFD-18E99C766E90}" dt="2019-09-09T10:15:30.448" v="2" actId="2696"/>
      <pc:docMkLst>
        <pc:docMk/>
      </pc:docMkLst>
      <pc:sldChg chg="del">
        <pc:chgData name="Sara Zarazaga Navarro" userId="3d120633-b5e1-4aa4-9335-407903167109" providerId="ADAL" clId="{15B8C10E-9057-453C-8CFD-18E99C766E90}" dt="2019-09-09T10:15:30.448" v="2" actId="2696"/>
        <pc:sldMkLst>
          <pc:docMk/>
          <pc:sldMk cId="1017086673" sldId="285"/>
        </pc:sldMkLst>
      </pc:sldChg>
      <pc:sldChg chg="modSp">
        <pc:chgData name="Sara Zarazaga Navarro" userId="3d120633-b5e1-4aa4-9335-407903167109" providerId="ADAL" clId="{15B8C10E-9057-453C-8CFD-18E99C766E90}" dt="2019-09-09T10:15:12.245" v="1" actId="207"/>
        <pc:sldMkLst>
          <pc:docMk/>
          <pc:sldMk cId="0" sldId="538"/>
        </pc:sldMkLst>
        <pc:spChg chg="mod">
          <ac:chgData name="Sara Zarazaga Navarro" userId="3d120633-b5e1-4aa4-9335-407903167109" providerId="ADAL" clId="{15B8C10E-9057-453C-8CFD-18E99C766E90}" dt="2019-09-09T10:15:12.245" v="1" actId="207"/>
          <ac:spMkLst>
            <pc:docMk/>
            <pc:sldMk cId="0" sldId="538"/>
            <ac:spMk id="82948" creationId="{862D4965-5A58-4793-AB2A-44FF6FA8272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93C-49C8-B5E7-03E9F4B797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93C-49C8-B5E7-03E9F4B797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93C-49C8-B5E7-03E9F4B797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93C-49C8-B5E7-03E9F4B797EA}"/>
              </c:ext>
            </c:extLst>
          </c:dPt>
          <c:cat>
            <c:strRef>
              <c:f>Hoja1!$A$2:$A$5</c:f>
              <c:strCache>
                <c:ptCount val="3"/>
                <c:pt idx="0">
                  <c:v>ENERGÍA</c:v>
                </c:pt>
                <c:pt idx="1">
                  <c:v>MANTENIMIENTO</c:v>
                </c:pt>
                <c:pt idx="2">
                  <c:v>INVERSIÓN</c:v>
                </c:pt>
              </c:strCache>
            </c:strRef>
          </c:cat>
          <c:val>
            <c:numRef>
              <c:f>Hoja1!$B$2:$B$5</c:f>
              <c:numCache>
                <c:formatCode>0%</c:formatCode>
                <c:ptCount val="4"/>
                <c:pt idx="0">
                  <c:v>0.8</c:v>
                </c:pt>
                <c:pt idx="1">
                  <c:v>0.08</c:v>
                </c:pt>
                <c:pt idx="2">
                  <c:v>0.12</c:v>
                </c:pt>
              </c:numCache>
            </c:numRef>
          </c:val>
          <c:extLst>
            <c:ext xmlns:c16="http://schemas.microsoft.com/office/drawing/2014/chart" uri="{C3380CC4-5D6E-409C-BE32-E72D297353CC}">
              <c16:uniqueId val="{00000000-83FA-44D6-B1D6-96C8C8E0E81A}"/>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FC5FB-F97A-4E37-8AF7-0D822AFB9E15}" type="datetimeFigureOut">
              <a:rPr lang="de-DE" smtClean="0"/>
              <a:t>14.10.2019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238008-0C65-4154-8D74-9AE6A9C91C4D}" type="slidenum">
              <a:rPr lang="de-DE" smtClean="0"/>
              <a:t>‹Nº›</a:t>
            </a:fld>
            <a:endParaRPr lang="de-DE"/>
          </a:p>
        </p:txBody>
      </p:sp>
    </p:spTree>
    <p:extLst>
      <p:ext uri="{BB962C8B-B14F-4D97-AF65-F5344CB8AC3E}">
        <p14:creationId xmlns:p14="http://schemas.microsoft.com/office/powerpoint/2010/main" val="177329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a:extLst>
              <a:ext uri="{FF2B5EF4-FFF2-40B4-BE49-F238E27FC236}">
                <a16:creationId xmlns:a16="http://schemas.microsoft.com/office/drawing/2014/main" id="{595ECC61-987A-4667-B4F6-81B8FEF4121B}"/>
              </a:ext>
            </a:extLst>
          </p:cNvPr>
          <p:cNvSpPr>
            <a:spLocks noGrp="1" noRot="1" noChangeAspect="1" noTextEdit="1"/>
          </p:cNvSpPr>
          <p:nvPr>
            <p:ph type="sldImg"/>
          </p:nvPr>
        </p:nvSpPr>
        <p:spPr>
          <a:ln/>
        </p:spPr>
      </p:sp>
      <p:sp>
        <p:nvSpPr>
          <p:cNvPr id="17411" name="2 Marcador de notas">
            <a:extLst>
              <a:ext uri="{FF2B5EF4-FFF2-40B4-BE49-F238E27FC236}">
                <a16:creationId xmlns:a16="http://schemas.microsoft.com/office/drawing/2014/main" id="{7A8B8979-9B4C-4986-B8F5-44146542E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cs typeface="Arial" panose="020B0604020202020204" pitchFamily="34" charset="0"/>
              </a:rPr>
              <a:t>First, we need to know the main concepts about lighting, in order to know what parameters we need to measure if we want to analyse and verify the performance and efficiency of the lighting system. So, what is lighting?</a:t>
            </a:r>
          </a:p>
          <a:p>
            <a:r>
              <a:rPr lang="en-GB" altLang="en-US">
                <a:latin typeface="Arial" panose="020B0604020202020204" pitchFamily="34" charset="0"/>
                <a:cs typeface="Arial" panose="020B0604020202020204" pitchFamily="34" charset="0"/>
              </a:rPr>
              <a:t>Watts</a:t>
            </a:r>
          </a:p>
          <a:p>
            <a:r>
              <a:rPr lang="en-GB" altLang="en-US">
                <a:latin typeface="Arial" panose="020B0604020202020204" pitchFamily="34" charset="0"/>
                <a:cs typeface="Arial" panose="020B0604020202020204" pitchFamily="34" charset="0"/>
              </a:rPr>
              <a:t>We will have to take into account all the lights that are installed in this room, each one has a power of lighting, so we will equal them, in order to know the total power of lighting that is installed in this room. Then, the lighting system will provide a luminous flux. About the luminous flux, not all kind of lights have the same characteristics and depends on the type, the luminous flux will be different. So, in this case we have x number of lights, with a x kW to provide a particular luminous flux to have a good lighting level, but if we wanted to modify this installation using another kind of lights,  we would have to know the quantity of lumens that the new lights have in order to know the exact number of them that we would need, because if the new lights had less luminous flux than the current ones, then we would need more number, or more lighting power, and it will means more energy consumption. </a:t>
            </a:r>
          </a:p>
        </p:txBody>
      </p:sp>
      <p:sp>
        <p:nvSpPr>
          <p:cNvPr id="17412" name="3 Marcador de número de diapositiva">
            <a:extLst>
              <a:ext uri="{FF2B5EF4-FFF2-40B4-BE49-F238E27FC236}">
                <a16:creationId xmlns:a16="http://schemas.microsoft.com/office/drawing/2014/main" id="{588CF0C9-7BDA-4E62-93F9-A7663A060F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17C1012-1812-412C-8BCF-5E960C2AA5D2}" type="slidenum">
              <a:rPr lang="es-ES" altLang="en-US"/>
              <a:pPr>
                <a:spcBef>
                  <a:spcPct val="0"/>
                </a:spcBef>
              </a:pPr>
              <a:t>4</a:t>
            </a:fld>
            <a:endParaRPr lang="es-E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a:extLst>
              <a:ext uri="{FF2B5EF4-FFF2-40B4-BE49-F238E27FC236}">
                <a16:creationId xmlns:a16="http://schemas.microsoft.com/office/drawing/2014/main" id="{B4633FE8-B991-43BA-8EF8-F2F8AB009E6B}"/>
              </a:ext>
            </a:extLst>
          </p:cNvPr>
          <p:cNvSpPr>
            <a:spLocks noGrp="1" noRot="1" noChangeAspect="1" noTextEdit="1"/>
          </p:cNvSpPr>
          <p:nvPr>
            <p:ph type="sldImg"/>
          </p:nvPr>
        </p:nvSpPr>
        <p:spPr>
          <a:ln/>
        </p:spPr>
      </p:sp>
      <p:sp>
        <p:nvSpPr>
          <p:cNvPr id="51203" name="2 Marcador de notas">
            <a:extLst>
              <a:ext uri="{FF2B5EF4-FFF2-40B4-BE49-F238E27FC236}">
                <a16:creationId xmlns:a16="http://schemas.microsoft.com/office/drawing/2014/main" id="{1E7A7E04-3652-46AA-AF95-4391BF4CDF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There are three temperature directions, emission, reflection a transmission. </a:t>
            </a:r>
          </a:p>
        </p:txBody>
      </p:sp>
      <p:sp>
        <p:nvSpPr>
          <p:cNvPr id="51204" name="3 Marcador de número de diapositiva">
            <a:extLst>
              <a:ext uri="{FF2B5EF4-FFF2-40B4-BE49-F238E27FC236}">
                <a16:creationId xmlns:a16="http://schemas.microsoft.com/office/drawing/2014/main" id="{4BDDE816-0139-4DC5-8721-B9DA227D8F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2731276-D03F-4213-A15C-C1395B3D7DC5}" type="slidenum">
              <a:rPr lang="es-ES" altLang="en-US"/>
              <a:pPr>
                <a:spcBef>
                  <a:spcPct val="0"/>
                </a:spcBef>
              </a:pPr>
              <a:t>28</a:t>
            </a:fld>
            <a:endParaRPr lang="es-E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a:extLst>
              <a:ext uri="{FF2B5EF4-FFF2-40B4-BE49-F238E27FC236}">
                <a16:creationId xmlns:a16="http://schemas.microsoft.com/office/drawing/2014/main" id="{EA73AB8A-0C27-4CA1-92D9-21C6D3DCAC57}"/>
              </a:ext>
            </a:extLst>
          </p:cNvPr>
          <p:cNvSpPr>
            <a:spLocks noGrp="1" noRot="1" noChangeAspect="1" noTextEdit="1"/>
          </p:cNvSpPr>
          <p:nvPr>
            <p:ph type="sldImg"/>
          </p:nvPr>
        </p:nvSpPr>
        <p:spPr>
          <a:ln/>
        </p:spPr>
      </p:sp>
      <p:sp>
        <p:nvSpPr>
          <p:cNvPr id="53251" name="2 Marcador de notas">
            <a:extLst>
              <a:ext uri="{FF2B5EF4-FFF2-40B4-BE49-F238E27FC236}">
                <a16:creationId xmlns:a16="http://schemas.microsoft.com/office/drawing/2014/main" id="{D381A771-97C1-4A69-A2C7-2DBF3CCF99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Aluminum, concrete, steel, cotton, glass, copper, wood….</a:t>
            </a:r>
          </a:p>
          <a:p>
            <a:r>
              <a:rPr lang="es-ES" altLang="en-US">
                <a:latin typeface="Arial" panose="020B0604020202020204" pitchFamily="34" charset="0"/>
                <a:cs typeface="Arial" panose="020B0604020202020204" pitchFamily="34" charset="0"/>
              </a:rPr>
              <a:t>In the example that we are going to do now, we are just going to do a visual inspection to detect possible problems in the building envelope, in case we wanted to do a measurement, depending on the construction materials, we should do different measurements in the windows and in the different parts of the wall, because the emissivity is different for each material. Ok? Or if we are doing an energy review in an enterprise, we would have to modify the configuration according to the material, the steel of a motor, plastic of pipes….</a:t>
            </a:r>
          </a:p>
        </p:txBody>
      </p:sp>
      <p:sp>
        <p:nvSpPr>
          <p:cNvPr id="53252" name="3 Marcador de número de diapositiva">
            <a:extLst>
              <a:ext uri="{FF2B5EF4-FFF2-40B4-BE49-F238E27FC236}">
                <a16:creationId xmlns:a16="http://schemas.microsoft.com/office/drawing/2014/main" id="{4130281A-5AAA-495B-809E-FE2F62A92C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4AAA4BF-00E0-4924-86A4-9ECFD57F817F}" type="slidenum">
              <a:rPr lang="es-ES" altLang="en-US"/>
              <a:pPr>
                <a:spcBef>
                  <a:spcPct val="0"/>
                </a:spcBef>
              </a:pPr>
              <a:t>29</a:t>
            </a:fld>
            <a:endParaRPr lang="es-E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a:extLst>
              <a:ext uri="{FF2B5EF4-FFF2-40B4-BE49-F238E27FC236}">
                <a16:creationId xmlns:a16="http://schemas.microsoft.com/office/drawing/2014/main" id="{744E6FD7-FCB0-4925-B7CB-9688164D5067}"/>
              </a:ext>
            </a:extLst>
          </p:cNvPr>
          <p:cNvSpPr>
            <a:spLocks noGrp="1" noRot="1" noChangeAspect="1" noTextEdit="1"/>
          </p:cNvSpPr>
          <p:nvPr>
            <p:ph type="sldImg"/>
          </p:nvPr>
        </p:nvSpPr>
        <p:spPr>
          <a:ln/>
        </p:spPr>
      </p:sp>
      <p:sp>
        <p:nvSpPr>
          <p:cNvPr id="55299" name="2 Marcador de notas">
            <a:extLst>
              <a:ext uri="{FF2B5EF4-FFF2-40B4-BE49-F238E27FC236}">
                <a16:creationId xmlns:a16="http://schemas.microsoft.com/office/drawing/2014/main" id="{9586D347-1B88-4D2A-B120-8B1A7BFB09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It is important to take a real photograph to identify the thermografy after the inspection. Try to avoid sun light or lights that can provide disturbances…. You also need to adjust the scale according to the measurement range, it is not the same the temperatures that you measure in a boiler or engine than in a building. The shorter the distance is the better measurement you have.</a:t>
            </a:r>
          </a:p>
        </p:txBody>
      </p:sp>
      <p:sp>
        <p:nvSpPr>
          <p:cNvPr id="55300" name="3 Marcador de número de diapositiva">
            <a:extLst>
              <a:ext uri="{FF2B5EF4-FFF2-40B4-BE49-F238E27FC236}">
                <a16:creationId xmlns:a16="http://schemas.microsoft.com/office/drawing/2014/main" id="{47F5A9DE-E4E2-48E6-8A76-E74BCB4CE7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2A8350C-ADCB-4710-A32F-080C20875386}" type="slidenum">
              <a:rPr lang="es-ES" altLang="en-US"/>
              <a:pPr>
                <a:spcBef>
                  <a:spcPct val="0"/>
                </a:spcBef>
              </a:pPr>
              <a:t>30</a:t>
            </a:fld>
            <a:endParaRPr lang="es-E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a:extLst>
              <a:ext uri="{FF2B5EF4-FFF2-40B4-BE49-F238E27FC236}">
                <a16:creationId xmlns:a16="http://schemas.microsoft.com/office/drawing/2014/main" id="{FBAE9291-6EA9-4EBC-9B24-CBBA5F9124AB}"/>
              </a:ext>
            </a:extLst>
          </p:cNvPr>
          <p:cNvSpPr>
            <a:spLocks noGrp="1" noRot="1" noChangeAspect="1" noTextEdit="1"/>
          </p:cNvSpPr>
          <p:nvPr>
            <p:ph type="sldImg"/>
          </p:nvPr>
        </p:nvSpPr>
        <p:spPr>
          <a:ln/>
        </p:spPr>
      </p:sp>
      <p:sp>
        <p:nvSpPr>
          <p:cNvPr id="57347" name="2 Marcador de notas">
            <a:extLst>
              <a:ext uri="{FF2B5EF4-FFF2-40B4-BE49-F238E27FC236}">
                <a16:creationId xmlns:a16="http://schemas.microsoft.com/office/drawing/2014/main" id="{5BDCBA02-9F61-4816-9D9E-7C374A726B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a:latin typeface="Arial" panose="020B0604020202020204" pitchFamily="34" charset="0"/>
              <a:cs typeface="Arial" panose="020B0604020202020204" pitchFamily="34" charset="0"/>
            </a:endParaRPr>
          </a:p>
        </p:txBody>
      </p:sp>
      <p:sp>
        <p:nvSpPr>
          <p:cNvPr id="57348" name="3 Marcador de número de diapositiva">
            <a:extLst>
              <a:ext uri="{FF2B5EF4-FFF2-40B4-BE49-F238E27FC236}">
                <a16:creationId xmlns:a16="http://schemas.microsoft.com/office/drawing/2014/main" id="{D1051E64-AA9B-4F24-B1D9-45330BFA7A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7D7D83D-73AF-4F82-9B62-A2A21A0B02DD}" type="slidenum">
              <a:rPr lang="es-ES" altLang="en-US"/>
              <a:pPr>
                <a:spcBef>
                  <a:spcPct val="0"/>
                </a:spcBef>
              </a:pPr>
              <a:t>31</a:t>
            </a:fld>
            <a:endParaRPr lang="es-E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a:extLst>
              <a:ext uri="{FF2B5EF4-FFF2-40B4-BE49-F238E27FC236}">
                <a16:creationId xmlns:a16="http://schemas.microsoft.com/office/drawing/2014/main" id="{1F4F8D90-F810-4F9E-BB46-F407338E85ED}"/>
              </a:ext>
            </a:extLst>
          </p:cNvPr>
          <p:cNvSpPr>
            <a:spLocks noGrp="1" noRot="1" noChangeAspect="1" noTextEdit="1"/>
          </p:cNvSpPr>
          <p:nvPr>
            <p:ph type="sldImg"/>
          </p:nvPr>
        </p:nvSpPr>
        <p:spPr>
          <a:ln/>
        </p:spPr>
      </p:sp>
      <p:sp>
        <p:nvSpPr>
          <p:cNvPr id="59395" name="2 Marcador de notas">
            <a:extLst>
              <a:ext uri="{FF2B5EF4-FFF2-40B4-BE49-F238E27FC236}">
                <a16:creationId xmlns:a16="http://schemas.microsoft.com/office/drawing/2014/main" id="{D4972BFA-A74E-40A7-8511-3F25BB700C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
        <p:nvSpPr>
          <p:cNvPr id="59396" name="3 Marcador de número de diapositiva">
            <a:extLst>
              <a:ext uri="{FF2B5EF4-FFF2-40B4-BE49-F238E27FC236}">
                <a16:creationId xmlns:a16="http://schemas.microsoft.com/office/drawing/2014/main" id="{0F9B0744-25D2-4D62-8CE1-F82D75972C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76288" indent="-298450" defTabSz="922338">
              <a:spcBef>
                <a:spcPct val="30000"/>
              </a:spcBef>
              <a:defRPr sz="1200">
                <a:solidFill>
                  <a:schemeClr val="tx1"/>
                </a:solidFill>
                <a:latin typeface="Arial" panose="020B0604020202020204" pitchFamily="34" charset="0"/>
                <a:cs typeface="Arial" panose="020B0604020202020204" pitchFamily="34" charset="0"/>
              </a:defRPr>
            </a:lvl2pPr>
            <a:lvl3pPr marL="1193800" indent="-238125" defTabSz="922338">
              <a:spcBef>
                <a:spcPct val="30000"/>
              </a:spcBef>
              <a:defRPr sz="1200">
                <a:solidFill>
                  <a:schemeClr val="tx1"/>
                </a:solidFill>
                <a:latin typeface="Arial" panose="020B0604020202020204" pitchFamily="34" charset="0"/>
                <a:cs typeface="Arial" panose="020B0604020202020204" pitchFamily="34" charset="0"/>
              </a:defRPr>
            </a:lvl3pPr>
            <a:lvl4pPr marL="1671638" indent="-238125" defTabSz="922338">
              <a:spcBef>
                <a:spcPct val="30000"/>
              </a:spcBef>
              <a:defRPr sz="1200">
                <a:solidFill>
                  <a:schemeClr val="tx1"/>
                </a:solidFill>
                <a:latin typeface="Arial" panose="020B0604020202020204" pitchFamily="34" charset="0"/>
                <a:cs typeface="Arial" panose="020B0604020202020204" pitchFamily="34" charset="0"/>
              </a:defRPr>
            </a:lvl4pPr>
            <a:lvl5pPr marL="2149475" indent="-238125" defTabSz="922338">
              <a:spcBef>
                <a:spcPct val="30000"/>
              </a:spcBef>
              <a:defRPr sz="1200">
                <a:solidFill>
                  <a:schemeClr val="tx1"/>
                </a:solidFill>
                <a:latin typeface="Arial" panose="020B0604020202020204" pitchFamily="34" charset="0"/>
                <a:cs typeface="Arial" panose="020B0604020202020204" pitchFamily="34" charset="0"/>
              </a:defRPr>
            </a:lvl5pPr>
            <a:lvl6pPr marL="2606675" indent="-238125"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63875" indent="-238125"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21075" indent="-238125"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78275" indent="-238125"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CD2E6EF-B354-42AB-AD6A-2132155889D9}" type="slidenum">
              <a:rPr lang="es-ES" altLang="es-ES">
                <a:latin typeface="Calibri" panose="020F0502020204030204" pitchFamily="34" charset="0"/>
              </a:rPr>
              <a:pPr>
                <a:spcBef>
                  <a:spcPct val="0"/>
                </a:spcBef>
              </a:pPr>
              <a:t>32</a:t>
            </a:fld>
            <a:endParaRPr lang="es-ES" altLang="es-E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a:extLst>
              <a:ext uri="{FF2B5EF4-FFF2-40B4-BE49-F238E27FC236}">
                <a16:creationId xmlns:a16="http://schemas.microsoft.com/office/drawing/2014/main" id="{6ABC8FFD-8910-47AA-9C62-3AFB630982DC}"/>
              </a:ext>
            </a:extLst>
          </p:cNvPr>
          <p:cNvSpPr>
            <a:spLocks noGrp="1" noRot="1" noChangeAspect="1" noTextEdit="1"/>
          </p:cNvSpPr>
          <p:nvPr>
            <p:ph type="sldImg"/>
          </p:nvPr>
        </p:nvSpPr>
        <p:spPr>
          <a:ln/>
        </p:spPr>
      </p:sp>
      <p:sp>
        <p:nvSpPr>
          <p:cNvPr id="61443" name="2 Marcador de notas">
            <a:extLst>
              <a:ext uri="{FF2B5EF4-FFF2-40B4-BE49-F238E27FC236}">
                <a16:creationId xmlns:a16="http://schemas.microsoft.com/office/drawing/2014/main" id="{7AB4632B-6DC3-44F4-AAFE-D98F97A193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a:latin typeface="Arial" panose="020B0604020202020204" pitchFamily="34" charset="0"/>
              <a:cs typeface="Arial" panose="020B0604020202020204" pitchFamily="34" charset="0"/>
            </a:endParaRPr>
          </a:p>
        </p:txBody>
      </p:sp>
      <p:sp>
        <p:nvSpPr>
          <p:cNvPr id="61444" name="3 Marcador de número de diapositiva">
            <a:extLst>
              <a:ext uri="{FF2B5EF4-FFF2-40B4-BE49-F238E27FC236}">
                <a16:creationId xmlns:a16="http://schemas.microsoft.com/office/drawing/2014/main" id="{807B9E47-2B8A-45C1-B090-3B2A9450AF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D0BA3D2-58ED-4B52-A54B-BA99F68BD0F7}" type="slidenum">
              <a:rPr lang="es-ES" altLang="en-US"/>
              <a:pPr>
                <a:spcBef>
                  <a:spcPct val="0"/>
                </a:spcBef>
              </a:pPr>
              <a:t>33</a:t>
            </a:fld>
            <a:endParaRPr lang="es-E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Marcador de imagen de diapositiva">
            <a:extLst>
              <a:ext uri="{FF2B5EF4-FFF2-40B4-BE49-F238E27FC236}">
                <a16:creationId xmlns:a16="http://schemas.microsoft.com/office/drawing/2014/main" id="{EFD4933F-D8D8-48F7-9048-EDE1C0A5FA92}"/>
              </a:ext>
            </a:extLst>
          </p:cNvPr>
          <p:cNvSpPr>
            <a:spLocks noGrp="1" noRot="1" noChangeAspect="1" noTextEdit="1"/>
          </p:cNvSpPr>
          <p:nvPr>
            <p:ph type="sldImg"/>
          </p:nvPr>
        </p:nvSpPr>
        <p:spPr>
          <a:ln/>
        </p:spPr>
      </p:sp>
      <p:sp>
        <p:nvSpPr>
          <p:cNvPr id="63491" name="2 Marcador de notas">
            <a:extLst>
              <a:ext uri="{FF2B5EF4-FFF2-40B4-BE49-F238E27FC236}">
                <a16:creationId xmlns:a16="http://schemas.microsoft.com/office/drawing/2014/main" id="{4DE52DE9-4E3D-49E0-A2AB-73014F3B17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We can calculate U-Value by hand if we know the different layers that make up a wall and also if we know the thermal characteristics of each material, conductivity and thickness.  </a:t>
            </a:r>
          </a:p>
        </p:txBody>
      </p:sp>
      <p:sp>
        <p:nvSpPr>
          <p:cNvPr id="63492" name="3 Marcador de número de diapositiva">
            <a:extLst>
              <a:ext uri="{FF2B5EF4-FFF2-40B4-BE49-F238E27FC236}">
                <a16:creationId xmlns:a16="http://schemas.microsoft.com/office/drawing/2014/main" id="{A4D79EB6-BE7B-45E8-82CA-641ABAB96B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5D1FC25-7921-4182-9B9A-124B5C982C9D}" type="slidenum">
              <a:rPr lang="es-ES" altLang="en-US"/>
              <a:pPr>
                <a:spcBef>
                  <a:spcPct val="0"/>
                </a:spcBef>
              </a:pPr>
              <a:t>34</a:t>
            </a:fld>
            <a:endParaRPr lang="es-E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a:extLst>
              <a:ext uri="{FF2B5EF4-FFF2-40B4-BE49-F238E27FC236}">
                <a16:creationId xmlns:a16="http://schemas.microsoft.com/office/drawing/2014/main" id="{FE789EE7-9C4E-41C7-86A5-DAFEC072DF6E}"/>
              </a:ext>
            </a:extLst>
          </p:cNvPr>
          <p:cNvSpPr>
            <a:spLocks noGrp="1" noRot="1" noChangeAspect="1" noTextEdit="1"/>
          </p:cNvSpPr>
          <p:nvPr>
            <p:ph type="sldImg"/>
          </p:nvPr>
        </p:nvSpPr>
        <p:spPr>
          <a:ln/>
        </p:spPr>
      </p:sp>
      <p:sp>
        <p:nvSpPr>
          <p:cNvPr id="65539" name="2 Marcador de notas">
            <a:extLst>
              <a:ext uri="{FF2B5EF4-FFF2-40B4-BE49-F238E27FC236}">
                <a16:creationId xmlns:a16="http://schemas.microsoft.com/office/drawing/2014/main" id="{B5D18B20-8B56-454A-97E0-884C04FB92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We have a wall, and we have three different heat flux, indoor, through the wall and outdoor. If we want to do the calculation by hand we will need to know the material composition of the wall. If not, we will use a U-Value meter. And the U-value meter uses this equation.</a:t>
            </a:r>
          </a:p>
        </p:txBody>
      </p:sp>
      <p:sp>
        <p:nvSpPr>
          <p:cNvPr id="65540" name="3 Marcador de número de diapositiva">
            <a:extLst>
              <a:ext uri="{FF2B5EF4-FFF2-40B4-BE49-F238E27FC236}">
                <a16:creationId xmlns:a16="http://schemas.microsoft.com/office/drawing/2014/main" id="{A80D17E1-DA33-4861-86BB-5B1C5028FE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6BCBDFF-80BA-4604-A36B-926D8C473964}" type="slidenum">
              <a:rPr lang="es-ES" altLang="en-US"/>
              <a:pPr>
                <a:spcBef>
                  <a:spcPct val="0"/>
                </a:spcBef>
              </a:pPr>
              <a:t>35</a:t>
            </a:fld>
            <a:endParaRPr lang="es-E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a:extLst>
              <a:ext uri="{FF2B5EF4-FFF2-40B4-BE49-F238E27FC236}">
                <a16:creationId xmlns:a16="http://schemas.microsoft.com/office/drawing/2014/main" id="{5012BFCF-CB9E-4C7F-9EE3-2618E0DC664F}"/>
              </a:ext>
            </a:extLst>
          </p:cNvPr>
          <p:cNvSpPr>
            <a:spLocks noGrp="1" noRot="1" noChangeAspect="1" noTextEdit="1"/>
          </p:cNvSpPr>
          <p:nvPr>
            <p:ph type="sldImg"/>
          </p:nvPr>
        </p:nvSpPr>
        <p:spPr>
          <a:ln/>
        </p:spPr>
      </p:sp>
      <p:sp>
        <p:nvSpPr>
          <p:cNvPr id="67587" name="2 Marcador de notas">
            <a:extLst>
              <a:ext uri="{FF2B5EF4-FFF2-40B4-BE49-F238E27FC236}">
                <a16:creationId xmlns:a16="http://schemas.microsoft.com/office/drawing/2014/main" id="{D81F1577-B3F7-42B1-BC64-62C854EE0A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We have a wall, and we have three different heat flux, indoor, through the wall and outdoor. If we want to do the calculation by hand we will need to know the material composition of the wall. If not, we will use a U-Value meter. And the U-value meter uses this equation.</a:t>
            </a:r>
          </a:p>
        </p:txBody>
      </p:sp>
      <p:sp>
        <p:nvSpPr>
          <p:cNvPr id="67588" name="3 Marcador de número de diapositiva">
            <a:extLst>
              <a:ext uri="{FF2B5EF4-FFF2-40B4-BE49-F238E27FC236}">
                <a16:creationId xmlns:a16="http://schemas.microsoft.com/office/drawing/2014/main" id="{3F62E703-10B9-4D24-8E29-F37434E411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7A16DA2-CEF4-4A15-8096-4EBE6E121331}" type="slidenum">
              <a:rPr lang="es-ES" altLang="en-US"/>
              <a:pPr>
                <a:spcBef>
                  <a:spcPct val="0"/>
                </a:spcBef>
              </a:pPr>
              <a:t>36</a:t>
            </a:fld>
            <a:endParaRPr lang="es-E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a:extLst>
              <a:ext uri="{FF2B5EF4-FFF2-40B4-BE49-F238E27FC236}">
                <a16:creationId xmlns:a16="http://schemas.microsoft.com/office/drawing/2014/main" id="{40040C5A-30EB-4682-B4FF-C2582A0DCBF4}"/>
              </a:ext>
            </a:extLst>
          </p:cNvPr>
          <p:cNvSpPr>
            <a:spLocks noGrp="1" noRot="1" noChangeAspect="1" noTextEdit="1"/>
          </p:cNvSpPr>
          <p:nvPr>
            <p:ph type="sldImg"/>
          </p:nvPr>
        </p:nvSpPr>
        <p:spPr>
          <a:ln/>
        </p:spPr>
      </p:sp>
      <p:sp>
        <p:nvSpPr>
          <p:cNvPr id="3" name="2 Marcador de notas">
            <a:extLst>
              <a:ext uri="{FF2B5EF4-FFF2-40B4-BE49-F238E27FC236}">
                <a16:creationId xmlns:a16="http://schemas.microsoft.com/office/drawing/2014/main" id="{F364DFFE-882E-4CD4-8203-C72592050EB1}"/>
              </a:ext>
            </a:extLst>
          </p:cNvPr>
          <p:cNvSpPr>
            <a:spLocks noGrp="1"/>
          </p:cNvSpPr>
          <p:nvPr>
            <p:ph type="body" idx="1"/>
          </p:nvPr>
        </p:nvSpPr>
        <p:spPr/>
        <p:txBody>
          <a:bodyPr/>
          <a:lstStyle/>
          <a:p>
            <a:pPr algn="just">
              <a:defRPr/>
            </a:pPr>
            <a:r>
              <a:rPr lang="en-GB" sz="1400"/>
              <a:t>The external conditions influence:</a:t>
            </a:r>
          </a:p>
          <a:p>
            <a:pPr marL="275692" indent="-275692" algn="just">
              <a:buFont typeface="Arial" panose="020B0604020202020204" pitchFamily="34" charset="0"/>
              <a:buChar char="•"/>
              <a:defRPr/>
            </a:pPr>
            <a:r>
              <a:rPr lang="en-US"/>
              <a:t>The difference in temperature between the inside and outside of the building is at least 5°C.</a:t>
            </a:r>
          </a:p>
          <a:p>
            <a:pPr marL="275692" indent="-275692" algn="just">
              <a:buFont typeface="Arial" panose="020B0604020202020204" pitchFamily="34" charset="0"/>
              <a:buChar char="•"/>
              <a:defRPr/>
            </a:pPr>
            <a:r>
              <a:rPr lang="en-US"/>
              <a:t>The weather is cloudy rather than sunny (this makes accurate measurement of temperature easier).</a:t>
            </a:r>
          </a:p>
          <a:p>
            <a:pPr marL="275692" indent="-275692" algn="just">
              <a:buFont typeface="Arial" panose="020B0604020202020204" pitchFamily="34" charset="0"/>
              <a:buChar char="•"/>
              <a:defRPr/>
            </a:pPr>
            <a:r>
              <a:rPr lang="en-US"/>
              <a:t>There is good thermal contact between the heat flux meter and the wall or roof being tested.</a:t>
            </a:r>
          </a:p>
          <a:p>
            <a:pPr marL="275692" indent="-275692" algn="just">
              <a:buFont typeface="Arial" panose="020B0604020202020204" pitchFamily="34" charset="0"/>
              <a:buChar char="•"/>
              <a:defRPr/>
            </a:pPr>
            <a:r>
              <a:rPr lang="en-US"/>
              <a:t>The monitoring of heat flow and temperatures is carried out over at least 72 hours.</a:t>
            </a:r>
          </a:p>
          <a:p>
            <a:pPr marL="275692" indent="-275692" algn="just">
              <a:buFont typeface="Arial" panose="020B0604020202020204" pitchFamily="34" charset="0"/>
              <a:buChar char="•"/>
              <a:defRPr/>
            </a:pPr>
            <a:r>
              <a:rPr lang="en-US"/>
              <a:t>Different spots on a building element are measured or a thermographic camera is used to secure the homogeneity of the building element.</a:t>
            </a:r>
          </a:p>
          <a:p>
            <a:pPr>
              <a:defRPr/>
            </a:pPr>
            <a:endParaRPr lang="es-ES"/>
          </a:p>
        </p:txBody>
      </p:sp>
      <p:sp>
        <p:nvSpPr>
          <p:cNvPr id="69636" name="3 Marcador de número de diapositiva">
            <a:extLst>
              <a:ext uri="{FF2B5EF4-FFF2-40B4-BE49-F238E27FC236}">
                <a16:creationId xmlns:a16="http://schemas.microsoft.com/office/drawing/2014/main" id="{AED28086-0472-4CA2-B6E4-BEB5ABE58E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EA5E67A-777D-477A-801C-47CC153D3F94}" type="slidenum">
              <a:rPr lang="es-ES" altLang="en-US"/>
              <a:pPr>
                <a:spcBef>
                  <a:spcPct val="0"/>
                </a:spcBef>
              </a:pPr>
              <a:t>37</a:t>
            </a:fld>
            <a:endParaRPr lang="es-E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a:extLst>
              <a:ext uri="{FF2B5EF4-FFF2-40B4-BE49-F238E27FC236}">
                <a16:creationId xmlns:a16="http://schemas.microsoft.com/office/drawing/2014/main" id="{417365E2-F4DA-414E-B44C-261B0DBE626D}"/>
              </a:ext>
            </a:extLst>
          </p:cNvPr>
          <p:cNvSpPr>
            <a:spLocks noGrp="1" noRot="1" noChangeAspect="1" noTextEdit="1"/>
          </p:cNvSpPr>
          <p:nvPr>
            <p:ph type="sldImg"/>
          </p:nvPr>
        </p:nvSpPr>
        <p:spPr>
          <a:ln/>
        </p:spPr>
      </p:sp>
      <p:sp>
        <p:nvSpPr>
          <p:cNvPr id="19459" name="2 Marcador de notas">
            <a:extLst>
              <a:ext uri="{FF2B5EF4-FFF2-40B4-BE49-F238E27FC236}">
                <a16:creationId xmlns:a16="http://schemas.microsoft.com/office/drawing/2014/main" id="{51101B2C-EE4A-4267-ADFC-2F4DCA52FD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So, apart from the luminous flux, it is important to know the following concept, the luminous efficacy, that is the ratio of luminous flux to power lighting. Lumens divides by Watts. Our intention in energy efficiency is to provide the same lighting level, the same luminous flux or even more than currently, using less electricity, with less electric power. Why do not we use incandescent light bulb? Because more than the 80% of the power are lost, most of the losses are due to the heat losses. So, they produce more energy consumption, and also the increase of the Air conditioning, because you imagine in summer, here in Zaragoza, if you have a room with a certain number of incandescent lights….</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Other parameter that you need to know to evaluate the lighting is the area you need to light up.</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So there are three important parameters, the lighting power (Watts), the luminous flux (lumens) and the square meters of the area you need to light up.</a:t>
            </a:r>
          </a:p>
        </p:txBody>
      </p:sp>
      <p:sp>
        <p:nvSpPr>
          <p:cNvPr id="19460" name="3 Marcador de número de diapositiva">
            <a:extLst>
              <a:ext uri="{FF2B5EF4-FFF2-40B4-BE49-F238E27FC236}">
                <a16:creationId xmlns:a16="http://schemas.microsoft.com/office/drawing/2014/main" id="{4578066A-D124-433A-9729-7A88395D37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C972954-E898-4BFF-BF78-1D7E15480A2B}" type="slidenum">
              <a:rPr lang="es-ES" altLang="en-US"/>
              <a:pPr>
                <a:spcBef>
                  <a:spcPct val="0"/>
                </a:spcBef>
              </a:pPr>
              <a:t>5</a:t>
            </a:fld>
            <a:endParaRPr lang="es-E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a:extLst>
              <a:ext uri="{FF2B5EF4-FFF2-40B4-BE49-F238E27FC236}">
                <a16:creationId xmlns:a16="http://schemas.microsoft.com/office/drawing/2014/main" id="{9B5643B2-7544-4861-9780-E66372746B13}"/>
              </a:ext>
            </a:extLst>
          </p:cNvPr>
          <p:cNvSpPr>
            <a:spLocks noGrp="1" noRot="1" noChangeAspect="1" noTextEdit="1"/>
          </p:cNvSpPr>
          <p:nvPr>
            <p:ph type="sldImg"/>
          </p:nvPr>
        </p:nvSpPr>
        <p:spPr>
          <a:ln/>
        </p:spPr>
      </p:sp>
      <p:sp>
        <p:nvSpPr>
          <p:cNvPr id="71683" name="2 Marcador de notas">
            <a:extLst>
              <a:ext uri="{FF2B5EF4-FFF2-40B4-BE49-F238E27FC236}">
                <a16:creationId xmlns:a16="http://schemas.microsoft.com/office/drawing/2014/main" id="{81900733-F5CF-476E-B099-D1A66F0275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I’ve brought the equipment that the energy efficiency area has.</a:t>
            </a:r>
          </a:p>
          <a:p>
            <a:r>
              <a:rPr lang="en-US" altLang="en-US">
                <a:latin typeface="Arial" panose="020B0604020202020204" pitchFamily="34" charset="0"/>
                <a:cs typeface="Arial" panose="020B0604020202020204" pitchFamily="34" charset="0"/>
              </a:rPr>
              <a:t>The testo 635-2 thermohygrometer then calculates the U-value automatically and indicates this on the display. Thanks to the integrated reading memory, you can store the measurement data in the instrument and subsequently evaluate it on the PC using the software.</a:t>
            </a:r>
            <a:endParaRPr lang="es-ES" altLang="en-US">
              <a:latin typeface="Arial" panose="020B0604020202020204" pitchFamily="34" charset="0"/>
              <a:cs typeface="Arial" panose="020B0604020202020204" pitchFamily="34" charset="0"/>
            </a:endParaRPr>
          </a:p>
        </p:txBody>
      </p:sp>
      <p:sp>
        <p:nvSpPr>
          <p:cNvPr id="71684" name="3 Marcador de número de diapositiva">
            <a:extLst>
              <a:ext uri="{FF2B5EF4-FFF2-40B4-BE49-F238E27FC236}">
                <a16:creationId xmlns:a16="http://schemas.microsoft.com/office/drawing/2014/main" id="{774BFA96-380F-4FD1-A7FB-989E519CA0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A68F9A7-0541-4657-9496-579528ED72F5}" type="slidenum">
              <a:rPr lang="es-ES" altLang="en-US"/>
              <a:pPr>
                <a:spcBef>
                  <a:spcPct val="0"/>
                </a:spcBef>
              </a:pPr>
              <a:t>38</a:t>
            </a:fld>
            <a:endParaRPr lang="es-E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a:extLst>
              <a:ext uri="{FF2B5EF4-FFF2-40B4-BE49-F238E27FC236}">
                <a16:creationId xmlns:a16="http://schemas.microsoft.com/office/drawing/2014/main" id="{7957B205-8493-4967-BC82-923059C07903}"/>
              </a:ext>
            </a:extLst>
          </p:cNvPr>
          <p:cNvSpPr>
            <a:spLocks noGrp="1" noRot="1" noChangeAspect="1" noTextEdit="1"/>
          </p:cNvSpPr>
          <p:nvPr>
            <p:ph type="sldImg"/>
          </p:nvPr>
        </p:nvSpPr>
        <p:spPr>
          <a:ln/>
        </p:spPr>
      </p:sp>
      <p:sp>
        <p:nvSpPr>
          <p:cNvPr id="73731" name="2 Marcador de notas">
            <a:extLst>
              <a:ext uri="{FF2B5EF4-FFF2-40B4-BE49-F238E27FC236}">
                <a16:creationId xmlns:a16="http://schemas.microsoft.com/office/drawing/2014/main" id="{1BEE1E3D-DDF1-4892-9DE4-1F8AC9D6AF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North orienation is better than others to do the measurement when all the walls are the same with the same composition of materials.</a:t>
            </a:r>
          </a:p>
          <a:p>
            <a:pPr algn="just">
              <a:spcBef>
                <a:spcPts val="575"/>
              </a:spcBef>
              <a:spcAft>
                <a:spcPts val="575"/>
              </a:spcAft>
            </a:pPr>
            <a:endParaRPr lang="es-ES" altLang="en-US">
              <a:latin typeface="Arial" panose="020B0604020202020204" pitchFamily="34" charset="0"/>
              <a:cs typeface="Arial" panose="020B0604020202020204" pitchFamily="34" charset="0"/>
            </a:endParaRPr>
          </a:p>
          <a:p>
            <a:pPr algn="just">
              <a:spcBef>
                <a:spcPts val="575"/>
              </a:spcBef>
              <a:spcAft>
                <a:spcPts val="575"/>
              </a:spcAft>
            </a:pPr>
            <a:r>
              <a:rPr lang="es-ES" altLang="en-US">
                <a:latin typeface="Arial" panose="020B0604020202020204" pitchFamily="34" charset="0"/>
                <a:cs typeface="Arial" panose="020B0604020202020204" pitchFamily="34" charset="0"/>
              </a:rPr>
              <a:t>https://www.youtube.com/watch?v=QJ0bK4HrRp4</a:t>
            </a:r>
          </a:p>
          <a:p>
            <a:pPr algn="just">
              <a:spcBef>
                <a:spcPts val="575"/>
              </a:spcBef>
              <a:spcAft>
                <a:spcPts val="575"/>
              </a:spcAft>
            </a:pPr>
            <a:r>
              <a:rPr lang="es-ES" altLang="en-US">
                <a:latin typeface="Arial" panose="020B0604020202020204" pitchFamily="34" charset="0"/>
                <a:cs typeface="Arial" panose="020B0604020202020204" pitchFamily="34" charset="0"/>
              </a:rPr>
              <a:t>https://www.youtube.com/watch?v=I671gfYb9ko</a:t>
            </a:r>
          </a:p>
          <a:p>
            <a:pPr algn="just">
              <a:spcBef>
                <a:spcPts val="575"/>
              </a:spcBef>
              <a:spcAft>
                <a:spcPts val="575"/>
              </a:spcAft>
            </a:pPr>
            <a:endParaRPr lang="es-ES" altLang="en-US">
              <a:latin typeface="Arial" panose="020B0604020202020204" pitchFamily="34" charset="0"/>
              <a:cs typeface="Arial" panose="020B0604020202020204" pitchFamily="34" charset="0"/>
            </a:endParaRPr>
          </a:p>
          <a:p>
            <a:endParaRPr lang="es-ES" altLang="en-US">
              <a:latin typeface="Arial" panose="020B0604020202020204" pitchFamily="34" charset="0"/>
              <a:cs typeface="Arial" panose="020B0604020202020204" pitchFamily="34" charset="0"/>
            </a:endParaRPr>
          </a:p>
          <a:p>
            <a:endParaRPr lang="es-ES" altLang="en-US">
              <a:latin typeface="Arial" panose="020B0604020202020204" pitchFamily="34" charset="0"/>
              <a:cs typeface="Arial" panose="020B0604020202020204" pitchFamily="34" charset="0"/>
            </a:endParaRPr>
          </a:p>
        </p:txBody>
      </p:sp>
      <p:sp>
        <p:nvSpPr>
          <p:cNvPr id="73732" name="3 Marcador de número de diapositiva">
            <a:extLst>
              <a:ext uri="{FF2B5EF4-FFF2-40B4-BE49-F238E27FC236}">
                <a16:creationId xmlns:a16="http://schemas.microsoft.com/office/drawing/2014/main" id="{59E8D61F-E109-4802-A0F9-75697E6D2C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7AE0FF5-FF14-4A9B-B788-085A84450B1B}" type="slidenum">
              <a:rPr lang="es-ES" altLang="en-US"/>
              <a:pPr>
                <a:spcBef>
                  <a:spcPct val="0"/>
                </a:spcBef>
              </a:pPr>
              <a:t>39</a:t>
            </a:fld>
            <a:endParaRPr lang="es-E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Marcador de imagen de diapositiva">
            <a:extLst>
              <a:ext uri="{FF2B5EF4-FFF2-40B4-BE49-F238E27FC236}">
                <a16:creationId xmlns:a16="http://schemas.microsoft.com/office/drawing/2014/main" id="{528DF5BA-ED23-4F49-AFFC-6383C37C8DDF}"/>
              </a:ext>
            </a:extLst>
          </p:cNvPr>
          <p:cNvSpPr>
            <a:spLocks noGrp="1" noRot="1" noChangeAspect="1" noTextEdit="1"/>
          </p:cNvSpPr>
          <p:nvPr>
            <p:ph type="sldImg"/>
          </p:nvPr>
        </p:nvSpPr>
        <p:spPr>
          <a:ln/>
        </p:spPr>
      </p:sp>
      <p:sp>
        <p:nvSpPr>
          <p:cNvPr id="75779" name="2 Marcador de notas">
            <a:extLst>
              <a:ext uri="{FF2B5EF4-FFF2-40B4-BE49-F238E27FC236}">
                <a16:creationId xmlns:a16="http://schemas.microsoft.com/office/drawing/2014/main" id="{7D746CF5-A837-4C5E-8BFC-DE689CEB8B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We are going to install our equipment in the wall of this room, but we won’t achieve good results because the measurement time is very short.</a:t>
            </a:r>
          </a:p>
        </p:txBody>
      </p:sp>
      <p:sp>
        <p:nvSpPr>
          <p:cNvPr id="75780" name="3 Marcador de número de diapositiva">
            <a:extLst>
              <a:ext uri="{FF2B5EF4-FFF2-40B4-BE49-F238E27FC236}">
                <a16:creationId xmlns:a16="http://schemas.microsoft.com/office/drawing/2014/main" id="{6A1ECD1F-C413-4D59-8CCE-516B922577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B073CCE-0B44-47D0-85B2-7DE3A360657A}" type="slidenum">
              <a:rPr lang="es-ES" altLang="en-US"/>
              <a:pPr>
                <a:spcBef>
                  <a:spcPct val="0"/>
                </a:spcBef>
              </a:pPr>
              <a:t>40</a:t>
            </a:fld>
            <a:endParaRPr lang="es-E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Marcador de imagen de diapositiva">
            <a:extLst>
              <a:ext uri="{FF2B5EF4-FFF2-40B4-BE49-F238E27FC236}">
                <a16:creationId xmlns:a16="http://schemas.microsoft.com/office/drawing/2014/main" id="{0E260E55-6F96-459A-984A-736FD66FD304}"/>
              </a:ext>
            </a:extLst>
          </p:cNvPr>
          <p:cNvSpPr>
            <a:spLocks noGrp="1" noRot="1" noChangeAspect="1" noTextEdit="1"/>
          </p:cNvSpPr>
          <p:nvPr>
            <p:ph type="sldImg"/>
          </p:nvPr>
        </p:nvSpPr>
        <p:spPr>
          <a:ln/>
        </p:spPr>
      </p:sp>
      <p:sp>
        <p:nvSpPr>
          <p:cNvPr id="79875" name="2 Marcador de notas">
            <a:extLst>
              <a:ext uri="{FF2B5EF4-FFF2-40B4-BE49-F238E27FC236}">
                <a16:creationId xmlns:a16="http://schemas.microsoft.com/office/drawing/2014/main" id="{745177D6-F275-482D-9545-C5466182C7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the combustion gas analyzer allow us the measurment of how is the combustion reaction in a boiler. The boiler has a burner where fuel and air react, and the results of this combustion reaction is the heat that is tranfered to provide hot water or stream, flue gasses and sometimes, emission gases. The efficiency depends on the fuel and the combustion reaction.</a:t>
            </a:r>
          </a:p>
        </p:txBody>
      </p:sp>
      <p:sp>
        <p:nvSpPr>
          <p:cNvPr id="79876" name="3 Marcador de número de diapositiva">
            <a:extLst>
              <a:ext uri="{FF2B5EF4-FFF2-40B4-BE49-F238E27FC236}">
                <a16:creationId xmlns:a16="http://schemas.microsoft.com/office/drawing/2014/main" id="{59F20AE1-C327-4817-9758-00D805FEF2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4CFBAD8-A9FF-4A21-AD1B-36873B41600B}" type="slidenum">
              <a:rPr lang="es-ES" altLang="en-US"/>
              <a:pPr>
                <a:spcBef>
                  <a:spcPct val="0"/>
                </a:spcBef>
              </a:pPr>
              <a:t>41</a:t>
            </a:fld>
            <a:endParaRPr lang="es-E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a:extLst>
              <a:ext uri="{FF2B5EF4-FFF2-40B4-BE49-F238E27FC236}">
                <a16:creationId xmlns:a16="http://schemas.microsoft.com/office/drawing/2014/main" id="{A636DCF5-24C9-4018-97BD-8B6BBE7AC0FC}"/>
              </a:ext>
            </a:extLst>
          </p:cNvPr>
          <p:cNvSpPr>
            <a:spLocks noGrp="1" noRot="1" noChangeAspect="1" noTextEdit="1"/>
          </p:cNvSpPr>
          <p:nvPr>
            <p:ph type="sldImg"/>
          </p:nvPr>
        </p:nvSpPr>
        <p:spPr>
          <a:ln/>
        </p:spPr>
      </p:sp>
      <p:sp>
        <p:nvSpPr>
          <p:cNvPr id="81923" name="2 Marcador de notas">
            <a:extLst>
              <a:ext uri="{FF2B5EF4-FFF2-40B4-BE49-F238E27FC236}">
                <a16:creationId xmlns:a16="http://schemas.microsoft.com/office/drawing/2014/main" id="{F5312D6D-2482-4D08-ADC4-F243A24C23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Direct Method. The parameters you need to calculate the efficiency are the water flow, the specific heat capacity of water, the gap of water temperature between the input and output of the boiler, and the quantity of fuel and its lower or net calorific value. If we want to use this method we need to measure three parameters, the water flow with a flow meter, temperatures with sensors, and also the fuel flow with another flow meter. The result will be a short measurement.</a:t>
            </a:r>
          </a:p>
          <a:p>
            <a:r>
              <a:rPr lang="es-ES" altLang="en-US">
                <a:latin typeface="Arial" panose="020B0604020202020204" pitchFamily="34" charset="0"/>
                <a:cs typeface="Arial" panose="020B0604020202020204" pitchFamily="34" charset="0"/>
              </a:rPr>
              <a:t>For the other hand, there is another method, the indirect method that evaluates the different losses. Not all the energy of fuel is transformed into hot water, in this case between the 75 and 77%, currently at least in Spain the regulation establishes 90%. So there are four kind of losses. Losses due to heat loss in flue gases, bad fuel combustion, radiant and convection losses and finally heat loss in blowdown (to discharge the possible air in the boiler in case of stream boilers)</a:t>
            </a:r>
          </a:p>
        </p:txBody>
      </p:sp>
      <p:sp>
        <p:nvSpPr>
          <p:cNvPr id="81924" name="3 Marcador de número de diapositiva">
            <a:extLst>
              <a:ext uri="{FF2B5EF4-FFF2-40B4-BE49-F238E27FC236}">
                <a16:creationId xmlns:a16="http://schemas.microsoft.com/office/drawing/2014/main" id="{84590FBA-05D7-423E-98EB-CDDD29366A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3245879-64A0-43AF-B121-1D15F632F0EC}" type="slidenum">
              <a:rPr lang="es-ES" altLang="en-US"/>
              <a:pPr>
                <a:spcBef>
                  <a:spcPct val="0"/>
                </a:spcBef>
              </a:pPr>
              <a:t>42</a:t>
            </a:fld>
            <a:endParaRPr lang="es-E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a:extLst>
              <a:ext uri="{FF2B5EF4-FFF2-40B4-BE49-F238E27FC236}">
                <a16:creationId xmlns:a16="http://schemas.microsoft.com/office/drawing/2014/main" id="{4A12054D-9EA0-4BAC-9262-77BC5203F4AA}"/>
              </a:ext>
            </a:extLst>
          </p:cNvPr>
          <p:cNvSpPr>
            <a:spLocks noGrp="1" noRot="1" noChangeAspect="1" noTextEdit="1"/>
          </p:cNvSpPr>
          <p:nvPr>
            <p:ph type="sldImg"/>
          </p:nvPr>
        </p:nvSpPr>
        <p:spPr>
          <a:ln/>
        </p:spPr>
      </p:sp>
      <p:sp>
        <p:nvSpPr>
          <p:cNvPr id="83971" name="2 Marcador de notas">
            <a:extLst>
              <a:ext uri="{FF2B5EF4-FFF2-40B4-BE49-F238E27FC236}">
                <a16:creationId xmlns:a16="http://schemas.microsoft.com/office/drawing/2014/main" id="{2DB2FD8E-E8BD-4325-ACDA-752B70A5FB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Regarding the radiant and convection losses, we apreciate high temperature in the boiler room but also we can detect the problem using a thermographic camera as we have seen before. In this case, rememeber to choose the apropiate material to configure the thermographic camera, because the emissivity have influence in the temperature readings. Obviously this loss have influence in the efficiency, but it is not possible to measure this influence, it is only possible the detection of the problem and provide recommendations. This problem is usually due to the bad state of the boiler’s insulation.</a:t>
            </a:r>
          </a:p>
        </p:txBody>
      </p:sp>
      <p:sp>
        <p:nvSpPr>
          <p:cNvPr id="83972" name="3 Marcador de número de diapositiva">
            <a:extLst>
              <a:ext uri="{FF2B5EF4-FFF2-40B4-BE49-F238E27FC236}">
                <a16:creationId xmlns:a16="http://schemas.microsoft.com/office/drawing/2014/main" id="{A3C64A84-EF50-44EB-A2AB-B123426FD6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5E864AF-5B27-4F53-92A6-08C08A628249}" type="slidenum">
              <a:rPr lang="es-ES" altLang="en-US"/>
              <a:pPr>
                <a:spcBef>
                  <a:spcPct val="0"/>
                </a:spcBef>
              </a:pPr>
              <a:t>43</a:t>
            </a:fld>
            <a:endParaRPr lang="es-E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Marcador de imagen de diapositiva">
            <a:extLst>
              <a:ext uri="{FF2B5EF4-FFF2-40B4-BE49-F238E27FC236}">
                <a16:creationId xmlns:a16="http://schemas.microsoft.com/office/drawing/2014/main" id="{ACB5F3E6-0F05-448D-A1B8-CCF5E41BB27C}"/>
              </a:ext>
            </a:extLst>
          </p:cNvPr>
          <p:cNvSpPr>
            <a:spLocks noGrp="1" noRot="1" noChangeAspect="1" noTextEdit="1"/>
          </p:cNvSpPr>
          <p:nvPr>
            <p:ph type="sldImg"/>
          </p:nvPr>
        </p:nvSpPr>
        <p:spPr>
          <a:ln/>
        </p:spPr>
      </p:sp>
      <p:sp>
        <p:nvSpPr>
          <p:cNvPr id="86019" name="2 Marcador de notas">
            <a:extLst>
              <a:ext uri="{FF2B5EF4-FFF2-40B4-BE49-F238E27FC236}">
                <a16:creationId xmlns:a16="http://schemas.microsoft.com/office/drawing/2014/main" id="{74CAE667-69AF-4CAC-896A-AFB387CBF9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If we need to measure the efficiency using the indirect method, we will need the combustion gas analyser, which measure the losses generated by heat loss in flue gases and bad fuel combustion, which are the main losses and have more influence in the efficiency.</a:t>
            </a:r>
          </a:p>
          <a:p>
            <a:endParaRPr lang="es-ES" altLang="en-US">
              <a:latin typeface="Arial" panose="020B0604020202020204" pitchFamily="34" charset="0"/>
              <a:cs typeface="Arial" panose="020B0604020202020204" pitchFamily="34" charset="0"/>
            </a:endParaRPr>
          </a:p>
          <a:p>
            <a:r>
              <a:rPr lang="es-ES" altLang="en-US">
                <a:latin typeface="Arial" panose="020B0604020202020204" pitchFamily="34" charset="0"/>
                <a:cs typeface="Arial" panose="020B0604020202020204" pitchFamily="34" charset="0"/>
              </a:rPr>
              <a:t>To use this equipment, You have to put the sounding line into the chimney, and the equipment take the readings and then it provides you the results.</a:t>
            </a:r>
          </a:p>
        </p:txBody>
      </p:sp>
      <p:sp>
        <p:nvSpPr>
          <p:cNvPr id="86020" name="3 Marcador de número de diapositiva">
            <a:extLst>
              <a:ext uri="{FF2B5EF4-FFF2-40B4-BE49-F238E27FC236}">
                <a16:creationId xmlns:a16="http://schemas.microsoft.com/office/drawing/2014/main" id="{BD4B1F3A-07A3-49ED-8A91-2DEAF114E8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E68031D-C176-42AF-AA95-B5AECEAEA842}" type="slidenum">
              <a:rPr lang="es-ES" altLang="en-US"/>
              <a:pPr>
                <a:spcBef>
                  <a:spcPct val="0"/>
                </a:spcBef>
              </a:pPr>
              <a:t>44</a:t>
            </a:fld>
            <a:endParaRPr lang="es-E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Marcador de imagen de diapositiva">
            <a:extLst>
              <a:ext uri="{FF2B5EF4-FFF2-40B4-BE49-F238E27FC236}">
                <a16:creationId xmlns:a16="http://schemas.microsoft.com/office/drawing/2014/main" id="{B905D976-45B3-46E7-9E83-5251CB99454A}"/>
              </a:ext>
            </a:extLst>
          </p:cNvPr>
          <p:cNvSpPr>
            <a:spLocks noGrp="1" noRot="1" noChangeAspect="1" noTextEdit="1"/>
          </p:cNvSpPr>
          <p:nvPr>
            <p:ph type="sldImg"/>
          </p:nvPr>
        </p:nvSpPr>
        <p:spPr>
          <a:ln/>
        </p:spPr>
      </p:sp>
      <p:sp>
        <p:nvSpPr>
          <p:cNvPr id="88067" name="2 Marcador de notas">
            <a:extLst>
              <a:ext uri="{FF2B5EF4-FFF2-40B4-BE49-F238E27FC236}">
                <a16:creationId xmlns:a16="http://schemas.microsoft.com/office/drawing/2014/main" id="{79DBC2A2-9FC6-4F73-BE7E-E881250407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a:latin typeface="Arial" panose="020B0604020202020204" pitchFamily="34" charset="0"/>
              <a:cs typeface="Arial" panose="020B0604020202020204" pitchFamily="34" charset="0"/>
            </a:endParaRPr>
          </a:p>
        </p:txBody>
      </p:sp>
      <p:sp>
        <p:nvSpPr>
          <p:cNvPr id="88068" name="3 Marcador de número de diapositiva">
            <a:extLst>
              <a:ext uri="{FF2B5EF4-FFF2-40B4-BE49-F238E27FC236}">
                <a16:creationId xmlns:a16="http://schemas.microsoft.com/office/drawing/2014/main" id="{F4307F2C-DEDE-479F-B5CE-C0B33A32FE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7CD47D8-C7D6-4374-BE8E-181EFECC2D82}" type="slidenum">
              <a:rPr lang="es-ES" altLang="en-US"/>
              <a:pPr>
                <a:spcBef>
                  <a:spcPct val="0"/>
                </a:spcBef>
              </a:pPr>
              <a:t>45</a:t>
            </a:fld>
            <a:endParaRPr lang="es-E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Marcador de imagen de diapositiva">
            <a:extLst>
              <a:ext uri="{FF2B5EF4-FFF2-40B4-BE49-F238E27FC236}">
                <a16:creationId xmlns:a16="http://schemas.microsoft.com/office/drawing/2014/main" id="{F99F1B19-C653-48A7-9ABA-7270D1F7424C}"/>
              </a:ext>
            </a:extLst>
          </p:cNvPr>
          <p:cNvSpPr>
            <a:spLocks noGrp="1" noRot="1" noChangeAspect="1" noTextEdit="1"/>
          </p:cNvSpPr>
          <p:nvPr>
            <p:ph type="sldImg"/>
          </p:nvPr>
        </p:nvSpPr>
        <p:spPr>
          <a:ln/>
        </p:spPr>
      </p:sp>
      <p:sp>
        <p:nvSpPr>
          <p:cNvPr id="90115" name="2 Marcador de notas">
            <a:extLst>
              <a:ext uri="{FF2B5EF4-FFF2-40B4-BE49-F238E27FC236}">
                <a16:creationId xmlns:a16="http://schemas.microsoft.com/office/drawing/2014/main" id="{71AEAAC5-DF0E-4BFA-88B8-1E41BE51FA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90116" name="3 Marcador de número de diapositiva">
            <a:extLst>
              <a:ext uri="{FF2B5EF4-FFF2-40B4-BE49-F238E27FC236}">
                <a16:creationId xmlns:a16="http://schemas.microsoft.com/office/drawing/2014/main" id="{5295C36B-752C-4C5E-9390-113C564F5B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AC96FE2-3754-4FEC-B7B8-E0A483A47580}" type="slidenum">
              <a:rPr lang="es-ES" altLang="en-US"/>
              <a:pPr>
                <a:spcBef>
                  <a:spcPct val="0"/>
                </a:spcBef>
              </a:pPr>
              <a:t>46</a:t>
            </a:fld>
            <a:endParaRPr lang="es-E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a:extLst>
              <a:ext uri="{FF2B5EF4-FFF2-40B4-BE49-F238E27FC236}">
                <a16:creationId xmlns:a16="http://schemas.microsoft.com/office/drawing/2014/main" id="{4E6BF7F8-2F2E-4D03-895A-902121277FEC}"/>
              </a:ext>
            </a:extLst>
          </p:cNvPr>
          <p:cNvSpPr>
            <a:spLocks noGrp="1" noRot="1" noChangeAspect="1" noTextEdit="1"/>
          </p:cNvSpPr>
          <p:nvPr>
            <p:ph type="sldImg"/>
          </p:nvPr>
        </p:nvSpPr>
        <p:spPr>
          <a:ln/>
        </p:spPr>
      </p:sp>
      <p:sp>
        <p:nvSpPr>
          <p:cNvPr id="92163" name="2 Marcador de notas">
            <a:extLst>
              <a:ext uri="{FF2B5EF4-FFF2-40B4-BE49-F238E27FC236}">
                <a16:creationId xmlns:a16="http://schemas.microsoft.com/office/drawing/2014/main" id="{134D66EC-82CC-4992-A21D-9F51FA84ED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92164" name="3 Marcador de número de diapositiva">
            <a:extLst>
              <a:ext uri="{FF2B5EF4-FFF2-40B4-BE49-F238E27FC236}">
                <a16:creationId xmlns:a16="http://schemas.microsoft.com/office/drawing/2014/main" id="{E967D412-65D3-4F1F-8A57-592F15A77F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39A2D4B-47DB-4729-AC8D-6B76AFB2EDA6}" type="slidenum">
              <a:rPr lang="es-ES" altLang="en-US"/>
              <a:pPr>
                <a:spcBef>
                  <a:spcPct val="0"/>
                </a:spcBef>
              </a:pPr>
              <a:t>47</a:t>
            </a:fld>
            <a:endParaRPr lang="es-E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965FD63C-483F-4421-A7D3-076FD6B056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710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71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71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71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84CFCC9-1C1F-40CD-AAEF-3D9D39A60D45}" type="slidenum">
              <a:rPr lang="es-ES" altLang="en-US"/>
              <a:pPr>
                <a:spcBef>
                  <a:spcPct val="0"/>
                </a:spcBef>
              </a:pPr>
              <a:t>6</a:t>
            </a:fld>
            <a:endParaRPr lang="es-ES" altLang="en-US"/>
          </a:p>
        </p:txBody>
      </p:sp>
      <p:sp>
        <p:nvSpPr>
          <p:cNvPr id="21507" name="Rectangle 2">
            <a:extLst>
              <a:ext uri="{FF2B5EF4-FFF2-40B4-BE49-F238E27FC236}">
                <a16:creationId xmlns:a16="http://schemas.microsoft.com/office/drawing/2014/main" id="{260A81BA-A58E-4A29-B6FF-03A53921B9E7}"/>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C3399260-98B7-48FF-AC81-F6484D67B8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a:extLst>
              <a:ext uri="{FF2B5EF4-FFF2-40B4-BE49-F238E27FC236}">
                <a16:creationId xmlns:a16="http://schemas.microsoft.com/office/drawing/2014/main" id="{BEBC4ABB-85F8-4BF8-9234-629F2A3E6AAB}"/>
              </a:ext>
            </a:extLst>
          </p:cNvPr>
          <p:cNvSpPr>
            <a:spLocks noGrp="1" noRot="1" noChangeAspect="1" noTextEdit="1"/>
          </p:cNvSpPr>
          <p:nvPr>
            <p:ph type="sldImg"/>
          </p:nvPr>
        </p:nvSpPr>
        <p:spPr>
          <a:ln/>
        </p:spPr>
      </p:sp>
      <p:sp>
        <p:nvSpPr>
          <p:cNvPr id="94211" name="2 Marcador de notas">
            <a:extLst>
              <a:ext uri="{FF2B5EF4-FFF2-40B4-BE49-F238E27FC236}">
                <a16:creationId xmlns:a16="http://schemas.microsoft.com/office/drawing/2014/main" id="{12242197-95EB-4EC0-9D42-E51BD4EDF5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94212" name="3 Marcador de número de diapositiva">
            <a:extLst>
              <a:ext uri="{FF2B5EF4-FFF2-40B4-BE49-F238E27FC236}">
                <a16:creationId xmlns:a16="http://schemas.microsoft.com/office/drawing/2014/main" id="{DD021229-734C-42E4-895A-AA66E11084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32D4397-8DC9-4124-8869-007BE4B28285}" type="slidenum">
              <a:rPr lang="es-ES" altLang="en-US"/>
              <a:pPr>
                <a:spcBef>
                  <a:spcPct val="0"/>
                </a:spcBef>
              </a:pPr>
              <a:t>48</a:t>
            </a:fld>
            <a:endParaRPr lang="es-E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Marcador de imagen de diapositiva">
            <a:extLst>
              <a:ext uri="{FF2B5EF4-FFF2-40B4-BE49-F238E27FC236}">
                <a16:creationId xmlns:a16="http://schemas.microsoft.com/office/drawing/2014/main" id="{91452983-59C8-4E34-8103-C6474E74D4EE}"/>
              </a:ext>
            </a:extLst>
          </p:cNvPr>
          <p:cNvSpPr>
            <a:spLocks noGrp="1" noRot="1" noChangeAspect="1" noTextEdit="1"/>
          </p:cNvSpPr>
          <p:nvPr>
            <p:ph type="sldImg"/>
          </p:nvPr>
        </p:nvSpPr>
        <p:spPr>
          <a:ln/>
        </p:spPr>
      </p:sp>
      <p:sp>
        <p:nvSpPr>
          <p:cNvPr id="96259" name="2 Marcador de notas">
            <a:extLst>
              <a:ext uri="{FF2B5EF4-FFF2-40B4-BE49-F238E27FC236}">
                <a16:creationId xmlns:a16="http://schemas.microsoft.com/office/drawing/2014/main" id="{F0F53D65-ED67-4066-9E2F-702E4E9D2E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96260" name="3 Marcador de número de diapositiva">
            <a:extLst>
              <a:ext uri="{FF2B5EF4-FFF2-40B4-BE49-F238E27FC236}">
                <a16:creationId xmlns:a16="http://schemas.microsoft.com/office/drawing/2014/main" id="{EA9E7BE0-48E3-4624-AEFB-863B4F26E1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9A497F8-1C0D-485A-A3BE-6D168C19E1CD}" type="slidenum">
              <a:rPr lang="es-ES" altLang="en-US"/>
              <a:pPr>
                <a:spcBef>
                  <a:spcPct val="0"/>
                </a:spcBef>
              </a:pPr>
              <a:t>49</a:t>
            </a:fld>
            <a:endParaRPr lang="es-E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Marcador de imagen de diapositiva">
            <a:extLst>
              <a:ext uri="{FF2B5EF4-FFF2-40B4-BE49-F238E27FC236}">
                <a16:creationId xmlns:a16="http://schemas.microsoft.com/office/drawing/2014/main" id="{E9A7704C-9F33-4317-9D10-16495849E8B7}"/>
              </a:ext>
            </a:extLst>
          </p:cNvPr>
          <p:cNvSpPr>
            <a:spLocks noGrp="1" noRot="1" noChangeAspect="1" noTextEdit="1"/>
          </p:cNvSpPr>
          <p:nvPr>
            <p:ph type="sldImg"/>
          </p:nvPr>
        </p:nvSpPr>
        <p:spPr>
          <a:ln/>
        </p:spPr>
      </p:sp>
      <p:sp>
        <p:nvSpPr>
          <p:cNvPr id="98307" name="2 Marcador de notas">
            <a:extLst>
              <a:ext uri="{FF2B5EF4-FFF2-40B4-BE49-F238E27FC236}">
                <a16:creationId xmlns:a16="http://schemas.microsoft.com/office/drawing/2014/main" id="{A8F99ADE-3CF6-41C3-8391-3D7E714E79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98308" name="3 Marcador de número de diapositiva">
            <a:extLst>
              <a:ext uri="{FF2B5EF4-FFF2-40B4-BE49-F238E27FC236}">
                <a16:creationId xmlns:a16="http://schemas.microsoft.com/office/drawing/2014/main" id="{817D64FB-95B6-4BA7-BADD-B0295303AF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30640A0-0E4B-4DF4-B6D4-63D7A01C9673}" type="slidenum">
              <a:rPr lang="es-ES" altLang="en-US"/>
              <a:pPr>
                <a:spcBef>
                  <a:spcPct val="0"/>
                </a:spcBef>
              </a:pPr>
              <a:t>50</a:t>
            </a:fld>
            <a:endParaRPr lang="es-E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a:extLst>
              <a:ext uri="{FF2B5EF4-FFF2-40B4-BE49-F238E27FC236}">
                <a16:creationId xmlns:a16="http://schemas.microsoft.com/office/drawing/2014/main" id="{CD725D07-9211-4F72-B347-3453C62FDFDB}"/>
              </a:ext>
            </a:extLst>
          </p:cNvPr>
          <p:cNvSpPr>
            <a:spLocks noGrp="1" noRot="1" noChangeAspect="1" noTextEdit="1"/>
          </p:cNvSpPr>
          <p:nvPr>
            <p:ph type="sldImg"/>
          </p:nvPr>
        </p:nvSpPr>
        <p:spPr>
          <a:ln/>
        </p:spPr>
      </p:sp>
      <p:sp>
        <p:nvSpPr>
          <p:cNvPr id="100355" name="2 Marcador de notas">
            <a:extLst>
              <a:ext uri="{FF2B5EF4-FFF2-40B4-BE49-F238E27FC236}">
                <a16:creationId xmlns:a16="http://schemas.microsoft.com/office/drawing/2014/main" id="{38C29988-21FF-42DF-9E03-BF61F2CAD9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100356" name="3 Marcador de número de diapositiva">
            <a:extLst>
              <a:ext uri="{FF2B5EF4-FFF2-40B4-BE49-F238E27FC236}">
                <a16:creationId xmlns:a16="http://schemas.microsoft.com/office/drawing/2014/main" id="{AACCF3CD-8DA3-4DE9-AA63-91B3D89DF7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C902D20-1371-477B-AF80-CBDBAC162439}" type="slidenum">
              <a:rPr lang="es-ES" altLang="en-US"/>
              <a:pPr>
                <a:spcBef>
                  <a:spcPct val="0"/>
                </a:spcBef>
              </a:pPr>
              <a:t>51</a:t>
            </a:fld>
            <a:endParaRPr lang="es-E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a:extLst>
              <a:ext uri="{FF2B5EF4-FFF2-40B4-BE49-F238E27FC236}">
                <a16:creationId xmlns:a16="http://schemas.microsoft.com/office/drawing/2014/main" id="{0403ED67-DF72-4797-B6B4-119D2B3B12F4}"/>
              </a:ext>
            </a:extLst>
          </p:cNvPr>
          <p:cNvSpPr>
            <a:spLocks noGrp="1" noRot="1" noChangeAspect="1" noTextEdit="1"/>
          </p:cNvSpPr>
          <p:nvPr>
            <p:ph type="sldImg"/>
          </p:nvPr>
        </p:nvSpPr>
        <p:spPr>
          <a:ln/>
        </p:spPr>
      </p:sp>
      <p:sp>
        <p:nvSpPr>
          <p:cNvPr id="102403" name="2 Marcador de notas">
            <a:extLst>
              <a:ext uri="{FF2B5EF4-FFF2-40B4-BE49-F238E27FC236}">
                <a16:creationId xmlns:a16="http://schemas.microsoft.com/office/drawing/2014/main" id="{4749AC1F-2B81-40D8-9D4E-1E87A9C1E3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102404" name="3 Marcador de número de diapositiva">
            <a:extLst>
              <a:ext uri="{FF2B5EF4-FFF2-40B4-BE49-F238E27FC236}">
                <a16:creationId xmlns:a16="http://schemas.microsoft.com/office/drawing/2014/main" id="{32D2D508-3B20-4689-BD78-488AD29956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176B09E-8A4B-4B6D-9315-C5B76BD59817}" type="slidenum">
              <a:rPr lang="es-ES" altLang="en-US"/>
              <a:pPr>
                <a:spcBef>
                  <a:spcPct val="0"/>
                </a:spcBef>
              </a:pPr>
              <a:t>52</a:t>
            </a:fld>
            <a:endParaRPr lang="es-E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a:extLst>
              <a:ext uri="{FF2B5EF4-FFF2-40B4-BE49-F238E27FC236}">
                <a16:creationId xmlns:a16="http://schemas.microsoft.com/office/drawing/2014/main" id="{C02CCE86-39C0-49A4-BB8E-2EE679412344}"/>
              </a:ext>
            </a:extLst>
          </p:cNvPr>
          <p:cNvSpPr>
            <a:spLocks noGrp="1" noRot="1" noChangeAspect="1" noTextEdit="1"/>
          </p:cNvSpPr>
          <p:nvPr>
            <p:ph type="sldImg"/>
          </p:nvPr>
        </p:nvSpPr>
        <p:spPr>
          <a:ln/>
        </p:spPr>
      </p:sp>
      <p:sp>
        <p:nvSpPr>
          <p:cNvPr id="104451" name="2 Marcador de notas">
            <a:extLst>
              <a:ext uri="{FF2B5EF4-FFF2-40B4-BE49-F238E27FC236}">
                <a16:creationId xmlns:a16="http://schemas.microsoft.com/office/drawing/2014/main" id="{44FF3321-CBDB-4102-9614-C00B56FA2F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104452" name="3 Marcador de número de diapositiva">
            <a:extLst>
              <a:ext uri="{FF2B5EF4-FFF2-40B4-BE49-F238E27FC236}">
                <a16:creationId xmlns:a16="http://schemas.microsoft.com/office/drawing/2014/main" id="{A97F369B-93DA-4DB1-8EFB-8ABEA75907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371EDA5-B072-4C93-8ED9-106A103E549E}" type="slidenum">
              <a:rPr lang="es-ES" altLang="en-US"/>
              <a:pPr>
                <a:spcBef>
                  <a:spcPct val="0"/>
                </a:spcBef>
              </a:pPr>
              <a:t>53</a:t>
            </a:fld>
            <a:endParaRPr lang="es-E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Marcador de imagen de diapositiva">
            <a:extLst>
              <a:ext uri="{FF2B5EF4-FFF2-40B4-BE49-F238E27FC236}">
                <a16:creationId xmlns:a16="http://schemas.microsoft.com/office/drawing/2014/main" id="{87DFE451-815C-4650-9F03-6D209EC1125A}"/>
              </a:ext>
            </a:extLst>
          </p:cNvPr>
          <p:cNvSpPr>
            <a:spLocks noGrp="1" noRot="1" noChangeAspect="1" noTextEdit="1"/>
          </p:cNvSpPr>
          <p:nvPr>
            <p:ph type="sldImg"/>
          </p:nvPr>
        </p:nvSpPr>
        <p:spPr>
          <a:ln/>
        </p:spPr>
      </p:sp>
      <p:sp>
        <p:nvSpPr>
          <p:cNvPr id="108547" name="2 Marcador de notas">
            <a:extLst>
              <a:ext uri="{FF2B5EF4-FFF2-40B4-BE49-F238E27FC236}">
                <a16:creationId xmlns:a16="http://schemas.microsoft.com/office/drawing/2014/main" id="{34A0A224-36BF-40A5-88ED-77CA809164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108548" name="3 Marcador de número de diapositiva">
            <a:extLst>
              <a:ext uri="{FF2B5EF4-FFF2-40B4-BE49-F238E27FC236}">
                <a16:creationId xmlns:a16="http://schemas.microsoft.com/office/drawing/2014/main" id="{266715A9-069E-41C3-9F52-5FCE276CA2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21261CC-32EF-4699-A69F-31FEA8606220}" type="slidenum">
              <a:rPr lang="es-ES" altLang="en-US"/>
              <a:pPr>
                <a:spcBef>
                  <a:spcPct val="0"/>
                </a:spcBef>
              </a:pPr>
              <a:t>54</a:t>
            </a:fld>
            <a:endParaRPr lang="es-E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Marcador de imagen de diapositiva">
            <a:extLst>
              <a:ext uri="{FF2B5EF4-FFF2-40B4-BE49-F238E27FC236}">
                <a16:creationId xmlns:a16="http://schemas.microsoft.com/office/drawing/2014/main" id="{816EF9F9-BFDE-4695-AD72-2FB806D8F088}"/>
              </a:ext>
            </a:extLst>
          </p:cNvPr>
          <p:cNvSpPr>
            <a:spLocks noGrp="1" noRot="1" noChangeAspect="1" noTextEdit="1"/>
          </p:cNvSpPr>
          <p:nvPr>
            <p:ph type="sldImg"/>
          </p:nvPr>
        </p:nvSpPr>
        <p:spPr>
          <a:ln/>
        </p:spPr>
      </p:sp>
      <p:sp>
        <p:nvSpPr>
          <p:cNvPr id="110595" name="2 Marcador de notas">
            <a:extLst>
              <a:ext uri="{FF2B5EF4-FFF2-40B4-BE49-F238E27FC236}">
                <a16:creationId xmlns:a16="http://schemas.microsoft.com/office/drawing/2014/main" id="{E049B15C-A23C-4AF8-9345-B0C6774520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063"/>
            <a:r>
              <a:rPr lang="es-ES" altLang="en-US">
                <a:latin typeface="Arial" panose="020B0604020202020204" pitchFamily="34" charset="0"/>
                <a:cs typeface="Arial" panose="020B0604020202020204" pitchFamily="34" charset="0"/>
              </a:rPr>
              <a:t>The efficiency value depends on the concentration of O2, carbon monoxide, carbon dioxide. For example, a low excess air levels can result in high CO.</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We have seen a video of a maker</a:t>
            </a:r>
          </a:p>
          <a:p>
            <a:pPr defTabSz="881063"/>
            <a:endParaRPr lang="es-ES" altLang="en-US">
              <a:latin typeface="Arial" panose="020B0604020202020204" pitchFamily="34" charset="0"/>
              <a:cs typeface="Arial" panose="020B0604020202020204" pitchFamily="34" charset="0"/>
            </a:endParaRPr>
          </a:p>
          <a:p>
            <a:pPr defTabSz="881063"/>
            <a:r>
              <a:rPr lang="es-ES" altLang="en-US">
                <a:latin typeface="Arial" panose="020B0604020202020204" pitchFamily="34" charset="0"/>
                <a:cs typeface="Arial" panose="020B0604020202020204" pitchFamily="34" charset="0"/>
              </a:rPr>
              <a:t>https://www.youtube.com/watch?v=_g47eLn6GHQ</a:t>
            </a:r>
          </a:p>
          <a:p>
            <a:pPr defTabSz="881063"/>
            <a:endParaRPr lang="es-ES" altLang="en-US">
              <a:latin typeface="Arial" panose="020B0604020202020204" pitchFamily="34" charset="0"/>
              <a:cs typeface="Arial" panose="020B0604020202020204" pitchFamily="34" charset="0"/>
            </a:endParaRPr>
          </a:p>
        </p:txBody>
      </p:sp>
      <p:sp>
        <p:nvSpPr>
          <p:cNvPr id="110596" name="3 Marcador de número de diapositiva">
            <a:extLst>
              <a:ext uri="{FF2B5EF4-FFF2-40B4-BE49-F238E27FC236}">
                <a16:creationId xmlns:a16="http://schemas.microsoft.com/office/drawing/2014/main" id="{1FEA66A9-E16C-4899-BB48-864187F32E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0698BA0-502F-4B1A-B29A-7DD3DC17683B}" type="slidenum">
              <a:rPr lang="es-ES" altLang="en-US"/>
              <a:pPr>
                <a:spcBef>
                  <a:spcPct val="0"/>
                </a:spcBef>
              </a:pPr>
              <a:t>55</a:t>
            </a:fld>
            <a:endParaRPr lang="es-E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a:extLst>
              <a:ext uri="{FF2B5EF4-FFF2-40B4-BE49-F238E27FC236}">
                <a16:creationId xmlns:a16="http://schemas.microsoft.com/office/drawing/2014/main" id="{6E9484B0-BBB4-40F9-89A9-B6192B3E11FC}"/>
              </a:ext>
            </a:extLst>
          </p:cNvPr>
          <p:cNvSpPr>
            <a:spLocks noGrp="1" noRot="1" noChangeAspect="1" noTextEdit="1"/>
          </p:cNvSpPr>
          <p:nvPr>
            <p:ph type="sldImg"/>
          </p:nvPr>
        </p:nvSpPr>
        <p:spPr>
          <a:ln/>
        </p:spPr>
      </p:sp>
      <p:sp>
        <p:nvSpPr>
          <p:cNvPr id="23555" name="2 Marcador de notas">
            <a:extLst>
              <a:ext uri="{FF2B5EF4-FFF2-40B4-BE49-F238E27FC236}">
                <a16:creationId xmlns:a16="http://schemas.microsoft.com/office/drawing/2014/main" id="{048E6122-CA4F-43F6-8B51-B50EDBA2F0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cs typeface="Arial" panose="020B0604020202020204" pitchFamily="34" charset="0"/>
              </a:rPr>
              <a:t>As you can see the difference of the efficiency between the different kind of lamps is important, and that is why in all countries in Europe, the use of them is forbidden, or at least in almost all.</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The efficacy and efficiency is a different concept, for one hand the luminous efficacy is a number of lumens divided by Watts, and in the other hand the efficiency is a certain percentage.</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1 is 683 lm/W and this is the value that conects efficacy and efficiency.</a:t>
            </a:r>
          </a:p>
        </p:txBody>
      </p:sp>
      <p:sp>
        <p:nvSpPr>
          <p:cNvPr id="23556" name="3 Marcador de número de diapositiva">
            <a:extLst>
              <a:ext uri="{FF2B5EF4-FFF2-40B4-BE49-F238E27FC236}">
                <a16:creationId xmlns:a16="http://schemas.microsoft.com/office/drawing/2014/main" id="{2B0D4349-C87F-429A-AED1-7160E89914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D0C874D-6129-4AF1-B0AA-2D3C1484AEF3}" type="slidenum">
              <a:rPr lang="es-ES" altLang="en-US"/>
              <a:pPr>
                <a:spcBef>
                  <a:spcPct val="0"/>
                </a:spcBef>
              </a:pPr>
              <a:t>7</a:t>
            </a:fld>
            <a:endParaRPr lang="es-E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a:extLst>
              <a:ext uri="{FF2B5EF4-FFF2-40B4-BE49-F238E27FC236}">
                <a16:creationId xmlns:a16="http://schemas.microsoft.com/office/drawing/2014/main" id="{9D1C1DBB-B132-4ECF-960B-1BDE771CCB86}"/>
              </a:ext>
            </a:extLst>
          </p:cNvPr>
          <p:cNvSpPr>
            <a:spLocks noGrp="1" noRot="1" noChangeAspect="1" noTextEdit="1"/>
          </p:cNvSpPr>
          <p:nvPr>
            <p:ph type="sldImg"/>
          </p:nvPr>
        </p:nvSpPr>
        <p:spPr>
          <a:ln/>
        </p:spPr>
      </p:sp>
      <p:sp>
        <p:nvSpPr>
          <p:cNvPr id="25603" name="2 Marcador de notas">
            <a:extLst>
              <a:ext uri="{FF2B5EF4-FFF2-40B4-BE49-F238E27FC236}">
                <a16:creationId xmlns:a16="http://schemas.microsoft.com/office/drawing/2014/main" id="{BBAE861C-0754-4C9F-B83E-AAB294D161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In Spain, if you design a new lighting system for a building, or you want to modify an existing one, you will have to use this equation which connect all the parameters that you have seen before, power, area, and illuminance o lighting level. So in Spain you have to chose the lighting system that achieves a value below the VEEI established by the regulation. You have to achieve a good ligthing level using the less power as possible.</a:t>
            </a:r>
          </a:p>
        </p:txBody>
      </p:sp>
      <p:sp>
        <p:nvSpPr>
          <p:cNvPr id="25604" name="3 Marcador de número de diapositiva">
            <a:extLst>
              <a:ext uri="{FF2B5EF4-FFF2-40B4-BE49-F238E27FC236}">
                <a16:creationId xmlns:a16="http://schemas.microsoft.com/office/drawing/2014/main" id="{91508E3D-F8A5-45F0-8FAB-D5E74736C9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CD0918C-AE20-4283-89E2-B35D136D188A}" type="slidenum">
              <a:rPr lang="es-ES" altLang="en-US"/>
              <a:pPr>
                <a:spcBef>
                  <a:spcPct val="0"/>
                </a:spcBef>
              </a:pPr>
              <a:t>8</a:t>
            </a:fld>
            <a:endParaRPr lang="es-E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Marcador de imagen de diapositiva 1">
            <a:extLst>
              <a:ext uri="{FF2B5EF4-FFF2-40B4-BE49-F238E27FC236}">
                <a16:creationId xmlns:a16="http://schemas.microsoft.com/office/drawing/2014/main" id="{CEF6E2CF-D9D3-4151-8F2F-56171738E5B7}"/>
              </a:ext>
            </a:extLst>
          </p:cNvPr>
          <p:cNvSpPr>
            <a:spLocks noGrp="1" noRot="1" noChangeAspect="1" noTextEdit="1"/>
          </p:cNvSpPr>
          <p:nvPr>
            <p:ph type="sldImg"/>
          </p:nvPr>
        </p:nvSpPr>
        <p:spPr>
          <a:ln/>
        </p:spPr>
      </p:sp>
      <p:sp>
        <p:nvSpPr>
          <p:cNvPr id="41987" name="Marcador de notas 2">
            <a:extLst>
              <a:ext uri="{FF2B5EF4-FFF2-40B4-BE49-F238E27FC236}">
                <a16:creationId xmlns:a16="http://schemas.microsoft.com/office/drawing/2014/main" id="{3EAB18E7-504B-41FA-9013-74C28DA8BA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latin typeface="Arial" panose="020B0604020202020204" pitchFamily="34" charset="0"/>
                <a:cs typeface="Arial" panose="020B0604020202020204" pitchFamily="34" charset="0"/>
              </a:rPr>
              <a:t>HVAC systems!!!</a:t>
            </a:r>
          </a:p>
        </p:txBody>
      </p:sp>
      <p:sp>
        <p:nvSpPr>
          <p:cNvPr id="41988" name="Marcador de número de diapositiva 3">
            <a:extLst>
              <a:ext uri="{FF2B5EF4-FFF2-40B4-BE49-F238E27FC236}">
                <a16:creationId xmlns:a16="http://schemas.microsoft.com/office/drawing/2014/main" id="{17041F38-3E92-4C2E-A1C1-DA8436B8B4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2338">
              <a:defRPr sz="2000">
                <a:solidFill>
                  <a:schemeClr val="tx1"/>
                </a:solidFill>
                <a:latin typeface="Arial" panose="020B0604020202020204" pitchFamily="34" charset="0"/>
                <a:cs typeface="Arial" panose="020B0604020202020204" pitchFamily="34" charset="0"/>
              </a:defRPr>
            </a:lvl1pPr>
            <a:lvl2pPr marL="742950" indent="-285750" algn="ctr" defTabSz="922338">
              <a:defRPr sz="2000">
                <a:solidFill>
                  <a:schemeClr val="tx1"/>
                </a:solidFill>
                <a:latin typeface="Arial" panose="020B0604020202020204" pitchFamily="34" charset="0"/>
                <a:cs typeface="Arial" panose="020B0604020202020204" pitchFamily="34" charset="0"/>
              </a:defRPr>
            </a:lvl2pPr>
            <a:lvl3pPr marL="1143000" indent="-228600" algn="ctr" defTabSz="922338">
              <a:defRPr sz="2000">
                <a:solidFill>
                  <a:schemeClr val="tx1"/>
                </a:solidFill>
                <a:latin typeface="Arial" panose="020B0604020202020204" pitchFamily="34" charset="0"/>
                <a:cs typeface="Arial" panose="020B0604020202020204" pitchFamily="34" charset="0"/>
              </a:defRPr>
            </a:lvl3pPr>
            <a:lvl4pPr marL="1600200" indent="-228600" algn="ctr" defTabSz="922338">
              <a:defRPr sz="2000">
                <a:solidFill>
                  <a:schemeClr val="tx1"/>
                </a:solidFill>
                <a:latin typeface="Arial" panose="020B0604020202020204" pitchFamily="34" charset="0"/>
                <a:cs typeface="Arial" panose="020B0604020202020204" pitchFamily="34" charset="0"/>
              </a:defRPr>
            </a:lvl4pPr>
            <a:lvl5pPr marL="2057400" indent="-228600" algn="ctr" defTabSz="922338">
              <a:defRPr sz="2000">
                <a:solidFill>
                  <a:schemeClr val="tx1"/>
                </a:solidFill>
                <a:latin typeface="Arial" panose="020B0604020202020204" pitchFamily="34" charset="0"/>
                <a:cs typeface="Arial" panose="020B0604020202020204" pitchFamily="34" charset="0"/>
              </a:defRPr>
            </a:lvl5pPr>
            <a:lvl6pPr marL="2514600" indent="-228600" algn="ctr" defTabSz="92233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defTabSz="92233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defTabSz="92233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defTabSz="92233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a:fld id="{5A25FEEB-D4B3-4E4C-BFC7-3F4E2C9A1E53}" type="slidenum">
              <a:rPr lang="es-ES" altLang="es-ES" sz="1200"/>
              <a:pPr algn="r"/>
              <a:t>23</a:t>
            </a:fld>
            <a:endParaRPr lang="es-ES" altLang="es-E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Marcador de imagen de diapositiva">
            <a:extLst>
              <a:ext uri="{FF2B5EF4-FFF2-40B4-BE49-F238E27FC236}">
                <a16:creationId xmlns:a16="http://schemas.microsoft.com/office/drawing/2014/main" id="{37C29935-AD0D-4D07-BFF3-0B01BA9775C7}"/>
              </a:ext>
            </a:extLst>
          </p:cNvPr>
          <p:cNvSpPr>
            <a:spLocks noGrp="1" noRot="1" noChangeAspect="1" noTextEdit="1"/>
          </p:cNvSpPr>
          <p:nvPr>
            <p:ph type="sldImg"/>
          </p:nvPr>
        </p:nvSpPr>
        <p:spPr>
          <a:ln/>
        </p:spPr>
      </p:sp>
      <p:sp>
        <p:nvSpPr>
          <p:cNvPr id="45059" name="2 Marcador de notas">
            <a:extLst>
              <a:ext uri="{FF2B5EF4-FFF2-40B4-BE49-F238E27FC236}">
                <a16:creationId xmlns:a16="http://schemas.microsoft.com/office/drawing/2014/main" id="{4BB20050-16A6-4927-97F1-A62597858D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latin typeface="Arial Narrow" panose="020B0606020202030204" pitchFamily="34" charset="0"/>
                <a:ea typeface="Calibri" panose="020F0502020204030204" pitchFamily="34" charset="0"/>
                <a:cs typeface="Lucida Sans Unicode" panose="020B0602030504020204" pitchFamily="34" charset="0"/>
              </a:rPr>
              <a:t>EN 12464-1 Lighting of work places – Indoor work places</a:t>
            </a:r>
          </a:p>
          <a:p>
            <a:endParaRPr lang="es-ES" altLang="en-US">
              <a:latin typeface="Arial" panose="020B0604020202020204" pitchFamily="34" charset="0"/>
              <a:ea typeface="Calibri" panose="020F0502020204030204" pitchFamily="34" charset="0"/>
              <a:cs typeface="Lucida Sans Unicode" panose="020B0602030504020204" pitchFamily="34" charset="0"/>
            </a:endParaRPr>
          </a:p>
          <a:p>
            <a:r>
              <a:rPr lang="en-US" altLang="en-US" b="1">
                <a:latin typeface="Arial" panose="020B0604020202020204" pitchFamily="34" charset="0"/>
                <a:ea typeface="Calibri" panose="020F0502020204030204" pitchFamily="34" charset="0"/>
                <a:cs typeface="Lucida Sans Unicode" panose="020B0602030504020204" pitchFamily="34" charset="0"/>
              </a:rPr>
              <a:t>This European Standard specifies requirements for lighting solutions for most indoor work places and their associated areas in terms of quantity and quality of illumination. In addition recommendations are given for good lighting practice.</a:t>
            </a:r>
          </a:p>
          <a:p>
            <a:endParaRPr lang="es-ES" altLang="en-US">
              <a:latin typeface="Arial" panose="020B0604020202020204" pitchFamily="34" charset="0"/>
              <a:ea typeface="Calibri" panose="020F0502020204030204" pitchFamily="34" charset="0"/>
              <a:cs typeface="Lucida Sans Unicode" panose="020B0602030504020204" pitchFamily="34" charset="0"/>
            </a:endParaRPr>
          </a:p>
          <a:p>
            <a:r>
              <a:rPr lang="en-US" altLang="en-US" b="1">
                <a:latin typeface="Arial" panose="020B0604020202020204" pitchFamily="34" charset="0"/>
                <a:ea typeface="Calibri" panose="020F0502020204030204" pitchFamily="34" charset="0"/>
                <a:cs typeface="Lucida Sans Unicode" panose="020B0602030504020204" pitchFamily="34" charset="0"/>
              </a:rPr>
              <a:t>This European Standard neither provides specific solutions, nor restricts the designers´ freedom from exploring new techniques nor restricts the use of innovative equipment. The illumination can be provided by daylight, artificial lighting or a combination of both.</a:t>
            </a:r>
            <a:endParaRPr lang="en-US" altLang="en-US">
              <a:latin typeface="Arial" panose="020B0604020202020204" pitchFamily="34" charset="0"/>
              <a:ea typeface="Calibri" panose="020F0502020204030204" pitchFamily="34" charset="0"/>
              <a:cs typeface="Lucida Sans Unicode" panose="020B0602030504020204" pitchFamily="34" charset="0"/>
            </a:endParaRPr>
          </a:p>
          <a:p>
            <a:endParaRPr lang="en-US" altLang="en-US">
              <a:latin typeface="Arial" panose="020B0604020202020204" pitchFamily="34" charset="0"/>
              <a:ea typeface="Calibri" panose="020F0502020204030204" pitchFamily="34" charset="0"/>
              <a:cs typeface="Lucida Sans Unicode" panose="020B0602030504020204" pitchFamily="34" charset="0"/>
            </a:endParaRPr>
          </a:p>
          <a:p>
            <a:endParaRPr lang="es-ES" altLang="es-ES">
              <a:latin typeface="Arial Narrow" panose="020B0606020202030204" pitchFamily="34" charset="0"/>
              <a:ea typeface="Calibri" panose="020F0502020204030204" pitchFamily="34" charset="0"/>
              <a:cs typeface="Lucida Sans Unicode" panose="020B0602030504020204" pitchFamily="34" charset="0"/>
            </a:endParaRPr>
          </a:p>
        </p:txBody>
      </p:sp>
      <p:sp>
        <p:nvSpPr>
          <p:cNvPr id="45060" name="3 Marcador de número de diapositiva">
            <a:extLst>
              <a:ext uri="{FF2B5EF4-FFF2-40B4-BE49-F238E27FC236}">
                <a16:creationId xmlns:a16="http://schemas.microsoft.com/office/drawing/2014/main" id="{A4E81442-CBEF-4934-95D5-09B56FE0FB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98DCC0D-9C90-43E1-AC65-BC4A1FBA525E}" type="slidenum">
              <a:rPr lang="es-ES" altLang="en-US"/>
              <a:pPr>
                <a:spcBef>
                  <a:spcPct val="0"/>
                </a:spcBef>
              </a:pPr>
              <a:t>25</a:t>
            </a:fld>
            <a:endParaRPr lang="es-E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a:extLst>
              <a:ext uri="{FF2B5EF4-FFF2-40B4-BE49-F238E27FC236}">
                <a16:creationId xmlns:a16="http://schemas.microsoft.com/office/drawing/2014/main" id="{402FD094-7EC1-496C-BAE1-DDA787E969D2}"/>
              </a:ext>
            </a:extLst>
          </p:cNvPr>
          <p:cNvSpPr>
            <a:spLocks noGrp="1" noRot="1" noChangeAspect="1" noTextEdit="1"/>
          </p:cNvSpPr>
          <p:nvPr>
            <p:ph type="sldImg"/>
          </p:nvPr>
        </p:nvSpPr>
        <p:spPr>
          <a:ln/>
        </p:spPr>
      </p:sp>
      <p:sp>
        <p:nvSpPr>
          <p:cNvPr id="47107" name="2 Marcador de notas">
            <a:extLst>
              <a:ext uri="{FF2B5EF4-FFF2-40B4-BE49-F238E27FC236}">
                <a16:creationId xmlns:a16="http://schemas.microsoft.com/office/drawing/2014/main" id="{7739FB35-98CD-4667-8862-8402548C73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a:latin typeface="Arial" panose="020B0604020202020204" pitchFamily="34" charset="0"/>
              <a:cs typeface="Arial" panose="020B0604020202020204" pitchFamily="34" charset="0"/>
            </a:endParaRPr>
          </a:p>
        </p:txBody>
      </p:sp>
      <p:sp>
        <p:nvSpPr>
          <p:cNvPr id="47108" name="3 Marcador de número de diapositiva">
            <a:extLst>
              <a:ext uri="{FF2B5EF4-FFF2-40B4-BE49-F238E27FC236}">
                <a16:creationId xmlns:a16="http://schemas.microsoft.com/office/drawing/2014/main" id="{4D1134CF-30ED-45F4-B854-3F4D965240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B27E64D-E1F1-4711-8401-D8EB5B717D00}" type="slidenum">
              <a:rPr lang="es-ES" altLang="en-US"/>
              <a:pPr>
                <a:spcBef>
                  <a:spcPct val="0"/>
                </a:spcBef>
              </a:pPr>
              <a:t>26</a:t>
            </a:fld>
            <a:endParaRPr lang="es-E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a:extLst>
              <a:ext uri="{FF2B5EF4-FFF2-40B4-BE49-F238E27FC236}">
                <a16:creationId xmlns:a16="http://schemas.microsoft.com/office/drawing/2014/main" id="{31D0CE2C-0D7B-41ED-85DA-EAA5BEA6DE3D}"/>
              </a:ext>
            </a:extLst>
          </p:cNvPr>
          <p:cNvSpPr>
            <a:spLocks noGrp="1" noRot="1" noChangeAspect="1" noTextEdit="1"/>
          </p:cNvSpPr>
          <p:nvPr>
            <p:ph type="sldImg"/>
          </p:nvPr>
        </p:nvSpPr>
        <p:spPr>
          <a:ln/>
        </p:spPr>
      </p:sp>
      <p:sp>
        <p:nvSpPr>
          <p:cNvPr id="49155" name="2 Marcador de notas">
            <a:extLst>
              <a:ext uri="{FF2B5EF4-FFF2-40B4-BE49-F238E27FC236}">
                <a16:creationId xmlns:a16="http://schemas.microsoft.com/office/drawing/2014/main" id="{D8E99502-14AE-4965-99F3-22F3D24F20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a:latin typeface="Arial" panose="020B0604020202020204" pitchFamily="34" charset="0"/>
                <a:cs typeface="Arial" panose="020B0604020202020204" pitchFamily="34" charset="0"/>
              </a:rPr>
              <a:t>In energy audits, this equipment is used as a detection equipment. You can also use it to measure and have a more accurate analysis, but in particular cases when you detect a problem. But normally it is used to detect problems through a visual inspection.</a:t>
            </a:r>
          </a:p>
        </p:txBody>
      </p:sp>
      <p:sp>
        <p:nvSpPr>
          <p:cNvPr id="49156" name="3 Marcador de número de diapositiva">
            <a:extLst>
              <a:ext uri="{FF2B5EF4-FFF2-40B4-BE49-F238E27FC236}">
                <a16:creationId xmlns:a16="http://schemas.microsoft.com/office/drawing/2014/main" id="{EFED5739-689A-4FE4-8F0B-CF89FC8571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646099D-1013-4C1B-AEE1-F12C6457F5BA}" type="slidenum">
              <a:rPr lang="es-ES" altLang="en-US"/>
              <a:pPr>
                <a:spcBef>
                  <a:spcPct val="0"/>
                </a:spcBef>
              </a:pPr>
              <a:t>27</a:t>
            </a:fld>
            <a:endParaRPr lang="es-E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4743" y="1916831"/>
            <a:ext cx="8495708" cy="910952"/>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CECC0AA-313D-465B-B385-BC881AD61D3E}" type="datetime1">
              <a:rPr lang="de-DE" smtClean="0"/>
              <a:t>14.10.2019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274638"/>
            <a:ext cx="8403728" cy="490066"/>
          </a:xfrm>
        </p:spPr>
        <p:txBody>
          <a:bodyPr/>
          <a:lstStyle/>
          <a:p>
            <a:r>
              <a:rPr lang="de-DE"/>
              <a:t>Titelmasterformat durch Klicken bearbeiten</a:t>
            </a:r>
          </a:p>
        </p:txBody>
      </p:sp>
    </p:spTree>
    <p:extLst>
      <p:ext uri="{BB962C8B-B14F-4D97-AF65-F5344CB8AC3E}">
        <p14:creationId xmlns:p14="http://schemas.microsoft.com/office/powerpoint/2010/main" val="388928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AD89F54C-3E7E-4989-98A7-B6C9C3644CA5}" type="datetime1">
              <a:rPr lang="de-DE" smtClean="0"/>
              <a:t>14.10.2019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76991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7B45DD-13F8-4B3C-B9D2-6AF40203AC01}" type="datetime1">
              <a:rPr lang="de-DE" smtClean="0"/>
              <a:t>14.10.2019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68351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CA0605-D329-40CE-B597-340852337C23}" type="datetime1">
              <a:rPr lang="de-DE" smtClean="0"/>
              <a:t>14.10.2019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132529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2989422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399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umeracion">
    <p:spTree>
      <p:nvGrpSpPr>
        <p:cNvPr id="1" name=""/>
        <p:cNvGrpSpPr/>
        <p:nvPr/>
      </p:nvGrpSpPr>
      <p:grpSpPr>
        <a:xfrm>
          <a:off x="0" y="0"/>
          <a:ext cx="0" cy="0"/>
          <a:chOff x="0" y="0"/>
          <a:chExt cx="0" cy="0"/>
        </a:xfrm>
      </p:grpSpPr>
      <p:sp>
        <p:nvSpPr>
          <p:cNvPr id="3" name="21 Marcador de título">
            <a:extLst>
              <a:ext uri="{FF2B5EF4-FFF2-40B4-BE49-F238E27FC236}">
                <a16:creationId xmlns:a16="http://schemas.microsoft.com/office/drawing/2014/main" id="{5E1C496E-3A9D-41D1-B7D1-B7178ECA47C9}"/>
              </a:ext>
            </a:extLst>
          </p:cNvPr>
          <p:cNvSpPr txBox="1">
            <a:spLocks/>
          </p:cNvSpPr>
          <p:nvPr userDrawn="1"/>
        </p:nvSpPr>
        <p:spPr bwMode="auto">
          <a:xfrm>
            <a:off x="1331913" y="115888"/>
            <a:ext cx="7416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cs typeface="Arial" pitchFamily="34" charset="0"/>
              </a:defRPr>
            </a:lvl9pPr>
          </a:lstStyle>
          <a:p>
            <a:pPr algn="r" eaLnBrk="1" hangingPunct="1">
              <a:lnSpc>
                <a:spcPts val="3100"/>
              </a:lnSpc>
              <a:defRPr/>
            </a:pPr>
            <a:r>
              <a:rPr lang="es-ES" altLang="en-US" sz="2800">
                <a:solidFill>
                  <a:schemeClr val="bg1"/>
                </a:solidFill>
              </a:rPr>
              <a:t>Título capítulo </a:t>
            </a:r>
            <a:endParaRPr lang="en-US" altLang="en-US" sz="2800">
              <a:solidFill>
                <a:schemeClr val="bg1"/>
              </a:solidFill>
            </a:endParaRPr>
          </a:p>
        </p:txBody>
      </p:sp>
      <p:sp>
        <p:nvSpPr>
          <p:cNvPr id="10" name="7 Marcador de contenido"/>
          <p:cNvSpPr>
            <a:spLocks noGrp="1"/>
          </p:cNvSpPr>
          <p:nvPr>
            <p:ph sz="quarter" idx="1"/>
          </p:nvPr>
        </p:nvSpPr>
        <p:spPr>
          <a:xfrm>
            <a:off x="611560" y="1628800"/>
            <a:ext cx="8136904" cy="4495800"/>
          </a:xfrm>
          <a:prstGeom prst="rect">
            <a:avLst/>
          </a:prstGeom>
        </p:spPr>
        <p:txBody>
          <a:bodyPr anchor="t">
            <a:normAutofit/>
          </a:bodyPr>
          <a:lstStyle>
            <a:lvl1pPr marL="266700" marR="0" indent="-266700" algn="just" defTabSz="914400" rtl="0" eaLnBrk="1" fontAlgn="auto" latinLnBrk="0" hangingPunct="1">
              <a:lnSpc>
                <a:spcPct val="100000"/>
              </a:lnSpc>
              <a:spcBef>
                <a:spcPts val="1000"/>
              </a:spcBef>
              <a:spcAft>
                <a:spcPts val="0"/>
              </a:spcAft>
              <a:buClr>
                <a:srgbClr val="CB541C"/>
              </a:buClr>
              <a:buSzPct val="70000"/>
              <a:buFont typeface="+mj-lt"/>
              <a:buAutoNum type="arabicPeriod"/>
              <a:tabLst/>
              <a:defRPr sz="2200" baseline="0"/>
            </a:lvl1pPr>
            <a:lvl4pPr>
              <a:buSzPct val="100000"/>
              <a:defRPr/>
            </a:lvl4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9383EFA9-1ED2-4B60-A2C1-6879B35A7F59}"/>
              </a:ext>
            </a:extLst>
          </p:cNvPr>
          <p:cNvSpPr>
            <a:spLocks noGrp="1"/>
          </p:cNvSpPr>
          <p:nvPr>
            <p:ph type="dt" sz="half" idx="10"/>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21F6B588-2AA6-4807-907F-265304D02C75}" type="datetimeFigureOut">
              <a:rPr lang="es-ES"/>
              <a:pPr>
                <a:defRPr/>
              </a:pPr>
              <a:t>14/10/2019</a:t>
            </a:fld>
            <a:endParaRPr lang="es-ES"/>
          </a:p>
        </p:txBody>
      </p:sp>
      <p:sp>
        <p:nvSpPr>
          <p:cNvPr id="5" name="4 Marcador de pie de página">
            <a:extLst>
              <a:ext uri="{FF2B5EF4-FFF2-40B4-BE49-F238E27FC236}">
                <a16:creationId xmlns:a16="http://schemas.microsoft.com/office/drawing/2014/main" id="{B03DB7CF-0BC9-46A4-BE7E-AE91EA1D82E2}"/>
              </a:ext>
            </a:extLst>
          </p:cNvPr>
          <p:cNvSpPr>
            <a:spLocks noGrp="1"/>
          </p:cNvSpPr>
          <p:nvPr>
            <p:ph type="ftr" sz="quarter" idx="11"/>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1420108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umario">
    <p:spTree>
      <p:nvGrpSpPr>
        <p:cNvPr id="1" name=""/>
        <p:cNvGrpSpPr/>
        <p:nvPr/>
      </p:nvGrpSpPr>
      <p:grpSpPr>
        <a:xfrm>
          <a:off x="0" y="0"/>
          <a:ext cx="0" cy="0"/>
          <a:chOff x="0" y="0"/>
          <a:chExt cx="0" cy="0"/>
        </a:xfrm>
      </p:grpSpPr>
      <p:sp>
        <p:nvSpPr>
          <p:cNvPr id="4" name="21 Marcador de título">
            <a:extLst>
              <a:ext uri="{FF2B5EF4-FFF2-40B4-BE49-F238E27FC236}">
                <a16:creationId xmlns:a16="http://schemas.microsoft.com/office/drawing/2014/main" id="{8A87A4F0-3F8E-4CA5-A327-766C5D4691E8}"/>
              </a:ext>
            </a:extLst>
          </p:cNvPr>
          <p:cNvSpPr txBox="1">
            <a:spLocks/>
          </p:cNvSpPr>
          <p:nvPr userDrawn="1"/>
        </p:nvSpPr>
        <p:spPr bwMode="auto">
          <a:xfrm>
            <a:off x="1331913" y="115888"/>
            <a:ext cx="7416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lnSpc>
                <a:spcPts val="3100"/>
              </a:lnSpc>
              <a:defRPr/>
            </a:pPr>
            <a:r>
              <a:rPr lang="es-ES" sz="2800">
                <a:solidFill>
                  <a:schemeClr val="bg1"/>
                </a:solidFill>
                <a:latin typeface="Garamond" pitchFamily="18" charset="0"/>
                <a:cs typeface="+mn-cs"/>
              </a:rPr>
              <a:t>Sumario </a:t>
            </a:r>
            <a:endParaRPr lang="en-US" sz="2800">
              <a:solidFill>
                <a:schemeClr val="bg1"/>
              </a:solidFill>
              <a:latin typeface="Garamond" pitchFamily="18" charset="0"/>
              <a:cs typeface="+mn-cs"/>
            </a:endParaRPr>
          </a:p>
        </p:txBody>
      </p:sp>
      <p:sp>
        <p:nvSpPr>
          <p:cNvPr id="3" name="2 Marcador de texto"/>
          <p:cNvSpPr>
            <a:spLocks noGrp="1"/>
          </p:cNvSpPr>
          <p:nvPr>
            <p:ph type="body" idx="1"/>
          </p:nvPr>
        </p:nvSpPr>
        <p:spPr>
          <a:xfrm>
            <a:off x="395536" y="1916832"/>
            <a:ext cx="7704856" cy="3816424"/>
          </a:xfrm>
          <a:prstGeom prst="rect">
            <a:avLst/>
          </a:prstGeom>
        </p:spPr>
        <p:txBody>
          <a:bodyPr/>
          <a:lstStyle>
            <a:lvl1pPr marL="449263" marR="0" indent="-449263" algn="just" defTabSz="914400" rtl="0" eaLnBrk="1" fontAlgn="auto" latinLnBrk="0" hangingPunct="1">
              <a:lnSpc>
                <a:spcPct val="100000"/>
              </a:lnSpc>
              <a:spcBef>
                <a:spcPts val="700"/>
              </a:spcBef>
              <a:spcAft>
                <a:spcPts val="0"/>
              </a:spcAft>
              <a:buClr>
                <a:srgbClr val="E15606"/>
              </a:buClr>
              <a:buSzPct val="100000"/>
              <a:buFont typeface="+mj-lt"/>
              <a:buAutoNum type="arabicPeriod"/>
              <a:tabLst/>
              <a:defRPr sz="2400" baseline="0">
                <a:solidFill>
                  <a:srgbClr val="002857"/>
                </a:solidFill>
              </a:defRPr>
            </a:lvl1pPr>
            <a:lvl2pPr marL="708660" indent="-342900">
              <a:buFont typeface="+mj-lt"/>
              <a:buNone/>
              <a:defRPr sz="1800" baseline="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3" name="21 Marcador de título"/>
          <p:cNvSpPr>
            <a:spLocks noGrp="1"/>
          </p:cNvSpPr>
          <p:nvPr>
            <p:ph type="title"/>
          </p:nvPr>
        </p:nvSpPr>
        <p:spPr>
          <a:xfrm>
            <a:off x="395536" y="44624"/>
            <a:ext cx="3240360" cy="1008112"/>
          </a:xfrm>
          <a:prstGeom prst="rect">
            <a:avLst/>
          </a:prstGeom>
        </p:spPr>
        <p:txBody>
          <a:bodyPr>
            <a:normAutofit/>
          </a:bodyPr>
          <a:lstStyle>
            <a:lvl1pPr>
              <a:defRPr/>
            </a:lvl1pPr>
          </a:lstStyle>
          <a:p>
            <a:r>
              <a:rPr lang="es-ES"/>
              <a:t>Haga clic para modificar el estilo de título del patrón</a:t>
            </a:r>
            <a:endParaRPr lang="en-US"/>
          </a:p>
        </p:txBody>
      </p:sp>
      <p:sp>
        <p:nvSpPr>
          <p:cNvPr id="5" name="11 Marcador de fecha">
            <a:extLst>
              <a:ext uri="{FF2B5EF4-FFF2-40B4-BE49-F238E27FC236}">
                <a16:creationId xmlns:a16="http://schemas.microsoft.com/office/drawing/2014/main" id="{A54EDCDA-1530-4AB8-B2AA-2B951D5F84D4}"/>
              </a:ext>
            </a:extLst>
          </p:cNvPr>
          <p:cNvSpPr>
            <a:spLocks noGrp="1"/>
          </p:cNvSpPr>
          <p:nvPr>
            <p:ph type="dt" sz="half" idx="10"/>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22B31FDE-D8E3-4DBC-A3D5-61C6C77118D9}" type="datetimeFigureOut">
              <a:rPr lang="es-ES"/>
              <a:pPr>
                <a:defRPr/>
              </a:pPr>
              <a:t>14/10/2019</a:t>
            </a:fld>
            <a:endParaRPr lang="es-ES"/>
          </a:p>
        </p:txBody>
      </p:sp>
      <p:sp>
        <p:nvSpPr>
          <p:cNvPr id="6" name="13 Marcador de pie de página">
            <a:extLst>
              <a:ext uri="{FF2B5EF4-FFF2-40B4-BE49-F238E27FC236}">
                <a16:creationId xmlns:a16="http://schemas.microsoft.com/office/drawing/2014/main" id="{4C0B7110-5A53-48A9-94CD-EC89EBC90F6E}"/>
              </a:ext>
            </a:extLst>
          </p:cNvPr>
          <p:cNvSpPr>
            <a:spLocks noGrp="1"/>
          </p:cNvSpPr>
          <p:nvPr>
            <p:ph type="ftr" sz="quarter" idx="11"/>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327465539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arativa">
    <p:spTree>
      <p:nvGrpSpPr>
        <p:cNvPr id="1" name=""/>
        <p:cNvGrpSpPr/>
        <p:nvPr/>
      </p:nvGrpSpPr>
      <p:grpSpPr>
        <a:xfrm>
          <a:off x="0" y="0"/>
          <a:ext cx="0" cy="0"/>
          <a:chOff x="0" y="0"/>
          <a:chExt cx="0" cy="0"/>
        </a:xfrm>
      </p:grpSpPr>
      <p:sp>
        <p:nvSpPr>
          <p:cNvPr id="9" name="8 Marcador de contenido"/>
          <p:cNvSpPr>
            <a:spLocks noGrp="1"/>
          </p:cNvSpPr>
          <p:nvPr>
            <p:ph sz="quarter" idx="1"/>
          </p:nvPr>
        </p:nvSpPr>
        <p:spPr>
          <a:xfrm>
            <a:off x="609600" y="1916832"/>
            <a:ext cx="3886200" cy="4244734"/>
          </a:xfrm>
          <a:prstGeom prst="rect">
            <a:avLst/>
          </a:prstGeom>
        </p:spPr>
        <p:txBody>
          <a:bodyPr>
            <a:normAutofit/>
          </a:bodyPr>
          <a:lstStyle>
            <a:lvl1pPr marL="266700" marR="0" indent="-266700" algn="l" defTabSz="914400" rtl="0" eaLnBrk="1" fontAlgn="auto" latinLnBrk="0" hangingPunct="1">
              <a:lnSpc>
                <a:spcPct val="100000"/>
              </a:lnSpc>
              <a:spcBef>
                <a:spcPts val="700"/>
              </a:spcBef>
              <a:spcAft>
                <a:spcPts val="0"/>
              </a:spcAft>
              <a:buClr>
                <a:srgbClr val="CB541C"/>
              </a:buClr>
              <a:buSzPct val="70000"/>
              <a:buFont typeface="Wingdings" pitchFamily="2" charset="2"/>
              <a:buChar char=""/>
              <a:tabLst/>
              <a:defRPr sz="1800"/>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1" name="10 Marcador de contenido"/>
          <p:cNvSpPr>
            <a:spLocks noGrp="1"/>
          </p:cNvSpPr>
          <p:nvPr>
            <p:ph sz="quarter" idx="2"/>
          </p:nvPr>
        </p:nvSpPr>
        <p:spPr>
          <a:xfrm>
            <a:off x="4860000" y="1916832"/>
            <a:ext cx="3886200" cy="4244734"/>
          </a:xfrm>
          <a:prstGeom prst="rect">
            <a:avLst/>
          </a:prstGeom>
        </p:spPr>
        <p:txBody>
          <a:bodyPr>
            <a:normAutofit/>
          </a:bodyPr>
          <a:lstStyle>
            <a:lvl1pPr marL="266700" marR="0" indent="-266700" algn="l" defTabSz="914400" rtl="0" eaLnBrk="1" fontAlgn="auto" latinLnBrk="0" hangingPunct="1">
              <a:lnSpc>
                <a:spcPct val="100000"/>
              </a:lnSpc>
              <a:spcBef>
                <a:spcPts val="700"/>
              </a:spcBef>
              <a:spcAft>
                <a:spcPts val="0"/>
              </a:spcAft>
              <a:buClr>
                <a:srgbClr val="CB541C"/>
              </a:buClr>
              <a:buSzPct val="70000"/>
              <a:buFont typeface="Wingdings" pitchFamily="2" charset="2"/>
              <a:buChar char=""/>
              <a:tabLst/>
              <a:defRPr sz="1800"/>
            </a:lvl1pPr>
          </a:lstStyle>
          <a:p>
            <a:pPr lvl="0"/>
            <a:r>
              <a:rPr lang="es-ES"/>
              <a:t>Haga clic para modificar el estilo de texto del patrón</a:t>
            </a:r>
          </a:p>
          <a:p>
            <a:pPr lvl="1"/>
            <a:r>
              <a:rPr lang="es-ES"/>
              <a:t>Segundo nivel</a:t>
            </a:r>
          </a:p>
          <a:p>
            <a:pPr lvl="2"/>
            <a:r>
              <a:rPr lang="es-ES"/>
              <a:t>Tercer nivel</a:t>
            </a:r>
          </a:p>
          <a:p>
            <a:pPr lvl="3"/>
            <a:r>
              <a:rPr lang="es-ES"/>
              <a:t>Cuarto nivel</a:t>
            </a:r>
          </a:p>
        </p:txBody>
      </p:sp>
      <p:sp>
        <p:nvSpPr>
          <p:cNvPr id="10" name="21 Marcador de título"/>
          <p:cNvSpPr>
            <a:spLocks noGrp="1"/>
          </p:cNvSpPr>
          <p:nvPr>
            <p:ph type="title"/>
          </p:nvPr>
        </p:nvSpPr>
        <p:spPr>
          <a:xfrm>
            <a:off x="396000" y="0"/>
            <a:ext cx="7416824" cy="1008112"/>
          </a:xfrm>
          <a:prstGeom prst="rect">
            <a:avLst/>
          </a:prstGeom>
        </p:spPr>
        <p:txBody>
          <a:bodyPr>
            <a:normAutofit/>
          </a:bodyPr>
          <a:lstStyle/>
          <a:p>
            <a:r>
              <a:rPr lang="es-ES"/>
              <a:t>Título capítulo </a:t>
            </a:r>
            <a:endParaRPr lang="en-US"/>
          </a:p>
        </p:txBody>
      </p:sp>
      <p:sp>
        <p:nvSpPr>
          <p:cNvPr id="7" name="7 Marcador de contenido"/>
          <p:cNvSpPr>
            <a:spLocks noGrp="1"/>
          </p:cNvSpPr>
          <p:nvPr>
            <p:ph sz="quarter" idx="13"/>
          </p:nvPr>
        </p:nvSpPr>
        <p:spPr>
          <a:xfrm>
            <a:off x="611560" y="1484784"/>
            <a:ext cx="3888432" cy="432048"/>
          </a:xfrm>
          <a:prstGeom prst="rect">
            <a:avLst/>
          </a:prstGeom>
          <a:solidFill>
            <a:srgbClr val="E15606"/>
          </a:solidFill>
        </p:spPr>
        <p:txBody>
          <a:bodyPr anchor="ctr">
            <a:noAutofit/>
          </a:bodyPr>
          <a:lstStyle>
            <a:lvl1pPr marL="0" indent="0" algn="ctr" eaLnBrk="1" latinLnBrk="0" hangingPunct="1">
              <a:spcBef>
                <a:spcPts val="1000"/>
              </a:spcBef>
              <a:buNone/>
              <a:defRPr sz="2400" baseline="0">
                <a:solidFill>
                  <a:schemeClr val="bg1"/>
                </a:solidFill>
              </a:defRPr>
            </a:lvl1pPr>
            <a:lvl4pPr>
              <a:buSzPct val="100000"/>
              <a:defRPr/>
            </a:lvl4pPr>
          </a:lstStyle>
          <a:p>
            <a:pPr lvl="0"/>
            <a:r>
              <a:rPr lang="es-ES"/>
              <a:t>Haga clic para modificar el estilo de texto del patrón</a:t>
            </a:r>
          </a:p>
        </p:txBody>
      </p:sp>
      <p:sp>
        <p:nvSpPr>
          <p:cNvPr id="13" name="7 Marcador de contenido"/>
          <p:cNvSpPr>
            <a:spLocks noGrp="1"/>
          </p:cNvSpPr>
          <p:nvPr>
            <p:ph sz="quarter" idx="18"/>
          </p:nvPr>
        </p:nvSpPr>
        <p:spPr>
          <a:xfrm>
            <a:off x="4860032" y="1484784"/>
            <a:ext cx="3888432" cy="432048"/>
          </a:xfrm>
          <a:prstGeom prst="rect">
            <a:avLst/>
          </a:prstGeom>
          <a:solidFill>
            <a:srgbClr val="E15606"/>
          </a:solidFill>
        </p:spPr>
        <p:txBody>
          <a:bodyPr anchor="ctr">
            <a:noAutofit/>
          </a:bodyPr>
          <a:lstStyle>
            <a:lvl1pPr marL="0" indent="0" algn="ctr" eaLnBrk="1" latinLnBrk="0" hangingPunct="1">
              <a:spcBef>
                <a:spcPts val="1000"/>
              </a:spcBef>
              <a:buNone/>
              <a:defRPr sz="2400" baseline="0">
                <a:solidFill>
                  <a:schemeClr val="bg1"/>
                </a:solidFill>
              </a:defRPr>
            </a:lvl1pPr>
            <a:lvl4pPr>
              <a:buSzPct val="100000"/>
              <a:defRPr/>
            </a:lvl4pPr>
          </a:lstStyle>
          <a:p>
            <a:pPr lvl="0"/>
            <a:r>
              <a:rPr lang="es-ES"/>
              <a:t>Haga clic para modificar el estilo de texto del patrón</a:t>
            </a:r>
          </a:p>
        </p:txBody>
      </p:sp>
      <p:sp>
        <p:nvSpPr>
          <p:cNvPr id="8" name="7 Marcador de fecha">
            <a:extLst>
              <a:ext uri="{FF2B5EF4-FFF2-40B4-BE49-F238E27FC236}">
                <a16:creationId xmlns:a16="http://schemas.microsoft.com/office/drawing/2014/main" id="{6CDADDEF-16D3-4BB9-8D29-AF851CB66862}"/>
              </a:ext>
            </a:extLst>
          </p:cNvPr>
          <p:cNvSpPr>
            <a:spLocks noGrp="1"/>
          </p:cNvSpPr>
          <p:nvPr>
            <p:ph type="dt" sz="half" idx="19"/>
          </p:nvPr>
        </p:nvSpPr>
        <p:spPr>
          <a:xfrm>
            <a:off x="395288" y="6492875"/>
            <a:ext cx="1081087" cy="365125"/>
          </a:xfrm>
          <a:prstGeom prst="rect">
            <a:avLst/>
          </a:prstGeom>
        </p:spPr>
        <p:txBody>
          <a:bodyPr rtlCol="0"/>
          <a:lstStyle>
            <a:lvl1pPr algn="ctr" eaLnBrk="1" hangingPunct="1">
              <a:defRPr>
                <a:latin typeface="Arial" charset="0"/>
                <a:cs typeface="+mn-cs"/>
              </a:defRPr>
            </a:lvl1pPr>
          </a:lstStyle>
          <a:p>
            <a:pPr>
              <a:defRPr/>
            </a:pPr>
            <a:fld id="{1BEE76AF-4C24-4D25-B954-635F6B0340BC}" type="datetimeFigureOut">
              <a:rPr lang="es-ES"/>
              <a:pPr>
                <a:defRPr/>
              </a:pPr>
              <a:t>14/10/2019</a:t>
            </a:fld>
            <a:endParaRPr lang="es-ES"/>
          </a:p>
        </p:txBody>
      </p:sp>
      <p:sp>
        <p:nvSpPr>
          <p:cNvPr id="12" name="11 Marcador de pie de página">
            <a:extLst>
              <a:ext uri="{FF2B5EF4-FFF2-40B4-BE49-F238E27FC236}">
                <a16:creationId xmlns:a16="http://schemas.microsoft.com/office/drawing/2014/main" id="{E55C622C-8DE6-4493-A9A0-2C565F5D6785}"/>
              </a:ext>
            </a:extLst>
          </p:cNvPr>
          <p:cNvSpPr>
            <a:spLocks noGrp="1"/>
          </p:cNvSpPr>
          <p:nvPr>
            <p:ph type="ftr" sz="quarter" idx="20"/>
          </p:nvPr>
        </p:nvSpPr>
        <p:spPr>
          <a:xfrm>
            <a:off x="1527175" y="6488113"/>
            <a:ext cx="1676400" cy="369887"/>
          </a:xfrm>
          <a:prstGeom prst="rect">
            <a:avLst/>
          </a:prstGeom>
        </p:spPr>
        <p:txBody>
          <a:bodyPr rtlCol="0"/>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406412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208912" cy="1052736"/>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7123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o con puntos">
    <p:spTree>
      <p:nvGrpSpPr>
        <p:cNvPr id="1" name=""/>
        <p:cNvGrpSpPr/>
        <p:nvPr/>
      </p:nvGrpSpPr>
      <p:grpSpPr>
        <a:xfrm>
          <a:off x="0" y="0"/>
          <a:ext cx="0" cy="0"/>
          <a:chOff x="0" y="0"/>
          <a:chExt cx="0" cy="0"/>
        </a:xfrm>
      </p:grpSpPr>
      <p:sp>
        <p:nvSpPr>
          <p:cNvPr id="4" name="3 Marcador de fecha">
            <a:extLst>
              <a:ext uri="{FF2B5EF4-FFF2-40B4-BE49-F238E27FC236}">
                <a16:creationId xmlns:a16="http://schemas.microsoft.com/office/drawing/2014/main" id="{0D1C1C9E-7D3E-4914-B3DC-387D8C7E9F52}"/>
              </a:ext>
            </a:extLst>
          </p:cNvPr>
          <p:cNvSpPr>
            <a:spLocks noGrp="1"/>
          </p:cNvSpPr>
          <p:nvPr>
            <p:ph type="dt" sz="half" idx="10"/>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D3E82F99-C6C3-43EA-A764-FDFA1B30DF6B}" type="datetimeFigureOut">
              <a:rPr lang="es-ES"/>
              <a:pPr>
                <a:defRPr/>
              </a:pPr>
              <a:t>14/10/2019</a:t>
            </a:fld>
            <a:endParaRPr lang="es-ES"/>
          </a:p>
        </p:txBody>
      </p:sp>
      <p:sp>
        <p:nvSpPr>
          <p:cNvPr id="5" name="4 Marcador de pie de página">
            <a:extLst>
              <a:ext uri="{FF2B5EF4-FFF2-40B4-BE49-F238E27FC236}">
                <a16:creationId xmlns:a16="http://schemas.microsoft.com/office/drawing/2014/main" id="{ACB4C7D6-BB5B-4044-BC4B-116F96788F36}"/>
              </a:ext>
            </a:extLst>
          </p:cNvPr>
          <p:cNvSpPr>
            <a:spLocks noGrp="1"/>
          </p:cNvSpPr>
          <p:nvPr>
            <p:ph type="ftr" sz="quarter" idx="11"/>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356364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a:t>Titelmasterformat durch Klicken bearbeiten</a:t>
            </a:r>
          </a:p>
        </p:txBody>
      </p:sp>
      <p:sp>
        <p:nvSpPr>
          <p:cNvPr id="3" name="Inhaltsplatzhalter 2"/>
          <p:cNvSpPr>
            <a:spLocks noGrp="1"/>
          </p:cNvSpPr>
          <p:nvPr>
            <p:ph idx="1"/>
          </p:nvPr>
        </p:nvSpPr>
        <p:spPr/>
        <p:txBody>
          <a:bodyPr/>
          <a:lstStyle>
            <a:lvl1pPr>
              <a:defRPr sz="1900" b="1"/>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A8E5087-61B5-49F9-A7BA-21236901373C}" type="datetime1">
              <a:rPr lang="de-DE" smtClean="0"/>
              <a:t>14.10.2019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a:t>Formatvorlage des Untertitelmasters durch Klicken bearbeiten</a:t>
            </a:r>
          </a:p>
        </p:txBody>
      </p:sp>
    </p:spTree>
    <p:extLst>
      <p:ext uri="{BB962C8B-B14F-4D97-AF65-F5344CB8AC3E}">
        <p14:creationId xmlns:p14="http://schemas.microsoft.com/office/powerpoint/2010/main" val="2783182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umeracion con texto destacado">
    <p:spTree>
      <p:nvGrpSpPr>
        <p:cNvPr id="1" name=""/>
        <p:cNvGrpSpPr/>
        <p:nvPr/>
      </p:nvGrpSpPr>
      <p:grpSpPr>
        <a:xfrm>
          <a:off x="0" y="0"/>
          <a:ext cx="0" cy="0"/>
          <a:chOff x="0" y="0"/>
          <a:chExt cx="0" cy="0"/>
        </a:xfrm>
      </p:grpSpPr>
      <p:sp>
        <p:nvSpPr>
          <p:cNvPr id="4" name="21 Marcador de título">
            <a:extLst>
              <a:ext uri="{FF2B5EF4-FFF2-40B4-BE49-F238E27FC236}">
                <a16:creationId xmlns:a16="http://schemas.microsoft.com/office/drawing/2014/main" id="{3E6A8A87-1690-41DB-BBD6-BCFD9E9EC61C}"/>
              </a:ext>
            </a:extLst>
          </p:cNvPr>
          <p:cNvSpPr txBox="1">
            <a:spLocks/>
          </p:cNvSpPr>
          <p:nvPr userDrawn="1"/>
        </p:nvSpPr>
        <p:spPr bwMode="auto">
          <a:xfrm>
            <a:off x="1331913" y="115888"/>
            <a:ext cx="7416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cs typeface="Arial" pitchFamily="34" charset="0"/>
              </a:defRPr>
            </a:lvl9pPr>
          </a:lstStyle>
          <a:p>
            <a:pPr algn="r" eaLnBrk="1" hangingPunct="1">
              <a:lnSpc>
                <a:spcPts val="3100"/>
              </a:lnSpc>
              <a:defRPr/>
            </a:pPr>
            <a:r>
              <a:rPr lang="es-ES" altLang="en-US" sz="2800">
                <a:solidFill>
                  <a:schemeClr val="bg1"/>
                </a:solidFill>
              </a:rPr>
              <a:t>Título capítulo </a:t>
            </a:r>
            <a:endParaRPr lang="en-US" altLang="en-US" sz="2800">
              <a:solidFill>
                <a:schemeClr val="bg1"/>
              </a:solidFill>
            </a:endParaRPr>
          </a:p>
        </p:txBody>
      </p:sp>
      <p:sp>
        <p:nvSpPr>
          <p:cNvPr id="10" name="7 Marcador de contenido"/>
          <p:cNvSpPr>
            <a:spLocks noGrp="1"/>
          </p:cNvSpPr>
          <p:nvPr>
            <p:ph sz="quarter" idx="1"/>
          </p:nvPr>
        </p:nvSpPr>
        <p:spPr>
          <a:xfrm>
            <a:off x="3491880" y="2124000"/>
            <a:ext cx="5184576" cy="4041304"/>
          </a:xfrm>
          <a:prstGeom prst="rect">
            <a:avLst/>
          </a:prstGeom>
        </p:spPr>
        <p:txBody>
          <a:bodyPr anchor="t">
            <a:normAutofit/>
          </a:bodyPr>
          <a:lstStyle>
            <a:lvl1pPr marL="266700" marR="0" indent="-266700" algn="just" defTabSz="914400" rtl="0" eaLnBrk="1" fontAlgn="auto" latinLnBrk="0" hangingPunct="1">
              <a:lnSpc>
                <a:spcPct val="100000"/>
              </a:lnSpc>
              <a:spcBef>
                <a:spcPts val="1000"/>
              </a:spcBef>
              <a:spcAft>
                <a:spcPts val="0"/>
              </a:spcAft>
              <a:buClr>
                <a:srgbClr val="E15606"/>
              </a:buClr>
              <a:buSzPct val="70000"/>
              <a:buFont typeface="+mj-lt"/>
              <a:buAutoNum type="arabicPeriod"/>
              <a:tabLst/>
              <a:defRPr sz="2000" baseline="0"/>
            </a:lvl1pPr>
            <a:lvl4pPr>
              <a:buSzPct val="100000"/>
              <a:defRPr/>
            </a:lvl4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2" name="7 Marcador de contenido"/>
          <p:cNvSpPr>
            <a:spLocks noGrp="1"/>
          </p:cNvSpPr>
          <p:nvPr>
            <p:ph sz="quarter" idx="13"/>
          </p:nvPr>
        </p:nvSpPr>
        <p:spPr>
          <a:xfrm>
            <a:off x="539552" y="1628800"/>
            <a:ext cx="2664296" cy="2448272"/>
          </a:xfrm>
          <a:prstGeom prst="rect">
            <a:avLst/>
          </a:prstGeom>
        </p:spPr>
        <p:txBody>
          <a:bodyPr anchor="t">
            <a:noAutofit/>
          </a:bodyPr>
          <a:lstStyle>
            <a:lvl1pPr marL="0" indent="0" algn="r" eaLnBrk="1" latinLnBrk="0" hangingPunct="1">
              <a:spcBef>
                <a:spcPts val="1000"/>
              </a:spcBef>
              <a:buNone/>
              <a:defRPr sz="2800" baseline="0">
                <a:solidFill>
                  <a:srgbClr val="E15606"/>
                </a:solidFill>
              </a:defRPr>
            </a:lvl1pPr>
            <a:lvl4pPr>
              <a:buSzPct val="100000"/>
              <a:defRPr/>
            </a:lvl4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F2427B83-5D82-4BC6-B1E5-F59DF2D70D00}"/>
              </a:ext>
            </a:extLst>
          </p:cNvPr>
          <p:cNvSpPr>
            <a:spLocks noGrp="1"/>
          </p:cNvSpPr>
          <p:nvPr>
            <p:ph type="dt" sz="half" idx="14"/>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2D3B3614-331C-4E32-B2A6-178BED712954}" type="datetimeFigureOut">
              <a:rPr lang="es-ES"/>
              <a:pPr>
                <a:defRPr/>
              </a:pPr>
              <a:t>14/10/2019</a:t>
            </a:fld>
            <a:endParaRPr lang="es-ES"/>
          </a:p>
        </p:txBody>
      </p:sp>
      <p:sp>
        <p:nvSpPr>
          <p:cNvPr id="6" name="4 Marcador de pie de página">
            <a:extLst>
              <a:ext uri="{FF2B5EF4-FFF2-40B4-BE49-F238E27FC236}">
                <a16:creationId xmlns:a16="http://schemas.microsoft.com/office/drawing/2014/main" id="{BFA33A14-62D6-4521-9520-79A65A4B5D26}"/>
              </a:ext>
            </a:extLst>
          </p:cNvPr>
          <p:cNvSpPr>
            <a:spLocks noGrp="1"/>
          </p:cNvSpPr>
          <p:nvPr>
            <p:ph type="ftr" sz="quarter" idx="15"/>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3825076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rafica con pie">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208912" cy="1052736"/>
          </a:xfrm>
          <a:prstGeom prst="rect">
            <a:avLst/>
          </a:prstGeom>
        </p:spPr>
        <p:txBody>
          <a:bodyPr/>
          <a:lstStyle/>
          <a:p>
            <a:r>
              <a:rPr lang="es-ES"/>
              <a:t>Haga clic para modificar el estilo de título del patrón</a:t>
            </a:r>
          </a:p>
        </p:txBody>
      </p:sp>
      <p:sp>
        <p:nvSpPr>
          <p:cNvPr id="5" name="7 Marcador de contenido"/>
          <p:cNvSpPr>
            <a:spLocks noGrp="1"/>
          </p:cNvSpPr>
          <p:nvPr>
            <p:ph sz="quarter" idx="1"/>
          </p:nvPr>
        </p:nvSpPr>
        <p:spPr>
          <a:xfrm>
            <a:off x="611560" y="1916832"/>
            <a:ext cx="5544616" cy="3960440"/>
          </a:xfrm>
          <a:prstGeom prst="rect">
            <a:avLst/>
          </a:prstGeom>
        </p:spPr>
        <p:txBody>
          <a:bodyPr anchor="ctr">
            <a:normAutofit/>
          </a:bodyPr>
          <a:lstStyle>
            <a:lvl1pPr marL="0" indent="0" algn="ctr" eaLnBrk="1" latinLnBrk="0" hangingPunct="1">
              <a:spcBef>
                <a:spcPts val="1000"/>
              </a:spcBef>
              <a:buNone/>
              <a:defRPr sz="2200" baseline="0"/>
            </a:lvl1pPr>
            <a:lvl4pPr>
              <a:buSzPct val="100000"/>
              <a:defRPr/>
            </a:lvl4pPr>
          </a:lstStyle>
          <a:p>
            <a:pPr lvl="0"/>
            <a:r>
              <a:rPr lang="es-ES"/>
              <a:t>Haga clic para modificar el estilo de texto del patrón</a:t>
            </a:r>
          </a:p>
        </p:txBody>
      </p:sp>
      <p:sp>
        <p:nvSpPr>
          <p:cNvPr id="6" name="3 Marcador de texto"/>
          <p:cNvSpPr>
            <a:spLocks noGrp="1"/>
          </p:cNvSpPr>
          <p:nvPr>
            <p:ph type="body" sz="half" idx="2"/>
          </p:nvPr>
        </p:nvSpPr>
        <p:spPr>
          <a:xfrm>
            <a:off x="6372200" y="4437112"/>
            <a:ext cx="1800200" cy="1512168"/>
          </a:xfrm>
          <a:prstGeom prst="rect">
            <a:avLst/>
          </a:prstGeom>
        </p:spPr>
        <p:txBody>
          <a:bodyPr anchor="b"/>
          <a:lstStyle>
            <a:lvl1pPr marL="0" indent="0">
              <a:buFontTx/>
              <a:buNone/>
              <a:defRPr sz="1700" baseline="0">
                <a:solidFill>
                  <a:srgbClr val="192D53"/>
                </a:solidFill>
              </a:defRPr>
            </a:lvl1pPr>
            <a:lvl2pPr>
              <a:buFontTx/>
              <a:buNone/>
              <a:defRPr sz="1200"/>
            </a:lvl2pPr>
            <a:lvl3pPr>
              <a:buFontTx/>
              <a:buNone/>
              <a:defRPr sz="1000"/>
            </a:lvl3pPr>
            <a:lvl4pPr>
              <a:buFontTx/>
              <a:buNone/>
              <a:defRPr sz="900"/>
            </a:lvl4pPr>
            <a:lvl5pPr>
              <a:buFontTx/>
              <a:buNone/>
              <a:defRPr sz="900"/>
            </a:lvl5pPr>
          </a:lstStyle>
          <a:p>
            <a:pPr lvl="0"/>
            <a:r>
              <a:rPr lang="es-ES"/>
              <a:t>Haga clic para modificar el estilo de texto del patrón</a:t>
            </a:r>
          </a:p>
        </p:txBody>
      </p:sp>
      <p:sp>
        <p:nvSpPr>
          <p:cNvPr id="7" name="2 Marcador de pie de página">
            <a:extLst>
              <a:ext uri="{FF2B5EF4-FFF2-40B4-BE49-F238E27FC236}">
                <a16:creationId xmlns:a16="http://schemas.microsoft.com/office/drawing/2014/main" id="{30A541F4-10F6-403B-B333-38689751DD16}"/>
              </a:ext>
            </a:extLst>
          </p:cNvPr>
          <p:cNvSpPr>
            <a:spLocks noGrp="1"/>
          </p:cNvSpPr>
          <p:nvPr>
            <p:ph type="ftr" sz="quarter" idx="10"/>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
        <p:nvSpPr>
          <p:cNvPr id="8" name="3 Marcador de fecha">
            <a:extLst>
              <a:ext uri="{FF2B5EF4-FFF2-40B4-BE49-F238E27FC236}">
                <a16:creationId xmlns:a16="http://schemas.microsoft.com/office/drawing/2014/main" id="{D73BD827-AAEE-41BD-B611-78536F3D6DC1}"/>
              </a:ext>
            </a:extLst>
          </p:cNvPr>
          <p:cNvSpPr>
            <a:spLocks noGrp="1"/>
          </p:cNvSpPr>
          <p:nvPr>
            <p:ph type="dt" sz="half" idx="11"/>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3CA0B569-F892-4E44-9FF1-11794BA7454B}" type="datetimeFigureOut">
              <a:rPr lang="es-ES"/>
              <a:pPr>
                <a:defRPr/>
              </a:pPr>
              <a:t>14/10/2019</a:t>
            </a:fld>
            <a:endParaRPr lang="es-ES"/>
          </a:p>
        </p:txBody>
      </p:sp>
    </p:spTree>
    <p:extLst>
      <p:ext uri="{BB962C8B-B14F-4D97-AF65-F5344CB8AC3E}">
        <p14:creationId xmlns:p14="http://schemas.microsoft.com/office/powerpoint/2010/main" val="3066698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ortadilla de Seccion">
    <p:spTree>
      <p:nvGrpSpPr>
        <p:cNvPr id="1" name=""/>
        <p:cNvGrpSpPr/>
        <p:nvPr/>
      </p:nvGrpSpPr>
      <p:grpSpPr>
        <a:xfrm>
          <a:off x="0" y="0"/>
          <a:ext cx="0" cy="0"/>
          <a:chOff x="0" y="0"/>
          <a:chExt cx="0" cy="0"/>
        </a:xfrm>
      </p:grpSpPr>
      <p:pic>
        <p:nvPicPr>
          <p:cNvPr id="4" name="1 Imagen" descr="logoTransNegativo.png">
            <a:extLst>
              <a:ext uri="{FF2B5EF4-FFF2-40B4-BE49-F238E27FC236}">
                <a16:creationId xmlns:a16="http://schemas.microsoft.com/office/drawing/2014/main" id="{FE3DC5B5-E220-4A0F-873C-6A8C794E2B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88" y="6551613"/>
            <a:ext cx="69215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7 Título"/>
          <p:cNvSpPr>
            <a:spLocks noGrp="1"/>
          </p:cNvSpPr>
          <p:nvPr>
            <p:ph type="ctrTitle"/>
          </p:nvPr>
        </p:nvSpPr>
        <p:spPr>
          <a:xfrm>
            <a:off x="467544" y="1196752"/>
            <a:ext cx="8352928" cy="1800200"/>
          </a:xfrm>
          <a:prstGeom prst="rect">
            <a:avLst/>
          </a:prstGeom>
        </p:spPr>
        <p:txBody>
          <a:bodyPr anchor="ctr">
            <a:normAutofit/>
          </a:bodyPr>
          <a:lstStyle>
            <a:lvl1pPr algn="ctr">
              <a:defRPr sz="2800" cap="none" baseline="0">
                <a:solidFill>
                  <a:schemeClr val="bg1"/>
                </a:solidFill>
              </a:defRPr>
            </a:lvl1pPr>
          </a:lstStyle>
          <a:p>
            <a:r>
              <a:rPr lang="es-ES"/>
              <a:t>Haga clic para modificar el estilo de título del patrón</a:t>
            </a:r>
            <a:endParaRPr lang="en-US"/>
          </a:p>
        </p:txBody>
      </p:sp>
      <p:sp>
        <p:nvSpPr>
          <p:cNvPr id="11" name="8 Subtítulo"/>
          <p:cNvSpPr>
            <a:spLocks noGrp="1"/>
          </p:cNvSpPr>
          <p:nvPr>
            <p:ph type="subTitle" idx="14"/>
          </p:nvPr>
        </p:nvSpPr>
        <p:spPr>
          <a:xfrm>
            <a:off x="467544" y="3717032"/>
            <a:ext cx="8352928" cy="576064"/>
          </a:xfrm>
          <a:prstGeom prst="rect">
            <a:avLst/>
          </a:prstGeom>
          <a:noFill/>
          <a:ln>
            <a:noFill/>
          </a:ln>
        </p:spPr>
        <p:txBody>
          <a:bodyPr anchor="t">
            <a:normAutofit/>
          </a:bodyPr>
          <a:lstStyle>
            <a:lvl1pPr marL="0" marR="0" indent="0" algn="ctr" defTabSz="914400" rtl="0" eaLnBrk="1" fontAlgn="auto" latinLnBrk="0" hangingPunct="1">
              <a:lnSpc>
                <a:spcPct val="100000"/>
              </a:lnSpc>
              <a:spcBef>
                <a:spcPts val="700"/>
              </a:spcBef>
              <a:spcAft>
                <a:spcPts val="0"/>
              </a:spcAft>
              <a:buClr>
                <a:srgbClr val="CB541C"/>
              </a:buClr>
              <a:buSzPct val="60000"/>
              <a:buFont typeface="Wingdings" pitchFamily="2" charset="2"/>
              <a:buNone/>
              <a:tabLst/>
              <a:defRPr sz="2000" baseline="0">
                <a:solidFill>
                  <a:srgbClr val="002857"/>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a:t>Haga clic para modificar el estilo de subtítulo del patrón</a:t>
            </a:r>
            <a:endParaRPr lang="en-US"/>
          </a:p>
        </p:txBody>
      </p:sp>
      <p:sp>
        <p:nvSpPr>
          <p:cNvPr id="5" name="11 Marcador de fecha">
            <a:extLst>
              <a:ext uri="{FF2B5EF4-FFF2-40B4-BE49-F238E27FC236}">
                <a16:creationId xmlns:a16="http://schemas.microsoft.com/office/drawing/2014/main" id="{0148A50D-02C8-4362-A87C-6AEC5EF85EA2}"/>
              </a:ext>
            </a:extLst>
          </p:cNvPr>
          <p:cNvSpPr>
            <a:spLocks noGrp="1"/>
          </p:cNvSpPr>
          <p:nvPr>
            <p:ph type="dt" sz="half" idx="15"/>
          </p:nvPr>
        </p:nvSpPr>
        <p:spPr>
          <a:xfrm>
            <a:off x="395288" y="6492875"/>
            <a:ext cx="1081087" cy="365125"/>
          </a:xfrm>
          <a:prstGeom prst="rect">
            <a:avLst/>
          </a:prstGeom>
        </p:spPr>
        <p:txBody>
          <a:bodyPr/>
          <a:lstStyle>
            <a:lvl1pPr algn="ctr" eaLnBrk="1" hangingPunct="1">
              <a:defRPr>
                <a:latin typeface="Arial" charset="0"/>
                <a:cs typeface="+mn-cs"/>
              </a:defRPr>
            </a:lvl1pPr>
          </a:lstStyle>
          <a:p>
            <a:pPr>
              <a:defRPr/>
            </a:pPr>
            <a:fld id="{2DE9D40F-B8F5-4978-A3E6-39E041EEAA31}" type="datetimeFigureOut">
              <a:rPr lang="es-ES"/>
              <a:pPr>
                <a:defRPr/>
              </a:pPr>
              <a:t>14/10/2019</a:t>
            </a:fld>
            <a:endParaRPr lang="es-ES"/>
          </a:p>
        </p:txBody>
      </p:sp>
      <p:sp>
        <p:nvSpPr>
          <p:cNvPr id="6" name="13 Marcador de pie de página">
            <a:extLst>
              <a:ext uri="{FF2B5EF4-FFF2-40B4-BE49-F238E27FC236}">
                <a16:creationId xmlns:a16="http://schemas.microsoft.com/office/drawing/2014/main" id="{2F12F1D8-584D-4F32-8F70-3B7232B9D821}"/>
              </a:ext>
            </a:extLst>
          </p:cNvPr>
          <p:cNvSpPr>
            <a:spLocks noGrp="1"/>
          </p:cNvSpPr>
          <p:nvPr>
            <p:ph type="ftr" sz="quarter" idx="16"/>
          </p:nvPr>
        </p:nvSpPr>
        <p:spPr>
          <a:xfrm>
            <a:off x="1527175" y="6488113"/>
            <a:ext cx="1676400" cy="369887"/>
          </a:xfrm>
          <a:prstGeom prst="rect">
            <a:avLst/>
          </a:prstGeom>
        </p:spPr>
        <p:txBody>
          <a:bodyPr/>
          <a:lstStyle>
            <a:lvl1pPr algn="ctr" eaLnBrk="1" hangingPunct="1">
              <a:defRPr>
                <a:latin typeface="Arial" charset="0"/>
                <a:cs typeface="+mn-cs"/>
              </a:defRPr>
            </a:lvl1pPr>
          </a:lstStyle>
          <a:p>
            <a:pPr>
              <a:defRPr/>
            </a:pPr>
            <a:endParaRPr lang="es-ES"/>
          </a:p>
        </p:txBody>
      </p:sp>
    </p:spTree>
    <p:extLst>
      <p:ext uri="{BB962C8B-B14F-4D97-AF65-F5344CB8AC3E}">
        <p14:creationId xmlns:p14="http://schemas.microsoft.com/office/powerpoint/2010/main" val="403768863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2F3569E-1AB3-425D-A423-8607CE5919E3}" type="datetime1">
              <a:rPr lang="de-DE" smtClean="0"/>
              <a:t>14.10.2019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4406900"/>
            <a:ext cx="8403728" cy="490066"/>
          </a:xfrm>
        </p:spPr>
        <p:txBody>
          <a:bodyPr/>
          <a:lstStyle/>
          <a:p>
            <a:r>
              <a:rPr lang="de-DE"/>
              <a:t>Titelmasterformat durch Klicken bearbeiten</a:t>
            </a:r>
          </a:p>
        </p:txBody>
      </p:sp>
    </p:spTree>
    <p:extLst>
      <p:ext uri="{BB962C8B-B14F-4D97-AF65-F5344CB8AC3E}">
        <p14:creationId xmlns:p14="http://schemas.microsoft.com/office/powerpoint/2010/main" val="260574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6EB009CB-9D9F-4FBF-9144-05F7F9AA8A17}" type="datetime1">
              <a:rPr lang="de-DE" smtClean="0"/>
              <a:t>14.10.2019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a:t>Formatvorlage des Untertitelmasters durch Klicken bearbeiten</a:t>
            </a:r>
          </a:p>
        </p:txBody>
      </p:sp>
    </p:spTree>
    <p:extLst>
      <p:ext uri="{BB962C8B-B14F-4D97-AF65-F5344CB8AC3E}">
        <p14:creationId xmlns:p14="http://schemas.microsoft.com/office/powerpoint/2010/main" val="347954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9842855-9BA2-47A4-91E9-CFB943AAF030}" type="datetime1">
              <a:rPr lang="de-DE" smtClean="0"/>
              <a:t>14.10.2019</a:t>
            </a:fld>
            <a:endParaRPr lang="de-DE"/>
          </a:p>
        </p:txBody>
      </p:sp>
      <p:sp>
        <p:nvSpPr>
          <p:cNvPr id="8" name="Fußzeilenplatzhalter 7"/>
          <p:cNvSpPr>
            <a:spLocks noGrp="1"/>
          </p:cNvSpPr>
          <p:nvPr>
            <p:ph type="ftr" sz="quarter" idx="11"/>
          </p:nvPr>
        </p:nvSpPr>
        <p:spPr/>
        <p:txBody>
          <a:bodyPr/>
          <a:lstStyle/>
          <a:p>
            <a:r>
              <a:rPr lang="en-US"/>
              <a:t>Use the menu "insert" to edit your footer line here</a:t>
            </a:r>
            <a:endParaRPr lang="de-DE"/>
          </a:p>
        </p:txBody>
      </p:sp>
      <p:sp>
        <p:nvSpPr>
          <p:cNvPr id="9" name="Foliennummernplatzhalter 8"/>
          <p:cNvSpPr>
            <a:spLocks noGrp="1"/>
          </p:cNvSpPr>
          <p:nvPr>
            <p:ph type="sldNum" sz="quarter" idx="12"/>
          </p:nvPr>
        </p:nvSpPr>
        <p:spPr/>
        <p:txBody>
          <a:bodyPr/>
          <a:lstStyle/>
          <a:p>
            <a:fld id="{78B3FE12-62BD-41F9-8F3F-A0956C733398}" type="slidenum">
              <a:rPr lang="de-DE" smtClean="0"/>
              <a:t>‹Nº›</a:t>
            </a:fld>
            <a:endParaRPr lang="de-DE"/>
          </a:p>
        </p:txBody>
      </p:sp>
      <p:sp>
        <p:nvSpPr>
          <p:cNvPr id="10"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a:t>Formatvorlage des Untertitelmasters durch Klicken bearbeiten</a:t>
            </a:r>
          </a:p>
        </p:txBody>
      </p:sp>
    </p:spTree>
    <p:extLst>
      <p:ext uri="{BB962C8B-B14F-4D97-AF65-F5344CB8AC3E}">
        <p14:creationId xmlns:p14="http://schemas.microsoft.com/office/powerpoint/2010/main" val="92052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2D5D9AE-DAFB-4DBC-8C38-71051176CD00}" type="datetime1">
              <a:rPr lang="de-DE" smtClean="0"/>
              <a:t>14.10.2019</a:t>
            </a:fld>
            <a:endParaRPr lang="de-DE"/>
          </a:p>
        </p:txBody>
      </p:sp>
      <p:sp>
        <p:nvSpPr>
          <p:cNvPr id="4" name="Fußzeilenplatzhalter 3"/>
          <p:cNvSpPr>
            <a:spLocks noGrp="1"/>
          </p:cNvSpPr>
          <p:nvPr>
            <p:ph type="ftr" sz="quarter" idx="11"/>
          </p:nvPr>
        </p:nvSpPr>
        <p:spPr/>
        <p:txBody>
          <a:bodyPr/>
          <a:lstStyle/>
          <a:p>
            <a:r>
              <a:rPr lang="en-US"/>
              <a:t>Use the menu "insert" to edit your footer line here</a:t>
            </a:r>
            <a:endParaRPr lang="de-DE"/>
          </a:p>
        </p:txBody>
      </p:sp>
      <p:sp>
        <p:nvSpPr>
          <p:cNvPr id="5" name="Foliennummernplatzhalter 4"/>
          <p:cNvSpPr>
            <a:spLocks noGrp="1"/>
          </p:cNvSpPr>
          <p:nvPr>
            <p:ph type="sldNum" sz="quarter" idx="12"/>
          </p:nvPr>
        </p:nvSpPr>
        <p:spPr/>
        <p:txBody>
          <a:bodyPr/>
          <a:lstStyle/>
          <a:p>
            <a:fld id="{78B3FE12-62BD-41F9-8F3F-A0956C733398}" type="slidenum">
              <a:rPr lang="de-DE" smtClean="0"/>
              <a:t>‹Nº›</a:t>
            </a:fld>
            <a:endParaRPr lang="de-DE"/>
          </a:p>
        </p:txBody>
      </p:sp>
      <p:sp>
        <p:nvSpPr>
          <p:cNvPr id="6"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a:t>Formatvorlage des Untertitelmasters durch Klicken bearbeiten</a:t>
            </a:r>
          </a:p>
        </p:txBody>
      </p:sp>
    </p:spTree>
    <p:extLst>
      <p:ext uri="{BB962C8B-B14F-4D97-AF65-F5344CB8AC3E}">
        <p14:creationId xmlns:p14="http://schemas.microsoft.com/office/powerpoint/2010/main" val="255138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DAB42DE-3169-4D64-A66A-B7BF069A5FFB}" type="datetime1">
              <a:rPr lang="de-DE" smtClean="0"/>
              <a:t>14.10.2019</a:t>
            </a:fld>
            <a:endParaRPr lang="de-DE"/>
          </a:p>
        </p:txBody>
      </p:sp>
      <p:sp>
        <p:nvSpPr>
          <p:cNvPr id="3" name="Fußzeilenplatzhalter 2"/>
          <p:cNvSpPr>
            <a:spLocks noGrp="1"/>
          </p:cNvSpPr>
          <p:nvPr>
            <p:ph type="ftr" sz="quarter" idx="11"/>
          </p:nvPr>
        </p:nvSpPr>
        <p:spPr/>
        <p:txBody>
          <a:bodyPr/>
          <a:lstStyle/>
          <a:p>
            <a:r>
              <a:rPr lang="en-US"/>
              <a:t>Use the menu "insert" to edit your footer line here</a:t>
            </a:r>
            <a:endParaRPr lang="de-DE"/>
          </a:p>
        </p:txBody>
      </p:sp>
      <p:sp>
        <p:nvSpPr>
          <p:cNvPr id="4" name="Foliennummernplatzhalter 3"/>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91523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98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FE8A2239-EF32-4C9A-B1A7-E02CF8532B89}" type="datetime1">
              <a:rPr lang="de-DE" smtClean="0"/>
              <a:t>14.10.2019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25695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0136" y="274638"/>
            <a:ext cx="8403728" cy="490066"/>
          </a:xfrm>
          <a:prstGeom prst="rect">
            <a:avLst/>
          </a:prstGeom>
          <a:solidFill>
            <a:schemeClr val="accent2">
              <a:lumMod val="75000"/>
            </a:schemeClr>
          </a:solidFill>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7092279" y="6432776"/>
            <a:ext cx="755803" cy="180040"/>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fld id="{69C8C11C-252D-4E31-B211-61D9BDB45342}" type="datetime1">
              <a:rPr lang="de-DE" smtClean="0"/>
              <a:t>14.10.2019</a:t>
            </a:fld>
            <a:endParaRPr lang="de-DE"/>
          </a:p>
        </p:txBody>
      </p:sp>
      <p:sp>
        <p:nvSpPr>
          <p:cNvPr id="5" name="Fußzeilenplatzhalter 4"/>
          <p:cNvSpPr>
            <a:spLocks noGrp="1"/>
          </p:cNvSpPr>
          <p:nvPr>
            <p:ph type="ftr" sz="quarter" idx="3"/>
          </p:nvPr>
        </p:nvSpPr>
        <p:spPr>
          <a:xfrm>
            <a:off x="1979713" y="6436054"/>
            <a:ext cx="5032240" cy="176761"/>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r>
              <a:rPr lang="en-US"/>
              <a:t>Use the menu "insert" to edit your footer line here</a:t>
            </a:r>
            <a:endParaRPr lang="de-DE"/>
          </a:p>
        </p:txBody>
      </p:sp>
      <p:sp>
        <p:nvSpPr>
          <p:cNvPr id="6" name="Foliennummernplatzhalter 5"/>
          <p:cNvSpPr>
            <a:spLocks noGrp="1"/>
          </p:cNvSpPr>
          <p:nvPr>
            <p:ph type="sldNum" sz="quarter" idx="4"/>
          </p:nvPr>
        </p:nvSpPr>
        <p:spPr>
          <a:xfrm>
            <a:off x="7862597" y="6432776"/>
            <a:ext cx="514400" cy="180040"/>
          </a:xfrm>
          <a:prstGeom prst="rect">
            <a:avLst/>
          </a:prstGeom>
        </p:spPr>
        <p:txBody>
          <a:bodyPr vert="horz" lIns="91440" tIns="45720" rIns="36000" bIns="45720" rtlCol="0" anchor="ctr"/>
          <a:lstStyle>
            <a:lvl1pPr algn="r">
              <a:defRPr sz="800">
                <a:solidFill>
                  <a:schemeClr val="tx1">
                    <a:lumMod val="75000"/>
                    <a:lumOff val="25000"/>
                  </a:schemeClr>
                </a:solidFill>
              </a:defRPr>
            </a:lvl1pPr>
          </a:lstStyle>
          <a:p>
            <a:fld id="{78B3FE12-62BD-41F9-8F3F-A0956C733398}" type="slidenum">
              <a:rPr lang="de-DE" smtClean="0"/>
              <a:pPr/>
              <a:t>‹Nº›</a:t>
            </a:fld>
            <a:endParaRPr lang="de-DE"/>
          </a:p>
        </p:txBody>
      </p:sp>
      <p:pic>
        <p:nvPicPr>
          <p:cNvPr id="10" name="Picture 2" descr="http://www.uniteeurope.org/images/ue/ec.png"/>
          <p:cNvPicPr>
            <a:picLocks noChangeAspect="1" noChangeArrowheads="1"/>
          </p:cNvPicPr>
          <p:nvPr userDrawn="1"/>
        </p:nvPicPr>
        <p:blipFill>
          <a:blip r:embed="rId24"/>
          <a:srcRect l="89568"/>
          <a:stretch>
            <a:fillRect/>
          </a:stretch>
        </p:blipFill>
        <p:spPr bwMode="auto">
          <a:xfrm>
            <a:off x="8372736" y="6332204"/>
            <a:ext cx="462250" cy="337156"/>
          </a:xfrm>
          <a:prstGeom prst="rect">
            <a:avLst/>
          </a:prstGeom>
          <a:noFill/>
        </p:spPr>
      </p:pic>
      <p:sp>
        <p:nvSpPr>
          <p:cNvPr id="11" name="TextBox 17"/>
          <p:cNvSpPr txBox="1"/>
          <p:nvPr userDrawn="1"/>
        </p:nvSpPr>
        <p:spPr>
          <a:xfrm>
            <a:off x="1979712" y="6237312"/>
            <a:ext cx="5032240" cy="193337"/>
          </a:xfrm>
          <a:prstGeom prst="rect">
            <a:avLst/>
          </a:prstGeom>
          <a:noFill/>
        </p:spPr>
        <p:txBody>
          <a:bodyPr wrap="square" rtlCol="0">
            <a:noAutofit/>
          </a:bodyPr>
          <a:lstStyle/>
          <a:p>
            <a:pPr defTabSz="713232"/>
            <a:r>
              <a:rPr lang="en-US" sz="800" b="1" baseline="0">
                <a:solidFill>
                  <a:schemeClr val="tx1">
                    <a:lumMod val="75000"/>
                    <a:lumOff val="25000"/>
                  </a:schemeClr>
                </a:solidFill>
                <a:ea typeface="Open Sans Light" panose="020B0306030504020204" pitchFamily="34" charset="0"/>
                <a:cs typeface="Arial" panose="020B0604020202020204" pitchFamily="34" charset="0"/>
              </a:rPr>
              <a:t>Towards a Sustainable Agro-Food Industry. Capacity Building </a:t>
            </a:r>
            <a:r>
              <a:rPr lang="en-US" sz="800" b="1" baseline="0" err="1">
                <a:solidFill>
                  <a:schemeClr val="tx1">
                    <a:lumMod val="75000"/>
                    <a:lumOff val="25000"/>
                  </a:schemeClr>
                </a:solidFill>
                <a:ea typeface="Open Sans Light" panose="020B0306030504020204" pitchFamily="34" charset="0"/>
                <a:cs typeface="Arial" panose="020B0604020202020204" pitchFamily="34" charset="0"/>
              </a:rPr>
              <a:t>Programmes</a:t>
            </a:r>
            <a:r>
              <a:rPr lang="en-US" sz="800" b="1" baseline="0">
                <a:solidFill>
                  <a:schemeClr val="tx1">
                    <a:lumMod val="75000"/>
                    <a:lumOff val="25000"/>
                  </a:schemeClr>
                </a:solidFill>
                <a:ea typeface="Open Sans Light" panose="020B0306030504020204" pitchFamily="34" charset="0"/>
                <a:cs typeface="Arial" panose="020B0604020202020204" pitchFamily="34" charset="0"/>
              </a:rPr>
              <a:t> in Energy Efficiency.</a:t>
            </a:r>
            <a:endParaRPr lang="en-GB" sz="800" b="1" baseline="0">
              <a:solidFill>
                <a:schemeClr val="tx1">
                  <a:lumMod val="75000"/>
                  <a:lumOff val="25000"/>
                </a:schemeClr>
              </a:solidFill>
              <a:ea typeface="Open Sans Light" panose="020B0306030504020204" pitchFamily="34" charset="0"/>
              <a:cs typeface="Arial" panose="020B0604020202020204" pitchFamily="34" charset="0"/>
            </a:endParaRPr>
          </a:p>
        </p:txBody>
      </p:sp>
      <p:pic>
        <p:nvPicPr>
          <p:cNvPr id="18" name="Picture 2"/>
          <p:cNvPicPr>
            <a:picLocks noChangeAspect="1" noChangeArrowheads="1"/>
          </p:cNvPicPr>
          <p:nvPr userDrawn="1"/>
        </p:nvPicPr>
        <p:blipFill>
          <a:blip r:embed="rId25" cstate="print">
            <a:extLst>
              <a:ext uri="{28A0092B-C50C-407E-A947-70E740481C1C}">
                <a14:useLocalDpi xmlns:a14="http://schemas.microsoft.com/office/drawing/2010/main" val="0"/>
              </a:ext>
            </a:extLst>
          </a:blip>
          <a:stretch>
            <a:fillRect/>
          </a:stretch>
        </p:blipFill>
        <p:spPr bwMode="auto">
          <a:xfrm>
            <a:off x="506034" y="6298939"/>
            <a:ext cx="1291171" cy="30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532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dt="0"/>
  <p:txStyles>
    <p:titleStyle>
      <a:lvl1pPr algn="l" defTabSz="914400" rtl="0" eaLnBrk="1" latinLnBrk="0" hangingPunct="1">
        <a:spcBef>
          <a:spcPct val="0"/>
        </a:spcBef>
        <a:buNone/>
        <a:defRPr sz="2200" b="1"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87.wmf"/></Relationships>
</file>

<file path=ppt/slides/_rels/slide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93.emf"/></Relationships>
</file>

<file path=ppt/slides/_rels/slide5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95.emf"/></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5"/>
          <p:cNvSpPr txBox="1"/>
          <p:nvPr/>
        </p:nvSpPr>
        <p:spPr>
          <a:xfrm>
            <a:off x="1835696" y="3758277"/>
            <a:ext cx="4458511" cy="800219"/>
          </a:xfrm>
          <a:prstGeom prst="rect">
            <a:avLst/>
          </a:prstGeom>
          <a:noFill/>
        </p:spPr>
        <p:txBody>
          <a:bodyPr wrap="square" rtlCol="0">
            <a:spAutoFit/>
          </a:bodyPr>
          <a:lstStyle/>
          <a:p>
            <a:r>
              <a:rPr lang="es-ES" sz="2600" b="1" dirty="0">
                <a:solidFill>
                  <a:schemeClr val="tx1">
                    <a:lumMod val="85000"/>
                    <a:lumOff val="15000"/>
                  </a:schemeClr>
                </a:solidFill>
                <a:latin typeface="+mj-lt"/>
                <a:cs typeface="Arial" panose="020B0604020202020204" pitchFamily="34" charset="0"/>
              </a:rPr>
              <a:t>Eficiencia Energética</a:t>
            </a:r>
            <a:endParaRPr lang="es-ES" sz="2400" b="1" dirty="0">
              <a:solidFill>
                <a:schemeClr val="tx1">
                  <a:lumMod val="85000"/>
                  <a:lumOff val="15000"/>
                </a:schemeClr>
              </a:solidFill>
              <a:latin typeface="+mj-lt"/>
              <a:cs typeface="Arial" panose="020B0604020202020204" pitchFamily="34" charset="0"/>
            </a:endParaRPr>
          </a:p>
          <a:p>
            <a:r>
              <a:rPr lang="es-ES" sz="2000" dirty="0">
                <a:cs typeface="Arial" panose="020B0604020202020204" pitchFamily="34" charset="0"/>
              </a:rPr>
              <a:t>Usos Transversales</a:t>
            </a:r>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36423" y="5229200"/>
            <a:ext cx="2220053" cy="5328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feld 6">
            <a:extLst>
              <a:ext uri="{FF2B5EF4-FFF2-40B4-BE49-F238E27FC236}">
                <a16:creationId xmlns:a16="http://schemas.microsoft.com/office/drawing/2014/main" id="{FF4A8B35-9B30-4F91-8031-AC39C49B3A46}"/>
              </a:ext>
            </a:extLst>
          </p:cNvPr>
          <p:cNvSpPr txBox="1"/>
          <p:nvPr/>
        </p:nvSpPr>
        <p:spPr>
          <a:xfrm>
            <a:off x="881608" y="6201308"/>
            <a:ext cx="1908175" cy="3810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600">
                <a:effectLst/>
                <a:latin typeface="Arial" panose="020B0604020202020204" pitchFamily="34" charset="0"/>
                <a:ea typeface="Calibri" panose="020F0502020204030204" pitchFamily="34" charset="0"/>
                <a:cs typeface="Times New Roman" panose="02020603050405020304" pitchFamily="18" charset="0"/>
              </a:rPr>
              <a:t>This project has received funding from the European Union’s H2020 Coordination Support Action under Grant Agreement No.785047.</a:t>
            </a:r>
            <a:endParaRPr lang="de-DE" sz="1100">
              <a:effectLst/>
              <a:ea typeface="Calibri" panose="020F0502020204030204" pitchFamily="34" charset="0"/>
              <a:cs typeface="Times New Roman" panose="02020603050405020304" pitchFamily="18" charset="0"/>
            </a:endParaRPr>
          </a:p>
          <a:p>
            <a:pPr>
              <a:lnSpc>
                <a:spcPct val="115000"/>
              </a:lnSpc>
              <a:spcAft>
                <a:spcPts val="1000"/>
              </a:spcAft>
            </a:pPr>
            <a:r>
              <a:rPr lang="en-US" sz="600">
                <a:effectLst/>
                <a:latin typeface="Arial" panose="020B0604020202020204" pitchFamily="34" charset="0"/>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pic>
        <p:nvPicPr>
          <p:cNvPr id="29" name="Grafik 28">
            <a:extLst>
              <a:ext uri="{FF2B5EF4-FFF2-40B4-BE49-F238E27FC236}">
                <a16:creationId xmlns:a16="http://schemas.microsoft.com/office/drawing/2014/main" id="{150F95C0-8540-4F30-B067-350D27C33E5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2178" y="6244022"/>
            <a:ext cx="448310" cy="298450"/>
          </a:xfrm>
          <a:prstGeom prst="rect">
            <a:avLst/>
          </a:prstGeom>
        </p:spPr>
      </p:pic>
      <p:pic>
        <p:nvPicPr>
          <p:cNvPr id="14" name="Grafik 13">
            <a:extLst>
              <a:ext uri="{FF2B5EF4-FFF2-40B4-BE49-F238E27FC236}">
                <a16:creationId xmlns:a16="http://schemas.microsoft.com/office/drawing/2014/main" id="{DEF234FC-D941-43D0-BAF9-6ADB8B987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85"/>
            <a:ext cx="9144000" cy="3576021"/>
          </a:xfrm>
          <a:prstGeom prst="rect">
            <a:avLst/>
          </a:prstGeom>
        </p:spPr>
      </p:pic>
      <p:sp>
        <p:nvSpPr>
          <p:cNvPr id="15" name="Rechteck 14">
            <a:extLst>
              <a:ext uri="{FF2B5EF4-FFF2-40B4-BE49-F238E27FC236}">
                <a16:creationId xmlns:a16="http://schemas.microsoft.com/office/drawing/2014/main" id="{AB6DD39E-A38C-431B-B6BE-A49F7C6D1CC4}"/>
              </a:ext>
            </a:extLst>
          </p:cNvPr>
          <p:cNvSpPr/>
          <p:nvPr/>
        </p:nvSpPr>
        <p:spPr>
          <a:xfrm>
            <a:off x="1835695" y="5332526"/>
            <a:ext cx="4316347" cy="461665"/>
          </a:xfrm>
          <a:prstGeom prst="rect">
            <a:avLst/>
          </a:prstGeom>
        </p:spPr>
        <p:txBody>
          <a:bodyPr wrap="square">
            <a:spAutoFit/>
          </a:bodyPr>
          <a:lstStyle/>
          <a:p>
            <a:r>
              <a:rPr lang="en-US" sz="1200" b="1">
                <a:solidFill>
                  <a:schemeClr val="accent1"/>
                </a:solidFill>
              </a:rPr>
              <a:t>Towards a Sustainable </a:t>
            </a:r>
            <a:r>
              <a:rPr lang="en-US" sz="1200" b="1" err="1">
                <a:solidFill>
                  <a:schemeClr val="accent1"/>
                </a:solidFill>
              </a:rPr>
              <a:t>Agro</a:t>
            </a:r>
            <a:r>
              <a:rPr lang="en-US" sz="1200" b="1">
                <a:solidFill>
                  <a:schemeClr val="accent1"/>
                </a:solidFill>
              </a:rPr>
              <a:t>-Food Industry. </a:t>
            </a:r>
            <a:br>
              <a:rPr lang="en-US" sz="1200" b="1">
                <a:solidFill>
                  <a:schemeClr val="accent1"/>
                </a:solidFill>
              </a:rPr>
            </a:br>
            <a:r>
              <a:rPr lang="en-US" sz="1200" b="1">
                <a:solidFill>
                  <a:schemeClr val="accent1"/>
                </a:solidFill>
              </a:rPr>
              <a:t>Capacity Building </a:t>
            </a:r>
            <a:r>
              <a:rPr lang="en-US" sz="1200" b="1" err="1">
                <a:solidFill>
                  <a:schemeClr val="accent1"/>
                </a:solidFill>
              </a:rPr>
              <a:t>Programmes</a:t>
            </a:r>
            <a:r>
              <a:rPr lang="en-US" sz="1200" b="1">
                <a:solidFill>
                  <a:schemeClr val="accent1"/>
                </a:solidFill>
              </a:rPr>
              <a:t> in Energy Efficiency.</a:t>
            </a:r>
            <a:endParaRPr lang="de-DE" sz="1200">
              <a:solidFill>
                <a:schemeClr val="accent1"/>
              </a:solidFill>
            </a:endParaRPr>
          </a:p>
        </p:txBody>
      </p:sp>
      <p:cxnSp>
        <p:nvCxnSpPr>
          <p:cNvPr id="17" name="Gerader Verbinder 16">
            <a:extLst>
              <a:ext uri="{FF2B5EF4-FFF2-40B4-BE49-F238E27FC236}">
                <a16:creationId xmlns:a16="http://schemas.microsoft.com/office/drawing/2014/main" id="{1BAA1C25-ACF0-4932-8419-80346CACD5F0}"/>
              </a:ext>
            </a:extLst>
          </p:cNvPr>
          <p:cNvCxnSpPr>
            <a:cxnSpLocks/>
          </p:cNvCxnSpPr>
          <p:nvPr/>
        </p:nvCxnSpPr>
        <p:spPr>
          <a:xfrm flipH="1">
            <a:off x="0" y="6021288"/>
            <a:ext cx="9144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20" name="Picture 10"/>
          <p:cNvPicPr/>
          <p:nvPr/>
        </p:nvPicPr>
        <p:blipFill>
          <a:blip r:embed="rId5" cstate="print">
            <a:extLst>
              <a:ext uri="{28A0092B-C50C-407E-A947-70E740481C1C}">
                <a14:useLocalDpi xmlns:a14="http://schemas.microsoft.com/office/drawing/2010/main" val="0"/>
              </a:ext>
            </a:extLst>
          </a:blip>
          <a:stretch>
            <a:fillRect/>
          </a:stretch>
        </p:blipFill>
        <p:spPr bwMode="auto">
          <a:xfrm>
            <a:off x="3263205" y="6254452"/>
            <a:ext cx="598170" cy="285750"/>
          </a:xfrm>
          <a:prstGeom prst="rect">
            <a:avLst/>
          </a:prstGeom>
          <a:noFill/>
        </p:spPr>
      </p:pic>
      <p:pic>
        <p:nvPicPr>
          <p:cNvPr id="22" name="Picture 2"/>
          <p:cNvPicPr/>
          <p:nvPr/>
        </p:nvPicPr>
        <p:blipFill>
          <a:blip r:embed="rId6" cstate="print">
            <a:extLst>
              <a:ext uri="{28A0092B-C50C-407E-A947-70E740481C1C}">
                <a14:useLocalDpi xmlns:a14="http://schemas.microsoft.com/office/drawing/2010/main" val="0"/>
              </a:ext>
            </a:extLst>
          </a:blip>
          <a:stretch>
            <a:fillRect/>
          </a:stretch>
        </p:blipFill>
        <p:spPr bwMode="auto">
          <a:xfrm>
            <a:off x="5840035" y="6284932"/>
            <a:ext cx="396875" cy="224790"/>
          </a:xfrm>
          <a:prstGeom prst="rect">
            <a:avLst/>
          </a:prstGeom>
          <a:noFill/>
        </p:spPr>
      </p:pic>
      <p:pic>
        <p:nvPicPr>
          <p:cNvPr id="25" name="Picture 4"/>
          <p:cNvPicPr/>
          <p:nvPr/>
        </p:nvPicPr>
        <p:blipFill>
          <a:blip r:embed="rId7" cstate="print">
            <a:extLst>
              <a:ext uri="{28A0092B-C50C-407E-A947-70E740481C1C}">
                <a14:useLocalDpi xmlns:a14="http://schemas.microsoft.com/office/drawing/2010/main" val="0"/>
              </a:ext>
            </a:extLst>
          </a:blip>
          <a:stretch>
            <a:fillRect/>
          </a:stretch>
        </p:blipFill>
        <p:spPr bwMode="auto">
          <a:xfrm>
            <a:off x="6325810" y="6259532"/>
            <a:ext cx="340360" cy="275590"/>
          </a:xfrm>
          <a:prstGeom prst="rect">
            <a:avLst/>
          </a:prstGeom>
          <a:noFill/>
        </p:spPr>
      </p:pic>
      <p:pic>
        <p:nvPicPr>
          <p:cNvPr id="30" name="Picture 5"/>
          <p:cNvPicPr/>
          <p:nvPr/>
        </p:nvPicPr>
        <p:blipFill>
          <a:blip r:embed="rId8" cstate="print">
            <a:extLst>
              <a:ext uri="{28A0092B-C50C-407E-A947-70E740481C1C}">
                <a14:useLocalDpi xmlns:a14="http://schemas.microsoft.com/office/drawing/2010/main" val="0"/>
              </a:ext>
            </a:extLst>
          </a:blip>
          <a:stretch>
            <a:fillRect/>
          </a:stretch>
        </p:blipFill>
        <p:spPr bwMode="auto">
          <a:xfrm>
            <a:off x="4544000" y="6306522"/>
            <a:ext cx="643890" cy="182245"/>
          </a:xfrm>
          <a:prstGeom prst="rect">
            <a:avLst/>
          </a:prstGeom>
          <a:noFill/>
        </p:spPr>
      </p:pic>
      <p:pic>
        <p:nvPicPr>
          <p:cNvPr id="32" name="Picture 7"/>
          <p:cNvPicPr/>
          <p:nvPr/>
        </p:nvPicPr>
        <p:blipFill>
          <a:blip r:embed="rId9" cstate="print">
            <a:extLst>
              <a:ext uri="{28A0092B-C50C-407E-A947-70E740481C1C}">
                <a14:useLocalDpi xmlns:a14="http://schemas.microsoft.com/office/drawing/2010/main" val="0"/>
              </a:ext>
            </a:extLst>
          </a:blip>
          <a:stretch>
            <a:fillRect/>
          </a:stretch>
        </p:blipFill>
        <p:spPr bwMode="auto">
          <a:xfrm>
            <a:off x="6755070" y="6302712"/>
            <a:ext cx="591820" cy="189865"/>
          </a:xfrm>
          <a:prstGeom prst="rect">
            <a:avLst/>
          </a:prstGeom>
          <a:noFill/>
        </p:spPr>
      </p:pic>
      <p:pic>
        <p:nvPicPr>
          <p:cNvPr id="36" name="Picture 8"/>
          <p:cNvPicPr/>
          <p:nvPr/>
        </p:nvPicPr>
        <p:blipFill>
          <a:blip r:embed="rId10" cstate="print">
            <a:extLst>
              <a:ext uri="{28A0092B-C50C-407E-A947-70E740481C1C}">
                <a14:useLocalDpi xmlns:a14="http://schemas.microsoft.com/office/drawing/2010/main" val="0"/>
              </a:ext>
            </a:extLst>
          </a:blip>
          <a:stretch>
            <a:fillRect/>
          </a:stretch>
        </p:blipFill>
        <p:spPr bwMode="auto">
          <a:xfrm>
            <a:off x="3950275" y="6324302"/>
            <a:ext cx="504825" cy="146685"/>
          </a:xfrm>
          <a:prstGeom prst="rect">
            <a:avLst/>
          </a:prstGeom>
          <a:noFill/>
        </p:spPr>
      </p:pic>
      <p:pic>
        <p:nvPicPr>
          <p:cNvPr id="37" name="Picture 13"/>
          <p:cNvPicPr/>
          <p:nvPr/>
        </p:nvPicPr>
        <p:blipFill>
          <a:blip r:embed="rId11" cstate="print">
            <a:extLst>
              <a:ext uri="{28A0092B-C50C-407E-A947-70E740481C1C}">
                <a14:useLocalDpi xmlns:a14="http://schemas.microsoft.com/office/drawing/2010/main" val="0"/>
              </a:ext>
            </a:extLst>
          </a:blip>
          <a:stretch>
            <a:fillRect/>
          </a:stretch>
        </p:blipFill>
        <p:spPr bwMode="auto">
          <a:xfrm>
            <a:off x="7435790" y="6293187"/>
            <a:ext cx="455295" cy="208280"/>
          </a:xfrm>
          <a:prstGeom prst="rect">
            <a:avLst/>
          </a:prstGeom>
          <a:noFill/>
        </p:spPr>
      </p:pic>
      <p:pic>
        <p:nvPicPr>
          <p:cNvPr id="38" name="Picture 4"/>
          <p:cNvPicPr/>
          <p:nvPr/>
        </p:nvPicPr>
        <p:blipFill>
          <a:blip r:embed="rId12" cstate="print">
            <a:extLst>
              <a:ext uri="{28A0092B-C50C-407E-A947-70E740481C1C}">
                <a14:useLocalDpi xmlns:a14="http://schemas.microsoft.com/office/drawing/2010/main" val="0"/>
              </a:ext>
            </a:extLst>
          </a:blip>
          <a:stretch>
            <a:fillRect/>
          </a:stretch>
        </p:blipFill>
        <p:spPr bwMode="auto">
          <a:xfrm>
            <a:off x="5276790" y="6202382"/>
            <a:ext cx="474345" cy="389890"/>
          </a:xfrm>
          <a:prstGeom prst="rect">
            <a:avLst/>
          </a:prstGeom>
          <a:noFill/>
        </p:spPr>
      </p:pic>
      <p:pic>
        <p:nvPicPr>
          <p:cNvPr id="41" name="Picture 13"/>
          <p:cNvPicPr/>
          <p:nvPr/>
        </p:nvPicPr>
        <p:blipFill>
          <a:blip r:embed="rId13" cstate="print">
            <a:extLst>
              <a:ext uri="{28A0092B-C50C-407E-A947-70E740481C1C}">
                <a14:useLocalDpi xmlns:a14="http://schemas.microsoft.com/office/drawing/2010/main" val="0"/>
              </a:ext>
            </a:extLst>
          </a:blip>
          <a:stretch>
            <a:fillRect/>
          </a:stretch>
        </p:blipFill>
        <p:spPr bwMode="auto">
          <a:xfrm>
            <a:off x="7979985" y="6284297"/>
            <a:ext cx="423545" cy="226695"/>
          </a:xfrm>
          <a:prstGeom prst="rect">
            <a:avLst/>
          </a:prstGeom>
          <a:noFill/>
        </p:spPr>
      </p:pic>
      <p:pic>
        <p:nvPicPr>
          <p:cNvPr id="42" name="Imagen 41" descr="\\boole\UIP\UIP\GESTIÓN DE PROYECTOS\PROYECTOS EN MARCHA\INDUCE_2017_H2020\01_Ejecucion_INDUCE\04_Dissemination_INDUCE\TEMPLATES\SYNYO\Act logo asso RVB.pn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92430" y="6197302"/>
            <a:ext cx="400050" cy="400050"/>
          </a:xfrm>
          <a:prstGeom prst="rect">
            <a:avLst/>
          </a:prstGeom>
          <a:noFill/>
          <a:ln>
            <a:noFill/>
          </a:ln>
        </p:spPr>
      </p:pic>
    </p:spTree>
    <p:extLst>
      <p:ext uri="{BB962C8B-B14F-4D97-AF65-F5344CB8AC3E}">
        <p14:creationId xmlns:p14="http://schemas.microsoft.com/office/powerpoint/2010/main" val="2039479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637B2737-A44B-4E9E-B996-3994982CA5B6}"/>
              </a:ext>
            </a:extLst>
          </p:cNvPr>
          <p:cNvSpPr txBox="1">
            <a:spLocks noChangeArrowheads="1"/>
          </p:cNvSpPr>
          <p:nvPr/>
        </p:nvSpPr>
        <p:spPr bwMode="auto">
          <a:xfrm>
            <a:off x="358775" y="1052513"/>
            <a:ext cx="8426450" cy="6444841"/>
          </a:xfrm>
          <a:prstGeom prst="rect">
            <a:avLst/>
          </a:prstGeom>
          <a:noFill/>
          <a:ln w="9525">
            <a:noFill/>
            <a:miter lim="800000"/>
            <a:headEnd/>
            <a:tailEnd/>
          </a:ln>
        </p:spPr>
        <p:txBody>
          <a:bodyPr>
            <a:spAutoFit/>
          </a:bodyPr>
          <a:lstStyle/>
          <a:p>
            <a:pPr marL="457200" indent="-457200" algn="just">
              <a:spcBef>
                <a:spcPct val="20000"/>
              </a:spcBef>
              <a:spcAft>
                <a:spcPct val="20000"/>
              </a:spcAft>
              <a:defRPr/>
            </a:pPr>
            <a:r>
              <a:rPr lang="es-ES" b="1" u="sng">
                <a:solidFill>
                  <a:srgbClr val="FFC000"/>
                </a:solidFill>
                <a:latin typeface="Arial" charset="0"/>
              </a:rPr>
              <a:t>Mejora en equipos instalados</a:t>
            </a:r>
          </a:p>
          <a:p>
            <a:pPr marL="457200" indent="-457200" algn="just">
              <a:spcBef>
                <a:spcPct val="20000"/>
              </a:spcBef>
              <a:spcAft>
                <a:spcPct val="20000"/>
              </a:spcAft>
              <a:defRPr/>
            </a:pPr>
            <a:endParaRPr lang="es-ES_tradnl" b="1">
              <a:latin typeface="Arial" charset="0"/>
              <a:cs typeface="+mn-cs"/>
            </a:endParaRPr>
          </a:p>
          <a:p>
            <a:pPr marL="457200" indent="-457200" algn="just">
              <a:spcBef>
                <a:spcPct val="20000"/>
              </a:spcBef>
              <a:spcAft>
                <a:spcPct val="20000"/>
              </a:spcAft>
              <a:defRPr/>
            </a:pPr>
            <a:r>
              <a:rPr lang="es-ES" b="1">
                <a:latin typeface="Arial" charset="0"/>
                <a:cs typeface="+mn-cs"/>
              </a:rPr>
              <a:t>Beneficios:</a:t>
            </a:r>
          </a:p>
          <a:p>
            <a:pPr marL="457200" indent="-457200">
              <a:spcBef>
                <a:spcPct val="20000"/>
              </a:spcBef>
              <a:spcAft>
                <a:spcPct val="20000"/>
              </a:spcAft>
              <a:defRPr/>
            </a:pPr>
            <a:r>
              <a:rPr lang="es-ES">
                <a:solidFill>
                  <a:srgbClr val="404040"/>
                </a:solidFill>
                <a:latin typeface="Arial" charset="0"/>
                <a:cs typeface="+mn-cs"/>
              </a:rPr>
              <a:t>1.- </a:t>
            </a:r>
            <a:r>
              <a:rPr lang="es-ES">
                <a:solidFill>
                  <a:srgbClr val="404040"/>
                </a:solidFill>
                <a:latin typeface="Arial" charset="0"/>
              </a:rPr>
              <a:t>La potencia instalada se reduce con la misma iluminación.</a:t>
            </a:r>
          </a:p>
          <a:p>
            <a:pPr marL="457200" indent="-457200">
              <a:spcBef>
                <a:spcPct val="20000"/>
              </a:spcBef>
              <a:spcAft>
                <a:spcPct val="20000"/>
              </a:spcAft>
              <a:defRPr/>
            </a:pPr>
            <a:r>
              <a:rPr lang="es-ES">
                <a:solidFill>
                  <a:srgbClr val="404040"/>
                </a:solidFill>
                <a:latin typeface="Arial" charset="0"/>
                <a:cs typeface="+mn-cs"/>
              </a:rPr>
              <a:t>	Valor de mercurio 250 W </a:t>
            </a:r>
            <a:r>
              <a:rPr lang="es-ES">
                <a:solidFill>
                  <a:srgbClr val="404040"/>
                </a:solidFill>
                <a:latin typeface="Arial" charset="0"/>
                <a:cs typeface="+mn-cs"/>
                <a:sym typeface="Wingdings" pitchFamily="2" charset="2"/>
              </a:rPr>
              <a:t> alta presión de sodio 150 W</a:t>
            </a:r>
          </a:p>
          <a:p>
            <a:pPr marL="914400" lvl="1" indent="-457200">
              <a:spcBef>
                <a:spcPct val="20000"/>
              </a:spcBef>
              <a:spcAft>
                <a:spcPct val="20000"/>
              </a:spcAft>
              <a:defRPr/>
            </a:pPr>
            <a:r>
              <a:rPr lang="es-ES">
                <a:solidFill>
                  <a:srgbClr val="404040"/>
                </a:solidFill>
                <a:latin typeface="Arial" charset="0"/>
              </a:rPr>
              <a:t>Valor de mercurio 125 </a:t>
            </a:r>
            <a:r>
              <a:rPr lang="es-ES">
                <a:solidFill>
                  <a:srgbClr val="404040"/>
                </a:solidFill>
                <a:latin typeface="Arial" charset="0"/>
                <a:cs typeface="+mn-cs"/>
              </a:rPr>
              <a:t>W </a:t>
            </a:r>
            <a:r>
              <a:rPr lang="es-ES">
                <a:solidFill>
                  <a:srgbClr val="404040"/>
                </a:solidFill>
                <a:latin typeface="Arial" charset="0"/>
                <a:sym typeface="Wingdings" pitchFamily="2" charset="2"/>
              </a:rPr>
              <a:t> alta presión de sodio 70 </a:t>
            </a:r>
            <a:r>
              <a:rPr lang="es-ES">
                <a:solidFill>
                  <a:srgbClr val="404040"/>
                </a:solidFill>
                <a:latin typeface="Arial" charset="0"/>
                <a:cs typeface="+mn-cs"/>
                <a:sym typeface="Wingdings" pitchFamily="2" charset="2"/>
              </a:rPr>
              <a:t>W</a:t>
            </a:r>
          </a:p>
          <a:p>
            <a:pPr marL="457200" indent="-457200">
              <a:spcBef>
                <a:spcPct val="20000"/>
              </a:spcBef>
              <a:spcAft>
                <a:spcPct val="20000"/>
              </a:spcAft>
              <a:defRPr/>
            </a:pPr>
            <a:r>
              <a:rPr lang="es-ES">
                <a:solidFill>
                  <a:srgbClr val="404040"/>
                </a:solidFill>
                <a:latin typeface="Arial" charset="0"/>
                <a:cs typeface="+mn-cs"/>
                <a:sym typeface="Wingdings" pitchFamily="2" charset="2"/>
              </a:rPr>
              <a:t>	</a:t>
            </a:r>
          </a:p>
          <a:p>
            <a:pPr marL="457200" indent="-457200">
              <a:spcBef>
                <a:spcPct val="20000"/>
              </a:spcBef>
              <a:spcAft>
                <a:spcPct val="20000"/>
              </a:spcAft>
              <a:defRPr/>
            </a:pPr>
            <a:r>
              <a:rPr lang="es-ES">
                <a:solidFill>
                  <a:srgbClr val="404040"/>
                </a:solidFill>
                <a:latin typeface="Arial" charset="0"/>
                <a:cs typeface="+mn-cs"/>
                <a:sym typeface="Wingdings" pitchFamily="2" charset="2"/>
              </a:rPr>
              <a:t>2.- La vida útil es mayor, por lo que reduce el costo de reemplazar las lámparas.</a:t>
            </a:r>
          </a:p>
          <a:p>
            <a:pPr marL="914400" lvl="1" indent="-457200">
              <a:spcBef>
                <a:spcPct val="20000"/>
              </a:spcBef>
              <a:spcAft>
                <a:spcPct val="20000"/>
              </a:spcAft>
              <a:defRPr/>
            </a:pPr>
            <a:r>
              <a:rPr lang="es-ES">
                <a:solidFill>
                  <a:srgbClr val="404040"/>
                </a:solidFill>
                <a:latin typeface="Arial" charset="0"/>
              </a:rPr>
              <a:t>Valor de mercurio </a:t>
            </a:r>
            <a:r>
              <a:rPr lang="es-ES">
                <a:solidFill>
                  <a:srgbClr val="404040"/>
                </a:solidFill>
                <a:latin typeface="Arial" charset="0"/>
                <a:cs typeface="+mn-cs"/>
              </a:rPr>
              <a:t>10.000 h </a:t>
            </a:r>
            <a:r>
              <a:rPr lang="es-ES">
                <a:solidFill>
                  <a:srgbClr val="404040"/>
                </a:solidFill>
                <a:latin typeface="Arial" charset="0"/>
                <a:cs typeface="+mn-cs"/>
                <a:sym typeface="Wingdings" pitchFamily="2" charset="2"/>
              </a:rPr>
              <a:t> </a:t>
            </a:r>
            <a:r>
              <a:rPr lang="es-ES">
                <a:solidFill>
                  <a:srgbClr val="404040"/>
                </a:solidFill>
                <a:latin typeface="Arial" charset="0"/>
                <a:sym typeface="Wingdings" pitchFamily="2" charset="2"/>
              </a:rPr>
              <a:t>alta presión de sodio </a:t>
            </a:r>
            <a:r>
              <a:rPr lang="es-ES">
                <a:solidFill>
                  <a:srgbClr val="404040"/>
                </a:solidFill>
                <a:latin typeface="Arial" charset="0"/>
                <a:cs typeface="+mn-cs"/>
                <a:sym typeface="Wingdings" pitchFamily="2" charset="2"/>
              </a:rPr>
              <a:t>20.000 h</a:t>
            </a:r>
          </a:p>
          <a:p>
            <a:pPr marL="457200" indent="-457200" algn="ctr">
              <a:spcBef>
                <a:spcPct val="20000"/>
              </a:spcBef>
              <a:spcAft>
                <a:spcPct val="20000"/>
              </a:spcAft>
              <a:defRPr/>
            </a:pPr>
            <a:r>
              <a:rPr lang="es-ES_tradnl" sz="1400">
                <a:solidFill>
                  <a:srgbClr val="404040"/>
                </a:solidFill>
                <a:latin typeface="Arial" charset="0"/>
                <a:cs typeface="+mn-cs"/>
                <a:sym typeface="Wingdings" pitchFamily="2" charset="2"/>
              </a:rPr>
              <a:t>		</a:t>
            </a:r>
          </a:p>
          <a:p>
            <a:pPr marL="457200" indent="-457200" algn="ctr">
              <a:spcBef>
                <a:spcPct val="20000"/>
              </a:spcBef>
              <a:spcAft>
                <a:spcPct val="20000"/>
              </a:spcAft>
              <a:defRPr/>
            </a:pPr>
            <a:r>
              <a:rPr lang="es-ES_tradnl" sz="1400" b="1">
                <a:latin typeface="Arial" charset="0"/>
                <a:cs typeface="+mn-cs"/>
                <a:sym typeface="Wingdings" pitchFamily="2" charset="2"/>
              </a:rPr>
              <a:t>		</a:t>
            </a:r>
          </a:p>
          <a:p>
            <a:pPr marL="457200" indent="-457200" algn="ctr">
              <a:spcBef>
                <a:spcPct val="20000"/>
              </a:spcBef>
              <a:spcAft>
                <a:spcPct val="20000"/>
              </a:spcAft>
              <a:defRPr/>
            </a:pPr>
            <a:r>
              <a:rPr lang="es-ES_tradnl" sz="1400" b="1">
                <a:latin typeface="Arial" charset="0"/>
                <a:cs typeface="+mn-cs"/>
                <a:sym typeface="Wingdings" pitchFamily="2" charset="2"/>
              </a:rPr>
              <a:t>	</a:t>
            </a:r>
          </a:p>
          <a:p>
            <a:pPr marL="457200" indent="-457200" algn="ctr">
              <a:spcBef>
                <a:spcPct val="20000"/>
              </a:spcBef>
              <a:spcAft>
                <a:spcPct val="20000"/>
              </a:spcAft>
              <a:defRPr/>
            </a:pPr>
            <a:r>
              <a:rPr lang="es-ES_tradnl" sz="1400" b="1">
                <a:latin typeface="Arial" charset="0"/>
                <a:cs typeface="+mn-cs"/>
                <a:sym typeface="Wingdings" pitchFamily="2" charset="2"/>
              </a:rPr>
              <a:t>	</a:t>
            </a:r>
          </a:p>
          <a:p>
            <a:pPr marL="457200" indent="-457200" algn="ctr">
              <a:spcBef>
                <a:spcPct val="20000"/>
              </a:spcBef>
              <a:spcAft>
                <a:spcPct val="20000"/>
              </a:spcAft>
              <a:defRPr/>
            </a:pPr>
            <a:r>
              <a:rPr lang="es-ES_tradnl" sz="1400" b="1">
                <a:latin typeface="Arial" charset="0"/>
                <a:cs typeface="+mn-cs"/>
                <a:sym typeface="Wingdings" pitchFamily="2" charset="2"/>
              </a:rPr>
              <a:t>	</a:t>
            </a:r>
          </a:p>
          <a:p>
            <a:pPr marL="457200" indent="-457200" algn="ctr">
              <a:spcBef>
                <a:spcPct val="20000"/>
              </a:spcBef>
              <a:spcAft>
                <a:spcPct val="20000"/>
              </a:spcAft>
              <a:defRPr/>
            </a:pPr>
            <a:r>
              <a:rPr lang="es-ES_tradnl" sz="1400" b="1">
                <a:latin typeface="Arial" charset="0"/>
                <a:cs typeface="+mn-cs"/>
                <a:sym typeface="Wingdings" pitchFamily="2" charset="2"/>
              </a:rPr>
              <a:t>		</a:t>
            </a:r>
            <a:endParaRPr lang="es-ES_tradnl" sz="1400" b="1">
              <a:latin typeface="Arial" charset="0"/>
              <a:cs typeface="+mn-cs"/>
            </a:endParaRPr>
          </a:p>
          <a:p>
            <a:pPr marL="457200" indent="-457200" algn="ctr">
              <a:spcBef>
                <a:spcPct val="20000"/>
              </a:spcBef>
              <a:spcAft>
                <a:spcPct val="20000"/>
              </a:spcAft>
              <a:defRPr/>
            </a:pPr>
            <a:endParaRPr lang="es-ES_tradnl" b="1">
              <a:latin typeface="Arial" charset="0"/>
              <a:cs typeface="+mn-cs"/>
            </a:endParaRPr>
          </a:p>
          <a:p>
            <a:pPr algn="just">
              <a:spcBef>
                <a:spcPct val="20000"/>
              </a:spcBef>
              <a:spcAft>
                <a:spcPct val="20000"/>
              </a:spcAft>
              <a:defRPr/>
            </a:pPr>
            <a:r>
              <a:rPr lang="es-ES_tradnl" b="1">
                <a:latin typeface="Times New Roman" pitchFamily="18" charset="0"/>
                <a:cs typeface="+mn-cs"/>
              </a:rPr>
              <a:t>	</a:t>
            </a:r>
          </a:p>
          <a:p>
            <a:pPr algn="just">
              <a:spcBef>
                <a:spcPct val="20000"/>
              </a:spcBef>
              <a:spcAft>
                <a:spcPct val="20000"/>
              </a:spcAft>
              <a:defRPr/>
            </a:pPr>
            <a:r>
              <a:rPr lang="es-ES_tradnl" b="1">
                <a:latin typeface="Times New Roman" pitchFamily="18" charset="0"/>
                <a:cs typeface="+mn-cs"/>
              </a:rPr>
              <a:t>	</a:t>
            </a:r>
          </a:p>
        </p:txBody>
      </p:sp>
      <p:grpSp>
        <p:nvGrpSpPr>
          <p:cNvPr id="5" name="Grupo 4">
            <a:extLst>
              <a:ext uri="{FF2B5EF4-FFF2-40B4-BE49-F238E27FC236}">
                <a16:creationId xmlns:a16="http://schemas.microsoft.com/office/drawing/2014/main" id="{4C888787-319C-49C8-AF1E-FB9C7776FA84}"/>
              </a:ext>
            </a:extLst>
          </p:cNvPr>
          <p:cNvGrpSpPr/>
          <p:nvPr/>
        </p:nvGrpSpPr>
        <p:grpSpPr>
          <a:xfrm>
            <a:off x="10368" y="8620"/>
            <a:ext cx="8763496" cy="756084"/>
            <a:chOff x="10368" y="8620"/>
            <a:chExt cx="8763496" cy="756084"/>
          </a:xfrm>
        </p:grpSpPr>
        <p:sp>
          <p:nvSpPr>
            <p:cNvPr id="6" name="Titel 1">
              <a:extLst>
                <a:ext uri="{FF2B5EF4-FFF2-40B4-BE49-F238E27FC236}">
                  <a16:creationId xmlns:a16="http://schemas.microsoft.com/office/drawing/2014/main" id="{29D4215D-8327-4D98-AE66-B6DEDD29114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7" name="Round Diagonal Corner Rectangle 9">
              <a:extLst>
                <a:ext uri="{FF2B5EF4-FFF2-40B4-BE49-F238E27FC236}">
                  <a16:creationId xmlns:a16="http://schemas.microsoft.com/office/drawing/2014/main" id="{FEF2FCEE-8369-4CFE-8881-F9C17A0B513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AD787408-B811-4158-B992-3347B63E3CCE}"/>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588E2F56-355B-48B6-8CCC-5A1482E3551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4D052AB6-A3D9-4831-9677-A4F7037D182A}"/>
              </a:ext>
            </a:extLst>
          </p:cNvPr>
          <p:cNvSpPr txBox="1">
            <a:spLocks noChangeArrowheads="1"/>
          </p:cNvSpPr>
          <p:nvPr/>
        </p:nvSpPr>
        <p:spPr bwMode="auto">
          <a:xfrm>
            <a:off x="404813" y="1052513"/>
            <a:ext cx="8382000" cy="7885236"/>
          </a:xfrm>
          <a:prstGeom prst="rect">
            <a:avLst/>
          </a:prstGeom>
          <a:noFill/>
          <a:ln w="9525">
            <a:noFill/>
            <a:miter lim="800000"/>
            <a:headEnd/>
            <a:tailEnd/>
          </a:ln>
        </p:spPr>
        <p:txBody>
          <a:bodyPr>
            <a:spAutoFit/>
          </a:bodyPr>
          <a:lstStyle/>
          <a:p>
            <a:pPr marL="457200" indent="-457200" algn="just">
              <a:spcBef>
                <a:spcPct val="20000"/>
              </a:spcBef>
              <a:spcAft>
                <a:spcPct val="20000"/>
              </a:spcAft>
              <a:defRPr/>
            </a:pPr>
            <a:r>
              <a:rPr lang="es-ES" b="1" u="sng">
                <a:solidFill>
                  <a:srgbClr val="FFC000"/>
                </a:solidFill>
                <a:latin typeface="Arial" charset="0"/>
              </a:rPr>
              <a:t>Mejora en equipos instalados:</a:t>
            </a:r>
          </a:p>
          <a:p>
            <a:pPr marL="457200" indent="-457200" algn="just">
              <a:spcBef>
                <a:spcPct val="20000"/>
              </a:spcBef>
              <a:spcAft>
                <a:spcPct val="20000"/>
              </a:spcAft>
              <a:defRPr/>
            </a:pPr>
            <a:endParaRPr lang="en-US" b="1">
              <a:latin typeface="Arial" charset="0"/>
              <a:cs typeface="+mn-cs"/>
            </a:endParaRPr>
          </a:p>
          <a:p>
            <a:pPr marL="457200" indent="-457200" algn="just">
              <a:spcBef>
                <a:spcPct val="20000"/>
              </a:spcBef>
              <a:spcAft>
                <a:spcPct val="20000"/>
              </a:spcAft>
              <a:defRPr/>
            </a:pPr>
            <a:r>
              <a:rPr lang="es-ES" b="1">
                <a:latin typeface="Arial" charset="0"/>
                <a:cs typeface="+mn-cs"/>
              </a:rPr>
              <a:t>Problemas:</a:t>
            </a:r>
          </a:p>
          <a:p>
            <a:pPr marL="457200" indent="-457200" algn="just">
              <a:spcBef>
                <a:spcPct val="20000"/>
              </a:spcBef>
              <a:spcAft>
                <a:spcPct val="20000"/>
              </a:spcAft>
              <a:defRPr/>
            </a:pPr>
            <a:r>
              <a:rPr lang="es-ES" sz="1600">
                <a:solidFill>
                  <a:srgbClr val="404040"/>
                </a:solidFill>
                <a:latin typeface="Arial" charset="0"/>
                <a:cs typeface="+mn-cs"/>
              </a:rPr>
              <a:t>1.- </a:t>
            </a:r>
            <a:r>
              <a:rPr lang="es-ES" sz="1800">
                <a:solidFill>
                  <a:srgbClr val="404040"/>
                </a:solidFill>
                <a:latin typeface="Arial" charset="0"/>
                <a:cs typeface="+mn-cs"/>
              </a:rPr>
              <a:t>La calidad de la luz puede ser peor porque el índice cromático no es el mismo y depende del tipo de iluminación.	</a:t>
            </a:r>
          </a:p>
          <a:p>
            <a:pPr marL="1371600" lvl="2" indent="-457200" algn="just">
              <a:spcBef>
                <a:spcPct val="20000"/>
              </a:spcBef>
              <a:spcAft>
                <a:spcPct val="20000"/>
              </a:spcAft>
              <a:defRPr/>
            </a:pPr>
            <a:r>
              <a:rPr lang="es-ES" sz="1800">
                <a:solidFill>
                  <a:srgbClr val="404040"/>
                </a:solidFill>
                <a:latin typeface="Arial" charset="0"/>
                <a:cs typeface="+mn-cs"/>
              </a:rPr>
              <a:t>  Valor de mercurio &gt; 50 	  </a:t>
            </a:r>
            <a:r>
              <a:rPr lang="es-ES" sz="1800">
                <a:solidFill>
                  <a:srgbClr val="404040"/>
                </a:solidFill>
                <a:latin typeface="Arial" charset="0"/>
                <a:cs typeface="+mn-cs"/>
                <a:sym typeface="Wingdings" pitchFamily="2" charset="2"/>
              </a:rPr>
              <a:t>Alta presión de sodio 25</a:t>
            </a:r>
          </a:p>
          <a:p>
            <a:pPr marL="457200" indent="-457200" algn="just">
              <a:spcBef>
                <a:spcPct val="20000"/>
              </a:spcBef>
              <a:spcAft>
                <a:spcPct val="20000"/>
              </a:spcAft>
              <a:defRPr/>
            </a:pPr>
            <a:endParaRPr lang="es-ES" sz="1800">
              <a:solidFill>
                <a:srgbClr val="404040"/>
              </a:solidFill>
              <a:latin typeface="Arial" charset="0"/>
              <a:cs typeface="+mn-cs"/>
              <a:sym typeface="Wingdings" pitchFamily="2" charset="2"/>
            </a:endParaRPr>
          </a:p>
          <a:p>
            <a:pPr marL="457200" indent="-457200" algn="just">
              <a:spcBef>
                <a:spcPct val="20000"/>
              </a:spcBef>
              <a:spcAft>
                <a:spcPct val="20000"/>
              </a:spcAft>
              <a:defRPr/>
            </a:pPr>
            <a:endParaRPr lang="es-ES" sz="1800">
              <a:solidFill>
                <a:srgbClr val="404040"/>
              </a:solidFill>
              <a:latin typeface="Arial" charset="0"/>
              <a:cs typeface="+mn-cs"/>
              <a:sym typeface="Wingdings" pitchFamily="2" charset="2"/>
            </a:endParaRPr>
          </a:p>
          <a:p>
            <a:pPr marL="457200" indent="-457200" algn="just">
              <a:spcBef>
                <a:spcPct val="20000"/>
              </a:spcBef>
              <a:spcAft>
                <a:spcPct val="20000"/>
              </a:spcAft>
              <a:defRPr/>
            </a:pPr>
            <a:endParaRPr lang="es-ES" sz="1800">
              <a:solidFill>
                <a:srgbClr val="404040"/>
              </a:solidFill>
              <a:latin typeface="Arial" charset="0"/>
              <a:cs typeface="+mn-cs"/>
              <a:sym typeface="Wingdings" pitchFamily="2" charset="2"/>
            </a:endParaRPr>
          </a:p>
          <a:p>
            <a:pPr marL="457200" indent="-457200" algn="just">
              <a:spcBef>
                <a:spcPct val="20000"/>
              </a:spcBef>
              <a:spcAft>
                <a:spcPct val="20000"/>
              </a:spcAft>
              <a:defRPr/>
            </a:pPr>
            <a:endParaRPr lang="es-ES" sz="1800">
              <a:solidFill>
                <a:srgbClr val="404040"/>
              </a:solidFill>
              <a:latin typeface="Arial" charset="0"/>
              <a:cs typeface="+mn-cs"/>
              <a:sym typeface="Wingdings" pitchFamily="2" charset="2"/>
            </a:endParaRPr>
          </a:p>
          <a:p>
            <a:pPr marL="457200" indent="-457200" algn="just">
              <a:spcBef>
                <a:spcPct val="20000"/>
              </a:spcBef>
              <a:spcAft>
                <a:spcPct val="20000"/>
              </a:spcAft>
              <a:defRPr/>
            </a:pPr>
            <a:endParaRPr lang="es-ES" sz="1800">
              <a:solidFill>
                <a:srgbClr val="404040"/>
              </a:solidFill>
              <a:latin typeface="Arial" charset="0"/>
              <a:cs typeface="+mn-cs"/>
              <a:sym typeface="Wingdings" pitchFamily="2" charset="2"/>
            </a:endParaRPr>
          </a:p>
          <a:p>
            <a:pPr marL="457200" indent="-457200" algn="just">
              <a:spcBef>
                <a:spcPct val="20000"/>
              </a:spcBef>
              <a:spcAft>
                <a:spcPct val="20000"/>
              </a:spcAft>
              <a:defRPr/>
            </a:pPr>
            <a:r>
              <a:rPr lang="es-ES" sz="1800">
                <a:solidFill>
                  <a:srgbClr val="404040"/>
                </a:solidFill>
                <a:latin typeface="Arial" charset="0"/>
                <a:cs typeface="+mn-cs"/>
                <a:sym typeface="Wingdings" pitchFamily="2" charset="2"/>
              </a:rPr>
              <a:t>2.- Es necesario instalar dispositivos auxiliares.</a:t>
            </a:r>
          </a:p>
          <a:p>
            <a:pPr marL="1371600" lvl="2" indent="-457200" algn="just">
              <a:spcBef>
                <a:spcPct val="20000"/>
              </a:spcBef>
              <a:spcAft>
                <a:spcPct val="20000"/>
              </a:spcAft>
              <a:defRPr/>
            </a:pPr>
            <a:r>
              <a:rPr lang="es-ES" sz="1800">
                <a:solidFill>
                  <a:srgbClr val="404040"/>
                </a:solidFill>
                <a:latin typeface="Arial" charset="0"/>
                <a:cs typeface="+mn-cs"/>
                <a:sym typeface="Wingdings" pitchFamily="2" charset="2"/>
              </a:rPr>
              <a:t>Balastro y </a:t>
            </a:r>
            <a:r>
              <a:rPr lang="es-ES" altLang="en-US">
                <a:solidFill>
                  <a:srgbClr val="404040"/>
                </a:solidFill>
              </a:rPr>
              <a:t>reactancia </a:t>
            </a:r>
            <a:r>
              <a:rPr lang="es-ES_tradnl" sz="1200" b="1">
                <a:solidFill>
                  <a:srgbClr val="404040"/>
                </a:solidFill>
                <a:latin typeface="Arial" charset="0"/>
                <a:cs typeface="+mn-cs"/>
                <a:sym typeface="Wingdings" pitchFamily="2" charset="2"/>
              </a:rPr>
              <a:t>		</a:t>
            </a:r>
            <a:endParaRPr lang="es-ES" sz="1200">
              <a:solidFill>
                <a:srgbClr val="404040"/>
              </a:solidFill>
              <a:latin typeface="Arial" charset="0"/>
              <a:cs typeface="+mn-cs"/>
            </a:endParaRPr>
          </a:p>
          <a:p>
            <a:pPr marL="457200" indent="-457200" algn="ctr">
              <a:spcBef>
                <a:spcPct val="20000"/>
              </a:spcBef>
              <a:spcAft>
                <a:spcPct val="20000"/>
              </a:spcAft>
              <a:defRPr/>
            </a:pPr>
            <a:endParaRPr lang="es-ES_tradnl" sz="1400" b="1">
              <a:latin typeface="Arial" charset="0"/>
              <a:cs typeface="+mn-cs"/>
              <a:sym typeface="Wingdings" pitchFamily="2" charset="2"/>
            </a:endParaRPr>
          </a:p>
          <a:p>
            <a:pPr marL="457200" indent="-457200" algn="ctr">
              <a:spcBef>
                <a:spcPct val="20000"/>
              </a:spcBef>
              <a:spcAft>
                <a:spcPct val="20000"/>
              </a:spcAft>
              <a:defRPr/>
            </a:pPr>
            <a:r>
              <a:rPr lang="es-ES_tradnl" sz="1400" b="1">
                <a:latin typeface="Arial" charset="0"/>
                <a:cs typeface="+mn-cs"/>
                <a:sym typeface="Wingdings" pitchFamily="2" charset="2"/>
              </a:rPr>
              <a:t>			</a:t>
            </a:r>
          </a:p>
          <a:p>
            <a:pPr marL="457200" indent="-457200" algn="ctr">
              <a:spcBef>
                <a:spcPct val="20000"/>
              </a:spcBef>
              <a:spcAft>
                <a:spcPct val="20000"/>
              </a:spcAft>
              <a:defRPr/>
            </a:pPr>
            <a:r>
              <a:rPr lang="es-ES_tradnl" sz="1400" b="1">
                <a:latin typeface="Arial" charset="0"/>
                <a:cs typeface="+mn-cs"/>
                <a:sym typeface="Wingdings" pitchFamily="2" charset="2"/>
              </a:rPr>
              <a:t>	</a:t>
            </a:r>
          </a:p>
          <a:p>
            <a:pPr marL="457200" indent="-457200" algn="ctr">
              <a:spcBef>
                <a:spcPct val="20000"/>
              </a:spcBef>
              <a:spcAft>
                <a:spcPct val="20000"/>
              </a:spcAft>
              <a:defRPr/>
            </a:pPr>
            <a:r>
              <a:rPr lang="es-ES_tradnl" sz="1400" b="1">
                <a:latin typeface="Arial" charset="0"/>
                <a:cs typeface="+mn-cs"/>
                <a:sym typeface="Wingdings" pitchFamily="2" charset="2"/>
              </a:rPr>
              <a:t>	</a:t>
            </a:r>
          </a:p>
          <a:p>
            <a:pPr marL="457200" indent="-457200" algn="ctr">
              <a:spcBef>
                <a:spcPct val="20000"/>
              </a:spcBef>
              <a:spcAft>
                <a:spcPct val="20000"/>
              </a:spcAft>
              <a:defRPr/>
            </a:pPr>
            <a:r>
              <a:rPr lang="es-ES_tradnl" sz="1400" b="1">
                <a:latin typeface="Arial" charset="0"/>
                <a:cs typeface="+mn-cs"/>
                <a:sym typeface="Wingdings" pitchFamily="2" charset="2"/>
              </a:rPr>
              <a:t>	</a:t>
            </a:r>
          </a:p>
          <a:p>
            <a:pPr marL="457200" indent="-457200" algn="ctr">
              <a:spcBef>
                <a:spcPct val="20000"/>
              </a:spcBef>
              <a:spcAft>
                <a:spcPct val="20000"/>
              </a:spcAft>
              <a:defRPr/>
            </a:pPr>
            <a:r>
              <a:rPr lang="es-ES_tradnl" sz="1400" b="1">
                <a:latin typeface="Arial" charset="0"/>
                <a:cs typeface="+mn-cs"/>
                <a:sym typeface="Wingdings" pitchFamily="2" charset="2"/>
              </a:rPr>
              <a:t>		</a:t>
            </a:r>
            <a:endParaRPr lang="es-ES_tradnl" sz="1400" b="1">
              <a:latin typeface="Arial" charset="0"/>
              <a:cs typeface="+mn-cs"/>
            </a:endParaRPr>
          </a:p>
          <a:p>
            <a:pPr marL="457200" indent="-457200" algn="ctr">
              <a:spcBef>
                <a:spcPct val="20000"/>
              </a:spcBef>
              <a:spcAft>
                <a:spcPct val="20000"/>
              </a:spcAft>
              <a:defRPr/>
            </a:pPr>
            <a:endParaRPr lang="es-ES_tradnl" b="1">
              <a:latin typeface="Arial" charset="0"/>
              <a:cs typeface="+mn-cs"/>
            </a:endParaRPr>
          </a:p>
          <a:p>
            <a:pPr algn="just">
              <a:spcBef>
                <a:spcPct val="20000"/>
              </a:spcBef>
              <a:spcAft>
                <a:spcPct val="20000"/>
              </a:spcAft>
              <a:defRPr/>
            </a:pPr>
            <a:r>
              <a:rPr lang="es-ES_tradnl" b="1">
                <a:latin typeface="Times New Roman" pitchFamily="18" charset="0"/>
                <a:cs typeface="+mn-cs"/>
              </a:rPr>
              <a:t>	</a:t>
            </a:r>
          </a:p>
          <a:p>
            <a:pPr algn="just">
              <a:spcBef>
                <a:spcPct val="20000"/>
              </a:spcBef>
              <a:spcAft>
                <a:spcPct val="20000"/>
              </a:spcAft>
              <a:defRPr/>
            </a:pPr>
            <a:r>
              <a:rPr lang="es-ES_tradnl" b="1">
                <a:latin typeface="Times New Roman" pitchFamily="18" charset="0"/>
                <a:cs typeface="+mn-cs"/>
              </a:rPr>
              <a:t>	</a:t>
            </a:r>
          </a:p>
        </p:txBody>
      </p:sp>
      <p:pic>
        <p:nvPicPr>
          <p:cNvPr id="28675" name="Picture 2">
            <a:extLst>
              <a:ext uri="{FF2B5EF4-FFF2-40B4-BE49-F238E27FC236}">
                <a16:creationId xmlns:a16="http://schemas.microsoft.com/office/drawing/2014/main" id="{C1EA8BF7-5C5E-42A6-BDDE-15DFDA21A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631" y="3320988"/>
            <a:ext cx="2136285" cy="144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a:extLst>
              <a:ext uri="{FF2B5EF4-FFF2-40B4-BE49-F238E27FC236}">
                <a16:creationId xmlns:a16="http://schemas.microsoft.com/office/drawing/2014/main" id="{B683D531-EE02-4E7E-B275-182D9D501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20988"/>
            <a:ext cx="2016224" cy="144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a:extLst>
              <a:ext uri="{FF2B5EF4-FFF2-40B4-BE49-F238E27FC236}">
                <a16:creationId xmlns:a16="http://schemas.microsoft.com/office/drawing/2014/main" id="{375D151C-A090-4EB5-8539-216F5C9DB312}"/>
              </a:ext>
            </a:extLst>
          </p:cNvPr>
          <p:cNvGrpSpPr/>
          <p:nvPr/>
        </p:nvGrpSpPr>
        <p:grpSpPr>
          <a:xfrm>
            <a:off x="10368" y="8620"/>
            <a:ext cx="8763496" cy="756084"/>
            <a:chOff x="10368" y="8620"/>
            <a:chExt cx="8763496" cy="756084"/>
          </a:xfrm>
        </p:grpSpPr>
        <p:sp>
          <p:nvSpPr>
            <p:cNvPr id="8" name="Titel 1">
              <a:extLst>
                <a:ext uri="{FF2B5EF4-FFF2-40B4-BE49-F238E27FC236}">
                  <a16:creationId xmlns:a16="http://schemas.microsoft.com/office/drawing/2014/main" id="{C45F9D68-6EFC-4106-8A58-11C2270438EC}"/>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9" name="Round Diagonal Corner Rectangle 9">
              <a:extLst>
                <a:ext uri="{FF2B5EF4-FFF2-40B4-BE49-F238E27FC236}">
                  <a16:creationId xmlns:a16="http://schemas.microsoft.com/office/drawing/2014/main" id="{0A142F03-5ECE-46DA-B184-CF68AE641DB2}"/>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 name="TextBox 3">
              <a:extLst>
                <a:ext uri="{FF2B5EF4-FFF2-40B4-BE49-F238E27FC236}">
                  <a16:creationId xmlns:a16="http://schemas.microsoft.com/office/drawing/2014/main" id="{6546506F-17BE-4AD7-8B90-99F58AA43BA5}"/>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1" name="Rectángulo 10">
              <a:extLst>
                <a:ext uri="{FF2B5EF4-FFF2-40B4-BE49-F238E27FC236}">
                  <a16:creationId xmlns:a16="http://schemas.microsoft.com/office/drawing/2014/main" id="{DB07945A-BC32-4E84-9510-DE18E493ECA9}"/>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12" name="Imagen 11" descr="Imagen que contiene señal, verde&#10;&#10;Descripción generada automáticamente">
            <a:extLst>
              <a:ext uri="{FF2B5EF4-FFF2-40B4-BE49-F238E27FC236}">
                <a16:creationId xmlns:a16="http://schemas.microsoft.com/office/drawing/2014/main" id="{621960D5-29B4-4B15-A71F-9A20D071B0EC}"/>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50494" y="3569202"/>
            <a:ext cx="945319" cy="9453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00D2EDFE-C085-4B93-8824-DA53BCAF8186}"/>
              </a:ext>
            </a:extLst>
          </p:cNvPr>
          <p:cNvSpPr txBox="1">
            <a:spLocks noChangeArrowheads="1"/>
          </p:cNvSpPr>
          <p:nvPr/>
        </p:nvSpPr>
        <p:spPr bwMode="auto">
          <a:xfrm>
            <a:off x="427038" y="1163638"/>
            <a:ext cx="8382000" cy="2308324"/>
          </a:xfrm>
          <a:prstGeom prst="rect">
            <a:avLst/>
          </a:prstGeom>
          <a:noFill/>
          <a:ln w="9525">
            <a:noFill/>
            <a:miter lim="800000"/>
            <a:headEnd/>
            <a:tailEnd/>
          </a:ln>
        </p:spPr>
        <p:txBody>
          <a:bodyPr>
            <a:spAutoFit/>
          </a:bodyPr>
          <a:lstStyle/>
          <a:p>
            <a:pPr marL="457200" indent="-457200" algn="just">
              <a:spcBef>
                <a:spcPct val="20000"/>
              </a:spcBef>
              <a:spcAft>
                <a:spcPct val="20000"/>
              </a:spcAft>
              <a:defRPr/>
            </a:pPr>
            <a:r>
              <a:rPr lang="es-ES" b="1" u="sng">
                <a:solidFill>
                  <a:srgbClr val="FFC000"/>
                </a:solidFill>
                <a:latin typeface="Arial" charset="0"/>
              </a:rPr>
              <a:t>Mejora en equipos instalados:</a:t>
            </a:r>
          </a:p>
          <a:p>
            <a:pPr marL="457200" indent="-457200" algn="just">
              <a:spcBef>
                <a:spcPct val="20000"/>
              </a:spcBef>
              <a:spcAft>
                <a:spcPct val="20000"/>
              </a:spcAft>
              <a:defRPr/>
            </a:pPr>
            <a:r>
              <a:rPr lang="es-ES_tradnl" b="1">
                <a:latin typeface="Arial" charset="0"/>
                <a:cs typeface="+mn-cs"/>
              </a:rPr>
              <a:t>		</a:t>
            </a:r>
          </a:p>
          <a:p>
            <a:pPr marL="457200" indent="-457200" algn="just">
              <a:spcBef>
                <a:spcPct val="20000"/>
              </a:spcBef>
              <a:spcAft>
                <a:spcPct val="20000"/>
              </a:spcAft>
              <a:defRPr/>
            </a:pPr>
            <a:endParaRPr lang="es-ES_tradnl" b="1">
              <a:latin typeface="Arial" charset="0"/>
              <a:cs typeface="+mn-cs"/>
            </a:endParaRPr>
          </a:p>
          <a:p>
            <a:pPr marL="457200" indent="-457200" algn="just">
              <a:spcBef>
                <a:spcPct val="20000"/>
              </a:spcBef>
              <a:spcAft>
                <a:spcPct val="20000"/>
              </a:spcAft>
              <a:defRPr/>
            </a:pPr>
            <a:r>
              <a:rPr lang="es-ES">
                <a:solidFill>
                  <a:srgbClr val="404040"/>
                </a:solidFill>
                <a:latin typeface="Arial" charset="0"/>
              </a:rPr>
              <a:t>Sustitución del balasto electromagnético por electrónicos.</a:t>
            </a:r>
            <a:r>
              <a:rPr lang="en-US">
                <a:solidFill>
                  <a:srgbClr val="404040"/>
                </a:solidFill>
                <a:latin typeface="Arial" charset="0"/>
                <a:cs typeface="+mn-cs"/>
              </a:rPr>
              <a:t> 	</a:t>
            </a:r>
          </a:p>
          <a:p>
            <a:pPr algn="just">
              <a:spcBef>
                <a:spcPct val="20000"/>
              </a:spcBef>
              <a:spcAft>
                <a:spcPct val="20000"/>
              </a:spcAft>
              <a:defRPr/>
            </a:pPr>
            <a:r>
              <a:rPr lang="es-ES_tradnl" b="1">
                <a:latin typeface="Times New Roman" pitchFamily="18" charset="0"/>
                <a:cs typeface="+mn-cs"/>
              </a:rPr>
              <a:t>	</a:t>
            </a:r>
          </a:p>
          <a:p>
            <a:pPr algn="just">
              <a:spcBef>
                <a:spcPct val="20000"/>
              </a:spcBef>
              <a:spcAft>
                <a:spcPct val="20000"/>
              </a:spcAft>
              <a:defRPr/>
            </a:pPr>
            <a:r>
              <a:rPr lang="es-ES_tradnl" b="1">
                <a:latin typeface="Times New Roman" pitchFamily="18" charset="0"/>
                <a:cs typeface="+mn-cs"/>
              </a:rPr>
              <a:t>	</a:t>
            </a:r>
          </a:p>
        </p:txBody>
      </p:sp>
      <p:pic>
        <p:nvPicPr>
          <p:cNvPr id="29699" name="Picture 2" descr="http://www.santyerbasi.com/productos/CSL100.jpg">
            <a:extLst>
              <a:ext uri="{FF2B5EF4-FFF2-40B4-BE49-F238E27FC236}">
                <a16:creationId xmlns:a16="http://schemas.microsoft.com/office/drawing/2014/main" id="{E950E0C7-91F9-4641-829B-30F6B1D1A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105150"/>
            <a:ext cx="22145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http://www.sikal.com.ar/imagenes/catalogo/elt_balasto105sky.jpg">
            <a:extLst>
              <a:ext uri="{FF2B5EF4-FFF2-40B4-BE49-F238E27FC236}">
                <a16:creationId xmlns:a16="http://schemas.microsoft.com/office/drawing/2014/main" id="{35D090B1-4983-4DEA-89B4-9E9D8B012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3336925"/>
            <a:ext cx="24431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a:extLst>
              <a:ext uri="{FF2B5EF4-FFF2-40B4-BE49-F238E27FC236}">
                <a16:creationId xmlns:a16="http://schemas.microsoft.com/office/drawing/2014/main" id="{4805E989-21DD-4274-8E62-A5FD5D7A8583}"/>
              </a:ext>
            </a:extLst>
          </p:cNvPr>
          <p:cNvGrpSpPr/>
          <p:nvPr/>
        </p:nvGrpSpPr>
        <p:grpSpPr>
          <a:xfrm>
            <a:off x="10368" y="8620"/>
            <a:ext cx="8763496" cy="756084"/>
            <a:chOff x="10368" y="8620"/>
            <a:chExt cx="8763496" cy="756084"/>
          </a:xfrm>
        </p:grpSpPr>
        <p:sp>
          <p:nvSpPr>
            <p:cNvPr id="9" name="Titel 1">
              <a:extLst>
                <a:ext uri="{FF2B5EF4-FFF2-40B4-BE49-F238E27FC236}">
                  <a16:creationId xmlns:a16="http://schemas.microsoft.com/office/drawing/2014/main" id="{F06AE65A-1BB3-4763-B51D-8C3CD916A12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1" name="Round Diagonal Corner Rectangle 9">
              <a:extLst>
                <a:ext uri="{FF2B5EF4-FFF2-40B4-BE49-F238E27FC236}">
                  <a16:creationId xmlns:a16="http://schemas.microsoft.com/office/drawing/2014/main" id="{73C2322E-CD81-44CE-BC6F-2FC57E7B4D91}"/>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8D90D024-4704-4957-AF7C-3C428033AEDC}"/>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15E605FE-61F6-4D8B-928A-CA24B466A9E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14" name="Imagen 13" descr="Imagen que contiene señal, verde&#10;&#10;Descripción generada automáticamente">
            <a:extLst>
              <a:ext uri="{FF2B5EF4-FFF2-40B4-BE49-F238E27FC236}">
                <a16:creationId xmlns:a16="http://schemas.microsoft.com/office/drawing/2014/main" id="{F291A439-3791-4464-9674-A0206E25D17E}"/>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38383" y="3463399"/>
            <a:ext cx="1810903" cy="18109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87580119-B800-4680-B210-49B121D319E6}"/>
              </a:ext>
            </a:extLst>
          </p:cNvPr>
          <p:cNvSpPr txBox="1">
            <a:spLocks noChangeArrowheads="1"/>
          </p:cNvSpPr>
          <p:nvPr/>
        </p:nvSpPr>
        <p:spPr bwMode="auto">
          <a:xfrm>
            <a:off x="362994" y="908720"/>
            <a:ext cx="8410869" cy="5029069"/>
          </a:xfrm>
          <a:prstGeom prst="rect">
            <a:avLst/>
          </a:prstGeom>
          <a:noFill/>
          <a:ln w="9525">
            <a:noFill/>
            <a:miter lim="800000"/>
            <a:headEnd/>
            <a:tailEnd/>
          </a:ln>
        </p:spPr>
        <p:txBody>
          <a:bodyPr wrap="square">
            <a:spAutoFit/>
          </a:bodyPr>
          <a:lstStyle/>
          <a:p>
            <a:pPr algn="just">
              <a:spcBef>
                <a:spcPct val="20000"/>
              </a:spcBef>
              <a:spcAft>
                <a:spcPct val="20000"/>
              </a:spcAft>
              <a:defRPr/>
            </a:pPr>
            <a:r>
              <a:rPr lang="es-ES" b="1" u="sng">
                <a:solidFill>
                  <a:srgbClr val="FFC000"/>
                </a:solidFill>
                <a:latin typeface="Arial" charset="0"/>
              </a:rPr>
              <a:t>Mejora en equipos instalados</a:t>
            </a:r>
            <a:r>
              <a:rPr lang="es-ES" sz="1600" b="1" u="sng">
                <a:solidFill>
                  <a:srgbClr val="FFC000"/>
                </a:solidFill>
                <a:latin typeface="Arial" charset="0"/>
                <a:cs typeface="+mn-cs"/>
              </a:rPr>
              <a:t>:</a:t>
            </a:r>
            <a:r>
              <a:rPr lang="es-ES" sz="1600" b="1">
                <a:latin typeface="Arial" charset="0"/>
                <a:cs typeface="+mn-cs"/>
              </a:rPr>
              <a:t> </a:t>
            </a:r>
            <a:r>
              <a:rPr lang="es-ES" b="1">
                <a:latin typeface="Arial" charset="0"/>
                <a:cs typeface="+mn-cs"/>
              </a:rPr>
              <a:t>reemplazo de balastros</a:t>
            </a:r>
            <a:endParaRPr lang="es-ES" sz="1600" b="1">
              <a:latin typeface="Arial" charset="0"/>
              <a:cs typeface="+mn-cs"/>
            </a:endParaRPr>
          </a:p>
          <a:p>
            <a:pPr marL="457200" indent="-457200">
              <a:spcBef>
                <a:spcPct val="20000"/>
              </a:spcBef>
              <a:spcAft>
                <a:spcPct val="20000"/>
              </a:spcAft>
              <a:defRPr/>
            </a:pPr>
            <a:r>
              <a:rPr lang="es-ES" sz="1600" b="1">
                <a:latin typeface="Arial" charset="0"/>
                <a:cs typeface="+mn-cs"/>
              </a:rPr>
              <a:t>Problemas:</a:t>
            </a:r>
            <a:endParaRPr lang="es-ES" sz="1600">
              <a:latin typeface="Arial" charset="0"/>
              <a:cs typeface="+mn-cs"/>
            </a:endParaRPr>
          </a:p>
          <a:p>
            <a:pPr marL="285750" indent="-285750">
              <a:spcBef>
                <a:spcPct val="20000"/>
              </a:spcBef>
              <a:spcAft>
                <a:spcPct val="20000"/>
              </a:spcAft>
              <a:buFont typeface="Wingdings" panose="05000000000000000000" pitchFamily="2" charset="2"/>
              <a:buChar char="§"/>
              <a:defRPr/>
            </a:pPr>
            <a:r>
              <a:rPr lang="es-ES" sz="1600">
                <a:solidFill>
                  <a:srgbClr val="404040"/>
                </a:solidFill>
                <a:latin typeface="Arial" charset="0"/>
                <a:cs typeface="+mn-cs"/>
              </a:rPr>
              <a:t>Problema de operación en altas tem</a:t>
            </a:r>
            <a:r>
              <a:rPr lang="es-ES" sz="1600">
                <a:solidFill>
                  <a:srgbClr val="404040"/>
                </a:solidFill>
                <a:latin typeface="Arial" charset="0"/>
              </a:rPr>
              <a:t>peraturas</a:t>
            </a:r>
            <a:r>
              <a:rPr lang="es-ES" sz="1600">
                <a:solidFill>
                  <a:srgbClr val="404040"/>
                </a:solidFill>
                <a:latin typeface="Arial" charset="0"/>
                <a:cs typeface="+mn-cs"/>
              </a:rPr>
              <a:t>.</a:t>
            </a:r>
          </a:p>
          <a:p>
            <a:pPr marL="285750" indent="-285750">
              <a:spcBef>
                <a:spcPct val="20000"/>
              </a:spcBef>
              <a:spcAft>
                <a:spcPct val="20000"/>
              </a:spcAft>
              <a:buFont typeface="Wingdings" panose="05000000000000000000" pitchFamily="2" charset="2"/>
              <a:buChar char="§"/>
              <a:defRPr/>
            </a:pPr>
            <a:r>
              <a:rPr lang="es-ES" sz="1600">
                <a:solidFill>
                  <a:srgbClr val="404040"/>
                </a:solidFill>
                <a:latin typeface="Arial" charset="0"/>
              </a:rPr>
              <a:t>Debido a que hay componentes electrónicos en ellos es necesario retirar el calor para garantizar temperaturas de funcionamiento inferiores a 70ºC.</a:t>
            </a:r>
          </a:p>
          <a:p>
            <a:pPr>
              <a:spcBef>
                <a:spcPct val="20000"/>
              </a:spcBef>
              <a:spcAft>
                <a:spcPct val="20000"/>
              </a:spcAft>
              <a:defRPr/>
            </a:pPr>
            <a:endParaRPr lang="es-ES" b="1" u="sng">
              <a:latin typeface="Arial" charset="0"/>
              <a:cs typeface="+mn-cs"/>
            </a:endParaRPr>
          </a:p>
          <a:p>
            <a:pPr algn="just">
              <a:spcBef>
                <a:spcPct val="20000"/>
              </a:spcBef>
              <a:spcAft>
                <a:spcPct val="20000"/>
              </a:spcAft>
              <a:defRPr/>
            </a:pPr>
            <a:r>
              <a:rPr lang="es-ES" b="1" u="sng">
                <a:solidFill>
                  <a:srgbClr val="FFC000"/>
                </a:solidFill>
                <a:latin typeface="Arial" charset="0"/>
              </a:rPr>
              <a:t>Mejora en equipos instalados</a:t>
            </a:r>
            <a:r>
              <a:rPr lang="es-ES" b="1" u="sng">
                <a:solidFill>
                  <a:srgbClr val="FFC000"/>
                </a:solidFill>
                <a:latin typeface="Arial" charset="0"/>
                <a:cs typeface="+mn-cs"/>
              </a:rPr>
              <a:t>:</a:t>
            </a:r>
            <a:r>
              <a:rPr lang="es-ES" b="1">
                <a:solidFill>
                  <a:srgbClr val="FFC000"/>
                </a:solidFill>
                <a:latin typeface="Arial" charset="0"/>
                <a:cs typeface="+mn-cs"/>
              </a:rPr>
              <a:t> </a:t>
            </a:r>
            <a:r>
              <a:rPr lang="es-ES" b="1">
                <a:latin typeface="Arial" charset="0"/>
                <a:cs typeface="+mn-cs"/>
              </a:rPr>
              <a:t>reemplazo de luminaria</a:t>
            </a:r>
          </a:p>
          <a:p>
            <a:pPr marL="457200" indent="-457200" algn="just">
              <a:spcBef>
                <a:spcPct val="20000"/>
              </a:spcBef>
              <a:spcAft>
                <a:spcPct val="20000"/>
              </a:spcAft>
              <a:defRPr/>
            </a:pPr>
            <a:r>
              <a:rPr lang="es-ES" sz="1600" b="1">
                <a:latin typeface="Arial" charset="0"/>
                <a:cs typeface="+mn-cs"/>
              </a:rPr>
              <a:t>Beneficios:</a:t>
            </a:r>
          </a:p>
          <a:p>
            <a:pPr marL="285750" indent="-285750" algn="just">
              <a:spcBef>
                <a:spcPct val="20000"/>
              </a:spcBef>
              <a:spcAft>
                <a:spcPct val="20000"/>
              </a:spcAft>
              <a:buFont typeface="Wingdings" panose="05000000000000000000" pitchFamily="2" charset="2"/>
              <a:buChar char="§"/>
              <a:defRPr/>
            </a:pPr>
            <a:r>
              <a:rPr lang="es-ES" sz="1600">
                <a:solidFill>
                  <a:srgbClr val="404040"/>
                </a:solidFill>
                <a:latin typeface="Arial" charset="0"/>
              </a:rPr>
              <a:t>Mejorar la eficiencia energética en el sistema de iluminación por medio de dirigir el flujo de iluminación al área que es necesario iluminar</a:t>
            </a:r>
          </a:p>
          <a:p>
            <a:pPr marL="285750" indent="-285750" algn="just">
              <a:spcBef>
                <a:spcPct val="20000"/>
              </a:spcBef>
              <a:spcAft>
                <a:spcPct val="20000"/>
              </a:spcAft>
              <a:buFont typeface="Wingdings" panose="05000000000000000000" pitchFamily="2" charset="2"/>
              <a:buChar char="§"/>
              <a:defRPr/>
            </a:pPr>
            <a:r>
              <a:rPr lang="es-ES" sz="1600">
                <a:solidFill>
                  <a:srgbClr val="404040"/>
                </a:solidFill>
                <a:latin typeface="Arial" charset="0"/>
              </a:rPr>
              <a:t>Con el uso de reflectores de alta eficiencia es posible disminuir la potencia eléctrica de las lámparas.</a:t>
            </a:r>
          </a:p>
          <a:p>
            <a:pPr marL="285750" indent="-285750" algn="just">
              <a:spcBef>
                <a:spcPct val="20000"/>
              </a:spcBef>
              <a:spcAft>
                <a:spcPct val="20000"/>
              </a:spcAft>
              <a:buFont typeface="Wingdings" panose="05000000000000000000" pitchFamily="2" charset="2"/>
              <a:buChar char="§"/>
              <a:defRPr/>
            </a:pPr>
            <a:r>
              <a:rPr lang="es-ES" sz="1600">
                <a:solidFill>
                  <a:srgbClr val="404040"/>
                </a:solidFill>
                <a:latin typeface="Arial" charset="0"/>
              </a:rPr>
              <a:t>Incluye sistemas con protección IP que mejoran las operaciones de mantenimiento.</a:t>
            </a:r>
          </a:p>
          <a:p>
            <a:pPr algn="just">
              <a:spcBef>
                <a:spcPct val="20000"/>
              </a:spcBef>
              <a:spcAft>
                <a:spcPct val="20000"/>
              </a:spcAft>
              <a:defRPr/>
            </a:pPr>
            <a:r>
              <a:rPr lang="es-ES" sz="1600" b="1">
                <a:latin typeface="Arial" charset="0"/>
                <a:cs typeface="+mn-cs"/>
              </a:rPr>
              <a:t>Problemas</a:t>
            </a:r>
          </a:p>
          <a:p>
            <a:pPr marL="285750" indent="-285750" algn="just">
              <a:spcBef>
                <a:spcPct val="20000"/>
              </a:spcBef>
              <a:spcAft>
                <a:spcPct val="20000"/>
              </a:spcAft>
              <a:buFont typeface="Wingdings" panose="05000000000000000000" pitchFamily="2" charset="2"/>
              <a:buChar char="§"/>
              <a:defRPr/>
            </a:pPr>
            <a:r>
              <a:rPr lang="es-ES" sz="1600">
                <a:solidFill>
                  <a:srgbClr val="404040"/>
                </a:solidFill>
                <a:latin typeface="Arial" charset="0"/>
              </a:rPr>
              <a:t>Es necesario adaptar el sistema (partidario). </a:t>
            </a:r>
            <a:r>
              <a:rPr lang="en-US" b="1">
                <a:solidFill>
                  <a:srgbClr val="404040"/>
                </a:solidFill>
                <a:latin typeface="Times New Roman" pitchFamily="18" charset="0"/>
                <a:cs typeface="+mn-cs"/>
              </a:rPr>
              <a:t>	</a:t>
            </a:r>
          </a:p>
        </p:txBody>
      </p:sp>
      <p:grpSp>
        <p:nvGrpSpPr>
          <p:cNvPr id="5" name="Grupo 4">
            <a:extLst>
              <a:ext uri="{FF2B5EF4-FFF2-40B4-BE49-F238E27FC236}">
                <a16:creationId xmlns:a16="http://schemas.microsoft.com/office/drawing/2014/main" id="{AEF4A3D8-4292-4534-A0D0-C7C226C4A1FD}"/>
              </a:ext>
            </a:extLst>
          </p:cNvPr>
          <p:cNvGrpSpPr/>
          <p:nvPr/>
        </p:nvGrpSpPr>
        <p:grpSpPr>
          <a:xfrm>
            <a:off x="10368" y="8620"/>
            <a:ext cx="8763496" cy="756084"/>
            <a:chOff x="10368" y="8620"/>
            <a:chExt cx="8763496" cy="756084"/>
          </a:xfrm>
        </p:grpSpPr>
        <p:sp>
          <p:nvSpPr>
            <p:cNvPr id="6" name="Titel 1">
              <a:extLst>
                <a:ext uri="{FF2B5EF4-FFF2-40B4-BE49-F238E27FC236}">
                  <a16:creationId xmlns:a16="http://schemas.microsoft.com/office/drawing/2014/main" id="{A8457C0A-AECC-4149-A611-D3786438F74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7" name="Round Diagonal Corner Rectangle 9">
              <a:extLst>
                <a:ext uri="{FF2B5EF4-FFF2-40B4-BE49-F238E27FC236}">
                  <a16:creationId xmlns:a16="http://schemas.microsoft.com/office/drawing/2014/main" id="{7A55D536-6137-402A-8610-0DC1B6362F0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11E84979-BCF8-45C0-A463-3943612C9D29}"/>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50DB05E6-EF73-4097-AB74-0C386CFFAA4D}"/>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FFE4A9EE-7391-4D87-8642-5738AF3F9E7F}"/>
              </a:ext>
            </a:extLst>
          </p:cNvPr>
          <p:cNvSpPr txBox="1">
            <a:spLocks noChangeArrowheads="1"/>
          </p:cNvSpPr>
          <p:nvPr/>
        </p:nvSpPr>
        <p:spPr bwMode="auto">
          <a:xfrm>
            <a:off x="300038" y="1160463"/>
            <a:ext cx="8382000" cy="4025717"/>
          </a:xfrm>
          <a:prstGeom prst="rect">
            <a:avLst/>
          </a:prstGeom>
          <a:noFill/>
          <a:ln w="9525">
            <a:noFill/>
            <a:miter lim="800000"/>
            <a:headEnd/>
            <a:tailEnd/>
          </a:ln>
        </p:spPr>
        <p:txBody>
          <a:bodyPr>
            <a:spAutoFit/>
          </a:bodyPr>
          <a:lstStyle/>
          <a:p>
            <a:pPr marL="457200" indent="-457200" algn="just">
              <a:spcBef>
                <a:spcPct val="20000"/>
              </a:spcBef>
              <a:spcAft>
                <a:spcPct val="20000"/>
              </a:spcAft>
              <a:defRPr/>
            </a:pPr>
            <a:r>
              <a:rPr lang="es-ES" b="1" u="sng">
                <a:solidFill>
                  <a:srgbClr val="FFC000"/>
                </a:solidFill>
                <a:latin typeface="Arial" charset="0"/>
                <a:cs typeface="+mn-cs"/>
              </a:rPr>
              <a:t>Instalación de dispositivos de ahorro:</a:t>
            </a:r>
          </a:p>
          <a:p>
            <a:pPr marL="457200" indent="-457200">
              <a:spcBef>
                <a:spcPct val="20000"/>
              </a:spcBef>
              <a:spcAft>
                <a:spcPct val="20000"/>
              </a:spcAft>
              <a:defRPr/>
            </a:pPr>
            <a:endParaRPr lang="es-ES" b="1">
              <a:latin typeface="Arial" charset="0"/>
              <a:cs typeface="+mn-cs"/>
            </a:endParaRPr>
          </a:p>
          <a:p>
            <a:pPr marL="457200" indent="-457200" algn="just">
              <a:spcBef>
                <a:spcPct val="20000"/>
              </a:spcBef>
              <a:spcAft>
                <a:spcPct val="20000"/>
              </a:spcAft>
              <a:defRPr/>
            </a:pPr>
            <a:r>
              <a:rPr lang="es-ES">
                <a:latin typeface="Arial" charset="0"/>
              </a:rPr>
              <a:t>	</a:t>
            </a:r>
            <a:r>
              <a:rPr lang="es-ES">
                <a:solidFill>
                  <a:srgbClr val="404040"/>
                </a:solidFill>
                <a:latin typeface="Arial" charset="0"/>
              </a:rPr>
              <a:t>Para obtener ahorros de energía en los sistemas de iluminación, es posible instalar equipos que reduzcan el flujo de iluminación y las horas de operación.</a:t>
            </a:r>
            <a:endParaRPr lang="es-ES" sz="1800">
              <a:solidFill>
                <a:srgbClr val="404040"/>
              </a:solidFill>
              <a:latin typeface="Arial" charset="0"/>
            </a:endParaRPr>
          </a:p>
          <a:p>
            <a:pPr marL="457200" indent="-457200">
              <a:spcBef>
                <a:spcPct val="20000"/>
              </a:spcBef>
              <a:spcAft>
                <a:spcPct val="20000"/>
              </a:spcAft>
              <a:defRPr/>
            </a:pPr>
            <a:endParaRPr lang="es-ES" sz="1800">
              <a:solidFill>
                <a:srgbClr val="404040"/>
              </a:solidFill>
              <a:latin typeface="Arial" charset="0"/>
              <a:cs typeface="+mn-cs"/>
            </a:endParaRPr>
          </a:p>
          <a:p>
            <a:pPr marL="914400" lvl="1" indent="-457200">
              <a:spcBef>
                <a:spcPct val="20000"/>
              </a:spcBef>
              <a:spcAft>
                <a:spcPct val="20000"/>
              </a:spcAft>
              <a:buFont typeface="Wingdings" panose="05000000000000000000" pitchFamily="2" charset="2"/>
              <a:buChar char="§"/>
              <a:defRPr/>
            </a:pPr>
            <a:r>
              <a:rPr lang="es-ES">
                <a:solidFill>
                  <a:srgbClr val="404040"/>
                </a:solidFill>
                <a:latin typeface="Arial" charset="0"/>
              </a:rPr>
              <a:t>Reguladores de flujo de iluminación.</a:t>
            </a:r>
          </a:p>
          <a:p>
            <a:pPr marL="914400" lvl="1" indent="-457200">
              <a:spcBef>
                <a:spcPct val="20000"/>
              </a:spcBef>
              <a:spcAft>
                <a:spcPct val="20000"/>
              </a:spcAft>
              <a:buFont typeface="Wingdings" panose="05000000000000000000" pitchFamily="2" charset="2"/>
              <a:buChar char="§"/>
              <a:defRPr/>
            </a:pPr>
            <a:r>
              <a:rPr lang="es-ES">
                <a:solidFill>
                  <a:srgbClr val="404040"/>
                </a:solidFill>
                <a:latin typeface="Arial" charset="0"/>
              </a:rPr>
              <a:t>Instalación de línea de doble nivel.</a:t>
            </a:r>
          </a:p>
          <a:p>
            <a:pPr marL="914400" lvl="1" indent="-457200">
              <a:spcBef>
                <a:spcPct val="20000"/>
              </a:spcBef>
              <a:spcAft>
                <a:spcPct val="20000"/>
              </a:spcAft>
              <a:buFont typeface="Wingdings" panose="05000000000000000000" pitchFamily="2" charset="2"/>
              <a:buChar char="§"/>
              <a:defRPr/>
            </a:pPr>
            <a:r>
              <a:rPr lang="es-ES">
                <a:solidFill>
                  <a:srgbClr val="404040"/>
                </a:solidFill>
                <a:latin typeface="Arial" charset="0"/>
              </a:rPr>
              <a:t>Balastro electrónico regulado.</a:t>
            </a:r>
            <a:r>
              <a:rPr lang="en-US" b="1">
                <a:latin typeface="Arial" charset="0"/>
                <a:cs typeface="+mn-cs"/>
              </a:rPr>
              <a:t>	</a:t>
            </a:r>
          </a:p>
          <a:p>
            <a:pPr algn="just">
              <a:spcBef>
                <a:spcPct val="20000"/>
              </a:spcBef>
              <a:spcAft>
                <a:spcPct val="20000"/>
              </a:spcAft>
              <a:defRPr/>
            </a:pPr>
            <a:r>
              <a:rPr lang="en-US" b="1">
                <a:latin typeface="Times New Roman" pitchFamily="18" charset="0"/>
                <a:cs typeface="+mn-cs"/>
              </a:rPr>
              <a:t>	</a:t>
            </a:r>
          </a:p>
          <a:p>
            <a:pPr algn="just">
              <a:spcBef>
                <a:spcPct val="20000"/>
              </a:spcBef>
              <a:spcAft>
                <a:spcPct val="20000"/>
              </a:spcAft>
              <a:defRPr/>
            </a:pPr>
            <a:r>
              <a:rPr lang="en-US" b="1">
                <a:latin typeface="Times New Roman" pitchFamily="18" charset="0"/>
                <a:cs typeface="+mn-cs"/>
              </a:rPr>
              <a:t>	</a:t>
            </a:r>
          </a:p>
        </p:txBody>
      </p:sp>
      <p:grpSp>
        <p:nvGrpSpPr>
          <p:cNvPr id="5" name="Grupo 4">
            <a:extLst>
              <a:ext uri="{FF2B5EF4-FFF2-40B4-BE49-F238E27FC236}">
                <a16:creationId xmlns:a16="http://schemas.microsoft.com/office/drawing/2014/main" id="{68E6DDA8-668D-4420-8E0E-3267B09E16C8}"/>
              </a:ext>
            </a:extLst>
          </p:cNvPr>
          <p:cNvGrpSpPr/>
          <p:nvPr/>
        </p:nvGrpSpPr>
        <p:grpSpPr>
          <a:xfrm>
            <a:off x="10368" y="8620"/>
            <a:ext cx="8763496" cy="756084"/>
            <a:chOff x="10368" y="8620"/>
            <a:chExt cx="8763496" cy="756084"/>
          </a:xfrm>
        </p:grpSpPr>
        <p:sp>
          <p:nvSpPr>
            <p:cNvPr id="6" name="Titel 1">
              <a:extLst>
                <a:ext uri="{FF2B5EF4-FFF2-40B4-BE49-F238E27FC236}">
                  <a16:creationId xmlns:a16="http://schemas.microsoft.com/office/drawing/2014/main" id="{9FECCF84-5254-43AE-A740-C6ADD8F8B3D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7" name="Round Diagonal Corner Rectangle 9">
              <a:extLst>
                <a:ext uri="{FF2B5EF4-FFF2-40B4-BE49-F238E27FC236}">
                  <a16:creationId xmlns:a16="http://schemas.microsoft.com/office/drawing/2014/main" id="{F0FB838A-528E-48E7-9433-C08E0232E909}"/>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FF63E962-1E7E-4C3F-A65B-710D37027F38}"/>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F76C389D-37BB-43EF-B610-35EB3E802A5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11" name="Imagen 10">
            <a:extLst>
              <a:ext uri="{FF2B5EF4-FFF2-40B4-BE49-F238E27FC236}">
                <a16:creationId xmlns:a16="http://schemas.microsoft.com/office/drawing/2014/main" id="{473EFF61-43B2-4B99-B526-AD186758328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7243" y="2492896"/>
            <a:ext cx="3718113" cy="3718113"/>
          </a:xfrm>
          <a:prstGeom prst="rect">
            <a:avLst/>
          </a:prstGeom>
        </p:spPr>
      </p:pic>
      <p:sp>
        <p:nvSpPr>
          <p:cNvPr id="12" name="Rectángulo 11">
            <a:extLst>
              <a:ext uri="{FF2B5EF4-FFF2-40B4-BE49-F238E27FC236}">
                <a16:creationId xmlns:a16="http://schemas.microsoft.com/office/drawing/2014/main" id="{D33AC6A0-2E99-40D7-A436-6351724134A5}"/>
              </a:ext>
            </a:extLst>
          </p:cNvPr>
          <p:cNvSpPr/>
          <p:nvPr/>
        </p:nvSpPr>
        <p:spPr>
          <a:xfrm>
            <a:off x="4963924" y="2564904"/>
            <a:ext cx="3718114" cy="364610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2CCF6AC5-A46D-4C9B-8DCA-B714246F5EC4}"/>
              </a:ext>
            </a:extLst>
          </p:cNvPr>
          <p:cNvSpPr txBox="1">
            <a:spLocks noChangeArrowheads="1"/>
          </p:cNvSpPr>
          <p:nvPr/>
        </p:nvSpPr>
        <p:spPr bwMode="auto">
          <a:xfrm>
            <a:off x="370136" y="996157"/>
            <a:ext cx="58232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14288" indent="-14288" algn="l">
              <a:spcBef>
                <a:spcPct val="20000"/>
              </a:spcBef>
              <a:spcAft>
                <a:spcPct val="20000"/>
              </a:spcAft>
            </a:pPr>
            <a:r>
              <a:rPr lang="es-ES" altLang="en-US" b="1" u="sng" dirty="0">
                <a:solidFill>
                  <a:srgbClr val="FFC000"/>
                </a:solidFill>
              </a:rPr>
              <a:t>Instalación de dispositivos de ahorro:</a:t>
            </a:r>
            <a:r>
              <a:rPr lang="es-ES" altLang="en-US" dirty="0">
                <a:solidFill>
                  <a:srgbClr val="FFC000"/>
                </a:solidFill>
              </a:rPr>
              <a:t> </a:t>
            </a:r>
            <a:r>
              <a:rPr lang="es-ES" altLang="en-US" b="1" dirty="0"/>
              <a:t>reguladores de flujo de iluminación.</a:t>
            </a:r>
            <a:endParaRPr lang="en-US" altLang="en-US" b="1" dirty="0">
              <a:latin typeface="Times New Roman" panose="02020603050405020304" pitchFamily="18" charset="0"/>
            </a:endParaRPr>
          </a:p>
        </p:txBody>
      </p:sp>
      <p:pic>
        <p:nvPicPr>
          <p:cNvPr id="32771" name="Picture 1" descr="Producto">
            <a:extLst>
              <a:ext uri="{FF2B5EF4-FFF2-40B4-BE49-F238E27FC236}">
                <a16:creationId xmlns:a16="http://schemas.microsoft.com/office/drawing/2014/main" id="{ADBB1BE2-08CB-441A-8A75-E4ACCD813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252" y="1630367"/>
            <a:ext cx="197961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CuadroTexto">
            <a:extLst>
              <a:ext uri="{FF2B5EF4-FFF2-40B4-BE49-F238E27FC236}">
                <a16:creationId xmlns:a16="http://schemas.microsoft.com/office/drawing/2014/main" id="{B56C8173-1035-4B3B-B1DF-46EC773A846B}"/>
              </a:ext>
            </a:extLst>
          </p:cNvPr>
          <p:cNvSpPr txBox="1">
            <a:spLocks noChangeArrowheads="1"/>
          </p:cNvSpPr>
          <p:nvPr/>
        </p:nvSpPr>
        <p:spPr bwMode="auto">
          <a:xfrm>
            <a:off x="331736" y="1808820"/>
            <a:ext cx="6195814" cy="41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eaLnBrk="1" hangingPunct="1">
              <a:defRPr/>
            </a:pPr>
            <a:r>
              <a:rPr lang="es-ES" altLang="en-US" sz="1800" dirty="0">
                <a:solidFill>
                  <a:srgbClr val="404040"/>
                </a:solidFill>
                <a:cs typeface="+mn-cs"/>
              </a:rPr>
              <a:t>Reducen los voltajes de entrada en las lámparas durante un tiempo determinado. Es posible lograr ahorros de energía de hasta el 40%.</a:t>
            </a:r>
          </a:p>
          <a:p>
            <a:pPr eaLnBrk="1" hangingPunct="1">
              <a:defRPr/>
            </a:pPr>
            <a:endParaRPr lang="es-ES" altLang="en-US" sz="1800" dirty="0">
              <a:solidFill>
                <a:srgbClr val="404040"/>
              </a:solidFill>
              <a:cs typeface="+mn-cs"/>
            </a:endParaRPr>
          </a:p>
          <a:p>
            <a:pPr eaLnBrk="1">
              <a:defRPr/>
            </a:pPr>
            <a:r>
              <a:rPr lang="es-ES" altLang="en-US" sz="1800" dirty="0">
                <a:solidFill>
                  <a:srgbClr val="404040"/>
                </a:solidFill>
                <a:cs typeface="+mn-cs"/>
              </a:rPr>
              <a:t>Los voltajes más bajos pueden cambiar según los diferentes tipos de instalaciones, pero debido a las condiciones de seguridad, se recomienda descargar las lámparas siguiendo estos valores:</a:t>
            </a:r>
          </a:p>
          <a:p>
            <a:pPr eaLnBrk="1">
              <a:defRPr/>
            </a:pPr>
            <a:endParaRPr lang="es-ES" altLang="en-US" sz="1800" dirty="0">
              <a:solidFill>
                <a:srgbClr val="404040"/>
              </a:solidFill>
              <a:cs typeface="+mn-cs"/>
            </a:endParaRPr>
          </a:p>
          <a:p>
            <a:pPr marL="742950" lvl="1" indent="-285750" eaLnBrk="1">
              <a:buFont typeface="Wingdings" panose="05000000000000000000" pitchFamily="2" charset="2"/>
              <a:buChar char="§"/>
              <a:defRPr/>
            </a:pPr>
            <a:r>
              <a:rPr lang="es-ES" altLang="en-US" sz="1800" dirty="0">
                <a:solidFill>
                  <a:srgbClr val="404040"/>
                </a:solidFill>
              </a:rPr>
              <a:t>V</a:t>
            </a:r>
            <a:r>
              <a:rPr lang="es-ES" altLang="en-US" sz="1800" dirty="0">
                <a:solidFill>
                  <a:srgbClr val="404040"/>
                </a:solidFill>
                <a:cs typeface="+mn-cs"/>
              </a:rPr>
              <a:t>alor nominal: 230 V F + N.</a:t>
            </a:r>
          </a:p>
          <a:p>
            <a:pPr marL="742950" lvl="1" indent="-285750" eaLnBrk="1">
              <a:buFont typeface="Wingdings" panose="05000000000000000000" pitchFamily="2" charset="2"/>
              <a:buChar char="§"/>
              <a:defRPr/>
            </a:pPr>
            <a:r>
              <a:rPr lang="es-ES" altLang="en-US" sz="1800" dirty="0">
                <a:solidFill>
                  <a:srgbClr val="404040"/>
                </a:solidFill>
                <a:cs typeface="+mn-cs"/>
              </a:rPr>
              <a:t>Valor reducido en sodio: 184 V F + N.</a:t>
            </a:r>
          </a:p>
          <a:p>
            <a:pPr marL="742950" lvl="1" indent="-285750" eaLnBrk="1">
              <a:buFont typeface="Wingdings" panose="05000000000000000000" pitchFamily="2" charset="2"/>
              <a:buChar char="§"/>
              <a:defRPr/>
            </a:pPr>
            <a:r>
              <a:rPr lang="es-ES" altLang="en-US" sz="1800" dirty="0">
                <a:solidFill>
                  <a:srgbClr val="404040"/>
                </a:solidFill>
                <a:cs typeface="+mn-cs"/>
              </a:rPr>
              <a:t>Valor reducido en mercurio: 207 V F + N.</a:t>
            </a:r>
          </a:p>
          <a:p>
            <a:pPr eaLnBrk="1">
              <a:defRPr/>
            </a:pPr>
            <a:endParaRPr lang="es-ES" altLang="en-US" sz="1100" dirty="0">
              <a:solidFill>
                <a:srgbClr val="404040"/>
              </a:solidFill>
              <a:cs typeface="+mn-cs"/>
            </a:endParaRPr>
          </a:p>
          <a:p>
            <a:pPr eaLnBrk="1">
              <a:defRPr/>
            </a:pPr>
            <a:r>
              <a:rPr lang="es-ES" altLang="en-US" sz="1800" dirty="0">
                <a:solidFill>
                  <a:srgbClr val="404040"/>
                </a:solidFill>
              </a:rPr>
              <a:t>Debido a las pérdidas de voltaje en la línea, no se recomienda ajustar demasiado estos valores.</a:t>
            </a:r>
          </a:p>
        </p:txBody>
      </p:sp>
      <p:pic>
        <p:nvPicPr>
          <p:cNvPr id="32773" name="Picture 7">
            <a:extLst>
              <a:ext uri="{FF2B5EF4-FFF2-40B4-BE49-F238E27FC236}">
                <a16:creationId xmlns:a16="http://schemas.microsoft.com/office/drawing/2014/main" id="{69711AF6-CCEC-4A80-A386-E02FBC8B3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404" y="3565521"/>
            <a:ext cx="2427486" cy="238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a:extLst>
              <a:ext uri="{FF2B5EF4-FFF2-40B4-BE49-F238E27FC236}">
                <a16:creationId xmlns:a16="http://schemas.microsoft.com/office/drawing/2014/main" id="{E7F5E053-8BA5-4FA1-A7B2-F174BF9FA6F2}"/>
              </a:ext>
            </a:extLst>
          </p:cNvPr>
          <p:cNvGrpSpPr/>
          <p:nvPr/>
        </p:nvGrpSpPr>
        <p:grpSpPr>
          <a:xfrm>
            <a:off x="10368" y="8620"/>
            <a:ext cx="8763496" cy="756084"/>
            <a:chOff x="10368" y="8620"/>
            <a:chExt cx="8763496" cy="756084"/>
          </a:xfrm>
        </p:grpSpPr>
        <p:sp>
          <p:nvSpPr>
            <p:cNvPr id="10" name="Titel 1">
              <a:extLst>
                <a:ext uri="{FF2B5EF4-FFF2-40B4-BE49-F238E27FC236}">
                  <a16:creationId xmlns:a16="http://schemas.microsoft.com/office/drawing/2014/main" id="{49668166-63A7-42D8-BDC9-E70A5B37D1D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1" name="Round Diagonal Corner Rectangle 9">
              <a:extLst>
                <a:ext uri="{FF2B5EF4-FFF2-40B4-BE49-F238E27FC236}">
                  <a16:creationId xmlns:a16="http://schemas.microsoft.com/office/drawing/2014/main" id="{CC66F9B4-2346-456F-A9F7-59A690BF834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BEB5B9E5-AB28-44C8-823D-E1CADABDCD06}"/>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5D0C67A0-8B20-48C0-A4EC-B166FE1B9EF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8 CuadroTexto">
            <a:extLst>
              <a:ext uri="{FF2B5EF4-FFF2-40B4-BE49-F238E27FC236}">
                <a16:creationId xmlns:a16="http://schemas.microsoft.com/office/drawing/2014/main" id="{D121C85E-EEBE-4098-822C-CC5B31DE806F}"/>
              </a:ext>
            </a:extLst>
          </p:cNvPr>
          <p:cNvSpPr txBox="1">
            <a:spLocks noChangeArrowheads="1"/>
          </p:cNvSpPr>
          <p:nvPr/>
        </p:nvSpPr>
        <p:spPr bwMode="auto">
          <a:xfrm>
            <a:off x="370136" y="1642247"/>
            <a:ext cx="82867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dirty="0">
                <a:solidFill>
                  <a:srgbClr val="404040"/>
                </a:solidFill>
              </a:rPr>
              <a:t>La función es muy fácil, el sistema permite regular el nivel de iluminación y un regulador debe encender o apagar cada uno.</a:t>
            </a:r>
            <a:endParaRPr lang="en-US" altLang="en-US" dirty="0">
              <a:solidFill>
                <a:srgbClr val="404040"/>
              </a:solidFill>
            </a:endParaRPr>
          </a:p>
          <a:p>
            <a:pPr algn="l" eaLnBrk="1" hangingPunct="1"/>
            <a:endParaRPr lang="en-US" altLang="en-US" dirty="0">
              <a:solidFill>
                <a:srgbClr val="404040"/>
              </a:solidFill>
            </a:endParaRPr>
          </a:p>
          <a:p>
            <a:pPr algn="l" eaLnBrk="1" hangingPunct="1"/>
            <a:endParaRPr lang="en-US" altLang="en-US" dirty="0"/>
          </a:p>
        </p:txBody>
      </p:sp>
      <p:pic>
        <p:nvPicPr>
          <p:cNvPr id="33795" name="Picture 2">
            <a:extLst>
              <a:ext uri="{FF2B5EF4-FFF2-40B4-BE49-F238E27FC236}">
                <a16:creationId xmlns:a16="http://schemas.microsoft.com/office/drawing/2014/main" id="{6348A7A8-DE33-4CE1-A729-D6A27775B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722" y="2564904"/>
            <a:ext cx="457835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7 CuadroTexto">
            <a:extLst>
              <a:ext uri="{FF2B5EF4-FFF2-40B4-BE49-F238E27FC236}">
                <a16:creationId xmlns:a16="http://schemas.microsoft.com/office/drawing/2014/main" id="{DC5054B8-F699-4FFD-976B-065E58C74F68}"/>
              </a:ext>
            </a:extLst>
          </p:cNvPr>
          <p:cNvSpPr txBox="1">
            <a:spLocks noChangeArrowheads="1"/>
          </p:cNvSpPr>
          <p:nvPr/>
        </p:nvSpPr>
        <p:spPr bwMode="auto">
          <a:xfrm>
            <a:off x="595497" y="5097463"/>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a:solidFill>
                  <a:srgbClr val="404040"/>
                </a:solidFill>
              </a:rPr>
              <a:t>El consumo de energía es muy reducido.</a:t>
            </a:r>
            <a:endParaRPr lang="en-US" altLang="en-US">
              <a:solidFill>
                <a:srgbClr val="404040"/>
              </a:solidFill>
            </a:endParaRPr>
          </a:p>
        </p:txBody>
      </p:sp>
      <p:sp>
        <p:nvSpPr>
          <p:cNvPr id="33797" name="Text Box 2">
            <a:extLst>
              <a:ext uri="{FF2B5EF4-FFF2-40B4-BE49-F238E27FC236}">
                <a16:creationId xmlns:a16="http://schemas.microsoft.com/office/drawing/2014/main" id="{FF0F5045-BC56-4668-9931-44B11D42F558}"/>
              </a:ext>
            </a:extLst>
          </p:cNvPr>
          <p:cNvSpPr txBox="1">
            <a:spLocks noChangeArrowheads="1"/>
          </p:cNvSpPr>
          <p:nvPr/>
        </p:nvSpPr>
        <p:spPr bwMode="auto">
          <a:xfrm>
            <a:off x="366897" y="1046027"/>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spcBef>
                <a:spcPct val="20000"/>
              </a:spcBef>
              <a:spcAft>
                <a:spcPct val="20000"/>
              </a:spcAft>
            </a:pPr>
            <a:r>
              <a:rPr lang="es-ES" altLang="en-US" b="1" u="sng">
                <a:solidFill>
                  <a:srgbClr val="FFC000"/>
                </a:solidFill>
              </a:rPr>
              <a:t>Instalación de balastro de doble nivel en cada lámpara:</a:t>
            </a:r>
            <a:endParaRPr lang="en-US" altLang="en-US" b="1">
              <a:solidFill>
                <a:srgbClr val="FFC000"/>
              </a:solidFill>
              <a:latin typeface="Times New Roman" panose="02020603050405020304" pitchFamily="18" charset="0"/>
            </a:endParaRPr>
          </a:p>
        </p:txBody>
      </p:sp>
      <p:grpSp>
        <p:nvGrpSpPr>
          <p:cNvPr id="8" name="Grupo 7">
            <a:extLst>
              <a:ext uri="{FF2B5EF4-FFF2-40B4-BE49-F238E27FC236}">
                <a16:creationId xmlns:a16="http://schemas.microsoft.com/office/drawing/2014/main" id="{AEB7C90B-5D71-4802-BC5D-5963132CA05A}"/>
              </a:ext>
            </a:extLst>
          </p:cNvPr>
          <p:cNvGrpSpPr/>
          <p:nvPr/>
        </p:nvGrpSpPr>
        <p:grpSpPr>
          <a:xfrm>
            <a:off x="10368" y="8620"/>
            <a:ext cx="8763496" cy="756084"/>
            <a:chOff x="10368" y="8620"/>
            <a:chExt cx="8763496" cy="756084"/>
          </a:xfrm>
        </p:grpSpPr>
        <p:sp>
          <p:nvSpPr>
            <p:cNvPr id="9" name="Titel 1">
              <a:extLst>
                <a:ext uri="{FF2B5EF4-FFF2-40B4-BE49-F238E27FC236}">
                  <a16:creationId xmlns:a16="http://schemas.microsoft.com/office/drawing/2014/main" id="{3B269A04-F571-473A-8CA3-7F537EFB16D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0" name="Round Diagonal Corner Rectangle 9">
              <a:extLst>
                <a:ext uri="{FF2B5EF4-FFF2-40B4-BE49-F238E27FC236}">
                  <a16:creationId xmlns:a16="http://schemas.microsoft.com/office/drawing/2014/main" id="{E87C24D5-E670-4DDA-B910-5707F535D2EA}"/>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EABAEE89-3C36-4BDE-9EA5-7F242CB971B1}"/>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1D4376D7-1026-422A-9139-186FD59C227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8 CuadroTexto">
            <a:extLst>
              <a:ext uri="{FF2B5EF4-FFF2-40B4-BE49-F238E27FC236}">
                <a16:creationId xmlns:a16="http://schemas.microsoft.com/office/drawing/2014/main" id="{763CD251-1E65-4CE9-A2AE-D6E4A321D1F8}"/>
              </a:ext>
            </a:extLst>
          </p:cNvPr>
          <p:cNvSpPr txBox="1">
            <a:spLocks noChangeArrowheads="1"/>
          </p:cNvSpPr>
          <p:nvPr/>
        </p:nvSpPr>
        <p:spPr bwMode="auto">
          <a:xfrm>
            <a:off x="399673" y="1478911"/>
            <a:ext cx="7772728" cy="475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a:r>
              <a:rPr lang="es-ES" altLang="en-US" sz="1800" b="1"/>
              <a:t>Beneficios:</a:t>
            </a:r>
          </a:p>
          <a:p>
            <a:pPr algn="just" eaLnBrk="1"/>
            <a:endParaRPr lang="es-ES" altLang="en-US" sz="1800" b="1"/>
          </a:p>
          <a:p>
            <a:pPr marL="742950" lvl="1" indent="-285750" algn="just">
              <a:lnSpc>
                <a:spcPct val="150000"/>
              </a:lnSpc>
              <a:buFont typeface="Wingdings" panose="05000000000000000000" pitchFamily="2" charset="2"/>
              <a:buChar char="§"/>
            </a:pPr>
            <a:r>
              <a:rPr lang="es-ES" altLang="en-US" sz="1800">
                <a:solidFill>
                  <a:srgbClr val="404040"/>
                </a:solidFill>
              </a:rPr>
              <a:t>Hay ahorros de energía muy altos.</a:t>
            </a:r>
          </a:p>
          <a:p>
            <a:pPr marL="742950" lvl="1" indent="-285750" algn="just">
              <a:lnSpc>
                <a:spcPct val="150000"/>
              </a:lnSpc>
              <a:buFont typeface="Wingdings" panose="05000000000000000000" pitchFamily="2" charset="2"/>
              <a:buChar char="§"/>
            </a:pPr>
            <a:r>
              <a:rPr lang="es-ES" altLang="en-US" sz="1800">
                <a:solidFill>
                  <a:srgbClr val="404040"/>
                </a:solidFill>
              </a:rPr>
              <a:t>Es un sistema económico, pero solo en el caso de una instalación de línea de doble nivel.</a:t>
            </a:r>
          </a:p>
          <a:p>
            <a:pPr algn="just" eaLnBrk="1"/>
            <a:endParaRPr lang="es-ES" altLang="en-US" sz="1800" b="1">
              <a:solidFill>
                <a:srgbClr val="404040"/>
              </a:solidFill>
            </a:endParaRPr>
          </a:p>
          <a:p>
            <a:pPr algn="just" eaLnBrk="1"/>
            <a:r>
              <a:rPr lang="es-ES" altLang="en-US" sz="1800" b="1"/>
              <a:t>Problemas:</a:t>
            </a:r>
          </a:p>
          <a:p>
            <a:pPr algn="just" eaLnBrk="1"/>
            <a:endParaRPr lang="es-ES" altLang="en-US" sz="1800"/>
          </a:p>
          <a:p>
            <a:pPr marL="742950" lvl="1" indent="-285750" algn="just">
              <a:lnSpc>
                <a:spcPct val="150000"/>
              </a:lnSpc>
              <a:buFont typeface="Wingdings" panose="05000000000000000000" pitchFamily="2" charset="2"/>
              <a:buChar char="§"/>
            </a:pPr>
            <a:r>
              <a:rPr lang="es-ES" altLang="en-US" sz="1800">
                <a:solidFill>
                  <a:srgbClr val="404040"/>
                </a:solidFill>
              </a:rPr>
              <a:t>Necesita un doble nivel de línea en cada punto de luz.</a:t>
            </a:r>
          </a:p>
          <a:p>
            <a:pPr marL="742950" lvl="1" indent="-285750" algn="just">
              <a:lnSpc>
                <a:spcPct val="150000"/>
              </a:lnSpc>
              <a:buFont typeface="Wingdings" panose="05000000000000000000" pitchFamily="2" charset="2"/>
              <a:buChar char="§"/>
            </a:pPr>
            <a:r>
              <a:rPr lang="es-ES" altLang="en-US" sz="1800">
                <a:solidFill>
                  <a:srgbClr val="404040"/>
                </a:solidFill>
              </a:rPr>
              <a:t>Reduce el factor de potencia, por lo que es necesario un condensador auxiliar.</a:t>
            </a:r>
          </a:p>
          <a:p>
            <a:pPr marL="742950" lvl="1" indent="-285750" algn="just">
              <a:lnSpc>
                <a:spcPct val="150000"/>
              </a:lnSpc>
              <a:buFont typeface="Wingdings" panose="05000000000000000000" pitchFamily="2" charset="2"/>
              <a:buChar char="§"/>
            </a:pPr>
            <a:r>
              <a:rPr lang="es-ES" altLang="en-US" sz="1800">
                <a:solidFill>
                  <a:srgbClr val="404040"/>
                </a:solidFill>
              </a:rPr>
              <a:t>Necesita dispositivos que puedan conectarse y desconectarse de la línea (reloj, fotocélula).</a:t>
            </a:r>
          </a:p>
        </p:txBody>
      </p:sp>
      <p:sp>
        <p:nvSpPr>
          <p:cNvPr id="34819" name="Text Box 2">
            <a:extLst>
              <a:ext uri="{FF2B5EF4-FFF2-40B4-BE49-F238E27FC236}">
                <a16:creationId xmlns:a16="http://schemas.microsoft.com/office/drawing/2014/main" id="{76470168-654F-4AFC-ACB6-57E0D783B9ED}"/>
              </a:ext>
            </a:extLst>
          </p:cNvPr>
          <p:cNvSpPr txBox="1">
            <a:spLocks noChangeArrowheads="1"/>
          </p:cNvSpPr>
          <p:nvPr/>
        </p:nvSpPr>
        <p:spPr bwMode="auto">
          <a:xfrm>
            <a:off x="391864" y="90872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spcBef>
                <a:spcPct val="20000"/>
              </a:spcBef>
              <a:spcAft>
                <a:spcPct val="20000"/>
              </a:spcAft>
            </a:pPr>
            <a:r>
              <a:rPr lang="es-ES" altLang="en-US" b="1" u="sng">
                <a:solidFill>
                  <a:srgbClr val="FFC000"/>
                </a:solidFill>
              </a:rPr>
              <a:t>Instalación de balastro de doble nivel en cada lámpara:</a:t>
            </a:r>
            <a:endParaRPr lang="en-US" altLang="en-US" b="1">
              <a:solidFill>
                <a:srgbClr val="FFC000"/>
              </a:solidFill>
              <a:latin typeface="Times New Roman" panose="02020603050405020304" pitchFamily="18" charset="0"/>
            </a:endParaRPr>
          </a:p>
        </p:txBody>
      </p:sp>
      <p:grpSp>
        <p:nvGrpSpPr>
          <p:cNvPr id="6" name="Grupo 5">
            <a:extLst>
              <a:ext uri="{FF2B5EF4-FFF2-40B4-BE49-F238E27FC236}">
                <a16:creationId xmlns:a16="http://schemas.microsoft.com/office/drawing/2014/main" id="{ACAF2D35-BC37-411E-9416-2B9196A6375F}"/>
              </a:ext>
            </a:extLst>
          </p:cNvPr>
          <p:cNvGrpSpPr/>
          <p:nvPr/>
        </p:nvGrpSpPr>
        <p:grpSpPr>
          <a:xfrm>
            <a:off x="10368" y="8620"/>
            <a:ext cx="8763496" cy="756084"/>
            <a:chOff x="10368" y="8620"/>
            <a:chExt cx="8763496" cy="756084"/>
          </a:xfrm>
        </p:grpSpPr>
        <p:sp>
          <p:nvSpPr>
            <p:cNvPr id="7" name="Titel 1">
              <a:extLst>
                <a:ext uri="{FF2B5EF4-FFF2-40B4-BE49-F238E27FC236}">
                  <a16:creationId xmlns:a16="http://schemas.microsoft.com/office/drawing/2014/main" id="{1BADA8D0-AA18-473C-85BF-0902466914E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8" name="Round Diagonal Corner Rectangle 9">
              <a:extLst>
                <a:ext uri="{FF2B5EF4-FFF2-40B4-BE49-F238E27FC236}">
                  <a16:creationId xmlns:a16="http://schemas.microsoft.com/office/drawing/2014/main" id="{31362D60-5862-4E93-B23A-E3A32F3ABF6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66F9B199-FAF1-4DC9-B153-ECD4638D6593}"/>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2F529B81-D5F1-46BC-8DE2-63FADEB8BBF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624A8C28-63E9-46D8-8171-81E633ACB2BA}"/>
              </a:ext>
            </a:extLst>
          </p:cNvPr>
          <p:cNvSpPr txBox="1">
            <a:spLocks noChangeArrowheads="1"/>
          </p:cNvSpPr>
          <p:nvPr/>
        </p:nvSpPr>
        <p:spPr bwMode="auto">
          <a:xfrm>
            <a:off x="376535" y="981271"/>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spcBef>
                <a:spcPct val="20000"/>
              </a:spcBef>
              <a:spcAft>
                <a:spcPct val="20000"/>
              </a:spcAft>
            </a:pPr>
            <a:r>
              <a:rPr lang="es-ES" altLang="en-US" b="1" u="sng">
                <a:solidFill>
                  <a:srgbClr val="FFC000"/>
                </a:solidFill>
              </a:rPr>
              <a:t>Sistema de iluminación con </a:t>
            </a:r>
            <a:r>
              <a:rPr lang="es-ES" altLang="en-US" b="1" u="sng" err="1">
                <a:solidFill>
                  <a:srgbClr val="FFC000"/>
                </a:solidFill>
              </a:rPr>
              <a:t>LEDs</a:t>
            </a:r>
            <a:r>
              <a:rPr lang="es-ES" altLang="en-US" b="1" u="sng">
                <a:solidFill>
                  <a:srgbClr val="FFC000"/>
                </a:solidFill>
              </a:rPr>
              <a:t>:</a:t>
            </a:r>
            <a:endParaRPr lang="en-US" altLang="en-US" b="1" u="sng">
              <a:solidFill>
                <a:srgbClr val="FFC000"/>
              </a:solidFill>
            </a:endParaRPr>
          </a:p>
        </p:txBody>
      </p:sp>
      <p:sp>
        <p:nvSpPr>
          <p:cNvPr id="26627" name="Text Box 2">
            <a:extLst>
              <a:ext uri="{FF2B5EF4-FFF2-40B4-BE49-F238E27FC236}">
                <a16:creationId xmlns:a16="http://schemas.microsoft.com/office/drawing/2014/main" id="{7766CD7D-0EBB-45CA-8D58-14EC1FFC40D0}"/>
              </a:ext>
            </a:extLst>
          </p:cNvPr>
          <p:cNvSpPr txBox="1">
            <a:spLocks noChangeArrowheads="1"/>
          </p:cNvSpPr>
          <p:nvPr/>
        </p:nvSpPr>
        <p:spPr bwMode="auto">
          <a:xfrm>
            <a:off x="370136" y="1623998"/>
            <a:ext cx="837874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nSpc>
                <a:spcPct val="110000"/>
              </a:lnSpc>
              <a:spcBef>
                <a:spcPct val="20000"/>
              </a:spcBef>
              <a:spcAft>
                <a:spcPct val="20000"/>
              </a:spcAft>
              <a:defRPr/>
            </a:pPr>
            <a:r>
              <a:rPr lang="es-ES" altLang="en-US" sz="1800" b="1" u="sng">
                <a:latin typeface="+mj-lt"/>
              </a:rPr>
              <a:t>Características:</a:t>
            </a:r>
            <a:endParaRPr lang="es-ES" altLang="en-US" sz="1200">
              <a:latin typeface="+mj-lt"/>
            </a:endParaRPr>
          </a:p>
          <a:p>
            <a:pPr marL="742950" lvl="1" indent="-285750" eaLnBrk="1" hangingPunct="1">
              <a:buFont typeface="Wingdings" panose="05000000000000000000" pitchFamily="2" charset="2"/>
              <a:buChar char="§"/>
              <a:defRPr/>
            </a:pPr>
            <a:r>
              <a:rPr lang="es-ES" altLang="en-US" sz="1800">
                <a:solidFill>
                  <a:srgbClr val="404040"/>
                </a:solidFill>
                <a:latin typeface="+mj-lt"/>
              </a:rPr>
              <a:t>Eficiencia: muy alta, alrededor de 90 lm / W</a:t>
            </a:r>
          </a:p>
          <a:p>
            <a:pPr marL="742950" lvl="1" indent="-285750" eaLnBrk="1" hangingPunct="1">
              <a:buFont typeface="Wingdings" panose="05000000000000000000" pitchFamily="2" charset="2"/>
              <a:buChar char="§"/>
              <a:defRPr/>
            </a:pPr>
            <a:r>
              <a:rPr lang="es-ES" altLang="en-US" sz="1800">
                <a:solidFill>
                  <a:srgbClr val="404040"/>
                </a:solidFill>
                <a:latin typeface="+mj-lt"/>
              </a:rPr>
              <a:t>Vida útil: larga (100.000 -50.000 h)</a:t>
            </a:r>
          </a:p>
          <a:p>
            <a:pPr marL="742950" lvl="1" indent="-285750" eaLnBrk="1" hangingPunct="1">
              <a:buFont typeface="Wingdings" panose="05000000000000000000" pitchFamily="2" charset="2"/>
              <a:buChar char="§"/>
              <a:defRPr/>
            </a:pPr>
            <a:r>
              <a:rPr lang="es-ES" altLang="en-US" sz="1800">
                <a:solidFill>
                  <a:srgbClr val="404040"/>
                </a:solidFill>
                <a:latin typeface="+mj-lt"/>
              </a:rPr>
              <a:t>Reducción de costes en operación y mantenimiento.</a:t>
            </a:r>
          </a:p>
          <a:p>
            <a:pPr marL="742950" lvl="1" indent="-285750" eaLnBrk="1" hangingPunct="1">
              <a:buFont typeface="Wingdings" panose="05000000000000000000" pitchFamily="2" charset="2"/>
              <a:buChar char="§"/>
              <a:defRPr/>
            </a:pPr>
            <a:r>
              <a:rPr lang="es-ES" altLang="en-US" sz="1800">
                <a:solidFill>
                  <a:srgbClr val="404040"/>
                </a:solidFill>
                <a:latin typeface="+mj-lt"/>
              </a:rPr>
              <a:t>Color: Alto espectro de colores.</a:t>
            </a:r>
          </a:p>
          <a:p>
            <a:pPr marL="742950" lvl="1" indent="-285750" eaLnBrk="1" hangingPunct="1">
              <a:buFont typeface="Wingdings" panose="05000000000000000000" pitchFamily="2" charset="2"/>
              <a:buChar char="§"/>
              <a:defRPr/>
            </a:pPr>
            <a:r>
              <a:rPr lang="es-ES" altLang="en-US" sz="1800">
                <a:solidFill>
                  <a:srgbClr val="404040"/>
                </a:solidFill>
                <a:latin typeface="+mj-lt"/>
              </a:rPr>
              <a:t>IRC: alto RA = 80</a:t>
            </a:r>
          </a:p>
          <a:p>
            <a:pPr marL="742950" lvl="1" indent="-285750" eaLnBrk="1" hangingPunct="1">
              <a:buFont typeface="Wingdings" panose="05000000000000000000" pitchFamily="2" charset="2"/>
              <a:buChar char="§"/>
              <a:defRPr/>
            </a:pPr>
            <a:r>
              <a:rPr lang="es-ES" altLang="en-US" sz="1800">
                <a:solidFill>
                  <a:srgbClr val="404040"/>
                </a:solidFill>
                <a:latin typeface="+mj-lt"/>
              </a:rPr>
              <a:t>Se recomienda para instalaciones que tienen demasiados interruptores encendidos y apagados (por ejemplo, cámaras de refrigeración)</a:t>
            </a:r>
            <a:endParaRPr lang="es-ES" altLang="en-US" sz="1600" b="1" u="sng">
              <a:solidFill>
                <a:srgbClr val="404040"/>
              </a:solidFill>
              <a:latin typeface="+mj-lt"/>
            </a:endParaRPr>
          </a:p>
          <a:p>
            <a:pPr>
              <a:lnSpc>
                <a:spcPct val="110000"/>
              </a:lnSpc>
              <a:spcBef>
                <a:spcPct val="20000"/>
              </a:spcBef>
              <a:spcAft>
                <a:spcPct val="20000"/>
              </a:spcAft>
              <a:defRPr/>
            </a:pPr>
            <a:r>
              <a:rPr lang="es-ES" altLang="en-US" sz="1800" b="1" u="sng">
                <a:latin typeface="+mj-lt"/>
              </a:rPr>
              <a:t>Aplicaciones:</a:t>
            </a:r>
            <a:endParaRPr lang="es-ES" altLang="en-US" sz="1200">
              <a:latin typeface="+mj-lt"/>
            </a:endParaRPr>
          </a:p>
          <a:p>
            <a:pPr marL="742950" lvl="1" indent="-285750" eaLnBrk="1" hangingPunct="1">
              <a:buFont typeface="Wingdings" panose="05000000000000000000" pitchFamily="2" charset="2"/>
              <a:buChar char="§"/>
              <a:defRPr/>
            </a:pPr>
            <a:r>
              <a:rPr lang="es-ES" altLang="en-US" sz="1800">
                <a:solidFill>
                  <a:srgbClr val="404040"/>
                </a:solidFill>
                <a:latin typeface="+mj-lt"/>
              </a:rPr>
              <a:t>Alumbrado de tráfico</a:t>
            </a:r>
          </a:p>
          <a:p>
            <a:pPr marL="742950" lvl="1" indent="-285750" eaLnBrk="1" hangingPunct="1">
              <a:buFont typeface="Wingdings" panose="05000000000000000000" pitchFamily="2" charset="2"/>
              <a:buChar char="§"/>
              <a:defRPr/>
            </a:pPr>
            <a:r>
              <a:rPr lang="es-ES" altLang="en-US" sz="1800">
                <a:solidFill>
                  <a:srgbClr val="404040"/>
                </a:solidFill>
                <a:latin typeface="+mj-lt"/>
              </a:rPr>
              <a:t>Pantallas informativas</a:t>
            </a:r>
          </a:p>
          <a:p>
            <a:pPr marL="742950" lvl="1" indent="-285750" eaLnBrk="1" hangingPunct="1">
              <a:buFont typeface="Wingdings" panose="05000000000000000000" pitchFamily="2" charset="2"/>
              <a:buChar char="§"/>
              <a:defRPr/>
            </a:pPr>
            <a:r>
              <a:rPr lang="es-ES" altLang="en-US" sz="1800">
                <a:solidFill>
                  <a:srgbClr val="404040"/>
                </a:solidFill>
                <a:latin typeface="+mj-lt"/>
              </a:rPr>
              <a:t>Iluminación exterior de baja potencia.</a:t>
            </a:r>
          </a:p>
          <a:p>
            <a:pPr marL="742950" lvl="1" indent="-285750" eaLnBrk="1" hangingPunct="1">
              <a:buFont typeface="Wingdings" panose="05000000000000000000" pitchFamily="2" charset="2"/>
              <a:buChar char="§"/>
              <a:defRPr/>
            </a:pPr>
            <a:r>
              <a:rPr lang="es-ES" altLang="en-US" sz="1800">
                <a:solidFill>
                  <a:srgbClr val="404040"/>
                </a:solidFill>
                <a:latin typeface="+mj-lt"/>
              </a:rPr>
              <a:t>Todas las aplicaciones para iluminación interior (lámparas, tubos).</a:t>
            </a:r>
            <a:endParaRPr lang="en-GB" altLang="en-US" sz="2400">
              <a:solidFill>
                <a:srgbClr val="404040"/>
              </a:solidFill>
              <a:latin typeface="+mj-lt"/>
            </a:endParaRPr>
          </a:p>
          <a:p>
            <a:pPr lvl="1" eaLnBrk="1" hangingPunct="1">
              <a:defRPr/>
            </a:pPr>
            <a:endParaRPr lang="en-GB" altLang="en-US" sz="2400">
              <a:latin typeface="+mj-lt"/>
            </a:endParaRPr>
          </a:p>
        </p:txBody>
      </p:sp>
      <p:grpSp>
        <p:nvGrpSpPr>
          <p:cNvPr id="6" name="Grupo 5">
            <a:extLst>
              <a:ext uri="{FF2B5EF4-FFF2-40B4-BE49-F238E27FC236}">
                <a16:creationId xmlns:a16="http://schemas.microsoft.com/office/drawing/2014/main" id="{A4A80305-F3A4-4BF5-987D-43DEDEEBA8C6}"/>
              </a:ext>
            </a:extLst>
          </p:cNvPr>
          <p:cNvGrpSpPr/>
          <p:nvPr/>
        </p:nvGrpSpPr>
        <p:grpSpPr>
          <a:xfrm>
            <a:off x="10368" y="8620"/>
            <a:ext cx="8763496" cy="756084"/>
            <a:chOff x="10368" y="8620"/>
            <a:chExt cx="8763496" cy="756084"/>
          </a:xfrm>
        </p:grpSpPr>
        <p:sp>
          <p:nvSpPr>
            <p:cNvPr id="7" name="Titel 1">
              <a:extLst>
                <a:ext uri="{FF2B5EF4-FFF2-40B4-BE49-F238E27FC236}">
                  <a16:creationId xmlns:a16="http://schemas.microsoft.com/office/drawing/2014/main" id="{25D87D48-510D-4716-B60C-7834EBE7A10B}"/>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8" name="Round Diagonal Corner Rectangle 9">
              <a:extLst>
                <a:ext uri="{FF2B5EF4-FFF2-40B4-BE49-F238E27FC236}">
                  <a16:creationId xmlns:a16="http://schemas.microsoft.com/office/drawing/2014/main" id="{0E1DFC22-A2B2-45DB-89E2-B45071EC9891}"/>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 name="TextBox 3">
              <a:extLst>
                <a:ext uri="{FF2B5EF4-FFF2-40B4-BE49-F238E27FC236}">
                  <a16:creationId xmlns:a16="http://schemas.microsoft.com/office/drawing/2014/main" id="{EB34C70F-204D-4832-AC04-7C457DAE67FF}"/>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0" name="Rectángulo 9">
              <a:extLst>
                <a:ext uri="{FF2B5EF4-FFF2-40B4-BE49-F238E27FC236}">
                  <a16:creationId xmlns:a16="http://schemas.microsoft.com/office/drawing/2014/main" id="{71A7BBF9-B8C3-4BDC-B3B8-15E3ADBA0155}"/>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5 CuadroTexto">
            <a:extLst>
              <a:ext uri="{FF2B5EF4-FFF2-40B4-BE49-F238E27FC236}">
                <a16:creationId xmlns:a16="http://schemas.microsoft.com/office/drawing/2014/main" id="{24FE559E-1C35-403D-B442-12B105ACA30B}"/>
              </a:ext>
            </a:extLst>
          </p:cNvPr>
          <p:cNvSpPr txBox="1">
            <a:spLocks noChangeArrowheads="1"/>
          </p:cNvSpPr>
          <p:nvPr/>
        </p:nvSpPr>
        <p:spPr bwMode="auto">
          <a:xfrm>
            <a:off x="370137" y="940177"/>
            <a:ext cx="840372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s-ES" sz="1600">
                <a:solidFill>
                  <a:srgbClr val="404040"/>
                </a:solidFill>
              </a:rPr>
              <a:t>En la instalación estándar, es posible que el aire comprimido consuma aproximadamente entre el 10% y el 20% del consumo de electricidad. En la mayoría de las instalaciones industriales, esta es una instalación transversal en relación con los procesos de producción.</a:t>
            </a:r>
          </a:p>
          <a:p>
            <a:pPr algn="just"/>
            <a:endParaRPr lang="es-ES" altLang="es-ES" sz="1600">
              <a:solidFill>
                <a:srgbClr val="404040"/>
              </a:solidFill>
            </a:endParaRPr>
          </a:p>
          <a:p>
            <a:pPr algn="just"/>
            <a:r>
              <a:rPr lang="es-ES" altLang="es-ES" sz="1600">
                <a:solidFill>
                  <a:srgbClr val="404040"/>
                </a:solidFill>
              </a:rPr>
              <a:t>Sin instalaciones optimizadas, se desperdician en promedio un 30% de la energía utilizada de su vida útil. Por esta razón, el ahorro de energía podría ser alto.</a:t>
            </a:r>
            <a:endParaRPr lang="en-US" altLang="es-ES" sz="1600">
              <a:solidFill>
                <a:srgbClr val="404040"/>
              </a:solidFill>
            </a:endParaRPr>
          </a:p>
        </p:txBody>
      </p:sp>
      <p:pic>
        <p:nvPicPr>
          <p:cNvPr id="36868" name="Picture 2" descr="\\Phalacal\e\Auditoría Energética SKF Española\Fotos\Fotos compresores y varios\29032010172.jpg">
            <a:extLst>
              <a:ext uri="{FF2B5EF4-FFF2-40B4-BE49-F238E27FC236}">
                <a16:creationId xmlns:a16="http://schemas.microsoft.com/office/drawing/2014/main" id="{79284CBE-F43B-4A67-A919-D3F6F5381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52936"/>
            <a:ext cx="2116261" cy="282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7 CuadroTexto">
            <a:extLst>
              <a:ext uri="{FF2B5EF4-FFF2-40B4-BE49-F238E27FC236}">
                <a16:creationId xmlns:a16="http://schemas.microsoft.com/office/drawing/2014/main" id="{CF1BD333-65D0-446E-A801-E48E8F0BE549}"/>
              </a:ext>
            </a:extLst>
          </p:cNvPr>
          <p:cNvSpPr txBox="1">
            <a:spLocks noChangeArrowheads="1"/>
          </p:cNvSpPr>
          <p:nvPr/>
        </p:nvSpPr>
        <p:spPr bwMode="auto">
          <a:xfrm>
            <a:off x="5300663" y="4077072"/>
            <a:ext cx="3743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s-ES" sz="1600">
                <a:solidFill>
                  <a:srgbClr val="404040"/>
                </a:solidFill>
              </a:rPr>
              <a:t>En el análisis de </a:t>
            </a:r>
            <a:r>
              <a:rPr lang="es-ES" altLang="es-ES" sz="1600">
                <a:solidFill>
                  <a:srgbClr val="FF0000"/>
                </a:solidFill>
              </a:rPr>
              <a:t>ACV</a:t>
            </a:r>
            <a:r>
              <a:rPr lang="es-ES" altLang="es-ES" sz="1600">
                <a:solidFill>
                  <a:srgbClr val="404040"/>
                </a:solidFill>
              </a:rPr>
              <a:t>, el mayor porcentaje de estos sistemas es la energía consumida.</a:t>
            </a:r>
            <a:endParaRPr lang="en-US" altLang="es-ES" sz="1600">
              <a:solidFill>
                <a:srgbClr val="404040"/>
              </a:solidFill>
            </a:endParaRPr>
          </a:p>
        </p:txBody>
      </p:sp>
      <p:grpSp>
        <p:nvGrpSpPr>
          <p:cNvPr id="10" name="Grupo 9">
            <a:extLst>
              <a:ext uri="{FF2B5EF4-FFF2-40B4-BE49-F238E27FC236}">
                <a16:creationId xmlns:a16="http://schemas.microsoft.com/office/drawing/2014/main" id="{612770D9-DC7F-438E-8D8E-DE2E56B81690}"/>
              </a:ext>
            </a:extLst>
          </p:cNvPr>
          <p:cNvGrpSpPr/>
          <p:nvPr/>
        </p:nvGrpSpPr>
        <p:grpSpPr>
          <a:xfrm>
            <a:off x="10368" y="8620"/>
            <a:ext cx="8763496" cy="756084"/>
            <a:chOff x="10368" y="8620"/>
            <a:chExt cx="8763496" cy="756084"/>
          </a:xfrm>
        </p:grpSpPr>
        <p:sp>
          <p:nvSpPr>
            <p:cNvPr id="11" name="Titel 1">
              <a:extLst>
                <a:ext uri="{FF2B5EF4-FFF2-40B4-BE49-F238E27FC236}">
                  <a16:creationId xmlns:a16="http://schemas.microsoft.com/office/drawing/2014/main" id="{2C4C4987-7FF4-4489-BB4C-D1E374932D0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Aire Comprimido</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2" name="Round Diagonal Corner Rectangle 9">
              <a:extLst>
                <a:ext uri="{FF2B5EF4-FFF2-40B4-BE49-F238E27FC236}">
                  <a16:creationId xmlns:a16="http://schemas.microsoft.com/office/drawing/2014/main" id="{51BA0B3D-98FA-46B6-B2F4-72F44CCC64B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334CE1C2-B407-4760-8220-31F5D995B3ED}"/>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BB6443EC-4464-47E8-88EF-F58D0BF88FF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graphicFrame>
        <p:nvGraphicFramePr>
          <p:cNvPr id="15" name="Gráfico 14">
            <a:extLst>
              <a:ext uri="{FF2B5EF4-FFF2-40B4-BE49-F238E27FC236}">
                <a16:creationId xmlns:a16="http://schemas.microsoft.com/office/drawing/2014/main" id="{C173D06B-89ED-47A2-B1DD-D39A486F72D4}"/>
              </a:ext>
            </a:extLst>
          </p:cNvPr>
          <p:cNvGraphicFramePr/>
          <p:nvPr>
            <p:extLst>
              <p:ext uri="{D42A27DB-BD31-4B8C-83A1-F6EECF244321}">
                <p14:modId xmlns:p14="http://schemas.microsoft.com/office/powerpoint/2010/main" val="2067311988"/>
              </p:ext>
            </p:extLst>
          </p:nvPr>
        </p:nvGraphicFramePr>
        <p:xfrm>
          <a:off x="2015716" y="2852936"/>
          <a:ext cx="4500500" cy="2988332"/>
        </p:xfrm>
        <a:graphic>
          <a:graphicData uri="http://schemas.openxmlformats.org/drawingml/2006/chart">
            <c:chart xmlns:c="http://schemas.openxmlformats.org/drawingml/2006/chart" xmlns:r="http://schemas.openxmlformats.org/officeDocument/2006/relationships" r:id="rId3"/>
          </a:graphicData>
        </a:graphic>
      </p:graphicFrame>
      <p:sp>
        <p:nvSpPr>
          <p:cNvPr id="16" name="CuadroTexto 15">
            <a:extLst>
              <a:ext uri="{FF2B5EF4-FFF2-40B4-BE49-F238E27FC236}">
                <a16:creationId xmlns:a16="http://schemas.microsoft.com/office/drawing/2014/main" id="{466FE457-B0F4-4A54-B783-9AD727D36DA5}"/>
              </a:ext>
            </a:extLst>
          </p:cNvPr>
          <p:cNvSpPr txBox="1"/>
          <p:nvPr/>
        </p:nvSpPr>
        <p:spPr>
          <a:xfrm>
            <a:off x="4139952" y="4200609"/>
            <a:ext cx="1440160" cy="584775"/>
          </a:xfrm>
          <a:prstGeom prst="rect">
            <a:avLst/>
          </a:prstGeom>
          <a:noFill/>
        </p:spPr>
        <p:txBody>
          <a:bodyPr wrap="square" rtlCol="0">
            <a:spAutoFit/>
          </a:bodyPr>
          <a:lstStyle/>
          <a:p>
            <a:r>
              <a:rPr lang="es-ES" sz="3200">
                <a:solidFill>
                  <a:schemeClr val="bg1"/>
                </a:solidFill>
              </a:rPr>
              <a:t>80%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aptura de pantalla&#10;&#10;Descripción generada automáticamente">
            <a:extLst>
              <a:ext uri="{FF2B5EF4-FFF2-40B4-BE49-F238E27FC236}">
                <a16:creationId xmlns:a16="http://schemas.microsoft.com/office/drawing/2014/main" id="{DD04C289-2693-4E95-8B25-ED7228FE5B9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25679" y="980728"/>
            <a:ext cx="5161180" cy="5161180"/>
          </a:xfrm>
          <a:prstGeom prst="rect">
            <a:avLst/>
          </a:prstGeom>
        </p:spPr>
      </p:pic>
      <p:sp>
        <p:nvSpPr>
          <p:cNvPr id="4" name="Rectángulo 3">
            <a:extLst>
              <a:ext uri="{FF2B5EF4-FFF2-40B4-BE49-F238E27FC236}">
                <a16:creationId xmlns:a16="http://schemas.microsoft.com/office/drawing/2014/main" id="{59CD7B83-4E4A-4314-994D-71E8F8F60CFD}"/>
              </a:ext>
            </a:extLst>
          </p:cNvPr>
          <p:cNvSpPr/>
          <p:nvPr/>
        </p:nvSpPr>
        <p:spPr>
          <a:xfrm>
            <a:off x="3527884" y="979260"/>
            <a:ext cx="5258975" cy="525805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46" name="Rectangle 2">
            <a:extLst>
              <a:ext uri="{FF2B5EF4-FFF2-40B4-BE49-F238E27FC236}">
                <a16:creationId xmlns:a16="http://schemas.microsoft.com/office/drawing/2014/main" id="{BAB19292-9580-4F4C-86E5-CCF6488C863B}"/>
              </a:ext>
            </a:extLst>
          </p:cNvPr>
          <p:cNvSpPr>
            <a:spLocks noGrp="1" noChangeArrowheads="1"/>
          </p:cNvSpPr>
          <p:nvPr>
            <p:ph type="ctrTitle"/>
          </p:nvPr>
        </p:nvSpPr>
        <p:spPr bwMode="auto">
          <a:xfrm>
            <a:off x="827851" y="1520788"/>
            <a:ext cx="7232092" cy="35044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marL="360363"/>
            <a:r>
              <a:rPr lang="en-GB" altLang="es-ES" sz="2400" b="1">
                <a:solidFill>
                  <a:schemeClr val="tx1"/>
                </a:solidFill>
              </a:rPr>
              <a:t> </a:t>
            </a:r>
            <a:br>
              <a:rPr lang="en-GB" altLang="es-ES" sz="2400" b="1">
                <a:solidFill>
                  <a:schemeClr val="tx1"/>
                </a:solidFill>
              </a:rPr>
            </a:br>
            <a:br>
              <a:rPr lang="en-GB" altLang="es-ES" sz="1600" b="1">
                <a:solidFill>
                  <a:schemeClr val="tx1"/>
                </a:solidFill>
              </a:rPr>
            </a:br>
            <a:br>
              <a:rPr lang="en-GB" altLang="es-ES" b="1">
                <a:solidFill>
                  <a:schemeClr val="tx1"/>
                </a:solidFill>
              </a:rPr>
            </a:br>
            <a:r>
              <a:rPr lang="es-ES" altLang="es-ES">
                <a:solidFill>
                  <a:schemeClr val="accent1"/>
                </a:solidFill>
                <a:latin typeface="+mn-lt"/>
              </a:rPr>
              <a:t>Eficiencia Energética en Iluminación</a:t>
            </a:r>
            <a:br>
              <a:rPr lang="es-ES" altLang="es-ES" b="0">
                <a:solidFill>
                  <a:schemeClr val="accent1"/>
                </a:solidFill>
                <a:latin typeface="+mn-lt"/>
              </a:rPr>
            </a:br>
            <a:br>
              <a:rPr lang="es-ES" altLang="es-ES" b="0">
                <a:solidFill>
                  <a:schemeClr val="accent1"/>
                </a:solidFill>
                <a:latin typeface="+mn-lt"/>
              </a:rPr>
            </a:br>
            <a:br>
              <a:rPr lang="es-ES" altLang="es-ES" b="0">
                <a:solidFill>
                  <a:schemeClr val="accent1"/>
                </a:solidFill>
                <a:latin typeface="+mn-lt"/>
              </a:rPr>
            </a:br>
            <a:r>
              <a:rPr lang="es-ES" altLang="es-ES">
                <a:solidFill>
                  <a:schemeClr val="accent1"/>
                </a:solidFill>
              </a:rPr>
              <a:t>Eficiencia Energética en Aire Comprimido</a:t>
            </a:r>
            <a:br>
              <a:rPr lang="es-ES" altLang="es-ES">
                <a:solidFill>
                  <a:schemeClr val="accent1"/>
                </a:solidFill>
                <a:latin typeface="+mn-lt"/>
              </a:rPr>
            </a:br>
            <a:br>
              <a:rPr lang="es-ES" altLang="es-ES">
                <a:solidFill>
                  <a:schemeClr val="accent1"/>
                </a:solidFill>
                <a:latin typeface="+mn-lt"/>
              </a:rPr>
            </a:br>
            <a:br>
              <a:rPr lang="es-ES" altLang="es-ES">
                <a:solidFill>
                  <a:schemeClr val="accent1"/>
                </a:solidFill>
                <a:latin typeface="+mn-lt"/>
              </a:rPr>
            </a:br>
            <a:r>
              <a:rPr lang="es-ES" altLang="es-ES">
                <a:solidFill>
                  <a:schemeClr val="accent1"/>
                </a:solidFill>
                <a:latin typeface="+mn-lt"/>
              </a:rPr>
              <a:t>Dispositivos de Medida</a:t>
            </a:r>
            <a:br>
              <a:rPr lang="en-GB" altLang="es-ES" sz="2000">
                <a:solidFill>
                  <a:schemeClr val="tx1"/>
                </a:solidFill>
              </a:rPr>
            </a:br>
            <a:br>
              <a:rPr lang="en-GB" altLang="es-ES" sz="1600" b="0">
                <a:solidFill>
                  <a:schemeClr val="accent1"/>
                </a:solidFill>
                <a:latin typeface="+mn-lt"/>
              </a:rPr>
            </a:br>
            <a:br>
              <a:rPr lang="en-GB" altLang="es-ES" sz="1600" b="0">
                <a:solidFill>
                  <a:schemeClr val="accent1"/>
                </a:solidFill>
                <a:latin typeface="+mn-lt"/>
              </a:rPr>
            </a:br>
            <a:endParaRPr lang="en-GB" altLang="es-ES" sz="1600">
              <a:solidFill>
                <a:schemeClr val="accent1"/>
              </a:solidFill>
              <a:latin typeface="+mn-lt"/>
            </a:endParaRPr>
          </a:p>
        </p:txBody>
      </p:sp>
      <p:sp>
        <p:nvSpPr>
          <p:cNvPr id="11" name="Round Diagonal Corner Rectangle 9">
            <a:extLst>
              <a:ext uri="{FF2B5EF4-FFF2-40B4-BE49-F238E27FC236}">
                <a16:creationId xmlns:a16="http://schemas.microsoft.com/office/drawing/2014/main" id="{020B205C-A9C0-4742-9CD5-CCFFBDC329F5}"/>
              </a:ext>
            </a:extLst>
          </p:cNvPr>
          <p:cNvSpPr/>
          <p:nvPr/>
        </p:nvSpPr>
        <p:spPr>
          <a:xfrm>
            <a:off x="627655" y="2366114"/>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FFC000"/>
              </a:solidFill>
              <a:effectLst/>
              <a:uLnTx/>
              <a:uFillTx/>
              <a:latin typeface="Arial"/>
              <a:ea typeface="+mn-ea"/>
              <a:cs typeface="+mn-cs"/>
            </a:endParaRPr>
          </a:p>
        </p:txBody>
      </p:sp>
      <p:sp>
        <p:nvSpPr>
          <p:cNvPr id="12" name="TextBox 3">
            <a:extLst>
              <a:ext uri="{FF2B5EF4-FFF2-40B4-BE49-F238E27FC236}">
                <a16:creationId xmlns:a16="http://schemas.microsoft.com/office/drawing/2014/main" id="{3A2EB0DA-66AE-4E55-8186-D76CF038B387}"/>
              </a:ext>
            </a:extLst>
          </p:cNvPr>
          <p:cNvSpPr txBox="1"/>
          <p:nvPr/>
        </p:nvSpPr>
        <p:spPr>
          <a:xfrm>
            <a:off x="618356" y="2384884"/>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4" name="Round Diagonal Corner Rectangle 9">
            <a:extLst>
              <a:ext uri="{FF2B5EF4-FFF2-40B4-BE49-F238E27FC236}">
                <a16:creationId xmlns:a16="http://schemas.microsoft.com/office/drawing/2014/main" id="{05E7C3B3-B124-4E90-9865-7C49D0E51425}"/>
              </a:ext>
            </a:extLst>
          </p:cNvPr>
          <p:cNvSpPr/>
          <p:nvPr/>
        </p:nvSpPr>
        <p:spPr>
          <a:xfrm>
            <a:off x="623356" y="3280954"/>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5" name="TextBox 3">
            <a:extLst>
              <a:ext uri="{FF2B5EF4-FFF2-40B4-BE49-F238E27FC236}">
                <a16:creationId xmlns:a16="http://schemas.microsoft.com/office/drawing/2014/main" id="{1A3889FE-4F20-41A1-B134-06E0474872B3}"/>
              </a:ext>
            </a:extLst>
          </p:cNvPr>
          <p:cNvSpPr txBox="1"/>
          <p:nvPr/>
        </p:nvSpPr>
        <p:spPr>
          <a:xfrm>
            <a:off x="614057" y="3299724"/>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3" name="Round Diagonal Corner Rectangle 9">
            <a:extLst>
              <a:ext uri="{FF2B5EF4-FFF2-40B4-BE49-F238E27FC236}">
                <a16:creationId xmlns:a16="http://schemas.microsoft.com/office/drawing/2014/main" id="{36B5484B-B475-496B-B005-12D480D473E0}"/>
              </a:ext>
            </a:extLst>
          </p:cNvPr>
          <p:cNvSpPr/>
          <p:nvPr/>
        </p:nvSpPr>
        <p:spPr>
          <a:xfrm>
            <a:off x="627654" y="4205119"/>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6" name="TextBox 3">
            <a:extLst>
              <a:ext uri="{FF2B5EF4-FFF2-40B4-BE49-F238E27FC236}">
                <a16:creationId xmlns:a16="http://schemas.microsoft.com/office/drawing/2014/main" id="{569394FE-D884-4CF6-8C73-23ABC31B307A}"/>
              </a:ext>
            </a:extLst>
          </p:cNvPr>
          <p:cNvSpPr txBox="1"/>
          <p:nvPr/>
        </p:nvSpPr>
        <p:spPr>
          <a:xfrm>
            <a:off x="618355" y="4223889"/>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03</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0" name="Titel 1">
            <a:extLst>
              <a:ext uri="{FF2B5EF4-FFF2-40B4-BE49-F238E27FC236}">
                <a16:creationId xmlns:a16="http://schemas.microsoft.com/office/drawing/2014/main" id="{A60D1E9A-832F-49FB-8CB5-A0A78037DE9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200" b="1" i="0" u="none" strike="noStrike" kern="1200" cap="none" spc="0" normalizeH="0" baseline="0" noProof="0">
                <a:ln>
                  <a:noFill/>
                </a:ln>
                <a:solidFill>
                  <a:srgbClr val="FFFFFF"/>
                </a:solidFill>
                <a:effectLst/>
                <a:uLnTx/>
                <a:uFillTx/>
                <a:latin typeface="Arial"/>
                <a:ea typeface="+mj-ea"/>
                <a:cs typeface="+mj-cs"/>
              </a:rPr>
              <a:t>Contenido</a:t>
            </a:r>
          </a:p>
        </p:txBody>
      </p:sp>
      <p:sp>
        <p:nvSpPr>
          <p:cNvPr id="17" name="Rectángulo 16">
            <a:extLst>
              <a:ext uri="{FF2B5EF4-FFF2-40B4-BE49-F238E27FC236}">
                <a16:creationId xmlns:a16="http://schemas.microsoft.com/office/drawing/2014/main" id="{C4E2726B-D979-40FC-9FEB-1A21FD4C1E1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spTree>
  </p:cSld>
  <p:clrMapOvr>
    <a:masterClrMapping/>
  </p:clrMapOvr>
  <p:transition spd="slow" advTm="138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a:extLst>
              <a:ext uri="{FF2B5EF4-FFF2-40B4-BE49-F238E27FC236}">
                <a16:creationId xmlns:a16="http://schemas.microsoft.com/office/drawing/2014/main" id="{AADEA3A5-6624-49A9-BDD4-859C9E39932F}"/>
              </a:ext>
            </a:extLst>
          </p:cNvPr>
          <p:cNvSpPr>
            <a:spLocks noGrp="1"/>
          </p:cNvSpPr>
          <p:nvPr>
            <p:ph type="body" idx="1"/>
          </p:nvPr>
        </p:nvSpPr>
        <p:spPr>
          <a:xfrm>
            <a:off x="370136" y="4257676"/>
            <a:ext cx="8403728" cy="1511958"/>
          </a:xfrm>
        </p:spPr>
        <p:txBody>
          <a:bodyPr>
            <a:noAutofit/>
          </a:bodyPr>
          <a:lstStyle/>
          <a:p>
            <a:pPr marL="0" indent="0">
              <a:buNone/>
              <a:defRPr/>
            </a:pPr>
            <a:r>
              <a:rPr lang="es-ES" sz="1600">
                <a:solidFill>
                  <a:srgbClr val="404040"/>
                </a:solidFill>
              </a:rPr>
              <a:t>Compresor trabajando</a:t>
            </a:r>
          </a:p>
          <a:p>
            <a:pPr>
              <a:buClrTx/>
              <a:buFont typeface="Wingdings" panose="05000000000000000000" pitchFamily="2" charset="2"/>
              <a:buChar char="§"/>
              <a:defRPr/>
            </a:pPr>
            <a:r>
              <a:rPr lang="es-ES" sz="1600">
                <a:solidFill>
                  <a:srgbClr val="404040"/>
                </a:solidFill>
              </a:rPr>
              <a:t>Carga. El compresor exige potencia nominal e inyecta flujo nominal al circuito de aire comprimido.</a:t>
            </a:r>
          </a:p>
          <a:p>
            <a:pPr>
              <a:buClrTx/>
              <a:buFont typeface="Wingdings" panose="05000000000000000000" pitchFamily="2" charset="2"/>
              <a:buChar char="§"/>
              <a:defRPr/>
            </a:pPr>
            <a:r>
              <a:rPr lang="es-ES" sz="1600">
                <a:solidFill>
                  <a:srgbClr val="404040"/>
                </a:solidFill>
              </a:rPr>
              <a:t>Descargar. El compresor demanda entre 30 y 20% de la potencia nominal sin inyectar aire comprimido al circuito.</a:t>
            </a:r>
          </a:p>
        </p:txBody>
      </p:sp>
      <p:sp>
        <p:nvSpPr>
          <p:cNvPr id="37891" name="5 Título">
            <a:extLst>
              <a:ext uri="{FF2B5EF4-FFF2-40B4-BE49-F238E27FC236}">
                <a16:creationId xmlns:a16="http://schemas.microsoft.com/office/drawing/2014/main" id="{A60C4724-3EAD-4209-992B-BA6B5B69C25C}"/>
              </a:ext>
            </a:extLst>
          </p:cNvPr>
          <p:cNvSpPr>
            <a:spLocks noGrp="1"/>
          </p:cNvSpPr>
          <p:nvPr>
            <p:ph type="title"/>
          </p:nvPr>
        </p:nvSpPr>
        <p:spPr bwMode="auto">
          <a:xfrm>
            <a:off x="73025" y="944563"/>
            <a:ext cx="9144000" cy="100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n-US" sz="2400"/>
              <a:t>Operation compressor All/Nothing (Loading and unloading)</a:t>
            </a:r>
          </a:p>
        </p:txBody>
      </p:sp>
      <p:pic>
        <p:nvPicPr>
          <p:cNvPr id="37892" name="Picture 2">
            <a:extLst>
              <a:ext uri="{FF2B5EF4-FFF2-40B4-BE49-F238E27FC236}">
                <a16:creationId xmlns:a16="http://schemas.microsoft.com/office/drawing/2014/main" id="{8DD49F8A-3FAC-4AF5-AB5B-28E7D2E62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676" y="961101"/>
            <a:ext cx="5562600"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1 CuadroTexto">
            <a:extLst>
              <a:ext uri="{FF2B5EF4-FFF2-40B4-BE49-F238E27FC236}">
                <a16:creationId xmlns:a16="http://schemas.microsoft.com/office/drawing/2014/main" id="{D54CA22A-FB32-4C4B-9317-968CF729747C}"/>
              </a:ext>
            </a:extLst>
          </p:cNvPr>
          <p:cNvSpPr txBox="1">
            <a:spLocks noChangeArrowheads="1"/>
          </p:cNvSpPr>
          <p:nvPr/>
        </p:nvSpPr>
        <p:spPr bwMode="auto">
          <a:xfrm>
            <a:off x="2430462" y="1052568"/>
            <a:ext cx="442912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a:solidFill>
                  <a:srgbClr val="404040"/>
                </a:solidFill>
              </a:rPr>
              <a:t>Estado general del compresor en carga y descarga</a:t>
            </a:r>
            <a:endParaRPr lang="en-US" altLang="en-US" sz="1400">
              <a:solidFill>
                <a:srgbClr val="404040"/>
              </a:solidFill>
            </a:endParaRPr>
          </a:p>
        </p:txBody>
      </p:sp>
      <p:grpSp>
        <p:nvGrpSpPr>
          <p:cNvPr id="9" name="Grupo 8">
            <a:extLst>
              <a:ext uri="{FF2B5EF4-FFF2-40B4-BE49-F238E27FC236}">
                <a16:creationId xmlns:a16="http://schemas.microsoft.com/office/drawing/2014/main" id="{AF4E8267-5884-403B-8B74-E63F73574A84}"/>
              </a:ext>
            </a:extLst>
          </p:cNvPr>
          <p:cNvGrpSpPr/>
          <p:nvPr/>
        </p:nvGrpSpPr>
        <p:grpSpPr>
          <a:xfrm>
            <a:off x="10368" y="8620"/>
            <a:ext cx="8763496" cy="756084"/>
            <a:chOff x="10368" y="8620"/>
            <a:chExt cx="8763496" cy="756084"/>
          </a:xfrm>
        </p:grpSpPr>
        <p:sp>
          <p:nvSpPr>
            <p:cNvPr id="10" name="Titel 1">
              <a:extLst>
                <a:ext uri="{FF2B5EF4-FFF2-40B4-BE49-F238E27FC236}">
                  <a16:creationId xmlns:a16="http://schemas.microsoft.com/office/drawing/2014/main" id="{CB9E9C47-C3BA-4456-B68A-E5DBF66FEB2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Aire Comprimido</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1" name="Round Diagonal Corner Rectangle 9">
              <a:extLst>
                <a:ext uri="{FF2B5EF4-FFF2-40B4-BE49-F238E27FC236}">
                  <a16:creationId xmlns:a16="http://schemas.microsoft.com/office/drawing/2014/main" id="{F5AAD5D3-02C0-4B8E-AF20-FBA2A6C44CC6}"/>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BA493B7C-6107-42F3-A3ED-6153F938200B}"/>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1BB594A9-AB88-41DD-A33A-73671DB1076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3 Título">
            <a:extLst>
              <a:ext uri="{FF2B5EF4-FFF2-40B4-BE49-F238E27FC236}">
                <a16:creationId xmlns:a16="http://schemas.microsoft.com/office/drawing/2014/main" id="{A4BE69C5-6D68-4653-8A73-8D7905D6E955}"/>
              </a:ext>
            </a:extLst>
          </p:cNvPr>
          <p:cNvSpPr>
            <a:spLocks noGrp="1"/>
          </p:cNvSpPr>
          <p:nvPr>
            <p:ph type="title"/>
          </p:nvPr>
        </p:nvSpPr>
        <p:spPr bwMode="auto">
          <a:xfrm>
            <a:off x="593725" y="944563"/>
            <a:ext cx="7416800" cy="100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2400"/>
              <a:t>Variable Speed Compressor</a:t>
            </a:r>
          </a:p>
        </p:txBody>
      </p:sp>
      <p:pic>
        <p:nvPicPr>
          <p:cNvPr id="38915" name="10 Imagen">
            <a:extLst>
              <a:ext uri="{FF2B5EF4-FFF2-40B4-BE49-F238E27FC236}">
                <a16:creationId xmlns:a16="http://schemas.microsoft.com/office/drawing/2014/main" id="{BE5CD44D-207C-46E1-97D2-032E6C863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177"/>
          <a:stretch>
            <a:fillRect/>
          </a:stretch>
        </p:blipFill>
        <p:spPr bwMode="auto">
          <a:xfrm>
            <a:off x="3102595" y="2158025"/>
            <a:ext cx="2938809" cy="164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2 CuadroTexto">
            <a:extLst>
              <a:ext uri="{FF2B5EF4-FFF2-40B4-BE49-F238E27FC236}">
                <a16:creationId xmlns:a16="http://schemas.microsoft.com/office/drawing/2014/main" id="{212843E3-A335-46F7-A43E-B0B17C48B4A6}"/>
              </a:ext>
            </a:extLst>
          </p:cNvPr>
          <p:cNvSpPr txBox="1">
            <a:spLocks noChangeArrowheads="1"/>
          </p:cNvSpPr>
          <p:nvPr/>
        </p:nvSpPr>
        <p:spPr bwMode="auto">
          <a:xfrm>
            <a:off x="370136" y="959643"/>
            <a:ext cx="84037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a:solidFill>
                  <a:srgbClr val="404040"/>
                </a:solidFill>
              </a:rPr>
              <a:t>Un compresor sin velocidad variable solo puede controlar su presión durante la carga o descarga.</a:t>
            </a:r>
          </a:p>
          <a:p>
            <a:pPr algn="just"/>
            <a:r>
              <a:rPr lang="es-ES" altLang="en-US" sz="1600">
                <a:solidFill>
                  <a:srgbClr val="404040"/>
                </a:solidFill>
              </a:rPr>
              <a:t>Por esta razón, estos compresores, en períodos de demanda, consumen un promedio del 30% de energía sin producir aire comprimido.</a:t>
            </a:r>
            <a:endParaRPr lang="en-US" altLang="en-US" sz="1600">
              <a:solidFill>
                <a:srgbClr val="404040"/>
              </a:solidFill>
            </a:endParaRPr>
          </a:p>
        </p:txBody>
      </p:sp>
      <p:sp>
        <p:nvSpPr>
          <p:cNvPr id="38917" name="11 CuadroTexto">
            <a:extLst>
              <a:ext uri="{FF2B5EF4-FFF2-40B4-BE49-F238E27FC236}">
                <a16:creationId xmlns:a16="http://schemas.microsoft.com/office/drawing/2014/main" id="{70462252-1DD5-42BE-816A-43B6A63DE319}"/>
              </a:ext>
            </a:extLst>
          </p:cNvPr>
          <p:cNvSpPr txBox="1">
            <a:spLocks noChangeArrowheads="1"/>
          </p:cNvSpPr>
          <p:nvPr/>
        </p:nvSpPr>
        <p:spPr bwMode="auto">
          <a:xfrm>
            <a:off x="370136" y="3798789"/>
            <a:ext cx="84037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sz="1600" b="1">
                <a:solidFill>
                  <a:srgbClr val="FFC000"/>
                </a:solidFill>
              </a:rPr>
              <a:t>Mejora propuesta:</a:t>
            </a:r>
          </a:p>
          <a:p>
            <a:pPr algn="just"/>
            <a:r>
              <a:rPr lang="es-ES" altLang="en-US" sz="1600">
                <a:solidFill>
                  <a:srgbClr val="404040"/>
                </a:solidFill>
              </a:rPr>
              <a:t>La instalación de un compresor de velocidad variable permitirá controlar los períodos de la demanda variable y reducir el consumo de energía.</a:t>
            </a:r>
          </a:p>
        </p:txBody>
      </p:sp>
      <p:pic>
        <p:nvPicPr>
          <p:cNvPr id="38918" name="Picture 2">
            <a:extLst>
              <a:ext uri="{FF2B5EF4-FFF2-40B4-BE49-F238E27FC236}">
                <a16:creationId xmlns:a16="http://schemas.microsoft.com/office/drawing/2014/main" id="{ED384F86-8A78-4152-87D2-8C060FE835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595" y="4629786"/>
            <a:ext cx="2975290" cy="167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o 8">
            <a:extLst>
              <a:ext uri="{FF2B5EF4-FFF2-40B4-BE49-F238E27FC236}">
                <a16:creationId xmlns:a16="http://schemas.microsoft.com/office/drawing/2014/main" id="{7B4F8767-885E-43F7-9F74-6BA50D147F22}"/>
              </a:ext>
            </a:extLst>
          </p:cNvPr>
          <p:cNvGrpSpPr/>
          <p:nvPr/>
        </p:nvGrpSpPr>
        <p:grpSpPr>
          <a:xfrm>
            <a:off x="10368" y="8620"/>
            <a:ext cx="8763496" cy="756084"/>
            <a:chOff x="10368" y="8620"/>
            <a:chExt cx="8763496" cy="756084"/>
          </a:xfrm>
        </p:grpSpPr>
        <p:sp>
          <p:nvSpPr>
            <p:cNvPr id="10" name="Titel 1">
              <a:extLst>
                <a:ext uri="{FF2B5EF4-FFF2-40B4-BE49-F238E27FC236}">
                  <a16:creationId xmlns:a16="http://schemas.microsoft.com/office/drawing/2014/main" id="{6F8B687B-290E-4E49-8EFA-93C2CBF5269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Aire Comprimido</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1" name="Round Diagonal Corner Rectangle 9">
              <a:extLst>
                <a:ext uri="{FF2B5EF4-FFF2-40B4-BE49-F238E27FC236}">
                  <a16:creationId xmlns:a16="http://schemas.microsoft.com/office/drawing/2014/main" id="{F85B9C0F-03E8-4968-AA3D-D5BC7D11B44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2" name="TextBox 3">
              <a:extLst>
                <a:ext uri="{FF2B5EF4-FFF2-40B4-BE49-F238E27FC236}">
                  <a16:creationId xmlns:a16="http://schemas.microsoft.com/office/drawing/2014/main" id="{2D81E760-B533-478F-9A0A-032F582B0544}"/>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3" name="Rectángulo 12">
              <a:extLst>
                <a:ext uri="{FF2B5EF4-FFF2-40B4-BE49-F238E27FC236}">
                  <a16:creationId xmlns:a16="http://schemas.microsoft.com/office/drawing/2014/main" id="{B268F281-3DD5-43A7-8C6D-55F827AC2942}"/>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3 Título">
            <a:extLst>
              <a:ext uri="{FF2B5EF4-FFF2-40B4-BE49-F238E27FC236}">
                <a16:creationId xmlns:a16="http://schemas.microsoft.com/office/drawing/2014/main" id="{83287285-9AB5-49B4-ADBD-F8815DFD56C7}"/>
              </a:ext>
            </a:extLst>
          </p:cNvPr>
          <p:cNvSpPr>
            <a:spLocks noGrp="1"/>
          </p:cNvSpPr>
          <p:nvPr>
            <p:ph type="title"/>
          </p:nvPr>
        </p:nvSpPr>
        <p:spPr bwMode="auto">
          <a:xfrm>
            <a:off x="593725" y="944563"/>
            <a:ext cx="7416800" cy="100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2400"/>
              <a:t>A control System</a:t>
            </a:r>
          </a:p>
        </p:txBody>
      </p:sp>
      <p:sp>
        <p:nvSpPr>
          <p:cNvPr id="39939" name="2 CuadroTexto">
            <a:extLst>
              <a:ext uri="{FF2B5EF4-FFF2-40B4-BE49-F238E27FC236}">
                <a16:creationId xmlns:a16="http://schemas.microsoft.com/office/drawing/2014/main" id="{E6660521-2955-400F-BAD0-FAB3D8F835E7}"/>
              </a:ext>
            </a:extLst>
          </p:cNvPr>
          <p:cNvSpPr txBox="1">
            <a:spLocks noChangeArrowheads="1"/>
          </p:cNvSpPr>
          <p:nvPr/>
        </p:nvSpPr>
        <p:spPr bwMode="auto">
          <a:xfrm>
            <a:off x="370137" y="918369"/>
            <a:ext cx="8403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a:solidFill>
                  <a:srgbClr val="404040"/>
                </a:solidFill>
              </a:rPr>
              <a:t>Un control automático es muy importante si hay varios compresores en la misma instalación.</a:t>
            </a:r>
            <a:endParaRPr lang="en-US" altLang="en-US" sz="1600">
              <a:solidFill>
                <a:srgbClr val="404040"/>
              </a:solidFill>
            </a:endParaRPr>
          </a:p>
        </p:txBody>
      </p:sp>
      <p:sp>
        <p:nvSpPr>
          <p:cNvPr id="39940" name="4 Marcador de contenido">
            <a:extLst>
              <a:ext uri="{FF2B5EF4-FFF2-40B4-BE49-F238E27FC236}">
                <a16:creationId xmlns:a16="http://schemas.microsoft.com/office/drawing/2014/main" id="{9240E3CE-1457-4FFC-AD8E-B222F1DDCCD5}"/>
              </a:ext>
            </a:extLst>
          </p:cNvPr>
          <p:cNvSpPr>
            <a:spLocks noGrp="1"/>
          </p:cNvSpPr>
          <p:nvPr>
            <p:ph sz="quarter" idx="1"/>
          </p:nvPr>
        </p:nvSpPr>
        <p:spPr bwMode="auto">
          <a:xfrm>
            <a:off x="370137" y="1674410"/>
            <a:ext cx="8403727" cy="2376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just" fontAlgn="base">
              <a:spcAft>
                <a:spcPct val="0"/>
              </a:spcAft>
              <a:buFont typeface="Wingdings" pitchFamily="2" charset="2"/>
              <a:buNone/>
            </a:pPr>
            <a:r>
              <a:rPr lang="es-ES" altLang="es-ES" sz="1600" b="1" u="sng">
                <a:solidFill>
                  <a:srgbClr val="404040"/>
                </a:solidFill>
              </a:rPr>
              <a:t>Ventajas:</a:t>
            </a:r>
          </a:p>
          <a:p>
            <a:pPr algn="just" fontAlgn="base">
              <a:spcAft>
                <a:spcPct val="0"/>
              </a:spcAft>
              <a:buClrTx/>
              <a:buFont typeface="Wingdings" panose="05000000000000000000" pitchFamily="2" charset="2"/>
              <a:buChar char="§"/>
            </a:pPr>
            <a:r>
              <a:rPr lang="es-ES" altLang="es-ES" sz="1600">
                <a:solidFill>
                  <a:srgbClr val="404040"/>
                </a:solidFill>
              </a:rPr>
              <a:t>Gestión de prioridades, dando preferencia a los compresores más eficientes y adaptando la carga de trabajo.</a:t>
            </a:r>
          </a:p>
          <a:p>
            <a:pPr algn="just" fontAlgn="base">
              <a:spcAft>
                <a:spcPct val="0"/>
              </a:spcAft>
              <a:buClrTx/>
              <a:buFont typeface="Wingdings" panose="05000000000000000000" pitchFamily="2" charset="2"/>
              <a:buChar char="§"/>
            </a:pPr>
            <a:r>
              <a:rPr lang="es-ES" altLang="es-ES" sz="1600">
                <a:solidFill>
                  <a:srgbClr val="404040"/>
                </a:solidFill>
              </a:rPr>
              <a:t>Posibilidad de programar diferentes puntos de presión.</a:t>
            </a:r>
          </a:p>
          <a:p>
            <a:pPr algn="just" fontAlgn="base">
              <a:spcAft>
                <a:spcPct val="0"/>
              </a:spcAft>
              <a:buClrTx/>
              <a:buFont typeface="Wingdings" panose="05000000000000000000" pitchFamily="2" charset="2"/>
              <a:buChar char="§"/>
            </a:pPr>
            <a:r>
              <a:rPr lang="es-ES" altLang="es-ES" sz="1600">
                <a:solidFill>
                  <a:srgbClr val="404040"/>
                </a:solidFill>
              </a:rPr>
              <a:t>Fijar una banda de presión reducida. (Por cada 1 bar de presión reducida en un sistema de 7-8 bar, el consumo de energía disminuye un 7%).</a:t>
            </a:r>
            <a:endParaRPr lang="en-US" altLang="es-ES" sz="1600" b="0">
              <a:solidFill>
                <a:srgbClr val="404040"/>
              </a:solidFill>
            </a:endParaRPr>
          </a:p>
        </p:txBody>
      </p:sp>
      <p:pic>
        <p:nvPicPr>
          <p:cNvPr id="39941" name="12 Imagen">
            <a:extLst>
              <a:ext uri="{FF2B5EF4-FFF2-40B4-BE49-F238E27FC236}">
                <a16:creationId xmlns:a16="http://schemas.microsoft.com/office/drawing/2014/main" id="{1E37C96D-F4E0-49F3-85F4-154CC8E04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02" t="29318" r="28128" b="46275"/>
          <a:stretch>
            <a:fillRect/>
          </a:stretch>
        </p:blipFill>
        <p:spPr bwMode="auto">
          <a:xfrm>
            <a:off x="734666" y="3717133"/>
            <a:ext cx="7624633" cy="2376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a:extLst>
              <a:ext uri="{FF2B5EF4-FFF2-40B4-BE49-F238E27FC236}">
                <a16:creationId xmlns:a16="http://schemas.microsoft.com/office/drawing/2014/main" id="{15700EC6-D0A0-4FC4-8CB1-BF66A2D672CD}"/>
              </a:ext>
            </a:extLst>
          </p:cNvPr>
          <p:cNvGrpSpPr/>
          <p:nvPr/>
        </p:nvGrpSpPr>
        <p:grpSpPr>
          <a:xfrm>
            <a:off x="10368" y="8620"/>
            <a:ext cx="8763496" cy="756084"/>
            <a:chOff x="10368" y="8620"/>
            <a:chExt cx="8763496" cy="756084"/>
          </a:xfrm>
        </p:grpSpPr>
        <p:sp>
          <p:nvSpPr>
            <p:cNvPr id="9" name="Titel 1">
              <a:extLst>
                <a:ext uri="{FF2B5EF4-FFF2-40B4-BE49-F238E27FC236}">
                  <a16:creationId xmlns:a16="http://schemas.microsoft.com/office/drawing/2014/main" id="{1C23B5BF-C97F-4961-AD94-E564C2ABCD8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Aire Comprimido</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0" name="Round Diagonal Corner Rectangle 9">
              <a:extLst>
                <a:ext uri="{FF2B5EF4-FFF2-40B4-BE49-F238E27FC236}">
                  <a16:creationId xmlns:a16="http://schemas.microsoft.com/office/drawing/2014/main" id="{53E39BD2-D751-4505-A8A7-26C3715BE7B5}"/>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943959BC-6C4B-4540-9625-F99415361581}"/>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793681BF-914C-48EC-996D-09316ADE4E72}"/>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0C1B0B-11E6-49DD-B37F-0FB357CCD14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51820" y="90525"/>
            <a:ext cx="6191411" cy="6191411"/>
          </a:xfrm>
          <a:prstGeom prst="rect">
            <a:avLst/>
          </a:prstGeom>
        </p:spPr>
      </p:pic>
      <p:sp>
        <p:nvSpPr>
          <p:cNvPr id="10" name="Rectángulo 9">
            <a:extLst>
              <a:ext uri="{FF2B5EF4-FFF2-40B4-BE49-F238E27FC236}">
                <a16:creationId xmlns:a16="http://schemas.microsoft.com/office/drawing/2014/main" id="{16939DEF-C45B-4D89-BF2E-308E4FB6F4B4}"/>
              </a:ext>
            </a:extLst>
          </p:cNvPr>
          <p:cNvSpPr/>
          <p:nvPr/>
        </p:nvSpPr>
        <p:spPr>
          <a:xfrm>
            <a:off x="1979712" y="90525"/>
            <a:ext cx="7164288" cy="621879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962" name="4 Marcador de contenido">
            <a:extLst>
              <a:ext uri="{FF2B5EF4-FFF2-40B4-BE49-F238E27FC236}">
                <a16:creationId xmlns:a16="http://schemas.microsoft.com/office/drawing/2014/main" id="{A2F4ED4E-4FDE-4439-BE0A-99C17BD81A99}"/>
              </a:ext>
            </a:extLst>
          </p:cNvPr>
          <p:cNvSpPr>
            <a:spLocks noGrp="1"/>
          </p:cNvSpPr>
          <p:nvPr>
            <p:ph sz="quarter" idx="1"/>
          </p:nvPr>
        </p:nvSpPr>
        <p:spPr bwMode="auto">
          <a:xfrm>
            <a:off x="370136" y="1448780"/>
            <a:ext cx="8403728" cy="3723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just" fontAlgn="base">
              <a:lnSpc>
                <a:spcPct val="150000"/>
              </a:lnSpc>
              <a:spcAft>
                <a:spcPct val="0"/>
              </a:spcAft>
              <a:buClrTx/>
              <a:buNone/>
            </a:pPr>
            <a:r>
              <a:rPr lang="es-ES" altLang="en-US" b="1">
                <a:solidFill>
                  <a:srgbClr val="FFC000"/>
                </a:solidFill>
              </a:rPr>
              <a:t>Recomendaciones:</a:t>
            </a:r>
          </a:p>
          <a:p>
            <a:pPr algn="just" fontAlgn="base">
              <a:lnSpc>
                <a:spcPct val="150000"/>
              </a:lnSpc>
              <a:spcAft>
                <a:spcPct val="0"/>
              </a:spcAft>
              <a:buClrTx/>
              <a:buFont typeface="Wingdings" panose="05000000000000000000" pitchFamily="2" charset="2"/>
              <a:buChar char="§"/>
            </a:pPr>
            <a:r>
              <a:rPr lang="es-ES" altLang="en-US">
                <a:solidFill>
                  <a:srgbClr val="404040"/>
                </a:solidFill>
              </a:rPr>
              <a:t>Detección de fugas de aire en la red de aire comprimido y creación de un plan de control y mantenimiento de fugas.</a:t>
            </a:r>
          </a:p>
          <a:p>
            <a:pPr algn="just" fontAlgn="base">
              <a:lnSpc>
                <a:spcPct val="150000"/>
              </a:lnSpc>
              <a:spcAft>
                <a:spcPct val="0"/>
              </a:spcAft>
              <a:buClrTx/>
              <a:buFont typeface="Wingdings" panose="05000000000000000000" pitchFamily="2" charset="2"/>
              <a:buChar char="§"/>
            </a:pPr>
            <a:r>
              <a:rPr lang="es-ES" altLang="en-US">
                <a:solidFill>
                  <a:srgbClr val="404040"/>
                </a:solidFill>
              </a:rPr>
              <a:t>Dividir la red de compresores de aire en diferentes áreas de producción.</a:t>
            </a:r>
          </a:p>
          <a:p>
            <a:pPr algn="just" fontAlgn="base">
              <a:lnSpc>
                <a:spcPct val="150000"/>
              </a:lnSpc>
              <a:spcAft>
                <a:spcPct val="0"/>
              </a:spcAft>
              <a:buClrTx/>
              <a:buFont typeface="Wingdings" panose="05000000000000000000" pitchFamily="2" charset="2"/>
              <a:buChar char="§"/>
            </a:pPr>
            <a:r>
              <a:rPr lang="es-ES" altLang="en-US">
                <a:solidFill>
                  <a:srgbClr val="404040"/>
                </a:solidFill>
              </a:rPr>
              <a:t>Fijar la presión de trabajo adecuada. (una reducción en un 20% de la presión produce una reducción en un 15% del consumo de energía en el compresor de aire).</a:t>
            </a:r>
          </a:p>
          <a:p>
            <a:pPr algn="just" fontAlgn="base">
              <a:lnSpc>
                <a:spcPct val="150000"/>
              </a:lnSpc>
              <a:spcAft>
                <a:spcPct val="0"/>
              </a:spcAft>
              <a:buClrTx/>
              <a:buFont typeface="Wingdings" panose="05000000000000000000" pitchFamily="2" charset="2"/>
              <a:buChar char="§"/>
            </a:pPr>
            <a:r>
              <a:rPr lang="es-ES" altLang="en-US">
                <a:solidFill>
                  <a:srgbClr val="404040"/>
                </a:solidFill>
              </a:rPr>
              <a:t>Recuperación de calor: el calor eliminado puede recuperarse produciendo un ahorro de energía.</a:t>
            </a:r>
            <a:endParaRPr lang="en-US" altLang="es-ES" b="0">
              <a:solidFill>
                <a:srgbClr val="404040"/>
              </a:solidFill>
            </a:endParaRPr>
          </a:p>
        </p:txBody>
      </p:sp>
      <p:grpSp>
        <p:nvGrpSpPr>
          <p:cNvPr id="4" name="Grupo 3">
            <a:extLst>
              <a:ext uri="{FF2B5EF4-FFF2-40B4-BE49-F238E27FC236}">
                <a16:creationId xmlns:a16="http://schemas.microsoft.com/office/drawing/2014/main" id="{61999C6D-2DFE-4F5D-8C08-0BCD046143CE}"/>
              </a:ext>
            </a:extLst>
          </p:cNvPr>
          <p:cNvGrpSpPr/>
          <p:nvPr/>
        </p:nvGrpSpPr>
        <p:grpSpPr>
          <a:xfrm>
            <a:off x="10368" y="8620"/>
            <a:ext cx="8763496" cy="756084"/>
            <a:chOff x="10368" y="8620"/>
            <a:chExt cx="8763496" cy="756084"/>
          </a:xfrm>
        </p:grpSpPr>
        <p:sp>
          <p:nvSpPr>
            <p:cNvPr id="6" name="Titel 1">
              <a:extLst>
                <a:ext uri="{FF2B5EF4-FFF2-40B4-BE49-F238E27FC236}">
                  <a16:creationId xmlns:a16="http://schemas.microsoft.com/office/drawing/2014/main" id="{792F0322-1538-4D53-A13F-6086B2D8A89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Aire Comprimido</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7" name="Round Diagonal Corner Rectangle 9">
              <a:extLst>
                <a:ext uri="{FF2B5EF4-FFF2-40B4-BE49-F238E27FC236}">
                  <a16:creationId xmlns:a16="http://schemas.microsoft.com/office/drawing/2014/main" id="{88ECBC29-B28C-4A3C-9A25-950246532159}"/>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8" name="TextBox 3">
              <a:extLst>
                <a:ext uri="{FF2B5EF4-FFF2-40B4-BE49-F238E27FC236}">
                  <a16:creationId xmlns:a16="http://schemas.microsoft.com/office/drawing/2014/main" id="{935660C4-B3A4-4D76-95FB-C77F4E6DC248}"/>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02</a:t>
              </a:r>
              <a:endParaRPr lang="bg-BG" sz="2000">
                <a:solidFill>
                  <a:srgbClr val="FAFAFA"/>
                </a:solidFill>
                <a:ea typeface="Open Sans Light" panose="020B0306030504020204" pitchFamily="34" charset="0"/>
                <a:cs typeface="Open Sans Light" panose="020B0306030504020204" pitchFamily="34" charset="0"/>
              </a:endParaRPr>
            </a:p>
          </p:txBody>
        </p:sp>
        <p:sp>
          <p:nvSpPr>
            <p:cNvPr id="9" name="Rectángulo 8">
              <a:extLst>
                <a:ext uri="{FF2B5EF4-FFF2-40B4-BE49-F238E27FC236}">
                  <a16:creationId xmlns:a16="http://schemas.microsoft.com/office/drawing/2014/main" id="{C84C1B59-350C-4412-BE54-6ACA27EB1A5A}"/>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D9300E-53BB-45D1-A1D1-49C146F290A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2831" t="27919" r="22438" b="30575"/>
          <a:stretch/>
        </p:blipFill>
        <p:spPr>
          <a:xfrm>
            <a:off x="3531994" y="3176972"/>
            <a:ext cx="5429815" cy="3088384"/>
          </a:xfrm>
          <a:prstGeom prst="rect">
            <a:avLst/>
          </a:prstGeom>
        </p:spPr>
      </p:pic>
      <p:sp>
        <p:nvSpPr>
          <p:cNvPr id="6" name="Text Box 2">
            <a:extLst>
              <a:ext uri="{FF2B5EF4-FFF2-40B4-BE49-F238E27FC236}">
                <a16:creationId xmlns:a16="http://schemas.microsoft.com/office/drawing/2014/main" id="{DD29E544-622F-4157-92F6-0E5DABD862C3}"/>
              </a:ext>
            </a:extLst>
          </p:cNvPr>
          <p:cNvSpPr txBox="1">
            <a:spLocks noChangeArrowheads="1"/>
          </p:cNvSpPr>
          <p:nvPr/>
        </p:nvSpPr>
        <p:spPr bwMode="auto">
          <a:xfrm>
            <a:off x="370136" y="1340768"/>
            <a:ext cx="6461125" cy="269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marL="342900" indent="-342900">
              <a:lnSpc>
                <a:spcPct val="110000"/>
              </a:lnSpc>
              <a:spcBef>
                <a:spcPct val="20000"/>
              </a:spcBef>
              <a:spcAft>
                <a:spcPct val="20000"/>
              </a:spcAft>
              <a:buFont typeface="Wingdings" panose="05000000000000000000" pitchFamily="2" charset="2"/>
              <a:buChar char="§"/>
              <a:defRPr/>
            </a:pPr>
            <a:r>
              <a:rPr lang="es-ES" altLang="en-US" sz="2400" b="1">
                <a:solidFill>
                  <a:srgbClr val="404040"/>
                </a:solidFill>
                <a:latin typeface="Calibri" panose="020F0502020204030204" pitchFamily="34" charset="0"/>
                <a:cs typeface="+mn-cs"/>
              </a:rPr>
              <a:t>Luxómetro</a:t>
            </a:r>
          </a:p>
          <a:p>
            <a:pPr marL="342900" indent="-342900">
              <a:lnSpc>
                <a:spcPct val="110000"/>
              </a:lnSpc>
              <a:spcBef>
                <a:spcPct val="20000"/>
              </a:spcBef>
              <a:spcAft>
                <a:spcPct val="20000"/>
              </a:spcAft>
              <a:buFont typeface="Wingdings" panose="05000000000000000000" pitchFamily="2" charset="2"/>
              <a:buChar char="§"/>
              <a:defRPr/>
            </a:pPr>
            <a:r>
              <a:rPr lang="es-ES" altLang="en-US" sz="2400" b="1">
                <a:solidFill>
                  <a:srgbClr val="404040"/>
                </a:solidFill>
                <a:latin typeface="Calibri" panose="020F0502020204030204" pitchFamily="34" charset="0"/>
                <a:cs typeface="+mn-cs"/>
              </a:rPr>
              <a:t>Cámara termográfica</a:t>
            </a:r>
          </a:p>
          <a:p>
            <a:pPr marL="342900" indent="-342900">
              <a:lnSpc>
                <a:spcPct val="110000"/>
              </a:lnSpc>
              <a:spcBef>
                <a:spcPct val="20000"/>
              </a:spcBef>
              <a:spcAft>
                <a:spcPct val="20000"/>
              </a:spcAft>
              <a:buFont typeface="Wingdings" panose="05000000000000000000" pitchFamily="2" charset="2"/>
              <a:buChar char="§"/>
              <a:defRPr/>
            </a:pPr>
            <a:r>
              <a:rPr lang="es-ES" altLang="en-US" sz="2400" b="1">
                <a:solidFill>
                  <a:srgbClr val="404040"/>
                </a:solidFill>
                <a:latin typeface="Calibri" panose="020F0502020204030204" pitchFamily="34" charset="0"/>
                <a:cs typeface="+mn-cs"/>
              </a:rPr>
              <a:t>Medidor de valor U</a:t>
            </a:r>
          </a:p>
          <a:p>
            <a:pPr marL="342900" indent="-342900">
              <a:lnSpc>
                <a:spcPct val="110000"/>
              </a:lnSpc>
              <a:spcBef>
                <a:spcPct val="20000"/>
              </a:spcBef>
              <a:spcAft>
                <a:spcPct val="20000"/>
              </a:spcAft>
              <a:buFont typeface="Wingdings" panose="05000000000000000000" pitchFamily="2" charset="2"/>
              <a:buChar char="§"/>
              <a:defRPr/>
            </a:pPr>
            <a:r>
              <a:rPr lang="es-ES" sz="2400" b="1">
                <a:solidFill>
                  <a:srgbClr val="404040"/>
                </a:solidFill>
                <a:latin typeface="Calibri" panose="020F0502020204030204" pitchFamily="34" charset="0"/>
                <a:cs typeface="+mn-cs"/>
              </a:rPr>
              <a:t>Analizador de gases de combustión</a:t>
            </a:r>
          </a:p>
          <a:p>
            <a:pPr marL="342900" indent="-342900">
              <a:lnSpc>
                <a:spcPct val="110000"/>
              </a:lnSpc>
              <a:spcBef>
                <a:spcPct val="20000"/>
              </a:spcBef>
              <a:spcAft>
                <a:spcPct val="20000"/>
              </a:spcAft>
              <a:buFont typeface="Wingdings" panose="05000000000000000000" pitchFamily="2" charset="2"/>
              <a:buChar char="§"/>
              <a:defRPr/>
            </a:pPr>
            <a:r>
              <a:rPr lang="es-ES" altLang="en-US" sz="2400" b="1">
                <a:solidFill>
                  <a:srgbClr val="404040"/>
                </a:solidFill>
                <a:latin typeface="Calibri" panose="020F0502020204030204" pitchFamily="34" charset="0"/>
                <a:cs typeface="+mn-cs"/>
              </a:rPr>
              <a:t>Analizador de red</a:t>
            </a:r>
            <a:endParaRPr lang="es-ES" altLang="en-US" sz="2400">
              <a:solidFill>
                <a:srgbClr val="404040"/>
              </a:solidFill>
              <a:latin typeface="Times New Roman" pitchFamily="18" charset="0"/>
              <a:cs typeface="+mn-cs"/>
            </a:endParaRPr>
          </a:p>
        </p:txBody>
      </p:sp>
      <p:grpSp>
        <p:nvGrpSpPr>
          <p:cNvPr id="8" name="Grupo 7">
            <a:extLst>
              <a:ext uri="{FF2B5EF4-FFF2-40B4-BE49-F238E27FC236}">
                <a16:creationId xmlns:a16="http://schemas.microsoft.com/office/drawing/2014/main" id="{6E1F441C-3979-4542-A923-10777BA6E811}"/>
              </a:ext>
            </a:extLst>
          </p:cNvPr>
          <p:cNvGrpSpPr/>
          <p:nvPr/>
        </p:nvGrpSpPr>
        <p:grpSpPr>
          <a:xfrm>
            <a:off x="10368" y="8620"/>
            <a:ext cx="8763496" cy="756084"/>
            <a:chOff x="10368" y="8620"/>
            <a:chExt cx="8763496" cy="756084"/>
          </a:xfrm>
        </p:grpSpPr>
        <p:sp>
          <p:nvSpPr>
            <p:cNvPr id="9" name="Titel 1">
              <a:extLst>
                <a:ext uri="{FF2B5EF4-FFF2-40B4-BE49-F238E27FC236}">
                  <a16:creationId xmlns:a16="http://schemas.microsoft.com/office/drawing/2014/main" id="{1E22DD5D-C8E9-4D00-9785-C8EF4138714A}"/>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Dispositivos de Medida</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0" name="Round Diagonal Corner Rectangle 9">
              <a:extLst>
                <a:ext uri="{FF2B5EF4-FFF2-40B4-BE49-F238E27FC236}">
                  <a16:creationId xmlns:a16="http://schemas.microsoft.com/office/drawing/2014/main" id="{E99F9300-5D67-4EDD-BAE0-0FC8BD44CEE8}"/>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TextBox 3">
              <a:extLst>
                <a:ext uri="{FF2B5EF4-FFF2-40B4-BE49-F238E27FC236}">
                  <a16:creationId xmlns:a16="http://schemas.microsoft.com/office/drawing/2014/main" id="{DF62534A-04D3-4214-8858-200005E306CC}"/>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03</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2" name="Rectángulo 11">
              <a:extLst>
                <a:ext uri="{FF2B5EF4-FFF2-40B4-BE49-F238E27FC236}">
                  <a16:creationId xmlns:a16="http://schemas.microsoft.com/office/drawing/2014/main" id="{CAC9B697-3F4F-4EE9-8561-20E0061D2B77}"/>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CAE1010-939E-4966-B200-79E1E045687B}"/>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1270" name="1 Rectángulo">
            <a:extLst>
              <a:ext uri="{FF2B5EF4-FFF2-40B4-BE49-F238E27FC236}">
                <a16:creationId xmlns:a16="http://schemas.microsoft.com/office/drawing/2014/main" id="{2B4E4D1F-B771-434C-B30B-6E56A08EAF68}"/>
              </a:ext>
            </a:extLst>
          </p:cNvPr>
          <p:cNvSpPr>
            <a:spLocks noChangeArrowheads="1"/>
          </p:cNvSpPr>
          <p:nvPr/>
        </p:nvSpPr>
        <p:spPr bwMode="auto">
          <a:xfrm>
            <a:off x="311966" y="910682"/>
            <a:ext cx="82924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s-ES" altLang="es-ES" sz="1800" b="1" dirty="0">
                <a:solidFill>
                  <a:srgbClr val="404040"/>
                </a:solidFill>
                <a:latin typeface="+mn-lt"/>
                <a:cs typeface="+mn-cs"/>
              </a:rPr>
              <a:t>El luxómetro </a:t>
            </a:r>
            <a:r>
              <a:rPr lang="es-ES" altLang="es-ES" b="1" dirty="0">
                <a:solidFill>
                  <a:srgbClr val="404040"/>
                </a:solidFill>
                <a:latin typeface="+mn-lt"/>
              </a:rPr>
              <a:t>permite la medición del flujo luminoso (lumen) por unidad de área (m</a:t>
            </a:r>
            <a:r>
              <a:rPr lang="es-ES" altLang="es-ES" b="1" baseline="30000" dirty="0">
                <a:solidFill>
                  <a:srgbClr val="404040"/>
                </a:solidFill>
                <a:latin typeface="+mn-lt"/>
              </a:rPr>
              <a:t>2</a:t>
            </a:r>
            <a:r>
              <a:rPr lang="es-ES" altLang="es-ES" b="1" dirty="0">
                <a:solidFill>
                  <a:srgbClr val="404040"/>
                </a:solidFill>
                <a:latin typeface="+mn-lt"/>
              </a:rPr>
              <a:t>) que proporciona un valor de iluminación en lux, el nivel de iluminación.</a:t>
            </a:r>
            <a:endParaRPr lang="es-ES" altLang="es-ES" sz="1800" b="1" dirty="0">
              <a:solidFill>
                <a:srgbClr val="404040"/>
              </a:solidFill>
              <a:latin typeface="+mn-lt"/>
            </a:endParaRPr>
          </a:p>
        </p:txBody>
      </p:sp>
      <p:pic>
        <p:nvPicPr>
          <p:cNvPr id="44036" name="Picture 2" descr="http://img.directindustry.es/images_di/photo-g/luxometro-digital-7692-2481171.jpg">
            <a:extLst>
              <a:ext uri="{FF2B5EF4-FFF2-40B4-BE49-F238E27FC236}">
                <a16:creationId xmlns:a16="http://schemas.microsoft.com/office/drawing/2014/main" id="{E463DB60-6CEB-4A19-B8D3-95348EBAE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967049"/>
            <a:ext cx="1195083" cy="327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5">
            <a:extLst>
              <a:ext uri="{FF2B5EF4-FFF2-40B4-BE49-F238E27FC236}">
                <a16:creationId xmlns:a16="http://schemas.microsoft.com/office/drawing/2014/main" id="{D207956B-E920-4B23-938B-538B266AD23F}"/>
              </a:ext>
            </a:extLst>
          </p:cNvPr>
          <p:cNvSpPr>
            <a:spLocks noChangeArrowheads="1"/>
          </p:cNvSpPr>
          <p:nvPr/>
        </p:nvSpPr>
        <p:spPr bwMode="auto">
          <a:xfrm>
            <a:off x="1518611" y="1967049"/>
            <a:ext cx="72008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nSpc>
                <a:spcPct val="150000"/>
              </a:lnSpc>
            </a:pPr>
            <a:r>
              <a:rPr lang="es-ES" altLang="es-ES" sz="1400">
                <a:solidFill>
                  <a:srgbClr val="404040"/>
                </a:solidFill>
                <a:ea typeface="Calibri" panose="020F0502020204030204" pitchFamily="34" charset="0"/>
              </a:rPr>
              <a:t>Existen normas europeas que cubren niveles mínimos de iluminación según la actividad.</a:t>
            </a:r>
          </a:p>
          <a:p>
            <a:pPr marL="715963" indent="-285750" algn="l">
              <a:lnSpc>
                <a:spcPct val="150000"/>
              </a:lnSpc>
              <a:buFont typeface="Arial" panose="020B0604020202020204" pitchFamily="34" charset="0"/>
              <a:buChar char="•"/>
            </a:pPr>
            <a:r>
              <a:rPr lang="es-ES" altLang="es-ES" sz="1400" b="1">
                <a:solidFill>
                  <a:srgbClr val="404040"/>
                </a:solidFill>
                <a:ea typeface="Calibri" panose="020F0502020204030204" pitchFamily="34" charset="0"/>
              </a:rPr>
              <a:t>EN 12464-1</a:t>
            </a:r>
            <a:r>
              <a:rPr lang="es-ES" altLang="es-ES" sz="1400">
                <a:solidFill>
                  <a:srgbClr val="404040"/>
                </a:solidFill>
                <a:ea typeface="Calibri" panose="020F0502020204030204" pitchFamily="34" charset="0"/>
              </a:rPr>
              <a:t> Iluminación de lugares de trabajo - Lugares de trabajo interiores.</a:t>
            </a:r>
          </a:p>
          <a:p>
            <a:pPr lvl="1" algn="l">
              <a:lnSpc>
                <a:spcPct val="150000"/>
              </a:lnSpc>
              <a:buFontTx/>
              <a:buChar char="•"/>
            </a:pPr>
            <a:r>
              <a:rPr lang="es-ES" altLang="es-ES" sz="1400" b="1">
                <a:solidFill>
                  <a:srgbClr val="404040"/>
                </a:solidFill>
                <a:ea typeface="Calibri" panose="020F0502020204030204" pitchFamily="34" charset="0"/>
              </a:rPr>
              <a:t>EN 12464-2 </a:t>
            </a:r>
            <a:r>
              <a:rPr lang="es-ES" altLang="es-ES" sz="1400">
                <a:solidFill>
                  <a:srgbClr val="404040"/>
                </a:solidFill>
                <a:ea typeface="Calibri" panose="020F0502020204030204" pitchFamily="34" charset="0"/>
              </a:rPr>
              <a:t>Iluminación de lugares de trabajo - Lugares de trabajo al aire libre</a:t>
            </a:r>
          </a:p>
          <a:p>
            <a:pPr lvl="1" algn="l">
              <a:lnSpc>
                <a:spcPct val="150000"/>
              </a:lnSpc>
              <a:buFontTx/>
              <a:buChar char="•"/>
            </a:pPr>
            <a:r>
              <a:rPr lang="es-ES" altLang="es-ES" sz="1400" b="1">
                <a:solidFill>
                  <a:srgbClr val="404040"/>
                </a:solidFill>
                <a:ea typeface="Calibri" panose="020F0502020204030204" pitchFamily="34" charset="0"/>
              </a:rPr>
              <a:t>EN 15193 </a:t>
            </a:r>
            <a:r>
              <a:rPr lang="es-ES" altLang="es-ES" sz="1400">
                <a:solidFill>
                  <a:srgbClr val="404040"/>
                </a:solidFill>
                <a:ea typeface="Calibri" panose="020F0502020204030204" pitchFamily="34" charset="0"/>
              </a:rPr>
              <a:t>Rendimiento energético de los edificios. Requisitos de energía para la iluminación.</a:t>
            </a:r>
          </a:p>
          <a:p>
            <a:pPr lvl="1" algn="l">
              <a:lnSpc>
                <a:spcPct val="150000"/>
              </a:lnSpc>
              <a:buFontTx/>
              <a:buChar char="•"/>
            </a:pPr>
            <a:r>
              <a:rPr lang="es-ES" altLang="es-ES" sz="1400" b="1">
                <a:solidFill>
                  <a:srgbClr val="404040"/>
                </a:solidFill>
                <a:ea typeface="Calibri" panose="020F0502020204030204" pitchFamily="34" charset="0"/>
              </a:rPr>
              <a:t>EN 12193</a:t>
            </a:r>
            <a:r>
              <a:rPr lang="es-ES" altLang="es-ES" sz="1400">
                <a:solidFill>
                  <a:srgbClr val="404040"/>
                </a:solidFill>
                <a:ea typeface="Calibri" panose="020F0502020204030204" pitchFamily="34" charset="0"/>
              </a:rPr>
              <a:t> Nivel de iluminación deportivo</a:t>
            </a:r>
          </a:p>
          <a:p>
            <a:pPr algn="l"/>
            <a:r>
              <a:rPr lang="es-ES" altLang="es-ES" sz="1400">
                <a:solidFill>
                  <a:srgbClr val="404040"/>
                </a:solidFill>
                <a:ea typeface="Calibri" panose="020F0502020204030204" pitchFamily="34" charset="0"/>
              </a:rPr>
              <a:t>Sin embargo, las normas también especifican que a veces se requiere "más" según la situación.</a:t>
            </a:r>
          </a:p>
        </p:txBody>
      </p:sp>
      <p:sp>
        <p:nvSpPr>
          <p:cNvPr id="44038" name="Rectangle 6">
            <a:extLst>
              <a:ext uri="{FF2B5EF4-FFF2-40B4-BE49-F238E27FC236}">
                <a16:creationId xmlns:a16="http://schemas.microsoft.com/office/drawing/2014/main" id="{6A16A27C-6F30-44A6-8346-11F3EBF817D1}"/>
              </a:ext>
            </a:extLst>
          </p:cNvPr>
          <p:cNvSpPr>
            <a:spLocks noChangeArrowheads="1"/>
          </p:cNvSpPr>
          <p:nvPr/>
        </p:nvSpPr>
        <p:spPr bwMode="auto">
          <a:xfrm>
            <a:off x="457200" y="45561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endParaRPr lang="es-ES" altLang="es-ES" sz="600"/>
          </a:p>
          <a:p>
            <a:endParaRPr lang="es-ES" altLang="es-ES"/>
          </a:p>
        </p:txBody>
      </p:sp>
      <p:pic>
        <p:nvPicPr>
          <p:cNvPr id="44040" name="Picture 2">
            <a:extLst>
              <a:ext uri="{FF2B5EF4-FFF2-40B4-BE49-F238E27FC236}">
                <a16:creationId xmlns:a16="http://schemas.microsoft.com/office/drawing/2014/main" id="{C63E3296-FDA1-4A1D-A6AD-6BF9B6ABE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234" t="50000" r="26714" b="17332"/>
          <a:stretch>
            <a:fillRect/>
          </a:stretch>
        </p:blipFill>
        <p:spPr bwMode="auto">
          <a:xfrm>
            <a:off x="3228713" y="4337321"/>
            <a:ext cx="3756560" cy="1813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a:extLst>
              <a:ext uri="{FF2B5EF4-FFF2-40B4-BE49-F238E27FC236}">
                <a16:creationId xmlns:a16="http://schemas.microsoft.com/office/drawing/2014/main" id="{29F6F3A6-8F9B-401F-B59D-FE70D690F94E}"/>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LUXÓMETRO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a:extLst>
              <a:ext uri="{FF2B5EF4-FFF2-40B4-BE49-F238E27FC236}">
                <a16:creationId xmlns:a16="http://schemas.microsoft.com/office/drawing/2014/main" id="{EBAFE43C-93D1-48FB-9764-113AB87DE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594144"/>
            <a:ext cx="3871912"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4" name="1 CuadroTexto">
            <a:extLst>
              <a:ext uri="{FF2B5EF4-FFF2-40B4-BE49-F238E27FC236}">
                <a16:creationId xmlns:a16="http://schemas.microsoft.com/office/drawing/2014/main" id="{F3ECB267-CB7A-4030-85CC-6953A6FB8F9F}"/>
              </a:ext>
            </a:extLst>
          </p:cNvPr>
          <p:cNvSpPr txBox="1">
            <a:spLocks noChangeArrowheads="1"/>
          </p:cNvSpPr>
          <p:nvPr/>
        </p:nvSpPr>
        <p:spPr bwMode="auto">
          <a:xfrm>
            <a:off x="683419" y="5064941"/>
            <a:ext cx="7777162" cy="400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a:solidFill>
                  <a:srgbClr val="FFC000"/>
                </a:solidFill>
              </a:rPr>
              <a:t>El luxómetro debe ser calibrado por un laboratorio autorizado.</a:t>
            </a:r>
            <a:endParaRPr lang="en-GB" altLang="en-US" b="1">
              <a:solidFill>
                <a:srgbClr val="FFC000"/>
              </a:solidFill>
            </a:endParaRPr>
          </a:p>
        </p:txBody>
      </p:sp>
      <p:sp>
        <p:nvSpPr>
          <p:cNvPr id="46085" name="2 CuadroTexto">
            <a:extLst>
              <a:ext uri="{FF2B5EF4-FFF2-40B4-BE49-F238E27FC236}">
                <a16:creationId xmlns:a16="http://schemas.microsoft.com/office/drawing/2014/main" id="{41477C89-6F79-40BA-85AA-1A784F527975}"/>
              </a:ext>
            </a:extLst>
          </p:cNvPr>
          <p:cNvSpPr txBox="1">
            <a:spLocks noChangeArrowheads="1"/>
          </p:cNvSpPr>
          <p:nvPr/>
        </p:nvSpPr>
        <p:spPr bwMode="auto">
          <a:xfrm>
            <a:off x="4225351" y="3107735"/>
            <a:ext cx="47164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buFontTx/>
              <a:buAutoNum type="arabicPeriod"/>
            </a:pPr>
            <a:r>
              <a:rPr lang="es-ES" altLang="en-US" sz="1200"/>
              <a:t>Sensor - fotodiodo de silicio</a:t>
            </a:r>
          </a:p>
          <a:p>
            <a:pPr algn="l">
              <a:buFontTx/>
              <a:buAutoNum type="arabicPeriod"/>
            </a:pPr>
            <a:r>
              <a:rPr lang="es-ES" altLang="en-US" sz="1200"/>
              <a:t>Indicación de batería baja</a:t>
            </a:r>
          </a:p>
          <a:p>
            <a:pPr algn="l">
              <a:buFontTx/>
              <a:buAutoNum type="arabicPeriod"/>
            </a:pPr>
            <a:r>
              <a:rPr lang="es-ES" altLang="en-US" sz="1200"/>
              <a:t>Selector de rango</a:t>
            </a:r>
          </a:p>
          <a:p>
            <a:pPr algn="l">
              <a:buFontTx/>
              <a:buAutoNum type="arabicPeriod"/>
            </a:pPr>
            <a:r>
              <a:rPr lang="es-ES" altLang="en-US" sz="1200"/>
              <a:t>Función de pico (813) o función máxima (811)</a:t>
            </a:r>
          </a:p>
          <a:p>
            <a:pPr algn="l">
              <a:buFontTx/>
              <a:buAutoNum type="arabicPeriod"/>
            </a:pPr>
            <a:r>
              <a:rPr lang="es-ES" altLang="en-US" sz="1200"/>
              <a:t>Medidas de pie-velas o lux o apagado (selector de potencia)</a:t>
            </a:r>
          </a:p>
          <a:p>
            <a:pPr algn="l">
              <a:buFontTx/>
              <a:buAutoNum type="arabicPeriod"/>
            </a:pPr>
            <a:r>
              <a:rPr lang="es-ES" altLang="en-US" sz="1200"/>
              <a:t>Sensor extraíble para lectura remota</a:t>
            </a:r>
          </a:p>
          <a:p>
            <a:pPr algn="l">
              <a:buFontTx/>
              <a:buAutoNum type="arabicPeriod"/>
            </a:pPr>
            <a:r>
              <a:rPr lang="es-ES" altLang="en-US" sz="1200"/>
              <a:t>Monitor</a:t>
            </a:r>
          </a:p>
          <a:p>
            <a:pPr algn="l">
              <a:buFontTx/>
              <a:buAutoNum type="arabicPeriod"/>
            </a:pPr>
            <a:r>
              <a:rPr lang="es-ES" altLang="en-US" sz="1200"/>
              <a:t>Mantener la función</a:t>
            </a:r>
            <a:endParaRPr lang="en-GB" altLang="en-US" sz="1200"/>
          </a:p>
        </p:txBody>
      </p:sp>
      <p:sp>
        <p:nvSpPr>
          <p:cNvPr id="8" name="CuadroTexto 7">
            <a:extLst>
              <a:ext uri="{FF2B5EF4-FFF2-40B4-BE49-F238E27FC236}">
                <a16:creationId xmlns:a16="http://schemas.microsoft.com/office/drawing/2014/main" id="{A0AF5AB9-8B48-45EC-B504-3EB926FA121A}"/>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LUXÓMETRO</a:t>
            </a:r>
          </a:p>
        </p:txBody>
      </p:sp>
      <p:pic>
        <p:nvPicPr>
          <p:cNvPr id="9" name="4 Marcador de contenido" descr="Recorte de pantalla">
            <a:extLst>
              <a:ext uri="{FF2B5EF4-FFF2-40B4-BE49-F238E27FC236}">
                <a16:creationId xmlns:a16="http://schemas.microsoft.com/office/drawing/2014/main" id="{D4035D40-B31F-48CC-AF60-412EB50697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120" y="975039"/>
            <a:ext cx="1446848" cy="336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4 Imagen" descr="Recorte de pantalla">
            <a:extLst>
              <a:ext uri="{FF2B5EF4-FFF2-40B4-BE49-F238E27FC236}">
                <a16:creationId xmlns:a16="http://schemas.microsoft.com/office/drawing/2014/main" id="{F40739B6-C598-435E-85A7-225C67C06DA9}"/>
              </a:ext>
            </a:extLst>
          </p:cNvPr>
          <p:cNvPicPr>
            <a:picLocks noChangeAspect="1"/>
          </p:cNvPicPr>
          <p:nvPr/>
        </p:nvPicPr>
        <p:blipFill>
          <a:blip r:embed="rId5">
            <a:extLst>
              <a:ext uri="{28A0092B-C50C-407E-A947-70E740481C1C}">
                <a14:useLocalDpi xmlns:a14="http://schemas.microsoft.com/office/drawing/2010/main" val="0"/>
              </a:ext>
            </a:extLst>
          </a:blip>
          <a:srcRect b="27145"/>
          <a:stretch>
            <a:fillRect/>
          </a:stretch>
        </p:blipFill>
        <p:spPr bwMode="auto">
          <a:xfrm>
            <a:off x="1853968" y="1076638"/>
            <a:ext cx="1549437" cy="32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A8AAB44-B36A-473E-9441-92D27268FD83}"/>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pic>
        <p:nvPicPr>
          <p:cNvPr id="48131" name="Picture 11" descr="\\Boole\eficiencia\Proyectos\2012-Auditoria Edificio I3A-Edu\Fotos\Termografias climatización\IR_3083.jpg">
            <a:extLst>
              <a:ext uri="{FF2B5EF4-FFF2-40B4-BE49-F238E27FC236}">
                <a16:creationId xmlns:a16="http://schemas.microsoft.com/office/drawing/2014/main" id="{02342B64-65CB-43FF-8E0D-E1F2AC966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038" y="1098265"/>
            <a:ext cx="2320925" cy="2322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132" name="Picture 13" descr="\\Boole\eficiencia\Proyectos\2012-Auditoria Edificio I3A-Edu\Fotos\Climatización\2012-03-01 10.31.48.jpg">
            <a:extLst>
              <a:ext uri="{FF2B5EF4-FFF2-40B4-BE49-F238E27FC236}">
                <a16:creationId xmlns:a16="http://schemas.microsoft.com/office/drawing/2014/main" id="{22FDFE85-51C2-4855-AE9F-A1A2FD96B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88740"/>
            <a:ext cx="3108325" cy="2332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133" name="Picture 14" descr="\\Boole\eficiencia\Proyectos\2012-Auditoria Edificio I3A-Edu\Fotos\Termografias climatización\IR_3072.jpg">
            <a:extLst>
              <a:ext uri="{FF2B5EF4-FFF2-40B4-BE49-F238E27FC236}">
                <a16:creationId xmlns:a16="http://schemas.microsoft.com/office/drawing/2014/main" id="{EE0F46D4-A562-4083-9FC9-7EB78302E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5038" y="3608102"/>
            <a:ext cx="2320925" cy="2317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134" name="Picture 15" descr="\\Boole\eficiencia\Proyectos\2012-Auditoria Edificio I3A-Edu\Fotos\Climatización\2012-03-01 11.12.08.jpg">
            <a:extLst>
              <a:ext uri="{FF2B5EF4-FFF2-40B4-BE49-F238E27FC236}">
                <a16:creationId xmlns:a16="http://schemas.microsoft.com/office/drawing/2014/main" id="{B5007E09-4DE9-41C9-8A90-1DDCBFD5F7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608102"/>
            <a:ext cx="3108325" cy="233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136" name="Picture 16" descr="599325a259">
            <a:extLst>
              <a:ext uri="{FF2B5EF4-FFF2-40B4-BE49-F238E27FC236}">
                <a16:creationId xmlns:a16="http://schemas.microsoft.com/office/drawing/2014/main" id="{4FB5DF0F-8F11-4140-84E9-BA70AFB59F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7250" y="2681002"/>
            <a:ext cx="2955925" cy="187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9E810FDB-8D1E-4D5E-84ED-A7CFC0A7C127}"/>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CÁMARA TERMOGRÁFICA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3 Título">
            <a:extLst>
              <a:ext uri="{FF2B5EF4-FFF2-40B4-BE49-F238E27FC236}">
                <a16:creationId xmlns:a16="http://schemas.microsoft.com/office/drawing/2014/main" id="{7BB1F66E-9274-4835-9667-17C2527AEB40}"/>
              </a:ext>
            </a:extLst>
          </p:cNvPr>
          <p:cNvSpPr>
            <a:spLocks noGrp="1"/>
          </p:cNvSpPr>
          <p:nvPr>
            <p:ph type="title" idx="4294967295"/>
          </p:nvPr>
        </p:nvSpPr>
        <p:spPr bwMode="auto">
          <a:xfrm>
            <a:off x="395288" y="215900"/>
            <a:ext cx="8208962" cy="1052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GB" altLang="en-US"/>
              <a:t>Thermography basis</a:t>
            </a:r>
          </a:p>
        </p:txBody>
      </p:sp>
      <p:pic>
        <p:nvPicPr>
          <p:cNvPr id="50179" name="Picture 2">
            <a:extLst>
              <a:ext uri="{FF2B5EF4-FFF2-40B4-BE49-F238E27FC236}">
                <a16:creationId xmlns:a16="http://schemas.microsoft.com/office/drawing/2014/main" id="{0AAC1B1D-F984-44D6-8632-64885AD4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27" t="6229" r="3085" b="14857"/>
          <a:stretch>
            <a:fillRect/>
          </a:stretch>
        </p:blipFill>
        <p:spPr bwMode="auto">
          <a:xfrm>
            <a:off x="326523" y="944724"/>
            <a:ext cx="3237365" cy="1960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180" name="Picture 6">
            <a:extLst>
              <a:ext uri="{FF2B5EF4-FFF2-40B4-BE49-F238E27FC236}">
                <a16:creationId xmlns:a16="http://schemas.microsoft.com/office/drawing/2014/main" id="{5E0BA64E-405E-40E7-B071-7D5F0969C6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56" t="-5386" b="-1"/>
          <a:stretch/>
        </p:blipFill>
        <p:spPr bwMode="auto">
          <a:xfrm>
            <a:off x="5581230" y="1423341"/>
            <a:ext cx="1311290" cy="289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1 CuadroTexto">
            <a:extLst>
              <a:ext uri="{FF2B5EF4-FFF2-40B4-BE49-F238E27FC236}">
                <a16:creationId xmlns:a16="http://schemas.microsoft.com/office/drawing/2014/main" id="{415E0649-44D9-40D6-8AB6-0353621DD9BE}"/>
              </a:ext>
            </a:extLst>
          </p:cNvPr>
          <p:cNvSpPr txBox="1">
            <a:spLocks noChangeArrowheads="1"/>
          </p:cNvSpPr>
          <p:nvPr/>
        </p:nvSpPr>
        <p:spPr bwMode="auto">
          <a:xfrm>
            <a:off x="4247964" y="1834141"/>
            <a:ext cx="3959429" cy="785343"/>
          </a:xfrm>
          <a:prstGeom prst="rect">
            <a:avLst/>
          </a:prstGeom>
          <a:ln>
            <a:headEnd/>
            <a:tailEnd/>
          </a:ln>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nSpc>
                <a:spcPct val="150000"/>
              </a:lnSpc>
            </a:pPr>
            <a:r>
              <a:rPr lang="es-ES" altLang="en-US" sz="1600" b="1"/>
              <a:t>Emisión + Reflexión + Transmisión = TEMPERATURA</a:t>
            </a:r>
            <a:endParaRPr lang="es-ES" altLang="en-US" b="1"/>
          </a:p>
        </p:txBody>
      </p:sp>
      <p:sp>
        <p:nvSpPr>
          <p:cNvPr id="7" name="6 CuadroTexto">
            <a:extLst>
              <a:ext uri="{FF2B5EF4-FFF2-40B4-BE49-F238E27FC236}">
                <a16:creationId xmlns:a16="http://schemas.microsoft.com/office/drawing/2014/main" id="{A0DB2B39-B0D2-48E8-BE84-B34D7C3D8E26}"/>
              </a:ext>
            </a:extLst>
          </p:cNvPr>
          <p:cNvSpPr txBox="1"/>
          <p:nvPr/>
        </p:nvSpPr>
        <p:spPr>
          <a:xfrm>
            <a:off x="179313" y="3147601"/>
            <a:ext cx="8424937" cy="2637710"/>
          </a:xfrm>
          <a:prstGeom prst="rect">
            <a:avLst/>
          </a:prstGeom>
          <a:noFill/>
        </p:spPr>
        <p:txBody>
          <a:bodyPr wrap="square">
            <a:spAutoFit/>
          </a:bodyPr>
          <a:lstStyle/>
          <a:p>
            <a:pPr algn="just">
              <a:lnSpc>
                <a:spcPct val="150000"/>
              </a:lnSpc>
              <a:defRPr/>
            </a:pPr>
            <a:r>
              <a:rPr lang="es-ES" sz="1400">
                <a:solidFill>
                  <a:srgbClr val="404040"/>
                </a:solidFill>
                <a:latin typeface="Arial" charset="0"/>
              </a:rPr>
              <a:t>Todo objeto cuya temperatura sea superior al cero absoluto (0 grados Kelvin = -273,15ºC) envía radiación infrarroja, que es invisible para los humanos</a:t>
            </a:r>
            <a:r>
              <a:rPr lang="es-ES" sz="1400">
                <a:solidFill>
                  <a:srgbClr val="404040"/>
                </a:solidFill>
                <a:latin typeface="Arial" charset="0"/>
                <a:cs typeface="+mn-cs"/>
              </a:rPr>
              <a:t>.</a:t>
            </a:r>
          </a:p>
          <a:p>
            <a:pPr algn="just">
              <a:lnSpc>
                <a:spcPct val="150000"/>
              </a:lnSpc>
              <a:defRPr/>
            </a:pPr>
            <a:r>
              <a:rPr lang="es-ES" sz="1400">
                <a:solidFill>
                  <a:srgbClr val="404040"/>
                </a:solidFill>
                <a:latin typeface="Arial" charset="0"/>
              </a:rPr>
              <a:t>Para conocer la temperatura superficial, es necesario tener en cuenta estos parámetros:</a:t>
            </a:r>
          </a:p>
          <a:p>
            <a:pPr marL="285750" indent="-285750" algn="just">
              <a:lnSpc>
                <a:spcPct val="150000"/>
              </a:lnSpc>
              <a:buFont typeface="Arial" panose="020B0604020202020204" pitchFamily="34" charset="0"/>
              <a:buChar char="•"/>
              <a:defRPr/>
            </a:pPr>
            <a:r>
              <a:rPr lang="es-ES" sz="1400" b="1">
                <a:solidFill>
                  <a:srgbClr val="404040"/>
                </a:solidFill>
                <a:latin typeface="Arial" charset="0"/>
                <a:cs typeface="+mn-cs"/>
              </a:rPr>
              <a:t>Emisividad (ε)</a:t>
            </a:r>
            <a:r>
              <a:rPr lang="es-ES" sz="1400">
                <a:solidFill>
                  <a:srgbClr val="404040"/>
                </a:solidFill>
                <a:latin typeface="Arial" charset="0"/>
                <a:cs typeface="+mn-cs"/>
              </a:rPr>
              <a:t>, </a:t>
            </a:r>
            <a:r>
              <a:rPr lang="es-ES" sz="1400">
                <a:solidFill>
                  <a:srgbClr val="404040"/>
                </a:solidFill>
                <a:latin typeface="Arial" charset="0"/>
              </a:rPr>
              <a:t>es la medida de la capacidad que tiene un material para enviar (difundir) radiación infrarroja.</a:t>
            </a:r>
          </a:p>
          <a:p>
            <a:pPr marL="285750" indent="-285750" algn="just">
              <a:lnSpc>
                <a:spcPct val="150000"/>
              </a:lnSpc>
              <a:buFont typeface="Arial" panose="020B0604020202020204" pitchFamily="34" charset="0"/>
              <a:buChar char="•"/>
              <a:defRPr/>
            </a:pPr>
            <a:r>
              <a:rPr lang="es-ES" sz="1400" b="1">
                <a:solidFill>
                  <a:srgbClr val="404040"/>
                </a:solidFill>
                <a:latin typeface="Arial" charset="0"/>
              </a:rPr>
              <a:t>Reflexión</a:t>
            </a:r>
            <a:r>
              <a:rPr lang="es-ES" sz="1400" b="1">
                <a:solidFill>
                  <a:srgbClr val="404040"/>
                </a:solidFill>
                <a:latin typeface="Arial" charset="0"/>
                <a:cs typeface="+mn-cs"/>
              </a:rPr>
              <a:t> (ρ)</a:t>
            </a:r>
            <a:r>
              <a:rPr lang="es-ES" sz="1400">
                <a:solidFill>
                  <a:srgbClr val="404040"/>
                </a:solidFill>
                <a:latin typeface="Arial" charset="0"/>
                <a:cs typeface="+mn-cs"/>
              </a:rPr>
              <a:t>, </a:t>
            </a:r>
            <a:r>
              <a:rPr lang="es-ES" sz="1400">
                <a:solidFill>
                  <a:srgbClr val="404040"/>
                </a:solidFill>
                <a:latin typeface="Arial" charset="0"/>
              </a:rPr>
              <a:t>es la medida del objeto de la capacidad para reflejar la radiación infrarroja. (Las superficies pulidas reflejan mucho más que las irregulares o el mismo material sin pulir).</a:t>
            </a:r>
          </a:p>
          <a:p>
            <a:pPr marL="285750" indent="-285750" algn="just">
              <a:lnSpc>
                <a:spcPct val="150000"/>
              </a:lnSpc>
              <a:buFont typeface="Arial" panose="020B0604020202020204" pitchFamily="34" charset="0"/>
              <a:buChar char="•"/>
              <a:defRPr/>
            </a:pPr>
            <a:r>
              <a:rPr lang="es-ES" sz="1400" b="1">
                <a:solidFill>
                  <a:srgbClr val="404040"/>
                </a:solidFill>
                <a:latin typeface="Arial" charset="0"/>
                <a:cs typeface="+mn-cs"/>
              </a:rPr>
              <a:t>Transmisión (τ)</a:t>
            </a:r>
            <a:r>
              <a:rPr lang="es-ES" sz="1400">
                <a:solidFill>
                  <a:srgbClr val="404040"/>
                </a:solidFill>
                <a:latin typeface="Arial" charset="0"/>
                <a:cs typeface="+mn-cs"/>
              </a:rPr>
              <a:t>, </a:t>
            </a:r>
            <a:r>
              <a:rPr lang="es-ES" sz="1400">
                <a:solidFill>
                  <a:srgbClr val="404040"/>
                </a:solidFill>
                <a:latin typeface="Arial" charset="0"/>
              </a:rPr>
              <a:t>es la medida del material de la capacidad para transmitir la radiación infrarroja</a:t>
            </a:r>
            <a:r>
              <a:rPr lang="es-ES" sz="1400">
                <a:solidFill>
                  <a:srgbClr val="404040"/>
                </a:solidFill>
                <a:latin typeface="Arial" charset="0"/>
                <a:cs typeface="+mn-cs"/>
              </a:rPr>
              <a:t>.</a:t>
            </a:r>
          </a:p>
        </p:txBody>
      </p:sp>
      <p:sp>
        <p:nvSpPr>
          <p:cNvPr id="8" name="CuadroTexto 7">
            <a:extLst>
              <a:ext uri="{FF2B5EF4-FFF2-40B4-BE49-F238E27FC236}">
                <a16:creationId xmlns:a16="http://schemas.microsoft.com/office/drawing/2014/main" id="{ACB056CC-C3B5-4C35-9F3C-4C4730D60C07}"/>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CÁMARA TERMOGRÁFICA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3 Título">
            <a:extLst>
              <a:ext uri="{FF2B5EF4-FFF2-40B4-BE49-F238E27FC236}">
                <a16:creationId xmlns:a16="http://schemas.microsoft.com/office/drawing/2014/main" id="{FBB517D2-C2A4-4BEA-8DCA-B32F8809F05A}"/>
              </a:ext>
            </a:extLst>
          </p:cNvPr>
          <p:cNvSpPr>
            <a:spLocks noGrp="1"/>
          </p:cNvSpPr>
          <p:nvPr>
            <p:ph type="title" idx="4294967295"/>
          </p:nvPr>
        </p:nvSpPr>
        <p:spPr bwMode="auto">
          <a:xfrm>
            <a:off x="1793875" y="0"/>
            <a:ext cx="6153150" cy="1052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GB" altLang="en-US" sz="2800"/>
              <a:t>Parameters to configure a thermographic camera</a:t>
            </a:r>
          </a:p>
        </p:txBody>
      </p:sp>
      <p:sp>
        <p:nvSpPr>
          <p:cNvPr id="52227" name="1 Marcador de contenido">
            <a:extLst>
              <a:ext uri="{FF2B5EF4-FFF2-40B4-BE49-F238E27FC236}">
                <a16:creationId xmlns:a16="http://schemas.microsoft.com/office/drawing/2014/main" id="{1B230420-5F4B-454C-822B-7361587E3D2C}"/>
              </a:ext>
            </a:extLst>
          </p:cNvPr>
          <p:cNvSpPr>
            <a:spLocks noGrp="1"/>
          </p:cNvSpPr>
          <p:nvPr>
            <p:ph sz="quarter" idx="1"/>
          </p:nvPr>
        </p:nvSpPr>
        <p:spPr bwMode="auto">
          <a:xfrm>
            <a:off x="392279" y="908720"/>
            <a:ext cx="8284177" cy="5183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indent="0" fontAlgn="base">
              <a:spcAft>
                <a:spcPct val="0"/>
              </a:spcAft>
              <a:buNone/>
            </a:pPr>
            <a:r>
              <a:rPr lang="es-ES" altLang="en-US" sz="1800" dirty="0">
                <a:solidFill>
                  <a:srgbClr val="404040"/>
                </a:solidFill>
              </a:rPr>
              <a:t>La configuración de una cámara termográfica es posible dependiendo de las características de la superficie. Es necesario definir la emisividad y reflexión del material.</a:t>
            </a:r>
          </a:p>
          <a:p>
            <a:pPr marL="0" indent="0" fontAlgn="base">
              <a:spcAft>
                <a:spcPct val="0"/>
              </a:spcAft>
              <a:buNone/>
            </a:pPr>
            <a:r>
              <a:rPr lang="es-ES" altLang="en-US" sz="1800" dirty="0">
                <a:solidFill>
                  <a:srgbClr val="404040"/>
                </a:solidFill>
              </a:rPr>
              <a:t>La mayoría de softwares de cámaras termográficas han incluido una base de datos de materiales.</a:t>
            </a:r>
          </a:p>
          <a:p>
            <a:pPr marL="0" indent="0" fontAlgn="base">
              <a:spcAft>
                <a:spcPct val="0"/>
              </a:spcAf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Font typeface="+mj-lt"/>
              <a:buNone/>
            </a:pPr>
            <a:endParaRPr lang="en-GB" altLang="en-US" b="0" dirty="0">
              <a:solidFill>
                <a:srgbClr val="404040"/>
              </a:solidFill>
            </a:endParaRPr>
          </a:p>
          <a:p>
            <a:pPr marL="0" indent="0" fontAlgn="base">
              <a:spcAft>
                <a:spcPct val="0"/>
              </a:spcAft>
              <a:buNone/>
            </a:pPr>
            <a:r>
              <a:rPr lang="es-ES" altLang="en-US" sz="1800" dirty="0">
                <a:solidFill>
                  <a:srgbClr val="404040"/>
                </a:solidFill>
              </a:rPr>
              <a:t>También hay cámaras con regulación automática.</a:t>
            </a:r>
            <a:endParaRPr lang="en-GB" altLang="en-US" sz="2400" b="0" dirty="0">
              <a:solidFill>
                <a:srgbClr val="404040"/>
              </a:solidFill>
            </a:endParaRPr>
          </a:p>
        </p:txBody>
      </p:sp>
      <p:pic>
        <p:nvPicPr>
          <p:cNvPr id="52228" name="Picture 3">
            <a:extLst>
              <a:ext uri="{FF2B5EF4-FFF2-40B4-BE49-F238E27FC236}">
                <a16:creationId xmlns:a16="http://schemas.microsoft.com/office/drawing/2014/main" id="{D759DBBC-90E1-4DCF-B14B-221AE41ED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715" y="2600908"/>
            <a:ext cx="2967206" cy="282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229" name="Picture 4">
            <a:extLst>
              <a:ext uri="{FF2B5EF4-FFF2-40B4-BE49-F238E27FC236}">
                <a16:creationId xmlns:a16="http://schemas.microsoft.com/office/drawing/2014/main" id="{8669F0B4-75E7-4C71-BD7B-08B7EACD6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600908"/>
            <a:ext cx="1928813" cy="282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7766179-F0C5-4157-8433-407195CB8F90}"/>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CÁMARA TERMOGRÁFICA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objeto&#10;&#10;Descripción generada automáticamente">
            <a:extLst>
              <a:ext uri="{FF2B5EF4-FFF2-40B4-BE49-F238E27FC236}">
                <a16:creationId xmlns:a16="http://schemas.microsoft.com/office/drawing/2014/main" id="{65E24EE3-A471-447C-BD9F-AF827290F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974" y="2600908"/>
            <a:ext cx="5415250" cy="3610166"/>
          </a:xfrm>
          <a:prstGeom prst="rect">
            <a:avLst/>
          </a:prstGeom>
          <a:ln>
            <a:noFill/>
          </a:ln>
          <a:effectLst>
            <a:softEdge rad="112500"/>
          </a:effectLst>
        </p:spPr>
      </p:pic>
      <p:sp>
        <p:nvSpPr>
          <p:cNvPr id="23" name="Rectángulo 22">
            <a:extLst>
              <a:ext uri="{FF2B5EF4-FFF2-40B4-BE49-F238E27FC236}">
                <a16:creationId xmlns:a16="http://schemas.microsoft.com/office/drawing/2014/main" id="{10D3515C-03FF-4396-B2ED-757467237BB4}"/>
              </a:ext>
            </a:extLst>
          </p:cNvPr>
          <p:cNvSpPr/>
          <p:nvPr/>
        </p:nvSpPr>
        <p:spPr>
          <a:xfrm>
            <a:off x="3446293" y="2646622"/>
            <a:ext cx="5508612" cy="356445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a:extLst>
              <a:ext uri="{FF2B5EF4-FFF2-40B4-BE49-F238E27FC236}">
                <a16:creationId xmlns:a16="http://schemas.microsoft.com/office/drawing/2014/main" id="{26DA4DEF-B88C-46BE-BD7D-73C0EFC2FD40}"/>
              </a:ext>
            </a:extLst>
          </p:cNvPr>
          <p:cNvSpPr txBox="1"/>
          <p:nvPr/>
        </p:nvSpPr>
        <p:spPr>
          <a:xfrm>
            <a:off x="1331640" y="1628639"/>
            <a:ext cx="5268912" cy="3416320"/>
          </a:xfrm>
          <a:prstGeom prst="rect">
            <a:avLst/>
          </a:prstGeom>
          <a:noFill/>
        </p:spPr>
        <p:txBody>
          <a:bodyPr>
            <a:spAutoFit/>
          </a:bodyPr>
          <a:lstStyle/>
          <a:p>
            <a:pPr>
              <a:defRPr/>
            </a:pPr>
            <a:r>
              <a:rPr lang="es-ES">
                <a:solidFill>
                  <a:srgbClr val="404040"/>
                </a:solidFill>
                <a:latin typeface="Arial" charset="0"/>
              </a:rPr>
              <a:t>Eficiencia energética en instalaciones.</a:t>
            </a:r>
          </a:p>
          <a:p>
            <a:pPr>
              <a:defRPr/>
            </a:pPr>
            <a:endParaRPr lang="es-ES">
              <a:solidFill>
                <a:srgbClr val="404040"/>
              </a:solidFill>
              <a:latin typeface="Arial" charset="0"/>
            </a:endParaRPr>
          </a:p>
          <a:p>
            <a:pPr>
              <a:defRPr/>
            </a:pPr>
            <a:endParaRPr lang="es-ES">
              <a:solidFill>
                <a:srgbClr val="404040"/>
              </a:solidFill>
              <a:latin typeface="Arial" charset="0"/>
            </a:endParaRPr>
          </a:p>
          <a:p>
            <a:pPr>
              <a:defRPr/>
            </a:pPr>
            <a:r>
              <a:rPr lang="es-ES">
                <a:solidFill>
                  <a:srgbClr val="404040"/>
                </a:solidFill>
                <a:latin typeface="Arial" charset="0"/>
              </a:rPr>
              <a:t>Mejora de equipos instalados.</a:t>
            </a:r>
          </a:p>
          <a:p>
            <a:pPr>
              <a:defRPr/>
            </a:pPr>
            <a:endParaRPr lang="es-ES">
              <a:solidFill>
                <a:srgbClr val="404040"/>
              </a:solidFill>
              <a:latin typeface="Arial" charset="0"/>
            </a:endParaRPr>
          </a:p>
          <a:p>
            <a:pPr>
              <a:defRPr/>
            </a:pPr>
            <a:endParaRPr lang="es-ES">
              <a:solidFill>
                <a:srgbClr val="404040"/>
              </a:solidFill>
              <a:latin typeface="Arial" charset="0"/>
            </a:endParaRPr>
          </a:p>
          <a:p>
            <a:pPr>
              <a:defRPr/>
            </a:pPr>
            <a:r>
              <a:rPr lang="es-ES">
                <a:solidFill>
                  <a:srgbClr val="404040"/>
                </a:solidFill>
                <a:latin typeface="Arial" charset="0"/>
              </a:rPr>
              <a:t>Instalación de dispositivos de ahorro </a:t>
            </a:r>
          </a:p>
          <a:p>
            <a:pPr>
              <a:defRPr/>
            </a:pPr>
            <a:r>
              <a:rPr lang="es-ES">
                <a:solidFill>
                  <a:srgbClr val="404040"/>
                </a:solidFill>
                <a:latin typeface="Arial" charset="0"/>
              </a:rPr>
              <a:t>de energía.</a:t>
            </a:r>
          </a:p>
          <a:p>
            <a:pPr>
              <a:defRPr/>
            </a:pPr>
            <a:endParaRPr lang="es-ES">
              <a:solidFill>
                <a:srgbClr val="404040"/>
              </a:solidFill>
              <a:latin typeface="Arial" charset="0"/>
            </a:endParaRPr>
          </a:p>
          <a:p>
            <a:pPr>
              <a:defRPr/>
            </a:pPr>
            <a:r>
              <a:rPr lang="es-ES">
                <a:solidFill>
                  <a:srgbClr val="404040"/>
                </a:solidFill>
                <a:latin typeface="Arial" charset="0"/>
              </a:rPr>
              <a:t>Encender y apagar dispositivos.</a:t>
            </a:r>
            <a:endParaRPr lang="en-GB">
              <a:solidFill>
                <a:srgbClr val="404040"/>
              </a:solidFill>
              <a:latin typeface="Arial" charset="0"/>
            </a:endParaRPr>
          </a:p>
          <a:p>
            <a:pPr eaLnBrk="1" hangingPunct="1">
              <a:defRPr/>
            </a:pPr>
            <a:endParaRPr lang="en-GB">
              <a:latin typeface="Arial" charset="0"/>
              <a:cs typeface="+mn-cs"/>
            </a:endParaRPr>
          </a:p>
          <a:p>
            <a:pPr eaLnBrk="1" hangingPunct="1">
              <a:defRPr/>
            </a:pPr>
            <a:endParaRPr lang="en-GB">
              <a:latin typeface="Arial" charset="0"/>
              <a:cs typeface="+mn-cs"/>
            </a:endParaRPr>
          </a:p>
        </p:txBody>
      </p:sp>
      <p:grpSp>
        <p:nvGrpSpPr>
          <p:cNvPr id="8" name="Group 37">
            <a:extLst>
              <a:ext uri="{FF2B5EF4-FFF2-40B4-BE49-F238E27FC236}">
                <a16:creationId xmlns:a16="http://schemas.microsoft.com/office/drawing/2014/main" id="{4CA9D323-065A-42AA-9077-47366FDF695F}"/>
              </a:ext>
            </a:extLst>
          </p:cNvPr>
          <p:cNvGrpSpPr/>
          <p:nvPr/>
        </p:nvGrpSpPr>
        <p:grpSpPr>
          <a:xfrm>
            <a:off x="791700" y="1592635"/>
            <a:ext cx="522671" cy="503895"/>
            <a:chOff x="2850424" y="1533376"/>
            <a:chExt cx="755923" cy="755923"/>
          </a:xfrm>
        </p:grpSpPr>
        <p:sp>
          <p:nvSpPr>
            <p:cNvPr id="10" name="Oval 24">
              <a:extLst>
                <a:ext uri="{FF2B5EF4-FFF2-40B4-BE49-F238E27FC236}">
                  <a16:creationId xmlns:a16="http://schemas.microsoft.com/office/drawing/2014/main" id="{2EB139AC-5786-4858-A39F-C4CB52F8633A}"/>
                </a:ext>
              </a:extLst>
            </p:cNvPr>
            <p:cNvSpPr/>
            <p:nvPr/>
          </p:nvSpPr>
          <p:spPr>
            <a:xfrm>
              <a:off x="2850424" y="1533376"/>
              <a:ext cx="755923" cy="755923"/>
            </a:xfrm>
            <a:prstGeom prst="ellipse">
              <a:avLst/>
            </a:prstGeom>
            <a:solidFill>
              <a:srgbClr val="9DC6A5"/>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 name="Oval 25">
              <a:extLst>
                <a:ext uri="{FF2B5EF4-FFF2-40B4-BE49-F238E27FC236}">
                  <a16:creationId xmlns:a16="http://schemas.microsoft.com/office/drawing/2014/main" id="{9337F3BE-58ED-4BE5-AF45-58CE3B02FB3C}"/>
                </a:ext>
              </a:extLst>
            </p:cNvPr>
            <p:cNvSpPr/>
            <p:nvPr/>
          </p:nvSpPr>
          <p:spPr>
            <a:xfrm>
              <a:off x="2923289" y="1606241"/>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a:ln>
                    <a:noFill/>
                  </a:ln>
                  <a:solidFill>
                    <a:srgbClr val="34719E"/>
                  </a:solidFill>
                  <a:effectLst/>
                  <a:uLnTx/>
                  <a:uFillTx/>
                  <a:latin typeface="Arial"/>
                  <a:ea typeface="+mn-ea"/>
                  <a:cs typeface="+mn-cs"/>
                </a:rPr>
                <a:t>1</a:t>
              </a:r>
              <a:endParaRPr kumimoji="0" lang="bg-BG" sz="1600" b="1" i="0" u="none" strike="noStrike" kern="0" cap="none" spc="0" normalizeH="0" baseline="0" noProof="0">
                <a:ln>
                  <a:noFill/>
                </a:ln>
                <a:solidFill>
                  <a:srgbClr val="34719E"/>
                </a:solidFill>
                <a:effectLst/>
                <a:uLnTx/>
                <a:uFillTx/>
                <a:latin typeface="Arial"/>
                <a:ea typeface="+mn-ea"/>
                <a:cs typeface="+mn-cs"/>
              </a:endParaRPr>
            </a:p>
          </p:txBody>
        </p:sp>
      </p:grpSp>
      <p:grpSp>
        <p:nvGrpSpPr>
          <p:cNvPr id="12" name="Group 38">
            <a:extLst>
              <a:ext uri="{FF2B5EF4-FFF2-40B4-BE49-F238E27FC236}">
                <a16:creationId xmlns:a16="http://schemas.microsoft.com/office/drawing/2014/main" id="{F5D11E62-60C9-458C-BFC7-A0FB8DA48425}"/>
              </a:ext>
            </a:extLst>
          </p:cNvPr>
          <p:cNvGrpSpPr/>
          <p:nvPr/>
        </p:nvGrpSpPr>
        <p:grpSpPr>
          <a:xfrm>
            <a:off x="791580" y="2384723"/>
            <a:ext cx="522671" cy="523799"/>
            <a:chOff x="2850424" y="2366365"/>
            <a:chExt cx="755923" cy="755923"/>
          </a:xfrm>
        </p:grpSpPr>
        <p:sp>
          <p:nvSpPr>
            <p:cNvPr id="13" name="Oval 22">
              <a:extLst>
                <a:ext uri="{FF2B5EF4-FFF2-40B4-BE49-F238E27FC236}">
                  <a16:creationId xmlns:a16="http://schemas.microsoft.com/office/drawing/2014/main" id="{3C42C6A3-8576-40F7-AF05-D757B7EE726C}"/>
                </a:ext>
              </a:extLst>
            </p:cNvPr>
            <p:cNvSpPr/>
            <p:nvPr/>
          </p:nvSpPr>
          <p:spPr>
            <a:xfrm>
              <a:off x="2850424" y="2366365"/>
              <a:ext cx="755923" cy="755923"/>
            </a:xfrm>
            <a:prstGeom prst="ellipse">
              <a:avLst/>
            </a:prstGeom>
            <a:solidFill>
              <a:srgbClr val="95AFBA"/>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4" name="Oval 23">
              <a:extLst>
                <a:ext uri="{FF2B5EF4-FFF2-40B4-BE49-F238E27FC236}">
                  <a16:creationId xmlns:a16="http://schemas.microsoft.com/office/drawing/2014/main" id="{015D0C14-8C98-4085-BB59-3701536C8C1D}"/>
                </a:ext>
              </a:extLst>
            </p:cNvPr>
            <p:cNvSpPr/>
            <p:nvPr/>
          </p:nvSpPr>
          <p:spPr>
            <a:xfrm>
              <a:off x="2923289" y="2439230"/>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a:ln>
                    <a:noFill/>
                  </a:ln>
                  <a:solidFill>
                    <a:srgbClr val="34719E"/>
                  </a:solidFill>
                  <a:effectLst/>
                  <a:uLnTx/>
                  <a:uFillTx/>
                  <a:latin typeface="Arial"/>
                  <a:ea typeface="+mn-ea"/>
                  <a:cs typeface="+mn-cs"/>
                </a:rPr>
                <a:t>2</a:t>
              </a:r>
              <a:endParaRPr kumimoji="0" lang="bg-BG" sz="1600" b="1" i="0" u="none" strike="noStrike" kern="0" cap="none" spc="0" normalizeH="0" baseline="0" noProof="0">
                <a:ln>
                  <a:noFill/>
                </a:ln>
                <a:solidFill>
                  <a:srgbClr val="34719E"/>
                </a:solidFill>
                <a:effectLst/>
                <a:uLnTx/>
                <a:uFillTx/>
                <a:latin typeface="Arial"/>
                <a:ea typeface="+mn-ea"/>
                <a:cs typeface="+mn-cs"/>
              </a:endParaRPr>
            </a:p>
          </p:txBody>
        </p:sp>
      </p:grpSp>
      <p:grpSp>
        <p:nvGrpSpPr>
          <p:cNvPr id="15" name="Group 39">
            <a:extLst>
              <a:ext uri="{FF2B5EF4-FFF2-40B4-BE49-F238E27FC236}">
                <a16:creationId xmlns:a16="http://schemas.microsoft.com/office/drawing/2014/main" id="{3626A602-45BB-4248-8610-C90265BD2F61}"/>
              </a:ext>
            </a:extLst>
          </p:cNvPr>
          <p:cNvGrpSpPr/>
          <p:nvPr/>
        </p:nvGrpSpPr>
        <p:grpSpPr>
          <a:xfrm>
            <a:off x="791581" y="3229075"/>
            <a:ext cx="522671" cy="523800"/>
            <a:chOff x="2850424" y="3195153"/>
            <a:chExt cx="755923" cy="755923"/>
          </a:xfrm>
        </p:grpSpPr>
        <p:sp>
          <p:nvSpPr>
            <p:cNvPr id="16" name="Oval 20">
              <a:extLst>
                <a:ext uri="{FF2B5EF4-FFF2-40B4-BE49-F238E27FC236}">
                  <a16:creationId xmlns:a16="http://schemas.microsoft.com/office/drawing/2014/main" id="{777CAB85-D7BC-4F82-A47F-FCAA0E9C05DD}"/>
                </a:ext>
              </a:extLst>
            </p:cNvPr>
            <p:cNvSpPr/>
            <p:nvPr/>
          </p:nvSpPr>
          <p:spPr>
            <a:xfrm>
              <a:off x="2850424" y="3195153"/>
              <a:ext cx="755923" cy="755923"/>
            </a:xfrm>
            <a:prstGeom prst="ellipse">
              <a:avLst/>
            </a:prstGeom>
            <a:solidFill>
              <a:srgbClr val="F4D762"/>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7" name="Oval 21">
              <a:extLst>
                <a:ext uri="{FF2B5EF4-FFF2-40B4-BE49-F238E27FC236}">
                  <a16:creationId xmlns:a16="http://schemas.microsoft.com/office/drawing/2014/main" id="{CE7364A9-84E6-4D66-9076-38FD40CD4CD5}"/>
                </a:ext>
              </a:extLst>
            </p:cNvPr>
            <p:cNvSpPr/>
            <p:nvPr/>
          </p:nvSpPr>
          <p:spPr>
            <a:xfrm>
              <a:off x="2923289" y="3268018"/>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a:ln>
                    <a:noFill/>
                  </a:ln>
                  <a:solidFill>
                    <a:srgbClr val="34719E"/>
                  </a:solidFill>
                  <a:effectLst/>
                  <a:uLnTx/>
                  <a:uFillTx/>
                  <a:latin typeface="Arial"/>
                  <a:ea typeface="+mn-ea"/>
                  <a:cs typeface="+mn-cs"/>
                </a:rPr>
                <a:t>3</a:t>
              </a:r>
              <a:endParaRPr kumimoji="0" lang="bg-BG" sz="1600" b="1" i="0" u="none" strike="noStrike" kern="0" cap="none" spc="0" normalizeH="0" baseline="0" noProof="0">
                <a:ln>
                  <a:noFill/>
                </a:ln>
                <a:solidFill>
                  <a:srgbClr val="34719E"/>
                </a:solidFill>
                <a:effectLst/>
                <a:uLnTx/>
                <a:uFillTx/>
                <a:latin typeface="Arial"/>
                <a:ea typeface="+mn-ea"/>
                <a:cs typeface="+mn-cs"/>
              </a:endParaRPr>
            </a:p>
          </p:txBody>
        </p:sp>
      </p:grpSp>
      <p:grpSp>
        <p:nvGrpSpPr>
          <p:cNvPr id="18" name="Group 40">
            <a:extLst>
              <a:ext uri="{FF2B5EF4-FFF2-40B4-BE49-F238E27FC236}">
                <a16:creationId xmlns:a16="http://schemas.microsoft.com/office/drawing/2014/main" id="{763AC370-6404-4A75-BDFD-90832BE36434}"/>
              </a:ext>
            </a:extLst>
          </p:cNvPr>
          <p:cNvGrpSpPr/>
          <p:nvPr/>
        </p:nvGrpSpPr>
        <p:grpSpPr>
          <a:xfrm>
            <a:off x="800810" y="4019084"/>
            <a:ext cx="522671" cy="525879"/>
            <a:chOff x="2850424" y="4023941"/>
            <a:chExt cx="755923" cy="755923"/>
          </a:xfrm>
        </p:grpSpPr>
        <p:sp>
          <p:nvSpPr>
            <p:cNvPr id="19" name="Oval 11">
              <a:extLst>
                <a:ext uri="{FF2B5EF4-FFF2-40B4-BE49-F238E27FC236}">
                  <a16:creationId xmlns:a16="http://schemas.microsoft.com/office/drawing/2014/main" id="{2854AC84-8BCD-4D4A-A8C7-117B2BE7412E}"/>
                </a:ext>
              </a:extLst>
            </p:cNvPr>
            <p:cNvSpPr/>
            <p:nvPr/>
          </p:nvSpPr>
          <p:spPr>
            <a:xfrm>
              <a:off x="2850424" y="4023941"/>
              <a:ext cx="755923" cy="755923"/>
            </a:xfrm>
            <a:prstGeom prst="ellipse">
              <a:avLst/>
            </a:prstGeom>
            <a:solidFill>
              <a:srgbClr val="F76864"/>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20" name="Oval 12">
              <a:extLst>
                <a:ext uri="{FF2B5EF4-FFF2-40B4-BE49-F238E27FC236}">
                  <a16:creationId xmlns:a16="http://schemas.microsoft.com/office/drawing/2014/main" id="{6EAFB5E3-A80E-4C5B-B684-95244054C3EB}"/>
                </a:ext>
              </a:extLst>
            </p:cNvPr>
            <p:cNvSpPr/>
            <p:nvPr/>
          </p:nvSpPr>
          <p:spPr>
            <a:xfrm>
              <a:off x="2923289" y="4096806"/>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a:ln>
                    <a:noFill/>
                  </a:ln>
                  <a:solidFill>
                    <a:srgbClr val="34719E"/>
                  </a:solidFill>
                  <a:effectLst/>
                  <a:uLnTx/>
                  <a:uFillTx/>
                  <a:latin typeface="Arial"/>
                  <a:ea typeface="+mn-ea"/>
                  <a:cs typeface="+mn-cs"/>
                </a:rPr>
                <a:t>4</a:t>
              </a:r>
              <a:endParaRPr kumimoji="0" lang="bg-BG" sz="1600" b="1" i="0" u="none" strike="noStrike" kern="0" cap="none" spc="0" normalizeH="0" baseline="0" noProof="0">
                <a:ln>
                  <a:noFill/>
                </a:ln>
                <a:solidFill>
                  <a:srgbClr val="34719E"/>
                </a:solidFill>
                <a:effectLst/>
                <a:uLnTx/>
                <a:uFillTx/>
                <a:latin typeface="Arial"/>
                <a:ea typeface="+mn-ea"/>
                <a:cs typeface="+mn-cs"/>
              </a:endParaRPr>
            </a:p>
          </p:txBody>
        </p:sp>
      </p:grpSp>
      <p:grpSp>
        <p:nvGrpSpPr>
          <p:cNvPr id="2" name="Grupo 1">
            <a:extLst>
              <a:ext uri="{FF2B5EF4-FFF2-40B4-BE49-F238E27FC236}">
                <a16:creationId xmlns:a16="http://schemas.microsoft.com/office/drawing/2014/main" id="{8BB86A08-58F8-4D29-B3B9-1AE7E21FBC72}"/>
              </a:ext>
            </a:extLst>
          </p:cNvPr>
          <p:cNvGrpSpPr/>
          <p:nvPr/>
        </p:nvGrpSpPr>
        <p:grpSpPr>
          <a:xfrm>
            <a:off x="10368" y="8620"/>
            <a:ext cx="8763496" cy="756084"/>
            <a:chOff x="10368" y="8620"/>
            <a:chExt cx="8763496" cy="756084"/>
          </a:xfrm>
        </p:grpSpPr>
        <p:sp>
          <p:nvSpPr>
            <p:cNvPr id="21" name="Titel 1">
              <a:extLst>
                <a:ext uri="{FF2B5EF4-FFF2-40B4-BE49-F238E27FC236}">
                  <a16:creationId xmlns:a16="http://schemas.microsoft.com/office/drawing/2014/main" id="{48A3F454-0E8D-494B-BF1D-D8188340F9CA}"/>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6" name="Round Diagonal Corner Rectangle 9">
              <a:extLst>
                <a:ext uri="{FF2B5EF4-FFF2-40B4-BE49-F238E27FC236}">
                  <a16:creationId xmlns:a16="http://schemas.microsoft.com/office/drawing/2014/main" id="{B6BA4663-5D1D-4042-9D5B-B6B21E6EED84}"/>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7" name="TextBox 3">
              <a:extLst>
                <a:ext uri="{FF2B5EF4-FFF2-40B4-BE49-F238E27FC236}">
                  <a16:creationId xmlns:a16="http://schemas.microsoft.com/office/drawing/2014/main" id="{E33229C0-7374-4A4B-BD0B-9108CC6519E0}"/>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22" name="Rectángulo 21">
              <a:extLst>
                <a:ext uri="{FF2B5EF4-FFF2-40B4-BE49-F238E27FC236}">
                  <a16:creationId xmlns:a16="http://schemas.microsoft.com/office/drawing/2014/main" id="{0A4D4A4F-A00B-48A6-AAF8-5C1A2490415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3 Título">
            <a:extLst>
              <a:ext uri="{FF2B5EF4-FFF2-40B4-BE49-F238E27FC236}">
                <a16:creationId xmlns:a16="http://schemas.microsoft.com/office/drawing/2014/main" id="{E3B8F5E5-C07B-4361-A93B-1CFF7FC1829C}"/>
              </a:ext>
            </a:extLst>
          </p:cNvPr>
          <p:cNvSpPr>
            <a:spLocks noGrp="1"/>
          </p:cNvSpPr>
          <p:nvPr>
            <p:ph type="title"/>
          </p:nvPr>
        </p:nvSpPr>
        <p:spPr bwMode="auto">
          <a:xfrm>
            <a:off x="900113" y="157163"/>
            <a:ext cx="8208962"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Keep some ideas in mind</a:t>
            </a:r>
          </a:p>
        </p:txBody>
      </p:sp>
      <p:pic>
        <p:nvPicPr>
          <p:cNvPr id="54275" name="Picture 2">
            <a:extLst>
              <a:ext uri="{FF2B5EF4-FFF2-40B4-BE49-F238E27FC236}">
                <a16:creationId xmlns:a16="http://schemas.microsoft.com/office/drawing/2014/main" id="{227B1483-9884-41F9-A7F4-464834322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0"/>
          <a:stretch>
            <a:fillRect/>
          </a:stretch>
        </p:blipFill>
        <p:spPr bwMode="auto">
          <a:xfrm>
            <a:off x="362856" y="952488"/>
            <a:ext cx="5755369" cy="351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a:extLst>
              <a:ext uri="{FF2B5EF4-FFF2-40B4-BE49-F238E27FC236}">
                <a16:creationId xmlns:a16="http://schemas.microsoft.com/office/drawing/2014/main" id="{F94C3B04-D4D7-4F72-AEB9-C37421B10BF6}"/>
              </a:ext>
            </a:extLst>
          </p:cNvPr>
          <p:cNvSpPr/>
          <p:nvPr/>
        </p:nvSpPr>
        <p:spPr>
          <a:xfrm>
            <a:off x="5292080" y="986668"/>
            <a:ext cx="865704" cy="334837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solidFill>
                <a:schemeClr val="accent5">
                  <a:lumMod val="60000"/>
                  <a:lumOff val="40000"/>
                </a:schemeClr>
              </a:solidFill>
            </a:endParaRPr>
          </a:p>
        </p:txBody>
      </p:sp>
      <p:sp>
        <p:nvSpPr>
          <p:cNvPr id="54277" name="4 CuadroTexto">
            <a:extLst>
              <a:ext uri="{FF2B5EF4-FFF2-40B4-BE49-F238E27FC236}">
                <a16:creationId xmlns:a16="http://schemas.microsoft.com/office/drawing/2014/main" id="{C40F7E5E-E6AB-4A2B-B0CE-FC4C8E6BF17D}"/>
              </a:ext>
            </a:extLst>
          </p:cNvPr>
          <p:cNvSpPr txBox="1">
            <a:spLocks noChangeArrowheads="1"/>
          </p:cNvSpPr>
          <p:nvPr/>
        </p:nvSpPr>
        <p:spPr bwMode="auto">
          <a:xfrm>
            <a:off x="6191803" y="2180404"/>
            <a:ext cx="24536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600"/>
              <a:t>Escala de color ajustable según el rango de medición.</a:t>
            </a:r>
            <a:endParaRPr lang="en-GB" altLang="en-US" sz="1600"/>
          </a:p>
        </p:txBody>
      </p:sp>
      <p:sp>
        <p:nvSpPr>
          <p:cNvPr id="54278" name="5 CuadroTexto">
            <a:extLst>
              <a:ext uri="{FF2B5EF4-FFF2-40B4-BE49-F238E27FC236}">
                <a16:creationId xmlns:a16="http://schemas.microsoft.com/office/drawing/2014/main" id="{83AFA5C3-E2F3-4BE8-8EA1-7FBD124AF16D}"/>
              </a:ext>
            </a:extLst>
          </p:cNvPr>
          <p:cNvSpPr txBox="1">
            <a:spLocks noChangeArrowheads="1"/>
          </p:cNvSpPr>
          <p:nvPr/>
        </p:nvSpPr>
        <p:spPr bwMode="auto">
          <a:xfrm>
            <a:off x="362856" y="4849813"/>
            <a:ext cx="18472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dirty="0"/>
              <a:t>Es importante tomar una fotografía.</a:t>
            </a:r>
            <a:endParaRPr lang="en-GB" altLang="en-US" sz="1400" dirty="0"/>
          </a:p>
        </p:txBody>
      </p:sp>
      <p:sp>
        <p:nvSpPr>
          <p:cNvPr id="54279" name="7 CuadroTexto">
            <a:extLst>
              <a:ext uri="{FF2B5EF4-FFF2-40B4-BE49-F238E27FC236}">
                <a16:creationId xmlns:a16="http://schemas.microsoft.com/office/drawing/2014/main" id="{D6EC46FF-03D1-4893-ACAB-8AD67F03E8FD}"/>
              </a:ext>
            </a:extLst>
          </p:cNvPr>
          <p:cNvSpPr txBox="1">
            <a:spLocks noChangeArrowheads="1"/>
          </p:cNvSpPr>
          <p:nvPr/>
        </p:nvSpPr>
        <p:spPr bwMode="auto">
          <a:xfrm>
            <a:off x="2473073" y="4686065"/>
            <a:ext cx="38544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400"/>
              <a:t>Enfocando la cámara y ajustando la distancia de medición.</a:t>
            </a:r>
          </a:p>
          <a:p>
            <a:pPr algn="l"/>
            <a:r>
              <a:rPr lang="es-ES" altLang="en-US" sz="1400"/>
              <a:t>Evite la radiación del sol, las luces, etc., ya que pueden provocar perturbaciones.</a:t>
            </a:r>
            <a:endParaRPr lang="en-GB" altLang="en-US" sz="1400"/>
          </a:p>
        </p:txBody>
      </p:sp>
      <p:sp>
        <p:nvSpPr>
          <p:cNvPr id="8" name="CuadroTexto 7">
            <a:extLst>
              <a:ext uri="{FF2B5EF4-FFF2-40B4-BE49-F238E27FC236}">
                <a16:creationId xmlns:a16="http://schemas.microsoft.com/office/drawing/2014/main" id="{598696C9-3FE1-4847-9EA6-CDF8B081E839}"/>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CÁMARA TERMOGRÁFICA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3 Título">
            <a:extLst>
              <a:ext uri="{FF2B5EF4-FFF2-40B4-BE49-F238E27FC236}">
                <a16:creationId xmlns:a16="http://schemas.microsoft.com/office/drawing/2014/main" id="{9D3BCAA7-1F57-4261-8E58-D13DC3ADAC9F}"/>
              </a:ext>
            </a:extLst>
          </p:cNvPr>
          <p:cNvSpPr>
            <a:spLocks noGrp="1"/>
          </p:cNvSpPr>
          <p:nvPr>
            <p:ph type="title"/>
          </p:nvPr>
        </p:nvSpPr>
        <p:spPr bwMode="auto">
          <a:xfrm>
            <a:off x="898525" y="203200"/>
            <a:ext cx="8208963"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sz="2800"/>
              <a:t>Why thermography is useful?</a:t>
            </a:r>
          </a:p>
        </p:txBody>
      </p:sp>
      <p:pic>
        <p:nvPicPr>
          <p:cNvPr id="56323" name="Picture 2">
            <a:extLst>
              <a:ext uri="{FF2B5EF4-FFF2-40B4-BE49-F238E27FC236}">
                <a16:creationId xmlns:a16="http://schemas.microsoft.com/office/drawing/2014/main" id="{D9069B57-A5AC-4271-ACB2-A927901E0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3761177" y="3372164"/>
            <a:ext cx="5003348" cy="2031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324" name="Picture 3">
            <a:extLst>
              <a:ext uri="{FF2B5EF4-FFF2-40B4-BE49-F238E27FC236}">
                <a16:creationId xmlns:a16="http://schemas.microsoft.com/office/drawing/2014/main" id="{CA804C21-F639-43E1-89A1-C7B47DA1D6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67"/>
          <a:stretch/>
        </p:blipFill>
        <p:spPr bwMode="auto">
          <a:xfrm>
            <a:off x="3816287" y="1166677"/>
            <a:ext cx="5102225" cy="1672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325" name="Picture 4">
            <a:extLst>
              <a:ext uri="{FF2B5EF4-FFF2-40B4-BE49-F238E27FC236}">
                <a16:creationId xmlns:a16="http://schemas.microsoft.com/office/drawing/2014/main" id="{FA957B7A-AD7F-4D28-9E76-A890B9C2B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67" y="925947"/>
            <a:ext cx="2455863" cy="1925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326" name="1 CuadroTexto">
            <a:extLst>
              <a:ext uri="{FF2B5EF4-FFF2-40B4-BE49-F238E27FC236}">
                <a16:creationId xmlns:a16="http://schemas.microsoft.com/office/drawing/2014/main" id="{45A95293-7F8C-4ADD-A516-31F67BA7380A}"/>
              </a:ext>
            </a:extLst>
          </p:cNvPr>
          <p:cNvSpPr txBox="1">
            <a:spLocks noChangeArrowheads="1"/>
          </p:cNvSpPr>
          <p:nvPr/>
        </p:nvSpPr>
        <p:spPr bwMode="auto">
          <a:xfrm>
            <a:off x="279038" y="2939015"/>
            <a:ext cx="2880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a:solidFill>
                  <a:srgbClr val="404040"/>
                </a:solidFill>
              </a:rPr>
              <a:t>Detección de termitas</a:t>
            </a:r>
          </a:p>
        </p:txBody>
      </p:sp>
      <p:sp>
        <p:nvSpPr>
          <p:cNvPr id="56327" name="8 CuadroTexto">
            <a:extLst>
              <a:ext uri="{FF2B5EF4-FFF2-40B4-BE49-F238E27FC236}">
                <a16:creationId xmlns:a16="http://schemas.microsoft.com/office/drawing/2014/main" id="{F3A39222-6E76-4E59-9555-1923FFA4F112}"/>
              </a:ext>
            </a:extLst>
          </p:cNvPr>
          <p:cNvSpPr txBox="1">
            <a:spLocks noChangeArrowheads="1"/>
          </p:cNvSpPr>
          <p:nvPr/>
        </p:nvSpPr>
        <p:spPr bwMode="auto">
          <a:xfrm>
            <a:off x="4671949" y="2939015"/>
            <a:ext cx="3698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a:solidFill>
                  <a:srgbClr val="404040"/>
                </a:solidFill>
              </a:rPr>
              <a:t>Detección de humedad</a:t>
            </a:r>
          </a:p>
        </p:txBody>
      </p:sp>
      <p:sp>
        <p:nvSpPr>
          <p:cNvPr id="56328" name="9 CuadroTexto">
            <a:extLst>
              <a:ext uri="{FF2B5EF4-FFF2-40B4-BE49-F238E27FC236}">
                <a16:creationId xmlns:a16="http://schemas.microsoft.com/office/drawing/2014/main" id="{3900B20F-332C-430F-B39C-79FE5FFDFD63}"/>
              </a:ext>
            </a:extLst>
          </p:cNvPr>
          <p:cNvSpPr txBox="1">
            <a:spLocks noChangeArrowheads="1"/>
          </p:cNvSpPr>
          <p:nvPr/>
        </p:nvSpPr>
        <p:spPr bwMode="auto">
          <a:xfrm>
            <a:off x="4671949" y="5531943"/>
            <a:ext cx="3698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b="1" dirty="0">
                <a:solidFill>
                  <a:srgbClr val="404040"/>
                </a:solidFill>
              </a:rPr>
              <a:t>Detección de infiltraciones</a:t>
            </a:r>
          </a:p>
        </p:txBody>
      </p:sp>
      <p:pic>
        <p:nvPicPr>
          <p:cNvPr id="56329" name="2 Imagen" descr="Recorte de pantalla">
            <a:extLst>
              <a:ext uri="{FF2B5EF4-FFF2-40B4-BE49-F238E27FC236}">
                <a16:creationId xmlns:a16="http://schemas.microsoft.com/office/drawing/2014/main" id="{CA29F265-3F1A-4192-A80C-3E5C146626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153" y="3511461"/>
            <a:ext cx="2492375" cy="189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330" name="10 CuadroTexto">
            <a:extLst>
              <a:ext uri="{FF2B5EF4-FFF2-40B4-BE49-F238E27FC236}">
                <a16:creationId xmlns:a16="http://schemas.microsoft.com/office/drawing/2014/main" id="{6920A55A-A593-4641-AF56-9DDC748D423F}"/>
              </a:ext>
            </a:extLst>
          </p:cNvPr>
          <p:cNvSpPr txBox="1">
            <a:spLocks noChangeArrowheads="1"/>
          </p:cNvSpPr>
          <p:nvPr/>
        </p:nvSpPr>
        <p:spPr bwMode="auto">
          <a:xfrm>
            <a:off x="386877" y="5531943"/>
            <a:ext cx="2574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a:solidFill>
                  <a:srgbClr val="404040"/>
                </a:solidFill>
              </a:rPr>
              <a:t>Condensaciones</a:t>
            </a:r>
          </a:p>
        </p:txBody>
      </p:sp>
      <p:sp>
        <p:nvSpPr>
          <p:cNvPr id="11" name="CuadroTexto 10">
            <a:extLst>
              <a:ext uri="{FF2B5EF4-FFF2-40B4-BE49-F238E27FC236}">
                <a16:creationId xmlns:a16="http://schemas.microsoft.com/office/drawing/2014/main" id="{4259E5D5-BB94-4911-9DD9-80CE253D61CA}"/>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CÁMARA TERMOGRÁFICA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10">
            <a:extLst>
              <a:ext uri="{FF2B5EF4-FFF2-40B4-BE49-F238E27FC236}">
                <a16:creationId xmlns:a16="http://schemas.microsoft.com/office/drawing/2014/main" id="{99F43ECC-20F8-4372-B8BF-E1F74A234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1" t="30434" r="58405"/>
          <a:stretch>
            <a:fillRect/>
          </a:stretch>
        </p:blipFill>
        <p:spPr bwMode="auto">
          <a:xfrm>
            <a:off x="2591780" y="1119851"/>
            <a:ext cx="3588347" cy="4618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8E011304-DB16-44BC-B0B0-2CD972CCBB95}"/>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MEDIDOR DEL VALOR 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5E75F5B-FD9D-4FE7-99EE-EDB688626E04}"/>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60419" name="3 Título">
            <a:extLst>
              <a:ext uri="{FF2B5EF4-FFF2-40B4-BE49-F238E27FC236}">
                <a16:creationId xmlns:a16="http://schemas.microsoft.com/office/drawing/2014/main" id="{15C20343-2C35-4589-9D03-1B713733C2BE}"/>
              </a:ext>
            </a:extLst>
          </p:cNvPr>
          <p:cNvSpPr>
            <a:spLocks noGrp="1"/>
          </p:cNvSpPr>
          <p:nvPr>
            <p:ph type="title"/>
          </p:nvPr>
        </p:nvSpPr>
        <p:spPr bwMode="auto">
          <a:xfrm>
            <a:off x="287338" y="215900"/>
            <a:ext cx="8713787"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Thermal transmittance</a:t>
            </a:r>
          </a:p>
        </p:txBody>
      </p:sp>
      <p:pic>
        <p:nvPicPr>
          <p:cNvPr id="60420" name="Picture 10">
            <a:extLst>
              <a:ext uri="{FF2B5EF4-FFF2-40B4-BE49-F238E27FC236}">
                <a16:creationId xmlns:a16="http://schemas.microsoft.com/office/drawing/2014/main" id="{0B280312-364D-4D32-9AF7-BDE4C8773DC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9152" t="18620" r="8046" b="63795"/>
          <a:stretch>
            <a:fillRect/>
          </a:stretch>
        </p:blipFill>
        <p:spPr bwMode="auto">
          <a:xfrm>
            <a:off x="4981301" y="2082801"/>
            <a:ext cx="3179763" cy="97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10">
            <a:extLst>
              <a:ext uri="{FF2B5EF4-FFF2-40B4-BE49-F238E27FC236}">
                <a16:creationId xmlns:a16="http://schemas.microsoft.com/office/drawing/2014/main" id="{CC8F12CB-E0DF-4EC0-A157-9B51EF680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28528" r="56477"/>
          <a:stretch>
            <a:fillRect/>
          </a:stretch>
        </p:blipFill>
        <p:spPr bwMode="auto">
          <a:xfrm>
            <a:off x="539552" y="2190749"/>
            <a:ext cx="3109638" cy="3830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422" name="Picture 10">
            <a:extLst>
              <a:ext uri="{FF2B5EF4-FFF2-40B4-BE49-F238E27FC236}">
                <a16:creationId xmlns:a16="http://schemas.microsoft.com/office/drawing/2014/main" id="{6727FDF6-0266-47D9-B49D-E2B1149FB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089" t="35150"/>
          <a:stretch>
            <a:fillRect/>
          </a:stretch>
        </p:blipFill>
        <p:spPr bwMode="auto">
          <a:xfrm>
            <a:off x="4560565" y="2968625"/>
            <a:ext cx="3384215" cy="305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3" name="1 CuadroTexto">
            <a:extLst>
              <a:ext uri="{FF2B5EF4-FFF2-40B4-BE49-F238E27FC236}">
                <a16:creationId xmlns:a16="http://schemas.microsoft.com/office/drawing/2014/main" id="{C667CF97-6744-49CF-93FF-4A783F46CA09}"/>
              </a:ext>
            </a:extLst>
          </p:cNvPr>
          <p:cNvSpPr txBox="1">
            <a:spLocks noChangeArrowheads="1"/>
          </p:cNvSpPr>
          <p:nvPr/>
        </p:nvSpPr>
        <p:spPr bwMode="auto">
          <a:xfrm>
            <a:off x="287338" y="1030288"/>
            <a:ext cx="828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a:solidFill>
                  <a:srgbClr val="404040"/>
                </a:solidFill>
              </a:rPr>
              <a:t>La transmitancia térmica o valor U, es la tasa de transferencia de calor a través de un metro cuadrado de una estructura, dividida por la diferencia de temperatura entre la estructura. W / m</a:t>
            </a:r>
            <a:r>
              <a:rPr lang="es-ES" altLang="en-US" baseline="30000">
                <a:solidFill>
                  <a:srgbClr val="404040"/>
                </a:solidFill>
              </a:rPr>
              <a:t>2</a:t>
            </a:r>
            <a:r>
              <a:rPr lang="es-ES" altLang="en-US">
                <a:solidFill>
                  <a:srgbClr val="404040"/>
                </a:solidFill>
              </a:rPr>
              <a:t>K.</a:t>
            </a:r>
            <a:endParaRPr lang="en-GB" altLang="en-US">
              <a:solidFill>
                <a:srgbClr val="404040"/>
              </a:solidFill>
            </a:endParaRPr>
          </a:p>
        </p:txBody>
      </p:sp>
      <p:sp>
        <p:nvSpPr>
          <p:cNvPr id="8" name="CuadroTexto 7">
            <a:extLst>
              <a:ext uri="{FF2B5EF4-FFF2-40B4-BE49-F238E27FC236}">
                <a16:creationId xmlns:a16="http://schemas.microsoft.com/office/drawing/2014/main" id="{B5F34128-D127-4948-ABC1-05AC5C568983}"/>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MEDIDOR DEL VALOR U</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Título">
            <a:extLst>
              <a:ext uri="{FF2B5EF4-FFF2-40B4-BE49-F238E27FC236}">
                <a16:creationId xmlns:a16="http://schemas.microsoft.com/office/drawing/2014/main" id="{6D79D87D-EE80-42D4-BD2B-97CDF4E85D12}"/>
              </a:ext>
            </a:extLst>
          </p:cNvPr>
          <p:cNvSpPr>
            <a:spLocks noGrp="1"/>
          </p:cNvSpPr>
          <p:nvPr>
            <p:ph type="title"/>
          </p:nvPr>
        </p:nvSpPr>
        <p:spPr bwMode="auto">
          <a:xfrm>
            <a:off x="395288" y="215900"/>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Basis of calculation</a:t>
            </a:r>
          </a:p>
        </p:txBody>
      </p:sp>
      <p:pic>
        <p:nvPicPr>
          <p:cNvPr id="62467" name="4 Marcador de contenido" descr="Recorte de pantalla">
            <a:extLst>
              <a:ext uri="{FF2B5EF4-FFF2-40B4-BE49-F238E27FC236}">
                <a16:creationId xmlns:a16="http://schemas.microsoft.com/office/drawing/2014/main" id="{07822313-3BCD-45D0-B224-EAFCEF095F69}"/>
              </a:ext>
            </a:extLst>
          </p:cNvPr>
          <p:cNvPicPr>
            <a:picLocks noChangeAspect="1"/>
          </p:cNvPicPr>
          <p:nvPr/>
        </p:nvPicPr>
        <p:blipFill>
          <a:blip r:embed="rId3">
            <a:extLst>
              <a:ext uri="{28A0092B-C50C-407E-A947-70E740481C1C}">
                <a14:useLocalDpi xmlns:a14="http://schemas.microsoft.com/office/drawing/2010/main" val="0"/>
              </a:ext>
            </a:extLst>
          </a:blip>
          <a:srcRect l="6020" b="59972"/>
          <a:stretch>
            <a:fillRect/>
          </a:stretch>
        </p:blipFill>
        <p:spPr bwMode="auto">
          <a:xfrm>
            <a:off x="323528" y="711437"/>
            <a:ext cx="3926055" cy="199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10">
            <a:extLst>
              <a:ext uri="{FF2B5EF4-FFF2-40B4-BE49-F238E27FC236}">
                <a16:creationId xmlns:a16="http://schemas.microsoft.com/office/drawing/2014/main" id="{BC51DB14-69A3-47FF-A36A-92005DBF376B}"/>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49152" t="18620" r="8046" b="63795"/>
          <a:stretch>
            <a:fillRect/>
          </a:stretch>
        </p:blipFill>
        <p:spPr bwMode="auto">
          <a:xfrm>
            <a:off x="4572045" y="1254907"/>
            <a:ext cx="341683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6 CuadroTexto">
            <a:extLst>
              <a:ext uri="{FF2B5EF4-FFF2-40B4-BE49-F238E27FC236}">
                <a16:creationId xmlns:a16="http://schemas.microsoft.com/office/drawing/2014/main" id="{A9A3E829-1C5C-4DF0-96C0-5263DADBFA38}"/>
              </a:ext>
            </a:extLst>
          </p:cNvPr>
          <p:cNvSpPr txBox="1">
            <a:spLocks noChangeArrowheads="1"/>
          </p:cNvSpPr>
          <p:nvPr/>
        </p:nvSpPr>
        <p:spPr bwMode="auto">
          <a:xfrm>
            <a:off x="335874" y="2694831"/>
            <a:ext cx="8268376" cy="336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lnSpc>
                <a:spcPct val="150000"/>
              </a:lnSpc>
              <a:buFont typeface="Wingdings" panose="05000000000000000000" pitchFamily="2" charset="2"/>
              <a:buChar char="§"/>
            </a:pPr>
            <a:r>
              <a:rPr lang="es-ES" altLang="en-US" sz="1800">
                <a:solidFill>
                  <a:srgbClr val="404040"/>
                </a:solidFill>
              </a:rPr>
              <a:t>Las transmisiones térmicas de la mayoría de las paredes y techos se pueden calcular utilizando la norma ISO 6946.</a:t>
            </a:r>
          </a:p>
          <a:p>
            <a:pPr algn="l">
              <a:lnSpc>
                <a:spcPct val="150000"/>
              </a:lnSpc>
              <a:buFont typeface="Wingdings" panose="05000000000000000000" pitchFamily="2" charset="2"/>
              <a:buChar char="§"/>
            </a:pPr>
            <a:r>
              <a:rPr lang="es-ES" altLang="en-US" sz="1800">
                <a:solidFill>
                  <a:srgbClr val="404040"/>
                </a:solidFill>
              </a:rPr>
              <a:t>Para la mayoría de las plantas bajas se puede calcular utilizando la norma ISO 13370.</a:t>
            </a:r>
          </a:p>
          <a:p>
            <a:pPr algn="l">
              <a:lnSpc>
                <a:spcPct val="150000"/>
              </a:lnSpc>
              <a:buFont typeface="Wingdings" panose="05000000000000000000" pitchFamily="2" charset="2"/>
              <a:buChar char="§"/>
            </a:pPr>
            <a:r>
              <a:rPr lang="es-ES" altLang="en-US" sz="1800">
                <a:solidFill>
                  <a:srgbClr val="404040"/>
                </a:solidFill>
              </a:rPr>
              <a:t>Para la mayoría de las ventanas, la transmitancia térmica se puede calcular utilizando ISO 10077 o ISO 15099.</a:t>
            </a:r>
          </a:p>
          <a:p>
            <a:pPr algn="l">
              <a:lnSpc>
                <a:spcPct val="150000"/>
              </a:lnSpc>
              <a:buFont typeface="Wingdings" panose="05000000000000000000" pitchFamily="2" charset="2"/>
              <a:buChar char="§"/>
            </a:pPr>
            <a:r>
              <a:rPr lang="es-ES" altLang="en-US" sz="1800">
                <a:solidFill>
                  <a:srgbClr val="404040"/>
                </a:solidFill>
              </a:rPr>
              <a:t>ISO 9869 describe cómo medir la transmitancia térmica de una estructura de manera experimental.</a:t>
            </a:r>
            <a:endParaRPr lang="en-GB" altLang="en-US" sz="1800">
              <a:solidFill>
                <a:srgbClr val="404040"/>
              </a:solidFill>
            </a:endParaRPr>
          </a:p>
        </p:txBody>
      </p:sp>
      <p:sp>
        <p:nvSpPr>
          <p:cNvPr id="6" name="CuadroTexto 5">
            <a:extLst>
              <a:ext uri="{FF2B5EF4-FFF2-40B4-BE49-F238E27FC236}">
                <a16:creationId xmlns:a16="http://schemas.microsoft.com/office/drawing/2014/main" id="{1EA336CB-1856-456C-81E0-78F195AF06A7}"/>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MEDIDOR DEL VALOR U</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Título">
            <a:extLst>
              <a:ext uri="{FF2B5EF4-FFF2-40B4-BE49-F238E27FC236}">
                <a16:creationId xmlns:a16="http://schemas.microsoft.com/office/drawing/2014/main" id="{17AF21CA-4B45-4B4E-AA39-EA925C14EF67}"/>
              </a:ext>
            </a:extLst>
          </p:cNvPr>
          <p:cNvSpPr>
            <a:spLocks noGrp="1"/>
          </p:cNvSpPr>
          <p:nvPr>
            <p:ph type="title"/>
          </p:nvPr>
        </p:nvSpPr>
        <p:spPr bwMode="auto">
          <a:xfrm>
            <a:off x="358775" y="107950"/>
            <a:ext cx="8208963"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Basis of calculation</a:t>
            </a:r>
          </a:p>
        </p:txBody>
      </p:sp>
      <p:pic>
        <p:nvPicPr>
          <p:cNvPr id="64515" name="4 Marcador de contenido" descr="Recorte de pantalla">
            <a:extLst>
              <a:ext uri="{FF2B5EF4-FFF2-40B4-BE49-F238E27FC236}">
                <a16:creationId xmlns:a16="http://schemas.microsoft.com/office/drawing/2014/main" id="{52DF1336-F274-482E-94A2-162179064B44}"/>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l="6020" t="54179"/>
          <a:stretch>
            <a:fillRect/>
          </a:stretch>
        </p:blipFill>
        <p:spPr bwMode="auto">
          <a:xfrm>
            <a:off x="190501" y="3393430"/>
            <a:ext cx="4075112" cy="2366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4 Marcador de contenido" descr="Recorte de pantalla">
            <a:extLst>
              <a:ext uri="{FF2B5EF4-FFF2-40B4-BE49-F238E27FC236}">
                <a16:creationId xmlns:a16="http://schemas.microsoft.com/office/drawing/2014/main" id="{3A770E58-1225-4F74-8824-691F2BEB7723}"/>
              </a:ext>
            </a:extLst>
          </p:cNvPr>
          <p:cNvPicPr>
            <a:picLocks noChangeAspect="1"/>
          </p:cNvPicPr>
          <p:nvPr/>
        </p:nvPicPr>
        <p:blipFill>
          <a:blip r:embed="rId3">
            <a:extLst>
              <a:ext uri="{28A0092B-C50C-407E-A947-70E740481C1C}">
                <a14:useLocalDpi xmlns:a14="http://schemas.microsoft.com/office/drawing/2010/main" val="0"/>
              </a:ext>
            </a:extLst>
          </a:blip>
          <a:srcRect l="6020" b="59972"/>
          <a:stretch>
            <a:fillRect/>
          </a:stretch>
        </p:blipFill>
        <p:spPr bwMode="auto">
          <a:xfrm>
            <a:off x="190500" y="1160463"/>
            <a:ext cx="4075113"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2 CuadroTexto">
            <a:extLst>
              <a:ext uri="{FF2B5EF4-FFF2-40B4-BE49-F238E27FC236}">
                <a16:creationId xmlns:a16="http://schemas.microsoft.com/office/drawing/2014/main" id="{2EAD6068-AA47-43C3-9F34-33D7155FD8E8}"/>
              </a:ext>
            </a:extLst>
          </p:cNvPr>
          <p:cNvSpPr txBox="1">
            <a:spLocks noChangeArrowheads="1"/>
          </p:cNvSpPr>
          <p:nvPr/>
        </p:nvSpPr>
        <p:spPr bwMode="auto">
          <a:xfrm>
            <a:off x="4320601" y="1536776"/>
            <a:ext cx="4832350" cy="37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eaLnBrk="1" hangingPunct="1">
              <a:lnSpc>
                <a:spcPct val="150000"/>
              </a:lnSpc>
              <a:buFont typeface="Wingdings" panose="05000000000000000000" pitchFamily="2" charset="2"/>
              <a:buChar char="§"/>
            </a:pPr>
            <a:r>
              <a:rPr lang="es-ES" altLang="en-US" sz="1600" b="1">
                <a:solidFill>
                  <a:srgbClr val="404040"/>
                </a:solidFill>
              </a:rPr>
              <a:t>Q/A: </a:t>
            </a:r>
            <a:r>
              <a:rPr lang="es-ES" altLang="en-US" sz="1600">
                <a:solidFill>
                  <a:srgbClr val="404040"/>
                </a:solidFill>
              </a:rPr>
              <a:t>Tasa de calor y superficie[W/m</a:t>
            </a:r>
            <a:r>
              <a:rPr lang="es-ES" altLang="en-US" sz="1600" baseline="30000">
                <a:solidFill>
                  <a:srgbClr val="404040"/>
                </a:solidFill>
              </a:rPr>
              <a:t>2</a:t>
            </a:r>
            <a:r>
              <a:rPr lang="es-ES" altLang="en-US" sz="1600">
                <a:solidFill>
                  <a:srgbClr val="404040"/>
                </a:solidFill>
              </a:rPr>
              <a:t>]</a:t>
            </a:r>
          </a:p>
          <a:p>
            <a:pPr algn="l" eaLnBrk="1" hangingPunct="1">
              <a:lnSpc>
                <a:spcPct val="150000"/>
              </a:lnSpc>
              <a:buFont typeface="Wingdings" panose="05000000000000000000" pitchFamily="2" charset="2"/>
              <a:buChar char="§"/>
            </a:pPr>
            <a:r>
              <a:rPr lang="es-ES" altLang="en-US" sz="1600" b="1">
                <a:solidFill>
                  <a:srgbClr val="404040"/>
                </a:solidFill>
              </a:rPr>
              <a:t>e: </a:t>
            </a:r>
            <a:r>
              <a:rPr lang="es-ES" altLang="en-US" sz="1600">
                <a:solidFill>
                  <a:srgbClr val="404040"/>
                </a:solidFill>
              </a:rPr>
              <a:t>espesor [m]</a:t>
            </a:r>
          </a:p>
          <a:p>
            <a:pPr algn="l" eaLnBrk="1" hangingPunct="1">
              <a:lnSpc>
                <a:spcPct val="150000"/>
              </a:lnSpc>
              <a:buFont typeface="Wingdings" panose="05000000000000000000" pitchFamily="2" charset="2"/>
              <a:buChar char="§"/>
            </a:pPr>
            <a:r>
              <a:rPr lang="es-ES" altLang="en-US" sz="1600" b="1">
                <a:solidFill>
                  <a:srgbClr val="404040"/>
                </a:solidFill>
              </a:rPr>
              <a:t>k: </a:t>
            </a:r>
            <a:r>
              <a:rPr lang="es-ES" altLang="en-US" sz="1600">
                <a:solidFill>
                  <a:srgbClr val="404040"/>
                </a:solidFill>
              </a:rPr>
              <a:t>conductividad térmica [W/</a:t>
            </a:r>
            <a:r>
              <a:rPr lang="es-ES" altLang="en-US" sz="1600" err="1">
                <a:solidFill>
                  <a:srgbClr val="404040"/>
                </a:solidFill>
              </a:rPr>
              <a:t>mK</a:t>
            </a:r>
            <a:r>
              <a:rPr lang="es-ES" altLang="en-US" sz="1600">
                <a:solidFill>
                  <a:srgbClr val="404040"/>
                </a:solidFill>
              </a:rPr>
              <a:t>]</a:t>
            </a:r>
          </a:p>
          <a:p>
            <a:pPr algn="l" eaLnBrk="1" hangingPunct="1">
              <a:lnSpc>
                <a:spcPct val="150000"/>
              </a:lnSpc>
              <a:buFont typeface="Wingdings" panose="05000000000000000000" pitchFamily="2" charset="2"/>
              <a:buChar char="§"/>
            </a:pPr>
            <a:r>
              <a:rPr lang="es-ES" altLang="en-US" sz="1600" b="1" err="1">
                <a:solidFill>
                  <a:srgbClr val="404040"/>
                </a:solidFill>
              </a:rPr>
              <a:t>hci</a:t>
            </a:r>
            <a:r>
              <a:rPr lang="es-ES" altLang="en-US" sz="1600" b="1">
                <a:solidFill>
                  <a:srgbClr val="404040"/>
                </a:solidFill>
              </a:rPr>
              <a:t>: </a:t>
            </a:r>
            <a:r>
              <a:rPr lang="es-ES" altLang="en-US" sz="1600">
                <a:solidFill>
                  <a:srgbClr val="404040"/>
                </a:solidFill>
              </a:rPr>
              <a:t>coeficiente de convención interior [W/m</a:t>
            </a:r>
            <a:r>
              <a:rPr lang="es-ES" altLang="en-US" sz="1600" baseline="30000">
                <a:solidFill>
                  <a:srgbClr val="404040"/>
                </a:solidFill>
              </a:rPr>
              <a:t>2</a:t>
            </a:r>
            <a:r>
              <a:rPr lang="es-ES" altLang="en-US" sz="1600">
                <a:solidFill>
                  <a:srgbClr val="404040"/>
                </a:solidFill>
              </a:rPr>
              <a:t>K]</a:t>
            </a:r>
          </a:p>
          <a:p>
            <a:pPr algn="l" eaLnBrk="1" hangingPunct="1">
              <a:lnSpc>
                <a:spcPct val="150000"/>
              </a:lnSpc>
              <a:buFont typeface="Wingdings" panose="05000000000000000000" pitchFamily="2" charset="2"/>
              <a:buChar char="§"/>
            </a:pPr>
            <a:r>
              <a:rPr lang="es-ES" altLang="en-US" sz="1600" b="1" err="1">
                <a:solidFill>
                  <a:srgbClr val="404040"/>
                </a:solidFill>
              </a:rPr>
              <a:t>hce</a:t>
            </a:r>
            <a:r>
              <a:rPr lang="es-ES" altLang="en-US" sz="1600" b="1">
                <a:solidFill>
                  <a:srgbClr val="404040"/>
                </a:solidFill>
              </a:rPr>
              <a:t>: </a:t>
            </a:r>
            <a:r>
              <a:rPr lang="es-ES" altLang="en-US" sz="1600">
                <a:solidFill>
                  <a:srgbClr val="404040"/>
                </a:solidFill>
              </a:rPr>
              <a:t>coeficiente de convención exterior [W/m</a:t>
            </a:r>
            <a:r>
              <a:rPr lang="es-ES" altLang="en-US" sz="1600" baseline="30000">
                <a:solidFill>
                  <a:srgbClr val="404040"/>
                </a:solidFill>
              </a:rPr>
              <a:t>2</a:t>
            </a:r>
            <a:r>
              <a:rPr lang="es-ES" altLang="en-US" sz="1600">
                <a:solidFill>
                  <a:srgbClr val="404040"/>
                </a:solidFill>
              </a:rPr>
              <a:t>K]</a:t>
            </a:r>
          </a:p>
          <a:p>
            <a:pPr algn="l" eaLnBrk="1" hangingPunct="1">
              <a:lnSpc>
                <a:spcPct val="150000"/>
              </a:lnSpc>
              <a:buFont typeface="Wingdings" panose="05000000000000000000" pitchFamily="2" charset="2"/>
              <a:buChar char="§"/>
            </a:pPr>
            <a:r>
              <a:rPr lang="es-ES" altLang="en-US" sz="1600" b="1">
                <a:solidFill>
                  <a:srgbClr val="404040"/>
                </a:solidFill>
              </a:rPr>
              <a:t>Ti: </a:t>
            </a:r>
            <a:r>
              <a:rPr lang="es-ES" altLang="en-US" sz="1600">
                <a:solidFill>
                  <a:srgbClr val="404040"/>
                </a:solidFill>
              </a:rPr>
              <a:t>temperatura interior [</a:t>
            </a:r>
            <a:r>
              <a:rPr lang="es-ES" altLang="en-US" sz="1600" err="1">
                <a:solidFill>
                  <a:srgbClr val="404040"/>
                </a:solidFill>
              </a:rPr>
              <a:t>ºC</a:t>
            </a:r>
            <a:r>
              <a:rPr lang="es-ES" altLang="en-US" sz="1600">
                <a:solidFill>
                  <a:srgbClr val="404040"/>
                </a:solidFill>
              </a:rPr>
              <a:t>]</a:t>
            </a:r>
          </a:p>
          <a:p>
            <a:pPr algn="l" eaLnBrk="1" hangingPunct="1">
              <a:lnSpc>
                <a:spcPct val="150000"/>
              </a:lnSpc>
              <a:buFont typeface="Wingdings" panose="05000000000000000000" pitchFamily="2" charset="2"/>
              <a:buChar char="§"/>
            </a:pPr>
            <a:r>
              <a:rPr lang="es-ES" altLang="en-US" sz="1600" b="1" err="1">
                <a:solidFill>
                  <a:srgbClr val="404040"/>
                </a:solidFill>
              </a:rPr>
              <a:t>Tsi</a:t>
            </a:r>
            <a:r>
              <a:rPr lang="es-ES" altLang="en-US" sz="1600" b="1">
                <a:solidFill>
                  <a:srgbClr val="404040"/>
                </a:solidFill>
              </a:rPr>
              <a:t>: </a:t>
            </a:r>
            <a:r>
              <a:rPr lang="es-ES" altLang="en-US" sz="1600">
                <a:solidFill>
                  <a:srgbClr val="404040"/>
                </a:solidFill>
              </a:rPr>
              <a:t>temperatura superficial interior [</a:t>
            </a:r>
            <a:r>
              <a:rPr lang="es-ES" altLang="en-US" sz="1600" err="1">
                <a:solidFill>
                  <a:srgbClr val="404040"/>
                </a:solidFill>
              </a:rPr>
              <a:t>ºC</a:t>
            </a:r>
            <a:r>
              <a:rPr lang="es-ES" altLang="en-US" sz="1600">
                <a:solidFill>
                  <a:srgbClr val="404040"/>
                </a:solidFill>
              </a:rPr>
              <a:t>]</a:t>
            </a:r>
          </a:p>
          <a:p>
            <a:pPr algn="l" eaLnBrk="1" hangingPunct="1">
              <a:lnSpc>
                <a:spcPct val="150000"/>
              </a:lnSpc>
              <a:buFont typeface="Wingdings" panose="05000000000000000000" pitchFamily="2" charset="2"/>
              <a:buChar char="§"/>
            </a:pPr>
            <a:r>
              <a:rPr lang="es-ES" altLang="en-US" sz="1600" b="1">
                <a:solidFill>
                  <a:srgbClr val="404040"/>
                </a:solidFill>
              </a:rPr>
              <a:t>Te: </a:t>
            </a:r>
            <a:r>
              <a:rPr lang="es-ES" altLang="en-US" sz="1600">
                <a:solidFill>
                  <a:srgbClr val="404040"/>
                </a:solidFill>
              </a:rPr>
              <a:t>temperatura exterior [</a:t>
            </a:r>
            <a:r>
              <a:rPr lang="es-ES" altLang="en-US" sz="1600" err="1">
                <a:solidFill>
                  <a:srgbClr val="404040"/>
                </a:solidFill>
              </a:rPr>
              <a:t>ºC</a:t>
            </a:r>
            <a:r>
              <a:rPr lang="es-ES" altLang="en-US" sz="1600">
                <a:solidFill>
                  <a:srgbClr val="404040"/>
                </a:solidFill>
              </a:rPr>
              <a:t>]</a:t>
            </a:r>
          </a:p>
          <a:p>
            <a:pPr algn="l" eaLnBrk="1" hangingPunct="1">
              <a:lnSpc>
                <a:spcPct val="150000"/>
              </a:lnSpc>
              <a:buFont typeface="Wingdings" panose="05000000000000000000" pitchFamily="2" charset="2"/>
              <a:buChar char="§"/>
            </a:pPr>
            <a:r>
              <a:rPr lang="es-ES" altLang="en-US" sz="1600" b="1" err="1">
                <a:solidFill>
                  <a:srgbClr val="404040"/>
                </a:solidFill>
              </a:rPr>
              <a:t>Tse</a:t>
            </a:r>
            <a:r>
              <a:rPr lang="es-ES" altLang="en-US" sz="1600" b="1">
                <a:solidFill>
                  <a:srgbClr val="404040"/>
                </a:solidFill>
              </a:rPr>
              <a:t>: </a:t>
            </a:r>
            <a:r>
              <a:rPr lang="es-ES" altLang="en-US" sz="1600">
                <a:solidFill>
                  <a:srgbClr val="404040"/>
                </a:solidFill>
              </a:rPr>
              <a:t>temperatura superficial exterior [</a:t>
            </a:r>
            <a:r>
              <a:rPr lang="es-ES" altLang="en-US" sz="1600" err="1">
                <a:solidFill>
                  <a:srgbClr val="404040"/>
                </a:solidFill>
              </a:rPr>
              <a:t>ºC</a:t>
            </a:r>
            <a:r>
              <a:rPr lang="es-ES" altLang="en-US" sz="1600">
                <a:solidFill>
                  <a:srgbClr val="404040"/>
                </a:solidFill>
              </a:rPr>
              <a:t>]</a:t>
            </a:r>
          </a:p>
          <a:p>
            <a:pPr algn="l">
              <a:lnSpc>
                <a:spcPct val="150000"/>
              </a:lnSpc>
              <a:buFont typeface="Wingdings" panose="05000000000000000000" pitchFamily="2" charset="2"/>
              <a:buChar char="§"/>
            </a:pPr>
            <a:r>
              <a:rPr lang="es-ES" altLang="en-US" sz="1600" b="1">
                <a:solidFill>
                  <a:srgbClr val="404040"/>
                </a:solidFill>
              </a:rPr>
              <a:t>U: </a:t>
            </a:r>
            <a:r>
              <a:rPr lang="es-ES" altLang="en-US" sz="1600">
                <a:solidFill>
                  <a:srgbClr val="404040"/>
                </a:solidFill>
              </a:rPr>
              <a:t>Valor U de la transferencia de calor [W/m</a:t>
            </a:r>
            <a:r>
              <a:rPr lang="es-ES" altLang="en-US" sz="1600" baseline="30000">
                <a:solidFill>
                  <a:srgbClr val="404040"/>
                </a:solidFill>
              </a:rPr>
              <a:t>2</a:t>
            </a:r>
            <a:r>
              <a:rPr lang="es-ES" altLang="en-US" sz="1600">
                <a:solidFill>
                  <a:srgbClr val="404040"/>
                </a:solidFill>
              </a:rPr>
              <a:t>K]</a:t>
            </a:r>
          </a:p>
        </p:txBody>
      </p:sp>
      <p:sp>
        <p:nvSpPr>
          <p:cNvPr id="9" name="CuadroTexto 8">
            <a:extLst>
              <a:ext uri="{FF2B5EF4-FFF2-40B4-BE49-F238E27FC236}">
                <a16:creationId xmlns:a16="http://schemas.microsoft.com/office/drawing/2014/main" id="{CF7A7EDF-405B-441A-89BD-E90825C4E084}"/>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MEDIDOR DEL VALOR 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Título">
            <a:extLst>
              <a:ext uri="{FF2B5EF4-FFF2-40B4-BE49-F238E27FC236}">
                <a16:creationId xmlns:a16="http://schemas.microsoft.com/office/drawing/2014/main" id="{6D40A501-38F5-49FD-A906-51B248CC5A07}"/>
              </a:ext>
            </a:extLst>
          </p:cNvPr>
          <p:cNvSpPr>
            <a:spLocks noGrp="1"/>
          </p:cNvSpPr>
          <p:nvPr>
            <p:ph type="title"/>
          </p:nvPr>
        </p:nvSpPr>
        <p:spPr bwMode="auto">
          <a:xfrm>
            <a:off x="395288" y="107950"/>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Basis of calculation</a:t>
            </a:r>
          </a:p>
        </p:txBody>
      </p:sp>
      <p:pic>
        <p:nvPicPr>
          <p:cNvPr id="66563" name="4 Marcador de contenido" descr="Recorte de pantalla">
            <a:extLst>
              <a:ext uri="{FF2B5EF4-FFF2-40B4-BE49-F238E27FC236}">
                <a16:creationId xmlns:a16="http://schemas.microsoft.com/office/drawing/2014/main" id="{517AE84E-1103-4031-9108-1C2EFA3FB22E}"/>
              </a:ext>
            </a:extLst>
          </p:cNvPr>
          <p:cNvPicPr>
            <a:picLocks noChangeAspect="1"/>
          </p:cNvPicPr>
          <p:nvPr/>
        </p:nvPicPr>
        <p:blipFill>
          <a:blip r:embed="rId3">
            <a:extLst>
              <a:ext uri="{28A0092B-C50C-407E-A947-70E740481C1C}">
                <a14:useLocalDpi xmlns:a14="http://schemas.microsoft.com/office/drawing/2010/main" val="0"/>
              </a:ext>
            </a:extLst>
          </a:blip>
          <a:srcRect l="6020" b="59972"/>
          <a:stretch>
            <a:fillRect/>
          </a:stretch>
        </p:blipFill>
        <p:spPr bwMode="auto">
          <a:xfrm>
            <a:off x="452198" y="1016732"/>
            <a:ext cx="4073525"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
            <a:extLst>
              <a:ext uri="{FF2B5EF4-FFF2-40B4-BE49-F238E27FC236}">
                <a16:creationId xmlns:a16="http://schemas.microsoft.com/office/drawing/2014/main" id="{F2D565B8-C66A-4794-B2D4-0F892FBAAFD0}"/>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52065" t="48164" r="37186" b="40508"/>
          <a:stretch>
            <a:fillRect/>
          </a:stretch>
        </p:blipFill>
        <p:spPr bwMode="auto">
          <a:xfrm>
            <a:off x="710960" y="3772756"/>
            <a:ext cx="1778000" cy="1054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6565" name="10 CuadroTexto">
            <a:extLst>
              <a:ext uri="{FF2B5EF4-FFF2-40B4-BE49-F238E27FC236}">
                <a16:creationId xmlns:a16="http://schemas.microsoft.com/office/drawing/2014/main" id="{7E8FED5F-4011-47EA-BA6E-EF0274743514}"/>
              </a:ext>
            </a:extLst>
          </p:cNvPr>
          <p:cNvSpPr txBox="1">
            <a:spLocks noChangeArrowheads="1"/>
          </p:cNvSpPr>
          <p:nvPr/>
        </p:nvSpPr>
        <p:spPr bwMode="auto">
          <a:xfrm>
            <a:off x="2600523" y="3258726"/>
            <a:ext cx="60039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a:t>Resistencia térmica:</a:t>
            </a:r>
          </a:p>
          <a:p>
            <a:pPr eaLnBrk="1" hangingPunct="1"/>
            <a:endParaRPr lang="en-US" altLang="en-US" b="1"/>
          </a:p>
          <a:p>
            <a:pPr eaLnBrk="1" hangingPunct="1"/>
            <a:r>
              <a:rPr lang="en-US" altLang="en-US" b="1"/>
              <a:t>R</a:t>
            </a:r>
            <a:r>
              <a:rPr lang="en-US" altLang="en-US" b="1" baseline="-25000"/>
              <a:t>T</a:t>
            </a:r>
            <a:r>
              <a:rPr lang="en-US" altLang="en-US" b="1"/>
              <a:t> = </a:t>
            </a:r>
            <a:r>
              <a:rPr lang="en-US" altLang="en-US" b="1" err="1"/>
              <a:t>R</a:t>
            </a:r>
            <a:r>
              <a:rPr lang="en-US" altLang="en-US" b="1" baseline="-25000" err="1"/>
              <a:t>si</a:t>
            </a:r>
            <a:r>
              <a:rPr lang="en-US" altLang="en-US" b="1"/>
              <a:t> + R</a:t>
            </a:r>
            <a:r>
              <a:rPr lang="en-US" altLang="en-US" b="1" baseline="-25000"/>
              <a:t>1</a:t>
            </a:r>
            <a:r>
              <a:rPr lang="en-US" altLang="en-US" b="1"/>
              <a:t> + R</a:t>
            </a:r>
            <a:r>
              <a:rPr lang="en-US" altLang="en-US" b="1" baseline="-25000"/>
              <a:t>2</a:t>
            </a:r>
            <a:r>
              <a:rPr lang="en-US" altLang="en-US" b="1"/>
              <a:t> + ··· +R</a:t>
            </a:r>
            <a:r>
              <a:rPr lang="en-US" altLang="en-US" b="1" baseline="-25000"/>
              <a:t>N</a:t>
            </a:r>
            <a:r>
              <a:rPr lang="en-US" altLang="en-US" b="1"/>
              <a:t> + </a:t>
            </a:r>
            <a:r>
              <a:rPr lang="en-US" altLang="en-US" b="1" err="1"/>
              <a:t>R</a:t>
            </a:r>
            <a:r>
              <a:rPr lang="en-US" altLang="en-US" b="1" baseline="-25000" err="1"/>
              <a:t>se</a:t>
            </a:r>
            <a:r>
              <a:rPr lang="en-US" altLang="en-US" b="1" baseline="-25000"/>
              <a:t> </a:t>
            </a:r>
          </a:p>
          <a:p>
            <a:pPr eaLnBrk="1" hangingPunct="1"/>
            <a:endParaRPr lang="en-US" altLang="en-US" b="1" baseline="-25000"/>
          </a:p>
          <a:p>
            <a:pPr eaLnBrk="1" hangingPunct="1"/>
            <a:r>
              <a:rPr lang="en-US" altLang="en-US"/>
              <a:t>[m</a:t>
            </a:r>
            <a:r>
              <a:rPr lang="en-US" altLang="en-US" baseline="30000"/>
              <a:t>2</a:t>
            </a:r>
            <a:r>
              <a:rPr lang="en-US" altLang="en-US"/>
              <a:t>K/W]</a:t>
            </a:r>
            <a:endParaRPr lang="es-ES" altLang="en-US"/>
          </a:p>
          <a:p>
            <a:pPr eaLnBrk="1" hangingPunct="1"/>
            <a:endParaRPr lang="es-ES" altLang="en-US"/>
          </a:p>
        </p:txBody>
      </p:sp>
      <p:pic>
        <p:nvPicPr>
          <p:cNvPr id="66566" name="0 Imagen">
            <a:extLst>
              <a:ext uri="{FF2B5EF4-FFF2-40B4-BE49-F238E27FC236}">
                <a16:creationId xmlns:a16="http://schemas.microsoft.com/office/drawing/2014/main" id="{6CBF93B0-7D04-4E35-A862-7F5B0EFD5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510" y="1129980"/>
            <a:ext cx="2586836"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12 CuadroTexto">
            <a:extLst>
              <a:ext uri="{FF2B5EF4-FFF2-40B4-BE49-F238E27FC236}">
                <a16:creationId xmlns:a16="http://schemas.microsoft.com/office/drawing/2014/main" id="{EAABFF82-C47B-4195-92C5-8FF9C28ADE91}"/>
              </a:ext>
            </a:extLst>
          </p:cNvPr>
          <p:cNvSpPr txBox="1">
            <a:spLocks noChangeArrowheads="1"/>
          </p:cNvSpPr>
          <p:nvPr/>
        </p:nvSpPr>
        <p:spPr bwMode="auto">
          <a:xfrm>
            <a:off x="2612727" y="5387472"/>
            <a:ext cx="3167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2400" b="1">
                <a:solidFill>
                  <a:schemeClr val="accent1"/>
                </a:solidFill>
              </a:rPr>
              <a:t>R = e (m)/k (W/</a:t>
            </a:r>
            <a:r>
              <a:rPr lang="es-ES" altLang="en-US" sz="2400" b="1" err="1">
                <a:solidFill>
                  <a:schemeClr val="accent1"/>
                </a:solidFill>
              </a:rPr>
              <a:t>mK</a:t>
            </a:r>
            <a:r>
              <a:rPr lang="es-ES" altLang="en-US" sz="2400" b="1">
                <a:solidFill>
                  <a:schemeClr val="accent1"/>
                </a:solidFill>
              </a:rPr>
              <a:t>)</a:t>
            </a:r>
          </a:p>
          <a:p>
            <a:pPr eaLnBrk="1" hangingPunct="1"/>
            <a:endParaRPr lang="es-ES" altLang="en-US" sz="2400" b="1">
              <a:solidFill>
                <a:schemeClr val="accent1"/>
              </a:solidFill>
            </a:endParaRPr>
          </a:p>
        </p:txBody>
      </p:sp>
      <p:sp>
        <p:nvSpPr>
          <p:cNvPr id="8" name="CuadroTexto 7">
            <a:extLst>
              <a:ext uri="{FF2B5EF4-FFF2-40B4-BE49-F238E27FC236}">
                <a16:creationId xmlns:a16="http://schemas.microsoft.com/office/drawing/2014/main" id="{6AE65C37-F587-42B5-B186-4FF674FAB771}"/>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MEDIDOR DEL VALOR U</a:t>
            </a:r>
          </a:p>
        </p:txBody>
      </p:sp>
      <p:sp>
        <p:nvSpPr>
          <p:cNvPr id="2" name="Rectángulo: esquinas redondeadas 1">
            <a:extLst>
              <a:ext uri="{FF2B5EF4-FFF2-40B4-BE49-F238E27FC236}">
                <a16:creationId xmlns:a16="http://schemas.microsoft.com/office/drawing/2014/main" id="{472AA42A-9AC5-474B-B1FC-D72508EA3849}"/>
              </a:ext>
            </a:extLst>
          </p:cNvPr>
          <p:cNvSpPr/>
          <p:nvPr/>
        </p:nvSpPr>
        <p:spPr>
          <a:xfrm>
            <a:off x="3567282" y="3729956"/>
            <a:ext cx="4104456" cy="1167359"/>
          </a:xfrm>
          <a:prstGeom prst="roundRect">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3 Título">
            <a:extLst>
              <a:ext uri="{FF2B5EF4-FFF2-40B4-BE49-F238E27FC236}">
                <a16:creationId xmlns:a16="http://schemas.microsoft.com/office/drawing/2014/main" id="{742A71D8-0C38-4A57-A85A-1A96BD257546}"/>
              </a:ext>
            </a:extLst>
          </p:cNvPr>
          <p:cNvSpPr>
            <a:spLocks noGrp="1"/>
          </p:cNvSpPr>
          <p:nvPr>
            <p:ph type="title"/>
          </p:nvPr>
        </p:nvSpPr>
        <p:spPr bwMode="auto">
          <a:xfrm>
            <a:off x="792163" y="288925"/>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How is the measurement?</a:t>
            </a:r>
          </a:p>
        </p:txBody>
      </p:sp>
      <p:pic>
        <p:nvPicPr>
          <p:cNvPr id="68611" name="4 Imagen" descr="Recorte de pantalla">
            <a:extLst>
              <a:ext uri="{FF2B5EF4-FFF2-40B4-BE49-F238E27FC236}">
                <a16:creationId xmlns:a16="http://schemas.microsoft.com/office/drawing/2014/main" id="{43D0D9CA-BB59-4B8C-951D-7E5656C2A998}"/>
              </a:ext>
            </a:extLst>
          </p:cNvPr>
          <p:cNvPicPr>
            <a:picLocks noChangeAspect="1"/>
          </p:cNvPicPr>
          <p:nvPr/>
        </p:nvPicPr>
        <p:blipFill rotWithShape="1">
          <a:blip r:embed="rId3">
            <a:extLst>
              <a:ext uri="{28A0092B-C50C-407E-A947-70E740481C1C}">
                <a14:useLocalDpi xmlns:a14="http://schemas.microsoft.com/office/drawing/2010/main" val="0"/>
              </a:ext>
            </a:extLst>
          </a:blip>
          <a:srcRect t="455"/>
          <a:stretch/>
        </p:blipFill>
        <p:spPr bwMode="auto">
          <a:xfrm>
            <a:off x="479118" y="2775853"/>
            <a:ext cx="2447925" cy="2876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7 Rectángulo">
            <a:extLst>
              <a:ext uri="{FF2B5EF4-FFF2-40B4-BE49-F238E27FC236}">
                <a16:creationId xmlns:a16="http://schemas.microsoft.com/office/drawing/2014/main" id="{04EF1565-FB8E-4DBF-BF2F-6436D95DCD5C}"/>
              </a:ext>
            </a:extLst>
          </p:cNvPr>
          <p:cNvSpPr/>
          <p:nvPr/>
        </p:nvSpPr>
        <p:spPr>
          <a:xfrm>
            <a:off x="3192249" y="2677133"/>
            <a:ext cx="5472633" cy="3046988"/>
          </a:xfrm>
          <a:prstGeom prst="rect">
            <a:avLst/>
          </a:prstGeom>
        </p:spPr>
        <p:txBody>
          <a:bodyPr wrap="square">
            <a:spAutoFit/>
          </a:bodyPr>
          <a:lstStyle/>
          <a:p>
            <a:pPr algn="just">
              <a:defRPr/>
            </a:pPr>
            <a:r>
              <a:rPr lang="es-ES" sz="1600" dirty="0">
                <a:solidFill>
                  <a:srgbClr val="404040"/>
                </a:solidFill>
                <a:latin typeface="Arial" charset="0"/>
              </a:rPr>
              <a:t>Las condiciones externas influyen:</a:t>
            </a:r>
          </a:p>
          <a:p>
            <a:pPr marL="285750" indent="-285750" algn="just">
              <a:buFont typeface="Wingdings" panose="05000000000000000000" pitchFamily="2" charset="2"/>
              <a:buChar char="§"/>
              <a:defRPr/>
            </a:pPr>
            <a:r>
              <a:rPr lang="es-ES" sz="1600" dirty="0">
                <a:solidFill>
                  <a:srgbClr val="404040"/>
                </a:solidFill>
                <a:latin typeface="Arial" charset="0"/>
              </a:rPr>
              <a:t>La diferencia de temperatura entre el interior y el exterior del edificio es de al menos 5°C.</a:t>
            </a:r>
          </a:p>
          <a:p>
            <a:pPr marL="285750" indent="-285750" algn="just">
              <a:buFont typeface="Wingdings" panose="05000000000000000000" pitchFamily="2" charset="2"/>
              <a:buChar char="§"/>
              <a:defRPr/>
            </a:pPr>
            <a:r>
              <a:rPr lang="es-ES" sz="1600" dirty="0">
                <a:solidFill>
                  <a:srgbClr val="404040"/>
                </a:solidFill>
                <a:latin typeface="Arial" charset="0"/>
              </a:rPr>
              <a:t>El clima es nublado en lugar de soleado.</a:t>
            </a:r>
          </a:p>
          <a:p>
            <a:pPr marL="285750" indent="-285750" algn="just">
              <a:buFont typeface="Wingdings" panose="05000000000000000000" pitchFamily="2" charset="2"/>
              <a:buChar char="§"/>
              <a:defRPr/>
            </a:pPr>
            <a:r>
              <a:rPr lang="es-ES" sz="1600" dirty="0">
                <a:solidFill>
                  <a:srgbClr val="404040"/>
                </a:solidFill>
                <a:latin typeface="Arial" charset="0"/>
              </a:rPr>
              <a:t>Hay un buen contacto térmico entre el medidor de flujo de calor y la pared o el techo que se está probando.</a:t>
            </a:r>
          </a:p>
          <a:p>
            <a:pPr marL="285750" indent="-285750" algn="just">
              <a:buFont typeface="Wingdings" panose="05000000000000000000" pitchFamily="2" charset="2"/>
              <a:buChar char="§"/>
              <a:defRPr/>
            </a:pPr>
            <a:r>
              <a:rPr lang="es-ES" sz="1600" dirty="0">
                <a:solidFill>
                  <a:srgbClr val="404040"/>
                </a:solidFill>
                <a:latin typeface="Arial" charset="0"/>
              </a:rPr>
              <a:t>El monitoreo del flujo de calor y las temperaturas se realiza durante al menos 72 horas.</a:t>
            </a:r>
          </a:p>
          <a:p>
            <a:pPr marL="285750" indent="-285750" algn="just">
              <a:buFont typeface="Wingdings" panose="05000000000000000000" pitchFamily="2" charset="2"/>
              <a:buChar char="§"/>
              <a:defRPr/>
            </a:pPr>
            <a:r>
              <a:rPr lang="es-ES" sz="1600" dirty="0">
                <a:solidFill>
                  <a:srgbClr val="404040"/>
                </a:solidFill>
                <a:latin typeface="Arial" charset="0"/>
              </a:rPr>
              <a:t>Se miden diferentes puntos en un elemento de construcción o se utiliza una cámara termográfica para asegurar la homogeneidad del elemento de construcción.</a:t>
            </a:r>
          </a:p>
        </p:txBody>
      </p:sp>
      <p:sp>
        <p:nvSpPr>
          <p:cNvPr id="68613" name="5 Rectángulo">
            <a:extLst>
              <a:ext uri="{FF2B5EF4-FFF2-40B4-BE49-F238E27FC236}">
                <a16:creationId xmlns:a16="http://schemas.microsoft.com/office/drawing/2014/main" id="{06E775F2-18E1-4C05-AF7B-01B870A341CD}"/>
              </a:ext>
            </a:extLst>
          </p:cNvPr>
          <p:cNvSpPr>
            <a:spLocks noChangeArrowheads="1"/>
          </p:cNvSpPr>
          <p:nvPr/>
        </p:nvSpPr>
        <p:spPr bwMode="auto">
          <a:xfrm>
            <a:off x="323851" y="800708"/>
            <a:ext cx="8352606"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a:solidFill>
                  <a:srgbClr val="404040"/>
                </a:solidFill>
              </a:rPr>
              <a:t>La norma </a:t>
            </a:r>
            <a:r>
              <a:rPr lang="es-ES" altLang="en-US" sz="1600" b="1">
                <a:solidFill>
                  <a:srgbClr val="404040"/>
                </a:solidFill>
              </a:rPr>
              <a:t>ISO 9869 </a:t>
            </a:r>
            <a:r>
              <a:rPr lang="es-ES" altLang="en-US" sz="1600">
                <a:solidFill>
                  <a:srgbClr val="404040"/>
                </a:solidFill>
              </a:rPr>
              <a:t>describe cómo medir la transmisión térmica de un techo o una pared mediante el uso de medidores de flujo de calor. Estos medidores de flujo de calor suelen consistir en termopilas que proporcionan una señal eléctrica.</a:t>
            </a:r>
          </a:p>
          <a:p>
            <a:pPr algn="just"/>
            <a:endParaRPr lang="es-ES" altLang="en-US" sz="1600">
              <a:solidFill>
                <a:srgbClr val="404040"/>
              </a:solidFill>
            </a:endParaRPr>
          </a:p>
          <a:p>
            <a:pPr algn="just"/>
            <a:r>
              <a:rPr lang="es-ES" altLang="en-US" sz="1600">
                <a:solidFill>
                  <a:srgbClr val="404040"/>
                </a:solidFill>
              </a:rPr>
              <a:t>Para la mayoría de las construcciones de paredes y techos, el medidor de flujo de calor debe monitorear los flujos de calor continuamente por un período de 72 horas para cumplir con la norma ISO 9869.</a:t>
            </a:r>
            <a:endParaRPr lang="en-GB" altLang="en-US">
              <a:solidFill>
                <a:srgbClr val="404040"/>
              </a:solidFill>
            </a:endParaRPr>
          </a:p>
        </p:txBody>
      </p:sp>
      <p:sp>
        <p:nvSpPr>
          <p:cNvPr id="6" name="CuadroTexto 5">
            <a:extLst>
              <a:ext uri="{FF2B5EF4-FFF2-40B4-BE49-F238E27FC236}">
                <a16:creationId xmlns:a16="http://schemas.microsoft.com/office/drawing/2014/main" id="{6DC9C1EA-2244-4077-B2B1-BE5A3AD4D54D}"/>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MEDIDOR DEL VALOR 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3 Título">
            <a:extLst>
              <a:ext uri="{FF2B5EF4-FFF2-40B4-BE49-F238E27FC236}">
                <a16:creationId xmlns:a16="http://schemas.microsoft.com/office/drawing/2014/main" id="{ABC20CA2-4891-4B44-84C8-69F11539FBCD}"/>
              </a:ext>
            </a:extLst>
          </p:cNvPr>
          <p:cNvSpPr>
            <a:spLocks noGrp="1"/>
          </p:cNvSpPr>
          <p:nvPr>
            <p:ph type="title"/>
          </p:nvPr>
        </p:nvSpPr>
        <p:spPr bwMode="auto">
          <a:xfrm>
            <a:off x="395288" y="215900"/>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U-Value Meter</a:t>
            </a:r>
          </a:p>
        </p:txBody>
      </p:sp>
      <p:pic>
        <p:nvPicPr>
          <p:cNvPr id="70659" name="4 Imagen" descr="Recorte de pantalla">
            <a:extLst>
              <a:ext uri="{FF2B5EF4-FFF2-40B4-BE49-F238E27FC236}">
                <a16:creationId xmlns:a16="http://schemas.microsoft.com/office/drawing/2014/main" id="{8A8A962E-4B4B-41A9-BE16-0F326DC6B719}"/>
              </a:ext>
            </a:extLst>
          </p:cNvPr>
          <p:cNvPicPr>
            <a:picLocks noChangeAspect="1"/>
          </p:cNvPicPr>
          <p:nvPr/>
        </p:nvPicPr>
        <p:blipFill rotWithShape="1">
          <a:blip r:embed="rId3">
            <a:extLst>
              <a:ext uri="{28A0092B-C50C-407E-A947-70E740481C1C}">
                <a14:useLocalDpi xmlns:a14="http://schemas.microsoft.com/office/drawing/2010/main" val="0"/>
              </a:ext>
            </a:extLst>
          </a:blip>
          <a:srcRect t="729"/>
          <a:stretch/>
        </p:blipFill>
        <p:spPr bwMode="auto">
          <a:xfrm>
            <a:off x="395287" y="1738403"/>
            <a:ext cx="3020839" cy="3539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0660" name="7 Rectángulo">
            <a:extLst>
              <a:ext uri="{FF2B5EF4-FFF2-40B4-BE49-F238E27FC236}">
                <a16:creationId xmlns:a16="http://schemas.microsoft.com/office/drawing/2014/main" id="{8239F2B2-1BE2-4AD4-9B5B-0A26BBA688D3}"/>
              </a:ext>
            </a:extLst>
          </p:cNvPr>
          <p:cNvSpPr>
            <a:spLocks noChangeArrowheads="1"/>
          </p:cNvSpPr>
          <p:nvPr/>
        </p:nvSpPr>
        <p:spPr bwMode="auto">
          <a:xfrm>
            <a:off x="3635896" y="1700213"/>
            <a:ext cx="529253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1600">
                <a:solidFill>
                  <a:srgbClr val="404040"/>
                </a:solidFill>
              </a:rPr>
              <a:t>Medición inalámbrica de transmisión de datos vía radio;</a:t>
            </a:r>
          </a:p>
          <a:p>
            <a:pPr algn="l"/>
            <a:endParaRPr lang="es-ES" altLang="en-US" sz="1600">
              <a:solidFill>
                <a:srgbClr val="404040"/>
              </a:solidFill>
            </a:endParaRPr>
          </a:p>
          <a:p>
            <a:pPr algn="l"/>
            <a:r>
              <a:rPr lang="es-ES" altLang="en-US" sz="1600">
                <a:solidFill>
                  <a:srgbClr val="404040"/>
                </a:solidFill>
              </a:rPr>
              <a:t>Tanto las mediciones de temperatura en interiores como en exteriores se pueden realizar simultáneamente;</a:t>
            </a:r>
          </a:p>
          <a:p>
            <a:pPr algn="l"/>
            <a:endParaRPr lang="es-ES" altLang="en-US" sz="1600">
              <a:solidFill>
                <a:srgbClr val="404040"/>
              </a:solidFill>
            </a:endParaRPr>
          </a:p>
          <a:p>
            <a:pPr algn="l"/>
            <a:r>
              <a:rPr lang="es-ES" altLang="en-US" sz="1600">
                <a:solidFill>
                  <a:srgbClr val="404040"/>
                </a:solidFill>
              </a:rPr>
              <a:t>Calcular el valor U es posible gracias a tres sensores o termopilas en contacto con la pared. Estos sensores miden las condiciones interiores;</a:t>
            </a:r>
          </a:p>
          <a:p>
            <a:pPr algn="l"/>
            <a:endParaRPr lang="es-ES" altLang="en-US" sz="1600">
              <a:solidFill>
                <a:srgbClr val="404040"/>
              </a:solidFill>
            </a:endParaRPr>
          </a:p>
          <a:p>
            <a:pPr algn="l"/>
            <a:r>
              <a:rPr lang="es-ES" altLang="en-US" sz="1600">
                <a:solidFill>
                  <a:srgbClr val="404040"/>
                </a:solidFill>
              </a:rPr>
              <a:t>El medidor de valor U registra todos los valores y calcula el valor U;</a:t>
            </a:r>
          </a:p>
          <a:p>
            <a:pPr algn="l"/>
            <a:endParaRPr lang="es-ES" altLang="en-US" sz="1600">
              <a:solidFill>
                <a:srgbClr val="404040"/>
              </a:solidFill>
            </a:endParaRPr>
          </a:p>
          <a:p>
            <a:pPr algn="l"/>
            <a:r>
              <a:rPr lang="es-ES" altLang="en-US" sz="1600">
                <a:solidFill>
                  <a:srgbClr val="404040"/>
                </a:solidFill>
              </a:rPr>
              <a:t>Este equipo mide tanto la temperatura como la humedad.</a:t>
            </a:r>
            <a:endParaRPr lang="en-GB" altLang="en-US">
              <a:solidFill>
                <a:srgbClr val="404040"/>
              </a:solidFill>
            </a:endParaRPr>
          </a:p>
        </p:txBody>
      </p:sp>
      <p:sp>
        <p:nvSpPr>
          <p:cNvPr id="70661" name="1 CuadroTexto">
            <a:extLst>
              <a:ext uri="{FF2B5EF4-FFF2-40B4-BE49-F238E27FC236}">
                <a16:creationId xmlns:a16="http://schemas.microsoft.com/office/drawing/2014/main" id="{1D71E720-33DB-4F0B-B0D8-BE84D979BCD5}"/>
              </a:ext>
            </a:extLst>
          </p:cNvPr>
          <p:cNvSpPr txBox="1">
            <a:spLocks noChangeArrowheads="1"/>
          </p:cNvSpPr>
          <p:nvPr/>
        </p:nvSpPr>
        <p:spPr bwMode="auto">
          <a:xfrm>
            <a:off x="791580" y="1043444"/>
            <a:ext cx="7237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800" b="1">
                <a:solidFill>
                  <a:srgbClr val="2AA4A4"/>
                </a:solidFill>
              </a:rPr>
              <a:t>Ejemplo: Testo 635-2 valor U ajustado y termohigrómetro</a:t>
            </a:r>
          </a:p>
        </p:txBody>
      </p:sp>
      <p:sp>
        <p:nvSpPr>
          <p:cNvPr id="6" name="CuadroTexto 5">
            <a:extLst>
              <a:ext uri="{FF2B5EF4-FFF2-40B4-BE49-F238E27FC236}">
                <a16:creationId xmlns:a16="http://schemas.microsoft.com/office/drawing/2014/main" id="{32B3F564-4420-412E-92E0-66C299A7381B}"/>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MEDIDOR DEL VALOR U</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3 Título">
            <a:extLst>
              <a:ext uri="{FF2B5EF4-FFF2-40B4-BE49-F238E27FC236}">
                <a16:creationId xmlns:a16="http://schemas.microsoft.com/office/drawing/2014/main" id="{0B88F45F-0D7B-4255-8DD0-5C79B59E7DE1}"/>
              </a:ext>
            </a:extLst>
          </p:cNvPr>
          <p:cNvSpPr>
            <a:spLocks noGrp="1"/>
          </p:cNvSpPr>
          <p:nvPr>
            <p:ph type="title"/>
          </p:nvPr>
        </p:nvSpPr>
        <p:spPr bwMode="auto">
          <a:xfrm>
            <a:off x="395288" y="215900"/>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U-Value Meter</a:t>
            </a:r>
          </a:p>
        </p:txBody>
      </p:sp>
      <p:pic>
        <p:nvPicPr>
          <p:cNvPr id="72707" name="4 Imagen" descr="Recorte de pantalla">
            <a:extLst>
              <a:ext uri="{FF2B5EF4-FFF2-40B4-BE49-F238E27FC236}">
                <a16:creationId xmlns:a16="http://schemas.microsoft.com/office/drawing/2014/main" id="{24E392F9-4F63-461C-B857-C9C83F31394C}"/>
              </a:ext>
            </a:extLst>
          </p:cNvPr>
          <p:cNvPicPr>
            <a:picLocks noChangeAspect="1"/>
          </p:cNvPicPr>
          <p:nvPr/>
        </p:nvPicPr>
        <p:blipFill rotWithShape="1">
          <a:blip r:embed="rId3">
            <a:extLst>
              <a:ext uri="{28A0092B-C50C-407E-A947-70E740481C1C}">
                <a14:useLocalDpi xmlns:a14="http://schemas.microsoft.com/office/drawing/2010/main" val="0"/>
              </a:ext>
            </a:extLst>
          </a:blip>
          <a:srcRect t="1849"/>
          <a:stretch/>
        </p:blipFill>
        <p:spPr bwMode="auto">
          <a:xfrm>
            <a:off x="330553" y="1628799"/>
            <a:ext cx="3217588" cy="3725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2708" name="7 Rectángulo">
            <a:extLst>
              <a:ext uri="{FF2B5EF4-FFF2-40B4-BE49-F238E27FC236}">
                <a16:creationId xmlns:a16="http://schemas.microsoft.com/office/drawing/2014/main" id="{B7315B35-29C0-41D8-9E5D-501BF9406C13}"/>
              </a:ext>
            </a:extLst>
          </p:cNvPr>
          <p:cNvSpPr>
            <a:spLocks noChangeArrowheads="1"/>
          </p:cNvSpPr>
          <p:nvPr/>
        </p:nvSpPr>
        <p:spPr bwMode="auto">
          <a:xfrm>
            <a:off x="3735707" y="1720840"/>
            <a:ext cx="507774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a:solidFill>
                  <a:srgbClr val="404040"/>
                </a:solidFill>
              </a:rPr>
              <a:t>La diferencia de temperatura entre el interior y el exterior del edificio es de al menos 15° C.</a:t>
            </a:r>
          </a:p>
          <a:p>
            <a:pPr algn="just"/>
            <a:endParaRPr lang="es-ES" altLang="en-US" sz="1800">
              <a:solidFill>
                <a:srgbClr val="404040"/>
              </a:solidFill>
            </a:endParaRPr>
          </a:p>
          <a:p>
            <a:pPr algn="just"/>
            <a:r>
              <a:rPr lang="es-ES" altLang="en-US" sz="1800">
                <a:solidFill>
                  <a:srgbClr val="404040"/>
                </a:solidFill>
              </a:rPr>
              <a:t>Medición en zonas estables de las paredes.</a:t>
            </a:r>
          </a:p>
          <a:p>
            <a:pPr algn="just"/>
            <a:endParaRPr lang="es-ES" altLang="en-US" sz="1800">
              <a:solidFill>
                <a:srgbClr val="404040"/>
              </a:solidFill>
            </a:endParaRPr>
          </a:p>
          <a:p>
            <a:pPr algn="just"/>
            <a:r>
              <a:rPr lang="es-ES" altLang="en-US" sz="1800">
                <a:solidFill>
                  <a:srgbClr val="404040"/>
                </a:solidFill>
              </a:rPr>
              <a:t>Evitar puentes térmicos y uniones.</a:t>
            </a:r>
          </a:p>
          <a:p>
            <a:pPr algn="just"/>
            <a:endParaRPr lang="es-ES" altLang="en-US" sz="1800">
              <a:solidFill>
                <a:srgbClr val="404040"/>
              </a:solidFill>
            </a:endParaRPr>
          </a:p>
          <a:p>
            <a:pPr algn="just"/>
            <a:r>
              <a:rPr lang="es-ES" altLang="en-US" sz="1800">
                <a:solidFill>
                  <a:srgbClr val="404040"/>
                </a:solidFill>
              </a:rPr>
              <a:t>La superficie externa debe protegerse de la nieve, el viento, la lluvia o la radiación solar.</a:t>
            </a:r>
          </a:p>
          <a:p>
            <a:pPr algn="just"/>
            <a:endParaRPr lang="es-ES" altLang="en-US" sz="1800">
              <a:solidFill>
                <a:srgbClr val="404040"/>
              </a:solidFill>
            </a:endParaRPr>
          </a:p>
          <a:p>
            <a:pPr algn="just"/>
            <a:r>
              <a:rPr lang="es-ES" altLang="en-US" sz="1800">
                <a:solidFill>
                  <a:srgbClr val="404040"/>
                </a:solidFill>
              </a:rPr>
              <a:t>La temperatura interior debe ser constante durante el período de medición.</a:t>
            </a:r>
            <a:endParaRPr lang="en-GB" altLang="en-US" sz="1800">
              <a:solidFill>
                <a:srgbClr val="404040"/>
              </a:solidFill>
            </a:endParaRPr>
          </a:p>
        </p:txBody>
      </p:sp>
      <p:sp>
        <p:nvSpPr>
          <p:cNvPr id="72709" name="5 CuadroTexto">
            <a:extLst>
              <a:ext uri="{FF2B5EF4-FFF2-40B4-BE49-F238E27FC236}">
                <a16:creationId xmlns:a16="http://schemas.microsoft.com/office/drawing/2014/main" id="{2CE6FAB6-12CB-4598-B704-CB346CF7F3B4}"/>
              </a:ext>
            </a:extLst>
          </p:cNvPr>
          <p:cNvSpPr txBox="1">
            <a:spLocks noChangeArrowheads="1"/>
          </p:cNvSpPr>
          <p:nvPr/>
        </p:nvSpPr>
        <p:spPr bwMode="auto">
          <a:xfrm>
            <a:off x="-527628" y="1226981"/>
            <a:ext cx="4933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200" b="1">
                <a:solidFill>
                  <a:srgbClr val="2AA4A4"/>
                </a:solidFill>
              </a:rPr>
              <a:t>Testo 635-2 valor U ajustado y termohigrómetro</a:t>
            </a:r>
          </a:p>
        </p:txBody>
      </p:sp>
      <p:sp>
        <p:nvSpPr>
          <p:cNvPr id="6" name="CuadroTexto 5">
            <a:extLst>
              <a:ext uri="{FF2B5EF4-FFF2-40B4-BE49-F238E27FC236}">
                <a16:creationId xmlns:a16="http://schemas.microsoft.com/office/drawing/2014/main" id="{E06E1E3C-6B9D-4BAA-9122-B5C77AF8F1F3}"/>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MEDIDOR DEL VALOR 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CuadroTexto">
            <a:extLst>
              <a:ext uri="{FF2B5EF4-FFF2-40B4-BE49-F238E27FC236}">
                <a16:creationId xmlns:a16="http://schemas.microsoft.com/office/drawing/2014/main" id="{32AF703A-9DA0-4F36-B05E-13C36F594CEF}"/>
              </a:ext>
            </a:extLst>
          </p:cNvPr>
          <p:cNvSpPr txBox="1">
            <a:spLocks noChangeArrowheads="1"/>
          </p:cNvSpPr>
          <p:nvPr/>
        </p:nvSpPr>
        <p:spPr bwMode="auto">
          <a:xfrm>
            <a:off x="623825" y="2009999"/>
            <a:ext cx="723233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sz="2400">
              <a:solidFill>
                <a:srgbClr val="E15606"/>
              </a:solidFill>
            </a:endParaRPr>
          </a:p>
        </p:txBody>
      </p:sp>
      <p:sp>
        <p:nvSpPr>
          <p:cNvPr id="8" name="Text Box 2">
            <a:extLst>
              <a:ext uri="{FF2B5EF4-FFF2-40B4-BE49-F238E27FC236}">
                <a16:creationId xmlns:a16="http://schemas.microsoft.com/office/drawing/2014/main" id="{DC67DD6A-37CA-4EF6-8551-12BBC8C021E9}"/>
              </a:ext>
            </a:extLst>
          </p:cNvPr>
          <p:cNvSpPr txBox="1">
            <a:spLocks noChangeArrowheads="1"/>
          </p:cNvSpPr>
          <p:nvPr/>
        </p:nvSpPr>
        <p:spPr bwMode="auto">
          <a:xfrm>
            <a:off x="385700" y="1052736"/>
            <a:ext cx="7930716"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spcAft>
                <a:spcPct val="50000"/>
              </a:spcAft>
              <a:defRPr/>
            </a:pPr>
            <a:r>
              <a:rPr lang="es-ES" sz="1800" b="1" u="sng">
                <a:solidFill>
                  <a:srgbClr val="FFC000"/>
                </a:solidFill>
                <a:latin typeface="+mj-lt"/>
                <a:cs typeface="+mn-cs"/>
              </a:rPr>
              <a:t>Iluminación</a:t>
            </a:r>
            <a:r>
              <a:rPr lang="es-ES">
                <a:solidFill>
                  <a:srgbClr val="FFC000"/>
                </a:solidFill>
                <a:latin typeface="+mj-lt"/>
                <a:cs typeface="+mn-cs"/>
              </a:rPr>
              <a:t>: </a:t>
            </a:r>
            <a:r>
              <a:rPr lang="es-ES">
                <a:solidFill>
                  <a:srgbClr val="404040"/>
                </a:solidFill>
                <a:latin typeface="+mj-lt"/>
              </a:rPr>
              <a:t>la medida de la potencia de la radiación electromagnética relacionada con la luz visible.</a:t>
            </a:r>
            <a:endParaRPr lang="es-ES" sz="1800">
              <a:solidFill>
                <a:srgbClr val="404040"/>
              </a:solidFill>
              <a:latin typeface="+mj-lt"/>
            </a:endParaRPr>
          </a:p>
          <a:p>
            <a:pPr algn="just">
              <a:spcAft>
                <a:spcPct val="50000"/>
              </a:spcAft>
              <a:defRPr/>
            </a:pPr>
            <a:r>
              <a:rPr lang="es-ES" sz="1800" b="1" u="sng">
                <a:solidFill>
                  <a:srgbClr val="FFC000"/>
                </a:solidFill>
                <a:latin typeface="+mj-lt"/>
                <a:cs typeface="+mn-cs"/>
              </a:rPr>
              <a:t>Flujo luminoso</a:t>
            </a:r>
            <a:r>
              <a:rPr lang="es-ES">
                <a:solidFill>
                  <a:srgbClr val="FFC000"/>
                </a:solidFill>
                <a:latin typeface="+mj-lt"/>
                <a:cs typeface="+mn-cs"/>
              </a:rPr>
              <a:t>: </a:t>
            </a:r>
            <a:r>
              <a:rPr lang="es-ES">
                <a:solidFill>
                  <a:srgbClr val="404040"/>
                </a:solidFill>
                <a:latin typeface="+mj-lt"/>
              </a:rPr>
              <a:t>medida objetiva de la luz útil emitida por una fuente de luz.</a:t>
            </a:r>
            <a:endParaRPr lang="es-ES" sz="1800">
              <a:solidFill>
                <a:srgbClr val="404040"/>
              </a:solidFill>
              <a:latin typeface="+mj-lt"/>
            </a:endParaRPr>
          </a:p>
          <a:p>
            <a:pPr algn="just">
              <a:spcAft>
                <a:spcPct val="50000"/>
              </a:spcAft>
              <a:defRPr/>
            </a:pPr>
            <a:r>
              <a:rPr lang="es-ES" altLang="es-ES" sz="1800" i="1">
                <a:solidFill>
                  <a:srgbClr val="404040"/>
                </a:solidFill>
                <a:latin typeface="+mj-lt"/>
                <a:cs typeface="+mn-cs"/>
              </a:rPr>
              <a:t>Símbolo: </a:t>
            </a:r>
            <a:r>
              <a:rPr lang="es-ES" altLang="es-ES" sz="1800">
                <a:solidFill>
                  <a:srgbClr val="404040"/>
                </a:solidFill>
                <a:latin typeface="Symbol" pitchFamily="18" charset="2"/>
                <a:cs typeface="+mn-cs"/>
              </a:rPr>
              <a:t>F </a:t>
            </a:r>
            <a:r>
              <a:rPr lang="es-ES" sz="1800">
                <a:solidFill>
                  <a:srgbClr val="404040"/>
                </a:solidFill>
                <a:latin typeface="+mj-lt"/>
                <a:cs typeface="+mn-cs"/>
              </a:rPr>
              <a:t>							</a:t>
            </a:r>
          </a:p>
          <a:p>
            <a:pPr algn="just">
              <a:spcAft>
                <a:spcPct val="50000"/>
              </a:spcAft>
              <a:defRPr/>
            </a:pPr>
            <a:r>
              <a:rPr lang="es-ES" sz="1800" i="1">
                <a:solidFill>
                  <a:srgbClr val="404040"/>
                </a:solidFill>
                <a:latin typeface="+mj-lt"/>
                <a:cs typeface="+mn-cs"/>
              </a:rPr>
              <a:t>Unidad</a:t>
            </a:r>
            <a:r>
              <a:rPr lang="es-ES" sz="1800">
                <a:solidFill>
                  <a:srgbClr val="404040"/>
                </a:solidFill>
                <a:latin typeface="+mj-lt"/>
                <a:cs typeface="+mn-cs"/>
              </a:rPr>
              <a:t>: lumen (lm)</a:t>
            </a:r>
          </a:p>
          <a:p>
            <a:pPr algn="just">
              <a:spcAft>
                <a:spcPct val="50000"/>
              </a:spcAft>
              <a:defRPr/>
            </a:pPr>
            <a:endParaRPr lang="es-ES" sz="1800">
              <a:solidFill>
                <a:srgbClr val="002857"/>
              </a:solidFill>
              <a:latin typeface="+mj-lt"/>
              <a:cs typeface="+mn-cs"/>
            </a:endParaRPr>
          </a:p>
          <a:p>
            <a:pPr algn="just">
              <a:spcAft>
                <a:spcPct val="50000"/>
              </a:spcAft>
              <a:defRPr/>
            </a:pPr>
            <a:r>
              <a:rPr lang="es-ES" sz="1800" b="1" u="sng">
                <a:solidFill>
                  <a:srgbClr val="FFC000"/>
                </a:solidFill>
                <a:latin typeface="+mj-lt"/>
                <a:cs typeface="+mn-cs"/>
              </a:rPr>
              <a:t>Intensidad luminosa</a:t>
            </a:r>
            <a:r>
              <a:rPr lang="es-ES" sz="1800" b="1">
                <a:solidFill>
                  <a:srgbClr val="FFC000"/>
                </a:solidFill>
                <a:latin typeface="+mj-lt"/>
                <a:cs typeface="+mn-cs"/>
              </a:rPr>
              <a:t>: </a:t>
            </a:r>
            <a:r>
              <a:rPr lang="es-ES">
                <a:solidFill>
                  <a:srgbClr val="404040"/>
                </a:solidFill>
                <a:latin typeface="+mj-lt"/>
              </a:rPr>
              <a:t>El flujo que es irradiado por una fuente de luz en una dirección determinada.</a:t>
            </a:r>
            <a:r>
              <a:rPr lang="es-ES" sz="1800">
                <a:solidFill>
                  <a:srgbClr val="404040"/>
                </a:solidFill>
                <a:cs typeface="+mn-cs"/>
              </a:rPr>
              <a:t>	</a:t>
            </a:r>
            <a:r>
              <a:rPr lang="es-ES" sz="1800">
                <a:solidFill>
                  <a:srgbClr val="002857"/>
                </a:solidFill>
                <a:cs typeface="+mn-cs"/>
              </a:rPr>
              <a:t>				</a:t>
            </a:r>
          </a:p>
          <a:p>
            <a:pPr algn="just">
              <a:spcAft>
                <a:spcPct val="50000"/>
              </a:spcAft>
              <a:defRPr/>
            </a:pPr>
            <a:r>
              <a:rPr lang="es-ES" sz="1800" i="1">
                <a:solidFill>
                  <a:srgbClr val="404040"/>
                </a:solidFill>
                <a:latin typeface="+mj-lt"/>
                <a:cs typeface="+mn-cs"/>
              </a:rPr>
              <a:t>Símbolo: I</a:t>
            </a:r>
          </a:p>
          <a:p>
            <a:pPr algn="just">
              <a:spcAft>
                <a:spcPct val="50000"/>
              </a:spcAft>
              <a:defRPr/>
            </a:pPr>
            <a:r>
              <a:rPr lang="es-ES" sz="1800" i="1">
                <a:solidFill>
                  <a:srgbClr val="404040"/>
                </a:solidFill>
                <a:latin typeface="+mj-lt"/>
                <a:cs typeface="+mn-cs"/>
              </a:rPr>
              <a:t>Unidad: candela (cd)</a:t>
            </a:r>
          </a:p>
          <a:p>
            <a:pPr algn="just">
              <a:spcAft>
                <a:spcPct val="50000"/>
              </a:spcAft>
              <a:defRPr/>
            </a:pPr>
            <a:endParaRPr lang="en-GB" sz="2400">
              <a:solidFill>
                <a:srgbClr val="002857"/>
              </a:solidFill>
              <a:latin typeface="+mj-lt"/>
              <a:cs typeface="+mn-cs"/>
            </a:endParaRPr>
          </a:p>
        </p:txBody>
      </p:sp>
      <p:pic>
        <p:nvPicPr>
          <p:cNvPr id="16390" name="Picture 4" descr="Curva fotometrica">
            <a:extLst>
              <a:ext uri="{FF2B5EF4-FFF2-40B4-BE49-F238E27FC236}">
                <a16:creationId xmlns:a16="http://schemas.microsoft.com/office/drawing/2014/main" id="{3C24434C-FD69-47A2-87F1-F14EDBE9E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041069"/>
            <a:ext cx="2199747" cy="1767104"/>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46A490F6-DA19-4948-9E64-0E9B5A2C1A05}"/>
              </a:ext>
            </a:extLst>
          </p:cNvPr>
          <p:cNvGrpSpPr/>
          <p:nvPr/>
        </p:nvGrpSpPr>
        <p:grpSpPr>
          <a:xfrm>
            <a:off x="10368" y="8620"/>
            <a:ext cx="8763496" cy="756084"/>
            <a:chOff x="10368" y="8620"/>
            <a:chExt cx="8763496" cy="756084"/>
          </a:xfrm>
        </p:grpSpPr>
        <p:sp>
          <p:nvSpPr>
            <p:cNvPr id="11" name="Titel 1">
              <a:extLst>
                <a:ext uri="{FF2B5EF4-FFF2-40B4-BE49-F238E27FC236}">
                  <a16:creationId xmlns:a16="http://schemas.microsoft.com/office/drawing/2014/main" id="{D3CEC8D7-7B94-491B-B9AD-F7758F2A628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2" name="Round Diagonal Corner Rectangle 9">
              <a:extLst>
                <a:ext uri="{FF2B5EF4-FFF2-40B4-BE49-F238E27FC236}">
                  <a16:creationId xmlns:a16="http://schemas.microsoft.com/office/drawing/2014/main" id="{BC1171AF-42D0-48D1-A6FD-F08EBF378949}"/>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7D250E96-3695-41CC-A64F-3A6642753BBB}"/>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3E1B6F24-87A3-47BC-B050-3CEC5A843FDC}"/>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3" name="Imagen 2">
            <a:extLst>
              <a:ext uri="{FF2B5EF4-FFF2-40B4-BE49-F238E27FC236}">
                <a16:creationId xmlns:a16="http://schemas.microsoft.com/office/drawing/2014/main" id="{3F4663A2-2267-4192-BBE4-A739F86CDFE7}"/>
              </a:ext>
            </a:extLst>
          </p:cNvPr>
          <p:cNvPicPr>
            <a:picLocks noChangeAspect="1"/>
          </p:cNvPicPr>
          <p:nvPr/>
        </p:nvPicPr>
        <p:blipFill rotWithShape="1">
          <a:blip r:embed="rId4">
            <a:extLst>
              <a:ext uri="{28A0092B-C50C-407E-A947-70E740481C1C}">
                <a14:useLocalDpi xmlns:a14="http://schemas.microsoft.com/office/drawing/2010/main" val="0"/>
              </a:ext>
            </a:extLst>
          </a:blip>
          <a:srcRect l="19760" t="13608" r="21440" b="11206"/>
          <a:stretch/>
        </p:blipFill>
        <p:spPr>
          <a:xfrm>
            <a:off x="3624434" y="2081104"/>
            <a:ext cx="936516" cy="1197502"/>
          </a:xfrm>
          <a:prstGeom prst="rect">
            <a:avLst/>
          </a:prstGeom>
        </p:spPr>
      </p:pic>
      <p:sp>
        <p:nvSpPr>
          <p:cNvPr id="4" name="Rectángulo 3">
            <a:extLst>
              <a:ext uri="{FF2B5EF4-FFF2-40B4-BE49-F238E27FC236}">
                <a16:creationId xmlns:a16="http://schemas.microsoft.com/office/drawing/2014/main" id="{95CD1080-9445-415D-AFD6-FD73CF0285C4}"/>
              </a:ext>
            </a:extLst>
          </p:cNvPr>
          <p:cNvSpPr/>
          <p:nvPr/>
        </p:nvSpPr>
        <p:spPr>
          <a:xfrm>
            <a:off x="4495915" y="2598284"/>
            <a:ext cx="1535998" cy="276999"/>
          </a:xfrm>
          <a:prstGeom prst="rect">
            <a:avLst/>
          </a:prstGeom>
        </p:spPr>
        <p:txBody>
          <a:bodyPr wrap="none">
            <a:spAutoFit/>
          </a:bodyPr>
          <a:lstStyle/>
          <a:p>
            <a:r>
              <a:rPr lang="es-ES" sz="1200">
                <a:solidFill>
                  <a:srgbClr val="404040"/>
                </a:solidFill>
              </a:rPr>
              <a:t>FLUJO LUMINOSO</a:t>
            </a:r>
            <a:endParaRPr lang="es-ES" sz="1200"/>
          </a:p>
        </p:txBody>
      </p:sp>
      <p:pic>
        <p:nvPicPr>
          <p:cNvPr id="17" name="Imagen 16">
            <a:extLst>
              <a:ext uri="{FF2B5EF4-FFF2-40B4-BE49-F238E27FC236}">
                <a16:creationId xmlns:a16="http://schemas.microsoft.com/office/drawing/2014/main" id="{708F753C-9BC2-444A-8B8B-AB0C8E56F22B}"/>
              </a:ext>
            </a:extLst>
          </p:cNvPr>
          <p:cNvPicPr>
            <a:picLocks noChangeAspect="1"/>
          </p:cNvPicPr>
          <p:nvPr/>
        </p:nvPicPr>
        <p:blipFill rotWithShape="1">
          <a:blip r:embed="rId4">
            <a:extLst>
              <a:ext uri="{28A0092B-C50C-407E-A947-70E740481C1C}">
                <a14:useLocalDpi xmlns:a14="http://schemas.microsoft.com/office/drawing/2010/main" val="0"/>
              </a:ext>
            </a:extLst>
          </a:blip>
          <a:srcRect l="19760" t="13608" r="21440" b="11206"/>
          <a:stretch/>
        </p:blipFill>
        <p:spPr>
          <a:xfrm>
            <a:off x="2687918" y="4380687"/>
            <a:ext cx="936516" cy="1197502"/>
          </a:xfrm>
          <a:prstGeom prst="rect">
            <a:avLst/>
          </a:prstGeom>
        </p:spPr>
      </p:pic>
      <p:sp>
        <p:nvSpPr>
          <p:cNvPr id="18" name="Rectángulo 17">
            <a:extLst>
              <a:ext uri="{FF2B5EF4-FFF2-40B4-BE49-F238E27FC236}">
                <a16:creationId xmlns:a16="http://schemas.microsoft.com/office/drawing/2014/main" id="{B3DD25D7-21D3-497E-B408-281822B6F37B}"/>
              </a:ext>
            </a:extLst>
          </p:cNvPr>
          <p:cNvSpPr/>
          <p:nvPr/>
        </p:nvSpPr>
        <p:spPr>
          <a:xfrm>
            <a:off x="2243330" y="5578189"/>
            <a:ext cx="1962397" cy="276999"/>
          </a:xfrm>
          <a:prstGeom prst="rect">
            <a:avLst/>
          </a:prstGeom>
        </p:spPr>
        <p:txBody>
          <a:bodyPr wrap="none">
            <a:spAutoFit/>
          </a:bodyPr>
          <a:lstStyle/>
          <a:p>
            <a:r>
              <a:rPr lang="es-ES" sz="1200">
                <a:solidFill>
                  <a:srgbClr val="404040"/>
                </a:solidFill>
              </a:rPr>
              <a:t>INTENSIDAD LUMINOSA</a:t>
            </a:r>
            <a:endParaRPr lang="es-ES" sz="1200"/>
          </a:p>
        </p:txBody>
      </p:sp>
      <p:cxnSp>
        <p:nvCxnSpPr>
          <p:cNvPr id="6" name="Conector recto de flecha 5">
            <a:extLst>
              <a:ext uri="{FF2B5EF4-FFF2-40B4-BE49-F238E27FC236}">
                <a16:creationId xmlns:a16="http://schemas.microsoft.com/office/drawing/2014/main" id="{B7CD09E0-F070-442F-A084-C42C3802458C}"/>
              </a:ext>
            </a:extLst>
          </p:cNvPr>
          <p:cNvCxnSpPr>
            <a:stCxn id="17" idx="3"/>
          </p:cNvCxnSpPr>
          <p:nvPr/>
        </p:nvCxnSpPr>
        <p:spPr>
          <a:xfrm>
            <a:off x="3624434" y="4979438"/>
            <a:ext cx="871481" cy="0"/>
          </a:xfrm>
          <a:prstGeom prst="straightConnector1">
            <a:avLst/>
          </a:prstGeom>
          <a:ln w="57150">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BDA00AF1-2D5E-4078-A976-69407797A611}"/>
              </a:ext>
            </a:extLst>
          </p:cNvPr>
          <p:cNvSpPr/>
          <p:nvPr/>
        </p:nvSpPr>
        <p:spPr>
          <a:xfrm>
            <a:off x="3848341" y="4607351"/>
            <a:ext cx="248786" cy="369332"/>
          </a:xfrm>
          <a:prstGeom prst="rect">
            <a:avLst/>
          </a:prstGeom>
        </p:spPr>
        <p:txBody>
          <a:bodyPr wrap="none">
            <a:spAutoFit/>
          </a:bodyPr>
          <a:lstStyle/>
          <a:p>
            <a:r>
              <a:rPr lang="es-ES">
                <a:solidFill>
                  <a:srgbClr val="404040"/>
                </a:solidFill>
              </a:rPr>
              <a:t>I</a:t>
            </a:r>
            <a:endParaRPr lang="es-E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Título">
            <a:extLst>
              <a:ext uri="{FF2B5EF4-FFF2-40B4-BE49-F238E27FC236}">
                <a16:creationId xmlns:a16="http://schemas.microsoft.com/office/drawing/2014/main" id="{61C477EE-B795-4B52-AC70-C07ED78090F0}"/>
              </a:ext>
            </a:extLst>
          </p:cNvPr>
          <p:cNvSpPr>
            <a:spLocks noGrp="1"/>
          </p:cNvSpPr>
          <p:nvPr>
            <p:ph type="title"/>
          </p:nvPr>
        </p:nvSpPr>
        <p:spPr bwMode="auto">
          <a:xfrm>
            <a:off x="395288" y="215900"/>
            <a:ext cx="8208962"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The Results</a:t>
            </a:r>
          </a:p>
        </p:txBody>
      </p:sp>
      <p:pic>
        <p:nvPicPr>
          <p:cNvPr id="74755" name="5 Imagen" descr="Recorte de pantalla">
            <a:extLst>
              <a:ext uri="{FF2B5EF4-FFF2-40B4-BE49-F238E27FC236}">
                <a16:creationId xmlns:a16="http://schemas.microsoft.com/office/drawing/2014/main" id="{399A8695-A198-4A4D-8D41-A27571DCF1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0055" y="2007704"/>
            <a:ext cx="6444720" cy="3918756"/>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4756" name="2 Rectángulo">
            <a:extLst>
              <a:ext uri="{FF2B5EF4-FFF2-40B4-BE49-F238E27FC236}">
                <a16:creationId xmlns:a16="http://schemas.microsoft.com/office/drawing/2014/main" id="{1F4C372E-0266-470A-9C87-1676F7ADB587}"/>
              </a:ext>
            </a:extLst>
          </p:cNvPr>
          <p:cNvSpPr>
            <a:spLocks noChangeArrowheads="1"/>
          </p:cNvSpPr>
          <p:nvPr/>
        </p:nvSpPr>
        <p:spPr bwMode="auto">
          <a:xfrm>
            <a:off x="684213" y="1160463"/>
            <a:ext cx="784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a:t>Es importante saber cómo analizar los resultados, porque el valor fluctúa mucho durante el período de medición.</a:t>
            </a:r>
            <a:endParaRPr lang="en-GB" altLang="en-US"/>
          </a:p>
        </p:txBody>
      </p:sp>
      <p:sp>
        <p:nvSpPr>
          <p:cNvPr id="5" name="CuadroTexto 4">
            <a:extLst>
              <a:ext uri="{FF2B5EF4-FFF2-40B4-BE49-F238E27FC236}">
                <a16:creationId xmlns:a16="http://schemas.microsoft.com/office/drawing/2014/main" id="{DEFBF73A-B71E-4604-BB2F-1F89B0C35AF5}"/>
              </a:ext>
            </a:extLst>
          </p:cNvPr>
          <p:cNvSpPr txBox="1"/>
          <p:nvPr/>
        </p:nvSpPr>
        <p:spPr>
          <a:xfrm>
            <a:off x="323528" y="332656"/>
            <a:ext cx="4788532" cy="369332"/>
          </a:xfrm>
          <a:prstGeom prst="rect">
            <a:avLst/>
          </a:prstGeom>
          <a:noFill/>
        </p:spPr>
        <p:txBody>
          <a:bodyPr wrap="square" rtlCol="0">
            <a:spAutoFit/>
          </a:bodyPr>
          <a:lstStyle/>
          <a:p>
            <a:r>
              <a:rPr lang="es-ES" b="1" u="sng">
                <a:solidFill>
                  <a:srgbClr val="FFC000"/>
                </a:solidFill>
              </a:rPr>
              <a:t>MEDIDOR DEL VALOR U</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92EF152-D6A5-46BB-82A0-E40F728EEE3A}"/>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78851" name="3 Título">
            <a:extLst>
              <a:ext uri="{FF2B5EF4-FFF2-40B4-BE49-F238E27FC236}">
                <a16:creationId xmlns:a16="http://schemas.microsoft.com/office/drawing/2014/main" id="{C516AC99-753A-4314-900A-3CF0018BC503}"/>
              </a:ext>
            </a:extLst>
          </p:cNvPr>
          <p:cNvSpPr>
            <a:spLocks noGrp="1"/>
          </p:cNvSpPr>
          <p:nvPr>
            <p:ph type="title"/>
          </p:nvPr>
        </p:nvSpPr>
        <p:spPr bwMode="auto">
          <a:xfrm>
            <a:off x="250825" y="1138238"/>
            <a:ext cx="8713788"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Combustion reaction in a boiler</a:t>
            </a:r>
          </a:p>
        </p:txBody>
      </p:sp>
      <p:pic>
        <p:nvPicPr>
          <p:cNvPr id="78852" name="Picture 2">
            <a:extLst>
              <a:ext uri="{FF2B5EF4-FFF2-40B4-BE49-F238E27FC236}">
                <a16:creationId xmlns:a16="http://schemas.microsoft.com/office/drawing/2014/main" id="{595F018E-AF57-40B1-BCC5-A2F8358F6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933" y="1807306"/>
            <a:ext cx="6450170" cy="337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adroTexto 4">
            <a:extLst>
              <a:ext uri="{FF2B5EF4-FFF2-40B4-BE49-F238E27FC236}">
                <a16:creationId xmlns:a16="http://schemas.microsoft.com/office/drawing/2014/main" id="{D31BB5F8-8065-471D-A958-401924E3C14E}"/>
              </a:ext>
            </a:extLst>
          </p:cNvPr>
          <p:cNvSpPr txBox="1"/>
          <p:nvPr/>
        </p:nvSpPr>
        <p:spPr>
          <a:xfrm>
            <a:off x="323528" y="332656"/>
            <a:ext cx="7992888" cy="369332"/>
          </a:xfrm>
          <a:prstGeom prst="rect">
            <a:avLst/>
          </a:prstGeom>
          <a:noFill/>
        </p:spPr>
        <p:txBody>
          <a:bodyPr wrap="square" rtlCol="0">
            <a:spAutoFit/>
          </a:bodyPr>
          <a:lstStyle/>
          <a:p>
            <a:r>
              <a:rPr lang="es-ES" b="1" u="sng" cap="all">
                <a:solidFill>
                  <a:srgbClr val="FFC000"/>
                </a:solidFill>
              </a:rPr>
              <a:t>Analizador de gases de combustión</a:t>
            </a:r>
          </a:p>
        </p:txBody>
      </p:sp>
      <p:pic>
        <p:nvPicPr>
          <p:cNvPr id="6" name="Picture 27" descr="0632_3304_01">
            <a:extLst>
              <a:ext uri="{FF2B5EF4-FFF2-40B4-BE49-F238E27FC236}">
                <a16:creationId xmlns:a16="http://schemas.microsoft.com/office/drawing/2014/main" id="{F42FAD72-A3E7-40C9-9DF9-79EF9FAA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306" r="21150"/>
          <a:stretch>
            <a:fillRect/>
          </a:stretch>
        </p:blipFill>
        <p:spPr bwMode="auto">
          <a:xfrm>
            <a:off x="205765" y="823730"/>
            <a:ext cx="1135206" cy="247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0632_0308_01">
            <a:extLst>
              <a:ext uri="{FF2B5EF4-FFF2-40B4-BE49-F238E27FC236}">
                <a16:creationId xmlns:a16="http://schemas.microsoft.com/office/drawing/2014/main" id="{41959F35-18AF-4AAF-A7AA-35A85C2C9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309" r="14256"/>
          <a:stretch>
            <a:fillRect/>
          </a:stretch>
        </p:blipFill>
        <p:spPr bwMode="auto">
          <a:xfrm>
            <a:off x="1187953" y="886067"/>
            <a:ext cx="1326490" cy="23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9ABE287-39E6-4147-8D0F-B560A4797A8D}"/>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0899" name="3 Título">
            <a:extLst>
              <a:ext uri="{FF2B5EF4-FFF2-40B4-BE49-F238E27FC236}">
                <a16:creationId xmlns:a16="http://schemas.microsoft.com/office/drawing/2014/main" id="{1D131A92-3187-4A8C-B283-847F7E1AC4B3}"/>
              </a:ext>
            </a:extLst>
          </p:cNvPr>
          <p:cNvSpPr>
            <a:spLocks noGrp="1"/>
          </p:cNvSpPr>
          <p:nvPr>
            <p:ph type="title"/>
          </p:nvPr>
        </p:nvSpPr>
        <p:spPr bwMode="auto">
          <a:xfrm>
            <a:off x="119063" y="944563"/>
            <a:ext cx="8712200"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Energy Efficiency of a Boiler</a:t>
            </a:r>
          </a:p>
        </p:txBody>
      </p:sp>
      <p:sp>
        <p:nvSpPr>
          <p:cNvPr id="2" name="1 CuadroTexto">
            <a:extLst>
              <a:ext uri="{FF2B5EF4-FFF2-40B4-BE49-F238E27FC236}">
                <a16:creationId xmlns:a16="http://schemas.microsoft.com/office/drawing/2014/main" id="{CC03476F-E65C-4C99-91CB-4702367339A4}"/>
              </a:ext>
            </a:extLst>
          </p:cNvPr>
          <p:cNvSpPr txBox="1"/>
          <p:nvPr/>
        </p:nvSpPr>
        <p:spPr>
          <a:xfrm>
            <a:off x="323528" y="961663"/>
            <a:ext cx="8851900" cy="1754326"/>
          </a:xfrm>
          <a:prstGeom prst="rect">
            <a:avLst/>
          </a:prstGeom>
          <a:noFill/>
        </p:spPr>
        <p:txBody>
          <a:bodyPr>
            <a:spAutoFit/>
          </a:bodyPr>
          <a:lstStyle/>
          <a:p>
            <a:pPr>
              <a:defRPr/>
            </a:pPr>
            <a:r>
              <a:rPr lang="es-ES">
                <a:solidFill>
                  <a:srgbClr val="404040"/>
                </a:solidFill>
                <a:latin typeface="Arial" charset="0"/>
              </a:rPr>
              <a:t>Verificar el rendimiento energético de una caldera</a:t>
            </a:r>
            <a:r>
              <a:rPr lang="es-ES">
                <a:solidFill>
                  <a:srgbClr val="404040"/>
                </a:solidFill>
                <a:latin typeface="Arial" charset="0"/>
                <a:cs typeface="+mn-cs"/>
              </a:rPr>
              <a:t>:</a:t>
            </a:r>
          </a:p>
          <a:p>
            <a:pPr eaLnBrk="1" hangingPunct="1">
              <a:defRPr/>
            </a:pPr>
            <a:endParaRPr lang="es-ES">
              <a:solidFill>
                <a:srgbClr val="404040"/>
              </a:solidFill>
              <a:latin typeface="Arial" charset="0"/>
              <a:cs typeface="+mn-cs"/>
            </a:endParaRPr>
          </a:p>
          <a:p>
            <a:pPr marL="457200" indent="-457200" eaLnBrk="1" hangingPunct="1">
              <a:buFont typeface="Arial" panose="020B0604020202020204" pitchFamily="34" charset="0"/>
              <a:buChar char="•"/>
              <a:defRPr/>
            </a:pPr>
            <a:r>
              <a:rPr lang="es-ES" u="sng">
                <a:solidFill>
                  <a:srgbClr val="404040"/>
                </a:solidFill>
                <a:latin typeface="Arial" charset="0"/>
                <a:cs typeface="+mn-cs"/>
              </a:rPr>
              <a:t>Método directo</a:t>
            </a:r>
          </a:p>
          <a:p>
            <a:pPr eaLnBrk="1" hangingPunct="1">
              <a:defRPr/>
            </a:pPr>
            <a:endParaRPr lang="es-ES" u="sng">
              <a:solidFill>
                <a:srgbClr val="404040"/>
              </a:solidFill>
              <a:latin typeface="Arial" charset="0"/>
              <a:cs typeface="+mn-cs"/>
            </a:endParaRPr>
          </a:p>
          <a:p>
            <a:pPr eaLnBrk="1" hangingPunct="1">
              <a:defRPr/>
            </a:pPr>
            <a:endParaRPr lang="es-ES" u="sng">
              <a:solidFill>
                <a:srgbClr val="404040"/>
              </a:solidFill>
              <a:latin typeface="Arial" charset="0"/>
              <a:cs typeface="+mn-cs"/>
            </a:endParaRPr>
          </a:p>
          <a:p>
            <a:pPr marL="457200" indent="-457200" eaLnBrk="1" hangingPunct="1">
              <a:buFont typeface="Arial" panose="020B0604020202020204" pitchFamily="34" charset="0"/>
              <a:buChar char="•"/>
              <a:defRPr/>
            </a:pPr>
            <a:r>
              <a:rPr lang="es-ES" u="sng">
                <a:solidFill>
                  <a:srgbClr val="404040"/>
                </a:solidFill>
                <a:latin typeface="Arial" charset="0"/>
                <a:cs typeface="+mn-cs"/>
              </a:rPr>
              <a:t>Método indirecto:</a:t>
            </a:r>
            <a:r>
              <a:rPr lang="es-ES">
                <a:solidFill>
                  <a:srgbClr val="404040"/>
                </a:solidFill>
                <a:latin typeface="Arial" charset="0"/>
                <a:cs typeface="+mn-cs"/>
              </a:rPr>
              <a:t> </a:t>
            </a:r>
            <a:r>
              <a:rPr lang="es-ES">
                <a:solidFill>
                  <a:srgbClr val="404040"/>
                </a:solidFill>
                <a:latin typeface="Arial" charset="0"/>
              </a:rPr>
              <a:t>Evaluación de las diferentes pérdidas de la caldera</a:t>
            </a:r>
            <a:r>
              <a:rPr lang="es-ES">
                <a:solidFill>
                  <a:srgbClr val="404040"/>
                </a:solidFill>
                <a:latin typeface="Arial" charset="0"/>
                <a:cs typeface="+mn-cs"/>
              </a:rPr>
              <a:t>.</a:t>
            </a:r>
          </a:p>
        </p:txBody>
      </p:sp>
      <p:pic>
        <p:nvPicPr>
          <p:cNvPr id="80901" name="Picture 5">
            <a:extLst>
              <a:ext uri="{FF2B5EF4-FFF2-40B4-BE49-F238E27FC236}">
                <a16:creationId xmlns:a16="http://schemas.microsoft.com/office/drawing/2014/main" id="{505D015F-356A-4DAF-A442-57AC1F165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64" t="43182" r="77585" b="50526"/>
          <a:stretch>
            <a:fillRect/>
          </a:stretch>
        </p:blipFill>
        <p:spPr bwMode="auto">
          <a:xfrm>
            <a:off x="2483768" y="1322502"/>
            <a:ext cx="16573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2" name="Picture 4">
            <a:extLst>
              <a:ext uri="{FF2B5EF4-FFF2-40B4-BE49-F238E27FC236}">
                <a16:creationId xmlns:a16="http://schemas.microsoft.com/office/drawing/2014/main" id="{703081B2-AF15-47AC-9E6F-68B107F2E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65" y="2843226"/>
            <a:ext cx="3995998" cy="276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3" name="4 CuadroTexto">
            <a:extLst>
              <a:ext uri="{FF2B5EF4-FFF2-40B4-BE49-F238E27FC236}">
                <a16:creationId xmlns:a16="http://schemas.microsoft.com/office/drawing/2014/main" id="{825DDAA1-F2BE-476A-965A-3E740AA072FF}"/>
              </a:ext>
            </a:extLst>
          </p:cNvPr>
          <p:cNvSpPr txBox="1">
            <a:spLocks noChangeArrowheads="1"/>
          </p:cNvSpPr>
          <p:nvPr/>
        </p:nvSpPr>
        <p:spPr bwMode="auto">
          <a:xfrm>
            <a:off x="4830558" y="3346416"/>
            <a:ext cx="406806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buFont typeface="Wingdings" panose="05000000000000000000" pitchFamily="2" charset="2"/>
              <a:buChar char="§"/>
            </a:pPr>
            <a:r>
              <a:rPr lang="es-ES" altLang="en-US" sz="1800" dirty="0">
                <a:solidFill>
                  <a:srgbClr val="404040"/>
                </a:solidFill>
              </a:rPr>
              <a:t>Pérdida de calor en los gases de combustión.</a:t>
            </a:r>
          </a:p>
          <a:p>
            <a:pPr algn="l">
              <a:buFont typeface="Wingdings" panose="05000000000000000000" pitchFamily="2" charset="2"/>
              <a:buChar char="§"/>
            </a:pPr>
            <a:r>
              <a:rPr lang="es-ES" altLang="en-US" sz="1800" dirty="0">
                <a:solidFill>
                  <a:srgbClr val="404040"/>
                </a:solidFill>
              </a:rPr>
              <a:t>Mala combustión del combustible.</a:t>
            </a:r>
          </a:p>
          <a:p>
            <a:pPr algn="l">
              <a:buFont typeface="Wingdings" panose="05000000000000000000" pitchFamily="2" charset="2"/>
              <a:buChar char="§"/>
            </a:pPr>
            <a:r>
              <a:rPr lang="es-ES" altLang="en-US" sz="1800" dirty="0">
                <a:solidFill>
                  <a:srgbClr val="404040"/>
                </a:solidFill>
              </a:rPr>
              <a:t>Pérdidas radiantes y de convección.</a:t>
            </a:r>
          </a:p>
          <a:p>
            <a:pPr algn="l">
              <a:buFont typeface="Wingdings" panose="05000000000000000000" pitchFamily="2" charset="2"/>
              <a:buChar char="§"/>
            </a:pPr>
            <a:r>
              <a:rPr lang="es-ES" altLang="en-US" sz="1800" dirty="0">
                <a:solidFill>
                  <a:srgbClr val="404040"/>
                </a:solidFill>
              </a:rPr>
              <a:t>Pérdida de calor en la purga</a:t>
            </a:r>
            <a:endParaRPr lang="en-GB" altLang="en-US" sz="1800" dirty="0">
              <a:solidFill>
                <a:srgbClr val="404040"/>
              </a:solidFill>
            </a:endParaRPr>
          </a:p>
        </p:txBody>
      </p:sp>
      <p:sp>
        <p:nvSpPr>
          <p:cNvPr id="7" name="6 Cerrar llave">
            <a:extLst>
              <a:ext uri="{FF2B5EF4-FFF2-40B4-BE49-F238E27FC236}">
                <a16:creationId xmlns:a16="http://schemas.microsoft.com/office/drawing/2014/main" id="{8EC5F967-7BA4-4652-8936-5086AEC278AA}"/>
              </a:ext>
            </a:extLst>
          </p:cNvPr>
          <p:cNvSpPr/>
          <p:nvPr/>
        </p:nvSpPr>
        <p:spPr>
          <a:xfrm>
            <a:off x="4572000" y="3190056"/>
            <a:ext cx="252413" cy="2052638"/>
          </a:xfrm>
          <a:prstGeom prst="rightBrace">
            <a:avLst/>
          </a:prstGeom>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s-ES"/>
          </a:p>
        </p:txBody>
      </p:sp>
      <p:sp>
        <p:nvSpPr>
          <p:cNvPr id="9" name="CuadroTexto 8">
            <a:extLst>
              <a:ext uri="{FF2B5EF4-FFF2-40B4-BE49-F238E27FC236}">
                <a16:creationId xmlns:a16="http://schemas.microsoft.com/office/drawing/2014/main" id="{761409B8-2BD0-43F5-90A6-2FAD9FE4AC16}"/>
              </a:ext>
            </a:extLst>
          </p:cNvPr>
          <p:cNvSpPr txBox="1"/>
          <p:nvPr/>
        </p:nvSpPr>
        <p:spPr>
          <a:xfrm>
            <a:off x="323528" y="332656"/>
            <a:ext cx="7992888" cy="369332"/>
          </a:xfrm>
          <a:prstGeom prst="rect">
            <a:avLst/>
          </a:prstGeom>
          <a:noFill/>
        </p:spPr>
        <p:txBody>
          <a:bodyPr wrap="square" rtlCol="0">
            <a:spAutoFit/>
          </a:bodyPr>
          <a:lstStyle/>
          <a:p>
            <a:r>
              <a:rPr lang="es-ES" b="1" u="sng" cap="all">
                <a:solidFill>
                  <a:srgbClr val="FFC000"/>
                </a:solidFill>
              </a:rPr>
              <a:t>Analizador de gases de combustión</a:t>
            </a:r>
          </a:p>
        </p:txBody>
      </p:sp>
      <p:sp>
        <p:nvSpPr>
          <p:cNvPr id="10" name="Rectángulo: esquinas redondeadas 9">
            <a:extLst>
              <a:ext uri="{FF2B5EF4-FFF2-40B4-BE49-F238E27FC236}">
                <a16:creationId xmlns:a16="http://schemas.microsoft.com/office/drawing/2014/main" id="{764ABA99-E5C2-4C64-8B00-75763347D901}"/>
              </a:ext>
            </a:extLst>
          </p:cNvPr>
          <p:cNvSpPr/>
          <p:nvPr/>
        </p:nvSpPr>
        <p:spPr>
          <a:xfrm>
            <a:off x="2483767" y="1322503"/>
            <a:ext cx="1596517" cy="787170"/>
          </a:xfrm>
          <a:prstGeom prst="roundRect">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3145C99-D56F-4D79-BF76-F9B13B061097}"/>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2947" name="3 Título">
            <a:extLst>
              <a:ext uri="{FF2B5EF4-FFF2-40B4-BE49-F238E27FC236}">
                <a16:creationId xmlns:a16="http://schemas.microsoft.com/office/drawing/2014/main" id="{F4BF6F28-6F37-41F7-A300-EB5B98F40288}"/>
              </a:ext>
            </a:extLst>
          </p:cNvPr>
          <p:cNvSpPr>
            <a:spLocks noGrp="1"/>
          </p:cNvSpPr>
          <p:nvPr>
            <p:ph type="title"/>
          </p:nvPr>
        </p:nvSpPr>
        <p:spPr bwMode="auto">
          <a:xfrm>
            <a:off x="147638" y="944563"/>
            <a:ext cx="8713787"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Energy Efficiency of a Boiler</a:t>
            </a:r>
          </a:p>
        </p:txBody>
      </p:sp>
      <p:sp>
        <p:nvSpPr>
          <p:cNvPr id="82948" name="4 CuadroTexto">
            <a:extLst>
              <a:ext uri="{FF2B5EF4-FFF2-40B4-BE49-F238E27FC236}">
                <a16:creationId xmlns:a16="http://schemas.microsoft.com/office/drawing/2014/main" id="{862D4965-5A58-4793-AB2A-44FF6FA82722}"/>
              </a:ext>
            </a:extLst>
          </p:cNvPr>
          <p:cNvSpPr txBox="1">
            <a:spLocks noChangeArrowheads="1"/>
          </p:cNvSpPr>
          <p:nvPr/>
        </p:nvSpPr>
        <p:spPr bwMode="auto">
          <a:xfrm>
            <a:off x="250825" y="1916832"/>
            <a:ext cx="49688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342900" indent="-342900" algn="l">
              <a:buFont typeface="Wingdings" panose="05000000000000000000" pitchFamily="2" charset="2"/>
              <a:buChar char="§"/>
            </a:pPr>
            <a:r>
              <a:rPr lang="es-ES" altLang="en-US" sz="2400" dirty="0">
                <a:solidFill>
                  <a:schemeClr val="tx1">
                    <a:lumMod val="75000"/>
                    <a:lumOff val="25000"/>
                  </a:schemeClr>
                </a:solidFill>
              </a:rPr>
              <a:t>Pérdida de calor en los gases de combustión.</a:t>
            </a:r>
          </a:p>
          <a:p>
            <a:pPr marL="342900" indent="-342900" algn="l">
              <a:buFont typeface="Wingdings" panose="05000000000000000000" pitchFamily="2" charset="2"/>
              <a:buChar char="§"/>
            </a:pPr>
            <a:r>
              <a:rPr lang="es-ES" altLang="en-US" sz="2400" dirty="0">
                <a:solidFill>
                  <a:schemeClr val="tx1">
                    <a:lumMod val="75000"/>
                    <a:lumOff val="25000"/>
                  </a:schemeClr>
                </a:solidFill>
              </a:rPr>
              <a:t>Mala combustión del combustible.</a:t>
            </a:r>
          </a:p>
          <a:p>
            <a:pPr marL="342900" indent="-342900" algn="l">
              <a:buFont typeface="Wingdings" panose="05000000000000000000" pitchFamily="2" charset="2"/>
              <a:buChar char="§"/>
            </a:pPr>
            <a:r>
              <a:rPr lang="es-ES" altLang="en-US" sz="2400" dirty="0">
                <a:solidFill>
                  <a:schemeClr val="tx1">
                    <a:lumMod val="75000"/>
                    <a:lumOff val="25000"/>
                  </a:schemeClr>
                </a:solidFill>
              </a:rPr>
              <a:t>Pérdidas radiantes y de convección.</a:t>
            </a:r>
          </a:p>
          <a:p>
            <a:pPr marL="342900" indent="-342900" algn="l">
              <a:buFont typeface="Wingdings" panose="05000000000000000000" pitchFamily="2" charset="2"/>
              <a:buChar char="§"/>
            </a:pPr>
            <a:r>
              <a:rPr lang="es-ES" altLang="en-US" sz="2400" dirty="0">
                <a:solidFill>
                  <a:schemeClr val="tx1">
                    <a:lumMod val="75000"/>
                    <a:lumOff val="25000"/>
                  </a:schemeClr>
                </a:solidFill>
              </a:rPr>
              <a:t>Pérdida de calor en las purgas.</a:t>
            </a:r>
            <a:endParaRPr lang="en-GB" altLang="en-US" sz="2400" dirty="0">
              <a:solidFill>
                <a:schemeClr val="tx1">
                  <a:lumMod val="75000"/>
                  <a:lumOff val="25000"/>
                </a:schemeClr>
              </a:solidFill>
            </a:endParaRPr>
          </a:p>
        </p:txBody>
      </p:sp>
      <p:pic>
        <p:nvPicPr>
          <p:cNvPr id="82949" name="Picture 4" descr="Descripción: \\Boole\eficiencia\Proyectos\Undesa\CALDERAS\Termografias\IR_2907.jpg">
            <a:extLst>
              <a:ext uri="{FF2B5EF4-FFF2-40B4-BE49-F238E27FC236}">
                <a16:creationId xmlns:a16="http://schemas.microsoft.com/office/drawing/2014/main" id="{73076008-4EBB-4FEB-AB5A-4FDCE6F29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564"/>
          <a:stretch>
            <a:fillRect/>
          </a:stretch>
        </p:blipFill>
        <p:spPr bwMode="auto">
          <a:xfrm>
            <a:off x="5112063" y="1844675"/>
            <a:ext cx="3749362" cy="3578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C29C144D-E3E1-4624-8930-39395D968813}"/>
              </a:ext>
            </a:extLst>
          </p:cNvPr>
          <p:cNvSpPr/>
          <p:nvPr/>
        </p:nvSpPr>
        <p:spPr>
          <a:xfrm>
            <a:off x="250825" y="3446876"/>
            <a:ext cx="4645211" cy="720080"/>
          </a:xfrm>
          <a:prstGeom prst="rect">
            <a:avLst/>
          </a:prstGeom>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es-ES"/>
          </a:p>
        </p:txBody>
      </p:sp>
      <p:sp>
        <p:nvSpPr>
          <p:cNvPr id="7" name="CuadroTexto 6">
            <a:extLst>
              <a:ext uri="{FF2B5EF4-FFF2-40B4-BE49-F238E27FC236}">
                <a16:creationId xmlns:a16="http://schemas.microsoft.com/office/drawing/2014/main" id="{A20C6666-F1C9-4F23-8861-988664F8C4AF}"/>
              </a:ext>
            </a:extLst>
          </p:cNvPr>
          <p:cNvSpPr txBox="1"/>
          <p:nvPr/>
        </p:nvSpPr>
        <p:spPr>
          <a:xfrm>
            <a:off x="323528" y="332656"/>
            <a:ext cx="7992888" cy="369332"/>
          </a:xfrm>
          <a:prstGeom prst="rect">
            <a:avLst/>
          </a:prstGeom>
          <a:noFill/>
        </p:spPr>
        <p:txBody>
          <a:bodyPr wrap="square" rtlCol="0">
            <a:spAutoFit/>
          </a:bodyPr>
          <a:lstStyle/>
          <a:p>
            <a:r>
              <a:rPr lang="es-ES" b="1" u="sng" cap="all">
                <a:solidFill>
                  <a:srgbClr val="FFC000"/>
                </a:solidFill>
              </a:rPr>
              <a:t>Analizador de gases de combustión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439A7D0-C070-435F-A429-DAD620C624F1}"/>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4995" name="3 Título">
            <a:extLst>
              <a:ext uri="{FF2B5EF4-FFF2-40B4-BE49-F238E27FC236}">
                <a16:creationId xmlns:a16="http://schemas.microsoft.com/office/drawing/2014/main" id="{9B012ADB-BC73-4DC3-AA32-E758291526C8}"/>
              </a:ext>
            </a:extLst>
          </p:cNvPr>
          <p:cNvSpPr>
            <a:spLocks noGrp="1"/>
          </p:cNvSpPr>
          <p:nvPr>
            <p:ph type="title"/>
          </p:nvPr>
        </p:nvSpPr>
        <p:spPr bwMode="auto">
          <a:xfrm>
            <a:off x="228600" y="188913"/>
            <a:ext cx="8713788"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Flue gas analyser</a:t>
            </a:r>
          </a:p>
        </p:txBody>
      </p:sp>
      <p:pic>
        <p:nvPicPr>
          <p:cNvPr id="84996" name="Picture 12" descr="http://www.e-inst.com/es/industrial-gas-analyzers/images-E1100.jpg">
            <a:extLst>
              <a:ext uri="{FF2B5EF4-FFF2-40B4-BE49-F238E27FC236}">
                <a16:creationId xmlns:a16="http://schemas.microsoft.com/office/drawing/2014/main" id="{C49421AA-C0E2-479C-BB43-3D4B3E8F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71" r="4166" b="2628"/>
          <a:stretch>
            <a:fillRect/>
          </a:stretch>
        </p:blipFill>
        <p:spPr bwMode="auto">
          <a:xfrm>
            <a:off x="5573192" y="2611193"/>
            <a:ext cx="3494152" cy="301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12 CuadroTexto">
            <a:extLst>
              <a:ext uri="{FF2B5EF4-FFF2-40B4-BE49-F238E27FC236}">
                <a16:creationId xmlns:a16="http://schemas.microsoft.com/office/drawing/2014/main" id="{C3B4CF92-0242-4D64-BB9B-C6094116C33C}"/>
              </a:ext>
            </a:extLst>
          </p:cNvPr>
          <p:cNvSpPr txBox="1">
            <a:spLocks noChangeArrowheads="1"/>
          </p:cNvSpPr>
          <p:nvPr/>
        </p:nvSpPr>
        <p:spPr bwMode="auto">
          <a:xfrm>
            <a:off x="519113" y="2939845"/>
            <a:ext cx="498899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342900" indent="-342900" algn="l">
              <a:buFont typeface="Wingdings" panose="05000000000000000000" pitchFamily="2" charset="2"/>
              <a:buChar char="§"/>
            </a:pPr>
            <a:r>
              <a:rPr lang="es-ES" altLang="en-US" sz="2400">
                <a:solidFill>
                  <a:srgbClr val="404040"/>
                </a:solidFill>
              </a:rPr>
              <a:t>Pérdida de calor en los gases de combustión.</a:t>
            </a:r>
          </a:p>
          <a:p>
            <a:pPr marL="342900" indent="-342900" algn="l">
              <a:buFont typeface="Wingdings" panose="05000000000000000000" pitchFamily="2" charset="2"/>
              <a:buChar char="§"/>
            </a:pPr>
            <a:r>
              <a:rPr lang="es-ES" altLang="en-US" sz="2400">
                <a:solidFill>
                  <a:srgbClr val="404040"/>
                </a:solidFill>
              </a:rPr>
              <a:t>Mala combustión del combustible.</a:t>
            </a:r>
          </a:p>
          <a:p>
            <a:pPr marL="342900" indent="-342900" algn="l">
              <a:buFont typeface="Wingdings" panose="05000000000000000000" pitchFamily="2" charset="2"/>
              <a:buChar char="§"/>
            </a:pPr>
            <a:r>
              <a:rPr lang="es-ES" altLang="en-US" sz="2400">
                <a:solidFill>
                  <a:srgbClr val="404040"/>
                </a:solidFill>
              </a:rPr>
              <a:t>Pérdidas radiantes y de convección.</a:t>
            </a:r>
          </a:p>
          <a:p>
            <a:pPr marL="342900" indent="-342900" algn="l">
              <a:buFont typeface="Wingdings" panose="05000000000000000000" pitchFamily="2" charset="2"/>
              <a:buChar char="§"/>
            </a:pPr>
            <a:r>
              <a:rPr lang="es-ES" altLang="en-US" sz="2400">
                <a:solidFill>
                  <a:srgbClr val="404040"/>
                </a:solidFill>
              </a:rPr>
              <a:t>Pérdida de calor en las purgas</a:t>
            </a:r>
            <a:endParaRPr lang="en-GB" altLang="en-US" sz="2400">
              <a:solidFill>
                <a:srgbClr val="404040"/>
              </a:solidFill>
            </a:endParaRPr>
          </a:p>
        </p:txBody>
      </p:sp>
      <p:sp>
        <p:nvSpPr>
          <p:cNvPr id="2" name="1 Rectángulo">
            <a:extLst>
              <a:ext uri="{FF2B5EF4-FFF2-40B4-BE49-F238E27FC236}">
                <a16:creationId xmlns:a16="http://schemas.microsoft.com/office/drawing/2014/main" id="{DD885108-65EE-4146-A7B5-9D523C29DDF2}"/>
              </a:ext>
            </a:extLst>
          </p:cNvPr>
          <p:cNvSpPr/>
          <p:nvPr/>
        </p:nvSpPr>
        <p:spPr>
          <a:xfrm>
            <a:off x="454025" y="2939845"/>
            <a:ext cx="5007332" cy="1497218"/>
          </a:xfrm>
          <a:prstGeom prst="rect">
            <a:avLst/>
          </a:prstGeom>
          <a:noFill/>
          <a:ln/>
        </p:spPr>
        <p:style>
          <a:lnRef idx="2">
            <a:schemeClr val="accent1"/>
          </a:lnRef>
          <a:fillRef idx="1">
            <a:schemeClr val="lt1"/>
          </a:fillRef>
          <a:effectRef idx="0">
            <a:schemeClr val="accent1"/>
          </a:effectRef>
          <a:fontRef idx="minor">
            <a:schemeClr val="dk1"/>
          </a:fontRef>
        </p:style>
        <p:txBody>
          <a:bodyPr anchor="ctr"/>
          <a:lstStyle/>
          <a:p>
            <a:pPr eaLnBrk="1" hangingPunct="1">
              <a:defRPr/>
            </a:pPr>
            <a:endParaRPr lang="es-ES"/>
          </a:p>
        </p:txBody>
      </p:sp>
      <p:sp>
        <p:nvSpPr>
          <p:cNvPr id="84999" name="2 CuadroTexto">
            <a:extLst>
              <a:ext uri="{FF2B5EF4-FFF2-40B4-BE49-F238E27FC236}">
                <a16:creationId xmlns:a16="http://schemas.microsoft.com/office/drawing/2014/main" id="{D1809CEE-2227-4284-BFC2-0F736C213764}"/>
              </a:ext>
            </a:extLst>
          </p:cNvPr>
          <p:cNvSpPr txBox="1">
            <a:spLocks noChangeArrowheads="1"/>
          </p:cNvSpPr>
          <p:nvPr/>
        </p:nvSpPr>
        <p:spPr bwMode="auto">
          <a:xfrm>
            <a:off x="328472" y="1314496"/>
            <a:ext cx="8275976"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l"/>
            <a:r>
              <a:rPr lang="es-ES" altLang="en-US" sz="2400">
                <a:solidFill>
                  <a:srgbClr val="404040"/>
                </a:solidFill>
              </a:rPr>
              <a:t>La eficiencia de combustión se mide con el analizador de gases de combustión</a:t>
            </a:r>
            <a:r>
              <a:rPr lang="en-GB" altLang="en-US" sz="2400">
                <a:solidFill>
                  <a:srgbClr val="404040"/>
                </a:solidFill>
              </a:rPr>
              <a:t>.</a:t>
            </a:r>
          </a:p>
        </p:txBody>
      </p:sp>
      <p:sp>
        <p:nvSpPr>
          <p:cNvPr id="8" name="CuadroTexto 7">
            <a:extLst>
              <a:ext uri="{FF2B5EF4-FFF2-40B4-BE49-F238E27FC236}">
                <a16:creationId xmlns:a16="http://schemas.microsoft.com/office/drawing/2014/main" id="{329EAADE-22BC-4AEB-B244-15FD74F8B4BC}"/>
              </a:ext>
            </a:extLst>
          </p:cNvPr>
          <p:cNvSpPr txBox="1"/>
          <p:nvPr/>
        </p:nvSpPr>
        <p:spPr>
          <a:xfrm>
            <a:off x="323528" y="332656"/>
            <a:ext cx="7992888" cy="369332"/>
          </a:xfrm>
          <a:prstGeom prst="rect">
            <a:avLst/>
          </a:prstGeom>
          <a:noFill/>
        </p:spPr>
        <p:txBody>
          <a:bodyPr wrap="square" rtlCol="0">
            <a:spAutoFit/>
          </a:bodyPr>
          <a:lstStyle/>
          <a:p>
            <a:r>
              <a:rPr lang="es-ES" b="1" u="sng" cap="all">
                <a:solidFill>
                  <a:srgbClr val="FFC000"/>
                </a:solidFill>
              </a:rPr>
              <a:t>Analizador de gases de combustión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9C01FCC-6D5B-4612-89FD-E427DD8B934F}"/>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7043" name="3 Título">
            <a:extLst>
              <a:ext uri="{FF2B5EF4-FFF2-40B4-BE49-F238E27FC236}">
                <a16:creationId xmlns:a16="http://schemas.microsoft.com/office/drawing/2014/main" id="{1B3A0F82-D9E7-4E5A-B300-0965B1C66C30}"/>
              </a:ext>
            </a:extLst>
          </p:cNvPr>
          <p:cNvSpPr>
            <a:spLocks noGrp="1"/>
          </p:cNvSpPr>
          <p:nvPr>
            <p:ph type="title"/>
          </p:nvPr>
        </p:nvSpPr>
        <p:spPr bwMode="auto">
          <a:xfrm>
            <a:off x="142875" y="246063"/>
            <a:ext cx="8713788" cy="105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Flue gas analyser</a:t>
            </a:r>
          </a:p>
        </p:txBody>
      </p:sp>
      <p:pic>
        <p:nvPicPr>
          <p:cNvPr id="87044" name="Picture 2">
            <a:extLst>
              <a:ext uri="{FF2B5EF4-FFF2-40B4-BE49-F238E27FC236}">
                <a16:creationId xmlns:a16="http://schemas.microsoft.com/office/drawing/2014/main" id="{0F5A59F9-EF29-4F34-8617-432905C59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84935"/>
            <a:ext cx="5208588" cy="275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5" name="Picture 2">
            <a:extLst>
              <a:ext uri="{FF2B5EF4-FFF2-40B4-BE49-F238E27FC236}">
                <a16:creationId xmlns:a16="http://schemas.microsoft.com/office/drawing/2014/main" id="{A5FA178D-CAC9-4646-9396-DA89037B5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644900"/>
            <a:ext cx="5208588" cy="242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a:extLst>
              <a:ext uri="{FF2B5EF4-FFF2-40B4-BE49-F238E27FC236}">
                <a16:creationId xmlns:a16="http://schemas.microsoft.com/office/drawing/2014/main" id="{AAF28F35-735E-4699-B434-A4B25995A3DC}"/>
              </a:ext>
            </a:extLst>
          </p:cNvPr>
          <p:cNvSpPr/>
          <p:nvPr/>
        </p:nvSpPr>
        <p:spPr>
          <a:xfrm>
            <a:off x="2663788" y="5800726"/>
            <a:ext cx="1550987" cy="211137"/>
          </a:xfrm>
          <a:prstGeom prst="rect">
            <a:avLst/>
          </a:prstGeom>
          <a:noFill/>
          <a:ln>
            <a:solidFill>
              <a:srgbClr val="2AA4A4"/>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s-ES"/>
          </a:p>
        </p:txBody>
      </p:sp>
      <p:sp>
        <p:nvSpPr>
          <p:cNvPr id="87047" name="3 CuadroTexto">
            <a:extLst>
              <a:ext uri="{FF2B5EF4-FFF2-40B4-BE49-F238E27FC236}">
                <a16:creationId xmlns:a16="http://schemas.microsoft.com/office/drawing/2014/main" id="{14865ACC-1D81-4EF2-8E8D-F2310061AF5D}"/>
              </a:ext>
            </a:extLst>
          </p:cNvPr>
          <p:cNvSpPr txBox="1">
            <a:spLocks noChangeArrowheads="1"/>
          </p:cNvSpPr>
          <p:nvPr/>
        </p:nvSpPr>
        <p:spPr bwMode="auto">
          <a:xfrm>
            <a:off x="5567362" y="889698"/>
            <a:ext cx="3001081"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600">
                <a:solidFill>
                  <a:srgbClr val="404040"/>
                </a:solidFill>
              </a:rPr>
              <a:t>Los cambios estacionales en la temperatura y la presión barométrica pueden causar que el exceso de aire en una caldera fluctúe entre un 5% y un 10%.</a:t>
            </a:r>
          </a:p>
          <a:p>
            <a:pPr algn="just"/>
            <a:endParaRPr lang="es-ES" altLang="en-US" sz="1600">
              <a:solidFill>
                <a:srgbClr val="404040"/>
              </a:solidFill>
            </a:endParaRPr>
          </a:p>
          <a:p>
            <a:pPr algn="just"/>
            <a:endParaRPr lang="es-ES" altLang="en-US" sz="1600">
              <a:solidFill>
                <a:srgbClr val="404040"/>
              </a:solidFill>
            </a:endParaRPr>
          </a:p>
          <a:p>
            <a:pPr algn="just"/>
            <a:endParaRPr lang="es-ES" altLang="en-US" sz="1600">
              <a:solidFill>
                <a:srgbClr val="404040"/>
              </a:solidFill>
            </a:endParaRPr>
          </a:p>
          <a:p>
            <a:pPr algn="just"/>
            <a:endParaRPr lang="es-ES" altLang="en-US" sz="1600">
              <a:solidFill>
                <a:srgbClr val="404040"/>
              </a:solidFill>
            </a:endParaRPr>
          </a:p>
          <a:p>
            <a:pPr algn="just"/>
            <a:endParaRPr lang="es-ES" altLang="en-US" sz="1600">
              <a:solidFill>
                <a:srgbClr val="404040"/>
              </a:solidFill>
            </a:endParaRPr>
          </a:p>
          <a:p>
            <a:pPr algn="just"/>
            <a:r>
              <a:rPr lang="es-ES" altLang="en-US" sz="1600">
                <a:solidFill>
                  <a:srgbClr val="404040"/>
                </a:solidFill>
              </a:rPr>
              <a:t>O</a:t>
            </a:r>
            <a:r>
              <a:rPr lang="es-ES" altLang="en-US" sz="1600" baseline="-25000">
                <a:solidFill>
                  <a:srgbClr val="404040"/>
                </a:solidFill>
              </a:rPr>
              <a:t>2</a:t>
            </a:r>
            <a:r>
              <a:rPr lang="es-ES" altLang="en-US" sz="1600">
                <a:solidFill>
                  <a:srgbClr val="404040"/>
                </a:solidFill>
              </a:rPr>
              <a:t> representa el porcentaje de oxígeno en el gas de combustión. Exceso de aire medido mediante muestreo del O</a:t>
            </a:r>
            <a:r>
              <a:rPr lang="es-ES" altLang="en-US" sz="1600" baseline="-25000">
                <a:solidFill>
                  <a:srgbClr val="404040"/>
                </a:solidFill>
              </a:rPr>
              <a:t>2</a:t>
            </a:r>
            <a:r>
              <a:rPr lang="es-ES" altLang="en-US" sz="1600">
                <a:solidFill>
                  <a:srgbClr val="404040"/>
                </a:solidFill>
              </a:rPr>
              <a:t> en el gas de combustión. Si existe un 15% de exceso de aire, el analizador de oxígeno medirá el O</a:t>
            </a:r>
            <a:r>
              <a:rPr lang="es-ES" altLang="en-US" sz="1600" baseline="-25000">
                <a:solidFill>
                  <a:srgbClr val="404040"/>
                </a:solidFill>
              </a:rPr>
              <a:t>2</a:t>
            </a:r>
            <a:r>
              <a:rPr lang="es-ES" altLang="en-US" sz="1600">
                <a:solidFill>
                  <a:srgbClr val="404040"/>
                </a:solidFill>
              </a:rPr>
              <a:t> en el exceso de aire y mostrará una medición del 3%.</a:t>
            </a:r>
            <a:endParaRPr lang="en-GB" altLang="en-US" sz="1600">
              <a:solidFill>
                <a:srgbClr val="404040"/>
              </a:solidFill>
            </a:endParaRPr>
          </a:p>
        </p:txBody>
      </p:sp>
      <p:sp>
        <p:nvSpPr>
          <p:cNvPr id="8" name="CuadroTexto 7">
            <a:extLst>
              <a:ext uri="{FF2B5EF4-FFF2-40B4-BE49-F238E27FC236}">
                <a16:creationId xmlns:a16="http://schemas.microsoft.com/office/drawing/2014/main" id="{A6AF35AB-B263-4420-8011-988C4012D504}"/>
              </a:ext>
            </a:extLst>
          </p:cNvPr>
          <p:cNvSpPr txBox="1"/>
          <p:nvPr/>
        </p:nvSpPr>
        <p:spPr>
          <a:xfrm>
            <a:off x="323528" y="332656"/>
            <a:ext cx="7992888" cy="369332"/>
          </a:xfrm>
          <a:prstGeom prst="rect">
            <a:avLst/>
          </a:prstGeom>
          <a:noFill/>
        </p:spPr>
        <p:txBody>
          <a:bodyPr wrap="square" rtlCol="0">
            <a:spAutoFit/>
          </a:bodyPr>
          <a:lstStyle/>
          <a:p>
            <a:r>
              <a:rPr lang="es-ES" b="1" u="sng" cap="all">
                <a:solidFill>
                  <a:srgbClr val="FFC000"/>
                </a:solidFill>
              </a:rPr>
              <a:t>Analizador de gases de combustión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1578C283-1D7E-4F23-B49E-2144A671E1F9}"/>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9091" name="3 Título">
            <a:extLst>
              <a:ext uri="{FF2B5EF4-FFF2-40B4-BE49-F238E27FC236}">
                <a16:creationId xmlns:a16="http://schemas.microsoft.com/office/drawing/2014/main" id="{22AC5B17-6C08-4D4D-BBF6-B16F4C2163F5}"/>
              </a:ext>
            </a:extLst>
          </p:cNvPr>
          <p:cNvSpPr>
            <a:spLocks noGrp="1"/>
          </p:cNvSpPr>
          <p:nvPr>
            <p:ph type="title"/>
          </p:nvPr>
        </p:nvSpPr>
        <p:spPr bwMode="auto">
          <a:xfrm>
            <a:off x="179388" y="215900"/>
            <a:ext cx="8713787"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Flue gas analyser</a:t>
            </a:r>
          </a:p>
        </p:txBody>
      </p:sp>
      <p:sp>
        <p:nvSpPr>
          <p:cNvPr id="89092" name="2 CuadroTexto">
            <a:extLst>
              <a:ext uri="{FF2B5EF4-FFF2-40B4-BE49-F238E27FC236}">
                <a16:creationId xmlns:a16="http://schemas.microsoft.com/office/drawing/2014/main" id="{95B3D6EE-68B7-421A-8A2C-415E241A50CA}"/>
              </a:ext>
            </a:extLst>
          </p:cNvPr>
          <p:cNvSpPr txBox="1">
            <a:spLocks noChangeArrowheads="1"/>
          </p:cNvSpPr>
          <p:nvPr/>
        </p:nvSpPr>
        <p:spPr bwMode="auto">
          <a:xfrm>
            <a:off x="359532" y="1000056"/>
            <a:ext cx="84249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sz="1800" dirty="0">
                <a:solidFill>
                  <a:srgbClr val="404040"/>
                </a:solidFill>
              </a:rPr>
              <a:t>El analizador de gases de combustión, mide, muestra, almacena e imprime la eficiencia de combustión, </a:t>
            </a:r>
            <a:r>
              <a:rPr lang="en-GB" altLang="en-US" sz="1800" dirty="0">
                <a:solidFill>
                  <a:srgbClr val="404040"/>
                </a:solidFill>
              </a:rPr>
              <a:t>O</a:t>
            </a:r>
            <a:r>
              <a:rPr lang="en-GB" altLang="en-US" sz="1800" baseline="-25000" dirty="0">
                <a:solidFill>
                  <a:srgbClr val="404040"/>
                </a:solidFill>
              </a:rPr>
              <a:t>2</a:t>
            </a:r>
            <a:r>
              <a:rPr lang="en-GB" altLang="en-US" sz="1800" dirty="0">
                <a:solidFill>
                  <a:srgbClr val="404040"/>
                </a:solidFill>
              </a:rPr>
              <a:t>, CO, CO</a:t>
            </a:r>
            <a:r>
              <a:rPr lang="en-GB" altLang="en-US" sz="1800" baseline="-25000" dirty="0">
                <a:solidFill>
                  <a:srgbClr val="404040"/>
                </a:solidFill>
              </a:rPr>
              <a:t>2</a:t>
            </a:r>
            <a:r>
              <a:rPr lang="en-GB" altLang="en-US" sz="1800" dirty="0">
                <a:solidFill>
                  <a:srgbClr val="404040"/>
                </a:solidFill>
              </a:rPr>
              <a:t>, </a:t>
            </a:r>
            <a:r>
              <a:rPr lang="es-ES" altLang="en-US" sz="1800" dirty="0">
                <a:solidFill>
                  <a:srgbClr val="404040"/>
                </a:solidFill>
              </a:rPr>
              <a:t>junto con todas las medidas necesarias de </a:t>
            </a:r>
            <a:r>
              <a:rPr lang="es-ES" altLang="en-US" sz="1800" dirty="0"/>
              <a:t>temperatura, tiro </a:t>
            </a:r>
            <a:r>
              <a:rPr lang="es-ES" altLang="en-US" sz="1800" dirty="0">
                <a:solidFill>
                  <a:srgbClr val="404040"/>
                </a:solidFill>
              </a:rPr>
              <a:t>y presión.</a:t>
            </a:r>
            <a:endParaRPr lang="en-GB" altLang="en-US" sz="1800" dirty="0">
              <a:solidFill>
                <a:srgbClr val="404040"/>
              </a:solidFill>
            </a:endParaRPr>
          </a:p>
        </p:txBody>
      </p:sp>
      <p:pic>
        <p:nvPicPr>
          <p:cNvPr id="89093" name="Picture 23" descr="http://www.testo.es/online/img/products/normal/regular/highres/0632_3220_02.jpg">
            <a:extLst>
              <a:ext uri="{FF2B5EF4-FFF2-40B4-BE49-F238E27FC236}">
                <a16:creationId xmlns:a16="http://schemas.microsoft.com/office/drawing/2014/main" id="{34D8A9D5-006C-409B-8617-D6C2A7738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612" y="2312876"/>
            <a:ext cx="2680159" cy="3284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9094" name="5 Grupo">
            <a:extLst>
              <a:ext uri="{FF2B5EF4-FFF2-40B4-BE49-F238E27FC236}">
                <a16:creationId xmlns:a16="http://schemas.microsoft.com/office/drawing/2014/main" id="{C6738910-301D-463B-8A93-0F4168064E29}"/>
              </a:ext>
            </a:extLst>
          </p:cNvPr>
          <p:cNvGrpSpPr>
            <a:grpSpLocks/>
          </p:cNvGrpSpPr>
          <p:nvPr/>
        </p:nvGrpSpPr>
        <p:grpSpPr bwMode="auto">
          <a:xfrm>
            <a:off x="4716016" y="2738411"/>
            <a:ext cx="2447925" cy="2681287"/>
            <a:chOff x="4097214" y="3276443"/>
            <a:chExt cx="2359025" cy="3352800"/>
          </a:xfrm>
        </p:grpSpPr>
        <p:pic>
          <p:nvPicPr>
            <p:cNvPr id="89095" name="Picture 7">
              <a:extLst>
                <a:ext uri="{FF2B5EF4-FFF2-40B4-BE49-F238E27FC236}">
                  <a16:creationId xmlns:a16="http://schemas.microsoft.com/office/drawing/2014/main" id="{FA8CFE91-7760-456E-8569-01995E8FE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214" y="3276443"/>
              <a:ext cx="23590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11 Conector recto de flecha">
              <a:extLst>
                <a:ext uri="{FF2B5EF4-FFF2-40B4-BE49-F238E27FC236}">
                  <a16:creationId xmlns:a16="http://schemas.microsoft.com/office/drawing/2014/main" id="{64AB9380-2D44-4A55-9D5A-B90ABD99FDF3}"/>
                </a:ext>
              </a:extLst>
            </p:cNvPr>
            <p:cNvCxnSpPr/>
            <p:nvPr/>
          </p:nvCxnSpPr>
          <p:spPr>
            <a:xfrm flipH="1">
              <a:off x="5507733" y="5229762"/>
              <a:ext cx="57675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9" name="CuadroTexto 8">
            <a:extLst>
              <a:ext uri="{FF2B5EF4-FFF2-40B4-BE49-F238E27FC236}">
                <a16:creationId xmlns:a16="http://schemas.microsoft.com/office/drawing/2014/main" id="{EA0B1A5D-88D0-4A0A-801E-391DA850BF50}"/>
              </a:ext>
            </a:extLst>
          </p:cNvPr>
          <p:cNvSpPr txBox="1"/>
          <p:nvPr/>
        </p:nvSpPr>
        <p:spPr>
          <a:xfrm>
            <a:off x="323528" y="332656"/>
            <a:ext cx="7992888" cy="369332"/>
          </a:xfrm>
          <a:prstGeom prst="rect">
            <a:avLst/>
          </a:prstGeom>
          <a:noFill/>
        </p:spPr>
        <p:txBody>
          <a:bodyPr wrap="square" rtlCol="0">
            <a:spAutoFit/>
          </a:bodyPr>
          <a:lstStyle/>
          <a:p>
            <a:r>
              <a:rPr lang="es-ES" b="1" u="sng" cap="all">
                <a:solidFill>
                  <a:srgbClr val="FFC000"/>
                </a:solidFill>
              </a:rPr>
              <a:t>Analizador de gases de combustión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4EF2B02-3CF4-4F46-B39E-E7AFE87BFD09}"/>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91140" name="2 CuadroTexto">
            <a:extLst>
              <a:ext uri="{FF2B5EF4-FFF2-40B4-BE49-F238E27FC236}">
                <a16:creationId xmlns:a16="http://schemas.microsoft.com/office/drawing/2014/main" id="{6B6DA182-FFFA-414C-9F2F-7375641F2D08}"/>
              </a:ext>
            </a:extLst>
          </p:cNvPr>
          <p:cNvSpPr txBox="1">
            <a:spLocks noChangeArrowheads="1"/>
          </p:cNvSpPr>
          <p:nvPr/>
        </p:nvSpPr>
        <p:spPr bwMode="auto">
          <a:xfrm>
            <a:off x="564828" y="872716"/>
            <a:ext cx="798621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rgbClr val="404040"/>
                </a:solidFill>
              </a:rPr>
              <a:t>Un analizador de redes permite medir todos los parámetros necesarios: voltaje, corriente y potencia para un diagnóstico completo de una instalación eléctrica. </a:t>
            </a:r>
          </a:p>
          <a:p>
            <a:pPr algn="just"/>
            <a:r>
              <a:rPr lang="es-ES" altLang="en-US" dirty="0">
                <a:solidFill>
                  <a:srgbClr val="404040"/>
                </a:solidFill>
              </a:rPr>
              <a:t>Le permite capturar y registrar todos los parámetros, transitorios, alarmas y formas de onda simultáneamente para tener un conocimiento completo de la instalación o el equipo en estudio con un uso simple y fácil.</a:t>
            </a:r>
            <a:endParaRPr lang="en-US" altLang="en-US" dirty="0">
              <a:solidFill>
                <a:srgbClr val="404040"/>
              </a:solidFill>
            </a:endParaRPr>
          </a:p>
        </p:txBody>
      </p:sp>
      <p:sp>
        <p:nvSpPr>
          <p:cNvPr id="6" name="CuadroTexto 5">
            <a:extLst>
              <a:ext uri="{FF2B5EF4-FFF2-40B4-BE49-F238E27FC236}">
                <a16:creationId xmlns:a16="http://schemas.microsoft.com/office/drawing/2014/main" id="{C9C905B0-05A1-4C86-8575-1BB2189A6BC4}"/>
              </a:ext>
            </a:extLst>
          </p:cNvPr>
          <p:cNvSpPr txBox="1"/>
          <p:nvPr/>
        </p:nvSpPr>
        <p:spPr>
          <a:xfrm>
            <a:off x="323528" y="332656"/>
            <a:ext cx="7992888" cy="369332"/>
          </a:xfrm>
          <a:prstGeom prst="rect">
            <a:avLst/>
          </a:prstGeom>
          <a:noFill/>
        </p:spPr>
        <p:txBody>
          <a:bodyPr wrap="square" rtlCol="0">
            <a:spAutoFit/>
          </a:bodyPr>
          <a:lstStyle/>
          <a:p>
            <a:r>
              <a:rPr lang="es-ES" b="1" u="sng">
                <a:solidFill>
                  <a:srgbClr val="FFC000"/>
                </a:solidFill>
              </a:rPr>
              <a:t>ANALIZADOR DE RED</a:t>
            </a:r>
          </a:p>
        </p:txBody>
      </p:sp>
      <p:pic>
        <p:nvPicPr>
          <p:cNvPr id="3" name="Imagen 2" descr="Imagen que contiene interior, sentado, teléfono móvil, mesa&#10;&#10;Descripción generada automáticamente">
            <a:extLst>
              <a:ext uri="{FF2B5EF4-FFF2-40B4-BE49-F238E27FC236}">
                <a16:creationId xmlns:a16="http://schemas.microsoft.com/office/drawing/2014/main" id="{958522B4-1B89-422C-AB79-9276952AB8E9}"/>
              </a:ext>
            </a:extLst>
          </p:cNvPr>
          <p:cNvPicPr>
            <a:picLocks noChangeAspect="1"/>
          </p:cNvPicPr>
          <p:nvPr/>
        </p:nvPicPr>
        <p:blipFill rotWithShape="1">
          <a:blip r:embed="rId3">
            <a:extLst>
              <a:ext uri="{28A0092B-C50C-407E-A947-70E740481C1C}">
                <a14:useLocalDpi xmlns:a14="http://schemas.microsoft.com/office/drawing/2010/main" val="0"/>
              </a:ext>
            </a:extLst>
          </a:blip>
          <a:srcRect l="3653" t="4595" r="5014"/>
          <a:stretch/>
        </p:blipFill>
        <p:spPr>
          <a:xfrm>
            <a:off x="2969822" y="3223526"/>
            <a:ext cx="2563712" cy="2901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9CA781BF-38A3-4366-A8E0-ABC790D126E2}"/>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3" name="2 CuadroTexto">
            <a:extLst>
              <a:ext uri="{FF2B5EF4-FFF2-40B4-BE49-F238E27FC236}">
                <a16:creationId xmlns:a16="http://schemas.microsoft.com/office/drawing/2014/main" id="{0A222026-BF02-4579-B2F9-286390E3CD3A}"/>
              </a:ext>
            </a:extLst>
          </p:cNvPr>
          <p:cNvSpPr txBox="1"/>
          <p:nvPr/>
        </p:nvSpPr>
        <p:spPr>
          <a:xfrm>
            <a:off x="338708" y="784758"/>
            <a:ext cx="7807325" cy="5262979"/>
          </a:xfrm>
          <a:prstGeom prst="rect">
            <a:avLst/>
          </a:prstGeom>
          <a:noFill/>
        </p:spPr>
        <p:txBody>
          <a:bodyPr wrap="square">
            <a:spAutoFit/>
          </a:bodyPr>
          <a:lstStyle/>
          <a:p>
            <a:pPr algn="just">
              <a:defRPr/>
            </a:pPr>
            <a:r>
              <a:rPr lang="es-ES" b="1" dirty="0">
                <a:latin typeface="Arial" charset="0"/>
              </a:rPr>
              <a:t>¿Cómo encender el analizador?</a:t>
            </a:r>
          </a:p>
          <a:p>
            <a:pPr algn="just">
              <a:defRPr/>
            </a:pPr>
            <a:endParaRPr lang="es-ES" sz="1600" b="1" dirty="0">
              <a:latin typeface="Arial" charset="0"/>
              <a:cs typeface="+mn-cs"/>
            </a:endParaRPr>
          </a:p>
          <a:p>
            <a:pPr algn="just">
              <a:defRPr/>
            </a:pPr>
            <a:r>
              <a:rPr lang="es-ES" sz="1600" i="1" dirty="0">
                <a:solidFill>
                  <a:srgbClr val="404040"/>
                </a:solidFill>
                <a:latin typeface="Arial" charset="0"/>
              </a:rPr>
              <a:t>El analizador tiene dos tipos diferentes de conexión:</a:t>
            </a:r>
          </a:p>
          <a:p>
            <a:pPr algn="just">
              <a:defRPr/>
            </a:pPr>
            <a:endParaRPr lang="es-ES" sz="1600" i="1" dirty="0">
              <a:solidFill>
                <a:srgbClr val="404040"/>
              </a:solidFill>
              <a:latin typeface="Arial" charset="0"/>
              <a:cs typeface="+mn-cs"/>
            </a:endParaRPr>
          </a:p>
          <a:p>
            <a:pPr marL="800100" lvl="1" indent="-342900" algn="just">
              <a:buFont typeface="Arial" panose="020B0604020202020204" pitchFamily="34" charset="0"/>
              <a:buChar char="•"/>
              <a:defRPr/>
            </a:pPr>
            <a:r>
              <a:rPr lang="es-ES" sz="1600" b="1" u="sng" dirty="0">
                <a:solidFill>
                  <a:srgbClr val="404040"/>
                </a:solidFill>
                <a:latin typeface="Arial" charset="0"/>
              </a:rPr>
              <a:t>Conexión a la red:</a:t>
            </a:r>
            <a:r>
              <a:rPr lang="es-ES" sz="1600" b="1" dirty="0">
                <a:solidFill>
                  <a:srgbClr val="404040"/>
                </a:solidFill>
                <a:latin typeface="Arial" charset="0"/>
                <a:cs typeface="+mn-cs"/>
              </a:rPr>
              <a:t> </a:t>
            </a:r>
            <a:r>
              <a:rPr lang="es-ES" sz="1600" dirty="0">
                <a:solidFill>
                  <a:srgbClr val="404040"/>
                </a:solidFill>
                <a:latin typeface="Arial" charset="0"/>
              </a:rPr>
              <a:t>para cargar la batería interna del equipo para que se le permita utilizarla en mediciones en campo.</a:t>
            </a:r>
          </a:p>
          <a:p>
            <a:pPr marL="800100" lvl="1" indent="-342900" algn="just">
              <a:buFont typeface="Arial" panose="020B0604020202020204" pitchFamily="34" charset="0"/>
              <a:buChar char="•"/>
              <a:defRPr/>
            </a:pPr>
            <a:r>
              <a:rPr lang="es-ES" sz="1600" b="1" u="sng" dirty="0">
                <a:solidFill>
                  <a:srgbClr val="404040"/>
                </a:solidFill>
                <a:latin typeface="Arial" charset="0"/>
              </a:rPr>
              <a:t>Conexión USB a PC</a:t>
            </a:r>
            <a:r>
              <a:rPr lang="es-ES" sz="1600" b="1" dirty="0">
                <a:solidFill>
                  <a:srgbClr val="404040"/>
                </a:solidFill>
                <a:latin typeface="Arial" charset="0"/>
                <a:cs typeface="+mn-cs"/>
              </a:rPr>
              <a:t>: </a:t>
            </a:r>
            <a:r>
              <a:rPr lang="es-ES" sz="1600" dirty="0">
                <a:solidFill>
                  <a:srgbClr val="404040"/>
                </a:solidFill>
                <a:latin typeface="Arial" charset="0"/>
              </a:rPr>
              <a:t>para descargar la información registrada desde el equipo al ordenador</a:t>
            </a:r>
            <a:r>
              <a:rPr lang="es-ES" sz="1600" dirty="0">
                <a:solidFill>
                  <a:srgbClr val="404040"/>
                </a:solidFill>
                <a:latin typeface="Arial" charset="0"/>
                <a:cs typeface="+mn-cs"/>
              </a:rPr>
              <a:t>.</a:t>
            </a:r>
          </a:p>
          <a:p>
            <a:pPr algn="just" eaLnBrk="1" hangingPunct="1">
              <a:defRPr/>
            </a:pPr>
            <a:endParaRPr lang="es-ES" sz="1600" i="1" dirty="0">
              <a:solidFill>
                <a:srgbClr val="404040"/>
              </a:solidFill>
              <a:latin typeface="Arial" charset="0"/>
              <a:cs typeface="+mn-cs"/>
            </a:endParaRPr>
          </a:p>
          <a:p>
            <a:pPr algn="just">
              <a:defRPr/>
            </a:pPr>
            <a:r>
              <a:rPr lang="es-ES" sz="1600" i="1" dirty="0">
                <a:solidFill>
                  <a:srgbClr val="404040"/>
                </a:solidFill>
                <a:latin typeface="Arial" charset="0"/>
              </a:rPr>
              <a:t>Hay varios tipos de sensores que puede usar dependiendo de lo que necesite medir</a:t>
            </a:r>
            <a:r>
              <a:rPr lang="es-ES" sz="1600" i="1" dirty="0">
                <a:solidFill>
                  <a:srgbClr val="404040"/>
                </a:solidFill>
                <a:latin typeface="Arial" charset="0"/>
                <a:cs typeface="+mn-cs"/>
              </a:rPr>
              <a:t>:</a:t>
            </a:r>
          </a:p>
          <a:p>
            <a:pPr marL="800100" lvl="1" indent="-342900" algn="just">
              <a:buFont typeface="Arial" panose="020B0604020202020204" pitchFamily="34" charset="0"/>
              <a:buChar char="•"/>
              <a:defRPr/>
            </a:pPr>
            <a:r>
              <a:rPr lang="es-ES" sz="1600" dirty="0">
                <a:solidFill>
                  <a:srgbClr val="404040"/>
                </a:solidFill>
                <a:latin typeface="Arial" charset="0"/>
              </a:rPr>
              <a:t>Tiene 4 entradas de corriente donde tiene que conectar los sensores de corriente. Los más importantes son</a:t>
            </a:r>
            <a:r>
              <a:rPr lang="es-ES" sz="1600" dirty="0">
                <a:solidFill>
                  <a:srgbClr val="404040"/>
                </a:solidFill>
                <a:latin typeface="Arial" charset="0"/>
                <a:cs typeface="+mn-cs"/>
              </a:rPr>
              <a:t>:</a:t>
            </a:r>
          </a:p>
          <a:p>
            <a:pPr marL="1200150" lvl="2" indent="-285750" algn="just">
              <a:buFont typeface="Arial" panose="020B0604020202020204" pitchFamily="34" charset="0"/>
              <a:buChar char="•"/>
              <a:defRPr/>
            </a:pPr>
            <a:r>
              <a:rPr lang="es-ES" sz="1600" b="1" u="sng" dirty="0">
                <a:solidFill>
                  <a:srgbClr val="404040"/>
                </a:solidFill>
                <a:latin typeface="Arial" charset="0"/>
              </a:rPr>
              <a:t>Medidor de pinza</a:t>
            </a:r>
            <a:r>
              <a:rPr lang="es-ES" sz="1600" b="1" dirty="0">
                <a:solidFill>
                  <a:srgbClr val="404040"/>
                </a:solidFill>
                <a:latin typeface="Arial" charset="0"/>
              </a:rPr>
              <a:t> </a:t>
            </a:r>
            <a:r>
              <a:rPr lang="es-ES" sz="1600" dirty="0">
                <a:solidFill>
                  <a:srgbClr val="404040"/>
                </a:solidFill>
                <a:latin typeface="Arial" charset="0"/>
              </a:rPr>
              <a:t>para medir intensidad moderada (hasta 400 A) en CA, en cables de sección no muy grande. Tiene 4 entradas de voltaje donde tiene que conectar los sensores de voltaje.</a:t>
            </a:r>
          </a:p>
          <a:p>
            <a:pPr marL="1200150" lvl="2" indent="-285750" algn="just">
              <a:buFont typeface="Arial" panose="020B0604020202020204" pitchFamily="34" charset="0"/>
              <a:buChar char="•"/>
              <a:defRPr/>
            </a:pPr>
            <a:r>
              <a:rPr lang="es-ES" sz="1600" b="1" u="sng" dirty="0" err="1">
                <a:solidFill>
                  <a:srgbClr val="404040"/>
                </a:solidFill>
                <a:latin typeface="Arial" charset="0"/>
              </a:rPr>
              <a:t>Amflex</a:t>
            </a:r>
            <a:r>
              <a:rPr lang="es-ES" sz="1600" dirty="0">
                <a:solidFill>
                  <a:srgbClr val="404040"/>
                </a:solidFill>
                <a:latin typeface="Arial" charset="0"/>
              </a:rPr>
              <a:t> para medir alta intensidad (hasta 6.000 A) en CA, cables de sección muy grande.</a:t>
            </a:r>
          </a:p>
          <a:p>
            <a:pPr marL="1200150" lvl="2" indent="-285750" algn="just">
              <a:buFont typeface="Arial" panose="020B0604020202020204" pitchFamily="34" charset="0"/>
              <a:buChar char="•"/>
              <a:defRPr/>
            </a:pPr>
            <a:r>
              <a:rPr lang="es-ES" sz="1600" b="1" u="sng" dirty="0">
                <a:solidFill>
                  <a:srgbClr val="404040"/>
                </a:solidFill>
                <a:latin typeface="Arial" charset="0"/>
              </a:rPr>
              <a:t>Medidor de pinza DC:</a:t>
            </a:r>
            <a:r>
              <a:rPr lang="es-ES" sz="1600" b="1" dirty="0">
                <a:solidFill>
                  <a:srgbClr val="404040"/>
                </a:solidFill>
                <a:latin typeface="Arial" charset="0"/>
              </a:rPr>
              <a:t> </a:t>
            </a:r>
            <a:r>
              <a:rPr lang="es-ES" sz="1600" dirty="0">
                <a:solidFill>
                  <a:srgbClr val="404040"/>
                </a:solidFill>
                <a:latin typeface="Arial" charset="0"/>
              </a:rPr>
              <a:t>para medir intensidad en corriente continua.</a:t>
            </a:r>
          </a:p>
          <a:p>
            <a:pPr algn="just" eaLnBrk="1" hangingPunct="1">
              <a:defRPr/>
            </a:pPr>
            <a:endParaRPr lang="es-ES" sz="1600" dirty="0">
              <a:solidFill>
                <a:srgbClr val="404040"/>
              </a:solidFill>
              <a:latin typeface="Arial" charset="0"/>
              <a:cs typeface="+mn-cs"/>
            </a:endParaRPr>
          </a:p>
          <a:p>
            <a:pPr algn="just">
              <a:defRPr/>
            </a:pPr>
            <a:r>
              <a:rPr lang="es-ES" sz="1600" dirty="0">
                <a:solidFill>
                  <a:srgbClr val="404040"/>
                </a:solidFill>
                <a:latin typeface="Arial" charset="0"/>
              </a:rPr>
              <a:t>Tiene 4 entradas de voltaje donde tiene que conectar los sensores de voltaje.</a:t>
            </a:r>
          </a:p>
        </p:txBody>
      </p:sp>
      <p:pic>
        <p:nvPicPr>
          <p:cNvPr id="93189" name="Picture 2">
            <a:extLst>
              <a:ext uri="{FF2B5EF4-FFF2-40B4-BE49-F238E27FC236}">
                <a16:creationId xmlns:a16="http://schemas.microsoft.com/office/drawing/2014/main" id="{9C06EEE8-1224-42DA-88C1-11A4AA50B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506144" y="2421524"/>
            <a:ext cx="637855" cy="201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AEBFAE4C-013A-40DD-ACE6-FB82A1ED90BA}"/>
              </a:ext>
            </a:extLst>
          </p:cNvPr>
          <p:cNvSpPr txBox="1"/>
          <p:nvPr/>
        </p:nvSpPr>
        <p:spPr>
          <a:xfrm>
            <a:off x="323528" y="332656"/>
            <a:ext cx="7992888" cy="369332"/>
          </a:xfrm>
          <a:prstGeom prst="rect">
            <a:avLst/>
          </a:prstGeom>
          <a:noFill/>
        </p:spPr>
        <p:txBody>
          <a:bodyPr wrap="square" rtlCol="0">
            <a:spAutoFit/>
          </a:bodyPr>
          <a:lstStyle/>
          <a:p>
            <a:r>
              <a:rPr lang="es-ES" b="1" u="sng">
                <a:solidFill>
                  <a:srgbClr val="FFC000"/>
                </a:solidFill>
              </a:rPr>
              <a:t>ANALIZADOR DE RED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8C0F8E48-0CC5-438A-B7DB-D27817B1746A}"/>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95235" name="3 Título">
            <a:extLst>
              <a:ext uri="{FF2B5EF4-FFF2-40B4-BE49-F238E27FC236}">
                <a16:creationId xmlns:a16="http://schemas.microsoft.com/office/drawing/2014/main" id="{D0AFA400-BF9A-4063-8026-34A9CAC3404D}"/>
              </a:ext>
            </a:extLst>
          </p:cNvPr>
          <p:cNvSpPr>
            <a:spLocks noGrp="1"/>
          </p:cNvSpPr>
          <p:nvPr>
            <p:ph type="title"/>
          </p:nvPr>
        </p:nvSpPr>
        <p:spPr bwMode="auto">
          <a:xfrm>
            <a:off x="179388" y="215900"/>
            <a:ext cx="8713787"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Grid analyser</a:t>
            </a:r>
          </a:p>
        </p:txBody>
      </p:sp>
      <p:sp>
        <p:nvSpPr>
          <p:cNvPr id="95236" name="Rectangle 22">
            <a:extLst>
              <a:ext uri="{FF2B5EF4-FFF2-40B4-BE49-F238E27FC236}">
                <a16:creationId xmlns:a16="http://schemas.microsoft.com/office/drawing/2014/main" id="{86366D64-B74B-4F10-AC6D-8C9EA439820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5237" name="Rectangle 25">
            <a:extLst>
              <a:ext uri="{FF2B5EF4-FFF2-40B4-BE49-F238E27FC236}">
                <a16:creationId xmlns:a16="http://schemas.microsoft.com/office/drawing/2014/main" id="{C4E5F209-70A9-4B42-81B8-2C13A6DDB6DC}"/>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95238" name="Picture 28">
            <a:extLst>
              <a:ext uri="{FF2B5EF4-FFF2-40B4-BE49-F238E27FC236}">
                <a16:creationId xmlns:a16="http://schemas.microsoft.com/office/drawing/2014/main" id="{C29C02BC-0151-450B-8EB9-7CE50A87D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1152525"/>
            <a:ext cx="730567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adroTexto 7">
            <a:extLst>
              <a:ext uri="{FF2B5EF4-FFF2-40B4-BE49-F238E27FC236}">
                <a16:creationId xmlns:a16="http://schemas.microsoft.com/office/drawing/2014/main" id="{34427F1D-C9CB-4004-A395-72A676D6112B}"/>
              </a:ext>
            </a:extLst>
          </p:cNvPr>
          <p:cNvSpPr txBox="1"/>
          <p:nvPr/>
        </p:nvSpPr>
        <p:spPr>
          <a:xfrm>
            <a:off x="323528" y="332656"/>
            <a:ext cx="7992888" cy="369332"/>
          </a:xfrm>
          <a:prstGeom prst="rect">
            <a:avLst/>
          </a:prstGeom>
          <a:noFill/>
        </p:spPr>
        <p:txBody>
          <a:bodyPr wrap="square" rtlCol="0">
            <a:spAutoFit/>
          </a:bodyPr>
          <a:lstStyle/>
          <a:p>
            <a:r>
              <a:rPr lang="es-ES" b="1" u="sng">
                <a:solidFill>
                  <a:srgbClr val="FFC000"/>
                </a:solidFill>
              </a:rPr>
              <a:t>ANALIZADOR DE RED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CuadroTexto">
            <a:extLst>
              <a:ext uri="{FF2B5EF4-FFF2-40B4-BE49-F238E27FC236}">
                <a16:creationId xmlns:a16="http://schemas.microsoft.com/office/drawing/2014/main" id="{E2ED3238-659F-4829-82B3-436A37EA89DF}"/>
              </a:ext>
            </a:extLst>
          </p:cNvPr>
          <p:cNvSpPr txBox="1">
            <a:spLocks noChangeArrowheads="1"/>
          </p:cNvSpPr>
          <p:nvPr/>
        </p:nvSpPr>
        <p:spPr bwMode="auto">
          <a:xfrm>
            <a:off x="480380" y="2078769"/>
            <a:ext cx="7489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sz="2400">
              <a:solidFill>
                <a:srgbClr val="E15606"/>
              </a:solidFill>
            </a:endParaRPr>
          </a:p>
        </p:txBody>
      </p:sp>
      <p:sp>
        <p:nvSpPr>
          <p:cNvPr id="12" name="Text Box 2">
            <a:extLst>
              <a:ext uri="{FF2B5EF4-FFF2-40B4-BE49-F238E27FC236}">
                <a16:creationId xmlns:a16="http://schemas.microsoft.com/office/drawing/2014/main" id="{5361D033-E5FC-4245-A085-D37CEB491525}"/>
              </a:ext>
            </a:extLst>
          </p:cNvPr>
          <p:cNvSpPr txBox="1">
            <a:spLocks noChangeArrowheads="1"/>
          </p:cNvSpPr>
          <p:nvPr/>
        </p:nvSpPr>
        <p:spPr bwMode="auto">
          <a:xfrm>
            <a:off x="313692" y="1129444"/>
            <a:ext cx="868680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Aft>
                <a:spcPct val="50000"/>
              </a:spcAft>
              <a:defRPr/>
            </a:pPr>
            <a:r>
              <a:rPr lang="es-ES" b="1" u="sng" dirty="0">
                <a:solidFill>
                  <a:srgbClr val="FFC000"/>
                </a:solidFill>
                <a:latin typeface="+mj-lt"/>
              </a:rPr>
              <a:t>Eficacia luminosa</a:t>
            </a:r>
            <a:r>
              <a:rPr lang="es-ES" sz="1800" b="1" u="sng" dirty="0">
                <a:solidFill>
                  <a:srgbClr val="FFC000"/>
                </a:solidFill>
                <a:latin typeface="+mj-lt"/>
                <a:cs typeface="+mn-cs"/>
              </a:rPr>
              <a:t>:</a:t>
            </a:r>
            <a:r>
              <a:rPr lang="es-ES" dirty="0">
                <a:solidFill>
                  <a:srgbClr val="FFC000"/>
                </a:solidFill>
                <a:latin typeface="+mj-lt"/>
                <a:cs typeface="+mn-cs"/>
              </a:rPr>
              <a:t> </a:t>
            </a:r>
            <a:r>
              <a:rPr lang="es-ES" dirty="0">
                <a:solidFill>
                  <a:srgbClr val="404040"/>
                </a:solidFill>
                <a:latin typeface="+mj-lt"/>
              </a:rPr>
              <a:t>Es la relación de flujo luminoso y potencia (generalmente energía eléctrica) </a:t>
            </a:r>
          </a:p>
          <a:p>
            <a:pPr algn="ctr">
              <a:spcAft>
                <a:spcPct val="50000"/>
              </a:spcAft>
              <a:defRPr/>
            </a:pPr>
            <a:r>
              <a:rPr lang="es-ES" i="1" dirty="0">
                <a:solidFill>
                  <a:srgbClr val="404040"/>
                </a:solidFill>
                <a:latin typeface="+mj-lt"/>
                <a:cs typeface="+mn-cs"/>
              </a:rPr>
              <a:t>Unidad</a:t>
            </a:r>
            <a:r>
              <a:rPr lang="es-ES" dirty="0">
                <a:solidFill>
                  <a:srgbClr val="404040"/>
                </a:solidFill>
                <a:latin typeface="+mj-lt"/>
                <a:cs typeface="+mn-cs"/>
              </a:rPr>
              <a:t>: lm/W</a:t>
            </a:r>
            <a:endParaRPr lang="es-ES" sz="1800" b="1" u="sng" dirty="0">
              <a:solidFill>
                <a:srgbClr val="404040"/>
              </a:solidFill>
              <a:latin typeface="+mj-lt"/>
              <a:cs typeface="+mn-cs"/>
            </a:endParaRPr>
          </a:p>
          <a:p>
            <a:pPr algn="just">
              <a:spcAft>
                <a:spcPct val="50000"/>
              </a:spcAft>
              <a:buFontTx/>
              <a:buChar char="•"/>
              <a:defRPr/>
            </a:pPr>
            <a:endParaRPr lang="es-ES" sz="1800" b="1" u="sng" dirty="0">
              <a:solidFill>
                <a:srgbClr val="002857"/>
              </a:solidFill>
              <a:latin typeface="+mj-lt"/>
              <a:cs typeface="+mn-cs"/>
            </a:endParaRPr>
          </a:p>
          <a:p>
            <a:pPr algn="just">
              <a:spcAft>
                <a:spcPct val="50000"/>
              </a:spcAft>
              <a:defRPr/>
            </a:pPr>
            <a:endParaRPr lang="es-ES" sz="1800" b="1" u="sng" dirty="0">
              <a:solidFill>
                <a:srgbClr val="002857"/>
              </a:solidFill>
              <a:latin typeface="+mj-lt"/>
              <a:cs typeface="+mn-cs"/>
            </a:endParaRPr>
          </a:p>
          <a:p>
            <a:pPr algn="ctr">
              <a:spcAft>
                <a:spcPct val="50000"/>
              </a:spcAft>
              <a:defRPr/>
            </a:pPr>
            <a:endParaRPr lang="es-ES" b="1" u="sng" dirty="0">
              <a:solidFill>
                <a:srgbClr val="002857"/>
              </a:solidFill>
              <a:latin typeface="+mj-lt"/>
            </a:endParaRPr>
          </a:p>
          <a:p>
            <a:pPr algn="ctr">
              <a:spcAft>
                <a:spcPct val="50000"/>
              </a:spcAft>
              <a:defRPr/>
            </a:pPr>
            <a:endParaRPr lang="es-ES" sz="1800" b="1" u="sng" dirty="0">
              <a:solidFill>
                <a:srgbClr val="002857"/>
              </a:solidFill>
              <a:latin typeface="+mj-lt"/>
              <a:cs typeface="+mn-cs"/>
            </a:endParaRPr>
          </a:p>
          <a:p>
            <a:pPr algn="ctr">
              <a:spcAft>
                <a:spcPct val="50000"/>
              </a:spcAft>
              <a:defRPr/>
            </a:pPr>
            <a:r>
              <a:rPr lang="es-ES" sz="1800" b="1" u="sng" dirty="0">
                <a:solidFill>
                  <a:srgbClr val="FFC000"/>
                </a:solidFill>
                <a:latin typeface="+mj-lt"/>
                <a:cs typeface="+mn-cs"/>
              </a:rPr>
              <a:t>Iluminancia</a:t>
            </a:r>
            <a:r>
              <a:rPr lang="es-ES" sz="1800" b="1" dirty="0">
                <a:solidFill>
                  <a:srgbClr val="FFC000"/>
                </a:solidFill>
                <a:latin typeface="+mj-lt"/>
                <a:cs typeface="+mn-cs"/>
              </a:rPr>
              <a:t>: </a:t>
            </a:r>
            <a:r>
              <a:rPr lang="es-ES" dirty="0">
                <a:solidFill>
                  <a:srgbClr val="404040"/>
                </a:solidFill>
                <a:latin typeface="+mj-lt"/>
              </a:rPr>
              <a:t>Relación entre el flujo luminoso (lúmenes) y la superficie. </a:t>
            </a:r>
            <a:r>
              <a:rPr lang="es-ES" sz="1800" dirty="0">
                <a:solidFill>
                  <a:srgbClr val="404040"/>
                </a:solidFill>
                <a:latin typeface="+mj-lt"/>
                <a:cs typeface="+mn-cs"/>
              </a:rPr>
              <a:t>	</a:t>
            </a:r>
            <a:r>
              <a:rPr lang="es-ES" dirty="0">
                <a:solidFill>
                  <a:srgbClr val="404040"/>
                </a:solidFill>
                <a:latin typeface="+mj-lt"/>
                <a:cs typeface="+mn-cs"/>
              </a:rPr>
              <a:t>					</a:t>
            </a:r>
          </a:p>
          <a:p>
            <a:pPr algn="ctr">
              <a:spcAft>
                <a:spcPct val="50000"/>
              </a:spcAft>
              <a:defRPr/>
            </a:pPr>
            <a:r>
              <a:rPr lang="es-ES" i="1" dirty="0">
                <a:solidFill>
                  <a:srgbClr val="404040"/>
                </a:solidFill>
                <a:latin typeface="+mj-lt"/>
                <a:cs typeface="+mn-cs"/>
              </a:rPr>
              <a:t>Unidad: </a:t>
            </a:r>
            <a:r>
              <a:rPr lang="es-ES" dirty="0">
                <a:solidFill>
                  <a:srgbClr val="404040"/>
                </a:solidFill>
                <a:latin typeface="+mj-lt"/>
                <a:cs typeface="+mn-cs"/>
              </a:rPr>
              <a:t>lux (lx) = 1lx = 1lm/m</a:t>
            </a:r>
            <a:r>
              <a:rPr lang="es-ES" baseline="30000" dirty="0">
                <a:solidFill>
                  <a:srgbClr val="404040"/>
                </a:solidFill>
                <a:latin typeface="+mj-lt"/>
                <a:cs typeface="+mn-cs"/>
              </a:rPr>
              <a:t>2</a:t>
            </a:r>
            <a:endParaRPr lang="es-ES" sz="1800" b="1" u="sng" baseline="30000" dirty="0">
              <a:solidFill>
                <a:srgbClr val="404040"/>
              </a:solidFill>
              <a:latin typeface="+mj-lt"/>
              <a:cs typeface="+mn-cs"/>
            </a:endParaRPr>
          </a:p>
        </p:txBody>
      </p:sp>
      <p:pic>
        <p:nvPicPr>
          <p:cNvPr id="18438" name="Picture 7" descr="linter1">
            <a:extLst>
              <a:ext uri="{FF2B5EF4-FFF2-40B4-BE49-F238E27FC236}">
                <a16:creationId xmlns:a16="http://schemas.microsoft.com/office/drawing/2014/main" id="{7B14A2A5-CB75-471E-BD75-5BC52CA5B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7" y="5017988"/>
            <a:ext cx="4343400" cy="100330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4" descr="Iluminancia">
            <a:extLst>
              <a:ext uri="{FF2B5EF4-FFF2-40B4-BE49-F238E27FC236}">
                <a16:creationId xmlns:a16="http://schemas.microsoft.com/office/drawing/2014/main" id="{681B2A94-23F4-4D3B-B048-8532A4275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0027" y="4487763"/>
            <a:ext cx="1531937" cy="1533525"/>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89" name="Grupo 88">
            <a:extLst>
              <a:ext uri="{FF2B5EF4-FFF2-40B4-BE49-F238E27FC236}">
                <a16:creationId xmlns:a16="http://schemas.microsoft.com/office/drawing/2014/main" id="{107496FE-E05A-4586-8CA9-9C6129478358}"/>
              </a:ext>
            </a:extLst>
          </p:cNvPr>
          <p:cNvGrpSpPr/>
          <p:nvPr/>
        </p:nvGrpSpPr>
        <p:grpSpPr>
          <a:xfrm>
            <a:off x="10368" y="8620"/>
            <a:ext cx="8763496" cy="756084"/>
            <a:chOff x="10368" y="8620"/>
            <a:chExt cx="8763496" cy="756084"/>
          </a:xfrm>
        </p:grpSpPr>
        <p:sp>
          <p:nvSpPr>
            <p:cNvPr id="90" name="Titel 1">
              <a:extLst>
                <a:ext uri="{FF2B5EF4-FFF2-40B4-BE49-F238E27FC236}">
                  <a16:creationId xmlns:a16="http://schemas.microsoft.com/office/drawing/2014/main" id="{B9225D52-3D27-4CD5-B526-D6C453FBB57F}"/>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91" name="Round Diagonal Corner Rectangle 9">
              <a:extLst>
                <a:ext uri="{FF2B5EF4-FFF2-40B4-BE49-F238E27FC236}">
                  <a16:creationId xmlns:a16="http://schemas.microsoft.com/office/drawing/2014/main" id="{2B3CA6A7-56B4-4846-8366-4EDBDF55AAC5}"/>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92" name="TextBox 3">
              <a:extLst>
                <a:ext uri="{FF2B5EF4-FFF2-40B4-BE49-F238E27FC236}">
                  <a16:creationId xmlns:a16="http://schemas.microsoft.com/office/drawing/2014/main" id="{8090B69E-B1A3-4D7B-A579-266E18BF967A}"/>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93" name="Rectángulo 92">
              <a:extLst>
                <a:ext uri="{FF2B5EF4-FFF2-40B4-BE49-F238E27FC236}">
                  <a16:creationId xmlns:a16="http://schemas.microsoft.com/office/drawing/2014/main" id="{C13B6E7B-6822-469C-B898-047513CF72F2}"/>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94" name="Imagen 93">
            <a:extLst>
              <a:ext uri="{FF2B5EF4-FFF2-40B4-BE49-F238E27FC236}">
                <a16:creationId xmlns:a16="http://schemas.microsoft.com/office/drawing/2014/main" id="{EC392F63-F910-49C8-9125-B122E24E6438}"/>
              </a:ext>
            </a:extLst>
          </p:cNvPr>
          <p:cNvPicPr>
            <a:picLocks noChangeAspect="1"/>
          </p:cNvPicPr>
          <p:nvPr/>
        </p:nvPicPr>
        <p:blipFill rotWithShape="1">
          <a:blip r:embed="rId5">
            <a:extLst>
              <a:ext uri="{28A0092B-C50C-407E-A947-70E740481C1C}">
                <a14:useLocalDpi xmlns:a14="http://schemas.microsoft.com/office/drawing/2010/main" val="0"/>
              </a:ext>
            </a:extLst>
          </a:blip>
          <a:srcRect l="21966" t="13608" r="24054" b="16146"/>
          <a:stretch/>
        </p:blipFill>
        <p:spPr>
          <a:xfrm rot="5400000">
            <a:off x="5650554" y="1976160"/>
            <a:ext cx="1240089" cy="1613760"/>
          </a:xfrm>
          <a:prstGeom prst="rect">
            <a:avLst/>
          </a:prstGeom>
        </p:spPr>
      </p:pic>
      <p:pic>
        <p:nvPicPr>
          <p:cNvPr id="3" name="Imagen 2" descr="Imagen que contiene señal, verde&#10;&#10;Descripción generada automáticamente">
            <a:extLst>
              <a:ext uri="{FF2B5EF4-FFF2-40B4-BE49-F238E27FC236}">
                <a16:creationId xmlns:a16="http://schemas.microsoft.com/office/drawing/2014/main" id="{98DC3114-DA01-4631-A31B-A2613DBADFD7}"/>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55913" y="2078769"/>
            <a:ext cx="1431454" cy="1431454"/>
          </a:xfrm>
          <a:prstGeom prst="rect">
            <a:avLst/>
          </a:prstGeom>
        </p:spPr>
      </p:pic>
      <p:pic>
        <p:nvPicPr>
          <p:cNvPr id="96" name="Imagen 95" descr="Imagen que contiene señal, verde&#10;&#10;Descripción generada automáticamente">
            <a:extLst>
              <a:ext uri="{FF2B5EF4-FFF2-40B4-BE49-F238E27FC236}">
                <a16:creationId xmlns:a16="http://schemas.microsoft.com/office/drawing/2014/main" id="{AB5AC190-3B45-45DF-81C9-1EBBB2E4F441}"/>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55588" y="1890800"/>
            <a:ext cx="1905000" cy="1905000"/>
          </a:xfrm>
          <a:prstGeom prst="rect">
            <a:avLst/>
          </a:prstGeom>
        </p:spPr>
      </p:pic>
      <p:sp>
        <p:nvSpPr>
          <p:cNvPr id="4" name="Rectángulo 3">
            <a:extLst>
              <a:ext uri="{FF2B5EF4-FFF2-40B4-BE49-F238E27FC236}">
                <a16:creationId xmlns:a16="http://schemas.microsoft.com/office/drawing/2014/main" id="{222552F5-22F8-469B-831C-06C2A520C6EC}"/>
              </a:ext>
            </a:extLst>
          </p:cNvPr>
          <p:cNvSpPr/>
          <p:nvPr/>
        </p:nvSpPr>
        <p:spPr>
          <a:xfrm>
            <a:off x="4619827" y="2540007"/>
            <a:ext cx="407484" cy="461665"/>
          </a:xfrm>
          <a:prstGeom prst="rect">
            <a:avLst/>
          </a:prstGeom>
        </p:spPr>
        <p:txBody>
          <a:bodyPr wrap="none">
            <a:spAutoFit/>
          </a:bodyPr>
          <a:lstStyle/>
          <a:p>
            <a:r>
              <a:rPr lang="es-ES" sz="2400">
                <a:solidFill>
                  <a:srgbClr val="404040"/>
                </a:solidFill>
              </a:rPr>
              <a:t>w</a:t>
            </a:r>
          </a:p>
        </p:txBody>
      </p:sp>
      <p:sp>
        <p:nvSpPr>
          <p:cNvPr id="99" name="Rectángulo 98">
            <a:extLst>
              <a:ext uri="{FF2B5EF4-FFF2-40B4-BE49-F238E27FC236}">
                <a16:creationId xmlns:a16="http://schemas.microsoft.com/office/drawing/2014/main" id="{71881D6B-FEE8-459F-AA1D-0E84F268DB75}"/>
              </a:ext>
            </a:extLst>
          </p:cNvPr>
          <p:cNvSpPr/>
          <p:nvPr/>
        </p:nvSpPr>
        <p:spPr>
          <a:xfrm>
            <a:off x="7354455" y="2540731"/>
            <a:ext cx="564578" cy="523220"/>
          </a:xfrm>
          <a:prstGeom prst="rect">
            <a:avLst/>
          </a:prstGeom>
        </p:spPr>
        <p:txBody>
          <a:bodyPr wrap="none">
            <a:spAutoFit/>
          </a:bodyPr>
          <a:lstStyle/>
          <a:p>
            <a:r>
              <a:rPr lang="es-ES" sz="2800">
                <a:solidFill>
                  <a:srgbClr val="404040"/>
                </a:solidFill>
              </a:rPr>
              <a:t>lm</a:t>
            </a:r>
            <a:endParaRPr lang="es-ES" sz="2400">
              <a:solidFill>
                <a:srgbClr val="404040"/>
              </a:solidFill>
            </a:endParaRPr>
          </a:p>
        </p:txBody>
      </p:sp>
      <p:sp>
        <p:nvSpPr>
          <p:cNvPr id="5" name="Rectángulo 4">
            <a:extLst>
              <a:ext uri="{FF2B5EF4-FFF2-40B4-BE49-F238E27FC236}">
                <a16:creationId xmlns:a16="http://schemas.microsoft.com/office/drawing/2014/main" id="{B8AB534B-C397-4149-A5AC-523A927FB111}"/>
              </a:ext>
            </a:extLst>
          </p:cNvPr>
          <p:cNvSpPr/>
          <p:nvPr/>
        </p:nvSpPr>
        <p:spPr>
          <a:xfrm>
            <a:off x="396031" y="1596856"/>
            <a:ext cx="1171984" cy="1790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 la derecha 5">
            <a:extLst>
              <a:ext uri="{FF2B5EF4-FFF2-40B4-BE49-F238E27FC236}">
                <a16:creationId xmlns:a16="http://schemas.microsoft.com/office/drawing/2014/main" id="{6D1B14E5-2AFC-4530-AF28-54D3D988B383}"/>
              </a:ext>
            </a:extLst>
          </p:cNvPr>
          <p:cNvSpPr/>
          <p:nvPr/>
        </p:nvSpPr>
        <p:spPr>
          <a:xfrm>
            <a:off x="1573783" y="1646482"/>
            <a:ext cx="2110458" cy="71577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doblada 6">
            <a:extLst>
              <a:ext uri="{FF2B5EF4-FFF2-40B4-BE49-F238E27FC236}">
                <a16:creationId xmlns:a16="http://schemas.microsoft.com/office/drawing/2014/main" id="{77602690-8AE2-4300-A3E3-84B5F27904FD}"/>
              </a:ext>
            </a:extLst>
          </p:cNvPr>
          <p:cNvSpPr/>
          <p:nvPr/>
        </p:nvSpPr>
        <p:spPr>
          <a:xfrm rot="5400000">
            <a:off x="2053052" y="1856247"/>
            <a:ext cx="1067570" cy="2026109"/>
          </a:xfrm>
          <a:prstGeom prst="bentArrow">
            <a:avLst>
              <a:gd name="adj1" fmla="val 32308"/>
              <a:gd name="adj2" fmla="val 24145"/>
              <a:gd name="adj3" fmla="val 26601"/>
              <a:gd name="adj4" fmla="val 4884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4" name="Flecha: doblada 103">
            <a:extLst>
              <a:ext uri="{FF2B5EF4-FFF2-40B4-BE49-F238E27FC236}">
                <a16:creationId xmlns:a16="http://schemas.microsoft.com/office/drawing/2014/main" id="{4C0C4FBB-D636-4F77-92F9-83370CE66C20}"/>
              </a:ext>
            </a:extLst>
          </p:cNvPr>
          <p:cNvSpPr/>
          <p:nvPr/>
        </p:nvSpPr>
        <p:spPr>
          <a:xfrm rot="5400000">
            <a:off x="1786572" y="2629748"/>
            <a:ext cx="1087566" cy="1514672"/>
          </a:xfrm>
          <a:prstGeom prst="bentArrow">
            <a:avLst>
              <a:gd name="adj1" fmla="val 32308"/>
              <a:gd name="adj2" fmla="val 24145"/>
              <a:gd name="adj3" fmla="val 26601"/>
              <a:gd name="adj4" fmla="val 488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Rectángulo 7">
            <a:extLst>
              <a:ext uri="{FF2B5EF4-FFF2-40B4-BE49-F238E27FC236}">
                <a16:creationId xmlns:a16="http://schemas.microsoft.com/office/drawing/2014/main" id="{5B1B0E2B-A0E4-484E-A129-9C0652C57837}"/>
              </a:ext>
            </a:extLst>
          </p:cNvPr>
          <p:cNvSpPr/>
          <p:nvPr/>
        </p:nvSpPr>
        <p:spPr>
          <a:xfrm>
            <a:off x="1574310" y="1899312"/>
            <a:ext cx="798617" cy="215444"/>
          </a:xfrm>
          <a:prstGeom prst="rect">
            <a:avLst/>
          </a:prstGeom>
        </p:spPr>
        <p:txBody>
          <a:bodyPr wrap="none">
            <a:spAutoFit/>
          </a:bodyPr>
          <a:lstStyle/>
          <a:p>
            <a:r>
              <a:rPr lang="es-ES" sz="800">
                <a:solidFill>
                  <a:srgbClr val="404040"/>
                </a:solidFill>
              </a:rPr>
              <a:t>LUZ VISIBLE</a:t>
            </a:r>
            <a:endParaRPr lang="es-ES" sz="800"/>
          </a:p>
        </p:txBody>
      </p:sp>
      <p:sp>
        <p:nvSpPr>
          <p:cNvPr id="106" name="Rectángulo 105">
            <a:extLst>
              <a:ext uri="{FF2B5EF4-FFF2-40B4-BE49-F238E27FC236}">
                <a16:creationId xmlns:a16="http://schemas.microsoft.com/office/drawing/2014/main" id="{F3D83BEC-7885-4EBB-BF77-5F615ED1AE06}"/>
              </a:ext>
            </a:extLst>
          </p:cNvPr>
          <p:cNvSpPr/>
          <p:nvPr/>
        </p:nvSpPr>
        <p:spPr>
          <a:xfrm>
            <a:off x="1568015" y="2359966"/>
            <a:ext cx="1885904" cy="338554"/>
          </a:xfrm>
          <a:prstGeom prst="rect">
            <a:avLst/>
          </a:prstGeom>
        </p:spPr>
        <p:txBody>
          <a:bodyPr wrap="square">
            <a:spAutoFit/>
          </a:bodyPr>
          <a:lstStyle/>
          <a:p>
            <a:r>
              <a:rPr lang="es-ES" sz="800">
                <a:solidFill>
                  <a:srgbClr val="404040"/>
                </a:solidFill>
              </a:rPr>
              <a:t>PÉRDIDAS POR RADIACIONES INVISIBLES</a:t>
            </a:r>
            <a:endParaRPr lang="es-ES" sz="800"/>
          </a:p>
        </p:txBody>
      </p:sp>
      <p:sp>
        <p:nvSpPr>
          <p:cNvPr id="107" name="Rectángulo 106">
            <a:extLst>
              <a:ext uri="{FF2B5EF4-FFF2-40B4-BE49-F238E27FC236}">
                <a16:creationId xmlns:a16="http://schemas.microsoft.com/office/drawing/2014/main" id="{B674E102-F835-4851-BF14-6089ADD77B08}"/>
              </a:ext>
            </a:extLst>
          </p:cNvPr>
          <p:cNvSpPr/>
          <p:nvPr/>
        </p:nvSpPr>
        <p:spPr>
          <a:xfrm>
            <a:off x="1574310" y="2850920"/>
            <a:ext cx="1201510" cy="338554"/>
          </a:xfrm>
          <a:prstGeom prst="rect">
            <a:avLst/>
          </a:prstGeom>
        </p:spPr>
        <p:txBody>
          <a:bodyPr wrap="square">
            <a:spAutoFit/>
          </a:bodyPr>
          <a:lstStyle/>
          <a:p>
            <a:r>
              <a:rPr lang="es-ES" sz="800">
                <a:solidFill>
                  <a:srgbClr val="404040"/>
                </a:solidFill>
              </a:rPr>
              <a:t>PÉRDIDAS POR CALOR</a:t>
            </a:r>
            <a:endParaRPr lang="es-ES" sz="800"/>
          </a:p>
        </p:txBody>
      </p:sp>
      <p:sp>
        <p:nvSpPr>
          <p:cNvPr id="108" name="Rectángulo 107">
            <a:extLst>
              <a:ext uri="{FF2B5EF4-FFF2-40B4-BE49-F238E27FC236}">
                <a16:creationId xmlns:a16="http://schemas.microsoft.com/office/drawing/2014/main" id="{615A3844-621F-41A1-B5B4-1A783B0D1637}"/>
              </a:ext>
            </a:extLst>
          </p:cNvPr>
          <p:cNvSpPr/>
          <p:nvPr/>
        </p:nvSpPr>
        <p:spPr>
          <a:xfrm>
            <a:off x="479177" y="2209041"/>
            <a:ext cx="1260617" cy="577081"/>
          </a:xfrm>
          <a:prstGeom prst="rect">
            <a:avLst/>
          </a:prstGeom>
        </p:spPr>
        <p:txBody>
          <a:bodyPr wrap="square">
            <a:spAutoFit/>
          </a:bodyPr>
          <a:lstStyle/>
          <a:p>
            <a:r>
              <a:rPr lang="es-ES" sz="1050">
                <a:solidFill>
                  <a:schemeClr val="bg1"/>
                </a:solidFill>
              </a:rPr>
              <a:t>POTENCIA ELÉCTRICA CONSUMIDA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F09F6DD-C0F1-4B38-95F6-F77EDEB4D65C}"/>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97284" name="2 CuadroTexto">
            <a:extLst>
              <a:ext uri="{FF2B5EF4-FFF2-40B4-BE49-F238E27FC236}">
                <a16:creationId xmlns:a16="http://schemas.microsoft.com/office/drawing/2014/main" id="{4684848F-16C8-4329-96C7-3A1F7D1EE949}"/>
              </a:ext>
            </a:extLst>
          </p:cNvPr>
          <p:cNvSpPr txBox="1">
            <a:spLocks noChangeArrowheads="1"/>
          </p:cNvSpPr>
          <p:nvPr/>
        </p:nvSpPr>
        <p:spPr bwMode="auto">
          <a:xfrm>
            <a:off x="323528" y="852488"/>
            <a:ext cx="841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eaLnBrk="1" hangingPunct="1"/>
            <a:r>
              <a:rPr lang="es-ES" altLang="en-US"/>
              <a:t>Parámetros de configuración</a:t>
            </a:r>
          </a:p>
        </p:txBody>
      </p:sp>
      <p:pic>
        <p:nvPicPr>
          <p:cNvPr id="97285" name="Picture 13">
            <a:extLst>
              <a:ext uri="{FF2B5EF4-FFF2-40B4-BE49-F238E27FC236}">
                <a16:creationId xmlns:a16="http://schemas.microsoft.com/office/drawing/2014/main" id="{5BE4053A-CF47-4B08-A3D0-50C96B544F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4" t="1533" r="7626" b="8765"/>
          <a:stretch/>
        </p:blipFill>
        <p:spPr bwMode="auto">
          <a:xfrm>
            <a:off x="1583668" y="1429313"/>
            <a:ext cx="5630272" cy="444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adroTexto 8">
            <a:extLst>
              <a:ext uri="{FF2B5EF4-FFF2-40B4-BE49-F238E27FC236}">
                <a16:creationId xmlns:a16="http://schemas.microsoft.com/office/drawing/2014/main" id="{B00538C0-0606-4EF4-A339-69987B2B418E}"/>
              </a:ext>
            </a:extLst>
          </p:cNvPr>
          <p:cNvSpPr txBox="1"/>
          <p:nvPr/>
        </p:nvSpPr>
        <p:spPr>
          <a:xfrm>
            <a:off x="323528" y="332656"/>
            <a:ext cx="7992888" cy="369332"/>
          </a:xfrm>
          <a:prstGeom prst="rect">
            <a:avLst/>
          </a:prstGeom>
          <a:noFill/>
        </p:spPr>
        <p:txBody>
          <a:bodyPr wrap="square" rtlCol="0">
            <a:spAutoFit/>
          </a:bodyPr>
          <a:lstStyle/>
          <a:p>
            <a:r>
              <a:rPr lang="es-ES" b="1" u="sng">
                <a:solidFill>
                  <a:srgbClr val="FFC000"/>
                </a:solidFill>
              </a:rPr>
              <a:t>ANALIZADOR DE RED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ED31AF3-C8E5-4073-AF2F-5C5EDC16F26A}"/>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99331" name="3 Título">
            <a:extLst>
              <a:ext uri="{FF2B5EF4-FFF2-40B4-BE49-F238E27FC236}">
                <a16:creationId xmlns:a16="http://schemas.microsoft.com/office/drawing/2014/main" id="{E5E7DECB-D026-49E5-803E-6CF5DE22E628}"/>
              </a:ext>
            </a:extLst>
          </p:cNvPr>
          <p:cNvSpPr>
            <a:spLocks noGrp="1"/>
          </p:cNvSpPr>
          <p:nvPr>
            <p:ph type="title"/>
          </p:nvPr>
        </p:nvSpPr>
        <p:spPr bwMode="auto">
          <a:xfrm>
            <a:off x="179388" y="215900"/>
            <a:ext cx="8713787" cy="105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en-US"/>
              <a:t>Grid analyser</a:t>
            </a:r>
          </a:p>
        </p:txBody>
      </p:sp>
      <p:sp>
        <p:nvSpPr>
          <p:cNvPr id="3" name="2 CuadroTexto">
            <a:extLst>
              <a:ext uri="{FF2B5EF4-FFF2-40B4-BE49-F238E27FC236}">
                <a16:creationId xmlns:a16="http://schemas.microsoft.com/office/drawing/2014/main" id="{FF0C89C4-6901-4930-ABAC-45F8A2653D16}"/>
              </a:ext>
            </a:extLst>
          </p:cNvPr>
          <p:cNvSpPr txBox="1"/>
          <p:nvPr/>
        </p:nvSpPr>
        <p:spPr>
          <a:xfrm>
            <a:off x="336266" y="1043781"/>
            <a:ext cx="6805613" cy="5016758"/>
          </a:xfrm>
          <a:prstGeom prst="rect">
            <a:avLst/>
          </a:prstGeom>
          <a:noFill/>
        </p:spPr>
        <p:txBody>
          <a:bodyPr>
            <a:spAutoFit/>
          </a:bodyPr>
          <a:lstStyle/>
          <a:p>
            <a:pPr algn="just">
              <a:defRPr/>
            </a:pPr>
            <a:r>
              <a:rPr lang="es-ES" sz="1600" dirty="0">
                <a:solidFill>
                  <a:srgbClr val="404040"/>
                </a:solidFill>
                <a:latin typeface="Arial" charset="0"/>
              </a:rPr>
              <a:t>Dentro de la pantalla de CONFIGURACIÓN puede modificar los siguientes parámetros básicos</a:t>
            </a:r>
            <a:r>
              <a:rPr lang="es-ES" sz="1600" dirty="0">
                <a:solidFill>
                  <a:srgbClr val="404040"/>
                </a:solidFill>
                <a:latin typeface="Arial" charset="0"/>
                <a:cs typeface="+mn-cs"/>
              </a:rPr>
              <a:t>:</a:t>
            </a:r>
          </a:p>
          <a:p>
            <a:pPr algn="just" eaLnBrk="1" hangingPunct="1">
              <a:defRPr/>
            </a:pPr>
            <a:endParaRPr lang="es-ES" sz="1600" dirty="0">
              <a:solidFill>
                <a:srgbClr val="404040"/>
              </a:solidFill>
              <a:latin typeface="Arial" charset="0"/>
              <a:cs typeface="+mn-cs"/>
            </a:endParaRPr>
          </a:p>
          <a:p>
            <a:pPr marL="342900" indent="-342900" algn="just">
              <a:buFont typeface="Arial" panose="020B0604020202020204" pitchFamily="34" charset="0"/>
              <a:buChar char="•"/>
              <a:defRPr/>
            </a:pPr>
            <a:r>
              <a:rPr lang="es-ES" sz="1600" b="1" u="sng" dirty="0">
                <a:solidFill>
                  <a:srgbClr val="404040"/>
                </a:solidFill>
                <a:latin typeface="Arial" charset="0"/>
              </a:rPr>
              <a:t>FECHA / HORA</a:t>
            </a:r>
            <a:r>
              <a:rPr lang="es-ES" sz="1600" b="1" dirty="0">
                <a:solidFill>
                  <a:srgbClr val="404040"/>
                </a:solidFill>
                <a:latin typeface="Arial" charset="0"/>
                <a:cs typeface="+mn-cs"/>
              </a:rPr>
              <a:t>: </a:t>
            </a:r>
            <a:r>
              <a:rPr lang="es-ES" sz="1600" dirty="0">
                <a:solidFill>
                  <a:srgbClr val="404040"/>
                </a:solidFill>
                <a:latin typeface="Arial" charset="0"/>
              </a:rPr>
              <a:t>Ajuste si es necesario de la hora y fecha del instrumento. Para saber cuándo ocurre un determinado evento cuando analiza los datos en todo el período de mediciones.</a:t>
            </a:r>
          </a:p>
          <a:p>
            <a:pPr algn="just">
              <a:defRPr/>
            </a:pPr>
            <a:endParaRPr lang="es-ES" sz="1600" b="1" dirty="0">
              <a:solidFill>
                <a:srgbClr val="404040"/>
              </a:solidFill>
              <a:latin typeface="Arial" charset="0"/>
              <a:cs typeface="+mn-cs"/>
            </a:endParaRPr>
          </a:p>
          <a:p>
            <a:pPr marL="342900" indent="-342900" algn="just">
              <a:buFont typeface="Arial" panose="020B0604020202020204" pitchFamily="34" charset="0"/>
              <a:buChar char="•"/>
              <a:defRPr/>
            </a:pPr>
            <a:r>
              <a:rPr lang="es-ES" sz="1600" b="1" u="sng" dirty="0">
                <a:solidFill>
                  <a:srgbClr val="404040"/>
                </a:solidFill>
                <a:latin typeface="Arial" charset="0"/>
                <a:cs typeface="+mn-cs"/>
              </a:rPr>
              <a:t>COLORES</a:t>
            </a:r>
            <a:r>
              <a:rPr lang="es-ES" sz="1600" b="1" dirty="0">
                <a:solidFill>
                  <a:srgbClr val="404040"/>
                </a:solidFill>
                <a:latin typeface="Arial" charset="0"/>
                <a:cs typeface="+mn-cs"/>
              </a:rPr>
              <a:t>: </a:t>
            </a:r>
            <a:r>
              <a:rPr lang="es-ES" sz="1600" dirty="0">
                <a:solidFill>
                  <a:srgbClr val="404040"/>
                </a:solidFill>
                <a:latin typeface="Arial" charset="0"/>
              </a:rPr>
              <a:t>Seleccione diferentes opciones sobre el color asignado a las líneas eléctricas tanto en corriente como en voltaje.</a:t>
            </a:r>
          </a:p>
          <a:p>
            <a:pPr algn="just">
              <a:defRPr/>
            </a:pPr>
            <a:endParaRPr lang="es-ES" sz="1600" dirty="0">
              <a:solidFill>
                <a:srgbClr val="404040"/>
              </a:solidFill>
              <a:latin typeface="Arial" charset="0"/>
              <a:cs typeface="+mn-cs"/>
            </a:endParaRPr>
          </a:p>
          <a:p>
            <a:pPr marL="342900" indent="-342900" algn="just">
              <a:buFont typeface="Arial" panose="020B0604020202020204" pitchFamily="34" charset="0"/>
              <a:buChar char="•"/>
              <a:defRPr/>
            </a:pPr>
            <a:r>
              <a:rPr lang="es-ES" sz="1600" b="1" u="sng" dirty="0">
                <a:solidFill>
                  <a:srgbClr val="404040"/>
                </a:solidFill>
                <a:latin typeface="Arial" charset="0"/>
                <a:cs typeface="+mn-cs"/>
              </a:rPr>
              <a:t>CONEXIÓN ELÉCTRICA:</a:t>
            </a:r>
            <a:r>
              <a:rPr lang="es-ES" sz="1600" b="1" dirty="0">
                <a:solidFill>
                  <a:srgbClr val="404040"/>
                </a:solidFill>
                <a:latin typeface="Arial" charset="0"/>
                <a:cs typeface="+mn-cs"/>
              </a:rPr>
              <a:t> </a:t>
            </a:r>
            <a:r>
              <a:rPr lang="es-ES" sz="1600" dirty="0">
                <a:solidFill>
                  <a:srgbClr val="404040"/>
                </a:solidFill>
                <a:latin typeface="Arial" charset="0"/>
              </a:rPr>
              <a:t>Este es uno de los pasos más importantes. Debe elegir el tipo de configuración eléctrica que debe realizar de acuerdo con el tipo de instalación que tenga: una medida de voltaje monofásico o trifásico. La opción seleccionada se muestra en negrita, si desea cambiarla, tendrá que usar los cursores para elegir otro.</a:t>
            </a:r>
          </a:p>
          <a:p>
            <a:pPr algn="just">
              <a:defRPr/>
            </a:pPr>
            <a:endParaRPr lang="es-ES" sz="1600" dirty="0">
              <a:solidFill>
                <a:srgbClr val="404040"/>
              </a:solidFill>
              <a:latin typeface="Arial" charset="0"/>
              <a:cs typeface="+mn-cs"/>
            </a:endParaRPr>
          </a:p>
          <a:p>
            <a:pPr marL="342900" indent="-342900" algn="just">
              <a:buFont typeface="Arial" panose="020B0604020202020204" pitchFamily="34" charset="0"/>
              <a:buChar char="•"/>
              <a:defRPr/>
            </a:pPr>
            <a:r>
              <a:rPr lang="es-ES" sz="1600" b="1" u="sng" dirty="0">
                <a:solidFill>
                  <a:srgbClr val="404040"/>
                </a:solidFill>
                <a:latin typeface="Arial" charset="0"/>
                <a:cs typeface="+mn-cs"/>
              </a:rPr>
              <a:t>SENSORES Y RATIOS:</a:t>
            </a:r>
            <a:r>
              <a:rPr lang="es-ES" sz="1600" b="1" dirty="0">
                <a:solidFill>
                  <a:srgbClr val="404040"/>
                </a:solidFill>
                <a:latin typeface="Arial" charset="0"/>
                <a:cs typeface="+mn-cs"/>
              </a:rPr>
              <a:t> </a:t>
            </a:r>
            <a:r>
              <a:rPr lang="es-ES" sz="1600" dirty="0">
                <a:solidFill>
                  <a:srgbClr val="404040"/>
                </a:solidFill>
                <a:latin typeface="Arial" charset="0"/>
              </a:rPr>
              <a:t>Después de seleccionar la configuración de la red de su instalación, realizada en el elemento anterior, debe seleccionar los sensores que ha conectado al analizador.</a:t>
            </a:r>
          </a:p>
        </p:txBody>
      </p:sp>
      <p:pic>
        <p:nvPicPr>
          <p:cNvPr id="99333" name="Picture 3">
            <a:extLst>
              <a:ext uri="{FF2B5EF4-FFF2-40B4-BE49-F238E27FC236}">
                <a16:creationId xmlns:a16="http://schemas.microsoft.com/office/drawing/2014/main" id="{D6807428-CFB9-47D2-99B9-E5B07ADD8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347"/>
          <a:stretch>
            <a:fillRect/>
          </a:stretch>
        </p:blipFill>
        <p:spPr bwMode="auto">
          <a:xfrm>
            <a:off x="7227391" y="1700239"/>
            <a:ext cx="1802096" cy="140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4">
            <a:extLst>
              <a:ext uri="{FF2B5EF4-FFF2-40B4-BE49-F238E27FC236}">
                <a16:creationId xmlns:a16="http://schemas.microsoft.com/office/drawing/2014/main" id="{7235A1A0-9A8F-46A9-89AD-6D0FA30B7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680" b="5170"/>
          <a:stretch>
            <a:fillRect/>
          </a:stretch>
        </p:blipFill>
        <p:spPr bwMode="auto">
          <a:xfrm>
            <a:off x="7227391" y="3193348"/>
            <a:ext cx="1802096" cy="141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a:extLst>
              <a:ext uri="{FF2B5EF4-FFF2-40B4-BE49-F238E27FC236}">
                <a16:creationId xmlns:a16="http://schemas.microsoft.com/office/drawing/2014/main" id="{DC751571-2717-4F12-B253-1AC90318D36D}"/>
              </a:ext>
            </a:extLst>
          </p:cNvPr>
          <p:cNvSpPr txBox="1"/>
          <p:nvPr/>
        </p:nvSpPr>
        <p:spPr>
          <a:xfrm>
            <a:off x="323528" y="332656"/>
            <a:ext cx="7992888" cy="369332"/>
          </a:xfrm>
          <a:prstGeom prst="rect">
            <a:avLst/>
          </a:prstGeom>
          <a:noFill/>
        </p:spPr>
        <p:txBody>
          <a:bodyPr wrap="square" rtlCol="0">
            <a:spAutoFit/>
          </a:bodyPr>
          <a:lstStyle/>
          <a:p>
            <a:r>
              <a:rPr lang="es-ES" b="1" u="sng">
                <a:solidFill>
                  <a:srgbClr val="FFC000"/>
                </a:solidFill>
              </a:rPr>
              <a:t>ANALIZADOR DE RED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4A213399-4C90-4666-82E8-FE00E703CCA0}"/>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3" name="2 CuadroTexto">
            <a:extLst>
              <a:ext uri="{FF2B5EF4-FFF2-40B4-BE49-F238E27FC236}">
                <a16:creationId xmlns:a16="http://schemas.microsoft.com/office/drawing/2014/main" id="{99D8A086-908B-4D7B-ABD9-6B81EB965ECB}"/>
              </a:ext>
            </a:extLst>
          </p:cNvPr>
          <p:cNvSpPr txBox="1"/>
          <p:nvPr/>
        </p:nvSpPr>
        <p:spPr>
          <a:xfrm>
            <a:off x="338868" y="1043781"/>
            <a:ext cx="6033331" cy="4770537"/>
          </a:xfrm>
          <a:prstGeom prst="rect">
            <a:avLst/>
          </a:prstGeom>
          <a:noFill/>
        </p:spPr>
        <p:txBody>
          <a:bodyPr wrap="square">
            <a:spAutoFit/>
          </a:bodyPr>
          <a:lstStyle/>
          <a:p>
            <a:pPr algn="just">
              <a:defRPr/>
            </a:pPr>
            <a:r>
              <a:rPr lang="en-US" sz="1600" b="1" u="sng" err="1">
                <a:solidFill>
                  <a:srgbClr val="404040"/>
                </a:solidFill>
                <a:latin typeface="Arial" charset="0"/>
              </a:rPr>
              <a:t>Botón</a:t>
            </a:r>
            <a:r>
              <a:rPr lang="en-US" sz="1600" b="1" u="sng">
                <a:solidFill>
                  <a:srgbClr val="404040"/>
                </a:solidFill>
                <a:latin typeface="Arial" charset="0"/>
              </a:rPr>
              <a:t> "GRAPH"</a:t>
            </a:r>
            <a:r>
              <a:rPr lang="en-US" sz="1600">
                <a:solidFill>
                  <a:srgbClr val="404040"/>
                </a:solidFill>
                <a:latin typeface="Arial" charset="0"/>
                <a:cs typeface="+mn-cs"/>
              </a:rPr>
              <a:t>: </a:t>
            </a:r>
            <a:r>
              <a:rPr lang="es-ES" sz="1600">
                <a:solidFill>
                  <a:srgbClr val="404040"/>
                </a:solidFill>
                <a:latin typeface="Arial" charset="0"/>
              </a:rPr>
              <a:t>Puede verificar los diferentes voltajes que aparecen en el lado derecho de la pantalla. Obviamente, si la configuración de la red era monofásica, solo tendrá un valor de voltaje. En este modo, son posibles tres tipos de representaciones: gráfico, tabla y vector</a:t>
            </a:r>
            <a:r>
              <a:rPr lang="en-US" sz="1600">
                <a:solidFill>
                  <a:srgbClr val="404040"/>
                </a:solidFill>
                <a:latin typeface="Arial" charset="0"/>
                <a:cs typeface="+mn-cs"/>
              </a:rPr>
              <a:t>:</a:t>
            </a:r>
          </a:p>
          <a:p>
            <a:pPr marL="742950" lvl="1" indent="-285750" algn="just">
              <a:buFont typeface="Arial" panose="020B0604020202020204" pitchFamily="34" charset="0"/>
              <a:buChar char="•"/>
              <a:defRPr/>
            </a:pPr>
            <a:r>
              <a:rPr lang="es-ES" sz="1600">
                <a:solidFill>
                  <a:srgbClr val="404040"/>
                </a:solidFill>
                <a:latin typeface="Arial" charset="0"/>
              </a:rPr>
              <a:t>3U: voltaje de línea</a:t>
            </a:r>
          </a:p>
          <a:p>
            <a:pPr marL="742950" lvl="1" indent="-285750" algn="just">
              <a:buFont typeface="Arial" panose="020B0604020202020204" pitchFamily="34" charset="0"/>
              <a:buChar char="•"/>
              <a:defRPr/>
            </a:pPr>
            <a:r>
              <a:rPr lang="es-ES" sz="1600">
                <a:solidFill>
                  <a:srgbClr val="404040"/>
                </a:solidFill>
                <a:latin typeface="Arial" charset="0"/>
              </a:rPr>
              <a:t>3V: voltaje de fase</a:t>
            </a:r>
          </a:p>
          <a:p>
            <a:pPr marL="742950" lvl="1" indent="-285750" algn="just">
              <a:buFont typeface="Arial" panose="020B0604020202020204" pitchFamily="34" charset="0"/>
              <a:buChar char="•"/>
              <a:defRPr/>
            </a:pPr>
            <a:r>
              <a:rPr lang="es-ES" sz="1600">
                <a:solidFill>
                  <a:srgbClr val="404040"/>
                </a:solidFill>
                <a:latin typeface="Arial" charset="0"/>
              </a:rPr>
              <a:t>3A: actual</a:t>
            </a:r>
          </a:p>
          <a:p>
            <a:pPr marL="742950" lvl="1" indent="-285750" algn="just">
              <a:buFont typeface="Arial" panose="020B0604020202020204" pitchFamily="34" charset="0"/>
              <a:buChar char="•"/>
              <a:defRPr/>
            </a:pPr>
            <a:r>
              <a:rPr lang="es-ES" sz="1600">
                <a:solidFill>
                  <a:srgbClr val="404040"/>
                </a:solidFill>
                <a:latin typeface="Arial" charset="0"/>
              </a:rPr>
              <a:t>L1, L2 y L3: Las tres potencias.</a:t>
            </a:r>
          </a:p>
          <a:p>
            <a:pPr lvl="1" algn="just">
              <a:defRPr/>
            </a:pPr>
            <a:r>
              <a:rPr lang="es-ES" sz="1600">
                <a:solidFill>
                  <a:srgbClr val="404040"/>
                </a:solidFill>
                <a:latin typeface="Arial" charset="0"/>
              </a:rPr>
              <a:t>Líneas con todos los valores medibles.</a:t>
            </a:r>
          </a:p>
          <a:p>
            <a:pPr marL="742950" lvl="1" indent="-285750" algn="just">
              <a:buFont typeface="Arial" panose="020B0604020202020204" pitchFamily="34" charset="0"/>
              <a:buChar char="•"/>
              <a:defRPr/>
            </a:pPr>
            <a:r>
              <a:rPr lang="es-ES" sz="1600">
                <a:solidFill>
                  <a:srgbClr val="404040"/>
                </a:solidFill>
                <a:latin typeface="Arial" charset="0"/>
              </a:rPr>
              <a:t>N: línea neutra</a:t>
            </a:r>
          </a:p>
          <a:p>
            <a:pPr marL="742950" lvl="1" indent="-285750" algn="just">
              <a:buFont typeface="Arial" panose="020B0604020202020204" pitchFamily="34" charset="0"/>
              <a:buChar char="•"/>
              <a:defRPr/>
            </a:pPr>
            <a:endParaRPr lang="en-US" sz="1600">
              <a:solidFill>
                <a:srgbClr val="404040"/>
              </a:solidFill>
              <a:latin typeface="Arial" charset="0"/>
              <a:cs typeface="+mn-cs"/>
            </a:endParaRPr>
          </a:p>
          <a:p>
            <a:pPr algn="just">
              <a:defRPr/>
            </a:pPr>
            <a:r>
              <a:rPr lang="en-US" sz="1600" b="1" u="sng" err="1">
                <a:solidFill>
                  <a:srgbClr val="404040"/>
                </a:solidFill>
                <a:latin typeface="Arial" charset="0"/>
                <a:cs typeface="+mn-cs"/>
              </a:rPr>
              <a:t>Botón</a:t>
            </a:r>
            <a:r>
              <a:rPr lang="en-US" sz="1600" b="1" u="sng">
                <a:solidFill>
                  <a:srgbClr val="404040"/>
                </a:solidFill>
                <a:latin typeface="Arial" charset="0"/>
                <a:cs typeface="+mn-cs"/>
              </a:rPr>
              <a:t> “POWER”</a:t>
            </a:r>
            <a:r>
              <a:rPr lang="en-US" sz="1600">
                <a:solidFill>
                  <a:srgbClr val="404040"/>
                </a:solidFill>
                <a:latin typeface="Arial" charset="0"/>
                <a:cs typeface="+mn-cs"/>
              </a:rPr>
              <a:t>: </a:t>
            </a:r>
            <a:r>
              <a:rPr lang="es-ES" sz="1600">
                <a:solidFill>
                  <a:srgbClr val="404040"/>
                </a:solidFill>
                <a:latin typeface="Arial" charset="0"/>
              </a:rPr>
              <a:t>Puede verificar la potencia y la energía, y verificar si ha instalado en la dirección correcta los medidores de pinza actuales. Hay una flecha dibujada en la pinza que indica la dirección en la que se debe colocar la pinza, que está en el flujo de corriente. Si tenía valores negativos en una o más de las líneas, tendrá que cambiar la dirección de la pinza de cada línea que tenga un valor negativo.</a:t>
            </a:r>
            <a:endParaRPr lang="en-US" sz="1600">
              <a:solidFill>
                <a:srgbClr val="404040"/>
              </a:solidFill>
              <a:latin typeface="Arial" charset="0"/>
            </a:endParaRPr>
          </a:p>
        </p:txBody>
      </p:sp>
      <p:pic>
        <p:nvPicPr>
          <p:cNvPr id="101381" name="Picture 2">
            <a:extLst>
              <a:ext uri="{FF2B5EF4-FFF2-40B4-BE49-F238E27FC236}">
                <a16:creationId xmlns:a16="http://schemas.microsoft.com/office/drawing/2014/main" id="{A3DF9C3C-19DE-4AFE-BFCC-F6D88F74F6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6047" y="2084895"/>
            <a:ext cx="2651885" cy="97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3">
            <a:extLst>
              <a:ext uri="{FF2B5EF4-FFF2-40B4-BE49-F238E27FC236}">
                <a16:creationId xmlns:a16="http://schemas.microsoft.com/office/drawing/2014/main" id="{E339A5AC-FE9F-46B8-8D03-073FB9141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1" y="3212976"/>
            <a:ext cx="2651884" cy="95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063AD734-51AE-4EDE-ABA9-C1A3CC1F2282}"/>
              </a:ext>
            </a:extLst>
          </p:cNvPr>
          <p:cNvSpPr txBox="1"/>
          <p:nvPr/>
        </p:nvSpPr>
        <p:spPr>
          <a:xfrm>
            <a:off x="323528" y="332656"/>
            <a:ext cx="7992888" cy="369332"/>
          </a:xfrm>
          <a:prstGeom prst="rect">
            <a:avLst/>
          </a:prstGeom>
          <a:noFill/>
        </p:spPr>
        <p:txBody>
          <a:bodyPr wrap="square" rtlCol="0">
            <a:spAutoFit/>
          </a:bodyPr>
          <a:lstStyle/>
          <a:p>
            <a:r>
              <a:rPr lang="es-ES" b="1" u="sng">
                <a:solidFill>
                  <a:srgbClr val="FFC000"/>
                </a:solidFill>
              </a:rPr>
              <a:t>ANALIZADOR DE RED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76421912-F253-4B99-AEDB-E5B80355D3D2}"/>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3428" name="4 CuadroTexto">
            <a:extLst>
              <a:ext uri="{FF2B5EF4-FFF2-40B4-BE49-F238E27FC236}">
                <a16:creationId xmlns:a16="http://schemas.microsoft.com/office/drawing/2014/main" id="{CE8E42C2-1674-4213-A146-6013D77AD4E9}"/>
              </a:ext>
            </a:extLst>
          </p:cNvPr>
          <p:cNvSpPr txBox="1">
            <a:spLocks noChangeArrowheads="1"/>
          </p:cNvSpPr>
          <p:nvPr/>
        </p:nvSpPr>
        <p:spPr bwMode="auto">
          <a:xfrm>
            <a:off x="323528" y="1825962"/>
            <a:ext cx="8534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b="1"/>
              <a:t>Datos almacenados:</a:t>
            </a:r>
            <a:endParaRPr lang="es-ES" altLang="en-US"/>
          </a:p>
          <a:p>
            <a:pPr algn="just" eaLnBrk="1" hangingPunct="1"/>
            <a:endParaRPr lang="es-ES" altLang="en-US"/>
          </a:p>
          <a:p>
            <a:pPr algn="just"/>
            <a:r>
              <a:rPr lang="es-ES" altLang="en-US"/>
              <a:t>Es necesario guardar los datos que acaba de grabar, apagar el analizador o esperar a que finalice la grabación. Antes de considerar el proceso, reinicie la máquina y verifique que la grabación se haya realizado.</a:t>
            </a:r>
          </a:p>
        </p:txBody>
      </p:sp>
      <p:sp>
        <p:nvSpPr>
          <p:cNvPr id="6" name="CuadroTexto 5">
            <a:extLst>
              <a:ext uri="{FF2B5EF4-FFF2-40B4-BE49-F238E27FC236}">
                <a16:creationId xmlns:a16="http://schemas.microsoft.com/office/drawing/2014/main" id="{9904C803-0638-4C6E-ABCF-2DC6CCBC8A18}"/>
              </a:ext>
            </a:extLst>
          </p:cNvPr>
          <p:cNvSpPr txBox="1"/>
          <p:nvPr/>
        </p:nvSpPr>
        <p:spPr>
          <a:xfrm>
            <a:off x="323528" y="332656"/>
            <a:ext cx="7992888" cy="369332"/>
          </a:xfrm>
          <a:prstGeom prst="rect">
            <a:avLst/>
          </a:prstGeom>
          <a:noFill/>
        </p:spPr>
        <p:txBody>
          <a:bodyPr wrap="square" rtlCol="0">
            <a:spAutoFit/>
          </a:bodyPr>
          <a:lstStyle/>
          <a:p>
            <a:r>
              <a:rPr lang="es-ES" b="1" u="sng">
                <a:solidFill>
                  <a:srgbClr val="FFC000"/>
                </a:solidFill>
              </a:rPr>
              <a:t>ANALIZADOR DE RED</a:t>
            </a:r>
          </a:p>
        </p:txBody>
      </p:sp>
      <p:pic>
        <p:nvPicPr>
          <p:cNvPr id="3" name="Imagen 2">
            <a:extLst>
              <a:ext uri="{FF2B5EF4-FFF2-40B4-BE49-F238E27FC236}">
                <a16:creationId xmlns:a16="http://schemas.microsoft.com/office/drawing/2014/main" id="{8575EA39-266A-41AD-919B-A6D7FEADB30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45890" y="3600053"/>
            <a:ext cx="2052220" cy="205222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42B123B6-1304-43C6-B61F-BFDBD567AD34}"/>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64516" name="4 CuadroTexto">
            <a:extLst>
              <a:ext uri="{FF2B5EF4-FFF2-40B4-BE49-F238E27FC236}">
                <a16:creationId xmlns:a16="http://schemas.microsoft.com/office/drawing/2014/main" id="{CC03454D-6A2C-4AC1-B7BD-8F3E65FB7A6D}"/>
              </a:ext>
            </a:extLst>
          </p:cNvPr>
          <p:cNvSpPr txBox="1">
            <a:spLocks noChangeArrowheads="1"/>
          </p:cNvSpPr>
          <p:nvPr/>
        </p:nvSpPr>
        <p:spPr bwMode="auto">
          <a:xfrm>
            <a:off x="323528" y="656692"/>
            <a:ext cx="8534400" cy="570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lnSpc>
                <a:spcPct val="150000"/>
              </a:lnSpc>
              <a:spcBef>
                <a:spcPts val="0"/>
              </a:spcBef>
              <a:defRPr/>
            </a:pPr>
            <a:r>
              <a:rPr lang="es-ES" sz="1600" b="1"/>
              <a:t>1º PASO: Identificar procesos, sistemas y equipos.</a:t>
            </a:r>
          </a:p>
          <a:p>
            <a:pPr algn="just" eaLnBrk="1" hangingPunct="1">
              <a:lnSpc>
                <a:spcPct val="150000"/>
              </a:lnSpc>
              <a:spcBef>
                <a:spcPts val="0"/>
              </a:spcBef>
              <a:defRPr/>
            </a:pPr>
            <a:r>
              <a:rPr lang="es-ES" sz="1600" b="1"/>
              <a:t>2º PASO: Hacer un inventario de equipos eléctricos y térmicos.</a:t>
            </a:r>
          </a:p>
          <a:p>
            <a:pPr algn="just" eaLnBrk="1" hangingPunct="1">
              <a:lnSpc>
                <a:spcPct val="150000"/>
              </a:lnSpc>
              <a:spcBef>
                <a:spcPts val="0"/>
              </a:spcBef>
              <a:defRPr/>
            </a:pPr>
            <a:endParaRPr lang="es-ES" sz="1800" b="1"/>
          </a:p>
          <a:p>
            <a:pPr algn="just" eaLnBrk="1" hangingPunct="1">
              <a:spcBef>
                <a:spcPts val="0"/>
              </a:spcBef>
              <a:defRPr/>
            </a:pPr>
            <a:r>
              <a:rPr lang="es-ES" sz="1600" b="1"/>
              <a:t>Equipo eléctrico:</a:t>
            </a:r>
          </a:p>
          <a:p>
            <a:pPr marL="342900" indent="-342900" algn="just" eaLnBrk="1" hangingPunct="1">
              <a:spcBef>
                <a:spcPct val="50000"/>
              </a:spcBef>
              <a:buFontTx/>
              <a:buAutoNum type="alphaLcParenR"/>
              <a:defRPr/>
            </a:pPr>
            <a:r>
              <a:rPr lang="es-ES" sz="1400"/>
              <a:t>Identificar el equipo y el proceso asociado (bombeo, ventilación, accionamientos ...).</a:t>
            </a:r>
          </a:p>
          <a:p>
            <a:pPr marL="1085850" lvl="1" indent="-342900" algn="just" eaLnBrk="1" hangingPunct="1">
              <a:spcBef>
                <a:spcPct val="50000"/>
              </a:spcBef>
              <a:buFontTx/>
              <a:buAutoNum type="alphaLcParenR"/>
              <a:defRPr/>
            </a:pPr>
            <a:r>
              <a:rPr lang="es-ES" sz="1400"/>
              <a:t>Los motores</a:t>
            </a:r>
          </a:p>
          <a:p>
            <a:pPr marL="1085850" lvl="1" indent="-342900" algn="just" eaLnBrk="1" hangingPunct="1">
              <a:spcBef>
                <a:spcPct val="50000"/>
              </a:spcBef>
              <a:buFontTx/>
              <a:buAutoNum type="alphaLcParenR"/>
              <a:defRPr/>
            </a:pPr>
            <a:r>
              <a:rPr lang="es-ES" sz="1400"/>
              <a:t>Iluminación</a:t>
            </a:r>
          </a:p>
          <a:p>
            <a:pPr marL="1085850" lvl="1" indent="-342900" algn="just" eaLnBrk="1" hangingPunct="1">
              <a:spcBef>
                <a:spcPct val="50000"/>
              </a:spcBef>
              <a:buFontTx/>
              <a:buAutoNum type="alphaLcParenR"/>
              <a:defRPr/>
            </a:pPr>
            <a:r>
              <a:rPr lang="es-ES" sz="1400"/>
              <a:t>Bomba de calor</a:t>
            </a:r>
          </a:p>
          <a:p>
            <a:pPr marL="1085850" lvl="1" indent="-342900" algn="just" eaLnBrk="1" hangingPunct="1">
              <a:spcBef>
                <a:spcPct val="50000"/>
              </a:spcBef>
              <a:buFontTx/>
              <a:buAutoNum type="alphaLcParenR"/>
              <a:defRPr/>
            </a:pPr>
            <a:r>
              <a:rPr lang="es-ES" sz="1400"/>
              <a:t>Chiller</a:t>
            </a:r>
          </a:p>
          <a:p>
            <a:pPr marL="1085850" lvl="1" indent="-342900" algn="just" eaLnBrk="1" hangingPunct="1">
              <a:spcBef>
                <a:spcPct val="50000"/>
              </a:spcBef>
              <a:buFontTx/>
              <a:buAutoNum type="alphaLcParenR"/>
              <a:defRPr/>
            </a:pPr>
            <a:r>
              <a:rPr lang="es-ES" sz="1400"/>
              <a:t>Compresor de frio</a:t>
            </a:r>
          </a:p>
          <a:p>
            <a:pPr marL="1085850" lvl="1" indent="-342900" algn="just" eaLnBrk="1" hangingPunct="1">
              <a:spcBef>
                <a:spcPct val="50000"/>
              </a:spcBef>
              <a:buFontTx/>
              <a:buAutoNum type="alphaLcParenR"/>
              <a:defRPr/>
            </a:pPr>
            <a:r>
              <a:rPr lang="es-ES" sz="1400"/>
              <a:t>Evaporadores, condensadores</a:t>
            </a:r>
          </a:p>
          <a:p>
            <a:pPr marL="342900" indent="-342900" algn="just" eaLnBrk="1" hangingPunct="1">
              <a:spcBef>
                <a:spcPct val="50000"/>
              </a:spcBef>
              <a:buFontTx/>
              <a:buAutoNum type="alphaLcParenR"/>
              <a:defRPr/>
            </a:pPr>
            <a:r>
              <a:rPr lang="es-ES" sz="1400"/>
              <a:t>Identifique las características eléctricas: potencia, demanda de corriente, voltaje, factor de potencia, régimen de operación.</a:t>
            </a:r>
          </a:p>
          <a:p>
            <a:pPr marL="342900" indent="-342900" algn="just" eaLnBrk="1" hangingPunct="1">
              <a:spcBef>
                <a:spcPct val="50000"/>
              </a:spcBef>
              <a:buFontTx/>
              <a:buAutoNum type="alphaLcParenR"/>
              <a:defRPr/>
            </a:pPr>
            <a:r>
              <a:rPr lang="es-ES" sz="1400"/>
              <a:t>¿Para saber cuántas horas operan?</a:t>
            </a:r>
          </a:p>
          <a:p>
            <a:pPr marL="342900" indent="-342900" algn="just" eaLnBrk="1" hangingPunct="1">
              <a:spcBef>
                <a:spcPct val="50000"/>
              </a:spcBef>
              <a:buFontTx/>
              <a:buAutoNum type="alphaLcParenR"/>
              <a:defRPr/>
            </a:pPr>
            <a:r>
              <a:rPr lang="es-ES" sz="1400"/>
              <a:t>Factor de carga.</a:t>
            </a:r>
          </a:p>
          <a:p>
            <a:pPr marL="342900" indent="-342900" algn="just" eaLnBrk="1" hangingPunct="1">
              <a:spcBef>
                <a:spcPct val="50000"/>
              </a:spcBef>
              <a:buFontTx/>
              <a:buAutoNum type="alphaLcParenR"/>
              <a:defRPr/>
            </a:pPr>
            <a:r>
              <a:rPr lang="es-ES" sz="1400"/>
              <a:t>Programa de mantenimiento.</a:t>
            </a:r>
          </a:p>
          <a:p>
            <a:pPr marL="342900" indent="-342900" algn="just" eaLnBrk="1" hangingPunct="1">
              <a:spcBef>
                <a:spcPct val="50000"/>
              </a:spcBef>
              <a:buFontTx/>
              <a:buAutoNum type="alphaLcParenR"/>
              <a:defRPr/>
            </a:pPr>
            <a:r>
              <a:rPr lang="es-ES" sz="1400"/>
              <a:t>Consumo si es posible (medidor o analizador de red).</a:t>
            </a:r>
            <a:endParaRPr lang="es-ES" altLang="en-US"/>
          </a:p>
        </p:txBody>
      </p:sp>
      <p:sp>
        <p:nvSpPr>
          <p:cNvPr id="8" name="CuadroTexto 7">
            <a:extLst>
              <a:ext uri="{FF2B5EF4-FFF2-40B4-BE49-F238E27FC236}">
                <a16:creationId xmlns:a16="http://schemas.microsoft.com/office/drawing/2014/main" id="{597CD03A-D304-40BA-A6F7-932EB732AE30}"/>
              </a:ext>
            </a:extLst>
          </p:cNvPr>
          <p:cNvSpPr txBox="1"/>
          <p:nvPr/>
        </p:nvSpPr>
        <p:spPr>
          <a:xfrm>
            <a:off x="323528" y="332656"/>
            <a:ext cx="7992888" cy="369332"/>
          </a:xfrm>
          <a:prstGeom prst="rect">
            <a:avLst/>
          </a:prstGeom>
          <a:noFill/>
        </p:spPr>
        <p:txBody>
          <a:bodyPr wrap="square" rtlCol="0">
            <a:spAutoFit/>
          </a:bodyPr>
          <a:lstStyle/>
          <a:p>
            <a:r>
              <a:rPr lang="es-ES" b="1" u="sng">
                <a:solidFill>
                  <a:srgbClr val="FFC000"/>
                </a:solidFill>
              </a:rPr>
              <a:t>ANALIZADOR DE RED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926A33A-2958-467B-831C-66970991B6F6}"/>
              </a:ext>
            </a:extLst>
          </p:cNvPr>
          <p:cNvSpPr>
            <a:spLocks noChangeArrowheads="1"/>
          </p:cNvSpPr>
          <p:nvPr/>
        </p:nvSpPr>
        <p:spPr bwMode="auto">
          <a:xfrm>
            <a:off x="1871663" y="2190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64516" name="4 CuadroTexto">
            <a:extLst>
              <a:ext uri="{FF2B5EF4-FFF2-40B4-BE49-F238E27FC236}">
                <a16:creationId xmlns:a16="http://schemas.microsoft.com/office/drawing/2014/main" id="{FF6B17FE-2095-4DCA-866A-64A1D0F3817B}"/>
              </a:ext>
            </a:extLst>
          </p:cNvPr>
          <p:cNvSpPr txBox="1">
            <a:spLocks noChangeArrowheads="1"/>
          </p:cNvSpPr>
          <p:nvPr/>
        </p:nvSpPr>
        <p:spPr bwMode="auto">
          <a:xfrm>
            <a:off x="594098" y="1160748"/>
            <a:ext cx="7738925"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lnSpc>
                <a:spcPct val="150000"/>
              </a:lnSpc>
              <a:spcBef>
                <a:spcPts val="0"/>
              </a:spcBef>
              <a:defRPr/>
            </a:pPr>
            <a:r>
              <a:rPr lang="es-ES" sz="1800" b="1"/>
              <a:t>Equipos térmicos:</a:t>
            </a:r>
          </a:p>
          <a:p>
            <a:pPr marL="342900" indent="-342900" algn="just" eaLnBrk="1" hangingPunct="1">
              <a:spcBef>
                <a:spcPct val="50000"/>
              </a:spcBef>
              <a:buFontTx/>
              <a:buAutoNum type="alphaLcParenR"/>
              <a:defRPr/>
            </a:pPr>
            <a:r>
              <a:rPr lang="es-ES" sz="1600"/>
              <a:t>Identificar el equipo y el proceso asociado.</a:t>
            </a:r>
          </a:p>
          <a:p>
            <a:pPr marL="1085850" lvl="1" indent="-342900" algn="just" eaLnBrk="1" hangingPunct="1">
              <a:spcBef>
                <a:spcPct val="50000"/>
              </a:spcBef>
              <a:buFontTx/>
              <a:buAutoNum type="alphaLcParenR"/>
              <a:defRPr/>
            </a:pPr>
            <a:r>
              <a:rPr lang="es-ES" sz="1600"/>
              <a:t>Calderas </a:t>
            </a:r>
          </a:p>
          <a:p>
            <a:pPr marL="1085850" lvl="1" indent="-342900" algn="just" eaLnBrk="1" hangingPunct="1">
              <a:spcBef>
                <a:spcPct val="50000"/>
              </a:spcBef>
              <a:buFontTx/>
              <a:buAutoNum type="alphaLcParenR"/>
              <a:defRPr/>
            </a:pPr>
            <a:r>
              <a:rPr lang="es-ES" sz="1600"/>
              <a:t>Secadores</a:t>
            </a:r>
          </a:p>
          <a:p>
            <a:pPr marL="1085850" lvl="1" indent="-342900" algn="just" eaLnBrk="1" hangingPunct="1">
              <a:spcBef>
                <a:spcPct val="50000"/>
              </a:spcBef>
              <a:buFontTx/>
              <a:buAutoNum type="alphaLcParenR"/>
              <a:defRPr/>
            </a:pPr>
            <a:r>
              <a:rPr lang="es-ES" sz="1600"/>
              <a:t>Quemadores</a:t>
            </a:r>
          </a:p>
          <a:p>
            <a:pPr marL="342900" indent="-342900" algn="just" eaLnBrk="1" hangingPunct="1">
              <a:spcBef>
                <a:spcPct val="50000"/>
              </a:spcBef>
              <a:buFontTx/>
              <a:buAutoNum type="alphaLcParenR"/>
              <a:defRPr/>
            </a:pPr>
            <a:r>
              <a:rPr lang="es-ES" sz="1600"/>
              <a:t>Identifique las características térmicas: potencia, demanda, tipo de combustible, temperaturas del gas agotado.</a:t>
            </a:r>
          </a:p>
          <a:p>
            <a:pPr marL="342900" indent="-342900" algn="just" eaLnBrk="1" hangingPunct="1">
              <a:spcBef>
                <a:spcPct val="50000"/>
              </a:spcBef>
              <a:buFontTx/>
              <a:buAutoNum type="alphaLcParenR"/>
              <a:defRPr/>
            </a:pPr>
            <a:r>
              <a:rPr lang="es-ES" sz="1600"/>
              <a:t>¿Para saber cuántas horas operan?</a:t>
            </a:r>
          </a:p>
          <a:p>
            <a:pPr marL="342900" indent="-342900" algn="just" eaLnBrk="1" hangingPunct="1">
              <a:spcBef>
                <a:spcPct val="50000"/>
              </a:spcBef>
              <a:buFontTx/>
              <a:buAutoNum type="alphaLcParenR"/>
              <a:defRPr/>
            </a:pPr>
            <a:r>
              <a:rPr lang="es-ES" sz="1600"/>
              <a:t>Factor de carga</a:t>
            </a:r>
          </a:p>
          <a:p>
            <a:pPr marL="342900" indent="-342900" algn="just" eaLnBrk="1" hangingPunct="1">
              <a:spcBef>
                <a:spcPct val="50000"/>
              </a:spcBef>
              <a:buFontTx/>
              <a:buAutoNum type="alphaLcParenR"/>
              <a:defRPr/>
            </a:pPr>
            <a:r>
              <a:rPr lang="es-ES" sz="1600"/>
              <a:t>Programa de mantenimiento</a:t>
            </a:r>
          </a:p>
          <a:p>
            <a:pPr marL="342900" indent="-342900" algn="just" eaLnBrk="1" hangingPunct="1">
              <a:spcBef>
                <a:spcPct val="50000"/>
              </a:spcBef>
              <a:buFontTx/>
              <a:buAutoNum type="alphaLcParenR"/>
              <a:defRPr/>
            </a:pPr>
            <a:r>
              <a:rPr lang="es-ES" sz="1600"/>
              <a:t>Consumo si es posible (analizador de combustión de contadores y humos).</a:t>
            </a:r>
            <a:endParaRPr lang="es-ES" altLang="en-US" sz="2400"/>
          </a:p>
        </p:txBody>
      </p:sp>
      <p:sp>
        <p:nvSpPr>
          <p:cNvPr id="6" name="CuadroTexto 5">
            <a:extLst>
              <a:ext uri="{FF2B5EF4-FFF2-40B4-BE49-F238E27FC236}">
                <a16:creationId xmlns:a16="http://schemas.microsoft.com/office/drawing/2014/main" id="{F3827AE4-CB13-41B6-8B05-3D9D251FEBBB}"/>
              </a:ext>
            </a:extLst>
          </p:cNvPr>
          <p:cNvSpPr txBox="1"/>
          <p:nvPr/>
        </p:nvSpPr>
        <p:spPr>
          <a:xfrm>
            <a:off x="323528" y="332656"/>
            <a:ext cx="7992888" cy="369332"/>
          </a:xfrm>
          <a:prstGeom prst="rect">
            <a:avLst/>
          </a:prstGeom>
          <a:noFill/>
        </p:spPr>
        <p:txBody>
          <a:bodyPr wrap="square" rtlCol="0">
            <a:spAutoFit/>
          </a:bodyPr>
          <a:lstStyle/>
          <a:p>
            <a:r>
              <a:rPr lang="es-ES" b="1" u="sng">
                <a:solidFill>
                  <a:srgbClr val="FFC000"/>
                </a:solidFill>
              </a:rPr>
              <a:t>ANALIZADOR DE RED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riángulo isósceles 17">
            <a:extLst>
              <a:ext uri="{FF2B5EF4-FFF2-40B4-BE49-F238E27FC236}">
                <a16:creationId xmlns:a16="http://schemas.microsoft.com/office/drawing/2014/main" id="{03BC96CC-144E-44D1-A21C-7A9D184C2E44}"/>
              </a:ext>
            </a:extLst>
          </p:cNvPr>
          <p:cNvSpPr/>
          <p:nvPr/>
        </p:nvSpPr>
        <p:spPr>
          <a:xfrm rot="5400000">
            <a:off x="-1510290" y="3580394"/>
            <a:ext cx="3949700" cy="929120"/>
          </a:xfrm>
          <a:prstGeom prst="triangle">
            <a:avLst>
              <a:gd name="adj" fmla="val 57958"/>
            </a:avLst>
          </a:prstGeom>
          <a:solidFill>
            <a:srgbClr val="C6F2C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Paralelogramo 9">
            <a:extLst>
              <a:ext uri="{FF2B5EF4-FFF2-40B4-BE49-F238E27FC236}">
                <a16:creationId xmlns:a16="http://schemas.microsoft.com/office/drawing/2014/main" id="{1A6A0B7E-2DA0-4F21-88BE-0A6E2223918C}"/>
              </a:ext>
            </a:extLst>
          </p:cNvPr>
          <p:cNvSpPr/>
          <p:nvPr/>
        </p:nvSpPr>
        <p:spPr>
          <a:xfrm rot="18000000">
            <a:off x="-1403613" y="1086454"/>
            <a:ext cx="9761271" cy="2229056"/>
          </a:xfrm>
          <a:prstGeom prst="parallelogram">
            <a:avLst>
              <a:gd name="adj" fmla="val 77741"/>
            </a:avLst>
          </a:prstGeom>
          <a:solidFill>
            <a:srgbClr val="C6F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Paralelogramo 7">
            <a:extLst>
              <a:ext uri="{FF2B5EF4-FFF2-40B4-BE49-F238E27FC236}">
                <a16:creationId xmlns:a16="http://schemas.microsoft.com/office/drawing/2014/main" id="{714FAA7F-3B6D-42CC-8FF0-E0E188A57B63}"/>
              </a:ext>
            </a:extLst>
          </p:cNvPr>
          <p:cNvSpPr/>
          <p:nvPr/>
        </p:nvSpPr>
        <p:spPr>
          <a:xfrm rot="17925076" flipH="1">
            <a:off x="909952" y="1844330"/>
            <a:ext cx="9662986" cy="3229192"/>
          </a:xfrm>
          <a:prstGeom prst="parallelogram">
            <a:avLst>
              <a:gd name="adj" fmla="val 41048"/>
            </a:avLst>
          </a:prstGeom>
          <a:solidFill>
            <a:srgbClr val="88E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Paralelogramo 2">
            <a:extLst>
              <a:ext uri="{FF2B5EF4-FFF2-40B4-BE49-F238E27FC236}">
                <a16:creationId xmlns:a16="http://schemas.microsoft.com/office/drawing/2014/main" id="{B33A711C-71B7-4E63-9D3E-67DCCB556F9B}"/>
              </a:ext>
            </a:extLst>
          </p:cNvPr>
          <p:cNvSpPr/>
          <p:nvPr/>
        </p:nvSpPr>
        <p:spPr>
          <a:xfrm rot="2718216">
            <a:off x="-2133441" y="2619917"/>
            <a:ext cx="11251879" cy="1592768"/>
          </a:xfrm>
          <a:prstGeom prst="parallelogram">
            <a:avLst>
              <a:gd name="adj" fmla="val 981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 name="Conector recto 4">
            <a:extLst>
              <a:ext uri="{FF2B5EF4-FFF2-40B4-BE49-F238E27FC236}">
                <a16:creationId xmlns:a16="http://schemas.microsoft.com/office/drawing/2014/main" id="{8EA922D2-E6D2-4989-9A0C-73512C0AF37B}"/>
              </a:ext>
            </a:extLst>
          </p:cNvPr>
          <p:cNvCxnSpPr>
            <a:cxnSpLocks/>
          </p:cNvCxnSpPr>
          <p:nvPr/>
        </p:nvCxnSpPr>
        <p:spPr>
          <a:xfrm flipH="1" flipV="1">
            <a:off x="0" y="2070100"/>
            <a:ext cx="2001916" cy="4914902"/>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6495D4D-19AE-4D23-9516-38C3C622BD06}"/>
              </a:ext>
            </a:extLst>
          </p:cNvPr>
          <p:cNvCxnSpPr>
            <a:cxnSpLocks/>
          </p:cNvCxnSpPr>
          <p:nvPr/>
        </p:nvCxnSpPr>
        <p:spPr>
          <a:xfrm flipV="1">
            <a:off x="5553075" y="0"/>
            <a:ext cx="3927900" cy="7153276"/>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982A145-4A24-473F-90CA-74FA44BA0DC5}"/>
              </a:ext>
            </a:extLst>
          </p:cNvPr>
          <p:cNvCxnSpPr>
            <a:cxnSpLocks/>
          </p:cNvCxnSpPr>
          <p:nvPr/>
        </p:nvCxnSpPr>
        <p:spPr>
          <a:xfrm flipV="1">
            <a:off x="2023670" y="-266700"/>
            <a:ext cx="3901892" cy="7153275"/>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
        <p:nvSpPr>
          <p:cNvPr id="2" name="Ellipse 1"/>
          <p:cNvSpPr/>
          <p:nvPr/>
        </p:nvSpPr>
        <p:spPr>
          <a:xfrm>
            <a:off x="2510569" y="1376499"/>
            <a:ext cx="4105002" cy="4105002"/>
          </a:xfrm>
          <a:prstGeom prst="ellipse">
            <a:avLst/>
          </a:prstGeom>
          <a:solidFill>
            <a:srgbClr val="FAFAFA">
              <a:alpha val="84000"/>
            </a:srgbClr>
          </a:solidFill>
          <a:ln w="12700" cap="flat" cmpd="sng" algn="ctr">
            <a:noFill/>
            <a:prstDash val="solid"/>
            <a:miter lim="800000"/>
          </a:ln>
          <a:effectLst/>
        </p:spPr>
        <p:txBody>
          <a:bodyPr rtlCol="0" anchor="ctr"/>
          <a:lstStyle/>
          <a:p>
            <a:pPr algn="ctr" defTabSz="713232"/>
            <a:endParaRPr lang="de-DE" sz="1404" kern="0">
              <a:solidFill>
                <a:srgbClr val="34719E"/>
              </a:solidFill>
              <a:latin typeface="Arial"/>
            </a:endParaRPr>
          </a:p>
        </p:txBody>
      </p:sp>
      <p:sp>
        <p:nvSpPr>
          <p:cNvPr id="7" name="TextBox 23"/>
          <p:cNvSpPr txBox="1"/>
          <p:nvPr/>
        </p:nvSpPr>
        <p:spPr>
          <a:xfrm>
            <a:off x="2915813" y="3753036"/>
            <a:ext cx="3312372" cy="600164"/>
          </a:xfrm>
          <a:prstGeom prst="rect">
            <a:avLst/>
          </a:prstGeom>
          <a:noFill/>
        </p:spPr>
        <p:txBody>
          <a:bodyPr wrap="square" rtlCol="0">
            <a:spAutoFit/>
          </a:bodyPr>
          <a:lstStyle/>
          <a:p>
            <a:pPr algn="ctr"/>
            <a:r>
              <a:rPr lang="en-US" sz="1100" b="1" cap="all">
                <a:solidFill>
                  <a:schemeClr val="accent1"/>
                </a:solidFill>
                <a:latin typeface="+mj-lt"/>
                <a:ea typeface="Lato Light" panose="020F0502020204030203" pitchFamily="34" charset="0"/>
                <a:cs typeface="Lato Light" panose="020F0502020204030203" pitchFamily="34" charset="0"/>
              </a:rPr>
              <a:t>Towards a sustainable agro-food industry. Capacity building programmes in energy efficiency.</a:t>
            </a:r>
            <a:endParaRPr lang="en-GB" sz="1100" b="1" cap="all">
              <a:solidFill>
                <a:schemeClr val="accent1"/>
              </a:solidFill>
              <a:latin typeface="+mj-lt"/>
              <a:ea typeface="Lato Light" panose="020F0502020204030203" pitchFamily="34" charset="0"/>
              <a:cs typeface="Lato Light" panose="020F0502020204030203"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6898" y="2646850"/>
            <a:ext cx="2472345" cy="59336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5">
            <a:extLst>
              <a:ext uri="{FF2B5EF4-FFF2-40B4-BE49-F238E27FC236}">
                <a16:creationId xmlns:a16="http://schemas.microsoft.com/office/drawing/2014/main" id="{EDCA113B-56F1-4F43-92C5-0B60BA529B5B}"/>
              </a:ext>
            </a:extLst>
          </p:cNvPr>
          <p:cNvCxnSpPr>
            <a:cxnSpLocks/>
          </p:cNvCxnSpPr>
          <p:nvPr/>
        </p:nvCxnSpPr>
        <p:spPr>
          <a:xfrm flipV="1">
            <a:off x="-170725" y="-857249"/>
            <a:ext cx="4109594" cy="7134224"/>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448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0 CuadroTexto">
            <a:extLst>
              <a:ext uri="{FF2B5EF4-FFF2-40B4-BE49-F238E27FC236}">
                <a16:creationId xmlns:a16="http://schemas.microsoft.com/office/drawing/2014/main" id="{129F074A-7678-448E-A21F-3887EA5D75B0}"/>
              </a:ext>
            </a:extLst>
          </p:cNvPr>
          <p:cNvSpPr txBox="1">
            <a:spLocks noChangeArrowheads="1"/>
          </p:cNvSpPr>
          <p:nvPr/>
        </p:nvSpPr>
        <p:spPr bwMode="auto">
          <a:xfrm>
            <a:off x="-617215" y="13521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a:solidFill>
                  <a:srgbClr val="404040"/>
                </a:solidFill>
              </a:rPr>
              <a:t>Clasificación de lámparas</a:t>
            </a:r>
          </a:p>
        </p:txBody>
      </p:sp>
      <p:sp>
        <p:nvSpPr>
          <p:cNvPr id="20483" name="23 CuadroTexto">
            <a:extLst>
              <a:ext uri="{FF2B5EF4-FFF2-40B4-BE49-F238E27FC236}">
                <a16:creationId xmlns:a16="http://schemas.microsoft.com/office/drawing/2014/main" id="{5F594AF9-92CB-4E58-BF55-9824D52D0F94}"/>
              </a:ext>
            </a:extLst>
          </p:cNvPr>
          <p:cNvSpPr txBox="1">
            <a:spLocks noChangeArrowheads="1"/>
          </p:cNvSpPr>
          <p:nvPr/>
        </p:nvSpPr>
        <p:spPr bwMode="auto">
          <a:xfrm>
            <a:off x="462285" y="3985121"/>
            <a:ext cx="280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a:solidFill>
                  <a:srgbClr val="404040"/>
                </a:solidFill>
              </a:rPr>
              <a:t>Incandescente</a:t>
            </a:r>
          </a:p>
        </p:txBody>
      </p:sp>
      <p:pic>
        <p:nvPicPr>
          <p:cNvPr id="20484" name="Picture 3">
            <a:extLst>
              <a:ext uri="{FF2B5EF4-FFF2-40B4-BE49-F238E27FC236}">
                <a16:creationId xmlns:a16="http://schemas.microsoft.com/office/drawing/2014/main" id="{3AD6DEE8-AF54-4093-A63B-F69B1092BC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46" t="8188" r="7248" b="5786"/>
          <a:stretch/>
        </p:blipFill>
        <p:spPr bwMode="auto">
          <a:xfrm>
            <a:off x="2890649" y="4437111"/>
            <a:ext cx="774581" cy="79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id="{08C9352D-B295-4B41-ADE1-869FA17004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07" t="1217" r="14297" b="2319"/>
          <a:stretch/>
        </p:blipFill>
        <p:spPr bwMode="auto">
          <a:xfrm>
            <a:off x="5338201" y="4546995"/>
            <a:ext cx="565947" cy="71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48 CuadroTexto">
            <a:extLst>
              <a:ext uri="{FF2B5EF4-FFF2-40B4-BE49-F238E27FC236}">
                <a16:creationId xmlns:a16="http://schemas.microsoft.com/office/drawing/2014/main" id="{F0F29F2B-247F-4569-BB52-9DB496AD568C}"/>
              </a:ext>
            </a:extLst>
          </p:cNvPr>
          <p:cNvSpPr txBox="1">
            <a:spLocks noChangeArrowheads="1"/>
          </p:cNvSpPr>
          <p:nvPr/>
        </p:nvSpPr>
        <p:spPr bwMode="auto">
          <a:xfrm>
            <a:off x="6253351" y="3991237"/>
            <a:ext cx="22701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a:solidFill>
                  <a:srgbClr val="404040"/>
                </a:solidFill>
              </a:rPr>
              <a:t>Descarga de alta intensidad</a:t>
            </a:r>
          </a:p>
        </p:txBody>
      </p:sp>
      <p:grpSp>
        <p:nvGrpSpPr>
          <p:cNvPr id="20487" name="11 Grupo">
            <a:extLst>
              <a:ext uri="{FF2B5EF4-FFF2-40B4-BE49-F238E27FC236}">
                <a16:creationId xmlns:a16="http://schemas.microsoft.com/office/drawing/2014/main" id="{1C9B552F-9E5F-4D82-BA24-9C1872F2CD2F}"/>
              </a:ext>
            </a:extLst>
          </p:cNvPr>
          <p:cNvGrpSpPr>
            <a:grpSpLocks/>
          </p:cNvGrpSpPr>
          <p:nvPr/>
        </p:nvGrpSpPr>
        <p:grpSpPr bwMode="auto">
          <a:xfrm>
            <a:off x="1451297" y="1766511"/>
            <a:ext cx="6930074" cy="3498693"/>
            <a:chOff x="1441450" y="1676399"/>
            <a:chExt cx="7769790" cy="4084693"/>
          </a:xfrm>
        </p:grpSpPr>
        <p:cxnSp>
          <p:nvCxnSpPr>
            <p:cNvPr id="13" name="12 Conector angular">
              <a:extLst>
                <a:ext uri="{FF2B5EF4-FFF2-40B4-BE49-F238E27FC236}">
                  <a16:creationId xmlns:a16="http://schemas.microsoft.com/office/drawing/2014/main" id="{4ACF5988-118B-414F-9055-BF4682F65214}"/>
                </a:ext>
              </a:extLst>
            </p:cNvPr>
            <p:cNvCxnSpPr/>
            <p:nvPr/>
          </p:nvCxnSpPr>
          <p:spPr bwMode="auto">
            <a:xfrm rot="5400000">
              <a:off x="2790838" y="1731319"/>
              <a:ext cx="1512368" cy="1402528"/>
            </a:xfrm>
            <a:prstGeom prst="bentConnector3">
              <a:avLst>
                <a:gd name="adj1" fmla="val 50672"/>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7" name="16 Conector angular">
              <a:extLst>
                <a:ext uri="{FF2B5EF4-FFF2-40B4-BE49-F238E27FC236}">
                  <a16:creationId xmlns:a16="http://schemas.microsoft.com/office/drawing/2014/main" id="{AF68063D-2CED-483C-AA46-B3A82C940A52}"/>
                </a:ext>
              </a:extLst>
            </p:cNvPr>
            <p:cNvCxnSpPr/>
            <p:nvPr/>
          </p:nvCxnSpPr>
          <p:spPr bwMode="auto">
            <a:xfrm rot="16200000" flipH="1">
              <a:off x="4143712" y="1790239"/>
              <a:ext cx="1503102" cy="1293956"/>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491" name="21 CuadroTexto">
              <a:extLst>
                <a:ext uri="{FF2B5EF4-FFF2-40B4-BE49-F238E27FC236}">
                  <a16:creationId xmlns:a16="http://schemas.microsoft.com/office/drawing/2014/main" id="{82973D3A-6506-4D5A-99D4-74D75D80C666}"/>
                </a:ext>
              </a:extLst>
            </p:cNvPr>
            <p:cNvSpPr txBox="1">
              <a:spLocks noChangeArrowheads="1"/>
            </p:cNvSpPr>
            <p:nvPr/>
          </p:nvSpPr>
          <p:spPr bwMode="auto">
            <a:xfrm>
              <a:off x="1441450" y="3187700"/>
              <a:ext cx="2806700" cy="35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a:solidFill>
                    <a:srgbClr val="404040"/>
                  </a:solidFill>
                </a:rPr>
                <a:t>Termorresistencia</a:t>
              </a:r>
            </a:p>
          </p:txBody>
        </p:sp>
        <p:cxnSp>
          <p:nvCxnSpPr>
            <p:cNvPr id="23" name="22 Conector angular">
              <a:extLst>
                <a:ext uri="{FF2B5EF4-FFF2-40B4-BE49-F238E27FC236}">
                  <a16:creationId xmlns:a16="http://schemas.microsoft.com/office/drawing/2014/main" id="{FF249175-4448-4EE3-BFF5-7A2B60EF892E}"/>
                </a:ext>
              </a:extLst>
            </p:cNvPr>
            <p:cNvCxnSpPr>
              <a:cxnSpLocks/>
            </p:cNvCxnSpPr>
            <p:nvPr/>
          </p:nvCxnSpPr>
          <p:spPr bwMode="auto">
            <a:xfrm rot="5400000">
              <a:off x="2089446" y="3511130"/>
              <a:ext cx="756184" cy="756440"/>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25" name="24 Conector angular">
              <a:extLst>
                <a:ext uri="{FF2B5EF4-FFF2-40B4-BE49-F238E27FC236}">
                  <a16:creationId xmlns:a16="http://schemas.microsoft.com/office/drawing/2014/main" id="{086A094C-32EB-4A69-B2A2-7B9D25D1047B}"/>
                </a:ext>
              </a:extLst>
            </p:cNvPr>
            <p:cNvCxnSpPr/>
            <p:nvPr/>
          </p:nvCxnSpPr>
          <p:spPr bwMode="auto">
            <a:xfrm rot="16200000" flipH="1">
              <a:off x="2790710" y="3566306"/>
              <a:ext cx="756184" cy="646088"/>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494" name="25 CuadroTexto">
              <a:extLst>
                <a:ext uri="{FF2B5EF4-FFF2-40B4-BE49-F238E27FC236}">
                  <a16:creationId xmlns:a16="http://schemas.microsoft.com/office/drawing/2014/main" id="{81931E0E-177A-48C2-8F6E-C8E1075535A6}"/>
                </a:ext>
              </a:extLst>
            </p:cNvPr>
            <p:cNvSpPr txBox="1">
              <a:spLocks noChangeArrowheads="1"/>
            </p:cNvSpPr>
            <p:nvPr/>
          </p:nvSpPr>
          <p:spPr bwMode="auto">
            <a:xfrm>
              <a:off x="2089150" y="4267200"/>
              <a:ext cx="2806700" cy="35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400">
                  <a:solidFill>
                    <a:srgbClr val="404040"/>
                  </a:solidFill>
                </a:rPr>
                <a:t>Halógena</a:t>
              </a:r>
            </a:p>
          </p:txBody>
        </p:sp>
        <p:pic>
          <p:nvPicPr>
            <p:cNvPr id="20495" name="Picture 2">
              <a:extLst>
                <a:ext uri="{FF2B5EF4-FFF2-40B4-BE49-F238E27FC236}">
                  <a16:creationId xmlns:a16="http://schemas.microsoft.com/office/drawing/2014/main" id="{FE6D9CAB-7457-48C5-A764-54D4620EB6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520" r="10434"/>
            <a:stretch/>
          </p:blipFill>
          <p:spPr bwMode="auto">
            <a:xfrm>
              <a:off x="1459946" y="4836336"/>
              <a:ext cx="816147" cy="86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30 CuadroTexto">
              <a:extLst>
                <a:ext uri="{FF2B5EF4-FFF2-40B4-BE49-F238E27FC236}">
                  <a16:creationId xmlns:a16="http://schemas.microsoft.com/office/drawing/2014/main" id="{4119885C-A70B-49AF-A5CC-F356DA49DA09}"/>
                </a:ext>
              </a:extLst>
            </p:cNvPr>
            <p:cNvSpPr txBox="1">
              <a:spLocks noChangeArrowheads="1"/>
            </p:cNvSpPr>
            <p:nvPr/>
          </p:nvSpPr>
          <p:spPr bwMode="auto">
            <a:xfrm>
              <a:off x="4138891" y="3181168"/>
              <a:ext cx="2806700" cy="35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a:solidFill>
                    <a:srgbClr val="404040"/>
                  </a:solidFill>
                </a:rPr>
                <a:t>Descarga de gas</a:t>
              </a:r>
            </a:p>
          </p:txBody>
        </p:sp>
        <p:cxnSp>
          <p:nvCxnSpPr>
            <p:cNvPr id="32" name="31 Conector angular">
              <a:extLst>
                <a:ext uri="{FF2B5EF4-FFF2-40B4-BE49-F238E27FC236}">
                  <a16:creationId xmlns:a16="http://schemas.microsoft.com/office/drawing/2014/main" id="{7185A5F8-717D-45E3-B4AE-AC7872988306}"/>
                </a:ext>
              </a:extLst>
            </p:cNvPr>
            <p:cNvCxnSpPr/>
            <p:nvPr/>
          </p:nvCxnSpPr>
          <p:spPr bwMode="auto">
            <a:xfrm rot="5400000">
              <a:off x="4679139" y="3511130"/>
              <a:ext cx="756184" cy="756439"/>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498" name="32 CuadroTexto">
              <a:extLst>
                <a:ext uri="{FF2B5EF4-FFF2-40B4-BE49-F238E27FC236}">
                  <a16:creationId xmlns:a16="http://schemas.microsoft.com/office/drawing/2014/main" id="{D1E43375-734C-4BB7-91C8-7F9E7E19C160}"/>
                </a:ext>
              </a:extLst>
            </p:cNvPr>
            <p:cNvSpPr txBox="1">
              <a:spLocks noChangeArrowheads="1"/>
            </p:cNvSpPr>
            <p:nvPr/>
          </p:nvSpPr>
          <p:spPr bwMode="auto">
            <a:xfrm>
              <a:off x="3923645" y="4267200"/>
              <a:ext cx="1618596" cy="61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a:solidFill>
                    <a:srgbClr val="404040"/>
                  </a:solidFill>
                </a:rPr>
                <a:t>Tubo fluorescente</a:t>
              </a:r>
            </a:p>
          </p:txBody>
        </p:sp>
        <p:cxnSp>
          <p:nvCxnSpPr>
            <p:cNvPr id="34" name="33 Conector angular">
              <a:extLst>
                <a:ext uri="{FF2B5EF4-FFF2-40B4-BE49-F238E27FC236}">
                  <a16:creationId xmlns:a16="http://schemas.microsoft.com/office/drawing/2014/main" id="{32C59824-99A8-4C8C-ADD8-0B62C577DDD9}"/>
                </a:ext>
              </a:extLst>
            </p:cNvPr>
            <p:cNvCxnSpPr/>
            <p:nvPr/>
          </p:nvCxnSpPr>
          <p:spPr bwMode="auto">
            <a:xfrm rot="16200000" flipH="1">
              <a:off x="5381292" y="3565416"/>
              <a:ext cx="756184" cy="647868"/>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500" name="34 CuadroTexto">
              <a:extLst>
                <a:ext uri="{FF2B5EF4-FFF2-40B4-BE49-F238E27FC236}">
                  <a16:creationId xmlns:a16="http://schemas.microsoft.com/office/drawing/2014/main" id="{17DAB26E-405C-4E4D-BDF9-0D4B41C3AF76}"/>
                </a:ext>
              </a:extLst>
            </p:cNvPr>
            <p:cNvSpPr txBox="1">
              <a:spLocks noChangeArrowheads="1"/>
            </p:cNvSpPr>
            <p:nvPr/>
          </p:nvSpPr>
          <p:spPr bwMode="auto">
            <a:xfrm>
              <a:off x="5401633" y="4264026"/>
              <a:ext cx="1475044" cy="61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a:solidFill>
                    <a:srgbClr val="404040"/>
                  </a:solidFill>
                </a:rPr>
                <a:t>Fluorescente compacta</a:t>
              </a:r>
            </a:p>
          </p:txBody>
        </p:sp>
        <p:pic>
          <p:nvPicPr>
            <p:cNvPr id="20501" name="Picture 4">
              <a:extLst>
                <a:ext uri="{FF2B5EF4-FFF2-40B4-BE49-F238E27FC236}">
                  <a16:creationId xmlns:a16="http://schemas.microsoft.com/office/drawing/2014/main" id="{3C2DC90F-582E-4D7D-AAD1-2E0A48EABC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8" t="27333" r="1" b="27333"/>
            <a:stretch/>
          </p:blipFill>
          <p:spPr bwMode="auto">
            <a:xfrm>
              <a:off x="4294423" y="5111646"/>
              <a:ext cx="1165555" cy="52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40 Conector recto">
              <a:extLst>
                <a:ext uri="{FF2B5EF4-FFF2-40B4-BE49-F238E27FC236}">
                  <a16:creationId xmlns:a16="http://schemas.microsoft.com/office/drawing/2014/main" id="{F0391690-922A-4F08-9348-3E1454A08378}"/>
                </a:ext>
              </a:extLst>
            </p:cNvPr>
            <p:cNvCxnSpPr/>
            <p:nvPr/>
          </p:nvCxnSpPr>
          <p:spPr bwMode="auto">
            <a:xfrm>
              <a:off x="6083318" y="3887496"/>
              <a:ext cx="1943604"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44 Conector recto de flecha">
              <a:extLst>
                <a:ext uri="{FF2B5EF4-FFF2-40B4-BE49-F238E27FC236}">
                  <a16:creationId xmlns:a16="http://schemas.microsoft.com/office/drawing/2014/main" id="{92CFA6D7-4D9D-457B-8FE8-BA4411E3970E}"/>
                </a:ext>
              </a:extLst>
            </p:cNvPr>
            <p:cNvCxnSpPr/>
            <p:nvPr/>
          </p:nvCxnSpPr>
          <p:spPr bwMode="auto">
            <a:xfrm rot="5400000">
              <a:off x="7795682" y="4070092"/>
              <a:ext cx="396626" cy="1779"/>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pic>
          <p:nvPicPr>
            <p:cNvPr id="20504" name="Picture 6">
              <a:extLst>
                <a:ext uri="{FF2B5EF4-FFF2-40B4-BE49-F238E27FC236}">
                  <a16:creationId xmlns:a16="http://schemas.microsoft.com/office/drawing/2014/main" id="{258A3AD5-9E46-4DD5-9398-C1707A577D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31" t="2928" r="4156" b="4138"/>
            <a:stretch/>
          </p:blipFill>
          <p:spPr bwMode="auto">
            <a:xfrm>
              <a:off x="7200817" y="4935077"/>
              <a:ext cx="792287" cy="81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7">
              <a:extLst>
                <a:ext uri="{FF2B5EF4-FFF2-40B4-BE49-F238E27FC236}">
                  <a16:creationId xmlns:a16="http://schemas.microsoft.com/office/drawing/2014/main" id="{0D32277B-61AB-46BF-A537-5B13C4737F8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37" t="4262" r="7319" b="2946"/>
            <a:stretch/>
          </p:blipFill>
          <p:spPr bwMode="auto">
            <a:xfrm>
              <a:off x="8420630" y="4909446"/>
              <a:ext cx="790610" cy="85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27 Conector angular">
              <a:extLst>
                <a:ext uri="{FF2B5EF4-FFF2-40B4-BE49-F238E27FC236}">
                  <a16:creationId xmlns:a16="http://schemas.microsoft.com/office/drawing/2014/main" id="{5618871E-3C7D-4142-80A3-36D78914E85D}"/>
                </a:ext>
              </a:extLst>
            </p:cNvPr>
            <p:cNvCxnSpPr/>
            <p:nvPr/>
          </p:nvCxnSpPr>
          <p:spPr bwMode="auto">
            <a:xfrm flipV="1">
              <a:off x="5435450" y="2439997"/>
              <a:ext cx="1836813" cy="0"/>
            </a:xfrm>
            <a:prstGeom prst="bent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507" name="30 CuadroTexto">
              <a:extLst>
                <a:ext uri="{FF2B5EF4-FFF2-40B4-BE49-F238E27FC236}">
                  <a16:creationId xmlns:a16="http://schemas.microsoft.com/office/drawing/2014/main" id="{83906DA7-A614-4743-87A9-6AA70E944416}"/>
                </a:ext>
              </a:extLst>
            </p:cNvPr>
            <p:cNvSpPr txBox="1">
              <a:spLocks noChangeArrowheads="1"/>
            </p:cNvSpPr>
            <p:nvPr/>
          </p:nvSpPr>
          <p:spPr bwMode="auto">
            <a:xfrm>
              <a:off x="7162800" y="2241550"/>
              <a:ext cx="1946275" cy="61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s-ES" altLang="en-US" sz="1400">
                  <a:solidFill>
                    <a:srgbClr val="404040"/>
                  </a:solidFill>
                </a:rPr>
                <a:t>Diodo emisor de luz (LED)</a:t>
              </a:r>
            </a:p>
          </p:txBody>
        </p:sp>
      </p:grpSp>
      <p:grpSp>
        <p:nvGrpSpPr>
          <p:cNvPr id="30" name="Grupo 29">
            <a:extLst>
              <a:ext uri="{FF2B5EF4-FFF2-40B4-BE49-F238E27FC236}">
                <a16:creationId xmlns:a16="http://schemas.microsoft.com/office/drawing/2014/main" id="{23897241-AC77-4BEA-93B2-9C8C9AC7F992}"/>
              </a:ext>
            </a:extLst>
          </p:cNvPr>
          <p:cNvGrpSpPr/>
          <p:nvPr/>
        </p:nvGrpSpPr>
        <p:grpSpPr>
          <a:xfrm>
            <a:off x="10368" y="8620"/>
            <a:ext cx="8763496" cy="756084"/>
            <a:chOff x="10368" y="8620"/>
            <a:chExt cx="8763496" cy="756084"/>
          </a:xfrm>
        </p:grpSpPr>
        <p:sp>
          <p:nvSpPr>
            <p:cNvPr id="31" name="Titel 1">
              <a:extLst>
                <a:ext uri="{FF2B5EF4-FFF2-40B4-BE49-F238E27FC236}">
                  <a16:creationId xmlns:a16="http://schemas.microsoft.com/office/drawing/2014/main" id="{3C4BD7C1-69BD-4F75-8A99-7F653C5575B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33" name="Round Diagonal Corner Rectangle 9">
              <a:extLst>
                <a:ext uri="{FF2B5EF4-FFF2-40B4-BE49-F238E27FC236}">
                  <a16:creationId xmlns:a16="http://schemas.microsoft.com/office/drawing/2014/main" id="{FD7F7D85-42C4-47B6-91A4-544EE5F59C4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35" name="TextBox 3">
              <a:extLst>
                <a:ext uri="{FF2B5EF4-FFF2-40B4-BE49-F238E27FC236}">
                  <a16:creationId xmlns:a16="http://schemas.microsoft.com/office/drawing/2014/main" id="{1B00C09C-6BE7-4C66-8E18-C458929F4062}"/>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36" name="Rectángulo 35">
              <a:extLst>
                <a:ext uri="{FF2B5EF4-FFF2-40B4-BE49-F238E27FC236}">
                  <a16:creationId xmlns:a16="http://schemas.microsoft.com/office/drawing/2014/main" id="{378D693F-52D7-4DA8-A854-08E624F8A6E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 name="Símbolo &quot;No permitido&quot; 1">
            <a:extLst>
              <a:ext uri="{FF2B5EF4-FFF2-40B4-BE49-F238E27FC236}">
                <a16:creationId xmlns:a16="http://schemas.microsoft.com/office/drawing/2014/main" id="{5FF68D30-7B08-4D11-8076-93E2219EED7F}"/>
              </a:ext>
            </a:extLst>
          </p:cNvPr>
          <p:cNvSpPr/>
          <p:nvPr/>
        </p:nvSpPr>
        <p:spPr>
          <a:xfrm>
            <a:off x="1243240" y="3869781"/>
            <a:ext cx="1249779" cy="1291947"/>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CuadroTexto">
            <a:extLst>
              <a:ext uri="{FF2B5EF4-FFF2-40B4-BE49-F238E27FC236}">
                <a16:creationId xmlns:a16="http://schemas.microsoft.com/office/drawing/2014/main" id="{ABC79BF4-3E0C-4D08-8ECD-CB03E05EAE54}"/>
              </a:ext>
            </a:extLst>
          </p:cNvPr>
          <p:cNvSpPr txBox="1">
            <a:spLocks noChangeArrowheads="1"/>
          </p:cNvSpPr>
          <p:nvPr/>
        </p:nvSpPr>
        <p:spPr bwMode="auto">
          <a:xfrm>
            <a:off x="395288" y="2215617"/>
            <a:ext cx="7489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sz="2400">
              <a:solidFill>
                <a:srgbClr val="E15606"/>
              </a:solidFill>
            </a:endParaRPr>
          </a:p>
        </p:txBody>
      </p:sp>
      <p:pic>
        <p:nvPicPr>
          <p:cNvPr id="22532" name="Picture 2">
            <a:extLst>
              <a:ext uri="{FF2B5EF4-FFF2-40B4-BE49-F238E27FC236}">
                <a16:creationId xmlns:a16="http://schemas.microsoft.com/office/drawing/2014/main" id="{FFD5B22B-6506-491B-BE4E-30656F680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594904"/>
            <a:ext cx="5246687" cy="338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Text Box 2">
            <a:extLst>
              <a:ext uri="{FF2B5EF4-FFF2-40B4-BE49-F238E27FC236}">
                <a16:creationId xmlns:a16="http://schemas.microsoft.com/office/drawing/2014/main" id="{D91266A2-1B94-474E-AE73-15A26019395B}"/>
              </a:ext>
            </a:extLst>
          </p:cNvPr>
          <p:cNvSpPr txBox="1">
            <a:spLocks noChangeArrowheads="1"/>
          </p:cNvSpPr>
          <p:nvPr/>
        </p:nvSpPr>
        <p:spPr bwMode="auto">
          <a:xfrm>
            <a:off x="287524" y="983054"/>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Aft>
                <a:spcPct val="50000"/>
              </a:spcAft>
              <a:defRPr/>
            </a:pPr>
            <a:r>
              <a:rPr lang="es-ES" sz="2400" b="1">
                <a:solidFill>
                  <a:srgbClr val="FFC000"/>
                </a:solidFill>
                <a:latin typeface="+mj-lt"/>
              </a:rPr>
              <a:t>Eficacia luminosa y eficiencia luminosa</a:t>
            </a:r>
            <a:endParaRPr lang="en-GB" sz="2400">
              <a:solidFill>
                <a:srgbClr val="FFC000"/>
              </a:solidFill>
              <a:latin typeface="+mj-lt"/>
            </a:endParaRPr>
          </a:p>
        </p:txBody>
      </p:sp>
      <p:sp>
        <p:nvSpPr>
          <p:cNvPr id="3" name="2 CuadroTexto">
            <a:extLst>
              <a:ext uri="{FF2B5EF4-FFF2-40B4-BE49-F238E27FC236}">
                <a16:creationId xmlns:a16="http://schemas.microsoft.com/office/drawing/2014/main" id="{441CCBE2-CFE3-4F98-83C1-C043210BE086}"/>
              </a:ext>
            </a:extLst>
          </p:cNvPr>
          <p:cNvSpPr txBox="1"/>
          <p:nvPr/>
        </p:nvSpPr>
        <p:spPr>
          <a:xfrm>
            <a:off x="2935288" y="4986338"/>
            <a:ext cx="5246687" cy="1200329"/>
          </a:xfrm>
          <a:prstGeom prst="rect">
            <a:avLst/>
          </a:prstGeom>
          <a:noFill/>
        </p:spPr>
        <p:txBody>
          <a:bodyPr wrap="square">
            <a:spAutoFit/>
          </a:bodyPr>
          <a:lstStyle/>
          <a:p>
            <a:pPr algn="ctr">
              <a:defRPr/>
            </a:pPr>
            <a:r>
              <a:rPr lang="es-ES" dirty="0">
                <a:latin typeface="Arial" charset="0"/>
              </a:rPr>
              <a:t>La eficiencia luminosa se expresa como un valor entre cero y uno.</a:t>
            </a:r>
          </a:p>
          <a:p>
            <a:pPr algn="ctr">
              <a:defRPr/>
            </a:pPr>
            <a:endParaRPr lang="en-GB" sz="1800" dirty="0">
              <a:latin typeface="Arial" charset="0"/>
              <a:cs typeface="+mn-cs"/>
            </a:endParaRPr>
          </a:p>
          <a:p>
            <a:pPr algn="ctr">
              <a:defRPr/>
            </a:pPr>
            <a:r>
              <a:rPr lang="es-ES" b="1" i="1" dirty="0">
                <a:solidFill>
                  <a:schemeClr val="accent1"/>
                </a:solidFill>
                <a:latin typeface="Arial" charset="0"/>
              </a:rPr>
              <a:t>1 corresponde a una eficacia de 683lm/W</a:t>
            </a:r>
            <a:endParaRPr lang="en-GB" sz="1800" b="1" i="1" dirty="0">
              <a:solidFill>
                <a:schemeClr val="accent1"/>
              </a:solidFill>
              <a:latin typeface="Arial" charset="0"/>
              <a:cs typeface="+mn-cs"/>
            </a:endParaRPr>
          </a:p>
        </p:txBody>
      </p:sp>
      <p:pic>
        <p:nvPicPr>
          <p:cNvPr id="22535" name="Picture 2">
            <a:extLst>
              <a:ext uri="{FF2B5EF4-FFF2-40B4-BE49-F238E27FC236}">
                <a16:creationId xmlns:a16="http://schemas.microsoft.com/office/drawing/2014/main" id="{3B071917-2D6F-4366-9A40-FBCE8A139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42" y="2158076"/>
            <a:ext cx="2832463" cy="283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6" name="3 CuadroTexto">
            <a:extLst>
              <a:ext uri="{FF2B5EF4-FFF2-40B4-BE49-F238E27FC236}">
                <a16:creationId xmlns:a16="http://schemas.microsoft.com/office/drawing/2014/main" id="{BBCF745B-E2BD-4971-A2F9-DA816174B340}"/>
              </a:ext>
            </a:extLst>
          </p:cNvPr>
          <p:cNvSpPr txBox="1">
            <a:spLocks noChangeArrowheads="1"/>
          </p:cNvSpPr>
          <p:nvPr/>
        </p:nvSpPr>
        <p:spPr bwMode="auto">
          <a:xfrm>
            <a:off x="287524" y="1550685"/>
            <a:ext cx="2520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sz="1600" b="1" i="1"/>
              <a:t>Etiqueta de la bombilla</a:t>
            </a:r>
          </a:p>
        </p:txBody>
      </p:sp>
      <p:grpSp>
        <p:nvGrpSpPr>
          <p:cNvPr id="9" name="Grupo 8">
            <a:extLst>
              <a:ext uri="{FF2B5EF4-FFF2-40B4-BE49-F238E27FC236}">
                <a16:creationId xmlns:a16="http://schemas.microsoft.com/office/drawing/2014/main" id="{D1A4D245-00D1-45BC-B1E7-8E6519CDE068}"/>
              </a:ext>
            </a:extLst>
          </p:cNvPr>
          <p:cNvGrpSpPr/>
          <p:nvPr/>
        </p:nvGrpSpPr>
        <p:grpSpPr>
          <a:xfrm>
            <a:off x="10368" y="8620"/>
            <a:ext cx="8763496" cy="756084"/>
            <a:chOff x="10368" y="8620"/>
            <a:chExt cx="8763496" cy="756084"/>
          </a:xfrm>
        </p:grpSpPr>
        <p:sp>
          <p:nvSpPr>
            <p:cNvPr id="11" name="Titel 1">
              <a:extLst>
                <a:ext uri="{FF2B5EF4-FFF2-40B4-BE49-F238E27FC236}">
                  <a16:creationId xmlns:a16="http://schemas.microsoft.com/office/drawing/2014/main" id="{00C3D210-BE88-4576-A318-9FEB4B253908}"/>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2" name="Round Diagonal Corner Rectangle 9">
              <a:extLst>
                <a:ext uri="{FF2B5EF4-FFF2-40B4-BE49-F238E27FC236}">
                  <a16:creationId xmlns:a16="http://schemas.microsoft.com/office/drawing/2014/main" id="{1612BB45-6195-4FFE-9FBA-4B28DB132D57}"/>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382295DF-0187-4E58-B1FC-28C1467E0C11}"/>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9C99FC00-D635-4674-BD24-2785C226EBCA}"/>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2DB00B1E-4A95-40AB-9B24-34F3A7F08394}"/>
              </a:ext>
            </a:extLst>
          </p:cNvPr>
          <p:cNvSpPr txBox="1">
            <a:spLocks noChangeArrowheads="1"/>
          </p:cNvSpPr>
          <p:nvPr/>
        </p:nvSpPr>
        <p:spPr bwMode="auto">
          <a:xfrm>
            <a:off x="157163" y="1228725"/>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s-ES" b="1">
                <a:solidFill>
                  <a:srgbClr val="FFC000"/>
                </a:solidFill>
                <a:latin typeface="+mj-lt"/>
                <a:cs typeface="+mn-cs"/>
              </a:rPr>
              <a:t>VEEI: Valor de Eficiencia Energética en sistemas de </a:t>
            </a:r>
            <a:r>
              <a:rPr lang="es-ES" b="1">
                <a:solidFill>
                  <a:srgbClr val="FFC000"/>
                </a:solidFill>
                <a:latin typeface="+mj-lt"/>
              </a:rPr>
              <a:t>Iluminación</a:t>
            </a:r>
            <a:endParaRPr lang="es-ES" sz="2400">
              <a:solidFill>
                <a:srgbClr val="FFC000"/>
              </a:solidFill>
              <a:latin typeface="+mj-lt"/>
            </a:endParaRPr>
          </a:p>
        </p:txBody>
      </p:sp>
      <p:sp>
        <p:nvSpPr>
          <p:cNvPr id="24579" name="3 CuadroTexto">
            <a:extLst>
              <a:ext uri="{FF2B5EF4-FFF2-40B4-BE49-F238E27FC236}">
                <a16:creationId xmlns:a16="http://schemas.microsoft.com/office/drawing/2014/main" id="{8995FE41-C59B-4A8E-A256-863A537F57FB}"/>
              </a:ext>
            </a:extLst>
          </p:cNvPr>
          <p:cNvSpPr txBox="1">
            <a:spLocks noChangeArrowheads="1"/>
          </p:cNvSpPr>
          <p:nvPr/>
        </p:nvSpPr>
        <p:spPr bwMode="auto">
          <a:xfrm>
            <a:off x="7885113" y="2997200"/>
            <a:ext cx="5032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s-ES" altLang="en-US"/>
          </a:p>
        </p:txBody>
      </p:sp>
      <p:pic>
        <p:nvPicPr>
          <p:cNvPr id="24580" name="Picture 4">
            <a:extLst>
              <a:ext uri="{FF2B5EF4-FFF2-40B4-BE49-F238E27FC236}">
                <a16:creationId xmlns:a16="http://schemas.microsoft.com/office/drawing/2014/main" id="{1E4D6588-CC12-473E-BC7F-EE5936AAB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8" t="27274" r="80898" b="50427"/>
          <a:stretch>
            <a:fillRect/>
          </a:stretch>
        </p:blipFill>
        <p:spPr bwMode="auto">
          <a:xfrm>
            <a:off x="2801440" y="4554462"/>
            <a:ext cx="177056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2 CuadroTexto">
            <a:extLst>
              <a:ext uri="{FF2B5EF4-FFF2-40B4-BE49-F238E27FC236}">
                <a16:creationId xmlns:a16="http://schemas.microsoft.com/office/drawing/2014/main" id="{4D475B4B-D48E-406A-80B1-FB712057F74D}"/>
              </a:ext>
            </a:extLst>
          </p:cNvPr>
          <p:cNvSpPr txBox="1">
            <a:spLocks noChangeArrowheads="1"/>
          </p:cNvSpPr>
          <p:nvPr/>
        </p:nvSpPr>
        <p:spPr bwMode="auto">
          <a:xfrm>
            <a:off x="369447" y="1659400"/>
            <a:ext cx="8403728" cy="269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just"/>
            <a:r>
              <a:rPr lang="es-ES" altLang="en-US" dirty="0">
                <a:solidFill>
                  <a:srgbClr val="404040"/>
                </a:solidFill>
              </a:rPr>
              <a:t>La eficiencia energética del sistema de iluminación en una zona particular está determinada por el valor VEEI (W / m</a:t>
            </a:r>
            <a:r>
              <a:rPr lang="es-ES" altLang="en-US" baseline="30000" dirty="0">
                <a:solidFill>
                  <a:srgbClr val="404040"/>
                </a:solidFill>
              </a:rPr>
              <a:t>2</a:t>
            </a:r>
            <a:r>
              <a:rPr lang="es-ES" altLang="en-US" dirty="0">
                <a:solidFill>
                  <a:srgbClr val="404040"/>
                </a:solidFill>
              </a:rPr>
              <a:t>) por cada 100 lux. </a:t>
            </a:r>
          </a:p>
          <a:p>
            <a:pPr algn="just"/>
            <a:endParaRPr lang="es-ES" altLang="en-US" dirty="0">
              <a:solidFill>
                <a:srgbClr val="404040"/>
              </a:solidFill>
            </a:endParaRPr>
          </a:p>
          <a:p>
            <a:pPr algn="just"/>
            <a:r>
              <a:rPr lang="es-ES" altLang="en-US" dirty="0">
                <a:solidFill>
                  <a:srgbClr val="404040"/>
                </a:solidFill>
              </a:rPr>
              <a:t>Relación de la densidad de iluminación en un área.</a:t>
            </a:r>
          </a:p>
          <a:p>
            <a:pPr algn="just"/>
            <a:r>
              <a:rPr lang="es-ES" altLang="en-US" dirty="0">
                <a:solidFill>
                  <a:srgbClr val="404040"/>
                </a:solidFill>
              </a:rPr>
              <a:t> </a:t>
            </a:r>
          </a:p>
          <a:p>
            <a:pPr marL="1028700" lvl="1" algn="just">
              <a:lnSpc>
                <a:spcPct val="150000"/>
              </a:lnSpc>
              <a:buFont typeface="Wingdings" panose="05000000000000000000" pitchFamily="2" charset="2"/>
              <a:buChar char="§"/>
            </a:pPr>
            <a:r>
              <a:rPr lang="es-ES" altLang="en-US" sz="1600" dirty="0">
                <a:solidFill>
                  <a:srgbClr val="404040"/>
                </a:solidFill>
              </a:rPr>
              <a:t>P, la potencia total de la luz teniendo en cuenta los dispositivos auxiliares (W)</a:t>
            </a:r>
          </a:p>
          <a:p>
            <a:pPr marL="1028700" lvl="1" algn="just">
              <a:lnSpc>
                <a:spcPct val="150000"/>
              </a:lnSpc>
              <a:buFont typeface="Wingdings" panose="05000000000000000000" pitchFamily="2" charset="2"/>
              <a:buChar char="§"/>
            </a:pPr>
            <a:r>
              <a:rPr lang="es-ES" altLang="en-US" sz="1600" dirty="0">
                <a:solidFill>
                  <a:srgbClr val="404040"/>
                </a:solidFill>
              </a:rPr>
              <a:t>S, superficie iluminada (m</a:t>
            </a:r>
            <a:r>
              <a:rPr lang="es-ES" altLang="en-US" sz="1600" baseline="30000" dirty="0">
                <a:solidFill>
                  <a:srgbClr val="404040"/>
                </a:solidFill>
              </a:rPr>
              <a:t>2</a:t>
            </a:r>
            <a:r>
              <a:rPr lang="es-ES" altLang="en-US" sz="1600" dirty="0">
                <a:solidFill>
                  <a:srgbClr val="404040"/>
                </a:solidFill>
              </a:rPr>
              <a:t>)</a:t>
            </a:r>
          </a:p>
          <a:p>
            <a:pPr marL="1028700" lvl="1" algn="just">
              <a:lnSpc>
                <a:spcPct val="150000"/>
              </a:lnSpc>
              <a:buFont typeface="Wingdings" panose="05000000000000000000" pitchFamily="2" charset="2"/>
              <a:buChar char="§"/>
            </a:pPr>
            <a:r>
              <a:rPr lang="es-ES" altLang="en-US" sz="1600" dirty="0">
                <a:solidFill>
                  <a:srgbClr val="404040"/>
                </a:solidFill>
              </a:rPr>
              <a:t>Em, media horizontal de iluminancia (lux)</a:t>
            </a:r>
          </a:p>
        </p:txBody>
      </p:sp>
      <p:sp>
        <p:nvSpPr>
          <p:cNvPr id="24582" name="4 CuadroTexto">
            <a:extLst>
              <a:ext uri="{FF2B5EF4-FFF2-40B4-BE49-F238E27FC236}">
                <a16:creationId xmlns:a16="http://schemas.microsoft.com/office/drawing/2014/main" id="{6CCC7721-3BAA-4CE5-9230-B1513F1FAB12}"/>
              </a:ext>
            </a:extLst>
          </p:cNvPr>
          <p:cNvSpPr txBox="1">
            <a:spLocks noChangeArrowheads="1"/>
          </p:cNvSpPr>
          <p:nvPr/>
        </p:nvSpPr>
        <p:spPr bwMode="auto">
          <a:xfrm>
            <a:off x="4387841" y="4673448"/>
            <a:ext cx="1074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n-GB" altLang="en-US"/>
              <a:t>[W/m</a:t>
            </a:r>
            <a:r>
              <a:rPr lang="en-GB" altLang="en-US" baseline="30000"/>
              <a:t>2</a:t>
            </a:r>
            <a:r>
              <a:rPr lang="en-GB" altLang="en-US"/>
              <a:t>]</a:t>
            </a:r>
            <a:endParaRPr lang="es-ES" altLang="en-US"/>
          </a:p>
        </p:txBody>
      </p:sp>
      <p:grpSp>
        <p:nvGrpSpPr>
          <p:cNvPr id="10" name="Grupo 9">
            <a:extLst>
              <a:ext uri="{FF2B5EF4-FFF2-40B4-BE49-F238E27FC236}">
                <a16:creationId xmlns:a16="http://schemas.microsoft.com/office/drawing/2014/main" id="{1D479619-B26B-40A7-9F7E-9F72279DC93E}"/>
              </a:ext>
            </a:extLst>
          </p:cNvPr>
          <p:cNvGrpSpPr/>
          <p:nvPr/>
        </p:nvGrpSpPr>
        <p:grpSpPr>
          <a:xfrm>
            <a:off x="10368" y="8620"/>
            <a:ext cx="8763496" cy="756084"/>
            <a:chOff x="10368" y="8620"/>
            <a:chExt cx="8763496" cy="756084"/>
          </a:xfrm>
        </p:grpSpPr>
        <p:sp>
          <p:nvSpPr>
            <p:cNvPr id="11" name="Titel 1">
              <a:extLst>
                <a:ext uri="{FF2B5EF4-FFF2-40B4-BE49-F238E27FC236}">
                  <a16:creationId xmlns:a16="http://schemas.microsoft.com/office/drawing/2014/main" id="{A418F4E7-C49B-4114-BED7-7F06032A1CD1}"/>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2" name="Round Diagonal Corner Rectangle 9">
              <a:extLst>
                <a:ext uri="{FF2B5EF4-FFF2-40B4-BE49-F238E27FC236}">
                  <a16:creationId xmlns:a16="http://schemas.microsoft.com/office/drawing/2014/main" id="{B6777E59-8179-475F-875C-B0A83868D5EF}"/>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3" name="TextBox 3">
              <a:extLst>
                <a:ext uri="{FF2B5EF4-FFF2-40B4-BE49-F238E27FC236}">
                  <a16:creationId xmlns:a16="http://schemas.microsoft.com/office/drawing/2014/main" id="{4E89E8BC-A8C7-4901-9808-7BC114E42B6E}"/>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4" name="Rectángulo 13">
              <a:extLst>
                <a:ext uri="{FF2B5EF4-FFF2-40B4-BE49-F238E27FC236}">
                  <a16:creationId xmlns:a16="http://schemas.microsoft.com/office/drawing/2014/main" id="{316E8689-C094-4094-8A73-2F2274F6B8A9}"/>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 name="Rectángulo: esquinas redondeadas 1">
            <a:extLst>
              <a:ext uri="{FF2B5EF4-FFF2-40B4-BE49-F238E27FC236}">
                <a16:creationId xmlns:a16="http://schemas.microsoft.com/office/drawing/2014/main" id="{0C36D0DA-F196-4674-84BD-8604B29FC8F0}"/>
              </a:ext>
            </a:extLst>
          </p:cNvPr>
          <p:cNvSpPr/>
          <p:nvPr/>
        </p:nvSpPr>
        <p:spPr>
          <a:xfrm>
            <a:off x="2699792" y="4414301"/>
            <a:ext cx="2880320" cy="886907"/>
          </a:xfrm>
          <a:prstGeom prst="roundRect">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D6C8A413-EE7B-4190-A638-CCB41BD7A2EE}"/>
              </a:ext>
            </a:extLst>
          </p:cNvPr>
          <p:cNvSpPr txBox="1">
            <a:spLocks noChangeArrowheads="1"/>
          </p:cNvSpPr>
          <p:nvPr/>
        </p:nvSpPr>
        <p:spPr bwMode="auto">
          <a:xfrm>
            <a:off x="370136" y="963741"/>
            <a:ext cx="8382000" cy="369332"/>
          </a:xfrm>
          <a:prstGeom prst="rect">
            <a:avLst/>
          </a:prstGeom>
          <a:noFill/>
          <a:ln w="9525">
            <a:noFill/>
            <a:miter lim="800000"/>
            <a:headEnd/>
            <a:tailEnd/>
          </a:ln>
        </p:spPr>
        <p:txBody>
          <a:bodyPr>
            <a:spAutoFit/>
          </a:bodyPr>
          <a:lstStyle/>
          <a:p>
            <a:pPr algn="just">
              <a:spcBef>
                <a:spcPct val="20000"/>
              </a:spcBef>
              <a:spcAft>
                <a:spcPct val="20000"/>
              </a:spcAft>
              <a:defRPr/>
            </a:pPr>
            <a:r>
              <a:rPr lang="es-ES" b="1" u="sng">
                <a:solidFill>
                  <a:srgbClr val="FFC000"/>
                </a:solidFill>
                <a:latin typeface="Arial" charset="0"/>
                <a:cs typeface="+mn-cs"/>
              </a:rPr>
              <a:t>Mejora en equipos instalados</a:t>
            </a:r>
            <a:endParaRPr lang="es-ES" b="1">
              <a:solidFill>
                <a:srgbClr val="FFC000"/>
              </a:solidFill>
              <a:latin typeface="Arial" charset="0"/>
              <a:cs typeface="+mn-cs"/>
            </a:endParaRPr>
          </a:p>
        </p:txBody>
      </p:sp>
      <p:grpSp>
        <p:nvGrpSpPr>
          <p:cNvPr id="26627" name="1 Grupo">
            <a:extLst>
              <a:ext uri="{FF2B5EF4-FFF2-40B4-BE49-F238E27FC236}">
                <a16:creationId xmlns:a16="http://schemas.microsoft.com/office/drawing/2014/main" id="{0D53D174-F1B4-4BC9-B605-447E44FC38B8}"/>
              </a:ext>
            </a:extLst>
          </p:cNvPr>
          <p:cNvGrpSpPr>
            <a:grpSpLocks/>
          </p:cNvGrpSpPr>
          <p:nvPr/>
        </p:nvGrpSpPr>
        <p:grpSpPr bwMode="auto">
          <a:xfrm>
            <a:off x="1675619" y="1664804"/>
            <a:ext cx="5796644" cy="4032448"/>
            <a:chOff x="792163" y="1495425"/>
            <a:chExt cx="6627811" cy="4525963"/>
          </a:xfrm>
        </p:grpSpPr>
        <p:pic>
          <p:nvPicPr>
            <p:cNvPr id="26629" name="Picture 4" descr="http://www.ecoalternativasmurcia.es/imagenes/productos/medianas/273_YRZU0HrhNVI6vgc.jpg">
              <a:extLst>
                <a:ext uri="{FF2B5EF4-FFF2-40B4-BE49-F238E27FC236}">
                  <a16:creationId xmlns:a16="http://schemas.microsoft.com/office/drawing/2014/main" id="{50B34F6E-83EA-4688-8F92-5BAD1FA04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294" b="15852"/>
            <a:stretch>
              <a:fillRect/>
            </a:stretch>
          </p:blipFill>
          <p:spPr bwMode="auto">
            <a:xfrm>
              <a:off x="862384" y="1495425"/>
              <a:ext cx="19526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http://www.elt.es/novedades/imagenes/VSI_100-3T-D.jpg">
              <a:extLst>
                <a:ext uri="{FF2B5EF4-FFF2-40B4-BE49-F238E27FC236}">
                  <a16:creationId xmlns:a16="http://schemas.microsoft.com/office/drawing/2014/main" id="{E38985E3-6C92-4759-A275-29EE14A63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889250"/>
              <a:ext cx="1928812"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descr="Foto: PCN / Pechina">
              <a:extLst>
                <a:ext uri="{FF2B5EF4-FFF2-40B4-BE49-F238E27FC236}">
                  <a16:creationId xmlns:a16="http://schemas.microsoft.com/office/drawing/2014/main" id="{CA1141E4-EBE3-4E5E-9F9E-A203E4503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4619625"/>
              <a:ext cx="2143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11 CuadroTexto">
              <a:extLst>
                <a:ext uri="{FF2B5EF4-FFF2-40B4-BE49-F238E27FC236}">
                  <a16:creationId xmlns:a16="http://schemas.microsoft.com/office/drawing/2014/main" id="{ABD90E12-300B-4BA0-8499-834C36DF4B4E}"/>
                </a:ext>
              </a:extLst>
            </p:cNvPr>
            <p:cNvSpPr txBox="1">
              <a:spLocks noChangeArrowheads="1"/>
            </p:cNvSpPr>
            <p:nvPr/>
          </p:nvSpPr>
          <p:spPr bwMode="auto">
            <a:xfrm>
              <a:off x="4046537" y="1804447"/>
              <a:ext cx="1952624" cy="49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a:solidFill>
                    <a:srgbClr val="404040"/>
                  </a:solidFill>
                </a:rPr>
                <a:t>Lámparas</a:t>
              </a:r>
            </a:p>
          </p:txBody>
        </p:sp>
        <p:sp>
          <p:nvSpPr>
            <p:cNvPr id="26633" name="12 CuadroTexto">
              <a:extLst>
                <a:ext uri="{FF2B5EF4-FFF2-40B4-BE49-F238E27FC236}">
                  <a16:creationId xmlns:a16="http://schemas.microsoft.com/office/drawing/2014/main" id="{B02AB02B-94B9-4B98-9C81-0D716EBA10C9}"/>
                </a:ext>
              </a:extLst>
            </p:cNvPr>
            <p:cNvSpPr txBox="1">
              <a:spLocks noChangeArrowheads="1"/>
            </p:cNvSpPr>
            <p:nvPr/>
          </p:nvSpPr>
          <p:spPr bwMode="auto">
            <a:xfrm>
              <a:off x="3276599" y="3321050"/>
              <a:ext cx="4143375" cy="49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a:solidFill>
                    <a:srgbClr val="404040"/>
                  </a:solidFill>
                </a:rPr>
                <a:t>Balastro o reactancia</a:t>
              </a:r>
            </a:p>
          </p:txBody>
        </p:sp>
        <p:sp>
          <p:nvSpPr>
            <p:cNvPr id="26634" name="13 CuadroTexto">
              <a:extLst>
                <a:ext uri="{FF2B5EF4-FFF2-40B4-BE49-F238E27FC236}">
                  <a16:creationId xmlns:a16="http://schemas.microsoft.com/office/drawing/2014/main" id="{BD94B1FF-8F59-4AFC-B6F7-2B92B0DD7AF7}"/>
                </a:ext>
              </a:extLst>
            </p:cNvPr>
            <p:cNvSpPr txBox="1">
              <a:spLocks noChangeArrowheads="1"/>
            </p:cNvSpPr>
            <p:nvPr/>
          </p:nvSpPr>
          <p:spPr bwMode="auto">
            <a:xfrm>
              <a:off x="3270874" y="5074025"/>
              <a:ext cx="4143375" cy="44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000">
                  <a:solidFill>
                    <a:schemeClr val="tx1"/>
                  </a:solidFill>
                  <a:latin typeface="Arial" panose="020B0604020202020204" pitchFamily="34" charset="0"/>
                  <a:cs typeface="Arial" panose="020B0604020202020204" pitchFamily="34" charset="0"/>
                </a:defRPr>
              </a:lvl1pPr>
              <a:lvl2pPr marL="742950" indent="-285750" algn="ctr">
                <a:defRPr sz="2000">
                  <a:solidFill>
                    <a:schemeClr val="tx1"/>
                  </a:solidFill>
                  <a:latin typeface="Arial" panose="020B0604020202020204" pitchFamily="34" charset="0"/>
                  <a:cs typeface="Arial" panose="020B0604020202020204" pitchFamily="34" charset="0"/>
                </a:defRPr>
              </a:lvl2pPr>
              <a:lvl3pPr marL="1143000" indent="-228600" algn="ctr">
                <a:defRPr sz="2000">
                  <a:solidFill>
                    <a:schemeClr val="tx1"/>
                  </a:solidFill>
                  <a:latin typeface="Arial" panose="020B0604020202020204" pitchFamily="34" charset="0"/>
                  <a:cs typeface="Arial" panose="020B0604020202020204" pitchFamily="34" charset="0"/>
                </a:defRPr>
              </a:lvl3pPr>
              <a:lvl4pPr marL="1600200" indent="-228600" algn="ctr">
                <a:defRPr sz="2000">
                  <a:solidFill>
                    <a:schemeClr val="tx1"/>
                  </a:solidFill>
                  <a:latin typeface="Arial" panose="020B0604020202020204" pitchFamily="34" charset="0"/>
                  <a:cs typeface="Arial" panose="020B0604020202020204" pitchFamily="34" charset="0"/>
                </a:defRPr>
              </a:lvl4pPr>
              <a:lvl5pPr marL="2057400" indent="-228600" algn="ctr">
                <a:defRPr sz="20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es-ES" altLang="en-US" dirty="0">
                  <a:solidFill>
                    <a:srgbClr val="404040"/>
                  </a:solidFill>
                </a:rPr>
                <a:t>Luminaria</a:t>
              </a:r>
            </a:p>
          </p:txBody>
        </p:sp>
      </p:grpSp>
      <p:grpSp>
        <p:nvGrpSpPr>
          <p:cNvPr id="12" name="Grupo 11">
            <a:extLst>
              <a:ext uri="{FF2B5EF4-FFF2-40B4-BE49-F238E27FC236}">
                <a16:creationId xmlns:a16="http://schemas.microsoft.com/office/drawing/2014/main" id="{C9EDBDEE-8456-4EA6-B32B-45E7268E5651}"/>
              </a:ext>
            </a:extLst>
          </p:cNvPr>
          <p:cNvGrpSpPr/>
          <p:nvPr/>
        </p:nvGrpSpPr>
        <p:grpSpPr>
          <a:xfrm>
            <a:off x="10368" y="8620"/>
            <a:ext cx="8763496" cy="756084"/>
            <a:chOff x="10368" y="8620"/>
            <a:chExt cx="8763496" cy="756084"/>
          </a:xfrm>
        </p:grpSpPr>
        <p:sp>
          <p:nvSpPr>
            <p:cNvPr id="13" name="Titel 1">
              <a:extLst>
                <a:ext uri="{FF2B5EF4-FFF2-40B4-BE49-F238E27FC236}">
                  <a16:creationId xmlns:a16="http://schemas.microsoft.com/office/drawing/2014/main" id="{7C5EF9C9-A01C-40CD-9BC1-DD6C409F9685}"/>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solidFill>
                    <a:srgbClr val="FFFFFF"/>
                  </a:solidFill>
                  <a:latin typeface="Arial"/>
                </a:rPr>
                <a:t>Eficiencia Energética en Iluminación</a:t>
              </a:r>
              <a:endParaRPr kumimoji="0" lang="de-DE" sz="2200" b="1" i="0" u="none" strike="noStrike" kern="1200" cap="none" spc="0" normalizeH="0" baseline="0" noProof="0">
                <a:ln>
                  <a:noFill/>
                </a:ln>
                <a:solidFill>
                  <a:srgbClr val="FFFFFF"/>
                </a:solidFill>
                <a:effectLst/>
                <a:uLnTx/>
                <a:uFillTx/>
                <a:latin typeface="Arial"/>
                <a:ea typeface="+mj-ea"/>
                <a:cs typeface="+mj-cs"/>
              </a:endParaRPr>
            </a:p>
          </p:txBody>
        </p:sp>
        <p:sp>
          <p:nvSpPr>
            <p:cNvPr id="14" name="Round Diagonal Corner Rectangle 9">
              <a:extLst>
                <a:ext uri="{FF2B5EF4-FFF2-40B4-BE49-F238E27FC236}">
                  <a16:creationId xmlns:a16="http://schemas.microsoft.com/office/drawing/2014/main" id="{505E218C-7265-4A15-8385-81FFC0328D93}"/>
                </a:ext>
              </a:extLst>
            </p:cNvPr>
            <p:cNvSpPr/>
            <p:nvPr/>
          </p:nvSpPr>
          <p:spPr>
            <a:xfrm>
              <a:off x="19668" y="8620"/>
              <a:ext cx="437650" cy="437650"/>
            </a:xfrm>
            <a:prstGeom prst="round2DiagRect">
              <a:avLst>
                <a:gd name="adj1" fmla="val 18841"/>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5" name="TextBox 3">
              <a:extLst>
                <a:ext uri="{FF2B5EF4-FFF2-40B4-BE49-F238E27FC236}">
                  <a16:creationId xmlns:a16="http://schemas.microsoft.com/office/drawing/2014/main" id="{87CC6B8B-F864-436F-88B9-36A568233360}"/>
                </a:ext>
              </a:extLst>
            </p:cNvPr>
            <p:cNvSpPr txBox="1"/>
            <p:nvPr/>
          </p:nvSpPr>
          <p:spPr>
            <a:xfrm>
              <a:off x="10368" y="27390"/>
              <a:ext cx="470000" cy="400110"/>
            </a:xfrm>
            <a:prstGeom prst="rect">
              <a:avLst/>
            </a:prstGeom>
            <a:noFill/>
          </p:spPr>
          <p:txBody>
            <a:bodyPr wrap="none" rtlCol="0">
              <a:spAutoFit/>
            </a:bodyPr>
            <a:lstStyle/>
            <a:p>
              <a:pPr algn="ctr" defTabSz="713232"/>
              <a:r>
                <a:rPr lang="en-US" sz="2000">
                  <a:solidFill>
                    <a:srgbClr val="FAFAFA"/>
                  </a:solidFill>
                  <a:ea typeface="Open Sans Light" panose="020B0306030504020204" pitchFamily="34" charset="0"/>
                  <a:cs typeface="Open Sans Light" panose="020B0306030504020204" pitchFamily="34" charset="0"/>
                </a:rPr>
                <a:t>01</a:t>
              </a:r>
              <a:endParaRPr lang="bg-BG" sz="2000">
                <a:solidFill>
                  <a:srgbClr val="FAFAFA"/>
                </a:solidFill>
                <a:ea typeface="Open Sans Light" panose="020B0306030504020204" pitchFamily="34" charset="0"/>
                <a:cs typeface="Open Sans Light" panose="020B0306030504020204" pitchFamily="34" charset="0"/>
              </a:endParaRPr>
            </a:p>
          </p:txBody>
        </p:sp>
        <p:sp>
          <p:nvSpPr>
            <p:cNvPr id="16" name="Rectángulo 15">
              <a:extLst>
                <a:ext uri="{FF2B5EF4-FFF2-40B4-BE49-F238E27FC236}">
                  <a16:creationId xmlns:a16="http://schemas.microsoft.com/office/drawing/2014/main" id="{E7084510-C7D1-4EF2-9256-8A600AFFE36B}"/>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theme/theme1.xml><?xml version="1.0" encoding="utf-8"?>
<a:theme xmlns:a="http://schemas.openxmlformats.org/drawingml/2006/main" name="Larissa">
  <a:themeElements>
    <a:clrScheme name="INDUCE Colors">
      <a:dk1>
        <a:srgbClr val="000000"/>
      </a:dk1>
      <a:lt1>
        <a:srgbClr val="FFFFFF"/>
      </a:lt1>
      <a:dk2>
        <a:srgbClr val="262626"/>
      </a:dk2>
      <a:lt2>
        <a:srgbClr val="F2F2F2"/>
      </a:lt2>
      <a:accent1>
        <a:srgbClr val="1B8E95"/>
      </a:accent1>
      <a:accent2>
        <a:srgbClr val="23B98C"/>
      </a:accent2>
      <a:accent3>
        <a:srgbClr val="4FD576"/>
      </a:accent3>
      <a:accent4>
        <a:srgbClr val="87DE8D"/>
      </a:accent4>
      <a:accent5>
        <a:srgbClr val="7952A2"/>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5821</Words>
  <Application>Microsoft Office PowerPoint</Application>
  <PresentationFormat>Presentación en pantalla (4:3)</PresentationFormat>
  <Paragraphs>624</Paragraphs>
  <Slides>56</Slides>
  <Notes>37</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56</vt:i4>
      </vt:variant>
    </vt:vector>
  </HeadingPairs>
  <TitlesOfParts>
    <vt:vector size="65" baseType="lpstr">
      <vt:lpstr>Arial</vt:lpstr>
      <vt:lpstr>Arial Narrow</vt:lpstr>
      <vt:lpstr>Calibri</vt:lpstr>
      <vt:lpstr>Garamond</vt:lpstr>
      <vt:lpstr>Symbol</vt:lpstr>
      <vt:lpstr>Tahoma</vt:lpstr>
      <vt:lpstr>Times New Roman</vt:lpstr>
      <vt:lpstr>Wingdings</vt:lpstr>
      <vt:lpstr>Larissa</vt:lpstr>
      <vt:lpstr>Presentación de PowerPoint</vt:lpstr>
      <vt:lpstr>    Eficiencia Energética en Iluminación   Eficiencia Energética en Aire Comprimido   Dispositivos de Medida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Operation compressor All/Nothing (Loading and unloading)</vt:lpstr>
      <vt:lpstr>Variable Speed Compressor</vt:lpstr>
      <vt:lpstr>A control System</vt:lpstr>
      <vt:lpstr>Presentación de PowerPoint</vt:lpstr>
      <vt:lpstr>Presentación de PowerPoint</vt:lpstr>
      <vt:lpstr>Presentación de PowerPoint</vt:lpstr>
      <vt:lpstr>Presentación de PowerPoint</vt:lpstr>
      <vt:lpstr>Presentación de PowerPoint</vt:lpstr>
      <vt:lpstr>Thermography basis</vt:lpstr>
      <vt:lpstr>Parameters to configure a thermographic camera</vt:lpstr>
      <vt:lpstr>Keep some ideas in mind</vt:lpstr>
      <vt:lpstr>Why thermography is useful?</vt:lpstr>
      <vt:lpstr>Presentación de PowerPoint</vt:lpstr>
      <vt:lpstr>Thermal transmittance</vt:lpstr>
      <vt:lpstr>Basis of calculation</vt:lpstr>
      <vt:lpstr>Basis of calculation</vt:lpstr>
      <vt:lpstr>Basis of calculation</vt:lpstr>
      <vt:lpstr>How is the measurement?</vt:lpstr>
      <vt:lpstr>U-Value Meter</vt:lpstr>
      <vt:lpstr>U-Value Meter</vt:lpstr>
      <vt:lpstr>The Results</vt:lpstr>
      <vt:lpstr>Combustion reaction in a boiler</vt:lpstr>
      <vt:lpstr>Energy Efficiency of a Boiler</vt:lpstr>
      <vt:lpstr>Energy Efficiency of a Boiler</vt:lpstr>
      <vt:lpstr>Flue gas analyser</vt:lpstr>
      <vt:lpstr>Flue gas analyser</vt:lpstr>
      <vt:lpstr>Flue gas analyser</vt:lpstr>
      <vt:lpstr>Presentación de PowerPoint</vt:lpstr>
      <vt:lpstr>Presentación de PowerPoint</vt:lpstr>
      <vt:lpstr>Grid analyser</vt:lpstr>
      <vt:lpstr>Presentación de PowerPoint</vt:lpstr>
      <vt:lpstr>Grid analyser</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SYNYO</dc:creator>
  <cp:lastModifiedBy>Gema Millan Ballesteros</cp:lastModifiedBy>
  <cp:revision>5</cp:revision>
  <dcterms:created xsi:type="dcterms:W3CDTF">2015-07-06T02:50:51Z</dcterms:created>
  <dcterms:modified xsi:type="dcterms:W3CDTF">2019-10-14T20:26:48Z</dcterms:modified>
</cp:coreProperties>
</file>