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64" r:id="rId2"/>
    <p:sldId id="466" r:id="rId3"/>
    <p:sldId id="468" r:id="rId4"/>
    <p:sldId id="514" r:id="rId5"/>
    <p:sldId id="515" r:id="rId6"/>
    <p:sldId id="508" r:id="rId7"/>
    <p:sldId id="516" r:id="rId8"/>
    <p:sldId id="519" r:id="rId9"/>
    <p:sldId id="470" r:id="rId10"/>
    <p:sldId id="473" r:id="rId11"/>
    <p:sldId id="474" r:id="rId12"/>
    <p:sldId id="481" r:id="rId13"/>
    <p:sldId id="483" r:id="rId14"/>
    <p:sldId id="486" r:id="rId15"/>
    <p:sldId id="487" r:id="rId16"/>
    <p:sldId id="495" r:id="rId17"/>
    <p:sldId id="496" r:id="rId18"/>
    <p:sldId id="502" r:id="rId19"/>
    <p:sldId id="551" r:id="rId20"/>
    <p:sldId id="554" r:id="rId21"/>
    <p:sldId id="568" r:id="rId22"/>
    <p:sldId id="577" r:id="rId23"/>
    <p:sldId id="574" r:id="rId24"/>
    <p:sldId id="542" r:id="rId25"/>
    <p:sldId id="517" r:id="rId26"/>
    <p:sldId id="518" r:id="rId27"/>
    <p:sldId id="521" r:id="rId28"/>
    <p:sldId id="522" r:id="rId29"/>
    <p:sldId id="523" r:id="rId30"/>
    <p:sldId id="524" r:id="rId31"/>
    <p:sldId id="525" r:id="rId32"/>
    <p:sldId id="526" r:id="rId33"/>
    <p:sldId id="527" r:id="rId34"/>
    <p:sldId id="528" r:id="rId35"/>
    <p:sldId id="529" r:id="rId36"/>
    <p:sldId id="530" r:id="rId37"/>
    <p:sldId id="531" r:id="rId38"/>
    <p:sldId id="532" r:id="rId39"/>
    <p:sldId id="533" r:id="rId40"/>
    <p:sldId id="534" r:id="rId41"/>
    <p:sldId id="536" r:id="rId42"/>
    <p:sldId id="537" r:id="rId43"/>
    <p:sldId id="538" r:id="rId44"/>
    <p:sldId id="539" r:id="rId45"/>
    <p:sldId id="540" r:id="rId46"/>
    <p:sldId id="541" r:id="rId47"/>
    <p:sldId id="544" r:id="rId48"/>
    <p:sldId id="545" r:id="rId49"/>
    <p:sldId id="546" r:id="rId50"/>
    <p:sldId id="547" r:id="rId51"/>
    <p:sldId id="548" r:id="rId52"/>
    <p:sldId id="549" r:id="rId53"/>
    <p:sldId id="550" r:id="rId54"/>
    <p:sldId id="578" r:id="rId55"/>
    <p:sldId id="579" r:id="rId56"/>
    <p:sldId id="285" r:id="rId57"/>
    <p:sldId id="342" r:id="rId5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77">
          <p15:clr>
            <a:srgbClr val="A4A3A4"/>
          </p15:clr>
        </p15:guide>
        <p15:guide id="3" pos="2880">
          <p15:clr>
            <a:srgbClr val="A4A3A4"/>
          </p15:clr>
        </p15:guide>
        <p15:guide id="4" pos="295">
          <p15:clr>
            <a:srgbClr val="A4A3A4"/>
          </p15:clr>
        </p15:guide>
        <p15:guide id="5"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2AA4A4"/>
    <a:srgbClr val="364354"/>
    <a:srgbClr val="3B495B"/>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8C10E-9057-453C-8CFD-18E99C766E90}" v="3" dt="2019-09-09T10:15:30.447"/>
  </p1510:revLst>
</p1510:revInfo>
</file>

<file path=ppt/tableStyles.xml><?xml version="1.0" encoding="utf-8"?>
<a:tblStyleLst xmlns:a="http://schemas.openxmlformats.org/drawingml/2006/main" def="{5C22544A-7EE6-4342-B048-85BDC9FD1C3A}">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746" y="108"/>
      </p:cViewPr>
      <p:guideLst>
        <p:guide orient="horz" pos="2160"/>
        <p:guide orient="horz" pos="777"/>
        <p:guide pos="2880"/>
        <p:guide pos="295"/>
        <p:guide pos="546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Zarazaga Navarro" userId="3d120633-b5e1-4aa4-9335-407903167109" providerId="ADAL" clId="{15B8C10E-9057-453C-8CFD-18E99C766E90}"/>
    <pc:docChg chg="delSld modSld">
      <pc:chgData name="Sara Zarazaga Navarro" userId="3d120633-b5e1-4aa4-9335-407903167109" providerId="ADAL" clId="{15B8C10E-9057-453C-8CFD-18E99C766E90}" dt="2019-09-09T10:15:30.448" v="2" actId="2696"/>
      <pc:docMkLst>
        <pc:docMk/>
      </pc:docMkLst>
      <pc:sldChg chg="del">
        <pc:chgData name="Sara Zarazaga Navarro" userId="3d120633-b5e1-4aa4-9335-407903167109" providerId="ADAL" clId="{15B8C10E-9057-453C-8CFD-18E99C766E90}" dt="2019-09-09T10:15:30.448" v="2" actId="2696"/>
        <pc:sldMkLst>
          <pc:docMk/>
          <pc:sldMk cId="1017086673" sldId="285"/>
        </pc:sldMkLst>
      </pc:sldChg>
      <pc:sldChg chg="modSp">
        <pc:chgData name="Sara Zarazaga Navarro" userId="3d120633-b5e1-4aa4-9335-407903167109" providerId="ADAL" clId="{15B8C10E-9057-453C-8CFD-18E99C766E90}" dt="2019-09-09T10:15:12.245" v="1" actId="207"/>
        <pc:sldMkLst>
          <pc:docMk/>
          <pc:sldMk cId="0" sldId="538"/>
        </pc:sldMkLst>
        <pc:spChg chg="mod">
          <ac:chgData name="Sara Zarazaga Navarro" userId="3d120633-b5e1-4aa4-9335-407903167109" providerId="ADAL" clId="{15B8C10E-9057-453C-8CFD-18E99C766E90}" dt="2019-09-09T10:15:12.245" v="1" actId="207"/>
          <ac:spMkLst>
            <pc:docMk/>
            <pc:sldMk cId="0" sldId="538"/>
            <ac:spMk id="82948" creationId="{862D4965-5A58-4793-AB2A-44FF6FA8272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93C-49C8-B5E7-03E9F4B797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93C-49C8-B5E7-03E9F4B797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93C-49C8-B5E7-03E9F4B797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93C-49C8-B5E7-03E9F4B797EA}"/>
              </c:ext>
            </c:extLst>
          </c:dPt>
          <c:cat>
            <c:strRef>
              <c:f>Hoja1!$A$2:$A$5</c:f>
              <c:strCache>
                <c:ptCount val="3"/>
                <c:pt idx="0">
                  <c:v>ENERGÍA</c:v>
                </c:pt>
                <c:pt idx="1">
                  <c:v>MANTENIMIENTO</c:v>
                </c:pt>
                <c:pt idx="2">
                  <c:v>INVERSIÓN</c:v>
                </c:pt>
              </c:strCache>
            </c:strRef>
          </c:cat>
          <c:val>
            <c:numRef>
              <c:f>Hoja1!$B$2:$B$5</c:f>
              <c:numCache>
                <c:formatCode>0%</c:formatCode>
                <c:ptCount val="4"/>
                <c:pt idx="0">
                  <c:v>0.8</c:v>
                </c:pt>
                <c:pt idx="1">
                  <c:v>0.08</c:v>
                </c:pt>
                <c:pt idx="2">
                  <c:v>0.12</c:v>
                </c:pt>
              </c:numCache>
            </c:numRef>
          </c:val>
          <c:extLst>
            <c:ext xmlns:c16="http://schemas.microsoft.com/office/drawing/2014/chart" uri="{C3380CC4-5D6E-409C-BE32-E72D297353CC}">
              <c16:uniqueId val="{00000000-83FA-44D6-B1D6-96C8C8E0E81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FC5FB-F97A-4E37-8AF7-0D822AFB9E15}" type="datetimeFigureOut">
              <a:rPr lang="de-DE" smtClean="0"/>
              <a:t>10.09.2019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238008-0C65-4154-8D74-9AE6A9C91C4D}" type="slidenum">
              <a:rPr lang="de-DE" smtClean="0"/>
              <a:t>‹Nº›</a:t>
            </a:fld>
            <a:endParaRPr lang="de-DE"/>
          </a:p>
        </p:txBody>
      </p:sp>
    </p:spTree>
    <p:extLst>
      <p:ext uri="{BB962C8B-B14F-4D97-AF65-F5344CB8AC3E}">
        <p14:creationId xmlns:p14="http://schemas.microsoft.com/office/powerpoint/2010/main" val="177329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a:extLst>
              <a:ext uri="{FF2B5EF4-FFF2-40B4-BE49-F238E27FC236}">
                <a16:creationId xmlns:a16="http://schemas.microsoft.com/office/drawing/2014/main" id="{595ECC61-987A-4667-B4F6-81B8FEF4121B}"/>
              </a:ext>
            </a:extLst>
          </p:cNvPr>
          <p:cNvSpPr>
            <a:spLocks noGrp="1" noRot="1" noChangeAspect="1" noTextEdit="1"/>
          </p:cNvSpPr>
          <p:nvPr>
            <p:ph type="sldImg"/>
          </p:nvPr>
        </p:nvSpPr>
        <p:spPr>
          <a:ln/>
        </p:spPr>
      </p:sp>
      <p:sp>
        <p:nvSpPr>
          <p:cNvPr id="17411" name="2 Marcador de notas">
            <a:extLst>
              <a:ext uri="{FF2B5EF4-FFF2-40B4-BE49-F238E27FC236}">
                <a16:creationId xmlns:a16="http://schemas.microsoft.com/office/drawing/2014/main" id="{7A8B8979-9B4C-4986-B8F5-44146542E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cs typeface="Arial" panose="020B0604020202020204" pitchFamily="34" charset="0"/>
              </a:rPr>
              <a:t>First, we need to know the main concepts about lighting, in order to know what parameters we need to measure if we want to analyse and verify the performance and efficiency of the lighting system. So, what is lighting?</a:t>
            </a:r>
          </a:p>
          <a:p>
            <a:r>
              <a:rPr lang="en-GB" altLang="en-US">
                <a:latin typeface="Arial" panose="020B0604020202020204" pitchFamily="34" charset="0"/>
                <a:cs typeface="Arial" panose="020B0604020202020204" pitchFamily="34" charset="0"/>
              </a:rPr>
              <a:t>Watts</a:t>
            </a:r>
          </a:p>
          <a:p>
            <a:r>
              <a:rPr lang="en-GB" altLang="en-US">
                <a:latin typeface="Arial" panose="020B0604020202020204" pitchFamily="34" charset="0"/>
                <a:cs typeface="Arial" panose="020B0604020202020204" pitchFamily="34" charset="0"/>
              </a:rPr>
              <a:t>We will have to take into account all the lights that are installed in this room, each one has a power of lighting, so we will equal them, in order to know the total power of lighting that is installed in this room. Then, the lighting system will provide a luminous flux. About the luminous flux, not all kind of lights have the same characteristics and depends on the type, the luminous flux will be different. So, in this case we have x number of lights, with a x kW to provide a particular luminous flux to have a good lighting level, but if we wanted to modify this installation using another kind of lights,  we would have to know the quantity of lumens that the new lights have in order to know the exact number of them that we would need, because if the new lights had less luminous flux than the current ones, then we would need more number, or more lighting power, and it will means more energy consumption. </a:t>
            </a:r>
          </a:p>
        </p:txBody>
      </p:sp>
      <p:sp>
        <p:nvSpPr>
          <p:cNvPr id="17412" name="3 Marcador de número de diapositiva">
            <a:extLst>
              <a:ext uri="{FF2B5EF4-FFF2-40B4-BE49-F238E27FC236}">
                <a16:creationId xmlns:a16="http://schemas.microsoft.com/office/drawing/2014/main" id="{588CF0C9-7BDA-4E62-93F9-A7663A060F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17C1012-1812-412C-8BCF-5E960C2AA5D2}" type="slidenum">
              <a:rPr lang="es-ES" altLang="en-US"/>
              <a:pPr>
                <a:spcBef>
                  <a:spcPct val="0"/>
                </a:spcBef>
              </a:pPr>
              <a:t>4</a:t>
            </a:fld>
            <a:endParaRPr lang="es-E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a:extLst>
              <a:ext uri="{FF2B5EF4-FFF2-40B4-BE49-F238E27FC236}">
                <a16:creationId xmlns:a16="http://schemas.microsoft.com/office/drawing/2014/main" id="{B4633FE8-B991-43BA-8EF8-F2F8AB009E6B}"/>
              </a:ext>
            </a:extLst>
          </p:cNvPr>
          <p:cNvSpPr>
            <a:spLocks noGrp="1" noRot="1" noChangeAspect="1" noTextEdit="1"/>
          </p:cNvSpPr>
          <p:nvPr>
            <p:ph type="sldImg"/>
          </p:nvPr>
        </p:nvSpPr>
        <p:spPr>
          <a:ln/>
        </p:spPr>
      </p:sp>
      <p:sp>
        <p:nvSpPr>
          <p:cNvPr id="51203" name="2 Marcador de notas">
            <a:extLst>
              <a:ext uri="{FF2B5EF4-FFF2-40B4-BE49-F238E27FC236}">
                <a16:creationId xmlns:a16="http://schemas.microsoft.com/office/drawing/2014/main" id="{1E7A7E04-3652-46AA-AF95-4391BF4CDF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There are three temperature directions, emission, reflection a transmission. </a:t>
            </a:r>
          </a:p>
        </p:txBody>
      </p:sp>
      <p:sp>
        <p:nvSpPr>
          <p:cNvPr id="51204" name="3 Marcador de número de diapositiva">
            <a:extLst>
              <a:ext uri="{FF2B5EF4-FFF2-40B4-BE49-F238E27FC236}">
                <a16:creationId xmlns:a16="http://schemas.microsoft.com/office/drawing/2014/main" id="{4BDDE816-0139-4DC5-8721-B9DA227D8F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2731276-D03F-4213-A15C-C1395B3D7DC5}" type="slidenum">
              <a:rPr lang="es-ES" altLang="en-US"/>
              <a:pPr>
                <a:spcBef>
                  <a:spcPct val="0"/>
                </a:spcBef>
              </a:pPr>
              <a:t>28</a:t>
            </a:fld>
            <a:endParaRPr lang="es-E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a:extLst>
              <a:ext uri="{FF2B5EF4-FFF2-40B4-BE49-F238E27FC236}">
                <a16:creationId xmlns:a16="http://schemas.microsoft.com/office/drawing/2014/main" id="{EA73AB8A-0C27-4CA1-92D9-21C6D3DCAC57}"/>
              </a:ext>
            </a:extLst>
          </p:cNvPr>
          <p:cNvSpPr>
            <a:spLocks noGrp="1" noRot="1" noChangeAspect="1" noTextEdit="1"/>
          </p:cNvSpPr>
          <p:nvPr>
            <p:ph type="sldImg"/>
          </p:nvPr>
        </p:nvSpPr>
        <p:spPr>
          <a:ln/>
        </p:spPr>
      </p:sp>
      <p:sp>
        <p:nvSpPr>
          <p:cNvPr id="53251" name="2 Marcador de notas">
            <a:extLst>
              <a:ext uri="{FF2B5EF4-FFF2-40B4-BE49-F238E27FC236}">
                <a16:creationId xmlns:a16="http://schemas.microsoft.com/office/drawing/2014/main" id="{D381A771-97C1-4A69-A2C7-2DBF3CCF99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Aluminum, concrete, steel, cotton, glass, copper, wood….</a:t>
            </a:r>
          </a:p>
          <a:p>
            <a:r>
              <a:rPr lang="es-ES" altLang="en-US">
                <a:latin typeface="Arial" panose="020B0604020202020204" pitchFamily="34" charset="0"/>
                <a:cs typeface="Arial" panose="020B0604020202020204" pitchFamily="34" charset="0"/>
              </a:rPr>
              <a:t>In the example that we are going to do now, we are just going to do a visual inspection to detect possible problems in the building envelope, in case we wanted to do a measurement, depending on the construction materials, we should do different measurements in the windows and in the different parts of the wall, because the emissivity is different for each material. Ok? Or if we are doing an energy review in an enterprise, we would have to modify the configuration according to the material, the steel of a motor, plastic of pipes….</a:t>
            </a:r>
          </a:p>
        </p:txBody>
      </p:sp>
      <p:sp>
        <p:nvSpPr>
          <p:cNvPr id="53252" name="3 Marcador de número de diapositiva">
            <a:extLst>
              <a:ext uri="{FF2B5EF4-FFF2-40B4-BE49-F238E27FC236}">
                <a16:creationId xmlns:a16="http://schemas.microsoft.com/office/drawing/2014/main" id="{4130281A-5AAA-495B-809E-FE2F62A92C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4AAA4BF-00E0-4924-86A4-9ECFD57F817F}" type="slidenum">
              <a:rPr lang="es-ES" altLang="en-US"/>
              <a:pPr>
                <a:spcBef>
                  <a:spcPct val="0"/>
                </a:spcBef>
              </a:pPr>
              <a:t>29</a:t>
            </a:fld>
            <a:endParaRPr lang="es-E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a:extLst>
              <a:ext uri="{FF2B5EF4-FFF2-40B4-BE49-F238E27FC236}">
                <a16:creationId xmlns:a16="http://schemas.microsoft.com/office/drawing/2014/main" id="{744E6FD7-FCB0-4925-B7CB-9688164D5067}"/>
              </a:ext>
            </a:extLst>
          </p:cNvPr>
          <p:cNvSpPr>
            <a:spLocks noGrp="1" noRot="1" noChangeAspect="1" noTextEdit="1"/>
          </p:cNvSpPr>
          <p:nvPr>
            <p:ph type="sldImg"/>
          </p:nvPr>
        </p:nvSpPr>
        <p:spPr>
          <a:ln/>
        </p:spPr>
      </p:sp>
      <p:sp>
        <p:nvSpPr>
          <p:cNvPr id="55299" name="2 Marcador de notas">
            <a:extLst>
              <a:ext uri="{FF2B5EF4-FFF2-40B4-BE49-F238E27FC236}">
                <a16:creationId xmlns:a16="http://schemas.microsoft.com/office/drawing/2014/main" id="{9586D347-1B88-4D2A-B120-8B1A7BFB09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It is important to take a real photograph to identify the thermografy after the inspection. Try to avoid sun light or lights that can provide disturbances…. You also need to adjust the scale according to the measurement range, it is not the same the temperatures that you measure in a boiler or engine than in a building. The shorter the distance is the better measurement you have.</a:t>
            </a:r>
          </a:p>
        </p:txBody>
      </p:sp>
      <p:sp>
        <p:nvSpPr>
          <p:cNvPr id="55300" name="3 Marcador de número de diapositiva">
            <a:extLst>
              <a:ext uri="{FF2B5EF4-FFF2-40B4-BE49-F238E27FC236}">
                <a16:creationId xmlns:a16="http://schemas.microsoft.com/office/drawing/2014/main" id="{47F5A9DE-E4E2-48E6-8A76-E74BCB4CE7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2A8350C-ADCB-4710-A32F-080C20875386}" type="slidenum">
              <a:rPr lang="es-ES" altLang="en-US"/>
              <a:pPr>
                <a:spcBef>
                  <a:spcPct val="0"/>
                </a:spcBef>
              </a:pPr>
              <a:t>30</a:t>
            </a:fld>
            <a:endParaRPr lang="es-E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a:extLst>
              <a:ext uri="{FF2B5EF4-FFF2-40B4-BE49-F238E27FC236}">
                <a16:creationId xmlns:a16="http://schemas.microsoft.com/office/drawing/2014/main" id="{FBAE9291-6EA9-4EBC-9B24-CBBA5F9124AB}"/>
              </a:ext>
            </a:extLst>
          </p:cNvPr>
          <p:cNvSpPr>
            <a:spLocks noGrp="1" noRot="1" noChangeAspect="1" noTextEdit="1"/>
          </p:cNvSpPr>
          <p:nvPr>
            <p:ph type="sldImg"/>
          </p:nvPr>
        </p:nvSpPr>
        <p:spPr>
          <a:ln/>
        </p:spPr>
      </p:sp>
      <p:sp>
        <p:nvSpPr>
          <p:cNvPr id="57347" name="2 Marcador de notas">
            <a:extLst>
              <a:ext uri="{FF2B5EF4-FFF2-40B4-BE49-F238E27FC236}">
                <a16:creationId xmlns:a16="http://schemas.microsoft.com/office/drawing/2014/main" id="{5BDCBA02-9F61-4816-9D9E-7C374A726B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a:latin typeface="Arial" panose="020B0604020202020204" pitchFamily="34" charset="0"/>
              <a:cs typeface="Arial" panose="020B0604020202020204" pitchFamily="34" charset="0"/>
            </a:endParaRPr>
          </a:p>
        </p:txBody>
      </p:sp>
      <p:sp>
        <p:nvSpPr>
          <p:cNvPr id="57348" name="3 Marcador de número de diapositiva">
            <a:extLst>
              <a:ext uri="{FF2B5EF4-FFF2-40B4-BE49-F238E27FC236}">
                <a16:creationId xmlns:a16="http://schemas.microsoft.com/office/drawing/2014/main" id="{D1051E64-AA9B-4F24-B1D9-45330BFA7A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7D7D83D-73AF-4F82-9B62-A2A21A0B02DD}" type="slidenum">
              <a:rPr lang="es-ES" altLang="en-US"/>
              <a:pPr>
                <a:spcBef>
                  <a:spcPct val="0"/>
                </a:spcBef>
              </a:pPr>
              <a:t>31</a:t>
            </a:fld>
            <a:endParaRPr lang="es-E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a:extLst>
              <a:ext uri="{FF2B5EF4-FFF2-40B4-BE49-F238E27FC236}">
                <a16:creationId xmlns:a16="http://schemas.microsoft.com/office/drawing/2014/main" id="{1F4F8D90-F810-4F9E-BB46-F407338E85ED}"/>
              </a:ext>
            </a:extLst>
          </p:cNvPr>
          <p:cNvSpPr>
            <a:spLocks noGrp="1" noRot="1" noChangeAspect="1" noTextEdit="1"/>
          </p:cNvSpPr>
          <p:nvPr>
            <p:ph type="sldImg"/>
          </p:nvPr>
        </p:nvSpPr>
        <p:spPr>
          <a:ln/>
        </p:spPr>
      </p:sp>
      <p:sp>
        <p:nvSpPr>
          <p:cNvPr id="59395" name="2 Marcador de notas">
            <a:extLst>
              <a:ext uri="{FF2B5EF4-FFF2-40B4-BE49-F238E27FC236}">
                <a16:creationId xmlns:a16="http://schemas.microsoft.com/office/drawing/2014/main" id="{D4972BFA-A74E-40A7-8511-3F25BB700C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
        <p:nvSpPr>
          <p:cNvPr id="59396" name="3 Marcador de número de diapositiva">
            <a:extLst>
              <a:ext uri="{FF2B5EF4-FFF2-40B4-BE49-F238E27FC236}">
                <a16:creationId xmlns:a16="http://schemas.microsoft.com/office/drawing/2014/main" id="{0F9B0744-25D2-4D62-8CE1-F82D75972C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76288" indent="-298450" defTabSz="922338">
              <a:spcBef>
                <a:spcPct val="30000"/>
              </a:spcBef>
              <a:defRPr sz="1200">
                <a:solidFill>
                  <a:schemeClr val="tx1"/>
                </a:solidFill>
                <a:latin typeface="Arial" panose="020B0604020202020204" pitchFamily="34" charset="0"/>
                <a:cs typeface="Arial" panose="020B0604020202020204" pitchFamily="34" charset="0"/>
              </a:defRPr>
            </a:lvl2pPr>
            <a:lvl3pPr marL="1193800" indent="-238125" defTabSz="922338">
              <a:spcBef>
                <a:spcPct val="30000"/>
              </a:spcBef>
              <a:defRPr sz="1200">
                <a:solidFill>
                  <a:schemeClr val="tx1"/>
                </a:solidFill>
                <a:latin typeface="Arial" panose="020B0604020202020204" pitchFamily="34" charset="0"/>
                <a:cs typeface="Arial" panose="020B0604020202020204" pitchFamily="34" charset="0"/>
              </a:defRPr>
            </a:lvl3pPr>
            <a:lvl4pPr marL="1671638" indent="-238125" defTabSz="922338">
              <a:spcBef>
                <a:spcPct val="30000"/>
              </a:spcBef>
              <a:defRPr sz="1200">
                <a:solidFill>
                  <a:schemeClr val="tx1"/>
                </a:solidFill>
                <a:latin typeface="Arial" panose="020B0604020202020204" pitchFamily="34" charset="0"/>
                <a:cs typeface="Arial" panose="020B0604020202020204" pitchFamily="34" charset="0"/>
              </a:defRPr>
            </a:lvl4pPr>
            <a:lvl5pPr marL="2149475" indent="-238125" defTabSz="922338">
              <a:spcBef>
                <a:spcPct val="30000"/>
              </a:spcBef>
              <a:defRPr sz="1200">
                <a:solidFill>
                  <a:schemeClr val="tx1"/>
                </a:solidFill>
                <a:latin typeface="Arial" panose="020B0604020202020204" pitchFamily="34" charset="0"/>
                <a:cs typeface="Arial" panose="020B0604020202020204" pitchFamily="34" charset="0"/>
              </a:defRPr>
            </a:lvl5pPr>
            <a:lvl6pPr marL="2606675" indent="-238125"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63875" indent="-238125"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21075" indent="-238125"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78275" indent="-238125"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CD2E6EF-B354-42AB-AD6A-2132155889D9}" type="slidenum">
              <a:rPr lang="es-ES" altLang="es-ES">
                <a:latin typeface="Calibri" panose="020F0502020204030204" pitchFamily="34" charset="0"/>
              </a:rPr>
              <a:pPr>
                <a:spcBef>
                  <a:spcPct val="0"/>
                </a:spcBef>
              </a:pPr>
              <a:t>32</a:t>
            </a:fld>
            <a:endParaRPr lang="es-ES" altLang="es-E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a:extLst>
              <a:ext uri="{FF2B5EF4-FFF2-40B4-BE49-F238E27FC236}">
                <a16:creationId xmlns:a16="http://schemas.microsoft.com/office/drawing/2014/main" id="{6ABC8FFD-8910-47AA-9C62-3AFB630982DC}"/>
              </a:ext>
            </a:extLst>
          </p:cNvPr>
          <p:cNvSpPr>
            <a:spLocks noGrp="1" noRot="1" noChangeAspect="1" noTextEdit="1"/>
          </p:cNvSpPr>
          <p:nvPr>
            <p:ph type="sldImg"/>
          </p:nvPr>
        </p:nvSpPr>
        <p:spPr>
          <a:ln/>
        </p:spPr>
      </p:sp>
      <p:sp>
        <p:nvSpPr>
          <p:cNvPr id="61443" name="2 Marcador de notas">
            <a:extLst>
              <a:ext uri="{FF2B5EF4-FFF2-40B4-BE49-F238E27FC236}">
                <a16:creationId xmlns:a16="http://schemas.microsoft.com/office/drawing/2014/main" id="{7AB4632B-6DC3-44F4-AAFE-D98F97A193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a:latin typeface="Arial" panose="020B0604020202020204" pitchFamily="34" charset="0"/>
              <a:cs typeface="Arial" panose="020B0604020202020204" pitchFamily="34" charset="0"/>
            </a:endParaRPr>
          </a:p>
        </p:txBody>
      </p:sp>
      <p:sp>
        <p:nvSpPr>
          <p:cNvPr id="61444" name="3 Marcador de número de diapositiva">
            <a:extLst>
              <a:ext uri="{FF2B5EF4-FFF2-40B4-BE49-F238E27FC236}">
                <a16:creationId xmlns:a16="http://schemas.microsoft.com/office/drawing/2014/main" id="{807B9E47-2B8A-45C1-B090-3B2A9450AF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D0BA3D2-58ED-4B52-A54B-BA99F68BD0F7}" type="slidenum">
              <a:rPr lang="es-ES" altLang="en-US"/>
              <a:pPr>
                <a:spcBef>
                  <a:spcPct val="0"/>
                </a:spcBef>
              </a:pPr>
              <a:t>33</a:t>
            </a:fld>
            <a:endParaRPr lang="es-E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Marcador de imagen de diapositiva">
            <a:extLst>
              <a:ext uri="{FF2B5EF4-FFF2-40B4-BE49-F238E27FC236}">
                <a16:creationId xmlns:a16="http://schemas.microsoft.com/office/drawing/2014/main" id="{EFD4933F-D8D8-48F7-9048-EDE1C0A5FA92}"/>
              </a:ext>
            </a:extLst>
          </p:cNvPr>
          <p:cNvSpPr>
            <a:spLocks noGrp="1" noRot="1" noChangeAspect="1" noTextEdit="1"/>
          </p:cNvSpPr>
          <p:nvPr>
            <p:ph type="sldImg"/>
          </p:nvPr>
        </p:nvSpPr>
        <p:spPr>
          <a:ln/>
        </p:spPr>
      </p:sp>
      <p:sp>
        <p:nvSpPr>
          <p:cNvPr id="63491" name="2 Marcador de notas">
            <a:extLst>
              <a:ext uri="{FF2B5EF4-FFF2-40B4-BE49-F238E27FC236}">
                <a16:creationId xmlns:a16="http://schemas.microsoft.com/office/drawing/2014/main" id="{4DE52DE9-4E3D-49E0-A2AB-73014F3B17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We can calculate U-Value by hand if we know the different layers that make up a wall and also if we know the thermal characteristics of each material, conductivity and thickness.  </a:t>
            </a:r>
          </a:p>
        </p:txBody>
      </p:sp>
      <p:sp>
        <p:nvSpPr>
          <p:cNvPr id="63492" name="3 Marcador de número de diapositiva">
            <a:extLst>
              <a:ext uri="{FF2B5EF4-FFF2-40B4-BE49-F238E27FC236}">
                <a16:creationId xmlns:a16="http://schemas.microsoft.com/office/drawing/2014/main" id="{A4D79EB6-BE7B-45E8-82CA-641ABAB96B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5D1FC25-7921-4182-9B9A-124B5C982C9D}" type="slidenum">
              <a:rPr lang="es-ES" altLang="en-US"/>
              <a:pPr>
                <a:spcBef>
                  <a:spcPct val="0"/>
                </a:spcBef>
              </a:pPr>
              <a:t>34</a:t>
            </a:fld>
            <a:endParaRPr lang="es-E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a:extLst>
              <a:ext uri="{FF2B5EF4-FFF2-40B4-BE49-F238E27FC236}">
                <a16:creationId xmlns:a16="http://schemas.microsoft.com/office/drawing/2014/main" id="{FE789EE7-9C4E-41C7-86A5-DAFEC072DF6E}"/>
              </a:ext>
            </a:extLst>
          </p:cNvPr>
          <p:cNvSpPr>
            <a:spLocks noGrp="1" noRot="1" noChangeAspect="1" noTextEdit="1"/>
          </p:cNvSpPr>
          <p:nvPr>
            <p:ph type="sldImg"/>
          </p:nvPr>
        </p:nvSpPr>
        <p:spPr>
          <a:ln/>
        </p:spPr>
      </p:sp>
      <p:sp>
        <p:nvSpPr>
          <p:cNvPr id="65539" name="2 Marcador de notas">
            <a:extLst>
              <a:ext uri="{FF2B5EF4-FFF2-40B4-BE49-F238E27FC236}">
                <a16:creationId xmlns:a16="http://schemas.microsoft.com/office/drawing/2014/main" id="{B5D18B20-8B56-454A-97E0-884C04FB92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We have a wall, and we have three different heat flux, indoor, through the wall and outdoor. If we want to do the calculation by hand we will need to know the material composition of the wall. If not, we will use a U-Value meter. And the U-value meter uses this equation.</a:t>
            </a:r>
          </a:p>
        </p:txBody>
      </p:sp>
      <p:sp>
        <p:nvSpPr>
          <p:cNvPr id="65540" name="3 Marcador de número de diapositiva">
            <a:extLst>
              <a:ext uri="{FF2B5EF4-FFF2-40B4-BE49-F238E27FC236}">
                <a16:creationId xmlns:a16="http://schemas.microsoft.com/office/drawing/2014/main" id="{A80D17E1-DA33-4861-86BB-5B1C5028FE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6BCBDFF-80BA-4604-A36B-926D8C473964}" type="slidenum">
              <a:rPr lang="es-ES" altLang="en-US"/>
              <a:pPr>
                <a:spcBef>
                  <a:spcPct val="0"/>
                </a:spcBef>
              </a:pPr>
              <a:t>35</a:t>
            </a:fld>
            <a:endParaRPr lang="es-E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a:extLst>
              <a:ext uri="{FF2B5EF4-FFF2-40B4-BE49-F238E27FC236}">
                <a16:creationId xmlns:a16="http://schemas.microsoft.com/office/drawing/2014/main" id="{5012BFCF-CB9E-4C7F-9EE3-2618E0DC664F}"/>
              </a:ext>
            </a:extLst>
          </p:cNvPr>
          <p:cNvSpPr>
            <a:spLocks noGrp="1" noRot="1" noChangeAspect="1" noTextEdit="1"/>
          </p:cNvSpPr>
          <p:nvPr>
            <p:ph type="sldImg"/>
          </p:nvPr>
        </p:nvSpPr>
        <p:spPr>
          <a:ln/>
        </p:spPr>
      </p:sp>
      <p:sp>
        <p:nvSpPr>
          <p:cNvPr id="67587" name="2 Marcador de notas">
            <a:extLst>
              <a:ext uri="{FF2B5EF4-FFF2-40B4-BE49-F238E27FC236}">
                <a16:creationId xmlns:a16="http://schemas.microsoft.com/office/drawing/2014/main" id="{D81F1577-B3F7-42B1-BC64-62C854EE0A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We have a wall, and we have three different heat flux, indoor, through the wall and outdoor. If we want to do the calculation by hand we will need to know the material composition of the wall. If not, we will use a U-Value meter. And the U-value meter uses this equation.</a:t>
            </a:r>
          </a:p>
        </p:txBody>
      </p:sp>
      <p:sp>
        <p:nvSpPr>
          <p:cNvPr id="67588" name="3 Marcador de número de diapositiva">
            <a:extLst>
              <a:ext uri="{FF2B5EF4-FFF2-40B4-BE49-F238E27FC236}">
                <a16:creationId xmlns:a16="http://schemas.microsoft.com/office/drawing/2014/main" id="{3F62E703-10B9-4D24-8E29-F37434E411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7A16DA2-CEF4-4A15-8096-4EBE6E121331}" type="slidenum">
              <a:rPr lang="es-ES" altLang="en-US"/>
              <a:pPr>
                <a:spcBef>
                  <a:spcPct val="0"/>
                </a:spcBef>
              </a:pPr>
              <a:t>36</a:t>
            </a:fld>
            <a:endParaRPr lang="es-E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a:extLst>
              <a:ext uri="{FF2B5EF4-FFF2-40B4-BE49-F238E27FC236}">
                <a16:creationId xmlns:a16="http://schemas.microsoft.com/office/drawing/2014/main" id="{40040C5A-30EB-4682-B4FF-C2582A0DCBF4}"/>
              </a:ext>
            </a:extLst>
          </p:cNvPr>
          <p:cNvSpPr>
            <a:spLocks noGrp="1" noRot="1" noChangeAspect="1" noTextEdit="1"/>
          </p:cNvSpPr>
          <p:nvPr>
            <p:ph type="sldImg"/>
          </p:nvPr>
        </p:nvSpPr>
        <p:spPr>
          <a:ln/>
        </p:spPr>
      </p:sp>
      <p:sp>
        <p:nvSpPr>
          <p:cNvPr id="3" name="2 Marcador de notas">
            <a:extLst>
              <a:ext uri="{FF2B5EF4-FFF2-40B4-BE49-F238E27FC236}">
                <a16:creationId xmlns:a16="http://schemas.microsoft.com/office/drawing/2014/main" id="{F364DFFE-882E-4CD4-8203-C72592050EB1}"/>
              </a:ext>
            </a:extLst>
          </p:cNvPr>
          <p:cNvSpPr>
            <a:spLocks noGrp="1"/>
          </p:cNvSpPr>
          <p:nvPr>
            <p:ph type="body" idx="1"/>
          </p:nvPr>
        </p:nvSpPr>
        <p:spPr/>
        <p:txBody>
          <a:bodyPr/>
          <a:lstStyle/>
          <a:p>
            <a:pPr algn="just">
              <a:defRPr/>
            </a:pPr>
            <a:r>
              <a:rPr lang="en-GB" sz="1400"/>
              <a:t>The external conditions influence:</a:t>
            </a:r>
          </a:p>
          <a:p>
            <a:pPr marL="275692" indent="-275692" algn="just">
              <a:buFont typeface="Arial" panose="020B0604020202020204" pitchFamily="34" charset="0"/>
              <a:buChar char="•"/>
              <a:defRPr/>
            </a:pPr>
            <a:r>
              <a:rPr lang="en-US"/>
              <a:t>The difference in temperature between the inside and outside of the building is at least 5°C.</a:t>
            </a:r>
          </a:p>
          <a:p>
            <a:pPr marL="275692" indent="-275692" algn="just">
              <a:buFont typeface="Arial" panose="020B0604020202020204" pitchFamily="34" charset="0"/>
              <a:buChar char="•"/>
              <a:defRPr/>
            </a:pPr>
            <a:r>
              <a:rPr lang="en-US"/>
              <a:t>The weather is cloudy rather than sunny (this makes accurate measurement of temperature easier).</a:t>
            </a:r>
          </a:p>
          <a:p>
            <a:pPr marL="275692" indent="-275692" algn="just">
              <a:buFont typeface="Arial" panose="020B0604020202020204" pitchFamily="34" charset="0"/>
              <a:buChar char="•"/>
              <a:defRPr/>
            </a:pPr>
            <a:r>
              <a:rPr lang="en-US"/>
              <a:t>There is good thermal contact between the heat flux meter and the wall or roof being tested.</a:t>
            </a:r>
          </a:p>
          <a:p>
            <a:pPr marL="275692" indent="-275692" algn="just">
              <a:buFont typeface="Arial" panose="020B0604020202020204" pitchFamily="34" charset="0"/>
              <a:buChar char="•"/>
              <a:defRPr/>
            </a:pPr>
            <a:r>
              <a:rPr lang="en-US"/>
              <a:t>The monitoring of heat flow and temperatures is carried out over at least 72 hours.</a:t>
            </a:r>
          </a:p>
          <a:p>
            <a:pPr marL="275692" indent="-275692" algn="just">
              <a:buFont typeface="Arial" panose="020B0604020202020204" pitchFamily="34" charset="0"/>
              <a:buChar char="•"/>
              <a:defRPr/>
            </a:pPr>
            <a:r>
              <a:rPr lang="en-US"/>
              <a:t>Different spots on a building element are measured or a thermographic camera is used to secure the homogeneity of the building element.</a:t>
            </a:r>
          </a:p>
          <a:p>
            <a:pPr>
              <a:defRPr/>
            </a:pPr>
            <a:endParaRPr lang="es-ES"/>
          </a:p>
        </p:txBody>
      </p:sp>
      <p:sp>
        <p:nvSpPr>
          <p:cNvPr id="69636" name="3 Marcador de número de diapositiva">
            <a:extLst>
              <a:ext uri="{FF2B5EF4-FFF2-40B4-BE49-F238E27FC236}">
                <a16:creationId xmlns:a16="http://schemas.microsoft.com/office/drawing/2014/main" id="{AED28086-0472-4CA2-B6E4-BEB5ABE58E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EA5E67A-777D-477A-801C-47CC153D3F94}" type="slidenum">
              <a:rPr lang="es-ES" altLang="en-US"/>
              <a:pPr>
                <a:spcBef>
                  <a:spcPct val="0"/>
                </a:spcBef>
              </a:pPr>
              <a:t>37</a:t>
            </a:fld>
            <a:endParaRPr lang="es-E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a:extLst>
              <a:ext uri="{FF2B5EF4-FFF2-40B4-BE49-F238E27FC236}">
                <a16:creationId xmlns:a16="http://schemas.microsoft.com/office/drawing/2014/main" id="{417365E2-F4DA-414E-B44C-261B0DBE626D}"/>
              </a:ext>
            </a:extLst>
          </p:cNvPr>
          <p:cNvSpPr>
            <a:spLocks noGrp="1" noRot="1" noChangeAspect="1" noTextEdit="1"/>
          </p:cNvSpPr>
          <p:nvPr>
            <p:ph type="sldImg"/>
          </p:nvPr>
        </p:nvSpPr>
        <p:spPr>
          <a:ln/>
        </p:spPr>
      </p:sp>
      <p:sp>
        <p:nvSpPr>
          <p:cNvPr id="19459" name="2 Marcador de notas">
            <a:extLst>
              <a:ext uri="{FF2B5EF4-FFF2-40B4-BE49-F238E27FC236}">
                <a16:creationId xmlns:a16="http://schemas.microsoft.com/office/drawing/2014/main" id="{51101B2C-EE4A-4267-ADFC-2F4DCA52FD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So, apart from the luminous flux, it is important to know the following concept, the luminous efficacy, that is the ratio of luminous flux to power lighting. Lumens divides by Watts. Our intention in energy efficiency is to provide the same lighting level, the same luminous flux or even more than currently, using less electricity, with less electric power. Why do not we use incandescent light bulb? Because more than the 80% of the power are lost, most of the losses are due to the heat losses. So, they produce more energy consumption, and also the increase of the Air conditioning, because you imagine in summer, here in Zaragoza, if you have a room with a certain number of incandescent lights….</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Other parameter that you need to know to evaluate the lighting is the area you need to light up.</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So there are three important parameters, the lighting power (Watts), the luminous flux (lumens) and the square meters of the area you need to light up.</a:t>
            </a:r>
          </a:p>
        </p:txBody>
      </p:sp>
      <p:sp>
        <p:nvSpPr>
          <p:cNvPr id="19460" name="3 Marcador de número de diapositiva">
            <a:extLst>
              <a:ext uri="{FF2B5EF4-FFF2-40B4-BE49-F238E27FC236}">
                <a16:creationId xmlns:a16="http://schemas.microsoft.com/office/drawing/2014/main" id="{4578066A-D124-433A-9729-7A88395D37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C972954-E898-4BFF-BF78-1D7E15480A2B}" type="slidenum">
              <a:rPr lang="es-ES" altLang="en-US"/>
              <a:pPr>
                <a:spcBef>
                  <a:spcPct val="0"/>
                </a:spcBef>
              </a:pPr>
              <a:t>5</a:t>
            </a:fld>
            <a:endParaRPr lang="es-E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a:extLst>
              <a:ext uri="{FF2B5EF4-FFF2-40B4-BE49-F238E27FC236}">
                <a16:creationId xmlns:a16="http://schemas.microsoft.com/office/drawing/2014/main" id="{9B5643B2-7544-4861-9780-E66372746B13}"/>
              </a:ext>
            </a:extLst>
          </p:cNvPr>
          <p:cNvSpPr>
            <a:spLocks noGrp="1" noRot="1" noChangeAspect="1" noTextEdit="1"/>
          </p:cNvSpPr>
          <p:nvPr>
            <p:ph type="sldImg"/>
          </p:nvPr>
        </p:nvSpPr>
        <p:spPr>
          <a:ln/>
        </p:spPr>
      </p:sp>
      <p:sp>
        <p:nvSpPr>
          <p:cNvPr id="71683" name="2 Marcador de notas">
            <a:extLst>
              <a:ext uri="{FF2B5EF4-FFF2-40B4-BE49-F238E27FC236}">
                <a16:creationId xmlns:a16="http://schemas.microsoft.com/office/drawing/2014/main" id="{81900733-F5CF-476E-B099-D1A66F0275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I’ve brought the equipment that the energy efficiency area has.</a:t>
            </a:r>
          </a:p>
          <a:p>
            <a:r>
              <a:rPr lang="en-US" altLang="en-US">
                <a:latin typeface="Arial" panose="020B0604020202020204" pitchFamily="34" charset="0"/>
                <a:cs typeface="Arial" panose="020B0604020202020204" pitchFamily="34" charset="0"/>
              </a:rPr>
              <a:t>The testo 635-2 thermohygrometer then calculates the U-value automatically and indicates this on the display. Thanks to the integrated reading memory, you can store the measurement data in the instrument and subsequently evaluate it on the PC using the software.</a:t>
            </a:r>
            <a:endParaRPr lang="es-ES" altLang="en-US">
              <a:latin typeface="Arial" panose="020B0604020202020204" pitchFamily="34" charset="0"/>
              <a:cs typeface="Arial" panose="020B0604020202020204" pitchFamily="34" charset="0"/>
            </a:endParaRPr>
          </a:p>
        </p:txBody>
      </p:sp>
      <p:sp>
        <p:nvSpPr>
          <p:cNvPr id="71684" name="3 Marcador de número de diapositiva">
            <a:extLst>
              <a:ext uri="{FF2B5EF4-FFF2-40B4-BE49-F238E27FC236}">
                <a16:creationId xmlns:a16="http://schemas.microsoft.com/office/drawing/2014/main" id="{774BFA96-380F-4FD1-A7FB-989E519CA0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A68F9A7-0541-4657-9496-579528ED72F5}" type="slidenum">
              <a:rPr lang="es-ES" altLang="en-US"/>
              <a:pPr>
                <a:spcBef>
                  <a:spcPct val="0"/>
                </a:spcBef>
              </a:pPr>
              <a:t>38</a:t>
            </a:fld>
            <a:endParaRPr lang="es-E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a:extLst>
              <a:ext uri="{FF2B5EF4-FFF2-40B4-BE49-F238E27FC236}">
                <a16:creationId xmlns:a16="http://schemas.microsoft.com/office/drawing/2014/main" id="{7957B205-8493-4967-BC82-923059C07903}"/>
              </a:ext>
            </a:extLst>
          </p:cNvPr>
          <p:cNvSpPr>
            <a:spLocks noGrp="1" noRot="1" noChangeAspect="1" noTextEdit="1"/>
          </p:cNvSpPr>
          <p:nvPr>
            <p:ph type="sldImg"/>
          </p:nvPr>
        </p:nvSpPr>
        <p:spPr>
          <a:ln/>
        </p:spPr>
      </p:sp>
      <p:sp>
        <p:nvSpPr>
          <p:cNvPr id="73731" name="2 Marcador de notas">
            <a:extLst>
              <a:ext uri="{FF2B5EF4-FFF2-40B4-BE49-F238E27FC236}">
                <a16:creationId xmlns:a16="http://schemas.microsoft.com/office/drawing/2014/main" id="{1BEE1E3D-DDF1-4892-9DE4-1F8AC9D6AF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North orienation is better than others to do the measurement when all the walls are the same with the same composition of materials.</a:t>
            </a:r>
          </a:p>
          <a:p>
            <a:pPr algn="just">
              <a:spcBef>
                <a:spcPts val="575"/>
              </a:spcBef>
              <a:spcAft>
                <a:spcPts val="575"/>
              </a:spcAft>
            </a:pPr>
            <a:endParaRPr lang="es-ES" altLang="en-US">
              <a:latin typeface="Arial" panose="020B0604020202020204" pitchFamily="34" charset="0"/>
              <a:cs typeface="Arial" panose="020B0604020202020204" pitchFamily="34" charset="0"/>
            </a:endParaRPr>
          </a:p>
          <a:p>
            <a:pPr algn="just">
              <a:spcBef>
                <a:spcPts val="575"/>
              </a:spcBef>
              <a:spcAft>
                <a:spcPts val="575"/>
              </a:spcAft>
            </a:pPr>
            <a:r>
              <a:rPr lang="es-ES" altLang="en-US">
                <a:latin typeface="Arial" panose="020B0604020202020204" pitchFamily="34" charset="0"/>
                <a:cs typeface="Arial" panose="020B0604020202020204" pitchFamily="34" charset="0"/>
              </a:rPr>
              <a:t>https://www.youtube.com/watch?v=QJ0bK4HrRp4</a:t>
            </a:r>
          </a:p>
          <a:p>
            <a:pPr algn="just">
              <a:spcBef>
                <a:spcPts val="575"/>
              </a:spcBef>
              <a:spcAft>
                <a:spcPts val="575"/>
              </a:spcAft>
            </a:pPr>
            <a:r>
              <a:rPr lang="es-ES" altLang="en-US">
                <a:latin typeface="Arial" panose="020B0604020202020204" pitchFamily="34" charset="0"/>
                <a:cs typeface="Arial" panose="020B0604020202020204" pitchFamily="34" charset="0"/>
              </a:rPr>
              <a:t>https://www.youtube.com/watch?v=I671gfYb9ko</a:t>
            </a:r>
          </a:p>
          <a:p>
            <a:pPr algn="just">
              <a:spcBef>
                <a:spcPts val="575"/>
              </a:spcBef>
              <a:spcAft>
                <a:spcPts val="575"/>
              </a:spcAft>
            </a:pPr>
            <a:endParaRPr lang="es-ES" altLang="en-US">
              <a:latin typeface="Arial" panose="020B0604020202020204" pitchFamily="34" charset="0"/>
              <a:cs typeface="Arial" panose="020B0604020202020204" pitchFamily="34" charset="0"/>
            </a:endParaRPr>
          </a:p>
          <a:p>
            <a:endParaRPr lang="es-ES" altLang="en-US">
              <a:latin typeface="Arial" panose="020B0604020202020204" pitchFamily="34" charset="0"/>
              <a:cs typeface="Arial" panose="020B0604020202020204" pitchFamily="34" charset="0"/>
            </a:endParaRPr>
          </a:p>
          <a:p>
            <a:endParaRPr lang="es-ES" altLang="en-US">
              <a:latin typeface="Arial" panose="020B0604020202020204" pitchFamily="34" charset="0"/>
              <a:cs typeface="Arial" panose="020B0604020202020204" pitchFamily="34" charset="0"/>
            </a:endParaRPr>
          </a:p>
        </p:txBody>
      </p:sp>
      <p:sp>
        <p:nvSpPr>
          <p:cNvPr id="73732" name="3 Marcador de número de diapositiva">
            <a:extLst>
              <a:ext uri="{FF2B5EF4-FFF2-40B4-BE49-F238E27FC236}">
                <a16:creationId xmlns:a16="http://schemas.microsoft.com/office/drawing/2014/main" id="{59E8D61F-E109-4802-A0F9-75697E6D2C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7AE0FF5-FF14-4A9B-B788-085A84450B1B}" type="slidenum">
              <a:rPr lang="es-ES" altLang="en-US"/>
              <a:pPr>
                <a:spcBef>
                  <a:spcPct val="0"/>
                </a:spcBef>
              </a:pPr>
              <a:t>39</a:t>
            </a:fld>
            <a:endParaRPr lang="es-E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Marcador de imagen de diapositiva">
            <a:extLst>
              <a:ext uri="{FF2B5EF4-FFF2-40B4-BE49-F238E27FC236}">
                <a16:creationId xmlns:a16="http://schemas.microsoft.com/office/drawing/2014/main" id="{528DF5BA-ED23-4F49-AFFC-6383C37C8DDF}"/>
              </a:ext>
            </a:extLst>
          </p:cNvPr>
          <p:cNvSpPr>
            <a:spLocks noGrp="1" noRot="1" noChangeAspect="1" noTextEdit="1"/>
          </p:cNvSpPr>
          <p:nvPr>
            <p:ph type="sldImg"/>
          </p:nvPr>
        </p:nvSpPr>
        <p:spPr>
          <a:ln/>
        </p:spPr>
      </p:sp>
      <p:sp>
        <p:nvSpPr>
          <p:cNvPr id="75779" name="2 Marcador de notas">
            <a:extLst>
              <a:ext uri="{FF2B5EF4-FFF2-40B4-BE49-F238E27FC236}">
                <a16:creationId xmlns:a16="http://schemas.microsoft.com/office/drawing/2014/main" id="{7D746CF5-A837-4C5E-8BFC-DE689CEB8B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We are going to install our equipment in the wall of this room, but we won’t achieve good results because the measurement time is very short.</a:t>
            </a:r>
          </a:p>
        </p:txBody>
      </p:sp>
      <p:sp>
        <p:nvSpPr>
          <p:cNvPr id="75780" name="3 Marcador de número de diapositiva">
            <a:extLst>
              <a:ext uri="{FF2B5EF4-FFF2-40B4-BE49-F238E27FC236}">
                <a16:creationId xmlns:a16="http://schemas.microsoft.com/office/drawing/2014/main" id="{6A1ECD1F-C413-4D59-8CCE-516B922577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B073CCE-0B44-47D0-85B2-7DE3A360657A}" type="slidenum">
              <a:rPr lang="es-ES" altLang="en-US"/>
              <a:pPr>
                <a:spcBef>
                  <a:spcPct val="0"/>
                </a:spcBef>
              </a:pPr>
              <a:t>40</a:t>
            </a:fld>
            <a:endParaRPr lang="es-E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Marcador de imagen de diapositiva">
            <a:extLst>
              <a:ext uri="{FF2B5EF4-FFF2-40B4-BE49-F238E27FC236}">
                <a16:creationId xmlns:a16="http://schemas.microsoft.com/office/drawing/2014/main" id="{0E260E55-6F96-459A-984A-736FD66FD304}"/>
              </a:ext>
            </a:extLst>
          </p:cNvPr>
          <p:cNvSpPr>
            <a:spLocks noGrp="1" noRot="1" noChangeAspect="1" noTextEdit="1"/>
          </p:cNvSpPr>
          <p:nvPr>
            <p:ph type="sldImg"/>
          </p:nvPr>
        </p:nvSpPr>
        <p:spPr>
          <a:ln/>
        </p:spPr>
      </p:sp>
      <p:sp>
        <p:nvSpPr>
          <p:cNvPr id="79875" name="2 Marcador de notas">
            <a:extLst>
              <a:ext uri="{FF2B5EF4-FFF2-40B4-BE49-F238E27FC236}">
                <a16:creationId xmlns:a16="http://schemas.microsoft.com/office/drawing/2014/main" id="{745177D6-F275-482D-9545-C5466182C7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the combustion gas analyzer allow us the measurment of how is the combustion reaction in a boiler. The boiler has a burner where fuel and air react, and the results of this combustion reaction is the heat that is tranfered to provide hot water or stream, flue gasses and sometimes, emission gases. The efficiency depends on the fuel and the combustion reaction.</a:t>
            </a:r>
          </a:p>
        </p:txBody>
      </p:sp>
      <p:sp>
        <p:nvSpPr>
          <p:cNvPr id="79876" name="3 Marcador de número de diapositiva">
            <a:extLst>
              <a:ext uri="{FF2B5EF4-FFF2-40B4-BE49-F238E27FC236}">
                <a16:creationId xmlns:a16="http://schemas.microsoft.com/office/drawing/2014/main" id="{59F20AE1-C327-4817-9758-00D805FEF2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4CFBAD8-A9FF-4A21-AD1B-36873B41600B}" type="slidenum">
              <a:rPr lang="es-ES" altLang="en-US"/>
              <a:pPr>
                <a:spcBef>
                  <a:spcPct val="0"/>
                </a:spcBef>
              </a:pPr>
              <a:t>41</a:t>
            </a:fld>
            <a:endParaRPr lang="es-E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a:extLst>
              <a:ext uri="{FF2B5EF4-FFF2-40B4-BE49-F238E27FC236}">
                <a16:creationId xmlns:a16="http://schemas.microsoft.com/office/drawing/2014/main" id="{A636DCF5-24C9-4018-97BD-8B6BBE7AC0FC}"/>
              </a:ext>
            </a:extLst>
          </p:cNvPr>
          <p:cNvSpPr>
            <a:spLocks noGrp="1" noRot="1" noChangeAspect="1" noTextEdit="1"/>
          </p:cNvSpPr>
          <p:nvPr>
            <p:ph type="sldImg"/>
          </p:nvPr>
        </p:nvSpPr>
        <p:spPr>
          <a:ln/>
        </p:spPr>
      </p:sp>
      <p:sp>
        <p:nvSpPr>
          <p:cNvPr id="81923" name="2 Marcador de notas">
            <a:extLst>
              <a:ext uri="{FF2B5EF4-FFF2-40B4-BE49-F238E27FC236}">
                <a16:creationId xmlns:a16="http://schemas.microsoft.com/office/drawing/2014/main" id="{F5312D6D-2482-4D08-ADC4-F243A24C23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Direct Method. The parameters you need to calculate the efficiency are the water flow, the specific heat capacity of water, the gap of water temperature between the input and output of the boiler, and the quantity of fuel and its lower or net calorific value. If we want to use this method we need to measure three parameters, the water flow with a flow meter, temperatures with sensors, and also the fuel flow with another flow meter. The result will be a short measurement.</a:t>
            </a:r>
          </a:p>
          <a:p>
            <a:r>
              <a:rPr lang="es-ES" altLang="en-US">
                <a:latin typeface="Arial" panose="020B0604020202020204" pitchFamily="34" charset="0"/>
                <a:cs typeface="Arial" panose="020B0604020202020204" pitchFamily="34" charset="0"/>
              </a:rPr>
              <a:t>For the other hand, there is another method, the indirect method that evaluates the different losses. Not all the energy of fuel is transformed into hot water, in this case between the 75 and 77%, currently at least in Spain the regulation establishes 90%. So there are four kind of losses. Losses due to heat loss in flue gases, bad fuel combustion, radiant and convection losses and finally heat loss in blowdown (to discharge the possible air in the boiler in case of stream boilers)</a:t>
            </a:r>
          </a:p>
        </p:txBody>
      </p:sp>
      <p:sp>
        <p:nvSpPr>
          <p:cNvPr id="81924" name="3 Marcador de número de diapositiva">
            <a:extLst>
              <a:ext uri="{FF2B5EF4-FFF2-40B4-BE49-F238E27FC236}">
                <a16:creationId xmlns:a16="http://schemas.microsoft.com/office/drawing/2014/main" id="{84590FBA-05D7-423E-98EB-CDDD29366A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3245879-64A0-43AF-B121-1D15F632F0EC}" type="slidenum">
              <a:rPr lang="es-ES" altLang="en-US"/>
              <a:pPr>
                <a:spcBef>
                  <a:spcPct val="0"/>
                </a:spcBef>
              </a:pPr>
              <a:t>42</a:t>
            </a:fld>
            <a:endParaRPr lang="es-E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a:extLst>
              <a:ext uri="{FF2B5EF4-FFF2-40B4-BE49-F238E27FC236}">
                <a16:creationId xmlns:a16="http://schemas.microsoft.com/office/drawing/2014/main" id="{4A12054D-9EA0-4BAC-9262-77BC5203F4AA}"/>
              </a:ext>
            </a:extLst>
          </p:cNvPr>
          <p:cNvSpPr>
            <a:spLocks noGrp="1" noRot="1" noChangeAspect="1" noTextEdit="1"/>
          </p:cNvSpPr>
          <p:nvPr>
            <p:ph type="sldImg"/>
          </p:nvPr>
        </p:nvSpPr>
        <p:spPr>
          <a:ln/>
        </p:spPr>
      </p:sp>
      <p:sp>
        <p:nvSpPr>
          <p:cNvPr id="83971" name="2 Marcador de notas">
            <a:extLst>
              <a:ext uri="{FF2B5EF4-FFF2-40B4-BE49-F238E27FC236}">
                <a16:creationId xmlns:a16="http://schemas.microsoft.com/office/drawing/2014/main" id="{2DB2FD8E-E8BD-4325-ACDA-752B70A5FB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Regarding the radiant and convection losses, we apreciate high temperature in the boiler room but also we can detect the problem using a thermographic camera as we have seen before. In this case, rememeber to choose the apropiate material to configure the thermographic camera, because the emissivity have influence in the temperature readings. Obviously this loss have influence in the efficiency, but it is not possible to measure this influence, it is only possible the detection of the problem and provide recommendations. This problem is usually due to the bad state of the boiler’s insulation.</a:t>
            </a:r>
          </a:p>
        </p:txBody>
      </p:sp>
      <p:sp>
        <p:nvSpPr>
          <p:cNvPr id="83972" name="3 Marcador de número de diapositiva">
            <a:extLst>
              <a:ext uri="{FF2B5EF4-FFF2-40B4-BE49-F238E27FC236}">
                <a16:creationId xmlns:a16="http://schemas.microsoft.com/office/drawing/2014/main" id="{A3C64A84-EF50-44EB-A2AB-B123426FD6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5E864AF-5B27-4F53-92A6-08C08A628249}" type="slidenum">
              <a:rPr lang="es-ES" altLang="en-US"/>
              <a:pPr>
                <a:spcBef>
                  <a:spcPct val="0"/>
                </a:spcBef>
              </a:pPr>
              <a:t>43</a:t>
            </a:fld>
            <a:endParaRPr lang="es-E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Marcador de imagen de diapositiva">
            <a:extLst>
              <a:ext uri="{FF2B5EF4-FFF2-40B4-BE49-F238E27FC236}">
                <a16:creationId xmlns:a16="http://schemas.microsoft.com/office/drawing/2014/main" id="{ACB5F3E6-0F05-448D-A1B8-CCF5E41BB27C}"/>
              </a:ext>
            </a:extLst>
          </p:cNvPr>
          <p:cNvSpPr>
            <a:spLocks noGrp="1" noRot="1" noChangeAspect="1" noTextEdit="1"/>
          </p:cNvSpPr>
          <p:nvPr>
            <p:ph type="sldImg"/>
          </p:nvPr>
        </p:nvSpPr>
        <p:spPr>
          <a:ln/>
        </p:spPr>
      </p:sp>
      <p:sp>
        <p:nvSpPr>
          <p:cNvPr id="86019" name="2 Marcador de notas">
            <a:extLst>
              <a:ext uri="{FF2B5EF4-FFF2-40B4-BE49-F238E27FC236}">
                <a16:creationId xmlns:a16="http://schemas.microsoft.com/office/drawing/2014/main" id="{74CAE667-69AF-4CAC-896A-AFB387CBF9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If we need to measure the efficiency using the indirect method, we will need the combustion gas analyser, which measure the losses generated by heat loss in flue gases and bad fuel combustion, which are the main losses and have more influence in the efficiency.</a:t>
            </a:r>
          </a:p>
          <a:p>
            <a:endParaRPr lang="es-ES" altLang="en-US">
              <a:latin typeface="Arial" panose="020B0604020202020204" pitchFamily="34" charset="0"/>
              <a:cs typeface="Arial" panose="020B0604020202020204" pitchFamily="34" charset="0"/>
            </a:endParaRPr>
          </a:p>
          <a:p>
            <a:r>
              <a:rPr lang="es-ES" altLang="en-US">
                <a:latin typeface="Arial" panose="020B0604020202020204" pitchFamily="34" charset="0"/>
                <a:cs typeface="Arial" panose="020B0604020202020204" pitchFamily="34" charset="0"/>
              </a:rPr>
              <a:t>To use this equipment, You have to put the sounding line into the chimney, and the equipment take the readings and then it provides you the results.</a:t>
            </a:r>
          </a:p>
        </p:txBody>
      </p:sp>
      <p:sp>
        <p:nvSpPr>
          <p:cNvPr id="86020" name="3 Marcador de número de diapositiva">
            <a:extLst>
              <a:ext uri="{FF2B5EF4-FFF2-40B4-BE49-F238E27FC236}">
                <a16:creationId xmlns:a16="http://schemas.microsoft.com/office/drawing/2014/main" id="{BD4B1F3A-07A3-49ED-8A91-2DEAF114E8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E68031D-C176-42AF-AA95-B5AECEAEA842}" type="slidenum">
              <a:rPr lang="es-ES" altLang="en-US"/>
              <a:pPr>
                <a:spcBef>
                  <a:spcPct val="0"/>
                </a:spcBef>
              </a:pPr>
              <a:t>44</a:t>
            </a:fld>
            <a:endParaRPr lang="es-E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a:extLst>
              <a:ext uri="{FF2B5EF4-FFF2-40B4-BE49-F238E27FC236}">
                <a16:creationId xmlns:a16="http://schemas.microsoft.com/office/drawing/2014/main" id="{B905D976-45B3-46E7-9E83-5251CB99454A}"/>
              </a:ext>
            </a:extLst>
          </p:cNvPr>
          <p:cNvSpPr>
            <a:spLocks noGrp="1" noRot="1" noChangeAspect="1" noTextEdit="1"/>
          </p:cNvSpPr>
          <p:nvPr>
            <p:ph type="sldImg"/>
          </p:nvPr>
        </p:nvSpPr>
        <p:spPr>
          <a:ln/>
        </p:spPr>
      </p:sp>
      <p:sp>
        <p:nvSpPr>
          <p:cNvPr id="88067" name="2 Marcador de notas">
            <a:extLst>
              <a:ext uri="{FF2B5EF4-FFF2-40B4-BE49-F238E27FC236}">
                <a16:creationId xmlns:a16="http://schemas.microsoft.com/office/drawing/2014/main" id="{79DBC2A2-9FC6-4F73-BE7E-E881250407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a:latin typeface="Arial" panose="020B0604020202020204" pitchFamily="34" charset="0"/>
              <a:cs typeface="Arial" panose="020B0604020202020204" pitchFamily="34" charset="0"/>
            </a:endParaRPr>
          </a:p>
        </p:txBody>
      </p:sp>
      <p:sp>
        <p:nvSpPr>
          <p:cNvPr id="88068" name="3 Marcador de número de diapositiva">
            <a:extLst>
              <a:ext uri="{FF2B5EF4-FFF2-40B4-BE49-F238E27FC236}">
                <a16:creationId xmlns:a16="http://schemas.microsoft.com/office/drawing/2014/main" id="{F4307F2C-DEDE-479F-B5CE-C0B33A32F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7CD47D8-C7D6-4374-BE8E-181EFECC2D82}" type="slidenum">
              <a:rPr lang="es-ES" altLang="en-US"/>
              <a:pPr>
                <a:spcBef>
                  <a:spcPct val="0"/>
                </a:spcBef>
              </a:pPr>
              <a:t>45</a:t>
            </a:fld>
            <a:endParaRPr lang="es-E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a:extLst>
              <a:ext uri="{FF2B5EF4-FFF2-40B4-BE49-F238E27FC236}">
                <a16:creationId xmlns:a16="http://schemas.microsoft.com/office/drawing/2014/main" id="{F99F1B19-C653-48A7-9ABA-7270D1F7424C}"/>
              </a:ext>
            </a:extLst>
          </p:cNvPr>
          <p:cNvSpPr>
            <a:spLocks noGrp="1" noRot="1" noChangeAspect="1" noTextEdit="1"/>
          </p:cNvSpPr>
          <p:nvPr>
            <p:ph type="sldImg"/>
          </p:nvPr>
        </p:nvSpPr>
        <p:spPr>
          <a:ln/>
        </p:spPr>
      </p:sp>
      <p:sp>
        <p:nvSpPr>
          <p:cNvPr id="90115" name="2 Marcador de notas">
            <a:extLst>
              <a:ext uri="{FF2B5EF4-FFF2-40B4-BE49-F238E27FC236}">
                <a16:creationId xmlns:a16="http://schemas.microsoft.com/office/drawing/2014/main" id="{71AEAAC5-DF0E-4BFA-88B8-1E41BE51FA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0116" name="3 Marcador de número de diapositiva">
            <a:extLst>
              <a:ext uri="{FF2B5EF4-FFF2-40B4-BE49-F238E27FC236}">
                <a16:creationId xmlns:a16="http://schemas.microsoft.com/office/drawing/2014/main" id="{5295C36B-752C-4C5E-9390-113C564F5B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AC96FE2-3754-4FEC-B7B8-E0A483A47580}" type="slidenum">
              <a:rPr lang="es-ES" altLang="en-US"/>
              <a:pPr>
                <a:spcBef>
                  <a:spcPct val="0"/>
                </a:spcBef>
              </a:pPr>
              <a:t>46</a:t>
            </a:fld>
            <a:endParaRPr lang="es-E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a:extLst>
              <a:ext uri="{FF2B5EF4-FFF2-40B4-BE49-F238E27FC236}">
                <a16:creationId xmlns:a16="http://schemas.microsoft.com/office/drawing/2014/main" id="{4E6BF7F8-2F2E-4D03-895A-902121277FEC}"/>
              </a:ext>
            </a:extLst>
          </p:cNvPr>
          <p:cNvSpPr>
            <a:spLocks noGrp="1" noRot="1" noChangeAspect="1" noTextEdit="1"/>
          </p:cNvSpPr>
          <p:nvPr>
            <p:ph type="sldImg"/>
          </p:nvPr>
        </p:nvSpPr>
        <p:spPr>
          <a:ln/>
        </p:spPr>
      </p:sp>
      <p:sp>
        <p:nvSpPr>
          <p:cNvPr id="92163" name="2 Marcador de notas">
            <a:extLst>
              <a:ext uri="{FF2B5EF4-FFF2-40B4-BE49-F238E27FC236}">
                <a16:creationId xmlns:a16="http://schemas.microsoft.com/office/drawing/2014/main" id="{134D66EC-82CC-4992-A21D-9F51FA84ED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2164" name="3 Marcador de número de diapositiva">
            <a:extLst>
              <a:ext uri="{FF2B5EF4-FFF2-40B4-BE49-F238E27FC236}">
                <a16:creationId xmlns:a16="http://schemas.microsoft.com/office/drawing/2014/main" id="{E967D412-65D3-4F1F-8A57-592F15A77F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39A2D4B-47DB-4729-AC8D-6B76AFB2EDA6}" type="slidenum">
              <a:rPr lang="es-ES" altLang="en-US"/>
              <a:pPr>
                <a:spcBef>
                  <a:spcPct val="0"/>
                </a:spcBef>
              </a:pPr>
              <a:t>47</a:t>
            </a:fld>
            <a:endParaRPr lang="es-E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965FD63C-483F-4421-A7D3-076FD6B056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71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71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71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71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84CFCC9-1C1F-40CD-AAEF-3D9D39A60D45}" type="slidenum">
              <a:rPr lang="es-ES" altLang="en-US"/>
              <a:pPr>
                <a:spcBef>
                  <a:spcPct val="0"/>
                </a:spcBef>
              </a:pPr>
              <a:t>6</a:t>
            </a:fld>
            <a:endParaRPr lang="es-ES" altLang="en-US"/>
          </a:p>
        </p:txBody>
      </p:sp>
      <p:sp>
        <p:nvSpPr>
          <p:cNvPr id="21507" name="Rectangle 2">
            <a:extLst>
              <a:ext uri="{FF2B5EF4-FFF2-40B4-BE49-F238E27FC236}">
                <a16:creationId xmlns:a16="http://schemas.microsoft.com/office/drawing/2014/main" id="{260A81BA-A58E-4A29-B6FF-03A53921B9E7}"/>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C3399260-98B7-48FF-AC81-F6484D67B8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a:extLst>
              <a:ext uri="{FF2B5EF4-FFF2-40B4-BE49-F238E27FC236}">
                <a16:creationId xmlns:a16="http://schemas.microsoft.com/office/drawing/2014/main" id="{BEBC4ABB-85F8-4BF8-9234-629F2A3E6AAB}"/>
              </a:ext>
            </a:extLst>
          </p:cNvPr>
          <p:cNvSpPr>
            <a:spLocks noGrp="1" noRot="1" noChangeAspect="1" noTextEdit="1"/>
          </p:cNvSpPr>
          <p:nvPr>
            <p:ph type="sldImg"/>
          </p:nvPr>
        </p:nvSpPr>
        <p:spPr>
          <a:ln/>
        </p:spPr>
      </p:sp>
      <p:sp>
        <p:nvSpPr>
          <p:cNvPr id="94211" name="2 Marcador de notas">
            <a:extLst>
              <a:ext uri="{FF2B5EF4-FFF2-40B4-BE49-F238E27FC236}">
                <a16:creationId xmlns:a16="http://schemas.microsoft.com/office/drawing/2014/main" id="{12242197-95EB-4EC0-9D42-E51BD4EDF5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4212" name="3 Marcador de número de diapositiva">
            <a:extLst>
              <a:ext uri="{FF2B5EF4-FFF2-40B4-BE49-F238E27FC236}">
                <a16:creationId xmlns:a16="http://schemas.microsoft.com/office/drawing/2014/main" id="{DD021229-734C-42E4-895A-AA66E11084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32D4397-8DC9-4124-8869-007BE4B28285}" type="slidenum">
              <a:rPr lang="es-ES" altLang="en-US"/>
              <a:pPr>
                <a:spcBef>
                  <a:spcPct val="0"/>
                </a:spcBef>
              </a:pPr>
              <a:t>48</a:t>
            </a:fld>
            <a:endParaRPr lang="es-E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arcador de imagen de diapositiva">
            <a:extLst>
              <a:ext uri="{FF2B5EF4-FFF2-40B4-BE49-F238E27FC236}">
                <a16:creationId xmlns:a16="http://schemas.microsoft.com/office/drawing/2014/main" id="{91452983-59C8-4E34-8103-C6474E74D4EE}"/>
              </a:ext>
            </a:extLst>
          </p:cNvPr>
          <p:cNvSpPr>
            <a:spLocks noGrp="1" noRot="1" noChangeAspect="1" noTextEdit="1"/>
          </p:cNvSpPr>
          <p:nvPr>
            <p:ph type="sldImg"/>
          </p:nvPr>
        </p:nvSpPr>
        <p:spPr>
          <a:ln/>
        </p:spPr>
      </p:sp>
      <p:sp>
        <p:nvSpPr>
          <p:cNvPr id="96259" name="2 Marcador de notas">
            <a:extLst>
              <a:ext uri="{FF2B5EF4-FFF2-40B4-BE49-F238E27FC236}">
                <a16:creationId xmlns:a16="http://schemas.microsoft.com/office/drawing/2014/main" id="{F0F53D65-ED67-4066-9E2F-702E4E9D2E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6260" name="3 Marcador de número de diapositiva">
            <a:extLst>
              <a:ext uri="{FF2B5EF4-FFF2-40B4-BE49-F238E27FC236}">
                <a16:creationId xmlns:a16="http://schemas.microsoft.com/office/drawing/2014/main" id="{EA9E7BE0-48E3-4624-AEFB-863B4F26E1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9A497F8-1C0D-485A-A3BE-6D168C19E1CD}" type="slidenum">
              <a:rPr lang="es-ES" altLang="en-US"/>
              <a:pPr>
                <a:spcBef>
                  <a:spcPct val="0"/>
                </a:spcBef>
              </a:pPr>
              <a:t>49</a:t>
            </a:fld>
            <a:endParaRPr lang="es-E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a:extLst>
              <a:ext uri="{FF2B5EF4-FFF2-40B4-BE49-F238E27FC236}">
                <a16:creationId xmlns:a16="http://schemas.microsoft.com/office/drawing/2014/main" id="{E9A7704C-9F33-4317-9D10-16495849E8B7}"/>
              </a:ext>
            </a:extLst>
          </p:cNvPr>
          <p:cNvSpPr>
            <a:spLocks noGrp="1" noRot="1" noChangeAspect="1" noTextEdit="1"/>
          </p:cNvSpPr>
          <p:nvPr>
            <p:ph type="sldImg"/>
          </p:nvPr>
        </p:nvSpPr>
        <p:spPr>
          <a:ln/>
        </p:spPr>
      </p:sp>
      <p:sp>
        <p:nvSpPr>
          <p:cNvPr id="98307" name="2 Marcador de notas">
            <a:extLst>
              <a:ext uri="{FF2B5EF4-FFF2-40B4-BE49-F238E27FC236}">
                <a16:creationId xmlns:a16="http://schemas.microsoft.com/office/drawing/2014/main" id="{A8F99ADE-3CF6-41C3-8391-3D7E714E79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8308" name="3 Marcador de número de diapositiva">
            <a:extLst>
              <a:ext uri="{FF2B5EF4-FFF2-40B4-BE49-F238E27FC236}">
                <a16:creationId xmlns:a16="http://schemas.microsoft.com/office/drawing/2014/main" id="{817D64FB-95B6-4BA7-BADD-B0295303AF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30640A0-0E4B-4DF4-B6D4-63D7A01C9673}" type="slidenum">
              <a:rPr lang="es-ES" altLang="en-US"/>
              <a:pPr>
                <a:spcBef>
                  <a:spcPct val="0"/>
                </a:spcBef>
              </a:pPr>
              <a:t>50</a:t>
            </a:fld>
            <a:endParaRPr lang="es-E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a:extLst>
              <a:ext uri="{FF2B5EF4-FFF2-40B4-BE49-F238E27FC236}">
                <a16:creationId xmlns:a16="http://schemas.microsoft.com/office/drawing/2014/main" id="{CD725D07-9211-4F72-B347-3453C62FDFDB}"/>
              </a:ext>
            </a:extLst>
          </p:cNvPr>
          <p:cNvSpPr>
            <a:spLocks noGrp="1" noRot="1" noChangeAspect="1" noTextEdit="1"/>
          </p:cNvSpPr>
          <p:nvPr>
            <p:ph type="sldImg"/>
          </p:nvPr>
        </p:nvSpPr>
        <p:spPr>
          <a:ln/>
        </p:spPr>
      </p:sp>
      <p:sp>
        <p:nvSpPr>
          <p:cNvPr id="100355" name="2 Marcador de notas">
            <a:extLst>
              <a:ext uri="{FF2B5EF4-FFF2-40B4-BE49-F238E27FC236}">
                <a16:creationId xmlns:a16="http://schemas.microsoft.com/office/drawing/2014/main" id="{38C29988-21FF-42DF-9E03-BF61F2CAD9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00356" name="3 Marcador de número de diapositiva">
            <a:extLst>
              <a:ext uri="{FF2B5EF4-FFF2-40B4-BE49-F238E27FC236}">
                <a16:creationId xmlns:a16="http://schemas.microsoft.com/office/drawing/2014/main" id="{AACCF3CD-8DA3-4DE9-AA63-91B3D89DF7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C902D20-1371-477B-AF80-CBDBAC162439}" type="slidenum">
              <a:rPr lang="es-ES" altLang="en-US"/>
              <a:pPr>
                <a:spcBef>
                  <a:spcPct val="0"/>
                </a:spcBef>
              </a:pPr>
              <a:t>51</a:t>
            </a:fld>
            <a:endParaRPr lang="es-E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a:extLst>
              <a:ext uri="{FF2B5EF4-FFF2-40B4-BE49-F238E27FC236}">
                <a16:creationId xmlns:a16="http://schemas.microsoft.com/office/drawing/2014/main" id="{0403ED67-DF72-4797-B6B4-119D2B3B12F4}"/>
              </a:ext>
            </a:extLst>
          </p:cNvPr>
          <p:cNvSpPr>
            <a:spLocks noGrp="1" noRot="1" noChangeAspect="1" noTextEdit="1"/>
          </p:cNvSpPr>
          <p:nvPr>
            <p:ph type="sldImg"/>
          </p:nvPr>
        </p:nvSpPr>
        <p:spPr>
          <a:ln/>
        </p:spPr>
      </p:sp>
      <p:sp>
        <p:nvSpPr>
          <p:cNvPr id="102403" name="2 Marcador de notas">
            <a:extLst>
              <a:ext uri="{FF2B5EF4-FFF2-40B4-BE49-F238E27FC236}">
                <a16:creationId xmlns:a16="http://schemas.microsoft.com/office/drawing/2014/main" id="{4749AC1F-2B81-40D8-9D4E-1E87A9C1E3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02404" name="3 Marcador de número de diapositiva">
            <a:extLst>
              <a:ext uri="{FF2B5EF4-FFF2-40B4-BE49-F238E27FC236}">
                <a16:creationId xmlns:a16="http://schemas.microsoft.com/office/drawing/2014/main" id="{32D2D508-3B20-4689-BD78-488AD29956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176B09E-8A4B-4B6D-9315-C5B76BD59817}" type="slidenum">
              <a:rPr lang="es-ES" altLang="en-US"/>
              <a:pPr>
                <a:spcBef>
                  <a:spcPct val="0"/>
                </a:spcBef>
              </a:pPr>
              <a:t>52</a:t>
            </a:fld>
            <a:endParaRPr lang="es-E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a:extLst>
              <a:ext uri="{FF2B5EF4-FFF2-40B4-BE49-F238E27FC236}">
                <a16:creationId xmlns:a16="http://schemas.microsoft.com/office/drawing/2014/main" id="{C02CCE86-39C0-49A4-BB8E-2EE679412344}"/>
              </a:ext>
            </a:extLst>
          </p:cNvPr>
          <p:cNvSpPr>
            <a:spLocks noGrp="1" noRot="1" noChangeAspect="1" noTextEdit="1"/>
          </p:cNvSpPr>
          <p:nvPr>
            <p:ph type="sldImg"/>
          </p:nvPr>
        </p:nvSpPr>
        <p:spPr>
          <a:ln/>
        </p:spPr>
      </p:sp>
      <p:sp>
        <p:nvSpPr>
          <p:cNvPr id="104451" name="2 Marcador de notas">
            <a:extLst>
              <a:ext uri="{FF2B5EF4-FFF2-40B4-BE49-F238E27FC236}">
                <a16:creationId xmlns:a16="http://schemas.microsoft.com/office/drawing/2014/main" id="{44FF3321-CBDB-4102-9614-C00B56FA2F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04452" name="3 Marcador de número de diapositiva">
            <a:extLst>
              <a:ext uri="{FF2B5EF4-FFF2-40B4-BE49-F238E27FC236}">
                <a16:creationId xmlns:a16="http://schemas.microsoft.com/office/drawing/2014/main" id="{A97F369B-93DA-4DB1-8EFB-8ABEA75907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371EDA5-B072-4C93-8ED9-106A103E549E}" type="slidenum">
              <a:rPr lang="es-ES" altLang="en-US"/>
              <a:pPr>
                <a:spcBef>
                  <a:spcPct val="0"/>
                </a:spcBef>
              </a:pPr>
              <a:t>53</a:t>
            </a:fld>
            <a:endParaRPr lang="es-E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Marcador de imagen de diapositiva">
            <a:extLst>
              <a:ext uri="{FF2B5EF4-FFF2-40B4-BE49-F238E27FC236}">
                <a16:creationId xmlns:a16="http://schemas.microsoft.com/office/drawing/2014/main" id="{87DFE451-815C-4650-9F03-6D209EC1125A}"/>
              </a:ext>
            </a:extLst>
          </p:cNvPr>
          <p:cNvSpPr>
            <a:spLocks noGrp="1" noRot="1" noChangeAspect="1" noTextEdit="1"/>
          </p:cNvSpPr>
          <p:nvPr>
            <p:ph type="sldImg"/>
          </p:nvPr>
        </p:nvSpPr>
        <p:spPr>
          <a:ln/>
        </p:spPr>
      </p:sp>
      <p:sp>
        <p:nvSpPr>
          <p:cNvPr id="108547" name="2 Marcador de notas">
            <a:extLst>
              <a:ext uri="{FF2B5EF4-FFF2-40B4-BE49-F238E27FC236}">
                <a16:creationId xmlns:a16="http://schemas.microsoft.com/office/drawing/2014/main" id="{34A0A224-36BF-40A5-88ED-77CA809164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08548" name="3 Marcador de número de diapositiva">
            <a:extLst>
              <a:ext uri="{FF2B5EF4-FFF2-40B4-BE49-F238E27FC236}">
                <a16:creationId xmlns:a16="http://schemas.microsoft.com/office/drawing/2014/main" id="{266715A9-069E-41C3-9F52-5FCE276CA2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21261CC-32EF-4699-A69F-31FEA8606220}" type="slidenum">
              <a:rPr lang="es-ES" altLang="en-US"/>
              <a:pPr>
                <a:spcBef>
                  <a:spcPct val="0"/>
                </a:spcBef>
              </a:pPr>
              <a:t>54</a:t>
            </a:fld>
            <a:endParaRPr lang="es-E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a:extLst>
              <a:ext uri="{FF2B5EF4-FFF2-40B4-BE49-F238E27FC236}">
                <a16:creationId xmlns:a16="http://schemas.microsoft.com/office/drawing/2014/main" id="{816EF9F9-BFDE-4695-AD72-2FB806D8F088}"/>
              </a:ext>
            </a:extLst>
          </p:cNvPr>
          <p:cNvSpPr>
            <a:spLocks noGrp="1" noRot="1" noChangeAspect="1" noTextEdit="1"/>
          </p:cNvSpPr>
          <p:nvPr>
            <p:ph type="sldImg"/>
          </p:nvPr>
        </p:nvSpPr>
        <p:spPr>
          <a:ln/>
        </p:spPr>
      </p:sp>
      <p:sp>
        <p:nvSpPr>
          <p:cNvPr id="110595" name="2 Marcador de notas">
            <a:extLst>
              <a:ext uri="{FF2B5EF4-FFF2-40B4-BE49-F238E27FC236}">
                <a16:creationId xmlns:a16="http://schemas.microsoft.com/office/drawing/2014/main" id="{E049B15C-A23C-4AF8-9345-B0C6774520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10596" name="3 Marcador de número de diapositiva">
            <a:extLst>
              <a:ext uri="{FF2B5EF4-FFF2-40B4-BE49-F238E27FC236}">
                <a16:creationId xmlns:a16="http://schemas.microsoft.com/office/drawing/2014/main" id="{1FEA66A9-E16C-4899-BB48-864187F32E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0698BA0-502F-4B1A-B29A-7DD3DC17683B}" type="slidenum">
              <a:rPr lang="es-ES" altLang="en-US"/>
              <a:pPr>
                <a:spcBef>
                  <a:spcPct val="0"/>
                </a:spcBef>
              </a:pPr>
              <a:t>55</a:t>
            </a:fld>
            <a:endParaRPr lang="es-E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a:extLst>
              <a:ext uri="{FF2B5EF4-FFF2-40B4-BE49-F238E27FC236}">
                <a16:creationId xmlns:a16="http://schemas.microsoft.com/office/drawing/2014/main" id="{6E9484B0-BBB4-40F9-89A9-B6192B3E11FC}"/>
              </a:ext>
            </a:extLst>
          </p:cNvPr>
          <p:cNvSpPr>
            <a:spLocks noGrp="1" noRot="1" noChangeAspect="1" noTextEdit="1"/>
          </p:cNvSpPr>
          <p:nvPr>
            <p:ph type="sldImg"/>
          </p:nvPr>
        </p:nvSpPr>
        <p:spPr>
          <a:ln/>
        </p:spPr>
      </p:sp>
      <p:sp>
        <p:nvSpPr>
          <p:cNvPr id="23555" name="2 Marcador de notas">
            <a:extLst>
              <a:ext uri="{FF2B5EF4-FFF2-40B4-BE49-F238E27FC236}">
                <a16:creationId xmlns:a16="http://schemas.microsoft.com/office/drawing/2014/main" id="{048E6122-CA4F-43F6-8B51-B50EDBA2F0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cs typeface="Arial" panose="020B0604020202020204" pitchFamily="34" charset="0"/>
              </a:rPr>
              <a:t>As you can see the difference of the efficiency between the different kind of lamps is important, and that is why in all countries in Europe, the use of them is forbidden, or at least in almost all.</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The efficacy and efficiency is a different concept, for one hand the luminous efficacy is a number of lumens divided by Watts, and in the other hand the efficiency is a certain percentage.</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1 is 683 lm/W and this is the value that conects efficacy and efficiency.</a:t>
            </a:r>
          </a:p>
        </p:txBody>
      </p:sp>
      <p:sp>
        <p:nvSpPr>
          <p:cNvPr id="23556" name="3 Marcador de número de diapositiva">
            <a:extLst>
              <a:ext uri="{FF2B5EF4-FFF2-40B4-BE49-F238E27FC236}">
                <a16:creationId xmlns:a16="http://schemas.microsoft.com/office/drawing/2014/main" id="{2B0D4349-C87F-429A-AED1-7160E89914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D0C874D-6129-4AF1-B0AA-2D3C1484AEF3}" type="slidenum">
              <a:rPr lang="es-ES" altLang="en-US"/>
              <a:pPr>
                <a:spcBef>
                  <a:spcPct val="0"/>
                </a:spcBef>
              </a:pPr>
              <a:t>7</a:t>
            </a:fld>
            <a:endParaRPr lang="es-E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a:extLst>
              <a:ext uri="{FF2B5EF4-FFF2-40B4-BE49-F238E27FC236}">
                <a16:creationId xmlns:a16="http://schemas.microsoft.com/office/drawing/2014/main" id="{9D1C1DBB-B132-4ECF-960B-1BDE771CCB86}"/>
              </a:ext>
            </a:extLst>
          </p:cNvPr>
          <p:cNvSpPr>
            <a:spLocks noGrp="1" noRot="1" noChangeAspect="1" noTextEdit="1"/>
          </p:cNvSpPr>
          <p:nvPr>
            <p:ph type="sldImg"/>
          </p:nvPr>
        </p:nvSpPr>
        <p:spPr>
          <a:ln/>
        </p:spPr>
      </p:sp>
      <p:sp>
        <p:nvSpPr>
          <p:cNvPr id="25603" name="2 Marcador de notas">
            <a:extLst>
              <a:ext uri="{FF2B5EF4-FFF2-40B4-BE49-F238E27FC236}">
                <a16:creationId xmlns:a16="http://schemas.microsoft.com/office/drawing/2014/main" id="{BBAE861C-0754-4C9F-B83E-AAB294D161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In Spain, if you design a new lighting system for a building, or you want to modify an existing one, you will have to use this equation which connect all the parameters that you have seen before, power, area, and illuminance o lighting level. So in Spain you have to chose the lighting system that achieves a value below the VEEI established by the regulation. You have to achieve a good ligthing level using the less power as possible.</a:t>
            </a:r>
          </a:p>
        </p:txBody>
      </p:sp>
      <p:sp>
        <p:nvSpPr>
          <p:cNvPr id="25604" name="3 Marcador de número de diapositiva">
            <a:extLst>
              <a:ext uri="{FF2B5EF4-FFF2-40B4-BE49-F238E27FC236}">
                <a16:creationId xmlns:a16="http://schemas.microsoft.com/office/drawing/2014/main" id="{91508E3D-F8A5-45F0-8FAB-D5E74736C9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CD0918C-AE20-4283-89E2-B35D136D188A}" type="slidenum">
              <a:rPr lang="es-ES" altLang="en-US"/>
              <a:pPr>
                <a:spcBef>
                  <a:spcPct val="0"/>
                </a:spcBef>
              </a:pPr>
              <a:t>8</a:t>
            </a:fld>
            <a:endParaRPr lang="es-E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Marcador de imagen de diapositiva 1">
            <a:extLst>
              <a:ext uri="{FF2B5EF4-FFF2-40B4-BE49-F238E27FC236}">
                <a16:creationId xmlns:a16="http://schemas.microsoft.com/office/drawing/2014/main" id="{CEF6E2CF-D9D3-4151-8F2F-56171738E5B7}"/>
              </a:ext>
            </a:extLst>
          </p:cNvPr>
          <p:cNvSpPr>
            <a:spLocks noGrp="1" noRot="1" noChangeAspect="1" noTextEdit="1"/>
          </p:cNvSpPr>
          <p:nvPr>
            <p:ph type="sldImg"/>
          </p:nvPr>
        </p:nvSpPr>
        <p:spPr>
          <a:ln/>
        </p:spPr>
      </p:sp>
      <p:sp>
        <p:nvSpPr>
          <p:cNvPr id="41987" name="Marcador de notas 2">
            <a:extLst>
              <a:ext uri="{FF2B5EF4-FFF2-40B4-BE49-F238E27FC236}">
                <a16:creationId xmlns:a16="http://schemas.microsoft.com/office/drawing/2014/main" id="{3EAB18E7-504B-41FA-9013-74C28DA8BA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latin typeface="Arial" panose="020B0604020202020204" pitchFamily="34" charset="0"/>
                <a:cs typeface="Arial" panose="020B0604020202020204" pitchFamily="34" charset="0"/>
              </a:rPr>
              <a:t>HVAC systems!!!</a:t>
            </a:r>
          </a:p>
        </p:txBody>
      </p:sp>
      <p:sp>
        <p:nvSpPr>
          <p:cNvPr id="41988" name="Marcador de número de diapositiva 3">
            <a:extLst>
              <a:ext uri="{FF2B5EF4-FFF2-40B4-BE49-F238E27FC236}">
                <a16:creationId xmlns:a16="http://schemas.microsoft.com/office/drawing/2014/main" id="{17041F38-3E92-4C2E-A1C1-DA8436B8B4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2338">
              <a:defRPr sz="2000">
                <a:solidFill>
                  <a:schemeClr val="tx1"/>
                </a:solidFill>
                <a:latin typeface="Arial" panose="020B0604020202020204" pitchFamily="34" charset="0"/>
                <a:cs typeface="Arial" panose="020B0604020202020204" pitchFamily="34" charset="0"/>
              </a:defRPr>
            </a:lvl1pPr>
            <a:lvl2pPr marL="742950" indent="-285750" algn="ctr" defTabSz="922338">
              <a:defRPr sz="2000">
                <a:solidFill>
                  <a:schemeClr val="tx1"/>
                </a:solidFill>
                <a:latin typeface="Arial" panose="020B0604020202020204" pitchFamily="34" charset="0"/>
                <a:cs typeface="Arial" panose="020B0604020202020204" pitchFamily="34" charset="0"/>
              </a:defRPr>
            </a:lvl2pPr>
            <a:lvl3pPr marL="1143000" indent="-228600" algn="ctr" defTabSz="922338">
              <a:defRPr sz="2000">
                <a:solidFill>
                  <a:schemeClr val="tx1"/>
                </a:solidFill>
                <a:latin typeface="Arial" panose="020B0604020202020204" pitchFamily="34" charset="0"/>
                <a:cs typeface="Arial" panose="020B0604020202020204" pitchFamily="34" charset="0"/>
              </a:defRPr>
            </a:lvl3pPr>
            <a:lvl4pPr marL="1600200" indent="-228600" algn="ctr" defTabSz="922338">
              <a:defRPr sz="2000">
                <a:solidFill>
                  <a:schemeClr val="tx1"/>
                </a:solidFill>
                <a:latin typeface="Arial" panose="020B0604020202020204" pitchFamily="34" charset="0"/>
                <a:cs typeface="Arial" panose="020B0604020202020204" pitchFamily="34" charset="0"/>
              </a:defRPr>
            </a:lvl4pPr>
            <a:lvl5pPr marL="2057400" indent="-228600" algn="ctr" defTabSz="922338">
              <a:defRPr sz="2000">
                <a:solidFill>
                  <a:schemeClr val="tx1"/>
                </a:solidFill>
                <a:latin typeface="Arial" panose="020B0604020202020204" pitchFamily="34" charset="0"/>
                <a:cs typeface="Arial" panose="020B0604020202020204" pitchFamily="34" charset="0"/>
              </a:defRPr>
            </a:lvl5pPr>
            <a:lvl6pPr marL="2514600" indent="-228600" algn="ctr" defTabSz="92233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defTabSz="92233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defTabSz="92233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defTabSz="92233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a:fld id="{5A25FEEB-D4B3-4E4C-BFC7-3F4E2C9A1E53}" type="slidenum">
              <a:rPr lang="es-ES" altLang="es-ES" sz="1200"/>
              <a:pPr algn="r"/>
              <a:t>23</a:t>
            </a:fld>
            <a:endParaRPr lang="es-ES" altLang="es-E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imagen de diapositiva">
            <a:extLst>
              <a:ext uri="{FF2B5EF4-FFF2-40B4-BE49-F238E27FC236}">
                <a16:creationId xmlns:a16="http://schemas.microsoft.com/office/drawing/2014/main" id="{37C29935-AD0D-4D07-BFF3-0B01BA9775C7}"/>
              </a:ext>
            </a:extLst>
          </p:cNvPr>
          <p:cNvSpPr>
            <a:spLocks noGrp="1" noRot="1" noChangeAspect="1" noTextEdit="1"/>
          </p:cNvSpPr>
          <p:nvPr>
            <p:ph type="sldImg"/>
          </p:nvPr>
        </p:nvSpPr>
        <p:spPr>
          <a:ln/>
        </p:spPr>
      </p:sp>
      <p:sp>
        <p:nvSpPr>
          <p:cNvPr id="45059" name="2 Marcador de notas">
            <a:extLst>
              <a:ext uri="{FF2B5EF4-FFF2-40B4-BE49-F238E27FC236}">
                <a16:creationId xmlns:a16="http://schemas.microsoft.com/office/drawing/2014/main" id="{4BB20050-16A6-4927-97F1-A62597858D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latin typeface="Arial Narrow" panose="020B0606020202030204" pitchFamily="34" charset="0"/>
                <a:ea typeface="Calibri" panose="020F0502020204030204" pitchFamily="34" charset="0"/>
                <a:cs typeface="Lucida Sans Unicode" panose="020B0602030504020204" pitchFamily="34" charset="0"/>
              </a:rPr>
              <a:t>EN 12464-1 Lighting of work places – Indoor work places</a:t>
            </a:r>
          </a:p>
          <a:p>
            <a:endParaRPr lang="es-ES" altLang="en-US">
              <a:latin typeface="Arial" panose="020B0604020202020204" pitchFamily="34" charset="0"/>
              <a:ea typeface="Calibri" panose="020F0502020204030204" pitchFamily="34" charset="0"/>
              <a:cs typeface="Lucida Sans Unicode" panose="020B0602030504020204" pitchFamily="34" charset="0"/>
            </a:endParaRPr>
          </a:p>
          <a:p>
            <a:r>
              <a:rPr lang="en-US" altLang="en-US" b="1">
                <a:latin typeface="Arial" panose="020B0604020202020204" pitchFamily="34" charset="0"/>
                <a:ea typeface="Calibri" panose="020F0502020204030204" pitchFamily="34" charset="0"/>
                <a:cs typeface="Lucida Sans Unicode" panose="020B0602030504020204" pitchFamily="34" charset="0"/>
              </a:rPr>
              <a:t>This European Standard specifies requirements for lighting solutions for most indoor work places and their associated areas in terms of quantity and quality of illumination. In addition recommendations are given for good lighting practice.</a:t>
            </a:r>
          </a:p>
          <a:p>
            <a:endParaRPr lang="es-ES" altLang="en-US">
              <a:latin typeface="Arial" panose="020B0604020202020204" pitchFamily="34" charset="0"/>
              <a:ea typeface="Calibri" panose="020F0502020204030204" pitchFamily="34" charset="0"/>
              <a:cs typeface="Lucida Sans Unicode" panose="020B0602030504020204" pitchFamily="34" charset="0"/>
            </a:endParaRPr>
          </a:p>
          <a:p>
            <a:r>
              <a:rPr lang="en-US" altLang="en-US" b="1">
                <a:latin typeface="Arial" panose="020B0604020202020204" pitchFamily="34" charset="0"/>
                <a:ea typeface="Calibri" panose="020F0502020204030204" pitchFamily="34" charset="0"/>
                <a:cs typeface="Lucida Sans Unicode" panose="020B0602030504020204" pitchFamily="34" charset="0"/>
              </a:rPr>
              <a:t>This European Standard neither provides specific solutions, nor restricts the designers´ freedom from exploring new techniques nor restricts the use of innovative equipment. The illumination can be provided by daylight, artificial lighting or a combination of both.</a:t>
            </a:r>
            <a:endParaRPr lang="en-US" altLang="en-US">
              <a:latin typeface="Arial" panose="020B0604020202020204" pitchFamily="34" charset="0"/>
              <a:ea typeface="Calibri" panose="020F0502020204030204" pitchFamily="34" charset="0"/>
              <a:cs typeface="Lucida Sans Unicode" panose="020B0602030504020204" pitchFamily="34" charset="0"/>
            </a:endParaRPr>
          </a:p>
          <a:p>
            <a:endParaRPr lang="en-US" altLang="en-US">
              <a:latin typeface="Arial" panose="020B0604020202020204" pitchFamily="34" charset="0"/>
              <a:ea typeface="Calibri" panose="020F0502020204030204" pitchFamily="34" charset="0"/>
              <a:cs typeface="Lucida Sans Unicode" panose="020B0602030504020204" pitchFamily="34" charset="0"/>
            </a:endParaRPr>
          </a:p>
          <a:p>
            <a:endParaRPr lang="es-ES" altLang="es-ES">
              <a:latin typeface="Arial Narrow" panose="020B0606020202030204" pitchFamily="34" charset="0"/>
              <a:ea typeface="Calibri" panose="020F0502020204030204" pitchFamily="34" charset="0"/>
              <a:cs typeface="Lucida Sans Unicode" panose="020B0602030504020204" pitchFamily="34" charset="0"/>
            </a:endParaRPr>
          </a:p>
        </p:txBody>
      </p:sp>
      <p:sp>
        <p:nvSpPr>
          <p:cNvPr id="45060" name="3 Marcador de número de diapositiva">
            <a:extLst>
              <a:ext uri="{FF2B5EF4-FFF2-40B4-BE49-F238E27FC236}">
                <a16:creationId xmlns:a16="http://schemas.microsoft.com/office/drawing/2014/main" id="{A4E81442-CBEF-4934-95D5-09B56FE0FB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98DCC0D-9C90-43E1-AC65-BC4A1FBA525E}" type="slidenum">
              <a:rPr lang="es-ES" altLang="en-US"/>
              <a:pPr>
                <a:spcBef>
                  <a:spcPct val="0"/>
                </a:spcBef>
              </a:pPr>
              <a:t>25</a:t>
            </a:fld>
            <a:endParaRPr lang="es-E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a:extLst>
              <a:ext uri="{FF2B5EF4-FFF2-40B4-BE49-F238E27FC236}">
                <a16:creationId xmlns:a16="http://schemas.microsoft.com/office/drawing/2014/main" id="{402FD094-7EC1-496C-BAE1-DDA787E969D2}"/>
              </a:ext>
            </a:extLst>
          </p:cNvPr>
          <p:cNvSpPr>
            <a:spLocks noGrp="1" noRot="1" noChangeAspect="1" noTextEdit="1"/>
          </p:cNvSpPr>
          <p:nvPr>
            <p:ph type="sldImg"/>
          </p:nvPr>
        </p:nvSpPr>
        <p:spPr>
          <a:ln/>
        </p:spPr>
      </p:sp>
      <p:sp>
        <p:nvSpPr>
          <p:cNvPr id="47107" name="2 Marcador de notas">
            <a:extLst>
              <a:ext uri="{FF2B5EF4-FFF2-40B4-BE49-F238E27FC236}">
                <a16:creationId xmlns:a16="http://schemas.microsoft.com/office/drawing/2014/main" id="{7739FB35-98CD-4667-8862-8402548C73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a:latin typeface="Arial" panose="020B0604020202020204" pitchFamily="34" charset="0"/>
              <a:cs typeface="Arial" panose="020B0604020202020204" pitchFamily="34" charset="0"/>
            </a:endParaRPr>
          </a:p>
        </p:txBody>
      </p:sp>
      <p:sp>
        <p:nvSpPr>
          <p:cNvPr id="47108" name="3 Marcador de número de diapositiva">
            <a:extLst>
              <a:ext uri="{FF2B5EF4-FFF2-40B4-BE49-F238E27FC236}">
                <a16:creationId xmlns:a16="http://schemas.microsoft.com/office/drawing/2014/main" id="{4D1134CF-30ED-45F4-B854-3F4D965240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B27E64D-E1F1-4711-8401-D8EB5B717D00}" type="slidenum">
              <a:rPr lang="es-ES" altLang="en-US"/>
              <a:pPr>
                <a:spcBef>
                  <a:spcPct val="0"/>
                </a:spcBef>
              </a:pPr>
              <a:t>26</a:t>
            </a:fld>
            <a:endParaRPr lang="es-E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a:extLst>
              <a:ext uri="{FF2B5EF4-FFF2-40B4-BE49-F238E27FC236}">
                <a16:creationId xmlns:a16="http://schemas.microsoft.com/office/drawing/2014/main" id="{31D0CE2C-0D7B-41ED-85DA-EAA5BEA6DE3D}"/>
              </a:ext>
            </a:extLst>
          </p:cNvPr>
          <p:cNvSpPr>
            <a:spLocks noGrp="1" noRot="1" noChangeAspect="1" noTextEdit="1"/>
          </p:cNvSpPr>
          <p:nvPr>
            <p:ph type="sldImg"/>
          </p:nvPr>
        </p:nvSpPr>
        <p:spPr>
          <a:ln/>
        </p:spPr>
      </p:sp>
      <p:sp>
        <p:nvSpPr>
          <p:cNvPr id="49155" name="2 Marcador de notas">
            <a:extLst>
              <a:ext uri="{FF2B5EF4-FFF2-40B4-BE49-F238E27FC236}">
                <a16:creationId xmlns:a16="http://schemas.microsoft.com/office/drawing/2014/main" id="{D8E99502-14AE-4965-99F3-22F3D24F20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In energy audits, this equipment is used as a detection equipment. You can also use it to measure and have a more accurate analysis, but in particular cases when you detect a problem. But normally it is used to detect problems through a visual inspection.</a:t>
            </a:r>
          </a:p>
        </p:txBody>
      </p:sp>
      <p:sp>
        <p:nvSpPr>
          <p:cNvPr id="49156" name="3 Marcador de número de diapositiva">
            <a:extLst>
              <a:ext uri="{FF2B5EF4-FFF2-40B4-BE49-F238E27FC236}">
                <a16:creationId xmlns:a16="http://schemas.microsoft.com/office/drawing/2014/main" id="{EFED5739-689A-4FE4-8F0B-CF89FC8571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646099D-1013-4C1B-AEE1-F12C6457F5BA}" type="slidenum">
              <a:rPr lang="es-ES" altLang="en-US"/>
              <a:pPr>
                <a:spcBef>
                  <a:spcPct val="0"/>
                </a:spcBef>
              </a:pPr>
              <a:t>27</a:t>
            </a:fld>
            <a:endParaRPr lang="es-E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4743" y="1916831"/>
            <a:ext cx="8495708" cy="910952"/>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CECC0AA-313D-465B-B385-BC881AD61D3E}" type="datetime1">
              <a:rPr lang="de-DE" smtClean="0"/>
              <a:t>10.09.2019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274638"/>
            <a:ext cx="8403728" cy="490066"/>
          </a:xfrm>
        </p:spPr>
        <p:txBody>
          <a:bodyPr/>
          <a:lstStyle/>
          <a:p>
            <a:r>
              <a:rPr lang="de-DE"/>
              <a:t>Titelmasterformat durch Klicken bearbeiten</a:t>
            </a:r>
          </a:p>
        </p:txBody>
      </p:sp>
    </p:spTree>
    <p:extLst>
      <p:ext uri="{BB962C8B-B14F-4D97-AF65-F5344CB8AC3E}">
        <p14:creationId xmlns:p14="http://schemas.microsoft.com/office/powerpoint/2010/main" val="38892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AD89F54C-3E7E-4989-98A7-B6C9C3644CA5}" type="datetime1">
              <a:rPr lang="de-DE" smtClean="0"/>
              <a:t>10.09.2019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76991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7B45DD-13F8-4B3C-B9D2-6AF40203AC01}" type="datetime1">
              <a:rPr lang="de-DE" smtClean="0"/>
              <a:t>10.09.2019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68351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CA0605-D329-40CE-B597-340852337C23}" type="datetime1">
              <a:rPr lang="de-DE" smtClean="0"/>
              <a:t>10.09.2019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132529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2989422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399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umeracion">
    <p:spTree>
      <p:nvGrpSpPr>
        <p:cNvPr id="1" name=""/>
        <p:cNvGrpSpPr/>
        <p:nvPr/>
      </p:nvGrpSpPr>
      <p:grpSpPr>
        <a:xfrm>
          <a:off x="0" y="0"/>
          <a:ext cx="0" cy="0"/>
          <a:chOff x="0" y="0"/>
          <a:chExt cx="0" cy="0"/>
        </a:xfrm>
      </p:grpSpPr>
      <p:sp>
        <p:nvSpPr>
          <p:cNvPr id="3" name="21 Marcador de título">
            <a:extLst>
              <a:ext uri="{FF2B5EF4-FFF2-40B4-BE49-F238E27FC236}">
                <a16:creationId xmlns:a16="http://schemas.microsoft.com/office/drawing/2014/main" id="{5E1C496E-3A9D-41D1-B7D1-B7178ECA47C9}"/>
              </a:ext>
            </a:extLst>
          </p:cNvPr>
          <p:cNvSpPr txBox="1">
            <a:spLocks/>
          </p:cNvSpPr>
          <p:nvPr userDrawn="1"/>
        </p:nvSpPr>
        <p:spPr bwMode="auto">
          <a:xfrm>
            <a:off x="1331913" y="115888"/>
            <a:ext cx="7416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algn="r" eaLnBrk="1" hangingPunct="1">
              <a:lnSpc>
                <a:spcPts val="3100"/>
              </a:lnSpc>
              <a:defRPr/>
            </a:pPr>
            <a:r>
              <a:rPr lang="es-ES" altLang="en-US" sz="2800">
                <a:solidFill>
                  <a:schemeClr val="bg1"/>
                </a:solidFill>
              </a:rPr>
              <a:t>Título capítulo </a:t>
            </a:r>
            <a:endParaRPr lang="en-US" altLang="en-US" sz="2800">
              <a:solidFill>
                <a:schemeClr val="bg1"/>
              </a:solidFill>
            </a:endParaRPr>
          </a:p>
        </p:txBody>
      </p:sp>
      <p:sp>
        <p:nvSpPr>
          <p:cNvPr id="10" name="7 Marcador de contenido"/>
          <p:cNvSpPr>
            <a:spLocks noGrp="1"/>
          </p:cNvSpPr>
          <p:nvPr>
            <p:ph sz="quarter" idx="1"/>
          </p:nvPr>
        </p:nvSpPr>
        <p:spPr>
          <a:xfrm>
            <a:off x="611560" y="1628800"/>
            <a:ext cx="8136904" cy="4495800"/>
          </a:xfrm>
          <a:prstGeom prst="rect">
            <a:avLst/>
          </a:prstGeom>
        </p:spPr>
        <p:txBody>
          <a:bodyPr anchor="t">
            <a:normAutofit/>
          </a:bodyPr>
          <a:lstStyle>
            <a:lvl1pPr marL="266700" marR="0" indent="-266700" algn="just" defTabSz="914400" rtl="0" eaLnBrk="1" fontAlgn="auto" latinLnBrk="0" hangingPunct="1">
              <a:lnSpc>
                <a:spcPct val="100000"/>
              </a:lnSpc>
              <a:spcBef>
                <a:spcPts val="1000"/>
              </a:spcBef>
              <a:spcAft>
                <a:spcPts val="0"/>
              </a:spcAft>
              <a:buClr>
                <a:srgbClr val="CB541C"/>
              </a:buClr>
              <a:buSzPct val="70000"/>
              <a:buFont typeface="+mj-lt"/>
              <a:buAutoNum type="arabicPeriod"/>
              <a:tabLst/>
              <a:defRPr sz="2200" baseline="0"/>
            </a:lvl1pPr>
            <a:lvl4pPr>
              <a:buSzPct val="100000"/>
              <a:defRPr/>
            </a:lvl4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9383EFA9-1ED2-4B60-A2C1-6879B35A7F59}"/>
              </a:ext>
            </a:extLst>
          </p:cNvPr>
          <p:cNvSpPr>
            <a:spLocks noGrp="1"/>
          </p:cNvSpPr>
          <p:nvPr>
            <p:ph type="dt" sz="half" idx="10"/>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21F6B588-2AA6-4807-907F-265304D02C75}" type="datetimeFigureOut">
              <a:rPr lang="es-ES"/>
              <a:pPr>
                <a:defRPr/>
              </a:pPr>
              <a:t>10/09/2019</a:t>
            </a:fld>
            <a:endParaRPr lang="es-ES"/>
          </a:p>
        </p:txBody>
      </p:sp>
      <p:sp>
        <p:nvSpPr>
          <p:cNvPr id="5" name="4 Marcador de pie de página">
            <a:extLst>
              <a:ext uri="{FF2B5EF4-FFF2-40B4-BE49-F238E27FC236}">
                <a16:creationId xmlns:a16="http://schemas.microsoft.com/office/drawing/2014/main" id="{B03DB7CF-0BC9-46A4-BE7E-AE91EA1D82E2}"/>
              </a:ext>
            </a:extLst>
          </p:cNvPr>
          <p:cNvSpPr>
            <a:spLocks noGrp="1"/>
          </p:cNvSpPr>
          <p:nvPr>
            <p:ph type="ftr" sz="quarter" idx="11"/>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142010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umario">
    <p:spTree>
      <p:nvGrpSpPr>
        <p:cNvPr id="1" name=""/>
        <p:cNvGrpSpPr/>
        <p:nvPr/>
      </p:nvGrpSpPr>
      <p:grpSpPr>
        <a:xfrm>
          <a:off x="0" y="0"/>
          <a:ext cx="0" cy="0"/>
          <a:chOff x="0" y="0"/>
          <a:chExt cx="0" cy="0"/>
        </a:xfrm>
      </p:grpSpPr>
      <p:sp>
        <p:nvSpPr>
          <p:cNvPr id="4" name="21 Marcador de título">
            <a:extLst>
              <a:ext uri="{FF2B5EF4-FFF2-40B4-BE49-F238E27FC236}">
                <a16:creationId xmlns:a16="http://schemas.microsoft.com/office/drawing/2014/main" id="{8A87A4F0-3F8E-4CA5-A327-766C5D4691E8}"/>
              </a:ext>
            </a:extLst>
          </p:cNvPr>
          <p:cNvSpPr txBox="1">
            <a:spLocks/>
          </p:cNvSpPr>
          <p:nvPr userDrawn="1"/>
        </p:nvSpPr>
        <p:spPr bwMode="auto">
          <a:xfrm>
            <a:off x="1331913" y="115888"/>
            <a:ext cx="7416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lnSpc>
                <a:spcPts val="3100"/>
              </a:lnSpc>
              <a:defRPr/>
            </a:pPr>
            <a:r>
              <a:rPr lang="es-ES" sz="2800">
                <a:solidFill>
                  <a:schemeClr val="bg1"/>
                </a:solidFill>
                <a:latin typeface="Garamond" pitchFamily="18" charset="0"/>
                <a:cs typeface="+mn-cs"/>
              </a:rPr>
              <a:t>Sumario </a:t>
            </a:r>
            <a:endParaRPr lang="en-US" sz="2800">
              <a:solidFill>
                <a:schemeClr val="bg1"/>
              </a:solidFill>
              <a:latin typeface="Garamond" pitchFamily="18" charset="0"/>
              <a:cs typeface="+mn-cs"/>
            </a:endParaRPr>
          </a:p>
        </p:txBody>
      </p:sp>
      <p:sp>
        <p:nvSpPr>
          <p:cNvPr id="3" name="2 Marcador de texto"/>
          <p:cNvSpPr>
            <a:spLocks noGrp="1"/>
          </p:cNvSpPr>
          <p:nvPr>
            <p:ph type="body" idx="1"/>
          </p:nvPr>
        </p:nvSpPr>
        <p:spPr>
          <a:xfrm>
            <a:off x="395536" y="1916832"/>
            <a:ext cx="7704856" cy="3816424"/>
          </a:xfrm>
          <a:prstGeom prst="rect">
            <a:avLst/>
          </a:prstGeom>
        </p:spPr>
        <p:txBody>
          <a:bodyPr/>
          <a:lstStyle>
            <a:lvl1pPr marL="449263" marR="0" indent="-449263" algn="just" defTabSz="914400" rtl="0" eaLnBrk="1" fontAlgn="auto" latinLnBrk="0" hangingPunct="1">
              <a:lnSpc>
                <a:spcPct val="100000"/>
              </a:lnSpc>
              <a:spcBef>
                <a:spcPts val="700"/>
              </a:spcBef>
              <a:spcAft>
                <a:spcPts val="0"/>
              </a:spcAft>
              <a:buClr>
                <a:srgbClr val="E15606"/>
              </a:buClr>
              <a:buSzPct val="100000"/>
              <a:buFont typeface="+mj-lt"/>
              <a:buAutoNum type="arabicPeriod"/>
              <a:tabLst/>
              <a:defRPr sz="2400" baseline="0">
                <a:solidFill>
                  <a:srgbClr val="002857"/>
                </a:solidFill>
              </a:defRPr>
            </a:lvl1pPr>
            <a:lvl2pPr marL="708660" indent="-342900">
              <a:buFont typeface="+mj-lt"/>
              <a:buNone/>
              <a:defRPr sz="1800" baseline="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3" name="21 Marcador de título"/>
          <p:cNvSpPr>
            <a:spLocks noGrp="1"/>
          </p:cNvSpPr>
          <p:nvPr>
            <p:ph type="title"/>
          </p:nvPr>
        </p:nvSpPr>
        <p:spPr>
          <a:xfrm>
            <a:off x="395536" y="44624"/>
            <a:ext cx="3240360" cy="1008112"/>
          </a:xfrm>
          <a:prstGeom prst="rect">
            <a:avLst/>
          </a:prstGeom>
        </p:spPr>
        <p:txBody>
          <a:bodyPr>
            <a:normAutofit/>
          </a:bodyPr>
          <a:lstStyle>
            <a:lvl1pPr>
              <a:defRPr/>
            </a:lvl1pPr>
          </a:lstStyle>
          <a:p>
            <a:r>
              <a:rPr lang="es-ES"/>
              <a:t>Haga clic para modificar el estilo de título del patrón</a:t>
            </a:r>
            <a:endParaRPr lang="en-US"/>
          </a:p>
        </p:txBody>
      </p:sp>
      <p:sp>
        <p:nvSpPr>
          <p:cNvPr id="5" name="11 Marcador de fecha">
            <a:extLst>
              <a:ext uri="{FF2B5EF4-FFF2-40B4-BE49-F238E27FC236}">
                <a16:creationId xmlns:a16="http://schemas.microsoft.com/office/drawing/2014/main" id="{A54EDCDA-1530-4AB8-B2AA-2B951D5F84D4}"/>
              </a:ext>
            </a:extLst>
          </p:cNvPr>
          <p:cNvSpPr>
            <a:spLocks noGrp="1"/>
          </p:cNvSpPr>
          <p:nvPr>
            <p:ph type="dt" sz="half" idx="10"/>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22B31FDE-D8E3-4DBC-A3D5-61C6C77118D9}" type="datetimeFigureOut">
              <a:rPr lang="es-ES"/>
              <a:pPr>
                <a:defRPr/>
              </a:pPr>
              <a:t>10/09/2019</a:t>
            </a:fld>
            <a:endParaRPr lang="es-ES"/>
          </a:p>
        </p:txBody>
      </p:sp>
      <p:sp>
        <p:nvSpPr>
          <p:cNvPr id="6" name="13 Marcador de pie de página">
            <a:extLst>
              <a:ext uri="{FF2B5EF4-FFF2-40B4-BE49-F238E27FC236}">
                <a16:creationId xmlns:a16="http://schemas.microsoft.com/office/drawing/2014/main" id="{4C0B7110-5A53-48A9-94CD-EC89EBC90F6E}"/>
              </a:ext>
            </a:extLst>
          </p:cNvPr>
          <p:cNvSpPr>
            <a:spLocks noGrp="1"/>
          </p:cNvSpPr>
          <p:nvPr>
            <p:ph type="ftr" sz="quarter" idx="11"/>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327465539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arativa">
    <p:spTree>
      <p:nvGrpSpPr>
        <p:cNvPr id="1" name=""/>
        <p:cNvGrpSpPr/>
        <p:nvPr/>
      </p:nvGrpSpPr>
      <p:grpSpPr>
        <a:xfrm>
          <a:off x="0" y="0"/>
          <a:ext cx="0" cy="0"/>
          <a:chOff x="0" y="0"/>
          <a:chExt cx="0" cy="0"/>
        </a:xfrm>
      </p:grpSpPr>
      <p:sp>
        <p:nvSpPr>
          <p:cNvPr id="9" name="8 Marcador de contenido"/>
          <p:cNvSpPr>
            <a:spLocks noGrp="1"/>
          </p:cNvSpPr>
          <p:nvPr>
            <p:ph sz="quarter" idx="1"/>
          </p:nvPr>
        </p:nvSpPr>
        <p:spPr>
          <a:xfrm>
            <a:off x="609600" y="1916832"/>
            <a:ext cx="3886200" cy="4244734"/>
          </a:xfrm>
          <a:prstGeom prst="rect">
            <a:avLst/>
          </a:prstGeom>
        </p:spPr>
        <p:txBody>
          <a:bodyPr>
            <a:normAutofit/>
          </a:bodyPr>
          <a:lstStyle>
            <a:lvl1pPr marL="266700" marR="0" indent="-266700" algn="l" defTabSz="914400" rtl="0" eaLnBrk="1" fontAlgn="auto" latinLnBrk="0" hangingPunct="1">
              <a:lnSpc>
                <a:spcPct val="100000"/>
              </a:lnSpc>
              <a:spcBef>
                <a:spcPts val="700"/>
              </a:spcBef>
              <a:spcAft>
                <a:spcPts val="0"/>
              </a:spcAft>
              <a:buClr>
                <a:srgbClr val="CB541C"/>
              </a:buClr>
              <a:buSzPct val="70000"/>
              <a:buFont typeface="Wingdings" pitchFamily="2" charset="2"/>
              <a:buChar char=""/>
              <a:tabLst/>
              <a:defRPr sz="1800"/>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1" name="10 Marcador de contenido"/>
          <p:cNvSpPr>
            <a:spLocks noGrp="1"/>
          </p:cNvSpPr>
          <p:nvPr>
            <p:ph sz="quarter" idx="2"/>
          </p:nvPr>
        </p:nvSpPr>
        <p:spPr>
          <a:xfrm>
            <a:off x="4860000" y="1916832"/>
            <a:ext cx="3886200" cy="4244734"/>
          </a:xfrm>
          <a:prstGeom prst="rect">
            <a:avLst/>
          </a:prstGeom>
        </p:spPr>
        <p:txBody>
          <a:bodyPr>
            <a:normAutofit/>
          </a:bodyPr>
          <a:lstStyle>
            <a:lvl1pPr marL="266700" marR="0" indent="-266700" algn="l" defTabSz="914400" rtl="0" eaLnBrk="1" fontAlgn="auto" latinLnBrk="0" hangingPunct="1">
              <a:lnSpc>
                <a:spcPct val="100000"/>
              </a:lnSpc>
              <a:spcBef>
                <a:spcPts val="700"/>
              </a:spcBef>
              <a:spcAft>
                <a:spcPts val="0"/>
              </a:spcAft>
              <a:buClr>
                <a:srgbClr val="CB541C"/>
              </a:buClr>
              <a:buSzPct val="70000"/>
              <a:buFont typeface="Wingdings" pitchFamily="2" charset="2"/>
              <a:buChar char=""/>
              <a:tabLst/>
              <a:defRPr sz="1800"/>
            </a:lvl1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10" name="21 Marcador de título"/>
          <p:cNvSpPr>
            <a:spLocks noGrp="1"/>
          </p:cNvSpPr>
          <p:nvPr>
            <p:ph type="title"/>
          </p:nvPr>
        </p:nvSpPr>
        <p:spPr>
          <a:xfrm>
            <a:off x="396000" y="0"/>
            <a:ext cx="7416824" cy="1008112"/>
          </a:xfrm>
          <a:prstGeom prst="rect">
            <a:avLst/>
          </a:prstGeom>
        </p:spPr>
        <p:txBody>
          <a:bodyPr>
            <a:normAutofit/>
          </a:bodyPr>
          <a:lstStyle/>
          <a:p>
            <a:r>
              <a:rPr lang="es-ES"/>
              <a:t>Título capítulo </a:t>
            </a:r>
            <a:endParaRPr lang="en-US"/>
          </a:p>
        </p:txBody>
      </p:sp>
      <p:sp>
        <p:nvSpPr>
          <p:cNvPr id="7" name="7 Marcador de contenido"/>
          <p:cNvSpPr>
            <a:spLocks noGrp="1"/>
          </p:cNvSpPr>
          <p:nvPr>
            <p:ph sz="quarter" idx="13"/>
          </p:nvPr>
        </p:nvSpPr>
        <p:spPr>
          <a:xfrm>
            <a:off x="611560" y="1484784"/>
            <a:ext cx="3888432" cy="432048"/>
          </a:xfrm>
          <a:prstGeom prst="rect">
            <a:avLst/>
          </a:prstGeom>
          <a:solidFill>
            <a:srgbClr val="E15606"/>
          </a:solidFill>
        </p:spPr>
        <p:txBody>
          <a:bodyPr anchor="ctr">
            <a:noAutofit/>
          </a:bodyPr>
          <a:lstStyle>
            <a:lvl1pPr marL="0" indent="0" algn="ctr" eaLnBrk="1" latinLnBrk="0" hangingPunct="1">
              <a:spcBef>
                <a:spcPts val="1000"/>
              </a:spcBef>
              <a:buNone/>
              <a:defRPr sz="2400" baseline="0">
                <a:solidFill>
                  <a:schemeClr val="bg1"/>
                </a:solidFill>
              </a:defRPr>
            </a:lvl1pPr>
            <a:lvl4pPr>
              <a:buSzPct val="100000"/>
              <a:defRPr/>
            </a:lvl4pPr>
          </a:lstStyle>
          <a:p>
            <a:pPr lvl="0"/>
            <a:r>
              <a:rPr lang="es-ES"/>
              <a:t>Haga clic para modificar el estilo de texto del patrón</a:t>
            </a:r>
          </a:p>
        </p:txBody>
      </p:sp>
      <p:sp>
        <p:nvSpPr>
          <p:cNvPr id="13" name="7 Marcador de contenido"/>
          <p:cNvSpPr>
            <a:spLocks noGrp="1"/>
          </p:cNvSpPr>
          <p:nvPr>
            <p:ph sz="quarter" idx="18"/>
          </p:nvPr>
        </p:nvSpPr>
        <p:spPr>
          <a:xfrm>
            <a:off x="4860032" y="1484784"/>
            <a:ext cx="3888432" cy="432048"/>
          </a:xfrm>
          <a:prstGeom prst="rect">
            <a:avLst/>
          </a:prstGeom>
          <a:solidFill>
            <a:srgbClr val="E15606"/>
          </a:solidFill>
        </p:spPr>
        <p:txBody>
          <a:bodyPr anchor="ctr">
            <a:noAutofit/>
          </a:bodyPr>
          <a:lstStyle>
            <a:lvl1pPr marL="0" indent="0" algn="ctr" eaLnBrk="1" latinLnBrk="0" hangingPunct="1">
              <a:spcBef>
                <a:spcPts val="1000"/>
              </a:spcBef>
              <a:buNone/>
              <a:defRPr sz="2400" baseline="0">
                <a:solidFill>
                  <a:schemeClr val="bg1"/>
                </a:solidFill>
              </a:defRPr>
            </a:lvl1pPr>
            <a:lvl4pPr>
              <a:buSzPct val="100000"/>
              <a:defRPr/>
            </a:lvl4pPr>
          </a:lstStyle>
          <a:p>
            <a:pPr lvl="0"/>
            <a:r>
              <a:rPr lang="es-ES"/>
              <a:t>Haga clic para modificar el estilo de texto del patrón</a:t>
            </a:r>
          </a:p>
        </p:txBody>
      </p:sp>
      <p:sp>
        <p:nvSpPr>
          <p:cNvPr id="8" name="7 Marcador de fecha">
            <a:extLst>
              <a:ext uri="{FF2B5EF4-FFF2-40B4-BE49-F238E27FC236}">
                <a16:creationId xmlns:a16="http://schemas.microsoft.com/office/drawing/2014/main" id="{6CDADDEF-16D3-4BB9-8D29-AF851CB66862}"/>
              </a:ext>
            </a:extLst>
          </p:cNvPr>
          <p:cNvSpPr>
            <a:spLocks noGrp="1"/>
          </p:cNvSpPr>
          <p:nvPr>
            <p:ph type="dt" sz="half" idx="19"/>
          </p:nvPr>
        </p:nvSpPr>
        <p:spPr>
          <a:xfrm>
            <a:off x="395288" y="6492875"/>
            <a:ext cx="1081087" cy="365125"/>
          </a:xfrm>
          <a:prstGeom prst="rect">
            <a:avLst/>
          </a:prstGeom>
        </p:spPr>
        <p:txBody>
          <a:bodyPr rtlCol="0"/>
          <a:lstStyle>
            <a:lvl1pPr algn="ctr" eaLnBrk="1" hangingPunct="1">
              <a:defRPr>
                <a:latin typeface="Arial" charset="0"/>
                <a:cs typeface="+mn-cs"/>
              </a:defRPr>
            </a:lvl1pPr>
          </a:lstStyle>
          <a:p>
            <a:pPr>
              <a:defRPr/>
            </a:pPr>
            <a:fld id="{1BEE76AF-4C24-4D25-B954-635F6B0340BC}" type="datetimeFigureOut">
              <a:rPr lang="es-ES"/>
              <a:pPr>
                <a:defRPr/>
              </a:pPr>
              <a:t>10/09/2019</a:t>
            </a:fld>
            <a:endParaRPr lang="es-ES"/>
          </a:p>
        </p:txBody>
      </p:sp>
      <p:sp>
        <p:nvSpPr>
          <p:cNvPr id="12" name="11 Marcador de pie de página">
            <a:extLst>
              <a:ext uri="{FF2B5EF4-FFF2-40B4-BE49-F238E27FC236}">
                <a16:creationId xmlns:a16="http://schemas.microsoft.com/office/drawing/2014/main" id="{E55C622C-8DE6-4493-A9A0-2C565F5D6785}"/>
              </a:ext>
            </a:extLst>
          </p:cNvPr>
          <p:cNvSpPr>
            <a:spLocks noGrp="1"/>
          </p:cNvSpPr>
          <p:nvPr>
            <p:ph type="ftr" sz="quarter" idx="20"/>
          </p:nvPr>
        </p:nvSpPr>
        <p:spPr>
          <a:xfrm>
            <a:off x="1527175" y="6488113"/>
            <a:ext cx="1676400" cy="369887"/>
          </a:xfrm>
          <a:prstGeom prst="rect">
            <a:avLst/>
          </a:prstGeom>
        </p:spPr>
        <p:txBody>
          <a:bodyPr rtlCol="0"/>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406412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08912" cy="1052736"/>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7123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o con puntos">
    <p:spTree>
      <p:nvGrpSpPr>
        <p:cNvPr id="1" name=""/>
        <p:cNvGrpSpPr/>
        <p:nvPr/>
      </p:nvGrpSpPr>
      <p:grpSpPr>
        <a:xfrm>
          <a:off x="0" y="0"/>
          <a:ext cx="0" cy="0"/>
          <a:chOff x="0" y="0"/>
          <a:chExt cx="0" cy="0"/>
        </a:xfrm>
      </p:grpSpPr>
      <p:sp>
        <p:nvSpPr>
          <p:cNvPr id="4" name="3 Marcador de fecha">
            <a:extLst>
              <a:ext uri="{FF2B5EF4-FFF2-40B4-BE49-F238E27FC236}">
                <a16:creationId xmlns:a16="http://schemas.microsoft.com/office/drawing/2014/main" id="{0D1C1C9E-7D3E-4914-B3DC-387D8C7E9F52}"/>
              </a:ext>
            </a:extLst>
          </p:cNvPr>
          <p:cNvSpPr>
            <a:spLocks noGrp="1"/>
          </p:cNvSpPr>
          <p:nvPr>
            <p:ph type="dt" sz="half" idx="10"/>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D3E82F99-C6C3-43EA-A764-FDFA1B30DF6B}" type="datetimeFigureOut">
              <a:rPr lang="es-ES"/>
              <a:pPr>
                <a:defRPr/>
              </a:pPr>
              <a:t>10/09/2019</a:t>
            </a:fld>
            <a:endParaRPr lang="es-ES"/>
          </a:p>
        </p:txBody>
      </p:sp>
      <p:sp>
        <p:nvSpPr>
          <p:cNvPr id="5" name="4 Marcador de pie de página">
            <a:extLst>
              <a:ext uri="{FF2B5EF4-FFF2-40B4-BE49-F238E27FC236}">
                <a16:creationId xmlns:a16="http://schemas.microsoft.com/office/drawing/2014/main" id="{ACB4C7D6-BB5B-4044-BC4B-116F96788F36}"/>
              </a:ext>
            </a:extLst>
          </p:cNvPr>
          <p:cNvSpPr>
            <a:spLocks noGrp="1"/>
          </p:cNvSpPr>
          <p:nvPr>
            <p:ph type="ftr" sz="quarter" idx="11"/>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356364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Inhaltsplatzhalter 2"/>
          <p:cNvSpPr>
            <a:spLocks noGrp="1"/>
          </p:cNvSpPr>
          <p:nvPr>
            <p:ph idx="1"/>
          </p:nvPr>
        </p:nvSpPr>
        <p:spPr/>
        <p:txBody>
          <a:bodyPr/>
          <a:lstStyle>
            <a:lvl1pPr>
              <a:defRPr sz="1900" b="1"/>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A8E5087-61B5-49F9-A7BA-21236901373C}" type="datetime1">
              <a:rPr lang="de-DE" smtClean="0"/>
              <a:t>10.09.2019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a:t>Formatvorlage des Untertitelmasters durch Klicken bearbeiten</a:t>
            </a:r>
          </a:p>
        </p:txBody>
      </p:sp>
    </p:spTree>
    <p:extLst>
      <p:ext uri="{BB962C8B-B14F-4D97-AF65-F5344CB8AC3E}">
        <p14:creationId xmlns:p14="http://schemas.microsoft.com/office/powerpoint/2010/main" val="2783182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umeracion con texto destacado">
    <p:spTree>
      <p:nvGrpSpPr>
        <p:cNvPr id="1" name=""/>
        <p:cNvGrpSpPr/>
        <p:nvPr/>
      </p:nvGrpSpPr>
      <p:grpSpPr>
        <a:xfrm>
          <a:off x="0" y="0"/>
          <a:ext cx="0" cy="0"/>
          <a:chOff x="0" y="0"/>
          <a:chExt cx="0" cy="0"/>
        </a:xfrm>
      </p:grpSpPr>
      <p:sp>
        <p:nvSpPr>
          <p:cNvPr id="4" name="21 Marcador de título">
            <a:extLst>
              <a:ext uri="{FF2B5EF4-FFF2-40B4-BE49-F238E27FC236}">
                <a16:creationId xmlns:a16="http://schemas.microsoft.com/office/drawing/2014/main" id="{3E6A8A87-1690-41DB-BBD6-BCFD9E9EC61C}"/>
              </a:ext>
            </a:extLst>
          </p:cNvPr>
          <p:cNvSpPr txBox="1">
            <a:spLocks/>
          </p:cNvSpPr>
          <p:nvPr userDrawn="1"/>
        </p:nvSpPr>
        <p:spPr bwMode="auto">
          <a:xfrm>
            <a:off x="1331913" y="115888"/>
            <a:ext cx="7416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algn="r" eaLnBrk="1" hangingPunct="1">
              <a:lnSpc>
                <a:spcPts val="3100"/>
              </a:lnSpc>
              <a:defRPr/>
            </a:pPr>
            <a:r>
              <a:rPr lang="es-ES" altLang="en-US" sz="2800">
                <a:solidFill>
                  <a:schemeClr val="bg1"/>
                </a:solidFill>
              </a:rPr>
              <a:t>Título capítulo </a:t>
            </a:r>
            <a:endParaRPr lang="en-US" altLang="en-US" sz="2800">
              <a:solidFill>
                <a:schemeClr val="bg1"/>
              </a:solidFill>
            </a:endParaRPr>
          </a:p>
        </p:txBody>
      </p:sp>
      <p:sp>
        <p:nvSpPr>
          <p:cNvPr id="10" name="7 Marcador de contenido"/>
          <p:cNvSpPr>
            <a:spLocks noGrp="1"/>
          </p:cNvSpPr>
          <p:nvPr>
            <p:ph sz="quarter" idx="1"/>
          </p:nvPr>
        </p:nvSpPr>
        <p:spPr>
          <a:xfrm>
            <a:off x="3491880" y="2124000"/>
            <a:ext cx="5184576" cy="4041304"/>
          </a:xfrm>
          <a:prstGeom prst="rect">
            <a:avLst/>
          </a:prstGeom>
        </p:spPr>
        <p:txBody>
          <a:bodyPr anchor="t">
            <a:normAutofit/>
          </a:bodyPr>
          <a:lstStyle>
            <a:lvl1pPr marL="266700" marR="0" indent="-266700" algn="just" defTabSz="914400" rtl="0" eaLnBrk="1" fontAlgn="auto" latinLnBrk="0" hangingPunct="1">
              <a:lnSpc>
                <a:spcPct val="100000"/>
              </a:lnSpc>
              <a:spcBef>
                <a:spcPts val="1000"/>
              </a:spcBef>
              <a:spcAft>
                <a:spcPts val="0"/>
              </a:spcAft>
              <a:buClr>
                <a:srgbClr val="E15606"/>
              </a:buClr>
              <a:buSzPct val="70000"/>
              <a:buFont typeface="+mj-lt"/>
              <a:buAutoNum type="arabicPeriod"/>
              <a:tabLst/>
              <a:defRPr sz="2000" baseline="0"/>
            </a:lvl1pPr>
            <a:lvl4pPr>
              <a:buSzPct val="100000"/>
              <a:defRPr/>
            </a:lvl4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2" name="7 Marcador de contenido"/>
          <p:cNvSpPr>
            <a:spLocks noGrp="1"/>
          </p:cNvSpPr>
          <p:nvPr>
            <p:ph sz="quarter" idx="13"/>
          </p:nvPr>
        </p:nvSpPr>
        <p:spPr>
          <a:xfrm>
            <a:off x="539552" y="1628800"/>
            <a:ext cx="2664296" cy="2448272"/>
          </a:xfrm>
          <a:prstGeom prst="rect">
            <a:avLst/>
          </a:prstGeom>
        </p:spPr>
        <p:txBody>
          <a:bodyPr anchor="t">
            <a:noAutofit/>
          </a:bodyPr>
          <a:lstStyle>
            <a:lvl1pPr marL="0" indent="0" algn="r" eaLnBrk="1" latinLnBrk="0" hangingPunct="1">
              <a:spcBef>
                <a:spcPts val="1000"/>
              </a:spcBef>
              <a:buNone/>
              <a:defRPr sz="2800" baseline="0">
                <a:solidFill>
                  <a:srgbClr val="E15606"/>
                </a:solidFill>
              </a:defRPr>
            </a:lvl1pPr>
            <a:lvl4pPr>
              <a:buSzPct val="100000"/>
              <a:defRPr/>
            </a:lvl4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F2427B83-5D82-4BC6-B1E5-F59DF2D70D00}"/>
              </a:ext>
            </a:extLst>
          </p:cNvPr>
          <p:cNvSpPr>
            <a:spLocks noGrp="1"/>
          </p:cNvSpPr>
          <p:nvPr>
            <p:ph type="dt" sz="half" idx="14"/>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2D3B3614-331C-4E32-B2A6-178BED712954}" type="datetimeFigureOut">
              <a:rPr lang="es-ES"/>
              <a:pPr>
                <a:defRPr/>
              </a:pPr>
              <a:t>10/09/2019</a:t>
            </a:fld>
            <a:endParaRPr lang="es-ES"/>
          </a:p>
        </p:txBody>
      </p:sp>
      <p:sp>
        <p:nvSpPr>
          <p:cNvPr id="6" name="4 Marcador de pie de página">
            <a:extLst>
              <a:ext uri="{FF2B5EF4-FFF2-40B4-BE49-F238E27FC236}">
                <a16:creationId xmlns:a16="http://schemas.microsoft.com/office/drawing/2014/main" id="{BFA33A14-62D6-4521-9520-79A65A4B5D26}"/>
              </a:ext>
            </a:extLst>
          </p:cNvPr>
          <p:cNvSpPr>
            <a:spLocks noGrp="1"/>
          </p:cNvSpPr>
          <p:nvPr>
            <p:ph type="ftr" sz="quarter" idx="15"/>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3825076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rafica con pie">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08912" cy="1052736"/>
          </a:xfrm>
          <a:prstGeom prst="rect">
            <a:avLst/>
          </a:prstGeom>
        </p:spPr>
        <p:txBody>
          <a:bodyPr/>
          <a:lstStyle/>
          <a:p>
            <a:r>
              <a:rPr lang="es-ES"/>
              <a:t>Haga clic para modificar el estilo de título del patrón</a:t>
            </a:r>
          </a:p>
        </p:txBody>
      </p:sp>
      <p:sp>
        <p:nvSpPr>
          <p:cNvPr id="5" name="7 Marcador de contenido"/>
          <p:cNvSpPr>
            <a:spLocks noGrp="1"/>
          </p:cNvSpPr>
          <p:nvPr>
            <p:ph sz="quarter" idx="1"/>
          </p:nvPr>
        </p:nvSpPr>
        <p:spPr>
          <a:xfrm>
            <a:off x="611560" y="1916832"/>
            <a:ext cx="5544616" cy="3960440"/>
          </a:xfrm>
          <a:prstGeom prst="rect">
            <a:avLst/>
          </a:prstGeom>
        </p:spPr>
        <p:txBody>
          <a:bodyPr anchor="ctr">
            <a:normAutofit/>
          </a:bodyPr>
          <a:lstStyle>
            <a:lvl1pPr marL="0" indent="0" algn="ctr" eaLnBrk="1" latinLnBrk="0" hangingPunct="1">
              <a:spcBef>
                <a:spcPts val="1000"/>
              </a:spcBef>
              <a:buNone/>
              <a:defRPr sz="2200" baseline="0"/>
            </a:lvl1pPr>
            <a:lvl4pPr>
              <a:buSzPct val="100000"/>
              <a:defRPr/>
            </a:lvl4pPr>
          </a:lstStyle>
          <a:p>
            <a:pPr lvl="0"/>
            <a:r>
              <a:rPr lang="es-ES"/>
              <a:t>Haga clic para modificar el estilo de texto del patrón</a:t>
            </a:r>
          </a:p>
        </p:txBody>
      </p:sp>
      <p:sp>
        <p:nvSpPr>
          <p:cNvPr id="6" name="3 Marcador de texto"/>
          <p:cNvSpPr>
            <a:spLocks noGrp="1"/>
          </p:cNvSpPr>
          <p:nvPr>
            <p:ph type="body" sz="half" idx="2"/>
          </p:nvPr>
        </p:nvSpPr>
        <p:spPr>
          <a:xfrm>
            <a:off x="6372200" y="4437112"/>
            <a:ext cx="1800200" cy="1512168"/>
          </a:xfrm>
          <a:prstGeom prst="rect">
            <a:avLst/>
          </a:prstGeom>
        </p:spPr>
        <p:txBody>
          <a:bodyPr anchor="b"/>
          <a:lstStyle>
            <a:lvl1pPr marL="0" indent="0">
              <a:buFontTx/>
              <a:buNone/>
              <a:defRPr sz="1700" baseline="0">
                <a:solidFill>
                  <a:srgbClr val="192D53"/>
                </a:solidFill>
              </a:defRPr>
            </a:lvl1pPr>
            <a:lvl2pPr>
              <a:buFontTx/>
              <a:buNone/>
              <a:defRPr sz="1200"/>
            </a:lvl2pPr>
            <a:lvl3pPr>
              <a:buFontTx/>
              <a:buNone/>
              <a:defRPr sz="1000"/>
            </a:lvl3pPr>
            <a:lvl4pPr>
              <a:buFontTx/>
              <a:buNone/>
              <a:defRPr sz="900"/>
            </a:lvl4pPr>
            <a:lvl5pPr>
              <a:buFontTx/>
              <a:buNone/>
              <a:defRPr sz="900"/>
            </a:lvl5pPr>
          </a:lstStyle>
          <a:p>
            <a:pPr lvl="0"/>
            <a:r>
              <a:rPr lang="es-ES"/>
              <a:t>Haga clic para modificar el estilo de texto del patrón</a:t>
            </a:r>
          </a:p>
        </p:txBody>
      </p:sp>
      <p:sp>
        <p:nvSpPr>
          <p:cNvPr id="7" name="2 Marcador de pie de página">
            <a:extLst>
              <a:ext uri="{FF2B5EF4-FFF2-40B4-BE49-F238E27FC236}">
                <a16:creationId xmlns:a16="http://schemas.microsoft.com/office/drawing/2014/main" id="{30A541F4-10F6-403B-B333-38689751DD16}"/>
              </a:ext>
            </a:extLst>
          </p:cNvPr>
          <p:cNvSpPr>
            <a:spLocks noGrp="1"/>
          </p:cNvSpPr>
          <p:nvPr>
            <p:ph type="ftr" sz="quarter" idx="10"/>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
        <p:nvSpPr>
          <p:cNvPr id="8" name="3 Marcador de fecha">
            <a:extLst>
              <a:ext uri="{FF2B5EF4-FFF2-40B4-BE49-F238E27FC236}">
                <a16:creationId xmlns:a16="http://schemas.microsoft.com/office/drawing/2014/main" id="{D73BD827-AAEE-41BD-B611-78536F3D6DC1}"/>
              </a:ext>
            </a:extLst>
          </p:cNvPr>
          <p:cNvSpPr>
            <a:spLocks noGrp="1"/>
          </p:cNvSpPr>
          <p:nvPr>
            <p:ph type="dt" sz="half" idx="11"/>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3CA0B569-F892-4E44-9FF1-11794BA7454B}" type="datetimeFigureOut">
              <a:rPr lang="es-ES"/>
              <a:pPr>
                <a:defRPr/>
              </a:pPr>
              <a:t>10/09/2019</a:t>
            </a:fld>
            <a:endParaRPr lang="es-ES"/>
          </a:p>
        </p:txBody>
      </p:sp>
    </p:spTree>
    <p:extLst>
      <p:ext uri="{BB962C8B-B14F-4D97-AF65-F5344CB8AC3E}">
        <p14:creationId xmlns:p14="http://schemas.microsoft.com/office/powerpoint/2010/main" val="3066698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ortadilla de Seccion">
    <p:spTree>
      <p:nvGrpSpPr>
        <p:cNvPr id="1" name=""/>
        <p:cNvGrpSpPr/>
        <p:nvPr/>
      </p:nvGrpSpPr>
      <p:grpSpPr>
        <a:xfrm>
          <a:off x="0" y="0"/>
          <a:ext cx="0" cy="0"/>
          <a:chOff x="0" y="0"/>
          <a:chExt cx="0" cy="0"/>
        </a:xfrm>
      </p:grpSpPr>
      <p:pic>
        <p:nvPicPr>
          <p:cNvPr id="4" name="1 Imagen" descr="logoTransNegativo.png">
            <a:extLst>
              <a:ext uri="{FF2B5EF4-FFF2-40B4-BE49-F238E27FC236}">
                <a16:creationId xmlns:a16="http://schemas.microsoft.com/office/drawing/2014/main" id="{FE3DC5B5-E220-4A0F-873C-6A8C794E2B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88" y="6551613"/>
            <a:ext cx="69215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7 Título"/>
          <p:cNvSpPr>
            <a:spLocks noGrp="1"/>
          </p:cNvSpPr>
          <p:nvPr>
            <p:ph type="ctrTitle"/>
          </p:nvPr>
        </p:nvSpPr>
        <p:spPr>
          <a:xfrm>
            <a:off x="467544" y="1196752"/>
            <a:ext cx="8352928" cy="1800200"/>
          </a:xfrm>
          <a:prstGeom prst="rect">
            <a:avLst/>
          </a:prstGeom>
        </p:spPr>
        <p:txBody>
          <a:bodyPr anchor="ctr">
            <a:normAutofit/>
          </a:bodyPr>
          <a:lstStyle>
            <a:lvl1pPr algn="ctr">
              <a:defRPr sz="2800" cap="none" baseline="0">
                <a:solidFill>
                  <a:schemeClr val="bg1"/>
                </a:solidFill>
              </a:defRPr>
            </a:lvl1pPr>
          </a:lstStyle>
          <a:p>
            <a:r>
              <a:rPr lang="es-ES"/>
              <a:t>Haga clic para modificar el estilo de título del patrón</a:t>
            </a:r>
            <a:endParaRPr lang="en-US"/>
          </a:p>
        </p:txBody>
      </p:sp>
      <p:sp>
        <p:nvSpPr>
          <p:cNvPr id="11" name="8 Subtítulo"/>
          <p:cNvSpPr>
            <a:spLocks noGrp="1"/>
          </p:cNvSpPr>
          <p:nvPr>
            <p:ph type="subTitle" idx="14"/>
          </p:nvPr>
        </p:nvSpPr>
        <p:spPr>
          <a:xfrm>
            <a:off x="467544" y="3717032"/>
            <a:ext cx="8352928" cy="576064"/>
          </a:xfrm>
          <a:prstGeom prst="rect">
            <a:avLst/>
          </a:prstGeom>
          <a:noFill/>
          <a:ln>
            <a:noFill/>
          </a:ln>
        </p:spPr>
        <p:txBody>
          <a:bodyPr anchor="t">
            <a:normAutofit/>
          </a:bodyPr>
          <a:lstStyle>
            <a:lvl1pPr marL="0" marR="0" indent="0" algn="ctr" defTabSz="914400" rtl="0" eaLnBrk="1" fontAlgn="auto" latinLnBrk="0" hangingPunct="1">
              <a:lnSpc>
                <a:spcPct val="100000"/>
              </a:lnSpc>
              <a:spcBef>
                <a:spcPts val="700"/>
              </a:spcBef>
              <a:spcAft>
                <a:spcPts val="0"/>
              </a:spcAft>
              <a:buClr>
                <a:srgbClr val="CB541C"/>
              </a:buClr>
              <a:buSzPct val="60000"/>
              <a:buFont typeface="Wingdings" pitchFamily="2" charset="2"/>
              <a:buNone/>
              <a:tabLst/>
              <a:defRPr sz="2000" baseline="0">
                <a:solidFill>
                  <a:srgbClr val="002857"/>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a:t>Haga clic para modificar el estilo de subtítulo del patrón</a:t>
            </a:r>
            <a:endParaRPr lang="en-US"/>
          </a:p>
        </p:txBody>
      </p:sp>
      <p:sp>
        <p:nvSpPr>
          <p:cNvPr id="5" name="11 Marcador de fecha">
            <a:extLst>
              <a:ext uri="{FF2B5EF4-FFF2-40B4-BE49-F238E27FC236}">
                <a16:creationId xmlns:a16="http://schemas.microsoft.com/office/drawing/2014/main" id="{0148A50D-02C8-4362-A87C-6AEC5EF85EA2}"/>
              </a:ext>
            </a:extLst>
          </p:cNvPr>
          <p:cNvSpPr>
            <a:spLocks noGrp="1"/>
          </p:cNvSpPr>
          <p:nvPr>
            <p:ph type="dt" sz="half" idx="15"/>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2DE9D40F-B8F5-4978-A3E6-39E041EEAA31}" type="datetimeFigureOut">
              <a:rPr lang="es-ES"/>
              <a:pPr>
                <a:defRPr/>
              </a:pPr>
              <a:t>10/09/2019</a:t>
            </a:fld>
            <a:endParaRPr lang="es-ES"/>
          </a:p>
        </p:txBody>
      </p:sp>
      <p:sp>
        <p:nvSpPr>
          <p:cNvPr id="6" name="13 Marcador de pie de página">
            <a:extLst>
              <a:ext uri="{FF2B5EF4-FFF2-40B4-BE49-F238E27FC236}">
                <a16:creationId xmlns:a16="http://schemas.microsoft.com/office/drawing/2014/main" id="{2F12F1D8-584D-4F32-8F70-3B7232B9D821}"/>
              </a:ext>
            </a:extLst>
          </p:cNvPr>
          <p:cNvSpPr>
            <a:spLocks noGrp="1"/>
          </p:cNvSpPr>
          <p:nvPr>
            <p:ph type="ftr" sz="quarter" idx="16"/>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403768863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2F3569E-1AB3-425D-A423-8607CE5919E3}" type="datetime1">
              <a:rPr lang="de-DE" smtClean="0"/>
              <a:t>10.09.2019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4406900"/>
            <a:ext cx="8403728" cy="490066"/>
          </a:xfrm>
        </p:spPr>
        <p:txBody>
          <a:bodyPr/>
          <a:lstStyle/>
          <a:p>
            <a:r>
              <a:rPr lang="de-DE"/>
              <a:t>Titelmasterformat durch Klicken bearbeiten</a:t>
            </a:r>
          </a:p>
        </p:txBody>
      </p:sp>
    </p:spTree>
    <p:extLst>
      <p:ext uri="{BB962C8B-B14F-4D97-AF65-F5344CB8AC3E}">
        <p14:creationId xmlns:p14="http://schemas.microsoft.com/office/powerpoint/2010/main" val="260574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6EB009CB-9D9F-4FBF-9144-05F7F9AA8A17}" type="datetime1">
              <a:rPr lang="de-DE" smtClean="0"/>
              <a:t>10.09.2019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a:t>Formatvorlage des Untertitelmasters durch Klicken bearbeiten</a:t>
            </a:r>
          </a:p>
        </p:txBody>
      </p:sp>
    </p:spTree>
    <p:extLst>
      <p:ext uri="{BB962C8B-B14F-4D97-AF65-F5344CB8AC3E}">
        <p14:creationId xmlns:p14="http://schemas.microsoft.com/office/powerpoint/2010/main" val="347954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9842855-9BA2-47A4-91E9-CFB943AAF030}" type="datetime1">
              <a:rPr lang="de-DE" smtClean="0"/>
              <a:t>10.09.2019</a:t>
            </a:fld>
            <a:endParaRPr lang="de-DE"/>
          </a:p>
        </p:txBody>
      </p:sp>
      <p:sp>
        <p:nvSpPr>
          <p:cNvPr id="8" name="Fußzeilenplatzhalter 7"/>
          <p:cNvSpPr>
            <a:spLocks noGrp="1"/>
          </p:cNvSpPr>
          <p:nvPr>
            <p:ph type="ftr" sz="quarter" idx="11"/>
          </p:nvPr>
        </p:nvSpPr>
        <p:spPr/>
        <p:txBody>
          <a:bodyPr/>
          <a:lstStyle/>
          <a:p>
            <a:r>
              <a:rPr lang="en-US"/>
              <a:t>Use the menu "insert" to edit your footer line here</a:t>
            </a:r>
            <a:endParaRPr lang="de-DE"/>
          </a:p>
        </p:txBody>
      </p:sp>
      <p:sp>
        <p:nvSpPr>
          <p:cNvPr id="9" name="Foliennummernplatzhalter 8"/>
          <p:cNvSpPr>
            <a:spLocks noGrp="1"/>
          </p:cNvSpPr>
          <p:nvPr>
            <p:ph type="sldNum" sz="quarter" idx="12"/>
          </p:nvPr>
        </p:nvSpPr>
        <p:spPr/>
        <p:txBody>
          <a:bodyPr/>
          <a:lstStyle/>
          <a:p>
            <a:fld id="{78B3FE12-62BD-41F9-8F3F-A0956C733398}" type="slidenum">
              <a:rPr lang="de-DE" smtClean="0"/>
              <a:t>‹Nº›</a:t>
            </a:fld>
            <a:endParaRPr lang="de-DE"/>
          </a:p>
        </p:txBody>
      </p:sp>
      <p:sp>
        <p:nvSpPr>
          <p:cNvPr id="10"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a:t>Formatvorlage des Untertitelmasters durch Klicken bearbeiten</a:t>
            </a:r>
          </a:p>
        </p:txBody>
      </p:sp>
    </p:spTree>
    <p:extLst>
      <p:ext uri="{BB962C8B-B14F-4D97-AF65-F5344CB8AC3E}">
        <p14:creationId xmlns:p14="http://schemas.microsoft.com/office/powerpoint/2010/main" val="92052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2D5D9AE-DAFB-4DBC-8C38-71051176CD00}" type="datetime1">
              <a:rPr lang="de-DE" smtClean="0"/>
              <a:t>10.09.2019</a:t>
            </a:fld>
            <a:endParaRPr lang="de-DE"/>
          </a:p>
        </p:txBody>
      </p:sp>
      <p:sp>
        <p:nvSpPr>
          <p:cNvPr id="4" name="Fußzeilenplatzhalter 3"/>
          <p:cNvSpPr>
            <a:spLocks noGrp="1"/>
          </p:cNvSpPr>
          <p:nvPr>
            <p:ph type="ftr" sz="quarter" idx="11"/>
          </p:nvPr>
        </p:nvSpPr>
        <p:spPr/>
        <p:txBody>
          <a:bodyPr/>
          <a:lstStyle/>
          <a:p>
            <a:r>
              <a:rPr lang="en-US"/>
              <a:t>Use the menu "insert" to edit your footer line here</a:t>
            </a:r>
            <a:endParaRPr lang="de-DE"/>
          </a:p>
        </p:txBody>
      </p:sp>
      <p:sp>
        <p:nvSpPr>
          <p:cNvPr id="5" name="Foliennummernplatzhalter 4"/>
          <p:cNvSpPr>
            <a:spLocks noGrp="1"/>
          </p:cNvSpPr>
          <p:nvPr>
            <p:ph type="sldNum" sz="quarter" idx="12"/>
          </p:nvPr>
        </p:nvSpPr>
        <p:spPr/>
        <p:txBody>
          <a:bodyPr/>
          <a:lstStyle/>
          <a:p>
            <a:fld id="{78B3FE12-62BD-41F9-8F3F-A0956C733398}" type="slidenum">
              <a:rPr lang="de-DE" smtClean="0"/>
              <a:t>‹Nº›</a:t>
            </a:fld>
            <a:endParaRPr lang="de-DE"/>
          </a:p>
        </p:txBody>
      </p:sp>
      <p:sp>
        <p:nvSpPr>
          <p:cNvPr id="6"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a:t>Formatvorlage des Untertitelmasters durch Klicken bearbeiten</a:t>
            </a:r>
          </a:p>
        </p:txBody>
      </p:sp>
    </p:spTree>
    <p:extLst>
      <p:ext uri="{BB962C8B-B14F-4D97-AF65-F5344CB8AC3E}">
        <p14:creationId xmlns:p14="http://schemas.microsoft.com/office/powerpoint/2010/main" val="255138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DAB42DE-3169-4D64-A66A-B7BF069A5FFB}" type="datetime1">
              <a:rPr lang="de-DE" smtClean="0"/>
              <a:t>10.09.2019</a:t>
            </a:fld>
            <a:endParaRPr lang="de-DE"/>
          </a:p>
        </p:txBody>
      </p:sp>
      <p:sp>
        <p:nvSpPr>
          <p:cNvPr id="3" name="Fußzeilenplatzhalter 2"/>
          <p:cNvSpPr>
            <a:spLocks noGrp="1"/>
          </p:cNvSpPr>
          <p:nvPr>
            <p:ph type="ftr" sz="quarter" idx="11"/>
          </p:nvPr>
        </p:nvSpPr>
        <p:spPr/>
        <p:txBody>
          <a:bodyPr/>
          <a:lstStyle/>
          <a:p>
            <a:r>
              <a:rPr lang="en-US"/>
              <a:t>Use the menu "insert" to edit your footer line here</a:t>
            </a:r>
            <a:endParaRPr lang="de-DE"/>
          </a:p>
        </p:txBody>
      </p:sp>
      <p:sp>
        <p:nvSpPr>
          <p:cNvPr id="4" name="Foliennummernplatzhalter 3"/>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91523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98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FE8A2239-EF32-4C9A-B1A7-E02CF8532B89}" type="datetime1">
              <a:rPr lang="de-DE" smtClean="0"/>
              <a:t>10.09.2019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25695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0136" y="274638"/>
            <a:ext cx="8403728" cy="490066"/>
          </a:xfrm>
          <a:prstGeom prst="rect">
            <a:avLst/>
          </a:prstGeom>
          <a:solidFill>
            <a:schemeClr val="accent2">
              <a:lumMod val="75000"/>
            </a:schemeClr>
          </a:solidFill>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7092279" y="6432776"/>
            <a:ext cx="755803" cy="180040"/>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fld id="{69C8C11C-252D-4E31-B211-61D9BDB45342}" type="datetime1">
              <a:rPr lang="de-DE" smtClean="0"/>
              <a:t>10.09.2019</a:t>
            </a:fld>
            <a:endParaRPr lang="de-DE"/>
          </a:p>
        </p:txBody>
      </p:sp>
      <p:sp>
        <p:nvSpPr>
          <p:cNvPr id="5" name="Fußzeilenplatzhalter 4"/>
          <p:cNvSpPr>
            <a:spLocks noGrp="1"/>
          </p:cNvSpPr>
          <p:nvPr>
            <p:ph type="ftr" sz="quarter" idx="3"/>
          </p:nvPr>
        </p:nvSpPr>
        <p:spPr>
          <a:xfrm>
            <a:off x="1979713" y="6436054"/>
            <a:ext cx="5032240" cy="176761"/>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r>
              <a:rPr lang="en-US"/>
              <a:t>Use the menu "insert" to edit your footer line here</a:t>
            </a:r>
            <a:endParaRPr lang="de-DE"/>
          </a:p>
        </p:txBody>
      </p:sp>
      <p:sp>
        <p:nvSpPr>
          <p:cNvPr id="6" name="Foliennummernplatzhalter 5"/>
          <p:cNvSpPr>
            <a:spLocks noGrp="1"/>
          </p:cNvSpPr>
          <p:nvPr>
            <p:ph type="sldNum" sz="quarter" idx="4"/>
          </p:nvPr>
        </p:nvSpPr>
        <p:spPr>
          <a:xfrm>
            <a:off x="7862597" y="6432776"/>
            <a:ext cx="514400" cy="180040"/>
          </a:xfrm>
          <a:prstGeom prst="rect">
            <a:avLst/>
          </a:prstGeom>
        </p:spPr>
        <p:txBody>
          <a:bodyPr vert="horz" lIns="91440" tIns="45720" rIns="36000" bIns="45720" rtlCol="0" anchor="ctr"/>
          <a:lstStyle>
            <a:lvl1pPr algn="r">
              <a:defRPr sz="800">
                <a:solidFill>
                  <a:schemeClr val="tx1">
                    <a:lumMod val="75000"/>
                    <a:lumOff val="25000"/>
                  </a:schemeClr>
                </a:solidFill>
              </a:defRPr>
            </a:lvl1pPr>
          </a:lstStyle>
          <a:p>
            <a:fld id="{78B3FE12-62BD-41F9-8F3F-A0956C733398}" type="slidenum">
              <a:rPr lang="de-DE" smtClean="0"/>
              <a:pPr/>
              <a:t>‹Nº›</a:t>
            </a:fld>
            <a:endParaRPr lang="de-DE"/>
          </a:p>
        </p:txBody>
      </p:sp>
      <p:pic>
        <p:nvPicPr>
          <p:cNvPr id="10" name="Picture 2" descr="http://www.uniteeurope.org/images/ue/ec.png"/>
          <p:cNvPicPr>
            <a:picLocks noChangeAspect="1" noChangeArrowheads="1"/>
          </p:cNvPicPr>
          <p:nvPr userDrawn="1"/>
        </p:nvPicPr>
        <p:blipFill>
          <a:blip r:embed="rId24"/>
          <a:srcRect l="89568"/>
          <a:stretch>
            <a:fillRect/>
          </a:stretch>
        </p:blipFill>
        <p:spPr bwMode="auto">
          <a:xfrm>
            <a:off x="8372736" y="6332204"/>
            <a:ext cx="462250" cy="337156"/>
          </a:xfrm>
          <a:prstGeom prst="rect">
            <a:avLst/>
          </a:prstGeom>
          <a:noFill/>
        </p:spPr>
      </p:pic>
      <p:sp>
        <p:nvSpPr>
          <p:cNvPr id="11" name="TextBox 17"/>
          <p:cNvSpPr txBox="1"/>
          <p:nvPr userDrawn="1"/>
        </p:nvSpPr>
        <p:spPr>
          <a:xfrm>
            <a:off x="1979712" y="6237312"/>
            <a:ext cx="5032240" cy="193337"/>
          </a:xfrm>
          <a:prstGeom prst="rect">
            <a:avLst/>
          </a:prstGeom>
          <a:noFill/>
        </p:spPr>
        <p:txBody>
          <a:bodyPr wrap="square" rtlCol="0">
            <a:noAutofit/>
          </a:bodyPr>
          <a:lstStyle/>
          <a:p>
            <a:pPr defTabSz="713232"/>
            <a:r>
              <a:rPr lang="en-US" sz="800" b="1" baseline="0">
                <a:solidFill>
                  <a:schemeClr val="tx1">
                    <a:lumMod val="75000"/>
                    <a:lumOff val="25000"/>
                  </a:schemeClr>
                </a:solidFill>
                <a:ea typeface="Open Sans Light" panose="020B0306030504020204" pitchFamily="34" charset="0"/>
                <a:cs typeface="Arial" panose="020B0604020202020204" pitchFamily="34" charset="0"/>
              </a:rPr>
              <a:t>Towards a Sustainable Agro-Food Industry. Capacity Building </a:t>
            </a:r>
            <a:r>
              <a:rPr lang="en-US" sz="800" b="1" baseline="0" err="1">
                <a:solidFill>
                  <a:schemeClr val="tx1">
                    <a:lumMod val="75000"/>
                    <a:lumOff val="25000"/>
                  </a:schemeClr>
                </a:solidFill>
                <a:ea typeface="Open Sans Light" panose="020B0306030504020204" pitchFamily="34" charset="0"/>
                <a:cs typeface="Arial" panose="020B0604020202020204" pitchFamily="34" charset="0"/>
              </a:rPr>
              <a:t>Programmes</a:t>
            </a:r>
            <a:r>
              <a:rPr lang="en-US" sz="800" b="1" baseline="0">
                <a:solidFill>
                  <a:schemeClr val="tx1">
                    <a:lumMod val="75000"/>
                    <a:lumOff val="25000"/>
                  </a:schemeClr>
                </a:solidFill>
                <a:ea typeface="Open Sans Light" panose="020B0306030504020204" pitchFamily="34" charset="0"/>
                <a:cs typeface="Arial" panose="020B0604020202020204" pitchFamily="34" charset="0"/>
              </a:rPr>
              <a:t> in Energy Efficiency.</a:t>
            </a:r>
            <a:endParaRPr lang="en-GB" sz="800" b="1" baseline="0">
              <a:solidFill>
                <a:schemeClr val="tx1">
                  <a:lumMod val="75000"/>
                  <a:lumOff val="25000"/>
                </a:schemeClr>
              </a:solidFill>
              <a:ea typeface="Open Sans Light" panose="020B0306030504020204" pitchFamily="34" charset="0"/>
              <a:cs typeface="Arial" panose="020B0604020202020204" pitchFamily="34" charset="0"/>
            </a:endParaRPr>
          </a:p>
        </p:txBody>
      </p:sp>
      <p:pic>
        <p:nvPicPr>
          <p:cNvPr id="18" name="Picture 2"/>
          <p:cNvPicPr>
            <a:picLocks noChangeAspect="1" noChangeArrowheads="1"/>
          </p:cNvPicPr>
          <p:nvPr userDrawn="1"/>
        </p:nvPicPr>
        <p:blipFill>
          <a:blip r:embed="rId25" cstate="print">
            <a:extLst>
              <a:ext uri="{28A0092B-C50C-407E-A947-70E740481C1C}">
                <a14:useLocalDpi xmlns:a14="http://schemas.microsoft.com/office/drawing/2010/main" val="0"/>
              </a:ext>
            </a:extLst>
          </a:blip>
          <a:stretch>
            <a:fillRect/>
          </a:stretch>
        </p:blipFill>
        <p:spPr bwMode="auto">
          <a:xfrm>
            <a:off x="506034" y="6298939"/>
            <a:ext cx="1291171" cy="30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532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dt="0"/>
  <p:txStyles>
    <p:titleStyle>
      <a:lvl1pPr algn="l" defTabSz="914400" rtl="0" eaLnBrk="1" latinLnBrk="0" hangingPunct="1">
        <a:spcBef>
          <a:spcPct val="0"/>
        </a:spcBef>
        <a:buNone/>
        <a:defRPr sz="2200" b="1"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87.wmf"/></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93.emf"/></Relationships>
</file>

<file path=ppt/slides/_rels/slide5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95.emf"/></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1.jpeg"/><Relationship Id="rId12"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97.png"/><Relationship Id="rId11" Type="http://schemas.openxmlformats.org/officeDocument/2006/relationships/image" Target="../media/image7.jpeg"/><Relationship Id="rId5" Type="http://schemas.openxmlformats.org/officeDocument/2006/relationships/image" Target="../media/image9.jpeg"/><Relationship Id="rId10" Type="http://schemas.openxmlformats.org/officeDocument/2006/relationships/image" Target="../media/image99.png"/><Relationship Id="rId4" Type="http://schemas.openxmlformats.org/officeDocument/2006/relationships/image" Target="../media/image8.png"/><Relationship Id="rId9" Type="http://schemas.openxmlformats.org/officeDocument/2006/relationships/image" Target="../media/image15.png"/></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5"/>
          <p:cNvSpPr txBox="1"/>
          <p:nvPr/>
        </p:nvSpPr>
        <p:spPr>
          <a:xfrm>
            <a:off x="1835696" y="3758277"/>
            <a:ext cx="4458511" cy="892552"/>
          </a:xfrm>
          <a:prstGeom prst="rect">
            <a:avLst/>
          </a:prstGeom>
          <a:noFill/>
        </p:spPr>
        <p:txBody>
          <a:bodyPr wrap="square" rtlCol="0">
            <a:spAutoFit/>
          </a:bodyPr>
          <a:lstStyle/>
          <a:p>
            <a:r>
              <a:rPr lang="en-US" sz="2600" b="1" dirty="0">
                <a:solidFill>
                  <a:schemeClr val="tx1">
                    <a:lumMod val="85000"/>
                    <a:lumOff val="15000"/>
                  </a:schemeClr>
                </a:solidFill>
                <a:latin typeface="+mj-lt"/>
                <a:cs typeface="Arial" panose="020B0604020202020204" pitchFamily="34" charset="0"/>
              </a:rPr>
              <a:t>Energy Efficiency in</a:t>
            </a:r>
          </a:p>
          <a:p>
            <a:r>
              <a:rPr lang="en-US" sz="2600" b="1" dirty="0">
                <a:solidFill>
                  <a:schemeClr val="tx1">
                    <a:lumMod val="85000"/>
                    <a:lumOff val="15000"/>
                  </a:schemeClr>
                </a:solidFill>
                <a:latin typeface="+mj-lt"/>
                <a:cs typeface="Arial" panose="020B0604020202020204" pitchFamily="34" charset="0"/>
              </a:rPr>
              <a:t>Horizontal Utilities</a:t>
            </a:r>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36423" y="5229200"/>
            <a:ext cx="2220053" cy="53281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25"/>
          <p:cNvSpPr txBox="1"/>
          <p:nvPr/>
        </p:nvSpPr>
        <p:spPr>
          <a:xfrm>
            <a:off x="6578382" y="3849365"/>
            <a:ext cx="2220053" cy="492443"/>
          </a:xfrm>
          <a:prstGeom prst="rect">
            <a:avLst/>
          </a:prstGeom>
          <a:noFill/>
        </p:spPr>
        <p:txBody>
          <a:bodyPr wrap="square" rtlCol="0">
            <a:spAutoFit/>
          </a:bodyPr>
          <a:lstStyle/>
          <a:p>
            <a:r>
              <a:rPr lang="en-GB" sz="1300">
                <a:solidFill>
                  <a:schemeClr val="tx1">
                    <a:lumMod val="75000"/>
                    <a:lumOff val="25000"/>
                  </a:schemeClr>
                </a:solidFill>
                <a:cs typeface="Arial" panose="020B0604020202020204" pitchFamily="34" charset="0"/>
              </a:rPr>
              <a:t>Gema Millán</a:t>
            </a:r>
          </a:p>
          <a:p>
            <a:r>
              <a:rPr lang="en-GB" sz="1300">
                <a:solidFill>
                  <a:schemeClr val="tx1">
                    <a:lumMod val="75000"/>
                    <a:lumOff val="25000"/>
                  </a:schemeClr>
                </a:solidFill>
                <a:cs typeface="Arial" panose="020B0604020202020204" pitchFamily="34" charset="0"/>
              </a:rPr>
              <a:t>Inmaculada Fraj</a:t>
            </a:r>
            <a:endParaRPr lang="en-GB" sz="1000">
              <a:solidFill>
                <a:schemeClr val="tx1">
                  <a:lumMod val="75000"/>
                  <a:lumOff val="25000"/>
                </a:schemeClr>
              </a:solidFill>
              <a:cs typeface="Arial" panose="020B0604020202020204" pitchFamily="34" charset="0"/>
            </a:endParaRPr>
          </a:p>
        </p:txBody>
      </p:sp>
      <p:sp>
        <p:nvSpPr>
          <p:cNvPr id="28" name="Textfeld 6">
            <a:extLst>
              <a:ext uri="{FF2B5EF4-FFF2-40B4-BE49-F238E27FC236}">
                <a16:creationId xmlns:a16="http://schemas.microsoft.com/office/drawing/2014/main" id="{FF4A8B35-9B30-4F91-8031-AC39C49B3A46}"/>
              </a:ext>
            </a:extLst>
          </p:cNvPr>
          <p:cNvSpPr txBox="1"/>
          <p:nvPr/>
        </p:nvSpPr>
        <p:spPr>
          <a:xfrm>
            <a:off x="881608" y="6201308"/>
            <a:ext cx="1908175" cy="3810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600">
                <a:effectLst/>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H2020 Coordination Support Action under Grant Agreement No.785047.</a:t>
            </a:r>
            <a:endParaRPr lang="de-DE" sz="1100">
              <a:effectLst/>
              <a:ea typeface="Calibri" panose="020F0502020204030204" pitchFamily="34" charset="0"/>
              <a:cs typeface="Times New Roman" panose="02020603050405020304" pitchFamily="18" charset="0"/>
            </a:endParaRPr>
          </a:p>
          <a:p>
            <a:pPr>
              <a:lnSpc>
                <a:spcPct val="115000"/>
              </a:lnSpc>
              <a:spcAft>
                <a:spcPts val="1000"/>
              </a:spcAft>
            </a:pPr>
            <a:r>
              <a:rPr lang="en-US" sz="600">
                <a:effectLst/>
                <a:latin typeface="Arial" panose="020B0604020202020204" pitchFamily="34" charset="0"/>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pic>
        <p:nvPicPr>
          <p:cNvPr id="29" name="Grafik 28">
            <a:extLst>
              <a:ext uri="{FF2B5EF4-FFF2-40B4-BE49-F238E27FC236}">
                <a16:creationId xmlns:a16="http://schemas.microsoft.com/office/drawing/2014/main" id="{150F95C0-8540-4F30-B067-350D27C33E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2178" y="6244022"/>
            <a:ext cx="448310" cy="298450"/>
          </a:xfrm>
          <a:prstGeom prst="rect">
            <a:avLst/>
          </a:prstGeom>
        </p:spPr>
      </p:pic>
      <p:pic>
        <p:nvPicPr>
          <p:cNvPr id="14" name="Grafik 13">
            <a:extLst>
              <a:ext uri="{FF2B5EF4-FFF2-40B4-BE49-F238E27FC236}">
                <a16:creationId xmlns:a16="http://schemas.microsoft.com/office/drawing/2014/main" id="{DEF234FC-D941-43D0-BAF9-6ADB8B987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85"/>
            <a:ext cx="9144000" cy="3576021"/>
          </a:xfrm>
          <a:prstGeom prst="rect">
            <a:avLst/>
          </a:prstGeom>
        </p:spPr>
      </p:pic>
      <p:sp>
        <p:nvSpPr>
          <p:cNvPr id="15" name="Rechteck 14">
            <a:extLst>
              <a:ext uri="{FF2B5EF4-FFF2-40B4-BE49-F238E27FC236}">
                <a16:creationId xmlns:a16="http://schemas.microsoft.com/office/drawing/2014/main" id="{AB6DD39E-A38C-431B-B6BE-A49F7C6D1CC4}"/>
              </a:ext>
            </a:extLst>
          </p:cNvPr>
          <p:cNvSpPr/>
          <p:nvPr/>
        </p:nvSpPr>
        <p:spPr>
          <a:xfrm>
            <a:off x="1835695" y="5332526"/>
            <a:ext cx="4316347" cy="461665"/>
          </a:xfrm>
          <a:prstGeom prst="rect">
            <a:avLst/>
          </a:prstGeom>
        </p:spPr>
        <p:txBody>
          <a:bodyPr wrap="square">
            <a:spAutoFit/>
          </a:bodyPr>
          <a:lstStyle/>
          <a:p>
            <a:r>
              <a:rPr lang="en-US" sz="1200" b="1">
                <a:solidFill>
                  <a:schemeClr val="accent1"/>
                </a:solidFill>
              </a:rPr>
              <a:t>Towards a Sustainable </a:t>
            </a:r>
            <a:r>
              <a:rPr lang="en-US" sz="1200" b="1" err="1">
                <a:solidFill>
                  <a:schemeClr val="accent1"/>
                </a:solidFill>
              </a:rPr>
              <a:t>Agro</a:t>
            </a:r>
            <a:r>
              <a:rPr lang="en-US" sz="1200" b="1">
                <a:solidFill>
                  <a:schemeClr val="accent1"/>
                </a:solidFill>
              </a:rPr>
              <a:t>-Food Industry. </a:t>
            </a:r>
            <a:br>
              <a:rPr lang="en-US" sz="1200" b="1">
                <a:solidFill>
                  <a:schemeClr val="accent1"/>
                </a:solidFill>
              </a:rPr>
            </a:br>
            <a:r>
              <a:rPr lang="en-US" sz="1200" b="1">
                <a:solidFill>
                  <a:schemeClr val="accent1"/>
                </a:solidFill>
              </a:rPr>
              <a:t>Capacity Building </a:t>
            </a:r>
            <a:r>
              <a:rPr lang="en-US" sz="1200" b="1" err="1">
                <a:solidFill>
                  <a:schemeClr val="accent1"/>
                </a:solidFill>
              </a:rPr>
              <a:t>Programmes</a:t>
            </a:r>
            <a:r>
              <a:rPr lang="en-US" sz="1200" b="1">
                <a:solidFill>
                  <a:schemeClr val="accent1"/>
                </a:solidFill>
              </a:rPr>
              <a:t> in Energy Efficiency.</a:t>
            </a:r>
            <a:endParaRPr lang="de-DE" sz="1200">
              <a:solidFill>
                <a:schemeClr val="accent1"/>
              </a:solidFill>
            </a:endParaRPr>
          </a:p>
        </p:txBody>
      </p:sp>
      <p:cxnSp>
        <p:nvCxnSpPr>
          <p:cNvPr id="17" name="Gerader Verbinder 16">
            <a:extLst>
              <a:ext uri="{FF2B5EF4-FFF2-40B4-BE49-F238E27FC236}">
                <a16:creationId xmlns:a16="http://schemas.microsoft.com/office/drawing/2014/main" id="{1BAA1C25-ACF0-4932-8419-80346CACD5F0}"/>
              </a:ext>
            </a:extLst>
          </p:cNvPr>
          <p:cNvCxnSpPr>
            <a:cxnSpLocks/>
          </p:cNvCxnSpPr>
          <p:nvPr/>
        </p:nvCxnSpPr>
        <p:spPr>
          <a:xfrm flipH="1">
            <a:off x="0" y="6021288"/>
            <a:ext cx="9144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0" name="Picture 10"/>
          <p:cNvPicPr/>
          <p:nvPr/>
        </p:nvPicPr>
        <p:blipFill>
          <a:blip r:embed="rId5" cstate="print">
            <a:extLst>
              <a:ext uri="{28A0092B-C50C-407E-A947-70E740481C1C}">
                <a14:useLocalDpi xmlns:a14="http://schemas.microsoft.com/office/drawing/2010/main" val="0"/>
              </a:ext>
            </a:extLst>
          </a:blip>
          <a:stretch>
            <a:fillRect/>
          </a:stretch>
        </p:blipFill>
        <p:spPr bwMode="auto">
          <a:xfrm>
            <a:off x="3263205" y="6254452"/>
            <a:ext cx="598170" cy="285750"/>
          </a:xfrm>
          <a:prstGeom prst="rect">
            <a:avLst/>
          </a:prstGeom>
          <a:noFill/>
        </p:spPr>
      </p:pic>
      <p:pic>
        <p:nvPicPr>
          <p:cNvPr id="22" name="Picture 2"/>
          <p:cNvPicPr/>
          <p:nvPr/>
        </p:nvPicPr>
        <p:blipFill>
          <a:blip r:embed="rId6" cstate="print">
            <a:extLst>
              <a:ext uri="{28A0092B-C50C-407E-A947-70E740481C1C}">
                <a14:useLocalDpi xmlns:a14="http://schemas.microsoft.com/office/drawing/2010/main" val="0"/>
              </a:ext>
            </a:extLst>
          </a:blip>
          <a:stretch>
            <a:fillRect/>
          </a:stretch>
        </p:blipFill>
        <p:spPr bwMode="auto">
          <a:xfrm>
            <a:off x="5840035" y="6284932"/>
            <a:ext cx="396875" cy="224790"/>
          </a:xfrm>
          <a:prstGeom prst="rect">
            <a:avLst/>
          </a:prstGeom>
          <a:noFill/>
        </p:spPr>
      </p:pic>
      <p:pic>
        <p:nvPicPr>
          <p:cNvPr id="25" name="Picture 4"/>
          <p:cNvPicPr/>
          <p:nvPr/>
        </p:nvPicPr>
        <p:blipFill>
          <a:blip r:embed="rId7" cstate="print">
            <a:extLst>
              <a:ext uri="{28A0092B-C50C-407E-A947-70E740481C1C}">
                <a14:useLocalDpi xmlns:a14="http://schemas.microsoft.com/office/drawing/2010/main" val="0"/>
              </a:ext>
            </a:extLst>
          </a:blip>
          <a:stretch>
            <a:fillRect/>
          </a:stretch>
        </p:blipFill>
        <p:spPr bwMode="auto">
          <a:xfrm>
            <a:off x="6325810" y="6259532"/>
            <a:ext cx="340360" cy="275590"/>
          </a:xfrm>
          <a:prstGeom prst="rect">
            <a:avLst/>
          </a:prstGeom>
          <a:noFill/>
        </p:spPr>
      </p:pic>
      <p:pic>
        <p:nvPicPr>
          <p:cNvPr id="30" name="Picture 5"/>
          <p:cNvPicPr/>
          <p:nvPr/>
        </p:nvPicPr>
        <p:blipFill>
          <a:blip r:embed="rId8" cstate="print">
            <a:extLst>
              <a:ext uri="{28A0092B-C50C-407E-A947-70E740481C1C}">
                <a14:useLocalDpi xmlns:a14="http://schemas.microsoft.com/office/drawing/2010/main" val="0"/>
              </a:ext>
            </a:extLst>
          </a:blip>
          <a:stretch>
            <a:fillRect/>
          </a:stretch>
        </p:blipFill>
        <p:spPr bwMode="auto">
          <a:xfrm>
            <a:off x="4544000" y="6306522"/>
            <a:ext cx="643890" cy="182245"/>
          </a:xfrm>
          <a:prstGeom prst="rect">
            <a:avLst/>
          </a:prstGeom>
          <a:noFill/>
        </p:spPr>
      </p:pic>
      <p:pic>
        <p:nvPicPr>
          <p:cNvPr id="32" name="Picture 7"/>
          <p:cNvPicPr/>
          <p:nvPr/>
        </p:nvPicPr>
        <p:blipFill>
          <a:blip r:embed="rId9" cstate="print">
            <a:extLst>
              <a:ext uri="{28A0092B-C50C-407E-A947-70E740481C1C}">
                <a14:useLocalDpi xmlns:a14="http://schemas.microsoft.com/office/drawing/2010/main" val="0"/>
              </a:ext>
            </a:extLst>
          </a:blip>
          <a:stretch>
            <a:fillRect/>
          </a:stretch>
        </p:blipFill>
        <p:spPr bwMode="auto">
          <a:xfrm>
            <a:off x="6755070" y="6302712"/>
            <a:ext cx="591820" cy="189865"/>
          </a:xfrm>
          <a:prstGeom prst="rect">
            <a:avLst/>
          </a:prstGeom>
          <a:noFill/>
        </p:spPr>
      </p:pic>
      <p:pic>
        <p:nvPicPr>
          <p:cNvPr id="36" name="Picture 8"/>
          <p:cNvPicPr/>
          <p:nvPr/>
        </p:nvPicPr>
        <p:blipFill>
          <a:blip r:embed="rId10" cstate="print">
            <a:extLst>
              <a:ext uri="{28A0092B-C50C-407E-A947-70E740481C1C}">
                <a14:useLocalDpi xmlns:a14="http://schemas.microsoft.com/office/drawing/2010/main" val="0"/>
              </a:ext>
            </a:extLst>
          </a:blip>
          <a:stretch>
            <a:fillRect/>
          </a:stretch>
        </p:blipFill>
        <p:spPr bwMode="auto">
          <a:xfrm>
            <a:off x="3950275" y="6324302"/>
            <a:ext cx="504825" cy="146685"/>
          </a:xfrm>
          <a:prstGeom prst="rect">
            <a:avLst/>
          </a:prstGeom>
          <a:noFill/>
        </p:spPr>
      </p:pic>
      <p:pic>
        <p:nvPicPr>
          <p:cNvPr id="37" name="Picture 13"/>
          <p:cNvPicPr/>
          <p:nvPr/>
        </p:nvPicPr>
        <p:blipFill>
          <a:blip r:embed="rId11" cstate="print">
            <a:extLst>
              <a:ext uri="{28A0092B-C50C-407E-A947-70E740481C1C}">
                <a14:useLocalDpi xmlns:a14="http://schemas.microsoft.com/office/drawing/2010/main" val="0"/>
              </a:ext>
            </a:extLst>
          </a:blip>
          <a:stretch>
            <a:fillRect/>
          </a:stretch>
        </p:blipFill>
        <p:spPr bwMode="auto">
          <a:xfrm>
            <a:off x="7435790" y="6293187"/>
            <a:ext cx="455295" cy="208280"/>
          </a:xfrm>
          <a:prstGeom prst="rect">
            <a:avLst/>
          </a:prstGeom>
          <a:noFill/>
        </p:spPr>
      </p:pic>
      <p:pic>
        <p:nvPicPr>
          <p:cNvPr id="38" name="Picture 4"/>
          <p:cNvPicPr/>
          <p:nvPr/>
        </p:nvPicPr>
        <p:blipFill>
          <a:blip r:embed="rId12" cstate="print">
            <a:extLst>
              <a:ext uri="{28A0092B-C50C-407E-A947-70E740481C1C}">
                <a14:useLocalDpi xmlns:a14="http://schemas.microsoft.com/office/drawing/2010/main" val="0"/>
              </a:ext>
            </a:extLst>
          </a:blip>
          <a:stretch>
            <a:fillRect/>
          </a:stretch>
        </p:blipFill>
        <p:spPr bwMode="auto">
          <a:xfrm>
            <a:off x="5276790" y="6202382"/>
            <a:ext cx="474345" cy="389890"/>
          </a:xfrm>
          <a:prstGeom prst="rect">
            <a:avLst/>
          </a:prstGeom>
          <a:noFill/>
        </p:spPr>
      </p:pic>
      <p:pic>
        <p:nvPicPr>
          <p:cNvPr id="41" name="Picture 13"/>
          <p:cNvPicPr/>
          <p:nvPr/>
        </p:nvPicPr>
        <p:blipFill>
          <a:blip r:embed="rId13" cstate="print">
            <a:extLst>
              <a:ext uri="{28A0092B-C50C-407E-A947-70E740481C1C}">
                <a14:useLocalDpi xmlns:a14="http://schemas.microsoft.com/office/drawing/2010/main" val="0"/>
              </a:ext>
            </a:extLst>
          </a:blip>
          <a:stretch>
            <a:fillRect/>
          </a:stretch>
        </p:blipFill>
        <p:spPr bwMode="auto">
          <a:xfrm>
            <a:off x="7979985" y="6284297"/>
            <a:ext cx="423545" cy="226695"/>
          </a:xfrm>
          <a:prstGeom prst="rect">
            <a:avLst/>
          </a:prstGeom>
          <a:noFill/>
        </p:spPr>
      </p:pic>
      <p:pic>
        <p:nvPicPr>
          <p:cNvPr id="42" name="Imagen 41" descr="\\boole\UIP\UIP\GESTIÓN DE PROYECTOS\PROYECTOS EN MARCHA\INDUCE_2017_H2020\01_Ejecucion_INDUCE\04_Dissemination_INDUCE\TEMPLATES\SYNYO\Act logo asso RVB.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92430" y="6197302"/>
            <a:ext cx="400050" cy="400050"/>
          </a:xfrm>
          <a:prstGeom prst="rect">
            <a:avLst/>
          </a:prstGeom>
          <a:noFill/>
          <a:ln>
            <a:noFill/>
          </a:ln>
        </p:spPr>
      </p:pic>
    </p:spTree>
    <p:extLst>
      <p:ext uri="{BB962C8B-B14F-4D97-AF65-F5344CB8AC3E}">
        <p14:creationId xmlns:p14="http://schemas.microsoft.com/office/powerpoint/2010/main" val="203947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637B2737-A44B-4E9E-B996-3994982CA5B6}"/>
              </a:ext>
            </a:extLst>
          </p:cNvPr>
          <p:cNvSpPr txBox="1">
            <a:spLocks noChangeArrowheads="1"/>
          </p:cNvSpPr>
          <p:nvPr/>
        </p:nvSpPr>
        <p:spPr bwMode="auto">
          <a:xfrm>
            <a:off x="370136" y="1458912"/>
            <a:ext cx="8426450" cy="6444841"/>
          </a:xfrm>
          <a:prstGeom prst="rect">
            <a:avLst/>
          </a:prstGeom>
          <a:noFill/>
          <a:ln w="9525">
            <a:noFill/>
            <a:miter lim="800000"/>
            <a:headEnd/>
            <a:tailEnd/>
          </a:ln>
        </p:spPr>
        <p:txBody>
          <a:bodyPr>
            <a:spAutoFit/>
          </a:bodyPr>
          <a:lstStyle/>
          <a:p>
            <a:pPr marL="457200" indent="-457200" algn="just">
              <a:spcBef>
                <a:spcPct val="20000"/>
              </a:spcBef>
              <a:spcAft>
                <a:spcPct val="20000"/>
              </a:spcAft>
              <a:defRPr/>
            </a:pPr>
            <a:r>
              <a:rPr lang="es-ES" b="1" u="sng" dirty="0" err="1">
                <a:solidFill>
                  <a:srgbClr val="FFC000"/>
                </a:solidFill>
                <a:latin typeface="Arial" charset="0"/>
              </a:rPr>
              <a:t>Improvement</a:t>
            </a:r>
            <a:r>
              <a:rPr lang="es-ES" b="1" u="sng" dirty="0">
                <a:solidFill>
                  <a:srgbClr val="FFC000"/>
                </a:solidFill>
                <a:latin typeface="Arial" charset="0"/>
              </a:rPr>
              <a:t> </a:t>
            </a:r>
            <a:r>
              <a:rPr lang="es-ES" b="1" u="sng" dirty="0" err="1">
                <a:solidFill>
                  <a:srgbClr val="FFC000"/>
                </a:solidFill>
                <a:latin typeface="Arial" charset="0"/>
              </a:rPr>
              <a:t>of</a:t>
            </a:r>
            <a:r>
              <a:rPr lang="es-ES" b="1" u="sng" dirty="0">
                <a:solidFill>
                  <a:srgbClr val="FFC000"/>
                </a:solidFill>
                <a:latin typeface="Arial" charset="0"/>
              </a:rPr>
              <a:t> </a:t>
            </a:r>
            <a:r>
              <a:rPr lang="es-ES" b="1" u="sng" dirty="0" err="1">
                <a:solidFill>
                  <a:srgbClr val="FFC000"/>
                </a:solidFill>
                <a:latin typeface="Arial" charset="0"/>
              </a:rPr>
              <a:t>installed</a:t>
            </a:r>
            <a:r>
              <a:rPr lang="es-ES" b="1" u="sng" dirty="0">
                <a:solidFill>
                  <a:srgbClr val="FFC000"/>
                </a:solidFill>
                <a:latin typeface="Arial" charset="0"/>
              </a:rPr>
              <a:t> </a:t>
            </a:r>
            <a:r>
              <a:rPr lang="es-ES" b="1" u="sng" dirty="0" err="1">
                <a:solidFill>
                  <a:srgbClr val="FFC000"/>
                </a:solidFill>
                <a:latin typeface="Arial" charset="0"/>
              </a:rPr>
              <a:t>equipment</a:t>
            </a:r>
            <a:r>
              <a:rPr lang="es-ES" b="1" u="sng" dirty="0">
                <a:solidFill>
                  <a:srgbClr val="FFC000"/>
                </a:solidFill>
                <a:latin typeface="Arial" charset="0"/>
              </a:rPr>
              <a:t> </a:t>
            </a:r>
          </a:p>
          <a:p>
            <a:pPr marL="457200" indent="-457200" algn="just">
              <a:spcBef>
                <a:spcPct val="20000"/>
              </a:spcBef>
              <a:spcAft>
                <a:spcPct val="20000"/>
              </a:spcAft>
              <a:defRPr/>
            </a:pPr>
            <a:endParaRPr lang="es-ES_tradnl" b="1" dirty="0">
              <a:latin typeface="Arial" charset="0"/>
              <a:cs typeface="+mn-cs"/>
            </a:endParaRPr>
          </a:p>
          <a:p>
            <a:pPr marL="457200" indent="-457200" algn="just">
              <a:spcBef>
                <a:spcPct val="20000"/>
              </a:spcBef>
              <a:spcAft>
                <a:spcPct val="20000"/>
              </a:spcAft>
              <a:defRPr/>
            </a:pPr>
            <a:r>
              <a:rPr lang="es-ES" b="1" dirty="0" err="1">
                <a:latin typeface="Arial" charset="0"/>
              </a:rPr>
              <a:t>Profits</a:t>
            </a:r>
            <a:r>
              <a:rPr lang="es-ES" b="1" dirty="0">
                <a:latin typeface="Arial" charset="0"/>
              </a:rPr>
              <a:t>:</a:t>
            </a:r>
            <a:endParaRPr lang="es-ES" b="1" dirty="0">
              <a:latin typeface="Arial" charset="0"/>
              <a:cs typeface="+mn-cs"/>
            </a:endParaRPr>
          </a:p>
          <a:p>
            <a:pPr marL="457200" indent="-457200">
              <a:spcBef>
                <a:spcPct val="20000"/>
              </a:spcBef>
              <a:spcAft>
                <a:spcPct val="20000"/>
              </a:spcAft>
              <a:defRPr/>
            </a:pPr>
            <a:r>
              <a:rPr lang="es-ES" dirty="0">
                <a:solidFill>
                  <a:srgbClr val="404040"/>
                </a:solidFill>
                <a:latin typeface="Arial" charset="0"/>
                <a:cs typeface="+mn-cs"/>
              </a:rPr>
              <a:t>1.- </a:t>
            </a:r>
            <a:r>
              <a:rPr lang="en-US" dirty="0">
                <a:solidFill>
                  <a:srgbClr val="404040"/>
                </a:solidFill>
                <a:latin typeface="Arial" charset="0"/>
              </a:rPr>
              <a:t>Power installed is reduced with the same lighting</a:t>
            </a:r>
            <a:r>
              <a:rPr lang="es-ES" dirty="0">
                <a:solidFill>
                  <a:srgbClr val="404040"/>
                </a:solidFill>
                <a:latin typeface="Arial" charset="0"/>
              </a:rPr>
              <a:t>.</a:t>
            </a:r>
          </a:p>
          <a:p>
            <a:pPr marL="914400" lvl="1" indent="-457200">
              <a:spcBef>
                <a:spcPct val="20000"/>
              </a:spcBef>
              <a:spcAft>
                <a:spcPct val="20000"/>
              </a:spcAft>
              <a:defRPr/>
            </a:pPr>
            <a:r>
              <a:rPr lang="en-GB" dirty="0">
                <a:solidFill>
                  <a:srgbClr val="404040"/>
                </a:solidFill>
                <a:latin typeface="Arial" charset="0"/>
              </a:rPr>
              <a:t>Mercury vapour 250 W </a:t>
            </a:r>
            <a:r>
              <a:rPr lang="en-GB" dirty="0">
                <a:solidFill>
                  <a:srgbClr val="404040"/>
                </a:solidFill>
                <a:latin typeface="Arial" charset="0"/>
                <a:sym typeface="Wingdings" pitchFamily="2" charset="2"/>
              </a:rPr>
              <a:t> high pressure sodium 150 W</a:t>
            </a:r>
          </a:p>
          <a:p>
            <a:pPr marL="914400" lvl="1" indent="-457200">
              <a:spcBef>
                <a:spcPct val="20000"/>
              </a:spcBef>
              <a:spcAft>
                <a:spcPct val="20000"/>
              </a:spcAft>
              <a:defRPr/>
            </a:pPr>
            <a:r>
              <a:rPr lang="en-GB" dirty="0">
                <a:solidFill>
                  <a:srgbClr val="404040"/>
                </a:solidFill>
                <a:latin typeface="Arial" charset="0"/>
              </a:rPr>
              <a:t>Mercury vapour 125 W </a:t>
            </a:r>
            <a:r>
              <a:rPr lang="en-GB" dirty="0">
                <a:solidFill>
                  <a:srgbClr val="404040"/>
                </a:solidFill>
                <a:latin typeface="Arial" charset="0"/>
                <a:sym typeface="Wingdings" pitchFamily="2" charset="2"/>
              </a:rPr>
              <a:t> high pressure sodium 70 W</a:t>
            </a:r>
          </a:p>
          <a:p>
            <a:pPr marL="457200" indent="-457200">
              <a:spcBef>
                <a:spcPct val="20000"/>
              </a:spcBef>
              <a:spcAft>
                <a:spcPct val="20000"/>
              </a:spcAft>
              <a:defRPr/>
            </a:pPr>
            <a:r>
              <a:rPr lang="es-ES" dirty="0">
                <a:solidFill>
                  <a:srgbClr val="404040"/>
                </a:solidFill>
                <a:latin typeface="Arial" charset="0"/>
                <a:cs typeface="+mn-cs"/>
                <a:sym typeface="Wingdings" pitchFamily="2" charset="2"/>
              </a:rPr>
              <a:t>	</a:t>
            </a:r>
          </a:p>
          <a:p>
            <a:pPr marL="457200" indent="-457200">
              <a:spcBef>
                <a:spcPct val="20000"/>
              </a:spcBef>
              <a:spcAft>
                <a:spcPct val="20000"/>
              </a:spcAft>
              <a:defRPr/>
            </a:pPr>
            <a:r>
              <a:rPr lang="es-ES" dirty="0">
                <a:solidFill>
                  <a:srgbClr val="404040"/>
                </a:solidFill>
                <a:latin typeface="Arial" charset="0"/>
                <a:cs typeface="+mn-cs"/>
                <a:sym typeface="Wingdings" pitchFamily="2" charset="2"/>
              </a:rPr>
              <a:t>2.- </a:t>
            </a:r>
            <a:r>
              <a:rPr lang="en-US" dirty="0">
                <a:solidFill>
                  <a:srgbClr val="404040"/>
                </a:solidFill>
                <a:latin typeface="Arial" charset="0"/>
                <a:sym typeface="Wingdings" pitchFamily="2" charset="2"/>
              </a:rPr>
              <a:t>Lifespan is higher so it reduces the cost to replace lamps</a:t>
            </a:r>
            <a:r>
              <a:rPr lang="es-ES" dirty="0">
                <a:solidFill>
                  <a:srgbClr val="404040"/>
                </a:solidFill>
                <a:latin typeface="Arial" charset="0"/>
                <a:cs typeface="+mn-cs"/>
                <a:sym typeface="Wingdings" pitchFamily="2" charset="2"/>
              </a:rPr>
              <a:t>.</a:t>
            </a:r>
          </a:p>
          <a:p>
            <a:pPr marL="914400" lvl="1" indent="-457200">
              <a:spcBef>
                <a:spcPct val="20000"/>
              </a:spcBef>
              <a:spcAft>
                <a:spcPct val="20000"/>
              </a:spcAft>
              <a:defRPr/>
            </a:pPr>
            <a:r>
              <a:rPr lang="en-GB" dirty="0">
                <a:solidFill>
                  <a:srgbClr val="404040"/>
                </a:solidFill>
                <a:latin typeface="Arial" charset="0"/>
              </a:rPr>
              <a:t>Mercury vapour 10.000 h </a:t>
            </a:r>
            <a:r>
              <a:rPr lang="en-GB" dirty="0">
                <a:solidFill>
                  <a:srgbClr val="404040"/>
                </a:solidFill>
                <a:latin typeface="Arial" charset="0"/>
                <a:sym typeface="Wingdings" pitchFamily="2" charset="2"/>
              </a:rPr>
              <a:t> high pressure sodium 20.000 h</a:t>
            </a:r>
          </a:p>
          <a:p>
            <a:pPr marL="457200" indent="-457200" algn="ctr">
              <a:spcBef>
                <a:spcPct val="20000"/>
              </a:spcBef>
              <a:spcAft>
                <a:spcPct val="20000"/>
              </a:spcAft>
              <a:defRPr/>
            </a:pPr>
            <a:r>
              <a:rPr lang="es-ES_tradnl" sz="1400" dirty="0">
                <a:solidFill>
                  <a:srgbClr val="404040"/>
                </a:solidFill>
                <a:latin typeface="Arial" charset="0"/>
                <a:cs typeface="+mn-cs"/>
                <a:sym typeface="Wingdings" pitchFamily="2" charset="2"/>
              </a:rPr>
              <a:t>		</a:t>
            </a:r>
          </a:p>
          <a:p>
            <a:pPr marL="457200" indent="-457200" algn="ctr">
              <a:spcBef>
                <a:spcPct val="20000"/>
              </a:spcBef>
              <a:spcAft>
                <a:spcPct val="20000"/>
              </a:spcAft>
              <a:defRPr/>
            </a:pPr>
            <a:r>
              <a:rPr lang="es-ES_tradnl" sz="1400" b="1" dirty="0">
                <a:latin typeface="Arial" charset="0"/>
                <a:cs typeface="+mn-cs"/>
                <a:sym typeface="Wingdings" pitchFamily="2" charset="2"/>
              </a:rPr>
              <a:t>		</a:t>
            </a:r>
          </a:p>
          <a:p>
            <a:pPr marL="457200" indent="-457200" algn="ctr">
              <a:spcBef>
                <a:spcPct val="20000"/>
              </a:spcBef>
              <a:spcAft>
                <a:spcPct val="20000"/>
              </a:spcAft>
              <a:defRPr/>
            </a:pPr>
            <a:r>
              <a:rPr lang="es-ES_tradnl" sz="1400" b="1" dirty="0">
                <a:latin typeface="Arial" charset="0"/>
                <a:cs typeface="+mn-cs"/>
                <a:sym typeface="Wingdings" pitchFamily="2" charset="2"/>
              </a:rPr>
              <a:t>	</a:t>
            </a:r>
          </a:p>
          <a:p>
            <a:pPr marL="457200" indent="-457200" algn="ctr">
              <a:spcBef>
                <a:spcPct val="20000"/>
              </a:spcBef>
              <a:spcAft>
                <a:spcPct val="20000"/>
              </a:spcAft>
              <a:defRPr/>
            </a:pPr>
            <a:r>
              <a:rPr lang="es-ES_tradnl" sz="1400" b="1" dirty="0">
                <a:latin typeface="Arial" charset="0"/>
                <a:cs typeface="+mn-cs"/>
                <a:sym typeface="Wingdings" pitchFamily="2" charset="2"/>
              </a:rPr>
              <a:t>	</a:t>
            </a:r>
          </a:p>
          <a:p>
            <a:pPr marL="457200" indent="-457200" algn="ctr">
              <a:spcBef>
                <a:spcPct val="20000"/>
              </a:spcBef>
              <a:spcAft>
                <a:spcPct val="20000"/>
              </a:spcAft>
              <a:defRPr/>
            </a:pPr>
            <a:r>
              <a:rPr lang="es-ES_tradnl" sz="1400" b="1" dirty="0">
                <a:latin typeface="Arial" charset="0"/>
                <a:cs typeface="+mn-cs"/>
                <a:sym typeface="Wingdings" pitchFamily="2" charset="2"/>
              </a:rPr>
              <a:t>	</a:t>
            </a:r>
          </a:p>
          <a:p>
            <a:pPr marL="457200" indent="-457200" algn="ctr">
              <a:spcBef>
                <a:spcPct val="20000"/>
              </a:spcBef>
              <a:spcAft>
                <a:spcPct val="20000"/>
              </a:spcAft>
              <a:defRPr/>
            </a:pPr>
            <a:r>
              <a:rPr lang="es-ES_tradnl" sz="1400" b="1" dirty="0">
                <a:latin typeface="Arial" charset="0"/>
                <a:cs typeface="+mn-cs"/>
                <a:sym typeface="Wingdings" pitchFamily="2" charset="2"/>
              </a:rPr>
              <a:t>		</a:t>
            </a:r>
            <a:endParaRPr lang="es-ES_tradnl" sz="1400" b="1" dirty="0">
              <a:latin typeface="Arial" charset="0"/>
              <a:cs typeface="+mn-cs"/>
            </a:endParaRPr>
          </a:p>
          <a:p>
            <a:pPr marL="457200" indent="-457200" algn="ctr">
              <a:spcBef>
                <a:spcPct val="20000"/>
              </a:spcBef>
              <a:spcAft>
                <a:spcPct val="20000"/>
              </a:spcAft>
              <a:defRPr/>
            </a:pPr>
            <a:endParaRPr lang="es-ES_tradnl" b="1" dirty="0">
              <a:latin typeface="Arial" charset="0"/>
              <a:cs typeface="+mn-cs"/>
            </a:endParaRPr>
          </a:p>
          <a:p>
            <a:pPr algn="just">
              <a:spcBef>
                <a:spcPct val="20000"/>
              </a:spcBef>
              <a:spcAft>
                <a:spcPct val="20000"/>
              </a:spcAft>
              <a:defRPr/>
            </a:pPr>
            <a:r>
              <a:rPr lang="es-ES_tradnl" b="1" dirty="0">
                <a:latin typeface="Times New Roman" pitchFamily="18" charset="0"/>
                <a:cs typeface="+mn-cs"/>
              </a:rPr>
              <a:t>	</a:t>
            </a:r>
          </a:p>
          <a:p>
            <a:pPr algn="just">
              <a:spcBef>
                <a:spcPct val="20000"/>
              </a:spcBef>
              <a:spcAft>
                <a:spcPct val="20000"/>
              </a:spcAft>
              <a:defRPr/>
            </a:pPr>
            <a:r>
              <a:rPr lang="es-ES_tradnl" b="1" dirty="0">
                <a:latin typeface="Times New Roman" pitchFamily="18" charset="0"/>
                <a:cs typeface="+mn-cs"/>
              </a:rPr>
              <a:t>	</a:t>
            </a:r>
          </a:p>
        </p:txBody>
      </p:sp>
      <p:grpSp>
        <p:nvGrpSpPr>
          <p:cNvPr id="5" name="Grupo 4">
            <a:extLst>
              <a:ext uri="{FF2B5EF4-FFF2-40B4-BE49-F238E27FC236}">
                <a16:creationId xmlns:a16="http://schemas.microsoft.com/office/drawing/2014/main" id="{4C888787-319C-49C8-AF1E-FB9C7776FA84}"/>
              </a:ext>
            </a:extLst>
          </p:cNvPr>
          <p:cNvGrpSpPr/>
          <p:nvPr/>
        </p:nvGrpSpPr>
        <p:grpSpPr>
          <a:xfrm>
            <a:off x="10368" y="8620"/>
            <a:ext cx="8763496" cy="756084"/>
            <a:chOff x="10368" y="8620"/>
            <a:chExt cx="8763496" cy="756084"/>
          </a:xfrm>
        </p:grpSpPr>
        <p:sp>
          <p:nvSpPr>
            <p:cNvPr id="6" name="Titel 1">
              <a:extLst>
                <a:ext uri="{FF2B5EF4-FFF2-40B4-BE49-F238E27FC236}">
                  <a16:creationId xmlns:a16="http://schemas.microsoft.com/office/drawing/2014/main" id="{29D4215D-8327-4D98-AE66-B6DEDD29114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7" name="Round Diagonal Corner Rectangle 9">
              <a:extLst>
                <a:ext uri="{FF2B5EF4-FFF2-40B4-BE49-F238E27FC236}">
                  <a16:creationId xmlns:a16="http://schemas.microsoft.com/office/drawing/2014/main" id="{FEF2FCEE-8369-4CFE-8881-F9C17A0B513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AD787408-B811-4158-B992-3347B63E3CCE}"/>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588E2F56-355B-48B6-8CCC-5A1482E3551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4D052AB6-A3D9-4831-9677-A4F7037D182A}"/>
              </a:ext>
            </a:extLst>
          </p:cNvPr>
          <p:cNvSpPr txBox="1">
            <a:spLocks noChangeArrowheads="1"/>
          </p:cNvSpPr>
          <p:nvPr/>
        </p:nvSpPr>
        <p:spPr bwMode="auto">
          <a:xfrm>
            <a:off x="404813" y="1052513"/>
            <a:ext cx="8382000" cy="8254567"/>
          </a:xfrm>
          <a:prstGeom prst="rect">
            <a:avLst/>
          </a:prstGeom>
          <a:noFill/>
          <a:ln w="9525">
            <a:noFill/>
            <a:miter lim="800000"/>
            <a:headEnd/>
            <a:tailEnd/>
          </a:ln>
        </p:spPr>
        <p:txBody>
          <a:bodyPr>
            <a:spAutoFit/>
          </a:bodyPr>
          <a:lstStyle/>
          <a:p>
            <a:pPr marL="457200" indent="-457200" algn="just">
              <a:spcBef>
                <a:spcPct val="20000"/>
              </a:spcBef>
              <a:spcAft>
                <a:spcPct val="20000"/>
              </a:spcAft>
              <a:defRPr/>
            </a:pPr>
            <a:r>
              <a:rPr lang="es-ES" b="1" u="sng" dirty="0" err="1">
                <a:solidFill>
                  <a:srgbClr val="FFC000"/>
                </a:solidFill>
                <a:latin typeface="Arial" charset="0"/>
              </a:rPr>
              <a:t>Improvement</a:t>
            </a:r>
            <a:r>
              <a:rPr lang="es-ES" b="1" u="sng" dirty="0">
                <a:solidFill>
                  <a:srgbClr val="FFC000"/>
                </a:solidFill>
                <a:latin typeface="Arial" charset="0"/>
              </a:rPr>
              <a:t> </a:t>
            </a:r>
            <a:r>
              <a:rPr lang="es-ES" b="1" u="sng" dirty="0" err="1">
                <a:solidFill>
                  <a:srgbClr val="FFC000"/>
                </a:solidFill>
                <a:latin typeface="Arial" charset="0"/>
              </a:rPr>
              <a:t>of</a:t>
            </a:r>
            <a:r>
              <a:rPr lang="es-ES" b="1" u="sng" dirty="0">
                <a:solidFill>
                  <a:srgbClr val="FFC000"/>
                </a:solidFill>
                <a:latin typeface="Arial" charset="0"/>
              </a:rPr>
              <a:t> </a:t>
            </a:r>
            <a:r>
              <a:rPr lang="es-ES" b="1" u="sng" dirty="0" err="1">
                <a:solidFill>
                  <a:srgbClr val="FFC000"/>
                </a:solidFill>
                <a:latin typeface="Arial" charset="0"/>
              </a:rPr>
              <a:t>installed</a:t>
            </a:r>
            <a:r>
              <a:rPr lang="es-ES" b="1" u="sng" dirty="0">
                <a:solidFill>
                  <a:srgbClr val="FFC000"/>
                </a:solidFill>
                <a:latin typeface="Arial" charset="0"/>
              </a:rPr>
              <a:t> </a:t>
            </a:r>
            <a:r>
              <a:rPr lang="es-ES" b="1" u="sng" dirty="0" err="1">
                <a:solidFill>
                  <a:srgbClr val="FFC000"/>
                </a:solidFill>
                <a:latin typeface="Arial" charset="0"/>
              </a:rPr>
              <a:t>equipment</a:t>
            </a:r>
            <a:r>
              <a:rPr lang="es-ES" b="1" u="sng" dirty="0">
                <a:solidFill>
                  <a:srgbClr val="FFC000"/>
                </a:solidFill>
                <a:latin typeface="Arial" charset="0"/>
              </a:rPr>
              <a:t>:</a:t>
            </a:r>
          </a:p>
          <a:p>
            <a:pPr marL="457200" indent="-457200" algn="just">
              <a:spcBef>
                <a:spcPct val="20000"/>
              </a:spcBef>
              <a:spcAft>
                <a:spcPct val="20000"/>
              </a:spcAft>
              <a:defRPr/>
            </a:pPr>
            <a:endParaRPr lang="en-US" b="1" dirty="0">
              <a:latin typeface="Arial" charset="0"/>
              <a:cs typeface="+mn-cs"/>
            </a:endParaRPr>
          </a:p>
          <a:p>
            <a:pPr marL="457200" indent="-457200" algn="just">
              <a:spcBef>
                <a:spcPct val="20000"/>
              </a:spcBef>
              <a:spcAft>
                <a:spcPct val="20000"/>
              </a:spcAft>
              <a:defRPr/>
            </a:pPr>
            <a:r>
              <a:rPr lang="es-ES" b="1" dirty="0" err="1">
                <a:latin typeface="Arial" charset="0"/>
              </a:rPr>
              <a:t>Problems</a:t>
            </a:r>
            <a:r>
              <a:rPr lang="es-ES" b="1" dirty="0">
                <a:latin typeface="Arial" charset="0"/>
              </a:rPr>
              <a:t>:</a:t>
            </a:r>
            <a:endParaRPr lang="es-ES" b="1" dirty="0">
              <a:latin typeface="Arial" charset="0"/>
              <a:cs typeface="+mn-cs"/>
            </a:endParaRPr>
          </a:p>
          <a:p>
            <a:pPr marL="457200" indent="-457200" algn="just">
              <a:spcBef>
                <a:spcPct val="20000"/>
              </a:spcBef>
              <a:spcAft>
                <a:spcPct val="20000"/>
              </a:spcAft>
              <a:defRPr/>
            </a:pPr>
            <a:r>
              <a:rPr lang="es-ES" sz="1600" dirty="0">
                <a:solidFill>
                  <a:srgbClr val="404040"/>
                </a:solidFill>
                <a:latin typeface="Arial" charset="0"/>
                <a:cs typeface="+mn-cs"/>
              </a:rPr>
              <a:t>1.- </a:t>
            </a:r>
            <a:r>
              <a:rPr lang="en-US" dirty="0">
                <a:solidFill>
                  <a:srgbClr val="404040"/>
                </a:solidFill>
                <a:latin typeface="Arial" charset="0"/>
              </a:rPr>
              <a:t>The quality of light can be worse because the chromatic index is not the</a:t>
            </a:r>
          </a:p>
          <a:p>
            <a:pPr marL="457200" indent="-457200" algn="just">
              <a:spcBef>
                <a:spcPct val="20000"/>
              </a:spcBef>
              <a:spcAft>
                <a:spcPct val="20000"/>
              </a:spcAft>
              <a:defRPr/>
            </a:pPr>
            <a:r>
              <a:rPr lang="en-US" dirty="0">
                <a:solidFill>
                  <a:srgbClr val="404040"/>
                </a:solidFill>
                <a:latin typeface="Arial" charset="0"/>
              </a:rPr>
              <a:t>same and it depends on the lighting type</a:t>
            </a:r>
            <a:r>
              <a:rPr lang="es-ES" sz="1800" dirty="0">
                <a:solidFill>
                  <a:srgbClr val="404040"/>
                </a:solidFill>
                <a:latin typeface="Arial" charset="0"/>
                <a:cs typeface="+mn-cs"/>
              </a:rPr>
              <a:t>.	</a:t>
            </a:r>
          </a:p>
          <a:p>
            <a:pPr marL="1371600" lvl="2" indent="-457200" algn="just">
              <a:spcBef>
                <a:spcPct val="20000"/>
              </a:spcBef>
              <a:spcAft>
                <a:spcPct val="20000"/>
              </a:spcAft>
              <a:defRPr/>
            </a:pPr>
            <a:r>
              <a:rPr lang="es-ES" dirty="0">
                <a:solidFill>
                  <a:srgbClr val="404040"/>
                </a:solidFill>
                <a:latin typeface="Arial" charset="0"/>
              </a:rPr>
              <a:t> Mercury vapor &gt; </a:t>
            </a:r>
            <a:r>
              <a:rPr lang="es-ES" sz="1800" dirty="0">
                <a:solidFill>
                  <a:srgbClr val="404040"/>
                </a:solidFill>
                <a:latin typeface="Arial" charset="0"/>
                <a:cs typeface="+mn-cs"/>
              </a:rPr>
              <a:t>50 	  </a:t>
            </a:r>
            <a:r>
              <a:rPr lang="es-ES" dirty="0" err="1">
                <a:solidFill>
                  <a:srgbClr val="404040"/>
                </a:solidFill>
                <a:latin typeface="Arial" charset="0"/>
                <a:sym typeface="Wingdings" pitchFamily="2" charset="2"/>
              </a:rPr>
              <a:t>high</a:t>
            </a:r>
            <a:r>
              <a:rPr lang="es-ES" dirty="0">
                <a:solidFill>
                  <a:srgbClr val="404040"/>
                </a:solidFill>
                <a:latin typeface="Arial" charset="0"/>
                <a:sym typeface="Wingdings" pitchFamily="2" charset="2"/>
              </a:rPr>
              <a:t> </a:t>
            </a:r>
            <a:r>
              <a:rPr lang="es-ES" dirty="0" err="1">
                <a:solidFill>
                  <a:srgbClr val="404040"/>
                </a:solidFill>
                <a:latin typeface="Arial" charset="0"/>
                <a:sym typeface="Wingdings" pitchFamily="2" charset="2"/>
              </a:rPr>
              <a:t>pressure</a:t>
            </a:r>
            <a:r>
              <a:rPr lang="es-ES" dirty="0">
                <a:solidFill>
                  <a:srgbClr val="404040"/>
                </a:solidFill>
                <a:latin typeface="Arial" charset="0"/>
                <a:sym typeface="Wingdings" pitchFamily="2" charset="2"/>
              </a:rPr>
              <a:t> </a:t>
            </a:r>
            <a:r>
              <a:rPr lang="es-ES" dirty="0" err="1">
                <a:solidFill>
                  <a:srgbClr val="404040"/>
                </a:solidFill>
                <a:latin typeface="Arial" charset="0"/>
                <a:sym typeface="Wingdings" pitchFamily="2" charset="2"/>
              </a:rPr>
              <a:t>sodium</a:t>
            </a:r>
            <a:r>
              <a:rPr lang="es-ES" dirty="0">
                <a:solidFill>
                  <a:srgbClr val="404040"/>
                </a:solidFill>
                <a:latin typeface="Arial" charset="0"/>
                <a:sym typeface="Wingdings" pitchFamily="2" charset="2"/>
              </a:rPr>
              <a:t> 25</a:t>
            </a:r>
            <a:endParaRPr lang="es-ES" sz="1800" dirty="0">
              <a:solidFill>
                <a:srgbClr val="404040"/>
              </a:solidFill>
              <a:latin typeface="Arial" charset="0"/>
              <a:cs typeface="+mn-cs"/>
              <a:sym typeface="Wingdings" pitchFamily="2" charset="2"/>
            </a:endParaRPr>
          </a:p>
          <a:p>
            <a:pPr marL="457200" indent="-457200" algn="just">
              <a:spcBef>
                <a:spcPct val="20000"/>
              </a:spcBef>
              <a:spcAft>
                <a:spcPct val="20000"/>
              </a:spcAft>
              <a:defRPr/>
            </a:pPr>
            <a:endParaRPr lang="es-ES" sz="1800" dirty="0">
              <a:solidFill>
                <a:srgbClr val="404040"/>
              </a:solidFill>
              <a:latin typeface="Arial" charset="0"/>
              <a:cs typeface="+mn-cs"/>
              <a:sym typeface="Wingdings" pitchFamily="2" charset="2"/>
            </a:endParaRPr>
          </a:p>
          <a:p>
            <a:pPr marL="457200" indent="-457200" algn="just">
              <a:spcBef>
                <a:spcPct val="20000"/>
              </a:spcBef>
              <a:spcAft>
                <a:spcPct val="20000"/>
              </a:spcAft>
              <a:defRPr/>
            </a:pPr>
            <a:endParaRPr lang="es-ES" sz="1800" dirty="0">
              <a:solidFill>
                <a:srgbClr val="404040"/>
              </a:solidFill>
              <a:latin typeface="Arial" charset="0"/>
              <a:cs typeface="+mn-cs"/>
              <a:sym typeface="Wingdings" pitchFamily="2" charset="2"/>
            </a:endParaRPr>
          </a:p>
          <a:p>
            <a:pPr marL="457200" indent="-457200" algn="just">
              <a:spcBef>
                <a:spcPct val="20000"/>
              </a:spcBef>
              <a:spcAft>
                <a:spcPct val="20000"/>
              </a:spcAft>
              <a:defRPr/>
            </a:pPr>
            <a:endParaRPr lang="es-ES" sz="1800" dirty="0">
              <a:solidFill>
                <a:srgbClr val="404040"/>
              </a:solidFill>
              <a:latin typeface="Arial" charset="0"/>
              <a:cs typeface="+mn-cs"/>
              <a:sym typeface="Wingdings" pitchFamily="2" charset="2"/>
            </a:endParaRPr>
          </a:p>
          <a:p>
            <a:pPr marL="457200" indent="-457200" algn="just">
              <a:spcBef>
                <a:spcPct val="20000"/>
              </a:spcBef>
              <a:spcAft>
                <a:spcPct val="20000"/>
              </a:spcAft>
              <a:defRPr/>
            </a:pPr>
            <a:endParaRPr lang="es-ES" sz="1800" dirty="0">
              <a:solidFill>
                <a:srgbClr val="404040"/>
              </a:solidFill>
              <a:latin typeface="Arial" charset="0"/>
              <a:cs typeface="+mn-cs"/>
              <a:sym typeface="Wingdings" pitchFamily="2" charset="2"/>
            </a:endParaRPr>
          </a:p>
          <a:p>
            <a:pPr marL="457200" indent="-457200" algn="just">
              <a:spcBef>
                <a:spcPct val="20000"/>
              </a:spcBef>
              <a:spcAft>
                <a:spcPct val="20000"/>
              </a:spcAft>
              <a:defRPr/>
            </a:pPr>
            <a:endParaRPr lang="es-ES" sz="1800" dirty="0">
              <a:solidFill>
                <a:srgbClr val="404040"/>
              </a:solidFill>
              <a:latin typeface="Arial" charset="0"/>
              <a:cs typeface="+mn-cs"/>
              <a:sym typeface="Wingdings" pitchFamily="2" charset="2"/>
            </a:endParaRPr>
          </a:p>
          <a:p>
            <a:pPr marL="457200" indent="-457200" algn="just">
              <a:spcBef>
                <a:spcPct val="20000"/>
              </a:spcBef>
              <a:spcAft>
                <a:spcPct val="20000"/>
              </a:spcAft>
              <a:defRPr/>
            </a:pPr>
            <a:r>
              <a:rPr lang="es-ES" sz="1800" dirty="0">
                <a:solidFill>
                  <a:srgbClr val="404040"/>
                </a:solidFill>
                <a:latin typeface="Arial" charset="0"/>
                <a:cs typeface="+mn-cs"/>
                <a:sym typeface="Wingdings" pitchFamily="2" charset="2"/>
              </a:rPr>
              <a:t>2.- </a:t>
            </a:r>
            <a:r>
              <a:rPr lang="en-US" dirty="0">
                <a:solidFill>
                  <a:srgbClr val="404040"/>
                </a:solidFill>
                <a:latin typeface="Arial" charset="0"/>
                <a:sym typeface="Wingdings" pitchFamily="2" charset="2"/>
              </a:rPr>
              <a:t>It is necessary to install auxiliary devices</a:t>
            </a:r>
            <a:r>
              <a:rPr lang="es-ES" sz="1800" dirty="0">
                <a:solidFill>
                  <a:srgbClr val="404040"/>
                </a:solidFill>
                <a:latin typeface="Arial" charset="0"/>
                <a:cs typeface="+mn-cs"/>
                <a:sym typeface="Wingdings" pitchFamily="2" charset="2"/>
              </a:rPr>
              <a:t>.</a:t>
            </a:r>
          </a:p>
          <a:p>
            <a:pPr marL="1371600" lvl="2" indent="-457200" algn="just">
              <a:spcBef>
                <a:spcPct val="20000"/>
              </a:spcBef>
              <a:spcAft>
                <a:spcPct val="20000"/>
              </a:spcAft>
              <a:defRPr/>
            </a:pPr>
            <a:r>
              <a:rPr lang="es-ES" dirty="0" err="1">
                <a:solidFill>
                  <a:srgbClr val="404040"/>
                </a:solidFill>
                <a:latin typeface="Arial" charset="0"/>
                <a:sym typeface="Wingdings" pitchFamily="2" charset="2"/>
              </a:rPr>
              <a:t>Ballast</a:t>
            </a:r>
            <a:r>
              <a:rPr lang="es-ES" dirty="0">
                <a:solidFill>
                  <a:srgbClr val="404040"/>
                </a:solidFill>
                <a:latin typeface="Arial" charset="0"/>
                <a:sym typeface="Wingdings" pitchFamily="2" charset="2"/>
              </a:rPr>
              <a:t> and starter</a:t>
            </a:r>
          </a:p>
          <a:p>
            <a:pPr marL="1371600" lvl="2" indent="-457200" algn="just">
              <a:spcBef>
                <a:spcPct val="20000"/>
              </a:spcBef>
              <a:spcAft>
                <a:spcPct val="20000"/>
              </a:spcAft>
              <a:defRPr/>
            </a:pPr>
            <a:r>
              <a:rPr lang="es-ES_tradnl" sz="1200" b="1" dirty="0">
                <a:solidFill>
                  <a:srgbClr val="404040"/>
                </a:solidFill>
                <a:latin typeface="Arial" charset="0"/>
                <a:cs typeface="+mn-cs"/>
                <a:sym typeface="Wingdings" pitchFamily="2" charset="2"/>
              </a:rPr>
              <a:t>		</a:t>
            </a:r>
            <a:endParaRPr lang="es-ES" sz="1200" dirty="0">
              <a:solidFill>
                <a:srgbClr val="404040"/>
              </a:solidFill>
              <a:latin typeface="Arial" charset="0"/>
              <a:cs typeface="+mn-cs"/>
            </a:endParaRPr>
          </a:p>
          <a:p>
            <a:pPr marL="457200" indent="-457200" algn="ctr">
              <a:spcBef>
                <a:spcPct val="20000"/>
              </a:spcBef>
              <a:spcAft>
                <a:spcPct val="20000"/>
              </a:spcAft>
              <a:defRPr/>
            </a:pPr>
            <a:endParaRPr lang="es-ES_tradnl" sz="1400" b="1" dirty="0">
              <a:latin typeface="Arial" charset="0"/>
              <a:cs typeface="+mn-cs"/>
              <a:sym typeface="Wingdings" pitchFamily="2" charset="2"/>
            </a:endParaRPr>
          </a:p>
          <a:p>
            <a:pPr marL="457200" indent="-457200" algn="ctr">
              <a:spcBef>
                <a:spcPct val="20000"/>
              </a:spcBef>
              <a:spcAft>
                <a:spcPct val="20000"/>
              </a:spcAft>
              <a:defRPr/>
            </a:pPr>
            <a:r>
              <a:rPr lang="es-ES_tradnl" sz="1400" b="1" dirty="0">
                <a:latin typeface="Arial" charset="0"/>
                <a:cs typeface="+mn-cs"/>
                <a:sym typeface="Wingdings" pitchFamily="2" charset="2"/>
              </a:rPr>
              <a:t>			</a:t>
            </a:r>
          </a:p>
          <a:p>
            <a:pPr marL="457200" indent="-457200" algn="ctr">
              <a:spcBef>
                <a:spcPct val="20000"/>
              </a:spcBef>
              <a:spcAft>
                <a:spcPct val="20000"/>
              </a:spcAft>
              <a:defRPr/>
            </a:pPr>
            <a:r>
              <a:rPr lang="es-ES_tradnl" sz="1400" b="1" dirty="0">
                <a:latin typeface="Arial" charset="0"/>
                <a:cs typeface="+mn-cs"/>
                <a:sym typeface="Wingdings" pitchFamily="2" charset="2"/>
              </a:rPr>
              <a:t>	</a:t>
            </a:r>
          </a:p>
          <a:p>
            <a:pPr marL="457200" indent="-457200" algn="ctr">
              <a:spcBef>
                <a:spcPct val="20000"/>
              </a:spcBef>
              <a:spcAft>
                <a:spcPct val="20000"/>
              </a:spcAft>
              <a:defRPr/>
            </a:pPr>
            <a:r>
              <a:rPr lang="es-ES_tradnl" sz="1400" b="1" dirty="0">
                <a:latin typeface="Arial" charset="0"/>
                <a:cs typeface="+mn-cs"/>
                <a:sym typeface="Wingdings" pitchFamily="2" charset="2"/>
              </a:rPr>
              <a:t>	</a:t>
            </a:r>
          </a:p>
          <a:p>
            <a:pPr marL="457200" indent="-457200" algn="ctr">
              <a:spcBef>
                <a:spcPct val="20000"/>
              </a:spcBef>
              <a:spcAft>
                <a:spcPct val="20000"/>
              </a:spcAft>
              <a:defRPr/>
            </a:pPr>
            <a:r>
              <a:rPr lang="es-ES_tradnl" sz="1400" b="1" dirty="0">
                <a:latin typeface="Arial" charset="0"/>
                <a:cs typeface="+mn-cs"/>
                <a:sym typeface="Wingdings" pitchFamily="2" charset="2"/>
              </a:rPr>
              <a:t>	</a:t>
            </a:r>
          </a:p>
          <a:p>
            <a:pPr marL="457200" indent="-457200" algn="ctr">
              <a:spcBef>
                <a:spcPct val="20000"/>
              </a:spcBef>
              <a:spcAft>
                <a:spcPct val="20000"/>
              </a:spcAft>
              <a:defRPr/>
            </a:pPr>
            <a:r>
              <a:rPr lang="es-ES_tradnl" sz="1400" b="1" dirty="0">
                <a:latin typeface="Arial" charset="0"/>
                <a:cs typeface="+mn-cs"/>
                <a:sym typeface="Wingdings" pitchFamily="2" charset="2"/>
              </a:rPr>
              <a:t>		</a:t>
            </a:r>
            <a:endParaRPr lang="es-ES_tradnl" sz="1400" b="1" dirty="0">
              <a:latin typeface="Arial" charset="0"/>
              <a:cs typeface="+mn-cs"/>
            </a:endParaRPr>
          </a:p>
          <a:p>
            <a:pPr marL="457200" indent="-457200" algn="ctr">
              <a:spcBef>
                <a:spcPct val="20000"/>
              </a:spcBef>
              <a:spcAft>
                <a:spcPct val="20000"/>
              </a:spcAft>
              <a:defRPr/>
            </a:pPr>
            <a:endParaRPr lang="es-ES_tradnl" b="1" dirty="0">
              <a:latin typeface="Arial" charset="0"/>
              <a:cs typeface="+mn-cs"/>
            </a:endParaRPr>
          </a:p>
          <a:p>
            <a:pPr algn="just">
              <a:spcBef>
                <a:spcPct val="20000"/>
              </a:spcBef>
              <a:spcAft>
                <a:spcPct val="20000"/>
              </a:spcAft>
              <a:defRPr/>
            </a:pPr>
            <a:r>
              <a:rPr lang="es-ES_tradnl" b="1" dirty="0">
                <a:latin typeface="Times New Roman" pitchFamily="18" charset="0"/>
                <a:cs typeface="+mn-cs"/>
              </a:rPr>
              <a:t>	</a:t>
            </a:r>
          </a:p>
          <a:p>
            <a:pPr algn="just">
              <a:spcBef>
                <a:spcPct val="20000"/>
              </a:spcBef>
              <a:spcAft>
                <a:spcPct val="20000"/>
              </a:spcAft>
              <a:defRPr/>
            </a:pPr>
            <a:r>
              <a:rPr lang="es-ES_tradnl" b="1" dirty="0">
                <a:latin typeface="Times New Roman" pitchFamily="18" charset="0"/>
                <a:cs typeface="+mn-cs"/>
              </a:rPr>
              <a:t>	</a:t>
            </a:r>
          </a:p>
        </p:txBody>
      </p:sp>
      <p:pic>
        <p:nvPicPr>
          <p:cNvPr id="28675" name="Picture 2">
            <a:extLst>
              <a:ext uri="{FF2B5EF4-FFF2-40B4-BE49-F238E27FC236}">
                <a16:creationId xmlns:a16="http://schemas.microsoft.com/office/drawing/2014/main" id="{C1EA8BF7-5C5E-42A6-BDDE-15DFDA21AC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27"/>
          <a:stretch/>
        </p:blipFill>
        <p:spPr bwMode="auto">
          <a:xfrm>
            <a:off x="1495631" y="3320988"/>
            <a:ext cx="2136285" cy="129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a:extLst>
              <a:ext uri="{FF2B5EF4-FFF2-40B4-BE49-F238E27FC236}">
                <a16:creationId xmlns:a16="http://schemas.microsoft.com/office/drawing/2014/main" id="{B683D531-EE02-4E7E-B275-182D9D5011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27"/>
          <a:stretch/>
        </p:blipFill>
        <p:spPr bwMode="auto">
          <a:xfrm>
            <a:off x="4572000" y="3320988"/>
            <a:ext cx="2016224" cy="129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a:extLst>
              <a:ext uri="{FF2B5EF4-FFF2-40B4-BE49-F238E27FC236}">
                <a16:creationId xmlns:a16="http://schemas.microsoft.com/office/drawing/2014/main" id="{375D151C-A090-4EB5-8539-216F5C9DB312}"/>
              </a:ext>
            </a:extLst>
          </p:cNvPr>
          <p:cNvGrpSpPr/>
          <p:nvPr/>
        </p:nvGrpSpPr>
        <p:grpSpPr>
          <a:xfrm>
            <a:off x="10368" y="8620"/>
            <a:ext cx="8763496" cy="756084"/>
            <a:chOff x="10368" y="8620"/>
            <a:chExt cx="8763496" cy="756084"/>
          </a:xfrm>
        </p:grpSpPr>
        <p:sp>
          <p:nvSpPr>
            <p:cNvPr id="8" name="Titel 1">
              <a:extLst>
                <a:ext uri="{FF2B5EF4-FFF2-40B4-BE49-F238E27FC236}">
                  <a16:creationId xmlns:a16="http://schemas.microsoft.com/office/drawing/2014/main" id="{C45F9D68-6EFC-4106-8A58-11C2270438EC}"/>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9" name="Round Diagonal Corner Rectangle 9">
              <a:extLst>
                <a:ext uri="{FF2B5EF4-FFF2-40B4-BE49-F238E27FC236}">
                  <a16:creationId xmlns:a16="http://schemas.microsoft.com/office/drawing/2014/main" id="{0A142F03-5ECE-46DA-B184-CF68AE641DB2}"/>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TextBox 3">
              <a:extLst>
                <a:ext uri="{FF2B5EF4-FFF2-40B4-BE49-F238E27FC236}">
                  <a16:creationId xmlns:a16="http://schemas.microsoft.com/office/drawing/2014/main" id="{6546506F-17BE-4AD7-8B90-99F58AA43BA5}"/>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1" name="Rectángulo 10">
              <a:extLst>
                <a:ext uri="{FF2B5EF4-FFF2-40B4-BE49-F238E27FC236}">
                  <a16:creationId xmlns:a16="http://schemas.microsoft.com/office/drawing/2014/main" id="{DB07945A-BC32-4E84-9510-DE18E493ECA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12" name="Imagen 11" descr="Imagen que contiene señal, verde&#10;&#10;Descripción generada automáticamente">
            <a:extLst>
              <a:ext uri="{FF2B5EF4-FFF2-40B4-BE49-F238E27FC236}">
                <a16:creationId xmlns:a16="http://schemas.microsoft.com/office/drawing/2014/main" id="{621960D5-29B4-4B15-A71F-9A20D071B0EC}"/>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50494" y="3569202"/>
            <a:ext cx="945319" cy="9453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00D2EDFE-C085-4B93-8824-DA53BCAF8186}"/>
              </a:ext>
            </a:extLst>
          </p:cNvPr>
          <p:cNvSpPr txBox="1">
            <a:spLocks noChangeArrowheads="1"/>
          </p:cNvSpPr>
          <p:nvPr/>
        </p:nvSpPr>
        <p:spPr bwMode="auto">
          <a:xfrm>
            <a:off x="427038" y="1163638"/>
            <a:ext cx="8382000" cy="2308324"/>
          </a:xfrm>
          <a:prstGeom prst="rect">
            <a:avLst/>
          </a:prstGeom>
          <a:noFill/>
          <a:ln w="9525">
            <a:noFill/>
            <a:miter lim="800000"/>
            <a:headEnd/>
            <a:tailEnd/>
          </a:ln>
        </p:spPr>
        <p:txBody>
          <a:bodyPr>
            <a:spAutoFit/>
          </a:bodyPr>
          <a:lstStyle/>
          <a:p>
            <a:pPr marL="457200" indent="-457200" algn="just">
              <a:spcBef>
                <a:spcPct val="20000"/>
              </a:spcBef>
              <a:spcAft>
                <a:spcPct val="20000"/>
              </a:spcAft>
              <a:defRPr/>
            </a:pPr>
            <a:r>
              <a:rPr lang="es-ES" b="1" u="sng" dirty="0" err="1">
                <a:solidFill>
                  <a:srgbClr val="FFC000"/>
                </a:solidFill>
                <a:latin typeface="Arial" charset="0"/>
              </a:rPr>
              <a:t>Improvement</a:t>
            </a:r>
            <a:r>
              <a:rPr lang="es-ES" b="1" u="sng" dirty="0">
                <a:solidFill>
                  <a:srgbClr val="FFC000"/>
                </a:solidFill>
                <a:latin typeface="Arial" charset="0"/>
              </a:rPr>
              <a:t> </a:t>
            </a:r>
            <a:r>
              <a:rPr lang="es-ES" b="1" u="sng" dirty="0" err="1">
                <a:solidFill>
                  <a:srgbClr val="FFC000"/>
                </a:solidFill>
                <a:latin typeface="Arial" charset="0"/>
              </a:rPr>
              <a:t>of</a:t>
            </a:r>
            <a:r>
              <a:rPr lang="es-ES" b="1" u="sng" dirty="0">
                <a:solidFill>
                  <a:srgbClr val="FFC000"/>
                </a:solidFill>
                <a:latin typeface="Arial" charset="0"/>
              </a:rPr>
              <a:t> </a:t>
            </a:r>
            <a:r>
              <a:rPr lang="es-ES" b="1" u="sng" dirty="0" err="1">
                <a:solidFill>
                  <a:srgbClr val="FFC000"/>
                </a:solidFill>
                <a:latin typeface="Arial" charset="0"/>
              </a:rPr>
              <a:t>installed</a:t>
            </a:r>
            <a:r>
              <a:rPr lang="es-ES" b="1" u="sng" dirty="0">
                <a:solidFill>
                  <a:srgbClr val="FFC000"/>
                </a:solidFill>
                <a:latin typeface="Arial" charset="0"/>
              </a:rPr>
              <a:t> </a:t>
            </a:r>
            <a:r>
              <a:rPr lang="es-ES" b="1" u="sng" dirty="0" err="1">
                <a:solidFill>
                  <a:srgbClr val="FFC000"/>
                </a:solidFill>
                <a:latin typeface="Arial" charset="0"/>
              </a:rPr>
              <a:t>equipment</a:t>
            </a:r>
            <a:r>
              <a:rPr lang="es-ES" b="1" u="sng" dirty="0">
                <a:solidFill>
                  <a:srgbClr val="FFC000"/>
                </a:solidFill>
                <a:latin typeface="Arial" charset="0"/>
              </a:rPr>
              <a:t>:</a:t>
            </a:r>
          </a:p>
          <a:p>
            <a:pPr marL="457200" indent="-457200" algn="just">
              <a:spcBef>
                <a:spcPct val="20000"/>
              </a:spcBef>
              <a:spcAft>
                <a:spcPct val="20000"/>
              </a:spcAft>
              <a:defRPr/>
            </a:pPr>
            <a:r>
              <a:rPr lang="es-ES_tradnl" b="1" dirty="0">
                <a:latin typeface="Arial" charset="0"/>
                <a:cs typeface="+mn-cs"/>
              </a:rPr>
              <a:t>		</a:t>
            </a:r>
          </a:p>
          <a:p>
            <a:pPr marL="457200" indent="-457200" algn="just">
              <a:spcBef>
                <a:spcPct val="20000"/>
              </a:spcBef>
              <a:spcAft>
                <a:spcPct val="20000"/>
              </a:spcAft>
              <a:defRPr/>
            </a:pPr>
            <a:endParaRPr lang="es-ES_tradnl" b="1" dirty="0">
              <a:latin typeface="Arial" charset="0"/>
              <a:cs typeface="+mn-cs"/>
            </a:endParaRPr>
          </a:p>
          <a:p>
            <a:pPr marL="457200" indent="-457200" algn="just">
              <a:spcBef>
                <a:spcPct val="20000"/>
              </a:spcBef>
              <a:spcAft>
                <a:spcPct val="20000"/>
              </a:spcAft>
              <a:defRPr/>
            </a:pPr>
            <a:r>
              <a:rPr lang="en-US" dirty="0">
                <a:solidFill>
                  <a:srgbClr val="404040"/>
                </a:solidFill>
                <a:latin typeface="Arial" charset="0"/>
              </a:rPr>
              <a:t>Replacement of the electromagnetic ballast by electronic ones. </a:t>
            </a:r>
            <a:r>
              <a:rPr lang="en-US" dirty="0">
                <a:solidFill>
                  <a:srgbClr val="404040"/>
                </a:solidFill>
                <a:latin typeface="Arial" charset="0"/>
                <a:cs typeface="+mn-cs"/>
              </a:rPr>
              <a:t>	</a:t>
            </a:r>
          </a:p>
          <a:p>
            <a:pPr algn="just">
              <a:spcBef>
                <a:spcPct val="20000"/>
              </a:spcBef>
              <a:spcAft>
                <a:spcPct val="20000"/>
              </a:spcAft>
              <a:defRPr/>
            </a:pPr>
            <a:r>
              <a:rPr lang="es-ES_tradnl" b="1" dirty="0">
                <a:latin typeface="Times New Roman" pitchFamily="18" charset="0"/>
                <a:cs typeface="+mn-cs"/>
              </a:rPr>
              <a:t>	</a:t>
            </a:r>
          </a:p>
          <a:p>
            <a:pPr algn="just">
              <a:spcBef>
                <a:spcPct val="20000"/>
              </a:spcBef>
              <a:spcAft>
                <a:spcPct val="20000"/>
              </a:spcAft>
              <a:defRPr/>
            </a:pPr>
            <a:r>
              <a:rPr lang="es-ES_tradnl" b="1" dirty="0">
                <a:latin typeface="Times New Roman" pitchFamily="18" charset="0"/>
                <a:cs typeface="+mn-cs"/>
              </a:rPr>
              <a:t>	</a:t>
            </a:r>
          </a:p>
        </p:txBody>
      </p:sp>
      <p:pic>
        <p:nvPicPr>
          <p:cNvPr id="29699" name="Picture 2" descr="http://www.santyerbasi.com/productos/CSL100.jpg">
            <a:extLst>
              <a:ext uri="{FF2B5EF4-FFF2-40B4-BE49-F238E27FC236}">
                <a16:creationId xmlns:a16="http://schemas.microsoft.com/office/drawing/2014/main" id="{E950E0C7-91F9-4641-829B-30F6B1D1A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105150"/>
            <a:ext cx="22145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ttp://www.sikal.com.ar/imagenes/catalogo/elt_balasto105sky.jpg">
            <a:extLst>
              <a:ext uri="{FF2B5EF4-FFF2-40B4-BE49-F238E27FC236}">
                <a16:creationId xmlns:a16="http://schemas.microsoft.com/office/drawing/2014/main" id="{35D090B1-4983-4DEA-89B4-9E9D8B012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3336925"/>
            <a:ext cx="24431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a:extLst>
              <a:ext uri="{FF2B5EF4-FFF2-40B4-BE49-F238E27FC236}">
                <a16:creationId xmlns:a16="http://schemas.microsoft.com/office/drawing/2014/main" id="{4805E989-21DD-4274-8E62-A5FD5D7A8583}"/>
              </a:ext>
            </a:extLst>
          </p:cNvPr>
          <p:cNvGrpSpPr/>
          <p:nvPr/>
        </p:nvGrpSpPr>
        <p:grpSpPr>
          <a:xfrm>
            <a:off x="10368" y="8620"/>
            <a:ext cx="8763496" cy="756084"/>
            <a:chOff x="10368" y="8620"/>
            <a:chExt cx="8763496" cy="756084"/>
          </a:xfrm>
        </p:grpSpPr>
        <p:sp>
          <p:nvSpPr>
            <p:cNvPr id="9" name="Titel 1">
              <a:extLst>
                <a:ext uri="{FF2B5EF4-FFF2-40B4-BE49-F238E27FC236}">
                  <a16:creationId xmlns:a16="http://schemas.microsoft.com/office/drawing/2014/main" id="{F06AE65A-1BB3-4763-B51D-8C3CD916A12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11" name="Round Diagonal Corner Rectangle 9">
              <a:extLst>
                <a:ext uri="{FF2B5EF4-FFF2-40B4-BE49-F238E27FC236}">
                  <a16:creationId xmlns:a16="http://schemas.microsoft.com/office/drawing/2014/main" id="{73C2322E-CD81-44CE-BC6F-2FC57E7B4D91}"/>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8D90D024-4704-4957-AF7C-3C428033AEDC}"/>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15E605FE-61F6-4D8B-928A-CA24B466A9E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14" name="Imagen 13" descr="Imagen que contiene señal, verde&#10;&#10;Descripción generada automáticamente">
            <a:extLst>
              <a:ext uri="{FF2B5EF4-FFF2-40B4-BE49-F238E27FC236}">
                <a16:creationId xmlns:a16="http://schemas.microsoft.com/office/drawing/2014/main" id="{F291A439-3791-4464-9674-A0206E25D17E}"/>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38383" y="3463399"/>
            <a:ext cx="1810903" cy="18109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87580119-B800-4680-B210-49B121D319E6}"/>
              </a:ext>
            </a:extLst>
          </p:cNvPr>
          <p:cNvSpPr txBox="1">
            <a:spLocks noChangeArrowheads="1"/>
          </p:cNvSpPr>
          <p:nvPr/>
        </p:nvSpPr>
        <p:spPr bwMode="auto">
          <a:xfrm>
            <a:off x="362994" y="908720"/>
            <a:ext cx="8410869" cy="5029069"/>
          </a:xfrm>
          <a:prstGeom prst="rect">
            <a:avLst/>
          </a:prstGeom>
          <a:noFill/>
          <a:ln w="9525">
            <a:noFill/>
            <a:miter lim="800000"/>
            <a:headEnd/>
            <a:tailEnd/>
          </a:ln>
        </p:spPr>
        <p:txBody>
          <a:bodyPr wrap="square">
            <a:spAutoFit/>
          </a:bodyPr>
          <a:lstStyle/>
          <a:p>
            <a:pPr algn="just">
              <a:spcBef>
                <a:spcPct val="20000"/>
              </a:spcBef>
              <a:spcAft>
                <a:spcPct val="20000"/>
              </a:spcAft>
              <a:defRPr/>
            </a:pPr>
            <a:r>
              <a:rPr lang="es-ES" b="1" u="sng" dirty="0" err="1">
                <a:solidFill>
                  <a:srgbClr val="FFC000"/>
                </a:solidFill>
                <a:latin typeface="Arial" charset="0"/>
              </a:rPr>
              <a:t>Improvement</a:t>
            </a:r>
            <a:r>
              <a:rPr lang="es-ES" b="1" u="sng" dirty="0">
                <a:solidFill>
                  <a:srgbClr val="FFC000"/>
                </a:solidFill>
                <a:latin typeface="Arial" charset="0"/>
              </a:rPr>
              <a:t> </a:t>
            </a:r>
            <a:r>
              <a:rPr lang="es-ES" b="1" u="sng" dirty="0" err="1">
                <a:solidFill>
                  <a:srgbClr val="FFC000"/>
                </a:solidFill>
                <a:latin typeface="Arial" charset="0"/>
              </a:rPr>
              <a:t>of</a:t>
            </a:r>
            <a:r>
              <a:rPr lang="es-ES" b="1" u="sng" dirty="0">
                <a:solidFill>
                  <a:srgbClr val="FFC000"/>
                </a:solidFill>
                <a:latin typeface="Arial" charset="0"/>
              </a:rPr>
              <a:t> </a:t>
            </a:r>
            <a:r>
              <a:rPr lang="es-ES" b="1" u="sng" dirty="0" err="1">
                <a:solidFill>
                  <a:srgbClr val="FFC000"/>
                </a:solidFill>
                <a:latin typeface="Arial" charset="0"/>
              </a:rPr>
              <a:t>installed</a:t>
            </a:r>
            <a:r>
              <a:rPr lang="es-ES" b="1" u="sng" dirty="0">
                <a:solidFill>
                  <a:srgbClr val="FFC000"/>
                </a:solidFill>
                <a:latin typeface="Arial" charset="0"/>
              </a:rPr>
              <a:t> </a:t>
            </a:r>
            <a:r>
              <a:rPr lang="es-ES" b="1" u="sng" dirty="0" err="1">
                <a:solidFill>
                  <a:srgbClr val="FFC000"/>
                </a:solidFill>
                <a:latin typeface="Arial" charset="0"/>
              </a:rPr>
              <a:t>equipment</a:t>
            </a:r>
            <a:r>
              <a:rPr lang="es-ES" sz="1600" b="1" u="sng" dirty="0">
                <a:solidFill>
                  <a:srgbClr val="FFC000"/>
                </a:solidFill>
                <a:latin typeface="Arial" charset="0"/>
                <a:cs typeface="+mn-cs"/>
              </a:rPr>
              <a:t>:</a:t>
            </a:r>
            <a:r>
              <a:rPr lang="es-ES" sz="1600" b="1" dirty="0">
                <a:latin typeface="Arial" charset="0"/>
                <a:cs typeface="+mn-cs"/>
              </a:rPr>
              <a:t> </a:t>
            </a:r>
            <a:r>
              <a:rPr lang="es-ES" b="1" dirty="0" err="1">
                <a:latin typeface="Arial" charset="0"/>
              </a:rPr>
              <a:t>replace</a:t>
            </a:r>
            <a:r>
              <a:rPr lang="es-ES" b="1" dirty="0">
                <a:latin typeface="Arial" charset="0"/>
              </a:rPr>
              <a:t> </a:t>
            </a:r>
            <a:r>
              <a:rPr lang="es-ES" b="1" dirty="0" err="1">
                <a:latin typeface="Arial" charset="0"/>
              </a:rPr>
              <a:t>the</a:t>
            </a:r>
            <a:r>
              <a:rPr lang="es-ES" b="1" dirty="0">
                <a:latin typeface="Arial" charset="0"/>
              </a:rPr>
              <a:t> </a:t>
            </a:r>
            <a:r>
              <a:rPr lang="es-ES" b="1" dirty="0" err="1">
                <a:latin typeface="Arial" charset="0"/>
              </a:rPr>
              <a:t>ballast</a:t>
            </a:r>
            <a:endParaRPr lang="es-ES" b="1" dirty="0">
              <a:latin typeface="Arial" charset="0"/>
            </a:endParaRPr>
          </a:p>
          <a:p>
            <a:pPr algn="just">
              <a:spcBef>
                <a:spcPct val="20000"/>
              </a:spcBef>
              <a:spcAft>
                <a:spcPct val="20000"/>
              </a:spcAft>
              <a:defRPr/>
            </a:pPr>
            <a:r>
              <a:rPr lang="es-ES" sz="1600" b="1" dirty="0" err="1">
                <a:latin typeface="Arial" charset="0"/>
                <a:cs typeface="+mn-cs"/>
              </a:rPr>
              <a:t>Problems</a:t>
            </a:r>
            <a:r>
              <a:rPr lang="es-ES" sz="1600" b="1" dirty="0">
                <a:latin typeface="Arial" charset="0"/>
                <a:cs typeface="+mn-cs"/>
              </a:rPr>
              <a:t>:</a:t>
            </a:r>
            <a:endParaRPr lang="es-ES" sz="1600" dirty="0">
              <a:latin typeface="Arial" charset="0"/>
              <a:cs typeface="+mn-cs"/>
            </a:endParaRPr>
          </a:p>
          <a:p>
            <a:pPr marL="285750" indent="-285750">
              <a:spcBef>
                <a:spcPct val="20000"/>
              </a:spcBef>
              <a:spcAft>
                <a:spcPct val="20000"/>
              </a:spcAft>
              <a:buFont typeface="Wingdings" panose="05000000000000000000" pitchFamily="2" charset="2"/>
              <a:buChar char="§"/>
              <a:defRPr/>
            </a:pPr>
            <a:r>
              <a:rPr lang="en-US" sz="1600" dirty="0">
                <a:solidFill>
                  <a:srgbClr val="404040"/>
                </a:solidFill>
                <a:latin typeface="Arial" charset="0"/>
              </a:rPr>
              <a:t>Operation problems in high temperatures.</a:t>
            </a:r>
          </a:p>
          <a:p>
            <a:pPr marL="285750" indent="-285750">
              <a:spcBef>
                <a:spcPct val="20000"/>
              </a:spcBef>
              <a:spcAft>
                <a:spcPct val="20000"/>
              </a:spcAft>
              <a:buFont typeface="Wingdings" panose="05000000000000000000" pitchFamily="2" charset="2"/>
              <a:buChar char="§"/>
              <a:defRPr/>
            </a:pPr>
            <a:r>
              <a:rPr lang="en-US" sz="1600" dirty="0">
                <a:solidFill>
                  <a:srgbClr val="404040"/>
                </a:solidFill>
                <a:latin typeface="Arial" charset="0"/>
              </a:rPr>
              <a:t>Due to there are electronic components in them it is necessary to remove heat to guarantee operation temperatures lower than 70ºC</a:t>
            </a:r>
          </a:p>
          <a:p>
            <a:pPr>
              <a:spcBef>
                <a:spcPct val="20000"/>
              </a:spcBef>
              <a:spcAft>
                <a:spcPct val="20000"/>
              </a:spcAft>
              <a:defRPr/>
            </a:pPr>
            <a:endParaRPr lang="es-ES" b="1" u="sng" dirty="0">
              <a:latin typeface="Arial" charset="0"/>
              <a:cs typeface="+mn-cs"/>
            </a:endParaRPr>
          </a:p>
          <a:p>
            <a:pPr algn="just">
              <a:spcBef>
                <a:spcPct val="20000"/>
              </a:spcBef>
              <a:spcAft>
                <a:spcPct val="20000"/>
              </a:spcAft>
              <a:defRPr/>
            </a:pPr>
            <a:r>
              <a:rPr lang="es-ES" b="1" u="sng" dirty="0" err="1">
                <a:solidFill>
                  <a:srgbClr val="FFC000"/>
                </a:solidFill>
                <a:latin typeface="Arial" charset="0"/>
              </a:rPr>
              <a:t>Improve</a:t>
            </a:r>
            <a:r>
              <a:rPr lang="es-ES" b="1" u="sng" dirty="0">
                <a:solidFill>
                  <a:srgbClr val="FFC000"/>
                </a:solidFill>
                <a:latin typeface="Arial" charset="0"/>
              </a:rPr>
              <a:t> </a:t>
            </a:r>
            <a:r>
              <a:rPr lang="es-ES" b="1" u="sng" dirty="0" err="1">
                <a:solidFill>
                  <a:srgbClr val="FFC000"/>
                </a:solidFill>
                <a:latin typeface="Arial" charset="0"/>
              </a:rPr>
              <a:t>of</a:t>
            </a:r>
            <a:r>
              <a:rPr lang="es-ES" b="1" u="sng" dirty="0">
                <a:solidFill>
                  <a:srgbClr val="FFC000"/>
                </a:solidFill>
                <a:latin typeface="Arial" charset="0"/>
              </a:rPr>
              <a:t> </a:t>
            </a:r>
            <a:r>
              <a:rPr lang="es-ES" b="1" u="sng" dirty="0" err="1">
                <a:solidFill>
                  <a:srgbClr val="FFC000"/>
                </a:solidFill>
                <a:latin typeface="Arial" charset="0"/>
              </a:rPr>
              <a:t>installed</a:t>
            </a:r>
            <a:r>
              <a:rPr lang="es-ES" b="1" u="sng" dirty="0">
                <a:solidFill>
                  <a:srgbClr val="FFC000"/>
                </a:solidFill>
                <a:latin typeface="Arial" charset="0"/>
              </a:rPr>
              <a:t> </a:t>
            </a:r>
            <a:r>
              <a:rPr lang="es-ES" b="1" u="sng" dirty="0" err="1">
                <a:solidFill>
                  <a:srgbClr val="FFC000"/>
                </a:solidFill>
                <a:latin typeface="Arial" charset="0"/>
              </a:rPr>
              <a:t>equipment</a:t>
            </a:r>
            <a:r>
              <a:rPr lang="es-ES" b="1" u="sng" dirty="0">
                <a:solidFill>
                  <a:srgbClr val="FFC000"/>
                </a:solidFill>
                <a:latin typeface="Arial" charset="0"/>
                <a:cs typeface="+mn-cs"/>
              </a:rPr>
              <a:t>:</a:t>
            </a:r>
            <a:r>
              <a:rPr lang="es-ES" b="1" dirty="0">
                <a:solidFill>
                  <a:srgbClr val="FFC000"/>
                </a:solidFill>
                <a:latin typeface="Arial" charset="0"/>
                <a:cs typeface="+mn-cs"/>
              </a:rPr>
              <a:t> </a:t>
            </a:r>
            <a:r>
              <a:rPr lang="es-ES" b="1" dirty="0" err="1">
                <a:latin typeface="Arial" charset="0"/>
              </a:rPr>
              <a:t>replace</a:t>
            </a:r>
            <a:r>
              <a:rPr lang="es-ES" b="1" dirty="0">
                <a:latin typeface="Arial" charset="0"/>
              </a:rPr>
              <a:t> </a:t>
            </a:r>
            <a:r>
              <a:rPr lang="es-ES" b="1" dirty="0" err="1">
                <a:latin typeface="Arial" charset="0"/>
              </a:rPr>
              <a:t>luminary</a:t>
            </a:r>
            <a:endParaRPr lang="es-ES" b="1" dirty="0">
              <a:latin typeface="Arial" charset="0"/>
            </a:endParaRPr>
          </a:p>
          <a:p>
            <a:pPr marL="457200" indent="-457200" algn="just">
              <a:spcBef>
                <a:spcPct val="20000"/>
              </a:spcBef>
              <a:spcAft>
                <a:spcPct val="20000"/>
              </a:spcAft>
              <a:defRPr/>
            </a:pPr>
            <a:r>
              <a:rPr lang="es-ES" sz="1600" b="1" dirty="0" err="1">
                <a:latin typeface="Arial" charset="0"/>
                <a:cs typeface="+mn-cs"/>
              </a:rPr>
              <a:t>Profits</a:t>
            </a:r>
            <a:r>
              <a:rPr lang="es-ES" sz="1600" b="1" dirty="0">
                <a:latin typeface="Arial" charset="0"/>
                <a:cs typeface="+mn-cs"/>
              </a:rPr>
              <a:t>:</a:t>
            </a:r>
          </a:p>
          <a:p>
            <a:pPr marL="285750" indent="-285750" algn="just">
              <a:spcBef>
                <a:spcPct val="20000"/>
              </a:spcBef>
              <a:spcAft>
                <a:spcPct val="20000"/>
              </a:spcAft>
              <a:buFont typeface="Wingdings" panose="05000000000000000000" pitchFamily="2" charset="2"/>
              <a:buChar char="§"/>
              <a:defRPr/>
            </a:pPr>
            <a:r>
              <a:rPr lang="en-US" sz="1600" dirty="0">
                <a:solidFill>
                  <a:srgbClr val="404040"/>
                </a:solidFill>
                <a:latin typeface="Arial" charset="0"/>
              </a:rPr>
              <a:t>Improve the energy efficiency in lighting system by means to direct lighting flow to the area that is necessary to be illuminated</a:t>
            </a:r>
          </a:p>
          <a:p>
            <a:pPr marL="285750" indent="-285750" algn="just">
              <a:spcBef>
                <a:spcPct val="20000"/>
              </a:spcBef>
              <a:spcAft>
                <a:spcPct val="20000"/>
              </a:spcAft>
              <a:buFont typeface="Wingdings" panose="05000000000000000000" pitchFamily="2" charset="2"/>
              <a:buChar char="§"/>
              <a:defRPr/>
            </a:pPr>
            <a:r>
              <a:rPr lang="en-US" sz="1600" dirty="0">
                <a:solidFill>
                  <a:srgbClr val="404040"/>
                </a:solidFill>
                <a:latin typeface="Arial" charset="0"/>
              </a:rPr>
              <a:t>With the use of high efficiency reflectors it is possible to decrease the electric power of lamps</a:t>
            </a:r>
          </a:p>
          <a:p>
            <a:pPr marL="285750" indent="-285750" algn="just">
              <a:spcBef>
                <a:spcPct val="20000"/>
              </a:spcBef>
              <a:spcAft>
                <a:spcPct val="20000"/>
              </a:spcAft>
              <a:buFont typeface="Wingdings" panose="05000000000000000000" pitchFamily="2" charset="2"/>
              <a:buChar char="§"/>
              <a:defRPr/>
            </a:pPr>
            <a:r>
              <a:rPr lang="en-US" sz="1600" dirty="0">
                <a:solidFill>
                  <a:srgbClr val="404040"/>
                </a:solidFill>
                <a:latin typeface="Arial" charset="0"/>
              </a:rPr>
              <a:t>It includes systems with IP protection that improve the maintenance operations</a:t>
            </a:r>
          </a:p>
          <a:p>
            <a:pPr marL="457200" indent="-457200" algn="just">
              <a:spcBef>
                <a:spcPct val="20000"/>
              </a:spcBef>
              <a:spcAft>
                <a:spcPct val="20000"/>
              </a:spcAft>
              <a:defRPr/>
            </a:pPr>
            <a:r>
              <a:rPr lang="en-US" sz="1600" b="1" dirty="0">
                <a:latin typeface="Arial" charset="0"/>
              </a:rPr>
              <a:t>Problems</a:t>
            </a:r>
          </a:p>
          <a:p>
            <a:pPr marL="285750" indent="-285750" algn="just">
              <a:spcBef>
                <a:spcPct val="20000"/>
              </a:spcBef>
              <a:spcAft>
                <a:spcPct val="20000"/>
              </a:spcAft>
              <a:buFont typeface="Wingdings" panose="05000000000000000000" pitchFamily="2" charset="2"/>
              <a:buChar char="§"/>
              <a:defRPr/>
            </a:pPr>
            <a:r>
              <a:rPr lang="en-US" sz="1600" dirty="0">
                <a:solidFill>
                  <a:srgbClr val="404040"/>
                </a:solidFill>
                <a:latin typeface="Arial" charset="0"/>
              </a:rPr>
              <a:t>It is necessary to adapt the system (supporter)	</a:t>
            </a:r>
            <a:r>
              <a:rPr lang="en-US" b="1" dirty="0">
                <a:solidFill>
                  <a:srgbClr val="404040"/>
                </a:solidFill>
                <a:latin typeface="Times New Roman" pitchFamily="18" charset="0"/>
                <a:cs typeface="+mn-cs"/>
              </a:rPr>
              <a:t>	</a:t>
            </a:r>
          </a:p>
        </p:txBody>
      </p:sp>
      <p:grpSp>
        <p:nvGrpSpPr>
          <p:cNvPr id="5" name="Grupo 4">
            <a:extLst>
              <a:ext uri="{FF2B5EF4-FFF2-40B4-BE49-F238E27FC236}">
                <a16:creationId xmlns:a16="http://schemas.microsoft.com/office/drawing/2014/main" id="{AEF4A3D8-4292-4534-A0D0-C7C226C4A1FD}"/>
              </a:ext>
            </a:extLst>
          </p:cNvPr>
          <p:cNvGrpSpPr/>
          <p:nvPr/>
        </p:nvGrpSpPr>
        <p:grpSpPr>
          <a:xfrm>
            <a:off x="10368" y="8620"/>
            <a:ext cx="8763496" cy="756084"/>
            <a:chOff x="10368" y="8620"/>
            <a:chExt cx="8763496" cy="756084"/>
          </a:xfrm>
        </p:grpSpPr>
        <p:sp>
          <p:nvSpPr>
            <p:cNvPr id="6" name="Titel 1">
              <a:extLst>
                <a:ext uri="{FF2B5EF4-FFF2-40B4-BE49-F238E27FC236}">
                  <a16:creationId xmlns:a16="http://schemas.microsoft.com/office/drawing/2014/main" id="{A8457C0A-AECC-4149-A611-D3786438F74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lighting</a:t>
              </a:r>
            </a:p>
          </p:txBody>
        </p:sp>
        <p:sp>
          <p:nvSpPr>
            <p:cNvPr id="7" name="Round Diagonal Corner Rectangle 9">
              <a:extLst>
                <a:ext uri="{FF2B5EF4-FFF2-40B4-BE49-F238E27FC236}">
                  <a16:creationId xmlns:a16="http://schemas.microsoft.com/office/drawing/2014/main" id="{7A55D536-6137-402A-8610-0DC1B6362F0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11E84979-BCF8-45C0-A463-3943612C9D29}"/>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50DB05E6-EF73-4097-AB74-0C386CFFAA4D}"/>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FFE4A9EE-7391-4D87-8642-5738AF3F9E7F}"/>
              </a:ext>
            </a:extLst>
          </p:cNvPr>
          <p:cNvSpPr txBox="1">
            <a:spLocks noChangeArrowheads="1"/>
          </p:cNvSpPr>
          <p:nvPr/>
        </p:nvSpPr>
        <p:spPr bwMode="auto">
          <a:xfrm>
            <a:off x="300038" y="1160463"/>
            <a:ext cx="8382000" cy="3748719"/>
          </a:xfrm>
          <a:prstGeom prst="rect">
            <a:avLst/>
          </a:prstGeom>
          <a:noFill/>
          <a:ln w="9525">
            <a:noFill/>
            <a:miter lim="800000"/>
            <a:headEnd/>
            <a:tailEnd/>
          </a:ln>
        </p:spPr>
        <p:txBody>
          <a:bodyPr>
            <a:spAutoFit/>
          </a:bodyPr>
          <a:lstStyle/>
          <a:p>
            <a:pPr marL="457200" indent="-457200" algn="just">
              <a:spcBef>
                <a:spcPct val="20000"/>
              </a:spcBef>
              <a:spcAft>
                <a:spcPct val="20000"/>
              </a:spcAft>
              <a:defRPr/>
            </a:pPr>
            <a:r>
              <a:rPr lang="es-ES" b="1" u="sng" dirty="0" err="1">
                <a:solidFill>
                  <a:srgbClr val="FFC000"/>
                </a:solidFill>
                <a:latin typeface="Arial" charset="0"/>
              </a:rPr>
              <a:t>Installation</a:t>
            </a:r>
            <a:r>
              <a:rPr lang="es-ES" b="1" u="sng" dirty="0">
                <a:solidFill>
                  <a:srgbClr val="FFC000"/>
                </a:solidFill>
                <a:latin typeface="Arial" charset="0"/>
              </a:rPr>
              <a:t> </a:t>
            </a:r>
            <a:r>
              <a:rPr lang="es-ES" b="1" u="sng" dirty="0" err="1">
                <a:solidFill>
                  <a:srgbClr val="FFC000"/>
                </a:solidFill>
                <a:latin typeface="Arial" charset="0"/>
              </a:rPr>
              <a:t>of</a:t>
            </a:r>
            <a:r>
              <a:rPr lang="es-ES" b="1" u="sng" dirty="0">
                <a:solidFill>
                  <a:srgbClr val="FFC000"/>
                </a:solidFill>
                <a:latin typeface="Arial" charset="0"/>
              </a:rPr>
              <a:t> </a:t>
            </a:r>
            <a:r>
              <a:rPr lang="es-ES" b="1" u="sng" dirty="0" err="1">
                <a:solidFill>
                  <a:srgbClr val="FFC000"/>
                </a:solidFill>
                <a:latin typeface="Arial" charset="0"/>
              </a:rPr>
              <a:t>saving</a:t>
            </a:r>
            <a:r>
              <a:rPr lang="es-ES" b="1" u="sng" dirty="0">
                <a:solidFill>
                  <a:srgbClr val="FFC000"/>
                </a:solidFill>
                <a:latin typeface="Arial" charset="0"/>
              </a:rPr>
              <a:t> </a:t>
            </a:r>
            <a:r>
              <a:rPr lang="es-ES" b="1" u="sng" dirty="0" err="1">
                <a:solidFill>
                  <a:srgbClr val="FFC000"/>
                </a:solidFill>
                <a:latin typeface="Arial" charset="0"/>
              </a:rPr>
              <a:t>devices</a:t>
            </a:r>
            <a:r>
              <a:rPr lang="es-ES" b="1" u="sng" dirty="0">
                <a:solidFill>
                  <a:srgbClr val="FFC000"/>
                </a:solidFill>
                <a:latin typeface="Arial" charset="0"/>
              </a:rPr>
              <a:t>:</a:t>
            </a:r>
            <a:endParaRPr lang="es-ES" b="1" u="sng" dirty="0">
              <a:solidFill>
                <a:srgbClr val="FFC000"/>
              </a:solidFill>
              <a:latin typeface="Arial" charset="0"/>
              <a:cs typeface="+mn-cs"/>
            </a:endParaRPr>
          </a:p>
          <a:p>
            <a:pPr marL="457200" indent="-457200">
              <a:spcBef>
                <a:spcPct val="20000"/>
              </a:spcBef>
              <a:spcAft>
                <a:spcPct val="20000"/>
              </a:spcAft>
              <a:defRPr/>
            </a:pPr>
            <a:endParaRPr lang="es-ES" b="1" dirty="0">
              <a:latin typeface="Arial" charset="0"/>
              <a:cs typeface="+mn-cs"/>
            </a:endParaRPr>
          </a:p>
          <a:p>
            <a:pPr marL="457200" indent="-457200" algn="just">
              <a:spcBef>
                <a:spcPct val="20000"/>
              </a:spcBef>
              <a:spcAft>
                <a:spcPct val="20000"/>
              </a:spcAft>
              <a:defRPr/>
            </a:pPr>
            <a:r>
              <a:rPr lang="es-ES" dirty="0">
                <a:latin typeface="Arial" charset="0"/>
              </a:rPr>
              <a:t>	</a:t>
            </a:r>
            <a:r>
              <a:rPr lang="en-US" dirty="0">
                <a:solidFill>
                  <a:srgbClr val="404040"/>
                </a:solidFill>
                <a:latin typeface="Arial" charset="0"/>
              </a:rPr>
              <a:t>To obtain energy savings in lighting systems it is possible installing equipment that reduce lighting flow and operation hours.</a:t>
            </a:r>
          </a:p>
          <a:p>
            <a:pPr marL="457200" indent="-457200">
              <a:spcBef>
                <a:spcPct val="20000"/>
              </a:spcBef>
              <a:spcAft>
                <a:spcPct val="20000"/>
              </a:spcAft>
              <a:defRPr/>
            </a:pPr>
            <a:endParaRPr lang="es-ES" sz="1800" dirty="0">
              <a:solidFill>
                <a:srgbClr val="404040"/>
              </a:solidFill>
              <a:latin typeface="Arial" charset="0"/>
              <a:cs typeface="+mn-cs"/>
            </a:endParaRPr>
          </a:p>
          <a:p>
            <a:pPr marL="914400" lvl="1" indent="-457200">
              <a:spcBef>
                <a:spcPct val="20000"/>
              </a:spcBef>
              <a:spcAft>
                <a:spcPct val="20000"/>
              </a:spcAft>
              <a:buFont typeface="Wingdings" panose="05000000000000000000" pitchFamily="2" charset="2"/>
              <a:buChar char="§"/>
              <a:defRPr/>
            </a:pPr>
            <a:r>
              <a:rPr lang="en-US" dirty="0">
                <a:solidFill>
                  <a:srgbClr val="404040"/>
                </a:solidFill>
                <a:latin typeface="Arial" charset="0"/>
              </a:rPr>
              <a:t>Lighting flow regulators</a:t>
            </a:r>
          </a:p>
          <a:p>
            <a:pPr marL="914400" lvl="1" indent="-457200">
              <a:spcBef>
                <a:spcPct val="20000"/>
              </a:spcBef>
              <a:spcAft>
                <a:spcPct val="20000"/>
              </a:spcAft>
              <a:buFont typeface="Wingdings" panose="05000000000000000000" pitchFamily="2" charset="2"/>
              <a:buChar char="§"/>
              <a:defRPr/>
            </a:pPr>
            <a:r>
              <a:rPr lang="en-US" dirty="0">
                <a:solidFill>
                  <a:srgbClr val="404040"/>
                </a:solidFill>
                <a:latin typeface="Arial" charset="0"/>
              </a:rPr>
              <a:t>Double level line installation</a:t>
            </a:r>
          </a:p>
          <a:p>
            <a:pPr marL="914400" lvl="1" indent="-457200">
              <a:spcBef>
                <a:spcPct val="20000"/>
              </a:spcBef>
              <a:spcAft>
                <a:spcPct val="20000"/>
              </a:spcAft>
              <a:buFont typeface="Wingdings" panose="05000000000000000000" pitchFamily="2" charset="2"/>
              <a:buChar char="§"/>
              <a:defRPr/>
            </a:pPr>
            <a:r>
              <a:rPr lang="en-US" dirty="0">
                <a:solidFill>
                  <a:srgbClr val="404040"/>
                </a:solidFill>
                <a:latin typeface="Arial" charset="0"/>
              </a:rPr>
              <a:t>Regulated electronic ballast</a:t>
            </a:r>
            <a:r>
              <a:rPr lang="en-US" b="1" dirty="0">
                <a:latin typeface="Arial" charset="0"/>
                <a:cs typeface="+mn-cs"/>
              </a:rPr>
              <a:t>	</a:t>
            </a:r>
          </a:p>
          <a:p>
            <a:pPr algn="just">
              <a:spcBef>
                <a:spcPct val="20000"/>
              </a:spcBef>
              <a:spcAft>
                <a:spcPct val="20000"/>
              </a:spcAft>
              <a:defRPr/>
            </a:pPr>
            <a:r>
              <a:rPr lang="en-US" b="1" dirty="0">
                <a:latin typeface="Times New Roman" pitchFamily="18" charset="0"/>
                <a:cs typeface="+mn-cs"/>
              </a:rPr>
              <a:t>	</a:t>
            </a:r>
          </a:p>
          <a:p>
            <a:pPr algn="just">
              <a:spcBef>
                <a:spcPct val="20000"/>
              </a:spcBef>
              <a:spcAft>
                <a:spcPct val="20000"/>
              </a:spcAft>
              <a:defRPr/>
            </a:pPr>
            <a:r>
              <a:rPr lang="en-US" b="1" dirty="0">
                <a:latin typeface="Times New Roman" pitchFamily="18" charset="0"/>
                <a:cs typeface="+mn-cs"/>
              </a:rPr>
              <a:t>	</a:t>
            </a:r>
          </a:p>
        </p:txBody>
      </p:sp>
      <p:grpSp>
        <p:nvGrpSpPr>
          <p:cNvPr id="5" name="Grupo 4">
            <a:extLst>
              <a:ext uri="{FF2B5EF4-FFF2-40B4-BE49-F238E27FC236}">
                <a16:creationId xmlns:a16="http://schemas.microsoft.com/office/drawing/2014/main" id="{68E6DDA8-668D-4420-8E0E-3267B09E16C8}"/>
              </a:ext>
            </a:extLst>
          </p:cNvPr>
          <p:cNvGrpSpPr/>
          <p:nvPr/>
        </p:nvGrpSpPr>
        <p:grpSpPr>
          <a:xfrm>
            <a:off x="10368" y="8620"/>
            <a:ext cx="8763496" cy="756084"/>
            <a:chOff x="10368" y="8620"/>
            <a:chExt cx="8763496" cy="756084"/>
          </a:xfrm>
        </p:grpSpPr>
        <p:sp>
          <p:nvSpPr>
            <p:cNvPr id="6" name="Titel 1">
              <a:extLst>
                <a:ext uri="{FF2B5EF4-FFF2-40B4-BE49-F238E27FC236}">
                  <a16:creationId xmlns:a16="http://schemas.microsoft.com/office/drawing/2014/main" id="{9FECCF84-5254-43AE-A740-C6ADD8F8B3D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7" name="Round Diagonal Corner Rectangle 9">
              <a:extLst>
                <a:ext uri="{FF2B5EF4-FFF2-40B4-BE49-F238E27FC236}">
                  <a16:creationId xmlns:a16="http://schemas.microsoft.com/office/drawing/2014/main" id="{F0FB838A-528E-48E7-9433-C08E0232E90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FF63E962-1E7E-4C3F-A65B-710D37027F38}"/>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F76C389D-37BB-43EF-B610-35EB3E802A5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11" name="Imagen 10">
            <a:extLst>
              <a:ext uri="{FF2B5EF4-FFF2-40B4-BE49-F238E27FC236}">
                <a16:creationId xmlns:a16="http://schemas.microsoft.com/office/drawing/2014/main" id="{473EFF61-43B2-4B99-B526-AD186758328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7243" y="2492896"/>
            <a:ext cx="3718113" cy="3718113"/>
          </a:xfrm>
          <a:prstGeom prst="rect">
            <a:avLst/>
          </a:prstGeom>
        </p:spPr>
      </p:pic>
      <p:sp>
        <p:nvSpPr>
          <p:cNvPr id="12" name="Rectángulo 11">
            <a:extLst>
              <a:ext uri="{FF2B5EF4-FFF2-40B4-BE49-F238E27FC236}">
                <a16:creationId xmlns:a16="http://schemas.microsoft.com/office/drawing/2014/main" id="{D33AC6A0-2E99-40D7-A436-6351724134A5}"/>
              </a:ext>
            </a:extLst>
          </p:cNvPr>
          <p:cNvSpPr/>
          <p:nvPr/>
        </p:nvSpPr>
        <p:spPr>
          <a:xfrm>
            <a:off x="4963924" y="2564904"/>
            <a:ext cx="3718114" cy="364610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2CCF6AC5-A46D-4C9B-8DCA-B714246F5EC4}"/>
              </a:ext>
            </a:extLst>
          </p:cNvPr>
          <p:cNvSpPr txBox="1">
            <a:spLocks noChangeArrowheads="1"/>
          </p:cNvSpPr>
          <p:nvPr/>
        </p:nvSpPr>
        <p:spPr bwMode="auto">
          <a:xfrm>
            <a:off x="370136" y="996157"/>
            <a:ext cx="66501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14288" indent="-14288" algn="l">
              <a:spcBef>
                <a:spcPct val="20000"/>
              </a:spcBef>
              <a:spcAft>
                <a:spcPct val="20000"/>
              </a:spcAft>
            </a:pPr>
            <a:r>
              <a:rPr lang="es-ES" altLang="en-US" b="1" u="sng" dirty="0" err="1">
                <a:solidFill>
                  <a:srgbClr val="FFC000"/>
                </a:solidFill>
              </a:rPr>
              <a:t>Installation</a:t>
            </a:r>
            <a:r>
              <a:rPr lang="es-ES" altLang="en-US" b="1" u="sng" dirty="0">
                <a:solidFill>
                  <a:srgbClr val="FFC000"/>
                </a:solidFill>
              </a:rPr>
              <a:t> </a:t>
            </a:r>
            <a:r>
              <a:rPr lang="es-ES" altLang="en-US" b="1" u="sng" dirty="0" err="1">
                <a:solidFill>
                  <a:srgbClr val="FFC000"/>
                </a:solidFill>
              </a:rPr>
              <a:t>of</a:t>
            </a:r>
            <a:r>
              <a:rPr lang="es-ES" altLang="en-US" b="1" u="sng" dirty="0">
                <a:solidFill>
                  <a:srgbClr val="FFC000"/>
                </a:solidFill>
              </a:rPr>
              <a:t> </a:t>
            </a:r>
            <a:r>
              <a:rPr lang="es-ES" altLang="en-US" b="1" u="sng" dirty="0" err="1">
                <a:solidFill>
                  <a:srgbClr val="FFC000"/>
                </a:solidFill>
              </a:rPr>
              <a:t>saving</a:t>
            </a:r>
            <a:r>
              <a:rPr lang="es-ES" altLang="en-US" b="1" u="sng" dirty="0">
                <a:solidFill>
                  <a:srgbClr val="FFC000"/>
                </a:solidFill>
              </a:rPr>
              <a:t> </a:t>
            </a:r>
            <a:r>
              <a:rPr lang="es-ES" altLang="en-US" b="1" u="sng" dirty="0" err="1">
                <a:solidFill>
                  <a:srgbClr val="FFC000"/>
                </a:solidFill>
              </a:rPr>
              <a:t>devices</a:t>
            </a:r>
            <a:r>
              <a:rPr lang="es-ES" altLang="en-US" b="1" u="sng" dirty="0">
                <a:solidFill>
                  <a:srgbClr val="FFC000"/>
                </a:solidFill>
              </a:rPr>
              <a:t>:</a:t>
            </a:r>
            <a:r>
              <a:rPr lang="es-ES" altLang="en-US" dirty="0">
                <a:solidFill>
                  <a:srgbClr val="FFC000"/>
                </a:solidFill>
              </a:rPr>
              <a:t> </a:t>
            </a:r>
            <a:r>
              <a:rPr lang="en-US" altLang="en-US" b="1" dirty="0"/>
              <a:t>lighting flow balancers</a:t>
            </a:r>
            <a:endParaRPr lang="en-US" altLang="en-US" b="1" dirty="0">
              <a:latin typeface="Times New Roman" panose="02020603050405020304" pitchFamily="18" charset="0"/>
            </a:endParaRPr>
          </a:p>
        </p:txBody>
      </p:sp>
      <p:pic>
        <p:nvPicPr>
          <p:cNvPr id="32771" name="Picture 1" descr="Producto">
            <a:extLst>
              <a:ext uri="{FF2B5EF4-FFF2-40B4-BE49-F238E27FC236}">
                <a16:creationId xmlns:a16="http://schemas.microsoft.com/office/drawing/2014/main" id="{ADBB1BE2-08CB-441A-8A75-E4ACCD813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252" y="1630367"/>
            <a:ext cx="197961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CuadroTexto">
            <a:extLst>
              <a:ext uri="{FF2B5EF4-FFF2-40B4-BE49-F238E27FC236}">
                <a16:creationId xmlns:a16="http://schemas.microsoft.com/office/drawing/2014/main" id="{B56C8173-1035-4B3B-B1DF-46EC773A846B}"/>
              </a:ext>
            </a:extLst>
          </p:cNvPr>
          <p:cNvSpPr txBox="1">
            <a:spLocks noChangeArrowheads="1"/>
          </p:cNvSpPr>
          <p:nvPr/>
        </p:nvSpPr>
        <p:spPr bwMode="auto">
          <a:xfrm>
            <a:off x="331736" y="1808820"/>
            <a:ext cx="6195814" cy="358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eaLnBrk="1" hangingPunct="1">
              <a:defRPr/>
            </a:pPr>
            <a:r>
              <a:rPr lang="en-US" altLang="en-US" sz="1800" dirty="0">
                <a:solidFill>
                  <a:srgbClr val="404040"/>
                </a:solidFill>
              </a:rPr>
              <a:t>They reduces input voltages in lamps during determinate time. It is possible to achieve energy savings up to 40%.</a:t>
            </a:r>
          </a:p>
          <a:p>
            <a:pPr eaLnBrk="1" hangingPunct="1">
              <a:defRPr/>
            </a:pPr>
            <a:endParaRPr lang="en-US" altLang="en-US" sz="1800" dirty="0">
              <a:solidFill>
                <a:srgbClr val="404040"/>
              </a:solidFill>
            </a:endParaRPr>
          </a:p>
          <a:p>
            <a:pPr eaLnBrk="1" hangingPunct="1">
              <a:defRPr/>
            </a:pPr>
            <a:r>
              <a:rPr lang="en-US" altLang="en-US" sz="1800" dirty="0">
                <a:solidFill>
                  <a:srgbClr val="404040"/>
                </a:solidFill>
              </a:rPr>
              <a:t>Lower voltages can change according to different type of installations but, due to the safety conditions it is recommended to discharge lamps following these values:</a:t>
            </a:r>
          </a:p>
          <a:p>
            <a:pPr eaLnBrk="1">
              <a:defRPr/>
            </a:pPr>
            <a:endParaRPr lang="es-ES" altLang="en-US" sz="1800" dirty="0">
              <a:solidFill>
                <a:srgbClr val="404040"/>
              </a:solidFill>
              <a:cs typeface="+mn-cs"/>
            </a:endParaRPr>
          </a:p>
          <a:p>
            <a:pPr marL="742950" lvl="1" indent="-285750" eaLnBrk="1">
              <a:buFont typeface="Wingdings" panose="05000000000000000000" pitchFamily="2" charset="2"/>
              <a:buChar char="§"/>
              <a:defRPr/>
            </a:pPr>
            <a:r>
              <a:rPr lang="es-ES" altLang="en-US" sz="1800" dirty="0">
                <a:solidFill>
                  <a:srgbClr val="404040"/>
                </a:solidFill>
                <a:cs typeface="+mn-cs"/>
              </a:rPr>
              <a:t> </a:t>
            </a:r>
            <a:r>
              <a:rPr lang="en-US" altLang="en-US" sz="1800" dirty="0">
                <a:solidFill>
                  <a:srgbClr val="404040"/>
                </a:solidFill>
              </a:rPr>
              <a:t>Nominal value: 230 V F + N.</a:t>
            </a:r>
          </a:p>
          <a:p>
            <a:pPr marL="742950" lvl="1" indent="-285750" eaLnBrk="1">
              <a:buFont typeface="Wingdings" panose="05000000000000000000" pitchFamily="2" charset="2"/>
              <a:buChar char="§"/>
              <a:defRPr/>
            </a:pPr>
            <a:r>
              <a:rPr lang="en-US" altLang="en-US" sz="1800" dirty="0">
                <a:solidFill>
                  <a:srgbClr val="404040"/>
                </a:solidFill>
              </a:rPr>
              <a:t> Reduced value in sodium: 184 V F + N.</a:t>
            </a:r>
          </a:p>
          <a:p>
            <a:pPr marL="742950" lvl="1" indent="-285750" eaLnBrk="1">
              <a:buFont typeface="Wingdings" panose="05000000000000000000" pitchFamily="2" charset="2"/>
              <a:buChar char="§"/>
              <a:defRPr/>
            </a:pPr>
            <a:r>
              <a:rPr lang="en-US" altLang="en-US" sz="1800" dirty="0">
                <a:solidFill>
                  <a:srgbClr val="404040"/>
                </a:solidFill>
              </a:rPr>
              <a:t> Reduced value in mercury: 207 V F + N.</a:t>
            </a:r>
            <a:endParaRPr lang="es-ES" altLang="en-US" sz="1800" dirty="0">
              <a:solidFill>
                <a:srgbClr val="404040"/>
              </a:solidFill>
              <a:cs typeface="+mn-cs"/>
            </a:endParaRPr>
          </a:p>
          <a:p>
            <a:pPr eaLnBrk="1">
              <a:defRPr/>
            </a:pPr>
            <a:endParaRPr lang="es-ES" altLang="en-US" sz="1100" dirty="0">
              <a:solidFill>
                <a:srgbClr val="404040"/>
              </a:solidFill>
              <a:cs typeface="+mn-cs"/>
            </a:endParaRPr>
          </a:p>
          <a:p>
            <a:pPr eaLnBrk="1">
              <a:defRPr/>
            </a:pPr>
            <a:r>
              <a:rPr lang="en-US" altLang="en-US" sz="1800" dirty="0">
                <a:solidFill>
                  <a:srgbClr val="404040"/>
                </a:solidFill>
              </a:rPr>
              <a:t>Due to the voltage losses in the line it is not recommended to adjust too much theses values.</a:t>
            </a:r>
          </a:p>
        </p:txBody>
      </p:sp>
      <p:pic>
        <p:nvPicPr>
          <p:cNvPr id="32773" name="Picture 7">
            <a:extLst>
              <a:ext uri="{FF2B5EF4-FFF2-40B4-BE49-F238E27FC236}">
                <a16:creationId xmlns:a16="http://schemas.microsoft.com/office/drawing/2014/main" id="{69711AF6-CCEC-4A80-A386-E02FBC8B3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404" y="3565521"/>
            <a:ext cx="2427486" cy="238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a:extLst>
              <a:ext uri="{FF2B5EF4-FFF2-40B4-BE49-F238E27FC236}">
                <a16:creationId xmlns:a16="http://schemas.microsoft.com/office/drawing/2014/main" id="{E7F5E053-8BA5-4FA1-A7B2-F174BF9FA6F2}"/>
              </a:ext>
            </a:extLst>
          </p:cNvPr>
          <p:cNvGrpSpPr/>
          <p:nvPr/>
        </p:nvGrpSpPr>
        <p:grpSpPr>
          <a:xfrm>
            <a:off x="10368" y="8620"/>
            <a:ext cx="8763496" cy="756084"/>
            <a:chOff x="10368" y="8620"/>
            <a:chExt cx="8763496" cy="756084"/>
          </a:xfrm>
        </p:grpSpPr>
        <p:sp>
          <p:nvSpPr>
            <p:cNvPr id="10" name="Titel 1">
              <a:extLst>
                <a:ext uri="{FF2B5EF4-FFF2-40B4-BE49-F238E27FC236}">
                  <a16:creationId xmlns:a16="http://schemas.microsoft.com/office/drawing/2014/main" id="{49668166-63A7-42D8-BDC9-E70A5B37D1D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11" name="Round Diagonal Corner Rectangle 9">
              <a:extLst>
                <a:ext uri="{FF2B5EF4-FFF2-40B4-BE49-F238E27FC236}">
                  <a16:creationId xmlns:a16="http://schemas.microsoft.com/office/drawing/2014/main" id="{CC66F9B4-2346-456F-A9F7-59A690BF834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BEB5B9E5-AB28-44C8-823D-E1CADABDCD06}"/>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5D0C67A0-8B20-48C0-A4EC-B166FE1B9EF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8 CuadroTexto">
            <a:extLst>
              <a:ext uri="{FF2B5EF4-FFF2-40B4-BE49-F238E27FC236}">
                <a16:creationId xmlns:a16="http://schemas.microsoft.com/office/drawing/2014/main" id="{D121C85E-EEBE-4098-822C-CC5B31DE806F}"/>
              </a:ext>
            </a:extLst>
          </p:cNvPr>
          <p:cNvSpPr txBox="1">
            <a:spLocks noChangeArrowheads="1"/>
          </p:cNvSpPr>
          <p:nvPr/>
        </p:nvSpPr>
        <p:spPr bwMode="auto">
          <a:xfrm>
            <a:off x="370136" y="1642247"/>
            <a:ext cx="82867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US" altLang="en-US" dirty="0"/>
              <a:t>The function is very easy, the system allows to level of lighting and a regulator should to turn on or off each one</a:t>
            </a:r>
            <a:r>
              <a:rPr lang="es-ES" altLang="en-US" dirty="0">
                <a:solidFill>
                  <a:srgbClr val="404040"/>
                </a:solidFill>
              </a:rPr>
              <a:t>.</a:t>
            </a:r>
            <a:endParaRPr lang="en-US" altLang="en-US" dirty="0">
              <a:solidFill>
                <a:srgbClr val="404040"/>
              </a:solidFill>
            </a:endParaRPr>
          </a:p>
          <a:p>
            <a:pPr algn="l" eaLnBrk="1" hangingPunct="1"/>
            <a:endParaRPr lang="en-US" altLang="en-US" dirty="0">
              <a:solidFill>
                <a:srgbClr val="404040"/>
              </a:solidFill>
            </a:endParaRPr>
          </a:p>
          <a:p>
            <a:pPr algn="l" eaLnBrk="1" hangingPunct="1"/>
            <a:endParaRPr lang="en-US" altLang="en-US" dirty="0"/>
          </a:p>
        </p:txBody>
      </p:sp>
      <p:pic>
        <p:nvPicPr>
          <p:cNvPr id="33795" name="Picture 2">
            <a:extLst>
              <a:ext uri="{FF2B5EF4-FFF2-40B4-BE49-F238E27FC236}">
                <a16:creationId xmlns:a16="http://schemas.microsoft.com/office/drawing/2014/main" id="{6348A7A8-DE33-4CE1-A729-D6A27775B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722" y="2564904"/>
            <a:ext cx="457835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7 CuadroTexto">
            <a:extLst>
              <a:ext uri="{FF2B5EF4-FFF2-40B4-BE49-F238E27FC236}">
                <a16:creationId xmlns:a16="http://schemas.microsoft.com/office/drawing/2014/main" id="{DC5054B8-F699-4FFD-976B-065E58C74F68}"/>
              </a:ext>
            </a:extLst>
          </p:cNvPr>
          <p:cNvSpPr txBox="1">
            <a:spLocks noChangeArrowheads="1"/>
          </p:cNvSpPr>
          <p:nvPr/>
        </p:nvSpPr>
        <p:spPr bwMode="auto">
          <a:xfrm>
            <a:off x="595497" y="5097463"/>
            <a:ext cx="792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dirty="0"/>
              <a:t>The energy consumption is very reduced</a:t>
            </a:r>
            <a:r>
              <a:rPr lang="es-ES" altLang="en-US" dirty="0">
                <a:solidFill>
                  <a:srgbClr val="404040"/>
                </a:solidFill>
              </a:rPr>
              <a:t>.</a:t>
            </a:r>
            <a:endParaRPr lang="en-US" altLang="en-US" dirty="0">
              <a:solidFill>
                <a:srgbClr val="404040"/>
              </a:solidFill>
            </a:endParaRPr>
          </a:p>
        </p:txBody>
      </p:sp>
      <p:sp>
        <p:nvSpPr>
          <p:cNvPr id="33797" name="Text Box 2">
            <a:extLst>
              <a:ext uri="{FF2B5EF4-FFF2-40B4-BE49-F238E27FC236}">
                <a16:creationId xmlns:a16="http://schemas.microsoft.com/office/drawing/2014/main" id="{FF0F5045-BC56-4668-9931-44B11D42F558}"/>
              </a:ext>
            </a:extLst>
          </p:cNvPr>
          <p:cNvSpPr txBox="1">
            <a:spLocks noChangeArrowheads="1"/>
          </p:cNvSpPr>
          <p:nvPr/>
        </p:nvSpPr>
        <p:spPr bwMode="auto">
          <a:xfrm>
            <a:off x="366897" y="1046027"/>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spcBef>
                <a:spcPct val="20000"/>
              </a:spcBef>
              <a:spcAft>
                <a:spcPct val="20000"/>
              </a:spcAft>
            </a:pPr>
            <a:r>
              <a:rPr lang="en-US" altLang="en-US" b="1" u="sng" dirty="0">
                <a:solidFill>
                  <a:srgbClr val="FFC000"/>
                </a:solidFill>
              </a:rPr>
              <a:t>Installation of double level ballast in each lamp</a:t>
            </a:r>
            <a:r>
              <a:rPr lang="es-ES" altLang="en-US" b="1" u="sng" dirty="0">
                <a:solidFill>
                  <a:srgbClr val="FFC000"/>
                </a:solidFill>
              </a:rPr>
              <a:t>:</a:t>
            </a:r>
            <a:endParaRPr lang="en-US" altLang="en-US" b="1" dirty="0">
              <a:solidFill>
                <a:srgbClr val="FFC000"/>
              </a:solidFill>
              <a:latin typeface="Times New Roman" panose="02020603050405020304" pitchFamily="18" charset="0"/>
            </a:endParaRPr>
          </a:p>
        </p:txBody>
      </p:sp>
      <p:grpSp>
        <p:nvGrpSpPr>
          <p:cNvPr id="8" name="Grupo 7">
            <a:extLst>
              <a:ext uri="{FF2B5EF4-FFF2-40B4-BE49-F238E27FC236}">
                <a16:creationId xmlns:a16="http://schemas.microsoft.com/office/drawing/2014/main" id="{AEB7C90B-5D71-4802-BC5D-5963132CA05A}"/>
              </a:ext>
            </a:extLst>
          </p:cNvPr>
          <p:cNvGrpSpPr/>
          <p:nvPr/>
        </p:nvGrpSpPr>
        <p:grpSpPr>
          <a:xfrm>
            <a:off x="10368" y="8620"/>
            <a:ext cx="8763496" cy="756084"/>
            <a:chOff x="10368" y="8620"/>
            <a:chExt cx="8763496" cy="756084"/>
          </a:xfrm>
        </p:grpSpPr>
        <p:sp>
          <p:nvSpPr>
            <p:cNvPr id="9" name="Titel 1">
              <a:extLst>
                <a:ext uri="{FF2B5EF4-FFF2-40B4-BE49-F238E27FC236}">
                  <a16:creationId xmlns:a16="http://schemas.microsoft.com/office/drawing/2014/main" id="{3B269A04-F571-473A-8CA3-7F537EFB16D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10" name="Round Diagonal Corner Rectangle 9">
              <a:extLst>
                <a:ext uri="{FF2B5EF4-FFF2-40B4-BE49-F238E27FC236}">
                  <a16:creationId xmlns:a16="http://schemas.microsoft.com/office/drawing/2014/main" id="{E87C24D5-E670-4DDA-B910-5707F535D2EA}"/>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EABAEE89-3C36-4BDE-9EA5-7F242CB971B1}"/>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1D4376D7-1026-422A-9139-186FD59C227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 name="CuadroTexto 1">
            <a:extLst>
              <a:ext uri="{FF2B5EF4-FFF2-40B4-BE49-F238E27FC236}">
                <a16:creationId xmlns:a16="http://schemas.microsoft.com/office/drawing/2014/main" id="{7F7C2312-8BF8-4422-AC6E-BF9CB259F492}"/>
              </a:ext>
            </a:extLst>
          </p:cNvPr>
          <p:cNvSpPr txBox="1"/>
          <p:nvPr/>
        </p:nvSpPr>
        <p:spPr>
          <a:xfrm>
            <a:off x="3112655" y="2564904"/>
            <a:ext cx="581890" cy="261610"/>
          </a:xfrm>
          <a:prstGeom prst="rect">
            <a:avLst/>
          </a:prstGeom>
          <a:solidFill>
            <a:schemeClr val="bg1"/>
          </a:solidFill>
        </p:spPr>
        <p:txBody>
          <a:bodyPr wrap="square" rtlCol="0">
            <a:spAutoFit/>
          </a:bodyPr>
          <a:lstStyle/>
          <a:p>
            <a:r>
              <a:rPr lang="en-GB" sz="1100" dirty="0"/>
              <a:t>Relay</a:t>
            </a:r>
            <a:endParaRPr lang="en-GB" sz="1600" dirty="0"/>
          </a:p>
        </p:txBody>
      </p:sp>
      <p:sp>
        <p:nvSpPr>
          <p:cNvPr id="13" name="CuadroTexto 12">
            <a:extLst>
              <a:ext uri="{FF2B5EF4-FFF2-40B4-BE49-F238E27FC236}">
                <a16:creationId xmlns:a16="http://schemas.microsoft.com/office/drawing/2014/main" id="{C37FAD1D-2E86-422C-828B-8F0A3509FA38}"/>
              </a:ext>
            </a:extLst>
          </p:cNvPr>
          <p:cNvSpPr txBox="1"/>
          <p:nvPr/>
        </p:nvSpPr>
        <p:spPr>
          <a:xfrm>
            <a:off x="3913148" y="3204307"/>
            <a:ext cx="1637906" cy="261610"/>
          </a:xfrm>
          <a:prstGeom prst="rect">
            <a:avLst/>
          </a:prstGeom>
          <a:solidFill>
            <a:schemeClr val="bg1"/>
          </a:solidFill>
        </p:spPr>
        <p:txBody>
          <a:bodyPr wrap="square" rtlCol="0">
            <a:spAutoFit/>
          </a:bodyPr>
          <a:lstStyle/>
          <a:p>
            <a:pPr algn="ctr"/>
            <a:r>
              <a:rPr lang="en-GB" sz="1100" dirty="0"/>
              <a:t>Double-tier </a:t>
            </a:r>
            <a:r>
              <a:rPr lang="en-GB" sz="1100" dirty="0" err="1"/>
              <a:t>edbalt</a:t>
            </a:r>
            <a:endParaRPr lang="en-GB" sz="1600" dirty="0"/>
          </a:p>
        </p:txBody>
      </p:sp>
      <p:sp>
        <p:nvSpPr>
          <p:cNvPr id="14" name="CuadroTexto 13">
            <a:extLst>
              <a:ext uri="{FF2B5EF4-FFF2-40B4-BE49-F238E27FC236}">
                <a16:creationId xmlns:a16="http://schemas.microsoft.com/office/drawing/2014/main" id="{21F6E452-0698-43D5-878D-3A574CA9C990}"/>
              </a:ext>
            </a:extLst>
          </p:cNvPr>
          <p:cNvSpPr txBox="1"/>
          <p:nvPr/>
        </p:nvSpPr>
        <p:spPr>
          <a:xfrm>
            <a:off x="5551054" y="3291258"/>
            <a:ext cx="1637906" cy="261610"/>
          </a:xfrm>
          <a:prstGeom prst="rect">
            <a:avLst/>
          </a:prstGeom>
          <a:solidFill>
            <a:schemeClr val="bg1"/>
          </a:solidFill>
        </p:spPr>
        <p:txBody>
          <a:bodyPr wrap="square" rtlCol="0">
            <a:spAutoFit/>
          </a:bodyPr>
          <a:lstStyle/>
          <a:p>
            <a:pPr algn="ctr"/>
            <a:r>
              <a:rPr lang="en-GB" sz="1100" dirty="0"/>
              <a:t>Lamp</a:t>
            </a:r>
            <a:endParaRPr lang="en-GB"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8 CuadroTexto">
            <a:extLst>
              <a:ext uri="{FF2B5EF4-FFF2-40B4-BE49-F238E27FC236}">
                <a16:creationId xmlns:a16="http://schemas.microsoft.com/office/drawing/2014/main" id="{763CD251-1E65-4CE9-A2AE-D6E4A321D1F8}"/>
              </a:ext>
            </a:extLst>
          </p:cNvPr>
          <p:cNvSpPr txBox="1">
            <a:spLocks noChangeArrowheads="1"/>
          </p:cNvSpPr>
          <p:nvPr/>
        </p:nvSpPr>
        <p:spPr bwMode="auto">
          <a:xfrm>
            <a:off x="399673" y="1478911"/>
            <a:ext cx="7772728" cy="433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b="1" dirty="0" err="1"/>
              <a:t>Profits</a:t>
            </a:r>
            <a:r>
              <a:rPr lang="es-ES" altLang="en-US" sz="1800" b="1" dirty="0"/>
              <a:t>:</a:t>
            </a:r>
          </a:p>
          <a:p>
            <a:pPr algn="just" eaLnBrk="1"/>
            <a:endParaRPr lang="es-ES" altLang="en-US" sz="1800" b="1" dirty="0"/>
          </a:p>
          <a:p>
            <a:pPr marL="742950" lvl="1" indent="-285750" algn="just">
              <a:lnSpc>
                <a:spcPct val="150000"/>
              </a:lnSpc>
              <a:buFont typeface="Wingdings" panose="05000000000000000000" pitchFamily="2" charset="2"/>
              <a:buChar char="§"/>
            </a:pPr>
            <a:r>
              <a:rPr lang="en-US" altLang="en-US" sz="1800" dirty="0">
                <a:solidFill>
                  <a:srgbClr val="404040"/>
                </a:solidFill>
              </a:rPr>
              <a:t>There are very high energy savings.</a:t>
            </a:r>
          </a:p>
          <a:p>
            <a:pPr marL="742950" lvl="1" indent="-285750" algn="just">
              <a:lnSpc>
                <a:spcPct val="150000"/>
              </a:lnSpc>
              <a:buFont typeface="Wingdings" panose="05000000000000000000" pitchFamily="2" charset="2"/>
              <a:buChar char="§"/>
            </a:pPr>
            <a:r>
              <a:rPr lang="en-US" altLang="en-US" sz="1800" dirty="0">
                <a:solidFill>
                  <a:srgbClr val="404040"/>
                </a:solidFill>
              </a:rPr>
              <a:t> It is an economic system, but only in the case of a double level line installation.</a:t>
            </a:r>
          </a:p>
          <a:p>
            <a:pPr algn="just" eaLnBrk="1"/>
            <a:endParaRPr lang="es-ES" altLang="en-US" sz="1800" b="1" dirty="0">
              <a:solidFill>
                <a:srgbClr val="404040"/>
              </a:solidFill>
            </a:endParaRPr>
          </a:p>
          <a:p>
            <a:pPr algn="just"/>
            <a:r>
              <a:rPr lang="en-US" altLang="en-US" sz="1800" b="1" dirty="0"/>
              <a:t>Problems</a:t>
            </a:r>
            <a:r>
              <a:rPr lang="es-ES" altLang="en-US" sz="1800" b="1" dirty="0"/>
              <a:t>:</a:t>
            </a:r>
          </a:p>
          <a:p>
            <a:pPr algn="just" eaLnBrk="1"/>
            <a:endParaRPr lang="es-ES" altLang="en-US" sz="1800" dirty="0"/>
          </a:p>
          <a:p>
            <a:pPr marL="742950" lvl="1" indent="-285750" algn="just">
              <a:lnSpc>
                <a:spcPct val="150000"/>
              </a:lnSpc>
              <a:buFont typeface="Wingdings" panose="05000000000000000000" pitchFamily="2" charset="2"/>
              <a:buChar char="§"/>
            </a:pPr>
            <a:r>
              <a:rPr lang="en-US" altLang="en-US" sz="1800" dirty="0">
                <a:solidFill>
                  <a:srgbClr val="404040"/>
                </a:solidFill>
              </a:rPr>
              <a:t> It needs a double line level in each light point.</a:t>
            </a:r>
          </a:p>
          <a:p>
            <a:pPr marL="742950" lvl="1" indent="-285750" algn="just">
              <a:lnSpc>
                <a:spcPct val="150000"/>
              </a:lnSpc>
              <a:buFont typeface="Wingdings" panose="05000000000000000000" pitchFamily="2" charset="2"/>
              <a:buChar char="§"/>
            </a:pPr>
            <a:r>
              <a:rPr lang="en-US" altLang="en-US" sz="1800" dirty="0">
                <a:solidFill>
                  <a:srgbClr val="404040"/>
                </a:solidFill>
              </a:rPr>
              <a:t> It reduces power factor, so it is necessary an auxiliary capacitor.</a:t>
            </a:r>
          </a:p>
          <a:p>
            <a:pPr marL="742950" lvl="1" indent="-285750" algn="just">
              <a:lnSpc>
                <a:spcPct val="150000"/>
              </a:lnSpc>
              <a:buFont typeface="Wingdings" panose="05000000000000000000" pitchFamily="2" charset="2"/>
              <a:buChar char="§"/>
            </a:pPr>
            <a:r>
              <a:rPr lang="en-US" altLang="en-US" sz="1800" dirty="0">
                <a:solidFill>
                  <a:srgbClr val="404040"/>
                </a:solidFill>
              </a:rPr>
              <a:t> It needs devices that can switch on and off the line (clock, photocell).</a:t>
            </a:r>
          </a:p>
        </p:txBody>
      </p:sp>
      <p:sp>
        <p:nvSpPr>
          <p:cNvPr id="34819" name="Text Box 2">
            <a:extLst>
              <a:ext uri="{FF2B5EF4-FFF2-40B4-BE49-F238E27FC236}">
                <a16:creationId xmlns:a16="http://schemas.microsoft.com/office/drawing/2014/main" id="{76470168-654F-4AFC-ACB6-57E0D783B9ED}"/>
              </a:ext>
            </a:extLst>
          </p:cNvPr>
          <p:cNvSpPr txBox="1">
            <a:spLocks noChangeArrowheads="1"/>
          </p:cNvSpPr>
          <p:nvPr/>
        </p:nvSpPr>
        <p:spPr bwMode="auto">
          <a:xfrm>
            <a:off x="391864" y="908720"/>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spcBef>
                <a:spcPct val="20000"/>
              </a:spcBef>
              <a:spcAft>
                <a:spcPct val="20000"/>
              </a:spcAft>
            </a:pPr>
            <a:r>
              <a:rPr lang="en-US" altLang="en-US" b="1" u="sng" dirty="0">
                <a:solidFill>
                  <a:srgbClr val="FFC000"/>
                </a:solidFill>
              </a:rPr>
              <a:t>Installation of double level ballast in each lamp</a:t>
            </a:r>
            <a:r>
              <a:rPr lang="es-ES" altLang="en-US" b="1" u="sng" dirty="0">
                <a:solidFill>
                  <a:srgbClr val="FFC000"/>
                </a:solidFill>
              </a:rPr>
              <a:t>:</a:t>
            </a:r>
            <a:endParaRPr lang="en-US" altLang="en-US" b="1" dirty="0">
              <a:solidFill>
                <a:srgbClr val="FFC000"/>
              </a:solidFill>
              <a:latin typeface="Times New Roman" panose="02020603050405020304" pitchFamily="18" charset="0"/>
            </a:endParaRPr>
          </a:p>
        </p:txBody>
      </p:sp>
      <p:grpSp>
        <p:nvGrpSpPr>
          <p:cNvPr id="6" name="Grupo 5">
            <a:extLst>
              <a:ext uri="{FF2B5EF4-FFF2-40B4-BE49-F238E27FC236}">
                <a16:creationId xmlns:a16="http://schemas.microsoft.com/office/drawing/2014/main" id="{ACAF2D35-BC37-411E-9416-2B9196A6375F}"/>
              </a:ext>
            </a:extLst>
          </p:cNvPr>
          <p:cNvGrpSpPr/>
          <p:nvPr/>
        </p:nvGrpSpPr>
        <p:grpSpPr>
          <a:xfrm>
            <a:off x="10368" y="8620"/>
            <a:ext cx="8763496" cy="756084"/>
            <a:chOff x="10368" y="8620"/>
            <a:chExt cx="8763496" cy="756084"/>
          </a:xfrm>
        </p:grpSpPr>
        <p:sp>
          <p:nvSpPr>
            <p:cNvPr id="7" name="Titel 1">
              <a:extLst>
                <a:ext uri="{FF2B5EF4-FFF2-40B4-BE49-F238E27FC236}">
                  <a16:creationId xmlns:a16="http://schemas.microsoft.com/office/drawing/2014/main" id="{1BADA8D0-AA18-473C-85BF-0902466914E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8" name="Round Diagonal Corner Rectangle 9">
              <a:extLst>
                <a:ext uri="{FF2B5EF4-FFF2-40B4-BE49-F238E27FC236}">
                  <a16:creationId xmlns:a16="http://schemas.microsoft.com/office/drawing/2014/main" id="{31362D60-5862-4E93-B23A-E3A32F3ABF6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66F9B199-FAF1-4DC9-B153-ECD4638D6593}"/>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2F529B81-D5F1-46BC-8DE2-63FADEB8BBF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624A8C28-63E9-46D8-8171-81E633ACB2BA}"/>
              </a:ext>
            </a:extLst>
          </p:cNvPr>
          <p:cNvSpPr txBox="1">
            <a:spLocks noChangeArrowheads="1"/>
          </p:cNvSpPr>
          <p:nvPr/>
        </p:nvSpPr>
        <p:spPr bwMode="auto">
          <a:xfrm>
            <a:off x="376535" y="981271"/>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spcBef>
                <a:spcPct val="20000"/>
              </a:spcBef>
              <a:spcAft>
                <a:spcPct val="20000"/>
              </a:spcAft>
            </a:pPr>
            <a:r>
              <a:rPr lang="es-ES" altLang="en-US" b="1" u="sng" dirty="0" err="1">
                <a:solidFill>
                  <a:srgbClr val="FFC000"/>
                </a:solidFill>
              </a:rPr>
              <a:t>Lighting</a:t>
            </a:r>
            <a:r>
              <a:rPr lang="es-ES" altLang="en-US" b="1" u="sng" dirty="0">
                <a:solidFill>
                  <a:srgbClr val="FFC000"/>
                </a:solidFill>
              </a:rPr>
              <a:t> </a:t>
            </a:r>
            <a:r>
              <a:rPr lang="es-ES" altLang="en-US" b="1" u="sng" dirty="0" err="1">
                <a:solidFill>
                  <a:srgbClr val="FFC000"/>
                </a:solidFill>
              </a:rPr>
              <a:t>system</a:t>
            </a:r>
            <a:r>
              <a:rPr lang="es-ES" altLang="en-US" b="1" u="sng" dirty="0">
                <a:solidFill>
                  <a:srgbClr val="FFC000"/>
                </a:solidFill>
              </a:rPr>
              <a:t> </a:t>
            </a:r>
            <a:r>
              <a:rPr lang="es-ES" altLang="en-US" b="1" u="sng" dirty="0" err="1">
                <a:solidFill>
                  <a:srgbClr val="FFC000"/>
                </a:solidFill>
              </a:rPr>
              <a:t>with</a:t>
            </a:r>
            <a:r>
              <a:rPr lang="es-ES" altLang="en-US" b="1" u="sng" dirty="0">
                <a:solidFill>
                  <a:srgbClr val="FFC000"/>
                </a:solidFill>
              </a:rPr>
              <a:t> </a:t>
            </a:r>
            <a:r>
              <a:rPr lang="es-ES" altLang="en-US" b="1" u="sng" dirty="0" err="1">
                <a:solidFill>
                  <a:srgbClr val="FFC000"/>
                </a:solidFill>
              </a:rPr>
              <a:t>LEDs</a:t>
            </a:r>
            <a:r>
              <a:rPr lang="en-US" altLang="en-US" b="1" u="sng" dirty="0">
                <a:solidFill>
                  <a:srgbClr val="FFC000"/>
                </a:solidFill>
              </a:rPr>
              <a:t>:</a:t>
            </a:r>
            <a:endParaRPr lang="es-ES" altLang="en-US" b="1" u="sng" dirty="0">
              <a:solidFill>
                <a:srgbClr val="FFC000"/>
              </a:solidFill>
            </a:endParaRPr>
          </a:p>
        </p:txBody>
      </p:sp>
      <p:sp>
        <p:nvSpPr>
          <p:cNvPr id="26627" name="Text Box 2">
            <a:extLst>
              <a:ext uri="{FF2B5EF4-FFF2-40B4-BE49-F238E27FC236}">
                <a16:creationId xmlns:a16="http://schemas.microsoft.com/office/drawing/2014/main" id="{7766CD7D-0EBB-45CA-8D58-14EC1FFC40D0}"/>
              </a:ext>
            </a:extLst>
          </p:cNvPr>
          <p:cNvSpPr txBox="1">
            <a:spLocks noChangeArrowheads="1"/>
          </p:cNvSpPr>
          <p:nvPr/>
        </p:nvSpPr>
        <p:spPr bwMode="auto">
          <a:xfrm>
            <a:off x="370136" y="1623998"/>
            <a:ext cx="8378742" cy="42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nSpc>
                <a:spcPct val="110000"/>
              </a:lnSpc>
              <a:spcBef>
                <a:spcPct val="20000"/>
              </a:spcBef>
              <a:spcAft>
                <a:spcPct val="20000"/>
              </a:spcAft>
              <a:defRPr/>
            </a:pPr>
            <a:r>
              <a:rPr lang="es-ES" altLang="en-US" sz="1800" b="1" u="sng" dirty="0" err="1">
                <a:latin typeface="+mj-lt"/>
              </a:rPr>
              <a:t>Characteristics</a:t>
            </a:r>
            <a:r>
              <a:rPr lang="es-ES" altLang="en-US" sz="1800" b="1" u="sng" dirty="0">
                <a:latin typeface="+mj-lt"/>
              </a:rPr>
              <a:t>:</a:t>
            </a:r>
            <a:endParaRPr lang="es-ES" altLang="en-US" sz="1200" dirty="0">
              <a:latin typeface="+mj-lt"/>
            </a:endParaRPr>
          </a:p>
          <a:p>
            <a:pPr marL="742950" lvl="1" indent="-285750" eaLnBrk="1" hangingPunct="1">
              <a:buFont typeface="Wingdings" panose="05000000000000000000" pitchFamily="2" charset="2"/>
              <a:buChar char="§"/>
              <a:defRPr/>
            </a:pPr>
            <a:r>
              <a:rPr lang="en-US" altLang="en-US" sz="1800" dirty="0">
                <a:solidFill>
                  <a:srgbClr val="404040"/>
                </a:solidFill>
                <a:latin typeface="+mj-lt"/>
              </a:rPr>
              <a:t>Efficiency: very high, around 90 </a:t>
            </a:r>
            <a:r>
              <a:rPr lang="en-US" altLang="en-US" sz="1800" dirty="0" err="1">
                <a:solidFill>
                  <a:srgbClr val="404040"/>
                </a:solidFill>
                <a:latin typeface="+mj-lt"/>
              </a:rPr>
              <a:t>lm</a:t>
            </a:r>
            <a:r>
              <a:rPr lang="en-US" altLang="en-US" sz="1800" dirty="0">
                <a:solidFill>
                  <a:srgbClr val="404040"/>
                </a:solidFill>
                <a:latin typeface="+mj-lt"/>
              </a:rPr>
              <a:t>/W</a:t>
            </a:r>
          </a:p>
          <a:p>
            <a:pPr marL="742950" lvl="1" indent="-285750" eaLnBrk="1" hangingPunct="1">
              <a:buFont typeface="Wingdings" panose="05000000000000000000" pitchFamily="2" charset="2"/>
              <a:buChar char="§"/>
              <a:defRPr/>
            </a:pPr>
            <a:r>
              <a:rPr lang="en-US" altLang="en-US" sz="1800" dirty="0">
                <a:solidFill>
                  <a:srgbClr val="404040"/>
                </a:solidFill>
                <a:latin typeface="+mj-lt"/>
              </a:rPr>
              <a:t> Lifespan: Long (100.000 -50.000 h)</a:t>
            </a:r>
          </a:p>
          <a:p>
            <a:pPr marL="742950" lvl="1" indent="-285750" eaLnBrk="1" hangingPunct="1">
              <a:buFont typeface="Wingdings" panose="05000000000000000000" pitchFamily="2" charset="2"/>
              <a:buChar char="§"/>
              <a:defRPr/>
            </a:pPr>
            <a:r>
              <a:rPr lang="en-US" altLang="en-US" sz="1800" dirty="0">
                <a:solidFill>
                  <a:srgbClr val="404040"/>
                </a:solidFill>
                <a:latin typeface="+mj-lt"/>
              </a:rPr>
              <a:t> Cost reduction in operation and maintenance</a:t>
            </a:r>
          </a:p>
          <a:p>
            <a:pPr marL="742950" lvl="1" indent="-285750" eaLnBrk="1" hangingPunct="1">
              <a:buFont typeface="Wingdings" panose="05000000000000000000" pitchFamily="2" charset="2"/>
              <a:buChar char="§"/>
              <a:defRPr/>
            </a:pPr>
            <a:r>
              <a:rPr lang="en-US" altLang="en-US" sz="1800" dirty="0">
                <a:solidFill>
                  <a:srgbClr val="404040"/>
                </a:solidFill>
                <a:latin typeface="+mj-lt"/>
              </a:rPr>
              <a:t> </a:t>
            </a:r>
            <a:r>
              <a:rPr lang="en-US" altLang="en-US" sz="1800" dirty="0" err="1">
                <a:solidFill>
                  <a:srgbClr val="404040"/>
                </a:solidFill>
                <a:latin typeface="+mj-lt"/>
              </a:rPr>
              <a:t>Colour</a:t>
            </a:r>
            <a:r>
              <a:rPr lang="en-US" altLang="en-US" sz="1800" dirty="0">
                <a:solidFill>
                  <a:srgbClr val="404040"/>
                </a:solidFill>
                <a:latin typeface="+mj-lt"/>
              </a:rPr>
              <a:t>: High spectrum of </a:t>
            </a:r>
            <a:r>
              <a:rPr lang="en-US" altLang="en-US" sz="1800" dirty="0" err="1">
                <a:solidFill>
                  <a:srgbClr val="404040"/>
                </a:solidFill>
                <a:latin typeface="+mj-lt"/>
              </a:rPr>
              <a:t>colours</a:t>
            </a:r>
            <a:endParaRPr lang="en-US" altLang="en-US" sz="1800" dirty="0">
              <a:solidFill>
                <a:srgbClr val="404040"/>
              </a:solidFill>
              <a:latin typeface="+mj-lt"/>
            </a:endParaRPr>
          </a:p>
          <a:p>
            <a:pPr marL="742950" lvl="1" indent="-285750" eaLnBrk="1" hangingPunct="1">
              <a:buFont typeface="Wingdings" panose="05000000000000000000" pitchFamily="2" charset="2"/>
              <a:buChar char="§"/>
              <a:defRPr/>
            </a:pPr>
            <a:r>
              <a:rPr lang="en-US" altLang="en-US" sz="1800" dirty="0">
                <a:solidFill>
                  <a:srgbClr val="404040"/>
                </a:solidFill>
                <a:latin typeface="+mj-lt"/>
              </a:rPr>
              <a:t> IRC: high RA = 80</a:t>
            </a:r>
          </a:p>
          <a:p>
            <a:pPr marL="742950" lvl="1" indent="-285750" eaLnBrk="1" hangingPunct="1">
              <a:buFont typeface="Wingdings" panose="05000000000000000000" pitchFamily="2" charset="2"/>
              <a:buChar char="§"/>
              <a:defRPr/>
            </a:pPr>
            <a:r>
              <a:rPr lang="en-US" altLang="en-US" sz="1800" dirty="0">
                <a:solidFill>
                  <a:srgbClr val="404040"/>
                </a:solidFill>
                <a:latin typeface="+mj-lt"/>
              </a:rPr>
              <a:t> It is recommended for installations which have too many switches on and off (example  cooling chambers)</a:t>
            </a:r>
          </a:p>
          <a:p>
            <a:pPr>
              <a:lnSpc>
                <a:spcPct val="110000"/>
              </a:lnSpc>
              <a:spcBef>
                <a:spcPct val="20000"/>
              </a:spcBef>
              <a:spcAft>
                <a:spcPct val="20000"/>
              </a:spcAft>
              <a:defRPr/>
            </a:pPr>
            <a:r>
              <a:rPr lang="es-ES" altLang="en-US" sz="1800" b="1" u="sng" dirty="0" err="1">
                <a:latin typeface="+mj-lt"/>
              </a:rPr>
              <a:t>Applications</a:t>
            </a:r>
            <a:r>
              <a:rPr lang="es-ES" altLang="en-US" sz="1800" b="1" u="sng" dirty="0">
                <a:latin typeface="+mj-lt"/>
              </a:rPr>
              <a:t>:</a:t>
            </a:r>
            <a:endParaRPr lang="es-ES" altLang="en-US" sz="1200" dirty="0">
              <a:latin typeface="+mj-lt"/>
            </a:endParaRPr>
          </a:p>
          <a:p>
            <a:pPr marL="742950" lvl="1" indent="-285750" eaLnBrk="1" hangingPunct="1">
              <a:buFont typeface="Wingdings" panose="05000000000000000000" pitchFamily="2" charset="2"/>
              <a:buChar char="§"/>
              <a:defRPr/>
            </a:pPr>
            <a:r>
              <a:rPr lang="en-US" altLang="en-US" sz="1800" dirty="0">
                <a:solidFill>
                  <a:srgbClr val="404040"/>
                </a:solidFill>
                <a:latin typeface="+mj-lt"/>
              </a:rPr>
              <a:t> Traffic lighting</a:t>
            </a:r>
          </a:p>
          <a:p>
            <a:pPr marL="742950" lvl="1" indent="-285750" eaLnBrk="1" hangingPunct="1">
              <a:buFont typeface="Wingdings" panose="05000000000000000000" pitchFamily="2" charset="2"/>
              <a:buChar char="§"/>
              <a:defRPr/>
            </a:pPr>
            <a:r>
              <a:rPr lang="en-US" altLang="en-US" sz="1800" dirty="0">
                <a:solidFill>
                  <a:srgbClr val="404040"/>
                </a:solidFill>
                <a:latin typeface="+mj-lt"/>
              </a:rPr>
              <a:t> Information displays</a:t>
            </a:r>
          </a:p>
          <a:p>
            <a:pPr marL="742950" lvl="1" indent="-285750" eaLnBrk="1" hangingPunct="1">
              <a:buFont typeface="Wingdings" panose="05000000000000000000" pitchFamily="2" charset="2"/>
              <a:buChar char="§"/>
              <a:defRPr/>
            </a:pPr>
            <a:r>
              <a:rPr lang="en-US" altLang="en-US" sz="1800" dirty="0">
                <a:solidFill>
                  <a:srgbClr val="404040"/>
                </a:solidFill>
                <a:latin typeface="+mj-lt"/>
              </a:rPr>
              <a:t> Exterior lighting of low power</a:t>
            </a:r>
          </a:p>
          <a:p>
            <a:pPr marL="742950" lvl="1" indent="-285750" eaLnBrk="1" hangingPunct="1">
              <a:buFont typeface="Wingdings" panose="05000000000000000000" pitchFamily="2" charset="2"/>
              <a:buChar char="§"/>
              <a:defRPr/>
            </a:pPr>
            <a:r>
              <a:rPr lang="en-US" altLang="en-US" sz="1800" dirty="0">
                <a:solidFill>
                  <a:srgbClr val="404040"/>
                </a:solidFill>
                <a:latin typeface="+mj-lt"/>
              </a:rPr>
              <a:t> All applications for interior lighting (lamps, pipes)</a:t>
            </a:r>
          </a:p>
          <a:p>
            <a:pPr lvl="1" eaLnBrk="1" hangingPunct="1">
              <a:defRPr/>
            </a:pPr>
            <a:endParaRPr lang="en-GB" altLang="en-US" sz="2400" dirty="0">
              <a:latin typeface="+mj-lt"/>
            </a:endParaRPr>
          </a:p>
        </p:txBody>
      </p:sp>
      <p:grpSp>
        <p:nvGrpSpPr>
          <p:cNvPr id="6" name="Grupo 5">
            <a:extLst>
              <a:ext uri="{FF2B5EF4-FFF2-40B4-BE49-F238E27FC236}">
                <a16:creationId xmlns:a16="http://schemas.microsoft.com/office/drawing/2014/main" id="{A4A80305-F3A4-4BF5-987D-43DEDEEBA8C6}"/>
              </a:ext>
            </a:extLst>
          </p:cNvPr>
          <p:cNvGrpSpPr/>
          <p:nvPr/>
        </p:nvGrpSpPr>
        <p:grpSpPr>
          <a:xfrm>
            <a:off x="10368" y="8620"/>
            <a:ext cx="8763496" cy="756084"/>
            <a:chOff x="10368" y="8620"/>
            <a:chExt cx="8763496" cy="756084"/>
          </a:xfrm>
        </p:grpSpPr>
        <p:sp>
          <p:nvSpPr>
            <p:cNvPr id="7" name="Titel 1">
              <a:extLst>
                <a:ext uri="{FF2B5EF4-FFF2-40B4-BE49-F238E27FC236}">
                  <a16:creationId xmlns:a16="http://schemas.microsoft.com/office/drawing/2014/main" id="{25D87D48-510D-4716-B60C-7834EBE7A10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8" name="Round Diagonal Corner Rectangle 9">
              <a:extLst>
                <a:ext uri="{FF2B5EF4-FFF2-40B4-BE49-F238E27FC236}">
                  <a16:creationId xmlns:a16="http://schemas.microsoft.com/office/drawing/2014/main" id="{0E1DFC22-A2B2-45DB-89E2-B45071EC9891}"/>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EB34C70F-204D-4832-AC04-7C457DAE67FF}"/>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71A7BBF9-B8C3-4BDC-B3B8-15E3ADBA015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5 CuadroTexto">
            <a:extLst>
              <a:ext uri="{FF2B5EF4-FFF2-40B4-BE49-F238E27FC236}">
                <a16:creationId xmlns:a16="http://schemas.microsoft.com/office/drawing/2014/main" id="{24FE559E-1C35-403D-B442-12B105ACA30B}"/>
              </a:ext>
            </a:extLst>
          </p:cNvPr>
          <p:cNvSpPr txBox="1">
            <a:spLocks noChangeArrowheads="1"/>
          </p:cNvSpPr>
          <p:nvPr/>
        </p:nvSpPr>
        <p:spPr bwMode="auto">
          <a:xfrm>
            <a:off x="370137" y="940177"/>
            <a:ext cx="84037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s-ES" sz="1600" dirty="0">
                <a:solidFill>
                  <a:srgbClr val="404040"/>
                </a:solidFill>
              </a:rPr>
              <a:t>In standard installation, it is possible that compressed air consumes approximately between 10 % and 20% of electricity consumption. In most of the industrial installations, this is an horizontal installation in relation to the production processes.</a:t>
            </a:r>
          </a:p>
          <a:p>
            <a:pPr algn="just"/>
            <a:endParaRPr lang="en-US" altLang="es-ES" sz="1600" dirty="0">
              <a:solidFill>
                <a:srgbClr val="404040"/>
              </a:solidFill>
            </a:endParaRPr>
          </a:p>
          <a:p>
            <a:pPr algn="just"/>
            <a:r>
              <a:rPr lang="en-US" altLang="es-ES" sz="1600" dirty="0">
                <a:solidFill>
                  <a:srgbClr val="404040"/>
                </a:solidFill>
              </a:rPr>
              <a:t>No optimized installations waste on average of a 30% of used energy of its life. For this reason, energy savings could be high.</a:t>
            </a:r>
          </a:p>
        </p:txBody>
      </p:sp>
      <p:pic>
        <p:nvPicPr>
          <p:cNvPr id="36868" name="Picture 2" descr="\\Phalacal\e\Auditoría Energética SKF Española\Fotos\Fotos compresores y varios\29032010172.jpg">
            <a:extLst>
              <a:ext uri="{FF2B5EF4-FFF2-40B4-BE49-F238E27FC236}">
                <a16:creationId xmlns:a16="http://schemas.microsoft.com/office/drawing/2014/main" id="{79284CBE-F43B-4A67-A919-D3F6F5381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52936"/>
            <a:ext cx="2116261" cy="282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7 CuadroTexto">
            <a:extLst>
              <a:ext uri="{FF2B5EF4-FFF2-40B4-BE49-F238E27FC236}">
                <a16:creationId xmlns:a16="http://schemas.microsoft.com/office/drawing/2014/main" id="{CF1BD333-65D0-446E-A801-E48E8F0BE549}"/>
              </a:ext>
            </a:extLst>
          </p:cNvPr>
          <p:cNvSpPr txBox="1">
            <a:spLocks noChangeArrowheads="1"/>
          </p:cNvSpPr>
          <p:nvPr/>
        </p:nvSpPr>
        <p:spPr bwMode="auto">
          <a:xfrm>
            <a:off x="5607820" y="4077072"/>
            <a:ext cx="316604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s-ES" sz="1600" dirty="0">
                <a:solidFill>
                  <a:srgbClr val="404040"/>
                </a:solidFill>
              </a:rPr>
              <a:t>In LCC analysis, the highest percentage of these systems, is the consumed energy.</a:t>
            </a:r>
          </a:p>
        </p:txBody>
      </p:sp>
      <p:grpSp>
        <p:nvGrpSpPr>
          <p:cNvPr id="10" name="Grupo 9">
            <a:extLst>
              <a:ext uri="{FF2B5EF4-FFF2-40B4-BE49-F238E27FC236}">
                <a16:creationId xmlns:a16="http://schemas.microsoft.com/office/drawing/2014/main" id="{612770D9-DC7F-438E-8D8E-DE2E56B81690}"/>
              </a:ext>
            </a:extLst>
          </p:cNvPr>
          <p:cNvGrpSpPr/>
          <p:nvPr/>
        </p:nvGrpSpPr>
        <p:grpSpPr>
          <a:xfrm>
            <a:off x="10368" y="8620"/>
            <a:ext cx="8763496" cy="756084"/>
            <a:chOff x="10368" y="8620"/>
            <a:chExt cx="8763496" cy="756084"/>
          </a:xfrm>
        </p:grpSpPr>
        <p:sp>
          <p:nvSpPr>
            <p:cNvPr id="11" name="Titel 1">
              <a:extLst>
                <a:ext uri="{FF2B5EF4-FFF2-40B4-BE49-F238E27FC236}">
                  <a16:creationId xmlns:a16="http://schemas.microsoft.com/office/drawing/2014/main" id="{2C4C4987-7FF4-4489-BB4C-D1E374932D0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Energy Efficiency in compressed air</a:t>
              </a:r>
            </a:p>
          </p:txBody>
        </p:sp>
        <p:sp>
          <p:nvSpPr>
            <p:cNvPr id="12" name="Round Diagonal Corner Rectangle 9">
              <a:extLst>
                <a:ext uri="{FF2B5EF4-FFF2-40B4-BE49-F238E27FC236}">
                  <a16:creationId xmlns:a16="http://schemas.microsoft.com/office/drawing/2014/main" id="{51BA0B3D-98FA-46B6-B2F4-72F44CCC64B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334CE1C2-B407-4760-8220-31F5D995B3ED}"/>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BB6443EC-4464-47E8-88EF-F58D0BF88FF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graphicFrame>
        <p:nvGraphicFramePr>
          <p:cNvPr id="15" name="Gráfico 14">
            <a:extLst>
              <a:ext uri="{FF2B5EF4-FFF2-40B4-BE49-F238E27FC236}">
                <a16:creationId xmlns:a16="http://schemas.microsoft.com/office/drawing/2014/main" id="{C173D06B-89ED-47A2-B1DD-D39A486F72D4}"/>
              </a:ext>
            </a:extLst>
          </p:cNvPr>
          <p:cNvGraphicFramePr/>
          <p:nvPr>
            <p:extLst>
              <p:ext uri="{D42A27DB-BD31-4B8C-83A1-F6EECF244321}">
                <p14:modId xmlns:p14="http://schemas.microsoft.com/office/powerpoint/2010/main" val="4262156650"/>
              </p:ext>
            </p:extLst>
          </p:nvPr>
        </p:nvGraphicFramePr>
        <p:xfrm>
          <a:off x="2043424" y="2852936"/>
          <a:ext cx="4500500" cy="2988332"/>
        </p:xfrm>
        <a:graphic>
          <a:graphicData uri="http://schemas.openxmlformats.org/drawingml/2006/chart">
            <c:chart xmlns:c="http://schemas.openxmlformats.org/drawingml/2006/chart" xmlns:r="http://schemas.openxmlformats.org/officeDocument/2006/relationships" r:id="rId3"/>
          </a:graphicData>
        </a:graphic>
      </p:graphicFrame>
      <p:sp>
        <p:nvSpPr>
          <p:cNvPr id="16" name="CuadroTexto 15">
            <a:extLst>
              <a:ext uri="{FF2B5EF4-FFF2-40B4-BE49-F238E27FC236}">
                <a16:creationId xmlns:a16="http://schemas.microsoft.com/office/drawing/2014/main" id="{466FE457-B0F4-4A54-B783-9AD727D36DA5}"/>
              </a:ext>
            </a:extLst>
          </p:cNvPr>
          <p:cNvSpPr txBox="1"/>
          <p:nvPr/>
        </p:nvSpPr>
        <p:spPr>
          <a:xfrm>
            <a:off x="4167660" y="4265261"/>
            <a:ext cx="1440160" cy="584775"/>
          </a:xfrm>
          <a:prstGeom prst="rect">
            <a:avLst/>
          </a:prstGeom>
          <a:noFill/>
        </p:spPr>
        <p:txBody>
          <a:bodyPr wrap="square" rtlCol="0">
            <a:spAutoFit/>
          </a:bodyPr>
          <a:lstStyle/>
          <a:p>
            <a:r>
              <a:rPr lang="es-ES" sz="3200" dirty="0">
                <a:solidFill>
                  <a:schemeClr val="bg1"/>
                </a:solidFill>
              </a:rPr>
              <a:t>80%</a:t>
            </a:r>
          </a:p>
        </p:txBody>
      </p:sp>
      <p:sp>
        <p:nvSpPr>
          <p:cNvPr id="17" name="CuadroTexto 16">
            <a:extLst>
              <a:ext uri="{FF2B5EF4-FFF2-40B4-BE49-F238E27FC236}">
                <a16:creationId xmlns:a16="http://schemas.microsoft.com/office/drawing/2014/main" id="{6EB9A705-D8CE-468E-9CBD-D482AE14CF8A}"/>
              </a:ext>
            </a:extLst>
          </p:cNvPr>
          <p:cNvSpPr txBox="1"/>
          <p:nvPr/>
        </p:nvSpPr>
        <p:spPr>
          <a:xfrm>
            <a:off x="4293674" y="4771793"/>
            <a:ext cx="707904" cy="261610"/>
          </a:xfrm>
          <a:prstGeom prst="rect">
            <a:avLst/>
          </a:prstGeom>
          <a:noFill/>
        </p:spPr>
        <p:txBody>
          <a:bodyPr wrap="square" rtlCol="0">
            <a:spAutoFit/>
          </a:bodyPr>
          <a:lstStyle/>
          <a:p>
            <a:r>
              <a:rPr lang="en-GB" sz="1100" b="1" dirty="0">
                <a:solidFill>
                  <a:schemeClr val="bg1"/>
                </a:solidFill>
              </a:rPr>
              <a:t>Energy</a:t>
            </a:r>
            <a:endParaRPr lang="en-GB" sz="1600" b="1" dirty="0">
              <a:solidFill>
                <a:schemeClr val="bg1"/>
              </a:solidFill>
            </a:endParaRPr>
          </a:p>
        </p:txBody>
      </p:sp>
      <p:sp>
        <p:nvSpPr>
          <p:cNvPr id="18" name="CuadroTexto 17">
            <a:extLst>
              <a:ext uri="{FF2B5EF4-FFF2-40B4-BE49-F238E27FC236}">
                <a16:creationId xmlns:a16="http://schemas.microsoft.com/office/drawing/2014/main" id="{413267F7-2DDA-49FC-8E5B-401D7E88FBAE}"/>
              </a:ext>
            </a:extLst>
          </p:cNvPr>
          <p:cNvSpPr txBox="1"/>
          <p:nvPr/>
        </p:nvSpPr>
        <p:spPr>
          <a:xfrm rot="1897912">
            <a:off x="3053779" y="3873167"/>
            <a:ext cx="1440160" cy="261610"/>
          </a:xfrm>
          <a:prstGeom prst="rect">
            <a:avLst/>
          </a:prstGeom>
          <a:noFill/>
        </p:spPr>
        <p:txBody>
          <a:bodyPr wrap="square" rtlCol="0">
            <a:spAutoFit/>
          </a:bodyPr>
          <a:lstStyle/>
          <a:p>
            <a:r>
              <a:rPr lang="en-GB" sz="1100" b="1" dirty="0">
                <a:solidFill>
                  <a:schemeClr val="bg1"/>
                </a:solidFill>
              </a:rPr>
              <a:t>Maintenance</a:t>
            </a:r>
            <a:endParaRPr lang="en-GB" sz="1600" b="1" dirty="0">
              <a:solidFill>
                <a:schemeClr val="bg1"/>
              </a:solidFill>
            </a:endParaRPr>
          </a:p>
        </p:txBody>
      </p:sp>
      <p:sp>
        <p:nvSpPr>
          <p:cNvPr id="19" name="CuadroTexto 18">
            <a:extLst>
              <a:ext uri="{FF2B5EF4-FFF2-40B4-BE49-F238E27FC236}">
                <a16:creationId xmlns:a16="http://schemas.microsoft.com/office/drawing/2014/main" id="{200004CA-B123-4A3C-9B60-10F09DDB9214}"/>
              </a:ext>
            </a:extLst>
          </p:cNvPr>
          <p:cNvSpPr txBox="1"/>
          <p:nvPr/>
        </p:nvSpPr>
        <p:spPr>
          <a:xfrm rot="4134882">
            <a:off x="3497360" y="3505388"/>
            <a:ext cx="1085447" cy="276999"/>
          </a:xfrm>
          <a:prstGeom prst="rect">
            <a:avLst/>
          </a:prstGeom>
          <a:noFill/>
        </p:spPr>
        <p:txBody>
          <a:bodyPr wrap="square" rtlCol="0">
            <a:spAutoFit/>
          </a:bodyPr>
          <a:lstStyle/>
          <a:p>
            <a:r>
              <a:rPr lang="es-ES" sz="1200" b="1" dirty="0" err="1">
                <a:solidFill>
                  <a:schemeClr val="bg1"/>
                </a:solidFill>
              </a:rPr>
              <a:t>Investment</a:t>
            </a:r>
            <a:endParaRPr lang="en-GB" sz="1100" b="1"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aptura de pantalla&#10;&#10;Descripción generada automáticamente">
            <a:extLst>
              <a:ext uri="{FF2B5EF4-FFF2-40B4-BE49-F238E27FC236}">
                <a16:creationId xmlns:a16="http://schemas.microsoft.com/office/drawing/2014/main" id="{DD04C289-2693-4E95-8B25-ED7228FE5B9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25679" y="980728"/>
            <a:ext cx="5161180" cy="5161180"/>
          </a:xfrm>
          <a:prstGeom prst="rect">
            <a:avLst/>
          </a:prstGeom>
        </p:spPr>
      </p:pic>
      <p:sp>
        <p:nvSpPr>
          <p:cNvPr id="4" name="Rectángulo 3">
            <a:extLst>
              <a:ext uri="{FF2B5EF4-FFF2-40B4-BE49-F238E27FC236}">
                <a16:creationId xmlns:a16="http://schemas.microsoft.com/office/drawing/2014/main" id="{59CD7B83-4E4A-4314-994D-71E8F8F60CFD}"/>
              </a:ext>
            </a:extLst>
          </p:cNvPr>
          <p:cNvSpPr/>
          <p:nvPr/>
        </p:nvSpPr>
        <p:spPr>
          <a:xfrm>
            <a:off x="3527884" y="979260"/>
            <a:ext cx="5258975" cy="525805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46" name="Rectangle 2">
            <a:extLst>
              <a:ext uri="{FF2B5EF4-FFF2-40B4-BE49-F238E27FC236}">
                <a16:creationId xmlns:a16="http://schemas.microsoft.com/office/drawing/2014/main" id="{BAB19292-9580-4F4C-86E5-CCF6488C863B}"/>
              </a:ext>
            </a:extLst>
          </p:cNvPr>
          <p:cNvSpPr>
            <a:spLocks noGrp="1" noChangeArrowheads="1"/>
          </p:cNvSpPr>
          <p:nvPr>
            <p:ph type="ctrTitle"/>
          </p:nvPr>
        </p:nvSpPr>
        <p:spPr bwMode="auto">
          <a:xfrm>
            <a:off x="827851" y="1520788"/>
            <a:ext cx="7232092" cy="35044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marL="360363"/>
            <a:r>
              <a:rPr lang="en-GB" altLang="es-ES" sz="2400" b="1" dirty="0">
                <a:solidFill>
                  <a:schemeClr val="tx1"/>
                </a:solidFill>
              </a:rPr>
              <a:t> </a:t>
            </a:r>
            <a:br>
              <a:rPr lang="en-GB" altLang="es-ES" sz="2400" b="1" dirty="0">
                <a:solidFill>
                  <a:schemeClr val="tx1"/>
                </a:solidFill>
              </a:rPr>
            </a:br>
            <a:br>
              <a:rPr lang="en-GB" altLang="es-ES" sz="1600" b="1" dirty="0">
                <a:solidFill>
                  <a:schemeClr val="tx1"/>
                </a:solidFill>
              </a:rPr>
            </a:br>
            <a:br>
              <a:rPr lang="en-GB" altLang="es-ES" b="1" dirty="0">
                <a:solidFill>
                  <a:schemeClr val="tx1"/>
                </a:solidFill>
              </a:rPr>
            </a:br>
            <a:r>
              <a:rPr lang="es-ES" altLang="es-ES" dirty="0">
                <a:solidFill>
                  <a:schemeClr val="accent1"/>
                </a:solidFill>
                <a:latin typeface="+mn-lt"/>
              </a:rPr>
              <a:t>Energy </a:t>
            </a:r>
            <a:r>
              <a:rPr lang="es-ES" altLang="es-ES" dirty="0" err="1">
                <a:solidFill>
                  <a:schemeClr val="accent1"/>
                </a:solidFill>
                <a:latin typeface="+mn-lt"/>
              </a:rPr>
              <a:t>Efficiency</a:t>
            </a:r>
            <a:r>
              <a:rPr lang="es-ES" altLang="es-ES" dirty="0">
                <a:solidFill>
                  <a:schemeClr val="accent1"/>
                </a:solidFill>
                <a:latin typeface="+mn-lt"/>
              </a:rPr>
              <a:t> in </a:t>
            </a:r>
            <a:r>
              <a:rPr lang="es-ES" altLang="es-ES" dirty="0" err="1">
                <a:solidFill>
                  <a:schemeClr val="accent1"/>
                </a:solidFill>
                <a:latin typeface="+mn-lt"/>
              </a:rPr>
              <a:t>lighting</a:t>
            </a:r>
            <a:br>
              <a:rPr lang="es-ES" altLang="es-ES" b="0" dirty="0">
                <a:solidFill>
                  <a:schemeClr val="accent1"/>
                </a:solidFill>
                <a:latin typeface="+mn-lt"/>
              </a:rPr>
            </a:br>
            <a:br>
              <a:rPr lang="es-ES" altLang="es-ES" b="0" dirty="0">
                <a:solidFill>
                  <a:schemeClr val="accent1"/>
                </a:solidFill>
                <a:latin typeface="+mn-lt"/>
              </a:rPr>
            </a:br>
            <a:br>
              <a:rPr lang="es-ES" altLang="es-ES" b="0" dirty="0">
                <a:solidFill>
                  <a:schemeClr val="accent1"/>
                </a:solidFill>
                <a:latin typeface="+mn-lt"/>
              </a:rPr>
            </a:br>
            <a:r>
              <a:rPr lang="en-US" altLang="es-ES" dirty="0">
                <a:solidFill>
                  <a:schemeClr val="accent1"/>
                </a:solidFill>
              </a:rPr>
              <a:t>Energy Efficiency in compressed air</a:t>
            </a:r>
            <a:br>
              <a:rPr lang="es-ES" altLang="es-ES" dirty="0">
                <a:solidFill>
                  <a:schemeClr val="accent1"/>
                </a:solidFill>
                <a:latin typeface="+mn-lt"/>
              </a:rPr>
            </a:br>
            <a:br>
              <a:rPr lang="es-ES" altLang="es-ES" dirty="0">
                <a:solidFill>
                  <a:schemeClr val="accent1"/>
                </a:solidFill>
                <a:latin typeface="+mn-lt"/>
              </a:rPr>
            </a:br>
            <a:br>
              <a:rPr lang="es-ES" altLang="es-ES" dirty="0">
                <a:solidFill>
                  <a:schemeClr val="accent1"/>
                </a:solidFill>
                <a:latin typeface="+mn-lt"/>
              </a:rPr>
            </a:br>
            <a:r>
              <a:rPr lang="es-ES" altLang="es-ES" dirty="0" err="1">
                <a:solidFill>
                  <a:schemeClr val="accent1"/>
                </a:solidFill>
                <a:latin typeface="+mn-lt"/>
              </a:rPr>
              <a:t>Measurement</a:t>
            </a:r>
            <a:r>
              <a:rPr lang="es-ES" altLang="es-ES" dirty="0">
                <a:solidFill>
                  <a:schemeClr val="accent1"/>
                </a:solidFill>
                <a:latin typeface="+mn-lt"/>
              </a:rPr>
              <a:t> </a:t>
            </a:r>
            <a:r>
              <a:rPr lang="es-ES" altLang="es-ES" dirty="0" err="1">
                <a:solidFill>
                  <a:schemeClr val="accent1"/>
                </a:solidFill>
                <a:latin typeface="+mn-lt"/>
              </a:rPr>
              <a:t>devices</a:t>
            </a:r>
            <a:br>
              <a:rPr lang="en-GB" altLang="es-ES" sz="2000" dirty="0">
                <a:solidFill>
                  <a:schemeClr val="tx1"/>
                </a:solidFill>
              </a:rPr>
            </a:br>
            <a:br>
              <a:rPr lang="en-GB" altLang="es-ES" sz="1600" b="0" dirty="0">
                <a:solidFill>
                  <a:schemeClr val="accent1"/>
                </a:solidFill>
                <a:latin typeface="+mn-lt"/>
              </a:rPr>
            </a:br>
            <a:br>
              <a:rPr lang="en-GB" altLang="es-ES" sz="1600" b="0" dirty="0">
                <a:solidFill>
                  <a:schemeClr val="accent1"/>
                </a:solidFill>
                <a:latin typeface="+mn-lt"/>
              </a:rPr>
            </a:br>
            <a:endParaRPr lang="en-GB" altLang="es-ES" sz="1600" dirty="0">
              <a:solidFill>
                <a:schemeClr val="accent1"/>
              </a:solidFill>
              <a:latin typeface="+mn-lt"/>
            </a:endParaRPr>
          </a:p>
        </p:txBody>
      </p:sp>
      <p:sp>
        <p:nvSpPr>
          <p:cNvPr id="11" name="Round Diagonal Corner Rectangle 9">
            <a:extLst>
              <a:ext uri="{FF2B5EF4-FFF2-40B4-BE49-F238E27FC236}">
                <a16:creationId xmlns:a16="http://schemas.microsoft.com/office/drawing/2014/main" id="{020B205C-A9C0-4742-9CD5-CCFFBDC329F5}"/>
              </a:ext>
            </a:extLst>
          </p:cNvPr>
          <p:cNvSpPr/>
          <p:nvPr/>
        </p:nvSpPr>
        <p:spPr>
          <a:xfrm>
            <a:off x="627655" y="2366114"/>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FFC000"/>
              </a:solidFill>
              <a:effectLst/>
              <a:uLnTx/>
              <a:uFillTx/>
              <a:latin typeface="Arial"/>
              <a:ea typeface="+mn-ea"/>
              <a:cs typeface="+mn-cs"/>
            </a:endParaRPr>
          </a:p>
        </p:txBody>
      </p:sp>
      <p:sp>
        <p:nvSpPr>
          <p:cNvPr id="12" name="TextBox 3">
            <a:extLst>
              <a:ext uri="{FF2B5EF4-FFF2-40B4-BE49-F238E27FC236}">
                <a16:creationId xmlns:a16="http://schemas.microsoft.com/office/drawing/2014/main" id="{3A2EB0DA-66AE-4E55-8186-D76CF038B387}"/>
              </a:ext>
            </a:extLst>
          </p:cNvPr>
          <p:cNvSpPr txBox="1"/>
          <p:nvPr/>
        </p:nvSpPr>
        <p:spPr>
          <a:xfrm>
            <a:off x="618356" y="2384884"/>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ound Diagonal Corner Rectangle 9">
            <a:extLst>
              <a:ext uri="{FF2B5EF4-FFF2-40B4-BE49-F238E27FC236}">
                <a16:creationId xmlns:a16="http://schemas.microsoft.com/office/drawing/2014/main" id="{05E7C3B3-B124-4E90-9865-7C49D0E51425}"/>
              </a:ext>
            </a:extLst>
          </p:cNvPr>
          <p:cNvSpPr/>
          <p:nvPr/>
        </p:nvSpPr>
        <p:spPr>
          <a:xfrm>
            <a:off x="623356" y="3280954"/>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5" name="TextBox 3">
            <a:extLst>
              <a:ext uri="{FF2B5EF4-FFF2-40B4-BE49-F238E27FC236}">
                <a16:creationId xmlns:a16="http://schemas.microsoft.com/office/drawing/2014/main" id="{1A3889FE-4F20-41A1-B134-06E0474872B3}"/>
              </a:ext>
            </a:extLst>
          </p:cNvPr>
          <p:cNvSpPr txBox="1"/>
          <p:nvPr/>
        </p:nvSpPr>
        <p:spPr>
          <a:xfrm>
            <a:off x="614057" y="3299724"/>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ound Diagonal Corner Rectangle 9">
            <a:extLst>
              <a:ext uri="{FF2B5EF4-FFF2-40B4-BE49-F238E27FC236}">
                <a16:creationId xmlns:a16="http://schemas.microsoft.com/office/drawing/2014/main" id="{36B5484B-B475-496B-B005-12D480D473E0}"/>
              </a:ext>
            </a:extLst>
          </p:cNvPr>
          <p:cNvSpPr/>
          <p:nvPr/>
        </p:nvSpPr>
        <p:spPr>
          <a:xfrm>
            <a:off x="627654" y="4205119"/>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569394FE-D884-4CF6-8C73-23ABC31B307A}"/>
              </a:ext>
            </a:extLst>
          </p:cNvPr>
          <p:cNvSpPr txBox="1"/>
          <p:nvPr/>
        </p:nvSpPr>
        <p:spPr>
          <a:xfrm>
            <a:off x="618355" y="4223889"/>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03</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0" name="Titel 1">
            <a:extLst>
              <a:ext uri="{FF2B5EF4-FFF2-40B4-BE49-F238E27FC236}">
                <a16:creationId xmlns:a16="http://schemas.microsoft.com/office/drawing/2014/main" id="{A60D1E9A-832F-49FB-8CB5-A0A78037DE9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CONTENTS</a:t>
            </a:r>
          </a:p>
        </p:txBody>
      </p:sp>
      <p:sp>
        <p:nvSpPr>
          <p:cNvPr id="17" name="Rectángulo 16">
            <a:extLst>
              <a:ext uri="{FF2B5EF4-FFF2-40B4-BE49-F238E27FC236}">
                <a16:creationId xmlns:a16="http://schemas.microsoft.com/office/drawing/2014/main" id="{C4E2726B-D979-40FC-9FEB-1A21FD4C1E1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spTree>
  </p:cSld>
  <p:clrMapOvr>
    <a:masterClrMapping/>
  </p:clrMapOvr>
  <p:transition spd="slow" advTm="138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a:extLst>
              <a:ext uri="{FF2B5EF4-FFF2-40B4-BE49-F238E27FC236}">
                <a16:creationId xmlns:a16="http://schemas.microsoft.com/office/drawing/2014/main" id="{AADEA3A5-6624-49A9-BDD4-859C9E39932F}"/>
              </a:ext>
            </a:extLst>
          </p:cNvPr>
          <p:cNvSpPr>
            <a:spLocks noGrp="1"/>
          </p:cNvSpPr>
          <p:nvPr>
            <p:ph type="body" idx="1"/>
          </p:nvPr>
        </p:nvSpPr>
        <p:spPr>
          <a:xfrm>
            <a:off x="370136" y="4257676"/>
            <a:ext cx="8403728" cy="1511958"/>
          </a:xfrm>
        </p:spPr>
        <p:txBody>
          <a:bodyPr>
            <a:noAutofit/>
          </a:bodyPr>
          <a:lstStyle/>
          <a:p>
            <a:pPr marL="0" indent="0">
              <a:buNone/>
              <a:defRPr/>
            </a:pPr>
            <a:r>
              <a:rPr lang="es-ES" sz="1600" dirty="0" err="1">
                <a:solidFill>
                  <a:srgbClr val="404040"/>
                </a:solidFill>
              </a:rPr>
              <a:t>Compressor</a:t>
            </a:r>
            <a:r>
              <a:rPr lang="es-ES" sz="1600" dirty="0">
                <a:solidFill>
                  <a:srgbClr val="404040"/>
                </a:solidFill>
              </a:rPr>
              <a:t> </a:t>
            </a:r>
            <a:r>
              <a:rPr lang="es-ES" sz="1600" dirty="0" err="1">
                <a:solidFill>
                  <a:srgbClr val="404040"/>
                </a:solidFill>
              </a:rPr>
              <a:t>working</a:t>
            </a:r>
            <a:endParaRPr lang="es-ES" sz="1600" dirty="0">
              <a:solidFill>
                <a:srgbClr val="404040"/>
              </a:solidFill>
            </a:endParaRPr>
          </a:p>
          <a:p>
            <a:pPr>
              <a:buClrTx/>
              <a:buFont typeface="Wingdings" panose="05000000000000000000" pitchFamily="2" charset="2"/>
              <a:buChar char="§"/>
              <a:defRPr/>
            </a:pPr>
            <a:r>
              <a:rPr lang="en-US" sz="1600" dirty="0">
                <a:solidFill>
                  <a:srgbClr val="404040"/>
                </a:solidFill>
              </a:rPr>
              <a:t>Load. Compressor demands nominal power and injects nominal flow to compressed air circuit.</a:t>
            </a:r>
          </a:p>
          <a:p>
            <a:pPr>
              <a:buClrTx/>
              <a:buFont typeface="Wingdings" panose="05000000000000000000" pitchFamily="2" charset="2"/>
              <a:buChar char="§"/>
              <a:defRPr/>
            </a:pPr>
            <a:r>
              <a:rPr lang="en-US" sz="1600" dirty="0">
                <a:solidFill>
                  <a:srgbClr val="404040"/>
                </a:solidFill>
              </a:rPr>
              <a:t>Unload. Compressor demands between 30 and 20 % of nominal power without injecting compressed air to circuit.</a:t>
            </a:r>
          </a:p>
        </p:txBody>
      </p:sp>
      <p:sp>
        <p:nvSpPr>
          <p:cNvPr id="37891" name="5 Título">
            <a:extLst>
              <a:ext uri="{FF2B5EF4-FFF2-40B4-BE49-F238E27FC236}">
                <a16:creationId xmlns:a16="http://schemas.microsoft.com/office/drawing/2014/main" id="{A60C4724-3EAD-4209-992B-BA6B5B69C25C}"/>
              </a:ext>
            </a:extLst>
          </p:cNvPr>
          <p:cNvSpPr>
            <a:spLocks noGrp="1"/>
          </p:cNvSpPr>
          <p:nvPr>
            <p:ph type="title"/>
          </p:nvPr>
        </p:nvSpPr>
        <p:spPr bwMode="auto">
          <a:xfrm>
            <a:off x="73025" y="944563"/>
            <a:ext cx="9144000" cy="100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n-US" sz="2400"/>
              <a:t>Operation compressor All/Nothing (Loading and unloading)</a:t>
            </a:r>
          </a:p>
        </p:txBody>
      </p:sp>
      <p:pic>
        <p:nvPicPr>
          <p:cNvPr id="37892" name="Picture 2">
            <a:extLst>
              <a:ext uri="{FF2B5EF4-FFF2-40B4-BE49-F238E27FC236}">
                <a16:creationId xmlns:a16="http://schemas.microsoft.com/office/drawing/2014/main" id="{8DD49F8A-3FAC-4AF5-AB5B-28E7D2E62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676" y="961101"/>
            <a:ext cx="5562600"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1 CuadroTexto">
            <a:extLst>
              <a:ext uri="{FF2B5EF4-FFF2-40B4-BE49-F238E27FC236}">
                <a16:creationId xmlns:a16="http://schemas.microsoft.com/office/drawing/2014/main" id="{D54CA22A-FB32-4C4B-9317-968CF729747C}"/>
              </a:ext>
            </a:extLst>
          </p:cNvPr>
          <p:cNvSpPr txBox="1">
            <a:spLocks noChangeArrowheads="1"/>
          </p:cNvSpPr>
          <p:nvPr/>
        </p:nvSpPr>
        <p:spPr bwMode="auto">
          <a:xfrm>
            <a:off x="1925724" y="1052568"/>
            <a:ext cx="529255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sz="1400" dirty="0"/>
              <a:t>General condition of the compressor in loading and unloading</a:t>
            </a:r>
          </a:p>
        </p:txBody>
      </p:sp>
      <p:grpSp>
        <p:nvGrpSpPr>
          <p:cNvPr id="9" name="Grupo 8">
            <a:extLst>
              <a:ext uri="{FF2B5EF4-FFF2-40B4-BE49-F238E27FC236}">
                <a16:creationId xmlns:a16="http://schemas.microsoft.com/office/drawing/2014/main" id="{AF4E8267-5884-403B-8B74-E63F73574A84}"/>
              </a:ext>
            </a:extLst>
          </p:cNvPr>
          <p:cNvGrpSpPr/>
          <p:nvPr/>
        </p:nvGrpSpPr>
        <p:grpSpPr>
          <a:xfrm>
            <a:off x="10368" y="8620"/>
            <a:ext cx="8763496" cy="756084"/>
            <a:chOff x="10368" y="8620"/>
            <a:chExt cx="8763496" cy="756084"/>
          </a:xfrm>
        </p:grpSpPr>
        <p:sp>
          <p:nvSpPr>
            <p:cNvPr id="10" name="Titel 1">
              <a:extLst>
                <a:ext uri="{FF2B5EF4-FFF2-40B4-BE49-F238E27FC236}">
                  <a16:creationId xmlns:a16="http://schemas.microsoft.com/office/drawing/2014/main" id="{CB9E9C47-C3BA-4456-B68A-E5DBF66FEB2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Energy Efficiency in compressed air</a:t>
              </a:r>
            </a:p>
          </p:txBody>
        </p:sp>
        <p:sp>
          <p:nvSpPr>
            <p:cNvPr id="11" name="Round Diagonal Corner Rectangle 9">
              <a:extLst>
                <a:ext uri="{FF2B5EF4-FFF2-40B4-BE49-F238E27FC236}">
                  <a16:creationId xmlns:a16="http://schemas.microsoft.com/office/drawing/2014/main" id="{F5AAD5D3-02C0-4B8E-AF20-FBA2A6C44CC6}"/>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BA493B7C-6107-42F3-A3ED-6153F938200B}"/>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1BB594A9-AB88-41DD-A33A-73671DB1076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4" name="CuadroTexto 13">
            <a:extLst>
              <a:ext uri="{FF2B5EF4-FFF2-40B4-BE49-F238E27FC236}">
                <a16:creationId xmlns:a16="http://schemas.microsoft.com/office/drawing/2014/main" id="{C956BAB0-928A-49DC-B2A9-14B9D48F7C19}"/>
              </a:ext>
            </a:extLst>
          </p:cNvPr>
          <p:cNvSpPr txBox="1"/>
          <p:nvPr/>
        </p:nvSpPr>
        <p:spPr>
          <a:xfrm>
            <a:off x="6419273" y="3996066"/>
            <a:ext cx="729672" cy="261610"/>
          </a:xfrm>
          <a:prstGeom prst="rect">
            <a:avLst/>
          </a:prstGeom>
          <a:solidFill>
            <a:schemeClr val="bg1"/>
          </a:solidFill>
        </p:spPr>
        <p:txBody>
          <a:bodyPr wrap="square" rtlCol="0">
            <a:spAutoFit/>
          </a:bodyPr>
          <a:lstStyle/>
          <a:p>
            <a:r>
              <a:rPr lang="en-GB" sz="1100" dirty="0"/>
              <a:t>Time</a:t>
            </a:r>
            <a:endParaRPr lang="en-GB"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3 Título">
            <a:extLst>
              <a:ext uri="{FF2B5EF4-FFF2-40B4-BE49-F238E27FC236}">
                <a16:creationId xmlns:a16="http://schemas.microsoft.com/office/drawing/2014/main" id="{A4BE69C5-6D68-4653-8A73-8D7905D6E955}"/>
              </a:ext>
            </a:extLst>
          </p:cNvPr>
          <p:cNvSpPr>
            <a:spLocks noGrp="1"/>
          </p:cNvSpPr>
          <p:nvPr>
            <p:ph type="title"/>
          </p:nvPr>
        </p:nvSpPr>
        <p:spPr bwMode="auto">
          <a:xfrm>
            <a:off x="593725" y="944563"/>
            <a:ext cx="7416800" cy="100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2400"/>
              <a:t>Variable Speed Compressor</a:t>
            </a:r>
          </a:p>
        </p:txBody>
      </p:sp>
      <p:pic>
        <p:nvPicPr>
          <p:cNvPr id="38915" name="10 Imagen">
            <a:extLst>
              <a:ext uri="{FF2B5EF4-FFF2-40B4-BE49-F238E27FC236}">
                <a16:creationId xmlns:a16="http://schemas.microsoft.com/office/drawing/2014/main" id="{BE5CD44D-207C-46E1-97D2-032E6C863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177"/>
          <a:stretch>
            <a:fillRect/>
          </a:stretch>
        </p:blipFill>
        <p:spPr bwMode="auto">
          <a:xfrm>
            <a:off x="3102595" y="2158025"/>
            <a:ext cx="2938809" cy="164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2 CuadroTexto">
            <a:extLst>
              <a:ext uri="{FF2B5EF4-FFF2-40B4-BE49-F238E27FC236}">
                <a16:creationId xmlns:a16="http://schemas.microsoft.com/office/drawing/2014/main" id="{212843E3-A335-46F7-A43E-B0B17C48B4A6}"/>
              </a:ext>
            </a:extLst>
          </p:cNvPr>
          <p:cNvSpPr txBox="1">
            <a:spLocks noChangeArrowheads="1"/>
          </p:cNvSpPr>
          <p:nvPr/>
        </p:nvSpPr>
        <p:spPr bwMode="auto">
          <a:xfrm>
            <a:off x="370136" y="959643"/>
            <a:ext cx="84037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solidFill>
                  <a:srgbClr val="404040"/>
                </a:solidFill>
              </a:rPr>
              <a:t>A compressor without variable speed can only control its pressure through loading or unloading.</a:t>
            </a:r>
          </a:p>
          <a:p>
            <a:pPr algn="just"/>
            <a:r>
              <a:rPr lang="en-US" altLang="en-US" sz="1600" dirty="0">
                <a:solidFill>
                  <a:srgbClr val="404040"/>
                </a:solidFill>
              </a:rPr>
              <a:t>For this reason, these compressors, in demand periods, consume an average of 30% of energy without producing compressed air.</a:t>
            </a:r>
          </a:p>
        </p:txBody>
      </p:sp>
      <p:sp>
        <p:nvSpPr>
          <p:cNvPr id="38917" name="11 CuadroTexto">
            <a:extLst>
              <a:ext uri="{FF2B5EF4-FFF2-40B4-BE49-F238E27FC236}">
                <a16:creationId xmlns:a16="http://schemas.microsoft.com/office/drawing/2014/main" id="{70462252-1DD5-42BE-816A-43B6A63DE319}"/>
              </a:ext>
            </a:extLst>
          </p:cNvPr>
          <p:cNvSpPr txBox="1">
            <a:spLocks noChangeArrowheads="1"/>
          </p:cNvSpPr>
          <p:nvPr/>
        </p:nvSpPr>
        <p:spPr bwMode="auto">
          <a:xfrm>
            <a:off x="370136" y="3798789"/>
            <a:ext cx="84037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b="1" dirty="0" err="1">
                <a:solidFill>
                  <a:srgbClr val="FFC000"/>
                </a:solidFill>
              </a:rPr>
              <a:t>Proposed</a:t>
            </a:r>
            <a:r>
              <a:rPr lang="es-ES" altLang="en-US" sz="1600" b="1" dirty="0">
                <a:solidFill>
                  <a:srgbClr val="FFC000"/>
                </a:solidFill>
              </a:rPr>
              <a:t> </a:t>
            </a:r>
            <a:r>
              <a:rPr lang="es-ES" altLang="en-US" sz="1600" b="1" dirty="0" err="1">
                <a:solidFill>
                  <a:srgbClr val="FFC000"/>
                </a:solidFill>
              </a:rPr>
              <a:t>Improvement</a:t>
            </a:r>
            <a:r>
              <a:rPr lang="es-ES" altLang="en-US" sz="1600" b="1" dirty="0">
                <a:solidFill>
                  <a:srgbClr val="FFC000"/>
                </a:solidFill>
              </a:rPr>
              <a:t>:</a:t>
            </a:r>
          </a:p>
          <a:p>
            <a:pPr algn="just"/>
            <a:r>
              <a:rPr lang="en-US" altLang="en-US" sz="1600" dirty="0"/>
              <a:t>Installation of a variable speed compressor will allow controlling periods of the variable demand and reduce the energy consumption.</a:t>
            </a:r>
          </a:p>
        </p:txBody>
      </p:sp>
      <p:pic>
        <p:nvPicPr>
          <p:cNvPr id="38918" name="Picture 2">
            <a:extLst>
              <a:ext uri="{FF2B5EF4-FFF2-40B4-BE49-F238E27FC236}">
                <a16:creationId xmlns:a16="http://schemas.microsoft.com/office/drawing/2014/main" id="{ED384F86-8A78-4152-87D2-8C060FE835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595" y="4629786"/>
            <a:ext cx="2975290" cy="167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o 8">
            <a:extLst>
              <a:ext uri="{FF2B5EF4-FFF2-40B4-BE49-F238E27FC236}">
                <a16:creationId xmlns:a16="http://schemas.microsoft.com/office/drawing/2014/main" id="{7B4F8767-885E-43F7-9F74-6BA50D147F22}"/>
              </a:ext>
            </a:extLst>
          </p:cNvPr>
          <p:cNvGrpSpPr/>
          <p:nvPr/>
        </p:nvGrpSpPr>
        <p:grpSpPr>
          <a:xfrm>
            <a:off x="10368" y="8620"/>
            <a:ext cx="8763496" cy="756084"/>
            <a:chOff x="10368" y="8620"/>
            <a:chExt cx="8763496" cy="756084"/>
          </a:xfrm>
        </p:grpSpPr>
        <p:sp>
          <p:nvSpPr>
            <p:cNvPr id="10" name="Titel 1">
              <a:extLst>
                <a:ext uri="{FF2B5EF4-FFF2-40B4-BE49-F238E27FC236}">
                  <a16:creationId xmlns:a16="http://schemas.microsoft.com/office/drawing/2014/main" id="{6F8B687B-290E-4E49-8EFA-93C2CBF5269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compressed air</a:t>
              </a:r>
            </a:p>
          </p:txBody>
        </p:sp>
        <p:sp>
          <p:nvSpPr>
            <p:cNvPr id="11" name="Round Diagonal Corner Rectangle 9">
              <a:extLst>
                <a:ext uri="{FF2B5EF4-FFF2-40B4-BE49-F238E27FC236}">
                  <a16:creationId xmlns:a16="http://schemas.microsoft.com/office/drawing/2014/main" id="{F85B9C0F-03E8-4968-AA3D-D5BC7D11B44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2D81E760-B533-478F-9A0A-032F582B0544}"/>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B268F281-3DD5-43A7-8C6D-55F827AC294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3 Título">
            <a:extLst>
              <a:ext uri="{FF2B5EF4-FFF2-40B4-BE49-F238E27FC236}">
                <a16:creationId xmlns:a16="http://schemas.microsoft.com/office/drawing/2014/main" id="{83287285-9AB5-49B4-ADBD-F8815DFD56C7}"/>
              </a:ext>
            </a:extLst>
          </p:cNvPr>
          <p:cNvSpPr>
            <a:spLocks noGrp="1"/>
          </p:cNvSpPr>
          <p:nvPr>
            <p:ph type="title"/>
          </p:nvPr>
        </p:nvSpPr>
        <p:spPr bwMode="auto">
          <a:xfrm>
            <a:off x="593725" y="944563"/>
            <a:ext cx="7416800" cy="100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2400"/>
              <a:t>A control System</a:t>
            </a:r>
          </a:p>
        </p:txBody>
      </p:sp>
      <p:sp>
        <p:nvSpPr>
          <p:cNvPr id="39939" name="2 CuadroTexto">
            <a:extLst>
              <a:ext uri="{FF2B5EF4-FFF2-40B4-BE49-F238E27FC236}">
                <a16:creationId xmlns:a16="http://schemas.microsoft.com/office/drawing/2014/main" id="{E6660521-2955-400F-BAD0-FAB3D8F835E7}"/>
              </a:ext>
            </a:extLst>
          </p:cNvPr>
          <p:cNvSpPr txBox="1">
            <a:spLocks noChangeArrowheads="1"/>
          </p:cNvSpPr>
          <p:nvPr/>
        </p:nvSpPr>
        <p:spPr bwMode="auto">
          <a:xfrm>
            <a:off x="370137" y="918369"/>
            <a:ext cx="8403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t>An automatic control is very important if there are several compressors in the same installation </a:t>
            </a:r>
          </a:p>
        </p:txBody>
      </p:sp>
      <p:sp>
        <p:nvSpPr>
          <p:cNvPr id="39940" name="4 Marcador de contenido">
            <a:extLst>
              <a:ext uri="{FF2B5EF4-FFF2-40B4-BE49-F238E27FC236}">
                <a16:creationId xmlns:a16="http://schemas.microsoft.com/office/drawing/2014/main" id="{9240E3CE-1457-4FFC-AD8E-B222F1DDCCD5}"/>
              </a:ext>
            </a:extLst>
          </p:cNvPr>
          <p:cNvSpPr>
            <a:spLocks noGrp="1"/>
          </p:cNvSpPr>
          <p:nvPr>
            <p:ph sz="quarter" idx="1"/>
          </p:nvPr>
        </p:nvSpPr>
        <p:spPr bwMode="auto">
          <a:xfrm>
            <a:off x="370137" y="1674410"/>
            <a:ext cx="8403727" cy="2376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just" fontAlgn="base">
              <a:spcAft>
                <a:spcPct val="0"/>
              </a:spcAft>
              <a:buNone/>
            </a:pPr>
            <a:r>
              <a:rPr lang="es-ES" altLang="es-ES" sz="1600" b="1" u="sng" dirty="0" err="1">
                <a:solidFill>
                  <a:srgbClr val="404040"/>
                </a:solidFill>
              </a:rPr>
              <a:t>Advantages</a:t>
            </a:r>
            <a:r>
              <a:rPr lang="es-ES" altLang="es-ES" sz="1600" b="1" u="sng" dirty="0">
                <a:solidFill>
                  <a:srgbClr val="404040"/>
                </a:solidFill>
              </a:rPr>
              <a:t>:</a:t>
            </a:r>
          </a:p>
          <a:p>
            <a:pPr algn="just" fontAlgn="base">
              <a:spcAft>
                <a:spcPct val="0"/>
              </a:spcAft>
              <a:buClrTx/>
              <a:buFont typeface="Wingdings" panose="05000000000000000000" pitchFamily="2" charset="2"/>
              <a:buChar char="§"/>
            </a:pPr>
            <a:r>
              <a:rPr lang="en-US" altLang="es-ES" sz="1600" dirty="0">
                <a:solidFill>
                  <a:srgbClr val="404040"/>
                </a:solidFill>
              </a:rPr>
              <a:t>Priorities management, giving preference to the most efficient compressors and adapting the work load.</a:t>
            </a:r>
          </a:p>
          <a:p>
            <a:pPr algn="just" fontAlgn="base">
              <a:spcAft>
                <a:spcPct val="0"/>
              </a:spcAft>
              <a:buClrTx/>
              <a:buFont typeface="Wingdings" panose="05000000000000000000" pitchFamily="2" charset="2"/>
              <a:buChar char="§"/>
            </a:pPr>
            <a:r>
              <a:rPr lang="en-US" altLang="es-ES" sz="1600" dirty="0">
                <a:solidFill>
                  <a:srgbClr val="404040"/>
                </a:solidFill>
              </a:rPr>
              <a:t>Possibility of programming different points of pressure.</a:t>
            </a:r>
          </a:p>
          <a:p>
            <a:pPr algn="just" fontAlgn="base">
              <a:spcAft>
                <a:spcPct val="0"/>
              </a:spcAft>
              <a:buClrTx/>
              <a:buFont typeface="Wingdings" panose="05000000000000000000" pitchFamily="2" charset="2"/>
              <a:buChar char="§"/>
            </a:pPr>
            <a:r>
              <a:rPr lang="en-US" altLang="es-ES" sz="1600" dirty="0">
                <a:solidFill>
                  <a:srgbClr val="404040"/>
                </a:solidFill>
              </a:rPr>
              <a:t>Fix a reduced pressure band. (For each 1bar of pressure reduced  in a system of 7-8 bar, the energy consumption decreases 7%).</a:t>
            </a:r>
          </a:p>
        </p:txBody>
      </p:sp>
      <p:pic>
        <p:nvPicPr>
          <p:cNvPr id="39941" name="12 Imagen">
            <a:extLst>
              <a:ext uri="{FF2B5EF4-FFF2-40B4-BE49-F238E27FC236}">
                <a16:creationId xmlns:a16="http://schemas.microsoft.com/office/drawing/2014/main" id="{1E37C96D-F4E0-49F3-85F4-154CC8E04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02" t="29318" r="28128" b="46275"/>
          <a:stretch>
            <a:fillRect/>
          </a:stretch>
        </p:blipFill>
        <p:spPr bwMode="auto">
          <a:xfrm>
            <a:off x="734666" y="3717133"/>
            <a:ext cx="7624633" cy="237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a:extLst>
              <a:ext uri="{FF2B5EF4-FFF2-40B4-BE49-F238E27FC236}">
                <a16:creationId xmlns:a16="http://schemas.microsoft.com/office/drawing/2014/main" id="{15700EC6-D0A0-4FC4-8CB1-BF66A2D672CD}"/>
              </a:ext>
            </a:extLst>
          </p:cNvPr>
          <p:cNvGrpSpPr/>
          <p:nvPr/>
        </p:nvGrpSpPr>
        <p:grpSpPr>
          <a:xfrm>
            <a:off x="10368" y="8620"/>
            <a:ext cx="8763496" cy="756084"/>
            <a:chOff x="10368" y="8620"/>
            <a:chExt cx="8763496" cy="756084"/>
          </a:xfrm>
        </p:grpSpPr>
        <p:sp>
          <p:nvSpPr>
            <p:cNvPr id="9" name="Titel 1">
              <a:extLst>
                <a:ext uri="{FF2B5EF4-FFF2-40B4-BE49-F238E27FC236}">
                  <a16:creationId xmlns:a16="http://schemas.microsoft.com/office/drawing/2014/main" id="{1C23B5BF-C97F-4961-AD94-E564C2ABCD8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compressed air</a:t>
              </a:r>
            </a:p>
          </p:txBody>
        </p:sp>
        <p:sp>
          <p:nvSpPr>
            <p:cNvPr id="10" name="Round Diagonal Corner Rectangle 9">
              <a:extLst>
                <a:ext uri="{FF2B5EF4-FFF2-40B4-BE49-F238E27FC236}">
                  <a16:creationId xmlns:a16="http://schemas.microsoft.com/office/drawing/2014/main" id="{53E39BD2-D751-4505-A8A7-26C3715BE7B5}"/>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943959BC-6C4B-4540-9625-F99415361581}"/>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793681BF-914C-48EC-996D-09316ADE4E7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0C1B0B-11E6-49DD-B37F-0FB357CCD14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51820" y="90525"/>
            <a:ext cx="6191411" cy="6191411"/>
          </a:xfrm>
          <a:prstGeom prst="rect">
            <a:avLst/>
          </a:prstGeom>
        </p:spPr>
      </p:pic>
      <p:sp>
        <p:nvSpPr>
          <p:cNvPr id="10" name="Rectángulo 9">
            <a:extLst>
              <a:ext uri="{FF2B5EF4-FFF2-40B4-BE49-F238E27FC236}">
                <a16:creationId xmlns:a16="http://schemas.microsoft.com/office/drawing/2014/main" id="{16939DEF-C45B-4D89-BF2E-308E4FB6F4B4}"/>
              </a:ext>
            </a:extLst>
          </p:cNvPr>
          <p:cNvSpPr/>
          <p:nvPr/>
        </p:nvSpPr>
        <p:spPr>
          <a:xfrm>
            <a:off x="1979712" y="90525"/>
            <a:ext cx="7164288" cy="621879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962" name="4 Marcador de contenido">
            <a:extLst>
              <a:ext uri="{FF2B5EF4-FFF2-40B4-BE49-F238E27FC236}">
                <a16:creationId xmlns:a16="http://schemas.microsoft.com/office/drawing/2014/main" id="{A2F4ED4E-4FDE-4439-BE0A-99C17BD81A99}"/>
              </a:ext>
            </a:extLst>
          </p:cNvPr>
          <p:cNvSpPr>
            <a:spLocks noGrp="1"/>
          </p:cNvSpPr>
          <p:nvPr>
            <p:ph sz="quarter" idx="1"/>
          </p:nvPr>
        </p:nvSpPr>
        <p:spPr bwMode="auto">
          <a:xfrm>
            <a:off x="370136" y="1448780"/>
            <a:ext cx="8403728" cy="3723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just" fontAlgn="base">
              <a:lnSpc>
                <a:spcPct val="150000"/>
              </a:lnSpc>
              <a:spcAft>
                <a:spcPct val="0"/>
              </a:spcAft>
              <a:buClrTx/>
              <a:buNone/>
            </a:pPr>
            <a:r>
              <a:rPr lang="es-ES" altLang="en-US" b="1" dirty="0" err="1">
                <a:solidFill>
                  <a:srgbClr val="FFC000"/>
                </a:solidFill>
              </a:rPr>
              <a:t>Recommendations</a:t>
            </a:r>
            <a:r>
              <a:rPr lang="es-ES" altLang="en-US" b="1" dirty="0">
                <a:solidFill>
                  <a:srgbClr val="FFC000"/>
                </a:solidFill>
              </a:rPr>
              <a:t>:</a:t>
            </a:r>
          </a:p>
          <a:p>
            <a:pPr algn="just" fontAlgn="base">
              <a:lnSpc>
                <a:spcPct val="150000"/>
              </a:lnSpc>
              <a:spcAft>
                <a:spcPct val="0"/>
              </a:spcAft>
              <a:buClrTx/>
              <a:buFont typeface="Wingdings" panose="05000000000000000000" pitchFamily="2" charset="2"/>
              <a:buChar char="§"/>
            </a:pPr>
            <a:r>
              <a:rPr lang="en-US" altLang="en-US" dirty="0">
                <a:solidFill>
                  <a:srgbClr val="404040"/>
                </a:solidFill>
              </a:rPr>
              <a:t>Air Leak detection in compressed air net and creation of a leak control and maintenance plan. </a:t>
            </a:r>
          </a:p>
          <a:p>
            <a:pPr algn="just" fontAlgn="base">
              <a:lnSpc>
                <a:spcPct val="150000"/>
              </a:lnSpc>
              <a:spcAft>
                <a:spcPct val="0"/>
              </a:spcAft>
              <a:buClrTx/>
              <a:buFont typeface="Wingdings" panose="05000000000000000000" pitchFamily="2" charset="2"/>
              <a:buChar char="§"/>
            </a:pPr>
            <a:r>
              <a:rPr lang="en-US" altLang="en-US" dirty="0">
                <a:solidFill>
                  <a:srgbClr val="404040"/>
                </a:solidFill>
              </a:rPr>
              <a:t>Divide the air compressor net in different areas of production.</a:t>
            </a:r>
          </a:p>
          <a:p>
            <a:pPr algn="just" fontAlgn="base">
              <a:lnSpc>
                <a:spcPct val="150000"/>
              </a:lnSpc>
              <a:spcAft>
                <a:spcPct val="0"/>
              </a:spcAft>
              <a:buClrTx/>
              <a:buFont typeface="Wingdings" panose="05000000000000000000" pitchFamily="2" charset="2"/>
              <a:buChar char="§"/>
            </a:pPr>
            <a:r>
              <a:rPr lang="en-US" altLang="en-US" dirty="0">
                <a:solidFill>
                  <a:srgbClr val="404040"/>
                </a:solidFill>
              </a:rPr>
              <a:t>Fix adequate working pressure. (a reduction by 20% of pressure produces a reduction by 15% energy consumption in air compressor).</a:t>
            </a:r>
          </a:p>
          <a:p>
            <a:pPr algn="just" fontAlgn="base">
              <a:lnSpc>
                <a:spcPct val="150000"/>
              </a:lnSpc>
              <a:spcAft>
                <a:spcPct val="0"/>
              </a:spcAft>
              <a:buClrTx/>
              <a:buFont typeface="Wingdings" panose="05000000000000000000" pitchFamily="2" charset="2"/>
              <a:buChar char="§"/>
            </a:pPr>
            <a:r>
              <a:rPr lang="en-US" altLang="en-US" dirty="0">
                <a:solidFill>
                  <a:srgbClr val="404040"/>
                </a:solidFill>
              </a:rPr>
              <a:t>Heat recovery: Removed heat can be recovered producing energy saving.</a:t>
            </a:r>
          </a:p>
        </p:txBody>
      </p:sp>
      <p:grpSp>
        <p:nvGrpSpPr>
          <p:cNvPr id="4" name="Grupo 3">
            <a:extLst>
              <a:ext uri="{FF2B5EF4-FFF2-40B4-BE49-F238E27FC236}">
                <a16:creationId xmlns:a16="http://schemas.microsoft.com/office/drawing/2014/main" id="{61999C6D-2DFE-4F5D-8C08-0BCD046143CE}"/>
              </a:ext>
            </a:extLst>
          </p:cNvPr>
          <p:cNvGrpSpPr/>
          <p:nvPr/>
        </p:nvGrpSpPr>
        <p:grpSpPr>
          <a:xfrm>
            <a:off x="10368" y="8620"/>
            <a:ext cx="8763496" cy="756084"/>
            <a:chOff x="10368" y="8620"/>
            <a:chExt cx="8763496" cy="756084"/>
          </a:xfrm>
        </p:grpSpPr>
        <p:sp>
          <p:nvSpPr>
            <p:cNvPr id="6" name="Titel 1">
              <a:extLst>
                <a:ext uri="{FF2B5EF4-FFF2-40B4-BE49-F238E27FC236}">
                  <a16:creationId xmlns:a16="http://schemas.microsoft.com/office/drawing/2014/main" id="{792F0322-1538-4D53-A13F-6086B2D8A89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compressed air</a:t>
              </a:r>
            </a:p>
          </p:txBody>
        </p:sp>
        <p:sp>
          <p:nvSpPr>
            <p:cNvPr id="7" name="Round Diagonal Corner Rectangle 9">
              <a:extLst>
                <a:ext uri="{FF2B5EF4-FFF2-40B4-BE49-F238E27FC236}">
                  <a16:creationId xmlns:a16="http://schemas.microsoft.com/office/drawing/2014/main" id="{88ECBC29-B28C-4A3C-9A25-95024653215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935660C4-B3A4-4D76-95FB-C77F4E6DC248}"/>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C84C1B59-350C-4412-BE54-6ACA27EB1A5A}"/>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D9300E-53BB-45D1-A1D1-49C146F290A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2831" t="27919" r="22438" b="30575"/>
          <a:stretch/>
        </p:blipFill>
        <p:spPr>
          <a:xfrm>
            <a:off x="3531994" y="3176972"/>
            <a:ext cx="5429815" cy="3088384"/>
          </a:xfrm>
          <a:prstGeom prst="rect">
            <a:avLst/>
          </a:prstGeom>
        </p:spPr>
      </p:pic>
      <p:sp>
        <p:nvSpPr>
          <p:cNvPr id="6" name="Text Box 2">
            <a:extLst>
              <a:ext uri="{FF2B5EF4-FFF2-40B4-BE49-F238E27FC236}">
                <a16:creationId xmlns:a16="http://schemas.microsoft.com/office/drawing/2014/main" id="{DD29E544-622F-4157-92F6-0E5DABD862C3}"/>
              </a:ext>
            </a:extLst>
          </p:cNvPr>
          <p:cNvSpPr txBox="1">
            <a:spLocks noChangeArrowheads="1"/>
          </p:cNvSpPr>
          <p:nvPr/>
        </p:nvSpPr>
        <p:spPr bwMode="auto">
          <a:xfrm>
            <a:off x="370136" y="1340768"/>
            <a:ext cx="6461125" cy="269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marL="342900" indent="-342900">
              <a:lnSpc>
                <a:spcPct val="110000"/>
              </a:lnSpc>
              <a:spcBef>
                <a:spcPct val="20000"/>
              </a:spcBef>
              <a:spcAft>
                <a:spcPct val="20000"/>
              </a:spcAft>
              <a:buFont typeface="Wingdings" panose="05000000000000000000" pitchFamily="2" charset="2"/>
              <a:buChar char="§"/>
              <a:defRPr/>
            </a:pPr>
            <a:r>
              <a:rPr lang="es-ES" altLang="en-US" sz="2400" b="1" dirty="0">
                <a:solidFill>
                  <a:srgbClr val="404040"/>
                </a:solidFill>
                <a:latin typeface="Calibri" panose="020F0502020204030204" pitchFamily="34" charset="0"/>
              </a:rPr>
              <a:t>Lux Meter</a:t>
            </a:r>
          </a:p>
          <a:p>
            <a:pPr marL="342900" indent="-342900">
              <a:lnSpc>
                <a:spcPct val="110000"/>
              </a:lnSpc>
              <a:spcBef>
                <a:spcPct val="20000"/>
              </a:spcBef>
              <a:spcAft>
                <a:spcPct val="20000"/>
              </a:spcAft>
              <a:buFont typeface="Wingdings" panose="05000000000000000000" pitchFamily="2" charset="2"/>
              <a:buChar char="§"/>
              <a:defRPr/>
            </a:pPr>
            <a:r>
              <a:rPr lang="es-ES" altLang="en-US" sz="2400" b="1" dirty="0" err="1">
                <a:solidFill>
                  <a:srgbClr val="404040"/>
                </a:solidFill>
                <a:latin typeface="Calibri" panose="020F0502020204030204" pitchFamily="34" charset="0"/>
              </a:rPr>
              <a:t>Thermographic</a:t>
            </a:r>
            <a:r>
              <a:rPr lang="es-ES" altLang="en-US" sz="2400" b="1" dirty="0">
                <a:solidFill>
                  <a:srgbClr val="404040"/>
                </a:solidFill>
                <a:latin typeface="Calibri" panose="020F0502020204030204" pitchFamily="34" charset="0"/>
              </a:rPr>
              <a:t> camera</a:t>
            </a:r>
          </a:p>
          <a:p>
            <a:pPr marL="342900" indent="-342900">
              <a:lnSpc>
                <a:spcPct val="110000"/>
              </a:lnSpc>
              <a:spcBef>
                <a:spcPct val="20000"/>
              </a:spcBef>
              <a:spcAft>
                <a:spcPct val="20000"/>
              </a:spcAft>
              <a:buFont typeface="Wingdings" panose="05000000000000000000" pitchFamily="2" charset="2"/>
              <a:buChar char="§"/>
              <a:defRPr/>
            </a:pPr>
            <a:r>
              <a:rPr lang="es-ES" altLang="en-US" sz="2400" b="1" dirty="0">
                <a:solidFill>
                  <a:srgbClr val="404040"/>
                </a:solidFill>
                <a:latin typeface="Calibri" panose="020F0502020204030204" pitchFamily="34" charset="0"/>
              </a:rPr>
              <a:t>U-</a:t>
            </a:r>
            <a:r>
              <a:rPr lang="es-ES" altLang="en-US" sz="2400" b="1" dirty="0" err="1">
                <a:solidFill>
                  <a:srgbClr val="404040"/>
                </a:solidFill>
                <a:latin typeface="Calibri" panose="020F0502020204030204" pitchFamily="34" charset="0"/>
              </a:rPr>
              <a:t>Value</a:t>
            </a:r>
            <a:r>
              <a:rPr lang="es-ES" altLang="en-US" sz="2400" b="1" dirty="0">
                <a:solidFill>
                  <a:srgbClr val="404040"/>
                </a:solidFill>
                <a:latin typeface="Calibri" panose="020F0502020204030204" pitchFamily="34" charset="0"/>
              </a:rPr>
              <a:t> Meter</a:t>
            </a:r>
          </a:p>
          <a:p>
            <a:pPr marL="342900" indent="-342900">
              <a:lnSpc>
                <a:spcPct val="110000"/>
              </a:lnSpc>
              <a:spcBef>
                <a:spcPct val="20000"/>
              </a:spcBef>
              <a:spcAft>
                <a:spcPct val="20000"/>
              </a:spcAft>
              <a:buFont typeface="Wingdings" panose="05000000000000000000" pitchFamily="2" charset="2"/>
              <a:buChar char="§"/>
              <a:defRPr/>
            </a:pPr>
            <a:r>
              <a:rPr lang="es-ES" altLang="en-US" sz="2400" b="1" dirty="0" err="1">
                <a:solidFill>
                  <a:srgbClr val="404040"/>
                </a:solidFill>
                <a:latin typeface="Calibri" panose="020F0502020204030204" pitchFamily="34" charset="0"/>
              </a:rPr>
              <a:t>Combustion</a:t>
            </a:r>
            <a:r>
              <a:rPr lang="es-ES" altLang="en-US" sz="2400" b="1" dirty="0">
                <a:solidFill>
                  <a:srgbClr val="404040"/>
                </a:solidFill>
                <a:latin typeface="Calibri" panose="020F0502020204030204" pitchFamily="34" charset="0"/>
              </a:rPr>
              <a:t> Gas </a:t>
            </a:r>
            <a:r>
              <a:rPr lang="es-ES" altLang="en-US" sz="2400" b="1" dirty="0" err="1">
                <a:solidFill>
                  <a:srgbClr val="404040"/>
                </a:solidFill>
                <a:latin typeface="Calibri" panose="020F0502020204030204" pitchFamily="34" charset="0"/>
              </a:rPr>
              <a:t>Analyser</a:t>
            </a:r>
            <a:r>
              <a:rPr lang="es-ES" altLang="en-US" sz="2400" b="1" dirty="0">
                <a:solidFill>
                  <a:srgbClr val="404040"/>
                </a:solidFill>
                <a:latin typeface="Calibri" panose="020F0502020204030204" pitchFamily="34" charset="0"/>
              </a:rPr>
              <a:t> - </a:t>
            </a:r>
            <a:r>
              <a:rPr lang="es-ES" altLang="en-US" sz="2400" b="1" dirty="0" err="1">
                <a:solidFill>
                  <a:srgbClr val="404040"/>
                </a:solidFill>
                <a:latin typeface="Calibri" panose="020F0502020204030204" pitchFamily="34" charset="0"/>
              </a:rPr>
              <a:t>Flue</a:t>
            </a:r>
            <a:r>
              <a:rPr lang="es-ES" altLang="en-US" sz="2400" b="1" dirty="0">
                <a:solidFill>
                  <a:srgbClr val="404040"/>
                </a:solidFill>
                <a:latin typeface="Calibri" panose="020F0502020204030204" pitchFamily="34" charset="0"/>
              </a:rPr>
              <a:t> Gas </a:t>
            </a:r>
            <a:r>
              <a:rPr lang="es-ES" altLang="en-US" sz="2400" b="1" dirty="0" err="1">
                <a:solidFill>
                  <a:srgbClr val="404040"/>
                </a:solidFill>
                <a:latin typeface="Calibri" panose="020F0502020204030204" pitchFamily="34" charset="0"/>
              </a:rPr>
              <a:t>Analyser</a:t>
            </a:r>
            <a:endParaRPr lang="es-ES" altLang="en-US" sz="2400" b="1" dirty="0">
              <a:solidFill>
                <a:srgbClr val="404040"/>
              </a:solidFill>
              <a:latin typeface="Calibri" panose="020F0502020204030204" pitchFamily="34" charset="0"/>
            </a:endParaRPr>
          </a:p>
          <a:p>
            <a:pPr marL="342900" indent="-342900">
              <a:lnSpc>
                <a:spcPct val="110000"/>
              </a:lnSpc>
              <a:spcBef>
                <a:spcPct val="20000"/>
              </a:spcBef>
              <a:spcAft>
                <a:spcPct val="20000"/>
              </a:spcAft>
              <a:buFont typeface="Wingdings" panose="05000000000000000000" pitchFamily="2" charset="2"/>
              <a:buChar char="§"/>
              <a:defRPr/>
            </a:pPr>
            <a:r>
              <a:rPr lang="es-ES" altLang="en-US" sz="2400" b="1" dirty="0" err="1">
                <a:solidFill>
                  <a:srgbClr val="404040"/>
                </a:solidFill>
                <a:latin typeface="Calibri" panose="020F0502020204030204" pitchFamily="34" charset="0"/>
              </a:rPr>
              <a:t>Grid</a:t>
            </a:r>
            <a:r>
              <a:rPr lang="es-ES" altLang="en-US" sz="2400" b="1" dirty="0">
                <a:solidFill>
                  <a:srgbClr val="404040"/>
                </a:solidFill>
                <a:latin typeface="Calibri" panose="020F0502020204030204" pitchFamily="34" charset="0"/>
              </a:rPr>
              <a:t> </a:t>
            </a:r>
            <a:r>
              <a:rPr lang="es-ES" altLang="en-US" sz="2400" b="1" dirty="0" err="1">
                <a:solidFill>
                  <a:srgbClr val="404040"/>
                </a:solidFill>
                <a:latin typeface="Calibri" panose="020F0502020204030204" pitchFamily="34" charset="0"/>
              </a:rPr>
              <a:t>Analyzer</a:t>
            </a:r>
            <a:endParaRPr lang="es-ES" altLang="en-US" sz="2400" b="1" dirty="0">
              <a:solidFill>
                <a:srgbClr val="404040"/>
              </a:solidFill>
              <a:latin typeface="Calibri" panose="020F0502020204030204" pitchFamily="34" charset="0"/>
            </a:endParaRPr>
          </a:p>
        </p:txBody>
      </p:sp>
      <p:grpSp>
        <p:nvGrpSpPr>
          <p:cNvPr id="8" name="Grupo 7">
            <a:extLst>
              <a:ext uri="{FF2B5EF4-FFF2-40B4-BE49-F238E27FC236}">
                <a16:creationId xmlns:a16="http://schemas.microsoft.com/office/drawing/2014/main" id="{6E1F441C-3979-4542-A923-10777BA6E811}"/>
              </a:ext>
            </a:extLst>
          </p:cNvPr>
          <p:cNvGrpSpPr/>
          <p:nvPr/>
        </p:nvGrpSpPr>
        <p:grpSpPr>
          <a:xfrm>
            <a:off x="10368" y="8620"/>
            <a:ext cx="8763496" cy="756084"/>
            <a:chOff x="10368" y="8620"/>
            <a:chExt cx="8763496" cy="756084"/>
          </a:xfrm>
        </p:grpSpPr>
        <p:sp>
          <p:nvSpPr>
            <p:cNvPr id="9" name="Titel 1">
              <a:extLst>
                <a:ext uri="{FF2B5EF4-FFF2-40B4-BE49-F238E27FC236}">
                  <a16:creationId xmlns:a16="http://schemas.microsoft.com/office/drawing/2014/main" id="{1E22DD5D-C8E9-4D00-9785-C8EF4138714A}"/>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Measurement Devices</a:t>
              </a:r>
            </a:p>
          </p:txBody>
        </p:sp>
        <p:sp>
          <p:nvSpPr>
            <p:cNvPr id="10" name="Round Diagonal Corner Rectangle 9">
              <a:extLst>
                <a:ext uri="{FF2B5EF4-FFF2-40B4-BE49-F238E27FC236}">
                  <a16:creationId xmlns:a16="http://schemas.microsoft.com/office/drawing/2014/main" id="{E99F9300-5D67-4EDD-BAE0-0FC8BD44CEE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DF62534A-04D3-4214-8858-200005E306CC}"/>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03</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CAC9B697-3F4F-4EE9-8561-20E0061D2B7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CAE1010-939E-4966-B200-79E1E045687B}"/>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1270" name="1 Rectángulo">
            <a:extLst>
              <a:ext uri="{FF2B5EF4-FFF2-40B4-BE49-F238E27FC236}">
                <a16:creationId xmlns:a16="http://schemas.microsoft.com/office/drawing/2014/main" id="{2B4E4D1F-B771-434C-B30B-6E56A08EAF68}"/>
              </a:ext>
            </a:extLst>
          </p:cNvPr>
          <p:cNvSpPr>
            <a:spLocks noChangeArrowheads="1"/>
          </p:cNvSpPr>
          <p:nvPr/>
        </p:nvSpPr>
        <p:spPr bwMode="auto">
          <a:xfrm>
            <a:off x="311966" y="910682"/>
            <a:ext cx="82924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altLang="es-ES" b="1" dirty="0">
                <a:solidFill>
                  <a:srgbClr val="404040"/>
                </a:solidFill>
                <a:latin typeface="+mn-lt"/>
              </a:rPr>
              <a:t>The Lux Meter allows the measurement of luminous flux (lumen) per unit area (m</a:t>
            </a:r>
            <a:r>
              <a:rPr lang="en-US" altLang="es-ES" b="1" baseline="30000" dirty="0">
                <a:solidFill>
                  <a:srgbClr val="404040"/>
                </a:solidFill>
                <a:latin typeface="+mn-lt"/>
              </a:rPr>
              <a:t>2</a:t>
            </a:r>
            <a:r>
              <a:rPr lang="en-US" altLang="es-ES" b="1" dirty="0">
                <a:solidFill>
                  <a:srgbClr val="404040"/>
                </a:solidFill>
                <a:latin typeface="+mn-lt"/>
              </a:rPr>
              <a:t>) that provides a lighting value in lux, the illuminance level.</a:t>
            </a:r>
          </a:p>
        </p:txBody>
      </p:sp>
      <p:pic>
        <p:nvPicPr>
          <p:cNvPr id="44036" name="Picture 2" descr="http://img.directindustry.es/images_di/photo-g/luxometro-digital-7692-2481171.jpg">
            <a:extLst>
              <a:ext uri="{FF2B5EF4-FFF2-40B4-BE49-F238E27FC236}">
                <a16:creationId xmlns:a16="http://schemas.microsoft.com/office/drawing/2014/main" id="{E463DB60-6CEB-4A19-B8D3-95348EBAE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967049"/>
            <a:ext cx="1195083" cy="327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5">
            <a:extLst>
              <a:ext uri="{FF2B5EF4-FFF2-40B4-BE49-F238E27FC236}">
                <a16:creationId xmlns:a16="http://schemas.microsoft.com/office/drawing/2014/main" id="{D207956B-E920-4B23-938B-538B266AD23F}"/>
              </a:ext>
            </a:extLst>
          </p:cNvPr>
          <p:cNvSpPr>
            <a:spLocks noChangeArrowheads="1"/>
          </p:cNvSpPr>
          <p:nvPr/>
        </p:nvSpPr>
        <p:spPr bwMode="auto">
          <a:xfrm>
            <a:off x="1518611" y="2128633"/>
            <a:ext cx="7200800" cy="213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nSpc>
                <a:spcPct val="150000"/>
              </a:lnSpc>
            </a:pPr>
            <a:r>
              <a:rPr lang="en-US" altLang="es-ES" sz="1400" dirty="0">
                <a:solidFill>
                  <a:srgbClr val="404040"/>
                </a:solidFill>
                <a:ea typeface="Calibri" panose="020F0502020204030204" pitchFamily="34" charset="0"/>
              </a:rPr>
              <a:t>European Standards exist covering minimum lighting levels depending on the activity.</a:t>
            </a:r>
          </a:p>
          <a:p>
            <a:pPr marL="715963" indent="-285750" algn="l">
              <a:lnSpc>
                <a:spcPct val="150000"/>
              </a:lnSpc>
              <a:buFont typeface="Arial" panose="020B0604020202020204" pitchFamily="34" charset="0"/>
              <a:buChar char="•"/>
            </a:pPr>
            <a:r>
              <a:rPr lang="es-ES" altLang="es-ES" sz="1400" b="1" dirty="0">
                <a:solidFill>
                  <a:srgbClr val="404040"/>
                </a:solidFill>
                <a:ea typeface="Calibri" panose="020F0502020204030204" pitchFamily="34" charset="0"/>
              </a:rPr>
              <a:t>EN 12464-1</a:t>
            </a:r>
            <a:r>
              <a:rPr lang="es-ES" altLang="es-ES" sz="1400" dirty="0">
                <a:solidFill>
                  <a:srgbClr val="404040"/>
                </a:solidFill>
                <a:ea typeface="Calibri" panose="020F0502020204030204" pitchFamily="34" charset="0"/>
              </a:rPr>
              <a:t> </a:t>
            </a:r>
            <a:r>
              <a:rPr lang="en-US" altLang="es-ES" sz="1400" dirty="0">
                <a:solidFill>
                  <a:srgbClr val="404040"/>
                </a:solidFill>
                <a:ea typeface="Calibri" panose="020F0502020204030204" pitchFamily="34" charset="0"/>
              </a:rPr>
              <a:t>Lighting of work places – Indoor work places</a:t>
            </a:r>
          </a:p>
          <a:p>
            <a:pPr marL="715963" indent="-285750" algn="l">
              <a:lnSpc>
                <a:spcPct val="150000"/>
              </a:lnSpc>
              <a:buFont typeface="Arial" panose="020B0604020202020204" pitchFamily="34" charset="0"/>
              <a:buChar char="•"/>
            </a:pPr>
            <a:r>
              <a:rPr lang="es-ES" altLang="es-ES" sz="1400" b="1" dirty="0">
                <a:solidFill>
                  <a:srgbClr val="404040"/>
                </a:solidFill>
                <a:ea typeface="Calibri" panose="020F0502020204030204" pitchFamily="34" charset="0"/>
              </a:rPr>
              <a:t>EN 12464-2 </a:t>
            </a:r>
            <a:r>
              <a:rPr lang="en-US" altLang="es-ES" sz="1400" dirty="0">
                <a:solidFill>
                  <a:srgbClr val="404040"/>
                </a:solidFill>
                <a:ea typeface="Calibri" panose="020F0502020204030204" pitchFamily="34" charset="0"/>
              </a:rPr>
              <a:t>Lighting of work places – Outdoor work places</a:t>
            </a:r>
            <a:endParaRPr lang="es-ES" altLang="es-ES" sz="1400" dirty="0">
              <a:solidFill>
                <a:srgbClr val="404040"/>
              </a:solidFill>
              <a:ea typeface="Calibri" panose="020F0502020204030204" pitchFamily="34" charset="0"/>
            </a:endParaRPr>
          </a:p>
          <a:p>
            <a:pPr marL="715963" indent="-285750" algn="l">
              <a:lnSpc>
                <a:spcPct val="150000"/>
              </a:lnSpc>
              <a:buFont typeface="Arial" panose="020B0604020202020204" pitchFamily="34" charset="0"/>
              <a:buChar char="•"/>
            </a:pPr>
            <a:r>
              <a:rPr lang="es-ES" altLang="es-ES" sz="1400" b="1" dirty="0">
                <a:solidFill>
                  <a:srgbClr val="404040"/>
                </a:solidFill>
                <a:ea typeface="Calibri" panose="020F0502020204030204" pitchFamily="34" charset="0"/>
              </a:rPr>
              <a:t>EN 15193 </a:t>
            </a:r>
            <a:r>
              <a:rPr lang="en-US" altLang="es-ES" sz="1400" dirty="0">
                <a:solidFill>
                  <a:srgbClr val="404040"/>
                </a:solidFill>
                <a:ea typeface="Calibri" panose="020F0502020204030204" pitchFamily="34" charset="0"/>
              </a:rPr>
              <a:t>Energy Performance of Buildings – Energy requirements for lighting</a:t>
            </a:r>
            <a:endParaRPr lang="es-ES" altLang="es-ES" sz="1400" dirty="0">
              <a:solidFill>
                <a:srgbClr val="404040"/>
              </a:solidFill>
              <a:ea typeface="Calibri" panose="020F0502020204030204" pitchFamily="34" charset="0"/>
            </a:endParaRPr>
          </a:p>
          <a:p>
            <a:pPr marL="715963" indent="-285750" algn="l">
              <a:lnSpc>
                <a:spcPct val="150000"/>
              </a:lnSpc>
              <a:buFont typeface="Arial" panose="020B0604020202020204" pitchFamily="34" charset="0"/>
              <a:buChar char="•"/>
            </a:pPr>
            <a:r>
              <a:rPr lang="es-ES" altLang="es-ES" sz="1400" b="1" dirty="0">
                <a:solidFill>
                  <a:srgbClr val="404040"/>
                </a:solidFill>
                <a:ea typeface="Calibri" panose="020F0502020204030204" pitchFamily="34" charset="0"/>
              </a:rPr>
              <a:t>EN 12193</a:t>
            </a:r>
            <a:r>
              <a:rPr lang="es-ES" altLang="es-ES" sz="1400" dirty="0">
                <a:solidFill>
                  <a:srgbClr val="404040"/>
                </a:solidFill>
                <a:ea typeface="Calibri" panose="020F0502020204030204" pitchFamily="34" charset="0"/>
              </a:rPr>
              <a:t> </a:t>
            </a:r>
            <a:r>
              <a:rPr lang="es-ES" altLang="es-ES" sz="1400" dirty="0" err="1">
                <a:solidFill>
                  <a:srgbClr val="404040"/>
                </a:solidFill>
                <a:ea typeface="Calibri" panose="020F0502020204030204" pitchFamily="34" charset="0"/>
              </a:rPr>
              <a:t>Sports</a:t>
            </a:r>
            <a:r>
              <a:rPr lang="es-ES" altLang="es-ES" sz="1400" dirty="0">
                <a:solidFill>
                  <a:srgbClr val="404040"/>
                </a:solidFill>
                <a:ea typeface="Calibri" panose="020F0502020204030204" pitchFamily="34" charset="0"/>
              </a:rPr>
              <a:t> </a:t>
            </a:r>
            <a:r>
              <a:rPr lang="es-ES" altLang="es-ES" sz="1400" dirty="0" err="1">
                <a:solidFill>
                  <a:srgbClr val="404040"/>
                </a:solidFill>
                <a:ea typeface="Calibri" panose="020F0502020204030204" pitchFamily="34" charset="0"/>
              </a:rPr>
              <a:t>lighting</a:t>
            </a:r>
            <a:r>
              <a:rPr lang="es-ES" altLang="es-ES" sz="1400" dirty="0">
                <a:solidFill>
                  <a:srgbClr val="404040"/>
                </a:solidFill>
                <a:ea typeface="Calibri" panose="020F0502020204030204" pitchFamily="34" charset="0"/>
              </a:rPr>
              <a:t> </a:t>
            </a:r>
            <a:r>
              <a:rPr lang="es-ES" altLang="es-ES" sz="1400" dirty="0" err="1">
                <a:solidFill>
                  <a:srgbClr val="404040"/>
                </a:solidFill>
                <a:ea typeface="Calibri" panose="020F0502020204030204" pitchFamily="34" charset="0"/>
              </a:rPr>
              <a:t>level</a:t>
            </a:r>
            <a:endParaRPr lang="es-ES" altLang="es-ES" sz="1400" dirty="0">
              <a:solidFill>
                <a:srgbClr val="404040"/>
              </a:solidFill>
              <a:ea typeface="Calibri" panose="020F0502020204030204" pitchFamily="34" charset="0"/>
            </a:endParaRPr>
          </a:p>
          <a:p>
            <a:pPr algn="l"/>
            <a:r>
              <a:rPr lang="en-US" altLang="es-ES" sz="1400" dirty="0">
                <a:solidFill>
                  <a:srgbClr val="404040"/>
                </a:solidFill>
                <a:ea typeface="Calibri" panose="020F0502020204030204" pitchFamily="34" charset="0"/>
              </a:rPr>
              <a:t>However, the standards also specify that sometimes “more” is required depending on the situation.</a:t>
            </a:r>
          </a:p>
        </p:txBody>
      </p:sp>
      <p:sp>
        <p:nvSpPr>
          <p:cNvPr id="44038" name="Rectangle 6">
            <a:extLst>
              <a:ext uri="{FF2B5EF4-FFF2-40B4-BE49-F238E27FC236}">
                <a16:creationId xmlns:a16="http://schemas.microsoft.com/office/drawing/2014/main" id="{6A16A27C-6F30-44A6-8346-11F3EBF817D1}"/>
              </a:ext>
            </a:extLst>
          </p:cNvPr>
          <p:cNvSpPr>
            <a:spLocks noChangeArrowheads="1"/>
          </p:cNvSpPr>
          <p:nvPr/>
        </p:nvSpPr>
        <p:spPr bwMode="auto">
          <a:xfrm>
            <a:off x="457200" y="45561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endParaRPr lang="es-ES" altLang="es-ES" sz="600"/>
          </a:p>
          <a:p>
            <a:endParaRPr lang="es-ES" altLang="es-ES"/>
          </a:p>
        </p:txBody>
      </p:sp>
      <p:pic>
        <p:nvPicPr>
          <p:cNvPr id="44040" name="Picture 2">
            <a:extLst>
              <a:ext uri="{FF2B5EF4-FFF2-40B4-BE49-F238E27FC236}">
                <a16:creationId xmlns:a16="http://schemas.microsoft.com/office/drawing/2014/main" id="{C63E3296-FDA1-4A1D-A6AD-6BF9B6ABE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234" t="50000" r="26714" b="17332"/>
          <a:stretch>
            <a:fillRect/>
          </a:stretch>
        </p:blipFill>
        <p:spPr bwMode="auto">
          <a:xfrm>
            <a:off x="3228713" y="4337321"/>
            <a:ext cx="3756560" cy="1813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a:extLst>
              <a:ext uri="{FF2B5EF4-FFF2-40B4-BE49-F238E27FC236}">
                <a16:creationId xmlns:a16="http://schemas.microsoft.com/office/drawing/2014/main" id="{29F6F3A6-8F9B-401F-B59D-FE70D690F94E}"/>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LUX METE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a:extLst>
              <a:ext uri="{FF2B5EF4-FFF2-40B4-BE49-F238E27FC236}">
                <a16:creationId xmlns:a16="http://schemas.microsoft.com/office/drawing/2014/main" id="{EBAFE43C-93D1-48FB-9764-113AB87DE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594144"/>
            <a:ext cx="3871912"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4" name="1 CuadroTexto">
            <a:extLst>
              <a:ext uri="{FF2B5EF4-FFF2-40B4-BE49-F238E27FC236}">
                <a16:creationId xmlns:a16="http://schemas.microsoft.com/office/drawing/2014/main" id="{F3ECB267-CB7A-4030-85CC-6953A6FB8F9F}"/>
              </a:ext>
            </a:extLst>
          </p:cNvPr>
          <p:cNvSpPr txBox="1">
            <a:spLocks noChangeArrowheads="1"/>
          </p:cNvSpPr>
          <p:nvPr/>
        </p:nvSpPr>
        <p:spPr bwMode="auto">
          <a:xfrm>
            <a:off x="683419" y="5064941"/>
            <a:ext cx="7777162" cy="400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b="1" dirty="0">
                <a:solidFill>
                  <a:srgbClr val="FFC000"/>
                </a:solidFill>
              </a:rPr>
              <a:t>The lux meter must be calibrate by an </a:t>
            </a:r>
            <a:r>
              <a:rPr lang="en-US" altLang="en-US" b="1" dirty="0" err="1">
                <a:solidFill>
                  <a:srgbClr val="FFC000"/>
                </a:solidFill>
              </a:rPr>
              <a:t>authorised</a:t>
            </a:r>
            <a:r>
              <a:rPr lang="en-US" altLang="en-US" b="1" dirty="0">
                <a:solidFill>
                  <a:srgbClr val="FFC000"/>
                </a:solidFill>
              </a:rPr>
              <a:t> laboratory </a:t>
            </a:r>
          </a:p>
        </p:txBody>
      </p:sp>
      <p:sp>
        <p:nvSpPr>
          <p:cNvPr id="46085" name="2 CuadroTexto">
            <a:extLst>
              <a:ext uri="{FF2B5EF4-FFF2-40B4-BE49-F238E27FC236}">
                <a16:creationId xmlns:a16="http://schemas.microsoft.com/office/drawing/2014/main" id="{41477C89-6F79-40BA-85AA-1A784F527975}"/>
              </a:ext>
            </a:extLst>
          </p:cNvPr>
          <p:cNvSpPr txBox="1">
            <a:spLocks noChangeArrowheads="1"/>
          </p:cNvSpPr>
          <p:nvPr/>
        </p:nvSpPr>
        <p:spPr bwMode="auto">
          <a:xfrm>
            <a:off x="4225351" y="3107735"/>
            <a:ext cx="47164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buFontTx/>
              <a:buAutoNum type="arabicPeriod"/>
            </a:pPr>
            <a:r>
              <a:rPr lang="en-US" altLang="en-US" sz="1200" dirty="0"/>
              <a:t>Sensor – Silicon photodiode</a:t>
            </a:r>
          </a:p>
          <a:p>
            <a:pPr algn="l">
              <a:buFontTx/>
              <a:buAutoNum type="arabicPeriod"/>
            </a:pPr>
            <a:r>
              <a:rPr lang="en-US" altLang="en-US" sz="1200" dirty="0"/>
              <a:t>Low battery indication</a:t>
            </a:r>
          </a:p>
          <a:p>
            <a:pPr algn="l">
              <a:buFontTx/>
              <a:buAutoNum type="arabicPeriod"/>
            </a:pPr>
            <a:r>
              <a:rPr lang="en-US" altLang="en-US" sz="1200" dirty="0"/>
              <a:t>Range selector</a:t>
            </a:r>
          </a:p>
          <a:p>
            <a:pPr algn="l">
              <a:buFontTx/>
              <a:buAutoNum type="arabicPeriod"/>
            </a:pPr>
            <a:r>
              <a:rPr lang="en-US" altLang="en-US" sz="1200" dirty="0"/>
              <a:t>Peak function (813) or max function (811)</a:t>
            </a:r>
          </a:p>
          <a:p>
            <a:pPr algn="l">
              <a:buFontTx/>
              <a:buAutoNum type="arabicPeriod"/>
            </a:pPr>
            <a:r>
              <a:rPr lang="en-US" altLang="en-US" sz="1200" dirty="0"/>
              <a:t>Measures of foot-candles or lux or off (power selector)</a:t>
            </a:r>
          </a:p>
          <a:p>
            <a:pPr algn="l">
              <a:buFontTx/>
              <a:buAutoNum type="arabicPeriod"/>
            </a:pPr>
            <a:r>
              <a:rPr lang="en-US" altLang="en-US" sz="1200" dirty="0"/>
              <a:t>Removable sensor for remote reading</a:t>
            </a:r>
          </a:p>
          <a:p>
            <a:pPr algn="l">
              <a:buFontTx/>
              <a:buAutoNum type="arabicPeriod"/>
            </a:pPr>
            <a:r>
              <a:rPr lang="en-US" altLang="en-US" sz="1200" dirty="0"/>
              <a:t>Display</a:t>
            </a:r>
          </a:p>
          <a:p>
            <a:pPr algn="l">
              <a:buFontTx/>
              <a:buAutoNum type="arabicPeriod"/>
            </a:pPr>
            <a:r>
              <a:rPr lang="en-US" altLang="en-US" sz="1200" dirty="0"/>
              <a:t>Hold function</a:t>
            </a:r>
          </a:p>
        </p:txBody>
      </p:sp>
      <p:sp>
        <p:nvSpPr>
          <p:cNvPr id="8" name="CuadroTexto 7">
            <a:extLst>
              <a:ext uri="{FF2B5EF4-FFF2-40B4-BE49-F238E27FC236}">
                <a16:creationId xmlns:a16="http://schemas.microsoft.com/office/drawing/2014/main" id="{A0AF5AB9-8B48-45EC-B504-3EB926FA121A}"/>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LUX METER</a:t>
            </a:r>
          </a:p>
        </p:txBody>
      </p:sp>
      <p:pic>
        <p:nvPicPr>
          <p:cNvPr id="9" name="4 Marcador de contenido" descr="Recorte de pantalla">
            <a:extLst>
              <a:ext uri="{FF2B5EF4-FFF2-40B4-BE49-F238E27FC236}">
                <a16:creationId xmlns:a16="http://schemas.microsoft.com/office/drawing/2014/main" id="{D4035D40-B31F-48CC-AF60-412EB50697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120" y="975039"/>
            <a:ext cx="1446848" cy="336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4 Imagen" descr="Recorte de pantalla">
            <a:extLst>
              <a:ext uri="{FF2B5EF4-FFF2-40B4-BE49-F238E27FC236}">
                <a16:creationId xmlns:a16="http://schemas.microsoft.com/office/drawing/2014/main" id="{F40739B6-C598-435E-85A7-225C67C06DA9}"/>
              </a:ext>
            </a:extLst>
          </p:cNvPr>
          <p:cNvPicPr>
            <a:picLocks noChangeAspect="1"/>
          </p:cNvPicPr>
          <p:nvPr/>
        </p:nvPicPr>
        <p:blipFill>
          <a:blip r:embed="rId5">
            <a:extLst>
              <a:ext uri="{28A0092B-C50C-407E-A947-70E740481C1C}">
                <a14:useLocalDpi xmlns:a14="http://schemas.microsoft.com/office/drawing/2010/main" val="0"/>
              </a:ext>
            </a:extLst>
          </a:blip>
          <a:srcRect b="27145"/>
          <a:stretch>
            <a:fillRect/>
          </a:stretch>
        </p:blipFill>
        <p:spPr bwMode="auto">
          <a:xfrm>
            <a:off x="1853968" y="1076638"/>
            <a:ext cx="1549437" cy="32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A8AAB44-B36A-473E-9441-92D27268FD83}"/>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pic>
        <p:nvPicPr>
          <p:cNvPr id="48131" name="Picture 11" descr="\\Boole\eficiencia\Proyectos\2012-Auditoria Edificio I3A-Edu\Fotos\Termografias climatización\IR_3083.jpg">
            <a:extLst>
              <a:ext uri="{FF2B5EF4-FFF2-40B4-BE49-F238E27FC236}">
                <a16:creationId xmlns:a16="http://schemas.microsoft.com/office/drawing/2014/main" id="{02342B64-65CB-43FF-8E0D-E1F2AC966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038" y="1098265"/>
            <a:ext cx="2320925" cy="2322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132" name="Picture 13" descr="\\Boole\eficiencia\Proyectos\2012-Auditoria Edificio I3A-Edu\Fotos\Climatización\2012-03-01 10.31.48.jpg">
            <a:extLst>
              <a:ext uri="{FF2B5EF4-FFF2-40B4-BE49-F238E27FC236}">
                <a16:creationId xmlns:a16="http://schemas.microsoft.com/office/drawing/2014/main" id="{22FDFE85-51C2-4855-AE9F-A1A2FD96B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88740"/>
            <a:ext cx="3108325" cy="2332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133" name="Picture 14" descr="\\Boole\eficiencia\Proyectos\2012-Auditoria Edificio I3A-Edu\Fotos\Termografias climatización\IR_3072.jpg">
            <a:extLst>
              <a:ext uri="{FF2B5EF4-FFF2-40B4-BE49-F238E27FC236}">
                <a16:creationId xmlns:a16="http://schemas.microsoft.com/office/drawing/2014/main" id="{EE0F46D4-A562-4083-9FC9-7EB78302E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5038" y="3608102"/>
            <a:ext cx="2320925" cy="2317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134" name="Picture 15" descr="\\Boole\eficiencia\Proyectos\2012-Auditoria Edificio I3A-Edu\Fotos\Climatización\2012-03-01 11.12.08.jpg">
            <a:extLst>
              <a:ext uri="{FF2B5EF4-FFF2-40B4-BE49-F238E27FC236}">
                <a16:creationId xmlns:a16="http://schemas.microsoft.com/office/drawing/2014/main" id="{B5007E09-4DE9-41C9-8A90-1DDCBFD5F7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608102"/>
            <a:ext cx="3108325" cy="233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136" name="Picture 16" descr="599325a259">
            <a:extLst>
              <a:ext uri="{FF2B5EF4-FFF2-40B4-BE49-F238E27FC236}">
                <a16:creationId xmlns:a16="http://schemas.microsoft.com/office/drawing/2014/main" id="{4FB5DF0F-8F11-4140-84E9-BA70AFB59F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7250" y="2681002"/>
            <a:ext cx="2955925" cy="187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9E810FDB-8D1E-4D5E-84ED-A7CFC0A7C127}"/>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THERMOGRAPHY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3 Título">
            <a:extLst>
              <a:ext uri="{FF2B5EF4-FFF2-40B4-BE49-F238E27FC236}">
                <a16:creationId xmlns:a16="http://schemas.microsoft.com/office/drawing/2014/main" id="{7BB1F66E-9274-4835-9667-17C2527AEB40}"/>
              </a:ext>
            </a:extLst>
          </p:cNvPr>
          <p:cNvSpPr>
            <a:spLocks noGrp="1"/>
          </p:cNvSpPr>
          <p:nvPr>
            <p:ph type="title" idx="4294967295"/>
          </p:nvPr>
        </p:nvSpPr>
        <p:spPr bwMode="auto">
          <a:xfrm>
            <a:off x="395288" y="215900"/>
            <a:ext cx="8208962" cy="1052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GB" altLang="en-US"/>
              <a:t>Thermography basis</a:t>
            </a:r>
          </a:p>
        </p:txBody>
      </p:sp>
      <p:pic>
        <p:nvPicPr>
          <p:cNvPr id="50179" name="Picture 2">
            <a:extLst>
              <a:ext uri="{FF2B5EF4-FFF2-40B4-BE49-F238E27FC236}">
                <a16:creationId xmlns:a16="http://schemas.microsoft.com/office/drawing/2014/main" id="{0AAC1B1D-F984-44D6-8632-64885AD4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27" t="6229" r="3085" b="14857"/>
          <a:stretch>
            <a:fillRect/>
          </a:stretch>
        </p:blipFill>
        <p:spPr bwMode="auto">
          <a:xfrm>
            <a:off x="326523" y="944724"/>
            <a:ext cx="3237365" cy="196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80" name="Picture 6">
            <a:extLst>
              <a:ext uri="{FF2B5EF4-FFF2-40B4-BE49-F238E27FC236}">
                <a16:creationId xmlns:a16="http://schemas.microsoft.com/office/drawing/2014/main" id="{5E0BA64E-405E-40E7-B071-7D5F0969C6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56" t="-5386" b="-1"/>
          <a:stretch/>
        </p:blipFill>
        <p:spPr bwMode="auto">
          <a:xfrm>
            <a:off x="5581230" y="1423341"/>
            <a:ext cx="1311290" cy="28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1 CuadroTexto">
            <a:extLst>
              <a:ext uri="{FF2B5EF4-FFF2-40B4-BE49-F238E27FC236}">
                <a16:creationId xmlns:a16="http://schemas.microsoft.com/office/drawing/2014/main" id="{415E0649-44D9-40D6-8AB6-0353621DD9BE}"/>
              </a:ext>
            </a:extLst>
          </p:cNvPr>
          <p:cNvSpPr txBox="1">
            <a:spLocks noChangeArrowheads="1"/>
          </p:cNvSpPr>
          <p:nvPr/>
        </p:nvSpPr>
        <p:spPr bwMode="auto">
          <a:xfrm>
            <a:off x="4247964" y="1834141"/>
            <a:ext cx="3959429" cy="785343"/>
          </a:xfrm>
          <a:prstGeom prst="rect">
            <a:avLst/>
          </a:prstGeom>
          <a:ln>
            <a:headEnd/>
            <a:tailEnd/>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nSpc>
                <a:spcPct val="150000"/>
              </a:lnSpc>
            </a:pPr>
            <a:r>
              <a:rPr lang="es-ES" altLang="en-US" sz="1600" b="1" dirty="0" err="1"/>
              <a:t>Emission</a:t>
            </a:r>
            <a:r>
              <a:rPr lang="es-ES" altLang="en-US" sz="1600" b="1" dirty="0"/>
              <a:t> + </a:t>
            </a:r>
            <a:r>
              <a:rPr lang="es-ES" altLang="en-US" sz="1600" b="1" dirty="0" err="1"/>
              <a:t>Reflection</a:t>
            </a:r>
            <a:r>
              <a:rPr lang="es-ES" altLang="en-US" sz="1600" b="1" dirty="0"/>
              <a:t> + </a:t>
            </a:r>
            <a:r>
              <a:rPr lang="es-ES" altLang="en-US" sz="1600" b="1" dirty="0" err="1"/>
              <a:t>Transmission</a:t>
            </a:r>
            <a:r>
              <a:rPr lang="es-ES" altLang="en-US" sz="1600" b="1" dirty="0"/>
              <a:t> = </a:t>
            </a:r>
            <a:r>
              <a:rPr lang="en-GB" altLang="en-US" sz="1600" b="1" dirty="0"/>
              <a:t>TEMPERATURE</a:t>
            </a:r>
          </a:p>
        </p:txBody>
      </p:sp>
      <p:sp>
        <p:nvSpPr>
          <p:cNvPr id="7" name="6 CuadroTexto">
            <a:extLst>
              <a:ext uri="{FF2B5EF4-FFF2-40B4-BE49-F238E27FC236}">
                <a16:creationId xmlns:a16="http://schemas.microsoft.com/office/drawing/2014/main" id="{A0DB2B39-B0D2-48E8-BE84-B34D7C3D8E26}"/>
              </a:ext>
            </a:extLst>
          </p:cNvPr>
          <p:cNvSpPr txBox="1"/>
          <p:nvPr/>
        </p:nvSpPr>
        <p:spPr>
          <a:xfrm>
            <a:off x="179313" y="3147601"/>
            <a:ext cx="8424937" cy="2637710"/>
          </a:xfrm>
          <a:prstGeom prst="rect">
            <a:avLst/>
          </a:prstGeom>
          <a:noFill/>
        </p:spPr>
        <p:txBody>
          <a:bodyPr wrap="square">
            <a:spAutoFit/>
          </a:bodyPr>
          <a:lstStyle/>
          <a:p>
            <a:pPr algn="just">
              <a:lnSpc>
                <a:spcPct val="150000"/>
              </a:lnSpc>
              <a:defRPr/>
            </a:pPr>
            <a:r>
              <a:rPr lang="en-US" sz="1400" dirty="0">
                <a:solidFill>
                  <a:srgbClr val="404040"/>
                </a:solidFill>
                <a:latin typeface="Arial" charset="0"/>
              </a:rPr>
              <a:t>Every object whose temperature is higher than absolute zero (0 Kelvin = -273,15ºC), sends out infrared radiation, which is invisible by humans.</a:t>
            </a:r>
          </a:p>
          <a:p>
            <a:pPr algn="just">
              <a:lnSpc>
                <a:spcPct val="150000"/>
              </a:lnSpc>
              <a:defRPr/>
            </a:pPr>
            <a:r>
              <a:rPr lang="en-US" sz="1400" dirty="0">
                <a:solidFill>
                  <a:srgbClr val="404040"/>
                </a:solidFill>
                <a:latin typeface="Arial" charset="0"/>
              </a:rPr>
              <a:t>In order to know the superficial temperature, is necessary to take into account these parameters:</a:t>
            </a:r>
          </a:p>
          <a:p>
            <a:pPr marL="285750" indent="-285750" algn="just">
              <a:lnSpc>
                <a:spcPct val="150000"/>
              </a:lnSpc>
              <a:buFont typeface="Arial" panose="020B0604020202020204" pitchFamily="34" charset="0"/>
              <a:buChar char="•"/>
              <a:defRPr/>
            </a:pPr>
            <a:r>
              <a:rPr lang="es-ES" sz="1400" b="1" dirty="0" err="1">
                <a:solidFill>
                  <a:srgbClr val="404040"/>
                </a:solidFill>
                <a:latin typeface="Arial" charset="0"/>
              </a:rPr>
              <a:t>Emissivity</a:t>
            </a:r>
            <a:r>
              <a:rPr lang="es-ES" sz="1400" b="1" dirty="0">
                <a:solidFill>
                  <a:srgbClr val="404040"/>
                </a:solidFill>
                <a:latin typeface="Arial" charset="0"/>
              </a:rPr>
              <a:t> </a:t>
            </a:r>
            <a:r>
              <a:rPr lang="es-ES" sz="1400" b="1" dirty="0">
                <a:solidFill>
                  <a:srgbClr val="404040"/>
                </a:solidFill>
                <a:latin typeface="Arial" charset="0"/>
                <a:cs typeface="+mn-cs"/>
              </a:rPr>
              <a:t>(ε)</a:t>
            </a:r>
            <a:r>
              <a:rPr lang="es-ES" sz="1400" dirty="0">
                <a:solidFill>
                  <a:srgbClr val="404040"/>
                </a:solidFill>
                <a:latin typeface="Arial" charset="0"/>
                <a:cs typeface="+mn-cs"/>
              </a:rPr>
              <a:t>, </a:t>
            </a:r>
            <a:r>
              <a:rPr lang="en-US" sz="1400" dirty="0">
                <a:solidFill>
                  <a:srgbClr val="404040"/>
                </a:solidFill>
                <a:latin typeface="Arial" charset="0"/>
              </a:rPr>
              <a:t>is the measurement of the capacity, which one material has, to send out (spread) infrared radiation.</a:t>
            </a:r>
          </a:p>
          <a:p>
            <a:pPr marL="285750" indent="-285750" algn="just">
              <a:lnSpc>
                <a:spcPct val="150000"/>
              </a:lnSpc>
              <a:buFont typeface="Arial" panose="020B0604020202020204" pitchFamily="34" charset="0"/>
              <a:buChar char="•"/>
              <a:defRPr/>
            </a:pPr>
            <a:r>
              <a:rPr lang="es-ES" sz="1400" b="1" dirty="0" err="1">
                <a:solidFill>
                  <a:srgbClr val="404040"/>
                </a:solidFill>
                <a:latin typeface="Arial" charset="0"/>
              </a:rPr>
              <a:t>Reflection</a:t>
            </a:r>
            <a:r>
              <a:rPr lang="es-ES" sz="1400" b="1" dirty="0">
                <a:solidFill>
                  <a:srgbClr val="404040"/>
                </a:solidFill>
                <a:latin typeface="Arial" charset="0"/>
              </a:rPr>
              <a:t> </a:t>
            </a:r>
            <a:r>
              <a:rPr lang="es-ES" sz="1400" b="1" dirty="0">
                <a:solidFill>
                  <a:srgbClr val="404040"/>
                </a:solidFill>
                <a:latin typeface="Arial" charset="0"/>
                <a:cs typeface="+mn-cs"/>
              </a:rPr>
              <a:t> (ρ)</a:t>
            </a:r>
            <a:r>
              <a:rPr lang="es-ES" sz="1400" dirty="0">
                <a:solidFill>
                  <a:srgbClr val="404040"/>
                </a:solidFill>
                <a:latin typeface="Arial" charset="0"/>
                <a:cs typeface="+mn-cs"/>
              </a:rPr>
              <a:t>, </a:t>
            </a:r>
            <a:r>
              <a:rPr lang="en-US" sz="1400" dirty="0">
                <a:solidFill>
                  <a:srgbClr val="404040"/>
                </a:solidFill>
                <a:latin typeface="Arial" charset="0"/>
              </a:rPr>
              <a:t>is the measurement of the capacity’s object to reflect the infrared radiation. (Polished surfaces reflect much more than those irregulars or the same material without polish). </a:t>
            </a:r>
          </a:p>
          <a:p>
            <a:pPr marL="285750" indent="-285750" algn="just">
              <a:lnSpc>
                <a:spcPct val="150000"/>
              </a:lnSpc>
              <a:buFont typeface="Arial" panose="020B0604020202020204" pitchFamily="34" charset="0"/>
              <a:buChar char="•"/>
              <a:defRPr/>
            </a:pPr>
            <a:r>
              <a:rPr lang="es-ES" sz="1400" b="1" dirty="0" err="1">
                <a:solidFill>
                  <a:srgbClr val="404040"/>
                </a:solidFill>
                <a:latin typeface="Arial" charset="0"/>
              </a:rPr>
              <a:t>Transmission</a:t>
            </a:r>
            <a:r>
              <a:rPr lang="es-ES" sz="1400" b="1" dirty="0">
                <a:solidFill>
                  <a:srgbClr val="404040"/>
                </a:solidFill>
                <a:latin typeface="Arial" charset="0"/>
              </a:rPr>
              <a:t> </a:t>
            </a:r>
            <a:r>
              <a:rPr lang="es-ES" sz="1400" b="1" dirty="0">
                <a:solidFill>
                  <a:srgbClr val="404040"/>
                </a:solidFill>
                <a:latin typeface="Arial" charset="0"/>
                <a:cs typeface="+mn-cs"/>
              </a:rPr>
              <a:t>(τ)</a:t>
            </a:r>
            <a:r>
              <a:rPr lang="es-ES" sz="1400" dirty="0">
                <a:solidFill>
                  <a:srgbClr val="404040"/>
                </a:solidFill>
                <a:latin typeface="Arial" charset="0"/>
                <a:cs typeface="+mn-cs"/>
              </a:rPr>
              <a:t>, </a:t>
            </a:r>
            <a:r>
              <a:rPr lang="en-US" sz="1400" dirty="0">
                <a:solidFill>
                  <a:srgbClr val="404040"/>
                </a:solidFill>
                <a:latin typeface="Arial" charset="0"/>
              </a:rPr>
              <a:t>is the measurement of the capacity’s material to transmit the infrared radiation.</a:t>
            </a:r>
            <a:endParaRPr lang="es-ES" sz="1400" dirty="0">
              <a:solidFill>
                <a:srgbClr val="404040"/>
              </a:solidFill>
              <a:latin typeface="Arial" charset="0"/>
              <a:cs typeface="+mn-cs"/>
            </a:endParaRPr>
          </a:p>
        </p:txBody>
      </p:sp>
      <p:sp>
        <p:nvSpPr>
          <p:cNvPr id="8" name="CuadroTexto 7">
            <a:extLst>
              <a:ext uri="{FF2B5EF4-FFF2-40B4-BE49-F238E27FC236}">
                <a16:creationId xmlns:a16="http://schemas.microsoft.com/office/drawing/2014/main" id="{ACB056CC-C3B5-4C35-9F3C-4C4730D60C07}"/>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THERMOGRAPHY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3 Título">
            <a:extLst>
              <a:ext uri="{FF2B5EF4-FFF2-40B4-BE49-F238E27FC236}">
                <a16:creationId xmlns:a16="http://schemas.microsoft.com/office/drawing/2014/main" id="{FBB517D2-C2A4-4BEA-8DCA-B32F8809F05A}"/>
              </a:ext>
            </a:extLst>
          </p:cNvPr>
          <p:cNvSpPr>
            <a:spLocks noGrp="1"/>
          </p:cNvSpPr>
          <p:nvPr>
            <p:ph type="title" idx="4294967295"/>
          </p:nvPr>
        </p:nvSpPr>
        <p:spPr bwMode="auto">
          <a:xfrm>
            <a:off x="1793875" y="0"/>
            <a:ext cx="6153150" cy="1052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GB" altLang="en-US" sz="2800"/>
              <a:t>Parameters to configure a thermographic camera</a:t>
            </a:r>
          </a:p>
        </p:txBody>
      </p:sp>
      <p:sp>
        <p:nvSpPr>
          <p:cNvPr id="52227" name="1 Marcador de contenido">
            <a:extLst>
              <a:ext uri="{FF2B5EF4-FFF2-40B4-BE49-F238E27FC236}">
                <a16:creationId xmlns:a16="http://schemas.microsoft.com/office/drawing/2014/main" id="{1B230420-5F4B-454C-822B-7361587E3D2C}"/>
              </a:ext>
            </a:extLst>
          </p:cNvPr>
          <p:cNvSpPr>
            <a:spLocks noGrp="1"/>
          </p:cNvSpPr>
          <p:nvPr>
            <p:ph sz="quarter" idx="1"/>
          </p:nvPr>
        </p:nvSpPr>
        <p:spPr bwMode="auto">
          <a:xfrm>
            <a:off x="392279" y="908720"/>
            <a:ext cx="8284177" cy="5183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indent="0" fontAlgn="base">
              <a:spcAft>
                <a:spcPct val="0"/>
              </a:spcAft>
              <a:buNone/>
            </a:pPr>
            <a:r>
              <a:rPr lang="en-US" altLang="en-US" sz="1800" dirty="0">
                <a:solidFill>
                  <a:srgbClr val="404040"/>
                </a:solidFill>
              </a:rPr>
              <a:t>The configuration of a thermographic camera is possible depending on the characteristics of the surface. It is necessary to define the emissivity and reflection of the material.</a:t>
            </a:r>
          </a:p>
          <a:p>
            <a:pPr marL="0" indent="0" fontAlgn="base">
              <a:spcAft>
                <a:spcPct val="0"/>
              </a:spcAft>
              <a:buNone/>
            </a:pPr>
            <a:r>
              <a:rPr lang="en-US" altLang="en-US" sz="1800" dirty="0">
                <a:solidFill>
                  <a:srgbClr val="404040"/>
                </a:solidFill>
              </a:rPr>
              <a:t>Most of the thermographic camera’s software have included a material data base.</a:t>
            </a:r>
          </a:p>
          <a:p>
            <a:pPr marL="0" indent="0" fontAlgn="base">
              <a:spcAft>
                <a:spcPct val="0"/>
              </a:spcAf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None/>
            </a:pPr>
            <a:r>
              <a:rPr lang="en-US" altLang="en-US" sz="1800" dirty="0">
                <a:solidFill>
                  <a:srgbClr val="404040"/>
                </a:solidFill>
              </a:rPr>
              <a:t>There are also cameras with automatic regulation.</a:t>
            </a:r>
          </a:p>
        </p:txBody>
      </p:sp>
      <p:pic>
        <p:nvPicPr>
          <p:cNvPr id="52228" name="Picture 3">
            <a:extLst>
              <a:ext uri="{FF2B5EF4-FFF2-40B4-BE49-F238E27FC236}">
                <a16:creationId xmlns:a16="http://schemas.microsoft.com/office/drawing/2014/main" id="{D759DBBC-90E1-4DCF-B14B-221AE41ED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715" y="2600908"/>
            <a:ext cx="2967206" cy="282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229" name="Picture 4">
            <a:extLst>
              <a:ext uri="{FF2B5EF4-FFF2-40B4-BE49-F238E27FC236}">
                <a16:creationId xmlns:a16="http://schemas.microsoft.com/office/drawing/2014/main" id="{8669F0B4-75E7-4C71-BD7B-08B7EACD6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600908"/>
            <a:ext cx="1928813" cy="282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7766179-F0C5-4157-8433-407195CB8F90}"/>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THERMOGRAPHY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objeto&#10;&#10;Descripción generada automáticamente">
            <a:extLst>
              <a:ext uri="{FF2B5EF4-FFF2-40B4-BE49-F238E27FC236}">
                <a16:creationId xmlns:a16="http://schemas.microsoft.com/office/drawing/2014/main" id="{65E24EE3-A471-447C-BD9F-AF827290F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974" y="2600908"/>
            <a:ext cx="5415250" cy="3610166"/>
          </a:xfrm>
          <a:prstGeom prst="rect">
            <a:avLst/>
          </a:prstGeom>
          <a:ln>
            <a:noFill/>
          </a:ln>
          <a:effectLst>
            <a:softEdge rad="112500"/>
          </a:effectLst>
        </p:spPr>
      </p:pic>
      <p:sp>
        <p:nvSpPr>
          <p:cNvPr id="23" name="Rectángulo 22">
            <a:extLst>
              <a:ext uri="{FF2B5EF4-FFF2-40B4-BE49-F238E27FC236}">
                <a16:creationId xmlns:a16="http://schemas.microsoft.com/office/drawing/2014/main" id="{10D3515C-03FF-4396-B2ED-757467237BB4}"/>
              </a:ext>
            </a:extLst>
          </p:cNvPr>
          <p:cNvSpPr/>
          <p:nvPr/>
        </p:nvSpPr>
        <p:spPr>
          <a:xfrm>
            <a:off x="3446293" y="2646622"/>
            <a:ext cx="5508612" cy="356445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a:extLst>
              <a:ext uri="{FF2B5EF4-FFF2-40B4-BE49-F238E27FC236}">
                <a16:creationId xmlns:a16="http://schemas.microsoft.com/office/drawing/2014/main" id="{26DA4DEF-B88C-46BE-BD7D-73C0EFC2FD40}"/>
              </a:ext>
            </a:extLst>
          </p:cNvPr>
          <p:cNvSpPr txBox="1"/>
          <p:nvPr/>
        </p:nvSpPr>
        <p:spPr>
          <a:xfrm>
            <a:off x="1310550" y="1622150"/>
            <a:ext cx="5268912" cy="3139321"/>
          </a:xfrm>
          <a:prstGeom prst="rect">
            <a:avLst/>
          </a:prstGeom>
          <a:noFill/>
        </p:spPr>
        <p:txBody>
          <a:bodyPr>
            <a:spAutoFit/>
          </a:bodyPr>
          <a:lstStyle/>
          <a:p>
            <a:pPr>
              <a:defRPr/>
            </a:pPr>
            <a:r>
              <a:rPr lang="en-US" dirty="0">
                <a:solidFill>
                  <a:srgbClr val="404040"/>
                </a:solidFill>
                <a:latin typeface="Arial" charset="0"/>
              </a:rPr>
              <a:t>Energy efficiency in installations.</a:t>
            </a:r>
          </a:p>
          <a:p>
            <a:pPr>
              <a:defRPr/>
            </a:pPr>
            <a:endParaRPr lang="en-US" dirty="0">
              <a:solidFill>
                <a:srgbClr val="404040"/>
              </a:solidFill>
              <a:latin typeface="Arial" charset="0"/>
            </a:endParaRPr>
          </a:p>
          <a:p>
            <a:pPr>
              <a:defRPr/>
            </a:pPr>
            <a:endParaRPr lang="en-US" dirty="0">
              <a:solidFill>
                <a:srgbClr val="404040"/>
              </a:solidFill>
              <a:latin typeface="Arial" charset="0"/>
            </a:endParaRPr>
          </a:p>
          <a:p>
            <a:pPr>
              <a:defRPr/>
            </a:pPr>
            <a:r>
              <a:rPr lang="en-US" dirty="0">
                <a:solidFill>
                  <a:srgbClr val="404040"/>
                </a:solidFill>
                <a:latin typeface="Arial" charset="0"/>
              </a:rPr>
              <a:t>Improvement of installed equipment.</a:t>
            </a:r>
          </a:p>
          <a:p>
            <a:pPr>
              <a:defRPr/>
            </a:pPr>
            <a:endParaRPr lang="en-US" dirty="0">
              <a:solidFill>
                <a:srgbClr val="404040"/>
              </a:solidFill>
              <a:latin typeface="Arial" charset="0"/>
            </a:endParaRPr>
          </a:p>
          <a:p>
            <a:pPr>
              <a:defRPr/>
            </a:pPr>
            <a:endParaRPr lang="en-US" dirty="0">
              <a:solidFill>
                <a:srgbClr val="404040"/>
              </a:solidFill>
              <a:latin typeface="Arial" charset="0"/>
            </a:endParaRPr>
          </a:p>
          <a:p>
            <a:pPr>
              <a:defRPr/>
            </a:pPr>
            <a:r>
              <a:rPr lang="en-US" dirty="0">
                <a:solidFill>
                  <a:srgbClr val="404040"/>
                </a:solidFill>
                <a:latin typeface="Arial" charset="0"/>
              </a:rPr>
              <a:t>Installation of energy saving devices.</a:t>
            </a:r>
          </a:p>
          <a:p>
            <a:pPr>
              <a:defRPr/>
            </a:pPr>
            <a:endParaRPr lang="en-US" dirty="0">
              <a:solidFill>
                <a:srgbClr val="404040"/>
              </a:solidFill>
              <a:latin typeface="Arial" charset="0"/>
            </a:endParaRPr>
          </a:p>
          <a:p>
            <a:pPr>
              <a:defRPr/>
            </a:pPr>
            <a:endParaRPr lang="en-US" dirty="0">
              <a:solidFill>
                <a:srgbClr val="404040"/>
              </a:solidFill>
              <a:latin typeface="Arial" charset="0"/>
            </a:endParaRPr>
          </a:p>
          <a:p>
            <a:pPr>
              <a:defRPr/>
            </a:pPr>
            <a:r>
              <a:rPr lang="en-US" dirty="0">
                <a:solidFill>
                  <a:srgbClr val="404040"/>
                </a:solidFill>
                <a:latin typeface="Arial" charset="0"/>
              </a:rPr>
              <a:t>Switch on and switch off devices.</a:t>
            </a:r>
            <a:endParaRPr lang="en-GB" dirty="0">
              <a:latin typeface="Arial" charset="0"/>
              <a:cs typeface="+mn-cs"/>
            </a:endParaRPr>
          </a:p>
          <a:p>
            <a:pPr eaLnBrk="1" hangingPunct="1">
              <a:defRPr/>
            </a:pPr>
            <a:endParaRPr lang="en-GB" dirty="0">
              <a:latin typeface="Arial" charset="0"/>
              <a:cs typeface="+mn-cs"/>
            </a:endParaRPr>
          </a:p>
        </p:txBody>
      </p:sp>
      <p:grpSp>
        <p:nvGrpSpPr>
          <p:cNvPr id="8" name="Group 37">
            <a:extLst>
              <a:ext uri="{FF2B5EF4-FFF2-40B4-BE49-F238E27FC236}">
                <a16:creationId xmlns:a16="http://schemas.microsoft.com/office/drawing/2014/main" id="{4CA9D323-065A-42AA-9077-47366FDF695F}"/>
              </a:ext>
            </a:extLst>
          </p:cNvPr>
          <p:cNvGrpSpPr/>
          <p:nvPr/>
        </p:nvGrpSpPr>
        <p:grpSpPr>
          <a:xfrm>
            <a:off x="791700" y="1592635"/>
            <a:ext cx="522671" cy="503895"/>
            <a:chOff x="2850424" y="1533376"/>
            <a:chExt cx="755923" cy="755923"/>
          </a:xfrm>
        </p:grpSpPr>
        <p:sp>
          <p:nvSpPr>
            <p:cNvPr id="10" name="Oval 24">
              <a:extLst>
                <a:ext uri="{FF2B5EF4-FFF2-40B4-BE49-F238E27FC236}">
                  <a16:creationId xmlns:a16="http://schemas.microsoft.com/office/drawing/2014/main" id="{2EB139AC-5786-4858-A39F-C4CB52F8633A}"/>
                </a:ext>
              </a:extLst>
            </p:cNvPr>
            <p:cNvSpPr/>
            <p:nvPr/>
          </p:nvSpPr>
          <p:spPr>
            <a:xfrm>
              <a:off x="2850424" y="1533376"/>
              <a:ext cx="755923" cy="755923"/>
            </a:xfrm>
            <a:prstGeom prst="ellipse">
              <a:avLst/>
            </a:prstGeom>
            <a:solidFill>
              <a:srgbClr val="9DC6A5"/>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Oval 25">
              <a:extLst>
                <a:ext uri="{FF2B5EF4-FFF2-40B4-BE49-F238E27FC236}">
                  <a16:creationId xmlns:a16="http://schemas.microsoft.com/office/drawing/2014/main" id="{9337F3BE-58ED-4BE5-AF45-58CE3B02FB3C}"/>
                </a:ext>
              </a:extLst>
            </p:cNvPr>
            <p:cNvSpPr/>
            <p:nvPr/>
          </p:nvSpPr>
          <p:spPr>
            <a:xfrm>
              <a:off x="2923289" y="1606241"/>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a:ln>
                    <a:noFill/>
                  </a:ln>
                  <a:solidFill>
                    <a:srgbClr val="34719E"/>
                  </a:solidFill>
                  <a:effectLst/>
                  <a:uLnTx/>
                  <a:uFillTx/>
                  <a:latin typeface="Arial"/>
                  <a:ea typeface="+mn-ea"/>
                  <a:cs typeface="+mn-cs"/>
                </a:rPr>
                <a:t>1</a:t>
              </a:r>
              <a:endParaRPr kumimoji="0" lang="bg-BG" sz="1600" b="1" i="0" u="none" strike="noStrike" kern="0" cap="none" spc="0" normalizeH="0" baseline="0" noProof="0">
                <a:ln>
                  <a:noFill/>
                </a:ln>
                <a:solidFill>
                  <a:srgbClr val="34719E"/>
                </a:solidFill>
                <a:effectLst/>
                <a:uLnTx/>
                <a:uFillTx/>
                <a:latin typeface="Arial"/>
                <a:ea typeface="+mn-ea"/>
                <a:cs typeface="+mn-cs"/>
              </a:endParaRPr>
            </a:p>
          </p:txBody>
        </p:sp>
      </p:grpSp>
      <p:grpSp>
        <p:nvGrpSpPr>
          <p:cNvPr id="12" name="Group 38">
            <a:extLst>
              <a:ext uri="{FF2B5EF4-FFF2-40B4-BE49-F238E27FC236}">
                <a16:creationId xmlns:a16="http://schemas.microsoft.com/office/drawing/2014/main" id="{F5D11E62-60C9-458C-BFC7-A0FB8DA48425}"/>
              </a:ext>
            </a:extLst>
          </p:cNvPr>
          <p:cNvGrpSpPr/>
          <p:nvPr/>
        </p:nvGrpSpPr>
        <p:grpSpPr>
          <a:xfrm>
            <a:off x="791580" y="2384723"/>
            <a:ext cx="522671" cy="523799"/>
            <a:chOff x="2850424" y="2366365"/>
            <a:chExt cx="755923" cy="755923"/>
          </a:xfrm>
        </p:grpSpPr>
        <p:sp>
          <p:nvSpPr>
            <p:cNvPr id="13" name="Oval 22">
              <a:extLst>
                <a:ext uri="{FF2B5EF4-FFF2-40B4-BE49-F238E27FC236}">
                  <a16:creationId xmlns:a16="http://schemas.microsoft.com/office/drawing/2014/main" id="{3C42C6A3-8576-40F7-AF05-D757B7EE726C}"/>
                </a:ext>
              </a:extLst>
            </p:cNvPr>
            <p:cNvSpPr/>
            <p:nvPr/>
          </p:nvSpPr>
          <p:spPr>
            <a:xfrm>
              <a:off x="2850424" y="2366365"/>
              <a:ext cx="755923" cy="755923"/>
            </a:xfrm>
            <a:prstGeom prst="ellipse">
              <a:avLst/>
            </a:prstGeom>
            <a:solidFill>
              <a:srgbClr val="95AFBA"/>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Oval 23">
              <a:extLst>
                <a:ext uri="{FF2B5EF4-FFF2-40B4-BE49-F238E27FC236}">
                  <a16:creationId xmlns:a16="http://schemas.microsoft.com/office/drawing/2014/main" id="{015D0C14-8C98-4085-BB59-3701536C8C1D}"/>
                </a:ext>
              </a:extLst>
            </p:cNvPr>
            <p:cNvSpPr/>
            <p:nvPr/>
          </p:nvSpPr>
          <p:spPr>
            <a:xfrm>
              <a:off x="2923289" y="2439230"/>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a:ln>
                    <a:noFill/>
                  </a:ln>
                  <a:solidFill>
                    <a:srgbClr val="34719E"/>
                  </a:solidFill>
                  <a:effectLst/>
                  <a:uLnTx/>
                  <a:uFillTx/>
                  <a:latin typeface="Arial"/>
                  <a:ea typeface="+mn-ea"/>
                  <a:cs typeface="+mn-cs"/>
                </a:rPr>
                <a:t>2</a:t>
              </a:r>
              <a:endParaRPr kumimoji="0" lang="bg-BG" sz="1600" b="1" i="0" u="none" strike="noStrike" kern="0" cap="none" spc="0" normalizeH="0" baseline="0" noProof="0">
                <a:ln>
                  <a:noFill/>
                </a:ln>
                <a:solidFill>
                  <a:srgbClr val="34719E"/>
                </a:solidFill>
                <a:effectLst/>
                <a:uLnTx/>
                <a:uFillTx/>
                <a:latin typeface="Arial"/>
                <a:ea typeface="+mn-ea"/>
                <a:cs typeface="+mn-cs"/>
              </a:endParaRPr>
            </a:p>
          </p:txBody>
        </p:sp>
      </p:grpSp>
      <p:grpSp>
        <p:nvGrpSpPr>
          <p:cNvPr id="15" name="Group 39">
            <a:extLst>
              <a:ext uri="{FF2B5EF4-FFF2-40B4-BE49-F238E27FC236}">
                <a16:creationId xmlns:a16="http://schemas.microsoft.com/office/drawing/2014/main" id="{3626A602-45BB-4248-8610-C90265BD2F61}"/>
              </a:ext>
            </a:extLst>
          </p:cNvPr>
          <p:cNvGrpSpPr/>
          <p:nvPr/>
        </p:nvGrpSpPr>
        <p:grpSpPr>
          <a:xfrm>
            <a:off x="791581" y="3229075"/>
            <a:ext cx="522671" cy="523800"/>
            <a:chOff x="2850424" y="3195153"/>
            <a:chExt cx="755923" cy="755923"/>
          </a:xfrm>
        </p:grpSpPr>
        <p:sp>
          <p:nvSpPr>
            <p:cNvPr id="16" name="Oval 20">
              <a:extLst>
                <a:ext uri="{FF2B5EF4-FFF2-40B4-BE49-F238E27FC236}">
                  <a16:creationId xmlns:a16="http://schemas.microsoft.com/office/drawing/2014/main" id="{777CAB85-D7BC-4F82-A47F-FCAA0E9C05DD}"/>
                </a:ext>
              </a:extLst>
            </p:cNvPr>
            <p:cNvSpPr/>
            <p:nvPr/>
          </p:nvSpPr>
          <p:spPr>
            <a:xfrm>
              <a:off x="2850424" y="3195153"/>
              <a:ext cx="755923" cy="755923"/>
            </a:xfrm>
            <a:prstGeom prst="ellipse">
              <a:avLst/>
            </a:prstGeom>
            <a:solidFill>
              <a:srgbClr val="F4D762"/>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7" name="Oval 21">
              <a:extLst>
                <a:ext uri="{FF2B5EF4-FFF2-40B4-BE49-F238E27FC236}">
                  <a16:creationId xmlns:a16="http://schemas.microsoft.com/office/drawing/2014/main" id="{CE7364A9-84E6-4D66-9076-38FD40CD4CD5}"/>
                </a:ext>
              </a:extLst>
            </p:cNvPr>
            <p:cNvSpPr/>
            <p:nvPr/>
          </p:nvSpPr>
          <p:spPr>
            <a:xfrm>
              <a:off x="2923289" y="3268018"/>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a:ln>
                    <a:noFill/>
                  </a:ln>
                  <a:solidFill>
                    <a:srgbClr val="34719E"/>
                  </a:solidFill>
                  <a:effectLst/>
                  <a:uLnTx/>
                  <a:uFillTx/>
                  <a:latin typeface="Arial"/>
                  <a:ea typeface="+mn-ea"/>
                  <a:cs typeface="+mn-cs"/>
                </a:rPr>
                <a:t>3</a:t>
              </a:r>
              <a:endParaRPr kumimoji="0" lang="bg-BG" sz="1600" b="1" i="0" u="none" strike="noStrike" kern="0" cap="none" spc="0" normalizeH="0" baseline="0" noProof="0">
                <a:ln>
                  <a:noFill/>
                </a:ln>
                <a:solidFill>
                  <a:srgbClr val="34719E"/>
                </a:solidFill>
                <a:effectLst/>
                <a:uLnTx/>
                <a:uFillTx/>
                <a:latin typeface="Arial"/>
                <a:ea typeface="+mn-ea"/>
                <a:cs typeface="+mn-cs"/>
              </a:endParaRPr>
            </a:p>
          </p:txBody>
        </p:sp>
      </p:grpSp>
      <p:grpSp>
        <p:nvGrpSpPr>
          <p:cNvPr id="18" name="Group 40">
            <a:extLst>
              <a:ext uri="{FF2B5EF4-FFF2-40B4-BE49-F238E27FC236}">
                <a16:creationId xmlns:a16="http://schemas.microsoft.com/office/drawing/2014/main" id="{763AC370-6404-4A75-BDFD-90832BE36434}"/>
              </a:ext>
            </a:extLst>
          </p:cNvPr>
          <p:cNvGrpSpPr/>
          <p:nvPr/>
        </p:nvGrpSpPr>
        <p:grpSpPr>
          <a:xfrm>
            <a:off x="800810" y="4019084"/>
            <a:ext cx="522671" cy="525879"/>
            <a:chOff x="2850424" y="4023941"/>
            <a:chExt cx="755923" cy="755923"/>
          </a:xfrm>
        </p:grpSpPr>
        <p:sp>
          <p:nvSpPr>
            <p:cNvPr id="19" name="Oval 11">
              <a:extLst>
                <a:ext uri="{FF2B5EF4-FFF2-40B4-BE49-F238E27FC236}">
                  <a16:creationId xmlns:a16="http://schemas.microsoft.com/office/drawing/2014/main" id="{2854AC84-8BCD-4D4A-A8C7-117B2BE7412E}"/>
                </a:ext>
              </a:extLst>
            </p:cNvPr>
            <p:cNvSpPr/>
            <p:nvPr/>
          </p:nvSpPr>
          <p:spPr>
            <a:xfrm>
              <a:off x="2850424" y="4023941"/>
              <a:ext cx="755923" cy="755923"/>
            </a:xfrm>
            <a:prstGeom prst="ellipse">
              <a:avLst/>
            </a:prstGeom>
            <a:solidFill>
              <a:srgbClr val="F76864"/>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0" name="Oval 12">
              <a:extLst>
                <a:ext uri="{FF2B5EF4-FFF2-40B4-BE49-F238E27FC236}">
                  <a16:creationId xmlns:a16="http://schemas.microsoft.com/office/drawing/2014/main" id="{6EAFB5E3-A80E-4C5B-B684-95244054C3EB}"/>
                </a:ext>
              </a:extLst>
            </p:cNvPr>
            <p:cNvSpPr/>
            <p:nvPr/>
          </p:nvSpPr>
          <p:spPr>
            <a:xfrm>
              <a:off x="2923289" y="4096806"/>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a:ln>
                    <a:noFill/>
                  </a:ln>
                  <a:solidFill>
                    <a:srgbClr val="34719E"/>
                  </a:solidFill>
                  <a:effectLst/>
                  <a:uLnTx/>
                  <a:uFillTx/>
                  <a:latin typeface="Arial"/>
                  <a:ea typeface="+mn-ea"/>
                  <a:cs typeface="+mn-cs"/>
                </a:rPr>
                <a:t>4</a:t>
              </a:r>
              <a:endParaRPr kumimoji="0" lang="bg-BG" sz="1600" b="1" i="0" u="none" strike="noStrike" kern="0" cap="none" spc="0" normalizeH="0" baseline="0" noProof="0">
                <a:ln>
                  <a:noFill/>
                </a:ln>
                <a:solidFill>
                  <a:srgbClr val="34719E"/>
                </a:solidFill>
                <a:effectLst/>
                <a:uLnTx/>
                <a:uFillTx/>
                <a:latin typeface="Arial"/>
                <a:ea typeface="+mn-ea"/>
                <a:cs typeface="+mn-cs"/>
              </a:endParaRPr>
            </a:p>
          </p:txBody>
        </p:sp>
      </p:grpSp>
      <p:grpSp>
        <p:nvGrpSpPr>
          <p:cNvPr id="2" name="Grupo 1">
            <a:extLst>
              <a:ext uri="{FF2B5EF4-FFF2-40B4-BE49-F238E27FC236}">
                <a16:creationId xmlns:a16="http://schemas.microsoft.com/office/drawing/2014/main" id="{8BB86A08-58F8-4D29-B3B9-1AE7E21FBC72}"/>
              </a:ext>
            </a:extLst>
          </p:cNvPr>
          <p:cNvGrpSpPr/>
          <p:nvPr/>
        </p:nvGrpSpPr>
        <p:grpSpPr>
          <a:xfrm>
            <a:off x="10368" y="8620"/>
            <a:ext cx="8763496" cy="756084"/>
            <a:chOff x="10368" y="8620"/>
            <a:chExt cx="8763496" cy="756084"/>
          </a:xfrm>
        </p:grpSpPr>
        <p:sp>
          <p:nvSpPr>
            <p:cNvPr id="21" name="Titel 1">
              <a:extLst>
                <a:ext uri="{FF2B5EF4-FFF2-40B4-BE49-F238E27FC236}">
                  <a16:creationId xmlns:a16="http://schemas.microsoft.com/office/drawing/2014/main" id="{48A3F454-0E8D-494B-BF1D-D8188340F9CA}"/>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6" name="Round Diagonal Corner Rectangle 9">
              <a:extLst>
                <a:ext uri="{FF2B5EF4-FFF2-40B4-BE49-F238E27FC236}">
                  <a16:creationId xmlns:a16="http://schemas.microsoft.com/office/drawing/2014/main" id="{B6BA4663-5D1D-4042-9D5B-B6B21E6EED8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7" name="TextBox 3">
              <a:extLst>
                <a:ext uri="{FF2B5EF4-FFF2-40B4-BE49-F238E27FC236}">
                  <a16:creationId xmlns:a16="http://schemas.microsoft.com/office/drawing/2014/main" id="{E33229C0-7374-4A4B-BD0B-9108CC6519E0}"/>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22" name="Rectángulo 21">
              <a:extLst>
                <a:ext uri="{FF2B5EF4-FFF2-40B4-BE49-F238E27FC236}">
                  <a16:creationId xmlns:a16="http://schemas.microsoft.com/office/drawing/2014/main" id="{0A4D4A4F-A00B-48A6-AAF8-5C1A2490415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3 Título">
            <a:extLst>
              <a:ext uri="{FF2B5EF4-FFF2-40B4-BE49-F238E27FC236}">
                <a16:creationId xmlns:a16="http://schemas.microsoft.com/office/drawing/2014/main" id="{E3B8F5E5-C07B-4361-A93B-1CFF7FC1829C}"/>
              </a:ext>
            </a:extLst>
          </p:cNvPr>
          <p:cNvSpPr>
            <a:spLocks noGrp="1"/>
          </p:cNvSpPr>
          <p:nvPr>
            <p:ph type="title"/>
          </p:nvPr>
        </p:nvSpPr>
        <p:spPr bwMode="auto">
          <a:xfrm>
            <a:off x="900113" y="157163"/>
            <a:ext cx="8208962"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Keep some ideas in mind</a:t>
            </a:r>
          </a:p>
        </p:txBody>
      </p:sp>
      <p:pic>
        <p:nvPicPr>
          <p:cNvPr id="54275" name="Picture 2">
            <a:extLst>
              <a:ext uri="{FF2B5EF4-FFF2-40B4-BE49-F238E27FC236}">
                <a16:creationId xmlns:a16="http://schemas.microsoft.com/office/drawing/2014/main" id="{227B1483-9884-41F9-A7F4-464834322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0"/>
          <a:stretch>
            <a:fillRect/>
          </a:stretch>
        </p:blipFill>
        <p:spPr bwMode="auto">
          <a:xfrm>
            <a:off x="362856" y="952488"/>
            <a:ext cx="5755369" cy="351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a:extLst>
              <a:ext uri="{FF2B5EF4-FFF2-40B4-BE49-F238E27FC236}">
                <a16:creationId xmlns:a16="http://schemas.microsoft.com/office/drawing/2014/main" id="{F94C3B04-D4D7-4F72-AEB9-C37421B10BF6}"/>
              </a:ext>
            </a:extLst>
          </p:cNvPr>
          <p:cNvSpPr/>
          <p:nvPr/>
        </p:nvSpPr>
        <p:spPr>
          <a:xfrm>
            <a:off x="5292080" y="986668"/>
            <a:ext cx="865704" cy="334837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chemeClr val="accent5">
                  <a:lumMod val="60000"/>
                  <a:lumOff val="40000"/>
                </a:schemeClr>
              </a:solidFill>
            </a:endParaRPr>
          </a:p>
        </p:txBody>
      </p:sp>
      <p:sp>
        <p:nvSpPr>
          <p:cNvPr id="54277" name="4 CuadroTexto">
            <a:extLst>
              <a:ext uri="{FF2B5EF4-FFF2-40B4-BE49-F238E27FC236}">
                <a16:creationId xmlns:a16="http://schemas.microsoft.com/office/drawing/2014/main" id="{C40F7E5E-E6AB-4A2B-B0CE-FC4C8E6BF17D}"/>
              </a:ext>
            </a:extLst>
          </p:cNvPr>
          <p:cNvSpPr txBox="1">
            <a:spLocks noChangeArrowheads="1"/>
          </p:cNvSpPr>
          <p:nvPr/>
        </p:nvSpPr>
        <p:spPr bwMode="auto">
          <a:xfrm>
            <a:off x="6191803" y="2180404"/>
            <a:ext cx="24536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US" altLang="en-US" sz="1600" dirty="0"/>
              <a:t>Adjustable </a:t>
            </a:r>
            <a:r>
              <a:rPr lang="en-US" altLang="en-US" sz="1600" dirty="0" err="1"/>
              <a:t>colour</a:t>
            </a:r>
            <a:r>
              <a:rPr lang="en-US" altLang="en-US" sz="1600" dirty="0"/>
              <a:t> scale according to the measurement range</a:t>
            </a:r>
          </a:p>
        </p:txBody>
      </p:sp>
      <p:sp>
        <p:nvSpPr>
          <p:cNvPr id="54278" name="5 CuadroTexto">
            <a:extLst>
              <a:ext uri="{FF2B5EF4-FFF2-40B4-BE49-F238E27FC236}">
                <a16:creationId xmlns:a16="http://schemas.microsoft.com/office/drawing/2014/main" id="{83AFA5C3-E2F3-4BE8-8EA1-7FBD124AF16D}"/>
              </a:ext>
            </a:extLst>
          </p:cNvPr>
          <p:cNvSpPr txBox="1">
            <a:spLocks noChangeArrowheads="1"/>
          </p:cNvSpPr>
          <p:nvPr/>
        </p:nvSpPr>
        <p:spPr bwMode="auto">
          <a:xfrm>
            <a:off x="362856" y="4849813"/>
            <a:ext cx="18472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sz="1400" dirty="0"/>
              <a:t>It is important to take a photograph</a:t>
            </a:r>
          </a:p>
        </p:txBody>
      </p:sp>
      <p:sp>
        <p:nvSpPr>
          <p:cNvPr id="54279" name="7 CuadroTexto">
            <a:extLst>
              <a:ext uri="{FF2B5EF4-FFF2-40B4-BE49-F238E27FC236}">
                <a16:creationId xmlns:a16="http://schemas.microsoft.com/office/drawing/2014/main" id="{D6EC46FF-03D1-4893-ACAB-8AD67F03E8FD}"/>
              </a:ext>
            </a:extLst>
          </p:cNvPr>
          <p:cNvSpPr txBox="1">
            <a:spLocks noChangeArrowheads="1"/>
          </p:cNvSpPr>
          <p:nvPr/>
        </p:nvSpPr>
        <p:spPr bwMode="auto">
          <a:xfrm>
            <a:off x="2473073" y="4686065"/>
            <a:ext cx="38544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US" altLang="en-US" sz="1400" dirty="0"/>
              <a:t>Focusing the camera and fit the measurement distance.</a:t>
            </a:r>
          </a:p>
          <a:p>
            <a:pPr algn="l"/>
            <a:r>
              <a:rPr lang="en-US" altLang="en-US" sz="1400" dirty="0"/>
              <a:t>Avoid radiation from the sun, lights, etc. they can provide disturbances.</a:t>
            </a:r>
          </a:p>
        </p:txBody>
      </p:sp>
      <p:sp>
        <p:nvSpPr>
          <p:cNvPr id="8" name="CuadroTexto 7">
            <a:extLst>
              <a:ext uri="{FF2B5EF4-FFF2-40B4-BE49-F238E27FC236}">
                <a16:creationId xmlns:a16="http://schemas.microsoft.com/office/drawing/2014/main" id="{598696C9-3FE1-4847-9EA6-CDF8B081E839}"/>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THERMOGRAPHY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3 Título">
            <a:extLst>
              <a:ext uri="{FF2B5EF4-FFF2-40B4-BE49-F238E27FC236}">
                <a16:creationId xmlns:a16="http://schemas.microsoft.com/office/drawing/2014/main" id="{9D3BCAA7-1F57-4261-8E58-D13DC3ADAC9F}"/>
              </a:ext>
            </a:extLst>
          </p:cNvPr>
          <p:cNvSpPr>
            <a:spLocks noGrp="1"/>
          </p:cNvSpPr>
          <p:nvPr>
            <p:ph type="title"/>
          </p:nvPr>
        </p:nvSpPr>
        <p:spPr bwMode="auto">
          <a:xfrm>
            <a:off x="898525" y="203200"/>
            <a:ext cx="8208963"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sz="2800"/>
              <a:t>Why thermography is useful?</a:t>
            </a:r>
          </a:p>
        </p:txBody>
      </p:sp>
      <p:pic>
        <p:nvPicPr>
          <p:cNvPr id="56323" name="Picture 2">
            <a:extLst>
              <a:ext uri="{FF2B5EF4-FFF2-40B4-BE49-F238E27FC236}">
                <a16:creationId xmlns:a16="http://schemas.microsoft.com/office/drawing/2014/main" id="{D9069B57-A5AC-4271-ACB2-A927901E0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3761177" y="3372164"/>
            <a:ext cx="5003348" cy="2031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324" name="Picture 3">
            <a:extLst>
              <a:ext uri="{FF2B5EF4-FFF2-40B4-BE49-F238E27FC236}">
                <a16:creationId xmlns:a16="http://schemas.microsoft.com/office/drawing/2014/main" id="{CA804C21-F639-43E1-89A1-C7B47DA1D6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67"/>
          <a:stretch/>
        </p:blipFill>
        <p:spPr bwMode="auto">
          <a:xfrm>
            <a:off x="3816287" y="1166677"/>
            <a:ext cx="5102225" cy="1672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325" name="Picture 4">
            <a:extLst>
              <a:ext uri="{FF2B5EF4-FFF2-40B4-BE49-F238E27FC236}">
                <a16:creationId xmlns:a16="http://schemas.microsoft.com/office/drawing/2014/main" id="{FA957B7A-AD7F-4D28-9E76-A890B9C2B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67" y="925947"/>
            <a:ext cx="2455863" cy="1925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326" name="1 CuadroTexto">
            <a:extLst>
              <a:ext uri="{FF2B5EF4-FFF2-40B4-BE49-F238E27FC236}">
                <a16:creationId xmlns:a16="http://schemas.microsoft.com/office/drawing/2014/main" id="{45A95293-7F8C-4ADD-A516-31F67BA7380A}"/>
              </a:ext>
            </a:extLst>
          </p:cNvPr>
          <p:cNvSpPr txBox="1">
            <a:spLocks noChangeArrowheads="1"/>
          </p:cNvSpPr>
          <p:nvPr/>
        </p:nvSpPr>
        <p:spPr bwMode="auto">
          <a:xfrm>
            <a:off x="279038" y="2939015"/>
            <a:ext cx="2880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a:solidFill>
                  <a:srgbClr val="404040"/>
                </a:solidFill>
              </a:rPr>
              <a:t>Termites </a:t>
            </a:r>
            <a:r>
              <a:rPr lang="es-ES" altLang="en-US" b="1" dirty="0" err="1">
                <a:solidFill>
                  <a:srgbClr val="404040"/>
                </a:solidFill>
              </a:rPr>
              <a:t>detection</a:t>
            </a:r>
            <a:endParaRPr lang="es-ES" altLang="en-US" b="1" dirty="0">
              <a:solidFill>
                <a:srgbClr val="404040"/>
              </a:solidFill>
            </a:endParaRPr>
          </a:p>
        </p:txBody>
      </p:sp>
      <p:sp>
        <p:nvSpPr>
          <p:cNvPr id="56327" name="8 CuadroTexto">
            <a:extLst>
              <a:ext uri="{FF2B5EF4-FFF2-40B4-BE49-F238E27FC236}">
                <a16:creationId xmlns:a16="http://schemas.microsoft.com/office/drawing/2014/main" id="{F3A39222-6E76-4E59-9555-1923FFA4F112}"/>
              </a:ext>
            </a:extLst>
          </p:cNvPr>
          <p:cNvSpPr txBox="1">
            <a:spLocks noChangeArrowheads="1"/>
          </p:cNvSpPr>
          <p:nvPr/>
        </p:nvSpPr>
        <p:spPr bwMode="auto">
          <a:xfrm>
            <a:off x="4671949" y="2939015"/>
            <a:ext cx="3698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err="1">
                <a:solidFill>
                  <a:srgbClr val="404040"/>
                </a:solidFill>
              </a:rPr>
              <a:t>Humidity</a:t>
            </a:r>
            <a:r>
              <a:rPr lang="es-ES" altLang="en-US" b="1" dirty="0">
                <a:solidFill>
                  <a:srgbClr val="404040"/>
                </a:solidFill>
              </a:rPr>
              <a:t> </a:t>
            </a:r>
            <a:r>
              <a:rPr lang="es-ES" altLang="en-US" b="1" dirty="0" err="1">
                <a:solidFill>
                  <a:srgbClr val="404040"/>
                </a:solidFill>
              </a:rPr>
              <a:t>detection</a:t>
            </a:r>
            <a:endParaRPr lang="es-ES" altLang="en-US" b="1" dirty="0">
              <a:solidFill>
                <a:srgbClr val="404040"/>
              </a:solidFill>
            </a:endParaRPr>
          </a:p>
        </p:txBody>
      </p:sp>
      <p:sp>
        <p:nvSpPr>
          <p:cNvPr id="56328" name="9 CuadroTexto">
            <a:extLst>
              <a:ext uri="{FF2B5EF4-FFF2-40B4-BE49-F238E27FC236}">
                <a16:creationId xmlns:a16="http://schemas.microsoft.com/office/drawing/2014/main" id="{3900B20F-332C-430F-B39C-79FE5FFDFD63}"/>
              </a:ext>
            </a:extLst>
          </p:cNvPr>
          <p:cNvSpPr txBox="1">
            <a:spLocks noChangeArrowheads="1"/>
          </p:cNvSpPr>
          <p:nvPr/>
        </p:nvSpPr>
        <p:spPr bwMode="auto">
          <a:xfrm>
            <a:off x="4671949" y="5531943"/>
            <a:ext cx="3698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err="1">
                <a:solidFill>
                  <a:srgbClr val="404040"/>
                </a:solidFill>
              </a:rPr>
              <a:t>Infiltration</a:t>
            </a:r>
            <a:r>
              <a:rPr lang="es-ES" altLang="en-US" b="1" dirty="0">
                <a:solidFill>
                  <a:srgbClr val="404040"/>
                </a:solidFill>
              </a:rPr>
              <a:t> </a:t>
            </a:r>
            <a:r>
              <a:rPr lang="es-ES" altLang="en-US" b="1" dirty="0" err="1">
                <a:solidFill>
                  <a:srgbClr val="404040"/>
                </a:solidFill>
              </a:rPr>
              <a:t>detection</a:t>
            </a:r>
            <a:endParaRPr lang="es-ES" altLang="en-US" b="1" dirty="0">
              <a:solidFill>
                <a:srgbClr val="404040"/>
              </a:solidFill>
            </a:endParaRPr>
          </a:p>
        </p:txBody>
      </p:sp>
      <p:pic>
        <p:nvPicPr>
          <p:cNvPr id="56329" name="2 Imagen" descr="Recorte de pantalla">
            <a:extLst>
              <a:ext uri="{FF2B5EF4-FFF2-40B4-BE49-F238E27FC236}">
                <a16:creationId xmlns:a16="http://schemas.microsoft.com/office/drawing/2014/main" id="{CA29F265-3F1A-4192-A80C-3E5C146626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153" y="3511461"/>
            <a:ext cx="2492375" cy="189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330" name="10 CuadroTexto">
            <a:extLst>
              <a:ext uri="{FF2B5EF4-FFF2-40B4-BE49-F238E27FC236}">
                <a16:creationId xmlns:a16="http://schemas.microsoft.com/office/drawing/2014/main" id="{6920A55A-A593-4641-AF56-9DDC748D423F}"/>
              </a:ext>
            </a:extLst>
          </p:cNvPr>
          <p:cNvSpPr txBox="1">
            <a:spLocks noChangeArrowheads="1"/>
          </p:cNvSpPr>
          <p:nvPr/>
        </p:nvSpPr>
        <p:spPr bwMode="auto">
          <a:xfrm>
            <a:off x="386877" y="5531943"/>
            <a:ext cx="2574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b="1" dirty="0"/>
              <a:t>Condensations</a:t>
            </a:r>
          </a:p>
        </p:txBody>
      </p:sp>
      <p:sp>
        <p:nvSpPr>
          <p:cNvPr id="11" name="CuadroTexto 10">
            <a:extLst>
              <a:ext uri="{FF2B5EF4-FFF2-40B4-BE49-F238E27FC236}">
                <a16:creationId xmlns:a16="http://schemas.microsoft.com/office/drawing/2014/main" id="{4259E5D5-BB94-4911-9DD9-80CE253D61CA}"/>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THERMOGRAPHY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10">
            <a:extLst>
              <a:ext uri="{FF2B5EF4-FFF2-40B4-BE49-F238E27FC236}">
                <a16:creationId xmlns:a16="http://schemas.microsoft.com/office/drawing/2014/main" id="{99F43ECC-20F8-4372-B8BF-E1F74A234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1" t="30434" r="58405"/>
          <a:stretch>
            <a:fillRect/>
          </a:stretch>
        </p:blipFill>
        <p:spPr bwMode="auto">
          <a:xfrm>
            <a:off x="2591780" y="1119851"/>
            <a:ext cx="3588347" cy="4618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8E011304-DB16-44BC-B0B0-2CD972CCBB95}"/>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U-THERMAL METER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5E75F5B-FD9D-4FE7-99EE-EDB688626E04}"/>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60419" name="3 Título">
            <a:extLst>
              <a:ext uri="{FF2B5EF4-FFF2-40B4-BE49-F238E27FC236}">
                <a16:creationId xmlns:a16="http://schemas.microsoft.com/office/drawing/2014/main" id="{15C20343-2C35-4589-9D03-1B713733C2BE}"/>
              </a:ext>
            </a:extLst>
          </p:cNvPr>
          <p:cNvSpPr>
            <a:spLocks noGrp="1"/>
          </p:cNvSpPr>
          <p:nvPr>
            <p:ph type="title"/>
          </p:nvPr>
        </p:nvSpPr>
        <p:spPr bwMode="auto">
          <a:xfrm>
            <a:off x="287338" y="215900"/>
            <a:ext cx="8713787"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Thermal transmittance</a:t>
            </a:r>
          </a:p>
        </p:txBody>
      </p:sp>
      <p:pic>
        <p:nvPicPr>
          <p:cNvPr id="60420" name="Picture 10">
            <a:extLst>
              <a:ext uri="{FF2B5EF4-FFF2-40B4-BE49-F238E27FC236}">
                <a16:creationId xmlns:a16="http://schemas.microsoft.com/office/drawing/2014/main" id="{0B280312-364D-4D32-9AF7-BDE4C8773DC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9152" t="18620" r="8046" b="63795"/>
          <a:stretch>
            <a:fillRect/>
          </a:stretch>
        </p:blipFill>
        <p:spPr bwMode="auto">
          <a:xfrm>
            <a:off x="4981301" y="2082801"/>
            <a:ext cx="3179763" cy="97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10">
            <a:extLst>
              <a:ext uri="{FF2B5EF4-FFF2-40B4-BE49-F238E27FC236}">
                <a16:creationId xmlns:a16="http://schemas.microsoft.com/office/drawing/2014/main" id="{CC8F12CB-E0DF-4EC0-A157-9B51EF680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28528" r="56477"/>
          <a:stretch>
            <a:fillRect/>
          </a:stretch>
        </p:blipFill>
        <p:spPr bwMode="auto">
          <a:xfrm>
            <a:off x="539552" y="2190749"/>
            <a:ext cx="3109638" cy="3830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422" name="Picture 10">
            <a:extLst>
              <a:ext uri="{FF2B5EF4-FFF2-40B4-BE49-F238E27FC236}">
                <a16:creationId xmlns:a16="http://schemas.microsoft.com/office/drawing/2014/main" id="{6727FDF6-0266-47D9-B49D-E2B1149FB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089" t="35150"/>
          <a:stretch>
            <a:fillRect/>
          </a:stretch>
        </p:blipFill>
        <p:spPr bwMode="auto">
          <a:xfrm>
            <a:off x="4560565" y="2968625"/>
            <a:ext cx="3384215" cy="305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3" name="1 CuadroTexto">
            <a:extLst>
              <a:ext uri="{FF2B5EF4-FFF2-40B4-BE49-F238E27FC236}">
                <a16:creationId xmlns:a16="http://schemas.microsoft.com/office/drawing/2014/main" id="{C667CF97-6744-49CF-93FF-4A783F46CA09}"/>
              </a:ext>
            </a:extLst>
          </p:cNvPr>
          <p:cNvSpPr txBox="1">
            <a:spLocks noChangeArrowheads="1"/>
          </p:cNvSpPr>
          <p:nvPr/>
        </p:nvSpPr>
        <p:spPr bwMode="auto">
          <a:xfrm>
            <a:off x="287338" y="1030288"/>
            <a:ext cx="828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rgbClr val="404040"/>
                </a:solidFill>
              </a:rPr>
              <a:t>The Thermal transmittance or U-Value, is the rate of transfer of heat through one square </a:t>
            </a:r>
            <a:r>
              <a:rPr lang="en-US" altLang="en-US" dirty="0" err="1">
                <a:solidFill>
                  <a:srgbClr val="404040"/>
                </a:solidFill>
              </a:rPr>
              <a:t>metre</a:t>
            </a:r>
            <a:r>
              <a:rPr lang="en-US" altLang="en-US" dirty="0">
                <a:solidFill>
                  <a:srgbClr val="404040"/>
                </a:solidFill>
              </a:rPr>
              <a:t> of a structure, divided by the difference in temperature across the structure. W/m</a:t>
            </a:r>
            <a:r>
              <a:rPr lang="en-US" altLang="en-US" baseline="30000" dirty="0">
                <a:solidFill>
                  <a:srgbClr val="404040"/>
                </a:solidFill>
              </a:rPr>
              <a:t>2</a:t>
            </a:r>
            <a:r>
              <a:rPr lang="en-US" altLang="en-US" dirty="0">
                <a:solidFill>
                  <a:srgbClr val="404040"/>
                </a:solidFill>
              </a:rPr>
              <a:t>K.</a:t>
            </a:r>
          </a:p>
        </p:txBody>
      </p:sp>
      <p:sp>
        <p:nvSpPr>
          <p:cNvPr id="8" name="CuadroTexto 7">
            <a:extLst>
              <a:ext uri="{FF2B5EF4-FFF2-40B4-BE49-F238E27FC236}">
                <a16:creationId xmlns:a16="http://schemas.microsoft.com/office/drawing/2014/main" id="{B5F34128-D127-4948-ABC1-05AC5C568983}"/>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U-THERMAL METER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Título">
            <a:extLst>
              <a:ext uri="{FF2B5EF4-FFF2-40B4-BE49-F238E27FC236}">
                <a16:creationId xmlns:a16="http://schemas.microsoft.com/office/drawing/2014/main" id="{6D79D87D-EE80-42D4-BD2B-97CDF4E85D12}"/>
              </a:ext>
            </a:extLst>
          </p:cNvPr>
          <p:cNvSpPr>
            <a:spLocks noGrp="1"/>
          </p:cNvSpPr>
          <p:nvPr>
            <p:ph type="title"/>
          </p:nvPr>
        </p:nvSpPr>
        <p:spPr bwMode="auto">
          <a:xfrm>
            <a:off x="395288" y="21590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Basis of calculation</a:t>
            </a:r>
          </a:p>
        </p:txBody>
      </p:sp>
      <p:pic>
        <p:nvPicPr>
          <p:cNvPr id="62467" name="4 Marcador de contenido" descr="Recorte de pantalla">
            <a:extLst>
              <a:ext uri="{FF2B5EF4-FFF2-40B4-BE49-F238E27FC236}">
                <a16:creationId xmlns:a16="http://schemas.microsoft.com/office/drawing/2014/main" id="{07822313-3BCD-45D0-B224-EAFCEF095F69}"/>
              </a:ext>
            </a:extLst>
          </p:cNvPr>
          <p:cNvPicPr>
            <a:picLocks noChangeAspect="1"/>
          </p:cNvPicPr>
          <p:nvPr/>
        </p:nvPicPr>
        <p:blipFill>
          <a:blip r:embed="rId3">
            <a:extLst>
              <a:ext uri="{28A0092B-C50C-407E-A947-70E740481C1C}">
                <a14:useLocalDpi xmlns:a14="http://schemas.microsoft.com/office/drawing/2010/main" val="0"/>
              </a:ext>
            </a:extLst>
          </a:blip>
          <a:srcRect l="6020" b="59972"/>
          <a:stretch>
            <a:fillRect/>
          </a:stretch>
        </p:blipFill>
        <p:spPr bwMode="auto">
          <a:xfrm>
            <a:off x="323528" y="711437"/>
            <a:ext cx="3926055" cy="199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10">
            <a:extLst>
              <a:ext uri="{FF2B5EF4-FFF2-40B4-BE49-F238E27FC236}">
                <a16:creationId xmlns:a16="http://schemas.microsoft.com/office/drawing/2014/main" id="{BC51DB14-69A3-47FF-A36A-92005DBF376B}"/>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49152" t="18620" r="8046" b="63795"/>
          <a:stretch>
            <a:fillRect/>
          </a:stretch>
        </p:blipFill>
        <p:spPr bwMode="auto">
          <a:xfrm>
            <a:off x="4572045" y="1254907"/>
            <a:ext cx="341683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6 CuadroTexto">
            <a:extLst>
              <a:ext uri="{FF2B5EF4-FFF2-40B4-BE49-F238E27FC236}">
                <a16:creationId xmlns:a16="http://schemas.microsoft.com/office/drawing/2014/main" id="{A9A3E829-1C5C-4DF0-96C0-5263DADBFA38}"/>
              </a:ext>
            </a:extLst>
          </p:cNvPr>
          <p:cNvSpPr txBox="1">
            <a:spLocks noChangeArrowheads="1"/>
          </p:cNvSpPr>
          <p:nvPr/>
        </p:nvSpPr>
        <p:spPr bwMode="auto">
          <a:xfrm>
            <a:off x="335874" y="2694831"/>
            <a:ext cx="8268376" cy="29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lnSpc>
                <a:spcPct val="150000"/>
              </a:lnSpc>
              <a:buFont typeface="Wingdings" panose="05000000000000000000" pitchFamily="2" charset="2"/>
              <a:buChar char="§"/>
            </a:pPr>
            <a:r>
              <a:rPr lang="en-US" altLang="en-US" sz="1800" dirty="0">
                <a:solidFill>
                  <a:srgbClr val="404040"/>
                </a:solidFill>
              </a:rPr>
              <a:t>The thermal transmittances of most walls and roofs can be calculated using ISO 6946. </a:t>
            </a:r>
          </a:p>
          <a:p>
            <a:pPr algn="l">
              <a:lnSpc>
                <a:spcPct val="150000"/>
              </a:lnSpc>
              <a:buFont typeface="Wingdings" panose="05000000000000000000" pitchFamily="2" charset="2"/>
              <a:buChar char="§"/>
            </a:pPr>
            <a:r>
              <a:rPr lang="en-US" altLang="en-US" sz="1800" dirty="0">
                <a:solidFill>
                  <a:srgbClr val="404040"/>
                </a:solidFill>
              </a:rPr>
              <a:t>For most ground floors it can be calculated using ISO 13370.</a:t>
            </a:r>
          </a:p>
          <a:p>
            <a:pPr algn="l">
              <a:lnSpc>
                <a:spcPct val="150000"/>
              </a:lnSpc>
              <a:buFont typeface="Wingdings" panose="05000000000000000000" pitchFamily="2" charset="2"/>
              <a:buChar char="§"/>
            </a:pPr>
            <a:r>
              <a:rPr lang="en-US" altLang="en-US" sz="1800" dirty="0">
                <a:solidFill>
                  <a:srgbClr val="404040"/>
                </a:solidFill>
              </a:rPr>
              <a:t>For most windows the thermal transmittance can be calculated using ISO 10077 or ISO 15099.</a:t>
            </a:r>
          </a:p>
          <a:p>
            <a:pPr algn="l">
              <a:lnSpc>
                <a:spcPct val="150000"/>
              </a:lnSpc>
              <a:buFont typeface="Wingdings" panose="05000000000000000000" pitchFamily="2" charset="2"/>
              <a:buChar char="§"/>
            </a:pPr>
            <a:r>
              <a:rPr lang="en-US" altLang="en-US" sz="1800" dirty="0">
                <a:solidFill>
                  <a:srgbClr val="404040"/>
                </a:solidFill>
              </a:rPr>
              <a:t>ISO 9869 describes how to measure the thermal transmittance of a structure experimentally.</a:t>
            </a:r>
          </a:p>
        </p:txBody>
      </p:sp>
      <p:sp>
        <p:nvSpPr>
          <p:cNvPr id="6" name="CuadroTexto 5">
            <a:extLst>
              <a:ext uri="{FF2B5EF4-FFF2-40B4-BE49-F238E27FC236}">
                <a16:creationId xmlns:a16="http://schemas.microsoft.com/office/drawing/2014/main" id="{1EA336CB-1856-456C-81E0-78F195AF06A7}"/>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U-THERMAL METER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Título">
            <a:extLst>
              <a:ext uri="{FF2B5EF4-FFF2-40B4-BE49-F238E27FC236}">
                <a16:creationId xmlns:a16="http://schemas.microsoft.com/office/drawing/2014/main" id="{17AF21CA-4B45-4B4E-AA39-EA925C14EF67}"/>
              </a:ext>
            </a:extLst>
          </p:cNvPr>
          <p:cNvSpPr>
            <a:spLocks noGrp="1"/>
          </p:cNvSpPr>
          <p:nvPr>
            <p:ph type="title"/>
          </p:nvPr>
        </p:nvSpPr>
        <p:spPr bwMode="auto">
          <a:xfrm>
            <a:off x="358775" y="107950"/>
            <a:ext cx="8208963"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Basis of calculation</a:t>
            </a:r>
          </a:p>
        </p:txBody>
      </p:sp>
      <p:pic>
        <p:nvPicPr>
          <p:cNvPr id="64515" name="4 Marcador de contenido" descr="Recorte de pantalla">
            <a:extLst>
              <a:ext uri="{FF2B5EF4-FFF2-40B4-BE49-F238E27FC236}">
                <a16:creationId xmlns:a16="http://schemas.microsoft.com/office/drawing/2014/main" id="{52DF1336-F274-482E-94A2-162179064B44}"/>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l="6020" t="54179"/>
          <a:stretch>
            <a:fillRect/>
          </a:stretch>
        </p:blipFill>
        <p:spPr bwMode="auto">
          <a:xfrm>
            <a:off x="190501" y="3393430"/>
            <a:ext cx="4075112" cy="2366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4 Marcador de contenido" descr="Recorte de pantalla">
            <a:extLst>
              <a:ext uri="{FF2B5EF4-FFF2-40B4-BE49-F238E27FC236}">
                <a16:creationId xmlns:a16="http://schemas.microsoft.com/office/drawing/2014/main" id="{3A770E58-1225-4F74-8824-691F2BEB7723}"/>
              </a:ext>
            </a:extLst>
          </p:cNvPr>
          <p:cNvPicPr>
            <a:picLocks noChangeAspect="1"/>
          </p:cNvPicPr>
          <p:nvPr/>
        </p:nvPicPr>
        <p:blipFill>
          <a:blip r:embed="rId3">
            <a:extLst>
              <a:ext uri="{28A0092B-C50C-407E-A947-70E740481C1C}">
                <a14:useLocalDpi xmlns:a14="http://schemas.microsoft.com/office/drawing/2010/main" val="0"/>
              </a:ext>
            </a:extLst>
          </a:blip>
          <a:srcRect l="6020" b="59972"/>
          <a:stretch>
            <a:fillRect/>
          </a:stretch>
        </p:blipFill>
        <p:spPr bwMode="auto">
          <a:xfrm>
            <a:off x="190500" y="1160463"/>
            <a:ext cx="4075113"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2 CuadroTexto">
            <a:extLst>
              <a:ext uri="{FF2B5EF4-FFF2-40B4-BE49-F238E27FC236}">
                <a16:creationId xmlns:a16="http://schemas.microsoft.com/office/drawing/2014/main" id="{2EAD6068-AA47-43C3-9F34-33D7155FD8E8}"/>
              </a:ext>
            </a:extLst>
          </p:cNvPr>
          <p:cNvSpPr txBox="1">
            <a:spLocks noChangeArrowheads="1"/>
          </p:cNvSpPr>
          <p:nvPr/>
        </p:nvSpPr>
        <p:spPr bwMode="auto">
          <a:xfrm>
            <a:off x="4311650" y="1523431"/>
            <a:ext cx="4832350" cy="37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lnSpc>
                <a:spcPct val="150000"/>
              </a:lnSpc>
              <a:buFont typeface="Wingdings" panose="05000000000000000000" pitchFamily="2" charset="2"/>
              <a:buChar char="§"/>
            </a:pPr>
            <a:r>
              <a:rPr lang="es-ES" altLang="en-US" sz="1600" b="1" dirty="0"/>
              <a:t>Q/A: </a:t>
            </a:r>
            <a:r>
              <a:rPr lang="es-ES" altLang="en-US" sz="1600" dirty="0" err="1"/>
              <a:t>The</a:t>
            </a:r>
            <a:r>
              <a:rPr lang="es-ES" altLang="en-US" sz="1600" dirty="0"/>
              <a:t> </a:t>
            </a:r>
            <a:r>
              <a:rPr lang="es-ES" altLang="en-US" sz="1600" dirty="0" err="1"/>
              <a:t>rate</a:t>
            </a:r>
            <a:r>
              <a:rPr lang="es-ES" altLang="en-US" sz="1600" dirty="0"/>
              <a:t> </a:t>
            </a:r>
            <a:r>
              <a:rPr lang="es-ES" altLang="en-US" sz="1600" dirty="0" err="1"/>
              <a:t>of</a:t>
            </a:r>
            <a:r>
              <a:rPr lang="es-ES" altLang="en-US" sz="1600" dirty="0"/>
              <a:t> </a:t>
            </a:r>
            <a:r>
              <a:rPr lang="es-ES" altLang="en-US" sz="1600" dirty="0" err="1"/>
              <a:t>heat</a:t>
            </a:r>
            <a:r>
              <a:rPr lang="es-ES" altLang="en-US" sz="1600" dirty="0"/>
              <a:t> and </a:t>
            </a:r>
            <a:r>
              <a:rPr lang="es-ES" altLang="en-US" sz="1600" dirty="0" err="1"/>
              <a:t>surface</a:t>
            </a:r>
            <a:r>
              <a:rPr lang="es-ES" altLang="en-US" sz="1600" dirty="0"/>
              <a:t> [W/m</a:t>
            </a:r>
            <a:r>
              <a:rPr lang="es-ES" altLang="en-US" sz="1600" baseline="30000" dirty="0"/>
              <a:t>2</a:t>
            </a:r>
            <a:r>
              <a:rPr lang="es-ES" altLang="en-US" sz="1600" dirty="0"/>
              <a:t>]</a:t>
            </a:r>
          </a:p>
          <a:p>
            <a:pPr algn="l">
              <a:lnSpc>
                <a:spcPct val="150000"/>
              </a:lnSpc>
              <a:buFont typeface="Wingdings" panose="05000000000000000000" pitchFamily="2" charset="2"/>
              <a:buChar char="§"/>
            </a:pPr>
            <a:r>
              <a:rPr lang="es-ES" altLang="en-US" sz="1600" b="1" dirty="0"/>
              <a:t>e: </a:t>
            </a:r>
            <a:r>
              <a:rPr lang="es-ES" altLang="en-US" sz="1600" dirty="0" err="1"/>
              <a:t>thickness</a:t>
            </a:r>
            <a:r>
              <a:rPr lang="es-ES" altLang="en-US" sz="1600" dirty="0"/>
              <a:t> [m]</a:t>
            </a:r>
          </a:p>
          <a:p>
            <a:pPr algn="l">
              <a:lnSpc>
                <a:spcPct val="150000"/>
              </a:lnSpc>
              <a:buFont typeface="Wingdings" panose="05000000000000000000" pitchFamily="2" charset="2"/>
              <a:buChar char="§"/>
            </a:pPr>
            <a:r>
              <a:rPr lang="es-ES" altLang="en-US" sz="1600" b="1" dirty="0"/>
              <a:t>k: </a:t>
            </a:r>
            <a:r>
              <a:rPr lang="es-ES" altLang="en-US" sz="1600" dirty="0" err="1"/>
              <a:t>heat</a:t>
            </a:r>
            <a:r>
              <a:rPr lang="es-ES" altLang="en-US" sz="1600" dirty="0"/>
              <a:t> </a:t>
            </a:r>
            <a:r>
              <a:rPr lang="es-ES" altLang="en-US" sz="1600" dirty="0" err="1"/>
              <a:t>conductivity</a:t>
            </a:r>
            <a:r>
              <a:rPr lang="es-ES" altLang="en-US" sz="1600" dirty="0"/>
              <a:t> [W/</a:t>
            </a:r>
            <a:r>
              <a:rPr lang="es-ES" altLang="en-US" sz="1600" dirty="0" err="1"/>
              <a:t>mK</a:t>
            </a:r>
            <a:r>
              <a:rPr lang="es-ES" altLang="en-US" sz="1600" dirty="0"/>
              <a:t>]</a:t>
            </a:r>
          </a:p>
          <a:p>
            <a:pPr algn="l">
              <a:lnSpc>
                <a:spcPct val="150000"/>
              </a:lnSpc>
              <a:buFont typeface="Wingdings" panose="05000000000000000000" pitchFamily="2" charset="2"/>
              <a:buChar char="§"/>
            </a:pPr>
            <a:r>
              <a:rPr lang="es-ES" altLang="en-US" sz="1600" b="1" dirty="0" err="1"/>
              <a:t>hci</a:t>
            </a:r>
            <a:r>
              <a:rPr lang="es-ES" altLang="en-US" sz="1600" b="1" dirty="0"/>
              <a:t>: </a:t>
            </a:r>
            <a:r>
              <a:rPr lang="es-ES" altLang="en-US" sz="1600" dirty="0" err="1"/>
              <a:t>indoor</a:t>
            </a:r>
            <a:r>
              <a:rPr lang="es-ES" altLang="en-US" sz="1600" dirty="0"/>
              <a:t> </a:t>
            </a:r>
            <a:r>
              <a:rPr lang="es-ES" altLang="en-US" sz="1600" dirty="0" err="1"/>
              <a:t>convection</a:t>
            </a:r>
            <a:r>
              <a:rPr lang="es-ES" altLang="en-US" sz="1600" dirty="0"/>
              <a:t> </a:t>
            </a:r>
            <a:r>
              <a:rPr lang="es-ES" altLang="en-US" sz="1600" dirty="0" err="1"/>
              <a:t>coefficient</a:t>
            </a:r>
            <a:r>
              <a:rPr lang="es-ES" altLang="en-US" sz="1600" dirty="0"/>
              <a:t> [W/m</a:t>
            </a:r>
            <a:r>
              <a:rPr lang="es-ES" altLang="en-US" sz="1600" baseline="30000" dirty="0"/>
              <a:t>2</a:t>
            </a:r>
            <a:r>
              <a:rPr lang="es-ES" altLang="en-US" sz="1600" dirty="0"/>
              <a:t>K]</a:t>
            </a:r>
          </a:p>
          <a:p>
            <a:pPr algn="l">
              <a:lnSpc>
                <a:spcPct val="150000"/>
              </a:lnSpc>
              <a:buFont typeface="Wingdings" panose="05000000000000000000" pitchFamily="2" charset="2"/>
              <a:buChar char="§"/>
            </a:pPr>
            <a:r>
              <a:rPr lang="es-ES" altLang="en-US" sz="1600" b="1" dirty="0" err="1"/>
              <a:t>hce</a:t>
            </a:r>
            <a:r>
              <a:rPr lang="es-ES" altLang="en-US" sz="1600" b="1" dirty="0"/>
              <a:t>: </a:t>
            </a:r>
            <a:r>
              <a:rPr lang="es-ES" altLang="en-US" sz="1600" dirty="0" err="1"/>
              <a:t>external</a:t>
            </a:r>
            <a:r>
              <a:rPr lang="es-ES" altLang="en-US" sz="1600" dirty="0"/>
              <a:t> </a:t>
            </a:r>
            <a:r>
              <a:rPr lang="es-ES" altLang="en-US" sz="1600" dirty="0" err="1"/>
              <a:t>convection</a:t>
            </a:r>
            <a:r>
              <a:rPr lang="es-ES" altLang="en-US" sz="1600" dirty="0"/>
              <a:t> </a:t>
            </a:r>
            <a:r>
              <a:rPr lang="es-ES" altLang="en-US" sz="1600" dirty="0" err="1"/>
              <a:t>coefficient</a:t>
            </a:r>
            <a:r>
              <a:rPr lang="es-ES" altLang="en-US" sz="1600" dirty="0"/>
              <a:t> [W/m</a:t>
            </a:r>
            <a:r>
              <a:rPr lang="es-ES" altLang="en-US" sz="1600" baseline="30000" dirty="0"/>
              <a:t>2</a:t>
            </a:r>
            <a:r>
              <a:rPr lang="es-ES" altLang="en-US" sz="1600" dirty="0"/>
              <a:t>K]</a:t>
            </a:r>
          </a:p>
          <a:p>
            <a:pPr algn="l">
              <a:lnSpc>
                <a:spcPct val="150000"/>
              </a:lnSpc>
              <a:buFont typeface="Wingdings" panose="05000000000000000000" pitchFamily="2" charset="2"/>
              <a:buChar char="§"/>
            </a:pPr>
            <a:r>
              <a:rPr lang="es-ES" altLang="en-US" sz="1600" b="1" dirty="0"/>
              <a:t>Ti: </a:t>
            </a:r>
            <a:r>
              <a:rPr lang="es-ES" altLang="en-US" sz="1600" dirty="0" err="1"/>
              <a:t>indoor</a:t>
            </a:r>
            <a:r>
              <a:rPr lang="es-ES" altLang="en-US" sz="1600" dirty="0"/>
              <a:t> </a:t>
            </a:r>
            <a:r>
              <a:rPr lang="es-ES" altLang="en-US" sz="1600" dirty="0" err="1"/>
              <a:t>temperature</a:t>
            </a:r>
            <a:r>
              <a:rPr lang="es-ES" altLang="en-US" sz="1600" dirty="0"/>
              <a:t> [</a:t>
            </a:r>
            <a:r>
              <a:rPr lang="es-ES" altLang="en-US" sz="1600" dirty="0" err="1"/>
              <a:t>ºC</a:t>
            </a:r>
            <a:r>
              <a:rPr lang="es-ES" altLang="en-US" sz="1600" dirty="0"/>
              <a:t>]</a:t>
            </a:r>
          </a:p>
          <a:p>
            <a:pPr algn="l">
              <a:lnSpc>
                <a:spcPct val="150000"/>
              </a:lnSpc>
              <a:buFont typeface="Wingdings" panose="05000000000000000000" pitchFamily="2" charset="2"/>
              <a:buChar char="§"/>
            </a:pPr>
            <a:r>
              <a:rPr lang="es-ES" altLang="en-US" sz="1600" b="1" dirty="0" err="1"/>
              <a:t>Tsi</a:t>
            </a:r>
            <a:r>
              <a:rPr lang="es-ES" altLang="en-US" sz="1600" b="1" dirty="0"/>
              <a:t>: </a:t>
            </a:r>
            <a:r>
              <a:rPr lang="es-ES" altLang="en-US" sz="1600" dirty="0" err="1"/>
              <a:t>indoor</a:t>
            </a:r>
            <a:r>
              <a:rPr lang="es-ES" altLang="en-US" sz="1600" dirty="0"/>
              <a:t> </a:t>
            </a:r>
            <a:r>
              <a:rPr lang="es-ES" altLang="en-US" sz="1600" dirty="0" err="1"/>
              <a:t>surface</a:t>
            </a:r>
            <a:r>
              <a:rPr lang="es-ES" altLang="en-US" sz="1600" dirty="0"/>
              <a:t> </a:t>
            </a:r>
            <a:r>
              <a:rPr lang="es-ES" altLang="en-US" sz="1600" dirty="0" err="1"/>
              <a:t>temperature</a:t>
            </a:r>
            <a:r>
              <a:rPr lang="es-ES" altLang="en-US" sz="1600" dirty="0"/>
              <a:t> [</a:t>
            </a:r>
            <a:r>
              <a:rPr lang="es-ES" altLang="en-US" sz="1600" dirty="0" err="1"/>
              <a:t>ºC</a:t>
            </a:r>
            <a:r>
              <a:rPr lang="es-ES" altLang="en-US" sz="1600" dirty="0"/>
              <a:t>]</a:t>
            </a:r>
          </a:p>
          <a:p>
            <a:pPr algn="l">
              <a:lnSpc>
                <a:spcPct val="150000"/>
              </a:lnSpc>
              <a:buFont typeface="Wingdings" panose="05000000000000000000" pitchFamily="2" charset="2"/>
              <a:buChar char="§"/>
            </a:pPr>
            <a:r>
              <a:rPr lang="es-ES" altLang="en-US" sz="1600" b="1" dirty="0"/>
              <a:t>Te: </a:t>
            </a:r>
            <a:r>
              <a:rPr lang="es-ES" altLang="en-US" sz="1600" dirty="0" err="1"/>
              <a:t>outdoor</a:t>
            </a:r>
            <a:r>
              <a:rPr lang="es-ES" altLang="en-US" sz="1600" dirty="0"/>
              <a:t> </a:t>
            </a:r>
            <a:r>
              <a:rPr lang="es-ES" altLang="en-US" sz="1600" dirty="0" err="1"/>
              <a:t>temperature</a:t>
            </a:r>
            <a:r>
              <a:rPr lang="es-ES" altLang="en-US" sz="1600" dirty="0"/>
              <a:t> [</a:t>
            </a:r>
            <a:r>
              <a:rPr lang="es-ES" altLang="en-US" sz="1600" dirty="0" err="1"/>
              <a:t>ºC</a:t>
            </a:r>
            <a:r>
              <a:rPr lang="es-ES" altLang="en-US" sz="1600" dirty="0"/>
              <a:t>]</a:t>
            </a:r>
          </a:p>
          <a:p>
            <a:pPr algn="l">
              <a:lnSpc>
                <a:spcPct val="150000"/>
              </a:lnSpc>
              <a:buFont typeface="Wingdings" panose="05000000000000000000" pitchFamily="2" charset="2"/>
              <a:buChar char="§"/>
            </a:pPr>
            <a:r>
              <a:rPr lang="es-ES" altLang="en-US" sz="1600" b="1" dirty="0" err="1"/>
              <a:t>Tse</a:t>
            </a:r>
            <a:r>
              <a:rPr lang="es-ES" altLang="en-US" sz="1600" b="1" dirty="0"/>
              <a:t>: </a:t>
            </a:r>
            <a:r>
              <a:rPr lang="es-ES" altLang="en-US" sz="1600" dirty="0" err="1"/>
              <a:t>outdoor</a:t>
            </a:r>
            <a:r>
              <a:rPr lang="es-ES" altLang="en-US" sz="1600" dirty="0"/>
              <a:t> </a:t>
            </a:r>
            <a:r>
              <a:rPr lang="es-ES" altLang="en-US" sz="1600" dirty="0" err="1"/>
              <a:t>surface</a:t>
            </a:r>
            <a:r>
              <a:rPr lang="es-ES" altLang="en-US" sz="1600" dirty="0"/>
              <a:t> </a:t>
            </a:r>
            <a:r>
              <a:rPr lang="es-ES" altLang="en-US" sz="1600" dirty="0" err="1"/>
              <a:t>temperature</a:t>
            </a:r>
            <a:r>
              <a:rPr lang="es-ES" altLang="en-US" sz="1600" dirty="0"/>
              <a:t> [</a:t>
            </a:r>
            <a:r>
              <a:rPr lang="es-ES" altLang="en-US" sz="1600" dirty="0" err="1"/>
              <a:t>ºC</a:t>
            </a:r>
            <a:r>
              <a:rPr lang="es-ES" altLang="en-US" sz="1600" dirty="0"/>
              <a:t>]</a:t>
            </a:r>
          </a:p>
          <a:p>
            <a:pPr algn="l">
              <a:lnSpc>
                <a:spcPct val="150000"/>
              </a:lnSpc>
              <a:buFont typeface="Wingdings" panose="05000000000000000000" pitchFamily="2" charset="2"/>
              <a:buChar char="§"/>
            </a:pPr>
            <a:r>
              <a:rPr lang="es-ES" altLang="en-US" sz="1600" b="1" dirty="0"/>
              <a:t>U: </a:t>
            </a:r>
            <a:r>
              <a:rPr lang="es-ES" altLang="en-US" sz="1600" dirty="0"/>
              <a:t>U-</a:t>
            </a:r>
            <a:r>
              <a:rPr lang="es-ES" altLang="en-US" sz="1600" dirty="0" err="1"/>
              <a:t>Value</a:t>
            </a:r>
            <a:r>
              <a:rPr lang="es-ES" altLang="en-US" sz="1600" dirty="0"/>
              <a:t> </a:t>
            </a:r>
            <a:r>
              <a:rPr lang="es-ES" altLang="en-US" sz="1600" dirty="0" err="1"/>
              <a:t>of</a:t>
            </a:r>
            <a:r>
              <a:rPr lang="es-ES" altLang="en-US" sz="1600" dirty="0"/>
              <a:t> transfer </a:t>
            </a:r>
            <a:r>
              <a:rPr lang="es-ES" altLang="en-US" sz="1600" dirty="0" err="1"/>
              <a:t>of</a:t>
            </a:r>
            <a:r>
              <a:rPr lang="es-ES" altLang="en-US" sz="1600" dirty="0"/>
              <a:t> </a:t>
            </a:r>
            <a:r>
              <a:rPr lang="es-ES" altLang="en-US" sz="1600" dirty="0" err="1"/>
              <a:t>heat</a:t>
            </a:r>
            <a:r>
              <a:rPr lang="es-ES" altLang="en-US" sz="1600" dirty="0"/>
              <a:t> [W/m</a:t>
            </a:r>
            <a:r>
              <a:rPr lang="es-ES" altLang="en-US" sz="1600" baseline="30000" dirty="0"/>
              <a:t>2</a:t>
            </a:r>
            <a:r>
              <a:rPr lang="es-ES" altLang="en-US" sz="1600" dirty="0"/>
              <a:t>K]</a:t>
            </a:r>
          </a:p>
        </p:txBody>
      </p:sp>
      <p:sp>
        <p:nvSpPr>
          <p:cNvPr id="9" name="CuadroTexto 8">
            <a:extLst>
              <a:ext uri="{FF2B5EF4-FFF2-40B4-BE49-F238E27FC236}">
                <a16:creationId xmlns:a16="http://schemas.microsoft.com/office/drawing/2014/main" id="{CF7A7EDF-405B-441A-89BD-E90825C4E084}"/>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U-THERMAL METER</a:t>
            </a:r>
          </a:p>
        </p:txBody>
      </p:sp>
      <p:sp>
        <p:nvSpPr>
          <p:cNvPr id="2" name="CuadroTexto 1">
            <a:extLst>
              <a:ext uri="{FF2B5EF4-FFF2-40B4-BE49-F238E27FC236}">
                <a16:creationId xmlns:a16="http://schemas.microsoft.com/office/drawing/2014/main" id="{8BA5927E-1029-4B01-AA14-60CDF1387820}"/>
              </a:ext>
            </a:extLst>
          </p:cNvPr>
          <p:cNvSpPr txBox="1"/>
          <p:nvPr/>
        </p:nvSpPr>
        <p:spPr>
          <a:xfrm>
            <a:off x="144464" y="3556645"/>
            <a:ext cx="1942954" cy="261610"/>
          </a:xfrm>
          <a:prstGeom prst="rect">
            <a:avLst/>
          </a:prstGeom>
          <a:solidFill>
            <a:schemeClr val="bg1"/>
          </a:solidFill>
        </p:spPr>
        <p:txBody>
          <a:bodyPr wrap="square" rtlCol="0">
            <a:spAutoFit/>
          </a:bodyPr>
          <a:lstStyle/>
          <a:p>
            <a:pPr algn="ctr"/>
            <a:r>
              <a:rPr lang="en-GB" sz="1100" dirty="0"/>
              <a:t>Ambient heat flow - wall</a:t>
            </a:r>
          </a:p>
        </p:txBody>
      </p:sp>
      <p:sp>
        <p:nvSpPr>
          <p:cNvPr id="8" name="CuadroTexto 7">
            <a:extLst>
              <a:ext uri="{FF2B5EF4-FFF2-40B4-BE49-F238E27FC236}">
                <a16:creationId xmlns:a16="http://schemas.microsoft.com/office/drawing/2014/main" id="{90614C30-49CF-4677-A649-F2DC53DA8F5F}"/>
              </a:ext>
            </a:extLst>
          </p:cNvPr>
          <p:cNvSpPr txBox="1"/>
          <p:nvPr/>
        </p:nvSpPr>
        <p:spPr>
          <a:xfrm>
            <a:off x="190500" y="4446106"/>
            <a:ext cx="1942954" cy="261610"/>
          </a:xfrm>
          <a:prstGeom prst="rect">
            <a:avLst/>
          </a:prstGeom>
          <a:solidFill>
            <a:schemeClr val="bg1"/>
          </a:solidFill>
        </p:spPr>
        <p:txBody>
          <a:bodyPr wrap="square" rtlCol="0">
            <a:spAutoFit/>
          </a:bodyPr>
          <a:lstStyle/>
          <a:p>
            <a:pPr algn="ctr"/>
            <a:r>
              <a:rPr lang="en-GB" sz="1100" dirty="0"/>
              <a:t>Flow through a wall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Título">
            <a:extLst>
              <a:ext uri="{FF2B5EF4-FFF2-40B4-BE49-F238E27FC236}">
                <a16:creationId xmlns:a16="http://schemas.microsoft.com/office/drawing/2014/main" id="{6D40A501-38F5-49FD-A906-51B248CC5A07}"/>
              </a:ext>
            </a:extLst>
          </p:cNvPr>
          <p:cNvSpPr>
            <a:spLocks noGrp="1"/>
          </p:cNvSpPr>
          <p:nvPr>
            <p:ph type="title"/>
          </p:nvPr>
        </p:nvSpPr>
        <p:spPr bwMode="auto">
          <a:xfrm>
            <a:off x="395288" y="10795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Basis of calculation</a:t>
            </a:r>
          </a:p>
        </p:txBody>
      </p:sp>
      <p:pic>
        <p:nvPicPr>
          <p:cNvPr id="66563" name="4 Marcador de contenido" descr="Recorte de pantalla">
            <a:extLst>
              <a:ext uri="{FF2B5EF4-FFF2-40B4-BE49-F238E27FC236}">
                <a16:creationId xmlns:a16="http://schemas.microsoft.com/office/drawing/2014/main" id="{517AE84E-1103-4031-9108-1C2EFA3FB22E}"/>
              </a:ext>
            </a:extLst>
          </p:cNvPr>
          <p:cNvPicPr>
            <a:picLocks noChangeAspect="1"/>
          </p:cNvPicPr>
          <p:nvPr/>
        </p:nvPicPr>
        <p:blipFill>
          <a:blip r:embed="rId3">
            <a:extLst>
              <a:ext uri="{28A0092B-C50C-407E-A947-70E740481C1C}">
                <a14:useLocalDpi xmlns:a14="http://schemas.microsoft.com/office/drawing/2010/main" val="0"/>
              </a:ext>
            </a:extLst>
          </a:blip>
          <a:srcRect l="6020" b="59972"/>
          <a:stretch>
            <a:fillRect/>
          </a:stretch>
        </p:blipFill>
        <p:spPr bwMode="auto">
          <a:xfrm>
            <a:off x="452198" y="1016732"/>
            <a:ext cx="4073525"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
            <a:extLst>
              <a:ext uri="{FF2B5EF4-FFF2-40B4-BE49-F238E27FC236}">
                <a16:creationId xmlns:a16="http://schemas.microsoft.com/office/drawing/2014/main" id="{F2D565B8-C66A-4794-B2D4-0F892FBAAFD0}"/>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52065" t="48164" r="37186" b="40508"/>
          <a:stretch>
            <a:fillRect/>
          </a:stretch>
        </p:blipFill>
        <p:spPr bwMode="auto">
          <a:xfrm>
            <a:off x="710960" y="3772756"/>
            <a:ext cx="1778000" cy="1054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6565" name="10 CuadroTexto">
            <a:extLst>
              <a:ext uri="{FF2B5EF4-FFF2-40B4-BE49-F238E27FC236}">
                <a16:creationId xmlns:a16="http://schemas.microsoft.com/office/drawing/2014/main" id="{7E8FED5F-4011-47EA-BA6E-EF0274743514}"/>
              </a:ext>
            </a:extLst>
          </p:cNvPr>
          <p:cNvSpPr txBox="1">
            <a:spLocks noChangeArrowheads="1"/>
          </p:cNvSpPr>
          <p:nvPr/>
        </p:nvSpPr>
        <p:spPr bwMode="auto">
          <a:xfrm>
            <a:off x="2600523" y="3258726"/>
            <a:ext cx="6003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b="1" dirty="0">
                <a:latin typeface="Tahoma" panose="020B0604030504040204" pitchFamily="34" charset="0"/>
              </a:rPr>
              <a:t>Thermal Resistance</a:t>
            </a:r>
            <a:r>
              <a:rPr lang="es-ES" altLang="en-US" b="1" dirty="0"/>
              <a:t>:</a:t>
            </a:r>
          </a:p>
          <a:p>
            <a:pPr eaLnBrk="1" hangingPunct="1"/>
            <a:endParaRPr lang="en-US" altLang="en-US" b="1" dirty="0"/>
          </a:p>
          <a:p>
            <a:pPr eaLnBrk="1" hangingPunct="1"/>
            <a:r>
              <a:rPr lang="en-US" altLang="en-US" b="1" dirty="0"/>
              <a:t>R</a:t>
            </a:r>
            <a:r>
              <a:rPr lang="en-US" altLang="en-US" b="1" baseline="-25000" dirty="0"/>
              <a:t>T</a:t>
            </a:r>
            <a:r>
              <a:rPr lang="en-US" altLang="en-US" b="1" dirty="0"/>
              <a:t> = </a:t>
            </a:r>
            <a:r>
              <a:rPr lang="en-US" altLang="en-US" b="1" dirty="0" err="1"/>
              <a:t>R</a:t>
            </a:r>
            <a:r>
              <a:rPr lang="en-US" altLang="en-US" b="1" baseline="-25000" dirty="0" err="1"/>
              <a:t>si</a:t>
            </a:r>
            <a:r>
              <a:rPr lang="en-US" altLang="en-US" b="1" dirty="0"/>
              <a:t> + R</a:t>
            </a:r>
            <a:r>
              <a:rPr lang="en-US" altLang="en-US" b="1" baseline="-25000" dirty="0"/>
              <a:t>1</a:t>
            </a:r>
            <a:r>
              <a:rPr lang="en-US" altLang="en-US" b="1" dirty="0"/>
              <a:t> + R</a:t>
            </a:r>
            <a:r>
              <a:rPr lang="en-US" altLang="en-US" b="1" baseline="-25000" dirty="0"/>
              <a:t>2</a:t>
            </a:r>
            <a:r>
              <a:rPr lang="en-US" altLang="en-US" b="1" dirty="0"/>
              <a:t> + ··· +R</a:t>
            </a:r>
            <a:r>
              <a:rPr lang="en-US" altLang="en-US" b="1" baseline="-25000" dirty="0"/>
              <a:t>N</a:t>
            </a:r>
            <a:r>
              <a:rPr lang="en-US" altLang="en-US" b="1" dirty="0"/>
              <a:t> + </a:t>
            </a:r>
            <a:r>
              <a:rPr lang="en-US" altLang="en-US" b="1" dirty="0" err="1"/>
              <a:t>R</a:t>
            </a:r>
            <a:r>
              <a:rPr lang="en-US" altLang="en-US" b="1" baseline="-25000" dirty="0" err="1"/>
              <a:t>se</a:t>
            </a:r>
            <a:r>
              <a:rPr lang="en-US" altLang="en-US" b="1" baseline="-25000" dirty="0"/>
              <a:t> </a:t>
            </a:r>
          </a:p>
          <a:p>
            <a:pPr eaLnBrk="1" hangingPunct="1"/>
            <a:endParaRPr lang="en-US" altLang="en-US" b="1" baseline="-25000" dirty="0"/>
          </a:p>
          <a:p>
            <a:pPr eaLnBrk="1" hangingPunct="1"/>
            <a:r>
              <a:rPr lang="en-US" altLang="en-US" dirty="0"/>
              <a:t>[m</a:t>
            </a:r>
            <a:r>
              <a:rPr lang="en-US" altLang="en-US" baseline="30000" dirty="0"/>
              <a:t>2</a:t>
            </a:r>
            <a:r>
              <a:rPr lang="en-US" altLang="en-US" dirty="0"/>
              <a:t>K/W]</a:t>
            </a:r>
            <a:endParaRPr lang="es-ES" altLang="en-US" dirty="0"/>
          </a:p>
          <a:p>
            <a:pPr eaLnBrk="1" hangingPunct="1"/>
            <a:endParaRPr lang="es-ES" altLang="en-US" dirty="0"/>
          </a:p>
        </p:txBody>
      </p:sp>
      <p:pic>
        <p:nvPicPr>
          <p:cNvPr id="66566" name="0 Imagen">
            <a:extLst>
              <a:ext uri="{FF2B5EF4-FFF2-40B4-BE49-F238E27FC236}">
                <a16:creationId xmlns:a16="http://schemas.microsoft.com/office/drawing/2014/main" id="{6CBF93B0-7D04-4E35-A862-7F5B0EFD5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510" y="1129980"/>
            <a:ext cx="2586836"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12 CuadroTexto">
            <a:extLst>
              <a:ext uri="{FF2B5EF4-FFF2-40B4-BE49-F238E27FC236}">
                <a16:creationId xmlns:a16="http://schemas.microsoft.com/office/drawing/2014/main" id="{EAABFF82-C47B-4195-92C5-8FF9C28ADE91}"/>
              </a:ext>
            </a:extLst>
          </p:cNvPr>
          <p:cNvSpPr txBox="1">
            <a:spLocks noChangeArrowheads="1"/>
          </p:cNvSpPr>
          <p:nvPr/>
        </p:nvSpPr>
        <p:spPr bwMode="auto">
          <a:xfrm>
            <a:off x="2612727" y="5387472"/>
            <a:ext cx="3167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2400" b="1">
                <a:solidFill>
                  <a:schemeClr val="accent1"/>
                </a:solidFill>
              </a:rPr>
              <a:t>R = e (m)/k (W/</a:t>
            </a:r>
            <a:r>
              <a:rPr lang="es-ES" altLang="en-US" sz="2400" b="1" err="1">
                <a:solidFill>
                  <a:schemeClr val="accent1"/>
                </a:solidFill>
              </a:rPr>
              <a:t>mK</a:t>
            </a:r>
            <a:r>
              <a:rPr lang="es-ES" altLang="en-US" sz="2400" b="1">
                <a:solidFill>
                  <a:schemeClr val="accent1"/>
                </a:solidFill>
              </a:rPr>
              <a:t>)</a:t>
            </a:r>
          </a:p>
          <a:p>
            <a:pPr eaLnBrk="1" hangingPunct="1"/>
            <a:endParaRPr lang="es-ES" altLang="en-US" sz="2400" b="1">
              <a:solidFill>
                <a:schemeClr val="accent1"/>
              </a:solidFill>
            </a:endParaRPr>
          </a:p>
        </p:txBody>
      </p:sp>
      <p:sp>
        <p:nvSpPr>
          <p:cNvPr id="8" name="CuadroTexto 7">
            <a:extLst>
              <a:ext uri="{FF2B5EF4-FFF2-40B4-BE49-F238E27FC236}">
                <a16:creationId xmlns:a16="http://schemas.microsoft.com/office/drawing/2014/main" id="{6AE65C37-F587-42B5-B186-4FF674FAB771}"/>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U-THERMAL METER</a:t>
            </a:r>
          </a:p>
        </p:txBody>
      </p:sp>
      <p:sp>
        <p:nvSpPr>
          <p:cNvPr id="2" name="Rectángulo: esquinas redondeadas 1">
            <a:extLst>
              <a:ext uri="{FF2B5EF4-FFF2-40B4-BE49-F238E27FC236}">
                <a16:creationId xmlns:a16="http://schemas.microsoft.com/office/drawing/2014/main" id="{472AA42A-9AC5-474B-B1FC-D72508EA3849}"/>
              </a:ext>
            </a:extLst>
          </p:cNvPr>
          <p:cNvSpPr/>
          <p:nvPr/>
        </p:nvSpPr>
        <p:spPr>
          <a:xfrm>
            <a:off x="3567282" y="3729956"/>
            <a:ext cx="4104456" cy="1167359"/>
          </a:xfrm>
          <a:prstGeom prst="roundRect">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3 Título">
            <a:extLst>
              <a:ext uri="{FF2B5EF4-FFF2-40B4-BE49-F238E27FC236}">
                <a16:creationId xmlns:a16="http://schemas.microsoft.com/office/drawing/2014/main" id="{742A71D8-0C38-4A57-A85A-1A96BD257546}"/>
              </a:ext>
            </a:extLst>
          </p:cNvPr>
          <p:cNvSpPr>
            <a:spLocks noGrp="1"/>
          </p:cNvSpPr>
          <p:nvPr>
            <p:ph type="title"/>
          </p:nvPr>
        </p:nvSpPr>
        <p:spPr bwMode="auto">
          <a:xfrm>
            <a:off x="792163" y="288925"/>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How is the measurement?</a:t>
            </a:r>
          </a:p>
        </p:txBody>
      </p:sp>
      <p:pic>
        <p:nvPicPr>
          <p:cNvPr id="68611" name="4 Imagen" descr="Recorte de pantalla">
            <a:extLst>
              <a:ext uri="{FF2B5EF4-FFF2-40B4-BE49-F238E27FC236}">
                <a16:creationId xmlns:a16="http://schemas.microsoft.com/office/drawing/2014/main" id="{43D0D9CA-BB59-4B8C-951D-7E5656C2A998}"/>
              </a:ext>
            </a:extLst>
          </p:cNvPr>
          <p:cNvPicPr>
            <a:picLocks noChangeAspect="1"/>
          </p:cNvPicPr>
          <p:nvPr/>
        </p:nvPicPr>
        <p:blipFill rotWithShape="1">
          <a:blip r:embed="rId3">
            <a:extLst>
              <a:ext uri="{28A0092B-C50C-407E-A947-70E740481C1C}">
                <a14:useLocalDpi xmlns:a14="http://schemas.microsoft.com/office/drawing/2010/main" val="0"/>
              </a:ext>
            </a:extLst>
          </a:blip>
          <a:srcRect t="455"/>
          <a:stretch/>
        </p:blipFill>
        <p:spPr bwMode="auto">
          <a:xfrm>
            <a:off x="479118" y="2775853"/>
            <a:ext cx="2447925" cy="2876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7 Rectángulo">
            <a:extLst>
              <a:ext uri="{FF2B5EF4-FFF2-40B4-BE49-F238E27FC236}">
                <a16:creationId xmlns:a16="http://schemas.microsoft.com/office/drawing/2014/main" id="{04EF1565-FB8E-4DBF-BF2F-6436D95DCD5C}"/>
              </a:ext>
            </a:extLst>
          </p:cNvPr>
          <p:cNvSpPr/>
          <p:nvPr/>
        </p:nvSpPr>
        <p:spPr>
          <a:xfrm>
            <a:off x="3192249" y="2677133"/>
            <a:ext cx="5472633" cy="2800767"/>
          </a:xfrm>
          <a:prstGeom prst="rect">
            <a:avLst/>
          </a:prstGeom>
        </p:spPr>
        <p:txBody>
          <a:bodyPr wrap="square">
            <a:spAutoFit/>
          </a:bodyPr>
          <a:lstStyle/>
          <a:p>
            <a:pPr algn="just">
              <a:defRPr/>
            </a:pPr>
            <a:r>
              <a:rPr lang="es-ES" sz="1600" dirty="0" err="1">
                <a:solidFill>
                  <a:srgbClr val="404040"/>
                </a:solidFill>
                <a:latin typeface="Arial" charset="0"/>
              </a:rPr>
              <a:t>The</a:t>
            </a:r>
            <a:r>
              <a:rPr lang="es-ES" sz="1600" dirty="0">
                <a:solidFill>
                  <a:srgbClr val="404040"/>
                </a:solidFill>
                <a:latin typeface="Arial" charset="0"/>
              </a:rPr>
              <a:t> </a:t>
            </a:r>
            <a:r>
              <a:rPr lang="es-ES" sz="1600" dirty="0" err="1">
                <a:solidFill>
                  <a:srgbClr val="404040"/>
                </a:solidFill>
                <a:latin typeface="Arial" charset="0"/>
              </a:rPr>
              <a:t>external</a:t>
            </a:r>
            <a:r>
              <a:rPr lang="es-ES" sz="1600" dirty="0">
                <a:solidFill>
                  <a:srgbClr val="404040"/>
                </a:solidFill>
                <a:latin typeface="Arial" charset="0"/>
              </a:rPr>
              <a:t> </a:t>
            </a:r>
            <a:r>
              <a:rPr lang="es-ES" sz="1600" dirty="0" err="1">
                <a:solidFill>
                  <a:srgbClr val="404040"/>
                </a:solidFill>
                <a:latin typeface="Arial" charset="0"/>
              </a:rPr>
              <a:t>conditions</a:t>
            </a:r>
            <a:r>
              <a:rPr lang="es-ES" sz="1600" dirty="0">
                <a:solidFill>
                  <a:srgbClr val="404040"/>
                </a:solidFill>
                <a:latin typeface="Arial" charset="0"/>
              </a:rPr>
              <a:t> </a:t>
            </a:r>
            <a:r>
              <a:rPr lang="es-ES" sz="1600" dirty="0" err="1">
                <a:solidFill>
                  <a:srgbClr val="404040"/>
                </a:solidFill>
                <a:latin typeface="Arial" charset="0"/>
              </a:rPr>
              <a:t>influence</a:t>
            </a:r>
            <a:r>
              <a:rPr lang="es-ES" sz="1600" dirty="0">
                <a:solidFill>
                  <a:srgbClr val="404040"/>
                </a:solidFill>
                <a:latin typeface="Arial" charset="0"/>
              </a:rPr>
              <a:t>:</a:t>
            </a:r>
          </a:p>
          <a:p>
            <a:pPr marL="285750" indent="-285750" algn="just">
              <a:buFont typeface="Wingdings" panose="05000000000000000000" pitchFamily="2" charset="2"/>
              <a:buChar char="§"/>
              <a:defRPr/>
            </a:pPr>
            <a:r>
              <a:rPr lang="en-US" sz="1600" dirty="0">
                <a:solidFill>
                  <a:srgbClr val="404040"/>
                </a:solidFill>
                <a:latin typeface="Arial" charset="0"/>
              </a:rPr>
              <a:t>The difference in temperature between the inside and outside of the building is at least 5°C.</a:t>
            </a:r>
          </a:p>
          <a:p>
            <a:pPr marL="285750" indent="-285750" algn="just">
              <a:buFont typeface="Wingdings" panose="05000000000000000000" pitchFamily="2" charset="2"/>
              <a:buChar char="§"/>
              <a:defRPr/>
            </a:pPr>
            <a:r>
              <a:rPr lang="en-US" sz="1600" dirty="0">
                <a:solidFill>
                  <a:srgbClr val="404040"/>
                </a:solidFill>
                <a:latin typeface="Arial" charset="0"/>
              </a:rPr>
              <a:t>The weather is cloudy rather than sunny </a:t>
            </a:r>
          </a:p>
          <a:p>
            <a:pPr marL="285750" indent="-285750" algn="just">
              <a:buFont typeface="Wingdings" panose="05000000000000000000" pitchFamily="2" charset="2"/>
              <a:buChar char="§"/>
              <a:defRPr/>
            </a:pPr>
            <a:r>
              <a:rPr lang="en-US" sz="1600" dirty="0">
                <a:solidFill>
                  <a:srgbClr val="404040"/>
                </a:solidFill>
                <a:latin typeface="Arial" charset="0"/>
              </a:rPr>
              <a:t>There is good thermal contact between the heat flux meter and the wall or roof being tested.</a:t>
            </a:r>
          </a:p>
          <a:p>
            <a:pPr marL="285750" indent="-285750" algn="just">
              <a:buFont typeface="Wingdings" panose="05000000000000000000" pitchFamily="2" charset="2"/>
              <a:buChar char="§"/>
              <a:defRPr/>
            </a:pPr>
            <a:r>
              <a:rPr lang="en-US" sz="1600" dirty="0">
                <a:solidFill>
                  <a:srgbClr val="404040"/>
                </a:solidFill>
                <a:latin typeface="Arial" charset="0"/>
              </a:rPr>
              <a:t>The monitoring of heat flow and temperatures is carried out over at least 72 hours.</a:t>
            </a:r>
          </a:p>
          <a:p>
            <a:pPr marL="285750" indent="-285750" algn="just">
              <a:buFont typeface="Wingdings" panose="05000000000000000000" pitchFamily="2" charset="2"/>
              <a:buChar char="§"/>
              <a:defRPr/>
            </a:pPr>
            <a:r>
              <a:rPr lang="en-US" sz="1600" dirty="0">
                <a:solidFill>
                  <a:srgbClr val="404040"/>
                </a:solidFill>
                <a:latin typeface="Arial" charset="0"/>
              </a:rPr>
              <a:t>Different spots on a building element are measured or a thermographic camera is used to secure the homogeneity of the building element.</a:t>
            </a:r>
          </a:p>
        </p:txBody>
      </p:sp>
      <p:sp>
        <p:nvSpPr>
          <p:cNvPr id="68613" name="5 Rectángulo">
            <a:extLst>
              <a:ext uri="{FF2B5EF4-FFF2-40B4-BE49-F238E27FC236}">
                <a16:creationId xmlns:a16="http://schemas.microsoft.com/office/drawing/2014/main" id="{06E775F2-18E1-4C05-AF7B-01B870A341CD}"/>
              </a:ext>
            </a:extLst>
          </p:cNvPr>
          <p:cNvSpPr>
            <a:spLocks noChangeArrowheads="1"/>
          </p:cNvSpPr>
          <p:nvPr/>
        </p:nvSpPr>
        <p:spPr bwMode="auto">
          <a:xfrm>
            <a:off x="323851" y="800708"/>
            <a:ext cx="835260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solidFill>
                  <a:srgbClr val="404040"/>
                </a:solidFill>
              </a:rPr>
              <a:t>ISO 9869 describes how to measure the thermal transmittance of a roof or a wall by using heat flux meters. These heat flux meters usually consist of thermopiles which provide an electrical signal. </a:t>
            </a:r>
          </a:p>
          <a:p>
            <a:pPr algn="just"/>
            <a:endParaRPr lang="es-ES" altLang="en-US" sz="1600" dirty="0">
              <a:solidFill>
                <a:srgbClr val="404040"/>
              </a:solidFill>
            </a:endParaRPr>
          </a:p>
          <a:p>
            <a:pPr algn="just"/>
            <a:r>
              <a:rPr lang="en-US" altLang="en-US" sz="1600" dirty="0">
                <a:solidFill>
                  <a:srgbClr val="404040"/>
                </a:solidFill>
              </a:rPr>
              <a:t>For most wall and roof constructions the heat flux meter needs to monitor heat flows continuously for a period of 72 hours to be conform the ISO 9869 standard. </a:t>
            </a:r>
          </a:p>
        </p:txBody>
      </p:sp>
      <p:sp>
        <p:nvSpPr>
          <p:cNvPr id="6" name="CuadroTexto 5">
            <a:extLst>
              <a:ext uri="{FF2B5EF4-FFF2-40B4-BE49-F238E27FC236}">
                <a16:creationId xmlns:a16="http://schemas.microsoft.com/office/drawing/2014/main" id="{6DC9C1EA-2244-4077-B2B1-BE5A3AD4D54D}"/>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U-THERMAL METER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3 Título">
            <a:extLst>
              <a:ext uri="{FF2B5EF4-FFF2-40B4-BE49-F238E27FC236}">
                <a16:creationId xmlns:a16="http://schemas.microsoft.com/office/drawing/2014/main" id="{ABC20CA2-4891-4B44-84C8-69F11539FBCD}"/>
              </a:ext>
            </a:extLst>
          </p:cNvPr>
          <p:cNvSpPr>
            <a:spLocks noGrp="1"/>
          </p:cNvSpPr>
          <p:nvPr>
            <p:ph type="title"/>
          </p:nvPr>
        </p:nvSpPr>
        <p:spPr bwMode="auto">
          <a:xfrm>
            <a:off x="395288" y="21590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U-Value Meter</a:t>
            </a:r>
          </a:p>
        </p:txBody>
      </p:sp>
      <p:pic>
        <p:nvPicPr>
          <p:cNvPr id="70659" name="4 Imagen" descr="Recorte de pantalla">
            <a:extLst>
              <a:ext uri="{FF2B5EF4-FFF2-40B4-BE49-F238E27FC236}">
                <a16:creationId xmlns:a16="http://schemas.microsoft.com/office/drawing/2014/main" id="{8A8A962E-4B4B-41A9-BE16-0F326DC6B719}"/>
              </a:ext>
            </a:extLst>
          </p:cNvPr>
          <p:cNvPicPr>
            <a:picLocks noChangeAspect="1"/>
          </p:cNvPicPr>
          <p:nvPr/>
        </p:nvPicPr>
        <p:blipFill rotWithShape="1">
          <a:blip r:embed="rId3">
            <a:extLst>
              <a:ext uri="{28A0092B-C50C-407E-A947-70E740481C1C}">
                <a14:useLocalDpi xmlns:a14="http://schemas.microsoft.com/office/drawing/2010/main" val="0"/>
              </a:ext>
            </a:extLst>
          </a:blip>
          <a:srcRect t="729"/>
          <a:stretch/>
        </p:blipFill>
        <p:spPr bwMode="auto">
          <a:xfrm>
            <a:off x="395287" y="1738403"/>
            <a:ext cx="3020839" cy="3539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0660" name="7 Rectángulo">
            <a:extLst>
              <a:ext uri="{FF2B5EF4-FFF2-40B4-BE49-F238E27FC236}">
                <a16:creationId xmlns:a16="http://schemas.microsoft.com/office/drawing/2014/main" id="{8239F2B2-1BE2-4AD4-9B5B-0A26BBA688D3}"/>
              </a:ext>
            </a:extLst>
          </p:cNvPr>
          <p:cNvSpPr>
            <a:spLocks noChangeArrowheads="1"/>
          </p:cNvSpPr>
          <p:nvPr/>
        </p:nvSpPr>
        <p:spPr bwMode="auto">
          <a:xfrm>
            <a:off x="3635896" y="1700213"/>
            <a:ext cx="529253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US" altLang="en-US" sz="1600" dirty="0">
                <a:solidFill>
                  <a:srgbClr val="404040"/>
                </a:solidFill>
              </a:rPr>
              <a:t>Wireless measurement data transmission via radio;</a:t>
            </a:r>
          </a:p>
          <a:p>
            <a:pPr algn="l"/>
            <a:endParaRPr lang="en-US" altLang="en-US" sz="1600" dirty="0">
              <a:solidFill>
                <a:srgbClr val="404040"/>
              </a:solidFill>
            </a:endParaRPr>
          </a:p>
          <a:p>
            <a:pPr algn="l"/>
            <a:r>
              <a:rPr lang="en-US" altLang="en-US" sz="1600" dirty="0">
                <a:solidFill>
                  <a:srgbClr val="404040"/>
                </a:solidFill>
              </a:rPr>
              <a:t>Both indoors and outdoors temperature measurements can be carried out simultaneously;</a:t>
            </a:r>
          </a:p>
          <a:p>
            <a:pPr algn="l"/>
            <a:endParaRPr lang="en-US" altLang="en-US" sz="1600" dirty="0">
              <a:solidFill>
                <a:srgbClr val="404040"/>
              </a:solidFill>
            </a:endParaRPr>
          </a:p>
          <a:p>
            <a:pPr algn="l"/>
            <a:r>
              <a:rPr lang="en-US" altLang="en-US" sz="1600" dirty="0">
                <a:solidFill>
                  <a:srgbClr val="404040"/>
                </a:solidFill>
              </a:rPr>
              <a:t>To calculate the U-Value is possible thanks of three sensors or thermopiles in contact with the wall. These sensors measure the indoor conditions; </a:t>
            </a:r>
          </a:p>
          <a:p>
            <a:pPr algn="l"/>
            <a:endParaRPr lang="en-US" altLang="en-US" sz="1600" dirty="0">
              <a:solidFill>
                <a:srgbClr val="404040"/>
              </a:solidFill>
            </a:endParaRPr>
          </a:p>
          <a:p>
            <a:pPr algn="l"/>
            <a:r>
              <a:rPr lang="en-US" altLang="en-US" sz="1600" dirty="0">
                <a:solidFill>
                  <a:srgbClr val="404040"/>
                </a:solidFill>
              </a:rPr>
              <a:t>The U-Value Meter registers all the values and calculates the U-Value;</a:t>
            </a:r>
          </a:p>
          <a:p>
            <a:pPr algn="l"/>
            <a:endParaRPr lang="en-US" altLang="en-US" sz="1600" dirty="0">
              <a:solidFill>
                <a:srgbClr val="404040"/>
              </a:solidFill>
            </a:endParaRPr>
          </a:p>
          <a:p>
            <a:pPr algn="l"/>
            <a:r>
              <a:rPr lang="en-US" altLang="en-US" sz="1600" dirty="0">
                <a:solidFill>
                  <a:srgbClr val="404040"/>
                </a:solidFill>
              </a:rPr>
              <a:t>This equipment measures both temperature and humidity. </a:t>
            </a:r>
          </a:p>
        </p:txBody>
      </p:sp>
      <p:sp>
        <p:nvSpPr>
          <p:cNvPr id="70661" name="1 CuadroTexto">
            <a:extLst>
              <a:ext uri="{FF2B5EF4-FFF2-40B4-BE49-F238E27FC236}">
                <a16:creationId xmlns:a16="http://schemas.microsoft.com/office/drawing/2014/main" id="{1D71E720-33DB-4F0B-B0D8-BE84D979BCD5}"/>
              </a:ext>
            </a:extLst>
          </p:cNvPr>
          <p:cNvSpPr txBox="1">
            <a:spLocks noChangeArrowheads="1"/>
          </p:cNvSpPr>
          <p:nvPr/>
        </p:nvSpPr>
        <p:spPr bwMode="auto">
          <a:xfrm>
            <a:off x="791580" y="1043444"/>
            <a:ext cx="7237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sz="1800" b="1" dirty="0">
                <a:solidFill>
                  <a:srgbClr val="2AA4A4"/>
                </a:solidFill>
              </a:rPr>
              <a:t>E.g. </a:t>
            </a:r>
            <a:r>
              <a:rPr lang="en-US" altLang="en-US" sz="1800" b="1" dirty="0" err="1">
                <a:solidFill>
                  <a:srgbClr val="2AA4A4"/>
                </a:solidFill>
              </a:rPr>
              <a:t>Testo</a:t>
            </a:r>
            <a:r>
              <a:rPr lang="en-US" altLang="en-US" sz="1800" b="1" dirty="0">
                <a:solidFill>
                  <a:srgbClr val="2AA4A4"/>
                </a:solidFill>
              </a:rPr>
              <a:t> 635-2 U-value set and </a:t>
            </a:r>
            <a:r>
              <a:rPr lang="en-US" altLang="en-US" sz="1800" b="1" dirty="0" err="1">
                <a:solidFill>
                  <a:srgbClr val="2AA4A4"/>
                </a:solidFill>
              </a:rPr>
              <a:t>thermohygrometer</a:t>
            </a:r>
            <a:endParaRPr lang="en-US" altLang="en-US" sz="1800" b="1" dirty="0">
              <a:solidFill>
                <a:srgbClr val="2AA4A4"/>
              </a:solidFill>
            </a:endParaRPr>
          </a:p>
        </p:txBody>
      </p:sp>
      <p:sp>
        <p:nvSpPr>
          <p:cNvPr id="6" name="CuadroTexto 5">
            <a:extLst>
              <a:ext uri="{FF2B5EF4-FFF2-40B4-BE49-F238E27FC236}">
                <a16:creationId xmlns:a16="http://schemas.microsoft.com/office/drawing/2014/main" id="{32B3F564-4420-412E-92E0-66C299A7381B}"/>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U-THERMAL METER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3 Título">
            <a:extLst>
              <a:ext uri="{FF2B5EF4-FFF2-40B4-BE49-F238E27FC236}">
                <a16:creationId xmlns:a16="http://schemas.microsoft.com/office/drawing/2014/main" id="{0B88F45F-0D7B-4255-8DD0-5C79B59E7DE1}"/>
              </a:ext>
            </a:extLst>
          </p:cNvPr>
          <p:cNvSpPr>
            <a:spLocks noGrp="1"/>
          </p:cNvSpPr>
          <p:nvPr>
            <p:ph type="title"/>
          </p:nvPr>
        </p:nvSpPr>
        <p:spPr bwMode="auto">
          <a:xfrm>
            <a:off x="395288" y="21590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U-Value Meter</a:t>
            </a:r>
          </a:p>
        </p:txBody>
      </p:sp>
      <p:pic>
        <p:nvPicPr>
          <p:cNvPr id="72707" name="4 Imagen" descr="Recorte de pantalla">
            <a:extLst>
              <a:ext uri="{FF2B5EF4-FFF2-40B4-BE49-F238E27FC236}">
                <a16:creationId xmlns:a16="http://schemas.microsoft.com/office/drawing/2014/main" id="{24E392F9-4F63-461C-B857-C9C83F31394C}"/>
              </a:ext>
            </a:extLst>
          </p:cNvPr>
          <p:cNvPicPr>
            <a:picLocks noChangeAspect="1"/>
          </p:cNvPicPr>
          <p:nvPr/>
        </p:nvPicPr>
        <p:blipFill rotWithShape="1">
          <a:blip r:embed="rId3">
            <a:extLst>
              <a:ext uri="{28A0092B-C50C-407E-A947-70E740481C1C}">
                <a14:useLocalDpi xmlns:a14="http://schemas.microsoft.com/office/drawing/2010/main" val="0"/>
              </a:ext>
            </a:extLst>
          </a:blip>
          <a:srcRect t="1849"/>
          <a:stretch/>
        </p:blipFill>
        <p:spPr bwMode="auto">
          <a:xfrm>
            <a:off x="330553" y="1628799"/>
            <a:ext cx="3217588" cy="3725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2708" name="7 Rectángulo">
            <a:extLst>
              <a:ext uri="{FF2B5EF4-FFF2-40B4-BE49-F238E27FC236}">
                <a16:creationId xmlns:a16="http://schemas.microsoft.com/office/drawing/2014/main" id="{B7315B35-29C0-41D8-9E5D-501BF9406C13}"/>
              </a:ext>
            </a:extLst>
          </p:cNvPr>
          <p:cNvSpPr>
            <a:spLocks noChangeArrowheads="1"/>
          </p:cNvSpPr>
          <p:nvPr/>
        </p:nvSpPr>
        <p:spPr bwMode="auto">
          <a:xfrm>
            <a:off x="3735707" y="1720840"/>
            <a:ext cx="507774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800" dirty="0">
                <a:solidFill>
                  <a:srgbClr val="404040"/>
                </a:solidFill>
              </a:rPr>
              <a:t>The difference in temperature between the inside and outside of the building is at least 15°C;</a:t>
            </a:r>
          </a:p>
          <a:p>
            <a:pPr algn="just"/>
            <a:endParaRPr lang="en-US" altLang="en-US" sz="1800" dirty="0">
              <a:solidFill>
                <a:srgbClr val="404040"/>
              </a:solidFill>
            </a:endParaRPr>
          </a:p>
          <a:p>
            <a:pPr algn="just"/>
            <a:r>
              <a:rPr lang="en-US" altLang="en-US" sz="1800" dirty="0">
                <a:solidFill>
                  <a:srgbClr val="404040"/>
                </a:solidFill>
              </a:rPr>
              <a:t>Measurement in stable zones of the walls; Avoid thermal bridges and unions;</a:t>
            </a:r>
          </a:p>
          <a:p>
            <a:pPr algn="just"/>
            <a:endParaRPr lang="en-US" altLang="en-US" sz="1800" dirty="0">
              <a:solidFill>
                <a:srgbClr val="404040"/>
              </a:solidFill>
            </a:endParaRPr>
          </a:p>
          <a:p>
            <a:pPr algn="just"/>
            <a:r>
              <a:rPr lang="en-US" altLang="en-US" sz="1800" dirty="0">
                <a:solidFill>
                  <a:srgbClr val="404040"/>
                </a:solidFill>
              </a:rPr>
              <a:t>The external surface should be protected from the snow, wind, rain or sun radiation;</a:t>
            </a:r>
          </a:p>
          <a:p>
            <a:pPr algn="just"/>
            <a:endParaRPr lang="en-US" altLang="en-US" sz="1800" dirty="0">
              <a:solidFill>
                <a:srgbClr val="404040"/>
              </a:solidFill>
            </a:endParaRPr>
          </a:p>
          <a:p>
            <a:pPr algn="just"/>
            <a:r>
              <a:rPr lang="en-US" altLang="en-US" sz="1800" dirty="0">
                <a:solidFill>
                  <a:srgbClr val="404040"/>
                </a:solidFill>
              </a:rPr>
              <a:t>Indoor temperature should be constant during the measurement period.</a:t>
            </a:r>
          </a:p>
        </p:txBody>
      </p:sp>
      <p:sp>
        <p:nvSpPr>
          <p:cNvPr id="72709" name="5 CuadroTexto">
            <a:extLst>
              <a:ext uri="{FF2B5EF4-FFF2-40B4-BE49-F238E27FC236}">
                <a16:creationId xmlns:a16="http://schemas.microsoft.com/office/drawing/2014/main" id="{2CE6FAB6-12CB-4598-B704-CB346CF7F3B4}"/>
              </a:ext>
            </a:extLst>
          </p:cNvPr>
          <p:cNvSpPr txBox="1">
            <a:spLocks noChangeArrowheads="1"/>
          </p:cNvSpPr>
          <p:nvPr/>
        </p:nvSpPr>
        <p:spPr bwMode="auto">
          <a:xfrm>
            <a:off x="-527628" y="1226981"/>
            <a:ext cx="4933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sz="1200" b="1" dirty="0" err="1">
                <a:solidFill>
                  <a:srgbClr val="2AA4A4"/>
                </a:solidFill>
              </a:rPr>
              <a:t>Testo</a:t>
            </a:r>
            <a:r>
              <a:rPr lang="en-US" altLang="en-US" sz="1200" b="1" dirty="0">
                <a:solidFill>
                  <a:srgbClr val="2AA4A4"/>
                </a:solidFill>
              </a:rPr>
              <a:t> 635-2 U-value set and </a:t>
            </a:r>
            <a:r>
              <a:rPr lang="en-US" altLang="en-US" sz="1200" b="1" dirty="0" err="1">
                <a:solidFill>
                  <a:srgbClr val="2AA4A4"/>
                </a:solidFill>
              </a:rPr>
              <a:t>thermohygrometer</a:t>
            </a:r>
            <a:endParaRPr lang="en-US" altLang="en-US" sz="1200" b="1" dirty="0">
              <a:solidFill>
                <a:srgbClr val="2AA4A4"/>
              </a:solidFill>
            </a:endParaRPr>
          </a:p>
        </p:txBody>
      </p:sp>
      <p:sp>
        <p:nvSpPr>
          <p:cNvPr id="6" name="CuadroTexto 5">
            <a:extLst>
              <a:ext uri="{FF2B5EF4-FFF2-40B4-BE49-F238E27FC236}">
                <a16:creationId xmlns:a16="http://schemas.microsoft.com/office/drawing/2014/main" id="{E06E1E3C-6B9D-4BAA-9122-B5C77AF8F1F3}"/>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U-THERMAL METER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CuadroTexto">
            <a:extLst>
              <a:ext uri="{FF2B5EF4-FFF2-40B4-BE49-F238E27FC236}">
                <a16:creationId xmlns:a16="http://schemas.microsoft.com/office/drawing/2014/main" id="{32AF703A-9DA0-4F36-B05E-13C36F594CEF}"/>
              </a:ext>
            </a:extLst>
          </p:cNvPr>
          <p:cNvSpPr txBox="1">
            <a:spLocks noChangeArrowheads="1"/>
          </p:cNvSpPr>
          <p:nvPr/>
        </p:nvSpPr>
        <p:spPr bwMode="auto">
          <a:xfrm>
            <a:off x="623825" y="2009999"/>
            <a:ext cx="723233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sz="2400">
              <a:solidFill>
                <a:srgbClr val="E15606"/>
              </a:solidFill>
            </a:endParaRPr>
          </a:p>
        </p:txBody>
      </p:sp>
      <p:sp>
        <p:nvSpPr>
          <p:cNvPr id="8" name="Text Box 2">
            <a:extLst>
              <a:ext uri="{FF2B5EF4-FFF2-40B4-BE49-F238E27FC236}">
                <a16:creationId xmlns:a16="http://schemas.microsoft.com/office/drawing/2014/main" id="{DC67DD6A-37CA-4EF6-8551-12BBC8C021E9}"/>
              </a:ext>
            </a:extLst>
          </p:cNvPr>
          <p:cNvSpPr txBox="1">
            <a:spLocks noChangeArrowheads="1"/>
          </p:cNvSpPr>
          <p:nvPr/>
        </p:nvSpPr>
        <p:spPr bwMode="auto">
          <a:xfrm>
            <a:off x="385700" y="1052736"/>
            <a:ext cx="7930716"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spcAft>
                <a:spcPct val="50000"/>
              </a:spcAft>
              <a:defRPr/>
            </a:pPr>
            <a:r>
              <a:rPr lang="es-ES" b="1" u="sng" dirty="0" err="1">
                <a:solidFill>
                  <a:srgbClr val="FFC000"/>
                </a:solidFill>
                <a:latin typeface="+mj-lt"/>
              </a:rPr>
              <a:t>Lighting</a:t>
            </a:r>
            <a:r>
              <a:rPr lang="es-ES" dirty="0">
                <a:solidFill>
                  <a:srgbClr val="FFC000"/>
                </a:solidFill>
                <a:latin typeface="+mj-lt"/>
                <a:cs typeface="+mn-cs"/>
              </a:rPr>
              <a:t>: </a:t>
            </a:r>
            <a:r>
              <a:rPr lang="en-US" dirty="0">
                <a:solidFill>
                  <a:srgbClr val="404040"/>
                </a:solidFill>
                <a:latin typeface="+mj-lt"/>
              </a:rPr>
              <a:t>the measure of the power of electromagnetic radiation  related to visible light.</a:t>
            </a:r>
          </a:p>
          <a:p>
            <a:pPr algn="just">
              <a:spcAft>
                <a:spcPct val="50000"/>
              </a:spcAft>
              <a:defRPr/>
            </a:pPr>
            <a:r>
              <a:rPr lang="es-ES" b="1" u="sng" dirty="0" err="1">
                <a:solidFill>
                  <a:srgbClr val="FFC000"/>
                </a:solidFill>
                <a:latin typeface="+mj-lt"/>
              </a:rPr>
              <a:t>Luminous</a:t>
            </a:r>
            <a:r>
              <a:rPr lang="es-ES" b="1" u="sng" dirty="0">
                <a:solidFill>
                  <a:srgbClr val="FFC000"/>
                </a:solidFill>
                <a:latin typeface="+mj-lt"/>
              </a:rPr>
              <a:t> flux</a:t>
            </a:r>
            <a:r>
              <a:rPr lang="es-ES" dirty="0">
                <a:solidFill>
                  <a:srgbClr val="FFC000"/>
                </a:solidFill>
                <a:latin typeface="+mj-lt"/>
                <a:cs typeface="+mn-cs"/>
              </a:rPr>
              <a:t>: </a:t>
            </a:r>
            <a:r>
              <a:rPr lang="en-US" dirty="0">
                <a:solidFill>
                  <a:srgbClr val="404040"/>
                </a:solidFill>
                <a:latin typeface="+mj-lt"/>
              </a:rPr>
              <a:t> objective measure of the useful light emitted by a light source. </a:t>
            </a:r>
          </a:p>
          <a:p>
            <a:pPr algn="just">
              <a:spcAft>
                <a:spcPct val="50000"/>
              </a:spcAft>
              <a:defRPr/>
            </a:pPr>
            <a:r>
              <a:rPr lang="en-US" dirty="0">
                <a:solidFill>
                  <a:srgbClr val="404040"/>
                </a:solidFill>
                <a:latin typeface="+mj-lt"/>
              </a:rPr>
              <a:t>Symbol: F 							</a:t>
            </a:r>
          </a:p>
          <a:p>
            <a:pPr algn="just">
              <a:spcAft>
                <a:spcPct val="50000"/>
              </a:spcAft>
              <a:defRPr/>
            </a:pPr>
            <a:r>
              <a:rPr lang="en-US" dirty="0">
                <a:solidFill>
                  <a:srgbClr val="404040"/>
                </a:solidFill>
                <a:latin typeface="+mj-lt"/>
              </a:rPr>
              <a:t>Units: lumen (</a:t>
            </a:r>
            <a:r>
              <a:rPr lang="en-US" dirty="0" err="1">
                <a:solidFill>
                  <a:srgbClr val="404040"/>
                </a:solidFill>
                <a:latin typeface="+mj-lt"/>
              </a:rPr>
              <a:t>lm</a:t>
            </a:r>
            <a:r>
              <a:rPr lang="en-US" dirty="0">
                <a:solidFill>
                  <a:srgbClr val="404040"/>
                </a:solidFill>
                <a:latin typeface="+mj-lt"/>
              </a:rPr>
              <a:t>)</a:t>
            </a:r>
          </a:p>
          <a:p>
            <a:pPr algn="just">
              <a:spcAft>
                <a:spcPct val="50000"/>
              </a:spcAft>
              <a:defRPr/>
            </a:pPr>
            <a:endParaRPr lang="es-ES" sz="1800" dirty="0">
              <a:solidFill>
                <a:srgbClr val="002857"/>
              </a:solidFill>
              <a:latin typeface="+mj-lt"/>
              <a:cs typeface="+mn-cs"/>
            </a:endParaRPr>
          </a:p>
          <a:p>
            <a:pPr algn="just">
              <a:spcAft>
                <a:spcPct val="50000"/>
              </a:spcAft>
              <a:defRPr/>
            </a:pPr>
            <a:r>
              <a:rPr lang="es-ES" b="1" u="sng" dirty="0" err="1">
                <a:solidFill>
                  <a:srgbClr val="FFC000"/>
                </a:solidFill>
                <a:latin typeface="+mj-lt"/>
              </a:rPr>
              <a:t>Luminous</a:t>
            </a:r>
            <a:r>
              <a:rPr lang="es-ES" b="1" u="sng" dirty="0">
                <a:solidFill>
                  <a:srgbClr val="FFC000"/>
                </a:solidFill>
                <a:latin typeface="+mj-lt"/>
              </a:rPr>
              <a:t> </a:t>
            </a:r>
            <a:r>
              <a:rPr lang="es-ES" b="1" u="sng" dirty="0" err="1">
                <a:solidFill>
                  <a:srgbClr val="FFC000"/>
                </a:solidFill>
                <a:latin typeface="+mj-lt"/>
              </a:rPr>
              <a:t>intensity</a:t>
            </a:r>
            <a:r>
              <a:rPr lang="es-ES" sz="1800" b="1" dirty="0">
                <a:solidFill>
                  <a:srgbClr val="FFC000"/>
                </a:solidFill>
                <a:latin typeface="+mj-lt"/>
                <a:cs typeface="+mn-cs"/>
              </a:rPr>
              <a:t>: </a:t>
            </a:r>
            <a:r>
              <a:rPr lang="en-US" dirty="0">
                <a:solidFill>
                  <a:srgbClr val="404040"/>
                </a:solidFill>
                <a:latin typeface="+mj-lt"/>
              </a:rPr>
              <a:t>the flux that is radiated by a light source in a determinate direction.</a:t>
            </a:r>
            <a:r>
              <a:rPr lang="es-ES" sz="1800" dirty="0">
                <a:solidFill>
                  <a:srgbClr val="404040"/>
                </a:solidFill>
                <a:cs typeface="+mn-cs"/>
              </a:rPr>
              <a:t>	</a:t>
            </a:r>
            <a:r>
              <a:rPr lang="es-ES" sz="1800" dirty="0">
                <a:solidFill>
                  <a:srgbClr val="002857"/>
                </a:solidFill>
                <a:cs typeface="+mn-cs"/>
              </a:rPr>
              <a:t>				</a:t>
            </a:r>
          </a:p>
          <a:p>
            <a:pPr algn="just">
              <a:spcAft>
                <a:spcPct val="50000"/>
              </a:spcAft>
              <a:defRPr/>
            </a:pPr>
            <a:r>
              <a:rPr lang="es-ES" i="1" dirty="0">
                <a:solidFill>
                  <a:srgbClr val="404040"/>
                </a:solidFill>
                <a:latin typeface="+mj-lt"/>
              </a:rPr>
              <a:t>Symbol: I</a:t>
            </a:r>
          </a:p>
          <a:p>
            <a:pPr algn="just">
              <a:spcAft>
                <a:spcPct val="50000"/>
              </a:spcAft>
              <a:defRPr/>
            </a:pPr>
            <a:r>
              <a:rPr lang="es-ES" i="1" dirty="0" err="1">
                <a:solidFill>
                  <a:srgbClr val="404040"/>
                </a:solidFill>
                <a:latin typeface="+mj-lt"/>
              </a:rPr>
              <a:t>Units</a:t>
            </a:r>
            <a:r>
              <a:rPr lang="es-ES" i="1" dirty="0">
                <a:solidFill>
                  <a:srgbClr val="404040"/>
                </a:solidFill>
                <a:latin typeface="+mj-lt"/>
              </a:rPr>
              <a:t>: candela (cd)</a:t>
            </a:r>
          </a:p>
          <a:p>
            <a:pPr algn="just">
              <a:spcAft>
                <a:spcPct val="50000"/>
              </a:spcAft>
              <a:defRPr/>
            </a:pPr>
            <a:endParaRPr lang="en-GB" sz="2400" dirty="0">
              <a:solidFill>
                <a:srgbClr val="002857"/>
              </a:solidFill>
              <a:latin typeface="+mj-lt"/>
              <a:cs typeface="+mn-cs"/>
            </a:endParaRPr>
          </a:p>
        </p:txBody>
      </p:sp>
      <p:pic>
        <p:nvPicPr>
          <p:cNvPr id="16390" name="Picture 4" descr="Curva fotometrica">
            <a:extLst>
              <a:ext uri="{FF2B5EF4-FFF2-40B4-BE49-F238E27FC236}">
                <a16:creationId xmlns:a16="http://schemas.microsoft.com/office/drawing/2014/main" id="{3C24434C-FD69-47A2-87F1-F14EDBE9E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041069"/>
            <a:ext cx="2199747" cy="1767104"/>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46A490F6-DA19-4948-9E64-0E9B5A2C1A05}"/>
              </a:ext>
            </a:extLst>
          </p:cNvPr>
          <p:cNvGrpSpPr/>
          <p:nvPr/>
        </p:nvGrpSpPr>
        <p:grpSpPr>
          <a:xfrm>
            <a:off x="10368" y="8620"/>
            <a:ext cx="8763496" cy="756084"/>
            <a:chOff x="10368" y="8620"/>
            <a:chExt cx="8763496" cy="756084"/>
          </a:xfrm>
        </p:grpSpPr>
        <p:sp>
          <p:nvSpPr>
            <p:cNvPr id="11" name="Titel 1">
              <a:extLst>
                <a:ext uri="{FF2B5EF4-FFF2-40B4-BE49-F238E27FC236}">
                  <a16:creationId xmlns:a16="http://schemas.microsoft.com/office/drawing/2014/main" id="{D3CEC8D7-7B94-491B-B9AD-F7758F2A628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lighting</a:t>
              </a:r>
            </a:p>
          </p:txBody>
        </p:sp>
        <p:sp>
          <p:nvSpPr>
            <p:cNvPr id="12" name="Round Diagonal Corner Rectangle 9">
              <a:extLst>
                <a:ext uri="{FF2B5EF4-FFF2-40B4-BE49-F238E27FC236}">
                  <a16:creationId xmlns:a16="http://schemas.microsoft.com/office/drawing/2014/main" id="{BC1171AF-42D0-48D1-A6FD-F08EBF37894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7D250E96-3695-41CC-A64F-3A6642753BBB}"/>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3E1B6F24-87A3-47BC-B050-3CEC5A843FDC}"/>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3" name="Imagen 2">
            <a:extLst>
              <a:ext uri="{FF2B5EF4-FFF2-40B4-BE49-F238E27FC236}">
                <a16:creationId xmlns:a16="http://schemas.microsoft.com/office/drawing/2014/main" id="{3F4663A2-2267-4192-BBE4-A739F86CDFE7}"/>
              </a:ext>
            </a:extLst>
          </p:cNvPr>
          <p:cNvPicPr>
            <a:picLocks noChangeAspect="1"/>
          </p:cNvPicPr>
          <p:nvPr/>
        </p:nvPicPr>
        <p:blipFill rotWithShape="1">
          <a:blip r:embed="rId4">
            <a:extLst>
              <a:ext uri="{28A0092B-C50C-407E-A947-70E740481C1C}">
                <a14:useLocalDpi xmlns:a14="http://schemas.microsoft.com/office/drawing/2010/main" val="0"/>
              </a:ext>
            </a:extLst>
          </a:blip>
          <a:srcRect l="19760" t="13608" r="21440" b="11206"/>
          <a:stretch/>
        </p:blipFill>
        <p:spPr>
          <a:xfrm>
            <a:off x="3624434" y="2081104"/>
            <a:ext cx="936516" cy="1197502"/>
          </a:xfrm>
          <a:prstGeom prst="rect">
            <a:avLst/>
          </a:prstGeom>
        </p:spPr>
      </p:pic>
      <p:sp>
        <p:nvSpPr>
          <p:cNvPr id="4" name="Rectángulo 3">
            <a:extLst>
              <a:ext uri="{FF2B5EF4-FFF2-40B4-BE49-F238E27FC236}">
                <a16:creationId xmlns:a16="http://schemas.microsoft.com/office/drawing/2014/main" id="{95CD1080-9445-415D-AFD6-FD73CF0285C4}"/>
              </a:ext>
            </a:extLst>
          </p:cNvPr>
          <p:cNvSpPr/>
          <p:nvPr/>
        </p:nvSpPr>
        <p:spPr>
          <a:xfrm>
            <a:off x="4495915" y="2598284"/>
            <a:ext cx="1130438" cy="276999"/>
          </a:xfrm>
          <a:prstGeom prst="rect">
            <a:avLst/>
          </a:prstGeom>
        </p:spPr>
        <p:txBody>
          <a:bodyPr wrap="none">
            <a:spAutoFit/>
          </a:bodyPr>
          <a:lstStyle/>
          <a:p>
            <a:r>
              <a:rPr lang="es-ES" sz="1200" dirty="0" err="1">
                <a:solidFill>
                  <a:srgbClr val="404040"/>
                </a:solidFill>
              </a:rPr>
              <a:t>Luminous</a:t>
            </a:r>
            <a:r>
              <a:rPr lang="es-ES" sz="1200" dirty="0">
                <a:solidFill>
                  <a:srgbClr val="404040"/>
                </a:solidFill>
              </a:rPr>
              <a:t> flux</a:t>
            </a:r>
            <a:endParaRPr lang="es-ES" sz="1200" dirty="0"/>
          </a:p>
        </p:txBody>
      </p:sp>
      <p:pic>
        <p:nvPicPr>
          <p:cNvPr id="17" name="Imagen 16">
            <a:extLst>
              <a:ext uri="{FF2B5EF4-FFF2-40B4-BE49-F238E27FC236}">
                <a16:creationId xmlns:a16="http://schemas.microsoft.com/office/drawing/2014/main" id="{708F753C-9BC2-444A-8B8B-AB0C8E56F22B}"/>
              </a:ext>
            </a:extLst>
          </p:cNvPr>
          <p:cNvPicPr>
            <a:picLocks noChangeAspect="1"/>
          </p:cNvPicPr>
          <p:nvPr/>
        </p:nvPicPr>
        <p:blipFill rotWithShape="1">
          <a:blip r:embed="rId4">
            <a:extLst>
              <a:ext uri="{28A0092B-C50C-407E-A947-70E740481C1C}">
                <a14:useLocalDpi xmlns:a14="http://schemas.microsoft.com/office/drawing/2010/main" val="0"/>
              </a:ext>
            </a:extLst>
          </a:blip>
          <a:srcRect l="19760" t="13608" r="21440" b="11206"/>
          <a:stretch/>
        </p:blipFill>
        <p:spPr>
          <a:xfrm>
            <a:off x="2687918" y="4380687"/>
            <a:ext cx="936516" cy="1197502"/>
          </a:xfrm>
          <a:prstGeom prst="rect">
            <a:avLst/>
          </a:prstGeom>
        </p:spPr>
      </p:pic>
      <p:sp>
        <p:nvSpPr>
          <p:cNvPr id="18" name="Rectángulo 17">
            <a:extLst>
              <a:ext uri="{FF2B5EF4-FFF2-40B4-BE49-F238E27FC236}">
                <a16:creationId xmlns:a16="http://schemas.microsoft.com/office/drawing/2014/main" id="{B3DD25D7-21D3-497E-B408-281822B6F37B}"/>
              </a:ext>
            </a:extLst>
          </p:cNvPr>
          <p:cNvSpPr/>
          <p:nvPr/>
        </p:nvSpPr>
        <p:spPr>
          <a:xfrm>
            <a:off x="2429054" y="5553260"/>
            <a:ext cx="1454244" cy="276999"/>
          </a:xfrm>
          <a:prstGeom prst="rect">
            <a:avLst/>
          </a:prstGeom>
        </p:spPr>
        <p:txBody>
          <a:bodyPr wrap="none">
            <a:spAutoFit/>
          </a:bodyPr>
          <a:lstStyle/>
          <a:p>
            <a:pPr algn="ctr"/>
            <a:r>
              <a:rPr lang="es-ES" sz="1200" dirty="0" err="1">
                <a:solidFill>
                  <a:srgbClr val="404040"/>
                </a:solidFill>
              </a:rPr>
              <a:t>Luminous</a:t>
            </a:r>
            <a:r>
              <a:rPr lang="es-ES" sz="1200" dirty="0">
                <a:solidFill>
                  <a:srgbClr val="404040"/>
                </a:solidFill>
              </a:rPr>
              <a:t> </a:t>
            </a:r>
            <a:r>
              <a:rPr lang="es-ES" sz="1200" dirty="0" err="1">
                <a:solidFill>
                  <a:srgbClr val="404040"/>
                </a:solidFill>
              </a:rPr>
              <a:t>intensity</a:t>
            </a:r>
            <a:endParaRPr lang="es-ES" sz="1200" dirty="0"/>
          </a:p>
        </p:txBody>
      </p:sp>
      <p:cxnSp>
        <p:nvCxnSpPr>
          <p:cNvPr id="6" name="Conector recto de flecha 5">
            <a:extLst>
              <a:ext uri="{FF2B5EF4-FFF2-40B4-BE49-F238E27FC236}">
                <a16:creationId xmlns:a16="http://schemas.microsoft.com/office/drawing/2014/main" id="{B7CD09E0-F070-442F-A084-C42C3802458C}"/>
              </a:ext>
            </a:extLst>
          </p:cNvPr>
          <p:cNvCxnSpPr>
            <a:stCxn id="17" idx="3"/>
          </p:cNvCxnSpPr>
          <p:nvPr/>
        </p:nvCxnSpPr>
        <p:spPr>
          <a:xfrm>
            <a:off x="3624434" y="4979438"/>
            <a:ext cx="871481" cy="0"/>
          </a:xfrm>
          <a:prstGeom prst="straightConnector1">
            <a:avLst/>
          </a:prstGeom>
          <a:ln w="57150">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BDA00AF1-2D5E-4078-A976-69407797A611}"/>
              </a:ext>
            </a:extLst>
          </p:cNvPr>
          <p:cNvSpPr/>
          <p:nvPr/>
        </p:nvSpPr>
        <p:spPr>
          <a:xfrm>
            <a:off x="3848341" y="4607351"/>
            <a:ext cx="248786" cy="369332"/>
          </a:xfrm>
          <a:prstGeom prst="rect">
            <a:avLst/>
          </a:prstGeom>
        </p:spPr>
        <p:txBody>
          <a:bodyPr wrap="none">
            <a:spAutoFit/>
          </a:bodyPr>
          <a:lstStyle/>
          <a:p>
            <a:r>
              <a:rPr lang="es-ES">
                <a:solidFill>
                  <a:srgbClr val="404040"/>
                </a:solidFill>
              </a:rPr>
              <a:t>I</a:t>
            </a:r>
            <a:endParaRPr lang="es-E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Título">
            <a:extLst>
              <a:ext uri="{FF2B5EF4-FFF2-40B4-BE49-F238E27FC236}">
                <a16:creationId xmlns:a16="http://schemas.microsoft.com/office/drawing/2014/main" id="{61C477EE-B795-4B52-AC70-C07ED78090F0}"/>
              </a:ext>
            </a:extLst>
          </p:cNvPr>
          <p:cNvSpPr>
            <a:spLocks noGrp="1"/>
          </p:cNvSpPr>
          <p:nvPr>
            <p:ph type="title"/>
          </p:nvPr>
        </p:nvSpPr>
        <p:spPr bwMode="auto">
          <a:xfrm>
            <a:off x="395288" y="21590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The Results</a:t>
            </a:r>
          </a:p>
        </p:txBody>
      </p:sp>
      <p:pic>
        <p:nvPicPr>
          <p:cNvPr id="74755" name="5 Imagen" descr="Recorte de pantalla">
            <a:extLst>
              <a:ext uri="{FF2B5EF4-FFF2-40B4-BE49-F238E27FC236}">
                <a16:creationId xmlns:a16="http://schemas.microsoft.com/office/drawing/2014/main" id="{399A8695-A198-4A4D-8D41-A27571DCF1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0055" y="2007704"/>
            <a:ext cx="6444720" cy="3918756"/>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4756" name="2 Rectángulo">
            <a:extLst>
              <a:ext uri="{FF2B5EF4-FFF2-40B4-BE49-F238E27FC236}">
                <a16:creationId xmlns:a16="http://schemas.microsoft.com/office/drawing/2014/main" id="{1F4C372E-0266-470A-9C87-1676F7ADB587}"/>
              </a:ext>
            </a:extLst>
          </p:cNvPr>
          <p:cNvSpPr>
            <a:spLocks noChangeArrowheads="1"/>
          </p:cNvSpPr>
          <p:nvPr/>
        </p:nvSpPr>
        <p:spPr bwMode="auto">
          <a:xfrm>
            <a:off x="684213" y="1160463"/>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dirty="0"/>
              <a:t>It is important to know how to analyse the results, because the value fluctuates a lot during the measurement period.</a:t>
            </a:r>
          </a:p>
        </p:txBody>
      </p:sp>
      <p:sp>
        <p:nvSpPr>
          <p:cNvPr id="5" name="CuadroTexto 4">
            <a:extLst>
              <a:ext uri="{FF2B5EF4-FFF2-40B4-BE49-F238E27FC236}">
                <a16:creationId xmlns:a16="http://schemas.microsoft.com/office/drawing/2014/main" id="{DEFBF73A-B71E-4604-BB2F-1F89B0C35AF5}"/>
              </a:ext>
            </a:extLst>
          </p:cNvPr>
          <p:cNvSpPr txBox="1"/>
          <p:nvPr/>
        </p:nvSpPr>
        <p:spPr>
          <a:xfrm>
            <a:off x="323528" y="332656"/>
            <a:ext cx="4788532" cy="369332"/>
          </a:xfrm>
          <a:prstGeom prst="rect">
            <a:avLst/>
          </a:prstGeom>
          <a:noFill/>
        </p:spPr>
        <p:txBody>
          <a:bodyPr wrap="square" rtlCol="0">
            <a:spAutoFit/>
          </a:bodyPr>
          <a:lstStyle/>
          <a:p>
            <a:r>
              <a:rPr lang="es-ES" b="1" u="sng" dirty="0">
                <a:solidFill>
                  <a:srgbClr val="FFC000"/>
                </a:solidFill>
              </a:rPr>
              <a:t>U-THERMAL MET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92EF152-D6A5-46BB-82A0-E40F728EEE3A}"/>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78851" name="3 Título">
            <a:extLst>
              <a:ext uri="{FF2B5EF4-FFF2-40B4-BE49-F238E27FC236}">
                <a16:creationId xmlns:a16="http://schemas.microsoft.com/office/drawing/2014/main" id="{C516AC99-753A-4314-900A-3CF0018BC503}"/>
              </a:ext>
            </a:extLst>
          </p:cNvPr>
          <p:cNvSpPr>
            <a:spLocks noGrp="1"/>
          </p:cNvSpPr>
          <p:nvPr>
            <p:ph type="title"/>
          </p:nvPr>
        </p:nvSpPr>
        <p:spPr bwMode="auto">
          <a:xfrm>
            <a:off x="250825" y="1138238"/>
            <a:ext cx="8713788"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Combustion reaction in a boiler</a:t>
            </a:r>
          </a:p>
        </p:txBody>
      </p:sp>
      <p:pic>
        <p:nvPicPr>
          <p:cNvPr id="78852" name="Picture 2">
            <a:extLst>
              <a:ext uri="{FF2B5EF4-FFF2-40B4-BE49-F238E27FC236}">
                <a16:creationId xmlns:a16="http://schemas.microsoft.com/office/drawing/2014/main" id="{595F018E-AF57-40B1-BCC5-A2F8358F6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933" y="1807306"/>
            <a:ext cx="6450170" cy="337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adroTexto 4">
            <a:extLst>
              <a:ext uri="{FF2B5EF4-FFF2-40B4-BE49-F238E27FC236}">
                <a16:creationId xmlns:a16="http://schemas.microsoft.com/office/drawing/2014/main" id="{D31BB5F8-8065-471D-A958-401924E3C14E}"/>
              </a:ext>
            </a:extLst>
          </p:cNvPr>
          <p:cNvSpPr txBox="1"/>
          <p:nvPr/>
        </p:nvSpPr>
        <p:spPr>
          <a:xfrm>
            <a:off x="323528" y="332656"/>
            <a:ext cx="7992888" cy="369332"/>
          </a:xfrm>
          <a:prstGeom prst="rect">
            <a:avLst/>
          </a:prstGeom>
          <a:noFill/>
        </p:spPr>
        <p:txBody>
          <a:bodyPr wrap="square" rtlCol="0">
            <a:spAutoFit/>
          </a:bodyPr>
          <a:lstStyle/>
          <a:p>
            <a:r>
              <a:rPr lang="es-ES" b="1" u="sng" cap="all" dirty="0">
                <a:solidFill>
                  <a:srgbClr val="FFC000"/>
                </a:solidFill>
              </a:rPr>
              <a:t>COMBUSTION GAS ANALYZER – FLUE GAS ANALYZER</a:t>
            </a:r>
          </a:p>
        </p:txBody>
      </p:sp>
      <p:pic>
        <p:nvPicPr>
          <p:cNvPr id="6" name="Picture 27" descr="0632_3304_01">
            <a:extLst>
              <a:ext uri="{FF2B5EF4-FFF2-40B4-BE49-F238E27FC236}">
                <a16:creationId xmlns:a16="http://schemas.microsoft.com/office/drawing/2014/main" id="{F42FAD72-A3E7-40C9-9DF9-79EF9FAA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306" r="21150"/>
          <a:stretch>
            <a:fillRect/>
          </a:stretch>
        </p:blipFill>
        <p:spPr bwMode="auto">
          <a:xfrm>
            <a:off x="205765" y="823730"/>
            <a:ext cx="1135206" cy="247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0632_0308_01">
            <a:extLst>
              <a:ext uri="{FF2B5EF4-FFF2-40B4-BE49-F238E27FC236}">
                <a16:creationId xmlns:a16="http://schemas.microsoft.com/office/drawing/2014/main" id="{41959F35-18AF-4AAF-A7AA-35A85C2C9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309" r="14256"/>
          <a:stretch>
            <a:fillRect/>
          </a:stretch>
        </p:blipFill>
        <p:spPr bwMode="auto">
          <a:xfrm>
            <a:off x="1187953" y="886067"/>
            <a:ext cx="1326490" cy="23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9ABE287-39E6-4147-8D0F-B560A4797A8D}"/>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0899" name="3 Título">
            <a:extLst>
              <a:ext uri="{FF2B5EF4-FFF2-40B4-BE49-F238E27FC236}">
                <a16:creationId xmlns:a16="http://schemas.microsoft.com/office/drawing/2014/main" id="{1D131A92-3187-4A8C-B283-847F7E1AC4B3}"/>
              </a:ext>
            </a:extLst>
          </p:cNvPr>
          <p:cNvSpPr>
            <a:spLocks noGrp="1"/>
          </p:cNvSpPr>
          <p:nvPr>
            <p:ph type="title"/>
          </p:nvPr>
        </p:nvSpPr>
        <p:spPr bwMode="auto">
          <a:xfrm>
            <a:off x="119063" y="944563"/>
            <a:ext cx="8712200"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Energy Efficiency of a Boiler</a:t>
            </a:r>
          </a:p>
        </p:txBody>
      </p:sp>
      <p:sp>
        <p:nvSpPr>
          <p:cNvPr id="2" name="1 CuadroTexto">
            <a:extLst>
              <a:ext uri="{FF2B5EF4-FFF2-40B4-BE49-F238E27FC236}">
                <a16:creationId xmlns:a16="http://schemas.microsoft.com/office/drawing/2014/main" id="{CC03476F-E65C-4C99-91CB-4702367339A4}"/>
              </a:ext>
            </a:extLst>
          </p:cNvPr>
          <p:cNvSpPr txBox="1"/>
          <p:nvPr/>
        </p:nvSpPr>
        <p:spPr>
          <a:xfrm>
            <a:off x="323528" y="961663"/>
            <a:ext cx="8851900" cy="1754326"/>
          </a:xfrm>
          <a:prstGeom prst="rect">
            <a:avLst/>
          </a:prstGeom>
          <a:noFill/>
        </p:spPr>
        <p:txBody>
          <a:bodyPr>
            <a:spAutoFit/>
          </a:bodyPr>
          <a:lstStyle/>
          <a:p>
            <a:pPr>
              <a:defRPr/>
            </a:pPr>
            <a:r>
              <a:rPr lang="en-US" dirty="0">
                <a:solidFill>
                  <a:srgbClr val="404040"/>
                </a:solidFill>
                <a:latin typeface="Arial" charset="0"/>
              </a:rPr>
              <a:t>To verify the energy performance of a boiler:</a:t>
            </a:r>
          </a:p>
          <a:p>
            <a:pPr eaLnBrk="1" hangingPunct="1">
              <a:defRPr/>
            </a:pPr>
            <a:endParaRPr lang="es-ES" dirty="0">
              <a:solidFill>
                <a:srgbClr val="404040"/>
              </a:solidFill>
              <a:latin typeface="Arial" charset="0"/>
              <a:cs typeface="+mn-cs"/>
            </a:endParaRPr>
          </a:p>
          <a:p>
            <a:pPr marL="457200" indent="-457200">
              <a:buFont typeface="Arial" panose="020B0604020202020204" pitchFamily="34" charset="0"/>
              <a:buChar char="•"/>
              <a:defRPr/>
            </a:pPr>
            <a:r>
              <a:rPr lang="es-ES" u="sng" dirty="0">
                <a:solidFill>
                  <a:srgbClr val="404040"/>
                </a:solidFill>
                <a:latin typeface="Arial" charset="0"/>
              </a:rPr>
              <a:t>Direct </a:t>
            </a:r>
            <a:r>
              <a:rPr lang="es-ES" u="sng" dirty="0" err="1">
                <a:solidFill>
                  <a:srgbClr val="404040"/>
                </a:solidFill>
                <a:latin typeface="Arial" charset="0"/>
              </a:rPr>
              <a:t>Method</a:t>
            </a:r>
            <a:endParaRPr lang="es-ES" u="sng" dirty="0">
              <a:solidFill>
                <a:srgbClr val="404040"/>
              </a:solidFill>
              <a:latin typeface="Arial" charset="0"/>
            </a:endParaRPr>
          </a:p>
          <a:p>
            <a:pPr eaLnBrk="1" hangingPunct="1">
              <a:defRPr/>
            </a:pPr>
            <a:endParaRPr lang="es-ES" u="sng" dirty="0">
              <a:solidFill>
                <a:srgbClr val="404040"/>
              </a:solidFill>
              <a:latin typeface="Arial" charset="0"/>
              <a:cs typeface="+mn-cs"/>
            </a:endParaRPr>
          </a:p>
          <a:p>
            <a:pPr eaLnBrk="1" hangingPunct="1">
              <a:defRPr/>
            </a:pPr>
            <a:endParaRPr lang="es-ES" u="sng" dirty="0">
              <a:solidFill>
                <a:srgbClr val="404040"/>
              </a:solidFill>
              <a:latin typeface="Arial" charset="0"/>
              <a:cs typeface="+mn-cs"/>
            </a:endParaRPr>
          </a:p>
          <a:p>
            <a:pPr marL="457200" indent="-457200">
              <a:buFont typeface="Arial" panose="020B0604020202020204" pitchFamily="34" charset="0"/>
              <a:buChar char="•"/>
              <a:defRPr/>
            </a:pPr>
            <a:r>
              <a:rPr lang="es-ES" u="sng" dirty="0" err="1">
                <a:solidFill>
                  <a:srgbClr val="404040"/>
                </a:solidFill>
                <a:latin typeface="Arial" charset="0"/>
              </a:rPr>
              <a:t>Indirect</a:t>
            </a:r>
            <a:r>
              <a:rPr lang="es-ES" u="sng" dirty="0">
                <a:solidFill>
                  <a:srgbClr val="404040"/>
                </a:solidFill>
                <a:latin typeface="Arial" charset="0"/>
              </a:rPr>
              <a:t> </a:t>
            </a:r>
            <a:r>
              <a:rPr lang="es-ES" u="sng" dirty="0" err="1">
                <a:solidFill>
                  <a:srgbClr val="404040"/>
                </a:solidFill>
                <a:latin typeface="Arial" charset="0"/>
              </a:rPr>
              <a:t>Method</a:t>
            </a:r>
            <a:r>
              <a:rPr lang="es-ES" u="sng" dirty="0">
                <a:solidFill>
                  <a:srgbClr val="404040"/>
                </a:solidFill>
                <a:latin typeface="Arial" charset="0"/>
              </a:rPr>
              <a:t>:</a:t>
            </a:r>
            <a:r>
              <a:rPr lang="es-ES" dirty="0">
                <a:solidFill>
                  <a:srgbClr val="404040"/>
                </a:solidFill>
                <a:latin typeface="Arial" charset="0"/>
                <a:cs typeface="+mn-cs"/>
              </a:rPr>
              <a:t> </a:t>
            </a:r>
            <a:r>
              <a:rPr lang="en-US" dirty="0">
                <a:solidFill>
                  <a:srgbClr val="404040"/>
                </a:solidFill>
                <a:latin typeface="Arial" charset="0"/>
              </a:rPr>
              <a:t>The evaluation of the different losses in a boiler</a:t>
            </a:r>
            <a:r>
              <a:rPr lang="es-ES" dirty="0">
                <a:solidFill>
                  <a:srgbClr val="404040"/>
                </a:solidFill>
                <a:latin typeface="Arial" charset="0"/>
                <a:cs typeface="+mn-cs"/>
              </a:rPr>
              <a:t>.</a:t>
            </a:r>
          </a:p>
        </p:txBody>
      </p:sp>
      <p:pic>
        <p:nvPicPr>
          <p:cNvPr id="80901" name="Picture 5">
            <a:extLst>
              <a:ext uri="{FF2B5EF4-FFF2-40B4-BE49-F238E27FC236}">
                <a16:creationId xmlns:a16="http://schemas.microsoft.com/office/drawing/2014/main" id="{505D015F-356A-4DAF-A442-57AC1F165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64" t="43182" r="77585" b="50526"/>
          <a:stretch>
            <a:fillRect/>
          </a:stretch>
        </p:blipFill>
        <p:spPr bwMode="auto">
          <a:xfrm>
            <a:off x="2483768" y="1322502"/>
            <a:ext cx="16573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2" name="Picture 4">
            <a:extLst>
              <a:ext uri="{FF2B5EF4-FFF2-40B4-BE49-F238E27FC236}">
                <a16:creationId xmlns:a16="http://schemas.microsoft.com/office/drawing/2014/main" id="{703081B2-AF15-47AC-9E6F-68B107F2E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65" y="2843226"/>
            <a:ext cx="3995998" cy="276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3" name="4 CuadroTexto">
            <a:extLst>
              <a:ext uri="{FF2B5EF4-FFF2-40B4-BE49-F238E27FC236}">
                <a16:creationId xmlns:a16="http://schemas.microsoft.com/office/drawing/2014/main" id="{825DDAA1-F2BE-476A-965A-3E740AA072FF}"/>
              </a:ext>
            </a:extLst>
          </p:cNvPr>
          <p:cNvSpPr txBox="1">
            <a:spLocks noChangeArrowheads="1"/>
          </p:cNvSpPr>
          <p:nvPr/>
        </p:nvSpPr>
        <p:spPr bwMode="auto">
          <a:xfrm>
            <a:off x="4921250" y="3616210"/>
            <a:ext cx="40680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buFont typeface="Wingdings" panose="05000000000000000000" pitchFamily="2" charset="2"/>
              <a:buChar char="§"/>
            </a:pPr>
            <a:r>
              <a:rPr lang="en-US" altLang="en-US" sz="1800" dirty="0">
                <a:solidFill>
                  <a:srgbClr val="404040"/>
                </a:solidFill>
              </a:rPr>
              <a:t>Heat loss in flue gases</a:t>
            </a:r>
          </a:p>
          <a:p>
            <a:pPr algn="l">
              <a:buFont typeface="Wingdings" panose="05000000000000000000" pitchFamily="2" charset="2"/>
              <a:buChar char="§"/>
            </a:pPr>
            <a:r>
              <a:rPr lang="en-US" altLang="en-US" sz="1800" dirty="0">
                <a:solidFill>
                  <a:srgbClr val="404040"/>
                </a:solidFill>
              </a:rPr>
              <a:t>Bad fuel combustion </a:t>
            </a:r>
          </a:p>
          <a:p>
            <a:pPr algn="l">
              <a:buFont typeface="Wingdings" panose="05000000000000000000" pitchFamily="2" charset="2"/>
              <a:buChar char="§"/>
            </a:pPr>
            <a:r>
              <a:rPr lang="en-US" altLang="en-US" sz="1800" dirty="0">
                <a:solidFill>
                  <a:srgbClr val="404040"/>
                </a:solidFill>
              </a:rPr>
              <a:t>Radiant and convection losses</a:t>
            </a:r>
          </a:p>
          <a:p>
            <a:pPr algn="l">
              <a:buFont typeface="Wingdings" panose="05000000000000000000" pitchFamily="2" charset="2"/>
              <a:buChar char="§"/>
            </a:pPr>
            <a:r>
              <a:rPr lang="en-US" altLang="en-US" sz="1800" dirty="0">
                <a:solidFill>
                  <a:srgbClr val="404040"/>
                </a:solidFill>
              </a:rPr>
              <a:t>Heat loss in blowdown</a:t>
            </a:r>
          </a:p>
        </p:txBody>
      </p:sp>
      <p:sp>
        <p:nvSpPr>
          <p:cNvPr id="7" name="6 Cerrar llave">
            <a:extLst>
              <a:ext uri="{FF2B5EF4-FFF2-40B4-BE49-F238E27FC236}">
                <a16:creationId xmlns:a16="http://schemas.microsoft.com/office/drawing/2014/main" id="{8EC5F967-7BA4-4652-8936-5086AEC278AA}"/>
              </a:ext>
            </a:extLst>
          </p:cNvPr>
          <p:cNvSpPr/>
          <p:nvPr/>
        </p:nvSpPr>
        <p:spPr>
          <a:xfrm>
            <a:off x="4572000" y="3190056"/>
            <a:ext cx="252413" cy="2052638"/>
          </a:xfrm>
          <a:prstGeom prst="rightBrace">
            <a:avLst/>
          </a:prstGeom>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s-ES"/>
          </a:p>
        </p:txBody>
      </p:sp>
      <p:sp>
        <p:nvSpPr>
          <p:cNvPr id="9" name="CuadroTexto 8">
            <a:extLst>
              <a:ext uri="{FF2B5EF4-FFF2-40B4-BE49-F238E27FC236}">
                <a16:creationId xmlns:a16="http://schemas.microsoft.com/office/drawing/2014/main" id="{761409B8-2BD0-43F5-90A6-2FAD9FE4AC16}"/>
              </a:ext>
            </a:extLst>
          </p:cNvPr>
          <p:cNvSpPr txBox="1"/>
          <p:nvPr/>
        </p:nvSpPr>
        <p:spPr>
          <a:xfrm>
            <a:off x="323528" y="332656"/>
            <a:ext cx="7992888" cy="369332"/>
          </a:xfrm>
          <a:prstGeom prst="rect">
            <a:avLst/>
          </a:prstGeom>
          <a:noFill/>
        </p:spPr>
        <p:txBody>
          <a:bodyPr wrap="square" rtlCol="0">
            <a:spAutoFit/>
          </a:bodyPr>
          <a:lstStyle/>
          <a:p>
            <a:r>
              <a:rPr lang="es-ES" b="1" u="sng" cap="all" dirty="0">
                <a:solidFill>
                  <a:srgbClr val="FFC000"/>
                </a:solidFill>
              </a:rPr>
              <a:t>COMBUSTION GAS ANALYZER – FLUE GAS ANALYZER</a:t>
            </a:r>
          </a:p>
        </p:txBody>
      </p:sp>
      <p:sp>
        <p:nvSpPr>
          <p:cNvPr id="10" name="Rectángulo: esquinas redondeadas 9">
            <a:extLst>
              <a:ext uri="{FF2B5EF4-FFF2-40B4-BE49-F238E27FC236}">
                <a16:creationId xmlns:a16="http://schemas.microsoft.com/office/drawing/2014/main" id="{764ABA99-E5C2-4C64-8B00-75763347D901}"/>
              </a:ext>
            </a:extLst>
          </p:cNvPr>
          <p:cNvSpPr/>
          <p:nvPr/>
        </p:nvSpPr>
        <p:spPr>
          <a:xfrm>
            <a:off x="2483767" y="1322503"/>
            <a:ext cx="1596517" cy="787170"/>
          </a:xfrm>
          <a:prstGeom prst="roundRect">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3145C99-D56F-4D79-BF76-F9B13B061097}"/>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2947" name="3 Título">
            <a:extLst>
              <a:ext uri="{FF2B5EF4-FFF2-40B4-BE49-F238E27FC236}">
                <a16:creationId xmlns:a16="http://schemas.microsoft.com/office/drawing/2014/main" id="{F4BF6F28-6F37-41F7-A300-EB5B98F40288}"/>
              </a:ext>
            </a:extLst>
          </p:cNvPr>
          <p:cNvSpPr>
            <a:spLocks noGrp="1"/>
          </p:cNvSpPr>
          <p:nvPr>
            <p:ph type="title"/>
          </p:nvPr>
        </p:nvSpPr>
        <p:spPr bwMode="auto">
          <a:xfrm>
            <a:off x="147638" y="944563"/>
            <a:ext cx="8713787"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Energy Efficiency of a Boiler</a:t>
            </a:r>
          </a:p>
        </p:txBody>
      </p:sp>
      <p:sp>
        <p:nvSpPr>
          <p:cNvPr id="82948" name="4 CuadroTexto">
            <a:extLst>
              <a:ext uri="{FF2B5EF4-FFF2-40B4-BE49-F238E27FC236}">
                <a16:creationId xmlns:a16="http://schemas.microsoft.com/office/drawing/2014/main" id="{862D4965-5A58-4793-AB2A-44FF6FA82722}"/>
              </a:ext>
            </a:extLst>
          </p:cNvPr>
          <p:cNvSpPr txBox="1">
            <a:spLocks noChangeArrowheads="1"/>
          </p:cNvSpPr>
          <p:nvPr/>
        </p:nvSpPr>
        <p:spPr bwMode="auto">
          <a:xfrm>
            <a:off x="250825" y="1916832"/>
            <a:ext cx="4968875" cy="293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342900" indent="-342900" algn="l">
              <a:lnSpc>
                <a:spcPct val="200000"/>
              </a:lnSpc>
              <a:buFont typeface="Wingdings" panose="05000000000000000000" pitchFamily="2" charset="2"/>
              <a:buChar char="§"/>
            </a:pPr>
            <a:r>
              <a:rPr lang="en-US" altLang="en-US" sz="2400" dirty="0">
                <a:solidFill>
                  <a:schemeClr val="tx1">
                    <a:lumMod val="75000"/>
                    <a:lumOff val="25000"/>
                  </a:schemeClr>
                </a:solidFill>
              </a:rPr>
              <a:t>Heat loss in flue gases</a:t>
            </a:r>
          </a:p>
          <a:p>
            <a:pPr marL="342900" indent="-342900" algn="l">
              <a:lnSpc>
                <a:spcPct val="200000"/>
              </a:lnSpc>
              <a:buFont typeface="Wingdings" panose="05000000000000000000" pitchFamily="2" charset="2"/>
              <a:buChar char="§"/>
            </a:pPr>
            <a:r>
              <a:rPr lang="en-US" altLang="en-US" sz="2400" dirty="0">
                <a:solidFill>
                  <a:schemeClr val="tx1">
                    <a:lumMod val="75000"/>
                    <a:lumOff val="25000"/>
                  </a:schemeClr>
                </a:solidFill>
              </a:rPr>
              <a:t>Bad fuel combustion </a:t>
            </a:r>
          </a:p>
          <a:p>
            <a:pPr marL="342900" indent="-342900" algn="l">
              <a:lnSpc>
                <a:spcPct val="200000"/>
              </a:lnSpc>
              <a:buFont typeface="Wingdings" panose="05000000000000000000" pitchFamily="2" charset="2"/>
              <a:buChar char="§"/>
            </a:pPr>
            <a:r>
              <a:rPr lang="en-US" altLang="en-US" sz="2400" dirty="0">
                <a:solidFill>
                  <a:schemeClr val="tx1">
                    <a:lumMod val="75000"/>
                    <a:lumOff val="25000"/>
                  </a:schemeClr>
                </a:solidFill>
              </a:rPr>
              <a:t>Radiant and convection losses</a:t>
            </a:r>
          </a:p>
          <a:p>
            <a:pPr marL="342900" indent="-342900" algn="l">
              <a:lnSpc>
                <a:spcPct val="200000"/>
              </a:lnSpc>
              <a:buFont typeface="Wingdings" panose="05000000000000000000" pitchFamily="2" charset="2"/>
              <a:buChar char="§"/>
            </a:pPr>
            <a:r>
              <a:rPr lang="en-US" altLang="en-US" sz="2400" dirty="0">
                <a:solidFill>
                  <a:schemeClr val="tx1">
                    <a:lumMod val="75000"/>
                    <a:lumOff val="25000"/>
                  </a:schemeClr>
                </a:solidFill>
              </a:rPr>
              <a:t>Heat loss in blowdown</a:t>
            </a:r>
          </a:p>
        </p:txBody>
      </p:sp>
      <p:pic>
        <p:nvPicPr>
          <p:cNvPr id="82949" name="Picture 4" descr="Descripción: \\Boole\eficiencia\Proyectos\Undesa\CALDERAS\Termografias\IR_2907.jpg">
            <a:extLst>
              <a:ext uri="{FF2B5EF4-FFF2-40B4-BE49-F238E27FC236}">
                <a16:creationId xmlns:a16="http://schemas.microsoft.com/office/drawing/2014/main" id="{73076008-4EBB-4FEB-AB5A-4FDCE6F29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564"/>
          <a:stretch>
            <a:fillRect/>
          </a:stretch>
        </p:blipFill>
        <p:spPr bwMode="auto">
          <a:xfrm>
            <a:off x="5112063" y="1844675"/>
            <a:ext cx="3749362" cy="3578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C29C144D-E3E1-4624-8930-39395D968813}"/>
              </a:ext>
            </a:extLst>
          </p:cNvPr>
          <p:cNvSpPr/>
          <p:nvPr/>
        </p:nvSpPr>
        <p:spPr>
          <a:xfrm>
            <a:off x="250825" y="3446876"/>
            <a:ext cx="4645211" cy="720080"/>
          </a:xfrm>
          <a:prstGeom prst="rect">
            <a:avLst/>
          </a:prstGeom>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s-ES"/>
          </a:p>
        </p:txBody>
      </p:sp>
      <p:sp>
        <p:nvSpPr>
          <p:cNvPr id="7" name="CuadroTexto 6">
            <a:extLst>
              <a:ext uri="{FF2B5EF4-FFF2-40B4-BE49-F238E27FC236}">
                <a16:creationId xmlns:a16="http://schemas.microsoft.com/office/drawing/2014/main" id="{A20C6666-F1C9-4F23-8861-988664F8C4AF}"/>
              </a:ext>
            </a:extLst>
          </p:cNvPr>
          <p:cNvSpPr txBox="1"/>
          <p:nvPr/>
        </p:nvSpPr>
        <p:spPr>
          <a:xfrm>
            <a:off x="323528" y="332656"/>
            <a:ext cx="7992888" cy="369332"/>
          </a:xfrm>
          <a:prstGeom prst="rect">
            <a:avLst/>
          </a:prstGeom>
          <a:noFill/>
        </p:spPr>
        <p:txBody>
          <a:bodyPr wrap="square" rtlCol="0">
            <a:spAutoFit/>
          </a:bodyPr>
          <a:lstStyle/>
          <a:p>
            <a:r>
              <a:rPr lang="es-ES" b="1" u="sng" cap="all" dirty="0">
                <a:solidFill>
                  <a:srgbClr val="FFC000"/>
                </a:solidFill>
              </a:rPr>
              <a:t>COMBUSTION GAS ANALYZER – FLUE GAS ANALYZER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439A7D0-C070-435F-A429-DAD620C624F1}"/>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4995" name="3 Título">
            <a:extLst>
              <a:ext uri="{FF2B5EF4-FFF2-40B4-BE49-F238E27FC236}">
                <a16:creationId xmlns:a16="http://schemas.microsoft.com/office/drawing/2014/main" id="{9B012ADB-BC73-4DC3-AA32-E758291526C8}"/>
              </a:ext>
            </a:extLst>
          </p:cNvPr>
          <p:cNvSpPr>
            <a:spLocks noGrp="1"/>
          </p:cNvSpPr>
          <p:nvPr>
            <p:ph type="title"/>
          </p:nvPr>
        </p:nvSpPr>
        <p:spPr bwMode="auto">
          <a:xfrm>
            <a:off x="228600" y="188913"/>
            <a:ext cx="8713788"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Flue gas analyser</a:t>
            </a:r>
          </a:p>
        </p:txBody>
      </p:sp>
      <p:pic>
        <p:nvPicPr>
          <p:cNvPr id="84996" name="Picture 12" descr="http://www.e-inst.com/es/industrial-gas-analyzers/images-E1100.jpg">
            <a:extLst>
              <a:ext uri="{FF2B5EF4-FFF2-40B4-BE49-F238E27FC236}">
                <a16:creationId xmlns:a16="http://schemas.microsoft.com/office/drawing/2014/main" id="{C49421AA-C0E2-479C-BB43-3D4B3E8F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71" r="4166" b="2628"/>
          <a:stretch>
            <a:fillRect/>
          </a:stretch>
        </p:blipFill>
        <p:spPr bwMode="auto">
          <a:xfrm>
            <a:off x="5573192" y="2611193"/>
            <a:ext cx="3494152" cy="301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12 CuadroTexto">
            <a:extLst>
              <a:ext uri="{FF2B5EF4-FFF2-40B4-BE49-F238E27FC236}">
                <a16:creationId xmlns:a16="http://schemas.microsoft.com/office/drawing/2014/main" id="{C3B4CF92-0242-4D64-BB9B-C6094116C33C}"/>
              </a:ext>
            </a:extLst>
          </p:cNvPr>
          <p:cNvSpPr txBox="1">
            <a:spLocks noChangeArrowheads="1"/>
          </p:cNvSpPr>
          <p:nvPr/>
        </p:nvSpPr>
        <p:spPr bwMode="auto">
          <a:xfrm>
            <a:off x="519113" y="2939845"/>
            <a:ext cx="4988991" cy="223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342900" indent="-342900" algn="l">
              <a:lnSpc>
                <a:spcPct val="150000"/>
              </a:lnSpc>
              <a:buFont typeface="Wingdings" panose="05000000000000000000" pitchFamily="2" charset="2"/>
              <a:buChar char="§"/>
            </a:pPr>
            <a:r>
              <a:rPr lang="en-US" altLang="en-US" sz="2400" dirty="0">
                <a:solidFill>
                  <a:srgbClr val="404040"/>
                </a:solidFill>
              </a:rPr>
              <a:t>Heat loss in flue gases</a:t>
            </a:r>
          </a:p>
          <a:p>
            <a:pPr marL="342900" indent="-342900" algn="l">
              <a:lnSpc>
                <a:spcPct val="150000"/>
              </a:lnSpc>
              <a:buFont typeface="Wingdings" panose="05000000000000000000" pitchFamily="2" charset="2"/>
              <a:buChar char="§"/>
            </a:pPr>
            <a:r>
              <a:rPr lang="en-US" altLang="en-US" sz="2400" dirty="0">
                <a:solidFill>
                  <a:srgbClr val="404040"/>
                </a:solidFill>
              </a:rPr>
              <a:t>Bad fuel combustion </a:t>
            </a:r>
          </a:p>
          <a:p>
            <a:pPr marL="342900" indent="-342900" algn="l">
              <a:lnSpc>
                <a:spcPct val="150000"/>
              </a:lnSpc>
              <a:buFont typeface="Wingdings" panose="05000000000000000000" pitchFamily="2" charset="2"/>
              <a:buChar char="§"/>
            </a:pPr>
            <a:r>
              <a:rPr lang="en-US" altLang="en-US" sz="2400" dirty="0">
                <a:solidFill>
                  <a:srgbClr val="404040"/>
                </a:solidFill>
              </a:rPr>
              <a:t>Radiant and convection losses</a:t>
            </a:r>
          </a:p>
          <a:p>
            <a:pPr marL="342900" indent="-342900" algn="l">
              <a:lnSpc>
                <a:spcPct val="150000"/>
              </a:lnSpc>
              <a:buFont typeface="Wingdings" panose="05000000000000000000" pitchFamily="2" charset="2"/>
              <a:buChar char="§"/>
            </a:pPr>
            <a:r>
              <a:rPr lang="en-US" altLang="en-US" sz="2400" dirty="0">
                <a:solidFill>
                  <a:srgbClr val="404040"/>
                </a:solidFill>
              </a:rPr>
              <a:t>Heat loss in blowdown</a:t>
            </a:r>
          </a:p>
        </p:txBody>
      </p:sp>
      <p:sp>
        <p:nvSpPr>
          <p:cNvPr id="2" name="1 Rectángulo">
            <a:extLst>
              <a:ext uri="{FF2B5EF4-FFF2-40B4-BE49-F238E27FC236}">
                <a16:creationId xmlns:a16="http://schemas.microsoft.com/office/drawing/2014/main" id="{DD885108-65EE-4146-A7B5-9D523C29DDF2}"/>
              </a:ext>
            </a:extLst>
          </p:cNvPr>
          <p:cNvSpPr/>
          <p:nvPr/>
        </p:nvSpPr>
        <p:spPr>
          <a:xfrm>
            <a:off x="454025" y="2939845"/>
            <a:ext cx="5007332" cy="1225748"/>
          </a:xfrm>
          <a:prstGeom prst="rect">
            <a:avLst/>
          </a:prstGeom>
          <a:noFill/>
          <a:ln/>
        </p:spPr>
        <p:style>
          <a:lnRef idx="2">
            <a:schemeClr val="accent1"/>
          </a:lnRef>
          <a:fillRef idx="1">
            <a:schemeClr val="lt1"/>
          </a:fillRef>
          <a:effectRef idx="0">
            <a:schemeClr val="accent1"/>
          </a:effectRef>
          <a:fontRef idx="minor">
            <a:schemeClr val="dk1"/>
          </a:fontRef>
        </p:style>
        <p:txBody>
          <a:bodyPr anchor="ctr"/>
          <a:lstStyle/>
          <a:p>
            <a:pPr eaLnBrk="1" hangingPunct="1">
              <a:defRPr/>
            </a:pPr>
            <a:endParaRPr lang="es-ES"/>
          </a:p>
        </p:txBody>
      </p:sp>
      <p:sp>
        <p:nvSpPr>
          <p:cNvPr id="84999" name="2 CuadroTexto">
            <a:extLst>
              <a:ext uri="{FF2B5EF4-FFF2-40B4-BE49-F238E27FC236}">
                <a16:creationId xmlns:a16="http://schemas.microsoft.com/office/drawing/2014/main" id="{D1809CEE-2227-4284-BFC2-0F736C213764}"/>
              </a:ext>
            </a:extLst>
          </p:cNvPr>
          <p:cNvSpPr txBox="1">
            <a:spLocks noChangeArrowheads="1"/>
          </p:cNvSpPr>
          <p:nvPr/>
        </p:nvSpPr>
        <p:spPr bwMode="auto">
          <a:xfrm>
            <a:off x="328472" y="1314496"/>
            <a:ext cx="8275976"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US" altLang="en-US" sz="2400" dirty="0">
                <a:solidFill>
                  <a:srgbClr val="404040"/>
                </a:solidFill>
              </a:rPr>
              <a:t>The combustion efficiency is measured by the combustion gas </a:t>
            </a:r>
            <a:r>
              <a:rPr lang="en-US" altLang="en-US" sz="2400" dirty="0" err="1">
                <a:solidFill>
                  <a:srgbClr val="404040"/>
                </a:solidFill>
              </a:rPr>
              <a:t>analyser</a:t>
            </a:r>
            <a:r>
              <a:rPr lang="en-US" altLang="en-US" sz="2400" dirty="0">
                <a:solidFill>
                  <a:srgbClr val="404040"/>
                </a:solidFill>
              </a:rPr>
              <a:t>.</a:t>
            </a:r>
          </a:p>
        </p:txBody>
      </p:sp>
      <p:sp>
        <p:nvSpPr>
          <p:cNvPr id="8" name="CuadroTexto 7">
            <a:extLst>
              <a:ext uri="{FF2B5EF4-FFF2-40B4-BE49-F238E27FC236}">
                <a16:creationId xmlns:a16="http://schemas.microsoft.com/office/drawing/2014/main" id="{329EAADE-22BC-4AEB-B244-15FD74F8B4BC}"/>
              </a:ext>
            </a:extLst>
          </p:cNvPr>
          <p:cNvSpPr txBox="1"/>
          <p:nvPr/>
        </p:nvSpPr>
        <p:spPr>
          <a:xfrm>
            <a:off x="323528" y="332656"/>
            <a:ext cx="7992888" cy="369332"/>
          </a:xfrm>
          <a:prstGeom prst="rect">
            <a:avLst/>
          </a:prstGeom>
          <a:noFill/>
        </p:spPr>
        <p:txBody>
          <a:bodyPr wrap="square" rtlCol="0">
            <a:spAutoFit/>
          </a:bodyPr>
          <a:lstStyle/>
          <a:p>
            <a:r>
              <a:rPr lang="es-ES" b="1" u="sng" cap="all" dirty="0">
                <a:solidFill>
                  <a:srgbClr val="FFC000"/>
                </a:solidFill>
              </a:rPr>
              <a:t>COMBUSTION GAS ANALYZER – FLUE GAS ANALYZER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9C01FCC-6D5B-4612-89FD-E427DD8B934F}"/>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7043" name="3 Título">
            <a:extLst>
              <a:ext uri="{FF2B5EF4-FFF2-40B4-BE49-F238E27FC236}">
                <a16:creationId xmlns:a16="http://schemas.microsoft.com/office/drawing/2014/main" id="{1B3A0F82-D9E7-4E5A-B300-0965B1C66C30}"/>
              </a:ext>
            </a:extLst>
          </p:cNvPr>
          <p:cNvSpPr>
            <a:spLocks noGrp="1"/>
          </p:cNvSpPr>
          <p:nvPr>
            <p:ph type="title"/>
          </p:nvPr>
        </p:nvSpPr>
        <p:spPr bwMode="auto">
          <a:xfrm>
            <a:off x="142875" y="246063"/>
            <a:ext cx="8713788"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Flue gas analyser</a:t>
            </a:r>
          </a:p>
        </p:txBody>
      </p:sp>
      <p:pic>
        <p:nvPicPr>
          <p:cNvPr id="87044" name="Picture 2">
            <a:extLst>
              <a:ext uri="{FF2B5EF4-FFF2-40B4-BE49-F238E27FC236}">
                <a16:creationId xmlns:a16="http://schemas.microsoft.com/office/drawing/2014/main" id="{0F5A59F9-EF29-4F34-8617-432905C59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84935"/>
            <a:ext cx="5208588" cy="275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5" name="Picture 2">
            <a:extLst>
              <a:ext uri="{FF2B5EF4-FFF2-40B4-BE49-F238E27FC236}">
                <a16:creationId xmlns:a16="http://schemas.microsoft.com/office/drawing/2014/main" id="{A5FA178D-CAC9-4646-9396-DA89037B5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644900"/>
            <a:ext cx="5208588" cy="242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a:extLst>
              <a:ext uri="{FF2B5EF4-FFF2-40B4-BE49-F238E27FC236}">
                <a16:creationId xmlns:a16="http://schemas.microsoft.com/office/drawing/2014/main" id="{AAF28F35-735E-4699-B434-A4B25995A3DC}"/>
              </a:ext>
            </a:extLst>
          </p:cNvPr>
          <p:cNvSpPr/>
          <p:nvPr/>
        </p:nvSpPr>
        <p:spPr>
          <a:xfrm>
            <a:off x="2663788" y="5800726"/>
            <a:ext cx="1550987" cy="211137"/>
          </a:xfrm>
          <a:prstGeom prst="rect">
            <a:avLst/>
          </a:prstGeom>
          <a:noFill/>
          <a:ln>
            <a:solidFill>
              <a:srgbClr val="2AA4A4"/>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s-ES"/>
          </a:p>
        </p:txBody>
      </p:sp>
      <p:sp>
        <p:nvSpPr>
          <p:cNvPr id="87047" name="3 CuadroTexto">
            <a:extLst>
              <a:ext uri="{FF2B5EF4-FFF2-40B4-BE49-F238E27FC236}">
                <a16:creationId xmlns:a16="http://schemas.microsoft.com/office/drawing/2014/main" id="{14865ACC-1D81-4EF2-8E8D-F2310061AF5D}"/>
              </a:ext>
            </a:extLst>
          </p:cNvPr>
          <p:cNvSpPr txBox="1">
            <a:spLocks noChangeArrowheads="1"/>
          </p:cNvSpPr>
          <p:nvPr/>
        </p:nvSpPr>
        <p:spPr bwMode="auto">
          <a:xfrm>
            <a:off x="5567362" y="889698"/>
            <a:ext cx="300108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solidFill>
                  <a:srgbClr val="404040"/>
                </a:solidFill>
              </a:rPr>
              <a:t>Seasonal changes in temperature and barometric pressure can cause the excess air in a boiler fluctuate 5%-10%. </a:t>
            </a:r>
          </a:p>
          <a:p>
            <a:pPr algn="just"/>
            <a:endParaRPr lang="es-ES" altLang="en-US" sz="1600" dirty="0">
              <a:solidFill>
                <a:srgbClr val="404040"/>
              </a:solidFill>
            </a:endParaRPr>
          </a:p>
          <a:p>
            <a:pPr algn="just"/>
            <a:endParaRPr lang="es-ES" altLang="en-US" sz="1600" dirty="0">
              <a:solidFill>
                <a:srgbClr val="404040"/>
              </a:solidFill>
            </a:endParaRPr>
          </a:p>
          <a:p>
            <a:pPr algn="just"/>
            <a:endParaRPr lang="es-ES" altLang="en-US" sz="1600" dirty="0">
              <a:solidFill>
                <a:srgbClr val="404040"/>
              </a:solidFill>
            </a:endParaRPr>
          </a:p>
          <a:p>
            <a:pPr algn="just"/>
            <a:endParaRPr lang="es-ES" altLang="en-US" sz="1600" dirty="0">
              <a:solidFill>
                <a:srgbClr val="404040"/>
              </a:solidFill>
            </a:endParaRPr>
          </a:p>
          <a:p>
            <a:pPr algn="just"/>
            <a:endParaRPr lang="es-ES" altLang="en-US" sz="1600" dirty="0">
              <a:solidFill>
                <a:srgbClr val="404040"/>
              </a:solidFill>
            </a:endParaRPr>
          </a:p>
          <a:p>
            <a:pPr algn="just"/>
            <a:endParaRPr lang="es-ES" altLang="en-US" sz="1600" dirty="0">
              <a:solidFill>
                <a:srgbClr val="404040"/>
              </a:solidFill>
            </a:endParaRPr>
          </a:p>
          <a:p>
            <a:pPr algn="just"/>
            <a:endParaRPr lang="es-ES" altLang="en-US" sz="1600" dirty="0">
              <a:solidFill>
                <a:srgbClr val="404040"/>
              </a:solidFill>
            </a:endParaRPr>
          </a:p>
          <a:p>
            <a:pPr algn="just"/>
            <a:r>
              <a:rPr lang="en-US" altLang="en-US" sz="1600" dirty="0">
                <a:solidFill>
                  <a:srgbClr val="404040"/>
                </a:solidFill>
              </a:rPr>
              <a:t>O</a:t>
            </a:r>
            <a:r>
              <a:rPr lang="en-US" altLang="en-US" sz="1600" baseline="-25000" dirty="0">
                <a:solidFill>
                  <a:srgbClr val="404040"/>
                </a:solidFill>
              </a:rPr>
              <a:t>2</a:t>
            </a:r>
            <a:r>
              <a:rPr lang="en-US" altLang="en-US" sz="1600" dirty="0">
                <a:solidFill>
                  <a:srgbClr val="404040"/>
                </a:solidFill>
              </a:rPr>
              <a:t> represents percent oxygen in the flue gas. Excess air measured by sampling the O</a:t>
            </a:r>
            <a:r>
              <a:rPr lang="en-US" altLang="en-US" sz="1600" baseline="-25000" dirty="0">
                <a:solidFill>
                  <a:srgbClr val="404040"/>
                </a:solidFill>
              </a:rPr>
              <a:t>2</a:t>
            </a:r>
            <a:r>
              <a:rPr lang="en-US" altLang="en-US" sz="1600" dirty="0">
                <a:solidFill>
                  <a:srgbClr val="404040"/>
                </a:solidFill>
              </a:rPr>
              <a:t> in the flue gas. If 15% excess air exists, the oxygen </a:t>
            </a:r>
            <a:r>
              <a:rPr lang="en-US" altLang="en-US" sz="1600" dirty="0" err="1">
                <a:solidFill>
                  <a:srgbClr val="404040"/>
                </a:solidFill>
              </a:rPr>
              <a:t>analyser</a:t>
            </a:r>
            <a:r>
              <a:rPr lang="en-US" altLang="en-US" sz="1600" dirty="0">
                <a:solidFill>
                  <a:srgbClr val="404040"/>
                </a:solidFill>
              </a:rPr>
              <a:t> would measure the O2 in the excess air and show a 3% measurement.</a:t>
            </a:r>
          </a:p>
        </p:txBody>
      </p:sp>
      <p:sp>
        <p:nvSpPr>
          <p:cNvPr id="8" name="CuadroTexto 7">
            <a:extLst>
              <a:ext uri="{FF2B5EF4-FFF2-40B4-BE49-F238E27FC236}">
                <a16:creationId xmlns:a16="http://schemas.microsoft.com/office/drawing/2014/main" id="{A6AF35AB-B263-4420-8011-988C4012D504}"/>
              </a:ext>
            </a:extLst>
          </p:cNvPr>
          <p:cNvSpPr txBox="1"/>
          <p:nvPr/>
        </p:nvSpPr>
        <p:spPr>
          <a:xfrm>
            <a:off x="323528" y="332656"/>
            <a:ext cx="7992888" cy="369332"/>
          </a:xfrm>
          <a:prstGeom prst="rect">
            <a:avLst/>
          </a:prstGeom>
          <a:noFill/>
        </p:spPr>
        <p:txBody>
          <a:bodyPr wrap="square" rtlCol="0">
            <a:spAutoFit/>
          </a:bodyPr>
          <a:lstStyle/>
          <a:p>
            <a:r>
              <a:rPr lang="es-ES" b="1" u="sng" cap="all" dirty="0">
                <a:solidFill>
                  <a:srgbClr val="FFC000"/>
                </a:solidFill>
              </a:rPr>
              <a:t>COMBUSTION GAS ANALYZER – FLUE GAS ANALYZER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1578C283-1D7E-4F23-B49E-2144A671E1F9}"/>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9091" name="3 Título">
            <a:extLst>
              <a:ext uri="{FF2B5EF4-FFF2-40B4-BE49-F238E27FC236}">
                <a16:creationId xmlns:a16="http://schemas.microsoft.com/office/drawing/2014/main" id="{22AC5B17-6C08-4D4D-BBF6-B16F4C2163F5}"/>
              </a:ext>
            </a:extLst>
          </p:cNvPr>
          <p:cNvSpPr>
            <a:spLocks noGrp="1"/>
          </p:cNvSpPr>
          <p:nvPr>
            <p:ph type="title"/>
          </p:nvPr>
        </p:nvSpPr>
        <p:spPr bwMode="auto">
          <a:xfrm>
            <a:off x="179388" y="215900"/>
            <a:ext cx="8713787"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Flue gas analyser</a:t>
            </a:r>
          </a:p>
        </p:txBody>
      </p:sp>
      <p:sp>
        <p:nvSpPr>
          <p:cNvPr id="89092" name="2 CuadroTexto">
            <a:extLst>
              <a:ext uri="{FF2B5EF4-FFF2-40B4-BE49-F238E27FC236}">
                <a16:creationId xmlns:a16="http://schemas.microsoft.com/office/drawing/2014/main" id="{95B3D6EE-68B7-421A-8A2C-415E241A50CA}"/>
              </a:ext>
            </a:extLst>
          </p:cNvPr>
          <p:cNvSpPr txBox="1">
            <a:spLocks noChangeArrowheads="1"/>
          </p:cNvSpPr>
          <p:nvPr/>
        </p:nvSpPr>
        <p:spPr bwMode="auto">
          <a:xfrm>
            <a:off x="359532" y="1000056"/>
            <a:ext cx="84249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800" dirty="0">
                <a:solidFill>
                  <a:srgbClr val="404040"/>
                </a:solidFill>
              </a:rPr>
              <a:t>e combustion gas </a:t>
            </a:r>
            <a:r>
              <a:rPr lang="en-US" altLang="en-US" sz="1800" dirty="0" err="1">
                <a:solidFill>
                  <a:srgbClr val="404040"/>
                </a:solidFill>
              </a:rPr>
              <a:t>analyser</a:t>
            </a:r>
            <a:r>
              <a:rPr lang="en-US" altLang="en-US" sz="1800" dirty="0">
                <a:solidFill>
                  <a:srgbClr val="404040"/>
                </a:solidFill>
              </a:rPr>
              <a:t>, measures, display, store and print combustion efficiency, O2, CO, CO2, along with all of the necessary temperature, draft, and pressure measurements. </a:t>
            </a:r>
          </a:p>
        </p:txBody>
      </p:sp>
      <p:pic>
        <p:nvPicPr>
          <p:cNvPr id="89093" name="Picture 23" descr="http://www.testo.es/online/img/products/normal/regular/highres/0632_3220_02.jpg">
            <a:extLst>
              <a:ext uri="{FF2B5EF4-FFF2-40B4-BE49-F238E27FC236}">
                <a16:creationId xmlns:a16="http://schemas.microsoft.com/office/drawing/2014/main" id="{34D8A9D5-006C-409B-8617-D6C2A7738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612" y="2312876"/>
            <a:ext cx="2680159" cy="3284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9094" name="5 Grupo">
            <a:extLst>
              <a:ext uri="{FF2B5EF4-FFF2-40B4-BE49-F238E27FC236}">
                <a16:creationId xmlns:a16="http://schemas.microsoft.com/office/drawing/2014/main" id="{C6738910-301D-463B-8A93-0F4168064E29}"/>
              </a:ext>
            </a:extLst>
          </p:cNvPr>
          <p:cNvGrpSpPr>
            <a:grpSpLocks/>
          </p:cNvGrpSpPr>
          <p:nvPr/>
        </p:nvGrpSpPr>
        <p:grpSpPr bwMode="auto">
          <a:xfrm>
            <a:off x="4716016" y="2738411"/>
            <a:ext cx="2447925" cy="2681287"/>
            <a:chOff x="4097214" y="3276443"/>
            <a:chExt cx="2359025" cy="3352800"/>
          </a:xfrm>
        </p:grpSpPr>
        <p:pic>
          <p:nvPicPr>
            <p:cNvPr id="89095" name="Picture 7">
              <a:extLst>
                <a:ext uri="{FF2B5EF4-FFF2-40B4-BE49-F238E27FC236}">
                  <a16:creationId xmlns:a16="http://schemas.microsoft.com/office/drawing/2014/main" id="{FA8CFE91-7760-456E-8569-01995E8FE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214" y="3276443"/>
              <a:ext cx="23590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11 Conector recto de flecha">
              <a:extLst>
                <a:ext uri="{FF2B5EF4-FFF2-40B4-BE49-F238E27FC236}">
                  <a16:creationId xmlns:a16="http://schemas.microsoft.com/office/drawing/2014/main" id="{64AB9380-2D44-4A55-9D5A-B90ABD99FDF3}"/>
                </a:ext>
              </a:extLst>
            </p:cNvPr>
            <p:cNvCxnSpPr/>
            <p:nvPr/>
          </p:nvCxnSpPr>
          <p:spPr>
            <a:xfrm flipH="1">
              <a:off x="5507733" y="5229762"/>
              <a:ext cx="57675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9" name="CuadroTexto 8">
            <a:extLst>
              <a:ext uri="{FF2B5EF4-FFF2-40B4-BE49-F238E27FC236}">
                <a16:creationId xmlns:a16="http://schemas.microsoft.com/office/drawing/2014/main" id="{EA0B1A5D-88D0-4A0A-801E-391DA850BF50}"/>
              </a:ext>
            </a:extLst>
          </p:cNvPr>
          <p:cNvSpPr txBox="1"/>
          <p:nvPr/>
        </p:nvSpPr>
        <p:spPr>
          <a:xfrm>
            <a:off x="323528" y="332656"/>
            <a:ext cx="7992888" cy="369332"/>
          </a:xfrm>
          <a:prstGeom prst="rect">
            <a:avLst/>
          </a:prstGeom>
          <a:noFill/>
        </p:spPr>
        <p:txBody>
          <a:bodyPr wrap="square" rtlCol="0">
            <a:spAutoFit/>
          </a:bodyPr>
          <a:lstStyle/>
          <a:p>
            <a:r>
              <a:rPr lang="es-ES" b="1" u="sng" cap="all" dirty="0">
                <a:solidFill>
                  <a:srgbClr val="FFC000"/>
                </a:solidFill>
              </a:rPr>
              <a:t>COMBUSTION GAS ANALYZER – FLUE GAS ANALYZER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4EF2B02-3CF4-4F46-B39E-E7AFE87BFD09}"/>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91140" name="2 CuadroTexto">
            <a:extLst>
              <a:ext uri="{FF2B5EF4-FFF2-40B4-BE49-F238E27FC236}">
                <a16:creationId xmlns:a16="http://schemas.microsoft.com/office/drawing/2014/main" id="{6B6DA182-FFFA-414C-9F2F-7375641F2D08}"/>
              </a:ext>
            </a:extLst>
          </p:cNvPr>
          <p:cNvSpPr txBox="1">
            <a:spLocks noChangeArrowheads="1"/>
          </p:cNvSpPr>
          <p:nvPr/>
        </p:nvSpPr>
        <p:spPr bwMode="auto">
          <a:xfrm>
            <a:off x="564828" y="872716"/>
            <a:ext cx="79862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rgbClr val="404040"/>
                </a:solidFill>
              </a:rPr>
              <a:t>An analyzer allows you to measure all the necessary: voltage, current and power parameters for a full diagnosis of an electrical installation. It provides you capture and record all the parameters, transients, alarms and wave forms simultaneously to have a complete knowledge of the installation or equipment under study with a simple and easy use.</a:t>
            </a:r>
          </a:p>
        </p:txBody>
      </p:sp>
      <p:sp>
        <p:nvSpPr>
          <p:cNvPr id="6" name="CuadroTexto 5">
            <a:extLst>
              <a:ext uri="{FF2B5EF4-FFF2-40B4-BE49-F238E27FC236}">
                <a16:creationId xmlns:a16="http://schemas.microsoft.com/office/drawing/2014/main" id="{C9C905B0-05A1-4C86-8575-1BB2189A6BC4}"/>
              </a:ext>
            </a:extLst>
          </p:cNvPr>
          <p:cNvSpPr txBox="1"/>
          <p:nvPr/>
        </p:nvSpPr>
        <p:spPr>
          <a:xfrm>
            <a:off x="323528" y="332656"/>
            <a:ext cx="7992888" cy="369332"/>
          </a:xfrm>
          <a:prstGeom prst="rect">
            <a:avLst/>
          </a:prstGeom>
          <a:noFill/>
        </p:spPr>
        <p:txBody>
          <a:bodyPr wrap="square" rtlCol="0">
            <a:spAutoFit/>
          </a:bodyPr>
          <a:lstStyle/>
          <a:p>
            <a:r>
              <a:rPr lang="es-ES" b="1" u="sng" dirty="0">
                <a:solidFill>
                  <a:srgbClr val="FFC000"/>
                </a:solidFill>
              </a:rPr>
              <a:t>GRID ANALYZER</a:t>
            </a:r>
          </a:p>
        </p:txBody>
      </p:sp>
      <p:pic>
        <p:nvPicPr>
          <p:cNvPr id="3" name="Imagen 2" descr="Imagen que contiene interior, sentado, teléfono móvil, mesa&#10;&#10;Descripción generada automáticamente">
            <a:extLst>
              <a:ext uri="{FF2B5EF4-FFF2-40B4-BE49-F238E27FC236}">
                <a16:creationId xmlns:a16="http://schemas.microsoft.com/office/drawing/2014/main" id="{958522B4-1B89-422C-AB79-9276952AB8E9}"/>
              </a:ext>
            </a:extLst>
          </p:cNvPr>
          <p:cNvPicPr>
            <a:picLocks noChangeAspect="1"/>
          </p:cNvPicPr>
          <p:nvPr/>
        </p:nvPicPr>
        <p:blipFill rotWithShape="1">
          <a:blip r:embed="rId3">
            <a:extLst>
              <a:ext uri="{28A0092B-C50C-407E-A947-70E740481C1C}">
                <a14:useLocalDpi xmlns:a14="http://schemas.microsoft.com/office/drawing/2010/main" val="0"/>
              </a:ext>
            </a:extLst>
          </a:blip>
          <a:srcRect l="3653" t="4595" r="5014"/>
          <a:stretch/>
        </p:blipFill>
        <p:spPr>
          <a:xfrm>
            <a:off x="2969822" y="3068960"/>
            <a:ext cx="2700300" cy="3055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9CA781BF-38A3-4366-A8E0-ABC790D126E2}"/>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3" name="2 CuadroTexto">
            <a:extLst>
              <a:ext uri="{FF2B5EF4-FFF2-40B4-BE49-F238E27FC236}">
                <a16:creationId xmlns:a16="http://schemas.microsoft.com/office/drawing/2014/main" id="{0A222026-BF02-4579-B2F9-286390E3CD3A}"/>
              </a:ext>
            </a:extLst>
          </p:cNvPr>
          <p:cNvSpPr txBox="1"/>
          <p:nvPr/>
        </p:nvSpPr>
        <p:spPr>
          <a:xfrm>
            <a:off x="338708" y="784758"/>
            <a:ext cx="7807325" cy="5293757"/>
          </a:xfrm>
          <a:prstGeom prst="rect">
            <a:avLst/>
          </a:prstGeom>
          <a:noFill/>
        </p:spPr>
        <p:txBody>
          <a:bodyPr wrap="square">
            <a:spAutoFit/>
          </a:bodyPr>
          <a:lstStyle/>
          <a:p>
            <a:pPr algn="just">
              <a:defRPr/>
            </a:pPr>
            <a:r>
              <a:rPr lang="en-US" b="1" dirty="0">
                <a:latin typeface="Arial" charset="0"/>
              </a:rPr>
              <a:t>How to switch on the an</a:t>
            </a:r>
            <a:r>
              <a:rPr lang="es-ES" b="1" dirty="0">
                <a:latin typeface="Arial" charset="0"/>
              </a:rPr>
              <a:t>?</a:t>
            </a:r>
          </a:p>
          <a:p>
            <a:pPr algn="just">
              <a:defRPr/>
            </a:pPr>
            <a:endParaRPr lang="es-ES" sz="1600" b="1" dirty="0">
              <a:latin typeface="Arial" charset="0"/>
              <a:cs typeface="+mn-cs"/>
            </a:endParaRPr>
          </a:p>
          <a:p>
            <a:pPr algn="just">
              <a:defRPr/>
            </a:pPr>
            <a:r>
              <a:rPr lang="en-US" sz="1600" i="1" dirty="0">
                <a:solidFill>
                  <a:srgbClr val="404040"/>
                </a:solidFill>
                <a:latin typeface="Arial" charset="0"/>
              </a:rPr>
              <a:t>The analyzer has two different kinds of connection:</a:t>
            </a:r>
          </a:p>
          <a:p>
            <a:pPr algn="just">
              <a:defRPr/>
            </a:pPr>
            <a:endParaRPr lang="es-ES" sz="1600" i="1" dirty="0">
              <a:solidFill>
                <a:srgbClr val="404040"/>
              </a:solidFill>
              <a:latin typeface="Arial" charset="0"/>
              <a:cs typeface="+mn-cs"/>
            </a:endParaRPr>
          </a:p>
          <a:p>
            <a:pPr marL="800100" lvl="1" indent="-342900" algn="just">
              <a:buFont typeface="Arial" panose="020B0604020202020204" pitchFamily="34" charset="0"/>
              <a:buChar char="•"/>
              <a:defRPr/>
            </a:pPr>
            <a:r>
              <a:rPr lang="es-ES" sz="1600" b="1" u="sng" dirty="0" err="1">
                <a:solidFill>
                  <a:srgbClr val="404040"/>
                </a:solidFill>
                <a:latin typeface="Arial" charset="0"/>
              </a:rPr>
              <a:t>Connection</a:t>
            </a:r>
            <a:r>
              <a:rPr lang="es-ES" sz="1600" b="1" u="sng" dirty="0">
                <a:solidFill>
                  <a:srgbClr val="404040"/>
                </a:solidFill>
                <a:latin typeface="Arial" charset="0"/>
              </a:rPr>
              <a:t> </a:t>
            </a:r>
            <a:r>
              <a:rPr lang="es-ES" sz="1600" b="1" u="sng" dirty="0" err="1">
                <a:solidFill>
                  <a:srgbClr val="404040"/>
                </a:solidFill>
                <a:latin typeface="Arial" charset="0"/>
              </a:rPr>
              <a:t>to</a:t>
            </a:r>
            <a:r>
              <a:rPr lang="es-ES" sz="1600" b="1" u="sng" dirty="0">
                <a:solidFill>
                  <a:srgbClr val="404040"/>
                </a:solidFill>
                <a:latin typeface="Arial" charset="0"/>
              </a:rPr>
              <a:t> </a:t>
            </a:r>
            <a:r>
              <a:rPr lang="es-ES" sz="1600" b="1" u="sng" dirty="0" err="1">
                <a:solidFill>
                  <a:srgbClr val="404040"/>
                </a:solidFill>
                <a:latin typeface="Arial" charset="0"/>
              </a:rPr>
              <a:t>the</a:t>
            </a:r>
            <a:r>
              <a:rPr lang="es-ES" sz="1600" b="1" u="sng" dirty="0">
                <a:solidFill>
                  <a:srgbClr val="404040"/>
                </a:solidFill>
                <a:latin typeface="Arial" charset="0"/>
              </a:rPr>
              <a:t> </a:t>
            </a:r>
            <a:r>
              <a:rPr lang="es-ES" sz="1600" b="1" u="sng" dirty="0" err="1">
                <a:solidFill>
                  <a:srgbClr val="404040"/>
                </a:solidFill>
                <a:latin typeface="Arial" charset="0"/>
              </a:rPr>
              <a:t>network</a:t>
            </a:r>
            <a:r>
              <a:rPr lang="es-ES" sz="1600" b="1" u="sng" dirty="0">
                <a:solidFill>
                  <a:srgbClr val="404040"/>
                </a:solidFill>
                <a:latin typeface="Arial" charset="0"/>
              </a:rPr>
              <a:t>:</a:t>
            </a:r>
            <a:r>
              <a:rPr lang="es-ES" sz="1600" b="1" dirty="0">
                <a:solidFill>
                  <a:srgbClr val="404040"/>
                </a:solidFill>
                <a:latin typeface="Arial" charset="0"/>
                <a:cs typeface="+mn-cs"/>
              </a:rPr>
              <a:t> </a:t>
            </a:r>
            <a:r>
              <a:rPr lang="en-US" sz="1600" dirty="0">
                <a:solidFill>
                  <a:srgbClr val="404040"/>
                </a:solidFill>
                <a:latin typeface="Arial" charset="0"/>
              </a:rPr>
              <a:t>to charge the intern battery of the equipment for being allowed to use it in the field</a:t>
            </a:r>
            <a:r>
              <a:rPr lang="es-ES" sz="1600" dirty="0">
                <a:solidFill>
                  <a:srgbClr val="404040"/>
                </a:solidFill>
                <a:latin typeface="Arial" charset="0"/>
              </a:rPr>
              <a:t>.</a:t>
            </a:r>
          </a:p>
          <a:p>
            <a:pPr marL="800100" lvl="1" indent="-342900" algn="just">
              <a:buFont typeface="Arial" panose="020B0604020202020204" pitchFamily="34" charset="0"/>
              <a:buChar char="•"/>
              <a:defRPr/>
            </a:pPr>
            <a:r>
              <a:rPr lang="es-ES" sz="1600" b="1" u="sng" dirty="0">
                <a:solidFill>
                  <a:srgbClr val="404040"/>
                </a:solidFill>
                <a:latin typeface="Arial" charset="0"/>
              </a:rPr>
              <a:t>USB </a:t>
            </a:r>
            <a:r>
              <a:rPr lang="es-ES" sz="1600" b="1" u="sng" dirty="0" err="1">
                <a:solidFill>
                  <a:srgbClr val="404040"/>
                </a:solidFill>
                <a:latin typeface="Arial" charset="0"/>
              </a:rPr>
              <a:t>connection</a:t>
            </a:r>
            <a:r>
              <a:rPr lang="es-ES" sz="1600" b="1" u="sng" dirty="0">
                <a:solidFill>
                  <a:srgbClr val="404040"/>
                </a:solidFill>
                <a:latin typeface="Arial" charset="0"/>
              </a:rPr>
              <a:t> </a:t>
            </a:r>
            <a:r>
              <a:rPr lang="es-ES" sz="1600" b="1" u="sng" dirty="0" err="1">
                <a:solidFill>
                  <a:srgbClr val="404040"/>
                </a:solidFill>
                <a:latin typeface="Arial" charset="0"/>
              </a:rPr>
              <a:t>to</a:t>
            </a:r>
            <a:r>
              <a:rPr lang="es-ES" sz="1600" b="1" u="sng" dirty="0">
                <a:solidFill>
                  <a:srgbClr val="404040"/>
                </a:solidFill>
                <a:latin typeface="Arial" charset="0"/>
              </a:rPr>
              <a:t> PC</a:t>
            </a:r>
            <a:r>
              <a:rPr lang="es-ES" sz="1600" b="1" dirty="0">
                <a:solidFill>
                  <a:srgbClr val="404040"/>
                </a:solidFill>
                <a:latin typeface="Arial" charset="0"/>
                <a:cs typeface="+mn-cs"/>
              </a:rPr>
              <a:t>: </a:t>
            </a:r>
            <a:r>
              <a:rPr lang="en-US" sz="1600" dirty="0">
                <a:solidFill>
                  <a:srgbClr val="404040"/>
                </a:solidFill>
                <a:latin typeface="Arial" charset="0"/>
              </a:rPr>
              <a:t>to download the information registered from analyzer to the computer.</a:t>
            </a:r>
          </a:p>
          <a:p>
            <a:pPr algn="just" eaLnBrk="1" hangingPunct="1">
              <a:defRPr/>
            </a:pPr>
            <a:endParaRPr lang="es-ES" sz="1600" i="1" dirty="0">
              <a:solidFill>
                <a:srgbClr val="404040"/>
              </a:solidFill>
              <a:latin typeface="Arial" charset="0"/>
              <a:cs typeface="+mn-cs"/>
            </a:endParaRPr>
          </a:p>
          <a:p>
            <a:pPr algn="just">
              <a:defRPr/>
            </a:pPr>
            <a:r>
              <a:rPr lang="en-US" sz="1600" i="1" dirty="0">
                <a:solidFill>
                  <a:srgbClr val="404040"/>
                </a:solidFill>
                <a:latin typeface="Arial" charset="0"/>
              </a:rPr>
              <a:t>There are several sorts of sensor you can use depending on what you need to measure</a:t>
            </a:r>
            <a:r>
              <a:rPr lang="es-ES" sz="1600" i="1" dirty="0">
                <a:solidFill>
                  <a:srgbClr val="404040"/>
                </a:solidFill>
                <a:latin typeface="Arial" charset="0"/>
                <a:cs typeface="+mn-cs"/>
              </a:rPr>
              <a:t>:</a:t>
            </a:r>
            <a:endParaRPr lang="en-US" sz="1600" dirty="0">
              <a:solidFill>
                <a:srgbClr val="404040"/>
              </a:solidFill>
              <a:latin typeface="Arial" charset="0"/>
            </a:endParaRPr>
          </a:p>
          <a:p>
            <a:pPr marL="800100" lvl="1" indent="-342900" algn="just">
              <a:buFont typeface="Arial" panose="020B0604020202020204" pitchFamily="34" charset="0"/>
              <a:buChar char="•"/>
              <a:defRPr/>
            </a:pPr>
            <a:r>
              <a:rPr lang="en-US" sz="1600" dirty="0">
                <a:solidFill>
                  <a:srgbClr val="404040"/>
                </a:solidFill>
                <a:latin typeface="Arial" charset="0"/>
              </a:rPr>
              <a:t>You have 4 current inputs where you have to connect the current sensors. The most important ones are</a:t>
            </a:r>
            <a:r>
              <a:rPr lang="es-ES" sz="1600" dirty="0">
                <a:solidFill>
                  <a:srgbClr val="404040"/>
                </a:solidFill>
                <a:latin typeface="Arial" charset="0"/>
                <a:cs typeface="+mn-cs"/>
              </a:rPr>
              <a:t>:</a:t>
            </a:r>
          </a:p>
          <a:p>
            <a:pPr marL="1200150" lvl="2" indent="-285750" algn="just">
              <a:buFont typeface="Arial" panose="020B0604020202020204" pitchFamily="34" charset="0"/>
              <a:buChar char="•"/>
              <a:defRPr/>
            </a:pPr>
            <a:r>
              <a:rPr lang="es-ES" sz="1600" b="1" u="sng" dirty="0" err="1">
                <a:solidFill>
                  <a:srgbClr val="404040"/>
                </a:solidFill>
                <a:latin typeface="Arial" charset="0"/>
              </a:rPr>
              <a:t>Clamp</a:t>
            </a:r>
            <a:r>
              <a:rPr lang="es-ES" sz="1600" b="1" u="sng" dirty="0">
                <a:solidFill>
                  <a:srgbClr val="404040"/>
                </a:solidFill>
                <a:latin typeface="Arial" charset="0"/>
              </a:rPr>
              <a:t> meter</a:t>
            </a:r>
            <a:r>
              <a:rPr lang="es-ES" sz="1600" b="1" dirty="0">
                <a:solidFill>
                  <a:srgbClr val="404040"/>
                </a:solidFill>
                <a:latin typeface="Arial" charset="0"/>
              </a:rPr>
              <a:t> </a:t>
            </a:r>
            <a:r>
              <a:rPr lang="en-US" sz="1600" dirty="0">
                <a:solidFill>
                  <a:srgbClr val="404040"/>
                </a:solidFill>
                <a:latin typeface="Arial" charset="0"/>
              </a:rPr>
              <a:t>for measuring moderate intensity (up to 400 A) in AC, no cables very large section. You have 4 voltage inputs where you have to connect the voltage sensors.</a:t>
            </a:r>
          </a:p>
          <a:p>
            <a:pPr marL="1200150" lvl="2" indent="-285750" algn="just">
              <a:buFont typeface="Arial" panose="020B0604020202020204" pitchFamily="34" charset="0"/>
              <a:buChar char="•"/>
              <a:defRPr/>
            </a:pPr>
            <a:r>
              <a:rPr lang="es-ES" sz="1600" b="1" u="sng" dirty="0" err="1">
                <a:solidFill>
                  <a:srgbClr val="404040"/>
                </a:solidFill>
                <a:latin typeface="Arial" charset="0"/>
              </a:rPr>
              <a:t>Amflex</a:t>
            </a:r>
            <a:r>
              <a:rPr lang="es-ES" sz="1600" dirty="0">
                <a:solidFill>
                  <a:srgbClr val="404040"/>
                </a:solidFill>
                <a:latin typeface="Arial" charset="0"/>
              </a:rPr>
              <a:t> </a:t>
            </a:r>
            <a:r>
              <a:rPr lang="en-US" sz="1600" dirty="0">
                <a:solidFill>
                  <a:srgbClr val="404040"/>
                </a:solidFill>
                <a:latin typeface="Arial" charset="0"/>
              </a:rPr>
              <a:t>for measuring high intensity (up to 6.000 A) in AC, cables of very large section.</a:t>
            </a:r>
          </a:p>
          <a:p>
            <a:pPr marL="1200150" lvl="2" indent="-285750" algn="just">
              <a:buFont typeface="Arial" panose="020B0604020202020204" pitchFamily="34" charset="0"/>
              <a:buChar char="•"/>
              <a:defRPr/>
            </a:pPr>
            <a:r>
              <a:rPr lang="es-ES" sz="1600" b="1" u="sng" dirty="0" err="1">
                <a:solidFill>
                  <a:srgbClr val="404040"/>
                </a:solidFill>
                <a:latin typeface="Arial" charset="0"/>
              </a:rPr>
              <a:t>Clamp</a:t>
            </a:r>
            <a:r>
              <a:rPr lang="es-ES" sz="1600" b="1" u="sng" dirty="0">
                <a:solidFill>
                  <a:srgbClr val="404040"/>
                </a:solidFill>
                <a:latin typeface="Arial" charset="0"/>
              </a:rPr>
              <a:t> meter DC:</a:t>
            </a:r>
            <a:r>
              <a:rPr lang="es-ES" sz="1600" b="1" dirty="0">
                <a:solidFill>
                  <a:srgbClr val="404040"/>
                </a:solidFill>
                <a:latin typeface="Arial" charset="0"/>
              </a:rPr>
              <a:t> </a:t>
            </a:r>
            <a:r>
              <a:rPr lang="en-US" sz="1600" dirty="0">
                <a:solidFill>
                  <a:srgbClr val="404040"/>
                </a:solidFill>
                <a:latin typeface="Arial" charset="0"/>
              </a:rPr>
              <a:t>for measuring intensity in direct current.</a:t>
            </a:r>
          </a:p>
          <a:p>
            <a:pPr algn="just" eaLnBrk="1" hangingPunct="1">
              <a:defRPr/>
            </a:pPr>
            <a:endParaRPr lang="es-ES" sz="1600" dirty="0">
              <a:solidFill>
                <a:srgbClr val="404040"/>
              </a:solidFill>
              <a:latin typeface="Arial" charset="0"/>
              <a:cs typeface="+mn-cs"/>
            </a:endParaRPr>
          </a:p>
          <a:p>
            <a:pPr algn="just">
              <a:defRPr/>
            </a:pPr>
            <a:r>
              <a:rPr lang="en-US" sz="1600" dirty="0">
                <a:solidFill>
                  <a:srgbClr val="404040"/>
                </a:solidFill>
                <a:latin typeface="Arial" charset="0"/>
              </a:rPr>
              <a:t>You have 4 voltage inputs where you have to connect the voltage sensors.</a:t>
            </a:r>
          </a:p>
        </p:txBody>
      </p:sp>
      <p:pic>
        <p:nvPicPr>
          <p:cNvPr id="93189" name="Picture 2">
            <a:extLst>
              <a:ext uri="{FF2B5EF4-FFF2-40B4-BE49-F238E27FC236}">
                <a16:creationId xmlns:a16="http://schemas.microsoft.com/office/drawing/2014/main" id="{9C06EEE8-1224-42DA-88C1-11A4AA50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506144" y="2421524"/>
            <a:ext cx="637855" cy="20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AEBFAE4C-013A-40DD-ACE6-FB82A1ED90BA}"/>
              </a:ext>
            </a:extLst>
          </p:cNvPr>
          <p:cNvSpPr txBox="1"/>
          <p:nvPr/>
        </p:nvSpPr>
        <p:spPr>
          <a:xfrm>
            <a:off x="323528" y="332656"/>
            <a:ext cx="7992888" cy="369332"/>
          </a:xfrm>
          <a:prstGeom prst="rect">
            <a:avLst/>
          </a:prstGeom>
          <a:noFill/>
        </p:spPr>
        <p:txBody>
          <a:bodyPr wrap="square" rtlCol="0">
            <a:spAutoFit/>
          </a:bodyPr>
          <a:lstStyle/>
          <a:p>
            <a:r>
              <a:rPr lang="es-ES" b="1" u="sng" dirty="0">
                <a:solidFill>
                  <a:srgbClr val="FFC000"/>
                </a:solidFill>
              </a:rPr>
              <a:t>GRID ANALYZER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C0F8E48-0CC5-438A-B7DB-D27817B1746A}"/>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95235" name="3 Título">
            <a:extLst>
              <a:ext uri="{FF2B5EF4-FFF2-40B4-BE49-F238E27FC236}">
                <a16:creationId xmlns:a16="http://schemas.microsoft.com/office/drawing/2014/main" id="{D0AFA400-BF9A-4063-8026-34A9CAC3404D}"/>
              </a:ext>
            </a:extLst>
          </p:cNvPr>
          <p:cNvSpPr>
            <a:spLocks noGrp="1"/>
          </p:cNvSpPr>
          <p:nvPr>
            <p:ph type="title"/>
          </p:nvPr>
        </p:nvSpPr>
        <p:spPr bwMode="auto">
          <a:xfrm>
            <a:off x="179388" y="215900"/>
            <a:ext cx="8713787"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Grid analyser</a:t>
            </a:r>
          </a:p>
        </p:txBody>
      </p:sp>
      <p:sp>
        <p:nvSpPr>
          <p:cNvPr id="95236" name="Rectangle 22">
            <a:extLst>
              <a:ext uri="{FF2B5EF4-FFF2-40B4-BE49-F238E27FC236}">
                <a16:creationId xmlns:a16="http://schemas.microsoft.com/office/drawing/2014/main" id="{86366D64-B74B-4F10-AC6D-8C9EA439820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5237" name="Rectangle 25">
            <a:extLst>
              <a:ext uri="{FF2B5EF4-FFF2-40B4-BE49-F238E27FC236}">
                <a16:creationId xmlns:a16="http://schemas.microsoft.com/office/drawing/2014/main" id="{C4E5F209-70A9-4B42-81B8-2C13A6DDB6DC}"/>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95238" name="Picture 28">
            <a:extLst>
              <a:ext uri="{FF2B5EF4-FFF2-40B4-BE49-F238E27FC236}">
                <a16:creationId xmlns:a16="http://schemas.microsoft.com/office/drawing/2014/main" id="{C29C02BC-0151-450B-8EB9-7CE50A87D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1152525"/>
            <a:ext cx="730567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adroTexto 7">
            <a:extLst>
              <a:ext uri="{FF2B5EF4-FFF2-40B4-BE49-F238E27FC236}">
                <a16:creationId xmlns:a16="http://schemas.microsoft.com/office/drawing/2014/main" id="{34427F1D-C9CB-4004-A395-72A676D6112B}"/>
              </a:ext>
            </a:extLst>
          </p:cNvPr>
          <p:cNvSpPr txBox="1"/>
          <p:nvPr/>
        </p:nvSpPr>
        <p:spPr>
          <a:xfrm>
            <a:off x="323528" y="332656"/>
            <a:ext cx="7992888" cy="369332"/>
          </a:xfrm>
          <a:prstGeom prst="rect">
            <a:avLst/>
          </a:prstGeom>
          <a:noFill/>
        </p:spPr>
        <p:txBody>
          <a:bodyPr wrap="square" rtlCol="0">
            <a:spAutoFit/>
          </a:bodyPr>
          <a:lstStyle/>
          <a:p>
            <a:r>
              <a:rPr lang="es-ES" b="1" u="sng" dirty="0">
                <a:solidFill>
                  <a:srgbClr val="FFC000"/>
                </a:solidFill>
              </a:rPr>
              <a:t>GRID ANALYZER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CuadroTexto">
            <a:extLst>
              <a:ext uri="{FF2B5EF4-FFF2-40B4-BE49-F238E27FC236}">
                <a16:creationId xmlns:a16="http://schemas.microsoft.com/office/drawing/2014/main" id="{E2ED3238-659F-4829-82B3-436A37EA89DF}"/>
              </a:ext>
            </a:extLst>
          </p:cNvPr>
          <p:cNvSpPr txBox="1">
            <a:spLocks noChangeArrowheads="1"/>
          </p:cNvSpPr>
          <p:nvPr/>
        </p:nvSpPr>
        <p:spPr bwMode="auto">
          <a:xfrm>
            <a:off x="480380" y="2078769"/>
            <a:ext cx="748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sz="2400">
              <a:solidFill>
                <a:srgbClr val="E15606"/>
              </a:solidFill>
            </a:endParaRPr>
          </a:p>
        </p:txBody>
      </p:sp>
      <p:sp>
        <p:nvSpPr>
          <p:cNvPr id="12" name="Text Box 2">
            <a:extLst>
              <a:ext uri="{FF2B5EF4-FFF2-40B4-BE49-F238E27FC236}">
                <a16:creationId xmlns:a16="http://schemas.microsoft.com/office/drawing/2014/main" id="{5361D033-E5FC-4245-A085-D37CEB491525}"/>
              </a:ext>
            </a:extLst>
          </p:cNvPr>
          <p:cNvSpPr txBox="1">
            <a:spLocks noChangeArrowheads="1"/>
          </p:cNvSpPr>
          <p:nvPr/>
        </p:nvSpPr>
        <p:spPr bwMode="auto">
          <a:xfrm>
            <a:off x="313692" y="1129444"/>
            <a:ext cx="8686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Aft>
                <a:spcPct val="50000"/>
              </a:spcAft>
              <a:defRPr/>
            </a:pPr>
            <a:r>
              <a:rPr lang="es-ES" b="1" u="sng" dirty="0" err="1">
                <a:solidFill>
                  <a:srgbClr val="FFC000"/>
                </a:solidFill>
                <a:latin typeface="+mj-lt"/>
              </a:rPr>
              <a:t>Luminous</a:t>
            </a:r>
            <a:r>
              <a:rPr lang="es-ES" b="1" u="sng" dirty="0">
                <a:solidFill>
                  <a:srgbClr val="FFC000"/>
                </a:solidFill>
                <a:latin typeface="+mj-lt"/>
              </a:rPr>
              <a:t> </a:t>
            </a:r>
            <a:r>
              <a:rPr lang="es-ES" b="1" u="sng" dirty="0" err="1">
                <a:solidFill>
                  <a:srgbClr val="FFC000"/>
                </a:solidFill>
                <a:latin typeface="+mj-lt"/>
              </a:rPr>
              <a:t>efficacy</a:t>
            </a:r>
            <a:r>
              <a:rPr lang="es-ES" sz="1800" b="1" u="sng" dirty="0">
                <a:solidFill>
                  <a:srgbClr val="FFC000"/>
                </a:solidFill>
                <a:latin typeface="+mj-lt"/>
                <a:cs typeface="+mn-cs"/>
              </a:rPr>
              <a:t>:</a:t>
            </a:r>
            <a:r>
              <a:rPr lang="es-ES" dirty="0">
                <a:solidFill>
                  <a:srgbClr val="FFC000"/>
                </a:solidFill>
                <a:latin typeface="+mj-lt"/>
                <a:cs typeface="+mn-cs"/>
              </a:rPr>
              <a:t> </a:t>
            </a:r>
            <a:r>
              <a:rPr lang="en-US" dirty="0">
                <a:solidFill>
                  <a:srgbClr val="404040"/>
                </a:solidFill>
                <a:latin typeface="+mj-lt"/>
              </a:rPr>
              <a:t>It is the ratio of luminous flux to power (usually electric power)</a:t>
            </a:r>
          </a:p>
          <a:p>
            <a:pPr algn="ctr">
              <a:spcAft>
                <a:spcPct val="50000"/>
              </a:spcAft>
              <a:defRPr/>
            </a:pPr>
            <a:r>
              <a:rPr lang="es-ES" i="1" dirty="0">
                <a:solidFill>
                  <a:srgbClr val="404040"/>
                </a:solidFill>
                <a:latin typeface="+mj-lt"/>
                <a:cs typeface="+mn-cs"/>
              </a:rPr>
              <a:t>Unidad</a:t>
            </a:r>
            <a:r>
              <a:rPr lang="es-ES" dirty="0">
                <a:solidFill>
                  <a:srgbClr val="404040"/>
                </a:solidFill>
                <a:latin typeface="+mj-lt"/>
                <a:cs typeface="+mn-cs"/>
              </a:rPr>
              <a:t>: lm/W</a:t>
            </a:r>
            <a:endParaRPr lang="es-ES" sz="1800" b="1" u="sng" dirty="0">
              <a:solidFill>
                <a:srgbClr val="404040"/>
              </a:solidFill>
              <a:latin typeface="+mj-lt"/>
              <a:cs typeface="+mn-cs"/>
            </a:endParaRPr>
          </a:p>
          <a:p>
            <a:pPr algn="just">
              <a:spcAft>
                <a:spcPct val="50000"/>
              </a:spcAft>
              <a:buFontTx/>
              <a:buChar char="•"/>
              <a:defRPr/>
            </a:pPr>
            <a:endParaRPr lang="es-ES" sz="1800" b="1" u="sng" dirty="0">
              <a:solidFill>
                <a:srgbClr val="002857"/>
              </a:solidFill>
              <a:latin typeface="+mj-lt"/>
              <a:cs typeface="+mn-cs"/>
            </a:endParaRPr>
          </a:p>
          <a:p>
            <a:pPr algn="just">
              <a:spcAft>
                <a:spcPct val="50000"/>
              </a:spcAft>
              <a:defRPr/>
            </a:pPr>
            <a:endParaRPr lang="es-ES" sz="1800" b="1" u="sng" dirty="0">
              <a:solidFill>
                <a:srgbClr val="002857"/>
              </a:solidFill>
              <a:latin typeface="+mj-lt"/>
              <a:cs typeface="+mn-cs"/>
            </a:endParaRPr>
          </a:p>
          <a:p>
            <a:pPr algn="ctr">
              <a:spcAft>
                <a:spcPct val="50000"/>
              </a:spcAft>
              <a:defRPr/>
            </a:pPr>
            <a:endParaRPr lang="es-ES" b="1" u="sng" dirty="0">
              <a:solidFill>
                <a:srgbClr val="002857"/>
              </a:solidFill>
              <a:latin typeface="+mj-lt"/>
            </a:endParaRPr>
          </a:p>
          <a:p>
            <a:pPr algn="ctr">
              <a:spcAft>
                <a:spcPct val="50000"/>
              </a:spcAft>
              <a:defRPr/>
            </a:pPr>
            <a:endParaRPr lang="es-ES" sz="1800" b="1" u="sng" dirty="0">
              <a:solidFill>
                <a:srgbClr val="002857"/>
              </a:solidFill>
              <a:latin typeface="+mj-lt"/>
              <a:cs typeface="+mn-cs"/>
            </a:endParaRPr>
          </a:p>
          <a:p>
            <a:pPr algn="ctr">
              <a:spcAft>
                <a:spcPct val="50000"/>
              </a:spcAft>
              <a:defRPr/>
            </a:pPr>
            <a:endParaRPr lang="es-ES" sz="1800" b="1" u="sng" dirty="0">
              <a:solidFill>
                <a:srgbClr val="FFC000"/>
              </a:solidFill>
              <a:latin typeface="+mj-lt"/>
              <a:cs typeface="+mn-cs"/>
            </a:endParaRPr>
          </a:p>
          <a:p>
            <a:pPr algn="ctr">
              <a:spcAft>
                <a:spcPct val="50000"/>
              </a:spcAft>
              <a:defRPr/>
            </a:pPr>
            <a:r>
              <a:rPr lang="es-ES" b="1" u="sng" dirty="0" err="1">
                <a:solidFill>
                  <a:srgbClr val="FFC000"/>
                </a:solidFill>
                <a:latin typeface="+mj-lt"/>
              </a:rPr>
              <a:t>Illuminance</a:t>
            </a:r>
            <a:r>
              <a:rPr lang="es-ES" sz="1800" b="1" dirty="0">
                <a:solidFill>
                  <a:srgbClr val="FFC000"/>
                </a:solidFill>
                <a:latin typeface="+mj-lt"/>
                <a:cs typeface="+mn-cs"/>
              </a:rPr>
              <a:t>: </a:t>
            </a:r>
            <a:r>
              <a:rPr lang="en-US" dirty="0">
                <a:solidFill>
                  <a:srgbClr val="404040"/>
                </a:solidFill>
                <a:latin typeface="+mj-lt"/>
              </a:rPr>
              <a:t>Relationship between the luminous flux (lumens) and the area</a:t>
            </a:r>
            <a:r>
              <a:rPr lang="es-ES" dirty="0">
                <a:solidFill>
                  <a:srgbClr val="404040"/>
                </a:solidFill>
                <a:latin typeface="+mj-lt"/>
              </a:rPr>
              <a:t>. </a:t>
            </a:r>
            <a:r>
              <a:rPr lang="es-ES" dirty="0">
                <a:solidFill>
                  <a:srgbClr val="404040"/>
                </a:solidFill>
                <a:latin typeface="+mj-lt"/>
                <a:cs typeface="+mn-cs"/>
              </a:rPr>
              <a:t>	</a:t>
            </a:r>
          </a:p>
          <a:p>
            <a:pPr algn="ctr">
              <a:spcAft>
                <a:spcPct val="50000"/>
              </a:spcAft>
              <a:defRPr/>
            </a:pPr>
            <a:r>
              <a:rPr lang="es-ES" i="1" dirty="0" err="1">
                <a:solidFill>
                  <a:srgbClr val="404040"/>
                </a:solidFill>
                <a:latin typeface="+mj-lt"/>
                <a:cs typeface="+mn-cs"/>
              </a:rPr>
              <a:t>Units</a:t>
            </a:r>
            <a:r>
              <a:rPr lang="es-ES" i="1" dirty="0">
                <a:solidFill>
                  <a:srgbClr val="404040"/>
                </a:solidFill>
                <a:latin typeface="+mj-lt"/>
                <a:cs typeface="+mn-cs"/>
              </a:rPr>
              <a:t>: </a:t>
            </a:r>
            <a:r>
              <a:rPr lang="es-ES" dirty="0">
                <a:solidFill>
                  <a:srgbClr val="404040"/>
                </a:solidFill>
                <a:latin typeface="+mj-lt"/>
                <a:cs typeface="+mn-cs"/>
              </a:rPr>
              <a:t>lux (lx) = 1lx = 1lm/m</a:t>
            </a:r>
            <a:r>
              <a:rPr lang="es-ES" baseline="30000" dirty="0">
                <a:solidFill>
                  <a:srgbClr val="404040"/>
                </a:solidFill>
                <a:latin typeface="+mj-lt"/>
                <a:cs typeface="+mn-cs"/>
              </a:rPr>
              <a:t>2</a:t>
            </a:r>
            <a:endParaRPr lang="es-ES" sz="1800" b="1" u="sng" baseline="30000" dirty="0">
              <a:solidFill>
                <a:srgbClr val="404040"/>
              </a:solidFill>
              <a:latin typeface="+mj-lt"/>
              <a:cs typeface="+mn-cs"/>
            </a:endParaRPr>
          </a:p>
        </p:txBody>
      </p:sp>
      <p:pic>
        <p:nvPicPr>
          <p:cNvPr id="18438" name="Picture 7" descr="linter1">
            <a:extLst>
              <a:ext uri="{FF2B5EF4-FFF2-40B4-BE49-F238E27FC236}">
                <a16:creationId xmlns:a16="http://schemas.microsoft.com/office/drawing/2014/main" id="{7B14A2A5-CB75-471E-BD75-5BC52CA5B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7" y="5017988"/>
            <a:ext cx="4343400" cy="100330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4" descr="Iluminancia">
            <a:extLst>
              <a:ext uri="{FF2B5EF4-FFF2-40B4-BE49-F238E27FC236}">
                <a16:creationId xmlns:a16="http://schemas.microsoft.com/office/drawing/2014/main" id="{681B2A94-23F4-4D3B-B048-8532A4275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0027" y="4487763"/>
            <a:ext cx="1531937" cy="153352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89" name="Grupo 88">
            <a:extLst>
              <a:ext uri="{FF2B5EF4-FFF2-40B4-BE49-F238E27FC236}">
                <a16:creationId xmlns:a16="http://schemas.microsoft.com/office/drawing/2014/main" id="{107496FE-E05A-4586-8CA9-9C6129478358}"/>
              </a:ext>
            </a:extLst>
          </p:cNvPr>
          <p:cNvGrpSpPr/>
          <p:nvPr/>
        </p:nvGrpSpPr>
        <p:grpSpPr>
          <a:xfrm>
            <a:off x="10368" y="8620"/>
            <a:ext cx="8763496" cy="756084"/>
            <a:chOff x="10368" y="8620"/>
            <a:chExt cx="8763496" cy="756084"/>
          </a:xfrm>
        </p:grpSpPr>
        <p:sp>
          <p:nvSpPr>
            <p:cNvPr id="90" name="Titel 1">
              <a:extLst>
                <a:ext uri="{FF2B5EF4-FFF2-40B4-BE49-F238E27FC236}">
                  <a16:creationId xmlns:a16="http://schemas.microsoft.com/office/drawing/2014/main" id="{B9225D52-3D27-4CD5-B526-D6C453FBB57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91" name="Round Diagonal Corner Rectangle 9">
              <a:extLst>
                <a:ext uri="{FF2B5EF4-FFF2-40B4-BE49-F238E27FC236}">
                  <a16:creationId xmlns:a16="http://schemas.microsoft.com/office/drawing/2014/main" id="{2B3CA6A7-56B4-4846-8366-4EDBDF55AAC5}"/>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2" name="TextBox 3">
              <a:extLst>
                <a:ext uri="{FF2B5EF4-FFF2-40B4-BE49-F238E27FC236}">
                  <a16:creationId xmlns:a16="http://schemas.microsoft.com/office/drawing/2014/main" id="{8090B69E-B1A3-4D7B-A579-266E18BF967A}"/>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3" name="Rectángulo 92">
              <a:extLst>
                <a:ext uri="{FF2B5EF4-FFF2-40B4-BE49-F238E27FC236}">
                  <a16:creationId xmlns:a16="http://schemas.microsoft.com/office/drawing/2014/main" id="{C13B6E7B-6822-469C-B898-047513CF72F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94" name="Imagen 93">
            <a:extLst>
              <a:ext uri="{FF2B5EF4-FFF2-40B4-BE49-F238E27FC236}">
                <a16:creationId xmlns:a16="http://schemas.microsoft.com/office/drawing/2014/main" id="{EC392F63-F910-49C8-9125-B122E24E6438}"/>
              </a:ext>
            </a:extLst>
          </p:cNvPr>
          <p:cNvPicPr>
            <a:picLocks noChangeAspect="1"/>
          </p:cNvPicPr>
          <p:nvPr/>
        </p:nvPicPr>
        <p:blipFill rotWithShape="1">
          <a:blip r:embed="rId5">
            <a:extLst>
              <a:ext uri="{28A0092B-C50C-407E-A947-70E740481C1C}">
                <a14:useLocalDpi xmlns:a14="http://schemas.microsoft.com/office/drawing/2010/main" val="0"/>
              </a:ext>
            </a:extLst>
          </a:blip>
          <a:srcRect l="21966" t="13608" r="24054" b="16146"/>
          <a:stretch/>
        </p:blipFill>
        <p:spPr>
          <a:xfrm rot="5400000">
            <a:off x="5650554" y="1976160"/>
            <a:ext cx="1240089" cy="1613760"/>
          </a:xfrm>
          <a:prstGeom prst="rect">
            <a:avLst/>
          </a:prstGeom>
        </p:spPr>
      </p:pic>
      <p:pic>
        <p:nvPicPr>
          <p:cNvPr id="3" name="Imagen 2" descr="Imagen que contiene señal, verde&#10;&#10;Descripción generada automáticamente">
            <a:extLst>
              <a:ext uri="{FF2B5EF4-FFF2-40B4-BE49-F238E27FC236}">
                <a16:creationId xmlns:a16="http://schemas.microsoft.com/office/drawing/2014/main" id="{98DC3114-DA01-4631-A31B-A2613DBADFD7}"/>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55913" y="2078769"/>
            <a:ext cx="1431454" cy="1431454"/>
          </a:xfrm>
          <a:prstGeom prst="rect">
            <a:avLst/>
          </a:prstGeom>
        </p:spPr>
      </p:pic>
      <p:pic>
        <p:nvPicPr>
          <p:cNvPr id="96" name="Imagen 95" descr="Imagen que contiene señal, verde&#10;&#10;Descripción generada automáticamente">
            <a:extLst>
              <a:ext uri="{FF2B5EF4-FFF2-40B4-BE49-F238E27FC236}">
                <a16:creationId xmlns:a16="http://schemas.microsoft.com/office/drawing/2014/main" id="{AB5AC190-3B45-45DF-81C9-1EBBB2E4F44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55588" y="1890800"/>
            <a:ext cx="1905000" cy="1905000"/>
          </a:xfrm>
          <a:prstGeom prst="rect">
            <a:avLst/>
          </a:prstGeom>
        </p:spPr>
      </p:pic>
      <p:sp>
        <p:nvSpPr>
          <p:cNvPr id="4" name="Rectángulo 3">
            <a:extLst>
              <a:ext uri="{FF2B5EF4-FFF2-40B4-BE49-F238E27FC236}">
                <a16:creationId xmlns:a16="http://schemas.microsoft.com/office/drawing/2014/main" id="{222552F5-22F8-469B-831C-06C2A520C6EC}"/>
              </a:ext>
            </a:extLst>
          </p:cNvPr>
          <p:cNvSpPr/>
          <p:nvPr/>
        </p:nvSpPr>
        <p:spPr>
          <a:xfrm>
            <a:off x="4619827" y="2540007"/>
            <a:ext cx="407484" cy="461665"/>
          </a:xfrm>
          <a:prstGeom prst="rect">
            <a:avLst/>
          </a:prstGeom>
        </p:spPr>
        <p:txBody>
          <a:bodyPr wrap="none">
            <a:spAutoFit/>
          </a:bodyPr>
          <a:lstStyle/>
          <a:p>
            <a:r>
              <a:rPr lang="es-ES" sz="2400">
                <a:solidFill>
                  <a:srgbClr val="404040"/>
                </a:solidFill>
              </a:rPr>
              <a:t>w</a:t>
            </a:r>
          </a:p>
        </p:txBody>
      </p:sp>
      <p:sp>
        <p:nvSpPr>
          <p:cNvPr id="99" name="Rectángulo 98">
            <a:extLst>
              <a:ext uri="{FF2B5EF4-FFF2-40B4-BE49-F238E27FC236}">
                <a16:creationId xmlns:a16="http://schemas.microsoft.com/office/drawing/2014/main" id="{71881D6B-FEE8-459F-AA1D-0E84F268DB75}"/>
              </a:ext>
            </a:extLst>
          </p:cNvPr>
          <p:cNvSpPr/>
          <p:nvPr/>
        </p:nvSpPr>
        <p:spPr>
          <a:xfrm>
            <a:off x="7354455" y="2540731"/>
            <a:ext cx="564578" cy="523220"/>
          </a:xfrm>
          <a:prstGeom prst="rect">
            <a:avLst/>
          </a:prstGeom>
        </p:spPr>
        <p:txBody>
          <a:bodyPr wrap="none">
            <a:spAutoFit/>
          </a:bodyPr>
          <a:lstStyle/>
          <a:p>
            <a:r>
              <a:rPr lang="es-ES" sz="2800" dirty="0">
                <a:solidFill>
                  <a:srgbClr val="404040"/>
                </a:solidFill>
              </a:rPr>
              <a:t>lm</a:t>
            </a:r>
            <a:endParaRPr lang="es-ES" sz="2400" dirty="0">
              <a:solidFill>
                <a:srgbClr val="404040"/>
              </a:solidFill>
            </a:endParaRPr>
          </a:p>
        </p:txBody>
      </p:sp>
      <p:sp>
        <p:nvSpPr>
          <p:cNvPr id="5" name="Rectángulo 4">
            <a:extLst>
              <a:ext uri="{FF2B5EF4-FFF2-40B4-BE49-F238E27FC236}">
                <a16:creationId xmlns:a16="http://schemas.microsoft.com/office/drawing/2014/main" id="{B8AB534B-C397-4149-A5AC-523A927FB111}"/>
              </a:ext>
            </a:extLst>
          </p:cNvPr>
          <p:cNvSpPr/>
          <p:nvPr/>
        </p:nvSpPr>
        <p:spPr>
          <a:xfrm>
            <a:off x="396031" y="1596856"/>
            <a:ext cx="1171984" cy="1790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6D1B14E5-2AFC-4530-AF28-54D3D988B383}"/>
              </a:ext>
            </a:extLst>
          </p:cNvPr>
          <p:cNvSpPr/>
          <p:nvPr/>
        </p:nvSpPr>
        <p:spPr>
          <a:xfrm>
            <a:off x="1568015" y="1644188"/>
            <a:ext cx="2110458" cy="71577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doblada 6">
            <a:extLst>
              <a:ext uri="{FF2B5EF4-FFF2-40B4-BE49-F238E27FC236}">
                <a16:creationId xmlns:a16="http://schemas.microsoft.com/office/drawing/2014/main" id="{77602690-8AE2-4300-A3E3-84B5F27904FD}"/>
              </a:ext>
            </a:extLst>
          </p:cNvPr>
          <p:cNvSpPr/>
          <p:nvPr/>
        </p:nvSpPr>
        <p:spPr>
          <a:xfrm rot="5400000">
            <a:off x="2053052" y="1856247"/>
            <a:ext cx="1067570" cy="2026109"/>
          </a:xfrm>
          <a:prstGeom prst="bentArrow">
            <a:avLst>
              <a:gd name="adj1" fmla="val 32308"/>
              <a:gd name="adj2" fmla="val 24145"/>
              <a:gd name="adj3" fmla="val 26601"/>
              <a:gd name="adj4" fmla="val 4884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4" name="Flecha: doblada 103">
            <a:extLst>
              <a:ext uri="{FF2B5EF4-FFF2-40B4-BE49-F238E27FC236}">
                <a16:creationId xmlns:a16="http://schemas.microsoft.com/office/drawing/2014/main" id="{4C0C4FBB-D636-4F77-92F9-83370CE66C20}"/>
              </a:ext>
            </a:extLst>
          </p:cNvPr>
          <p:cNvSpPr/>
          <p:nvPr/>
        </p:nvSpPr>
        <p:spPr>
          <a:xfrm rot="5400000">
            <a:off x="1786572" y="2629748"/>
            <a:ext cx="1087566" cy="1514672"/>
          </a:xfrm>
          <a:prstGeom prst="bentArrow">
            <a:avLst>
              <a:gd name="adj1" fmla="val 32308"/>
              <a:gd name="adj2" fmla="val 24145"/>
              <a:gd name="adj3" fmla="val 26601"/>
              <a:gd name="adj4" fmla="val 488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Rectángulo 7">
            <a:extLst>
              <a:ext uri="{FF2B5EF4-FFF2-40B4-BE49-F238E27FC236}">
                <a16:creationId xmlns:a16="http://schemas.microsoft.com/office/drawing/2014/main" id="{5B1B0E2B-A0E4-484E-A129-9C0652C57837}"/>
              </a:ext>
            </a:extLst>
          </p:cNvPr>
          <p:cNvSpPr/>
          <p:nvPr/>
        </p:nvSpPr>
        <p:spPr>
          <a:xfrm>
            <a:off x="1574310" y="1899312"/>
            <a:ext cx="907621" cy="338554"/>
          </a:xfrm>
          <a:prstGeom prst="rect">
            <a:avLst/>
          </a:prstGeom>
        </p:spPr>
        <p:txBody>
          <a:bodyPr wrap="none">
            <a:spAutoFit/>
          </a:bodyPr>
          <a:lstStyle/>
          <a:p>
            <a:r>
              <a:rPr lang="es-ES" sz="800" dirty="0">
                <a:solidFill>
                  <a:srgbClr val="404040"/>
                </a:solidFill>
              </a:rPr>
              <a:t>VISIBLE LIGHT
</a:t>
            </a:r>
            <a:endParaRPr lang="es-ES" sz="800" dirty="0"/>
          </a:p>
        </p:txBody>
      </p:sp>
      <p:sp>
        <p:nvSpPr>
          <p:cNvPr id="106" name="Rectángulo 105">
            <a:extLst>
              <a:ext uri="{FF2B5EF4-FFF2-40B4-BE49-F238E27FC236}">
                <a16:creationId xmlns:a16="http://schemas.microsoft.com/office/drawing/2014/main" id="{F3D83BEC-7885-4EBB-BF77-5F615ED1AE06}"/>
              </a:ext>
            </a:extLst>
          </p:cNvPr>
          <p:cNvSpPr/>
          <p:nvPr/>
        </p:nvSpPr>
        <p:spPr>
          <a:xfrm>
            <a:off x="1568015" y="2359966"/>
            <a:ext cx="1885904" cy="461665"/>
          </a:xfrm>
          <a:prstGeom prst="rect">
            <a:avLst/>
          </a:prstGeom>
        </p:spPr>
        <p:txBody>
          <a:bodyPr wrap="square">
            <a:spAutoFit/>
          </a:bodyPr>
          <a:lstStyle/>
          <a:p>
            <a:r>
              <a:rPr lang="es-ES" sz="800" dirty="0">
                <a:solidFill>
                  <a:srgbClr val="404040"/>
                </a:solidFill>
              </a:rPr>
              <a:t>LOSSES FOR INVISIBLE RADIATION
</a:t>
            </a:r>
            <a:endParaRPr lang="es-ES" sz="800" dirty="0"/>
          </a:p>
        </p:txBody>
      </p:sp>
      <p:sp>
        <p:nvSpPr>
          <p:cNvPr id="107" name="Rectángulo 106">
            <a:extLst>
              <a:ext uri="{FF2B5EF4-FFF2-40B4-BE49-F238E27FC236}">
                <a16:creationId xmlns:a16="http://schemas.microsoft.com/office/drawing/2014/main" id="{B674E102-F835-4851-BF14-6089ADD77B08}"/>
              </a:ext>
            </a:extLst>
          </p:cNvPr>
          <p:cNvSpPr/>
          <p:nvPr/>
        </p:nvSpPr>
        <p:spPr>
          <a:xfrm>
            <a:off x="1574310" y="2850920"/>
            <a:ext cx="1201510" cy="461665"/>
          </a:xfrm>
          <a:prstGeom prst="rect">
            <a:avLst/>
          </a:prstGeom>
        </p:spPr>
        <p:txBody>
          <a:bodyPr wrap="square">
            <a:spAutoFit/>
          </a:bodyPr>
          <a:lstStyle/>
          <a:p>
            <a:r>
              <a:rPr lang="es-ES" sz="800" dirty="0">
                <a:solidFill>
                  <a:srgbClr val="404040"/>
                </a:solidFill>
              </a:rPr>
              <a:t>LOSSES </a:t>
            </a:r>
          </a:p>
          <a:p>
            <a:r>
              <a:rPr lang="es-ES" sz="800" dirty="0">
                <a:solidFill>
                  <a:srgbClr val="404040"/>
                </a:solidFill>
              </a:rPr>
              <a:t>BY HEAT
</a:t>
            </a:r>
            <a:endParaRPr lang="es-ES" sz="800" dirty="0"/>
          </a:p>
        </p:txBody>
      </p:sp>
      <p:sp>
        <p:nvSpPr>
          <p:cNvPr id="108" name="Rectángulo 107">
            <a:extLst>
              <a:ext uri="{FF2B5EF4-FFF2-40B4-BE49-F238E27FC236}">
                <a16:creationId xmlns:a16="http://schemas.microsoft.com/office/drawing/2014/main" id="{615A3844-621F-41A1-B5B4-1A783B0D1637}"/>
              </a:ext>
            </a:extLst>
          </p:cNvPr>
          <p:cNvSpPr/>
          <p:nvPr/>
        </p:nvSpPr>
        <p:spPr>
          <a:xfrm>
            <a:off x="479177" y="2209041"/>
            <a:ext cx="1260617" cy="577081"/>
          </a:xfrm>
          <a:prstGeom prst="rect">
            <a:avLst/>
          </a:prstGeom>
        </p:spPr>
        <p:txBody>
          <a:bodyPr wrap="square">
            <a:spAutoFit/>
          </a:bodyPr>
          <a:lstStyle/>
          <a:p>
            <a:r>
              <a:rPr lang="es-ES" sz="1050" dirty="0">
                <a:solidFill>
                  <a:schemeClr val="bg1"/>
                </a:solidFill>
              </a:rPr>
              <a:t>ELECTRICAL POWER CONSUMED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F09F6DD-C0F1-4B38-95F6-F77EDEB4D65C}"/>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97284" name="2 CuadroTexto">
            <a:extLst>
              <a:ext uri="{FF2B5EF4-FFF2-40B4-BE49-F238E27FC236}">
                <a16:creationId xmlns:a16="http://schemas.microsoft.com/office/drawing/2014/main" id="{4684848F-16C8-4329-96C7-3A1F7D1EE949}"/>
              </a:ext>
            </a:extLst>
          </p:cNvPr>
          <p:cNvSpPr txBox="1">
            <a:spLocks noChangeArrowheads="1"/>
          </p:cNvSpPr>
          <p:nvPr/>
        </p:nvSpPr>
        <p:spPr bwMode="auto">
          <a:xfrm>
            <a:off x="323528" y="852488"/>
            <a:ext cx="841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t>Configuration parameters</a:t>
            </a:r>
          </a:p>
        </p:txBody>
      </p:sp>
      <p:pic>
        <p:nvPicPr>
          <p:cNvPr id="97285" name="Picture 13">
            <a:extLst>
              <a:ext uri="{FF2B5EF4-FFF2-40B4-BE49-F238E27FC236}">
                <a16:creationId xmlns:a16="http://schemas.microsoft.com/office/drawing/2014/main" id="{5BE4053A-CF47-4B08-A3D0-50C96B544F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4" t="1533" r="7626" b="8765"/>
          <a:stretch/>
        </p:blipFill>
        <p:spPr bwMode="auto">
          <a:xfrm>
            <a:off x="1583668" y="1429313"/>
            <a:ext cx="5630272" cy="444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adroTexto 8">
            <a:extLst>
              <a:ext uri="{FF2B5EF4-FFF2-40B4-BE49-F238E27FC236}">
                <a16:creationId xmlns:a16="http://schemas.microsoft.com/office/drawing/2014/main" id="{B00538C0-0606-4EF4-A339-69987B2B418E}"/>
              </a:ext>
            </a:extLst>
          </p:cNvPr>
          <p:cNvSpPr txBox="1"/>
          <p:nvPr/>
        </p:nvSpPr>
        <p:spPr>
          <a:xfrm>
            <a:off x="323528" y="332656"/>
            <a:ext cx="7992888" cy="369332"/>
          </a:xfrm>
          <a:prstGeom prst="rect">
            <a:avLst/>
          </a:prstGeom>
          <a:noFill/>
        </p:spPr>
        <p:txBody>
          <a:bodyPr wrap="square" rtlCol="0">
            <a:spAutoFit/>
          </a:bodyPr>
          <a:lstStyle/>
          <a:p>
            <a:r>
              <a:rPr lang="es-ES" b="1" u="sng" dirty="0">
                <a:solidFill>
                  <a:srgbClr val="FFC000"/>
                </a:solidFill>
              </a:rPr>
              <a:t>GRID ANALYZER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ED31AF3-C8E5-4073-AF2F-5C5EDC16F26A}"/>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99331" name="3 Título">
            <a:extLst>
              <a:ext uri="{FF2B5EF4-FFF2-40B4-BE49-F238E27FC236}">
                <a16:creationId xmlns:a16="http://schemas.microsoft.com/office/drawing/2014/main" id="{E5E7DECB-D026-49E5-803E-6CF5DE22E628}"/>
              </a:ext>
            </a:extLst>
          </p:cNvPr>
          <p:cNvSpPr>
            <a:spLocks noGrp="1"/>
          </p:cNvSpPr>
          <p:nvPr>
            <p:ph type="title"/>
          </p:nvPr>
        </p:nvSpPr>
        <p:spPr bwMode="auto">
          <a:xfrm>
            <a:off x="179388" y="215900"/>
            <a:ext cx="8713787"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Grid analyser</a:t>
            </a:r>
          </a:p>
        </p:txBody>
      </p:sp>
      <p:sp>
        <p:nvSpPr>
          <p:cNvPr id="3" name="2 CuadroTexto">
            <a:extLst>
              <a:ext uri="{FF2B5EF4-FFF2-40B4-BE49-F238E27FC236}">
                <a16:creationId xmlns:a16="http://schemas.microsoft.com/office/drawing/2014/main" id="{FF0C89C4-6901-4930-ABAC-45F8A2653D16}"/>
              </a:ext>
            </a:extLst>
          </p:cNvPr>
          <p:cNvSpPr txBox="1"/>
          <p:nvPr/>
        </p:nvSpPr>
        <p:spPr>
          <a:xfrm>
            <a:off x="336266" y="1043781"/>
            <a:ext cx="6805613" cy="4770537"/>
          </a:xfrm>
          <a:prstGeom prst="rect">
            <a:avLst/>
          </a:prstGeom>
          <a:noFill/>
        </p:spPr>
        <p:txBody>
          <a:bodyPr>
            <a:spAutoFit/>
          </a:bodyPr>
          <a:lstStyle/>
          <a:p>
            <a:pPr algn="just">
              <a:defRPr/>
            </a:pPr>
            <a:r>
              <a:rPr lang="en-US" sz="1600" dirty="0">
                <a:solidFill>
                  <a:srgbClr val="404040"/>
                </a:solidFill>
                <a:latin typeface="Arial" charset="0"/>
              </a:rPr>
              <a:t>Within the SETUP Screen you can modify the following basic parameters</a:t>
            </a:r>
            <a:r>
              <a:rPr lang="es-ES" sz="1600" dirty="0">
                <a:solidFill>
                  <a:srgbClr val="404040"/>
                </a:solidFill>
                <a:latin typeface="Arial" charset="0"/>
                <a:cs typeface="+mn-cs"/>
              </a:rPr>
              <a:t>:</a:t>
            </a:r>
          </a:p>
          <a:p>
            <a:pPr algn="just" eaLnBrk="1" hangingPunct="1">
              <a:defRPr/>
            </a:pPr>
            <a:endParaRPr lang="es-ES" sz="1600" dirty="0">
              <a:solidFill>
                <a:srgbClr val="404040"/>
              </a:solidFill>
              <a:latin typeface="Arial" charset="0"/>
              <a:cs typeface="+mn-cs"/>
            </a:endParaRPr>
          </a:p>
          <a:p>
            <a:pPr marL="342900" indent="-342900" algn="just">
              <a:buFont typeface="Arial" panose="020B0604020202020204" pitchFamily="34" charset="0"/>
              <a:buChar char="•"/>
              <a:defRPr/>
            </a:pPr>
            <a:r>
              <a:rPr lang="es-ES" sz="1600" b="1" u="sng" dirty="0">
                <a:solidFill>
                  <a:srgbClr val="404040"/>
                </a:solidFill>
                <a:latin typeface="Arial" charset="0"/>
              </a:rPr>
              <a:t>DATE/TIME</a:t>
            </a:r>
            <a:r>
              <a:rPr lang="es-ES" sz="1600" b="1" dirty="0">
                <a:solidFill>
                  <a:srgbClr val="404040"/>
                </a:solidFill>
                <a:latin typeface="Arial" charset="0"/>
                <a:cs typeface="+mn-cs"/>
              </a:rPr>
              <a:t>: </a:t>
            </a:r>
            <a:r>
              <a:rPr lang="en-US" sz="1600" dirty="0">
                <a:solidFill>
                  <a:srgbClr val="404040"/>
                </a:solidFill>
                <a:latin typeface="Arial" charset="0"/>
              </a:rPr>
              <a:t>Adjust if is necessary the time and the date of the instrument. To know when a certain event happens when you analyze the data in the whole period of measurements.</a:t>
            </a:r>
          </a:p>
          <a:p>
            <a:pPr algn="just">
              <a:defRPr/>
            </a:pPr>
            <a:endParaRPr lang="es-ES" sz="1600" b="1" dirty="0">
              <a:solidFill>
                <a:srgbClr val="404040"/>
              </a:solidFill>
              <a:latin typeface="Arial" charset="0"/>
              <a:cs typeface="+mn-cs"/>
            </a:endParaRPr>
          </a:p>
          <a:p>
            <a:pPr marL="342900" indent="-342900" algn="just">
              <a:buFont typeface="Arial" panose="020B0604020202020204" pitchFamily="34" charset="0"/>
              <a:buChar char="•"/>
              <a:defRPr/>
            </a:pPr>
            <a:r>
              <a:rPr lang="es-ES" sz="1600" b="1" u="sng" dirty="0">
                <a:solidFill>
                  <a:srgbClr val="404040"/>
                </a:solidFill>
                <a:latin typeface="Arial" charset="0"/>
              </a:rPr>
              <a:t>COLOURS</a:t>
            </a:r>
            <a:r>
              <a:rPr lang="es-ES" sz="1600" b="1" dirty="0">
                <a:solidFill>
                  <a:srgbClr val="404040"/>
                </a:solidFill>
                <a:latin typeface="Arial" charset="0"/>
                <a:cs typeface="+mn-cs"/>
              </a:rPr>
              <a:t>: </a:t>
            </a:r>
            <a:r>
              <a:rPr lang="en-US" sz="1600" dirty="0">
                <a:solidFill>
                  <a:srgbClr val="404040"/>
                </a:solidFill>
                <a:latin typeface="Arial" charset="0"/>
              </a:rPr>
              <a:t>Select different options about the </a:t>
            </a:r>
            <a:r>
              <a:rPr lang="en-US" sz="1600" dirty="0" err="1">
                <a:solidFill>
                  <a:srgbClr val="404040"/>
                </a:solidFill>
                <a:latin typeface="Arial" charset="0"/>
              </a:rPr>
              <a:t>colour</a:t>
            </a:r>
            <a:r>
              <a:rPr lang="en-US" sz="1600" dirty="0">
                <a:solidFill>
                  <a:srgbClr val="404040"/>
                </a:solidFill>
                <a:latin typeface="Arial" charset="0"/>
              </a:rPr>
              <a:t> assigned to the power lines in both current and voltage. </a:t>
            </a:r>
          </a:p>
          <a:p>
            <a:pPr algn="just">
              <a:defRPr/>
            </a:pPr>
            <a:endParaRPr lang="es-ES" sz="1600" dirty="0">
              <a:solidFill>
                <a:srgbClr val="404040"/>
              </a:solidFill>
              <a:latin typeface="Arial" charset="0"/>
              <a:cs typeface="+mn-cs"/>
            </a:endParaRPr>
          </a:p>
          <a:p>
            <a:pPr marL="342900" indent="-342900" algn="just">
              <a:buFont typeface="Arial" panose="020B0604020202020204" pitchFamily="34" charset="0"/>
              <a:buChar char="•"/>
              <a:defRPr/>
            </a:pPr>
            <a:r>
              <a:rPr lang="es-ES" sz="1600" b="1" u="sng" dirty="0">
                <a:solidFill>
                  <a:srgbClr val="404040"/>
                </a:solidFill>
                <a:latin typeface="Arial" charset="0"/>
              </a:rPr>
              <a:t>ELECTRICAL CONNECTION:</a:t>
            </a:r>
            <a:r>
              <a:rPr lang="es-ES" sz="1600" b="1" dirty="0">
                <a:solidFill>
                  <a:srgbClr val="404040"/>
                </a:solidFill>
                <a:latin typeface="Arial" charset="0"/>
                <a:cs typeface="+mn-cs"/>
              </a:rPr>
              <a:t> </a:t>
            </a:r>
            <a:r>
              <a:rPr lang="en-US" sz="1600" dirty="0">
                <a:solidFill>
                  <a:srgbClr val="404040"/>
                </a:solidFill>
                <a:latin typeface="Arial" charset="0"/>
              </a:rPr>
              <a:t>This is one of the most important steps. You have to choose the type of electrical configuration you need to make according to the kind of installation you have: a single-phase or </a:t>
            </a:r>
            <a:r>
              <a:rPr lang="en-US" sz="1600" dirty="0" err="1">
                <a:solidFill>
                  <a:srgbClr val="404040"/>
                </a:solidFill>
                <a:latin typeface="Arial" charset="0"/>
              </a:rPr>
              <a:t>triphase</a:t>
            </a:r>
            <a:r>
              <a:rPr lang="en-US" sz="1600" dirty="0">
                <a:solidFill>
                  <a:srgbClr val="404040"/>
                </a:solidFill>
                <a:latin typeface="Arial" charset="0"/>
              </a:rPr>
              <a:t> voltage measure. The selected option is displayed in bold, if you wanted to change it you´ll have to use the cursors to choose other one. </a:t>
            </a:r>
          </a:p>
          <a:p>
            <a:pPr algn="just">
              <a:defRPr/>
            </a:pPr>
            <a:endParaRPr lang="es-ES" sz="1600" dirty="0">
              <a:solidFill>
                <a:srgbClr val="404040"/>
              </a:solidFill>
              <a:latin typeface="Arial" charset="0"/>
              <a:cs typeface="+mn-cs"/>
            </a:endParaRPr>
          </a:p>
          <a:p>
            <a:pPr marL="342900" indent="-342900" algn="just">
              <a:buFont typeface="Arial" panose="020B0604020202020204" pitchFamily="34" charset="0"/>
              <a:buChar char="•"/>
              <a:defRPr/>
            </a:pPr>
            <a:r>
              <a:rPr lang="es-ES" sz="1600" b="1" u="sng" dirty="0">
                <a:solidFill>
                  <a:srgbClr val="404040"/>
                </a:solidFill>
                <a:latin typeface="Arial" charset="0"/>
              </a:rPr>
              <a:t>SENSORS AND RATIOS:</a:t>
            </a:r>
            <a:r>
              <a:rPr lang="es-ES" sz="1600" b="1" dirty="0">
                <a:solidFill>
                  <a:srgbClr val="404040"/>
                </a:solidFill>
                <a:latin typeface="Arial" charset="0"/>
                <a:cs typeface="+mn-cs"/>
              </a:rPr>
              <a:t> </a:t>
            </a:r>
            <a:r>
              <a:rPr lang="en-US" sz="1600" dirty="0">
                <a:solidFill>
                  <a:srgbClr val="404040"/>
                </a:solidFill>
                <a:latin typeface="Arial" charset="0"/>
              </a:rPr>
              <a:t>After select the configuration of the net of your installation, done in the previous item, you have to select which sensors you have connected to the analyzer. </a:t>
            </a:r>
            <a:endParaRPr lang="es-ES" sz="1600" dirty="0">
              <a:solidFill>
                <a:srgbClr val="404040"/>
              </a:solidFill>
              <a:latin typeface="Arial" charset="0"/>
            </a:endParaRPr>
          </a:p>
        </p:txBody>
      </p:sp>
      <p:pic>
        <p:nvPicPr>
          <p:cNvPr id="99333" name="Picture 3">
            <a:extLst>
              <a:ext uri="{FF2B5EF4-FFF2-40B4-BE49-F238E27FC236}">
                <a16:creationId xmlns:a16="http://schemas.microsoft.com/office/drawing/2014/main" id="{D6807428-CFB9-47D2-99B9-E5B07ADD8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347"/>
          <a:stretch>
            <a:fillRect/>
          </a:stretch>
        </p:blipFill>
        <p:spPr bwMode="auto">
          <a:xfrm>
            <a:off x="7227391" y="1700239"/>
            <a:ext cx="1802096" cy="140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4">
            <a:extLst>
              <a:ext uri="{FF2B5EF4-FFF2-40B4-BE49-F238E27FC236}">
                <a16:creationId xmlns:a16="http://schemas.microsoft.com/office/drawing/2014/main" id="{7235A1A0-9A8F-46A9-89AD-6D0FA30B7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680" b="5170"/>
          <a:stretch>
            <a:fillRect/>
          </a:stretch>
        </p:blipFill>
        <p:spPr bwMode="auto">
          <a:xfrm>
            <a:off x="7227391" y="3193348"/>
            <a:ext cx="1802096" cy="141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a:extLst>
              <a:ext uri="{FF2B5EF4-FFF2-40B4-BE49-F238E27FC236}">
                <a16:creationId xmlns:a16="http://schemas.microsoft.com/office/drawing/2014/main" id="{DC751571-2717-4F12-B253-1AC90318D36D}"/>
              </a:ext>
            </a:extLst>
          </p:cNvPr>
          <p:cNvSpPr txBox="1"/>
          <p:nvPr/>
        </p:nvSpPr>
        <p:spPr>
          <a:xfrm>
            <a:off x="323528" y="332656"/>
            <a:ext cx="7992888" cy="369332"/>
          </a:xfrm>
          <a:prstGeom prst="rect">
            <a:avLst/>
          </a:prstGeom>
          <a:noFill/>
        </p:spPr>
        <p:txBody>
          <a:bodyPr wrap="square" rtlCol="0">
            <a:spAutoFit/>
          </a:bodyPr>
          <a:lstStyle/>
          <a:p>
            <a:r>
              <a:rPr lang="es-ES" b="1" u="sng" dirty="0">
                <a:solidFill>
                  <a:srgbClr val="FFC000"/>
                </a:solidFill>
              </a:rPr>
              <a:t>GRID ANALYZER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A213399-4C90-4666-82E8-FE00E703CCA0}"/>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3" name="2 CuadroTexto">
            <a:extLst>
              <a:ext uri="{FF2B5EF4-FFF2-40B4-BE49-F238E27FC236}">
                <a16:creationId xmlns:a16="http://schemas.microsoft.com/office/drawing/2014/main" id="{99D8A086-908B-4D7B-ABD9-6B81EB965ECB}"/>
              </a:ext>
            </a:extLst>
          </p:cNvPr>
          <p:cNvSpPr txBox="1"/>
          <p:nvPr/>
        </p:nvSpPr>
        <p:spPr>
          <a:xfrm>
            <a:off x="338868" y="1043781"/>
            <a:ext cx="6033331" cy="4770537"/>
          </a:xfrm>
          <a:prstGeom prst="rect">
            <a:avLst/>
          </a:prstGeom>
          <a:noFill/>
        </p:spPr>
        <p:txBody>
          <a:bodyPr wrap="square">
            <a:spAutoFit/>
          </a:bodyPr>
          <a:lstStyle/>
          <a:p>
            <a:pPr algn="just">
              <a:defRPr/>
            </a:pPr>
            <a:r>
              <a:rPr lang="en-US" sz="1600" b="1" u="sng" dirty="0">
                <a:solidFill>
                  <a:srgbClr val="404040"/>
                </a:solidFill>
                <a:latin typeface="Arial" charset="0"/>
              </a:rPr>
              <a:t>GRAPH” button</a:t>
            </a:r>
            <a:r>
              <a:rPr lang="en-US" sz="1600" dirty="0">
                <a:solidFill>
                  <a:srgbClr val="404040"/>
                </a:solidFill>
                <a:latin typeface="Arial" charset="0"/>
              </a:rPr>
              <a:t>: You can check the different voltages measure which appear in the right side of the screen. Obviously, if the network configuration was single-phase you’ll only have one value of voltage. In this mode, three types of representations are possible: graphic, table and vector:</a:t>
            </a:r>
          </a:p>
          <a:p>
            <a:pPr marL="742950" lvl="1" indent="-285750" algn="just">
              <a:buFont typeface="Arial" panose="020B0604020202020204" pitchFamily="34" charset="0"/>
              <a:buChar char="•"/>
              <a:defRPr/>
            </a:pPr>
            <a:r>
              <a:rPr lang="en-US" sz="1600" dirty="0">
                <a:solidFill>
                  <a:srgbClr val="404040"/>
                </a:solidFill>
                <a:latin typeface="Arial" charset="0"/>
              </a:rPr>
              <a:t>3U: Line voltage</a:t>
            </a:r>
          </a:p>
          <a:p>
            <a:pPr marL="742950" lvl="1" indent="-285750" algn="just">
              <a:buFont typeface="Arial" panose="020B0604020202020204" pitchFamily="34" charset="0"/>
              <a:buChar char="•"/>
              <a:defRPr/>
            </a:pPr>
            <a:r>
              <a:rPr lang="en-US" sz="1600" dirty="0">
                <a:solidFill>
                  <a:srgbClr val="404040"/>
                </a:solidFill>
                <a:latin typeface="Arial" charset="0"/>
              </a:rPr>
              <a:t>3V: Phase voltage</a:t>
            </a:r>
          </a:p>
          <a:p>
            <a:pPr marL="742950" lvl="1" indent="-285750" algn="just">
              <a:buFont typeface="Arial" panose="020B0604020202020204" pitchFamily="34" charset="0"/>
              <a:buChar char="•"/>
              <a:defRPr/>
            </a:pPr>
            <a:r>
              <a:rPr lang="en-US" sz="1600" dirty="0">
                <a:solidFill>
                  <a:srgbClr val="404040"/>
                </a:solidFill>
                <a:latin typeface="Arial" charset="0"/>
              </a:rPr>
              <a:t>3A: Current </a:t>
            </a:r>
          </a:p>
          <a:p>
            <a:pPr marL="742950" lvl="1" indent="-285750" algn="just">
              <a:buFont typeface="Arial" panose="020B0604020202020204" pitchFamily="34" charset="0"/>
              <a:buChar char="•"/>
              <a:defRPr/>
            </a:pPr>
            <a:r>
              <a:rPr lang="en-US" sz="1600" dirty="0">
                <a:solidFill>
                  <a:srgbClr val="404040"/>
                </a:solidFill>
                <a:latin typeface="Arial" charset="0"/>
              </a:rPr>
              <a:t>L1, L2 and L3: The three power lines with all the values measurable.</a:t>
            </a:r>
          </a:p>
          <a:p>
            <a:pPr marL="742950" lvl="1" indent="-285750" algn="just">
              <a:buFont typeface="Arial" panose="020B0604020202020204" pitchFamily="34" charset="0"/>
              <a:buChar char="•"/>
              <a:defRPr/>
            </a:pPr>
            <a:r>
              <a:rPr lang="en-US" sz="1600" dirty="0">
                <a:solidFill>
                  <a:srgbClr val="404040"/>
                </a:solidFill>
                <a:latin typeface="Arial" charset="0"/>
              </a:rPr>
              <a:t>N: neuter line</a:t>
            </a:r>
          </a:p>
          <a:p>
            <a:pPr marL="742950" lvl="1" indent="-285750" algn="just">
              <a:buFont typeface="Arial" panose="020B0604020202020204" pitchFamily="34" charset="0"/>
              <a:buChar char="•"/>
              <a:defRPr/>
            </a:pPr>
            <a:endParaRPr lang="en-US" sz="1600" dirty="0">
              <a:solidFill>
                <a:srgbClr val="404040"/>
              </a:solidFill>
              <a:latin typeface="Arial" charset="0"/>
              <a:cs typeface="+mn-cs"/>
            </a:endParaRPr>
          </a:p>
          <a:p>
            <a:pPr algn="just">
              <a:defRPr/>
            </a:pPr>
            <a:r>
              <a:rPr lang="en-US" sz="1600" b="1" u="sng" dirty="0">
                <a:solidFill>
                  <a:srgbClr val="404040"/>
                </a:solidFill>
                <a:latin typeface="Arial" charset="0"/>
              </a:rPr>
              <a:t>“POWER” button</a:t>
            </a:r>
            <a:r>
              <a:rPr lang="en-US" sz="1600" dirty="0">
                <a:solidFill>
                  <a:srgbClr val="404040"/>
                </a:solidFill>
                <a:latin typeface="Arial" charset="0"/>
                <a:cs typeface="+mn-cs"/>
              </a:rPr>
              <a:t>: </a:t>
            </a:r>
            <a:r>
              <a:rPr lang="en-US" sz="1600" dirty="0">
                <a:solidFill>
                  <a:srgbClr val="404040"/>
                </a:solidFill>
                <a:latin typeface="Arial" charset="0"/>
              </a:rPr>
              <a:t>You can check the power and energy, and check if you have installed in the right direction the current clamp meters, too. There is an arrow drawn in the current clamp indicating the direction in which the clamp should be placed, which is in the current flow. If you had negative values in one or more of the lines, you’ll have to change the direction of the clamp of each line which has negative value. </a:t>
            </a:r>
          </a:p>
        </p:txBody>
      </p:sp>
      <p:pic>
        <p:nvPicPr>
          <p:cNvPr id="101381" name="Picture 2">
            <a:extLst>
              <a:ext uri="{FF2B5EF4-FFF2-40B4-BE49-F238E27FC236}">
                <a16:creationId xmlns:a16="http://schemas.microsoft.com/office/drawing/2014/main" id="{A3DF9C3C-19DE-4AFE-BFCC-F6D88F74F6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047" y="2084895"/>
            <a:ext cx="2651885" cy="97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3">
            <a:extLst>
              <a:ext uri="{FF2B5EF4-FFF2-40B4-BE49-F238E27FC236}">
                <a16:creationId xmlns:a16="http://schemas.microsoft.com/office/drawing/2014/main" id="{E339A5AC-FE9F-46B8-8D03-073FB9141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1" y="3212976"/>
            <a:ext cx="2651884" cy="95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063AD734-51AE-4EDE-ABA9-C1A3CC1F2282}"/>
              </a:ext>
            </a:extLst>
          </p:cNvPr>
          <p:cNvSpPr txBox="1"/>
          <p:nvPr/>
        </p:nvSpPr>
        <p:spPr>
          <a:xfrm>
            <a:off x="323528" y="332656"/>
            <a:ext cx="7992888" cy="369332"/>
          </a:xfrm>
          <a:prstGeom prst="rect">
            <a:avLst/>
          </a:prstGeom>
          <a:noFill/>
        </p:spPr>
        <p:txBody>
          <a:bodyPr wrap="square" rtlCol="0">
            <a:spAutoFit/>
          </a:bodyPr>
          <a:lstStyle/>
          <a:p>
            <a:r>
              <a:rPr lang="es-ES" b="1" u="sng" dirty="0">
                <a:solidFill>
                  <a:srgbClr val="FFC000"/>
                </a:solidFill>
              </a:rPr>
              <a:t>GRID ANALYZER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76421912-F253-4B99-AEDB-E5B80355D3D2}"/>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3428" name="4 CuadroTexto">
            <a:extLst>
              <a:ext uri="{FF2B5EF4-FFF2-40B4-BE49-F238E27FC236}">
                <a16:creationId xmlns:a16="http://schemas.microsoft.com/office/drawing/2014/main" id="{CE8E42C2-1674-4213-A146-6013D77AD4E9}"/>
              </a:ext>
            </a:extLst>
          </p:cNvPr>
          <p:cNvSpPr txBox="1">
            <a:spLocks noChangeArrowheads="1"/>
          </p:cNvSpPr>
          <p:nvPr/>
        </p:nvSpPr>
        <p:spPr bwMode="auto">
          <a:xfrm>
            <a:off x="323528" y="1825962"/>
            <a:ext cx="8534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err="1"/>
              <a:t>Saved</a:t>
            </a:r>
            <a:r>
              <a:rPr lang="es-ES" altLang="en-US" b="1" dirty="0"/>
              <a:t> data:</a:t>
            </a:r>
            <a:endParaRPr lang="es-ES" altLang="en-US" dirty="0"/>
          </a:p>
          <a:p>
            <a:pPr algn="just" eaLnBrk="1" hangingPunct="1"/>
            <a:endParaRPr lang="es-ES" altLang="en-US" dirty="0"/>
          </a:p>
          <a:p>
            <a:pPr algn="just"/>
            <a:r>
              <a:rPr lang="en-US" altLang="en-US" dirty="0"/>
              <a:t>To save de data you have just recorded is necessary, or to switch off the analyzer or to wait for the recording is finished. Before consider finished the process, restart the machine and check that the recording is actually made.</a:t>
            </a:r>
          </a:p>
        </p:txBody>
      </p:sp>
      <p:sp>
        <p:nvSpPr>
          <p:cNvPr id="6" name="CuadroTexto 5">
            <a:extLst>
              <a:ext uri="{FF2B5EF4-FFF2-40B4-BE49-F238E27FC236}">
                <a16:creationId xmlns:a16="http://schemas.microsoft.com/office/drawing/2014/main" id="{9904C803-0638-4C6E-ABCF-2DC6CCBC8A18}"/>
              </a:ext>
            </a:extLst>
          </p:cNvPr>
          <p:cNvSpPr txBox="1"/>
          <p:nvPr/>
        </p:nvSpPr>
        <p:spPr>
          <a:xfrm>
            <a:off x="323528" y="332656"/>
            <a:ext cx="7992888" cy="369332"/>
          </a:xfrm>
          <a:prstGeom prst="rect">
            <a:avLst/>
          </a:prstGeom>
          <a:noFill/>
        </p:spPr>
        <p:txBody>
          <a:bodyPr wrap="square" rtlCol="0">
            <a:spAutoFit/>
          </a:bodyPr>
          <a:lstStyle/>
          <a:p>
            <a:r>
              <a:rPr lang="es-ES" b="1" u="sng" dirty="0">
                <a:solidFill>
                  <a:srgbClr val="FFC000"/>
                </a:solidFill>
              </a:rPr>
              <a:t>GRID ANALYZER</a:t>
            </a:r>
          </a:p>
        </p:txBody>
      </p:sp>
      <p:pic>
        <p:nvPicPr>
          <p:cNvPr id="3" name="Imagen 2">
            <a:extLst>
              <a:ext uri="{FF2B5EF4-FFF2-40B4-BE49-F238E27FC236}">
                <a16:creationId xmlns:a16="http://schemas.microsoft.com/office/drawing/2014/main" id="{8575EA39-266A-41AD-919B-A6D7FEADB30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45890" y="3600053"/>
            <a:ext cx="2052220" cy="205222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42B123B6-1304-43C6-B61F-BFDBD567AD34}"/>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64516" name="4 CuadroTexto">
            <a:extLst>
              <a:ext uri="{FF2B5EF4-FFF2-40B4-BE49-F238E27FC236}">
                <a16:creationId xmlns:a16="http://schemas.microsoft.com/office/drawing/2014/main" id="{CC03454D-6A2C-4AC1-B7BD-8F3E65FB7A6D}"/>
              </a:ext>
            </a:extLst>
          </p:cNvPr>
          <p:cNvSpPr txBox="1">
            <a:spLocks noChangeArrowheads="1"/>
          </p:cNvSpPr>
          <p:nvPr/>
        </p:nvSpPr>
        <p:spPr bwMode="auto">
          <a:xfrm>
            <a:off x="323528" y="656692"/>
            <a:ext cx="8534400"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lnSpc>
                <a:spcPct val="150000"/>
              </a:lnSpc>
              <a:spcBef>
                <a:spcPts val="0"/>
              </a:spcBef>
              <a:defRPr/>
            </a:pPr>
            <a:r>
              <a:rPr lang="en-US" sz="1600" b="1" dirty="0"/>
              <a:t>1º STEP: Identify process, systems, and equipment.</a:t>
            </a:r>
          </a:p>
          <a:p>
            <a:pPr algn="just" eaLnBrk="1" hangingPunct="1">
              <a:lnSpc>
                <a:spcPct val="150000"/>
              </a:lnSpc>
              <a:spcBef>
                <a:spcPts val="0"/>
              </a:spcBef>
              <a:defRPr/>
            </a:pPr>
            <a:r>
              <a:rPr lang="en-US" sz="1600" b="1" dirty="0"/>
              <a:t>2º STEP: Do an inventory of electric equipment and thermal equipment </a:t>
            </a:r>
          </a:p>
          <a:p>
            <a:pPr algn="just" eaLnBrk="1" hangingPunct="1">
              <a:lnSpc>
                <a:spcPct val="150000"/>
              </a:lnSpc>
              <a:spcBef>
                <a:spcPts val="0"/>
              </a:spcBef>
              <a:defRPr/>
            </a:pPr>
            <a:endParaRPr lang="es-ES" sz="1800" b="1" dirty="0"/>
          </a:p>
          <a:p>
            <a:pPr algn="just" eaLnBrk="1" hangingPunct="1">
              <a:spcBef>
                <a:spcPts val="0"/>
              </a:spcBef>
              <a:defRPr/>
            </a:pPr>
            <a:r>
              <a:rPr lang="es-ES" sz="1600" b="1" dirty="0"/>
              <a:t>Electric </a:t>
            </a:r>
            <a:r>
              <a:rPr lang="es-ES" sz="1600" b="1" dirty="0" err="1"/>
              <a:t>equipment</a:t>
            </a:r>
            <a:r>
              <a:rPr lang="es-ES" sz="1600" b="1" dirty="0"/>
              <a:t>:</a:t>
            </a:r>
          </a:p>
          <a:p>
            <a:pPr marL="342900" indent="-342900" algn="just" eaLnBrk="1" hangingPunct="1">
              <a:spcBef>
                <a:spcPct val="50000"/>
              </a:spcBef>
              <a:buFontTx/>
              <a:buAutoNum type="alphaLcParenR"/>
              <a:defRPr/>
            </a:pPr>
            <a:r>
              <a:rPr lang="en-US" sz="1400" dirty="0"/>
              <a:t>Identify the equipment and the associated process (pumping, ventilation, drives…)</a:t>
            </a:r>
          </a:p>
          <a:p>
            <a:pPr marL="1085850" lvl="1" indent="-342900" algn="just" eaLnBrk="1" hangingPunct="1">
              <a:spcBef>
                <a:spcPct val="50000"/>
              </a:spcBef>
              <a:buFontTx/>
              <a:buAutoNum type="alphaLcParenR"/>
              <a:defRPr/>
            </a:pPr>
            <a:r>
              <a:rPr lang="en-US" sz="1400" dirty="0"/>
              <a:t>Engines</a:t>
            </a:r>
          </a:p>
          <a:p>
            <a:pPr marL="1085850" lvl="1" indent="-342900" algn="just" eaLnBrk="1" hangingPunct="1">
              <a:spcBef>
                <a:spcPct val="50000"/>
              </a:spcBef>
              <a:buFontTx/>
              <a:buAutoNum type="alphaLcParenR"/>
              <a:defRPr/>
            </a:pPr>
            <a:r>
              <a:rPr lang="en-US" sz="1400" dirty="0"/>
              <a:t>Lighting</a:t>
            </a:r>
          </a:p>
          <a:p>
            <a:pPr marL="1085850" lvl="1" indent="-342900" algn="just" eaLnBrk="1" hangingPunct="1">
              <a:spcBef>
                <a:spcPct val="50000"/>
              </a:spcBef>
              <a:buFontTx/>
              <a:buAutoNum type="alphaLcParenR"/>
              <a:defRPr/>
            </a:pPr>
            <a:r>
              <a:rPr lang="en-US" sz="1400" dirty="0"/>
              <a:t>Heat pump</a:t>
            </a:r>
          </a:p>
          <a:p>
            <a:pPr marL="1085850" lvl="1" indent="-342900" algn="just" eaLnBrk="1" hangingPunct="1">
              <a:spcBef>
                <a:spcPct val="50000"/>
              </a:spcBef>
              <a:buFontTx/>
              <a:buAutoNum type="alphaLcParenR"/>
              <a:defRPr/>
            </a:pPr>
            <a:r>
              <a:rPr lang="en-US" sz="1400" dirty="0"/>
              <a:t>Chiller</a:t>
            </a:r>
          </a:p>
          <a:p>
            <a:pPr marL="1085850" lvl="1" indent="-342900" algn="just" eaLnBrk="1" hangingPunct="1">
              <a:spcBef>
                <a:spcPct val="50000"/>
              </a:spcBef>
              <a:buFontTx/>
              <a:buAutoNum type="alphaLcParenR"/>
              <a:defRPr/>
            </a:pPr>
            <a:r>
              <a:rPr lang="en-US" sz="1400" dirty="0"/>
              <a:t>Cold compressor</a:t>
            </a:r>
          </a:p>
          <a:p>
            <a:pPr marL="1085850" lvl="1" indent="-342900" algn="just" eaLnBrk="1" hangingPunct="1">
              <a:spcBef>
                <a:spcPct val="50000"/>
              </a:spcBef>
              <a:buFontTx/>
              <a:buAutoNum type="alphaLcParenR"/>
              <a:defRPr/>
            </a:pPr>
            <a:r>
              <a:rPr lang="en-US" sz="1400" dirty="0"/>
              <a:t>Evaporators, condenser</a:t>
            </a:r>
          </a:p>
          <a:p>
            <a:pPr marL="342900" indent="-342900" algn="just" eaLnBrk="1" hangingPunct="1">
              <a:spcBef>
                <a:spcPct val="50000"/>
              </a:spcBef>
              <a:buFontTx/>
              <a:buAutoNum type="alphaLcParenR"/>
              <a:defRPr/>
            </a:pPr>
            <a:r>
              <a:rPr lang="en-US" sz="1400" dirty="0"/>
              <a:t>Identify the electric characteristics: Power, demand current, voltage, power factor, operation regime.</a:t>
            </a:r>
          </a:p>
          <a:p>
            <a:pPr marL="342900" indent="-342900" algn="just" eaLnBrk="1" hangingPunct="1">
              <a:spcBef>
                <a:spcPct val="50000"/>
              </a:spcBef>
              <a:buFontTx/>
              <a:buAutoNum type="alphaLcParenR"/>
              <a:defRPr/>
            </a:pPr>
            <a:r>
              <a:rPr lang="en-US" sz="1400" dirty="0"/>
              <a:t>To know how many hours operate ?</a:t>
            </a:r>
          </a:p>
          <a:p>
            <a:pPr marL="342900" indent="-342900" algn="just" eaLnBrk="1" hangingPunct="1">
              <a:spcBef>
                <a:spcPct val="50000"/>
              </a:spcBef>
              <a:buFontTx/>
              <a:buAutoNum type="alphaLcParenR"/>
              <a:defRPr/>
            </a:pPr>
            <a:r>
              <a:rPr lang="en-US" sz="1400" dirty="0"/>
              <a:t>Load Factor</a:t>
            </a:r>
          </a:p>
          <a:p>
            <a:pPr marL="342900" indent="-342900" algn="just" eaLnBrk="1" hangingPunct="1">
              <a:spcBef>
                <a:spcPct val="50000"/>
              </a:spcBef>
              <a:buFontTx/>
              <a:buAutoNum type="alphaLcParenR"/>
              <a:defRPr/>
            </a:pPr>
            <a:r>
              <a:rPr lang="en-US" sz="1400" dirty="0"/>
              <a:t>Maintenance program</a:t>
            </a:r>
          </a:p>
          <a:p>
            <a:pPr marL="342900" indent="-342900" algn="just" eaLnBrk="1" hangingPunct="1">
              <a:spcBef>
                <a:spcPct val="50000"/>
              </a:spcBef>
              <a:buFontTx/>
              <a:buAutoNum type="alphaLcParenR"/>
              <a:defRPr/>
            </a:pPr>
            <a:r>
              <a:rPr lang="en-US" sz="1400" dirty="0"/>
              <a:t>Consumption if it is possible (meter or grid analyzer)</a:t>
            </a:r>
          </a:p>
        </p:txBody>
      </p:sp>
      <p:sp>
        <p:nvSpPr>
          <p:cNvPr id="8" name="CuadroTexto 7">
            <a:extLst>
              <a:ext uri="{FF2B5EF4-FFF2-40B4-BE49-F238E27FC236}">
                <a16:creationId xmlns:a16="http://schemas.microsoft.com/office/drawing/2014/main" id="{597CD03A-D304-40BA-A6F7-932EB732AE30}"/>
              </a:ext>
            </a:extLst>
          </p:cNvPr>
          <p:cNvSpPr txBox="1"/>
          <p:nvPr/>
        </p:nvSpPr>
        <p:spPr>
          <a:xfrm>
            <a:off x="323528" y="332656"/>
            <a:ext cx="7992888" cy="369332"/>
          </a:xfrm>
          <a:prstGeom prst="rect">
            <a:avLst/>
          </a:prstGeom>
          <a:noFill/>
        </p:spPr>
        <p:txBody>
          <a:bodyPr wrap="square" rtlCol="0">
            <a:spAutoFit/>
          </a:bodyPr>
          <a:lstStyle/>
          <a:p>
            <a:r>
              <a:rPr lang="es-ES" b="1" u="sng" dirty="0">
                <a:solidFill>
                  <a:srgbClr val="FFC000"/>
                </a:solidFill>
              </a:rPr>
              <a:t>GRID ANALYZER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926A33A-2958-467B-831C-66970991B6F6}"/>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64516" name="4 CuadroTexto">
            <a:extLst>
              <a:ext uri="{FF2B5EF4-FFF2-40B4-BE49-F238E27FC236}">
                <a16:creationId xmlns:a16="http://schemas.microsoft.com/office/drawing/2014/main" id="{FF6B17FE-2095-4DCA-866A-64A1D0F3817B}"/>
              </a:ext>
            </a:extLst>
          </p:cNvPr>
          <p:cNvSpPr txBox="1">
            <a:spLocks noChangeArrowheads="1"/>
          </p:cNvSpPr>
          <p:nvPr/>
        </p:nvSpPr>
        <p:spPr bwMode="auto">
          <a:xfrm>
            <a:off x="594098" y="1160748"/>
            <a:ext cx="7738925" cy="4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lnSpc>
                <a:spcPct val="150000"/>
              </a:lnSpc>
              <a:spcBef>
                <a:spcPts val="0"/>
              </a:spcBef>
              <a:defRPr/>
            </a:pPr>
            <a:r>
              <a:rPr lang="es-ES" sz="1800" b="1" dirty="0" err="1"/>
              <a:t>Thermal</a:t>
            </a:r>
            <a:r>
              <a:rPr lang="es-ES" sz="1800" b="1" dirty="0"/>
              <a:t> </a:t>
            </a:r>
            <a:r>
              <a:rPr lang="es-ES" sz="1800" b="1" dirty="0" err="1"/>
              <a:t>equipment</a:t>
            </a:r>
            <a:r>
              <a:rPr lang="es-ES" sz="1800" b="1" dirty="0"/>
              <a:t>:</a:t>
            </a:r>
          </a:p>
          <a:p>
            <a:pPr marL="342900" indent="-342900" algn="just" eaLnBrk="1" hangingPunct="1">
              <a:spcBef>
                <a:spcPct val="50000"/>
              </a:spcBef>
              <a:buFontTx/>
              <a:buAutoNum type="alphaLcParenR"/>
              <a:defRPr/>
            </a:pPr>
            <a:r>
              <a:rPr lang="en-US" sz="1600" dirty="0"/>
              <a:t>Identify the equipment and the associated process</a:t>
            </a:r>
            <a:endParaRPr lang="es-ES" sz="1600" dirty="0"/>
          </a:p>
          <a:p>
            <a:pPr marL="1085850" lvl="1" indent="-342900" algn="just" eaLnBrk="1" hangingPunct="1">
              <a:spcBef>
                <a:spcPct val="50000"/>
              </a:spcBef>
              <a:buFontTx/>
              <a:buAutoNum type="alphaLcParenR"/>
              <a:defRPr/>
            </a:pPr>
            <a:r>
              <a:rPr lang="en-US" sz="1600" dirty="0"/>
              <a:t>Boilers</a:t>
            </a:r>
          </a:p>
          <a:p>
            <a:pPr marL="1085850" lvl="1" indent="-342900" algn="just" eaLnBrk="1" hangingPunct="1">
              <a:spcBef>
                <a:spcPct val="50000"/>
              </a:spcBef>
              <a:buFontTx/>
              <a:buAutoNum type="alphaLcParenR"/>
              <a:defRPr/>
            </a:pPr>
            <a:r>
              <a:rPr lang="en-US" sz="1600" dirty="0"/>
              <a:t>Dryers</a:t>
            </a:r>
          </a:p>
          <a:p>
            <a:pPr marL="1085850" lvl="1" indent="-342900" algn="just" eaLnBrk="1" hangingPunct="1">
              <a:spcBef>
                <a:spcPct val="50000"/>
              </a:spcBef>
              <a:buFontTx/>
              <a:buAutoNum type="alphaLcParenR"/>
              <a:defRPr/>
            </a:pPr>
            <a:r>
              <a:rPr lang="en-US" sz="1600" dirty="0"/>
              <a:t>Burners</a:t>
            </a:r>
          </a:p>
          <a:p>
            <a:pPr marL="342900" indent="-342900" algn="just" eaLnBrk="1" hangingPunct="1">
              <a:spcBef>
                <a:spcPct val="50000"/>
              </a:spcBef>
              <a:buFontTx/>
              <a:buAutoNum type="alphaLcParenR"/>
              <a:defRPr/>
            </a:pPr>
            <a:r>
              <a:rPr lang="en-US" sz="1600" dirty="0"/>
              <a:t>Identify the thermal characteristics: Power, demand , kind combustible, exhausted gas temperatures,  </a:t>
            </a:r>
          </a:p>
          <a:p>
            <a:pPr marL="342900" indent="-342900" algn="just" eaLnBrk="1" hangingPunct="1">
              <a:spcBef>
                <a:spcPct val="50000"/>
              </a:spcBef>
              <a:buFontTx/>
              <a:buAutoNum type="alphaLcParenR"/>
              <a:defRPr/>
            </a:pPr>
            <a:r>
              <a:rPr lang="en-US" sz="1600" dirty="0"/>
              <a:t>To know how many hours operate?</a:t>
            </a:r>
          </a:p>
          <a:p>
            <a:pPr marL="342900" indent="-342900" algn="just" eaLnBrk="1" hangingPunct="1">
              <a:spcBef>
                <a:spcPct val="50000"/>
              </a:spcBef>
              <a:buFontTx/>
              <a:buAutoNum type="alphaLcParenR"/>
              <a:defRPr/>
            </a:pPr>
            <a:r>
              <a:rPr lang="en-US" sz="1600" dirty="0"/>
              <a:t>Load Factor</a:t>
            </a:r>
          </a:p>
          <a:p>
            <a:pPr marL="342900" indent="-342900" algn="just" eaLnBrk="1" hangingPunct="1">
              <a:spcBef>
                <a:spcPct val="50000"/>
              </a:spcBef>
              <a:buFontTx/>
              <a:buAutoNum type="alphaLcParenR"/>
              <a:defRPr/>
            </a:pPr>
            <a:r>
              <a:rPr lang="en-US" sz="1600" dirty="0"/>
              <a:t>Maintenance program</a:t>
            </a:r>
          </a:p>
          <a:p>
            <a:pPr marL="342900" indent="-342900" algn="just" eaLnBrk="1" hangingPunct="1">
              <a:spcBef>
                <a:spcPct val="50000"/>
              </a:spcBef>
              <a:buFontTx/>
              <a:buAutoNum type="alphaLcParenR"/>
              <a:defRPr/>
            </a:pPr>
            <a:r>
              <a:rPr lang="en-US" sz="1600" dirty="0"/>
              <a:t>Consumption if it is possible (meter and flue combustion analyzer)</a:t>
            </a:r>
          </a:p>
        </p:txBody>
      </p:sp>
      <p:sp>
        <p:nvSpPr>
          <p:cNvPr id="6" name="CuadroTexto 5">
            <a:extLst>
              <a:ext uri="{FF2B5EF4-FFF2-40B4-BE49-F238E27FC236}">
                <a16:creationId xmlns:a16="http://schemas.microsoft.com/office/drawing/2014/main" id="{F3827AE4-CB13-41B6-8B05-3D9D251FEBBB}"/>
              </a:ext>
            </a:extLst>
          </p:cNvPr>
          <p:cNvSpPr txBox="1"/>
          <p:nvPr/>
        </p:nvSpPr>
        <p:spPr>
          <a:xfrm>
            <a:off x="323528" y="332656"/>
            <a:ext cx="7992888" cy="369332"/>
          </a:xfrm>
          <a:prstGeom prst="rect">
            <a:avLst/>
          </a:prstGeom>
          <a:noFill/>
        </p:spPr>
        <p:txBody>
          <a:bodyPr wrap="square" rtlCol="0">
            <a:spAutoFit/>
          </a:bodyPr>
          <a:lstStyle/>
          <a:p>
            <a:r>
              <a:rPr lang="es-ES" b="1" u="sng" dirty="0">
                <a:solidFill>
                  <a:srgbClr val="FFC000"/>
                </a:solidFill>
              </a:rPr>
              <a:t>GRID ANALYZER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p:cNvSpPr txBox="1">
            <a:spLocks/>
          </p:cNvSpPr>
          <p:nvPr/>
        </p:nvSpPr>
        <p:spPr>
          <a:xfrm>
            <a:off x="625475" y="908720"/>
            <a:ext cx="7886700" cy="427249"/>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a:solidFill>
                  <a:schemeClr val="accent1"/>
                </a:solidFill>
                <a:ea typeface="Open Sans Light" panose="020B0306030504020204" pitchFamily="34" charset="0"/>
                <a:cs typeface="Open Sans Light" panose="020B0306030504020204" pitchFamily="34" charset="0"/>
              </a:rPr>
              <a:t>Thanks For Your Attention! </a:t>
            </a:r>
            <a:endParaRPr lang="bg-BG" sz="2800" b="1" dirty="0">
              <a:solidFill>
                <a:schemeClr val="accent1"/>
              </a:solidFill>
              <a:ea typeface="Open Sans Light" panose="020B0306030504020204" pitchFamily="34" charset="0"/>
              <a:cs typeface="Open Sans Light" panose="020B0306030504020204" pitchFamily="34" charset="0"/>
            </a:endParaRPr>
          </a:p>
        </p:txBody>
      </p:sp>
      <p:pic>
        <p:nvPicPr>
          <p:cNvPr id="32" name="Picture 2" descr="http://www.uniteeurope.org/images/ue/ec.png"/>
          <p:cNvPicPr>
            <a:picLocks noChangeAspect="1" noChangeArrowheads="1"/>
          </p:cNvPicPr>
          <p:nvPr/>
        </p:nvPicPr>
        <p:blipFill>
          <a:blip r:embed="rId2"/>
          <a:srcRect l="89568"/>
          <a:stretch>
            <a:fillRect/>
          </a:stretch>
        </p:blipFill>
        <p:spPr bwMode="auto">
          <a:xfrm>
            <a:off x="8260038" y="6441869"/>
            <a:ext cx="432048" cy="315129"/>
          </a:xfrm>
          <a:prstGeom prst="rect">
            <a:avLst/>
          </a:prstGeom>
          <a:noFill/>
          <a:ln>
            <a:noFill/>
          </a:ln>
        </p:spPr>
      </p:pic>
      <p:cxnSp>
        <p:nvCxnSpPr>
          <p:cNvPr id="72" name="Gerade Verbindung 71"/>
          <p:cNvCxnSpPr/>
          <p:nvPr/>
        </p:nvCxnSpPr>
        <p:spPr>
          <a:xfrm>
            <a:off x="-6350" y="6201308"/>
            <a:ext cx="91503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a:off x="-6350" y="5049180"/>
            <a:ext cx="91503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64147" y="2131498"/>
            <a:ext cx="2809355" cy="674245"/>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5"/>
          <p:cNvSpPr>
            <a:spLocks noChangeArrowheads="1"/>
          </p:cNvSpPr>
          <p:nvPr/>
        </p:nvSpPr>
        <p:spPr bwMode="auto">
          <a:xfrm>
            <a:off x="143508" y="6489340"/>
            <a:ext cx="8008518" cy="216024"/>
          </a:xfrm>
          <a:prstGeom prst="rect">
            <a:avLst/>
          </a:prstGeom>
          <a:noFill/>
          <a:ln w="9525">
            <a:noFill/>
            <a:miter lim="800000"/>
            <a:headEnd/>
            <a:tailEnd/>
          </a:ln>
        </p:spPr>
        <p:txBody>
          <a:bodyPr/>
          <a:lstStyle/>
          <a:p>
            <a:pPr algn="r"/>
            <a:r>
              <a:rPr lang="en-US" sz="900" dirty="0"/>
              <a:t>This project has received funding from the European Union’s H2020 Coordination Support Action under Grant Agreement No.785047.</a:t>
            </a:r>
            <a:endParaRPr lang="de-AT" sz="900" dirty="0">
              <a:latin typeface="+mj-lt"/>
              <a:cs typeface="Arial" panose="020B0604020202020204" pitchFamily="34" charset="0"/>
            </a:endParaRPr>
          </a:p>
        </p:txBody>
      </p:sp>
      <p:pic>
        <p:nvPicPr>
          <p:cNvPr id="28"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59225" y="5380687"/>
            <a:ext cx="850706" cy="481840"/>
          </a:xfrm>
          <a:prstGeom prst="rect">
            <a:avLst/>
          </a:prstGeom>
          <a:noFill/>
        </p:spPr>
      </p:pic>
      <p:pic>
        <p:nvPicPr>
          <p:cNvPr id="29"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127055" y="5400887"/>
            <a:ext cx="545188" cy="441440"/>
          </a:xfrm>
          <a:prstGeom prst="rect">
            <a:avLst/>
          </a:prstGeom>
          <a:noFill/>
        </p:spPr>
      </p:pic>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087724" y="5470067"/>
            <a:ext cx="1031382" cy="291920"/>
          </a:xfrm>
          <a:prstGeom prst="rect">
            <a:avLst/>
          </a:prstGeom>
          <a:noFill/>
        </p:spPr>
      </p:pic>
      <p:pic>
        <p:nvPicPr>
          <p:cNvPr id="31"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789367" y="5469544"/>
            <a:ext cx="947977" cy="304126"/>
          </a:xfrm>
          <a:prstGeom prst="rect">
            <a:avLst/>
          </a:prstGeom>
          <a:noFill/>
        </p:spPr>
      </p:pic>
      <p:pic>
        <p:nvPicPr>
          <p:cNvPr id="33"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854468" y="5454796"/>
            <a:ext cx="729290" cy="333622"/>
          </a:xfrm>
          <a:prstGeom prst="rect">
            <a:avLst/>
          </a:prstGeom>
          <a:noFill/>
        </p:spPr>
      </p:pic>
      <p:pic>
        <p:nvPicPr>
          <p:cNvPr id="3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7700882" y="5440048"/>
            <a:ext cx="678433" cy="363119"/>
          </a:xfrm>
          <a:prstGeom prst="rect">
            <a:avLst/>
          </a:prstGeom>
          <a:noFill/>
        </p:spPr>
      </p:pic>
      <p:pic>
        <p:nvPicPr>
          <p:cNvPr id="35" name="Imagen 34" descr="\\boole\UIP\UIP\GESTIÓN DE PROYECTOS\PROYECTOS EN MARCHA\INDUCE_2017_H2020\01_Ejecucion_INDUCE\04_Dissemination_INDUCE\TEMPLATES\SYNYO\Act logo asso RVB.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96436" y="5301208"/>
            <a:ext cx="640799" cy="640799"/>
          </a:xfrm>
          <a:prstGeom prst="rect">
            <a:avLst/>
          </a:prstGeom>
          <a:noFill/>
          <a:ln>
            <a:noFill/>
          </a:ln>
        </p:spPr>
      </p:pic>
      <p:pic>
        <p:nvPicPr>
          <p:cNvPr id="36"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132767" y="5392750"/>
            <a:ext cx="958147" cy="457714"/>
          </a:xfrm>
          <a:prstGeom prst="rect">
            <a:avLst/>
          </a:prstGeom>
          <a:noFill/>
        </p:spPr>
      </p:pic>
      <p:pic>
        <p:nvPicPr>
          <p:cNvPr id="37"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1208038" y="5504127"/>
            <a:ext cx="808628" cy="234960"/>
          </a:xfrm>
          <a:prstGeom prst="rect">
            <a:avLst/>
          </a:prstGeom>
          <a:noFill/>
        </p:spPr>
      </p:pic>
      <p:pic>
        <p:nvPicPr>
          <p:cNvPr id="38"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3282296" y="5309345"/>
            <a:ext cx="759805" cy="624525"/>
          </a:xfrm>
          <a:prstGeom prst="rect">
            <a:avLst/>
          </a:prstGeom>
          <a:noFill/>
        </p:spPr>
      </p:pic>
      <p:grpSp>
        <p:nvGrpSpPr>
          <p:cNvPr id="2" name="Grupo 1">
            <a:extLst>
              <a:ext uri="{FF2B5EF4-FFF2-40B4-BE49-F238E27FC236}">
                <a16:creationId xmlns:a16="http://schemas.microsoft.com/office/drawing/2014/main" id="{457D8A0C-4DC2-4903-9F49-C31EA2A1070F}"/>
              </a:ext>
            </a:extLst>
          </p:cNvPr>
          <p:cNvGrpSpPr/>
          <p:nvPr/>
        </p:nvGrpSpPr>
        <p:grpSpPr>
          <a:xfrm>
            <a:off x="2339752" y="3516565"/>
            <a:ext cx="4992921" cy="524503"/>
            <a:chOff x="2603415" y="3068747"/>
            <a:chExt cx="4992921" cy="524503"/>
          </a:xfrm>
        </p:grpSpPr>
        <p:sp>
          <p:nvSpPr>
            <p:cNvPr id="54" name="TextBox 41"/>
            <p:cNvSpPr txBox="1"/>
            <p:nvPr/>
          </p:nvSpPr>
          <p:spPr>
            <a:xfrm>
              <a:off x="5220336" y="3072858"/>
              <a:ext cx="2376000" cy="274370"/>
            </a:xfrm>
            <a:prstGeom prst="rect">
              <a:avLst/>
            </a:prstGeom>
            <a:noFill/>
          </p:spPr>
          <p:txBody>
            <a:bodyPr wrap="square" rtlCol="0">
              <a:spAutoFit/>
            </a:bodyPr>
            <a:lstStyle/>
            <a:p>
              <a:pPr defTabSz="713232">
                <a:lnSpc>
                  <a:spcPct val="150000"/>
                </a:lnSpc>
              </a:pPr>
              <a:r>
                <a:rPr lang="en-US" sz="900" u="sng" dirty="0">
                  <a:solidFill>
                    <a:srgbClr val="34719E">
                      <a:lumMod val="75000"/>
                    </a:srgbClr>
                  </a:solidFill>
                  <a:ea typeface="Open Sans Light" panose="020B0306030504020204" pitchFamily="34" charset="0"/>
                  <a:cs typeface="Arial" panose="020B0604020202020204" pitchFamily="34" charset="0"/>
                </a:rPr>
                <a:t>ifraj@fcirce.es</a:t>
              </a:r>
              <a:endParaRPr lang="bg-BG" sz="900" u="sng" dirty="0">
                <a:solidFill>
                  <a:srgbClr val="34719E">
                    <a:lumMod val="75000"/>
                  </a:srgbClr>
                </a:solidFill>
                <a:ea typeface="Open Sans Light" panose="020B0306030504020204" pitchFamily="34" charset="0"/>
                <a:cs typeface="Arial" panose="020B0604020202020204" pitchFamily="34" charset="0"/>
              </a:endParaRPr>
            </a:p>
          </p:txBody>
        </p:sp>
        <p:sp>
          <p:nvSpPr>
            <p:cNvPr id="65" name="TextBox 48"/>
            <p:cNvSpPr txBox="1"/>
            <p:nvPr/>
          </p:nvSpPr>
          <p:spPr>
            <a:xfrm>
              <a:off x="3736984" y="3068747"/>
              <a:ext cx="2376000" cy="524503"/>
            </a:xfrm>
            <a:prstGeom prst="rect">
              <a:avLst/>
            </a:prstGeom>
            <a:noFill/>
          </p:spPr>
          <p:txBody>
            <a:bodyPr wrap="square" rtlCol="0">
              <a:spAutoFit/>
            </a:bodyPr>
            <a:lstStyle/>
            <a:p>
              <a:pPr defTabSz="713232"/>
              <a:r>
                <a:rPr lang="en-US" sz="1404" b="1" dirty="0">
                  <a:solidFill>
                    <a:srgbClr val="565656">
                      <a:lumMod val="75000"/>
                    </a:srgbClr>
                  </a:solidFill>
                  <a:ea typeface="Open Sans Light" panose="020B0306030504020204" pitchFamily="34" charset="0"/>
                  <a:cs typeface="Arial" panose="020B0604020202020204" pitchFamily="34" charset="0"/>
                </a:rPr>
                <a:t>Inmaculada Fraj</a:t>
              </a:r>
            </a:p>
            <a:p>
              <a:pPr defTabSz="713232"/>
              <a:r>
                <a:rPr lang="en-US" sz="1404" b="1" dirty="0">
                  <a:solidFill>
                    <a:srgbClr val="565656">
                      <a:lumMod val="75000"/>
                    </a:srgbClr>
                  </a:solidFill>
                  <a:ea typeface="Open Sans Light" panose="020B0306030504020204" pitchFamily="34" charset="0"/>
                  <a:cs typeface="Arial" panose="020B0604020202020204" pitchFamily="34" charset="0"/>
                </a:rPr>
                <a:t>Gema Millán</a:t>
              </a:r>
              <a:endParaRPr lang="bg-BG" sz="1404" b="1" dirty="0">
                <a:solidFill>
                  <a:srgbClr val="565656">
                    <a:lumMod val="75000"/>
                  </a:srgbClr>
                </a:solidFill>
                <a:ea typeface="Open Sans Light" panose="020B0306030504020204" pitchFamily="34" charset="0"/>
                <a:cs typeface="Arial" panose="020B0604020202020204" pitchFamily="34" charset="0"/>
              </a:endParaRPr>
            </a:p>
          </p:txBody>
        </p:sp>
        <p:pic>
          <p:nvPicPr>
            <p:cNvPr id="39" name="Picture 10">
              <a:extLst>
                <a:ext uri="{FF2B5EF4-FFF2-40B4-BE49-F238E27FC236}">
                  <a16:creationId xmlns:a16="http://schemas.microsoft.com/office/drawing/2014/main" id="{1308EA5B-8264-4CA9-B4F1-67C567DF16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2603415" y="3093774"/>
              <a:ext cx="958147" cy="457714"/>
            </a:xfrm>
            <a:prstGeom prst="rect">
              <a:avLst/>
            </a:prstGeom>
            <a:noFill/>
          </p:spPr>
        </p:pic>
        <p:sp>
          <p:nvSpPr>
            <p:cNvPr id="40" name="TextBox 41">
              <a:extLst>
                <a:ext uri="{FF2B5EF4-FFF2-40B4-BE49-F238E27FC236}">
                  <a16:creationId xmlns:a16="http://schemas.microsoft.com/office/drawing/2014/main" id="{2DACE3B1-8BFA-49DE-AA63-D982E1622F95}"/>
                </a:ext>
              </a:extLst>
            </p:cNvPr>
            <p:cNvSpPr txBox="1"/>
            <p:nvPr/>
          </p:nvSpPr>
          <p:spPr>
            <a:xfrm>
              <a:off x="5207758" y="3284984"/>
              <a:ext cx="2376000" cy="274370"/>
            </a:xfrm>
            <a:prstGeom prst="rect">
              <a:avLst/>
            </a:prstGeom>
            <a:noFill/>
          </p:spPr>
          <p:txBody>
            <a:bodyPr wrap="square" rtlCol="0">
              <a:spAutoFit/>
            </a:bodyPr>
            <a:lstStyle/>
            <a:p>
              <a:pPr defTabSz="713232">
                <a:lnSpc>
                  <a:spcPct val="150000"/>
                </a:lnSpc>
              </a:pPr>
              <a:r>
                <a:rPr lang="en-US" sz="900" u="sng" dirty="0">
                  <a:solidFill>
                    <a:srgbClr val="34719E">
                      <a:lumMod val="75000"/>
                    </a:srgbClr>
                  </a:solidFill>
                  <a:ea typeface="Open Sans Light" panose="020B0306030504020204" pitchFamily="34" charset="0"/>
                  <a:cs typeface="Arial" panose="020B0604020202020204" pitchFamily="34" charset="0"/>
                </a:rPr>
                <a:t>gmillan@fcirce.es</a:t>
              </a:r>
              <a:endParaRPr lang="bg-BG" sz="900" u="sng" dirty="0">
                <a:solidFill>
                  <a:srgbClr val="34719E">
                    <a:lumMod val="75000"/>
                  </a:srgbClr>
                </a:solidFill>
                <a:ea typeface="Open Sans Light" panose="020B0306030504020204" pitchFamily="34" charset="0"/>
                <a:cs typeface="Arial" panose="020B0604020202020204" pitchFamily="34" charset="0"/>
              </a:endParaRPr>
            </a:p>
          </p:txBody>
        </p:sp>
      </p:grpSp>
    </p:spTree>
    <p:extLst>
      <p:ext uri="{BB962C8B-B14F-4D97-AF65-F5344CB8AC3E}">
        <p14:creationId xmlns:p14="http://schemas.microsoft.com/office/powerpoint/2010/main" val="1017086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iángulo isósceles 17">
            <a:extLst>
              <a:ext uri="{FF2B5EF4-FFF2-40B4-BE49-F238E27FC236}">
                <a16:creationId xmlns:a16="http://schemas.microsoft.com/office/drawing/2014/main" id="{03BC96CC-144E-44D1-A21C-7A9D184C2E44}"/>
              </a:ext>
            </a:extLst>
          </p:cNvPr>
          <p:cNvSpPr/>
          <p:nvPr/>
        </p:nvSpPr>
        <p:spPr>
          <a:xfrm rot="5400000">
            <a:off x="-1510290" y="3580394"/>
            <a:ext cx="3949700" cy="929120"/>
          </a:xfrm>
          <a:prstGeom prst="triangle">
            <a:avLst>
              <a:gd name="adj" fmla="val 57958"/>
            </a:avLst>
          </a:prstGeom>
          <a:solidFill>
            <a:srgbClr val="C6F2C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Paralelogramo 9">
            <a:extLst>
              <a:ext uri="{FF2B5EF4-FFF2-40B4-BE49-F238E27FC236}">
                <a16:creationId xmlns:a16="http://schemas.microsoft.com/office/drawing/2014/main" id="{1A6A0B7E-2DA0-4F21-88BE-0A6E2223918C}"/>
              </a:ext>
            </a:extLst>
          </p:cNvPr>
          <p:cNvSpPr/>
          <p:nvPr/>
        </p:nvSpPr>
        <p:spPr>
          <a:xfrm rot="18000000">
            <a:off x="-1403613" y="1086454"/>
            <a:ext cx="9761271" cy="2229056"/>
          </a:xfrm>
          <a:prstGeom prst="parallelogram">
            <a:avLst>
              <a:gd name="adj" fmla="val 77741"/>
            </a:avLst>
          </a:prstGeom>
          <a:solidFill>
            <a:srgbClr val="C6F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Paralelogramo 7">
            <a:extLst>
              <a:ext uri="{FF2B5EF4-FFF2-40B4-BE49-F238E27FC236}">
                <a16:creationId xmlns:a16="http://schemas.microsoft.com/office/drawing/2014/main" id="{714FAA7F-3B6D-42CC-8FF0-E0E188A57B63}"/>
              </a:ext>
            </a:extLst>
          </p:cNvPr>
          <p:cNvSpPr/>
          <p:nvPr/>
        </p:nvSpPr>
        <p:spPr>
          <a:xfrm rot="17925076" flipH="1">
            <a:off x="909952" y="1844330"/>
            <a:ext cx="9662986" cy="3229192"/>
          </a:xfrm>
          <a:prstGeom prst="parallelogram">
            <a:avLst>
              <a:gd name="adj" fmla="val 41048"/>
            </a:avLst>
          </a:prstGeom>
          <a:solidFill>
            <a:srgbClr val="88E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Paralelogramo 2">
            <a:extLst>
              <a:ext uri="{FF2B5EF4-FFF2-40B4-BE49-F238E27FC236}">
                <a16:creationId xmlns:a16="http://schemas.microsoft.com/office/drawing/2014/main" id="{B33A711C-71B7-4E63-9D3E-67DCCB556F9B}"/>
              </a:ext>
            </a:extLst>
          </p:cNvPr>
          <p:cNvSpPr/>
          <p:nvPr/>
        </p:nvSpPr>
        <p:spPr>
          <a:xfrm rot="2718216">
            <a:off x="-2133441" y="2619917"/>
            <a:ext cx="11251879" cy="1592768"/>
          </a:xfrm>
          <a:prstGeom prst="parallelogram">
            <a:avLst>
              <a:gd name="adj" fmla="val 981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 name="Conector recto 4">
            <a:extLst>
              <a:ext uri="{FF2B5EF4-FFF2-40B4-BE49-F238E27FC236}">
                <a16:creationId xmlns:a16="http://schemas.microsoft.com/office/drawing/2014/main" id="{8EA922D2-E6D2-4989-9A0C-73512C0AF37B}"/>
              </a:ext>
            </a:extLst>
          </p:cNvPr>
          <p:cNvCxnSpPr>
            <a:cxnSpLocks/>
          </p:cNvCxnSpPr>
          <p:nvPr/>
        </p:nvCxnSpPr>
        <p:spPr>
          <a:xfrm flipH="1" flipV="1">
            <a:off x="0" y="2070100"/>
            <a:ext cx="2001916" cy="4914902"/>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6495D4D-19AE-4D23-9516-38C3C622BD06}"/>
              </a:ext>
            </a:extLst>
          </p:cNvPr>
          <p:cNvCxnSpPr>
            <a:cxnSpLocks/>
          </p:cNvCxnSpPr>
          <p:nvPr/>
        </p:nvCxnSpPr>
        <p:spPr>
          <a:xfrm flipV="1">
            <a:off x="5553075" y="0"/>
            <a:ext cx="3927900" cy="7153276"/>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982A145-4A24-473F-90CA-74FA44BA0DC5}"/>
              </a:ext>
            </a:extLst>
          </p:cNvPr>
          <p:cNvCxnSpPr>
            <a:cxnSpLocks/>
          </p:cNvCxnSpPr>
          <p:nvPr/>
        </p:nvCxnSpPr>
        <p:spPr>
          <a:xfrm flipV="1">
            <a:off x="2023670" y="-266700"/>
            <a:ext cx="3901892" cy="7153275"/>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2510569" y="1376499"/>
            <a:ext cx="4105002" cy="4105002"/>
          </a:xfrm>
          <a:prstGeom prst="ellipse">
            <a:avLst/>
          </a:prstGeom>
          <a:solidFill>
            <a:srgbClr val="FAFAFA">
              <a:alpha val="84000"/>
            </a:srgbClr>
          </a:solidFill>
          <a:ln w="12700" cap="flat" cmpd="sng" algn="ctr">
            <a:noFill/>
            <a:prstDash val="solid"/>
            <a:miter lim="800000"/>
          </a:ln>
          <a:effectLst/>
        </p:spPr>
        <p:txBody>
          <a:bodyPr rtlCol="0" anchor="ctr"/>
          <a:lstStyle/>
          <a:p>
            <a:pPr algn="ctr" defTabSz="713232"/>
            <a:endParaRPr lang="de-DE" sz="1404" kern="0">
              <a:solidFill>
                <a:srgbClr val="34719E"/>
              </a:solidFill>
              <a:latin typeface="Arial"/>
            </a:endParaRPr>
          </a:p>
        </p:txBody>
      </p:sp>
      <p:sp>
        <p:nvSpPr>
          <p:cNvPr id="7" name="TextBox 23"/>
          <p:cNvSpPr txBox="1"/>
          <p:nvPr/>
        </p:nvSpPr>
        <p:spPr>
          <a:xfrm>
            <a:off x="2915813" y="3753036"/>
            <a:ext cx="3312372" cy="600164"/>
          </a:xfrm>
          <a:prstGeom prst="rect">
            <a:avLst/>
          </a:prstGeom>
          <a:noFill/>
        </p:spPr>
        <p:txBody>
          <a:bodyPr wrap="square" rtlCol="0">
            <a:spAutoFit/>
          </a:bodyPr>
          <a:lstStyle/>
          <a:p>
            <a:pPr algn="ctr"/>
            <a:r>
              <a:rPr lang="en-US" sz="1100" b="1" cap="all">
                <a:solidFill>
                  <a:schemeClr val="accent1"/>
                </a:solidFill>
                <a:latin typeface="+mj-lt"/>
                <a:ea typeface="Lato Light" panose="020F0502020204030203" pitchFamily="34" charset="0"/>
                <a:cs typeface="Lato Light" panose="020F0502020204030203" pitchFamily="34" charset="0"/>
              </a:rPr>
              <a:t>Towards a sustainable agro-food industry. Capacity building programmes in energy efficiency.</a:t>
            </a:r>
            <a:endParaRPr lang="en-GB" sz="1100" b="1" cap="all">
              <a:solidFill>
                <a:schemeClr val="accent1"/>
              </a:solidFill>
              <a:latin typeface="+mj-lt"/>
              <a:ea typeface="Lato Light" panose="020F0502020204030203" pitchFamily="34" charset="0"/>
              <a:cs typeface="Lato Light" panose="020F0502020204030203"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6898" y="2646850"/>
            <a:ext cx="2472345" cy="59336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a:extLst>
              <a:ext uri="{FF2B5EF4-FFF2-40B4-BE49-F238E27FC236}">
                <a16:creationId xmlns:a16="http://schemas.microsoft.com/office/drawing/2014/main" id="{EDCA113B-56F1-4F43-92C5-0B60BA529B5B}"/>
              </a:ext>
            </a:extLst>
          </p:cNvPr>
          <p:cNvCxnSpPr>
            <a:cxnSpLocks/>
          </p:cNvCxnSpPr>
          <p:nvPr/>
        </p:nvCxnSpPr>
        <p:spPr>
          <a:xfrm flipV="1">
            <a:off x="-170725" y="-857249"/>
            <a:ext cx="4109594" cy="7134224"/>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448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0 CuadroTexto">
            <a:extLst>
              <a:ext uri="{FF2B5EF4-FFF2-40B4-BE49-F238E27FC236}">
                <a16:creationId xmlns:a16="http://schemas.microsoft.com/office/drawing/2014/main" id="{129F074A-7678-448E-A21F-3887EA5D75B0}"/>
              </a:ext>
            </a:extLst>
          </p:cNvPr>
          <p:cNvSpPr txBox="1">
            <a:spLocks noChangeArrowheads="1"/>
          </p:cNvSpPr>
          <p:nvPr/>
        </p:nvSpPr>
        <p:spPr bwMode="auto">
          <a:xfrm>
            <a:off x="-617215" y="13521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err="1">
                <a:solidFill>
                  <a:srgbClr val="404040"/>
                </a:solidFill>
              </a:rPr>
              <a:t>Lamps</a:t>
            </a:r>
            <a:r>
              <a:rPr lang="es-ES" altLang="en-US" dirty="0">
                <a:solidFill>
                  <a:srgbClr val="404040"/>
                </a:solidFill>
              </a:rPr>
              <a:t> </a:t>
            </a:r>
            <a:r>
              <a:rPr lang="es-ES" altLang="en-US" dirty="0" err="1">
                <a:solidFill>
                  <a:srgbClr val="404040"/>
                </a:solidFill>
              </a:rPr>
              <a:t>classification</a:t>
            </a:r>
            <a:endParaRPr lang="es-ES" altLang="en-US" dirty="0">
              <a:solidFill>
                <a:srgbClr val="404040"/>
              </a:solidFill>
            </a:endParaRPr>
          </a:p>
        </p:txBody>
      </p:sp>
      <p:sp>
        <p:nvSpPr>
          <p:cNvPr id="20483" name="23 CuadroTexto">
            <a:extLst>
              <a:ext uri="{FF2B5EF4-FFF2-40B4-BE49-F238E27FC236}">
                <a16:creationId xmlns:a16="http://schemas.microsoft.com/office/drawing/2014/main" id="{5F594AF9-92CB-4E58-BF55-9824D52D0F94}"/>
              </a:ext>
            </a:extLst>
          </p:cNvPr>
          <p:cNvSpPr txBox="1">
            <a:spLocks noChangeArrowheads="1"/>
          </p:cNvSpPr>
          <p:nvPr/>
        </p:nvSpPr>
        <p:spPr bwMode="auto">
          <a:xfrm>
            <a:off x="462285" y="3985121"/>
            <a:ext cx="280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dirty="0" err="1">
                <a:solidFill>
                  <a:srgbClr val="404040"/>
                </a:solidFill>
              </a:rPr>
              <a:t>Incandescent</a:t>
            </a:r>
            <a:endParaRPr lang="es-ES" altLang="en-US" sz="1400" dirty="0">
              <a:solidFill>
                <a:srgbClr val="404040"/>
              </a:solidFill>
            </a:endParaRPr>
          </a:p>
        </p:txBody>
      </p:sp>
      <p:pic>
        <p:nvPicPr>
          <p:cNvPr id="20484" name="Picture 3">
            <a:extLst>
              <a:ext uri="{FF2B5EF4-FFF2-40B4-BE49-F238E27FC236}">
                <a16:creationId xmlns:a16="http://schemas.microsoft.com/office/drawing/2014/main" id="{3AD6DEE8-AF54-4093-A63B-F69B1092BC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46" t="8188" r="7248" b="5786"/>
          <a:stretch/>
        </p:blipFill>
        <p:spPr bwMode="auto">
          <a:xfrm>
            <a:off x="2890649" y="4437111"/>
            <a:ext cx="774581" cy="79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08C9352D-B295-4B41-ADE1-869FA17004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07" t="1217" r="14297" b="2319"/>
          <a:stretch/>
        </p:blipFill>
        <p:spPr bwMode="auto">
          <a:xfrm>
            <a:off x="5338201" y="4546995"/>
            <a:ext cx="565947" cy="71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48 CuadroTexto">
            <a:extLst>
              <a:ext uri="{FF2B5EF4-FFF2-40B4-BE49-F238E27FC236}">
                <a16:creationId xmlns:a16="http://schemas.microsoft.com/office/drawing/2014/main" id="{F0F29F2B-247F-4569-BB52-9DB496AD568C}"/>
              </a:ext>
            </a:extLst>
          </p:cNvPr>
          <p:cNvSpPr txBox="1">
            <a:spLocks noChangeArrowheads="1"/>
          </p:cNvSpPr>
          <p:nvPr/>
        </p:nvSpPr>
        <p:spPr bwMode="auto">
          <a:xfrm>
            <a:off x="6253351" y="3991237"/>
            <a:ext cx="22701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dirty="0">
                <a:solidFill>
                  <a:srgbClr val="404040"/>
                </a:solidFill>
              </a:rPr>
              <a:t>High-</a:t>
            </a:r>
            <a:r>
              <a:rPr lang="es-ES" altLang="en-US" sz="1400" dirty="0" err="1">
                <a:solidFill>
                  <a:srgbClr val="404040"/>
                </a:solidFill>
              </a:rPr>
              <a:t>intensity</a:t>
            </a:r>
            <a:r>
              <a:rPr lang="es-ES" altLang="en-US" sz="1400" dirty="0">
                <a:solidFill>
                  <a:srgbClr val="404040"/>
                </a:solidFill>
              </a:rPr>
              <a:t> </a:t>
            </a:r>
            <a:r>
              <a:rPr lang="es-ES" altLang="en-US" sz="1400" dirty="0" err="1">
                <a:solidFill>
                  <a:srgbClr val="404040"/>
                </a:solidFill>
              </a:rPr>
              <a:t>discharge</a:t>
            </a:r>
            <a:r>
              <a:rPr lang="es-ES" altLang="en-US" sz="1400" dirty="0">
                <a:solidFill>
                  <a:srgbClr val="404040"/>
                </a:solidFill>
              </a:rPr>
              <a:t>
</a:t>
            </a:r>
          </a:p>
        </p:txBody>
      </p:sp>
      <p:grpSp>
        <p:nvGrpSpPr>
          <p:cNvPr id="20487" name="11 Grupo">
            <a:extLst>
              <a:ext uri="{FF2B5EF4-FFF2-40B4-BE49-F238E27FC236}">
                <a16:creationId xmlns:a16="http://schemas.microsoft.com/office/drawing/2014/main" id="{1C9B552F-9E5F-4D82-BA24-9C1872F2CD2F}"/>
              </a:ext>
            </a:extLst>
          </p:cNvPr>
          <p:cNvGrpSpPr>
            <a:grpSpLocks/>
          </p:cNvGrpSpPr>
          <p:nvPr/>
        </p:nvGrpSpPr>
        <p:grpSpPr bwMode="auto">
          <a:xfrm>
            <a:off x="1451297" y="1766511"/>
            <a:ext cx="6930074" cy="3498693"/>
            <a:chOff x="1441450" y="1676399"/>
            <a:chExt cx="7769790" cy="4084693"/>
          </a:xfrm>
        </p:grpSpPr>
        <p:cxnSp>
          <p:nvCxnSpPr>
            <p:cNvPr id="13" name="12 Conector angular">
              <a:extLst>
                <a:ext uri="{FF2B5EF4-FFF2-40B4-BE49-F238E27FC236}">
                  <a16:creationId xmlns:a16="http://schemas.microsoft.com/office/drawing/2014/main" id="{4ACF5988-118B-414F-9055-BF4682F65214}"/>
                </a:ext>
              </a:extLst>
            </p:cNvPr>
            <p:cNvCxnSpPr/>
            <p:nvPr/>
          </p:nvCxnSpPr>
          <p:spPr bwMode="auto">
            <a:xfrm rot="5400000">
              <a:off x="2790838" y="1731319"/>
              <a:ext cx="1512368" cy="1402528"/>
            </a:xfrm>
            <a:prstGeom prst="bentConnector3">
              <a:avLst>
                <a:gd name="adj1" fmla="val 50672"/>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7" name="16 Conector angular">
              <a:extLst>
                <a:ext uri="{FF2B5EF4-FFF2-40B4-BE49-F238E27FC236}">
                  <a16:creationId xmlns:a16="http://schemas.microsoft.com/office/drawing/2014/main" id="{AF68063D-2CED-483C-AA46-B3A82C940A52}"/>
                </a:ext>
              </a:extLst>
            </p:cNvPr>
            <p:cNvCxnSpPr/>
            <p:nvPr/>
          </p:nvCxnSpPr>
          <p:spPr bwMode="auto">
            <a:xfrm rot="16200000" flipH="1">
              <a:off x="4143712" y="1790239"/>
              <a:ext cx="1503102" cy="1293956"/>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491" name="21 CuadroTexto">
              <a:extLst>
                <a:ext uri="{FF2B5EF4-FFF2-40B4-BE49-F238E27FC236}">
                  <a16:creationId xmlns:a16="http://schemas.microsoft.com/office/drawing/2014/main" id="{82973D3A-6506-4D5A-99D4-74D75D80C666}"/>
                </a:ext>
              </a:extLst>
            </p:cNvPr>
            <p:cNvSpPr txBox="1">
              <a:spLocks noChangeArrowheads="1"/>
            </p:cNvSpPr>
            <p:nvPr/>
          </p:nvSpPr>
          <p:spPr bwMode="auto">
            <a:xfrm>
              <a:off x="1441450" y="3187700"/>
              <a:ext cx="2806700" cy="35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dirty="0" err="1">
                  <a:solidFill>
                    <a:srgbClr val="404040"/>
                  </a:solidFill>
                </a:rPr>
                <a:t>Thermoresistence</a:t>
              </a:r>
              <a:endParaRPr lang="es-ES" altLang="en-US" sz="1400" dirty="0">
                <a:solidFill>
                  <a:srgbClr val="404040"/>
                </a:solidFill>
              </a:endParaRPr>
            </a:p>
          </p:txBody>
        </p:sp>
        <p:cxnSp>
          <p:nvCxnSpPr>
            <p:cNvPr id="23" name="22 Conector angular">
              <a:extLst>
                <a:ext uri="{FF2B5EF4-FFF2-40B4-BE49-F238E27FC236}">
                  <a16:creationId xmlns:a16="http://schemas.microsoft.com/office/drawing/2014/main" id="{FF249175-4448-4EE3-BFF5-7A2B60EF892E}"/>
                </a:ext>
              </a:extLst>
            </p:cNvPr>
            <p:cNvCxnSpPr>
              <a:cxnSpLocks/>
            </p:cNvCxnSpPr>
            <p:nvPr/>
          </p:nvCxnSpPr>
          <p:spPr bwMode="auto">
            <a:xfrm rot="5400000">
              <a:off x="2089446" y="3511130"/>
              <a:ext cx="756184" cy="756440"/>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25" name="24 Conector angular">
              <a:extLst>
                <a:ext uri="{FF2B5EF4-FFF2-40B4-BE49-F238E27FC236}">
                  <a16:creationId xmlns:a16="http://schemas.microsoft.com/office/drawing/2014/main" id="{086A094C-32EB-4A69-B2A2-7B9D25D1047B}"/>
                </a:ext>
              </a:extLst>
            </p:cNvPr>
            <p:cNvCxnSpPr/>
            <p:nvPr/>
          </p:nvCxnSpPr>
          <p:spPr bwMode="auto">
            <a:xfrm rot="16200000" flipH="1">
              <a:off x="2790710" y="3566306"/>
              <a:ext cx="756184" cy="646088"/>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494" name="25 CuadroTexto">
              <a:extLst>
                <a:ext uri="{FF2B5EF4-FFF2-40B4-BE49-F238E27FC236}">
                  <a16:creationId xmlns:a16="http://schemas.microsoft.com/office/drawing/2014/main" id="{81931E0E-177A-48C2-8F6E-C8E1075535A6}"/>
                </a:ext>
              </a:extLst>
            </p:cNvPr>
            <p:cNvSpPr txBox="1">
              <a:spLocks noChangeArrowheads="1"/>
            </p:cNvSpPr>
            <p:nvPr/>
          </p:nvSpPr>
          <p:spPr bwMode="auto">
            <a:xfrm>
              <a:off x="2089150" y="4267200"/>
              <a:ext cx="2806700" cy="61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dirty="0" err="1">
                  <a:solidFill>
                    <a:srgbClr val="404040"/>
                  </a:solidFill>
                </a:rPr>
                <a:t>Halogen</a:t>
              </a:r>
              <a:r>
                <a:rPr lang="es-ES" altLang="en-US" sz="1400" dirty="0">
                  <a:solidFill>
                    <a:srgbClr val="404040"/>
                  </a:solidFill>
                </a:rPr>
                <a:t>
</a:t>
              </a:r>
            </a:p>
          </p:txBody>
        </p:sp>
        <p:pic>
          <p:nvPicPr>
            <p:cNvPr id="20495" name="Picture 2">
              <a:extLst>
                <a:ext uri="{FF2B5EF4-FFF2-40B4-BE49-F238E27FC236}">
                  <a16:creationId xmlns:a16="http://schemas.microsoft.com/office/drawing/2014/main" id="{FE6D9CAB-7457-48C5-A764-54D4620EB6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20" r="10434"/>
            <a:stretch/>
          </p:blipFill>
          <p:spPr bwMode="auto">
            <a:xfrm>
              <a:off x="1459946" y="4836336"/>
              <a:ext cx="816147" cy="86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30 CuadroTexto">
              <a:extLst>
                <a:ext uri="{FF2B5EF4-FFF2-40B4-BE49-F238E27FC236}">
                  <a16:creationId xmlns:a16="http://schemas.microsoft.com/office/drawing/2014/main" id="{4119885C-A70B-49AF-A5CC-F356DA49DA09}"/>
                </a:ext>
              </a:extLst>
            </p:cNvPr>
            <p:cNvSpPr txBox="1">
              <a:spLocks noChangeArrowheads="1"/>
            </p:cNvSpPr>
            <p:nvPr/>
          </p:nvSpPr>
          <p:spPr bwMode="auto">
            <a:xfrm>
              <a:off x="4138891" y="3181168"/>
              <a:ext cx="2806700" cy="35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dirty="0">
                  <a:solidFill>
                    <a:srgbClr val="404040"/>
                  </a:solidFill>
                </a:rPr>
                <a:t>Gas </a:t>
              </a:r>
              <a:r>
                <a:rPr lang="es-ES" altLang="en-US" sz="1400" dirty="0" err="1">
                  <a:solidFill>
                    <a:srgbClr val="404040"/>
                  </a:solidFill>
                </a:rPr>
                <a:t>discharge</a:t>
              </a:r>
              <a:endParaRPr lang="es-ES" altLang="en-US" sz="1400" dirty="0">
                <a:solidFill>
                  <a:srgbClr val="404040"/>
                </a:solidFill>
              </a:endParaRPr>
            </a:p>
          </p:txBody>
        </p:sp>
        <p:cxnSp>
          <p:nvCxnSpPr>
            <p:cNvPr id="32" name="31 Conector angular">
              <a:extLst>
                <a:ext uri="{FF2B5EF4-FFF2-40B4-BE49-F238E27FC236}">
                  <a16:creationId xmlns:a16="http://schemas.microsoft.com/office/drawing/2014/main" id="{7185A5F8-717D-45E3-B4AE-AC7872988306}"/>
                </a:ext>
              </a:extLst>
            </p:cNvPr>
            <p:cNvCxnSpPr/>
            <p:nvPr/>
          </p:nvCxnSpPr>
          <p:spPr bwMode="auto">
            <a:xfrm rot="5400000">
              <a:off x="4679139" y="3511130"/>
              <a:ext cx="756184" cy="756439"/>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498" name="32 CuadroTexto">
              <a:extLst>
                <a:ext uri="{FF2B5EF4-FFF2-40B4-BE49-F238E27FC236}">
                  <a16:creationId xmlns:a16="http://schemas.microsoft.com/office/drawing/2014/main" id="{D1E43375-734C-4BB7-91C8-7F9E7E19C160}"/>
                </a:ext>
              </a:extLst>
            </p:cNvPr>
            <p:cNvSpPr txBox="1">
              <a:spLocks noChangeArrowheads="1"/>
            </p:cNvSpPr>
            <p:nvPr/>
          </p:nvSpPr>
          <p:spPr bwMode="auto">
            <a:xfrm>
              <a:off x="3923645" y="4267200"/>
              <a:ext cx="1618596" cy="61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dirty="0" err="1">
                  <a:solidFill>
                    <a:srgbClr val="404040"/>
                  </a:solidFill>
                </a:rPr>
                <a:t>Fluorescent</a:t>
              </a:r>
              <a:r>
                <a:rPr lang="es-ES" altLang="en-US" sz="1400" dirty="0">
                  <a:solidFill>
                    <a:srgbClr val="404040"/>
                  </a:solidFill>
                </a:rPr>
                <a:t> pipe</a:t>
              </a:r>
            </a:p>
          </p:txBody>
        </p:sp>
        <p:cxnSp>
          <p:nvCxnSpPr>
            <p:cNvPr id="34" name="33 Conector angular">
              <a:extLst>
                <a:ext uri="{FF2B5EF4-FFF2-40B4-BE49-F238E27FC236}">
                  <a16:creationId xmlns:a16="http://schemas.microsoft.com/office/drawing/2014/main" id="{32C59824-99A8-4C8C-ADD8-0B62C577DDD9}"/>
                </a:ext>
              </a:extLst>
            </p:cNvPr>
            <p:cNvCxnSpPr/>
            <p:nvPr/>
          </p:nvCxnSpPr>
          <p:spPr bwMode="auto">
            <a:xfrm rot="16200000" flipH="1">
              <a:off x="5381292" y="3565416"/>
              <a:ext cx="756184" cy="647868"/>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500" name="34 CuadroTexto">
              <a:extLst>
                <a:ext uri="{FF2B5EF4-FFF2-40B4-BE49-F238E27FC236}">
                  <a16:creationId xmlns:a16="http://schemas.microsoft.com/office/drawing/2014/main" id="{17DAB26E-405C-4E4D-BDF9-0D4B41C3AF76}"/>
                </a:ext>
              </a:extLst>
            </p:cNvPr>
            <p:cNvSpPr txBox="1">
              <a:spLocks noChangeArrowheads="1"/>
            </p:cNvSpPr>
            <p:nvPr/>
          </p:nvSpPr>
          <p:spPr bwMode="auto">
            <a:xfrm>
              <a:off x="5401633" y="4264026"/>
              <a:ext cx="1475044" cy="86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dirty="0">
                  <a:solidFill>
                    <a:srgbClr val="404040"/>
                  </a:solidFill>
                </a:rPr>
                <a:t>Compact </a:t>
              </a:r>
              <a:r>
                <a:rPr lang="es-ES" altLang="en-US" sz="1400" dirty="0" err="1">
                  <a:solidFill>
                    <a:srgbClr val="404040"/>
                  </a:solidFill>
                </a:rPr>
                <a:t>Fluorescent</a:t>
              </a:r>
              <a:r>
                <a:rPr lang="es-ES" altLang="en-US" sz="1400" dirty="0">
                  <a:solidFill>
                    <a:srgbClr val="404040"/>
                  </a:solidFill>
                </a:rPr>
                <a:t>
</a:t>
              </a:r>
            </a:p>
          </p:txBody>
        </p:sp>
        <p:pic>
          <p:nvPicPr>
            <p:cNvPr id="20501" name="Picture 4">
              <a:extLst>
                <a:ext uri="{FF2B5EF4-FFF2-40B4-BE49-F238E27FC236}">
                  <a16:creationId xmlns:a16="http://schemas.microsoft.com/office/drawing/2014/main" id="{3C2DC90F-582E-4D7D-AAD1-2E0A48EABC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8" t="27333" r="1" b="27333"/>
            <a:stretch/>
          </p:blipFill>
          <p:spPr bwMode="auto">
            <a:xfrm>
              <a:off x="4294423" y="5111646"/>
              <a:ext cx="1165555" cy="52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40 Conector recto">
              <a:extLst>
                <a:ext uri="{FF2B5EF4-FFF2-40B4-BE49-F238E27FC236}">
                  <a16:creationId xmlns:a16="http://schemas.microsoft.com/office/drawing/2014/main" id="{F0391690-922A-4F08-9348-3E1454A08378}"/>
                </a:ext>
              </a:extLst>
            </p:cNvPr>
            <p:cNvCxnSpPr/>
            <p:nvPr/>
          </p:nvCxnSpPr>
          <p:spPr bwMode="auto">
            <a:xfrm>
              <a:off x="6083318" y="3887496"/>
              <a:ext cx="1943604"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44 Conector recto de flecha">
              <a:extLst>
                <a:ext uri="{FF2B5EF4-FFF2-40B4-BE49-F238E27FC236}">
                  <a16:creationId xmlns:a16="http://schemas.microsoft.com/office/drawing/2014/main" id="{92CFA6D7-4D9D-457B-8FE8-BA4411E3970E}"/>
                </a:ext>
              </a:extLst>
            </p:cNvPr>
            <p:cNvCxnSpPr/>
            <p:nvPr/>
          </p:nvCxnSpPr>
          <p:spPr bwMode="auto">
            <a:xfrm rot="5400000">
              <a:off x="7795682" y="4070092"/>
              <a:ext cx="396626" cy="1779"/>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pic>
          <p:nvPicPr>
            <p:cNvPr id="20504" name="Picture 6">
              <a:extLst>
                <a:ext uri="{FF2B5EF4-FFF2-40B4-BE49-F238E27FC236}">
                  <a16:creationId xmlns:a16="http://schemas.microsoft.com/office/drawing/2014/main" id="{258A3AD5-9E46-4DD5-9398-C1707A577D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31" t="2928" r="4156" b="4138"/>
            <a:stretch/>
          </p:blipFill>
          <p:spPr bwMode="auto">
            <a:xfrm>
              <a:off x="7200817" y="4935077"/>
              <a:ext cx="792287" cy="81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7">
              <a:extLst>
                <a:ext uri="{FF2B5EF4-FFF2-40B4-BE49-F238E27FC236}">
                  <a16:creationId xmlns:a16="http://schemas.microsoft.com/office/drawing/2014/main" id="{0D32277B-61AB-46BF-A537-5B13C4737F8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37" t="4262" r="7319" b="2946"/>
            <a:stretch/>
          </p:blipFill>
          <p:spPr bwMode="auto">
            <a:xfrm>
              <a:off x="8420630" y="4909446"/>
              <a:ext cx="790610" cy="85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27 Conector angular">
              <a:extLst>
                <a:ext uri="{FF2B5EF4-FFF2-40B4-BE49-F238E27FC236}">
                  <a16:creationId xmlns:a16="http://schemas.microsoft.com/office/drawing/2014/main" id="{5618871E-3C7D-4142-80A3-36D78914E85D}"/>
                </a:ext>
              </a:extLst>
            </p:cNvPr>
            <p:cNvCxnSpPr/>
            <p:nvPr/>
          </p:nvCxnSpPr>
          <p:spPr bwMode="auto">
            <a:xfrm flipV="1">
              <a:off x="5435450" y="2439997"/>
              <a:ext cx="1836813" cy="0"/>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507" name="30 CuadroTexto">
              <a:extLst>
                <a:ext uri="{FF2B5EF4-FFF2-40B4-BE49-F238E27FC236}">
                  <a16:creationId xmlns:a16="http://schemas.microsoft.com/office/drawing/2014/main" id="{83906DA7-A614-4743-87A9-6AA70E944416}"/>
                </a:ext>
              </a:extLst>
            </p:cNvPr>
            <p:cNvSpPr txBox="1">
              <a:spLocks noChangeArrowheads="1"/>
            </p:cNvSpPr>
            <p:nvPr/>
          </p:nvSpPr>
          <p:spPr bwMode="auto">
            <a:xfrm>
              <a:off x="7162800" y="2241550"/>
              <a:ext cx="1946275" cy="61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dirty="0" err="1">
                  <a:solidFill>
                    <a:srgbClr val="404040"/>
                  </a:solidFill>
                </a:rPr>
                <a:t>Ligh</a:t>
              </a:r>
              <a:r>
                <a:rPr lang="es-ES" altLang="en-US" sz="1400" dirty="0">
                  <a:solidFill>
                    <a:srgbClr val="404040"/>
                  </a:solidFill>
                </a:rPr>
                <a:t> </a:t>
              </a:r>
              <a:r>
                <a:rPr lang="es-ES" altLang="en-US" sz="1400" dirty="0" err="1">
                  <a:solidFill>
                    <a:srgbClr val="404040"/>
                  </a:solidFill>
                </a:rPr>
                <a:t>emiting</a:t>
              </a:r>
              <a:r>
                <a:rPr lang="es-ES" altLang="en-US" sz="1400" dirty="0">
                  <a:solidFill>
                    <a:srgbClr val="404040"/>
                  </a:solidFill>
                </a:rPr>
                <a:t> </a:t>
              </a:r>
              <a:r>
                <a:rPr lang="es-ES" altLang="en-US" sz="1400" dirty="0" err="1">
                  <a:solidFill>
                    <a:srgbClr val="404040"/>
                  </a:solidFill>
                </a:rPr>
                <a:t>diode</a:t>
              </a:r>
              <a:r>
                <a:rPr lang="es-ES" altLang="en-US" sz="1400" dirty="0">
                  <a:solidFill>
                    <a:srgbClr val="404040"/>
                  </a:solidFill>
                </a:rPr>
                <a:t> (LED)</a:t>
              </a:r>
            </a:p>
          </p:txBody>
        </p:sp>
      </p:grpSp>
      <p:grpSp>
        <p:nvGrpSpPr>
          <p:cNvPr id="30" name="Grupo 29">
            <a:extLst>
              <a:ext uri="{FF2B5EF4-FFF2-40B4-BE49-F238E27FC236}">
                <a16:creationId xmlns:a16="http://schemas.microsoft.com/office/drawing/2014/main" id="{23897241-AC77-4BEA-93B2-9C8C9AC7F992}"/>
              </a:ext>
            </a:extLst>
          </p:cNvPr>
          <p:cNvGrpSpPr/>
          <p:nvPr/>
        </p:nvGrpSpPr>
        <p:grpSpPr>
          <a:xfrm>
            <a:off x="10368" y="8620"/>
            <a:ext cx="8763496" cy="756084"/>
            <a:chOff x="10368" y="8620"/>
            <a:chExt cx="8763496" cy="756084"/>
          </a:xfrm>
        </p:grpSpPr>
        <p:sp>
          <p:nvSpPr>
            <p:cNvPr id="31" name="Titel 1">
              <a:extLst>
                <a:ext uri="{FF2B5EF4-FFF2-40B4-BE49-F238E27FC236}">
                  <a16:creationId xmlns:a16="http://schemas.microsoft.com/office/drawing/2014/main" id="{3C4BD7C1-69BD-4F75-8A99-7F653C5575B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33" name="Round Diagonal Corner Rectangle 9">
              <a:extLst>
                <a:ext uri="{FF2B5EF4-FFF2-40B4-BE49-F238E27FC236}">
                  <a16:creationId xmlns:a16="http://schemas.microsoft.com/office/drawing/2014/main" id="{FD7F7D85-42C4-47B6-91A4-544EE5F59C4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35" name="TextBox 3">
              <a:extLst>
                <a:ext uri="{FF2B5EF4-FFF2-40B4-BE49-F238E27FC236}">
                  <a16:creationId xmlns:a16="http://schemas.microsoft.com/office/drawing/2014/main" id="{1B00C09C-6BE7-4C66-8E18-C458929F4062}"/>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36" name="Rectángulo 35">
              <a:extLst>
                <a:ext uri="{FF2B5EF4-FFF2-40B4-BE49-F238E27FC236}">
                  <a16:creationId xmlns:a16="http://schemas.microsoft.com/office/drawing/2014/main" id="{378D693F-52D7-4DA8-A854-08E624F8A6E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CuadroTexto">
            <a:extLst>
              <a:ext uri="{FF2B5EF4-FFF2-40B4-BE49-F238E27FC236}">
                <a16:creationId xmlns:a16="http://schemas.microsoft.com/office/drawing/2014/main" id="{ABC79BF4-3E0C-4D08-8ECD-CB03E05EAE54}"/>
              </a:ext>
            </a:extLst>
          </p:cNvPr>
          <p:cNvSpPr txBox="1">
            <a:spLocks noChangeArrowheads="1"/>
          </p:cNvSpPr>
          <p:nvPr/>
        </p:nvSpPr>
        <p:spPr bwMode="auto">
          <a:xfrm>
            <a:off x="395288" y="2215617"/>
            <a:ext cx="748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sz="2400">
              <a:solidFill>
                <a:srgbClr val="E15606"/>
              </a:solidFill>
            </a:endParaRPr>
          </a:p>
        </p:txBody>
      </p:sp>
      <p:pic>
        <p:nvPicPr>
          <p:cNvPr id="22532" name="Picture 2">
            <a:extLst>
              <a:ext uri="{FF2B5EF4-FFF2-40B4-BE49-F238E27FC236}">
                <a16:creationId xmlns:a16="http://schemas.microsoft.com/office/drawing/2014/main" id="{FFD5B22B-6506-491B-BE4E-30656F680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594904"/>
            <a:ext cx="5246687" cy="338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Text Box 2">
            <a:extLst>
              <a:ext uri="{FF2B5EF4-FFF2-40B4-BE49-F238E27FC236}">
                <a16:creationId xmlns:a16="http://schemas.microsoft.com/office/drawing/2014/main" id="{D91266A2-1B94-474E-AE73-15A26019395B}"/>
              </a:ext>
            </a:extLst>
          </p:cNvPr>
          <p:cNvSpPr txBox="1">
            <a:spLocks noChangeArrowheads="1"/>
          </p:cNvSpPr>
          <p:nvPr/>
        </p:nvSpPr>
        <p:spPr bwMode="auto">
          <a:xfrm>
            <a:off x="287524" y="983054"/>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Aft>
                <a:spcPct val="50000"/>
              </a:spcAft>
              <a:defRPr/>
            </a:pPr>
            <a:r>
              <a:rPr lang="es-ES" sz="2400" b="1" dirty="0" err="1">
                <a:solidFill>
                  <a:srgbClr val="FFC000"/>
                </a:solidFill>
                <a:latin typeface="+mj-lt"/>
              </a:rPr>
              <a:t>Luminous</a:t>
            </a:r>
            <a:r>
              <a:rPr lang="es-ES" sz="2400" b="1" dirty="0">
                <a:solidFill>
                  <a:srgbClr val="FFC000"/>
                </a:solidFill>
                <a:latin typeface="+mj-lt"/>
              </a:rPr>
              <a:t> </a:t>
            </a:r>
            <a:r>
              <a:rPr lang="es-ES" sz="2400" b="1" dirty="0" err="1">
                <a:solidFill>
                  <a:srgbClr val="FFC000"/>
                </a:solidFill>
                <a:latin typeface="+mj-lt"/>
              </a:rPr>
              <a:t>Efficacy</a:t>
            </a:r>
            <a:r>
              <a:rPr lang="es-ES" sz="2400" b="1" dirty="0">
                <a:solidFill>
                  <a:srgbClr val="FFC000"/>
                </a:solidFill>
                <a:latin typeface="+mj-lt"/>
              </a:rPr>
              <a:t> and </a:t>
            </a:r>
            <a:r>
              <a:rPr lang="es-ES" sz="2400" b="1" dirty="0" err="1">
                <a:solidFill>
                  <a:srgbClr val="FFC000"/>
                </a:solidFill>
                <a:latin typeface="+mj-lt"/>
              </a:rPr>
              <a:t>Luminous</a:t>
            </a:r>
            <a:r>
              <a:rPr lang="es-ES" sz="2400" b="1" dirty="0">
                <a:solidFill>
                  <a:srgbClr val="FFC000"/>
                </a:solidFill>
                <a:latin typeface="+mj-lt"/>
              </a:rPr>
              <a:t> </a:t>
            </a:r>
            <a:r>
              <a:rPr lang="es-ES" sz="2400" b="1" dirty="0" err="1">
                <a:solidFill>
                  <a:srgbClr val="FFC000"/>
                </a:solidFill>
                <a:latin typeface="+mj-lt"/>
              </a:rPr>
              <a:t>Efficiency</a:t>
            </a:r>
            <a:endParaRPr lang="es-ES" sz="2400" b="1" dirty="0">
              <a:solidFill>
                <a:srgbClr val="FFC000"/>
              </a:solidFill>
              <a:latin typeface="+mj-lt"/>
            </a:endParaRPr>
          </a:p>
        </p:txBody>
      </p:sp>
      <p:sp>
        <p:nvSpPr>
          <p:cNvPr id="3" name="2 CuadroTexto">
            <a:extLst>
              <a:ext uri="{FF2B5EF4-FFF2-40B4-BE49-F238E27FC236}">
                <a16:creationId xmlns:a16="http://schemas.microsoft.com/office/drawing/2014/main" id="{441CCBE2-CFE3-4F98-83C1-C043210BE086}"/>
              </a:ext>
            </a:extLst>
          </p:cNvPr>
          <p:cNvSpPr txBox="1"/>
          <p:nvPr/>
        </p:nvSpPr>
        <p:spPr>
          <a:xfrm>
            <a:off x="2935288" y="4986338"/>
            <a:ext cx="5246687" cy="1200329"/>
          </a:xfrm>
          <a:prstGeom prst="rect">
            <a:avLst/>
          </a:prstGeom>
          <a:noFill/>
        </p:spPr>
        <p:txBody>
          <a:bodyPr wrap="square">
            <a:spAutoFit/>
          </a:bodyPr>
          <a:lstStyle/>
          <a:p>
            <a:pPr algn="ctr">
              <a:defRPr/>
            </a:pPr>
            <a:r>
              <a:rPr lang="en-GB" dirty="0">
                <a:latin typeface="Arial" charset="0"/>
              </a:rPr>
              <a:t>The luminous efficiency is expressed as a value between zero and one. </a:t>
            </a:r>
          </a:p>
          <a:p>
            <a:pPr algn="ctr">
              <a:defRPr/>
            </a:pPr>
            <a:endParaRPr lang="en-GB" sz="1800" dirty="0">
              <a:latin typeface="Arial" charset="0"/>
              <a:cs typeface="+mn-cs"/>
            </a:endParaRPr>
          </a:p>
          <a:p>
            <a:pPr algn="ctr">
              <a:defRPr/>
            </a:pPr>
            <a:r>
              <a:rPr lang="en-GB" b="1" i="1" dirty="0">
                <a:solidFill>
                  <a:schemeClr val="accent1"/>
                </a:solidFill>
                <a:latin typeface="Arial" charset="0"/>
              </a:rPr>
              <a:t>1 corresponding to an efficacy of 683lm/W</a:t>
            </a:r>
          </a:p>
        </p:txBody>
      </p:sp>
      <p:pic>
        <p:nvPicPr>
          <p:cNvPr id="22535" name="Picture 2">
            <a:extLst>
              <a:ext uri="{FF2B5EF4-FFF2-40B4-BE49-F238E27FC236}">
                <a16:creationId xmlns:a16="http://schemas.microsoft.com/office/drawing/2014/main" id="{3B071917-2D6F-4366-9A40-FBCE8A139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42" y="2158076"/>
            <a:ext cx="2832463" cy="283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6" name="3 CuadroTexto">
            <a:extLst>
              <a:ext uri="{FF2B5EF4-FFF2-40B4-BE49-F238E27FC236}">
                <a16:creationId xmlns:a16="http://schemas.microsoft.com/office/drawing/2014/main" id="{BBCF745B-E2BD-4971-A2F9-DA816174B340}"/>
              </a:ext>
            </a:extLst>
          </p:cNvPr>
          <p:cNvSpPr txBox="1">
            <a:spLocks noChangeArrowheads="1"/>
          </p:cNvSpPr>
          <p:nvPr/>
        </p:nvSpPr>
        <p:spPr bwMode="auto">
          <a:xfrm>
            <a:off x="287524" y="1550685"/>
            <a:ext cx="2520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600" b="1" i="1" dirty="0"/>
              <a:t>Light bulb label</a:t>
            </a:r>
          </a:p>
        </p:txBody>
      </p:sp>
      <p:grpSp>
        <p:nvGrpSpPr>
          <p:cNvPr id="9" name="Grupo 8">
            <a:extLst>
              <a:ext uri="{FF2B5EF4-FFF2-40B4-BE49-F238E27FC236}">
                <a16:creationId xmlns:a16="http://schemas.microsoft.com/office/drawing/2014/main" id="{D1A4D245-00D1-45BC-B1E7-8E6519CDE068}"/>
              </a:ext>
            </a:extLst>
          </p:cNvPr>
          <p:cNvGrpSpPr/>
          <p:nvPr/>
        </p:nvGrpSpPr>
        <p:grpSpPr>
          <a:xfrm>
            <a:off x="10368" y="8620"/>
            <a:ext cx="8763496" cy="756084"/>
            <a:chOff x="10368" y="8620"/>
            <a:chExt cx="8763496" cy="756084"/>
          </a:xfrm>
        </p:grpSpPr>
        <p:sp>
          <p:nvSpPr>
            <p:cNvPr id="11" name="Titel 1">
              <a:extLst>
                <a:ext uri="{FF2B5EF4-FFF2-40B4-BE49-F238E27FC236}">
                  <a16:creationId xmlns:a16="http://schemas.microsoft.com/office/drawing/2014/main" id="{00C3D210-BE88-4576-A318-9FEB4B25390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12" name="Round Diagonal Corner Rectangle 9">
              <a:extLst>
                <a:ext uri="{FF2B5EF4-FFF2-40B4-BE49-F238E27FC236}">
                  <a16:creationId xmlns:a16="http://schemas.microsoft.com/office/drawing/2014/main" id="{1612BB45-6195-4FFE-9FBA-4B28DB132D5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382295DF-0187-4E58-B1FC-28C1467E0C11}"/>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9C99FC00-D635-4674-BD24-2785C226EBCA}"/>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2DB00B1E-4A95-40AB-9B24-34F3A7F08394}"/>
              </a:ext>
            </a:extLst>
          </p:cNvPr>
          <p:cNvSpPr txBox="1">
            <a:spLocks noChangeArrowheads="1"/>
          </p:cNvSpPr>
          <p:nvPr/>
        </p:nvSpPr>
        <p:spPr bwMode="auto">
          <a:xfrm>
            <a:off x="157163" y="1228725"/>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b="1" dirty="0">
                <a:solidFill>
                  <a:srgbClr val="FFC000"/>
                </a:solidFill>
                <a:latin typeface="+mj-lt"/>
              </a:rPr>
              <a:t>VEEI: Energy Efficiency Value in Lighting systems</a:t>
            </a:r>
          </a:p>
        </p:txBody>
      </p:sp>
      <p:sp>
        <p:nvSpPr>
          <p:cNvPr id="24579" name="3 CuadroTexto">
            <a:extLst>
              <a:ext uri="{FF2B5EF4-FFF2-40B4-BE49-F238E27FC236}">
                <a16:creationId xmlns:a16="http://schemas.microsoft.com/office/drawing/2014/main" id="{8995FE41-C59B-4A8E-A256-863A537F57FB}"/>
              </a:ext>
            </a:extLst>
          </p:cNvPr>
          <p:cNvSpPr txBox="1">
            <a:spLocks noChangeArrowheads="1"/>
          </p:cNvSpPr>
          <p:nvPr/>
        </p:nvSpPr>
        <p:spPr bwMode="auto">
          <a:xfrm>
            <a:off x="7885113" y="2997200"/>
            <a:ext cx="5032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pic>
        <p:nvPicPr>
          <p:cNvPr id="24580" name="Picture 4">
            <a:extLst>
              <a:ext uri="{FF2B5EF4-FFF2-40B4-BE49-F238E27FC236}">
                <a16:creationId xmlns:a16="http://schemas.microsoft.com/office/drawing/2014/main" id="{1E4D6588-CC12-473E-BC7F-EE5936AAB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8" t="27274" r="80898" b="50427"/>
          <a:stretch>
            <a:fillRect/>
          </a:stretch>
        </p:blipFill>
        <p:spPr bwMode="auto">
          <a:xfrm>
            <a:off x="2801440" y="4554462"/>
            <a:ext cx="177056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2 CuadroTexto">
            <a:extLst>
              <a:ext uri="{FF2B5EF4-FFF2-40B4-BE49-F238E27FC236}">
                <a16:creationId xmlns:a16="http://schemas.microsoft.com/office/drawing/2014/main" id="{4D475B4B-D48E-406A-80B1-FB712057F74D}"/>
              </a:ext>
            </a:extLst>
          </p:cNvPr>
          <p:cNvSpPr txBox="1">
            <a:spLocks noChangeArrowheads="1"/>
          </p:cNvSpPr>
          <p:nvPr/>
        </p:nvSpPr>
        <p:spPr bwMode="auto">
          <a:xfrm>
            <a:off x="369447" y="1659400"/>
            <a:ext cx="8403728" cy="238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rgbClr val="404040"/>
                </a:solidFill>
              </a:rPr>
              <a:t>The energy efficiency of the lighting system in a particular zone is determined by the VEEI value (W/m2) for each 100 lux. </a:t>
            </a:r>
          </a:p>
          <a:p>
            <a:pPr algn="just"/>
            <a:r>
              <a:rPr lang="en-US" altLang="en-US" dirty="0">
                <a:solidFill>
                  <a:srgbClr val="404040"/>
                </a:solidFill>
              </a:rPr>
              <a:t>Ratio of the lighting density in an area.</a:t>
            </a:r>
          </a:p>
          <a:p>
            <a:pPr algn="just"/>
            <a:r>
              <a:rPr lang="es-ES" altLang="en-US" dirty="0">
                <a:solidFill>
                  <a:srgbClr val="404040"/>
                </a:solidFill>
              </a:rPr>
              <a:t> </a:t>
            </a:r>
          </a:p>
          <a:p>
            <a:pPr marL="1028700" lvl="1" algn="just">
              <a:lnSpc>
                <a:spcPct val="150000"/>
              </a:lnSpc>
              <a:buFont typeface="Wingdings" panose="05000000000000000000" pitchFamily="2" charset="2"/>
              <a:buChar char="§"/>
            </a:pPr>
            <a:r>
              <a:rPr lang="en-US" altLang="en-US" sz="1600" dirty="0">
                <a:solidFill>
                  <a:srgbClr val="404040"/>
                </a:solidFill>
              </a:rPr>
              <a:t>P, the total power of light taking into account the 	auxiliary devices (W)</a:t>
            </a:r>
          </a:p>
          <a:p>
            <a:pPr marL="1028700" lvl="1" algn="just">
              <a:lnSpc>
                <a:spcPct val="150000"/>
              </a:lnSpc>
              <a:buFont typeface="Wingdings" panose="05000000000000000000" pitchFamily="2" charset="2"/>
              <a:buChar char="§"/>
            </a:pPr>
            <a:r>
              <a:rPr lang="en-US" altLang="en-US" sz="1600" dirty="0">
                <a:solidFill>
                  <a:srgbClr val="404040"/>
                </a:solidFill>
              </a:rPr>
              <a:t>S, illuminated surface (m</a:t>
            </a:r>
            <a:r>
              <a:rPr lang="en-US" altLang="en-US" sz="1600" baseline="30000" dirty="0">
                <a:solidFill>
                  <a:srgbClr val="404040"/>
                </a:solidFill>
              </a:rPr>
              <a:t>2</a:t>
            </a:r>
            <a:r>
              <a:rPr lang="en-US" altLang="en-US" sz="1600" dirty="0">
                <a:solidFill>
                  <a:srgbClr val="404040"/>
                </a:solidFill>
              </a:rPr>
              <a:t>)</a:t>
            </a:r>
          </a:p>
          <a:p>
            <a:pPr marL="1028700" lvl="1" algn="just">
              <a:lnSpc>
                <a:spcPct val="150000"/>
              </a:lnSpc>
              <a:buFont typeface="Wingdings" panose="05000000000000000000" pitchFamily="2" charset="2"/>
              <a:buChar char="§"/>
            </a:pPr>
            <a:r>
              <a:rPr lang="en-US" altLang="en-US" sz="1600" dirty="0" err="1">
                <a:solidFill>
                  <a:srgbClr val="404040"/>
                </a:solidFill>
              </a:rPr>
              <a:t>Em</a:t>
            </a:r>
            <a:r>
              <a:rPr lang="en-US" altLang="en-US" sz="1600" dirty="0">
                <a:solidFill>
                  <a:srgbClr val="404040"/>
                </a:solidFill>
              </a:rPr>
              <a:t>, horizontal average of illuminance (lux)</a:t>
            </a:r>
          </a:p>
        </p:txBody>
      </p:sp>
      <p:sp>
        <p:nvSpPr>
          <p:cNvPr id="24582" name="4 CuadroTexto">
            <a:extLst>
              <a:ext uri="{FF2B5EF4-FFF2-40B4-BE49-F238E27FC236}">
                <a16:creationId xmlns:a16="http://schemas.microsoft.com/office/drawing/2014/main" id="{6CCC7721-3BAA-4CE5-9230-B1513F1FAB12}"/>
              </a:ext>
            </a:extLst>
          </p:cNvPr>
          <p:cNvSpPr txBox="1">
            <a:spLocks noChangeArrowheads="1"/>
          </p:cNvSpPr>
          <p:nvPr/>
        </p:nvSpPr>
        <p:spPr bwMode="auto">
          <a:xfrm>
            <a:off x="4387841" y="4673448"/>
            <a:ext cx="1074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a:t>[W/m</a:t>
            </a:r>
            <a:r>
              <a:rPr lang="en-GB" altLang="en-US" baseline="30000"/>
              <a:t>2</a:t>
            </a:r>
            <a:r>
              <a:rPr lang="en-GB" altLang="en-US"/>
              <a:t>]</a:t>
            </a:r>
            <a:endParaRPr lang="es-ES" altLang="en-US"/>
          </a:p>
        </p:txBody>
      </p:sp>
      <p:grpSp>
        <p:nvGrpSpPr>
          <p:cNvPr id="10" name="Grupo 9">
            <a:extLst>
              <a:ext uri="{FF2B5EF4-FFF2-40B4-BE49-F238E27FC236}">
                <a16:creationId xmlns:a16="http://schemas.microsoft.com/office/drawing/2014/main" id="{1D479619-B26B-40A7-9F7E-9F72279DC93E}"/>
              </a:ext>
            </a:extLst>
          </p:cNvPr>
          <p:cNvGrpSpPr/>
          <p:nvPr/>
        </p:nvGrpSpPr>
        <p:grpSpPr>
          <a:xfrm>
            <a:off x="10368" y="8620"/>
            <a:ext cx="8763496" cy="756084"/>
            <a:chOff x="10368" y="8620"/>
            <a:chExt cx="8763496" cy="756084"/>
          </a:xfrm>
        </p:grpSpPr>
        <p:sp>
          <p:nvSpPr>
            <p:cNvPr id="11" name="Titel 1">
              <a:extLst>
                <a:ext uri="{FF2B5EF4-FFF2-40B4-BE49-F238E27FC236}">
                  <a16:creationId xmlns:a16="http://schemas.microsoft.com/office/drawing/2014/main" id="{A418F4E7-C49B-4114-BED7-7F06032A1CD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12" name="Round Diagonal Corner Rectangle 9">
              <a:extLst>
                <a:ext uri="{FF2B5EF4-FFF2-40B4-BE49-F238E27FC236}">
                  <a16:creationId xmlns:a16="http://schemas.microsoft.com/office/drawing/2014/main" id="{B6777E59-8179-475F-875C-B0A83868D5E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4E89E8BC-A8C7-4901-9808-7BC114E42B6E}"/>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316E8689-C094-4094-8A73-2F2274F6B8A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 name="Rectángulo: esquinas redondeadas 1">
            <a:extLst>
              <a:ext uri="{FF2B5EF4-FFF2-40B4-BE49-F238E27FC236}">
                <a16:creationId xmlns:a16="http://schemas.microsoft.com/office/drawing/2014/main" id="{0C36D0DA-F196-4674-84BD-8604B29FC8F0}"/>
              </a:ext>
            </a:extLst>
          </p:cNvPr>
          <p:cNvSpPr/>
          <p:nvPr/>
        </p:nvSpPr>
        <p:spPr>
          <a:xfrm>
            <a:off x="2699792" y="4414301"/>
            <a:ext cx="2880320" cy="886907"/>
          </a:xfrm>
          <a:prstGeom prst="roundRect">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D6C8A413-EE7B-4190-A638-CCB41BD7A2EE}"/>
              </a:ext>
            </a:extLst>
          </p:cNvPr>
          <p:cNvSpPr txBox="1">
            <a:spLocks noChangeArrowheads="1"/>
          </p:cNvSpPr>
          <p:nvPr/>
        </p:nvSpPr>
        <p:spPr bwMode="auto">
          <a:xfrm>
            <a:off x="370136" y="963741"/>
            <a:ext cx="8382000" cy="369332"/>
          </a:xfrm>
          <a:prstGeom prst="rect">
            <a:avLst/>
          </a:prstGeom>
          <a:noFill/>
          <a:ln w="9525">
            <a:noFill/>
            <a:miter lim="800000"/>
            <a:headEnd/>
            <a:tailEnd/>
          </a:ln>
        </p:spPr>
        <p:txBody>
          <a:bodyPr>
            <a:spAutoFit/>
          </a:bodyPr>
          <a:lstStyle/>
          <a:p>
            <a:pPr algn="just">
              <a:spcBef>
                <a:spcPct val="20000"/>
              </a:spcBef>
              <a:spcAft>
                <a:spcPct val="20000"/>
              </a:spcAft>
              <a:defRPr/>
            </a:pPr>
            <a:r>
              <a:rPr lang="es-ES" b="1" u="sng" dirty="0" err="1">
                <a:solidFill>
                  <a:srgbClr val="FFC000"/>
                </a:solidFill>
                <a:latin typeface="Arial" charset="0"/>
              </a:rPr>
              <a:t>Improvement</a:t>
            </a:r>
            <a:r>
              <a:rPr lang="es-ES" b="1" u="sng" dirty="0">
                <a:solidFill>
                  <a:srgbClr val="FFC000"/>
                </a:solidFill>
                <a:latin typeface="Arial" charset="0"/>
              </a:rPr>
              <a:t> </a:t>
            </a:r>
            <a:r>
              <a:rPr lang="es-ES" b="1" u="sng" dirty="0" err="1">
                <a:solidFill>
                  <a:srgbClr val="FFC000"/>
                </a:solidFill>
                <a:latin typeface="Arial" charset="0"/>
              </a:rPr>
              <a:t>of</a:t>
            </a:r>
            <a:r>
              <a:rPr lang="es-ES" b="1" u="sng" dirty="0">
                <a:solidFill>
                  <a:srgbClr val="FFC000"/>
                </a:solidFill>
                <a:latin typeface="Arial" charset="0"/>
              </a:rPr>
              <a:t> </a:t>
            </a:r>
            <a:r>
              <a:rPr lang="es-ES" b="1" u="sng" dirty="0" err="1">
                <a:solidFill>
                  <a:srgbClr val="FFC000"/>
                </a:solidFill>
                <a:latin typeface="Arial" charset="0"/>
              </a:rPr>
              <a:t>installed</a:t>
            </a:r>
            <a:r>
              <a:rPr lang="es-ES" b="1" u="sng" dirty="0">
                <a:solidFill>
                  <a:srgbClr val="FFC000"/>
                </a:solidFill>
                <a:latin typeface="Arial" charset="0"/>
              </a:rPr>
              <a:t> </a:t>
            </a:r>
            <a:r>
              <a:rPr lang="es-ES" b="1" u="sng" dirty="0" err="1">
                <a:solidFill>
                  <a:srgbClr val="FFC000"/>
                </a:solidFill>
                <a:latin typeface="Arial" charset="0"/>
              </a:rPr>
              <a:t>equipment</a:t>
            </a:r>
            <a:endParaRPr lang="es-ES" b="1" u="sng" dirty="0">
              <a:solidFill>
                <a:srgbClr val="FFC000"/>
              </a:solidFill>
              <a:latin typeface="Arial" charset="0"/>
            </a:endParaRPr>
          </a:p>
        </p:txBody>
      </p:sp>
      <p:grpSp>
        <p:nvGrpSpPr>
          <p:cNvPr id="26627" name="1 Grupo">
            <a:extLst>
              <a:ext uri="{FF2B5EF4-FFF2-40B4-BE49-F238E27FC236}">
                <a16:creationId xmlns:a16="http://schemas.microsoft.com/office/drawing/2014/main" id="{0D53D174-F1B4-4BC9-B605-447E44FC38B8}"/>
              </a:ext>
            </a:extLst>
          </p:cNvPr>
          <p:cNvGrpSpPr>
            <a:grpSpLocks/>
          </p:cNvGrpSpPr>
          <p:nvPr/>
        </p:nvGrpSpPr>
        <p:grpSpPr bwMode="auto">
          <a:xfrm>
            <a:off x="1675619" y="1664804"/>
            <a:ext cx="5796644" cy="4032448"/>
            <a:chOff x="792163" y="1495425"/>
            <a:chExt cx="6627811" cy="4525963"/>
          </a:xfrm>
        </p:grpSpPr>
        <p:pic>
          <p:nvPicPr>
            <p:cNvPr id="26629" name="Picture 4" descr="http://www.ecoalternativasmurcia.es/imagenes/productos/medianas/273_YRZU0HrhNVI6vgc.jpg">
              <a:extLst>
                <a:ext uri="{FF2B5EF4-FFF2-40B4-BE49-F238E27FC236}">
                  <a16:creationId xmlns:a16="http://schemas.microsoft.com/office/drawing/2014/main" id="{50B34F6E-83EA-4688-8F92-5BAD1FA04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294" b="15852"/>
            <a:stretch>
              <a:fillRect/>
            </a:stretch>
          </p:blipFill>
          <p:spPr bwMode="auto">
            <a:xfrm>
              <a:off x="862384" y="1495425"/>
              <a:ext cx="19526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http://www.elt.es/novedades/imagenes/VSI_100-3T-D.jpg">
              <a:extLst>
                <a:ext uri="{FF2B5EF4-FFF2-40B4-BE49-F238E27FC236}">
                  <a16:creationId xmlns:a16="http://schemas.microsoft.com/office/drawing/2014/main" id="{E38985E3-6C92-4759-A275-29EE14A63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889250"/>
              <a:ext cx="1928812"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Foto: PCN / Pechina">
              <a:extLst>
                <a:ext uri="{FF2B5EF4-FFF2-40B4-BE49-F238E27FC236}">
                  <a16:creationId xmlns:a16="http://schemas.microsoft.com/office/drawing/2014/main" id="{CA1141E4-EBE3-4E5E-9F9E-A203E4503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4619625"/>
              <a:ext cx="2143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11 CuadroTexto">
              <a:extLst>
                <a:ext uri="{FF2B5EF4-FFF2-40B4-BE49-F238E27FC236}">
                  <a16:creationId xmlns:a16="http://schemas.microsoft.com/office/drawing/2014/main" id="{ABD90E12-300B-4BA0-8499-834C36DF4B4E}"/>
                </a:ext>
              </a:extLst>
            </p:cNvPr>
            <p:cNvSpPr txBox="1">
              <a:spLocks noChangeArrowheads="1"/>
            </p:cNvSpPr>
            <p:nvPr/>
          </p:nvSpPr>
          <p:spPr bwMode="auto">
            <a:xfrm>
              <a:off x="4366249" y="1787013"/>
              <a:ext cx="1952624" cy="44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err="1">
                  <a:solidFill>
                    <a:srgbClr val="404040"/>
                  </a:solidFill>
                </a:rPr>
                <a:t>Lamps</a:t>
              </a:r>
              <a:endParaRPr lang="es-ES" altLang="en-US" dirty="0">
                <a:solidFill>
                  <a:srgbClr val="404040"/>
                </a:solidFill>
              </a:endParaRPr>
            </a:p>
          </p:txBody>
        </p:sp>
        <p:sp>
          <p:nvSpPr>
            <p:cNvPr id="26633" name="12 CuadroTexto">
              <a:extLst>
                <a:ext uri="{FF2B5EF4-FFF2-40B4-BE49-F238E27FC236}">
                  <a16:creationId xmlns:a16="http://schemas.microsoft.com/office/drawing/2014/main" id="{B02AB02B-94B9-4B98-9C81-0D716EBA10C9}"/>
                </a:ext>
              </a:extLst>
            </p:cNvPr>
            <p:cNvSpPr txBox="1">
              <a:spLocks noChangeArrowheads="1"/>
            </p:cNvSpPr>
            <p:nvPr/>
          </p:nvSpPr>
          <p:spPr bwMode="auto">
            <a:xfrm>
              <a:off x="3276599" y="3321050"/>
              <a:ext cx="4143375" cy="44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err="1">
                  <a:solidFill>
                    <a:srgbClr val="404040"/>
                  </a:solidFill>
                </a:rPr>
                <a:t>Ballast</a:t>
              </a:r>
              <a:r>
                <a:rPr lang="es-ES" altLang="en-US" dirty="0">
                  <a:solidFill>
                    <a:srgbClr val="404040"/>
                  </a:solidFill>
                </a:rPr>
                <a:t> </a:t>
              </a:r>
              <a:r>
                <a:rPr lang="es-ES" altLang="en-US" dirty="0" err="1">
                  <a:solidFill>
                    <a:srgbClr val="404040"/>
                  </a:solidFill>
                </a:rPr>
                <a:t>or</a:t>
              </a:r>
              <a:r>
                <a:rPr lang="es-ES" altLang="en-US" dirty="0">
                  <a:solidFill>
                    <a:srgbClr val="404040"/>
                  </a:solidFill>
                </a:rPr>
                <a:t> </a:t>
              </a:r>
              <a:r>
                <a:rPr lang="es-ES" altLang="en-US" dirty="0" err="1">
                  <a:solidFill>
                    <a:srgbClr val="404040"/>
                  </a:solidFill>
                </a:rPr>
                <a:t>reactance</a:t>
              </a:r>
              <a:endParaRPr lang="es-ES" altLang="en-US" dirty="0">
                <a:solidFill>
                  <a:srgbClr val="404040"/>
                </a:solidFill>
              </a:endParaRPr>
            </a:p>
          </p:txBody>
        </p:sp>
        <p:sp>
          <p:nvSpPr>
            <p:cNvPr id="26634" name="13 CuadroTexto">
              <a:extLst>
                <a:ext uri="{FF2B5EF4-FFF2-40B4-BE49-F238E27FC236}">
                  <a16:creationId xmlns:a16="http://schemas.microsoft.com/office/drawing/2014/main" id="{BD94B1FF-8F59-4AFC-B6F7-2B92B0DD7AF7}"/>
                </a:ext>
              </a:extLst>
            </p:cNvPr>
            <p:cNvSpPr txBox="1">
              <a:spLocks noChangeArrowheads="1"/>
            </p:cNvSpPr>
            <p:nvPr/>
          </p:nvSpPr>
          <p:spPr bwMode="auto">
            <a:xfrm>
              <a:off x="3270874" y="5074025"/>
              <a:ext cx="4143375" cy="44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err="1">
                  <a:solidFill>
                    <a:srgbClr val="404040"/>
                  </a:solidFill>
                </a:rPr>
                <a:t>Luminary</a:t>
              </a:r>
              <a:endParaRPr lang="es-ES" altLang="en-US" dirty="0">
                <a:solidFill>
                  <a:srgbClr val="404040"/>
                </a:solidFill>
              </a:endParaRPr>
            </a:p>
          </p:txBody>
        </p:sp>
      </p:grpSp>
      <p:grpSp>
        <p:nvGrpSpPr>
          <p:cNvPr id="12" name="Grupo 11">
            <a:extLst>
              <a:ext uri="{FF2B5EF4-FFF2-40B4-BE49-F238E27FC236}">
                <a16:creationId xmlns:a16="http://schemas.microsoft.com/office/drawing/2014/main" id="{C9EDBDEE-8456-4EA6-B32B-45E7268E5651}"/>
              </a:ext>
            </a:extLst>
          </p:cNvPr>
          <p:cNvGrpSpPr/>
          <p:nvPr/>
        </p:nvGrpSpPr>
        <p:grpSpPr>
          <a:xfrm>
            <a:off x="10368" y="8620"/>
            <a:ext cx="8763496" cy="756084"/>
            <a:chOff x="10368" y="8620"/>
            <a:chExt cx="8763496" cy="756084"/>
          </a:xfrm>
        </p:grpSpPr>
        <p:sp>
          <p:nvSpPr>
            <p:cNvPr id="13" name="Titel 1">
              <a:extLst>
                <a:ext uri="{FF2B5EF4-FFF2-40B4-BE49-F238E27FC236}">
                  <a16:creationId xmlns:a16="http://schemas.microsoft.com/office/drawing/2014/main" id="{7C5EF9C9-A01C-40CD-9BC1-DD6C409F968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lighting</a:t>
              </a:r>
            </a:p>
          </p:txBody>
        </p:sp>
        <p:sp>
          <p:nvSpPr>
            <p:cNvPr id="14" name="Round Diagonal Corner Rectangle 9">
              <a:extLst>
                <a:ext uri="{FF2B5EF4-FFF2-40B4-BE49-F238E27FC236}">
                  <a16:creationId xmlns:a16="http://schemas.microsoft.com/office/drawing/2014/main" id="{505E218C-7265-4A15-8385-81FFC0328D9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5" name="TextBox 3">
              <a:extLst>
                <a:ext uri="{FF2B5EF4-FFF2-40B4-BE49-F238E27FC236}">
                  <a16:creationId xmlns:a16="http://schemas.microsoft.com/office/drawing/2014/main" id="{87CC6B8B-F864-436F-88B9-36A568233360}"/>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6" name="Rectángulo 15">
              <a:extLst>
                <a:ext uri="{FF2B5EF4-FFF2-40B4-BE49-F238E27FC236}">
                  <a16:creationId xmlns:a16="http://schemas.microsoft.com/office/drawing/2014/main" id="{E7084510-C7D1-4EF2-9256-8A600AFFE36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theme/theme1.xml><?xml version="1.0" encoding="utf-8"?>
<a:theme xmlns:a="http://schemas.openxmlformats.org/drawingml/2006/main" name="Larissa">
  <a:themeElements>
    <a:clrScheme name="INDUCE Colors">
      <a:dk1>
        <a:srgbClr val="000000"/>
      </a:dk1>
      <a:lt1>
        <a:srgbClr val="FFFFFF"/>
      </a:lt1>
      <a:dk2>
        <a:srgbClr val="262626"/>
      </a:dk2>
      <a:lt2>
        <a:srgbClr val="F2F2F2"/>
      </a:lt2>
      <a:accent1>
        <a:srgbClr val="1B8E95"/>
      </a:accent1>
      <a:accent2>
        <a:srgbClr val="23B98C"/>
      </a:accent2>
      <a:accent3>
        <a:srgbClr val="4FD576"/>
      </a:accent3>
      <a:accent4>
        <a:srgbClr val="87DE8D"/>
      </a:accent4>
      <a:accent5>
        <a:srgbClr val="7952A2"/>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5654</Words>
  <Application>Microsoft Office PowerPoint</Application>
  <PresentationFormat>Presentación en pantalla (4:3)</PresentationFormat>
  <Paragraphs>642</Paragraphs>
  <Slides>57</Slides>
  <Notes>37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57</vt:i4>
      </vt:variant>
    </vt:vector>
  </HeadingPairs>
  <TitlesOfParts>
    <vt:vector size="65" baseType="lpstr">
      <vt:lpstr>Arial</vt:lpstr>
      <vt:lpstr>Arial Narrow</vt:lpstr>
      <vt:lpstr>Calibri</vt:lpstr>
      <vt:lpstr>Garamond</vt:lpstr>
      <vt:lpstr>Tahoma</vt:lpstr>
      <vt:lpstr>Times New Roman</vt:lpstr>
      <vt:lpstr>Wingdings</vt:lpstr>
      <vt:lpstr>Larissa</vt:lpstr>
      <vt:lpstr>Presentación de PowerPoint</vt:lpstr>
      <vt:lpstr>    Energy Efficiency in lighting   Energy Efficiency in compressed air   Measurement devices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Operation compressor All/Nothing (Loading and unloading)</vt:lpstr>
      <vt:lpstr>Variable Speed Compressor</vt:lpstr>
      <vt:lpstr>A control System</vt:lpstr>
      <vt:lpstr>Presentación de PowerPoint</vt:lpstr>
      <vt:lpstr>Presentación de PowerPoint</vt:lpstr>
      <vt:lpstr>Presentación de PowerPoint</vt:lpstr>
      <vt:lpstr>Presentación de PowerPoint</vt:lpstr>
      <vt:lpstr>Presentación de PowerPoint</vt:lpstr>
      <vt:lpstr>Thermography basis</vt:lpstr>
      <vt:lpstr>Parameters to configure a thermographic camera</vt:lpstr>
      <vt:lpstr>Keep some ideas in mind</vt:lpstr>
      <vt:lpstr>Why thermography is useful?</vt:lpstr>
      <vt:lpstr>Presentación de PowerPoint</vt:lpstr>
      <vt:lpstr>Thermal transmittance</vt:lpstr>
      <vt:lpstr>Basis of calculation</vt:lpstr>
      <vt:lpstr>Basis of calculation</vt:lpstr>
      <vt:lpstr>Basis of calculation</vt:lpstr>
      <vt:lpstr>How is the measurement?</vt:lpstr>
      <vt:lpstr>U-Value Meter</vt:lpstr>
      <vt:lpstr>U-Value Meter</vt:lpstr>
      <vt:lpstr>The Results</vt:lpstr>
      <vt:lpstr>Combustion reaction in a boiler</vt:lpstr>
      <vt:lpstr>Energy Efficiency of a Boiler</vt:lpstr>
      <vt:lpstr>Energy Efficiency of a Boiler</vt:lpstr>
      <vt:lpstr>Flue gas analyser</vt:lpstr>
      <vt:lpstr>Flue gas analyser</vt:lpstr>
      <vt:lpstr>Flue gas analyser</vt:lpstr>
      <vt:lpstr>Presentación de PowerPoint</vt:lpstr>
      <vt:lpstr>Presentación de PowerPoint</vt:lpstr>
      <vt:lpstr>Grid analyser</vt:lpstr>
      <vt:lpstr>Presentación de PowerPoint</vt:lpstr>
      <vt:lpstr>Grid analyser</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SYNYO</dc:creator>
  <cp:lastModifiedBy>Juan Garcia Cuadrado</cp:lastModifiedBy>
  <cp:revision>9</cp:revision>
  <dcterms:created xsi:type="dcterms:W3CDTF">2015-07-06T02:50:51Z</dcterms:created>
  <dcterms:modified xsi:type="dcterms:W3CDTF">2019-09-10T08:26:34Z</dcterms:modified>
</cp:coreProperties>
</file>