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pn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42.jpg" ContentType="image/jpe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4" r:id="rId2"/>
    <p:sldId id="466" r:id="rId3"/>
    <p:sldId id="472" r:id="rId4"/>
    <p:sldId id="485" r:id="rId5"/>
    <p:sldId id="486" r:id="rId6"/>
    <p:sldId id="487" r:id="rId7"/>
    <p:sldId id="488" r:id="rId8"/>
    <p:sldId id="489" r:id="rId9"/>
    <p:sldId id="490" r:id="rId10"/>
    <p:sldId id="491" r:id="rId11"/>
    <p:sldId id="492" r:id="rId12"/>
    <p:sldId id="493" r:id="rId13"/>
    <p:sldId id="507" r:id="rId14"/>
    <p:sldId id="494" r:id="rId15"/>
    <p:sldId id="495" r:id="rId16"/>
    <p:sldId id="496" r:id="rId17"/>
    <p:sldId id="508" r:id="rId18"/>
    <p:sldId id="509" r:id="rId19"/>
    <p:sldId id="510" r:id="rId20"/>
    <p:sldId id="511" r:id="rId21"/>
    <p:sldId id="512" r:id="rId22"/>
    <p:sldId id="513" r:id="rId23"/>
    <p:sldId id="498" r:id="rId24"/>
    <p:sldId id="497" r:id="rId25"/>
    <p:sldId id="499" r:id="rId26"/>
    <p:sldId id="464" r:id="rId27"/>
    <p:sldId id="465" r:id="rId28"/>
    <p:sldId id="516" r:id="rId29"/>
    <p:sldId id="467" r:id="rId30"/>
    <p:sldId id="468" r:id="rId31"/>
    <p:sldId id="469" r:id="rId32"/>
    <p:sldId id="471" r:id="rId33"/>
    <p:sldId id="517" r:id="rId34"/>
    <p:sldId id="473" r:id="rId35"/>
    <p:sldId id="474" r:id="rId36"/>
    <p:sldId id="476" r:id="rId37"/>
    <p:sldId id="477" r:id="rId38"/>
    <p:sldId id="480" r:id="rId39"/>
    <p:sldId id="481" r:id="rId40"/>
    <p:sldId id="482" r:id="rId41"/>
    <p:sldId id="483" r:id="rId42"/>
    <p:sldId id="484" r:id="rId43"/>
    <p:sldId id="518" r:id="rId44"/>
    <p:sldId id="519" r:id="rId45"/>
    <p:sldId id="520" r:id="rId46"/>
    <p:sldId id="521" r:id="rId47"/>
    <p:sldId id="522" r:id="rId48"/>
    <p:sldId id="523" r:id="rId49"/>
    <p:sldId id="342" r:id="rId5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4A4"/>
    <a:srgbClr val="364354"/>
    <a:srgbClr val="3B495B"/>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84ED7-C9D8-9D7C-273A-684ED2BB2E1D}" v="5" dt="2019-09-09T10:17:12.320"/>
    <p1510:client id="{7FBAC696-C6F6-49B0-8ACE-DA699717776C}" v="58" dt="2019-09-09T09:56:28.232"/>
    <p1510:client id="{C9D63653-1A76-A002-5586-BB93A30FCE36}" v="1" dt="2019-09-09T10:18:48.259"/>
  </p1510:revLst>
</p1510:revInfo>
</file>

<file path=ppt/tableStyles.xml><?xml version="1.0" encoding="utf-8"?>
<a:tblStyleLst xmlns:a="http://schemas.openxmlformats.org/drawingml/2006/main" def="{5C22544A-7EE6-4342-B048-85BDC9FD1C3A}">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6229" autoAdjust="0"/>
  </p:normalViewPr>
  <p:slideViewPr>
    <p:cSldViewPr snapToObjects="1" showGuides="1">
      <p:cViewPr varScale="1">
        <p:scale>
          <a:sx n="63" d="100"/>
          <a:sy n="63" d="100"/>
        </p:scale>
        <p:origin x="1248" y="52"/>
      </p:cViewPr>
      <p:guideLst>
        <p:guide orient="horz" pos="2160"/>
        <p:guide orient="horz" pos="777"/>
        <p:guide pos="2880"/>
        <p:guide pos="295"/>
        <p:guide pos="546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snapToObjects="1" showGuides="1">
      <p:cViewPr varScale="1">
        <p:scale>
          <a:sx n="102" d="100"/>
          <a:sy n="102" d="100"/>
        </p:scale>
        <p:origin x="-355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7FBAC696-C6F6-49B0-8ACE-DA699717776C}"/>
    <pc:docChg chg="modSld">
      <pc:chgData name="Sara Zarazaga Navarro" userId="3d120633-b5e1-4aa4-9335-407903167109" providerId="ADAL" clId="{7FBAC696-C6F6-49B0-8ACE-DA699717776C}" dt="2019-09-09T09:56:28.227" v="57" actId="207"/>
      <pc:docMkLst>
        <pc:docMk/>
      </pc:docMkLst>
      <pc:sldChg chg="modSp">
        <pc:chgData name="Sara Zarazaga Navarro" userId="3d120633-b5e1-4aa4-9335-407903167109" providerId="ADAL" clId="{7FBAC696-C6F6-49B0-8ACE-DA699717776C}" dt="2019-09-09T09:54:08.358" v="25" actId="207"/>
        <pc:sldMkLst>
          <pc:docMk/>
          <pc:sldMk cId="0" sldId="464"/>
        </pc:sldMkLst>
        <pc:spChg chg="mod">
          <ac:chgData name="Sara Zarazaga Navarro" userId="3d120633-b5e1-4aa4-9335-407903167109" providerId="ADAL" clId="{7FBAC696-C6F6-49B0-8ACE-DA699717776C}" dt="2019-09-09T09:54:08.358" v="25" actId="207"/>
          <ac:spMkLst>
            <pc:docMk/>
            <pc:sldMk cId="0" sldId="464"/>
            <ac:spMk id="32770" creationId="{5D76B36E-905D-48CC-9297-D9003B2E0897}"/>
          </ac:spMkLst>
        </pc:spChg>
      </pc:sldChg>
      <pc:sldChg chg="modSp">
        <pc:chgData name="Sara Zarazaga Navarro" userId="3d120633-b5e1-4aa4-9335-407903167109" providerId="ADAL" clId="{7FBAC696-C6F6-49B0-8ACE-DA699717776C}" dt="2019-09-09T09:54:14.502" v="28" actId="207"/>
        <pc:sldMkLst>
          <pc:docMk/>
          <pc:sldMk cId="0" sldId="465"/>
        </pc:sldMkLst>
        <pc:spChg chg="mod">
          <ac:chgData name="Sara Zarazaga Navarro" userId="3d120633-b5e1-4aa4-9335-407903167109" providerId="ADAL" clId="{7FBAC696-C6F6-49B0-8ACE-DA699717776C}" dt="2019-09-09T09:54:14.502" v="28" actId="207"/>
          <ac:spMkLst>
            <pc:docMk/>
            <pc:sldMk cId="0" sldId="465"/>
            <ac:spMk id="33794" creationId="{189B4E4F-EFDB-47E3-A2E9-97600E0F77AE}"/>
          </ac:spMkLst>
        </pc:spChg>
      </pc:sldChg>
      <pc:sldChg chg="modSp">
        <pc:chgData name="Sara Zarazaga Navarro" userId="3d120633-b5e1-4aa4-9335-407903167109" providerId="ADAL" clId="{7FBAC696-C6F6-49B0-8ACE-DA699717776C}" dt="2019-09-09T09:54:19.791" v="29" actId="207"/>
        <pc:sldMkLst>
          <pc:docMk/>
          <pc:sldMk cId="0" sldId="467"/>
        </pc:sldMkLst>
        <pc:spChg chg="mod">
          <ac:chgData name="Sara Zarazaga Navarro" userId="3d120633-b5e1-4aa4-9335-407903167109" providerId="ADAL" clId="{7FBAC696-C6F6-49B0-8ACE-DA699717776C}" dt="2019-09-09T09:54:19.791" v="29" actId="207"/>
          <ac:spMkLst>
            <pc:docMk/>
            <pc:sldMk cId="0" sldId="467"/>
            <ac:spMk id="3074" creationId="{B7FB5AAC-E3C5-4CC2-AD38-75D8801C2AC3}"/>
          </ac:spMkLst>
        </pc:spChg>
      </pc:sldChg>
      <pc:sldChg chg="modSp">
        <pc:chgData name="Sara Zarazaga Navarro" userId="3d120633-b5e1-4aa4-9335-407903167109" providerId="ADAL" clId="{7FBAC696-C6F6-49B0-8ACE-DA699717776C}" dt="2019-09-09T09:54:23.403" v="30" actId="207"/>
        <pc:sldMkLst>
          <pc:docMk/>
          <pc:sldMk cId="0" sldId="468"/>
        </pc:sldMkLst>
        <pc:spChg chg="mod">
          <ac:chgData name="Sara Zarazaga Navarro" userId="3d120633-b5e1-4aa4-9335-407903167109" providerId="ADAL" clId="{7FBAC696-C6F6-49B0-8ACE-DA699717776C}" dt="2019-09-09T09:54:23.403" v="30" actId="207"/>
          <ac:spMkLst>
            <pc:docMk/>
            <pc:sldMk cId="0" sldId="468"/>
            <ac:spMk id="3074" creationId="{72C4C453-007F-4CED-9742-A4A13BA82CD0}"/>
          </ac:spMkLst>
        </pc:spChg>
      </pc:sldChg>
      <pc:sldChg chg="modSp">
        <pc:chgData name="Sara Zarazaga Navarro" userId="3d120633-b5e1-4aa4-9335-407903167109" providerId="ADAL" clId="{7FBAC696-C6F6-49B0-8ACE-DA699717776C}" dt="2019-09-09T09:54:29.798" v="31" actId="207"/>
        <pc:sldMkLst>
          <pc:docMk/>
          <pc:sldMk cId="0" sldId="469"/>
        </pc:sldMkLst>
        <pc:spChg chg="mod">
          <ac:chgData name="Sara Zarazaga Navarro" userId="3d120633-b5e1-4aa4-9335-407903167109" providerId="ADAL" clId="{7FBAC696-C6F6-49B0-8ACE-DA699717776C}" dt="2019-09-09T09:54:29.798" v="31" actId="207"/>
          <ac:spMkLst>
            <pc:docMk/>
            <pc:sldMk cId="0" sldId="469"/>
            <ac:spMk id="37890" creationId="{368EED38-1C91-4206-9AFD-4E0F456E5053}"/>
          </ac:spMkLst>
        </pc:spChg>
      </pc:sldChg>
      <pc:sldChg chg="modSp">
        <pc:chgData name="Sara Zarazaga Navarro" userId="3d120633-b5e1-4aa4-9335-407903167109" providerId="ADAL" clId="{7FBAC696-C6F6-49B0-8ACE-DA699717776C}" dt="2019-09-09T09:54:45.903" v="35" actId="207"/>
        <pc:sldMkLst>
          <pc:docMk/>
          <pc:sldMk cId="0" sldId="471"/>
        </pc:sldMkLst>
        <pc:spChg chg="mod">
          <ac:chgData name="Sara Zarazaga Navarro" userId="3d120633-b5e1-4aa4-9335-407903167109" providerId="ADAL" clId="{7FBAC696-C6F6-49B0-8ACE-DA699717776C}" dt="2019-09-09T09:54:43.967" v="34" actId="207"/>
          <ac:spMkLst>
            <pc:docMk/>
            <pc:sldMk cId="0" sldId="471"/>
            <ac:spMk id="38914" creationId="{7EC31816-0BBD-42CA-8E7B-9A5C976B1E67}"/>
          </ac:spMkLst>
        </pc:spChg>
        <pc:spChg chg="mod">
          <ac:chgData name="Sara Zarazaga Navarro" userId="3d120633-b5e1-4aa4-9335-407903167109" providerId="ADAL" clId="{7FBAC696-C6F6-49B0-8ACE-DA699717776C}" dt="2019-09-09T09:54:41.551" v="33" actId="207"/>
          <ac:spMkLst>
            <pc:docMk/>
            <pc:sldMk cId="0" sldId="471"/>
            <ac:spMk id="38917" creationId="{8F94F9AD-2AA6-493E-96DC-E1B291DCB20B}"/>
          </ac:spMkLst>
        </pc:spChg>
        <pc:spChg chg="mod">
          <ac:chgData name="Sara Zarazaga Navarro" userId="3d120633-b5e1-4aa4-9335-407903167109" providerId="ADAL" clId="{7FBAC696-C6F6-49B0-8ACE-DA699717776C}" dt="2019-09-09T09:54:41.551" v="33" actId="207"/>
          <ac:spMkLst>
            <pc:docMk/>
            <pc:sldMk cId="0" sldId="471"/>
            <ac:spMk id="38918" creationId="{7E9978B1-168D-4F6F-91D6-F502CA9D0B32}"/>
          </ac:spMkLst>
        </pc:spChg>
        <pc:spChg chg="mod">
          <ac:chgData name="Sara Zarazaga Navarro" userId="3d120633-b5e1-4aa4-9335-407903167109" providerId="ADAL" clId="{7FBAC696-C6F6-49B0-8ACE-DA699717776C}" dt="2019-09-09T09:54:41.551" v="33" actId="207"/>
          <ac:spMkLst>
            <pc:docMk/>
            <pc:sldMk cId="0" sldId="471"/>
            <ac:spMk id="38919" creationId="{9411771B-1AFF-4023-AF75-DD5E9CF66154}"/>
          </ac:spMkLst>
        </pc:spChg>
        <pc:spChg chg="mod">
          <ac:chgData name="Sara Zarazaga Navarro" userId="3d120633-b5e1-4aa4-9335-407903167109" providerId="ADAL" clId="{7FBAC696-C6F6-49B0-8ACE-DA699717776C}" dt="2019-09-09T09:54:45.903" v="35" actId="207"/>
          <ac:spMkLst>
            <pc:docMk/>
            <pc:sldMk cId="0" sldId="471"/>
            <ac:spMk id="38921" creationId="{F918D3AC-4A98-4D84-8BB7-6F8FD752B51E}"/>
          </ac:spMkLst>
        </pc:spChg>
      </pc:sldChg>
      <pc:sldChg chg="modSp">
        <pc:chgData name="Sara Zarazaga Navarro" userId="3d120633-b5e1-4aa4-9335-407903167109" providerId="ADAL" clId="{7FBAC696-C6F6-49B0-8ACE-DA699717776C}" dt="2019-09-09T09:55:07.540" v="39" actId="207"/>
        <pc:sldMkLst>
          <pc:docMk/>
          <pc:sldMk cId="0" sldId="473"/>
        </pc:sldMkLst>
        <pc:spChg chg="mod">
          <ac:chgData name="Sara Zarazaga Navarro" userId="3d120633-b5e1-4aa4-9335-407903167109" providerId="ADAL" clId="{7FBAC696-C6F6-49B0-8ACE-DA699717776C}" dt="2019-09-09T09:55:07.540" v="39" actId="207"/>
          <ac:spMkLst>
            <pc:docMk/>
            <pc:sldMk cId="0" sldId="473"/>
            <ac:spMk id="38914" creationId="{08F3EECC-0922-44BC-82E0-6B56D787F4C2}"/>
          </ac:spMkLst>
        </pc:spChg>
      </pc:sldChg>
      <pc:sldChg chg="modSp">
        <pc:chgData name="Sara Zarazaga Navarro" userId="3d120633-b5e1-4aa4-9335-407903167109" providerId="ADAL" clId="{7FBAC696-C6F6-49B0-8ACE-DA699717776C}" dt="2019-09-09T09:55:17.127" v="40" actId="207"/>
        <pc:sldMkLst>
          <pc:docMk/>
          <pc:sldMk cId="0" sldId="474"/>
        </pc:sldMkLst>
        <pc:spChg chg="mod">
          <ac:chgData name="Sara Zarazaga Navarro" userId="3d120633-b5e1-4aa4-9335-407903167109" providerId="ADAL" clId="{7FBAC696-C6F6-49B0-8ACE-DA699717776C}" dt="2019-09-09T09:55:17.127" v="40" actId="207"/>
          <ac:spMkLst>
            <pc:docMk/>
            <pc:sldMk cId="0" sldId="474"/>
            <ac:spMk id="42008" creationId="{CCDAD229-D06A-4205-AF35-EDFB1E43640E}"/>
          </ac:spMkLst>
        </pc:spChg>
      </pc:sldChg>
      <pc:sldChg chg="modSp">
        <pc:chgData name="Sara Zarazaga Navarro" userId="3d120633-b5e1-4aa4-9335-407903167109" providerId="ADAL" clId="{7FBAC696-C6F6-49B0-8ACE-DA699717776C}" dt="2019-09-09T09:55:22.207" v="41" actId="207"/>
        <pc:sldMkLst>
          <pc:docMk/>
          <pc:sldMk cId="0" sldId="476"/>
        </pc:sldMkLst>
        <pc:spChg chg="mod">
          <ac:chgData name="Sara Zarazaga Navarro" userId="3d120633-b5e1-4aa4-9335-407903167109" providerId="ADAL" clId="{7FBAC696-C6F6-49B0-8ACE-DA699717776C}" dt="2019-09-09T09:55:22.207" v="41" actId="207"/>
          <ac:spMkLst>
            <pc:docMk/>
            <pc:sldMk cId="0" sldId="476"/>
            <ac:spMk id="11266" creationId="{BF4A762D-C374-4FB7-B60C-A54124697637}"/>
          </ac:spMkLst>
        </pc:spChg>
      </pc:sldChg>
      <pc:sldChg chg="modSp">
        <pc:chgData name="Sara Zarazaga Navarro" userId="3d120633-b5e1-4aa4-9335-407903167109" providerId="ADAL" clId="{7FBAC696-C6F6-49B0-8ACE-DA699717776C}" dt="2019-09-09T09:55:26.746" v="42" actId="207"/>
        <pc:sldMkLst>
          <pc:docMk/>
          <pc:sldMk cId="0" sldId="477"/>
        </pc:sldMkLst>
        <pc:spChg chg="mod">
          <ac:chgData name="Sara Zarazaga Navarro" userId="3d120633-b5e1-4aa4-9335-407903167109" providerId="ADAL" clId="{7FBAC696-C6F6-49B0-8ACE-DA699717776C}" dt="2019-09-09T09:55:26.746" v="42" actId="207"/>
          <ac:spMkLst>
            <pc:docMk/>
            <pc:sldMk cId="0" sldId="477"/>
            <ac:spMk id="44034" creationId="{E66C20C5-89C9-49BE-8081-EE333E5B19B1}"/>
          </ac:spMkLst>
        </pc:spChg>
      </pc:sldChg>
      <pc:sldChg chg="modSp">
        <pc:chgData name="Sara Zarazaga Navarro" userId="3d120633-b5e1-4aa4-9335-407903167109" providerId="ADAL" clId="{7FBAC696-C6F6-49B0-8ACE-DA699717776C}" dt="2019-09-09T09:55:32.122" v="43" actId="207"/>
        <pc:sldMkLst>
          <pc:docMk/>
          <pc:sldMk cId="0" sldId="480"/>
        </pc:sldMkLst>
        <pc:spChg chg="mod">
          <ac:chgData name="Sara Zarazaga Navarro" userId="3d120633-b5e1-4aa4-9335-407903167109" providerId="ADAL" clId="{7FBAC696-C6F6-49B0-8ACE-DA699717776C}" dt="2019-09-09T09:55:32.122" v="43" actId="207"/>
          <ac:spMkLst>
            <pc:docMk/>
            <pc:sldMk cId="0" sldId="480"/>
            <ac:spMk id="45058" creationId="{18B8D0C4-44A1-425B-899B-B82A870CC397}"/>
          </ac:spMkLst>
        </pc:spChg>
      </pc:sldChg>
      <pc:sldChg chg="modSp">
        <pc:chgData name="Sara Zarazaga Navarro" userId="3d120633-b5e1-4aa4-9335-407903167109" providerId="ADAL" clId="{7FBAC696-C6F6-49B0-8ACE-DA699717776C}" dt="2019-09-09T09:55:37.935" v="44" actId="207"/>
        <pc:sldMkLst>
          <pc:docMk/>
          <pc:sldMk cId="0" sldId="483"/>
        </pc:sldMkLst>
        <pc:spChg chg="mod">
          <ac:chgData name="Sara Zarazaga Navarro" userId="3d120633-b5e1-4aa4-9335-407903167109" providerId="ADAL" clId="{7FBAC696-C6F6-49B0-8ACE-DA699717776C}" dt="2019-09-09T09:55:37.935" v="44" actId="207"/>
          <ac:spMkLst>
            <pc:docMk/>
            <pc:sldMk cId="0" sldId="483"/>
            <ac:spMk id="11266" creationId="{E2A12890-7F2B-42B2-B596-736EFB47E963}"/>
          </ac:spMkLst>
        </pc:spChg>
      </pc:sldChg>
      <pc:sldChg chg="modSp">
        <pc:chgData name="Sara Zarazaga Navarro" userId="3d120633-b5e1-4aa4-9335-407903167109" providerId="ADAL" clId="{7FBAC696-C6F6-49B0-8ACE-DA699717776C}" dt="2019-09-09T09:55:42.463" v="45" actId="207"/>
        <pc:sldMkLst>
          <pc:docMk/>
          <pc:sldMk cId="0" sldId="484"/>
        </pc:sldMkLst>
        <pc:spChg chg="mod">
          <ac:chgData name="Sara Zarazaga Navarro" userId="3d120633-b5e1-4aa4-9335-407903167109" providerId="ADAL" clId="{7FBAC696-C6F6-49B0-8ACE-DA699717776C}" dt="2019-09-09T09:55:42.463" v="45" actId="207"/>
          <ac:spMkLst>
            <pc:docMk/>
            <pc:sldMk cId="0" sldId="484"/>
            <ac:spMk id="49155" creationId="{1BA6C0CF-9ACF-4521-B26F-C0397DA51E3F}"/>
          </ac:spMkLst>
        </pc:spChg>
      </pc:sldChg>
      <pc:sldChg chg="modSp">
        <pc:chgData name="Sara Zarazaga Navarro" userId="3d120633-b5e1-4aa4-9335-407903167109" providerId="ADAL" clId="{7FBAC696-C6F6-49B0-8ACE-DA699717776C}" dt="2019-09-09T09:52:16.812" v="1" actId="207"/>
        <pc:sldMkLst>
          <pc:docMk/>
          <pc:sldMk cId="3152476101" sldId="486"/>
        </pc:sldMkLst>
        <pc:spChg chg="mod">
          <ac:chgData name="Sara Zarazaga Navarro" userId="3d120633-b5e1-4aa4-9335-407903167109" providerId="ADAL" clId="{7FBAC696-C6F6-49B0-8ACE-DA699717776C}" dt="2019-09-09T09:52:13.075" v="0" actId="207"/>
          <ac:spMkLst>
            <pc:docMk/>
            <pc:sldMk cId="3152476101" sldId="486"/>
            <ac:spMk id="2" creationId="{C521BC01-3FBA-4DCC-ACAA-FB4FC8AAE191}"/>
          </ac:spMkLst>
        </pc:spChg>
        <pc:spChg chg="mod">
          <ac:chgData name="Sara Zarazaga Navarro" userId="3d120633-b5e1-4aa4-9335-407903167109" providerId="ADAL" clId="{7FBAC696-C6F6-49B0-8ACE-DA699717776C}" dt="2019-09-09T09:52:13.075" v="0" actId="207"/>
          <ac:spMkLst>
            <pc:docMk/>
            <pc:sldMk cId="3152476101" sldId="486"/>
            <ac:spMk id="5" creationId="{8B7D68DB-5469-45B4-8757-3AF180DAF718}"/>
          </ac:spMkLst>
        </pc:spChg>
        <pc:spChg chg="mod">
          <ac:chgData name="Sara Zarazaga Navarro" userId="3d120633-b5e1-4aa4-9335-407903167109" providerId="ADAL" clId="{7FBAC696-C6F6-49B0-8ACE-DA699717776C}" dt="2019-09-09T09:52:16.812" v="1" actId="207"/>
          <ac:spMkLst>
            <pc:docMk/>
            <pc:sldMk cId="3152476101" sldId="486"/>
            <ac:spMk id="15" creationId="{67E9CC26-09E1-4825-85F4-87ED216AAE33}"/>
          </ac:spMkLst>
        </pc:spChg>
        <pc:spChg chg="mod">
          <ac:chgData name="Sara Zarazaga Navarro" userId="3d120633-b5e1-4aa4-9335-407903167109" providerId="ADAL" clId="{7FBAC696-C6F6-49B0-8ACE-DA699717776C}" dt="2019-09-09T09:52:16.812" v="1" actId="207"/>
          <ac:spMkLst>
            <pc:docMk/>
            <pc:sldMk cId="3152476101" sldId="486"/>
            <ac:spMk id="17" creationId="{10469527-BD1B-4FDC-8232-17B57926C73F}"/>
          </ac:spMkLst>
        </pc:spChg>
        <pc:spChg chg="mod">
          <ac:chgData name="Sara Zarazaga Navarro" userId="3d120633-b5e1-4aa4-9335-407903167109" providerId="ADAL" clId="{7FBAC696-C6F6-49B0-8ACE-DA699717776C}" dt="2019-09-09T09:52:16.812" v="1" actId="207"/>
          <ac:spMkLst>
            <pc:docMk/>
            <pc:sldMk cId="3152476101" sldId="486"/>
            <ac:spMk id="20" creationId="{1903531E-63EF-4226-B194-80AE97CB3586}"/>
          </ac:spMkLst>
        </pc:spChg>
      </pc:sldChg>
      <pc:sldChg chg="modSp">
        <pc:chgData name="Sara Zarazaga Navarro" userId="3d120633-b5e1-4aa4-9335-407903167109" providerId="ADAL" clId="{7FBAC696-C6F6-49B0-8ACE-DA699717776C}" dt="2019-09-09T09:52:27.155" v="3" actId="207"/>
        <pc:sldMkLst>
          <pc:docMk/>
          <pc:sldMk cId="3600286449" sldId="487"/>
        </pc:sldMkLst>
        <pc:spChg chg="mod">
          <ac:chgData name="Sara Zarazaga Navarro" userId="3d120633-b5e1-4aa4-9335-407903167109" providerId="ADAL" clId="{7FBAC696-C6F6-49B0-8ACE-DA699717776C}" dt="2019-09-09T09:52:21.923" v="2" actId="207"/>
          <ac:spMkLst>
            <pc:docMk/>
            <pc:sldMk cId="3600286449" sldId="487"/>
            <ac:spMk id="11" creationId="{78564AC0-B7D1-4E71-82A5-D7AA32008D03}"/>
          </ac:spMkLst>
        </pc:spChg>
        <pc:spChg chg="mod">
          <ac:chgData name="Sara Zarazaga Navarro" userId="3d120633-b5e1-4aa4-9335-407903167109" providerId="ADAL" clId="{7FBAC696-C6F6-49B0-8ACE-DA699717776C}" dt="2019-09-09T09:52:27.155" v="3" actId="207"/>
          <ac:spMkLst>
            <pc:docMk/>
            <pc:sldMk cId="3600286449" sldId="487"/>
            <ac:spMk id="13" creationId="{052635A5-ED89-4DF6-BC0E-41EFC4439F40}"/>
          </ac:spMkLst>
        </pc:spChg>
        <pc:spChg chg="mod">
          <ac:chgData name="Sara Zarazaga Navarro" userId="3d120633-b5e1-4aa4-9335-407903167109" providerId="ADAL" clId="{7FBAC696-C6F6-49B0-8ACE-DA699717776C}" dt="2019-09-09T09:52:27.155" v="3" actId="207"/>
          <ac:spMkLst>
            <pc:docMk/>
            <pc:sldMk cId="3600286449" sldId="487"/>
            <ac:spMk id="22" creationId="{2116F582-7F48-4127-A87C-04F7CF50C0E4}"/>
          </ac:spMkLst>
        </pc:spChg>
      </pc:sldChg>
      <pc:sldChg chg="modSp">
        <pc:chgData name="Sara Zarazaga Navarro" userId="3d120633-b5e1-4aa4-9335-407903167109" providerId="ADAL" clId="{7FBAC696-C6F6-49B0-8ACE-DA699717776C}" dt="2019-09-09T09:52:33.039" v="4" actId="207"/>
        <pc:sldMkLst>
          <pc:docMk/>
          <pc:sldMk cId="1251361886" sldId="488"/>
        </pc:sldMkLst>
        <pc:spChg chg="mod">
          <ac:chgData name="Sara Zarazaga Navarro" userId="3d120633-b5e1-4aa4-9335-407903167109" providerId="ADAL" clId="{7FBAC696-C6F6-49B0-8ACE-DA699717776C}" dt="2019-09-09T09:52:33.039" v="4" actId="207"/>
          <ac:spMkLst>
            <pc:docMk/>
            <pc:sldMk cId="1251361886" sldId="488"/>
            <ac:spMk id="3" creationId="{0B6A79F8-AA54-466E-B491-6C8502DC992A}"/>
          </ac:spMkLst>
        </pc:spChg>
      </pc:sldChg>
      <pc:sldChg chg="modSp">
        <pc:chgData name="Sara Zarazaga Navarro" userId="3d120633-b5e1-4aa4-9335-407903167109" providerId="ADAL" clId="{7FBAC696-C6F6-49B0-8ACE-DA699717776C}" dt="2019-09-09T09:52:37.145" v="5" actId="207"/>
        <pc:sldMkLst>
          <pc:docMk/>
          <pc:sldMk cId="3216315449" sldId="489"/>
        </pc:sldMkLst>
        <pc:spChg chg="mod">
          <ac:chgData name="Sara Zarazaga Navarro" userId="3d120633-b5e1-4aa4-9335-407903167109" providerId="ADAL" clId="{7FBAC696-C6F6-49B0-8ACE-DA699717776C}" dt="2019-09-09T09:52:37.145" v="5" actId="207"/>
          <ac:spMkLst>
            <pc:docMk/>
            <pc:sldMk cId="3216315449" sldId="489"/>
            <ac:spMk id="7" creationId="{9336412B-A2DA-4C3A-8A40-CA0F2846D916}"/>
          </ac:spMkLst>
        </pc:spChg>
      </pc:sldChg>
      <pc:sldChg chg="modSp">
        <pc:chgData name="Sara Zarazaga Navarro" userId="3d120633-b5e1-4aa4-9335-407903167109" providerId="ADAL" clId="{7FBAC696-C6F6-49B0-8ACE-DA699717776C}" dt="2019-09-09T09:52:44.079" v="7" actId="207"/>
        <pc:sldMkLst>
          <pc:docMk/>
          <pc:sldMk cId="3485435473" sldId="490"/>
        </pc:sldMkLst>
        <pc:spChg chg="mod">
          <ac:chgData name="Sara Zarazaga Navarro" userId="3d120633-b5e1-4aa4-9335-407903167109" providerId="ADAL" clId="{7FBAC696-C6F6-49B0-8ACE-DA699717776C}" dt="2019-09-09T09:52:41.629" v="6" actId="207"/>
          <ac:spMkLst>
            <pc:docMk/>
            <pc:sldMk cId="3485435473" sldId="490"/>
            <ac:spMk id="3" creationId="{F036CBCF-CFE6-489D-B24C-801705C78DBB}"/>
          </ac:spMkLst>
        </pc:spChg>
        <pc:spChg chg="mod">
          <ac:chgData name="Sara Zarazaga Navarro" userId="3d120633-b5e1-4aa4-9335-407903167109" providerId="ADAL" clId="{7FBAC696-C6F6-49B0-8ACE-DA699717776C}" dt="2019-09-09T09:52:44.079" v="7" actId="207"/>
          <ac:spMkLst>
            <pc:docMk/>
            <pc:sldMk cId="3485435473" sldId="490"/>
            <ac:spMk id="6" creationId="{B663F327-C76F-45B1-9A45-3526FC1336B2}"/>
          </ac:spMkLst>
        </pc:spChg>
      </pc:sldChg>
      <pc:sldChg chg="modSp">
        <pc:chgData name="Sara Zarazaga Navarro" userId="3d120633-b5e1-4aa4-9335-407903167109" providerId="ADAL" clId="{7FBAC696-C6F6-49B0-8ACE-DA699717776C}" dt="2019-09-09T09:52:56.150" v="10" actId="207"/>
        <pc:sldMkLst>
          <pc:docMk/>
          <pc:sldMk cId="2444216302" sldId="491"/>
        </pc:sldMkLst>
        <pc:spChg chg="mod">
          <ac:chgData name="Sara Zarazaga Navarro" userId="3d120633-b5e1-4aa4-9335-407903167109" providerId="ADAL" clId="{7FBAC696-C6F6-49B0-8ACE-DA699717776C}" dt="2019-09-09T09:52:49.720" v="8" actId="207"/>
          <ac:spMkLst>
            <pc:docMk/>
            <pc:sldMk cId="2444216302" sldId="491"/>
            <ac:spMk id="11" creationId="{2D7AC877-2C66-40B8-8E36-772A4940C893}"/>
          </ac:spMkLst>
        </pc:spChg>
        <pc:spChg chg="mod">
          <ac:chgData name="Sara Zarazaga Navarro" userId="3d120633-b5e1-4aa4-9335-407903167109" providerId="ADAL" clId="{7FBAC696-C6F6-49B0-8ACE-DA699717776C}" dt="2019-09-09T09:52:53.703" v="9" actId="207"/>
          <ac:spMkLst>
            <pc:docMk/>
            <pc:sldMk cId="2444216302" sldId="491"/>
            <ac:spMk id="14" creationId="{2106A43E-D0AE-4180-B804-DF5E5BACAFDB}"/>
          </ac:spMkLst>
        </pc:spChg>
        <pc:spChg chg="mod">
          <ac:chgData name="Sara Zarazaga Navarro" userId="3d120633-b5e1-4aa4-9335-407903167109" providerId="ADAL" clId="{7FBAC696-C6F6-49B0-8ACE-DA699717776C}" dt="2019-09-09T09:52:56.150" v="10" actId="207"/>
          <ac:spMkLst>
            <pc:docMk/>
            <pc:sldMk cId="2444216302" sldId="491"/>
            <ac:spMk id="15" creationId="{2ABAB994-7B6F-43A3-81F0-C63459605290}"/>
          </ac:spMkLst>
        </pc:spChg>
      </pc:sldChg>
      <pc:sldChg chg="modSp">
        <pc:chgData name="Sara Zarazaga Navarro" userId="3d120633-b5e1-4aa4-9335-407903167109" providerId="ADAL" clId="{7FBAC696-C6F6-49B0-8ACE-DA699717776C}" dt="2019-09-09T09:53:06.140" v="13" actId="207"/>
        <pc:sldMkLst>
          <pc:docMk/>
          <pc:sldMk cId="3430997492" sldId="493"/>
        </pc:sldMkLst>
        <pc:spChg chg="mod">
          <ac:chgData name="Sara Zarazaga Navarro" userId="3d120633-b5e1-4aa4-9335-407903167109" providerId="ADAL" clId="{7FBAC696-C6F6-49B0-8ACE-DA699717776C}" dt="2019-09-09T09:53:06.140" v="13" actId="207"/>
          <ac:spMkLst>
            <pc:docMk/>
            <pc:sldMk cId="3430997492" sldId="493"/>
            <ac:spMk id="3" creationId="{C2CF15E8-8422-4104-B052-3BD20D4FEB6E}"/>
          </ac:spMkLst>
        </pc:spChg>
      </pc:sldChg>
      <pc:sldChg chg="modSp">
        <pc:chgData name="Sara Zarazaga Navarro" userId="3d120633-b5e1-4aa4-9335-407903167109" providerId="ADAL" clId="{7FBAC696-C6F6-49B0-8ACE-DA699717776C}" dt="2019-09-09T09:53:20.987" v="15" actId="207"/>
        <pc:sldMkLst>
          <pc:docMk/>
          <pc:sldMk cId="1687828353" sldId="495"/>
        </pc:sldMkLst>
        <pc:spChg chg="mod">
          <ac:chgData name="Sara Zarazaga Navarro" userId="3d120633-b5e1-4aa4-9335-407903167109" providerId="ADAL" clId="{7FBAC696-C6F6-49B0-8ACE-DA699717776C}" dt="2019-09-09T09:53:20.987" v="15" actId="207"/>
          <ac:spMkLst>
            <pc:docMk/>
            <pc:sldMk cId="1687828353" sldId="495"/>
            <ac:spMk id="15" creationId="{39D85155-1077-4418-80D8-E78CC209E791}"/>
          </ac:spMkLst>
        </pc:spChg>
        <pc:spChg chg="mod">
          <ac:chgData name="Sara Zarazaga Navarro" userId="3d120633-b5e1-4aa4-9335-407903167109" providerId="ADAL" clId="{7FBAC696-C6F6-49B0-8ACE-DA699717776C}" dt="2019-09-09T09:53:20.987" v="15" actId="207"/>
          <ac:spMkLst>
            <pc:docMk/>
            <pc:sldMk cId="1687828353" sldId="495"/>
            <ac:spMk id="16" creationId="{5528110F-A064-460E-9767-7A37B6F1CA12}"/>
          </ac:spMkLst>
        </pc:spChg>
      </pc:sldChg>
      <pc:sldChg chg="modSp">
        <pc:chgData name="Sara Zarazaga Navarro" userId="3d120633-b5e1-4aa4-9335-407903167109" providerId="ADAL" clId="{7FBAC696-C6F6-49B0-8ACE-DA699717776C}" dt="2019-09-09T09:53:24.687" v="16" actId="207"/>
        <pc:sldMkLst>
          <pc:docMk/>
          <pc:sldMk cId="82783015" sldId="496"/>
        </pc:sldMkLst>
        <pc:spChg chg="mod">
          <ac:chgData name="Sara Zarazaga Navarro" userId="3d120633-b5e1-4aa4-9335-407903167109" providerId="ADAL" clId="{7FBAC696-C6F6-49B0-8ACE-DA699717776C}" dt="2019-09-09T09:53:24.687" v="16" actId="207"/>
          <ac:spMkLst>
            <pc:docMk/>
            <pc:sldMk cId="82783015" sldId="496"/>
            <ac:spMk id="50" creationId="{44545743-2EDD-4786-B25E-556B34E93465}"/>
          </ac:spMkLst>
        </pc:spChg>
      </pc:sldChg>
      <pc:sldChg chg="modSp">
        <pc:chgData name="Sara Zarazaga Navarro" userId="3d120633-b5e1-4aa4-9335-407903167109" providerId="ADAL" clId="{7FBAC696-C6F6-49B0-8ACE-DA699717776C}" dt="2019-09-09T09:54:04.715" v="24" actId="207"/>
        <pc:sldMkLst>
          <pc:docMk/>
          <pc:sldMk cId="3029607286" sldId="497"/>
        </pc:sldMkLst>
        <pc:spChg chg="mod">
          <ac:chgData name="Sara Zarazaga Navarro" userId="3d120633-b5e1-4aa4-9335-407903167109" providerId="ADAL" clId="{7FBAC696-C6F6-49B0-8ACE-DA699717776C}" dt="2019-09-09T09:54:04.715" v="24" actId="207"/>
          <ac:spMkLst>
            <pc:docMk/>
            <pc:sldMk cId="3029607286" sldId="497"/>
            <ac:spMk id="3" creationId="{A8C0DCE2-BCBB-45FF-9C1D-61DCD6DF4B4B}"/>
          </ac:spMkLst>
        </pc:spChg>
      </pc:sldChg>
      <pc:sldChg chg="modSp">
        <pc:chgData name="Sara Zarazaga Navarro" userId="3d120633-b5e1-4aa4-9335-407903167109" providerId="ADAL" clId="{7FBAC696-C6F6-49B0-8ACE-DA699717776C}" dt="2019-09-09T09:53:59.283" v="23" actId="207"/>
        <pc:sldMkLst>
          <pc:docMk/>
          <pc:sldMk cId="3522544538" sldId="498"/>
        </pc:sldMkLst>
        <pc:spChg chg="mod">
          <ac:chgData name="Sara Zarazaga Navarro" userId="3d120633-b5e1-4aa4-9335-407903167109" providerId="ADAL" clId="{7FBAC696-C6F6-49B0-8ACE-DA699717776C}" dt="2019-09-09T09:53:59.283" v="23" actId="207"/>
          <ac:spMkLst>
            <pc:docMk/>
            <pc:sldMk cId="3522544538" sldId="498"/>
            <ac:spMk id="3" creationId="{E7E5DED2-7AC7-4795-AEDB-299310A0FE6A}"/>
          </ac:spMkLst>
        </pc:spChg>
      </pc:sldChg>
      <pc:sldChg chg="modSp">
        <pc:chgData name="Sara Zarazaga Navarro" userId="3d120633-b5e1-4aa4-9335-407903167109" providerId="ADAL" clId="{7FBAC696-C6F6-49B0-8ACE-DA699717776C}" dt="2019-09-09T09:53:13.482" v="14" actId="207"/>
        <pc:sldMkLst>
          <pc:docMk/>
          <pc:sldMk cId="3252598802" sldId="507"/>
        </pc:sldMkLst>
        <pc:spChg chg="mod">
          <ac:chgData name="Sara Zarazaga Navarro" userId="3d120633-b5e1-4aa4-9335-407903167109" providerId="ADAL" clId="{7FBAC696-C6F6-49B0-8ACE-DA699717776C}" dt="2019-09-09T09:53:13.482" v="14" actId="207"/>
          <ac:spMkLst>
            <pc:docMk/>
            <pc:sldMk cId="3252598802" sldId="507"/>
            <ac:spMk id="6" creationId="{1CDE4047-6714-494B-B3D3-77CE28110254}"/>
          </ac:spMkLst>
        </pc:spChg>
      </pc:sldChg>
      <pc:sldChg chg="modSp">
        <pc:chgData name="Sara Zarazaga Navarro" userId="3d120633-b5e1-4aa4-9335-407903167109" providerId="ADAL" clId="{7FBAC696-C6F6-49B0-8ACE-DA699717776C}" dt="2019-09-09T09:53:30.813" v="17" actId="207"/>
        <pc:sldMkLst>
          <pc:docMk/>
          <pc:sldMk cId="3702346450" sldId="509"/>
        </pc:sldMkLst>
        <pc:spChg chg="mod">
          <ac:chgData name="Sara Zarazaga Navarro" userId="3d120633-b5e1-4aa4-9335-407903167109" providerId="ADAL" clId="{7FBAC696-C6F6-49B0-8ACE-DA699717776C}" dt="2019-09-09T09:53:30.813" v="17" actId="207"/>
          <ac:spMkLst>
            <pc:docMk/>
            <pc:sldMk cId="3702346450" sldId="509"/>
            <ac:spMk id="3" creationId="{A8C0DCE2-BCBB-45FF-9C1D-61DCD6DF4B4B}"/>
          </ac:spMkLst>
        </pc:spChg>
        <pc:spChg chg="mod">
          <ac:chgData name="Sara Zarazaga Navarro" userId="3d120633-b5e1-4aa4-9335-407903167109" providerId="ADAL" clId="{7FBAC696-C6F6-49B0-8ACE-DA699717776C}" dt="2019-09-09T09:53:30.813" v="17" actId="207"/>
          <ac:spMkLst>
            <pc:docMk/>
            <pc:sldMk cId="3702346450" sldId="509"/>
            <ac:spMk id="7" creationId="{BA59E72F-D46A-4877-883A-4AD816ED8800}"/>
          </ac:spMkLst>
        </pc:spChg>
      </pc:sldChg>
      <pc:sldChg chg="modSp">
        <pc:chgData name="Sara Zarazaga Navarro" userId="3d120633-b5e1-4aa4-9335-407903167109" providerId="ADAL" clId="{7FBAC696-C6F6-49B0-8ACE-DA699717776C}" dt="2019-09-09T09:53:40.885" v="19" actId="207"/>
        <pc:sldMkLst>
          <pc:docMk/>
          <pc:sldMk cId="804232534" sldId="510"/>
        </pc:sldMkLst>
        <pc:spChg chg="mod">
          <ac:chgData name="Sara Zarazaga Navarro" userId="3d120633-b5e1-4aa4-9335-407903167109" providerId="ADAL" clId="{7FBAC696-C6F6-49B0-8ACE-DA699717776C}" dt="2019-09-09T09:53:38.237" v="18" actId="207"/>
          <ac:spMkLst>
            <pc:docMk/>
            <pc:sldMk cId="804232534" sldId="510"/>
            <ac:spMk id="7" creationId="{BA59E72F-D46A-4877-883A-4AD816ED8800}"/>
          </ac:spMkLst>
        </pc:spChg>
        <pc:spChg chg="mod">
          <ac:chgData name="Sara Zarazaga Navarro" userId="3d120633-b5e1-4aa4-9335-407903167109" providerId="ADAL" clId="{7FBAC696-C6F6-49B0-8ACE-DA699717776C}" dt="2019-09-09T09:53:38.237" v="18" actId="207"/>
          <ac:spMkLst>
            <pc:docMk/>
            <pc:sldMk cId="804232534" sldId="510"/>
            <ac:spMk id="8" creationId="{7004F4CA-3238-436E-8663-5713BE523F53}"/>
          </ac:spMkLst>
        </pc:spChg>
        <pc:spChg chg="mod">
          <ac:chgData name="Sara Zarazaga Navarro" userId="3d120633-b5e1-4aa4-9335-407903167109" providerId="ADAL" clId="{7FBAC696-C6F6-49B0-8ACE-DA699717776C}" dt="2019-09-09T09:53:40.885" v="19" actId="207"/>
          <ac:spMkLst>
            <pc:docMk/>
            <pc:sldMk cId="804232534" sldId="510"/>
            <ac:spMk id="9" creationId="{36276EC0-A85D-4038-BB81-7263054E254A}"/>
          </ac:spMkLst>
        </pc:spChg>
      </pc:sldChg>
      <pc:sldChg chg="modSp">
        <pc:chgData name="Sara Zarazaga Navarro" userId="3d120633-b5e1-4aa4-9335-407903167109" providerId="ADAL" clId="{7FBAC696-C6F6-49B0-8ACE-DA699717776C}" dt="2019-09-09T09:53:45.058" v="20" actId="207"/>
        <pc:sldMkLst>
          <pc:docMk/>
          <pc:sldMk cId="299053081" sldId="511"/>
        </pc:sldMkLst>
        <pc:spChg chg="mod">
          <ac:chgData name="Sara Zarazaga Navarro" userId="3d120633-b5e1-4aa4-9335-407903167109" providerId="ADAL" clId="{7FBAC696-C6F6-49B0-8ACE-DA699717776C}" dt="2019-09-09T09:53:45.058" v="20" actId="207"/>
          <ac:spMkLst>
            <pc:docMk/>
            <pc:sldMk cId="299053081" sldId="511"/>
            <ac:spMk id="7" creationId="{BA59E72F-D46A-4877-883A-4AD816ED8800}"/>
          </ac:spMkLst>
        </pc:spChg>
        <pc:spChg chg="mod">
          <ac:chgData name="Sara Zarazaga Navarro" userId="3d120633-b5e1-4aa4-9335-407903167109" providerId="ADAL" clId="{7FBAC696-C6F6-49B0-8ACE-DA699717776C}" dt="2019-09-09T09:53:45.058" v="20" actId="207"/>
          <ac:spMkLst>
            <pc:docMk/>
            <pc:sldMk cId="299053081" sldId="511"/>
            <ac:spMk id="10" creationId="{715EDD64-C8E5-4C06-A4F5-C07C83B599CC}"/>
          </ac:spMkLst>
        </pc:spChg>
      </pc:sldChg>
      <pc:sldChg chg="modSp">
        <pc:chgData name="Sara Zarazaga Navarro" userId="3d120633-b5e1-4aa4-9335-407903167109" providerId="ADAL" clId="{7FBAC696-C6F6-49B0-8ACE-DA699717776C}" dt="2019-09-09T09:53:50.192" v="21" actId="207"/>
        <pc:sldMkLst>
          <pc:docMk/>
          <pc:sldMk cId="856151091" sldId="512"/>
        </pc:sldMkLst>
        <pc:spChg chg="mod">
          <ac:chgData name="Sara Zarazaga Navarro" userId="3d120633-b5e1-4aa4-9335-407903167109" providerId="ADAL" clId="{7FBAC696-C6F6-49B0-8ACE-DA699717776C}" dt="2019-09-09T09:53:50.192" v="21" actId="207"/>
          <ac:spMkLst>
            <pc:docMk/>
            <pc:sldMk cId="856151091" sldId="512"/>
            <ac:spMk id="8" creationId="{40C47EFC-5C31-4C29-8DE2-381E1FAE4827}"/>
          </ac:spMkLst>
        </pc:spChg>
        <pc:spChg chg="mod">
          <ac:chgData name="Sara Zarazaga Navarro" userId="3d120633-b5e1-4aa4-9335-407903167109" providerId="ADAL" clId="{7FBAC696-C6F6-49B0-8ACE-DA699717776C}" dt="2019-09-09T09:53:50.192" v="21" actId="207"/>
          <ac:spMkLst>
            <pc:docMk/>
            <pc:sldMk cId="856151091" sldId="512"/>
            <ac:spMk id="9" creationId="{A028DC17-622C-4172-AA95-E7D2843550AD}"/>
          </ac:spMkLst>
        </pc:spChg>
        <pc:spChg chg="mod">
          <ac:chgData name="Sara Zarazaga Navarro" userId="3d120633-b5e1-4aa4-9335-407903167109" providerId="ADAL" clId="{7FBAC696-C6F6-49B0-8ACE-DA699717776C}" dt="2019-09-09T09:53:50.192" v="21" actId="207"/>
          <ac:spMkLst>
            <pc:docMk/>
            <pc:sldMk cId="856151091" sldId="512"/>
            <ac:spMk id="12" creationId="{397F4A53-4BB4-48ED-B7BD-96879CC62214}"/>
          </ac:spMkLst>
        </pc:spChg>
        <pc:spChg chg="mod">
          <ac:chgData name="Sara Zarazaga Navarro" userId="3d120633-b5e1-4aa4-9335-407903167109" providerId="ADAL" clId="{7FBAC696-C6F6-49B0-8ACE-DA699717776C}" dt="2019-09-09T09:53:50.192" v="21" actId="207"/>
          <ac:spMkLst>
            <pc:docMk/>
            <pc:sldMk cId="856151091" sldId="512"/>
            <ac:spMk id="13" creationId="{CE4E2BDD-2AE7-4FC6-A268-0DD1431CFEE5}"/>
          </ac:spMkLst>
        </pc:spChg>
      </pc:sldChg>
      <pc:sldChg chg="modSp">
        <pc:chgData name="Sara Zarazaga Navarro" userId="3d120633-b5e1-4aa4-9335-407903167109" providerId="ADAL" clId="{7FBAC696-C6F6-49B0-8ACE-DA699717776C}" dt="2019-09-09T09:53:54.958" v="22" actId="207"/>
        <pc:sldMkLst>
          <pc:docMk/>
          <pc:sldMk cId="3314300763" sldId="513"/>
        </pc:sldMkLst>
        <pc:spChg chg="mod">
          <ac:chgData name="Sara Zarazaga Navarro" userId="3d120633-b5e1-4aa4-9335-407903167109" providerId="ADAL" clId="{7FBAC696-C6F6-49B0-8ACE-DA699717776C}" dt="2019-09-09T09:53:54.958" v="22" actId="207"/>
          <ac:spMkLst>
            <pc:docMk/>
            <pc:sldMk cId="3314300763" sldId="513"/>
            <ac:spMk id="7" creationId="{8E1CFB4E-43DE-4528-AD91-E2D63CB58C18}"/>
          </ac:spMkLst>
        </pc:spChg>
        <pc:spChg chg="mod">
          <ac:chgData name="Sara Zarazaga Navarro" userId="3d120633-b5e1-4aa4-9335-407903167109" providerId="ADAL" clId="{7FBAC696-C6F6-49B0-8ACE-DA699717776C}" dt="2019-09-09T09:53:54.958" v="22" actId="207"/>
          <ac:spMkLst>
            <pc:docMk/>
            <pc:sldMk cId="3314300763" sldId="513"/>
            <ac:spMk id="9" creationId="{EEEFB7AD-A4C4-4E10-9C18-D06D3C423068}"/>
          </ac:spMkLst>
        </pc:spChg>
      </pc:sldChg>
      <pc:sldChg chg="modSp">
        <pc:chgData name="Sara Zarazaga Navarro" userId="3d120633-b5e1-4aa4-9335-407903167109" providerId="ADAL" clId="{7FBAC696-C6F6-49B0-8ACE-DA699717776C}" dt="2019-09-09T09:54:57.942" v="38" actId="207"/>
        <pc:sldMkLst>
          <pc:docMk/>
          <pc:sldMk cId="0" sldId="517"/>
        </pc:sldMkLst>
        <pc:spChg chg="mod">
          <ac:chgData name="Sara Zarazaga Navarro" userId="3d120633-b5e1-4aa4-9335-407903167109" providerId="ADAL" clId="{7FBAC696-C6F6-49B0-8ACE-DA699717776C}" dt="2019-09-09T09:54:52.492" v="37" actId="207"/>
          <ac:spMkLst>
            <pc:docMk/>
            <pc:sldMk cId="0" sldId="517"/>
            <ac:spMk id="39938" creationId="{69471302-4A17-4FCA-A1DD-4C978C37A9E0}"/>
          </ac:spMkLst>
        </pc:spChg>
        <pc:spChg chg="mod">
          <ac:chgData name="Sara Zarazaga Navarro" userId="3d120633-b5e1-4aa4-9335-407903167109" providerId="ADAL" clId="{7FBAC696-C6F6-49B0-8ACE-DA699717776C}" dt="2019-09-09T09:54:57.942" v="38" actId="207"/>
          <ac:spMkLst>
            <pc:docMk/>
            <pc:sldMk cId="0" sldId="517"/>
            <ac:spMk id="39940" creationId="{D7CB5760-DDF0-4C5A-8732-57FEC8634A5F}"/>
          </ac:spMkLst>
        </pc:spChg>
        <pc:spChg chg="mod">
          <ac:chgData name="Sara Zarazaga Navarro" userId="3d120633-b5e1-4aa4-9335-407903167109" providerId="ADAL" clId="{7FBAC696-C6F6-49B0-8ACE-DA699717776C}" dt="2019-09-09T09:54:57.942" v="38" actId="207"/>
          <ac:spMkLst>
            <pc:docMk/>
            <pc:sldMk cId="0" sldId="517"/>
            <ac:spMk id="39942" creationId="{01CEBB85-FDB6-4E0D-8172-9D1DECF93C9D}"/>
          </ac:spMkLst>
        </pc:spChg>
        <pc:spChg chg="mod">
          <ac:chgData name="Sara Zarazaga Navarro" userId="3d120633-b5e1-4aa4-9335-407903167109" providerId="ADAL" clId="{7FBAC696-C6F6-49B0-8ACE-DA699717776C}" dt="2019-09-09T09:54:57.942" v="38" actId="207"/>
          <ac:spMkLst>
            <pc:docMk/>
            <pc:sldMk cId="0" sldId="517"/>
            <ac:spMk id="39943" creationId="{A5FB1C81-7B4E-4E01-B2D6-E234B8F381A0}"/>
          </ac:spMkLst>
        </pc:spChg>
        <pc:spChg chg="mod">
          <ac:chgData name="Sara Zarazaga Navarro" userId="3d120633-b5e1-4aa4-9335-407903167109" providerId="ADAL" clId="{7FBAC696-C6F6-49B0-8ACE-DA699717776C}" dt="2019-09-09T09:54:57.942" v="38" actId="207"/>
          <ac:spMkLst>
            <pc:docMk/>
            <pc:sldMk cId="0" sldId="517"/>
            <ac:spMk id="39944" creationId="{69423CF9-BD74-495C-BC90-5BFD15BBA450}"/>
          </ac:spMkLst>
        </pc:spChg>
        <pc:spChg chg="mod">
          <ac:chgData name="Sara Zarazaga Navarro" userId="3d120633-b5e1-4aa4-9335-407903167109" providerId="ADAL" clId="{7FBAC696-C6F6-49B0-8ACE-DA699717776C}" dt="2019-09-09T09:54:57.942" v="38" actId="207"/>
          <ac:spMkLst>
            <pc:docMk/>
            <pc:sldMk cId="0" sldId="517"/>
            <ac:spMk id="39945" creationId="{B9724CC4-851D-4DB7-98B4-F8244F7B7461}"/>
          </ac:spMkLst>
        </pc:spChg>
      </pc:sldChg>
      <pc:sldChg chg="modSp">
        <pc:chgData name="Sara Zarazaga Navarro" userId="3d120633-b5e1-4aa4-9335-407903167109" providerId="ADAL" clId="{7FBAC696-C6F6-49B0-8ACE-DA699717776C}" dt="2019-09-09T09:55:56.878" v="48" actId="207"/>
        <pc:sldMkLst>
          <pc:docMk/>
          <pc:sldMk cId="0" sldId="518"/>
        </pc:sldMkLst>
        <pc:spChg chg="mod">
          <ac:chgData name="Sara Zarazaga Navarro" userId="3d120633-b5e1-4aa4-9335-407903167109" providerId="ADAL" clId="{7FBAC696-C6F6-49B0-8ACE-DA699717776C}" dt="2019-09-09T09:55:48.462" v="46" actId="207"/>
          <ac:spMkLst>
            <pc:docMk/>
            <pc:sldMk cId="0" sldId="518"/>
            <ac:spMk id="6" creationId="{88D3C40A-8D8E-40F3-B9A7-FF1726E84BD6}"/>
          </ac:spMkLst>
        </pc:spChg>
        <pc:spChg chg="mod">
          <ac:chgData name="Sara Zarazaga Navarro" userId="3d120633-b5e1-4aa4-9335-407903167109" providerId="ADAL" clId="{7FBAC696-C6F6-49B0-8ACE-DA699717776C}" dt="2019-09-09T09:55:56.878" v="48" actId="207"/>
          <ac:spMkLst>
            <pc:docMk/>
            <pc:sldMk cId="0" sldId="518"/>
            <ac:spMk id="43010" creationId="{1ECBF093-014E-481C-9A8D-C4EAF1CF43DB}"/>
          </ac:spMkLst>
        </pc:spChg>
        <pc:spChg chg="mod">
          <ac:chgData name="Sara Zarazaga Navarro" userId="3d120633-b5e1-4aa4-9335-407903167109" providerId="ADAL" clId="{7FBAC696-C6F6-49B0-8ACE-DA699717776C}" dt="2019-09-09T09:55:54.722" v="47" actId="207"/>
          <ac:spMkLst>
            <pc:docMk/>
            <pc:sldMk cId="0" sldId="518"/>
            <ac:spMk id="50181" creationId="{EDCCE2F7-CDCE-4F6F-8AE0-918614B0A26E}"/>
          </ac:spMkLst>
        </pc:spChg>
      </pc:sldChg>
      <pc:sldChg chg="modSp">
        <pc:chgData name="Sara Zarazaga Navarro" userId="3d120633-b5e1-4aa4-9335-407903167109" providerId="ADAL" clId="{7FBAC696-C6F6-49B0-8ACE-DA699717776C}" dt="2019-09-09T09:56:03.526" v="50" actId="207"/>
        <pc:sldMkLst>
          <pc:docMk/>
          <pc:sldMk cId="0" sldId="519"/>
        </pc:sldMkLst>
        <pc:spChg chg="mod">
          <ac:chgData name="Sara Zarazaga Navarro" userId="3d120633-b5e1-4aa4-9335-407903167109" providerId="ADAL" clId="{7FBAC696-C6F6-49B0-8ACE-DA699717776C}" dt="2019-09-09T09:56:03.526" v="50" actId="207"/>
          <ac:spMkLst>
            <pc:docMk/>
            <pc:sldMk cId="0" sldId="519"/>
            <ac:spMk id="51205" creationId="{6AF4FB29-5358-4727-AFEB-F2D77786FF92}"/>
          </ac:spMkLst>
        </pc:spChg>
        <pc:spChg chg="mod">
          <ac:chgData name="Sara Zarazaga Navarro" userId="3d120633-b5e1-4aa4-9335-407903167109" providerId="ADAL" clId="{7FBAC696-C6F6-49B0-8ACE-DA699717776C}" dt="2019-09-09T09:56:00.774" v="49" actId="207"/>
          <ac:spMkLst>
            <pc:docMk/>
            <pc:sldMk cId="0" sldId="519"/>
            <ac:spMk id="51207" creationId="{A4004E03-1123-415A-82F0-8D335312BF80}"/>
          </ac:spMkLst>
        </pc:spChg>
      </pc:sldChg>
      <pc:sldChg chg="modSp">
        <pc:chgData name="Sara Zarazaga Navarro" userId="3d120633-b5e1-4aa4-9335-407903167109" providerId="ADAL" clId="{7FBAC696-C6F6-49B0-8ACE-DA699717776C}" dt="2019-09-09T09:56:10.590" v="52" actId="207"/>
        <pc:sldMkLst>
          <pc:docMk/>
          <pc:sldMk cId="0" sldId="520"/>
        </pc:sldMkLst>
        <pc:spChg chg="mod">
          <ac:chgData name="Sara Zarazaga Navarro" userId="3d120633-b5e1-4aa4-9335-407903167109" providerId="ADAL" clId="{7FBAC696-C6F6-49B0-8ACE-DA699717776C}" dt="2019-09-09T09:56:10.590" v="52" actId="207"/>
          <ac:spMkLst>
            <pc:docMk/>
            <pc:sldMk cId="0" sldId="520"/>
            <ac:spMk id="52227" creationId="{068784BB-9B82-45A8-AD2C-4E5DD98FA48D}"/>
          </ac:spMkLst>
        </pc:spChg>
        <pc:spChg chg="mod">
          <ac:chgData name="Sara Zarazaga Navarro" userId="3d120633-b5e1-4aa4-9335-407903167109" providerId="ADAL" clId="{7FBAC696-C6F6-49B0-8ACE-DA699717776C}" dt="2019-09-09T09:56:08.034" v="51" actId="207"/>
          <ac:spMkLst>
            <pc:docMk/>
            <pc:sldMk cId="0" sldId="520"/>
            <ac:spMk id="52230" creationId="{CA7ABCBA-C2E1-4989-AC24-759E541B85CE}"/>
          </ac:spMkLst>
        </pc:spChg>
      </pc:sldChg>
      <pc:sldChg chg="modSp">
        <pc:chgData name="Sara Zarazaga Navarro" userId="3d120633-b5e1-4aa4-9335-407903167109" providerId="ADAL" clId="{7FBAC696-C6F6-49B0-8ACE-DA699717776C}" dt="2019-09-09T09:56:17.572" v="54" actId="207"/>
        <pc:sldMkLst>
          <pc:docMk/>
          <pc:sldMk cId="0" sldId="521"/>
        </pc:sldMkLst>
        <pc:spChg chg="mod">
          <ac:chgData name="Sara Zarazaga Navarro" userId="3d120633-b5e1-4aa4-9335-407903167109" providerId="ADAL" clId="{7FBAC696-C6F6-49B0-8ACE-DA699717776C}" dt="2019-09-09T09:56:15.730" v="53" actId="207"/>
          <ac:spMkLst>
            <pc:docMk/>
            <pc:sldMk cId="0" sldId="521"/>
            <ac:spMk id="53250" creationId="{7652E5F9-AE43-4DED-B818-A1968307BF82}"/>
          </ac:spMkLst>
        </pc:spChg>
        <pc:spChg chg="mod">
          <ac:chgData name="Sara Zarazaga Navarro" userId="3d120633-b5e1-4aa4-9335-407903167109" providerId="ADAL" clId="{7FBAC696-C6F6-49B0-8ACE-DA699717776C}" dt="2019-09-09T09:56:17.572" v="54" actId="207"/>
          <ac:spMkLst>
            <pc:docMk/>
            <pc:sldMk cId="0" sldId="521"/>
            <ac:spMk id="53252" creationId="{19AD3826-4F6E-47A7-90AF-7770E4CE9CA6}"/>
          </ac:spMkLst>
        </pc:spChg>
      </pc:sldChg>
      <pc:sldChg chg="modSp">
        <pc:chgData name="Sara Zarazaga Navarro" userId="3d120633-b5e1-4aa4-9335-407903167109" providerId="ADAL" clId="{7FBAC696-C6F6-49B0-8ACE-DA699717776C}" dt="2019-09-09T09:56:21.117" v="55" actId="207"/>
        <pc:sldMkLst>
          <pc:docMk/>
          <pc:sldMk cId="0" sldId="522"/>
        </pc:sldMkLst>
        <pc:spChg chg="mod">
          <ac:chgData name="Sara Zarazaga Navarro" userId="3d120633-b5e1-4aa4-9335-407903167109" providerId="ADAL" clId="{7FBAC696-C6F6-49B0-8ACE-DA699717776C}" dt="2019-09-09T09:56:21.117" v="55" actId="207"/>
          <ac:spMkLst>
            <pc:docMk/>
            <pc:sldMk cId="0" sldId="522"/>
            <ac:spMk id="54275" creationId="{3F4F9DA6-3DAF-476E-B5EE-216F6F488CE0}"/>
          </ac:spMkLst>
        </pc:spChg>
      </pc:sldChg>
      <pc:sldChg chg="modSp">
        <pc:chgData name="Sara Zarazaga Navarro" userId="3d120633-b5e1-4aa4-9335-407903167109" providerId="ADAL" clId="{7FBAC696-C6F6-49B0-8ACE-DA699717776C}" dt="2019-09-09T09:56:28.227" v="57" actId="207"/>
        <pc:sldMkLst>
          <pc:docMk/>
          <pc:sldMk cId="0" sldId="523"/>
        </pc:sldMkLst>
        <pc:spChg chg="mod">
          <ac:chgData name="Sara Zarazaga Navarro" userId="3d120633-b5e1-4aa4-9335-407903167109" providerId="ADAL" clId="{7FBAC696-C6F6-49B0-8ACE-DA699717776C}" dt="2019-09-09T09:56:28.227" v="57" actId="207"/>
          <ac:spMkLst>
            <pc:docMk/>
            <pc:sldMk cId="0" sldId="523"/>
            <ac:spMk id="55298" creationId="{EF99B7F0-A7E1-40D4-8CE5-7ADEDD2AFE2A}"/>
          </ac:spMkLst>
        </pc:spChg>
      </pc:sldChg>
    </pc:docChg>
  </pc:docChgLst>
  <pc:docChgLst>
    <pc:chgData name="Sara Zarazaga Navarro" userId="S::szarazaga@fcirce.es::3d120633-b5e1-4aa4-9335-407903167109" providerId="AD" clId="Web-{4B084ED7-C9D8-9D7C-273A-684ED2BB2E1D}"/>
    <pc:docChg chg="modSld">
      <pc:chgData name="Sara Zarazaga Navarro" userId="S::szarazaga@fcirce.es::3d120633-b5e1-4aa4-9335-407903167109" providerId="AD" clId="Web-{4B084ED7-C9D8-9D7C-273A-684ED2BB2E1D}" dt="2019-09-09T10:17:12.320" v="4"/>
      <pc:docMkLst>
        <pc:docMk/>
      </pc:docMkLst>
      <pc:sldChg chg="modSp">
        <pc:chgData name="Sara Zarazaga Navarro" userId="S::szarazaga@fcirce.es::3d120633-b5e1-4aa4-9335-407903167109" providerId="AD" clId="Web-{4B084ED7-C9D8-9D7C-273A-684ED2BB2E1D}" dt="2019-09-09T10:16:59.602" v="0"/>
        <pc:sldMkLst>
          <pc:docMk/>
          <pc:sldMk cId="3702346450" sldId="509"/>
        </pc:sldMkLst>
        <pc:spChg chg="mod">
          <ac:chgData name="Sara Zarazaga Navarro" userId="S::szarazaga@fcirce.es::3d120633-b5e1-4aa4-9335-407903167109" providerId="AD" clId="Web-{4B084ED7-C9D8-9D7C-273A-684ED2BB2E1D}" dt="2019-09-09T10:16:59.602" v="0"/>
          <ac:spMkLst>
            <pc:docMk/>
            <pc:sldMk cId="3702346450" sldId="509"/>
            <ac:spMk id="7" creationId="{BA59E72F-D46A-4877-883A-4AD816ED8800}"/>
          </ac:spMkLst>
        </pc:spChg>
      </pc:sldChg>
      <pc:sldChg chg="modSp">
        <pc:chgData name="Sara Zarazaga Navarro" userId="S::szarazaga@fcirce.es::3d120633-b5e1-4aa4-9335-407903167109" providerId="AD" clId="Web-{4B084ED7-C9D8-9D7C-273A-684ED2BB2E1D}" dt="2019-09-09T10:17:02.961" v="1"/>
        <pc:sldMkLst>
          <pc:docMk/>
          <pc:sldMk cId="804232534" sldId="510"/>
        </pc:sldMkLst>
        <pc:spChg chg="mod">
          <ac:chgData name="Sara Zarazaga Navarro" userId="S::szarazaga@fcirce.es::3d120633-b5e1-4aa4-9335-407903167109" providerId="AD" clId="Web-{4B084ED7-C9D8-9D7C-273A-684ED2BB2E1D}" dt="2019-09-09T10:17:02.961" v="1"/>
          <ac:spMkLst>
            <pc:docMk/>
            <pc:sldMk cId="804232534" sldId="510"/>
            <ac:spMk id="7" creationId="{BA59E72F-D46A-4877-883A-4AD816ED8800}"/>
          </ac:spMkLst>
        </pc:spChg>
      </pc:sldChg>
      <pc:sldChg chg="modSp">
        <pc:chgData name="Sara Zarazaga Navarro" userId="S::szarazaga@fcirce.es::3d120633-b5e1-4aa4-9335-407903167109" providerId="AD" clId="Web-{4B084ED7-C9D8-9D7C-273A-684ED2BB2E1D}" dt="2019-09-09T10:17:07.445" v="2"/>
        <pc:sldMkLst>
          <pc:docMk/>
          <pc:sldMk cId="299053081" sldId="511"/>
        </pc:sldMkLst>
        <pc:spChg chg="mod">
          <ac:chgData name="Sara Zarazaga Navarro" userId="S::szarazaga@fcirce.es::3d120633-b5e1-4aa4-9335-407903167109" providerId="AD" clId="Web-{4B084ED7-C9D8-9D7C-273A-684ED2BB2E1D}" dt="2019-09-09T10:17:07.445" v="2"/>
          <ac:spMkLst>
            <pc:docMk/>
            <pc:sldMk cId="299053081" sldId="511"/>
            <ac:spMk id="7" creationId="{BA59E72F-D46A-4877-883A-4AD816ED8800}"/>
          </ac:spMkLst>
        </pc:spChg>
      </pc:sldChg>
      <pc:sldChg chg="modSp">
        <pc:chgData name="Sara Zarazaga Navarro" userId="S::szarazaga@fcirce.es::3d120633-b5e1-4aa4-9335-407903167109" providerId="AD" clId="Web-{4B084ED7-C9D8-9D7C-273A-684ED2BB2E1D}" dt="2019-09-09T10:17:12.320" v="4"/>
        <pc:sldMkLst>
          <pc:docMk/>
          <pc:sldMk cId="856151091" sldId="512"/>
        </pc:sldMkLst>
        <pc:spChg chg="mod">
          <ac:chgData name="Sara Zarazaga Navarro" userId="S::szarazaga@fcirce.es::3d120633-b5e1-4aa4-9335-407903167109" providerId="AD" clId="Web-{4B084ED7-C9D8-9D7C-273A-684ED2BB2E1D}" dt="2019-09-09T10:17:12.289" v="3"/>
          <ac:spMkLst>
            <pc:docMk/>
            <pc:sldMk cId="856151091" sldId="512"/>
            <ac:spMk id="8" creationId="{40C47EFC-5C31-4C29-8DE2-381E1FAE4827}"/>
          </ac:spMkLst>
        </pc:spChg>
        <pc:spChg chg="mod">
          <ac:chgData name="Sara Zarazaga Navarro" userId="S::szarazaga@fcirce.es::3d120633-b5e1-4aa4-9335-407903167109" providerId="AD" clId="Web-{4B084ED7-C9D8-9D7C-273A-684ED2BB2E1D}" dt="2019-09-09T10:17:12.320" v="4"/>
          <ac:spMkLst>
            <pc:docMk/>
            <pc:sldMk cId="856151091" sldId="512"/>
            <ac:spMk id="12" creationId="{397F4A53-4BB4-48ED-B7BD-96879CC62214}"/>
          </ac:spMkLst>
        </pc:spChg>
      </pc:sldChg>
    </pc:docChg>
  </pc:docChgLst>
  <pc:docChgLst>
    <pc:chgData name="Sara Zarazaga Navarro" userId="S::szarazaga@fcirce.es::3d120633-b5e1-4aa4-9335-407903167109" providerId="AD" clId="Web-{C9D63653-1A76-A002-5586-BB93A30FCE36}"/>
    <pc:docChg chg="delSld">
      <pc:chgData name="Sara Zarazaga Navarro" userId="S::szarazaga@fcirce.es::3d120633-b5e1-4aa4-9335-407903167109" providerId="AD" clId="Web-{C9D63653-1A76-A002-5586-BB93A30FCE36}" dt="2019-09-09T10:18:48.259" v="0"/>
      <pc:docMkLst>
        <pc:docMk/>
      </pc:docMkLst>
      <pc:sldChg chg="del">
        <pc:chgData name="Sara Zarazaga Navarro" userId="S::szarazaga@fcirce.es::3d120633-b5e1-4aa4-9335-407903167109" providerId="AD" clId="Web-{C9D63653-1A76-A002-5586-BB93A30FCE36}" dt="2019-09-09T10:18:48.259" v="0"/>
        <pc:sldMkLst>
          <pc:docMk/>
          <pc:sldMk cId="1017086673" sldId="28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FC5FB-F97A-4E37-8AF7-0D822AFB9E15}" type="datetimeFigureOut">
              <a:rPr lang="de-DE" smtClean="0"/>
              <a:t>29.10.2019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3</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37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12</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37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13</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73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14</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25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15</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42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16</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21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17</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723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18</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14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19</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968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20</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49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21</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24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4</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25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22</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433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23</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393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24</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7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25</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54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6304C7B-D544-437C-8010-FF292DD27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19DDFB6-D7E2-4715-9FD2-BC933D28A493}" type="slidenum">
              <a:rPr lang="es-ES" altLang="en-US"/>
              <a:pPr>
                <a:spcBef>
                  <a:spcPct val="0"/>
                </a:spcBef>
              </a:pPr>
              <a:t>26</a:t>
            </a:fld>
            <a:endParaRPr lang="es-ES" altLang="en-US"/>
          </a:p>
        </p:txBody>
      </p:sp>
      <p:sp>
        <p:nvSpPr>
          <p:cNvPr id="89091" name="Rectangle 2">
            <a:extLst>
              <a:ext uri="{FF2B5EF4-FFF2-40B4-BE49-F238E27FC236}">
                <a16:creationId xmlns:a16="http://schemas.microsoft.com/office/drawing/2014/main" id="{7EE45D9B-D91E-4D10-8005-89542DE59BD0}"/>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161D19F-2EA8-4866-A039-AEC678149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4C775231-2955-488F-8C5C-392D08739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F4E193-7554-4D84-B00F-A94AE317C2F4}" type="slidenum">
              <a:rPr lang="es-ES" altLang="en-US"/>
              <a:pPr>
                <a:spcBef>
                  <a:spcPct val="0"/>
                </a:spcBef>
              </a:pPr>
              <a:t>27</a:t>
            </a:fld>
            <a:endParaRPr lang="es-ES" altLang="en-US"/>
          </a:p>
        </p:txBody>
      </p:sp>
      <p:sp>
        <p:nvSpPr>
          <p:cNvPr id="90115" name="Rectangle 2">
            <a:extLst>
              <a:ext uri="{FF2B5EF4-FFF2-40B4-BE49-F238E27FC236}">
                <a16:creationId xmlns:a16="http://schemas.microsoft.com/office/drawing/2014/main" id="{512F9825-44A2-404A-B3DD-D961E17FC8B2}"/>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4200BBD-1AEC-4348-A03B-AB8AA2729C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BABA3A9-0EE7-4144-904E-05F4468CA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6965D7-DC76-4AE7-88D9-890CC520AA2B}" type="slidenum">
              <a:rPr lang="es-ES" altLang="en-US"/>
              <a:pPr>
                <a:spcBef>
                  <a:spcPct val="0"/>
                </a:spcBef>
              </a:pPr>
              <a:t>28</a:t>
            </a:fld>
            <a:endParaRPr lang="es-ES" altLang="en-US"/>
          </a:p>
        </p:txBody>
      </p:sp>
      <p:sp>
        <p:nvSpPr>
          <p:cNvPr id="91139" name="Rectangle 2">
            <a:extLst>
              <a:ext uri="{FF2B5EF4-FFF2-40B4-BE49-F238E27FC236}">
                <a16:creationId xmlns:a16="http://schemas.microsoft.com/office/drawing/2014/main" id="{6374C841-760C-4DFA-9F14-F8CB0321962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D4E32E89-C663-4A05-8476-CCAE06DF1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018CEB9-2B48-4199-AE35-CFC5787004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A33183-8C3B-495F-B53A-E638660BE9AA}" type="slidenum">
              <a:rPr lang="es-ES" altLang="en-US"/>
              <a:pPr>
                <a:spcBef>
                  <a:spcPct val="0"/>
                </a:spcBef>
              </a:pPr>
              <a:t>29</a:t>
            </a:fld>
            <a:endParaRPr lang="es-ES" altLang="en-US"/>
          </a:p>
        </p:txBody>
      </p:sp>
      <p:sp>
        <p:nvSpPr>
          <p:cNvPr id="92163" name="Rectangle 2">
            <a:extLst>
              <a:ext uri="{FF2B5EF4-FFF2-40B4-BE49-F238E27FC236}">
                <a16:creationId xmlns:a16="http://schemas.microsoft.com/office/drawing/2014/main" id="{237231F0-B5AE-4B39-B4D1-1CA01FA2603D}"/>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CF44CABC-C11A-4546-80FD-232C25C485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6C69C44-2A7B-46F1-ABD7-D5770B570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F1EDC4-7846-4320-AA8D-604142978314}" type="slidenum">
              <a:rPr lang="es-ES" altLang="en-US"/>
              <a:pPr>
                <a:spcBef>
                  <a:spcPct val="0"/>
                </a:spcBef>
              </a:pPr>
              <a:t>30</a:t>
            </a:fld>
            <a:endParaRPr lang="es-ES" altLang="en-US"/>
          </a:p>
        </p:txBody>
      </p:sp>
      <p:sp>
        <p:nvSpPr>
          <p:cNvPr id="93187" name="Rectangle 2">
            <a:extLst>
              <a:ext uri="{FF2B5EF4-FFF2-40B4-BE49-F238E27FC236}">
                <a16:creationId xmlns:a16="http://schemas.microsoft.com/office/drawing/2014/main" id="{64D3C5BC-8D90-4D71-84E0-D6C51833127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F8CB99B-5713-4FED-A930-6420078013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4792A01E-F134-4662-9EF9-818E23841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CEC894-7518-4C22-AD46-B63C8DE5B7FC}" type="slidenum">
              <a:rPr lang="es-ES" altLang="en-US"/>
              <a:pPr>
                <a:spcBef>
                  <a:spcPct val="0"/>
                </a:spcBef>
              </a:pPr>
              <a:t>31</a:t>
            </a:fld>
            <a:endParaRPr lang="es-ES" altLang="en-US"/>
          </a:p>
        </p:txBody>
      </p:sp>
      <p:sp>
        <p:nvSpPr>
          <p:cNvPr id="94211" name="Rectangle 2">
            <a:extLst>
              <a:ext uri="{FF2B5EF4-FFF2-40B4-BE49-F238E27FC236}">
                <a16:creationId xmlns:a16="http://schemas.microsoft.com/office/drawing/2014/main" id="{ED7DCEA7-56A3-496D-80DF-2AA544AD8399}"/>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3C2F74C-7D5C-4912-9768-9A3126A94A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5</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153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7790A3C-C234-47EF-9AC7-E9B0CBFB7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0A1217-1E53-4A0D-975C-AFB2D4BD156A}" type="slidenum">
              <a:rPr lang="es-ES" altLang="en-US"/>
              <a:pPr>
                <a:spcBef>
                  <a:spcPct val="0"/>
                </a:spcBef>
              </a:pPr>
              <a:t>32</a:t>
            </a:fld>
            <a:endParaRPr lang="es-ES" altLang="en-US"/>
          </a:p>
        </p:txBody>
      </p:sp>
      <p:sp>
        <p:nvSpPr>
          <p:cNvPr id="95235" name="Rectangle 2">
            <a:extLst>
              <a:ext uri="{FF2B5EF4-FFF2-40B4-BE49-F238E27FC236}">
                <a16:creationId xmlns:a16="http://schemas.microsoft.com/office/drawing/2014/main" id="{1F9C9059-32EE-4CED-9D4B-025A2D47E1BC}"/>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41CE53E-5589-4A53-B75E-44CF677393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8198300-6F3C-4D5D-A8FE-AFABA4FEBC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34119E-5771-4B1E-B0FE-6AB7E173EC96}" type="slidenum">
              <a:rPr lang="es-ES" altLang="en-US"/>
              <a:pPr>
                <a:spcBef>
                  <a:spcPct val="0"/>
                </a:spcBef>
              </a:pPr>
              <a:t>33</a:t>
            </a:fld>
            <a:endParaRPr lang="es-ES" altLang="en-US"/>
          </a:p>
        </p:txBody>
      </p:sp>
      <p:sp>
        <p:nvSpPr>
          <p:cNvPr id="96259" name="Rectangle 2">
            <a:extLst>
              <a:ext uri="{FF2B5EF4-FFF2-40B4-BE49-F238E27FC236}">
                <a16:creationId xmlns:a16="http://schemas.microsoft.com/office/drawing/2014/main" id="{40966092-7867-4B07-A41E-BA83E97DC683}"/>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58EDB865-B0FE-433E-8E58-18C17C8EA4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07750EF-DF33-4498-8C63-2FA9F28EA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B33F5E-6FD0-4878-AAB4-60B0383A643D}" type="slidenum">
              <a:rPr lang="es-ES" altLang="en-US"/>
              <a:pPr>
                <a:spcBef>
                  <a:spcPct val="0"/>
                </a:spcBef>
              </a:pPr>
              <a:t>34</a:t>
            </a:fld>
            <a:endParaRPr lang="es-ES" altLang="en-US"/>
          </a:p>
        </p:txBody>
      </p:sp>
      <p:sp>
        <p:nvSpPr>
          <p:cNvPr id="97283" name="Rectangle 2">
            <a:extLst>
              <a:ext uri="{FF2B5EF4-FFF2-40B4-BE49-F238E27FC236}">
                <a16:creationId xmlns:a16="http://schemas.microsoft.com/office/drawing/2014/main" id="{D647529E-3B0E-418A-BF16-E8379C9FF0E3}"/>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1F13A2B1-38DD-4419-ADF9-AB987B988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690FF68-E056-4F6F-857E-AB5C0CCA82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CBAD59A-6EC1-4CC1-9EC7-365D1AB2D4D9}" type="slidenum">
              <a:rPr lang="es-ES" altLang="en-US"/>
              <a:pPr>
                <a:spcBef>
                  <a:spcPct val="0"/>
                </a:spcBef>
              </a:pPr>
              <a:t>35</a:t>
            </a:fld>
            <a:endParaRPr lang="es-ES" altLang="en-US"/>
          </a:p>
        </p:txBody>
      </p:sp>
      <p:sp>
        <p:nvSpPr>
          <p:cNvPr id="98307" name="Rectangle 2">
            <a:extLst>
              <a:ext uri="{FF2B5EF4-FFF2-40B4-BE49-F238E27FC236}">
                <a16:creationId xmlns:a16="http://schemas.microsoft.com/office/drawing/2014/main" id="{433BB102-8C24-4E37-818B-459456D636F9}"/>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2BA02957-79D1-4267-AEC5-7BC3C895D0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D402EE56-3B4A-4A7A-8180-57DA51DC91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4DB578-DA5E-4794-8390-BAD1BF53EDF6}" type="slidenum">
              <a:rPr lang="es-ES" altLang="en-US"/>
              <a:pPr>
                <a:spcBef>
                  <a:spcPct val="0"/>
                </a:spcBef>
              </a:pPr>
              <a:t>36</a:t>
            </a:fld>
            <a:endParaRPr lang="es-ES" altLang="en-US"/>
          </a:p>
        </p:txBody>
      </p:sp>
      <p:sp>
        <p:nvSpPr>
          <p:cNvPr id="99331" name="Rectangle 2">
            <a:extLst>
              <a:ext uri="{FF2B5EF4-FFF2-40B4-BE49-F238E27FC236}">
                <a16:creationId xmlns:a16="http://schemas.microsoft.com/office/drawing/2014/main" id="{0EF6A150-63EB-4788-9C79-B8037BB3540E}"/>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0F24E55C-1FAB-4358-9335-B5F095B8E7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52CA6D9-0F70-424E-BED2-66B1A8098C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A0EF07-EADE-4947-B23B-CEDA1C2BD6A2}" type="slidenum">
              <a:rPr lang="es-ES" altLang="en-US"/>
              <a:pPr>
                <a:spcBef>
                  <a:spcPct val="0"/>
                </a:spcBef>
              </a:pPr>
              <a:t>37</a:t>
            </a:fld>
            <a:endParaRPr lang="es-ES" altLang="en-US"/>
          </a:p>
        </p:txBody>
      </p:sp>
      <p:sp>
        <p:nvSpPr>
          <p:cNvPr id="100355" name="Rectangle 2">
            <a:extLst>
              <a:ext uri="{FF2B5EF4-FFF2-40B4-BE49-F238E27FC236}">
                <a16:creationId xmlns:a16="http://schemas.microsoft.com/office/drawing/2014/main" id="{0B38E029-4257-4622-84C0-C04630C4F05A}"/>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D37A5ED6-43DC-4EBE-BACA-4BD52975C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52B412D-BDE9-4761-988A-4F3AFA6C07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C4A0991-78D4-4ED5-B52A-DEBCBB52C6BA}" type="slidenum">
              <a:rPr lang="es-ES" altLang="en-US"/>
              <a:pPr>
                <a:spcBef>
                  <a:spcPct val="0"/>
                </a:spcBef>
              </a:pPr>
              <a:t>38</a:t>
            </a:fld>
            <a:endParaRPr lang="es-ES" altLang="en-US"/>
          </a:p>
        </p:txBody>
      </p:sp>
      <p:sp>
        <p:nvSpPr>
          <p:cNvPr id="101379" name="Rectangle 2">
            <a:extLst>
              <a:ext uri="{FF2B5EF4-FFF2-40B4-BE49-F238E27FC236}">
                <a16:creationId xmlns:a16="http://schemas.microsoft.com/office/drawing/2014/main" id="{77120C8C-3E66-4098-888A-507464CD08C6}"/>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C794F87-FA75-4DBB-A222-F9FD90005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2CCFDDE1-63B9-450B-A99D-DA308C562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B1B021-48C0-4FC4-A6BB-568C0910EFB7}" type="slidenum">
              <a:rPr lang="es-ES" altLang="en-US"/>
              <a:pPr>
                <a:spcBef>
                  <a:spcPct val="0"/>
                </a:spcBef>
              </a:pPr>
              <a:t>39</a:t>
            </a:fld>
            <a:endParaRPr lang="es-ES" altLang="en-US"/>
          </a:p>
        </p:txBody>
      </p:sp>
      <p:sp>
        <p:nvSpPr>
          <p:cNvPr id="102403" name="Rectangle 2">
            <a:extLst>
              <a:ext uri="{FF2B5EF4-FFF2-40B4-BE49-F238E27FC236}">
                <a16:creationId xmlns:a16="http://schemas.microsoft.com/office/drawing/2014/main" id="{55F2B8E3-4D6F-4625-95A1-E33DF260C7AC}"/>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2CFD6E5-6087-49FD-BD9A-CDD1EA5EF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665620C-E161-45FA-A031-88C67DC7E8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BC4E4F-1A12-4833-9DE2-328E08CE5BFE}" type="slidenum">
              <a:rPr lang="es-ES" altLang="en-US"/>
              <a:pPr>
                <a:spcBef>
                  <a:spcPct val="0"/>
                </a:spcBef>
              </a:pPr>
              <a:t>40</a:t>
            </a:fld>
            <a:endParaRPr lang="es-ES" altLang="en-US"/>
          </a:p>
        </p:txBody>
      </p:sp>
      <p:sp>
        <p:nvSpPr>
          <p:cNvPr id="103427" name="Rectangle 2">
            <a:extLst>
              <a:ext uri="{FF2B5EF4-FFF2-40B4-BE49-F238E27FC236}">
                <a16:creationId xmlns:a16="http://schemas.microsoft.com/office/drawing/2014/main" id="{E6804B2A-89A4-4552-905E-C103E7C4B109}"/>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A26FFB5F-E0DC-4F6F-8264-1D3E5D1C5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1B82FAA-3D90-4D0C-AA26-0952EA5F5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1348DDB-9B66-4E88-82ED-FC64E06B44EE}" type="slidenum">
              <a:rPr lang="es-ES" altLang="en-US"/>
              <a:pPr>
                <a:spcBef>
                  <a:spcPct val="0"/>
                </a:spcBef>
              </a:pPr>
              <a:t>41</a:t>
            </a:fld>
            <a:endParaRPr lang="es-ES" altLang="en-US"/>
          </a:p>
        </p:txBody>
      </p:sp>
      <p:sp>
        <p:nvSpPr>
          <p:cNvPr id="104451" name="Rectangle 2">
            <a:extLst>
              <a:ext uri="{FF2B5EF4-FFF2-40B4-BE49-F238E27FC236}">
                <a16:creationId xmlns:a16="http://schemas.microsoft.com/office/drawing/2014/main" id="{A46D2A65-73B6-4EF5-A0A9-B01B1BCC527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A7BE0E6D-6C5F-4331-84F9-49C37244ED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6</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541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18E59D6-987E-4D2E-AD8A-18F15EBB6D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D031D6-4E22-4B0F-BB9F-F73BF575C5A3}" type="slidenum">
              <a:rPr lang="es-ES" altLang="en-US"/>
              <a:pPr>
                <a:spcBef>
                  <a:spcPct val="0"/>
                </a:spcBef>
              </a:pPr>
              <a:t>42</a:t>
            </a:fld>
            <a:endParaRPr lang="es-ES" altLang="en-US"/>
          </a:p>
        </p:txBody>
      </p:sp>
      <p:sp>
        <p:nvSpPr>
          <p:cNvPr id="105475" name="Rectangle 2">
            <a:extLst>
              <a:ext uri="{FF2B5EF4-FFF2-40B4-BE49-F238E27FC236}">
                <a16:creationId xmlns:a16="http://schemas.microsoft.com/office/drawing/2014/main" id="{E936FA1C-2984-48E7-B5DA-3FD6DE796707}"/>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F38DC90A-5E10-467D-B13D-89164E97C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238008-0C65-4154-8D74-9AE6A9C91C4D}" type="slidenum">
              <a:rPr lang="de-DE" smtClean="0"/>
              <a:t>46</a:t>
            </a:fld>
            <a:endParaRPr lang="de-DE"/>
          </a:p>
        </p:txBody>
      </p:sp>
    </p:spTree>
    <p:extLst>
      <p:ext uri="{BB962C8B-B14F-4D97-AF65-F5344CB8AC3E}">
        <p14:creationId xmlns:p14="http://schemas.microsoft.com/office/powerpoint/2010/main" val="3227680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846F8464-A6E3-472C-B7F8-4DBF47B481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2F81F0-39A5-4D8A-88D9-48D6D60557A4}" type="slidenum">
              <a:rPr lang="es-ES" altLang="en-US"/>
              <a:pPr>
                <a:spcBef>
                  <a:spcPct val="0"/>
                </a:spcBef>
              </a:pPr>
              <a:t>47</a:t>
            </a:fld>
            <a:endParaRPr lang="es-ES" altLang="en-US"/>
          </a:p>
        </p:txBody>
      </p:sp>
      <p:sp>
        <p:nvSpPr>
          <p:cNvPr id="106499" name="Rectangle 2">
            <a:extLst>
              <a:ext uri="{FF2B5EF4-FFF2-40B4-BE49-F238E27FC236}">
                <a16:creationId xmlns:a16="http://schemas.microsoft.com/office/drawing/2014/main" id="{E71311F3-9029-4851-98EA-C69FBD786AFA}"/>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C6C8FE14-2817-41C6-9841-A2915C48F6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94087E4-4B47-4870-A885-BFDB6A85B3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1F0917-AD71-4E50-A11E-EBC2EFC74148}" type="slidenum">
              <a:rPr lang="es-ES" altLang="en-US"/>
              <a:pPr>
                <a:spcBef>
                  <a:spcPct val="0"/>
                </a:spcBef>
              </a:pPr>
              <a:t>48</a:t>
            </a:fld>
            <a:endParaRPr lang="es-ES" altLang="en-US"/>
          </a:p>
        </p:txBody>
      </p:sp>
      <p:sp>
        <p:nvSpPr>
          <p:cNvPr id="107523" name="Rectangle 2">
            <a:extLst>
              <a:ext uri="{FF2B5EF4-FFF2-40B4-BE49-F238E27FC236}">
                <a16:creationId xmlns:a16="http://schemas.microsoft.com/office/drawing/2014/main" id="{15890E9A-10A7-4262-BC8F-699C4F2D2A91}"/>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432CFC9-EAB3-4271-AF54-B22A50712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7</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16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8</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45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9</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10</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55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25A7356D-3761-4607-8FBA-952DED959C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23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23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23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23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47F436-8A88-42A6-9F06-56617735B417}" type="slidenum">
              <a:rPr lang="es-ES" altLang="en-US"/>
              <a:pPr>
                <a:spcBef>
                  <a:spcPct val="0"/>
                </a:spcBef>
              </a:pPr>
              <a:t>11</a:t>
            </a:fld>
            <a:endParaRPr lang="es-ES" altLang="en-US"/>
          </a:p>
        </p:txBody>
      </p:sp>
      <p:sp>
        <p:nvSpPr>
          <p:cNvPr id="90115" name="Rectangle 2">
            <a:extLst>
              <a:ext uri="{FF2B5EF4-FFF2-40B4-BE49-F238E27FC236}">
                <a16:creationId xmlns:a16="http://schemas.microsoft.com/office/drawing/2014/main" id="{C325BD89-13C7-47A4-84F2-5E1EC98082FD}"/>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C966EDE-2B90-4A41-AD9C-BA7906F1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17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298942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20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29.10.2019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29.10.2019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29.10.2019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fld id="{69C8C11C-252D-4E31-B211-61D9BDB45342}" type="datetime1">
              <a:rPr lang="de-DE" smtClean="0"/>
              <a:t>29.10.2019</a:t>
            </a:fld>
            <a:endParaRPr lang="de-DE" dirty="0"/>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6"/>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 id="2147483662" r:id="rId14"/>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docid=iYQ88TPk3chaWM&amp;tbnid=I5XnAv34Z1BfPM:&amp;ved=0CAUQjRw&amp;url=http://www.fisicanet.com.ar/fisica/termodinamica/ap07_ciclos_termicos.php&amp;ei=Dj0LU9HCIqWO0AWoqICoCg&amp;bvm=bv.61725948,d.d2k&amp;psig=AFQjCNEwKTkYWPNXbcpuLkRSuBSpog2A3A&amp;ust=1393331821119703"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4.xml"/><Relationship Id="rId4" Type="http://schemas.openxmlformats.org/officeDocument/2006/relationships/image" Target="../media/image51.emf"/></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7.jpeg"/><Relationship Id="rId4" Type="http://schemas.openxmlformats.org/officeDocument/2006/relationships/hyperlink" Target="http://go2.wordpress.com/?id=725X1342&amp;site=jonathansanchogarcia.wordpress.com&amp;url=http%3A%2F%2Fjonathansanchogarcia.files.wordpress.com%2F2008%2F11%2Ftransformador.jpg&amp;sref=http%3A%2F%2Fjonathansanchogarcia.wordpress.com%2F2008%2F11%2F04%2Ftransformador%2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1.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7" y="3771074"/>
            <a:ext cx="3816424" cy="892552"/>
          </a:xfrm>
          <a:prstGeom prst="rect">
            <a:avLst/>
          </a:prstGeom>
          <a:noFill/>
        </p:spPr>
        <p:txBody>
          <a:bodyPr wrap="square" rtlCol="0">
            <a:spAutoFit/>
          </a:bodyPr>
          <a:lstStyle/>
          <a:p>
            <a:r>
              <a:rPr lang="es-ES" sz="2600" b="1" dirty="0">
                <a:solidFill>
                  <a:schemeClr val="tx1">
                    <a:lumMod val="85000"/>
                    <a:lumOff val="15000"/>
                  </a:schemeClr>
                </a:solidFill>
                <a:latin typeface="+mj-lt"/>
                <a:cs typeface="Arial" panose="020B0604020202020204" pitchFamily="34" charset="0"/>
              </a:rPr>
              <a:t>Eficiencia Energética en</a:t>
            </a:r>
            <a:r>
              <a:rPr lang="en-GB" sz="2400" b="1" dirty="0">
                <a:solidFill>
                  <a:schemeClr val="tx1">
                    <a:lumMod val="85000"/>
                    <a:lumOff val="15000"/>
                  </a:schemeClr>
                </a:solidFill>
                <a:latin typeface="+mj-lt"/>
                <a:cs typeface="Arial" panose="020B0604020202020204" pitchFamily="34" charset="0"/>
              </a:rPr>
              <a:t> </a:t>
            </a:r>
            <a:r>
              <a:rPr lang="en-GB" sz="2400" b="1" dirty="0" err="1">
                <a:solidFill>
                  <a:schemeClr val="tx1">
                    <a:lumMod val="85000"/>
                    <a:lumOff val="15000"/>
                  </a:schemeClr>
                </a:solidFill>
                <a:latin typeface="+mj-lt"/>
                <a:cs typeface="Arial" panose="020B0604020202020204" pitchFamily="34" charset="0"/>
              </a:rPr>
              <a:t>procesos</a:t>
            </a:r>
            <a:r>
              <a:rPr lang="en-GB" sz="2400" b="1" dirty="0">
                <a:solidFill>
                  <a:schemeClr val="tx1">
                    <a:lumMod val="85000"/>
                    <a:lumOff val="15000"/>
                  </a:schemeClr>
                </a:solidFill>
                <a:latin typeface="+mj-lt"/>
                <a:cs typeface="Arial" panose="020B0604020202020204" pitchFamily="34" charset="0"/>
              </a:rPr>
              <a:t> </a:t>
            </a:r>
            <a:r>
              <a:rPr lang="en-GB" sz="2400" b="1" dirty="0" err="1">
                <a:solidFill>
                  <a:schemeClr val="tx1">
                    <a:lumMod val="85000"/>
                    <a:lumOff val="15000"/>
                  </a:schemeClr>
                </a:solidFill>
                <a:latin typeface="+mj-lt"/>
                <a:cs typeface="Arial" panose="020B0604020202020204" pitchFamily="34" charset="0"/>
              </a:rPr>
              <a:t>eléctricos</a:t>
            </a:r>
            <a:endParaRPr lang="es-ES" sz="2400" b="1" dirty="0">
              <a:solidFill>
                <a:schemeClr val="tx1">
                  <a:lumMod val="85000"/>
                  <a:lumOff val="15000"/>
                </a:schemeClr>
              </a:solidFill>
              <a:latin typeface="+mj-lt"/>
              <a:cs typeface="Arial" panose="020B0604020202020204" pitchFamily="34"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25"/>
          <p:cNvSpPr txBox="1"/>
          <p:nvPr/>
        </p:nvSpPr>
        <p:spPr>
          <a:xfrm>
            <a:off x="6578382" y="3849365"/>
            <a:ext cx="2220053" cy="492443"/>
          </a:xfrm>
          <a:prstGeom prst="rect">
            <a:avLst/>
          </a:prstGeom>
          <a:noFill/>
        </p:spPr>
        <p:txBody>
          <a:bodyPr wrap="square" rtlCol="0">
            <a:spAutoFit/>
          </a:bodyPr>
          <a:lstStyle/>
          <a:p>
            <a:r>
              <a:rPr lang="en-GB" sz="1300" dirty="0">
                <a:solidFill>
                  <a:schemeClr val="tx1">
                    <a:lumMod val="75000"/>
                    <a:lumOff val="25000"/>
                  </a:schemeClr>
                </a:solidFill>
                <a:cs typeface="Arial" panose="020B0604020202020204" pitchFamily="34" charset="0"/>
              </a:rPr>
              <a:t>Gema Millán</a:t>
            </a:r>
          </a:p>
          <a:p>
            <a:r>
              <a:rPr lang="en-GB" sz="1300" dirty="0">
                <a:solidFill>
                  <a:schemeClr val="tx1">
                    <a:lumMod val="75000"/>
                    <a:lumOff val="25000"/>
                  </a:schemeClr>
                </a:solidFill>
                <a:cs typeface="Arial" panose="020B0604020202020204" pitchFamily="34" charset="0"/>
              </a:rPr>
              <a:t>Inmaculada Fraj</a:t>
            </a:r>
            <a:endParaRPr lang="en-GB" sz="1000" dirty="0">
              <a:solidFill>
                <a:schemeClr val="tx1">
                  <a:lumMod val="75000"/>
                  <a:lumOff val="25000"/>
                </a:schemeClr>
              </a:solidFill>
              <a:cs typeface="Arial" panose="020B0604020202020204" pitchFamily="34" charset="0"/>
            </a:endParaRPr>
          </a:p>
        </p:txBody>
      </p:sp>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chemeClr val="accent1"/>
                </a:solidFill>
              </a:rPr>
              <a:t>Towards a Sustainable </a:t>
            </a:r>
            <a:r>
              <a:rPr lang="en-US" sz="1200" b="1" dirty="0" err="1">
                <a:solidFill>
                  <a:schemeClr val="accent1"/>
                </a:solidFill>
              </a:rPr>
              <a:t>Agro</a:t>
            </a:r>
            <a:r>
              <a:rPr lang="en-US" sz="1200" b="1" dirty="0">
                <a:solidFill>
                  <a:schemeClr val="accent1"/>
                </a:solidFill>
              </a:rPr>
              <a:t>-Food Industry. </a:t>
            </a:r>
            <a:br>
              <a:rPr lang="en-US" sz="1200" b="1" dirty="0">
                <a:solidFill>
                  <a:schemeClr val="accent1"/>
                </a:solidFill>
              </a:rPr>
            </a:br>
            <a:r>
              <a:rPr lang="en-US" sz="1200" b="1" dirty="0">
                <a:solidFill>
                  <a:schemeClr val="accent1"/>
                </a:solidFill>
              </a:rPr>
              <a:t>Capacity Building </a:t>
            </a:r>
            <a:r>
              <a:rPr lang="en-US" sz="1200" b="1" dirty="0" err="1">
                <a:solidFill>
                  <a:schemeClr val="accent1"/>
                </a:solidFill>
              </a:rPr>
              <a:t>Programmes</a:t>
            </a:r>
            <a:r>
              <a:rPr lang="en-US" sz="1200" b="1" dirty="0">
                <a:solidFill>
                  <a:schemeClr val="accent1"/>
                </a:solidFill>
              </a:rPr>
              <a:t> in Energy Efficiency.</a:t>
            </a:r>
            <a:endParaRPr lang="de-DE" sz="1200" dirty="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203947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CuadroTexto">
            <a:extLst>
              <a:ext uri="{FF2B5EF4-FFF2-40B4-BE49-F238E27FC236}">
                <a16:creationId xmlns:a16="http://schemas.microsoft.com/office/drawing/2014/main" id="{2D7AC877-2C66-40B8-8E36-772A4940C893}"/>
              </a:ext>
            </a:extLst>
          </p:cNvPr>
          <p:cNvSpPr txBox="1">
            <a:spLocks noChangeArrowheads="1"/>
          </p:cNvSpPr>
          <p:nvPr/>
        </p:nvSpPr>
        <p:spPr bwMode="auto">
          <a:xfrm>
            <a:off x="370136" y="944563"/>
            <a:ext cx="8403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b="1" dirty="0">
                <a:solidFill>
                  <a:srgbClr val="FFC000"/>
                </a:solidFill>
              </a:rPr>
              <a:t>Eficiencia energética en panel de la cámara</a:t>
            </a:r>
            <a:r>
              <a:rPr lang="en-GB" altLang="es-ES" b="1" dirty="0">
                <a:solidFill>
                  <a:srgbClr val="FFC000"/>
                </a:solidFill>
              </a:rPr>
              <a:t>:</a:t>
            </a:r>
          </a:p>
          <a:p>
            <a:pPr algn="just" eaLnBrk="1" hangingPunct="1"/>
            <a:endParaRPr lang="en-GB" altLang="es-ES" b="1" dirty="0"/>
          </a:p>
          <a:p>
            <a:pPr algn="just" eaLnBrk="1" hangingPunct="1"/>
            <a:r>
              <a:rPr lang="es-ES" altLang="es-ES" dirty="0">
                <a:solidFill>
                  <a:schemeClr val="tx1">
                    <a:lumMod val="75000"/>
                    <a:lumOff val="25000"/>
                  </a:schemeClr>
                </a:solidFill>
              </a:rPr>
              <a:t>Problemas de condensación en el exterior de las paredes</a:t>
            </a:r>
            <a:endParaRPr lang="en-GB" altLang="es-ES" b="1" dirty="0">
              <a:solidFill>
                <a:schemeClr val="tx1">
                  <a:lumMod val="75000"/>
                  <a:lumOff val="25000"/>
                </a:schemeClr>
              </a:solidFill>
            </a:endParaRPr>
          </a:p>
        </p:txBody>
      </p:sp>
      <p:pic>
        <p:nvPicPr>
          <p:cNvPr id="12" name="Picture 2">
            <a:extLst>
              <a:ext uri="{FF2B5EF4-FFF2-40B4-BE49-F238E27FC236}">
                <a16:creationId xmlns:a16="http://schemas.microsoft.com/office/drawing/2014/main" id="{F82BD901-6F65-4352-A000-9B828CA4B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66" t="37587" r="65170" b="50000"/>
          <a:stretch>
            <a:fillRect/>
          </a:stretch>
        </p:blipFill>
        <p:spPr bwMode="auto">
          <a:xfrm>
            <a:off x="503272" y="2223579"/>
            <a:ext cx="3053822" cy="124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CuadroTexto">
            <a:extLst>
              <a:ext uri="{FF2B5EF4-FFF2-40B4-BE49-F238E27FC236}">
                <a16:creationId xmlns:a16="http://schemas.microsoft.com/office/drawing/2014/main" id="{3D895BAB-84CE-4E9E-A843-53314F9E034A}"/>
              </a:ext>
            </a:extLst>
          </p:cNvPr>
          <p:cNvSpPr txBox="1">
            <a:spLocks noChangeArrowheads="1"/>
          </p:cNvSpPr>
          <p:nvPr/>
        </p:nvSpPr>
        <p:spPr bwMode="auto">
          <a:xfrm>
            <a:off x="3767412" y="2182969"/>
            <a:ext cx="48733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sz="1600" dirty="0" err="1"/>
              <a:t>T</a:t>
            </a:r>
            <a:r>
              <a:rPr lang="es-ES" altLang="es-ES" sz="1600" baseline="-25000" dirty="0" err="1"/>
              <a:t>se</a:t>
            </a:r>
            <a:r>
              <a:rPr lang="es-ES" altLang="es-ES" sz="1600" dirty="0"/>
              <a:t> =	temperatura superficial exterior</a:t>
            </a:r>
          </a:p>
          <a:p>
            <a:pPr algn="just" eaLnBrk="1" hangingPunct="1"/>
            <a:r>
              <a:rPr lang="es-ES" altLang="es-ES" sz="1600" dirty="0"/>
              <a:t>T</a:t>
            </a:r>
            <a:r>
              <a:rPr lang="es-ES" altLang="es-ES" sz="1600" baseline="-25000" dirty="0"/>
              <a:t>e </a:t>
            </a:r>
            <a:r>
              <a:rPr lang="es-ES" altLang="es-ES" sz="1600" dirty="0"/>
              <a:t>= 	temperatura ambiente exterior</a:t>
            </a:r>
          </a:p>
          <a:p>
            <a:pPr algn="just" eaLnBrk="1" hangingPunct="1"/>
            <a:r>
              <a:rPr lang="es-ES" altLang="es-ES" sz="1600" dirty="0"/>
              <a:t>T</a:t>
            </a:r>
            <a:r>
              <a:rPr lang="es-ES" altLang="es-ES" sz="1600" baseline="-25000" dirty="0"/>
              <a:t>i</a:t>
            </a:r>
            <a:r>
              <a:rPr lang="es-ES" altLang="es-ES" sz="1600" dirty="0"/>
              <a:t> = 	temperatura ambiente interior</a:t>
            </a:r>
          </a:p>
          <a:p>
            <a:pPr algn="just" eaLnBrk="1" hangingPunct="1"/>
            <a:r>
              <a:rPr lang="es-ES" altLang="es-ES" sz="1600" dirty="0" err="1"/>
              <a:t>R</a:t>
            </a:r>
            <a:r>
              <a:rPr lang="es-ES" altLang="es-ES" sz="1600" baseline="-25000" dirty="0" err="1"/>
              <a:t>se</a:t>
            </a:r>
            <a:r>
              <a:rPr lang="es-ES" altLang="es-ES" sz="1600" dirty="0"/>
              <a:t> =	resistencia térmica de superficie exterior</a:t>
            </a:r>
          </a:p>
          <a:p>
            <a:pPr algn="just" eaLnBrk="1" hangingPunct="1"/>
            <a:r>
              <a:rPr lang="es-ES" altLang="es-ES" sz="1600" dirty="0" err="1"/>
              <a:t>R</a:t>
            </a:r>
            <a:r>
              <a:rPr lang="es-ES" altLang="es-ES" sz="1600" baseline="-25000" dirty="0" err="1"/>
              <a:t>t</a:t>
            </a:r>
            <a:r>
              <a:rPr lang="es-ES" altLang="es-ES" sz="1600" dirty="0"/>
              <a:t> = 	resistencia térmica (1/U)</a:t>
            </a:r>
          </a:p>
          <a:p>
            <a:pPr algn="just" eaLnBrk="1" hangingPunct="1"/>
            <a:endParaRPr lang="en-GB" altLang="es-ES" sz="1600" dirty="0"/>
          </a:p>
        </p:txBody>
      </p:sp>
      <p:sp>
        <p:nvSpPr>
          <p:cNvPr id="14" name="3 CuadroTexto">
            <a:extLst>
              <a:ext uri="{FF2B5EF4-FFF2-40B4-BE49-F238E27FC236}">
                <a16:creationId xmlns:a16="http://schemas.microsoft.com/office/drawing/2014/main" id="{2106A43E-D0AE-4180-B804-DF5E5BACAFDB}"/>
              </a:ext>
            </a:extLst>
          </p:cNvPr>
          <p:cNvSpPr txBox="1">
            <a:spLocks noChangeArrowheads="1"/>
          </p:cNvSpPr>
          <p:nvPr/>
        </p:nvSpPr>
        <p:spPr bwMode="auto">
          <a:xfrm>
            <a:off x="455616" y="3845272"/>
            <a:ext cx="75728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sz="1600" b="1" dirty="0">
                <a:solidFill>
                  <a:schemeClr val="tx1">
                    <a:lumMod val="75000"/>
                    <a:lumOff val="25000"/>
                  </a:schemeClr>
                </a:solidFill>
              </a:rPr>
              <a:t>Ejemplo: </a:t>
            </a:r>
          </a:p>
          <a:p>
            <a:pPr algn="just" eaLnBrk="1" hangingPunct="1"/>
            <a:endParaRPr lang="es-ES" altLang="es-ES" sz="1600" dirty="0">
              <a:solidFill>
                <a:schemeClr val="tx1">
                  <a:lumMod val="75000"/>
                  <a:lumOff val="25000"/>
                </a:schemeClr>
              </a:solidFill>
            </a:endParaRPr>
          </a:p>
          <a:p>
            <a:pPr algn="just" eaLnBrk="1" hangingPunct="1"/>
            <a:r>
              <a:rPr lang="es-ES" altLang="es-ES" sz="1600" dirty="0">
                <a:solidFill>
                  <a:schemeClr val="tx1">
                    <a:lumMod val="75000"/>
                    <a:lumOff val="25000"/>
                  </a:schemeClr>
                </a:solidFill>
              </a:rPr>
              <a:t>Temperatura exterior = 23ºC</a:t>
            </a:r>
          </a:p>
          <a:p>
            <a:pPr algn="just" eaLnBrk="1" hangingPunct="1"/>
            <a:r>
              <a:rPr lang="es-ES" altLang="es-ES" sz="1600" dirty="0">
                <a:solidFill>
                  <a:schemeClr val="tx1">
                    <a:lumMod val="75000"/>
                    <a:lumOff val="25000"/>
                  </a:schemeClr>
                </a:solidFill>
              </a:rPr>
              <a:t>Humedad  = 72 %</a:t>
            </a:r>
          </a:p>
          <a:p>
            <a:pPr algn="just" eaLnBrk="1" hangingPunct="1"/>
            <a:r>
              <a:rPr lang="es-ES" altLang="es-ES" sz="1600" dirty="0">
                <a:solidFill>
                  <a:schemeClr val="tx1">
                    <a:lumMod val="75000"/>
                    <a:lumOff val="25000"/>
                  </a:schemeClr>
                </a:solidFill>
              </a:rPr>
              <a:t>Temperatura interior = -18ºC</a:t>
            </a:r>
          </a:p>
          <a:p>
            <a:pPr algn="just" eaLnBrk="1" hangingPunct="1"/>
            <a:r>
              <a:rPr lang="es-ES" altLang="es-ES" sz="1600" dirty="0">
                <a:solidFill>
                  <a:schemeClr val="tx1">
                    <a:lumMod val="75000"/>
                    <a:lumOff val="25000"/>
                  </a:schemeClr>
                </a:solidFill>
              </a:rPr>
              <a:t>U panel = 0,20 W/m</a:t>
            </a:r>
            <a:r>
              <a:rPr lang="es-ES" altLang="es-ES" sz="1600" baseline="30000" dirty="0">
                <a:solidFill>
                  <a:schemeClr val="tx1">
                    <a:lumMod val="75000"/>
                    <a:lumOff val="25000"/>
                  </a:schemeClr>
                </a:solidFill>
              </a:rPr>
              <a:t>2</a:t>
            </a:r>
            <a:r>
              <a:rPr lang="es-ES" altLang="es-ES" sz="1600" dirty="0">
                <a:solidFill>
                  <a:schemeClr val="tx1">
                    <a:lumMod val="75000"/>
                    <a:lumOff val="25000"/>
                  </a:schemeClr>
                </a:solidFill>
              </a:rPr>
              <a:t>ºK</a:t>
            </a:r>
          </a:p>
        </p:txBody>
      </p:sp>
      <p:sp>
        <p:nvSpPr>
          <p:cNvPr id="15" name="6 CuadroTexto">
            <a:extLst>
              <a:ext uri="{FF2B5EF4-FFF2-40B4-BE49-F238E27FC236}">
                <a16:creationId xmlns:a16="http://schemas.microsoft.com/office/drawing/2014/main" id="{2ABAB994-7B6F-43A3-81F0-C63459605290}"/>
              </a:ext>
            </a:extLst>
          </p:cNvPr>
          <p:cNvSpPr txBox="1">
            <a:spLocks noChangeArrowheads="1"/>
          </p:cNvSpPr>
          <p:nvPr/>
        </p:nvSpPr>
        <p:spPr bwMode="auto">
          <a:xfrm>
            <a:off x="3536880" y="4293096"/>
            <a:ext cx="46715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GB" altLang="es-ES" sz="1600" dirty="0" err="1">
                <a:solidFill>
                  <a:schemeClr val="tx1">
                    <a:lumMod val="75000"/>
                    <a:lumOff val="25000"/>
                  </a:schemeClr>
                </a:solidFill>
              </a:rPr>
              <a:t>T</a:t>
            </a:r>
            <a:r>
              <a:rPr lang="en-GB" altLang="es-ES" sz="1600" baseline="-25000" dirty="0" err="1">
                <a:solidFill>
                  <a:schemeClr val="tx1">
                    <a:lumMod val="75000"/>
                    <a:lumOff val="25000"/>
                  </a:schemeClr>
                </a:solidFill>
              </a:rPr>
              <a:t>se</a:t>
            </a:r>
            <a:r>
              <a:rPr lang="en-GB" altLang="es-ES" sz="1600" dirty="0">
                <a:solidFill>
                  <a:schemeClr val="tx1">
                    <a:lumMod val="75000"/>
                    <a:lumOff val="25000"/>
                  </a:schemeClr>
                </a:solidFill>
              </a:rPr>
              <a:t> = 22,6 ºC</a:t>
            </a:r>
          </a:p>
          <a:p>
            <a:pPr algn="just" eaLnBrk="1" hangingPunct="1"/>
            <a:endParaRPr lang="en-GB" altLang="es-ES" sz="1600" dirty="0">
              <a:solidFill>
                <a:schemeClr val="tx1">
                  <a:lumMod val="75000"/>
                  <a:lumOff val="25000"/>
                </a:schemeClr>
              </a:solidFill>
            </a:endParaRPr>
          </a:p>
          <a:p>
            <a:pPr algn="just" eaLnBrk="1" hangingPunct="1"/>
            <a:r>
              <a:rPr lang="en-GB" altLang="es-ES" sz="1600" dirty="0" err="1">
                <a:solidFill>
                  <a:schemeClr val="tx1">
                    <a:lumMod val="75000"/>
                    <a:lumOff val="25000"/>
                  </a:schemeClr>
                </a:solidFill>
              </a:rPr>
              <a:t>Temperatura</a:t>
            </a:r>
            <a:r>
              <a:rPr lang="en-GB" altLang="es-ES" sz="1600" dirty="0">
                <a:solidFill>
                  <a:schemeClr val="tx1">
                    <a:lumMod val="75000"/>
                    <a:lumOff val="25000"/>
                  </a:schemeClr>
                </a:solidFill>
              </a:rPr>
              <a:t> </a:t>
            </a:r>
            <a:r>
              <a:rPr lang="en-GB" altLang="es-ES" sz="1600" dirty="0" err="1">
                <a:solidFill>
                  <a:schemeClr val="tx1">
                    <a:lumMod val="75000"/>
                    <a:lumOff val="25000"/>
                  </a:schemeClr>
                </a:solidFill>
              </a:rPr>
              <a:t>bulbo</a:t>
            </a:r>
            <a:r>
              <a:rPr lang="en-GB" altLang="es-ES" sz="1600" dirty="0">
                <a:solidFill>
                  <a:schemeClr val="tx1">
                    <a:lumMod val="75000"/>
                    <a:lumOff val="25000"/>
                  </a:schemeClr>
                </a:solidFill>
              </a:rPr>
              <a:t> </a:t>
            </a:r>
            <a:r>
              <a:rPr lang="en-GB" altLang="es-ES" sz="1600" dirty="0" err="1">
                <a:solidFill>
                  <a:schemeClr val="tx1">
                    <a:lumMod val="75000"/>
                    <a:lumOff val="25000"/>
                  </a:schemeClr>
                </a:solidFill>
              </a:rPr>
              <a:t>húmedo</a:t>
            </a:r>
            <a:r>
              <a:rPr lang="en-GB" altLang="es-ES" sz="1600" dirty="0">
                <a:solidFill>
                  <a:schemeClr val="tx1">
                    <a:lumMod val="75000"/>
                    <a:lumOff val="25000"/>
                  </a:schemeClr>
                </a:solidFill>
              </a:rPr>
              <a:t> = 19,4 ºC</a:t>
            </a:r>
          </a:p>
          <a:p>
            <a:pPr algn="just" eaLnBrk="1" hangingPunct="1"/>
            <a:endParaRPr lang="en-GB" altLang="es-ES" sz="1600" dirty="0">
              <a:solidFill>
                <a:schemeClr val="tx1">
                  <a:lumMod val="75000"/>
                  <a:lumOff val="25000"/>
                </a:schemeClr>
              </a:solidFill>
            </a:endParaRPr>
          </a:p>
          <a:p>
            <a:pPr algn="just" eaLnBrk="1" hangingPunct="1"/>
            <a:r>
              <a:rPr lang="es-ES" altLang="es-ES" sz="1600" dirty="0">
                <a:solidFill>
                  <a:schemeClr val="tx1">
                    <a:lumMod val="75000"/>
                    <a:lumOff val="25000"/>
                  </a:schemeClr>
                </a:solidFill>
              </a:rPr>
              <a:t>Debido a que la temperatura del bulbo húmedo es menor que </a:t>
            </a:r>
            <a:r>
              <a:rPr lang="es-ES" altLang="es-ES" sz="1600" dirty="0" err="1">
                <a:solidFill>
                  <a:schemeClr val="tx1">
                    <a:lumMod val="75000"/>
                    <a:lumOff val="25000"/>
                  </a:schemeClr>
                </a:solidFill>
              </a:rPr>
              <a:t>T</a:t>
            </a:r>
            <a:r>
              <a:rPr lang="es-ES" altLang="es-ES" sz="1600" baseline="-25000" dirty="0" err="1">
                <a:solidFill>
                  <a:schemeClr val="tx1">
                    <a:lumMod val="75000"/>
                    <a:lumOff val="25000"/>
                  </a:schemeClr>
                </a:solidFill>
              </a:rPr>
              <a:t>se</a:t>
            </a:r>
            <a:r>
              <a:rPr lang="es-ES" altLang="es-ES" sz="1600" dirty="0">
                <a:solidFill>
                  <a:schemeClr val="tx1">
                    <a:lumMod val="75000"/>
                    <a:lumOff val="25000"/>
                  </a:schemeClr>
                </a:solidFill>
              </a:rPr>
              <a:t>, no habrá condensación.</a:t>
            </a:r>
            <a:endParaRPr lang="en-GB" altLang="es-ES" sz="1600" dirty="0">
              <a:solidFill>
                <a:schemeClr val="tx1">
                  <a:lumMod val="75000"/>
                  <a:lumOff val="25000"/>
                </a:schemeClr>
              </a:solidFill>
            </a:endParaRPr>
          </a:p>
        </p:txBody>
      </p:sp>
      <p:grpSp>
        <p:nvGrpSpPr>
          <p:cNvPr id="8" name="Grupo 7">
            <a:extLst>
              <a:ext uri="{FF2B5EF4-FFF2-40B4-BE49-F238E27FC236}">
                <a16:creationId xmlns:a16="http://schemas.microsoft.com/office/drawing/2014/main" id="{00EF3510-B5B9-4EA8-BDF7-CD993A11FF49}"/>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48C0DE7F-06B6-4ED5-A53D-670DEAD59767}"/>
                </a:ext>
              </a:extLst>
            </p:cNvPr>
            <p:cNvGrpSpPr/>
            <p:nvPr/>
          </p:nvGrpSpPr>
          <p:grpSpPr>
            <a:xfrm>
              <a:off x="370136" y="236507"/>
              <a:ext cx="8403728" cy="491068"/>
              <a:chOff x="370136" y="273636"/>
              <a:chExt cx="8403728" cy="491068"/>
            </a:xfrm>
          </p:grpSpPr>
          <p:sp>
            <p:nvSpPr>
              <p:cNvPr id="17" name="Titel 1">
                <a:extLst>
                  <a:ext uri="{FF2B5EF4-FFF2-40B4-BE49-F238E27FC236}">
                    <a16:creationId xmlns:a16="http://schemas.microsoft.com/office/drawing/2014/main" id="{EAB82139-6BE4-49DB-916C-2A7C43E038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BCEC0014-615D-4A75-B0E1-1819D21F3E9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0" name="Round Diagonal Corner Rectangle 9">
              <a:extLst>
                <a:ext uri="{FF2B5EF4-FFF2-40B4-BE49-F238E27FC236}">
                  <a16:creationId xmlns:a16="http://schemas.microsoft.com/office/drawing/2014/main" id="{AE7D7F0F-A1A4-4CA2-9FAE-0A93CC9B28C0}"/>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6" name="TextBox 3">
              <a:extLst>
                <a:ext uri="{FF2B5EF4-FFF2-40B4-BE49-F238E27FC236}">
                  <a16:creationId xmlns:a16="http://schemas.microsoft.com/office/drawing/2014/main" id="{A7725DA9-BA29-405D-8E49-84A96E88C6E9}"/>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19" name="Rectángulo: esquinas redondeadas 18">
            <a:extLst>
              <a:ext uri="{FF2B5EF4-FFF2-40B4-BE49-F238E27FC236}">
                <a16:creationId xmlns:a16="http://schemas.microsoft.com/office/drawing/2014/main" id="{C6766BE9-6EDB-408D-AD0A-2ADFC9A56B92}"/>
              </a:ext>
            </a:extLst>
          </p:cNvPr>
          <p:cNvSpPr/>
          <p:nvPr/>
        </p:nvSpPr>
        <p:spPr>
          <a:xfrm>
            <a:off x="453211" y="2403480"/>
            <a:ext cx="3083669" cy="998537"/>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4421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434589E6-958A-48F6-A759-655F7206E07E}"/>
              </a:ext>
            </a:extLst>
          </p:cNvPr>
          <p:cNvSpPr txBox="1">
            <a:spLocks noChangeArrowheads="1"/>
          </p:cNvSpPr>
          <p:nvPr/>
        </p:nvSpPr>
        <p:spPr bwMode="auto">
          <a:xfrm>
            <a:off x="142875" y="944563"/>
            <a:ext cx="8750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b="1" dirty="0">
                <a:solidFill>
                  <a:srgbClr val="FFC000"/>
                </a:solidFill>
              </a:rPr>
              <a:t>Eficiencia energética en panel de la cámara</a:t>
            </a:r>
            <a:r>
              <a:rPr lang="en-GB" altLang="es-ES" b="1" dirty="0">
                <a:solidFill>
                  <a:srgbClr val="FFC000"/>
                </a:solidFill>
              </a:rPr>
              <a:t>:</a:t>
            </a:r>
          </a:p>
          <a:p>
            <a:pPr algn="just" eaLnBrk="1" hangingPunct="1"/>
            <a:endParaRPr lang="es-ES" altLang="es-ES" b="1" dirty="0"/>
          </a:p>
          <a:p>
            <a:pPr algn="just" eaLnBrk="1" hangingPunct="1"/>
            <a:r>
              <a:rPr lang="es-ES" altLang="es-ES" dirty="0"/>
              <a:t>Problemas de condensación en el lado exterior de las paredes</a:t>
            </a:r>
            <a:endParaRPr lang="es-ES" altLang="es-ES" b="1" dirty="0"/>
          </a:p>
        </p:txBody>
      </p:sp>
      <p:pic>
        <p:nvPicPr>
          <p:cNvPr id="5" name="Picture 2">
            <a:extLst>
              <a:ext uri="{FF2B5EF4-FFF2-40B4-BE49-F238E27FC236}">
                <a16:creationId xmlns:a16="http://schemas.microsoft.com/office/drawing/2014/main" id="{79C4317A-E411-4055-8DD0-4978BBDB1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393" t="24857" r="22144" b="15714"/>
          <a:stretch>
            <a:fillRect/>
          </a:stretch>
        </p:blipFill>
        <p:spPr bwMode="auto">
          <a:xfrm>
            <a:off x="1311121" y="1965996"/>
            <a:ext cx="6124889" cy="417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o 6">
            <a:extLst>
              <a:ext uri="{FF2B5EF4-FFF2-40B4-BE49-F238E27FC236}">
                <a16:creationId xmlns:a16="http://schemas.microsoft.com/office/drawing/2014/main" id="{C3DA017A-0F89-43CC-AC19-2ED0474C10E7}"/>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08F17420-C9DF-4EB9-8ED9-70C30963304B}"/>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CE7CBE9E-04C6-4115-A972-AD61112C2B2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6B14745F-8C8A-46CE-9FDB-E9D6C6C9B44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6540DA0F-F6A0-485B-95E4-E4DFFE17E5E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1718BB18-B836-423A-B6A4-49AD278C4C6F}"/>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43354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C2CF15E8-8422-4104-B052-3BD20D4FEB6E}"/>
              </a:ext>
            </a:extLst>
          </p:cNvPr>
          <p:cNvSpPr txBox="1">
            <a:spLocks noChangeArrowheads="1"/>
          </p:cNvSpPr>
          <p:nvPr/>
        </p:nvSpPr>
        <p:spPr bwMode="auto">
          <a:xfrm>
            <a:off x="370135" y="944563"/>
            <a:ext cx="840372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b="1" dirty="0">
                <a:solidFill>
                  <a:srgbClr val="FFC000"/>
                </a:solidFill>
              </a:rPr>
              <a:t>Eficiencia energética en panel de la cámara</a:t>
            </a:r>
            <a:r>
              <a:rPr lang="en-GB" altLang="es-ES" b="1" dirty="0">
                <a:solidFill>
                  <a:srgbClr val="FFC000"/>
                </a:solidFill>
              </a:rPr>
              <a:t>:</a:t>
            </a:r>
          </a:p>
          <a:p>
            <a:pPr algn="just" eaLnBrk="1" hangingPunct="1"/>
            <a:endParaRPr lang="es-ES" altLang="es-ES" b="1" dirty="0"/>
          </a:p>
          <a:p>
            <a:pPr algn="just" eaLnBrk="1" hangingPunct="1"/>
            <a:r>
              <a:rPr lang="es-ES" altLang="es-ES" dirty="0">
                <a:solidFill>
                  <a:schemeClr val="tx1">
                    <a:lumMod val="75000"/>
                    <a:lumOff val="25000"/>
                  </a:schemeClr>
                </a:solidFill>
              </a:rPr>
              <a:t>Algunas recomendaciones:</a:t>
            </a:r>
          </a:p>
          <a:p>
            <a:pPr algn="just" eaLnBrk="1" hangingPunct="1"/>
            <a:endParaRPr lang="es-ES" altLang="es-ES" dirty="0">
              <a:solidFill>
                <a:schemeClr val="tx1">
                  <a:lumMod val="75000"/>
                  <a:lumOff val="25000"/>
                </a:schemeClr>
              </a:solidFill>
            </a:endParaRPr>
          </a:p>
          <a:p>
            <a:pPr marL="342900" indent="-342900" algn="just" eaLnBrk="1" hangingPunct="1">
              <a:buFont typeface="Wingdings" panose="05000000000000000000" pitchFamily="2" charset="2"/>
              <a:buChar char="§"/>
            </a:pPr>
            <a:r>
              <a:rPr lang="es-ES" altLang="es-ES" dirty="0">
                <a:solidFill>
                  <a:schemeClr val="tx1">
                    <a:lumMod val="75000"/>
                    <a:lumOff val="25000"/>
                  </a:schemeClr>
                </a:solidFill>
              </a:rPr>
              <a:t>Con un grosor de pared de al menos 100 mm para temperaturas superiores a 0ºC y 200 mm inferiores a 0ºC</a:t>
            </a:r>
          </a:p>
          <a:p>
            <a:pPr algn="just" eaLnBrk="1" hangingPunct="1"/>
            <a:endParaRPr lang="es-ES" altLang="es-ES" dirty="0">
              <a:solidFill>
                <a:schemeClr val="tx1">
                  <a:lumMod val="75000"/>
                  <a:lumOff val="25000"/>
                </a:schemeClr>
              </a:solidFill>
            </a:endParaRPr>
          </a:p>
          <a:p>
            <a:pPr marL="342900" indent="-342900" algn="just" eaLnBrk="1" hangingPunct="1">
              <a:buFont typeface="Wingdings" panose="05000000000000000000" pitchFamily="2" charset="2"/>
              <a:buChar char="§"/>
            </a:pPr>
            <a:r>
              <a:rPr lang="es-ES" altLang="es-ES" dirty="0">
                <a:solidFill>
                  <a:schemeClr val="tx1">
                    <a:lumMod val="75000"/>
                    <a:lumOff val="25000"/>
                  </a:schemeClr>
                </a:solidFill>
              </a:rPr>
              <a:t>Aislar el suelo de la cámara es muy importante (recuerde que un valor recomendado de transmitancia en el suelo ha de ser cuatro veces mayor que el valor de un panel de pared).</a:t>
            </a:r>
          </a:p>
          <a:p>
            <a:pPr algn="just" eaLnBrk="1" hangingPunct="1"/>
            <a:endParaRPr lang="es-ES" altLang="es-ES" dirty="0">
              <a:solidFill>
                <a:schemeClr val="tx1">
                  <a:lumMod val="75000"/>
                  <a:lumOff val="25000"/>
                </a:schemeClr>
              </a:solidFill>
            </a:endParaRPr>
          </a:p>
          <a:p>
            <a:pPr marL="342900" indent="-342900" algn="just" eaLnBrk="1" hangingPunct="1">
              <a:buFont typeface="Wingdings" panose="05000000000000000000" pitchFamily="2" charset="2"/>
              <a:buChar char="§"/>
            </a:pPr>
            <a:r>
              <a:rPr lang="es-ES" altLang="es-ES" dirty="0">
                <a:solidFill>
                  <a:schemeClr val="tx1">
                    <a:lumMod val="75000"/>
                    <a:lumOff val="25000"/>
                  </a:schemeClr>
                </a:solidFill>
              </a:rPr>
              <a:t>Evite problemas de condensación en las paredes utilizando un aislamiento adecuado.</a:t>
            </a:r>
          </a:p>
          <a:p>
            <a:pPr algn="just" eaLnBrk="1" hangingPunct="1"/>
            <a:endParaRPr lang="es-ES" altLang="es-ES" dirty="0">
              <a:solidFill>
                <a:schemeClr val="tx1">
                  <a:lumMod val="75000"/>
                  <a:lumOff val="25000"/>
                </a:schemeClr>
              </a:solidFill>
            </a:endParaRPr>
          </a:p>
          <a:p>
            <a:pPr marL="342900" indent="-342900" algn="just" eaLnBrk="1" hangingPunct="1">
              <a:buFont typeface="Wingdings" panose="05000000000000000000" pitchFamily="2" charset="2"/>
              <a:buChar char="§"/>
            </a:pPr>
            <a:r>
              <a:rPr lang="es-ES" altLang="es-ES" dirty="0">
                <a:solidFill>
                  <a:schemeClr val="tx1">
                    <a:lumMod val="75000"/>
                    <a:lumOff val="25000"/>
                  </a:schemeClr>
                </a:solidFill>
              </a:rPr>
              <a:t>Verificar soluciones constructivas.</a:t>
            </a:r>
          </a:p>
          <a:p>
            <a:pPr algn="just" eaLnBrk="1" hangingPunct="1"/>
            <a:endParaRPr lang="en-GB" altLang="es-ES" b="1" dirty="0"/>
          </a:p>
        </p:txBody>
      </p:sp>
      <p:grpSp>
        <p:nvGrpSpPr>
          <p:cNvPr id="5" name="Grupo 4">
            <a:extLst>
              <a:ext uri="{FF2B5EF4-FFF2-40B4-BE49-F238E27FC236}">
                <a16:creationId xmlns:a16="http://schemas.microsoft.com/office/drawing/2014/main" id="{09BB566B-027B-499E-8722-36D5ED2AD439}"/>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B947F537-2233-4BDE-94F8-9D92D238EF06}"/>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317B9003-1260-478C-8EF6-7FC803B535CA}"/>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F8C1E904-FF10-402F-9CA4-D61D3BA425A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16A97656-BF6E-48CA-B599-FB7D0305B633}"/>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C4907141-FA85-4E0A-84F5-CE1D16806B79}"/>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43099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CuadroTexto">
            <a:extLst>
              <a:ext uri="{FF2B5EF4-FFF2-40B4-BE49-F238E27FC236}">
                <a16:creationId xmlns:a16="http://schemas.microsoft.com/office/drawing/2014/main" id="{1A80474A-06A6-44B7-8784-67AE45B74CEE}"/>
              </a:ext>
            </a:extLst>
          </p:cNvPr>
          <p:cNvSpPr txBox="1">
            <a:spLocks noChangeArrowheads="1"/>
          </p:cNvSpPr>
          <p:nvPr/>
        </p:nvSpPr>
        <p:spPr bwMode="auto">
          <a:xfrm>
            <a:off x="370136" y="1014177"/>
            <a:ext cx="8750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FFC000"/>
                </a:solidFill>
              </a:rPr>
              <a:t>Eficiencia energética en panel de la cámara</a:t>
            </a:r>
            <a:r>
              <a:rPr lang="en-GB" altLang="es-ES" b="1" dirty="0">
                <a:solidFill>
                  <a:srgbClr val="FFC000"/>
                </a:solidFill>
              </a:rPr>
              <a:t>:</a:t>
            </a:r>
          </a:p>
          <a:p>
            <a:pPr algn="just" eaLnBrk="1" hangingPunct="1"/>
            <a:endParaRPr lang="en-GB" altLang="es-ES" b="1" dirty="0"/>
          </a:p>
        </p:txBody>
      </p:sp>
      <p:sp>
        <p:nvSpPr>
          <p:cNvPr id="6" name="1 CuadroTexto">
            <a:extLst>
              <a:ext uri="{FF2B5EF4-FFF2-40B4-BE49-F238E27FC236}">
                <a16:creationId xmlns:a16="http://schemas.microsoft.com/office/drawing/2014/main" id="{1CDE4047-6714-494B-B3D3-77CE28110254}"/>
              </a:ext>
            </a:extLst>
          </p:cNvPr>
          <p:cNvSpPr txBox="1">
            <a:spLocks noChangeArrowheads="1"/>
          </p:cNvSpPr>
          <p:nvPr/>
        </p:nvSpPr>
        <p:spPr bwMode="auto">
          <a:xfrm>
            <a:off x="377523" y="1592796"/>
            <a:ext cx="788511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342900" indent="-342900" fontAlgn="t">
              <a:buFont typeface="Wingdings" panose="05000000000000000000" pitchFamily="2" charset="2"/>
              <a:buChar char="§"/>
            </a:pPr>
            <a:r>
              <a:rPr lang="es-ES" dirty="0">
                <a:solidFill>
                  <a:schemeClr val="tx1">
                    <a:lumMod val="75000"/>
                    <a:lumOff val="25000"/>
                  </a:schemeClr>
                </a:solidFill>
              </a:rPr>
              <a:t>Mejorar el aislamiento del frigorífico/cámara.</a:t>
            </a:r>
          </a:p>
          <a:p>
            <a:pPr marL="342900" indent="-342900" fontAlgn="t">
              <a:buFont typeface="Wingdings" panose="05000000000000000000" pitchFamily="2" charset="2"/>
              <a:buChar char="§"/>
            </a:pPr>
            <a:endParaRPr lang="es-ES" dirty="0">
              <a:solidFill>
                <a:schemeClr val="tx1">
                  <a:lumMod val="75000"/>
                  <a:lumOff val="25000"/>
                </a:schemeClr>
              </a:solidFill>
            </a:endParaRPr>
          </a:p>
          <a:p>
            <a:pPr marL="342900" indent="-342900" fontAlgn="t">
              <a:buFont typeface="Wingdings" panose="05000000000000000000" pitchFamily="2" charset="2"/>
              <a:buChar char="§"/>
            </a:pPr>
            <a:r>
              <a:rPr lang="es-ES" dirty="0">
                <a:solidFill>
                  <a:schemeClr val="tx1">
                    <a:lumMod val="75000"/>
                    <a:lumOff val="25000"/>
                  </a:schemeClr>
                </a:solidFill>
              </a:rPr>
              <a:t>Instalar puertas automáticas y acceso rápido.</a:t>
            </a:r>
          </a:p>
          <a:p>
            <a:pPr marL="342900" indent="-342900" fontAlgn="t">
              <a:buFont typeface="Wingdings" panose="05000000000000000000" pitchFamily="2" charset="2"/>
              <a:buChar char="§"/>
            </a:pPr>
            <a:endParaRPr lang="es-ES" dirty="0">
              <a:solidFill>
                <a:schemeClr val="tx1">
                  <a:lumMod val="75000"/>
                  <a:lumOff val="25000"/>
                </a:schemeClr>
              </a:solidFill>
            </a:endParaRPr>
          </a:p>
          <a:p>
            <a:pPr marL="342900" indent="-342900" fontAlgn="t">
              <a:buFont typeface="Wingdings" panose="05000000000000000000" pitchFamily="2" charset="2"/>
              <a:buChar char="§"/>
            </a:pPr>
            <a:r>
              <a:rPr lang="es-ES" dirty="0">
                <a:solidFill>
                  <a:schemeClr val="tx1">
                    <a:lumMod val="75000"/>
                    <a:lumOff val="25000"/>
                  </a:schemeClr>
                </a:solidFill>
              </a:rPr>
              <a:t>Instale una antecámara acondicionada, para evitar la entrada de aire no tratado.</a:t>
            </a:r>
          </a:p>
          <a:p>
            <a:pPr marL="342900" indent="-342900" fontAlgn="t">
              <a:buFont typeface="Wingdings" panose="05000000000000000000" pitchFamily="2" charset="2"/>
              <a:buChar char="§"/>
            </a:pPr>
            <a:endParaRPr lang="es-ES" dirty="0">
              <a:solidFill>
                <a:schemeClr val="tx1">
                  <a:lumMod val="75000"/>
                  <a:lumOff val="25000"/>
                </a:schemeClr>
              </a:solidFill>
            </a:endParaRPr>
          </a:p>
          <a:p>
            <a:pPr marL="342900" indent="-342900" fontAlgn="t">
              <a:buFont typeface="Wingdings" panose="05000000000000000000" pitchFamily="2" charset="2"/>
              <a:buChar char="§"/>
            </a:pPr>
            <a:r>
              <a:rPr lang="es-ES" dirty="0">
                <a:solidFill>
                  <a:schemeClr val="tx1">
                    <a:lumMod val="75000"/>
                    <a:lumOff val="25000"/>
                  </a:schemeClr>
                </a:solidFill>
              </a:rPr>
              <a:t>Programar la carga y descarga de las cámaras de refrigeración de forma adecuada, para no abrirlas con demasiada frecuencia.</a:t>
            </a:r>
          </a:p>
          <a:p>
            <a:pPr marL="342900" indent="-342900" fontAlgn="t">
              <a:buFont typeface="Wingdings" panose="05000000000000000000" pitchFamily="2" charset="2"/>
              <a:buChar char="§"/>
            </a:pPr>
            <a:endParaRPr lang="es-ES" dirty="0">
              <a:solidFill>
                <a:schemeClr val="tx1">
                  <a:lumMod val="75000"/>
                  <a:lumOff val="25000"/>
                </a:schemeClr>
              </a:solidFill>
            </a:endParaRPr>
          </a:p>
          <a:p>
            <a:pPr marL="342900" indent="-342900" fontAlgn="t">
              <a:buFont typeface="Wingdings" panose="05000000000000000000" pitchFamily="2" charset="2"/>
              <a:buChar char="§"/>
            </a:pPr>
            <a:r>
              <a:rPr lang="es-ES" dirty="0">
                <a:solidFill>
                  <a:schemeClr val="tx1">
                    <a:lumMod val="75000"/>
                    <a:lumOff val="25000"/>
                  </a:schemeClr>
                </a:solidFill>
              </a:rPr>
              <a:t>Use contenedores aislados para mover la mercancía de la cámara de refrigeración a otras zonas o a los camiones.</a:t>
            </a:r>
          </a:p>
          <a:p>
            <a:pPr algn="just" eaLnBrk="1" hangingPunct="1"/>
            <a:endParaRPr lang="en-GB" altLang="es-ES" sz="1800" dirty="0"/>
          </a:p>
          <a:p>
            <a:pPr algn="just" eaLnBrk="1" hangingPunct="1"/>
            <a:endParaRPr lang="en-GB" altLang="es-ES" sz="1800" dirty="0"/>
          </a:p>
        </p:txBody>
      </p:sp>
      <p:grpSp>
        <p:nvGrpSpPr>
          <p:cNvPr id="7" name="Grupo 6">
            <a:extLst>
              <a:ext uri="{FF2B5EF4-FFF2-40B4-BE49-F238E27FC236}">
                <a16:creationId xmlns:a16="http://schemas.microsoft.com/office/drawing/2014/main" id="{0D2C4447-2F97-40A2-AD02-AB9D9D06A217}"/>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412AD457-A092-41F4-A9B6-0EC01E2AF8B8}"/>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278C5EA2-0FB2-469F-86D2-DEED9188E72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1E5495B4-9CE1-4E21-891A-08E640BDEC6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3C434341-8917-4837-838E-1E0EE372460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7EABDEC0-DFBD-490F-B4B2-CF69584D52B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25259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isicanet.com.ar/fisica/termodinamica/ap1/ciclo_refrigeracion01.gif">
            <a:hlinkClick r:id="rId3"/>
            <a:extLst>
              <a:ext uri="{FF2B5EF4-FFF2-40B4-BE49-F238E27FC236}">
                <a16:creationId xmlns:a16="http://schemas.microsoft.com/office/drawing/2014/main" id="{CA465EC9-1C78-4AEC-9F4C-E26A3E6C9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910495"/>
            <a:ext cx="3312368" cy="1949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D7973529-4F04-4188-9174-6AA133C5A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580" t="28880" r="24626" b="22359"/>
          <a:stretch>
            <a:fillRect/>
          </a:stretch>
        </p:blipFill>
        <p:spPr bwMode="auto">
          <a:xfrm>
            <a:off x="370137" y="3106629"/>
            <a:ext cx="4705920" cy="285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CuadroTexto">
            <a:extLst>
              <a:ext uri="{FF2B5EF4-FFF2-40B4-BE49-F238E27FC236}">
                <a16:creationId xmlns:a16="http://schemas.microsoft.com/office/drawing/2014/main" id="{5685825D-7B01-43AA-BBF2-AA061131B695}"/>
              </a:ext>
            </a:extLst>
          </p:cNvPr>
          <p:cNvSpPr txBox="1">
            <a:spLocks noChangeArrowheads="1"/>
          </p:cNvSpPr>
          <p:nvPr/>
        </p:nvSpPr>
        <p:spPr bwMode="auto">
          <a:xfrm>
            <a:off x="5076056" y="3068960"/>
            <a:ext cx="3996444"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sz="1400" dirty="0"/>
              <a:t>1.- Válvula de expansión</a:t>
            </a:r>
          </a:p>
          <a:p>
            <a:pPr algn="just" eaLnBrk="1" hangingPunct="1"/>
            <a:r>
              <a:rPr lang="es-ES" altLang="es-ES" sz="1400" dirty="0"/>
              <a:t>2.- Válvula solenoide</a:t>
            </a:r>
          </a:p>
          <a:p>
            <a:pPr algn="just" eaLnBrk="1" hangingPunct="1"/>
            <a:r>
              <a:rPr lang="es-ES" altLang="es-ES" sz="1400" dirty="0"/>
              <a:t>3.- Control de temperatura</a:t>
            </a:r>
          </a:p>
          <a:p>
            <a:pPr algn="just" eaLnBrk="1" hangingPunct="1"/>
            <a:r>
              <a:rPr lang="es-ES" altLang="es-ES" sz="1400" dirty="0"/>
              <a:t>4.- Compresor</a:t>
            </a:r>
          </a:p>
          <a:p>
            <a:pPr algn="just" eaLnBrk="1" hangingPunct="1"/>
            <a:r>
              <a:rPr lang="es-ES" altLang="es-ES" sz="1400" dirty="0"/>
              <a:t>5.- Control de presión</a:t>
            </a:r>
          </a:p>
          <a:p>
            <a:pPr algn="just" eaLnBrk="1" hangingPunct="1"/>
            <a:r>
              <a:rPr lang="es-ES" altLang="es-ES" sz="1400" dirty="0"/>
              <a:t>6.- Separador de aceite</a:t>
            </a:r>
          </a:p>
          <a:p>
            <a:pPr algn="just" eaLnBrk="1" hangingPunct="1"/>
            <a:r>
              <a:rPr lang="es-ES" altLang="es-ES" sz="1400" dirty="0"/>
              <a:t>7.- Control de fluidos</a:t>
            </a:r>
          </a:p>
          <a:p>
            <a:pPr algn="just" eaLnBrk="1" hangingPunct="1"/>
            <a:r>
              <a:rPr lang="es-ES" altLang="es-ES" sz="1400" dirty="0"/>
              <a:t>8.- Regulador de presión del evaporador</a:t>
            </a:r>
          </a:p>
          <a:p>
            <a:pPr algn="just" eaLnBrk="1" hangingPunct="1"/>
            <a:r>
              <a:rPr lang="es-ES" altLang="es-ES" sz="1400" dirty="0"/>
              <a:t>9.- Válvula de presión</a:t>
            </a:r>
          </a:p>
          <a:p>
            <a:pPr algn="just" eaLnBrk="1" hangingPunct="1"/>
            <a:r>
              <a:rPr lang="es-ES" altLang="es-ES" sz="1400" dirty="0"/>
              <a:t>10.- Sistema de control</a:t>
            </a:r>
          </a:p>
          <a:p>
            <a:pPr algn="just" eaLnBrk="1" hangingPunct="1"/>
            <a:r>
              <a:rPr lang="es-ES" altLang="es-ES" sz="1400" dirty="0"/>
              <a:t>11.- Filtro</a:t>
            </a:r>
          </a:p>
          <a:p>
            <a:pPr algn="just" eaLnBrk="1" hangingPunct="1"/>
            <a:r>
              <a:rPr lang="es-ES" altLang="es-ES" sz="1400" dirty="0"/>
              <a:t>12.- Regulación de presión</a:t>
            </a:r>
          </a:p>
          <a:p>
            <a:pPr algn="just" eaLnBrk="1" hangingPunct="1"/>
            <a:r>
              <a:rPr lang="es-ES" altLang="es-ES" sz="1400" dirty="0"/>
              <a:t>13.- Protecciones de arranque del motor</a:t>
            </a:r>
          </a:p>
        </p:txBody>
      </p:sp>
      <p:grpSp>
        <p:nvGrpSpPr>
          <p:cNvPr id="8" name="Grupo 7">
            <a:extLst>
              <a:ext uri="{FF2B5EF4-FFF2-40B4-BE49-F238E27FC236}">
                <a16:creationId xmlns:a16="http://schemas.microsoft.com/office/drawing/2014/main" id="{E4C64CD7-8AE6-43F9-BDC0-127A24CE9CCC}"/>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BC62032B-A811-45CC-AA98-F592DD801F9E}"/>
                </a:ext>
              </a:extLst>
            </p:cNvPr>
            <p:cNvGrpSpPr/>
            <p:nvPr/>
          </p:nvGrpSpPr>
          <p:grpSpPr>
            <a:xfrm>
              <a:off x="370136" y="236507"/>
              <a:ext cx="8403728" cy="491068"/>
              <a:chOff x="370136" y="273636"/>
              <a:chExt cx="8403728" cy="491068"/>
            </a:xfrm>
          </p:grpSpPr>
          <p:sp>
            <p:nvSpPr>
              <p:cNvPr id="12" name="Titel 1">
                <a:extLst>
                  <a:ext uri="{FF2B5EF4-FFF2-40B4-BE49-F238E27FC236}">
                    <a16:creationId xmlns:a16="http://schemas.microsoft.com/office/drawing/2014/main" id="{ADF7B924-218D-4D7E-965C-184179125BD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2738BFE1-E1C0-427A-BAC3-77B14E8CD40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0" name="Round Diagonal Corner Rectangle 9">
              <a:extLst>
                <a:ext uri="{FF2B5EF4-FFF2-40B4-BE49-F238E27FC236}">
                  <a16:creationId xmlns:a16="http://schemas.microsoft.com/office/drawing/2014/main" id="{A8FB2EF7-E370-4802-878F-437DAEB7DCC6}"/>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1" name="TextBox 3">
              <a:extLst>
                <a:ext uri="{FF2B5EF4-FFF2-40B4-BE49-F238E27FC236}">
                  <a16:creationId xmlns:a16="http://schemas.microsoft.com/office/drawing/2014/main" id="{391A0DE1-C368-47DE-B842-9C45A82D00B8}"/>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42344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Rectángulo redondeado">
            <a:extLst>
              <a:ext uri="{FF2B5EF4-FFF2-40B4-BE49-F238E27FC236}">
                <a16:creationId xmlns:a16="http://schemas.microsoft.com/office/drawing/2014/main" id="{23648526-7AC7-443F-9999-67AD93A3F795}"/>
              </a:ext>
            </a:extLst>
          </p:cNvPr>
          <p:cNvSpPr>
            <a:spLocks noChangeArrowheads="1"/>
          </p:cNvSpPr>
          <p:nvPr/>
        </p:nvSpPr>
        <p:spPr bwMode="auto">
          <a:xfrm>
            <a:off x="463116" y="4638227"/>
            <a:ext cx="1554162" cy="6477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s-ES" altLang="es-ES" dirty="0"/>
          </a:p>
        </p:txBody>
      </p:sp>
      <p:sp>
        <p:nvSpPr>
          <p:cNvPr id="7" name="5 Flecha derecha">
            <a:extLst>
              <a:ext uri="{FF2B5EF4-FFF2-40B4-BE49-F238E27FC236}">
                <a16:creationId xmlns:a16="http://schemas.microsoft.com/office/drawing/2014/main" id="{1111558E-FD55-41C4-9931-55EA4803A57D}"/>
              </a:ext>
            </a:extLst>
          </p:cNvPr>
          <p:cNvSpPr>
            <a:spLocks noChangeArrowheads="1"/>
          </p:cNvSpPr>
          <p:nvPr/>
        </p:nvSpPr>
        <p:spPr bwMode="auto">
          <a:xfrm rot="16200000">
            <a:off x="991549" y="5505450"/>
            <a:ext cx="539750" cy="241348"/>
          </a:xfrm>
          <a:prstGeom prst="rightArrow">
            <a:avLst>
              <a:gd name="adj1" fmla="val 50000"/>
              <a:gd name="adj2" fmla="val 50000"/>
            </a:avLst>
          </a:prstGeom>
          <a:solidFill>
            <a:srgbClr val="2AA4A4"/>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8" name="8 Flecha derecha">
            <a:extLst>
              <a:ext uri="{FF2B5EF4-FFF2-40B4-BE49-F238E27FC236}">
                <a16:creationId xmlns:a16="http://schemas.microsoft.com/office/drawing/2014/main" id="{EED107CB-90E0-4405-91CA-5798B820863C}"/>
              </a:ext>
            </a:extLst>
          </p:cNvPr>
          <p:cNvSpPr>
            <a:spLocks noChangeArrowheads="1"/>
          </p:cNvSpPr>
          <p:nvPr/>
        </p:nvSpPr>
        <p:spPr bwMode="auto">
          <a:xfrm rot="16200000">
            <a:off x="991549" y="4117755"/>
            <a:ext cx="539750" cy="228464"/>
          </a:xfrm>
          <a:prstGeom prst="rightArrow">
            <a:avLst>
              <a:gd name="adj1" fmla="val 50000"/>
              <a:gd name="adj2" fmla="val 50000"/>
            </a:avLst>
          </a:prstGeom>
          <a:solidFill>
            <a:srgbClr val="2AA4A4"/>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9" name="9 Flecha derecha">
            <a:extLst>
              <a:ext uri="{FF2B5EF4-FFF2-40B4-BE49-F238E27FC236}">
                <a16:creationId xmlns:a16="http://schemas.microsoft.com/office/drawing/2014/main" id="{97F0E2F9-B800-48B8-9026-D12AD39018BC}"/>
              </a:ext>
            </a:extLst>
          </p:cNvPr>
          <p:cNvSpPr>
            <a:spLocks noChangeArrowheads="1"/>
          </p:cNvSpPr>
          <p:nvPr/>
        </p:nvSpPr>
        <p:spPr bwMode="auto">
          <a:xfrm rot="10800000">
            <a:off x="2166342" y="4844509"/>
            <a:ext cx="539750" cy="198624"/>
          </a:xfrm>
          <a:prstGeom prst="rightArrow">
            <a:avLst>
              <a:gd name="adj1" fmla="val 50000"/>
              <a:gd name="adj2" fmla="val 4981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10" name="6 CuadroTexto">
            <a:extLst>
              <a:ext uri="{FF2B5EF4-FFF2-40B4-BE49-F238E27FC236}">
                <a16:creationId xmlns:a16="http://schemas.microsoft.com/office/drawing/2014/main" id="{C2BA48F0-DED6-4897-8DCF-9B97017DC12C}"/>
              </a:ext>
            </a:extLst>
          </p:cNvPr>
          <p:cNvSpPr txBox="1">
            <a:spLocks noChangeArrowheads="1"/>
          </p:cNvSpPr>
          <p:nvPr/>
        </p:nvSpPr>
        <p:spPr bwMode="auto">
          <a:xfrm>
            <a:off x="1463874" y="5481376"/>
            <a:ext cx="1944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dirty="0" err="1"/>
              <a:t>Qf</a:t>
            </a:r>
            <a:r>
              <a:rPr lang="es-ES" altLang="es-ES" dirty="0"/>
              <a:t> (foco frío)</a:t>
            </a:r>
          </a:p>
        </p:txBody>
      </p:sp>
      <p:sp>
        <p:nvSpPr>
          <p:cNvPr id="11" name="11 CuadroTexto">
            <a:extLst>
              <a:ext uri="{FF2B5EF4-FFF2-40B4-BE49-F238E27FC236}">
                <a16:creationId xmlns:a16="http://schemas.microsoft.com/office/drawing/2014/main" id="{96B54AD8-C455-4A8D-841C-646D8246F72F}"/>
              </a:ext>
            </a:extLst>
          </p:cNvPr>
          <p:cNvSpPr txBox="1">
            <a:spLocks noChangeArrowheads="1"/>
          </p:cNvSpPr>
          <p:nvPr/>
        </p:nvSpPr>
        <p:spPr bwMode="auto">
          <a:xfrm>
            <a:off x="1459916" y="4042668"/>
            <a:ext cx="22852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dirty="0" err="1"/>
              <a:t>Qc</a:t>
            </a:r>
            <a:r>
              <a:rPr lang="es-ES" altLang="es-ES" dirty="0"/>
              <a:t> (foco caliente)</a:t>
            </a:r>
          </a:p>
        </p:txBody>
      </p:sp>
      <p:sp>
        <p:nvSpPr>
          <p:cNvPr id="12" name="12 CuadroTexto">
            <a:extLst>
              <a:ext uri="{FF2B5EF4-FFF2-40B4-BE49-F238E27FC236}">
                <a16:creationId xmlns:a16="http://schemas.microsoft.com/office/drawing/2014/main" id="{B81A3B43-2F97-4465-A9B2-B831AFD0033B}"/>
              </a:ext>
            </a:extLst>
          </p:cNvPr>
          <p:cNvSpPr txBox="1">
            <a:spLocks noChangeArrowheads="1"/>
          </p:cNvSpPr>
          <p:nvPr/>
        </p:nvSpPr>
        <p:spPr bwMode="auto">
          <a:xfrm>
            <a:off x="2772779" y="4743796"/>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s-ES" dirty="0"/>
              <a:t>E = </a:t>
            </a:r>
            <a:r>
              <a:rPr lang="es-ES" altLang="es-ES" dirty="0"/>
              <a:t>electricidad</a:t>
            </a:r>
          </a:p>
        </p:txBody>
      </p:sp>
      <p:sp>
        <p:nvSpPr>
          <p:cNvPr id="13" name="7 CuadroTexto">
            <a:extLst>
              <a:ext uri="{FF2B5EF4-FFF2-40B4-BE49-F238E27FC236}">
                <a16:creationId xmlns:a16="http://schemas.microsoft.com/office/drawing/2014/main" id="{FCE530A8-38ED-403E-AC63-386AE701E33A}"/>
              </a:ext>
            </a:extLst>
          </p:cNvPr>
          <p:cNvSpPr txBox="1">
            <a:spLocks noRot="1" noChangeAspect="1" noMove="1" noResize="1" noEditPoints="1" noAdjustHandles="1" noChangeArrowheads="1" noChangeShapeType="1" noTextEdit="1"/>
          </p:cNvSpPr>
          <p:nvPr/>
        </p:nvSpPr>
        <p:spPr>
          <a:xfrm>
            <a:off x="4829175" y="4012609"/>
            <a:ext cx="3091259" cy="1900713"/>
          </a:xfrm>
          <a:prstGeom prst="rect">
            <a:avLst/>
          </a:prstGeom>
          <a:blipFill rotWithShape="1">
            <a:blip r:embed="rId3"/>
            <a:stretch>
              <a:fillRect l="-1972" t="-1282" r="-986"/>
            </a:stretch>
          </a:blipFill>
        </p:spPr>
        <p:txBody>
          <a:bodyPr/>
          <a:lstStyle/>
          <a:p>
            <a:pPr>
              <a:defRPr/>
            </a:pPr>
            <a:r>
              <a:rPr lang="es-ES" dirty="0">
                <a:noFill/>
                <a:latin typeface="Arial" charset="0"/>
              </a:rPr>
              <a:t> </a:t>
            </a:r>
          </a:p>
        </p:txBody>
      </p:sp>
      <p:sp>
        <p:nvSpPr>
          <p:cNvPr id="14" name="10 CuadroTexto">
            <a:extLst>
              <a:ext uri="{FF2B5EF4-FFF2-40B4-BE49-F238E27FC236}">
                <a16:creationId xmlns:a16="http://schemas.microsoft.com/office/drawing/2014/main" id="{E124FE02-3895-4093-81D1-1EE2FDE2A155}"/>
              </a:ext>
            </a:extLst>
          </p:cNvPr>
          <p:cNvSpPr txBox="1">
            <a:spLocks noChangeArrowheads="1"/>
          </p:cNvSpPr>
          <p:nvPr/>
        </p:nvSpPr>
        <p:spPr bwMode="auto">
          <a:xfrm>
            <a:off x="586941" y="4665148"/>
            <a:ext cx="129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s-ES" sz="1600" b="1" dirty="0">
                <a:solidFill>
                  <a:schemeClr val="bg1"/>
                </a:solidFill>
              </a:rPr>
              <a:t>Cooling device</a:t>
            </a:r>
          </a:p>
        </p:txBody>
      </p:sp>
      <p:sp>
        <p:nvSpPr>
          <p:cNvPr id="15" name="2 CuadroTexto">
            <a:extLst>
              <a:ext uri="{FF2B5EF4-FFF2-40B4-BE49-F238E27FC236}">
                <a16:creationId xmlns:a16="http://schemas.microsoft.com/office/drawing/2014/main" id="{39D85155-1077-4418-80D8-E78CC209E791}"/>
              </a:ext>
            </a:extLst>
          </p:cNvPr>
          <p:cNvSpPr txBox="1">
            <a:spLocks noChangeArrowheads="1"/>
          </p:cNvSpPr>
          <p:nvPr/>
        </p:nvSpPr>
        <p:spPr bwMode="auto">
          <a:xfrm>
            <a:off x="370136" y="1052513"/>
            <a:ext cx="840372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chemeClr val="tx1">
                    <a:lumMod val="75000"/>
                    <a:lumOff val="25000"/>
                  </a:schemeClr>
                </a:solidFill>
              </a:rPr>
              <a:t>Eficiencia Energética en Producción de Frío</a:t>
            </a:r>
            <a:r>
              <a:rPr lang="en-US" altLang="es-ES" b="1" dirty="0">
                <a:solidFill>
                  <a:schemeClr val="tx1">
                    <a:lumMod val="75000"/>
                    <a:lumOff val="25000"/>
                  </a:schemeClr>
                </a:solidFill>
              </a:rPr>
              <a:t>:</a:t>
            </a:r>
          </a:p>
          <a:p>
            <a:pPr algn="just" eaLnBrk="1" hangingPunct="1"/>
            <a:endParaRPr lang="en-US" altLang="es-ES" sz="1400" b="1" dirty="0">
              <a:solidFill>
                <a:schemeClr val="tx1">
                  <a:lumMod val="75000"/>
                  <a:lumOff val="25000"/>
                </a:schemeClr>
              </a:solidFill>
            </a:endParaRPr>
          </a:p>
          <a:p>
            <a:pPr algn="just"/>
            <a:r>
              <a:rPr lang="es-ES" altLang="es-ES" sz="1600" dirty="0">
                <a:solidFill>
                  <a:schemeClr val="tx1">
                    <a:lumMod val="75000"/>
                    <a:lumOff val="25000"/>
                  </a:schemeClr>
                </a:solidFill>
              </a:rPr>
              <a:t>La compresión, dentro del ciclo de refrigeración, consiste en pasar a través de un circuito cerrado un fluido refrigerante que funciona a dos presiones, desde la más baja hasta la más alta</a:t>
            </a:r>
            <a:r>
              <a:rPr lang="en-US" altLang="es-ES" sz="1600" dirty="0">
                <a:solidFill>
                  <a:schemeClr val="tx1">
                    <a:lumMod val="75000"/>
                    <a:lumOff val="25000"/>
                  </a:schemeClr>
                </a:solidFill>
              </a:rPr>
              <a:t>.</a:t>
            </a:r>
          </a:p>
          <a:p>
            <a:pPr algn="just" eaLnBrk="1" hangingPunct="1"/>
            <a:endParaRPr lang="en-US" altLang="es-ES" sz="1600" dirty="0">
              <a:solidFill>
                <a:schemeClr val="tx1">
                  <a:lumMod val="75000"/>
                  <a:lumOff val="25000"/>
                </a:schemeClr>
              </a:solidFill>
            </a:endParaRPr>
          </a:p>
          <a:p>
            <a:pPr algn="just"/>
            <a:r>
              <a:rPr lang="es-ES" altLang="es-ES" sz="1600" dirty="0">
                <a:solidFill>
                  <a:schemeClr val="tx1">
                    <a:lumMod val="75000"/>
                    <a:lumOff val="25000"/>
                  </a:schemeClr>
                </a:solidFill>
              </a:rPr>
              <a:t>El resultado es que el fluido absorbe calor en un espacio y lo suministra en otro.</a:t>
            </a:r>
            <a:endParaRPr lang="en-US" altLang="es-ES" sz="1600" dirty="0">
              <a:solidFill>
                <a:schemeClr val="tx1">
                  <a:lumMod val="75000"/>
                  <a:lumOff val="25000"/>
                </a:schemeClr>
              </a:solidFill>
            </a:endParaRPr>
          </a:p>
        </p:txBody>
      </p:sp>
      <p:sp>
        <p:nvSpPr>
          <p:cNvPr id="16" name="1 CuadroTexto">
            <a:extLst>
              <a:ext uri="{FF2B5EF4-FFF2-40B4-BE49-F238E27FC236}">
                <a16:creationId xmlns:a16="http://schemas.microsoft.com/office/drawing/2014/main" id="{5528110F-A064-460E-9767-7A37B6F1CA12}"/>
              </a:ext>
            </a:extLst>
          </p:cNvPr>
          <p:cNvSpPr txBox="1">
            <a:spLocks noChangeArrowheads="1"/>
          </p:cNvSpPr>
          <p:nvPr/>
        </p:nvSpPr>
        <p:spPr bwMode="auto">
          <a:xfrm>
            <a:off x="386409" y="2948160"/>
            <a:ext cx="838745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sz="1600" dirty="0">
                <a:solidFill>
                  <a:schemeClr val="tx1">
                    <a:lumMod val="75000"/>
                    <a:lumOff val="25000"/>
                  </a:schemeClr>
                </a:solidFill>
              </a:rPr>
              <a:t>El rendimiento energético se mide por la relación de eficiencia energética (EER)</a:t>
            </a:r>
          </a:p>
          <a:p>
            <a:pPr algn="just"/>
            <a:r>
              <a:rPr lang="es-ES" altLang="es-ES" sz="1600" dirty="0">
                <a:solidFill>
                  <a:schemeClr val="tx1">
                    <a:lumMod val="75000"/>
                    <a:lumOff val="25000"/>
                  </a:schemeClr>
                </a:solidFill>
              </a:rPr>
              <a:t>En caso de que el sistema también produzca calor, existe otro coeficiente de rendimiento denominado COP (coeficiente de rendimiento).</a:t>
            </a:r>
            <a:endParaRPr lang="en-US" altLang="es-ES" sz="1600" dirty="0">
              <a:solidFill>
                <a:schemeClr val="tx1">
                  <a:lumMod val="75000"/>
                  <a:lumOff val="25000"/>
                </a:schemeClr>
              </a:solidFill>
            </a:endParaRPr>
          </a:p>
        </p:txBody>
      </p:sp>
      <p:grpSp>
        <p:nvGrpSpPr>
          <p:cNvPr id="17" name="Grupo 16">
            <a:extLst>
              <a:ext uri="{FF2B5EF4-FFF2-40B4-BE49-F238E27FC236}">
                <a16:creationId xmlns:a16="http://schemas.microsoft.com/office/drawing/2014/main" id="{ADF5B987-17BC-470E-A45F-DC9CA52E838D}"/>
              </a:ext>
            </a:extLst>
          </p:cNvPr>
          <p:cNvGrpSpPr/>
          <p:nvPr/>
        </p:nvGrpSpPr>
        <p:grpSpPr>
          <a:xfrm>
            <a:off x="14545" y="8620"/>
            <a:ext cx="8759319" cy="718955"/>
            <a:chOff x="14545" y="8620"/>
            <a:chExt cx="8759319" cy="718955"/>
          </a:xfrm>
        </p:grpSpPr>
        <p:grpSp>
          <p:nvGrpSpPr>
            <p:cNvPr id="18" name="Grupo 17">
              <a:extLst>
                <a:ext uri="{FF2B5EF4-FFF2-40B4-BE49-F238E27FC236}">
                  <a16:creationId xmlns:a16="http://schemas.microsoft.com/office/drawing/2014/main" id="{DE3E314E-7AF5-4072-A016-D19E4A919DA6}"/>
                </a:ext>
              </a:extLst>
            </p:cNvPr>
            <p:cNvGrpSpPr/>
            <p:nvPr/>
          </p:nvGrpSpPr>
          <p:grpSpPr>
            <a:xfrm>
              <a:off x="370136" y="236507"/>
              <a:ext cx="8403728" cy="491068"/>
              <a:chOff x="370136" y="273636"/>
              <a:chExt cx="8403728" cy="491068"/>
            </a:xfrm>
          </p:grpSpPr>
          <p:sp>
            <p:nvSpPr>
              <p:cNvPr id="21" name="Titel 1">
                <a:extLst>
                  <a:ext uri="{FF2B5EF4-FFF2-40B4-BE49-F238E27FC236}">
                    <a16:creationId xmlns:a16="http://schemas.microsoft.com/office/drawing/2014/main" id="{3CF65422-7F8A-4C97-A75F-E972A4BA2EC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2" name="Rectángulo 21">
                <a:extLst>
                  <a:ext uri="{FF2B5EF4-FFF2-40B4-BE49-F238E27FC236}">
                    <a16:creationId xmlns:a16="http://schemas.microsoft.com/office/drawing/2014/main" id="{964DEF85-8B23-479B-9735-0A81543B6AE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9" name="Round Diagonal Corner Rectangle 9">
              <a:extLst>
                <a:ext uri="{FF2B5EF4-FFF2-40B4-BE49-F238E27FC236}">
                  <a16:creationId xmlns:a16="http://schemas.microsoft.com/office/drawing/2014/main" id="{B6982051-BF54-4C8A-9D6E-498955E74F17}"/>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20" name="TextBox 3">
              <a:extLst>
                <a:ext uri="{FF2B5EF4-FFF2-40B4-BE49-F238E27FC236}">
                  <a16:creationId xmlns:a16="http://schemas.microsoft.com/office/drawing/2014/main" id="{4FE31F86-E312-4824-8BD7-C44483DE8D11}"/>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23" name="Rectángulo: esquinas redondeadas 22">
            <a:extLst>
              <a:ext uri="{FF2B5EF4-FFF2-40B4-BE49-F238E27FC236}">
                <a16:creationId xmlns:a16="http://schemas.microsoft.com/office/drawing/2014/main" id="{9DDB3617-9301-4EF9-84D8-80C2FA3D24D5}"/>
              </a:ext>
            </a:extLst>
          </p:cNvPr>
          <p:cNvSpPr/>
          <p:nvPr/>
        </p:nvSpPr>
        <p:spPr>
          <a:xfrm>
            <a:off x="4717466" y="3827410"/>
            <a:ext cx="3279343" cy="1653966"/>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8782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322C20E-69FD-4FCA-A081-233E56823F8C}"/>
              </a:ext>
            </a:extLst>
          </p:cNvPr>
          <p:cNvGrpSpPr/>
          <p:nvPr/>
        </p:nvGrpSpPr>
        <p:grpSpPr>
          <a:xfrm>
            <a:off x="64764" y="869200"/>
            <a:ext cx="4427799" cy="2024316"/>
            <a:chOff x="750744" y="1387475"/>
            <a:chExt cx="8248694" cy="3912773"/>
          </a:xfrm>
        </p:grpSpPr>
        <p:sp>
          <p:nvSpPr>
            <p:cNvPr id="3" name="3 Rectángulo redondeado">
              <a:extLst>
                <a:ext uri="{FF2B5EF4-FFF2-40B4-BE49-F238E27FC236}">
                  <a16:creationId xmlns:a16="http://schemas.microsoft.com/office/drawing/2014/main" id="{8904ACB9-A7E4-4CC5-A4A1-D1086BD76F5B}"/>
                </a:ext>
              </a:extLst>
            </p:cNvPr>
            <p:cNvSpPr>
              <a:spLocks noChangeArrowheads="1"/>
            </p:cNvSpPr>
            <p:nvPr/>
          </p:nvSpPr>
          <p:spPr bwMode="auto">
            <a:xfrm>
              <a:off x="3137879" y="2024063"/>
              <a:ext cx="2320925" cy="757237"/>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5" name="14 Rectángulo redondeado">
              <a:extLst>
                <a:ext uri="{FF2B5EF4-FFF2-40B4-BE49-F238E27FC236}">
                  <a16:creationId xmlns:a16="http://schemas.microsoft.com/office/drawing/2014/main" id="{BCE65DE7-13BE-4325-94F0-D7A5BDC3EF41}"/>
                </a:ext>
              </a:extLst>
            </p:cNvPr>
            <p:cNvSpPr>
              <a:spLocks noChangeArrowheads="1"/>
            </p:cNvSpPr>
            <p:nvPr/>
          </p:nvSpPr>
          <p:spPr bwMode="auto">
            <a:xfrm>
              <a:off x="3137879" y="3813175"/>
              <a:ext cx="2320925" cy="75565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cxnSp>
          <p:nvCxnSpPr>
            <p:cNvPr id="6" name="15 Conector recto">
              <a:extLst>
                <a:ext uri="{FF2B5EF4-FFF2-40B4-BE49-F238E27FC236}">
                  <a16:creationId xmlns:a16="http://schemas.microsoft.com/office/drawing/2014/main" id="{757D3A67-238E-4F89-9EDB-B5CF3F1AC08B}"/>
                </a:ext>
              </a:extLst>
            </p:cNvPr>
            <p:cNvCxnSpPr>
              <a:cxnSpLocks noChangeShapeType="1"/>
            </p:cNvCxnSpPr>
            <p:nvPr/>
          </p:nvCxnSpPr>
          <p:spPr bwMode="auto">
            <a:xfrm>
              <a:off x="2164742" y="3105150"/>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 name="17 Conector recto">
              <a:extLst>
                <a:ext uri="{FF2B5EF4-FFF2-40B4-BE49-F238E27FC236}">
                  <a16:creationId xmlns:a16="http://schemas.microsoft.com/office/drawing/2014/main" id="{D053EE08-B101-414A-A628-8C2DB02A20E3}"/>
                </a:ext>
              </a:extLst>
            </p:cNvPr>
            <p:cNvCxnSpPr>
              <a:cxnSpLocks noChangeShapeType="1"/>
            </p:cNvCxnSpPr>
            <p:nvPr/>
          </p:nvCxnSpPr>
          <p:spPr bwMode="auto">
            <a:xfrm>
              <a:off x="2164742" y="3536950"/>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 name="18 Conector recto">
              <a:extLst>
                <a:ext uri="{FF2B5EF4-FFF2-40B4-BE49-F238E27FC236}">
                  <a16:creationId xmlns:a16="http://schemas.microsoft.com/office/drawing/2014/main" id="{DD0C3F87-0619-4034-ADA2-172C984DD9A8}"/>
                </a:ext>
              </a:extLst>
            </p:cNvPr>
            <p:cNvCxnSpPr>
              <a:cxnSpLocks noChangeShapeType="1"/>
            </p:cNvCxnSpPr>
            <p:nvPr/>
          </p:nvCxnSpPr>
          <p:spPr bwMode="auto">
            <a:xfrm flipV="1">
              <a:off x="2164742" y="3105150"/>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9" name="21 Conector recto">
              <a:extLst>
                <a:ext uri="{FF2B5EF4-FFF2-40B4-BE49-F238E27FC236}">
                  <a16:creationId xmlns:a16="http://schemas.microsoft.com/office/drawing/2014/main" id="{4111B1DC-0231-4596-9E62-B015E878A316}"/>
                </a:ext>
              </a:extLst>
            </p:cNvPr>
            <p:cNvCxnSpPr>
              <a:cxnSpLocks noChangeShapeType="1"/>
            </p:cNvCxnSpPr>
            <p:nvPr/>
          </p:nvCxnSpPr>
          <p:spPr bwMode="auto">
            <a:xfrm flipH="1" flipV="1">
              <a:off x="2164742" y="3105150"/>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0" name="26 Conector recto">
              <a:extLst>
                <a:ext uri="{FF2B5EF4-FFF2-40B4-BE49-F238E27FC236}">
                  <a16:creationId xmlns:a16="http://schemas.microsoft.com/office/drawing/2014/main" id="{67E7A679-0D4C-4426-B481-234842258866}"/>
                </a:ext>
              </a:extLst>
            </p:cNvPr>
            <p:cNvCxnSpPr>
              <a:cxnSpLocks noChangeShapeType="1"/>
            </p:cNvCxnSpPr>
            <p:nvPr/>
          </p:nvCxnSpPr>
          <p:spPr bwMode="auto">
            <a:xfrm flipV="1">
              <a:off x="2380642" y="2457450"/>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1" name="28 Conector recto">
              <a:extLst>
                <a:ext uri="{FF2B5EF4-FFF2-40B4-BE49-F238E27FC236}">
                  <a16:creationId xmlns:a16="http://schemas.microsoft.com/office/drawing/2014/main" id="{54FE6DC5-424C-4E9F-B8D1-1324C76A6D8A}"/>
                </a:ext>
              </a:extLst>
            </p:cNvPr>
            <p:cNvCxnSpPr>
              <a:cxnSpLocks noChangeShapeType="1"/>
            </p:cNvCxnSpPr>
            <p:nvPr/>
          </p:nvCxnSpPr>
          <p:spPr bwMode="auto">
            <a:xfrm flipH="1">
              <a:off x="2380642" y="2457450"/>
              <a:ext cx="757237"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2" name="31 Conector recto">
              <a:extLst>
                <a:ext uri="{FF2B5EF4-FFF2-40B4-BE49-F238E27FC236}">
                  <a16:creationId xmlns:a16="http://schemas.microsoft.com/office/drawing/2014/main" id="{4A101EB5-9483-40D4-BD05-420C225955F1}"/>
                </a:ext>
              </a:extLst>
            </p:cNvPr>
            <p:cNvCxnSpPr>
              <a:cxnSpLocks noChangeShapeType="1"/>
            </p:cNvCxnSpPr>
            <p:nvPr/>
          </p:nvCxnSpPr>
          <p:spPr bwMode="auto">
            <a:xfrm flipV="1">
              <a:off x="2380642" y="3536950"/>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3" name="32 Conector recto">
              <a:extLst>
                <a:ext uri="{FF2B5EF4-FFF2-40B4-BE49-F238E27FC236}">
                  <a16:creationId xmlns:a16="http://schemas.microsoft.com/office/drawing/2014/main" id="{F6997C9D-D88A-434E-8B9B-AF269D015B41}"/>
                </a:ext>
              </a:extLst>
            </p:cNvPr>
            <p:cNvCxnSpPr>
              <a:cxnSpLocks noChangeShapeType="1"/>
            </p:cNvCxnSpPr>
            <p:nvPr/>
          </p:nvCxnSpPr>
          <p:spPr bwMode="auto">
            <a:xfrm flipH="1">
              <a:off x="2380642" y="4171950"/>
              <a:ext cx="757237"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4" name="33 Conector recto">
              <a:extLst>
                <a:ext uri="{FF2B5EF4-FFF2-40B4-BE49-F238E27FC236}">
                  <a16:creationId xmlns:a16="http://schemas.microsoft.com/office/drawing/2014/main" id="{3FE2B1DB-97FF-4A03-9221-067B5DFFC888}"/>
                </a:ext>
              </a:extLst>
            </p:cNvPr>
            <p:cNvCxnSpPr>
              <a:cxnSpLocks noChangeShapeType="1"/>
            </p:cNvCxnSpPr>
            <p:nvPr/>
          </p:nvCxnSpPr>
          <p:spPr bwMode="auto">
            <a:xfrm flipH="1">
              <a:off x="5471504" y="2457450"/>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5" name="34 Conector recto">
              <a:extLst>
                <a:ext uri="{FF2B5EF4-FFF2-40B4-BE49-F238E27FC236}">
                  <a16:creationId xmlns:a16="http://schemas.microsoft.com/office/drawing/2014/main" id="{FD4BE41F-2CB4-48A2-A074-6B45E93830C8}"/>
                </a:ext>
              </a:extLst>
            </p:cNvPr>
            <p:cNvCxnSpPr>
              <a:cxnSpLocks noChangeShapeType="1"/>
            </p:cNvCxnSpPr>
            <p:nvPr/>
          </p:nvCxnSpPr>
          <p:spPr bwMode="auto">
            <a:xfrm flipH="1">
              <a:off x="5471504" y="4171950"/>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6" name="35 Conector recto">
              <a:extLst>
                <a:ext uri="{FF2B5EF4-FFF2-40B4-BE49-F238E27FC236}">
                  <a16:creationId xmlns:a16="http://schemas.microsoft.com/office/drawing/2014/main" id="{EE497B8F-1648-4B10-BE35-4E9B11BFFA5C}"/>
                </a:ext>
              </a:extLst>
            </p:cNvPr>
            <p:cNvCxnSpPr>
              <a:cxnSpLocks noChangeShapeType="1"/>
            </p:cNvCxnSpPr>
            <p:nvPr/>
          </p:nvCxnSpPr>
          <p:spPr bwMode="auto">
            <a:xfrm flipV="1">
              <a:off x="6219217" y="2457450"/>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7" name="36 Conector recto">
              <a:extLst>
                <a:ext uri="{FF2B5EF4-FFF2-40B4-BE49-F238E27FC236}">
                  <a16:creationId xmlns:a16="http://schemas.microsoft.com/office/drawing/2014/main" id="{6943FAFD-10F1-4A78-B2A7-290D578D9ED1}"/>
                </a:ext>
              </a:extLst>
            </p:cNvPr>
            <p:cNvCxnSpPr>
              <a:cxnSpLocks noChangeShapeType="1"/>
            </p:cNvCxnSpPr>
            <p:nvPr/>
          </p:nvCxnSpPr>
          <p:spPr bwMode="auto">
            <a:xfrm flipV="1">
              <a:off x="6219217" y="3598863"/>
              <a:ext cx="14287" cy="5857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8" name="37 Conector recto">
              <a:extLst>
                <a:ext uri="{FF2B5EF4-FFF2-40B4-BE49-F238E27FC236}">
                  <a16:creationId xmlns:a16="http://schemas.microsoft.com/office/drawing/2014/main" id="{7703A7CD-0963-4509-BD9F-50E8EBE7FA57}"/>
                </a:ext>
              </a:extLst>
            </p:cNvPr>
            <p:cNvCxnSpPr>
              <a:cxnSpLocks noChangeShapeType="1"/>
            </p:cNvCxnSpPr>
            <p:nvPr/>
          </p:nvCxnSpPr>
          <p:spPr bwMode="auto">
            <a:xfrm flipV="1">
              <a:off x="6552592" y="3013075"/>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9" name="38 Conector recto">
              <a:extLst>
                <a:ext uri="{FF2B5EF4-FFF2-40B4-BE49-F238E27FC236}">
                  <a16:creationId xmlns:a16="http://schemas.microsoft.com/office/drawing/2014/main" id="{39D566AA-DF0C-4E3B-883D-7237A8D2D04C}"/>
                </a:ext>
              </a:extLst>
            </p:cNvPr>
            <p:cNvCxnSpPr>
              <a:cxnSpLocks noChangeShapeType="1"/>
            </p:cNvCxnSpPr>
            <p:nvPr/>
          </p:nvCxnSpPr>
          <p:spPr bwMode="auto">
            <a:xfrm flipV="1">
              <a:off x="5914417" y="3162300"/>
              <a:ext cx="0" cy="3429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0" name="40 Conector recto">
              <a:extLst>
                <a:ext uri="{FF2B5EF4-FFF2-40B4-BE49-F238E27FC236}">
                  <a16:creationId xmlns:a16="http://schemas.microsoft.com/office/drawing/2014/main" id="{4292F058-458F-48A7-82AE-A90E9431AE37}"/>
                </a:ext>
              </a:extLst>
            </p:cNvPr>
            <p:cNvCxnSpPr>
              <a:cxnSpLocks noChangeShapeType="1"/>
            </p:cNvCxnSpPr>
            <p:nvPr/>
          </p:nvCxnSpPr>
          <p:spPr bwMode="auto">
            <a:xfrm flipH="1">
              <a:off x="5914417" y="3013075"/>
              <a:ext cx="638175" cy="1492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1" name="43 Conector recto">
              <a:extLst>
                <a:ext uri="{FF2B5EF4-FFF2-40B4-BE49-F238E27FC236}">
                  <a16:creationId xmlns:a16="http://schemas.microsoft.com/office/drawing/2014/main" id="{DC626BC4-E9E2-4164-BF17-50803F74B518}"/>
                </a:ext>
              </a:extLst>
            </p:cNvPr>
            <p:cNvCxnSpPr>
              <a:cxnSpLocks noChangeShapeType="1"/>
            </p:cNvCxnSpPr>
            <p:nvPr/>
          </p:nvCxnSpPr>
          <p:spPr bwMode="auto">
            <a:xfrm flipH="1" flipV="1">
              <a:off x="5914417" y="3527425"/>
              <a:ext cx="638175" cy="1238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22" name="46 Flecha derecha">
              <a:extLst>
                <a:ext uri="{FF2B5EF4-FFF2-40B4-BE49-F238E27FC236}">
                  <a16:creationId xmlns:a16="http://schemas.microsoft.com/office/drawing/2014/main" id="{75ED69E7-B750-4CDB-897F-1C80E075C3A3}"/>
                </a:ext>
              </a:extLst>
            </p:cNvPr>
            <p:cNvSpPr>
              <a:spLocks noChangeArrowheads="1"/>
            </p:cNvSpPr>
            <p:nvPr/>
          </p:nvSpPr>
          <p:spPr bwMode="auto">
            <a:xfrm rot="16200000">
              <a:off x="4018942" y="1340296"/>
              <a:ext cx="539751" cy="647701"/>
            </a:xfrm>
            <a:prstGeom prst="rightArrow">
              <a:avLst>
                <a:gd name="adj1" fmla="val 50000"/>
                <a:gd name="adj2" fmla="val 50000"/>
              </a:avLst>
            </a:prstGeom>
            <a:ln>
              <a:solidFill>
                <a:srgbClr val="2AA4A4"/>
              </a:solidFill>
              <a:headEnd/>
              <a:tailEnd/>
            </a:ln>
          </p:spPr>
          <p:style>
            <a:lnRef idx="2">
              <a:schemeClr val="accent2"/>
            </a:lnRef>
            <a:fillRef idx="1">
              <a:schemeClr val="lt1"/>
            </a:fillRef>
            <a:effectRef idx="0">
              <a:schemeClr val="accent2"/>
            </a:effectRef>
            <a:fontRef idx="minor">
              <a:schemeClr val="dk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dirty="0"/>
            </a:p>
          </p:txBody>
        </p:sp>
        <p:sp>
          <p:nvSpPr>
            <p:cNvPr id="23" name="47 Flecha derecha">
              <a:extLst>
                <a:ext uri="{FF2B5EF4-FFF2-40B4-BE49-F238E27FC236}">
                  <a16:creationId xmlns:a16="http://schemas.microsoft.com/office/drawing/2014/main" id="{28F274C6-FE85-457A-9F4A-B73B39AF85BE}"/>
                </a:ext>
              </a:extLst>
            </p:cNvPr>
            <p:cNvSpPr>
              <a:spLocks noChangeArrowheads="1"/>
            </p:cNvSpPr>
            <p:nvPr/>
          </p:nvSpPr>
          <p:spPr bwMode="auto">
            <a:xfrm rot="16200000">
              <a:off x="4032435" y="4671219"/>
              <a:ext cx="541338" cy="647700"/>
            </a:xfrm>
            <a:prstGeom prst="rightArrow">
              <a:avLst>
                <a:gd name="adj1" fmla="val 50000"/>
                <a:gd name="adj2" fmla="val 50000"/>
              </a:avLst>
            </a:prstGeom>
            <a:noFill/>
            <a:ln>
              <a:solidFill>
                <a:srgbClr val="2AA4A4"/>
              </a:solidFill>
              <a:headEnd/>
              <a:tailEnd/>
            </a:ln>
          </p:spPr>
          <p:style>
            <a:lnRef idx="2">
              <a:schemeClr val="accent2"/>
            </a:lnRef>
            <a:fillRef idx="1">
              <a:schemeClr val="lt1"/>
            </a:fillRef>
            <a:effectRef idx="0">
              <a:schemeClr val="accent2"/>
            </a:effectRef>
            <a:fontRef idx="minor">
              <a:schemeClr val="dk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dirty="0"/>
            </a:p>
          </p:txBody>
        </p:sp>
        <p:sp>
          <p:nvSpPr>
            <p:cNvPr id="24" name="45 CuadroTexto">
              <a:extLst>
                <a:ext uri="{FF2B5EF4-FFF2-40B4-BE49-F238E27FC236}">
                  <a16:creationId xmlns:a16="http://schemas.microsoft.com/office/drawing/2014/main" id="{759E1F3F-0C0B-4194-9260-C319F726AB11}"/>
                </a:ext>
              </a:extLst>
            </p:cNvPr>
            <p:cNvSpPr txBox="1">
              <a:spLocks noChangeArrowheads="1"/>
            </p:cNvSpPr>
            <p:nvPr/>
          </p:nvSpPr>
          <p:spPr bwMode="auto">
            <a:xfrm>
              <a:off x="3150580" y="2184248"/>
              <a:ext cx="2308221" cy="49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s-ES" altLang="es-ES" sz="1050" b="1" dirty="0">
                  <a:solidFill>
                    <a:schemeClr val="bg1"/>
                  </a:solidFill>
                </a:rPr>
                <a:t>condensador</a:t>
              </a:r>
            </a:p>
          </p:txBody>
        </p:sp>
        <p:sp>
          <p:nvSpPr>
            <p:cNvPr id="25" name="49 CuadroTexto">
              <a:extLst>
                <a:ext uri="{FF2B5EF4-FFF2-40B4-BE49-F238E27FC236}">
                  <a16:creationId xmlns:a16="http://schemas.microsoft.com/office/drawing/2014/main" id="{CE5F5201-0F75-4DFD-A3DA-0592B4B8267D}"/>
                </a:ext>
              </a:extLst>
            </p:cNvPr>
            <p:cNvSpPr txBox="1">
              <a:spLocks noChangeArrowheads="1"/>
            </p:cNvSpPr>
            <p:nvPr/>
          </p:nvSpPr>
          <p:spPr bwMode="auto">
            <a:xfrm>
              <a:off x="3125177" y="3899570"/>
              <a:ext cx="2333624" cy="5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s-ES" altLang="es-ES" sz="1050" b="1" dirty="0">
                  <a:solidFill>
                    <a:schemeClr val="bg1"/>
                  </a:solidFill>
                </a:rPr>
                <a:t>evaporador</a:t>
              </a:r>
            </a:p>
          </p:txBody>
        </p:sp>
        <p:sp>
          <p:nvSpPr>
            <p:cNvPr id="26" name="50 CuadroTexto">
              <a:extLst>
                <a:ext uri="{FF2B5EF4-FFF2-40B4-BE49-F238E27FC236}">
                  <a16:creationId xmlns:a16="http://schemas.microsoft.com/office/drawing/2014/main" id="{623365DB-02B0-48F1-B249-4D74C0417155}"/>
                </a:ext>
              </a:extLst>
            </p:cNvPr>
            <p:cNvSpPr txBox="1">
              <a:spLocks noChangeArrowheads="1"/>
            </p:cNvSpPr>
            <p:nvPr/>
          </p:nvSpPr>
          <p:spPr bwMode="auto">
            <a:xfrm>
              <a:off x="7164287" y="3105150"/>
              <a:ext cx="1835151" cy="5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100" dirty="0"/>
                <a:t>compresor</a:t>
              </a:r>
            </a:p>
          </p:txBody>
        </p:sp>
        <p:sp>
          <p:nvSpPr>
            <p:cNvPr id="27" name="51 CuadroTexto">
              <a:extLst>
                <a:ext uri="{FF2B5EF4-FFF2-40B4-BE49-F238E27FC236}">
                  <a16:creationId xmlns:a16="http://schemas.microsoft.com/office/drawing/2014/main" id="{3CC28353-1EA4-4E89-9BFB-3E192BE526BA}"/>
                </a:ext>
              </a:extLst>
            </p:cNvPr>
            <p:cNvSpPr txBox="1">
              <a:spLocks noChangeArrowheads="1"/>
            </p:cNvSpPr>
            <p:nvPr/>
          </p:nvSpPr>
          <p:spPr bwMode="auto">
            <a:xfrm>
              <a:off x="750744" y="2942351"/>
              <a:ext cx="1835151" cy="8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100" dirty="0"/>
                <a:t>Válvula de expansión</a:t>
              </a:r>
            </a:p>
          </p:txBody>
        </p:sp>
        <p:sp>
          <p:nvSpPr>
            <p:cNvPr id="28" name="52 Flecha derecha">
              <a:extLst>
                <a:ext uri="{FF2B5EF4-FFF2-40B4-BE49-F238E27FC236}">
                  <a16:creationId xmlns:a16="http://schemas.microsoft.com/office/drawing/2014/main" id="{12067FAF-DAA2-40BA-A982-6CF437580C2D}"/>
                </a:ext>
              </a:extLst>
            </p:cNvPr>
            <p:cNvSpPr>
              <a:spLocks noChangeArrowheads="1"/>
            </p:cNvSpPr>
            <p:nvPr/>
          </p:nvSpPr>
          <p:spPr bwMode="auto">
            <a:xfrm rot="10800000">
              <a:off x="6660542" y="3013075"/>
              <a:ext cx="539750" cy="647700"/>
            </a:xfrm>
            <a:prstGeom prst="rightArrow">
              <a:avLst>
                <a:gd name="adj1" fmla="val 50000"/>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29" name="53 CuadroTexto">
              <a:extLst>
                <a:ext uri="{FF2B5EF4-FFF2-40B4-BE49-F238E27FC236}">
                  <a16:creationId xmlns:a16="http://schemas.microsoft.com/office/drawing/2014/main" id="{700087E9-8848-48FF-86C1-F0E651368AF5}"/>
                </a:ext>
              </a:extLst>
            </p:cNvPr>
            <p:cNvSpPr txBox="1">
              <a:spLocks noChangeArrowheads="1"/>
            </p:cNvSpPr>
            <p:nvPr/>
          </p:nvSpPr>
          <p:spPr bwMode="auto">
            <a:xfrm>
              <a:off x="4548795" y="4705350"/>
              <a:ext cx="1836739" cy="59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400" dirty="0" err="1"/>
                <a:t>Qf</a:t>
              </a:r>
              <a:endParaRPr lang="es-ES" altLang="es-ES" sz="1400" dirty="0"/>
            </a:p>
          </p:txBody>
        </p:sp>
        <p:sp>
          <p:nvSpPr>
            <p:cNvPr id="30" name="54 CuadroTexto">
              <a:extLst>
                <a:ext uri="{FF2B5EF4-FFF2-40B4-BE49-F238E27FC236}">
                  <a16:creationId xmlns:a16="http://schemas.microsoft.com/office/drawing/2014/main" id="{92EE6C5D-2FC1-40D3-8343-CF6A834DCF8D}"/>
                </a:ext>
              </a:extLst>
            </p:cNvPr>
            <p:cNvSpPr txBox="1">
              <a:spLocks noChangeArrowheads="1"/>
            </p:cNvSpPr>
            <p:nvPr/>
          </p:nvSpPr>
          <p:spPr bwMode="auto">
            <a:xfrm>
              <a:off x="4553134" y="1387475"/>
              <a:ext cx="1836739" cy="59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400" dirty="0" err="1"/>
                <a:t>Qc</a:t>
              </a:r>
              <a:endParaRPr lang="es-ES" altLang="es-ES" sz="1400" dirty="0"/>
            </a:p>
          </p:txBody>
        </p:sp>
      </p:grpSp>
      <p:pic>
        <p:nvPicPr>
          <p:cNvPr id="31" name="Picture 2">
            <a:extLst>
              <a:ext uri="{FF2B5EF4-FFF2-40B4-BE49-F238E27FC236}">
                <a16:creationId xmlns:a16="http://schemas.microsoft.com/office/drawing/2014/main" id="{5A71248A-3D67-434B-8C24-B1D72959B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84" t="24815" r="49117" b="21053"/>
          <a:stretch>
            <a:fillRect/>
          </a:stretch>
        </p:blipFill>
        <p:spPr bwMode="auto">
          <a:xfrm>
            <a:off x="4839147" y="2168736"/>
            <a:ext cx="3963987"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1 CuadroTexto">
            <a:extLst>
              <a:ext uri="{FF2B5EF4-FFF2-40B4-BE49-F238E27FC236}">
                <a16:creationId xmlns:a16="http://schemas.microsoft.com/office/drawing/2014/main" id="{6950B675-26E5-4BB9-82E8-ED62BAF66408}"/>
              </a:ext>
            </a:extLst>
          </p:cNvPr>
          <p:cNvSpPr txBox="1">
            <a:spLocks noChangeArrowheads="1"/>
          </p:cNvSpPr>
          <p:nvPr/>
        </p:nvSpPr>
        <p:spPr bwMode="auto">
          <a:xfrm>
            <a:off x="4427984" y="1952836"/>
            <a:ext cx="41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a:t>T</a:t>
            </a:r>
          </a:p>
        </p:txBody>
      </p:sp>
      <p:sp>
        <p:nvSpPr>
          <p:cNvPr id="33" name="39 CuadroTexto">
            <a:extLst>
              <a:ext uri="{FF2B5EF4-FFF2-40B4-BE49-F238E27FC236}">
                <a16:creationId xmlns:a16="http://schemas.microsoft.com/office/drawing/2014/main" id="{A88C8518-87EB-43B2-A3CE-5265BC94036A}"/>
              </a:ext>
            </a:extLst>
          </p:cNvPr>
          <p:cNvSpPr txBox="1">
            <a:spLocks noChangeArrowheads="1"/>
          </p:cNvSpPr>
          <p:nvPr/>
        </p:nvSpPr>
        <p:spPr bwMode="auto">
          <a:xfrm>
            <a:off x="8317359" y="5883486"/>
            <a:ext cx="41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a:t>s</a:t>
            </a:r>
          </a:p>
        </p:txBody>
      </p:sp>
      <p:sp>
        <p:nvSpPr>
          <p:cNvPr id="34" name="5 CuadroTexto">
            <a:extLst>
              <a:ext uri="{FF2B5EF4-FFF2-40B4-BE49-F238E27FC236}">
                <a16:creationId xmlns:a16="http://schemas.microsoft.com/office/drawing/2014/main" id="{7EC309D5-9B75-46C0-A311-4BBF140DF446}"/>
              </a:ext>
            </a:extLst>
          </p:cNvPr>
          <p:cNvSpPr txBox="1">
            <a:spLocks noChangeArrowheads="1"/>
          </p:cNvSpPr>
          <p:nvPr/>
        </p:nvSpPr>
        <p:spPr bwMode="auto">
          <a:xfrm>
            <a:off x="5001865" y="2477971"/>
            <a:ext cx="12969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s-ES" sz="1400" dirty="0" err="1"/>
              <a:t>liquido</a:t>
            </a:r>
            <a:endParaRPr lang="en-GB" altLang="es-ES" sz="1400" dirty="0"/>
          </a:p>
        </p:txBody>
      </p:sp>
      <p:sp>
        <p:nvSpPr>
          <p:cNvPr id="35" name="42 CuadroTexto">
            <a:extLst>
              <a:ext uri="{FF2B5EF4-FFF2-40B4-BE49-F238E27FC236}">
                <a16:creationId xmlns:a16="http://schemas.microsoft.com/office/drawing/2014/main" id="{E3F217F9-8C82-41EB-A60A-A9CEAE2A659F}"/>
              </a:ext>
            </a:extLst>
          </p:cNvPr>
          <p:cNvSpPr txBox="1">
            <a:spLocks noChangeArrowheads="1"/>
          </p:cNvSpPr>
          <p:nvPr/>
        </p:nvSpPr>
        <p:spPr bwMode="auto">
          <a:xfrm>
            <a:off x="5789639" y="5428000"/>
            <a:ext cx="1944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400" dirty="0"/>
              <a:t>Mezcla vapor - liquido</a:t>
            </a:r>
          </a:p>
        </p:txBody>
      </p:sp>
      <p:cxnSp>
        <p:nvCxnSpPr>
          <p:cNvPr id="36" name="7 Conector recto de flecha">
            <a:extLst>
              <a:ext uri="{FF2B5EF4-FFF2-40B4-BE49-F238E27FC236}">
                <a16:creationId xmlns:a16="http://schemas.microsoft.com/office/drawing/2014/main" id="{DD1B3BE1-10BE-4C04-96C9-E1D49F05FDF0}"/>
              </a:ext>
            </a:extLst>
          </p:cNvPr>
          <p:cNvCxnSpPr>
            <a:cxnSpLocks noChangeShapeType="1"/>
          </p:cNvCxnSpPr>
          <p:nvPr/>
        </p:nvCxnSpPr>
        <p:spPr bwMode="auto">
          <a:xfrm flipV="1">
            <a:off x="4634359" y="2510048"/>
            <a:ext cx="0" cy="355123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 name="44 Conector recto de flecha">
            <a:extLst>
              <a:ext uri="{FF2B5EF4-FFF2-40B4-BE49-F238E27FC236}">
                <a16:creationId xmlns:a16="http://schemas.microsoft.com/office/drawing/2014/main" id="{1D0F2C68-1903-4405-80EF-898572330F96}"/>
              </a:ext>
            </a:extLst>
          </p:cNvPr>
          <p:cNvCxnSpPr>
            <a:cxnSpLocks noChangeShapeType="1"/>
          </p:cNvCxnSpPr>
          <p:nvPr/>
        </p:nvCxnSpPr>
        <p:spPr bwMode="auto">
          <a:xfrm>
            <a:off x="4650234" y="6061286"/>
            <a:ext cx="3530600"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 name="16 Conector recto">
            <a:extLst>
              <a:ext uri="{FF2B5EF4-FFF2-40B4-BE49-F238E27FC236}">
                <a16:creationId xmlns:a16="http://schemas.microsoft.com/office/drawing/2014/main" id="{6E69F68E-40E0-45B8-B692-54B3F34E40C7}"/>
              </a:ext>
            </a:extLst>
          </p:cNvPr>
          <p:cNvCxnSpPr>
            <a:cxnSpLocks noChangeShapeType="1"/>
          </p:cNvCxnSpPr>
          <p:nvPr/>
        </p:nvCxnSpPr>
        <p:spPr bwMode="auto">
          <a:xfrm>
            <a:off x="5185222" y="3662573"/>
            <a:ext cx="3132137" cy="0"/>
          </a:xfrm>
          <a:prstGeom prst="line">
            <a:avLst/>
          </a:prstGeom>
          <a:noFill/>
          <a:ln w="222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39" name="48 Conector recto">
            <a:extLst>
              <a:ext uri="{FF2B5EF4-FFF2-40B4-BE49-F238E27FC236}">
                <a16:creationId xmlns:a16="http://schemas.microsoft.com/office/drawing/2014/main" id="{0D1D4FC6-D880-449B-8D78-291A3192E8B2}"/>
              </a:ext>
            </a:extLst>
          </p:cNvPr>
          <p:cNvCxnSpPr/>
          <p:nvPr/>
        </p:nvCxnSpPr>
        <p:spPr bwMode="auto">
          <a:xfrm>
            <a:off x="5185222" y="5086561"/>
            <a:ext cx="3132137" cy="0"/>
          </a:xfrm>
          <a:prstGeom prst="line">
            <a:avLst/>
          </a:prstGeom>
          <a:solidFill>
            <a:schemeClr val="accent1"/>
          </a:solidFill>
          <a:ln w="22225" cap="flat" cmpd="sng" algn="ctr">
            <a:solidFill>
              <a:schemeClr val="tx1">
                <a:lumMod val="60000"/>
                <a:lumOff val="40000"/>
              </a:schemeClr>
            </a:solidFill>
            <a:prstDash val="dash"/>
            <a:round/>
            <a:headEnd type="none" w="med" len="med"/>
            <a:tailEnd type="none" w="med" len="med"/>
          </a:ln>
          <a:effectLst/>
        </p:spPr>
      </p:cxnSp>
      <p:sp>
        <p:nvSpPr>
          <p:cNvPr id="40" name="56 CuadroTexto">
            <a:extLst>
              <a:ext uri="{FF2B5EF4-FFF2-40B4-BE49-F238E27FC236}">
                <a16:creationId xmlns:a16="http://schemas.microsoft.com/office/drawing/2014/main" id="{E820133B-7269-4FC2-B371-C4EF828A3B63}"/>
              </a:ext>
            </a:extLst>
          </p:cNvPr>
          <p:cNvSpPr txBox="1">
            <a:spLocks noChangeArrowheads="1"/>
          </p:cNvSpPr>
          <p:nvPr/>
        </p:nvSpPr>
        <p:spPr bwMode="auto">
          <a:xfrm>
            <a:off x="5809109" y="4754773"/>
            <a:ext cx="2024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400" dirty="0"/>
              <a:t>temperatura interior</a:t>
            </a:r>
          </a:p>
        </p:txBody>
      </p:sp>
      <p:sp>
        <p:nvSpPr>
          <p:cNvPr id="41" name="57 CuadroTexto">
            <a:extLst>
              <a:ext uri="{FF2B5EF4-FFF2-40B4-BE49-F238E27FC236}">
                <a16:creationId xmlns:a16="http://schemas.microsoft.com/office/drawing/2014/main" id="{21E945AC-00A5-41AF-9781-BAB8CF27DF96}"/>
              </a:ext>
            </a:extLst>
          </p:cNvPr>
          <p:cNvSpPr txBox="1">
            <a:spLocks noChangeArrowheads="1"/>
          </p:cNvSpPr>
          <p:nvPr/>
        </p:nvSpPr>
        <p:spPr bwMode="auto">
          <a:xfrm>
            <a:off x="5744021" y="3429000"/>
            <a:ext cx="2024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sz="1400" dirty="0"/>
          </a:p>
          <a:p>
            <a:pPr eaLnBrk="1" hangingPunct="1"/>
            <a:r>
              <a:rPr lang="es-ES" altLang="es-ES" sz="1400" dirty="0"/>
              <a:t>temperatura exterior</a:t>
            </a:r>
          </a:p>
        </p:txBody>
      </p:sp>
      <p:sp>
        <p:nvSpPr>
          <p:cNvPr id="42" name="19 Elipse">
            <a:extLst>
              <a:ext uri="{FF2B5EF4-FFF2-40B4-BE49-F238E27FC236}">
                <a16:creationId xmlns:a16="http://schemas.microsoft.com/office/drawing/2014/main" id="{17374383-062A-4000-81CD-EC3B722EBE6F}"/>
              </a:ext>
            </a:extLst>
          </p:cNvPr>
          <p:cNvSpPr>
            <a:spLocks noChangeArrowheads="1"/>
          </p:cNvSpPr>
          <p:nvPr/>
        </p:nvSpPr>
        <p:spPr bwMode="auto">
          <a:xfrm>
            <a:off x="5283647" y="3141873"/>
            <a:ext cx="366712" cy="323850"/>
          </a:xfrm>
          <a:prstGeom prst="ellipse">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3" name="58 Elipse">
            <a:extLst>
              <a:ext uri="{FF2B5EF4-FFF2-40B4-BE49-F238E27FC236}">
                <a16:creationId xmlns:a16="http://schemas.microsoft.com/office/drawing/2014/main" id="{DAD71A80-805D-4BB2-A570-9BCAF3D3105F}"/>
              </a:ext>
            </a:extLst>
          </p:cNvPr>
          <p:cNvSpPr>
            <a:spLocks noChangeArrowheads="1"/>
          </p:cNvSpPr>
          <p:nvPr/>
        </p:nvSpPr>
        <p:spPr bwMode="auto">
          <a:xfrm>
            <a:off x="7861747" y="2779923"/>
            <a:ext cx="366712" cy="323850"/>
          </a:xfrm>
          <a:prstGeom prst="ellipse">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4" name="59 Elipse">
            <a:extLst>
              <a:ext uri="{FF2B5EF4-FFF2-40B4-BE49-F238E27FC236}">
                <a16:creationId xmlns:a16="http://schemas.microsoft.com/office/drawing/2014/main" id="{59E9BDAD-4F4A-4336-8A28-C19D3BDE654C}"/>
              </a:ext>
            </a:extLst>
          </p:cNvPr>
          <p:cNvSpPr>
            <a:spLocks noChangeArrowheads="1"/>
          </p:cNvSpPr>
          <p:nvPr/>
        </p:nvSpPr>
        <p:spPr bwMode="auto">
          <a:xfrm>
            <a:off x="7885559" y="5194511"/>
            <a:ext cx="365125" cy="323850"/>
          </a:xfrm>
          <a:prstGeom prst="ellipse">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5" name="60 Elipse">
            <a:extLst>
              <a:ext uri="{FF2B5EF4-FFF2-40B4-BE49-F238E27FC236}">
                <a16:creationId xmlns:a16="http://schemas.microsoft.com/office/drawing/2014/main" id="{23866102-310E-4DF6-90E0-1DC5606D907A}"/>
              </a:ext>
            </a:extLst>
          </p:cNvPr>
          <p:cNvSpPr>
            <a:spLocks noChangeArrowheads="1"/>
          </p:cNvSpPr>
          <p:nvPr/>
        </p:nvSpPr>
        <p:spPr bwMode="auto">
          <a:xfrm>
            <a:off x="5274122" y="5204036"/>
            <a:ext cx="366712" cy="323850"/>
          </a:xfrm>
          <a:prstGeom prst="ellipse">
            <a:avLst/>
          </a:prstGeom>
          <a:solidFill>
            <a:schemeClr val="accent1"/>
          </a:solidFill>
          <a:ln w="9525" algn="ctr">
            <a:solidFill>
              <a:schemeClr val="tx1"/>
            </a:solidFill>
            <a:round/>
            <a:headEnd/>
            <a:tailEnd/>
          </a:ln>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46" name="20 CuadroTexto">
            <a:extLst>
              <a:ext uri="{FF2B5EF4-FFF2-40B4-BE49-F238E27FC236}">
                <a16:creationId xmlns:a16="http://schemas.microsoft.com/office/drawing/2014/main" id="{8C306A46-EA97-49D3-8BDB-CAB4CAC639B8}"/>
              </a:ext>
            </a:extLst>
          </p:cNvPr>
          <p:cNvSpPr txBox="1">
            <a:spLocks noChangeArrowheads="1"/>
          </p:cNvSpPr>
          <p:nvPr/>
        </p:nvSpPr>
        <p:spPr bwMode="auto">
          <a:xfrm>
            <a:off x="7956376" y="5223086"/>
            <a:ext cx="134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200" dirty="0"/>
              <a:t>1</a:t>
            </a:r>
          </a:p>
        </p:txBody>
      </p:sp>
      <p:sp>
        <p:nvSpPr>
          <p:cNvPr id="47" name="61 CuadroTexto">
            <a:extLst>
              <a:ext uri="{FF2B5EF4-FFF2-40B4-BE49-F238E27FC236}">
                <a16:creationId xmlns:a16="http://schemas.microsoft.com/office/drawing/2014/main" id="{BDE7665E-02E9-4AC4-9A77-F52D46B7C0BE}"/>
              </a:ext>
            </a:extLst>
          </p:cNvPr>
          <p:cNvSpPr txBox="1">
            <a:spLocks noChangeArrowheads="1"/>
          </p:cNvSpPr>
          <p:nvPr/>
        </p:nvSpPr>
        <p:spPr bwMode="auto">
          <a:xfrm>
            <a:off x="7956376" y="2792735"/>
            <a:ext cx="134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200" dirty="0"/>
              <a:t>2</a:t>
            </a:r>
          </a:p>
        </p:txBody>
      </p:sp>
      <p:sp>
        <p:nvSpPr>
          <p:cNvPr id="48" name="62 CuadroTexto">
            <a:extLst>
              <a:ext uri="{FF2B5EF4-FFF2-40B4-BE49-F238E27FC236}">
                <a16:creationId xmlns:a16="http://schemas.microsoft.com/office/drawing/2014/main" id="{280AE790-BB4E-4D1D-B437-C869268B6AC4}"/>
              </a:ext>
            </a:extLst>
          </p:cNvPr>
          <p:cNvSpPr txBox="1">
            <a:spLocks noChangeArrowheads="1"/>
          </p:cNvSpPr>
          <p:nvPr/>
        </p:nvSpPr>
        <p:spPr bwMode="auto">
          <a:xfrm>
            <a:off x="5364088" y="3159336"/>
            <a:ext cx="134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200" dirty="0"/>
              <a:t>3</a:t>
            </a:r>
          </a:p>
        </p:txBody>
      </p:sp>
      <p:sp>
        <p:nvSpPr>
          <p:cNvPr id="49" name="63 CuadroTexto">
            <a:extLst>
              <a:ext uri="{FF2B5EF4-FFF2-40B4-BE49-F238E27FC236}">
                <a16:creationId xmlns:a16="http://schemas.microsoft.com/office/drawing/2014/main" id="{13827592-993F-47BF-831E-BAE64EF0A322}"/>
              </a:ext>
            </a:extLst>
          </p:cNvPr>
          <p:cNvSpPr txBox="1">
            <a:spLocks noChangeArrowheads="1"/>
          </p:cNvSpPr>
          <p:nvPr/>
        </p:nvSpPr>
        <p:spPr bwMode="auto">
          <a:xfrm>
            <a:off x="5364088" y="5221498"/>
            <a:ext cx="134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200" dirty="0"/>
              <a:t>4</a:t>
            </a:r>
          </a:p>
        </p:txBody>
      </p:sp>
      <p:sp>
        <p:nvSpPr>
          <p:cNvPr id="50" name="4 CuadroTexto">
            <a:extLst>
              <a:ext uri="{FF2B5EF4-FFF2-40B4-BE49-F238E27FC236}">
                <a16:creationId xmlns:a16="http://schemas.microsoft.com/office/drawing/2014/main" id="{44545743-2EDD-4786-B25E-556B34E93465}"/>
              </a:ext>
            </a:extLst>
          </p:cNvPr>
          <p:cNvSpPr txBox="1">
            <a:spLocks noChangeArrowheads="1"/>
          </p:cNvSpPr>
          <p:nvPr/>
        </p:nvSpPr>
        <p:spPr bwMode="auto">
          <a:xfrm>
            <a:off x="275640" y="3395833"/>
            <a:ext cx="4213225" cy="226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50000"/>
              </a:lnSpc>
            </a:pPr>
            <a:r>
              <a:rPr lang="es-ES" altLang="es-ES" sz="1600" dirty="0">
                <a:solidFill>
                  <a:schemeClr val="tx1">
                    <a:lumMod val="75000"/>
                    <a:lumOff val="25000"/>
                  </a:schemeClr>
                </a:solidFill>
              </a:rPr>
              <a:t>1-2 </a:t>
            </a:r>
            <a:r>
              <a:rPr lang="es-ES" altLang="es-ES" sz="1600" dirty="0">
                <a:solidFill>
                  <a:schemeClr val="tx1">
                    <a:lumMod val="75000"/>
                    <a:lumOff val="25000"/>
                  </a:schemeClr>
                </a:solidFill>
                <a:sym typeface="Wingdings" panose="05000000000000000000" pitchFamily="2" charset="2"/>
              </a:rPr>
              <a:t>   compresión</a:t>
            </a:r>
          </a:p>
          <a:p>
            <a:pPr algn="just" eaLnBrk="1" hangingPunct="1">
              <a:lnSpc>
                <a:spcPct val="150000"/>
              </a:lnSpc>
            </a:pPr>
            <a:r>
              <a:rPr lang="es-ES" altLang="es-ES" sz="1600" dirty="0">
                <a:solidFill>
                  <a:schemeClr val="tx1">
                    <a:lumMod val="75000"/>
                    <a:lumOff val="25000"/>
                  </a:schemeClr>
                </a:solidFill>
                <a:sym typeface="Wingdings" panose="05000000000000000000" pitchFamily="2" charset="2"/>
              </a:rPr>
              <a:t>2-3  transferencia de calor del fluido al exterior a través del condensador</a:t>
            </a:r>
          </a:p>
          <a:p>
            <a:pPr algn="just" eaLnBrk="1" hangingPunct="1">
              <a:lnSpc>
                <a:spcPct val="150000"/>
              </a:lnSpc>
            </a:pPr>
            <a:r>
              <a:rPr lang="es-ES" altLang="es-ES" sz="1600" dirty="0">
                <a:solidFill>
                  <a:schemeClr val="tx1">
                    <a:lumMod val="75000"/>
                    <a:lumOff val="25000"/>
                  </a:schemeClr>
                </a:solidFill>
                <a:sym typeface="Wingdings" panose="05000000000000000000" pitchFamily="2" charset="2"/>
              </a:rPr>
              <a:t>3-4     pérdida de presión</a:t>
            </a:r>
          </a:p>
          <a:p>
            <a:pPr algn="just" eaLnBrk="1" hangingPunct="1">
              <a:lnSpc>
                <a:spcPct val="150000"/>
              </a:lnSpc>
            </a:pPr>
            <a:r>
              <a:rPr lang="es-ES" altLang="es-ES" sz="1600" dirty="0">
                <a:solidFill>
                  <a:schemeClr val="tx1">
                    <a:lumMod val="75000"/>
                    <a:lumOff val="25000"/>
                  </a:schemeClr>
                </a:solidFill>
                <a:sym typeface="Wingdings" panose="05000000000000000000" pitchFamily="2" charset="2"/>
              </a:rPr>
              <a:t>4-1  transferencia de calor desde el interior al fluido a través del evaporador</a:t>
            </a:r>
            <a:endParaRPr lang="es-ES" altLang="es-ES" sz="1600" dirty="0">
              <a:solidFill>
                <a:schemeClr val="tx1">
                  <a:lumMod val="75000"/>
                  <a:lumOff val="25000"/>
                </a:schemeClr>
              </a:solidFill>
            </a:endParaRPr>
          </a:p>
        </p:txBody>
      </p:sp>
      <p:sp>
        <p:nvSpPr>
          <p:cNvPr id="51" name="41 CuadroTexto">
            <a:extLst>
              <a:ext uri="{FF2B5EF4-FFF2-40B4-BE49-F238E27FC236}">
                <a16:creationId xmlns:a16="http://schemas.microsoft.com/office/drawing/2014/main" id="{01250ADA-7852-408C-B6CC-4D20BCE631B7}"/>
              </a:ext>
            </a:extLst>
          </p:cNvPr>
          <p:cNvSpPr txBox="1">
            <a:spLocks noChangeArrowheads="1"/>
          </p:cNvSpPr>
          <p:nvPr/>
        </p:nvSpPr>
        <p:spPr bwMode="auto">
          <a:xfrm>
            <a:off x="8126164" y="2531281"/>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400" dirty="0"/>
              <a:t>vapor</a:t>
            </a:r>
          </a:p>
        </p:txBody>
      </p:sp>
      <p:grpSp>
        <p:nvGrpSpPr>
          <p:cNvPr id="52" name="Grupo 51">
            <a:extLst>
              <a:ext uri="{FF2B5EF4-FFF2-40B4-BE49-F238E27FC236}">
                <a16:creationId xmlns:a16="http://schemas.microsoft.com/office/drawing/2014/main" id="{B05BB093-7AD8-4D37-8C90-CC4787B9EB6C}"/>
              </a:ext>
            </a:extLst>
          </p:cNvPr>
          <p:cNvGrpSpPr/>
          <p:nvPr/>
        </p:nvGrpSpPr>
        <p:grpSpPr>
          <a:xfrm>
            <a:off x="14545" y="8620"/>
            <a:ext cx="8759319" cy="718955"/>
            <a:chOff x="14545" y="8620"/>
            <a:chExt cx="8759319" cy="718955"/>
          </a:xfrm>
        </p:grpSpPr>
        <p:grpSp>
          <p:nvGrpSpPr>
            <p:cNvPr id="53" name="Grupo 52">
              <a:extLst>
                <a:ext uri="{FF2B5EF4-FFF2-40B4-BE49-F238E27FC236}">
                  <a16:creationId xmlns:a16="http://schemas.microsoft.com/office/drawing/2014/main" id="{2E047C7A-F6C1-434F-80EA-E1B17ABBEFA5}"/>
                </a:ext>
              </a:extLst>
            </p:cNvPr>
            <p:cNvGrpSpPr/>
            <p:nvPr/>
          </p:nvGrpSpPr>
          <p:grpSpPr>
            <a:xfrm>
              <a:off x="370136" y="236507"/>
              <a:ext cx="8403728" cy="491068"/>
              <a:chOff x="370136" y="273636"/>
              <a:chExt cx="8403728" cy="491068"/>
            </a:xfrm>
          </p:grpSpPr>
          <p:sp>
            <p:nvSpPr>
              <p:cNvPr id="56" name="Titel 1">
                <a:extLst>
                  <a:ext uri="{FF2B5EF4-FFF2-40B4-BE49-F238E27FC236}">
                    <a16:creationId xmlns:a16="http://schemas.microsoft.com/office/drawing/2014/main" id="{2DEDC347-8ED4-4329-A821-0E8D6FB11B1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57" name="Rectángulo 56">
                <a:extLst>
                  <a:ext uri="{FF2B5EF4-FFF2-40B4-BE49-F238E27FC236}">
                    <a16:creationId xmlns:a16="http://schemas.microsoft.com/office/drawing/2014/main" id="{54BEA1CA-497A-4D69-BCCA-4B363B7E600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54" name="Round Diagonal Corner Rectangle 9">
              <a:extLst>
                <a:ext uri="{FF2B5EF4-FFF2-40B4-BE49-F238E27FC236}">
                  <a16:creationId xmlns:a16="http://schemas.microsoft.com/office/drawing/2014/main" id="{298E43C8-ED5D-46B7-A27F-0CA6425154EB}"/>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55" name="TextBox 3">
              <a:extLst>
                <a:ext uri="{FF2B5EF4-FFF2-40B4-BE49-F238E27FC236}">
                  <a16:creationId xmlns:a16="http://schemas.microsoft.com/office/drawing/2014/main" id="{B49845BC-C8C5-49F3-AA51-FED03C0A852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8278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2 CuadroTexto">
            <a:extLst>
              <a:ext uri="{FF2B5EF4-FFF2-40B4-BE49-F238E27FC236}">
                <a16:creationId xmlns:a16="http://schemas.microsoft.com/office/drawing/2014/main" id="{A3C1996A-BE4C-4EB5-959E-DD8D2710AAB0}"/>
              </a:ext>
            </a:extLst>
          </p:cNvPr>
          <p:cNvSpPr txBox="1">
            <a:spLocks noChangeArrowheads="1"/>
          </p:cNvSpPr>
          <p:nvPr/>
        </p:nvSpPr>
        <p:spPr bwMode="auto">
          <a:xfrm>
            <a:off x="370136"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FFC000"/>
                </a:solidFill>
              </a:rPr>
              <a:t>Eficiencia Energética en Producción de Frío</a:t>
            </a:r>
            <a:r>
              <a:rPr lang="en-US" altLang="es-ES" b="1" dirty="0">
                <a:solidFill>
                  <a:srgbClr val="FFC000"/>
                </a:solidFill>
              </a:rPr>
              <a:t>:</a:t>
            </a:r>
          </a:p>
        </p:txBody>
      </p:sp>
      <p:sp>
        <p:nvSpPr>
          <p:cNvPr id="53" name="3 CuadroTexto">
            <a:extLst>
              <a:ext uri="{FF2B5EF4-FFF2-40B4-BE49-F238E27FC236}">
                <a16:creationId xmlns:a16="http://schemas.microsoft.com/office/drawing/2014/main" id="{236E650F-109B-4875-9E49-A70D7602109F}"/>
              </a:ext>
            </a:extLst>
          </p:cNvPr>
          <p:cNvSpPr txBox="1">
            <a:spLocks noChangeArrowheads="1"/>
          </p:cNvSpPr>
          <p:nvPr/>
        </p:nvSpPr>
        <p:spPr bwMode="auto">
          <a:xfrm>
            <a:off x="370136" y="1685925"/>
            <a:ext cx="8642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sz="1600" dirty="0"/>
              <a:t>Para mejorar el EER, es posible tener varias etapas en el proceso de compresión</a:t>
            </a:r>
            <a:endParaRPr lang="en-GB" altLang="es-ES" sz="1600" dirty="0"/>
          </a:p>
        </p:txBody>
      </p:sp>
      <p:sp>
        <p:nvSpPr>
          <p:cNvPr id="54" name="25 Rectángulo redondeado">
            <a:extLst>
              <a:ext uri="{FF2B5EF4-FFF2-40B4-BE49-F238E27FC236}">
                <a16:creationId xmlns:a16="http://schemas.microsoft.com/office/drawing/2014/main" id="{164A711A-EEBA-4CCF-BC22-54E0F0ACEBCE}"/>
              </a:ext>
            </a:extLst>
          </p:cNvPr>
          <p:cNvSpPr>
            <a:spLocks noChangeArrowheads="1"/>
          </p:cNvSpPr>
          <p:nvPr/>
        </p:nvSpPr>
        <p:spPr bwMode="auto">
          <a:xfrm>
            <a:off x="3173883" y="2348880"/>
            <a:ext cx="2320925" cy="431800"/>
          </a:xfrm>
          <a:prstGeom prst="roundRect">
            <a:avLst>
              <a:gd name="adj" fmla="val 16667"/>
            </a:avLst>
          </a:prstGeom>
          <a:solidFill>
            <a:schemeClr val="accent1"/>
          </a:solidFill>
          <a:ln w="9525" algn="ctr">
            <a:solidFill>
              <a:schemeClr val="tx1"/>
            </a:solidFill>
            <a:round/>
            <a:headEnd/>
            <a:tailEnd/>
          </a:ln>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sp>
        <p:nvSpPr>
          <p:cNvPr id="55" name="26 Rectángulo redondeado">
            <a:extLst>
              <a:ext uri="{FF2B5EF4-FFF2-40B4-BE49-F238E27FC236}">
                <a16:creationId xmlns:a16="http://schemas.microsoft.com/office/drawing/2014/main" id="{C5BCED51-6B1E-4394-B10C-F9DE8DE86FF4}"/>
              </a:ext>
            </a:extLst>
          </p:cNvPr>
          <p:cNvSpPr>
            <a:spLocks noChangeArrowheads="1"/>
          </p:cNvSpPr>
          <p:nvPr/>
        </p:nvSpPr>
        <p:spPr bwMode="auto">
          <a:xfrm>
            <a:off x="3173883" y="5534993"/>
            <a:ext cx="2320925" cy="377825"/>
          </a:xfrm>
          <a:prstGeom prst="roundRect">
            <a:avLst>
              <a:gd name="adj" fmla="val 16667"/>
            </a:avLst>
          </a:prstGeom>
          <a:solidFill>
            <a:schemeClr val="accent1"/>
          </a:solidFill>
          <a:ln w="9525" algn="ctr">
            <a:solidFill>
              <a:schemeClr val="tx1"/>
            </a:solidFill>
            <a:round/>
            <a:headEnd/>
            <a:tailEnd/>
          </a:ln>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56" name="27 Conector recto">
            <a:extLst>
              <a:ext uri="{FF2B5EF4-FFF2-40B4-BE49-F238E27FC236}">
                <a16:creationId xmlns:a16="http://schemas.microsoft.com/office/drawing/2014/main" id="{FE93930A-A483-4B9A-870E-A2202FF68300}"/>
              </a:ext>
            </a:extLst>
          </p:cNvPr>
          <p:cNvCxnSpPr>
            <a:cxnSpLocks noChangeShapeType="1"/>
          </p:cNvCxnSpPr>
          <p:nvPr/>
        </p:nvCxnSpPr>
        <p:spPr bwMode="auto">
          <a:xfrm>
            <a:off x="2200746" y="3428380"/>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7" name="28 Conector recto">
            <a:extLst>
              <a:ext uri="{FF2B5EF4-FFF2-40B4-BE49-F238E27FC236}">
                <a16:creationId xmlns:a16="http://schemas.microsoft.com/office/drawing/2014/main" id="{A370F9F6-C879-4E2C-9A9E-070C8837F199}"/>
              </a:ext>
            </a:extLst>
          </p:cNvPr>
          <p:cNvCxnSpPr>
            <a:cxnSpLocks noChangeShapeType="1"/>
          </p:cNvCxnSpPr>
          <p:nvPr/>
        </p:nvCxnSpPr>
        <p:spPr bwMode="auto">
          <a:xfrm>
            <a:off x="2200746" y="3860180"/>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8" name="29 Conector recto">
            <a:extLst>
              <a:ext uri="{FF2B5EF4-FFF2-40B4-BE49-F238E27FC236}">
                <a16:creationId xmlns:a16="http://schemas.microsoft.com/office/drawing/2014/main" id="{D81FBEE7-460E-4BB6-969E-D4398028D3FE}"/>
              </a:ext>
            </a:extLst>
          </p:cNvPr>
          <p:cNvCxnSpPr>
            <a:cxnSpLocks noChangeShapeType="1"/>
          </p:cNvCxnSpPr>
          <p:nvPr/>
        </p:nvCxnSpPr>
        <p:spPr bwMode="auto">
          <a:xfrm flipV="1">
            <a:off x="2200746" y="3428380"/>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59" name="30 Conector recto">
            <a:extLst>
              <a:ext uri="{FF2B5EF4-FFF2-40B4-BE49-F238E27FC236}">
                <a16:creationId xmlns:a16="http://schemas.microsoft.com/office/drawing/2014/main" id="{13943CC6-C935-41E8-ADB9-B722C164801F}"/>
              </a:ext>
            </a:extLst>
          </p:cNvPr>
          <p:cNvCxnSpPr>
            <a:cxnSpLocks noChangeShapeType="1"/>
          </p:cNvCxnSpPr>
          <p:nvPr/>
        </p:nvCxnSpPr>
        <p:spPr bwMode="auto">
          <a:xfrm flipH="1" flipV="1">
            <a:off x="2200746" y="3428380"/>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0" name="31 Conector recto">
            <a:extLst>
              <a:ext uri="{FF2B5EF4-FFF2-40B4-BE49-F238E27FC236}">
                <a16:creationId xmlns:a16="http://schemas.microsoft.com/office/drawing/2014/main" id="{FF029DF4-4265-4DD1-8D8E-B750E50BA08F}"/>
              </a:ext>
            </a:extLst>
          </p:cNvPr>
          <p:cNvCxnSpPr>
            <a:cxnSpLocks noChangeShapeType="1"/>
          </p:cNvCxnSpPr>
          <p:nvPr/>
        </p:nvCxnSpPr>
        <p:spPr bwMode="auto">
          <a:xfrm flipV="1">
            <a:off x="2416646" y="2582243"/>
            <a:ext cx="0" cy="84613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1" name="32 Conector recto">
            <a:extLst>
              <a:ext uri="{FF2B5EF4-FFF2-40B4-BE49-F238E27FC236}">
                <a16:creationId xmlns:a16="http://schemas.microsoft.com/office/drawing/2014/main" id="{FF29CF3B-2D18-4805-96ED-40A40D1CCA40}"/>
              </a:ext>
            </a:extLst>
          </p:cNvPr>
          <p:cNvCxnSpPr>
            <a:cxnSpLocks noChangeShapeType="1"/>
          </p:cNvCxnSpPr>
          <p:nvPr/>
        </p:nvCxnSpPr>
        <p:spPr bwMode="auto">
          <a:xfrm flipH="1">
            <a:off x="2416646" y="2582243"/>
            <a:ext cx="757237"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2" name="33 Conector recto">
            <a:extLst>
              <a:ext uri="{FF2B5EF4-FFF2-40B4-BE49-F238E27FC236}">
                <a16:creationId xmlns:a16="http://schemas.microsoft.com/office/drawing/2014/main" id="{29D38329-3B8C-4D31-A5C1-E8DDA5758A51}"/>
              </a:ext>
            </a:extLst>
          </p:cNvPr>
          <p:cNvCxnSpPr>
            <a:cxnSpLocks noChangeShapeType="1"/>
          </p:cNvCxnSpPr>
          <p:nvPr/>
        </p:nvCxnSpPr>
        <p:spPr bwMode="auto">
          <a:xfrm flipV="1">
            <a:off x="2413471" y="3860180"/>
            <a:ext cx="3175" cy="2159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3" name="35 Conector recto">
            <a:extLst>
              <a:ext uri="{FF2B5EF4-FFF2-40B4-BE49-F238E27FC236}">
                <a16:creationId xmlns:a16="http://schemas.microsoft.com/office/drawing/2014/main" id="{E452BE26-2FFB-4F5A-9CF3-E768FB55AC29}"/>
              </a:ext>
            </a:extLst>
          </p:cNvPr>
          <p:cNvCxnSpPr>
            <a:cxnSpLocks noChangeShapeType="1"/>
          </p:cNvCxnSpPr>
          <p:nvPr/>
        </p:nvCxnSpPr>
        <p:spPr bwMode="auto">
          <a:xfrm flipH="1">
            <a:off x="5507508" y="2571130"/>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4" name="36 Conector recto">
            <a:extLst>
              <a:ext uri="{FF2B5EF4-FFF2-40B4-BE49-F238E27FC236}">
                <a16:creationId xmlns:a16="http://schemas.microsoft.com/office/drawing/2014/main" id="{21EA321A-5170-4ADC-87F6-40EA7FE52BCB}"/>
              </a:ext>
            </a:extLst>
          </p:cNvPr>
          <p:cNvCxnSpPr>
            <a:cxnSpLocks noChangeShapeType="1"/>
          </p:cNvCxnSpPr>
          <p:nvPr/>
        </p:nvCxnSpPr>
        <p:spPr bwMode="auto">
          <a:xfrm>
            <a:off x="6259983" y="5409580"/>
            <a:ext cx="0" cy="3143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5" name="37 Conector recto">
            <a:extLst>
              <a:ext uri="{FF2B5EF4-FFF2-40B4-BE49-F238E27FC236}">
                <a16:creationId xmlns:a16="http://schemas.microsoft.com/office/drawing/2014/main" id="{23084C18-06A9-4F93-B2B8-78C1962299D4}"/>
              </a:ext>
            </a:extLst>
          </p:cNvPr>
          <p:cNvCxnSpPr>
            <a:cxnSpLocks noChangeShapeType="1"/>
          </p:cNvCxnSpPr>
          <p:nvPr/>
        </p:nvCxnSpPr>
        <p:spPr bwMode="auto">
          <a:xfrm flipV="1">
            <a:off x="6255221" y="2564780"/>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6" name="38 Conector recto">
            <a:extLst>
              <a:ext uri="{FF2B5EF4-FFF2-40B4-BE49-F238E27FC236}">
                <a16:creationId xmlns:a16="http://schemas.microsoft.com/office/drawing/2014/main" id="{4CEBF123-0DBE-4E59-A19E-449B9E1B8BDE}"/>
              </a:ext>
            </a:extLst>
          </p:cNvPr>
          <p:cNvCxnSpPr>
            <a:cxnSpLocks noChangeShapeType="1"/>
            <a:stCxn id="80" idx="0"/>
          </p:cNvCxnSpPr>
          <p:nvPr/>
        </p:nvCxnSpPr>
        <p:spPr bwMode="auto">
          <a:xfrm flipV="1">
            <a:off x="6267921" y="3706193"/>
            <a:ext cx="1587" cy="36353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7" name="40 Conector recto">
            <a:extLst>
              <a:ext uri="{FF2B5EF4-FFF2-40B4-BE49-F238E27FC236}">
                <a16:creationId xmlns:a16="http://schemas.microsoft.com/office/drawing/2014/main" id="{BBC4CF03-2D3D-447C-A5D6-ACF1533DCAD3}"/>
              </a:ext>
            </a:extLst>
          </p:cNvPr>
          <p:cNvCxnSpPr>
            <a:cxnSpLocks noChangeShapeType="1"/>
          </p:cNvCxnSpPr>
          <p:nvPr/>
        </p:nvCxnSpPr>
        <p:spPr bwMode="auto">
          <a:xfrm flipV="1">
            <a:off x="6588596" y="3120405"/>
            <a:ext cx="0" cy="647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8" name="43 Conector recto">
            <a:extLst>
              <a:ext uri="{FF2B5EF4-FFF2-40B4-BE49-F238E27FC236}">
                <a16:creationId xmlns:a16="http://schemas.microsoft.com/office/drawing/2014/main" id="{D688429E-A03D-4565-84BA-38C386B932C3}"/>
              </a:ext>
            </a:extLst>
          </p:cNvPr>
          <p:cNvCxnSpPr>
            <a:cxnSpLocks noChangeShapeType="1"/>
          </p:cNvCxnSpPr>
          <p:nvPr/>
        </p:nvCxnSpPr>
        <p:spPr bwMode="auto">
          <a:xfrm flipV="1">
            <a:off x="5950421" y="3269630"/>
            <a:ext cx="0" cy="3429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9" name="45 Conector recto">
            <a:extLst>
              <a:ext uri="{FF2B5EF4-FFF2-40B4-BE49-F238E27FC236}">
                <a16:creationId xmlns:a16="http://schemas.microsoft.com/office/drawing/2014/main" id="{97122C74-F3D6-48AB-9A28-EBE89518EC1C}"/>
              </a:ext>
            </a:extLst>
          </p:cNvPr>
          <p:cNvCxnSpPr>
            <a:cxnSpLocks noChangeShapeType="1"/>
          </p:cNvCxnSpPr>
          <p:nvPr/>
        </p:nvCxnSpPr>
        <p:spPr bwMode="auto">
          <a:xfrm flipH="1">
            <a:off x="5950421" y="3120405"/>
            <a:ext cx="638175" cy="1492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0" name="46 Conector recto">
            <a:extLst>
              <a:ext uri="{FF2B5EF4-FFF2-40B4-BE49-F238E27FC236}">
                <a16:creationId xmlns:a16="http://schemas.microsoft.com/office/drawing/2014/main" id="{0D5867D9-C67A-45F0-9CA7-7EBEADD3F61B}"/>
              </a:ext>
            </a:extLst>
          </p:cNvPr>
          <p:cNvCxnSpPr>
            <a:cxnSpLocks noChangeShapeType="1"/>
          </p:cNvCxnSpPr>
          <p:nvPr/>
        </p:nvCxnSpPr>
        <p:spPr bwMode="auto">
          <a:xfrm flipH="1" flipV="1">
            <a:off x="5950421" y="3634755"/>
            <a:ext cx="638175" cy="1238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71" name="50 CuadroTexto">
            <a:extLst>
              <a:ext uri="{FF2B5EF4-FFF2-40B4-BE49-F238E27FC236}">
                <a16:creationId xmlns:a16="http://schemas.microsoft.com/office/drawing/2014/main" id="{A45E5C22-BAF7-4FD5-B22E-400A1EDE5BCC}"/>
              </a:ext>
            </a:extLst>
          </p:cNvPr>
          <p:cNvSpPr txBox="1">
            <a:spLocks noChangeArrowheads="1"/>
          </p:cNvSpPr>
          <p:nvPr/>
        </p:nvSpPr>
        <p:spPr bwMode="auto">
          <a:xfrm>
            <a:off x="3456458" y="2354437"/>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b="1" dirty="0">
                <a:solidFill>
                  <a:schemeClr val="bg1"/>
                </a:solidFill>
              </a:rPr>
              <a:t>condensador</a:t>
            </a:r>
          </a:p>
        </p:txBody>
      </p:sp>
      <p:sp>
        <p:nvSpPr>
          <p:cNvPr id="72" name="51 CuadroTexto">
            <a:extLst>
              <a:ext uri="{FF2B5EF4-FFF2-40B4-BE49-F238E27FC236}">
                <a16:creationId xmlns:a16="http://schemas.microsoft.com/office/drawing/2014/main" id="{0C87BD5F-A937-4B83-A144-1A437678ED8C}"/>
              </a:ext>
            </a:extLst>
          </p:cNvPr>
          <p:cNvSpPr txBox="1">
            <a:spLocks noChangeArrowheads="1"/>
          </p:cNvSpPr>
          <p:nvPr/>
        </p:nvSpPr>
        <p:spPr bwMode="auto">
          <a:xfrm>
            <a:off x="3413634" y="5522293"/>
            <a:ext cx="183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b="1" dirty="0">
                <a:solidFill>
                  <a:schemeClr val="bg1"/>
                </a:solidFill>
              </a:rPr>
              <a:t>evaporador</a:t>
            </a:r>
          </a:p>
        </p:txBody>
      </p:sp>
      <p:sp>
        <p:nvSpPr>
          <p:cNvPr id="73" name="54 Flecha derecha">
            <a:extLst>
              <a:ext uri="{FF2B5EF4-FFF2-40B4-BE49-F238E27FC236}">
                <a16:creationId xmlns:a16="http://schemas.microsoft.com/office/drawing/2014/main" id="{59E9DF71-3EC3-4006-BF3C-B18255DC8E17}"/>
              </a:ext>
            </a:extLst>
          </p:cNvPr>
          <p:cNvSpPr>
            <a:spLocks noChangeArrowheads="1"/>
          </p:cNvSpPr>
          <p:nvPr/>
        </p:nvSpPr>
        <p:spPr bwMode="auto">
          <a:xfrm rot="10800000">
            <a:off x="6696546" y="3120405"/>
            <a:ext cx="539750" cy="647700"/>
          </a:xfrm>
          <a:prstGeom prst="rightArrow">
            <a:avLst>
              <a:gd name="adj1" fmla="val 50000"/>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74" name="65 Conector recto">
            <a:extLst>
              <a:ext uri="{FF2B5EF4-FFF2-40B4-BE49-F238E27FC236}">
                <a16:creationId xmlns:a16="http://schemas.microsoft.com/office/drawing/2014/main" id="{09D9D399-D5CD-43EA-BFEA-14D4EB6816BE}"/>
              </a:ext>
            </a:extLst>
          </p:cNvPr>
          <p:cNvCxnSpPr>
            <a:cxnSpLocks noChangeShapeType="1"/>
          </p:cNvCxnSpPr>
          <p:nvPr/>
        </p:nvCxnSpPr>
        <p:spPr bwMode="auto">
          <a:xfrm flipV="1">
            <a:off x="6579071" y="4831730"/>
            <a:ext cx="0" cy="6492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5" name="66 Conector recto">
            <a:extLst>
              <a:ext uri="{FF2B5EF4-FFF2-40B4-BE49-F238E27FC236}">
                <a16:creationId xmlns:a16="http://schemas.microsoft.com/office/drawing/2014/main" id="{354C6A82-09F4-4365-8631-8B6AC27F1259}"/>
              </a:ext>
            </a:extLst>
          </p:cNvPr>
          <p:cNvCxnSpPr>
            <a:cxnSpLocks noChangeShapeType="1"/>
          </p:cNvCxnSpPr>
          <p:nvPr/>
        </p:nvCxnSpPr>
        <p:spPr bwMode="auto">
          <a:xfrm flipV="1">
            <a:off x="5940896" y="4982543"/>
            <a:ext cx="0" cy="3429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6" name="67 Conector recto">
            <a:extLst>
              <a:ext uri="{FF2B5EF4-FFF2-40B4-BE49-F238E27FC236}">
                <a16:creationId xmlns:a16="http://schemas.microsoft.com/office/drawing/2014/main" id="{2301541B-D4C5-49DB-836B-01D6DD222292}"/>
              </a:ext>
            </a:extLst>
          </p:cNvPr>
          <p:cNvCxnSpPr>
            <a:cxnSpLocks noChangeShapeType="1"/>
          </p:cNvCxnSpPr>
          <p:nvPr/>
        </p:nvCxnSpPr>
        <p:spPr bwMode="auto">
          <a:xfrm flipH="1">
            <a:off x="5940896" y="4831730"/>
            <a:ext cx="638175" cy="150813"/>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77" name="68 Conector recto">
            <a:extLst>
              <a:ext uri="{FF2B5EF4-FFF2-40B4-BE49-F238E27FC236}">
                <a16:creationId xmlns:a16="http://schemas.microsoft.com/office/drawing/2014/main" id="{6DEF805B-605A-4878-A8B3-9F92D51E7AE0}"/>
              </a:ext>
            </a:extLst>
          </p:cNvPr>
          <p:cNvCxnSpPr>
            <a:cxnSpLocks noChangeShapeType="1"/>
          </p:cNvCxnSpPr>
          <p:nvPr/>
        </p:nvCxnSpPr>
        <p:spPr bwMode="auto">
          <a:xfrm flipH="1" flipV="1">
            <a:off x="5940896" y="5347668"/>
            <a:ext cx="638175" cy="1238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78" name="69 Flecha derecha">
            <a:extLst>
              <a:ext uri="{FF2B5EF4-FFF2-40B4-BE49-F238E27FC236}">
                <a16:creationId xmlns:a16="http://schemas.microsoft.com/office/drawing/2014/main" id="{6884EA36-D372-428B-BD6E-3D1615E95572}"/>
              </a:ext>
            </a:extLst>
          </p:cNvPr>
          <p:cNvSpPr>
            <a:spLocks noChangeArrowheads="1"/>
          </p:cNvSpPr>
          <p:nvPr/>
        </p:nvSpPr>
        <p:spPr bwMode="auto">
          <a:xfrm rot="10800000">
            <a:off x="6687021" y="4833318"/>
            <a:ext cx="539750" cy="647700"/>
          </a:xfrm>
          <a:prstGeom prst="rightArrow">
            <a:avLst>
              <a:gd name="adj1" fmla="val 50000"/>
              <a:gd name="adj2" fmla="val 50000"/>
            </a:avLst>
          </a:prstGeom>
          <a:ln>
            <a:headEnd/>
            <a:tailEnd/>
          </a:ln>
        </p:spPr>
        <p:style>
          <a:lnRef idx="2">
            <a:schemeClr val="accent1"/>
          </a:lnRef>
          <a:fillRef idx="1">
            <a:schemeClr val="lt1"/>
          </a:fillRef>
          <a:effectRef idx="0">
            <a:schemeClr val="accent1"/>
          </a:effectRef>
          <a:fontRef idx="minor">
            <a:schemeClr val="dk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79" name="70 Conector recto">
            <a:extLst>
              <a:ext uri="{FF2B5EF4-FFF2-40B4-BE49-F238E27FC236}">
                <a16:creationId xmlns:a16="http://schemas.microsoft.com/office/drawing/2014/main" id="{58DB2951-172B-4CBB-9971-35489727787D}"/>
              </a:ext>
            </a:extLst>
          </p:cNvPr>
          <p:cNvCxnSpPr>
            <a:cxnSpLocks noChangeShapeType="1"/>
          </p:cNvCxnSpPr>
          <p:nvPr/>
        </p:nvCxnSpPr>
        <p:spPr bwMode="auto">
          <a:xfrm flipH="1">
            <a:off x="5517033" y="5715968"/>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80" name="14 Rectángulo">
            <a:extLst>
              <a:ext uri="{FF2B5EF4-FFF2-40B4-BE49-F238E27FC236}">
                <a16:creationId xmlns:a16="http://schemas.microsoft.com/office/drawing/2014/main" id="{E6EFBCA9-5C14-4C91-B214-D9F0665EDCB9}"/>
              </a:ext>
            </a:extLst>
          </p:cNvPr>
          <p:cNvSpPr>
            <a:spLocks noChangeArrowheads="1"/>
          </p:cNvSpPr>
          <p:nvPr/>
        </p:nvSpPr>
        <p:spPr bwMode="auto">
          <a:xfrm>
            <a:off x="5863108" y="4069730"/>
            <a:ext cx="809625" cy="3238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81" name="71 Conector recto">
            <a:extLst>
              <a:ext uri="{FF2B5EF4-FFF2-40B4-BE49-F238E27FC236}">
                <a16:creationId xmlns:a16="http://schemas.microsoft.com/office/drawing/2014/main" id="{2C6AE050-9E85-44B3-B7EF-C5155FC68F6C}"/>
              </a:ext>
            </a:extLst>
          </p:cNvPr>
          <p:cNvCxnSpPr>
            <a:cxnSpLocks noChangeShapeType="1"/>
          </p:cNvCxnSpPr>
          <p:nvPr/>
        </p:nvCxnSpPr>
        <p:spPr bwMode="auto">
          <a:xfrm flipV="1">
            <a:off x="6264746" y="4407868"/>
            <a:ext cx="0" cy="500062"/>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2" name="72 Conector recto">
            <a:extLst>
              <a:ext uri="{FF2B5EF4-FFF2-40B4-BE49-F238E27FC236}">
                <a16:creationId xmlns:a16="http://schemas.microsoft.com/office/drawing/2014/main" id="{65497CD3-473C-42A1-AC91-7332CC5CA79A}"/>
              </a:ext>
            </a:extLst>
          </p:cNvPr>
          <p:cNvCxnSpPr>
            <a:cxnSpLocks noChangeShapeType="1"/>
          </p:cNvCxnSpPr>
          <p:nvPr/>
        </p:nvCxnSpPr>
        <p:spPr bwMode="auto">
          <a:xfrm>
            <a:off x="2205508" y="4515818"/>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3" name="73 Conector recto">
            <a:extLst>
              <a:ext uri="{FF2B5EF4-FFF2-40B4-BE49-F238E27FC236}">
                <a16:creationId xmlns:a16="http://schemas.microsoft.com/office/drawing/2014/main" id="{1D5025DF-EE2B-409A-A199-97FD6A150160}"/>
              </a:ext>
            </a:extLst>
          </p:cNvPr>
          <p:cNvCxnSpPr>
            <a:cxnSpLocks noChangeShapeType="1"/>
          </p:cNvCxnSpPr>
          <p:nvPr/>
        </p:nvCxnSpPr>
        <p:spPr bwMode="auto">
          <a:xfrm>
            <a:off x="2205508" y="4947618"/>
            <a:ext cx="4318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4" name="74 Conector recto">
            <a:extLst>
              <a:ext uri="{FF2B5EF4-FFF2-40B4-BE49-F238E27FC236}">
                <a16:creationId xmlns:a16="http://schemas.microsoft.com/office/drawing/2014/main" id="{6E1CA1C5-0A3C-44E5-86B7-01C287146F1A}"/>
              </a:ext>
            </a:extLst>
          </p:cNvPr>
          <p:cNvCxnSpPr>
            <a:cxnSpLocks noChangeShapeType="1"/>
          </p:cNvCxnSpPr>
          <p:nvPr/>
        </p:nvCxnSpPr>
        <p:spPr bwMode="auto">
          <a:xfrm flipV="1">
            <a:off x="2205508" y="4515818"/>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5" name="75 Conector recto">
            <a:extLst>
              <a:ext uri="{FF2B5EF4-FFF2-40B4-BE49-F238E27FC236}">
                <a16:creationId xmlns:a16="http://schemas.microsoft.com/office/drawing/2014/main" id="{1DEEFF8B-C6E7-46FE-82C6-44975107746E}"/>
              </a:ext>
            </a:extLst>
          </p:cNvPr>
          <p:cNvCxnSpPr>
            <a:cxnSpLocks noChangeShapeType="1"/>
          </p:cNvCxnSpPr>
          <p:nvPr/>
        </p:nvCxnSpPr>
        <p:spPr bwMode="auto">
          <a:xfrm flipH="1" flipV="1">
            <a:off x="2205508" y="4515818"/>
            <a:ext cx="431800" cy="4318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6" name="76 Conector recto">
            <a:extLst>
              <a:ext uri="{FF2B5EF4-FFF2-40B4-BE49-F238E27FC236}">
                <a16:creationId xmlns:a16="http://schemas.microsoft.com/office/drawing/2014/main" id="{7D27920F-C70D-453D-A73F-AF287843C914}"/>
              </a:ext>
            </a:extLst>
          </p:cNvPr>
          <p:cNvCxnSpPr>
            <a:cxnSpLocks noChangeShapeType="1"/>
            <a:endCxn id="89" idx="2"/>
          </p:cNvCxnSpPr>
          <p:nvPr/>
        </p:nvCxnSpPr>
        <p:spPr bwMode="auto">
          <a:xfrm flipV="1">
            <a:off x="2421408" y="4385643"/>
            <a:ext cx="4763" cy="13017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7" name="77 Conector recto">
            <a:extLst>
              <a:ext uri="{FF2B5EF4-FFF2-40B4-BE49-F238E27FC236}">
                <a16:creationId xmlns:a16="http://schemas.microsoft.com/office/drawing/2014/main" id="{5D41D121-2351-4EC7-88B6-98EE59C6DD18}"/>
              </a:ext>
            </a:extLst>
          </p:cNvPr>
          <p:cNvCxnSpPr>
            <a:cxnSpLocks noChangeShapeType="1"/>
          </p:cNvCxnSpPr>
          <p:nvPr/>
        </p:nvCxnSpPr>
        <p:spPr bwMode="auto">
          <a:xfrm flipV="1">
            <a:off x="2413471" y="4947618"/>
            <a:ext cx="7937" cy="7762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8" name="78 Conector recto">
            <a:extLst>
              <a:ext uri="{FF2B5EF4-FFF2-40B4-BE49-F238E27FC236}">
                <a16:creationId xmlns:a16="http://schemas.microsoft.com/office/drawing/2014/main" id="{F63B6955-79E7-44CF-8648-EDFDF7B086B3}"/>
              </a:ext>
            </a:extLst>
          </p:cNvPr>
          <p:cNvCxnSpPr>
            <a:cxnSpLocks noChangeShapeType="1"/>
          </p:cNvCxnSpPr>
          <p:nvPr/>
        </p:nvCxnSpPr>
        <p:spPr bwMode="auto">
          <a:xfrm flipH="1">
            <a:off x="2405533" y="5727080"/>
            <a:ext cx="757238"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89" name="79 Rectángulo">
            <a:extLst>
              <a:ext uri="{FF2B5EF4-FFF2-40B4-BE49-F238E27FC236}">
                <a16:creationId xmlns:a16="http://schemas.microsoft.com/office/drawing/2014/main" id="{0E5E31B1-39A6-4C5F-8DD4-8E27E230081B}"/>
              </a:ext>
            </a:extLst>
          </p:cNvPr>
          <p:cNvSpPr>
            <a:spLocks noChangeArrowheads="1"/>
          </p:cNvSpPr>
          <p:nvPr/>
        </p:nvSpPr>
        <p:spPr bwMode="auto">
          <a:xfrm>
            <a:off x="2019771" y="4061793"/>
            <a:ext cx="811212" cy="3238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s-ES"/>
          </a:p>
        </p:txBody>
      </p:sp>
      <p:cxnSp>
        <p:nvCxnSpPr>
          <p:cNvPr id="90" name="87 Conector recto">
            <a:extLst>
              <a:ext uri="{FF2B5EF4-FFF2-40B4-BE49-F238E27FC236}">
                <a16:creationId xmlns:a16="http://schemas.microsoft.com/office/drawing/2014/main" id="{7E6B690E-681B-4992-BE23-58D97E1A5E47}"/>
              </a:ext>
            </a:extLst>
          </p:cNvPr>
          <p:cNvCxnSpPr>
            <a:cxnSpLocks noChangeShapeType="1"/>
            <a:stCxn id="80" idx="1"/>
            <a:endCxn id="89" idx="3"/>
          </p:cNvCxnSpPr>
          <p:nvPr/>
        </p:nvCxnSpPr>
        <p:spPr bwMode="auto">
          <a:xfrm flipH="1" flipV="1">
            <a:off x="2830983" y="4223718"/>
            <a:ext cx="3032125" cy="793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91" name="89 Conector recto de flecha">
            <a:extLst>
              <a:ext uri="{FF2B5EF4-FFF2-40B4-BE49-F238E27FC236}">
                <a16:creationId xmlns:a16="http://schemas.microsoft.com/office/drawing/2014/main" id="{6575BDDE-5279-4E88-99AB-780943988BC1}"/>
              </a:ext>
            </a:extLst>
          </p:cNvPr>
          <p:cNvCxnSpPr>
            <a:cxnSpLocks noChangeShapeType="1"/>
          </p:cNvCxnSpPr>
          <p:nvPr/>
        </p:nvCxnSpPr>
        <p:spPr bwMode="auto">
          <a:xfrm>
            <a:off x="4104158" y="4450730"/>
            <a:ext cx="863600" cy="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2" name="92 Conector recto de flecha">
            <a:extLst>
              <a:ext uri="{FF2B5EF4-FFF2-40B4-BE49-F238E27FC236}">
                <a16:creationId xmlns:a16="http://schemas.microsoft.com/office/drawing/2014/main" id="{A5AFFCF1-0D0A-4392-A9BD-309980F878A5}"/>
              </a:ext>
            </a:extLst>
          </p:cNvPr>
          <p:cNvCxnSpPr>
            <a:cxnSpLocks noChangeShapeType="1"/>
          </p:cNvCxnSpPr>
          <p:nvPr/>
        </p:nvCxnSpPr>
        <p:spPr bwMode="auto">
          <a:xfrm>
            <a:off x="2784946" y="4796805"/>
            <a:ext cx="0" cy="550863"/>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93" name="94 Conector recto de flecha">
            <a:extLst>
              <a:ext uri="{FF2B5EF4-FFF2-40B4-BE49-F238E27FC236}">
                <a16:creationId xmlns:a16="http://schemas.microsoft.com/office/drawing/2014/main" id="{0E6625D6-A48E-4B7A-8916-D5742C65BCDF}"/>
              </a:ext>
            </a:extLst>
          </p:cNvPr>
          <p:cNvCxnSpPr>
            <a:cxnSpLocks noChangeShapeType="1"/>
          </p:cNvCxnSpPr>
          <p:nvPr/>
        </p:nvCxnSpPr>
        <p:spPr bwMode="auto">
          <a:xfrm flipV="1">
            <a:off x="5723408" y="3195018"/>
            <a:ext cx="0" cy="665162"/>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94" name="6143 CuadroTexto">
            <a:extLst>
              <a:ext uri="{FF2B5EF4-FFF2-40B4-BE49-F238E27FC236}">
                <a16:creationId xmlns:a16="http://schemas.microsoft.com/office/drawing/2014/main" id="{5EE88A6D-2068-47FD-AB67-B8C9B346CFA9}"/>
              </a:ext>
            </a:extLst>
          </p:cNvPr>
          <p:cNvSpPr txBox="1">
            <a:spLocks noChangeArrowheads="1"/>
          </p:cNvSpPr>
          <p:nvPr/>
        </p:nvSpPr>
        <p:spPr bwMode="auto">
          <a:xfrm>
            <a:off x="2399183" y="4982543"/>
            <a:ext cx="12731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a:t>1-x</a:t>
            </a:r>
          </a:p>
        </p:txBody>
      </p:sp>
      <p:sp>
        <p:nvSpPr>
          <p:cNvPr id="95" name="98 CuadroTexto">
            <a:extLst>
              <a:ext uri="{FF2B5EF4-FFF2-40B4-BE49-F238E27FC236}">
                <a16:creationId xmlns:a16="http://schemas.microsoft.com/office/drawing/2014/main" id="{DC9C4E8B-51C9-4A20-A9B5-E134B929A3D2}"/>
              </a:ext>
            </a:extLst>
          </p:cNvPr>
          <p:cNvSpPr txBox="1">
            <a:spLocks noChangeArrowheads="1"/>
          </p:cNvSpPr>
          <p:nvPr/>
        </p:nvSpPr>
        <p:spPr bwMode="auto">
          <a:xfrm>
            <a:off x="3883496" y="446343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dirty="0"/>
              <a:t>x</a:t>
            </a:r>
          </a:p>
        </p:txBody>
      </p:sp>
      <p:sp>
        <p:nvSpPr>
          <p:cNvPr id="96" name="99 CuadroTexto">
            <a:extLst>
              <a:ext uri="{FF2B5EF4-FFF2-40B4-BE49-F238E27FC236}">
                <a16:creationId xmlns:a16="http://schemas.microsoft.com/office/drawing/2014/main" id="{56CD10EB-A337-43CF-8BEA-46463F298558}"/>
              </a:ext>
            </a:extLst>
          </p:cNvPr>
          <p:cNvSpPr txBox="1">
            <a:spLocks noChangeArrowheads="1"/>
          </p:cNvSpPr>
          <p:nvPr/>
        </p:nvSpPr>
        <p:spPr bwMode="auto">
          <a:xfrm>
            <a:off x="4945533" y="3337893"/>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s-ES" sz="1400"/>
              <a:t>1</a:t>
            </a:r>
          </a:p>
        </p:txBody>
      </p:sp>
      <p:grpSp>
        <p:nvGrpSpPr>
          <p:cNvPr id="49" name="Grupo 48">
            <a:extLst>
              <a:ext uri="{FF2B5EF4-FFF2-40B4-BE49-F238E27FC236}">
                <a16:creationId xmlns:a16="http://schemas.microsoft.com/office/drawing/2014/main" id="{B23BF691-4A9A-4C00-B58E-90DCEF11C6A8}"/>
              </a:ext>
            </a:extLst>
          </p:cNvPr>
          <p:cNvGrpSpPr/>
          <p:nvPr/>
        </p:nvGrpSpPr>
        <p:grpSpPr>
          <a:xfrm>
            <a:off x="14545" y="8620"/>
            <a:ext cx="8759319" cy="718955"/>
            <a:chOff x="14545" y="8620"/>
            <a:chExt cx="8759319" cy="718955"/>
          </a:xfrm>
        </p:grpSpPr>
        <p:grpSp>
          <p:nvGrpSpPr>
            <p:cNvPr id="50" name="Grupo 49">
              <a:extLst>
                <a:ext uri="{FF2B5EF4-FFF2-40B4-BE49-F238E27FC236}">
                  <a16:creationId xmlns:a16="http://schemas.microsoft.com/office/drawing/2014/main" id="{0A774A2E-7456-4DE4-98A5-B925E7C20E62}"/>
                </a:ext>
              </a:extLst>
            </p:cNvPr>
            <p:cNvGrpSpPr/>
            <p:nvPr/>
          </p:nvGrpSpPr>
          <p:grpSpPr>
            <a:xfrm>
              <a:off x="370136" y="236507"/>
              <a:ext cx="8403728" cy="491068"/>
              <a:chOff x="370136" y="273636"/>
              <a:chExt cx="8403728" cy="491068"/>
            </a:xfrm>
          </p:grpSpPr>
          <p:sp>
            <p:nvSpPr>
              <p:cNvPr id="98" name="Titel 1">
                <a:extLst>
                  <a:ext uri="{FF2B5EF4-FFF2-40B4-BE49-F238E27FC236}">
                    <a16:creationId xmlns:a16="http://schemas.microsoft.com/office/drawing/2014/main" id="{B2E9DBA5-97B6-46C9-B135-C72B8ABEE0B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9" name="Rectángulo 98">
                <a:extLst>
                  <a:ext uri="{FF2B5EF4-FFF2-40B4-BE49-F238E27FC236}">
                    <a16:creationId xmlns:a16="http://schemas.microsoft.com/office/drawing/2014/main" id="{E59E73E0-3B2F-413B-BB2F-7ABD3838C4B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51" name="Round Diagonal Corner Rectangle 9">
              <a:extLst>
                <a:ext uri="{FF2B5EF4-FFF2-40B4-BE49-F238E27FC236}">
                  <a16:creationId xmlns:a16="http://schemas.microsoft.com/office/drawing/2014/main" id="{242312C8-920E-4609-9C6A-C1C877A76E3E}"/>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7" name="TextBox 3">
              <a:extLst>
                <a:ext uri="{FF2B5EF4-FFF2-40B4-BE49-F238E27FC236}">
                  <a16:creationId xmlns:a16="http://schemas.microsoft.com/office/drawing/2014/main" id="{FE6717DA-888D-4386-BB91-CD6DC52CF680}"/>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57136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F16CFECD-E7C4-4469-A805-D864F1C3C77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87924" y="1409862"/>
            <a:ext cx="5262718" cy="5262718"/>
          </a:xfrm>
          <a:prstGeom prst="rect">
            <a:avLst/>
          </a:prstGeom>
        </p:spPr>
      </p:pic>
      <p:sp>
        <p:nvSpPr>
          <p:cNvPr id="15" name="Rectángulo 14">
            <a:extLst>
              <a:ext uri="{FF2B5EF4-FFF2-40B4-BE49-F238E27FC236}">
                <a16:creationId xmlns:a16="http://schemas.microsoft.com/office/drawing/2014/main" id="{EF82A6DF-3A5E-4479-BFF0-B4925B9B9C6F}"/>
              </a:ext>
            </a:extLst>
          </p:cNvPr>
          <p:cNvSpPr/>
          <p:nvPr/>
        </p:nvSpPr>
        <p:spPr>
          <a:xfrm>
            <a:off x="3597657" y="1430338"/>
            <a:ext cx="5364596" cy="4755442"/>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1 CuadroTexto">
            <a:extLst>
              <a:ext uri="{FF2B5EF4-FFF2-40B4-BE49-F238E27FC236}">
                <a16:creationId xmlns:a16="http://schemas.microsoft.com/office/drawing/2014/main" id="{A8C0DCE2-BCBB-45FF-9C1D-61DCD6DF4B4B}"/>
              </a:ext>
            </a:extLst>
          </p:cNvPr>
          <p:cNvSpPr txBox="1">
            <a:spLocks noChangeArrowheads="1"/>
          </p:cNvSpPr>
          <p:nvPr/>
        </p:nvSpPr>
        <p:spPr bwMode="auto">
          <a:xfrm>
            <a:off x="467544" y="2112998"/>
            <a:ext cx="8306320" cy="226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285750" indent="-285750" algn="just" eaLnBrk="1" hangingPunct="1">
              <a:lnSpc>
                <a:spcPct val="150000"/>
              </a:lnSpc>
              <a:buFont typeface="Wingdings" panose="05000000000000000000" pitchFamily="2" charset="2"/>
              <a:buChar char="§"/>
            </a:pPr>
            <a:r>
              <a:rPr lang="es-ES" altLang="es-ES" sz="1600" dirty="0">
                <a:solidFill>
                  <a:schemeClr val="tx1">
                    <a:lumMod val="75000"/>
                    <a:lumOff val="25000"/>
                  </a:schemeClr>
                </a:solidFill>
              </a:rPr>
              <a:t>Ajusta el funcionamiento del compresor en función de las necesidades de frío en cada momento.</a:t>
            </a:r>
          </a:p>
          <a:p>
            <a:pPr marL="285750" indent="-285750" algn="just" eaLnBrk="1" hangingPunct="1">
              <a:lnSpc>
                <a:spcPct val="150000"/>
              </a:lnSpc>
              <a:buFont typeface="Wingdings" panose="05000000000000000000" pitchFamily="2" charset="2"/>
              <a:buChar char="§"/>
            </a:pPr>
            <a:r>
              <a:rPr lang="es-ES" altLang="es-ES" sz="1600" dirty="0">
                <a:solidFill>
                  <a:schemeClr val="tx1">
                    <a:lumMod val="75000"/>
                    <a:lumOff val="25000"/>
                  </a:schemeClr>
                </a:solidFill>
              </a:rPr>
              <a:t>Eliminación de los ciclos de parada-arranque, aumentando la eficiencia.</a:t>
            </a:r>
          </a:p>
          <a:p>
            <a:pPr marL="285750" indent="-285750" algn="just" eaLnBrk="1" hangingPunct="1">
              <a:lnSpc>
                <a:spcPct val="150000"/>
              </a:lnSpc>
              <a:buFont typeface="Wingdings" panose="05000000000000000000" pitchFamily="2" charset="2"/>
              <a:buChar char="§"/>
            </a:pPr>
            <a:r>
              <a:rPr lang="es-ES" altLang="es-ES" sz="1600" dirty="0">
                <a:solidFill>
                  <a:schemeClr val="tx1">
                    <a:lumMod val="75000"/>
                    <a:lumOff val="25000"/>
                  </a:schemeClr>
                </a:solidFill>
              </a:rPr>
              <a:t>Una temperatura constante.</a:t>
            </a:r>
          </a:p>
          <a:p>
            <a:pPr marL="285750" indent="-285750" algn="just" eaLnBrk="1" hangingPunct="1">
              <a:lnSpc>
                <a:spcPct val="150000"/>
              </a:lnSpc>
              <a:buFont typeface="Wingdings" panose="05000000000000000000" pitchFamily="2" charset="2"/>
              <a:buChar char="§"/>
            </a:pPr>
            <a:r>
              <a:rPr lang="es-ES" altLang="es-ES" sz="1600" dirty="0">
                <a:solidFill>
                  <a:schemeClr val="tx1">
                    <a:lumMod val="75000"/>
                    <a:lumOff val="25000"/>
                  </a:schemeClr>
                </a:solidFill>
              </a:rPr>
              <a:t>Se adapta a la demanda.</a:t>
            </a:r>
          </a:p>
          <a:p>
            <a:pPr marL="285750" indent="-285750" algn="just" eaLnBrk="1" hangingPunct="1">
              <a:lnSpc>
                <a:spcPct val="150000"/>
              </a:lnSpc>
              <a:buFont typeface="Wingdings" panose="05000000000000000000" pitchFamily="2" charset="2"/>
              <a:buChar char="§"/>
            </a:pPr>
            <a:r>
              <a:rPr lang="es-ES" altLang="es-ES" sz="1600" dirty="0">
                <a:solidFill>
                  <a:schemeClr val="tx1">
                    <a:lumMod val="75000"/>
                    <a:lumOff val="25000"/>
                  </a:schemeClr>
                </a:solidFill>
              </a:rPr>
              <a:t>Se prolonga la vida del equipo.</a:t>
            </a:r>
            <a:endParaRPr lang="en-GB" altLang="es-ES" sz="1600" dirty="0">
              <a:solidFill>
                <a:schemeClr val="tx1">
                  <a:lumMod val="75000"/>
                  <a:lumOff val="25000"/>
                </a:schemeClr>
              </a:solidFill>
            </a:endParaRPr>
          </a:p>
        </p:txBody>
      </p:sp>
      <p:sp>
        <p:nvSpPr>
          <p:cNvPr id="6" name="2 CuadroTexto">
            <a:extLst>
              <a:ext uri="{FF2B5EF4-FFF2-40B4-BE49-F238E27FC236}">
                <a16:creationId xmlns:a16="http://schemas.microsoft.com/office/drawing/2014/main" id="{E1E84B57-957F-4B18-B831-5A2AB32F59E3}"/>
              </a:ext>
            </a:extLst>
          </p:cNvPr>
          <p:cNvSpPr txBox="1">
            <a:spLocks noChangeArrowheads="1"/>
          </p:cNvSpPr>
          <p:nvPr/>
        </p:nvSpPr>
        <p:spPr bwMode="auto">
          <a:xfrm>
            <a:off x="369139"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FFC000"/>
                </a:solidFill>
              </a:rPr>
              <a:t>Eficiencia Energética en Producción de Frío</a:t>
            </a:r>
            <a:r>
              <a:rPr lang="en-US" altLang="es-ES" b="1" dirty="0">
                <a:solidFill>
                  <a:srgbClr val="FFC000"/>
                </a:solidFill>
              </a:rPr>
              <a:t>:</a:t>
            </a:r>
          </a:p>
        </p:txBody>
      </p:sp>
      <p:sp>
        <p:nvSpPr>
          <p:cNvPr id="7" name="2 CuadroTexto">
            <a:extLst>
              <a:ext uri="{FF2B5EF4-FFF2-40B4-BE49-F238E27FC236}">
                <a16:creationId xmlns:a16="http://schemas.microsoft.com/office/drawing/2014/main" id="{BA59E72F-D46A-4877-883A-4AD816ED8800}"/>
              </a:ext>
            </a:extLst>
          </p:cNvPr>
          <p:cNvSpPr txBox="1">
            <a:spLocks noChangeArrowheads="1"/>
          </p:cNvSpPr>
          <p:nvPr/>
        </p:nvSpPr>
        <p:spPr bwMode="auto">
          <a:xfrm>
            <a:off x="395663" y="1622425"/>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s-ES" altLang="es-ES" b="1" dirty="0">
                <a:solidFill>
                  <a:srgbClr val="000000"/>
                </a:solidFill>
              </a:rPr>
              <a:t>Tecnología </a:t>
            </a:r>
            <a:r>
              <a:rPr lang="es-ES" altLang="es-ES" b="1" dirty="0" err="1">
                <a:solidFill>
                  <a:srgbClr val="000000"/>
                </a:solidFill>
              </a:rPr>
              <a:t>Inverter</a:t>
            </a:r>
            <a:r>
              <a:rPr lang="es-ES" altLang="es-ES" b="1" dirty="0">
                <a:solidFill>
                  <a:srgbClr val="000000"/>
                </a:solidFill>
              </a:rPr>
              <a:t>:</a:t>
            </a:r>
            <a:endParaRPr lang="es-ES" altLang="es-ES" dirty="0">
              <a:solidFill>
                <a:srgbClr val="000000"/>
              </a:solidFill>
            </a:endParaRPr>
          </a:p>
        </p:txBody>
      </p:sp>
      <p:grpSp>
        <p:nvGrpSpPr>
          <p:cNvPr id="8" name="Grupo 7">
            <a:extLst>
              <a:ext uri="{FF2B5EF4-FFF2-40B4-BE49-F238E27FC236}">
                <a16:creationId xmlns:a16="http://schemas.microsoft.com/office/drawing/2014/main" id="{1D69E255-87C2-43C6-9CEC-F3B4E9488F72}"/>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88BDF526-03D5-4011-BE78-B4571FBBFE71}"/>
                </a:ext>
              </a:extLst>
            </p:cNvPr>
            <p:cNvGrpSpPr/>
            <p:nvPr/>
          </p:nvGrpSpPr>
          <p:grpSpPr>
            <a:xfrm>
              <a:off x="370136" y="236507"/>
              <a:ext cx="8403728" cy="491068"/>
              <a:chOff x="370136" y="273636"/>
              <a:chExt cx="8403728" cy="491068"/>
            </a:xfrm>
          </p:grpSpPr>
          <p:sp>
            <p:nvSpPr>
              <p:cNvPr id="12" name="Titel 1">
                <a:extLst>
                  <a:ext uri="{FF2B5EF4-FFF2-40B4-BE49-F238E27FC236}">
                    <a16:creationId xmlns:a16="http://schemas.microsoft.com/office/drawing/2014/main" id="{0A0B5039-BCF3-445B-9C3D-ED339F422AA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A92FBCF5-ACE4-47A7-B806-2AAD8CEC74DB}"/>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0" name="Round Diagonal Corner Rectangle 9">
              <a:extLst>
                <a:ext uri="{FF2B5EF4-FFF2-40B4-BE49-F238E27FC236}">
                  <a16:creationId xmlns:a16="http://schemas.microsoft.com/office/drawing/2014/main" id="{858B3CE3-5352-4494-9F7F-01CFF76E4E41}"/>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1" name="TextBox 3">
              <a:extLst>
                <a:ext uri="{FF2B5EF4-FFF2-40B4-BE49-F238E27FC236}">
                  <a16:creationId xmlns:a16="http://schemas.microsoft.com/office/drawing/2014/main" id="{F4476276-2663-4A67-9FD3-FCE366B1EE10}"/>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70234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a:extLst>
              <a:ext uri="{FF2B5EF4-FFF2-40B4-BE49-F238E27FC236}">
                <a16:creationId xmlns:a16="http://schemas.microsoft.com/office/drawing/2014/main" id="{E1E84B57-957F-4B18-B831-5A2AB32F59E3}"/>
              </a:ext>
            </a:extLst>
          </p:cNvPr>
          <p:cNvSpPr txBox="1">
            <a:spLocks noChangeArrowheads="1"/>
          </p:cNvSpPr>
          <p:nvPr/>
        </p:nvSpPr>
        <p:spPr bwMode="auto">
          <a:xfrm>
            <a:off x="369139"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FFC000"/>
                </a:solidFill>
              </a:rPr>
              <a:t>Eficiencia Energética en Producción de Frío</a:t>
            </a:r>
            <a:r>
              <a:rPr lang="en-US" altLang="es-ES" b="1" dirty="0">
                <a:solidFill>
                  <a:srgbClr val="FFC000"/>
                </a:solidFill>
              </a:rPr>
              <a:t>:</a:t>
            </a:r>
          </a:p>
        </p:txBody>
      </p:sp>
      <p:sp>
        <p:nvSpPr>
          <p:cNvPr id="7" name="2 CuadroTexto">
            <a:extLst>
              <a:ext uri="{FF2B5EF4-FFF2-40B4-BE49-F238E27FC236}">
                <a16:creationId xmlns:a16="http://schemas.microsoft.com/office/drawing/2014/main" id="{BA59E72F-D46A-4877-883A-4AD816ED8800}"/>
              </a:ext>
            </a:extLst>
          </p:cNvPr>
          <p:cNvSpPr txBox="1">
            <a:spLocks noChangeArrowheads="1"/>
          </p:cNvSpPr>
          <p:nvPr/>
        </p:nvSpPr>
        <p:spPr bwMode="auto">
          <a:xfrm>
            <a:off x="395663" y="1622425"/>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000000"/>
                </a:solidFill>
              </a:rPr>
              <a:t>Eficiencia Energética en Compresores</a:t>
            </a:r>
            <a:r>
              <a:rPr lang="en-US" altLang="es-ES" b="1" dirty="0">
                <a:solidFill>
                  <a:srgbClr val="000000"/>
                </a:solidFill>
              </a:rPr>
              <a:t>:</a:t>
            </a:r>
          </a:p>
        </p:txBody>
      </p:sp>
      <p:sp>
        <p:nvSpPr>
          <p:cNvPr id="8" name="1 CuadroTexto">
            <a:extLst>
              <a:ext uri="{FF2B5EF4-FFF2-40B4-BE49-F238E27FC236}">
                <a16:creationId xmlns:a16="http://schemas.microsoft.com/office/drawing/2014/main" id="{7004F4CA-3238-436E-8663-5713BE523F53}"/>
              </a:ext>
            </a:extLst>
          </p:cNvPr>
          <p:cNvSpPr txBox="1">
            <a:spLocks noChangeArrowheads="1"/>
          </p:cNvSpPr>
          <p:nvPr/>
        </p:nvSpPr>
        <p:spPr bwMode="auto">
          <a:xfrm>
            <a:off x="467544" y="2132856"/>
            <a:ext cx="83063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just" eaLnBrk="1" hangingPunct="1">
              <a:defRPr/>
            </a:pPr>
            <a:r>
              <a:rPr lang="es-ES" altLang="es-ES" sz="1600" b="1" dirty="0">
                <a:solidFill>
                  <a:schemeClr val="tx1">
                    <a:lumMod val="75000"/>
                    <a:lumOff val="25000"/>
                  </a:schemeClr>
                </a:solidFill>
              </a:rPr>
              <a:t>1.- Sustitución de compresores por otros más eficientes con cargas variables.</a:t>
            </a:r>
            <a:endParaRPr lang="es-ES" altLang="es-ES" sz="1600" dirty="0">
              <a:solidFill>
                <a:schemeClr val="tx1">
                  <a:lumMod val="75000"/>
                  <a:lumOff val="25000"/>
                </a:schemeClr>
              </a:solidFill>
            </a:endParaRPr>
          </a:p>
          <a:p>
            <a:pPr algn="just" eaLnBrk="1" hangingPunct="1">
              <a:defRPr/>
            </a:pPr>
            <a:r>
              <a:rPr lang="es-ES" altLang="es-ES" sz="1600" b="1" dirty="0">
                <a:solidFill>
                  <a:schemeClr val="tx1">
                    <a:lumMod val="75000"/>
                    <a:lumOff val="25000"/>
                  </a:schemeClr>
                </a:solidFill>
              </a:rPr>
              <a:t>2.- Instalación de compresores multietapa.</a:t>
            </a:r>
          </a:p>
          <a:p>
            <a:pPr algn="just" eaLnBrk="1" hangingPunct="1">
              <a:defRPr/>
            </a:pPr>
            <a:r>
              <a:rPr lang="es-ES" altLang="es-ES" sz="1600" dirty="0">
                <a:solidFill>
                  <a:schemeClr val="tx1">
                    <a:lumMod val="75000"/>
                    <a:lumOff val="25000"/>
                  </a:schemeClr>
                </a:solidFill>
              </a:rPr>
              <a:t>	Producir diferentes presiones para abastecer la demanda de frío a diferentes 	temperaturas.</a:t>
            </a:r>
          </a:p>
          <a:p>
            <a:pPr algn="just" eaLnBrk="1" hangingPunct="1">
              <a:defRPr/>
            </a:pPr>
            <a:r>
              <a:rPr lang="es-ES" altLang="es-ES" sz="1600" b="1" dirty="0">
                <a:solidFill>
                  <a:schemeClr val="tx1">
                    <a:lumMod val="75000"/>
                    <a:lumOff val="25000"/>
                  </a:schemeClr>
                </a:solidFill>
              </a:rPr>
              <a:t>3.- Recuperación de calor de compresores.</a:t>
            </a:r>
          </a:p>
          <a:p>
            <a:pPr algn="just" eaLnBrk="1" hangingPunct="1">
              <a:defRPr/>
            </a:pPr>
            <a:r>
              <a:rPr lang="es-ES" altLang="es-ES" sz="1600" dirty="0">
                <a:solidFill>
                  <a:schemeClr val="tx1">
                    <a:lumMod val="75000"/>
                    <a:lumOff val="25000"/>
                  </a:schemeClr>
                </a:solidFill>
              </a:rPr>
              <a:t>	Para cubrir las demandas térmicas de baja temperatura para otros usos 	(calefacción y agua caliente) en la misma instalación.</a:t>
            </a:r>
          </a:p>
        </p:txBody>
      </p:sp>
      <p:sp>
        <p:nvSpPr>
          <p:cNvPr id="9" name="1 CuadroTexto">
            <a:extLst>
              <a:ext uri="{FF2B5EF4-FFF2-40B4-BE49-F238E27FC236}">
                <a16:creationId xmlns:a16="http://schemas.microsoft.com/office/drawing/2014/main" id="{36276EC0-A85D-4038-BB81-7263054E254A}"/>
              </a:ext>
            </a:extLst>
          </p:cNvPr>
          <p:cNvSpPr txBox="1"/>
          <p:nvPr/>
        </p:nvSpPr>
        <p:spPr>
          <a:xfrm>
            <a:off x="455704" y="3861048"/>
            <a:ext cx="8306320" cy="2308324"/>
          </a:xfrm>
          <a:prstGeom prst="rect">
            <a:avLst/>
          </a:prstGeom>
          <a:noFill/>
        </p:spPr>
        <p:txBody>
          <a:bodyPr wrap="square">
            <a:spAutoFit/>
          </a:bodyPr>
          <a:lstStyle/>
          <a:p>
            <a:pPr algn="just">
              <a:defRPr/>
            </a:pPr>
            <a:r>
              <a:rPr lang="es-ES" altLang="es-ES" sz="1600" b="1" dirty="0">
                <a:solidFill>
                  <a:schemeClr val="tx1">
                    <a:lumMod val="75000"/>
                    <a:lumOff val="25000"/>
                  </a:schemeClr>
                </a:solidFill>
                <a:latin typeface="Arial" charset="0"/>
                <a:cs typeface="Arial" charset="0"/>
              </a:rPr>
              <a:t>4.- Control centralizado del grupo de compresores.</a:t>
            </a:r>
          </a:p>
          <a:p>
            <a:pPr marL="285750" indent="-285750" algn="just">
              <a:buFont typeface="Arial" panose="020B0604020202020204" pitchFamily="34" charset="0"/>
              <a:buChar char="•"/>
              <a:defRPr/>
            </a:pPr>
            <a:r>
              <a:rPr lang="es-ES" sz="1600" dirty="0">
                <a:solidFill>
                  <a:schemeClr val="tx1">
                    <a:lumMod val="75000"/>
                    <a:lumOff val="25000"/>
                  </a:schemeClr>
                </a:solidFill>
                <a:latin typeface="Arial" charset="0"/>
                <a:cs typeface="Arial" charset="0"/>
              </a:rPr>
              <a:t>Sistema descentralizado: Cada cámara tiene su propio compresor.</a:t>
            </a:r>
          </a:p>
          <a:p>
            <a:pPr marL="1085850" lvl="1" indent="-342900" algn="just">
              <a:buFont typeface="Arial" panose="020B0604020202020204" pitchFamily="34" charset="0"/>
              <a:buChar char="•"/>
              <a:defRPr/>
            </a:pPr>
            <a:r>
              <a:rPr lang="es-ES" sz="1600" dirty="0">
                <a:solidFill>
                  <a:schemeClr val="tx1">
                    <a:lumMod val="75000"/>
                    <a:lumOff val="25000"/>
                  </a:schemeClr>
                </a:solidFill>
                <a:latin typeface="Arial" charset="0"/>
                <a:cs typeface="Arial" charset="0"/>
              </a:rPr>
              <a:t>Buen control de la carga de trabajo. (Cada cámara se puede encender / apagar según sea necesario).</a:t>
            </a:r>
          </a:p>
          <a:p>
            <a:pPr marL="1085850" lvl="1" indent="-342900" algn="just">
              <a:buFont typeface="Arial" panose="020B0604020202020204" pitchFamily="34" charset="0"/>
              <a:buChar char="•"/>
              <a:defRPr/>
            </a:pPr>
            <a:r>
              <a:rPr lang="es-ES" sz="1600" dirty="0">
                <a:solidFill>
                  <a:schemeClr val="tx1">
                    <a:lumMod val="75000"/>
                    <a:lumOff val="25000"/>
                  </a:schemeClr>
                </a:solidFill>
                <a:latin typeface="Arial" charset="0"/>
                <a:cs typeface="Arial" charset="0"/>
              </a:rPr>
              <a:t>Baja eficiencia energética en pequeños compresores.</a:t>
            </a:r>
          </a:p>
          <a:p>
            <a:pPr marL="285750" lvl="1" indent="-285750" algn="just">
              <a:buFont typeface="Arial" panose="020B0604020202020204" pitchFamily="34" charset="0"/>
              <a:buChar char="•"/>
              <a:defRPr/>
            </a:pPr>
            <a:r>
              <a:rPr lang="es-ES" sz="1600" dirty="0">
                <a:solidFill>
                  <a:schemeClr val="tx1">
                    <a:lumMod val="75000"/>
                    <a:lumOff val="25000"/>
                  </a:schemeClr>
                </a:solidFill>
                <a:latin typeface="Arial" charset="0"/>
                <a:cs typeface="Arial" charset="0"/>
              </a:rPr>
              <a:t>Sistema centralizado. Todos los compresores se encuentran en la misma zona, y el refrigerante se transporta a cada punto de consumo.</a:t>
            </a:r>
          </a:p>
          <a:p>
            <a:pPr marL="1085850" lvl="1" indent="-342900" algn="just">
              <a:buFont typeface="Arial" panose="020B0604020202020204" pitchFamily="34" charset="0"/>
              <a:buChar char="•"/>
              <a:defRPr/>
            </a:pPr>
            <a:r>
              <a:rPr lang="es-ES" sz="1600" dirty="0">
                <a:solidFill>
                  <a:schemeClr val="tx1">
                    <a:lumMod val="75000"/>
                    <a:lumOff val="25000"/>
                  </a:schemeClr>
                </a:solidFill>
                <a:latin typeface="Arial" charset="0"/>
                <a:cs typeface="Arial" charset="0"/>
              </a:rPr>
              <a:t>Mejor eficiencia energética en compresores grandes.</a:t>
            </a:r>
          </a:p>
          <a:p>
            <a:pPr marL="1085850" lvl="1" indent="-342900" algn="just">
              <a:buFont typeface="Arial" panose="020B0604020202020204" pitchFamily="34" charset="0"/>
              <a:buChar char="•"/>
              <a:defRPr/>
            </a:pPr>
            <a:r>
              <a:rPr lang="es-ES" sz="1600" dirty="0">
                <a:solidFill>
                  <a:schemeClr val="tx1">
                    <a:lumMod val="75000"/>
                    <a:lumOff val="25000"/>
                  </a:schemeClr>
                </a:solidFill>
                <a:latin typeface="Arial" charset="0"/>
                <a:cs typeface="Arial" charset="0"/>
              </a:rPr>
              <a:t>Control remoto.</a:t>
            </a:r>
          </a:p>
        </p:txBody>
      </p:sp>
      <p:grpSp>
        <p:nvGrpSpPr>
          <p:cNvPr id="10" name="Grupo 9">
            <a:extLst>
              <a:ext uri="{FF2B5EF4-FFF2-40B4-BE49-F238E27FC236}">
                <a16:creationId xmlns:a16="http://schemas.microsoft.com/office/drawing/2014/main" id="{FCFABC53-019D-4160-84B6-29571CF47545}"/>
              </a:ext>
            </a:extLst>
          </p:cNvPr>
          <p:cNvGrpSpPr/>
          <p:nvPr/>
        </p:nvGrpSpPr>
        <p:grpSpPr>
          <a:xfrm>
            <a:off x="14545" y="8620"/>
            <a:ext cx="8759319" cy="718955"/>
            <a:chOff x="14545" y="8620"/>
            <a:chExt cx="8759319" cy="718955"/>
          </a:xfrm>
        </p:grpSpPr>
        <p:grpSp>
          <p:nvGrpSpPr>
            <p:cNvPr id="11" name="Grupo 10">
              <a:extLst>
                <a:ext uri="{FF2B5EF4-FFF2-40B4-BE49-F238E27FC236}">
                  <a16:creationId xmlns:a16="http://schemas.microsoft.com/office/drawing/2014/main" id="{6AC2782F-9D47-46FE-AAD2-B4D8433FBE5A}"/>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0EF8025B-CAAF-495A-A3D2-EEF1FB78816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C46138A4-EF81-4B16-804B-317F76CD43C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Round Diagonal Corner Rectangle 9">
              <a:extLst>
                <a:ext uri="{FF2B5EF4-FFF2-40B4-BE49-F238E27FC236}">
                  <a16:creationId xmlns:a16="http://schemas.microsoft.com/office/drawing/2014/main" id="{C1E80493-7235-4A8A-B1E7-2089507045DD}"/>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3" name="TextBox 3">
              <a:extLst>
                <a:ext uri="{FF2B5EF4-FFF2-40B4-BE49-F238E27FC236}">
                  <a16:creationId xmlns:a16="http://schemas.microsoft.com/office/drawing/2014/main" id="{EA6D027E-CF7B-4A62-B03C-99609603293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80423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AB19292-9580-4F4C-86E5-CCF6488C863B}"/>
              </a:ext>
            </a:extLst>
          </p:cNvPr>
          <p:cNvSpPr>
            <a:spLocks noGrp="1" noChangeArrowheads="1"/>
          </p:cNvSpPr>
          <p:nvPr>
            <p:ph type="ctrTitle"/>
          </p:nvPr>
        </p:nvSpPr>
        <p:spPr bwMode="auto">
          <a:xfrm>
            <a:off x="719572" y="428625"/>
            <a:ext cx="7232092"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0363"/>
            <a:r>
              <a:rPr lang="en-GB" altLang="es-ES" sz="2400" b="1" dirty="0">
                <a:solidFill>
                  <a:schemeClr val="tx1"/>
                </a:solidFill>
              </a:rPr>
              <a:t> </a:t>
            </a:r>
            <a:br>
              <a:rPr lang="en-GB" altLang="es-ES" sz="2400" b="1" dirty="0">
                <a:solidFill>
                  <a:schemeClr val="tx1"/>
                </a:solidFill>
              </a:rPr>
            </a:br>
            <a:br>
              <a:rPr lang="en-GB" altLang="es-ES" sz="1600" b="1" dirty="0">
                <a:solidFill>
                  <a:schemeClr val="tx1"/>
                </a:solidFill>
              </a:rPr>
            </a:br>
            <a:r>
              <a:rPr lang="es-ES" altLang="es-ES" sz="1600" dirty="0">
                <a:solidFill>
                  <a:schemeClr val="accent1"/>
                </a:solidFill>
              </a:rPr>
              <a:t>Eficiencia Energética en producción de frío</a:t>
            </a:r>
            <a:br>
              <a:rPr lang="es-ES" altLang="es-ES" sz="1600" b="1" dirty="0">
                <a:solidFill>
                  <a:schemeClr val="tx1"/>
                </a:solidFill>
              </a:rPr>
            </a:br>
            <a:br>
              <a:rPr lang="es-ES" altLang="es-ES" sz="1600" b="1" dirty="0">
                <a:solidFill>
                  <a:schemeClr val="tx1"/>
                </a:solidFill>
              </a:rPr>
            </a:br>
            <a:br>
              <a:rPr lang="es-ES" altLang="es-ES" sz="1600" b="1" dirty="0">
                <a:solidFill>
                  <a:schemeClr val="tx1"/>
                </a:solidFill>
              </a:rPr>
            </a:br>
            <a:r>
              <a:rPr lang="es-ES" altLang="es-ES" sz="1600" dirty="0">
                <a:solidFill>
                  <a:schemeClr val="accent1"/>
                </a:solidFill>
              </a:rPr>
              <a:t>Eficiencia Energética en motores</a:t>
            </a:r>
            <a:br>
              <a:rPr lang="es-ES" altLang="es-ES" sz="1600" dirty="0">
                <a:solidFill>
                  <a:schemeClr val="accent1"/>
                </a:solidFill>
              </a:rPr>
            </a:br>
            <a:br>
              <a:rPr lang="es-ES" altLang="es-ES" sz="1600" dirty="0">
                <a:solidFill>
                  <a:schemeClr val="accent1"/>
                </a:solidFill>
              </a:rPr>
            </a:br>
            <a:br>
              <a:rPr lang="es-ES" altLang="es-ES" sz="1600" dirty="0">
                <a:solidFill>
                  <a:schemeClr val="accent1"/>
                </a:solidFill>
              </a:rPr>
            </a:br>
            <a:r>
              <a:rPr lang="es-ES" altLang="es-ES" sz="1600" dirty="0">
                <a:solidFill>
                  <a:schemeClr val="accent1"/>
                </a:solidFill>
              </a:rPr>
              <a:t>Eficiencia energética en transformadores eléctricos</a:t>
            </a:r>
            <a:endParaRPr lang="es-ES" altLang="es-ES" sz="1600" dirty="0">
              <a:solidFill>
                <a:schemeClr val="accent1"/>
              </a:solidFill>
              <a:latin typeface="+mn-lt"/>
            </a:endParaRPr>
          </a:p>
        </p:txBody>
      </p:sp>
      <p:pic>
        <p:nvPicPr>
          <p:cNvPr id="6147" name="Picture 2">
            <a:extLst>
              <a:ext uri="{FF2B5EF4-FFF2-40B4-BE49-F238E27FC236}">
                <a16:creationId xmlns:a16="http://schemas.microsoft.com/office/drawing/2014/main" id="{FD8D915C-1586-44FC-97B5-CC0678826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14" y="3132712"/>
            <a:ext cx="3178154" cy="2114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 Diagonal Corner Rectangle 9">
            <a:extLst>
              <a:ext uri="{FF2B5EF4-FFF2-40B4-BE49-F238E27FC236}">
                <a16:creationId xmlns:a16="http://schemas.microsoft.com/office/drawing/2014/main" id="{754273AC-C8D1-4389-A42E-1D2CF12E1D15}"/>
              </a:ext>
            </a:extLst>
          </p:cNvPr>
          <p:cNvSpPr/>
          <p:nvPr/>
        </p:nvSpPr>
        <p:spPr>
          <a:xfrm>
            <a:off x="564299" y="988529"/>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FAAB7DE3-562C-48FD-B5E5-0B8AB1FD5DA1}"/>
              </a:ext>
            </a:extLst>
          </p:cNvPr>
          <p:cNvSpPr txBox="1"/>
          <p:nvPr/>
        </p:nvSpPr>
        <p:spPr>
          <a:xfrm>
            <a:off x="567823" y="1007299"/>
            <a:ext cx="444352"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sp>
        <p:nvSpPr>
          <p:cNvPr id="12" name="TextBox 3">
            <a:extLst>
              <a:ext uri="{FF2B5EF4-FFF2-40B4-BE49-F238E27FC236}">
                <a16:creationId xmlns:a16="http://schemas.microsoft.com/office/drawing/2014/main" id="{3A2EB0DA-66AE-4E55-8186-D76CF038B387}"/>
              </a:ext>
            </a:extLst>
          </p:cNvPr>
          <p:cNvSpPr txBox="1"/>
          <p:nvPr/>
        </p:nvSpPr>
        <p:spPr>
          <a:xfrm>
            <a:off x="575556" y="1768750"/>
            <a:ext cx="470001"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pic>
        <p:nvPicPr>
          <p:cNvPr id="18" name="Picture 2">
            <a:extLst>
              <a:ext uri="{FF2B5EF4-FFF2-40B4-BE49-F238E27FC236}">
                <a16:creationId xmlns:a16="http://schemas.microsoft.com/office/drawing/2014/main" id="{E317836B-506D-4F85-AF15-E33683956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604" t="27574" r="20363" b="39337"/>
          <a:stretch>
            <a:fillRect/>
          </a:stretch>
        </p:blipFill>
        <p:spPr bwMode="auto">
          <a:xfrm>
            <a:off x="368818" y="3132712"/>
            <a:ext cx="2420156" cy="1999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ound Diagonal Corner Rectangle 9">
            <a:extLst>
              <a:ext uri="{FF2B5EF4-FFF2-40B4-BE49-F238E27FC236}">
                <a16:creationId xmlns:a16="http://schemas.microsoft.com/office/drawing/2014/main" id="{84FA9A3D-3474-4501-BB97-E9371F02408D}"/>
              </a:ext>
            </a:extLst>
          </p:cNvPr>
          <p:cNvSpPr/>
          <p:nvPr/>
        </p:nvSpPr>
        <p:spPr>
          <a:xfrm>
            <a:off x="548060" y="1720311"/>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21" name="TextBox 3">
            <a:extLst>
              <a:ext uri="{FF2B5EF4-FFF2-40B4-BE49-F238E27FC236}">
                <a16:creationId xmlns:a16="http://schemas.microsoft.com/office/drawing/2014/main" id="{92C9C9B4-8EF7-4E3F-9C69-695F8529B4FE}"/>
              </a:ext>
            </a:extLst>
          </p:cNvPr>
          <p:cNvSpPr txBox="1"/>
          <p:nvPr/>
        </p:nvSpPr>
        <p:spPr>
          <a:xfrm>
            <a:off x="536811" y="1719431"/>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sp>
        <p:nvSpPr>
          <p:cNvPr id="13" name="TextBox 3">
            <a:extLst>
              <a:ext uri="{FF2B5EF4-FFF2-40B4-BE49-F238E27FC236}">
                <a16:creationId xmlns:a16="http://schemas.microsoft.com/office/drawing/2014/main" id="{8544D449-ACD5-4D35-8EF7-EE4107606A23}"/>
              </a:ext>
            </a:extLst>
          </p:cNvPr>
          <p:cNvSpPr txBox="1"/>
          <p:nvPr/>
        </p:nvSpPr>
        <p:spPr>
          <a:xfrm>
            <a:off x="573607" y="2488830"/>
            <a:ext cx="470001"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sp>
        <p:nvSpPr>
          <p:cNvPr id="14" name="Round Diagonal Corner Rectangle 9">
            <a:extLst>
              <a:ext uri="{FF2B5EF4-FFF2-40B4-BE49-F238E27FC236}">
                <a16:creationId xmlns:a16="http://schemas.microsoft.com/office/drawing/2014/main" id="{FD1000CD-C4D4-4DF1-976E-19E540E6769B}"/>
              </a:ext>
            </a:extLst>
          </p:cNvPr>
          <p:cNvSpPr/>
          <p:nvPr/>
        </p:nvSpPr>
        <p:spPr>
          <a:xfrm>
            <a:off x="546111" y="2440391"/>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 name="TextBox 3">
            <a:extLst>
              <a:ext uri="{FF2B5EF4-FFF2-40B4-BE49-F238E27FC236}">
                <a16:creationId xmlns:a16="http://schemas.microsoft.com/office/drawing/2014/main" id="{5C71DB34-B602-4ED8-856D-DD70369500E5}"/>
              </a:ext>
            </a:extLst>
          </p:cNvPr>
          <p:cNvSpPr txBox="1"/>
          <p:nvPr/>
        </p:nvSpPr>
        <p:spPr>
          <a:xfrm>
            <a:off x="546111" y="2465816"/>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03</a:t>
            </a:r>
            <a:endParaRPr lang="bg-BG" sz="2000" dirty="0">
              <a:solidFill>
                <a:srgbClr val="FAFAFA"/>
              </a:solidFill>
              <a:ea typeface="Open Sans Light" panose="020B0306030504020204" pitchFamily="34" charset="0"/>
              <a:cs typeface="Open Sans Light" panose="020B0306030504020204" pitchFamily="34" charset="0"/>
            </a:endParaRPr>
          </a:p>
        </p:txBody>
      </p:sp>
      <p:grpSp>
        <p:nvGrpSpPr>
          <p:cNvPr id="16" name="Grupo 15">
            <a:extLst>
              <a:ext uri="{FF2B5EF4-FFF2-40B4-BE49-F238E27FC236}">
                <a16:creationId xmlns:a16="http://schemas.microsoft.com/office/drawing/2014/main" id="{3AD0F25C-D88A-4C34-B428-1FAF342C5025}"/>
              </a:ext>
            </a:extLst>
          </p:cNvPr>
          <p:cNvGrpSpPr/>
          <p:nvPr/>
        </p:nvGrpSpPr>
        <p:grpSpPr>
          <a:xfrm>
            <a:off x="370136" y="273636"/>
            <a:ext cx="8403728" cy="491068"/>
            <a:chOff x="370136" y="273636"/>
            <a:chExt cx="8403728" cy="491068"/>
          </a:xfrm>
        </p:grpSpPr>
        <p:sp>
          <p:nvSpPr>
            <p:cNvPr id="17" name="Titel 1">
              <a:extLst>
                <a:ext uri="{FF2B5EF4-FFF2-40B4-BE49-F238E27FC236}">
                  <a16:creationId xmlns:a16="http://schemas.microsoft.com/office/drawing/2014/main" id="{FB05D95E-1689-46B2-88C4-02C6A282240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Contenido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ángulo 18">
              <a:extLst>
                <a:ext uri="{FF2B5EF4-FFF2-40B4-BE49-F238E27FC236}">
                  <a16:creationId xmlns:a16="http://schemas.microsoft.com/office/drawing/2014/main" id="{3281AEAA-D332-4DB7-BB0E-607BD8FB26D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pic>
        <p:nvPicPr>
          <p:cNvPr id="6148" name="Picture 3">
            <a:extLst>
              <a:ext uri="{FF2B5EF4-FFF2-40B4-BE49-F238E27FC236}">
                <a16:creationId xmlns:a16="http://schemas.microsoft.com/office/drawing/2014/main" id="{68E71EDC-F0A3-4A0F-8768-A7129B78E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788" y="3994096"/>
            <a:ext cx="3130017" cy="2094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138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a:extLst>
              <a:ext uri="{FF2B5EF4-FFF2-40B4-BE49-F238E27FC236}">
                <a16:creationId xmlns:a16="http://schemas.microsoft.com/office/drawing/2014/main" id="{E1E84B57-957F-4B18-B831-5A2AB32F59E3}"/>
              </a:ext>
            </a:extLst>
          </p:cNvPr>
          <p:cNvSpPr txBox="1">
            <a:spLocks noChangeArrowheads="1"/>
          </p:cNvSpPr>
          <p:nvPr/>
        </p:nvSpPr>
        <p:spPr bwMode="auto">
          <a:xfrm>
            <a:off x="369139"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FFC000"/>
                </a:solidFill>
              </a:rPr>
              <a:t>Eficiencia Energética en Producción de Frío</a:t>
            </a:r>
            <a:r>
              <a:rPr lang="en-US" altLang="es-ES" b="1" dirty="0">
                <a:solidFill>
                  <a:srgbClr val="FFC000"/>
                </a:solidFill>
              </a:rPr>
              <a:t>:</a:t>
            </a:r>
          </a:p>
        </p:txBody>
      </p:sp>
      <p:sp>
        <p:nvSpPr>
          <p:cNvPr id="7" name="2 CuadroTexto">
            <a:extLst>
              <a:ext uri="{FF2B5EF4-FFF2-40B4-BE49-F238E27FC236}">
                <a16:creationId xmlns:a16="http://schemas.microsoft.com/office/drawing/2014/main" id="{BA59E72F-D46A-4877-883A-4AD816ED8800}"/>
              </a:ext>
            </a:extLst>
          </p:cNvPr>
          <p:cNvSpPr txBox="1">
            <a:spLocks noChangeArrowheads="1"/>
          </p:cNvSpPr>
          <p:nvPr/>
        </p:nvSpPr>
        <p:spPr bwMode="auto">
          <a:xfrm>
            <a:off x="395663" y="1622425"/>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000000"/>
                </a:solidFill>
              </a:rPr>
              <a:t>Eficiencia Energética en Compresores</a:t>
            </a:r>
            <a:r>
              <a:rPr lang="en-US" altLang="es-ES" b="1" dirty="0">
                <a:solidFill>
                  <a:srgbClr val="000000"/>
                </a:solidFill>
              </a:rPr>
              <a:t>:</a:t>
            </a:r>
          </a:p>
        </p:txBody>
      </p:sp>
      <p:sp>
        <p:nvSpPr>
          <p:cNvPr id="10" name="1 CuadroTexto">
            <a:extLst>
              <a:ext uri="{FF2B5EF4-FFF2-40B4-BE49-F238E27FC236}">
                <a16:creationId xmlns:a16="http://schemas.microsoft.com/office/drawing/2014/main" id="{715EDD64-C8E5-4C06-A4F5-C07C83B599CC}"/>
              </a:ext>
            </a:extLst>
          </p:cNvPr>
          <p:cNvSpPr txBox="1">
            <a:spLocks noChangeArrowheads="1"/>
          </p:cNvSpPr>
          <p:nvPr/>
        </p:nvSpPr>
        <p:spPr bwMode="auto">
          <a:xfrm>
            <a:off x="395663" y="2190658"/>
            <a:ext cx="837820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n-GB" altLang="es-ES" sz="1600" b="1" dirty="0">
                <a:solidFill>
                  <a:schemeClr val="tx1">
                    <a:lumMod val="75000"/>
                    <a:lumOff val="25000"/>
                  </a:schemeClr>
                </a:solidFill>
              </a:rPr>
              <a:t>5.- </a:t>
            </a:r>
            <a:r>
              <a:rPr lang="es-ES" altLang="es-ES" sz="1600" b="1" dirty="0">
                <a:solidFill>
                  <a:schemeClr val="tx1">
                    <a:lumMod val="75000"/>
                    <a:lumOff val="25000"/>
                  </a:schemeClr>
                </a:solidFill>
              </a:rPr>
              <a:t>Equipos modulantes</a:t>
            </a:r>
          </a:p>
          <a:p>
            <a:pPr algn="just"/>
            <a:r>
              <a:rPr lang="es-ES" altLang="es-ES" sz="1600" dirty="0">
                <a:solidFill>
                  <a:schemeClr val="tx1">
                    <a:lumMod val="75000"/>
                    <a:lumOff val="25000"/>
                  </a:schemeClr>
                </a:solidFill>
              </a:rPr>
              <a:t>Modular el funcionamiento de los compresores y los ventiladores del condensador y las válvulas de expansión electrónica (ahorro de energía del 15-30%).</a:t>
            </a:r>
          </a:p>
          <a:p>
            <a:pPr algn="just"/>
            <a:endParaRPr lang="en-GB" altLang="es-ES" sz="1600" dirty="0">
              <a:solidFill>
                <a:schemeClr val="tx1">
                  <a:lumMod val="75000"/>
                  <a:lumOff val="25000"/>
                </a:schemeClr>
              </a:solidFill>
            </a:endParaRPr>
          </a:p>
          <a:p>
            <a:pPr algn="just"/>
            <a:r>
              <a:rPr lang="en-GB" altLang="es-ES" sz="1600" b="1" dirty="0">
                <a:solidFill>
                  <a:schemeClr val="tx1">
                    <a:lumMod val="75000"/>
                    <a:lumOff val="25000"/>
                  </a:schemeClr>
                </a:solidFill>
              </a:rPr>
              <a:t>6.- </a:t>
            </a:r>
            <a:r>
              <a:rPr lang="es-ES" altLang="es-ES" sz="1600" b="1" dirty="0">
                <a:solidFill>
                  <a:schemeClr val="tx1">
                    <a:lumMod val="75000"/>
                    <a:lumOff val="25000"/>
                  </a:schemeClr>
                </a:solidFill>
              </a:rPr>
              <a:t>Equipo para mejorar el control del sistema con el funcionamiento de los compresores.</a:t>
            </a:r>
          </a:p>
          <a:p>
            <a:pPr algn="just"/>
            <a:r>
              <a:rPr lang="es-ES" altLang="es-ES" sz="1600" dirty="0">
                <a:solidFill>
                  <a:schemeClr val="tx1">
                    <a:lumMod val="75000"/>
                    <a:lumOff val="25000"/>
                  </a:schemeClr>
                </a:solidFill>
              </a:rPr>
              <a:t>Ajuste de la presión de succión tanto como sea posible, manteniendo la temperatura correcta, utilizando un regulador de presión electrónico (ahorro de energía del 6%).</a:t>
            </a:r>
            <a:endParaRPr lang="en-GB" altLang="es-ES" sz="1600" dirty="0">
              <a:solidFill>
                <a:schemeClr val="tx1">
                  <a:lumMod val="75000"/>
                  <a:lumOff val="25000"/>
                </a:schemeClr>
              </a:solidFill>
            </a:endParaRPr>
          </a:p>
        </p:txBody>
      </p:sp>
      <p:pic>
        <p:nvPicPr>
          <p:cNvPr id="11" name="4 Imagen" descr="\\boole.unizar.es\Eficiencia\Proyectos\2016-AAEE Secaderos (Edu)\Airesano\Fotos\100_4804.JPG">
            <a:extLst>
              <a:ext uri="{FF2B5EF4-FFF2-40B4-BE49-F238E27FC236}">
                <a16:creationId xmlns:a16="http://schemas.microsoft.com/office/drawing/2014/main" id="{512EAE00-CFD2-4D88-A55C-559A1B3DA7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525" y="4581128"/>
            <a:ext cx="2088567" cy="1566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upo 7">
            <a:extLst>
              <a:ext uri="{FF2B5EF4-FFF2-40B4-BE49-F238E27FC236}">
                <a16:creationId xmlns:a16="http://schemas.microsoft.com/office/drawing/2014/main" id="{89C60F67-8A80-49DA-8565-59FF30240868}"/>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9F5C63F8-5609-451C-BD87-7734EE2F2CAD}"/>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17DEF251-3117-4D5B-AE33-421E94AA073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CF130597-B3FA-400C-AA30-2931DF9FB4F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Round Diagonal Corner Rectangle 9">
              <a:extLst>
                <a:ext uri="{FF2B5EF4-FFF2-40B4-BE49-F238E27FC236}">
                  <a16:creationId xmlns:a16="http://schemas.microsoft.com/office/drawing/2014/main" id="{1F854041-B103-48B6-91E6-BB0BBBBCBC32}"/>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3" name="TextBox 3">
              <a:extLst>
                <a:ext uri="{FF2B5EF4-FFF2-40B4-BE49-F238E27FC236}">
                  <a16:creationId xmlns:a16="http://schemas.microsoft.com/office/drawing/2014/main" id="{20B40ED6-8A27-4645-96B1-31FDD8DF10E5}"/>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9905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a:extLst>
              <a:ext uri="{FF2B5EF4-FFF2-40B4-BE49-F238E27FC236}">
                <a16:creationId xmlns:a16="http://schemas.microsoft.com/office/drawing/2014/main" id="{E1E84B57-957F-4B18-B831-5A2AB32F59E3}"/>
              </a:ext>
            </a:extLst>
          </p:cNvPr>
          <p:cNvSpPr txBox="1">
            <a:spLocks noChangeArrowheads="1"/>
          </p:cNvSpPr>
          <p:nvPr/>
        </p:nvSpPr>
        <p:spPr bwMode="auto">
          <a:xfrm>
            <a:off x="369139" y="1030288"/>
            <a:ext cx="875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FFC000"/>
                </a:solidFill>
              </a:rPr>
              <a:t>Eficiencia Energética en Producción de Frío</a:t>
            </a:r>
            <a:r>
              <a:rPr lang="en-GB" altLang="es-ES" b="1" dirty="0">
                <a:solidFill>
                  <a:srgbClr val="FFC000"/>
                </a:solidFill>
              </a:rPr>
              <a:t>:</a:t>
            </a:r>
          </a:p>
        </p:txBody>
      </p:sp>
      <p:sp>
        <p:nvSpPr>
          <p:cNvPr id="8" name="2 CuadroTexto">
            <a:extLst>
              <a:ext uri="{FF2B5EF4-FFF2-40B4-BE49-F238E27FC236}">
                <a16:creationId xmlns:a16="http://schemas.microsoft.com/office/drawing/2014/main" id="{40C47EFC-5C31-4C29-8DE2-381E1FAE4827}"/>
              </a:ext>
            </a:extLst>
          </p:cNvPr>
          <p:cNvSpPr txBox="1">
            <a:spLocks noChangeArrowheads="1"/>
          </p:cNvSpPr>
          <p:nvPr/>
        </p:nvSpPr>
        <p:spPr bwMode="auto">
          <a:xfrm>
            <a:off x="359532" y="1496405"/>
            <a:ext cx="875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s-ES" altLang="es-ES" sz="1800" b="1" dirty="0">
                <a:solidFill>
                  <a:srgbClr val="000000"/>
                </a:solidFill>
              </a:rPr>
              <a:t>Eficiencia Energética en Evaporadores:</a:t>
            </a:r>
          </a:p>
        </p:txBody>
      </p:sp>
      <p:sp>
        <p:nvSpPr>
          <p:cNvPr id="9" name="1 CuadroTexto">
            <a:extLst>
              <a:ext uri="{FF2B5EF4-FFF2-40B4-BE49-F238E27FC236}">
                <a16:creationId xmlns:a16="http://schemas.microsoft.com/office/drawing/2014/main" id="{A028DC17-622C-4172-AA95-E7D2843550AD}"/>
              </a:ext>
            </a:extLst>
          </p:cNvPr>
          <p:cNvSpPr txBox="1">
            <a:spLocks noChangeArrowheads="1"/>
          </p:cNvSpPr>
          <p:nvPr/>
        </p:nvSpPr>
        <p:spPr bwMode="auto">
          <a:xfrm>
            <a:off x="359532" y="2032980"/>
            <a:ext cx="57261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Char char="•"/>
            </a:pPr>
            <a:r>
              <a:rPr lang="es-ES" altLang="en-US" sz="1600" dirty="0">
                <a:solidFill>
                  <a:schemeClr val="tx1">
                    <a:lumMod val="75000"/>
                    <a:lumOff val="25000"/>
                  </a:schemeClr>
                </a:solidFill>
              </a:rPr>
              <a:t>La eliminación de escarcha que cubre la superficie de intercambio del evaporador a través de un fluido calentado (no eléctrico) o un tratamiento hidrófobo de la superficie de los evaporadores (nueva tecnología), también mediante resistencias eléctricas,</a:t>
            </a:r>
          </a:p>
          <a:p>
            <a:pPr algn="just">
              <a:buFont typeface="Arial" panose="020B0604020202020204" pitchFamily="34" charset="0"/>
              <a:buChar char="•"/>
            </a:pPr>
            <a:r>
              <a:rPr lang="es-ES" altLang="en-US" sz="1600" dirty="0">
                <a:solidFill>
                  <a:schemeClr val="tx1">
                    <a:lumMod val="75000"/>
                    <a:lumOff val="25000"/>
                  </a:schemeClr>
                </a:solidFill>
              </a:rPr>
              <a:t>Control de los periodos de descongelación,</a:t>
            </a:r>
          </a:p>
          <a:p>
            <a:pPr algn="just">
              <a:buFont typeface="Arial" panose="020B0604020202020204" pitchFamily="34" charset="0"/>
              <a:buChar char="•"/>
            </a:pPr>
            <a:r>
              <a:rPr lang="es-ES" altLang="en-US" sz="1600" dirty="0">
                <a:solidFill>
                  <a:schemeClr val="tx1">
                    <a:lumMod val="75000"/>
                    <a:lumOff val="25000"/>
                  </a:schemeClr>
                </a:solidFill>
              </a:rPr>
              <a:t>Diseñar un tamaño apropiado de evaporadores,</a:t>
            </a:r>
          </a:p>
          <a:p>
            <a:pPr algn="just">
              <a:buFont typeface="Arial" panose="020B0604020202020204" pitchFamily="34" charset="0"/>
              <a:buChar char="•"/>
            </a:pPr>
            <a:r>
              <a:rPr lang="es-ES" altLang="en-US" sz="1600" dirty="0">
                <a:solidFill>
                  <a:schemeClr val="tx1">
                    <a:lumMod val="75000"/>
                    <a:lumOff val="25000"/>
                  </a:schemeClr>
                </a:solidFill>
              </a:rPr>
              <a:t>Uso de condensadores evaporativos en lugar de condensadores enfriados por aire (ahorros del 5%).</a:t>
            </a:r>
            <a:endParaRPr lang="en-GB" altLang="en-US" sz="1800" dirty="0">
              <a:solidFill>
                <a:schemeClr val="tx1">
                  <a:lumMod val="75000"/>
                  <a:lumOff val="25000"/>
                </a:schemeClr>
              </a:solidFill>
            </a:endParaRPr>
          </a:p>
        </p:txBody>
      </p:sp>
      <p:sp>
        <p:nvSpPr>
          <p:cNvPr id="12" name="2 CuadroTexto">
            <a:extLst>
              <a:ext uri="{FF2B5EF4-FFF2-40B4-BE49-F238E27FC236}">
                <a16:creationId xmlns:a16="http://schemas.microsoft.com/office/drawing/2014/main" id="{397F4A53-4BB4-48ED-B7BD-96879CC62214}"/>
              </a:ext>
            </a:extLst>
          </p:cNvPr>
          <p:cNvSpPr txBox="1">
            <a:spLocks noChangeArrowheads="1"/>
          </p:cNvSpPr>
          <p:nvPr/>
        </p:nvSpPr>
        <p:spPr bwMode="auto">
          <a:xfrm>
            <a:off x="365882" y="4355670"/>
            <a:ext cx="875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s-ES" altLang="es-ES" sz="1800" b="1" dirty="0">
                <a:solidFill>
                  <a:srgbClr val="000000"/>
                </a:solidFill>
              </a:rPr>
              <a:t>Eficiencia Energética en Condensadores</a:t>
            </a:r>
            <a:r>
              <a:rPr lang="en-GB" altLang="es-ES" sz="1800" b="1" dirty="0">
                <a:solidFill>
                  <a:srgbClr val="000000"/>
                </a:solidFill>
              </a:rPr>
              <a:t>:</a:t>
            </a:r>
          </a:p>
        </p:txBody>
      </p:sp>
      <p:sp>
        <p:nvSpPr>
          <p:cNvPr id="13" name="1 CuadroTexto">
            <a:extLst>
              <a:ext uri="{FF2B5EF4-FFF2-40B4-BE49-F238E27FC236}">
                <a16:creationId xmlns:a16="http://schemas.microsoft.com/office/drawing/2014/main" id="{CE4E2BDD-2AE7-4FC6-A268-0DD1431CFEE5}"/>
              </a:ext>
            </a:extLst>
          </p:cNvPr>
          <p:cNvSpPr txBox="1">
            <a:spLocks noChangeArrowheads="1"/>
          </p:cNvSpPr>
          <p:nvPr/>
        </p:nvSpPr>
        <p:spPr bwMode="auto">
          <a:xfrm>
            <a:off x="359532" y="4733317"/>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Font typeface="Arial" panose="020B0604020202020204" pitchFamily="34" charset="0"/>
              <a:buChar char="•"/>
            </a:pPr>
            <a:r>
              <a:rPr lang="es-ES" altLang="en-US" sz="1600" dirty="0">
                <a:solidFill>
                  <a:schemeClr val="tx1">
                    <a:lumMod val="75000"/>
                    <a:lumOff val="25000"/>
                  </a:schemeClr>
                </a:solidFill>
              </a:rPr>
              <a:t>Ajuste para reducir la temperatura de condensación lo máximo posible.</a:t>
            </a:r>
          </a:p>
          <a:p>
            <a:pPr algn="just">
              <a:buFont typeface="Arial" panose="020B0604020202020204" pitchFamily="34" charset="0"/>
              <a:buChar char="•"/>
            </a:pPr>
            <a:r>
              <a:rPr lang="es-ES" altLang="en-US" sz="1600" dirty="0">
                <a:solidFill>
                  <a:schemeClr val="tx1">
                    <a:lumMod val="75000"/>
                    <a:lumOff val="25000"/>
                  </a:schemeClr>
                </a:solidFill>
              </a:rPr>
              <a:t>Diseñar un tamaño apropiado de condensadores,</a:t>
            </a:r>
          </a:p>
          <a:p>
            <a:pPr algn="just">
              <a:buFont typeface="Arial" panose="020B0604020202020204" pitchFamily="34" charset="0"/>
              <a:buChar char="•"/>
            </a:pPr>
            <a:r>
              <a:rPr lang="es-ES" altLang="en-US" sz="1600" dirty="0">
                <a:solidFill>
                  <a:schemeClr val="tx1">
                    <a:lumMod val="75000"/>
                    <a:lumOff val="25000"/>
                  </a:schemeClr>
                </a:solidFill>
              </a:rPr>
              <a:t>Recuperación del calor de los condensadores para otros usos: para cubrir las demandas térmicas de baja temperatura para otros usos (calentamiento, precalentamiento del agua caliente, precalentamiento del suministro de aire de ventilación).</a:t>
            </a:r>
            <a:endParaRPr lang="es-ES" altLang="en-US" dirty="0">
              <a:solidFill>
                <a:schemeClr val="tx1">
                  <a:lumMod val="75000"/>
                  <a:lumOff val="25000"/>
                </a:schemeClr>
              </a:solidFill>
            </a:endParaRPr>
          </a:p>
        </p:txBody>
      </p:sp>
      <p:pic>
        <p:nvPicPr>
          <p:cNvPr id="14" name="Picture 7">
            <a:extLst>
              <a:ext uri="{FF2B5EF4-FFF2-40B4-BE49-F238E27FC236}">
                <a16:creationId xmlns:a16="http://schemas.microsoft.com/office/drawing/2014/main" id="{A755CED1-F19A-47D9-A67B-02065295B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344" y="2137405"/>
            <a:ext cx="2688219" cy="2015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upo 9">
            <a:extLst>
              <a:ext uri="{FF2B5EF4-FFF2-40B4-BE49-F238E27FC236}">
                <a16:creationId xmlns:a16="http://schemas.microsoft.com/office/drawing/2014/main" id="{982540DB-02C3-4E74-880B-16BF5AB0CDA5}"/>
              </a:ext>
            </a:extLst>
          </p:cNvPr>
          <p:cNvGrpSpPr/>
          <p:nvPr/>
        </p:nvGrpSpPr>
        <p:grpSpPr>
          <a:xfrm>
            <a:off x="14545" y="8620"/>
            <a:ext cx="8759319" cy="718955"/>
            <a:chOff x="14545" y="8620"/>
            <a:chExt cx="8759319" cy="718955"/>
          </a:xfrm>
        </p:grpSpPr>
        <p:grpSp>
          <p:nvGrpSpPr>
            <p:cNvPr id="11" name="Grupo 10">
              <a:extLst>
                <a:ext uri="{FF2B5EF4-FFF2-40B4-BE49-F238E27FC236}">
                  <a16:creationId xmlns:a16="http://schemas.microsoft.com/office/drawing/2014/main" id="{A52083DD-AF59-4B34-80CB-3CFB7F289E1C}"/>
                </a:ext>
              </a:extLst>
            </p:cNvPr>
            <p:cNvGrpSpPr/>
            <p:nvPr/>
          </p:nvGrpSpPr>
          <p:grpSpPr>
            <a:xfrm>
              <a:off x="370136" y="236507"/>
              <a:ext cx="8403728" cy="491068"/>
              <a:chOff x="370136" y="273636"/>
              <a:chExt cx="8403728" cy="491068"/>
            </a:xfrm>
          </p:grpSpPr>
          <p:sp>
            <p:nvSpPr>
              <p:cNvPr id="17" name="Titel 1">
                <a:extLst>
                  <a:ext uri="{FF2B5EF4-FFF2-40B4-BE49-F238E27FC236}">
                    <a16:creationId xmlns:a16="http://schemas.microsoft.com/office/drawing/2014/main" id="{DCA16D25-8B7D-4399-B47A-D666B9866A6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113CDEB4-95A3-46DA-B28B-A886B6C4CAF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5" name="Round Diagonal Corner Rectangle 9">
              <a:extLst>
                <a:ext uri="{FF2B5EF4-FFF2-40B4-BE49-F238E27FC236}">
                  <a16:creationId xmlns:a16="http://schemas.microsoft.com/office/drawing/2014/main" id="{3CA010F5-0674-4DE4-8273-EE958340EB5B}"/>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6" name="TextBox 3">
              <a:extLst>
                <a:ext uri="{FF2B5EF4-FFF2-40B4-BE49-F238E27FC236}">
                  <a16:creationId xmlns:a16="http://schemas.microsoft.com/office/drawing/2014/main" id="{2BC4F67D-B28E-41C3-8BC3-3330A5FEB6C4}"/>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85615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317A6F4-0771-4369-AA32-D9B8ED7FE66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87924" y="1409862"/>
            <a:ext cx="5262718" cy="5262718"/>
          </a:xfrm>
          <a:prstGeom prst="rect">
            <a:avLst/>
          </a:prstGeom>
        </p:spPr>
      </p:pic>
      <p:sp>
        <p:nvSpPr>
          <p:cNvPr id="17" name="Rectángulo 16">
            <a:extLst>
              <a:ext uri="{FF2B5EF4-FFF2-40B4-BE49-F238E27FC236}">
                <a16:creationId xmlns:a16="http://schemas.microsoft.com/office/drawing/2014/main" id="{95B8143A-5A4B-4AD4-87EC-F78AFA12E79F}"/>
              </a:ext>
            </a:extLst>
          </p:cNvPr>
          <p:cNvSpPr/>
          <p:nvPr/>
        </p:nvSpPr>
        <p:spPr>
          <a:xfrm>
            <a:off x="3743970" y="1549460"/>
            <a:ext cx="5364596" cy="4755442"/>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2 CuadroTexto">
            <a:extLst>
              <a:ext uri="{FF2B5EF4-FFF2-40B4-BE49-F238E27FC236}">
                <a16:creationId xmlns:a16="http://schemas.microsoft.com/office/drawing/2014/main" id="{2FC35470-0009-42F7-91FB-CB338E301855}"/>
              </a:ext>
            </a:extLst>
          </p:cNvPr>
          <p:cNvSpPr txBox="1">
            <a:spLocks noChangeArrowheads="1"/>
          </p:cNvSpPr>
          <p:nvPr/>
        </p:nvSpPr>
        <p:spPr bwMode="auto">
          <a:xfrm>
            <a:off x="370966" y="1149350"/>
            <a:ext cx="875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s-ES" altLang="es-ES" b="1" dirty="0">
                <a:solidFill>
                  <a:srgbClr val="FFC000"/>
                </a:solidFill>
              </a:rPr>
              <a:t>Control de temperatura en instalaciones de aire acondicionado:</a:t>
            </a:r>
          </a:p>
        </p:txBody>
      </p:sp>
      <p:sp>
        <p:nvSpPr>
          <p:cNvPr id="7" name="1 CuadroTexto">
            <a:extLst>
              <a:ext uri="{FF2B5EF4-FFF2-40B4-BE49-F238E27FC236}">
                <a16:creationId xmlns:a16="http://schemas.microsoft.com/office/drawing/2014/main" id="{8E1CFB4E-43DE-4528-AD91-E2D63CB58C18}"/>
              </a:ext>
            </a:extLst>
          </p:cNvPr>
          <p:cNvSpPr txBox="1">
            <a:spLocks noChangeArrowheads="1"/>
          </p:cNvSpPr>
          <p:nvPr/>
        </p:nvSpPr>
        <p:spPr bwMode="auto">
          <a:xfrm>
            <a:off x="682116" y="1700213"/>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
            </a:pPr>
            <a:r>
              <a:rPr lang="es-ES" altLang="en-US" dirty="0">
                <a:solidFill>
                  <a:schemeClr val="tx1">
                    <a:lumMod val="75000"/>
                    <a:lumOff val="25000"/>
                  </a:schemeClr>
                </a:solidFill>
              </a:rPr>
              <a:t>Instalación de sistemas de control de temperatura (termostatos).</a:t>
            </a:r>
          </a:p>
          <a:p>
            <a:pPr algn="just">
              <a:buFont typeface="Wingdings" panose="05000000000000000000" pitchFamily="2" charset="2"/>
              <a:buChar char="§"/>
            </a:pPr>
            <a:r>
              <a:rPr lang="es-ES" altLang="en-US" dirty="0">
                <a:solidFill>
                  <a:schemeClr val="tx1">
                    <a:lumMod val="75000"/>
                    <a:lumOff val="25000"/>
                  </a:schemeClr>
                </a:solidFill>
              </a:rPr>
              <a:t>Creación del protocolo </a:t>
            </a:r>
            <a:r>
              <a:rPr lang="es-ES" altLang="en-US" dirty="0" err="1">
                <a:solidFill>
                  <a:schemeClr val="tx1">
                    <a:lumMod val="75000"/>
                    <a:lumOff val="25000"/>
                  </a:schemeClr>
                </a:solidFill>
              </a:rPr>
              <a:t>On</a:t>
            </a:r>
            <a:r>
              <a:rPr lang="es-ES" altLang="en-US" dirty="0">
                <a:solidFill>
                  <a:schemeClr val="tx1">
                    <a:lumMod val="75000"/>
                    <a:lumOff val="25000"/>
                  </a:schemeClr>
                </a:solidFill>
              </a:rPr>
              <a:t> / Off</a:t>
            </a:r>
            <a:endParaRPr lang="en-GB" altLang="en-US" dirty="0">
              <a:solidFill>
                <a:schemeClr val="tx1">
                  <a:lumMod val="75000"/>
                  <a:lumOff val="25000"/>
                </a:schemeClr>
              </a:solidFill>
            </a:endParaRPr>
          </a:p>
        </p:txBody>
      </p:sp>
      <p:sp>
        <p:nvSpPr>
          <p:cNvPr id="8" name="2 CuadroTexto">
            <a:extLst>
              <a:ext uri="{FF2B5EF4-FFF2-40B4-BE49-F238E27FC236}">
                <a16:creationId xmlns:a16="http://schemas.microsoft.com/office/drawing/2014/main" id="{8D2B0F4C-BD4F-433C-BB04-8A728506E8FA}"/>
              </a:ext>
            </a:extLst>
          </p:cNvPr>
          <p:cNvSpPr txBox="1">
            <a:spLocks noChangeArrowheads="1"/>
          </p:cNvSpPr>
          <p:nvPr/>
        </p:nvSpPr>
        <p:spPr bwMode="auto">
          <a:xfrm>
            <a:off x="358266" y="2720975"/>
            <a:ext cx="875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s-ES" b="1" dirty="0">
                <a:solidFill>
                  <a:srgbClr val="FFC000"/>
                </a:solidFill>
              </a:rPr>
              <a:t>Instalación de sistemas de almacenamiento en frío:</a:t>
            </a:r>
            <a:endParaRPr lang="en-GB" altLang="es-ES" dirty="0">
              <a:solidFill>
                <a:srgbClr val="FFC000"/>
              </a:solidFill>
            </a:endParaRPr>
          </a:p>
        </p:txBody>
      </p:sp>
      <p:sp>
        <p:nvSpPr>
          <p:cNvPr id="9" name="1 CuadroTexto">
            <a:extLst>
              <a:ext uri="{FF2B5EF4-FFF2-40B4-BE49-F238E27FC236}">
                <a16:creationId xmlns:a16="http://schemas.microsoft.com/office/drawing/2014/main" id="{EEEFB7AD-A4C4-4E10-9C18-D06D3C423068}"/>
              </a:ext>
            </a:extLst>
          </p:cNvPr>
          <p:cNvSpPr txBox="1">
            <a:spLocks noChangeArrowheads="1"/>
          </p:cNvSpPr>
          <p:nvPr/>
        </p:nvSpPr>
        <p:spPr bwMode="auto">
          <a:xfrm>
            <a:off x="666241" y="3321050"/>
            <a:ext cx="810762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
            </a:pPr>
            <a:r>
              <a:rPr lang="es-ES" altLang="en-US" dirty="0">
                <a:solidFill>
                  <a:schemeClr val="tx1">
                    <a:lumMod val="75000"/>
                    <a:lumOff val="25000"/>
                  </a:schemeClr>
                </a:solidFill>
              </a:rPr>
              <a:t>Buena opción donde la demanda de frío es solo en momentos específicos.</a:t>
            </a:r>
          </a:p>
          <a:p>
            <a:pPr algn="just">
              <a:buFont typeface="Wingdings" panose="05000000000000000000" pitchFamily="2" charset="2"/>
              <a:buChar char="§"/>
            </a:pPr>
            <a:r>
              <a:rPr lang="es-ES" altLang="en-US" dirty="0">
                <a:solidFill>
                  <a:schemeClr val="tx1">
                    <a:lumMod val="75000"/>
                    <a:lumOff val="25000"/>
                  </a:schemeClr>
                </a:solidFill>
              </a:rPr>
              <a:t>Reducción de la capacidad de refrigeración. Cuando la energía es más barata y no hay demanda de frío, se almacena en frío y se consume más tarde, cuando hay una demanda máxima de frío.</a:t>
            </a:r>
            <a:endParaRPr lang="en-GB" altLang="en-US" sz="2400" dirty="0">
              <a:solidFill>
                <a:schemeClr val="tx1">
                  <a:lumMod val="75000"/>
                  <a:lumOff val="25000"/>
                </a:schemeClr>
              </a:solidFill>
            </a:endParaRPr>
          </a:p>
        </p:txBody>
      </p:sp>
      <p:grpSp>
        <p:nvGrpSpPr>
          <p:cNvPr id="10" name="Grupo 9">
            <a:extLst>
              <a:ext uri="{FF2B5EF4-FFF2-40B4-BE49-F238E27FC236}">
                <a16:creationId xmlns:a16="http://schemas.microsoft.com/office/drawing/2014/main" id="{543DCC37-DFB1-40CD-883D-031A0C6194E4}"/>
              </a:ext>
            </a:extLst>
          </p:cNvPr>
          <p:cNvGrpSpPr/>
          <p:nvPr/>
        </p:nvGrpSpPr>
        <p:grpSpPr>
          <a:xfrm>
            <a:off x="14545" y="8620"/>
            <a:ext cx="8759319" cy="718955"/>
            <a:chOff x="14545" y="8620"/>
            <a:chExt cx="8759319" cy="718955"/>
          </a:xfrm>
        </p:grpSpPr>
        <p:grpSp>
          <p:nvGrpSpPr>
            <p:cNvPr id="11" name="Grupo 10">
              <a:extLst>
                <a:ext uri="{FF2B5EF4-FFF2-40B4-BE49-F238E27FC236}">
                  <a16:creationId xmlns:a16="http://schemas.microsoft.com/office/drawing/2014/main" id="{8702417C-D784-45E3-B2F2-64620F68452A}"/>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DF6F661C-D690-4579-9113-D149E00B930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C299E34F-67F2-4257-B801-84820AB5948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Round Diagonal Corner Rectangle 9">
              <a:extLst>
                <a:ext uri="{FF2B5EF4-FFF2-40B4-BE49-F238E27FC236}">
                  <a16:creationId xmlns:a16="http://schemas.microsoft.com/office/drawing/2014/main" id="{CAA94BA0-DD5C-4C1D-8F01-F4E488534E58}"/>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3" name="TextBox 3">
              <a:extLst>
                <a:ext uri="{FF2B5EF4-FFF2-40B4-BE49-F238E27FC236}">
                  <a16:creationId xmlns:a16="http://schemas.microsoft.com/office/drawing/2014/main" id="{B4D886AB-A34D-4882-8C70-422754C7DA5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314300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E7E5DED2-7AC7-4795-AEDB-299310A0FE6A}"/>
              </a:ext>
            </a:extLst>
          </p:cNvPr>
          <p:cNvSpPr txBox="1">
            <a:spLocks noChangeArrowheads="1"/>
          </p:cNvSpPr>
          <p:nvPr/>
        </p:nvSpPr>
        <p:spPr bwMode="auto">
          <a:xfrm>
            <a:off x="287524" y="1083520"/>
            <a:ext cx="848634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b="1" dirty="0">
                <a:solidFill>
                  <a:srgbClr val="FFC000"/>
                </a:solidFill>
              </a:rPr>
              <a:t>Eficiencia energética para mejorar los sistemas de refrigeración:</a:t>
            </a:r>
          </a:p>
          <a:p>
            <a:pPr algn="just" eaLnBrk="1" hangingPunct="1"/>
            <a:endParaRPr lang="en-GB" altLang="es-ES" b="1" dirty="0"/>
          </a:p>
          <a:p>
            <a:pPr marL="285750" indent="-285750" algn="just" eaLnBrk="1" hangingPunct="1">
              <a:buFont typeface="Wingdings" panose="05000000000000000000" pitchFamily="2" charset="2"/>
              <a:buChar char="§"/>
            </a:pPr>
            <a:r>
              <a:rPr lang="es-ES" altLang="es-ES" sz="1800" dirty="0">
                <a:solidFill>
                  <a:schemeClr val="tx1">
                    <a:lumMod val="75000"/>
                    <a:lumOff val="25000"/>
                  </a:schemeClr>
                </a:solidFill>
              </a:rPr>
              <a:t>Usar ventiladores de alta eficiencia en el condensador y evaporador.</a:t>
            </a:r>
          </a:p>
          <a:p>
            <a:pPr algn="just" eaLnBrk="1" hangingPunct="1"/>
            <a:endParaRPr lang="es-ES" altLang="es-ES" sz="1800" dirty="0">
              <a:solidFill>
                <a:schemeClr val="tx1">
                  <a:lumMod val="75000"/>
                  <a:lumOff val="25000"/>
                </a:schemeClr>
              </a:solidFill>
            </a:endParaRPr>
          </a:p>
          <a:p>
            <a:pPr marL="285750" indent="-285750" algn="just" eaLnBrk="1" hangingPunct="1">
              <a:buFont typeface="Wingdings" panose="05000000000000000000" pitchFamily="2" charset="2"/>
              <a:buChar char="§"/>
            </a:pPr>
            <a:r>
              <a:rPr lang="es-ES" altLang="es-ES" sz="1800" dirty="0">
                <a:solidFill>
                  <a:schemeClr val="tx1">
                    <a:lumMod val="75000"/>
                    <a:lumOff val="25000"/>
                  </a:schemeClr>
                </a:solidFill>
              </a:rPr>
              <a:t>Instalar dispositivos anticongelantes en la superficie del intercambiador de calor para mantenerlo óptimo.</a:t>
            </a:r>
          </a:p>
          <a:p>
            <a:pPr algn="just" eaLnBrk="1" hangingPunct="1"/>
            <a:endParaRPr lang="es-ES" altLang="es-ES" sz="1800" dirty="0">
              <a:solidFill>
                <a:schemeClr val="tx1">
                  <a:lumMod val="75000"/>
                  <a:lumOff val="25000"/>
                </a:schemeClr>
              </a:solidFill>
            </a:endParaRPr>
          </a:p>
          <a:p>
            <a:pPr marL="285750" indent="-285750" algn="just" eaLnBrk="1" hangingPunct="1">
              <a:buFont typeface="Wingdings" panose="05000000000000000000" pitchFamily="2" charset="2"/>
              <a:buChar char="§"/>
            </a:pPr>
            <a:r>
              <a:rPr lang="es-ES" altLang="es-ES" sz="1800" dirty="0">
                <a:solidFill>
                  <a:schemeClr val="tx1">
                    <a:lumMod val="75000"/>
                    <a:lumOff val="25000"/>
                  </a:schemeClr>
                </a:solidFill>
              </a:rPr>
              <a:t>Instalar un sensor de humedad para activar, si es necesario, los calentadores antihumedad.</a:t>
            </a:r>
            <a:endParaRPr lang="en-GB" altLang="es-ES" sz="1800" dirty="0">
              <a:solidFill>
                <a:schemeClr val="tx1">
                  <a:lumMod val="75000"/>
                  <a:lumOff val="25000"/>
                </a:schemeClr>
              </a:solidFill>
            </a:endParaRPr>
          </a:p>
        </p:txBody>
      </p:sp>
      <p:pic>
        <p:nvPicPr>
          <p:cNvPr id="5" name="Picture 2">
            <a:extLst>
              <a:ext uri="{FF2B5EF4-FFF2-40B4-BE49-F238E27FC236}">
                <a16:creationId xmlns:a16="http://schemas.microsoft.com/office/drawing/2014/main" id="{44C31CED-B2B8-4A6D-A100-B943FDA81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604" t="27574" r="20363" b="39337"/>
          <a:stretch>
            <a:fillRect/>
          </a:stretch>
        </p:blipFill>
        <p:spPr bwMode="auto">
          <a:xfrm>
            <a:off x="3046535" y="3593204"/>
            <a:ext cx="305093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o 5">
            <a:extLst>
              <a:ext uri="{FF2B5EF4-FFF2-40B4-BE49-F238E27FC236}">
                <a16:creationId xmlns:a16="http://schemas.microsoft.com/office/drawing/2014/main" id="{26B7E981-8AC3-4DD3-B412-DD781DBB19C6}"/>
              </a:ext>
            </a:extLst>
          </p:cNvPr>
          <p:cNvGrpSpPr/>
          <p:nvPr/>
        </p:nvGrpSpPr>
        <p:grpSpPr>
          <a:xfrm>
            <a:off x="14545" y="8620"/>
            <a:ext cx="8759319" cy="718955"/>
            <a:chOff x="14545" y="8620"/>
            <a:chExt cx="8759319" cy="718955"/>
          </a:xfrm>
        </p:grpSpPr>
        <p:grpSp>
          <p:nvGrpSpPr>
            <p:cNvPr id="7" name="Grupo 6">
              <a:extLst>
                <a:ext uri="{FF2B5EF4-FFF2-40B4-BE49-F238E27FC236}">
                  <a16:creationId xmlns:a16="http://schemas.microsoft.com/office/drawing/2014/main" id="{D0A0928E-FD68-4715-A3FB-5408031D988D}"/>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3A0F51AE-FEBA-4B7C-8B50-F0FCF71C07C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393CAD8E-D39A-4E9E-91A0-E694BBCC0B1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8" name="Round Diagonal Corner Rectangle 9">
              <a:extLst>
                <a:ext uri="{FF2B5EF4-FFF2-40B4-BE49-F238E27FC236}">
                  <a16:creationId xmlns:a16="http://schemas.microsoft.com/office/drawing/2014/main" id="{E74E6B75-2981-4DCB-8C44-8C821845E70C}"/>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D64A7D37-78BB-4289-9F0E-AB1A481316E6}"/>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52254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a:extLst>
              <a:ext uri="{FF2B5EF4-FFF2-40B4-BE49-F238E27FC236}">
                <a16:creationId xmlns:a16="http://schemas.microsoft.com/office/drawing/2014/main" id="{A8C0DCE2-BCBB-45FF-9C1D-61DCD6DF4B4B}"/>
              </a:ext>
            </a:extLst>
          </p:cNvPr>
          <p:cNvSpPr txBox="1">
            <a:spLocks noChangeArrowheads="1"/>
          </p:cNvSpPr>
          <p:nvPr/>
        </p:nvSpPr>
        <p:spPr bwMode="auto">
          <a:xfrm>
            <a:off x="370136" y="1700808"/>
            <a:ext cx="848634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GB" altLang="es-ES" sz="1600" dirty="0">
                <a:solidFill>
                  <a:schemeClr val="tx1">
                    <a:lumMod val="75000"/>
                    <a:lumOff val="25000"/>
                  </a:schemeClr>
                </a:solidFill>
              </a:rPr>
              <a:t>1.- </a:t>
            </a:r>
            <a:r>
              <a:rPr lang="es-ES" altLang="es-ES" sz="1600" dirty="0">
                <a:solidFill>
                  <a:schemeClr val="tx1">
                    <a:lumMod val="75000"/>
                    <a:lumOff val="25000"/>
                  </a:schemeClr>
                </a:solidFill>
              </a:rPr>
              <a:t>Mantener limpio el condensador y seco el intercambiador de calor del evaporador.</a:t>
            </a:r>
          </a:p>
          <a:p>
            <a:pPr algn="just" eaLnBrk="1" hangingPunct="1"/>
            <a:endParaRPr lang="es-ES" altLang="es-ES" sz="1600" dirty="0">
              <a:solidFill>
                <a:schemeClr val="tx1">
                  <a:lumMod val="75000"/>
                  <a:lumOff val="25000"/>
                </a:schemeClr>
              </a:solidFill>
            </a:endParaRPr>
          </a:p>
          <a:p>
            <a:pPr algn="just" eaLnBrk="1" hangingPunct="1"/>
            <a:r>
              <a:rPr lang="es-ES" altLang="es-ES" sz="1600" dirty="0">
                <a:solidFill>
                  <a:schemeClr val="tx1">
                    <a:lumMod val="75000"/>
                    <a:lumOff val="25000"/>
                  </a:schemeClr>
                </a:solidFill>
              </a:rPr>
              <a:t>2.- Cuidar el mantenimiento tanto del compresor como del motor.</a:t>
            </a:r>
          </a:p>
          <a:p>
            <a:pPr algn="just" eaLnBrk="1" hangingPunct="1"/>
            <a:endParaRPr lang="es-ES" altLang="es-ES" sz="1600" dirty="0">
              <a:solidFill>
                <a:schemeClr val="tx1">
                  <a:lumMod val="75000"/>
                  <a:lumOff val="25000"/>
                </a:schemeClr>
              </a:solidFill>
            </a:endParaRPr>
          </a:p>
          <a:p>
            <a:pPr algn="just" eaLnBrk="1" hangingPunct="1"/>
            <a:r>
              <a:rPr lang="es-ES" altLang="es-ES" sz="1600" dirty="0">
                <a:solidFill>
                  <a:schemeClr val="tx1">
                    <a:lumMod val="75000"/>
                    <a:lumOff val="25000"/>
                  </a:schemeClr>
                </a:solidFill>
              </a:rPr>
              <a:t>3.- Para mantener la cantidad de fluido frío en el circuito.</a:t>
            </a:r>
          </a:p>
          <a:p>
            <a:pPr algn="just" eaLnBrk="1" hangingPunct="1"/>
            <a:endParaRPr lang="es-ES" altLang="es-ES" sz="1600" dirty="0">
              <a:solidFill>
                <a:schemeClr val="tx1">
                  <a:lumMod val="75000"/>
                  <a:lumOff val="25000"/>
                </a:schemeClr>
              </a:solidFill>
            </a:endParaRPr>
          </a:p>
          <a:p>
            <a:pPr algn="just" eaLnBrk="1" hangingPunct="1"/>
            <a:r>
              <a:rPr lang="es-ES" altLang="es-ES" sz="1600" dirty="0">
                <a:solidFill>
                  <a:schemeClr val="tx1">
                    <a:lumMod val="75000"/>
                    <a:lumOff val="25000"/>
                  </a:schemeClr>
                </a:solidFill>
              </a:rPr>
              <a:t>4.- Comprobar que la insolación es adecuada.</a:t>
            </a:r>
          </a:p>
          <a:p>
            <a:pPr algn="just" eaLnBrk="1" hangingPunct="1"/>
            <a:endParaRPr lang="es-ES" altLang="es-ES" sz="1600" dirty="0">
              <a:solidFill>
                <a:schemeClr val="tx1">
                  <a:lumMod val="75000"/>
                  <a:lumOff val="25000"/>
                </a:schemeClr>
              </a:solidFill>
            </a:endParaRPr>
          </a:p>
          <a:p>
            <a:pPr algn="just" eaLnBrk="1" hangingPunct="1"/>
            <a:r>
              <a:rPr lang="es-ES" altLang="es-ES" sz="1600" dirty="0">
                <a:solidFill>
                  <a:schemeClr val="tx1">
                    <a:lumMod val="75000"/>
                    <a:lumOff val="25000"/>
                  </a:schemeClr>
                </a:solidFill>
              </a:rPr>
              <a:t>5.- Asegurarse de que las puertas están cerradas.</a:t>
            </a:r>
          </a:p>
          <a:p>
            <a:pPr algn="just" eaLnBrk="1" hangingPunct="1"/>
            <a:endParaRPr lang="es-ES" altLang="es-ES" sz="1600" dirty="0">
              <a:solidFill>
                <a:schemeClr val="tx1">
                  <a:lumMod val="75000"/>
                  <a:lumOff val="25000"/>
                </a:schemeClr>
              </a:solidFill>
            </a:endParaRPr>
          </a:p>
          <a:p>
            <a:pPr algn="just" eaLnBrk="1" hangingPunct="1"/>
            <a:r>
              <a:rPr lang="es-ES" altLang="es-ES" sz="1600" dirty="0">
                <a:solidFill>
                  <a:schemeClr val="tx1">
                    <a:lumMod val="75000"/>
                    <a:lumOff val="25000"/>
                  </a:schemeClr>
                </a:solidFill>
              </a:rPr>
              <a:t>6.- Diseñar cámaras de refrigeración alejadas de fuentes de calor.</a:t>
            </a:r>
          </a:p>
          <a:p>
            <a:pPr algn="just" eaLnBrk="1" hangingPunct="1"/>
            <a:endParaRPr lang="es-ES" altLang="es-ES" sz="1600" dirty="0">
              <a:solidFill>
                <a:schemeClr val="tx1">
                  <a:lumMod val="75000"/>
                  <a:lumOff val="25000"/>
                </a:schemeClr>
              </a:solidFill>
            </a:endParaRPr>
          </a:p>
          <a:p>
            <a:pPr algn="just" eaLnBrk="1" hangingPunct="1"/>
            <a:r>
              <a:rPr lang="es-ES" altLang="es-ES" sz="1600" dirty="0">
                <a:solidFill>
                  <a:schemeClr val="tx1">
                    <a:lumMod val="75000"/>
                    <a:lumOff val="25000"/>
                  </a:schemeClr>
                </a:solidFill>
              </a:rPr>
              <a:t>7.- En caso de que existan varias unidades de refrigeración, instalarlas juntas.</a:t>
            </a:r>
            <a:endParaRPr lang="en-GB" altLang="es-ES" sz="1600" dirty="0">
              <a:solidFill>
                <a:schemeClr val="tx1">
                  <a:lumMod val="75000"/>
                  <a:lumOff val="25000"/>
                </a:schemeClr>
              </a:solidFill>
            </a:endParaRPr>
          </a:p>
        </p:txBody>
      </p:sp>
      <p:sp>
        <p:nvSpPr>
          <p:cNvPr id="5" name="1 CuadroTexto">
            <a:extLst>
              <a:ext uri="{FF2B5EF4-FFF2-40B4-BE49-F238E27FC236}">
                <a16:creationId xmlns:a16="http://schemas.microsoft.com/office/drawing/2014/main" id="{8AE5F65F-CD86-4033-9AA6-F01686AB828D}"/>
              </a:ext>
            </a:extLst>
          </p:cNvPr>
          <p:cNvSpPr txBox="1">
            <a:spLocks noChangeArrowheads="1"/>
          </p:cNvSpPr>
          <p:nvPr/>
        </p:nvSpPr>
        <p:spPr bwMode="auto">
          <a:xfrm>
            <a:off x="1187624" y="5223103"/>
            <a:ext cx="6624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s-ES" altLang="es-ES" dirty="0"/>
              <a:t>El condensador debe instalarse a la sombra para reducir la temperatura del aire para la condensación.</a:t>
            </a:r>
            <a:endParaRPr lang="en-GB" altLang="es-ES" dirty="0"/>
          </a:p>
        </p:txBody>
      </p:sp>
      <p:sp>
        <p:nvSpPr>
          <p:cNvPr id="7" name="2 CuadroTexto">
            <a:extLst>
              <a:ext uri="{FF2B5EF4-FFF2-40B4-BE49-F238E27FC236}">
                <a16:creationId xmlns:a16="http://schemas.microsoft.com/office/drawing/2014/main" id="{09F494DD-5224-4C9D-8E12-AA392837D28A}"/>
              </a:ext>
            </a:extLst>
          </p:cNvPr>
          <p:cNvSpPr txBox="1">
            <a:spLocks noChangeArrowheads="1"/>
          </p:cNvSpPr>
          <p:nvPr/>
        </p:nvSpPr>
        <p:spPr bwMode="auto">
          <a:xfrm>
            <a:off x="370136" y="1096011"/>
            <a:ext cx="875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s-ES" altLang="es-ES" b="1" dirty="0">
                <a:solidFill>
                  <a:srgbClr val="FFC000"/>
                </a:solidFill>
              </a:rPr>
              <a:t>Mejoras generales en la producción de frio industrial</a:t>
            </a:r>
          </a:p>
        </p:txBody>
      </p:sp>
      <p:grpSp>
        <p:nvGrpSpPr>
          <p:cNvPr id="6" name="Grupo 5">
            <a:extLst>
              <a:ext uri="{FF2B5EF4-FFF2-40B4-BE49-F238E27FC236}">
                <a16:creationId xmlns:a16="http://schemas.microsoft.com/office/drawing/2014/main" id="{065DEBD9-B255-495E-A62A-5623EFF15E51}"/>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6F743B5F-23C8-4D54-865E-43DC53752848}"/>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B132E412-6B37-4D06-8747-206D9619D22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FA5E3697-FD3D-4F50-8A01-C9C12E17572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80C59BA2-4839-4EAE-9B72-714246174C1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F95D8861-1D98-4E87-B35C-F4B92C7920F5}"/>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pic>
        <p:nvPicPr>
          <p:cNvPr id="4" name="Imagen 3" descr="Imagen que contiene imágenes prediseñadas&#10;&#10;Descripción generada automáticamente">
            <a:extLst>
              <a:ext uri="{FF2B5EF4-FFF2-40B4-BE49-F238E27FC236}">
                <a16:creationId xmlns:a16="http://schemas.microsoft.com/office/drawing/2014/main" id="{6707B297-842E-44C0-A82B-370F02EB7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596" y="5298978"/>
            <a:ext cx="315478" cy="315478"/>
          </a:xfrm>
          <a:prstGeom prst="rect">
            <a:avLst/>
          </a:prstGeom>
        </p:spPr>
      </p:pic>
    </p:spTree>
    <p:extLst>
      <p:ext uri="{BB962C8B-B14F-4D97-AF65-F5344CB8AC3E}">
        <p14:creationId xmlns:p14="http://schemas.microsoft.com/office/powerpoint/2010/main" val="302960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a:extLst>
              <a:ext uri="{FF2B5EF4-FFF2-40B4-BE49-F238E27FC236}">
                <a16:creationId xmlns:a16="http://schemas.microsoft.com/office/drawing/2014/main" id="{4F747F0F-DD42-4E03-B2FE-6D31A7D8E9C1}"/>
              </a:ext>
            </a:extLst>
          </p:cNvPr>
          <p:cNvSpPr txBox="1">
            <a:spLocks noChangeArrowheads="1"/>
          </p:cNvSpPr>
          <p:nvPr/>
        </p:nvSpPr>
        <p:spPr bwMode="auto">
          <a:xfrm>
            <a:off x="358204" y="900113"/>
            <a:ext cx="841566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eaLnBrk="0" hangingPunct="0">
              <a:defRPr sz="2000">
                <a:solidFill>
                  <a:schemeClr val="tx1"/>
                </a:solidFill>
                <a:latin typeface="Arial" charset="0"/>
              </a:defRPr>
            </a:lvl5pPr>
            <a:lvl6pPr algn="ctr" eaLnBrk="0" fontAlgn="base" hangingPunct="0">
              <a:spcBef>
                <a:spcPct val="0"/>
              </a:spcBef>
              <a:spcAft>
                <a:spcPct val="0"/>
              </a:spcAft>
              <a:defRPr sz="2000">
                <a:solidFill>
                  <a:schemeClr val="tx1"/>
                </a:solidFill>
                <a:latin typeface="Arial" charset="0"/>
              </a:defRPr>
            </a:lvl6pPr>
            <a:lvl7pPr algn="ctr" eaLnBrk="0" fontAlgn="base" hangingPunct="0">
              <a:spcBef>
                <a:spcPct val="0"/>
              </a:spcBef>
              <a:spcAft>
                <a:spcPct val="0"/>
              </a:spcAft>
              <a:defRPr sz="2000">
                <a:solidFill>
                  <a:schemeClr val="tx1"/>
                </a:solidFill>
                <a:latin typeface="Arial" charset="0"/>
              </a:defRPr>
            </a:lvl7pPr>
            <a:lvl8pPr algn="ctr" eaLnBrk="0" fontAlgn="base" hangingPunct="0">
              <a:spcBef>
                <a:spcPct val="0"/>
              </a:spcBef>
              <a:spcAft>
                <a:spcPct val="0"/>
              </a:spcAft>
              <a:defRPr sz="2000">
                <a:solidFill>
                  <a:schemeClr val="tx1"/>
                </a:solidFill>
                <a:latin typeface="Arial" charset="0"/>
              </a:defRPr>
            </a:lvl8pPr>
            <a:lvl9pPr algn="ctr" eaLnBrk="0" fontAlgn="base" hangingPunct="0">
              <a:spcBef>
                <a:spcPct val="0"/>
              </a:spcBef>
              <a:spcAft>
                <a:spcPct val="0"/>
              </a:spcAft>
              <a:defRPr sz="2000">
                <a:solidFill>
                  <a:schemeClr val="tx1"/>
                </a:solidFill>
                <a:latin typeface="Arial" charset="0"/>
              </a:defRPr>
            </a:lvl9pPr>
          </a:lstStyle>
          <a:p>
            <a:pPr algn="just" eaLnBrk="1" hangingPunct="1">
              <a:lnSpc>
                <a:spcPct val="150000"/>
              </a:lnSpc>
              <a:spcBef>
                <a:spcPct val="50000"/>
              </a:spcBef>
              <a:defRPr/>
            </a:pPr>
            <a:r>
              <a:rPr lang="es-ES" b="1" dirty="0">
                <a:solidFill>
                  <a:srgbClr val="FFC000"/>
                </a:solidFill>
                <a:cs typeface="+mn-cs"/>
              </a:rPr>
              <a:t>Clasificación de los motores eléctricos:</a:t>
            </a:r>
            <a:endParaRPr lang="es-ES" sz="1800" dirty="0">
              <a:solidFill>
                <a:srgbClr val="FFC000"/>
              </a:solidFill>
              <a:cs typeface="+mn-cs"/>
            </a:endParaRPr>
          </a:p>
          <a:p>
            <a:pPr algn="just" eaLnBrk="1" hangingPunct="1">
              <a:lnSpc>
                <a:spcPct val="150000"/>
              </a:lnSpc>
              <a:spcBef>
                <a:spcPct val="50000"/>
              </a:spcBef>
              <a:defRPr/>
            </a:pPr>
            <a:r>
              <a:rPr lang="es-ES" sz="1800" dirty="0"/>
              <a:t>Se clasifican según el tipo de corriente que sea necesaria para su funcionamiento.</a:t>
            </a:r>
            <a:endParaRPr lang="es-ES" sz="1800" dirty="0">
              <a:cs typeface="+mn-cs"/>
            </a:endParaRPr>
          </a:p>
          <a:p>
            <a:pPr marL="742950" lvl="1" indent="-285750" algn="just" eaLnBrk="1" hangingPunct="1">
              <a:spcBef>
                <a:spcPct val="50000"/>
              </a:spcBef>
              <a:buFont typeface="Arial" pitchFamily="34" charset="0"/>
              <a:buChar char="•"/>
              <a:defRPr/>
            </a:pPr>
            <a:r>
              <a:rPr lang="es-ES" sz="1800" i="1" dirty="0">
                <a:cs typeface="+mn-cs"/>
              </a:rPr>
              <a:t>Corriente continua (DC)</a:t>
            </a:r>
          </a:p>
          <a:p>
            <a:pPr marL="742950" lvl="1" indent="-285750" algn="just" eaLnBrk="1" hangingPunct="1">
              <a:spcBef>
                <a:spcPct val="50000"/>
              </a:spcBef>
              <a:buFont typeface="Arial" pitchFamily="34" charset="0"/>
              <a:buChar char="•"/>
              <a:defRPr/>
            </a:pPr>
            <a:r>
              <a:rPr lang="es-ES" sz="1800" i="1" dirty="0">
                <a:cs typeface="+mn-cs"/>
              </a:rPr>
              <a:t>Corriente alterna (AC)</a:t>
            </a:r>
          </a:p>
          <a:p>
            <a:pPr algn="just" eaLnBrk="1" hangingPunct="1">
              <a:lnSpc>
                <a:spcPct val="150000"/>
              </a:lnSpc>
              <a:spcBef>
                <a:spcPct val="50000"/>
              </a:spcBef>
              <a:defRPr/>
            </a:pPr>
            <a:r>
              <a:rPr lang="es-ES" sz="1800" dirty="0"/>
              <a:t>En los motores eléctricos de corriente alterna, el campo electromagnético se puede generar de dos maneras:</a:t>
            </a:r>
            <a:endParaRPr lang="es-ES" sz="1800" dirty="0">
              <a:cs typeface="+mn-cs"/>
            </a:endParaRPr>
          </a:p>
          <a:p>
            <a:pPr marL="800100" lvl="1" indent="-342900" algn="just" eaLnBrk="1" hangingPunct="1">
              <a:spcBef>
                <a:spcPct val="50000"/>
              </a:spcBef>
              <a:buFontTx/>
              <a:buAutoNum type="alphaLcParenR"/>
              <a:defRPr/>
            </a:pPr>
            <a:r>
              <a:rPr lang="es-ES" sz="1800" dirty="0"/>
              <a:t>Mediante corriente alterna (máquinas asíncronas).</a:t>
            </a:r>
          </a:p>
          <a:p>
            <a:pPr marL="800100" lvl="1" indent="-342900" algn="just" eaLnBrk="1" hangingPunct="1">
              <a:spcBef>
                <a:spcPct val="50000"/>
              </a:spcBef>
              <a:buFontTx/>
              <a:buAutoNum type="alphaLcParenR"/>
              <a:defRPr/>
            </a:pPr>
            <a:r>
              <a:rPr lang="es-ES" sz="1800" dirty="0"/>
              <a:t>Uso de corriente continua (máquinas síncronas).</a:t>
            </a:r>
            <a:endParaRPr lang="es-ES" sz="1800" dirty="0">
              <a:cs typeface="+mn-cs"/>
            </a:endParaRPr>
          </a:p>
        </p:txBody>
      </p:sp>
      <p:sp>
        <p:nvSpPr>
          <p:cNvPr id="9" name="1 CuadroTexto">
            <a:extLst>
              <a:ext uri="{FF2B5EF4-FFF2-40B4-BE49-F238E27FC236}">
                <a16:creationId xmlns:a16="http://schemas.microsoft.com/office/drawing/2014/main" id="{374D6512-8D53-4CD8-83B5-DF86E3DA2967}"/>
              </a:ext>
            </a:extLst>
          </p:cNvPr>
          <p:cNvSpPr txBox="1">
            <a:spLocks noChangeArrowheads="1"/>
          </p:cNvSpPr>
          <p:nvPr/>
        </p:nvSpPr>
        <p:spPr bwMode="auto">
          <a:xfrm>
            <a:off x="736030" y="5265738"/>
            <a:ext cx="7687382" cy="400050"/>
          </a:xfrm>
          <a:prstGeom prst="rect">
            <a:avLst/>
          </a:prstGeom>
          <a:noFill/>
          <a:ln>
            <a:solidFill>
              <a:srgbClr val="2AA4A4"/>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b="1" dirty="0">
                <a:solidFill>
                  <a:srgbClr val="2AA4A4"/>
                </a:solidFill>
              </a:rPr>
              <a:t>Los motores más utilizados son los CA asíncronos</a:t>
            </a:r>
            <a:endParaRPr lang="en-GB" altLang="en-US" b="1" dirty="0">
              <a:solidFill>
                <a:srgbClr val="2AA4A4"/>
              </a:solidFill>
            </a:endParaRPr>
          </a:p>
        </p:txBody>
      </p:sp>
      <p:grpSp>
        <p:nvGrpSpPr>
          <p:cNvPr id="10" name="Grupo 9">
            <a:extLst>
              <a:ext uri="{FF2B5EF4-FFF2-40B4-BE49-F238E27FC236}">
                <a16:creationId xmlns:a16="http://schemas.microsoft.com/office/drawing/2014/main" id="{8B6B0BC1-A08B-4EDB-89EF-DC62C3D4B656}"/>
              </a:ext>
            </a:extLst>
          </p:cNvPr>
          <p:cNvGrpSpPr/>
          <p:nvPr/>
        </p:nvGrpSpPr>
        <p:grpSpPr>
          <a:xfrm>
            <a:off x="14545" y="8620"/>
            <a:ext cx="8759319" cy="718955"/>
            <a:chOff x="14545" y="8620"/>
            <a:chExt cx="8759319" cy="718955"/>
          </a:xfrm>
        </p:grpSpPr>
        <p:grpSp>
          <p:nvGrpSpPr>
            <p:cNvPr id="11" name="Grupo 10">
              <a:extLst>
                <a:ext uri="{FF2B5EF4-FFF2-40B4-BE49-F238E27FC236}">
                  <a16:creationId xmlns:a16="http://schemas.microsoft.com/office/drawing/2014/main" id="{D538B904-3A1D-4B75-9A9A-E8A4FEF66FC0}"/>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B4AB6AF4-6958-4DEE-B9A6-9E5AB232419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73387094-27BC-4AA5-91B3-21C9AE2EBBF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Round Diagonal Corner Rectangle 9">
              <a:extLst>
                <a:ext uri="{FF2B5EF4-FFF2-40B4-BE49-F238E27FC236}">
                  <a16:creationId xmlns:a16="http://schemas.microsoft.com/office/drawing/2014/main" id="{86A9FF0C-3AA8-41AF-ADE4-E5B7F53B5E8D}"/>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3" name="TextBox 3">
              <a:extLst>
                <a:ext uri="{FF2B5EF4-FFF2-40B4-BE49-F238E27FC236}">
                  <a16:creationId xmlns:a16="http://schemas.microsoft.com/office/drawing/2014/main" id="{D2795A76-B106-46A4-AFD2-BF211055FA94}"/>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9530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a:extLst>
              <a:ext uri="{FF2B5EF4-FFF2-40B4-BE49-F238E27FC236}">
                <a16:creationId xmlns:a16="http://schemas.microsoft.com/office/drawing/2014/main" id="{5D76B36E-905D-48CC-9297-D9003B2E0897}"/>
              </a:ext>
            </a:extLst>
          </p:cNvPr>
          <p:cNvSpPr txBox="1">
            <a:spLocks noChangeArrowheads="1"/>
          </p:cNvSpPr>
          <p:nvPr/>
        </p:nvSpPr>
        <p:spPr bwMode="auto">
          <a:xfrm>
            <a:off x="370137" y="1142809"/>
            <a:ext cx="840372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pPr>
            <a:r>
              <a:rPr lang="es-ES" altLang="en-US" sz="1800" dirty="0">
                <a:solidFill>
                  <a:schemeClr val="tx1">
                    <a:lumMod val="75000"/>
                    <a:lumOff val="25000"/>
                  </a:schemeClr>
                </a:solidFill>
              </a:rPr>
              <a:t>En general, los motores de inducción son más ligeros y tienen menos inercia, por lo que es más fácil adaptar la velocidad de rotación de acuerdo con la demanda. Además, este tipo de motores son más baratos y su rendimiento es mayor.</a:t>
            </a:r>
          </a:p>
          <a:p>
            <a:pPr algn="just">
              <a:spcBef>
                <a:spcPct val="50000"/>
              </a:spcBef>
            </a:pPr>
            <a:r>
              <a:rPr lang="es-ES" altLang="en-US" sz="1800" dirty="0">
                <a:solidFill>
                  <a:schemeClr val="tx1">
                    <a:lumMod val="75000"/>
                    <a:lumOff val="25000"/>
                  </a:schemeClr>
                </a:solidFill>
              </a:rPr>
              <a:t>Por otro lado, los motores de DC han sido comúnmente más fáciles de controlar; sin embargo, en los últimos años, los avances en la electrónica de potencia han hecho posible controlar la velocidad de rotación de los motores de AC.</a:t>
            </a:r>
            <a:endParaRPr lang="en-GB" altLang="en-US" sz="1800" dirty="0">
              <a:solidFill>
                <a:schemeClr val="tx1">
                  <a:lumMod val="75000"/>
                  <a:lumOff val="25000"/>
                </a:schemeClr>
              </a:solidFill>
            </a:endParaRPr>
          </a:p>
        </p:txBody>
      </p:sp>
      <p:grpSp>
        <p:nvGrpSpPr>
          <p:cNvPr id="12" name="Grupo 11">
            <a:extLst>
              <a:ext uri="{FF2B5EF4-FFF2-40B4-BE49-F238E27FC236}">
                <a16:creationId xmlns:a16="http://schemas.microsoft.com/office/drawing/2014/main" id="{70011804-FAD6-4FE8-8416-BB96D16E10DB}"/>
              </a:ext>
            </a:extLst>
          </p:cNvPr>
          <p:cNvGrpSpPr/>
          <p:nvPr/>
        </p:nvGrpSpPr>
        <p:grpSpPr>
          <a:xfrm>
            <a:off x="14545" y="8620"/>
            <a:ext cx="8759319" cy="718955"/>
            <a:chOff x="14545" y="8620"/>
            <a:chExt cx="8759319" cy="718955"/>
          </a:xfrm>
        </p:grpSpPr>
        <p:grpSp>
          <p:nvGrpSpPr>
            <p:cNvPr id="13" name="Grupo 12">
              <a:extLst>
                <a:ext uri="{FF2B5EF4-FFF2-40B4-BE49-F238E27FC236}">
                  <a16:creationId xmlns:a16="http://schemas.microsoft.com/office/drawing/2014/main" id="{0157D7EC-48B0-455C-BB8D-602D0BC11716}"/>
                </a:ext>
              </a:extLst>
            </p:cNvPr>
            <p:cNvGrpSpPr/>
            <p:nvPr/>
          </p:nvGrpSpPr>
          <p:grpSpPr>
            <a:xfrm>
              <a:off x="370136" y="236507"/>
              <a:ext cx="8403728" cy="491068"/>
              <a:chOff x="370136" y="273636"/>
              <a:chExt cx="8403728" cy="491068"/>
            </a:xfrm>
          </p:grpSpPr>
          <p:sp>
            <p:nvSpPr>
              <p:cNvPr id="16" name="Titel 1">
                <a:extLst>
                  <a:ext uri="{FF2B5EF4-FFF2-40B4-BE49-F238E27FC236}">
                    <a16:creationId xmlns:a16="http://schemas.microsoft.com/office/drawing/2014/main" id="{DDBDDED9-54B4-44DF-8ED9-73CEFDA6D69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FC527476-231D-4653-8287-AB2C0DB73C0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4" name="Round Diagonal Corner Rectangle 9">
              <a:extLst>
                <a:ext uri="{FF2B5EF4-FFF2-40B4-BE49-F238E27FC236}">
                  <a16:creationId xmlns:a16="http://schemas.microsoft.com/office/drawing/2014/main" id="{2AC75977-ABF8-4C33-B5F9-6F013E523AB4}"/>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 name="TextBox 3">
              <a:extLst>
                <a:ext uri="{FF2B5EF4-FFF2-40B4-BE49-F238E27FC236}">
                  <a16:creationId xmlns:a16="http://schemas.microsoft.com/office/drawing/2014/main" id="{A5F21D6A-D42F-4A29-B561-F8DB6292D19C}"/>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graphicFrame>
        <p:nvGraphicFramePr>
          <p:cNvPr id="19" name="Tabla 18">
            <a:extLst>
              <a:ext uri="{FF2B5EF4-FFF2-40B4-BE49-F238E27FC236}">
                <a16:creationId xmlns:a16="http://schemas.microsoft.com/office/drawing/2014/main" id="{F6A66C3E-E0A5-4228-B087-F098C630F668}"/>
              </a:ext>
            </a:extLst>
          </p:cNvPr>
          <p:cNvGraphicFramePr>
            <a:graphicFrameLocks noGrp="1"/>
          </p:cNvGraphicFramePr>
          <p:nvPr>
            <p:extLst>
              <p:ext uri="{D42A27DB-BD31-4B8C-83A1-F6EECF244321}">
                <p14:modId xmlns:p14="http://schemas.microsoft.com/office/powerpoint/2010/main" val="2912708631"/>
              </p:ext>
            </p:extLst>
          </p:nvPr>
        </p:nvGraphicFramePr>
        <p:xfrm>
          <a:off x="370135" y="3423399"/>
          <a:ext cx="8403728" cy="2529840"/>
        </p:xfrm>
        <a:graphic>
          <a:graphicData uri="http://schemas.openxmlformats.org/drawingml/2006/table">
            <a:tbl>
              <a:tblPr bandRow="1">
                <a:tableStyleId>{5C22544A-7EE6-4342-B048-85BDC9FD1C3A}</a:tableStyleId>
              </a:tblPr>
              <a:tblGrid>
                <a:gridCol w="1933613">
                  <a:extLst>
                    <a:ext uri="{9D8B030D-6E8A-4147-A177-3AD203B41FA5}">
                      <a16:colId xmlns:a16="http://schemas.microsoft.com/office/drawing/2014/main" val="1259084843"/>
                    </a:ext>
                  </a:extLst>
                </a:gridCol>
                <a:gridCol w="6470115">
                  <a:extLst>
                    <a:ext uri="{9D8B030D-6E8A-4147-A177-3AD203B41FA5}">
                      <a16:colId xmlns:a16="http://schemas.microsoft.com/office/drawing/2014/main" val="3198202471"/>
                    </a:ext>
                  </a:extLst>
                </a:gridCol>
              </a:tblGrid>
              <a:tr h="25897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400" b="1" dirty="0">
                          <a:solidFill>
                            <a:schemeClr val="tx1"/>
                          </a:solidFill>
                          <a:latin typeface="Arial" panose="020B0604020202020204" pitchFamily="34" charset="0"/>
                          <a:cs typeface="Arial" panose="020B0604020202020204" pitchFamily="34" charset="0"/>
                        </a:rPr>
                        <a:t>PROPIEDAD</a:t>
                      </a:r>
                      <a:endParaRPr lang="es-ES" sz="1400" b="1" dirty="0">
                        <a:latin typeface="Arial" panose="020B0604020202020204" pitchFamily="34" charset="0"/>
                        <a:cs typeface="Arial" panose="020B0604020202020204" pitchFamily="34" charset="0"/>
                      </a:endParaRPr>
                    </a:p>
                  </a:txBody>
                  <a:tcPr>
                    <a:solidFill>
                      <a:srgbClr val="FFC00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400" b="1" dirty="0">
                          <a:latin typeface="Arial" panose="020B0604020202020204" pitchFamily="34" charset="0"/>
                          <a:cs typeface="Arial" panose="020B0604020202020204" pitchFamily="34" charset="0"/>
                        </a:rPr>
                        <a:t>COMPARACIÓN</a:t>
                      </a:r>
                    </a:p>
                  </a:txBody>
                  <a:tcPr>
                    <a:solidFill>
                      <a:srgbClr val="FFC000"/>
                    </a:solidFill>
                  </a:tcPr>
                </a:tc>
                <a:extLst>
                  <a:ext uri="{0D108BD9-81ED-4DB2-BD59-A6C34878D82A}">
                    <a16:rowId xmlns:a16="http://schemas.microsoft.com/office/drawing/2014/main" val="1786670265"/>
                  </a:ext>
                </a:extLst>
              </a:tr>
              <a:tr h="370840">
                <a:tc>
                  <a:txBody>
                    <a:bodyPr/>
                    <a:lstStyle/>
                    <a:p>
                      <a:pPr algn="ctr"/>
                      <a:r>
                        <a:rPr lang="es-ES" sz="1200" dirty="0"/>
                        <a:t>Peso</a:t>
                      </a:r>
                    </a:p>
                  </a:txBody>
                  <a:tcPr anchor="ctr">
                    <a:solidFill>
                      <a:srgbClr val="E7EEEF"/>
                    </a:solidFill>
                  </a:tcPr>
                </a:tc>
                <a:tc>
                  <a:txBody>
                    <a:bodyPr/>
                    <a:lstStyle/>
                    <a:p>
                      <a:pPr algn="ctr"/>
                      <a:r>
                        <a:rPr lang="es-ES" sz="1200" dirty="0"/>
                        <a:t>Motores de inducción &lt; Motores de corriente continua</a:t>
                      </a:r>
                    </a:p>
                  </a:txBody>
                  <a:tcPr anchor="ctr">
                    <a:solidFill>
                      <a:srgbClr val="E7EEEF"/>
                    </a:solidFill>
                  </a:tcPr>
                </a:tc>
                <a:extLst>
                  <a:ext uri="{0D108BD9-81ED-4DB2-BD59-A6C34878D82A}">
                    <a16:rowId xmlns:a16="http://schemas.microsoft.com/office/drawing/2014/main" val="2953285026"/>
                  </a:ext>
                </a:extLst>
              </a:tr>
              <a:tr h="370840">
                <a:tc>
                  <a:txBody>
                    <a:bodyPr/>
                    <a:lstStyle/>
                    <a:p>
                      <a:pPr algn="ctr"/>
                      <a:r>
                        <a:rPr lang="es-ES" sz="1200" dirty="0"/>
                        <a:t>Inercia</a:t>
                      </a:r>
                    </a:p>
                  </a:txBody>
                  <a:tcPr anchor="ctr">
                    <a:solidFill>
                      <a:srgbClr val="E7EEEF"/>
                    </a:solidFill>
                  </a:tcPr>
                </a:tc>
                <a:tc>
                  <a:txBody>
                    <a:bodyPr/>
                    <a:lstStyle/>
                    <a:p>
                      <a:pPr algn="ctr"/>
                      <a:r>
                        <a:rPr lang="es-ES" sz="1200" dirty="0"/>
                        <a:t>Motores de inducción &lt; Motores de corriente continua</a:t>
                      </a:r>
                    </a:p>
                  </a:txBody>
                  <a:tcPr anchor="ctr">
                    <a:solidFill>
                      <a:srgbClr val="E7EEEF"/>
                    </a:solidFill>
                  </a:tcPr>
                </a:tc>
                <a:extLst>
                  <a:ext uri="{0D108BD9-81ED-4DB2-BD59-A6C34878D82A}">
                    <a16:rowId xmlns:a16="http://schemas.microsoft.com/office/drawing/2014/main" val="97721307"/>
                  </a:ext>
                </a:extLst>
              </a:tr>
              <a:tr h="370840">
                <a:tc>
                  <a:txBody>
                    <a:bodyPr/>
                    <a:lstStyle/>
                    <a:p>
                      <a:pPr algn="ctr"/>
                      <a:r>
                        <a:rPr lang="es-ES" sz="1200" dirty="0"/>
                        <a:t>Mantenimiento</a:t>
                      </a:r>
                    </a:p>
                  </a:txBody>
                  <a:tcPr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t>Motores de inducción &lt; Motores de corriente continua</a:t>
                      </a:r>
                    </a:p>
                  </a:txBody>
                  <a:tcPr anchor="ctr">
                    <a:solidFill>
                      <a:srgbClr val="E7EEEF"/>
                    </a:solidFill>
                  </a:tcPr>
                </a:tc>
                <a:extLst>
                  <a:ext uri="{0D108BD9-81ED-4DB2-BD59-A6C34878D82A}">
                    <a16:rowId xmlns:a16="http://schemas.microsoft.com/office/drawing/2014/main" val="2640489836"/>
                  </a:ext>
                </a:extLst>
              </a:tr>
              <a:tr h="370840">
                <a:tc>
                  <a:txBody>
                    <a:bodyPr/>
                    <a:lstStyle/>
                    <a:p>
                      <a:pPr algn="ctr"/>
                      <a:r>
                        <a:rPr lang="es-ES" sz="1200" dirty="0"/>
                        <a:t>Rendimiento</a:t>
                      </a:r>
                    </a:p>
                  </a:txBody>
                  <a:tcPr anchor="ctr">
                    <a:solidFill>
                      <a:srgbClr val="E7EEEF"/>
                    </a:solidFill>
                  </a:tcPr>
                </a:tc>
                <a:tc>
                  <a:txBody>
                    <a:bodyPr/>
                    <a:lstStyle/>
                    <a:p>
                      <a:pPr algn="ctr"/>
                      <a:r>
                        <a:rPr lang="es-ES" sz="1200" dirty="0"/>
                        <a:t>Motores de inducción &gt; Motores de corriente continua</a:t>
                      </a:r>
                    </a:p>
                  </a:txBody>
                  <a:tcPr anchor="ctr">
                    <a:solidFill>
                      <a:srgbClr val="E7EEEF"/>
                    </a:solidFill>
                  </a:tcPr>
                </a:tc>
                <a:extLst>
                  <a:ext uri="{0D108BD9-81ED-4DB2-BD59-A6C34878D82A}">
                    <a16:rowId xmlns:a16="http://schemas.microsoft.com/office/drawing/2014/main" val="3841138247"/>
                  </a:ext>
                </a:extLst>
              </a:tr>
              <a:tr h="370840">
                <a:tc>
                  <a:txBody>
                    <a:bodyPr/>
                    <a:lstStyle/>
                    <a:p>
                      <a:pPr algn="ctr"/>
                      <a:r>
                        <a:rPr lang="es-ES" sz="1200" dirty="0"/>
                        <a:t>Control</a:t>
                      </a:r>
                    </a:p>
                  </a:txBody>
                  <a:tcPr anchor="ctr">
                    <a:solidFill>
                      <a:srgbClr val="E7EEEF"/>
                    </a:solidFill>
                  </a:tcPr>
                </a:tc>
                <a:tc>
                  <a:txBody>
                    <a:bodyPr/>
                    <a:lstStyle/>
                    <a:p>
                      <a:pPr algn="ctr"/>
                      <a:r>
                        <a:rPr lang="es-ES" sz="1200" dirty="0"/>
                        <a:t>Generalmente es más fácil en M.D.C pero la electrónica de potencia lo hizo posible en M.I</a:t>
                      </a:r>
                    </a:p>
                  </a:txBody>
                  <a:tcPr anchor="ctr">
                    <a:solidFill>
                      <a:srgbClr val="E7EEEF"/>
                    </a:solidFill>
                  </a:tcPr>
                </a:tc>
                <a:extLst>
                  <a:ext uri="{0D108BD9-81ED-4DB2-BD59-A6C34878D82A}">
                    <a16:rowId xmlns:a16="http://schemas.microsoft.com/office/drawing/2014/main" val="2903969113"/>
                  </a:ext>
                </a:extLst>
              </a:tr>
              <a:tr h="370840">
                <a:tc>
                  <a:txBody>
                    <a:bodyPr/>
                    <a:lstStyle/>
                    <a:p>
                      <a:pPr algn="ctr"/>
                      <a:r>
                        <a:rPr lang="es-ES" sz="1200" dirty="0"/>
                        <a:t>Coste</a:t>
                      </a:r>
                    </a:p>
                  </a:txBody>
                  <a:tcPr anchor="ctr">
                    <a:solidFill>
                      <a:srgbClr val="E7EEEF"/>
                    </a:solidFill>
                  </a:tcPr>
                </a:tc>
                <a:tc>
                  <a:txBody>
                    <a:bodyPr/>
                    <a:lstStyle/>
                    <a:p>
                      <a:pPr algn="ctr"/>
                      <a:r>
                        <a:rPr lang="es-ES" sz="1200" dirty="0"/>
                        <a:t>Motores de inducción &lt; Motores de corriente continua</a:t>
                      </a:r>
                    </a:p>
                  </a:txBody>
                  <a:tcPr anchor="ctr">
                    <a:solidFill>
                      <a:srgbClr val="E7EEEF"/>
                    </a:solidFill>
                  </a:tcPr>
                </a:tc>
                <a:extLst>
                  <a:ext uri="{0D108BD9-81ED-4DB2-BD59-A6C34878D82A}">
                    <a16:rowId xmlns:a16="http://schemas.microsoft.com/office/drawing/2014/main" val="272869938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a:extLst>
              <a:ext uri="{FF2B5EF4-FFF2-40B4-BE49-F238E27FC236}">
                <a16:creationId xmlns:a16="http://schemas.microsoft.com/office/drawing/2014/main" id="{189B4E4F-EFDB-47E3-A2E9-97600E0F77AE}"/>
              </a:ext>
            </a:extLst>
          </p:cNvPr>
          <p:cNvSpPr txBox="1">
            <a:spLocks noChangeArrowheads="1"/>
          </p:cNvSpPr>
          <p:nvPr/>
        </p:nvSpPr>
        <p:spPr bwMode="auto">
          <a:xfrm>
            <a:off x="370137" y="1160463"/>
            <a:ext cx="840372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s-ES" altLang="en-US" sz="1800" b="1" dirty="0">
                <a:solidFill>
                  <a:srgbClr val="FFC000"/>
                </a:solidFill>
              </a:rPr>
              <a:t>Definición de rendimiento:</a:t>
            </a:r>
          </a:p>
          <a:p>
            <a:pPr algn="just">
              <a:lnSpc>
                <a:spcPct val="150000"/>
              </a:lnSpc>
              <a:spcBef>
                <a:spcPct val="50000"/>
              </a:spcBef>
            </a:pPr>
            <a:r>
              <a:rPr lang="es-ES" altLang="en-US" sz="1800" dirty="0">
                <a:solidFill>
                  <a:schemeClr val="tx1">
                    <a:lumMod val="75000"/>
                    <a:lumOff val="25000"/>
                  </a:schemeClr>
                </a:solidFill>
              </a:rPr>
              <a:t>El rendimiento de un motor eléctrico se define como el resultado de dividir la potencia de salida mecánica por la potencia de entrada eléctrica.</a:t>
            </a:r>
          </a:p>
        </p:txBody>
      </p:sp>
      <p:pic>
        <p:nvPicPr>
          <p:cNvPr id="33796" name="Picture 2">
            <a:extLst>
              <a:ext uri="{FF2B5EF4-FFF2-40B4-BE49-F238E27FC236}">
                <a16:creationId xmlns:a16="http://schemas.microsoft.com/office/drawing/2014/main" id="{B4C948DF-988D-4974-B7F9-AFE7D3D2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42" y="2816932"/>
            <a:ext cx="3770312" cy="299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a:extLst>
              <a:ext uri="{FF2B5EF4-FFF2-40B4-BE49-F238E27FC236}">
                <a16:creationId xmlns:a16="http://schemas.microsoft.com/office/drawing/2014/main" id="{F5029627-164C-4573-873C-C2E2DE7E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0956" b="15237"/>
          <a:stretch>
            <a:fillRect/>
          </a:stretch>
        </p:blipFill>
        <p:spPr bwMode="auto">
          <a:xfrm>
            <a:off x="5180013" y="3815556"/>
            <a:ext cx="2824162" cy="84772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a:extLst>
              <a:ext uri="{FF2B5EF4-FFF2-40B4-BE49-F238E27FC236}">
                <a16:creationId xmlns:a16="http://schemas.microsoft.com/office/drawing/2014/main" id="{E4192BE1-84FF-4875-8D4F-E65EBA2CD798}"/>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1E095B87-9061-4C51-910A-E69EA378D2C7}"/>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D2B99C48-9586-4C12-81A5-34337D17D31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19B85E01-9700-4D57-B9AD-25B1D7FB138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0D781BCE-FA03-4FF2-99C5-65FABD857B7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6E51292A-D3B6-458C-9878-760D689D708F}"/>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13" name="Rectángulo: esquinas redondeadas 12">
            <a:extLst>
              <a:ext uri="{FF2B5EF4-FFF2-40B4-BE49-F238E27FC236}">
                <a16:creationId xmlns:a16="http://schemas.microsoft.com/office/drawing/2014/main" id="{80310356-67CE-4523-84EC-5A14FFD340AD}"/>
              </a:ext>
            </a:extLst>
          </p:cNvPr>
          <p:cNvSpPr/>
          <p:nvPr/>
        </p:nvSpPr>
        <p:spPr>
          <a:xfrm>
            <a:off x="5180013" y="3795713"/>
            <a:ext cx="2824162" cy="847725"/>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a:extLst>
              <a:ext uri="{FF2B5EF4-FFF2-40B4-BE49-F238E27FC236}">
                <a16:creationId xmlns:a16="http://schemas.microsoft.com/office/drawing/2014/main" id="{07A403F1-B990-4E69-A216-4A2FB6601606}"/>
              </a:ext>
            </a:extLst>
          </p:cNvPr>
          <p:cNvSpPr txBox="1">
            <a:spLocks noChangeArrowheads="1"/>
          </p:cNvSpPr>
          <p:nvPr/>
        </p:nvSpPr>
        <p:spPr bwMode="auto">
          <a:xfrm>
            <a:off x="373645" y="1131888"/>
            <a:ext cx="8689975"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s-ES" altLang="en-US" sz="1800" b="1" dirty="0">
                <a:solidFill>
                  <a:srgbClr val="FFC000"/>
                </a:solidFill>
              </a:rPr>
              <a:t>Definición de rendimiento:</a:t>
            </a:r>
          </a:p>
        </p:txBody>
      </p:sp>
      <p:pic>
        <p:nvPicPr>
          <p:cNvPr id="34820" name="7 Imagen">
            <a:extLst>
              <a:ext uri="{FF2B5EF4-FFF2-40B4-BE49-F238E27FC236}">
                <a16:creationId xmlns:a16="http://schemas.microsoft.com/office/drawing/2014/main" id="{FFE16661-A426-4329-B2BD-B61DEBA36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48466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1 CuadroTexto">
            <a:extLst>
              <a:ext uri="{FF2B5EF4-FFF2-40B4-BE49-F238E27FC236}">
                <a16:creationId xmlns:a16="http://schemas.microsoft.com/office/drawing/2014/main" id="{F7DC3442-B6D5-44A4-9CCC-E6122E6CFEFA}"/>
              </a:ext>
            </a:extLst>
          </p:cNvPr>
          <p:cNvSpPr txBox="1">
            <a:spLocks noChangeArrowheads="1"/>
          </p:cNvSpPr>
          <p:nvPr/>
        </p:nvSpPr>
        <p:spPr bwMode="auto">
          <a:xfrm>
            <a:off x="250826" y="5017035"/>
            <a:ext cx="43931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600" dirty="0"/>
              <a:t>El rendimiento no es constante y será mayor cuanto mayor sea la potencia de salida.</a:t>
            </a:r>
            <a:endParaRPr lang="en-GB" altLang="en-US" sz="1600" dirty="0"/>
          </a:p>
        </p:txBody>
      </p:sp>
      <p:pic>
        <p:nvPicPr>
          <p:cNvPr id="34822" name="Picture 3">
            <a:extLst>
              <a:ext uri="{FF2B5EF4-FFF2-40B4-BE49-F238E27FC236}">
                <a16:creationId xmlns:a16="http://schemas.microsoft.com/office/drawing/2014/main" id="{F4ACA218-E72C-4949-9E65-DE4A28C55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857" t="59715" r="56964" b="7428"/>
          <a:stretch>
            <a:fillRect/>
          </a:stretch>
        </p:blipFill>
        <p:spPr bwMode="auto">
          <a:xfrm>
            <a:off x="5097463" y="1995366"/>
            <a:ext cx="3935252" cy="267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3" name="8 CuadroTexto">
            <a:extLst>
              <a:ext uri="{FF2B5EF4-FFF2-40B4-BE49-F238E27FC236}">
                <a16:creationId xmlns:a16="http://schemas.microsoft.com/office/drawing/2014/main" id="{801D175C-9C90-420E-A64E-31AA61016B56}"/>
              </a:ext>
            </a:extLst>
          </p:cNvPr>
          <p:cNvSpPr txBox="1">
            <a:spLocks noChangeArrowheads="1"/>
          </p:cNvSpPr>
          <p:nvPr/>
        </p:nvSpPr>
        <p:spPr bwMode="auto">
          <a:xfrm>
            <a:off x="4562362" y="5017035"/>
            <a:ext cx="45012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600" dirty="0"/>
              <a:t>Pero cuanto mayor sea la potencia de salida, también habrá un mayor consumo de energía.</a:t>
            </a:r>
            <a:endParaRPr lang="en-GB" altLang="en-US" sz="1600" dirty="0"/>
          </a:p>
        </p:txBody>
      </p:sp>
      <p:grpSp>
        <p:nvGrpSpPr>
          <p:cNvPr id="9" name="Grupo 8">
            <a:extLst>
              <a:ext uri="{FF2B5EF4-FFF2-40B4-BE49-F238E27FC236}">
                <a16:creationId xmlns:a16="http://schemas.microsoft.com/office/drawing/2014/main" id="{D3BE0626-111C-4D47-8780-D92E65B3C7A9}"/>
              </a:ext>
            </a:extLst>
          </p:cNvPr>
          <p:cNvGrpSpPr/>
          <p:nvPr/>
        </p:nvGrpSpPr>
        <p:grpSpPr>
          <a:xfrm>
            <a:off x="14545" y="8620"/>
            <a:ext cx="8759319" cy="718955"/>
            <a:chOff x="14545" y="8620"/>
            <a:chExt cx="8759319" cy="718955"/>
          </a:xfrm>
        </p:grpSpPr>
        <p:grpSp>
          <p:nvGrpSpPr>
            <p:cNvPr id="10" name="Grupo 9">
              <a:extLst>
                <a:ext uri="{FF2B5EF4-FFF2-40B4-BE49-F238E27FC236}">
                  <a16:creationId xmlns:a16="http://schemas.microsoft.com/office/drawing/2014/main" id="{A9BC92D0-D0B4-4315-A3DC-9632122C5B60}"/>
                </a:ext>
              </a:extLst>
            </p:cNvPr>
            <p:cNvGrpSpPr/>
            <p:nvPr/>
          </p:nvGrpSpPr>
          <p:grpSpPr>
            <a:xfrm>
              <a:off x="370136" y="236507"/>
              <a:ext cx="8403728" cy="491068"/>
              <a:chOff x="370136" y="273636"/>
              <a:chExt cx="8403728" cy="491068"/>
            </a:xfrm>
          </p:grpSpPr>
          <p:sp>
            <p:nvSpPr>
              <p:cNvPr id="13" name="Titel 1">
                <a:extLst>
                  <a:ext uri="{FF2B5EF4-FFF2-40B4-BE49-F238E27FC236}">
                    <a16:creationId xmlns:a16="http://schemas.microsoft.com/office/drawing/2014/main" id="{EE0E26DC-2D48-4596-9E4A-2B61C3722C0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B6967157-1072-4AD1-8A34-F318A42E7FB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1" name="Round Diagonal Corner Rectangle 9">
              <a:extLst>
                <a:ext uri="{FF2B5EF4-FFF2-40B4-BE49-F238E27FC236}">
                  <a16:creationId xmlns:a16="http://schemas.microsoft.com/office/drawing/2014/main" id="{09ADE311-FA59-4FE1-8969-65DA2E2FE758}"/>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2" name="TextBox 3">
              <a:extLst>
                <a:ext uri="{FF2B5EF4-FFF2-40B4-BE49-F238E27FC236}">
                  <a16:creationId xmlns:a16="http://schemas.microsoft.com/office/drawing/2014/main" id="{D7D2EB0E-AEBF-4CC6-AF2C-B69D7871E86D}"/>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C4685C-6A8F-46D4-A4A3-D7032B18564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91157" y="2492896"/>
            <a:ext cx="3986572" cy="3986572"/>
          </a:xfrm>
          <a:prstGeom prst="rect">
            <a:avLst/>
          </a:prstGeom>
        </p:spPr>
      </p:pic>
      <p:sp>
        <p:nvSpPr>
          <p:cNvPr id="4" name="Rectángulo 3">
            <a:extLst>
              <a:ext uri="{FF2B5EF4-FFF2-40B4-BE49-F238E27FC236}">
                <a16:creationId xmlns:a16="http://schemas.microsoft.com/office/drawing/2014/main" id="{532F0C5F-9940-420C-A143-EDF249A8A83F}"/>
              </a:ext>
            </a:extLst>
          </p:cNvPr>
          <p:cNvSpPr/>
          <p:nvPr/>
        </p:nvSpPr>
        <p:spPr>
          <a:xfrm>
            <a:off x="4463988" y="2391597"/>
            <a:ext cx="4432357" cy="37444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74" name="Text Box 7">
            <a:extLst>
              <a:ext uri="{FF2B5EF4-FFF2-40B4-BE49-F238E27FC236}">
                <a16:creationId xmlns:a16="http://schemas.microsoft.com/office/drawing/2014/main" id="{B7FB5AAC-E3C5-4CC2-AD38-75D8801C2AC3}"/>
              </a:ext>
            </a:extLst>
          </p:cNvPr>
          <p:cNvSpPr txBox="1">
            <a:spLocks noChangeArrowheads="1"/>
          </p:cNvSpPr>
          <p:nvPr/>
        </p:nvSpPr>
        <p:spPr bwMode="auto">
          <a:xfrm>
            <a:off x="366271" y="944563"/>
            <a:ext cx="8403728" cy="484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eaLnBrk="0" hangingPunct="0">
              <a:defRPr sz="2000">
                <a:solidFill>
                  <a:schemeClr val="tx1"/>
                </a:solidFill>
                <a:latin typeface="Arial" charset="0"/>
              </a:defRPr>
            </a:lvl5pPr>
            <a:lvl6pPr algn="ctr" eaLnBrk="0" fontAlgn="base" hangingPunct="0">
              <a:spcBef>
                <a:spcPct val="0"/>
              </a:spcBef>
              <a:spcAft>
                <a:spcPct val="0"/>
              </a:spcAft>
              <a:defRPr sz="2000">
                <a:solidFill>
                  <a:schemeClr val="tx1"/>
                </a:solidFill>
                <a:latin typeface="Arial" charset="0"/>
              </a:defRPr>
            </a:lvl6pPr>
            <a:lvl7pPr algn="ctr" eaLnBrk="0" fontAlgn="base" hangingPunct="0">
              <a:spcBef>
                <a:spcPct val="0"/>
              </a:spcBef>
              <a:spcAft>
                <a:spcPct val="0"/>
              </a:spcAft>
              <a:defRPr sz="2000">
                <a:solidFill>
                  <a:schemeClr val="tx1"/>
                </a:solidFill>
                <a:latin typeface="Arial" charset="0"/>
              </a:defRPr>
            </a:lvl7pPr>
            <a:lvl8pPr algn="ctr" eaLnBrk="0" fontAlgn="base" hangingPunct="0">
              <a:spcBef>
                <a:spcPct val="0"/>
              </a:spcBef>
              <a:spcAft>
                <a:spcPct val="0"/>
              </a:spcAft>
              <a:defRPr sz="2000">
                <a:solidFill>
                  <a:schemeClr val="tx1"/>
                </a:solidFill>
                <a:latin typeface="Arial" charset="0"/>
              </a:defRPr>
            </a:lvl8pPr>
            <a:lvl9pPr algn="ctr"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defRPr/>
            </a:pPr>
            <a:r>
              <a:rPr lang="es-ES" b="1" dirty="0">
                <a:solidFill>
                  <a:srgbClr val="FFC000"/>
                </a:solidFill>
              </a:rPr>
              <a:t>¿Cuáles son las oportunidades para ahorrar energía en motores eléctricos</a:t>
            </a:r>
            <a:r>
              <a:rPr lang="en-GB" b="1" dirty="0">
                <a:solidFill>
                  <a:srgbClr val="FFC000"/>
                </a:solidFill>
                <a:cs typeface="+mn-cs"/>
              </a:rPr>
              <a:t>?</a:t>
            </a:r>
          </a:p>
          <a:p>
            <a:pPr algn="just" eaLnBrk="1" hangingPunct="1">
              <a:lnSpc>
                <a:spcPct val="150000"/>
              </a:lnSpc>
              <a:spcBef>
                <a:spcPct val="50000"/>
              </a:spcBef>
              <a:defRPr/>
            </a:pPr>
            <a:r>
              <a:rPr lang="en-GB" sz="1600" b="1" dirty="0">
                <a:solidFill>
                  <a:schemeClr val="tx1">
                    <a:lumMod val="75000"/>
                    <a:lumOff val="25000"/>
                  </a:schemeClr>
                </a:solidFill>
                <a:cs typeface="+mn-cs"/>
              </a:rPr>
              <a:t>1.- </a:t>
            </a:r>
            <a:r>
              <a:rPr lang="es-ES" sz="1600" b="1" dirty="0">
                <a:solidFill>
                  <a:schemeClr val="tx1">
                    <a:lumMod val="75000"/>
                    <a:lumOff val="25000"/>
                  </a:schemeClr>
                </a:solidFill>
              </a:rPr>
              <a:t>Hacer un inventario de los motores eléctricos instalados con la siguiente metodología</a:t>
            </a:r>
            <a:r>
              <a:rPr lang="en-GB" sz="1600" b="1" dirty="0">
                <a:solidFill>
                  <a:schemeClr val="tx1">
                    <a:lumMod val="75000"/>
                    <a:lumOff val="25000"/>
                  </a:schemeClr>
                </a:solidFill>
                <a:cs typeface="+mn-cs"/>
              </a:rPr>
              <a:t>:</a:t>
            </a:r>
          </a:p>
          <a:p>
            <a:pPr marL="342900" indent="-342900" algn="just" eaLnBrk="1" hangingPunct="1">
              <a:lnSpc>
                <a:spcPct val="150000"/>
              </a:lnSpc>
              <a:spcBef>
                <a:spcPct val="50000"/>
              </a:spcBef>
              <a:buFontTx/>
              <a:buAutoNum type="alphaLcParenR"/>
              <a:defRPr/>
            </a:pPr>
            <a:r>
              <a:rPr lang="es-ES" sz="1600" dirty="0">
                <a:solidFill>
                  <a:schemeClr val="tx1">
                    <a:lumMod val="75000"/>
                    <a:lumOff val="25000"/>
                  </a:schemeClr>
                </a:solidFill>
              </a:rPr>
              <a:t>Identificar los motores y el proceso asociado (bombeo, ventilación, accionamientos...).</a:t>
            </a:r>
          </a:p>
          <a:p>
            <a:pPr marL="342900" indent="-342900" algn="just" eaLnBrk="1" hangingPunct="1">
              <a:lnSpc>
                <a:spcPct val="150000"/>
              </a:lnSpc>
              <a:spcBef>
                <a:spcPct val="50000"/>
              </a:spcBef>
              <a:buFontTx/>
              <a:buAutoNum type="alphaLcParenR"/>
              <a:defRPr/>
            </a:pPr>
            <a:r>
              <a:rPr lang="es-ES" sz="1600" dirty="0">
                <a:solidFill>
                  <a:schemeClr val="tx1">
                    <a:lumMod val="75000"/>
                    <a:lumOff val="25000"/>
                  </a:schemeClr>
                </a:solidFill>
              </a:rPr>
              <a:t>Identifique las características eléctricas: potencia, demanda de corriente, voltaje, factor de potencia, régimen de operación.</a:t>
            </a:r>
          </a:p>
          <a:p>
            <a:pPr marL="342900" indent="-342900" algn="just" eaLnBrk="1" hangingPunct="1">
              <a:lnSpc>
                <a:spcPct val="150000"/>
              </a:lnSpc>
              <a:spcBef>
                <a:spcPct val="50000"/>
              </a:spcBef>
              <a:buFontTx/>
              <a:buAutoNum type="alphaLcParenR"/>
              <a:defRPr/>
            </a:pPr>
            <a:r>
              <a:rPr lang="es-ES" sz="1600" dirty="0">
                <a:solidFill>
                  <a:schemeClr val="tx1">
                    <a:lumMod val="75000"/>
                    <a:lumOff val="25000"/>
                  </a:schemeClr>
                </a:solidFill>
              </a:rPr>
              <a:t>Conocimiento del número de horas que opera el motor.</a:t>
            </a:r>
          </a:p>
          <a:p>
            <a:pPr marL="342900" indent="-342900" algn="just" eaLnBrk="1" hangingPunct="1">
              <a:lnSpc>
                <a:spcPct val="150000"/>
              </a:lnSpc>
              <a:spcBef>
                <a:spcPct val="50000"/>
              </a:spcBef>
              <a:buFontTx/>
              <a:buAutoNum type="alphaLcParenR"/>
              <a:defRPr/>
            </a:pPr>
            <a:r>
              <a:rPr lang="es-ES" sz="1600" dirty="0">
                <a:solidFill>
                  <a:schemeClr val="tx1">
                    <a:lumMod val="75000"/>
                    <a:lumOff val="25000"/>
                  </a:schemeClr>
                </a:solidFill>
              </a:rPr>
              <a:t>Factor de carga o demanda.</a:t>
            </a:r>
          </a:p>
          <a:p>
            <a:pPr marL="342900" indent="-342900" algn="just" eaLnBrk="1" hangingPunct="1">
              <a:lnSpc>
                <a:spcPct val="150000"/>
              </a:lnSpc>
              <a:spcBef>
                <a:spcPct val="50000"/>
              </a:spcBef>
              <a:buFontTx/>
              <a:buAutoNum type="alphaLcParenR"/>
              <a:defRPr/>
            </a:pPr>
            <a:r>
              <a:rPr lang="es-ES" sz="1600" dirty="0">
                <a:solidFill>
                  <a:schemeClr val="tx1">
                    <a:lumMod val="75000"/>
                    <a:lumOff val="25000"/>
                  </a:schemeClr>
                </a:solidFill>
              </a:rPr>
              <a:t>Programa de mantenimiento.</a:t>
            </a:r>
          </a:p>
          <a:p>
            <a:pPr marL="342900" indent="-342900" algn="just" eaLnBrk="1" hangingPunct="1">
              <a:lnSpc>
                <a:spcPct val="150000"/>
              </a:lnSpc>
              <a:spcBef>
                <a:spcPct val="50000"/>
              </a:spcBef>
              <a:buFontTx/>
              <a:buAutoNum type="alphaLcParenR"/>
              <a:defRPr/>
            </a:pPr>
            <a:r>
              <a:rPr lang="es-ES" sz="1600" dirty="0">
                <a:solidFill>
                  <a:schemeClr val="tx1">
                    <a:lumMod val="75000"/>
                    <a:lumOff val="25000"/>
                  </a:schemeClr>
                </a:solidFill>
              </a:rPr>
              <a:t>Consumo como sea posible (analizador de redes).</a:t>
            </a:r>
            <a:endParaRPr lang="en-GB" sz="1800" dirty="0">
              <a:solidFill>
                <a:schemeClr val="tx1">
                  <a:lumMod val="75000"/>
                  <a:lumOff val="25000"/>
                </a:schemeClr>
              </a:solidFill>
            </a:endParaRPr>
          </a:p>
        </p:txBody>
      </p:sp>
      <p:grpSp>
        <p:nvGrpSpPr>
          <p:cNvPr id="5" name="Grupo 4">
            <a:extLst>
              <a:ext uri="{FF2B5EF4-FFF2-40B4-BE49-F238E27FC236}">
                <a16:creationId xmlns:a16="http://schemas.microsoft.com/office/drawing/2014/main" id="{4E2548D8-3CB1-43FC-8DF2-7CCAF1E35CAD}"/>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CBE5D419-3393-4554-85CF-D97F55AF21D5}"/>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7444BEFD-35ED-497A-854F-3C3BC855628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71732E8-D72C-4EB9-9505-EDA3F29B277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D0B16AB7-12C3-452C-A6DF-9A552D251039}"/>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7B625638-D8C9-42B6-AF07-B8338103E247}"/>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6FE934F-8A39-4C1C-A5F7-C4466AD4F31A}"/>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3450EA08-369E-4814-8343-DCFC5DC55C69}"/>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80C95473-77DA-47C1-A3F1-BBB1808684E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72026DB8-468C-42ED-B23B-C26958E0FCF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5" name="Round Diagonal Corner Rectangle 9">
              <a:extLst>
                <a:ext uri="{FF2B5EF4-FFF2-40B4-BE49-F238E27FC236}">
                  <a16:creationId xmlns:a16="http://schemas.microsoft.com/office/drawing/2014/main" id="{F4A12A8F-8932-4C31-B4C8-2592B81DF8A9}"/>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6" name="TextBox 3">
              <a:extLst>
                <a:ext uri="{FF2B5EF4-FFF2-40B4-BE49-F238E27FC236}">
                  <a16:creationId xmlns:a16="http://schemas.microsoft.com/office/drawing/2014/main" id="{33C35E67-D31A-422F-8764-AD23C00397C7}"/>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pic>
        <p:nvPicPr>
          <p:cNvPr id="7" name="Picture 2">
            <a:extLst>
              <a:ext uri="{FF2B5EF4-FFF2-40B4-BE49-F238E27FC236}">
                <a16:creationId xmlns:a16="http://schemas.microsoft.com/office/drawing/2014/main" id="{C8718A33-E7BE-4AC5-8283-B5B6CBF0B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604" t="27574" r="20363" b="39337"/>
          <a:stretch>
            <a:fillRect/>
          </a:stretch>
        </p:blipFill>
        <p:spPr bwMode="auto">
          <a:xfrm>
            <a:off x="485565" y="1894402"/>
            <a:ext cx="3411546" cy="281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a:extLst>
              <a:ext uri="{FF2B5EF4-FFF2-40B4-BE49-F238E27FC236}">
                <a16:creationId xmlns:a16="http://schemas.microsoft.com/office/drawing/2014/main" id="{2B277770-1AEF-4D87-834E-60B479156758}"/>
              </a:ext>
            </a:extLst>
          </p:cNvPr>
          <p:cNvPicPr>
            <a:picLocks noChangeAspect="1"/>
          </p:cNvPicPr>
          <p:nvPr/>
        </p:nvPicPr>
        <p:blipFill>
          <a:blip r:embed="rId4"/>
          <a:stretch>
            <a:fillRect/>
          </a:stretch>
        </p:blipFill>
        <p:spPr>
          <a:xfrm>
            <a:off x="4867820" y="1995529"/>
            <a:ext cx="3492388" cy="261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78110F87-FE93-440F-AE69-38C85398C331}"/>
              </a:ext>
            </a:extLst>
          </p:cNvPr>
          <p:cNvSpPr txBox="1"/>
          <p:nvPr/>
        </p:nvSpPr>
        <p:spPr>
          <a:xfrm>
            <a:off x="6144749" y="4712576"/>
            <a:ext cx="2232248" cy="230832"/>
          </a:xfrm>
          <a:prstGeom prst="rect">
            <a:avLst/>
          </a:prstGeom>
          <a:noFill/>
        </p:spPr>
        <p:txBody>
          <a:bodyPr wrap="square" rtlCol="0">
            <a:spAutoFit/>
          </a:bodyPr>
          <a:lstStyle/>
          <a:p>
            <a:pPr algn="r"/>
            <a:r>
              <a:rPr lang="es-ES" sz="900" dirty="0"/>
              <a:t>Fuente: NOVOFRI</a:t>
            </a:r>
          </a:p>
        </p:txBody>
      </p:sp>
      <p:sp>
        <p:nvSpPr>
          <p:cNvPr id="8" name="CuadroTexto 7">
            <a:extLst>
              <a:ext uri="{FF2B5EF4-FFF2-40B4-BE49-F238E27FC236}">
                <a16:creationId xmlns:a16="http://schemas.microsoft.com/office/drawing/2014/main" id="{C38AF99C-416E-4FF4-AA23-A09D337E2B2E}"/>
              </a:ext>
            </a:extLst>
          </p:cNvPr>
          <p:cNvSpPr txBox="1"/>
          <p:nvPr/>
        </p:nvSpPr>
        <p:spPr>
          <a:xfrm>
            <a:off x="-745988" y="4703948"/>
            <a:ext cx="2232248" cy="230832"/>
          </a:xfrm>
          <a:prstGeom prst="rect">
            <a:avLst/>
          </a:prstGeom>
          <a:noFill/>
        </p:spPr>
        <p:txBody>
          <a:bodyPr wrap="square" rtlCol="0">
            <a:spAutoFit/>
          </a:bodyPr>
          <a:lstStyle/>
          <a:p>
            <a:pPr algn="r"/>
            <a:r>
              <a:rPr lang="es-ES" sz="900" dirty="0"/>
              <a:t>Fuente: CIAT</a:t>
            </a:r>
          </a:p>
        </p:txBody>
      </p:sp>
    </p:spTree>
    <p:extLst>
      <p:ext uri="{BB962C8B-B14F-4D97-AF65-F5344CB8AC3E}">
        <p14:creationId xmlns:p14="http://schemas.microsoft.com/office/powerpoint/2010/main" val="2076655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D767090-CF3B-4DC6-832A-707869B716B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91157" y="2492896"/>
            <a:ext cx="3986572" cy="3986572"/>
          </a:xfrm>
          <a:prstGeom prst="rect">
            <a:avLst/>
          </a:prstGeom>
        </p:spPr>
      </p:pic>
      <p:sp>
        <p:nvSpPr>
          <p:cNvPr id="11" name="Rectángulo 10">
            <a:extLst>
              <a:ext uri="{FF2B5EF4-FFF2-40B4-BE49-F238E27FC236}">
                <a16:creationId xmlns:a16="http://schemas.microsoft.com/office/drawing/2014/main" id="{E1D31294-0699-40F9-AE38-58AB4F516E57}"/>
              </a:ext>
            </a:extLst>
          </p:cNvPr>
          <p:cNvSpPr/>
          <p:nvPr/>
        </p:nvSpPr>
        <p:spPr>
          <a:xfrm>
            <a:off x="4568135" y="2384885"/>
            <a:ext cx="4432357" cy="37444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74" name="Text Box 7">
            <a:extLst>
              <a:ext uri="{FF2B5EF4-FFF2-40B4-BE49-F238E27FC236}">
                <a16:creationId xmlns:a16="http://schemas.microsoft.com/office/drawing/2014/main" id="{72C4C453-007F-4CED-9742-A4A13BA82CD0}"/>
              </a:ext>
            </a:extLst>
          </p:cNvPr>
          <p:cNvSpPr txBox="1">
            <a:spLocks noChangeArrowheads="1"/>
          </p:cNvSpPr>
          <p:nvPr/>
        </p:nvSpPr>
        <p:spPr bwMode="auto">
          <a:xfrm>
            <a:off x="334963" y="944563"/>
            <a:ext cx="8438902" cy="447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eaLnBrk="0" hangingPunct="0">
              <a:defRPr sz="2000">
                <a:solidFill>
                  <a:schemeClr val="tx1"/>
                </a:solidFill>
                <a:latin typeface="Arial" charset="0"/>
              </a:defRPr>
            </a:lvl5pPr>
            <a:lvl6pPr algn="ctr" eaLnBrk="0" fontAlgn="base" hangingPunct="0">
              <a:spcBef>
                <a:spcPct val="0"/>
              </a:spcBef>
              <a:spcAft>
                <a:spcPct val="0"/>
              </a:spcAft>
              <a:defRPr sz="2000">
                <a:solidFill>
                  <a:schemeClr val="tx1"/>
                </a:solidFill>
                <a:latin typeface="Arial" charset="0"/>
              </a:defRPr>
            </a:lvl6pPr>
            <a:lvl7pPr algn="ctr" eaLnBrk="0" fontAlgn="base" hangingPunct="0">
              <a:spcBef>
                <a:spcPct val="0"/>
              </a:spcBef>
              <a:spcAft>
                <a:spcPct val="0"/>
              </a:spcAft>
              <a:defRPr sz="2000">
                <a:solidFill>
                  <a:schemeClr val="tx1"/>
                </a:solidFill>
                <a:latin typeface="Arial" charset="0"/>
              </a:defRPr>
            </a:lvl7pPr>
            <a:lvl8pPr algn="ctr" eaLnBrk="0" fontAlgn="base" hangingPunct="0">
              <a:spcBef>
                <a:spcPct val="0"/>
              </a:spcBef>
              <a:spcAft>
                <a:spcPct val="0"/>
              </a:spcAft>
              <a:defRPr sz="2000">
                <a:solidFill>
                  <a:schemeClr val="tx1"/>
                </a:solidFill>
                <a:latin typeface="Arial" charset="0"/>
              </a:defRPr>
            </a:lvl8pPr>
            <a:lvl9pPr algn="ctr"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defRPr/>
            </a:pPr>
            <a:r>
              <a:rPr lang="es-ES" b="1" dirty="0">
                <a:solidFill>
                  <a:srgbClr val="FFC000"/>
                </a:solidFill>
              </a:rPr>
              <a:t>¿Cuáles son las oportunidades para ahorrar energía en motores eléctricos</a:t>
            </a:r>
            <a:r>
              <a:rPr lang="en-GB" b="1" dirty="0">
                <a:solidFill>
                  <a:srgbClr val="FFC000"/>
                </a:solidFill>
              </a:rPr>
              <a:t>?</a:t>
            </a:r>
          </a:p>
          <a:p>
            <a:pPr algn="just" eaLnBrk="1" hangingPunct="1">
              <a:lnSpc>
                <a:spcPct val="150000"/>
              </a:lnSpc>
              <a:spcBef>
                <a:spcPct val="50000"/>
              </a:spcBef>
              <a:defRPr/>
            </a:pPr>
            <a:r>
              <a:rPr lang="en-GB" sz="1600" b="1" dirty="0">
                <a:solidFill>
                  <a:schemeClr val="tx1">
                    <a:lumMod val="75000"/>
                    <a:lumOff val="25000"/>
                  </a:schemeClr>
                </a:solidFill>
                <a:cs typeface="+mn-cs"/>
              </a:rPr>
              <a:t>2.- </a:t>
            </a:r>
            <a:r>
              <a:rPr lang="es-ES" sz="1600" b="1" dirty="0">
                <a:solidFill>
                  <a:schemeClr val="tx1">
                    <a:lumMod val="75000"/>
                    <a:lumOff val="25000"/>
                  </a:schemeClr>
                </a:solidFill>
              </a:rPr>
              <a:t>Selección correcta de los motores</a:t>
            </a:r>
            <a:r>
              <a:rPr lang="en-GB" sz="1600" b="1" dirty="0">
                <a:solidFill>
                  <a:schemeClr val="tx1">
                    <a:lumMod val="75000"/>
                    <a:lumOff val="25000"/>
                  </a:schemeClr>
                </a:solidFill>
                <a:cs typeface="+mn-cs"/>
              </a:rPr>
              <a:t>:</a:t>
            </a:r>
          </a:p>
          <a:p>
            <a:pPr algn="just" eaLnBrk="1" hangingPunct="1">
              <a:lnSpc>
                <a:spcPct val="150000"/>
              </a:lnSpc>
              <a:spcBef>
                <a:spcPct val="50000"/>
              </a:spcBef>
              <a:defRPr/>
            </a:pPr>
            <a:r>
              <a:rPr lang="es-ES" sz="1600" dirty="0">
                <a:solidFill>
                  <a:schemeClr val="tx1">
                    <a:lumMod val="75000"/>
                    <a:lumOff val="25000"/>
                  </a:schemeClr>
                </a:solidFill>
              </a:rPr>
              <a:t>Es muy común ver motores de gran tamaño, lo que hace que la potencia nominal sea demasiado alta en comparación con lo que se necesita para cubrir las necesidades.</a:t>
            </a:r>
          </a:p>
          <a:p>
            <a:pPr algn="just" eaLnBrk="1" hangingPunct="1">
              <a:lnSpc>
                <a:spcPct val="150000"/>
              </a:lnSpc>
              <a:spcBef>
                <a:spcPct val="50000"/>
              </a:spcBef>
              <a:defRPr/>
            </a:pPr>
            <a:r>
              <a:rPr lang="es-ES" sz="1600" dirty="0">
                <a:solidFill>
                  <a:schemeClr val="tx1">
                    <a:lumMod val="75000"/>
                    <a:lumOff val="25000"/>
                  </a:schemeClr>
                </a:solidFill>
              </a:rPr>
              <a:t>Causas de gran tamaño:</a:t>
            </a:r>
          </a:p>
          <a:p>
            <a:pPr marL="285750" indent="-285750" algn="just" eaLnBrk="1" hangingPunct="1">
              <a:lnSpc>
                <a:spcPct val="150000"/>
              </a:lnSpc>
              <a:spcBef>
                <a:spcPct val="50000"/>
              </a:spcBef>
              <a:buFont typeface="Wingdings" panose="05000000000000000000" pitchFamily="2" charset="2"/>
              <a:buChar char="§"/>
              <a:defRPr/>
            </a:pPr>
            <a:r>
              <a:rPr lang="es-ES" sz="1600" dirty="0">
                <a:solidFill>
                  <a:schemeClr val="tx1">
                    <a:lumMod val="75000"/>
                    <a:lumOff val="25000"/>
                  </a:schemeClr>
                </a:solidFill>
              </a:rPr>
              <a:t>Un aumento de las pérdidas.</a:t>
            </a:r>
          </a:p>
          <a:p>
            <a:pPr marL="285750" indent="-285750" algn="just" eaLnBrk="1" hangingPunct="1">
              <a:lnSpc>
                <a:spcPct val="150000"/>
              </a:lnSpc>
              <a:spcBef>
                <a:spcPct val="50000"/>
              </a:spcBef>
              <a:buFont typeface="Wingdings" panose="05000000000000000000" pitchFamily="2" charset="2"/>
              <a:buChar char="§"/>
              <a:defRPr/>
            </a:pPr>
            <a:r>
              <a:rPr lang="es-ES" sz="1600" dirty="0">
                <a:solidFill>
                  <a:schemeClr val="tx1">
                    <a:lumMod val="75000"/>
                    <a:lumOff val="25000"/>
                  </a:schemeClr>
                </a:solidFill>
              </a:rPr>
              <a:t>Un aumento de la potencia instalada.</a:t>
            </a:r>
          </a:p>
          <a:p>
            <a:pPr marL="285750" indent="-285750" algn="just" eaLnBrk="1" hangingPunct="1">
              <a:lnSpc>
                <a:spcPct val="150000"/>
              </a:lnSpc>
              <a:spcBef>
                <a:spcPct val="50000"/>
              </a:spcBef>
              <a:buFont typeface="Wingdings" panose="05000000000000000000" pitchFamily="2" charset="2"/>
              <a:buChar char="§"/>
              <a:defRPr/>
            </a:pPr>
            <a:r>
              <a:rPr lang="es-ES" sz="1600" dirty="0">
                <a:solidFill>
                  <a:schemeClr val="tx1">
                    <a:lumMod val="75000"/>
                    <a:lumOff val="25000"/>
                  </a:schemeClr>
                </a:solidFill>
              </a:rPr>
              <a:t>Una reducción en el factor de potencia eléctrica (cos φ).</a:t>
            </a:r>
          </a:p>
          <a:p>
            <a:pPr marL="285750" indent="-285750" algn="just" eaLnBrk="1" hangingPunct="1">
              <a:lnSpc>
                <a:spcPct val="150000"/>
              </a:lnSpc>
              <a:spcBef>
                <a:spcPct val="50000"/>
              </a:spcBef>
              <a:buFont typeface="Wingdings" panose="05000000000000000000" pitchFamily="2" charset="2"/>
              <a:buChar char="§"/>
              <a:defRPr/>
            </a:pPr>
            <a:r>
              <a:rPr lang="es-ES" sz="1600" dirty="0">
                <a:solidFill>
                  <a:schemeClr val="tx1">
                    <a:lumMod val="75000"/>
                    <a:lumOff val="25000"/>
                  </a:schemeClr>
                </a:solidFill>
              </a:rPr>
              <a:t>Una reducción global de la eficiencia energética en los procesos.</a:t>
            </a:r>
            <a:endParaRPr lang="en-GB" sz="1600" dirty="0">
              <a:solidFill>
                <a:schemeClr val="tx1">
                  <a:lumMod val="75000"/>
                  <a:lumOff val="25000"/>
                </a:schemeClr>
              </a:solidFill>
            </a:endParaRPr>
          </a:p>
        </p:txBody>
      </p:sp>
      <p:grpSp>
        <p:nvGrpSpPr>
          <p:cNvPr id="5" name="Grupo 4">
            <a:extLst>
              <a:ext uri="{FF2B5EF4-FFF2-40B4-BE49-F238E27FC236}">
                <a16:creationId xmlns:a16="http://schemas.microsoft.com/office/drawing/2014/main" id="{457980DD-951C-4FAC-8FAE-77552FFD4F3A}"/>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DF5DFC85-D6BB-4F21-9B20-84164C265059}"/>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566F2370-5236-4A33-9322-A7AEA433ED2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F2C700FE-B644-471A-B5DC-594738CC07F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1D31A002-BB3A-44A4-A094-4E06EA201D11}"/>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7076FFC4-3A72-4F6F-BA63-6EC119B0985D}"/>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7">
            <a:extLst>
              <a:ext uri="{FF2B5EF4-FFF2-40B4-BE49-F238E27FC236}">
                <a16:creationId xmlns:a16="http://schemas.microsoft.com/office/drawing/2014/main" id="{368EED38-1C91-4206-9AFD-4E0F456E5053}"/>
              </a:ext>
            </a:extLst>
          </p:cNvPr>
          <p:cNvSpPr txBox="1">
            <a:spLocks noChangeArrowheads="1"/>
          </p:cNvSpPr>
          <p:nvPr/>
        </p:nvSpPr>
        <p:spPr bwMode="auto">
          <a:xfrm>
            <a:off x="358775" y="926157"/>
            <a:ext cx="8474075" cy="17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s-ES" b="1" dirty="0">
                <a:solidFill>
                  <a:srgbClr val="FFC000"/>
                </a:solidFill>
              </a:rPr>
              <a:t>¿Cuáles son las oportunidades para ahorrar energía en motores eléctricos</a:t>
            </a:r>
            <a:r>
              <a:rPr lang="en-GB"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2.- </a:t>
            </a:r>
            <a:r>
              <a:rPr lang="es-ES" sz="1600" b="1" dirty="0">
                <a:solidFill>
                  <a:schemeClr val="tx1">
                    <a:lumMod val="75000"/>
                    <a:lumOff val="25000"/>
                  </a:schemeClr>
                </a:solidFill>
              </a:rPr>
              <a:t>Selección correcta de los motores</a:t>
            </a:r>
            <a:r>
              <a:rPr lang="en-GB" altLang="en-US" sz="1600" b="1" dirty="0">
                <a:solidFill>
                  <a:schemeClr val="tx1">
                    <a:lumMod val="75000"/>
                    <a:lumOff val="25000"/>
                  </a:schemeClr>
                </a:solidFill>
              </a:rPr>
              <a:t>:</a:t>
            </a:r>
          </a:p>
          <a:p>
            <a:pPr algn="just" eaLnBrk="1" hangingPunct="1">
              <a:lnSpc>
                <a:spcPct val="150000"/>
              </a:lnSpc>
              <a:spcBef>
                <a:spcPct val="50000"/>
              </a:spcBef>
            </a:pPr>
            <a:endParaRPr lang="en-GB" altLang="en-US" sz="1800" dirty="0"/>
          </a:p>
        </p:txBody>
      </p:sp>
      <p:grpSp>
        <p:nvGrpSpPr>
          <p:cNvPr id="2" name="Grupo 1">
            <a:extLst>
              <a:ext uri="{FF2B5EF4-FFF2-40B4-BE49-F238E27FC236}">
                <a16:creationId xmlns:a16="http://schemas.microsoft.com/office/drawing/2014/main" id="{D39C30A0-018C-40DE-B856-A7BEDDEF6339}"/>
              </a:ext>
            </a:extLst>
          </p:cNvPr>
          <p:cNvGrpSpPr/>
          <p:nvPr/>
        </p:nvGrpSpPr>
        <p:grpSpPr>
          <a:xfrm>
            <a:off x="1285684" y="2204864"/>
            <a:ext cx="7162800" cy="3444875"/>
            <a:chOff x="1622425" y="2143808"/>
            <a:chExt cx="7162800" cy="3444875"/>
          </a:xfrm>
        </p:grpSpPr>
        <p:pic>
          <p:nvPicPr>
            <p:cNvPr id="37892" name="Picture 5" descr="sobredim">
              <a:extLst>
                <a:ext uri="{FF2B5EF4-FFF2-40B4-BE49-F238E27FC236}">
                  <a16:creationId xmlns:a16="http://schemas.microsoft.com/office/drawing/2014/main" id="{01F77691-8FE4-4A1E-AD3F-2D0FDEE6B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2143808"/>
              <a:ext cx="7162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1 CuadroTexto">
              <a:extLst>
                <a:ext uri="{FF2B5EF4-FFF2-40B4-BE49-F238E27FC236}">
                  <a16:creationId xmlns:a16="http://schemas.microsoft.com/office/drawing/2014/main" id="{6B9D11AB-5377-4CCA-97F8-A2391C768483}"/>
                </a:ext>
              </a:extLst>
            </p:cNvPr>
            <p:cNvSpPr txBox="1">
              <a:spLocks noChangeArrowheads="1"/>
            </p:cNvSpPr>
            <p:nvPr/>
          </p:nvSpPr>
          <p:spPr bwMode="auto">
            <a:xfrm>
              <a:off x="7170738" y="2889250"/>
              <a:ext cx="1404937"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200" dirty="0"/>
                <a:t>Incremento de potencia al estándar más cercano.</a:t>
              </a:r>
              <a:endParaRPr lang="en-GB" altLang="en-US" sz="1200" dirty="0"/>
            </a:p>
          </p:txBody>
        </p:sp>
        <p:sp>
          <p:nvSpPr>
            <p:cNvPr id="37894" name="5 CuadroTexto">
              <a:extLst>
                <a:ext uri="{FF2B5EF4-FFF2-40B4-BE49-F238E27FC236}">
                  <a16:creationId xmlns:a16="http://schemas.microsoft.com/office/drawing/2014/main" id="{8D759E98-66BD-40E1-8EFB-172786DE1CDF}"/>
                </a:ext>
              </a:extLst>
            </p:cNvPr>
            <p:cNvSpPr txBox="1">
              <a:spLocks noChangeArrowheads="1"/>
            </p:cNvSpPr>
            <p:nvPr/>
          </p:nvSpPr>
          <p:spPr bwMode="auto">
            <a:xfrm>
              <a:off x="5767388" y="4249738"/>
              <a:ext cx="280828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200" dirty="0"/>
                <a:t>Incremento de potencia del 10% por parte del ingeniero.</a:t>
              </a:r>
              <a:endParaRPr lang="en-GB" altLang="en-US" sz="1200" dirty="0"/>
            </a:p>
          </p:txBody>
        </p:sp>
        <p:sp>
          <p:nvSpPr>
            <p:cNvPr id="37895" name="6 CuadroTexto">
              <a:extLst>
                <a:ext uri="{FF2B5EF4-FFF2-40B4-BE49-F238E27FC236}">
                  <a16:creationId xmlns:a16="http://schemas.microsoft.com/office/drawing/2014/main" id="{9760A059-D0FF-41A1-A3D5-4D5A8E3E068A}"/>
                </a:ext>
              </a:extLst>
            </p:cNvPr>
            <p:cNvSpPr txBox="1">
              <a:spLocks noChangeArrowheads="1"/>
            </p:cNvSpPr>
            <p:nvPr/>
          </p:nvSpPr>
          <p:spPr bwMode="auto">
            <a:xfrm>
              <a:off x="4794250" y="4695825"/>
              <a:ext cx="2808288"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200" dirty="0"/>
                <a:t>10% de aumento de potencia según el diseño del dispositivo.</a:t>
              </a:r>
              <a:endParaRPr lang="en-GB" altLang="en-US" sz="1200" dirty="0"/>
            </a:p>
          </p:txBody>
        </p:sp>
        <p:sp>
          <p:nvSpPr>
            <p:cNvPr id="37896" name="7 CuadroTexto">
              <a:extLst>
                <a:ext uri="{FF2B5EF4-FFF2-40B4-BE49-F238E27FC236}">
                  <a16:creationId xmlns:a16="http://schemas.microsoft.com/office/drawing/2014/main" id="{22F4D769-741D-41E6-987E-DA470D93B5C5}"/>
                </a:ext>
              </a:extLst>
            </p:cNvPr>
            <p:cNvSpPr txBox="1">
              <a:spLocks noChangeArrowheads="1"/>
            </p:cNvSpPr>
            <p:nvPr/>
          </p:nvSpPr>
          <p:spPr bwMode="auto">
            <a:xfrm>
              <a:off x="4038600" y="5195888"/>
              <a:ext cx="37798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s-ES" altLang="en-US" sz="1200" dirty="0"/>
                <a:t>Requerimiento real</a:t>
              </a:r>
            </a:p>
          </p:txBody>
        </p:sp>
      </p:grpSp>
      <p:sp>
        <p:nvSpPr>
          <p:cNvPr id="37897" name="2 Flecha derecha">
            <a:extLst>
              <a:ext uri="{FF2B5EF4-FFF2-40B4-BE49-F238E27FC236}">
                <a16:creationId xmlns:a16="http://schemas.microsoft.com/office/drawing/2014/main" id="{D068F83C-44C7-458A-ADDD-0CE14CC71277}"/>
              </a:ext>
            </a:extLst>
          </p:cNvPr>
          <p:cNvSpPr>
            <a:spLocks noChangeArrowheads="1"/>
          </p:cNvSpPr>
          <p:nvPr/>
        </p:nvSpPr>
        <p:spPr bwMode="auto">
          <a:xfrm rot="16200000">
            <a:off x="-696210" y="3791234"/>
            <a:ext cx="3205163" cy="251720"/>
          </a:xfrm>
          <a:prstGeom prst="rightArrow">
            <a:avLst>
              <a:gd name="adj1" fmla="val 50000"/>
              <a:gd name="adj2" fmla="val 5000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n-US"/>
          </a:p>
        </p:txBody>
      </p:sp>
      <p:sp>
        <p:nvSpPr>
          <p:cNvPr id="37898" name="Text Box 7">
            <a:extLst>
              <a:ext uri="{FF2B5EF4-FFF2-40B4-BE49-F238E27FC236}">
                <a16:creationId xmlns:a16="http://schemas.microsoft.com/office/drawing/2014/main" id="{825F933C-CE57-4246-B396-C2EE0B0085A5}"/>
              </a:ext>
            </a:extLst>
          </p:cNvPr>
          <p:cNvSpPr txBox="1">
            <a:spLocks noChangeArrowheads="1"/>
          </p:cNvSpPr>
          <p:nvPr/>
        </p:nvSpPr>
        <p:spPr bwMode="auto">
          <a:xfrm rot="16200000">
            <a:off x="-1260021" y="3699433"/>
            <a:ext cx="35814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ct val="50000"/>
              </a:spcBef>
            </a:pPr>
            <a:r>
              <a:rPr lang="es-ES" altLang="en-US" sz="1400" dirty="0"/>
              <a:t>Mayor consumo energético requerido</a:t>
            </a:r>
          </a:p>
        </p:txBody>
      </p:sp>
      <p:grpSp>
        <p:nvGrpSpPr>
          <p:cNvPr id="12" name="Grupo 11">
            <a:extLst>
              <a:ext uri="{FF2B5EF4-FFF2-40B4-BE49-F238E27FC236}">
                <a16:creationId xmlns:a16="http://schemas.microsoft.com/office/drawing/2014/main" id="{B436F894-213B-4871-A50E-A20991C15006}"/>
              </a:ext>
            </a:extLst>
          </p:cNvPr>
          <p:cNvGrpSpPr/>
          <p:nvPr/>
        </p:nvGrpSpPr>
        <p:grpSpPr>
          <a:xfrm>
            <a:off x="14545" y="8620"/>
            <a:ext cx="8759319" cy="718955"/>
            <a:chOff x="14545" y="8620"/>
            <a:chExt cx="8759319" cy="718955"/>
          </a:xfrm>
        </p:grpSpPr>
        <p:grpSp>
          <p:nvGrpSpPr>
            <p:cNvPr id="13" name="Grupo 12">
              <a:extLst>
                <a:ext uri="{FF2B5EF4-FFF2-40B4-BE49-F238E27FC236}">
                  <a16:creationId xmlns:a16="http://schemas.microsoft.com/office/drawing/2014/main" id="{03690788-84FC-4741-A7E5-E1F7F3A027E4}"/>
                </a:ext>
              </a:extLst>
            </p:cNvPr>
            <p:cNvGrpSpPr/>
            <p:nvPr/>
          </p:nvGrpSpPr>
          <p:grpSpPr>
            <a:xfrm>
              <a:off x="370136" y="236507"/>
              <a:ext cx="8403728" cy="491068"/>
              <a:chOff x="370136" y="273636"/>
              <a:chExt cx="8403728" cy="491068"/>
            </a:xfrm>
          </p:grpSpPr>
          <p:sp>
            <p:nvSpPr>
              <p:cNvPr id="16" name="Titel 1">
                <a:extLst>
                  <a:ext uri="{FF2B5EF4-FFF2-40B4-BE49-F238E27FC236}">
                    <a16:creationId xmlns:a16="http://schemas.microsoft.com/office/drawing/2014/main" id="{CEBBC097-4D0F-4FA4-AA6A-DC8D2C765EA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7" name="Rectángulo 16">
                <a:extLst>
                  <a:ext uri="{FF2B5EF4-FFF2-40B4-BE49-F238E27FC236}">
                    <a16:creationId xmlns:a16="http://schemas.microsoft.com/office/drawing/2014/main" id="{4C874EAB-A18F-4780-BFAE-BAA41EB2940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4" name="Round Diagonal Corner Rectangle 9">
              <a:extLst>
                <a:ext uri="{FF2B5EF4-FFF2-40B4-BE49-F238E27FC236}">
                  <a16:creationId xmlns:a16="http://schemas.microsoft.com/office/drawing/2014/main" id="{56D8F4BC-A331-4AE6-992D-BD84F541913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 name="TextBox 3">
              <a:extLst>
                <a:ext uri="{FF2B5EF4-FFF2-40B4-BE49-F238E27FC236}">
                  <a16:creationId xmlns:a16="http://schemas.microsoft.com/office/drawing/2014/main" id="{261C2F70-7645-44E7-896D-5A3C05C778E8}"/>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
            <a:extLst>
              <a:ext uri="{FF2B5EF4-FFF2-40B4-BE49-F238E27FC236}">
                <a16:creationId xmlns:a16="http://schemas.microsoft.com/office/drawing/2014/main" id="{7EC31816-0BBD-42CA-8E7B-9A5C976B1E67}"/>
              </a:ext>
            </a:extLst>
          </p:cNvPr>
          <p:cNvSpPr txBox="1">
            <a:spLocks noChangeArrowheads="1"/>
          </p:cNvSpPr>
          <p:nvPr/>
        </p:nvSpPr>
        <p:spPr bwMode="auto">
          <a:xfrm>
            <a:off x="370136" y="919163"/>
            <a:ext cx="8474075" cy="28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s-ES" b="1" dirty="0">
                <a:solidFill>
                  <a:srgbClr val="FFC000"/>
                </a:solidFill>
              </a:rPr>
              <a:t>¿Cuáles son las oportunidades para ahorrar energía en motores eléctricos</a:t>
            </a:r>
            <a:r>
              <a:rPr lang="en-GB"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3.- </a:t>
            </a:r>
            <a:r>
              <a:rPr lang="es-ES" altLang="en-US" sz="1600" b="1" dirty="0">
                <a:solidFill>
                  <a:schemeClr val="tx1">
                    <a:lumMod val="75000"/>
                    <a:lumOff val="25000"/>
                  </a:schemeClr>
                </a:solidFill>
              </a:rPr>
              <a:t>Reemplazar los motores viejos con nuevos con alta eficiencia</a:t>
            </a:r>
            <a:r>
              <a:rPr lang="en-GB" altLang="en-US" sz="1600" b="1" dirty="0">
                <a:solidFill>
                  <a:schemeClr val="tx1">
                    <a:lumMod val="75000"/>
                    <a:lumOff val="25000"/>
                  </a:schemeClr>
                </a:solidFill>
              </a:rPr>
              <a:t>.</a:t>
            </a:r>
          </a:p>
          <a:p>
            <a:pPr algn="just" eaLnBrk="1" hangingPunct="1">
              <a:lnSpc>
                <a:spcPct val="150000"/>
              </a:lnSpc>
              <a:spcBef>
                <a:spcPct val="50000"/>
              </a:spcBef>
            </a:pPr>
            <a:endParaRPr lang="en-GB" altLang="en-US" sz="1800" dirty="0"/>
          </a:p>
          <a:p>
            <a:pPr algn="just" eaLnBrk="1" hangingPunct="1">
              <a:lnSpc>
                <a:spcPct val="150000"/>
              </a:lnSpc>
              <a:spcBef>
                <a:spcPct val="50000"/>
              </a:spcBef>
            </a:pPr>
            <a:r>
              <a:rPr lang="es-ES" altLang="en-US" sz="1800" dirty="0">
                <a:solidFill>
                  <a:schemeClr val="tx1">
                    <a:lumMod val="75000"/>
                    <a:lumOff val="25000"/>
                  </a:schemeClr>
                </a:solidFill>
              </a:rPr>
              <a:t>Clasificación</a:t>
            </a:r>
            <a:r>
              <a:rPr lang="en-GB" altLang="en-US" sz="1800" dirty="0"/>
              <a:t> </a:t>
            </a:r>
          </a:p>
          <a:p>
            <a:pPr algn="just" eaLnBrk="1" hangingPunct="1">
              <a:lnSpc>
                <a:spcPct val="150000"/>
              </a:lnSpc>
              <a:spcBef>
                <a:spcPct val="50000"/>
              </a:spcBef>
            </a:pPr>
            <a:endParaRPr lang="en-GB" altLang="en-US" sz="1800" dirty="0"/>
          </a:p>
        </p:txBody>
      </p:sp>
      <p:grpSp>
        <p:nvGrpSpPr>
          <p:cNvPr id="2" name="Grupo 1">
            <a:extLst>
              <a:ext uri="{FF2B5EF4-FFF2-40B4-BE49-F238E27FC236}">
                <a16:creationId xmlns:a16="http://schemas.microsoft.com/office/drawing/2014/main" id="{C15DA721-73BC-40B2-9594-4CD1BA0688EA}"/>
              </a:ext>
            </a:extLst>
          </p:cNvPr>
          <p:cNvGrpSpPr/>
          <p:nvPr/>
        </p:nvGrpSpPr>
        <p:grpSpPr>
          <a:xfrm>
            <a:off x="2016088" y="2234877"/>
            <a:ext cx="6588360" cy="1554163"/>
            <a:chOff x="2016088" y="2089150"/>
            <a:chExt cx="6588360" cy="1554163"/>
          </a:xfrm>
        </p:grpSpPr>
        <p:sp>
          <p:nvSpPr>
            <p:cNvPr id="38916" name="1 Abrir llave">
              <a:extLst>
                <a:ext uri="{FF2B5EF4-FFF2-40B4-BE49-F238E27FC236}">
                  <a16:creationId xmlns:a16="http://schemas.microsoft.com/office/drawing/2014/main" id="{6A44F46B-6D22-4ADD-982F-A2C08A28B572}"/>
                </a:ext>
              </a:extLst>
            </p:cNvPr>
            <p:cNvSpPr>
              <a:spLocks/>
            </p:cNvSpPr>
            <p:nvPr/>
          </p:nvSpPr>
          <p:spPr bwMode="auto">
            <a:xfrm>
              <a:off x="2016088" y="2089150"/>
              <a:ext cx="647700" cy="1554163"/>
            </a:xfrm>
            <a:prstGeom prst="leftBrace">
              <a:avLst>
                <a:gd name="adj1" fmla="val 8332"/>
                <a:gd name="adj2" fmla="val 50000"/>
              </a:avLst>
            </a:prstGeom>
            <a:ln w="19050">
              <a:headEnd/>
              <a:tailEnd/>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n-US" dirty="0"/>
            </a:p>
          </p:txBody>
        </p:sp>
        <p:sp>
          <p:nvSpPr>
            <p:cNvPr id="38917" name="2 CuadroTexto">
              <a:extLst>
                <a:ext uri="{FF2B5EF4-FFF2-40B4-BE49-F238E27FC236}">
                  <a16:creationId xmlns:a16="http://schemas.microsoft.com/office/drawing/2014/main" id="{8F94F9AD-2AA6-493E-96DC-E1B291DCB20B}"/>
                </a:ext>
              </a:extLst>
            </p:cNvPr>
            <p:cNvSpPr txBox="1">
              <a:spLocks noChangeArrowheads="1"/>
            </p:cNvSpPr>
            <p:nvPr/>
          </p:nvSpPr>
          <p:spPr bwMode="auto">
            <a:xfrm>
              <a:off x="2556073" y="2166938"/>
              <a:ext cx="604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dirty="0">
                  <a:solidFill>
                    <a:schemeClr val="tx1">
                      <a:lumMod val="75000"/>
                      <a:lumOff val="25000"/>
                    </a:schemeClr>
                  </a:solidFill>
                </a:rPr>
                <a:t>EFF1: </a:t>
              </a:r>
              <a:r>
                <a:rPr lang="es-ES" altLang="en-US" sz="1800" dirty="0">
                  <a:solidFill>
                    <a:schemeClr val="tx1">
                      <a:lumMod val="75000"/>
                      <a:lumOff val="25000"/>
                    </a:schemeClr>
                  </a:solidFill>
                </a:rPr>
                <a:t>Motores de alta eficiencia</a:t>
              </a:r>
            </a:p>
          </p:txBody>
        </p:sp>
        <p:sp>
          <p:nvSpPr>
            <p:cNvPr id="38918" name="8 CuadroTexto">
              <a:extLst>
                <a:ext uri="{FF2B5EF4-FFF2-40B4-BE49-F238E27FC236}">
                  <a16:creationId xmlns:a16="http://schemas.microsoft.com/office/drawing/2014/main" id="{7E9978B1-168D-4F6F-91D6-F502CA9D0B32}"/>
                </a:ext>
              </a:extLst>
            </p:cNvPr>
            <p:cNvSpPr txBox="1">
              <a:spLocks noChangeArrowheads="1"/>
            </p:cNvSpPr>
            <p:nvPr/>
          </p:nvSpPr>
          <p:spPr bwMode="auto">
            <a:xfrm>
              <a:off x="2549723" y="2671763"/>
              <a:ext cx="604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sz="1800" dirty="0">
                  <a:solidFill>
                    <a:schemeClr val="tx1">
                      <a:lumMod val="75000"/>
                      <a:lumOff val="25000"/>
                    </a:schemeClr>
                  </a:solidFill>
                </a:rPr>
                <a:t>EFF2: </a:t>
              </a:r>
              <a:r>
                <a:rPr lang="es-ES" altLang="en-US" sz="1800" dirty="0">
                  <a:solidFill>
                    <a:schemeClr val="tx1">
                      <a:lumMod val="75000"/>
                      <a:lumOff val="25000"/>
                    </a:schemeClr>
                  </a:solidFill>
                </a:rPr>
                <a:t>Motores de eficiencia mejorada</a:t>
              </a:r>
            </a:p>
          </p:txBody>
        </p:sp>
        <p:sp>
          <p:nvSpPr>
            <p:cNvPr id="38919" name="9 CuadroTexto">
              <a:extLst>
                <a:ext uri="{FF2B5EF4-FFF2-40B4-BE49-F238E27FC236}">
                  <a16:creationId xmlns:a16="http://schemas.microsoft.com/office/drawing/2014/main" id="{9411771B-1AFF-4023-AF75-DD5E9CF66154}"/>
                </a:ext>
              </a:extLst>
            </p:cNvPr>
            <p:cNvSpPr txBox="1">
              <a:spLocks noChangeArrowheads="1"/>
            </p:cNvSpPr>
            <p:nvPr/>
          </p:nvSpPr>
          <p:spPr bwMode="auto">
            <a:xfrm>
              <a:off x="2556073" y="3211513"/>
              <a:ext cx="6048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800" dirty="0">
                  <a:solidFill>
                    <a:schemeClr val="tx1">
                      <a:lumMod val="75000"/>
                      <a:lumOff val="25000"/>
                    </a:schemeClr>
                  </a:solidFill>
                </a:rPr>
                <a:t>EFF3: Motores estándar</a:t>
              </a:r>
            </a:p>
          </p:txBody>
        </p:sp>
      </p:grpSp>
      <p:pic>
        <p:nvPicPr>
          <p:cNvPr id="38920" name="Picture 10" descr="11-03-2009 17-56-23">
            <a:extLst>
              <a:ext uri="{FF2B5EF4-FFF2-40B4-BE49-F238E27FC236}">
                <a16:creationId xmlns:a16="http://schemas.microsoft.com/office/drawing/2014/main" id="{66DD56FC-0E4F-45FC-ABF4-F56BD76E6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897313"/>
            <a:ext cx="3324225" cy="2028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21" name="3 CuadroTexto">
            <a:extLst>
              <a:ext uri="{FF2B5EF4-FFF2-40B4-BE49-F238E27FC236}">
                <a16:creationId xmlns:a16="http://schemas.microsoft.com/office/drawing/2014/main" id="{F918D3AC-4A98-4D84-8BB7-6F8FD752B51E}"/>
              </a:ext>
            </a:extLst>
          </p:cNvPr>
          <p:cNvSpPr txBox="1">
            <a:spLocks noChangeArrowheads="1"/>
          </p:cNvSpPr>
          <p:nvPr/>
        </p:nvSpPr>
        <p:spPr bwMode="auto">
          <a:xfrm>
            <a:off x="3936342" y="4111506"/>
            <a:ext cx="500418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n-US" sz="1600" dirty="0">
                <a:solidFill>
                  <a:schemeClr val="tx1">
                    <a:lumMod val="75000"/>
                    <a:lumOff val="25000"/>
                  </a:schemeClr>
                </a:solidFill>
              </a:rPr>
              <a:t>Los fabricantes acuerdan diferenciar sus dispositivos de los demás.</a:t>
            </a:r>
          </a:p>
          <a:p>
            <a:pPr algn="just"/>
            <a:endParaRPr lang="en-GB" altLang="en-US" sz="1600" dirty="0">
              <a:solidFill>
                <a:schemeClr val="tx1">
                  <a:lumMod val="75000"/>
                  <a:lumOff val="25000"/>
                </a:schemeClr>
              </a:solidFill>
            </a:endParaRPr>
          </a:p>
          <a:p>
            <a:pPr algn="just"/>
            <a:r>
              <a:rPr lang="es-ES" altLang="en-US" sz="1600" dirty="0">
                <a:solidFill>
                  <a:schemeClr val="tx1">
                    <a:lumMod val="75000"/>
                    <a:lumOff val="25000"/>
                  </a:schemeClr>
                </a:solidFill>
              </a:rPr>
              <a:t>Europa: EN-IEC 60034-2 para potencias en el rango de (1,1 kW - 90 kW) para 2 y 4 polos con voltaje de 400 V y 50 Hz</a:t>
            </a:r>
            <a:r>
              <a:rPr lang="en-GB" altLang="en-US" sz="1800" dirty="0">
                <a:solidFill>
                  <a:schemeClr val="tx1">
                    <a:lumMod val="75000"/>
                    <a:lumOff val="25000"/>
                  </a:schemeClr>
                </a:solidFill>
              </a:rPr>
              <a:t> </a:t>
            </a:r>
          </a:p>
        </p:txBody>
      </p:sp>
      <p:grpSp>
        <p:nvGrpSpPr>
          <p:cNvPr id="11" name="Grupo 10">
            <a:extLst>
              <a:ext uri="{FF2B5EF4-FFF2-40B4-BE49-F238E27FC236}">
                <a16:creationId xmlns:a16="http://schemas.microsoft.com/office/drawing/2014/main" id="{A0FC4077-0EB6-4301-9FAA-55519219270C}"/>
              </a:ext>
            </a:extLst>
          </p:cNvPr>
          <p:cNvGrpSpPr/>
          <p:nvPr/>
        </p:nvGrpSpPr>
        <p:grpSpPr>
          <a:xfrm>
            <a:off x="14545" y="8620"/>
            <a:ext cx="8759319" cy="718955"/>
            <a:chOff x="14545" y="8620"/>
            <a:chExt cx="8759319" cy="718955"/>
          </a:xfrm>
        </p:grpSpPr>
        <p:grpSp>
          <p:nvGrpSpPr>
            <p:cNvPr id="12" name="Grupo 11">
              <a:extLst>
                <a:ext uri="{FF2B5EF4-FFF2-40B4-BE49-F238E27FC236}">
                  <a16:creationId xmlns:a16="http://schemas.microsoft.com/office/drawing/2014/main" id="{FB34ED9B-97CF-44AD-A491-B26BCE83E127}"/>
                </a:ext>
              </a:extLst>
            </p:cNvPr>
            <p:cNvGrpSpPr/>
            <p:nvPr/>
          </p:nvGrpSpPr>
          <p:grpSpPr>
            <a:xfrm>
              <a:off x="370136" y="236507"/>
              <a:ext cx="8403728" cy="491068"/>
              <a:chOff x="370136" y="273636"/>
              <a:chExt cx="8403728" cy="491068"/>
            </a:xfrm>
          </p:grpSpPr>
          <p:sp>
            <p:nvSpPr>
              <p:cNvPr id="15" name="Titel 1">
                <a:extLst>
                  <a:ext uri="{FF2B5EF4-FFF2-40B4-BE49-F238E27FC236}">
                    <a16:creationId xmlns:a16="http://schemas.microsoft.com/office/drawing/2014/main" id="{9FDF9F78-DB32-4A56-9B53-7B96C63E744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E76870F9-30DA-49F3-A9E0-2C733BC18DB7}"/>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3" name="Round Diagonal Corner Rectangle 9">
              <a:extLst>
                <a:ext uri="{FF2B5EF4-FFF2-40B4-BE49-F238E27FC236}">
                  <a16:creationId xmlns:a16="http://schemas.microsoft.com/office/drawing/2014/main" id="{9468F1D5-2BD3-40E0-8144-42E01B4C9E87}"/>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 name="TextBox 3">
              <a:extLst>
                <a:ext uri="{FF2B5EF4-FFF2-40B4-BE49-F238E27FC236}">
                  <a16:creationId xmlns:a16="http://schemas.microsoft.com/office/drawing/2014/main" id="{82BC2A80-06A1-4D1B-83FB-F2C24CD1B265}"/>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a:extLst>
              <a:ext uri="{FF2B5EF4-FFF2-40B4-BE49-F238E27FC236}">
                <a16:creationId xmlns:a16="http://schemas.microsoft.com/office/drawing/2014/main" id="{69471302-4A17-4FCA-A1DD-4C978C37A9E0}"/>
              </a:ext>
            </a:extLst>
          </p:cNvPr>
          <p:cNvSpPr txBox="1">
            <a:spLocks noChangeArrowheads="1"/>
          </p:cNvSpPr>
          <p:nvPr/>
        </p:nvSpPr>
        <p:spPr bwMode="auto">
          <a:xfrm>
            <a:off x="370136" y="944563"/>
            <a:ext cx="8307139" cy="299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s-ES" b="1" dirty="0">
                <a:solidFill>
                  <a:srgbClr val="FFC000"/>
                </a:solidFill>
              </a:rPr>
              <a:t>¿Cuáles son las oportunidades para ahorrar energía en motores eléctricos</a:t>
            </a:r>
            <a:r>
              <a:rPr lang="en-GB" b="1" dirty="0">
                <a:solidFill>
                  <a:srgbClr val="FFC000"/>
                </a:solidFill>
              </a:rPr>
              <a:t>?</a:t>
            </a:r>
          </a:p>
          <a:p>
            <a:pPr algn="just">
              <a:lnSpc>
                <a:spcPct val="150000"/>
              </a:lnSpc>
              <a:spcBef>
                <a:spcPct val="50000"/>
              </a:spcBef>
            </a:pPr>
            <a:r>
              <a:rPr lang="en-GB" altLang="en-US" sz="1800" b="1" dirty="0">
                <a:solidFill>
                  <a:schemeClr val="tx1">
                    <a:lumMod val="75000"/>
                    <a:lumOff val="25000"/>
                  </a:schemeClr>
                </a:solidFill>
              </a:rPr>
              <a:t>3.- </a:t>
            </a:r>
            <a:r>
              <a:rPr lang="es-ES" altLang="en-US" sz="1800" b="1" dirty="0">
                <a:solidFill>
                  <a:schemeClr val="tx1">
                    <a:lumMod val="75000"/>
                    <a:lumOff val="25000"/>
                  </a:schemeClr>
                </a:solidFill>
              </a:rPr>
              <a:t>Reemplazar los motores viejos por nuevos con alta eficiencia</a:t>
            </a:r>
            <a:r>
              <a:rPr lang="en-GB" altLang="en-US" sz="1800" b="1" dirty="0">
                <a:solidFill>
                  <a:schemeClr val="tx1">
                    <a:lumMod val="75000"/>
                    <a:lumOff val="25000"/>
                  </a:schemeClr>
                </a:solidFill>
              </a:rPr>
              <a:t>:</a:t>
            </a:r>
          </a:p>
          <a:p>
            <a:pPr algn="just">
              <a:lnSpc>
                <a:spcPct val="150000"/>
              </a:lnSpc>
              <a:spcBef>
                <a:spcPct val="50000"/>
              </a:spcBef>
            </a:pPr>
            <a:r>
              <a:rPr lang="es-ES" altLang="en-US" sz="1600" dirty="0">
                <a:solidFill>
                  <a:schemeClr val="tx1">
                    <a:lumMod val="75000"/>
                    <a:lumOff val="25000"/>
                  </a:schemeClr>
                </a:solidFill>
              </a:rPr>
              <a:t>En la actualidad, los requisitos de la norma EN 60024-30 publicados por la Comisión Europea clasifican la eficiencia energética en motores de 0,75 kW - 375 kW de 2, 4 y 6 polos.</a:t>
            </a:r>
            <a:endParaRPr lang="en-GB" altLang="en-US" sz="1800" dirty="0">
              <a:solidFill>
                <a:schemeClr val="tx1">
                  <a:lumMod val="75000"/>
                  <a:lumOff val="25000"/>
                </a:schemeClr>
              </a:solidFill>
            </a:endParaRPr>
          </a:p>
          <a:p>
            <a:pPr algn="just" eaLnBrk="1" hangingPunct="1">
              <a:lnSpc>
                <a:spcPct val="150000"/>
              </a:lnSpc>
              <a:spcBef>
                <a:spcPct val="50000"/>
              </a:spcBef>
            </a:pPr>
            <a:endParaRPr lang="en-GB" altLang="en-US" sz="1800" dirty="0"/>
          </a:p>
        </p:txBody>
      </p:sp>
      <p:grpSp>
        <p:nvGrpSpPr>
          <p:cNvPr id="2" name="Grupo 1">
            <a:extLst>
              <a:ext uri="{FF2B5EF4-FFF2-40B4-BE49-F238E27FC236}">
                <a16:creationId xmlns:a16="http://schemas.microsoft.com/office/drawing/2014/main" id="{B9308A1D-A416-47DA-A4A7-ECB7386BA884}"/>
              </a:ext>
            </a:extLst>
          </p:cNvPr>
          <p:cNvGrpSpPr/>
          <p:nvPr/>
        </p:nvGrpSpPr>
        <p:grpSpPr>
          <a:xfrm>
            <a:off x="293688" y="3402013"/>
            <a:ext cx="9426884" cy="1812925"/>
            <a:chOff x="293688" y="3402013"/>
            <a:chExt cx="9426884" cy="1812925"/>
          </a:xfrm>
        </p:grpSpPr>
        <p:sp>
          <p:nvSpPr>
            <p:cNvPr id="39940" name="Text Box 7">
              <a:extLst>
                <a:ext uri="{FF2B5EF4-FFF2-40B4-BE49-F238E27FC236}">
                  <a16:creationId xmlns:a16="http://schemas.microsoft.com/office/drawing/2014/main" id="{D7CB5760-DDF0-4C5A-8732-57FEC8634A5F}"/>
                </a:ext>
              </a:extLst>
            </p:cNvPr>
            <p:cNvSpPr txBox="1">
              <a:spLocks noChangeArrowheads="1"/>
            </p:cNvSpPr>
            <p:nvPr/>
          </p:nvSpPr>
          <p:spPr bwMode="auto">
            <a:xfrm>
              <a:off x="293688" y="4019550"/>
              <a:ext cx="17113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s-ES" altLang="en-US" sz="1800" dirty="0">
                  <a:solidFill>
                    <a:schemeClr val="tx1">
                      <a:lumMod val="75000"/>
                      <a:lumOff val="25000"/>
                    </a:schemeClr>
                  </a:solidFill>
                </a:rPr>
                <a:t>Clasificación</a:t>
              </a:r>
              <a:r>
                <a:rPr lang="en-GB" altLang="en-US" sz="1800" dirty="0">
                  <a:solidFill>
                    <a:schemeClr val="tx1">
                      <a:lumMod val="75000"/>
                      <a:lumOff val="25000"/>
                    </a:schemeClr>
                  </a:solidFill>
                </a:rPr>
                <a:t> </a:t>
              </a:r>
            </a:p>
            <a:p>
              <a:pPr algn="just" eaLnBrk="1" hangingPunct="1">
                <a:lnSpc>
                  <a:spcPct val="150000"/>
                </a:lnSpc>
                <a:spcBef>
                  <a:spcPct val="50000"/>
                </a:spcBef>
              </a:pPr>
              <a:endParaRPr lang="en-GB" altLang="en-US" sz="1800" dirty="0">
                <a:solidFill>
                  <a:schemeClr val="tx1">
                    <a:lumMod val="75000"/>
                    <a:lumOff val="25000"/>
                  </a:schemeClr>
                </a:solidFill>
              </a:endParaRPr>
            </a:p>
          </p:txBody>
        </p:sp>
        <p:sp>
          <p:nvSpPr>
            <p:cNvPr id="39941" name="4 Abrir llave">
              <a:extLst>
                <a:ext uri="{FF2B5EF4-FFF2-40B4-BE49-F238E27FC236}">
                  <a16:creationId xmlns:a16="http://schemas.microsoft.com/office/drawing/2014/main" id="{9105D5F4-AF51-43B2-B66B-F97F3A7AA81A}"/>
                </a:ext>
              </a:extLst>
            </p:cNvPr>
            <p:cNvSpPr>
              <a:spLocks/>
            </p:cNvSpPr>
            <p:nvPr/>
          </p:nvSpPr>
          <p:spPr bwMode="auto">
            <a:xfrm>
              <a:off x="1979613" y="3402013"/>
              <a:ext cx="647700" cy="1812925"/>
            </a:xfrm>
            <a:prstGeom prst="leftBrace">
              <a:avLst>
                <a:gd name="adj1" fmla="val 8345"/>
                <a:gd name="adj2" fmla="val 50000"/>
              </a:avLst>
            </a:prstGeom>
            <a:ln w="28575">
              <a:headEnd/>
              <a:tailEnd/>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endParaRPr lang="es-ES" altLang="en-US" dirty="0"/>
            </a:p>
          </p:txBody>
        </p:sp>
        <p:sp>
          <p:nvSpPr>
            <p:cNvPr id="39942" name="5 CuadroTexto">
              <a:extLst>
                <a:ext uri="{FF2B5EF4-FFF2-40B4-BE49-F238E27FC236}">
                  <a16:creationId xmlns:a16="http://schemas.microsoft.com/office/drawing/2014/main" id="{01CEBB85-FDB6-4E0D-8172-9D1DECF93C9D}"/>
                </a:ext>
              </a:extLst>
            </p:cNvPr>
            <p:cNvSpPr txBox="1">
              <a:spLocks noChangeArrowheads="1"/>
            </p:cNvSpPr>
            <p:nvPr/>
          </p:nvSpPr>
          <p:spPr bwMode="auto">
            <a:xfrm>
              <a:off x="2591110" y="3429000"/>
              <a:ext cx="7129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600" dirty="0">
                  <a:solidFill>
                    <a:schemeClr val="tx1">
                      <a:lumMod val="75000"/>
                      <a:lumOff val="25000"/>
                    </a:schemeClr>
                  </a:solidFill>
                </a:rPr>
                <a:t>IE1: </a:t>
              </a:r>
              <a:r>
                <a:rPr lang="es-ES" altLang="en-US" sz="1600" dirty="0">
                  <a:solidFill>
                    <a:schemeClr val="tx1">
                      <a:lumMod val="75000"/>
                      <a:lumOff val="25000"/>
                    </a:schemeClr>
                  </a:solidFill>
                </a:rPr>
                <a:t>Motores con una eficiencia estándar. Similar a EFF2</a:t>
              </a:r>
              <a:endParaRPr lang="en-GB" altLang="en-US" sz="1600" dirty="0">
                <a:solidFill>
                  <a:schemeClr val="tx1">
                    <a:lumMod val="75000"/>
                    <a:lumOff val="25000"/>
                  </a:schemeClr>
                </a:solidFill>
              </a:endParaRPr>
            </a:p>
          </p:txBody>
        </p:sp>
        <p:sp>
          <p:nvSpPr>
            <p:cNvPr id="39943" name="6 CuadroTexto">
              <a:extLst>
                <a:ext uri="{FF2B5EF4-FFF2-40B4-BE49-F238E27FC236}">
                  <a16:creationId xmlns:a16="http://schemas.microsoft.com/office/drawing/2014/main" id="{A5FB1C81-7B4E-4E01-B2D6-E234B8F381A0}"/>
                </a:ext>
              </a:extLst>
            </p:cNvPr>
            <p:cNvSpPr txBox="1">
              <a:spLocks noChangeArrowheads="1"/>
            </p:cNvSpPr>
            <p:nvPr/>
          </p:nvSpPr>
          <p:spPr bwMode="auto">
            <a:xfrm>
              <a:off x="2591110" y="3860800"/>
              <a:ext cx="6048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600" dirty="0">
                  <a:solidFill>
                    <a:schemeClr val="tx1">
                      <a:lumMod val="75000"/>
                      <a:lumOff val="25000"/>
                    </a:schemeClr>
                  </a:solidFill>
                </a:rPr>
                <a:t>IE2: </a:t>
              </a:r>
              <a:r>
                <a:rPr lang="es-ES" altLang="en-US" sz="1600" dirty="0">
                  <a:solidFill>
                    <a:schemeClr val="tx1">
                      <a:lumMod val="75000"/>
                      <a:lumOff val="25000"/>
                    </a:schemeClr>
                  </a:solidFill>
                </a:rPr>
                <a:t>Motores de alta eficiencia, similares a EFF1</a:t>
              </a:r>
              <a:r>
                <a:rPr lang="en-GB" altLang="en-US" sz="1600" dirty="0">
                  <a:solidFill>
                    <a:schemeClr val="tx1">
                      <a:lumMod val="75000"/>
                      <a:lumOff val="25000"/>
                    </a:schemeClr>
                  </a:solidFill>
                </a:rPr>
                <a:t>.</a:t>
              </a:r>
            </a:p>
          </p:txBody>
        </p:sp>
        <p:sp>
          <p:nvSpPr>
            <p:cNvPr id="39944" name="7 CuadroTexto">
              <a:extLst>
                <a:ext uri="{FF2B5EF4-FFF2-40B4-BE49-F238E27FC236}">
                  <a16:creationId xmlns:a16="http://schemas.microsoft.com/office/drawing/2014/main" id="{69423CF9-BD74-495C-BC90-5BFD15BBA450}"/>
                </a:ext>
              </a:extLst>
            </p:cNvPr>
            <p:cNvSpPr txBox="1">
              <a:spLocks noChangeArrowheads="1"/>
            </p:cNvSpPr>
            <p:nvPr/>
          </p:nvSpPr>
          <p:spPr bwMode="auto">
            <a:xfrm>
              <a:off x="2591111" y="4292600"/>
              <a:ext cx="63373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600" dirty="0">
                  <a:solidFill>
                    <a:schemeClr val="tx1">
                      <a:lumMod val="75000"/>
                      <a:lumOff val="25000"/>
                    </a:schemeClr>
                  </a:solidFill>
                </a:rPr>
                <a:t>IE3: </a:t>
              </a:r>
              <a:r>
                <a:rPr lang="es-ES" altLang="en-US" sz="1600" dirty="0">
                  <a:solidFill>
                    <a:schemeClr val="tx1">
                      <a:lumMod val="75000"/>
                      <a:lumOff val="25000"/>
                    </a:schemeClr>
                  </a:solidFill>
                </a:rPr>
                <a:t>Motores más eficientes energéticamente. Las pérdidas se reducen en un 15%.</a:t>
              </a:r>
              <a:endParaRPr lang="en-GB" altLang="en-US" sz="1600" dirty="0">
                <a:solidFill>
                  <a:schemeClr val="tx1">
                    <a:lumMod val="75000"/>
                    <a:lumOff val="25000"/>
                  </a:schemeClr>
                </a:solidFill>
              </a:endParaRPr>
            </a:p>
          </p:txBody>
        </p:sp>
        <p:sp>
          <p:nvSpPr>
            <p:cNvPr id="39945" name="7 CuadroTexto">
              <a:extLst>
                <a:ext uri="{FF2B5EF4-FFF2-40B4-BE49-F238E27FC236}">
                  <a16:creationId xmlns:a16="http://schemas.microsoft.com/office/drawing/2014/main" id="{B9724CC4-851D-4DB7-98B4-F8244F7B7461}"/>
                </a:ext>
              </a:extLst>
            </p:cNvPr>
            <p:cNvSpPr txBox="1">
              <a:spLocks noChangeArrowheads="1"/>
            </p:cNvSpPr>
            <p:nvPr/>
          </p:nvSpPr>
          <p:spPr bwMode="auto">
            <a:xfrm>
              <a:off x="2591110" y="4857210"/>
              <a:ext cx="6696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sz="1600" dirty="0">
                  <a:solidFill>
                    <a:schemeClr val="tx1">
                      <a:lumMod val="75000"/>
                      <a:lumOff val="25000"/>
                    </a:schemeClr>
                  </a:solidFill>
                </a:rPr>
                <a:t>IE4: </a:t>
              </a:r>
              <a:r>
                <a:rPr lang="es-ES" altLang="en-US" sz="1600" dirty="0">
                  <a:solidFill>
                    <a:schemeClr val="tx1">
                      <a:lumMod val="75000"/>
                      <a:lumOff val="25000"/>
                    </a:schemeClr>
                  </a:solidFill>
                </a:rPr>
                <a:t>Motores de eficiencia super premium.</a:t>
              </a:r>
            </a:p>
          </p:txBody>
        </p:sp>
      </p:grpSp>
      <p:grpSp>
        <p:nvGrpSpPr>
          <p:cNvPr id="11" name="Grupo 10">
            <a:extLst>
              <a:ext uri="{FF2B5EF4-FFF2-40B4-BE49-F238E27FC236}">
                <a16:creationId xmlns:a16="http://schemas.microsoft.com/office/drawing/2014/main" id="{5AF83E58-B803-44DD-93A5-028B88CAEEB7}"/>
              </a:ext>
            </a:extLst>
          </p:cNvPr>
          <p:cNvGrpSpPr/>
          <p:nvPr/>
        </p:nvGrpSpPr>
        <p:grpSpPr>
          <a:xfrm>
            <a:off x="14545" y="8620"/>
            <a:ext cx="8759319" cy="718955"/>
            <a:chOff x="14545" y="8620"/>
            <a:chExt cx="8759319" cy="718955"/>
          </a:xfrm>
        </p:grpSpPr>
        <p:grpSp>
          <p:nvGrpSpPr>
            <p:cNvPr id="12" name="Grupo 11">
              <a:extLst>
                <a:ext uri="{FF2B5EF4-FFF2-40B4-BE49-F238E27FC236}">
                  <a16:creationId xmlns:a16="http://schemas.microsoft.com/office/drawing/2014/main" id="{3A9076C2-BDC3-4F13-AF5B-0B24DF14030E}"/>
                </a:ext>
              </a:extLst>
            </p:cNvPr>
            <p:cNvGrpSpPr/>
            <p:nvPr/>
          </p:nvGrpSpPr>
          <p:grpSpPr>
            <a:xfrm>
              <a:off x="370136" y="236507"/>
              <a:ext cx="8403728" cy="491068"/>
              <a:chOff x="370136" y="273636"/>
              <a:chExt cx="8403728" cy="491068"/>
            </a:xfrm>
          </p:grpSpPr>
          <p:sp>
            <p:nvSpPr>
              <p:cNvPr id="15" name="Titel 1">
                <a:extLst>
                  <a:ext uri="{FF2B5EF4-FFF2-40B4-BE49-F238E27FC236}">
                    <a16:creationId xmlns:a16="http://schemas.microsoft.com/office/drawing/2014/main" id="{1917E15F-97E0-4E82-8054-13F8AD9B0B5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810952ED-BA9B-41E2-A600-6E0A6D4D9FC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3" name="Round Diagonal Corner Rectangle 9">
              <a:extLst>
                <a:ext uri="{FF2B5EF4-FFF2-40B4-BE49-F238E27FC236}">
                  <a16:creationId xmlns:a16="http://schemas.microsoft.com/office/drawing/2014/main" id="{4C218F2A-56AA-4514-B46E-93D7A6792686}"/>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 name="TextBox 3">
              <a:extLst>
                <a:ext uri="{FF2B5EF4-FFF2-40B4-BE49-F238E27FC236}">
                  <a16:creationId xmlns:a16="http://schemas.microsoft.com/office/drawing/2014/main" id="{F9AA88A8-E22F-4F2A-8B16-A8089ECF81AB}"/>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40E1616-CCD9-4051-95C6-6229A6BDD83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192" t="14700" r="11110" b="11801"/>
          <a:stretch/>
        </p:blipFill>
        <p:spPr>
          <a:xfrm>
            <a:off x="5335534" y="2878520"/>
            <a:ext cx="3456384" cy="3269552"/>
          </a:xfrm>
          <a:prstGeom prst="rect">
            <a:avLst/>
          </a:prstGeom>
        </p:spPr>
      </p:pic>
      <p:sp>
        <p:nvSpPr>
          <p:cNvPr id="13" name="Rectángulo 12">
            <a:extLst>
              <a:ext uri="{FF2B5EF4-FFF2-40B4-BE49-F238E27FC236}">
                <a16:creationId xmlns:a16="http://schemas.microsoft.com/office/drawing/2014/main" id="{77EC2D79-84F6-43E4-9D4A-9C7A5A2373E5}"/>
              </a:ext>
            </a:extLst>
          </p:cNvPr>
          <p:cNvSpPr/>
          <p:nvPr/>
        </p:nvSpPr>
        <p:spPr>
          <a:xfrm>
            <a:off x="4642961" y="2546941"/>
            <a:ext cx="4432357" cy="374441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914" name="Text Box 7">
            <a:extLst>
              <a:ext uri="{FF2B5EF4-FFF2-40B4-BE49-F238E27FC236}">
                <a16:creationId xmlns:a16="http://schemas.microsoft.com/office/drawing/2014/main" id="{08F3EECC-0922-44BC-82E0-6B56D787F4C2}"/>
              </a:ext>
            </a:extLst>
          </p:cNvPr>
          <p:cNvSpPr txBox="1">
            <a:spLocks noChangeArrowheads="1"/>
          </p:cNvSpPr>
          <p:nvPr/>
        </p:nvSpPr>
        <p:spPr bwMode="auto">
          <a:xfrm>
            <a:off x="304513" y="1057686"/>
            <a:ext cx="8393054" cy="3709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ct val="150000"/>
              </a:lnSpc>
              <a:spcBef>
                <a:spcPct val="50000"/>
              </a:spcBef>
              <a:defRPr/>
            </a:pPr>
            <a:r>
              <a:rPr lang="es-ES" altLang="en-US" b="1" dirty="0">
                <a:solidFill>
                  <a:srgbClr val="FFC000"/>
                </a:solidFill>
              </a:rPr>
              <a:t>Legislación:</a:t>
            </a:r>
          </a:p>
          <a:p>
            <a:pPr marL="285750" indent="-285750" algn="just" eaLnBrk="1" hangingPunct="1">
              <a:lnSpc>
                <a:spcPct val="150000"/>
              </a:lnSpc>
              <a:spcBef>
                <a:spcPct val="50000"/>
              </a:spcBef>
              <a:buFont typeface="Wingdings" panose="05000000000000000000" pitchFamily="2" charset="2"/>
              <a:buChar char="§"/>
              <a:defRPr/>
            </a:pPr>
            <a:r>
              <a:rPr lang="es-ES" altLang="en-US" sz="1600" dirty="0">
                <a:solidFill>
                  <a:schemeClr val="tx1">
                    <a:lumMod val="75000"/>
                    <a:lumOff val="25000"/>
                  </a:schemeClr>
                </a:solidFill>
              </a:rPr>
              <a:t>EU MEPS (Estándar Europeo de Rendimiento Energético Mínimo)</a:t>
            </a:r>
          </a:p>
          <a:p>
            <a:pPr marL="285750" indent="-285750" algn="just" eaLnBrk="1" hangingPunct="1">
              <a:lnSpc>
                <a:spcPct val="150000"/>
              </a:lnSpc>
              <a:spcBef>
                <a:spcPct val="50000"/>
              </a:spcBef>
              <a:buFont typeface="Wingdings" panose="05000000000000000000" pitchFamily="2" charset="2"/>
              <a:buChar char="§"/>
              <a:defRPr/>
            </a:pPr>
            <a:r>
              <a:rPr lang="es-ES" altLang="en-US" sz="1600" dirty="0">
                <a:solidFill>
                  <a:schemeClr val="tx1">
                    <a:lumMod val="75000"/>
                    <a:lumOff val="25000"/>
                  </a:schemeClr>
                </a:solidFill>
              </a:rPr>
              <a:t>En julio de 2009 se publicó la legislación de la Comisión Europea, que establece los requisitos de diseño ecológico para los motores.</a:t>
            </a:r>
          </a:p>
          <a:p>
            <a:pPr marL="285750" indent="-285750" algn="just" eaLnBrk="1" hangingPunct="1">
              <a:lnSpc>
                <a:spcPct val="150000"/>
              </a:lnSpc>
              <a:spcBef>
                <a:spcPct val="50000"/>
              </a:spcBef>
              <a:buFont typeface="Wingdings" panose="05000000000000000000" pitchFamily="2" charset="2"/>
              <a:buChar char="§"/>
              <a:defRPr/>
            </a:pPr>
            <a:r>
              <a:rPr lang="es-ES" altLang="en-US" sz="1600" dirty="0">
                <a:solidFill>
                  <a:schemeClr val="tx1">
                    <a:lumMod val="75000"/>
                    <a:lumOff val="25000"/>
                  </a:schemeClr>
                </a:solidFill>
              </a:rPr>
              <a:t>En junio de 2011, los motores de 0,75 kW a 375 kW deberán tener una eficiencia mínima de IE2</a:t>
            </a:r>
          </a:p>
          <a:p>
            <a:pPr marL="285750" indent="-285750" algn="just" eaLnBrk="1" hangingPunct="1">
              <a:lnSpc>
                <a:spcPct val="150000"/>
              </a:lnSpc>
              <a:spcBef>
                <a:spcPct val="50000"/>
              </a:spcBef>
              <a:buFont typeface="Wingdings" panose="05000000000000000000" pitchFamily="2" charset="2"/>
              <a:buChar char="§"/>
              <a:defRPr/>
            </a:pPr>
            <a:r>
              <a:rPr lang="es-ES" altLang="en-US" sz="1600" dirty="0">
                <a:solidFill>
                  <a:schemeClr val="tx1">
                    <a:lumMod val="75000"/>
                    <a:lumOff val="25000"/>
                  </a:schemeClr>
                </a:solidFill>
              </a:rPr>
              <a:t>A partir de 2015 el rendimiento mínimo de los motores de 7,5 kW a 375 kW será IE3.</a:t>
            </a:r>
          </a:p>
          <a:p>
            <a:pPr marL="285750" indent="-285750" algn="just" eaLnBrk="1" hangingPunct="1">
              <a:lnSpc>
                <a:spcPct val="150000"/>
              </a:lnSpc>
              <a:spcBef>
                <a:spcPct val="50000"/>
              </a:spcBef>
              <a:buFont typeface="Wingdings" panose="05000000000000000000" pitchFamily="2" charset="2"/>
              <a:buChar char="§"/>
              <a:defRPr/>
            </a:pPr>
            <a:r>
              <a:rPr lang="es-ES" altLang="en-US" sz="1600" dirty="0">
                <a:solidFill>
                  <a:schemeClr val="tx1">
                    <a:lumMod val="75000"/>
                    <a:lumOff val="25000"/>
                  </a:schemeClr>
                </a:solidFill>
              </a:rPr>
              <a:t>A partir de 2017 esta obligación se extenderá a los motores de 0,75 kW a 5,5 kW.</a:t>
            </a:r>
          </a:p>
        </p:txBody>
      </p:sp>
      <p:grpSp>
        <p:nvGrpSpPr>
          <p:cNvPr id="5" name="Grupo 4">
            <a:extLst>
              <a:ext uri="{FF2B5EF4-FFF2-40B4-BE49-F238E27FC236}">
                <a16:creationId xmlns:a16="http://schemas.microsoft.com/office/drawing/2014/main" id="{77ED1400-21A7-4EF2-9F96-E5E8866F3342}"/>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C2E1B56A-6A53-4E5E-A00E-5E3AC89C1B90}"/>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3B11F785-C4D8-4202-8614-A903B4FA3F8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D86E5584-8D29-402C-8A8B-590057707D3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1291AE36-3E91-4262-B4C3-1275B6EB8CF4}"/>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5CD6C112-ACEF-4611-B1B6-B0BE0B0271FF}"/>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a:extLst>
              <a:ext uri="{FF2B5EF4-FFF2-40B4-BE49-F238E27FC236}">
                <a16:creationId xmlns:a16="http://schemas.microsoft.com/office/drawing/2014/main" id="{B0B1EA22-9504-4211-9F67-55A17FDF1194}"/>
              </a:ext>
            </a:extLst>
          </p:cNvPr>
          <p:cNvSpPr txBox="1">
            <a:spLocks noChangeArrowheads="1"/>
          </p:cNvSpPr>
          <p:nvPr/>
        </p:nvSpPr>
        <p:spPr bwMode="auto">
          <a:xfrm>
            <a:off x="370136" y="1115698"/>
            <a:ext cx="8582025"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defRPr/>
            </a:pPr>
            <a:r>
              <a:rPr lang="es-ES" altLang="en-US" sz="1800" b="1" dirty="0">
                <a:solidFill>
                  <a:srgbClr val="FFC000"/>
                </a:solidFill>
              </a:rPr>
              <a:t>Legislación:</a:t>
            </a:r>
          </a:p>
        </p:txBody>
      </p:sp>
      <p:sp>
        <p:nvSpPr>
          <p:cNvPr id="42008" name="3 CuadroTexto">
            <a:extLst>
              <a:ext uri="{FF2B5EF4-FFF2-40B4-BE49-F238E27FC236}">
                <a16:creationId xmlns:a16="http://schemas.microsoft.com/office/drawing/2014/main" id="{CCDAD229-D06A-4205-AF35-EDFB1E43640E}"/>
              </a:ext>
            </a:extLst>
          </p:cNvPr>
          <p:cNvSpPr txBox="1">
            <a:spLocks noChangeArrowheads="1"/>
          </p:cNvSpPr>
          <p:nvPr/>
        </p:nvSpPr>
        <p:spPr bwMode="auto">
          <a:xfrm>
            <a:off x="827335" y="4413877"/>
            <a:ext cx="7667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sz="1800" dirty="0">
                <a:solidFill>
                  <a:schemeClr val="tx1">
                    <a:lumMod val="75000"/>
                    <a:lumOff val="25000"/>
                  </a:schemeClr>
                </a:solidFill>
              </a:rPr>
              <a:t>La legislación IEC 60034 es más amplia que la EU MEPS porque incluye todos los tipos de motores (atmósfera explosiva, motores de freno).</a:t>
            </a:r>
            <a:endParaRPr lang="en-GB" altLang="en-US" sz="1800" dirty="0">
              <a:solidFill>
                <a:schemeClr val="tx1">
                  <a:lumMod val="75000"/>
                  <a:lumOff val="25000"/>
                </a:schemeClr>
              </a:solidFill>
            </a:endParaRPr>
          </a:p>
        </p:txBody>
      </p:sp>
      <p:grpSp>
        <p:nvGrpSpPr>
          <p:cNvPr id="7" name="Grupo 6">
            <a:extLst>
              <a:ext uri="{FF2B5EF4-FFF2-40B4-BE49-F238E27FC236}">
                <a16:creationId xmlns:a16="http://schemas.microsoft.com/office/drawing/2014/main" id="{B5D92894-6BF1-4CB8-8D0B-6AD3685A2C08}"/>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60FF93D5-A5E8-47BE-84A0-90AAE4100ADB}"/>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330ED897-2E56-4DBB-9138-A962A7F0189F}"/>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CEB7BAC1-0C2A-4C24-A285-056AAD7ABF9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DEB88840-A966-4281-96B3-EBE47E1ED655}"/>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FD2E276F-7936-4CA1-A4A1-148DD1BF4A9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graphicFrame>
        <p:nvGraphicFramePr>
          <p:cNvPr id="13" name="Tabla 12">
            <a:extLst>
              <a:ext uri="{FF2B5EF4-FFF2-40B4-BE49-F238E27FC236}">
                <a16:creationId xmlns:a16="http://schemas.microsoft.com/office/drawing/2014/main" id="{38D1EFC7-5FCE-4CC7-BCB7-D09AAC456AEB}"/>
              </a:ext>
            </a:extLst>
          </p:cNvPr>
          <p:cNvGraphicFramePr>
            <a:graphicFrameLocks noGrp="1"/>
          </p:cNvGraphicFramePr>
          <p:nvPr>
            <p:extLst>
              <p:ext uri="{D42A27DB-BD31-4B8C-83A1-F6EECF244321}">
                <p14:modId xmlns:p14="http://schemas.microsoft.com/office/powerpoint/2010/main" val="1685647122"/>
              </p:ext>
            </p:extLst>
          </p:nvPr>
        </p:nvGraphicFramePr>
        <p:xfrm>
          <a:off x="1151620" y="2180334"/>
          <a:ext cx="6840759" cy="1849120"/>
        </p:xfrm>
        <a:graphic>
          <a:graphicData uri="http://schemas.openxmlformats.org/drawingml/2006/table">
            <a:tbl>
              <a:tblPr bandRow="1">
                <a:tableStyleId>{5C22544A-7EE6-4342-B048-85BDC9FD1C3A}</a:tableStyleId>
              </a:tblPr>
              <a:tblGrid>
                <a:gridCol w="3409815">
                  <a:extLst>
                    <a:ext uri="{9D8B030D-6E8A-4147-A177-3AD203B41FA5}">
                      <a16:colId xmlns:a16="http://schemas.microsoft.com/office/drawing/2014/main" val="1259084843"/>
                    </a:ext>
                  </a:extLst>
                </a:gridCol>
                <a:gridCol w="3430944">
                  <a:extLst>
                    <a:ext uri="{9D8B030D-6E8A-4147-A177-3AD203B41FA5}">
                      <a16:colId xmlns:a16="http://schemas.microsoft.com/office/drawing/2014/main" val="3198202471"/>
                    </a:ext>
                  </a:extLst>
                </a:gridCol>
              </a:tblGrid>
              <a:tr h="25897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800" b="1" dirty="0">
                          <a:solidFill>
                            <a:schemeClr val="tx1"/>
                          </a:solidFill>
                          <a:latin typeface="Arial" panose="020B0604020202020204" pitchFamily="34" charset="0"/>
                          <a:cs typeface="Arial" panose="020B0604020202020204" pitchFamily="34" charset="0"/>
                        </a:rPr>
                        <a:t>IEC 60034</a:t>
                      </a:r>
                      <a:endParaRPr lang="es-ES" sz="1800" b="1" dirty="0">
                        <a:latin typeface="Arial" panose="020B0604020202020204" pitchFamily="34" charset="0"/>
                        <a:cs typeface="Arial" panose="020B0604020202020204" pitchFamily="34" charset="0"/>
                      </a:endParaRPr>
                    </a:p>
                  </a:txBody>
                  <a:tcPr>
                    <a:solidFill>
                      <a:srgbClr val="FFC00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b="1" dirty="0">
                          <a:latin typeface="Arial" panose="020B0604020202020204" pitchFamily="34" charset="0"/>
                          <a:cs typeface="Arial" panose="020B0604020202020204" pitchFamily="34" charset="0"/>
                        </a:rPr>
                        <a:t>CEMEP</a:t>
                      </a:r>
                    </a:p>
                  </a:txBody>
                  <a:tcPr>
                    <a:solidFill>
                      <a:srgbClr val="FFC000"/>
                    </a:solidFill>
                  </a:tcPr>
                </a:tc>
                <a:extLst>
                  <a:ext uri="{0D108BD9-81ED-4DB2-BD59-A6C34878D82A}">
                    <a16:rowId xmlns:a16="http://schemas.microsoft.com/office/drawing/2014/main" val="1786670265"/>
                  </a:ext>
                </a:extLst>
              </a:tr>
              <a:tr h="370840">
                <a:tc>
                  <a:txBody>
                    <a:bodyPr/>
                    <a:lstStyle/>
                    <a:p>
                      <a:pPr algn="ctr"/>
                      <a:r>
                        <a:rPr lang="es-ES" sz="1600" dirty="0"/>
                        <a:t>IE4 Eficiencia súper premium</a:t>
                      </a:r>
                    </a:p>
                  </a:txBody>
                  <a:tcPr anchor="ctr">
                    <a:solidFill>
                      <a:srgbClr val="E7EEEF"/>
                    </a:solidFill>
                  </a:tcPr>
                </a:tc>
                <a:tc>
                  <a:txBody>
                    <a:bodyPr/>
                    <a:lstStyle/>
                    <a:p>
                      <a:pPr algn="ctr"/>
                      <a:endParaRPr lang="es-ES" sz="1600" dirty="0"/>
                    </a:p>
                  </a:txBody>
                  <a:tcPr anchor="ctr">
                    <a:solidFill>
                      <a:srgbClr val="E7EEEF"/>
                    </a:solidFill>
                  </a:tcPr>
                </a:tc>
                <a:extLst>
                  <a:ext uri="{0D108BD9-81ED-4DB2-BD59-A6C34878D82A}">
                    <a16:rowId xmlns:a16="http://schemas.microsoft.com/office/drawing/2014/main" val="2953285026"/>
                  </a:ext>
                </a:extLst>
              </a:tr>
              <a:tr h="370840">
                <a:tc>
                  <a:txBody>
                    <a:bodyPr/>
                    <a:lstStyle/>
                    <a:p>
                      <a:pPr algn="ctr"/>
                      <a:r>
                        <a:rPr lang="es-ES" sz="1600" dirty="0"/>
                        <a:t>IE3 Eficiencia premium</a:t>
                      </a:r>
                    </a:p>
                  </a:txBody>
                  <a:tcPr anchor="ctr">
                    <a:solidFill>
                      <a:srgbClr val="E7EEEF"/>
                    </a:solidFill>
                  </a:tcPr>
                </a:tc>
                <a:tc>
                  <a:txBody>
                    <a:bodyPr/>
                    <a:lstStyle/>
                    <a:p>
                      <a:pPr algn="ctr"/>
                      <a:endParaRPr lang="es-ES" sz="1600" dirty="0"/>
                    </a:p>
                  </a:txBody>
                  <a:tcPr anchor="ctr">
                    <a:solidFill>
                      <a:srgbClr val="E7EEEF"/>
                    </a:solidFill>
                  </a:tcPr>
                </a:tc>
                <a:extLst>
                  <a:ext uri="{0D108BD9-81ED-4DB2-BD59-A6C34878D82A}">
                    <a16:rowId xmlns:a16="http://schemas.microsoft.com/office/drawing/2014/main" val="97721307"/>
                  </a:ext>
                </a:extLst>
              </a:tr>
              <a:tr h="370840">
                <a:tc>
                  <a:txBody>
                    <a:bodyPr/>
                    <a:lstStyle/>
                    <a:p>
                      <a:pPr algn="ctr"/>
                      <a:r>
                        <a:rPr lang="es-ES" sz="1600" dirty="0"/>
                        <a:t>IE2 Eficiencia alta</a:t>
                      </a:r>
                    </a:p>
                  </a:txBody>
                  <a:tcPr anchor="ctr">
                    <a:solidFill>
                      <a:srgbClr val="E7EE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EFF1</a:t>
                      </a:r>
                    </a:p>
                  </a:txBody>
                  <a:tcPr anchor="ctr">
                    <a:solidFill>
                      <a:srgbClr val="E7EEEF"/>
                    </a:solidFill>
                  </a:tcPr>
                </a:tc>
                <a:extLst>
                  <a:ext uri="{0D108BD9-81ED-4DB2-BD59-A6C34878D82A}">
                    <a16:rowId xmlns:a16="http://schemas.microsoft.com/office/drawing/2014/main" val="2640489836"/>
                  </a:ext>
                </a:extLst>
              </a:tr>
              <a:tr h="370840">
                <a:tc>
                  <a:txBody>
                    <a:bodyPr/>
                    <a:lstStyle/>
                    <a:p>
                      <a:pPr algn="ctr"/>
                      <a:r>
                        <a:rPr lang="es-ES" sz="1600" dirty="0"/>
                        <a:t>IE1 Eficiencia estándar</a:t>
                      </a:r>
                    </a:p>
                  </a:txBody>
                  <a:tcPr anchor="ctr">
                    <a:solidFill>
                      <a:srgbClr val="E7EEEF"/>
                    </a:solidFill>
                  </a:tcPr>
                </a:tc>
                <a:tc>
                  <a:txBody>
                    <a:bodyPr/>
                    <a:lstStyle/>
                    <a:p>
                      <a:pPr algn="ctr"/>
                      <a:r>
                        <a:rPr lang="es-ES" sz="1600" dirty="0"/>
                        <a:t>EFF2</a:t>
                      </a:r>
                    </a:p>
                  </a:txBody>
                  <a:tcPr anchor="ctr">
                    <a:solidFill>
                      <a:srgbClr val="E7EEEF"/>
                    </a:solidFill>
                  </a:tcPr>
                </a:tc>
                <a:extLst>
                  <a:ext uri="{0D108BD9-81ED-4DB2-BD59-A6C34878D82A}">
                    <a16:rowId xmlns:a16="http://schemas.microsoft.com/office/drawing/2014/main" val="384113824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BF4A762D-C374-4FB7-B60C-A54124697637}"/>
              </a:ext>
            </a:extLst>
          </p:cNvPr>
          <p:cNvSpPr txBox="1">
            <a:spLocks noChangeArrowheads="1"/>
          </p:cNvSpPr>
          <p:nvPr/>
        </p:nvSpPr>
        <p:spPr bwMode="auto">
          <a:xfrm>
            <a:off x="370136" y="860425"/>
            <a:ext cx="85820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just">
              <a:spcBef>
                <a:spcPct val="50000"/>
              </a:spcBef>
              <a:defRPr/>
            </a:pPr>
            <a:r>
              <a:rPr lang="es-ES" b="1" dirty="0">
                <a:solidFill>
                  <a:srgbClr val="FFC000"/>
                </a:solidFill>
              </a:rPr>
              <a:t>¿Cuáles son las oportunidades para ahorrar energía en motores eléctricos?</a:t>
            </a:r>
          </a:p>
          <a:p>
            <a:pPr algn="just">
              <a:lnSpc>
                <a:spcPct val="150000"/>
              </a:lnSpc>
              <a:spcBef>
                <a:spcPct val="50000"/>
              </a:spcBef>
            </a:pPr>
            <a:r>
              <a:rPr lang="es-ES" sz="1600" b="1" dirty="0">
                <a:solidFill>
                  <a:schemeClr val="tx1">
                    <a:lumMod val="75000"/>
                    <a:lumOff val="25000"/>
                  </a:schemeClr>
                </a:solidFill>
                <a:latin typeface="Arial" charset="0"/>
                <a:cs typeface="+mn-cs"/>
              </a:rPr>
              <a:t>3.- </a:t>
            </a:r>
            <a:r>
              <a:rPr lang="es-ES" altLang="en-US" sz="1600" b="1" dirty="0">
                <a:solidFill>
                  <a:schemeClr val="tx1">
                    <a:lumMod val="75000"/>
                    <a:lumOff val="25000"/>
                  </a:schemeClr>
                </a:solidFill>
              </a:rPr>
              <a:t>Reemplazar los motores viejos por nuevos con alta eficiencia</a:t>
            </a:r>
            <a:r>
              <a:rPr lang="es-ES" sz="1600" b="1" dirty="0">
                <a:solidFill>
                  <a:schemeClr val="tx1">
                    <a:lumMod val="75000"/>
                    <a:lumOff val="25000"/>
                  </a:schemeClr>
                </a:solidFill>
                <a:latin typeface="Arial" charset="0"/>
                <a:cs typeface="+mn-cs"/>
              </a:rPr>
              <a:t>.</a:t>
            </a:r>
          </a:p>
          <a:p>
            <a:pPr algn="just" eaLnBrk="1" hangingPunct="1">
              <a:lnSpc>
                <a:spcPct val="150000"/>
              </a:lnSpc>
              <a:spcBef>
                <a:spcPct val="50000"/>
              </a:spcBef>
              <a:defRPr/>
            </a:pPr>
            <a:r>
              <a:rPr lang="es-ES" sz="1600" b="1" dirty="0">
                <a:solidFill>
                  <a:schemeClr val="tx1">
                    <a:lumMod val="75000"/>
                    <a:lumOff val="25000"/>
                  </a:schemeClr>
                </a:solidFill>
              </a:rPr>
              <a:t>Características de los motores de alta eficiencia energética:</a:t>
            </a:r>
          </a:p>
          <a:p>
            <a:pPr marL="285750" indent="-285750" algn="just" eaLnBrk="1" hangingPunct="1">
              <a:spcBef>
                <a:spcPct val="50000"/>
              </a:spcBef>
              <a:buFont typeface="Arial" pitchFamily="34" charset="0"/>
              <a:buChar char="•"/>
              <a:defRPr/>
            </a:pPr>
            <a:r>
              <a:rPr lang="es-ES" sz="1600" dirty="0">
                <a:solidFill>
                  <a:schemeClr val="tx1">
                    <a:lumMod val="75000"/>
                    <a:lumOff val="25000"/>
                  </a:schemeClr>
                </a:solidFill>
              </a:rPr>
              <a:t>Más superficie conductora por lo que la resistencia es menor y también las pérdidas por el efecto Joule.</a:t>
            </a:r>
          </a:p>
          <a:p>
            <a:pPr algn="just" eaLnBrk="1" hangingPunct="1">
              <a:spcBef>
                <a:spcPct val="50000"/>
              </a:spcBef>
              <a:defRPr/>
            </a:pPr>
            <a:r>
              <a:rPr lang="es-ES" sz="1600" dirty="0">
                <a:solidFill>
                  <a:schemeClr val="tx1">
                    <a:lumMod val="75000"/>
                    <a:lumOff val="25000"/>
                  </a:schemeClr>
                </a:solidFill>
              </a:rPr>
              <a:t>	(Pérdidas = I</a:t>
            </a:r>
            <a:r>
              <a:rPr lang="es-ES" sz="1600" baseline="30000" dirty="0">
                <a:solidFill>
                  <a:schemeClr val="tx1">
                    <a:lumMod val="75000"/>
                    <a:lumOff val="25000"/>
                  </a:schemeClr>
                </a:solidFill>
              </a:rPr>
              <a:t>2</a:t>
            </a:r>
            <a:r>
              <a:rPr lang="es-ES" sz="1600" dirty="0">
                <a:solidFill>
                  <a:schemeClr val="tx1">
                    <a:lumMod val="75000"/>
                    <a:lumOff val="25000"/>
                  </a:schemeClr>
                </a:solidFill>
              </a:rPr>
              <a:t> * R) disminuirán.</a:t>
            </a:r>
          </a:p>
          <a:p>
            <a:pPr marL="285750" indent="-285750" algn="just" eaLnBrk="1" hangingPunct="1">
              <a:spcBef>
                <a:spcPct val="50000"/>
              </a:spcBef>
              <a:buFont typeface="Arial" pitchFamily="34" charset="0"/>
              <a:buChar char="•"/>
              <a:defRPr/>
            </a:pPr>
            <a:r>
              <a:rPr lang="es-ES" sz="1600" dirty="0">
                <a:solidFill>
                  <a:schemeClr val="tx1">
                    <a:lumMod val="75000"/>
                    <a:lumOff val="25000"/>
                  </a:schemeClr>
                </a:solidFill>
              </a:rPr>
              <a:t>Uso del acero con mejores propiedades magnéticas.</a:t>
            </a:r>
          </a:p>
          <a:p>
            <a:pPr marL="285750" indent="-285750" algn="just" eaLnBrk="1" hangingPunct="1">
              <a:spcBef>
                <a:spcPct val="50000"/>
              </a:spcBef>
              <a:buFont typeface="Arial" pitchFamily="34" charset="0"/>
              <a:buChar char="•"/>
              <a:defRPr/>
            </a:pPr>
            <a:r>
              <a:rPr lang="es-ES" sz="1600" dirty="0">
                <a:solidFill>
                  <a:schemeClr val="tx1">
                    <a:lumMod val="75000"/>
                    <a:lumOff val="25000"/>
                  </a:schemeClr>
                </a:solidFill>
              </a:rPr>
              <a:t>Operan a temperaturas más bajas.</a:t>
            </a:r>
          </a:p>
          <a:p>
            <a:pPr marL="285750" indent="-285750" algn="just" eaLnBrk="1" hangingPunct="1">
              <a:spcBef>
                <a:spcPct val="50000"/>
              </a:spcBef>
              <a:buFont typeface="Arial" pitchFamily="34" charset="0"/>
              <a:buChar char="•"/>
              <a:defRPr/>
            </a:pPr>
            <a:r>
              <a:rPr lang="es-ES" sz="1600" dirty="0">
                <a:solidFill>
                  <a:schemeClr val="tx1">
                    <a:lumMod val="75000"/>
                    <a:lumOff val="25000"/>
                  </a:schemeClr>
                </a:solidFill>
              </a:rPr>
              <a:t>Resisten mejor la variación de tensión y la existencia de armónicos.</a:t>
            </a:r>
          </a:p>
          <a:p>
            <a:pPr marL="285750" indent="-285750" algn="just" eaLnBrk="1" hangingPunct="1">
              <a:spcBef>
                <a:spcPct val="50000"/>
              </a:spcBef>
              <a:buFont typeface="Arial" pitchFamily="34" charset="0"/>
              <a:buChar char="•"/>
              <a:defRPr/>
            </a:pPr>
            <a:r>
              <a:rPr lang="es-ES" sz="1600" dirty="0">
                <a:solidFill>
                  <a:schemeClr val="tx1">
                    <a:lumMod val="75000"/>
                    <a:lumOff val="25000"/>
                  </a:schemeClr>
                </a:solidFill>
              </a:rPr>
              <a:t>El factor de potencia es mayor.</a:t>
            </a:r>
          </a:p>
          <a:p>
            <a:pPr marL="285750" indent="-285750" algn="just" eaLnBrk="1" hangingPunct="1">
              <a:spcBef>
                <a:spcPct val="50000"/>
              </a:spcBef>
              <a:buFont typeface="Arial" pitchFamily="34" charset="0"/>
              <a:buChar char="•"/>
              <a:defRPr/>
            </a:pPr>
            <a:r>
              <a:rPr lang="es-ES" sz="1600" dirty="0">
                <a:solidFill>
                  <a:schemeClr val="tx1">
                    <a:lumMod val="75000"/>
                    <a:lumOff val="25000"/>
                  </a:schemeClr>
                </a:solidFill>
              </a:rPr>
              <a:t>Son más estables.</a:t>
            </a:r>
          </a:p>
          <a:p>
            <a:pPr marL="285750" indent="-285750" algn="just" eaLnBrk="1" hangingPunct="1">
              <a:spcBef>
                <a:spcPct val="50000"/>
              </a:spcBef>
              <a:buFont typeface="Arial" pitchFamily="34" charset="0"/>
              <a:buChar char="•"/>
              <a:defRPr/>
            </a:pPr>
            <a:r>
              <a:rPr lang="es-ES" sz="1600" dirty="0">
                <a:solidFill>
                  <a:schemeClr val="tx1">
                    <a:lumMod val="75000"/>
                    <a:lumOff val="25000"/>
                  </a:schemeClr>
                </a:solidFill>
              </a:rPr>
              <a:t>La duración es mayor.</a:t>
            </a:r>
            <a:endParaRPr lang="es-ES" sz="1800" dirty="0">
              <a:solidFill>
                <a:schemeClr val="tx1">
                  <a:lumMod val="75000"/>
                  <a:lumOff val="25000"/>
                </a:schemeClr>
              </a:solidFill>
            </a:endParaRPr>
          </a:p>
        </p:txBody>
      </p:sp>
      <p:grpSp>
        <p:nvGrpSpPr>
          <p:cNvPr id="5" name="Grupo 4">
            <a:extLst>
              <a:ext uri="{FF2B5EF4-FFF2-40B4-BE49-F238E27FC236}">
                <a16:creationId xmlns:a16="http://schemas.microsoft.com/office/drawing/2014/main" id="{57CD149E-0C73-428D-ACA0-1EE84586B045}"/>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FDCAAC34-70BB-4292-8F8C-82BD4BB94346}"/>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DAD227FB-61A6-4DA7-B330-A119E535567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C49E5865-A85F-46F3-87D5-79490EA8B0AA}"/>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A3CD2743-3B6A-40BC-ACD3-86B3E87CB11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FA7EB686-153F-413F-9DB1-00BCDD2A34F4}"/>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7">
            <a:extLst>
              <a:ext uri="{FF2B5EF4-FFF2-40B4-BE49-F238E27FC236}">
                <a16:creationId xmlns:a16="http://schemas.microsoft.com/office/drawing/2014/main" id="{E66C20C5-89C9-49BE-8081-EE333E5B19B1}"/>
              </a:ext>
            </a:extLst>
          </p:cNvPr>
          <p:cNvSpPr txBox="1">
            <a:spLocks noChangeArrowheads="1"/>
          </p:cNvSpPr>
          <p:nvPr/>
        </p:nvSpPr>
        <p:spPr bwMode="auto">
          <a:xfrm>
            <a:off x="370136" y="956469"/>
            <a:ext cx="847407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s-ES" b="1" dirty="0">
                <a:solidFill>
                  <a:srgbClr val="FFC000"/>
                </a:solidFill>
              </a:rPr>
              <a:t>¿Cuáles son las oportunidades para ahorrar energía en motores eléctricos?</a:t>
            </a:r>
          </a:p>
          <a:p>
            <a:pPr algn="just">
              <a:lnSpc>
                <a:spcPct val="150000"/>
              </a:lnSpc>
              <a:spcBef>
                <a:spcPct val="50000"/>
              </a:spcBef>
            </a:pPr>
            <a:r>
              <a:rPr lang="es-ES" altLang="en-US" sz="1600" b="1" dirty="0">
                <a:solidFill>
                  <a:schemeClr val="tx1">
                    <a:lumMod val="75000"/>
                    <a:lumOff val="25000"/>
                  </a:schemeClr>
                </a:solidFill>
              </a:rPr>
              <a:t>3.- Reemplazar los motores viejos por nuevos con alta eficiencia.</a:t>
            </a:r>
          </a:p>
        </p:txBody>
      </p:sp>
      <p:pic>
        <p:nvPicPr>
          <p:cNvPr id="44036" name="Picture 10" descr="11-03-2009 17-59-35">
            <a:extLst>
              <a:ext uri="{FF2B5EF4-FFF2-40B4-BE49-F238E27FC236}">
                <a16:creationId xmlns:a16="http://schemas.microsoft.com/office/drawing/2014/main" id="{2A5090B8-0CCE-4AA4-900B-404A644B4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730" t="5502" r="34010" b="2365"/>
          <a:stretch>
            <a:fillRect/>
          </a:stretch>
        </p:blipFill>
        <p:spPr bwMode="auto">
          <a:xfrm>
            <a:off x="3363913" y="2233613"/>
            <a:ext cx="2538412"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1 CuadroTexto">
            <a:extLst>
              <a:ext uri="{FF2B5EF4-FFF2-40B4-BE49-F238E27FC236}">
                <a16:creationId xmlns:a16="http://schemas.microsoft.com/office/drawing/2014/main" id="{CE33EFDA-5BB7-43F8-BB73-410EAB87B408}"/>
              </a:ext>
            </a:extLst>
          </p:cNvPr>
          <p:cNvSpPr txBox="1">
            <a:spLocks noChangeArrowheads="1"/>
          </p:cNvSpPr>
          <p:nvPr/>
        </p:nvSpPr>
        <p:spPr bwMode="auto">
          <a:xfrm>
            <a:off x="484546" y="4539800"/>
            <a:ext cx="2860318" cy="40011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dirty="0"/>
              <a:t>Motor de alta eficiencia</a:t>
            </a:r>
          </a:p>
        </p:txBody>
      </p:sp>
      <p:sp>
        <p:nvSpPr>
          <p:cNvPr id="44038" name="11 CuadroTexto">
            <a:extLst>
              <a:ext uri="{FF2B5EF4-FFF2-40B4-BE49-F238E27FC236}">
                <a16:creationId xmlns:a16="http://schemas.microsoft.com/office/drawing/2014/main" id="{C393FE38-75BF-4392-AC56-856ABBF083D8}"/>
              </a:ext>
            </a:extLst>
          </p:cNvPr>
          <p:cNvSpPr txBox="1">
            <a:spLocks noChangeArrowheads="1"/>
          </p:cNvSpPr>
          <p:nvPr/>
        </p:nvSpPr>
        <p:spPr bwMode="auto">
          <a:xfrm>
            <a:off x="5910899" y="4932363"/>
            <a:ext cx="2268538" cy="40011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n-US" dirty="0"/>
              <a:t>Motor estándar</a:t>
            </a:r>
          </a:p>
        </p:txBody>
      </p:sp>
      <p:sp>
        <p:nvSpPr>
          <p:cNvPr id="44039" name="12 CuadroTexto">
            <a:extLst>
              <a:ext uri="{FF2B5EF4-FFF2-40B4-BE49-F238E27FC236}">
                <a16:creationId xmlns:a16="http://schemas.microsoft.com/office/drawing/2014/main" id="{039ABE58-8F11-45F4-974F-FCAFF3E29CBC}"/>
              </a:ext>
            </a:extLst>
          </p:cNvPr>
          <p:cNvSpPr txBox="1">
            <a:spLocks noChangeArrowheads="1"/>
          </p:cNvSpPr>
          <p:nvPr/>
        </p:nvSpPr>
        <p:spPr bwMode="auto">
          <a:xfrm>
            <a:off x="5829300" y="3646488"/>
            <a:ext cx="3135188"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400" dirty="0"/>
              <a:t>Menos pérdidas en el cobre del rotor</a:t>
            </a:r>
            <a:endParaRPr lang="en-GB" altLang="en-US" sz="1400" dirty="0"/>
          </a:p>
        </p:txBody>
      </p:sp>
      <p:sp>
        <p:nvSpPr>
          <p:cNvPr id="44040" name="13 CuadroTexto">
            <a:extLst>
              <a:ext uri="{FF2B5EF4-FFF2-40B4-BE49-F238E27FC236}">
                <a16:creationId xmlns:a16="http://schemas.microsoft.com/office/drawing/2014/main" id="{4D5865D0-5807-4650-99CE-174E82FF5D39}"/>
              </a:ext>
            </a:extLst>
          </p:cNvPr>
          <p:cNvSpPr txBox="1">
            <a:spLocks noChangeArrowheads="1"/>
          </p:cNvSpPr>
          <p:nvPr/>
        </p:nvSpPr>
        <p:spPr bwMode="auto">
          <a:xfrm>
            <a:off x="5848350" y="2253086"/>
            <a:ext cx="2700523"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400" dirty="0"/>
              <a:t>La transmisión está optimizada</a:t>
            </a:r>
          </a:p>
        </p:txBody>
      </p:sp>
      <p:sp>
        <p:nvSpPr>
          <p:cNvPr id="44041" name="14 CuadroTexto">
            <a:extLst>
              <a:ext uri="{FF2B5EF4-FFF2-40B4-BE49-F238E27FC236}">
                <a16:creationId xmlns:a16="http://schemas.microsoft.com/office/drawing/2014/main" id="{E8D4AFF3-4955-490D-9FB0-AC0C1D54AFED}"/>
              </a:ext>
            </a:extLst>
          </p:cNvPr>
          <p:cNvSpPr txBox="1">
            <a:spLocks noChangeArrowheads="1"/>
          </p:cNvSpPr>
          <p:nvPr/>
        </p:nvSpPr>
        <p:spPr bwMode="auto">
          <a:xfrm>
            <a:off x="1227138" y="3666928"/>
            <a:ext cx="2136775"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400" dirty="0"/>
              <a:t>Ventilador más pequeño</a:t>
            </a:r>
          </a:p>
        </p:txBody>
      </p:sp>
      <p:sp>
        <p:nvSpPr>
          <p:cNvPr id="44042" name="15 CuadroTexto">
            <a:extLst>
              <a:ext uri="{FF2B5EF4-FFF2-40B4-BE49-F238E27FC236}">
                <a16:creationId xmlns:a16="http://schemas.microsoft.com/office/drawing/2014/main" id="{9CAED144-EBE4-4C8D-9A20-738E2B302F23}"/>
              </a:ext>
            </a:extLst>
          </p:cNvPr>
          <p:cNvSpPr txBox="1">
            <a:spLocks noChangeArrowheads="1"/>
          </p:cNvSpPr>
          <p:nvPr/>
        </p:nvSpPr>
        <p:spPr bwMode="auto">
          <a:xfrm>
            <a:off x="1899255" y="3086100"/>
            <a:ext cx="1468437" cy="307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400" dirty="0"/>
              <a:t>Rotor más largo</a:t>
            </a:r>
          </a:p>
        </p:txBody>
      </p:sp>
      <p:sp>
        <p:nvSpPr>
          <p:cNvPr id="44043" name="16 CuadroTexto">
            <a:extLst>
              <a:ext uri="{FF2B5EF4-FFF2-40B4-BE49-F238E27FC236}">
                <a16:creationId xmlns:a16="http://schemas.microsoft.com/office/drawing/2014/main" id="{19E0906B-CC5A-4122-8CCB-26AD88C1C8EA}"/>
              </a:ext>
            </a:extLst>
          </p:cNvPr>
          <p:cNvSpPr txBox="1">
            <a:spLocks noChangeArrowheads="1"/>
          </p:cNvSpPr>
          <p:nvPr/>
        </p:nvSpPr>
        <p:spPr bwMode="auto">
          <a:xfrm>
            <a:off x="91709" y="2416091"/>
            <a:ext cx="3275983"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400" dirty="0"/>
              <a:t>Menos pérdidas en el cobre del estator</a:t>
            </a:r>
          </a:p>
        </p:txBody>
      </p:sp>
      <p:sp>
        <p:nvSpPr>
          <p:cNvPr id="44044" name="17 CuadroTexto">
            <a:extLst>
              <a:ext uri="{FF2B5EF4-FFF2-40B4-BE49-F238E27FC236}">
                <a16:creationId xmlns:a16="http://schemas.microsoft.com/office/drawing/2014/main" id="{55C7575D-9EE5-4B27-AFEC-620CDE7D2AFB}"/>
              </a:ext>
            </a:extLst>
          </p:cNvPr>
          <p:cNvSpPr txBox="1">
            <a:spLocks noChangeArrowheads="1"/>
          </p:cNvSpPr>
          <p:nvPr/>
        </p:nvSpPr>
        <p:spPr bwMode="auto">
          <a:xfrm>
            <a:off x="5910899" y="2942816"/>
            <a:ext cx="1777640" cy="307777"/>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400" dirty="0"/>
              <a:t>Longitud optimizada</a:t>
            </a:r>
          </a:p>
        </p:txBody>
      </p:sp>
      <p:grpSp>
        <p:nvGrpSpPr>
          <p:cNvPr id="14" name="Grupo 13">
            <a:extLst>
              <a:ext uri="{FF2B5EF4-FFF2-40B4-BE49-F238E27FC236}">
                <a16:creationId xmlns:a16="http://schemas.microsoft.com/office/drawing/2014/main" id="{E1716AA8-F951-4C15-ABE9-6D4FCA0F966A}"/>
              </a:ext>
            </a:extLst>
          </p:cNvPr>
          <p:cNvGrpSpPr/>
          <p:nvPr/>
        </p:nvGrpSpPr>
        <p:grpSpPr>
          <a:xfrm>
            <a:off x="14545" y="8620"/>
            <a:ext cx="8759319" cy="718955"/>
            <a:chOff x="14545" y="8620"/>
            <a:chExt cx="8759319" cy="718955"/>
          </a:xfrm>
        </p:grpSpPr>
        <p:grpSp>
          <p:nvGrpSpPr>
            <p:cNvPr id="15" name="Grupo 14">
              <a:extLst>
                <a:ext uri="{FF2B5EF4-FFF2-40B4-BE49-F238E27FC236}">
                  <a16:creationId xmlns:a16="http://schemas.microsoft.com/office/drawing/2014/main" id="{EDDA90CC-E340-46E7-A86C-074F6FE89C0B}"/>
                </a:ext>
              </a:extLst>
            </p:cNvPr>
            <p:cNvGrpSpPr/>
            <p:nvPr/>
          </p:nvGrpSpPr>
          <p:grpSpPr>
            <a:xfrm>
              <a:off x="370136" y="236507"/>
              <a:ext cx="8403728" cy="491068"/>
              <a:chOff x="370136" y="273636"/>
              <a:chExt cx="8403728" cy="491068"/>
            </a:xfrm>
          </p:grpSpPr>
          <p:sp>
            <p:nvSpPr>
              <p:cNvPr id="18" name="Titel 1">
                <a:extLst>
                  <a:ext uri="{FF2B5EF4-FFF2-40B4-BE49-F238E27FC236}">
                    <a16:creationId xmlns:a16="http://schemas.microsoft.com/office/drawing/2014/main" id="{0DCB61FC-E478-42E2-AA0D-C115BF739CF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9" name="Rectángulo 18">
                <a:extLst>
                  <a:ext uri="{FF2B5EF4-FFF2-40B4-BE49-F238E27FC236}">
                    <a16:creationId xmlns:a16="http://schemas.microsoft.com/office/drawing/2014/main" id="{A6C646BB-EDA5-496E-85C8-1A374411A83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6" name="Round Diagonal Corner Rectangle 9">
              <a:extLst>
                <a:ext uri="{FF2B5EF4-FFF2-40B4-BE49-F238E27FC236}">
                  <a16:creationId xmlns:a16="http://schemas.microsoft.com/office/drawing/2014/main" id="{E8E76C3D-757A-4E8E-AE61-88F2D9783283}"/>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7" name="TextBox 3">
              <a:extLst>
                <a:ext uri="{FF2B5EF4-FFF2-40B4-BE49-F238E27FC236}">
                  <a16:creationId xmlns:a16="http://schemas.microsoft.com/office/drawing/2014/main" id="{F7E0A15A-8603-491A-B688-526CBE384A3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a:extLst>
              <a:ext uri="{FF2B5EF4-FFF2-40B4-BE49-F238E27FC236}">
                <a16:creationId xmlns:a16="http://schemas.microsoft.com/office/drawing/2014/main" id="{18B8D0C4-44A1-425B-899B-B82A870CC397}"/>
              </a:ext>
            </a:extLst>
          </p:cNvPr>
          <p:cNvSpPr txBox="1">
            <a:spLocks noChangeArrowheads="1"/>
          </p:cNvSpPr>
          <p:nvPr/>
        </p:nvSpPr>
        <p:spPr bwMode="auto">
          <a:xfrm>
            <a:off x="383626" y="876600"/>
            <a:ext cx="847407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s-ES" b="1" dirty="0">
                <a:solidFill>
                  <a:srgbClr val="FFC000"/>
                </a:solidFill>
              </a:rPr>
              <a:t>¿Cuáles son las oportunidades para ahorrar energía en motores eléctricos?</a:t>
            </a:r>
          </a:p>
          <a:p>
            <a:pPr algn="just">
              <a:lnSpc>
                <a:spcPct val="150000"/>
              </a:lnSpc>
              <a:spcBef>
                <a:spcPct val="50000"/>
              </a:spcBef>
            </a:pPr>
            <a:r>
              <a:rPr lang="en-GB" altLang="en-US" sz="1600" b="1" dirty="0">
                <a:solidFill>
                  <a:schemeClr val="tx1">
                    <a:lumMod val="75000"/>
                    <a:lumOff val="25000"/>
                  </a:schemeClr>
                </a:solidFill>
              </a:rPr>
              <a:t>3.- </a:t>
            </a:r>
            <a:r>
              <a:rPr lang="es-ES" altLang="en-US" sz="1600" b="1" dirty="0">
                <a:solidFill>
                  <a:schemeClr val="tx1">
                    <a:lumMod val="75000"/>
                    <a:lumOff val="25000"/>
                  </a:schemeClr>
                </a:solidFill>
              </a:rPr>
              <a:t>Reemplazar los motores viejos por nuevos con alta eficiencia.</a:t>
            </a:r>
            <a:endParaRPr lang="en-GB" altLang="en-US" sz="1600" b="1" dirty="0">
              <a:solidFill>
                <a:schemeClr val="tx1">
                  <a:lumMod val="75000"/>
                  <a:lumOff val="25000"/>
                </a:schemeClr>
              </a:solidFill>
            </a:endParaRPr>
          </a:p>
        </p:txBody>
      </p:sp>
      <p:pic>
        <p:nvPicPr>
          <p:cNvPr id="45060" name="Picture 12">
            <a:extLst>
              <a:ext uri="{FF2B5EF4-FFF2-40B4-BE49-F238E27FC236}">
                <a16:creationId xmlns:a16="http://schemas.microsoft.com/office/drawing/2014/main" id="{918DC13D-CB26-4C0C-B44C-4953A6429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133600"/>
            <a:ext cx="56610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7 Imagen">
            <a:extLst>
              <a:ext uri="{FF2B5EF4-FFF2-40B4-BE49-F238E27FC236}">
                <a16:creationId xmlns:a16="http://schemas.microsoft.com/office/drawing/2014/main" id="{29F2E5AC-86B9-4656-BDE9-49D0B4BA3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175" y="2665413"/>
            <a:ext cx="3406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a:extLst>
              <a:ext uri="{FF2B5EF4-FFF2-40B4-BE49-F238E27FC236}">
                <a16:creationId xmlns:a16="http://schemas.microsoft.com/office/drawing/2014/main" id="{365DF3AD-2FA5-4C16-94CE-5F229997D574}"/>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924E5B40-A1FF-4175-8131-AD0A20434E3E}"/>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3276057D-75C0-4162-97BC-6E3549939C6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2B8C62CC-568E-4865-8C70-8F9ED65A02A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821A120F-6D77-4821-98BC-EBA4F9396154}"/>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72810DAB-A95B-4C80-BEC8-4824447C69BD}"/>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a:extLst>
              <a:ext uri="{FF2B5EF4-FFF2-40B4-BE49-F238E27FC236}">
                <a16:creationId xmlns:a16="http://schemas.microsoft.com/office/drawing/2014/main" id="{EA91C2A2-D32C-49F6-A844-4F021553F7E1}"/>
              </a:ext>
            </a:extLst>
          </p:cNvPr>
          <p:cNvSpPr txBox="1">
            <a:spLocks noChangeArrowheads="1"/>
          </p:cNvSpPr>
          <p:nvPr/>
        </p:nvSpPr>
        <p:spPr bwMode="auto">
          <a:xfrm>
            <a:off x="385485" y="1148555"/>
            <a:ext cx="85820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s-ES" altLang="en-US" sz="1800" b="1" dirty="0">
                <a:solidFill>
                  <a:srgbClr val="FFC000"/>
                </a:solidFill>
              </a:rPr>
              <a:t>Clasificación de la UE CEMEP para motores con 4 polos</a:t>
            </a:r>
            <a:r>
              <a:rPr lang="en-GB" altLang="en-US" sz="1800" b="1" dirty="0">
                <a:solidFill>
                  <a:srgbClr val="FFC000"/>
                </a:solidFill>
              </a:rPr>
              <a:t>:</a:t>
            </a:r>
          </a:p>
        </p:txBody>
      </p:sp>
      <p:pic>
        <p:nvPicPr>
          <p:cNvPr id="46084" name="Picture 2">
            <a:extLst>
              <a:ext uri="{FF2B5EF4-FFF2-40B4-BE49-F238E27FC236}">
                <a16:creationId xmlns:a16="http://schemas.microsoft.com/office/drawing/2014/main" id="{A8DD1D5B-6E8F-4CE8-8131-FECF8AF2D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15" t="39142" r="50000" b="31429"/>
          <a:stretch>
            <a:fillRect/>
          </a:stretch>
        </p:blipFill>
        <p:spPr bwMode="auto">
          <a:xfrm>
            <a:off x="611561" y="1980647"/>
            <a:ext cx="7765436" cy="36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o 5">
            <a:extLst>
              <a:ext uri="{FF2B5EF4-FFF2-40B4-BE49-F238E27FC236}">
                <a16:creationId xmlns:a16="http://schemas.microsoft.com/office/drawing/2014/main" id="{865E22BE-2B70-4AD7-A996-832E915CA7AF}"/>
              </a:ext>
            </a:extLst>
          </p:cNvPr>
          <p:cNvGrpSpPr/>
          <p:nvPr/>
        </p:nvGrpSpPr>
        <p:grpSpPr>
          <a:xfrm>
            <a:off x="14545" y="8620"/>
            <a:ext cx="8759319" cy="718955"/>
            <a:chOff x="14545" y="8620"/>
            <a:chExt cx="8759319" cy="718955"/>
          </a:xfrm>
        </p:grpSpPr>
        <p:grpSp>
          <p:nvGrpSpPr>
            <p:cNvPr id="7" name="Grupo 6">
              <a:extLst>
                <a:ext uri="{FF2B5EF4-FFF2-40B4-BE49-F238E27FC236}">
                  <a16:creationId xmlns:a16="http://schemas.microsoft.com/office/drawing/2014/main" id="{24C93F1A-AB57-4864-9844-1241069945EE}"/>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7BEDB1CB-D3D2-4F4E-AC21-25E697EBA06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42E2D13A-E2BA-4D82-8820-CA66CBA896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8" name="Round Diagonal Corner Rectangle 9">
              <a:extLst>
                <a:ext uri="{FF2B5EF4-FFF2-40B4-BE49-F238E27FC236}">
                  <a16:creationId xmlns:a16="http://schemas.microsoft.com/office/drawing/2014/main" id="{B5FA1BC2-4988-443E-8741-0DB34072414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03472FA3-557A-4376-AE54-8589661D043E}"/>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a:extLst>
              <a:ext uri="{FF2B5EF4-FFF2-40B4-BE49-F238E27FC236}">
                <a16:creationId xmlns:a16="http://schemas.microsoft.com/office/drawing/2014/main" id="{E1CB55B9-975E-40A2-862F-96FFC21F8A55}"/>
              </a:ext>
            </a:extLst>
          </p:cNvPr>
          <p:cNvSpPr txBox="1"/>
          <p:nvPr/>
        </p:nvSpPr>
        <p:spPr>
          <a:xfrm>
            <a:off x="719572" y="1202204"/>
            <a:ext cx="8486340" cy="4453591"/>
          </a:xfrm>
          <a:prstGeom prst="rect">
            <a:avLst/>
          </a:prstGeom>
          <a:noFill/>
        </p:spPr>
        <p:txBody>
          <a:bodyPr wrap="square">
            <a:spAutoFit/>
          </a:bodyPr>
          <a:lstStyle/>
          <a:p>
            <a:pPr algn="just">
              <a:defRPr/>
            </a:pPr>
            <a:r>
              <a:rPr lang="es-ES" dirty="0">
                <a:latin typeface="Arial" charset="0"/>
              </a:rPr>
              <a:t>Posibles procesos de demanda de frío:</a:t>
            </a:r>
          </a:p>
          <a:p>
            <a:pPr algn="just">
              <a:defRPr/>
            </a:pPr>
            <a:endParaRPr lang="es-ES" sz="1600" dirty="0">
              <a:latin typeface="Arial" charset="0"/>
            </a:endParaRPr>
          </a:p>
          <a:p>
            <a:pPr marL="285750" indent="-285750" algn="just">
              <a:lnSpc>
                <a:spcPct val="150000"/>
              </a:lnSpc>
              <a:buFont typeface="Wingdings" panose="05000000000000000000" pitchFamily="2" charset="2"/>
              <a:buChar char="§"/>
              <a:defRPr/>
            </a:pPr>
            <a:r>
              <a:rPr lang="es-ES" sz="1400" i="1" dirty="0">
                <a:latin typeface="Arial" charset="0"/>
              </a:rPr>
              <a:t>Almacenamiento de verduras y frutas (temperatura </a:t>
            </a:r>
            <a:r>
              <a:rPr lang="es-ES" sz="1400" i="1" dirty="0">
                <a:solidFill>
                  <a:srgbClr val="FFC000"/>
                </a:solidFill>
                <a:latin typeface="Arial" charset="0"/>
              </a:rPr>
              <a:t>de 0ºC a 20ºC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Proceso de fermentación en bodegas (temperatura </a:t>
            </a:r>
            <a:r>
              <a:rPr lang="es-ES" sz="1400" i="1" dirty="0">
                <a:solidFill>
                  <a:srgbClr val="FFC000"/>
                </a:solidFill>
                <a:latin typeface="Arial" charset="0"/>
              </a:rPr>
              <a:t>de 20ºC a 30ºC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Estabilización del vino (temperaturas cercanas a la congelación </a:t>
            </a:r>
            <a:r>
              <a:rPr lang="es-ES" sz="1400" i="1" dirty="0">
                <a:solidFill>
                  <a:srgbClr val="FFC000"/>
                </a:solidFill>
                <a:latin typeface="Arial" charset="0"/>
              </a:rPr>
              <a:t>-4ºC </a:t>
            </a:r>
            <a:r>
              <a:rPr lang="es-ES" sz="1400" i="1" dirty="0">
                <a:latin typeface="Arial" charset="0"/>
              </a:rPr>
              <a:t>aprox.).</a:t>
            </a:r>
          </a:p>
          <a:p>
            <a:pPr marL="285750" indent="-285750" algn="just">
              <a:lnSpc>
                <a:spcPct val="150000"/>
              </a:lnSpc>
              <a:buFont typeface="Wingdings" panose="05000000000000000000" pitchFamily="2" charset="2"/>
              <a:buChar char="§"/>
              <a:defRPr/>
            </a:pPr>
            <a:r>
              <a:rPr lang="es-ES" sz="1400" i="1" dirty="0">
                <a:latin typeface="Arial" charset="0"/>
              </a:rPr>
              <a:t>Pellets enfriadores en deshidratación de forraje (temperatura </a:t>
            </a:r>
            <a:r>
              <a:rPr lang="es-ES" sz="1400" i="1" dirty="0">
                <a:solidFill>
                  <a:srgbClr val="FFC000"/>
                </a:solidFill>
                <a:latin typeface="Arial" charset="0"/>
              </a:rPr>
              <a:t>de 5 </a:t>
            </a:r>
            <a:r>
              <a:rPr lang="es-ES" sz="1400" i="1" dirty="0" err="1">
                <a:solidFill>
                  <a:srgbClr val="FFC000"/>
                </a:solidFill>
                <a:latin typeface="Arial" charset="0"/>
              </a:rPr>
              <a:t>ºC</a:t>
            </a:r>
            <a:r>
              <a:rPr lang="es-ES" sz="1400" i="1" dirty="0">
                <a:solidFill>
                  <a:srgbClr val="FFC000"/>
                </a:solidFill>
                <a:latin typeface="Arial" charset="0"/>
              </a:rPr>
              <a:t> a 35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Enfriamiento, salado en matadero (temperatura </a:t>
            </a:r>
            <a:r>
              <a:rPr lang="es-ES" sz="1400" i="1" dirty="0">
                <a:solidFill>
                  <a:srgbClr val="FFC000"/>
                </a:solidFill>
                <a:latin typeface="Arial" charset="0"/>
              </a:rPr>
              <a:t>de -3 </a:t>
            </a:r>
            <a:r>
              <a:rPr lang="es-ES" sz="1400" i="1" dirty="0" err="1">
                <a:solidFill>
                  <a:srgbClr val="FFC000"/>
                </a:solidFill>
                <a:latin typeface="Arial" charset="0"/>
              </a:rPr>
              <a:t>ºC</a:t>
            </a:r>
            <a:r>
              <a:rPr lang="es-ES" sz="1400" i="1" dirty="0">
                <a:solidFill>
                  <a:srgbClr val="FFC000"/>
                </a:solidFill>
                <a:latin typeface="Arial" charset="0"/>
              </a:rPr>
              <a:t> a 6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Secado / Maduración en matadero (temperatura </a:t>
            </a:r>
            <a:r>
              <a:rPr lang="es-ES" sz="1400" i="1" dirty="0">
                <a:solidFill>
                  <a:srgbClr val="FFC000"/>
                </a:solidFill>
                <a:latin typeface="Arial" charset="0"/>
              </a:rPr>
              <a:t>de 6 </a:t>
            </a:r>
            <a:r>
              <a:rPr lang="es-ES" sz="1400" i="1" dirty="0" err="1">
                <a:solidFill>
                  <a:srgbClr val="FFC000"/>
                </a:solidFill>
                <a:latin typeface="Arial" charset="0"/>
              </a:rPr>
              <a:t>ºC</a:t>
            </a:r>
            <a:r>
              <a:rPr lang="es-ES" sz="1400" i="1" dirty="0">
                <a:solidFill>
                  <a:srgbClr val="FFC000"/>
                </a:solidFill>
                <a:latin typeface="Arial" charset="0"/>
              </a:rPr>
              <a:t> a 26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Extracción de jugos de almacenamiento, puré (temperatura </a:t>
            </a:r>
            <a:r>
              <a:rPr lang="es-ES" sz="1400" i="1" dirty="0">
                <a:solidFill>
                  <a:srgbClr val="FFC000"/>
                </a:solidFill>
                <a:latin typeface="Arial" charset="0"/>
              </a:rPr>
              <a:t>4 </a:t>
            </a:r>
            <a:r>
              <a:rPr lang="es-ES" sz="1400" i="1" dirty="0" err="1">
                <a:solidFill>
                  <a:srgbClr val="FFC000"/>
                </a:solidFill>
                <a:latin typeface="Arial" charset="0"/>
              </a:rPr>
              <a:t>ºC</a:t>
            </a:r>
            <a:r>
              <a:rPr lang="es-ES" sz="1400" i="1" dirty="0">
                <a:solidFill>
                  <a:srgbClr val="FFC000"/>
                </a:solidFill>
                <a:latin typeface="Arial" charset="0"/>
              </a:rPr>
              <a:t> a 25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Esterilizador enfriador en concentrado de tomate (temperatura </a:t>
            </a:r>
            <a:r>
              <a:rPr lang="es-ES" sz="1400" i="1" dirty="0">
                <a:solidFill>
                  <a:srgbClr val="FFC000"/>
                </a:solidFill>
                <a:latin typeface="Arial" charset="0"/>
              </a:rPr>
              <a:t>35 </a:t>
            </a:r>
            <a:r>
              <a:rPr lang="es-ES" sz="1400" i="1" dirty="0" err="1">
                <a:solidFill>
                  <a:srgbClr val="FFC000"/>
                </a:solidFill>
                <a:latin typeface="Arial" charset="0"/>
              </a:rPr>
              <a:t>ºC</a:t>
            </a:r>
            <a:r>
              <a:rPr lang="es-ES" sz="1400" i="1" dirty="0">
                <a:solidFill>
                  <a:srgbClr val="FFC000"/>
                </a:solidFill>
                <a:latin typeface="Arial" charset="0"/>
              </a:rPr>
              <a:t> a 38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Enfriamiento en producción de leche (temperatura </a:t>
            </a:r>
            <a:r>
              <a:rPr lang="es-ES" sz="1400" i="1" dirty="0">
                <a:solidFill>
                  <a:srgbClr val="FFC000"/>
                </a:solidFill>
                <a:latin typeface="Arial" charset="0"/>
              </a:rPr>
              <a:t>4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Enfriamiento, incubación en producción de yogurt (temperatura </a:t>
            </a:r>
            <a:r>
              <a:rPr lang="es-ES" sz="1400" i="1" dirty="0">
                <a:solidFill>
                  <a:srgbClr val="FFC000"/>
                </a:solidFill>
                <a:latin typeface="Arial" charset="0"/>
              </a:rPr>
              <a:t>40 </a:t>
            </a:r>
            <a:r>
              <a:rPr lang="es-ES" sz="1400" i="1" dirty="0" err="1">
                <a:solidFill>
                  <a:srgbClr val="FFC000"/>
                </a:solidFill>
                <a:latin typeface="Arial" charset="0"/>
              </a:rPr>
              <a:t>ºC</a:t>
            </a:r>
            <a:r>
              <a:rPr lang="es-ES" sz="1400" i="1" dirty="0">
                <a:solidFill>
                  <a:srgbClr val="FFC000"/>
                </a:solidFill>
                <a:latin typeface="Arial" charset="0"/>
              </a:rPr>
              <a:t> a 45 </a:t>
            </a:r>
            <a:r>
              <a:rPr lang="es-ES" sz="1400" i="1" dirty="0" err="1">
                <a:solidFill>
                  <a:srgbClr val="FFC000"/>
                </a:solidFill>
                <a:latin typeface="Arial" charset="0"/>
              </a:rPr>
              <a:t>ºC</a:t>
            </a:r>
            <a:r>
              <a:rPr lang="es-ES" sz="1400" i="1" dirty="0">
                <a:solidFill>
                  <a:srgbClr val="FFC000"/>
                </a:solidFill>
                <a:latin typeface="Arial" charset="0"/>
              </a:rPr>
              <a:t>, 12-15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Oreo y maduración en la producción de queso (temperatura </a:t>
            </a:r>
            <a:r>
              <a:rPr lang="es-ES" sz="1400" i="1" dirty="0">
                <a:solidFill>
                  <a:srgbClr val="FFC000"/>
                </a:solidFill>
                <a:latin typeface="Arial" charset="0"/>
              </a:rPr>
              <a:t>16 </a:t>
            </a:r>
            <a:r>
              <a:rPr lang="es-ES" sz="1400" i="1" dirty="0" err="1">
                <a:solidFill>
                  <a:srgbClr val="FFC000"/>
                </a:solidFill>
                <a:latin typeface="Arial" charset="0"/>
              </a:rPr>
              <a:t>ºC</a:t>
            </a:r>
            <a:r>
              <a:rPr lang="es-ES" sz="1400" i="1" dirty="0">
                <a:solidFill>
                  <a:srgbClr val="FFC000"/>
                </a:solidFill>
                <a:latin typeface="Arial" charset="0"/>
              </a:rPr>
              <a:t> - 10 </a:t>
            </a:r>
            <a:r>
              <a:rPr lang="es-ES" sz="1400" i="1" dirty="0" err="1">
                <a:solidFill>
                  <a:srgbClr val="FFC000"/>
                </a:solidFill>
                <a:latin typeface="Arial" charset="0"/>
              </a:rPr>
              <a:t>ºC</a:t>
            </a:r>
            <a:r>
              <a:rPr lang="es-ES" sz="1400" i="1" dirty="0">
                <a:latin typeface="Arial" charset="0"/>
              </a:rPr>
              <a:t>).</a:t>
            </a:r>
          </a:p>
          <a:p>
            <a:pPr marL="285750" indent="-285750" algn="just">
              <a:lnSpc>
                <a:spcPct val="150000"/>
              </a:lnSpc>
              <a:buFont typeface="Wingdings" panose="05000000000000000000" pitchFamily="2" charset="2"/>
              <a:buChar char="§"/>
              <a:defRPr/>
            </a:pPr>
            <a:r>
              <a:rPr lang="es-ES" sz="1400" i="1" dirty="0">
                <a:latin typeface="Arial" charset="0"/>
              </a:rPr>
              <a:t>Almacenamiento en producción láctea (temperatura </a:t>
            </a:r>
            <a:r>
              <a:rPr lang="es-ES" sz="1400" i="1" dirty="0">
                <a:solidFill>
                  <a:srgbClr val="FFC000"/>
                </a:solidFill>
                <a:latin typeface="Arial" charset="0"/>
              </a:rPr>
              <a:t>5 </a:t>
            </a:r>
            <a:r>
              <a:rPr lang="es-ES" sz="1400" i="1" dirty="0" err="1">
                <a:solidFill>
                  <a:srgbClr val="FFC000"/>
                </a:solidFill>
                <a:latin typeface="Arial" charset="0"/>
              </a:rPr>
              <a:t>ºC</a:t>
            </a:r>
            <a:r>
              <a:rPr lang="es-ES" sz="1400" i="1" dirty="0">
                <a:latin typeface="Arial" charset="0"/>
              </a:rPr>
              <a:t>).</a:t>
            </a:r>
          </a:p>
        </p:txBody>
      </p:sp>
      <p:grpSp>
        <p:nvGrpSpPr>
          <p:cNvPr id="5" name="Grupo 4">
            <a:extLst>
              <a:ext uri="{FF2B5EF4-FFF2-40B4-BE49-F238E27FC236}">
                <a16:creationId xmlns:a16="http://schemas.microsoft.com/office/drawing/2014/main" id="{C50B9437-4A51-4BF5-BD4E-8F71576B2057}"/>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05EF62A0-534B-4610-A77F-D07AF5B57996}"/>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B9381561-1130-4B0C-87B2-D52B2F1C0564}"/>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DA8DF5A4-6AD1-4858-8464-F295D33938E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DF938BF8-911F-4120-962F-7695D287B5DC}"/>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505B69E7-39F3-42E8-A53C-AF8079D761B4}"/>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732755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a:extLst>
              <a:ext uri="{FF2B5EF4-FFF2-40B4-BE49-F238E27FC236}">
                <a16:creationId xmlns:a16="http://schemas.microsoft.com/office/drawing/2014/main" id="{21BB1765-4AB7-46DA-A2B6-1EE425C440A4}"/>
              </a:ext>
            </a:extLst>
          </p:cNvPr>
          <p:cNvSpPr txBox="1">
            <a:spLocks noChangeArrowheads="1"/>
          </p:cNvSpPr>
          <p:nvPr/>
        </p:nvSpPr>
        <p:spPr bwMode="auto">
          <a:xfrm>
            <a:off x="366929" y="1153029"/>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es-ES" altLang="en-US" sz="1800" b="1" dirty="0">
                <a:solidFill>
                  <a:srgbClr val="FFC000"/>
                </a:solidFill>
              </a:rPr>
              <a:t>Clasificación por medio IEC 60034-30</a:t>
            </a:r>
            <a:r>
              <a:rPr lang="en-GB" altLang="en-US" sz="1800" b="1" dirty="0">
                <a:solidFill>
                  <a:srgbClr val="FFC000"/>
                </a:solidFill>
              </a:rPr>
              <a:t>:</a:t>
            </a:r>
            <a:endParaRPr lang="en-GB" altLang="en-US" sz="1800" dirty="0">
              <a:solidFill>
                <a:srgbClr val="FFC000"/>
              </a:solidFill>
            </a:endParaRPr>
          </a:p>
        </p:txBody>
      </p:sp>
      <p:pic>
        <p:nvPicPr>
          <p:cNvPr id="47108" name="Picture 4">
            <a:extLst>
              <a:ext uri="{FF2B5EF4-FFF2-40B4-BE49-F238E27FC236}">
                <a16:creationId xmlns:a16="http://schemas.microsoft.com/office/drawing/2014/main" id="{1028DBAB-6520-47E3-96A9-32977B588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219" t="31058" r="25533" b="20616"/>
          <a:stretch>
            <a:fillRect/>
          </a:stretch>
        </p:blipFill>
        <p:spPr bwMode="auto">
          <a:xfrm>
            <a:off x="1277832" y="1903468"/>
            <a:ext cx="6588336" cy="396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o 5">
            <a:extLst>
              <a:ext uri="{FF2B5EF4-FFF2-40B4-BE49-F238E27FC236}">
                <a16:creationId xmlns:a16="http://schemas.microsoft.com/office/drawing/2014/main" id="{A4AB0267-2400-4F66-AD3F-A9AE756B1B9C}"/>
              </a:ext>
            </a:extLst>
          </p:cNvPr>
          <p:cNvGrpSpPr/>
          <p:nvPr/>
        </p:nvGrpSpPr>
        <p:grpSpPr>
          <a:xfrm>
            <a:off x="14545" y="8620"/>
            <a:ext cx="8759319" cy="718955"/>
            <a:chOff x="14545" y="8620"/>
            <a:chExt cx="8759319" cy="718955"/>
          </a:xfrm>
        </p:grpSpPr>
        <p:grpSp>
          <p:nvGrpSpPr>
            <p:cNvPr id="7" name="Grupo 6">
              <a:extLst>
                <a:ext uri="{FF2B5EF4-FFF2-40B4-BE49-F238E27FC236}">
                  <a16:creationId xmlns:a16="http://schemas.microsoft.com/office/drawing/2014/main" id="{0049AED6-BC46-4E7E-9741-54EAFD5BBBF7}"/>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5D65F946-6D5D-4702-8A69-57DAB7611BC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9D2714B2-80E4-40BB-85BE-7C7BEF49B2E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8" name="Round Diagonal Corner Rectangle 9">
              <a:extLst>
                <a:ext uri="{FF2B5EF4-FFF2-40B4-BE49-F238E27FC236}">
                  <a16:creationId xmlns:a16="http://schemas.microsoft.com/office/drawing/2014/main" id="{CAADB1A1-69AD-4D6B-9D91-B0FDF2B5A8D9}"/>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08405928-09DF-49FD-AC33-87C0EF5F6B5B}"/>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E2A12890-7F2B-42B2-B596-736EFB47E963}"/>
              </a:ext>
            </a:extLst>
          </p:cNvPr>
          <p:cNvSpPr txBox="1">
            <a:spLocks noChangeArrowheads="1"/>
          </p:cNvSpPr>
          <p:nvPr/>
        </p:nvSpPr>
        <p:spPr bwMode="auto">
          <a:xfrm>
            <a:off x="370137" y="1152556"/>
            <a:ext cx="8403728" cy="398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just" eaLnBrk="1" hangingPunct="1">
              <a:spcBef>
                <a:spcPct val="50000"/>
              </a:spcBef>
              <a:defRPr/>
            </a:pPr>
            <a:r>
              <a:rPr lang="es-ES" b="1" dirty="0">
                <a:solidFill>
                  <a:srgbClr val="FFC000"/>
                </a:solidFill>
              </a:rPr>
              <a:t>¿Cuáles son las oportunidades para ahorrar energía en motores eléctricos</a:t>
            </a:r>
            <a:r>
              <a:rPr lang="en-GB" b="1" dirty="0">
                <a:solidFill>
                  <a:srgbClr val="FFC000"/>
                </a:solidFill>
                <a:cs typeface="+mn-cs"/>
              </a:rPr>
              <a:t>?</a:t>
            </a:r>
          </a:p>
          <a:p>
            <a:pPr algn="just" eaLnBrk="1" hangingPunct="1">
              <a:lnSpc>
                <a:spcPct val="150000"/>
              </a:lnSpc>
              <a:spcBef>
                <a:spcPct val="50000"/>
              </a:spcBef>
              <a:defRPr/>
            </a:pPr>
            <a:r>
              <a:rPr lang="en-GB" sz="1600" b="1" dirty="0">
                <a:solidFill>
                  <a:schemeClr val="tx1">
                    <a:lumMod val="75000"/>
                    <a:lumOff val="25000"/>
                  </a:schemeClr>
                </a:solidFill>
                <a:latin typeface="Arial" charset="0"/>
                <a:cs typeface="+mn-cs"/>
              </a:rPr>
              <a:t>3.- </a:t>
            </a:r>
            <a:r>
              <a:rPr lang="es-ES" altLang="en-US" sz="1600" b="1" dirty="0">
                <a:solidFill>
                  <a:schemeClr val="tx1">
                    <a:lumMod val="75000"/>
                    <a:lumOff val="25000"/>
                  </a:schemeClr>
                </a:solidFill>
              </a:rPr>
              <a:t>Reemplazar los motores viejos por nuevos con alta eficiencia</a:t>
            </a:r>
            <a:r>
              <a:rPr lang="en-GB" sz="1600" b="1" dirty="0">
                <a:solidFill>
                  <a:schemeClr val="tx1">
                    <a:lumMod val="75000"/>
                    <a:lumOff val="25000"/>
                  </a:schemeClr>
                </a:solidFill>
                <a:latin typeface="Arial" charset="0"/>
                <a:cs typeface="+mn-cs"/>
              </a:rPr>
              <a:t>.</a:t>
            </a:r>
          </a:p>
          <a:p>
            <a:pPr algn="just" eaLnBrk="1" hangingPunct="1">
              <a:lnSpc>
                <a:spcPct val="150000"/>
              </a:lnSpc>
              <a:spcBef>
                <a:spcPct val="50000"/>
              </a:spcBef>
              <a:defRPr/>
            </a:pPr>
            <a:r>
              <a:rPr lang="es-ES" sz="1600" dirty="0">
                <a:solidFill>
                  <a:schemeClr val="tx1">
                    <a:lumMod val="75000"/>
                    <a:lumOff val="25000"/>
                  </a:schemeClr>
                </a:solidFill>
              </a:rPr>
              <a:t>Se recomiendan motores de alta eficiencia en los siguientes casos:</a:t>
            </a:r>
          </a:p>
          <a:p>
            <a:pPr marL="285750" indent="-285750" algn="just" eaLnBrk="1" hangingPunct="1">
              <a:lnSpc>
                <a:spcPct val="150000"/>
              </a:lnSpc>
              <a:spcBef>
                <a:spcPct val="50000"/>
              </a:spcBef>
              <a:buFont typeface="Arial" panose="020B0604020202020204" pitchFamily="34" charset="0"/>
              <a:buChar char="•"/>
              <a:defRPr/>
            </a:pPr>
            <a:r>
              <a:rPr lang="es-ES" sz="1600" dirty="0">
                <a:solidFill>
                  <a:schemeClr val="tx1">
                    <a:lumMod val="75000"/>
                    <a:lumOff val="25000"/>
                  </a:schemeClr>
                </a:solidFill>
              </a:rPr>
              <a:t>Cuando los motores más viejos tienen que ser reparados o reemplazados.</a:t>
            </a:r>
          </a:p>
          <a:p>
            <a:pPr marL="285750" indent="-285750" algn="just" eaLnBrk="1" hangingPunct="1">
              <a:lnSpc>
                <a:spcPct val="150000"/>
              </a:lnSpc>
              <a:spcBef>
                <a:spcPct val="50000"/>
              </a:spcBef>
              <a:buFont typeface="Arial" panose="020B0604020202020204" pitchFamily="34" charset="0"/>
              <a:buChar char="•"/>
              <a:defRPr/>
            </a:pPr>
            <a:r>
              <a:rPr lang="es-ES" sz="1600" dirty="0">
                <a:solidFill>
                  <a:schemeClr val="tx1">
                    <a:lumMod val="75000"/>
                    <a:lumOff val="25000"/>
                  </a:schemeClr>
                </a:solidFill>
              </a:rPr>
              <a:t>En nuevas instalaciones.</a:t>
            </a:r>
          </a:p>
          <a:p>
            <a:pPr marL="285750" indent="-285750" algn="just" eaLnBrk="1" hangingPunct="1">
              <a:lnSpc>
                <a:spcPct val="150000"/>
              </a:lnSpc>
              <a:spcBef>
                <a:spcPct val="50000"/>
              </a:spcBef>
              <a:buFont typeface="Arial" panose="020B0604020202020204" pitchFamily="34" charset="0"/>
              <a:buChar char="•"/>
              <a:defRPr/>
            </a:pPr>
            <a:r>
              <a:rPr lang="es-ES" sz="1600" dirty="0">
                <a:solidFill>
                  <a:schemeClr val="tx1">
                    <a:lumMod val="75000"/>
                    <a:lumOff val="25000"/>
                  </a:schemeClr>
                </a:solidFill>
              </a:rPr>
              <a:t>Si los motores tienen más de 4.000 horas de funcionamiento anual.</a:t>
            </a:r>
          </a:p>
          <a:p>
            <a:pPr marL="285750" indent="-285750" algn="just" eaLnBrk="1" hangingPunct="1">
              <a:lnSpc>
                <a:spcPct val="150000"/>
              </a:lnSpc>
              <a:spcBef>
                <a:spcPct val="50000"/>
              </a:spcBef>
              <a:buFont typeface="Arial" panose="020B0604020202020204" pitchFamily="34" charset="0"/>
              <a:buChar char="•"/>
              <a:defRPr/>
            </a:pPr>
            <a:r>
              <a:rPr lang="es-ES" sz="1600" dirty="0">
                <a:solidFill>
                  <a:schemeClr val="tx1">
                    <a:lumMod val="75000"/>
                    <a:lumOff val="25000"/>
                  </a:schemeClr>
                </a:solidFill>
              </a:rPr>
              <a:t>En algunos procesos donde los motores funcionan a una velocidad constante y con la máxima potencia.</a:t>
            </a:r>
            <a:endParaRPr lang="en-GB" sz="1600" dirty="0">
              <a:solidFill>
                <a:schemeClr val="tx1">
                  <a:lumMod val="75000"/>
                  <a:lumOff val="25000"/>
                </a:schemeClr>
              </a:solidFill>
            </a:endParaRPr>
          </a:p>
        </p:txBody>
      </p:sp>
      <p:grpSp>
        <p:nvGrpSpPr>
          <p:cNvPr id="5" name="Grupo 4">
            <a:extLst>
              <a:ext uri="{FF2B5EF4-FFF2-40B4-BE49-F238E27FC236}">
                <a16:creationId xmlns:a16="http://schemas.microsoft.com/office/drawing/2014/main" id="{BF0B3B77-6A11-488B-A95D-18DA09549397}"/>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F13FCCE6-BDE8-4D4B-A461-084DDD7EC378}"/>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BBC84CF4-CC16-41D5-ACB1-0AA228BB49D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3E0447FF-D18C-4A6E-8D35-DEE02485D85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61A5C7CA-7A5D-4D6F-BF0C-6B4EC8B8AB13}"/>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53AE9C9C-AE43-4B45-8210-4F4143AAA98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7">
            <a:extLst>
              <a:ext uri="{FF2B5EF4-FFF2-40B4-BE49-F238E27FC236}">
                <a16:creationId xmlns:a16="http://schemas.microsoft.com/office/drawing/2014/main" id="{1BA6C0CF-9ACF-4521-B26F-C0397DA51E3F}"/>
              </a:ext>
            </a:extLst>
          </p:cNvPr>
          <p:cNvSpPr txBox="1">
            <a:spLocks noChangeArrowheads="1"/>
          </p:cNvSpPr>
          <p:nvPr/>
        </p:nvSpPr>
        <p:spPr bwMode="auto">
          <a:xfrm>
            <a:off x="346075" y="1052736"/>
            <a:ext cx="8427789" cy="392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102870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s-ES" b="1" dirty="0">
                <a:solidFill>
                  <a:srgbClr val="FFC000"/>
                </a:solidFill>
              </a:rPr>
              <a:t>¿Cuáles son las oportunidades para ahorrar energía en motores eléctricos?</a:t>
            </a:r>
            <a:endParaRPr lang="en-GB" sz="2400" b="1" dirty="0">
              <a:solidFill>
                <a:srgbClr val="FFC000"/>
              </a:solidFill>
            </a:endParaRP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a:solidFill>
                  <a:schemeClr val="tx1">
                    <a:lumMod val="75000"/>
                    <a:lumOff val="25000"/>
                  </a:schemeClr>
                </a:solidFill>
              </a:rPr>
              <a:t>Instalar Variadores de frecuencia - VFD</a:t>
            </a:r>
            <a:endParaRPr lang="en-GB" altLang="en-US" sz="1600" b="1" dirty="0">
              <a:solidFill>
                <a:schemeClr val="tx1">
                  <a:lumMod val="75000"/>
                  <a:lumOff val="25000"/>
                </a:schemeClr>
              </a:solidFill>
            </a:endParaRPr>
          </a:p>
          <a:p>
            <a:pPr algn="just">
              <a:lnSpc>
                <a:spcPct val="150000"/>
              </a:lnSpc>
              <a:spcBef>
                <a:spcPct val="50000"/>
              </a:spcBef>
            </a:pPr>
            <a:r>
              <a:rPr lang="es-ES" altLang="en-US" sz="1600" dirty="0">
                <a:solidFill>
                  <a:schemeClr val="tx1">
                    <a:lumMod val="75000"/>
                    <a:lumOff val="25000"/>
                  </a:schemeClr>
                </a:solidFill>
              </a:rPr>
              <a:t>El objetivo es modificar la velocidad del motor para garantizar que siempre esté funcionando en condiciones óptimas.</a:t>
            </a:r>
          </a:p>
          <a:p>
            <a:pPr algn="just">
              <a:lnSpc>
                <a:spcPct val="150000"/>
              </a:lnSpc>
              <a:spcBef>
                <a:spcPct val="50000"/>
              </a:spcBef>
            </a:pPr>
            <a:r>
              <a:rPr lang="es-ES" altLang="en-US" sz="1600" dirty="0">
                <a:solidFill>
                  <a:schemeClr val="tx1">
                    <a:lumMod val="75000"/>
                    <a:lumOff val="25000"/>
                  </a:schemeClr>
                </a:solidFill>
              </a:rPr>
              <a:t>Evaluar el ahorro potencial de instalar un variador de frecuencia es difícil, por lo que la mejor manera es utilizar el software del fabricante</a:t>
            </a:r>
            <a:r>
              <a:rPr lang="en-GB" altLang="en-US" sz="1600" dirty="0">
                <a:solidFill>
                  <a:schemeClr val="tx1">
                    <a:lumMod val="75000"/>
                    <a:lumOff val="25000"/>
                  </a:schemeClr>
                </a:solidFill>
              </a:rPr>
              <a:t>:</a:t>
            </a:r>
          </a:p>
          <a:p>
            <a:pPr lvl="1" algn="just" eaLnBrk="1" hangingPunct="1">
              <a:lnSpc>
                <a:spcPct val="150000"/>
              </a:lnSpc>
              <a:spcBef>
                <a:spcPct val="50000"/>
              </a:spcBef>
              <a:buFont typeface="Arial" panose="020B0604020202020204" pitchFamily="34" charset="0"/>
              <a:buChar char="•"/>
            </a:pPr>
            <a:r>
              <a:rPr lang="en-GB" altLang="en-US" sz="1600" dirty="0">
                <a:solidFill>
                  <a:schemeClr val="tx1">
                    <a:lumMod val="75000"/>
                    <a:lumOff val="25000"/>
                  </a:schemeClr>
                </a:solidFill>
              </a:rPr>
              <a:t>Omron </a:t>
            </a:r>
            <a:r>
              <a:rPr lang="en-GB" altLang="en-US" sz="1600" dirty="0">
                <a:solidFill>
                  <a:schemeClr val="tx1">
                    <a:lumMod val="75000"/>
                    <a:lumOff val="25000"/>
                  </a:schemeClr>
                </a:solidFill>
                <a:sym typeface="Wingdings" panose="05000000000000000000" pitchFamily="2" charset="2"/>
              </a:rPr>
              <a:t> </a:t>
            </a:r>
            <a:r>
              <a:rPr lang="en-GB" altLang="en-US" sz="1600" dirty="0" err="1">
                <a:solidFill>
                  <a:schemeClr val="tx1">
                    <a:lumMod val="75000"/>
                    <a:lumOff val="25000"/>
                  </a:schemeClr>
                </a:solidFill>
                <a:sym typeface="Wingdings" panose="05000000000000000000" pitchFamily="2" charset="2"/>
              </a:rPr>
              <a:t>Esaver</a:t>
            </a:r>
            <a:endParaRPr lang="en-GB" altLang="en-US" sz="1600" dirty="0">
              <a:solidFill>
                <a:schemeClr val="tx1">
                  <a:lumMod val="75000"/>
                  <a:lumOff val="25000"/>
                </a:schemeClr>
              </a:solidFill>
              <a:sym typeface="Wingdings" panose="05000000000000000000" pitchFamily="2" charset="2"/>
            </a:endParaRPr>
          </a:p>
          <a:p>
            <a:pPr lvl="1" algn="just" eaLnBrk="1" hangingPunct="1">
              <a:lnSpc>
                <a:spcPct val="150000"/>
              </a:lnSpc>
              <a:spcBef>
                <a:spcPct val="50000"/>
              </a:spcBef>
              <a:buFont typeface="Arial" panose="020B0604020202020204" pitchFamily="34" charset="0"/>
              <a:buChar char="•"/>
            </a:pPr>
            <a:r>
              <a:rPr lang="en-GB" altLang="en-US" sz="1600" dirty="0">
                <a:solidFill>
                  <a:schemeClr val="tx1">
                    <a:lumMod val="75000"/>
                    <a:lumOff val="25000"/>
                  </a:schemeClr>
                </a:solidFill>
                <a:sym typeface="Wingdings" panose="05000000000000000000" pitchFamily="2" charset="2"/>
              </a:rPr>
              <a:t>Schneider electric  Eco 8</a:t>
            </a:r>
            <a:endParaRPr lang="en-GB" altLang="en-US" sz="1600" dirty="0">
              <a:solidFill>
                <a:schemeClr val="tx1">
                  <a:lumMod val="75000"/>
                  <a:lumOff val="25000"/>
                </a:schemeClr>
              </a:solidFill>
            </a:endParaRPr>
          </a:p>
        </p:txBody>
      </p:sp>
      <p:pic>
        <p:nvPicPr>
          <p:cNvPr id="49156" name="Picture 2">
            <a:extLst>
              <a:ext uri="{FF2B5EF4-FFF2-40B4-BE49-F238E27FC236}">
                <a16:creationId xmlns:a16="http://schemas.microsoft.com/office/drawing/2014/main" id="{96EEADD7-B97F-4FD0-923B-85FC1EEBE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55" y="3786109"/>
            <a:ext cx="3249613"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5">
            <a:extLst>
              <a:ext uri="{FF2B5EF4-FFF2-40B4-BE49-F238E27FC236}">
                <a16:creationId xmlns:a16="http://schemas.microsoft.com/office/drawing/2014/main" id="{28BADD4F-2F90-43F0-A0E1-00EEB01692E8}"/>
              </a:ext>
            </a:extLst>
          </p:cNvPr>
          <p:cNvGrpSpPr/>
          <p:nvPr/>
        </p:nvGrpSpPr>
        <p:grpSpPr>
          <a:xfrm>
            <a:off x="14545" y="8620"/>
            <a:ext cx="8759319" cy="718955"/>
            <a:chOff x="14545" y="8620"/>
            <a:chExt cx="8759319" cy="718955"/>
          </a:xfrm>
        </p:grpSpPr>
        <p:grpSp>
          <p:nvGrpSpPr>
            <p:cNvPr id="7" name="Grupo 6">
              <a:extLst>
                <a:ext uri="{FF2B5EF4-FFF2-40B4-BE49-F238E27FC236}">
                  <a16:creationId xmlns:a16="http://schemas.microsoft.com/office/drawing/2014/main" id="{71B1987A-91B4-4501-90AA-973FD57CAE66}"/>
                </a:ext>
              </a:extLst>
            </p:cNvPr>
            <p:cNvGrpSpPr/>
            <p:nvPr/>
          </p:nvGrpSpPr>
          <p:grpSpPr>
            <a:xfrm>
              <a:off x="370136" y="236507"/>
              <a:ext cx="8403728" cy="491068"/>
              <a:chOff x="370136" y="273636"/>
              <a:chExt cx="8403728" cy="491068"/>
            </a:xfrm>
          </p:grpSpPr>
          <p:sp>
            <p:nvSpPr>
              <p:cNvPr id="10" name="Titel 1">
                <a:extLst>
                  <a:ext uri="{FF2B5EF4-FFF2-40B4-BE49-F238E27FC236}">
                    <a16:creationId xmlns:a16="http://schemas.microsoft.com/office/drawing/2014/main" id="{17F468AA-B9A6-4209-B371-E5347E3908E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4616B658-2737-4C20-8AAB-7D23E7ED05A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8" name="Round Diagonal Corner Rectangle 9">
              <a:extLst>
                <a:ext uri="{FF2B5EF4-FFF2-40B4-BE49-F238E27FC236}">
                  <a16:creationId xmlns:a16="http://schemas.microsoft.com/office/drawing/2014/main" id="{58AEFC50-466D-4C8A-B30F-7AEB3B0B1162}"/>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9" name="TextBox 3">
              <a:extLst>
                <a:ext uri="{FF2B5EF4-FFF2-40B4-BE49-F238E27FC236}">
                  <a16:creationId xmlns:a16="http://schemas.microsoft.com/office/drawing/2014/main" id="{97406753-1CD6-46EF-B8E5-5477372F0A9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1ECBF093-014E-481C-9A8D-C4EAF1CF43DB}"/>
              </a:ext>
            </a:extLst>
          </p:cNvPr>
          <p:cNvSpPr txBox="1">
            <a:spLocks noChangeArrowheads="1"/>
          </p:cNvSpPr>
          <p:nvPr/>
        </p:nvSpPr>
        <p:spPr bwMode="auto">
          <a:xfrm>
            <a:off x="378711" y="2084623"/>
            <a:ext cx="83828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800100" indent="-34290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just">
              <a:spcAft>
                <a:spcPct val="50000"/>
              </a:spcAft>
              <a:defRPr/>
            </a:pPr>
            <a:r>
              <a:rPr lang="es-ES" altLang="en-US" sz="1600" dirty="0">
                <a:solidFill>
                  <a:schemeClr val="tx1">
                    <a:lumMod val="75000"/>
                    <a:lumOff val="25000"/>
                  </a:schemeClr>
                </a:solidFill>
                <a:latin typeface="+mj-lt"/>
              </a:rPr>
              <a:t>Existen dispositivos como bombas, ventiladores, elevadores, compresores o cintas transportadoras, que funcionan con carga variable.</a:t>
            </a:r>
          </a:p>
          <a:p>
            <a:pPr algn="just">
              <a:spcAft>
                <a:spcPct val="50000"/>
              </a:spcAft>
              <a:defRPr/>
            </a:pPr>
            <a:r>
              <a:rPr lang="es-ES" altLang="en-US" sz="1600" dirty="0">
                <a:solidFill>
                  <a:schemeClr val="tx1">
                    <a:lumMod val="75000"/>
                    <a:lumOff val="25000"/>
                  </a:schemeClr>
                </a:solidFill>
                <a:latin typeface="+mj-lt"/>
              </a:rPr>
              <a:t>Es interesante que estos dispositivos puedan modificar la velocidad de rotación del motor para que siempre funcione en condiciones óptimas y no requiera más potencia.</a:t>
            </a:r>
          </a:p>
          <a:p>
            <a:pPr algn="just">
              <a:spcAft>
                <a:spcPct val="50000"/>
              </a:spcAft>
              <a:defRPr/>
            </a:pPr>
            <a:r>
              <a:rPr lang="es-ES" altLang="en-US" sz="1600" dirty="0">
                <a:solidFill>
                  <a:schemeClr val="tx1">
                    <a:lumMod val="75000"/>
                    <a:lumOff val="25000"/>
                  </a:schemeClr>
                </a:solidFill>
                <a:latin typeface="+mj-lt"/>
              </a:rPr>
              <a:t>La viabilidad de este dispositivo depende de:</a:t>
            </a:r>
          </a:p>
          <a:p>
            <a:pPr marL="895350" lvl="1" indent="-452438" algn="just">
              <a:spcAft>
                <a:spcPct val="50000"/>
              </a:spcAft>
              <a:buFont typeface="Wingdings" panose="05000000000000000000" pitchFamily="2" charset="2"/>
              <a:buChar char="§"/>
              <a:defRPr/>
            </a:pPr>
            <a:r>
              <a:rPr lang="es-ES" altLang="en-US" sz="1600" dirty="0">
                <a:solidFill>
                  <a:schemeClr val="tx1">
                    <a:lumMod val="75000"/>
                    <a:lumOff val="25000"/>
                  </a:schemeClr>
                </a:solidFill>
                <a:latin typeface="+mj-lt"/>
              </a:rPr>
              <a:t>Potencia del motor</a:t>
            </a:r>
          </a:p>
          <a:p>
            <a:pPr marL="895350" lvl="1" indent="-452438" algn="just">
              <a:spcAft>
                <a:spcPct val="50000"/>
              </a:spcAft>
              <a:buFont typeface="Wingdings" panose="05000000000000000000" pitchFamily="2" charset="2"/>
              <a:buChar char="§"/>
              <a:defRPr/>
            </a:pPr>
            <a:r>
              <a:rPr lang="es-ES" altLang="en-US" sz="1600" dirty="0">
                <a:solidFill>
                  <a:schemeClr val="tx1">
                    <a:lumMod val="75000"/>
                    <a:lumOff val="25000"/>
                  </a:schemeClr>
                </a:solidFill>
                <a:latin typeface="+mj-lt"/>
              </a:rPr>
              <a:t>Número de horas de operación</a:t>
            </a:r>
          </a:p>
          <a:p>
            <a:pPr marL="895350" lvl="1" indent="-452438" algn="just">
              <a:spcAft>
                <a:spcPct val="50000"/>
              </a:spcAft>
              <a:buFont typeface="Wingdings" panose="05000000000000000000" pitchFamily="2" charset="2"/>
              <a:buChar char="§"/>
              <a:defRPr/>
            </a:pPr>
            <a:r>
              <a:rPr lang="es-ES" altLang="en-US" sz="1600" dirty="0">
                <a:solidFill>
                  <a:schemeClr val="tx1">
                    <a:lumMod val="75000"/>
                    <a:lumOff val="25000"/>
                  </a:schemeClr>
                </a:solidFill>
                <a:latin typeface="+mj-lt"/>
              </a:rPr>
              <a:t>Carga o descarga</a:t>
            </a:r>
            <a:endParaRPr lang="en-GB" altLang="en-US" sz="1600" dirty="0">
              <a:solidFill>
                <a:schemeClr val="tx1">
                  <a:lumMod val="75000"/>
                  <a:lumOff val="25000"/>
                </a:schemeClr>
              </a:solidFill>
              <a:latin typeface="+mj-lt"/>
            </a:endParaRPr>
          </a:p>
        </p:txBody>
      </p:sp>
      <p:pic>
        <p:nvPicPr>
          <p:cNvPr id="50179" name="Picture 6">
            <a:extLst>
              <a:ext uri="{FF2B5EF4-FFF2-40B4-BE49-F238E27FC236}">
                <a16:creationId xmlns:a16="http://schemas.microsoft.com/office/drawing/2014/main" id="{F7883BE8-002C-400D-91D7-1C5F3B76B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3560763"/>
            <a:ext cx="2789237"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7">
            <a:extLst>
              <a:ext uri="{FF2B5EF4-FFF2-40B4-BE49-F238E27FC236}">
                <a16:creationId xmlns:a16="http://schemas.microsoft.com/office/drawing/2014/main" id="{EDCCE2F7-CDCE-4F6F-8AE0-918614B0A26E}"/>
              </a:ext>
            </a:extLst>
          </p:cNvPr>
          <p:cNvSpPr txBox="1">
            <a:spLocks noChangeArrowheads="1"/>
          </p:cNvSpPr>
          <p:nvPr/>
        </p:nvSpPr>
        <p:spPr bwMode="auto">
          <a:xfrm>
            <a:off x="370136" y="821963"/>
            <a:ext cx="8797925" cy="170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defRPr/>
            </a:pPr>
            <a:r>
              <a:rPr lang="es-ES" b="1" dirty="0">
                <a:solidFill>
                  <a:srgbClr val="FFC000"/>
                </a:solidFill>
              </a:rPr>
              <a:t>¿Cuáles son las oportunidades para ahorrar energía en motores eléctricos?</a:t>
            </a:r>
            <a:endParaRPr lang="en-GB" sz="2400" b="1" dirty="0">
              <a:solidFill>
                <a:srgbClr val="FFC000"/>
              </a:solidFill>
            </a:endParaRP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a:solidFill>
                  <a:schemeClr val="tx1">
                    <a:lumMod val="75000"/>
                    <a:lumOff val="25000"/>
                  </a:schemeClr>
                </a:solidFill>
              </a:rPr>
              <a:t>Instalar Variadores de frecuencia - VFD</a:t>
            </a:r>
            <a:endParaRPr lang="en-GB" altLang="en-US" sz="1600" b="1" dirty="0">
              <a:solidFill>
                <a:schemeClr val="tx1">
                  <a:lumMod val="75000"/>
                  <a:lumOff val="25000"/>
                </a:schemeClr>
              </a:solidFill>
            </a:endParaRPr>
          </a:p>
          <a:p>
            <a:pPr algn="just" eaLnBrk="1" hangingPunct="1">
              <a:lnSpc>
                <a:spcPct val="150000"/>
              </a:lnSpc>
              <a:spcBef>
                <a:spcPct val="50000"/>
              </a:spcBef>
            </a:pPr>
            <a:endParaRPr lang="en-GB" altLang="en-US" sz="1600" b="1" dirty="0"/>
          </a:p>
        </p:txBody>
      </p:sp>
      <p:sp>
        <p:nvSpPr>
          <p:cNvPr id="6" name="3 CuadroTexto">
            <a:extLst>
              <a:ext uri="{FF2B5EF4-FFF2-40B4-BE49-F238E27FC236}">
                <a16:creationId xmlns:a16="http://schemas.microsoft.com/office/drawing/2014/main" id="{88D3C40A-8D8E-40F3-B9A7-FF1726E84BD6}"/>
              </a:ext>
            </a:extLst>
          </p:cNvPr>
          <p:cNvSpPr txBox="1">
            <a:spLocks noChangeArrowheads="1"/>
          </p:cNvSpPr>
          <p:nvPr/>
        </p:nvSpPr>
        <p:spPr bwMode="auto">
          <a:xfrm>
            <a:off x="382430" y="4629361"/>
            <a:ext cx="7643813" cy="152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nSpc>
                <a:spcPct val="150000"/>
              </a:lnSpc>
              <a:spcAft>
                <a:spcPts val="0"/>
              </a:spcAft>
              <a:defRPr/>
            </a:pPr>
            <a:r>
              <a:rPr lang="es-ES" altLang="en-US" sz="1600" b="1" dirty="0">
                <a:solidFill>
                  <a:schemeClr val="tx1">
                    <a:lumMod val="75000"/>
                    <a:lumOff val="25000"/>
                  </a:schemeClr>
                </a:solidFill>
                <a:latin typeface="+mj-lt"/>
              </a:rPr>
              <a:t>Beneficios:</a:t>
            </a:r>
          </a:p>
          <a:p>
            <a:pPr marL="742950" lvl="1" indent="-285750">
              <a:lnSpc>
                <a:spcPct val="150000"/>
              </a:lnSpc>
              <a:spcAft>
                <a:spcPts val="0"/>
              </a:spcAft>
              <a:buFont typeface="Wingdings" panose="05000000000000000000" pitchFamily="2" charset="2"/>
              <a:buChar char="§"/>
              <a:defRPr/>
            </a:pPr>
            <a:r>
              <a:rPr lang="es-ES" altLang="en-US" sz="1600" dirty="0">
                <a:solidFill>
                  <a:schemeClr val="tx1">
                    <a:lumMod val="75000"/>
                    <a:lumOff val="25000"/>
                  </a:schemeClr>
                </a:solidFill>
                <a:latin typeface="+mj-lt"/>
              </a:rPr>
              <a:t>	Ahorran hasta un 40% de energía.</a:t>
            </a:r>
          </a:p>
          <a:p>
            <a:pPr marL="742950" lvl="1" indent="-285750">
              <a:lnSpc>
                <a:spcPct val="150000"/>
              </a:lnSpc>
              <a:buFont typeface="Wingdings" panose="05000000000000000000" pitchFamily="2" charset="2"/>
              <a:buChar char="§"/>
              <a:defRPr/>
            </a:pPr>
            <a:r>
              <a:rPr lang="es-ES" altLang="en-US" sz="1600" dirty="0">
                <a:solidFill>
                  <a:schemeClr val="tx1">
                    <a:lumMod val="75000"/>
                    <a:lumOff val="25000"/>
                  </a:schemeClr>
                </a:solidFill>
                <a:latin typeface="+mj-lt"/>
              </a:rPr>
              <a:t>   Mayor vida útil de todos los componentes.</a:t>
            </a:r>
          </a:p>
          <a:p>
            <a:pPr marL="742950" lvl="1" indent="-285750">
              <a:lnSpc>
                <a:spcPct val="150000"/>
              </a:lnSpc>
              <a:buFont typeface="Wingdings" panose="05000000000000000000" pitchFamily="2" charset="2"/>
              <a:buChar char="§"/>
              <a:defRPr/>
            </a:pPr>
            <a:r>
              <a:rPr lang="es-ES" altLang="en-US" sz="1600" dirty="0">
                <a:solidFill>
                  <a:schemeClr val="tx1">
                    <a:lumMod val="75000"/>
                    <a:lumOff val="25000"/>
                  </a:schemeClr>
                </a:solidFill>
                <a:latin typeface="+mj-lt"/>
              </a:rPr>
              <a:t>   Menos ruido.</a:t>
            </a:r>
          </a:p>
        </p:txBody>
      </p:sp>
      <p:grpSp>
        <p:nvGrpSpPr>
          <p:cNvPr id="8" name="Grupo 7">
            <a:extLst>
              <a:ext uri="{FF2B5EF4-FFF2-40B4-BE49-F238E27FC236}">
                <a16:creationId xmlns:a16="http://schemas.microsoft.com/office/drawing/2014/main" id="{F8836D53-B66C-48B2-808C-2FF0691E8D3B}"/>
              </a:ext>
            </a:extLst>
          </p:cNvPr>
          <p:cNvGrpSpPr/>
          <p:nvPr/>
        </p:nvGrpSpPr>
        <p:grpSpPr>
          <a:xfrm>
            <a:off x="14545" y="8620"/>
            <a:ext cx="8759319" cy="718955"/>
            <a:chOff x="14545" y="8620"/>
            <a:chExt cx="8759319" cy="718955"/>
          </a:xfrm>
        </p:grpSpPr>
        <p:grpSp>
          <p:nvGrpSpPr>
            <p:cNvPr id="9" name="Grupo 8">
              <a:extLst>
                <a:ext uri="{FF2B5EF4-FFF2-40B4-BE49-F238E27FC236}">
                  <a16:creationId xmlns:a16="http://schemas.microsoft.com/office/drawing/2014/main" id="{067AC32A-DEA1-47EB-A963-4D8FFE348ADB}"/>
                </a:ext>
              </a:extLst>
            </p:cNvPr>
            <p:cNvGrpSpPr/>
            <p:nvPr/>
          </p:nvGrpSpPr>
          <p:grpSpPr>
            <a:xfrm>
              <a:off x="370136" y="236507"/>
              <a:ext cx="8403728" cy="491068"/>
              <a:chOff x="370136" y="273636"/>
              <a:chExt cx="8403728" cy="491068"/>
            </a:xfrm>
          </p:grpSpPr>
          <p:sp>
            <p:nvSpPr>
              <p:cNvPr id="12" name="Titel 1">
                <a:extLst>
                  <a:ext uri="{FF2B5EF4-FFF2-40B4-BE49-F238E27FC236}">
                    <a16:creationId xmlns:a16="http://schemas.microsoft.com/office/drawing/2014/main" id="{45566C84-B6E4-4BE6-BD8D-7DF853E8688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8FFF574C-0968-4FD6-A568-B2BE951D3FB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0" name="Round Diagonal Corner Rectangle 9">
              <a:extLst>
                <a:ext uri="{FF2B5EF4-FFF2-40B4-BE49-F238E27FC236}">
                  <a16:creationId xmlns:a16="http://schemas.microsoft.com/office/drawing/2014/main" id="{4DB34F96-A40E-4BFE-8B89-39C39BE0D4A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1" name="TextBox 3">
              <a:extLst>
                <a:ext uri="{FF2B5EF4-FFF2-40B4-BE49-F238E27FC236}">
                  <a16:creationId xmlns:a16="http://schemas.microsoft.com/office/drawing/2014/main" id="{0F856280-A15C-45C2-8075-7BDF2CBADF7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5 Imagen">
            <a:extLst>
              <a:ext uri="{FF2B5EF4-FFF2-40B4-BE49-F238E27FC236}">
                <a16:creationId xmlns:a16="http://schemas.microsoft.com/office/drawing/2014/main" id="{CD30B749-3261-41BF-9837-56DDA1954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83" y="1966019"/>
            <a:ext cx="2371725"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6 Imagen">
            <a:extLst>
              <a:ext uri="{FF2B5EF4-FFF2-40B4-BE49-F238E27FC236}">
                <a16:creationId xmlns:a16="http://schemas.microsoft.com/office/drawing/2014/main" id="{47581878-905D-41CF-BE86-3316ADA66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462" y="1966473"/>
            <a:ext cx="2814154" cy="18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7 Imagen">
            <a:extLst>
              <a:ext uri="{FF2B5EF4-FFF2-40B4-BE49-F238E27FC236}">
                <a16:creationId xmlns:a16="http://schemas.microsoft.com/office/drawing/2014/main" id="{5B35D79A-7760-4453-8E39-A4A4DFFEC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628" y="4020934"/>
            <a:ext cx="2899404" cy="196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8 CuadroTexto">
            <a:extLst>
              <a:ext uri="{FF2B5EF4-FFF2-40B4-BE49-F238E27FC236}">
                <a16:creationId xmlns:a16="http://schemas.microsoft.com/office/drawing/2014/main" id="{6AF4FB29-5358-4727-AFEB-F2D77786FF92}"/>
              </a:ext>
            </a:extLst>
          </p:cNvPr>
          <p:cNvSpPr txBox="1">
            <a:spLocks noChangeArrowheads="1"/>
          </p:cNvSpPr>
          <p:nvPr/>
        </p:nvSpPr>
        <p:spPr bwMode="auto">
          <a:xfrm>
            <a:off x="251520" y="3753036"/>
            <a:ext cx="61206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n-US" sz="1800" dirty="0">
                <a:solidFill>
                  <a:schemeClr val="tx1">
                    <a:lumMod val="75000"/>
                    <a:lumOff val="25000"/>
                  </a:schemeClr>
                </a:solidFill>
                <a:latin typeface="Calibri" panose="020F0502020204030204" pitchFamily="34" charset="0"/>
              </a:rPr>
              <a:t>Estos motores funcionan a velocidad constante cuando están conectados a la red eléctrica, sin embargo, están listos para funcionar a velocidad variable si están conectados a un convertidor de frecuencia.</a:t>
            </a:r>
          </a:p>
          <a:p>
            <a:pPr algn="just"/>
            <a:endParaRPr lang="es-ES" altLang="en-US" sz="1800" dirty="0">
              <a:solidFill>
                <a:schemeClr val="tx1">
                  <a:lumMod val="75000"/>
                  <a:lumOff val="25000"/>
                </a:schemeClr>
              </a:solidFill>
              <a:latin typeface="Calibri" panose="020F0502020204030204" pitchFamily="34" charset="0"/>
            </a:endParaRPr>
          </a:p>
          <a:p>
            <a:pPr algn="just"/>
            <a:r>
              <a:rPr lang="es-ES" altLang="en-US" sz="1800" dirty="0">
                <a:solidFill>
                  <a:schemeClr val="tx1">
                    <a:lumMod val="75000"/>
                    <a:lumOff val="25000"/>
                  </a:schemeClr>
                </a:solidFill>
                <a:latin typeface="Calibri" panose="020F0502020204030204" pitchFamily="34" charset="0"/>
              </a:rPr>
              <a:t>Existe un alto potencial de ahorro de energía, ya que la energía depende exponencialmente de la velocidad, de modo que cuando se reduce, la demanda de energía es demasiado baja.</a:t>
            </a:r>
            <a:endParaRPr lang="en-GB" altLang="en-US" sz="1800" dirty="0">
              <a:solidFill>
                <a:schemeClr val="tx1">
                  <a:lumMod val="75000"/>
                  <a:lumOff val="25000"/>
                </a:schemeClr>
              </a:solidFill>
              <a:latin typeface="Calibri" panose="020F0502020204030204" pitchFamily="34" charset="0"/>
            </a:endParaRPr>
          </a:p>
        </p:txBody>
      </p:sp>
      <p:sp>
        <p:nvSpPr>
          <p:cNvPr id="51207" name="Text Box 7">
            <a:extLst>
              <a:ext uri="{FF2B5EF4-FFF2-40B4-BE49-F238E27FC236}">
                <a16:creationId xmlns:a16="http://schemas.microsoft.com/office/drawing/2014/main" id="{A4004E03-1123-415A-82F0-8D335312BF80}"/>
              </a:ext>
            </a:extLst>
          </p:cNvPr>
          <p:cNvSpPr txBox="1">
            <a:spLocks noChangeArrowheads="1"/>
          </p:cNvSpPr>
          <p:nvPr/>
        </p:nvSpPr>
        <p:spPr bwMode="auto">
          <a:xfrm>
            <a:off x="339691" y="855663"/>
            <a:ext cx="879792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defRPr/>
            </a:pPr>
            <a:r>
              <a:rPr lang="es-ES" b="1" dirty="0">
                <a:solidFill>
                  <a:srgbClr val="FFC000"/>
                </a:solidFill>
              </a:rPr>
              <a:t>¿Cuáles son las oportunidades para ahorrar energía en motores eléctricos</a:t>
            </a:r>
            <a:r>
              <a:rPr lang="en-GB"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a:solidFill>
                  <a:schemeClr val="tx1">
                    <a:lumMod val="75000"/>
                    <a:lumOff val="25000"/>
                  </a:schemeClr>
                </a:solidFill>
              </a:rPr>
              <a:t>Instalar Variadores de frecuencia - VFD</a:t>
            </a:r>
            <a:endParaRPr lang="en-GB" altLang="en-US" sz="1600" b="1" dirty="0">
              <a:solidFill>
                <a:schemeClr val="tx1">
                  <a:lumMod val="75000"/>
                  <a:lumOff val="25000"/>
                </a:schemeClr>
              </a:solidFill>
            </a:endParaRPr>
          </a:p>
        </p:txBody>
      </p:sp>
      <p:grpSp>
        <p:nvGrpSpPr>
          <p:cNvPr id="9" name="Grupo 8">
            <a:extLst>
              <a:ext uri="{FF2B5EF4-FFF2-40B4-BE49-F238E27FC236}">
                <a16:creationId xmlns:a16="http://schemas.microsoft.com/office/drawing/2014/main" id="{8675EB92-3C8B-48E2-B694-4A6312BC438D}"/>
              </a:ext>
            </a:extLst>
          </p:cNvPr>
          <p:cNvGrpSpPr/>
          <p:nvPr/>
        </p:nvGrpSpPr>
        <p:grpSpPr>
          <a:xfrm>
            <a:off x="14545" y="8620"/>
            <a:ext cx="8759319" cy="718955"/>
            <a:chOff x="14545" y="8620"/>
            <a:chExt cx="8759319" cy="718955"/>
          </a:xfrm>
        </p:grpSpPr>
        <p:grpSp>
          <p:nvGrpSpPr>
            <p:cNvPr id="10" name="Grupo 9">
              <a:extLst>
                <a:ext uri="{FF2B5EF4-FFF2-40B4-BE49-F238E27FC236}">
                  <a16:creationId xmlns:a16="http://schemas.microsoft.com/office/drawing/2014/main" id="{EE63B79F-48C0-451B-B491-5C842E59E849}"/>
                </a:ext>
              </a:extLst>
            </p:cNvPr>
            <p:cNvGrpSpPr/>
            <p:nvPr/>
          </p:nvGrpSpPr>
          <p:grpSpPr>
            <a:xfrm>
              <a:off x="370136" y="236507"/>
              <a:ext cx="8403728" cy="491068"/>
              <a:chOff x="370136" y="273636"/>
              <a:chExt cx="8403728" cy="491068"/>
            </a:xfrm>
          </p:grpSpPr>
          <p:sp>
            <p:nvSpPr>
              <p:cNvPr id="13" name="Titel 1">
                <a:extLst>
                  <a:ext uri="{FF2B5EF4-FFF2-40B4-BE49-F238E27FC236}">
                    <a16:creationId xmlns:a16="http://schemas.microsoft.com/office/drawing/2014/main" id="{207445CF-545A-4996-BDF6-1ACB44D54C7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5E75ADC3-5207-4228-B21C-539DD8E5C96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1" name="Round Diagonal Corner Rectangle 9">
              <a:extLst>
                <a:ext uri="{FF2B5EF4-FFF2-40B4-BE49-F238E27FC236}">
                  <a16:creationId xmlns:a16="http://schemas.microsoft.com/office/drawing/2014/main" id="{04E7A86F-5A17-4C31-955D-644843296E7C}"/>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2" name="TextBox 3">
              <a:extLst>
                <a:ext uri="{FF2B5EF4-FFF2-40B4-BE49-F238E27FC236}">
                  <a16:creationId xmlns:a16="http://schemas.microsoft.com/office/drawing/2014/main" id="{501D1401-FA30-4499-8D8D-399483C791E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20 Imagen">
            <a:extLst>
              <a:ext uri="{FF2B5EF4-FFF2-40B4-BE49-F238E27FC236}">
                <a16:creationId xmlns:a16="http://schemas.microsoft.com/office/drawing/2014/main" id="{526BC83F-6969-4A68-8FBA-FBD60A9CC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61" r="2648" b="12500"/>
          <a:stretch/>
        </p:blipFill>
        <p:spPr bwMode="auto">
          <a:xfrm>
            <a:off x="3779279" y="1975242"/>
            <a:ext cx="5293221" cy="326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22 CuadroTexto">
            <a:extLst>
              <a:ext uri="{FF2B5EF4-FFF2-40B4-BE49-F238E27FC236}">
                <a16:creationId xmlns:a16="http://schemas.microsoft.com/office/drawing/2014/main" id="{068784BB-9B82-45A8-AD2C-4E5DD98FA48D}"/>
              </a:ext>
            </a:extLst>
          </p:cNvPr>
          <p:cNvSpPr txBox="1">
            <a:spLocks noChangeArrowheads="1"/>
          </p:cNvSpPr>
          <p:nvPr/>
        </p:nvSpPr>
        <p:spPr bwMode="auto">
          <a:xfrm>
            <a:off x="413134" y="5429666"/>
            <a:ext cx="836073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n-US" sz="1500" dirty="0">
                <a:solidFill>
                  <a:schemeClr val="tx1">
                    <a:lumMod val="75000"/>
                    <a:lumOff val="25000"/>
                  </a:schemeClr>
                </a:solidFill>
              </a:rPr>
              <a:t>Como ejemplo, a lo largo de 24 horas, un motor con 37 kW, su potencia real media demandada es 26,5 kW. El consumo diario de energía es de 625 kWh, por lo que este valor es de 133.750 kWh</a:t>
            </a:r>
            <a:r>
              <a:rPr lang="en-GB" altLang="en-US" sz="1500" dirty="0">
                <a:solidFill>
                  <a:schemeClr val="tx1">
                    <a:lumMod val="75000"/>
                    <a:lumOff val="25000"/>
                  </a:schemeClr>
                </a:solidFill>
              </a:rPr>
              <a:t>.</a:t>
            </a:r>
            <a:r>
              <a:rPr lang="en-GB" altLang="en-US" sz="1500" b="1" dirty="0">
                <a:solidFill>
                  <a:schemeClr val="tx1">
                    <a:lumMod val="75000"/>
                    <a:lumOff val="25000"/>
                  </a:schemeClr>
                </a:solidFill>
              </a:rPr>
              <a:t> </a:t>
            </a:r>
          </a:p>
        </p:txBody>
      </p:sp>
      <p:pic>
        <p:nvPicPr>
          <p:cNvPr id="52228" name="Picture 2">
            <a:extLst>
              <a:ext uri="{FF2B5EF4-FFF2-40B4-BE49-F238E27FC236}">
                <a16:creationId xmlns:a16="http://schemas.microsoft.com/office/drawing/2014/main" id="{928DE6E7-BAE8-4750-B008-EA7E71ED0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84" y="2070100"/>
            <a:ext cx="37988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7">
            <a:extLst>
              <a:ext uri="{FF2B5EF4-FFF2-40B4-BE49-F238E27FC236}">
                <a16:creationId xmlns:a16="http://schemas.microsoft.com/office/drawing/2014/main" id="{CA7ABCBA-C2E1-4989-AC24-759E541B85CE}"/>
              </a:ext>
            </a:extLst>
          </p:cNvPr>
          <p:cNvSpPr txBox="1">
            <a:spLocks noChangeArrowheads="1"/>
          </p:cNvSpPr>
          <p:nvPr/>
        </p:nvSpPr>
        <p:spPr bwMode="auto">
          <a:xfrm>
            <a:off x="370136" y="841886"/>
            <a:ext cx="8797925" cy="164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50000"/>
              </a:spcBef>
              <a:defRPr/>
            </a:pPr>
            <a:r>
              <a:rPr lang="es-ES" b="1" dirty="0">
                <a:solidFill>
                  <a:srgbClr val="FFC000"/>
                </a:solidFill>
              </a:rPr>
              <a:t>¿Cuáles son las oportunidades para ahorrar energía en motores eléctricos</a:t>
            </a:r>
            <a:r>
              <a:rPr lang="en-GB"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a:solidFill>
                  <a:schemeClr val="tx1">
                    <a:lumMod val="75000"/>
                    <a:lumOff val="25000"/>
                  </a:schemeClr>
                </a:solidFill>
              </a:rPr>
              <a:t>Instalar Variadores de frecuencia - VFD</a:t>
            </a:r>
            <a:endParaRPr lang="en-GB" altLang="en-US" sz="1600" b="1" dirty="0">
              <a:solidFill>
                <a:schemeClr val="tx1">
                  <a:lumMod val="75000"/>
                  <a:lumOff val="25000"/>
                </a:schemeClr>
              </a:solidFill>
            </a:endParaRPr>
          </a:p>
          <a:p>
            <a:pPr algn="just" eaLnBrk="1" hangingPunct="1">
              <a:lnSpc>
                <a:spcPct val="150000"/>
              </a:lnSpc>
              <a:spcBef>
                <a:spcPct val="50000"/>
              </a:spcBef>
            </a:pPr>
            <a:endParaRPr lang="en-GB" altLang="en-US" sz="1600" b="1" dirty="0"/>
          </a:p>
        </p:txBody>
      </p:sp>
      <p:sp>
        <p:nvSpPr>
          <p:cNvPr id="52231" name="1 CuadroTexto">
            <a:extLst>
              <a:ext uri="{FF2B5EF4-FFF2-40B4-BE49-F238E27FC236}">
                <a16:creationId xmlns:a16="http://schemas.microsoft.com/office/drawing/2014/main" id="{2B5D75F7-88CD-4448-B1D9-125422642048}"/>
              </a:ext>
            </a:extLst>
          </p:cNvPr>
          <p:cNvSpPr txBox="1">
            <a:spLocks noChangeArrowheads="1"/>
          </p:cNvSpPr>
          <p:nvPr/>
        </p:nvSpPr>
        <p:spPr bwMode="auto">
          <a:xfrm>
            <a:off x="523543" y="2027144"/>
            <a:ext cx="1189038"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s-ES" altLang="en-US" sz="1100" dirty="0"/>
              <a:t>Energía usada</a:t>
            </a:r>
          </a:p>
        </p:txBody>
      </p:sp>
      <p:sp>
        <p:nvSpPr>
          <p:cNvPr id="52232" name="2 CuadroTexto">
            <a:extLst>
              <a:ext uri="{FF2B5EF4-FFF2-40B4-BE49-F238E27FC236}">
                <a16:creationId xmlns:a16="http://schemas.microsoft.com/office/drawing/2014/main" id="{70D92934-58BC-495C-B302-1730CD1DB429}"/>
              </a:ext>
            </a:extLst>
          </p:cNvPr>
          <p:cNvSpPr txBox="1">
            <a:spLocks noChangeArrowheads="1"/>
          </p:cNvSpPr>
          <p:nvPr/>
        </p:nvSpPr>
        <p:spPr bwMode="auto">
          <a:xfrm>
            <a:off x="1710122" y="2824163"/>
            <a:ext cx="1745754"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s-ES" altLang="en-US" sz="1200" dirty="0"/>
              <a:t>Rendimiento de motor</a:t>
            </a:r>
          </a:p>
        </p:txBody>
      </p:sp>
      <p:sp>
        <p:nvSpPr>
          <p:cNvPr id="52233" name="8 CuadroTexto">
            <a:extLst>
              <a:ext uri="{FF2B5EF4-FFF2-40B4-BE49-F238E27FC236}">
                <a16:creationId xmlns:a16="http://schemas.microsoft.com/office/drawing/2014/main" id="{EE02E399-8EDC-40F3-BB14-7520EE253E49}"/>
              </a:ext>
            </a:extLst>
          </p:cNvPr>
          <p:cNvSpPr txBox="1">
            <a:spLocks noChangeArrowheads="1"/>
          </p:cNvSpPr>
          <p:nvPr/>
        </p:nvSpPr>
        <p:spPr bwMode="auto">
          <a:xfrm>
            <a:off x="1611697" y="3595688"/>
            <a:ext cx="16192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s-ES" altLang="en-US" sz="1200" dirty="0"/>
              <a:t>Potencia de carga</a:t>
            </a:r>
          </a:p>
        </p:txBody>
      </p:sp>
      <p:sp>
        <p:nvSpPr>
          <p:cNvPr id="52234" name="9 CuadroTexto">
            <a:extLst>
              <a:ext uri="{FF2B5EF4-FFF2-40B4-BE49-F238E27FC236}">
                <a16:creationId xmlns:a16="http://schemas.microsoft.com/office/drawing/2014/main" id="{D7787CCD-559E-4EFB-B9CC-ADAC98C0475A}"/>
              </a:ext>
            </a:extLst>
          </p:cNvPr>
          <p:cNvSpPr txBox="1">
            <a:spLocks noChangeArrowheads="1"/>
          </p:cNvSpPr>
          <p:nvPr/>
        </p:nvSpPr>
        <p:spPr bwMode="auto">
          <a:xfrm>
            <a:off x="1557722" y="4584700"/>
            <a:ext cx="200616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200" dirty="0"/>
              <a:t>Rendimiento de la bomba</a:t>
            </a:r>
          </a:p>
        </p:txBody>
      </p:sp>
      <p:sp>
        <p:nvSpPr>
          <p:cNvPr id="52235" name="10 CuadroTexto">
            <a:extLst>
              <a:ext uri="{FF2B5EF4-FFF2-40B4-BE49-F238E27FC236}">
                <a16:creationId xmlns:a16="http://schemas.microsoft.com/office/drawing/2014/main" id="{C7F1FA9E-5AC4-4E56-A9B3-24E65EEDB6CE}"/>
              </a:ext>
            </a:extLst>
          </p:cNvPr>
          <p:cNvSpPr txBox="1">
            <a:spLocks noChangeArrowheads="1"/>
          </p:cNvSpPr>
          <p:nvPr/>
        </p:nvSpPr>
        <p:spPr bwMode="auto">
          <a:xfrm>
            <a:off x="410485" y="4957763"/>
            <a:ext cx="1189038"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sz="1100" dirty="0"/>
              <a:t>Energía útil</a:t>
            </a:r>
          </a:p>
        </p:txBody>
      </p:sp>
      <p:grpSp>
        <p:nvGrpSpPr>
          <p:cNvPr id="13" name="Grupo 12">
            <a:extLst>
              <a:ext uri="{FF2B5EF4-FFF2-40B4-BE49-F238E27FC236}">
                <a16:creationId xmlns:a16="http://schemas.microsoft.com/office/drawing/2014/main" id="{329A10CC-9EF3-4800-A299-E240CB804090}"/>
              </a:ext>
            </a:extLst>
          </p:cNvPr>
          <p:cNvGrpSpPr/>
          <p:nvPr/>
        </p:nvGrpSpPr>
        <p:grpSpPr>
          <a:xfrm>
            <a:off x="14545" y="8620"/>
            <a:ext cx="8759319" cy="718955"/>
            <a:chOff x="14545" y="8620"/>
            <a:chExt cx="8759319" cy="718955"/>
          </a:xfrm>
        </p:grpSpPr>
        <p:grpSp>
          <p:nvGrpSpPr>
            <p:cNvPr id="14" name="Grupo 13">
              <a:extLst>
                <a:ext uri="{FF2B5EF4-FFF2-40B4-BE49-F238E27FC236}">
                  <a16:creationId xmlns:a16="http://schemas.microsoft.com/office/drawing/2014/main" id="{F43707BF-EED2-4ABD-BFC6-EBEE3E56BDBF}"/>
                </a:ext>
              </a:extLst>
            </p:cNvPr>
            <p:cNvGrpSpPr/>
            <p:nvPr/>
          </p:nvGrpSpPr>
          <p:grpSpPr>
            <a:xfrm>
              <a:off x="370136" y="236507"/>
              <a:ext cx="8403728" cy="491068"/>
              <a:chOff x="370136" y="273636"/>
              <a:chExt cx="8403728" cy="491068"/>
            </a:xfrm>
          </p:grpSpPr>
          <p:sp>
            <p:nvSpPr>
              <p:cNvPr id="17" name="Titel 1">
                <a:extLst>
                  <a:ext uri="{FF2B5EF4-FFF2-40B4-BE49-F238E27FC236}">
                    <a16:creationId xmlns:a16="http://schemas.microsoft.com/office/drawing/2014/main" id="{AE300A48-47BE-4AA0-8E27-FB4CB1784CCD}"/>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6035506F-2DDA-4383-84AC-9661BFF50FF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5" name="Round Diagonal Corner Rectangle 9">
              <a:extLst>
                <a:ext uri="{FF2B5EF4-FFF2-40B4-BE49-F238E27FC236}">
                  <a16:creationId xmlns:a16="http://schemas.microsoft.com/office/drawing/2014/main" id="{0F98BF84-3944-4850-82C7-345F1513862F}"/>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6" name="TextBox 3">
              <a:extLst>
                <a:ext uri="{FF2B5EF4-FFF2-40B4-BE49-F238E27FC236}">
                  <a16:creationId xmlns:a16="http://schemas.microsoft.com/office/drawing/2014/main" id="{6A0A3F0B-FCB6-4E2F-B07F-550129D40DAF}"/>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7">
            <a:extLst>
              <a:ext uri="{FF2B5EF4-FFF2-40B4-BE49-F238E27FC236}">
                <a16:creationId xmlns:a16="http://schemas.microsoft.com/office/drawing/2014/main" id="{19AD3826-4F6E-47A7-90AF-7770E4CE9CA6}"/>
              </a:ext>
            </a:extLst>
          </p:cNvPr>
          <p:cNvSpPr txBox="1">
            <a:spLocks noChangeArrowheads="1"/>
          </p:cNvSpPr>
          <p:nvPr/>
        </p:nvSpPr>
        <p:spPr bwMode="auto">
          <a:xfrm>
            <a:off x="346583" y="860425"/>
            <a:ext cx="8797925" cy="8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s-ES" sz="1800" b="1" dirty="0">
                <a:solidFill>
                  <a:srgbClr val="FFC000"/>
                </a:solidFill>
              </a:rPr>
              <a:t>¿Cuáles son las oportunidades para ahorrar energía en motores eléctricos</a:t>
            </a:r>
            <a:r>
              <a:rPr lang="en-GB" sz="1800" b="1" dirty="0">
                <a:solidFill>
                  <a:srgbClr val="FFC000"/>
                </a:solidFill>
              </a:rPr>
              <a:t>?</a:t>
            </a:r>
          </a:p>
          <a:p>
            <a:pPr algn="just">
              <a:lnSpc>
                <a:spcPct val="150000"/>
              </a:lnSpc>
              <a:spcBef>
                <a:spcPct val="50000"/>
              </a:spcBef>
            </a:pPr>
            <a:r>
              <a:rPr lang="en-GB" altLang="en-US" sz="1600" b="1" dirty="0">
                <a:solidFill>
                  <a:schemeClr val="tx1">
                    <a:lumMod val="75000"/>
                    <a:lumOff val="25000"/>
                  </a:schemeClr>
                </a:solidFill>
              </a:rPr>
              <a:t>4.- </a:t>
            </a:r>
            <a:r>
              <a:rPr lang="es-ES" altLang="en-US" sz="1600" b="1" dirty="0">
                <a:solidFill>
                  <a:schemeClr val="tx1">
                    <a:lumMod val="75000"/>
                    <a:lumOff val="25000"/>
                  </a:schemeClr>
                </a:solidFill>
              </a:rPr>
              <a:t>Instalar Variadores de frecuencia - VFD</a:t>
            </a:r>
            <a:endParaRPr lang="en-GB" altLang="en-US" sz="1600" b="1" dirty="0">
              <a:solidFill>
                <a:schemeClr val="tx1">
                  <a:lumMod val="75000"/>
                  <a:lumOff val="25000"/>
                </a:schemeClr>
              </a:solidFill>
            </a:endParaRPr>
          </a:p>
        </p:txBody>
      </p:sp>
      <p:grpSp>
        <p:nvGrpSpPr>
          <p:cNvPr id="53253" name="1 Grupo">
            <a:extLst>
              <a:ext uri="{FF2B5EF4-FFF2-40B4-BE49-F238E27FC236}">
                <a16:creationId xmlns:a16="http://schemas.microsoft.com/office/drawing/2014/main" id="{3FA27F74-2053-40D8-9773-E512048C107F}"/>
              </a:ext>
            </a:extLst>
          </p:cNvPr>
          <p:cNvGrpSpPr>
            <a:grpSpLocks/>
          </p:cNvGrpSpPr>
          <p:nvPr/>
        </p:nvGrpSpPr>
        <p:grpSpPr bwMode="auto">
          <a:xfrm>
            <a:off x="1901825" y="1958975"/>
            <a:ext cx="5399088" cy="2930525"/>
            <a:chOff x="3602038" y="1592263"/>
            <a:chExt cx="5399087" cy="2930525"/>
          </a:xfrm>
        </p:grpSpPr>
        <p:pic>
          <p:nvPicPr>
            <p:cNvPr id="53254" name="14 Imagen">
              <a:extLst>
                <a:ext uri="{FF2B5EF4-FFF2-40B4-BE49-F238E27FC236}">
                  <a16:creationId xmlns:a16="http://schemas.microsoft.com/office/drawing/2014/main" id="{2390E70D-F74B-44D3-A71E-A112F58BEB93}"/>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2038" y="1592263"/>
              <a:ext cx="539908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1 CuadroTexto">
              <a:extLst>
                <a:ext uri="{FF2B5EF4-FFF2-40B4-BE49-F238E27FC236}">
                  <a16:creationId xmlns:a16="http://schemas.microsoft.com/office/drawing/2014/main" id="{2D7423AD-C622-44C0-8092-309BABD08D22}"/>
                </a:ext>
              </a:extLst>
            </p:cNvPr>
            <p:cNvSpPr txBox="1">
              <a:spLocks noChangeArrowheads="1"/>
            </p:cNvSpPr>
            <p:nvPr/>
          </p:nvSpPr>
          <p:spPr bwMode="auto">
            <a:xfrm>
              <a:off x="4895850" y="1701800"/>
              <a:ext cx="310455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sz="1400" dirty="0"/>
                <a:t>Reducción del consumo de energía</a:t>
              </a:r>
              <a:endParaRPr lang="en-GB" altLang="en-US" sz="1400" dirty="0"/>
            </a:p>
          </p:txBody>
        </p:sp>
        <p:sp>
          <p:nvSpPr>
            <p:cNvPr id="53256" name="8 CuadroTexto">
              <a:extLst>
                <a:ext uri="{FF2B5EF4-FFF2-40B4-BE49-F238E27FC236}">
                  <a16:creationId xmlns:a16="http://schemas.microsoft.com/office/drawing/2014/main" id="{B7F4F2C1-EDFB-43BD-A41D-9C66B3E79CF2}"/>
                </a:ext>
              </a:extLst>
            </p:cNvPr>
            <p:cNvSpPr txBox="1">
              <a:spLocks noChangeArrowheads="1"/>
            </p:cNvSpPr>
            <p:nvPr/>
          </p:nvSpPr>
          <p:spPr bwMode="auto">
            <a:xfrm>
              <a:off x="4721225" y="3855259"/>
              <a:ext cx="10795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sz="1100" dirty="0"/>
                <a:t>Consumo actual</a:t>
              </a:r>
            </a:p>
          </p:txBody>
        </p:sp>
        <p:sp>
          <p:nvSpPr>
            <p:cNvPr id="53257" name="9 CuadroTexto">
              <a:extLst>
                <a:ext uri="{FF2B5EF4-FFF2-40B4-BE49-F238E27FC236}">
                  <a16:creationId xmlns:a16="http://schemas.microsoft.com/office/drawing/2014/main" id="{BC28E422-2661-48B3-98F2-4EDE515D1DA0}"/>
                </a:ext>
              </a:extLst>
            </p:cNvPr>
            <p:cNvSpPr txBox="1">
              <a:spLocks noChangeArrowheads="1"/>
            </p:cNvSpPr>
            <p:nvPr/>
          </p:nvSpPr>
          <p:spPr bwMode="auto">
            <a:xfrm>
              <a:off x="5947378" y="3840797"/>
              <a:ext cx="1363662"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sz="1000" dirty="0"/>
                <a:t>Consumo de energía con frecuencia variable</a:t>
              </a:r>
              <a:endParaRPr lang="en-GB" altLang="en-US" sz="1000" dirty="0"/>
            </a:p>
          </p:txBody>
        </p:sp>
        <p:sp>
          <p:nvSpPr>
            <p:cNvPr id="53258" name="10 CuadroTexto">
              <a:extLst>
                <a:ext uri="{FF2B5EF4-FFF2-40B4-BE49-F238E27FC236}">
                  <a16:creationId xmlns:a16="http://schemas.microsoft.com/office/drawing/2014/main" id="{7E6A235C-DDC3-497D-B49F-3CCEB802BE1B}"/>
                </a:ext>
              </a:extLst>
            </p:cNvPr>
            <p:cNvSpPr txBox="1">
              <a:spLocks noChangeArrowheads="1"/>
            </p:cNvSpPr>
            <p:nvPr/>
          </p:nvSpPr>
          <p:spPr bwMode="auto">
            <a:xfrm>
              <a:off x="7292211" y="3833350"/>
              <a:ext cx="1620837" cy="600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s-ES" altLang="en-US" sz="1100" dirty="0"/>
                <a:t>Frecuencia variable y función de ahorro de energía adicional</a:t>
              </a:r>
              <a:endParaRPr lang="en-GB" altLang="en-US" sz="1100" dirty="0"/>
            </a:p>
          </p:txBody>
        </p:sp>
      </p:grpSp>
      <p:grpSp>
        <p:nvGrpSpPr>
          <p:cNvPr id="12" name="Grupo 11">
            <a:extLst>
              <a:ext uri="{FF2B5EF4-FFF2-40B4-BE49-F238E27FC236}">
                <a16:creationId xmlns:a16="http://schemas.microsoft.com/office/drawing/2014/main" id="{4F1B0930-8AAC-4CE4-8A63-EB0F04E836B8}"/>
              </a:ext>
            </a:extLst>
          </p:cNvPr>
          <p:cNvGrpSpPr/>
          <p:nvPr/>
        </p:nvGrpSpPr>
        <p:grpSpPr>
          <a:xfrm>
            <a:off x="14545" y="8620"/>
            <a:ext cx="8759319" cy="718955"/>
            <a:chOff x="14545" y="8620"/>
            <a:chExt cx="8759319" cy="718955"/>
          </a:xfrm>
        </p:grpSpPr>
        <p:grpSp>
          <p:nvGrpSpPr>
            <p:cNvPr id="13" name="Grupo 12">
              <a:extLst>
                <a:ext uri="{FF2B5EF4-FFF2-40B4-BE49-F238E27FC236}">
                  <a16:creationId xmlns:a16="http://schemas.microsoft.com/office/drawing/2014/main" id="{FBB5C1C0-F743-4349-AF42-D7BD0AEBE389}"/>
                </a:ext>
              </a:extLst>
            </p:cNvPr>
            <p:cNvGrpSpPr/>
            <p:nvPr/>
          </p:nvGrpSpPr>
          <p:grpSpPr>
            <a:xfrm>
              <a:off x="370136" y="236507"/>
              <a:ext cx="8403728" cy="491068"/>
              <a:chOff x="370136" y="273636"/>
              <a:chExt cx="8403728" cy="491068"/>
            </a:xfrm>
          </p:grpSpPr>
          <p:sp>
            <p:nvSpPr>
              <p:cNvPr id="16" name="Titel 1">
                <a:extLst>
                  <a:ext uri="{FF2B5EF4-FFF2-40B4-BE49-F238E27FC236}">
                    <a16:creationId xmlns:a16="http://schemas.microsoft.com/office/drawing/2014/main" id="{896524FB-1E6B-48FD-9C22-AC8565B9709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motores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7" name="Rectángulo 16">
                <a:extLst>
                  <a:ext uri="{FF2B5EF4-FFF2-40B4-BE49-F238E27FC236}">
                    <a16:creationId xmlns:a16="http://schemas.microsoft.com/office/drawing/2014/main" id="{48F9952B-DA72-4C35-A04A-E96982A4E8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4" name="Round Diagonal Corner Rectangle 9">
              <a:extLst>
                <a:ext uri="{FF2B5EF4-FFF2-40B4-BE49-F238E27FC236}">
                  <a16:creationId xmlns:a16="http://schemas.microsoft.com/office/drawing/2014/main" id="{7DEA0520-D3F9-43A0-9C5D-06FE1BB47A2B}"/>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 name="TextBox 3">
              <a:extLst>
                <a:ext uri="{FF2B5EF4-FFF2-40B4-BE49-F238E27FC236}">
                  <a16:creationId xmlns:a16="http://schemas.microsoft.com/office/drawing/2014/main" id="{60FB1E45-250C-4788-8E90-FA475DB7398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02</a:t>
              </a:r>
              <a:endParaRPr lang="bg-BG" sz="2000" dirty="0">
                <a:solidFill>
                  <a:srgbClr val="FAFAFA"/>
                </a:solidFill>
                <a:ea typeface="Open Sans Light" panose="020B0306030504020204" pitchFamily="34" charset="0"/>
                <a:cs typeface="Open Sans Light" panose="020B0306030504020204" pitchFamily="34" charset="0"/>
              </a:endParaRPr>
            </a:p>
          </p:txBody>
        </p:sp>
      </p:grpSp>
      <p:grpSp>
        <p:nvGrpSpPr>
          <p:cNvPr id="4" name="Grupo 3">
            <a:extLst>
              <a:ext uri="{FF2B5EF4-FFF2-40B4-BE49-F238E27FC236}">
                <a16:creationId xmlns:a16="http://schemas.microsoft.com/office/drawing/2014/main" id="{8BA3CB33-5272-4E47-883F-09105BFC6580}"/>
              </a:ext>
            </a:extLst>
          </p:cNvPr>
          <p:cNvGrpSpPr/>
          <p:nvPr/>
        </p:nvGrpSpPr>
        <p:grpSpPr>
          <a:xfrm>
            <a:off x="1901825" y="4897752"/>
            <a:ext cx="5150042" cy="1200329"/>
            <a:chOff x="2734325" y="4896947"/>
            <a:chExt cx="5150042" cy="1200329"/>
          </a:xfrm>
        </p:grpSpPr>
        <p:sp>
          <p:nvSpPr>
            <p:cNvPr id="53250" name="22 CuadroTexto">
              <a:extLst>
                <a:ext uri="{FF2B5EF4-FFF2-40B4-BE49-F238E27FC236}">
                  <a16:creationId xmlns:a16="http://schemas.microsoft.com/office/drawing/2014/main" id="{7652E5F9-AE43-4DED-B818-A1968307BF82}"/>
                </a:ext>
              </a:extLst>
            </p:cNvPr>
            <p:cNvSpPr txBox="1">
              <a:spLocks noChangeArrowheads="1"/>
            </p:cNvSpPr>
            <p:nvPr/>
          </p:nvSpPr>
          <p:spPr bwMode="auto">
            <a:xfrm>
              <a:off x="2951820" y="4896947"/>
              <a:ext cx="49325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s-ES" altLang="en-US" sz="1800" dirty="0">
                  <a:solidFill>
                    <a:schemeClr val="tx1">
                      <a:lumMod val="75000"/>
                      <a:lumOff val="25000"/>
                    </a:schemeClr>
                  </a:solidFill>
                </a:rPr>
                <a:t>Ahorro energético del 6%.</a:t>
              </a:r>
            </a:p>
            <a:p>
              <a:r>
                <a:rPr lang="es-ES" altLang="en-US" sz="1800" dirty="0">
                  <a:solidFill>
                    <a:schemeClr val="tx1">
                      <a:lumMod val="75000"/>
                      <a:lumOff val="25000"/>
                    </a:schemeClr>
                  </a:solidFill>
                </a:rPr>
                <a:t>Ahorro de energía implementando una función de ahorro de energía adicional del 22%.</a:t>
              </a:r>
            </a:p>
            <a:p>
              <a:r>
                <a:rPr lang="es-ES" altLang="en-US" sz="1800" dirty="0">
                  <a:solidFill>
                    <a:schemeClr val="tx1">
                      <a:lumMod val="75000"/>
                      <a:lumOff val="25000"/>
                    </a:schemeClr>
                  </a:solidFill>
                </a:rPr>
                <a:t>Tiempo de amortización 0,9 año</a:t>
              </a:r>
              <a:endParaRPr lang="en-GB" altLang="en-US" sz="1800" dirty="0">
                <a:solidFill>
                  <a:schemeClr val="tx1">
                    <a:lumMod val="75000"/>
                    <a:lumOff val="25000"/>
                  </a:schemeClr>
                </a:solidFill>
              </a:endParaRPr>
            </a:p>
          </p:txBody>
        </p:sp>
        <p:pic>
          <p:nvPicPr>
            <p:cNvPr id="3" name="Imagen 2">
              <a:extLst>
                <a:ext uri="{FF2B5EF4-FFF2-40B4-BE49-F238E27FC236}">
                  <a16:creationId xmlns:a16="http://schemas.microsoft.com/office/drawing/2014/main" id="{06898792-5119-4FCB-BEAA-A4FB10035F64}"/>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4327" y="4969919"/>
              <a:ext cx="217493" cy="202010"/>
            </a:xfrm>
            <a:prstGeom prst="rect">
              <a:avLst/>
            </a:prstGeom>
          </p:spPr>
        </p:pic>
        <p:pic>
          <p:nvPicPr>
            <p:cNvPr id="18" name="Imagen 17">
              <a:extLst>
                <a:ext uri="{FF2B5EF4-FFF2-40B4-BE49-F238E27FC236}">
                  <a16:creationId xmlns:a16="http://schemas.microsoft.com/office/drawing/2014/main" id="{F2047E55-E83D-40B1-A118-F6052E9F957C}"/>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4325" y="5241527"/>
              <a:ext cx="217493" cy="202010"/>
            </a:xfrm>
            <a:prstGeom prst="rect">
              <a:avLst/>
            </a:prstGeom>
          </p:spPr>
        </p:pic>
        <p:pic>
          <p:nvPicPr>
            <p:cNvPr id="19" name="Imagen 18">
              <a:extLst>
                <a:ext uri="{FF2B5EF4-FFF2-40B4-BE49-F238E27FC236}">
                  <a16:creationId xmlns:a16="http://schemas.microsoft.com/office/drawing/2014/main" id="{99A5488F-99D1-4360-94D9-0BBA1386B4C0}"/>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4326" y="5795565"/>
              <a:ext cx="217493" cy="202010"/>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8" descr="transformador">
            <a:hlinkClick r:id="rId4"/>
            <a:extLst>
              <a:ext uri="{FF2B5EF4-FFF2-40B4-BE49-F238E27FC236}">
                <a16:creationId xmlns:a16="http://schemas.microsoft.com/office/drawing/2014/main" id="{14E7F0EA-F4C0-4CCA-B63F-7290CB4E6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042" y="2960948"/>
            <a:ext cx="2880310" cy="295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1 CuadroTexto">
            <a:extLst>
              <a:ext uri="{FF2B5EF4-FFF2-40B4-BE49-F238E27FC236}">
                <a16:creationId xmlns:a16="http://schemas.microsoft.com/office/drawing/2014/main" id="{3F4F9DA6-3DAF-476E-B5EE-216F6F488CE0}"/>
              </a:ext>
            </a:extLst>
          </p:cNvPr>
          <p:cNvSpPr txBox="1">
            <a:spLocks noChangeArrowheads="1"/>
          </p:cNvSpPr>
          <p:nvPr/>
        </p:nvSpPr>
        <p:spPr bwMode="auto">
          <a:xfrm>
            <a:off x="370136" y="1155905"/>
            <a:ext cx="840372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n-US" dirty="0">
                <a:solidFill>
                  <a:schemeClr val="tx1">
                    <a:lumMod val="75000"/>
                    <a:lumOff val="25000"/>
                  </a:schemeClr>
                </a:solidFill>
              </a:rPr>
              <a:t>Un transformador puede funcionar a plena carga o con poca carga.</a:t>
            </a:r>
          </a:p>
          <a:p>
            <a:pPr algn="just"/>
            <a:endParaRPr lang="es-ES" altLang="en-US" dirty="0">
              <a:solidFill>
                <a:schemeClr val="tx1">
                  <a:lumMod val="75000"/>
                  <a:lumOff val="25000"/>
                </a:schemeClr>
              </a:solidFill>
            </a:endParaRPr>
          </a:p>
          <a:p>
            <a:pPr algn="just"/>
            <a:endParaRPr lang="es-ES" altLang="en-US" dirty="0">
              <a:solidFill>
                <a:schemeClr val="tx1">
                  <a:lumMod val="75000"/>
                  <a:lumOff val="25000"/>
                </a:schemeClr>
              </a:solidFill>
            </a:endParaRPr>
          </a:p>
          <a:p>
            <a:pPr algn="just"/>
            <a:r>
              <a:rPr lang="es-ES" altLang="en-US" dirty="0">
                <a:solidFill>
                  <a:schemeClr val="tx1">
                    <a:lumMod val="75000"/>
                    <a:lumOff val="25000"/>
                  </a:schemeClr>
                </a:solidFill>
              </a:rPr>
              <a:t>El nivel de carga se define como la corriente de entrada que es absorbida por el transformador y el valor que absorbería en condiciones nominales.</a:t>
            </a:r>
            <a:endParaRPr lang="en-GB" altLang="en-US" dirty="0">
              <a:solidFill>
                <a:schemeClr val="tx1">
                  <a:lumMod val="75000"/>
                  <a:lumOff val="25000"/>
                </a:schemeClr>
              </a:solidFill>
            </a:endParaRPr>
          </a:p>
        </p:txBody>
      </p:sp>
      <p:graphicFrame>
        <p:nvGraphicFramePr>
          <p:cNvPr id="54276" name="Object 6">
            <a:extLst>
              <a:ext uri="{FF2B5EF4-FFF2-40B4-BE49-F238E27FC236}">
                <a16:creationId xmlns:a16="http://schemas.microsoft.com/office/drawing/2014/main" id="{C3924405-76D8-46BC-8168-E34425B9CAF9}"/>
              </a:ext>
            </a:extLst>
          </p:cNvPr>
          <p:cNvGraphicFramePr>
            <a:graphicFrameLocks noChangeAspect="1"/>
          </p:cNvGraphicFramePr>
          <p:nvPr>
            <p:extLst>
              <p:ext uri="{D42A27DB-BD31-4B8C-83A1-F6EECF244321}">
                <p14:modId xmlns:p14="http://schemas.microsoft.com/office/powerpoint/2010/main" val="1674718848"/>
              </p:ext>
            </p:extLst>
          </p:nvPr>
        </p:nvGraphicFramePr>
        <p:xfrm>
          <a:off x="2235200" y="3741836"/>
          <a:ext cx="1238250" cy="1062037"/>
        </p:xfrm>
        <a:graphic>
          <a:graphicData uri="http://schemas.openxmlformats.org/presentationml/2006/ole">
            <mc:AlternateContent xmlns:mc="http://schemas.openxmlformats.org/markup-compatibility/2006">
              <mc:Choice xmlns:v="urn:schemas-microsoft-com:vml" Requires="v">
                <p:oleObj spid="_x0000_s1036" name="Ecuación" r:id="rId6" imgW="495000" imgH="431640" progId="Equation.3">
                  <p:embed/>
                </p:oleObj>
              </mc:Choice>
              <mc:Fallback>
                <p:oleObj name="Ecuación" r:id="rId6" imgW="495000" imgH="431640" progId="Equation.3">
                  <p:embed/>
                  <p:pic>
                    <p:nvPicPr>
                      <p:cNvPr id="54276" name="Object 6">
                        <a:extLst>
                          <a:ext uri="{FF2B5EF4-FFF2-40B4-BE49-F238E27FC236}">
                            <a16:creationId xmlns:a16="http://schemas.microsoft.com/office/drawing/2014/main" id="{C3924405-76D8-46BC-8168-E34425B9CA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5200" y="3741836"/>
                        <a:ext cx="12382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 name="Grupo 10">
            <a:extLst>
              <a:ext uri="{FF2B5EF4-FFF2-40B4-BE49-F238E27FC236}">
                <a16:creationId xmlns:a16="http://schemas.microsoft.com/office/drawing/2014/main" id="{44946BF9-9A98-41D2-AFC4-F64B431A7EDF}"/>
              </a:ext>
            </a:extLst>
          </p:cNvPr>
          <p:cNvGrpSpPr/>
          <p:nvPr/>
        </p:nvGrpSpPr>
        <p:grpSpPr>
          <a:xfrm>
            <a:off x="14545" y="8620"/>
            <a:ext cx="8759319" cy="718955"/>
            <a:chOff x="14545" y="8620"/>
            <a:chExt cx="8759319" cy="718955"/>
          </a:xfrm>
        </p:grpSpPr>
        <p:grpSp>
          <p:nvGrpSpPr>
            <p:cNvPr id="12" name="Grupo 11">
              <a:extLst>
                <a:ext uri="{FF2B5EF4-FFF2-40B4-BE49-F238E27FC236}">
                  <a16:creationId xmlns:a16="http://schemas.microsoft.com/office/drawing/2014/main" id="{AC9D39D6-249F-42E5-99E9-5447F75B416D}"/>
                </a:ext>
              </a:extLst>
            </p:cNvPr>
            <p:cNvGrpSpPr/>
            <p:nvPr/>
          </p:nvGrpSpPr>
          <p:grpSpPr>
            <a:xfrm>
              <a:off x="370136" y="236507"/>
              <a:ext cx="8403728" cy="491068"/>
              <a:chOff x="370136" y="273636"/>
              <a:chExt cx="8403728" cy="491068"/>
            </a:xfrm>
          </p:grpSpPr>
          <p:sp>
            <p:nvSpPr>
              <p:cNvPr id="15" name="Titel 1">
                <a:extLst>
                  <a:ext uri="{FF2B5EF4-FFF2-40B4-BE49-F238E27FC236}">
                    <a16:creationId xmlns:a16="http://schemas.microsoft.com/office/drawing/2014/main" id="{77621DCC-23DA-425C-8C4E-504CE6C5B4D9}"/>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transformadores eléctricos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A48FEBE1-A267-4544-A459-2B32632AA79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3" name="Round Diagonal Corner Rectangle 9">
              <a:extLst>
                <a:ext uri="{FF2B5EF4-FFF2-40B4-BE49-F238E27FC236}">
                  <a16:creationId xmlns:a16="http://schemas.microsoft.com/office/drawing/2014/main" id="{0D22DAE8-B72D-48DB-B26B-0A4A9AEE35FD}"/>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 name="TextBox 3">
              <a:extLst>
                <a:ext uri="{FF2B5EF4-FFF2-40B4-BE49-F238E27FC236}">
                  <a16:creationId xmlns:a16="http://schemas.microsoft.com/office/drawing/2014/main" id="{90EAFF5B-5129-4701-8350-D1FE23717056}"/>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03</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17" name="Rectángulo: esquinas redondeadas 16">
            <a:extLst>
              <a:ext uri="{FF2B5EF4-FFF2-40B4-BE49-F238E27FC236}">
                <a16:creationId xmlns:a16="http://schemas.microsoft.com/office/drawing/2014/main" id="{2DF66A43-A94E-496D-9A17-367FC5CD8606}"/>
              </a:ext>
            </a:extLst>
          </p:cNvPr>
          <p:cNvSpPr/>
          <p:nvPr/>
        </p:nvSpPr>
        <p:spPr>
          <a:xfrm>
            <a:off x="2000773" y="3631648"/>
            <a:ext cx="1908212" cy="1282412"/>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CuadroTexto">
            <a:extLst>
              <a:ext uri="{FF2B5EF4-FFF2-40B4-BE49-F238E27FC236}">
                <a16:creationId xmlns:a16="http://schemas.microsoft.com/office/drawing/2014/main" id="{EF99B7F0-A7E1-40D4-8CE5-7ADEDD2AFE2A}"/>
              </a:ext>
            </a:extLst>
          </p:cNvPr>
          <p:cNvSpPr txBox="1">
            <a:spLocks noChangeArrowheads="1"/>
          </p:cNvSpPr>
          <p:nvPr/>
        </p:nvSpPr>
        <p:spPr bwMode="auto">
          <a:xfrm>
            <a:off x="370136" y="1412776"/>
            <a:ext cx="840372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800100" indent="-34290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a:r>
              <a:rPr lang="es-ES" altLang="en-US" dirty="0">
                <a:solidFill>
                  <a:schemeClr val="tx1">
                    <a:lumMod val="75000"/>
                    <a:lumOff val="25000"/>
                  </a:schemeClr>
                </a:solidFill>
              </a:rPr>
              <a:t>Si C &lt; 0,75, el transformador está sobredimensionado, por lo que el rendimiento es menor.</a:t>
            </a:r>
          </a:p>
          <a:p>
            <a:pPr algn="just"/>
            <a:endParaRPr lang="es-ES" altLang="en-US" dirty="0">
              <a:solidFill>
                <a:schemeClr val="tx1">
                  <a:lumMod val="75000"/>
                  <a:lumOff val="25000"/>
                </a:schemeClr>
              </a:solidFill>
            </a:endParaRPr>
          </a:p>
          <a:p>
            <a:pPr algn="just"/>
            <a:r>
              <a:rPr lang="es-ES" altLang="en-US" dirty="0">
                <a:solidFill>
                  <a:schemeClr val="tx1">
                    <a:lumMod val="75000"/>
                    <a:lumOff val="25000"/>
                  </a:schemeClr>
                </a:solidFill>
              </a:rPr>
              <a:t>Si 0,75 &lt; C &lt;1, la eficiencia del transformador es correcta.</a:t>
            </a:r>
          </a:p>
          <a:p>
            <a:pPr algn="just"/>
            <a:endParaRPr lang="es-ES" altLang="en-US" dirty="0">
              <a:solidFill>
                <a:schemeClr val="tx1">
                  <a:lumMod val="75000"/>
                  <a:lumOff val="25000"/>
                </a:schemeClr>
              </a:solidFill>
            </a:endParaRPr>
          </a:p>
          <a:p>
            <a:pPr algn="just"/>
            <a:r>
              <a:rPr lang="es-ES" altLang="en-US" dirty="0">
                <a:solidFill>
                  <a:schemeClr val="tx1">
                    <a:lumMod val="75000"/>
                    <a:lumOff val="25000"/>
                  </a:schemeClr>
                </a:solidFill>
              </a:rPr>
              <a:t>Si C &gt; 1, el transformador no tiene el tamaño suficiente para que las condiciones de operación sean correctas.</a:t>
            </a:r>
          </a:p>
          <a:p>
            <a:pPr algn="just"/>
            <a:endParaRPr lang="es-ES" altLang="en-US" dirty="0">
              <a:solidFill>
                <a:schemeClr val="tx1">
                  <a:lumMod val="75000"/>
                  <a:lumOff val="25000"/>
                </a:schemeClr>
              </a:solidFill>
            </a:endParaRPr>
          </a:p>
          <a:p>
            <a:pPr algn="just"/>
            <a:r>
              <a:rPr lang="es-ES" altLang="en-US" dirty="0">
                <a:solidFill>
                  <a:schemeClr val="tx1">
                    <a:lumMod val="75000"/>
                    <a:lumOff val="25000"/>
                  </a:schemeClr>
                </a:solidFill>
              </a:rPr>
              <a:t>El problema es saber evaluar la “C”.</a:t>
            </a:r>
          </a:p>
          <a:p>
            <a:pPr algn="just"/>
            <a:endParaRPr lang="es-ES" altLang="en-US" dirty="0"/>
          </a:p>
          <a:p>
            <a:pPr algn="just"/>
            <a:endParaRPr lang="es-ES" altLang="en-US" dirty="0"/>
          </a:p>
          <a:p>
            <a:pPr algn="just"/>
            <a:r>
              <a:rPr lang="es-ES" altLang="en-US" dirty="0"/>
              <a:t>	 </a:t>
            </a:r>
          </a:p>
          <a:p>
            <a:pPr algn="just"/>
            <a:r>
              <a:rPr lang="es-ES" altLang="en-US" dirty="0">
                <a:solidFill>
                  <a:schemeClr val="tx1">
                    <a:lumMod val="75000"/>
                    <a:lumOff val="25000"/>
                  </a:schemeClr>
                </a:solidFill>
              </a:rPr>
              <a:t>	Medición mediante el analizador de red.</a:t>
            </a:r>
            <a:endParaRPr lang="en-GB" altLang="en-US" dirty="0">
              <a:solidFill>
                <a:schemeClr val="tx1">
                  <a:lumMod val="75000"/>
                  <a:lumOff val="25000"/>
                </a:schemeClr>
              </a:solidFill>
            </a:endParaRPr>
          </a:p>
        </p:txBody>
      </p:sp>
      <p:grpSp>
        <p:nvGrpSpPr>
          <p:cNvPr id="5" name="Grupo 4">
            <a:extLst>
              <a:ext uri="{FF2B5EF4-FFF2-40B4-BE49-F238E27FC236}">
                <a16:creationId xmlns:a16="http://schemas.microsoft.com/office/drawing/2014/main" id="{F4E63BB2-22D9-47CF-8FF2-70D0498AD582}"/>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A607BCF0-6506-42D1-BE87-C6B12839BE44}"/>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4D851F30-BE0E-455D-8038-B5D1F01A8B2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transformadores eléctricos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F602FAD0-B1D7-4F4D-8DAE-BECE707F972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BEAEA29D-ED4A-425B-8BA4-18FE1FAC9FE9}"/>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537C9D3A-6A9E-4D8D-AB58-41EDF99B22AC}"/>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03</a:t>
              </a:r>
              <a:endParaRPr lang="bg-BG" sz="2000" dirty="0">
                <a:solidFill>
                  <a:srgbClr val="FAFAFA"/>
                </a:solidFill>
                <a:ea typeface="Open Sans Light" panose="020B0306030504020204" pitchFamily="34" charset="0"/>
                <a:cs typeface="Open Sans Light" panose="020B0306030504020204" pitchFamily="34" charset="0"/>
              </a:endParaRPr>
            </a:p>
          </p:txBody>
        </p:sp>
      </p:grpSp>
      <p:pic>
        <p:nvPicPr>
          <p:cNvPr id="12" name="Imagen 11">
            <a:extLst>
              <a:ext uri="{FF2B5EF4-FFF2-40B4-BE49-F238E27FC236}">
                <a16:creationId xmlns:a16="http://schemas.microsoft.com/office/drawing/2014/main" id="{47554BF8-79E8-462E-B427-CE759D445059}"/>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4948" t="9610" r="13514" b="8176"/>
          <a:stretch/>
        </p:blipFill>
        <p:spPr>
          <a:xfrm>
            <a:off x="249545" y="4329100"/>
            <a:ext cx="1144179" cy="131495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a:extLst>
              <a:ext uri="{FF2B5EF4-FFF2-40B4-BE49-F238E27FC236}">
                <a16:creationId xmlns:a16="http://schemas.microsoft.com/office/drawing/2014/main" id="{8B7D68DB-5469-45B4-8757-3AF180DAF718}"/>
              </a:ext>
            </a:extLst>
          </p:cNvPr>
          <p:cNvSpPr txBox="1">
            <a:spLocks noChangeArrowheads="1"/>
          </p:cNvSpPr>
          <p:nvPr/>
        </p:nvSpPr>
        <p:spPr bwMode="auto">
          <a:xfrm>
            <a:off x="386585" y="2745028"/>
            <a:ext cx="78851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sz="1800" b="1" dirty="0">
                <a:solidFill>
                  <a:schemeClr val="tx1">
                    <a:lumMod val="75000"/>
                    <a:lumOff val="25000"/>
                  </a:schemeClr>
                </a:solidFill>
              </a:rPr>
              <a:t>Eficiencia energética en pared de la cámara</a:t>
            </a:r>
            <a:r>
              <a:rPr lang="en-GB" altLang="es-ES" sz="1800" b="1" dirty="0">
                <a:solidFill>
                  <a:schemeClr val="tx1">
                    <a:lumMod val="75000"/>
                    <a:lumOff val="25000"/>
                  </a:schemeClr>
                </a:solidFill>
              </a:rPr>
              <a:t>:</a:t>
            </a:r>
          </a:p>
          <a:p>
            <a:pPr algn="just" eaLnBrk="1" hangingPunct="1"/>
            <a:endParaRPr lang="en-GB" altLang="es-ES" sz="1800" dirty="0">
              <a:solidFill>
                <a:schemeClr val="tx1">
                  <a:lumMod val="75000"/>
                  <a:lumOff val="25000"/>
                </a:schemeClr>
              </a:solidFill>
            </a:endParaRPr>
          </a:p>
          <a:p>
            <a:pPr algn="just" eaLnBrk="1" hangingPunct="1"/>
            <a:r>
              <a:rPr lang="es-ES" altLang="es-ES" sz="1800" dirty="0">
                <a:solidFill>
                  <a:schemeClr val="tx1">
                    <a:lumMod val="75000"/>
                    <a:lumOff val="25000"/>
                  </a:schemeClr>
                </a:solidFill>
              </a:rPr>
              <a:t>El material más utilizado es el panel de poliuretano</a:t>
            </a:r>
            <a:endParaRPr lang="en-GB" altLang="es-ES" sz="1800" dirty="0">
              <a:solidFill>
                <a:schemeClr val="tx1">
                  <a:lumMod val="75000"/>
                  <a:lumOff val="25000"/>
                </a:schemeClr>
              </a:solidFill>
            </a:endParaRPr>
          </a:p>
        </p:txBody>
      </p:sp>
      <p:pic>
        <p:nvPicPr>
          <p:cNvPr id="14" name="Picture 2">
            <a:extLst>
              <a:ext uri="{FF2B5EF4-FFF2-40B4-BE49-F238E27FC236}">
                <a16:creationId xmlns:a16="http://schemas.microsoft.com/office/drawing/2014/main" id="{35A79241-09FD-4562-A2FD-A29AF235B2A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1191" t="42094" r="16547" b="47620"/>
          <a:stretch>
            <a:fillRect/>
          </a:stretch>
        </p:blipFill>
        <p:spPr bwMode="auto">
          <a:xfrm>
            <a:off x="1414938" y="3639044"/>
            <a:ext cx="4065749" cy="117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2 CuadroTexto">
            <a:extLst>
              <a:ext uri="{FF2B5EF4-FFF2-40B4-BE49-F238E27FC236}">
                <a16:creationId xmlns:a16="http://schemas.microsoft.com/office/drawing/2014/main" id="{67E9CC26-09E1-4825-85F4-87ED216AAE33}"/>
              </a:ext>
            </a:extLst>
          </p:cNvPr>
          <p:cNvSpPr txBox="1">
            <a:spLocks noChangeArrowheads="1"/>
          </p:cNvSpPr>
          <p:nvPr/>
        </p:nvSpPr>
        <p:spPr bwMode="auto">
          <a:xfrm>
            <a:off x="2240484" y="5350276"/>
            <a:ext cx="3132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800" b="1" dirty="0">
                <a:solidFill>
                  <a:schemeClr val="tx1">
                    <a:lumMod val="75000"/>
                    <a:lumOff val="25000"/>
                  </a:schemeClr>
                </a:solidFill>
              </a:rPr>
              <a:t>Aislamiento</a:t>
            </a:r>
          </a:p>
        </p:txBody>
      </p:sp>
      <p:cxnSp>
        <p:nvCxnSpPr>
          <p:cNvPr id="16" name="4 Conector recto de flecha">
            <a:extLst>
              <a:ext uri="{FF2B5EF4-FFF2-40B4-BE49-F238E27FC236}">
                <a16:creationId xmlns:a16="http://schemas.microsoft.com/office/drawing/2014/main" id="{A1389BD5-C628-475D-96AF-8F6E0819DF5C}"/>
              </a:ext>
            </a:extLst>
          </p:cNvPr>
          <p:cNvCxnSpPr>
            <a:cxnSpLocks noChangeShapeType="1"/>
          </p:cNvCxnSpPr>
          <p:nvPr/>
        </p:nvCxnSpPr>
        <p:spPr bwMode="auto">
          <a:xfrm flipH="1" flipV="1">
            <a:off x="2487625" y="4229501"/>
            <a:ext cx="647700" cy="1057275"/>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17" name="7 CuadroTexto">
            <a:extLst>
              <a:ext uri="{FF2B5EF4-FFF2-40B4-BE49-F238E27FC236}">
                <a16:creationId xmlns:a16="http://schemas.microsoft.com/office/drawing/2014/main" id="{10469527-BD1B-4FDC-8232-17B57926C73F}"/>
              </a:ext>
            </a:extLst>
          </p:cNvPr>
          <p:cNvSpPr txBox="1">
            <a:spLocks noChangeArrowheads="1"/>
          </p:cNvSpPr>
          <p:nvPr/>
        </p:nvSpPr>
        <p:spPr bwMode="auto">
          <a:xfrm>
            <a:off x="5634525" y="5651956"/>
            <a:ext cx="205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sz="1800" b="1" dirty="0">
                <a:solidFill>
                  <a:schemeClr val="tx1">
                    <a:lumMod val="75000"/>
                    <a:lumOff val="25000"/>
                  </a:schemeClr>
                </a:solidFill>
              </a:rPr>
              <a:t>Placas metálicas</a:t>
            </a:r>
          </a:p>
        </p:txBody>
      </p:sp>
      <p:cxnSp>
        <p:nvCxnSpPr>
          <p:cNvPr id="18" name="8 Conector recto de flecha">
            <a:extLst>
              <a:ext uri="{FF2B5EF4-FFF2-40B4-BE49-F238E27FC236}">
                <a16:creationId xmlns:a16="http://schemas.microsoft.com/office/drawing/2014/main" id="{1AA2CC75-5F7E-4AD8-AB38-66F345CBFF3F}"/>
              </a:ext>
            </a:extLst>
          </p:cNvPr>
          <p:cNvCxnSpPr>
            <a:cxnSpLocks noChangeShapeType="1"/>
            <a:stCxn id="17" idx="0"/>
          </p:cNvCxnSpPr>
          <p:nvPr/>
        </p:nvCxnSpPr>
        <p:spPr bwMode="auto">
          <a:xfrm flipH="1" flipV="1">
            <a:off x="5310676" y="3785056"/>
            <a:ext cx="1349696" cy="1866900"/>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19" name="13 Conector recto de flecha">
            <a:extLst>
              <a:ext uri="{FF2B5EF4-FFF2-40B4-BE49-F238E27FC236}">
                <a16:creationId xmlns:a16="http://schemas.microsoft.com/office/drawing/2014/main" id="{A180A5A6-4AA4-4905-9E94-C4403ED08D15}"/>
              </a:ext>
            </a:extLst>
          </p:cNvPr>
          <p:cNvCxnSpPr>
            <a:cxnSpLocks noChangeShapeType="1"/>
            <a:stCxn id="17" idx="0"/>
          </p:cNvCxnSpPr>
          <p:nvPr/>
        </p:nvCxnSpPr>
        <p:spPr bwMode="auto">
          <a:xfrm flipH="1" flipV="1">
            <a:off x="5310676" y="4690652"/>
            <a:ext cx="1349696" cy="961304"/>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2" name="CuadroTexto 1">
            <a:extLst>
              <a:ext uri="{FF2B5EF4-FFF2-40B4-BE49-F238E27FC236}">
                <a16:creationId xmlns:a16="http://schemas.microsoft.com/office/drawing/2014/main" id="{C521BC01-3FBA-4DCC-ACAA-FB4FC8AAE191}"/>
              </a:ext>
            </a:extLst>
          </p:cNvPr>
          <p:cNvSpPr txBox="1"/>
          <p:nvPr/>
        </p:nvSpPr>
        <p:spPr>
          <a:xfrm>
            <a:off x="386585" y="943560"/>
            <a:ext cx="8403727" cy="1477328"/>
          </a:xfrm>
          <a:prstGeom prst="rect">
            <a:avLst/>
          </a:prstGeom>
          <a:noFill/>
        </p:spPr>
        <p:txBody>
          <a:bodyPr wrap="square" rtlCol="0">
            <a:spAutoFit/>
          </a:bodyPr>
          <a:lstStyle/>
          <a:p>
            <a:pPr algn="just">
              <a:defRPr/>
            </a:pPr>
            <a:r>
              <a:rPr lang="es-ES" dirty="0">
                <a:solidFill>
                  <a:schemeClr val="tx1">
                    <a:lumMod val="75000"/>
                    <a:lumOff val="25000"/>
                  </a:schemeClr>
                </a:solidFill>
                <a:latin typeface="Arial" charset="0"/>
              </a:rPr>
              <a:t>Cuando se analiza la producción en frío es necesario evaluar las medidas de mejora en dos áreas</a:t>
            </a:r>
            <a:r>
              <a:rPr lang="en-GB" dirty="0">
                <a:solidFill>
                  <a:schemeClr val="tx1">
                    <a:lumMod val="75000"/>
                    <a:lumOff val="25000"/>
                  </a:schemeClr>
                </a:solidFill>
                <a:latin typeface="Arial" charset="0"/>
              </a:rPr>
              <a:t>:</a:t>
            </a:r>
          </a:p>
          <a:p>
            <a:pPr algn="just">
              <a:defRPr/>
            </a:pPr>
            <a:endParaRPr lang="en-GB" dirty="0">
              <a:solidFill>
                <a:schemeClr val="tx1">
                  <a:lumMod val="75000"/>
                  <a:lumOff val="25000"/>
                </a:schemeClr>
              </a:solidFill>
              <a:latin typeface="Arial" charset="0"/>
            </a:endParaRPr>
          </a:p>
          <a:p>
            <a:pPr marL="285750" indent="-285750" algn="just">
              <a:buFont typeface="Wingdings" panose="05000000000000000000" pitchFamily="2" charset="2"/>
              <a:buChar char="§"/>
              <a:defRPr/>
            </a:pPr>
            <a:r>
              <a:rPr lang="es-ES" dirty="0">
                <a:solidFill>
                  <a:schemeClr val="tx1">
                    <a:lumMod val="75000"/>
                    <a:lumOff val="25000"/>
                  </a:schemeClr>
                </a:solidFill>
                <a:latin typeface="Arial" charset="0"/>
              </a:rPr>
              <a:t>Ciclo de enfriamiento (dispositivos)</a:t>
            </a:r>
          </a:p>
          <a:p>
            <a:pPr marL="285750" indent="-285750" algn="just">
              <a:buFont typeface="Wingdings" panose="05000000000000000000" pitchFamily="2" charset="2"/>
              <a:buChar char="§"/>
              <a:defRPr/>
            </a:pPr>
            <a:r>
              <a:rPr lang="es-ES" dirty="0">
                <a:solidFill>
                  <a:schemeClr val="tx1">
                    <a:lumMod val="75000"/>
                    <a:lumOff val="25000"/>
                  </a:schemeClr>
                </a:solidFill>
                <a:latin typeface="Arial" charset="0"/>
              </a:rPr>
              <a:t>Paredes y superficies de cámaras de refrigeración.</a:t>
            </a:r>
            <a:endParaRPr lang="es-ES" dirty="0">
              <a:solidFill>
                <a:schemeClr val="tx1">
                  <a:lumMod val="75000"/>
                  <a:lumOff val="25000"/>
                </a:schemeClr>
              </a:solidFill>
            </a:endParaRPr>
          </a:p>
        </p:txBody>
      </p:sp>
      <p:grpSp>
        <p:nvGrpSpPr>
          <p:cNvPr id="22" name="Grupo 21">
            <a:extLst>
              <a:ext uri="{FF2B5EF4-FFF2-40B4-BE49-F238E27FC236}">
                <a16:creationId xmlns:a16="http://schemas.microsoft.com/office/drawing/2014/main" id="{0868F3AB-D04F-43B6-8FD2-A15A3AD0CE73}"/>
              </a:ext>
            </a:extLst>
          </p:cNvPr>
          <p:cNvGrpSpPr/>
          <p:nvPr/>
        </p:nvGrpSpPr>
        <p:grpSpPr>
          <a:xfrm>
            <a:off x="14545" y="8620"/>
            <a:ext cx="8759319" cy="718955"/>
            <a:chOff x="14545" y="8620"/>
            <a:chExt cx="8759319" cy="718955"/>
          </a:xfrm>
        </p:grpSpPr>
        <p:grpSp>
          <p:nvGrpSpPr>
            <p:cNvPr id="23" name="Grupo 22">
              <a:extLst>
                <a:ext uri="{FF2B5EF4-FFF2-40B4-BE49-F238E27FC236}">
                  <a16:creationId xmlns:a16="http://schemas.microsoft.com/office/drawing/2014/main" id="{4EC22ED1-21D9-4C8D-B5D0-37F41F377DC0}"/>
                </a:ext>
              </a:extLst>
            </p:cNvPr>
            <p:cNvGrpSpPr/>
            <p:nvPr/>
          </p:nvGrpSpPr>
          <p:grpSpPr>
            <a:xfrm>
              <a:off x="370136" y="236507"/>
              <a:ext cx="8403728" cy="491068"/>
              <a:chOff x="370136" y="273636"/>
              <a:chExt cx="8403728" cy="491068"/>
            </a:xfrm>
          </p:grpSpPr>
          <p:sp>
            <p:nvSpPr>
              <p:cNvPr id="26" name="Titel 1">
                <a:extLst>
                  <a:ext uri="{FF2B5EF4-FFF2-40B4-BE49-F238E27FC236}">
                    <a16:creationId xmlns:a16="http://schemas.microsoft.com/office/drawing/2014/main" id="{AE1F1552-78E9-4A39-8A8D-57A8B242B20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27" name="Rectángulo 26">
                <a:extLst>
                  <a:ext uri="{FF2B5EF4-FFF2-40B4-BE49-F238E27FC236}">
                    <a16:creationId xmlns:a16="http://schemas.microsoft.com/office/drawing/2014/main" id="{21DD43D2-74B6-418E-9401-A8A5C33AA1B4}"/>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24" name="Round Diagonal Corner Rectangle 9">
              <a:extLst>
                <a:ext uri="{FF2B5EF4-FFF2-40B4-BE49-F238E27FC236}">
                  <a16:creationId xmlns:a16="http://schemas.microsoft.com/office/drawing/2014/main" id="{CC918580-A68C-45BD-88C2-B67FDE23CFC8}"/>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25" name="TextBox 3">
              <a:extLst>
                <a:ext uri="{FF2B5EF4-FFF2-40B4-BE49-F238E27FC236}">
                  <a16:creationId xmlns:a16="http://schemas.microsoft.com/office/drawing/2014/main" id="{8491F2EC-B608-474F-AB71-9E4D6BE84E6B}"/>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pic>
        <p:nvPicPr>
          <p:cNvPr id="107524" name="Picture 4" descr="Resultado de imagen de secadero de jamones">
            <a:extLst>
              <a:ext uri="{FF2B5EF4-FFF2-40B4-BE49-F238E27FC236}">
                <a16:creationId xmlns:a16="http://schemas.microsoft.com/office/drawing/2014/main" id="{C76BBF55-1CAF-4061-B9E6-794AAFCDF0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5040"/>
          <a:stretch/>
        </p:blipFill>
        <p:spPr bwMode="auto">
          <a:xfrm>
            <a:off x="6084168" y="1799361"/>
            <a:ext cx="2636875" cy="2361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247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CuadroTexto">
            <a:extLst>
              <a:ext uri="{FF2B5EF4-FFF2-40B4-BE49-F238E27FC236}">
                <a16:creationId xmlns:a16="http://schemas.microsoft.com/office/drawing/2014/main" id="{78564AC0-B7D1-4E71-82A5-D7AA32008D03}"/>
              </a:ext>
            </a:extLst>
          </p:cNvPr>
          <p:cNvSpPr txBox="1">
            <a:spLocks noChangeArrowheads="1"/>
          </p:cNvSpPr>
          <p:nvPr/>
        </p:nvSpPr>
        <p:spPr bwMode="auto">
          <a:xfrm>
            <a:off x="358775" y="841560"/>
            <a:ext cx="82264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sz="1800" b="1" dirty="0">
                <a:solidFill>
                  <a:srgbClr val="FFC000"/>
                </a:solidFill>
              </a:rPr>
              <a:t>Eficiencia energética en panel de la cámara</a:t>
            </a:r>
            <a:r>
              <a:rPr lang="en-GB" altLang="es-ES" sz="1800" b="1" dirty="0">
                <a:solidFill>
                  <a:srgbClr val="FFC000"/>
                </a:solidFill>
              </a:rPr>
              <a:t>:</a:t>
            </a:r>
          </a:p>
          <a:p>
            <a:pPr algn="just" eaLnBrk="1" hangingPunct="1"/>
            <a:endParaRPr lang="en-GB" altLang="es-ES" sz="1800" dirty="0"/>
          </a:p>
          <a:p>
            <a:pPr algn="just" eaLnBrk="1" hangingPunct="1"/>
            <a:r>
              <a:rPr lang="es-ES" altLang="es-ES" sz="1800" dirty="0">
                <a:solidFill>
                  <a:schemeClr val="tx1">
                    <a:lumMod val="75000"/>
                    <a:lumOff val="25000"/>
                  </a:schemeClr>
                </a:solidFill>
              </a:rPr>
              <a:t>El panel de poliuretano es un aislamiento con un bajo coeficiente térmico con valores inferiores a 0,025 W / </a:t>
            </a:r>
            <a:r>
              <a:rPr lang="es-ES" altLang="es-ES" sz="1800" dirty="0" err="1">
                <a:solidFill>
                  <a:schemeClr val="tx1">
                    <a:lumMod val="75000"/>
                    <a:lumOff val="25000"/>
                  </a:schemeClr>
                </a:solidFill>
              </a:rPr>
              <a:t>mºK</a:t>
            </a:r>
            <a:r>
              <a:rPr lang="es-ES" altLang="es-ES" sz="1800" dirty="0">
                <a:solidFill>
                  <a:schemeClr val="tx1">
                    <a:lumMod val="75000"/>
                    <a:lumOff val="25000"/>
                  </a:schemeClr>
                </a:solidFill>
              </a:rPr>
              <a:t> medidos a 10ºC</a:t>
            </a:r>
            <a:r>
              <a:rPr lang="es-ES" altLang="es-ES" sz="1800" dirty="0"/>
              <a:t>.</a:t>
            </a:r>
            <a:endParaRPr lang="en-GB" altLang="es-ES" sz="1800" dirty="0"/>
          </a:p>
          <a:p>
            <a:pPr algn="just" eaLnBrk="1" hangingPunct="1"/>
            <a:endParaRPr lang="en-GB" altLang="es-ES" sz="1800" dirty="0"/>
          </a:p>
        </p:txBody>
      </p:sp>
      <p:pic>
        <p:nvPicPr>
          <p:cNvPr id="12" name="Picture 2">
            <a:extLst>
              <a:ext uri="{FF2B5EF4-FFF2-40B4-BE49-F238E27FC236}">
                <a16:creationId xmlns:a16="http://schemas.microsoft.com/office/drawing/2014/main" id="{78816762-F476-4963-BD47-95CC8B2E5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01" t="25143" r="38214" b="13904"/>
          <a:stretch>
            <a:fillRect/>
          </a:stretch>
        </p:blipFill>
        <p:spPr bwMode="auto">
          <a:xfrm>
            <a:off x="142875" y="2438400"/>
            <a:ext cx="4752975" cy="349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CuadroTexto">
            <a:extLst>
              <a:ext uri="{FF2B5EF4-FFF2-40B4-BE49-F238E27FC236}">
                <a16:creationId xmlns:a16="http://schemas.microsoft.com/office/drawing/2014/main" id="{052635A5-ED89-4DF6-BC0E-41EFC4439F40}"/>
              </a:ext>
            </a:extLst>
          </p:cNvPr>
          <p:cNvSpPr txBox="1">
            <a:spLocks noChangeArrowheads="1"/>
          </p:cNvSpPr>
          <p:nvPr/>
        </p:nvSpPr>
        <p:spPr bwMode="auto">
          <a:xfrm>
            <a:off x="979489" y="2276872"/>
            <a:ext cx="3160464"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s-ES" altLang="es-ES" sz="1600" dirty="0">
                <a:solidFill>
                  <a:schemeClr val="tx1">
                    <a:lumMod val="75000"/>
                    <a:lumOff val="25000"/>
                  </a:schemeClr>
                </a:solidFill>
              </a:rPr>
              <a:t>Transmitancia térmica con diferentes materiales</a:t>
            </a:r>
            <a:endParaRPr lang="en-GB" altLang="es-ES" sz="1600" dirty="0">
              <a:solidFill>
                <a:schemeClr val="tx1">
                  <a:lumMod val="75000"/>
                  <a:lumOff val="25000"/>
                </a:schemeClr>
              </a:solidFill>
            </a:endParaRPr>
          </a:p>
        </p:txBody>
      </p:sp>
      <p:sp>
        <p:nvSpPr>
          <p:cNvPr id="22" name="2 CuadroTexto">
            <a:extLst>
              <a:ext uri="{FF2B5EF4-FFF2-40B4-BE49-F238E27FC236}">
                <a16:creationId xmlns:a16="http://schemas.microsoft.com/office/drawing/2014/main" id="{2116F582-7F48-4127-A87C-04F7CF50C0E4}"/>
              </a:ext>
            </a:extLst>
          </p:cNvPr>
          <p:cNvSpPr txBox="1">
            <a:spLocks noChangeArrowheads="1"/>
          </p:cNvSpPr>
          <p:nvPr/>
        </p:nvSpPr>
        <p:spPr bwMode="auto">
          <a:xfrm>
            <a:off x="5076056" y="3402013"/>
            <a:ext cx="37804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s-ES" altLang="es-ES" dirty="0">
                <a:solidFill>
                  <a:schemeClr val="tx1">
                    <a:lumMod val="75000"/>
                    <a:lumOff val="25000"/>
                  </a:schemeClr>
                </a:solidFill>
              </a:rPr>
              <a:t>Las diferencias de espesor para obtener la misma transmitancia térmica utilizando diferentes materiales.</a:t>
            </a:r>
            <a:endParaRPr lang="en-GB" altLang="es-ES" dirty="0">
              <a:solidFill>
                <a:schemeClr val="tx1">
                  <a:lumMod val="75000"/>
                  <a:lumOff val="25000"/>
                </a:schemeClr>
              </a:solidFill>
            </a:endParaRPr>
          </a:p>
        </p:txBody>
      </p:sp>
      <p:grpSp>
        <p:nvGrpSpPr>
          <p:cNvPr id="7" name="Grupo 6">
            <a:extLst>
              <a:ext uri="{FF2B5EF4-FFF2-40B4-BE49-F238E27FC236}">
                <a16:creationId xmlns:a16="http://schemas.microsoft.com/office/drawing/2014/main" id="{B2A202C6-8316-4C16-A707-CC9ADEE5E287}"/>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84C6A81C-03E5-47E8-89B2-D1863DDF1756}"/>
                </a:ext>
              </a:extLst>
            </p:cNvPr>
            <p:cNvGrpSpPr/>
            <p:nvPr/>
          </p:nvGrpSpPr>
          <p:grpSpPr>
            <a:xfrm>
              <a:off x="370136" y="236507"/>
              <a:ext cx="8403728" cy="491068"/>
              <a:chOff x="370136" y="273636"/>
              <a:chExt cx="8403728" cy="491068"/>
            </a:xfrm>
          </p:grpSpPr>
          <p:sp>
            <p:nvSpPr>
              <p:cNvPr id="14" name="Titel 1">
                <a:extLst>
                  <a:ext uri="{FF2B5EF4-FFF2-40B4-BE49-F238E27FC236}">
                    <a16:creationId xmlns:a16="http://schemas.microsoft.com/office/drawing/2014/main" id="{92DFD8EF-FE22-4595-BE00-240C516E629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2A467B18-4B8A-4782-B5A1-EAE5F860BBB3}"/>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45506FCB-30D2-40FA-AED9-542E9E7F624A}"/>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6F8D57DA-3B2B-44F7-B5E4-375C57AA9842}"/>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60028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0B6A79F8-AA54-466E-B491-6C8502DC992A}"/>
              </a:ext>
            </a:extLst>
          </p:cNvPr>
          <p:cNvSpPr txBox="1">
            <a:spLocks noChangeArrowheads="1"/>
          </p:cNvSpPr>
          <p:nvPr/>
        </p:nvSpPr>
        <p:spPr bwMode="auto">
          <a:xfrm>
            <a:off x="370136" y="944563"/>
            <a:ext cx="840372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1085850" indent="-34290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sz="1800" b="1" dirty="0">
                <a:solidFill>
                  <a:srgbClr val="FFC000"/>
                </a:solidFill>
              </a:rPr>
              <a:t>Eficiencia energética en panel de la cámara</a:t>
            </a:r>
            <a:r>
              <a:rPr lang="en-GB" altLang="es-ES" sz="1800" b="1" dirty="0">
                <a:solidFill>
                  <a:srgbClr val="FFC000"/>
                </a:solidFill>
              </a:rPr>
              <a:t>:</a:t>
            </a:r>
          </a:p>
          <a:p>
            <a:pPr algn="just" eaLnBrk="1" hangingPunct="1"/>
            <a:endParaRPr lang="en-GB" altLang="es-ES" sz="1800" dirty="0"/>
          </a:p>
          <a:p>
            <a:pPr algn="just" eaLnBrk="1" hangingPunct="1"/>
            <a:r>
              <a:rPr lang="es-ES" altLang="es-ES" sz="1800" dirty="0">
                <a:solidFill>
                  <a:schemeClr val="tx1">
                    <a:lumMod val="75000"/>
                    <a:lumOff val="25000"/>
                  </a:schemeClr>
                </a:solidFill>
              </a:rPr>
              <a:t>Desde 2010, todos los paneles deben tener una etiqueta CE según la norma UNE-EN 14509:2007, en esta etiqueta se deben mostrar las siguientes propiedades térmicas:</a:t>
            </a:r>
          </a:p>
          <a:p>
            <a:pPr algn="just" eaLnBrk="1" hangingPunct="1"/>
            <a:endParaRPr lang="en-GB" altLang="es-ES" sz="1800" dirty="0">
              <a:solidFill>
                <a:schemeClr val="tx1">
                  <a:lumMod val="75000"/>
                  <a:lumOff val="25000"/>
                </a:schemeClr>
              </a:solidFill>
            </a:endParaRPr>
          </a:p>
          <a:p>
            <a:pPr marL="285750" indent="-285750" algn="just" eaLnBrk="1" hangingPunct="1">
              <a:lnSpc>
                <a:spcPct val="150000"/>
              </a:lnSpc>
              <a:buFont typeface="Wingdings" panose="05000000000000000000" pitchFamily="2" charset="2"/>
              <a:buChar char="§"/>
            </a:pPr>
            <a:r>
              <a:rPr lang="es-ES" altLang="es-ES" sz="1800" b="1" dirty="0">
                <a:solidFill>
                  <a:schemeClr val="tx1">
                    <a:lumMod val="75000"/>
                    <a:lumOff val="25000"/>
                  </a:schemeClr>
                </a:solidFill>
              </a:rPr>
              <a:t>Conductividad térmica (W/</a:t>
            </a:r>
            <a:r>
              <a:rPr lang="es-ES" altLang="es-ES" sz="1800" b="1" dirty="0" err="1">
                <a:solidFill>
                  <a:schemeClr val="tx1">
                    <a:lumMod val="75000"/>
                    <a:lumOff val="25000"/>
                  </a:schemeClr>
                </a:solidFill>
              </a:rPr>
              <a:t>mºK</a:t>
            </a:r>
            <a:r>
              <a:rPr lang="es-ES" altLang="es-ES" sz="1800" b="1" dirty="0">
                <a:solidFill>
                  <a:schemeClr val="tx1">
                    <a:lumMod val="75000"/>
                    <a:lumOff val="25000"/>
                  </a:schemeClr>
                </a:solidFill>
              </a:rPr>
              <a:t>)     </a:t>
            </a:r>
            <a:r>
              <a:rPr lang="es-ES" altLang="es-ES" sz="1800" dirty="0">
                <a:solidFill>
                  <a:schemeClr val="tx1">
                    <a:lumMod val="75000"/>
                    <a:lumOff val="25000"/>
                  </a:schemeClr>
                </a:solidFill>
                <a:sym typeface="Wingdings" panose="05000000000000000000" pitchFamily="2" charset="2"/>
              </a:rPr>
              <a:t> 	es una propiedad del material</a:t>
            </a:r>
            <a:endParaRPr lang="es-ES" altLang="es-ES" sz="1800" dirty="0">
              <a:solidFill>
                <a:schemeClr val="tx1">
                  <a:lumMod val="75000"/>
                  <a:lumOff val="25000"/>
                </a:schemeClr>
              </a:solidFill>
            </a:endParaRPr>
          </a:p>
          <a:p>
            <a:pPr marL="285750" indent="-285750" algn="just" eaLnBrk="1" hangingPunct="1">
              <a:lnSpc>
                <a:spcPct val="150000"/>
              </a:lnSpc>
              <a:buFont typeface="Wingdings" panose="05000000000000000000" pitchFamily="2" charset="2"/>
              <a:buChar char="§"/>
            </a:pPr>
            <a:r>
              <a:rPr lang="es-ES" altLang="es-ES" sz="1800" b="1" dirty="0">
                <a:solidFill>
                  <a:schemeClr val="tx1">
                    <a:lumMod val="75000"/>
                    <a:lumOff val="25000"/>
                  </a:schemeClr>
                </a:solidFill>
              </a:rPr>
              <a:t>Transmitancia térmica (W/m</a:t>
            </a:r>
            <a:r>
              <a:rPr lang="es-ES" altLang="es-ES" sz="1800" b="1" baseline="30000" dirty="0">
                <a:solidFill>
                  <a:schemeClr val="tx1">
                    <a:lumMod val="75000"/>
                    <a:lumOff val="25000"/>
                  </a:schemeClr>
                </a:solidFill>
              </a:rPr>
              <a:t>2</a:t>
            </a:r>
            <a:r>
              <a:rPr lang="es-ES" altLang="es-ES" sz="1800" b="1" dirty="0">
                <a:solidFill>
                  <a:schemeClr val="tx1">
                    <a:lumMod val="75000"/>
                    <a:lumOff val="25000"/>
                  </a:schemeClr>
                </a:solidFill>
              </a:rPr>
              <a:t>ºK</a:t>
            </a:r>
            <a:r>
              <a:rPr lang="es-ES" altLang="es-ES" sz="1800" dirty="0">
                <a:solidFill>
                  <a:schemeClr val="tx1">
                    <a:lumMod val="75000"/>
                    <a:lumOff val="25000"/>
                  </a:schemeClr>
                </a:solidFill>
              </a:rPr>
              <a:t>)    </a:t>
            </a:r>
            <a:r>
              <a:rPr lang="es-ES" altLang="es-ES" sz="1800" dirty="0">
                <a:solidFill>
                  <a:schemeClr val="tx1">
                    <a:lumMod val="75000"/>
                    <a:lumOff val="25000"/>
                  </a:schemeClr>
                </a:solidFill>
                <a:sym typeface="Wingdings" panose="05000000000000000000" pitchFamily="2" charset="2"/>
              </a:rPr>
              <a:t> 	es una propiedad del producto final</a:t>
            </a:r>
            <a:endParaRPr lang="es-ES" altLang="es-ES" sz="1800" dirty="0">
              <a:solidFill>
                <a:schemeClr val="tx1">
                  <a:lumMod val="75000"/>
                  <a:lumOff val="25000"/>
                </a:schemeClr>
              </a:solidFill>
            </a:endParaRPr>
          </a:p>
          <a:p>
            <a:pPr algn="just" eaLnBrk="1" hangingPunct="1"/>
            <a:endParaRPr lang="en-GB" altLang="es-ES" sz="1800" dirty="0">
              <a:solidFill>
                <a:schemeClr val="tx1">
                  <a:lumMod val="75000"/>
                  <a:lumOff val="25000"/>
                </a:schemeClr>
              </a:solidFill>
            </a:endParaRPr>
          </a:p>
          <a:p>
            <a:pPr algn="just" eaLnBrk="1" hangingPunct="1"/>
            <a:r>
              <a:rPr lang="es-ES" altLang="es-ES" sz="1800" dirty="0">
                <a:solidFill>
                  <a:schemeClr val="tx1">
                    <a:lumMod val="75000"/>
                    <a:lumOff val="25000"/>
                  </a:schemeClr>
                </a:solidFill>
              </a:rPr>
              <a:t>Como ejemplo, en España, de acuerdo con los requisitos del RD138/2011, se establece que el flujo de calor a través de la cámara de pared debe ser:</a:t>
            </a:r>
          </a:p>
          <a:p>
            <a:pPr algn="just" eaLnBrk="1" hangingPunct="1"/>
            <a:endParaRPr lang="en-GB" altLang="es-ES" sz="1800" dirty="0">
              <a:solidFill>
                <a:schemeClr val="tx1">
                  <a:lumMod val="75000"/>
                  <a:lumOff val="25000"/>
                </a:schemeClr>
              </a:solidFill>
            </a:endParaRPr>
          </a:p>
          <a:p>
            <a:pPr lvl="1" algn="just" eaLnBrk="1" hangingPunct="1">
              <a:buFont typeface="Arial" panose="020B0604020202020204" pitchFamily="34" charset="0"/>
              <a:buChar char="•"/>
            </a:pPr>
            <a:r>
              <a:rPr lang="en-GB" altLang="es-ES" sz="1800" dirty="0">
                <a:solidFill>
                  <a:schemeClr val="tx1">
                    <a:lumMod val="75000"/>
                    <a:lumOff val="25000"/>
                  </a:schemeClr>
                </a:solidFill>
              </a:rPr>
              <a:t>&lt; 15 W/m</a:t>
            </a:r>
            <a:r>
              <a:rPr lang="en-GB" altLang="es-ES" sz="1800" baseline="30000" dirty="0">
                <a:solidFill>
                  <a:schemeClr val="tx1">
                    <a:lumMod val="75000"/>
                    <a:lumOff val="25000"/>
                  </a:schemeClr>
                </a:solidFill>
              </a:rPr>
              <a:t>2</a:t>
            </a:r>
            <a:r>
              <a:rPr lang="en-GB" altLang="es-ES" sz="1800" dirty="0">
                <a:solidFill>
                  <a:schemeClr val="tx1">
                    <a:lumMod val="75000"/>
                    <a:lumOff val="25000"/>
                  </a:schemeClr>
                </a:solidFill>
              </a:rPr>
              <a:t> (7ºC ≤ temperature interior &lt; 20ºC)</a:t>
            </a:r>
          </a:p>
          <a:p>
            <a:pPr lvl="1" algn="just" eaLnBrk="1" hangingPunct="1">
              <a:buFont typeface="Arial" panose="020B0604020202020204" pitchFamily="34" charset="0"/>
              <a:buChar char="•"/>
            </a:pPr>
            <a:r>
              <a:rPr lang="en-GB" altLang="es-ES" sz="1800" dirty="0">
                <a:solidFill>
                  <a:schemeClr val="tx1">
                    <a:lumMod val="75000"/>
                    <a:lumOff val="25000"/>
                  </a:schemeClr>
                </a:solidFill>
              </a:rPr>
              <a:t>&lt; 8 W/m</a:t>
            </a:r>
            <a:r>
              <a:rPr lang="en-GB" altLang="es-ES" sz="1800" baseline="30000" dirty="0">
                <a:solidFill>
                  <a:schemeClr val="tx1">
                    <a:lumMod val="75000"/>
                    <a:lumOff val="25000"/>
                  </a:schemeClr>
                </a:solidFill>
              </a:rPr>
              <a:t>2</a:t>
            </a:r>
            <a:r>
              <a:rPr lang="en-GB" altLang="es-ES" sz="1800" dirty="0">
                <a:solidFill>
                  <a:schemeClr val="tx1">
                    <a:lumMod val="75000"/>
                    <a:lumOff val="25000"/>
                  </a:schemeClr>
                </a:solidFill>
              </a:rPr>
              <a:t> (0ºC ≤ temperature interior &lt; 7ºC)</a:t>
            </a:r>
          </a:p>
          <a:p>
            <a:pPr lvl="1" algn="just" eaLnBrk="1" hangingPunct="1">
              <a:buFont typeface="Arial" panose="020B0604020202020204" pitchFamily="34" charset="0"/>
              <a:buChar char="•"/>
            </a:pPr>
            <a:r>
              <a:rPr lang="en-GB" altLang="es-ES" sz="1800" dirty="0">
                <a:solidFill>
                  <a:schemeClr val="tx1">
                    <a:lumMod val="75000"/>
                    <a:lumOff val="25000"/>
                  </a:schemeClr>
                </a:solidFill>
              </a:rPr>
              <a:t>&lt; 6 W/m</a:t>
            </a:r>
            <a:r>
              <a:rPr lang="en-GB" altLang="es-ES" sz="1800" baseline="30000" dirty="0">
                <a:solidFill>
                  <a:schemeClr val="tx1">
                    <a:lumMod val="75000"/>
                    <a:lumOff val="25000"/>
                  </a:schemeClr>
                </a:solidFill>
              </a:rPr>
              <a:t>2</a:t>
            </a:r>
            <a:r>
              <a:rPr lang="en-GB" altLang="es-ES" sz="1800" dirty="0">
                <a:solidFill>
                  <a:schemeClr val="tx1">
                    <a:lumMod val="75000"/>
                    <a:lumOff val="25000"/>
                  </a:schemeClr>
                </a:solidFill>
              </a:rPr>
              <a:t> (temperature interior &lt; 0ºC)</a:t>
            </a:r>
          </a:p>
          <a:p>
            <a:pPr lvl="1" algn="just" eaLnBrk="1" hangingPunct="1">
              <a:buFont typeface="Arial" panose="020B0604020202020204" pitchFamily="34" charset="0"/>
              <a:buChar char="•"/>
            </a:pPr>
            <a:endParaRPr lang="en-GB" altLang="es-ES" sz="1800" dirty="0"/>
          </a:p>
        </p:txBody>
      </p:sp>
      <p:grpSp>
        <p:nvGrpSpPr>
          <p:cNvPr id="5" name="Grupo 4">
            <a:extLst>
              <a:ext uri="{FF2B5EF4-FFF2-40B4-BE49-F238E27FC236}">
                <a16:creationId xmlns:a16="http://schemas.microsoft.com/office/drawing/2014/main" id="{1E96AB78-5270-4133-90D0-C50BB7CDADEB}"/>
              </a:ext>
            </a:extLst>
          </p:cNvPr>
          <p:cNvGrpSpPr/>
          <p:nvPr/>
        </p:nvGrpSpPr>
        <p:grpSpPr>
          <a:xfrm>
            <a:off x="14545" y="8620"/>
            <a:ext cx="8759319" cy="718955"/>
            <a:chOff x="14545" y="8620"/>
            <a:chExt cx="8759319" cy="718955"/>
          </a:xfrm>
        </p:grpSpPr>
        <p:grpSp>
          <p:nvGrpSpPr>
            <p:cNvPr id="6" name="Grupo 5">
              <a:extLst>
                <a:ext uri="{FF2B5EF4-FFF2-40B4-BE49-F238E27FC236}">
                  <a16:creationId xmlns:a16="http://schemas.microsoft.com/office/drawing/2014/main" id="{6783FC1E-00AD-43D2-A72F-6CC57CB693FD}"/>
                </a:ext>
              </a:extLst>
            </p:cNvPr>
            <p:cNvGrpSpPr/>
            <p:nvPr/>
          </p:nvGrpSpPr>
          <p:grpSpPr>
            <a:xfrm>
              <a:off x="370136" y="236507"/>
              <a:ext cx="8403728" cy="491068"/>
              <a:chOff x="370136" y="273636"/>
              <a:chExt cx="8403728" cy="491068"/>
            </a:xfrm>
          </p:grpSpPr>
          <p:sp>
            <p:nvSpPr>
              <p:cNvPr id="9" name="Titel 1">
                <a:extLst>
                  <a:ext uri="{FF2B5EF4-FFF2-40B4-BE49-F238E27FC236}">
                    <a16:creationId xmlns:a16="http://schemas.microsoft.com/office/drawing/2014/main" id="{E3698011-6B78-4601-B3CF-38AA1CB1D12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EF72C92C-F7F0-4F3E-9064-659A1221110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7" name="Round Diagonal Corner Rectangle 9">
              <a:extLst>
                <a:ext uri="{FF2B5EF4-FFF2-40B4-BE49-F238E27FC236}">
                  <a16:creationId xmlns:a16="http://schemas.microsoft.com/office/drawing/2014/main" id="{9FB581B1-1034-4F77-B3A0-5797B12C5480}"/>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8" name="TextBox 3">
              <a:extLst>
                <a:ext uri="{FF2B5EF4-FFF2-40B4-BE49-F238E27FC236}">
                  <a16:creationId xmlns:a16="http://schemas.microsoft.com/office/drawing/2014/main" id="{962DAA03-F12E-490C-8C0E-F7936906FCC0}"/>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25136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EDB73DE2-6E81-4E48-8F0A-3E5BE045F5D5}"/>
              </a:ext>
            </a:extLst>
          </p:cNvPr>
          <p:cNvSpPr txBox="1">
            <a:spLocks noChangeArrowheads="1"/>
          </p:cNvSpPr>
          <p:nvPr/>
        </p:nvSpPr>
        <p:spPr bwMode="auto">
          <a:xfrm>
            <a:off x="287524" y="929983"/>
            <a:ext cx="8750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b="1" dirty="0">
                <a:solidFill>
                  <a:srgbClr val="FFC000"/>
                </a:solidFill>
              </a:rPr>
              <a:t>Eficiencia energética en panel de la cámara</a:t>
            </a:r>
            <a:r>
              <a:rPr lang="en-GB" altLang="es-ES" b="1" dirty="0">
                <a:solidFill>
                  <a:srgbClr val="FFC000"/>
                </a:solidFill>
              </a:rPr>
              <a:t>:</a:t>
            </a:r>
          </a:p>
          <a:p>
            <a:pPr algn="just" eaLnBrk="1" hangingPunct="1"/>
            <a:endParaRPr lang="en-GB" altLang="es-ES" dirty="0"/>
          </a:p>
          <a:p>
            <a:pPr algn="just" eaLnBrk="1" hangingPunct="1"/>
            <a:endParaRPr lang="en-GB" altLang="es-ES" dirty="0"/>
          </a:p>
        </p:txBody>
      </p:sp>
      <p:pic>
        <p:nvPicPr>
          <p:cNvPr id="5" name="Picture 2">
            <a:extLst>
              <a:ext uri="{FF2B5EF4-FFF2-40B4-BE49-F238E27FC236}">
                <a16:creationId xmlns:a16="http://schemas.microsoft.com/office/drawing/2014/main" id="{73F8B38A-110E-468B-8473-9A019EEAED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0" t="19601" r="58005" b="39368"/>
          <a:stretch/>
        </p:blipFill>
        <p:spPr bwMode="auto">
          <a:xfrm>
            <a:off x="3068857" y="1592796"/>
            <a:ext cx="548640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Elipse">
            <a:extLst>
              <a:ext uri="{FF2B5EF4-FFF2-40B4-BE49-F238E27FC236}">
                <a16:creationId xmlns:a16="http://schemas.microsoft.com/office/drawing/2014/main" id="{B7B53C3B-3E85-452A-ADEF-99848DB67862}"/>
              </a:ext>
            </a:extLst>
          </p:cNvPr>
          <p:cNvSpPr>
            <a:spLocks noChangeArrowheads="1"/>
          </p:cNvSpPr>
          <p:nvPr/>
        </p:nvSpPr>
        <p:spPr bwMode="auto">
          <a:xfrm>
            <a:off x="2830732" y="3135846"/>
            <a:ext cx="3240088" cy="611944"/>
          </a:xfrm>
          <a:prstGeom prst="ellipse">
            <a:avLst/>
          </a:prstGeom>
          <a:no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s-ES" altLang="es-ES"/>
          </a:p>
        </p:txBody>
      </p:sp>
      <p:sp>
        <p:nvSpPr>
          <p:cNvPr id="7" name="5 CuadroTexto">
            <a:extLst>
              <a:ext uri="{FF2B5EF4-FFF2-40B4-BE49-F238E27FC236}">
                <a16:creationId xmlns:a16="http://schemas.microsoft.com/office/drawing/2014/main" id="{9336412B-A2DA-4C3A-8A40-CA0F2846D916}"/>
              </a:ext>
            </a:extLst>
          </p:cNvPr>
          <p:cNvSpPr txBox="1">
            <a:spLocks noChangeArrowheads="1"/>
          </p:cNvSpPr>
          <p:nvPr/>
        </p:nvSpPr>
        <p:spPr bwMode="auto">
          <a:xfrm>
            <a:off x="57742" y="4404259"/>
            <a:ext cx="325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dirty="0">
                <a:solidFill>
                  <a:schemeClr val="tx1">
                    <a:lumMod val="75000"/>
                    <a:lumOff val="25000"/>
                  </a:schemeClr>
                </a:solidFill>
              </a:rPr>
              <a:t>Propiedades térmicas</a:t>
            </a:r>
          </a:p>
        </p:txBody>
      </p:sp>
      <p:cxnSp>
        <p:nvCxnSpPr>
          <p:cNvPr id="8" name="4 Conector recto de flecha">
            <a:extLst>
              <a:ext uri="{FF2B5EF4-FFF2-40B4-BE49-F238E27FC236}">
                <a16:creationId xmlns:a16="http://schemas.microsoft.com/office/drawing/2014/main" id="{D147DD50-C19D-4D53-A83E-7857BC4CBCD7}"/>
              </a:ext>
            </a:extLst>
          </p:cNvPr>
          <p:cNvCxnSpPr>
            <a:cxnSpLocks noChangeShapeType="1"/>
          </p:cNvCxnSpPr>
          <p:nvPr/>
        </p:nvCxnSpPr>
        <p:spPr bwMode="auto">
          <a:xfrm flipV="1">
            <a:off x="1425795" y="3459696"/>
            <a:ext cx="1404937" cy="86360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grpSp>
        <p:nvGrpSpPr>
          <p:cNvPr id="9" name="Grupo 8">
            <a:extLst>
              <a:ext uri="{FF2B5EF4-FFF2-40B4-BE49-F238E27FC236}">
                <a16:creationId xmlns:a16="http://schemas.microsoft.com/office/drawing/2014/main" id="{D08F45B4-2A30-4C07-887D-1ED53E620805}"/>
              </a:ext>
            </a:extLst>
          </p:cNvPr>
          <p:cNvGrpSpPr/>
          <p:nvPr/>
        </p:nvGrpSpPr>
        <p:grpSpPr>
          <a:xfrm>
            <a:off x="14545" y="8620"/>
            <a:ext cx="8759319" cy="718955"/>
            <a:chOff x="14545" y="8620"/>
            <a:chExt cx="8759319" cy="718955"/>
          </a:xfrm>
        </p:grpSpPr>
        <p:grpSp>
          <p:nvGrpSpPr>
            <p:cNvPr id="10" name="Grupo 9">
              <a:extLst>
                <a:ext uri="{FF2B5EF4-FFF2-40B4-BE49-F238E27FC236}">
                  <a16:creationId xmlns:a16="http://schemas.microsoft.com/office/drawing/2014/main" id="{7A1415BB-AF7A-41C1-A410-E2F5662BF61D}"/>
                </a:ext>
              </a:extLst>
            </p:cNvPr>
            <p:cNvGrpSpPr/>
            <p:nvPr/>
          </p:nvGrpSpPr>
          <p:grpSpPr>
            <a:xfrm>
              <a:off x="370136" y="236507"/>
              <a:ext cx="8403728" cy="491068"/>
              <a:chOff x="370136" y="273636"/>
              <a:chExt cx="8403728" cy="491068"/>
            </a:xfrm>
          </p:grpSpPr>
          <p:sp>
            <p:nvSpPr>
              <p:cNvPr id="13" name="Titel 1">
                <a:extLst>
                  <a:ext uri="{FF2B5EF4-FFF2-40B4-BE49-F238E27FC236}">
                    <a16:creationId xmlns:a16="http://schemas.microsoft.com/office/drawing/2014/main" id="{061C2C3D-514C-4BEB-8B50-E324D97ED6A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4" name="Rectángulo 13">
                <a:extLst>
                  <a:ext uri="{FF2B5EF4-FFF2-40B4-BE49-F238E27FC236}">
                    <a16:creationId xmlns:a16="http://schemas.microsoft.com/office/drawing/2014/main" id="{85997FAC-83EB-4F13-82FE-B46E4ACB6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11" name="Round Diagonal Corner Rectangle 9">
              <a:extLst>
                <a:ext uri="{FF2B5EF4-FFF2-40B4-BE49-F238E27FC236}">
                  <a16:creationId xmlns:a16="http://schemas.microsoft.com/office/drawing/2014/main" id="{1EE634D3-BBE9-4CD4-94B5-2A12B9BE640C}"/>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2" name="TextBox 3">
              <a:extLst>
                <a:ext uri="{FF2B5EF4-FFF2-40B4-BE49-F238E27FC236}">
                  <a16:creationId xmlns:a16="http://schemas.microsoft.com/office/drawing/2014/main" id="{416CFCC6-F4D9-4FD9-A15F-7181627A9C10}"/>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21631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a:extLst>
              <a:ext uri="{FF2B5EF4-FFF2-40B4-BE49-F238E27FC236}">
                <a16:creationId xmlns:a16="http://schemas.microsoft.com/office/drawing/2014/main" id="{F036CBCF-CFE6-489D-B24C-801705C78DBB}"/>
              </a:ext>
            </a:extLst>
          </p:cNvPr>
          <p:cNvSpPr txBox="1">
            <a:spLocks noChangeArrowheads="1"/>
          </p:cNvSpPr>
          <p:nvPr/>
        </p:nvSpPr>
        <p:spPr bwMode="auto">
          <a:xfrm>
            <a:off x="358775" y="944563"/>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b="1" dirty="0">
                <a:solidFill>
                  <a:srgbClr val="FFC000"/>
                </a:solidFill>
              </a:rPr>
              <a:t>Eficiencia energética en panel de la cámara</a:t>
            </a:r>
            <a:r>
              <a:rPr lang="en-GB" altLang="es-ES" b="1" dirty="0">
                <a:solidFill>
                  <a:srgbClr val="FFC000"/>
                </a:solidFill>
              </a:rPr>
              <a:t>:</a:t>
            </a:r>
          </a:p>
          <a:p>
            <a:pPr algn="just" eaLnBrk="1" hangingPunct="1"/>
            <a:endParaRPr lang="en-GB" altLang="es-ES" b="1" dirty="0"/>
          </a:p>
          <a:p>
            <a:pPr algn="just" eaLnBrk="1" hangingPunct="1"/>
            <a:r>
              <a:rPr lang="es-ES" altLang="es-ES" dirty="0">
                <a:solidFill>
                  <a:schemeClr val="tx1">
                    <a:lumMod val="75000"/>
                    <a:lumOff val="25000"/>
                  </a:schemeClr>
                </a:solidFill>
              </a:rPr>
              <a:t>Para evaluar el flujo de calor, se puede utilizar la siguiente expresión</a:t>
            </a:r>
            <a:r>
              <a:rPr lang="en-GB" altLang="es-ES" dirty="0">
                <a:solidFill>
                  <a:schemeClr val="tx1">
                    <a:lumMod val="75000"/>
                    <a:lumOff val="25000"/>
                  </a:schemeClr>
                </a:solidFill>
              </a:rPr>
              <a:t>:</a:t>
            </a:r>
          </a:p>
          <a:p>
            <a:pPr algn="just" eaLnBrk="1" hangingPunct="1"/>
            <a:endParaRPr lang="en-GB" altLang="es-ES" dirty="0"/>
          </a:p>
          <a:p>
            <a:pPr algn="just" eaLnBrk="1" hangingPunct="1"/>
            <a:endParaRPr lang="en-GB" altLang="es-ES" dirty="0"/>
          </a:p>
        </p:txBody>
      </p:sp>
      <p:pic>
        <p:nvPicPr>
          <p:cNvPr id="5" name="Picture 2">
            <a:extLst>
              <a:ext uri="{FF2B5EF4-FFF2-40B4-BE49-F238E27FC236}">
                <a16:creationId xmlns:a16="http://schemas.microsoft.com/office/drawing/2014/main" id="{A8E6BE99-9F45-4DF1-AD86-CAAAB45B2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167" t="58858" r="66071" b="33905"/>
          <a:stretch>
            <a:fillRect/>
          </a:stretch>
        </p:blipFill>
        <p:spPr bwMode="auto">
          <a:xfrm>
            <a:off x="2784475" y="2138363"/>
            <a:ext cx="3260725" cy="99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3 CuadroTexto">
            <a:extLst>
              <a:ext uri="{FF2B5EF4-FFF2-40B4-BE49-F238E27FC236}">
                <a16:creationId xmlns:a16="http://schemas.microsoft.com/office/drawing/2014/main" id="{B663F327-C76F-45B1-9A45-3526FC1336B2}"/>
              </a:ext>
            </a:extLst>
          </p:cNvPr>
          <p:cNvSpPr txBox="1">
            <a:spLocks noChangeArrowheads="1"/>
          </p:cNvSpPr>
          <p:nvPr/>
        </p:nvSpPr>
        <p:spPr bwMode="auto">
          <a:xfrm>
            <a:off x="370135" y="3321050"/>
            <a:ext cx="841508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s-ES" altLang="es-ES" dirty="0">
                <a:solidFill>
                  <a:schemeClr val="tx1">
                    <a:lumMod val="75000"/>
                    <a:lumOff val="25000"/>
                  </a:schemeClr>
                </a:solidFill>
              </a:rPr>
              <a:t>Donde:</a:t>
            </a:r>
          </a:p>
          <a:p>
            <a:pPr algn="just" eaLnBrk="1" hangingPunct="1"/>
            <a:r>
              <a:rPr lang="es-ES" altLang="es-ES" dirty="0">
                <a:solidFill>
                  <a:schemeClr val="tx1">
                    <a:lumMod val="75000"/>
                    <a:lumOff val="25000"/>
                  </a:schemeClr>
                </a:solidFill>
              </a:rPr>
              <a:t>	F </a:t>
            </a:r>
            <a:r>
              <a:rPr lang="es-ES" altLang="es-ES" dirty="0">
                <a:solidFill>
                  <a:schemeClr val="tx1">
                    <a:lumMod val="75000"/>
                    <a:lumOff val="25000"/>
                  </a:schemeClr>
                </a:solidFill>
                <a:sym typeface="Wingdings" panose="05000000000000000000" pitchFamily="2" charset="2"/>
              </a:rPr>
              <a:t> Flujo de calor(W/m</a:t>
            </a:r>
            <a:r>
              <a:rPr lang="es-ES" altLang="es-ES" baseline="30000" dirty="0">
                <a:solidFill>
                  <a:schemeClr val="tx1">
                    <a:lumMod val="75000"/>
                    <a:lumOff val="25000"/>
                  </a:schemeClr>
                </a:solidFill>
                <a:sym typeface="Wingdings" panose="05000000000000000000" pitchFamily="2" charset="2"/>
              </a:rPr>
              <a:t>2</a:t>
            </a:r>
            <a:r>
              <a:rPr lang="es-ES" altLang="es-ES" dirty="0">
                <a:solidFill>
                  <a:schemeClr val="tx1">
                    <a:lumMod val="75000"/>
                    <a:lumOff val="25000"/>
                  </a:schemeClr>
                </a:solidFill>
                <a:sym typeface="Wingdings" panose="05000000000000000000" pitchFamily="2" charset="2"/>
              </a:rPr>
              <a:t>)</a:t>
            </a:r>
            <a:endParaRPr lang="es-ES" altLang="es-ES" baseline="30000" dirty="0">
              <a:solidFill>
                <a:schemeClr val="tx1">
                  <a:lumMod val="75000"/>
                  <a:lumOff val="25000"/>
                </a:schemeClr>
              </a:solidFill>
              <a:sym typeface="Wingdings" panose="05000000000000000000" pitchFamily="2" charset="2"/>
            </a:endParaRPr>
          </a:p>
          <a:p>
            <a:pPr algn="just" eaLnBrk="1" hangingPunct="1"/>
            <a:r>
              <a:rPr lang="es-ES" altLang="es-ES" dirty="0">
                <a:solidFill>
                  <a:schemeClr val="tx1">
                    <a:lumMod val="75000"/>
                    <a:lumOff val="25000"/>
                  </a:schemeClr>
                </a:solidFill>
              </a:rPr>
              <a:t>	U </a:t>
            </a:r>
            <a:r>
              <a:rPr lang="es-ES" altLang="es-ES" dirty="0">
                <a:solidFill>
                  <a:schemeClr val="tx1">
                    <a:lumMod val="75000"/>
                    <a:lumOff val="25000"/>
                  </a:schemeClr>
                </a:solidFill>
                <a:sym typeface="Wingdings" panose="05000000000000000000" pitchFamily="2" charset="2"/>
              </a:rPr>
              <a:t> transmitancia térmica (W/m</a:t>
            </a:r>
            <a:r>
              <a:rPr lang="es-ES" altLang="es-ES" baseline="30000" dirty="0">
                <a:solidFill>
                  <a:schemeClr val="tx1">
                    <a:lumMod val="75000"/>
                    <a:lumOff val="25000"/>
                  </a:schemeClr>
                </a:solidFill>
                <a:sym typeface="Wingdings" panose="05000000000000000000" pitchFamily="2" charset="2"/>
              </a:rPr>
              <a:t>2</a:t>
            </a:r>
            <a:r>
              <a:rPr lang="es-ES" altLang="es-ES" dirty="0">
                <a:solidFill>
                  <a:schemeClr val="tx1">
                    <a:lumMod val="75000"/>
                    <a:lumOff val="25000"/>
                  </a:schemeClr>
                </a:solidFill>
                <a:sym typeface="Wingdings" panose="05000000000000000000" pitchFamily="2" charset="2"/>
              </a:rPr>
              <a:t>ºK)</a:t>
            </a:r>
          </a:p>
          <a:p>
            <a:pPr algn="just" eaLnBrk="1" hangingPunct="1"/>
            <a:r>
              <a:rPr lang="es-ES" altLang="es-ES" dirty="0">
                <a:solidFill>
                  <a:schemeClr val="tx1">
                    <a:lumMod val="75000"/>
                    <a:lumOff val="25000"/>
                  </a:schemeClr>
                </a:solidFill>
                <a:sym typeface="Wingdings" panose="05000000000000000000" pitchFamily="2" charset="2"/>
              </a:rPr>
              <a:t>	S  superficie (m</a:t>
            </a:r>
            <a:r>
              <a:rPr lang="es-ES" altLang="es-ES" baseline="30000" dirty="0">
                <a:solidFill>
                  <a:schemeClr val="tx1">
                    <a:lumMod val="75000"/>
                    <a:lumOff val="25000"/>
                  </a:schemeClr>
                </a:solidFill>
                <a:sym typeface="Wingdings" panose="05000000000000000000" pitchFamily="2" charset="2"/>
              </a:rPr>
              <a:t>2</a:t>
            </a:r>
            <a:r>
              <a:rPr lang="es-ES" altLang="es-ES" dirty="0">
                <a:solidFill>
                  <a:schemeClr val="tx1">
                    <a:lumMod val="75000"/>
                    <a:lumOff val="25000"/>
                  </a:schemeClr>
                </a:solidFill>
                <a:sym typeface="Wingdings" panose="05000000000000000000" pitchFamily="2" charset="2"/>
              </a:rPr>
              <a:t>) </a:t>
            </a:r>
          </a:p>
          <a:p>
            <a:pPr algn="just" eaLnBrk="1" hangingPunct="1"/>
            <a:r>
              <a:rPr lang="es-ES" altLang="es-ES" dirty="0">
                <a:solidFill>
                  <a:schemeClr val="tx1">
                    <a:lumMod val="75000"/>
                    <a:lumOff val="25000"/>
                  </a:schemeClr>
                </a:solidFill>
                <a:sym typeface="Wingdings" panose="05000000000000000000" pitchFamily="2" charset="2"/>
              </a:rPr>
              <a:t>	ΔT  Diferencia de temperatura entre el exterior y el interior</a:t>
            </a:r>
          </a:p>
          <a:p>
            <a:pPr algn="just" eaLnBrk="1" hangingPunct="1"/>
            <a:endParaRPr lang="es-ES" altLang="es-ES" dirty="0">
              <a:solidFill>
                <a:schemeClr val="tx1">
                  <a:lumMod val="75000"/>
                  <a:lumOff val="25000"/>
                </a:schemeClr>
              </a:solidFill>
              <a:sym typeface="Wingdings" panose="05000000000000000000" pitchFamily="2" charset="2"/>
            </a:endParaRPr>
          </a:p>
          <a:p>
            <a:pPr eaLnBrk="1" hangingPunct="1"/>
            <a:r>
              <a:rPr lang="es-ES" altLang="es-ES" dirty="0">
                <a:solidFill>
                  <a:schemeClr val="tx1">
                    <a:lumMod val="75000"/>
                    <a:lumOff val="25000"/>
                  </a:schemeClr>
                </a:solidFill>
                <a:sym typeface="Wingdings" panose="05000000000000000000" pitchFamily="2" charset="2"/>
              </a:rPr>
              <a:t>Las pérdidas térmicas influirán en la potencia de los equipos de refrigeración.</a:t>
            </a:r>
            <a:r>
              <a:rPr lang="en-GB" altLang="es-ES" dirty="0">
                <a:solidFill>
                  <a:schemeClr val="tx1">
                    <a:lumMod val="75000"/>
                    <a:lumOff val="25000"/>
                  </a:schemeClr>
                </a:solidFill>
                <a:sym typeface="Wingdings" panose="05000000000000000000" pitchFamily="2" charset="2"/>
              </a:rPr>
              <a:t> </a:t>
            </a:r>
            <a:r>
              <a:rPr lang="en-GB" altLang="es-ES" dirty="0">
                <a:solidFill>
                  <a:schemeClr val="tx1">
                    <a:lumMod val="75000"/>
                    <a:lumOff val="25000"/>
                  </a:schemeClr>
                </a:solidFill>
              </a:rPr>
              <a:t> </a:t>
            </a:r>
          </a:p>
        </p:txBody>
      </p:sp>
      <p:grpSp>
        <p:nvGrpSpPr>
          <p:cNvPr id="7" name="Grupo 6">
            <a:extLst>
              <a:ext uri="{FF2B5EF4-FFF2-40B4-BE49-F238E27FC236}">
                <a16:creationId xmlns:a16="http://schemas.microsoft.com/office/drawing/2014/main" id="{1AF3A93A-18E7-4CF6-B6E8-528B0927D7D4}"/>
              </a:ext>
            </a:extLst>
          </p:cNvPr>
          <p:cNvGrpSpPr/>
          <p:nvPr/>
        </p:nvGrpSpPr>
        <p:grpSpPr>
          <a:xfrm>
            <a:off x="14545" y="8620"/>
            <a:ext cx="8759319" cy="718955"/>
            <a:chOff x="14545" y="8620"/>
            <a:chExt cx="8759319" cy="718955"/>
          </a:xfrm>
        </p:grpSpPr>
        <p:grpSp>
          <p:nvGrpSpPr>
            <p:cNvPr id="8" name="Grupo 7">
              <a:extLst>
                <a:ext uri="{FF2B5EF4-FFF2-40B4-BE49-F238E27FC236}">
                  <a16:creationId xmlns:a16="http://schemas.microsoft.com/office/drawing/2014/main" id="{10A9F436-99B5-49AB-951C-F9D74B47954A}"/>
                </a:ext>
              </a:extLst>
            </p:cNvPr>
            <p:cNvGrpSpPr/>
            <p:nvPr/>
          </p:nvGrpSpPr>
          <p:grpSpPr>
            <a:xfrm>
              <a:off x="370136" y="236507"/>
              <a:ext cx="8403728" cy="491068"/>
              <a:chOff x="370136" y="273636"/>
              <a:chExt cx="8403728" cy="491068"/>
            </a:xfrm>
          </p:grpSpPr>
          <p:sp>
            <p:nvSpPr>
              <p:cNvPr id="11" name="Titel 1">
                <a:extLst>
                  <a:ext uri="{FF2B5EF4-FFF2-40B4-BE49-F238E27FC236}">
                    <a16:creationId xmlns:a16="http://schemas.microsoft.com/office/drawing/2014/main" id="{EEFD7D9C-633C-4AFD-A0E8-5DE61CBD3881}"/>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a:solidFill>
                      <a:srgbClr val="FFFFFF"/>
                    </a:solidFill>
                    <a:latin typeface="Arial"/>
                  </a:rPr>
                  <a:t>Eficiencia Energética en producción de frío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2" name="Rectángulo 11">
                <a:extLst>
                  <a:ext uri="{FF2B5EF4-FFF2-40B4-BE49-F238E27FC236}">
                    <a16:creationId xmlns:a16="http://schemas.microsoft.com/office/drawing/2014/main" id="{CAAE8DB9-44B2-406B-AA50-535ABFC548CE}"/>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 name="Round Diagonal Corner Rectangle 9">
              <a:extLst>
                <a:ext uri="{FF2B5EF4-FFF2-40B4-BE49-F238E27FC236}">
                  <a16:creationId xmlns:a16="http://schemas.microsoft.com/office/drawing/2014/main" id="{DB3FDFDC-8FA2-4B87-9DD5-91851007B6E3}"/>
                </a:ext>
              </a:extLst>
            </p:cNvPr>
            <p:cNvSpPr/>
            <p:nvPr/>
          </p:nvSpPr>
          <p:spPr>
            <a:xfrm>
              <a:off x="19668" y="8620"/>
              <a:ext cx="437650" cy="437650"/>
            </a:xfrm>
            <a:prstGeom prst="round2DiagRect">
              <a:avLst>
                <a:gd name="adj1" fmla="val 18841"/>
                <a:gd name="adj2" fmla="val 0"/>
              </a:avLst>
            </a:prstGeom>
            <a:solidFill>
              <a:srgbClr val="FFC000"/>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0" name="TextBox 3">
              <a:extLst>
                <a:ext uri="{FF2B5EF4-FFF2-40B4-BE49-F238E27FC236}">
                  <a16:creationId xmlns:a16="http://schemas.microsoft.com/office/drawing/2014/main" id="{7E8CAFF9-AA7B-4B62-8DBD-466E11204D43}"/>
                </a:ext>
              </a:extLst>
            </p:cNvPr>
            <p:cNvSpPr txBox="1"/>
            <p:nvPr/>
          </p:nvSpPr>
          <p:spPr>
            <a:xfrm>
              <a:off x="14545" y="8620"/>
              <a:ext cx="470000" cy="400110"/>
            </a:xfrm>
            <a:prstGeom prst="rect">
              <a:avLst/>
            </a:prstGeom>
            <a:noFill/>
          </p:spPr>
          <p:txBody>
            <a:bodyPr wrap="none" rtlCol="0">
              <a:spAutoFit/>
            </a:bodyPr>
            <a:lstStyle/>
            <a:p>
              <a:pPr algn="ctr" defTabSz="713232"/>
              <a:r>
                <a:rPr lang="en-US" sz="2000" dirty="0">
                  <a:solidFill>
                    <a:srgbClr val="FAFAFA"/>
                  </a:solidFill>
                  <a:ea typeface="Open Sans Light" panose="020B0306030504020204" pitchFamily="34" charset="0"/>
                  <a:cs typeface="Open Sans Light" panose="020B0306030504020204" pitchFamily="34" charset="0"/>
                </a:rPr>
                <a:t>01</a:t>
              </a:r>
              <a:endParaRPr lang="bg-BG" sz="2000" dirty="0">
                <a:solidFill>
                  <a:srgbClr val="FAFAFA"/>
                </a:solidFill>
                <a:ea typeface="Open Sans Light" panose="020B0306030504020204" pitchFamily="34" charset="0"/>
                <a:cs typeface="Open Sans Light" panose="020B0306030504020204" pitchFamily="34" charset="0"/>
              </a:endParaRPr>
            </a:p>
          </p:txBody>
        </p:sp>
      </p:grpSp>
      <p:sp>
        <p:nvSpPr>
          <p:cNvPr id="2" name="Rectángulo: esquinas redondeadas 1">
            <a:extLst>
              <a:ext uri="{FF2B5EF4-FFF2-40B4-BE49-F238E27FC236}">
                <a16:creationId xmlns:a16="http://schemas.microsoft.com/office/drawing/2014/main" id="{88E2CE72-8EE3-417C-B436-3C68FBFEF880}"/>
              </a:ext>
            </a:extLst>
          </p:cNvPr>
          <p:cNvSpPr/>
          <p:nvPr/>
        </p:nvSpPr>
        <p:spPr>
          <a:xfrm>
            <a:off x="2784475" y="2138363"/>
            <a:ext cx="3083669" cy="998537"/>
          </a:xfrm>
          <a:prstGeom prst="round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85435473"/>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3463</Words>
  <Application>Microsoft Office PowerPoint</Application>
  <PresentationFormat>Presentación en pantalla (4:3)</PresentationFormat>
  <Paragraphs>539</Paragraphs>
  <Slides>49</Slides>
  <Notes>43</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4" baseType="lpstr">
      <vt:lpstr>Arial</vt:lpstr>
      <vt:lpstr>Calibri</vt:lpstr>
      <vt:lpstr>Wingdings</vt:lpstr>
      <vt:lpstr>Larissa</vt:lpstr>
      <vt:lpstr>Ecuación</vt:lpstr>
      <vt:lpstr>Presentación de PowerPoint</vt:lpstr>
      <vt:lpstr>   Eficiencia Energética en producción de frío   Eficiencia Energética en motores   Eficiencia energética en transformadores eléctricos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Juan Garcia Cuadrado</cp:lastModifiedBy>
  <cp:revision>292</cp:revision>
  <dcterms:created xsi:type="dcterms:W3CDTF">2015-07-06T02:50:51Z</dcterms:created>
  <dcterms:modified xsi:type="dcterms:W3CDTF">2019-10-29T07:59:49Z</dcterms:modified>
</cp:coreProperties>
</file>